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5"/>
  </p:sldMasterIdLst>
  <p:notesMasterIdLst>
    <p:notesMasterId r:id="rId28"/>
  </p:notesMasterIdLst>
  <p:sldIdLst>
    <p:sldId id="2145705767" r:id="rId6"/>
    <p:sldId id="308" r:id="rId7"/>
    <p:sldId id="2145707339" r:id="rId8"/>
    <p:sldId id="296" r:id="rId9"/>
    <p:sldId id="2146847526" r:id="rId10"/>
    <p:sldId id="2146847528" r:id="rId11"/>
    <p:sldId id="2146847529" r:id="rId12"/>
    <p:sldId id="2146847340" r:id="rId13"/>
    <p:sldId id="2146847530" r:id="rId14"/>
    <p:sldId id="2146847539" r:id="rId15"/>
    <p:sldId id="2146847541" r:id="rId16"/>
    <p:sldId id="2146847531" r:id="rId17"/>
    <p:sldId id="2145705756" r:id="rId18"/>
    <p:sldId id="2145707437" r:id="rId19"/>
    <p:sldId id="331" r:id="rId20"/>
    <p:sldId id="2146847371" r:id="rId21"/>
    <p:sldId id="2146847315" r:id="rId22"/>
    <p:sldId id="2146847316" r:id="rId23"/>
    <p:sldId id="2145705729" r:id="rId24"/>
    <p:sldId id="2141411987" r:id="rId25"/>
    <p:sldId id="2145707369" r:id="rId26"/>
    <p:sldId id="3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htunggal@cealliance.com" initials="h" lastIdx="28" clrIdx="6">
    <p:extLst>
      <p:ext uri="{19B8F6BF-5375-455C-9EA6-DF929625EA0E}">
        <p15:presenceInfo xmlns:p15="http://schemas.microsoft.com/office/powerpoint/2012/main" userId="htunggal@cealliance.com" providerId="None"/>
      </p:ext>
    </p:extLst>
  </p:cmAuthor>
  <p:cmAuthor id="1" name="Jacqueline Meredith" initials="JM" lastIdx="2" clrIdx="0">
    <p:extLst>
      <p:ext uri="{19B8F6BF-5375-455C-9EA6-DF929625EA0E}">
        <p15:presenceInfo xmlns:p15="http://schemas.microsoft.com/office/powerpoint/2012/main" userId="S::jmeredith@clinicaloptions.com::3663af5e-f64d-4686-a257-22a51d9ef505" providerId="AD"/>
      </p:ext>
    </p:extLst>
  </p:cmAuthor>
  <p:cmAuthor id="8" name="Zachary Schwartz" initials="ZS" lastIdx="7" clrIdx="7">
    <p:extLst>
      <p:ext uri="{19B8F6BF-5375-455C-9EA6-DF929625EA0E}">
        <p15:presenceInfo xmlns:p15="http://schemas.microsoft.com/office/powerpoint/2012/main" userId="S::zschwartz@clinicaloptions.com::64648e91-b212-4092-bee8-eff2e880b6f9" providerId="AD"/>
      </p:ext>
    </p:extLst>
  </p:cmAuthor>
  <p:cmAuthor id="2" name="Jessica Adams" initials="JA" lastIdx="63" clrIdx="1">
    <p:extLst>
      <p:ext uri="{19B8F6BF-5375-455C-9EA6-DF929625EA0E}">
        <p15:presenceInfo xmlns:p15="http://schemas.microsoft.com/office/powerpoint/2012/main" userId="S::jadams@clinicaloptions.com::8f666512-4c33-411f-b97e-b4727ec85362" providerId="AD"/>
      </p:ext>
    </p:extLst>
  </p:cmAuthor>
  <p:cmAuthor id="9" name="Jennifer Eimers" initials="JE" lastIdx="2" clrIdx="8">
    <p:extLst>
      <p:ext uri="{19B8F6BF-5375-455C-9EA6-DF929625EA0E}">
        <p15:presenceInfo xmlns:p15="http://schemas.microsoft.com/office/powerpoint/2012/main" userId="S::jeimers@clinicaloptions.com::e496f3f7-6a48-4339-9b0c-9f426a43f948" providerId="AD"/>
      </p:ext>
    </p:extLst>
  </p:cmAuthor>
  <p:cmAuthor id="3" name="Hillary Tunggal" initials="HT" lastIdx="1" clrIdx="2">
    <p:extLst>
      <p:ext uri="{19B8F6BF-5375-455C-9EA6-DF929625EA0E}">
        <p15:presenceInfo xmlns:p15="http://schemas.microsoft.com/office/powerpoint/2012/main" userId="S::htunggal@cealliance.com::ad64bda3-5530-4833-84b4-5d3ed1bf5c1c" providerId="AD"/>
      </p:ext>
    </p:extLst>
  </p:cmAuthor>
  <p:cmAuthor id="10" name="Christy Seals" initials="CS" lastIdx="7" clrIdx="9">
    <p:extLst>
      <p:ext uri="{19B8F6BF-5375-455C-9EA6-DF929625EA0E}">
        <p15:presenceInfo xmlns:p15="http://schemas.microsoft.com/office/powerpoint/2012/main" userId="S::cseals@clinicaloptions.com::0852e532-1f9e-4bbf-9b56-be19a9543a31" providerId="AD"/>
      </p:ext>
    </p:extLst>
  </p:cmAuthor>
  <p:cmAuthor id="4" name="Chu, Carolyn" initials="CC" lastIdx="1" clrIdx="3">
    <p:extLst>
      <p:ext uri="{19B8F6BF-5375-455C-9EA6-DF929625EA0E}">
        <p15:presenceInfo xmlns:p15="http://schemas.microsoft.com/office/powerpoint/2012/main" userId="S::Carolyn.Chu@ucsf.edu::f82c64a7-1cf9-442b-82a7-f427554d8d71" providerId="AD"/>
      </p:ext>
    </p:extLst>
  </p:cmAuthor>
  <p:cmAuthor id="11" name=" " initials="MAC" lastIdx="1" clrIdx="10"/>
  <p:cmAuthor id="5" name="CLINICALOPTIONS\jadams" initials="C" lastIdx="19" clrIdx="4">
    <p:extLst>
      <p:ext uri="{19B8F6BF-5375-455C-9EA6-DF929625EA0E}">
        <p15:presenceInfo xmlns:p15="http://schemas.microsoft.com/office/powerpoint/2012/main" userId="CLINICALOPTIONS\jadams" providerId="None"/>
      </p:ext>
    </p:extLst>
  </p:cmAuthor>
  <p:cmAuthor id="12" name="Taryn Gross" initials="TG" lastIdx="1" clrIdx="11"/>
  <p:cmAuthor id="6" name="jmeredith" initials="j" lastIdx="1" clrIdx="5">
    <p:extLst>
      <p:ext uri="{19B8F6BF-5375-455C-9EA6-DF929625EA0E}">
        <p15:presenceInfo xmlns:p15="http://schemas.microsoft.com/office/powerpoint/2012/main" userId="jmeredi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620C64-7FAC-4A73-BBD3-F4DBAC53341A}" v="5" dt="2023-11-16T18:37:21.0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48" autoAdjust="0"/>
    <p:restoredTop sz="91017" autoAdjust="0"/>
  </p:normalViewPr>
  <p:slideViewPr>
    <p:cSldViewPr snapToGrid="0">
      <p:cViewPr varScale="1">
        <p:scale>
          <a:sx n="72" d="100"/>
          <a:sy n="72" d="100"/>
        </p:scale>
        <p:origin x="408" y="7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Adams" userId="8f666512-4c33-411f-b97e-b4727ec85362" providerId="ADAL" clId="{41620C64-7FAC-4A73-BBD3-F4DBAC53341A}"/>
    <pc:docChg chg="custSel modSld">
      <pc:chgData name="Jessica Adams" userId="8f666512-4c33-411f-b97e-b4727ec85362" providerId="ADAL" clId="{41620C64-7FAC-4A73-BBD3-F4DBAC53341A}" dt="2023-11-16T18:44:55.219" v="220" actId="20577"/>
      <pc:docMkLst>
        <pc:docMk/>
      </pc:docMkLst>
      <pc:sldChg chg="modSp mod">
        <pc:chgData name="Jessica Adams" userId="8f666512-4c33-411f-b97e-b4727ec85362" providerId="ADAL" clId="{41620C64-7FAC-4A73-BBD3-F4DBAC53341A}" dt="2023-11-16T18:43:00.409" v="183" actId="114"/>
        <pc:sldMkLst>
          <pc:docMk/>
          <pc:sldMk cId="0" sldId="296"/>
        </pc:sldMkLst>
        <pc:spChg chg="mod">
          <ac:chgData name="Jessica Adams" userId="8f666512-4c33-411f-b97e-b4727ec85362" providerId="ADAL" clId="{41620C64-7FAC-4A73-BBD3-F4DBAC53341A}" dt="2023-11-16T18:43:00.409" v="183" actId="114"/>
          <ac:spMkLst>
            <pc:docMk/>
            <pc:sldMk cId="0" sldId="296"/>
            <ac:spMk id="29699" creationId="{7D52C64A-4927-4244-A7E7-691A8181C3E6}"/>
          </ac:spMkLst>
        </pc:spChg>
      </pc:sldChg>
      <pc:sldChg chg="modSp mod delCm">
        <pc:chgData name="Jessica Adams" userId="8f666512-4c33-411f-b97e-b4727ec85362" providerId="ADAL" clId="{41620C64-7FAC-4A73-BBD3-F4DBAC53341A}" dt="2023-11-16T18:43:57.626" v="193" actId="20577"/>
        <pc:sldMkLst>
          <pc:docMk/>
          <pc:sldMk cId="0" sldId="318"/>
        </pc:sldMkLst>
        <pc:spChg chg="mod">
          <ac:chgData name="Jessica Adams" userId="8f666512-4c33-411f-b97e-b4727ec85362" providerId="ADAL" clId="{41620C64-7FAC-4A73-BBD3-F4DBAC53341A}" dt="2023-11-16T18:37:01.284" v="167" actId="20577"/>
          <ac:spMkLst>
            <pc:docMk/>
            <pc:sldMk cId="0" sldId="318"/>
            <ac:spMk id="39940" creationId="{8082EA74-AD3C-40A0-A143-D2201E93795E}"/>
          </ac:spMkLst>
        </pc:spChg>
        <pc:spChg chg="mod">
          <ac:chgData name="Jessica Adams" userId="8f666512-4c33-411f-b97e-b4727ec85362" providerId="ADAL" clId="{41620C64-7FAC-4A73-BBD3-F4DBAC53341A}" dt="2023-11-16T18:43:57.626" v="193" actId="20577"/>
          <ac:spMkLst>
            <pc:docMk/>
            <pc:sldMk cId="0" sldId="318"/>
            <ac:spMk id="62467" creationId="{285A5094-ED29-4796-B20E-3FBFE4F25619}"/>
          </ac:spMkLst>
        </pc:spChg>
      </pc:sldChg>
      <pc:sldChg chg="addSp delSp modSp mod">
        <pc:chgData name="Jessica Adams" userId="8f666512-4c33-411f-b97e-b4727ec85362" providerId="ADAL" clId="{41620C64-7FAC-4A73-BBD3-F4DBAC53341A}" dt="2023-11-16T18:40:39.951" v="175"/>
        <pc:sldMkLst>
          <pc:docMk/>
          <pc:sldMk cId="0" sldId="2145705767"/>
        </pc:sldMkLst>
        <pc:spChg chg="add mod">
          <ac:chgData name="Jessica Adams" userId="8f666512-4c33-411f-b97e-b4727ec85362" providerId="ADAL" clId="{41620C64-7FAC-4A73-BBD3-F4DBAC53341A}" dt="2023-11-16T18:34:30.641" v="1"/>
          <ac:spMkLst>
            <pc:docMk/>
            <pc:sldMk cId="0" sldId="2145705767"/>
            <ac:spMk id="2" creationId="{92E5D1EF-5B0C-9E04-2803-40B983891E59}"/>
          </ac:spMkLst>
        </pc:spChg>
        <pc:spChg chg="del">
          <ac:chgData name="Jessica Adams" userId="8f666512-4c33-411f-b97e-b4727ec85362" providerId="ADAL" clId="{41620C64-7FAC-4A73-BBD3-F4DBAC53341A}" dt="2023-11-16T18:34:29.337" v="0" actId="478"/>
          <ac:spMkLst>
            <pc:docMk/>
            <pc:sldMk cId="0" sldId="2145705767"/>
            <ac:spMk id="6" creationId="{CD38A574-2177-2F67-B2AC-FD7B0A357D01}"/>
          </ac:spMkLst>
        </pc:spChg>
        <pc:spChg chg="mod">
          <ac:chgData name="Jessica Adams" userId="8f666512-4c33-411f-b97e-b4727ec85362" providerId="ADAL" clId="{41620C64-7FAC-4A73-BBD3-F4DBAC53341A}" dt="2023-11-16T18:40:39.951" v="175"/>
          <ac:spMkLst>
            <pc:docMk/>
            <pc:sldMk cId="0" sldId="2145705767"/>
            <ac:spMk id="7171" creationId="{4D67E167-2F37-481F-AB26-A6E236679EF3}"/>
          </ac:spMkLst>
        </pc:spChg>
      </pc:sldChg>
      <pc:sldChg chg="modSp mod">
        <pc:chgData name="Jessica Adams" userId="8f666512-4c33-411f-b97e-b4727ec85362" providerId="ADAL" clId="{41620C64-7FAC-4A73-BBD3-F4DBAC53341A}" dt="2023-11-16T18:42:28.461" v="179" actId="404"/>
        <pc:sldMkLst>
          <pc:docMk/>
          <pc:sldMk cId="0" sldId="2145707339"/>
        </pc:sldMkLst>
        <pc:spChg chg="mod">
          <ac:chgData name="Jessica Adams" userId="8f666512-4c33-411f-b97e-b4727ec85362" providerId="ADAL" clId="{41620C64-7FAC-4A73-BBD3-F4DBAC53341A}" dt="2023-11-16T18:42:28.461" v="179" actId="404"/>
          <ac:spMkLst>
            <pc:docMk/>
            <pc:sldMk cId="0" sldId="2145707339"/>
            <ac:spMk id="38915" creationId="{EA720D22-EB1C-493A-8B56-A0FAB8B53180}"/>
          </ac:spMkLst>
        </pc:spChg>
      </pc:sldChg>
      <pc:sldChg chg="modSp mod">
        <pc:chgData name="Jessica Adams" userId="8f666512-4c33-411f-b97e-b4727ec85362" providerId="ADAL" clId="{41620C64-7FAC-4A73-BBD3-F4DBAC53341A}" dt="2023-11-16T18:44:55.219" v="220" actId="20577"/>
        <pc:sldMkLst>
          <pc:docMk/>
          <pc:sldMk cId="3672381333" sldId="2146847539"/>
        </pc:sldMkLst>
        <pc:spChg chg="mod">
          <ac:chgData name="Jessica Adams" userId="8f666512-4c33-411f-b97e-b4727ec85362" providerId="ADAL" clId="{41620C64-7FAC-4A73-BBD3-F4DBAC53341A}" dt="2023-11-16T18:44:55.219" v="220" actId="20577"/>
          <ac:spMkLst>
            <pc:docMk/>
            <pc:sldMk cId="3672381333" sldId="2146847539"/>
            <ac:spMk id="2" creationId="{A907CF39-7E08-4F38-8EA8-6605D13ABFF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156628715919655E-2"/>
          <c:y val="3.7892298532724487E-2"/>
          <c:w val="0.89487664915429666"/>
          <c:h val="0.72192776051633345"/>
        </c:manualLayout>
      </c:layout>
      <c:lineChart>
        <c:grouping val="standard"/>
        <c:varyColors val="0"/>
        <c:ser>
          <c:idx val="0"/>
          <c:order val="0"/>
          <c:tx>
            <c:strRef>
              <c:f>'Fig 1 Graphs B and C'!$B$1</c:f>
              <c:strCache>
                <c:ptCount val="1"/>
                <c:pt idx="0">
                  <c:v>Low concentration</c:v>
                </c:pt>
              </c:strCache>
            </c:strRef>
          </c:tx>
          <c:spPr>
            <a:ln w="28575" cap="rnd">
              <a:solidFill>
                <a:srgbClr val="015873"/>
              </a:solidFill>
              <a:round/>
            </a:ln>
            <a:effectLst/>
          </c:spPr>
          <c:marker>
            <c:symbol val="none"/>
          </c:marker>
          <c:cat>
            <c:strRef>
              <c:f>'Fig 1 Graphs B and C'!$A$2:$A$12</c:f>
              <c:strCache>
                <c:ptCount val="11"/>
                <c:pt idx="0">
                  <c:v>2008-2012</c:v>
                </c:pt>
                <c:pt idx="1">
                  <c:v>2013</c:v>
                </c:pt>
                <c:pt idx="2">
                  <c:v>2014</c:v>
                </c:pt>
                <c:pt idx="3">
                  <c:v>2015</c:v>
                </c:pt>
                <c:pt idx="4">
                  <c:v>2016</c:v>
                </c:pt>
                <c:pt idx="5">
                  <c:v>2017</c:v>
                </c:pt>
                <c:pt idx="6">
                  <c:v>2018</c:v>
                </c:pt>
                <c:pt idx="7">
                  <c:v>2019</c:v>
                </c:pt>
                <c:pt idx="8">
                  <c:v>2020</c:v>
                </c:pt>
                <c:pt idx="9">
                  <c:v>2021</c:v>
                </c:pt>
                <c:pt idx="10">
                  <c:v>2022</c:v>
                </c:pt>
              </c:strCache>
            </c:strRef>
          </c:cat>
          <c:val>
            <c:numRef>
              <c:f>'Fig 1 Graphs B and C'!$B$2:$B$12</c:f>
              <c:numCache>
                <c:formatCode>General</c:formatCode>
                <c:ptCount val="11"/>
                <c:pt idx="0">
                  <c:v>119</c:v>
                </c:pt>
                <c:pt idx="1">
                  <c:v>129</c:v>
                </c:pt>
                <c:pt idx="2">
                  <c:v>144</c:v>
                </c:pt>
                <c:pt idx="3">
                  <c:v>153</c:v>
                </c:pt>
                <c:pt idx="4">
                  <c:v>150</c:v>
                </c:pt>
                <c:pt idx="5">
                  <c:v>139</c:v>
                </c:pt>
                <c:pt idx="6">
                  <c:v>132</c:v>
                </c:pt>
                <c:pt idx="7">
                  <c:v>139</c:v>
                </c:pt>
                <c:pt idx="8">
                  <c:v>103</c:v>
                </c:pt>
                <c:pt idx="9">
                  <c:v>93</c:v>
                </c:pt>
                <c:pt idx="10">
                  <c:v>82</c:v>
                </c:pt>
              </c:numCache>
            </c:numRef>
          </c:val>
          <c:smooth val="0"/>
          <c:extLst>
            <c:ext xmlns:c16="http://schemas.microsoft.com/office/drawing/2014/chart" uri="{C3380CC4-5D6E-409C-BE32-E72D297353CC}">
              <c16:uniqueId val="{00000000-0BEE-4633-85E2-8A7C6068B962}"/>
            </c:ext>
          </c:extLst>
        </c:ser>
        <c:ser>
          <c:idx val="1"/>
          <c:order val="1"/>
          <c:tx>
            <c:strRef>
              <c:f>'Fig 1 Graphs B and C'!$C$1</c:f>
              <c:strCache>
                <c:ptCount val="1"/>
                <c:pt idx="0">
                  <c:v>Medium concentration</c:v>
                </c:pt>
              </c:strCache>
            </c:strRef>
          </c:tx>
          <c:spPr>
            <a:ln w="28575" cap="rnd">
              <a:solidFill>
                <a:srgbClr val="FDB338"/>
              </a:solidFill>
              <a:round/>
            </a:ln>
            <a:effectLst/>
          </c:spPr>
          <c:marker>
            <c:symbol val="none"/>
          </c:marker>
          <c:cat>
            <c:strRef>
              <c:f>'Fig 1 Graphs B and C'!$A$2:$A$12</c:f>
              <c:strCache>
                <c:ptCount val="11"/>
                <c:pt idx="0">
                  <c:v>2008-2012</c:v>
                </c:pt>
                <c:pt idx="1">
                  <c:v>2013</c:v>
                </c:pt>
                <c:pt idx="2">
                  <c:v>2014</c:v>
                </c:pt>
                <c:pt idx="3">
                  <c:v>2015</c:v>
                </c:pt>
                <c:pt idx="4">
                  <c:v>2016</c:v>
                </c:pt>
                <c:pt idx="5">
                  <c:v>2017</c:v>
                </c:pt>
                <c:pt idx="6">
                  <c:v>2018</c:v>
                </c:pt>
                <c:pt idx="7">
                  <c:v>2019</c:v>
                </c:pt>
                <c:pt idx="8">
                  <c:v>2020</c:v>
                </c:pt>
                <c:pt idx="9">
                  <c:v>2021</c:v>
                </c:pt>
                <c:pt idx="10">
                  <c:v>2022</c:v>
                </c:pt>
              </c:strCache>
            </c:strRef>
          </c:cat>
          <c:val>
            <c:numRef>
              <c:f>'Fig 1 Graphs B and C'!$C$2:$C$12</c:f>
              <c:numCache>
                <c:formatCode>General</c:formatCode>
                <c:ptCount val="11"/>
                <c:pt idx="0">
                  <c:v>53.2</c:v>
                </c:pt>
                <c:pt idx="1">
                  <c:v>68</c:v>
                </c:pt>
                <c:pt idx="2">
                  <c:v>54</c:v>
                </c:pt>
                <c:pt idx="3">
                  <c:v>57</c:v>
                </c:pt>
                <c:pt idx="4">
                  <c:v>62</c:v>
                </c:pt>
                <c:pt idx="5">
                  <c:v>48</c:v>
                </c:pt>
                <c:pt idx="6">
                  <c:v>54</c:v>
                </c:pt>
                <c:pt idx="7">
                  <c:v>43</c:v>
                </c:pt>
                <c:pt idx="8">
                  <c:v>32</c:v>
                </c:pt>
                <c:pt idx="9">
                  <c:v>29</c:v>
                </c:pt>
                <c:pt idx="10">
                  <c:v>27</c:v>
                </c:pt>
              </c:numCache>
            </c:numRef>
          </c:val>
          <c:smooth val="0"/>
          <c:extLst>
            <c:ext xmlns:c16="http://schemas.microsoft.com/office/drawing/2014/chart" uri="{C3380CC4-5D6E-409C-BE32-E72D297353CC}">
              <c16:uniqueId val="{00000001-0BEE-4633-85E2-8A7C6068B962}"/>
            </c:ext>
          </c:extLst>
        </c:ser>
        <c:ser>
          <c:idx val="2"/>
          <c:order val="2"/>
          <c:tx>
            <c:strRef>
              <c:f>'Fig 1 Graphs B and C'!$D$1</c:f>
              <c:strCache>
                <c:ptCount val="1"/>
                <c:pt idx="0">
                  <c:v>High concentration</c:v>
                </c:pt>
              </c:strCache>
            </c:strRef>
          </c:tx>
          <c:spPr>
            <a:ln w="28575" cap="rnd">
              <a:solidFill>
                <a:srgbClr val="E1471D"/>
              </a:solidFill>
              <a:round/>
            </a:ln>
            <a:effectLst/>
          </c:spPr>
          <c:marker>
            <c:symbol val="none"/>
          </c:marker>
          <c:cat>
            <c:strRef>
              <c:f>'Fig 1 Graphs B and C'!$A$2:$A$12</c:f>
              <c:strCache>
                <c:ptCount val="11"/>
                <c:pt idx="0">
                  <c:v>2008-2012</c:v>
                </c:pt>
                <c:pt idx="1">
                  <c:v>2013</c:v>
                </c:pt>
                <c:pt idx="2">
                  <c:v>2014</c:v>
                </c:pt>
                <c:pt idx="3">
                  <c:v>2015</c:v>
                </c:pt>
                <c:pt idx="4">
                  <c:v>2016</c:v>
                </c:pt>
                <c:pt idx="5">
                  <c:v>2017</c:v>
                </c:pt>
                <c:pt idx="6">
                  <c:v>2018</c:v>
                </c:pt>
                <c:pt idx="7">
                  <c:v>2019</c:v>
                </c:pt>
                <c:pt idx="8">
                  <c:v>2020</c:v>
                </c:pt>
                <c:pt idx="9">
                  <c:v>2021</c:v>
                </c:pt>
                <c:pt idx="10">
                  <c:v>2022</c:v>
                </c:pt>
              </c:strCache>
            </c:strRef>
          </c:cat>
          <c:val>
            <c:numRef>
              <c:f>'Fig 1 Graphs B and C'!$D$2:$D$12</c:f>
              <c:numCache>
                <c:formatCode>General</c:formatCode>
                <c:ptCount val="11"/>
                <c:pt idx="0">
                  <c:v>94.6</c:v>
                </c:pt>
                <c:pt idx="1">
                  <c:v>83</c:v>
                </c:pt>
                <c:pt idx="2">
                  <c:v>76</c:v>
                </c:pt>
                <c:pt idx="3">
                  <c:v>75</c:v>
                </c:pt>
                <c:pt idx="4">
                  <c:v>50</c:v>
                </c:pt>
                <c:pt idx="5">
                  <c:v>45</c:v>
                </c:pt>
                <c:pt idx="6">
                  <c:v>33</c:v>
                </c:pt>
                <c:pt idx="7">
                  <c:v>34</c:v>
                </c:pt>
                <c:pt idx="8">
                  <c:v>20</c:v>
                </c:pt>
                <c:pt idx="9">
                  <c:v>14</c:v>
                </c:pt>
                <c:pt idx="10">
                  <c:v>11</c:v>
                </c:pt>
              </c:numCache>
            </c:numRef>
          </c:val>
          <c:smooth val="0"/>
          <c:extLst>
            <c:ext xmlns:c16="http://schemas.microsoft.com/office/drawing/2014/chart" uri="{C3380CC4-5D6E-409C-BE32-E72D297353CC}">
              <c16:uniqueId val="{00000002-0BEE-4633-85E2-8A7C6068B962}"/>
            </c:ext>
          </c:extLst>
        </c:ser>
        <c:dLbls>
          <c:showLegendKey val="0"/>
          <c:showVal val="0"/>
          <c:showCatName val="0"/>
          <c:showSerName val="0"/>
          <c:showPercent val="0"/>
          <c:showBubbleSize val="0"/>
        </c:dLbls>
        <c:smooth val="0"/>
        <c:axId val="723979151"/>
        <c:axId val="723981231"/>
      </c:lineChart>
      <c:catAx>
        <c:axId val="723979151"/>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23981231"/>
        <c:crosses val="autoZero"/>
        <c:auto val="1"/>
        <c:lblAlgn val="ctr"/>
        <c:lblOffset val="100"/>
        <c:noMultiLvlLbl val="0"/>
      </c:catAx>
      <c:valAx>
        <c:axId val="723981231"/>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2397915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530532535693641E-2"/>
          <c:y val="3.1451193551799116E-2"/>
          <c:w val="0.78430565527802187"/>
          <c:h val="0.82540967876168803"/>
        </c:manualLayout>
      </c:layout>
      <c:lineChart>
        <c:grouping val="standard"/>
        <c:varyColors val="0"/>
        <c:ser>
          <c:idx val="0"/>
          <c:order val="0"/>
          <c:tx>
            <c:strRef>
              <c:f>PrEP!$A$20</c:f>
              <c:strCache>
                <c:ptCount val="1"/>
                <c:pt idx="0">
                  <c:v>&lt;5%</c:v>
                </c:pt>
              </c:strCache>
            </c:strRef>
          </c:tx>
          <c:spPr>
            <a:ln w="28575" cap="rnd">
              <a:solidFill>
                <a:srgbClr val="015873"/>
              </a:solidFill>
              <a:round/>
            </a:ln>
            <a:effectLst/>
          </c:spPr>
          <c:marker>
            <c:symbol val="none"/>
          </c:marker>
          <c:cat>
            <c:numRef>
              <c:f>PrEP!$B$19:$I$19</c:f>
              <c:numCache>
                <c:formatCode>General</c:formatCode>
                <c:ptCount val="8"/>
                <c:pt idx="0">
                  <c:v>2015</c:v>
                </c:pt>
                <c:pt idx="1">
                  <c:v>2016</c:v>
                </c:pt>
                <c:pt idx="2">
                  <c:v>2017</c:v>
                </c:pt>
                <c:pt idx="3">
                  <c:v>2018</c:v>
                </c:pt>
                <c:pt idx="4">
                  <c:v>2019</c:v>
                </c:pt>
                <c:pt idx="5">
                  <c:v>2020</c:v>
                </c:pt>
                <c:pt idx="6">
                  <c:v>2021</c:v>
                </c:pt>
                <c:pt idx="7">
                  <c:v>2022</c:v>
                </c:pt>
              </c:numCache>
            </c:numRef>
          </c:cat>
          <c:val>
            <c:numRef>
              <c:f>PrEP!$B$20:$I$20</c:f>
              <c:numCache>
                <c:formatCode>General</c:formatCode>
                <c:ptCount val="8"/>
                <c:pt idx="0">
                  <c:v>2.9</c:v>
                </c:pt>
                <c:pt idx="1">
                  <c:v>6.1</c:v>
                </c:pt>
                <c:pt idx="2">
                  <c:v>29.7</c:v>
                </c:pt>
                <c:pt idx="3">
                  <c:v>45.2</c:v>
                </c:pt>
                <c:pt idx="4">
                  <c:v>52.4</c:v>
                </c:pt>
                <c:pt idx="5">
                  <c:v>60</c:v>
                </c:pt>
                <c:pt idx="6">
                  <c:v>51</c:v>
                </c:pt>
                <c:pt idx="7">
                  <c:v>60.5</c:v>
                </c:pt>
              </c:numCache>
            </c:numRef>
          </c:val>
          <c:smooth val="0"/>
          <c:extLst>
            <c:ext xmlns:c16="http://schemas.microsoft.com/office/drawing/2014/chart" uri="{C3380CC4-5D6E-409C-BE32-E72D297353CC}">
              <c16:uniqueId val="{00000000-A681-4EF3-B229-66C7276778C6}"/>
            </c:ext>
          </c:extLst>
        </c:ser>
        <c:ser>
          <c:idx val="1"/>
          <c:order val="1"/>
          <c:tx>
            <c:strRef>
              <c:f>PrEP!$A$21</c:f>
              <c:strCache>
                <c:ptCount val="1"/>
                <c:pt idx="0">
                  <c:v>5-19%</c:v>
                </c:pt>
              </c:strCache>
            </c:strRef>
          </c:tx>
          <c:spPr>
            <a:ln w="28575" cap="rnd">
              <a:solidFill>
                <a:srgbClr val="FDB338"/>
              </a:solidFill>
              <a:round/>
            </a:ln>
            <a:effectLst/>
          </c:spPr>
          <c:marker>
            <c:symbol val="none"/>
          </c:marker>
          <c:cat>
            <c:numRef>
              <c:f>PrEP!$B$19:$I$19</c:f>
              <c:numCache>
                <c:formatCode>General</c:formatCode>
                <c:ptCount val="8"/>
                <c:pt idx="0">
                  <c:v>2015</c:v>
                </c:pt>
                <c:pt idx="1">
                  <c:v>2016</c:v>
                </c:pt>
                <c:pt idx="2">
                  <c:v>2017</c:v>
                </c:pt>
                <c:pt idx="3">
                  <c:v>2018</c:v>
                </c:pt>
                <c:pt idx="4">
                  <c:v>2019</c:v>
                </c:pt>
                <c:pt idx="5">
                  <c:v>2020</c:v>
                </c:pt>
                <c:pt idx="6">
                  <c:v>2021</c:v>
                </c:pt>
                <c:pt idx="7">
                  <c:v>2022</c:v>
                </c:pt>
              </c:numCache>
            </c:numRef>
          </c:cat>
          <c:val>
            <c:numRef>
              <c:f>PrEP!$B$21:$I$21</c:f>
              <c:numCache>
                <c:formatCode>General</c:formatCode>
                <c:ptCount val="8"/>
                <c:pt idx="0">
                  <c:v>6</c:v>
                </c:pt>
                <c:pt idx="1">
                  <c:v>16.5</c:v>
                </c:pt>
                <c:pt idx="2">
                  <c:v>41.3</c:v>
                </c:pt>
                <c:pt idx="3">
                  <c:v>60.1</c:v>
                </c:pt>
                <c:pt idx="4">
                  <c:v>70.8</c:v>
                </c:pt>
                <c:pt idx="5">
                  <c:v>65.3</c:v>
                </c:pt>
                <c:pt idx="6">
                  <c:v>70.8</c:v>
                </c:pt>
                <c:pt idx="7">
                  <c:v>75.5</c:v>
                </c:pt>
              </c:numCache>
            </c:numRef>
          </c:val>
          <c:smooth val="0"/>
          <c:extLst>
            <c:ext xmlns:c16="http://schemas.microsoft.com/office/drawing/2014/chart" uri="{C3380CC4-5D6E-409C-BE32-E72D297353CC}">
              <c16:uniqueId val="{00000001-A681-4EF3-B229-66C7276778C6}"/>
            </c:ext>
          </c:extLst>
        </c:ser>
        <c:ser>
          <c:idx val="2"/>
          <c:order val="2"/>
          <c:tx>
            <c:strRef>
              <c:f>PrEP!$A$22</c:f>
              <c:strCache>
                <c:ptCount val="1"/>
                <c:pt idx="0">
                  <c:v>&gt;20%</c:v>
                </c:pt>
              </c:strCache>
            </c:strRef>
          </c:tx>
          <c:spPr>
            <a:ln w="28575" cap="rnd">
              <a:solidFill>
                <a:srgbClr val="E1471D"/>
              </a:solidFill>
              <a:round/>
            </a:ln>
            <a:effectLst/>
          </c:spPr>
          <c:marker>
            <c:symbol val="none"/>
          </c:marker>
          <c:cat>
            <c:numRef>
              <c:f>PrEP!$B$19:$I$19</c:f>
              <c:numCache>
                <c:formatCode>General</c:formatCode>
                <c:ptCount val="8"/>
                <c:pt idx="0">
                  <c:v>2015</c:v>
                </c:pt>
                <c:pt idx="1">
                  <c:v>2016</c:v>
                </c:pt>
                <c:pt idx="2">
                  <c:v>2017</c:v>
                </c:pt>
                <c:pt idx="3">
                  <c:v>2018</c:v>
                </c:pt>
                <c:pt idx="4">
                  <c:v>2019</c:v>
                </c:pt>
                <c:pt idx="5">
                  <c:v>2020</c:v>
                </c:pt>
                <c:pt idx="6">
                  <c:v>2021</c:v>
                </c:pt>
                <c:pt idx="7">
                  <c:v>2022</c:v>
                </c:pt>
              </c:numCache>
            </c:numRef>
          </c:cat>
          <c:val>
            <c:numRef>
              <c:f>PrEP!$B$22:$I$22</c:f>
              <c:numCache>
                <c:formatCode>General</c:formatCode>
                <c:ptCount val="8"/>
                <c:pt idx="0">
                  <c:v>1.7</c:v>
                </c:pt>
                <c:pt idx="1">
                  <c:v>20.399999999999999</c:v>
                </c:pt>
                <c:pt idx="2">
                  <c:v>54</c:v>
                </c:pt>
                <c:pt idx="3">
                  <c:v>61.1</c:v>
                </c:pt>
                <c:pt idx="4">
                  <c:v>73.900000000000006</c:v>
                </c:pt>
                <c:pt idx="5">
                  <c:v>76.5</c:v>
                </c:pt>
                <c:pt idx="6">
                  <c:v>82.8</c:v>
                </c:pt>
                <c:pt idx="7">
                  <c:v>81.8</c:v>
                </c:pt>
              </c:numCache>
            </c:numRef>
          </c:val>
          <c:smooth val="0"/>
          <c:extLst>
            <c:ext xmlns:c16="http://schemas.microsoft.com/office/drawing/2014/chart" uri="{C3380CC4-5D6E-409C-BE32-E72D297353CC}">
              <c16:uniqueId val="{00000002-A681-4EF3-B229-66C7276778C6}"/>
            </c:ext>
          </c:extLst>
        </c:ser>
        <c:dLbls>
          <c:showLegendKey val="0"/>
          <c:showVal val="0"/>
          <c:showCatName val="0"/>
          <c:showSerName val="0"/>
          <c:showPercent val="0"/>
          <c:showBubbleSize val="0"/>
        </c:dLbls>
        <c:smooth val="0"/>
        <c:axId val="1893460496"/>
        <c:axId val="1893458416"/>
      </c:lineChart>
      <c:catAx>
        <c:axId val="1893460496"/>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893458416"/>
        <c:crosses val="autoZero"/>
        <c:auto val="1"/>
        <c:lblAlgn val="ctr"/>
        <c:lblOffset val="100"/>
        <c:noMultiLvlLbl val="0"/>
      </c:catAx>
      <c:valAx>
        <c:axId val="1893458416"/>
        <c:scaling>
          <c:orientation val="minMax"/>
          <c:max val="100"/>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893460496"/>
        <c:crosses val="autoZero"/>
        <c:crossBetween val="midCat"/>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6846009511267391E-2"/>
          <c:y val="3.3261799761777233E-2"/>
          <c:w val="0.87070344556043988"/>
          <c:h val="0.79594027996224115"/>
        </c:manualLayout>
      </c:layout>
      <c:barChart>
        <c:barDir val="col"/>
        <c:grouping val="clustered"/>
        <c:varyColors val="0"/>
        <c:ser>
          <c:idx val="0"/>
          <c:order val="0"/>
          <c:tx>
            <c:strRef>
              <c:f>Sheet1!$B$1</c:f>
              <c:strCache>
                <c:ptCount val="1"/>
                <c:pt idx="0">
                  <c:v>Column1</c:v>
                </c:pt>
              </c:strCache>
            </c:strRef>
          </c:tx>
          <c:spPr>
            <a:solidFill>
              <a:schemeClr val="accent1"/>
            </a:solidFill>
            <a:ln>
              <a:solidFill>
                <a:schemeClr val="bg1"/>
              </a:solidFill>
            </a:ln>
            <a:effectLst/>
          </c:spPr>
          <c:invertIfNegative val="0"/>
          <c:dPt>
            <c:idx val="0"/>
            <c:invertIfNegative val="0"/>
            <c:bubble3D val="0"/>
            <c:spPr>
              <a:solidFill>
                <a:srgbClr val="E1471D"/>
              </a:solidFill>
              <a:ln>
                <a:solidFill>
                  <a:schemeClr val="bg1"/>
                </a:solidFill>
              </a:ln>
              <a:effectLst/>
            </c:spPr>
            <c:extLst>
              <c:ext xmlns:c16="http://schemas.microsoft.com/office/drawing/2014/chart" uri="{C3380CC4-5D6E-409C-BE32-E72D297353CC}">
                <c16:uniqueId val="{00000002-0CEA-4913-9687-233597D57C3B}"/>
              </c:ext>
            </c:extLst>
          </c:dPt>
          <c:dPt>
            <c:idx val="1"/>
            <c:invertIfNegative val="0"/>
            <c:bubble3D val="0"/>
            <c:spPr>
              <a:solidFill>
                <a:srgbClr val="00823B"/>
              </a:solidFill>
              <a:ln>
                <a:solidFill>
                  <a:schemeClr val="bg1"/>
                </a:solidFill>
              </a:ln>
              <a:effectLst/>
            </c:spPr>
            <c:extLst>
              <c:ext xmlns:c16="http://schemas.microsoft.com/office/drawing/2014/chart" uri="{C3380CC4-5D6E-409C-BE32-E72D297353CC}">
                <c16:uniqueId val="{00000003-0CEA-4913-9687-233597D57C3B}"/>
              </c:ext>
            </c:extLst>
          </c:dPt>
          <c:dPt>
            <c:idx val="3"/>
            <c:invertIfNegative val="0"/>
            <c:bubble3D val="0"/>
            <c:spPr>
              <a:solidFill>
                <a:srgbClr val="682E74"/>
              </a:solidFill>
              <a:ln>
                <a:solidFill>
                  <a:schemeClr val="bg1"/>
                </a:solidFill>
              </a:ln>
              <a:effectLst/>
            </c:spPr>
            <c:extLst>
              <c:ext xmlns:c16="http://schemas.microsoft.com/office/drawing/2014/chart" uri="{C3380CC4-5D6E-409C-BE32-E72D297353CC}">
                <c16:uniqueId val="{00000004-0CEA-4913-9687-233597D57C3B}"/>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CEA-4913-9687-233597D57C3B}"/>
                </c:ext>
              </c:extLst>
            </c:dLbl>
            <c:dLbl>
              <c:idx val="1"/>
              <c:tx>
                <c:rich>
                  <a:bodyPr/>
                  <a:lstStyle/>
                  <a:p>
                    <a:r>
                      <a:rPr lang="en-US" dirty="0"/>
                      <a:t>12.8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CEA-4913-9687-233597D57C3B}"/>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CEA-4913-9687-233597D57C3B}"/>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CEA-4913-9687-233597D57C3B}"/>
                </c:ext>
              </c:extLst>
            </c:dLbl>
            <c:spPr>
              <a:noFill/>
              <a:ln>
                <a:noFill/>
              </a:ln>
              <a:effectLst/>
            </c:spPr>
            <c:txPr>
              <a:bodyPr wrap="square" lIns="38100" tIns="19050" rIns="38100" bIns="19050" anchor="ctr">
                <a:spAutoFit/>
              </a:bodyPr>
              <a:lstStyle/>
              <a:p>
                <a:pPr>
                  <a:defRPr b="1"/>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Sheet1!$A$2:$A$5</c:f>
              <c:strCache>
                <c:ptCount val="4"/>
                <c:pt idx="0">
                  <c:v>Overall</c:v>
                </c:pt>
                <c:pt idx="1">
                  <c:v>Black</c:v>
                </c:pt>
                <c:pt idx="2">
                  <c:v>Hispanic/</c:v>
                </c:pt>
                <c:pt idx="3">
                  <c:v>White</c:v>
                </c:pt>
              </c:strCache>
            </c:strRef>
          </c:cat>
          <c:val>
            <c:numRef>
              <c:f>Sheet1!$B$2:$B$5</c:f>
              <c:numCache>
                <c:formatCode>General</c:formatCode>
                <c:ptCount val="4"/>
                <c:pt idx="0">
                  <c:v>36</c:v>
                </c:pt>
                <c:pt idx="1">
                  <c:v>12.8</c:v>
                </c:pt>
                <c:pt idx="2">
                  <c:v>24.4</c:v>
                </c:pt>
                <c:pt idx="3">
                  <c:v>94</c:v>
                </c:pt>
              </c:numCache>
            </c:numRef>
          </c:val>
          <c:extLst>
            <c:ext xmlns:c16="http://schemas.microsoft.com/office/drawing/2014/chart" uri="{C3380CC4-5D6E-409C-BE32-E72D297353CC}">
              <c16:uniqueId val="{00000000-0CEA-4913-9687-233597D57C3B}"/>
            </c:ext>
          </c:extLst>
        </c:ser>
        <c:dLbls>
          <c:showLegendKey val="0"/>
          <c:showVal val="0"/>
          <c:showCatName val="0"/>
          <c:showSerName val="0"/>
          <c:showPercent val="0"/>
          <c:showBubbleSize val="0"/>
        </c:dLbls>
        <c:gapWidth val="74"/>
        <c:axId val="884130352"/>
        <c:axId val="884133168"/>
      </c:barChart>
      <c:catAx>
        <c:axId val="884130352"/>
        <c:scaling>
          <c:orientation val="minMax"/>
        </c:scaling>
        <c:delete val="0"/>
        <c:axPos val="b"/>
        <c:numFmt formatCode="General" sourceLinked="0"/>
        <c:majorTickMark val="out"/>
        <c:minorTickMark val="none"/>
        <c:tickLblPos val="nextTo"/>
        <c:spPr>
          <a:ln w="28575">
            <a:solidFill>
              <a:schemeClr val="bg1"/>
            </a:solidFill>
          </a:ln>
        </c:spPr>
        <c:txPr>
          <a:bodyPr/>
          <a:lstStyle/>
          <a:p>
            <a:pPr>
              <a:defRPr b="1"/>
            </a:pPr>
            <a:endParaRPr lang="en-US"/>
          </a:p>
        </c:txPr>
        <c:crossAx val="884133168"/>
        <c:crosses val="autoZero"/>
        <c:auto val="1"/>
        <c:lblAlgn val="ctr"/>
        <c:lblOffset val="100"/>
        <c:noMultiLvlLbl val="0"/>
      </c:catAx>
      <c:valAx>
        <c:axId val="884133168"/>
        <c:scaling>
          <c:orientation val="minMax"/>
          <c:max val="100"/>
        </c:scaling>
        <c:delete val="0"/>
        <c:axPos val="l"/>
        <c:numFmt formatCode="General" sourceLinked="1"/>
        <c:majorTickMark val="out"/>
        <c:minorTickMark val="none"/>
        <c:tickLblPos val="nextTo"/>
        <c:spPr>
          <a:ln w="28575">
            <a:solidFill>
              <a:schemeClr val="bg1"/>
            </a:solidFill>
          </a:ln>
        </c:spPr>
        <c:crossAx val="884130352"/>
        <c:crosses val="autoZero"/>
        <c:crossBetween val="between"/>
        <c:majorUnit val="50"/>
        <c:minorUnit val="2"/>
      </c:valAx>
      <c:spPr>
        <a:effectLst/>
      </c:spPr>
    </c:plotArea>
    <c:plotVisOnly val="1"/>
    <c:dispBlanksAs val="gap"/>
    <c:showDLblsOverMax val="0"/>
  </c:chart>
  <c:spPr>
    <a:noFill/>
    <a:effectLst/>
  </c:spPr>
  <c:txPr>
    <a:bodyPr/>
    <a:lstStyle/>
    <a:p>
      <a:pPr>
        <a:defRPr sz="1800">
          <a:solidFill>
            <a:schemeClr val="bg1"/>
          </a:solidFill>
          <a:latin typeface="Calibri" panose="020F0502020204030204" pitchFamily="34" charset="0"/>
          <a:cs typeface="Calibri" panose="020F050202020403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0.73306</cdr:x>
      <cdr:y>0.51992</cdr:y>
    </cdr:from>
    <cdr:to>
      <cdr:x>0.75726</cdr:x>
      <cdr:y>0.59492</cdr:y>
    </cdr:to>
    <cdr:sp macro="" textlink="">
      <cdr:nvSpPr>
        <cdr:cNvPr id="2" name="TextBox 2">
          <a:extLst xmlns:a="http://schemas.openxmlformats.org/drawingml/2006/main">
            <a:ext uri="{FF2B5EF4-FFF2-40B4-BE49-F238E27FC236}">
              <a16:creationId xmlns:a16="http://schemas.microsoft.com/office/drawing/2014/main" id="{6F06314F-95D1-2629-215D-3654A97C9B23}"/>
            </a:ext>
          </a:extLst>
        </cdr:cNvPr>
        <cdr:cNvSpPr txBox="1"/>
      </cdr:nvSpPr>
      <cdr:spPr>
        <a:xfrm xmlns:a="http://schemas.openxmlformats.org/drawingml/2006/main">
          <a:off x="5595227" y="2133589"/>
          <a:ext cx="184731" cy="30777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endParaRPr lang="en-AU" sz="1400" dirty="0">
            <a:solidFill>
              <a:srgbClr val="FF0000"/>
            </a:solidFill>
            <a:latin typeface="Verdana" panose="020B0604030504040204" pitchFamily="34" charset="0"/>
            <a:ea typeface="Verdana" panose="020B0604030504040204" pitchFamily="34" charset="0"/>
          </a:endParaRPr>
        </a:p>
      </cdr:txBody>
    </cdr:sp>
  </cdr:relSizeAnchor>
  <cdr:relSizeAnchor xmlns:cdr="http://schemas.openxmlformats.org/drawingml/2006/chartDrawing">
    <cdr:from>
      <cdr:x>0.75008</cdr:x>
      <cdr:y>0.72635</cdr:y>
    </cdr:from>
    <cdr:to>
      <cdr:x>0.77428</cdr:x>
      <cdr:y>0.80135</cdr:y>
    </cdr:to>
    <cdr:sp macro="" textlink="">
      <cdr:nvSpPr>
        <cdr:cNvPr id="3" name="TextBox 2">
          <a:extLst xmlns:a="http://schemas.openxmlformats.org/drawingml/2006/main">
            <a:ext uri="{FF2B5EF4-FFF2-40B4-BE49-F238E27FC236}">
              <a16:creationId xmlns:a16="http://schemas.microsoft.com/office/drawing/2014/main" id="{6F06314F-95D1-2629-215D-3654A97C9B23}"/>
            </a:ext>
          </a:extLst>
        </cdr:cNvPr>
        <cdr:cNvSpPr txBox="1"/>
      </cdr:nvSpPr>
      <cdr:spPr>
        <a:xfrm xmlns:a="http://schemas.openxmlformats.org/drawingml/2006/main">
          <a:off x="5725136" y="2980713"/>
          <a:ext cx="184731" cy="30777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endParaRPr lang="en-AU" sz="1400" dirty="0">
            <a:solidFill>
              <a:srgbClr val="FF0000"/>
            </a:solidFill>
            <a:latin typeface="Verdana" panose="020B0604030504040204" pitchFamily="34" charset="0"/>
            <a:ea typeface="Verdana" panose="020B060403050404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B31696-9780-4937-B043-F5923FE2AE8F}" type="datetimeFigureOut">
              <a:rPr lang="en-US" smtClean="0"/>
              <a:t>11/17/2023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05AB72-B28A-4943-AD72-965FE5695C1E}" type="slidenum">
              <a:rPr lang="en-US" smtClean="0"/>
              <a:t>‹#›</a:t>
            </a:fld>
            <a:endParaRPr lang="en-US" dirty="0"/>
          </a:p>
        </p:txBody>
      </p:sp>
    </p:spTree>
    <p:extLst>
      <p:ext uri="{BB962C8B-B14F-4D97-AF65-F5344CB8AC3E}">
        <p14:creationId xmlns:p14="http://schemas.microsoft.com/office/powerpoint/2010/main" val="362462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err="1"/>
              <a:t>PrEP</a:t>
            </a:r>
            <a:r>
              <a:rPr lang="en-US" i="1" dirty="0"/>
              <a:t>, pre-exposure prophylaxis.</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81E12-AAF7-4E29-80FC-FCE53DD7C0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586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PrEP, pre-exposure prophylaxis.</a:t>
            </a:r>
          </a:p>
        </p:txBody>
      </p:sp>
      <p:sp>
        <p:nvSpPr>
          <p:cNvPr id="4" name="Slide Number Placeholder 3"/>
          <p:cNvSpPr>
            <a:spLocks noGrp="1"/>
          </p:cNvSpPr>
          <p:nvPr>
            <p:ph type="sldNum" sz="quarter" idx="5"/>
          </p:nvPr>
        </p:nvSpPr>
        <p:spPr/>
        <p:txBody>
          <a:bodyPr/>
          <a:lstStyle/>
          <a:p>
            <a:fld id="{0405AB72-B28A-4943-AD72-965FE5695C1E}" type="slidenum">
              <a:rPr lang="en-US" smtClean="0"/>
              <a:t>5</a:t>
            </a:fld>
            <a:endParaRPr lang="en-US" dirty="0"/>
          </a:p>
        </p:txBody>
      </p:sp>
    </p:spTree>
    <p:extLst>
      <p:ext uri="{BB962C8B-B14F-4D97-AF65-F5344CB8AC3E}">
        <p14:creationId xmlns:p14="http://schemas.microsoft.com/office/powerpoint/2010/main" val="918512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PrEP, pre-exposure prophylaxis.</a:t>
            </a:r>
          </a:p>
          <a:p>
            <a:endParaRPr lang="en-US" dirty="0"/>
          </a:p>
        </p:txBody>
      </p:sp>
      <p:sp>
        <p:nvSpPr>
          <p:cNvPr id="4" name="Slide Number Placeholder 3"/>
          <p:cNvSpPr>
            <a:spLocks noGrp="1"/>
          </p:cNvSpPr>
          <p:nvPr>
            <p:ph type="sldNum" sz="quarter" idx="5"/>
          </p:nvPr>
        </p:nvSpPr>
        <p:spPr/>
        <p:txBody>
          <a:bodyPr/>
          <a:lstStyle/>
          <a:p>
            <a:fld id="{0405AB72-B28A-4943-AD72-965FE5695C1E}" type="slidenum">
              <a:rPr lang="en-US" smtClean="0"/>
              <a:t>6</a:t>
            </a:fld>
            <a:endParaRPr lang="en-US" dirty="0"/>
          </a:p>
        </p:txBody>
      </p:sp>
    </p:spTree>
    <p:extLst>
      <p:ext uri="{BB962C8B-B14F-4D97-AF65-F5344CB8AC3E}">
        <p14:creationId xmlns:p14="http://schemas.microsoft.com/office/powerpoint/2010/main" val="323109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DPV, dapivirine; EMA, European Medicines Agency; FTC, emtricitabine; IAS-USA, International Antiviral Society</a:t>
            </a:r>
            <a:r>
              <a:rPr lang="en-US" b="0" i="1" dirty="0">
                <a:latin typeface="Arial" panose="020B0604020202020204" pitchFamily="34" charset="0"/>
                <a:cs typeface="Arial" panose="020B0604020202020204" pitchFamily="34" charset="0"/>
              </a:rPr>
              <a:t>–</a:t>
            </a:r>
            <a:r>
              <a:rPr lang="en-US" b="0" i="1" dirty="0"/>
              <a:t>USA;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N/A, not applicable; </a:t>
            </a:r>
            <a:r>
              <a:rPr lang="en-US" b="0" i="1" dirty="0"/>
              <a:t>PrEP, pre-exposure prophylaxis;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411609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FTC, emtricitabine;</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b="0" i="1" dirty="0"/>
              <a:t>PrEP, pre-exposure prophylaxis;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4659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1" dirty="0"/>
              <a:t>FTC, emtricitabine; HBV, </a:t>
            </a:r>
            <a:r>
              <a:rPr lang="en-US" sz="1200" b="0" i="1" kern="1200" dirty="0">
                <a:solidFill>
                  <a:schemeClr val="tx1"/>
                </a:solidFill>
                <a:effectLst/>
                <a:latin typeface="Arial" charset="0"/>
                <a:ea typeface="+mn-ea"/>
                <a:cs typeface="+mn-cs"/>
              </a:rPr>
              <a:t>hepatitis B virus; NR, not reported; </a:t>
            </a:r>
            <a:r>
              <a:rPr lang="en-US" b="0" i="1" dirty="0"/>
              <a:t>PrEP, pre-exposure prophylaxis; TDF, </a:t>
            </a:r>
            <a:r>
              <a:rPr lang="en-US" sz="1200" b="0" i="1" kern="1200" dirty="0">
                <a:solidFill>
                  <a:schemeClr val="tx1"/>
                </a:solidFill>
                <a:effectLst/>
                <a:latin typeface="Arial" charset="0"/>
                <a:ea typeface="+mn-ea"/>
                <a:cs typeface="+mn-cs"/>
              </a:rPr>
              <a:t>tenofovir disoproxil fumarate.</a:t>
            </a:r>
            <a:endParaRPr lang="en-US" altLang="en-US" b="0" i="1" dirty="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369DB6-E314-40F3-B8AF-FDC96A565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16231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DPV, dapivirine; EMA, European Medicines Agency; FTC, emtricitabine; PrEP, pre-exposure prophylaxis;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62789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i="1" dirty="0"/>
              <a:t>CAB, </a:t>
            </a:r>
            <a:r>
              <a:rPr lang="en-US" sz="1300" b="0" i="1" dirty="0"/>
              <a:t>cabotegravir; FTC, emtricitabine; LA, long-acting; PrEP, pre-exposure prophylaxis; TDF, tenofovir disoproxil fumarate.</a:t>
            </a:r>
            <a:endParaRPr lang="en-US" b="0" i="1" dirty="0"/>
          </a:p>
          <a:p>
            <a:endParaRPr lang="en-US" i="1" dirty="0"/>
          </a:p>
          <a:p>
            <a:endParaRPr lang="en-US" i="1" dirty="0"/>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11</a:t>
            </a:fld>
            <a:endParaRPr kumimoji="0" lang="en-US" altLang="en-US" sz="13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90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PrEP, pre-exposure prophylaxis.</a:t>
            </a:r>
            <a:endParaRPr lang="en-US" dirty="0"/>
          </a:p>
        </p:txBody>
      </p:sp>
      <p:sp>
        <p:nvSpPr>
          <p:cNvPr id="4" name="Slide Number Placeholder 3"/>
          <p:cNvSpPr>
            <a:spLocks noGrp="1"/>
          </p:cNvSpPr>
          <p:nvPr>
            <p:ph type="sldNum" sz="quarter" idx="5"/>
          </p:nvPr>
        </p:nvSpPr>
        <p:spPr/>
        <p:txBody>
          <a:bodyPr/>
          <a:lstStyle/>
          <a:p>
            <a:fld id="{0405AB72-B28A-4943-AD72-965FE5695C1E}" type="slidenum">
              <a:rPr lang="en-US" smtClean="0"/>
              <a:t>12</a:t>
            </a:fld>
            <a:endParaRPr lang="en-US" dirty="0"/>
          </a:p>
        </p:txBody>
      </p:sp>
    </p:spTree>
    <p:extLst>
      <p:ext uri="{BB962C8B-B14F-4D97-AF65-F5344CB8AC3E}">
        <p14:creationId xmlns:p14="http://schemas.microsoft.com/office/powerpoint/2010/main" val="972501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PrEP, pre-exposure prophylaxis.</a:t>
            </a:r>
          </a:p>
          <a:p>
            <a:endParaRPr lang="en-US" dirty="0"/>
          </a:p>
          <a:p>
            <a:endParaRPr lang="en-US" dirty="0"/>
          </a:p>
          <a:p>
            <a:r>
              <a:rPr lang="en-US" dirty="0"/>
              <a:t>1.2 million people are at increased risk for acquiring HIV and would benefit from PrEP.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81E12-AAF7-4E29-80FC-FCE53DD7C0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125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DDI, drug–drug interaction; GAHT, gender-affirming hormone therapy; PrEP, pre-exposure prophylaxis.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70F237-AC40-1541-ACE0-3CC3BD093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969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i="1" dirty="0"/>
              <a:t>LGBTQ, lesbian, gay, bisexual, transgender, and queer or questioning; PrEP, pre-exposure prophylaxis.</a:t>
            </a:r>
            <a:endParaRPr i="1" dirty="0"/>
          </a:p>
        </p:txBody>
      </p:sp>
      <p:sp>
        <p:nvSpPr>
          <p:cNvPr id="1420" name="Google Shape;142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423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FTC, emtricitabine; PrEP, pre-exposure prophylaxis; TDF, tenofovir disoproxil fumarate.</a:t>
            </a:r>
          </a:p>
        </p:txBody>
      </p:sp>
      <p:sp>
        <p:nvSpPr>
          <p:cNvPr id="4" name="Slide Number Placeholder 3"/>
          <p:cNvSpPr>
            <a:spLocks noGrp="1"/>
          </p:cNvSpPr>
          <p:nvPr>
            <p:ph type="sldNum" sz="quarter" idx="5"/>
          </p:nvPr>
        </p:nvSpPr>
        <p:spPr/>
        <p:txBody>
          <a:bodyPr/>
          <a:lstStyle/>
          <a:p>
            <a:fld id="{35AC9080-240A-4637-AA34-C44926F03373}" type="slidenum">
              <a:rPr lang="en-US" smtClean="0"/>
              <a:t>16</a:t>
            </a:fld>
            <a:endParaRPr lang="en-US" dirty="0"/>
          </a:p>
        </p:txBody>
      </p:sp>
    </p:spTree>
    <p:extLst>
      <p:ext uri="{BB962C8B-B14F-4D97-AF65-F5344CB8AC3E}">
        <p14:creationId xmlns:p14="http://schemas.microsoft.com/office/powerpoint/2010/main" val="2088030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GAHT, gender-affirming hormone therapy; HCP, healthcare professional; PrEP, pre-exposure prophylaxis.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C9080-240A-4637-AA34-C44926F033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545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GAHT, gender-affirming hormone therapy; OUD, opioid use disorder, PrEP, pre-exposure prophylaxis.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C9080-240A-4637-AA34-C44926F0337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553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CAB, cabotegravir; FTC, emtricitabine; LA, long-acting; PrEP, pre-exposure prophylaxis; TAF, tenofovir alafenamide; TDF, tenofovir disoproxil fumarate.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997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INSTI, integrase strand transfer inhibitor; LA, long-acting;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PrEP, pre-exposure prophylaxis;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TDF, tenofovir disoproxil fumarate.</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81E12-AAF7-4E29-80FC-FCE53DD7C0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3761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 antibody; Ag, antigen; LA, long-acting; PrEP, pre-exposure prophylaxis.</a:t>
            </a:r>
          </a:p>
        </p:txBody>
      </p:sp>
      <p:sp>
        <p:nvSpPr>
          <p:cNvPr id="4" name="Slide Number Placeholder 3"/>
          <p:cNvSpPr>
            <a:spLocks noGrp="1"/>
          </p:cNvSpPr>
          <p:nvPr>
            <p:ph type="sldNum" sz="quarter" idx="5"/>
          </p:nvPr>
        </p:nvSpPr>
        <p:spPr/>
        <p:txBody>
          <a:bodyPr/>
          <a:lstStyle/>
          <a:p>
            <a:fld id="{0770F237-AC40-1541-ACE0-3CC3BD0938E5}" type="slidenum">
              <a:rPr lang="en-US" smtClean="0"/>
              <a:t>21</a:t>
            </a:fld>
            <a:endParaRPr lang="en-US" dirty="0"/>
          </a:p>
        </p:txBody>
      </p:sp>
    </p:spTree>
    <p:extLst>
      <p:ext uri="{BB962C8B-B14F-4D97-AF65-F5344CB8AC3E}">
        <p14:creationId xmlns:p14="http://schemas.microsoft.com/office/powerpoint/2010/main" val="4251463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602408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1318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82342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5456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1652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73220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6281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2426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872660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64316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3954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25670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34076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358458"/>
      </p:ext>
    </p:extLst>
  </p:cSld>
  <p:clrMap bg1="dk2" tx1="lt1" bg2="dk1"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altLang="en-US" dirty="0" err="1"/>
              <a:t>PrEP</a:t>
            </a:r>
            <a:r>
              <a:rPr lang="en-US" altLang="en-US" dirty="0"/>
              <a:t>: Fulfilling the Promise of Current and </a:t>
            </a:r>
            <a:br>
              <a:rPr lang="en-US" altLang="en-US" dirty="0"/>
            </a:br>
            <a:r>
              <a:rPr lang="en-US" altLang="en-US" dirty="0"/>
              <a:t>Future Regimens</a:t>
            </a:r>
          </a:p>
        </p:txBody>
      </p:sp>
      <p:sp>
        <p:nvSpPr>
          <p:cNvPr id="2" name="Text Box 21">
            <a:extLst>
              <a:ext uri="{FF2B5EF4-FFF2-40B4-BE49-F238E27FC236}">
                <a16:creationId xmlns:a16="http://schemas.microsoft.com/office/drawing/2014/main" id="{92E5D1EF-5B0C-9E04-2803-40B983891E59}"/>
              </a:ext>
            </a:extLst>
          </p:cNvPr>
          <p:cNvSpPr txBox="1">
            <a:spLocks noChangeArrowheads="1"/>
          </p:cNvSpPr>
          <p:nvPr/>
        </p:nvSpPr>
        <p:spPr bwMode="auto">
          <a:xfrm>
            <a:off x="421265" y="634827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Gilead Sciences, Inc.</a:t>
            </a:r>
          </a:p>
        </p:txBody>
      </p:sp>
      <p:sp>
        <p:nvSpPr>
          <p:cNvPr id="3" name="Text Box 19">
            <a:extLst>
              <a:ext uri="{FF2B5EF4-FFF2-40B4-BE49-F238E27FC236}">
                <a16:creationId xmlns:a16="http://schemas.microsoft.com/office/drawing/2014/main" id="{DA5D0993-5E9E-C020-DB80-CCA9F3B30914}"/>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Linda-Gail Bekker, MBChB, DCH, DTM&amp;H, FCP(SA), PhD</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Professor and Director</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The Desmond Tutu HIV Centre</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University of Cape Town</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South Africa</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Chief Executive Officer</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The Desmond Tutu Health Foundation</a:t>
            </a:r>
          </a:p>
          <a:p>
            <a:pPr marL="0" marR="0" lvl="0" indent="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altLang="en-US" sz="2400" i="0" u="none" strike="noStrike" kern="0" cap="none" spc="0" normalizeH="0" baseline="0" noProof="0" dirty="0">
                <a:ln>
                  <a:noFill/>
                </a:ln>
                <a:effectLst/>
                <a:uLnTx/>
                <a:uFillTx/>
                <a:latin typeface="Calibri" panose="020F0502020204030204" pitchFamily="34" charset="0"/>
                <a:ea typeface="+mn-ea"/>
                <a:cs typeface="+mn-cs"/>
              </a:rPr>
              <a:t>Cape Town, South Africa</a:t>
            </a:r>
            <a:endParaRPr kumimoji="0" lang="en-US" altLang="en-US" sz="2000" i="0" u="none" strike="noStrike" kern="0" cap="none" spc="0" normalizeH="0" baseline="0" noProof="0" dirty="0">
              <a:ln>
                <a:noFill/>
              </a:ln>
              <a:effectLst/>
              <a:uLnTx/>
              <a:uFillTx/>
              <a:latin typeface="Calibri" panose="020F0502020204030204" pitchFamily="34"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altLang="en-US" sz="2600" b="1" dirty="0">
                <a:solidFill>
                  <a:srgbClr val="E1471D"/>
                </a:solidFill>
                <a:latin typeface="+mn-lt"/>
              </a:rPr>
              <a:t>Linda Gail-Bekker MBChB, DTM&amp;H, DCH, FCP(SA), PhD: </a:t>
            </a:r>
            <a:r>
              <a:rPr lang="en-US" altLang="en-US" sz="2600" i="1" dirty="0">
                <a:latin typeface="+mn-lt"/>
              </a:rPr>
              <a:t>consultant/advisor/speaker: </a:t>
            </a:r>
            <a:r>
              <a:rPr lang="en-US" altLang="en-US" sz="2600" dirty="0">
                <a:latin typeface="+mn-lt"/>
              </a:rPr>
              <a:t>Gilead, Janssen, Johnson &amp; Johnson, Merck, </a:t>
            </a:r>
            <a:r>
              <a:rPr lang="en-US" altLang="en-US" sz="2600" dirty="0" err="1">
                <a:latin typeface="+mn-lt"/>
              </a:rPr>
              <a:t>ViiV</a:t>
            </a:r>
            <a:r>
              <a:rPr lang="en-US" altLang="en-US" sz="2600" dirty="0">
                <a:latin typeface="+mn-lt"/>
              </a:rPr>
              <a:t>.</a:t>
            </a:r>
            <a:endParaRPr lang="en-US" sz="26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00A2-CB37-0110-D290-8E9C64E5F9B6}"/>
              </a:ext>
            </a:extLst>
          </p:cNvPr>
          <p:cNvSpPr>
            <a:spLocks noGrp="1"/>
          </p:cNvSpPr>
          <p:nvPr>
            <p:ph type="title"/>
          </p:nvPr>
        </p:nvSpPr>
        <p:spPr/>
        <p:txBody>
          <a:bodyPr/>
          <a:lstStyle/>
          <a:p>
            <a:r>
              <a:rPr lang="en-US" dirty="0"/>
              <a:t>Global Progress Toward UNAIDS 95-95-95 Goals</a:t>
            </a:r>
          </a:p>
        </p:txBody>
      </p:sp>
      <p:sp>
        <p:nvSpPr>
          <p:cNvPr id="3" name="Content Placeholder 2">
            <a:extLst>
              <a:ext uri="{FF2B5EF4-FFF2-40B4-BE49-F238E27FC236}">
                <a16:creationId xmlns:a16="http://schemas.microsoft.com/office/drawing/2014/main" id="{745EBB6C-1D2A-87FA-4399-E85CD1C99B3A}"/>
              </a:ext>
            </a:extLst>
          </p:cNvPr>
          <p:cNvSpPr>
            <a:spLocks noGrp="1"/>
          </p:cNvSpPr>
          <p:nvPr>
            <p:ph sz="half" idx="1"/>
          </p:nvPr>
        </p:nvSpPr>
        <p:spPr>
          <a:xfrm>
            <a:off x="601820" y="1510730"/>
            <a:ext cx="4775250" cy="4678738"/>
          </a:xfrm>
        </p:spPr>
        <p:txBody>
          <a:bodyPr/>
          <a:lstStyle/>
          <a:p>
            <a:r>
              <a:rPr lang="en-US" sz="2400" dirty="0"/>
              <a:t>UNAIDS 95-95-95 goals are that by 2030:</a:t>
            </a:r>
          </a:p>
          <a:p>
            <a:pPr lvl="1"/>
            <a:r>
              <a:rPr lang="en-US" sz="2200" dirty="0"/>
              <a:t>95% of people living with HIV </a:t>
            </a:r>
            <a:br>
              <a:rPr lang="en-US" sz="2200" dirty="0"/>
            </a:br>
            <a:r>
              <a:rPr lang="en-US" sz="2200" dirty="0"/>
              <a:t>will know their status</a:t>
            </a:r>
          </a:p>
          <a:p>
            <a:pPr lvl="1"/>
            <a:r>
              <a:rPr lang="en-US" sz="2200" dirty="0"/>
              <a:t>95% of those who know their status will be receiving treatment</a:t>
            </a:r>
          </a:p>
          <a:p>
            <a:pPr lvl="1"/>
            <a:r>
              <a:rPr lang="en-US" sz="2200" dirty="0"/>
              <a:t>95% of those receiving treatment will have suppressed HIV-1 RNA</a:t>
            </a:r>
          </a:p>
          <a:p>
            <a:pPr lvl="2">
              <a:buFont typeface="Wingdings" panose="05000000000000000000" pitchFamily="2" charset="2"/>
              <a:buChar char="§"/>
            </a:pPr>
            <a:r>
              <a:rPr lang="en-US" sz="2000" dirty="0"/>
              <a:t>Undetectable = untransmittable </a:t>
            </a:r>
          </a:p>
        </p:txBody>
      </p:sp>
      <p:sp>
        <p:nvSpPr>
          <p:cNvPr id="7" name="Text Box 15">
            <a:extLst>
              <a:ext uri="{FF2B5EF4-FFF2-40B4-BE49-F238E27FC236}">
                <a16:creationId xmlns:a16="http://schemas.microsoft.com/office/drawing/2014/main" id="{3C19D89D-F19C-F7D2-3E0A-3F950EC8120D}"/>
              </a:ext>
            </a:extLst>
          </p:cNvPr>
          <p:cNvSpPr txBox="1">
            <a:spLocks noChangeArrowheads="1"/>
          </p:cNvSpPr>
          <p:nvPr/>
        </p:nvSpPr>
        <p:spPr bwMode="auto">
          <a:xfrm>
            <a:off x="444527" y="619967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chemeClr val="bg2"/>
                </a:solidFill>
                <a:latin typeface="Calibri" panose="020F0502020204030204" pitchFamily="34" charset="0"/>
                <a:cs typeface="Arial" panose="020B0604020202020204" pitchFamily="34" charset="0"/>
              </a:rPr>
              <a:t>unaids.org/en/resources/documents/2023/global-aids-update-2023. </a:t>
            </a:r>
            <a:br>
              <a:rPr lang="en-US" sz="1200" b="0" spc="-10" dirty="0">
                <a:solidFill>
                  <a:schemeClr val="bg2"/>
                </a:solidFill>
                <a:latin typeface="Calibri" panose="020F0502020204030204" pitchFamily="34" charset="0"/>
                <a:cs typeface="Arial" panose="020B0604020202020204" pitchFamily="34" charset="0"/>
              </a:rPr>
            </a:br>
            <a:r>
              <a:rPr lang="en-US" sz="1200" b="0" spc="-10" dirty="0">
                <a:solidFill>
                  <a:schemeClr val="bg2"/>
                </a:solidFill>
                <a:latin typeface="Calibri" panose="020F0502020204030204" pitchFamily="34" charset="0"/>
                <a:cs typeface="Arial" panose="020B0604020202020204" pitchFamily="34" charset="0"/>
              </a:rPr>
              <a:t>Grulich. IAS 2023. Plenary PL05.</a:t>
            </a:r>
            <a:endParaRPr kumimoji="0" 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FAA02D90-B52D-D364-C2BB-82B1DBDA26D8}"/>
              </a:ext>
            </a:extLst>
          </p:cNvPr>
          <p:cNvSpPr txBox="1"/>
          <p:nvPr/>
        </p:nvSpPr>
        <p:spPr bwMode="auto">
          <a:xfrm>
            <a:off x="609759" y="5322021"/>
            <a:ext cx="111496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UNAIDS goals are for treatment as prevention, but there is no high-level PrEP target</a:t>
            </a:r>
          </a:p>
        </p:txBody>
      </p:sp>
      <p:grpSp>
        <p:nvGrpSpPr>
          <p:cNvPr id="15" name="Group 14">
            <a:extLst>
              <a:ext uri="{FF2B5EF4-FFF2-40B4-BE49-F238E27FC236}">
                <a16:creationId xmlns:a16="http://schemas.microsoft.com/office/drawing/2014/main" id="{C301A914-C9B4-2257-65F2-DAC6A83C185D}"/>
              </a:ext>
            </a:extLst>
          </p:cNvPr>
          <p:cNvGrpSpPr/>
          <p:nvPr/>
        </p:nvGrpSpPr>
        <p:grpSpPr>
          <a:xfrm>
            <a:off x="6069368" y="1824598"/>
            <a:ext cx="102141" cy="2702669"/>
            <a:chOff x="6055468" y="2106038"/>
            <a:chExt cx="102141" cy="2702669"/>
          </a:xfrm>
        </p:grpSpPr>
        <p:cxnSp>
          <p:nvCxnSpPr>
            <p:cNvPr id="9" name="Straight Connector 8">
              <a:extLst>
                <a:ext uri="{FF2B5EF4-FFF2-40B4-BE49-F238E27FC236}">
                  <a16:creationId xmlns:a16="http://schemas.microsoft.com/office/drawing/2014/main" id="{D38713A8-D247-A13B-1B8C-12919BE2609E}"/>
                </a:ext>
              </a:extLst>
            </p:cNvPr>
            <p:cNvCxnSpPr>
              <a:cxnSpLocks/>
            </p:cNvCxnSpPr>
            <p:nvPr/>
          </p:nvCxnSpPr>
          <p:spPr bwMode="auto">
            <a:xfrm>
              <a:off x="6055468" y="2106038"/>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A3838069-6264-7B79-D4A7-CCF9C3928187}"/>
                </a:ext>
              </a:extLst>
            </p:cNvPr>
            <p:cNvCxnSpPr>
              <a:cxnSpLocks/>
            </p:cNvCxnSpPr>
            <p:nvPr/>
          </p:nvCxnSpPr>
          <p:spPr bwMode="auto">
            <a:xfrm>
              <a:off x="6055468" y="2646572"/>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12F30F5-79EF-0748-8B7F-21B1C4543133}"/>
                </a:ext>
              </a:extLst>
            </p:cNvPr>
            <p:cNvCxnSpPr>
              <a:cxnSpLocks/>
            </p:cNvCxnSpPr>
            <p:nvPr/>
          </p:nvCxnSpPr>
          <p:spPr bwMode="auto">
            <a:xfrm>
              <a:off x="6055468" y="3187106"/>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7731F67-7BA0-8953-2129-4C8D6DAE0086}"/>
                </a:ext>
              </a:extLst>
            </p:cNvPr>
            <p:cNvCxnSpPr>
              <a:cxnSpLocks/>
            </p:cNvCxnSpPr>
            <p:nvPr/>
          </p:nvCxnSpPr>
          <p:spPr bwMode="auto">
            <a:xfrm>
              <a:off x="6055468" y="3727640"/>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907E087-1419-7D35-70F8-8BB8F02E4721}"/>
                </a:ext>
              </a:extLst>
            </p:cNvPr>
            <p:cNvCxnSpPr>
              <a:cxnSpLocks/>
            </p:cNvCxnSpPr>
            <p:nvPr/>
          </p:nvCxnSpPr>
          <p:spPr bwMode="auto">
            <a:xfrm>
              <a:off x="6055468" y="4268174"/>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6AD8577-52FB-FE40-B42B-E4483457A97E}"/>
                </a:ext>
              </a:extLst>
            </p:cNvPr>
            <p:cNvCxnSpPr>
              <a:cxnSpLocks/>
            </p:cNvCxnSpPr>
            <p:nvPr/>
          </p:nvCxnSpPr>
          <p:spPr bwMode="auto">
            <a:xfrm>
              <a:off x="6055468" y="4808707"/>
              <a:ext cx="1021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9EB21FDD-DB23-6568-BE84-1F4D60316D55}"/>
              </a:ext>
            </a:extLst>
          </p:cNvPr>
          <p:cNvGrpSpPr/>
          <p:nvPr/>
        </p:nvGrpSpPr>
        <p:grpSpPr>
          <a:xfrm rot="5400000">
            <a:off x="8792543" y="1884971"/>
            <a:ext cx="91930" cy="5363184"/>
            <a:chOff x="6055468" y="3187106"/>
            <a:chExt cx="102141" cy="1621601"/>
          </a:xfrm>
        </p:grpSpPr>
        <p:cxnSp>
          <p:nvCxnSpPr>
            <p:cNvPr id="19" name="Straight Connector 18">
              <a:extLst>
                <a:ext uri="{FF2B5EF4-FFF2-40B4-BE49-F238E27FC236}">
                  <a16:creationId xmlns:a16="http://schemas.microsoft.com/office/drawing/2014/main" id="{4B89D60A-8B1D-C3D8-C0EE-1F7BBB4C30F9}"/>
                </a:ext>
              </a:extLst>
            </p:cNvPr>
            <p:cNvCxnSpPr>
              <a:cxnSpLocks/>
            </p:cNvCxnSpPr>
            <p:nvPr/>
          </p:nvCxnSpPr>
          <p:spPr bwMode="auto">
            <a:xfrm>
              <a:off x="6055468" y="3187106"/>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79234EC-DD44-F06D-3446-C5893683EBC8}"/>
                </a:ext>
              </a:extLst>
            </p:cNvPr>
            <p:cNvCxnSpPr>
              <a:cxnSpLocks/>
            </p:cNvCxnSpPr>
            <p:nvPr/>
          </p:nvCxnSpPr>
          <p:spPr bwMode="auto">
            <a:xfrm>
              <a:off x="6055468" y="3727640"/>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DC27FFE-57A9-DC63-35DA-52A3EB8F5B7F}"/>
                </a:ext>
              </a:extLst>
            </p:cNvPr>
            <p:cNvCxnSpPr>
              <a:cxnSpLocks/>
            </p:cNvCxnSpPr>
            <p:nvPr/>
          </p:nvCxnSpPr>
          <p:spPr bwMode="auto">
            <a:xfrm>
              <a:off x="6055468" y="4268174"/>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F41AADA-8747-1FBC-B751-AE7F0EEDEA3F}"/>
                </a:ext>
              </a:extLst>
            </p:cNvPr>
            <p:cNvCxnSpPr>
              <a:cxnSpLocks/>
            </p:cNvCxnSpPr>
            <p:nvPr/>
          </p:nvCxnSpPr>
          <p:spPr bwMode="auto">
            <a:xfrm>
              <a:off x="6055468" y="4808707"/>
              <a:ext cx="102141"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2E6AD9F2-49A1-1145-D6B7-A0F0AF626F5C}"/>
              </a:ext>
            </a:extLst>
          </p:cNvPr>
          <p:cNvSpPr txBox="1"/>
          <p:nvPr/>
        </p:nvSpPr>
        <p:spPr bwMode="auto">
          <a:xfrm>
            <a:off x="5670796" y="167251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1D380335-2607-6B5A-B4A6-55BACBAA0A33}"/>
              </a:ext>
            </a:extLst>
          </p:cNvPr>
          <p:cNvSpPr txBox="1"/>
          <p:nvPr/>
        </p:nvSpPr>
        <p:spPr bwMode="auto">
          <a:xfrm>
            <a:off x="5764800" y="22130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a:t>
            </a: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84A633DB-2AA9-2790-035F-9E3169DB5871}"/>
              </a:ext>
            </a:extLst>
          </p:cNvPr>
          <p:cNvSpPr txBox="1"/>
          <p:nvPr/>
        </p:nvSpPr>
        <p:spPr bwMode="auto">
          <a:xfrm>
            <a:off x="5759536" y="27395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976B19F5-3B46-AA81-F995-F47FEC5F5C62}"/>
              </a:ext>
            </a:extLst>
          </p:cNvPr>
          <p:cNvSpPr txBox="1"/>
          <p:nvPr/>
        </p:nvSpPr>
        <p:spPr bwMode="auto">
          <a:xfrm>
            <a:off x="5762168" y="32801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CA5BF9A1-ACF2-2240-EED9-A6BC09178A25}"/>
              </a:ext>
            </a:extLst>
          </p:cNvPr>
          <p:cNvSpPr txBox="1"/>
          <p:nvPr/>
        </p:nvSpPr>
        <p:spPr bwMode="auto">
          <a:xfrm>
            <a:off x="5760315" y="38323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2420223D-CD50-151A-3044-E1D70CD7907D}"/>
              </a:ext>
            </a:extLst>
          </p:cNvPr>
          <p:cNvSpPr txBox="1"/>
          <p:nvPr/>
        </p:nvSpPr>
        <p:spPr bwMode="auto">
          <a:xfrm>
            <a:off x="5854318" y="437290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7CF4B8C7-90FB-2C38-E271-FFEEB805644A}"/>
              </a:ext>
            </a:extLst>
          </p:cNvPr>
          <p:cNvSpPr txBox="1"/>
          <p:nvPr/>
        </p:nvSpPr>
        <p:spPr bwMode="auto">
          <a:xfrm rot="16200000">
            <a:off x="5514191" y="2969208"/>
            <a:ext cx="3161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t>
            </a:r>
          </a:p>
        </p:txBody>
      </p:sp>
      <p:sp>
        <p:nvSpPr>
          <p:cNvPr id="30" name="TextBox 29">
            <a:extLst>
              <a:ext uri="{FF2B5EF4-FFF2-40B4-BE49-F238E27FC236}">
                <a16:creationId xmlns:a16="http://schemas.microsoft.com/office/drawing/2014/main" id="{F5306520-3369-0143-91EA-85865DE88981}"/>
              </a:ext>
            </a:extLst>
          </p:cNvPr>
          <p:cNvSpPr txBox="1"/>
          <p:nvPr/>
        </p:nvSpPr>
        <p:spPr bwMode="auto">
          <a:xfrm>
            <a:off x="6036126" y="4524209"/>
            <a:ext cx="20027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People Living With HIV Who Know Their Status</a:t>
            </a:r>
          </a:p>
        </p:txBody>
      </p:sp>
      <p:sp>
        <p:nvSpPr>
          <p:cNvPr id="31" name="TextBox 30">
            <a:extLst>
              <a:ext uri="{FF2B5EF4-FFF2-40B4-BE49-F238E27FC236}">
                <a16:creationId xmlns:a16="http://schemas.microsoft.com/office/drawing/2014/main" id="{D1C9D327-39A3-66DC-7CCA-10ECAA981A1A}"/>
              </a:ext>
            </a:extLst>
          </p:cNvPr>
          <p:cNvSpPr txBox="1"/>
          <p:nvPr/>
        </p:nvSpPr>
        <p:spPr bwMode="auto">
          <a:xfrm>
            <a:off x="7823854" y="4520117"/>
            <a:ext cx="20027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People Living With HIV Who Are Receiving Treatment</a:t>
            </a:r>
          </a:p>
        </p:txBody>
      </p:sp>
      <p:sp>
        <p:nvSpPr>
          <p:cNvPr id="32" name="TextBox 31">
            <a:extLst>
              <a:ext uri="{FF2B5EF4-FFF2-40B4-BE49-F238E27FC236}">
                <a16:creationId xmlns:a16="http://schemas.microsoft.com/office/drawing/2014/main" id="{524B18B7-6840-E8B9-A239-6BAF3C7CF62E}"/>
              </a:ext>
            </a:extLst>
          </p:cNvPr>
          <p:cNvSpPr txBox="1"/>
          <p:nvPr/>
        </p:nvSpPr>
        <p:spPr bwMode="auto">
          <a:xfrm>
            <a:off x="9668237" y="4510993"/>
            <a:ext cx="18922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People Living With HIV Who Are Virally Suppressed</a:t>
            </a:r>
          </a:p>
        </p:txBody>
      </p:sp>
      <p:grpSp>
        <p:nvGrpSpPr>
          <p:cNvPr id="55" name="Group 54">
            <a:extLst>
              <a:ext uri="{FF2B5EF4-FFF2-40B4-BE49-F238E27FC236}">
                <a16:creationId xmlns:a16="http://schemas.microsoft.com/office/drawing/2014/main" id="{F400BB00-05F8-4C26-51FD-1A847D8865B4}"/>
              </a:ext>
            </a:extLst>
          </p:cNvPr>
          <p:cNvGrpSpPr/>
          <p:nvPr/>
        </p:nvGrpSpPr>
        <p:grpSpPr>
          <a:xfrm>
            <a:off x="11018627" y="1504404"/>
            <a:ext cx="601327" cy="523220"/>
            <a:chOff x="10877663" y="1875401"/>
            <a:chExt cx="601327" cy="523220"/>
          </a:xfrm>
        </p:grpSpPr>
        <p:sp>
          <p:nvSpPr>
            <p:cNvPr id="33" name="TextBox 32">
              <a:extLst>
                <a:ext uri="{FF2B5EF4-FFF2-40B4-BE49-F238E27FC236}">
                  <a16:creationId xmlns:a16="http://schemas.microsoft.com/office/drawing/2014/main" id="{BC0E2E0E-1337-91E2-437A-25A6BC6B6120}"/>
                </a:ext>
              </a:extLst>
            </p:cNvPr>
            <p:cNvSpPr txBox="1"/>
            <p:nvPr/>
          </p:nvSpPr>
          <p:spPr bwMode="auto">
            <a:xfrm>
              <a:off x="10928839" y="1875401"/>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b="0" dirty="0">
                  <a:solidFill>
                    <a:schemeClr val="bg1"/>
                  </a:solidFill>
                  <a:latin typeface="Calibri" panose="020F0502020204030204" pitchFamily="34" charset="0"/>
                </a:rPr>
                <a:t>2015</a:t>
              </a:r>
            </a:p>
            <a:p>
              <a:pPr>
                <a:lnSpc>
                  <a:spcPct val="100000"/>
                </a:lnSpc>
                <a:spcAft>
                  <a:spcPct val="0"/>
                </a:spcAft>
                <a:buClrTx/>
                <a:buFontTx/>
                <a:buNone/>
              </a:pPr>
              <a:r>
                <a:rPr lang="en-US" sz="1400" dirty="0">
                  <a:solidFill>
                    <a:schemeClr val="bg1"/>
                  </a:solidFill>
                  <a:latin typeface="Calibri" panose="020F0502020204030204" pitchFamily="34" charset="0"/>
                </a:rPr>
                <a:t>2022</a:t>
              </a:r>
              <a:endParaRPr lang="en-US" sz="1400" b="0" dirty="0">
                <a:solidFill>
                  <a:schemeClr val="bg1"/>
                </a:solidFill>
                <a:latin typeface="Calibri" panose="020F0502020204030204" pitchFamily="34" charset="0"/>
              </a:endParaRPr>
            </a:p>
          </p:txBody>
        </p:sp>
        <p:sp>
          <p:nvSpPr>
            <p:cNvPr id="35" name="Rectangle 34">
              <a:extLst>
                <a:ext uri="{FF2B5EF4-FFF2-40B4-BE49-F238E27FC236}">
                  <a16:creationId xmlns:a16="http://schemas.microsoft.com/office/drawing/2014/main" id="{E084FB09-34EB-3CF6-7744-E1E100A792B8}"/>
                </a:ext>
              </a:extLst>
            </p:cNvPr>
            <p:cNvSpPr/>
            <p:nvPr/>
          </p:nvSpPr>
          <p:spPr bwMode="auto">
            <a:xfrm>
              <a:off x="10877663" y="1984492"/>
              <a:ext cx="90488" cy="90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6014B77D-63A2-351D-A9D4-2C4AF39A661F}"/>
                </a:ext>
              </a:extLst>
            </p:cNvPr>
            <p:cNvSpPr/>
            <p:nvPr/>
          </p:nvSpPr>
          <p:spPr bwMode="auto">
            <a:xfrm>
              <a:off x="10877663" y="2199026"/>
              <a:ext cx="90488" cy="90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7" name="Rectangle 36">
            <a:extLst>
              <a:ext uri="{FF2B5EF4-FFF2-40B4-BE49-F238E27FC236}">
                <a16:creationId xmlns:a16="http://schemas.microsoft.com/office/drawing/2014/main" id="{18D96E2D-3CB3-D6BD-10EA-2E5F205C8FB1}"/>
              </a:ext>
            </a:extLst>
          </p:cNvPr>
          <p:cNvSpPr/>
          <p:nvPr/>
        </p:nvSpPr>
        <p:spPr bwMode="auto">
          <a:xfrm>
            <a:off x="6377023" y="2618279"/>
            <a:ext cx="691625" cy="19059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806A717-FC69-2578-0771-CCC2A1031FFE}"/>
              </a:ext>
            </a:extLst>
          </p:cNvPr>
          <p:cNvSpPr/>
          <p:nvPr/>
        </p:nvSpPr>
        <p:spPr bwMode="auto">
          <a:xfrm>
            <a:off x="7068648" y="2213391"/>
            <a:ext cx="691625" cy="23040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10976689-FD7A-C7F4-78B0-557E025E532B}"/>
              </a:ext>
            </a:extLst>
          </p:cNvPr>
          <p:cNvSpPr/>
          <p:nvPr/>
        </p:nvSpPr>
        <p:spPr bwMode="auto">
          <a:xfrm>
            <a:off x="8154568" y="3227879"/>
            <a:ext cx="691625" cy="13054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4091ABD-E7C0-1A09-D327-9ADF3FBA1FF1}"/>
              </a:ext>
            </a:extLst>
          </p:cNvPr>
          <p:cNvSpPr/>
          <p:nvPr/>
        </p:nvSpPr>
        <p:spPr bwMode="auto">
          <a:xfrm>
            <a:off x="8846193" y="2483876"/>
            <a:ext cx="691625" cy="20403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3647CB1A-2291-4E92-DABC-20AFAEC6B23D}"/>
              </a:ext>
            </a:extLst>
          </p:cNvPr>
          <p:cNvSpPr/>
          <p:nvPr/>
        </p:nvSpPr>
        <p:spPr bwMode="auto">
          <a:xfrm>
            <a:off x="9932113" y="3454438"/>
            <a:ext cx="691625" cy="10788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DFB1289-F43B-C5A5-DE99-1AE141839132}"/>
              </a:ext>
            </a:extLst>
          </p:cNvPr>
          <p:cNvSpPr/>
          <p:nvPr/>
        </p:nvSpPr>
        <p:spPr bwMode="auto">
          <a:xfrm>
            <a:off x="10623738" y="2618278"/>
            <a:ext cx="691625" cy="19068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ECC83626-DFAC-6FF8-FB37-6E8C5FB6C810}"/>
              </a:ext>
            </a:extLst>
          </p:cNvPr>
          <p:cNvSpPr txBox="1"/>
          <p:nvPr/>
        </p:nvSpPr>
        <p:spPr bwMode="auto">
          <a:xfrm>
            <a:off x="6281221" y="2178873"/>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71%</a:t>
            </a:r>
          </a:p>
          <a:p>
            <a:pPr algn="ctr">
              <a:lnSpc>
                <a:spcPct val="100000"/>
              </a:lnSpc>
              <a:spcAft>
                <a:spcPct val="0"/>
              </a:spcAft>
              <a:buClrTx/>
              <a:buFontTx/>
              <a:buNone/>
            </a:pPr>
            <a:r>
              <a:rPr lang="en-US" sz="1200" b="1" dirty="0">
                <a:solidFill>
                  <a:schemeClr val="bg1"/>
                </a:solidFill>
                <a:latin typeface="Calibri" panose="020F0502020204030204" pitchFamily="34" charset="0"/>
              </a:rPr>
              <a:t>(61%-83%)</a:t>
            </a:r>
          </a:p>
        </p:txBody>
      </p:sp>
      <p:sp>
        <p:nvSpPr>
          <p:cNvPr id="44" name="TextBox 43">
            <a:extLst>
              <a:ext uri="{FF2B5EF4-FFF2-40B4-BE49-F238E27FC236}">
                <a16:creationId xmlns:a16="http://schemas.microsoft.com/office/drawing/2014/main" id="{1D06A0BD-A3AA-122A-2417-9E5D84680218}"/>
              </a:ext>
            </a:extLst>
          </p:cNvPr>
          <p:cNvSpPr txBox="1"/>
          <p:nvPr/>
        </p:nvSpPr>
        <p:spPr bwMode="auto">
          <a:xfrm>
            <a:off x="6992545" y="1767772"/>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86%</a:t>
            </a:r>
          </a:p>
          <a:p>
            <a:pPr algn="ctr">
              <a:lnSpc>
                <a:spcPct val="100000"/>
              </a:lnSpc>
              <a:spcAft>
                <a:spcPct val="0"/>
              </a:spcAft>
              <a:buClrTx/>
              <a:buFontTx/>
              <a:buNone/>
            </a:pPr>
            <a:r>
              <a:rPr lang="en-US" sz="1200" b="1" dirty="0">
                <a:solidFill>
                  <a:schemeClr val="bg1"/>
                </a:solidFill>
                <a:latin typeface="Calibri" panose="020F0502020204030204" pitchFamily="34" charset="0"/>
              </a:rPr>
              <a:t>(73%-98%)</a:t>
            </a:r>
          </a:p>
        </p:txBody>
      </p:sp>
      <p:sp>
        <p:nvSpPr>
          <p:cNvPr id="45" name="TextBox 44">
            <a:extLst>
              <a:ext uri="{FF2B5EF4-FFF2-40B4-BE49-F238E27FC236}">
                <a16:creationId xmlns:a16="http://schemas.microsoft.com/office/drawing/2014/main" id="{7F822D82-1666-15A6-7BAF-FFE642953DC5}"/>
              </a:ext>
            </a:extLst>
          </p:cNvPr>
          <p:cNvSpPr txBox="1"/>
          <p:nvPr/>
        </p:nvSpPr>
        <p:spPr bwMode="auto">
          <a:xfrm>
            <a:off x="8056258" y="2786951"/>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48%</a:t>
            </a:r>
          </a:p>
          <a:p>
            <a:pPr algn="ctr">
              <a:lnSpc>
                <a:spcPct val="100000"/>
              </a:lnSpc>
              <a:spcAft>
                <a:spcPct val="0"/>
              </a:spcAft>
              <a:buClrTx/>
              <a:buFontTx/>
              <a:buNone/>
            </a:pPr>
            <a:r>
              <a:rPr lang="en-US" sz="1200" b="1" dirty="0">
                <a:solidFill>
                  <a:schemeClr val="bg1"/>
                </a:solidFill>
                <a:latin typeface="Calibri" panose="020F0502020204030204" pitchFamily="34" charset="0"/>
              </a:rPr>
              <a:t>(41%-56%)</a:t>
            </a:r>
          </a:p>
        </p:txBody>
      </p:sp>
      <p:sp>
        <p:nvSpPr>
          <p:cNvPr id="46" name="TextBox 45">
            <a:extLst>
              <a:ext uri="{FF2B5EF4-FFF2-40B4-BE49-F238E27FC236}">
                <a16:creationId xmlns:a16="http://schemas.microsoft.com/office/drawing/2014/main" id="{9565CF04-7766-2EFA-24EE-5120FFAC8E0B}"/>
              </a:ext>
            </a:extLst>
          </p:cNvPr>
          <p:cNvSpPr txBox="1"/>
          <p:nvPr/>
        </p:nvSpPr>
        <p:spPr bwMode="auto">
          <a:xfrm>
            <a:off x="8759034" y="2037577"/>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76%</a:t>
            </a:r>
          </a:p>
          <a:p>
            <a:pPr algn="ctr">
              <a:lnSpc>
                <a:spcPct val="100000"/>
              </a:lnSpc>
              <a:spcAft>
                <a:spcPct val="0"/>
              </a:spcAft>
              <a:buClrTx/>
              <a:buFontTx/>
              <a:buNone/>
            </a:pPr>
            <a:r>
              <a:rPr lang="en-US" sz="1200" b="1" dirty="0">
                <a:solidFill>
                  <a:schemeClr val="bg1"/>
                </a:solidFill>
                <a:latin typeface="Calibri" panose="020F0502020204030204" pitchFamily="34" charset="0"/>
              </a:rPr>
              <a:t>(65%-89%)</a:t>
            </a:r>
          </a:p>
        </p:txBody>
      </p:sp>
      <p:sp>
        <p:nvSpPr>
          <p:cNvPr id="47" name="TextBox 46">
            <a:extLst>
              <a:ext uri="{FF2B5EF4-FFF2-40B4-BE49-F238E27FC236}">
                <a16:creationId xmlns:a16="http://schemas.microsoft.com/office/drawing/2014/main" id="{F5C276A2-DF73-347F-A2DA-BA464CCA35B5}"/>
              </a:ext>
            </a:extLst>
          </p:cNvPr>
          <p:cNvSpPr txBox="1"/>
          <p:nvPr/>
        </p:nvSpPr>
        <p:spPr bwMode="auto">
          <a:xfrm>
            <a:off x="9827526" y="3007426"/>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40%</a:t>
            </a:r>
          </a:p>
          <a:p>
            <a:pPr algn="ctr">
              <a:lnSpc>
                <a:spcPct val="100000"/>
              </a:lnSpc>
              <a:spcAft>
                <a:spcPct val="0"/>
              </a:spcAft>
              <a:buClrTx/>
              <a:buFontTx/>
              <a:buNone/>
            </a:pPr>
            <a:r>
              <a:rPr lang="en-US" sz="1200" b="1" dirty="0">
                <a:solidFill>
                  <a:schemeClr val="bg1"/>
                </a:solidFill>
                <a:latin typeface="Calibri" panose="020F0502020204030204" pitchFamily="34" charset="0"/>
              </a:rPr>
              <a:t>(34%-47%)</a:t>
            </a:r>
          </a:p>
        </p:txBody>
      </p:sp>
      <p:sp>
        <p:nvSpPr>
          <p:cNvPr id="48" name="TextBox 47">
            <a:extLst>
              <a:ext uri="{FF2B5EF4-FFF2-40B4-BE49-F238E27FC236}">
                <a16:creationId xmlns:a16="http://schemas.microsoft.com/office/drawing/2014/main" id="{8B4A622B-E5C5-53EC-3AEC-F9D958DE589C}"/>
              </a:ext>
            </a:extLst>
          </p:cNvPr>
          <p:cNvSpPr txBox="1"/>
          <p:nvPr/>
        </p:nvSpPr>
        <p:spPr bwMode="auto">
          <a:xfrm>
            <a:off x="10527302" y="2178873"/>
            <a:ext cx="865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dirty="0">
                <a:solidFill>
                  <a:schemeClr val="bg1"/>
                </a:solidFill>
                <a:latin typeface="Calibri" panose="020F0502020204030204" pitchFamily="34" charset="0"/>
              </a:rPr>
              <a:t>71%</a:t>
            </a:r>
          </a:p>
          <a:p>
            <a:pPr algn="ctr">
              <a:lnSpc>
                <a:spcPct val="100000"/>
              </a:lnSpc>
              <a:spcAft>
                <a:spcPct val="0"/>
              </a:spcAft>
              <a:buClrTx/>
              <a:buFontTx/>
              <a:buNone/>
            </a:pPr>
            <a:r>
              <a:rPr lang="en-US" sz="1200" b="1" dirty="0">
                <a:solidFill>
                  <a:schemeClr val="bg1"/>
                </a:solidFill>
                <a:latin typeface="Calibri" panose="020F0502020204030204" pitchFamily="34" charset="0"/>
              </a:rPr>
              <a:t>(60%-83%)</a:t>
            </a:r>
          </a:p>
        </p:txBody>
      </p:sp>
      <p:sp>
        <p:nvSpPr>
          <p:cNvPr id="49" name="TextBox 48">
            <a:extLst>
              <a:ext uri="{FF2B5EF4-FFF2-40B4-BE49-F238E27FC236}">
                <a16:creationId xmlns:a16="http://schemas.microsoft.com/office/drawing/2014/main" id="{054C3739-7B93-86F0-3EDD-86FFF76FC419}"/>
              </a:ext>
            </a:extLst>
          </p:cNvPr>
          <p:cNvSpPr txBox="1"/>
          <p:nvPr/>
        </p:nvSpPr>
        <p:spPr bwMode="auto">
          <a:xfrm>
            <a:off x="6381433" y="3336135"/>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25.1 million</a:t>
            </a:r>
          </a:p>
        </p:txBody>
      </p:sp>
      <p:sp>
        <p:nvSpPr>
          <p:cNvPr id="50" name="TextBox 49">
            <a:extLst>
              <a:ext uri="{FF2B5EF4-FFF2-40B4-BE49-F238E27FC236}">
                <a16:creationId xmlns:a16="http://schemas.microsoft.com/office/drawing/2014/main" id="{D8530636-2BD0-1E05-B941-D38BF77A1447}"/>
              </a:ext>
            </a:extLst>
          </p:cNvPr>
          <p:cNvSpPr txBox="1"/>
          <p:nvPr/>
        </p:nvSpPr>
        <p:spPr bwMode="auto">
          <a:xfrm>
            <a:off x="7072793" y="3140407"/>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33.6 million</a:t>
            </a:r>
          </a:p>
        </p:txBody>
      </p:sp>
      <p:sp>
        <p:nvSpPr>
          <p:cNvPr id="51" name="TextBox 50">
            <a:extLst>
              <a:ext uri="{FF2B5EF4-FFF2-40B4-BE49-F238E27FC236}">
                <a16:creationId xmlns:a16="http://schemas.microsoft.com/office/drawing/2014/main" id="{0C9DE131-1F23-DA38-7605-B28494633187}"/>
              </a:ext>
            </a:extLst>
          </p:cNvPr>
          <p:cNvSpPr txBox="1"/>
          <p:nvPr/>
        </p:nvSpPr>
        <p:spPr bwMode="auto">
          <a:xfrm>
            <a:off x="8163500" y="3673884"/>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16.9 million</a:t>
            </a:r>
          </a:p>
        </p:txBody>
      </p:sp>
      <p:sp>
        <p:nvSpPr>
          <p:cNvPr id="52" name="TextBox 51">
            <a:extLst>
              <a:ext uri="{FF2B5EF4-FFF2-40B4-BE49-F238E27FC236}">
                <a16:creationId xmlns:a16="http://schemas.microsoft.com/office/drawing/2014/main" id="{EA0DB99E-F191-D493-A4A6-7BD73056A5CA}"/>
              </a:ext>
            </a:extLst>
          </p:cNvPr>
          <p:cNvSpPr txBox="1"/>
          <p:nvPr/>
        </p:nvSpPr>
        <p:spPr bwMode="auto">
          <a:xfrm>
            <a:off x="8854860" y="3334214"/>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29.8 million</a:t>
            </a:r>
          </a:p>
        </p:txBody>
      </p:sp>
      <p:sp>
        <p:nvSpPr>
          <p:cNvPr id="53" name="TextBox 52">
            <a:extLst>
              <a:ext uri="{FF2B5EF4-FFF2-40B4-BE49-F238E27FC236}">
                <a16:creationId xmlns:a16="http://schemas.microsoft.com/office/drawing/2014/main" id="{C2D84107-A608-7657-B935-942A15FCD585}"/>
              </a:ext>
            </a:extLst>
          </p:cNvPr>
          <p:cNvSpPr txBox="1"/>
          <p:nvPr/>
        </p:nvSpPr>
        <p:spPr bwMode="auto">
          <a:xfrm>
            <a:off x="9939557" y="3815754"/>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14.0 million</a:t>
            </a:r>
          </a:p>
        </p:txBody>
      </p:sp>
      <p:sp>
        <p:nvSpPr>
          <p:cNvPr id="54" name="TextBox 53">
            <a:extLst>
              <a:ext uri="{FF2B5EF4-FFF2-40B4-BE49-F238E27FC236}">
                <a16:creationId xmlns:a16="http://schemas.microsoft.com/office/drawing/2014/main" id="{F6823637-C168-EEC6-53AB-FD269BA3AED7}"/>
              </a:ext>
            </a:extLst>
          </p:cNvPr>
          <p:cNvSpPr txBox="1"/>
          <p:nvPr/>
        </p:nvSpPr>
        <p:spPr bwMode="auto">
          <a:xfrm>
            <a:off x="10630917" y="3404703"/>
            <a:ext cx="6839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200" b="1" dirty="0">
                <a:latin typeface="Calibri" panose="020F0502020204030204" pitchFamily="34" charset="0"/>
              </a:rPr>
              <a:t>27.7</a:t>
            </a:r>
          </a:p>
          <a:p>
            <a:pPr algn="ctr">
              <a:lnSpc>
                <a:spcPct val="100000"/>
              </a:lnSpc>
              <a:spcAft>
                <a:spcPct val="0"/>
              </a:spcAft>
              <a:buClrTx/>
              <a:buFontTx/>
              <a:buNone/>
            </a:pPr>
            <a:r>
              <a:rPr lang="en-US" sz="1200" b="1" dirty="0">
                <a:latin typeface="Calibri" panose="020F0502020204030204" pitchFamily="34" charset="0"/>
              </a:rPr>
              <a:t>million</a:t>
            </a:r>
          </a:p>
        </p:txBody>
      </p:sp>
      <p:sp>
        <p:nvSpPr>
          <p:cNvPr id="5" name="Freeform: Shape 4">
            <a:extLst>
              <a:ext uri="{FF2B5EF4-FFF2-40B4-BE49-F238E27FC236}">
                <a16:creationId xmlns:a16="http://schemas.microsoft.com/office/drawing/2014/main" id="{52E4FB73-EE3E-222F-3299-D174F7C2A2DB}"/>
              </a:ext>
            </a:extLst>
          </p:cNvPr>
          <p:cNvSpPr/>
          <p:nvPr/>
        </p:nvSpPr>
        <p:spPr bwMode="auto">
          <a:xfrm>
            <a:off x="6156917" y="1824598"/>
            <a:ext cx="5359940" cy="2704290"/>
          </a:xfrm>
          <a:custGeom>
            <a:avLst/>
            <a:gdLst>
              <a:gd name="connsiteX0" fmla="*/ 0 w 5359940"/>
              <a:gd name="connsiteY0" fmla="*/ 0 h 2704290"/>
              <a:gd name="connsiteX1" fmla="*/ 0 w 5359940"/>
              <a:gd name="connsiteY1" fmla="*/ 2704290 h 2704290"/>
              <a:gd name="connsiteX2" fmla="*/ 5359940 w 5359940"/>
              <a:gd name="connsiteY2" fmla="*/ 2704290 h 2704290"/>
            </a:gdLst>
            <a:ahLst/>
            <a:cxnLst>
              <a:cxn ang="0">
                <a:pos x="connsiteX0" y="connsiteY0"/>
              </a:cxn>
              <a:cxn ang="0">
                <a:pos x="connsiteX1" y="connsiteY1"/>
              </a:cxn>
              <a:cxn ang="0">
                <a:pos x="connsiteX2" y="connsiteY2"/>
              </a:cxn>
            </a:cxnLst>
            <a:rect l="l" t="t" r="r" b="b"/>
            <a:pathLst>
              <a:path w="5359940" h="2704290">
                <a:moveTo>
                  <a:pt x="0" y="0"/>
                </a:moveTo>
                <a:lnTo>
                  <a:pt x="0" y="2704290"/>
                </a:lnTo>
                <a:lnTo>
                  <a:pt x="5359940" y="2704290"/>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9292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B65E3EB3-E65C-DD96-A159-B74802B6F07F}"/>
              </a:ext>
            </a:extLst>
          </p:cNvPr>
          <p:cNvSpPr>
            <a:spLocks noGrp="1"/>
          </p:cNvSpPr>
          <p:nvPr>
            <p:ph sz="half" idx="1"/>
          </p:nvPr>
        </p:nvSpPr>
        <p:spPr>
          <a:xfrm>
            <a:off x="601820" y="1475889"/>
            <a:ext cx="5309278" cy="4678738"/>
          </a:xfrm>
        </p:spPr>
        <p:txBody>
          <a:bodyPr/>
          <a:lstStyle/>
          <a:p>
            <a:r>
              <a:rPr lang="en-US" sz="2000" dirty="0"/>
              <a:t>In 2022 in central Sydney, decline in HIV diagnoses approached UNAIDS target</a:t>
            </a:r>
          </a:p>
          <a:p>
            <a:endParaRPr lang="en-US" dirty="0"/>
          </a:p>
        </p:txBody>
      </p:sp>
      <p:sp>
        <p:nvSpPr>
          <p:cNvPr id="19" name="Content Placeholder 18">
            <a:extLst>
              <a:ext uri="{FF2B5EF4-FFF2-40B4-BE49-F238E27FC236}">
                <a16:creationId xmlns:a16="http://schemas.microsoft.com/office/drawing/2014/main" id="{E5283AEB-0FA6-41CA-D118-194547C241CA}"/>
              </a:ext>
            </a:extLst>
          </p:cNvPr>
          <p:cNvSpPr>
            <a:spLocks noGrp="1"/>
          </p:cNvSpPr>
          <p:nvPr>
            <p:ph sz="half" idx="2"/>
          </p:nvPr>
        </p:nvSpPr>
        <p:spPr>
          <a:xfrm>
            <a:off x="6252634" y="1475889"/>
            <a:ext cx="5673740" cy="4679462"/>
          </a:xfrm>
        </p:spPr>
        <p:txBody>
          <a:bodyPr/>
          <a:lstStyle/>
          <a:p>
            <a:r>
              <a:rPr lang="en-US" sz="2000" dirty="0"/>
              <a:t>Contributing to decline in HIV diagnoses: </a:t>
            </a:r>
            <a:br>
              <a:rPr lang="en-US" sz="2000" dirty="0"/>
            </a:br>
            <a:r>
              <a:rPr lang="en-US" sz="2000" dirty="0"/>
              <a:t>high percentages of those who could benefit from PrEP were receiving it in 2022</a:t>
            </a:r>
          </a:p>
        </p:txBody>
      </p:sp>
      <p:sp>
        <p:nvSpPr>
          <p:cNvPr id="2" name="Title 1">
            <a:extLst>
              <a:ext uri="{FF2B5EF4-FFF2-40B4-BE49-F238E27FC236}">
                <a16:creationId xmlns:a16="http://schemas.microsoft.com/office/drawing/2014/main" id="{8BA500A2-CB37-0110-D290-8E9C64E5F9B6}"/>
              </a:ext>
            </a:extLst>
          </p:cNvPr>
          <p:cNvSpPr>
            <a:spLocks noGrp="1"/>
          </p:cNvSpPr>
          <p:nvPr>
            <p:ph type="title"/>
          </p:nvPr>
        </p:nvSpPr>
        <p:spPr/>
        <p:txBody>
          <a:bodyPr/>
          <a:lstStyle/>
          <a:p>
            <a:r>
              <a:rPr lang="en-US" dirty="0"/>
              <a:t>Sydney: Example of Successful HIV Prevention Program </a:t>
            </a:r>
          </a:p>
        </p:txBody>
      </p:sp>
      <p:sp>
        <p:nvSpPr>
          <p:cNvPr id="7" name="Text Box 15">
            <a:extLst>
              <a:ext uri="{FF2B5EF4-FFF2-40B4-BE49-F238E27FC236}">
                <a16:creationId xmlns:a16="http://schemas.microsoft.com/office/drawing/2014/main" id="{3C19D89D-F19C-F7D2-3E0A-3F950EC8120D}"/>
              </a:ext>
            </a:extLst>
          </p:cNvPr>
          <p:cNvSpPr txBox="1">
            <a:spLocks noChangeArrowheads="1"/>
          </p:cNvSpPr>
          <p:nvPr/>
        </p:nvSpPr>
        <p:spPr bwMode="auto">
          <a:xfrm>
            <a:off x="444527" y="6384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spc="-10" dirty="0">
                <a:solidFill>
                  <a:schemeClr val="bg2"/>
                </a:solidFill>
                <a:latin typeface="Calibri" panose="020F0502020204030204" pitchFamily="34" charset="0"/>
                <a:cs typeface="Arial" panose="020B0604020202020204" pitchFamily="34" charset="0"/>
              </a:rPr>
              <a:t>Grulich. IAS 2023. Plenary PL05.</a:t>
            </a:r>
            <a:endParaRPr kumimoji="0" 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grpSp>
        <p:nvGrpSpPr>
          <p:cNvPr id="20" name="Group 19">
            <a:extLst>
              <a:ext uri="{FF2B5EF4-FFF2-40B4-BE49-F238E27FC236}">
                <a16:creationId xmlns:a16="http://schemas.microsoft.com/office/drawing/2014/main" id="{9D5696E8-664C-EFD1-08DC-01D3116BACE0}"/>
              </a:ext>
            </a:extLst>
          </p:cNvPr>
          <p:cNvGrpSpPr/>
          <p:nvPr/>
        </p:nvGrpSpPr>
        <p:grpSpPr>
          <a:xfrm>
            <a:off x="773723" y="2857482"/>
            <a:ext cx="5908170" cy="3281182"/>
            <a:chOff x="264644" y="2402342"/>
            <a:chExt cx="6433348" cy="3281182"/>
          </a:xfrm>
        </p:grpSpPr>
        <p:graphicFrame>
          <p:nvGraphicFramePr>
            <p:cNvPr id="6" name="Content Placeholder 5">
              <a:extLst>
                <a:ext uri="{FF2B5EF4-FFF2-40B4-BE49-F238E27FC236}">
                  <a16:creationId xmlns:a16="http://schemas.microsoft.com/office/drawing/2014/main" id="{FEEC904A-56C0-5261-F62D-46FADB84950B}"/>
                </a:ext>
              </a:extLst>
            </p:cNvPr>
            <p:cNvGraphicFramePr>
              <a:graphicFrameLocks/>
            </p:cNvGraphicFramePr>
            <p:nvPr>
              <p:extLst>
                <p:ext uri="{D42A27DB-BD31-4B8C-83A1-F6EECF244321}">
                  <p14:modId xmlns:p14="http://schemas.microsoft.com/office/powerpoint/2010/main" val="130369345"/>
                </p:ext>
              </p:extLst>
            </p:nvPr>
          </p:nvGraphicFramePr>
          <p:xfrm>
            <a:off x="264644" y="2402342"/>
            <a:ext cx="6433348" cy="328118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2">
              <a:extLst>
                <a:ext uri="{FF2B5EF4-FFF2-40B4-BE49-F238E27FC236}">
                  <a16:creationId xmlns:a16="http://schemas.microsoft.com/office/drawing/2014/main" id="{1C28CF7C-34FF-22DF-B2A9-4DE6D9228171}"/>
                </a:ext>
              </a:extLst>
            </p:cNvPr>
            <p:cNvSpPr txBox="1"/>
            <p:nvPr/>
          </p:nvSpPr>
          <p:spPr>
            <a:xfrm>
              <a:off x="5119326" y="3091153"/>
              <a:ext cx="1345448"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rPr>
                <a:t>Decrease: 31%</a:t>
              </a:r>
              <a:endParaRPr kumimoji="0" lang="en-AU" sz="1200" b="0" i="0" u="none" strike="noStrike" kern="1200" cap="none" spc="0" normalizeH="0" baseline="0" noProof="0" dirty="0">
                <a:ln>
                  <a:noFill/>
                </a:ln>
                <a:solidFill>
                  <a:schemeClr val="accent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F832C66-A969-4ED9-7EB1-7A744634F9A3}"/>
                </a:ext>
              </a:extLst>
            </p:cNvPr>
            <p:cNvSpPr txBox="1"/>
            <p:nvPr/>
          </p:nvSpPr>
          <p:spPr>
            <a:xfrm>
              <a:off x="5147889" y="4155167"/>
              <a:ext cx="148314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5">
                      <a:lumMod val="75000"/>
                    </a:schemeClr>
                  </a:solidFill>
                  <a:effectLst/>
                  <a:uLnTx/>
                  <a:uFillTx/>
                  <a:latin typeface="Calibri" panose="020F0502020204030204" pitchFamily="34" charset="0"/>
                  <a:ea typeface="Calibri" panose="020F0502020204030204" pitchFamily="34" charset="0"/>
                  <a:cs typeface="Calibri" panose="020F0502020204030204" pitchFamily="34" charset="0"/>
                </a:rPr>
                <a:t>Decrease: 49%</a:t>
              </a:r>
              <a:endParaRPr kumimoji="0" lang="en-AU" sz="1200" b="0" i="0" u="none" strike="noStrike" kern="1200" cap="none" spc="0" normalizeH="0" baseline="0" noProof="0" dirty="0">
                <a:ln>
                  <a:noFill/>
                </a:ln>
                <a:solidFill>
                  <a:schemeClr val="accent5">
                    <a:lumMod val="7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F565B9A5-EC45-2B29-928A-CA0BFC8D84AA}"/>
                </a:ext>
              </a:extLst>
            </p:cNvPr>
            <p:cNvSpPr txBox="1"/>
            <p:nvPr/>
          </p:nvSpPr>
          <p:spPr>
            <a:xfrm>
              <a:off x="4540765" y="4633986"/>
              <a:ext cx="171734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Calibri" panose="020F0502020204030204" pitchFamily="34" charset="0"/>
                  <a:cs typeface="Calibri" panose="020F0502020204030204" pitchFamily="34" charset="0"/>
                </a:rPr>
                <a:t>Decrease: 88%</a:t>
              </a:r>
              <a:endParaRPr kumimoji="0" lang="en-AU" sz="1200" b="0" i="0" u="none" strike="noStrike" kern="1200" cap="none" spc="0" normalizeH="0" baseline="0" noProof="0" dirty="0">
                <a:ln>
                  <a:noFill/>
                </a:ln>
                <a:solidFill>
                  <a:schemeClr val="accent3"/>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sp>
        <p:nvSpPr>
          <p:cNvPr id="15" name="Content Placeholder 3">
            <a:extLst>
              <a:ext uri="{FF2B5EF4-FFF2-40B4-BE49-F238E27FC236}">
                <a16:creationId xmlns:a16="http://schemas.microsoft.com/office/drawing/2014/main" id="{2341E578-12E8-ECE8-A7EA-C94AD7948C01}"/>
              </a:ext>
            </a:extLst>
          </p:cNvPr>
          <p:cNvSpPr txBox="1">
            <a:spLocks/>
          </p:cNvSpPr>
          <p:nvPr/>
        </p:nvSpPr>
        <p:spPr>
          <a:xfrm>
            <a:off x="7045610" y="2427865"/>
            <a:ext cx="4344399" cy="503157"/>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ea typeface="+mn-ea"/>
                <a:cs typeface="+mn-cs"/>
              </a:rPr>
              <a:t>Percentage of Gay Men at Increased </a:t>
            </a:r>
            <a:r>
              <a:rPr lang="en-US" sz="1600" b="1" dirty="0">
                <a:solidFill>
                  <a:srgbClr val="000000"/>
                </a:solidFill>
              </a:rPr>
              <a:t>Risk for HIV </a:t>
            </a:r>
            <a:r>
              <a:rPr kumimoji="0" lang="en-US" sz="1600" b="1" i="0" u="none" strike="noStrike" kern="1200" cap="none" spc="0" normalizeH="0" baseline="0" noProof="0" dirty="0">
                <a:ln>
                  <a:noFill/>
                </a:ln>
                <a:solidFill>
                  <a:srgbClr val="000000"/>
                </a:solidFill>
                <a:effectLst/>
                <a:uLnTx/>
                <a:uFillTx/>
                <a:ea typeface="+mn-ea"/>
                <a:cs typeface="+mn-cs"/>
              </a:rPr>
              <a:t>Who Reported Receiving PrEP</a:t>
            </a:r>
          </a:p>
        </p:txBody>
      </p:sp>
      <p:graphicFrame>
        <p:nvGraphicFramePr>
          <p:cNvPr id="16" name="Content Placeholder 5">
            <a:extLst>
              <a:ext uri="{FF2B5EF4-FFF2-40B4-BE49-F238E27FC236}">
                <a16:creationId xmlns:a16="http://schemas.microsoft.com/office/drawing/2014/main" id="{38F6E388-31DA-0120-B7AD-B2647AE6EC0F}"/>
              </a:ext>
            </a:extLst>
          </p:cNvPr>
          <p:cNvGraphicFramePr>
            <a:graphicFrameLocks/>
          </p:cNvGraphicFramePr>
          <p:nvPr>
            <p:extLst>
              <p:ext uri="{D42A27DB-BD31-4B8C-83A1-F6EECF244321}">
                <p14:modId xmlns:p14="http://schemas.microsoft.com/office/powerpoint/2010/main" val="1307322076"/>
              </p:ext>
            </p:extLst>
          </p:nvPr>
        </p:nvGraphicFramePr>
        <p:xfrm>
          <a:off x="6682792" y="2789550"/>
          <a:ext cx="5071566" cy="2983671"/>
        </p:xfrm>
        <a:graphic>
          <a:graphicData uri="http://schemas.openxmlformats.org/drawingml/2006/chart">
            <c:chart xmlns:c="http://schemas.openxmlformats.org/drawingml/2006/chart" xmlns:r="http://schemas.openxmlformats.org/officeDocument/2006/relationships" r:id="rId4"/>
          </a:graphicData>
        </a:graphic>
      </p:graphicFrame>
      <p:sp>
        <p:nvSpPr>
          <p:cNvPr id="21" name="Content Placeholder 3">
            <a:extLst>
              <a:ext uri="{FF2B5EF4-FFF2-40B4-BE49-F238E27FC236}">
                <a16:creationId xmlns:a16="http://schemas.microsoft.com/office/drawing/2014/main" id="{67FC4A7C-00B1-5AA4-FE47-B94AC0141722}"/>
              </a:ext>
            </a:extLst>
          </p:cNvPr>
          <p:cNvSpPr txBox="1">
            <a:spLocks/>
          </p:cNvSpPr>
          <p:nvPr/>
        </p:nvSpPr>
        <p:spPr>
          <a:xfrm>
            <a:off x="1281873" y="2538221"/>
            <a:ext cx="5082039" cy="283458"/>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sz="1600" b="1" dirty="0">
                <a:solidFill>
                  <a:srgbClr val="000000"/>
                </a:solidFill>
              </a:rPr>
              <a:t>Decline Over Time in N</a:t>
            </a:r>
            <a:r>
              <a:rPr kumimoji="0" lang="en-US" sz="1600" b="1" i="0" u="none" strike="noStrike" kern="1200" cap="none" spc="0" normalizeH="0" baseline="0" noProof="0" dirty="0">
                <a:ln>
                  <a:noFill/>
                </a:ln>
                <a:solidFill>
                  <a:srgbClr val="000000"/>
                </a:solidFill>
                <a:effectLst/>
                <a:uLnTx/>
                <a:uFillTx/>
                <a:ea typeface="+mn-ea"/>
                <a:cs typeface="+mn-cs"/>
              </a:rPr>
              <a:t>ew HIV Diagnoses</a:t>
            </a:r>
          </a:p>
        </p:txBody>
      </p:sp>
      <p:sp>
        <p:nvSpPr>
          <p:cNvPr id="4" name="TextBox 3">
            <a:extLst>
              <a:ext uri="{FF2B5EF4-FFF2-40B4-BE49-F238E27FC236}">
                <a16:creationId xmlns:a16="http://schemas.microsoft.com/office/drawing/2014/main" id="{96E815F8-8B55-5EB3-8B21-A84FAA07B885}"/>
              </a:ext>
            </a:extLst>
          </p:cNvPr>
          <p:cNvSpPr txBox="1"/>
          <p:nvPr/>
        </p:nvSpPr>
        <p:spPr bwMode="auto">
          <a:xfrm rot="16200000">
            <a:off x="-1026265" y="4020089"/>
            <a:ext cx="32913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rtl="0">
              <a:defRPr sz="1200" b="1" i="0" u="none" strike="noStrike" kern="1200" baseline="0">
                <a:solidFill>
                  <a:prstClr val="black"/>
                </a:solidFill>
                <a:latin typeface="+mn-lt"/>
                <a:ea typeface="+mn-ea"/>
                <a:cs typeface="+mn-cs"/>
              </a:defRPr>
            </a:pPr>
            <a:r>
              <a:rPr lang="en-AU" sz="1400" b="1" dirty="0"/>
              <a:t>No. of New HIV Diagnoses</a:t>
            </a:r>
          </a:p>
        </p:txBody>
      </p:sp>
      <p:grpSp>
        <p:nvGrpSpPr>
          <p:cNvPr id="24" name="Group 23">
            <a:extLst>
              <a:ext uri="{FF2B5EF4-FFF2-40B4-BE49-F238E27FC236}">
                <a16:creationId xmlns:a16="http://schemas.microsoft.com/office/drawing/2014/main" id="{24C23A41-F960-82DD-E542-4B0A92129846}"/>
              </a:ext>
            </a:extLst>
          </p:cNvPr>
          <p:cNvGrpSpPr/>
          <p:nvPr/>
        </p:nvGrpSpPr>
        <p:grpSpPr>
          <a:xfrm>
            <a:off x="3177770" y="5778990"/>
            <a:ext cx="6093189" cy="536398"/>
            <a:chOff x="2932925" y="5966330"/>
            <a:chExt cx="6093189" cy="536398"/>
          </a:xfrm>
        </p:grpSpPr>
        <p:sp>
          <p:nvSpPr>
            <p:cNvPr id="5" name="TextBox 4">
              <a:extLst>
                <a:ext uri="{FF2B5EF4-FFF2-40B4-BE49-F238E27FC236}">
                  <a16:creationId xmlns:a16="http://schemas.microsoft.com/office/drawing/2014/main" id="{25AF405D-7783-9FED-AFB5-2313312BB3C2}"/>
                </a:ext>
              </a:extLst>
            </p:cNvPr>
            <p:cNvSpPr txBox="1"/>
            <p:nvPr/>
          </p:nvSpPr>
          <p:spPr bwMode="auto">
            <a:xfrm>
              <a:off x="3256329" y="6189468"/>
              <a:ext cx="15396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 concentration</a:t>
              </a:r>
            </a:p>
          </p:txBody>
        </p:sp>
        <p:cxnSp>
          <p:nvCxnSpPr>
            <p:cNvPr id="12" name="Straight Connector 11">
              <a:extLst>
                <a:ext uri="{FF2B5EF4-FFF2-40B4-BE49-F238E27FC236}">
                  <a16:creationId xmlns:a16="http://schemas.microsoft.com/office/drawing/2014/main" id="{FCCEB618-524B-DAC4-3401-2330F29EF806}"/>
                </a:ext>
              </a:extLst>
            </p:cNvPr>
            <p:cNvCxnSpPr/>
            <p:nvPr/>
          </p:nvCxnSpPr>
          <p:spPr bwMode="auto">
            <a:xfrm>
              <a:off x="2932925" y="6348840"/>
              <a:ext cx="330438" cy="0"/>
            </a:xfrm>
            <a:prstGeom prst="line">
              <a:avLst/>
            </a:prstGeom>
            <a:noFill/>
            <a:ln w="28575" cap="flat" cmpd="sng" algn="ctr">
              <a:solidFill>
                <a:schemeClr val="accent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D96A33C8-09FA-5950-015C-1DE66B46ED21}"/>
                </a:ext>
              </a:extLst>
            </p:cNvPr>
            <p:cNvSpPr txBox="1"/>
            <p:nvPr/>
          </p:nvSpPr>
          <p:spPr bwMode="auto">
            <a:xfrm>
              <a:off x="5217851" y="6194951"/>
              <a:ext cx="1859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Medium concentration</a:t>
              </a:r>
            </a:p>
          </p:txBody>
        </p:sp>
        <p:cxnSp>
          <p:nvCxnSpPr>
            <p:cNvPr id="14" name="Straight Connector 13">
              <a:extLst>
                <a:ext uri="{FF2B5EF4-FFF2-40B4-BE49-F238E27FC236}">
                  <a16:creationId xmlns:a16="http://schemas.microsoft.com/office/drawing/2014/main" id="{A9E91A1D-31E3-0B63-5C20-2EDD3FB96A1A}"/>
                </a:ext>
              </a:extLst>
            </p:cNvPr>
            <p:cNvCxnSpPr/>
            <p:nvPr/>
          </p:nvCxnSpPr>
          <p:spPr bwMode="auto">
            <a:xfrm>
              <a:off x="4894447" y="6354323"/>
              <a:ext cx="330438" cy="0"/>
            </a:xfrm>
            <a:prstGeom prst="line">
              <a:avLst/>
            </a:prstGeom>
            <a:noFill/>
            <a:ln w="28575" cap="flat" cmpd="sng" algn="ctr">
              <a:solidFill>
                <a:schemeClr val="accent5"/>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7FD5A2F5-527A-6892-3A41-4497C82F7139}"/>
                </a:ext>
              </a:extLst>
            </p:cNvPr>
            <p:cNvSpPr txBox="1"/>
            <p:nvPr/>
          </p:nvSpPr>
          <p:spPr bwMode="auto">
            <a:xfrm>
              <a:off x="7450490" y="6182893"/>
              <a:ext cx="1575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High concentration</a:t>
              </a:r>
            </a:p>
          </p:txBody>
        </p:sp>
        <p:cxnSp>
          <p:nvCxnSpPr>
            <p:cNvPr id="22" name="Straight Connector 21">
              <a:extLst>
                <a:ext uri="{FF2B5EF4-FFF2-40B4-BE49-F238E27FC236}">
                  <a16:creationId xmlns:a16="http://schemas.microsoft.com/office/drawing/2014/main" id="{0CB9B6EF-0A84-A971-FFDD-27426887AF7E}"/>
                </a:ext>
              </a:extLst>
            </p:cNvPr>
            <p:cNvCxnSpPr/>
            <p:nvPr/>
          </p:nvCxnSpPr>
          <p:spPr bwMode="auto">
            <a:xfrm>
              <a:off x="7127086" y="6342265"/>
              <a:ext cx="330438" cy="0"/>
            </a:xfrm>
            <a:prstGeom prst="line">
              <a:avLst/>
            </a:prstGeom>
            <a:noFill/>
            <a:ln w="28575" cap="flat" cmpd="sng" algn="ctr">
              <a:solidFill>
                <a:schemeClr val="accent3"/>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38D5100-421F-C6DE-6B26-170015451DE0}"/>
                </a:ext>
              </a:extLst>
            </p:cNvPr>
            <p:cNvSpPr txBox="1"/>
            <p:nvPr/>
          </p:nvSpPr>
          <p:spPr bwMode="auto">
            <a:xfrm>
              <a:off x="4171573" y="5966330"/>
              <a:ext cx="3577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Gay Population Prevalence Postcode Category</a:t>
              </a:r>
            </a:p>
          </p:txBody>
        </p:sp>
      </p:grpSp>
    </p:spTree>
    <p:extLst>
      <p:ext uri="{BB962C8B-B14F-4D97-AF65-F5344CB8AC3E}">
        <p14:creationId xmlns:p14="http://schemas.microsoft.com/office/powerpoint/2010/main" val="1066693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PrEP Eligibility by Regimen </a:t>
            </a:r>
          </a:p>
        </p:txBody>
      </p:sp>
      <p:sp>
        <p:nvSpPr>
          <p:cNvPr id="5" name="Content Placeholder 4">
            <a:extLst>
              <a:ext uri="{FF2B5EF4-FFF2-40B4-BE49-F238E27FC236}">
                <a16:creationId xmlns:a16="http://schemas.microsoft.com/office/drawing/2014/main" id="{877D9C8B-3190-42A6-8582-5A3302E6F28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sz="2400" dirty="0"/>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766380964"/>
              </p:ext>
            </p:extLst>
          </p:nvPr>
        </p:nvGraphicFramePr>
        <p:xfrm>
          <a:off x="723900" y="1600931"/>
          <a:ext cx="10782299" cy="3514203"/>
        </p:xfrm>
        <a:graphic>
          <a:graphicData uri="http://schemas.openxmlformats.org/drawingml/2006/table">
            <a:tbl>
              <a:tblPr firstRow="1" bandRow="1">
                <a:tableStyleId>{5C22544A-7EE6-4342-B048-85BDC9FD1C3A}</a:tableStyleId>
              </a:tblPr>
              <a:tblGrid>
                <a:gridCol w="1336914">
                  <a:extLst>
                    <a:ext uri="{9D8B030D-6E8A-4147-A177-3AD203B41FA5}">
                      <a16:colId xmlns:a16="http://schemas.microsoft.com/office/drawing/2014/main" val="3731523596"/>
                    </a:ext>
                  </a:extLst>
                </a:gridCol>
                <a:gridCol w="1596487">
                  <a:extLst>
                    <a:ext uri="{9D8B030D-6E8A-4147-A177-3AD203B41FA5}">
                      <a16:colId xmlns:a16="http://schemas.microsoft.com/office/drawing/2014/main" val="1985778327"/>
                    </a:ext>
                  </a:extLst>
                </a:gridCol>
                <a:gridCol w="1918697">
                  <a:extLst>
                    <a:ext uri="{9D8B030D-6E8A-4147-A177-3AD203B41FA5}">
                      <a16:colId xmlns:a16="http://schemas.microsoft.com/office/drawing/2014/main" val="3644362123"/>
                    </a:ext>
                  </a:extLst>
                </a:gridCol>
                <a:gridCol w="1991455">
                  <a:extLst>
                    <a:ext uri="{9D8B030D-6E8A-4147-A177-3AD203B41FA5}">
                      <a16:colId xmlns:a16="http://schemas.microsoft.com/office/drawing/2014/main" val="2979615661"/>
                    </a:ext>
                  </a:extLst>
                </a:gridCol>
                <a:gridCol w="1862072">
                  <a:extLst>
                    <a:ext uri="{9D8B030D-6E8A-4147-A177-3AD203B41FA5}">
                      <a16:colId xmlns:a16="http://schemas.microsoft.com/office/drawing/2014/main" val="565420557"/>
                    </a:ext>
                  </a:extLst>
                </a:gridCol>
                <a:gridCol w="2076674">
                  <a:extLst>
                    <a:ext uri="{9D8B030D-6E8A-4147-A177-3AD203B41FA5}">
                      <a16:colId xmlns:a16="http://schemas.microsoft.com/office/drawing/2014/main" val="2148277181"/>
                    </a:ext>
                  </a:extLst>
                </a:gridCol>
              </a:tblGrid>
              <a:tr h="436485">
                <a:tc>
                  <a:txBody>
                    <a:bodyPr/>
                    <a:lstStyle/>
                    <a:p>
                      <a:r>
                        <a:rPr lang="en-US" sz="1400" dirty="0">
                          <a:latin typeface="Calibri" panose="020F0502020204030204" pitchFamily="34" charset="0"/>
                        </a:rPr>
                        <a:t>Risk Group*</a:t>
                      </a:r>
                      <a:endParaRPr lang="en-US" sz="1400" baseline="30000" dirty="0">
                        <a:latin typeface="Calibri" panose="020F0502020204030204" pitchFamily="34" charset="0"/>
                      </a:endParaRP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On-Demand (2:1:1) 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FTC/TAF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Injectable</a:t>
                      </a:r>
                      <a:br>
                        <a:rPr lang="en-US" sz="1400" dirty="0">
                          <a:latin typeface="Calibri" panose="020F0502020204030204" pitchFamily="34" charset="0"/>
                        </a:rPr>
                      </a:br>
                      <a:r>
                        <a:rPr lang="en-US" sz="1400" dirty="0">
                          <a:latin typeface="Calibri" panose="020F0502020204030204" pitchFamily="34" charset="0"/>
                        </a:rPr>
                        <a:t>CAB</a:t>
                      </a:r>
                      <a:endParaRPr lang="en-US" sz="14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Vaginal Ring</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9129189"/>
                  </a:ext>
                </a:extLst>
              </a:tr>
              <a:tr h="616215">
                <a:tc>
                  <a:txBody>
                    <a:bodyPr/>
                    <a:lstStyle/>
                    <a:p>
                      <a:r>
                        <a:rPr lang="en-US" sz="1400" dirty="0">
                          <a:solidFill>
                            <a:schemeClr val="bg1"/>
                          </a:solidFill>
                          <a:latin typeface="Calibri" panose="020F0502020204030204" pitchFamily="34" charset="0"/>
                        </a:rPr>
                        <a:t>Men</a:t>
                      </a:r>
                      <a:r>
                        <a:rPr lang="en-US" sz="1400" baseline="0" dirty="0">
                          <a:solidFill>
                            <a:schemeClr val="bg1"/>
                          </a:solidFill>
                          <a:latin typeface="Calibri" panose="020F0502020204030204" pitchFamily="34" charset="0"/>
                        </a:rPr>
                        <a:t> who have sex with </a:t>
                      </a:r>
                      <a:r>
                        <a:rPr lang="en-US" sz="1400" dirty="0">
                          <a:solidFill>
                            <a:schemeClr val="bg1"/>
                          </a:solidFill>
                          <a:latin typeface="Calibri" panose="020F0502020204030204" pitchFamily="34" charset="0"/>
                        </a:rPr>
                        <a:t>men</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 guideline recommended</a:t>
                      </a:r>
                      <a:r>
                        <a:rPr lang="en-US" sz="1400" b="1"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endParaRPr>
                    </a:p>
                  </a:txBody>
                  <a:tcPr anchor="ctr">
                    <a:lnL w="381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b="1" dirty="0">
                          <a:solidFill>
                            <a:schemeClr val="bg1"/>
                          </a:solidFill>
                          <a:latin typeface="Calibri" panose="020F0502020204030204" pitchFamily="34" charset="0"/>
                        </a:rPr>
                        <a:t>Off label, IAS-USA and WHO guideline recommended</a:t>
                      </a:r>
                      <a:r>
                        <a:rPr lang="en-US" sz="1400" b="1" baseline="30000" dirty="0">
                          <a:solidFill>
                            <a:schemeClr val="bg1"/>
                          </a:solidFill>
                          <a:latin typeface="Calibri" panose="020F0502020204030204" pitchFamily="34" charset="0"/>
                        </a:rPr>
                        <a:t>2,6</a:t>
                      </a:r>
                    </a:p>
                  </a:txBody>
                  <a:tcPr anchor="ctr">
                    <a:lnL w="12700" cmpd="sng">
                      <a:noFill/>
                    </a:lnL>
                    <a:lnR w="12700" cmpd="sng">
                      <a:noFill/>
                    </a:lnR>
                    <a:lnT w="38100" cmpd="sng">
                      <a:noFill/>
                    </a:lnT>
                    <a:lnB w="28575" cap="flat" cmpd="sng" algn="ctr">
                      <a:solidFill>
                        <a:schemeClr val="accent5">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guideline</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recommended</a:t>
                      </a:r>
                      <a:r>
                        <a:rPr lang="en-US" sz="1400" b="1" baseline="30000" dirty="0">
                          <a:solidFill>
                            <a:schemeClr val="tx1"/>
                          </a:solidFill>
                          <a:latin typeface="Calibri" panose="020F0502020204030204" pitchFamily="34" charset="0"/>
                        </a:rPr>
                        <a:t>2,5,7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recommended</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2,5,8,9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6015191"/>
                  </a:ext>
                </a:extLst>
              </a:tr>
              <a:tr h="436485">
                <a:tc>
                  <a:txBody>
                    <a:bodyPr/>
                    <a:lstStyle/>
                    <a:p>
                      <a:r>
                        <a:rPr lang="en-US" sz="1400" dirty="0">
                          <a:solidFill>
                            <a:schemeClr val="bg1"/>
                          </a:solidFill>
                          <a:latin typeface="Calibri" panose="020F0502020204030204" pitchFamily="34" charset="0"/>
                        </a:rPr>
                        <a:t>Transgender women</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 label, IAS-USA guideline recommended</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baseline="30000" dirty="0">
                        <a:solidFill>
                          <a:schemeClr val="tx1"/>
                        </a:solidFill>
                        <a:latin typeface="Calibri" panose="020F0502020204030204" pitchFamily="34" charset="0"/>
                      </a:endParaRPr>
                    </a:p>
                  </a:txBody>
                  <a:tcPr anchor="ctr">
                    <a:lnL w="12700" cmpd="sng">
                      <a:noFill/>
                    </a:lnL>
                    <a:lnR w="12700" cmpd="sng">
                      <a:noFill/>
                    </a:lnR>
                    <a:lnT w="28575" cap="flat" cmpd="sng" algn="ctr">
                      <a:solidFill>
                        <a:schemeClr val="accent5">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CDC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45232361"/>
                  </a:ext>
                </a:extLst>
              </a:tr>
              <a:tr h="436485">
                <a:tc>
                  <a:txBody>
                    <a:bodyPr/>
                    <a:lstStyle/>
                    <a:p>
                      <a:r>
                        <a:rPr lang="en-US" sz="1400" dirty="0">
                          <a:solidFill>
                            <a:schemeClr val="bg1"/>
                          </a:solidFill>
                          <a:latin typeface="Calibri" panose="020F0502020204030204" pitchFamily="34" charset="0"/>
                        </a:rPr>
                        <a:t>Heterosexual men</a:t>
                      </a:r>
                    </a:p>
                  </a:txBody>
                  <a:tcPr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90743844"/>
                  </a:ext>
                </a:extLst>
              </a:tr>
              <a:tr h="535943">
                <a:tc>
                  <a:txBody>
                    <a:bodyPr/>
                    <a:lstStyle/>
                    <a:p>
                      <a:r>
                        <a:rPr lang="en-US" sz="1400" dirty="0">
                          <a:solidFill>
                            <a:schemeClr val="bg1"/>
                          </a:solidFill>
                          <a:latin typeface="Calibri" panose="020F0502020204030204" pitchFamily="34" charset="0"/>
                        </a:rPr>
                        <a:t>Heterosexual women</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libri" panose="020F0502020204030204" pitchFamily="34" charset="0"/>
                        </a:rPr>
                        <a:t>FDA approved, guideline recommended</a:t>
                      </a:r>
                      <a:r>
                        <a:rPr lang="en-US" sz="1400"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2,5</a:t>
                      </a:r>
                      <a:endParaRPr lang="en-US" sz="1400" b="1" baseline="300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 recommended    (except in pregnancy)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5,8,9</a:t>
                      </a:r>
                      <a:endParaRPr kumimoji="0" lang="en-US" sz="1400" b="1" i="0" u="none" strike="noStrike" kern="1200" cap="none" spc="0" normalizeH="0" baseline="30000" noProof="0" dirty="0">
                        <a:ln>
                          <a:noFill/>
                        </a:ln>
                        <a:solidFill>
                          <a:srgbClr val="FFFFFF"/>
                        </a:solidFill>
                        <a:effectLst/>
                        <a:highlight>
                          <a:srgbClr val="00FFFF"/>
                        </a:highlight>
                        <a:uLnTx/>
                        <a:uFillTx/>
                        <a:latin typeface="Calibri" panose="020F0502020204030204" pitchFamily="34"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Unavailable in US,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EMA-positive opinion in high-burden settings, WHO recommended</a:t>
                      </a:r>
                      <a:r>
                        <a:rPr lang="en-US" sz="1400" b="1" baseline="30000" dirty="0">
                          <a:solidFill>
                            <a:schemeClr val="bg1"/>
                          </a:solidFill>
                          <a:latin typeface="Calibri" panose="020F0502020204030204" pitchFamily="34" charset="0"/>
                        </a:rPr>
                        <a:t>10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212152845"/>
                  </a:ext>
                </a:extLst>
              </a:tr>
              <a:tr h="692260">
                <a:tc>
                  <a:txBody>
                    <a:bodyPr/>
                    <a:lstStyle/>
                    <a:p>
                      <a:r>
                        <a:rPr lang="en-US" sz="1400" dirty="0">
                          <a:solidFill>
                            <a:schemeClr val="bg1"/>
                          </a:solidFill>
                          <a:latin typeface="Calibri" panose="020F0502020204030204" pitchFamily="34" charset="0"/>
                        </a:rPr>
                        <a:t>Transgender</a:t>
                      </a:r>
                    </a:p>
                    <a:p>
                      <a:r>
                        <a:rPr lang="en-US" sz="1400" dirty="0">
                          <a:solidFill>
                            <a:schemeClr val="bg1"/>
                          </a:solidFill>
                          <a:latin typeface="Calibri" panose="020F0502020204030204" pitchFamily="34" charset="0"/>
                        </a:rPr>
                        <a:t>men</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2,5</a:t>
                      </a:r>
                      <a:endParaRPr lang="en-US" sz="1400" b="1" baseline="300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18654471"/>
                  </a:ext>
                </a:extLst>
              </a:tr>
            </a:tbl>
          </a:graphicData>
        </a:graphic>
      </p:graphicFrame>
      <p:sp>
        <p:nvSpPr>
          <p:cNvPr id="9" name="Text Box 11">
            <a:extLst>
              <a:ext uri="{FF2B5EF4-FFF2-40B4-BE49-F238E27FC236}">
                <a16:creationId xmlns:a16="http://schemas.microsoft.com/office/drawing/2014/main" id="{EC02E8DE-48A1-4DCD-AC29-DFAD35457B6D}"/>
              </a:ext>
            </a:extLst>
          </p:cNvPr>
          <p:cNvSpPr txBox="1">
            <a:spLocks noChangeArrowheads="1"/>
          </p:cNvSpPr>
          <p:nvPr/>
        </p:nvSpPr>
        <p:spPr bwMode="auto">
          <a:xfrm>
            <a:off x="433387" y="5647173"/>
            <a:ext cx="883095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FTC/TDF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Gandhi. JAMA. 2023;329:63.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CMAJ. 2017;189:E1448. 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implementation tool for pre-exposure prophylaxis (PrEP) of HIV infection. 2018 (WHO/CDS/HIV/18.10).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CDC PrEP guidelines. 2021.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apps.who.int/iris/bitstream/handle/10665/325955/WHO-CDS-HIV-19.8-eng.pdf?ua=1. 7. FTC/TAF PI. 8. CAB extended-release injectable suspension PI. 9. who.int/publications/i/item/9789240054097. 10. who.int/news/item/26-01-2021-who-recommends-the-dapivirine-vaginal-ring-as-a-new-choice-for-hiv-prevention-for-women-at-substantial-risk-of-hiv-infection. </a:t>
            </a:r>
          </a:p>
        </p:txBody>
      </p:sp>
      <p:sp>
        <p:nvSpPr>
          <p:cNvPr id="3" name="TextBox 2">
            <a:extLst>
              <a:ext uri="{FF2B5EF4-FFF2-40B4-BE49-F238E27FC236}">
                <a16:creationId xmlns:a16="http://schemas.microsoft.com/office/drawing/2014/main" id="{441A03B1-1919-A5DB-920C-CED94BF46F67}"/>
              </a:ext>
            </a:extLst>
          </p:cNvPr>
          <p:cNvSpPr txBox="1"/>
          <p:nvPr/>
        </p:nvSpPr>
        <p:spPr bwMode="auto">
          <a:xfrm>
            <a:off x="632459" y="5125875"/>
            <a:ext cx="10629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a:t>
            </a:r>
            <a:r>
              <a:rPr lang="en-US" sz="1400" dirty="0">
                <a:solidFill>
                  <a:srgbClr val="000000"/>
                </a:solidFill>
                <a:latin typeface="Calibri" panose="020F0502020204030204" pitchFamily="34" charset="0"/>
                <a:cs typeface="Arial" panose="020B0604020202020204" pitchFamily="34" charset="0"/>
              </a:rPr>
              <a:t>people who inject drugs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sexual risk should be assessed and considered. CDC guidelines state that </a:t>
            </a:r>
            <a:r>
              <a:rPr lang="en-US" sz="1400" dirty="0">
                <a:solidFill>
                  <a:srgbClr val="000000"/>
                </a:solidFill>
                <a:latin typeface="Calibri" panose="020F0502020204030204" pitchFamily="34" charset="0"/>
                <a:cs typeface="Arial" panose="020B0604020202020204" pitchFamily="34" charset="0"/>
              </a:rPr>
              <a:t>people who</a:t>
            </a:r>
            <a:br>
              <a:rPr lang="en-US" sz="1400" dirty="0">
                <a:solidFill>
                  <a:srgbClr val="000000"/>
                </a:solidFill>
                <a:latin typeface="Calibri" panose="020F0502020204030204" pitchFamily="34" charset="0"/>
                <a:cs typeface="Arial" panose="020B0604020202020204" pitchFamily="34" charset="0"/>
              </a:rPr>
            </a:br>
            <a:r>
              <a:rPr lang="en-US" sz="1400" dirty="0">
                <a:solidFill>
                  <a:srgbClr val="000000"/>
                </a:solidFill>
                <a:latin typeface="Calibri" panose="020F0502020204030204" pitchFamily="34" charset="0"/>
                <a:cs typeface="Arial" panose="020B0604020202020204" pitchFamily="34" charset="0"/>
              </a:rPr>
              <a:t>inject drugs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are likely to benefit from any FDA-approved medication for PrEP with or without sexual risk indication.</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Tree>
    <p:extLst>
      <p:ext uri="{BB962C8B-B14F-4D97-AF65-F5344CB8AC3E}">
        <p14:creationId xmlns:p14="http://schemas.microsoft.com/office/powerpoint/2010/main" val="1324932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PrEP Options for Cisgender Men</a:t>
            </a:r>
          </a:p>
        </p:txBody>
      </p:sp>
      <p:sp>
        <p:nvSpPr>
          <p:cNvPr id="5" name="Content Placeholder 4">
            <a:extLst>
              <a:ext uri="{FF2B5EF4-FFF2-40B4-BE49-F238E27FC236}">
                <a16:creationId xmlns:a16="http://schemas.microsoft.com/office/drawing/2014/main" id="{877D9C8B-3190-42A6-8582-5A3302E6F28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sz="2400" dirty="0"/>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3565919020"/>
              </p:ext>
            </p:extLst>
          </p:nvPr>
        </p:nvGraphicFramePr>
        <p:xfrm>
          <a:off x="709796" y="2014822"/>
          <a:ext cx="10629740" cy="2545145"/>
        </p:xfrm>
        <a:graphic>
          <a:graphicData uri="http://schemas.openxmlformats.org/drawingml/2006/table">
            <a:tbl>
              <a:tblPr firstRow="1" bandRow="1">
                <a:tableStyleId>{5C22544A-7EE6-4342-B048-85BDC9FD1C3A}</a:tableStyleId>
              </a:tblPr>
              <a:tblGrid>
                <a:gridCol w="2657435">
                  <a:extLst>
                    <a:ext uri="{9D8B030D-6E8A-4147-A177-3AD203B41FA5}">
                      <a16:colId xmlns:a16="http://schemas.microsoft.com/office/drawing/2014/main" val="1985778327"/>
                    </a:ext>
                  </a:extLst>
                </a:gridCol>
                <a:gridCol w="2657435">
                  <a:extLst>
                    <a:ext uri="{9D8B030D-6E8A-4147-A177-3AD203B41FA5}">
                      <a16:colId xmlns:a16="http://schemas.microsoft.com/office/drawing/2014/main" val="3644362123"/>
                    </a:ext>
                  </a:extLst>
                </a:gridCol>
                <a:gridCol w="2657435">
                  <a:extLst>
                    <a:ext uri="{9D8B030D-6E8A-4147-A177-3AD203B41FA5}">
                      <a16:colId xmlns:a16="http://schemas.microsoft.com/office/drawing/2014/main" val="2979615661"/>
                    </a:ext>
                  </a:extLst>
                </a:gridCol>
                <a:gridCol w="2657435">
                  <a:extLst>
                    <a:ext uri="{9D8B030D-6E8A-4147-A177-3AD203B41FA5}">
                      <a16:colId xmlns:a16="http://schemas.microsoft.com/office/drawing/2014/main" val="565420557"/>
                    </a:ext>
                  </a:extLst>
                </a:gridCol>
              </a:tblGrid>
              <a:tr h="2545145">
                <a:tc>
                  <a:txBody>
                    <a:bodyPr/>
                    <a:lstStyle/>
                    <a:p>
                      <a:pPr algn="ctr"/>
                      <a:r>
                        <a:rPr lang="en-US" sz="2600" dirty="0">
                          <a:solidFill>
                            <a:schemeClr val="bg1"/>
                          </a:solidFill>
                          <a:latin typeface="Calibri" panose="020F0502020204030204" pitchFamily="34" charset="0"/>
                        </a:rPr>
                        <a:t>Daily Oral</a:t>
                      </a:r>
                      <a:br>
                        <a:rPr lang="en-US" sz="2600" dirty="0">
                          <a:solidFill>
                            <a:schemeClr val="bg1"/>
                          </a:solidFill>
                          <a:latin typeface="Calibri" panose="020F0502020204030204" pitchFamily="34" charset="0"/>
                        </a:rPr>
                      </a:br>
                      <a:r>
                        <a:rPr lang="en-US" sz="2600" dirty="0">
                          <a:solidFill>
                            <a:schemeClr val="bg1"/>
                          </a:solidFill>
                          <a:latin typeface="Calibri" panose="020F0502020204030204" pitchFamily="34" charset="0"/>
                        </a:rPr>
                        <a:t>FTC/TDF</a:t>
                      </a:r>
                      <a:r>
                        <a:rPr lang="en-US" sz="2600" baseline="30000" dirty="0">
                          <a:solidFill>
                            <a:schemeClr val="bg1"/>
                          </a:solidFill>
                          <a:latin typeface="Calibri" panose="020F0502020204030204" pitchFamily="34" charset="0"/>
                        </a:rPr>
                        <a:t>1-5</a:t>
                      </a:r>
                    </a:p>
                  </a:txBody>
                  <a:tcPr anchor="ctr">
                    <a:lnL w="12700" cmpd="sng">
                      <a:noFill/>
                    </a:lnL>
                    <a:lnR w="57150" cap="flat" cmpd="sng" algn="ctr">
                      <a:solidFill>
                        <a:schemeClr val="accent3"/>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600" dirty="0">
                          <a:solidFill>
                            <a:schemeClr val="bg1"/>
                          </a:solidFill>
                          <a:latin typeface="Calibri" panose="020F0502020204030204" pitchFamily="34" charset="0"/>
                        </a:rPr>
                        <a:t>On-Demand (2:1:1) </a:t>
                      </a:r>
                      <a:br>
                        <a:rPr lang="en-US" sz="2600" dirty="0">
                          <a:solidFill>
                            <a:schemeClr val="bg1"/>
                          </a:solidFill>
                          <a:latin typeface="Calibri" panose="020F0502020204030204" pitchFamily="34" charset="0"/>
                        </a:rPr>
                      </a:br>
                      <a:r>
                        <a:rPr lang="en-US" sz="2600" dirty="0">
                          <a:solidFill>
                            <a:schemeClr val="bg1"/>
                          </a:solidFill>
                          <a:latin typeface="Calibri" panose="020F0502020204030204" pitchFamily="34" charset="0"/>
                        </a:rPr>
                        <a:t>Oral FTC/TDF</a:t>
                      </a:r>
                      <a:r>
                        <a:rPr lang="en-US" sz="2600" baseline="30000" dirty="0">
                          <a:solidFill>
                            <a:schemeClr val="bg1"/>
                          </a:solidFill>
                          <a:latin typeface="Calibri" panose="020F0502020204030204" pitchFamily="34" charset="0"/>
                        </a:rPr>
                        <a:t>1,2,6</a:t>
                      </a:r>
                    </a:p>
                  </a:txBody>
                  <a:tcPr anchor="ctr">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3"/>
                      </a:solidFill>
                      <a:prstDash val="solid"/>
                      <a:round/>
                      <a:headEnd type="none" w="med" len="med"/>
                      <a:tailEnd type="none" w="med" len="med"/>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r>
                        <a:rPr lang="en-US" sz="2600" dirty="0">
                          <a:solidFill>
                            <a:schemeClr val="bg1"/>
                          </a:solidFill>
                          <a:latin typeface="Calibri" panose="020F0502020204030204" pitchFamily="34" charset="0"/>
                        </a:rPr>
                        <a:t>Daily Oral</a:t>
                      </a:r>
                      <a:br>
                        <a:rPr lang="en-US" sz="2600" dirty="0">
                          <a:solidFill>
                            <a:schemeClr val="bg1"/>
                          </a:solidFill>
                          <a:latin typeface="Calibri" panose="020F0502020204030204" pitchFamily="34" charset="0"/>
                        </a:rPr>
                      </a:br>
                      <a:r>
                        <a:rPr lang="en-US" sz="2600" dirty="0">
                          <a:solidFill>
                            <a:schemeClr val="bg1"/>
                          </a:solidFill>
                          <a:latin typeface="Calibri" panose="020F0502020204030204" pitchFamily="34" charset="0"/>
                        </a:rPr>
                        <a:t>FTC/TAF</a:t>
                      </a:r>
                      <a:r>
                        <a:rPr lang="en-US" sz="2600" baseline="30000" dirty="0">
                          <a:solidFill>
                            <a:schemeClr val="bg1"/>
                          </a:solidFill>
                          <a:latin typeface="Calibri" panose="020F0502020204030204" pitchFamily="34" charset="0"/>
                        </a:rPr>
                        <a:t>1,2,5</a:t>
                      </a:r>
                    </a:p>
                  </a:txBody>
                  <a:tcPr anchor="ctr">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2600" dirty="0">
                          <a:solidFill>
                            <a:schemeClr val="bg1"/>
                          </a:solidFill>
                          <a:latin typeface="Calibri" panose="020F0502020204030204" pitchFamily="34" charset="0"/>
                        </a:rPr>
                        <a:t>Injectable</a:t>
                      </a:r>
                      <a:br>
                        <a:rPr lang="en-US" sz="2600" dirty="0">
                          <a:solidFill>
                            <a:schemeClr val="bg1"/>
                          </a:solidFill>
                          <a:latin typeface="Calibri" panose="020F0502020204030204" pitchFamily="34" charset="0"/>
                        </a:rPr>
                      </a:br>
                      <a:r>
                        <a:rPr lang="en-US" sz="2600" dirty="0">
                          <a:solidFill>
                            <a:schemeClr val="bg1"/>
                          </a:solidFill>
                          <a:latin typeface="Calibri" panose="020F0502020204030204" pitchFamily="34" charset="0"/>
                        </a:rPr>
                        <a:t>CAB Q2M</a:t>
                      </a:r>
                      <a:r>
                        <a:rPr lang="en-US" sz="2600" baseline="30000" dirty="0">
                          <a:solidFill>
                            <a:schemeClr val="bg1"/>
                          </a:solidFill>
                          <a:latin typeface="Calibri" panose="020F0502020204030204" pitchFamily="34" charset="0"/>
                        </a:rPr>
                        <a:t>1,2,5,7</a:t>
                      </a:r>
                    </a:p>
                  </a:txBody>
                  <a:tcPr anchor="ctr">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3"/>
                      </a:solidFill>
                      <a:prstDash val="solid"/>
                      <a:round/>
                      <a:headEnd type="none" w="med" len="med"/>
                      <a:tailEnd type="none" w="med" len="med"/>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909129189"/>
                  </a:ext>
                </a:extLst>
              </a:tr>
            </a:tbl>
          </a:graphicData>
        </a:graphic>
      </p:graphicFrame>
      <p:sp>
        <p:nvSpPr>
          <p:cNvPr id="9" name="Text Box 11">
            <a:extLst>
              <a:ext uri="{FF2B5EF4-FFF2-40B4-BE49-F238E27FC236}">
                <a16:creationId xmlns:a16="http://schemas.microsoft.com/office/drawing/2014/main" id="{EC02E8DE-48A1-4DCD-AC29-DFAD35457B6D}"/>
              </a:ext>
            </a:extLst>
          </p:cNvPr>
          <p:cNvSpPr txBox="1">
            <a:spLocks noChangeArrowheads="1"/>
          </p:cNvSpPr>
          <p:nvPr/>
        </p:nvSpPr>
        <p:spPr bwMode="auto">
          <a:xfrm>
            <a:off x="425568" y="5827508"/>
            <a:ext cx="84176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auto" latinLnBrk="0" hangingPunct="1">
              <a:lnSpc>
                <a:spcPct val="100000"/>
              </a:lnSpc>
              <a:spcBef>
                <a:spcPct val="35000"/>
              </a:spcBef>
              <a:spcAft>
                <a:spcPct val="25000"/>
              </a:spcAft>
              <a:buClr>
                <a:srgbClr val="015873"/>
              </a:buClr>
              <a:buSz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EACS Guideline. Oct 2023. v12.0</a:t>
            </a:r>
            <a:r>
              <a:rPr lang="fr-FR" altLang="en-US" sz="1200" spc="-10" dirty="0">
                <a:solidFill>
                  <a:srgbClr val="455560"/>
                </a:solidFill>
                <a:latin typeface="Calibri" panose="020F0502020204030204" pitchFamily="34" charset="0"/>
              </a:rPr>
              <a:t>. </a:t>
            </a:r>
            <a:r>
              <a:rPr lang="en-US" altLang="en-US" sz="1200" dirty="0">
                <a:solidFill>
                  <a:srgbClr val="455560"/>
                </a:solidFill>
                <a:latin typeface="Calibri" panose="020F0502020204030204" pitchFamily="34" charset="0"/>
                <a:ea typeface="MS PGothic" panose="020B0600070205080204" pitchFamily="34" charset="-128"/>
              </a:rPr>
              <a:t>2.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Gandhi. JAMA. </a:t>
            </a:r>
            <a:r>
              <a:rPr lang="fr-FR" altLang="en-US" sz="1200" spc="-10" dirty="0">
                <a:solidFill>
                  <a:srgbClr val="455560"/>
                </a:solidFill>
                <a:latin typeface="Calibri" panose="020F0502020204030204" pitchFamily="34" charset="0"/>
              </a:rPr>
              <a:t>2</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023;329:63-84.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CMAJ. 2017;189:E1448. </a:t>
            </a:r>
            <a:b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WHO implementation tool for pre-exposure prophylaxis (PrEP) of HIV infection. 2018 (WHO/CDS/HIV/18.10).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5. CDC PrEP guidelines. 2021.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apps.who.int/iris/bitstream/handle/10665/325955/WHO-CDS-HIV-19.8-eng.pdf?ua=1.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7. who.int/publications/i/item/9789240054097. </a:t>
            </a:r>
          </a:p>
        </p:txBody>
      </p:sp>
      <p:sp>
        <p:nvSpPr>
          <p:cNvPr id="6" name="Rectangle 1">
            <a:extLst>
              <a:ext uri="{FF2B5EF4-FFF2-40B4-BE49-F238E27FC236}">
                <a16:creationId xmlns:a16="http://schemas.microsoft.com/office/drawing/2014/main" id="{D2EEE3F1-D0CD-8314-A054-E71BC3387518}"/>
              </a:ext>
            </a:extLst>
          </p:cNvPr>
          <p:cNvSpPr>
            <a:spLocks noChangeArrowheads="1"/>
          </p:cNvSpPr>
          <p:nvPr/>
        </p:nvSpPr>
        <p:spPr bwMode="auto">
          <a:xfrm>
            <a:off x="0" y="-9233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5B616B"/>
              </a:solidFill>
              <a:effectLst/>
              <a:latin typeface="BlinkMacSystemFont"/>
            </a:endParaRPr>
          </a:p>
        </p:txBody>
      </p:sp>
      <p:sp>
        <p:nvSpPr>
          <p:cNvPr id="7" name="Rectangle 2">
            <a:extLst>
              <a:ext uri="{FF2B5EF4-FFF2-40B4-BE49-F238E27FC236}">
                <a16:creationId xmlns:a16="http://schemas.microsoft.com/office/drawing/2014/main" id="{7C47DB5F-8476-C1A3-D66B-94F9455D4654}"/>
              </a:ext>
            </a:extLst>
          </p:cNvPr>
          <p:cNvSpPr>
            <a:spLocks noChangeArrowheads="1"/>
          </p:cNvSpPr>
          <p:nvPr/>
        </p:nvSpPr>
        <p:spPr bwMode="auto">
          <a:xfrm>
            <a:off x="152400" y="1390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387D4AD8-BFA3-7F22-C42C-5985FC474780}"/>
              </a:ext>
            </a:extLst>
          </p:cNvPr>
          <p:cNvSpPr txBox="1"/>
          <p:nvPr/>
        </p:nvSpPr>
        <p:spPr bwMode="auto">
          <a:xfrm>
            <a:off x="723901" y="4650161"/>
            <a:ext cx="1075830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600" b="1" dirty="0">
                <a:solidFill>
                  <a:schemeClr val="bg1"/>
                </a:solidFill>
                <a:latin typeface="Calibri" panose="020F0502020204030204" pitchFamily="34" charset="0"/>
              </a:rPr>
              <a:t>Nondaily options </a:t>
            </a:r>
            <a:r>
              <a:rPr lang="en-US" sz="2600" b="0" dirty="0">
                <a:solidFill>
                  <a:schemeClr val="bg1"/>
                </a:solidFill>
                <a:latin typeface="Calibri" panose="020F0502020204030204" pitchFamily="34" charset="0"/>
              </a:rPr>
              <a:t>for cisgender men are: </a:t>
            </a:r>
            <a:br>
              <a:rPr lang="en-US" sz="2600" b="0" dirty="0">
                <a:solidFill>
                  <a:schemeClr val="bg1"/>
                </a:solidFill>
                <a:latin typeface="Calibri" panose="020F0502020204030204" pitchFamily="34" charset="0"/>
              </a:rPr>
            </a:br>
            <a:r>
              <a:rPr lang="en-US" sz="2600" b="1" dirty="0">
                <a:solidFill>
                  <a:schemeClr val="accent3"/>
                </a:solidFill>
                <a:latin typeface="Calibri" panose="020F0502020204030204" pitchFamily="34" charset="0"/>
              </a:rPr>
              <a:t>FTC/TDF on demand </a:t>
            </a:r>
            <a:r>
              <a:rPr lang="en-US" sz="2600" dirty="0">
                <a:solidFill>
                  <a:schemeClr val="bg1"/>
                </a:solidFill>
                <a:latin typeface="Calibri" panose="020F0502020204030204" pitchFamily="34" charset="0"/>
              </a:rPr>
              <a:t>and </a:t>
            </a:r>
            <a:r>
              <a:rPr lang="en-US" sz="2600" b="1" dirty="0">
                <a:solidFill>
                  <a:schemeClr val="accent3"/>
                </a:solidFill>
                <a:latin typeface="Calibri" panose="020F0502020204030204" pitchFamily="34" charset="0"/>
              </a:rPr>
              <a:t>injectable CAB Q2M</a:t>
            </a:r>
          </a:p>
        </p:txBody>
      </p:sp>
      <p:sp>
        <p:nvSpPr>
          <p:cNvPr id="10" name="TextBox 9">
            <a:extLst>
              <a:ext uri="{FF2B5EF4-FFF2-40B4-BE49-F238E27FC236}">
                <a16:creationId xmlns:a16="http://schemas.microsoft.com/office/drawing/2014/main" id="{8E5DA8DA-1C42-B6DB-60C2-5DF8DC911689}"/>
              </a:ext>
            </a:extLst>
          </p:cNvPr>
          <p:cNvSpPr txBox="1"/>
          <p:nvPr/>
        </p:nvSpPr>
        <p:spPr bwMode="auto">
          <a:xfrm>
            <a:off x="5601671" y="1431864"/>
            <a:ext cx="3494203" cy="43088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2200" b="1" dirty="0">
                <a:latin typeface="Calibri" panose="020F0502020204030204" pitchFamily="34" charset="0"/>
              </a:rPr>
              <a:t>Nondaily</a:t>
            </a:r>
          </a:p>
        </p:txBody>
      </p:sp>
      <p:cxnSp>
        <p:nvCxnSpPr>
          <p:cNvPr id="14" name="Connector: Elbow 13">
            <a:extLst>
              <a:ext uri="{FF2B5EF4-FFF2-40B4-BE49-F238E27FC236}">
                <a16:creationId xmlns:a16="http://schemas.microsoft.com/office/drawing/2014/main" id="{1353CD21-0B24-1C16-1988-DE632BAA98BF}"/>
              </a:ext>
            </a:extLst>
          </p:cNvPr>
          <p:cNvCxnSpPr>
            <a:cxnSpLocks/>
          </p:cNvCxnSpPr>
          <p:nvPr/>
        </p:nvCxnSpPr>
        <p:spPr bwMode="auto">
          <a:xfrm rot="10800000" flipV="1">
            <a:off x="4587863" y="1614459"/>
            <a:ext cx="1013808" cy="367515"/>
          </a:xfrm>
          <a:prstGeom prst="bentConnector2">
            <a:avLst/>
          </a:prstGeom>
          <a:noFill/>
          <a:ln w="38100" cap="flat" cmpd="sng" algn="ctr">
            <a:solidFill>
              <a:schemeClr val="accent3"/>
            </a:solidFill>
            <a:prstDash val="solid"/>
            <a:round/>
            <a:headEnd type="none" w="med" len="med"/>
            <a:tailEnd type="triangle"/>
          </a:ln>
          <a:effectLst/>
        </p:spPr>
      </p:cxnSp>
      <p:cxnSp>
        <p:nvCxnSpPr>
          <p:cNvPr id="40" name="Connector: Elbow 39">
            <a:extLst>
              <a:ext uri="{FF2B5EF4-FFF2-40B4-BE49-F238E27FC236}">
                <a16:creationId xmlns:a16="http://schemas.microsoft.com/office/drawing/2014/main" id="{5C32100C-DF42-26EA-054D-0B5B4ABADCC9}"/>
              </a:ext>
            </a:extLst>
          </p:cNvPr>
          <p:cNvCxnSpPr>
            <a:cxnSpLocks/>
          </p:cNvCxnSpPr>
          <p:nvPr/>
        </p:nvCxnSpPr>
        <p:spPr bwMode="auto">
          <a:xfrm rot="10800000" flipH="1" flipV="1">
            <a:off x="9095874" y="1639315"/>
            <a:ext cx="949527" cy="367516"/>
          </a:xfrm>
          <a:prstGeom prst="bentConnector2">
            <a:avLst/>
          </a:prstGeom>
          <a:noFill/>
          <a:ln w="38100" cap="flat" cmpd="sng" algn="ctr">
            <a:solidFill>
              <a:schemeClr val="accent3"/>
            </a:solidFill>
            <a:prstDash val="solid"/>
            <a:round/>
            <a:headEnd type="none" w="med" len="med"/>
            <a:tailEnd type="triangle"/>
          </a:ln>
          <a:effectLst/>
        </p:spPr>
      </p:cxnSp>
    </p:spTree>
    <p:extLst>
      <p:ext uri="{BB962C8B-B14F-4D97-AF65-F5344CB8AC3E}">
        <p14:creationId xmlns:p14="http://schemas.microsoft.com/office/powerpoint/2010/main" val="2135152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itle 1"/>
          <p:cNvSpPr>
            <a:spLocks noGrp="1"/>
          </p:cNvSpPr>
          <p:nvPr>
            <p:ph type="title"/>
          </p:nvPr>
        </p:nvSpPr>
        <p:spPr/>
        <p:txBody>
          <a:bodyPr/>
          <a:lstStyle/>
          <a:p>
            <a:r>
              <a:rPr lang="en-US" altLang="en-US" dirty="0"/>
              <a:t>On-Demand Oral FTC/TDF PrEP for HIV Prevention in Men Who Have Sex With Men</a:t>
            </a:r>
          </a:p>
        </p:txBody>
      </p:sp>
      <p:sp>
        <p:nvSpPr>
          <p:cNvPr id="3" name="Content Placeholder 2"/>
          <p:cNvSpPr>
            <a:spLocks noGrp="1"/>
          </p:cNvSpPr>
          <p:nvPr>
            <p:ph sz="half" idx="1"/>
          </p:nvPr>
        </p:nvSpPr>
        <p:spPr/>
        <p:txBody>
          <a:bodyPr/>
          <a:lstStyle/>
          <a:p>
            <a:r>
              <a:rPr lang="en-US" altLang="en-US" sz="2400" b="1" dirty="0"/>
              <a:t>ANRS IPERGAY: </a:t>
            </a:r>
            <a:r>
              <a:rPr lang="en-US" altLang="en-US" sz="2400" dirty="0"/>
              <a:t>double-blind, randomized study </a:t>
            </a:r>
            <a:r>
              <a:rPr lang="en-US" sz="2400" dirty="0"/>
              <a:t>of on-demand FTC/TDF vs placebo as PrEP for </a:t>
            </a:r>
            <a:br>
              <a:rPr lang="en-US" sz="2400" dirty="0"/>
            </a:br>
            <a:r>
              <a:rPr lang="en-US" sz="2400" dirty="0"/>
              <a:t>men who have sex with men in </a:t>
            </a:r>
            <a:br>
              <a:rPr lang="en-US" sz="2400" dirty="0"/>
            </a:br>
            <a:r>
              <a:rPr lang="en-US" sz="2400" dirty="0"/>
              <a:t>France and Canada</a:t>
            </a:r>
            <a:r>
              <a:rPr lang="en-US" sz="2400" baseline="30000" dirty="0"/>
              <a:t>1</a:t>
            </a:r>
            <a:endParaRPr lang="en-US" sz="2400" dirty="0"/>
          </a:p>
          <a:p>
            <a:endParaRPr lang="en-US" sz="2400" dirty="0"/>
          </a:p>
          <a:p>
            <a:endParaRPr lang="en-US" sz="2400" dirty="0"/>
          </a:p>
        </p:txBody>
      </p:sp>
      <p:sp>
        <p:nvSpPr>
          <p:cNvPr id="4" name="Content Placeholder 3">
            <a:extLst>
              <a:ext uri="{FF2B5EF4-FFF2-40B4-BE49-F238E27FC236}">
                <a16:creationId xmlns:a16="http://schemas.microsoft.com/office/drawing/2014/main" id="{1E1E389D-72B7-4515-A4F3-E80301901392}"/>
              </a:ext>
            </a:extLst>
          </p:cNvPr>
          <p:cNvSpPr>
            <a:spLocks noGrp="1"/>
          </p:cNvSpPr>
          <p:nvPr>
            <p:ph sz="half" idx="2"/>
          </p:nvPr>
        </p:nvSpPr>
        <p:spPr>
          <a:xfrm>
            <a:off x="6252634" y="1510730"/>
            <a:ext cx="5634566" cy="4679462"/>
          </a:xfrm>
        </p:spPr>
        <p:txBody>
          <a:bodyPr/>
          <a:lstStyle/>
          <a:p>
            <a:pPr>
              <a:spcAft>
                <a:spcPts val="500"/>
              </a:spcAft>
            </a:pPr>
            <a:r>
              <a:rPr lang="en-US" sz="2400" b="1" dirty="0"/>
              <a:t>On-demand “2-1-1” PrEP regimen</a:t>
            </a:r>
            <a:r>
              <a:rPr lang="en-US" sz="2400" b="1" baseline="30000" dirty="0"/>
              <a:t>3</a:t>
            </a:r>
            <a:r>
              <a:rPr lang="en-US" sz="2400" b="1" dirty="0"/>
              <a:t>:</a:t>
            </a:r>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sz="2200" dirty="0"/>
          </a:p>
          <a:p>
            <a:pPr>
              <a:spcAft>
                <a:spcPts val="500"/>
              </a:spcAft>
            </a:pPr>
            <a:r>
              <a:rPr lang="en-US" sz="2400" b="1" dirty="0"/>
              <a:t>On-demand FTC/TDF </a:t>
            </a:r>
            <a:r>
              <a:rPr lang="en-US" sz="2400" b="1" dirty="0">
                <a:solidFill>
                  <a:schemeClr val="accent3"/>
                </a:solidFill>
              </a:rPr>
              <a:t>not </a:t>
            </a:r>
            <a:r>
              <a:rPr lang="en-US" sz="2400" b="1" dirty="0"/>
              <a:t>recommended for: </a:t>
            </a:r>
            <a:r>
              <a:rPr lang="en-US" sz="2400" dirty="0"/>
              <a:t>HBV coinfection, those who may have difficulty adhering to 2-1-1 dosing regimen, and populations at risk of HIV acquisition from vaginal exposure</a:t>
            </a:r>
            <a:r>
              <a:rPr lang="en-US" sz="2400" baseline="30000" dirty="0"/>
              <a:t>3</a:t>
            </a:r>
            <a:endParaRPr lang="en-US" sz="2400" dirty="0"/>
          </a:p>
          <a:p>
            <a:pPr>
              <a:spcAft>
                <a:spcPts val="500"/>
              </a:spcAft>
            </a:pPr>
            <a:endParaRPr lang="en-US" sz="2400" dirty="0"/>
          </a:p>
          <a:p>
            <a:pPr>
              <a:spcAft>
                <a:spcPts val="500"/>
              </a:spcAft>
            </a:pPr>
            <a:endParaRPr lang="en-US" dirty="0"/>
          </a:p>
        </p:txBody>
      </p:sp>
      <p:sp>
        <p:nvSpPr>
          <p:cNvPr id="63519" name="Text Box 11"/>
          <p:cNvSpPr txBox="1">
            <a:spLocks noChangeArrowheads="1"/>
          </p:cNvSpPr>
          <p:nvPr/>
        </p:nvSpPr>
        <p:spPr bwMode="auto">
          <a:xfrm>
            <a:off x="448956" y="6358477"/>
            <a:ext cx="8559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35000"/>
              </a:spcBef>
              <a:spcAft>
                <a:spcPct val="25000"/>
              </a:spcAft>
              <a:buClr>
                <a:srgbClr val="8B3D9A"/>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Molina. NEJM. 2015;373:2237. 2.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Molina. Lancet HIV. 2017;4:e402. 3. CDC PrEP guidelines. 2021. </a:t>
            </a:r>
          </a:p>
        </p:txBody>
      </p:sp>
      <p:graphicFrame>
        <p:nvGraphicFramePr>
          <p:cNvPr id="43" name="Table 42">
            <a:extLst>
              <a:ext uri="{FF2B5EF4-FFF2-40B4-BE49-F238E27FC236}">
                <a16:creationId xmlns:a16="http://schemas.microsoft.com/office/drawing/2014/main" id="{605494BC-296D-4C94-B228-93ED2C689106}"/>
              </a:ext>
            </a:extLst>
          </p:cNvPr>
          <p:cNvGraphicFramePr>
            <a:graphicFrameLocks noGrp="1"/>
          </p:cNvGraphicFramePr>
          <p:nvPr/>
        </p:nvGraphicFramePr>
        <p:xfrm>
          <a:off x="747050" y="3320475"/>
          <a:ext cx="5008013" cy="2194350"/>
        </p:xfrm>
        <a:graphic>
          <a:graphicData uri="http://schemas.openxmlformats.org/drawingml/2006/table">
            <a:tbl>
              <a:tblPr firstRow="1" firstCol="1" bandRow="1">
                <a:tableStyleId>{D7AC3CCA-C797-4891-BE02-D94E43425B78}</a:tableStyleId>
              </a:tblPr>
              <a:tblGrid>
                <a:gridCol w="1707277">
                  <a:extLst>
                    <a:ext uri="{9D8B030D-6E8A-4147-A177-3AD203B41FA5}">
                      <a16:colId xmlns:a16="http://schemas.microsoft.com/office/drawing/2014/main" val="20000"/>
                    </a:ext>
                  </a:extLst>
                </a:gridCol>
                <a:gridCol w="682911">
                  <a:extLst>
                    <a:ext uri="{9D8B030D-6E8A-4147-A177-3AD203B41FA5}">
                      <a16:colId xmlns:a16="http://schemas.microsoft.com/office/drawing/2014/main" val="20001"/>
                    </a:ext>
                  </a:extLst>
                </a:gridCol>
                <a:gridCol w="1707277">
                  <a:extLst>
                    <a:ext uri="{9D8B030D-6E8A-4147-A177-3AD203B41FA5}">
                      <a16:colId xmlns:a16="http://schemas.microsoft.com/office/drawing/2014/main" val="20003"/>
                    </a:ext>
                  </a:extLst>
                </a:gridCol>
                <a:gridCol w="910548">
                  <a:extLst>
                    <a:ext uri="{9D8B030D-6E8A-4147-A177-3AD203B41FA5}">
                      <a16:colId xmlns:a16="http://schemas.microsoft.com/office/drawing/2014/main" val="20004"/>
                    </a:ext>
                  </a:extLst>
                </a:gridCol>
              </a:tblGrid>
              <a:tr h="207721">
                <a:tc>
                  <a:txBody>
                    <a:bodyPr/>
                    <a:lstStyle/>
                    <a:p>
                      <a:pP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Study Phase</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N</a:t>
                      </a:r>
                    </a:p>
                  </a:txBody>
                  <a:tcPr marL="91458" marR="91458" marT="45685" marB="45685"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Risk Reduction, </a:t>
                      </a:r>
                      <a:r>
                        <a:rPr lang="en-AU" sz="1800" baseline="0" dirty="0">
                          <a:solidFill>
                            <a:srgbClr val="FFFFFF"/>
                          </a:solidFill>
                          <a:effectLst/>
                          <a:latin typeface="Calibri" panose="020F0502020204030204" pitchFamily="34" charset="0"/>
                          <a:ea typeface="Calibri"/>
                          <a:cs typeface="Arial" panose="020B0604020202020204" pitchFamily="34" charset="0"/>
                        </a:rPr>
                        <a:t>% (95% CI)</a:t>
                      </a:r>
                      <a:endParaRPr lang="en-AU" sz="1800" dirty="0">
                        <a:solidFill>
                          <a:srgbClr val="FFFFFF"/>
                        </a:solidFill>
                        <a:effectLst/>
                        <a:latin typeface="Calibri" panose="020F0502020204030204" pitchFamily="34" charset="0"/>
                        <a:ea typeface="Calibri"/>
                        <a:cs typeface="Arial" panose="020B0604020202020204" pitchFamily="34" charset="0"/>
                      </a:endParaRP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i="1" dirty="0">
                          <a:solidFill>
                            <a:srgbClr val="FFFFFF"/>
                          </a:solidFill>
                          <a:effectLst/>
                          <a:latin typeface="Calibri" panose="020F0502020204030204" pitchFamily="34" charset="0"/>
                          <a:ea typeface="Calibri"/>
                          <a:cs typeface="Arial" panose="020B0604020202020204" pitchFamily="34" charset="0"/>
                        </a:rPr>
                        <a:t>P</a:t>
                      </a:r>
                      <a:r>
                        <a:rPr lang="en-AU" sz="1800" dirty="0">
                          <a:solidFill>
                            <a:srgbClr val="FFFFFF"/>
                          </a:solidFill>
                          <a:effectLst/>
                          <a:latin typeface="Calibri" panose="020F0502020204030204" pitchFamily="34" charset="0"/>
                          <a:ea typeface="Calibri"/>
                          <a:cs typeface="Arial" panose="020B0604020202020204" pitchFamily="34" charset="0"/>
                        </a:rPr>
                        <a:t> Value</a:t>
                      </a: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06598339"/>
                  </a:ext>
                </a:extLst>
              </a:tr>
              <a:tr h="0">
                <a:tc>
                  <a:txBody>
                    <a:bodyPr/>
                    <a:lstStyle/>
                    <a:p>
                      <a:pPr>
                        <a:lnSpc>
                          <a:spcPct val="100000"/>
                        </a:lnSpc>
                        <a:spcBef>
                          <a:spcPts val="600"/>
                        </a:spcBef>
                        <a:spcAft>
                          <a:spcPts val="600"/>
                        </a:spcAft>
                      </a:pPr>
                      <a:r>
                        <a:rPr lang="en-US" altLang="en-US" sz="1800" b="0" kern="1200" dirty="0">
                          <a:solidFill>
                            <a:schemeClr val="bg2">
                              <a:lumMod val="10000"/>
                            </a:schemeClr>
                          </a:solidFill>
                          <a:effectLst/>
                          <a:latin typeface="Calibri" panose="020F0502020204030204" pitchFamily="34" charset="0"/>
                          <a:cs typeface="Arial" panose="020B0604020202020204" pitchFamily="34" charset="0"/>
                        </a:rPr>
                        <a:t>Placebo controlled, r</a:t>
                      </a:r>
                      <a:r>
                        <a:rPr lang="en-AU" sz="1800" b="0" kern="1200" dirty="0">
                          <a:solidFill>
                            <a:schemeClr val="bg2">
                              <a:lumMod val="10000"/>
                            </a:schemeClr>
                          </a:solidFill>
                          <a:effectLst/>
                          <a:latin typeface="Calibri" panose="020F0502020204030204" pitchFamily="34" charset="0"/>
                          <a:ea typeface="Calibri"/>
                          <a:cs typeface="Arial" panose="020B0604020202020204" pitchFamily="34" charset="0"/>
                        </a:rPr>
                        <a:t>andomized</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1</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400</a:t>
                      </a:r>
                    </a:p>
                  </a:txBody>
                  <a:tcPr marL="91458" marR="91458" marT="45685" marB="45685" anchor="ctr">
                    <a:lnL w="12700" cmpd="sng">
                      <a:noFill/>
                    </a:lnL>
                    <a:lnR w="38100" cap="flat" cmpd="sng" algn="ctr">
                      <a:solidFill>
                        <a:schemeClr val="accent3"/>
                      </a:solid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86 (40-98)</a:t>
                      </a:r>
                    </a:p>
                  </a:txBody>
                  <a:tcPr marL="91458" marR="91458" marT="45685" marB="45685"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.002</a:t>
                      </a:r>
                    </a:p>
                  </a:txBody>
                  <a:tcPr marL="91458" marR="91458" marT="45685" marB="45685" anchor="ctr">
                    <a:lnL w="38100"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07721">
                <a:tc>
                  <a:txBody>
                    <a:bodyPr/>
                    <a:lstStyle/>
                    <a:p>
                      <a:pPr>
                        <a:lnSpc>
                          <a:spcPct val="100000"/>
                        </a:lnSpc>
                        <a:spcBef>
                          <a:spcPts val="600"/>
                        </a:spcBef>
                        <a:spcAft>
                          <a:spcPts val="600"/>
                        </a:spcAft>
                      </a:pPr>
                      <a:r>
                        <a:rPr lang="en-AU" sz="1800" b="0" dirty="0">
                          <a:solidFill>
                            <a:schemeClr val="bg2">
                              <a:lumMod val="10000"/>
                            </a:schemeClr>
                          </a:solidFill>
                          <a:effectLst/>
                          <a:latin typeface="Calibri" panose="020F0502020204030204" pitchFamily="34" charset="0"/>
                          <a:ea typeface="Calibri"/>
                          <a:cs typeface="Arial" panose="020B0604020202020204" pitchFamily="34" charset="0"/>
                        </a:rPr>
                        <a:t>Open-label extension</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2</a:t>
                      </a:r>
                    </a:p>
                  </a:txBody>
                  <a:tcPr marL="91458" marR="91458" marT="45685" marB="45685"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361</a:t>
                      </a:r>
                    </a:p>
                  </a:txBody>
                  <a:tcPr marL="91458" marR="91458" marT="45685" marB="45685" anchor="ctr">
                    <a:lnL w="12700" cmpd="sng">
                      <a:noFill/>
                    </a:lnL>
                    <a:lnR w="38100"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97 (81-100)</a:t>
                      </a:r>
                    </a:p>
                  </a:txBody>
                  <a:tcPr marL="91458" marR="91458" marT="45685" marB="45685"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NR</a:t>
                      </a:r>
                    </a:p>
                  </a:txBody>
                  <a:tcPr marL="91458" marR="91458" marT="45685" marB="45685" anchor="ctr">
                    <a:lnL w="38100"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8" name="TextBox 37">
            <a:extLst>
              <a:ext uri="{FF2B5EF4-FFF2-40B4-BE49-F238E27FC236}">
                <a16:creationId xmlns:a16="http://schemas.microsoft.com/office/drawing/2014/main" id="{420A0C69-E64A-44E7-9EDB-52FF0ADC6A91}"/>
              </a:ext>
            </a:extLst>
          </p:cNvPr>
          <p:cNvSpPr txBox="1"/>
          <p:nvPr/>
        </p:nvSpPr>
        <p:spPr bwMode="auto">
          <a:xfrm>
            <a:off x="6184776" y="1983678"/>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FTC/TDF pills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E9856E56-7F7E-497D-ADB6-261770882F2F}"/>
              </a:ext>
            </a:extLst>
          </p:cNvPr>
          <p:cNvSpPr/>
          <p:nvPr/>
        </p:nvSpPr>
        <p:spPr bwMode="auto">
          <a:xfrm>
            <a:off x="7036655" y="3549570"/>
            <a:ext cx="827103" cy="372846"/>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7B67EB0A-FE11-49E2-822E-C0A768E5D003}"/>
              </a:ext>
            </a:extLst>
          </p:cNvPr>
          <p:cNvSpPr txBox="1"/>
          <p:nvPr/>
        </p:nvSpPr>
        <p:spPr bwMode="auto">
          <a:xfrm>
            <a:off x="6976230" y="3437467"/>
            <a:ext cx="109728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2-24 hr before sex</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B38E857-8053-418D-A949-03351050A52C}"/>
              </a:ext>
            </a:extLst>
          </p:cNvPr>
          <p:cNvSpPr/>
          <p:nvPr/>
        </p:nvSpPr>
        <p:spPr bwMode="auto">
          <a:xfrm>
            <a:off x="8603388" y="354957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454A5320-0467-46FC-A391-2DDD000F703D}"/>
              </a:ext>
            </a:extLst>
          </p:cNvPr>
          <p:cNvSpPr txBox="1"/>
          <p:nvPr/>
        </p:nvSpPr>
        <p:spPr bwMode="auto">
          <a:xfrm>
            <a:off x="8462567" y="3437467"/>
            <a:ext cx="129856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2EF90D46-0FED-40F5-A0E7-6DB18D51855F}"/>
              </a:ext>
            </a:extLst>
          </p:cNvPr>
          <p:cNvSpPr/>
          <p:nvPr/>
        </p:nvSpPr>
        <p:spPr bwMode="auto">
          <a:xfrm>
            <a:off x="10178855" y="355782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651DA84B-28C6-4AA7-9557-221846C47489}"/>
              </a:ext>
            </a:extLst>
          </p:cNvPr>
          <p:cNvSpPr txBox="1"/>
          <p:nvPr/>
        </p:nvSpPr>
        <p:spPr bwMode="auto">
          <a:xfrm>
            <a:off x="9962685" y="3437467"/>
            <a:ext cx="129856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3190F386-E577-4097-AEAA-7A5B65F0B538}"/>
              </a:ext>
            </a:extLst>
          </p:cNvPr>
          <p:cNvSpPr txBox="1"/>
          <p:nvPr/>
        </p:nvSpPr>
        <p:spPr bwMode="auto">
          <a:xfrm>
            <a:off x="8271470" y="1966962"/>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C3FDF916-696A-495E-9C96-63B6F65EE8E5}"/>
              </a:ext>
            </a:extLst>
          </p:cNvPr>
          <p:cNvSpPr txBox="1"/>
          <p:nvPr/>
        </p:nvSpPr>
        <p:spPr bwMode="auto">
          <a:xfrm>
            <a:off x="9784862" y="1961543"/>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7E84D0EB-938B-4373-B151-964C3908FA47}"/>
              </a:ext>
            </a:extLst>
          </p:cNvPr>
          <p:cNvSpPr txBox="1"/>
          <p:nvPr/>
        </p:nvSpPr>
        <p:spPr bwMode="auto">
          <a:xfrm>
            <a:off x="7697800" y="2550134"/>
            <a:ext cx="640080" cy="640080"/>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Sex</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4">
            <a:extLst>
              <a:ext uri="{FF2B5EF4-FFF2-40B4-BE49-F238E27FC236}">
                <a16:creationId xmlns:a16="http://schemas.microsoft.com/office/drawing/2014/main" id="{8B7A9C4D-DD92-4068-BEA3-E64CAFCA71B7}"/>
              </a:ext>
            </a:extLst>
          </p:cNvPr>
          <p:cNvSpPr/>
          <p:nvPr/>
        </p:nvSpPr>
        <p:spPr bwMode="auto">
          <a:xfrm>
            <a:off x="6986016" y="3438143"/>
            <a:ext cx="3621024" cy="711355"/>
          </a:xfrm>
          <a:custGeom>
            <a:avLst/>
            <a:gdLst>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87680 h 597408"/>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16007 h 597408"/>
            </a:gdLst>
            <a:ahLst/>
            <a:cxnLst>
              <a:cxn ang="0">
                <a:pos x="connsiteX0" y="connsiteY0"/>
              </a:cxn>
              <a:cxn ang="0">
                <a:pos x="connsiteX1" y="connsiteY1"/>
              </a:cxn>
              <a:cxn ang="0">
                <a:pos x="connsiteX2" y="connsiteY2"/>
              </a:cxn>
              <a:cxn ang="0">
                <a:pos x="connsiteX3" y="connsiteY3"/>
              </a:cxn>
            </a:cxnLst>
            <a:rect l="l" t="t" r="r" b="b"/>
            <a:pathLst>
              <a:path w="3621024" h="597408">
                <a:moveTo>
                  <a:pt x="0" y="0"/>
                </a:moveTo>
                <a:lnTo>
                  <a:pt x="0" y="597408"/>
                </a:lnTo>
                <a:lnTo>
                  <a:pt x="3621024" y="597408"/>
                </a:lnTo>
                <a:lnTo>
                  <a:pt x="3621024" y="416007"/>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EA4814B7-DD5E-4292-8BEE-7FC71B8143F2}"/>
              </a:ext>
            </a:extLst>
          </p:cNvPr>
          <p:cNvCxnSpPr/>
          <p:nvPr/>
        </p:nvCxnSpPr>
        <p:spPr bwMode="auto">
          <a:xfrm flipV="1">
            <a:off x="9119616" y="3961282"/>
            <a:ext cx="0" cy="188216"/>
          </a:xfrm>
          <a:prstGeom prst="straightConnector1">
            <a:avLst/>
          </a:prstGeom>
          <a:noFill/>
          <a:ln w="28575" cap="flat" cmpd="sng" algn="ctr">
            <a:solidFill>
              <a:schemeClr val="bg1"/>
            </a:solidFill>
            <a:prstDash val="solid"/>
            <a:round/>
            <a:headEnd type="none" w="med" len="med"/>
            <a:tailEnd type="triangle"/>
          </a:ln>
          <a:effectLst/>
        </p:spPr>
      </p:cxnSp>
      <p:sp>
        <p:nvSpPr>
          <p:cNvPr id="59" name="Freeform 10">
            <a:extLst>
              <a:ext uri="{FF2B5EF4-FFF2-40B4-BE49-F238E27FC236}">
                <a16:creationId xmlns:a16="http://schemas.microsoft.com/office/drawing/2014/main" id="{44DE467F-A4EE-4B32-8211-67EA95D0751C}"/>
              </a:ext>
            </a:extLst>
          </p:cNvPr>
          <p:cNvSpPr/>
          <p:nvPr/>
        </p:nvSpPr>
        <p:spPr bwMode="auto">
          <a:xfrm>
            <a:off x="7863840" y="3183297"/>
            <a:ext cx="170688" cy="457200"/>
          </a:xfrm>
          <a:custGeom>
            <a:avLst/>
            <a:gdLst>
              <a:gd name="connsiteX0" fmla="*/ 0 w 170688"/>
              <a:gd name="connsiteY0" fmla="*/ 548640 h 548640"/>
              <a:gd name="connsiteX1" fmla="*/ 170688 w 170688"/>
              <a:gd name="connsiteY1" fmla="*/ 548640 h 548640"/>
              <a:gd name="connsiteX2" fmla="*/ 170688 w 170688"/>
              <a:gd name="connsiteY2" fmla="*/ 0 h 548640"/>
            </a:gdLst>
            <a:ahLst/>
            <a:cxnLst>
              <a:cxn ang="0">
                <a:pos x="connsiteX0" y="connsiteY0"/>
              </a:cxn>
              <a:cxn ang="0">
                <a:pos x="connsiteX1" y="connsiteY1"/>
              </a:cxn>
              <a:cxn ang="0">
                <a:pos x="connsiteX2" y="connsiteY2"/>
              </a:cxn>
            </a:cxnLst>
            <a:rect l="l" t="t" r="r" b="b"/>
            <a:pathLst>
              <a:path w="170688" h="548640">
                <a:moveTo>
                  <a:pt x="0" y="548640"/>
                </a:moveTo>
                <a:lnTo>
                  <a:pt x="170688" y="548640"/>
                </a:lnTo>
                <a:lnTo>
                  <a:pt x="170688"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ED5874B8-CA47-4075-9EE2-004AB16188D0}"/>
              </a:ext>
            </a:extLst>
          </p:cNvPr>
          <p:cNvSpPr/>
          <p:nvPr/>
        </p:nvSpPr>
        <p:spPr bwMode="auto">
          <a:xfrm>
            <a:off x="6448462"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B6122506-071B-4A22-AD6C-CB93E00EB4A8}"/>
              </a:ext>
            </a:extLst>
          </p:cNvPr>
          <p:cNvSpPr/>
          <p:nvPr/>
        </p:nvSpPr>
        <p:spPr bwMode="auto">
          <a:xfrm>
            <a:off x="8546917"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08B5ED6A-8A70-4B23-980E-3C0A2206D2B4}"/>
              </a:ext>
            </a:extLst>
          </p:cNvPr>
          <p:cNvSpPr/>
          <p:nvPr/>
        </p:nvSpPr>
        <p:spPr bwMode="auto">
          <a:xfrm>
            <a:off x="10060309"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1" name="Straight Arrow Connector 70">
            <a:extLst>
              <a:ext uri="{FF2B5EF4-FFF2-40B4-BE49-F238E27FC236}">
                <a16:creationId xmlns:a16="http://schemas.microsoft.com/office/drawing/2014/main" id="{203F3BFB-F65B-44F6-B54D-61F69849EA15}"/>
              </a:ext>
            </a:extLst>
          </p:cNvPr>
          <p:cNvCxnSpPr>
            <a:cxnSpLocks/>
          </p:cNvCxnSpPr>
          <p:nvPr/>
        </p:nvCxnSpPr>
        <p:spPr bwMode="auto">
          <a:xfrm>
            <a:off x="6988598" y="3669792"/>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7" name="Rectangle: Rounded Corners 6">
            <a:extLst>
              <a:ext uri="{FF2B5EF4-FFF2-40B4-BE49-F238E27FC236}">
                <a16:creationId xmlns:a16="http://schemas.microsoft.com/office/drawing/2014/main" id="{77A015A4-1514-4BC8-A7F2-F1A23239826D}"/>
              </a:ext>
            </a:extLst>
          </p:cNvPr>
          <p:cNvSpPr/>
          <p:nvPr/>
        </p:nvSpPr>
        <p:spPr bwMode="auto">
          <a:xfrm>
            <a:off x="703315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A5D15C3D-8FF6-4806-A80C-C3929E75B98E}"/>
              </a:ext>
            </a:extLst>
          </p:cNvPr>
          <p:cNvSpPr/>
          <p:nvPr/>
        </p:nvSpPr>
        <p:spPr bwMode="auto">
          <a:xfrm>
            <a:off x="672439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Rectangle: Rounded Corners 72">
            <a:extLst>
              <a:ext uri="{FF2B5EF4-FFF2-40B4-BE49-F238E27FC236}">
                <a16:creationId xmlns:a16="http://schemas.microsoft.com/office/drawing/2014/main" id="{A36193FE-5774-40C6-8990-3B54A1D56C98}"/>
              </a:ext>
            </a:extLst>
          </p:cNvPr>
          <p:cNvSpPr/>
          <p:nvPr/>
        </p:nvSpPr>
        <p:spPr bwMode="auto">
          <a:xfrm>
            <a:off x="8995000"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Rectangle: Rounded Corners 73">
            <a:extLst>
              <a:ext uri="{FF2B5EF4-FFF2-40B4-BE49-F238E27FC236}">
                <a16:creationId xmlns:a16="http://schemas.microsoft.com/office/drawing/2014/main" id="{F05C5A65-0D84-4FE3-BEE5-7A824B3C12C0}"/>
              </a:ext>
            </a:extLst>
          </p:cNvPr>
          <p:cNvSpPr/>
          <p:nvPr/>
        </p:nvSpPr>
        <p:spPr bwMode="auto">
          <a:xfrm>
            <a:off x="10508392"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0420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a:t>
            </a:r>
            <a:r>
              <a:rPr lang="en-US" dirty="0" err="1"/>
              <a:t>PrEP</a:t>
            </a:r>
            <a:r>
              <a:rPr lang="en-US" dirty="0"/>
              <a:t> Options for </a:t>
            </a:r>
            <a:r>
              <a:rPr lang="en-US"/>
              <a:t>Cisgender Women</a:t>
            </a:r>
            <a:endParaRPr lang="en-US" dirty="0"/>
          </a:p>
        </p:txBody>
      </p:sp>
      <p:sp>
        <p:nvSpPr>
          <p:cNvPr id="5" name="Content Placeholder 4">
            <a:extLst>
              <a:ext uri="{FF2B5EF4-FFF2-40B4-BE49-F238E27FC236}">
                <a16:creationId xmlns:a16="http://schemas.microsoft.com/office/drawing/2014/main" id="{877D9C8B-3190-42A6-8582-5A3302E6F28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sz="2400" dirty="0"/>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2438070038"/>
              </p:ext>
            </p:extLst>
          </p:nvPr>
        </p:nvGraphicFramePr>
        <p:xfrm>
          <a:off x="723900" y="1600931"/>
          <a:ext cx="10782299" cy="1889760"/>
        </p:xfrm>
        <a:graphic>
          <a:graphicData uri="http://schemas.openxmlformats.org/drawingml/2006/table">
            <a:tbl>
              <a:tblPr firstRow="1" bandRow="1">
                <a:tableStyleId>{5C22544A-7EE6-4342-B048-85BDC9FD1C3A}</a:tableStyleId>
              </a:tblPr>
              <a:tblGrid>
                <a:gridCol w="1336914">
                  <a:extLst>
                    <a:ext uri="{9D8B030D-6E8A-4147-A177-3AD203B41FA5}">
                      <a16:colId xmlns:a16="http://schemas.microsoft.com/office/drawing/2014/main" val="3731523596"/>
                    </a:ext>
                  </a:extLst>
                </a:gridCol>
                <a:gridCol w="1596487">
                  <a:extLst>
                    <a:ext uri="{9D8B030D-6E8A-4147-A177-3AD203B41FA5}">
                      <a16:colId xmlns:a16="http://schemas.microsoft.com/office/drawing/2014/main" val="1985778327"/>
                    </a:ext>
                  </a:extLst>
                </a:gridCol>
                <a:gridCol w="1918697">
                  <a:extLst>
                    <a:ext uri="{9D8B030D-6E8A-4147-A177-3AD203B41FA5}">
                      <a16:colId xmlns:a16="http://schemas.microsoft.com/office/drawing/2014/main" val="3644362123"/>
                    </a:ext>
                  </a:extLst>
                </a:gridCol>
                <a:gridCol w="1991455">
                  <a:extLst>
                    <a:ext uri="{9D8B030D-6E8A-4147-A177-3AD203B41FA5}">
                      <a16:colId xmlns:a16="http://schemas.microsoft.com/office/drawing/2014/main" val="2979615661"/>
                    </a:ext>
                  </a:extLst>
                </a:gridCol>
                <a:gridCol w="1862072">
                  <a:extLst>
                    <a:ext uri="{9D8B030D-6E8A-4147-A177-3AD203B41FA5}">
                      <a16:colId xmlns:a16="http://schemas.microsoft.com/office/drawing/2014/main" val="565420557"/>
                    </a:ext>
                  </a:extLst>
                </a:gridCol>
                <a:gridCol w="2076674">
                  <a:extLst>
                    <a:ext uri="{9D8B030D-6E8A-4147-A177-3AD203B41FA5}">
                      <a16:colId xmlns:a16="http://schemas.microsoft.com/office/drawing/2014/main" val="2148277181"/>
                    </a:ext>
                  </a:extLst>
                </a:gridCol>
              </a:tblGrid>
              <a:tr h="436485">
                <a:tc>
                  <a:txBody>
                    <a:bodyPr/>
                    <a:lstStyle/>
                    <a:p>
                      <a:r>
                        <a:rPr lang="en-US" sz="1600" dirty="0">
                          <a:latin typeface="Calibri" panose="020F0502020204030204" pitchFamily="34" charset="0"/>
                        </a:rPr>
                        <a:t>Risk Group</a:t>
                      </a:r>
                      <a:endParaRPr lang="en-US" sz="1600" baseline="30000" dirty="0">
                        <a:latin typeface="Calibri" panose="020F0502020204030204" pitchFamily="34" charset="0"/>
                      </a:endParaRP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600" dirty="0">
                          <a:latin typeface="Calibri" panose="020F0502020204030204" pitchFamily="34" charset="0"/>
                        </a:rPr>
                        <a:t>Daily</a:t>
                      </a:r>
                      <a:br>
                        <a:rPr lang="en-US" sz="1600" dirty="0">
                          <a:latin typeface="Calibri" panose="020F0502020204030204" pitchFamily="34" charset="0"/>
                        </a:rPr>
                      </a:br>
                      <a:r>
                        <a:rPr lang="en-US" sz="1600" dirty="0">
                          <a:latin typeface="Calibri" panose="020F0502020204030204" pitchFamily="34" charset="0"/>
                        </a:rPr>
                        <a:t>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Calibri" panose="020F0502020204030204" pitchFamily="34" charset="0"/>
                        </a:rPr>
                        <a:t>On-Demand (2:1:1) 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Calibri" panose="020F0502020204030204" pitchFamily="34" charset="0"/>
                        </a:rPr>
                        <a:t>Daily</a:t>
                      </a:r>
                      <a:br>
                        <a:rPr lang="en-US" sz="1600" dirty="0">
                          <a:latin typeface="Calibri" panose="020F0502020204030204" pitchFamily="34" charset="0"/>
                        </a:rPr>
                      </a:br>
                      <a:r>
                        <a:rPr lang="en-US" sz="1600" dirty="0">
                          <a:latin typeface="Calibri" panose="020F0502020204030204" pitchFamily="34" charset="0"/>
                        </a:rPr>
                        <a:t>FTC/TAF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Calibri" panose="020F0502020204030204" pitchFamily="34" charset="0"/>
                        </a:rPr>
                        <a:t>Injectable</a:t>
                      </a:r>
                      <a:br>
                        <a:rPr lang="en-US" sz="1600" dirty="0">
                          <a:latin typeface="Calibri" panose="020F0502020204030204" pitchFamily="34" charset="0"/>
                        </a:rPr>
                      </a:br>
                      <a:r>
                        <a:rPr lang="en-US" sz="1600" dirty="0">
                          <a:latin typeface="Calibri" panose="020F0502020204030204" pitchFamily="34" charset="0"/>
                        </a:rPr>
                        <a:t>CAB</a:t>
                      </a:r>
                      <a:endParaRPr lang="en-US" sz="16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Vaginal Ring</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9129189"/>
                  </a:ext>
                </a:extLst>
              </a:tr>
              <a:tr h="1228203">
                <a:tc>
                  <a:txBody>
                    <a:bodyPr/>
                    <a:lstStyle/>
                    <a:p>
                      <a:r>
                        <a:rPr lang="en-US" sz="1600" dirty="0">
                          <a:solidFill>
                            <a:schemeClr val="bg1"/>
                          </a:solidFill>
                          <a:latin typeface="Calibri" panose="020F0502020204030204" pitchFamily="34" charset="0"/>
                        </a:rPr>
                        <a:t>Heterosexual women</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rPr>
                        <a:t>FDA approved, guideline recommended</a:t>
                      </a:r>
                      <a:r>
                        <a:rPr lang="en-US" sz="1600" b="1"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2,5,7</a:t>
                      </a:r>
                      <a:endParaRPr lang="en-US" sz="1600" b="1" baseline="300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 recommended    (except in pregnancy)</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5,8,9</a:t>
                      </a:r>
                      <a:endParaRPr kumimoji="0" lang="en-US" sz="1600" b="1" i="0" u="none" strike="noStrike" kern="1200" cap="none" spc="0" normalizeH="0" baseline="30000" noProof="0" dirty="0">
                        <a:ln>
                          <a:noFill/>
                        </a:ln>
                        <a:solidFill>
                          <a:srgbClr val="FFFFFF"/>
                        </a:solidFill>
                        <a:effectLst/>
                        <a:highlight>
                          <a:srgbClr val="00FFFF"/>
                        </a:highlight>
                        <a:uLnTx/>
                        <a:uFillTx/>
                        <a:latin typeface="Calibri" panose="020F0502020204030204" pitchFamily="34"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rPr>
                        <a:t>Unavailable in US,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EMA-positive opinion in high-burden settings,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WHO recommended</a:t>
                      </a:r>
                      <a:r>
                        <a:rPr lang="en-US" sz="1600" b="1" baseline="30000" dirty="0">
                          <a:solidFill>
                            <a:schemeClr val="bg1"/>
                          </a:solidFill>
                          <a:latin typeface="Calibri" panose="020F0502020204030204" pitchFamily="34" charset="0"/>
                        </a:rPr>
                        <a:t>10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212152845"/>
                  </a:ext>
                </a:extLst>
              </a:tr>
            </a:tbl>
          </a:graphicData>
        </a:graphic>
      </p:graphicFrame>
      <p:sp>
        <p:nvSpPr>
          <p:cNvPr id="9" name="Text Box 11">
            <a:extLst>
              <a:ext uri="{FF2B5EF4-FFF2-40B4-BE49-F238E27FC236}">
                <a16:creationId xmlns:a16="http://schemas.microsoft.com/office/drawing/2014/main" id="{EC02E8DE-48A1-4DCD-AC29-DFAD35457B6D}"/>
              </a:ext>
            </a:extLst>
          </p:cNvPr>
          <p:cNvSpPr txBox="1">
            <a:spLocks noChangeArrowheads="1"/>
          </p:cNvSpPr>
          <p:nvPr/>
        </p:nvSpPr>
        <p:spPr bwMode="auto">
          <a:xfrm>
            <a:off x="433387" y="5647173"/>
            <a:ext cx="883095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FTC/TDF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Gandhi. JAMA. 2023;329:63.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CMAJ. 2017;189:E1448. 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implementation tool for pre-exposure prophylaxis (PrEP) of HIV infection. 2018 (WHO/CDS/HIV/18.10).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CDC PrEP guidelines. 2021.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apps.who.int/iris/bitstream/handle/10665/325955/WHO-CDS-HIV-19.8-eng.pdf?ua=1. 7. FTC/TAF PI. 8. CAB extended-release injectable suspension PI. 9. who.int/publications/i/item/9789240054097. 10. who.int/news/item/26-01-2021-who-recommends-the-dapivirine-vaginal-ring-as-a-new-choice-for-hiv-prevention-for-women-at-substantial-risk-of-hiv-infection. </a:t>
            </a:r>
          </a:p>
        </p:txBody>
      </p:sp>
      <p:sp>
        <p:nvSpPr>
          <p:cNvPr id="6" name="TextBox 5">
            <a:extLst>
              <a:ext uri="{FF2B5EF4-FFF2-40B4-BE49-F238E27FC236}">
                <a16:creationId xmlns:a16="http://schemas.microsoft.com/office/drawing/2014/main" id="{8B39E022-049A-F1A4-218F-BA25D75C893F}"/>
              </a:ext>
            </a:extLst>
          </p:cNvPr>
          <p:cNvSpPr txBox="1"/>
          <p:nvPr/>
        </p:nvSpPr>
        <p:spPr bwMode="auto">
          <a:xfrm>
            <a:off x="603039" y="3578575"/>
            <a:ext cx="10758302"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1" dirty="0">
                <a:solidFill>
                  <a:schemeClr val="bg1"/>
                </a:solidFill>
                <a:latin typeface="Calibri" panose="020F0502020204030204" pitchFamily="34" charset="0"/>
              </a:rPr>
              <a:t>PrEP options </a:t>
            </a:r>
            <a:r>
              <a:rPr lang="en-US" sz="2400" b="0" dirty="0">
                <a:solidFill>
                  <a:schemeClr val="bg1"/>
                </a:solidFill>
                <a:latin typeface="Calibri" panose="020F0502020204030204" pitchFamily="34" charset="0"/>
              </a:rPr>
              <a:t>for cisgender women are</a:t>
            </a:r>
            <a:r>
              <a:rPr lang="en-US" sz="2400" dirty="0">
                <a:solidFill>
                  <a:schemeClr val="bg1"/>
                </a:solidFill>
                <a:latin typeface="Calibri" panose="020F0502020204030204" pitchFamily="34" charset="0"/>
              </a:rPr>
              <a:t>:</a:t>
            </a:r>
            <a:endParaRPr lang="en-US" sz="2400" b="1" dirty="0">
              <a:solidFill>
                <a:schemeClr val="accent3"/>
              </a:solidFill>
              <a:latin typeface="Calibri" panose="020F0502020204030204" pitchFamily="34" charset="0"/>
            </a:endParaRPr>
          </a:p>
          <a:p>
            <a:pPr marL="800100" lvl="1" indent="-342900">
              <a:spcBef>
                <a:spcPct val="50000"/>
              </a:spcBef>
              <a:spcAft>
                <a:spcPct val="0"/>
              </a:spcAft>
              <a:buFont typeface="Calibri" panose="020F0502020204030204" pitchFamily="34" charset="0"/>
              <a:buChar char="̶"/>
            </a:pPr>
            <a:r>
              <a:rPr lang="en-US" sz="2200" dirty="0">
                <a:solidFill>
                  <a:schemeClr val="bg1"/>
                </a:solidFill>
                <a:latin typeface="Calibri" panose="020F0502020204030204" pitchFamily="34" charset="0"/>
              </a:rPr>
              <a:t>Daily FTC/TDF</a:t>
            </a:r>
          </a:p>
          <a:p>
            <a:pPr marL="800100" lvl="1" indent="-342900">
              <a:spcBef>
                <a:spcPct val="50000"/>
              </a:spcBef>
              <a:spcAft>
                <a:spcPct val="0"/>
              </a:spcAft>
              <a:buFont typeface="Calibri" panose="020F0502020204030204" pitchFamily="34" charset="0"/>
              <a:buChar char="̶"/>
            </a:pPr>
            <a:r>
              <a:rPr lang="en-US" sz="2200" dirty="0">
                <a:solidFill>
                  <a:schemeClr val="bg1"/>
                </a:solidFill>
                <a:latin typeface="Calibri" panose="020F0502020204030204" pitchFamily="34" charset="0"/>
              </a:rPr>
              <a:t>Q2M injectable CAB</a:t>
            </a:r>
          </a:p>
          <a:p>
            <a:pPr marL="800100" lvl="1" indent="-342900">
              <a:spcBef>
                <a:spcPct val="50000"/>
              </a:spcBef>
              <a:spcAft>
                <a:spcPct val="0"/>
              </a:spcAft>
              <a:buFont typeface="Calibri" panose="020F0502020204030204" pitchFamily="34" charset="0"/>
              <a:buChar char="̶"/>
            </a:pPr>
            <a:r>
              <a:rPr lang="en-US" sz="2200" dirty="0">
                <a:solidFill>
                  <a:schemeClr val="bg1"/>
                </a:solidFill>
                <a:latin typeface="Calibri" panose="020F0502020204030204" pitchFamily="34" charset="0"/>
              </a:rPr>
              <a:t>Monthly DPV ring</a:t>
            </a:r>
          </a:p>
        </p:txBody>
      </p:sp>
    </p:spTree>
    <p:extLst>
      <p:ext uri="{BB962C8B-B14F-4D97-AF65-F5344CB8AC3E}">
        <p14:creationId xmlns:p14="http://schemas.microsoft.com/office/powerpoint/2010/main" val="3672381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HPTN 083 and 084: </a:t>
            </a:r>
            <a:r>
              <a:rPr lang="en-US" altLang="en-US" dirty="0"/>
              <a:t>LA IM CAB Q2M vs </a:t>
            </a:r>
            <a:br>
              <a:rPr lang="en-US" altLang="en-US" dirty="0"/>
            </a:br>
            <a:r>
              <a:rPr lang="en-US" altLang="en-US" dirty="0"/>
              <a:t>Daily Oral FTC/TDF for PrEP</a:t>
            </a:r>
            <a:endParaRPr lang="en-US" dirty="0"/>
          </a:p>
        </p:txBody>
      </p:sp>
      <p:sp>
        <p:nvSpPr>
          <p:cNvPr id="67" name="Content Placeholder 66"/>
          <p:cNvSpPr>
            <a:spLocks noGrp="1"/>
          </p:cNvSpPr>
          <p:nvPr>
            <p:ph idx="1"/>
          </p:nvPr>
        </p:nvSpPr>
        <p:spPr/>
        <p:txBody>
          <a:bodyPr/>
          <a:lstStyle/>
          <a:p>
            <a:r>
              <a:rPr lang="en-US" sz="2400" dirty="0"/>
              <a:t>International, randomized, double-blind phase IIb/III (083) and phase III (084) trials</a:t>
            </a:r>
          </a:p>
          <a:p>
            <a:r>
              <a:rPr lang="en-US" sz="2400" dirty="0"/>
              <a:t>LA IM CAB met criteria for </a:t>
            </a:r>
            <a:r>
              <a:rPr lang="en-US" sz="2400" b="1" dirty="0">
                <a:solidFill>
                  <a:schemeClr val="accent3"/>
                </a:solidFill>
              </a:rPr>
              <a:t>superiority</a:t>
            </a:r>
            <a:r>
              <a:rPr lang="en-US" sz="2400" dirty="0"/>
              <a:t> vs daily oral FTC/TDF in both trials</a:t>
            </a:r>
          </a:p>
          <a:p>
            <a:endParaRPr lang="en-US" sz="24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216" y="6386398"/>
            <a:ext cx="826977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Landovitz. NEJM. 2021;385:595. 2. Landovitz. CROI 2022. Abstr 96. 3. Delany-Moretlwe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 </a:t>
            </a:r>
          </a:p>
        </p:txBody>
      </p:sp>
      <p:sp>
        <p:nvSpPr>
          <p:cNvPr id="3" name="Rectangle: Rounded Corners 2">
            <a:extLst>
              <a:ext uri="{FF2B5EF4-FFF2-40B4-BE49-F238E27FC236}">
                <a16:creationId xmlns:a16="http://schemas.microsoft.com/office/drawing/2014/main" id="{704488A1-961A-C2FF-AE9B-E0EDDD9C0EA2}"/>
              </a:ext>
            </a:extLst>
          </p:cNvPr>
          <p:cNvSpPr/>
          <p:nvPr/>
        </p:nvSpPr>
        <p:spPr bwMode="auto">
          <a:xfrm>
            <a:off x="705257" y="2480824"/>
            <a:ext cx="5338182" cy="3779299"/>
          </a:xfrm>
          <a:prstGeom prst="roundRect">
            <a:avLst/>
          </a:prstGeom>
          <a:solidFill>
            <a:schemeClr val="accent5">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CA" alt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083</a:t>
            </a:r>
            <a:r>
              <a:rPr kumimoji="0" lang="en-CA" altLang="en-US" sz="22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1</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4566 men who have sex with men and transgender women</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 incident infections on LA CAB </a:t>
            </a:r>
          </a:p>
          <a:p>
            <a:pPr marL="800100" marR="0" lvl="1" indent="-342900" algn="l" defTabSz="914400" rtl="0" eaLnBrk="1" fontAlgn="auto" latinLnBrk="0" hangingPunct="1">
              <a:lnSpc>
                <a:spcPct val="90000"/>
              </a:lnSpc>
              <a:spcBef>
                <a:spcPts val="0"/>
              </a:spcBef>
              <a:spcAft>
                <a:spcPts val="600"/>
              </a:spcAft>
              <a:buClrTx/>
              <a:buSzTx/>
              <a:buFont typeface="Calibri" panose="020F0502020204030204" pitchFamily="34" charset="0"/>
              <a:buChar char="̶"/>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 with on-time injections</a:t>
            </a:r>
          </a:p>
          <a:p>
            <a:pPr marL="1257300" marR="0" lvl="2"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Additional 3 identified later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 </a:t>
            </a:r>
            <a:r>
              <a:rPr lang="en-US" sz="2000" b="1" dirty="0">
                <a:solidFill>
                  <a:srgbClr val="E1471D"/>
                </a:solidFill>
                <a:latin typeface="Calibri" panose="020F0502020204030204" pitchFamily="34" charset="0"/>
              </a:rPr>
              <a:t>total</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with on-time injections</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p>
          <a:p>
            <a:pPr marL="800100" lvl="1" indent="-342900">
              <a:lnSpc>
                <a:spcPct val="90000"/>
              </a:lnSpc>
              <a:spcAft>
                <a:spcPts val="600"/>
              </a:spcAft>
              <a:buFont typeface="Calibri" panose="020F0502020204030204" pitchFamily="34" charset="0"/>
              <a:buChar char="̶"/>
              <a:defRPr/>
            </a:pPr>
            <a:r>
              <a:rPr lang="en-US" sz="2000" dirty="0">
                <a:solidFill>
                  <a:srgbClr val="000000"/>
                </a:solidFill>
                <a:latin typeface="Calibri" panose="020F0502020204030204" pitchFamily="34" charset="0"/>
              </a:rPr>
              <a:t>1 determined to be baseline infection</a:t>
            </a:r>
            <a:endParaRPr kumimoji="0" lang="en-US" sz="2000" b="0" i="0" u="none" strike="noStrike" kern="1200" cap="none" spc="0" normalizeH="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0.34 (95% CI: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0.18-0.62)</a:t>
            </a:r>
          </a:p>
        </p:txBody>
      </p:sp>
      <p:sp>
        <p:nvSpPr>
          <p:cNvPr id="13" name="Rectangle: Rounded Corners 12">
            <a:extLst>
              <a:ext uri="{FF2B5EF4-FFF2-40B4-BE49-F238E27FC236}">
                <a16:creationId xmlns:a16="http://schemas.microsoft.com/office/drawing/2014/main" id="{BEDA461E-88E1-A6AF-E962-3C8B5B3DBFC1}"/>
              </a:ext>
            </a:extLst>
          </p:cNvPr>
          <p:cNvSpPr/>
          <p:nvPr/>
        </p:nvSpPr>
        <p:spPr bwMode="auto">
          <a:xfrm>
            <a:off x="6144021" y="2480824"/>
            <a:ext cx="5338182" cy="3779299"/>
          </a:xfrm>
          <a:prstGeom prst="roundRect">
            <a:avLst/>
          </a:prstGeom>
          <a:solidFill>
            <a:schemeClr val="accent2">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CA" altLang="en-US" sz="22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084</a:t>
            </a:r>
            <a:r>
              <a:rPr kumimoji="0" lang="en-CA" altLang="en-US" sz="22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3</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3224 cisgender women</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 incident infections on LA CAB</a:t>
            </a:r>
          </a:p>
          <a:p>
            <a:pPr marL="800100" marR="0" lvl="1" indent="-342900" algn="l" defTabSz="914400" rtl="0" eaLnBrk="1" fontAlgn="auto" latinLnBrk="0" hangingPunct="1">
              <a:lnSpc>
                <a:spcPct val="90000"/>
              </a:lnSpc>
              <a:spcBef>
                <a:spcPts val="0"/>
              </a:spcBef>
              <a:spcAft>
                <a:spcPts val="600"/>
              </a:spcAft>
              <a:buClrTx/>
              <a:buSzTx/>
              <a:buFont typeface="Calibri" panose="020F0502020204030204" pitchFamily="34" charset="0"/>
              <a:buChar char="̶"/>
              <a:tabLst/>
              <a:defRPr/>
            </a:pPr>
            <a:r>
              <a:rPr lang="en-CA" altLang="en-US" sz="2000" b="1" dirty="0">
                <a:solidFill>
                  <a:srgbClr val="E1471D"/>
                </a:solidFill>
                <a:latin typeface="Calibri" panose="020F0502020204030204" pitchFamily="34" charset="0"/>
              </a:rPr>
              <a:t>0</a:t>
            </a:r>
            <a:r>
              <a:rPr kumimoji="0" lang="en-CA" alt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with on-time injections</a:t>
            </a:r>
          </a:p>
          <a:p>
            <a:pPr marL="800100" marR="0" lvl="1" indent="-342900" algn="l" defTabSz="914400" rtl="0" eaLnBrk="1" fontAlgn="auto" latinLnBrk="0" hangingPunct="1">
              <a:lnSpc>
                <a:spcPct val="90000"/>
              </a:lnSpc>
              <a:spcBef>
                <a:spcPts val="0"/>
              </a:spcBef>
              <a:spcAft>
                <a:spcPts val="600"/>
              </a:spcAft>
              <a:buClrTx/>
              <a:buSzTx/>
              <a:buFont typeface="Calibri" panose="020F0502020204030204" pitchFamily="34" charset="0"/>
              <a:buChar char="̶"/>
              <a:tabLst/>
              <a:defRPr/>
            </a:pPr>
            <a:r>
              <a:rPr kumimoji="0" lang="en-CA"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determined to be baseline infection</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0.12 (95% CI</a:t>
            </a:r>
            <a:r>
              <a:rPr kumimoji="0" lang="en-US" alt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0.05-0.31)</a:t>
            </a:r>
          </a:p>
          <a:p>
            <a:pPr marL="34290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endParaRPr kumimoji="0" lang="en-CA"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30035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500A2-CB37-0110-D290-8E9C64E5F9B6}"/>
              </a:ext>
            </a:extLst>
          </p:cNvPr>
          <p:cNvSpPr>
            <a:spLocks noGrp="1"/>
          </p:cNvSpPr>
          <p:nvPr>
            <p:ph type="title"/>
          </p:nvPr>
        </p:nvSpPr>
        <p:spPr/>
        <p:txBody>
          <a:bodyPr/>
          <a:lstStyle/>
          <a:p>
            <a:r>
              <a:rPr lang="en-US" dirty="0"/>
              <a:t>Full Potential of PrEP Is Not Being Realized Globally</a:t>
            </a:r>
          </a:p>
        </p:txBody>
      </p:sp>
      <p:sp>
        <p:nvSpPr>
          <p:cNvPr id="3" name="Content Placeholder 2">
            <a:extLst>
              <a:ext uri="{FF2B5EF4-FFF2-40B4-BE49-F238E27FC236}">
                <a16:creationId xmlns:a16="http://schemas.microsoft.com/office/drawing/2014/main" id="{745EBB6C-1D2A-87FA-4399-E85CD1C99B3A}"/>
              </a:ext>
            </a:extLst>
          </p:cNvPr>
          <p:cNvSpPr>
            <a:spLocks noGrp="1"/>
          </p:cNvSpPr>
          <p:nvPr>
            <p:ph idx="1"/>
          </p:nvPr>
        </p:nvSpPr>
        <p:spPr/>
        <p:txBody>
          <a:bodyPr/>
          <a:lstStyle/>
          <a:p>
            <a:r>
              <a:rPr lang="en-US" sz="2400" dirty="0"/>
              <a:t>Except for 1 region, PrEP use trailed very far behind estimated need in 2022</a:t>
            </a:r>
            <a:endParaRPr lang="en-US" sz="2200" dirty="0"/>
          </a:p>
        </p:txBody>
      </p:sp>
      <p:sp>
        <p:nvSpPr>
          <p:cNvPr id="7" name="Text Box 15">
            <a:extLst>
              <a:ext uri="{FF2B5EF4-FFF2-40B4-BE49-F238E27FC236}">
                <a16:creationId xmlns:a16="http://schemas.microsoft.com/office/drawing/2014/main" id="{3C19D89D-F19C-F7D2-3E0A-3F950EC8120D}"/>
              </a:ext>
            </a:extLst>
          </p:cNvPr>
          <p:cNvSpPr txBox="1">
            <a:spLocks noChangeArrowheads="1"/>
          </p:cNvSpPr>
          <p:nvPr/>
        </p:nvSpPr>
        <p:spPr bwMode="auto">
          <a:xfrm>
            <a:off x="444527" y="6384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unaids.org/en/resources/documents/2023/global-aids-update-2023  </a:t>
            </a:r>
          </a:p>
        </p:txBody>
      </p:sp>
      <p:grpSp>
        <p:nvGrpSpPr>
          <p:cNvPr id="59" name="Group 58">
            <a:extLst>
              <a:ext uri="{FF2B5EF4-FFF2-40B4-BE49-F238E27FC236}">
                <a16:creationId xmlns:a16="http://schemas.microsoft.com/office/drawing/2014/main" id="{2076DCF4-4BFF-AFF3-CF1D-8B52B5D80E4D}"/>
              </a:ext>
            </a:extLst>
          </p:cNvPr>
          <p:cNvGrpSpPr/>
          <p:nvPr/>
        </p:nvGrpSpPr>
        <p:grpSpPr>
          <a:xfrm>
            <a:off x="992113" y="2151322"/>
            <a:ext cx="1124481" cy="2099547"/>
            <a:chOff x="524476" y="2369758"/>
            <a:chExt cx="1124481" cy="3276814"/>
          </a:xfrm>
        </p:grpSpPr>
        <p:sp>
          <p:nvSpPr>
            <p:cNvPr id="18" name="TextBox 17">
              <a:extLst>
                <a:ext uri="{FF2B5EF4-FFF2-40B4-BE49-F238E27FC236}">
                  <a16:creationId xmlns:a16="http://schemas.microsoft.com/office/drawing/2014/main" id="{DB110EAD-8E15-C97C-CFC8-98D6730FBF64}"/>
                </a:ext>
              </a:extLst>
            </p:cNvPr>
            <p:cNvSpPr txBox="1"/>
            <p:nvPr/>
          </p:nvSpPr>
          <p:spPr bwMode="auto">
            <a:xfrm>
              <a:off x="527108" y="2369758"/>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4,500,000</a:t>
              </a:r>
            </a:p>
          </p:txBody>
        </p:sp>
        <p:sp>
          <p:nvSpPr>
            <p:cNvPr id="19" name="TextBox 18">
              <a:extLst>
                <a:ext uri="{FF2B5EF4-FFF2-40B4-BE49-F238E27FC236}">
                  <a16:creationId xmlns:a16="http://schemas.microsoft.com/office/drawing/2014/main" id="{CEFE1CEB-E3D0-C356-A57D-68270779DE4C}"/>
                </a:ext>
              </a:extLst>
            </p:cNvPr>
            <p:cNvSpPr txBox="1"/>
            <p:nvPr/>
          </p:nvSpPr>
          <p:spPr bwMode="auto">
            <a:xfrm>
              <a:off x="529740" y="2910290"/>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4,000,00</a:t>
              </a: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6AF767C7-510B-9DCD-6AE1-C943F23A0234}"/>
                </a:ext>
              </a:extLst>
            </p:cNvPr>
            <p:cNvSpPr txBox="1"/>
            <p:nvPr/>
          </p:nvSpPr>
          <p:spPr bwMode="auto">
            <a:xfrm>
              <a:off x="524476" y="3436817"/>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3,500,000</a:t>
              </a:r>
            </a:p>
          </p:txBody>
        </p:sp>
        <p:sp>
          <p:nvSpPr>
            <p:cNvPr id="21" name="TextBox 20">
              <a:extLst>
                <a:ext uri="{FF2B5EF4-FFF2-40B4-BE49-F238E27FC236}">
                  <a16:creationId xmlns:a16="http://schemas.microsoft.com/office/drawing/2014/main" id="{DB45D1F8-4C96-A4DC-51FA-95AD8DE78641}"/>
                </a:ext>
              </a:extLst>
            </p:cNvPr>
            <p:cNvSpPr txBox="1"/>
            <p:nvPr/>
          </p:nvSpPr>
          <p:spPr bwMode="auto">
            <a:xfrm>
              <a:off x="527108" y="3977349"/>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3,000,00</a:t>
              </a: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3C22B466-E056-20F7-F39E-86CB199591BC}"/>
                </a:ext>
              </a:extLst>
            </p:cNvPr>
            <p:cNvSpPr txBox="1"/>
            <p:nvPr/>
          </p:nvSpPr>
          <p:spPr bwMode="auto">
            <a:xfrm>
              <a:off x="525255" y="4529615"/>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2,500,000</a:t>
              </a:r>
            </a:p>
          </p:txBody>
        </p:sp>
        <p:sp>
          <p:nvSpPr>
            <p:cNvPr id="23" name="TextBox 22">
              <a:extLst>
                <a:ext uri="{FF2B5EF4-FFF2-40B4-BE49-F238E27FC236}">
                  <a16:creationId xmlns:a16="http://schemas.microsoft.com/office/drawing/2014/main" id="{6532A1F1-4D40-412E-25A0-220627DC38CF}"/>
                </a:ext>
              </a:extLst>
            </p:cNvPr>
            <p:cNvSpPr txBox="1"/>
            <p:nvPr/>
          </p:nvSpPr>
          <p:spPr bwMode="auto">
            <a:xfrm>
              <a:off x="527887" y="5070147"/>
              <a:ext cx="1119217" cy="5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2,000,000</a:t>
              </a:r>
            </a:p>
          </p:txBody>
        </p:sp>
      </p:grpSp>
      <p:sp>
        <p:nvSpPr>
          <p:cNvPr id="24" name="TextBox 23">
            <a:extLst>
              <a:ext uri="{FF2B5EF4-FFF2-40B4-BE49-F238E27FC236}">
                <a16:creationId xmlns:a16="http://schemas.microsoft.com/office/drawing/2014/main" id="{E94BFB07-B919-C8D2-6148-5ABF7DEC2248}"/>
              </a:ext>
            </a:extLst>
          </p:cNvPr>
          <p:cNvSpPr txBox="1"/>
          <p:nvPr/>
        </p:nvSpPr>
        <p:spPr bwMode="auto">
          <a:xfrm rot="16200000">
            <a:off x="-955702" y="3521392"/>
            <a:ext cx="33864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No. of People Who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Received PrEP </a:t>
            </a:r>
            <a:r>
              <a:rPr lang="en-US" b="1" dirty="0">
                <a:solidFill>
                  <a:schemeClr val="bg1"/>
                </a:solidFill>
                <a:latin typeface="Calibri" panose="020F0502020204030204" pitchFamily="34" charset="0"/>
                <a:cs typeface="Calibri" panose="020F0502020204030204" pitchFamily="34" charset="0"/>
              </a:rPr>
              <a:t>At Least Once</a:t>
            </a:r>
            <a:endParaRPr lang="en-US" b="1"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D60EEBC1-B97A-BD5E-6A40-8A7BBD86AA20}"/>
              </a:ext>
            </a:extLst>
          </p:cNvPr>
          <p:cNvSpPr txBox="1"/>
          <p:nvPr/>
        </p:nvSpPr>
        <p:spPr bwMode="auto">
          <a:xfrm>
            <a:off x="2200340" y="5378240"/>
            <a:ext cx="13657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Asia and the Pacific</a:t>
            </a:r>
          </a:p>
        </p:txBody>
      </p:sp>
      <p:sp>
        <p:nvSpPr>
          <p:cNvPr id="26" name="TextBox 25">
            <a:extLst>
              <a:ext uri="{FF2B5EF4-FFF2-40B4-BE49-F238E27FC236}">
                <a16:creationId xmlns:a16="http://schemas.microsoft.com/office/drawing/2014/main" id="{0338B159-5047-BC8B-008A-076ABA980618}"/>
              </a:ext>
            </a:extLst>
          </p:cNvPr>
          <p:cNvSpPr txBox="1"/>
          <p:nvPr/>
        </p:nvSpPr>
        <p:spPr bwMode="auto">
          <a:xfrm>
            <a:off x="3547307" y="5378240"/>
            <a:ext cx="14193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Eastern Europe and Southern Asia</a:t>
            </a:r>
          </a:p>
        </p:txBody>
      </p:sp>
      <p:sp>
        <p:nvSpPr>
          <p:cNvPr id="27" name="TextBox 26">
            <a:extLst>
              <a:ext uri="{FF2B5EF4-FFF2-40B4-BE49-F238E27FC236}">
                <a16:creationId xmlns:a16="http://schemas.microsoft.com/office/drawing/2014/main" id="{81A78D30-0C87-13DB-FE0B-DD8C866739D1}"/>
              </a:ext>
            </a:extLst>
          </p:cNvPr>
          <p:cNvSpPr txBox="1"/>
          <p:nvPr/>
        </p:nvSpPr>
        <p:spPr bwMode="auto">
          <a:xfrm>
            <a:off x="4862763" y="5378240"/>
            <a:ext cx="14722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Eastern Europe and Southern Africa</a:t>
            </a:r>
          </a:p>
        </p:txBody>
      </p:sp>
      <p:sp>
        <p:nvSpPr>
          <p:cNvPr id="32" name="Rectangle 31">
            <a:extLst>
              <a:ext uri="{FF2B5EF4-FFF2-40B4-BE49-F238E27FC236}">
                <a16:creationId xmlns:a16="http://schemas.microsoft.com/office/drawing/2014/main" id="{FC188AC8-A761-0E6D-96D9-1EC137570B6D}"/>
              </a:ext>
            </a:extLst>
          </p:cNvPr>
          <p:cNvSpPr/>
          <p:nvPr/>
        </p:nvSpPr>
        <p:spPr bwMode="auto">
          <a:xfrm>
            <a:off x="2504347" y="5310045"/>
            <a:ext cx="749601" cy="104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Freeform: Shape 49">
            <a:extLst>
              <a:ext uri="{FF2B5EF4-FFF2-40B4-BE49-F238E27FC236}">
                <a16:creationId xmlns:a16="http://schemas.microsoft.com/office/drawing/2014/main" id="{FD0E2AF9-4A39-C3B5-A392-BB997580F255}"/>
              </a:ext>
            </a:extLst>
          </p:cNvPr>
          <p:cNvSpPr/>
          <p:nvPr/>
        </p:nvSpPr>
        <p:spPr bwMode="auto">
          <a:xfrm>
            <a:off x="2192797" y="2331706"/>
            <a:ext cx="9512181" cy="3082800"/>
          </a:xfrm>
          <a:custGeom>
            <a:avLst/>
            <a:gdLst>
              <a:gd name="connsiteX0" fmla="*/ 0 w 5359940"/>
              <a:gd name="connsiteY0" fmla="*/ 0 h 2704290"/>
              <a:gd name="connsiteX1" fmla="*/ 0 w 5359940"/>
              <a:gd name="connsiteY1" fmla="*/ 2704290 h 2704290"/>
              <a:gd name="connsiteX2" fmla="*/ 5359940 w 5359940"/>
              <a:gd name="connsiteY2" fmla="*/ 2704290 h 2704290"/>
            </a:gdLst>
            <a:ahLst/>
            <a:cxnLst>
              <a:cxn ang="0">
                <a:pos x="connsiteX0" y="connsiteY0"/>
              </a:cxn>
              <a:cxn ang="0">
                <a:pos x="connsiteX1" y="connsiteY1"/>
              </a:cxn>
              <a:cxn ang="0">
                <a:pos x="connsiteX2" y="connsiteY2"/>
              </a:cxn>
            </a:cxnLst>
            <a:rect l="l" t="t" r="r" b="b"/>
            <a:pathLst>
              <a:path w="5359940" h="2704290">
                <a:moveTo>
                  <a:pt x="0" y="0"/>
                </a:moveTo>
                <a:lnTo>
                  <a:pt x="0" y="2704290"/>
                </a:lnTo>
                <a:lnTo>
                  <a:pt x="5359940" y="2704290"/>
                </a:lnTo>
              </a:path>
            </a:pathLst>
          </a:custGeom>
          <a:noFill/>
          <a:ln w="28575">
            <a:solidFill>
              <a:schemeClr val="bg1"/>
            </a:solidFill>
            <a:miter lim="800000"/>
            <a:headEnd/>
            <a:tailEnd/>
          </a:ln>
        </p:spPr>
        <p:txBody>
          <a:bodyPr rtlCol="0" anchor="ctr"/>
          <a:lstStyle/>
          <a:p>
            <a:pPr algn="ctr"/>
            <a:endParaRPr lang="en-US" dirty="0"/>
          </a:p>
        </p:txBody>
      </p:sp>
      <p:grpSp>
        <p:nvGrpSpPr>
          <p:cNvPr id="58" name="Group 57">
            <a:extLst>
              <a:ext uri="{FF2B5EF4-FFF2-40B4-BE49-F238E27FC236}">
                <a16:creationId xmlns:a16="http://schemas.microsoft.com/office/drawing/2014/main" id="{3E7B08FD-E4F5-83A6-8356-E8F620057EFE}"/>
              </a:ext>
            </a:extLst>
          </p:cNvPr>
          <p:cNvGrpSpPr/>
          <p:nvPr/>
        </p:nvGrpSpPr>
        <p:grpSpPr>
          <a:xfrm>
            <a:off x="2118886" y="2339817"/>
            <a:ext cx="65316" cy="3074689"/>
            <a:chOff x="1651249" y="2558253"/>
            <a:chExt cx="65316" cy="3074689"/>
          </a:xfrm>
        </p:grpSpPr>
        <p:grpSp>
          <p:nvGrpSpPr>
            <p:cNvPr id="4" name="Group 3">
              <a:extLst>
                <a:ext uri="{FF2B5EF4-FFF2-40B4-BE49-F238E27FC236}">
                  <a16:creationId xmlns:a16="http://schemas.microsoft.com/office/drawing/2014/main" id="{550784BF-C4A2-96E0-01A4-A44878CEC408}"/>
                </a:ext>
              </a:extLst>
            </p:cNvPr>
            <p:cNvGrpSpPr/>
            <p:nvPr/>
          </p:nvGrpSpPr>
          <p:grpSpPr>
            <a:xfrm>
              <a:off x="1651249" y="3924442"/>
              <a:ext cx="65316" cy="1708500"/>
              <a:chOff x="6055468" y="2106038"/>
              <a:chExt cx="102141" cy="2702669"/>
            </a:xfrm>
          </p:grpSpPr>
          <p:cxnSp>
            <p:nvCxnSpPr>
              <p:cNvPr id="6" name="Straight Connector 5">
                <a:extLst>
                  <a:ext uri="{FF2B5EF4-FFF2-40B4-BE49-F238E27FC236}">
                    <a16:creationId xmlns:a16="http://schemas.microsoft.com/office/drawing/2014/main" id="{CF6A004F-81FE-EDA2-0FCC-0F635096C64A}"/>
                  </a:ext>
                </a:extLst>
              </p:cNvPr>
              <p:cNvCxnSpPr>
                <a:cxnSpLocks/>
              </p:cNvCxnSpPr>
              <p:nvPr/>
            </p:nvCxnSpPr>
            <p:spPr bwMode="auto">
              <a:xfrm>
                <a:off x="6055468" y="2106038"/>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49F0AA28-F217-DCFB-93A3-48430200586B}"/>
                  </a:ext>
                </a:extLst>
              </p:cNvPr>
              <p:cNvCxnSpPr>
                <a:cxnSpLocks/>
              </p:cNvCxnSpPr>
              <p:nvPr/>
            </p:nvCxnSpPr>
            <p:spPr bwMode="auto">
              <a:xfrm>
                <a:off x="6055468" y="2646572"/>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4402FF9-5A89-C1D4-C3CF-187EF542C943}"/>
                  </a:ext>
                </a:extLst>
              </p:cNvPr>
              <p:cNvCxnSpPr>
                <a:cxnSpLocks/>
              </p:cNvCxnSpPr>
              <p:nvPr/>
            </p:nvCxnSpPr>
            <p:spPr bwMode="auto">
              <a:xfrm>
                <a:off x="6055468" y="3187106"/>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CFF434C-1D9F-1B13-172A-A998489D8190}"/>
                  </a:ext>
                </a:extLst>
              </p:cNvPr>
              <p:cNvCxnSpPr>
                <a:cxnSpLocks/>
              </p:cNvCxnSpPr>
              <p:nvPr/>
            </p:nvCxnSpPr>
            <p:spPr bwMode="auto">
              <a:xfrm>
                <a:off x="6055468" y="3727640"/>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6F2C4A6-D566-8CC1-CDA7-4961C61542D9}"/>
                  </a:ext>
                </a:extLst>
              </p:cNvPr>
              <p:cNvCxnSpPr>
                <a:cxnSpLocks/>
              </p:cNvCxnSpPr>
              <p:nvPr/>
            </p:nvCxnSpPr>
            <p:spPr bwMode="auto">
              <a:xfrm>
                <a:off x="6055468" y="4268174"/>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2E4235F-B46D-71AD-42A5-66991C8531D0}"/>
                  </a:ext>
                </a:extLst>
              </p:cNvPr>
              <p:cNvCxnSpPr>
                <a:cxnSpLocks/>
              </p:cNvCxnSpPr>
              <p:nvPr/>
            </p:nvCxnSpPr>
            <p:spPr bwMode="auto">
              <a:xfrm>
                <a:off x="6055468" y="4808707"/>
                <a:ext cx="1021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FFE572C7-3F9E-20A8-8587-7EF35B43E826}"/>
                </a:ext>
              </a:extLst>
            </p:cNvPr>
            <p:cNvGrpSpPr/>
            <p:nvPr/>
          </p:nvGrpSpPr>
          <p:grpSpPr>
            <a:xfrm>
              <a:off x="1651249" y="2558253"/>
              <a:ext cx="65316" cy="1025100"/>
              <a:chOff x="6055468" y="3187106"/>
              <a:chExt cx="102141" cy="1621601"/>
            </a:xfrm>
          </p:grpSpPr>
          <p:cxnSp>
            <p:nvCxnSpPr>
              <p:cNvPr id="54" name="Straight Connector 53">
                <a:extLst>
                  <a:ext uri="{FF2B5EF4-FFF2-40B4-BE49-F238E27FC236}">
                    <a16:creationId xmlns:a16="http://schemas.microsoft.com/office/drawing/2014/main" id="{5BB79F8C-0495-FABF-037A-CFE1D4A97691}"/>
                  </a:ext>
                </a:extLst>
              </p:cNvPr>
              <p:cNvCxnSpPr>
                <a:cxnSpLocks/>
              </p:cNvCxnSpPr>
              <p:nvPr/>
            </p:nvCxnSpPr>
            <p:spPr bwMode="auto">
              <a:xfrm>
                <a:off x="6055468" y="3187106"/>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85DCC3C-CEB6-1AA3-081C-DFD58958C582}"/>
                  </a:ext>
                </a:extLst>
              </p:cNvPr>
              <p:cNvCxnSpPr>
                <a:cxnSpLocks/>
              </p:cNvCxnSpPr>
              <p:nvPr/>
            </p:nvCxnSpPr>
            <p:spPr bwMode="auto">
              <a:xfrm>
                <a:off x="6055468" y="3727640"/>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F205CE0-7ED2-C6DF-606E-E34EE091FA09}"/>
                  </a:ext>
                </a:extLst>
              </p:cNvPr>
              <p:cNvCxnSpPr>
                <a:cxnSpLocks/>
              </p:cNvCxnSpPr>
              <p:nvPr/>
            </p:nvCxnSpPr>
            <p:spPr bwMode="auto">
              <a:xfrm>
                <a:off x="6055468" y="4268174"/>
                <a:ext cx="10214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57BE7D8-3E55-72B9-3B39-54B1CA356A19}"/>
                  </a:ext>
                </a:extLst>
              </p:cNvPr>
              <p:cNvCxnSpPr>
                <a:cxnSpLocks/>
              </p:cNvCxnSpPr>
              <p:nvPr/>
            </p:nvCxnSpPr>
            <p:spPr bwMode="auto">
              <a:xfrm>
                <a:off x="6055468" y="4808707"/>
                <a:ext cx="10214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0" name="TextBox 59">
            <a:extLst>
              <a:ext uri="{FF2B5EF4-FFF2-40B4-BE49-F238E27FC236}">
                <a16:creationId xmlns:a16="http://schemas.microsoft.com/office/drawing/2014/main" id="{0AEECE79-B97F-56BC-D4FA-B4266FC2B8A8}"/>
              </a:ext>
            </a:extLst>
          </p:cNvPr>
          <p:cNvSpPr txBox="1"/>
          <p:nvPr/>
        </p:nvSpPr>
        <p:spPr bwMode="auto">
          <a:xfrm>
            <a:off x="992892" y="4203365"/>
            <a:ext cx="1119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1,500,000</a:t>
            </a:r>
          </a:p>
        </p:txBody>
      </p:sp>
      <p:sp>
        <p:nvSpPr>
          <p:cNvPr id="61" name="TextBox 60">
            <a:extLst>
              <a:ext uri="{FF2B5EF4-FFF2-40B4-BE49-F238E27FC236}">
                <a16:creationId xmlns:a16="http://schemas.microsoft.com/office/drawing/2014/main" id="{669A96FC-4BD6-22D5-2192-AAE72F195A32}"/>
              </a:ext>
            </a:extLst>
          </p:cNvPr>
          <p:cNvSpPr txBox="1"/>
          <p:nvPr/>
        </p:nvSpPr>
        <p:spPr bwMode="auto">
          <a:xfrm>
            <a:off x="995524" y="4538197"/>
            <a:ext cx="1119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1,000,00</a:t>
            </a:r>
            <a:r>
              <a:rPr lang="en-US"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C5B6987C-39D8-8D9B-77D3-6705EDF14D0A}"/>
              </a:ext>
            </a:extLst>
          </p:cNvPr>
          <p:cNvSpPr txBox="1"/>
          <p:nvPr/>
        </p:nvSpPr>
        <p:spPr bwMode="auto">
          <a:xfrm>
            <a:off x="1168399" y="4892049"/>
            <a:ext cx="944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500,000</a:t>
            </a:r>
          </a:p>
        </p:txBody>
      </p:sp>
      <p:sp>
        <p:nvSpPr>
          <p:cNvPr id="63" name="TextBox 62">
            <a:extLst>
              <a:ext uri="{FF2B5EF4-FFF2-40B4-BE49-F238E27FC236}">
                <a16:creationId xmlns:a16="http://schemas.microsoft.com/office/drawing/2014/main" id="{2FF12536-0047-B3CE-6D9F-B1FC1381C755}"/>
              </a:ext>
            </a:extLst>
          </p:cNvPr>
          <p:cNvSpPr txBox="1"/>
          <p:nvPr/>
        </p:nvSpPr>
        <p:spPr bwMode="auto">
          <a:xfrm>
            <a:off x="1813834" y="5238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69" name="Group 68">
            <a:extLst>
              <a:ext uri="{FF2B5EF4-FFF2-40B4-BE49-F238E27FC236}">
                <a16:creationId xmlns:a16="http://schemas.microsoft.com/office/drawing/2014/main" id="{B01EF885-6093-C05D-44A3-524EE302B1F8}"/>
              </a:ext>
            </a:extLst>
          </p:cNvPr>
          <p:cNvGrpSpPr/>
          <p:nvPr/>
        </p:nvGrpSpPr>
        <p:grpSpPr>
          <a:xfrm>
            <a:off x="2192797" y="5414505"/>
            <a:ext cx="9500183" cy="88322"/>
            <a:chOff x="1994019" y="5632941"/>
            <a:chExt cx="9500183" cy="88322"/>
          </a:xfrm>
        </p:grpSpPr>
        <p:cxnSp>
          <p:nvCxnSpPr>
            <p:cNvPr id="14" name="Straight Connector 13">
              <a:extLst>
                <a:ext uri="{FF2B5EF4-FFF2-40B4-BE49-F238E27FC236}">
                  <a16:creationId xmlns:a16="http://schemas.microsoft.com/office/drawing/2014/main" id="{36617E3C-3D83-1002-1D1C-CE724507E52D}"/>
                </a:ext>
              </a:extLst>
            </p:cNvPr>
            <p:cNvCxnSpPr>
              <a:cxnSpLocks/>
            </p:cNvCxnSpPr>
            <p:nvPr/>
          </p:nvCxnSpPr>
          <p:spPr bwMode="auto">
            <a:xfrm rot="5400000">
              <a:off x="6021365"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8258882-3712-6C94-7D75-F95491923BC2}"/>
                </a:ext>
              </a:extLst>
            </p:cNvPr>
            <p:cNvCxnSpPr>
              <a:cxnSpLocks/>
            </p:cNvCxnSpPr>
            <p:nvPr/>
          </p:nvCxnSpPr>
          <p:spPr bwMode="auto">
            <a:xfrm rot="5400000">
              <a:off x="4664196"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824E280-3DC9-53BB-B2D9-EB8F29D72256}"/>
                </a:ext>
              </a:extLst>
            </p:cNvPr>
            <p:cNvCxnSpPr>
              <a:cxnSpLocks/>
            </p:cNvCxnSpPr>
            <p:nvPr/>
          </p:nvCxnSpPr>
          <p:spPr bwMode="auto">
            <a:xfrm rot="5400000">
              <a:off x="3307027"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AB14CDA-4F38-C38F-2F91-AC8B71EFAAA6}"/>
                </a:ext>
              </a:extLst>
            </p:cNvPr>
            <p:cNvCxnSpPr>
              <a:cxnSpLocks/>
            </p:cNvCxnSpPr>
            <p:nvPr/>
          </p:nvCxnSpPr>
          <p:spPr bwMode="auto">
            <a:xfrm rot="5400000">
              <a:off x="1949858"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4FC1B69-9F04-50FF-4BCA-5D40FD3D5694}"/>
                </a:ext>
              </a:extLst>
            </p:cNvPr>
            <p:cNvCxnSpPr>
              <a:cxnSpLocks/>
            </p:cNvCxnSpPr>
            <p:nvPr/>
          </p:nvCxnSpPr>
          <p:spPr bwMode="auto">
            <a:xfrm rot="5400000">
              <a:off x="11450041"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13F6263-807B-EC35-ED49-4138663DABF5}"/>
                </a:ext>
              </a:extLst>
            </p:cNvPr>
            <p:cNvCxnSpPr>
              <a:cxnSpLocks/>
            </p:cNvCxnSpPr>
            <p:nvPr/>
          </p:nvCxnSpPr>
          <p:spPr bwMode="auto">
            <a:xfrm rot="5400000">
              <a:off x="10092872"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CB72D8B-C5D3-B5F2-7EE4-028AF7F6DD5C}"/>
                </a:ext>
              </a:extLst>
            </p:cNvPr>
            <p:cNvCxnSpPr>
              <a:cxnSpLocks/>
            </p:cNvCxnSpPr>
            <p:nvPr/>
          </p:nvCxnSpPr>
          <p:spPr bwMode="auto">
            <a:xfrm rot="5400000">
              <a:off x="8735703" y="5677102"/>
              <a:ext cx="88322"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4A48C20-9D16-13A0-5DF1-9B7EF2AE9597}"/>
                </a:ext>
              </a:extLst>
            </p:cNvPr>
            <p:cNvCxnSpPr>
              <a:cxnSpLocks/>
            </p:cNvCxnSpPr>
            <p:nvPr/>
          </p:nvCxnSpPr>
          <p:spPr bwMode="auto">
            <a:xfrm rot="5400000">
              <a:off x="7378534" y="5677102"/>
              <a:ext cx="88322" cy="0"/>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EEC8DDF9-6E6C-4DD5-C38A-7EE9BE093EAB}"/>
              </a:ext>
            </a:extLst>
          </p:cNvPr>
          <p:cNvSpPr txBox="1"/>
          <p:nvPr/>
        </p:nvSpPr>
        <p:spPr bwMode="auto">
          <a:xfrm>
            <a:off x="6263320" y="5378240"/>
            <a:ext cx="13970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Latin America</a:t>
            </a:r>
          </a:p>
        </p:txBody>
      </p:sp>
      <p:sp>
        <p:nvSpPr>
          <p:cNvPr id="71" name="TextBox 70">
            <a:extLst>
              <a:ext uri="{FF2B5EF4-FFF2-40B4-BE49-F238E27FC236}">
                <a16:creationId xmlns:a16="http://schemas.microsoft.com/office/drawing/2014/main" id="{7CDBFE46-078B-19E6-E54C-5FA78D2C533C}"/>
              </a:ext>
            </a:extLst>
          </p:cNvPr>
          <p:cNvSpPr txBox="1"/>
          <p:nvPr/>
        </p:nvSpPr>
        <p:spPr bwMode="auto">
          <a:xfrm>
            <a:off x="7606420" y="5378240"/>
            <a:ext cx="13970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Middle East and North Africa</a:t>
            </a:r>
          </a:p>
        </p:txBody>
      </p:sp>
      <p:sp>
        <p:nvSpPr>
          <p:cNvPr id="72" name="TextBox 71">
            <a:extLst>
              <a:ext uri="{FF2B5EF4-FFF2-40B4-BE49-F238E27FC236}">
                <a16:creationId xmlns:a16="http://schemas.microsoft.com/office/drawing/2014/main" id="{410DD196-3B97-9002-B310-1A541DB50B1E}"/>
              </a:ext>
            </a:extLst>
          </p:cNvPr>
          <p:cNvSpPr txBox="1"/>
          <p:nvPr/>
        </p:nvSpPr>
        <p:spPr bwMode="auto">
          <a:xfrm>
            <a:off x="8966941" y="5378240"/>
            <a:ext cx="13970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Western</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and Central Africa</a:t>
            </a:r>
          </a:p>
        </p:txBody>
      </p:sp>
      <p:sp>
        <p:nvSpPr>
          <p:cNvPr id="73" name="TextBox 72">
            <a:extLst>
              <a:ext uri="{FF2B5EF4-FFF2-40B4-BE49-F238E27FC236}">
                <a16:creationId xmlns:a16="http://schemas.microsoft.com/office/drawing/2014/main" id="{ACFADABA-0908-0E15-1715-9896B6D72DF5}"/>
              </a:ext>
            </a:extLst>
          </p:cNvPr>
          <p:cNvSpPr txBox="1"/>
          <p:nvPr/>
        </p:nvSpPr>
        <p:spPr bwMode="auto">
          <a:xfrm>
            <a:off x="10133496" y="5378240"/>
            <a:ext cx="18094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Western and Central Europe and North America</a:t>
            </a:r>
          </a:p>
        </p:txBody>
      </p:sp>
      <p:sp>
        <p:nvSpPr>
          <p:cNvPr id="74" name="Rectangle 73">
            <a:extLst>
              <a:ext uri="{FF2B5EF4-FFF2-40B4-BE49-F238E27FC236}">
                <a16:creationId xmlns:a16="http://schemas.microsoft.com/office/drawing/2014/main" id="{77B42E3C-B54B-6C23-E9D2-EAE6EF43956A}"/>
              </a:ext>
            </a:extLst>
          </p:cNvPr>
          <p:cNvSpPr/>
          <p:nvPr/>
        </p:nvSpPr>
        <p:spPr bwMode="auto">
          <a:xfrm>
            <a:off x="3858038" y="5393467"/>
            <a:ext cx="749601"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C17ECA84-0705-5D5E-6714-B7A10134D06A}"/>
              </a:ext>
            </a:extLst>
          </p:cNvPr>
          <p:cNvSpPr/>
          <p:nvPr/>
        </p:nvSpPr>
        <p:spPr bwMode="auto">
          <a:xfrm>
            <a:off x="5222314" y="4559714"/>
            <a:ext cx="749601" cy="8520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69C73304-7FAF-30B1-7862-5D33C00723B1}"/>
              </a:ext>
            </a:extLst>
          </p:cNvPr>
          <p:cNvSpPr/>
          <p:nvPr/>
        </p:nvSpPr>
        <p:spPr bwMode="auto">
          <a:xfrm>
            <a:off x="6571013" y="5331562"/>
            <a:ext cx="749601" cy="801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12162FD4-E9AA-1AE0-1C09-73F4A6C6C1FE}"/>
              </a:ext>
            </a:extLst>
          </p:cNvPr>
          <p:cNvSpPr/>
          <p:nvPr/>
        </p:nvSpPr>
        <p:spPr bwMode="auto">
          <a:xfrm>
            <a:off x="9281587" y="5119101"/>
            <a:ext cx="749601" cy="287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0C06010A-7C27-FBC6-D3E5-BCB52146F659}"/>
              </a:ext>
            </a:extLst>
          </p:cNvPr>
          <p:cNvSpPr/>
          <p:nvPr/>
        </p:nvSpPr>
        <p:spPr bwMode="auto">
          <a:xfrm>
            <a:off x="10638755" y="4999024"/>
            <a:ext cx="749601" cy="4128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E44A1B45-BF6B-ABE6-0FAA-4F74ECDCF6CF}"/>
              </a:ext>
            </a:extLst>
          </p:cNvPr>
          <p:cNvSpPr/>
          <p:nvPr/>
        </p:nvSpPr>
        <p:spPr bwMode="auto">
          <a:xfrm>
            <a:off x="2774688" y="2552049"/>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DFD25546-3B4D-AA66-A27A-C0D92C8D176E}"/>
              </a:ext>
            </a:extLst>
          </p:cNvPr>
          <p:cNvSpPr/>
          <p:nvPr/>
        </p:nvSpPr>
        <p:spPr bwMode="auto">
          <a:xfrm>
            <a:off x="4180608" y="5150975"/>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94B04AE0-09A5-A89D-0A0E-F909D29B999B}"/>
              </a:ext>
            </a:extLst>
          </p:cNvPr>
          <p:cNvSpPr/>
          <p:nvPr/>
        </p:nvSpPr>
        <p:spPr bwMode="auto">
          <a:xfrm>
            <a:off x="5544884" y="4108980"/>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87DED29B-EE14-3F9F-89D1-8B0B2EDADA95}"/>
              </a:ext>
            </a:extLst>
          </p:cNvPr>
          <p:cNvSpPr/>
          <p:nvPr/>
        </p:nvSpPr>
        <p:spPr bwMode="auto">
          <a:xfrm>
            <a:off x="6888491" y="4572697"/>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F80E8718-A5E7-C06A-1E04-843949B4D8CC}"/>
              </a:ext>
            </a:extLst>
          </p:cNvPr>
          <p:cNvSpPr/>
          <p:nvPr/>
        </p:nvSpPr>
        <p:spPr bwMode="auto">
          <a:xfrm>
            <a:off x="8239489" y="5239083"/>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C97D289F-069D-C041-3072-331F305FE3EB}"/>
              </a:ext>
            </a:extLst>
          </p:cNvPr>
          <p:cNvSpPr/>
          <p:nvPr/>
        </p:nvSpPr>
        <p:spPr bwMode="auto">
          <a:xfrm>
            <a:off x="9604157" y="5046516"/>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8CECCECA-3F51-910C-F0F9-68EE85774498}"/>
              </a:ext>
            </a:extLst>
          </p:cNvPr>
          <p:cNvSpPr/>
          <p:nvPr/>
        </p:nvSpPr>
        <p:spPr bwMode="auto">
          <a:xfrm>
            <a:off x="10909096" y="3545304"/>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7" name="Group 86">
            <a:extLst>
              <a:ext uri="{FF2B5EF4-FFF2-40B4-BE49-F238E27FC236}">
                <a16:creationId xmlns:a16="http://schemas.microsoft.com/office/drawing/2014/main" id="{F7ADEBBD-C694-D6BB-F978-706C0DE24F23}"/>
              </a:ext>
            </a:extLst>
          </p:cNvPr>
          <p:cNvGrpSpPr/>
          <p:nvPr/>
        </p:nvGrpSpPr>
        <p:grpSpPr>
          <a:xfrm>
            <a:off x="9926729" y="2003636"/>
            <a:ext cx="1872635" cy="369332"/>
            <a:chOff x="9727951" y="2222072"/>
            <a:chExt cx="1872635" cy="369332"/>
          </a:xfrm>
        </p:grpSpPr>
        <p:sp>
          <p:nvSpPr>
            <p:cNvPr id="29" name="TextBox 28">
              <a:extLst>
                <a:ext uri="{FF2B5EF4-FFF2-40B4-BE49-F238E27FC236}">
                  <a16:creationId xmlns:a16="http://schemas.microsoft.com/office/drawing/2014/main" id="{1F30CCAB-BA97-4603-BA3F-0BEE5F01D1DD}"/>
                </a:ext>
              </a:extLst>
            </p:cNvPr>
            <p:cNvSpPr txBox="1"/>
            <p:nvPr/>
          </p:nvSpPr>
          <p:spPr bwMode="auto">
            <a:xfrm>
              <a:off x="9832410" y="2222072"/>
              <a:ext cx="17681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0" dirty="0">
                  <a:solidFill>
                    <a:schemeClr val="bg1"/>
                  </a:solidFill>
                  <a:latin typeface="Calibri" panose="020F0502020204030204" pitchFamily="34" charset="0"/>
                </a:rPr>
                <a:t>2025 PrEP target</a:t>
              </a:r>
            </a:p>
          </p:txBody>
        </p:sp>
        <p:sp>
          <p:nvSpPr>
            <p:cNvPr id="86" name="Oval 85">
              <a:extLst>
                <a:ext uri="{FF2B5EF4-FFF2-40B4-BE49-F238E27FC236}">
                  <a16:creationId xmlns:a16="http://schemas.microsoft.com/office/drawing/2014/main" id="{8B615229-4D48-A92C-E91A-FC6B4FB23D5D}"/>
                </a:ext>
              </a:extLst>
            </p:cNvPr>
            <p:cNvSpPr/>
            <p:nvPr/>
          </p:nvSpPr>
          <p:spPr bwMode="auto">
            <a:xfrm>
              <a:off x="9727951" y="2354508"/>
              <a:ext cx="104459" cy="10445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063500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2B8B91D-C337-A93D-2ECF-736DACAFAB10}"/>
              </a:ext>
            </a:extLst>
          </p:cNvPr>
          <p:cNvSpPr>
            <a:spLocks noGrp="1"/>
          </p:cNvSpPr>
          <p:nvPr>
            <p:ph sz="half" idx="2"/>
          </p:nvPr>
        </p:nvSpPr>
        <p:spPr>
          <a:xfrm>
            <a:off x="5970246" y="1510730"/>
            <a:ext cx="5619934" cy="798773"/>
          </a:xfrm>
          <a:noFill/>
        </p:spPr>
        <p:txBody>
          <a:bodyPr/>
          <a:lstStyle/>
          <a:p>
            <a:r>
              <a:rPr lang="en-US" sz="2400" dirty="0"/>
              <a:t>Significant inequities in PrEP coverage exist based on </a:t>
            </a:r>
            <a:r>
              <a:rPr lang="en-US" sz="2400" b="1" dirty="0">
                <a:solidFill>
                  <a:schemeClr val="accent3"/>
                </a:solidFill>
              </a:rPr>
              <a:t>race/ethnicity</a:t>
            </a:r>
            <a:endParaRPr lang="en-US" sz="2400" b="1" baseline="30000" dirty="0">
              <a:solidFill>
                <a:schemeClr val="accent3"/>
              </a:solidFill>
            </a:endParaRPr>
          </a:p>
        </p:txBody>
      </p:sp>
      <p:sp>
        <p:nvSpPr>
          <p:cNvPr id="2" name="Title 1">
            <a:extLst>
              <a:ext uri="{FF2B5EF4-FFF2-40B4-BE49-F238E27FC236}">
                <a16:creationId xmlns:a16="http://schemas.microsoft.com/office/drawing/2014/main" id="{606115C8-7180-9941-9229-F86E19096CC1}"/>
              </a:ext>
            </a:extLst>
          </p:cNvPr>
          <p:cNvSpPr>
            <a:spLocks noGrp="1"/>
          </p:cNvSpPr>
          <p:nvPr>
            <p:ph type="title"/>
          </p:nvPr>
        </p:nvSpPr>
        <p:spPr/>
        <p:txBody>
          <a:bodyPr/>
          <a:lstStyle/>
          <a:p>
            <a:r>
              <a:rPr lang="en-US" dirty="0"/>
              <a:t>PrEP Gap in United States</a:t>
            </a:r>
          </a:p>
        </p:txBody>
      </p:sp>
      <p:sp>
        <p:nvSpPr>
          <p:cNvPr id="3" name="Content Placeholder 2">
            <a:extLst>
              <a:ext uri="{FF2B5EF4-FFF2-40B4-BE49-F238E27FC236}">
                <a16:creationId xmlns:a16="http://schemas.microsoft.com/office/drawing/2014/main" id="{472B19D4-BBED-8442-B8AA-9601020E80E1}"/>
              </a:ext>
            </a:extLst>
          </p:cNvPr>
          <p:cNvSpPr>
            <a:spLocks noGrp="1"/>
          </p:cNvSpPr>
          <p:nvPr>
            <p:ph sz="half" idx="1"/>
          </p:nvPr>
        </p:nvSpPr>
        <p:spPr/>
        <p:txBody>
          <a:bodyPr/>
          <a:lstStyle/>
          <a:p>
            <a:pPr marL="342900" lvl="1" indent="-342900">
              <a:buFont typeface="Wingdings" panose="05000000000000000000" pitchFamily="2" charset="2"/>
              <a:buChar char="§"/>
            </a:pPr>
            <a:r>
              <a:rPr lang="en-US" sz="2400" b="1" dirty="0">
                <a:solidFill>
                  <a:schemeClr val="accent3"/>
                </a:solidFill>
                <a:ea typeface="+mn-ea"/>
                <a:cs typeface="+mn-cs"/>
              </a:rPr>
              <a:t>1.2 million people </a:t>
            </a:r>
            <a:r>
              <a:rPr lang="en-US" sz="2400" dirty="0">
                <a:ea typeface="+mn-ea"/>
                <a:cs typeface="+mn-cs"/>
              </a:rPr>
              <a:t>are likely to </a:t>
            </a:r>
            <a:br>
              <a:rPr lang="en-US" sz="2400" dirty="0">
                <a:ea typeface="+mn-ea"/>
                <a:cs typeface="+mn-cs"/>
              </a:rPr>
            </a:br>
            <a:r>
              <a:rPr lang="en-US" sz="2400" dirty="0">
                <a:ea typeface="+mn-ea"/>
                <a:cs typeface="+mn-cs"/>
              </a:rPr>
              <a:t>benefit from PrEP</a:t>
            </a:r>
            <a:endParaRPr lang="en-US" sz="2400" baseline="30000" dirty="0">
              <a:ea typeface="+mn-ea"/>
              <a:cs typeface="+mn-cs"/>
            </a:endParaRPr>
          </a:p>
          <a:p>
            <a:pPr lvl="0">
              <a:buClr>
                <a:srgbClr val="000000"/>
              </a:buClr>
              <a:defRPr/>
            </a:pPr>
            <a:endParaRPr lang="en-US" sz="2400" dirty="0">
              <a:solidFill>
                <a:srgbClr val="000000"/>
              </a:solidFill>
            </a:endParaRPr>
          </a:p>
          <a:p>
            <a:pPr lvl="0">
              <a:buClr>
                <a:srgbClr val="000000"/>
              </a:buClr>
              <a:defRPr/>
            </a:pPr>
            <a:r>
              <a:rPr lang="en-US" sz="2400" dirty="0">
                <a:solidFill>
                  <a:srgbClr val="000000"/>
                </a:solidFill>
              </a:rPr>
              <a:t>But in 2022, of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those who could benefit, </a:t>
            </a: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few were prescribed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PrEP</a:t>
            </a:r>
          </a:p>
          <a:p>
            <a:pPr lvl="1">
              <a:buClr>
                <a:srgbClr val="000000"/>
              </a:buClr>
              <a:defRPr/>
            </a:pPr>
            <a:r>
              <a:rPr lang="en-US" sz="2200" dirty="0">
                <a:solidFill>
                  <a:srgbClr val="000000"/>
                </a:solidFill>
                <a:ea typeface="+mn-ea"/>
                <a:cs typeface="+mn-cs"/>
              </a:rPr>
              <a:t>Only 41</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of men</a:t>
            </a:r>
            <a:endPar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lvl="1">
              <a:buClr>
                <a:srgbClr val="000000"/>
              </a:buClr>
              <a:defRPr/>
            </a:pPr>
            <a:r>
              <a:rPr lang="en-US" sz="2200" dirty="0">
                <a:solidFill>
                  <a:srgbClr val="000000"/>
                </a:solidFill>
                <a:ea typeface="+mn-ea"/>
                <a:cs typeface="+mn-cs"/>
              </a:rPr>
              <a:t>Only 14.5</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of women</a:t>
            </a:r>
            <a:endPar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57150" indent="0">
              <a:buClr>
                <a:srgbClr val="000000"/>
              </a:buClr>
              <a:buNone/>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sz="2400" dirty="0">
              <a:solidFill>
                <a:srgbClr val="000000"/>
              </a:solidFill>
            </a:endParaRPr>
          </a:p>
          <a:p>
            <a:pPr lvl="1"/>
            <a:endParaRPr lang="en-US" sz="2200" dirty="0"/>
          </a:p>
        </p:txBody>
      </p:sp>
      <p:sp>
        <p:nvSpPr>
          <p:cNvPr id="8" name="Text Box 11">
            <a:extLst>
              <a:ext uri="{FF2B5EF4-FFF2-40B4-BE49-F238E27FC236}">
                <a16:creationId xmlns:a16="http://schemas.microsoft.com/office/drawing/2014/main" id="{CFA82A0D-8EE6-73A1-82AA-3692EED28715}"/>
              </a:ext>
            </a:extLst>
          </p:cNvPr>
          <p:cNvSpPr txBox="1">
            <a:spLocks noChangeArrowheads="1"/>
          </p:cNvSpPr>
          <p:nvPr/>
        </p:nvSpPr>
        <p:spPr bwMode="auto">
          <a:xfrm>
            <a:off x="414339" y="637684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cdc.gov/hiv/library/reports/surveillance-data-tables/vol-4-no-3/index.html</a:t>
            </a:r>
          </a:p>
        </p:txBody>
      </p:sp>
      <p:sp>
        <p:nvSpPr>
          <p:cNvPr id="10" name="TextBox 9">
            <a:extLst>
              <a:ext uri="{FF2B5EF4-FFF2-40B4-BE49-F238E27FC236}">
                <a16:creationId xmlns:a16="http://schemas.microsoft.com/office/drawing/2014/main" id="{0A0170FB-9621-3C8C-8EB4-F2687CC72860}"/>
              </a:ext>
            </a:extLst>
          </p:cNvPr>
          <p:cNvSpPr txBox="1"/>
          <p:nvPr/>
        </p:nvSpPr>
        <p:spPr bwMode="auto">
          <a:xfrm>
            <a:off x="6732716" y="2392497"/>
            <a:ext cx="49587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PrEP Coverage in US by Race/Ethnicity, 2022</a:t>
            </a:r>
          </a:p>
        </p:txBody>
      </p:sp>
      <p:sp>
        <p:nvSpPr>
          <p:cNvPr id="15" name="TextBox 14">
            <a:extLst>
              <a:ext uri="{FF2B5EF4-FFF2-40B4-BE49-F238E27FC236}">
                <a16:creationId xmlns:a16="http://schemas.microsoft.com/office/drawing/2014/main" id="{B25D4306-BEFF-46AE-A020-8EF086BEAC67}"/>
              </a:ext>
            </a:extLst>
          </p:cNvPr>
          <p:cNvSpPr txBox="1"/>
          <p:nvPr/>
        </p:nvSpPr>
        <p:spPr bwMode="auto">
          <a:xfrm>
            <a:off x="8999821" y="5849750"/>
            <a:ext cx="1529450"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Latino/Latina</a:t>
            </a:r>
          </a:p>
        </p:txBody>
      </p:sp>
      <p:sp>
        <p:nvSpPr>
          <p:cNvPr id="17" name="TextBox 16">
            <a:extLst>
              <a:ext uri="{FF2B5EF4-FFF2-40B4-BE49-F238E27FC236}">
                <a16:creationId xmlns:a16="http://schemas.microsoft.com/office/drawing/2014/main" id="{0FF7E512-B6E3-6BFE-908F-61D2E3C7ECB5}"/>
              </a:ext>
            </a:extLst>
          </p:cNvPr>
          <p:cNvSpPr txBox="1"/>
          <p:nvPr/>
        </p:nvSpPr>
        <p:spPr bwMode="auto">
          <a:xfrm>
            <a:off x="6729415" y="3689574"/>
            <a:ext cx="2663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Ending the HIV Epidemic in the US 2030 Target Goal</a:t>
            </a:r>
          </a:p>
        </p:txBody>
      </p:sp>
      <p:cxnSp>
        <p:nvCxnSpPr>
          <p:cNvPr id="29" name="Straight Connector 28">
            <a:extLst>
              <a:ext uri="{FF2B5EF4-FFF2-40B4-BE49-F238E27FC236}">
                <a16:creationId xmlns:a16="http://schemas.microsoft.com/office/drawing/2014/main" id="{455A2BF0-DA82-B6D9-3720-F2DDBE7C7ADB}"/>
              </a:ext>
            </a:extLst>
          </p:cNvPr>
          <p:cNvCxnSpPr>
            <a:cxnSpLocks/>
          </p:cNvCxnSpPr>
          <p:nvPr/>
        </p:nvCxnSpPr>
        <p:spPr bwMode="auto">
          <a:xfrm>
            <a:off x="7966575" y="4241309"/>
            <a:ext cx="0" cy="1238741"/>
          </a:xfrm>
          <a:prstGeom prst="line">
            <a:avLst/>
          </a:prstGeom>
          <a:noFill/>
          <a:ln w="28575" cap="flat" cmpd="sng" algn="ctr">
            <a:solidFill>
              <a:schemeClr val="bg1"/>
            </a:solidFill>
            <a:prstDash val="solid"/>
            <a:round/>
            <a:headEnd type="triangle" w="med" len="med"/>
            <a:tailEnd type="none" w="med" len="med"/>
          </a:ln>
          <a:effectLst/>
        </p:spPr>
      </p:cxnSp>
      <p:cxnSp>
        <p:nvCxnSpPr>
          <p:cNvPr id="27" name="Straight Connector 26">
            <a:extLst>
              <a:ext uri="{FF2B5EF4-FFF2-40B4-BE49-F238E27FC236}">
                <a16:creationId xmlns:a16="http://schemas.microsoft.com/office/drawing/2014/main" id="{BA187885-FBCA-B09D-792D-7DF3659231BE}"/>
              </a:ext>
            </a:extLst>
          </p:cNvPr>
          <p:cNvCxnSpPr>
            <a:cxnSpLocks/>
          </p:cNvCxnSpPr>
          <p:nvPr/>
        </p:nvCxnSpPr>
        <p:spPr bwMode="auto">
          <a:xfrm flipH="1">
            <a:off x="6732716" y="4200072"/>
            <a:ext cx="4534211" cy="0"/>
          </a:xfrm>
          <a:prstGeom prst="line">
            <a:avLst/>
          </a:prstGeom>
          <a:noFill/>
          <a:ln w="28575" cap="flat" cmpd="sng" algn="ctr">
            <a:solidFill>
              <a:schemeClr val="tx2">
                <a:lumMod val="90000"/>
              </a:schemeClr>
            </a:solidFill>
            <a:prstDash val="sysDot"/>
            <a:round/>
            <a:headEnd type="none" w="med" len="med"/>
            <a:tailEnd type="none" w="med" len="med"/>
          </a:ln>
          <a:effectLst/>
        </p:spPr>
      </p:cxnSp>
      <p:sp>
        <p:nvSpPr>
          <p:cNvPr id="35" name="Arrow: Down 34">
            <a:extLst>
              <a:ext uri="{FF2B5EF4-FFF2-40B4-BE49-F238E27FC236}">
                <a16:creationId xmlns:a16="http://schemas.microsoft.com/office/drawing/2014/main" id="{2D8BD490-BE49-50EB-6A68-6D6C65894439}"/>
              </a:ext>
            </a:extLst>
          </p:cNvPr>
          <p:cNvSpPr/>
          <p:nvPr/>
        </p:nvSpPr>
        <p:spPr bwMode="auto">
          <a:xfrm>
            <a:off x="2587557" y="2237362"/>
            <a:ext cx="573932" cy="622570"/>
          </a:xfrm>
          <a:prstGeom prst="down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A3E92B9F-C1EF-65B1-2728-2D2A5B8B26C9}"/>
              </a:ext>
            </a:extLst>
          </p:cNvPr>
          <p:cNvSpPr txBox="1"/>
          <p:nvPr/>
        </p:nvSpPr>
        <p:spPr bwMode="auto">
          <a:xfrm rot="16200000">
            <a:off x="4984350" y="3939547"/>
            <a:ext cx="1923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PrEP Coverage (%)</a:t>
            </a:r>
          </a:p>
        </p:txBody>
      </p:sp>
      <p:graphicFrame>
        <p:nvGraphicFramePr>
          <p:cNvPr id="46" name="Chart 45">
            <a:extLst>
              <a:ext uri="{FF2B5EF4-FFF2-40B4-BE49-F238E27FC236}">
                <a16:creationId xmlns:a16="http://schemas.microsoft.com/office/drawing/2014/main" id="{E9F24C7F-8F1F-DD49-BA6C-8EE24BC242CB}"/>
              </a:ext>
            </a:extLst>
          </p:cNvPr>
          <p:cNvGraphicFramePr/>
          <p:nvPr>
            <p:extLst>
              <p:ext uri="{D42A27DB-BD31-4B8C-83A1-F6EECF244321}">
                <p14:modId xmlns:p14="http://schemas.microsoft.com/office/powerpoint/2010/main" val="308412889"/>
              </p:ext>
            </p:extLst>
          </p:nvPr>
        </p:nvGraphicFramePr>
        <p:xfrm>
          <a:off x="6141710" y="2800642"/>
          <a:ext cx="5699247" cy="31671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0106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8252D-505F-E313-FA5F-8555E2AA639E}"/>
              </a:ext>
            </a:extLst>
          </p:cNvPr>
          <p:cNvSpPr>
            <a:spLocks noGrp="1"/>
          </p:cNvSpPr>
          <p:nvPr>
            <p:ph type="title"/>
          </p:nvPr>
        </p:nvSpPr>
        <p:spPr/>
        <p:txBody>
          <a:bodyPr/>
          <a:lstStyle/>
          <a:p>
            <a:r>
              <a:rPr lang="en-US" dirty="0"/>
              <a:t>Barriers to PrEP: Individual and Community Perspective</a:t>
            </a:r>
          </a:p>
        </p:txBody>
      </p:sp>
      <p:sp>
        <p:nvSpPr>
          <p:cNvPr id="3" name="Content Placeholder 2">
            <a:extLst>
              <a:ext uri="{FF2B5EF4-FFF2-40B4-BE49-F238E27FC236}">
                <a16:creationId xmlns:a16="http://schemas.microsoft.com/office/drawing/2014/main" id="{264AF1D3-F12D-C1F8-89E8-77AC9A8ADE70}"/>
              </a:ext>
            </a:extLst>
          </p:cNvPr>
          <p:cNvSpPr>
            <a:spLocks noGrp="1"/>
          </p:cNvSpPr>
          <p:nvPr>
            <p:ph sz="half" idx="1"/>
          </p:nvPr>
        </p:nvSpPr>
        <p:spPr/>
        <p:txBody>
          <a:bodyPr/>
          <a:lstStyle/>
          <a:p>
            <a:r>
              <a:rPr lang="en-US" sz="2200" dirty="0"/>
              <a:t>Low awareness/lack of information</a:t>
            </a:r>
          </a:p>
          <a:p>
            <a:r>
              <a:rPr lang="en-US" sz="2200" dirty="0"/>
              <a:t>Low perceived risk for HIV </a:t>
            </a:r>
          </a:p>
          <a:p>
            <a:r>
              <a:rPr lang="en-US" sz="2200" dirty="0"/>
              <a:t>Stigma </a:t>
            </a:r>
          </a:p>
          <a:p>
            <a:pPr lvl="1"/>
            <a:r>
              <a:rPr lang="en-US" sz="2000" dirty="0"/>
              <a:t>Negative community opinions</a:t>
            </a:r>
          </a:p>
          <a:p>
            <a:pPr lvl="1"/>
            <a:r>
              <a:rPr lang="en-US" sz="2000" dirty="0"/>
              <a:t>Negative experiences in </a:t>
            </a:r>
            <a:br>
              <a:rPr lang="en-US" sz="2000" dirty="0"/>
            </a:br>
            <a:r>
              <a:rPr lang="en-US" sz="2000" dirty="0"/>
              <a:t>healthcare settings</a:t>
            </a:r>
          </a:p>
          <a:p>
            <a:r>
              <a:rPr lang="en-US" sz="2200" dirty="0"/>
              <a:t>Intersectionality (eg, racism, homophobia, HIV stigma)</a:t>
            </a:r>
          </a:p>
          <a:p>
            <a:r>
              <a:rPr lang="en-US" sz="2200" dirty="0"/>
              <a:t>Mistrust in health system</a:t>
            </a:r>
          </a:p>
          <a:p>
            <a:pPr lvl="1"/>
            <a:endParaRPr lang="en-US" sz="2200" dirty="0"/>
          </a:p>
          <a:p>
            <a:endParaRPr lang="en-US" sz="2200" dirty="0"/>
          </a:p>
          <a:p>
            <a:endParaRPr lang="en-US" sz="2200" dirty="0"/>
          </a:p>
        </p:txBody>
      </p:sp>
      <p:sp>
        <p:nvSpPr>
          <p:cNvPr id="4" name="Content Placeholder 3">
            <a:extLst>
              <a:ext uri="{FF2B5EF4-FFF2-40B4-BE49-F238E27FC236}">
                <a16:creationId xmlns:a16="http://schemas.microsoft.com/office/drawing/2014/main" id="{06CC3BF7-6EF2-8481-CDF4-4A13547F0BBB}"/>
              </a:ext>
            </a:extLst>
          </p:cNvPr>
          <p:cNvSpPr>
            <a:spLocks noGrp="1"/>
          </p:cNvSpPr>
          <p:nvPr>
            <p:ph sz="half" idx="2"/>
          </p:nvPr>
        </p:nvSpPr>
        <p:spPr>
          <a:xfrm>
            <a:off x="6252634" y="2807237"/>
            <a:ext cx="5229570" cy="3531443"/>
          </a:xfrm>
        </p:spPr>
        <p:txBody>
          <a:bodyPr/>
          <a:lstStyle/>
          <a:p>
            <a:r>
              <a:rPr lang="en-US" sz="2200" dirty="0"/>
              <a:t>Concerns about AEs and DDIs (eg, GAHT)</a:t>
            </a:r>
          </a:p>
          <a:p>
            <a:r>
              <a:rPr lang="en-US" sz="2200" dirty="0"/>
              <a:t>Competing priorities, particularly in vulnerable populations (eg, racial and ethnic disparities in HIV prevention)</a:t>
            </a:r>
          </a:p>
          <a:p>
            <a:pPr lvl="1"/>
            <a:r>
              <a:rPr lang="en-US" sz="2000" dirty="0"/>
              <a:t>Lack of funds or resources </a:t>
            </a:r>
          </a:p>
          <a:p>
            <a:pPr lvl="1"/>
            <a:r>
              <a:rPr lang="en-US" sz="2000" dirty="0"/>
              <a:t>Experiencing homelessness or </a:t>
            </a:r>
            <a:br>
              <a:rPr lang="en-US" sz="2000" dirty="0"/>
            </a:br>
            <a:r>
              <a:rPr lang="en-US" sz="2000" dirty="0"/>
              <a:t>unstable living</a:t>
            </a:r>
          </a:p>
          <a:p>
            <a:pPr lvl="1"/>
            <a:r>
              <a:rPr lang="en-US" sz="2000" dirty="0"/>
              <a:t>Mental health, substance abuse disorders</a:t>
            </a:r>
          </a:p>
          <a:p>
            <a:endParaRPr lang="en-US" sz="2200" dirty="0"/>
          </a:p>
        </p:txBody>
      </p:sp>
      <p:sp>
        <p:nvSpPr>
          <p:cNvPr id="5" name="Text Box 15">
            <a:extLst>
              <a:ext uri="{FF2B5EF4-FFF2-40B4-BE49-F238E27FC236}">
                <a16:creationId xmlns:a16="http://schemas.microsoft.com/office/drawing/2014/main" id="{55CB8BFD-EB58-60E5-1A7A-4A03B70548FB}"/>
              </a:ext>
            </a:extLst>
          </p:cNvPr>
          <p:cNvSpPr txBox="1">
            <a:spLocks noChangeArrowheads="1"/>
          </p:cNvSpPr>
          <p:nvPr/>
        </p:nvSpPr>
        <p:spPr bwMode="auto">
          <a:xfrm>
            <a:off x="421376" y="6379880"/>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spc="-10" dirty="0">
                <a:solidFill>
                  <a:srgbClr val="455560"/>
                </a:solidFill>
                <a:latin typeface="Calibri" panose="020F0502020204030204" pitchFamily="34" charset="0"/>
                <a:cs typeface="Arial" panose="020B0604020202020204" pitchFamily="34" charset="0"/>
              </a:rPr>
              <a:t>Ogunbajo. AIDS Behav. 2021;25:2301.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Nguyen. IAS 2019. Abstr TUPEC405.</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Poteat. J Acquir Immune Defic Syndr. 2019;82:131. </a:t>
            </a:r>
            <a:endPar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06B71CF3-22DD-306D-CA7D-5A47DEEFD8F7}"/>
              </a:ext>
            </a:extLst>
          </p:cNvPr>
          <p:cNvSpPr/>
          <p:nvPr/>
        </p:nvSpPr>
        <p:spPr>
          <a:xfrm>
            <a:off x="6096000" y="1603818"/>
            <a:ext cx="5386204" cy="1115177"/>
          </a:xfrm>
          <a:prstGeom prst="rect">
            <a:avLst/>
          </a:prstGeom>
          <a:solidFill>
            <a:srgbClr val="F9DAD2">
              <a:alpha val="50196"/>
            </a:srgbClr>
          </a:solidFill>
        </p:spPr>
        <p:txBody>
          <a:bodyPr wrap="square">
            <a:spAutoFit/>
          </a:bodyPr>
          <a:lstStyle/>
          <a:p>
            <a:pPr lvl="0" algn="ctr" defTabSz="914378" eaLnBrk="1" hangingPunct="1">
              <a:lnSpc>
                <a:spcPct val="90000"/>
              </a:lnSpc>
              <a:spcBef>
                <a:spcPts val="200"/>
              </a:spcBef>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Black and Hispanic patients account for ~</a:t>
            </a:r>
            <a:r>
              <a:rPr lang="en-US" dirty="0">
                <a:solidFill>
                  <a:srgbClr val="000000"/>
                </a:solidFill>
                <a:latin typeface="Calibri" panose="020F0502020204030204" pitchFamily="34" charset="0"/>
                <a:cs typeface="Calibri" panose="020F0502020204030204" pitchFamily="34" charset="0"/>
              </a:rPr>
              <a:t>70</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of </a:t>
            </a:r>
            <a:b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new HIV infections but </a:t>
            </a:r>
            <a:r>
              <a:rPr lang="en-US" b="0" dirty="0">
                <a:solidFill>
                  <a:srgbClr val="E1471D"/>
                </a:solidFill>
                <a:latin typeface="Calibri" panose="020F0502020204030204" pitchFamily="34" charset="0"/>
                <a:cs typeface="Calibri" panose="020F0502020204030204" pitchFamily="34" charset="0"/>
              </a:rPr>
              <a:t>~</a:t>
            </a:r>
            <a:r>
              <a:rPr kumimoji="0" lang="en-US"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30% of PrEP users</a:t>
            </a:r>
          </a:p>
          <a:p>
            <a:pPr lvl="0" algn="ctr" defTabSz="914378" eaLnBrk="1" hangingPunct="1">
              <a:lnSpc>
                <a:spcPct val="90000"/>
              </a:lnSpc>
              <a:spcBef>
                <a:spcPts val="200"/>
              </a:spcBef>
              <a:defRPr/>
            </a:pPr>
            <a:r>
              <a:rPr lang="en-US" b="0" dirty="0">
                <a:solidFill>
                  <a:schemeClr val="bg1"/>
                </a:solidFill>
                <a:latin typeface="Calibri" panose="020F0502020204030204" pitchFamily="34" charset="0"/>
                <a:cs typeface="Calibri" panose="020F0502020204030204" pitchFamily="34" charset="0"/>
              </a:rPr>
              <a:t>Among Black and Latina transgender women, </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PrEP uptake is reported to be </a:t>
            </a:r>
            <a:r>
              <a:rPr lang="en-US" dirty="0">
                <a:solidFill>
                  <a:srgbClr val="E1471D"/>
                </a:solidFill>
                <a:latin typeface="Calibri" panose="020F0502020204030204" pitchFamily="34" charset="0"/>
                <a:cs typeface="Calibri" panose="020F0502020204030204" pitchFamily="34" charset="0"/>
              </a:rPr>
              <a:t>as low as 17% </a:t>
            </a:r>
            <a:r>
              <a:rPr kumimoji="0" lang="en-US"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9" name="Arrow: Right 8">
            <a:extLst>
              <a:ext uri="{FF2B5EF4-FFF2-40B4-BE49-F238E27FC236}">
                <a16:creationId xmlns:a16="http://schemas.microsoft.com/office/drawing/2014/main" id="{439311C5-5DC2-4C72-8C7B-A022E907BEEF}"/>
              </a:ext>
            </a:extLst>
          </p:cNvPr>
          <p:cNvSpPr/>
          <p:nvPr/>
        </p:nvSpPr>
        <p:spPr bwMode="auto">
          <a:xfrm>
            <a:off x="5233680" y="1796590"/>
            <a:ext cx="1018954" cy="567526"/>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223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76"/>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FFFFFF"/>
              </a:buClr>
              <a:buSzPts val="3200"/>
              <a:buFont typeface="Arial"/>
              <a:buNone/>
            </a:pPr>
            <a:r>
              <a:rPr lang="en-US" dirty="0"/>
              <a:t>Key Barriers to PrEP Uptake and Potential </a:t>
            </a:r>
            <a:br>
              <a:rPr lang="en-US" dirty="0"/>
            </a:br>
            <a:r>
              <a:rPr lang="en-US" dirty="0"/>
              <a:t>Approaches to Removing Barriers to PrEP</a:t>
            </a:r>
            <a:endParaRPr dirty="0"/>
          </a:p>
        </p:txBody>
      </p:sp>
      <p:sp>
        <p:nvSpPr>
          <p:cNvPr id="7" name="Text Box 15">
            <a:extLst>
              <a:ext uri="{FF2B5EF4-FFF2-40B4-BE49-F238E27FC236}">
                <a16:creationId xmlns:a16="http://schemas.microsoft.com/office/drawing/2014/main" id="{24F67586-B574-6040-8E5C-49331F05ACE1}"/>
              </a:ext>
            </a:extLst>
          </p:cNvPr>
          <p:cNvSpPr txBox="1">
            <a:spLocks noChangeArrowheads="1"/>
          </p:cNvSpPr>
          <p:nvPr/>
        </p:nvSpPr>
        <p:spPr bwMode="auto">
          <a:xfrm>
            <a:off x="421376" y="6381978"/>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Mayer. Adv Ther. 2020;37:1778.</a:t>
            </a:r>
          </a:p>
        </p:txBody>
      </p:sp>
      <p:graphicFrame>
        <p:nvGraphicFramePr>
          <p:cNvPr id="16" name="Group 3">
            <a:extLst>
              <a:ext uri="{FF2B5EF4-FFF2-40B4-BE49-F238E27FC236}">
                <a16:creationId xmlns:a16="http://schemas.microsoft.com/office/drawing/2014/main" id="{9E994984-4752-734D-94A0-A93E48C0293C}"/>
              </a:ext>
            </a:extLst>
          </p:cNvPr>
          <p:cNvGraphicFramePr>
            <a:graphicFrameLocks/>
          </p:cNvGraphicFramePr>
          <p:nvPr>
            <p:extLst>
              <p:ext uri="{D42A27DB-BD31-4B8C-83A1-F6EECF244321}">
                <p14:modId xmlns:p14="http://schemas.microsoft.com/office/powerpoint/2010/main" val="267283821"/>
              </p:ext>
            </p:extLst>
          </p:nvPr>
        </p:nvGraphicFramePr>
        <p:xfrm>
          <a:off x="720683" y="1541354"/>
          <a:ext cx="10772408" cy="4633046"/>
        </p:xfrm>
        <a:graphic>
          <a:graphicData uri="http://schemas.openxmlformats.org/drawingml/2006/table">
            <a:tbl>
              <a:tblPr/>
              <a:tblGrid>
                <a:gridCol w="2714017">
                  <a:extLst>
                    <a:ext uri="{9D8B030D-6E8A-4147-A177-3AD203B41FA5}">
                      <a16:colId xmlns:a16="http://schemas.microsoft.com/office/drawing/2014/main" val="20000"/>
                    </a:ext>
                  </a:extLst>
                </a:gridCol>
                <a:gridCol w="8058391">
                  <a:extLst>
                    <a:ext uri="{9D8B030D-6E8A-4147-A177-3AD203B41FA5}">
                      <a16:colId xmlns:a16="http://schemas.microsoft.com/office/drawing/2014/main" val="20001"/>
                    </a:ext>
                  </a:extLst>
                </a:gridCol>
              </a:tblGrid>
              <a:tr h="231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Key Barriers to PrEP Uptake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Potential Approaches to Removing Barriers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00569">
                <a:tc>
                  <a:txBody>
                    <a:bodyPr/>
                    <a:lstStyle/>
                    <a:p>
                      <a:pPr marL="0" marR="0" lvl="0" indent="0" algn="l" rtl="0">
                        <a:spcBef>
                          <a:spcPts val="0"/>
                        </a:spcBef>
                        <a:spcAft>
                          <a:spcPts val="0"/>
                        </a:spcAft>
                        <a:buNone/>
                      </a:pPr>
                      <a:r>
                        <a:rPr lang="en-US" sz="1600" b="1" u="none" strike="noStrike" cap="none" dirty="0">
                          <a:solidFill>
                            <a:schemeClr val="bg1"/>
                          </a:solidFill>
                          <a:latin typeface="+mn-lt"/>
                        </a:rPr>
                        <a:t>Awareness of PrEP</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Better communication between providers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1911">
                <a:tc>
                  <a:txBody>
                    <a:bodyPr/>
                    <a:lstStyle/>
                    <a:p>
                      <a:pPr marL="0" marR="0" lvl="0" indent="0" algn="l" rtl="0">
                        <a:spcBef>
                          <a:spcPts val="0"/>
                        </a:spcBef>
                        <a:spcAft>
                          <a:spcPts val="0"/>
                        </a:spcAft>
                        <a:buNone/>
                      </a:pPr>
                      <a:r>
                        <a:rPr lang="en-US" sz="1600" b="1" u="none" strike="noStrike" cap="none" dirty="0">
                          <a:solidFill>
                            <a:schemeClr val="bg1"/>
                          </a:solidFill>
                          <a:latin typeface="+mn-lt"/>
                        </a:rPr>
                        <a:t>HIV risk perception</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0569">
                <a:tc>
                  <a:txBody>
                    <a:bodyPr/>
                    <a:lstStyle/>
                    <a:p>
                      <a:pPr marL="0" marR="0" lvl="0" indent="0" algn="l" rtl="0">
                        <a:spcBef>
                          <a:spcPts val="0"/>
                        </a:spcBef>
                        <a:spcAft>
                          <a:spcPts val="0"/>
                        </a:spcAft>
                        <a:buNone/>
                      </a:pPr>
                      <a:r>
                        <a:rPr lang="en-US" sz="1600" b="1" u="none" strike="noStrike" cap="none" dirty="0">
                          <a:solidFill>
                            <a:schemeClr val="bg1"/>
                          </a:solidFill>
                          <a:latin typeface="+mn-lt"/>
                        </a:rPr>
                        <a:t>Stigma</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Improved cultural humility (via education and advocacy)</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Improved communication and understanding between patient and provider</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69227">
                <a:tc>
                  <a:txBody>
                    <a:bodyPr/>
                    <a:lstStyle/>
                    <a:p>
                      <a:pPr marL="0" marR="0" lvl="0" indent="0" algn="l" rtl="0">
                        <a:spcBef>
                          <a:spcPts val="0"/>
                        </a:spcBef>
                        <a:spcAft>
                          <a:spcPts val="0"/>
                        </a:spcAft>
                        <a:buNone/>
                      </a:pPr>
                      <a:r>
                        <a:rPr lang="en-GB" sz="1600" b="1" u="none" strike="noStrike" cap="none" dirty="0">
                          <a:solidFill>
                            <a:schemeClr val="bg1"/>
                          </a:solidFill>
                          <a:latin typeface="+mn-lt"/>
                        </a:rPr>
                        <a:t>Provider bias and distrust of healthcare system</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Addressing systemic entrenched biases (via education, advocacy, and recruitment of </a:t>
                      </a:r>
                      <a:br>
                        <a:rPr lang="en-US" sz="1600" u="none" strike="noStrike" cap="none" dirty="0">
                          <a:solidFill>
                            <a:schemeClr val="bg1"/>
                          </a:solidFill>
                          <a:latin typeface="+mn-lt"/>
                        </a:rPr>
                      </a:br>
                      <a:r>
                        <a:rPr lang="en-US" sz="1600" u="none" strike="noStrike" cap="none" dirty="0">
                          <a:solidFill>
                            <a:schemeClr val="bg1"/>
                          </a:solidFill>
                          <a:latin typeface="+mn-lt"/>
                        </a:rPr>
                        <a:t>more Black, Latino/a, and LGBTQ healthcare professionals)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7090687"/>
                  </a:ext>
                </a:extLst>
              </a:tr>
              <a:tr h="737884">
                <a:tc>
                  <a:txBody>
                    <a:bodyPr/>
                    <a:lstStyle/>
                    <a:p>
                      <a:pPr marL="0" marR="0" lvl="0" indent="0" algn="l" rtl="0">
                        <a:spcBef>
                          <a:spcPts val="0"/>
                        </a:spcBef>
                        <a:spcAft>
                          <a:spcPts val="0"/>
                        </a:spcAft>
                        <a:buNone/>
                      </a:pPr>
                      <a:r>
                        <a:rPr lang="en-US" sz="1600" b="1" u="none" strike="noStrike" cap="none" dirty="0">
                          <a:solidFill>
                            <a:schemeClr val="bg1"/>
                          </a:solidFill>
                          <a:latin typeface="+mn-lt"/>
                        </a:rPr>
                        <a:t>Access to medical care</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Extending access to PrEP (eg, substance use clinics, ER, pharmacies, corrections)</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Leveraging technology to improve access (eg, telemedicine)</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Addressing competing priorities (eg, food, shelter, safety, other healthcare, childcare)</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4755485"/>
                  </a:ext>
                </a:extLst>
              </a:tr>
              <a:tr h="400569">
                <a:tc>
                  <a:txBody>
                    <a:bodyPr/>
                    <a:lstStyle/>
                    <a:p>
                      <a:pPr marL="0" marR="0" lvl="0" indent="0" algn="l" rtl="0">
                        <a:spcBef>
                          <a:spcPts val="0"/>
                        </a:spcBef>
                        <a:spcAft>
                          <a:spcPts val="0"/>
                        </a:spcAft>
                        <a:buNone/>
                      </a:pPr>
                      <a:r>
                        <a:rPr lang="en-GB" sz="1600" b="1" dirty="0">
                          <a:solidFill>
                            <a:schemeClr val="bg1"/>
                          </a:solidFill>
                          <a:latin typeface="+mn-lt"/>
                        </a:rPr>
                        <a:t>Lack of access to </a:t>
                      </a:r>
                      <a:br>
                        <a:rPr lang="en-GB" sz="1600" b="1" dirty="0">
                          <a:solidFill>
                            <a:schemeClr val="bg1"/>
                          </a:solidFill>
                          <a:latin typeface="+mn-lt"/>
                        </a:rPr>
                      </a:br>
                      <a:r>
                        <a:rPr lang="en-GB" sz="1600" b="1" dirty="0">
                          <a:solidFill>
                            <a:schemeClr val="bg1"/>
                          </a:solidFill>
                          <a:latin typeface="+mn-lt"/>
                        </a:rPr>
                        <a:t>financial assistance</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Help for patients navigating financial aid options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2172035"/>
                  </a:ext>
                </a:extLst>
              </a:tr>
              <a:tr h="231911">
                <a:tc>
                  <a:txBody>
                    <a:bodyPr/>
                    <a:lstStyle/>
                    <a:p>
                      <a:pPr marL="0" marR="0" lvl="0" indent="0" algn="l" rtl="0">
                        <a:spcBef>
                          <a:spcPts val="0"/>
                        </a:spcBef>
                        <a:spcAft>
                          <a:spcPts val="0"/>
                        </a:spcAft>
                        <a:buNone/>
                      </a:pPr>
                      <a:r>
                        <a:rPr lang="en-US" sz="1600" b="1" u="none" strike="noStrike" cap="none" dirty="0">
                          <a:solidFill>
                            <a:schemeClr val="bg1"/>
                          </a:solidFill>
                          <a:latin typeface="+mn-lt"/>
                        </a:rPr>
                        <a:t>Adverse events</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6710696"/>
                  </a:ext>
                </a:extLst>
              </a:tr>
            </a:tbl>
          </a:graphicData>
        </a:graphic>
      </p:graphicFrame>
    </p:spTree>
    <p:extLst>
      <p:ext uri="{BB962C8B-B14F-4D97-AF65-F5344CB8AC3E}">
        <p14:creationId xmlns:p14="http://schemas.microsoft.com/office/powerpoint/2010/main" val="4268921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29E0555-56F1-5BBF-F7EE-EBDDA8F7E505}"/>
              </a:ext>
            </a:extLst>
          </p:cNvPr>
          <p:cNvGrpSpPr/>
          <p:nvPr/>
        </p:nvGrpSpPr>
        <p:grpSpPr>
          <a:xfrm>
            <a:off x="5497669" y="2818513"/>
            <a:ext cx="1761690" cy="3401706"/>
            <a:chOff x="5667884" y="2917704"/>
            <a:chExt cx="1583331" cy="3057307"/>
          </a:xfrm>
        </p:grpSpPr>
        <p:cxnSp>
          <p:nvCxnSpPr>
            <p:cNvPr id="6" name="Straight Connector 5">
              <a:extLst>
                <a:ext uri="{FF2B5EF4-FFF2-40B4-BE49-F238E27FC236}">
                  <a16:creationId xmlns:a16="http://schemas.microsoft.com/office/drawing/2014/main" id="{84853B8C-2DB5-6E92-D0B8-868B57B6EAC6}"/>
                </a:ext>
              </a:extLst>
            </p:cNvPr>
            <p:cNvCxnSpPr/>
            <p:nvPr/>
          </p:nvCxnSpPr>
          <p:spPr bwMode="auto">
            <a:xfrm>
              <a:off x="5667884" y="2917704"/>
              <a:ext cx="0" cy="3050327"/>
            </a:xfrm>
            <a:prstGeom prst="line">
              <a:avLst/>
            </a:prstGeom>
            <a:noFill/>
            <a:ln w="28575" cap="flat" cmpd="sng" algn="ctr">
              <a:solidFill>
                <a:schemeClr val="tx2"/>
              </a:solidFill>
              <a:prstDash val="sysDash"/>
              <a:round/>
              <a:headEnd type="none" w="med" len="med"/>
              <a:tailEnd type="none" w="med" len="med"/>
            </a:ln>
            <a:effectLst/>
          </p:spPr>
        </p:cxnSp>
        <p:cxnSp>
          <p:nvCxnSpPr>
            <p:cNvPr id="8" name="Straight Connector 7">
              <a:extLst>
                <a:ext uri="{FF2B5EF4-FFF2-40B4-BE49-F238E27FC236}">
                  <a16:creationId xmlns:a16="http://schemas.microsoft.com/office/drawing/2014/main" id="{CE70FC1A-2983-0D1C-111C-7C018190522A}"/>
                </a:ext>
              </a:extLst>
            </p:cNvPr>
            <p:cNvCxnSpPr/>
            <p:nvPr/>
          </p:nvCxnSpPr>
          <p:spPr bwMode="auto">
            <a:xfrm>
              <a:off x="6463621" y="2924684"/>
              <a:ext cx="0" cy="3050327"/>
            </a:xfrm>
            <a:prstGeom prst="line">
              <a:avLst/>
            </a:prstGeom>
            <a:noFill/>
            <a:ln w="28575" cap="flat" cmpd="sng" algn="ctr">
              <a:solidFill>
                <a:schemeClr val="tx2"/>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F3B6B68-0734-CDE3-C443-DC0DDBEC3395}"/>
                </a:ext>
              </a:extLst>
            </p:cNvPr>
            <p:cNvCxnSpPr/>
            <p:nvPr/>
          </p:nvCxnSpPr>
          <p:spPr bwMode="auto">
            <a:xfrm>
              <a:off x="7251215" y="2924684"/>
              <a:ext cx="0" cy="3050327"/>
            </a:xfrm>
            <a:prstGeom prst="line">
              <a:avLst/>
            </a:prstGeom>
            <a:noFill/>
            <a:ln w="28575" cap="flat" cmpd="sng" algn="ctr">
              <a:solidFill>
                <a:schemeClr val="tx2"/>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F87EB658-025B-3A99-8039-AAF0FD7561AD}"/>
              </a:ext>
            </a:extLst>
          </p:cNvPr>
          <p:cNvSpPr>
            <a:spLocks noGrp="1"/>
          </p:cNvSpPr>
          <p:nvPr>
            <p:ph type="title"/>
          </p:nvPr>
        </p:nvSpPr>
        <p:spPr/>
        <p:txBody>
          <a:bodyPr/>
          <a:lstStyle/>
          <a:p>
            <a:r>
              <a:rPr lang="en-US" dirty="0"/>
              <a:t>ImPrEP: PrEP Implementation Study in Cisgender Men Who Have Sex With Men and Transgender Women</a:t>
            </a:r>
          </a:p>
        </p:txBody>
      </p:sp>
      <p:sp>
        <p:nvSpPr>
          <p:cNvPr id="3" name="Content Placeholder 2">
            <a:extLst>
              <a:ext uri="{FF2B5EF4-FFF2-40B4-BE49-F238E27FC236}">
                <a16:creationId xmlns:a16="http://schemas.microsoft.com/office/drawing/2014/main" id="{3F9DA8DB-D729-B269-396F-D01FD33EA8D4}"/>
              </a:ext>
            </a:extLst>
          </p:cNvPr>
          <p:cNvSpPr>
            <a:spLocks noGrp="1"/>
          </p:cNvSpPr>
          <p:nvPr>
            <p:ph idx="1"/>
          </p:nvPr>
        </p:nvSpPr>
        <p:spPr/>
        <p:txBody>
          <a:bodyPr/>
          <a:lstStyle/>
          <a:p>
            <a:r>
              <a:rPr lang="en-US" sz="2400" dirty="0"/>
              <a:t>Single-arm, open-label, multicenter implementation study of same-day </a:t>
            </a:r>
            <a:br>
              <a:rPr lang="en-US" sz="2400" dirty="0"/>
            </a:br>
            <a:r>
              <a:rPr lang="en-US" sz="2400" dirty="0"/>
              <a:t>oral FTC/TDF PrEP (N = 9509) in Brazil, Mexico, and Peru (2018-2021)</a:t>
            </a:r>
            <a:endParaRPr lang="en-US" dirty="0"/>
          </a:p>
          <a:p>
            <a:pPr lvl="1"/>
            <a:endParaRPr lang="en-US" dirty="0"/>
          </a:p>
          <a:p>
            <a:endParaRPr lang="en-US" dirty="0"/>
          </a:p>
          <a:p>
            <a:endParaRPr lang="en-US" dirty="0"/>
          </a:p>
        </p:txBody>
      </p:sp>
      <p:sp>
        <p:nvSpPr>
          <p:cNvPr id="4" name="Text Box 15">
            <a:extLst>
              <a:ext uri="{FF2B5EF4-FFF2-40B4-BE49-F238E27FC236}">
                <a16:creationId xmlns:a16="http://schemas.microsoft.com/office/drawing/2014/main" id="{076A3CF5-8590-3386-9290-82FCA748B2A0}"/>
              </a:ext>
            </a:extLst>
          </p:cNvPr>
          <p:cNvSpPr txBox="1">
            <a:spLocks noChangeArrowheads="1"/>
          </p:cNvSpPr>
          <p:nvPr/>
        </p:nvSpPr>
        <p:spPr bwMode="auto">
          <a:xfrm>
            <a:off x="412751" y="6388915"/>
            <a:ext cx="7853362" cy="276999"/>
          </a:xfrm>
          <a:prstGeom prst="rect">
            <a:avLst/>
          </a:prstGeom>
          <a:noFill/>
          <a:ln>
            <a:noFill/>
          </a:ln>
        </p:spPr>
        <p:txBody>
          <a:bodyPr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a:ea typeface="+mn-ea"/>
                <a:cs typeface="Arial"/>
              </a:rPr>
              <a:t>Veloso. Lancet HIV. 2023;10:e84.</a:t>
            </a:r>
          </a:p>
        </p:txBody>
      </p:sp>
      <p:sp>
        <p:nvSpPr>
          <p:cNvPr id="9" name="CaixaDeTexto 106">
            <a:extLst>
              <a:ext uri="{FF2B5EF4-FFF2-40B4-BE49-F238E27FC236}">
                <a16:creationId xmlns:a16="http://schemas.microsoft.com/office/drawing/2014/main" id="{BB39FB45-BDC2-9245-82E0-BE36BFDAC699}"/>
              </a:ext>
            </a:extLst>
          </p:cNvPr>
          <p:cNvSpPr txBox="1"/>
          <p:nvPr/>
        </p:nvSpPr>
        <p:spPr>
          <a:xfrm>
            <a:off x="2978151" y="2310814"/>
            <a:ext cx="6235698" cy="430887"/>
          </a:xfrm>
          <a:prstGeom prst="rect">
            <a:avLst/>
          </a:prstGeom>
          <a:noFill/>
        </p:spPr>
        <p:txBody>
          <a:bodyPr wrap="square">
            <a:spAutoFit/>
          </a:bodyPr>
          <a:lstStyle/>
          <a:p>
            <a:pPr lvl="1" defTabSz="457200"/>
            <a:r>
              <a:rPr lang="en-US" sz="2200" b="1" dirty="0">
                <a:solidFill>
                  <a:schemeClr val="bg1"/>
                </a:solidFill>
                <a:latin typeface="Calibri" panose="020F0502020204030204" pitchFamily="34" charset="0"/>
                <a:cs typeface="Calibri" panose="020F0502020204030204" pitchFamily="34" charset="0"/>
              </a:rPr>
              <a:t>Factors Associated With Early Loss to Follow-up</a:t>
            </a:r>
          </a:p>
        </p:txBody>
      </p:sp>
      <p:sp>
        <p:nvSpPr>
          <p:cNvPr id="11" name="TextBox 10">
            <a:extLst>
              <a:ext uri="{FF2B5EF4-FFF2-40B4-BE49-F238E27FC236}">
                <a16:creationId xmlns:a16="http://schemas.microsoft.com/office/drawing/2014/main" id="{B69AEEF5-3F13-9119-9D1B-C8B7F62C312E}"/>
              </a:ext>
            </a:extLst>
          </p:cNvPr>
          <p:cNvSpPr txBox="1"/>
          <p:nvPr/>
        </p:nvSpPr>
        <p:spPr bwMode="auto">
          <a:xfrm>
            <a:off x="604675" y="2724221"/>
            <a:ext cx="23413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spcBef>
                <a:spcPct val="50000"/>
              </a:spcBef>
              <a:spcAft>
                <a:spcPct val="0"/>
              </a:spcAft>
              <a:buFont typeface="Wingdings" panose="05000000000000000000" pitchFamily="2" charset="2"/>
              <a:buChar char="§"/>
            </a:pPr>
            <a:r>
              <a:rPr lang="en-US" sz="2400" b="1" dirty="0">
                <a:solidFill>
                  <a:schemeClr val="accent3"/>
                </a:solidFill>
                <a:latin typeface="Calibri" panose="020F0502020204030204" pitchFamily="34" charset="0"/>
              </a:rPr>
              <a:t>8.4% </a:t>
            </a:r>
            <a:r>
              <a:rPr lang="en-US" sz="2400" dirty="0">
                <a:solidFill>
                  <a:schemeClr val="bg1"/>
                </a:solidFill>
                <a:latin typeface="Calibri" panose="020F0502020204030204" pitchFamily="34" charset="0"/>
              </a:rPr>
              <a:t>did not show up after enrollment</a:t>
            </a:r>
          </a:p>
        </p:txBody>
      </p:sp>
      <p:sp>
        <p:nvSpPr>
          <p:cNvPr id="12" name="TextBox 11">
            <a:extLst>
              <a:ext uri="{FF2B5EF4-FFF2-40B4-BE49-F238E27FC236}">
                <a16:creationId xmlns:a16="http://schemas.microsoft.com/office/drawing/2014/main" id="{EF2DA9C8-F3BA-BBEE-D61F-C928606DD86C}"/>
              </a:ext>
            </a:extLst>
          </p:cNvPr>
          <p:cNvSpPr txBox="1"/>
          <p:nvPr/>
        </p:nvSpPr>
        <p:spPr bwMode="auto">
          <a:xfrm>
            <a:off x="9329527" y="2644667"/>
            <a:ext cx="2577245" cy="3416320"/>
          </a:xfrm>
          <a:prstGeom prst="rect">
            <a:avLst/>
          </a:prstGeom>
          <a:solidFill>
            <a:schemeClr val="accent3">
              <a:lumMod val="20000"/>
              <a:lumOff val="80000"/>
            </a:schemeClr>
          </a:solidFill>
          <a:ln>
            <a:noFill/>
          </a:ln>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Transgender women, younger people, and less-educated people had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increased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odds of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loss to follow-up</a:t>
            </a:r>
          </a:p>
        </p:txBody>
      </p:sp>
      <p:sp>
        <p:nvSpPr>
          <p:cNvPr id="16" name="TextBox 15">
            <a:extLst>
              <a:ext uri="{FF2B5EF4-FFF2-40B4-BE49-F238E27FC236}">
                <a16:creationId xmlns:a16="http://schemas.microsoft.com/office/drawing/2014/main" id="{765B73A6-FDA0-8A4E-E2CC-968C98191D30}"/>
              </a:ext>
            </a:extLst>
          </p:cNvPr>
          <p:cNvSpPr txBox="1"/>
          <p:nvPr/>
        </p:nvSpPr>
        <p:spPr bwMode="auto">
          <a:xfrm>
            <a:off x="1739438" y="2770738"/>
            <a:ext cx="3175678" cy="3373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50000"/>
              </a:lnSpc>
              <a:spcAft>
                <a:spcPct val="0"/>
              </a:spcAft>
              <a:buClrTx/>
              <a:buFontTx/>
              <a:buNone/>
            </a:pPr>
            <a:r>
              <a:rPr lang="en-US" b="0" dirty="0">
                <a:solidFill>
                  <a:schemeClr val="bg1"/>
                </a:solidFill>
                <a:latin typeface="Calibri" panose="020F0502020204030204" pitchFamily="34" charset="0"/>
              </a:rPr>
              <a:t>Country: Mexico</a:t>
            </a:r>
          </a:p>
          <a:p>
            <a:pPr algn="r">
              <a:lnSpc>
                <a:spcPct val="150000"/>
              </a:lnSpc>
              <a:spcAft>
                <a:spcPct val="0"/>
              </a:spcAft>
            </a:pPr>
            <a:r>
              <a:rPr lang="en-US" b="0" dirty="0">
                <a:solidFill>
                  <a:schemeClr val="bg1"/>
                </a:solidFill>
                <a:latin typeface="Calibri" panose="020F0502020204030204" pitchFamily="34" charset="0"/>
              </a:rPr>
              <a:t>Country: Peru</a:t>
            </a:r>
          </a:p>
          <a:p>
            <a:pPr algn="r">
              <a:lnSpc>
                <a:spcPct val="150000"/>
              </a:lnSpc>
              <a:spcAft>
                <a:spcPct val="0"/>
              </a:spcAft>
              <a:buClrTx/>
              <a:buFontTx/>
              <a:buNone/>
            </a:pPr>
            <a:r>
              <a:rPr lang="en-US" b="0" dirty="0">
                <a:solidFill>
                  <a:schemeClr val="bg1"/>
                </a:solidFill>
                <a:latin typeface="Calibri" panose="020F0502020204030204" pitchFamily="34" charset="0"/>
              </a:rPr>
              <a:t>Transgender Women</a:t>
            </a:r>
          </a:p>
          <a:p>
            <a:pPr algn="r">
              <a:lnSpc>
                <a:spcPct val="150000"/>
              </a:lnSpc>
              <a:spcAft>
                <a:spcPct val="0"/>
              </a:spcAft>
              <a:buClrTx/>
              <a:buFontTx/>
              <a:buNone/>
            </a:pPr>
            <a:r>
              <a:rPr lang="en-US" dirty="0">
                <a:solidFill>
                  <a:schemeClr val="bg1"/>
                </a:solidFill>
                <a:latin typeface="Calibri" panose="020F0502020204030204" pitchFamily="34" charset="0"/>
              </a:rPr>
              <a:t>Aged 18-24 yr</a:t>
            </a:r>
          </a:p>
          <a:p>
            <a:pPr algn="r">
              <a:lnSpc>
                <a:spcPct val="150000"/>
              </a:lnSpc>
              <a:spcAft>
                <a:spcPct val="0"/>
              </a:spcAft>
              <a:buClrTx/>
              <a:buFontTx/>
              <a:buNone/>
            </a:pPr>
            <a:r>
              <a:rPr lang="en-US" b="0" dirty="0">
                <a:solidFill>
                  <a:schemeClr val="bg1"/>
                </a:solidFill>
                <a:latin typeface="Calibri" panose="020F0502020204030204" pitchFamily="34" charset="0"/>
              </a:rPr>
              <a:t>Aged 25-30 </a:t>
            </a:r>
            <a:r>
              <a:rPr lang="en-US" dirty="0">
                <a:solidFill>
                  <a:schemeClr val="bg1"/>
                </a:solidFill>
                <a:latin typeface="Calibri" panose="020F0502020204030204" pitchFamily="34" charset="0"/>
              </a:rPr>
              <a:t>yr</a:t>
            </a:r>
          </a:p>
          <a:p>
            <a:pPr algn="r">
              <a:lnSpc>
                <a:spcPct val="150000"/>
              </a:lnSpc>
              <a:spcAft>
                <a:spcPct val="0"/>
              </a:spcAft>
              <a:buClrTx/>
              <a:buFontTx/>
              <a:buNone/>
            </a:pPr>
            <a:r>
              <a:rPr lang="en-US" b="0" dirty="0">
                <a:solidFill>
                  <a:schemeClr val="bg1"/>
                </a:solidFill>
                <a:latin typeface="Calibri" panose="020F0502020204030204" pitchFamily="34" charset="0"/>
              </a:rPr>
              <a:t>Race: White</a:t>
            </a:r>
          </a:p>
          <a:p>
            <a:pPr algn="r">
              <a:lnSpc>
                <a:spcPct val="150000"/>
              </a:lnSpc>
              <a:spcAft>
                <a:spcPct val="0"/>
              </a:spcAft>
              <a:buClrTx/>
              <a:buFontTx/>
              <a:buNone/>
            </a:pPr>
            <a:r>
              <a:rPr lang="en-US" dirty="0">
                <a:solidFill>
                  <a:schemeClr val="bg1"/>
                </a:solidFill>
                <a:latin typeface="Calibri" panose="020F0502020204030204" pitchFamily="34" charset="0"/>
              </a:rPr>
              <a:t>Education: less than secondary</a:t>
            </a:r>
          </a:p>
          <a:p>
            <a:pPr algn="r">
              <a:lnSpc>
                <a:spcPct val="150000"/>
              </a:lnSpc>
              <a:spcAft>
                <a:spcPct val="0"/>
              </a:spcAft>
            </a:pPr>
            <a:r>
              <a:rPr lang="en-US" dirty="0">
                <a:solidFill>
                  <a:schemeClr val="bg1"/>
                </a:solidFill>
                <a:latin typeface="Calibri" panose="020F0502020204030204" pitchFamily="34" charset="0"/>
              </a:rPr>
              <a:t>Education: some secondary</a:t>
            </a:r>
            <a:endParaRPr lang="en-US" b="0" dirty="0">
              <a:solidFill>
                <a:schemeClr val="bg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117D1728-5E3C-FBB9-9CA7-919278C4804C}"/>
              </a:ext>
            </a:extLst>
          </p:cNvPr>
          <p:cNvCxnSpPr/>
          <p:nvPr/>
        </p:nvCxnSpPr>
        <p:spPr bwMode="auto">
          <a:xfrm>
            <a:off x="6109759" y="3029386"/>
            <a:ext cx="884354" cy="0"/>
          </a:xfrm>
          <a:prstGeom prst="line">
            <a:avLst/>
          </a:prstGeom>
          <a:noFill/>
          <a:ln w="28575" cap="flat" cmpd="sng" algn="ctr">
            <a:solidFill>
              <a:schemeClr val="accent1"/>
            </a:solidFill>
            <a:prstDash val="solid"/>
            <a:round/>
            <a:headEnd type="none" w="med" len="med"/>
            <a:tailEnd type="none" w="med" len="med"/>
          </a:ln>
          <a:effectLst/>
        </p:spPr>
      </p:cxnSp>
      <p:sp>
        <p:nvSpPr>
          <p:cNvPr id="20" name="Oval 19">
            <a:extLst>
              <a:ext uri="{FF2B5EF4-FFF2-40B4-BE49-F238E27FC236}">
                <a16:creationId xmlns:a16="http://schemas.microsoft.com/office/drawing/2014/main" id="{654A3B51-DB22-E048-6F83-D7014E12BE02}"/>
              </a:ext>
            </a:extLst>
          </p:cNvPr>
          <p:cNvSpPr/>
          <p:nvPr/>
        </p:nvSpPr>
        <p:spPr bwMode="auto">
          <a:xfrm>
            <a:off x="6450126" y="2933929"/>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 name="Straight Connector 20">
            <a:extLst>
              <a:ext uri="{FF2B5EF4-FFF2-40B4-BE49-F238E27FC236}">
                <a16:creationId xmlns:a16="http://schemas.microsoft.com/office/drawing/2014/main" id="{744F03A8-E258-59DC-7446-2B3750AF1AA1}"/>
              </a:ext>
            </a:extLst>
          </p:cNvPr>
          <p:cNvCxnSpPr>
            <a:cxnSpLocks/>
          </p:cNvCxnSpPr>
          <p:nvPr/>
        </p:nvCxnSpPr>
        <p:spPr bwMode="auto">
          <a:xfrm>
            <a:off x="6551936" y="3441512"/>
            <a:ext cx="1153292" cy="0"/>
          </a:xfrm>
          <a:prstGeom prst="line">
            <a:avLst/>
          </a:prstGeom>
          <a:noFill/>
          <a:ln w="28575" cap="flat" cmpd="sng" algn="ctr">
            <a:solidFill>
              <a:schemeClr val="accent1"/>
            </a:solidFill>
            <a:prstDash val="solid"/>
            <a:round/>
            <a:headEnd type="none" w="med" len="med"/>
            <a:tailEnd type="none" w="med" len="med"/>
          </a:ln>
          <a:effectLst/>
        </p:spPr>
      </p:cxnSp>
      <p:sp>
        <p:nvSpPr>
          <p:cNvPr id="22" name="Oval 21">
            <a:extLst>
              <a:ext uri="{FF2B5EF4-FFF2-40B4-BE49-F238E27FC236}">
                <a16:creationId xmlns:a16="http://schemas.microsoft.com/office/drawing/2014/main" id="{F28A22C6-28C1-7C1E-4852-0AF557ABCFC8}"/>
              </a:ext>
            </a:extLst>
          </p:cNvPr>
          <p:cNvSpPr/>
          <p:nvPr/>
        </p:nvSpPr>
        <p:spPr bwMode="auto">
          <a:xfrm>
            <a:off x="6977991" y="3346055"/>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 name="Straight Connector 23">
            <a:extLst>
              <a:ext uri="{FF2B5EF4-FFF2-40B4-BE49-F238E27FC236}">
                <a16:creationId xmlns:a16="http://schemas.microsoft.com/office/drawing/2014/main" id="{38625AF4-23B4-B910-4735-11F0FEFA3083}"/>
              </a:ext>
            </a:extLst>
          </p:cNvPr>
          <p:cNvCxnSpPr>
            <a:cxnSpLocks/>
          </p:cNvCxnSpPr>
          <p:nvPr/>
        </p:nvCxnSpPr>
        <p:spPr bwMode="auto">
          <a:xfrm>
            <a:off x="5662698" y="3863925"/>
            <a:ext cx="787428" cy="0"/>
          </a:xfrm>
          <a:prstGeom prst="line">
            <a:avLst/>
          </a:prstGeom>
          <a:noFill/>
          <a:ln w="28575" cap="flat" cmpd="sng" algn="ctr">
            <a:solidFill>
              <a:schemeClr val="accent1"/>
            </a:solidFill>
            <a:prstDash val="solid"/>
            <a:round/>
            <a:headEnd type="none" w="med" len="med"/>
            <a:tailEnd type="none" w="med" len="med"/>
          </a:ln>
          <a:effectLst/>
        </p:spPr>
      </p:cxnSp>
      <p:sp>
        <p:nvSpPr>
          <p:cNvPr id="25" name="Oval 24">
            <a:extLst>
              <a:ext uri="{FF2B5EF4-FFF2-40B4-BE49-F238E27FC236}">
                <a16:creationId xmlns:a16="http://schemas.microsoft.com/office/drawing/2014/main" id="{D5295A15-47AB-582B-0B37-DF6C8A218B5D}"/>
              </a:ext>
            </a:extLst>
          </p:cNvPr>
          <p:cNvSpPr/>
          <p:nvPr/>
        </p:nvSpPr>
        <p:spPr bwMode="auto">
          <a:xfrm>
            <a:off x="5928408" y="3768468"/>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A1468980-BDB3-4B3A-4ED8-EDB5A348CC32}"/>
              </a:ext>
            </a:extLst>
          </p:cNvPr>
          <p:cNvCxnSpPr>
            <a:cxnSpLocks/>
          </p:cNvCxnSpPr>
          <p:nvPr/>
        </p:nvCxnSpPr>
        <p:spPr bwMode="auto">
          <a:xfrm>
            <a:off x="5943611" y="4272437"/>
            <a:ext cx="701363" cy="0"/>
          </a:xfrm>
          <a:prstGeom prst="line">
            <a:avLst/>
          </a:prstGeom>
          <a:noFill/>
          <a:ln w="28575" cap="flat" cmpd="sng" algn="ctr">
            <a:solidFill>
              <a:schemeClr val="accent1"/>
            </a:solidFill>
            <a:prstDash val="solid"/>
            <a:round/>
            <a:headEnd type="none" w="med" len="med"/>
            <a:tailEnd type="none" w="med" len="med"/>
          </a:ln>
          <a:effectLst/>
        </p:spPr>
      </p:cxnSp>
      <p:sp>
        <p:nvSpPr>
          <p:cNvPr id="28" name="Oval 27">
            <a:extLst>
              <a:ext uri="{FF2B5EF4-FFF2-40B4-BE49-F238E27FC236}">
                <a16:creationId xmlns:a16="http://schemas.microsoft.com/office/drawing/2014/main" id="{C6B5DEDD-7846-5A5D-6453-DCCAA8394783}"/>
              </a:ext>
            </a:extLst>
          </p:cNvPr>
          <p:cNvSpPr/>
          <p:nvPr/>
        </p:nvSpPr>
        <p:spPr bwMode="auto">
          <a:xfrm>
            <a:off x="6188196" y="4176980"/>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 name="Straight Connector 29">
            <a:extLst>
              <a:ext uri="{FF2B5EF4-FFF2-40B4-BE49-F238E27FC236}">
                <a16:creationId xmlns:a16="http://schemas.microsoft.com/office/drawing/2014/main" id="{81831105-FE9C-D448-F66D-8F2F1CB79752}"/>
              </a:ext>
            </a:extLst>
          </p:cNvPr>
          <p:cNvCxnSpPr>
            <a:cxnSpLocks/>
          </p:cNvCxnSpPr>
          <p:nvPr/>
        </p:nvCxnSpPr>
        <p:spPr bwMode="auto">
          <a:xfrm>
            <a:off x="5577726" y="4691070"/>
            <a:ext cx="545530" cy="0"/>
          </a:xfrm>
          <a:prstGeom prst="line">
            <a:avLst/>
          </a:prstGeom>
          <a:noFill/>
          <a:ln w="28575" cap="flat" cmpd="sng" algn="ctr">
            <a:solidFill>
              <a:schemeClr val="accent1"/>
            </a:solidFill>
            <a:prstDash val="solid"/>
            <a:round/>
            <a:headEnd type="none" w="med" len="med"/>
            <a:tailEnd type="none" w="med" len="med"/>
          </a:ln>
          <a:effectLst/>
        </p:spPr>
      </p:cxnSp>
      <p:sp>
        <p:nvSpPr>
          <p:cNvPr id="31" name="Oval 30">
            <a:extLst>
              <a:ext uri="{FF2B5EF4-FFF2-40B4-BE49-F238E27FC236}">
                <a16:creationId xmlns:a16="http://schemas.microsoft.com/office/drawing/2014/main" id="{5A7A4F99-91D7-296A-009F-6AD8944D70B3}"/>
              </a:ext>
            </a:extLst>
          </p:cNvPr>
          <p:cNvSpPr/>
          <p:nvPr/>
        </p:nvSpPr>
        <p:spPr bwMode="auto">
          <a:xfrm>
            <a:off x="5750039" y="4595613"/>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3" name="Straight Connector 32">
            <a:extLst>
              <a:ext uri="{FF2B5EF4-FFF2-40B4-BE49-F238E27FC236}">
                <a16:creationId xmlns:a16="http://schemas.microsoft.com/office/drawing/2014/main" id="{EBA7752F-27F6-FF86-7E4C-2EA78BAA80AC}"/>
              </a:ext>
            </a:extLst>
          </p:cNvPr>
          <p:cNvCxnSpPr>
            <a:cxnSpLocks/>
          </p:cNvCxnSpPr>
          <p:nvPr/>
        </p:nvCxnSpPr>
        <p:spPr bwMode="auto">
          <a:xfrm>
            <a:off x="5135374" y="5100150"/>
            <a:ext cx="276159" cy="0"/>
          </a:xfrm>
          <a:prstGeom prst="line">
            <a:avLst/>
          </a:prstGeom>
          <a:noFill/>
          <a:ln w="28575" cap="flat" cmpd="sng" algn="ctr">
            <a:solidFill>
              <a:schemeClr val="accent1"/>
            </a:solidFill>
            <a:prstDash val="solid"/>
            <a:round/>
            <a:headEnd type="none" w="med" len="med"/>
            <a:tailEnd type="none" w="med" len="med"/>
          </a:ln>
          <a:effectLst/>
        </p:spPr>
      </p:cxnSp>
      <p:sp>
        <p:nvSpPr>
          <p:cNvPr id="34" name="Oval 33">
            <a:extLst>
              <a:ext uri="{FF2B5EF4-FFF2-40B4-BE49-F238E27FC236}">
                <a16:creationId xmlns:a16="http://schemas.microsoft.com/office/drawing/2014/main" id="{90E19C35-49A4-A5F8-62D7-F7C82D2DEE2F}"/>
              </a:ext>
            </a:extLst>
          </p:cNvPr>
          <p:cNvSpPr/>
          <p:nvPr/>
        </p:nvSpPr>
        <p:spPr bwMode="auto">
          <a:xfrm>
            <a:off x="5231406" y="5023034"/>
            <a:ext cx="160171" cy="1601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4CBF40AB-4323-BE76-A874-7AAF64F7DF05}"/>
              </a:ext>
            </a:extLst>
          </p:cNvPr>
          <p:cNvCxnSpPr>
            <a:cxnSpLocks/>
          </p:cNvCxnSpPr>
          <p:nvPr/>
        </p:nvCxnSpPr>
        <p:spPr bwMode="auto">
          <a:xfrm>
            <a:off x="5750039" y="5530246"/>
            <a:ext cx="2206541" cy="0"/>
          </a:xfrm>
          <a:prstGeom prst="line">
            <a:avLst/>
          </a:prstGeom>
          <a:noFill/>
          <a:ln w="28575" cap="flat" cmpd="sng" algn="ctr">
            <a:solidFill>
              <a:schemeClr val="accent1"/>
            </a:solidFill>
            <a:prstDash val="solid"/>
            <a:round/>
            <a:headEnd type="none" w="med" len="med"/>
            <a:tailEnd type="none" w="med" len="med"/>
          </a:ln>
          <a:effectLst/>
        </p:spPr>
      </p:cxnSp>
      <p:sp>
        <p:nvSpPr>
          <p:cNvPr id="40" name="Oval 39">
            <a:extLst>
              <a:ext uri="{FF2B5EF4-FFF2-40B4-BE49-F238E27FC236}">
                <a16:creationId xmlns:a16="http://schemas.microsoft.com/office/drawing/2014/main" id="{04182C13-677E-AB3D-9B80-EE7DA7F005B8}"/>
              </a:ext>
            </a:extLst>
          </p:cNvPr>
          <p:cNvSpPr/>
          <p:nvPr/>
        </p:nvSpPr>
        <p:spPr bwMode="auto">
          <a:xfrm>
            <a:off x="6545409" y="5434789"/>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3D81C104-46AE-72CC-6750-87F3E66610C4}"/>
              </a:ext>
            </a:extLst>
          </p:cNvPr>
          <p:cNvCxnSpPr>
            <a:cxnSpLocks/>
          </p:cNvCxnSpPr>
          <p:nvPr/>
        </p:nvCxnSpPr>
        <p:spPr bwMode="auto">
          <a:xfrm>
            <a:off x="5928408" y="5948610"/>
            <a:ext cx="526052" cy="0"/>
          </a:xfrm>
          <a:prstGeom prst="line">
            <a:avLst/>
          </a:prstGeom>
          <a:noFill/>
          <a:ln w="28575" cap="flat" cmpd="sng" algn="ctr">
            <a:solidFill>
              <a:schemeClr val="accent1"/>
            </a:solidFill>
            <a:prstDash val="solid"/>
            <a:round/>
            <a:headEnd type="none" w="med" len="med"/>
            <a:tailEnd type="none" w="med" len="med"/>
          </a:ln>
          <a:effectLst/>
        </p:spPr>
      </p:cxnSp>
      <p:sp>
        <p:nvSpPr>
          <p:cNvPr id="43" name="Oval 42">
            <a:extLst>
              <a:ext uri="{FF2B5EF4-FFF2-40B4-BE49-F238E27FC236}">
                <a16:creationId xmlns:a16="http://schemas.microsoft.com/office/drawing/2014/main" id="{161A3F72-668E-A765-4661-C5204FF001D9}"/>
              </a:ext>
            </a:extLst>
          </p:cNvPr>
          <p:cNvSpPr/>
          <p:nvPr/>
        </p:nvSpPr>
        <p:spPr bwMode="auto">
          <a:xfrm>
            <a:off x="6107414" y="5853153"/>
            <a:ext cx="194848" cy="1948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2F97C745-310D-0BE1-BFC2-EDB2076D0E83}"/>
              </a:ext>
            </a:extLst>
          </p:cNvPr>
          <p:cNvSpPr txBox="1"/>
          <p:nvPr/>
        </p:nvSpPr>
        <p:spPr bwMode="auto">
          <a:xfrm>
            <a:off x="6994113" y="2740395"/>
            <a:ext cx="1324402"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2.2</a:t>
            </a:r>
            <a:r>
              <a:rPr lang="en-US" b="0" dirty="0">
                <a:solidFill>
                  <a:schemeClr val="bg1"/>
                </a:solidFill>
                <a:latin typeface="Calibri" panose="020F0502020204030204" pitchFamily="34" charset="0"/>
              </a:rPr>
              <a:t> (1.8-2.7)</a:t>
            </a:r>
          </a:p>
        </p:txBody>
      </p:sp>
      <p:sp>
        <p:nvSpPr>
          <p:cNvPr id="47" name="TextBox 46">
            <a:extLst>
              <a:ext uri="{FF2B5EF4-FFF2-40B4-BE49-F238E27FC236}">
                <a16:creationId xmlns:a16="http://schemas.microsoft.com/office/drawing/2014/main" id="{1B0D302E-EFF0-7A06-EAFB-D0CCCCF50BE0}"/>
              </a:ext>
            </a:extLst>
          </p:cNvPr>
          <p:cNvSpPr txBox="1"/>
          <p:nvPr/>
        </p:nvSpPr>
        <p:spPr bwMode="auto">
          <a:xfrm>
            <a:off x="7687963" y="3149292"/>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2.7</a:t>
            </a:r>
            <a:r>
              <a:rPr lang="en-US" b="0" dirty="0">
                <a:solidFill>
                  <a:schemeClr val="bg1"/>
                </a:solidFill>
                <a:latin typeface="Calibri" panose="020F0502020204030204" pitchFamily="34" charset="0"/>
              </a:rPr>
              <a:t> (2.1-3.4)</a:t>
            </a:r>
          </a:p>
        </p:txBody>
      </p:sp>
      <p:sp>
        <p:nvSpPr>
          <p:cNvPr id="48" name="TextBox 47">
            <a:extLst>
              <a:ext uri="{FF2B5EF4-FFF2-40B4-BE49-F238E27FC236}">
                <a16:creationId xmlns:a16="http://schemas.microsoft.com/office/drawing/2014/main" id="{8DEC271D-07E3-0162-CB4B-6C940F421B97}"/>
              </a:ext>
            </a:extLst>
          </p:cNvPr>
          <p:cNvSpPr txBox="1"/>
          <p:nvPr/>
        </p:nvSpPr>
        <p:spPr bwMode="auto">
          <a:xfrm>
            <a:off x="6460340" y="3582849"/>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1.6</a:t>
            </a:r>
            <a:r>
              <a:rPr lang="en-US" b="0" dirty="0">
                <a:solidFill>
                  <a:schemeClr val="bg1"/>
                </a:solidFill>
                <a:latin typeface="Calibri" panose="020F0502020204030204" pitchFamily="34" charset="0"/>
              </a:rPr>
              <a:t> (1.2-2.1)</a:t>
            </a:r>
          </a:p>
        </p:txBody>
      </p:sp>
      <p:sp>
        <p:nvSpPr>
          <p:cNvPr id="49" name="TextBox 48">
            <a:extLst>
              <a:ext uri="{FF2B5EF4-FFF2-40B4-BE49-F238E27FC236}">
                <a16:creationId xmlns:a16="http://schemas.microsoft.com/office/drawing/2014/main" id="{667DADE9-9B6B-2C9A-D353-EAE077F896BD}"/>
              </a:ext>
            </a:extLst>
          </p:cNvPr>
          <p:cNvSpPr txBox="1"/>
          <p:nvPr/>
        </p:nvSpPr>
        <p:spPr bwMode="auto">
          <a:xfrm>
            <a:off x="6627389" y="3991746"/>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1.8</a:t>
            </a:r>
            <a:r>
              <a:rPr lang="en-US" b="0" dirty="0">
                <a:solidFill>
                  <a:schemeClr val="bg1"/>
                </a:solidFill>
                <a:latin typeface="Calibri" panose="020F0502020204030204" pitchFamily="34" charset="0"/>
              </a:rPr>
              <a:t> (1.5-2.2)</a:t>
            </a:r>
          </a:p>
        </p:txBody>
      </p:sp>
      <p:sp>
        <p:nvSpPr>
          <p:cNvPr id="50" name="TextBox 49">
            <a:extLst>
              <a:ext uri="{FF2B5EF4-FFF2-40B4-BE49-F238E27FC236}">
                <a16:creationId xmlns:a16="http://schemas.microsoft.com/office/drawing/2014/main" id="{113B7BE9-A00E-4CC5-9FE7-59624EAE6674}"/>
              </a:ext>
            </a:extLst>
          </p:cNvPr>
          <p:cNvSpPr txBox="1"/>
          <p:nvPr/>
        </p:nvSpPr>
        <p:spPr bwMode="auto">
          <a:xfrm>
            <a:off x="6111941" y="4412720"/>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1.5</a:t>
            </a:r>
            <a:r>
              <a:rPr lang="en-US" b="0" dirty="0">
                <a:solidFill>
                  <a:schemeClr val="bg1"/>
                </a:solidFill>
                <a:latin typeface="Calibri" panose="020F0502020204030204" pitchFamily="34" charset="0"/>
              </a:rPr>
              <a:t> (1.3-1.8)</a:t>
            </a:r>
          </a:p>
        </p:txBody>
      </p:sp>
      <p:sp>
        <p:nvSpPr>
          <p:cNvPr id="51" name="TextBox 50">
            <a:extLst>
              <a:ext uri="{FF2B5EF4-FFF2-40B4-BE49-F238E27FC236}">
                <a16:creationId xmlns:a16="http://schemas.microsoft.com/office/drawing/2014/main" id="{CD11B02C-7B59-ECA5-208F-CD1E69F45A96}"/>
              </a:ext>
            </a:extLst>
          </p:cNvPr>
          <p:cNvSpPr txBox="1"/>
          <p:nvPr/>
        </p:nvSpPr>
        <p:spPr bwMode="auto">
          <a:xfrm>
            <a:off x="5445955" y="4825434"/>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0.8</a:t>
            </a:r>
            <a:r>
              <a:rPr lang="en-US" b="0" dirty="0">
                <a:solidFill>
                  <a:schemeClr val="bg1"/>
                </a:solidFill>
                <a:latin typeface="Calibri" panose="020F0502020204030204" pitchFamily="34" charset="0"/>
              </a:rPr>
              <a:t> (0.6-0.9)</a:t>
            </a:r>
          </a:p>
        </p:txBody>
      </p:sp>
      <p:sp>
        <p:nvSpPr>
          <p:cNvPr id="52" name="TextBox 51">
            <a:extLst>
              <a:ext uri="{FF2B5EF4-FFF2-40B4-BE49-F238E27FC236}">
                <a16:creationId xmlns:a16="http://schemas.microsoft.com/office/drawing/2014/main" id="{005BEDA0-5ADD-26D1-CE17-7505CE7653D6}"/>
              </a:ext>
            </a:extLst>
          </p:cNvPr>
          <p:cNvSpPr txBox="1"/>
          <p:nvPr/>
        </p:nvSpPr>
        <p:spPr bwMode="auto">
          <a:xfrm>
            <a:off x="7946311" y="5244326"/>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2.2</a:t>
            </a:r>
            <a:r>
              <a:rPr lang="en-US" b="0" dirty="0">
                <a:solidFill>
                  <a:schemeClr val="bg1"/>
                </a:solidFill>
                <a:latin typeface="Calibri" panose="020F0502020204030204" pitchFamily="34" charset="0"/>
              </a:rPr>
              <a:t> (1.3-3.7)</a:t>
            </a:r>
          </a:p>
        </p:txBody>
      </p:sp>
      <p:sp>
        <p:nvSpPr>
          <p:cNvPr id="53" name="TextBox 52">
            <a:extLst>
              <a:ext uri="{FF2B5EF4-FFF2-40B4-BE49-F238E27FC236}">
                <a16:creationId xmlns:a16="http://schemas.microsoft.com/office/drawing/2014/main" id="{84AC1CF4-FD8E-2522-4499-A2DE171526CE}"/>
              </a:ext>
            </a:extLst>
          </p:cNvPr>
          <p:cNvSpPr txBox="1"/>
          <p:nvPr/>
        </p:nvSpPr>
        <p:spPr bwMode="auto">
          <a:xfrm>
            <a:off x="6400400" y="5672084"/>
            <a:ext cx="1327608"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50000"/>
              </a:lnSpc>
              <a:spcAft>
                <a:spcPct val="0"/>
              </a:spcAft>
              <a:buClrTx/>
              <a:buFontTx/>
              <a:buNone/>
            </a:pPr>
            <a:r>
              <a:rPr lang="en-US" b="1" dirty="0">
                <a:solidFill>
                  <a:schemeClr val="bg1"/>
                </a:solidFill>
                <a:latin typeface="Calibri" panose="020F0502020204030204" pitchFamily="34" charset="0"/>
              </a:rPr>
              <a:t>1.8</a:t>
            </a:r>
            <a:r>
              <a:rPr lang="en-US" b="0" dirty="0">
                <a:solidFill>
                  <a:schemeClr val="bg1"/>
                </a:solidFill>
                <a:latin typeface="Calibri" panose="020F0502020204030204" pitchFamily="34" charset="0"/>
              </a:rPr>
              <a:t> (1.5-2.1)</a:t>
            </a:r>
          </a:p>
        </p:txBody>
      </p:sp>
    </p:spTree>
    <p:extLst>
      <p:ext uri="{BB962C8B-B14F-4D97-AF65-F5344CB8AC3E}">
        <p14:creationId xmlns:p14="http://schemas.microsoft.com/office/powerpoint/2010/main" val="617325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2CE632-6DCD-D358-AACB-44355882A70E}"/>
              </a:ext>
            </a:extLst>
          </p:cNvPr>
          <p:cNvSpPr>
            <a:spLocks noGrp="1"/>
          </p:cNvSpPr>
          <p:nvPr>
            <p:ph type="title"/>
          </p:nvPr>
        </p:nvSpPr>
        <p:spPr/>
        <p:txBody>
          <a:bodyPr/>
          <a:lstStyle/>
          <a:p>
            <a:r>
              <a:rPr lang="en-US" dirty="0"/>
              <a:t>Barriers to PrEP Persistence</a:t>
            </a:r>
          </a:p>
        </p:txBody>
      </p:sp>
      <p:sp>
        <p:nvSpPr>
          <p:cNvPr id="4" name="Content Placeholder 3">
            <a:extLst>
              <a:ext uri="{FF2B5EF4-FFF2-40B4-BE49-F238E27FC236}">
                <a16:creationId xmlns:a16="http://schemas.microsoft.com/office/drawing/2014/main" id="{DA5E4C56-3F19-DAAF-81F9-D3BA3AD5ECE2}"/>
              </a:ext>
            </a:extLst>
          </p:cNvPr>
          <p:cNvSpPr>
            <a:spLocks noGrp="1"/>
          </p:cNvSpPr>
          <p:nvPr>
            <p:ph sz="half" idx="1"/>
          </p:nvPr>
        </p:nvSpPr>
        <p:spPr/>
        <p:txBody>
          <a:bodyPr/>
          <a:lstStyle/>
          <a:p>
            <a:pPr>
              <a:spcAft>
                <a:spcPts val="400"/>
              </a:spcAft>
            </a:pPr>
            <a:r>
              <a:rPr lang="en-US" sz="2000" dirty="0"/>
              <a:t>Patient and HCP challenges</a:t>
            </a:r>
          </a:p>
          <a:p>
            <a:pPr lvl="1">
              <a:spcAft>
                <a:spcPts val="400"/>
              </a:spcAft>
            </a:pPr>
            <a:r>
              <a:rPr lang="en-US" sz="1800" dirty="0"/>
              <a:t>Low perceived risk for HIV</a:t>
            </a:r>
          </a:p>
          <a:p>
            <a:pPr lvl="1">
              <a:spcAft>
                <a:spcPts val="400"/>
              </a:spcAft>
            </a:pPr>
            <a:r>
              <a:rPr lang="en-US" sz="1800" dirty="0"/>
              <a:t>Competing priorities</a:t>
            </a:r>
          </a:p>
          <a:p>
            <a:pPr lvl="1">
              <a:spcAft>
                <a:spcPts val="400"/>
              </a:spcAft>
            </a:pPr>
            <a:r>
              <a:rPr lang="en-US" sz="1800" dirty="0"/>
              <a:t>Social stigma</a:t>
            </a:r>
          </a:p>
          <a:p>
            <a:pPr lvl="1">
              <a:spcAft>
                <a:spcPts val="400"/>
              </a:spcAft>
            </a:pPr>
            <a:r>
              <a:rPr lang="en-US" sz="1800" dirty="0"/>
              <a:t>Romantic partner influence</a:t>
            </a:r>
          </a:p>
          <a:p>
            <a:pPr lvl="1">
              <a:spcAft>
                <a:spcPts val="400"/>
              </a:spcAft>
            </a:pPr>
            <a:r>
              <a:rPr lang="en-US" sz="1800" dirty="0"/>
              <a:t>Dissatisfaction with medical team</a:t>
            </a:r>
          </a:p>
          <a:p>
            <a:pPr lvl="1">
              <a:spcAft>
                <a:spcPts val="400"/>
              </a:spcAft>
            </a:pPr>
            <a:r>
              <a:rPr lang="en-US" sz="1800" dirty="0"/>
              <a:t>Perceived complexity of monitoring, follow-up</a:t>
            </a:r>
          </a:p>
          <a:p>
            <a:pPr lvl="1">
              <a:spcAft>
                <a:spcPts val="400"/>
              </a:spcAft>
            </a:pPr>
            <a:r>
              <a:rPr lang="en-US" sz="1800" dirty="0"/>
              <a:t>Mental health concerns, substance abuse</a:t>
            </a:r>
          </a:p>
          <a:p>
            <a:pPr lvl="1">
              <a:spcAft>
                <a:spcPts val="400"/>
              </a:spcAft>
            </a:pPr>
            <a:r>
              <a:rPr lang="en-US" sz="1800" dirty="0"/>
              <a:t>Homelessness or unstable housing</a:t>
            </a:r>
          </a:p>
          <a:p>
            <a:pPr lvl="1">
              <a:spcAft>
                <a:spcPts val="400"/>
              </a:spcAft>
            </a:pPr>
            <a:r>
              <a:rPr lang="en-US" sz="1800" dirty="0"/>
              <a:t>Lack of support</a:t>
            </a:r>
          </a:p>
        </p:txBody>
      </p:sp>
      <p:sp>
        <p:nvSpPr>
          <p:cNvPr id="6" name="Content Placeholder 5">
            <a:extLst>
              <a:ext uri="{FF2B5EF4-FFF2-40B4-BE49-F238E27FC236}">
                <a16:creationId xmlns:a16="http://schemas.microsoft.com/office/drawing/2014/main" id="{51AC5E19-8824-94E3-6E02-24A76AFE8D3C}"/>
              </a:ext>
            </a:extLst>
          </p:cNvPr>
          <p:cNvSpPr>
            <a:spLocks noGrp="1"/>
          </p:cNvSpPr>
          <p:nvPr>
            <p:ph sz="half" idx="2"/>
          </p:nvPr>
        </p:nvSpPr>
        <p:spPr/>
        <p:txBody>
          <a:bodyPr/>
          <a:lstStyle/>
          <a:p>
            <a:pPr>
              <a:spcAft>
                <a:spcPts val="400"/>
              </a:spcAft>
            </a:pPr>
            <a:r>
              <a:rPr lang="en-US" sz="2000" dirty="0"/>
              <a:t>Structural challenges</a:t>
            </a:r>
          </a:p>
          <a:p>
            <a:pPr lvl="1">
              <a:spcAft>
                <a:spcPts val="400"/>
              </a:spcAft>
            </a:pPr>
            <a:r>
              <a:rPr lang="en-US" sz="1800" dirty="0"/>
              <a:t>Transportation to follow-up appointments</a:t>
            </a:r>
          </a:p>
          <a:p>
            <a:pPr lvl="1">
              <a:spcAft>
                <a:spcPts val="400"/>
              </a:spcAft>
            </a:pPr>
            <a:r>
              <a:rPr lang="en-US" sz="1800" dirty="0"/>
              <a:t>PrEP services not integrated or colocated with other services people are accessing</a:t>
            </a:r>
          </a:p>
          <a:p>
            <a:pPr lvl="1">
              <a:spcAft>
                <a:spcPts val="400"/>
              </a:spcAft>
            </a:pPr>
            <a:r>
              <a:rPr lang="en-US" sz="1800" dirty="0"/>
              <a:t>Cost concerns</a:t>
            </a:r>
          </a:p>
          <a:p>
            <a:pPr>
              <a:spcAft>
                <a:spcPts val="400"/>
              </a:spcAft>
            </a:pPr>
            <a:r>
              <a:rPr lang="en-US" sz="2000" dirty="0"/>
              <a:t>Regimen challenges</a:t>
            </a:r>
          </a:p>
          <a:p>
            <a:pPr lvl="1">
              <a:spcAft>
                <a:spcPts val="400"/>
              </a:spcAft>
            </a:pPr>
            <a:r>
              <a:rPr lang="en-US" sz="1800" dirty="0"/>
              <a:t>Adverse events</a:t>
            </a:r>
          </a:p>
          <a:p>
            <a:pPr lvl="1">
              <a:spcAft>
                <a:spcPts val="400"/>
              </a:spcAft>
            </a:pPr>
            <a:r>
              <a:rPr lang="en-US" sz="1800" dirty="0"/>
              <a:t>Limited options for PrEP for cisgender women</a:t>
            </a:r>
          </a:p>
          <a:p>
            <a:pPr lvl="1">
              <a:spcAft>
                <a:spcPts val="400"/>
              </a:spcAft>
            </a:pPr>
            <a:r>
              <a:rPr lang="en-US" sz="1800" dirty="0"/>
              <a:t>Concern for drug–drug interactions with GAHT for transgender women</a:t>
            </a:r>
          </a:p>
          <a:p>
            <a:pPr>
              <a:spcAft>
                <a:spcPts val="400"/>
              </a:spcAft>
            </a:pPr>
            <a:endParaRPr lang="en-US" sz="2000" dirty="0"/>
          </a:p>
          <a:p>
            <a:pPr>
              <a:spcAft>
                <a:spcPts val="400"/>
              </a:spcAft>
            </a:pPr>
            <a:endParaRPr lang="en-US" sz="2000" dirty="0"/>
          </a:p>
          <a:p>
            <a:pPr>
              <a:spcAft>
                <a:spcPts val="400"/>
              </a:spcAft>
            </a:pPr>
            <a:endParaRPr lang="en-US" dirty="0"/>
          </a:p>
        </p:txBody>
      </p:sp>
      <p:sp>
        <p:nvSpPr>
          <p:cNvPr id="5" name="Text Box 15">
            <a:extLst>
              <a:ext uri="{FF2B5EF4-FFF2-40B4-BE49-F238E27FC236}">
                <a16:creationId xmlns:a16="http://schemas.microsoft.com/office/drawing/2014/main" id="{C34005A6-ABB8-2CF7-BFEF-468683D6BD12}"/>
              </a:ext>
            </a:extLst>
          </p:cNvPr>
          <p:cNvSpPr txBox="1">
            <a:spLocks noChangeArrowheads="1"/>
          </p:cNvSpPr>
          <p:nvPr/>
        </p:nvSpPr>
        <p:spPr bwMode="auto">
          <a:xfrm>
            <a:off x="417136" y="5831216"/>
            <a:ext cx="8555354"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Allen. AIDS Behav. 2020;24:1942. Baldwin. Arch Sex Behav. 2021;50:1713. Calabrese. AIDS Behav. 2022;26:1393.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Goparaju. J AIDS Clin Res. 2015;6:1. Hershow. AIDS Educ Prev. 2019;31:363. Hirschhorn. J Acquir Immune Defic Syndr. 2020;84:497. Hightow-Weidman. JMIR Res Protoc. 2018;7:e10365. Okafor. Acquir Immune Defic Syndr. 2020;85:23.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Ogunbajo. AIDS Behav. 2021;25:2301. Pasipanodya. BMC Womens Health. 2021;21:220. </a:t>
            </a:r>
          </a:p>
        </p:txBody>
      </p:sp>
    </p:spTree>
    <p:extLst>
      <p:ext uri="{BB962C8B-B14F-4D97-AF65-F5344CB8AC3E}">
        <p14:creationId xmlns:p14="http://schemas.microsoft.com/office/powerpoint/2010/main" val="3124808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1C1DC-CFDC-5D99-18DF-D4CE80F16120}"/>
              </a:ext>
            </a:extLst>
          </p:cNvPr>
          <p:cNvSpPr>
            <a:spLocks noGrp="1"/>
          </p:cNvSpPr>
          <p:nvPr>
            <p:ph type="title"/>
          </p:nvPr>
        </p:nvSpPr>
        <p:spPr/>
        <p:txBody>
          <a:bodyPr/>
          <a:lstStyle/>
          <a:p>
            <a:r>
              <a:rPr lang="en-US" dirty="0"/>
              <a:t>Interventions to Support PrEP Persistence</a:t>
            </a:r>
          </a:p>
        </p:txBody>
      </p:sp>
      <p:sp>
        <p:nvSpPr>
          <p:cNvPr id="3" name="Content Placeholder 2">
            <a:extLst>
              <a:ext uri="{FF2B5EF4-FFF2-40B4-BE49-F238E27FC236}">
                <a16:creationId xmlns:a16="http://schemas.microsoft.com/office/drawing/2014/main" id="{96AC0604-4436-CB1B-E348-58440CB59957}"/>
              </a:ext>
            </a:extLst>
          </p:cNvPr>
          <p:cNvSpPr>
            <a:spLocks noGrp="1"/>
          </p:cNvSpPr>
          <p:nvPr>
            <p:ph sz="half" idx="1"/>
          </p:nvPr>
        </p:nvSpPr>
        <p:spPr/>
        <p:txBody>
          <a:bodyPr/>
          <a:lstStyle/>
          <a:p>
            <a:r>
              <a:rPr lang="en-US" sz="2200" dirty="0"/>
              <a:t>Delivery</a:t>
            </a:r>
          </a:p>
          <a:p>
            <a:pPr lvl="1"/>
            <a:r>
              <a:rPr lang="en-US" sz="2000" dirty="0"/>
              <a:t>Provision of PrEP in settings where </a:t>
            </a:r>
            <a:br>
              <a:rPr lang="en-US" sz="2000" dirty="0"/>
            </a:br>
            <a:r>
              <a:rPr lang="en-US" sz="2000" dirty="0"/>
              <a:t>people are comfortable </a:t>
            </a:r>
            <a:r>
              <a:rPr lang="en-US" sz="2000"/>
              <a:t>and that</a:t>
            </a:r>
            <a:br>
              <a:rPr lang="en-US" sz="2000"/>
            </a:br>
            <a:r>
              <a:rPr lang="en-US" sz="2000"/>
              <a:t>they </a:t>
            </a:r>
            <a:r>
              <a:rPr lang="en-US" sz="2000" dirty="0"/>
              <a:t>are already frequenting</a:t>
            </a:r>
          </a:p>
          <a:p>
            <a:pPr lvl="1"/>
            <a:r>
              <a:rPr lang="en-US" sz="2000" dirty="0"/>
              <a:t>Provision of PrEP outside medical settings</a:t>
            </a:r>
          </a:p>
          <a:p>
            <a:pPr lvl="1"/>
            <a:r>
              <a:rPr lang="en-US" sz="2000" dirty="0"/>
              <a:t>Integration and colocation of PrEP with other services</a:t>
            </a:r>
          </a:p>
          <a:p>
            <a:pPr lvl="2">
              <a:buFont typeface="Wingdings" panose="05000000000000000000" pitchFamily="2" charset="2"/>
              <a:buChar char="§"/>
            </a:pPr>
            <a:r>
              <a:rPr lang="en-US" sz="1800" dirty="0"/>
              <a:t>OB/GYN and contraception for cisgender women</a:t>
            </a:r>
          </a:p>
          <a:p>
            <a:pPr lvl="2">
              <a:buFont typeface="Wingdings" panose="05000000000000000000" pitchFamily="2" charset="2"/>
              <a:buChar char="§"/>
            </a:pPr>
            <a:r>
              <a:rPr lang="en-US" sz="1800" dirty="0"/>
              <a:t>GAHT for transgender women</a:t>
            </a:r>
          </a:p>
          <a:p>
            <a:pPr lvl="2">
              <a:buFont typeface="Wingdings" panose="05000000000000000000" pitchFamily="2" charset="2"/>
              <a:buChar char="§"/>
            </a:pPr>
            <a:r>
              <a:rPr lang="en-US" sz="1800" dirty="0"/>
              <a:t>Treatment of OUD for people who inject drugs</a:t>
            </a:r>
          </a:p>
        </p:txBody>
      </p:sp>
      <p:sp>
        <p:nvSpPr>
          <p:cNvPr id="4" name="Content Placeholder 3">
            <a:extLst>
              <a:ext uri="{FF2B5EF4-FFF2-40B4-BE49-F238E27FC236}">
                <a16:creationId xmlns:a16="http://schemas.microsoft.com/office/drawing/2014/main" id="{D02DC566-0FF7-86E3-2567-963575CA2A69}"/>
              </a:ext>
            </a:extLst>
          </p:cNvPr>
          <p:cNvSpPr>
            <a:spLocks noGrp="1"/>
          </p:cNvSpPr>
          <p:nvPr>
            <p:ph sz="half" idx="2"/>
          </p:nvPr>
        </p:nvSpPr>
        <p:spPr/>
        <p:txBody>
          <a:bodyPr/>
          <a:lstStyle/>
          <a:p>
            <a:r>
              <a:rPr lang="en-US" sz="2200" dirty="0"/>
              <a:t>Support</a:t>
            </a:r>
          </a:p>
          <a:p>
            <a:pPr lvl="1"/>
            <a:r>
              <a:rPr lang="en-US" sz="2000" dirty="0"/>
              <a:t>Enhanced and peer-based support and navigation</a:t>
            </a:r>
          </a:p>
          <a:p>
            <a:pPr lvl="1"/>
            <a:r>
              <a:rPr lang="en-US" sz="2000" dirty="0"/>
              <a:t>Computer- and phone-based counseling</a:t>
            </a:r>
          </a:p>
          <a:p>
            <a:pPr lvl="1"/>
            <a:r>
              <a:rPr lang="en-US" sz="2000" dirty="0"/>
              <a:t>Text messages</a:t>
            </a:r>
          </a:p>
          <a:p>
            <a:r>
              <a:rPr lang="en-US" sz="2200" dirty="0"/>
              <a:t>Regimen</a:t>
            </a:r>
          </a:p>
          <a:p>
            <a:pPr lvl="1"/>
            <a:r>
              <a:rPr lang="en-US" sz="2000" dirty="0"/>
              <a:t>Offer PrEP modality and dosing options</a:t>
            </a:r>
          </a:p>
          <a:p>
            <a:pPr lvl="1"/>
            <a:r>
              <a:rPr lang="en-US" sz="2000" dirty="0"/>
              <a:t>Offer extended pill supplies</a:t>
            </a:r>
          </a:p>
          <a:p>
            <a:endParaRPr lang="en-US" sz="2400" dirty="0"/>
          </a:p>
        </p:txBody>
      </p:sp>
      <p:sp>
        <p:nvSpPr>
          <p:cNvPr id="5" name="Text Box 15">
            <a:extLst>
              <a:ext uri="{FF2B5EF4-FFF2-40B4-BE49-F238E27FC236}">
                <a16:creationId xmlns:a16="http://schemas.microsoft.com/office/drawing/2014/main" id="{D14327F8-F486-6798-E706-49FC619D514B}"/>
              </a:ext>
            </a:extLst>
          </p:cNvPr>
          <p:cNvSpPr txBox="1">
            <a:spLocks noChangeArrowheads="1"/>
          </p:cNvSpPr>
          <p:nvPr/>
        </p:nvSpPr>
        <p:spPr bwMode="auto">
          <a:xfrm>
            <a:off x="421376" y="6213499"/>
            <a:ext cx="843618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Calabrese. J Acquir Immune Defic Syndr. 2019;81:395. Lama. JMIR Res Protoc. 2019;8:e14091.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Reback. AIDS Behav. 2021;25:40. Velloza. AIDS. 2021;35:463.</a:t>
            </a:r>
          </a:p>
        </p:txBody>
      </p:sp>
    </p:spTree>
    <p:extLst>
      <p:ext uri="{BB962C8B-B14F-4D97-AF65-F5344CB8AC3E}">
        <p14:creationId xmlns:p14="http://schemas.microsoft.com/office/powerpoint/2010/main" val="2167427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061834F-02CE-4A4A-BE82-1D84F6DDA338}"/>
              </a:ext>
            </a:extLst>
          </p:cNvPr>
          <p:cNvSpPr/>
          <p:nvPr/>
        </p:nvSpPr>
        <p:spPr bwMode="auto">
          <a:xfrm>
            <a:off x="455382" y="2519132"/>
            <a:ext cx="2407262" cy="3569659"/>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DFE69185-63C9-46DE-A101-B26C0FE39318}"/>
              </a:ext>
            </a:extLst>
          </p:cNvPr>
          <p:cNvSpPr/>
          <p:nvPr/>
        </p:nvSpPr>
        <p:spPr bwMode="auto">
          <a:xfrm>
            <a:off x="2862645" y="2525652"/>
            <a:ext cx="8949075" cy="3563139"/>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Rounded Corners 25">
            <a:extLst>
              <a:ext uri="{FF2B5EF4-FFF2-40B4-BE49-F238E27FC236}">
                <a16:creationId xmlns:a16="http://schemas.microsoft.com/office/drawing/2014/main" id="{6D995AB2-B81F-47F5-8A8F-FF250B914AF3}"/>
              </a:ext>
            </a:extLst>
          </p:cNvPr>
          <p:cNvSpPr/>
          <p:nvPr/>
        </p:nvSpPr>
        <p:spPr bwMode="auto">
          <a:xfrm>
            <a:off x="1031005" y="2657305"/>
            <a:ext cx="3802326"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Rounded Corners 24">
            <a:extLst>
              <a:ext uri="{FF2B5EF4-FFF2-40B4-BE49-F238E27FC236}">
                <a16:creationId xmlns:a16="http://schemas.microsoft.com/office/drawing/2014/main" id="{E0E2C3C6-51FD-4848-A466-ED618BABD335}"/>
              </a:ext>
            </a:extLst>
          </p:cNvPr>
          <p:cNvSpPr/>
          <p:nvPr/>
        </p:nvSpPr>
        <p:spPr bwMode="auto">
          <a:xfrm>
            <a:off x="7780543" y="2657305"/>
            <a:ext cx="3958710"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Rectangle: Rounded Corners 23">
            <a:extLst>
              <a:ext uri="{FF2B5EF4-FFF2-40B4-BE49-F238E27FC236}">
                <a16:creationId xmlns:a16="http://schemas.microsoft.com/office/drawing/2014/main" id="{2B93995C-E856-4713-A7D6-7F07C674A052}"/>
              </a:ext>
            </a:extLst>
          </p:cNvPr>
          <p:cNvSpPr/>
          <p:nvPr/>
        </p:nvSpPr>
        <p:spPr bwMode="auto">
          <a:xfrm>
            <a:off x="5124292" y="2646050"/>
            <a:ext cx="2365289"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A6FB2F43-5957-4368-82C6-E48C56BFEB66}"/>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Expanding PrEP Options to Facilitate Adherence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and Persistence: Today and in Near Future</a:t>
            </a:r>
            <a:endParaRPr lang="en-US" dirty="0"/>
          </a:p>
        </p:txBody>
      </p:sp>
      <p:pic>
        <p:nvPicPr>
          <p:cNvPr id="12" name="Content Placeholder 11" descr="Medicine outline">
            <a:extLst>
              <a:ext uri="{FF2B5EF4-FFF2-40B4-BE49-F238E27FC236}">
                <a16:creationId xmlns:a16="http://schemas.microsoft.com/office/drawing/2014/main" id="{3413BBF5-55DE-4475-A889-3AB9CCA7400A}"/>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6413" y="3381375"/>
            <a:ext cx="914400" cy="914400"/>
          </a:xfrm>
        </p:spPr>
      </p:pic>
      <p:pic>
        <p:nvPicPr>
          <p:cNvPr id="5" name="Picture 4">
            <a:extLst>
              <a:ext uri="{FF2B5EF4-FFF2-40B4-BE49-F238E27FC236}">
                <a16:creationId xmlns:a16="http://schemas.microsoft.com/office/drawing/2014/main" id="{15765CFD-AC0B-4004-925B-634684DFE785}"/>
              </a:ext>
            </a:extLst>
          </p:cNvPr>
          <p:cNvPicPr>
            <a:picLocks noChangeAspect="1"/>
          </p:cNvPicPr>
          <p:nvPr/>
        </p:nvPicPr>
        <p:blipFill rotWithShape="1">
          <a:blip r:embed="rId5"/>
          <a:srcRect l="76808" t="17812" r="1407" b="14398"/>
          <a:stretch/>
        </p:blipFill>
        <p:spPr>
          <a:xfrm>
            <a:off x="9803839" y="2741998"/>
            <a:ext cx="1729648" cy="2557974"/>
          </a:xfrm>
          <a:prstGeom prst="rect">
            <a:avLst/>
          </a:prstGeom>
        </p:spPr>
      </p:pic>
      <p:sp>
        <p:nvSpPr>
          <p:cNvPr id="9" name="Rectangle: Rounded Corners 8">
            <a:extLst>
              <a:ext uri="{FF2B5EF4-FFF2-40B4-BE49-F238E27FC236}">
                <a16:creationId xmlns:a16="http://schemas.microsoft.com/office/drawing/2014/main" id="{C310CFA9-A853-49EB-970E-8208797A71C6}"/>
              </a:ext>
            </a:extLst>
          </p:cNvPr>
          <p:cNvSpPr/>
          <p:nvPr/>
        </p:nvSpPr>
        <p:spPr bwMode="auto">
          <a:xfrm>
            <a:off x="1995546" y="1622354"/>
            <a:ext cx="1729648" cy="568781"/>
          </a:xfrm>
          <a:prstGeom prst="roundRect">
            <a:avLst/>
          </a:prstGeom>
          <a:solidFill>
            <a:schemeClr val="accent6"/>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Present</a:t>
            </a:r>
          </a:p>
        </p:txBody>
      </p:sp>
      <p:sp>
        <p:nvSpPr>
          <p:cNvPr id="10" name="Rectangle: Rounded Corners 9">
            <a:extLst>
              <a:ext uri="{FF2B5EF4-FFF2-40B4-BE49-F238E27FC236}">
                <a16:creationId xmlns:a16="http://schemas.microsoft.com/office/drawing/2014/main" id="{250F1A54-42B7-4639-B36C-65D95CB0E105}"/>
              </a:ext>
            </a:extLst>
          </p:cNvPr>
          <p:cNvSpPr/>
          <p:nvPr/>
        </p:nvSpPr>
        <p:spPr bwMode="auto">
          <a:xfrm>
            <a:off x="4808276" y="1419425"/>
            <a:ext cx="2933380" cy="781360"/>
          </a:xfrm>
          <a:prstGeom prst="roundRect">
            <a:avLst/>
          </a:prstGeom>
          <a:solidFill>
            <a:schemeClr val="accent6">
              <a:lumMod val="20000"/>
              <a:lumOff val="80000"/>
            </a:schemeClr>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Available in High-Burden Settings</a:t>
            </a:r>
          </a:p>
        </p:txBody>
      </p:sp>
      <p:sp>
        <p:nvSpPr>
          <p:cNvPr id="14" name="TextBox 13">
            <a:extLst>
              <a:ext uri="{FF2B5EF4-FFF2-40B4-BE49-F238E27FC236}">
                <a16:creationId xmlns:a16="http://schemas.microsoft.com/office/drawing/2014/main" id="{87E99A4D-61DB-4979-8CA1-6A2DDF854AF5}"/>
              </a:ext>
            </a:extLst>
          </p:cNvPr>
          <p:cNvSpPr txBox="1"/>
          <p:nvPr/>
        </p:nvSpPr>
        <p:spPr bwMode="auto">
          <a:xfrm>
            <a:off x="520950" y="2179970"/>
            <a:ext cx="2524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Once-Daily* Oral Tablets</a:t>
            </a:r>
          </a:p>
        </p:txBody>
      </p:sp>
      <p:sp>
        <p:nvSpPr>
          <p:cNvPr id="15" name="TextBox 14">
            <a:extLst>
              <a:ext uri="{FF2B5EF4-FFF2-40B4-BE49-F238E27FC236}">
                <a16:creationId xmlns:a16="http://schemas.microsoft.com/office/drawing/2014/main" id="{4664381F-36BC-400C-B9E9-6FB68A256511}"/>
              </a:ext>
            </a:extLst>
          </p:cNvPr>
          <p:cNvSpPr txBox="1"/>
          <p:nvPr/>
        </p:nvSpPr>
        <p:spPr bwMode="auto">
          <a:xfrm>
            <a:off x="1675435" y="3413732"/>
            <a:ext cx="721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TDF</a:t>
            </a:r>
          </a:p>
        </p:txBody>
      </p:sp>
      <p:sp>
        <p:nvSpPr>
          <p:cNvPr id="17" name="Rectangle: Rounded Corners 16">
            <a:extLst>
              <a:ext uri="{FF2B5EF4-FFF2-40B4-BE49-F238E27FC236}">
                <a16:creationId xmlns:a16="http://schemas.microsoft.com/office/drawing/2014/main" id="{16912630-1572-4ADF-A7A7-5DC34332408B}"/>
              </a:ext>
            </a:extLst>
          </p:cNvPr>
          <p:cNvSpPr/>
          <p:nvPr/>
        </p:nvSpPr>
        <p:spPr bwMode="auto">
          <a:xfrm>
            <a:off x="8824739" y="1630230"/>
            <a:ext cx="1729648" cy="568781"/>
          </a:xfrm>
          <a:prstGeom prst="roundRect">
            <a:avLst/>
          </a:prstGeom>
          <a:solidFill>
            <a:schemeClr val="tx1">
              <a:lumMod val="85000"/>
            </a:schemeClr>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Future</a:t>
            </a:r>
          </a:p>
        </p:txBody>
      </p:sp>
      <p:pic>
        <p:nvPicPr>
          <p:cNvPr id="18" name="Picture 17">
            <a:extLst>
              <a:ext uri="{FF2B5EF4-FFF2-40B4-BE49-F238E27FC236}">
                <a16:creationId xmlns:a16="http://schemas.microsoft.com/office/drawing/2014/main" id="{9E51DE43-583B-4AB6-973B-9748ADC85ADB}"/>
              </a:ext>
            </a:extLst>
          </p:cNvPr>
          <p:cNvPicPr>
            <a:picLocks noChangeAspect="1"/>
          </p:cNvPicPr>
          <p:nvPr/>
        </p:nvPicPr>
        <p:blipFill rotWithShape="1">
          <a:blip r:embed="rId5"/>
          <a:srcRect l="52519" t="17812" r="25839" b="7392"/>
          <a:stretch/>
        </p:blipFill>
        <p:spPr>
          <a:xfrm>
            <a:off x="2862646" y="2880787"/>
            <a:ext cx="1718331" cy="2822366"/>
          </a:xfrm>
          <a:prstGeom prst="rect">
            <a:avLst/>
          </a:prstGeom>
        </p:spPr>
      </p:pic>
      <p:pic>
        <p:nvPicPr>
          <p:cNvPr id="19" name="Picture 18">
            <a:extLst>
              <a:ext uri="{FF2B5EF4-FFF2-40B4-BE49-F238E27FC236}">
                <a16:creationId xmlns:a16="http://schemas.microsoft.com/office/drawing/2014/main" id="{B6A15894-FF59-4C40-937D-6003AD582DD6}"/>
              </a:ext>
            </a:extLst>
          </p:cNvPr>
          <p:cNvPicPr>
            <a:picLocks noChangeAspect="1"/>
          </p:cNvPicPr>
          <p:nvPr/>
        </p:nvPicPr>
        <p:blipFill rotWithShape="1">
          <a:blip r:embed="rId5"/>
          <a:srcRect l="2011" t="17812" r="74126" b="2978"/>
          <a:stretch/>
        </p:blipFill>
        <p:spPr>
          <a:xfrm>
            <a:off x="5344127" y="2797512"/>
            <a:ext cx="1894601" cy="2988916"/>
          </a:xfrm>
          <a:prstGeom prst="rect">
            <a:avLst/>
          </a:prstGeom>
        </p:spPr>
      </p:pic>
      <p:pic>
        <p:nvPicPr>
          <p:cNvPr id="20" name="Picture 19">
            <a:extLst>
              <a:ext uri="{FF2B5EF4-FFF2-40B4-BE49-F238E27FC236}">
                <a16:creationId xmlns:a16="http://schemas.microsoft.com/office/drawing/2014/main" id="{FCCE63BE-AB4C-48A2-96F9-E5D90F94FB47}"/>
              </a:ext>
            </a:extLst>
          </p:cNvPr>
          <p:cNvPicPr>
            <a:picLocks noChangeAspect="1"/>
          </p:cNvPicPr>
          <p:nvPr/>
        </p:nvPicPr>
        <p:blipFill rotWithShape="1">
          <a:blip r:embed="rId5"/>
          <a:srcRect l="26280" t="17812" r="50831" b="7392"/>
          <a:stretch/>
        </p:blipFill>
        <p:spPr>
          <a:xfrm>
            <a:off x="7986547" y="2743737"/>
            <a:ext cx="1817292" cy="2822366"/>
          </a:xfrm>
          <a:prstGeom prst="rect">
            <a:avLst/>
          </a:prstGeom>
        </p:spPr>
      </p:pic>
      <p:sp>
        <p:nvSpPr>
          <p:cNvPr id="21" name="TextBox 20">
            <a:extLst>
              <a:ext uri="{FF2B5EF4-FFF2-40B4-BE49-F238E27FC236}">
                <a16:creationId xmlns:a16="http://schemas.microsoft.com/office/drawing/2014/main" id="{8D9D9B15-392E-4CA7-8A32-019E44DEA7EC}"/>
              </a:ext>
            </a:extLst>
          </p:cNvPr>
          <p:cNvSpPr txBox="1"/>
          <p:nvPr/>
        </p:nvSpPr>
        <p:spPr bwMode="auto">
          <a:xfrm>
            <a:off x="3058720" y="2179970"/>
            <a:ext cx="211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Long-Acting Options</a:t>
            </a:r>
          </a:p>
        </p:txBody>
      </p:sp>
      <p:pic>
        <p:nvPicPr>
          <p:cNvPr id="22" name="Content Placeholder 11" descr="Medicine outline">
            <a:extLst>
              <a:ext uri="{FF2B5EF4-FFF2-40B4-BE49-F238E27FC236}">
                <a16:creationId xmlns:a16="http://schemas.microsoft.com/office/drawing/2014/main" id="{1FE1A1AE-9F75-46AF-A27F-B1A53DDC00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172021" y="4307592"/>
            <a:ext cx="1787720" cy="178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8E61E6BA-6713-4ACE-ADDB-7AD7F3898214}"/>
              </a:ext>
            </a:extLst>
          </p:cNvPr>
          <p:cNvSpPr txBox="1"/>
          <p:nvPr/>
        </p:nvSpPr>
        <p:spPr bwMode="auto">
          <a:xfrm>
            <a:off x="1675435" y="5087031"/>
            <a:ext cx="721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a:t>
            </a:r>
            <a:r>
              <a:rPr kumimoji="0" lang="en-US" sz="1200" b="0" i="0" u="none" strike="noStrike" kern="1200" cap="none" spc="0" normalizeH="0" baseline="0" noProof="0" dirty="0">
                <a:ln>
                  <a:noFill/>
                </a:ln>
                <a:solidFill>
                  <a:srgbClr val="E1471D">
                    <a:lumMod val="75000"/>
                  </a:srgbClr>
                </a:solidFill>
                <a:effectLst/>
                <a:uLnTx/>
                <a:uFillTx/>
                <a:latin typeface="Calibri" panose="020F0502020204030204" pitchFamily="34" charset="0"/>
                <a:ea typeface="+mn-ea"/>
                <a:cs typeface="+mn-cs"/>
              </a:rPr>
              <a:t>TAF</a:t>
            </a:r>
          </a:p>
        </p:txBody>
      </p:sp>
      <p:sp>
        <p:nvSpPr>
          <p:cNvPr id="30" name="Text Box 15">
            <a:extLst>
              <a:ext uri="{FF2B5EF4-FFF2-40B4-BE49-F238E27FC236}">
                <a16:creationId xmlns:a16="http://schemas.microsoft.com/office/drawing/2014/main" id="{C0CEC58A-50BB-4256-85E7-B7A19DC282F9}"/>
              </a:ext>
            </a:extLst>
          </p:cNvPr>
          <p:cNvSpPr txBox="1">
            <a:spLocks noChangeArrowheads="1"/>
          </p:cNvSpPr>
          <p:nvPr/>
        </p:nvSpPr>
        <p:spPr bwMode="auto">
          <a:xfrm>
            <a:off x="405830" y="63847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hiv.gov/hiv-basics/hiv-prevention/potential-future-options/long-acting-prep</a:t>
            </a:r>
          </a:p>
        </p:txBody>
      </p:sp>
      <p:sp>
        <p:nvSpPr>
          <p:cNvPr id="3" name="TextBox 2">
            <a:extLst>
              <a:ext uri="{FF2B5EF4-FFF2-40B4-BE49-F238E27FC236}">
                <a16:creationId xmlns:a16="http://schemas.microsoft.com/office/drawing/2014/main" id="{E9E93580-39BF-444A-8E80-1F78A9AD919B}"/>
              </a:ext>
            </a:extLst>
          </p:cNvPr>
          <p:cNvSpPr txBox="1"/>
          <p:nvPr/>
        </p:nvSpPr>
        <p:spPr bwMode="auto">
          <a:xfrm>
            <a:off x="609759" y="6102938"/>
            <a:ext cx="5796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*Off-label on-demand use of FTC/TDF supported by international guidelines. </a:t>
            </a:r>
          </a:p>
        </p:txBody>
      </p:sp>
      <p:sp>
        <p:nvSpPr>
          <p:cNvPr id="28" name="TextBox 27">
            <a:extLst>
              <a:ext uri="{FF2B5EF4-FFF2-40B4-BE49-F238E27FC236}">
                <a16:creationId xmlns:a16="http://schemas.microsoft.com/office/drawing/2014/main" id="{C90F0447-E9F4-4B35-A674-7D27394AB980}"/>
              </a:ext>
            </a:extLst>
          </p:cNvPr>
          <p:cNvSpPr txBox="1"/>
          <p:nvPr/>
        </p:nvSpPr>
        <p:spPr bwMode="auto">
          <a:xfrm>
            <a:off x="3373093" y="2797512"/>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 CAB </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pic>
        <p:nvPicPr>
          <p:cNvPr id="29" name="Content Placeholder 11" descr="Medicine outline">
            <a:extLst>
              <a:ext uri="{FF2B5EF4-FFF2-40B4-BE49-F238E27FC236}">
                <a16:creationId xmlns:a16="http://schemas.microsoft.com/office/drawing/2014/main" id="{9264657B-7C5D-455A-8359-4130789A5B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164207" y="2649679"/>
            <a:ext cx="1787720" cy="178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01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7589-83E4-4086-BC31-93898A6F502F}"/>
              </a:ext>
            </a:extLst>
          </p:cNvPr>
          <p:cNvSpPr>
            <a:spLocks noGrp="1"/>
          </p:cNvSpPr>
          <p:nvPr>
            <p:ph type="title"/>
          </p:nvPr>
        </p:nvSpPr>
        <p:spPr/>
        <p:txBody>
          <a:bodyPr/>
          <a:lstStyle/>
          <a:p>
            <a:r>
              <a:rPr lang="en-US" dirty="0"/>
              <a:t>Delays in HIV Diagnoses on PrEP</a:t>
            </a:r>
          </a:p>
        </p:txBody>
      </p:sp>
      <p:sp>
        <p:nvSpPr>
          <p:cNvPr id="8" name="Content Placeholder 7">
            <a:extLst>
              <a:ext uri="{FF2B5EF4-FFF2-40B4-BE49-F238E27FC236}">
                <a16:creationId xmlns:a16="http://schemas.microsoft.com/office/drawing/2014/main" id="{89D32B69-8AF6-403C-BD72-43CC678B6EA7}"/>
              </a:ext>
            </a:extLst>
          </p:cNvPr>
          <p:cNvSpPr>
            <a:spLocks noGrp="1"/>
          </p:cNvSpPr>
          <p:nvPr>
            <p:ph idx="1"/>
          </p:nvPr>
        </p:nvSpPr>
        <p:spPr>
          <a:xfrm>
            <a:off x="604675" y="1513047"/>
            <a:ext cx="11011592" cy="4650686"/>
          </a:xfrm>
        </p:spPr>
        <p:txBody>
          <a:bodyPr/>
          <a:lstStyle/>
          <a:p>
            <a:r>
              <a:rPr lang="en-US" dirty="0"/>
              <a:t>In HPTN 083, HIV detection with antigen/antibody testing was delayed compared with qualitative HIV-1 RNA testing</a:t>
            </a:r>
            <a:r>
              <a:rPr lang="en-US" baseline="30000" dirty="0"/>
              <a:t>1</a:t>
            </a:r>
          </a:p>
          <a:p>
            <a:pPr lvl="1"/>
            <a:r>
              <a:rPr lang="en-US" b="1" dirty="0"/>
              <a:t>CAB delays</a:t>
            </a:r>
            <a:r>
              <a:rPr lang="en-US" dirty="0"/>
              <a:t>: median of 62 days for baseline infections, </a:t>
            </a:r>
            <a:br>
              <a:rPr lang="en-US" dirty="0"/>
            </a:br>
            <a:r>
              <a:rPr lang="en-US" dirty="0"/>
              <a:t>98 days for incident infections</a:t>
            </a:r>
            <a:r>
              <a:rPr lang="en-US" baseline="30000" dirty="0"/>
              <a:t>2</a:t>
            </a:r>
          </a:p>
          <a:p>
            <a:pPr lvl="1"/>
            <a:r>
              <a:rPr lang="en-US" b="1" dirty="0"/>
              <a:t>FTC/TDF delays</a:t>
            </a:r>
            <a:r>
              <a:rPr lang="en-US" dirty="0"/>
              <a:t>: median of 34 days for baseline infections, </a:t>
            </a:r>
            <a:br>
              <a:rPr lang="en-US" dirty="0"/>
            </a:br>
            <a:r>
              <a:rPr lang="en-US" dirty="0"/>
              <a:t>31 days for incident infections</a:t>
            </a:r>
            <a:r>
              <a:rPr lang="en-US" baseline="30000" dirty="0"/>
              <a:t>2</a:t>
            </a:r>
          </a:p>
          <a:p>
            <a:r>
              <a:rPr lang="en-US" dirty="0">
                <a:solidFill>
                  <a:srgbClr val="000000"/>
                </a:solidFill>
                <a:latin typeface="Calibri"/>
                <a:cs typeface="Calibri"/>
              </a:rPr>
              <a:t>In </a:t>
            </a:r>
            <a:r>
              <a:rPr kumimoji="0" lang="en-US" b="0" i="0" u="none" strike="noStrike" kern="0" cap="none" spc="0" normalizeH="0" baseline="0" noProof="0" dirty="0">
                <a:ln>
                  <a:noFill/>
                </a:ln>
                <a:solidFill>
                  <a:srgbClr val="000000"/>
                </a:solidFill>
                <a:effectLst/>
                <a:uLnTx/>
                <a:uFillTx/>
                <a:latin typeface="Calibri"/>
                <a:cs typeface="Calibri"/>
              </a:rPr>
              <a:t>HPTN 083, 5 people received </a:t>
            </a:r>
            <a:r>
              <a:rPr lang="en-US" dirty="0">
                <a:solidFill>
                  <a:srgbClr val="000000"/>
                </a:solidFill>
                <a:latin typeface="Calibri"/>
                <a:cs typeface="Calibri"/>
              </a:rPr>
              <a:t>LA CAB</a:t>
            </a:r>
            <a:r>
              <a:rPr kumimoji="0" lang="en-US" b="0" i="0" u="none" strike="noStrike" kern="0" cap="none" spc="0" normalizeH="0" baseline="0" noProof="0" dirty="0">
                <a:ln>
                  <a:noFill/>
                </a:ln>
                <a:solidFill>
                  <a:srgbClr val="000000"/>
                </a:solidFill>
                <a:effectLst/>
                <a:uLnTx/>
                <a:uFillTx/>
                <a:latin typeface="Calibri"/>
                <a:cs typeface="Calibri"/>
              </a:rPr>
              <a:t> after HIV infection and developed INSTI resistance</a:t>
            </a:r>
            <a:r>
              <a:rPr kumimoji="0" lang="en-US" b="0" i="0" u="none" strike="noStrike" kern="0" cap="none" spc="0" normalizeH="0" baseline="30000" noProof="0" dirty="0">
                <a:ln>
                  <a:noFill/>
                </a:ln>
                <a:solidFill>
                  <a:srgbClr val="000000"/>
                </a:solidFill>
                <a:effectLst/>
                <a:uLnTx/>
                <a:uFillTx/>
                <a:latin typeface="Calibri"/>
                <a:cs typeface="Calibri"/>
              </a:rPr>
              <a:t>2</a:t>
            </a:r>
            <a:endParaRPr lang="en-US" baseline="30000" dirty="0">
              <a:solidFill>
                <a:srgbClr val="000000"/>
              </a:solidFill>
              <a:latin typeface="Calibri"/>
              <a:cs typeface="Calibri"/>
            </a:endParaRPr>
          </a:p>
          <a:p>
            <a:r>
              <a:rPr lang="en-US" dirty="0">
                <a:cs typeface="Calibri" panose="020F0502020204030204" pitchFamily="34" charset="0"/>
              </a:rPr>
              <a:t>In HPTN 084, no one developed INSTI resistance while receiving LA CAB</a:t>
            </a:r>
            <a:r>
              <a:rPr lang="en-US" baseline="30000" dirty="0">
                <a:cs typeface="Calibri" panose="020F0502020204030204" pitchFamily="34" charset="0"/>
              </a:rPr>
              <a:t>3</a:t>
            </a:r>
          </a:p>
        </p:txBody>
      </p:sp>
      <p:sp>
        <p:nvSpPr>
          <p:cNvPr id="7" name="Text Box 15">
            <a:extLst>
              <a:ext uri="{FF2B5EF4-FFF2-40B4-BE49-F238E27FC236}">
                <a16:creationId xmlns:a16="http://schemas.microsoft.com/office/drawing/2014/main" id="{2AB0E0DF-2795-4469-99BD-A8D2B9F1E0AB}"/>
              </a:ext>
            </a:extLst>
          </p:cNvPr>
          <p:cNvSpPr txBox="1">
            <a:spLocks noChangeArrowheads="1"/>
          </p:cNvSpPr>
          <p:nvPr/>
        </p:nvSpPr>
        <p:spPr bwMode="auto">
          <a:xfrm>
            <a:off x="404936" y="6374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Marzinke. CROI 2021. Abstr 153.</a:t>
            </a:r>
            <a:r>
              <a:rPr lang="en-US" altLang="en-US" sz="1200" b="0" spc="-10" dirty="0">
                <a:solidFill>
                  <a:srgbClr val="455560"/>
                </a:solidFill>
                <a:latin typeface="Calibri" panose="020F0502020204030204" pitchFamily="34" charset="0"/>
              </a:rPr>
              <a:t>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Marzinke. J Infect Dis. 2021;224:1581. 3. Delany-Moretlwe.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52644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9A2720-07DA-D72E-5247-982DCD660293}"/>
              </a:ext>
            </a:extLst>
          </p:cNvPr>
          <p:cNvSpPr>
            <a:spLocks noGrp="1"/>
          </p:cNvSpPr>
          <p:nvPr>
            <p:ph type="title"/>
          </p:nvPr>
        </p:nvSpPr>
        <p:spPr/>
        <p:txBody>
          <a:bodyPr/>
          <a:lstStyle/>
          <a:p>
            <a:r>
              <a:rPr lang="en-US" dirty="0"/>
              <a:t>Challenges With HIV Monitoring While Receiving PrEP</a:t>
            </a:r>
          </a:p>
        </p:txBody>
      </p:sp>
      <p:sp>
        <p:nvSpPr>
          <p:cNvPr id="5" name="Content Placeholder 4">
            <a:extLst>
              <a:ext uri="{FF2B5EF4-FFF2-40B4-BE49-F238E27FC236}">
                <a16:creationId xmlns:a16="http://schemas.microsoft.com/office/drawing/2014/main" id="{ECC7F734-5D48-ABBF-18E6-3FD72BCF68B9}"/>
              </a:ext>
            </a:extLst>
          </p:cNvPr>
          <p:cNvSpPr>
            <a:spLocks noGrp="1"/>
          </p:cNvSpPr>
          <p:nvPr>
            <p:ph sz="half" idx="4294967295"/>
          </p:nvPr>
        </p:nvSpPr>
        <p:spPr>
          <a:xfrm>
            <a:off x="616532" y="3098800"/>
            <a:ext cx="5799138" cy="3090863"/>
          </a:xfrm>
        </p:spPr>
        <p:txBody>
          <a:bodyPr/>
          <a:lstStyle/>
          <a:p>
            <a:r>
              <a:rPr lang="en-US" sz="2400" b="1" kern="0" dirty="0">
                <a:solidFill>
                  <a:srgbClr val="E1471D"/>
                </a:solidFill>
              </a:rPr>
              <a:t>High rate of missed HIV testing</a:t>
            </a:r>
            <a:r>
              <a:rPr lang="en-US" sz="2400" kern="0" dirty="0"/>
              <a:t> found in 2018-2020 US analysis of 396,385 PrEP </a:t>
            </a:r>
            <a:br>
              <a:rPr lang="en-US" sz="2400" kern="0" dirty="0"/>
            </a:br>
            <a:r>
              <a:rPr lang="en-US" sz="2400" kern="0" dirty="0"/>
              <a:t>oral prescriptions (N = 42,890)</a:t>
            </a:r>
            <a:r>
              <a:rPr lang="en-US" sz="2400" kern="0" baseline="30000" dirty="0"/>
              <a:t>2</a:t>
            </a:r>
          </a:p>
          <a:p>
            <a:pPr lvl="1"/>
            <a:r>
              <a:rPr lang="en-US" sz="2200" kern="0" dirty="0"/>
              <a:t>Nearly 1 in 3 prescriptions filled without HIV Ag/Ab testing within 3 mo prior</a:t>
            </a:r>
          </a:p>
          <a:p>
            <a:pPr lvl="1"/>
            <a:r>
              <a:rPr lang="en-US" sz="2200" dirty="0"/>
              <a:t>N</a:t>
            </a:r>
            <a:r>
              <a:rPr lang="en-US" sz="2200" kern="0" dirty="0"/>
              <a:t>early 1 in 4 prescriptions filled without any type of HIV testing within 3 mo prior</a:t>
            </a:r>
          </a:p>
          <a:p>
            <a:pPr marL="0" indent="0">
              <a:buNone/>
            </a:pPr>
            <a:endParaRPr lang="en-US" sz="2400" dirty="0"/>
          </a:p>
        </p:txBody>
      </p:sp>
      <p:sp>
        <p:nvSpPr>
          <p:cNvPr id="19" name="Content Placeholder 18">
            <a:extLst>
              <a:ext uri="{FF2B5EF4-FFF2-40B4-BE49-F238E27FC236}">
                <a16:creationId xmlns:a16="http://schemas.microsoft.com/office/drawing/2014/main" id="{C24FD7AD-8496-0101-A98D-1167CADB4C77}"/>
              </a:ext>
            </a:extLst>
          </p:cNvPr>
          <p:cNvSpPr>
            <a:spLocks noGrp="1"/>
          </p:cNvSpPr>
          <p:nvPr>
            <p:ph sz="half" idx="4294967295"/>
          </p:nvPr>
        </p:nvSpPr>
        <p:spPr>
          <a:xfrm>
            <a:off x="7186507" y="3098800"/>
            <a:ext cx="4319693" cy="3084513"/>
          </a:xfrm>
          <a:solidFill>
            <a:schemeClr val="accent5">
              <a:lumMod val="20000"/>
              <a:lumOff val="80000"/>
            </a:schemeClr>
          </a:solidFill>
        </p:spPr>
        <p:txBody>
          <a:bodyPr/>
          <a:lstStyle/>
          <a:p>
            <a:pPr>
              <a:spcBef>
                <a:spcPts val="600"/>
              </a:spcBef>
              <a:spcAft>
                <a:spcPts val="0"/>
              </a:spcAft>
            </a:pPr>
            <a:r>
              <a:rPr lang="en-US" sz="2400" dirty="0"/>
              <a:t>PrEP users who received </a:t>
            </a:r>
            <a:br>
              <a:rPr lang="en-US" sz="2400" dirty="0"/>
            </a:br>
            <a:r>
              <a:rPr lang="en-US" sz="2400" dirty="0"/>
              <a:t>less testing were more likely</a:t>
            </a:r>
            <a:br>
              <a:rPr lang="en-US" sz="2400" dirty="0"/>
            </a:br>
            <a:r>
              <a:rPr lang="en-US" sz="2400" dirty="0"/>
              <a:t>to have:</a:t>
            </a:r>
          </a:p>
          <a:p>
            <a:pPr lvl="1">
              <a:spcBef>
                <a:spcPts val="600"/>
              </a:spcBef>
              <a:spcAft>
                <a:spcPts val="0"/>
              </a:spcAft>
            </a:pPr>
            <a:r>
              <a:rPr lang="en-US" sz="2200" dirty="0"/>
              <a:t>Public insurance </a:t>
            </a:r>
          </a:p>
          <a:p>
            <a:pPr lvl="1">
              <a:spcBef>
                <a:spcPts val="600"/>
              </a:spcBef>
              <a:spcAft>
                <a:spcPts val="0"/>
              </a:spcAft>
            </a:pPr>
            <a:r>
              <a:rPr lang="en-US" sz="2200" dirty="0"/>
              <a:t>A rural residence</a:t>
            </a:r>
          </a:p>
          <a:p>
            <a:pPr lvl="1">
              <a:spcBef>
                <a:spcPts val="600"/>
              </a:spcBef>
              <a:spcAft>
                <a:spcPts val="0"/>
              </a:spcAft>
            </a:pPr>
            <a:r>
              <a:rPr lang="en-US" sz="2200" dirty="0"/>
              <a:t>A north-central US residence</a:t>
            </a:r>
          </a:p>
          <a:p>
            <a:pPr lvl="1">
              <a:spcBef>
                <a:spcPts val="600"/>
              </a:spcBef>
              <a:spcAft>
                <a:spcPts val="0"/>
              </a:spcAft>
            </a:pPr>
            <a:r>
              <a:rPr lang="en-US" sz="2200" dirty="0"/>
              <a:t>A younger age</a:t>
            </a:r>
          </a:p>
          <a:p>
            <a:pPr lvl="1">
              <a:spcBef>
                <a:spcPts val="600"/>
              </a:spcBef>
              <a:spcAft>
                <a:spcPts val="0"/>
              </a:spcAft>
            </a:pPr>
            <a:r>
              <a:rPr lang="en-US" sz="2200" dirty="0"/>
              <a:t>Identified as female</a:t>
            </a:r>
          </a:p>
        </p:txBody>
      </p:sp>
      <p:sp>
        <p:nvSpPr>
          <p:cNvPr id="9" name="Rectangle: Rounded Corners 8">
            <a:extLst>
              <a:ext uri="{FF2B5EF4-FFF2-40B4-BE49-F238E27FC236}">
                <a16:creationId xmlns:a16="http://schemas.microsoft.com/office/drawing/2014/main" id="{164982B7-B7BB-1EA2-BEB9-E9DE7D98DFB4}"/>
              </a:ext>
            </a:extLst>
          </p:cNvPr>
          <p:cNvSpPr/>
          <p:nvPr/>
        </p:nvSpPr>
        <p:spPr bwMode="auto">
          <a:xfrm>
            <a:off x="618743" y="1612659"/>
            <a:ext cx="10872445" cy="1399142"/>
          </a:xfrm>
          <a:prstGeom prst="roundRect">
            <a:avLst/>
          </a:prstGeom>
          <a:solidFill>
            <a:schemeClr val="accent6">
              <a:lumMod val="20000"/>
              <a:lumOff val="80000"/>
              <a:alpha val="5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Content Placeholder 7">
            <a:extLst>
              <a:ext uri="{FF2B5EF4-FFF2-40B4-BE49-F238E27FC236}">
                <a16:creationId xmlns:a16="http://schemas.microsoft.com/office/drawing/2014/main" id="{F4E8F140-A13C-401E-6A56-B85907C292CD}"/>
              </a:ext>
            </a:extLst>
          </p:cNvPr>
          <p:cNvSpPr txBox="1">
            <a:spLocks/>
          </p:cNvSpPr>
          <p:nvPr/>
        </p:nvSpPr>
        <p:spPr bwMode="auto">
          <a:xfrm>
            <a:off x="618743" y="1682758"/>
            <a:ext cx="10877529" cy="13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kern="0" dirty="0">
                <a:cs typeface="Calibri" panose="020F0502020204030204" pitchFamily="34" charset="0"/>
              </a:rPr>
              <a:t>2021 CDC guidelines recommend </a:t>
            </a:r>
            <a:r>
              <a:rPr lang="en-US" sz="2400" b="1" kern="0" dirty="0">
                <a:solidFill>
                  <a:srgbClr val="E1471D"/>
                </a:solidFill>
                <a:cs typeface="Calibri" panose="020F0502020204030204" pitchFamily="34" charset="0"/>
              </a:rPr>
              <a:t>HIV Ag/Ab test</a:t>
            </a:r>
            <a:r>
              <a:rPr lang="en-US" sz="2400" kern="0" dirty="0">
                <a:cs typeface="Calibri" panose="020F0502020204030204" pitchFamily="34" charset="0"/>
              </a:rPr>
              <a:t> and </a:t>
            </a:r>
            <a:r>
              <a:rPr lang="en-US" sz="2400" b="1" kern="0" dirty="0">
                <a:solidFill>
                  <a:schemeClr val="accent3"/>
                </a:solidFill>
                <a:cs typeface="Calibri" panose="020F0502020204030204" pitchFamily="34" charset="0"/>
              </a:rPr>
              <a:t>HIV-1 RNA assay </a:t>
            </a:r>
            <a:br>
              <a:rPr lang="en-US" sz="2400" b="1" kern="0" dirty="0">
                <a:solidFill>
                  <a:schemeClr val="accent3"/>
                </a:solidFill>
                <a:cs typeface="Calibri" panose="020F0502020204030204" pitchFamily="34" charset="0"/>
              </a:rPr>
            </a:br>
            <a:r>
              <a:rPr lang="en-US" sz="2400" kern="0" dirty="0">
                <a:cs typeface="Calibri" panose="020F0502020204030204" pitchFamily="34" charset="0"/>
              </a:rPr>
              <a:t>for monitoring patients receiving </a:t>
            </a:r>
            <a:r>
              <a:rPr lang="en-US" sz="2400" b="1" kern="0" dirty="0">
                <a:solidFill>
                  <a:schemeClr val="accent3"/>
                </a:solidFill>
                <a:cs typeface="Calibri" panose="020F0502020204030204" pitchFamily="34" charset="0"/>
              </a:rPr>
              <a:t>both oral and LA injectable PrEP</a:t>
            </a:r>
            <a:r>
              <a:rPr lang="en-US" sz="2400" b="1" kern="0" baseline="30000" dirty="0">
                <a:solidFill>
                  <a:schemeClr val="accent3"/>
                </a:solidFill>
                <a:cs typeface="Calibri" panose="020F0502020204030204" pitchFamily="34" charset="0"/>
              </a:rPr>
              <a:t>1</a:t>
            </a:r>
          </a:p>
          <a:p>
            <a:pPr lvl="1"/>
            <a:r>
              <a:rPr lang="en-US" sz="2200" kern="0" dirty="0"/>
              <a:t>Every 3 mo with oral PrEP; every 2 mo with LA CAB</a:t>
            </a:r>
          </a:p>
          <a:p>
            <a:pPr marL="0" indent="0">
              <a:buFont typeface="Wingdings" panose="05000000000000000000" pitchFamily="2" charset="2"/>
              <a:buNone/>
            </a:pPr>
            <a:endParaRPr lang="en-US" sz="2600" kern="0" dirty="0"/>
          </a:p>
        </p:txBody>
      </p:sp>
      <p:sp>
        <p:nvSpPr>
          <p:cNvPr id="13" name="Text Box 15">
            <a:extLst>
              <a:ext uri="{FF2B5EF4-FFF2-40B4-BE49-F238E27FC236}">
                <a16:creationId xmlns:a16="http://schemas.microsoft.com/office/drawing/2014/main" id="{C3125D5E-D526-25A6-05D5-184CA1A63AEF}"/>
              </a:ext>
            </a:extLst>
          </p:cNvPr>
          <p:cNvSpPr txBox="1">
            <a:spLocks noChangeArrowheads="1"/>
          </p:cNvSpPr>
          <p:nvPr/>
        </p:nvSpPr>
        <p:spPr bwMode="auto">
          <a:xfrm>
            <a:off x="412751" y="638983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cdc.gov/hiv/pdf/risk/prep/cdc-hiv-prep-guidelines-2021.pdf. 2. Baron. IAS 2023. Abstr MOPEE17. </a:t>
            </a:r>
          </a:p>
        </p:txBody>
      </p:sp>
      <p:sp>
        <p:nvSpPr>
          <p:cNvPr id="20" name="Arrow: Right 19">
            <a:extLst>
              <a:ext uri="{FF2B5EF4-FFF2-40B4-BE49-F238E27FC236}">
                <a16:creationId xmlns:a16="http://schemas.microsoft.com/office/drawing/2014/main" id="{401A4596-AF5D-6A47-46DE-DB222038D330}"/>
              </a:ext>
            </a:extLst>
          </p:cNvPr>
          <p:cNvSpPr/>
          <p:nvPr/>
        </p:nvSpPr>
        <p:spPr bwMode="auto">
          <a:xfrm>
            <a:off x="6252377" y="4229771"/>
            <a:ext cx="824523" cy="623583"/>
          </a:xfrm>
          <a:prstGeom prst="rightArrow">
            <a:avLst/>
          </a:prstGeom>
          <a:solidFill>
            <a:srgbClr val="682E7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18916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dirty="0" err="1">
                <a:solidFill>
                  <a:srgbClr val="00823B"/>
                </a:solidFill>
                <a:hlinkClick r:id="rId3"/>
              </a:rPr>
              <a:t>hiv</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Activities on </a:t>
            </a:r>
            <a:r>
              <a:rPr lang="en-US" altLang="en-US" sz="4000" dirty="0" err="1"/>
              <a:t>PrEP</a:t>
            </a:r>
            <a:r>
              <a:rPr lang="en-US" altLang="en-US" sz="4000" dirty="0"/>
              <a:t>: </a:t>
            </a:r>
            <a:br>
              <a:rPr lang="en-US" altLang="en-US" sz="4000" dirty="0"/>
            </a:br>
            <a:r>
              <a:rPr lang="en-US" altLang="en-US" sz="4000" dirty="0"/>
              <a:t>Where Are We and Where Are We Going?</a:t>
            </a:r>
            <a:br>
              <a:rPr lang="en-US" altLang="en-US" sz="4000" dirty="0"/>
            </a:br>
            <a:endParaRPr lang="en-US" altLang="en-US" sz="4000" dirty="0"/>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 Episodes </a:t>
            </a:r>
            <a:r>
              <a:rPr kumimoji="0" lang="en-US" sz="2200" b="0" i="0" u="none" strike="noStrike" kern="0" cap="none" spc="0" normalizeH="0" baseline="0" noProof="0" dirty="0">
                <a:ln>
                  <a:noFill/>
                </a:ln>
                <a:solidFill>
                  <a:schemeClr val="bg1"/>
                </a:solidFill>
                <a:effectLst/>
                <a:uLnTx/>
                <a:uFillTx/>
                <a:latin typeface="Calibri" panose="020F0502020204030204" pitchFamily="34" charset="0"/>
                <a:ea typeface="+mn-ea"/>
                <a:cs typeface="+mn-cs"/>
              </a:rPr>
              <a:t>featuring discussion with </a:t>
            </a:r>
            <a:r>
              <a:rPr kumimoji="0" lang="en-US" sz="2200" b="0" i="0" u="none" strike="noStrike" kern="0" cap="none" spc="0" normalizeH="0" baseline="0" noProof="0" dirty="0" err="1">
                <a:ln>
                  <a:noFill/>
                </a:ln>
                <a:solidFill>
                  <a:schemeClr val="bg1"/>
                </a:solidFill>
                <a:effectLst/>
                <a:uLnTx/>
                <a:uFillTx/>
                <a:latin typeface="Calibri" panose="020F0502020204030204" pitchFamily="34" charset="0"/>
                <a:ea typeface="+mn-ea"/>
                <a:cs typeface="+mn-cs"/>
              </a:rPr>
              <a:t>PrEP</a:t>
            </a:r>
            <a:r>
              <a:rPr kumimoji="0" lang="en-US" sz="2200" b="0" i="0" u="none" strike="noStrike" kern="0" cap="none" spc="0" normalizeH="0" baseline="0" noProof="0" dirty="0">
                <a:ln>
                  <a:noFill/>
                </a:ln>
                <a:solidFill>
                  <a:schemeClr val="bg1"/>
                </a:solidFill>
                <a:effectLst/>
                <a:uLnTx/>
                <a:uFillTx/>
                <a:latin typeface="Calibri" panose="020F0502020204030204" pitchFamily="34" charset="0"/>
                <a:ea typeface="+mn-ea"/>
                <a:cs typeface="+mn-cs"/>
              </a:rPr>
              <a:t> researchers, clinicians, and advocates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ClinicalThought</a:t>
            </a: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commentaries </a:t>
            </a:r>
            <a:r>
              <a:rPr kumimoji="0" lang="en-US" sz="2200" b="0" i="0" u="none" strike="noStrike" kern="0" cap="none" spc="0" normalizeH="0" baseline="0" noProof="0" dirty="0">
                <a:ln>
                  <a:noFill/>
                </a:ln>
                <a:solidFill>
                  <a:schemeClr val="bg1"/>
                </a:solidFill>
                <a:effectLst/>
                <a:uLnTx/>
                <a:uFillTx/>
                <a:latin typeface="Calibri" panose="020F0502020204030204" pitchFamily="34" charset="0"/>
                <a:ea typeface="+mn-ea"/>
                <a:cs typeface="+mn-cs"/>
              </a:rPr>
              <a:t>from </a:t>
            </a:r>
            <a:r>
              <a:rPr kumimoji="0" lang="en-US" sz="2200" b="0" i="0" u="none" strike="noStrike" kern="0" cap="none" spc="0" normalizeH="0" baseline="0" noProof="0" dirty="0" err="1">
                <a:ln>
                  <a:noFill/>
                </a:ln>
                <a:solidFill>
                  <a:schemeClr val="bg1"/>
                </a:solidFill>
                <a:effectLst/>
                <a:uLnTx/>
                <a:uFillTx/>
                <a:latin typeface="Calibri" panose="020F0502020204030204" pitchFamily="34" charset="0"/>
                <a:ea typeface="+mn-ea"/>
                <a:cs typeface="+mn-cs"/>
              </a:rPr>
              <a:t>PrEP</a:t>
            </a:r>
            <a:r>
              <a:rPr kumimoji="0" lang="en-US" sz="2200" b="0" i="0" u="none" strike="noStrike" kern="0" cap="none" spc="0" normalizeH="0" baseline="0" noProof="0" dirty="0">
                <a:ln>
                  <a:noFill/>
                </a:ln>
                <a:solidFill>
                  <a:schemeClr val="bg1"/>
                </a:solidFill>
                <a:effectLst/>
                <a:uLnTx/>
                <a:uFillTx/>
                <a:latin typeface="Calibri" panose="020F0502020204030204" pitchFamily="34" charset="0"/>
                <a:ea typeface="+mn-ea"/>
                <a:cs typeface="+mn-cs"/>
              </a:rPr>
              <a:t> experts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IAS 2023">
    <a:dk1>
      <a:srgbClr val="000000"/>
    </a:dk1>
    <a:lt1>
      <a:srgbClr val="FFFFFF"/>
    </a:lt1>
    <a:dk2>
      <a:srgbClr val="489DCB"/>
    </a:dk2>
    <a:lt2>
      <a:srgbClr val="FFFFFF"/>
    </a:lt2>
    <a:accent1>
      <a:srgbClr val="489DCB"/>
    </a:accent1>
    <a:accent2>
      <a:srgbClr val="EAAF66"/>
    </a:accent2>
    <a:accent3>
      <a:srgbClr val="2C7D5C"/>
    </a:accent3>
    <a:accent4>
      <a:srgbClr val="E0001B"/>
    </a:accent4>
    <a:accent5>
      <a:srgbClr val="69301F"/>
    </a:accent5>
    <a:accent6>
      <a:srgbClr val="FF890E"/>
    </a:accent6>
    <a:hlink>
      <a:srgbClr val="E0001B"/>
    </a:hlink>
    <a:folHlink>
      <a:srgbClr val="E0001B"/>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7A2FB9D447BF74EB9424E840098667B" ma:contentTypeVersion="1" ma:contentTypeDescription="Create a new document." ma:contentTypeScope="" ma:versionID="9433ecc0da0f54011f2e8064e9d75abc">
  <xsd:schema xmlns:xsd="http://www.w3.org/2001/XMLSchema" xmlns:xs="http://www.w3.org/2001/XMLSchema" xmlns:p="http://schemas.microsoft.com/office/2006/metadata/properties" xmlns:ns2="d359a8a5-731c-4a71-8636-5ac3511c1690" xmlns:ns3="eee04c2e-0694-4908-9a7e-18ef34a7ef9c" targetNamespace="http://schemas.microsoft.com/office/2006/metadata/properties" ma:root="true" ma:fieldsID="991a2d11e84c9e25a9b2ebc4888d7cff" ns2:_="" ns3:_="">
    <xsd:import namespace="d359a8a5-731c-4a71-8636-5ac3511c1690"/>
    <xsd:import namespace="eee04c2e-0694-4908-9a7e-18ef34a7ef9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ee04c2e-0694-4908-9a7e-18ef34a7ef9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Permissions"/>
          <xsd:enumeration value="Outcomes - Questions"/>
          <xsd:enumeration value="Downloadable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eee04c2e-0694-4908-9a7e-18ef34a7ef9c">DownloadableSlides</Document_x0020_Category>
    <_dlc_DocId xmlns="d359a8a5-731c-4a71-8636-5ac3511c1690">A4FR6MYESRRE-1760599323-5</_dlc_DocId>
    <_dlc_DocIdUrl xmlns="d359a8a5-731c-4a71-8636-5ac3511c1690">
      <Url>https://intranet.clinicaloptions.com/mews/hiv/HIV_2022_PrEP_Roadmap_AM_(PRP5570)/CME-Certified_Clinical_Focus_Module/_layouts/15/DocIdRedir.aspx?ID=A4FR6MYESRRE-1760599323-5</Url>
      <Description>A4FR6MYESRRE-1760599323-5</Description>
    </_dlc_DocIdUrl>
  </documentManagement>
</p:properties>
</file>

<file path=customXml/itemProps1.xml><?xml version="1.0" encoding="utf-8"?>
<ds:datastoreItem xmlns:ds="http://schemas.openxmlformats.org/officeDocument/2006/customXml" ds:itemID="{EB17D1F9-CC18-4564-BC3E-44DAE09527EF}">
  <ds:schemaRefs>
    <ds:schemaRef ds:uri="http://schemas.microsoft.com/sharepoint/events"/>
  </ds:schemaRefs>
</ds:datastoreItem>
</file>

<file path=customXml/itemProps2.xml><?xml version="1.0" encoding="utf-8"?>
<ds:datastoreItem xmlns:ds="http://schemas.openxmlformats.org/officeDocument/2006/customXml" ds:itemID="{4D47393E-C661-4A06-82DF-3F203FA220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eee04c2e-0694-4908-9a7e-18ef34a7ef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2AB8A0-97DB-42F7-9E68-EBB4BA19C5D4}">
  <ds:schemaRefs>
    <ds:schemaRef ds:uri="http://schemas.microsoft.com/sharepoint/v3/contenttype/forms"/>
  </ds:schemaRefs>
</ds:datastoreItem>
</file>

<file path=customXml/itemProps4.xml><?xml version="1.0" encoding="utf-8"?>
<ds:datastoreItem xmlns:ds="http://schemas.openxmlformats.org/officeDocument/2006/customXml" ds:itemID="{96CD0A8E-6110-4A69-AE6C-ECCF0AA468C9}">
  <ds:schemaRefs>
    <ds:schemaRef ds:uri="http://schemas.microsoft.com/office/2006/metadata/properties"/>
    <ds:schemaRef ds:uri="http://schemas.microsoft.com/office/infopath/2007/PartnerControls"/>
    <ds:schemaRef ds:uri="eee04c2e-0694-4908-9a7e-18ef34a7ef9c"/>
    <ds:schemaRef ds:uri="d359a8a5-731c-4a71-8636-5ac3511c1690"/>
  </ds:schemaRefs>
</ds:datastoreItem>
</file>

<file path=docProps/app.xml><?xml version="1.0" encoding="utf-8"?>
<Properties xmlns="http://schemas.openxmlformats.org/officeDocument/2006/extended-properties" xmlns:vt="http://schemas.openxmlformats.org/officeDocument/2006/docPropsVTypes">
  <TotalTime>22942</TotalTime>
  <Words>3373</Words>
  <Application>Microsoft Office PowerPoint</Application>
  <PresentationFormat>Widescreen</PresentationFormat>
  <Paragraphs>401</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BlinkMacSystemFont</vt:lpstr>
      <vt:lpstr>Calibri</vt:lpstr>
      <vt:lpstr>Times</vt:lpstr>
      <vt:lpstr>Verdana</vt:lpstr>
      <vt:lpstr>Wingdings</vt:lpstr>
      <vt:lpstr>2_2022_CCO_Template</vt:lpstr>
      <vt:lpstr>PrEP: Fulfilling the Promise of Current and  Future Regimens</vt:lpstr>
      <vt:lpstr>About These Slides</vt:lpstr>
      <vt:lpstr>Faculty</vt:lpstr>
      <vt:lpstr>Disclosures</vt:lpstr>
      <vt:lpstr>Global Progress Toward UNAIDS 95-95-95 Goals</vt:lpstr>
      <vt:lpstr>Sydney: Example of Successful HIV Prevention Program </vt:lpstr>
      <vt:lpstr>Summary of PrEP Eligibility by Regimen </vt:lpstr>
      <vt:lpstr>Summary of PrEP Options for Cisgender Men</vt:lpstr>
      <vt:lpstr>On-Demand Oral FTC/TDF PrEP for HIV Prevention in Men Who Have Sex With Men</vt:lpstr>
      <vt:lpstr>Summary of PrEP Options for Cisgender Women</vt:lpstr>
      <vt:lpstr>HPTN 083 and 084: LA IM CAB Q2M vs  Daily Oral FTC/TDF for PrEP</vt:lpstr>
      <vt:lpstr>Full Potential of PrEP Is Not Being Realized Globally</vt:lpstr>
      <vt:lpstr>PrEP Gap in United States</vt:lpstr>
      <vt:lpstr>Barriers to PrEP: Individual and Community Perspective</vt:lpstr>
      <vt:lpstr>Key Barriers to PrEP Uptake and Potential  Approaches to Removing Barriers to PrEP</vt:lpstr>
      <vt:lpstr>ImPrEP: PrEP Implementation Study in Cisgender Men Who Have Sex With Men and Transgender Women</vt:lpstr>
      <vt:lpstr>Barriers to PrEP Persistence</vt:lpstr>
      <vt:lpstr>Interventions to Support PrEP Persistence</vt:lpstr>
      <vt:lpstr>Expanding PrEP Options to Facilitate Adherence  and Persistence: Today and in Near Future</vt:lpstr>
      <vt:lpstr>Delays in HIV Diagnoses on PrEP</vt:lpstr>
      <vt:lpstr>Challenges With HIV Monitoring While Receiving PrEP</vt:lpstr>
      <vt:lpstr>Go Online for More CCO Activities on PrEP:  Where Are We and Where Are We Going?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 Fulfilling the Promise of Current and Future Regimens</dc:title>
  <dc:creator>Danya Reynolds</dc:creator>
  <cp:lastModifiedBy>Vkatkade@cealliance.com</cp:lastModifiedBy>
  <cp:revision>4</cp:revision>
  <dcterms:created xsi:type="dcterms:W3CDTF">2023-10-18T19:24:42Z</dcterms:created>
  <dcterms:modified xsi:type="dcterms:W3CDTF">2023-11-17T05:29:57Z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0x01010027A2FB9D447BF74EB9424E840098667B</vt:lpwstr>
  </property>
  <property fmtid="{D5CDD505-2E9C-101B-9397-08002B2CF9AE}" pid="3" name="_dlc_DocIdItemGuid">
    <vt:lpwstr>1481efbb-9977-4b51-9441-f9b92e6fbde2</vt:lpwstr>
  </property>
</Properties>
</file>