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Lst>
  <p:notesMasterIdLst>
    <p:notesMasterId r:id="rId18"/>
  </p:notesMasterIdLst>
  <p:handoutMasterIdLst>
    <p:handoutMasterId r:id="rId19"/>
  </p:handoutMasterIdLst>
  <p:sldIdLst>
    <p:sldId id="560" r:id="rId7"/>
    <p:sldId id="308" r:id="rId8"/>
    <p:sldId id="257" r:id="rId9"/>
    <p:sldId id="2147473693" r:id="rId10"/>
    <p:sldId id="548" r:id="rId11"/>
    <p:sldId id="549" r:id="rId12"/>
    <p:sldId id="2147473694" r:id="rId13"/>
    <p:sldId id="550" r:id="rId14"/>
    <p:sldId id="551" r:id="rId15"/>
    <p:sldId id="552" r:id="rId16"/>
    <p:sldId id="318" r:id="rId17"/>
  </p:sldIdLst>
  <p:sldSz cx="12192000" cy="6858000"/>
  <p:notesSz cx="7315200" cy="9601200"/>
  <p:custDataLst>
    <p:tags r:id="rId20"/>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4128" userDrawn="1">
          <p15:clr>
            <a:srgbClr val="A4A3A4"/>
          </p15:clr>
        </p15:guide>
        <p15:guide id="2" orient="horz" pos="1008" userDrawn="1">
          <p15:clr>
            <a:srgbClr val="A4A3A4"/>
          </p15:clr>
        </p15:guide>
        <p15:guide id="3" orient="horz" pos="4032" userDrawn="1">
          <p15:clr>
            <a:srgbClr val="A4A3A4"/>
          </p15:clr>
        </p15:guide>
        <p15:guide id="4" orient="horz" pos="151" userDrawn="1">
          <p15:clr>
            <a:srgbClr val="A4A3A4"/>
          </p15:clr>
        </p15:guide>
        <p15:guide id="5" orient="horz" pos="264" userDrawn="1">
          <p15:clr>
            <a:srgbClr val="A4A3A4"/>
          </p15:clr>
        </p15:guide>
        <p15:guide id="6" orient="horz" pos="3912" userDrawn="1">
          <p15:clr>
            <a:srgbClr val="A4A3A4"/>
          </p15:clr>
        </p15:guide>
        <p15:guide id="7" orient="horz" userDrawn="1">
          <p15:clr>
            <a:srgbClr val="A4A3A4"/>
          </p15:clr>
        </p15:guide>
        <p15:guide id="8" pos="329" userDrawn="1">
          <p15:clr>
            <a:srgbClr val="A4A3A4"/>
          </p15:clr>
        </p15:guide>
        <p15:guide id="9" pos="7407" userDrawn="1">
          <p15:clr>
            <a:srgbClr val="A4A3A4"/>
          </p15:clr>
        </p15:guide>
        <p15:guide id="10" pos="3864" userDrawn="1">
          <p15:clr>
            <a:srgbClr val="A4A3A4"/>
          </p15:clr>
        </p15:guide>
        <p15:guide id="11" pos="453" userDrawn="1">
          <p15:clr>
            <a:srgbClr val="A4A3A4"/>
          </p15:clr>
        </p15:guide>
        <p15:guide id="13" pos="7248"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2" clrIdx="6"/>
  <p:cmAuthor id="2" name="Melanie Couton" initials="MAC" lastIdx="4" clrIdx="3"/>
  <p:cmAuthor id="3" name="ralfieri" initials="ra" lastIdx="2" clrIdx="8"/>
  <p:cmAuthor id="4" name="Megan Capel" initials="MC" lastIdx="32"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1"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1"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Jennifer Eimers" initials="JE" lastIdx="2" clrIdx="14">
    <p:extLst>
      <p:ext uri="{19B8F6BF-5375-455C-9EA6-DF929625EA0E}">
        <p15:presenceInfo xmlns:p15="http://schemas.microsoft.com/office/powerpoint/2012/main" userId="S::jeimers@clinicaloptions.com::e496f3f7-6a48-4339-9b0c-9f426a43f948" providerId="AD"/>
      </p:ext>
    </p:extLst>
  </p:cmAuthor>
  <p:cmAuthor id="16" name="Christy Seals" initials="CS" lastIdx="1" clrIdx="15">
    <p:extLst>
      <p:ext uri="{19B8F6BF-5375-455C-9EA6-DF929625EA0E}">
        <p15:presenceInfo xmlns:p15="http://schemas.microsoft.com/office/powerpoint/2012/main" userId="S::cseals@clinicaloptions.com::0852e532-1f9e-4bbf-9b56-be19a9543a31" providerId="AD"/>
      </p:ext>
    </p:extLst>
  </p:cmAuthor>
  <p:cmAuthor id="17" name="Kristen Morrow" initials="KM" lastIdx="1" clrIdx="16">
    <p:extLst>
      <p:ext uri="{19B8F6BF-5375-455C-9EA6-DF929625EA0E}">
        <p15:presenceInfo xmlns:p15="http://schemas.microsoft.com/office/powerpoint/2012/main" userId="41d2ac2a3a2c2d93" providerId="Windows Live"/>
      </p:ext>
    </p:extLst>
  </p:cmAuthor>
  <p:cmAuthor id="18" name="Jacky Olin" initials="JO" lastIdx="3" clrIdx="17">
    <p:extLst>
      <p:ext uri="{19B8F6BF-5375-455C-9EA6-DF929625EA0E}">
        <p15:presenceInfo xmlns:p15="http://schemas.microsoft.com/office/powerpoint/2012/main" userId="S::jolin@clinicaloptions.com::be962d7c-0694-47b7-a47b-05bea0d96ce0" providerId="AD"/>
      </p:ext>
    </p:extLst>
  </p:cmAuthor>
  <p:cmAuthor id="19" name="CLINICALOPTIONS\tquill" initials="C" lastIdx="9" clrIdx="18">
    <p:extLst>
      <p:ext uri="{19B8F6BF-5375-455C-9EA6-DF929625EA0E}">
        <p15:presenceInfo xmlns:p15="http://schemas.microsoft.com/office/powerpoint/2012/main" userId="CLINICALOPTIONS\tquill" providerId="None"/>
      </p:ext>
    </p:extLst>
  </p:cmAuthor>
  <p:cmAuthor id="20" name="aboecler@clinicaloptions.com" initials="a" lastIdx="1" clrIdx="19">
    <p:extLst>
      <p:ext uri="{19B8F6BF-5375-455C-9EA6-DF929625EA0E}">
        <p15:presenceInfo xmlns:p15="http://schemas.microsoft.com/office/powerpoint/2012/main" userId="aboecler@clinicaloptions.com"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471D"/>
    <a:srgbClr val="00823B"/>
    <a:srgbClr val="015873"/>
    <a:srgbClr val="046376"/>
    <a:srgbClr val="013763"/>
    <a:srgbClr val="033453"/>
    <a:srgbClr val="006264"/>
    <a:srgbClr val="FDB338"/>
    <a:srgbClr val="682E74"/>
    <a:srgbClr val="0527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892" autoAdjust="0"/>
    <p:restoredTop sz="81078" autoAdjust="0"/>
  </p:normalViewPr>
  <p:slideViewPr>
    <p:cSldViewPr snapToGrid="0">
      <p:cViewPr varScale="1">
        <p:scale>
          <a:sx n="103" d="100"/>
          <a:sy n="103" d="100"/>
        </p:scale>
        <p:origin x="114" y="96"/>
      </p:cViewPr>
      <p:guideLst>
        <p:guide orient="horz" pos="4128"/>
        <p:guide orient="horz" pos="1008"/>
        <p:guide orient="horz" pos="4032"/>
        <p:guide orient="horz" pos="151"/>
        <p:guide orient="horz" pos="264"/>
        <p:guide orient="horz" pos="3912"/>
        <p:guide orient="horz"/>
        <p:guide pos="329"/>
        <p:guide pos="7407"/>
        <p:guide pos="3864"/>
        <p:guide pos="453"/>
        <p:guide pos="7248"/>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commentAuthors" Target="commentAuthor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tags" Target="tags/tag1.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theme" Target="theme/theme1.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handoutMaster" Target="handoutMasters/handoutMaster1.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ESA, erythropoiesis-stimulating agent;</a:t>
            </a:r>
            <a:r>
              <a:rPr lang="en-US" i="1" dirty="0"/>
              <a:t> MDS, myelodysplastic syndromes.</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8603825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ESA, erythropoiesis-stimulating agent; </a:t>
            </a:r>
            <a:r>
              <a:rPr lang="en-US" i="1" dirty="0"/>
              <a:t>HI-E, </a:t>
            </a:r>
            <a:r>
              <a:rPr lang="en-US" b="0" i="1" dirty="0"/>
              <a:t>hematologic improvement</a:t>
            </a:r>
            <a:r>
              <a:rPr lang="en-US" b="0" i="1" dirty="0">
                <a:latin typeface="Calibri" panose="020F0502020204030204" pitchFamily="34" charset="0"/>
                <a:cs typeface="Calibri" panose="020F0502020204030204" pitchFamily="34" charset="0"/>
              </a:rPr>
              <a:t>–</a:t>
            </a:r>
            <a:r>
              <a:rPr lang="en-US" b="0" i="1" dirty="0"/>
              <a:t>erythroid; </a:t>
            </a:r>
            <a:r>
              <a:rPr lang="en-US" i="1" dirty="0"/>
              <a:t>MDS, myelodysplastic syndromes; RBC, red blood cell; RBC-TI, red blood cell transfusion independence; RS, ring sideroblasts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9314715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AE, adverse event; AML, acute myeloid leukemia; BM, bone marrow; ECOG, Eastern Cooperative Oncology Group; ESA, erythropoiesis-stimulating agent; Hgb, hemoglobin; HI-E, hematologic improvement</a:t>
            </a:r>
            <a:r>
              <a:rPr lang="en-US" b="0" i="1" dirty="0">
                <a:latin typeface="Calibri" panose="020F0502020204030204" pitchFamily="34" charset="0"/>
                <a:cs typeface="Calibri" panose="020F0502020204030204" pitchFamily="34" charset="0"/>
              </a:rPr>
              <a:t>–</a:t>
            </a:r>
            <a:r>
              <a:rPr lang="en-US" b="0" i="1" dirty="0"/>
              <a:t>erythroid</a:t>
            </a:r>
            <a:r>
              <a:rPr lang="en-US" b="0" i="1" dirty="0">
                <a:solidFill>
                  <a:srgbClr val="000000"/>
                </a:solidFill>
                <a:effectLst/>
                <a:latin typeface="Source Sans Pro" panose="020B0503030403020204" pitchFamily="34" charset="0"/>
              </a:rPr>
              <a:t>;</a:t>
            </a:r>
            <a:r>
              <a:rPr lang="en-US" b="0" i="1" dirty="0"/>
              <a:t> IPSS-R</a:t>
            </a:r>
            <a:r>
              <a:rPr lang="en-US" b="0" dirty="0"/>
              <a:t>, </a:t>
            </a:r>
            <a:r>
              <a:rPr lang="en-US" b="0" i="1" dirty="0"/>
              <a:t>Revised</a:t>
            </a:r>
            <a:r>
              <a:rPr lang="en-US" b="0" dirty="0"/>
              <a:t> </a:t>
            </a:r>
            <a:r>
              <a:rPr lang="en-US" b="0" i="1" dirty="0"/>
              <a:t>International Prognostic Scoring System; MDS, myelodysplastic syndromes; PD, progressive disease; PS, performance status; RBC, red blood cell; RS, ring sideroblasts; sEPO, serum erythropoietin; TI, transfusion independence; tx, treatment.</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Calibri" panose="020F0502020204030204" pitchFamily="34" charset="0"/>
                <a:ea typeface="ＭＳ Ｐゴシック" charset="0"/>
                <a:cs typeface="Calibri" panose="020F050202020403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endParaRPr>
          </a:p>
        </p:txBody>
      </p:sp>
    </p:spTree>
    <p:extLst>
      <p:ext uri="{BB962C8B-B14F-4D97-AF65-F5344CB8AC3E}">
        <p14:creationId xmlns:p14="http://schemas.microsoft.com/office/powerpoint/2010/main" val="27972680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Hb, hemoglobin; IPSS-R</a:t>
            </a:r>
            <a:r>
              <a:rPr lang="en-US" b="0" dirty="0"/>
              <a:t>, </a:t>
            </a:r>
            <a:r>
              <a:rPr lang="en-US" b="0" i="1" dirty="0"/>
              <a:t>Revised</a:t>
            </a:r>
            <a:r>
              <a:rPr lang="en-US" b="0" dirty="0"/>
              <a:t> </a:t>
            </a:r>
            <a:r>
              <a:rPr lang="en-US" b="0" i="1" dirty="0"/>
              <a:t>International Prognostic Scoring System; MDS, myelodysplastic syndromes; RS, ring sideroblasts; sEPO, serum erythropoietin</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14517543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Hb, hemoglobin; ITT, intention to treat; RBC-TI, red blood cell transfusion independence; sEPO, serum erythropoietin</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26110030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Hb, hemoglobin; ITT, intention to treat; RBC-TI, red blood cell transfusion independence; </a:t>
            </a:r>
            <a:r>
              <a:rPr lang="en-US" b="0" i="1" dirty="0"/>
              <a:t>RS, ring sideroblasts; </a:t>
            </a:r>
            <a:r>
              <a:rPr lang="en-US" i="1" dirty="0"/>
              <a:t>sEPO, serum erythropoietin</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28979304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b="0" i="1" dirty="0"/>
              <a:t>AE, adverse event; HI-E, hematologic improvement</a:t>
            </a:r>
            <a:r>
              <a:rPr lang="en-US" b="0" i="1" dirty="0">
                <a:latin typeface="Calibri" panose="020F0502020204030204" pitchFamily="34" charset="0"/>
                <a:cs typeface="Calibri" panose="020F0502020204030204" pitchFamily="34" charset="0"/>
              </a:rPr>
              <a:t>–</a:t>
            </a:r>
            <a:r>
              <a:rPr lang="en-US" b="0" i="1" dirty="0"/>
              <a:t>erythroid</a:t>
            </a:r>
            <a:r>
              <a:rPr lang="en-US" b="0" i="1" dirty="0">
                <a:solidFill>
                  <a:srgbClr val="000000"/>
                </a:solidFill>
                <a:effectLst/>
                <a:latin typeface="Source Sans Pro" panose="020B0503030403020204" pitchFamily="34" charset="0"/>
              </a:rPr>
              <a:t>; </a:t>
            </a:r>
            <a:r>
              <a:rPr lang="en-US" i="1" dirty="0"/>
              <a:t>ITT, intention to treat; NE, not estimable; PD, progressive disease; RBC, red blood cell; RBC-TI, red blood cell transfusion independence; sEPO, serum erythropoietin</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37951364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AML, acute myeloid leukemia; HR-MDS, high-risk myelodysplastic syndromes; TEAEs, treatment-emergent adverse events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dirty="0"/>
          </a:p>
        </p:txBody>
      </p:sp>
    </p:spTree>
    <p:extLst>
      <p:ext uri="{BB962C8B-B14F-4D97-AF65-F5344CB8AC3E}">
        <p14:creationId xmlns:p14="http://schemas.microsoft.com/office/powerpoint/2010/main" val="28627421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b="0" i="1" dirty="0"/>
              <a:t>ESA, erythropoiesis-stimulating agent;</a:t>
            </a:r>
            <a:r>
              <a:rPr lang="en-US" i="1" dirty="0"/>
              <a:t> Hb, hemoglobin; MDS, myelodysplastic syndromes; RBC-TI, red blood cell transfusion independence.</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10</a:t>
            </a:fld>
            <a:endParaRPr lang="en-US" altLang="en-US" dirty="0"/>
          </a:p>
        </p:txBody>
      </p:sp>
    </p:spTree>
    <p:extLst>
      <p:ext uri="{BB962C8B-B14F-4D97-AF65-F5344CB8AC3E}">
        <p14:creationId xmlns:p14="http://schemas.microsoft.com/office/powerpoint/2010/main" val="5904379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11</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F6B3930-7C31-48E3-9C51-5B16A239A187}"/>
              </a:ext>
            </a:extLst>
          </p:cNvPr>
          <p:cNvSpPr/>
          <p:nvPr userDrawn="1"/>
        </p:nvSpPr>
        <p:spPr bwMode="auto">
          <a:xfrm>
            <a:off x="6114257" y="3667127"/>
            <a:ext cx="6077741" cy="3190872"/>
          </a:xfrm>
          <a:prstGeom prst="rect">
            <a:avLst/>
          </a:prstGeom>
          <a:solidFill>
            <a:schemeClr val="tx2">
              <a:lumMod val="75000"/>
            </a:schemeClr>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2400" b="0" dirty="0">
                <a:solidFill>
                  <a:schemeClr val="tx1"/>
                </a:solidFill>
                <a:latin typeface="Calibri" panose="020F0502020204030204" pitchFamily="34" charset="0"/>
              </a:rPr>
              <a:t>Image Placeholder</a:t>
            </a:r>
          </a:p>
        </p:txBody>
      </p:sp>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endParaRPr lang="en-US" dirty="0"/>
          </a:p>
        </p:txBody>
      </p: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 name="Picture 1">
            <a:extLst>
              <a:ext uri="{FF2B5EF4-FFF2-40B4-BE49-F238E27FC236}">
                <a16:creationId xmlns:a16="http://schemas.microsoft.com/office/drawing/2014/main" id="{BA6824BC-C604-0009-B182-0567BC93C59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33F44B30-1879-6F13-273E-22B934A627E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F4A1C891-79C3-863E-FBA9-188D17ED03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2DB2AFA4-BBF7-61A0-D954-E2BAF8A2721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178BF92-DC92-6DC3-6E2D-E56641796C9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11170075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93B8F865-6ADC-958B-BCBA-56A2A50D7AAE}"/>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05C4B9E-1FA3-952D-6393-30BFE5E1835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D3C7FEC-03C8-EE45-01CC-6BBE64B18F7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E0C14CBC-B02C-E649-3090-78EEB821A66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81F49DEA-FA25-76E8-342E-9233B13A696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F518083-D1F3-A58F-0D1E-5E853D43C08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D1286C5E-09F9-468C-28E0-433C61B53C29}"/>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679467CA-89F4-C188-2170-B4B94D784D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F4549132-9E6B-C041-DA66-E2829720F89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2B0E3B1-4A7C-7261-1C0D-368224CC2F2D}"/>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9783100C-E066-F74E-F8B7-8AD4160FFE0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F5C49CD4-B8DF-4B97-E9D0-CA20225DE22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A44B9F7-3245-A62E-5232-18B419E939A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33058027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80" r:id="rId1"/>
    <p:sldLayoutId id="2147484655" r:id="rId2"/>
    <p:sldLayoutId id="2147484656" r:id="rId3"/>
    <p:sldLayoutId id="2147484663" r:id="rId4"/>
    <p:sldLayoutId id="2147484657" r:id="rId5"/>
    <p:sldLayoutId id="2147484658" r:id="rId6"/>
    <p:sldLayoutId id="2147484664" r:id="rId7"/>
    <p:sldLayoutId id="2147484659" r:id="rId8"/>
    <p:sldLayoutId id="2147484667" r:id="rId9"/>
    <p:sldLayoutId id="2147484660" r:id="rId10"/>
    <p:sldLayoutId id="2147484665" r:id="rId11"/>
    <p:sldLayoutId id="2147484661" r:id="rId12"/>
    <p:sldLayoutId id="2147484666" r:id="rId13"/>
    <p:sldLayoutId id="2147484662" r:id="rId14"/>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3.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COMMANDS: Luspatercept vs Epoetin alfa for </a:t>
            </a:r>
            <a:br>
              <a:rPr lang="en-US" altLang="en-US" sz="4000" dirty="0"/>
            </a:br>
            <a:r>
              <a:rPr lang="en-US" altLang="en-US" sz="4000" dirty="0"/>
              <a:t>ESA-Naive Transfusion-Dependent Lower-Risk MDS</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223131"/>
            <a:ext cx="5505298"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9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Supported by educational grants from AbbVie, Geron, Jazz Pharmaceuticals, Lilly, Merck Sharp &amp; Dohme Corp., and Novartis.</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714624"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100000"/>
              </a:lnSpc>
              <a:spcBef>
                <a:spcPct val="0"/>
              </a:spcBef>
              <a:spcAft>
                <a:spcPct val="0"/>
              </a:spcAft>
              <a:buClr>
                <a:srgbClr val="FEFDDE"/>
              </a:buClr>
              <a:buSzTx/>
              <a:buFont typeface="Wingdings" pitchFamily="2" charset="2"/>
              <a:buNone/>
              <a:tabLst/>
              <a:defRPr/>
            </a:pPr>
            <a:r>
              <a:rPr kumimoji="0" lang="en-US" sz="2200" b="1" i="0" u="none" strike="noStrike" kern="0" cap="none" spc="0" normalizeH="0" baseline="0" noProof="0" dirty="0">
                <a:ln>
                  <a:noFill/>
                </a:ln>
                <a:solidFill>
                  <a:srgbClr val="455560"/>
                </a:solidFill>
                <a:effectLst/>
                <a:uLnTx/>
                <a:uFillTx/>
                <a:latin typeface="Calibri"/>
                <a:ea typeface="+mn-ea"/>
                <a:cs typeface="Calibri"/>
              </a:rPr>
              <a:t>CCO Independent Conference Highlights*</a:t>
            </a:r>
            <a:br>
              <a:rPr kumimoji="0" lang="en-US" sz="2200" b="1" i="0" u="none" strike="noStrike" kern="0" cap="none" spc="0" normalizeH="0" baseline="0" noProof="0" dirty="0">
                <a:ln>
                  <a:noFill/>
                </a:ln>
                <a:solidFill>
                  <a:srgbClr val="FFFFFF"/>
                </a:solidFill>
                <a:effectLst/>
                <a:uLnTx/>
                <a:uFillTx/>
                <a:latin typeface="Calibri" panose="020F0502020204030204" pitchFamily="34" charset="0"/>
                <a:ea typeface="+mn-ea"/>
                <a:cs typeface="+mn-cs"/>
              </a:rPr>
            </a:br>
            <a:r>
              <a:rPr kumimoji="0" lang="en-US" sz="1600" b="0" i="0" u="none" strike="noStrike" kern="0" cap="none" spc="0" normalizeH="0" baseline="0" noProof="0" dirty="0">
                <a:ln>
                  <a:noFill/>
                </a:ln>
                <a:solidFill>
                  <a:srgbClr val="455560"/>
                </a:solidFill>
                <a:effectLst/>
                <a:uLnTx/>
                <a:uFillTx/>
                <a:latin typeface="Calibri"/>
                <a:ea typeface="+mn-ea"/>
                <a:cs typeface="Calibri"/>
              </a:rPr>
              <a:t>of the </a:t>
            </a:r>
            <a:r>
              <a:rPr kumimoji="0" lang="en-US" sz="1600" b="0" i="1" u="none" strike="noStrike" kern="0" cap="none" spc="0" normalizeH="0" baseline="0" noProof="0" dirty="0">
                <a:ln>
                  <a:noFill/>
                </a:ln>
                <a:solidFill>
                  <a:srgbClr val="455560"/>
                </a:solidFill>
                <a:effectLst/>
                <a:uLnTx/>
                <a:uFillTx/>
                <a:latin typeface="Calibri"/>
                <a:ea typeface="+mn-ea"/>
                <a:cs typeface="Calibri"/>
              </a:rPr>
              <a:t>2023 ASCO Annual Meeting, June 2-6, 2023, Chicago, Illinois</a:t>
            </a:r>
            <a:endParaRPr kumimoji="0" lang="en-US" altLang="en-US" sz="1600" b="0" i="0" u="none" strike="noStrike" kern="0" cap="none" spc="0" normalizeH="0" baseline="0" noProof="0" dirty="0">
              <a:ln>
                <a:noFill/>
              </a:ln>
              <a:solidFill>
                <a:srgbClr val="455560"/>
              </a:solidFill>
              <a:effectLst/>
              <a:uLnTx/>
              <a:uFillTx/>
              <a:latin typeface="Calibri"/>
              <a:ea typeface="+mn-ea"/>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altLang="en-US" sz="8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*CCO is an independent medical education company that provides state-of-the-art medical information to healthcare professionals through conference coverage and other educational programs.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8" name="Group 7">
            <a:extLst>
              <a:ext uri="{FF2B5EF4-FFF2-40B4-BE49-F238E27FC236}">
                <a16:creationId xmlns:a16="http://schemas.microsoft.com/office/drawing/2014/main" id="{59116265-F217-C600-FAC6-FE32BCA6725D}"/>
              </a:ext>
            </a:extLst>
          </p:cNvPr>
          <p:cNvGrpSpPr/>
          <p:nvPr/>
        </p:nvGrpSpPr>
        <p:grpSpPr>
          <a:xfrm>
            <a:off x="4156075" y="3434848"/>
            <a:ext cx="4509943" cy="615278"/>
            <a:chOff x="4156075" y="3330939"/>
            <a:chExt cx="4509943" cy="615278"/>
          </a:xfrm>
        </p:grpSpPr>
        <p:sp>
          <p:nvSpPr>
            <p:cNvPr id="9" name="Rectangle 7">
              <a:extLst>
                <a:ext uri="{FF2B5EF4-FFF2-40B4-BE49-F238E27FC236}">
                  <a16:creationId xmlns:a16="http://schemas.microsoft.com/office/drawing/2014/main" id="{51E578EA-A991-252D-7440-A9C0521F2317}"/>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4"/>
                </a:rPr>
                <a:t>clinicaloptions.com</a:t>
              </a:r>
              <a:endParaRPr lang="en-US" altLang="en-US" sz="2000" b="0" dirty="0">
                <a:solidFill>
                  <a:schemeClr val="bg2"/>
                </a:solidFill>
                <a:latin typeface="Calibri" panose="020F0502020204030204" pitchFamily="34" charset="0"/>
              </a:endParaRPr>
            </a:p>
          </p:txBody>
        </p:sp>
        <p:pic>
          <p:nvPicPr>
            <p:cNvPr id="10" name="Picture 9">
              <a:extLst>
                <a:ext uri="{FF2B5EF4-FFF2-40B4-BE49-F238E27FC236}">
                  <a16:creationId xmlns:a16="http://schemas.microsoft.com/office/drawing/2014/main" id="{F10A7A64-40AF-C4DC-21AB-4C79615979D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COMMANDS: Background</a:t>
            </a:r>
            <a:endParaRPr lang="en-US" altLang="en-US"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p:txBody>
          <a:bodyPr/>
          <a:lstStyle/>
          <a:p>
            <a:r>
              <a:rPr lang="en-US" altLang="en-US" dirty="0"/>
              <a:t>Phase III MEDALIST trial showed benefit of luspatercept for patients with lower-risk MDS without RS with RBC transfusion dependence</a:t>
            </a:r>
            <a:r>
              <a:rPr lang="en-US" altLang="en-US" baseline="30000" dirty="0"/>
              <a:t>1</a:t>
            </a:r>
          </a:p>
          <a:p>
            <a:pPr lvl="1"/>
            <a:r>
              <a:rPr lang="en-US" altLang="en-US" dirty="0"/>
              <a:t>RBC-TI ≥8 wk in 38% vs 13% with placebo (</a:t>
            </a:r>
            <a:r>
              <a:rPr lang="en-US" altLang="en-US" i="1" dirty="0"/>
              <a:t>P</a:t>
            </a:r>
            <a:r>
              <a:rPr lang="en-US" altLang="en-US" dirty="0"/>
              <a:t> &lt;.001)</a:t>
            </a:r>
          </a:p>
          <a:p>
            <a:r>
              <a:rPr lang="en-US" altLang="en-US" dirty="0"/>
              <a:t>Phase II PACE-MDS trial demonstrated luspatercept benefit for lower-risk MDS and low transfusion burden</a:t>
            </a:r>
            <a:r>
              <a:rPr lang="en-US" altLang="en-US" baseline="30000" dirty="0"/>
              <a:t>2</a:t>
            </a:r>
          </a:p>
          <a:p>
            <a:pPr lvl="1"/>
            <a:r>
              <a:rPr lang="en-US" altLang="en-US" dirty="0"/>
              <a:t>HI-E in 53.7% of patients (including 36.4% of patients with non-RS)</a:t>
            </a:r>
          </a:p>
          <a:p>
            <a:r>
              <a:rPr lang="en-US" altLang="en-US" dirty="0"/>
              <a:t>Current interim analysis of phase III COMMANDS trial assessed RBC-TI and safety with luspatercept vs epoetin alfa in ESA-naive patients with transfusion-dependent lower-risk MDS</a:t>
            </a:r>
            <a:r>
              <a:rPr lang="en-US" altLang="en-US" baseline="30000" dirty="0"/>
              <a:t>3</a:t>
            </a:r>
          </a:p>
        </p:txBody>
      </p:sp>
      <p:sp>
        <p:nvSpPr>
          <p:cNvPr id="9221" name="Text Box 11">
            <a:extLst>
              <a:ext uri="{FF2B5EF4-FFF2-40B4-BE49-F238E27FC236}">
                <a16:creationId xmlns:a16="http://schemas.microsoft.com/office/drawing/2014/main" id="{0B865CED-4EF9-403A-B72A-0302F40DC9B0}"/>
              </a:ext>
            </a:extLst>
          </p:cNvPr>
          <p:cNvSpPr txBox="1">
            <a:spLocks noChangeArrowheads="1"/>
          </p:cNvSpPr>
          <p:nvPr/>
        </p:nvSpPr>
        <p:spPr bwMode="auto">
          <a:xfrm>
            <a:off x="414339" y="6201074"/>
            <a:ext cx="550581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1. Fenaux. NEJM. 2020;382:140. 2. Platzbecker. JCO. 2022;40:3800. </a:t>
            </a:r>
            <a:br>
              <a:rPr lang="en-US" altLang="en-US" sz="1200" b="0" dirty="0">
                <a:solidFill>
                  <a:schemeClr val="bg2"/>
                </a:solidFill>
                <a:latin typeface="Calibri" panose="020F0502020204030204" pitchFamily="34" charset="0"/>
              </a:rPr>
            </a:br>
            <a:r>
              <a:rPr lang="en-US" altLang="en-US" sz="1200" b="0" dirty="0">
                <a:solidFill>
                  <a:schemeClr val="bg2"/>
                </a:solidFill>
                <a:latin typeface="Calibri" panose="020F0502020204030204" pitchFamily="34" charset="0"/>
              </a:rPr>
              <a:t>3. Garcia-Manero. ASCO 2023. Abstr 7003.</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41FEF61-F6A1-4D2D-8687-C6B2C49E2A5E}"/>
              </a:ext>
            </a:extLst>
          </p:cNvPr>
          <p:cNvSpPr>
            <a:spLocks noGrp="1"/>
          </p:cNvSpPr>
          <p:nvPr>
            <p:ph type="title"/>
          </p:nvPr>
        </p:nvSpPr>
        <p:spPr/>
        <p:txBody>
          <a:bodyPr/>
          <a:lstStyle/>
          <a:p>
            <a:r>
              <a:rPr lang="en-US" dirty="0"/>
              <a:t>COMMANDS: Study Design</a:t>
            </a:r>
          </a:p>
        </p:txBody>
      </p:sp>
      <p:sp>
        <p:nvSpPr>
          <p:cNvPr id="21" name="Content Placeholder 20">
            <a:extLst>
              <a:ext uri="{FF2B5EF4-FFF2-40B4-BE49-F238E27FC236}">
                <a16:creationId xmlns:a16="http://schemas.microsoft.com/office/drawing/2014/main" id="{806A4E81-9B29-4F87-9EB6-CFF6837CC415}"/>
              </a:ext>
            </a:extLst>
          </p:cNvPr>
          <p:cNvSpPr>
            <a:spLocks noGrp="1"/>
          </p:cNvSpPr>
          <p:nvPr>
            <p:ph idx="1"/>
          </p:nvPr>
        </p:nvSpPr>
        <p:spPr/>
        <p:txBody>
          <a:bodyPr/>
          <a:lstStyle/>
          <a:p>
            <a:pPr>
              <a:spcBef>
                <a:spcPts val="0"/>
              </a:spcBef>
            </a:pPr>
            <a:r>
              <a:rPr lang="en-US" sz="2200" dirty="0"/>
              <a:t>Global, open-label, randomized phase III trial</a:t>
            </a:r>
          </a:p>
          <a:p>
            <a:pPr>
              <a:spcBef>
                <a:spcPts val="0"/>
              </a:spcBef>
            </a:pPr>
            <a:endParaRPr lang="en-US" sz="2200" dirty="0"/>
          </a:p>
          <a:p>
            <a:pPr>
              <a:spcBef>
                <a:spcPts val="0"/>
              </a:spcBef>
            </a:pPr>
            <a:endParaRPr lang="en-US" sz="2200" dirty="0"/>
          </a:p>
          <a:p>
            <a:pPr>
              <a:spcBef>
                <a:spcPts val="0"/>
              </a:spcBef>
            </a:pPr>
            <a:endParaRPr lang="en-US" sz="2200" dirty="0"/>
          </a:p>
          <a:p>
            <a:pPr>
              <a:spcBef>
                <a:spcPts val="0"/>
              </a:spcBef>
            </a:pPr>
            <a:endParaRPr lang="en-US" sz="2200" dirty="0"/>
          </a:p>
          <a:p>
            <a:pPr>
              <a:spcBef>
                <a:spcPts val="0"/>
              </a:spcBef>
            </a:pPr>
            <a:endParaRPr lang="en-US" sz="2200" dirty="0"/>
          </a:p>
          <a:p>
            <a:pPr>
              <a:spcBef>
                <a:spcPts val="0"/>
              </a:spcBef>
            </a:pPr>
            <a:endParaRPr lang="en-US" sz="2200" dirty="0"/>
          </a:p>
          <a:p>
            <a:pPr marL="0" indent="0">
              <a:spcBef>
                <a:spcPts val="0"/>
              </a:spcBef>
              <a:buNone/>
            </a:pPr>
            <a:endParaRPr lang="en-US" sz="3200" b="1" dirty="0"/>
          </a:p>
          <a:p>
            <a:pPr>
              <a:spcBef>
                <a:spcPts val="0"/>
              </a:spcBef>
            </a:pPr>
            <a:r>
              <a:rPr lang="en-US" sz="2000" b="1" dirty="0"/>
              <a:t>Primary endpoint: </a:t>
            </a:r>
            <a:r>
              <a:rPr lang="en-US" sz="2000" dirty="0"/>
              <a:t>RBC-TI ≥12 wk with concurrent mean Hgb increase ≥1.5 g/dL</a:t>
            </a:r>
          </a:p>
          <a:p>
            <a:pPr>
              <a:spcBef>
                <a:spcPts val="0"/>
              </a:spcBef>
            </a:pPr>
            <a:r>
              <a:rPr lang="en-US" sz="2000" b="1" dirty="0"/>
              <a:t>Key secondary endpoints: </a:t>
            </a:r>
            <a:r>
              <a:rPr lang="en-US" sz="2000" dirty="0"/>
              <a:t>HI-E ≥8 wk per IWG criteria, RBC-TI for 24 wk, RBC-TI ≥12 wk, time to first RBC transfusion, safety</a:t>
            </a:r>
          </a:p>
          <a:p>
            <a:pPr>
              <a:spcBef>
                <a:spcPts val="0"/>
              </a:spcBef>
            </a:pPr>
            <a:r>
              <a:rPr lang="en-US" sz="2000" dirty="0"/>
              <a:t>Current report is a prespecified interim analysis when primary endpoint data 85% mature</a:t>
            </a:r>
          </a:p>
        </p:txBody>
      </p:sp>
      <p:sp>
        <p:nvSpPr>
          <p:cNvPr id="5" name="TextBox 4">
            <a:extLst>
              <a:ext uri="{FF2B5EF4-FFF2-40B4-BE49-F238E27FC236}">
                <a16:creationId xmlns:a16="http://schemas.microsoft.com/office/drawing/2014/main" id="{BDFE7FB8-125B-419A-9D41-EC5EEC256C47}"/>
              </a:ext>
            </a:extLst>
          </p:cNvPr>
          <p:cNvSpPr txBox="1"/>
          <p:nvPr/>
        </p:nvSpPr>
        <p:spPr bwMode="auto">
          <a:xfrm>
            <a:off x="436027" y="6427563"/>
            <a:ext cx="619923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defRPr/>
            </a:pPr>
            <a:r>
              <a:rPr lang="en-US" altLang="en-US" sz="1200" b="0" dirty="0">
                <a:solidFill>
                  <a:schemeClr val="bg2"/>
                </a:solidFill>
                <a:latin typeface="Calibri" panose="020F0502020204030204" pitchFamily="34" charset="0"/>
              </a:rPr>
              <a:t>Garcia-Manero. ASCO 2023. Abstr 7003. </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ＭＳ Ｐゴシック" charset="0"/>
                <a:cs typeface="Calibri" panose="020F0502020204030204" pitchFamily="34" charset="0"/>
              </a:rPr>
              <a:t>Della Porta. ASH 2020. Abstr 2198.  </a:t>
            </a:r>
            <a:endPar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ＭＳ Ｐゴシック" charset="0"/>
              <a:cs typeface="Calibri" panose="020F0502020204030204" pitchFamily="34" charset="0"/>
            </a:endParaRPr>
          </a:p>
        </p:txBody>
      </p:sp>
      <p:sp>
        <p:nvSpPr>
          <p:cNvPr id="9" name="Rectangle 8">
            <a:extLst>
              <a:ext uri="{FF2B5EF4-FFF2-40B4-BE49-F238E27FC236}">
                <a16:creationId xmlns:a16="http://schemas.microsoft.com/office/drawing/2014/main" id="{7129BD1C-C11D-421F-B943-63C1ED6BB730}"/>
              </a:ext>
            </a:extLst>
          </p:cNvPr>
          <p:cNvSpPr/>
          <p:nvPr/>
        </p:nvSpPr>
        <p:spPr bwMode="auto">
          <a:xfrm>
            <a:off x="4575124" y="2775252"/>
            <a:ext cx="2926080" cy="782095"/>
          </a:xfrm>
          <a:prstGeom prst="rect">
            <a:avLst/>
          </a:prstGeom>
          <a:solidFill>
            <a:schemeClr val="accent1"/>
          </a:solidFill>
          <a:ln w="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ts val="0"/>
              </a:spcBef>
              <a:spcAft>
                <a:spcPts val="0"/>
              </a:spcAft>
              <a:buClr>
                <a:srgbClr val="015873"/>
              </a:buClr>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ＭＳ Ｐゴシック" charset="0"/>
                <a:cs typeface="Calibri" panose="020F0502020204030204" pitchFamily="34" charset="0"/>
              </a:rPr>
              <a:t>Luspatercept </a:t>
            </a: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ＭＳ Ｐゴシック" charset="0"/>
              <a:cs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rgbClr val="015873"/>
              </a:buClr>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ＭＳ Ｐゴシック" charset="0"/>
                <a:cs typeface="Calibri" panose="020F0502020204030204" pitchFamily="34" charset="0"/>
              </a:rPr>
              <a:t>1.0 mg/kg SC Q3W;</a:t>
            </a:r>
          </a:p>
          <a:p>
            <a:pPr marL="0" marR="0" lvl="0" indent="0" algn="ctr" defTabSz="914400" rtl="0" eaLnBrk="1" fontAlgn="base" latinLnBrk="0" hangingPunct="1">
              <a:lnSpc>
                <a:spcPct val="100000"/>
              </a:lnSpc>
              <a:spcBef>
                <a:spcPts val="0"/>
              </a:spcBef>
              <a:spcAft>
                <a:spcPts val="0"/>
              </a:spcAft>
              <a:buClr>
                <a:srgbClr val="015873"/>
              </a:buClr>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ＭＳ Ｐゴシック" charset="0"/>
                <a:cs typeface="Calibri" panose="020F0502020204030204" pitchFamily="34" charset="0"/>
              </a:rPr>
              <a:t>titration up to 1.75 mg/kg max</a:t>
            </a:r>
          </a:p>
        </p:txBody>
      </p:sp>
      <p:sp>
        <p:nvSpPr>
          <p:cNvPr id="12" name="Rectangle 11">
            <a:extLst>
              <a:ext uri="{FF2B5EF4-FFF2-40B4-BE49-F238E27FC236}">
                <a16:creationId xmlns:a16="http://schemas.microsoft.com/office/drawing/2014/main" id="{31C4A3B6-C7D6-4126-A455-53876CC6BA14}"/>
              </a:ext>
            </a:extLst>
          </p:cNvPr>
          <p:cNvSpPr/>
          <p:nvPr/>
        </p:nvSpPr>
        <p:spPr bwMode="auto">
          <a:xfrm>
            <a:off x="4575124" y="3807334"/>
            <a:ext cx="2926080" cy="822960"/>
          </a:xfrm>
          <a:prstGeom prst="rect">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ts val="0"/>
              </a:spcBef>
              <a:spcAft>
                <a:spcPts val="0"/>
              </a:spcAft>
              <a:buClr>
                <a:srgbClr val="015873"/>
              </a:buClr>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ＭＳ Ｐゴシック" charset="0"/>
                <a:cs typeface="Calibri" panose="020F0502020204030204" pitchFamily="34" charset="0"/>
              </a:rPr>
              <a:t>Epoetin alfa</a:t>
            </a:r>
          </a:p>
          <a:p>
            <a:pPr marL="0" marR="0" lvl="0" indent="0" algn="ctr" defTabSz="914400" rtl="0" eaLnBrk="1" fontAlgn="base" latinLnBrk="0" hangingPunct="1">
              <a:lnSpc>
                <a:spcPct val="100000"/>
              </a:lnSpc>
              <a:spcBef>
                <a:spcPts val="0"/>
              </a:spcBef>
              <a:spcAft>
                <a:spcPts val="0"/>
              </a:spcAft>
              <a:buClr>
                <a:srgbClr val="015873"/>
              </a:buClr>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ＭＳ Ｐゴシック" charset="0"/>
                <a:cs typeface="Calibri" panose="020F0502020204030204" pitchFamily="34" charset="0"/>
              </a:rPr>
              <a:t>450 IU/kg SC QW; </a:t>
            </a:r>
            <a:b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ＭＳ Ｐゴシック" charset="0"/>
                <a:cs typeface="Calibri" panose="020F0502020204030204" pitchFamily="34" charset="0"/>
              </a:rPr>
            </a:b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ＭＳ Ｐゴシック" charset="0"/>
                <a:cs typeface="Calibri" panose="020F0502020204030204" pitchFamily="34" charset="0"/>
              </a:rPr>
              <a:t>titration up to 1050 IU/kg</a:t>
            </a:r>
            <a:endParaRPr kumimoji="0" lang="en-US" sz="1600" b="0" i="0" u="none" strike="noStrike" kern="1200" cap="none" spc="0" normalizeH="0" baseline="30000" noProof="0" dirty="0">
              <a:ln>
                <a:noFill/>
              </a:ln>
              <a:solidFill>
                <a:srgbClr val="FFFFFF"/>
              </a:solidFill>
              <a:effectLst/>
              <a:uLnTx/>
              <a:uFillTx/>
              <a:latin typeface="Calibri" panose="020F0502020204030204" pitchFamily="34" charset="0"/>
              <a:ea typeface="ＭＳ Ｐゴシック" charset="0"/>
              <a:cs typeface="Calibri" panose="020F0502020204030204" pitchFamily="34" charset="0"/>
            </a:endParaRPr>
          </a:p>
        </p:txBody>
      </p:sp>
      <p:sp>
        <p:nvSpPr>
          <p:cNvPr id="13" name="Rectangle 12">
            <a:extLst>
              <a:ext uri="{FF2B5EF4-FFF2-40B4-BE49-F238E27FC236}">
                <a16:creationId xmlns:a16="http://schemas.microsoft.com/office/drawing/2014/main" id="{E6180B9A-3A9C-4D93-BDB5-D84D7084AA19}"/>
              </a:ext>
            </a:extLst>
          </p:cNvPr>
          <p:cNvSpPr/>
          <p:nvPr/>
        </p:nvSpPr>
        <p:spPr bwMode="auto">
          <a:xfrm>
            <a:off x="7327053" y="2063912"/>
            <a:ext cx="2387573" cy="601075"/>
          </a:xfrm>
          <a:prstGeom prst="rect">
            <a:avLst/>
          </a:prstGeom>
          <a:noFill/>
          <a:ln w="0">
            <a:noFill/>
            <a:miter lim="800000"/>
            <a:headEnd/>
            <a:tailEnd/>
          </a:ln>
        </p:spPr>
        <p:txBody>
          <a:bodyPr rtlCol="0" anchor="b"/>
          <a:lstStyle/>
          <a:p>
            <a:pPr marL="0" marR="0" lvl="0" indent="0" algn="ctr" defTabSz="914400" rtl="0" eaLnBrk="1" fontAlgn="base" latinLnBrk="0" hangingPunct="1">
              <a:lnSpc>
                <a:spcPct val="100000"/>
              </a:lnSpc>
              <a:spcBef>
                <a:spcPts val="0"/>
              </a:spcBef>
              <a:spcAft>
                <a:spcPts val="0"/>
              </a:spcAft>
              <a:buClr>
                <a:srgbClr val="015873"/>
              </a:buClr>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MDS disease status assessment Day 169, Q24W thereafter</a:t>
            </a:r>
          </a:p>
        </p:txBody>
      </p:sp>
      <p:sp>
        <p:nvSpPr>
          <p:cNvPr id="16" name="Rectangle 15">
            <a:extLst>
              <a:ext uri="{FF2B5EF4-FFF2-40B4-BE49-F238E27FC236}">
                <a16:creationId xmlns:a16="http://schemas.microsoft.com/office/drawing/2014/main" id="{01AE68EB-F52C-455E-9272-ABDCB612A285}"/>
              </a:ext>
            </a:extLst>
          </p:cNvPr>
          <p:cNvSpPr/>
          <p:nvPr/>
        </p:nvSpPr>
        <p:spPr bwMode="auto">
          <a:xfrm>
            <a:off x="9286365" y="3010572"/>
            <a:ext cx="1690959" cy="1371600"/>
          </a:xfrm>
          <a:prstGeom prst="rect">
            <a:avLst/>
          </a:prstGeom>
          <a:noFill/>
          <a:ln w="0">
            <a:noFill/>
            <a:miter lim="800000"/>
            <a:headEnd/>
            <a:tailEnd/>
          </a:ln>
        </p:spPr>
        <p:txBody>
          <a:bodyPr rtlCol="0" anchor="b"/>
          <a:lstStyle/>
          <a:p>
            <a:pPr marL="0" marR="0" lvl="0" indent="0" algn="ctr" defTabSz="914400" rtl="0" eaLnBrk="1" fontAlgn="base" latinLnBrk="0" hangingPunct="1">
              <a:lnSpc>
                <a:spcPct val="100000"/>
              </a:lnSpc>
              <a:spcBef>
                <a:spcPts val="0"/>
              </a:spcBef>
              <a:spcAft>
                <a:spcPts val="0"/>
              </a:spcAft>
              <a:buClr>
                <a:srgbClr val="015873"/>
              </a:buClr>
              <a:buSzTx/>
              <a:buFontTx/>
              <a:buNone/>
              <a:tabLst/>
              <a:defRPr/>
            </a:pP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Until PD, death, unacceptable toxicity, patient/physician decision, or withdrawal</a:t>
            </a:r>
          </a:p>
        </p:txBody>
      </p:sp>
      <p:cxnSp>
        <p:nvCxnSpPr>
          <p:cNvPr id="19" name="Straight Arrow Connector 18">
            <a:extLst>
              <a:ext uri="{FF2B5EF4-FFF2-40B4-BE49-F238E27FC236}">
                <a16:creationId xmlns:a16="http://schemas.microsoft.com/office/drawing/2014/main" id="{01AEAB95-12AF-4846-B01B-DFFBAC56C572}"/>
              </a:ext>
            </a:extLst>
          </p:cNvPr>
          <p:cNvCxnSpPr>
            <a:cxnSpLocks/>
          </p:cNvCxnSpPr>
          <p:nvPr/>
        </p:nvCxnSpPr>
        <p:spPr bwMode="auto">
          <a:xfrm>
            <a:off x="7628097" y="3696372"/>
            <a:ext cx="1454943" cy="0"/>
          </a:xfrm>
          <a:prstGeom prst="straightConnector1">
            <a:avLst/>
          </a:prstGeom>
          <a:noFill/>
          <a:ln w="28575" cap="flat" cmpd="sng" algn="ctr">
            <a:solidFill>
              <a:schemeClr val="bg1"/>
            </a:solidFill>
            <a:prstDash val="solid"/>
            <a:round/>
            <a:headEnd type="none" w="med" len="med"/>
            <a:tailEnd type="triangle"/>
          </a:ln>
          <a:effectLst/>
        </p:spPr>
      </p:cxnSp>
      <p:sp>
        <p:nvSpPr>
          <p:cNvPr id="22" name="TextBox 21">
            <a:extLst>
              <a:ext uri="{FF2B5EF4-FFF2-40B4-BE49-F238E27FC236}">
                <a16:creationId xmlns:a16="http://schemas.microsoft.com/office/drawing/2014/main" id="{5A963281-8DC7-4770-ABD5-60C7998CF8ED}"/>
              </a:ext>
            </a:extLst>
          </p:cNvPr>
          <p:cNvSpPr txBox="1"/>
          <p:nvPr/>
        </p:nvSpPr>
        <p:spPr bwMode="auto">
          <a:xfrm>
            <a:off x="1023145" y="2723247"/>
            <a:ext cx="2870781"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Patients </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sym typeface="Symbol" panose="05050102010706020507" pitchFamily="18" charset="2"/>
              </a:rPr>
              <a:t>18 yr of age</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 with very low–, low-, or intermediate-risk MDS (IPSS-R) and &lt;5% BM blasts; ESA naive; sEPO </a:t>
            </a:r>
            <a:b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b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&lt;500 U/L; RBC transfusion dependent*; ECOG PS 0-2</a:t>
            </a:r>
            <a:b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b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(N = 356)</a:t>
            </a:r>
          </a:p>
        </p:txBody>
      </p:sp>
      <p:sp>
        <p:nvSpPr>
          <p:cNvPr id="23" name="Line 53">
            <a:extLst>
              <a:ext uri="{FF2B5EF4-FFF2-40B4-BE49-F238E27FC236}">
                <a16:creationId xmlns:a16="http://schemas.microsoft.com/office/drawing/2014/main" id="{3F96E4BD-1A98-41BA-B63F-7DF1A1D5CD8A}"/>
              </a:ext>
            </a:extLst>
          </p:cNvPr>
          <p:cNvSpPr>
            <a:spLocks noChangeShapeType="1"/>
          </p:cNvSpPr>
          <p:nvPr/>
        </p:nvSpPr>
        <p:spPr bwMode="auto">
          <a:xfrm>
            <a:off x="3880484" y="3867977"/>
            <a:ext cx="622300" cy="350837"/>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endParaRPr>
          </a:p>
        </p:txBody>
      </p:sp>
      <p:sp>
        <p:nvSpPr>
          <p:cNvPr id="24" name="Line 54">
            <a:extLst>
              <a:ext uri="{FF2B5EF4-FFF2-40B4-BE49-F238E27FC236}">
                <a16:creationId xmlns:a16="http://schemas.microsoft.com/office/drawing/2014/main" id="{D30C6110-53BD-46D0-BAD5-0057B0E536BE}"/>
              </a:ext>
            </a:extLst>
          </p:cNvPr>
          <p:cNvSpPr>
            <a:spLocks noChangeShapeType="1"/>
          </p:cNvSpPr>
          <p:nvPr/>
        </p:nvSpPr>
        <p:spPr bwMode="auto">
          <a:xfrm flipV="1">
            <a:off x="3880484" y="3166300"/>
            <a:ext cx="622300" cy="347662"/>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endParaRPr>
          </a:p>
        </p:txBody>
      </p:sp>
      <p:cxnSp>
        <p:nvCxnSpPr>
          <p:cNvPr id="26" name="Straight Arrow Connector 25">
            <a:extLst>
              <a:ext uri="{FF2B5EF4-FFF2-40B4-BE49-F238E27FC236}">
                <a16:creationId xmlns:a16="http://schemas.microsoft.com/office/drawing/2014/main" id="{B20B15D7-724E-42CA-86F3-CC8E797FCF51}"/>
              </a:ext>
            </a:extLst>
          </p:cNvPr>
          <p:cNvCxnSpPr/>
          <p:nvPr/>
        </p:nvCxnSpPr>
        <p:spPr bwMode="auto">
          <a:xfrm>
            <a:off x="8489792" y="2814024"/>
            <a:ext cx="0" cy="792253"/>
          </a:xfrm>
          <a:prstGeom prst="straightConnector1">
            <a:avLst/>
          </a:prstGeom>
          <a:noFill/>
          <a:ln w="28575" cap="flat" cmpd="sng" algn="ctr">
            <a:solidFill>
              <a:schemeClr val="bg1"/>
            </a:solidFill>
            <a:prstDash val="solid"/>
            <a:round/>
            <a:headEnd type="none" w="med" len="med"/>
            <a:tailEnd type="triangle"/>
          </a:ln>
          <a:effectLst/>
        </p:spPr>
      </p:cxnSp>
      <p:cxnSp>
        <p:nvCxnSpPr>
          <p:cNvPr id="6" name="Straight Arrow Connector 5">
            <a:extLst>
              <a:ext uri="{FF2B5EF4-FFF2-40B4-BE49-F238E27FC236}">
                <a16:creationId xmlns:a16="http://schemas.microsoft.com/office/drawing/2014/main" id="{D4CF8F1D-9198-C025-8E5A-E4BBC4F569C9}"/>
              </a:ext>
            </a:extLst>
          </p:cNvPr>
          <p:cNvCxnSpPr>
            <a:cxnSpLocks/>
          </p:cNvCxnSpPr>
          <p:nvPr/>
        </p:nvCxnSpPr>
        <p:spPr bwMode="auto">
          <a:xfrm>
            <a:off x="4149966" y="2618482"/>
            <a:ext cx="0" cy="547818"/>
          </a:xfrm>
          <a:prstGeom prst="straightConnector1">
            <a:avLst/>
          </a:prstGeom>
          <a:noFill/>
          <a:ln w="28575" cap="flat" cmpd="sng" algn="ctr">
            <a:solidFill>
              <a:schemeClr val="bg1"/>
            </a:solidFill>
            <a:prstDash val="sysDot"/>
            <a:round/>
            <a:headEnd type="none" w="med" len="med"/>
            <a:tailEnd type="triangle"/>
          </a:ln>
          <a:effectLst/>
        </p:spPr>
      </p:cxnSp>
      <p:sp>
        <p:nvSpPr>
          <p:cNvPr id="8" name="TextBox 7">
            <a:extLst>
              <a:ext uri="{FF2B5EF4-FFF2-40B4-BE49-F238E27FC236}">
                <a16:creationId xmlns:a16="http://schemas.microsoft.com/office/drawing/2014/main" id="{E8C34A59-2091-5960-7100-F328E9CB5D1F}"/>
              </a:ext>
            </a:extLst>
          </p:cNvPr>
          <p:cNvSpPr txBox="1"/>
          <p:nvPr/>
        </p:nvSpPr>
        <p:spPr bwMode="auto">
          <a:xfrm>
            <a:off x="2985989" y="2080898"/>
            <a:ext cx="252046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i="1" dirty="0">
                <a:solidFill>
                  <a:schemeClr val="bg1"/>
                </a:solidFill>
                <a:latin typeface="Calibri" panose="020F0502020204030204" pitchFamily="34" charset="0"/>
              </a:rPr>
              <a:t>Stratified by sEPO, RBC transfusion burden, RS status</a:t>
            </a:r>
          </a:p>
        </p:txBody>
      </p:sp>
      <p:sp>
        <p:nvSpPr>
          <p:cNvPr id="2" name="TextBox 1">
            <a:extLst>
              <a:ext uri="{FF2B5EF4-FFF2-40B4-BE49-F238E27FC236}">
                <a16:creationId xmlns:a16="http://schemas.microsoft.com/office/drawing/2014/main" id="{730D76A6-0511-DDC8-C3A7-7D89247B2B40}"/>
              </a:ext>
            </a:extLst>
          </p:cNvPr>
          <p:cNvSpPr txBox="1"/>
          <p:nvPr/>
        </p:nvSpPr>
        <p:spPr bwMode="auto">
          <a:xfrm>
            <a:off x="504717" y="6196840"/>
            <a:ext cx="287078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defRPr/>
            </a:pPr>
            <a:r>
              <a:rPr lang="en-US" altLang="en-US" sz="1200" b="0" dirty="0">
                <a:solidFill>
                  <a:schemeClr val="bg1"/>
                </a:solidFill>
                <a:latin typeface="Calibri" panose="020F0502020204030204" pitchFamily="34" charset="0"/>
              </a:rPr>
              <a:t>*2-6 RBC U/8 wk for ≥8 wk prior.</a:t>
            </a:r>
            <a:endParaRPr kumimoji="0" lang="en-US" sz="1200" b="0" i="0" u="none" strike="noStrike" kern="1200" cap="none" spc="0" normalizeH="0" baseline="0" noProof="0" dirty="0">
              <a:ln>
                <a:noFill/>
              </a:ln>
              <a:solidFill>
                <a:schemeClr val="bg1"/>
              </a:solidFill>
              <a:effectLst/>
              <a:uLnTx/>
              <a:uFillTx/>
              <a:latin typeface="Calibri" panose="020F0502020204030204" pitchFamily="34" charset="0"/>
              <a:ea typeface="ＭＳ Ｐゴシック" charset="0"/>
              <a:cs typeface="Calibri" panose="020F0502020204030204" pitchFamily="34" charset="0"/>
            </a:endParaRPr>
          </a:p>
        </p:txBody>
      </p:sp>
    </p:spTree>
    <p:extLst>
      <p:ext uri="{BB962C8B-B14F-4D97-AF65-F5344CB8AC3E}">
        <p14:creationId xmlns:p14="http://schemas.microsoft.com/office/powerpoint/2010/main" val="13811260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COMMANDS: Baseline Characteristics</a:t>
            </a:r>
            <a:endParaRPr lang="en-US" altLang="en-US" dirty="0"/>
          </a:p>
        </p:txBody>
      </p:sp>
      <p:sp>
        <p:nvSpPr>
          <p:cNvPr id="2" name="Text Box 11">
            <a:extLst>
              <a:ext uri="{FF2B5EF4-FFF2-40B4-BE49-F238E27FC236}">
                <a16:creationId xmlns:a16="http://schemas.microsoft.com/office/drawing/2014/main" id="{DF2012A0-0C99-6C8C-B5FF-EF0858265B35}"/>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Garcia-Manero. ASCO 2023. Abstr 7003.</a:t>
            </a:r>
          </a:p>
        </p:txBody>
      </p:sp>
      <p:graphicFrame>
        <p:nvGraphicFramePr>
          <p:cNvPr id="3" name="Group 3">
            <a:extLst>
              <a:ext uri="{FF2B5EF4-FFF2-40B4-BE49-F238E27FC236}">
                <a16:creationId xmlns:a16="http://schemas.microsoft.com/office/drawing/2014/main" id="{A4D18BF8-09B8-2948-6D49-0F25675715D2}"/>
              </a:ext>
            </a:extLst>
          </p:cNvPr>
          <p:cNvGraphicFramePr>
            <a:graphicFrameLocks/>
          </p:cNvGraphicFramePr>
          <p:nvPr>
            <p:extLst>
              <p:ext uri="{D42A27DB-BD31-4B8C-83A1-F6EECF244321}">
                <p14:modId xmlns:p14="http://schemas.microsoft.com/office/powerpoint/2010/main" val="141471467"/>
              </p:ext>
            </p:extLst>
          </p:nvPr>
        </p:nvGraphicFramePr>
        <p:xfrm>
          <a:off x="744883" y="1600200"/>
          <a:ext cx="5292035" cy="4175856"/>
        </p:xfrm>
        <a:graphic>
          <a:graphicData uri="http://schemas.openxmlformats.org/drawingml/2006/table">
            <a:tbl>
              <a:tblPr/>
              <a:tblGrid>
                <a:gridCol w="2243977">
                  <a:extLst>
                    <a:ext uri="{9D8B030D-6E8A-4147-A177-3AD203B41FA5}">
                      <a16:colId xmlns:a16="http://schemas.microsoft.com/office/drawing/2014/main" val="20000"/>
                    </a:ext>
                  </a:extLst>
                </a:gridCol>
                <a:gridCol w="1528549">
                  <a:extLst>
                    <a:ext uri="{9D8B030D-6E8A-4147-A177-3AD203B41FA5}">
                      <a16:colId xmlns:a16="http://schemas.microsoft.com/office/drawing/2014/main" val="20001"/>
                    </a:ext>
                  </a:extLst>
                </a:gridCol>
                <a:gridCol w="1519509">
                  <a:extLst>
                    <a:ext uri="{9D8B030D-6E8A-4147-A177-3AD203B41FA5}">
                      <a16:colId xmlns:a16="http://schemas.microsoft.com/office/drawing/2014/main" val="20002"/>
                    </a:ext>
                  </a:extLst>
                </a:gridCol>
              </a:tblGrid>
              <a:tr h="33713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400" b="1" i="0" u="none" strike="noStrike" cap="none" normalizeH="0" baseline="0" dirty="0">
                          <a:ln>
                            <a:noFill/>
                          </a:ln>
                          <a:solidFill>
                            <a:schemeClr val="tx1"/>
                          </a:solidFill>
                          <a:effectLst/>
                          <a:latin typeface="Calibri" panose="020F0502020204030204" pitchFamily="34" charset="0"/>
                        </a:rPr>
                        <a:t>Characteristic,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Luspatercept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178)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Epoetin alfa</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178)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19832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age, yr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74.0 (46.0-93.0)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75.0 (33.0-91.0)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19832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Female sex,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71 (39.9)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87 (48.9)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19832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time since MDS diagnosis, mo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8.02 </a:t>
                      </a:r>
                      <a:br>
                        <a:rPr kumimoji="0" lang="en-US" sz="1400" b="0" i="0" u="none" strike="noStrike" cap="none" normalizeH="0" baseline="0" dirty="0">
                          <a:ln>
                            <a:noFill/>
                          </a:ln>
                          <a:solidFill>
                            <a:schemeClr val="bg2">
                              <a:lumMod val="10000"/>
                            </a:schemeClr>
                          </a:solidFill>
                          <a:effectLst/>
                          <a:latin typeface="Calibri" panose="020F0502020204030204" pitchFamily="34" charset="0"/>
                        </a:rPr>
                      </a:br>
                      <a:r>
                        <a:rPr kumimoji="0" lang="en-US" sz="1400" b="0" i="0" u="none" strike="noStrike" cap="none" normalizeH="0" baseline="0" dirty="0">
                          <a:ln>
                            <a:noFill/>
                          </a:ln>
                          <a:solidFill>
                            <a:schemeClr val="bg2">
                              <a:lumMod val="10000"/>
                            </a:schemeClr>
                          </a:solidFill>
                          <a:effectLst/>
                          <a:latin typeface="Calibri" panose="020F0502020204030204" pitchFamily="34" charset="0"/>
                        </a:rPr>
                        <a:t>(-0.4 to 243.1)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5.17 </a:t>
                      </a:r>
                      <a:br>
                        <a:rPr kumimoji="0" lang="en-US" sz="1400" b="0" i="0" u="none" strike="noStrike" cap="none" normalizeH="0" baseline="0" dirty="0">
                          <a:ln>
                            <a:noFill/>
                          </a:ln>
                          <a:solidFill>
                            <a:schemeClr val="bg2">
                              <a:lumMod val="10000"/>
                            </a:schemeClr>
                          </a:solidFill>
                          <a:effectLst/>
                          <a:latin typeface="Calibri" panose="020F0502020204030204" pitchFamily="34" charset="0"/>
                        </a:rPr>
                      </a:br>
                      <a:r>
                        <a:rPr kumimoji="0" lang="en-US" sz="1400" b="0" i="0" u="none" strike="noStrike" cap="none" normalizeH="0" baseline="0" dirty="0">
                          <a:ln>
                            <a:noFill/>
                          </a:ln>
                          <a:solidFill>
                            <a:schemeClr val="bg2">
                              <a:lumMod val="10000"/>
                            </a:schemeClr>
                          </a:solidFill>
                          <a:effectLst/>
                          <a:latin typeface="Calibri" panose="020F0502020204030204" pitchFamily="34" charset="0"/>
                        </a:rPr>
                        <a:t>(-0.3 to 171.6)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086057826"/>
                  </a:ext>
                </a:extLst>
              </a:tr>
              <a:tr h="47595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Baseline RBC transfusion burden,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pRBC U/8 wk</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&lt;4 U/8 wk</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U/8 wk</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80 (44.9)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114 (64.0)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64 (36.0)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79 (44.4)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109 (61.2)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69 (38.8)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694824592"/>
                  </a:ext>
                </a:extLst>
              </a:tr>
              <a:tr h="89240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Baseline IPSS-R risk,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Very low</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Low</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Intermediate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High*</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Missing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16 (9.0)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126 (70.8)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34 (19.1)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(0.6)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17 (9.6)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131 (73.6)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28 (15.7)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bl>
          </a:graphicData>
        </a:graphic>
      </p:graphicFrame>
      <p:graphicFrame>
        <p:nvGraphicFramePr>
          <p:cNvPr id="4" name="Group 3">
            <a:extLst>
              <a:ext uri="{FF2B5EF4-FFF2-40B4-BE49-F238E27FC236}">
                <a16:creationId xmlns:a16="http://schemas.microsoft.com/office/drawing/2014/main" id="{767BA855-28F9-C62E-C06F-43A031AD1AE7}"/>
              </a:ext>
            </a:extLst>
          </p:cNvPr>
          <p:cNvGraphicFramePr>
            <a:graphicFrameLocks/>
          </p:cNvGraphicFramePr>
          <p:nvPr>
            <p:extLst>
              <p:ext uri="{D42A27DB-BD31-4B8C-83A1-F6EECF244321}">
                <p14:modId xmlns:p14="http://schemas.microsoft.com/office/powerpoint/2010/main" val="1095050706"/>
              </p:ext>
            </p:extLst>
          </p:nvPr>
        </p:nvGraphicFramePr>
        <p:xfrm>
          <a:off x="6134100" y="1600201"/>
          <a:ext cx="5351117" cy="4607067"/>
        </p:xfrm>
        <a:graphic>
          <a:graphicData uri="http://schemas.openxmlformats.org/drawingml/2006/table">
            <a:tbl>
              <a:tblPr/>
              <a:tblGrid>
                <a:gridCol w="2332567">
                  <a:extLst>
                    <a:ext uri="{9D8B030D-6E8A-4147-A177-3AD203B41FA5}">
                      <a16:colId xmlns:a16="http://schemas.microsoft.com/office/drawing/2014/main" val="20000"/>
                    </a:ext>
                  </a:extLst>
                </a:gridCol>
                <a:gridCol w="1524000">
                  <a:extLst>
                    <a:ext uri="{9D8B030D-6E8A-4147-A177-3AD203B41FA5}">
                      <a16:colId xmlns:a16="http://schemas.microsoft.com/office/drawing/2014/main" val="20001"/>
                    </a:ext>
                  </a:extLst>
                </a:gridCol>
                <a:gridCol w="1494550">
                  <a:extLst>
                    <a:ext uri="{9D8B030D-6E8A-4147-A177-3AD203B41FA5}">
                      <a16:colId xmlns:a16="http://schemas.microsoft.com/office/drawing/2014/main" val="20002"/>
                    </a:ext>
                  </a:extLst>
                </a:gridCol>
              </a:tblGrid>
              <a:tr h="27638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400" b="1" i="0" u="none" strike="noStrike" cap="none" normalizeH="0" baseline="0" dirty="0">
                          <a:ln>
                            <a:noFill/>
                          </a:ln>
                          <a:solidFill>
                            <a:schemeClr val="tx1"/>
                          </a:solidFill>
                          <a:effectLst/>
                          <a:latin typeface="Calibri" panose="020F0502020204030204" pitchFamily="34" charset="0"/>
                        </a:rPr>
                        <a:t>Characteristic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Luspatercept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178)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Epoetin alfa</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178)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50398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1" u="none" strike="noStrike" cap="none" normalizeH="0" baseline="0" dirty="0">
                          <a:ln>
                            <a:noFill/>
                          </a:ln>
                          <a:solidFill>
                            <a:schemeClr val="bg2">
                              <a:lumMod val="10000"/>
                            </a:schemeClr>
                          </a:solidFill>
                          <a:effectLst/>
                          <a:latin typeface="Calibri" panose="020F0502020204030204" pitchFamily="34" charset="0"/>
                        </a:rPr>
                        <a:t>SF3B1</a:t>
                      </a:r>
                      <a:r>
                        <a:rPr kumimoji="0" lang="en-US" sz="1400" b="0" i="0" u="none" strike="noStrike" cap="none" normalizeH="0" baseline="0" dirty="0">
                          <a:ln>
                            <a:noFill/>
                          </a:ln>
                          <a:solidFill>
                            <a:schemeClr val="bg2">
                              <a:lumMod val="10000"/>
                            </a:schemeClr>
                          </a:solidFill>
                          <a:effectLst/>
                          <a:latin typeface="Calibri" panose="020F0502020204030204" pitchFamily="34" charset="0"/>
                        </a:rPr>
                        <a:t> mutation status,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Mutated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Wild type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Missing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111 (62.4)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65 (36.5)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99 (55.6)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72 (40.4)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(3.9)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367118993"/>
                  </a:ext>
                </a:extLst>
              </a:tr>
              <a:tr h="50398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RS status,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RS+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RS-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Missing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130 (73.0)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48 (27.0)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128 (71.9)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49 (27.5)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694824592"/>
                  </a:ext>
                </a:extLst>
              </a:tr>
              <a:tr h="16258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Hb, g/dL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7.8 (4.7-9.2)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7.8 (4.5-10.2)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33975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sEPO, U/L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78.7 (7.8-495.8)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85.9 (4.6-462.5)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589264377"/>
                  </a:ext>
                </a:extLst>
              </a:tr>
              <a:tr h="33975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platelet count x 10</a:t>
                      </a:r>
                      <a:r>
                        <a:rPr kumimoji="0" lang="en-US" sz="1400" b="0" i="0" u="none" strike="noStrike" cap="none" normalizeH="0" baseline="30000" dirty="0">
                          <a:ln>
                            <a:noFill/>
                          </a:ln>
                          <a:solidFill>
                            <a:schemeClr val="bg2">
                              <a:lumMod val="10000"/>
                            </a:schemeClr>
                          </a:solidFill>
                          <a:effectLst/>
                          <a:latin typeface="Calibri" panose="020F0502020204030204" pitchFamily="34" charset="0"/>
                        </a:rPr>
                        <a:t>9</a:t>
                      </a:r>
                      <a:r>
                        <a:rPr kumimoji="0" lang="en-US" sz="1400" b="0" i="0" u="none" strike="noStrike" cap="none" normalizeH="0" baseline="0" dirty="0">
                          <a:ln>
                            <a:noFill/>
                          </a:ln>
                          <a:solidFill>
                            <a:schemeClr val="bg2">
                              <a:lumMod val="10000"/>
                            </a:schemeClr>
                          </a:solidFill>
                          <a:effectLst/>
                          <a:latin typeface="Calibri" panose="020F0502020204030204" pitchFamily="34" charset="0"/>
                        </a:rPr>
                        <a:t>/L (range)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230.0 (38-770)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234.5 (47-715)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071522929"/>
                  </a:ext>
                </a:extLst>
              </a:tr>
              <a:tr h="33975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absolute neutrophil count, x 10</a:t>
                      </a:r>
                      <a:r>
                        <a:rPr kumimoji="0" lang="en-US" sz="1400" b="0" i="0" u="none" strike="noStrike" cap="none" normalizeH="0" baseline="30000" dirty="0">
                          <a:ln>
                            <a:noFill/>
                          </a:ln>
                          <a:solidFill>
                            <a:schemeClr val="bg2">
                              <a:lumMod val="10000"/>
                            </a:schemeClr>
                          </a:solidFill>
                          <a:effectLst/>
                          <a:latin typeface="Calibri" panose="020F0502020204030204" pitchFamily="34" charset="0"/>
                        </a:rPr>
                        <a:t>9</a:t>
                      </a:r>
                      <a:r>
                        <a:rPr kumimoji="0" lang="en-US" sz="1400" b="0" i="0" u="none" strike="noStrike" cap="none" normalizeH="0" baseline="0" dirty="0">
                          <a:ln>
                            <a:noFill/>
                          </a:ln>
                          <a:solidFill>
                            <a:schemeClr val="bg2">
                              <a:lumMod val="10000"/>
                            </a:schemeClr>
                          </a:solidFill>
                          <a:effectLst/>
                          <a:latin typeface="Calibri" panose="020F0502020204030204" pitchFamily="34" charset="0"/>
                        </a:rPr>
                        <a:t>/L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2.390 (0.39-9.1)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2.295 (0.50-13.3)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438905888"/>
                  </a:ext>
                </a:extLst>
              </a:tr>
              <a:tr h="33975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serum ferritin, </a:t>
                      </a:r>
                      <a:r>
                        <a:rPr kumimoji="0" lang="el-GR" sz="1400" b="0" i="0" u="none" strike="noStrike" cap="none" normalizeH="0" baseline="0" dirty="0">
                          <a:ln>
                            <a:noFill/>
                          </a:ln>
                          <a:solidFill>
                            <a:schemeClr val="bg2">
                              <a:lumMod val="10000"/>
                            </a:schemeClr>
                          </a:solidFill>
                          <a:effectLst/>
                          <a:latin typeface="Calibri" panose="020F0502020204030204" pitchFamily="34" charset="0"/>
                        </a:rPr>
                        <a:t>μ</a:t>
                      </a:r>
                      <a:r>
                        <a:rPr kumimoji="0" lang="en-US" sz="1400" b="0" i="0" u="none" strike="noStrike" cap="none" normalizeH="0" baseline="0" dirty="0">
                          <a:ln>
                            <a:noFill/>
                          </a:ln>
                          <a:solidFill>
                            <a:schemeClr val="bg2">
                              <a:lumMod val="10000"/>
                            </a:schemeClr>
                          </a:solidFill>
                          <a:effectLst/>
                          <a:latin typeface="Calibri" panose="020F0502020204030204" pitchFamily="34" charset="0"/>
                        </a:rPr>
                        <a:t>g/L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626.20 </a:t>
                      </a:r>
                      <a:br>
                        <a:rPr kumimoji="0" lang="en-US" sz="1400" b="0" i="0" u="none" strike="noStrike" cap="none" normalizeH="0" baseline="0" dirty="0">
                          <a:ln>
                            <a:noFill/>
                          </a:ln>
                          <a:solidFill>
                            <a:schemeClr val="bg2">
                              <a:lumMod val="10000"/>
                            </a:schemeClr>
                          </a:solidFill>
                          <a:effectLst/>
                          <a:latin typeface="Calibri" panose="020F0502020204030204" pitchFamily="34" charset="0"/>
                        </a:rPr>
                      </a:br>
                      <a:r>
                        <a:rPr kumimoji="0" lang="en-US" sz="1400" b="0" i="0" u="none" strike="noStrike" cap="none" normalizeH="0" baseline="0" dirty="0">
                          <a:ln>
                            <a:noFill/>
                          </a:ln>
                          <a:solidFill>
                            <a:schemeClr val="bg2">
                              <a:lumMod val="10000"/>
                            </a:schemeClr>
                          </a:solidFill>
                          <a:effectLst/>
                          <a:latin typeface="Calibri" panose="020F0502020204030204" pitchFamily="34" charset="0"/>
                        </a:rPr>
                        <a:t>(12.4-3170.0)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651.30 </a:t>
                      </a:r>
                      <a:br>
                        <a:rPr kumimoji="0" lang="en-US" sz="1400" b="0" i="0" u="none" strike="noStrike" cap="none" normalizeH="0" baseline="0" dirty="0">
                          <a:ln>
                            <a:noFill/>
                          </a:ln>
                          <a:solidFill>
                            <a:schemeClr val="bg2">
                              <a:lumMod val="10000"/>
                            </a:schemeClr>
                          </a:solidFill>
                          <a:effectLst/>
                          <a:latin typeface="Calibri" panose="020F0502020204030204" pitchFamily="34" charset="0"/>
                        </a:rPr>
                      </a:br>
                      <a:r>
                        <a:rPr kumimoji="0" lang="en-US" sz="1400" b="0" i="0" u="none" strike="noStrike" cap="none" normalizeH="0" baseline="0" dirty="0">
                          <a:ln>
                            <a:noFill/>
                          </a:ln>
                          <a:solidFill>
                            <a:schemeClr val="bg2">
                              <a:lumMod val="10000"/>
                            </a:schemeClr>
                          </a:solidFill>
                          <a:effectLst/>
                          <a:latin typeface="Calibri" panose="020F0502020204030204" pitchFamily="34" charset="0"/>
                        </a:rPr>
                        <a:t>(39.4-6960.5)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556037466"/>
                  </a:ext>
                </a:extLst>
              </a:tr>
            </a:tbl>
          </a:graphicData>
        </a:graphic>
      </p:graphicFrame>
      <p:sp>
        <p:nvSpPr>
          <p:cNvPr id="5" name="TextBox 4">
            <a:extLst>
              <a:ext uri="{FF2B5EF4-FFF2-40B4-BE49-F238E27FC236}">
                <a16:creationId xmlns:a16="http://schemas.microsoft.com/office/drawing/2014/main" id="{0907FBC1-C650-737F-B46F-034C20264E68}"/>
              </a:ext>
            </a:extLst>
          </p:cNvPr>
          <p:cNvSpPr txBox="1"/>
          <p:nvPr/>
        </p:nvSpPr>
        <p:spPr bwMode="auto">
          <a:xfrm>
            <a:off x="706783" y="5777746"/>
            <a:ext cx="52197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*Was incorrectly reported as intermediate risk at screening.</a:t>
            </a:r>
          </a:p>
        </p:txBody>
      </p:sp>
    </p:spTree>
    <p:extLst>
      <p:ext uri="{BB962C8B-B14F-4D97-AF65-F5344CB8AC3E}">
        <p14:creationId xmlns:p14="http://schemas.microsoft.com/office/powerpoint/2010/main" val="37172494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COMMANDS: Efficacy in ITT (Primary Endpoint)</a:t>
            </a:r>
            <a:endParaRPr lang="en-US" altLang="en-US" dirty="0"/>
          </a:p>
        </p:txBody>
      </p:sp>
      <p:sp>
        <p:nvSpPr>
          <p:cNvPr id="3" name="Text Box 11">
            <a:extLst>
              <a:ext uri="{FF2B5EF4-FFF2-40B4-BE49-F238E27FC236}">
                <a16:creationId xmlns:a16="http://schemas.microsoft.com/office/drawing/2014/main" id="{604018E7-F9F8-87B9-013F-803EB40816AB}"/>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Garcia-Manero. ASCO 2023. Abstr 7003.</a:t>
            </a:r>
          </a:p>
        </p:txBody>
      </p:sp>
      <p:graphicFrame>
        <p:nvGraphicFramePr>
          <p:cNvPr id="4" name="Group 3">
            <a:extLst>
              <a:ext uri="{FF2B5EF4-FFF2-40B4-BE49-F238E27FC236}">
                <a16:creationId xmlns:a16="http://schemas.microsoft.com/office/drawing/2014/main" id="{63C2C05B-C5B3-370E-A18E-991572F9AB1A}"/>
              </a:ext>
            </a:extLst>
          </p:cNvPr>
          <p:cNvGraphicFramePr>
            <a:graphicFrameLocks/>
          </p:cNvGraphicFramePr>
          <p:nvPr>
            <p:extLst>
              <p:ext uri="{D42A27DB-BD31-4B8C-83A1-F6EECF244321}">
                <p14:modId xmlns:p14="http://schemas.microsoft.com/office/powerpoint/2010/main" val="2631498594"/>
              </p:ext>
            </p:extLst>
          </p:nvPr>
        </p:nvGraphicFramePr>
        <p:xfrm>
          <a:off x="709796" y="1630680"/>
          <a:ext cx="10778435" cy="1798368"/>
        </p:xfrm>
        <a:graphic>
          <a:graphicData uri="http://schemas.openxmlformats.org/drawingml/2006/table">
            <a:tbl>
              <a:tblPr/>
              <a:tblGrid>
                <a:gridCol w="3877917">
                  <a:extLst>
                    <a:ext uri="{9D8B030D-6E8A-4147-A177-3AD203B41FA5}">
                      <a16:colId xmlns:a16="http://schemas.microsoft.com/office/drawing/2014/main" val="20000"/>
                    </a:ext>
                  </a:extLst>
                </a:gridCol>
                <a:gridCol w="3450259">
                  <a:extLst>
                    <a:ext uri="{9D8B030D-6E8A-4147-A177-3AD203B41FA5}">
                      <a16:colId xmlns:a16="http://schemas.microsoft.com/office/drawing/2014/main" val="20001"/>
                    </a:ext>
                  </a:extLst>
                </a:gridCol>
                <a:gridCol w="3450259">
                  <a:extLst>
                    <a:ext uri="{9D8B030D-6E8A-4147-A177-3AD203B41FA5}">
                      <a16:colId xmlns:a16="http://schemas.microsoft.com/office/drawing/2014/main" val="20002"/>
                    </a:ext>
                  </a:extLst>
                </a:gridCol>
              </a:tblGrid>
              <a:tr h="35732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2000" b="1" i="0" u="none" strike="noStrike" cap="none" normalizeH="0" baseline="0" dirty="0">
                          <a:ln>
                            <a:noFill/>
                          </a:ln>
                          <a:solidFill>
                            <a:schemeClr val="tx1"/>
                          </a:solidFill>
                          <a:effectLst/>
                          <a:latin typeface="Calibri" panose="020F0502020204030204" pitchFamily="34" charset="0"/>
                        </a:rPr>
                        <a:t>Outcome,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Luspatercept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(n = 147)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Epoetin alfa</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(n = 154)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28156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2000" b="0" i="0" u="none" strike="noStrike" cap="none" normalizeH="0" baseline="0" dirty="0">
                          <a:ln>
                            <a:noFill/>
                          </a:ln>
                          <a:solidFill>
                            <a:schemeClr val="bg1"/>
                          </a:solidFill>
                          <a:effectLst/>
                          <a:latin typeface="Calibri" panose="020F0502020204030204" pitchFamily="34" charset="0"/>
                        </a:rPr>
                        <a:t>RBC-TI ≥12 wk with concurrent </a:t>
                      </a:r>
                      <a:br>
                        <a:rPr kumimoji="0" lang="en-GB" sz="2000" b="0" i="0" u="none" strike="noStrike" cap="none" normalizeH="0" baseline="0" dirty="0">
                          <a:ln>
                            <a:noFill/>
                          </a:ln>
                          <a:solidFill>
                            <a:schemeClr val="bg1"/>
                          </a:solidFill>
                          <a:effectLst/>
                          <a:latin typeface="Calibri" panose="020F0502020204030204" pitchFamily="34" charset="0"/>
                        </a:rPr>
                      </a:br>
                      <a:r>
                        <a:rPr kumimoji="0" lang="en-GB" sz="2000" b="0" i="0" u="none" strike="noStrike" cap="none" normalizeH="0" baseline="0" dirty="0">
                          <a:ln>
                            <a:noFill/>
                          </a:ln>
                          <a:solidFill>
                            <a:schemeClr val="bg1"/>
                          </a:solidFill>
                          <a:effectLst/>
                          <a:latin typeface="Calibri" panose="020F0502020204030204" pitchFamily="34" charset="0"/>
                        </a:rPr>
                        <a:t>Hb increase ≥1.5 g/dL</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86 (58.5)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48 (31.2)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281561">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endParaRPr kumimoji="0" lang="en-GB" sz="2000" b="0" i="0" u="none" strike="noStrike" cap="none" normalizeH="0" baseline="0" dirty="0">
                        <a:ln>
                          <a:noFill/>
                        </a:ln>
                        <a:solidFill>
                          <a:schemeClr val="bg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1" u="none" strike="noStrike" cap="none" normalizeH="0" baseline="0" dirty="0">
                          <a:ln>
                            <a:noFill/>
                          </a:ln>
                          <a:solidFill>
                            <a:schemeClr val="bg2">
                              <a:lumMod val="10000"/>
                            </a:schemeClr>
                          </a:solidFill>
                          <a:effectLst/>
                          <a:latin typeface="Calibri" panose="020F0502020204030204" pitchFamily="34" charset="0"/>
                        </a:rPr>
                        <a:t>P </a:t>
                      </a:r>
                      <a:r>
                        <a:rPr kumimoji="0" lang="en-US" sz="2000" b="0" i="0" u="none" strike="noStrike" cap="none" normalizeH="0" baseline="0" dirty="0">
                          <a:ln>
                            <a:noFill/>
                          </a:ln>
                          <a:solidFill>
                            <a:schemeClr val="bg2">
                              <a:lumMod val="10000"/>
                            </a:schemeClr>
                          </a:solidFill>
                          <a:effectLst/>
                          <a:latin typeface="Calibri" panose="020F0502020204030204" pitchFamily="34" charset="0"/>
                        </a:rPr>
                        <a:t>&lt;.0001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421554902"/>
                  </a:ext>
                </a:extLst>
              </a:tr>
            </a:tbl>
          </a:graphicData>
        </a:graphic>
      </p:graphicFrame>
    </p:spTree>
    <p:extLst>
      <p:ext uri="{BB962C8B-B14F-4D97-AF65-F5344CB8AC3E}">
        <p14:creationId xmlns:p14="http://schemas.microsoft.com/office/powerpoint/2010/main" val="10662989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COMMANDS: Primary Endpoint by Patient Subgroups</a:t>
            </a:r>
            <a:endParaRPr lang="en-US" altLang="en-US" dirty="0"/>
          </a:p>
        </p:txBody>
      </p:sp>
      <p:sp>
        <p:nvSpPr>
          <p:cNvPr id="3" name="Text Box 11">
            <a:extLst>
              <a:ext uri="{FF2B5EF4-FFF2-40B4-BE49-F238E27FC236}">
                <a16:creationId xmlns:a16="http://schemas.microsoft.com/office/drawing/2014/main" id="{604018E7-F9F8-87B9-013F-803EB40816AB}"/>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Garcia-Manero. ASCO 2023. Abstr 7003.</a:t>
            </a:r>
          </a:p>
        </p:txBody>
      </p:sp>
      <p:graphicFrame>
        <p:nvGraphicFramePr>
          <p:cNvPr id="4" name="Group 3">
            <a:extLst>
              <a:ext uri="{FF2B5EF4-FFF2-40B4-BE49-F238E27FC236}">
                <a16:creationId xmlns:a16="http://schemas.microsoft.com/office/drawing/2014/main" id="{63C2C05B-C5B3-370E-A18E-991572F9AB1A}"/>
              </a:ext>
            </a:extLst>
          </p:cNvPr>
          <p:cNvGraphicFramePr>
            <a:graphicFrameLocks/>
          </p:cNvGraphicFramePr>
          <p:nvPr>
            <p:extLst>
              <p:ext uri="{D42A27DB-BD31-4B8C-83A1-F6EECF244321}">
                <p14:modId xmlns:p14="http://schemas.microsoft.com/office/powerpoint/2010/main" val="3646373339"/>
              </p:ext>
            </p:extLst>
          </p:nvPr>
        </p:nvGraphicFramePr>
        <p:xfrm>
          <a:off x="744883" y="1600200"/>
          <a:ext cx="10778435" cy="3871040"/>
        </p:xfrm>
        <a:graphic>
          <a:graphicData uri="http://schemas.openxmlformats.org/drawingml/2006/table">
            <a:tbl>
              <a:tblPr/>
              <a:tblGrid>
                <a:gridCol w="3877917">
                  <a:extLst>
                    <a:ext uri="{9D8B030D-6E8A-4147-A177-3AD203B41FA5}">
                      <a16:colId xmlns:a16="http://schemas.microsoft.com/office/drawing/2014/main" val="20000"/>
                    </a:ext>
                  </a:extLst>
                </a:gridCol>
                <a:gridCol w="3450259">
                  <a:extLst>
                    <a:ext uri="{9D8B030D-6E8A-4147-A177-3AD203B41FA5}">
                      <a16:colId xmlns:a16="http://schemas.microsoft.com/office/drawing/2014/main" val="20001"/>
                    </a:ext>
                  </a:extLst>
                </a:gridCol>
                <a:gridCol w="3450259">
                  <a:extLst>
                    <a:ext uri="{9D8B030D-6E8A-4147-A177-3AD203B41FA5}">
                      <a16:colId xmlns:a16="http://schemas.microsoft.com/office/drawing/2014/main" val="20002"/>
                    </a:ext>
                  </a:extLst>
                </a:gridCol>
              </a:tblGrid>
              <a:tr h="35732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600" b="1" i="0" u="none" strike="noStrike" cap="none" normalizeH="0" baseline="0" dirty="0">
                          <a:ln>
                            <a:noFill/>
                          </a:ln>
                          <a:solidFill>
                            <a:schemeClr val="tx1"/>
                          </a:solidFill>
                          <a:effectLst/>
                          <a:latin typeface="Calibri" panose="020F0502020204030204" pitchFamily="34" charset="0"/>
                        </a:rPr>
                        <a:t>RBC-TI ≥12 Wk With Concurrent</a:t>
                      </a:r>
                      <a:br>
                        <a:rPr kumimoji="0" lang="en-GB" sz="1600" b="1" i="0" u="none" strike="noStrike" cap="none" normalizeH="0" baseline="0" dirty="0">
                          <a:ln>
                            <a:noFill/>
                          </a:ln>
                          <a:solidFill>
                            <a:schemeClr val="tx1"/>
                          </a:solidFill>
                          <a:effectLst/>
                          <a:latin typeface="Calibri" panose="020F0502020204030204" pitchFamily="34" charset="0"/>
                        </a:rPr>
                      </a:br>
                      <a:r>
                        <a:rPr kumimoji="0" lang="en-GB" sz="1600" b="1" i="0" u="none" strike="noStrike" cap="none" normalizeH="0" baseline="0" dirty="0">
                          <a:ln>
                            <a:noFill/>
                          </a:ln>
                          <a:solidFill>
                            <a:schemeClr val="tx1"/>
                          </a:solidFill>
                          <a:effectLst/>
                          <a:latin typeface="Calibri" panose="020F0502020204030204" pitchFamily="34" charset="0"/>
                        </a:rPr>
                        <a:t>Hb Increase ≥1.5 g/dL,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Luspatercept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147)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Epoetin alfa</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154)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28156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Baseline sEPO level</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≤200 U/L</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&gt;200-500 U/L</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62.7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41.4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36.4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12.1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20196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RS status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RS+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RS-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64.8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25.9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46.3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20196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Baseline RBC transfusion burden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&lt;4 U/8 wk</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U/8 wk</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66.3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45.5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38.9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20.3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694824592"/>
                  </a:ext>
                </a:extLst>
              </a:tr>
              <a:tr h="35732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1" u="none" strike="noStrike" cap="none" normalizeH="0" baseline="0" dirty="0">
                          <a:ln>
                            <a:noFill/>
                          </a:ln>
                          <a:solidFill>
                            <a:schemeClr val="bg2">
                              <a:lumMod val="10000"/>
                            </a:schemeClr>
                          </a:solidFill>
                          <a:effectLst/>
                          <a:latin typeface="Calibri" panose="020F0502020204030204" pitchFamily="34" charset="0"/>
                        </a:rPr>
                        <a:t>SF3B1</a:t>
                      </a:r>
                      <a:r>
                        <a:rPr kumimoji="0" lang="en-US" sz="1600" b="0" i="0" u="none" strike="noStrike" cap="none" normalizeH="0" baseline="0" dirty="0">
                          <a:ln>
                            <a:noFill/>
                          </a:ln>
                          <a:solidFill>
                            <a:schemeClr val="bg2">
                              <a:lumMod val="10000"/>
                            </a:schemeClr>
                          </a:solidFill>
                          <a:effectLst/>
                          <a:latin typeface="Calibri" panose="020F0502020204030204" pitchFamily="34" charset="0"/>
                        </a:rPr>
                        <a:t> mutation status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Mutated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Wild type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69.6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30.7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32.3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2058616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COMMANDS: Additional Efficacy Data and Treatment Discontinuation</a:t>
            </a:r>
            <a:endParaRPr lang="en-US" altLang="en-US" dirty="0"/>
          </a:p>
        </p:txBody>
      </p:sp>
      <p:sp>
        <p:nvSpPr>
          <p:cNvPr id="2" name="Text Box 11">
            <a:extLst>
              <a:ext uri="{FF2B5EF4-FFF2-40B4-BE49-F238E27FC236}">
                <a16:creationId xmlns:a16="http://schemas.microsoft.com/office/drawing/2014/main" id="{AA3E53A0-5BAB-6C10-482A-8C45D520EF5E}"/>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Garcia-Manero. ASCO 2023. Abstr 7003.</a:t>
            </a:r>
          </a:p>
        </p:txBody>
      </p:sp>
      <p:graphicFrame>
        <p:nvGraphicFramePr>
          <p:cNvPr id="3" name="Group 3">
            <a:extLst>
              <a:ext uri="{FF2B5EF4-FFF2-40B4-BE49-F238E27FC236}">
                <a16:creationId xmlns:a16="http://schemas.microsoft.com/office/drawing/2014/main" id="{AF2DF6EF-0D19-A9A6-5A78-9E9035084ADD}"/>
              </a:ext>
            </a:extLst>
          </p:cNvPr>
          <p:cNvGraphicFramePr>
            <a:graphicFrameLocks/>
          </p:cNvGraphicFramePr>
          <p:nvPr>
            <p:extLst>
              <p:ext uri="{D42A27DB-BD31-4B8C-83A1-F6EECF244321}">
                <p14:modId xmlns:p14="http://schemas.microsoft.com/office/powerpoint/2010/main" val="4120535039"/>
              </p:ext>
            </p:extLst>
          </p:nvPr>
        </p:nvGraphicFramePr>
        <p:xfrm>
          <a:off x="744883" y="1600201"/>
          <a:ext cx="10778435" cy="3596800"/>
        </p:xfrm>
        <a:graphic>
          <a:graphicData uri="http://schemas.openxmlformats.org/drawingml/2006/table">
            <a:tbl>
              <a:tblPr/>
              <a:tblGrid>
                <a:gridCol w="4340825">
                  <a:extLst>
                    <a:ext uri="{9D8B030D-6E8A-4147-A177-3AD203B41FA5}">
                      <a16:colId xmlns:a16="http://schemas.microsoft.com/office/drawing/2014/main" val="20000"/>
                    </a:ext>
                  </a:extLst>
                </a:gridCol>
                <a:gridCol w="3218805">
                  <a:extLst>
                    <a:ext uri="{9D8B030D-6E8A-4147-A177-3AD203B41FA5}">
                      <a16:colId xmlns:a16="http://schemas.microsoft.com/office/drawing/2014/main" val="20001"/>
                    </a:ext>
                  </a:extLst>
                </a:gridCol>
                <a:gridCol w="3218805">
                  <a:extLst>
                    <a:ext uri="{9D8B030D-6E8A-4147-A177-3AD203B41FA5}">
                      <a16:colId xmlns:a16="http://schemas.microsoft.com/office/drawing/2014/main" val="20002"/>
                    </a:ext>
                  </a:extLst>
                </a:gridCol>
              </a:tblGrid>
              <a:tr h="298797">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600" b="1" i="0" u="none" strike="noStrike" cap="none" normalizeH="0" baseline="0" dirty="0">
                          <a:ln>
                            <a:noFill/>
                          </a:ln>
                          <a:solidFill>
                            <a:schemeClr val="tx1"/>
                          </a:solidFill>
                          <a:effectLst/>
                          <a:latin typeface="Calibri" panose="020F0502020204030204" pitchFamily="34" charset="0"/>
                        </a:rPr>
                        <a:t>Endpoint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Luspatercept (n = 147)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Epoetin alfa (n = 154)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51609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Received transfusion during tx, n</a:t>
                      </a:r>
                    </a:p>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time to first RBC transfusion, wk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168.0 (64.0-323.0)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116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42.0 (22.0-55.0)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29879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RBC-TI ≥12 wk,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98 (66.7)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71 (46.1)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29879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1" u="none" strike="noStrike" cap="none" normalizeH="0" baseline="0" dirty="0">
                          <a:ln>
                            <a:noFill/>
                          </a:ln>
                          <a:solidFill>
                            <a:schemeClr val="bg2">
                              <a:lumMod val="10000"/>
                            </a:schemeClr>
                          </a:solidFill>
                          <a:effectLst/>
                          <a:latin typeface="Calibri" panose="020F0502020204030204" pitchFamily="34" charset="0"/>
                        </a:rPr>
                        <a:t>P</a:t>
                      </a:r>
                      <a:r>
                        <a:rPr kumimoji="0" lang="en-US" sz="1600" b="0" i="0" u="none" strike="noStrike" cap="none" normalizeH="0" baseline="0" dirty="0">
                          <a:ln>
                            <a:noFill/>
                          </a:ln>
                          <a:solidFill>
                            <a:schemeClr val="bg2">
                              <a:lumMod val="10000"/>
                            </a:schemeClr>
                          </a:solidFill>
                          <a:effectLst/>
                          <a:latin typeface="Calibri" panose="020F0502020204030204" pitchFamily="34" charset="0"/>
                        </a:rPr>
                        <a:t> = .0002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587258330"/>
                  </a:ext>
                </a:extLst>
              </a:tr>
              <a:tr h="29879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RBC-TI 24 wk,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70 (47.6)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45 (29.2)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694824592"/>
                  </a:ext>
                </a:extLst>
              </a:tr>
              <a:tr h="29879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1" u="none" strike="noStrike" cap="none" normalizeH="0" baseline="0" dirty="0">
                          <a:ln>
                            <a:noFill/>
                          </a:ln>
                          <a:solidFill>
                            <a:schemeClr val="bg2">
                              <a:lumMod val="10000"/>
                            </a:schemeClr>
                          </a:solidFill>
                          <a:effectLst/>
                          <a:latin typeface="Calibri" panose="020F0502020204030204" pitchFamily="34" charset="0"/>
                        </a:rPr>
                        <a:t>P</a:t>
                      </a:r>
                      <a:r>
                        <a:rPr kumimoji="0" lang="en-US" sz="1600" b="0" i="0" u="none" strike="noStrike" cap="none" normalizeH="0" baseline="0" dirty="0">
                          <a:ln>
                            <a:noFill/>
                          </a:ln>
                          <a:solidFill>
                            <a:schemeClr val="bg2">
                              <a:lumMod val="10000"/>
                            </a:schemeClr>
                          </a:solidFill>
                          <a:effectLst/>
                          <a:latin typeface="Calibri" panose="020F0502020204030204" pitchFamily="34" charset="0"/>
                        </a:rPr>
                        <a:t> = .0006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766204853"/>
                  </a:ext>
                </a:extLst>
              </a:tr>
              <a:tr h="29879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HI-E ≥8 wk,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109 (74.1)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79 (51.3)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r h="29879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1" u="none" strike="noStrike" cap="none" normalizeH="0" baseline="0" dirty="0">
                          <a:ln>
                            <a:noFill/>
                          </a:ln>
                          <a:solidFill>
                            <a:schemeClr val="bg2">
                              <a:lumMod val="10000"/>
                            </a:schemeClr>
                          </a:solidFill>
                          <a:effectLst/>
                          <a:latin typeface="Calibri" panose="020F0502020204030204" pitchFamily="34" charset="0"/>
                        </a:rPr>
                        <a:t>P </a:t>
                      </a:r>
                      <a:r>
                        <a:rPr kumimoji="0" lang="en-US" sz="1600" b="0" i="0" u="none" strike="noStrike" cap="none" normalizeH="0" baseline="0" dirty="0">
                          <a:ln>
                            <a:noFill/>
                          </a:ln>
                          <a:solidFill>
                            <a:schemeClr val="bg2">
                              <a:lumMod val="10000"/>
                            </a:schemeClr>
                          </a:solidFill>
                          <a:effectLst/>
                          <a:latin typeface="Calibri" panose="020F0502020204030204" pitchFamily="34" charset="0"/>
                        </a:rPr>
                        <a:t>&lt;.0001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43870057"/>
                  </a:ext>
                </a:extLst>
              </a:tr>
              <a:tr h="29879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duration RBC-TI, wk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126.6 (108.3-NE)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77.0 (39.0-NE)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589264377"/>
                  </a:ext>
                </a:extLst>
              </a:tr>
              <a:tr h="29879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HR: 0.456 (95% CI: 0.260-0.798)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648394930"/>
                  </a:ext>
                </a:extLst>
              </a:tr>
            </a:tbl>
          </a:graphicData>
        </a:graphic>
      </p:graphicFrame>
      <p:sp>
        <p:nvSpPr>
          <p:cNvPr id="4" name="Rectangle 3">
            <a:extLst>
              <a:ext uri="{FF2B5EF4-FFF2-40B4-BE49-F238E27FC236}">
                <a16:creationId xmlns:a16="http://schemas.microsoft.com/office/drawing/2014/main" id="{5422CDF9-DFAC-7346-4C89-60D31A4ABB52}"/>
              </a:ext>
            </a:extLst>
          </p:cNvPr>
          <p:cNvSpPr>
            <a:spLocks noGrp="1" noChangeArrowheads="1"/>
          </p:cNvSpPr>
          <p:nvPr>
            <p:ph idx="1"/>
          </p:nvPr>
        </p:nvSpPr>
        <p:spPr>
          <a:xfrm>
            <a:off x="655475" y="5257801"/>
            <a:ext cx="10877529" cy="766232"/>
          </a:xfrm>
        </p:spPr>
        <p:txBody>
          <a:bodyPr/>
          <a:lstStyle/>
          <a:p>
            <a:pPr>
              <a:lnSpc>
                <a:spcPct val="100000"/>
              </a:lnSpc>
              <a:spcBef>
                <a:spcPts val="0"/>
              </a:spcBef>
              <a:spcAft>
                <a:spcPts val="0"/>
              </a:spcAft>
            </a:pPr>
            <a:r>
              <a:rPr lang="en-US" altLang="en-US" sz="1800" dirty="0"/>
              <a:t>Treatment discontinuation: 43.8% with luspatercept vs 59.7% with epoetin alfa</a:t>
            </a:r>
          </a:p>
          <a:p>
            <a:pPr lvl="1">
              <a:lnSpc>
                <a:spcPct val="100000"/>
              </a:lnSpc>
              <a:spcBef>
                <a:spcPts val="600"/>
              </a:spcBef>
              <a:spcAft>
                <a:spcPts val="0"/>
              </a:spcAft>
            </a:pPr>
            <a:r>
              <a:rPr lang="en-US" altLang="en-US" sz="1800" dirty="0"/>
              <a:t>Most common reason was lack of efficacy (15.7% with luspatercept vs 32.4% with epoetin alfa)</a:t>
            </a:r>
          </a:p>
          <a:p>
            <a:pPr lvl="1">
              <a:lnSpc>
                <a:spcPct val="100000"/>
              </a:lnSpc>
              <a:spcBef>
                <a:spcPts val="600"/>
              </a:spcBef>
              <a:spcAft>
                <a:spcPts val="0"/>
              </a:spcAft>
            </a:pPr>
            <a:r>
              <a:rPr lang="en-US" altLang="en-US" sz="1800" dirty="0"/>
              <a:t>Rates of discontinuation for PD, AE, or death were similar between treatment arms</a:t>
            </a:r>
          </a:p>
        </p:txBody>
      </p:sp>
    </p:spTree>
    <p:extLst>
      <p:ext uri="{BB962C8B-B14F-4D97-AF65-F5344CB8AC3E}">
        <p14:creationId xmlns:p14="http://schemas.microsoft.com/office/powerpoint/2010/main" val="12242977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COMMANDS: Safety</a:t>
            </a:r>
            <a:endParaRPr lang="en-US" altLang="en-US" dirty="0"/>
          </a:p>
        </p:txBody>
      </p:sp>
      <p:sp>
        <p:nvSpPr>
          <p:cNvPr id="2" name="Text Box 11">
            <a:extLst>
              <a:ext uri="{FF2B5EF4-FFF2-40B4-BE49-F238E27FC236}">
                <a16:creationId xmlns:a16="http://schemas.microsoft.com/office/drawing/2014/main" id="{F0E45F32-B427-ED4E-C713-A7FC393C2B26}"/>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Garcia-Manero. ASCO 2023. Abstr 7003.</a:t>
            </a:r>
          </a:p>
        </p:txBody>
      </p:sp>
      <p:graphicFrame>
        <p:nvGraphicFramePr>
          <p:cNvPr id="4" name="Group 3">
            <a:extLst>
              <a:ext uri="{FF2B5EF4-FFF2-40B4-BE49-F238E27FC236}">
                <a16:creationId xmlns:a16="http://schemas.microsoft.com/office/drawing/2014/main" id="{F9C01459-04C1-3822-1BF9-EADFA20344FC}"/>
              </a:ext>
            </a:extLst>
          </p:cNvPr>
          <p:cNvGraphicFramePr>
            <a:graphicFrameLocks/>
          </p:cNvGraphicFramePr>
          <p:nvPr>
            <p:extLst>
              <p:ext uri="{D42A27DB-BD31-4B8C-83A1-F6EECF244321}">
                <p14:modId xmlns:p14="http://schemas.microsoft.com/office/powerpoint/2010/main" val="2298125774"/>
              </p:ext>
            </p:extLst>
          </p:nvPr>
        </p:nvGraphicFramePr>
        <p:xfrm>
          <a:off x="719137" y="1600201"/>
          <a:ext cx="10787064" cy="4389216"/>
        </p:xfrm>
        <a:graphic>
          <a:graphicData uri="http://schemas.openxmlformats.org/drawingml/2006/table">
            <a:tbl>
              <a:tblPr/>
              <a:tblGrid>
                <a:gridCol w="3432586">
                  <a:extLst>
                    <a:ext uri="{9D8B030D-6E8A-4147-A177-3AD203B41FA5}">
                      <a16:colId xmlns:a16="http://schemas.microsoft.com/office/drawing/2014/main" val="20000"/>
                    </a:ext>
                  </a:extLst>
                </a:gridCol>
                <a:gridCol w="1965414">
                  <a:extLst>
                    <a:ext uri="{9D8B030D-6E8A-4147-A177-3AD203B41FA5}">
                      <a16:colId xmlns:a16="http://schemas.microsoft.com/office/drawing/2014/main" val="20001"/>
                    </a:ext>
                  </a:extLst>
                </a:gridCol>
                <a:gridCol w="1965414">
                  <a:extLst>
                    <a:ext uri="{9D8B030D-6E8A-4147-A177-3AD203B41FA5}">
                      <a16:colId xmlns:a16="http://schemas.microsoft.com/office/drawing/2014/main" val="3249539754"/>
                    </a:ext>
                  </a:extLst>
                </a:gridCol>
                <a:gridCol w="1711825">
                  <a:extLst>
                    <a:ext uri="{9D8B030D-6E8A-4147-A177-3AD203B41FA5}">
                      <a16:colId xmlns:a16="http://schemas.microsoft.com/office/drawing/2014/main" val="20002"/>
                    </a:ext>
                  </a:extLst>
                </a:gridCol>
                <a:gridCol w="1711825">
                  <a:extLst>
                    <a:ext uri="{9D8B030D-6E8A-4147-A177-3AD203B41FA5}">
                      <a16:colId xmlns:a16="http://schemas.microsoft.com/office/drawing/2014/main" val="2552138433"/>
                    </a:ext>
                  </a:extLst>
                </a:gridCol>
              </a:tblGrid>
              <a:tr h="513839">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Patients,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algn="ctr"/>
                      <a:r>
                        <a:rPr lang="en-US" sz="1400" b="1" dirty="0"/>
                        <a:t>Luspatercept</a:t>
                      </a:r>
                    </a:p>
                    <a:p>
                      <a:pPr algn="ctr"/>
                      <a:r>
                        <a:rPr lang="en-US" sz="1400" b="1" dirty="0"/>
                        <a:t>(n = 178)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gridSpan="2">
                  <a:txBody>
                    <a:bodyPr/>
                    <a:lstStyle/>
                    <a:p>
                      <a:pPr algn="ctr"/>
                      <a:r>
                        <a:rPr lang="en-US" sz="1400" b="1" dirty="0"/>
                        <a:t>Epoetin alfa</a:t>
                      </a:r>
                    </a:p>
                    <a:p>
                      <a:pPr algn="ctr"/>
                      <a:r>
                        <a:rPr lang="en-US" sz="1400" b="1" dirty="0"/>
                        <a:t>(n = 176)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extLst>
                  <a:ext uri="{0D108BD9-81ED-4DB2-BD59-A6C34878D82A}">
                    <a16:rowId xmlns:a16="http://schemas.microsoft.com/office/drawing/2014/main" val="10000"/>
                  </a:ext>
                </a:extLst>
              </a:tr>
              <a:tr h="302265">
                <a:tc v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Any Grade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Grade 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Any Grade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Grade 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114856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Hematologic TEAEs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Anemia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Thrombocytopenia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Neutropenia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Leukocytopenia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17 (9.6)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 (6.2)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 (5.1)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13 (7.3)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(3.9)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(3.9)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17 (9.7)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(1.7)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13 (7.4)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(1.7)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 (6.8)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(0.6)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 (5.7)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447767271"/>
                  </a:ext>
                </a:extLst>
              </a:tr>
              <a:tr h="178328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TEAEs of interest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Fatigue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Diarrhea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Peripheral edema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Asthenia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Nausea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Dyspnea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Thromboembolic event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26 (14.6)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26 (14.6)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23 (12.9)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22 (12.4)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21 (11.8)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21 (11.8)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 (4.5)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(0.6)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(1.1)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(3.9)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(2.8)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 (6.8)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20 (11.4)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 (6.8)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25 (14.2)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13 (7.4)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13 (7.4)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(2.8)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(0.6)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(0.6)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(0.6)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(1.1)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30226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Progression to HR-MDS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(2.8)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(4.0)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30226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Progression to AML</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(2.8)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bl>
          </a:graphicData>
        </a:graphic>
      </p:graphicFrame>
      <p:sp>
        <p:nvSpPr>
          <p:cNvPr id="6" name="Rectangle 3">
            <a:extLst>
              <a:ext uri="{FF2B5EF4-FFF2-40B4-BE49-F238E27FC236}">
                <a16:creationId xmlns:a16="http://schemas.microsoft.com/office/drawing/2014/main" id="{DD73B807-ED6F-355F-12D5-E6EBA7983F51}"/>
              </a:ext>
            </a:extLst>
          </p:cNvPr>
          <p:cNvSpPr>
            <a:spLocks noGrp="1" noChangeArrowheads="1"/>
          </p:cNvSpPr>
          <p:nvPr>
            <p:ph idx="1"/>
          </p:nvPr>
        </p:nvSpPr>
        <p:spPr>
          <a:xfrm>
            <a:off x="635804" y="5992283"/>
            <a:ext cx="10877529" cy="353853"/>
          </a:xfrm>
        </p:spPr>
        <p:txBody>
          <a:bodyPr/>
          <a:lstStyle/>
          <a:p>
            <a:pPr>
              <a:lnSpc>
                <a:spcPct val="100000"/>
              </a:lnSpc>
              <a:spcBef>
                <a:spcPts val="0"/>
              </a:spcBef>
              <a:spcAft>
                <a:spcPts val="0"/>
              </a:spcAft>
            </a:pPr>
            <a:r>
              <a:rPr lang="en-US" altLang="en-US" sz="1400" dirty="0"/>
              <a:t>Deaths during treatment: n = 11 with luspatercept and n = 12 with epoetin alfa; both had n = 32 total deaths</a:t>
            </a:r>
            <a:endParaRPr lang="en-US" altLang="en-US" sz="1200" dirty="0"/>
          </a:p>
        </p:txBody>
      </p:sp>
    </p:spTree>
    <p:extLst>
      <p:ext uri="{BB962C8B-B14F-4D97-AF65-F5344CB8AC3E}">
        <p14:creationId xmlns:p14="http://schemas.microsoft.com/office/powerpoint/2010/main" val="42440269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COMMANDS: Investigators’ Conclusions</a:t>
            </a:r>
            <a:endParaRPr lang="en-US" altLang="en-US"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p:txBody>
          <a:bodyPr/>
          <a:lstStyle/>
          <a:p>
            <a:r>
              <a:rPr lang="en-US" altLang="en-US" sz="2400" dirty="0"/>
              <a:t>In this interim analysis of ESA-naive patients with transfusion-dependent lower-risk MDS, luspatercept demonstrated improved efficacy over epoetin alfa</a:t>
            </a:r>
          </a:p>
          <a:p>
            <a:pPr lvl="1"/>
            <a:r>
              <a:rPr lang="en-US" sz="2000" dirty="0"/>
              <a:t>Primary endpoint of RBC-TI ≥12 wk + mean Hb increase ≥1.5 g/dL achieved by 58.5% of patients treated with luspatercept vs 31.2% treated with epoetin alfa</a:t>
            </a:r>
          </a:p>
          <a:p>
            <a:pPr lvl="1"/>
            <a:r>
              <a:rPr lang="en-US" sz="2000" dirty="0"/>
              <a:t>Median duration of RBC-TI: 126.6 wk vs 77.0 wk in favor of luspatercept</a:t>
            </a:r>
          </a:p>
          <a:p>
            <a:r>
              <a:rPr lang="en-US" sz="2400" dirty="0"/>
              <a:t>Benefit with luspatercept observed across patient subgroups</a:t>
            </a:r>
          </a:p>
          <a:p>
            <a:r>
              <a:rPr lang="en-US" sz="2400" dirty="0"/>
              <a:t>Safety profile was manageable and consistent with previous reports</a:t>
            </a:r>
          </a:p>
          <a:p>
            <a:r>
              <a:rPr lang="en-US" sz="2400" dirty="0"/>
              <a:t>Investigators concluded that upfront luspatercept is paradigm-changing for the treatment of anemia associated with lower-risk MDS</a:t>
            </a:r>
          </a:p>
          <a:p>
            <a:endParaRPr lang="en-US" sz="2600" dirty="0"/>
          </a:p>
          <a:p>
            <a:endParaRPr lang="en-US" altLang="en-US" sz="2600" dirty="0"/>
          </a:p>
        </p:txBody>
      </p:sp>
      <p:sp>
        <p:nvSpPr>
          <p:cNvPr id="2" name="Text Box 11">
            <a:extLst>
              <a:ext uri="{FF2B5EF4-FFF2-40B4-BE49-F238E27FC236}">
                <a16:creationId xmlns:a16="http://schemas.microsoft.com/office/drawing/2014/main" id="{D0FEA11D-1720-ED19-5124-1C953CFFC291}"/>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Garcia-Manero. ASCO 2023. Abstr 7003.</a:t>
            </a:r>
          </a:p>
        </p:txBody>
      </p:sp>
    </p:spTree>
    <p:extLst>
      <p:ext uri="{BB962C8B-B14F-4D97-AF65-F5344CB8AC3E}">
        <p14:creationId xmlns:p14="http://schemas.microsoft.com/office/powerpoint/2010/main" val="26278684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
        <p:nvSpPr>
          <p:cNvPr id="4" name="Content Placeholder 4">
            <a:extLst>
              <a:ext uri="{FF2B5EF4-FFF2-40B4-BE49-F238E27FC236}">
                <a16:creationId xmlns:a16="http://schemas.microsoft.com/office/drawing/2014/main" id="{B831CF02-3566-BDFF-CCC2-3B953144FB39}"/>
              </a:ext>
            </a:extLst>
          </p:cNvPr>
          <p:cNvSpPr txBox="1">
            <a:spLocks/>
          </p:cNvSpPr>
          <p:nvPr/>
        </p:nvSpPr>
        <p:spPr bwMode="auto">
          <a:xfrm>
            <a:off x="514351" y="4856674"/>
            <a:ext cx="11283950" cy="11559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buFont typeface="Wingdings" panose="05000000000000000000" pitchFamily="2" charset="2"/>
              <a:buNone/>
            </a:pPr>
            <a:r>
              <a:rPr lang="en-US" sz="2400" b="1" kern="0" dirty="0">
                <a:solidFill>
                  <a:srgbClr val="00823B"/>
                </a:solidFill>
                <a:hlinkClick r:id="rId3"/>
              </a:rPr>
              <a:t>clinicaloptions.com</a:t>
            </a:r>
            <a:endParaRPr lang="en-US" sz="2400" b="1" u="sng" kern="0" dirty="0">
              <a:solidFill>
                <a:srgbClr val="E1471D"/>
              </a:solidFill>
            </a:endParaRPr>
          </a:p>
        </p:txBody>
      </p:sp>
      <p:sp>
        <p:nvSpPr>
          <p:cNvPr id="6" name="Rectangle 10">
            <a:extLst>
              <a:ext uri="{FF2B5EF4-FFF2-40B4-BE49-F238E27FC236}">
                <a16:creationId xmlns:a16="http://schemas.microsoft.com/office/drawing/2014/main" id="{AAE09AEE-5F03-D819-B7A6-489EBCD424ED}"/>
              </a:ext>
            </a:extLst>
          </p:cNvPr>
          <p:cNvSpPr>
            <a:spLocks noGrp="1" noChangeArrowheads="1"/>
          </p:cNvSpPr>
          <p:nvPr>
            <p:ph type="title"/>
          </p:nvPr>
        </p:nvSpPr>
        <p:spPr bwMode="gray">
          <a:xfrm>
            <a:off x="514484" y="239715"/>
            <a:ext cx="11244016" cy="1674813"/>
          </a:xfrm>
        </p:spPr>
        <p:txBody>
          <a:bodyPr/>
          <a:lstStyle/>
          <a:p>
            <a:pPr eaLnBrk="1" hangingPunct="1"/>
            <a:r>
              <a:rPr lang="en-US" altLang="en-US" sz="4000" dirty="0"/>
              <a:t>Go Online for More CCO </a:t>
            </a:r>
            <a:br>
              <a:rPr lang="en-US" altLang="en-US" sz="4000" dirty="0"/>
            </a:br>
            <a:r>
              <a:rPr lang="en-US" altLang="en-US" sz="4000" dirty="0"/>
              <a:t>Coverage of ASCO 2023!</a:t>
            </a:r>
          </a:p>
        </p:txBody>
      </p:sp>
      <p:sp>
        <p:nvSpPr>
          <p:cNvPr id="7" name="Rectangle 2">
            <a:extLst>
              <a:ext uri="{FF2B5EF4-FFF2-40B4-BE49-F238E27FC236}">
                <a16:creationId xmlns:a16="http://schemas.microsoft.com/office/drawing/2014/main" id="{8D7C779E-5EBC-FAAD-6EB9-96CEF70CF0B6}"/>
              </a:ext>
            </a:extLst>
          </p:cNvPr>
          <p:cNvSpPr>
            <a:spLocks noGrp="1" noChangeArrowheads="1"/>
          </p:cNvSpPr>
          <p:nvPr>
            <p:ph sz="quarter" idx="10"/>
          </p:nvPr>
        </p:nvSpPr>
        <p:spPr>
          <a:xfrm>
            <a:off x="609759" y="1803012"/>
            <a:ext cx="10872444" cy="1032287"/>
          </a:xfrm>
        </p:spPr>
        <p:txBody>
          <a:bodyPr rtlCol="0">
            <a:normAutofit/>
          </a:bodyPr>
          <a:lstStyle/>
          <a:p>
            <a:pPr eaLnBrk="1" hangingPunct="1">
              <a:buClr>
                <a:schemeClr val="accent6"/>
              </a:buClr>
              <a:defRPr/>
            </a:pPr>
            <a:r>
              <a:rPr lang="en-US" sz="2200" dirty="0">
                <a:solidFill>
                  <a:srgbClr val="E1471D"/>
                </a:solidFill>
              </a:rPr>
              <a:t>Capsule Summaries </a:t>
            </a:r>
            <a:r>
              <a:rPr lang="en-US" sz="2200" b="0" dirty="0"/>
              <a:t>of all the key data</a:t>
            </a:r>
          </a:p>
          <a:p>
            <a:pPr>
              <a:buClr>
                <a:schemeClr val="tx2">
                  <a:lumMod val="20000"/>
                  <a:lumOff val="80000"/>
                </a:schemeClr>
              </a:buClr>
              <a:defRPr/>
            </a:pPr>
            <a:r>
              <a:rPr lang="en-US" sz="2200" dirty="0">
                <a:solidFill>
                  <a:srgbClr val="E1471D"/>
                </a:solidFill>
              </a:rPr>
              <a:t>Additional CME/CE-certified analyses </a:t>
            </a:r>
            <a:r>
              <a:rPr lang="en-US" sz="2200" b="0" dirty="0"/>
              <a:t>with expert faculty commentary on key studies in:</a:t>
            </a:r>
          </a:p>
          <a:p>
            <a:pPr marR="0" lvl="0" algn="l" defTabSz="914400" rtl="0" eaLnBrk="1" fontAlgn="base" latinLnBrk="0" hangingPunct="1">
              <a:lnSpc>
                <a:spcPct val="90000"/>
              </a:lnSpc>
              <a:spcBef>
                <a:spcPts val="1000"/>
              </a:spcBef>
              <a:spcAft>
                <a:spcPts val="0"/>
              </a:spcAft>
              <a:buClr>
                <a:srgbClr val="000000"/>
              </a:buClr>
              <a:buSzTx/>
              <a:tabLst/>
              <a:defRPr/>
            </a:pPr>
            <a:endParaRPr lang="en-US" sz="2200" b="0" dirty="0">
              <a:latin typeface="+mn-lt"/>
            </a:endParaRPr>
          </a:p>
        </p:txBody>
      </p:sp>
      <p:sp>
        <p:nvSpPr>
          <p:cNvPr id="8" name="TextBox 7">
            <a:extLst>
              <a:ext uri="{FF2B5EF4-FFF2-40B4-BE49-F238E27FC236}">
                <a16:creationId xmlns:a16="http://schemas.microsoft.com/office/drawing/2014/main" id="{E23DC03D-1C74-70E8-259A-CE88367A425C}"/>
              </a:ext>
            </a:extLst>
          </p:cNvPr>
          <p:cNvSpPr txBox="1"/>
          <p:nvPr/>
        </p:nvSpPr>
        <p:spPr bwMode="auto">
          <a:xfrm>
            <a:off x="4361180" y="2806115"/>
            <a:ext cx="6121400"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Hematologic malignancies</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Lung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Skin cancer</a:t>
            </a:r>
          </a:p>
        </p:txBody>
      </p:sp>
      <p:sp>
        <p:nvSpPr>
          <p:cNvPr id="9" name="TextBox 8">
            <a:extLst>
              <a:ext uri="{FF2B5EF4-FFF2-40B4-BE49-F238E27FC236}">
                <a16:creationId xmlns:a16="http://schemas.microsoft.com/office/drawing/2014/main" id="{A903DC71-DF92-62CA-FAB6-C69A85CF97F1}"/>
              </a:ext>
            </a:extLst>
          </p:cNvPr>
          <p:cNvSpPr txBox="1"/>
          <p:nvPr/>
        </p:nvSpPr>
        <p:spPr bwMode="auto">
          <a:xfrm>
            <a:off x="612517" y="2808721"/>
            <a:ext cx="3651383"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Breast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Gastrointestinal cancers</a:t>
            </a:r>
          </a:p>
          <a:p>
            <a:pPr marL="285750" indent="-285750">
              <a:lnSpc>
                <a:spcPct val="90000"/>
              </a:lnSpc>
              <a:spcBef>
                <a:spcPts val="1000"/>
              </a:spcBef>
              <a:buFont typeface="Wingdings" panose="05000000000000000000" pitchFamily="2" charset="2"/>
              <a:buChar char="§"/>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Gynecologic cancers</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48825CD03605045965107F05E3092C3" ma:contentTypeVersion="1" ma:contentTypeDescription="Create a new document." ma:contentTypeScope="" ma:versionID="8a3fb1c99864700abe24207456afa759">
  <xsd:schema xmlns:xsd="http://www.w3.org/2001/XMLSchema" xmlns:xs="http://www.w3.org/2001/XMLSchema" xmlns:p="http://schemas.microsoft.com/office/2006/metadata/properties" xmlns:ns2="d54cbe69-32bd-412a-b004-9152f949605e" xmlns:ns3="093cde33-bdd2-4f61-8c4d-b85f2d1fb22d" targetNamespace="http://schemas.microsoft.com/office/2006/metadata/properties" ma:root="true" ma:fieldsID="fe640631779c18380ee18f7153511f9c" ns2:_="" ns3:_="">
    <xsd:import namespace="d54cbe69-32bd-412a-b004-9152f949605e"/>
    <xsd:import namespace="093cde33-bdd2-4f61-8c4d-b85f2d1fb22d"/>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093cde33-bdd2-4f61-8c4d-b85f2d1fb22d"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LongProperties xmlns="http://schemas.microsoft.com/office/2006/metadata/longProperties"/>
</file>

<file path=customXml/item4.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56M7VY3CDVN5-1976892341-2</_dlc_DocId>
    <_dlc_DocIdUrl xmlns="d54cbe69-32bd-412a-b004-9152f949605e">
      <Url>https://intranet.clinicaloptions.com/mews/oncology/ONC_2023_ASCO_CF_(PRP6243)/HEME_7003_Garcia-Manero/_layouts/15/DocIdRedir.aspx?ID=56M7VY3CDVN5-1976892341-2</Url>
      <Description>56M7VY3CDVN5-1976892341-2</Description>
    </_dlc_DocIdUrl>
    <Document_x0020_Category xmlns="093cde33-bdd2-4f61-8c4d-b85f2d1fb22d">Conference Capsule Slides</Document_x0020_Category>
  </documentManagement>
</p:properties>
</file>

<file path=customXml/item5.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9AA7B4D-7A8E-4D99-8AAA-A0BD5AF2784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093cde33-bdd2-4f61-8c4d-b85f2d1fb22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822369C-4A1B-4109-A1AA-86AD9FD19E09}">
  <ds:schemaRefs>
    <ds:schemaRef ds:uri="http://schemas.microsoft.com/sharepoint/events"/>
  </ds:schemaRefs>
</ds:datastoreItem>
</file>

<file path=customXml/itemProps3.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4.xml><?xml version="1.0" encoding="utf-8"?>
<ds:datastoreItem xmlns:ds="http://schemas.openxmlformats.org/officeDocument/2006/customXml" ds:itemID="{5BA55BC3-5A03-47C2-8EC3-D964C3B5E779}">
  <ds:schemaRefs>
    <ds:schemaRef ds:uri="http://schemas.openxmlformats.org/package/2006/metadata/core-properties"/>
    <ds:schemaRef ds:uri="d54cbe69-32bd-412a-b004-9152f949605e"/>
    <ds:schemaRef ds:uri="http://schemas.microsoft.com/office/2006/documentManagement/types"/>
    <ds:schemaRef ds:uri="http://schemas.microsoft.com/office/2006/metadata/properties"/>
    <ds:schemaRef ds:uri="http://purl.org/dc/terms/"/>
    <ds:schemaRef ds:uri="http://schemas.microsoft.com/office/infopath/2007/PartnerControls"/>
    <ds:schemaRef ds:uri="http://purl.org/dc/dcmitype/"/>
    <ds:schemaRef ds:uri="093cde33-bdd2-4f61-8c4d-b85f2d1fb22d"/>
    <ds:schemaRef ds:uri="http://www.w3.org/XML/1998/namespace"/>
    <ds:schemaRef ds:uri="http://purl.org/dc/elements/1.1/"/>
  </ds:schemaRefs>
</ds:datastoreItem>
</file>

<file path=customXml/itemProps5.xml><?xml version="1.0" encoding="utf-8"?>
<ds:datastoreItem xmlns:ds="http://schemas.openxmlformats.org/officeDocument/2006/customXml" ds:itemID="{3A18F4D2-3653-4F4F-B917-116198900D9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1695</TotalTime>
  <Words>2008</Words>
  <Application>Microsoft Office PowerPoint</Application>
  <PresentationFormat>Widescreen</PresentationFormat>
  <Paragraphs>339</Paragraphs>
  <Slides>11</Slides>
  <Notes>11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Source Sans Pro</vt:lpstr>
      <vt:lpstr>Times</vt:lpstr>
      <vt:lpstr>Wingdings</vt:lpstr>
      <vt:lpstr>2022_CCO_Template</vt:lpstr>
      <vt:lpstr>COMMANDS: Luspatercept vs Epoetin alfa for  ESA-Naive Transfusion-Dependent Lower-Risk MDS</vt:lpstr>
      <vt:lpstr>About These Slides</vt:lpstr>
      <vt:lpstr>COMMANDS: Background</vt:lpstr>
      <vt:lpstr>COMMANDS: Study Design</vt:lpstr>
      <vt:lpstr>COMMANDS: Baseline Characteristics</vt:lpstr>
      <vt:lpstr>COMMANDS: Efficacy in ITT (Primary Endpoint)</vt:lpstr>
      <vt:lpstr>COMMANDS: Primary Endpoint by Patient Subgroups</vt:lpstr>
      <vt:lpstr>COMMANDS: Additional Efficacy Data and Treatment Discontinuation</vt:lpstr>
      <vt:lpstr>COMMANDS: Safety</vt:lpstr>
      <vt:lpstr>COMMANDS: Investigators’ Conclusions</vt:lpstr>
      <vt:lpstr>Go Online for More CCO  Coverage of ASCO 2023!</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COMMANDS: Luspatercept vs Epoetin alfa for ESA-Naive Transfusion-Dependent Lower-Risk MDS</dc:title>
  <dc:creator>Preferred User</dc:creator>
  <cp:lastModifiedBy>nkolenko@clinicaloptions.com</cp:lastModifiedBy>
  <cp:revision>55</cp:revision>
  <cp:lastPrinted>2016-09-26T20:21:49Z</cp:lastPrinted>
  <dcterms:created xsi:type="dcterms:W3CDTF">2005-05-27T15:08:01Z</dcterms:created>
  <dcterms:modified xsi:type="dcterms:W3CDTF">2023-06-05T19:04:29Z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57fb1451-63bf-4e0c-9015-2b80c21adec7</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0x010100048825CD03605045965107F05E3092C3</vt:lpwstr>
  </property>
  <property fmtid="{D5CDD505-2E9C-101B-9397-08002B2CF9AE}" pid="9" name="MediaServiceImageTags">
    <vt:lpwstr/>
  </property>
</Properties>
</file>