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6"/>
  </p:notesMasterIdLst>
  <p:sldIdLst>
    <p:sldId id="550" r:id="rId6"/>
    <p:sldId id="308" r:id="rId7"/>
    <p:sldId id="543" r:id="rId8"/>
    <p:sldId id="553" r:id="rId9"/>
    <p:sldId id="544" r:id="rId10"/>
    <p:sldId id="546" r:id="rId11"/>
    <p:sldId id="545" r:id="rId12"/>
    <p:sldId id="547" r:id="rId13"/>
    <p:sldId id="548" r:id="rId14"/>
    <p:sldId id="31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1" userDrawn="1">
          <p15:clr>
            <a:srgbClr val="A4A3A4"/>
          </p15:clr>
        </p15:guide>
        <p15:guide id="2" pos="454" userDrawn="1">
          <p15:clr>
            <a:srgbClr val="A4A3A4"/>
          </p15:clr>
        </p15:guide>
        <p15:guide id="3" orient="horz" pos="259" userDrawn="1">
          <p15:clr>
            <a:srgbClr val="A4A3A4"/>
          </p15:clr>
        </p15:guide>
        <p15:guide id="4" orient="horz" pos="1008" userDrawn="1">
          <p15:clr>
            <a:srgbClr val="A4A3A4"/>
          </p15:clr>
        </p15:guide>
        <p15:guide id="5" orient="horz" pos="4147" userDrawn="1">
          <p15:clr>
            <a:srgbClr val="A4A3A4"/>
          </p15:clr>
        </p15:guide>
        <p15:guide id="6" orient="horz" pos="3895" userDrawn="1">
          <p15:clr>
            <a:srgbClr val="A4A3A4"/>
          </p15:clr>
        </p15:guide>
        <p15:guide id="7" orient="horz" pos="4032" userDrawn="1">
          <p15:clr>
            <a:srgbClr val="A4A3A4"/>
          </p15:clr>
        </p15:guide>
        <p15:guide id="8" pos="324" userDrawn="1">
          <p15:clr>
            <a:srgbClr val="A4A3A4"/>
          </p15:clr>
        </p15:guide>
        <p15:guide id="9" pos="7409" userDrawn="1">
          <p15:clr>
            <a:srgbClr val="A4A3A4"/>
          </p15:clr>
        </p15:guide>
        <p15:guide id="10" pos="7229" userDrawn="1">
          <p15:clr>
            <a:srgbClr val="A4A3A4"/>
          </p15:clr>
        </p15:guide>
        <p15:guide id="11"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Mindy Tanzola" initials="MT" lastIdx="3" clrIdx="7">
    <p:extLst>
      <p:ext uri="{19B8F6BF-5375-455C-9EA6-DF929625EA0E}">
        <p15:presenceInfo xmlns:p15="http://schemas.microsoft.com/office/powerpoint/2012/main" userId="S::mindy@scienceink.com::e94da788-77e6-4b26-ae6d-484e8c0095ed" providerId="AD"/>
      </p:ext>
    </p:extLst>
  </p:cmAuthor>
  <p:cmAuthor id="2" name=" " initials="MAC" lastIdx="11" clrIdx="1"/>
  <p:cmAuthor id="9" name="mcartwright@clinicaloptions.com" initials="m" lastIdx="13" clrIdx="8">
    <p:extLst>
      <p:ext uri="{19B8F6BF-5375-455C-9EA6-DF929625EA0E}">
        <p15:presenceInfo xmlns:p15="http://schemas.microsoft.com/office/powerpoint/2012/main" userId="mcartwright@clinicaloptions.com" providerId="None"/>
      </p:ext>
    </p:extLst>
  </p:cmAuthor>
  <p:cmAuthor id="3" name="Andrew Bowser" initials="AB" lastIdx="1" clrIdx="2"/>
  <p:cmAuthor id="10" name="CLINICALOPTIONS\mbecker" initials="C" lastIdx="4" clrIdx="9">
    <p:extLst>
      <p:ext uri="{19B8F6BF-5375-455C-9EA6-DF929625EA0E}">
        <p15:presenceInfo xmlns:p15="http://schemas.microsoft.com/office/powerpoint/2012/main" userId="CLINICALOPTIONS\mbecker" providerId="None"/>
      </p:ext>
    </p:extLst>
  </p:cmAuthor>
  <p:cmAuthor id="4" name="Melanie Couton" initials="MAC" lastIdx="1" clrIdx="3"/>
  <p:cmAuthor id="11" name="CLINICALOPTIONS\tquill" initials="C" lastIdx="1" clrIdx="10">
    <p:extLst>
      <p:ext uri="{19B8F6BF-5375-455C-9EA6-DF929625EA0E}">
        <p15:presenceInfo xmlns:p15="http://schemas.microsoft.com/office/powerpoint/2012/main" userId="CLINICALOPTIONS\tquill" providerId="None"/>
      </p:ext>
    </p:extLst>
  </p:cmAuthor>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12" name="CLINICALOPTIONS\cseals" initials="C" lastIdx="2" clrIdx="11">
    <p:extLst>
      <p:ext uri="{19B8F6BF-5375-455C-9EA6-DF929625EA0E}">
        <p15:presenceInfo xmlns:p15="http://schemas.microsoft.com/office/powerpoint/2012/main" userId="CLINICALOPTIONS\cseals" providerId="None"/>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9E0"/>
    <a:srgbClr val="96C3A0"/>
    <a:srgbClr val="00D05E"/>
    <a:srgbClr val="F2F2F2"/>
    <a:srgbClr val="CDCD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0238" autoAdjust="0"/>
  </p:normalViewPr>
  <p:slideViewPr>
    <p:cSldViewPr snapToGrid="0">
      <p:cViewPr varScale="1">
        <p:scale>
          <a:sx n="47" d="100"/>
          <a:sy n="47" d="100"/>
        </p:scale>
        <p:origin x="1416" y="44"/>
      </p:cViewPr>
      <p:guideLst>
        <p:guide orient="horz" pos="151"/>
        <p:guide pos="454"/>
        <p:guide orient="horz" pos="259"/>
        <p:guide orient="horz" pos="1008"/>
        <p:guide orient="horz" pos="4147"/>
        <p:guide orient="horz" pos="3895"/>
        <p:guide orient="horz" pos="4032"/>
        <p:guide pos="324"/>
        <p:guide pos="7409"/>
        <p:guide pos="7229"/>
        <p:guide pos="3840"/>
      </p:guideLst>
    </p:cSldViewPr>
  </p:slideViewPr>
  <p:notesTextViewPr>
    <p:cViewPr>
      <p:scale>
        <a:sx n="125" d="100"/>
        <a:sy n="125" d="100"/>
      </p:scale>
      <p:origin x="0" y="0"/>
    </p:cViewPr>
  </p:notesTextViewPr>
  <p:sorterViewPr>
    <p:cViewPr>
      <p:scale>
        <a:sx n="100" d="100"/>
        <a:sy n="100" d="100"/>
      </p:scale>
      <p:origin x="0" y="-13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6/8/2022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ALL, acute lymphoblastic leukemia; hyperCVD, cyclophosphamide/dexamethasone/methotrexate/cytarabine; Ph, Philadelphia chromosome. </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20925233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ALL, acute lymphoblastic leukemia; hyperCVD, cyclophosphamide/dexamethasone/methotrexate/cytarabine; INO, inotuzumab ozogamicin; Ph-, Philadelphia chromosome</a:t>
            </a:r>
            <a:r>
              <a:rPr lang="en-US" i="1" dirty="0">
                <a:latin typeface="Arial" panose="020B0604020202020204" pitchFamily="34" charset="0"/>
                <a:cs typeface="Arial" panose="020B0604020202020204" pitchFamily="34" charset="0"/>
              </a:rPr>
              <a:t>–</a:t>
            </a:r>
            <a:r>
              <a:rPr lang="en-US" i="1" dirty="0"/>
              <a:t>negative.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41541516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ALL, acute lymphoblastic leukemia; Ara-C, cytarabine; ECOG, Eastern Cooperative Oncology Group; hyperCVD, cyclophosphamide/dexamethasone/methotrexate/cytarabine; INO, inotuzumab ozogamicin; MRD, measurable residual disease; MTX, methotrexate; OS, overall survival; Ph-, Philadelphia chromosome–negative; POMP, mercaptopurine/vincristine/methotrexate/prednisone; PS, performance status; VOD, veno-occlusive disease.</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2265931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ALL, acute lymphoblastic leukemia; CNS, central nervous system; ECOG, Eastern Cooperative Oncology Group; hyperCVD, cyclophosphamide/dexamethasone/methotrexate/cytarabine; INO, inotuzumab ozogamicin; Ph-, Philadelphia chromosome–negative; PS, performance status; WBC, white blood cell.</a:t>
            </a:r>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3877402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ALL, acute lymphoblastic leukemia; AML, acute myeloid leukemia; CR, complete remission; CRp, complete remission with incomplete platelet recovery; ESRD, end-stage renal disease; HSCT, hematopoietic stem cell transplant; hyperCVD, cyclophosphamide/dexamethasone/methotrexate/cytarabine; INO, inotuzumab ozogamicin; MDS, myelodysplastic syndromes; MRD, measurable residual disease; Ph-, Philadelphia chromosome–negative; POMP, mercaptopurine/vincristine/methotrexate/prednisone; SCT, stem cell transplant; VOD, veno-occlusive disease.</a:t>
            </a:r>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2918614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ALL, acute lymphoblastic leukemia; CR, complete remission; CRh, complete remission with partial hematologic recovery; CRi, complete remission with incomplete recovery; hyperCVD, cyclophosphamide/dexamethasone/methotrexate/cytarabine; INO, inotuzumab ozogamicin; MRD, measurable residual disease; ORR, objective response rate; Ph-, Philadelphia chromosome–negative.</a:t>
            </a:r>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1488893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ALL, acute lymphoblastic leukemia; hyperCVD, cyclophosphamide/dexamethasone/methotrexate/cytarabine; INO, inotuzumab ozogamicin; OS, overall survival; Ph-, Philadelphia chromosome–negative.</a:t>
            </a:r>
            <a:endParaRPr lang="en-US" b="0" dirty="0"/>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2875124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ALL, acute lymphoblastic leukemia; hyperCVD, cyclophosphamide/dexamethasone/methotrexate/cytarabine; INO, inotuzumab ozogamicin; MRD, measurable residual disease; ORR, overall response rate; OS, overall survival; Ph-, Philadelphia chromosome–negative; VOD, veno-occlusive disease.</a:t>
            </a:r>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33863412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Mini-HyperCVD + Inotuzumab Ozogamicin ± Blinatumomab in Older Adults </a:t>
            </a:r>
            <a:r>
              <a:rPr lang="en-US" altLang="en-US" sz="4000"/>
              <a:t>With </a:t>
            </a:r>
            <a:br>
              <a:rPr lang="en-US" altLang="en-US" sz="4000"/>
            </a:br>
            <a:r>
              <a:rPr lang="en-US" altLang="en-US" sz="4000"/>
              <a:t>Newly </a:t>
            </a:r>
            <a:r>
              <a:rPr lang="en-US" altLang="en-US" sz="4000" dirty="0"/>
              <a:t>Diagnosed Ph-Negative B-Cell ALL</a:t>
            </a:r>
            <a:r>
              <a:rPr lang="en-US" altLang="en-US" sz="4000"/>
              <a:t>: </a:t>
            </a:r>
            <a:br>
              <a:rPr lang="en-US" altLang="en-US" sz="4000"/>
            </a:br>
            <a:r>
              <a:rPr lang="en-US" altLang="en-US" sz="4000"/>
              <a:t>Updated </a:t>
            </a:r>
            <a:r>
              <a:rPr lang="en-US" altLang="en-US" sz="4000" dirty="0"/>
              <a:t>Phase II Results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071349"/>
            <a:ext cx="551973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AstraZeneca, Gilead Sciences Inc., Merck Sharp &amp; Dohme Corp., Novartis Pharmaceuticals Corporation,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8" y="238127"/>
            <a:ext cx="11302841" cy="1103313"/>
          </a:xfrm>
        </p:spPr>
        <p:txBody>
          <a:bodyPr/>
          <a:lstStyle/>
          <a:p>
            <a:r>
              <a:rPr lang="en-US" altLang="en-US" dirty="0"/>
              <a:t>Mini-HyperCVD + INO ± Blinatumomab in Ph- B-Cell ALL: </a:t>
            </a:r>
            <a:r>
              <a:rPr lang="en-US" dirty="0"/>
              <a:t>Background</a:t>
            </a:r>
            <a:endParaRPr lang="en-US" altLang="en-US" dirty="0"/>
          </a:p>
        </p:txBody>
      </p:sp>
      <p:sp>
        <p:nvSpPr>
          <p:cNvPr id="8" name="Content Placeholder 2">
            <a:extLst>
              <a:ext uri="{FF2B5EF4-FFF2-40B4-BE49-F238E27FC236}">
                <a16:creationId xmlns:a16="http://schemas.microsoft.com/office/drawing/2014/main" id="{A12B1C19-5158-2552-2DDA-A85FBA137C4E}"/>
              </a:ext>
            </a:extLst>
          </p:cNvPr>
          <p:cNvSpPr>
            <a:spLocks noGrp="1"/>
          </p:cNvSpPr>
          <p:nvPr>
            <p:ph idx="1"/>
          </p:nvPr>
        </p:nvSpPr>
        <p:spPr/>
        <p:txBody>
          <a:bodyPr/>
          <a:lstStyle/>
          <a:p>
            <a:r>
              <a:rPr lang="en-US" sz="2400" dirty="0"/>
              <a:t>In older patients with ALL, survival is shortened by more aggressive disease and presence of comorbidities that preclude curative therapies (median OS: 5-10 mo)</a:t>
            </a:r>
            <a:r>
              <a:rPr lang="en-US" sz="2400" baseline="30000" dirty="0"/>
              <a:t>1,2</a:t>
            </a:r>
            <a:r>
              <a:rPr lang="en-US" sz="2400" dirty="0"/>
              <a:t> </a:t>
            </a:r>
          </a:p>
          <a:p>
            <a:pPr lvl="1"/>
            <a:r>
              <a:rPr lang="en-US" sz="2200" dirty="0"/>
              <a:t>No standard of care treatment established for this population</a:t>
            </a:r>
          </a:p>
          <a:p>
            <a:r>
              <a:rPr lang="en-US" sz="2400" dirty="0"/>
              <a:t>INO + mini-hyperCVD associated with clinical activity and tolerable safety profile in older patients with Ph- B-cell ALL enrolled in ongoing phase II trial</a:t>
            </a:r>
            <a:r>
              <a:rPr lang="en-US" sz="2400" baseline="30000" dirty="0"/>
              <a:t>2</a:t>
            </a:r>
            <a:endParaRPr lang="en-US" sz="2400" dirty="0"/>
          </a:p>
          <a:p>
            <a:r>
              <a:rPr lang="en-US" sz="2400" dirty="0"/>
              <a:t>Adding blinatumomab to INO + mini-hyperCVD may deepen responses, reduce need for chemotherapy and INO, and improve treatment-related mortality</a:t>
            </a:r>
            <a:r>
              <a:rPr lang="en-US" sz="2400" baseline="30000" dirty="0"/>
              <a:t>1</a:t>
            </a:r>
            <a:endParaRPr lang="en-US" sz="2400" dirty="0"/>
          </a:p>
          <a:p>
            <a:r>
              <a:rPr lang="en-US" sz="2400" dirty="0"/>
              <a:t>Current report presents updated analysis of phase II trial evaluating INO + </a:t>
            </a:r>
            <a:br>
              <a:rPr lang="en-US" sz="2400" dirty="0"/>
            </a:br>
            <a:r>
              <a:rPr lang="en-US" sz="2400" dirty="0"/>
              <a:t>mini-hyperCVD ± blinatumomab in older adults with newly diagnosed </a:t>
            </a:r>
            <a:br>
              <a:rPr lang="en-US" sz="2400" dirty="0"/>
            </a:br>
            <a:r>
              <a:rPr lang="en-US" sz="2400" dirty="0"/>
              <a:t>Ph- B-cell ALL</a:t>
            </a:r>
            <a:r>
              <a:rPr lang="en-US" sz="2400" baseline="30000" dirty="0"/>
              <a:t>3</a:t>
            </a:r>
            <a:endParaRPr lang="en-US" sz="2400" dirty="0"/>
          </a:p>
        </p:txBody>
      </p:sp>
      <p:grpSp>
        <p:nvGrpSpPr>
          <p:cNvPr id="5" name="Group 4">
            <a:extLst>
              <a:ext uri="{FF2B5EF4-FFF2-40B4-BE49-F238E27FC236}">
                <a16:creationId xmlns:a16="http://schemas.microsoft.com/office/drawing/2014/main" id="{57A81A9A-B316-C2DD-67BD-2E5DC9B49FDB}"/>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7D23B975-5C9D-7D65-B7E5-C411CFF441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8A4E5A93-13B5-7338-5C9F-FD52D2D3162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9" name="Text Box 15">
            <a:extLst>
              <a:ext uri="{FF2B5EF4-FFF2-40B4-BE49-F238E27FC236}">
                <a16:creationId xmlns:a16="http://schemas.microsoft.com/office/drawing/2014/main" id="{3F187EDC-4A5C-5305-261E-C751620C68B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Aldoss. J Oncol Pract. 2019;2:67. 2. Kantarjian. Lancet Oncol. 2018;19:240. 3. Macaron. ASCO 2022. Abstr 7011.</a:t>
            </a: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40AA7-01EB-B668-86A6-F695D23E811C}"/>
              </a:ext>
            </a:extLst>
          </p:cNvPr>
          <p:cNvSpPr>
            <a:spLocks noGrp="1"/>
          </p:cNvSpPr>
          <p:nvPr>
            <p:ph type="title"/>
          </p:nvPr>
        </p:nvSpPr>
        <p:spPr/>
        <p:txBody>
          <a:bodyPr/>
          <a:lstStyle/>
          <a:p>
            <a:r>
              <a:rPr lang="en-US" altLang="en-US" dirty="0"/>
              <a:t>Mini-HyperCVD + INO ± Blinatumomab in Ph- B-Cell ALL: </a:t>
            </a:r>
            <a:r>
              <a:rPr lang="en-US" dirty="0"/>
              <a:t>Study Design</a:t>
            </a:r>
          </a:p>
        </p:txBody>
      </p:sp>
      <p:sp>
        <p:nvSpPr>
          <p:cNvPr id="3" name="Content Placeholder 2">
            <a:extLst>
              <a:ext uri="{FF2B5EF4-FFF2-40B4-BE49-F238E27FC236}">
                <a16:creationId xmlns:a16="http://schemas.microsoft.com/office/drawing/2014/main" id="{97448D37-BC8F-DBA9-3613-2EBF7DEB6810}"/>
              </a:ext>
            </a:extLst>
          </p:cNvPr>
          <p:cNvSpPr>
            <a:spLocks noGrp="1"/>
          </p:cNvSpPr>
          <p:nvPr>
            <p:ph idx="1"/>
          </p:nvPr>
        </p:nvSpPr>
        <p:spPr>
          <a:xfrm>
            <a:off x="604675" y="1513047"/>
            <a:ext cx="10877529" cy="379548"/>
          </a:xfrm>
        </p:spPr>
        <p:txBody>
          <a:bodyPr/>
          <a:lstStyle/>
          <a:p>
            <a:r>
              <a:rPr lang="en-US" sz="1800" dirty="0"/>
              <a:t>Updated analysis of ongoing single-center, open-label phase II trial (median follow-up: 55 mo)</a:t>
            </a:r>
          </a:p>
        </p:txBody>
      </p:sp>
      <p:sp>
        <p:nvSpPr>
          <p:cNvPr id="4" name="Text Box 15">
            <a:extLst>
              <a:ext uri="{FF2B5EF4-FFF2-40B4-BE49-F238E27FC236}">
                <a16:creationId xmlns:a16="http://schemas.microsoft.com/office/drawing/2014/main" id="{353C50A0-588F-D730-65C0-404823A45CA8}"/>
              </a:ext>
            </a:extLst>
          </p:cNvPr>
          <p:cNvSpPr txBox="1">
            <a:spLocks noChangeArrowheads="1"/>
          </p:cNvSpPr>
          <p:nvPr/>
        </p:nvSpPr>
        <p:spPr bwMode="auto">
          <a:xfrm>
            <a:off x="412751" y="646511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Macaron. ASCO 2022. Abstr 7011. NCT01371630.</a:t>
            </a:r>
            <a:endParaRPr lang="en-US" altLang="en-US" sz="1200" b="0" dirty="0">
              <a:solidFill>
                <a:schemeClr val="bg2"/>
              </a:solidFill>
              <a:latin typeface="Calibri" panose="020F0502020204030204" pitchFamily="34" charset="0"/>
            </a:endParaRPr>
          </a:p>
        </p:txBody>
      </p:sp>
      <p:sp>
        <p:nvSpPr>
          <p:cNvPr id="5" name="Content Placeholder 2">
            <a:extLst>
              <a:ext uri="{FF2B5EF4-FFF2-40B4-BE49-F238E27FC236}">
                <a16:creationId xmlns:a16="http://schemas.microsoft.com/office/drawing/2014/main" id="{23E805E2-279E-172C-589B-B42A7A95B18C}"/>
              </a:ext>
            </a:extLst>
          </p:cNvPr>
          <p:cNvSpPr txBox="1">
            <a:spLocks/>
          </p:cNvSpPr>
          <p:nvPr/>
        </p:nvSpPr>
        <p:spPr bwMode="auto">
          <a:xfrm>
            <a:off x="604675" y="5752585"/>
            <a:ext cx="10877529" cy="77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lnSpc>
                <a:spcPct val="70000"/>
              </a:lnSpc>
            </a:pPr>
            <a:r>
              <a:rPr lang="en-US" sz="1800" kern="0" dirty="0"/>
              <a:t>Primary phase II endpoint: PFS</a:t>
            </a:r>
          </a:p>
          <a:p>
            <a:pPr>
              <a:lnSpc>
                <a:spcPct val="70000"/>
              </a:lnSpc>
            </a:pPr>
            <a:r>
              <a:rPr lang="en-US" sz="1800" kern="0" dirty="0"/>
              <a:t>Current analysis evaluated response, MRD, OS, and VOD rate</a:t>
            </a:r>
          </a:p>
        </p:txBody>
      </p:sp>
      <p:sp>
        <p:nvSpPr>
          <p:cNvPr id="6" name="Text Box 45">
            <a:extLst>
              <a:ext uri="{FF2B5EF4-FFF2-40B4-BE49-F238E27FC236}">
                <a16:creationId xmlns:a16="http://schemas.microsoft.com/office/drawing/2014/main" id="{C4992DB2-E9DF-12F6-8C15-899BDF919AE5}"/>
              </a:ext>
            </a:extLst>
          </p:cNvPr>
          <p:cNvSpPr txBox="1">
            <a:spLocks noChangeArrowheads="1"/>
          </p:cNvSpPr>
          <p:nvPr/>
        </p:nvSpPr>
        <p:spPr bwMode="auto">
          <a:xfrm>
            <a:off x="403757" y="3003626"/>
            <a:ext cx="2228812"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b="1" u="sng" dirty="0">
                <a:solidFill>
                  <a:schemeClr val="bg1"/>
                </a:solidFill>
                <a:latin typeface="Calibri" panose="020F0502020204030204" pitchFamily="34" charset="0"/>
              </a:rPr>
              <a:t>Eligibility:</a:t>
            </a:r>
          </a:p>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rPr>
              <a:t>Patients with </a:t>
            </a:r>
            <a:br>
              <a:rPr lang="en-GB" altLang="en-US" sz="1400" dirty="0">
                <a:solidFill>
                  <a:schemeClr val="bg1"/>
                </a:solidFill>
                <a:latin typeface="Calibri" panose="020F0502020204030204" pitchFamily="34" charset="0"/>
              </a:rPr>
            </a:br>
            <a:r>
              <a:rPr lang="en-GB" altLang="en-US" sz="1400" dirty="0">
                <a:solidFill>
                  <a:schemeClr val="bg1"/>
                </a:solidFill>
                <a:latin typeface="Calibri" panose="020F0502020204030204" pitchFamily="34" charset="0"/>
              </a:rPr>
              <a:t>newly diagnosed </a:t>
            </a:r>
            <a:br>
              <a:rPr lang="en-GB" altLang="en-US" sz="1400" dirty="0">
                <a:solidFill>
                  <a:schemeClr val="bg1"/>
                </a:solidFill>
                <a:latin typeface="Calibri" panose="020F0502020204030204" pitchFamily="34" charset="0"/>
              </a:rPr>
            </a:br>
            <a:r>
              <a:rPr lang="en-GB" altLang="en-US" sz="1400" dirty="0">
                <a:solidFill>
                  <a:schemeClr val="bg1"/>
                </a:solidFill>
                <a:latin typeface="Calibri" panose="020F0502020204030204" pitchFamily="34" charset="0"/>
              </a:rPr>
              <a:t>Ph- pre</a:t>
            </a:r>
            <a:r>
              <a:rPr lang="en-GB" altLang="en-US" sz="1400" dirty="0">
                <a:solidFill>
                  <a:schemeClr val="bg1"/>
                </a:solidFill>
                <a:cs typeface="Arial" panose="020B0604020202020204" pitchFamily="34" charset="0"/>
              </a:rPr>
              <a:t>–</a:t>
            </a:r>
            <a:r>
              <a:rPr lang="en-GB" altLang="en-US" sz="1400" dirty="0">
                <a:solidFill>
                  <a:schemeClr val="bg1"/>
                </a:solidFill>
                <a:latin typeface="Calibri" panose="020F0502020204030204" pitchFamily="34" charset="0"/>
              </a:rPr>
              <a:t>B-cell ALL; </a:t>
            </a:r>
            <a:br>
              <a:rPr lang="en-GB" altLang="en-US" sz="1400" dirty="0">
                <a:solidFill>
                  <a:schemeClr val="bg1"/>
                </a:solidFill>
                <a:latin typeface="Calibri" panose="020F0502020204030204" pitchFamily="34" charset="0"/>
              </a:rPr>
            </a:br>
            <a:r>
              <a:rPr lang="en-GB" altLang="en-US" sz="1400" dirty="0">
                <a:solidFill>
                  <a:schemeClr val="bg1"/>
                </a:solidFill>
                <a:latin typeface="Calibri" panose="020F0502020204030204" pitchFamily="34" charset="0"/>
              </a:rPr>
              <a:t>aged ≥60 yr; adequate organ function; ECOG PS 0-3</a:t>
            </a:r>
          </a:p>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rPr>
              <a:t>(N = 80)</a:t>
            </a:r>
            <a:endParaRPr lang="en-US" altLang="en-US" sz="1400" dirty="0">
              <a:solidFill>
                <a:schemeClr val="bg1"/>
              </a:solidFill>
              <a:latin typeface="Calibri" panose="020F0502020204030204" pitchFamily="34" charset="0"/>
            </a:endParaRPr>
          </a:p>
        </p:txBody>
      </p:sp>
      <p:sp>
        <p:nvSpPr>
          <p:cNvPr id="7" name="Rectangle 46">
            <a:extLst>
              <a:ext uri="{FF2B5EF4-FFF2-40B4-BE49-F238E27FC236}">
                <a16:creationId xmlns:a16="http://schemas.microsoft.com/office/drawing/2014/main" id="{0D8433D4-6CE2-36B9-E126-7E883187D6DF}"/>
              </a:ext>
            </a:extLst>
          </p:cNvPr>
          <p:cNvSpPr>
            <a:spLocks noChangeArrowheads="1"/>
          </p:cNvSpPr>
          <p:nvPr/>
        </p:nvSpPr>
        <p:spPr bwMode="auto">
          <a:xfrm>
            <a:off x="4222511" y="1842145"/>
            <a:ext cx="139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bg1"/>
                </a:solidFill>
                <a:latin typeface="Calibri" panose="020F0502020204030204" pitchFamily="34" charset="0"/>
              </a:rPr>
              <a:t>Intensive Phase</a:t>
            </a:r>
          </a:p>
        </p:txBody>
      </p:sp>
      <p:sp>
        <p:nvSpPr>
          <p:cNvPr id="9" name="Rectangle 49">
            <a:extLst>
              <a:ext uri="{FF2B5EF4-FFF2-40B4-BE49-F238E27FC236}">
                <a16:creationId xmlns:a16="http://schemas.microsoft.com/office/drawing/2014/main" id="{D29889AF-4973-E0D3-DE6F-1B64CE7314A7}"/>
              </a:ext>
            </a:extLst>
          </p:cNvPr>
          <p:cNvSpPr>
            <a:spLocks noChangeArrowheads="1"/>
          </p:cNvSpPr>
          <p:nvPr/>
        </p:nvSpPr>
        <p:spPr bwMode="auto">
          <a:xfrm>
            <a:off x="3321701" y="3924163"/>
            <a:ext cx="3270024" cy="1536401"/>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Mini-Hyper CVD</a:t>
            </a:r>
            <a:r>
              <a:rPr lang="en-US" altLang="en-US" sz="1400" dirty="0">
                <a:solidFill>
                  <a:schemeClr val="tx1"/>
                </a:solidFill>
                <a:latin typeface="Calibri" panose="020F0502020204030204" pitchFamily="34" charset="0"/>
              </a:rPr>
              <a:t> on cycles 1 and 3 +</a:t>
            </a:r>
          </a:p>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Mini-MTX-Cytarabine</a:t>
            </a:r>
            <a:r>
              <a:rPr lang="en-US" altLang="en-US" sz="1400" dirty="0">
                <a:solidFill>
                  <a:schemeClr val="tx1"/>
                </a:solidFill>
                <a:latin typeface="Calibri" panose="020F0502020204030204" pitchFamily="34" charset="0"/>
              </a:rPr>
              <a:t> on cycles 2 and 4 +</a:t>
            </a:r>
          </a:p>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IT MTX, Ara-C</a:t>
            </a:r>
            <a:r>
              <a:rPr lang="en-US" altLang="en-US" sz="1400" dirty="0">
                <a:solidFill>
                  <a:schemeClr val="tx1"/>
                </a:solidFill>
                <a:latin typeface="Calibri" panose="020F0502020204030204" pitchFamily="34" charset="0"/>
              </a:rPr>
              <a:t> x 8 +</a:t>
            </a:r>
          </a:p>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INO </a:t>
            </a:r>
            <a:r>
              <a:rPr lang="en-US" altLang="en-US" sz="1400" dirty="0">
                <a:solidFill>
                  <a:schemeClr val="tx1"/>
                </a:solidFill>
                <a:latin typeface="Calibri" panose="020F0502020204030204" pitchFamily="34" charset="0"/>
              </a:rPr>
              <a:t>in fractionated doses for each cycle to total dose of 2.7 mg/m</a:t>
            </a:r>
            <a:r>
              <a:rPr lang="en-US" altLang="en-US" sz="1400" baseline="30000" dirty="0">
                <a:solidFill>
                  <a:schemeClr val="tx1"/>
                </a:solidFill>
                <a:latin typeface="Calibri" panose="020F0502020204030204" pitchFamily="34" charset="0"/>
              </a:rPr>
              <a:t>2</a:t>
            </a:r>
            <a:r>
              <a:rPr lang="en-US" altLang="en-US" sz="140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Ursodiol</a:t>
            </a:r>
            <a:r>
              <a:rPr lang="en-US" altLang="en-US" sz="1400" dirty="0">
                <a:solidFill>
                  <a:schemeClr val="tx1"/>
                </a:solidFill>
                <a:latin typeface="Calibri" panose="020F0502020204030204" pitchFamily="34" charset="0"/>
              </a:rPr>
              <a:t> 300 mg TID</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(n = 30*)</a:t>
            </a:r>
          </a:p>
        </p:txBody>
      </p:sp>
      <p:sp>
        <p:nvSpPr>
          <p:cNvPr id="12" name="Line 52">
            <a:extLst>
              <a:ext uri="{FF2B5EF4-FFF2-40B4-BE49-F238E27FC236}">
                <a16:creationId xmlns:a16="http://schemas.microsoft.com/office/drawing/2014/main" id="{23383A6B-F8E0-413B-B09B-591261B949CD}"/>
              </a:ext>
            </a:extLst>
          </p:cNvPr>
          <p:cNvSpPr>
            <a:spLocks noChangeShapeType="1"/>
          </p:cNvSpPr>
          <p:nvPr/>
        </p:nvSpPr>
        <p:spPr bwMode="auto">
          <a:xfrm>
            <a:off x="6690531" y="4692363"/>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16" name="Rectangle 49">
            <a:extLst>
              <a:ext uri="{FF2B5EF4-FFF2-40B4-BE49-F238E27FC236}">
                <a16:creationId xmlns:a16="http://schemas.microsoft.com/office/drawing/2014/main" id="{05BA8ACC-4318-2541-136E-F0D9F9317C8F}"/>
              </a:ext>
            </a:extLst>
          </p:cNvPr>
          <p:cNvSpPr>
            <a:spLocks noChangeArrowheads="1"/>
          </p:cNvSpPr>
          <p:nvPr/>
        </p:nvSpPr>
        <p:spPr bwMode="auto">
          <a:xfrm>
            <a:off x="9390382" y="3924163"/>
            <a:ext cx="1645920" cy="1536401"/>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POMP </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on cycles 1-3, 5-7, 9-11, 13-15 +</a:t>
            </a:r>
          </a:p>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Blinatumomab</a:t>
            </a:r>
            <a:r>
              <a:rPr lang="en-US" altLang="en-US" sz="140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on cycles 4, 8, </a:t>
            </a:r>
            <a:br>
              <a:rPr lang="en-US" altLang="en-US" sz="1400" dirty="0">
                <a:solidFill>
                  <a:schemeClr val="tx1"/>
                </a:solidFill>
                <a:latin typeface="Calibri" panose="020F0502020204030204" pitchFamily="34" charset="0"/>
              </a:rPr>
            </a:br>
            <a:r>
              <a:rPr lang="en-US" altLang="en-US" sz="1400" dirty="0">
                <a:solidFill>
                  <a:schemeClr val="tx1"/>
                </a:solidFill>
                <a:latin typeface="Calibri" panose="020F0502020204030204" pitchFamily="34" charset="0"/>
              </a:rPr>
              <a:t>12, 16</a:t>
            </a:r>
            <a:endParaRPr lang="en-US" altLang="en-US" sz="1400" b="1" dirty="0">
              <a:solidFill>
                <a:schemeClr val="tx1"/>
              </a:solidFill>
              <a:latin typeface="Calibri" panose="020F0502020204030204" pitchFamily="34" charset="0"/>
            </a:endParaRPr>
          </a:p>
        </p:txBody>
      </p:sp>
      <p:sp>
        <p:nvSpPr>
          <p:cNvPr id="17" name="Rectangle 49">
            <a:extLst>
              <a:ext uri="{FF2B5EF4-FFF2-40B4-BE49-F238E27FC236}">
                <a16:creationId xmlns:a16="http://schemas.microsoft.com/office/drawing/2014/main" id="{58BE4131-1973-CA56-982B-46D8C6B540D8}"/>
              </a:ext>
            </a:extLst>
          </p:cNvPr>
          <p:cNvSpPr>
            <a:spLocks noChangeArrowheads="1"/>
          </p:cNvSpPr>
          <p:nvPr/>
        </p:nvSpPr>
        <p:spPr bwMode="auto">
          <a:xfrm>
            <a:off x="7133281" y="3924163"/>
            <a:ext cx="1645920" cy="1536401"/>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Blinatumomab </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x 4 cycles</a:t>
            </a:r>
          </a:p>
        </p:txBody>
      </p:sp>
      <p:sp>
        <p:nvSpPr>
          <p:cNvPr id="18" name="Line 52">
            <a:extLst>
              <a:ext uri="{FF2B5EF4-FFF2-40B4-BE49-F238E27FC236}">
                <a16:creationId xmlns:a16="http://schemas.microsoft.com/office/drawing/2014/main" id="{9420118B-6695-DB47-E9FC-24471FF89A02}"/>
              </a:ext>
            </a:extLst>
          </p:cNvPr>
          <p:cNvSpPr>
            <a:spLocks noChangeShapeType="1"/>
          </p:cNvSpPr>
          <p:nvPr/>
        </p:nvSpPr>
        <p:spPr bwMode="auto">
          <a:xfrm>
            <a:off x="8947631" y="4692363"/>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21" name="Rectangle 49">
            <a:extLst>
              <a:ext uri="{FF2B5EF4-FFF2-40B4-BE49-F238E27FC236}">
                <a16:creationId xmlns:a16="http://schemas.microsoft.com/office/drawing/2014/main" id="{C29F231E-0175-47D8-7D60-459476E8885C}"/>
              </a:ext>
            </a:extLst>
          </p:cNvPr>
          <p:cNvSpPr>
            <a:spLocks noChangeArrowheads="1"/>
          </p:cNvSpPr>
          <p:nvPr/>
        </p:nvSpPr>
        <p:spPr bwMode="auto">
          <a:xfrm>
            <a:off x="3321700" y="2147125"/>
            <a:ext cx="3270025" cy="1536401"/>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Mini-HyperCVD</a:t>
            </a:r>
            <a:r>
              <a:rPr lang="en-US" altLang="en-US" sz="1400" dirty="0">
                <a:solidFill>
                  <a:schemeClr val="tx1"/>
                </a:solidFill>
                <a:latin typeface="Calibri" panose="020F0502020204030204" pitchFamily="34" charset="0"/>
              </a:rPr>
              <a:t> on cycles 1, 3, 5, 7 +</a:t>
            </a:r>
          </a:p>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Mini-MTX-Cytarabine</a:t>
            </a:r>
            <a:r>
              <a:rPr lang="en-US" altLang="en-US" sz="1400" dirty="0">
                <a:solidFill>
                  <a:schemeClr val="tx1"/>
                </a:solidFill>
                <a:latin typeface="Calibri" panose="020F0502020204030204" pitchFamily="34" charset="0"/>
              </a:rPr>
              <a:t> on cycles 2, 4, 6, 8 +</a:t>
            </a:r>
          </a:p>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IT MTX, Ara-C</a:t>
            </a:r>
            <a:r>
              <a:rPr lang="en-US" altLang="en-US" sz="1400" dirty="0">
                <a:solidFill>
                  <a:schemeClr val="tx1"/>
                </a:solidFill>
                <a:latin typeface="Calibri" panose="020F0502020204030204" pitchFamily="34" charset="0"/>
              </a:rPr>
              <a:t> x 8 +</a:t>
            </a:r>
          </a:p>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INO </a:t>
            </a:r>
            <a:r>
              <a:rPr lang="en-US" altLang="en-US" sz="1400" dirty="0">
                <a:solidFill>
                  <a:schemeClr val="tx1"/>
                </a:solidFill>
                <a:latin typeface="Calibri" panose="020F0502020204030204" pitchFamily="34" charset="0"/>
              </a:rPr>
              <a:t>in fractionated doses for cycles 1-4</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(n = 50*)</a:t>
            </a:r>
          </a:p>
        </p:txBody>
      </p:sp>
      <p:sp>
        <p:nvSpPr>
          <p:cNvPr id="23" name="Rectangle 49">
            <a:extLst>
              <a:ext uri="{FF2B5EF4-FFF2-40B4-BE49-F238E27FC236}">
                <a16:creationId xmlns:a16="http://schemas.microsoft.com/office/drawing/2014/main" id="{B1CF65C5-FABC-C2E8-BB9B-3DEF2E086A6B}"/>
              </a:ext>
            </a:extLst>
          </p:cNvPr>
          <p:cNvSpPr>
            <a:spLocks noChangeArrowheads="1"/>
          </p:cNvSpPr>
          <p:nvPr/>
        </p:nvSpPr>
        <p:spPr bwMode="auto">
          <a:xfrm>
            <a:off x="9390382" y="2147125"/>
            <a:ext cx="1645920" cy="1536401"/>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POMP </a:t>
            </a:r>
            <a:endParaRPr lang="en-US" altLang="en-US" sz="14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for 36 mo</a:t>
            </a:r>
          </a:p>
        </p:txBody>
      </p:sp>
      <p:sp>
        <p:nvSpPr>
          <p:cNvPr id="26" name="Line 52">
            <a:extLst>
              <a:ext uri="{FF2B5EF4-FFF2-40B4-BE49-F238E27FC236}">
                <a16:creationId xmlns:a16="http://schemas.microsoft.com/office/drawing/2014/main" id="{CA177A13-3D2B-4F66-BDB3-BC884357AD6C}"/>
              </a:ext>
            </a:extLst>
          </p:cNvPr>
          <p:cNvSpPr>
            <a:spLocks noChangeShapeType="1"/>
          </p:cNvSpPr>
          <p:nvPr/>
        </p:nvSpPr>
        <p:spPr bwMode="auto">
          <a:xfrm>
            <a:off x="6690531" y="2915325"/>
            <a:ext cx="25314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27" name="Rectangle 46">
            <a:extLst>
              <a:ext uri="{FF2B5EF4-FFF2-40B4-BE49-F238E27FC236}">
                <a16:creationId xmlns:a16="http://schemas.microsoft.com/office/drawing/2014/main" id="{3437C73C-0118-280D-05F8-9CBDC8FD8C44}"/>
              </a:ext>
            </a:extLst>
          </p:cNvPr>
          <p:cNvSpPr>
            <a:spLocks noChangeArrowheads="1"/>
          </p:cNvSpPr>
          <p:nvPr/>
        </p:nvSpPr>
        <p:spPr bwMode="auto">
          <a:xfrm>
            <a:off x="7034476" y="1842145"/>
            <a:ext cx="18435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bg1"/>
                </a:solidFill>
                <a:latin typeface="Calibri" panose="020F0502020204030204" pitchFamily="34" charset="0"/>
              </a:rPr>
              <a:t>Consolidation Phase</a:t>
            </a:r>
          </a:p>
        </p:txBody>
      </p:sp>
      <p:sp>
        <p:nvSpPr>
          <p:cNvPr id="28" name="Rectangle 46">
            <a:extLst>
              <a:ext uri="{FF2B5EF4-FFF2-40B4-BE49-F238E27FC236}">
                <a16:creationId xmlns:a16="http://schemas.microsoft.com/office/drawing/2014/main" id="{77DA38B8-6D99-52E3-95C7-BF57929328D1}"/>
              </a:ext>
            </a:extLst>
          </p:cNvPr>
          <p:cNvSpPr>
            <a:spLocks noChangeArrowheads="1"/>
          </p:cNvSpPr>
          <p:nvPr/>
        </p:nvSpPr>
        <p:spPr bwMode="auto">
          <a:xfrm>
            <a:off x="9291577" y="1842145"/>
            <a:ext cx="18435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bg1"/>
                </a:solidFill>
                <a:latin typeface="Calibri" panose="020F0502020204030204" pitchFamily="34" charset="0"/>
              </a:rPr>
              <a:t>Maintenance Phase</a:t>
            </a:r>
          </a:p>
        </p:txBody>
      </p:sp>
      <p:cxnSp>
        <p:nvCxnSpPr>
          <p:cNvPr id="32" name="Connector: Elbow 31">
            <a:extLst>
              <a:ext uri="{FF2B5EF4-FFF2-40B4-BE49-F238E27FC236}">
                <a16:creationId xmlns:a16="http://schemas.microsoft.com/office/drawing/2014/main" id="{79CCD10D-0B3F-08B6-4BA2-285277FF2CC9}"/>
              </a:ext>
            </a:extLst>
          </p:cNvPr>
          <p:cNvCxnSpPr>
            <a:cxnSpLocks/>
          </p:cNvCxnSpPr>
          <p:nvPr/>
        </p:nvCxnSpPr>
        <p:spPr bwMode="auto">
          <a:xfrm flipV="1">
            <a:off x="1612943" y="2915325"/>
            <a:ext cx="1653500" cy="88302"/>
          </a:xfrm>
          <a:prstGeom prst="bentConnector3">
            <a:avLst>
              <a:gd name="adj1" fmla="val 76"/>
            </a:avLst>
          </a:prstGeom>
          <a:noFill/>
          <a:ln w="28575" cap="flat" cmpd="sng" algn="ctr">
            <a:solidFill>
              <a:schemeClr val="bg1"/>
            </a:solidFill>
            <a:prstDash val="solid"/>
            <a:round/>
            <a:headEnd type="none" w="med" len="med"/>
            <a:tailEnd type="triangle"/>
          </a:ln>
          <a:effectLst/>
        </p:spPr>
      </p:cxnSp>
      <p:sp>
        <p:nvSpPr>
          <p:cNvPr id="29" name="TextBox 28">
            <a:extLst>
              <a:ext uri="{FF2B5EF4-FFF2-40B4-BE49-F238E27FC236}">
                <a16:creationId xmlns:a16="http://schemas.microsoft.com/office/drawing/2014/main" id="{C48AF681-3430-711D-7B8F-117838506CA5}"/>
              </a:ext>
            </a:extLst>
          </p:cNvPr>
          <p:cNvSpPr txBox="1"/>
          <p:nvPr/>
        </p:nvSpPr>
        <p:spPr bwMode="auto">
          <a:xfrm>
            <a:off x="2152701" y="2545993"/>
            <a:ext cx="886832" cy="73866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Original Study Design</a:t>
            </a:r>
          </a:p>
        </p:txBody>
      </p:sp>
      <p:cxnSp>
        <p:nvCxnSpPr>
          <p:cNvPr id="39" name="Connector: Elbow 38">
            <a:extLst>
              <a:ext uri="{FF2B5EF4-FFF2-40B4-BE49-F238E27FC236}">
                <a16:creationId xmlns:a16="http://schemas.microsoft.com/office/drawing/2014/main" id="{D11988D2-9F57-BB77-9CE5-7B71F5B7BB0A}"/>
              </a:ext>
            </a:extLst>
          </p:cNvPr>
          <p:cNvCxnSpPr>
            <a:cxnSpLocks/>
          </p:cNvCxnSpPr>
          <p:nvPr/>
        </p:nvCxnSpPr>
        <p:spPr bwMode="auto">
          <a:xfrm>
            <a:off x="1612943" y="4604061"/>
            <a:ext cx="1653500" cy="88302"/>
          </a:xfrm>
          <a:prstGeom prst="bentConnector3">
            <a:avLst>
              <a:gd name="adj1" fmla="val 76"/>
            </a:avLst>
          </a:prstGeom>
          <a:noFill/>
          <a:ln w="28575" cap="flat" cmpd="sng" algn="ctr">
            <a:solidFill>
              <a:schemeClr val="bg1"/>
            </a:solidFill>
            <a:prstDash val="solid"/>
            <a:round/>
            <a:headEnd type="none" w="med" len="med"/>
            <a:tailEnd type="triangle"/>
          </a:ln>
          <a:effectLst/>
        </p:spPr>
      </p:cxnSp>
      <p:sp>
        <p:nvSpPr>
          <p:cNvPr id="30" name="TextBox 29">
            <a:extLst>
              <a:ext uri="{FF2B5EF4-FFF2-40B4-BE49-F238E27FC236}">
                <a16:creationId xmlns:a16="http://schemas.microsoft.com/office/drawing/2014/main" id="{6EED501E-BD4A-B566-AD95-82525BD433C6}"/>
              </a:ext>
            </a:extLst>
          </p:cNvPr>
          <p:cNvSpPr txBox="1"/>
          <p:nvPr/>
        </p:nvSpPr>
        <p:spPr bwMode="auto">
          <a:xfrm>
            <a:off x="2152701" y="4323031"/>
            <a:ext cx="886832" cy="73866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Modified Study Design</a:t>
            </a:r>
          </a:p>
        </p:txBody>
      </p:sp>
      <p:sp>
        <p:nvSpPr>
          <p:cNvPr id="40" name="Text Box 30">
            <a:extLst>
              <a:ext uri="{FF2B5EF4-FFF2-40B4-BE49-F238E27FC236}">
                <a16:creationId xmlns:a16="http://schemas.microsoft.com/office/drawing/2014/main" id="{441D520A-DD84-736E-766D-E2DEAC45EB02}"/>
              </a:ext>
            </a:extLst>
          </p:cNvPr>
          <p:cNvSpPr txBox="1">
            <a:spLocks noChangeArrowheads="1"/>
          </p:cNvSpPr>
          <p:nvPr/>
        </p:nvSpPr>
        <p:spPr bwMode="auto">
          <a:xfrm>
            <a:off x="3321701" y="5467880"/>
            <a:ext cx="8475013"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*Modified study design enacted starting with patient 50.</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674867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Mini-HyperCVD + INO ± Blinatumomab in Ph- B-Cell ALL: </a:t>
            </a:r>
            <a:r>
              <a:rPr lang="en-US" dirty="0"/>
              <a:t>Baseline Characteristics</a:t>
            </a:r>
            <a:endParaRPr lang="en-US" altLang="en-US" dirty="0"/>
          </a:p>
        </p:txBody>
      </p:sp>
      <p:graphicFrame>
        <p:nvGraphicFramePr>
          <p:cNvPr id="5" name="Group 3">
            <a:extLst>
              <a:ext uri="{FF2B5EF4-FFF2-40B4-BE49-F238E27FC236}">
                <a16:creationId xmlns:a16="http://schemas.microsoft.com/office/drawing/2014/main" id="{5DD2CC2D-073F-A14A-8428-AEF49A586D2E}"/>
              </a:ext>
            </a:extLst>
          </p:cNvPr>
          <p:cNvGraphicFramePr>
            <a:graphicFrameLocks noGrp="1"/>
          </p:cNvGraphicFramePr>
          <p:nvPr>
            <p:ph sz="half" idx="1"/>
            <p:extLst>
              <p:ext uri="{D42A27DB-BD31-4B8C-83A1-F6EECF244321}">
                <p14:modId xmlns:p14="http://schemas.microsoft.com/office/powerpoint/2010/main" val="2277615058"/>
              </p:ext>
            </p:extLst>
          </p:nvPr>
        </p:nvGraphicFramePr>
        <p:xfrm>
          <a:off x="720724" y="1610437"/>
          <a:ext cx="5178235" cy="4389183"/>
        </p:xfrm>
        <a:graphic>
          <a:graphicData uri="http://schemas.openxmlformats.org/drawingml/2006/table">
            <a:tbl>
              <a:tblPr/>
              <a:tblGrid>
                <a:gridCol w="3077945">
                  <a:extLst>
                    <a:ext uri="{9D8B030D-6E8A-4147-A177-3AD203B41FA5}">
                      <a16:colId xmlns:a16="http://schemas.microsoft.com/office/drawing/2014/main" val="20000"/>
                    </a:ext>
                  </a:extLst>
                </a:gridCol>
                <a:gridCol w="2100290">
                  <a:extLst>
                    <a:ext uri="{9D8B030D-6E8A-4147-A177-3AD203B41FA5}">
                      <a16:colId xmlns:a16="http://schemas.microsoft.com/office/drawing/2014/main" val="20001"/>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 (60-87)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Age ≥70 yr,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51573189"/>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≥2,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WBC count,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(0.3-111.0)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Karyotype,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Diploid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Ho-Tr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Tetraploidy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Complex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t(4;11)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Misc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IM/ND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770859501"/>
                  </a:ext>
                </a:extLst>
              </a:tr>
            </a:tbl>
          </a:graphicData>
        </a:graphic>
      </p:graphicFrame>
      <p:graphicFrame>
        <p:nvGraphicFramePr>
          <p:cNvPr id="7" name="Group 3">
            <a:extLst>
              <a:ext uri="{FF2B5EF4-FFF2-40B4-BE49-F238E27FC236}">
                <a16:creationId xmlns:a16="http://schemas.microsoft.com/office/drawing/2014/main" id="{E596018D-0E81-8451-41B5-D49C25BCC328}"/>
              </a:ext>
            </a:extLst>
          </p:cNvPr>
          <p:cNvGraphicFramePr>
            <a:graphicFrameLocks noGrp="1"/>
          </p:cNvGraphicFramePr>
          <p:nvPr>
            <p:ph sz="half" idx="2"/>
            <p:extLst>
              <p:ext uri="{D42A27DB-BD31-4B8C-83A1-F6EECF244321}">
                <p14:modId xmlns:p14="http://schemas.microsoft.com/office/powerpoint/2010/main" val="4291345530"/>
              </p:ext>
            </p:extLst>
          </p:nvPr>
        </p:nvGraphicFramePr>
        <p:xfrm>
          <a:off x="6096388" y="1610437"/>
          <a:ext cx="5385816" cy="3139497"/>
        </p:xfrm>
        <a:graphic>
          <a:graphicData uri="http://schemas.openxmlformats.org/drawingml/2006/table">
            <a:tbl>
              <a:tblPr/>
              <a:tblGrid>
                <a:gridCol w="3200400">
                  <a:extLst>
                    <a:ext uri="{9D8B030D-6E8A-4147-A177-3AD203B41FA5}">
                      <a16:colId xmlns:a16="http://schemas.microsoft.com/office/drawing/2014/main" val="20000"/>
                    </a:ext>
                  </a:extLst>
                </a:gridCol>
                <a:gridCol w="2185416">
                  <a:extLst>
                    <a:ext uri="{9D8B030D-6E8A-4147-A177-3AD203B41FA5}">
                      <a16:colId xmlns:a16="http://schemas.microsoft.com/office/drawing/2014/main" val="20001"/>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CNS disease at diagnosis,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21144938"/>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CD19 expression,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99.5 (26-100)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10038231"/>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CD22 expression,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96.9 (27-100)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2167971"/>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CD20 expression ≥20%,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44/72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14617686"/>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Ph-like ALL,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9/47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5525055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TP53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mutation, n/N (%)</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24/61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86711334"/>
                  </a:ext>
                </a:extLst>
              </a:tr>
            </a:tbl>
          </a:graphicData>
        </a:graphic>
      </p:graphicFrame>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4334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Macaron. ASCO 2022. Abstr 7011.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71212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Mini-HyperCVD + INO ± Blinatumomab in Ph- B-Cell ALL: Patient </a:t>
            </a:r>
            <a:r>
              <a:rPr lang="en-US" dirty="0"/>
              <a:t>Disposition, VOD Rate</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sz="half" idx="1"/>
          </p:nvPr>
        </p:nvSpPr>
        <p:spPr/>
        <p:txBody>
          <a:bodyPr/>
          <a:lstStyle/>
          <a:p>
            <a:pPr>
              <a:spcBef>
                <a:spcPts val="500"/>
              </a:spcBef>
            </a:pPr>
            <a:r>
              <a:rPr lang="en-US" altLang="en-US" sz="2200" dirty="0"/>
              <a:t>Median follow-up: 55 mo (range: 3-119)</a:t>
            </a:r>
          </a:p>
          <a:p>
            <a:pPr>
              <a:spcBef>
                <a:spcPts val="500"/>
              </a:spcBef>
            </a:pPr>
            <a:r>
              <a:rPr lang="en-US" altLang="en-US" sz="2200" dirty="0"/>
              <a:t>N = 80 patients enrolled</a:t>
            </a:r>
          </a:p>
          <a:p>
            <a:pPr lvl="1">
              <a:spcBef>
                <a:spcPts val="500"/>
              </a:spcBef>
            </a:pPr>
            <a:r>
              <a:rPr lang="en-US" altLang="en-US" sz="2000" dirty="0"/>
              <a:t>Responders (including 6 in CR at enrollment): n = 79</a:t>
            </a:r>
          </a:p>
          <a:p>
            <a:pPr lvl="2">
              <a:spcBef>
                <a:spcPts val="500"/>
              </a:spcBef>
            </a:pPr>
            <a:r>
              <a:rPr lang="en-US" altLang="en-US" sz="1800" dirty="0"/>
              <a:t>Relapse: n = 11 (10 died)</a:t>
            </a:r>
          </a:p>
          <a:p>
            <a:pPr lvl="2">
              <a:spcBef>
                <a:spcPts val="500"/>
              </a:spcBef>
            </a:pPr>
            <a:r>
              <a:rPr lang="en-US" altLang="en-US" sz="1800" dirty="0"/>
              <a:t>HSCT: n = 4 (1 alive, 1 alive with relapse, </a:t>
            </a:r>
            <a:br>
              <a:rPr lang="en-US" altLang="en-US" sz="1800" dirty="0"/>
            </a:br>
            <a:r>
              <a:rPr lang="en-US" altLang="en-US" sz="1800" dirty="0"/>
              <a:t>2 died)</a:t>
            </a:r>
          </a:p>
          <a:p>
            <a:pPr lvl="2">
              <a:spcBef>
                <a:spcPts val="500"/>
              </a:spcBef>
            </a:pPr>
            <a:r>
              <a:rPr lang="en-US" altLang="en-US" sz="1800" dirty="0"/>
              <a:t>Ongoing treatment/observation: n = 33</a:t>
            </a:r>
          </a:p>
          <a:p>
            <a:pPr lvl="2">
              <a:spcBef>
                <a:spcPts val="500"/>
              </a:spcBef>
            </a:pPr>
            <a:r>
              <a:rPr lang="en-US" altLang="en-US" sz="1800" dirty="0"/>
              <a:t>Died in CR/CRp: n = 31 (sepsis, 10; MDS/AML, 8; VOD, 3; 1 each for gunshot wound, dementia, ESRD, bile duct cancer; unknown, 6)</a:t>
            </a:r>
          </a:p>
          <a:p>
            <a:pPr lvl="1">
              <a:spcBef>
                <a:spcPts val="500"/>
              </a:spcBef>
            </a:pPr>
            <a:r>
              <a:rPr lang="en-US" altLang="en-US" sz="2000" dirty="0"/>
              <a:t>Refractory disease: n = 1</a:t>
            </a:r>
          </a:p>
          <a:p>
            <a:pPr lvl="1">
              <a:spcBef>
                <a:spcPts val="500"/>
              </a:spcBef>
            </a:pPr>
            <a:endParaRPr lang="en-US" altLang="en-US" sz="2400" dirty="0"/>
          </a:p>
        </p:txBody>
      </p:sp>
      <p:sp>
        <p:nvSpPr>
          <p:cNvPr id="3" name="Content Placeholder 2">
            <a:extLst>
              <a:ext uri="{FF2B5EF4-FFF2-40B4-BE49-F238E27FC236}">
                <a16:creationId xmlns:a16="http://schemas.microsoft.com/office/drawing/2014/main" id="{E6AF30B2-6F9E-8591-1F30-537223207AF0}"/>
              </a:ext>
            </a:extLst>
          </p:cNvPr>
          <p:cNvSpPr>
            <a:spLocks noGrp="1"/>
          </p:cNvSpPr>
          <p:nvPr>
            <p:ph sz="half" idx="2"/>
          </p:nvPr>
        </p:nvSpPr>
        <p:spPr>
          <a:xfrm>
            <a:off x="6252634" y="5086878"/>
            <a:ext cx="5229570" cy="1103314"/>
          </a:xfrm>
        </p:spPr>
        <p:txBody>
          <a:bodyPr/>
          <a:lstStyle/>
          <a:p>
            <a:r>
              <a:rPr lang="en-US" sz="2200" dirty="0"/>
              <a:t>VOD occurred in 6 patients (8%), </a:t>
            </a:r>
            <a:br>
              <a:rPr lang="en-US" sz="2200" dirty="0"/>
            </a:br>
            <a:r>
              <a:rPr lang="en-US" sz="2200" dirty="0"/>
              <a:t>with 1 event following subsequent SCT</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0796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Macaron. ASCO 2022. Abstr 7011.</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0BFC512D-BE49-0A87-BB03-4FC93F92D530}"/>
              </a:ext>
            </a:extLst>
          </p:cNvPr>
          <p:cNvGraphicFramePr>
            <a:graphicFrameLocks/>
          </p:cNvGraphicFramePr>
          <p:nvPr>
            <p:extLst>
              <p:ext uri="{D42A27DB-BD31-4B8C-83A1-F6EECF244321}">
                <p14:modId xmlns:p14="http://schemas.microsoft.com/office/powerpoint/2010/main" val="79791898"/>
              </p:ext>
            </p:extLst>
          </p:nvPr>
        </p:nvGraphicFramePr>
        <p:xfrm>
          <a:off x="6099366" y="1600200"/>
          <a:ext cx="5376672" cy="3291936"/>
        </p:xfrm>
        <a:graphic>
          <a:graphicData uri="http://schemas.openxmlformats.org/drawingml/2006/table">
            <a:tbl>
              <a:tblPr/>
              <a:tblGrid>
                <a:gridCol w="2554115">
                  <a:extLst>
                    <a:ext uri="{9D8B030D-6E8A-4147-A177-3AD203B41FA5}">
                      <a16:colId xmlns:a16="http://schemas.microsoft.com/office/drawing/2014/main" val="20000"/>
                    </a:ext>
                  </a:extLst>
                </a:gridCol>
                <a:gridCol w="2822557">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Disposition,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 in Ongoing Treatment/Observation</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HyperCVD + INO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Blinatumomab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POMP maintenance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Post maintenance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99456661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MRD+ → blinatumomab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86663225"/>
                  </a:ext>
                </a:extLst>
              </a:tr>
            </a:tbl>
          </a:graphicData>
        </a:graphic>
      </p:graphicFrame>
    </p:spTree>
    <p:extLst>
      <p:ext uri="{BB962C8B-B14F-4D97-AF65-F5344CB8AC3E}">
        <p14:creationId xmlns:p14="http://schemas.microsoft.com/office/powerpoint/2010/main" val="2647328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Mini-HyperCVD + INO ± Blinatumomab in Ph- B-Cell ALL: </a:t>
            </a:r>
            <a:r>
              <a:rPr lang="en-US" dirty="0"/>
              <a:t>Response</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4928" y="641095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Macaron. ASCO 2022. Abstr 7011.</a:t>
            </a:r>
            <a:endParaRPr lang="en-US" altLang="en-US" sz="1200" b="0" dirty="0">
              <a:solidFill>
                <a:schemeClr val="bg2"/>
              </a:solidFill>
              <a:latin typeface="Calibri" panose="020F0502020204030204" pitchFamily="34" charset="0"/>
            </a:endParaRPr>
          </a:p>
        </p:txBody>
      </p:sp>
      <p:sp>
        <p:nvSpPr>
          <p:cNvPr id="2" name="Content Placeholder 1">
            <a:extLst>
              <a:ext uri="{FF2B5EF4-FFF2-40B4-BE49-F238E27FC236}">
                <a16:creationId xmlns:a16="http://schemas.microsoft.com/office/drawing/2014/main" id="{6D06AD1E-3092-CA9F-9FAB-379175BBF5D0}"/>
              </a:ext>
            </a:extLst>
          </p:cNvPr>
          <p:cNvSpPr>
            <a:spLocks noGrp="1"/>
          </p:cNvSpPr>
          <p:nvPr>
            <p:ph idx="1"/>
          </p:nvPr>
        </p:nvSpPr>
        <p:spPr>
          <a:xfrm>
            <a:off x="604675" y="5863873"/>
            <a:ext cx="10877529" cy="276999"/>
          </a:xfrm>
        </p:spPr>
        <p:txBody>
          <a:bodyPr/>
          <a:lstStyle/>
          <a:p>
            <a:r>
              <a:rPr lang="en-US" dirty="0"/>
              <a:t>5-yr CR duration: 76% (12 events/79 patients)</a:t>
            </a:r>
          </a:p>
        </p:txBody>
      </p:sp>
      <p:graphicFrame>
        <p:nvGraphicFramePr>
          <p:cNvPr id="9" name="Group 3">
            <a:extLst>
              <a:ext uri="{FF2B5EF4-FFF2-40B4-BE49-F238E27FC236}">
                <a16:creationId xmlns:a16="http://schemas.microsoft.com/office/drawing/2014/main" id="{8F886105-8FC7-F1A1-25C2-4C2717BEEAC8}"/>
              </a:ext>
            </a:extLst>
          </p:cNvPr>
          <p:cNvGraphicFramePr>
            <a:graphicFrameLocks/>
          </p:cNvGraphicFramePr>
          <p:nvPr>
            <p:extLst>
              <p:ext uri="{D42A27DB-BD31-4B8C-83A1-F6EECF244321}">
                <p14:modId xmlns:p14="http://schemas.microsoft.com/office/powerpoint/2010/main" val="3641613958"/>
              </p:ext>
            </p:extLst>
          </p:nvPr>
        </p:nvGraphicFramePr>
        <p:xfrm>
          <a:off x="727076" y="1612900"/>
          <a:ext cx="10735056" cy="3901513"/>
        </p:xfrm>
        <a:graphic>
          <a:graphicData uri="http://schemas.openxmlformats.org/drawingml/2006/table">
            <a:tbl>
              <a:tblPr/>
              <a:tblGrid>
                <a:gridCol w="5736944">
                  <a:extLst>
                    <a:ext uri="{9D8B030D-6E8A-4147-A177-3AD203B41FA5}">
                      <a16:colId xmlns:a16="http://schemas.microsoft.com/office/drawing/2014/main" val="20000"/>
                    </a:ext>
                  </a:extLst>
                </a:gridCol>
                <a:gridCol w="4998112">
                  <a:extLst>
                    <a:ext uri="{9D8B030D-6E8A-4147-A177-3AD203B41FA5}">
                      <a16:colId xmlns:a16="http://schemas.microsoft.com/office/drawing/2014/main" val="20001"/>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Evaluable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73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6245">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70859501"/>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response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7655388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Early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98766985"/>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Flow MRD response,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Cycle 1, Day 21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Overall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61/76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74/79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28908509"/>
                  </a:ext>
                </a:extLst>
              </a:tr>
            </a:tbl>
          </a:graphicData>
        </a:graphic>
      </p:graphicFrame>
      <p:sp>
        <p:nvSpPr>
          <p:cNvPr id="10" name="Text Box 30">
            <a:extLst>
              <a:ext uri="{FF2B5EF4-FFF2-40B4-BE49-F238E27FC236}">
                <a16:creationId xmlns:a16="http://schemas.microsoft.com/office/drawing/2014/main" id="{BCD6A3FD-C434-246D-CCFA-4BB3F898E1F5}"/>
              </a:ext>
            </a:extLst>
          </p:cNvPr>
          <p:cNvSpPr txBox="1">
            <a:spLocks noChangeArrowheads="1"/>
          </p:cNvSpPr>
          <p:nvPr/>
        </p:nvSpPr>
        <p:spPr bwMode="auto">
          <a:xfrm>
            <a:off x="727077" y="5531173"/>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*6 patients were enrolled in CR.</a:t>
            </a:r>
          </a:p>
        </p:txBody>
      </p:sp>
    </p:spTree>
    <p:extLst>
      <p:ext uri="{BB962C8B-B14F-4D97-AF65-F5344CB8AC3E}">
        <p14:creationId xmlns:p14="http://schemas.microsoft.com/office/powerpoint/2010/main" val="4130216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Mini-HyperCVD + INO ± Blinatumomab in Ph- B-Cell ALL: </a:t>
            </a:r>
            <a:r>
              <a:rPr lang="en-US" dirty="0"/>
              <a:t>Overall Survival</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Macaron. ASCO 2022. Abstr 7011.</a:t>
            </a:r>
            <a:endParaRPr lang="en-US" altLang="en-US" sz="1200" b="0" dirty="0">
              <a:solidFill>
                <a:schemeClr val="bg2"/>
              </a:solidFill>
              <a:latin typeface="Calibri" panose="020F0502020204030204" pitchFamily="34" charset="0"/>
            </a:endParaRPr>
          </a:p>
        </p:txBody>
      </p:sp>
      <p:sp>
        <p:nvSpPr>
          <p:cNvPr id="7" name="Text Box 30">
            <a:extLst>
              <a:ext uri="{FF2B5EF4-FFF2-40B4-BE49-F238E27FC236}">
                <a16:creationId xmlns:a16="http://schemas.microsoft.com/office/drawing/2014/main" id="{1439A125-2C55-291C-43CC-086AE827C4C7}"/>
              </a:ext>
            </a:extLst>
          </p:cNvPr>
          <p:cNvSpPr txBox="1">
            <a:spLocks noChangeArrowheads="1"/>
          </p:cNvSpPr>
          <p:nvPr/>
        </p:nvSpPr>
        <p:spPr bwMode="auto">
          <a:xfrm>
            <a:off x="727077" y="4031989"/>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a:t>
            </a:r>
            <a:r>
              <a:rPr lang="en-US" altLang="en-US" sz="1400" b="0" i="1" dirty="0">
                <a:solidFill>
                  <a:schemeClr val="bg1"/>
                </a:solidFill>
                <a:latin typeface="Calibri" panose="020F0502020204030204" pitchFamily="34" charset="0"/>
              </a:rPr>
              <a:t>P </a:t>
            </a:r>
            <a:r>
              <a:rPr lang="en-US" altLang="en-US" sz="1400" b="0" dirty="0">
                <a:solidFill>
                  <a:schemeClr val="bg1"/>
                </a:solidFill>
                <a:latin typeface="Calibri" panose="020F0502020204030204" pitchFamily="34" charset="0"/>
              </a:rPr>
              <a:t>= .001.</a:t>
            </a:r>
            <a:endParaRPr lang="en-US" altLang="en-US" sz="1400" dirty="0">
              <a:solidFill>
                <a:schemeClr val="bg1"/>
              </a:solidFill>
              <a:latin typeface="Calibri" panose="020F0502020204030204" pitchFamily="34" charset="0"/>
            </a:endParaRPr>
          </a:p>
        </p:txBody>
      </p:sp>
      <p:sp>
        <p:nvSpPr>
          <p:cNvPr id="3" name="Content Placeholder 2">
            <a:extLst>
              <a:ext uri="{FF2B5EF4-FFF2-40B4-BE49-F238E27FC236}">
                <a16:creationId xmlns:a16="http://schemas.microsoft.com/office/drawing/2014/main" id="{38E81E9A-D3F4-55B7-756E-63EE226F9295}"/>
              </a:ext>
            </a:extLst>
          </p:cNvPr>
          <p:cNvSpPr>
            <a:spLocks noGrp="1"/>
          </p:cNvSpPr>
          <p:nvPr>
            <p:ph idx="1"/>
          </p:nvPr>
        </p:nvSpPr>
        <p:spPr>
          <a:xfrm>
            <a:off x="604675" y="4348322"/>
            <a:ext cx="10877529" cy="1815410"/>
          </a:xfrm>
        </p:spPr>
        <p:txBody>
          <a:bodyPr/>
          <a:lstStyle/>
          <a:p>
            <a:r>
              <a:rPr lang="en-US" dirty="0"/>
              <a:t>Highest 5-yr OS rate observed in subgroup aged 60-69 yr without </a:t>
            </a:r>
            <a:br>
              <a:rPr lang="en-US" dirty="0"/>
            </a:br>
            <a:r>
              <a:rPr lang="en-US" dirty="0"/>
              <a:t>poor-risk cytogenetics</a:t>
            </a:r>
          </a:p>
        </p:txBody>
      </p:sp>
      <p:graphicFrame>
        <p:nvGraphicFramePr>
          <p:cNvPr id="9" name="Group 3">
            <a:extLst>
              <a:ext uri="{FF2B5EF4-FFF2-40B4-BE49-F238E27FC236}">
                <a16:creationId xmlns:a16="http://schemas.microsoft.com/office/drawing/2014/main" id="{5241F699-C526-4BCE-A3F1-563977160B32}"/>
              </a:ext>
            </a:extLst>
          </p:cNvPr>
          <p:cNvGraphicFramePr>
            <a:graphicFrameLocks/>
          </p:cNvGraphicFramePr>
          <p:nvPr>
            <p:extLst>
              <p:ext uri="{D42A27DB-BD31-4B8C-83A1-F6EECF244321}">
                <p14:modId xmlns:p14="http://schemas.microsoft.com/office/powerpoint/2010/main" val="915149743"/>
              </p:ext>
            </p:extLst>
          </p:nvPr>
        </p:nvGraphicFramePr>
        <p:xfrm>
          <a:off x="727076" y="1612900"/>
          <a:ext cx="10735056" cy="2407968"/>
        </p:xfrm>
        <a:graphic>
          <a:graphicData uri="http://schemas.openxmlformats.org/drawingml/2006/table">
            <a:tbl>
              <a:tblPr/>
              <a:tblGrid>
                <a:gridCol w="3578352">
                  <a:extLst>
                    <a:ext uri="{9D8B030D-6E8A-4147-A177-3AD203B41FA5}">
                      <a16:colId xmlns:a16="http://schemas.microsoft.com/office/drawing/2014/main" val="20000"/>
                    </a:ext>
                  </a:extLst>
                </a:gridCol>
                <a:gridCol w="3578352">
                  <a:extLst>
                    <a:ext uri="{9D8B030D-6E8A-4147-A177-3AD203B41FA5}">
                      <a16:colId xmlns:a16="http://schemas.microsoft.com/office/drawing/2014/main" val="20001"/>
                    </a:ext>
                  </a:extLst>
                </a:gridCol>
                <a:gridCol w="3578352">
                  <a:extLst>
                    <a:ext uri="{9D8B030D-6E8A-4147-A177-3AD203B41FA5}">
                      <a16:colId xmlns:a16="http://schemas.microsoft.com/office/drawing/2014/main" val="1590582257"/>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OS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Events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5-Yr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44/80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By age and cytogenetics*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Aged 60-69 yr, nonpoor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Aged 60-69 yr, poor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Aged ≥70 yr, nonpoor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Aged ≥70 yr, poor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98103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Mini-HyperCVD + INO ± Blinatumomab in Ph- B-Cell ALL: </a:t>
            </a:r>
            <a:r>
              <a:rPr lang="en-US" dirty="0"/>
              <a:t>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sz="2800" dirty="0"/>
              <a:t>In this updated analysis of a phase II trial, INO + mini-hyperCVD ± blinatumomab was associated with clinical activity in older adults with newly diagnosed Ph- B-cell ALL</a:t>
            </a:r>
          </a:p>
          <a:p>
            <a:pPr lvl="1"/>
            <a:r>
              <a:rPr lang="en-US" altLang="en-US" dirty="0"/>
              <a:t>ORR: 99%; MRD negativity: 94%</a:t>
            </a:r>
          </a:p>
          <a:p>
            <a:r>
              <a:rPr lang="en-US" altLang="en-US" dirty="0"/>
              <a:t>Approximately one half of patients alive after 5 yr, with highest 5-yr </a:t>
            </a:r>
            <a:br>
              <a:rPr lang="en-US" altLang="en-US" dirty="0"/>
            </a:br>
            <a:r>
              <a:rPr lang="en-US" altLang="en-US" dirty="0"/>
              <a:t>OS rate in subgroup aged 60-69 yr without poor-risk cytogenetics</a:t>
            </a:r>
          </a:p>
          <a:p>
            <a:r>
              <a:rPr lang="en-US" altLang="en-US" dirty="0"/>
              <a:t>VOD occurred in 8% of patients</a:t>
            </a:r>
          </a:p>
          <a:p>
            <a:r>
              <a:rPr lang="en-US" altLang="en-US" dirty="0"/>
              <a:t>Study has been amended to omit chemotherapy in patients </a:t>
            </a:r>
            <a:br>
              <a:rPr lang="en-US" altLang="en-US" dirty="0"/>
            </a:br>
            <a:r>
              <a:rPr lang="en-US" altLang="en-US" dirty="0"/>
              <a:t>aged ≥70 yr</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Macaron. ASCO 2022. Abstr 7011.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D258ECED2943D74DA69EE839F032296E" ma:contentTypeVersion="1" ma:contentTypeDescription="Create a new document." ma:contentTypeScope="" ma:versionID="c3740589f55906b65dff76cc5123aae9">
  <xsd:schema xmlns:xsd="http://www.w3.org/2001/XMLSchema" xmlns:xs="http://www.w3.org/2001/XMLSchema" xmlns:p="http://schemas.microsoft.com/office/2006/metadata/properties" xmlns:ns2="d54cbe69-32bd-412a-b004-9152f949605e" xmlns:ns3="267bd972-fe50-49be-a46b-dc76a6637445" targetNamespace="http://schemas.microsoft.com/office/2006/metadata/properties" ma:root="true" ma:fieldsID="9678ab4f75c6ba1d23d0e62f1e7aa8d3" ns2:_="" ns3:_="">
    <xsd:import namespace="d54cbe69-32bd-412a-b004-9152f949605e"/>
    <xsd:import namespace="267bd972-fe50-49be-a46b-dc76a663744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67bd972-fe50-49be-a46b-dc76a663744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267bd972-fe50-49be-a46b-dc76a6637445">Conference Capsule Slides</Document_x0020_Category>
    <_dlc_DocId xmlns="d54cbe69-32bd-412a-b004-9152f949605e">56M7VY3CDVN5-371954447-2</_dlc_DocId>
    <_dlc_DocIdUrl xmlns="d54cbe69-32bd-412a-b004-9152f949605e">
      <Url>https://intranet.clinicaloptions.com/mews/oncology/ONC_2022_ASCO_CF_(PRP5083)/LEUK_7011_Macaron/_layouts/15/DocIdRedir.aspx?ID=56M7VY3CDVN5-371954447-2</Url>
      <Description>56M7VY3CDVN5-371954447-2</Description>
    </_dlc_DocIdUrl>
  </documentManagement>
</p:properties>
</file>

<file path=customXml/itemProps1.xml><?xml version="1.0" encoding="utf-8"?>
<ds:datastoreItem xmlns:ds="http://schemas.openxmlformats.org/officeDocument/2006/customXml" ds:itemID="{C2A2354A-1BF6-434D-BD49-B06BA17D086C}">
  <ds:schemaRefs>
    <ds:schemaRef ds:uri="http://schemas.microsoft.com/sharepoint/events"/>
  </ds:schemaRefs>
</ds:datastoreItem>
</file>

<file path=customXml/itemProps2.xml><?xml version="1.0" encoding="utf-8"?>
<ds:datastoreItem xmlns:ds="http://schemas.openxmlformats.org/officeDocument/2006/customXml" ds:itemID="{ABD3FB6F-241E-40E0-871C-FF6F5158E3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267bd972-fe50-49be-a46b-dc76a66374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A065AEB-5925-4F1E-9460-3FF92DD0D5E9}">
  <ds:schemaRefs>
    <ds:schemaRef ds:uri="http://schemas.microsoft.com/sharepoint/v3/contenttype/forms"/>
  </ds:schemaRefs>
</ds:datastoreItem>
</file>

<file path=customXml/itemProps4.xml><?xml version="1.0" encoding="utf-8"?>
<ds:datastoreItem xmlns:ds="http://schemas.openxmlformats.org/officeDocument/2006/customXml" ds:itemID="{E3A6C038-0B55-4250-82DF-F2FAAD11AF76}">
  <ds:schemaRefs>
    <ds:schemaRef ds:uri="267bd972-fe50-49be-a46b-dc76a6637445"/>
    <ds:schemaRef ds:uri="http://schemas.openxmlformats.org/package/2006/metadata/core-properties"/>
    <ds:schemaRef ds:uri="http://purl.org/dc/elements/1.1/"/>
    <ds:schemaRef ds:uri="http://schemas.microsoft.com/office/infopath/2007/PartnerControls"/>
    <ds:schemaRef ds:uri="http://schemas.microsoft.com/office/2006/metadata/properties"/>
    <ds:schemaRef ds:uri="http://purl.org/dc/terms/"/>
    <ds:schemaRef ds:uri="http://schemas.microsoft.com/office/2006/documentManagement/types"/>
    <ds:schemaRef ds:uri="d54cbe69-32bd-412a-b004-9152f949605e"/>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1115</TotalTime>
  <Words>1804</Words>
  <Application>Microsoft Office PowerPoint</Application>
  <PresentationFormat>Widescreen</PresentationFormat>
  <Paragraphs>205</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Mini-HyperCVD + Inotuzumab Ozogamicin ± Blinatumomab in Older Adults With  Newly Diagnosed Ph-Negative B-Cell ALL:  Updated Phase II Results</vt:lpstr>
      <vt:lpstr>About These Slides</vt:lpstr>
      <vt:lpstr>Mini-HyperCVD + INO ± Blinatumomab in Ph- B-Cell ALL: Background</vt:lpstr>
      <vt:lpstr>Mini-HyperCVD + INO ± Blinatumomab in Ph- B-Cell ALL: Study Design</vt:lpstr>
      <vt:lpstr>Mini-HyperCVD + INO ± Blinatumomab in Ph- B-Cell ALL: Baseline Characteristics</vt:lpstr>
      <vt:lpstr>Mini-HyperCVD + INO ± Blinatumomab in Ph- B-Cell ALL: Patient Disposition, VOD Rate</vt:lpstr>
      <vt:lpstr>Mini-HyperCVD + INO ± Blinatumomab in Ph- B-Cell ALL: Response</vt:lpstr>
      <vt:lpstr>Mini-HyperCVD + INO ± Blinatumomab in Ph- B-Cell ALL: Overall Survival</vt:lpstr>
      <vt:lpstr>Mini-HyperCVD + INO ± Blinatumomab in Ph- B-Cell ALL: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Mini-HyperCVD + Inotuzumab Ozogamicin ± Blinatumomab in Older Adults With Newly Diagnosed Ph-Negative B-Cell ALL: Updated Phase II Results</dc:title>
  <dc:creator>Timothy Quill</dc:creator>
  <cp:lastModifiedBy>Jessica Buckley</cp:lastModifiedBy>
  <cp:revision>8</cp:revision>
  <dcterms:created xsi:type="dcterms:W3CDTF">2022-06-02T23:20:10Z</dcterms:created>
  <dcterms:modified xsi:type="dcterms:W3CDTF">2022-06-08T22:29:24Z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0x010100D258ECED2943D74DA69EE839F032296E</vt:lpwstr>
  </property>
  <property fmtid="{D5CDD505-2E9C-101B-9397-08002B2CF9AE}" pid="3" name="_dlc_DocIdItemGuid">
    <vt:lpwstr>1ef74d63-4fa5-44cb-b6cc-09659f573e73</vt:lpwstr>
  </property>
</Properties>
</file>