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558" r:id="rId7"/>
    <p:sldId id="308" r:id="rId8"/>
    <p:sldId id="257" r:id="rId9"/>
    <p:sldId id="559" r:id="rId10"/>
    <p:sldId id="548" r:id="rId11"/>
    <p:sldId id="563" r:id="rId12"/>
    <p:sldId id="565" r:id="rId13"/>
    <p:sldId id="564" r:id="rId14"/>
    <p:sldId id="567" r:id="rId15"/>
    <p:sldId id="568" r:id="rId16"/>
    <p:sldId id="552"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Mindy Tanzola" initials="MT" lastIdx="1" clrIdx="16">
    <p:extLst>
      <p:ext uri="{19B8F6BF-5375-455C-9EA6-DF929625EA0E}">
        <p15:presenceInfo xmlns:p15="http://schemas.microsoft.com/office/powerpoint/2012/main" userId="S::mtanzola@gotoper.com::47393621-f287-4eae-b41f-5126b3036efb" providerId="AD"/>
      </p:ext>
    </p:extLst>
  </p:cmAuthor>
  <p:cmAuthor id="18" name="CLINICALOPTIONS\krosenthal" initials="C" lastIdx="1" clrIdx="17">
    <p:extLst>
      <p:ext uri="{19B8F6BF-5375-455C-9EA6-DF929625EA0E}">
        <p15:presenceInfo xmlns:p15="http://schemas.microsoft.com/office/powerpoint/2012/main" userId="CLINICALOPTIONS\krosenthal" providerId="None"/>
      </p:ext>
    </p:extLst>
  </p:cmAuthor>
  <p:cmAuthor id="19" name="CLINICALOPTIONS\tquill" initials="C" lastIdx="2" clrIdx="18">
    <p:extLst>
      <p:ext uri="{19B8F6BF-5375-455C-9EA6-DF929625EA0E}">
        <p15:presenceInfo xmlns:p15="http://schemas.microsoft.com/office/powerpoint/2012/main" userId="CLINICALOPTIONS\tquill" providerId="None"/>
      </p:ext>
    </p:extLst>
  </p:cmAuthor>
  <p:cmAuthor id="20" name="aboecler@clinicaloptions.com" initials="a" lastIdx="10" clrIdx="19">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67" autoAdjust="0"/>
    <p:restoredTop sz="84799" autoAdjust="0"/>
  </p:normalViewPr>
  <p:slideViewPr>
    <p:cSldViewPr snapToGrid="0">
      <p:cViewPr varScale="1">
        <p:scale>
          <a:sx n="73" d="100"/>
          <a:sy n="73" d="100"/>
        </p:scale>
        <p:origin x="994" y="53"/>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52722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 platinum/pemetrexed;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4158405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AUC, area under the concentration curve; CNS, central nervous system; ECOG, Eastern Cooperative Oncology Group; mRECIST, modified Response Evaluation Criteria in Solid Tumors; OS, overall survival; PFS, progression-free survival; PS, performance status; QoL, quality of life.</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909036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ECOG PS, Eastern Cooperative Oncology Group performance status; EORTC, European Organisation for Research and Treatment of Cancer; NR, not reported; Pembro, pembrolizumab.</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801458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EORTC, European Organisation for Research and Treatment of Cancer; OS, overall survival; Pembro, pembrolizumab;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768524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Pembro, pembrolizumab;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961165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CT, chemotherapy; OR, odds ratio; PD, progressive disease; Pembro, pembrolizumab; PR, partial response; RECIST, Response Evaluation Criteria in Solid Tumors;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478364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 chemotherapy; NA, not applicable; Pembro, pembrolizumab.</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599737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Pembro, pembrolizumab;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065314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283493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Trial of Pembrolizumab + Chemotherapy vs Chemotherapy Alone in Treatment-Naive Pleural Mesothelioma</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32865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Merck Sharp &amp; Dohme Corp., and Novocure.</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CCTG IND.227: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341440"/>
            <a:ext cx="11186272" cy="4822293"/>
          </a:xfrm>
        </p:spPr>
        <p:txBody>
          <a:bodyPr/>
          <a:lstStyle/>
          <a:p>
            <a:r>
              <a:rPr lang="en-US" altLang="en-US" sz="2200" dirty="0"/>
              <a:t>Platinum/pemetrexed has been standard of care for the treatment of pleural mesothelioma for 20 yr, yielding a median OS of 12-13 mo</a:t>
            </a:r>
            <a:r>
              <a:rPr lang="en-US" altLang="en-US" sz="2200" baseline="30000" dirty="0"/>
              <a:t>1,2</a:t>
            </a:r>
            <a:endParaRPr lang="en-US" altLang="en-US" sz="2200" dirty="0"/>
          </a:p>
          <a:p>
            <a:r>
              <a:rPr lang="en-US" altLang="en-US" sz="2200" dirty="0"/>
              <a:t>Immune checkpoint inhibitor–based treatment promising for malignant pleural mesothelioma </a:t>
            </a:r>
          </a:p>
          <a:p>
            <a:pPr lvl="1"/>
            <a:r>
              <a:rPr lang="en-US" altLang="en-US" sz="2000" dirty="0"/>
              <a:t>Nivolumab/ipilimumab showed an OS improvement over CP (HR: 0.74; </a:t>
            </a:r>
            <a:r>
              <a:rPr lang="en-US" altLang="en-US" sz="2000" i="1" dirty="0"/>
              <a:t>P </a:t>
            </a:r>
            <a:r>
              <a:rPr lang="en-US" altLang="en-US" sz="2000" dirty="0"/>
              <a:t>= .002) as first-line therapy for unresectable malignant pleural mesothelioma but 30% developed grade ≥3 toxicity</a:t>
            </a:r>
            <a:r>
              <a:rPr lang="en-US" altLang="en-US" sz="2000" baseline="30000" dirty="0"/>
              <a:t>3</a:t>
            </a:r>
          </a:p>
          <a:p>
            <a:pPr lvl="1"/>
            <a:r>
              <a:rPr lang="en-US" altLang="en-US" sz="2000" dirty="0"/>
              <a:t>Pembrolizumab showed activity in previously treated malignant pleural mesothelioma in </a:t>
            </a:r>
            <a:br>
              <a:rPr lang="en-US" altLang="en-US" sz="2000" dirty="0"/>
            </a:br>
            <a:r>
              <a:rPr lang="en-US" altLang="en-US" sz="2000" dirty="0"/>
              <a:t>KEYNOTE-028</a:t>
            </a:r>
            <a:r>
              <a:rPr lang="en-US" altLang="en-US" sz="2000" baseline="30000" dirty="0"/>
              <a:t>4</a:t>
            </a:r>
          </a:p>
          <a:p>
            <a:r>
              <a:rPr lang="en-US" altLang="en-US" sz="2200" dirty="0"/>
              <a:t>CCTG IND.227 was initially designed as a phase II study to compare CP, CP + pembrolizumab, and pembrolizumab alone</a:t>
            </a:r>
          </a:p>
          <a:p>
            <a:pPr lvl="1"/>
            <a:r>
              <a:rPr lang="en-US" altLang="en-US" sz="2000" dirty="0"/>
              <a:t>Based on 16-wk disease control rates, the trial was amended to discontinue single-agent pembrolizumab and continue accrual to the other 2 arms as a phase III trial</a:t>
            </a:r>
            <a:r>
              <a:rPr lang="en-US" altLang="en-US" sz="2000" baseline="30000" dirty="0"/>
              <a:t>5</a:t>
            </a:r>
            <a:endParaRPr lang="en-US" altLang="en-US" sz="2000" dirty="0"/>
          </a:p>
          <a:p>
            <a:pPr lvl="1"/>
            <a:r>
              <a:rPr lang="en-US" altLang="en-US" sz="2000" dirty="0"/>
              <a:t>Phase III results are reported here</a:t>
            </a:r>
            <a:r>
              <a:rPr lang="en-US" altLang="en-US" sz="2000" baseline="30000" dirty="0"/>
              <a:t>6</a:t>
            </a:r>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604675" y="6181074"/>
            <a:ext cx="86193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Vogelzang. JCO. 2003;21:2636. 2. Ceresoli. JCO. 2006;24:1443. 3. Baas. Lancet. 2021;397:375.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Alley. Lancet Oncol. 2017;18:623. 5. Piccirillo. J Thorac Oncol. 2023;18:813. 6. Chu. ASCO 2023. Abstr LBA8505.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CCTG IND.227:</a:t>
            </a:r>
            <a:r>
              <a:rPr lang="en-US" dirty="0"/>
              <a:t> Study Design</a:t>
            </a:r>
            <a:endParaRPr lang="en-US" altLang="en-US" dirty="0"/>
          </a:p>
        </p:txBody>
      </p:sp>
      <p:sp>
        <p:nvSpPr>
          <p:cNvPr id="4" name="Content Placeholder 21">
            <a:extLst>
              <a:ext uri="{FF2B5EF4-FFF2-40B4-BE49-F238E27FC236}">
                <a16:creationId xmlns:a16="http://schemas.microsoft.com/office/drawing/2014/main" id="{5E3EBC9B-A5EC-BE58-00B4-A082C44A76C5}"/>
              </a:ext>
            </a:extLst>
          </p:cNvPr>
          <p:cNvSpPr txBox="1">
            <a:spLocks/>
          </p:cNvSpPr>
          <p:nvPr/>
        </p:nvSpPr>
        <p:spPr>
          <a:xfrm>
            <a:off x="604674" y="1342526"/>
            <a:ext cx="10877529" cy="32313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Multicenter, randomized, double-blind phase III trial</a:t>
            </a:r>
          </a:p>
        </p:txBody>
      </p:sp>
      <p:sp>
        <p:nvSpPr>
          <p:cNvPr id="6" name="Rectangle 49">
            <a:extLst>
              <a:ext uri="{FF2B5EF4-FFF2-40B4-BE49-F238E27FC236}">
                <a16:creationId xmlns:a16="http://schemas.microsoft.com/office/drawing/2014/main" id="{F0D7923A-CE6F-A9E0-40E7-4AC0431CA379}"/>
              </a:ext>
            </a:extLst>
          </p:cNvPr>
          <p:cNvSpPr>
            <a:spLocks noChangeArrowheads="1"/>
          </p:cNvSpPr>
          <p:nvPr/>
        </p:nvSpPr>
        <p:spPr bwMode="auto">
          <a:xfrm>
            <a:off x="6014240" y="2551782"/>
            <a:ext cx="5201411" cy="1076814"/>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Pembrolizumab</a:t>
            </a:r>
            <a:r>
              <a:rPr lang="en-US" altLang="en-US" sz="1800" b="0" dirty="0">
                <a:solidFill>
                  <a:schemeClr val="tx1"/>
                </a:solidFill>
                <a:latin typeface="Calibri" panose="020F0502020204030204" pitchFamily="34" charset="0"/>
              </a:rPr>
              <a:t> Q3W for 2 yr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Carboplatin </a:t>
            </a:r>
            <a:r>
              <a:rPr lang="en-US" altLang="en-US" sz="1800" b="0" dirty="0">
                <a:solidFill>
                  <a:schemeClr val="tx1"/>
                </a:solidFill>
                <a:latin typeface="Calibri" panose="020F0502020204030204" pitchFamily="34" charset="0"/>
              </a:rPr>
              <a:t>AUC 5-6 or </a:t>
            </a:r>
            <a:r>
              <a:rPr lang="en-US" altLang="en-US" sz="1800" dirty="0">
                <a:solidFill>
                  <a:schemeClr val="tx1"/>
                </a:solidFill>
                <a:latin typeface="Calibri" panose="020F0502020204030204" pitchFamily="34" charset="0"/>
              </a:rPr>
              <a:t>Cisplatin </a:t>
            </a:r>
            <a:r>
              <a:rPr lang="en-US" altLang="en-US" sz="1800" b="0" dirty="0">
                <a:solidFill>
                  <a:schemeClr val="tx1"/>
                </a:solidFill>
                <a:latin typeface="Calibri" panose="020F0502020204030204" pitchFamily="34" charset="0"/>
              </a:rPr>
              <a:t>75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 </a:t>
            </a:r>
            <a:br>
              <a:rPr lang="en-US" altLang="en-US" sz="180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Pemetrexed </a:t>
            </a:r>
            <a:r>
              <a:rPr lang="en-US" altLang="en-US" sz="1800" b="0" dirty="0">
                <a:solidFill>
                  <a:schemeClr val="tx1"/>
                </a:solidFill>
                <a:latin typeface="Calibri" panose="020F0502020204030204" pitchFamily="34" charset="0"/>
              </a:rPr>
              <a:t>500 mg/m</a:t>
            </a:r>
            <a:r>
              <a:rPr lang="en-US" altLang="en-US" sz="1800" b="0" baseline="30000" dirty="0">
                <a:solidFill>
                  <a:schemeClr val="tx1"/>
                </a:solidFill>
                <a:latin typeface="Calibri" panose="020F0502020204030204" pitchFamily="34" charset="0"/>
              </a:rPr>
              <a:t>2 </a:t>
            </a:r>
            <a:r>
              <a:rPr lang="en-US" altLang="en-US" sz="1800" b="0" dirty="0">
                <a:solidFill>
                  <a:schemeClr val="tx1"/>
                </a:solidFill>
                <a:latin typeface="Calibri" panose="020F0502020204030204" pitchFamily="34" charset="0"/>
              </a:rPr>
              <a:t>Q3W for 6 cycles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222)</a:t>
            </a:r>
          </a:p>
        </p:txBody>
      </p:sp>
      <p:cxnSp>
        <p:nvCxnSpPr>
          <p:cNvPr id="7" name="Straight Arrow Connector 6">
            <a:extLst>
              <a:ext uri="{FF2B5EF4-FFF2-40B4-BE49-F238E27FC236}">
                <a16:creationId xmlns:a16="http://schemas.microsoft.com/office/drawing/2014/main" id="{CEF2F461-0B2D-B55D-95D8-D86723FBBCC9}"/>
              </a:ext>
            </a:extLst>
          </p:cNvPr>
          <p:cNvCxnSpPr>
            <a:cxnSpLocks/>
          </p:cNvCxnSpPr>
          <p:nvPr/>
        </p:nvCxnSpPr>
        <p:spPr bwMode="auto">
          <a:xfrm flipV="1">
            <a:off x="5142223" y="3127291"/>
            <a:ext cx="758032" cy="269690"/>
          </a:xfrm>
          <a:prstGeom prst="straightConnector1">
            <a:avLst/>
          </a:prstGeom>
          <a:noFill/>
          <a:ln w="28575" cap="flat" cmpd="sng" algn="ctr">
            <a:solidFill>
              <a:schemeClr val="bg1"/>
            </a:solidFill>
            <a:prstDash val="solid"/>
            <a:round/>
            <a:headEnd type="none" w="med" len="med"/>
            <a:tailEnd type="triangle"/>
          </a:ln>
          <a:effectLst/>
        </p:spPr>
      </p:cxnSp>
      <p:sp>
        <p:nvSpPr>
          <p:cNvPr id="8" name="Text Box 45">
            <a:extLst>
              <a:ext uri="{FF2B5EF4-FFF2-40B4-BE49-F238E27FC236}">
                <a16:creationId xmlns:a16="http://schemas.microsoft.com/office/drawing/2014/main" id="{84ADD983-4A66-04FA-2CE9-49711AFE1A51}"/>
              </a:ext>
            </a:extLst>
          </p:cNvPr>
          <p:cNvSpPr txBox="1">
            <a:spLocks noChangeArrowheads="1"/>
          </p:cNvSpPr>
          <p:nvPr/>
        </p:nvSpPr>
        <p:spPr bwMode="auto">
          <a:xfrm>
            <a:off x="604675" y="2453886"/>
            <a:ext cx="4341804"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Patients with pleural mesothelioma not previously treated in advanced setting; measurable disease by mRECIST; </a:t>
            </a:r>
          </a:p>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ECOG PS 0/1; adequate organ function; tumor block available for correlative studies; no contraindication to immunotherapy; no CNS metastasis unless treated and stable; ≤10 mg prednisone or equivalent daily </a:t>
            </a:r>
          </a:p>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(N = 440)</a:t>
            </a:r>
          </a:p>
        </p:txBody>
      </p:sp>
      <p:cxnSp>
        <p:nvCxnSpPr>
          <p:cNvPr id="10" name="Straight Arrow Connector 9">
            <a:extLst>
              <a:ext uri="{FF2B5EF4-FFF2-40B4-BE49-F238E27FC236}">
                <a16:creationId xmlns:a16="http://schemas.microsoft.com/office/drawing/2014/main" id="{4C40DB5B-46EE-688A-82F0-BACB2849F591}"/>
              </a:ext>
            </a:extLst>
          </p:cNvPr>
          <p:cNvCxnSpPr>
            <a:cxnSpLocks/>
          </p:cNvCxnSpPr>
          <p:nvPr/>
        </p:nvCxnSpPr>
        <p:spPr bwMode="auto">
          <a:xfrm>
            <a:off x="5142223" y="3942982"/>
            <a:ext cx="719932" cy="317956"/>
          </a:xfrm>
          <a:prstGeom prst="straightConnector1">
            <a:avLst/>
          </a:prstGeom>
          <a:noFill/>
          <a:ln w="28575" cap="flat" cmpd="sng" algn="ctr">
            <a:solidFill>
              <a:schemeClr val="bg1"/>
            </a:solidFill>
            <a:prstDash val="solid"/>
            <a:round/>
            <a:headEnd type="none" w="med" len="med"/>
            <a:tailEnd type="triangle"/>
          </a:ln>
          <a:effectLst/>
        </p:spPr>
      </p:cxnSp>
      <p:sp>
        <p:nvSpPr>
          <p:cNvPr id="14" name="TextBox 13">
            <a:extLst>
              <a:ext uri="{FF2B5EF4-FFF2-40B4-BE49-F238E27FC236}">
                <a16:creationId xmlns:a16="http://schemas.microsoft.com/office/drawing/2014/main" id="{797A9617-EDDE-B36A-2ECB-3BD2E911DA99}"/>
              </a:ext>
            </a:extLst>
          </p:cNvPr>
          <p:cNvSpPr txBox="1"/>
          <p:nvPr/>
        </p:nvSpPr>
        <p:spPr bwMode="auto">
          <a:xfrm>
            <a:off x="4607892" y="1863892"/>
            <a:ext cx="148810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Stratified by histology</a:t>
            </a:r>
          </a:p>
        </p:txBody>
      </p:sp>
      <p:cxnSp>
        <p:nvCxnSpPr>
          <p:cNvPr id="15" name="Straight Arrow Connector 14">
            <a:extLst>
              <a:ext uri="{FF2B5EF4-FFF2-40B4-BE49-F238E27FC236}">
                <a16:creationId xmlns:a16="http://schemas.microsoft.com/office/drawing/2014/main" id="{367B4B4B-2C93-1FF5-335B-0F6B8D348E40}"/>
              </a:ext>
            </a:extLst>
          </p:cNvPr>
          <p:cNvCxnSpPr>
            <a:cxnSpLocks/>
          </p:cNvCxnSpPr>
          <p:nvPr/>
        </p:nvCxnSpPr>
        <p:spPr bwMode="auto">
          <a:xfrm>
            <a:off x="5332741" y="2513371"/>
            <a:ext cx="0" cy="645169"/>
          </a:xfrm>
          <a:prstGeom prst="straightConnector1">
            <a:avLst/>
          </a:prstGeom>
          <a:noFill/>
          <a:ln w="28575" cap="flat" cmpd="sng" algn="ctr">
            <a:solidFill>
              <a:schemeClr val="bg1"/>
            </a:solidFill>
            <a:prstDash val="sysDot"/>
            <a:round/>
            <a:headEnd type="none" w="med" len="med"/>
            <a:tailEnd type="triangle"/>
          </a:ln>
          <a:effectLst/>
        </p:spPr>
      </p:cxnSp>
      <p:sp>
        <p:nvSpPr>
          <p:cNvPr id="16" name="Content Placeholder 2">
            <a:extLst>
              <a:ext uri="{FF2B5EF4-FFF2-40B4-BE49-F238E27FC236}">
                <a16:creationId xmlns:a16="http://schemas.microsoft.com/office/drawing/2014/main" id="{E162540E-1F8E-CA8F-EBB8-C6D9F12A80F4}"/>
              </a:ext>
            </a:extLst>
          </p:cNvPr>
          <p:cNvSpPr txBox="1">
            <a:spLocks/>
          </p:cNvSpPr>
          <p:nvPr/>
        </p:nvSpPr>
        <p:spPr bwMode="auto">
          <a:xfrm>
            <a:off x="607936" y="5442851"/>
            <a:ext cx="3970075" cy="522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200" kern="0" dirty="0"/>
              <a:t>P</a:t>
            </a:r>
            <a:r>
              <a:rPr lang="en-US" sz="2200" b="1" kern="0" dirty="0"/>
              <a:t>rimary endpoint: </a:t>
            </a:r>
            <a:r>
              <a:rPr lang="en-US" sz="2200" b="0" kern="0" dirty="0"/>
              <a:t>OS</a:t>
            </a:r>
          </a:p>
        </p:txBody>
      </p:sp>
      <p:sp>
        <p:nvSpPr>
          <p:cNvPr id="2" name="Rectangle 49">
            <a:extLst>
              <a:ext uri="{FF2B5EF4-FFF2-40B4-BE49-F238E27FC236}">
                <a16:creationId xmlns:a16="http://schemas.microsoft.com/office/drawing/2014/main" id="{E7EB18A9-1856-D7E5-9D76-3A0872CEF854}"/>
              </a:ext>
            </a:extLst>
          </p:cNvPr>
          <p:cNvSpPr>
            <a:spLocks noChangeArrowheads="1"/>
          </p:cNvSpPr>
          <p:nvPr/>
        </p:nvSpPr>
        <p:spPr bwMode="auto">
          <a:xfrm>
            <a:off x="6014240" y="3786071"/>
            <a:ext cx="5201411" cy="1076814"/>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Carboplatin </a:t>
            </a:r>
            <a:r>
              <a:rPr lang="en-US" altLang="en-US" sz="1800" b="0" dirty="0">
                <a:solidFill>
                  <a:schemeClr val="tx1"/>
                </a:solidFill>
                <a:latin typeface="Calibri" panose="020F0502020204030204" pitchFamily="34" charset="0"/>
              </a:rPr>
              <a:t>AUC 5-6 or </a:t>
            </a:r>
            <a:r>
              <a:rPr lang="en-US" altLang="en-US" sz="1800" dirty="0">
                <a:solidFill>
                  <a:schemeClr val="tx1"/>
                </a:solidFill>
                <a:latin typeface="Calibri" panose="020F0502020204030204" pitchFamily="34" charset="0"/>
              </a:rPr>
              <a:t>Cisplatin </a:t>
            </a:r>
            <a:r>
              <a:rPr lang="en-US" altLang="en-US" sz="1800" b="0" dirty="0">
                <a:solidFill>
                  <a:schemeClr val="tx1"/>
                </a:solidFill>
                <a:latin typeface="Calibri" panose="020F0502020204030204" pitchFamily="34" charset="0"/>
              </a:rPr>
              <a:t>75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 </a:t>
            </a:r>
            <a:br>
              <a:rPr lang="en-US" altLang="en-US" sz="180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Pemetrexed </a:t>
            </a:r>
            <a:r>
              <a:rPr lang="en-US" altLang="en-US" sz="1800" b="0" dirty="0">
                <a:solidFill>
                  <a:schemeClr val="tx1"/>
                </a:solidFill>
                <a:latin typeface="Calibri" panose="020F0502020204030204" pitchFamily="34" charset="0"/>
              </a:rPr>
              <a:t>500 mg/m</a:t>
            </a:r>
            <a:r>
              <a:rPr lang="en-US" altLang="en-US" sz="1800" b="0" baseline="30000" dirty="0">
                <a:solidFill>
                  <a:schemeClr val="tx1"/>
                </a:solidFill>
                <a:latin typeface="Calibri" panose="020F0502020204030204" pitchFamily="34" charset="0"/>
              </a:rPr>
              <a:t>2</a:t>
            </a:r>
            <a:endParaRPr lang="en-US" altLang="en-US" sz="1800" b="0" dirty="0">
              <a:solidFill>
                <a:schemeClr val="tx1"/>
              </a:solidFill>
              <a:latin typeface="Calibri" panose="020F0502020204030204" pitchFamily="34" charset="0"/>
            </a:endParaRP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Q3W for 6 cycles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218)</a:t>
            </a:r>
          </a:p>
        </p:txBody>
      </p:sp>
      <p:sp>
        <p:nvSpPr>
          <p:cNvPr id="25" name="Content Placeholder 2">
            <a:extLst>
              <a:ext uri="{FF2B5EF4-FFF2-40B4-BE49-F238E27FC236}">
                <a16:creationId xmlns:a16="http://schemas.microsoft.com/office/drawing/2014/main" id="{ED904F14-6F52-86B1-1DA6-847958975D14}"/>
              </a:ext>
            </a:extLst>
          </p:cNvPr>
          <p:cNvSpPr txBox="1">
            <a:spLocks/>
          </p:cNvSpPr>
          <p:nvPr/>
        </p:nvSpPr>
        <p:spPr bwMode="auto">
          <a:xfrm>
            <a:off x="4339432" y="5442851"/>
            <a:ext cx="7142771" cy="522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200" kern="0" dirty="0"/>
              <a:t>S</a:t>
            </a:r>
            <a:r>
              <a:rPr lang="en-US" sz="2200" b="1" kern="0" dirty="0"/>
              <a:t>econdary endpoints: </a:t>
            </a:r>
            <a:r>
              <a:rPr lang="en-US" sz="2200" b="0" kern="0" dirty="0"/>
              <a:t>tolerability, response, PFS, QoL, health economics; exploratory correlative analyses</a:t>
            </a:r>
          </a:p>
        </p:txBody>
      </p:sp>
      <p:sp>
        <p:nvSpPr>
          <p:cNvPr id="3" name="Text Box 11">
            <a:extLst>
              <a:ext uri="{FF2B5EF4-FFF2-40B4-BE49-F238E27FC236}">
                <a16:creationId xmlns:a16="http://schemas.microsoft.com/office/drawing/2014/main" id="{F587B4D7-BFA0-742E-4932-892DDC529DB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Chu. ASCO 2023. Abstr LBA8505.</a:t>
            </a:r>
          </a:p>
        </p:txBody>
      </p:sp>
    </p:spTree>
    <p:extLst>
      <p:ext uri="{BB962C8B-B14F-4D97-AF65-F5344CB8AC3E}">
        <p14:creationId xmlns:p14="http://schemas.microsoft.com/office/powerpoint/2010/main" val="3860039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CCTG IND.227:</a:t>
            </a:r>
            <a:r>
              <a:rPr lang="en-US" dirty="0"/>
              <a:t>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Chu. ASCO 2023. Abstr LBA8505.</a:t>
            </a:r>
          </a:p>
        </p:txBody>
      </p:sp>
      <p:grpSp>
        <p:nvGrpSpPr>
          <p:cNvPr id="2" name="Group 1">
            <a:extLst>
              <a:ext uri="{FF2B5EF4-FFF2-40B4-BE49-F238E27FC236}">
                <a16:creationId xmlns:a16="http://schemas.microsoft.com/office/drawing/2014/main" id="{B7FFD803-4FB1-15D8-6AE2-1AD98E5B7C3E}"/>
              </a:ext>
            </a:extLst>
          </p:cNvPr>
          <p:cNvGrpSpPr/>
          <p:nvPr/>
        </p:nvGrpSpPr>
        <p:grpSpPr>
          <a:xfrm>
            <a:off x="580554" y="1344168"/>
            <a:ext cx="11009626" cy="4480736"/>
            <a:chOff x="580554" y="1304732"/>
            <a:chExt cx="11009626" cy="4480736"/>
          </a:xfrm>
        </p:grpSpPr>
        <p:graphicFrame>
          <p:nvGraphicFramePr>
            <p:cNvPr id="4" name="Group 3">
              <a:extLst>
                <a:ext uri="{FF2B5EF4-FFF2-40B4-BE49-F238E27FC236}">
                  <a16:creationId xmlns:a16="http://schemas.microsoft.com/office/drawing/2014/main" id="{494AC8DE-E90E-1983-F578-F86ECE2E9ED9}"/>
                </a:ext>
              </a:extLst>
            </p:cNvPr>
            <p:cNvGraphicFramePr>
              <a:graphicFrameLocks/>
            </p:cNvGraphicFramePr>
            <p:nvPr>
              <p:extLst>
                <p:ext uri="{D42A27DB-BD31-4B8C-83A1-F6EECF244321}">
                  <p14:modId xmlns:p14="http://schemas.microsoft.com/office/powerpoint/2010/main" val="1799368495"/>
                </p:ext>
              </p:extLst>
            </p:nvPr>
          </p:nvGraphicFramePr>
          <p:xfrm>
            <a:off x="580554" y="1304732"/>
            <a:ext cx="5617527" cy="4480736"/>
          </p:xfrm>
          <a:graphic>
            <a:graphicData uri="http://schemas.openxmlformats.org/drawingml/2006/table">
              <a:tbl>
                <a:tblPr/>
                <a:tblGrid>
                  <a:gridCol w="2940116">
                    <a:extLst>
                      <a:ext uri="{9D8B030D-6E8A-4147-A177-3AD203B41FA5}">
                        <a16:colId xmlns:a16="http://schemas.microsoft.com/office/drawing/2014/main" val="20000"/>
                      </a:ext>
                    </a:extLst>
                  </a:gridCol>
                  <a:gridCol w="1353061">
                    <a:extLst>
                      <a:ext uri="{9D8B030D-6E8A-4147-A177-3AD203B41FA5}">
                        <a16:colId xmlns:a16="http://schemas.microsoft.com/office/drawing/2014/main" val="20001"/>
                      </a:ext>
                    </a:extLst>
                  </a:gridCol>
                  <a:gridCol w="1324350">
                    <a:extLst>
                      <a:ext uri="{9D8B030D-6E8A-4147-A177-3AD203B41FA5}">
                        <a16:colId xmlns:a16="http://schemas.microsoft.com/office/drawing/2014/main" val="20002"/>
                      </a:ext>
                    </a:extLst>
                  </a:gridCol>
                </a:tblGrid>
                <a:tr h="1451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(33-87)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(28-88)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9203636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165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168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2367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Ethnicity,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175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172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2195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 n (%)</a:t>
                        </a:r>
                      </a:p>
                    </a:txBody>
                    <a:tcPr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asbestos exposure, n (%)</a:t>
                        </a:r>
                      </a:p>
                    </a:txBody>
                    <a:tcPr marL="0"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130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603282872"/>
                    </a:ext>
                  </a:extLst>
                </a:tr>
                <a:tr h="1833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smoking history,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129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116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06753948"/>
                    </a:ext>
                  </a:extLst>
                </a:tr>
                <a:tr h="1833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major surgery,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28733806"/>
                    </a:ext>
                  </a:extLst>
                </a:tr>
                <a:tr h="18330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radiation,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69263321"/>
                    </a:ext>
                  </a:extLst>
                </a:tr>
                <a:tr h="1833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adjuvant/neoadjuvant CT,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54092537"/>
                    </a:ext>
                  </a:extLst>
                </a:tr>
                <a:tr h="1833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since first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histologic diagnosis,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(0.26-73)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(0.49-169)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37981562"/>
                    </a:ext>
                  </a:extLst>
                </a:tr>
              </a:tbl>
            </a:graphicData>
          </a:graphic>
        </p:graphicFrame>
        <p:graphicFrame>
          <p:nvGraphicFramePr>
            <p:cNvPr id="7" name="Group 3">
              <a:extLst>
                <a:ext uri="{FF2B5EF4-FFF2-40B4-BE49-F238E27FC236}">
                  <a16:creationId xmlns:a16="http://schemas.microsoft.com/office/drawing/2014/main" id="{E4A9C3EC-C351-69BD-C653-B3742096A6BF}"/>
                </a:ext>
              </a:extLst>
            </p:cNvPr>
            <p:cNvGraphicFramePr>
              <a:graphicFrameLocks/>
            </p:cNvGraphicFramePr>
            <p:nvPr>
              <p:extLst>
                <p:ext uri="{D42A27DB-BD31-4B8C-83A1-F6EECF244321}">
                  <p14:modId xmlns:p14="http://schemas.microsoft.com/office/powerpoint/2010/main" val="1169082900"/>
                </p:ext>
              </p:extLst>
            </p:nvPr>
          </p:nvGraphicFramePr>
          <p:xfrm>
            <a:off x="6420116" y="1304732"/>
            <a:ext cx="5170064" cy="3840544"/>
          </p:xfrm>
          <a:graphic>
            <a:graphicData uri="http://schemas.openxmlformats.org/drawingml/2006/table">
              <a:tbl>
                <a:tblPr/>
                <a:tblGrid>
                  <a:gridCol w="2447547">
                    <a:extLst>
                      <a:ext uri="{9D8B030D-6E8A-4147-A177-3AD203B41FA5}">
                        <a16:colId xmlns:a16="http://schemas.microsoft.com/office/drawing/2014/main" val="20000"/>
                      </a:ext>
                    </a:extLst>
                  </a:gridCol>
                  <a:gridCol w="1338470">
                    <a:extLst>
                      <a:ext uri="{9D8B030D-6E8A-4147-A177-3AD203B41FA5}">
                        <a16:colId xmlns:a16="http://schemas.microsoft.com/office/drawing/2014/main" val="20001"/>
                      </a:ext>
                    </a:extLst>
                  </a:gridCol>
                  <a:gridCol w="1384047">
                    <a:extLst>
                      <a:ext uri="{9D8B030D-6E8A-4147-A177-3AD203B41FA5}">
                        <a16:colId xmlns:a16="http://schemas.microsoft.com/office/drawing/2014/main" val="20002"/>
                      </a:ext>
                    </a:extLst>
                  </a:gridCol>
                </a:tblGrid>
                <a:tr h="3247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 + CT (n =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298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Histologic subtype,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Epithelioid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Mix/biphasic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Sarcomatoid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174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168 (77)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84669101"/>
                    </a:ext>
                  </a:extLst>
                </a:tr>
                <a:tr h="5298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EORTC prognostic score,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&gt;1.27</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145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141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494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(≥1% cutoff),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Negative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done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CCTG IND.227:</a:t>
            </a:r>
            <a:r>
              <a:rPr lang="en-US" dirty="0"/>
              <a:t> Efficacy</a:t>
            </a:r>
            <a:endParaRPr lang="en-US" altLang="en-US" dirty="0"/>
          </a:p>
        </p:txBody>
      </p:sp>
      <p:sp>
        <p:nvSpPr>
          <p:cNvPr id="8" name="Content Placeholder 7">
            <a:extLst>
              <a:ext uri="{FF2B5EF4-FFF2-40B4-BE49-F238E27FC236}">
                <a16:creationId xmlns:a16="http://schemas.microsoft.com/office/drawing/2014/main" id="{21E3B3C3-ED33-DDBF-26B1-70497356725E}"/>
              </a:ext>
            </a:extLst>
          </p:cNvPr>
          <p:cNvSpPr>
            <a:spLocks noGrp="1"/>
          </p:cNvSpPr>
          <p:nvPr>
            <p:ph sz="half" idx="2"/>
          </p:nvPr>
        </p:nvSpPr>
        <p:spPr>
          <a:xfrm>
            <a:off x="660164" y="5048433"/>
            <a:ext cx="10771633" cy="1103313"/>
          </a:xfrm>
        </p:spPr>
        <p:txBody>
          <a:bodyPr/>
          <a:lstStyle/>
          <a:p>
            <a:r>
              <a:rPr lang="en-US" sz="2000" dirty="0"/>
              <a:t>At final analysis, 17 patients in the pembro + CT arm and 59 patients in the CT arm received second-line immunotherapy</a:t>
            </a:r>
          </a:p>
          <a:p>
            <a:r>
              <a:rPr lang="en-US" sz="2000" dirty="0"/>
              <a:t>OS, PFS benefit with Pembro was observed across most subgroups (except age &lt;65 yr and </a:t>
            </a:r>
            <a:br>
              <a:rPr lang="en-US" sz="2000" dirty="0"/>
            </a:br>
            <a:r>
              <a:rPr lang="en-US" sz="2000" dirty="0"/>
              <a:t>EORTC prognostic score ≤1.27)</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Chu. ASCO 2023. Abstr LBA8505.</a:t>
            </a:r>
          </a:p>
        </p:txBody>
      </p:sp>
      <p:graphicFrame>
        <p:nvGraphicFramePr>
          <p:cNvPr id="4" name="Group 3">
            <a:extLst>
              <a:ext uri="{FF2B5EF4-FFF2-40B4-BE49-F238E27FC236}">
                <a16:creationId xmlns:a16="http://schemas.microsoft.com/office/drawing/2014/main" id="{494AC8DE-E90E-1983-F578-F86ECE2E9ED9}"/>
              </a:ext>
            </a:extLst>
          </p:cNvPr>
          <p:cNvGraphicFramePr>
            <a:graphicFrameLocks/>
          </p:cNvGraphicFramePr>
          <p:nvPr>
            <p:extLst>
              <p:ext uri="{D42A27DB-BD31-4B8C-83A1-F6EECF244321}">
                <p14:modId xmlns:p14="http://schemas.microsoft.com/office/powerpoint/2010/main" val="3154874134"/>
              </p:ext>
            </p:extLst>
          </p:nvPr>
        </p:nvGraphicFramePr>
        <p:xfrm>
          <a:off x="655743" y="1344168"/>
          <a:ext cx="10880515" cy="3566304"/>
        </p:xfrm>
        <a:graphic>
          <a:graphicData uri="http://schemas.openxmlformats.org/drawingml/2006/table">
            <a:tbl>
              <a:tblPr/>
              <a:tblGrid>
                <a:gridCol w="2909822">
                  <a:extLst>
                    <a:ext uri="{9D8B030D-6E8A-4147-A177-3AD203B41FA5}">
                      <a16:colId xmlns:a16="http://schemas.microsoft.com/office/drawing/2014/main" val="20000"/>
                    </a:ext>
                  </a:extLst>
                </a:gridCol>
                <a:gridCol w="2119823">
                  <a:extLst>
                    <a:ext uri="{9D8B030D-6E8A-4147-A177-3AD203B41FA5}">
                      <a16:colId xmlns:a16="http://schemas.microsoft.com/office/drawing/2014/main" val="20001"/>
                    </a:ext>
                  </a:extLst>
                </a:gridCol>
                <a:gridCol w="2119823">
                  <a:extLst>
                    <a:ext uri="{9D8B030D-6E8A-4147-A177-3AD203B41FA5}">
                      <a16:colId xmlns:a16="http://schemas.microsoft.com/office/drawing/2014/main" val="20002"/>
                    </a:ext>
                  </a:extLst>
                </a:gridCol>
                <a:gridCol w="2065381">
                  <a:extLst>
                    <a:ext uri="{9D8B030D-6E8A-4147-A177-3AD203B41FA5}">
                      <a16:colId xmlns:a16="http://schemas.microsoft.com/office/drawing/2014/main" val="3446569976"/>
                    </a:ext>
                  </a:extLst>
                </a:gridCol>
                <a:gridCol w="1665666">
                  <a:extLst>
                    <a:ext uri="{9D8B030D-6E8A-4147-A177-3AD203B41FA5}">
                      <a16:colId xmlns:a16="http://schemas.microsoft.com/office/drawing/2014/main" val="733469380"/>
                    </a:ext>
                  </a:extLst>
                </a:gridCol>
              </a:tblGrid>
              <a:tr h="4223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413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1443968371"/>
                  </a:ext>
                </a:extLst>
              </a:tr>
              <a:tr h="2413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a:t>
                      </a:r>
                      <a:r>
                        <a:rPr kumimoji="0" lang="en-US" sz="18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17.28 (14.36-21.29)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16.13 (13.08-18.17)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0.79 (0.64-0.98)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13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2-yr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13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3-yr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413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PFS</a:t>
                      </a:r>
                    </a:p>
                  </a:txBody>
                  <a:tcPr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101100311"/>
                  </a:ext>
                </a:extLst>
              </a:tr>
              <a:tr h="2413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a:t>
                      </a:r>
                      <a:r>
                        <a:rPr kumimoji="0" lang="en-US" sz="18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(95% CI)</a:t>
                      </a:r>
                    </a:p>
                  </a:txBody>
                  <a:tcPr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7.13 (6.93-8.12)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7.16 (6.83-7.69)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0.80 (0.65-0.99)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8976952"/>
                  </a:ext>
                </a:extLst>
              </a:tr>
              <a:tr h="2413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1-yr PFS, %</a:t>
                      </a:r>
                    </a:p>
                  </a:txBody>
                  <a:tcPr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32665971"/>
                  </a:ext>
                </a:extLst>
              </a:tr>
              <a:tr h="1826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2-yr PFS, %</a:t>
                      </a:r>
                    </a:p>
                  </a:txBody>
                  <a:tcPr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84878941"/>
                  </a:ext>
                </a:extLst>
              </a:tr>
            </a:tbl>
          </a:graphicData>
        </a:graphic>
      </p:graphicFrame>
      <p:sp>
        <p:nvSpPr>
          <p:cNvPr id="2" name="TextBox 1">
            <a:extLst>
              <a:ext uri="{FF2B5EF4-FFF2-40B4-BE49-F238E27FC236}">
                <a16:creationId xmlns:a16="http://schemas.microsoft.com/office/drawing/2014/main" id="{5122C0A0-355C-2589-595F-10F5595939ED}"/>
              </a:ext>
            </a:extLst>
          </p:cNvPr>
          <p:cNvSpPr txBox="1"/>
          <p:nvPr/>
        </p:nvSpPr>
        <p:spPr bwMode="auto">
          <a:xfrm>
            <a:off x="9379023" y="4870853"/>
            <a:ext cx="21922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*Stratified log-rank </a:t>
            </a: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value.</a:t>
            </a:r>
          </a:p>
        </p:txBody>
      </p:sp>
    </p:spTree>
    <p:extLst>
      <p:ext uri="{BB962C8B-B14F-4D97-AF65-F5344CB8AC3E}">
        <p14:creationId xmlns:p14="http://schemas.microsoft.com/office/powerpoint/2010/main" val="3016235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CCTG IND.227:</a:t>
            </a:r>
            <a:r>
              <a:rPr lang="en-US" dirty="0"/>
              <a:t> Exploratory OS Analyses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Chu. ASCO 2023. Abstr LBA8505.</a:t>
            </a:r>
          </a:p>
        </p:txBody>
      </p:sp>
      <p:graphicFrame>
        <p:nvGraphicFramePr>
          <p:cNvPr id="2" name="Group 3">
            <a:extLst>
              <a:ext uri="{FF2B5EF4-FFF2-40B4-BE49-F238E27FC236}">
                <a16:creationId xmlns:a16="http://schemas.microsoft.com/office/drawing/2014/main" id="{DC00BCC5-DB77-F50F-AB27-DC2F42B949D7}"/>
              </a:ext>
            </a:extLst>
          </p:cNvPr>
          <p:cNvGraphicFramePr>
            <a:graphicFrameLocks/>
          </p:cNvGraphicFramePr>
          <p:nvPr>
            <p:extLst>
              <p:ext uri="{D42A27DB-BD31-4B8C-83A1-F6EECF244321}">
                <p14:modId xmlns:p14="http://schemas.microsoft.com/office/powerpoint/2010/main" val="1779727600"/>
              </p:ext>
            </p:extLst>
          </p:nvPr>
        </p:nvGraphicFramePr>
        <p:xfrm>
          <a:off x="709796" y="1341440"/>
          <a:ext cx="10771632" cy="4769713"/>
        </p:xfrm>
        <a:graphic>
          <a:graphicData uri="http://schemas.openxmlformats.org/drawingml/2006/table">
            <a:tbl>
              <a:tblPr/>
              <a:tblGrid>
                <a:gridCol w="3991142">
                  <a:extLst>
                    <a:ext uri="{9D8B030D-6E8A-4147-A177-3AD203B41FA5}">
                      <a16:colId xmlns:a16="http://schemas.microsoft.com/office/drawing/2014/main" val="20000"/>
                    </a:ext>
                  </a:extLst>
                </a:gridCol>
                <a:gridCol w="2646068">
                  <a:extLst>
                    <a:ext uri="{9D8B030D-6E8A-4147-A177-3AD203B41FA5}">
                      <a16:colId xmlns:a16="http://schemas.microsoft.com/office/drawing/2014/main" val="20001"/>
                    </a:ext>
                  </a:extLst>
                </a:gridCol>
                <a:gridCol w="2067211">
                  <a:extLst>
                    <a:ext uri="{9D8B030D-6E8A-4147-A177-3AD203B41FA5}">
                      <a16:colId xmlns:a16="http://schemas.microsoft.com/office/drawing/2014/main" val="20002"/>
                    </a:ext>
                  </a:extLst>
                </a:gridCol>
                <a:gridCol w="2067211">
                  <a:extLst>
                    <a:ext uri="{9D8B030D-6E8A-4147-A177-3AD203B41FA5}">
                      <a16:colId xmlns:a16="http://schemas.microsoft.com/office/drawing/2014/main" val="148431126"/>
                    </a:ext>
                  </a:extLst>
                </a:gridCol>
              </a:tblGrid>
              <a:tr h="5024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 by 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 +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163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Epithelioid histology (n = 345)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3-yr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19.8 (16.0-22.2)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18.2 (16.0-20.4)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0.89 (0.7-1.13)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6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Nonepithelioid histology (n = 95)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3-yr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12.3 (8.67-21.2)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8.21 (5.85-10.8)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0.57 (0.36-0.89)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86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PD-L1 negative (n = 133)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3-yr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22.4 (14.4-28.0)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18.5 (13.2-23.7)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 (0.47-1.03)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163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PD-L1 positive (n = 263)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3-yr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16.2 (12.7-20.3)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15.0 (12.0-17.0)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0.84 (0.64-1.10)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3282872"/>
                  </a:ext>
                </a:extLst>
              </a:tr>
            </a:tbl>
          </a:graphicData>
        </a:graphic>
      </p:graphicFrame>
    </p:spTree>
    <p:extLst>
      <p:ext uri="{BB962C8B-B14F-4D97-AF65-F5344CB8AC3E}">
        <p14:creationId xmlns:p14="http://schemas.microsoft.com/office/powerpoint/2010/main" val="2592197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CCTG IND.227:</a:t>
            </a:r>
            <a:r>
              <a:rPr lang="en-US" dirty="0"/>
              <a:t> Response Rates by Central Review</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Chu. ASCO 2023. Abstr LBA8505.</a:t>
            </a:r>
          </a:p>
        </p:txBody>
      </p:sp>
      <p:graphicFrame>
        <p:nvGraphicFramePr>
          <p:cNvPr id="2" name="Group 3">
            <a:extLst>
              <a:ext uri="{FF2B5EF4-FFF2-40B4-BE49-F238E27FC236}">
                <a16:creationId xmlns:a16="http://schemas.microsoft.com/office/drawing/2014/main" id="{DC00BCC5-DB77-F50F-AB27-DC2F42B949D7}"/>
              </a:ext>
            </a:extLst>
          </p:cNvPr>
          <p:cNvGraphicFramePr>
            <a:graphicFrameLocks/>
          </p:cNvGraphicFramePr>
          <p:nvPr>
            <p:extLst>
              <p:ext uri="{D42A27DB-BD31-4B8C-83A1-F6EECF244321}">
                <p14:modId xmlns:p14="http://schemas.microsoft.com/office/powerpoint/2010/main" val="3114161700"/>
              </p:ext>
            </p:extLst>
          </p:nvPr>
        </p:nvGraphicFramePr>
        <p:xfrm>
          <a:off x="609759" y="1150619"/>
          <a:ext cx="10836999" cy="2255616"/>
        </p:xfrm>
        <a:graphic>
          <a:graphicData uri="http://schemas.openxmlformats.org/drawingml/2006/table">
            <a:tbl>
              <a:tblPr/>
              <a:tblGrid>
                <a:gridCol w="3507456">
                  <a:extLst>
                    <a:ext uri="{9D8B030D-6E8A-4147-A177-3AD203B41FA5}">
                      <a16:colId xmlns:a16="http://schemas.microsoft.com/office/drawing/2014/main" val="20000"/>
                    </a:ext>
                  </a:extLst>
                </a:gridCol>
                <a:gridCol w="2443180">
                  <a:extLst>
                    <a:ext uri="{9D8B030D-6E8A-4147-A177-3AD203B41FA5}">
                      <a16:colId xmlns:a16="http://schemas.microsoft.com/office/drawing/2014/main" val="20001"/>
                    </a:ext>
                  </a:extLst>
                </a:gridCol>
                <a:gridCol w="2443183">
                  <a:extLst>
                    <a:ext uri="{9D8B030D-6E8A-4147-A177-3AD203B41FA5}">
                      <a16:colId xmlns:a16="http://schemas.microsoft.com/office/drawing/2014/main" val="20002"/>
                    </a:ext>
                  </a:extLst>
                </a:gridCol>
                <a:gridCol w="2443180">
                  <a:extLst>
                    <a:ext uri="{9D8B030D-6E8A-4147-A177-3AD203B41FA5}">
                      <a16:colId xmlns:a16="http://schemas.microsoft.com/office/drawing/2014/main" val="3446569976"/>
                    </a:ext>
                  </a:extLst>
                </a:gridCol>
              </a:tblGrid>
              <a:tr h="5024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Best Overall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222</a:t>
                      </a:r>
                      <a:r>
                        <a:rPr kumimoji="0" lang="en-US" sz="1600" b="1" i="0" u="none" strike="noStrike" cap="none" normalizeH="0" baseline="30000" dirty="0">
                          <a:ln>
                            <a:noFill/>
                          </a:ln>
                          <a:solidFill>
                            <a:schemeClr val="tx1"/>
                          </a:solidFill>
                          <a:effectLst/>
                          <a:latin typeface="Calibri" panose="020F0502020204030204" pitchFamily="34" charset="0"/>
                        </a:rPr>
                        <a:t>†</a:t>
                      </a:r>
                      <a:r>
                        <a:rPr kumimoji="0" lang="en-US" sz="1600" b="1" i="0" u="none" strike="noStrike" cap="none" normalizeH="0" baseline="0" dirty="0">
                          <a:ln>
                            <a:noFill/>
                          </a:ln>
                          <a:solidFill>
                            <a:schemeClr val="tx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218</a:t>
                      </a:r>
                      <a:r>
                        <a:rPr kumimoji="0" lang="en-US" sz="1600" b="1" i="0" u="none" strike="noStrike" cap="none" normalizeH="0" baseline="30000" dirty="0">
                          <a:ln>
                            <a:noFill/>
                          </a:ln>
                          <a:solidFill>
                            <a:schemeClr val="tx1"/>
                          </a:solidFill>
                          <a:effectLst/>
                          <a:latin typeface="Calibri" panose="020F0502020204030204" pitchFamily="34" charset="0"/>
                        </a:rPr>
                        <a:t>‡</a:t>
                      </a:r>
                      <a:r>
                        <a:rPr kumimoji="0" lang="en-US" sz="1600" b="1" i="0" u="none" strike="noStrike" cap="none" normalizeH="0" baseline="0" dirty="0">
                          <a:ln>
                            <a:noFill/>
                          </a:ln>
                          <a:solidFill>
                            <a:schemeClr val="tx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163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86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136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86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163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 n (%)</a:t>
                      </a:r>
                    </a:p>
                  </a:txBody>
                  <a:tcPr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3282872"/>
                  </a:ext>
                </a:extLst>
              </a:tr>
              <a:tr h="186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of CR/PR, mo (95% CI)</a:t>
                      </a:r>
                    </a:p>
                  </a:txBody>
                  <a:tcPr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(5.5-7.0)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 (4.2-6.0)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2665971"/>
                  </a:ext>
                </a:extLst>
              </a:tr>
            </a:tbl>
          </a:graphicData>
        </a:graphic>
      </p:graphicFrame>
      <p:sp>
        <p:nvSpPr>
          <p:cNvPr id="4" name="TextBox 3">
            <a:extLst>
              <a:ext uri="{FF2B5EF4-FFF2-40B4-BE49-F238E27FC236}">
                <a16:creationId xmlns:a16="http://schemas.microsoft.com/office/drawing/2014/main" id="{E784B7D6-E0F3-FD81-789C-C0A63B6485CF}"/>
              </a:ext>
            </a:extLst>
          </p:cNvPr>
          <p:cNvSpPr txBox="1"/>
          <p:nvPr/>
        </p:nvSpPr>
        <p:spPr bwMode="auto">
          <a:xfrm>
            <a:off x="606215" y="5668651"/>
            <a:ext cx="111714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*Using modified RECIST criteria.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5 patients without response assigned (no baseline image, n = 2; other reason, n = 3). </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21 patients without response assigned (never treated or withdrawal of consent, n = 7; no baseline image, n = 5; other reason, n = 9). </a:t>
            </a:r>
          </a:p>
        </p:txBody>
      </p:sp>
      <p:graphicFrame>
        <p:nvGraphicFramePr>
          <p:cNvPr id="7" name="Group 3">
            <a:extLst>
              <a:ext uri="{FF2B5EF4-FFF2-40B4-BE49-F238E27FC236}">
                <a16:creationId xmlns:a16="http://schemas.microsoft.com/office/drawing/2014/main" id="{BDE189D2-4970-FCB1-0CF6-A0780376BAC5}"/>
              </a:ext>
            </a:extLst>
          </p:cNvPr>
          <p:cNvGraphicFramePr>
            <a:graphicFrameLocks/>
          </p:cNvGraphicFramePr>
          <p:nvPr>
            <p:extLst>
              <p:ext uri="{D42A27DB-BD31-4B8C-83A1-F6EECF244321}">
                <p14:modId xmlns:p14="http://schemas.microsoft.com/office/powerpoint/2010/main" val="1118089542"/>
              </p:ext>
            </p:extLst>
          </p:nvPr>
        </p:nvGraphicFramePr>
        <p:xfrm>
          <a:off x="606216" y="3524588"/>
          <a:ext cx="8393819" cy="2148401"/>
        </p:xfrm>
        <a:graphic>
          <a:graphicData uri="http://schemas.openxmlformats.org/drawingml/2006/table">
            <a:tbl>
              <a:tblPr/>
              <a:tblGrid>
                <a:gridCol w="3702737">
                  <a:extLst>
                    <a:ext uri="{9D8B030D-6E8A-4147-A177-3AD203B41FA5}">
                      <a16:colId xmlns:a16="http://schemas.microsoft.com/office/drawing/2014/main" val="20000"/>
                    </a:ext>
                  </a:extLst>
                </a:gridCol>
                <a:gridCol w="2247899">
                  <a:extLst>
                    <a:ext uri="{9D8B030D-6E8A-4147-A177-3AD203B41FA5}">
                      <a16:colId xmlns:a16="http://schemas.microsoft.com/office/drawing/2014/main" val="20001"/>
                    </a:ext>
                  </a:extLst>
                </a:gridCol>
                <a:gridCol w="2443183">
                  <a:extLst>
                    <a:ext uri="{9D8B030D-6E8A-4147-A177-3AD203B41FA5}">
                      <a16:colId xmlns:a16="http://schemas.microsoft.com/office/drawing/2014/main" val="20002"/>
                    </a:ext>
                  </a:extLst>
                </a:gridCol>
              </a:tblGrid>
              <a:tr h="5024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Best Overall 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 +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6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overall response by histology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Epithelioid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Nonepithelioid</a:t>
                      </a:r>
                    </a:p>
                  </a:txBody>
                  <a:tcPr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84878941"/>
                  </a:ext>
                </a:extLst>
              </a:tr>
              <a:tr h="186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overall response by PD-L1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Negative</a:t>
                      </a:r>
                    </a:p>
                  </a:txBody>
                  <a:tcPr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77772335"/>
                  </a:ext>
                </a:extLst>
              </a:tr>
            </a:tbl>
          </a:graphicData>
        </a:graphic>
      </p:graphicFrame>
    </p:spTree>
    <p:extLst>
      <p:ext uri="{BB962C8B-B14F-4D97-AF65-F5344CB8AC3E}">
        <p14:creationId xmlns:p14="http://schemas.microsoft.com/office/powerpoint/2010/main" val="1788726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CCTG IND.227:</a:t>
            </a:r>
            <a:r>
              <a:rPr lang="en-US" dirty="0"/>
              <a:t> Treatment Administration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Chu. ASCO 2023. Abstr LBA8505.</a:t>
            </a:r>
          </a:p>
        </p:txBody>
      </p:sp>
      <p:graphicFrame>
        <p:nvGraphicFramePr>
          <p:cNvPr id="2" name="Group 3">
            <a:extLst>
              <a:ext uri="{FF2B5EF4-FFF2-40B4-BE49-F238E27FC236}">
                <a16:creationId xmlns:a16="http://schemas.microsoft.com/office/drawing/2014/main" id="{DC00BCC5-DB77-F50F-AB27-DC2F42B949D7}"/>
              </a:ext>
            </a:extLst>
          </p:cNvPr>
          <p:cNvGraphicFramePr>
            <a:graphicFrameLocks/>
          </p:cNvGraphicFramePr>
          <p:nvPr>
            <p:extLst>
              <p:ext uri="{D42A27DB-BD31-4B8C-83A1-F6EECF244321}">
                <p14:modId xmlns:p14="http://schemas.microsoft.com/office/powerpoint/2010/main" val="3727511320"/>
              </p:ext>
            </p:extLst>
          </p:nvPr>
        </p:nvGraphicFramePr>
        <p:xfrm>
          <a:off x="710571" y="1225372"/>
          <a:ext cx="10553320" cy="4694016"/>
        </p:xfrm>
        <a:graphic>
          <a:graphicData uri="http://schemas.openxmlformats.org/drawingml/2006/table">
            <a:tbl>
              <a:tblPr/>
              <a:tblGrid>
                <a:gridCol w="2232280">
                  <a:extLst>
                    <a:ext uri="{9D8B030D-6E8A-4147-A177-3AD203B41FA5}">
                      <a16:colId xmlns:a16="http://schemas.microsoft.com/office/drawing/2014/main" val="20000"/>
                    </a:ext>
                  </a:extLst>
                </a:gridCol>
                <a:gridCol w="2560320">
                  <a:extLst>
                    <a:ext uri="{9D8B030D-6E8A-4147-A177-3AD203B41FA5}">
                      <a16:colId xmlns:a16="http://schemas.microsoft.com/office/drawing/2014/main" val="2022222722"/>
                    </a:ext>
                  </a:extLst>
                </a:gridCol>
                <a:gridCol w="2926080">
                  <a:extLst>
                    <a:ext uri="{9D8B030D-6E8A-4147-A177-3AD203B41FA5}">
                      <a16:colId xmlns:a16="http://schemas.microsoft.com/office/drawing/2014/main" val="20001"/>
                    </a:ext>
                  </a:extLst>
                </a:gridCol>
                <a:gridCol w="2834640">
                  <a:extLst>
                    <a:ext uri="{9D8B030D-6E8A-4147-A177-3AD203B41FA5}">
                      <a16:colId xmlns:a16="http://schemas.microsoft.com/office/drawing/2014/main" val="20002"/>
                    </a:ext>
                  </a:extLst>
                </a:gridCol>
              </a:tblGrid>
              <a:tr h="306133">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 + CT (n =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(n = 211)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731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number of cycles,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Chemotherapy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Pembrolizumab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679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Platinum used,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Cisplatin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Carboplatin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Cisplatin </a:t>
                      </a:r>
                      <a:r>
                        <a:rPr kumimoji="0" lang="en-US" sz="1600" b="0" i="0" u="none" strike="noStrike" cap="none" normalizeH="0" baseline="0" dirty="0">
                          <a:ln>
                            <a:noFill/>
                          </a:ln>
                          <a:solidFill>
                            <a:schemeClr val="bg2">
                              <a:lumMod val="10000"/>
                            </a:schemeClr>
                          </a:solidFill>
                          <a:effectLst/>
                          <a:latin typeface="Calibri" panose="020F0502020204030204" pitchFamily="34" charset="0"/>
                          <a:sym typeface="Wingdings" pitchFamily="2" charset="2"/>
                        </a:rPr>
                        <a:t> carboplatin</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627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delays,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Cisplatin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Carboplatin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Pemetrexed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Pembrolizumab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679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reductions,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Cisplatin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Carboplatin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Pemetrexed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3282872"/>
                  </a:ext>
                </a:extLst>
              </a:tr>
              <a:tr h="86271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Discontinuations due to AEs, %</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Cisplatin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Carboplatin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Pemetrexed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Pembrolizumab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51140864"/>
                  </a:ext>
                </a:extLst>
              </a:tr>
            </a:tbl>
          </a:graphicData>
        </a:graphic>
      </p:graphicFrame>
      <p:sp>
        <p:nvSpPr>
          <p:cNvPr id="3" name="Text Box 11">
            <a:extLst>
              <a:ext uri="{FF2B5EF4-FFF2-40B4-BE49-F238E27FC236}">
                <a16:creationId xmlns:a16="http://schemas.microsoft.com/office/drawing/2014/main" id="{EBBC42CE-A4A7-D3F6-D039-AB4C27B21280}"/>
              </a:ext>
            </a:extLst>
          </p:cNvPr>
          <p:cNvSpPr txBox="1">
            <a:spLocks noChangeArrowheads="1"/>
          </p:cNvSpPr>
          <p:nvPr/>
        </p:nvSpPr>
        <p:spPr bwMode="auto">
          <a:xfrm>
            <a:off x="710571" y="591938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1"/>
                </a:solidFill>
                <a:latin typeface="Calibri" panose="020F0502020204030204" pitchFamily="34" charset="0"/>
              </a:rPr>
              <a:t>*1 patient received 8 cycles based on patient/principal investigator request.</a:t>
            </a:r>
          </a:p>
        </p:txBody>
      </p:sp>
    </p:spTree>
    <p:extLst>
      <p:ext uri="{BB962C8B-B14F-4D97-AF65-F5344CB8AC3E}">
        <p14:creationId xmlns:p14="http://schemas.microsoft.com/office/powerpoint/2010/main" val="3565259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CCTG IND.227:</a:t>
            </a:r>
            <a:r>
              <a:rPr lang="en-US" dirty="0"/>
              <a:t> Safety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Chu. ASCO 2023. Abstr LBA8505.</a:t>
            </a:r>
          </a:p>
        </p:txBody>
      </p:sp>
      <p:graphicFrame>
        <p:nvGraphicFramePr>
          <p:cNvPr id="2" name="Group 3">
            <a:extLst>
              <a:ext uri="{FF2B5EF4-FFF2-40B4-BE49-F238E27FC236}">
                <a16:creationId xmlns:a16="http://schemas.microsoft.com/office/drawing/2014/main" id="{DC00BCC5-DB77-F50F-AB27-DC2F42B949D7}"/>
              </a:ext>
            </a:extLst>
          </p:cNvPr>
          <p:cNvGraphicFramePr>
            <a:graphicFrameLocks/>
          </p:cNvGraphicFramePr>
          <p:nvPr>
            <p:extLst>
              <p:ext uri="{D42A27DB-BD31-4B8C-83A1-F6EECF244321}">
                <p14:modId xmlns:p14="http://schemas.microsoft.com/office/powerpoint/2010/main" val="3564657756"/>
              </p:ext>
            </p:extLst>
          </p:nvPr>
        </p:nvGraphicFramePr>
        <p:xfrm>
          <a:off x="710184" y="1089743"/>
          <a:ext cx="10771633" cy="5181872"/>
        </p:xfrm>
        <a:graphic>
          <a:graphicData uri="http://schemas.openxmlformats.org/drawingml/2006/table">
            <a:tbl>
              <a:tblPr/>
              <a:tblGrid>
                <a:gridCol w="3558804">
                  <a:extLst>
                    <a:ext uri="{9D8B030D-6E8A-4147-A177-3AD203B41FA5}">
                      <a16:colId xmlns:a16="http://schemas.microsoft.com/office/drawing/2014/main" val="20000"/>
                    </a:ext>
                  </a:extLst>
                </a:gridCol>
                <a:gridCol w="1318997">
                  <a:extLst>
                    <a:ext uri="{9D8B030D-6E8A-4147-A177-3AD203B41FA5}">
                      <a16:colId xmlns:a16="http://schemas.microsoft.com/office/drawing/2014/main" val="20001"/>
                    </a:ext>
                  </a:extLst>
                </a:gridCol>
                <a:gridCol w="1045242">
                  <a:extLst>
                    <a:ext uri="{9D8B030D-6E8A-4147-A177-3AD203B41FA5}">
                      <a16:colId xmlns:a16="http://schemas.microsoft.com/office/drawing/2014/main" val="3407839781"/>
                    </a:ext>
                  </a:extLst>
                </a:gridCol>
                <a:gridCol w="1107461">
                  <a:extLst>
                    <a:ext uri="{9D8B030D-6E8A-4147-A177-3AD203B41FA5}">
                      <a16:colId xmlns:a16="http://schemas.microsoft.com/office/drawing/2014/main" val="1304641238"/>
                    </a:ext>
                  </a:extLst>
                </a:gridCol>
                <a:gridCol w="1194564">
                  <a:extLst>
                    <a:ext uri="{9D8B030D-6E8A-4147-A177-3AD203B41FA5}">
                      <a16:colId xmlns:a16="http://schemas.microsoft.com/office/drawing/2014/main" val="20002"/>
                    </a:ext>
                  </a:extLst>
                </a:gridCol>
                <a:gridCol w="1418107">
                  <a:extLst>
                    <a:ext uri="{9D8B030D-6E8A-4147-A177-3AD203B41FA5}">
                      <a16:colId xmlns:a16="http://schemas.microsoft.com/office/drawing/2014/main" val="2271913143"/>
                    </a:ext>
                  </a:extLst>
                </a:gridCol>
                <a:gridCol w="1128458">
                  <a:extLst>
                    <a:ext uri="{9D8B030D-6E8A-4147-A177-3AD203B41FA5}">
                      <a16:colId xmlns:a16="http://schemas.microsoft.com/office/drawing/2014/main" val="3720517997"/>
                    </a:ext>
                  </a:extLst>
                </a:gridCol>
              </a:tblGrid>
              <a:tr h="18252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TRAEs </a:t>
                      </a:r>
                      <a:r>
                        <a:rPr kumimoji="0" lang="en-US" sz="1400" b="1" i="0" u="none" strike="noStrike" cap="none" normalizeH="0" baseline="0" dirty="0">
                          <a:ln>
                            <a:noFill/>
                          </a:ln>
                          <a:solidFill>
                            <a:schemeClr val="tx1"/>
                          </a:solidFill>
                          <a:effectLst/>
                          <a:latin typeface="Calibri" panose="020F0502020204030204" pitchFamily="34" charset="0"/>
                        </a:rPr>
                        <a:t>in ≥10% of Patients With Any Grade or ≥2% of Patients With Grade ≥3</a:t>
                      </a:r>
                      <a:r>
                        <a:rPr kumimoji="0" lang="en-GB" sz="1400" b="1" i="0" u="none" strike="noStrike" cap="none" normalizeH="0" baseline="0" dirty="0">
                          <a:ln>
                            <a:noFill/>
                          </a:ln>
                          <a:solidFill>
                            <a:schemeClr val="tx1"/>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 + CT (n =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 (n = 211)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252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86915715"/>
                  </a:ext>
                </a:extLst>
              </a:tr>
              <a:tr h="1825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141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25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825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825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3282872"/>
                  </a:ext>
                </a:extLst>
              </a:tr>
              <a:tr h="1825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Oral mucositis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23637673"/>
                  </a:ext>
                </a:extLst>
              </a:tr>
              <a:tr h="1825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40085189"/>
                  </a:ext>
                </a:extLst>
              </a:tr>
              <a:tr h="1825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Anorexia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40112060"/>
                  </a:ext>
                </a:extLst>
              </a:tr>
              <a:tr h="1825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38726947"/>
                  </a:ext>
                </a:extLst>
              </a:tr>
              <a:tr h="1825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Pruritus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5428804"/>
                  </a:ext>
                </a:extLst>
              </a:tr>
              <a:tr h="1825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 maculopapular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09210461"/>
                  </a:ext>
                </a:extLst>
              </a:tr>
              <a:tr h="1825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Dysgeusia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2340214"/>
                  </a:ext>
                </a:extLst>
              </a:tr>
              <a:tr h="1825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Watering eyes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41537725"/>
                  </a:ext>
                </a:extLst>
              </a:tr>
              <a:tr h="1825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Peripheral sensory neuropathy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03424695"/>
                  </a:ext>
                </a:extLst>
              </a:tr>
              <a:tr h="1825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67005705"/>
                  </a:ext>
                </a:extLst>
              </a:tr>
              <a:tr h="1825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29854679"/>
                  </a:ext>
                </a:extLst>
              </a:tr>
            </a:tbl>
          </a:graphicData>
        </a:graphic>
      </p:graphicFrame>
    </p:spTree>
    <p:extLst>
      <p:ext uri="{BB962C8B-B14F-4D97-AF65-F5344CB8AC3E}">
        <p14:creationId xmlns:p14="http://schemas.microsoft.com/office/powerpoint/2010/main" val="2643702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CCTG IND.227:</a:t>
            </a:r>
            <a:r>
              <a:rPr lang="en-US" dirty="0"/>
              <a:t>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600" dirty="0"/>
              <a:t>In patients with previously untreated pleural mesothelioma, adding pembrolizumab to platinum-based doublet chemotherapy was associated with statistically significant improvements in OS, PFS, and response rate when compared with chemotherapy alone </a:t>
            </a:r>
          </a:p>
          <a:p>
            <a:pPr lvl="1"/>
            <a:r>
              <a:rPr lang="en-US" altLang="en-US" sz="2400" dirty="0"/>
              <a:t>The benefit of pembrolizumab was observed across various subgroups </a:t>
            </a:r>
          </a:p>
          <a:p>
            <a:r>
              <a:rPr lang="en-US" altLang="en-US" sz="2600" dirty="0"/>
              <a:t>Treatment was tolerable with no unexpected or new AEs occurring with combination of pembrolizumab plus platinum/pemetrexed</a:t>
            </a:r>
          </a:p>
          <a:p>
            <a:r>
              <a:rPr lang="en-US" altLang="en-US" sz="2600" dirty="0"/>
              <a:t>The investigators conclude that pembrolizumab plus platinum/pemetrexed is a reasonable new therapeutic option for patients with previously untreated pleural mesothelioma</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Chu. ASCO 2023. Abstr LBA8505.</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A3EE4E861057834CB78856379EF07B07" ma:contentTypeVersion="1" ma:contentTypeDescription="Create a new document." ma:contentTypeScope="" ma:versionID="78a2ea5e9c585f134f87af3ee0963edf">
  <xsd:schema xmlns:xsd="http://www.w3.org/2001/XMLSchema" xmlns:xs="http://www.w3.org/2001/XMLSchema" xmlns:p="http://schemas.microsoft.com/office/2006/metadata/properties" xmlns:ns2="d54cbe69-32bd-412a-b004-9152f949605e" xmlns:ns3="295e2d89-8430-4370-aefc-b477972521cc" targetNamespace="http://schemas.microsoft.com/office/2006/metadata/properties" ma:root="true" ma:fieldsID="995f4d5dada534bbdb7f9c194cea0f9d" ns2:_="" ns3:_="">
    <xsd:import namespace="d54cbe69-32bd-412a-b004-9152f949605e"/>
    <xsd:import namespace="295e2d89-8430-4370-aefc-b477972521c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95e2d89-8430-4370-aefc-b477972521c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56M7VY3CDVN5-737921726-2</_dlc_DocId>
    <_dlc_DocIdUrl xmlns="d54cbe69-32bd-412a-b004-9152f949605e">
      <Url>https://intranet.clinicaloptions.com/mews/oncology/ONC_2023_ASCO_CF_(PRP6243)/Lung_LBA8505_Chu/_layouts/15/DocIdRedir.aspx?ID=56M7VY3CDVN5-737921726-2</Url>
      <Description>56M7VY3CDVN5-737921726-2</Description>
    </_dlc_DocIdUrl>
    <Document_x0020_Category xmlns="295e2d89-8430-4370-aefc-b477972521cc">Conference Capsule Slides</Document_x0020_Category>
  </documentManagement>
</p:properties>
</file>

<file path=customXml/item4.xml><?xml version="1.0" encoding="utf-8"?>
<LongProperties xmlns="http://schemas.microsoft.com/office/2006/metadata/long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2.xml><?xml version="1.0" encoding="utf-8"?>
<ds:datastoreItem xmlns:ds="http://schemas.openxmlformats.org/officeDocument/2006/customXml" ds:itemID="{BA992B60-32CC-4668-87F8-79B7E45255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295e2d89-8430-4370-aefc-b477972521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A55BC3-5A03-47C2-8EC3-D964C3B5E779}">
  <ds:schemaRefs>
    <ds:schemaRef ds:uri="http://www.w3.org/XML/1998/namespace"/>
    <ds:schemaRef ds:uri="http://purl.org/dc/elements/1.1/"/>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http://purl.org/dc/dcmitype/"/>
    <ds:schemaRef ds:uri="295e2d89-8430-4370-aefc-b477972521cc"/>
    <ds:schemaRef ds:uri="d54cbe69-32bd-412a-b004-9152f949605e"/>
    <ds:schemaRef ds:uri="http://schemas.microsoft.com/office/2006/metadata/propertie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4448</TotalTime>
  <Words>2333</Words>
  <Application>Microsoft Office PowerPoint</Application>
  <PresentationFormat>Widescreen</PresentationFormat>
  <Paragraphs>496</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Phase III Trial of Pembrolizumab + Chemotherapy vs Chemotherapy Alone in Treatment-Naive Pleural Mesothelioma</vt:lpstr>
      <vt:lpstr>About These Slides</vt:lpstr>
      <vt:lpstr>CCTG IND.227: Background</vt:lpstr>
      <vt:lpstr>CCTG IND.227: Study Design</vt:lpstr>
      <vt:lpstr>CCTG IND.227: Baseline Characteristics</vt:lpstr>
      <vt:lpstr>CCTG IND.227: Efficacy</vt:lpstr>
      <vt:lpstr>CCTG IND.227: Exploratory OS Analyses</vt:lpstr>
      <vt:lpstr>CCTG IND.227: Response Rates by Central Review</vt:lpstr>
      <vt:lpstr>CCTG IND.227: Treatment Administration</vt:lpstr>
      <vt:lpstr>CCTG IND.227: Safety</vt:lpstr>
      <vt:lpstr>CCTG IND.227: Investigators’ Conclusions</vt:lpstr>
      <vt:lpstr>Go Online for More CCO  Coverage of ASCO 2023!</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Trial of Pembrolizumab + Chemotherapy vs Chemotherapy Alone in Treatment-Naive Pleural Mesothelioma</dc:title>
  <dc:subject/>
  <dc:creator>Preferred User</dc:creator>
  <cp:keywords/>
  <dc:description/>
  <cp:lastModifiedBy>vwenzel@clinicaloptions.com</cp:lastModifiedBy>
  <cp:revision>21</cp:revision>
  <cp:lastPrinted>2016-09-26T20:21:49Z</cp:lastPrinted>
  <dcterms:created xsi:type="dcterms:W3CDTF">2005-05-27T15:08:01Z</dcterms:created>
  <dcterms:modified xsi:type="dcterms:W3CDTF">2023-06-07T22:47:03Z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a6177a45-2263-4423-8259-0e16fbf841e3</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0x010100A3EE4E861057834CB78856379EF07B07</vt:lpwstr>
  </property>
  <property fmtid="{D5CDD505-2E9C-101B-9397-08002B2CF9AE}" pid="9" name="MediaServiceImageTags">
    <vt:lpwstr/>
  </property>
</Properties>
</file>