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558" r:id="rId10"/>
    <p:sldId id="560" r:id="rId11"/>
    <p:sldId id="561" r:id="rId12"/>
    <p:sldId id="555" r:id="rId13"/>
    <p:sldId id="562" r:id="rId14"/>
    <p:sldId id="550" r:id="rId15"/>
    <p:sldId id="551"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Maddelynne Parker" initials="MP" lastIdx="23" clrIdx="16">
    <p:extLst>
      <p:ext uri="{19B8F6BF-5375-455C-9EA6-DF929625EA0E}">
        <p15:presenceInfo xmlns:p15="http://schemas.microsoft.com/office/powerpoint/2012/main" userId="Maddelynne Parker" providerId="None"/>
      </p:ext>
    </p:extLst>
  </p:cmAuthor>
  <p:cmAuthor id="18" name="mcartwright@clinicaloptions.com" initials="m" lastIdx="78" clrIdx="17">
    <p:extLst>
      <p:ext uri="{19B8F6BF-5375-455C-9EA6-DF929625EA0E}">
        <p15:presenceInfo xmlns:p15="http://schemas.microsoft.com/office/powerpoint/2012/main" userId="mcartwright@clinicaloptions.com" providerId="None"/>
      </p:ext>
    </p:extLst>
  </p:cmAuthor>
  <p:cmAuthor id="19" name="Christy Seals" initials="CS" lastIdx="1"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E93237-92C5-4382-81B1-C46F5A9FD104}" v="21" dt="2023-09-15T13:47:07.30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32" autoAdjust="0"/>
    <p:restoredTop sz="86303" autoAdjust="0"/>
  </p:normalViewPr>
  <p:slideViewPr>
    <p:cSldViewPr snapToGrid="0">
      <p:cViewPr varScale="1">
        <p:scale>
          <a:sx n="57" d="100"/>
          <a:sy n="57" d="100"/>
        </p:scale>
        <p:origin x="900" y="5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00" d="100"/>
        <a:sy n="100" d="100"/>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37707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EFS, event-free survival; NSCLC, non-small-cell lung cancer; pCR, pathologic complete response.</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545838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Committee on Cancer; BICR, blinded independent central review; CT, chemotherapy; DFS, disease-free survival; ECOG, Eastern Cooperative Oncology Group; EFS, event-free survival; IHC, immunohistochemistry; MPR, major pathologic response; NSCLC, non-small-cell lung cancer; OS, overall survival; pCR, pathologic complete response; PS, performance status; RECIST, Response Evaluation Criteria in Solid Tumors; RT, radiotherapy.</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010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LN, lymph node; neoadj, neoadjuvant; Pbo, placebo; PS, performance status; TC, tumor cells.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91471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mITT, modified intention-to-treat; Pbo, placebo; PD, progressive disease; plt, platinum;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60614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mITT, modified intention-to-treat;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250812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LN, lymph node; mITT, modified intention-to-treat.</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66393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mITT, modified intention-to-treat.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70398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Gr, grade;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706427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957097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AEGEAN: Analysis of </a:t>
            </a:r>
            <a:br>
              <a:rPr lang="en-US" altLang="en-US" sz="4000" dirty="0"/>
            </a:br>
            <a:r>
              <a:rPr lang="en-US" altLang="en-US" sz="4000" dirty="0"/>
              <a:t>Surgery-Related Outcomes With Neoadjuvant Durvalumab + CT Followed by Adjuvant Durvalumab in Resectable NSCLC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19">
            <a:extLst>
              <a:ext uri="{FF2B5EF4-FFF2-40B4-BE49-F238E27FC236}">
                <a16:creationId xmlns:a16="http://schemas.microsoft.com/office/drawing/2014/main" id="{419AB4A4-011D-4B29-EF6E-13566769F47B}"/>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Surgery remains mainstay of standard of care for patients with early-stage NSCLC eligible for curative treatment</a:t>
            </a:r>
            <a:r>
              <a:rPr lang="en-US" altLang="en-US" sz="2000" baseline="30000" dirty="0"/>
              <a:t>1</a:t>
            </a:r>
            <a:endParaRPr lang="en-US" altLang="en-US" sz="2000" dirty="0"/>
          </a:p>
          <a:p>
            <a:r>
              <a:rPr lang="en-US" altLang="en-US" sz="2000" dirty="0"/>
              <a:t>Long-term outcomes in patients with early-stage NSCLC may be improved by incorporating immunotherapy into neoadjuvant and adjuvant regimens</a:t>
            </a:r>
            <a:r>
              <a:rPr lang="en-US" altLang="en-US" sz="2000" baseline="30000" dirty="0"/>
              <a:t>2-4</a:t>
            </a:r>
            <a:r>
              <a:rPr lang="en-US" altLang="en-US" sz="2000" dirty="0"/>
              <a:t> </a:t>
            </a:r>
          </a:p>
          <a:p>
            <a:r>
              <a:rPr lang="en-US" altLang="en-US" sz="2000" dirty="0"/>
              <a:t>Phase III AEGEAN trial demonstrated that neoadjuvant durvalumab + CT followed by adjuvant durvalumab significantly improved EFS and pCR vs placebo + CT in patients with resectable NSCLC</a:t>
            </a:r>
            <a:r>
              <a:rPr lang="en-US" altLang="en-US" sz="2000" baseline="30000" dirty="0"/>
              <a:t>5</a:t>
            </a:r>
            <a:endParaRPr lang="en-US" altLang="en-US" sz="2000" dirty="0"/>
          </a:p>
          <a:p>
            <a:pPr lvl="1"/>
            <a:r>
              <a:rPr lang="en-US" altLang="en-US" sz="1800" dirty="0"/>
              <a:t>Median EFS: not reached vs 25.9 mo (HR: 0.68; 95% CI: 0.53-0.88; </a:t>
            </a:r>
            <a:r>
              <a:rPr lang="en-US" altLang="en-US" sz="1800" i="1" dirty="0"/>
              <a:t>P </a:t>
            </a:r>
            <a:r>
              <a:rPr lang="en-US" altLang="en-US" sz="1800" dirty="0"/>
              <a:t>= .003902)</a:t>
            </a:r>
          </a:p>
          <a:p>
            <a:pPr lvl="1"/>
            <a:r>
              <a:rPr lang="en-US" altLang="en-US" sz="1800" dirty="0"/>
              <a:t>pCR rate: 17.2% vs 4.3% (difference: 13.0%; 95% CI: 8.7%-17.6%; </a:t>
            </a:r>
            <a:r>
              <a:rPr lang="en-US" altLang="en-US" sz="1800" i="1" dirty="0"/>
              <a:t>P</a:t>
            </a:r>
            <a:r>
              <a:rPr lang="en-US" altLang="en-US" sz="1800" dirty="0"/>
              <a:t> = .000036 at interim analysis)</a:t>
            </a:r>
          </a:p>
          <a:p>
            <a:r>
              <a:rPr lang="en-US" altLang="en-US" sz="2000" dirty="0"/>
              <a:t>Current report presents descriptive analysis of surgery-related outcomes from AEGEAN trial comparing neoadjuvant durvalumab + CT followed by adjuvant durvalumab vs placebo + CT in patients with resectable NSCLC</a:t>
            </a:r>
            <a:r>
              <a:rPr lang="en-US" altLang="en-US" sz="2000" baseline="30000" dirty="0"/>
              <a:t>6</a:t>
            </a:r>
            <a:r>
              <a:rPr lang="en-US" altLang="en-US" sz="2000" dirty="0"/>
              <a:t> </a:t>
            </a:r>
          </a:p>
          <a:p>
            <a:endParaRPr lang="en-US" altLang="en-US" sz="2000" dirty="0"/>
          </a:p>
          <a:p>
            <a:endParaRPr lang="en-US" altLang="en-US" sz="2000" dirty="0"/>
          </a:p>
        </p:txBody>
      </p:sp>
      <p:sp>
        <p:nvSpPr>
          <p:cNvPr id="2" name="Text Box 15">
            <a:extLst>
              <a:ext uri="{FF2B5EF4-FFF2-40B4-BE49-F238E27FC236}">
                <a16:creationId xmlns:a16="http://schemas.microsoft.com/office/drawing/2014/main" id="{A2F0D073-8D94-308A-0FF9-C3484B75A1C2}"/>
              </a:ext>
            </a:extLst>
          </p:cNvPr>
          <p:cNvSpPr txBox="1">
            <a:spLocks noChangeArrowheads="1"/>
          </p:cNvSpPr>
          <p:nvPr/>
        </p:nvSpPr>
        <p:spPr bwMode="auto">
          <a:xfrm>
            <a:off x="412751" y="6019583"/>
            <a:ext cx="802950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NCCN. Clinical practice guidelines in oncology: non-small cell lung cancer. v.3.2023. nccn.org.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 Forde. NEJM. 2022;386:1973. 3. Felip. Lancet. 2021;398:1344. 4. O’Brien. Lancet Oncol. 2022;12:1274.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Heymach. AACR 2023. Abstr CT005. 6. Mitsudomi. WCLC 2023. Abstr OA12.05.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dirty="0">
                <a:solidFill>
                  <a:schemeClr val="bg2"/>
                </a:solidFill>
                <a:latin typeface="Calibri" panose="020F0502020204030204" pitchFamily="34" charset="0"/>
              </a:rPr>
              <a:t>NCT03800134. </a:t>
            </a:r>
            <a:r>
              <a:rPr lang="en-US" altLang="en-US" sz="1200" b="0" dirty="0">
                <a:solidFill>
                  <a:schemeClr val="bg2"/>
                </a:solidFill>
                <a:latin typeface="Calibri" panose="020F0502020204030204" pitchFamily="34" charset="0"/>
              </a:rPr>
              <a:t>Mitsudomi. WCLC 2023. Abstr OA12.05. Heymach. AACR 2023. Abstr CT005.</a:t>
            </a:r>
          </a:p>
        </p:txBody>
      </p:sp>
      <p:sp>
        <p:nvSpPr>
          <p:cNvPr id="2" name="Rectangle 3">
            <a:extLst>
              <a:ext uri="{FF2B5EF4-FFF2-40B4-BE49-F238E27FC236}">
                <a16:creationId xmlns:a16="http://schemas.microsoft.com/office/drawing/2014/main" id="{CAF7911B-B102-33D8-D5F6-E1EFB95224D7}"/>
              </a:ext>
            </a:extLst>
          </p:cNvPr>
          <p:cNvSpPr>
            <a:spLocks noGrp="1" noChangeArrowheads="1"/>
          </p:cNvSpPr>
          <p:nvPr>
            <p:ph idx="1"/>
          </p:nvPr>
        </p:nvSpPr>
        <p:spPr>
          <a:xfrm>
            <a:off x="604675" y="1513047"/>
            <a:ext cx="10877529" cy="919376"/>
          </a:xfrm>
        </p:spPr>
        <p:txBody>
          <a:bodyPr/>
          <a:lstStyle/>
          <a:p>
            <a:pPr>
              <a:spcAft>
                <a:spcPts val="0"/>
              </a:spcAft>
            </a:pPr>
            <a:r>
              <a:rPr lang="en-US" sz="2000" dirty="0">
                <a:effectLst/>
                <a:ea typeface="Times New Roman" panose="02020603050405020304" pitchFamily="18" charset="0"/>
                <a:cs typeface="Times New Roman" panose="02020603050405020304" pitchFamily="18" charset="0"/>
              </a:rPr>
              <a:t>International, randomized, double-blind phase I</a:t>
            </a:r>
            <a:r>
              <a:rPr lang="en-US" sz="2000" dirty="0">
                <a:ea typeface="Times New Roman" panose="02020603050405020304" pitchFamily="18" charset="0"/>
                <a:cs typeface="Times New Roman" panose="02020603050405020304" pitchFamily="18" charset="0"/>
              </a:rPr>
              <a:t>II</a:t>
            </a:r>
            <a:r>
              <a:rPr lang="en-US" sz="2000" dirty="0">
                <a:effectLst/>
                <a:ea typeface="Times New Roman" panose="02020603050405020304" pitchFamily="18" charset="0"/>
                <a:cs typeface="Times New Roman" panose="02020603050405020304" pitchFamily="18" charset="0"/>
              </a:rPr>
              <a:t> trial</a:t>
            </a:r>
          </a:p>
          <a:p>
            <a:pPr lvl="1"/>
            <a:r>
              <a:rPr lang="en-US" sz="1800" dirty="0">
                <a:ea typeface="Times New Roman" panose="02020603050405020304" pitchFamily="18" charset="0"/>
                <a:cs typeface="Times New Roman" panose="02020603050405020304" pitchFamily="18" charset="0"/>
              </a:rPr>
              <a:t>Current analysis focuses on surgical outcomes using descriptive statistics (data cutoff: November 10, 2022)</a:t>
            </a:r>
            <a:endParaRPr lang="en-US" sz="1800" dirty="0">
              <a:effectLst/>
              <a:ea typeface="Times New Roman" panose="02020603050405020304" pitchFamily="18" charset="0"/>
              <a:cs typeface="Times New Roman" panose="02020603050405020304" pitchFamily="18" charset="0"/>
            </a:endParaRPr>
          </a:p>
          <a:p>
            <a:endParaRPr lang="en-US" altLang="en-US" sz="2000" dirty="0"/>
          </a:p>
        </p:txBody>
      </p:sp>
      <p:sp>
        <p:nvSpPr>
          <p:cNvPr id="3" name="Rectangle 24">
            <a:extLst>
              <a:ext uri="{FF2B5EF4-FFF2-40B4-BE49-F238E27FC236}">
                <a16:creationId xmlns:a16="http://schemas.microsoft.com/office/drawing/2014/main" id="{62844537-E363-C996-A646-EC18B87A2620}"/>
              </a:ext>
            </a:extLst>
          </p:cNvPr>
          <p:cNvSpPr>
            <a:spLocks noChangeArrowheads="1"/>
          </p:cNvSpPr>
          <p:nvPr/>
        </p:nvSpPr>
        <p:spPr bwMode="auto">
          <a:xfrm>
            <a:off x="4984179" y="2718603"/>
            <a:ext cx="2377440" cy="1005840"/>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Durvalumab </a:t>
            </a:r>
            <a:r>
              <a:rPr lang="en-US" sz="1600" b="0" dirty="0">
                <a:latin typeface="Calibri" panose="020F0502020204030204" pitchFamily="34" charset="0"/>
                <a:cs typeface="Arial" charset="0"/>
              </a:rPr>
              <a:t>1500 mg IV + </a:t>
            </a:r>
          </a:p>
          <a:p>
            <a:pPr algn="ctr">
              <a:defRPr/>
            </a:pPr>
            <a:r>
              <a:rPr lang="en-US" sz="1600" dirty="0">
                <a:latin typeface="Calibri" panose="020F0502020204030204" pitchFamily="34" charset="0"/>
                <a:cs typeface="Arial" charset="0"/>
              </a:rPr>
              <a:t>Platinum-based CT</a:t>
            </a:r>
            <a:r>
              <a:rPr lang="en-US" sz="1600" b="0" baseline="30000" dirty="0">
                <a:latin typeface="Calibri" panose="020F0502020204030204" pitchFamily="34" charset="0"/>
                <a:cs typeface="Arial" charset="0"/>
              </a:rPr>
              <a:t>†</a:t>
            </a:r>
            <a:r>
              <a:rPr lang="en-US" sz="1600" b="0" dirty="0">
                <a:latin typeface="Calibri" panose="020F0502020204030204" pitchFamily="34" charset="0"/>
                <a:cs typeface="Arial" charset="0"/>
              </a:rPr>
              <a:t>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Q3W x 4</a:t>
            </a:r>
            <a:r>
              <a:rPr lang="en-US" sz="1600" dirty="0">
                <a:latin typeface="Calibri" panose="020F0502020204030204" pitchFamily="34" charset="0"/>
                <a:cs typeface="Arial" charset="0"/>
              </a:rPr>
              <a:t> </a:t>
            </a:r>
          </a:p>
          <a:p>
            <a:pPr algn="ctr">
              <a:defRPr/>
            </a:pPr>
            <a:r>
              <a:rPr lang="en-US" sz="1600" b="0" dirty="0">
                <a:latin typeface="Calibri" panose="020F0502020204030204" pitchFamily="34" charset="0"/>
                <a:cs typeface="Arial" charset="0"/>
              </a:rPr>
              <a:t>(n = 366)</a:t>
            </a:r>
          </a:p>
        </p:txBody>
      </p:sp>
      <p:sp>
        <p:nvSpPr>
          <p:cNvPr id="6" name="Rectangle 28">
            <a:extLst>
              <a:ext uri="{FF2B5EF4-FFF2-40B4-BE49-F238E27FC236}">
                <a16:creationId xmlns:a16="http://schemas.microsoft.com/office/drawing/2014/main" id="{8F33B314-BE93-B672-13B9-C0DDBAA5C455}"/>
              </a:ext>
            </a:extLst>
          </p:cNvPr>
          <p:cNvSpPr>
            <a:spLocks noChangeArrowheads="1"/>
          </p:cNvSpPr>
          <p:nvPr/>
        </p:nvSpPr>
        <p:spPr bwMode="auto">
          <a:xfrm>
            <a:off x="8573724" y="3825182"/>
            <a:ext cx="2377440" cy="1005840"/>
          </a:xfrm>
          <a:prstGeom prst="rect">
            <a:avLst/>
          </a:prstGeom>
          <a:solidFill>
            <a:schemeClr val="accent3"/>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Placebo</a:t>
            </a:r>
            <a:r>
              <a:rPr lang="en-US" sz="1600" b="0" dirty="0">
                <a:latin typeface="Calibri" panose="020F0502020204030204" pitchFamily="34" charset="0"/>
                <a:cs typeface="Arial" charset="0"/>
              </a:rPr>
              <a:t> IV</a:t>
            </a:r>
            <a:r>
              <a:rPr lang="en-US" sz="1600" dirty="0">
                <a:latin typeface="Calibri" panose="020F0502020204030204" pitchFamily="34" charset="0"/>
                <a:cs typeface="Arial" charset="0"/>
              </a:rPr>
              <a:t> </a:t>
            </a:r>
            <a:br>
              <a:rPr lang="en-US" sz="1600" dirty="0">
                <a:latin typeface="Calibri" panose="020F0502020204030204" pitchFamily="34" charset="0"/>
                <a:cs typeface="Arial" charset="0"/>
              </a:rPr>
            </a:br>
            <a:r>
              <a:rPr lang="en-US" sz="1600" b="0" dirty="0">
                <a:latin typeface="Calibri" panose="020F0502020204030204" pitchFamily="34" charset="0"/>
                <a:cs typeface="Arial" charset="0"/>
              </a:rPr>
              <a:t>Q4W x 12</a:t>
            </a:r>
            <a:endParaRPr lang="en-US" sz="1600" b="0" dirty="0">
              <a:latin typeface="Calibri" panose="020F0502020204030204" pitchFamily="34" charset="0"/>
              <a:cs typeface="+mn-cs"/>
            </a:endParaRPr>
          </a:p>
        </p:txBody>
      </p:sp>
      <p:sp>
        <p:nvSpPr>
          <p:cNvPr id="7" name="Line 32">
            <a:extLst>
              <a:ext uri="{FF2B5EF4-FFF2-40B4-BE49-F238E27FC236}">
                <a16:creationId xmlns:a16="http://schemas.microsoft.com/office/drawing/2014/main" id="{F4360696-BFB5-86C7-9ED4-CAD703CCFC12}"/>
              </a:ext>
            </a:extLst>
          </p:cNvPr>
          <p:cNvSpPr>
            <a:spLocks noChangeShapeType="1"/>
          </p:cNvSpPr>
          <p:nvPr/>
        </p:nvSpPr>
        <p:spPr bwMode="auto">
          <a:xfrm>
            <a:off x="7458946" y="3221523"/>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73E42023-6054-86C3-1CB5-60C3EAEBD68E}"/>
              </a:ext>
            </a:extLst>
          </p:cNvPr>
          <p:cNvSpPr txBox="1"/>
          <p:nvPr/>
        </p:nvSpPr>
        <p:spPr>
          <a:xfrm>
            <a:off x="1269105" y="2620454"/>
            <a:ext cx="3059090" cy="2308324"/>
          </a:xfrm>
          <a:prstGeom prst="rect">
            <a:avLst/>
          </a:prstGeom>
          <a:noFill/>
          <a:ln w="28575">
            <a:solidFill>
              <a:schemeClr val="tx1"/>
            </a:solidFill>
          </a:ln>
        </p:spPr>
        <p:txBody>
          <a:bodyPr wrap="square" rtlCol="0">
            <a:spAutoFit/>
          </a:bodyPr>
          <a:lstStyle/>
          <a:p>
            <a:pPr algn="ctr" defTabSz="1219114" eaLnBrk="1" fontAlgn="auto" hangingPunct="1">
              <a:spcBef>
                <a:spcPts val="0"/>
              </a:spcBef>
              <a:spcAft>
                <a:spcPts val="0"/>
              </a:spcAft>
              <a:defRPr/>
            </a:pPr>
            <a:r>
              <a:rPr lang="en-US" sz="1600" b="0" kern="0" dirty="0">
                <a:solidFill>
                  <a:prstClr val="black"/>
                </a:solidFill>
                <a:latin typeface="Calibri" panose="020F0502020204030204"/>
                <a:ea typeface="Arial Unicode MS" panose="020B0604020202020204" pitchFamily="34" charset="-128"/>
              </a:rPr>
              <a:t>Patients with previously untreated resectable NSCLC </a:t>
            </a:r>
          </a:p>
          <a:p>
            <a:pPr algn="ctr" defTabSz="1219114" eaLnBrk="1" fontAlgn="auto" hangingPunct="1">
              <a:spcBef>
                <a:spcPts val="0"/>
              </a:spcBef>
              <a:spcAft>
                <a:spcPts val="0"/>
              </a:spcAft>
              <a:defRPr/>
            </a:pPr>
            <a:r>
              <a:rPr lang="en-US" sz="1600" b="0" kern="0" dirty="0">
                <a:solidFill>
                  <a:prstClr val="black"/>
                </a:solidFill>
                <a:latin typeface="Calibri" panose="020F0502020204030204"/>
                <a:ea typeface="Arial Unicode MS" panose="020B0604020202020204" pitchFamily="34" charset="-128"/>
              </a:rPr>
              <a:t>(stage IIA-IIIB per AJCC 8th ed); planned lobectomy, sleeve resection, or bilobectomy; confirmed PD-L1 status*; no documented </a:t>
            </a:r>
            <a:r>
              <a:rPr lang="en-US" sz="1600" b="0" i="1" kern="0" dirty="0">
                <a:solidFill>
                  <a:prstClr val="black"/>
                </a:solidFill>
                <a:latin typeface="Calibri" panose="020F0502020204030204"/>
                <a:ea typeface="Arial Unicode MS" panose="020B0604020202020204" pitchFamily="34" charset="-128"/>
              </a:rPr>
              <a:t>EGFR/ALK </a:t>
            </a:r>
            <a:r>
              <a:rPr lang="en-US" sz="1600" b="0" kern="0" dirty="0">
                <a:solidFill>
                  <a:prstClr val="black"/>
                </a:solidFill>
                <a:latin typeface="Calibri" panose="020F0502020204030204"/>
                <a:ea typeface="Arial Unicode MS" panose="020B0604020202020204" pitchFamily="34" charset="-128"/>
              </a:rPr>
              <a:t>mutations; ECOG PS 0/1 </a:t>
            </a:r>
            <a:br>
              <a:rPr kumimoji="0" lang="en-GB" sz="1600" b="0" i="0" u="non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sz="1600" b="0" i="0" u="non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802)</a:t>
            </a:r>
          </a:p>
        </p:txBody>
      </p:sp>
      <p:sp>
        <p:nvSpPr>
          <p:cNvPr id="10" name="Text Box 45">
            <a:extLst>
              <a:ext uri="{FF2B5EF4-FFF2-40B4-BE49-F238E27FC236}">
                <a16:creationId xmlns:a16="http://schemas.microsoft.com/office/drawing/2014/main" id="{BD1FB6E5-7910-3C6C-A28D-E64B57C765AC}"/>
              </a:ext>
            </a:extLst>
          </p:cNvPr>
          <p:cNvSpPr txBox="1">
            <a:spLocks noChangeArrowheads="1"/>
          </p:cNvSpPr>
          <p:nvPr/>
        </p:nvSpPr>
        <p:spPr bwMode="auto">
          <a:xfrm>
            <a:off x="1863424" y="2323954"/>
            <a:ext cx="55427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400" b="0" i="1" dirty="0">
                <a:solidFill>
                  <a:srgbClr val="000000"/>
                </a:solidFill>
                <a:latin typeface="Calibri" panose="020F0502020204030204" pitchFamily="34" charset="0"/>
                <a:cs typeface="Calibri" panose="020F0502020204030204" pitchFamily="34" charset="0"/>
              </a:rPr>
              <a:t>Stratified 1:1 by disease stage (II vs III), PD-L1 expression (&lt;1% vs ≥1%)</a:t>
            </a:r>
          </a:p>
        </p:txBody>
      </p:sp>
      <p:sp>
        <p:nvSpPr>
          <p:cNvPr id="11" name="Line 33">
            <a:extLst>
              <a:ext uri="{FF2B5EF4-FFF2-40B4-BE49-F238E27FC236}">
                <a16:creationId xmlns:a16="http://schemas.microsoft.com/office/drawing/2014/main" id="{4F866200-D570-4908-6D1C-319F99253474}"/>
              </a:ext>
            </a:extLst>
          </p:cNvPr>
          <p:cNvSpPr>
            <a:spLocks noChangeShapeType="1"/>
          </p:cNvSpPr>
          <p:nvPr/>
        </p:nvSpPr>
        <p:spPr bwMode="auto">
          <a:xfrm rot="5400000">
            <a:off x="4374369" y="2940127"/>
            <a:ext cx="504271"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B4A4C8D4-F052-BA77-1B7D-CD123A73FFF1}"/>
              </a:ext>
            </a:extLst>
          </p:cNvPr>
          <p:cNvSpPr/>
          <p:nvPr/>
        </p:nvSpPr>
        <p:spPr bwMode="auto">
          <a:xfrm rot="16200000">
            <a:off x="6911462" y="3599949"/>
            <a:ext cx="2112419" cy="34972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Surgery</a:t>
            </a:r>
            <a:r>
              <a:rPr lang="en-US" sz="1600" baseline="30000" dirty="0">
                <a:latin typeface="Calibri" panose="020F0502020204030204" pitchFamily="34" charset="0"/>
              </a:rPr>
              <a:t>‡</a:t>
            </a:r>
          </a:p>
        </p:txBody>
      </p:sp>
      <p:sp>
        <p:nvSpPr>
          <p:cNvPr id="16" name="Line 32">
            <a:extLst>
              <a:ext uri="{FF2B5EF4-FFF2-40B4-BE49-F238E27FC236}">
                <a16:creationId xmlns:a16="http://schemas.microsoft.com/office/drawing/2014/main" id="{88717036-3AA2-09E3-113D-AEE4784E1223}"/>
              </a:ext>
            </a:extLst>
          </p:cNvPr>
          <p:cNvSpPr>
            <a:spLocks noChangeShapeType="1"/>
          </p:cNvSpPr>
          <p:nvPr/>
        </p:nvSpPr>
        <p:spPr bwMode="auto">
          <a:xfrm>
            <a:off x="7458946" y="4328102"/>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32">
            <a:extLst>
              <a:ext uri="{FF2B5EF4-FFF2-40B4-BE49-F238E27FC236}">
                <a16:creationId xmlns:a16="http://schemas.microsoft.com/office/drawing/2014/main" id="{BDDE6017-93B7-7709-AF1C-D191CD291214}"/>
              </a:ext>
            </a:extLst>
          </p:cNvPr>
          <p:cNvSpPr>
            <a:spLocks noChangeShapeType="1"/>
          </p:cNvSpPr>
          <p:nvPr/>
        </p:nvSpPr>
        <p:spPr bwMode="auto">
          <a:xfrm>
            <a:off x="8239862" y="3221523"/>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Rectangle 18">
            <a:extLst>
              <a:ext uri="{FF2B5EF4-FFF2-40B4-BE49-F238E27FC236}">
                <a16:creationId xmlns:a16="http://schemas.microsoft.com/office/drawing/2014/main" id="{623E03AA-2F56-F87B-287F-C750D4F5FE57}"/>
              </a:ext>
            </a:extLst>
          </p:cNvPr>
          <p:cNvSpPr>
            <a:spLocks noChangeArrowheads="1"/>
          </p:cNvSpPr>
          <p:nvPr/>
        </p:nvSpPr>
        <p:spPr bwMode="auto">
          <a:xfrm>
            <a:off x="8573724" y="2718603"/>
            <a:ext cx="2377440" cy="1005840"/>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Durvalumab </a:t>
            </a:r>
            <a:br>
              <a:rPr lang="en-US" sz="1600" dirty="0">
                <a:latin typeface="Calibri" panose="020F0502020204030204" pitchFamily="34" charset="0"/>
                <a:cs typeface="Arial" charset="0"/>
              </a:rPr>
            </a:br>
            <a:r>
              <a:rPr lang="en-US" sz="1600" b="0" dirty="0">
                <a:latin typeface="Calibri" panose="020F0502020204030204" pitchFamily="34" charset="0"/>
                <a:cs typeface="Arial" charset="0"/>
              </a:rPr>
              <a:t>1500 mg IV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Q4W x 12</a:t>
            </a:r>
            <a:endParaRPr lang="en-US" sz="1600" dirty="0">
              <a:latin typeface="Calibri" panose="020F0502020204030204" pitchFamily="34" charset="0"/>
              <a:cs typeface="Arial" charset="0"/>
            </a:endParaRPr>
          </a:p>
        </p:txBody>
      </p:sp>
      <p:sp>
        <p:nvSpPr>
          <p:cNvPr id="20" name="Rectangle 28">
            <a:extLst>
              <a:ext uri="{FF2B5EF4-FFF2-40B4-BE49-F238E27FC236}">
                <a16:creationId xmlns:a16="http://schemas.microsoft.com/office/drawing/2014/main" id="{4AD068DB-98F5-5ADE-93D4-3E2E4A9F829F}"/>
              </a:ext>
            </a:extLst>
          </p:cNvPr>
          <p:cNvSpPr>
            <a:spLocks noChangeArrowheads="1"/>
          </p:cNvSpPr>
          <p:nvPr/>
        </p:nvSpPr>
        <p:spPr bwMode="auto">
          <a:xfrm>
            <a:off x="4984179" y="3825182"/>
            <a:ext cx="2377440" cy="1005840"/>
          </a:xfrm>
          <a:prstGeom prst="rect">
            <a:avLst/>
          </a:prstGeom>
          <a:solidFill>
            <a:schemeClr val="accent3"/>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Placebo</a:t>
            </a:r>
            <a:r>
              <a:rPr lang="en-US" sz="1600" b="0" dirty="0">
                <a:latin typeface="Calibri" panose="020F0502020204030204" pitchFamily="34" charset="0"/>
                <a:cs typeface="Arial" charset="0"/>
              </a:rPr>
              <a:t> IV + </a:t>
            </a:r>
          </a:p>
          <a:p>
            <a:pPr algn="ctr">
              <a:defRPr/>
            </a:pPr>
            <a:r>
              <a:rPr lang="en-US" sz="1600" dirty="0">
                <a:latin typeface="Calibri" panose="020F0502020204030204" pitchFamily="34" charset="0"/>
                <a:cs typeface="Arial" charset="0"/>
              </a:rPr>
              <a:t>Platinum-based CT</a:t>
            </a:r>
            <a:r>
              <a:rPr lang="en-US" sz="1600" b="0" baseline="30000" dirty="0">
                <a:latin typeface="Calibri" panose="020F0502020204030204" pitchFamily="34" charset="0"/>
                <a:cs typeface="Arial" charset="0"/>
              </a:rPr>
              <a:t>†</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Q3W x 4 </a:t>
            </a:r>
          </a:p>
          <a:p>
            <a:pPr algn="ctr">
              <a:defRPr/>
            </a:pPr>
            <a:r>
              <a:rPr lang="en-US" sz="1600" b="0" dirty="0">
                <a:latin typeface="Calibri" panose="020F0502020204030204" pitchFamily="34" charset="0"/>
                <a:cs typeface="Arial" charset="0"/>
              </a:rPr>
              <a:t>(n = 374)</a:t>
            </a:r>
            <a:endParaRPr lang="en-US" sz="1600" dirty="0">
              <a:latin typeface="Calibri" panose="020F0502020204030204" pitchFamily="34" charset="0"/>
              <a:cs typeface="Arial" charset="0"/>
            </a:endParaRPr>
          </a:p>
        </p:txBody>
      </p:sp>
      <p:sp>
        <p:nvSpPr>
          <p:cNvPr id="40" name="Line 32">
            <a:extLst>
              <a:ext uri="{FF2B5EF4-FFF2-40B4-BE49-F238E27FC236}">
                <a16:creationId xmlns:a16="http://schemas.microsoft.com/office/drawing/2014/main" id="{9D7EDE62-98F7-99E7-E4DF-89C351AC7DCA}"/>
              </a:ext>
            </a:extLst>
          </p:cNvPr>
          <p:cNvSpPr>
            <a:spLocks noChangeShapeType="1"/>
          </p:cNvSpPr>
          <p:nvPr/>
        </p:nvSpPr>
        <p:spPr bwMode="auto">
          <a:xfrm>
            <a:off x="8239862" y="4328102"/>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Line 27">
            <a:extLst>
              <a:ext uri="{FF2B5EF4-FFF2-40B4-BE49-F238E27FC236}">
                <a16:creationId xmlns:a16="http://schemas.microsoft.com/office/drawing/2014/main" id="{9BCD7E89-577C-BB1D-9ADD-FCCDA7274E92}"/>
              </a:ext>
            </a:extLst>
          </p:cNvPr>
          <p:cNvSpPr>
            <a:spLocks noChangeShapeType="1"/>
          </p:cNvSpPr>
          <p:nvPr/>
        </p:nvSpPr>
        <p:spPr bwMode="auto">
          <a:xfrm flipV="1">
            <a:off x="4374228" y="3221523"/>
            <a:ext cx="504552" cy="22039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Content Placeholder 5">
            <a:extLst>
              <a:ext uri="{FF2B5EF4-FFF2-40B4-BE49-F238E27FC236}">
                <a16:creationId xmlns:a16="http://schemas.microsoft.com/office/drawing/2014/main" id="{716C5921-E4D8-2F8D-2EA0-44BE06310369}"/>
              </a:ext>
            </a:extLst>
          </p:cNvPr>
          <p:cNvSpPr txBox="1">
            <a:spLocks/>
          </p:cNvSpPr>
          <p:nvPr/>
        </p:nvSpPr>
        <p:spPr bwMode="auto">
          <a:xfrm>
            <a:off x="601820" y="5687512"/>
            <a:ext cx="5309278" cy="50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000" b="1" kern="0" dirty="0">
                <a:solidFill>
                  <a:srgbClr val="000000"/>
                </a:solidFill>
                <a:cs typeface="Calibri" panose="020F0502020204030204" pitchFamily="34" charset="0"/>
              </a:rPr>
              <a:t>Primary endpoints: </a:t>
            </a:r>
            <a:r>
              <a:rPr lang="en-US" sz="2000" b="0" kern="0" dirty="0">
                <a:solidFill>
                  <a:srgbClr val="000000"/>
                </a:solidFill>
                <a:cs typeface="Calibri" panose="020F0502020204030204" pitchFamily="34" charset="0"/>
              </a:rPr>
              <a:t>pCR by central lab, EFS by BICR (RECIST v1.1)</a:t>
            </a:r>
            <a:endParaRPr lang="en-US" sz="2000" b="1" kern="0" dirty="0">
              <a:solidFill>
                <a:srgbClr val="000000"/>
              </a:solidFill>
              <a:cs typeface="Calibri" panose="020F0502020204030204" pitchFamily="34" charset="0"/>
            </a:endParaRPr>
          </a:p>
        </p:txBody>
      </p:sp>
      <p:sp>
        <p:nvSpPr>
          <p:cNvPr id="18" name="Content Placeholder 6">
            <a:extLst>
              <a:ext uri="{FF2B5EF4-FFF2-40B4-BE49-F238E27FC236}">
                <a16:creationId xmlns:a16="http://schemas.microsoft.com/office/drawing/2014/main" id="{3680FCD1-A2B5-2DB3-7953-5E60412D0C07}"/>
              </a:ext>
            </a:extLst>
          </p:cNvPr>
          <p:cNvSpPr txBox="1">
            <a:spLocks/>
          </p:cNvSpPr>
          <p:nvPr/>
        </p:nvSpPr>
        <p:spPr>
          <a:xfrm>
            <a:off x="6252634" y="5688158"/>
            <a:ext cx="5229570" cy="5020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solidFill>
                  <a:srgbClr val="000000"/>
                </a:solidFill>
                <a:cs typeface="Calibri" panose="020F0502020204030204" pitchFamily="34" charset="0"/>
              </a:rPr>
              <a:t>Secondary endpoints: </a:t>
            </a:r>
            <a:r>
              <a:rPr lang="en-GB" sz="2000" b="0" kern="0" dirty="0">
                <a:solidFill>
                  <a:srgbClr val="000000"/>
                </a:solidFill>
                <a:cs typeface="Calibri" panose="020F0502020204030204" pitchFamily="34" charset="0"/>
              </a:rPr>
              <a:t>MPR by central lab, DFS by BICR (RECIST v1.1), OS</a:t>
            </a:r>
          </a:p>
          <a:p>
            <a:endParaRPr lang="en-US" sz="2000" b="0" kern="0" dirty="0"/>
          </a:p>
        </p:txBody>
      </p:sp>
      <p:sp>
        <p:nvSpPr>
          <p:cNvPr id="8" name="Line 27">
            <a:extLst>
              <a:ext uri="{FF2B5EF4-FFF2-40B4-BE49-F238E27FC236}">
                <a16:creationId xmlns:a16="http://schemas.microsoft.com/office/drawing/2014/main" id="{6C4A1DDB-3947-71E3-2C82-5ADF9009369C}"/>
              </a:ext>
            </a:extLst>
          </p:cNvPr>
          <p:cNvSpPr>
            <a:spLocks noChangeShapeType="1"/>
          </p:cNvSpPr>
          <p:nvPr/>
        </p:nvSpPr>
        <p:spPr bwMode="auto">
          <a:xfrm>
            <a:off x="4374228" y="4107707"/>
            <a:ext cx="504552" cy="22039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 Box 30">
            <a:extLst>
              <a:ext uri="{FF2B5EF4-FFF2-40B4-BE49-F238E27FC236}">
                <a16:creationId xmlns:a16="http://schemas.microsoft.com/office/drawing/2014/main" id="{68D327FB-3D62-2F00-F60A-15B9D9949396}"/>
              </a:ext>
            </a:extLst>
          </p:cNvPr>
          <p:cNvSpPr txBox="1">
            <a:spLocks noChangeArrowheads="1"/>
          </p:cNvSpPr>
          <p:nvPr/>
        </p:nvSpPr>
        <p:spPr bwMode="auto">
          <a:xfrm>
            <a:off x="1269105" y="4933825"/>
            <a:ext cx="9773269"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 Ventana PD-L1 (SP263) IHC.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Based on histology and investigator decision: nonsquamous, cisplatin + pemetrexed or carboplatin + pemetrexed; squamous, carboplatin + paclitaxel, cisplatin + gemcitabine, or carboplatin + gemcitabine if comorbidities present and/or unlikely to tolerate cisplatin.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Postoperative RT permitted per local guidance. </a:t>
            </a:r>
          </a:p>
        </p:txBody>
      </p:sp>
    </p:spTree>
    <p:extLst>
      <p:ext uri="{BB962C8B-B14F-4D97-AF65-F5344CB8AC3E}">
        <p14:creationId xmlns:p14="http://schemas.microsoft.com/office/powerpoint/2010/main" val="176679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2" name="Group 3">
            <a:extLst>
              <a:ext uri="{FF2B5EF4-FFF2-40B4-BE49-F238E27FC236}">
                <a16:creationId xmlns:a16="http://schemas.microsoft.com/office/drawing/2014/main" id="{13F0ED5F-CA8E-6E7B-D668-DB573918F3B4}"/>
              </a:ext>
            </a:extLst>
          </p:cNvPr>
          <p:cNvGraphicFramePr>
            <a:graphicFrameLocks/>
          </p:cNvGraphicFramePr>
          <p:nvPr>
            <p:extLst>
              <p:ext uri="{D42A27DB-BD31-4B8C-83A1-F6EECF244321}">
                <p14:modId xmlns:p14="http://schemas.microsoft.com/office/powerpoint/2010/main" val="2500168066"/>
              </p:ext>
            </p:extLst>
          </p:nvPr>
        </p:nvGraphicFramePr>
        <p:xfrm>
          <a:off x="522288" y="1601691"/>
          <a:ext cx="5376672" cy="4663584"/>
        </p:xfrm>
        <a:graphic>
          <a:graphicData uri="http://schemas.openxmlformats.org/drawingml/2006/table">
            <a:tbl>
              <a:tblPr/>
              <a:tblGrid>
                <a:gridCol w="1179512">
                  <a:extLst>
                    <a:ext uri="{9D8B030D-6E8A-4147-A177-3AD203B41FA5}">
                      <a16:colId xmlns:a16="http://schemas.microsoft.com/office/drawing/2014/main" val="20000"/>
                    </a:ext>
                  </a:extLst>
                </a:gridCol>
                <a:gridCol w="1508824">
                  <a:extLst>
                    <a:ext uri="{9D8B030D-6E8A-4147-A177-3AD203B41FA5}">
                      <a16:colId xmlns:a16="http://schemas.microsoft.com/office/drawing/2014/main" val="2005374324"/>
                    </a:ext>
                  </a:extLst>
                </a:gridCol>
                <a:gridCol w="1513776">
                  <a:extLst>
                    <a:ext uri="{9D8B030D-6E8A-4147-A177-3AD203B41FA5}">
                      <a16:colId xmlns:a16="http://schemas.microsoft.com/office/drawing/2014/main" val="20001"/>
                    </a:ext>
                  </a:extLst>
                </a:gridCol>
                <a:gridCol w="1174560">
                  <a:extLst>
                    <a:ext uri="{9D8B030D-6E8A-4147-A177-3AD203B41FA5}">
                      <a16:colId xmlns:a16="http://schemas.microsoft.com/office/drawing/2014/main" val="20002"/>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65.0 (30-88)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65.0 (39-85)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099113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≥75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85729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Region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America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 America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37.4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947482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59.6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720508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Planned neoadj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Cisplatin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Carboplatin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85310277"/>
                  </a:ext>
                </a:extLst>
              </a:tr>
            </a:tbl>
          </a:graphicData>
        </a:graphic>
      </p:graphicFrame>
      <p:graphicFrame>
        <p:nvGraphicFramePr>
          <p:cNvPr id="3" name="Group 3">
            <a:extLst>
              <a:ext uri="{FF2B5EF4-FFF2-40B4-BE49-F238E27FC236}">
                <a16:creationId xmlns:a16="http://schemas.microsoft.com/office/drawing/2014/main" id="{8C1FA50A-5973-13B9-13F7-7DC92CAA0CC6}"/>
              </a:ext>
            </a:extLst>
          </p:cNvPr>
          <p:cNvGraphicFramePr>
            <a:graphicFrameLocks/>
          </p:cNvGraphicFramePr>
          <p:nvPr>
            <p:extLst>
              <p:ext uri="{D42A27DB-BD31-4B8C-83A1-F6EECF244321}">
                <p14:modId xmlns:p14="http://schemas.microsoft.com/office/powerpoint/2010/main" val="2059454180"/>
              </p:ext>
            </p:extLst>
          </p:nvPr>
        </p:nvGraphicFramePr>
        <p:xfrm>
          <a:off x="6103577" y="1601691"/>
          <a:ext cx="5599558" cy="4602576"/>
        </p:xfrm>
        <a:graphic>
          <a:graphicData uri="http://schemas.openxmlformats.org/drawingml/2006/table">
            <a:tbl>
              <a:tblPr/>
              <a:tblGrid>
                <a:gridCol w="1280160">
                  <a:extLst>
                    <a:ext uri="{9D8B030D-6E8A-4147-A177-3AD203B41FA5}">
                      <a16:colId xmlns:a16="http://schemas.microsoft.com/office/drawing/2014/main" val="20000"/>
                    </a:ext>
                  </a:extLst>
                </a:gridCol>
                <a:gridCol w="1790700">
                  <a:extLst>
                    <a:ext uri="{9D8B030D-6E8A-4147-A177-3AD203B41FA5}">
                      <a16:colId xmlns:a16="http://schemas.microsoft.com/office/drawing/2014/main" val="2005374324"/>
                    </a:ext>
                  </a:extLst>
                </a:gridCol>
                <a:gridCol w="1574800">
                  <a:extLst>
                    <a:ext uri="{9D8B030D-6E8A-4147-A177-3AD203B41FA5}">
                      <a16:colId xmlns:a16="http://schemas.microsoft.com/office/drawing/2014/main" val="20001"/>
                    </a:ext>
                  </a:extLst>
                </a:gridCol>
                <a:gridCol w="953898">
                  <a:extLst>
                    <a:ext uri="{9D8B030D-6E8A-4147-A177-3AD203B41FA5}">
                      <a16:colId xmlns:a16="http://schemas.microsoft.com/office/drawing/2014/main" val="20002"/>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 (AJCC 8</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th</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91596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56427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PD-L1 expression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 &lt;1%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 1%-49%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 ≥50%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668868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tumor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8489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Regional LNs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N2</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Single station</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Multistation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2967364"/>
                  </a:ext>
                </a:extLst>
              </a:tr>
            </a:tbl>
          </a:graphicData>
        </a:graphic>
      </p:graphicFrame>
    </p:spTree>
    <p:extLst>
      <p:ext uri="{BB962C8B-B14F-4D97-AF65-F5344CB8AC3E}">
        <p14:creationId xmlns:p14="http://schemas.microsoft.com/office/powerpoint/2010/main" val="366339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Neoadjuvant Treatment and Surgery Summary in mITT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2" name="Group 3">
            <a:extLst>
              <a:ext uri="{FF2B5EF4-FFF2-40B4-BE49-F238E27FC236}">
                <a16:creationId xmlns:a16="http://schemas.microsoft.com/office/drawing/2014/main" id="{13F0ED5F-CA8E-6E7B-D668-DB573918F3B4}"/>
              </a:ext>
            </a:extLst>
          </p:cNvPr>
          <p:cNvGraphicFramePr>
            <a:graphicFrameLocks/>
          </p:cNvGraphicFramePr>
          <p:nvPr>
            <p:extLst>
              <p:ext uri="{D42A27DB-BD31-4B8C-83A1-F6EECF244321}">
                <p14:modId xmlns:p14="http://schemas.microsoft.com/office/powerpoint/2010/main" val="355473810"/>
              </p:ext>
            </p:extLst>
          </p:nvPr>
        </p:nvGraphicFramePr>
        <p:xfrm>
          <a:off x="522288" y="1392306"/>
          <a:ext cx="5376672" cy="4907392"/>
        </p:xfrm>
        <a:graphic>
          <a:graphicData uri="http://schemas.openxmlformats.org/drawingml/2006/table">
            <a:tbl>
              <a:tblPr/>
              <a:tblGrid>
                <a:gridCol w="2690812">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16186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neoadjuvant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 (99.2)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4 cycles of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plt doublet,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310 (84.7)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 (87.2)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Underwent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 (80.6)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84.3/79.2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 (80.7)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88.9/77.4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Did not undergo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 decision,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Unfit for surgery,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899919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83.3/75.4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86.1/72.9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85729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Did not complete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Unfit to complete surgery,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74770015"/>
                  </a:ext>
                </a:extLst>
              </a:tr>
            </a:tbl>
          </a:graphicData>
        </a:graphic>
      </p:graphicFrame>
      <p:graphicFrame>
        <p:nvGraphicFramePr>
          <p:cNvPr id="6" name="Group 3">
            <a:extLst>
              <a:ext uri="{FF2B5EF4-FFF2-40B4-BE49-F238E27FC236}">
                <a16:creationId xmlns:a16="http://schemas.microsoft.com/office/drawing/2014/main" id="{1EB068E5-F0FC-15A2-E36C-755C076321D2}"/>
              </a:ext>
            </a:extLst>
          </p:cNvPr>
          <p:cNvGraphicFramePr>
            <a:graphicFrameLocks/>
          </p:cNvGraphicFramePr>
          <p:nvPr>
            <p:extLst>
              <p:ext uri="{D42A27DB-BD31-4B8C-83A1-F6EECF244321}">
                <p14:modId xmlns:p14="http://schemas.microsoft.com/office/powerpoint/2010/main" val="910600821"/>
              </p:ext>
            </p:extLst>
          </p:nvPr>
        </p:nvGraphicFramePr>
        <p:xfrm>
          <a:off x="6384926" y="1397780"/>
          <a:ext cx="5376672" cy="4175856"/>
        </p:xfrm>
        <a:graphic>
          <a:graphicData uri="http://schemas.openxmlformats.org/drawingml/2006/table">
            <a:tbl>
              <a:tblPr/>
              <a:tblGrid>
                <a:gridCol w="2238374">
                  <a:extLst>
                    <a:ext uri="{9D8B030D-6E8A-4147-A177-3AD203B41FA5}">
                      <a16:colId xmlns:a16="http://schemas.microsoft.com/office/drawing/2014/main" val="20000"/>
                    </a:ext>
                  </a:extLst>
                </a:gridCol>
                <a:gridCol w="1569149">
                  <a:extLst>
                    <a:ext uri="{9D8B030D-6E8A-4147-A177-3AD203B41FA5}">
                      <a16:colId xmlns:a16="http://schemas.microsoft.com/office/drawing/2014/main" val="20001"/>
                    </a:ext>
                  </a:extLst>
                </a:gridCol>
                <a:gridCol w="156914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8576313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of surgery, hr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474827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3460188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from last neoadjuvant tx dose to surgery,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(13-103)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(14-103)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(13-96)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532593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from surgery to first adjuvant tx dose,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(22-136)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49.0 (26-97)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51.0 (22-136)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52.0 (21-141)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49.0 (21-112)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55.0 (22-141)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9159606"/>
                  </a:ext>
                </a:extLst>
              </a:tr>
            </a:tbl>
          </a:graphicData>
        </a:graphic>
      </p:graphicFrame>
    </p:spTree>
    <p:extLst>
      <p:ext uri="{BB962C8B-B14F-4D97-AF65-F5344CB8AC3E}">
        <p14:creationId xmlns:p14="http://schemas.microsoft.com/office/powerpoint/2010/main" val="348829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a:t>
            </a:r>
            <a:br>
              <a:rPr lang="en-US" dirty="0"/>
            </a:br>
            <a:r>
              <a:rPr lang="en-US" dirty="0"/>
              <a:t>Surgical Delay Summary in mITT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2" name="Group 3">
            <a:extLst>
              <a:ext uri="{FF2B5EF4-FFF2-40B4-BE49-F238E27FC236}">
                <a16:creationId xmlns:a16="http://schemas.microsoft.com/office/drawing/2014/main" id="{13F0ED5F-CA8E-6E7B-D668-DB573918F3B4}"/>
              </a:ext>
            </a:extLst>
          </p:cNvPr>
          <p:cNvGraphicFramePr>
            <a:graphicFrameLocks/>
          </p:cNvGraphicFramePr>
          <p:nvPr>
            <p:extLst>
              <p:ext uri="{D42A27DB-BD31-4B8C-83A1-F6EECF244321}">
                <p14:modId xmlns:p14="http://schemas.microsoft.com/office/powerpoint/2010/main" val="2299693003"/>
              </p:ext>
            </p:extLst>
          </p:nvPr>
        </p:nvGraphicFramePr>
        <p:xfrm>
          <a:off x="727076" y="1604963"/>
          <a:ext cx="10735055" cy="3871040"/>
        </p:xfrm>
        <a:graphic>
          <a:graphicData uri="http://schemas.openxmlformats.org/drawingml/2006/table">
            <a:tbl>
              <a:tblPr/>
              <a:tblGrid>
                <a:gridCol w="4913609">
                  <a:extLst>
                    <a:ext uri="{9D8B030D-6E8A-4147-A177-3AD203B41FA5}">
                      <a16:colId xmlns:a16="http://schemas.microsoft.com/office/drawing/2014/main" val="20000"/>
                    </a:ext>
                  </a:extLst>
                </a:gridCol>
                <a:gridCol w="2910723">
                  <a:extLst>
                    <a:ext uri="{9D8B030D-6E8A-4147-A177-3AD203B41FA5}">
                      <a16:colId xmlns:a16="http://schemas.microsoft.com/office/drawing/2014/main" val="20001"/>
                    </a:ext>
                  </a:extLst>
                </a:gridCol>
                <a:gridCol w="2910723">
                  <a:extLst>
                    <a:ext uri="{9D8B030D-6E8A-4147-A177-3AD203B41FA5}">
                      <a16:colId xmlns:a16="http://schemas.microsoft.com/office/drawing/2014/main" val="20002"/>
                    </a:ext>
                  </a:extLst>
                </a:gridCol>
              </a:tblGrid>
              <a:tr h="3747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Surgical Delay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244 (82.7)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cs typeface="Arial" panose="020B0604020202020204" pitchFamily="34" charset="0"/>
                        </a:rPr>
                        <a:t>235 (77.8)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65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400" dirty="0">
                          <a:solidFill>
                            <a:schemeClr val="bg1"/>
                          </a:solidFill>
                          <a:latin typeface="+mn-lt"/>
                        </a:rPr>
                        <a:t>51 (17.3)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400" dirty="0">
                          <a:solidFill>
                            <a:schemeClr val="bg1"/>
                          </a:solidFill>
                          <a:latin typeface="+mn-lt"/>
                        </a:rPr>
                        <a:t>67 (22.2)</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29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Delay duration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&lt;2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to &lt;4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to &lt;6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endParaRPr lang="en-US" sz="1400" b="0" dirty="0">
                        <a:solidFill>
                          <a:schemeClr val="bg1"/>
                        </a:solidFill>
                        <a:latin typeface="+mn-lt"/>
                        <a:cs typeface="Arial" panose="020B0604020202020204" pitchFamily="34" charset="0"/>
                      </a:endParaRP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28 (9.5)</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12 (4.1)</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7 (2.4)</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4 (1.4)</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endParaRPr lang="en-US" sz="1400" b="0" dirty="0">
                        <a:solidFill>
                          <a:schemeClr val="bg1"/>
                        </a:solidFill>
                        <a:latin typeface="+mn-lt"/>
                        <a:cs typeface="Arial" panose="020B0604020202020204" pitchFamily="34" charset="0"/>
                      </a:endParaRP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38 (12.6)</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22 (7.3)</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3 (1.0)</a:t>
                      </a:r>
                    </a:p>
                    <a:p>
                      <a:pPr algn="ctr">
                        <a:lnSpc>
                          <a:spcPct val="100000"/>
                        </a:lnSpc>
                        <a:spcBef>
                          <a:spcPts val="0"/>
                        </a:spcBef>
                        <a:spcAft>
                          <a:spcPts val="0"/>
                        </a:spcAft>
                      </a:pPr>
                      <a:r>
                        <a:rPr lang="en-US" sz="1400" b="0" dirty="0">
                          <a:solidFill>
                            <a:schemeClr val="bg1"/>
                          </a:solidFill>
                          <a:latin typeface="+mn-lt"/>
                          <a:cs typeface="Arial" panose="020B0604020202020204" pitchFamily="34" charset="0"/>
                        </a:rPr>
                        <a:t>4 (1.3)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29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Reason for delay</a:t>
                      </a:r>
                      <a:r>
                        <a:rPr kumimoji="0" lang="en-GB" sz="1400" b="1" u="none" strike="noStrike" kern="1200" cap="none" normalizeH="0" baseline="30000" dirty="0">
                          <a:ln>
                            <a:noFill/>
                          </a:ln>
                          <a:solidFill>
                            <a:schemeClr val="bg1"/>
                          </a:solidFill>
                          <a:effectLst/>
                          <a:latin typeface="+mj-lt"/>
                          <a:ea typeface="+mn-ea"/>
                          <a:cs typeface="+mn-cs"/>
                        </a:rPr>
                        <a:t>‡</a:t>
                      </a:r>
                      <a:endParaRPr kumimoji="0" lang="en-US" sz="1400" b="0" i="0" u="none" strike="noStrike" cap="none" normalizeH="0" baseline="30000" dirty="0">
                        <a:ln>
                          <a:noFill/>
                        </a:ln>
                        <a:solidFill>
                          <a:schemeClr val="bg2">
                            <a:lumMod val="10000"/>
                          </a:schemeClr>
                        </a:solidFill>
                        <a:effectLst/>
                        <a:latin typeface="+mj-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Logistical reasons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Unresolved toxicity from prior study tx</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Durvalumab/placebo</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 of care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400" b="0" kern="1200" dirty="0">
                        <a:solidFill>
                          <a:schemeClr val="bg1"/>
                        </a:solidFill>
                        <a:latin typeface="+mn-lt"/>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mn-lt"/>
                          <a:ea typeface="+mn-ea"/>
                          <a:cs typeface="Arial" panose="020B0604020202020204" pitchFamily="34" charset="0"/>
                        </a:rPr>
                        <a:t>28 (9.5)</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mn-lt"/>
                          <a:ea typeface="+mn-ea"/>
                          <a:cs typeface="Arial" panose="020B0604020202020204" pitchFamily="34" charset="0"/>
                        </a:rPr>
                        <a:t>9 (3.1)</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3 (1.0)</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1 (0.3)</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2 (0.7)</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13 (4.4)</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400" b="0" kern="1200" dirty="0">
                        <a:solidFill>
                          <a:schemeClr val="bg1"/>
                        </a:solidFill>
                        <a:latin typeface="+mn-lt"/>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mn-lt"/>
                          <a:ea typeface="+mn-ea"/>
                          <a:cs typeface="Arial" panose="020B0604020202020204" pitchFamily="34" charset="0"/>
                        </a:rPr>
                        <a:t>37 (12.3)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mn-lt"/>
                          <a:ea typeface="+mn-ea"/>
                          <a:cs typeface="Arial" panose="020B0604020202020204" pitchFamily="34" charset="0"/>
                        </a:rPr>
                        <a:t>13 (4.3)</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4 (1.3)</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2 (0.7)</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2 (0.7)</a:t>
                      </a:r>
                    </a:p>
                    <a:p>
                      <a:pPr marL="0" algn="ctr" defTabSz="457200" rtl="0" eaLnBrk="1" latinLnBrk="0" hangingPunct="1">
                        <a:lnSpc>
                          <a:spcPct val="100000"/>
                        </a:lnSpc>
                        <a:spcBef>
                          <a:spcPts val="0"/>
                        </a:spcBef>
                        <a:spcAft>
                          <a:spcPts val="0"/>
                        </a:spcAft>
                      </a:pPr>
                      <a:r>
                        <a:rPr lang="en-US" sz="1400" b="0" kern="1200" dirty="0">
                          <a:solidFill>
                            <a:schemeClr val="bg1"/>
                          </a:solidFill>
                          <a:latin typeface="+mn-lt"/>
                          <a:ea typeface="+mn-ea"/>
                          <a:cs typeface="Arial" panose="020B0604020202020204" pitchFamily="34" charset="0"/>
                        </a:rPr>
                        <a:t>13 (4.3)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5729310"/>
                  </a:ext>
                </a:extLst>
              </a:tr>
            </a:tbl>
          </a:graphicData>
        </a:graphic>
      </p:graphicFrame>
      <p:sp>
        <p:nvSpPr>
          <p:cNvPr id="4" name="Text Box 30">
            <a:extLst>
              <a:ext uri="{FF2B5EF4-FFF2-40B4-BE49-F238E27FC236}">
                <a16:creationId xmlns:a16="http://schemas.microsoft.com/office/drawing/2014/main" id="{92ED15A5-4D53-DA44-482D-2EF2E52CE899}"/>
              </a:ext>
            </a:extLst>
          </p:cNvPr>
          <p:cNvSpPr txBox="1">
            <a:spLocks noChangeArrowheads="1"/>
          </p:cNvSpPr>
          <p:nvPr/>
        </p:nvSpPr>
        <p:spPr bwMode="auto">
          <a:xfrm>
            <a:off x="727077" y="5472113"/>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*Surgery considered delayed if occurred &gt;40 days after last dose of study tx in neoadjuvant period.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Delay duration defined as time beyond per-protocol window of 40 days after last dose of study tx to surgery date.</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Reasons not mutually exclusive for patients with &gt;1 reason per delay or those with multiple delays; patients counted only once per category.</a:t>
            </a:r>
          </a:p>
        </p:txBody>
      </p:sp>
    </p:spTree>
    <p:extLst>
      <p:ext uri="{BB962C8B-B14F-4D97-AF65-F5344CB8AC3E}">
        <p14:creationId xmlns:p14="http://schemas.microsoft.com/office/powerpoint/2010/main" val="238397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a:t>
            </a:r>
            <a:br>
              <a:rPr lang="en-US" dirty="0"/>
            </a:br>
            <a:r>
              <a:rPr lang="en-US" dirty="0"/>
              <a:t>Surgical Approach and Type in mITT Population</a:t>
            </a:r>
            <a:endParaRPr lang="en-US" altLang="en-US" dirty="0"/>
          </a:p>
        </p:txBody>
      </p:sp>
      <p:sp>
        <p:nvSpPr>
          <p:cNvPr id="11" name="Content Placeholder 10">
            <a:extLst>
              <a:ext uri="{FF2B5EF4-FFF2-40B4-BE49-F238E27FC236}">
                <a16:creationId xmlns:a16="http://schemas.microsoft.com/office/drawing/2014/main" id="{2E62F0E0-53D2-BE05-FCD3-D5A7A0D7C0C6}"/>
              </a:ext>
            </a:extLst>
          </p:cNvPr>
          <p:cNvSpPr>
            <a:spLocks noGrp="1"/>
          </p:cNvSpPr>
          <p:nvPr>
            <p:ph idx="1"/>
          </p:nvPr>
        </p:nvSpPr>
        <p:spPr>
          <a:xfrm>
            <a:off x="604675" y="5427633"/>
            <a:ext cx="10877529" cy="736099"/>
          </a:xfrm>
        </p:spPr>
        <p:txBody>
          <a:bodyPr/>
          <a:lstStyle/>
          <a:p>
            <a:r>
              <a:rPr lang="en-US" sz="2400" dirty="0"/>
              <a:t>Among patients who completed surgery, mediastinal LN dissection performed in 86.6% treated with durvalumab + CT vs 84.7% treated with placebo + CT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3" name="Group 3">
            <a:extLst>
              <a:ext uri="{FF2B5EF4-FFF2-40B4-BE49-F238E27FC236}">
                <a16:creationId xmlns:a16="http://schemas.microsoft.com/office/drawing/2014/main" id="{7FEB58D6-7780-7A9B-3B80-F5FFC8B727B7}"/>
              </a:ext>
            </a:extLst>
          </p:cNvPr>
          <p:cNvGraphicFramePr>
            <a:graphicFrameLocks/>
          </p:cNvGraphicFramePr>
          <p:nvPr>
            <p:extLst>
              <p:ext uri="{D42A27DB-BD31-4B8C-83A1-F6EECF244321}">
                <p14:modId xmlns:p14="http://schemas.microsoft.com/office/powerpoint/2010/main" val="841172056"/>
              </p:ext>
            </p:extLst>
          </p:nvPr>
        </p:nvGraphicFramePr>
        <p:xfrm>
          <a:off x="522288" y="1610437"/>
          <a:ext cx="5376672" cy="3322368"/>
        </p:xfrm>
        <a:graphic>
          <a:graphicData uri="http://schemas.openxmlformats.org/drawingml/2006/table">
            <a:tbl>
              <a:tblPr/>
              <a:tblGrid>
                <a:gridCol w="2130424">
                  <a:extLst>
                    <a:ext uri="{9D8B030D-6E8A-4147-A177-3AD203B41FA5}">
                      <a16:colId xmlns:a16="http://schemas.microsoft.com/office/drawing/2014/main" val="20000"/>
                    </a:ext>
                  </a:extLst>
                </a:gridCol>
                <a:gridCol w="2017329">
                  <a:extLst>
                    <a:ext uri="{9D8B030D-6E8A-4147-A177-3AD203B41FA5}">
                      <a16:colId xmlns:a16="http://schemas.microsoft.com/office/drawing/2014/main" val="20001"/>
                    </a:ext>
                  </a:extLst>
                </a:gridCol>
                <a:gridCol w="122891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Surgical Approach,*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Durvalumab + 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CT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Open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49.2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39.5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53.1</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50.7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50.0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51.0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Minimally invasive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2000" dirty="0">
                          <a:solidFill>
                            <a:schemeClr val="bg1"/>
                          </a:solidFill>
                          <a:latin typeface="+mn-lt"/>
                        </a:rPr>
                        <a:t>49.2</a:t>
                      </a:r>
                    </a:p>
                    <a:p>
                      <a:pPr algn="ctr">
                        <a:lnSpc>
                          <a:spcPct val="100000"/>
                        </a:lnSpc>
                        <a:spcBef>
                          <a:spcPts val="0"/>
                        </a:spcBef>
                        <a:spcAft>
                          <a:spcPts val="0"/>
                        </a:spcAft>
                      </a:pPr>
                      <a:endParaRPr lang="en-US" sz="2000" dirty="0">
                        <a:solidFill>
                          <a:schemeClr val="bg1"/>
                        </a:solidFill>
                        <a:latin typeface="+mn-lt"/>
                      </a:endParaRPr>
                    </a:p>
                    <a:p>
                      <a:pPr algn="ctr">
                        <a:lnSpc>
                          <a:spcPct val="100000"/>
                        </a:lnSpc>
                        <a:spcBef>
                          <a:spcPts val="0"/>
                        </a:spcBef>
                        <a:spcAft>
                          <a:spcPts val="0"/>
                        </a:spcAft>
                      </a:pPr>
                      <a:r>
                        <a:rPr lang="en-US" sz="2000" dirty="0">
                          <a:solidFill>
                            <a:schemeClr val="bg1"/>
                          </a:solidFill>
                          <a:latin typeface="+mn-lt"/>
                        </a:rPr>
                        <a:t>57.0</a:t>
                      </a:r>
                    </a:p>
                    <a:p>
                      <a:pPr algn="ctr">
                        <a:lnSpc>
                          <a:spcPct val="100000"/>
                        </a:lnSpc>
                        <a:spcBef>
                          <a:spcPts val="0"/>
                        </a:spcBef>
                        <a:spcAft>
                          <a:spcPts val="0"/>
                        </a:spcAft>
                      </a:pPr>
                      <a:r>
                        <a:rPr lang="en-US" sz="2000" dirty="0">
                          <a:solidFill>
                            <a:schemeClr val="bg1"/>
                          </a:solidFill>
                          <a:latin typeface="+mn-lt"/>
                        </a:rPr>
                        <a:t>45.9</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2000" dirty="0">
                          <a:solidFill>
                            <a:schemeClr val="bg1"/>
                          </a:solidFill>
                          <a:latin typeface="+mn-lt"/>
                        </a:rPr>
                        <a:t>47.0</a:t>
                      </a:r>
                    </a:p>
                    <a:p>
                      <a:pPr algn="ctr">
                        <a:lnSpc>
                          <a:spcPct val="100000"/>
                        </a:lnSpc>
                        <a:spcBef>
                          <a:spcPts val="0"/>
                        </a:spcBef>
                        <a:spcAft>
                          <a:spcPts val="0"/>
                        </a:spcAft>
                      </a:pPr>
                      <a:endParaRPr lang="en-US" sz="2000" dirty="0">
                        <a:solidFill>
                          <a:schemeClr val="bg1"/>
                        </a:solidFill>
                        <a:latin typeface="+mn-lt"/>
                      </a:endParaRPr>
                    </a:p>
                    <a:p>
                      <a:pPr algn="ctr">
                        <a:lnSpc>
                          <a:spcPct val="100000"/>
                        </a:lnSpc>
                        <a:spcBef>
                          <a:spcPts val="0"/>
                        </a:spcBef>
                        <a:spcAft>
                          <a:spcPts val="0"/>
                        </a:spcAft>
                      </a:pPr>
                      <a:r>
                        <a:rPr lang="en-US" sz="2000" dirty="0">
                          <a:solidFill>
                            <a:schemeClr val="bg1"/>
                          </a:solidFill>
                          <a:latin typeface="+mn-lt"/>
                        </a:rPr>
                        <a:t>47.9</a:t>
                      </a:r>
                    </a:p>
                    <a:p>
                      <a:pPr algn="ctr">
                        <a:lnSpc>
                          <a:spcPct val="100000"/>
                        </a:lnSpc>
                        <a:spcBef>
                          <a:spcPts val="0"/>
                        </a:spcBef>
                        <a:spcAft>
                          <a:spcPts val="0"/>
                        </a:spcAft>
                      </a:pPr>
                      <a:r>
                        <a:rPr lang="en-US" sz="2000" dirty="0">
                          <a:solidFill>
                            <a:schemeClr val="bg1"/>
                          </a:solidFill>
                          <a:latin typeface="+mn-lt"/>
                        </a:rPr>
                        <a:t>46.6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2" name="Group 3">
            <a:extLst>
              <a:ext uri="{FF2B5EF4-FFF2-40B4-BE49-F238E27FC236}">
                <a16:creationId xmlns:a16="http://schemas.microsoft.com/office/drawing/2014/main" id="{F25C73CD-58B4-2671-F9FF-D25556677014}"/>
              </a:ext>
            </a:extLst>
          </p:cNvPr>
          <p:cNvGraphicFramePr>
            <a:graphicFrameLocks/>
          </p:cNvGraphicFramePr>
          <p:nvPr>
            <p:extLst>
              <p:ext uri="{D42A27DB-BD31-4B8C-83A1-F6EECF244321}">
                <p14:modId xmlns:p14="http://schemas.microsoft.com/office/powerpoint/2010/main" val="2015983386"/>
              </p:ext>
            </p:extLst>
          </p:nvPr>
        </p:nvGraphicFramePr>
        <p:xfrm>
          <a:off x="6384926" y="1610437"/>
          <a:ext cx="5376672" cy="3017568"/>
        </p:xfrm>
        <a:graphic>
          <a:graphicData uri="http://schemas.openxmlformats.org/drawingml/2006/table">
            <a:tbl>
              <a:tblPr/>
              <a:tblGrid>
                <a:gridCol w="2130424">
                  <a:extLst>
                    <a:ext uri="{9D8B030D-6E8A-4147-A177-3AD203B41FA5}">
                      <a16:colId xmlns:a16="http://schemas.microsoft.com/office/drawing/2014/main" val="20000"/>
                    </a:ext>
                  </a:extLst>
                </a:gridCol>
                <a:gridCol w="2017329">
                  <a:extLst>
                    <a:ext uri="{9D8B030D-6E8A-4147-A177-3AD203B41FA5}">
                      <a16:colId xmlns:a16="http://schemas.microsoft.com/office/drawing/2014/main" val="20001"/>
                    </a:ext>
                  </a:extLst>
                </a:gridCol>
                <a:gridCol w="122891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Type of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Surgery,*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Durvalumab + 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CT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Lobectomy</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88.1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87.2</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88.5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85.4</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89.6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83.5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5729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Pneumonectomy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9.2</a:t>
                      </a:r>
                    </a:p>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9.3</a:t>
                      </a:r>
                    </a:p>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9.1</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9.6</a:t>
                      </a:r>
                    </a:p>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7.3</a:t>
                      </a:r>
                    </a:p>
                    <a:p>
                      <a:pPr marL="0" algn="ctr" defTabSz="457200" rtl="0" eaLnBrk="1" latinLnBrk="0" hangingPunct="1">
                        <a:lnSpc>
                          <a:spcPct val="100000"/>
                        </a:lnSpc>
                        <a:spcBef>
                          <a:spcPts val="0"/>
                        </a:spcBef>
                        <a:spcAft>
                          <a:spcPts val="0"/>
                        </a:spcAft>
                      </a:pPr>
                      <a:r>
                        <a:rPr lang="en-US" sz="2000" b="0" kern="1200" dirty="0">
                          <a:solidFill>
                            <a:schemeClr val="bg1"/>
                          </a:solidFill>
                          <a:latin typeface="+mn-lt"/>
                          <a:ea typeface="+mn-ea"/>
                          <a:cs typeface="Arial" panose="020B0604020202020204" pitchFamily="34" charset="0"/>
                        </a:rPr>
                        <a:t>10.7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05721714"/>
                  </a:ext>
                </a:extLst>
              </a:tr>
            </a:tbl>
          </a:graphicData>
        </a:graphic>
      </p:graphicFrame>
      <p:sp>
        <p:nvSpPr>
          <p:cNvPr id="9" name="Text Box 30">
            <a:extLst>
              <a:ext uri="{FF2B5EF4-FFF2-40B4-BE49-F238E27FC236}">
                <a16:creationId xmlns:a16="http://schemas.microsoft.com/office/drawing/2014/main" id="{CF54FD1F-5664-9AB8-73C9-9293BA78A05E}"/>
              </a:ext>
            </a:extLst>
          </p:cNvPr>
          <p:cNvSpPr txBox="1">
            <a:spLocks noChangeArrowheads="1"/>
          </p:cNvSpPr>
          <p:nvPr/>
        </p:nvSpPr>
        <p:spPr bwMode="auto">
          <a:xfrm>
            <a:off x="522288" y="4934297"/>
            <a:ext cx="537667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*Other: durvalumab + CT, n = 4; placebo + CT, n = 6.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Missing: durvalumab + CT, n = 1; placebo + CT, n = 1.</a:t>
            </a:r>
          </a:p>
        </p:txBody>
      </p:sp>
      <p:sp>
        <p:nvSpPr>
          <p:cNvPr id="10" name="Text Box 30">
            <a:extLst>
              <a:ext uri="{FF2B5EF4-FFF2-40B4-BE49-F238E27FC236}">
                <a16:creationId xmlns:a16="http://schemas.microsoft.com/office/drawing/2014/main" id="{0AE459AB-1D84-E21C-FC86-49C56AE2992C}"/>
              </a:ext>
            </a:extLst>
          </p:cNvPr>
          <p:cNvSpPr txBox="1">
            <a:spLocks noChangeArrowheads="1"/>
          </p:cNvSpPr>
          <p:nvPr/>
        </p:nvSpPr>
        <p:spPr bwMode="auto">
          <a:xfrm>
            <a:off x="6384926" y="4616797"/>
            <a:ext cx="5376672"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*Other NOS: durvalumab + CT, n = 7, placebo + CT, n = 13.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Wedge resection: durvalumab + CT, n = 1; placebo + CT, n = 2.</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bilobectomy, sleeve resection (including arterial or bronchial).</a:t>
            </a:r>
          </a:p>
        </p:txBody>
      </p:sp>
    </p:spTree>
    <p:extLst>
      <p:ext uri="{BB962C8B-B14F-4D97-AF65-F5344CB8AC3E}">
        <p14:creationId xmlns:p14="http://schemas.microsoft.com/office/powerpoint/2010/main" val="2471697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a:t>
            </a:r>
            <a:br>
              <a:rPr lang="en-US" dirty="0"/>
            </a:br>
            <a:r>
              <a:rPr lang="en-US" dirty="0"/>
              <a:t>Resection Status in mITT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2" name="Group 3">
            <a:extLst>
              <a:ext uri="{FF2B5EF4-FFF2-40B4-BE49-F238E27FC236}">
                <a16:creationId xmlns:a16="http://schemas.microsoft.com/office/drawing/2014/main" id="{307F7A1F-6B3D-A4C5-1100-FFEF31160074}"/>
              </a:ext>
            </a:extLst>
          </p:cNvPr>
          <p:cNvGraphicFramePr>
            <a:graphicFrameLocks/>
          </p:cNvGraphicFramePr>
          <p:nvPr>
            <p:extLst>
              <p:ext uri="{D42A27DB-BD31-4B8C-83A1-F6EECF244321}">
                <p14:modId xmlns:p14="http://schemas.microsoft.com/office/powerpoint/2010/main" val="3806078024"/>
              </p:ext>
            </p:extLst>
          </p:nvPr>
        </p:nvGraphicFramePr>
        <p:xfrm>
          <a:off x="727076" y="1604963"/>
          <a:ext cx="10735056" cy="37186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Resection Status,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Durvalumab + 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CT</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94.7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96.6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93.9</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93.5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mn-lt"/>
                          <a:cs typeface="Arial" panose="020B0604020202020204" pitchFamily="34" charset="0"/>
                        </a:rPr>
                        <a:t>90.3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2000" dirty="0">
                          <a:solidFill>
                            <a:schemeClr val="bg1"/>
                          </a:solidFill>
                          <a:latin typeface="+mn-lt"/>
                        </a:rPr>
                        <a:t>4.2</a:t>
                      </a:r>
                    </a:p>
                    <a:p>
                      <a:pPr algn="ctr">
                        <a:lnSpc>
                          <a:spcPct val="100000"/>
                        </a:lnSpc>
                        <a:spcBef>
                          <a:spcPts val="0"/>
                        </a:spcBef>
                        <a:spcAft>
                          <a:spcPts val="0"/>
                        </a:spcAft>
                      </a:pPr>
                      <a:r>
                        <a:rPr lang="en-US" sz="2000" dirty="0">
                          <a:solidFill>
                            <a:schemeClr val="bg1"/>
                          </a:solidFill>
                          <a:latin typeface="+mn-lt"/>
                        </a:rPr>
                        <a:t>3.4</a:t>
                      </a:r>
                    </a:p>
                    <a:p>
                      <a:pPr algn="ctr">
                        <a:lnSpc>
                          <a:spcPct val="100000"/>
                        </a:lnSpc>
                        <a:spcBef>
                          <a:spcPts val="0"/>
                        </a:spcBef>
                        <a:spcAft>
                          <a:spcPts val="0"/>
                        </a:spcAft>
                      </a:pPr>
                      <a:r>
                        <a:rPr lang="en-US" sz="2000" dirty="0">
                          <a:solidFill>
                            <a:schemeClr val="bg1"/>
                          </a:solidFill>
                          <a:latin typeface="+mn-lt"/>
                        </a:rPr>
                        <a:t>4.6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2000" dirty="0">
                          <a:solidFill>
                            <a:schemeClr val="bg1"/>
                          </a:solidFill>
                          <a:latin typeface="+mn-lt"/>
                        </a:rPr>
                        <a:t>7.7</a:t>
                      </a:r>
                    </a:p>
                    <a:p>
                      <a:pPr algn="ctr">
                        <a:lnSpc>
                          <a:spcPct val="100000"/>
                        </a:lnSpc>
                        <a:spcBef>
                          <a:spcPts val="0"/>
                        </a:spcBef>
                        <a:spcAft>
                          <a:spcPts val="0"/>
                        </a:spcAft>
                      </a:pPr>
                      <a:r>
                        <a:rPr lang="en-US" sz="2000" dirty="0">
                          <a:solidFill>
                            <a:schemeClr val="bg1"/>
                          </a:solidFill>
                          <a:latin typeface="+mn-lt"/>
                        </a:rPr>
                        <a:t>5.4</a:t>
                      </a:r>
                    </a:p>
                    <a:p>
                      <a:pPr algn="ctr">
                        <a:lnSpc>
                          <a:spcPct val="100000"/>
                        </a:lnSpc>
                        <a:spcBef>
                          <a:spcPts val="0"/>
                        </a:spcBef>
                        <a:spcAft>
                          <a:spcPts val="0"/>
                        </a:spcAft>
                      </a:pPr>
                      <a:r>
                        <a:rPr lang="en-US" sz="2000" dirty="0">
                          <a:solidFill>
                            <a:schemeClr val="bg1"/>
                          </a:solidFill>
                          <a:latin typeface="+mn-lt"/>
                        </a:rPr>
                        <a:t>8.7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0.7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0.7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0.5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5729310"/>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graphicFrame>
        <p:nvGraphicFramePr>
          <p:cNvPr id="2" name="Group 3">
            <a:extLst>
              <a:ext uri="{FF2B5EF4-FFF2-40B4-BE49-F238E27FC236}">
                <a16:creationId xmlns:a16="http://schemas.microsoft.com/office/drawing/2014/main" id="{C425D05E-D852-6834-AF2F-BA098146CF85}"/>
              </a:ext>
            </a:extLst>
          </p:cNvPr>
          <p:cNvGraphicFramePr>
            <a:graphicFrameLocks/>
          </p:cNvGraphicFramePr>
          <p:nvPr>
            <p:extLst>
              <p:ext uri="{D42A27DB-BD31-4B8C-83A1-F6EECF244321}">
                <p14:modId xmlns:p14="http://schemas.microsoft.com/office/powerpoint/2010/main" val="1090095169"/>
              </p:ext>
            </p:extLst>
          </p:nvPr>
        </p:nvGraphicFramePr>
        <p:xfrm>
          <a:off x="522288" y="1610437"/>
          <a:ext cx="5376672" cy="3444288"/>
        </p:xfrm>
        <a:graphic>
          <a:graphicData uri="http://schemas.openxmlformats.org/drawingml/2006/table">
            <a:tbl>
              <a:tblPr/>
              <a:tblGrid>
                <a:gridCol w="1965487">
                  <a:extLst>
                    <a:ext uri="{9D8B030D-6E8A-4147-A177-3AD203B41FA5}">
                      <a16:colId xmlns:a16="http://schemas.microsoft.com/office/drawing/2014/main" val="20000"/>
                    </a:ext>
                  </a:extLst>
                </a:gridCol>
                <a:gridCol w="1711103">
                  <a:extLst>
                    <a:ext uri="{9D8B030D-6E8A-4147-A177-3AD203B41FA5}">
                      <a16:colId xmlns:a16="http://schemas.microsoft.com/office/drawing/2014/main" val="20001"/>
                    </a:ext>
                  </a:extLst>
                </a:gridCol>
                <a:gridCol w="1700082">
                  <a:extLst>
                    <a:ext uri="{9D8B030D-6E8A-4147-A177-3AD203B41FA5}">
                      <a16:colId xmlns:a16="http://schemas.microsoft.com/office/drawing/2014/main" val="20002"/>
                    </a:ext>
                  </a:extLst>
                </a:gridCol>
              </a:tblGrid>
              <a:tr h="3858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44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possibly related to surgery in postsurgery period*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Max 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solidFill>
                          <a:schemeClr val="bg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solidFill>
                          <a:schemeClr val="bg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119 (40.2)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25 (8.4)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33 (11.1)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6 (2.0)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solidFill>
                          <a:schemeClr val="bg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solidFill>
                          <a:schemeClr val="bg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118 (39.2)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28 (9.3)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33 (11.0)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4 (1.3)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44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surgical complication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endParaRPr lang="en-US" sz="1600" dirty="0">
                        <a:solidFill>
                          <a:schemeClr val="bg1"/>
                        </a:solidFill>
                        <a:latin typeface="+mn-lt"/>
                      </a:endParaRPr>
                    </a:p>
                    <a:p>
                      <a:pPr algn="ctr">
                        <a:lnSpc>
                          <a:spcPct val="100000"/>
                        </a:lnSpc>
                        <a:spcBef>
                          <a:spcPts val="0"/>
                        </a:spcBef>
                        <a:spcAft>
                          <a:spcPts val="0"/>
                        </a:spcAft>
                      </a:pPr>
                      <a:r>
                        <a:rPr lang="en-US" sz="1600" dirty="0">
                          <a:solidFill>
                            <a:schemeClr val="bg1"/>
                          </a:solidFill>
                          <a:latin typeface="+mn-lt"/>
                        </a:rPr>
                        <a:t>175 (59.1)</a:t>
                      </a:r>
                    </a:p>
                    <a:p>
                      <a:pPr algn="ctr">
                        <a:lnSpc>
                          <a:spcPct val="100000"/>
                        </a:lnSpc>
                        <a:spcBef>
                          <a:spcPts val="0"/>
                        </a:spcBef>
                        <a:spcAft>
                          <a:spcPts val="0"/>
                        </a:spcAft>
                      </a:pPr>
                      <a:r>
                        <a:rPr lang="en-US" sz="1600" dirty="0">
                          <a:solidFill>
                            <a:schemeClr val="bg1"/>
                          </a:solidFill>
                          <a:latin typeface="+mn-lt"/>
                        </a:rPr>
                        <a:t>125 (42.2)</a:t>
                      </a:r>
                    </a:p>
                    <a:p>
                      <a:pPr algn="ctr">
                        <a:lnSpc>
                          <a:spcPct val="100000"/>
                        </a:lnSpc>
                        <a:spcBef>
                          <a:spcPts val="0"/>
                        </a:spcBef>
                        <a:spcAft>
                          <a:spcPts val="0"/>
                        </a:spcAft>
                      </a:pPr>
                      <a:r>
                        <a:rPr lang="en-US" sz="1600" dirty="0">
                          <a:solidFill>
                            <a:schemeClr val="bg1"/>
                          </a:solidFill>
                          <a:latin typeface="+mn-lt"/>
                        </a:rPr>
                        <a:t>32 (10.8)</a:t>
                      </a:r>
                    </a:p>
                    <a:p>
                      <a:pPr algn="ctr">
                        <a:lnSpc>
                          <a:spcPct val="100000"/>
                        </a:lnSpc>
                        <a:spcBef>
                          <a:spcPts val="0"/>
                        </a:spcBef>
                        <a:spcAft>
                          <a:spcPts val="0"/>
                        </a:spcAft>
                      </a:pPr>
                      <a:r>
                        <a:rPr lang="en-US" sz="1600" dirty="0">
                          <a:solidFill>
                            <a:schemeClr val="bg1"/>
                          </a:solidFill>
                          <a:latin typeface="+mn-lt"/>
                        </a:rPr>
                        <a:t>18 (6.1)</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endParaRPr lang="en-US" sz="1600" dirty="0">
                        <a:solidFill>
                          <a:schemeClr val="bg1"/>
                        </a:solidFill>
                        <a:latin typeface="+mn-lt"/>
                      </a:endParaRPr>
                    </a:p>
                    <a:p>
                      <a:pPr algn="ctr">
                        <a:lnSpc>
                          <a:spcPct val="100000"/>
                        </a:lnSpc>
                        <a:spcBef>
                          <a:spcPts val="0"/>
                        </a:spcBef>
                        <a:spcAft>
                          <a:spcPts val="0"/>
                        </a:spcAft>
                      </a:pPr>
                      <a:r>
                        <a:rPr lang="en-US" sz="1600" dirty="0">
                          <a:solidFill>
                            <a:schemeClr val="bg1"/>
                          </a:solidFill>
                          <a:latin typeface="+mn-lt"/>
                        </a:rPr>
                        <a:t>181 (60.1)</a:t>
                      </a:r>
                    </a:p>
                    <a:p>
                      <a:pPr algn="ctr">
                        <a:lnSpc>
                          <a:spcPct val="100000"/>
                        </a:lnSpc>
                        <a:spcBef>
                          <a:spcPts val="0"/>
                        </a:spcBef>
                        <a:spcAft>
                          <a:spcPts val="0"/>
                        </a:spcAft>
                      </a:pPr>
                      <a:r>
                        <a:rPr lang="en-US" sz="1600" dirty="0">
                          <a:solidFill>
                            <a:schemeClr val="bg1"/>
                          </a:solidFill>
                          <a:latin typeface="+mn-lt"/>
                        </a:rPr>
                        <a:t>131 (43.5)</a:t>
                      </a:r>
                    </a:p>
                    <a:p>
                      <a:pPr algn="ctr">
                        <a:lnSpc>
                          <a:spcPct val="100000"/>
                        </a:lnSpc>
                        <a:spcBef>
                          <a:spcPts val="0"/>
                        </a:spcBef>
                        <a:spcAft>
                          <a:spcPts val="0"/>
                        </a:spcAft>
                      </a:pPr>
                      <a:r>
                        <a:rPr lang="en-US" sz="1600" dirty="0">
                          <a:solidFill>
                            <a:schemeClr val="bg1"/>
                          </a:solidFill>
                          <a:latin typeface="+mn-lt"/>
                        </a:rPr>
                        <a:t>25 (8.3)</a:t>
                      </a:r>
                    </a:p>
                    <a:p>
                      <a:pPr algn="ctr">
                        <a:lnSpc>
                          <a:spcPct val="100000"/>
                        </a:lnSpc>
                        <a:spcBef>
                          <a:spcPts val="0"/>
                        </a:spcBef>
                        <a:spcAft>
                          <a:spcPts val="0"/>
                        </a:spcAft>
                      </a:pPr>
                      <a:r>
                        <a:rPr lang="en-US" sz="1600" dirty="0">
                          <a:solidFill>
                            <a:schemeClr val="bg1"/>
                          </a:solidFill>
                          <a:latin typeface="+mn-lt"/>
                        </a:rPr>
                        <a:t>25 (8.3)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4" name="Group 3">
            <a:extLst>
              <a:ext uri="{FF2B5EF4-FFF2-40B4-BE49-F238E27FC236}">
                <a16:creationId xmlns:a16="http://schemas.microsoft.com/office/drawing/2014/main" id="{FC848011-B17A-7663-2A01-C154A32DEF3D}"/>
              </a:ext>
            </a:extLst>
          </p:cNvPr>
          <p:cNvGraphicFramePr>
            <a:graphicFrameLocks/>
          </p:cNvGraphicFramePr>
          <p:nvPr>
            <p:extLst>
              <p:ext uri="{D42A27DB-BD31-4B8C-83A1-F6EECF244321}">
                <p14:modId xmlns:p14="http://schemas.microsoft.com/office/powerpoint/2010/main" val="982884821"/>
              </p:ext>
            </p:extLst>
          </p:nvPr>
        </p:nvGraphicFramePr>
        <p:xfrm>
          <a:off x="6384926" y="1610437"/>
          <a:ext cx="5376674" cy="3505344"/>
        </p:xfrm>
        <a:graphic>
          <a:graphicData uri="http://schemas.openxmlformats.org/drawingml/2006/table">
            <a:tbl>
              <a:tblPr/>
              <a:tblGrid>
                <a:gridCol w="1844674">
                  <a:extLst>
                    <a:ext uri="{9D8B030D-6E8A-4147-A177-3AD203B41FA5}">
                      <a16:colId xmlns:a16="http://schemas.microsoft.com/office/drawing/2014/main" val="20000"/>
                    </a:ext>
                  </a:extLst>
                </a:gridCol>
                <a:gridCol w="883000">
                  <a:extLst>
                    <a:ext uri="{9D8B030D-6E8A-4147-A177-3AD203B41FA5}">
                      <a16:colId xmlns:a16="http://schemas.microsoft.com/office/drawing/2014/main" val="20001"/>
                    </a:ext>
                  </a:extLst>
                </a:gridCol>
                <a:gridCol w="883000">
                  <a:extLst>
                    <a:ext uri="{9D8B030D-6E8A-4147-A177-3AD203B41FA5}">
                      <a16:colId xmlns:a16="http://schemas.microsoft.com/office/drawing/2014/main" val="3709436793"/>
                    </a:ext>
                  </a:extLst>
                </a:gridCol>
                <a:gridCol w="883000">
                  <a:extLst>
                    <a:ext uri="{9D8B030D-6E8A-4147-A177-3AD203B41FA5}">
                      <a16:colId xmlns:a16="http://schemas.microsoft.com/office/drawing/2014/main" val="20002"/>
                    </a:ext>
                  </a:extLst>
                </a:gridCol>
                <a:gridCol w="883000">
                  <a:extLst>
                    <a:ext uri="{9D8B030D-6E8A-4147-A177-3AD203B41FA5}">
                      <a16:colId xmlns:a16="http://schemas.microsoft.com/office/drawing/2014/main" val="1413084579"/>
                    </a:ext>
                  </a:extLst>
                </a:gridCol>
              </a:tblGrid>
              <a:tr h="43003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Possibly Surgery Related in ≥3% of Patients,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325)</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2683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370371491"/>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Procedural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10.8</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0.3</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11.3</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0.6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Wound complication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600" dirty="0">
                          <a:solidFill>
                            <a:schemeClr val="bg1"/>
                          </a:solidFill>
                          <a:latin typeface="+mn-lt"/>
                        </a:rPr>
                        <a:t>3.7</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0.6</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600" dirty="0">
                          <a:solidFill>
                            <a:schemeClr val="bg1"/>
                          </a:solidFill>
                          <a:latin typeface="+mn-lt"/>
                        </a:rPr>
                        <a:t>4.9</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3.7</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0.9</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3.1</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0.9</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159640"/>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2.8</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0.3</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3.4</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4349458"/>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Pneumothorax</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3.1</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0.6</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2.8</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1.5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4165491"/>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1.8</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3.7</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2532095"/>
                  </a:ext>
                </a:extLst>
              </a:tr>
              <a:tr h="320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2.2</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0.6</a:t>
                      </a:r>
                    </a:p>
                  </a:txBody>
                  <a:tcPr marL="80677" marR="80677" marT="10757" marB="10757"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3.1</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0.6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551824"/>
                  </a:ext>
                </a:extLst>
              </a:tr>
            </a:tbl>
          </a:graphicData>
        </a:graphic>
      </p:graphicFrame>
      <p:sp>
        <p:nvSpPr>
          <p:cNvPr id="7" name="Text Box 30">
            <a:extLst>
              <a:ext uri="{FF2B5EF4-FFF2-40B4-BE49-F238E27FC236}">
                <a16:creationId xmlns:a16="http://schemas.microsoft.com/office/drawing/2014/main" id="{3C925AB2-55A8-FE99-AF1D-F69451CCB176}"/>
              </a:ext>
            </a:extLst>
          </p:cNvPr>
          <p:cNvSpPr txBox="1">
            <a:spLocks noChangeArrowheads="1"/>
          </p:cNvSpPr>
          <p:nvPr/>
        </p:nvSpPr>
        <p:spPr bwMode="auto">
          <a:xfrm>
            <a:off x="522288" y="5068888"/>
            <a:ext cx="537667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 *AEs between date of surgery, including day of surgery, and earliest event within 90 days or first dose of subsequent tx. AEs included if onset or, if preexisting, worsened during this period.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Maximum per Clavien-Dindo classification grade.</a:t>
            </a: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AEGEAN Surgery-Related Outcomes</a:t>
            </a:r>
            <a:r>
              <a:rPr lang="en-US" dirty="0"/>
              <a:t>:</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this descriptive analysis of phase III AEGEAN trial, neoadjuvant durvalumab + CT followed by adjuvant durvalumab was not associated with differences in surgery-related outcomes vs placebo + neoadjuvant CT in patients with resectable NSCLC</a:t>
            </a:r>
          </a:p>
          <a:p>
            <a:pPr lvl="1"/>
            <a:r>
              <a:rPr lang="en-US" altLang="en-US" sz="2200" dirty="0"/>
              <a:t>No differences in surgery feasibility, type, approach, or timing, independent of </a:t>
            </a:r>
            <a:br>
              <a:rPr lang="en-US" altLang="en-US" sz="2200" dirty="0"/>
            </a:br>
            <a:r>
              <a:rPr lang="en-US" altLang="en-US" sz="2200" dirty="0"/>
              <a:t>disease stage</a:t>
            </a:r>
          </a:p>
          <a:p>
            <a:pPr lvl="1"/>
            <a:r>
              <a:rPr lang="en-US" altLang="en-US" sz="2200" dirty="0"/>
              <a:t>Numerically higher rate of R0 resection observed in durvalumab arm</a:t>
            </a:r>
          </a:p>
          <a:p>
            <a:r>
              <a:rPr lang="en-US" altLang="en-US" sz="2400" dirty="0"/>
              <a:t>Perioperative durvalumab + neoadjuvant CT had surgical safety profile comparable to perioperative placebo + neoadjuvant CT</a:t>
            </a:r>
          </a:p>
          <a:p>
            <a:r>
              <a:rPr lang="en-US" altLang="en-US" sz="2400" dirty="0"/>
              <a:t>Investigators concluded that results from this descriptive analysis and primary efficacy analysis support use of perioperative durvalumab + neoadjuvant CT in patients with resectable NSCLC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Mitsudomi. WCLC 2023. Abstr OA12.05.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56M7VY3CDVN5-726915113-2</_dlc_DocId>
    <_dlc_DocIdUrl xmlns="d54cbe69-32bd-412a-b004-9152f949605e">
      <Url>https://intranet.clinicaloptions.com/mews/oncology/ONC_2023_Lung_WCLC_CF_(PRP6561)/Slides__9/_layouts/15/DocIdRedir.aspx?ID=56M7VY3CDVN5-726915113-2</Url>
      <Description>56M7VY3CDVN5-726915113-2</Description>
    </_dlc_DocIdUrl>
    <Document_x0020_Category xmlns="a326df03-739a-4ebe-996e-29c6247e83be">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CBAEB2A50B14148BD66D2AD1B7140BF" ma:contentTypeVersion="1" ma:contentTypeDescription="Create a new document." ma:contentTypeScope="" ma:versionID="e54370d06624eb07fae5abd6fd997238">
  <xsd:schema xmlns:xsd="http://www.w3.org/2001/XMLSchema" xmlns:xs="http://www.w3.org/2001/XMLSchema" xmlns:p="http://schemas.microsoft.com/office/2006/metadata/properties" xmlns:ns2="d54cbe69-32bd-412a-b004-9152f949605e" xmlns:ns3="a326df03-739a-4ebe-996e-29c6247e83be" targetNamespace="http://schemas.microsoft.com/office/2006/metadata/properties" ma:root="true" ma:fieldsID="9e2eecce27cf56ab6415f074c082b0a4" ns2:_="" ns3:_="">
    <xsd:import namespace="d54cbe69-32bd-412a-b004-9152f949605e"/>
    <xsd:import namespace="a326df03-739a-4ebe-996e-29c6247e83b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26df03-739a-4ebe-996e-29c6247e83b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terms/"/>
    <ds:schemaRef ds:uri="http://purl.org/dc/elements/1.1/"/>
    <ds:schemaRef ds:uri="http://schemas.microsoft.com/office/2006/documentManagement/types"/>
    <ds:schemaRef ds:uri="http://www.w3.org/XML/1998/namespace"/>
    <ds:schemaRef ds:uri="http://schemas.openxmlformats.org/package/2006/metadata/core-properties"/>
    <ds:schemaRef ds:uri="a326df03-739a-4ebe-996e-29c6247e83be"/>
    <ds:schemaRef ds:uri="d54cbe69-32bd-412a-b004-9152f949605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4.xml><?xml version="1.0" encoding="utf-8"?>
<ds:datastoreItem xmlns:ds="http://schemas.openxmlformats.org/officeDocument/2006/customXml" ds:itemID="{F112FCE4-1FF5-4998-BD0F-3DE9A7E321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326df03-739a-4ebe-996e-29c6247e83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2091</TotalTime>
  <Words>2515</Words>
  <Application>Microsoft Office PowerPoint</Application>
  <PresentationFormat>Widescreen</PresentationFormat>
  <Paragraphs>469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AEGEAN: Analysis of  Surgery-Related Outcomes With Neoadjuvant Durvalumab + CT Followed by Adjuvant Durvalumab in Resectable NSCLC </vt:lpstr>
      <vt:lpstr>About These Slides</vt:lpstr>
      <vt:lpstr>AEGEAN Surgery-Related Outcomes: Background</vt:lpstr>
      <vt:lpstr>AEGEAN Surgery-Related Outcomes: Study Design</vt:lpstr>
      <vt:lpstr>AEGEAN Surgery-Related Outcomes:  Baseline Characteristics</vt:lpstr>
      <vt:lpstr>AEGEAN Surgery-Related Outcomes: Neoadjuvant Treatment and Surgery Summary in mITT Population</vt:lpstr>
      <vt:lpstr>AEGEAN Surgery-Related Outcomes:  Surgical Delay Summary in mITT Population</vt:lpstr>
      <vt:lpstr>AEGEAN Surgery-Related Outcomes:  Surgical Approach and Type in mITT Population</vt:lpstr>
      <vt:lpstr>AEGEAN Surgery-Related Outcomes:  Resection Status in mITT Population</vt:lpstr>
      <vt:lpstr>AEGEAN Surgery-Related Outcomes: Safety</vt:lpstr>
      <vt:lpstr>AEGEAN Surgery-Related Outcomes: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AEGEAN: Analysis of Surgery-Related Outcomes With Neoadjuvant Durvalumab + CT Followed by Adjuvant Durvalumab in Resectable NSCLC</dc:title>
  <dc:creator>Preferred User</dc:creator>
  <cp:lastModifiedBy>jbuckley@clinicaloptions.com</cp:lastModifiedBy>
  <cp:revision>29</cp:revision>
  <cp:lastPrinted>2016-09-26T20:21:49Z</cp:lastPrinted>
  <dcterms:created xsi:type="dcterms:W3CDTF">2005-05-27T15:08:01Z</dcterms:created>
  <dcterms:modified xsi:type="dcterms:W3CDTF">2023-09-15T20:57:53Z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cb44458a-4cdc-4f45-96ba-f98e5ff23b7d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0x010100DCBAEB2A50B14148BD66D2AD1B7140BF</vt:lpwstr>
  </property>
  <property fmtid="{D5CDD505-2E9C-101B-9397-08002B2CF9AE}" pid="9" name="MediaServiceImageTags">
    <vt:lpwstr/>
  </property>
</Properties>
</file>