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16"/>
  </p:notesMasterIdLst>
  <p:handoutMasterIdLst>
    <p:handoutMasterId r:id="rId17"/>
  </p:handoutMasterIdLst>
  <p:sldIdLst>
    <p:sldId id="321" r:id="rId7"/>
    <p:sldId id="556" r:id="rId8"/>
    <p:sldId id="559" r:id="rId9"/>
    <p:sldId id="573" r:id="rId10"/>
    <p:sldId id="560" r:id="rId11"/>
    <p:sldId id="593" r:id="rId12"/>
    <p:sldId id="594" r:id="rId13"/>
    <p:sldId id="564"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44" userDrawn="1">
          <p15:clr>
            <a:srgbClr val="A4A3A4"/>
          </p15:clr>
        </p15:guide>
        <p15:guide id="5" orient="horz" pos="266" userDrawn="1">
          <p15:clr>
            <a:srgbClr val="A4A3A4"/>
          </p15:clr>
        </p15:guide>
        <p15:guide id="6" orient="horz" pos="3912"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6"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Rachael Andrie" initials="RA" lastIdx="3" clrIdx="13">
    <p:extLst>
      <p:ext uri="{19B8F6BF-5375-455C-9EA6-DF929625EA0E}">
        <p15:presenceInfo xmlns:p15="http://schemas.microsoft.com/office/powerpoint/2012/main" userId="S::randrie@clinicaloptions.com::311027c1-cf79-416d-b346-5f38dcd95c11" providerId="AD"/>
      </p:ext>
    </p:extLst>
  </p:cmAuthor>
  <p:cmAuthor id="15" name="CLINICALOPTIONS\tquill" initials="C" lastIdx="5" clrIdx="14">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45" autoAdjust="0"/>
    <p:restoredTop sz="74762" autoAdjust="0"/>
  </p:normalViewPr>
  <p:slideViewPr>
    <p:cSldViewPr snapToGrid="0" showGuides="1">
      <p:cViewPr varScale="1">
        <p:scale>
          <a:sx n="50" d="100"/>
          <a:sy n="50" d="100"/>
        </p:scale>
        <p:origin x="964" y="28"/>
      </p:cViewPr>
      <p:guideLst>
        <p:guide orient="horz" pos="4128"/>
        <p:guide orient="horz" pos="1008"/>
        <p:guide orient="horz" pos="4032"/>
        <p:guide orient="horz" pos="144"/>
        <p:guide orient="horz" pos="266"/>
        <p:guide orient="horz" pos="3912"/>
        <p:guide pos="329"/>
        <p:guide pos="7407"/>
        <p:guide pos="3843"/>
        <p:guide pos="453"/>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49" d="100"/>
        <a:sy n="149" d="100"/>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GVHD, graft-vs-host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202360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u="none" dirty="0"/>
              <a:t>DLT, dose-limiting toxicity; GVHD, graft-vs-host disease; HSCT, hematopoietic stem cell transplantation; methotrexate</a:t>
            </a:r>
            <a:r>
              <a:rPr lang="en-US" i="1" u="none"/>
              <a:t>, MTX; </a:t>
            </a:r>
            <a:r>
              <a:rPr lang="en-US" i="1" u="none" dirty="0"/>
              <a:t>ORR, </a:t>
            </a:r>
            <a:r>
              <a:rPr lang="en-US" sz="1200" i="1" dirty="0"/>
              <a:t>overall response rate; </a:t>
            </a:r>
            <a:r>
              <a:rPr lang="en-US" i="1" u="none" dirty="0"/>
              <a:t>PR, partial response</a:t>
            </a:r>
            <a:r>
              <a:rPr lang="en-US" sz="1200" i="1" dirty="0"/>
              <a:t>.</a:t>
            </a:r>
            <a:endParaRPr lang="en-US" i="1" u="none"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55668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u="none" dirty="0"/>
              <a:t>BM, bone marrow; CR, complete response; GVHD, graft-vs-host disease; ORR, overall response rate; PR, partial response; RIC, reduced-intensity chemotherapy;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4429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u="none" dirty="0"/>
              <a:t>ALL, acute lymphocytic leukemia; AML, acute myeloid leukemia; BM, bone marrow; CML, chronic myeloid leukemia; ECOG, Eastern Cooperative Oncology Group; GVHD, graft-vs-host disease; HCT, hematopoietic stem cell transplant; HLA, human leukocyte antigens; MDS, myelodysplastic syndromes; MPD, myeloproliferative disorders; MPN, myeloproliferative neoplasms; NHL, non-Hodgkin lymphoma; PBSC, peripheral blood stem cell; PS, performance status.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7165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u="none" dirty="0"/>
              <a:t>CR, complete response; GVHD, graft-vs-host disease; ORR, overall response rate; PR,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42012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u="none" dirty="0"/>
              <a:t>AE, adverse event; GVHD, graft-vs-host disease; HSV, herpes simplex virus.</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661322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u="none" dirty="0"/>
              <a:t>GVHD, graft-vs-host disease; ORR, overall response 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590365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Abatacept for Steroid-Refractory Chronic GVHD: Results From a Phase II Clinical Trial</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Abatacept for Steroid-Refractory Chronic GVHD: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16268" y="1507843"/>
            <a:ext cx="11276738" cy="4650686"/>
          </a:xfrm>
        </p:spPr>
        <p:txBody>
          <a:bodyPr/>
          <a:lstStyle/>
          <a:p>
            <a:r>
              <a:rPr lang="en-US" sz="2000" dirty="0"/>
              <a:t>Chronic GVHD results in significant morbidity and mortality after allogeneic stem cell transplant (cumulative incidence ~50%)</a:t>
            </a:r>
            <a:r>
              <a:rPr lang="en-US" sz="2000" baseline="30000" dirty="0"/>
              <a:t>1</a:t>
            </a:r>
            <a:r>
              <a:rPr lang="en-US" sz="2000" dirty="0"/>
              <a:t> </a:t>
            </a:r>
          </a:p>
          <a:p>
            <a:r>
              <a:rPr lang="en-US" sz="2000" dirty="0"/>
              <a:t>First-line therapy is systemic corticosteroids, but suboptimal responses and substantial toxicities occur</a:t>
            </a:r>
            <a:r>
              <a:rPr lang="en-US" sz="2000" baseline="30000" dirty="0"/>
              <a:t>2</a:t>
            </a:r>
          </a:p>
          <a:p>
            <a:pPr lvl="1"/>
            <a:r>
              <a:rPr lang="en-US" sz="1800" dirty="0"/>
              <a:t>Management of steroid-refractory chronic GVHD is challenging—need for new therapies</a:t>
            </a:r>
          </a:p>
          <a:p>
            <a:r>
              <a:rPr lang="en-US" sz="2000" dirty="0"/>
              <a:t>Abatacept: selective costimulation modulator that binds to CD80 and CD86 on antigen-presenting cells, thus diminishing CD28-mediated T-cell activation</a:t>
            </a:r>
            <a:r>
              <a:rPr lang="en-US" sz="2000" baseline="30000" dirty="0"/>
              <a:t>3</a:t>
            </a:r>
          </a:p>
          <a:p>
            <a:pPr lvl="1"/>
            <a:r>
              <a:rPr lang="en-US" sz="1800" dirty="0"/>
              <a:t>In preclinical models, CD28 blockade has been shown to prevent GVHD via control of T-cell activation</a:t>
            </a:r>
            <a:r>
              <a:rPr lang="en-US" sz="1800" baseline="30000" dirty="0"/>
              <a:t>4</a:t>
            </a:r>
          </a:p>
          <a:p>
            <a:pPr lvl="1"/>
            <a:r>
              <a:rPr lang="en-US" sz="1800" dirty="0"/>
              <a:t>On December 15, 2021, abatacept with a calcineurin inhibitor/MTX was approved by the FDA for prophylaxis of acute GVHD in adult and pediatric patients </a:t>
            </a:r>
            <a:r>
              <a:rPr lang="en-US" altLang="en-US" sz="1800" b="0" dirty="0">
                <a:solidFill>
                  <a:srgbClr val="000000"/>
                </a:solidFill>
                <a:latin typeface="Calibri" panose="020F0502020204030204" pitchFamily="34" charset="0"/>
              </a:rPr>
              <a:t>≥</a:t>
            </a:r>
            <a:r>
              <a:rPr lang="en-US" sz="1800" dirty="0"/>
              <a:t>2 years of age undergoing HSCT from an unrelated donor</a:t>
            </a:r>
            <a:r>
              <a:rPr lang="en-US" sz="1800" baseline="30000" dirty="0"/>
              <a:t>5</a:t>
            </a:r>
          </a:p>
          <a:p>
            <a:r>
              <a:rPr lang="en-US" sz="2000" dirty="0"/>
              <a:t>In phase I, abatacept achieved clinical PR in 44% of patients with steroid-refractory chronic GVHD, reduced prednisone usage in 51.3% of clinical responders, and was well tolerated with no DLTs</a:t>
            </a:r>
            <a:r>
              <a:rPr lang="en-US" sz="2000" baseline="30000" dirty="0"/>
              <a:t>6</a:t>
            </a:r>
          </a:p>
          <a:p>
            <a:r>
              <a:rPr lang="en-US" sz="2000" dirty="0"/>
              <a:t>Current study evaluated ORR with abatacept in patients with steroid-refractory chronic GVHD</a:t>
            </a:r>
            <a:r>
              <a:rPr lang="en-US" sz="2000" baseline="30000" dirty="0"/>
              <a:t>7</a:t>
            </a:r>
            <a:endParaRPr lang="en-US" sz="1800" b="1" i="1" dirty="0">
              <a:solidFill>
                <a:srgbClr val="E1471D"/>
              </a:solidFill>
            </a:endParaRP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12750" y="6204249"/>
            <a:ext cx="825863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Arora. Biol Blood Marrow Transplant. 2016;22:449. 2. Malard. Leukemia. 2020;34:1229. 3. Herrero-Beaumont. Reumatol Clin.8:78. 4. Watkins. J Clin Invest. 2018;128:3991. 5. Abatacept PI. 6. </a:t>
            </a:r>
            <a:r>
              <a:rPr lang="en-US" altLang="en-US" sz="1200" b="0" spc="-10" dirty="0" err="1">
                <a:solidFill>
                  <a:schemeClr val="bg2"/>
                </a:solidFill>
                <a:latin typeface="Calibri" panose="020F0502020204030204" pitchFamily="34" charset="0"/>
              </a:rPr>
              <a:t>Nahas</a:t>
            </a:r>
            <a:r>
              <a:rPr lang="en-US" altLang="en-US" sz="1200" b="0" spc="-10" dirty="0">
                <a:solidFill>
                  <a:schemeClr val="bg2"/>
                </a:solidFill>
                <a:latin typeface="Calibri" panose="020F0502020204030204" pitchFamily="34" charset="0"/>
              </a:rPr>
              <a:t>. Blood. 2018;131:2836. 7. Koshy. ASH 2021. Abstr 264. </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Abatacept for Steroid-Refractory Chronic GVHD: </a:t>
            </a:r>
            <a:br>
              <a:rPr lang="en-US" dirty="0"/>
            </a:br>
            <a:r>
              <a:rPr lang="en-US" dirty="0"/>
              <a:t>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604675" y="5734680"/>
            <a:ext cx="10877529" cy="4881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dirty="0"/>
              <a:t>Primary endpoint: ORR</a:t>
            </a:r>
            <a:endParaRPr lang="en-US" sz="2400" b="0" dirty="0"/>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a:xfrm>
            <a:off x="604675" y="1513047"/>
            <a:ext cx="10877529" cy="512404"/>
          </a:xfrm>
        </p:spPr>
        <p:txBody>
          <a:bodyPr/>
          <a:lstStyle/>
          <a:p>
            <a:r>
              <a:rPr lang="en-US" altLang="en-US" sz="2400" dirty="0"/>
              <a:t>Phase II study</a:t>
            </a:r>
          </a:p>
        </p:txBody>
      </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4382676" y="3096023"/>
            <a:ext cx="1737360" cy="10972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Abatacept</a:t>
            </a:r>
            <a:r>
              <a:rPr lang="en-US" altLang="en-US" sz="1800" baseline="30000" dirty="0">
                <a:solidFill>
                  <a:prstClr val="white"/>
                </a:solidFill>
                <a:latin typeface="Calibri" panose="020F0502020204030204" pitchFamily="34" charset="0"/>
                <a:cs typeface="Calibri" panose="020F0502020204030204" pitchFamily="34" charset="0"/>
              </a:rPr>
              <a:t>  </a:t>
            </a: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10 mg/kg Q2W</a:t>
            </a: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x 3 doses</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230660" y="2082745"/>
            <a:ext cx="3912801" cy="313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0" dirty="0">
                <a:solidFill>
                  <a:srgbClr val="000000"/>
                </a:solidFill>
                <a:latin typeface="Calibri" panose="020F0502020204030204" pitchFamily="34" charset="0"/>
              </a:rPr>
              <a:t>Patients who underwent BM </a:t>
            </a:r>
            <a:br>
              <a:rPr lang="en-US" altLang="en-US" sz="1800" b="0" dirty="0">
                <a:solidFill>
                  <a:srgbClr val="000000"/>
                </a:solidFill>
                <a:latin typeface="Calibri" panose="020F0502020204030204" pitchFamily="34" charset="0"/>
              </a:rPr>
            </a:br>
            <a:r>
              <a:rPr lang="en-US" altLang="en-US" sz="1800" b="0" dirty="0">
                <a:solidFill>
                  <a:srgbClr val="000000"/>
                </a:solidFill>
                <a:latin typeface="Calibri" panose="020F0502020204030204" pitchFamily="34" charset="0"/>
              </a:rPr>
              <a:t>or stem cell transplant with </a:t>
            </a:r>
          </a:p>
          <a:p>
            <a:pPr lvl="0" algn="ctr" eaLnBrk="1" fontAlgn="auto" hangingPunct="1">
              <a:lnSpc>
                <a:spcPct val="100000"/>
              </a:lnSpc>
              <a:spcBef>
                <a:spcPct val="0"/>
              </a:spcBef>
              <a:spcAft>
                <a:spcPct val="0"/>
              </a:spcAft>
              <a:buClrTx/>
              <a:buNone/>
              <a:defRPr/>
            </a:pPr>
            <a:r>
              <a:rPr lang="en-US" altLang="en-US" sz="1800" b="0" dirty="0">
                <a:solidFill>
                  <a:srgbClr val="000000"/>
                </a:solidFill>
                <a:latin typeface="Calibri" panose="020F0502020204030204" pitchFamily="34" charset="0"/>
              </a:rPr>
              <a:t>myeloablative or RIC and </a:t>
            </a:r>
          </a:p>
          <a:p>
            <a:pPr lvl="0" algn="ctr" eaLnBrk="1" fontAlgn="auto" hangingPunct="1">
              <a:lnSpc>
                <a:spcPct val="100000"/>
              </a:lnSpc>
              <a:spcBef>
                <a:spcPct val="0"/>
              </a:spcBef>
              <a:spcAft>
                <a:spcPct val="0"/>
              </a:spcAft>
              <a:buClrTx/>
              <a:buNone/>
              <a:defRPr/>
            </a:pPr>
            <a:r>
              <a:rPr lang="en-US" altLang="en-US" sz="1800" b="0" dirty="0">
                <a:solidFill>
                  <a:srgbClr val="000000"/>
                </a:solidFill>
                <a:latin typeface="Calibri" panose="020F0502020204030204" pitchFamily="34" charset="0"/>
              </a:rPr>
              <a:t>developed steroid-refractory </a:t>
            </a:r>
            <a:br>
              <a:rPr lang="en-US" altLang="en-US" sz="1800" b="0" dirty="0">
                <a:solidFill>
                  <a:srgbClr val="000000"/>
                </a:solidFill>
                <a:latin typeface="Calibri" panose="020F0502020204030204" pitchFamily="34" charset="0"/>
              </a:rPr>
            </a:br>
            <a:r>
              <a:rPr lang="en-US" altLang="en-US" sz="1800" b="0" dirty="0">
                <a:solidFill>
                  <a:srgbClr val="000000"/>
                </a:solidFill>
                <a:latin typeface="Calibri" panose="020F0502020204030204" pitchFamily="34" charset="0"/>
              </a:rPr>
              <a:t>chronic GVHD*; ≥100 days </a:t>
            </a:r>
            <a:br>
              <a:rPr lang="en-US" altLang="en-US" sz="1800" b="0" dirty="0">
                <a:solidFill>
                  <a:srgbClr val="000000"/>
                </a:solidFill>
                <a:latin typeface="Calibri" panose="020F0502020204030204" pitchFamily="34" charset="0"/>
              </a:rPr>
            </a:br>
            <a:r>
              <a:rPr lang="en-US" altLang="en-US" sz="1800" b="0" dirty="0">
                <a:solidFill>
                  <a:srgbClr val="000000"/>
                </a:solidFill>
                <a:latin typeface="Calibri" panose="020F0502020204030204" pitchFamily="34" charset="0"/>
              </a:rPr>
              <a:t>post transplant or lymphocyte </a:t>
            </a:r>
            <a:br>
              <a:rPr lang="en-US" altLang="en-US" sz="1800" b="0" dirty="0">
                <a:solidFill>
                  <a:srgbClr val="000000"/>
                </a:solidFill>
                <a:latin typeface="Calibri" panose="020F0502020204030204" pitchFamily="34" charset="0"/>
              </a:rPr>
            </a:br>
            <a:r>
              <a:rPr lang="en-US" altLang="en-US" sz="1800" b="0" dirty="0">
                <a:solidFill>
                  <a:srgbClr val="000000"/>
                </a:solidFill>
                <a:latin typeface="Calibri" panose="020F0502020204030204" pitchFamily="34" charset="0"/>
              </a:rPr>
              <a:t>infusion; no starting/stopping other immunosuppressive agents </a:t>
            </a:r>
            <a:r>
              <a:rPr lang="en-US" sz="1800" b="0" dirty="0">
                <a:solidFill>
                  <a:schemeClr val="bg1"/>
                </a:solidFill>
                <a:latin typeface="Calibri" panose="020F0502020204030204" pitchFamily="34" charset="0"/>
              </a:rPr>
              <a:t>≥</a:t>
            </a:r>
            <a:r>
              <a:rPr lang="en-US" altLang="en-US" sz="1800" b="0" dirty="0">
                <a:solidFill>
                  <a:srgbClr val="000000"/>
                </a:solidFill>
                <a:latin typeface="Calibri" panose="020F0502020204030204" pitchFamily="34" charset="0"/>
              </a:rPr>
              <a:t>4 wk of  study tx; on stable immunosuppressive regimen for 2 wk before enrollment</a:t>
            </a:r>
          </a:p>
          <a:p>
            <a:pPr lvl="0" algn="ctr" eaLnBrk="1" fontAlgn="auto" hangingPunct="1">
              <a:lnSpc>
                <a:spcPct val="100000"/>
              </a:lnSpc>
              <a:spcBef>
                <a:spcPct val="0"/>
              </a:spcBef>
              <a:spcAft>
                <a:spcPct val="0"/>
              </a:spcAft>
              <a:buClrTx/>
              <a:buNone/>
              <a:defRPr/>
            </a:pPr>
            <a:r>
              <a:rPr lang="en-US" altLang="en-US" sz="1800" b="0" dirty="0">
                <a:solidFill>
                  <a:srgbClr val="000000"/>
                </a:solidFill>
                <a:latin typeface="Calibri" panose="020F0502020204030204" pitchFamily="34" charset="0"/>
              </a:rPr>
              <a:t>(N = 39)</a:t>
            </a: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Koshy. ASH 2021. Abstr 264.</a:t>
            </a:r>
            <a:endParaRPr lang="en-US" altLang="en-US" sz="1200" b="0" dirty="0">
              <a:solidFill>
                <a:schemeClr val="bg2"/>
              </a:solidFill>
              <a:latin typeface="Calibri" panose="020F0502020204030204" pitchFamily="34" charset="0"/>
            </a:endParaRPr>
          </a:p>
        </p:txBody>
      </p:sp>
      <p:sp>
        <p:nvSpPr>
          <p:cNvPr id="26" name="Line 52">
            <a:extLst>
              <a:ext uri="{FF2B5EF4-FFF2-40B4-BE49-F238E27FC236}">
                <a16:creationId xmlns:a16="http://schemas.microsoft.com/office/drawing/2014/main" id="{91D15589-9713-6B47-877C-5CCC95F1A0C1}"/>
              </a:ext>
            </a:extLst>
          </p:cNvPr>
          <p:cNvSpPr>
            <a:spLocks noChangeShapeType="1"/>
          </p:cNvSpPr>
          <p:nvPr/>
        </p:nvSpPr>
        <p:spPr bwMode="auto">
          <a:xfrm>
            <a:off x="3741322" y="364466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2000" dirty="0">
              <a:solidFill>
                <a:schemeClr val="bg1"/>
              </a:solidFill>
              <a:latin typeface="Calibri" panose="020F0502020204030204" pitchFamily="34" charset="0"/>
            </a:endParaRPr>
          </a:p>
        </p:txBody>
      </p:sp>
      <p:sp>
        <p:nvSpPr>
          <p:cNvPr id="28" name="Rectangle 49">
            <a:extLst>
              <a:ext uri="{FF2B5EF4-FFF2-40B4-BE49-F238E27FC236}">
                <a16:creationId xmlns:a16="http://schemas.microsoft.com/office/drawing/2014/main" id="{994B5F6E-B1E1-8B41-8AD6-271BE894510F}"/>
              </a:ext>
            </a:extLst>
          </p:cNvPr>
          <p:cNvSpPr>
            <a:spLocks noChangeArrowheads="1"/>
          </p:cNvSpPr>
          <p:nvPr/>
        </p:nvSpPr>
        <p:spPr bwMode="auto">
          <a:xfrm>
            <a:off x="7083395" y="3096023"/>
            <a:ext cx="1737360" cy="10972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Abatacept</a:t>
            </a:r>
            <a:r>
              <a:rPr lang="en-US" altLang="en-US" sz="1800" baseline="30000" dirty="0">
                <a:solidFill>
                  <a:prstClr val="white"/>
                </a:solidFill>
                <a:latin typeface="Calibri" panose="020F0502020204030204" pitchFamily="34" charset="0"/>
                <a:cs typeface="Calibri" panose="020F0502020204030204" pitchFamily="34" charset="0"/>
              </a:rPr>
              <a:t>  </a:t>
            </a: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10 mg/kg Q4W</a:t>
            </a: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x 3 dose</a:t>
            </a:r>
          </a:p>
        </p:txBody>
      </p:sp>
      <p:sp>
        <p:nvSpPr>
          <p:cNvPr id="37" name="TextBox 36">
            <a:extLst>
              <a:ext uri="{FF2B5EF4-FFF2-40B4-BE49-F238E27FC236}">
                <a16:creationId xmlns:a16="http://schemas.microsoft.com/office/drawing/2014/main" id="{276EAF78-DEED-AF4D-A49F-3B5DD390F3BB}"/>
              </a:ext>
            </a:extLst>
          </p:cNvPr>
          <p:cNvSpPr txBox="1"/>
          <p:nvPr/>
        </p:nvSpPr>
        <p:spPr bwMode="auto">
          <a:xfrm>
            <a:off x="6162772" y="3219872"/>
            <a:ext cx="952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effectLst/>
                <a:latin typeface="Calibri" panose="020F0502020204030204" pitchFamily="34" charset="0"/>
                <a:cs typeface="Calibri" panose="020F0502020204030204" pitchFamily="34" charset="0"/>
              </a:rPr>
              <a:t>1 mo</a:t>
            </a:r>
          </a:p>
        </p:txBody>
      </p:sp>
      <p:sp>
        <p:nvSpPr>
          <p:cNvPr id="43" name="TextBox 42">
            <a:extLst>
              <a:ext uri="{FF2B5EF4-FFF2-40B4-BE49-F238E27FC236}">
                <a16:creationId xmlns:a16="http://schemas.microsoft.com/office/drawing/2014/main" id="{026BEBAB-AB77-E04D-B554-4027073C3186}"/>
              </a:ext>
            </a:extLst>
          </p:cNvPr>
          <p:cNvSpPr txBox="1"/>
          <p:nvPr/>
        </p:nvSpPr>
        <p:spPr bwMode="auto">
          <a:xfrm>
            <a:off x="9463987" y="2787915"/>
            <a:ext cx="239461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b="0" i="1" dirty="0">
                <a:solidFill>
                  <a:schemeClr val="bg1"/>
                </a:solidFill>
                <a:latin typeface="Calibri" panose="020F0502020204030204" pitchFamily="34" charset="0"/>
                <a:cs typeface="Calibri" panose="020F0502020204030204" pitchFamily="34" charset="0"/>
              </a:rPr>
              <a:t>Patients achieving CR or PR received treatment extension with abatacept </a:t>
            </a:r>
            <a:br>
              <a:rPr lang="en-US" b="0" i="1" dirty="0">
                <a:solidFill>
                  <a:schemeClr val="bg1"/>
                </a:solidFill>
                <a:latin typeface="Calibri" panose="020F0502020204030204" pitchFamily="34" charset="0"/>
                <a:cs typeface="Calibri" panose="020F0502020204030204" pitchFamily="34" charset="0"/>
              </a:rPr>
            </a:br>
            <a:r>
              <a:rPr lang="en-US" b="0" i="1" dirty="0">
                <a:solidFill>
                  <a:schemeClr val="bg1"/>
                </a:solidFill>
                <a:latin typeface="Calibri" panose="020F0502020204030204" pitchFamily="34" charset="0"/>
                <a:cs typeface="Calibri" panose="020F0502020204030204" pitchFamily="34" charset="0"/>
              </a:rPr>
              <a:t>10 mg/kg Q4W for up to 12 additional doses</a:t>
            </a:r>
            <a:endParaRPr lang="en-US" b="0" i="1" dirty="0">
              <a:solidFill>
                <a:schemeClr val="bg1"/>
              </a:solidFill>
              <a:effectLst/>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B4D2650-5185-9447-837F-AD268809ED43}"/>
              </a:ext>
            </a:extLst>
          </p:cNvPr>
          <p:cNvSpPr txBox="1"/>
          <p:nvPr/>
        </p:nvSpPr>
        <p:spPr bwMode="auto">
          <a:xfrm>
            <a:off x="1854038" y="5237390"/>
            <a:ext cx="87797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*Defined as persistent signs and symptoms of chronic GVHD despite prednisone ≥0.25 mg/kg/day for ≥4 wk.</a:t>
            </a:r>
          </a:p>
        </p:txBody>
      </p:sp>
      <p:cxnSp>
        <p:nvCxnSpPr>
          <p:cNvPr id="4" name="Straight Arrow Connector 3">
            <a:extLst>
              <a:ext uri="{FF2B5EF4-FFF2-40B4-BE49-F238E27FC236}">
                <a16:creationId xmlns:a16="http://schemas.microsoft.com/office/drawing/2014/main" id="{F7C4B4E2-1C8A-4004-A331-DE17AFCFF5C1}"/>
              </a:ext>
            </a:extLst>
          </p:cNvPr>
          <p:cNvCxnSpPr>
            <a:cxnSpLocks/>
          </p:cNvCxnSpPr>
          <p:nvPr/>
        </p:nvCxnSpPr>
        <p:spPr bwMode="auto">
          <a:xfrm>
            <a:off x="6406859" y="3644663"/>
            <a:ext cx="475488" cy="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BBDCCC24-1B31-487D-937D-D08C84BF987F}"/>
              </a:ext>
            </a:extLst>
          </p:cNvPr>
          <p:cNvCxnSpPr>
            <a:cxnSpLocks/>
          </p:cNvCxnSpPr>
          <p:nvPr/>
        </p:nvCxnSpPr>
        <p:spPr bwMode="auto">
          <a:xfrm>
            <a:off x="9046259" y="3644663"/>
            <a:ext cx="475488"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04454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Abatacept for Steroid-Refractory Chronic GVHD: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2727052780"/>
              </p:ext>
            </p:extLst>
          </p:nvPr>
        </p:nvGraphicFramePr>
        <p:xfrm>
          <a:off x="719138" y="1600200"/>
          <a:ext cx="5381625" cy="4480672"/>
        </p:xfrm>
        <a:graphic>
          <a:graphicData uri="http://schemas.openxmlformats.org/drawingml/2006/table">
            <a:tbl>
              <a:tblPr/>
              <a:tblGrid>
                <a:gridCol w="3916684">
                  <a:extLst>
                    <a:ext uri="{9D8B030D-6E8A-4147-A177-3AD203B41FA5}">
                      <a16:colId xmlns:a16="http://schemas.microsoft.com/office/drawing/2014/main" val="20000"/>
                    </a:ext>
                  </a:extLst>
                </a:gridCol>
                <a:gridCol w="1464941">
                  <a:extLst>
                    <a:ext uri="{9D8B030D-6E8A-4147-A177-3AD203B41FA5}">
                      <a16:colId xmlns:a16="http://schemas.microsoft.com/office/drawing/2014/main" val="20001"/>
                    </a:ext>
                  </a:extLst>
                </a:gridCol>
              </a:tblGrid>
              <a:tr h="2428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28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HCT to study entry,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(6-173)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28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treatments for chronic GVHD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(25-77)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(69.2)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286844"/>
                  </a:ext>
                </a:extLst>
              </a:tr>
              <a:tr h="1655677">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disease,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NHL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MPN with fibrosis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Myelofibrosis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3899706"/>
                  </a:ext>
                </a:extLst>
              </a:tr>
            </a:tbl>
          </a:graphicData>
        </a:graphic>
      </p:graphicFrame>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Koshy. ASH 2021. Abstr 264.</a:t>
            </a:r>
            <a:endParaRPr lang="en-US" altLang="en-US" sz="1200" b="0" dirty="0">
              <a:solidFill>
                <a:schemeClr val="bg2"/>
              </a:solidFill>
              <a:latin typeface="Calibri" panose="020F0502020204030204" pitchFamily="34" charset="0"/>
            </a:endParaRPr>
          </a:p>
        </p:txBody>
      </p:sp>
      <p:graphicFrame>
        <p:nvGraphicFramePr>
          <p:cNvPr id="11" name="Group 3">
            <a:extLst>
              <a:ext uri="{FF2B5EF4-FFF2-40B4-BE49-F238E27FC236}">
                <a16:creationId xmlns:a16="http://schemas.microsoft.com/office/drawing/2014/main" id="{39F74077-4710-504C-B052-876E3C95B438}"/>
              </a:ext>
            </a:extLst>
          </p:cNvPr>
          <p:cNvGraphicFramePr>
            <a:graphicFrameLocks/>
          </p:cNvGraphicFramePr>
          <p:nvPr>
            <p:extLst>
              <p:ext uri="{D42A27DB-BD31-4B8C-83A1-F6EECF244321}">
                <p14:modId xmlns:p14="http://schemas.microsoft.com/office/powerpoint/2010/main" val="905594438"/>
              </p:ext>
            </p:extLst>
          </p:nvPr>
        </p:nvGraphicFramePr>
        <p:xfrm>
          <a:off x="6574212" y="1603168"/>
          <a:ext cx="4910080" cy="2926144"/>
        </p:xfrm>
        <a:graphic>
          <a:graphicData uri="http://schemas.openxmlformats.org/drawingml/2006/table">
            <a:tbl>
              <a:tblPr/>
              <a:tblGrid>
                <a:gridCol w="326416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226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Transplant 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992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Cell source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PBSC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992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Conditioning intensity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Myeloablative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Nonmyeloablative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0968">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HLA match (A, B, C, DRB1)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Matched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Matched unrelated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Mismatched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Mismatched unrelated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5" name="Content Placeholder 2">
            <a:extLst>
              <a:ext uri="{FF2B5EF4-FFF2-40B4-BE49-F238E27FC236}">
                <a16:creationId xmlns:a16="http://schemas.microsoft.com/office/drawing/2014/main" id="{A48D7431-A1C5-6E40-8611-33898311FACF}"/>
              </a:ext>
            </a:extLst>
          </p:cNvPr>
          <p:cNvSpPr>
            <a:spLocks noGrp="1"/>
          </p:cNvSpPr>
          <p:nvPr>
            <p:ph idx="1"/>
          </p:nvPr>
        </p:nvSpPr>
        <p:spPr>
          <a:xfrm>
            <a:off x="6574213" y="4622248"/>
            <a:ext cx="4908176" cy="1588052"/>
          </a:xfrm>
        </p:spPr>
        <p:txBody>
          <a:bodyPr/>
          <a:lstStyle/>
          <a:p>
            <a:r>
              <a:rPr lang="en-US" sz="1800" dirty="0"/>
              <a:t>17 and 22 patients had moderate and severe chronic GVHD at baseline, respectively</a:t>
            </a:r>
          </a:p>
          <a:p>
            <a:r>
              <a:rPr lang="en-US" sz="1800" dirty="0"/>
              <a:t>Involvement of skin (85%), mouth (44%), eyes (69%), GI tract (18%), liver (23%), lungs (54%), joints (82%), genital tract (8%)</a:t>
            </a:r>
            <a:endParaRPr lang="en-US" sz="1600" dirty="0"/>
          </a:p>
        </p:txBody>
      </p:sp>
    </p:spTree>
    <p:extLst>
      <p:ext uri="{BB962C8B-B14F-4D97-AF65-F5344CB8AC3E}">
        <p14:creationId xmlns:p14="http://schemas.microsoft.com/office/powerpoint/2010/main" val="97360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Abatacept for Steroid-Refractory Chronic GVHD: </a:t>
            </a:r>
            <a:br>
              <a:rPr lang="en-US" dirty="0"/>
            </a:br>
            <a:r>
              <a:rPr lang="en-US" dirty="0"/>
              <a:t>Clinical Response</a:t>
            </a:r>
            <a:endParaRPr lang="en-US" altLang="en-US" dirty="0"/>
          </a:p>
        </p:txBody>
      </p:sp>
      <p:sp>
        <p:nvSpPr>
          <p:cNvPr id="10" name="Content Placeholder 2">
            <a:extLst>
              <a:ext uri="{FF2B5EF4-FFF2-40B4-BE49-F238E27FC236}">
                <a16:creationId xmlns:a16="http://schemas.microsoft.com/office/drawing/2014/main" id="{F466DEAB-753D-CD48-B068-65FAEFFF2512}"/>
              </a:ext>
            </a:extLst>
          </p:cNvPr>
          <p:cNvSpPr>
            <a:spLocks noGrp="1"/>
          </p:cNvSpPr>
          <p:nvPr>
            <p:ph sz="half" idx="1"/>
          </p:nvPr>
        </p:nvSpPr>
        <p:spPr/>
        <p:txBody>
          <a:bodyPr/>
          <a:lstStyle/>
          <a:p>
            <a:r>
              <a:rPr lang="en-US" dirty="0"/>
              <a:t>ORR: 49% (primary endpoint)</a:t>
            </a:r>
          </a:p>
          <a:p>
            <a:pPr lvl="1"/>
            <a:r>
              <a:rPr lang="en-US" dirty="0"/>
              <a:t>CR: 0%</a:t>
            </a:r>
          </a:p>
          <a:p>
            <a:pPr lvl="1"/>
            <a:r>
              <a:rPr lang="en-US" dirty="0"/>
              <a:t>PR: 49%</a:t>
            </a:r>
          </a:p>
          <a:p>
            <a:r>
              <a:rPr lang="en-US" dirty="0"/>
              <a:t>Disease progression: 26%</a:t>
            </a:r>
          </a:p>
          <a:p>
            <a:r>
              <a:rPr lang="en-US" dirty="0"/>
              <a:t>Significant and sustained reduction in prednisone dose beginning at Mo 1 of abatacept therapy</a:t>
            </a:r>
            <a:endParaRPr lang="en-US" sz="24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1507658054"/>
              </p:ext>
            </p:extLst>
          </p:nvPr>
        </p:nvGraphicFramePr>
        <p:xfrm>
          <a:off x="6096000" y="1613213"/>
          <a:ext cx="5377656" cy="4326806"/>
        </p:xfrm>
        <a:graphic>
          <a:graphicData uri="http://schemas.openxmlformats.org/drawingml/2006/table">
            <a:tbl>
              <a:tblPr/>
              <a:tblGrid>
                <a:gridCol w="3088642">
                  <a:extLst>
                    <a:ext uri="{9D8B030D-6E8A-4147-A177-3AD203B41FA5}">
                      <a16:colId xmlns:a16="http://schemas.microsoft.com/office/drawing/2014/main" val="20000"/>
                    </a:ext>
                  </a:extLst>
                </a:gridCol>
                <a:gridCol w="2289014">
                  <a:extLst>
                    <a:ext uri="{9D8B030D-6E8A-4147-A177-3AD203B41FA5}">
                      <a16:colId xmlns:a16="http://schemas.microsoft.com/office/drawing/2014/main" val="20001"/>
                    </a:ext>
                  </a:extLst>
                </a:gridCol>
              </a:tblGrid>
              <a:tr h="3474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by Organ Site,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68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or 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Mouth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GI tract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Joints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Genital tract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61070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Disease progression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Mouth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Joints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0346348"/>
                  </a:ext>
                </a:extLst>
              </a:tr>
            </a:tbl>
          </a:graphicData>
        </a:graphic>
      </p:graphicFrame>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Koshy. ASH 2021. Abstr 264.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001366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Abatacept for Steroid-Refractory Chronic GVHD: </a:t>
            </a:r>
            <a:br>
              <a:rPr lang="en-US" dirty="0"/>
            </a:br>
            <a:r>
              <a:rPr lang="en-US" dirty="0"/>
              <a:t>Safety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8BB69E86-7808-8345-93CD-791B5DC25EE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Koshy. ASH 2021. Abstr 264.</a:t>
            </a:r>
            <a:endParaRPr lang="en-US" altLang="en-US" sz="1200" b="0" dirty="0">
              <a:solidFill>
                <a:schemeClr val="bg2"/>
              </a:solidFill>
              <a:latin typeface="Calibri" panose="020F0502020204030204" pitchFamily="34" charset="0"/>
            </a:endParaRPr>
          </a:p>
        </p:txBody>
      </p:sp>
      <p:graphicFrame>
        <p:nvGraphicFramePr>
          <p:cNvPr id="13" name="Group 3">
            <a:extLst>
              <a:ext uri="{FF2B5EF4-FFF2-40B4-BE49-F238E27FC236}">
                <a16:creationId xmlns:a16="http://schemas.microsoft.com/office/drawing/2014/main" id="{2F409E3E-8FED-504F-9615-F0ECF14D0EB8}"/>
              </a:ext>
            </a:extLst>
          </p:cNvPr>
          <p:cNvGraphicFramePr>
            <a:graphicFrameLocks/>
          </p:cNvGraphicFramePr>
          <p:nvPr>
            <p:extLst>
              <p:ext uri="{D42A27DB-BD31-4B8C-83A1-F6EECF244321}">
                <p14:modId xmlns:p14="http://schemas.microsoft.com/office/powerpoint/2010/main" val="4277411990"/>
              </p:ext>
            </p:extLst>
          </p:nvPr>
        </p:nvGraphicFramePr>
        <p:xfrm>
          <a:off x="719138" y="1588557"/>
          <a:ext cx="5036734" cy="4297760"/>
        </p:xfrm>
        <a:graphic>
          <a:graphicData uri="http://schemas.openxmlformats.org/drawingml/2006/table">
            <a:tbl>
              <a:tblPr/>
              <a:tblGrid>
                <a:gridCol w="3756574">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tblGrid>
              <a:tr h="2249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15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522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034634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Upper respiratory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055392"/>
                  </a:ext>
                </a:extLst>
              </a:tr>
            </a:tbl>
          </a:graphicData>
        </a:graphic>
      </p:graphicFrame>
      <p:graphicFrame>
        <p:nvGraphicFramePr>
          <p:cNvPr id="14" name="Group 3">
            <a:extLst>
              <a:ext uri="{FF2B5EF4-FFF2-40B4-BE49-F238E27FC236}">
                <a16:creationId xmlns:a16="http://schemas.microsoft.com/office/drawing/2014/main" id="{F9DD1ECE-8C85-F145-86D5-E011B216AB52}"/>
              </a:ext>
            </a:extLst>
          </p:cNvPr>
          <p:cNvGraphicFramePr>
            <a:graphicFrameLocks/>
          </p:cNvGraphicFramePr>
          <p:nvPr>
            <p:extLst>
              <p:ext uri="{D42A27DB-BD31-4B8C-83A1-F6EECF244321}">
                <p14:modId xmlns:p14="http://schemas.microsoft.com/office/powerpoint/2010/main" val="1914423804"/>
              </p:ext>
            </p:extLst>
          </p:nvPr>
        </p:nvGraphicFramePr>
        <p:xfrm>
          <a:off x="6100763" y="1601975"/>
          <a:ext cx="5394960" cy="3840576"/>
        </p:xfrm>
        <a:graphic>
          <a:graphicData uri="http://schemas.openxmlformats.org/drawingml/2006/table">
            <a:tbl>
              <a:tblPr/>
              <a:tblGrid>
                <a:gridCol w="41148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tblGrid>
              <a:tr h="226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Serious AEs Possibly Related to Abatacept,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9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Lung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67136955"/>
                  </a:ext>
                </a:extLst>
              </a:tr>
              <a:tr h="209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Hemolysis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r>
                        <a:rPr lang="en-US" sz="1800" b="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351868"/>
                  </a:ext>
                </a:extLst>
              </a:tr>
              <a:tr h="209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Respiratory failure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r>
                        <a:rPr lang="en-US" sz="1800" b="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77103938"/>
                  </a:ext>
                </a:extLst>
              </a:tr>
              <a:tr h="209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Hepatic failure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r>
                        <a:rPr lang="en-US" sz="1800" b="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99284763"/>
                  </a:ext>
                </a:extLst>
              </a:tr>
              <a:tr h="209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 (simultaneous HSV hepatitis)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r>
                        <a:rPr lang="en-US" sz="1800" b="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8178925"/>
                  </a:ext>
                </a:extLst>
              </a:tr>
            </a:tbl>
          </a:graphicData>
        </a:graphic>
      </p:graphicFrame>
      <p:sp>
        <p:nvSpPr>
          <p:cNvPr id="4" name="TextBox 3">
            <a:extLst>
              <a:ext uri="{FF2B5EF4-FFF2-40B4-BE49-F238E27FC236}">
                <a16:creationId xmlns:a16="http://schemas.microsoft.com/office/drawing/2014/main" id="{26F78AF2-5CAC-294F-AD57-09164E12A4C2}"/>
              </a:ext>
            </a:extLst>
          </p:cNvPr>
          <p:cNvSpPr txBox="1"/>
          <p:nvPr/>
        </p:nvSpPr>
        <p:spPr bwMode="auto">
          <a:xfrm>
            <a:off x="672764" y="5889344"/>
            <a:ext cx="25647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 events occurred in 4 patients.</a:t>
            </a:r>
          </a:p>
        </p:txBody>
      </p:sp>
      <p:sp>
        <p:nvSpPr>
          <p:cNvPr id="15" name="TextBox 14">
            <a:extLst>
              <a:ext uri="{FF2B5EF4-FFF2-40B4-BE49-F238E27FC236}">
                <a16:creationId xmlns:a16="http://schemas.microsoft.com/office/drawing/2014/main" id="{49E6036E-F3D2-4942-BA11-0857E3BF256B}"/>
              </a:ext>
            </a:extLst>
          </p:cNvPr>
          <p:cNvSpPr txBox="1"/>
          <p:nvPr/>
        </p:nvSpPr>
        <p:spPr bwMode="auto">
          <a:xfrm>
            <a:off x="6045981" y="5437139"/>
            <a:ext cx="19386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Events in same patient.</a:t>
            </a:r>
          </a:p>
        </p:txBody>
      </p:sp>
    </p:spTree>
    <p:extLst>
      <p:ext uri="{BB962C8B-B14F-4D97-AF65-F5344CB8AC3E}">
        <p14:creationId xmlns:p14="http://schemas.microsoft.com/office/powerpoint/2010/main" val="1376150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Abatacept for Steroid-Refractory Chronic GVHD: Investigator’s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dirty="0"/>
              <a:t>In this phase II study, abatacept achieved an ORR of 49% in patients with steroid-refractory chronic GVHD </a:t>
            </a:r>
          </a:p>
          <a:p>
            <a:pPr lvl="1"/>
            <a:r>
              <a:rPr lang="en-US" dirty="0"/>
              <a:t>Sustained reduction in prednisone dosing observed over time </a:t>
            </a:r>
          </a:p>
          <a:p>
            <a:r>
              <a:rPr lang="en-US" dirty="0"/>
              <a:t>Severe infections were not common, and infusions were well tolerated</a:t>
            </a:r>
          </a:p>
          <a:p>
            <a:r>
              <a:rPr lang="en-US" dirty="0"/>
              <a:t>Ongoing correlative immune studies aim to define the mechanism of action</a:t>
            </a:r>
          </a:p>
        </p:txBody>
      </p:sp>
      <p:sp>
        <p:nvSpPr>
          <p:cNvPr id="12" name="Text Box 15">
            <a:extLst>
              <a:ext uri="{FF2B5EF4-FFF2-40B4-BE49-F238E27FC236}">
                <a16:creationId xmlns:a16="http://schemas.microsoft.com/office/drawing/2014/main" id="{8BB69E86-7808-8345-93CD-791B5DC25EE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Koshy. ASH 2021. Abstr 264.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56M7VY3CDVN5-909056617-2</_dlc_DocId>
    <_dlc_DocIdUrl xmlns="d54cbe69-32bd-412a-b004-9152f949605e">
      <Url>https://intranet.clinicaloptions.com/mews/oncology/ONC_2021_ASH_CF_(PRP4549)/NONMALIG_264_Koshy/_layouts/15/DocIdRedir.aspx?ID=56M7VY3CDVN5-909056617-2</Url>
      <Description>56M7VY3CDVN5-909056617-2</Description>
    </_dlc_DocIdUrl>
    <Document_x0020_Category xmlns="a34a5937-b6de-4ecb-a6ff-cf37d52c8218">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6DB51A99A01F3E49857B2A14784EE825" ma:contentTypeVersion="1" ma:contentTypeDescription="Create a new document." ma:contentTypeScope="" ma:versionID="bbba3537dc2304f287bca2c68a2e81bd">
  <xsd:schema xmlns:xsd="http://www.w3.org/2001/XMLSchema" xmlns:xs="http://www.w3.org/2001/XMLSchema" xmlns:p="http://schemas.microsoft.com/office/2006/metadata/properties" xmlns:ns2="d54cbe69-32bd-412a-b004-9152f949605e" xmlns:ns3="a34a5937-b6de-4ecb-a6ff-cf37d52c8218" targetNamespace="http://schemas.microsoft.com/office/2006/metadata/properties" ma:root="true" ma:fieldsID="36f25282429a3015e37600fd68990d67" ns2:_="" ns3:_="">
    <xsd:import namespace="d54cbe69-32bd-412a-b004-9152f949605e"/>
    <xsd:import namespace="a34a5937-b6de-4ecb-a6ff-cf37d52c821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34a5937-b6de-4ecb-a6ff-cf37d52c821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purl.org/dc/elements/1.1/"/>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d54cbe69-32bd-412a-b004-9152f949605e"/>
    <ds:schemaRef ds:uri="a34a5937-b6de-4ecb-a6ff-cf37d52c8218"/>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48C707D0-EF46-46A0-923D-FAC23D4431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34a5937-b6de-4ecb-a6ff-cf37d52c82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6923</TotalTime>
  <Words>1484</Words>
  <Application>Microsoft Office PowerPoint</Application>
  <PresentationFormat>Widescreen</PresentationFormat>
  <Paragraphs>228</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4_2017_HTAA_Diabetes</vt:lpstr>
      <vt:lpstr>Abatacept for Steroid-Refractory Chronic GVHD: Results From a Phase II Clinical Trial</vt:lpstr>
      <vt:lpstr>About These Slides</vt:lpstr>
      <vt:lpstr>Abatacept for Steroid-Refractory Chronic GVHD: Background</vt:lpstr>
      <vt:lpstr>Abatacept for Steroid-Refractory Chronic GVHD:  Study Design</vt:lpstr>
      <vt:lpstr>Abatacept for Steroid-Refractory Chronic GVHD: Baseline Characteristics</vt:lpstr>
      <vt:lpstr>Abatacept for Steroid-Refractory Chronic GVHD:  Clinical Response</vt:lpstr>
      <vt:lpstr>Abatacept for Steroid-Refractory Chronic GVHD:  Safety</vt:lpstr>
      <vt:lpstr>Abatacept for Steroid-Refractory Chronic GVHD: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Abatacept for Steroid-Refractory Chronic GVHD: Results From a Phase II Clinical Trial</dc:title>
  <dc:creator>Preferred User</dc:creator>
  <cp:lastModifiedBy>Jessica Buckley</cp:lastModifiedBy>
  <cp:revision>786</cp:revision>
  <cp:lastPrinted>2016-09-26T20:21:49Z</cp:lastPrinted>
  <dcterms:created xsi:type="dcterms:W3CDTF">2005-05-27T15:08:01Z</dcterms:created>
  <dcterms:modified xsi:type="dcterms:W3CDTF">2022-01-28T14:32:12Z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87146d89-c158-402f-b111-d0fddda7a5f0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0x0101006DB51A99A01F3E49857B2A14784EE825</vt:lpwstr>
  </property>
</Properties>
</file>