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32" r:id="rId9"/>
    <p:sldId id="553" r:id="rId10"/>
    <p:sldId id="548" r:id="rId11"/>
    <p:sldId id="549" r:id="rId12"/>
    <p:sldId id="550" r:id="rId13"/>
    <p:sldId id="551"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htunggal@cealliance.com" initials="h" lastIdx="8" clrIdx="16">
    <p:extLst>
      <p:ext uri="{19B8F6BF-5375-455C-9EA6-DF929625EA0E}">
        <p15:presenceInfo xmlns:p15="http://schemas.microsoft.com/office/powerpoint/2012/main" userId="htunggal@cealliance.com" providerId="None"/>
      </p:ext>
    </p:extLst>
  </p:cmAuthor>
  <p:cmAuthor id="18" name="mbecker@clinicaloptions.com" initials="m" lastIdx="2" clrIdx="17">
    <p:extLst>
      <p:ext uri="{19B8F6BF-5375-455C-9EA6-DF929625EA0E}">
        <p15:presenceInfo xmlns:p15="http://schemas.microsoft.com/office/powerpoint/2012/main" userId="mbecker@clinicaloptions.com"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5CA12A-8CD3-47BB-A996-363282AEC50E}" v="40" dt="2023-09-14T12:58:38.17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26750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first-line; 2L, second-line; CT, chemotherapy; ICI, immune checkpoint inhibitor; NSCLC, non-small-cell lung cancer; OS, overall survival; </a:t>
            </a:r>
            <a:r>
              <a:rPr lang="en-US" i="1" dirty="0" err="1"/>
              <a:t>TTFields</a:t>
            </a:r>
            <a:r>
              <a:rPr lang="en-US" i="1" dirty="0"/>
              <a:t>, tumor treating fields.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71728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ICI, immune checkpoint inhibitor; NSCLC, non-small-cell lung cancer; OS, overall survival; PD, progressive disease; PS, performance status; </a:t>
            </a:r>
            <a:r>
              <a:rPr lang="en-US" b="0" i="1" dirty="0" err="1"/>
              <a:t>TTFields</a:t>
            </a:r>
            <a:r>
              <a:rPr lang="en-US" b="0" i="1" dirty="0"/>
              <a:t>, tumor treating fields.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898622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ICI, immune checkpoint inhibitor; PS, performance status; TPS, tumor proportion score;</a:t>
            </a:r>
            <a:r>
              <a:rPr lang="en-US" b="0" i="1" dirty="0"/>
              <a:t> TTFields, tumor treating fields.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49934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OS, overall survival; TPS, tumor proportion score; TTFields, tumor treating fields.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467006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Gr, grade; ICI, immune checkpoint inhibitor; RTI, respiratory tract infection; TTFields, tumor treating fields.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03143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ICI, immune checkpoint inhibitor; NSCLC, non-small-cell lung cancer; OS, overall survival; SoC, standard of care; </a:t>
            </a:r>
            <a:r>
              <a:rPr lang="en-US" i="1" dirty="0"/>
              <a:t>TPS, tumor proportion score; </a:t>
            </a:r>
            <a:r>
              <a:rPr lang="en-US" b="0" i="1" dirty="0"/>
              <a:t>TTFields, tumor treating fields.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50203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Tumor Treating Fields + Immune Checkpoint Inhibition in Metastatic NSCLC After </a:t>
            </a:r>
            <a:br>
              <a:rPr lang="en-US" altLang="en-US" sz="4000" dirty="0"/>
            </a:br>
            <a:r>
              <a:rPr lang="en-US" altLang="en-US" sz="4000" dirty="0"/>
              <a:t>Platinum Failure: Phase III LUNAR </a:t>
            </a:r>
            <a:br>
              <a:rPr lang="en-US" altLang="en-US" sz="4000" dirty="0"/>
            </a:br>
            <a:r>
              <a:rPr lang="en-US" altLang="en-US" sz="4000" dirty="0"/>
              <a:t>Subgroup Analysis by PD-L1 Expression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TTFields Therapy + Immune Checkpoint Inhibition for Progressive Metastatic NSCLC</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400"/>
              </a:spcAft>
            </a:pPr>
            <a:r>
              <a:rPr lang="en-US" altLang="en-US" sz="2000" dirty="0"/>
              <a:t>Platinum-based CT ± ICI is standard 1L therapy for metastatic NSCLC without actionable alterations, yet most patients will experience progression, and 2L treatment options are limited</a:t>
            </a:r>
            <a:r>
              <a:rPr lang="en-US" altLang="en-US" sz="2000" baseline="30000" dirty="0"/>
              <a:t>1</a:t>
            </a:r>
          </a:p>
          <a:p>
            <a:pPr>
              <a:spcAft>
                <a:spcPts val="400"/>
              </a:spcAft>
            </a:pPr>
            <a:r>
              <a:rPr lang="en-US" altLang="en-US" sz="2000" dirty="0"/>
              <a:t>TTFields is a wearable device delivering electric fields that disrupt charged particles in dividing cancer cells, leading to immunogenic cell death and antitumor immune response</a:t>
            </a:r>
            <a:r>
              <a:rPr lang="en-US" altLang="en-US" sz="2000" baseline="30000" dirty="0"/>
              <a:t>2-4</a:t>
            </a:r>
          </a:p>
          <a:p>
            <a:pPr>
              <a:spcAft>
                <a:spcPts val="400"/>
              </a:spcAft>
            </a:pPr>
            <a:r>
              <a:rPr lang="en-US" altLang="en-US" sz="2000" dirty="0"/>
              <a:t>Global, randomized, pivotal phase III LUNAR trial of TTFields therapy for metastatic NSCLC progressing on/after platinum-based therapy met primary OS endpoint</a:t>
            </a:r>
            <a:r>
              <a:rPr lang="en-US" altLang="en-US" sz="2000" baseline="30000" dirty="0"/>
              <a:t>5,6</a:t>
            </a:r>
          </a:p>
          <a:p>
            <a:pPr lvl="1">
              <a:spcAft>
                <a:spcPts val="400"/>
              </a:spcAft>
            </a:pPr>
            <a:r>
              <a:rPr lang="en-US" altLang="en-US" sz="1800" dirty="0"/>
              <a:t>Median OS significantly prolonged with TTFields + ICI or docetaxel vs ICI or docetaxel alone (13.2 vs 9.9 mo; HR: 0.74; 95% CI: 0.56-0.98; </a:t>
            </a:r>
            <a:r>
              <a:rPr lang="en-US" altLang="en-US" sz="1800" i="1" dirty="0"/>
              <a:t>P </a:t>
            </a:r>
            <a:r>
              <a:rPr lang="en-US" altLang="en-US" sz="1800" dirty="0"/>
              <a:t>= .035)</a:t>
            </a:r>
          </a:p>
          <a:p>
            <a:pPr lvl="1">
              <a:spcAft>
                <a:spcPts val="400"/>
              </a:spcAft>
            </a:pPr>
            <a:r>
              <a:rPr lang="en-US" altLang="en-US" sz="1800" dirty="0"/>
              <a:t>Marked OS benefit observed in patients receiving TTFields + ICI vs ICI alone (18.5 vs 10.8 mo; HR: 0.63; 95% CI: 0.41-0.96; </a:t>
            </a:r>
            <a:r>
              <a:rPr lang="en-US" altLang="en-US" sz="1800" i="1" dirty="0"/>
              <a:t>P </a:t>
            </a:r>
            <a:r>
              <a:rPr lang="en-US" altLang="en-US" sz="1800" dirty="0"/>
              <a:t>= .030)</a:t>
            </a:r>
          </a:p>
          <a:p>
            <a:pPr>
              <a:spcAft>
                <a:spcPts val="400"/>
              </a:spcAft>
            </a:pPr>
            <a:r>
              <a:rPr lang="en-US" altLang="en-US" sz="2000" dirty="0"/>
              <a:t>Current post hoc exploratory analysis of phase III LUNAR trial reports efficacy and safety of TTFields + ICI vs ICI alone in patients with metastatic NSCLC and progression on/after platinum-based therapy, with results by PD-L1 expression level</a:t>
            </a:r>
            <a:r>
              <a:rPr lang="en-US" altLang="en-US" sz="2000" baseline="30000" dirty="0"/>
              <a:t>7</a:t>
            </a:r>
          </a:p>
          <a:p>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cs typeface="+mn-cs"/>
              </a:rPr>
              <a:t>1. NCCN. Clinical practice guidelines in oncology: NSCLC. v.3.2023. nccn.org. 2. Mun. Clin Cancer Res. 2018;24:266.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Giladi. Sci Rep. 2015;5:18046. 4. Voloshin. Cancer Immunol Immunother. 2020;69:1191. 5. Leal. ASCO 2023. Abstr LBA9005.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6. Leal. Lancet Oncol. 2023;24:1002. 7. </a:t>
            </a:r>
            <a:r>
              <a:rPr lang="en-US" altLang="en-US" sz="1200" b="0" dirty="0">
                <a:solidFill>
                  <a:schemeClr val="bg2"/>
                </a:solidFill>
                <a:latin typeface="Calibri" panose="020F0502020204030204" pitchFamily="34" charset="0"/>
              </a:rPr>
              <a:t>Leal. WCLC 2023. Abstr OA22.05.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Study Design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WCLC 2023. Abstr OA22.05. NCT02973789.</a:t>
            </a:r>
          </a:p>
        </p:txBody>
      </p:sp>
      <p:sp>
        <p:nvSpPr>
          <p:cNvPr id="2" name="Rectangle 3">
            <a:extLst>
              <a:ext uri="{FF2B5EF4-FFF2-40B4-BE49-F238E27FC236}">
                <a16:creationId xmlns:a16="http://schemas.microsoft.com/office/drawing/2014/main" id="{F3021D7E-D924-5FCD-EFC1-E6F074A31650}"/>
              </a:ext>
            </a:extLst>
          </p:cNvPr>
          <p:cNvSpPr>
            <a:spLocks noGrp="1" noChangeArrowheads="1"/>
          </p:cNvSpPr>
          <p:nvPr>
            <p:ph idx="1"/>
          </p:nvPr>
        </p:nvSpPr>
        <p:spPr>
          <a:xfrm>
            <a:off x="604675" y="1513047"/>
            <a:ext cx="10877529" cy="523917"/>
          </a:xfrm>
        </p:spPr>
        <p:txBody>
          <a:bodyPr/>
          <a:lstStyle/>
          <a:p>
            <a:r>
              <a:rPr lang="en-US" altLang="en-US" sz="2000" dirty="0"/>
              <a:t>International, randomized, open-label phase III trial (data cutoff: November 26, 2022)</a:t>
            </a:r>
          </a:p>
        </p:txBody>
      </p:sp>
      <p:sp>
        <p:nvSpPr>
          <p:cNvPr id="3" name="Text Box 45">
            <a:extLst>
              <a:ext uri="{FF2B5EF4-FFF2-40B4-BE49-F238E27FC236}">
                <a16:creationId xmlns:a16="http://schemas.microsoft.com/office/drawing/2014/main" id="{98837DA0-0BD8-27B4-3F23-E1C26EFBD081}"/>
              </a:ext>
            </a:extLst>
          </p:cNvPr>
          <p:cNvSpPr txBox="1">
            <a:spLocks noChangeArrowheads="1"/>
          </p:cNvSpPr>
          <p:nvPr/>
        </p:nvSpPr>
        <p:spPr bwMode="auto">
          <a:xfrm>
            <a:off x="673719" y="2584829"/>
            <a:ext cx="242902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≥22 yr with metastatic NSCLC and progression on/after platinum-based chemotherapy;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276)</a:t>
            </a:r>
            <a:endParaRPr lang="en-US" altLang="en-US" sz="1600" b="0" dirty="0">
              <a:solidFill>
                <a:schemeClr val="bg1"/>
              </a:solidFill>
              <a:latin typeface="Calibri" panose="020F0502020204030204" pitchFamily="34" charset="0"/>
            </a:endParaRPr>
          </a:p>
        </p:txBody>
      </p:sp>
      <p:sp>
        <p:nvSpPr>
          <p:cNvPr id="4" name="Rectangle 46">
            <a:extLst>
              <a:ext uri="{FF2B5EF4-FFF2-40B4-BE49-F238E27FC236}">
                <a16:creationId xmlns:a16="http://schemas.microsoft.com/office/drawing/2014/main" id="{9D08A830-DFC0-C25B-A6B6-9F359E66B19D}"/>
              </a:ext>
            </a:extLst>
          </p:cNvPr>
          <p:cNvSpPr>
            <a:spLocks noChangeArrowheads="1"/>
          </p:cNvSpPr>
          <p:nvPr/>
        </p:nvSpPr>
        <p:spPr bwMode="auto">
          <a:xfrm>
            <a:off x="9397414" y="2707939"/>
            <a:ext cx="22587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Follow-up Q6W until PD; </a:t>
            </a:r>
            <a:br>
              <a:rPr lang="en-US" altLang="en-US" sz="1600" b="0" i="1" dirty="0">
                <a:solidFill>
                  <a:schemeClr val="bg1"/>
                </a:solidFill>
                <a:latin typeface="Calibri" panose="020F0502020204030204" pitchFamily="34" charset="0"/>
              </a:rPr>
            </a:br>
            <a:r>
              <a:rPr lang="en-US" altLang="en-US" sz="1600" b="0" i="1" dirty="0">
                <a:solidFill>
                  <a:schemeClr val="bg1"/>
                </a:solidFill>
                <a:latin typeface="Calibri" panose="020F0502020204030204" pitchFamily="34" charset="0"/>
              </a:rPr>
              <a:t>3 postprogression follow-up visits; </a:t>
            </a:r>
            <a:br>
              <a:rPr lang="en-US" altLang="en-US" sz="1600" b="0" i="1" dirty="0">
                <a:solidFill>
                  <a:schemeClr val="bg1"/>
                </a:solidFill>
                <a:latin typeface="Calibri" panose="020F0502020204030204" pitchFamily="34" charset="0"/>
              </a:rPr>
            </a:br>
            <a:r>
              <a:rPr lang="en-US" altLang="en-US" sz="1600" b="0" i="1" dirty="0">
                <a:solidFill>
                  <a:schemeClr val="bg1"/>
                </a:solidFill>
                <a:latin typeface="Calibri" panose="020F0502020204030204" pitchFamily="34" charset="0"/>
              </a:rPr>
              <a:t>survival follow-up</a:t>
            </a:r>
          </a:p>
        </p:txBody>
      </p:sp>
      <p:sp>
        <p:nvSpPr>
          <p:cNvPr id="5" name="Rectangle 49">
            <a:extLst>
              <a:ext uri="{FF2B5EF4-FFF2-40B4-BE49-F238E27FC236}">
                <a16:creationId xmlns:a16="http://schemas.microsoft.com/office/drawing/2014/main" id="{4EA56B47-39CC-3DD9-B8A3-AAA8167F7367}"/>
              </a:ext>
            </a:extLst>
          </p:cNvPr>
          <p:cNvSpPr>
            <a:spLocks noChangeArrowheads="1"/>
          </p:cNvSpPr>
          <p:nvPr/>
        </p:nvSpPr>
        <p:spPr bwMode="auto">
          <a:xfrm>
            <a:off x="3941534" y="2357972"/>
            <a:ext cx="494258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TTFields </a:t>
            </a:r>
            <a:r>
              <a:rPr lang="en-US" altLang="en-US" sz="1600" b="0" dirty="0">
                <a:solidFill>
                  <a:schemeClr val="tx1"/>
                </a:solidFill>
                <a:latin typeface="Calibri" panose="020F0502020204030204" pitchFamily="34" charset="0"/>
              </a:rPr>
              <a:t>150 kHz ≥18 hr/day* +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Investigator’s Choice of ICI</a:t>
            </a:r>
            <a:r>
              <a:rPr lang="en-US" altLang="en-US" sz="1600"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or Docetaxel</a:t>
            </a:r>
            <a:endParaRPr lang="en-US" altLang="en-US" sz="16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137)</a:t>
            </a:r>
          </a:p>
        </p:txBody>
      </p:sp>
      <p:sp>
        <p:nvSpPr>
          <p:cNvPr id="6" name="Rectangle 50">
            <a:extLst>
              <a:ext uri="{FF2B5EF4-FFF2-40B4-BE49-F238E27FC236}">
                <a16:creationId xmlns:a16="http://schemas.microsoft.com/office/drawing/2014/main" id="{F083A1F7-4AA1-8ADB-EA5A-0477596EDDCF}"/>
              </a:ext>
            </a:extLst>
          </p:cNvPr>
          <p:cNvSpPr>
            <a:spLocks noChangeArrowheads="1"/>
          </p:cNvSpPr>
          <p:nvPr/>
        </p:nvSpPr>
        <p:spPr bwMode="auto">
          <a:xfrm>
            <a:off x="3941534" y="3312165"/>
            <a:ext cx="494258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Investigator’s Choice of ICI</a:t>
            </a:r>
            <a:r>
              <a:rPr lang="en-US" altLang="en-US" sz="1600"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or Docetaxel</a:t>
            </a:r>
            <a:endParaRPr lang="en-US" altLang="en-US" sz="16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139)</a:t>
            </a:r>
          </a:p>
        </p:txBody>
      </p:sp>
      <p:sp>
        <p:nvSpPr>
          <p:cNvPr id="7" name="Line 52">
            <a:extLst>
              <a:ext uri="{FF2B5EF4-FFF2-40B4-BE49-F238E27FC236}">
                <a16:creationId xmlns:a16="http://schemas.microsoft.com/office/drawing/2014/main" id="{0FB3181B-E3D5-0D1E-75B1-5E78910E80E1}"/>
              </a:ext>
            </a:extLst>
          </p:cNvPr>
          <p:cNvSpPr>
            <a:spLocks noChangeShapeType="1"/>
          </p:cNvSpPr>
          <p:nvPr/>
        </p:nvSpPr>
        <p:spPr bwMode="auto">
          <a:xfrm>
            <a:off x="8987211" y="324654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8" name="Line 53">
            <a:extLst>
              <a:ext uri="{FF2B5EF4-FFF2-40B4-BE49-F238E27FC236}">
                <a16:creationId xmlns:a16="http://schemas.microsoft.com/office/drawing/2014/main" id="{0FC9F95A-D858-01C4-F783-C90FCB4EA9C1}"/>
              </a:ext>
            </a:extLst>
          </p:cNvPr>
          <p:cNvSpPr>
            <a:spLocks noChangeShapeType="1"/>
          </p:cNvSpPr>
          <p:nvPr/>
        </p:nvSpPr>
        <p:spPr bwMode="auto">
          <a:xfrm>
            <a:off x="3147184" y="337280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B4D2C9D8-1551-075A-03CC-96DD86421C93}"/>
              </a:ext>
            </a:extLst>
          </p:cNvPr>
          <p:cNvSpPr>
            <a:spLocks noChangeShapeType="1"/>
          </p:cNvSpPr>
          <p:nvPr/>
        </p:nvSpPr>
        <p:spPr bwMode="auto">
          <a:xfrm flipV="1">
            <a:off x="3147184" y="276945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Rectangle 46">
            <a:extLst>
              <a:ext uri="{FF2B5EF4-FFF2-40B4-BE49-F238E27FC236}">
                <a16:creationId xmlns:a16="http://schemas.microsoft.com/office/drawing/2014/main" id="{FF678C00-D083-DF23-4389-442DAB8641D6}"/>
              </a:ext>
            </a:extLst>
          </p:cNvPr>
          <p:cNvSpPr>
            <a:spLocks noChangeArrowheads="1"/>
          </p:cNvSpPr>
          <p:nvPr/>
        </p:nvSpPr>
        <p:spPr bwMode="auto">
          <a:xfrm>
            <a:off x="1384307" y="1945050"/>
            <a:ext cx="4166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region, ICI vs docetaxel, histology</a:t>
            </a:r>
          </a:p>
        </p:txBody>
      </p:sp>
      <p:sp>
        <p:nvSpPr>
          <p:cNvPr id="11" name="Line 52">
            <a:extLst>
              <a:ext uri="{FF2B5EF4-FFF2-40B4-BE49-F238E27FC236}">
                <a16:creationId xmlns:a16="http://schemas.microsoft.com/office/drawing/2014/main" id="{F130C410-7567-50F8-CD0D-42320A029A5D}"/>
              </a:ext>
            </a:extLst>
          </p:cNvPr>
          <p:cNvSpPr>
            <a:spLocks noChangeShapeType="1"/>
          </p:cNvSpPr>
          <p:nvPr/>
        </p:nvSpPr>
        <p:spPr bwMode="auto">
          <a:xfrm>
            <a:off x="3458334" y="2257330"/>
            <a:ext cx="0" cy="518816"/>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2" name="Content Placeholder 2">
            <a:extLst>
              <a:ext uri="{FF2B5EF4-FFF2-40B4-BE49-F238E27FC236}">
                <a16:creationId xmlns:a16="http://schemas.microsoft.com/office/drawing/2014/main" id="{D43959CA-43AD-1EBB-A7F2-FC292587315D}"/>
              </a:ext>
            </a:extLst>
          </p:cNvPr>
          <p:cNvSpPr txBox="1">
            <a:spLocks/>
          </p:cNvSpPr>
          <p:nvPr/>
        </p:nvSpPr>
        <p:spPr bwMode="auto">
          <a:xfrm>
            <a:off x="601819" y="4688496"/>
            <a:ext cx="5868555" cy="163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Primary endpoint: </a:t>
            </a:r>
            <a:r>
              <a:rPr lang="en-US" sz="2000" b="0" kern="0" dirty="0"/>
              <a:t>OS</a:t>
            </a:r>
          </a:p>
          <a:p>
            <a:pPr>
              <a:spcAft>
                <a:spcPts val="0"/>
              </a:spcAft>
            </a:pPr>
            <a:r>
              <a:rPr lang="en-US" sz="2000" b="1" kern="0" dirty="0"/>
              <a:t>Key secondary endpoints: </a:t>
            </a:r>
            <a:r>
              <a:rPr lang="en-US" sz="2000" b="0" kern="0" dirty="0"/>
              <a:t>OS in ICI- and docetaxel-treated subgroups (tested hierarchically if primary endpoint met)</a:t>
            </a:r>
          </a:p>
        </p:txBody>
      </p:sp>
      <p:sp>
        <p:nvSpPr>
          <p:cNvPr id="14" name="Text Box 30">
            <a:extLst>
              <a:ext uri="{FF2B5EF4-FFF2-40B4-BE49-F238E27FC236}">
                <a16:creationId xmlns:a16="http://schemas.microsoft.com/office/drawing/2014/main" id="{128B7D73-7E37-315D-4F4C-012A4FA53D6E}"/>
              </a:ext>
            </a:extLst>
          </p:cNvPr>
          <p:cNvSpPr txBox="1">
            <a:spLocks noChangeArrowheads="1"/>
          </p:cNvSpPr>
          <p:nvPr/>
        </p:nvSpPr>
        <p:spPr bwMode="auto">
          <a:xfrm>
            <a:off x="3842141" y="4113752"/>
            <a:ext cx="533268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*Novo TTF-100L or NovoTTF-200T device.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Investigator’s choice of pembrolizumab, nivolumab, or atezolizumab).</a:t>
            </a:r>
            <a:endParaRPr lang="en-US" altLang="en-US" sz="1400" baseline="30000" dirty="0">
              <a:solidFill>
                <a:schemeClr val="bg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95E9B79F-600F-2828-2A67-7F60491DDFC8}"/>
              </a:ext>
            </a:extLst>
          </p:cNvPr>
          <p:cNvCxnSpPr>
            <a:cxnSpLocks/>
          </p:cNvCxnSpPr>
          <p:nvPr/>
        </p:nvCxnSpPr>
        <p:spPr bwMode="auto">
          <a:xfrm>
            <a:off x="6470374" y="5412183"/>
            <a:ext cx="771255" cy="0"/>
          </a:xfrm>
          <a:prstGeom prst="straightConnector1">
            <a:avLst/>
          </a:prstGeom>
          <a:noFill/>
          <a:ln w="28575" cap="flat" cmpd="sng" algn="ctr">
            <a:solidFill>
              <a:schemeClr val="accent3"/>
            </a:solidFill>
            <a:prstDash val="solid"/>
            <a:round/>
            <a:headEnd type="none" w="med" len="med"/>
            <a:tailEnd type="triangle"/>
          </a:ln>
          <a:effectLst/>
        </p:spPr>
      </p:cxnSp>
      <p:sp>
        <p:nvSpPr>
          <p:cNvPr id="17" name="Rectangle 16">
            <a:extLst>
              <a:ext uri="{FF2B5EF4-FFF2-40B4-BE49-F238E27FC236}">
                <a16:creationId xmlns:a16="http://schemas.microsoft.com/office/drawing/2014/main" id="{A82A4243-53AA-649B-F603-8042CEDF37A0}"/>
              </a:ext>
            </a:extLst>
          </p:cNvPr>
          <p:cNvSpPr/>
          <p:nvPr/>
        </p:nvSpPr>
        <p:spPr bwMode="auto">
          <a:xfrm>
            <a:off x="7338523" y="4895261"/>
            <a:ext cx="3003656" cy="1033843"/>
          </a:xfrm>
          <a:prstGeom prst="rect">
            <a:avLst/>
          </a:prstGeom>
          <a:solidFill>
            <a:schemeClr val="accent3">
              <a:lumMod val="20000"/>
              <a:lumOff val="80000"/>
            </a:schemeClr>
          </a:solidFill>
          <a:ln w="0">
            <a:solidFill>
              <a:schemeClr val="accent3"/>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Current post hoc analysis focuses on OS in ICI-treated subgroup by PD-L1 status</a:t>
            </a:r>
          </a:p>
        </p:txBody>
      </p:sp>
    </p:spTree>
    <p:extLst>
      <p:ext uri="{BB962C8B-B14F-4D97-AF65-F5344CB8AC3E}">
        <p14:creationId xmlns:p14="http://schemas.microsoft.com/office/powerpoint/2010/main" val="263668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Baseline Characteristics of ICI-Treated Subgroup</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5476973"/>
            <a:ext cx="10877529" cy="686760"/>
          </a:xfrm>
        </p:spPr>
        <p:txBody>
          <a:bodyPr/>
          <a:lstStyle/>
          <a:p>
            <a:r>
              <a:rPr lang="en-US" altLang="en-US" sz="2200" dirty="0"/>
              <a:t>PD-L1 expression testing was not required, but TPS data were available for 83% of patients who received ICI treatment in US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WCLC 2023. Abstr OA22.05.</a:t>
            </a:r>
          </a:p>
        </p:txBody>
      </p:sp>
      <p:graphicFrame>
        <p:nvGraphicFramePr>
          <p:cNvPr id="2" name="Group 3">
            <a:extLst>
              <a:ext uri="{FF2B5EF4-FFF2-40B4-BE49-F238E27FC236}">
                <a16:creationId xmlns:a16="http://schemas.microsoft.com/office/drawing/2014/main" id="{F1DB803D-09F0-0060-61AB-77460DF8DAE2}"/>
              </a:ext>
            </a:extLst>
          </p:cNvPr>
          <p:cNvGraphicFramePr>
            <a:graphicFrameLocks/>
          </p:cNvGraphicFramePr>
          <p:nvPr>
            <p:extLst>
              <p:ext uri="{D42A27DB-BD31-4B8C-83A1-F6EECF244321}">
                <p14:modId xmlns:p14="http://schemas.microsoft.com/office/powerpoint/2010/main" val="4276039908"/>
              </p:ext>
            </p:extLst>
          </p:nvPr>
        </p:nvGraphicFramePr>
        <p:xfrm>
          <a:off x="725006" y="1595431"/>
          <a:ext cx="5255824" cy="3718656"/>
        </p:xfrm>
        <a:graphic>
          <a:graphicData uri="http://schemas.openxmlformats.org/drawingml/2006/table">
            <a:tbl>
              <a:tblPr/>
              <a:tblGrid>
                <a:gridCol w="26517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3246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TTFields + ICI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ICI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(23-86)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status,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 or 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99751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bl>
          </a:graphicData>
        </a:graphic>
      </p:graphicFrame>
      <p:graphicFrame>
        <p:nvGraphicFramePr>
          <p:cNvPr id="3" name="Group 3">
            <a:extLst>
              <a:ext uri="{FF2B5EF4-FFF2-40B4-BE49-F238E27FC236}">
                <a16:creationId xmlns:a16="http://schemas.microsoft.com/office/drawing/2014/main" id="{59E12185-F23E-92F1-3CE5-7ABB1D3555A3}"/>
              </a:ext>
            </a:extLst>
          </p:cNvPr>
          <p:cNvGraphicFramePr>
            <a:graphicFrameLocks/>
          </p:cNvGraphicFramePr>
          <p:nvPr>
            <p:extLst>
              <p:ext uri="{D42A27DB-BD31-4B8C-83A1-F6EECF244321}">
                <p14:modId xmlns:p14="http://schemas.microsoft.com/office/powerpoint/2010/main" val="3081607220"/>
              </p:ext>
            </p:extLst>
          </p:nvPr>
        </p:nvGraphicFramePr>
        <p:xfrm>
          <a:off x="6111240" y="1600200"/>
          <a:ext cx="5394960" cy="3627200"/>
        </p:xfrm>
        <a:graphic>
          <a:graphicData uri="http://schemas.openxmlformats.org/drawingml/2006/table">
            <a:tbl>
              <a:tblPr/>
              <a:tblGrid>
                <a:gridCol w="26517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TTFields + ICI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ICI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metastasis,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lines of systemic therapy,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7293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ICI,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8562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TPS,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3407594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OS in ICI-Treated Subgroup by PD-L1 Status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WCLC 2023. Abstr OA22.05.</a:t>
            </a:r>
          </a:p>
        </p:txBody>
      </p:sp>
      <p:graphicFrame>
        <p:nvGraphicFramePr>
          <p:cNvPr id="3" name="Group 3">
            <a:extLst>
              <a:ext uri="{FF2B5EF4-FFF2-40B4-BE49-F238E27FC236}">
                <a16:creationId xmlns:a16="http://schemas.microsoft.com/office/drawing/2014/main" id="{6694DD45-0D75-C04E-8F69-21387C5A27E5}"/>
              </a:ext>
            </a:extLst>
          </p:cNvPr>
          <p:cNvGraphicFramePr>
            <a:graphicFrameLocks/>
          </p:cNvGraphicFramePr>
          <p:nvPr>
            <p:extLst>
              <p:ext uri="{D42A27DB-BD31-4B8C-83A1-F6EECF244321}">
                <p14:modId xmlns:p14="http://schemas.microsoft.com/office/powerpoint/2010/main" val="3183430496"/>
              </p:ext>
            </p:extLst>
          </p:nvPr>
        </p:nvGraphicFramePr>
        <p:xfrm>
          <a:off x="727077" y="1600200"/>
          <a:ext cx="10779123" cy="3200480"/>
        </p:xfrm>
        <a:graphic>
          <a:graphicData uri="http://schemas.openxmlformats.org/drawingml/2006/table">
            <a:tbl>
              <a:tblPr/>
              <a:tblGrid>
                <a:gridCol w="2868878">
                  <a:extLst>
                    <a:ext uri="{9D8B030D-6E8A-4147-A177-3AD203B41FA5}">
                      <a16:colId xmlns:a16="http://schemas.microsoft.com/office/drawing/2014/main" val="20000"/>
                    </a:ext>
                  </a:extLst>
                </a:gridCol>
                <a:gridCol w="2178121">
                  <a:extLst>
                    <a:ext uri="{9D8B030D-6E8A-4147-A177-3AD203B41FA5}">
                      <a16:colId xmlns:a16="http://schemas.microsoft.com/office/drawing/2014/main" val="3348960497"/>
                    </a:ext>
                  </a:extLst>
                </a:gridCol>
                <a:gridCol w="2065106">
                  <a:extLst>
                    <a:ext uri="{9D8B030D-6E8A-4147-A177-3AD203B41FA5}">
                      <a16:colId xmlns:a16="http://schemas.microsoft.com/office/drawing/2014/main" val="20002"/>
                    </a:ext>
                  </a:extLst>
                </a:gridCol>
                <a:gridCol w="2071443">
                  <a:extLst>
                    <a:ext uri="{9D8B030D-6E8A-4147-A177-3AD203B41FA5}">
                      <a16:colId xmlns:a16="http://schemas.microsoft.com/office/drawing/2014/main" val="3866506552"/>
                    </a:ext>
                  </a:extLst>
                </a:gridCol>
                <a:gridCol w="1595575">
                  <a:extLst>
                    <a:ext uri="{9D8B030D-6E8A-4147-A177-3AD203B41FA5}">
                      <a16:colId xmlns:a16="http://schemas.microsoft.com/office/drawing/2014/main" val="3671074691"/>
                    </a:ext>
                  </a:extLst>
                </a:gridCol>
              </a:tblGrid>
              <a:tr h="174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Median OS by PD-L1 Status,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TTFields + ICI </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37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 (1.9-28.2)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(5.8-16.2)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0.98 (0.42-2.24)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69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23.6 (7.7-NR)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(7.5-26.6)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0.49 (0.24-1.00)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997514"/>
                  </a:ext>
                </a:extLst>
              </a:tr>
              <a:tr h="1515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 (6.5-35.4)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 (6.2-22.2)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(0.25-1.22)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8727751"/>
                  </a:ext>
                </a:extLst>
              </a:tr>
              <a:tr h="1515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5)</a:t>
                      </a:r>
                    </a:p>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(1.81-NR)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30.0 (1.45-NR)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0.17 (0.02-1.46)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7729309"/>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Safety in ICI-Treated Subgroup</a:t>
            </a:r>
            <a:endParaRPr lang="en-US" altLang="en-US" dirty="0"/>
          </a:p>
        </p:txBody>
      </p:sp>
      <p:sp>
        <p:nvSpPr>
          <p:cNvPr id="5" name="Content Placeholder 4">
            <a:extLst>
              <a:ext uri="{FF2B5EF4-FFF2-40B4-BE49-F238E27FC236}">
                <a16:creationId xmlns:a16="http://schemas.microsoft.com/office/drawing/2014/main" id="{5099A0DD-8D48-B93C-5914-2383E5B75E34}"/>
              </a:ext>
            </a:extLst>
          </p:cNvPr>
          <p:cNvSpPr>
            <a:spLocks noGrp="1"/>
          </p:cNvSpPr>
          <p:nvPr>
            <p:ph sz="half" idx="2"/>
          </p:nvPr>
        </p:nvSpPr>
        <p:spPr>
          <a:xfrm>
            <a:off x="6747962" y="1374100"/>
            <a:ext cx="4734242" cy="4679462"/>
          </a:xfrm>
        </p:spPr>
        <p:txBody>
          <a:bodyPr/>
          <a:lstStyle/>
          <a:p>
            <a:r>
              <a:rPr lang="en-US" sz="2000" b="0" kern="0" dirty="0"/>
              <a:t>Safety findings in ICI subgroup consistent with overall study results</a:t>
            </a:r>
          </a:p>
          <a:p>
            <a:r>
              <a:rPr lang="en-US" sz="2000" b="0" kern="0" dirty="0"/>
              <a:t>TTFields + ICI vs ICI alone:</a:t>
            </a:r>
          </a:p>
          <a:p>
            <a:pPr lvl="1">
              <a:spcBef>
                <a:spcPts val="800"/>
              </a:spcBef>
              <a:spcAft>
                <a:spcPts val="500"/>
              </a:spcAft>
            </a:pPr>
            <a:r>
              <a:rPr lang="en-US" sz="1800" b="0" kern="0" dirty="0"/>
              <a:t>Serious AEs: 51% vs 35%</a:t>
            </a:r>
          </a:p>
          <a:p>
            <a:pPr lvl="1">
              <a:spcBef>
                <a:spcPts val="800"/>
              </a:spcBef>
              <a:spcAft>
                <a:spcPts val="500"/>
              </a:spcAft>
            </a:pPr>
            <a:r>
              <a:rPr lang="en-US" sz="1800" b="0" kern="0" dirty="0"/>
              <a:t>AEs leading to d/c: 34% vs 18%</a:t>
            </a:r>
          </a:p>
          <a:p>
            <a:pPr lvl="1">
              <a:spcBef>
                <a:spcPts val="800"/>
              </a:spcBef>
              <a:spcAft>
                <a:spcPts val="500"/>
              </a:spcAft>
            </a:pPr>
            <a:r>
              <a:rPr lang="en-US" sz="1800" b="0" kern="0" dirty="0"/>
              <a:t>AEs leading to death: 8% vs 9%</a:t>
            </a:r>
          </a:p>
          <a:p>
            <a:r>
              <a:rPr lang="en-US" sz="2000" b="0" kern="0" dirty="0"/>
              <a:t>Device-related AEs in TTFields + ICI group occurred in 73% of patients</a:t>
            </a:r>
          </a:p>
          <a:p>
            <a:pPr lvl="1">
              <a:spcBef>
                <a:spcPts val="800"/>
              </a:spcBef>
              <a:spcAft>
                <a:spcPts val="500"/>
              </a:spcAft>
            </a:pPr>
            <a:r>
              <a:rPr lang="en-US" sz="1800" b="0" kern="0" dirty="0"/>
              <a:t>Predominantly grade 1/2 local skin irritation</a:t>
            </a:r>
          </a:p>
          <a:p>
            <a:pPr lvl="1">
              <a:spcBef>
                <a:spcPts val="800"/>
              </a:spcBef>
              <a:spcAft>
                <a:spcPts val="500"/>
              </a:spcAft>
            </a:pPr>
            <a:r>
              <a:rPr lang="en-US" sz="1800" b="0" kern="0" dirty="0"/>
              <a:t>Grade 3 AEs: 4.5%</a:t>
            </a:r>
          </a:p>
          <a:p>
            <a:pPr lvl="1">
              <a:spcBef>
                <a:spcPts val="800"/>
              </a:spcBef>
              <a:spcAft>
                <a:spcPts val="500"/>
              </a:spcAft>
            </a:pPr>
            <a:r>
              <a:rPr lang="en-US" sz="1800" b="0" kern="0" dirty="0"/>
              <a:t>No deaths or grade 4 AEs due to </a:t>
            </a:r>
            <a:br>
              <a:rPr lang="en-US" sz="1800" b="0" kern="0" dirty="0"/>
            </a:br>
            <a:r>
              <a:rPr lang="en-US" sz="1800" b="0" kern="0" dirty="0"/>
              <a:t>TTFields therapy</a:t>
            </a:r>
          </a:p>
          <a:p>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WCLC 2023. Abstr OA22.05.</a:t>
            </a:r>
          </a:p>
        </p:txBody>
      </p:sp>
      <p:graphicFrame>
        <p:nvGraphicFramePr>
          <p:cNvPr id="3" name="Group 3">
            <a:extLst>
              <a:ext uri="{FF2B5EF4-FFF2-40B4-BE49-F238E27FC236}">
                <a16:creationId xmlns:a16="http://schemas.microsoft.com/office/drawing/2014/main" id="{F5F47CBE-818B-FF64-102A-2B354375B0DA}"/>
              </a:ext>
            </a:extLst>
          </p:cNvPr>
          <p:cNvGraphicFramePr>
            <a:graphicFrameLocks/>
          </p:cNvGraphicFramePr>
          <p:nvPr>
            <p:extLst>
              <p:ext uri="{D42A27DB-BD31-4B8C-83A1-F6EECF244321}">
                <p14:modId xmlns:p14="http://schemas.microsoft.com/office/powerpoint/2010/main" val="753829578"/>
              </p:ext>
            </p:extLst>
          </p:nvPr>
        </p:nvGraphicFramePr>
        <p:xfrm>
          <a:off x="543382" y="1374100"/>
          <a:ext cx="6146142" cy="4023424"/>
        </p:xfrm>
        <a:graphic>
          <a:graphicData uri="http://schemas.openxmlformats.org/drawingml/2006/table">
            <a:tbl>
              <a:tblPr/>
              <a:tblGrid>
                <a:gridCol w="2323654">
                  <a:extLst>
                    <a:ext uri="{9D8B030D-6E8A-4147-A177-3AD203B41FA5}">
                      <a16:colId xmlns:a16="http://schemas.microsoft.com/office/drawing/2014/main" val="20000"/>
                    </a:ext>
                  </a:extLst>
                </a:gridCol>
                <a:gridCol w="955622">
                  <a:extLst>
                    <a:ext uri="{9D8B030D-6E8A-4147-A177-3AD203B41FA5}">
                      <a16:colId xmlns:a16="http://schemas.microsoft.com/office/drawing/2014/main" val="20001"/>
                    </a:ext>
                  </a:extLst>
                </a:gridCol>
                <a:gridCol w="955622">
                  <a:extLst>
                    <a:ext uri="{9D8B030D-6E8A-4147-A177-3AD203B41FA5}">
                      <a16:colId xmlns:a16="http://schemas.microsoft.com/office/drawing/2014/main" val="20002"/>
                    </a:ext>
                  </a:extLst>
                </a:gridCol>
                <a:gridCol w="955622">
                  <a:extLst>
                    <a:ext uri="{9D8B030D-6E8A-4147-A177-3AD203B41FA5}">
                      <a16:colId xmlns:a16="http://schemas.microsoft.com/office/drawing/2014/main" val="166360779"/>
                    </a:ext>
                  </a:extLst>
                </a:gridCol>
                <a:gridCol w="955622">
                  <a:extLst>
                    <a:ext uri="{9D8B030D-6E8A-4147-A177-3AD203B41FA5}">
                      <a16:colId xmlns:a16="http://schemas.microsoft.com/office/drawing/2014/main" val="1637580851"/>
                    </a:ext>
                  </a:extLst>
                </a:gridCol>
              </a:tblGrid>
              <a:tr h="19267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TTFields + ICI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ICI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10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Most frequent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Musculoskeletal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07947"/>
            <a:ext cx="10877529" cy="4650686"/>
          </a:xfrm>
        </p:spPr>
        <p:txBody>
          <a:bodyPr/>
          <a:lstStyle/>
          <a:p>
            <a:r>
              <a:rPr lang="en-US" altLang="en-US" sz="2000" dirty="0"/>
              <a:t>Subgroup analysis of phase III LUNAR trial suggests that OS benefit with TTFields + ICI is greater in patients with PD-L1</a:t>
            </a:r>
            <a:r>
              <a:rPr lang="en-US" altLang="en-US" sz="2000" dirty="0">
                <a:cs typeface="Calibri" panose="020F0502020204030204" pitchFamily="34" charset="0"/>
              </a:rPr>
              <a:t>–</a:t>
            </a:r>
            <a:r>
              <a:rPr lang="en-US" altLang="en-US" sz="2000" dirty="0"/>
              <a:t>positive (TPS ≥1%) metastatic NSCLC following progression on/after platinum-based therapy vs those with PD-L1</a:t>
            </a:r>
            <a:r>
              <a:rPr lang="en-US" altLang="en-US" sz="2000" dirty="0">
                <a:cs typeface="Calibri" panose="020F0502020204030204" pitchFamily="34" charset="0"/>
              </a:rPr>
              <a:t>–</a:t>
            </a:r>
            <a:r>
              <a:rPr lang="en-US" altLang="en-US" sz="2000" dirty="0"/>
              <a:t>negative disease</a:t>
            </a:r>
            <a:endParaRPr lang="en-US" altLang="en-US" sz="2000" baseline="30000" dirty="0"/>
          </a:p>
          <a:p>
            <a:pPr lvl="1"/>
            <a:r>
              <a:rPr lang="en-US" altLang="en-US" sz="1800" dirty="0"/>
              <a:t>Median OS in PD-L1–positive disease: 23.6 vs 10.5 mo (HR: 0.49; </a:t>
            </a:r>
            <a:r>
              <a:rPr lang="en-US" altLang="en-US" sz="1800" dirty="0">
                <a:solidFill>
                  <a:schemeClr val="bg2">
                    <a:lumMod val="10000"/>
                  </a:schemeClr>
                </a:solidFill>
              </a:rPr>
              <a:t>95% CI: </a:t>
            </a:r>
            <a:r>
              <a:rPr kumimoji="0" lang="en-US" sz="1800" b="0" i="0" u="none" strike="noStrike" cap="none" normalizeH="0" baseline="0" dirty="0">
                <a:ln>
                  <a:noFill/>
                </a:ln>
                <a:solidFill>
                  <a:schemeClr val="bg2">
                    <a:lumMod val="10000"/>
                  </a:schemeClr>
                </a:solidFill>
                <a:effectLst/>
              </a:rPr>
              <a:t>0.24-1.00; </a:t>
            </a:r>
            <a:r>
              <a:rPr lang="en-US" altLang="en-US" sz="1800" i="1" dirty="0"/>
              <a:t>P</a:t>
            </a:r>
            <a:r>
              <a:rPr lang="en-US" altLang="en-US" sz="1800" dirty="0"/>
              <a:t> = .045) with </a:t>
            </a:r>
            <a:br>
              <a:rPr lang="en-US" altLang="en-US" sz="1800" dirty="0"/>
            </a:br>
            <a:r>
              <a:rPr lang="en-US" altLang="en-US" sz="1800" dirty="0"/>
              <a:t>TTFields + ICI vs ICI, respectively</a:t>
            </a:r>
          </a:p>
          <a:p>
            <a:pPr lvl="1"/>
            <a:r>
              <a:rPr lang="en-US" altLang="en-US" sz="1800" dirty="0"/>
              <a:t>Median OS in PD-L1–negative disease: 9.6 vs 9.1 mo (HR: 0.98; </a:t>
            </a:r>
            <a:r>
              <a:rPr lang="en-US" altLang="en-US" sz="1800" dirty="0">
                <a:solidFill>
                  <a:schemeClr val="bg2">
                    <a:lumMod val="10000"/>
                  </a:schemeClr>
                </a:solidFill>
              </a:rPr>
              <a:t>95% CI: </a:t>
            </a:r>
            <a:r>
              <a:rPr kumimoji="0" lang="en-US" sz="1800" b="0" i="0" u="none" strike="noStrike" cap="none" normalizeH="0" baseline="0" dirty="0">
                <a:ln>
                  <a:noFill/>
                </a:ln>
                <a:solidFill>
                  <a:schemeClr val="bg2">
                    <a:lumMod val="10000"/>
                  </a:schemeClr>
                </a:solidFill>
                <a:effectLst/>
              </a:rPr>
              <a:t>0.42-2.24; </a:t>
            </a:r>
            <a:r>
              <a:rPr lang="en-US" altLang="en-US" sz="1800" i="1" dirty="0"/>
              <a:t>P</a:t>
            </a:r>
            <a:r>
              <a:rPr lang="en-US" altLang="en-US" sz="1800" dirty="0"/>
              <a:t> = .95) with </a:t>
            </a:r>
            <a:br>
              <a:rPr lang="en-US" altLang="en-US" sz="1800" dirty="0"/>
            </a:br>
            <a:r>
              <a:rPr lang="en-US" altLang="en-US" sz="1800" dirty="0"/>
              <a:t>TTFields + ICI vs ICI, respectively</a:t>
            </a:r>
          </a:p>
          <a:p>
            <a:r>
              <a:rPr lang="en-US" altLang="en-US" sz="2000" dirty="0"/>
              <a:t>Due to limited sample size of this post hoc analysis, correlation between increasing PD-L1 expression and improved OS requires further validation</a:t>
            </a:r>
          </a:p>
          <a:p>
            <a:r>
              <a:rPr lang="en-US" altLang="en-US" sz="2000" dirty="0"/>
              <a:t>Investigators recommended consideration of TTFields in addition to current SoC for metastatic NSCLC following progression on/after platinum-based therapy</a:t>
            </a:r>
          </a:p>
          <a:p>
            <a:r>
              <a:rPr lang="en-US" altLang="en-US" sz="2000" dirty="0"/>
              <a:t>Additional studies are ongoing to assess TTFields + 1L ICI (EF-36/KEYNOTE-B36, NCT04892472) and TTFields + consolidative ICI therapy for locally advanced disease</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WCLC 2023. Abstr OA22.05.</a:t>
            </a:r>
          </a:p>
        </p:txBody>
      </p:sp>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FE01FB722436BA43941166DAA0C6253D" ma:contentTypeVersion="1" ma:contentTypeDescription="Create a new document." ma:contentTypeScope="" ma:versionID="51e61449f26c0be2ff956f9771970f3d">
  <xsd:schema xmlns:xsd="http://www.w3.org/2001/XMLSchema" xmlns:xs="http://www.w3.org/2001/XMLSchema" xmlns:p="http://schemas.microsoft.com/office/2006/metadata/properties" xmlns:ns2="d54cbe69-32bd-412a-b004-9152f949605e" xmlns:ns3="acf7a4cc-6228-446c-8df6-428a35861000" targetNamespace="http://schemas.microsoft.com/office/2006/metadata/properties" ma:root="true" ma:fieldsID="ff8a64e642775dd2e99f3a5ced75ad25" ns2:_="" ns3:_="">
    <xsd:import namespace="d54cbe69-32bd-412a-b004-9152f949605e"/>
    <xsd:import namespace="acf7a4cc-6228-446c-8df6-428a3586100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cf7a4cc-6228-446c-8df6-428a3586100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56M7VY3CDVN5-2106085344-2</_dlc_DocId>
    <_dlc_DocIdUrl xmlns="d54cbe69-32bd-412a-b004-9152f949605e">
      <Url>https://intranet.clinicaloptions.com/mews/oncology/ONC_2023_Lung_WCLC_CF_(PRP6561)/Slides__12/_layouts/15/DocIdRedir.aspx?ID=56M7VY3CDVN5-2106085344-2</Url>
      <Description>56M7VY3CDVN5-2106085344-2</Description>
    </_dlc_DocIdUrl>
    <Document_x0020_Category xmlns="acf7a4cc-6228-446c-8df6-428a35861000">Conference Capsule Slides</Document_x0020_Category>
  </documentManagement>
</p:properties>
</file>

<file path=customXml/itemProps1.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2.xml><?xml version="1.0" encoding="utf-8"?>
<ds:datastoreItem xmlns:ds="http://schemas.openxmlformats.org/officeDocument/2006/customXml" ds:itemID="{7E5F389B-8CF4-45F4-A8F7-63834D56E6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cf7a4cc-6228-446c-8df6-428a358610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purl.org/dc/elements/1.1/"/>
    <ds:schemaRef ds:uri="acf7a4cc-6228-446c-8df6-428a35861000"/>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 ds:uri="d54cbe69-32bd-412a-b004-9152f949605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1484</TotalTime>
  <Words>1671</Words>
  <Application>Microsoft Office PowerPoint</Application>
  <PresentationFormat>Widescreen</PresentationFormat>
  <Paragraphs>253</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Tumor Treating Fields + Immune Checkpoint Inhibition in Metastatic NSCLC After  Platinum Failure: Phase III LUNAR  Subgroup Analysis by PD-L1 Expression</vt:lpstr>
      <vt:lpstr>About These Slides</vt:lpstr>
      <vt:lpstr>LUNAR: TTFields Therapy + Immune Checkpoint Inhibition for Progressive Metastatic NSCLC</vt:lpstr>
      <vt:lpstr>LUNAR: Study Design</vt:lpstr>
      <vt:lpstr>LUNAR: Baseline Characteristics of ICI-Treated Subgroup</vt:lpstr>
      <vt:lpstr>LUNAR: OS in ICI-Treated Subgroup by PD-L1 Status</vt:lpstr>
      <vt:lpstr>LUNAR: Safety in ICI-Treated Subgroup</vt:lpstr>
      <vt:lpstr>LUNAR: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Tumor Treating Fields + Immune Checkpoint Inhibition in Metastatic NSCLC After Platinum Failure: Phase III LUNAR Subgroup Analysis by PD-L1 Expression</dc:title>
  <dc:creator>Preferred User</dc:creator>
  <cp:lastModifiedBy>nkolenko@clinicaloptions.com</cp:lastModifiedBy>
  <cp:revision>26</cp:revision>
  <cp:lastPrinted>2016-09-26T20:21:49Z</cp:lastPrinted>
  <dcterms:created xsi:type="dcterms:W3CDTF">2005-05-27T15:08:01Z</dcterms:created>
  <dcterms:modified xsi:type="dcterms:W3CDTF">2023-09-14T20:15:53Z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94f087a8-ee25-4264-9210-29cef86bde35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0x010100FE01FB722436BA43941166DAA0C6253D</vt:lpwstr>
  </property>
  <property fmtid="{D5CDD505-2E9C-101B-9397-08002B2CF9AE}" pid="9" name="MediaServiceImageTags">
    <vt:lpwstr/>
  </property>
</Properties>
</file>