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4"/>
    <p:sldMasterId id="2147483851" r:id="rId5"/>
    <p:sldMasterId id="2147483820" r:id="rId6"/>
    <p:sldMasterId id="2147483894" r:id="rId7"/>
  </p:sldMasterIdLst>
  <p:notesMasterIdLst>
    <p:notesMasterId r:id="rId75"/>
  </p:notesMasterIdLst>
  <p:handoutMasterIdLst>
    <p:handoutMasterId r:id="rId76"/>
  </p:handoutMasterIdLst>
  <p:sldIdLst>
    <p:sldId id="2147473663" r:id="rId8"/>
    <p:sldId id="308" r:id="rId9"/>
    <p:sldId id="2147482853" r:id="rId10"/>
    <p:sldId id="2147482854" r:id="rId11"/>
    <p:sldId id="2147482855" r:id="rId12"/>
    <p:sldId id="554" r:id="rId13"/>
    <p:sldId id="2147482799" r:id="rId14"/>
    <p:sldId id="2147482836" r:id="rId15"/>
    <p:sldId id="2147483600" r:id="rId16"/>
    <p:sldId id="2147483601" r:id="rId17"/>
    <p:sldId id="2147473723" r:id="rId18"/>
    <p:sldId id="2147483609" r:id="rId19"/>
    <p:sldId id="2147483610" r:id="rId20"/>
    <p:sldId id="2147483605" r:id="rId21"/>
    <p:sldId id="2147483631" r:id="rId22"/>
    <p:sldId id="2147473724" r:id="rId23"/>
    <p:sldId id="2147473730" r:id="rId24"/>
    <p:sldId id="258" r:id="rId25"/>
    <p:sldId id="2147483633" r:id="rId26"/>
    <p:sldId id="2147473727" r:id="rId27"/>
    <p:sldId id="2147473743" r:id="rId28"/>
    <p:sldId id="2147473728" r:id="rId29"/>
    <p:sldId id="2147483622" r:id="rId30"/>
    <p:sldId id="2147473710" r:id="rId31"/>
    <p:sldId id="2147473696" r:id="rId32"/>
    <p:sldId id="256" r:id="rId33"/>
    <p:sldId id="2147473711" r:id="rId34"/>
    <p:sldId id="2147473712" r:id="rId35"/>
    <p:sldId id="2147473706" r:id="rId36"/>
    <p:sldId id="2147473748" r:id="rId37"/>
    <p:sldId id="2147483623" r:id="rId38"/>
    <p:sldId id="2147473693" r:id="rId39"/>
    <p:sldId id="2147473716" r:id="rId40"/>
    <p:sldId id="2147473717" r:id="rId41"/>
    <p:sldId id="2147483627" r:id="rId42"/>
    <p:sldId id="2147473749" r:id="rId43"/>
    <p:sldId id="2147473720" r:id="rId44"/>
    <p:sldId id="2147473721" r:id="rId45"/>
    <p:sldId id="2147483624" r:id="rId46"/>
    <p:sldId id="2147473697" r:id="rId47"/>
    <p:sldId id="2147473732" r:id="rId48"/>
    <p:sldId id="2147473736" r:id="rId49"/>
    <p:sldId id="2147473735" r:id="rId50"/>
    <p:sldId id="2147483628" r:id="rId51"/>
    <p:sldId id="2147483629" r:id="rId52"/>
    <p:sldId id="2147483630" r:id="rId53"/>
    <p:sldId id="2147473740" r:id="rId54"/>
    <p:sldId id="2147483625" r:id="rId55"/>
    <p:sldId id="2147483606" r:id="rId56"/>
    <p:sldId id="2147483618" r:id="rId57"/>
    <p:sldId id="2147483619" r:id="rId58"/>
    <p:sldId id="2147483621" r:id="rId59"/>
    <p:sldId id="2147483607" r:id="rId60"/>
    <p:sldId id="2147483612" r:id="rId61"/>
    <p:sldId id="2147483613" r:id="rId62"/>
    <p:sldId id="2147483614" r:id="rId63"/>
    <p:sldId id="2147483615" r:id="rId64"/>
    <p:sldId id="2147483616" r:id="rId65"/>
    <p:sldId id="2147483617" r:id="rId66"/>
    <p:sldId id="2147483608" r:id="rId67"/>
    <p:sldId id="2147483611" r:id="rId68"/>
    <p:sldId id="2147483632" r:id="rId69"/>
    <p:sldId id="2147483603" r:id="rId70"/>
    <p:sldId id="2147483604" r:id="rId71"/>
    <p:sldId id="2147473660" r:id="rId72"/>
    <p:sldId id="2147473662" r:id="rId73"/>
    <p:sldId id="318"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userDrawn="1">
          <p15:clr>
            <a:srgbClr val="A4A3A4"/>
          </p15:clr>
        </p15:guide>
        <p15:guide id="8" pos="56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2" name=" " initials="MAC" lastIdx="17" clrIdx="1"/>
  <p:cmAuthor id="3" name="Andrew Bowser" initials="AB" lastIdx="3" clrIdx="2"/>
  <p:cmAuthor id="4" name="Melanie Couton" initials="MAC" lastIdx="1" clrIdx="3"/>
  <p:cmAuthor id="5" name="Taryn Gross" initials="TG" lastIdx="7" clrIdx="4"/>
  <p:cmAuthor id="6" name="Zachary Schwartz" initials="ZS" lastIdx="11" clrIdx="5">
    <p:extLst>
      <p:ext uri="{19B8F6BF-5375-455C-9EA6-DF929625EA0E}">
        <p15:presenceInfo xmlns:p15="http://schemas.microsoft.com/office/powerpoint/2012/main" userId="S::zschwartz@clinicaloptions.com::64648e91-b212-4092-bee8-eff2e880b6f9" providerId="AD"/>
      </p:ext>
    </p:extLst>
  </p:cmAuthor>
  <p:cmAuthor id="7" name="Kristen Rosenthal" initials="KR" lastIdx="12" clrIdx="6">
    <p:extLst>
      <p:ext uri="{19B8F6BF-5375-455C-9EA6-DF929625EA0E}">
        <p15:presenceInfo xmlns:p15="http://schemas.microsoft.com/office/powerpoint/2012/main" userId="S::krosenthal@clinicaloptions.com::67a58a6d-22ff-4b03-8f01-10ea3f44af52" providerId="AD"/>
      </p:ext>
    </p:extLst>
  </p:cmAuthor>
  <p:cmAuthor id="8" name="Dussadee Royal" initials="DR" lastIdx="3" clrIdx="7">
    <p:extLst>
      <p:ext uri="{19B8F6BF-5375-455C-9EA6-DF929625EA0E}">
        <p15:presenceInfo xmlns:p15="http://schemas.microsoft.com/office/powerpoint/2012/main" userId="S::droyal@clinicaloptions.com::51beead8-6fa0-4b98-aeba-37044af35e17" providerId="AD"/>
      </p:ext>
    </p:extLst>
  </p:cmAuthor>
  <p:cmAuthor id="9" name="Leo Honeywell" initials="LH" lastIdx="11" clrIdx="8">
    <p:extLst>
      <p:ext uri="{19B8F6BF-5375-455C-9EA6-DF929625EA0E}">
        <p15:presenceInfo xmlns:p15="http://schemas.microsoft.com/office/powerpoint/2012/main" userId="Leo Honeywell" providerId="None"/>
      </p:ext>
    </p:extLst>
  </p:cmAuthor>
  <p:cmAuthor id="10" name="Jennifer Eimers" initials="JE" lastIdx="9" clrIdx="9">
    <p:extLst>
      <p:ext uri="{19B8F6BF-5375-455C-9EA6-DF929625EA0E}">
        <p15:presenceInfo xmlns:p15="http://schemas.microsoft.com/office/powerpoint/2012/main" userId="S::jeimers@clinicaloptions.com::e496f3f7-6a48-4339-9b0c-9f426a43f948" providerId="AD"/>
      </p:ext>
    </p:extLst>
  </p:cmAuthor>
  <p:cmAuthor id="11" name="Jill Frost" initials="JF" lastIdx="64" clrIdx="10">
    <p:extLst>
      <p:ext uri="{19B8F6BF-5375-455C-9EA6-DF929625EA0E}">
        <p15:presenceInfo xmlns:p15="http://schemas.microsoft.com/office/powerpoint/2012/main" userId="S::jfrost@cealliance.com::e4c7a782-e07d-47df-bd74-8bd4e0f782a5" providerId="AD"/>
      </p:ext>
    </p:extLst>
  </p:cmAuthor>
  <p:cmAuthor id="12" name="Maddelynne Parker" initials="MP" lastIdx="73" clrIdx="11">
    <p:extLst>
      <p:ext uri="{19B8F6BF-5375-455C-9EA6-DF929625EA0E}">
        <p15:presenceInfo xmlns:p15="http://schemas.microsoft.com/office/powerpoint/2012/main" userId="S::mparker@clinicaloptions.com::bbd98e11-5b29-4651-a360-03f415633d41" providerId="AD"/>
      </p:ext>
    </p:extLst>
  </p:cmAuthor>
  <p:cmAuthor id="13" name="Robin Black" initials="RB" lastIdx="16" clrIdx="12">
    <p:extLst>
      <p:ext uri="{19B8F6BF-5375-455C-9EA6-DF929625EA0E}">
        <p15:presenceInfo xmlns:p15="http://schemas.microsoft.com/office/powerpoint/2012/main" userId="S::rblack@clinicaloptions.com::b7cebd55-1fa6-44ea-9605-a982874bd1bc" providerId="AD"/>
      </p:ext>
    </p:extLst>
  </p:cmAuthor>
  <p:cmAuthor id="14" name="Andrea Boecler" initials="AB" lastIdx="9" clrIdx="13">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6CA"/>
    <a:srgbClr val="BA3000"/>
    <a:srgbClr val="992000"/>
    <a:srgbClr val="FFFFFF"/>
    <a:srgbClr val="8B8B92"/>
    <a:srgbClr val="7D7D7D"/>
    <a:srgbClr val="B57629"/>
    <a:srgbClr val="A36DF7"/>
    <a:srgbClr val="FCB193"/>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89659" autoAdjust="0"/>
  </p:normalViewPr>
  <p:slideViewPr>
    <p:cSldViewPr snapToGrid="0">
      <p:cViewPr varScale="1">
        <p:scale>
          <a:sx n="66" d="100"/>
          <a:sy n="66" d="100"/>
        </p:scale>
        <p:origin x="648" y="48"/>
      </p:cViewPr>
      <p:guideLst>
        <p:guide orient="horz" pos="2160"/>
        <p:guide pos="5616"/>
      </p:guideLst>
    </p:cSldViewPr>
  </p:slideViewPr>
  <p:notesTextViewPr>
    <p:cViewPr>
      <p:scale>
        <a:sx n="1" d="1"/>
        <a:sy n="1" d="1"/>
      </p:scale>
      <p:origin x="0" y="0"/>
    </p:cViewPr>
  </p:notesTextViewPr>
  <p:sorterViewPr>
    <p:cViewPr>
      <p:scale>
        <a:sx n="100" d="100"/>
        <a:sy n="100" d="100"/>
      </p:scale>
      <p:origin x="0" y="-1195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4.xml"/><Relationship Id="rId82" Type="http://schemas.microsoft.com/office/2018/10/relationships/authors" Targe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handoutMaster" Target="handoutMasters/handoutMaster1.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679E50-4F44-4576-BAB1-C964E90CD58A}" type="doc">
      <dgm:prSet loTypeId="urn:microsoft.com/office/officeart/2024/layout/NumberedLinearArrowProcess#1" loCatId="process" qsTypeId="urn:microsoft.com/office/officeart/2005/8/quickstyle/simple1" qsCatId="simple" csTypeId="urn:microsoft.com/office/officeart/2005/8/colors/accent1_2" csCatId="accent1" phldr="1"/>
      <dgm:spPr/>
      <dgm:t>
        <a:bodyPr/>
        <a:lstStyle/>
        <a:p>
          <a:endParaRPr lang="en-US"/>
        </a:p>
      </dgm:t>
    </dgm:pt>
    <dgm:pt modelId="{97C233BF-ACE9-4461-BB0C-0A7D72256C3C}">
      <dgm:prSet phldrT="[Text]" phldr="0" custT="1"/>
      <dgm:spPr/>
      <dgm:t>
        <a:bodyPr/>
        <a:lstStyle/>
        <a:p>
          <a:pPr algn="ctr">
            <a:buNone/>
          </a:pPr>
          <a:r>
            <a:rPr lang="en-US" sz="1200" b="1" dirty="0"/>
            <a:t>Start With Risk-Based Goals</a:t>
          </a:r>
        </a:p>
      </dgm:t>
    </dgm:pt>
    <dgm:pt modelId="{876BCCD7-E967-4E9B-AB45-4F06C38385AF}" type="parTrans" cxnId="{069E632B-6830-4BE6-9F98-63DCD15037BA}">
      <dgm:prSet/>
      <dgm:spPr/>
      <dgm:t>
        <a:bodyPr/>
        <a:lstStyle/>
        <a:p>
          <a:endParaRPr lang="en-US" sz="2000"/>
        </a:p>
      </dgm:t>
    </dgm:pt>
    <dgm:pt modelId="{A4D60FC1-EA1F-47BA-98AF-563A66B93202}" type="sibTrans" cxnId="{069E632B-6830-4BE6-9F98-63DCD15037BA}">
      <dgm:prSet phldrT="1" phldr="0" custT="1"/>
      <dgm:spPr/>
      <dgm:t>
        <a:bodyPr/>
        <a:lstStyle/>
        <a:p>
          <a:r>
            <a:rPr sz="3200"/>
            <a:t>1</a:t>
          </a:r>
        </a:p>
      </dgm:t>
    </dgm:pt>
    <dgm:pt modelId="{D613410A-A5DB-45E3-AE09-4DA8B0F639EA}">
      <dgm:prSet phldrT="[Text]" phldr="0" custT="1"/>
      <dgm:spPr/>
      <dgm:t>
        <a:bodyPr/>
        <a:lstStyle/>
        <a:p>
          <a:pPr algn="ctr">
            <a:buNone/>
          </a:pPr>
          <a:r>
            <a:rPr lang="en-US" sz="1200" b="1" dirty="0"/>
            <a:t>Match OMM to Patients’ Needs</a:t>
          </a:r>
        </a:p>
      </dgm:t>
    </dgm:pt>
    <dgm:pt modelId="{79BB7BFD-C202-4DA7-ADDD-0771B6D14840}" type="parTrans" cxnId="{B4BB3791-CB43-4BCE-A9B6-6A6FD08577FF}">
      <dgm:prSet/>
      <dgm:spPr/>
      <dgm:t>
        <a:bodyPr/>
        <a:lstStyle/>
        <a:p>
          <a:endParaRPr lang="en-US" sz="2000"/>
        </a:p>
      </dgm:t>
    </dgm:pt>
    <dgm:pt modelId="{74A93F07-5334-4F57-97DD-B4E9ACE9CE46}" type="sibTrans" cxnId="{B4BB3791-CB43-4BCE-A9B6-6A6FD08577FF}">
      <dgm:prSet phldrT="2" phldr="0" custT="1"/>
      <dgm:spPr/>
      <dgm:t>
        <a:bodyPr/>
        <a:lstStyle/>
        <a:p>
          <a:r>
            <a:rPr sz="3200"/>
            <a:t>2</a:t>
          </a:r>
        </a:p>
      </dgm:t>
    </dgm:pt>
    <dgm:pt modelId="{B56500A1-B0EC-4182-BDA5-3E6181F7D326}">
      <dgm:prSet phldrT="[Text]" phldr="0" custT="1"/>
      <dgm:spPr/>
      <dgm:t>
        <a:bodyPr/>
        <a:lstStyle/>
        <a:p>
          <a:pPr algn="ctr">
            <a:buNone/>
          </a:pPr>
          <a:r>
            <a:rPr lang="en-US" sz="1200" b="1" dirty="0"/>
            <a:t>Reassess Early, Intentionally</a:t>
          </a:r>
        </a:p>
      </dgm:t>
    </dgm:pt>
    <dgm:pt modelId="{4AF9E4D5-6C37-452B-BD90-1404ADA06819}" type="parTrans" cxnId="{97540B1A-7B85-4B0C-8CB1-164E6CE2B4AC}">
      <dgm:prSet/>
      <dgm:spPr/>
      <dgm:t>
        <a:bodyPr/>
        <a:lstStyle/>
        <a:p>
          <a:endParaRPr lang="en-US" sz="2000"/>
        </a:p>
      </dgm:t>
    </dgm:pt>
    <dgm:pt modelId="{187D345A-5DB3-4567-B19E-DE07F29ED367}" type="sibTrans" cxnId="{97540B1A-7B85-4B0C-8CB1-164E6CE2B4AC}">
      <dgm:prSet phldrT="3" phldr="0" custT="1"/>
      <dgm:spPr/>
      <dgm:t>
        <a:bodyPr/>
        <a:lstStyle/>
        <a:p>
          <a:r>
            <a:rPr sz="3200"/>
            <a:t>3</a:t>
          </a:r>
        </a:p>
      </dgm:t>
    </dgm:pt>
    <dgm:pt modelId="{1F14FBF3-EC60-41CA-BE5E-F7A8144DB534}">
      <dgm:prSet phldrT="[Text]" phldr="0" custT="1"/>
      <dgm:spPr/>
      <dgm:t>
        <a:bodyPr/>
        <a:lstStyle/>
        <a:p>
          <a:pPr algn="l"/>
          <a:r>
            <a:rPr lang="en-US" sz="1200" dirty="0"/>
            <a:t>Tie these to weight-related comorbidities, not just BMI</a:t>
          </a:r>
        </a:p>
      </dgm:t>
    </dgm:pt>
    <dgm:pt modelId="{740292B5-600A-4B56-9465-B2DBA973C3BC}" type="parTrans" cxnId="{D25FFA34-5BFB-4B93-AA76-4172108341BB}">
      <dgm:prSet/>
      <dgm:spPr/>
      <dgm:t>
        <a:bodyPr/>
        <a:lstStyle/>
        <a:p>
          <a:endParaRPr lang="en-US" sz="2000"/>
        </a:p>
      </dgm:t>
    </dgm:pt>
    <dgm:pt modelId="{0FE4D602-97D0-437C-8380-4C57EDB6D017}" type="sibTrans" cxnId="{D25FFA34-5BFB-4B93-AA76-4172108341BB}">
      <dgm:prSet phldrT="2" phldr="0"/>
      <dgm:spPr/>
    </dgm:pt>
    <dgm:pt modelId="{D4B14FAA-841A-4A40-8649-B02DDE922370}">
      <dgm:prSet phldrT="[Text]" phldr="0" custT="1"/>
      <dgm:spPr/>
      <dgm:t>
        <a:bodyPr/>
        <a:lstStyle/>
        <a:p>
          <a:pPr algn="l">
            <a:buFont typeface="Calibri" panose="020F0502020204030204" pitchFamily="34" charset="0"/>
            <a:buChar char="‒"/>
          </a:pPr>
          <a:r>
            <a:rPr lang="en-US" sz="1200"/>
            <a:t>A1C/glucose, blood pressure, lipids, OSA, function, appetite, food noise, and quality of life</a:t>
          </a:r>
          <a:endParaRPr lang="en-US" sz="1200" dirty="0"/>
        </a:p>
      </dgm:t>
    </dgm:pt>
    <dgm:pt modelId="{468ED593-CAE1-4B70-BA69-995274DAFFD2}" type="parTrans" cxnId="{6A4B82F8-0D4C-4A45-B7B4-2DFF68D52129}">
      <dgm:prSet/>
      <dgm:spPr/>
      <dgm:t>
        <a:bodyPr/>
        <a:lstStyle/>
        <a:p>
          <a:endParaRPr lang="en-US" sz="2000"/>
        </a:p>
      </dgm:t>
    </dgm:pt>
    <dgm:pt modelId="{F6C9429A-8759-4D06-ADC1-FB2C48A2C8B1}" type="sibTrans" cxnId="{6A4B82F8-0D4C-4A45-B7B4-2DFF68D52129}">
      <dgm:prSet/>
      <dgm:spPr/>
      <dgm:t>
        <a:bodyPr/>
        <a:lstStyle/>
        <a:p>
          <a:endParaRPr lang="en-US" sz="2000"/>
        </a:p>
      </dgm:t>
    </dgm:pt>
    <dgm:pt modelId="{0C472567-F905-4339-A520-96F8068D99D2}">
      <dgm:prSet phldrT="[Text]" phldr="0" custT="1"/>
      <dgm:spPr/>
      <dgm:t>
        <a:bodyPr/>
        <a:lstStyle/>
        <a:p>
          <a:pPr algn="l"/>
          <a:r>
            <a:rPr lang="en-US" sz="1200" dirty="0"/>
            <a:t>Consider clinical and practical fit</a:t>
          </a:r>
        </a:p>
      </dgm:t>
    </dgm:pt>
    <dgm:pt modelId="{266A8E80-53B2-41D5-BD0E-3BA797257AD9}" type="parTrans" cxnId="{D5C57A7B-3CCA-4CD0-9DD4-1BF379336B4C}">
      <dgm:prSet/>
      <dgm:spPr/>
      <dgm:t>
        <a:bodyPr/>
        <a:lstStyle/>
        <a:p>
          <a:endParaRPr lang="en-US" sz="2000"/>
        </a:p>
      </dgm:t>
    </dgm:pt>
    <dgm:pt modelId="{B41FDD98-8F0B-4EBF-916D-528B671CF879}" type="sibTrans" cxnId="{D5C57A7B-3CCA-4CD0-9DD4-1BF379336B4C}">
      <dgm:prSet phldrT="3" phldr="0"/>
      <dgm:spPr/>
    </dgm:pt>
    <dgm:pt modelId="{10A536DB-5275-4403-952D-D20B7AF36BE6}">
      <dgm:prSet phldrT="[Text]" phldr="0" custT="1"/>
      <dgm:spPr/>
      <dgm:t>
        <a:bodyPr/>
        <a:lstStyle/>
        <a:p>
          <a:pPr algn="l">
            <a:buFont typeface="Calibri" panose="020F0502020204030204" pitchFamily="34" charset="0"/>
            <a:buChar char="‒"/>
          </a:pPr>
          <a:r>
            <a:rPr lang="en-US" sz="1200"/>
            <a:t>Weight loss need, metabolic risk, administration route, access, tolerability, and adherence</a:t>
          </a:r>
          <a:endParaRPr lang="en-US" sz="1200" dirty="0"/>
        </a:p>
      </dgm:t>
    </dgm:pt>
    <dgm:pt modelId="{50679505-212B-49B7-9CED-AB37DE73F096}" type="parTrans" cxnId="{E61AF419-D719-4321-A33A-361F6C6AA633}">
      <dgm:prSet/>
      <dgm:spPr/>
      <dgm:t>
        <a:bodyPr/>
        <a:lstStyle/>
        <a:p>
          <a:endParaRPr lang="en-US" sz="2000"/>
        </a:p>
      </dgm:t>
    </dgm:pt>
    <dgm:pt modelId="{B282D5D8-19D8-449F-B5FF-C496E6275496}" type="sibTrans" cxnId="{E61AF419-D719-4321-A33A-361F6C6AA633}">
      <dgm:prSet/>
      <dgm:spPr/>
      <dgm:t>
        <a:bodyPr/>
        <a:lstStyle/>
        <a:p>
          <a:endParaRPr lang="en-US" sz="2000"/>
        </a:p>
      </dgm:t>
    </dgm:pt>
    <dgm:pt modelId="{2977DADC-C032-405E-88C1-55BE044253E9}">
      <dgm:prSet phldrT="[Text]" phldr="0" custT="1"/>
      <dgm:spPr/>
      <dgm:t>
        <a:bodyPr/>
        <a:lstStyle/>
        <a:p>
          <a:pPr algn="l"/>
          <a:r>
            <a:rPr lang="en-US" sz="1200"/>
            <a:t>At follow-up, ask yourself: </a:t>
          </a:r>
          <a:endParaRPr lang="en-US" sz="1200" dirty="0"/>
        </a:p>
      </dgm:t>
    </dgm:pt>
    <dgm:pt modelId="{F3BD055E-0146-4CBA-A3C4-42C263FB7584}" type="parTrans" cxnId="{BDBDE922-BD14-4C6E-AE90-CB7048752252}">
      <dgm:prSet/>
      <dgm:spPr/>
      <dgm:t>
        <a:bodyPr/>
        <a:lstStyle/>
        <a:p>
          <a:endParaRPr lang="en-US" sz="2000"/>
        </a:p>
      </dgm:t>
    </dgm:pt>
    <dgm:pt modelId="{511183F6-2A88-4BA1-BB28-14F407A08A48}" type="sibTrans" cxnId="{BDBDE922-BD14-4C6E-AE90-CB7048752252}">
      <dgm:prSet phldrT="4" phldr="0"/>
      <dgm:spPr/>
    </dgm:pt>
    <dgm:pt modelId="{F111FA42-2BAB-4D0D-807D-8A29E5C83092}">
      <dgm:prSet phldrT="[Text]" phldr="0" custT="1"/>
      <dgm:spPr/>
      <dgm:t>
        <a:bodyPr/>
        <a:lstStyle/>
        <a:p>
          <a:pPr algn="l">
            <a:buFont typeface="Calibri" panose="020F0502020204030204" pitchFamily="34" charset="0"/>
            <a:buChar char="‒"/>
          </a:pPr>
          <a:r>
            <a:rPr lang="en-US" sz="1200" dirty="0"/>
            <a:t>Is the patient responding?</a:t>
          </a:r>
        </a:p>
      </dgm:t>
    </dgm:pt>
    <dgm:pt modelId="{F7092A40-2EC9-470D-B42E-92AE24EEEDCF}" type="parTrans" cxnId="{35197DAD-85D4-4A60-8A11-B5253A9336F1}">
      <dgm:prSet/>
      <dgm:spPr/>
      <dgm:t>
        <a:bodyPr/>
        <a:lstStyle/>
        <a:p>
          <a:endParaRPr lang="en-US" sz="2000"/>
        </a:p>
      </dgm:t>
    </dgm:pt>
    <dgm:pt modelId="{0C8B76FD-946B-4627-9D5C-ED991F70B6F1}" type="sibTrans" cxnId="{35197DAD-85D4-4A60-8A11-B5253A9336F1}">
      <dgm:prSet/>
      <dgm:spPr/>
      <dgm:t>
        <a:bodyPr/>
        <a:lstStyle/>
        <a:p>
          <a:endParaRPr lang="en-US" sz="2000"/>
        </a:p>
      </dgm:t>
    </dgm:pt>
    <dgm:pt modelId="{7E1CE91B-8463-4DBB-9078-1AAC6CEF4774}">
      <dgm:prSet phldrT="[Text]" phldr="0" custT="1"/>
      <dgm:spPr/>
      <dgm:t>
        <a:bodyPr/>
        <a:lstStyle/>
        <a:p>
          <a:pPr algn="l">
            <a:buFont typeface="Calibri" panose="020F0502020204030204" pitchFamily="34" charset="0"/>
            <a:buChar char="‒"/>
          </a:pPr>
          <a:r>
            <a:rPr lang="en-US" sz="1200" dirty="0"/>
            <a:t>Are their risks improving?</a:t>
          </a:r>
        </a:p>
      </dgm:t>
    </dgm:pt>
    <dgm:pt modelId="{F243FB15-3D8C-4C0C-BFDE-C7919862A0A5}" type="parTrans" cxnId="{30E63167-34AD-4E9C-A12E-C77B7BE9918A}">
      <dgm:prSet/>
      <dgm:spPr/>
      <dgm:t>
        <a:bodyPr/>
        <a:lstStyle/>
        <a:p>
          <a:endParaRPr lang="en-US" sz="2000"/>
        </a:p>
      </dgm:t>
    </dgm:pt>
    <dgm:pt modelId="{E5777C2A-CAC1-49F6-85E4-8EBDF45E9C7C}" type="sibTrans" cxnId="{30E63167-34AD-4E9C-A12E-C77B7BE9918A}">
      <dgm:prSet/>
      <dgm:spPr/>
      <dgm:t>
        <a:bodyPr/>
        <a:lstStyle/>
        <a:p>
          <a:endParaRPr lang="en-US" sz="2000"/>
        </a:p>
      </dgm:t>
    </dgm:pt>
    <dgm:pt modelId="{AD84B8B0-51E6-4539-B3D9-CCE21D989135}">
      <dgm:prSet phldrT="[Text]" phldr="0" custT="1"/>
      <dgm:spPr/>
      <dgm:t>
        <a:bodyPr/>
        <a:lstStyle/>
        <a:p>
          <a:pPr algn="l">
            <a:buFont typeface="Calibri" panose="020F0502020204030204" pitchFamily="34" charset="0"/>
            <a:buChar char="‒"/>
          </a:pPr>
          <a:r>
            <a:rPr lang="en-US" sz="1200" dirty="0"/>
            <a:t>Is their treatment sustainable?</a:t>
          </a:r>
        </a:p>
      </dgm:t>
    </dgm:pt>
    <dgm:pt modelId="{5F0E8995-91D9-415E-A1AC-A157C0CD45D6}" type="parTrans" cxnId="{489AE102-69BD-4162-AE18-C4283A9D51A1}">
      <dgm:prSet/>
      <dgm:spPr/>
      <dgm:t>
        <a:bodyPr/>
        <a:lstStyle/>
        <a:p>
          <a:endParaRPr lang="en-US" sz="2000"/>
        </a:p>
      </dgm:t>
    </dgm:pt>
    <dgm:pt modelId="{D12A31AC-E3E9-4FAD-8626-A99A4534477C}" type="sibTrans" cxnId="{489AE102-69BD-4162-AE18-C4283A9D51A1}">
      <dgm:prSet/>
      <dgm:spPr/>
      <dgm:t>
        <a:bodyPr/>
        <a:lstStyle/>
        <a:p>
          <a:endParaRPr lang="en-US" sz="2000"/>
        </a:p>
      </dgm:t>
    </dgm:pt>
    <dgm:pt modelId="{EC0CC107-5435-4C4C-A5AE-638801AE41D2}">
      <dgm:prSet phldrT="[Text]" phldr="0" custT="1"/>
      <dgm:spPr/>
      <dgm:t>
        <a:bodyPr/>
        <a:lstStyle/>
        <a:p>
          <a:pPr algn="ctr">
            <a:buNone/>
          </a:pPr>
          <a:r>
            <a:rPr lang="en-US" sz="1200" b="1" dirty="0"/>
            <a:t>Adapt Treatment Plan</a:t>
          </a:r>
        </a:p>
      </dgm:t>
    </dgm:pt>
    <dgm:pt modelId="{8FC8A698-2C6A-4EEC-A938-97E4B80C8834}" type="parTrans" cxnId="{9FA362E7-970A-446E-8E41-FB1A413A7EF1}">
      <dgm:prSet/>
      <dgm:spPr/>
      <dgm:t>
        <a:bodyPr/>
        <a:lstStyle/>
        <a:p>
          <a:endParaRPr lang="en-US" sz="2000"/>
        </a:p>
      </dgm:t>
    </dgm:pt>
    <dgm:pt modelId="{89F5D03D-D5C9-4572-AA20-2F324063D7E4}" type="sibTrans" cxnId="{9FA362E7-970A-446E-8E41-FB1A413A7EF1}">
      <dgm:prSet phldrT="4" phldr="0" custT="1"/>
      <dgm:spPr/>
      <dgm:t>
        <a:bodyPr/>
        <a:lstStyle/>
        <a:p>
          <a:r>
            <a:rPr lang="en-US" sz="3200"/>
            <a:t>4</a:t>
          </a:r>
        </a:p>
      </dgm:t>
    </dgm:pt>
    <dgm:pt modelId="{994097F8-5E14-4358-8877-3E9ACA17A80E}">
      <dgm:prSet phldrT="[Text]" phldr="0" custT="1"/>
      <dgm:spPr/>
      <dgm:t>
        <a:bodyPr/>
        <a:lstStyle/>
        <a:p>
          <a:pPr algn="l"/>
          <a:r>
            <a:rPr lang="en-US" sz="1200" dirty="0"/>
            <a:t>If goals are not met or risks persist:</a:t>
          </a:r>
        </a:p>
      </dgm:t>
    </dgm:pt>
    <dgm:pt modelId="{7DD57DAA-60C8-44C7-A0DD-A4C2E92A54AF}" type="parTrans" cxnId="{B43C82EE-C57C-4DF6-B128-E6CD1F1EEE2C}">
      <dgm:prSet/>
      <dgm:spPr/>
      <dgm:t>
        <a:bodyPr/>
        <a:lstStyle/>
        <a:p>
          <a:endParaRPr lang="en-US" sz="2000"/>
        </a:p>
      </dgm:t>
    </dgm:pt>
    <dgm:pt modelId="{8A05D905-6E69-49E5-B7EF-3C1305EA192C}" type="sibTrans" cxnId="{B43C82EE-C57C-4DF6-B128-E6CD1F1EEE2C}">
      <dgm:prSet phldrT="5" phldr="0"/>
      <dgm:spPr/>
    </dgm:pt>
    <dgm:pt modelId="{C2676647-144F-4B26-B656-AEB94B51C181}">
      <dgm:prSet phldrT="[Text]" phldr="0" custT="1"/>
      <dgm:spPr/>
      <dgm:t>
        <a:bodyPr/>
        <a:lstStyle/>
        <a:p>
          <a:pPr algn="l">
            <a:buFont typeface="Calibri" panose="020F0502020204030204" pitchFamily="34" charset="0"/>
            <a:buChar char="‒"/>
          </a:pPr>
          <a:r>
            <a:rPr lang="en-US" sz="1200" dirty="0"/>
            <a:t>Intensify treatment</a:t>
          </a:r>
        </a:p>
      </dgm:t>
    </dgm:pt>
    <dgm:pt modelId="{0A4D6846-C2F5-4FDF-9BA9-7344DBC5B3BF}" type="parTrans" cxnId="{F44E4121-8B00-4934-8CC3-21FF40D2DC99}">
      <dgm:prSet/>
      <dgm:spPr/>
      <dgm:t>
        <a:bodyPr/>
        <a:lstStyle/>
        <a:p>
          <a:endParaRPr lang="en-US" sz="2000"/>
        </a:p>
      </dgm:t>
    </dgm:pt>
    <dgm:pt modelId="{B9751E0F-98EE-4973-AD36-73DB34768661}" type="sibTrans" cxnId="{F44E4121-8B00-4934-8CC3-21FF40D2DC99}">
      <dgm:prSet/>
      <dgm:spPr/>
      <dgm:t>
        <a:bodyPr/>
        <a:lstStyle/>
        <a:p>
          <a:endParaRPr lang="en-US" sz="2000"/>
        </a:p>
      </dgm:t>
    </dgm:pt>
    <dgm:pt modelId="{BB78ADD4-E7DE-40CC-9B66-3177A8322AEC}">
      <dgm:prSet phldrT="[Text]" phldr="0" custT="1"/>
      <dgm:spPr/>
      <dgm:t>
        <a:bodyPr/>
        <a:lstStyle/>
        <a:p>
          <a:pPr algn="l">
            <a:buFont typeface="Calibri" panose="020F0502020204030204" pitchFamily="34" charset="0"/>
            <a:buChar char="‒"/>
          </a:pPr>
          <a:r>
            <a:rPr lang="en-US" sz="1200" dirty="0"/>
            <a:t>Adjust titration</a:t>
          </a:r>
        </a:p>
      </dgm:t>
    </dgm:pt>
    <dgm:pt modelId="{F9F35969-142D-4FA6-84D3-682C3BAA6CF2}" type="parTrans" cxnId="{50D86C77-3C8B-4AD0-94CA-2C1E254C8E75}">
      <dgm:prSet/>
      <dgm:spPr/>
      <dgm:t>
        <a:bodyPr/>
        <a:lstStyle/>
        <a:p>
          <a:endParaRPr lang="en-US" sz="2000"/>
        </a:p>
      </dgm:t>
    </dgm:pt>
    <dgm:pt modelId="{E2952FB2-811A-4DC5-AA09-97B4DE1A1D18}" type="sibTrans" cxnId="{50D86C77-3C8B-4AD0-94CA-2C1E254C8E75}">
      <dgm:prSet/>
      <dgm:spPr/>
      <dgm:t>
        <a:bodyPr/>
        <a:lstStyle/>
        <a:p>
          <a:endParaRPr lang="en-US" sz="2000"/>
        </a:p>
      </dgm:t>
    </dgm:pt>
    <dgm:pt modelId="{DC9CA4C6-9045-4C0C-A01E-6E2441ACCAC1}">
      <dgm:prSet phldrT="[Text]" phldr="0" custT="1"/>
      <dgm:spPr/>
      <dgm:t>
        <a:bodyPr/>
        <a:lstStyle/>
        <a:p>
          <a:pPr algn="l">
            <a:buFont typeface="Calibri" panose="020F0502020204030204" pitchFamily="34" charset="0"/>
            <a:buChar char="‒"/>
          </a:pPr>
          <a:r>
            <a:rPr lang="en-US" sz="1200" dirty="0"/>
            <a:t>Manage GI-related AEs</a:t>
          </a:r>
        </a:p>
      </dgm:t>
    </dgm:pt>
    <dgm:pt modelId="{4F15762E-2146-44C2-BA8C-0AC77FF111E7}" type="parTrans" cxnId="{B03DD9F0-C389-40AC-9A79-445D1FB9D9AE}">
      <dgm:prSet/>
      <dgm:spPr/>
      <dgm:t>
        <a:bodyPr/>
        <a:lstStyle/>
        <a:p>
          <a:endParaRPr lang="en-US" sz="2000"/>
        </a:p>
      </dgm:t>
    </dgm:pt>
    <dgm:pt modelId="{74E3E2B6-D20B-4EFA-8567-8A943F7002F7}" type="sibTrans" cxnId="{B03DD9F0-C389-40AC-9A79-445D1FB9D9AE}">
      <dgm:prSet/>
      <dgm:spPr/>
      <dgm:t>
        <a:bodyPr/>
        <a:lstStyle/>
        <a:p>
          <a:endParaRPr lang="en-US" sz="2000"/>
        </a:p>
      </dgm:t>
    </dgm:pt>
    <dgm:pt modelId="{78EA4051-101A-4A48-B8D5-944ABD1C9434}">
      <dgm:prSet phldrT="[Text]" phldr="0" custT="1"/>
      <dgm:spPr/>
      <dgm:t>
        <a:bodyPr/>
        <a:lstStyle/>
        <a:p>
          <a:pPr algn="l">
            <a:buFont typeface="Calibri" panose="020F0502020204030204" pitchFamily="34" charset="0"/>
            <a:buChar char="‒"/>
          </a:pPr>
          <a:r>
            <a:rPr lang="en-US" sz="1200" dirty="0"/>
            <a:t>Address food cravings</a:t>
          </a:r>
        </a:p>
      </dgm:t>
    </dgm:pt>
    <dgm:pt modelId="{E2924E73-4E79-4A43-A56A-95FABA6B6E3F}" type="parTrans" cxnId="{5205F49E-D463-4641-92DF-16BBF8667263}">
      <dgm:prSet/>
      <dgm:spPr/>
      <dgm:t>
        <a:bodyPr/>
        <a:lstStyle/>
        <a:p>
          <a:endParaRPr lang="en-US" sz="2000"/>
        </a:p>
      </dgm:t>
    </dgm:pt>
    <dgm:pt modelId="{0FA7552F-3D84-44A4-8186-B8E165CD923C}" type="sibTrans" cxnId="{5205F49E-D463-4641-92DF-16BBF8667263}">
      <dgm:prSet/>
      <dgm:spPr/>
      <dgm:t>
        <a:bodyPr/>
        <a:lstStyle/>
        <a:p>
          <a:endParaRPr lang="en-US" sz="2000"/>
        </a:p>
      </dgm:t>
    </dgm:pt>
    <dgm:pt modelId="{A4994786-A2BC-49DC-9852-8D06F32B4AF4}">
      <dgm:prSet phldrT="[Text]" phldr="0" custT="1"/>
      <dgm:spPr/>
      <dgm:t>
        <a:bodyPr/>
        <a:lstStyle/>
        <a:p>
          <a:pPr algn="l">
            <a:buFont typeface="Calibri" panose="020F0502020204030204" pitchFamily="34" charset="0"/>
            <a:buChar char="‒"/>
          </a:pPr>
          <a:r>
            <a:rPr lang="en-US" sz="1200" dirty="0"/>
            <a:t>Reinforce maintenance</a:t>
          </a:r>
        </a:p>
      </dgm:t>
    </dgm:pt>
    <dgm:pt modelId="{47B327B1-FD56-4C7B-A789-7D977CFBCBDB}" type="parTrans" cxnId="{7E79BC94-97C3-47DD-BA16-16204E58B839}">
      <dgm:prSet/>
      <dgm:spPr/>
      <dgm:t>
        <a:bodyPr/>
        <a:lstStyle/>
        <a:p>
          <a:endParaRPr lang="en-US" sz="2000"/>
        </a:p>
      </dgm:t>
    </dgm:pt>
    <dgm:pt modelId="{CBCF4C40-A75C-44F3-8049-46EFC9F6C0D1}" type="sibTrans" cxnId="{7E79BC94-97C3-47DD-BA16-16204E58B839}">
      <dgm:prSet/>
      <dgm:spPr/>
      <dgm:t>
        <a:bodyPr/>
        <a:lstStyle/>
        <a:p>
          <a:endParaRPr lang="en-US" sz="2000"/>
        </a:p>
      </dgm:t>
    </dgm:pt>
    <dgm:pt modelId="{782AF0E8-B137-4101-A3A6-38CF382E6D2E}" type="pres">
      <dgm:prSet presAssocID="{AD679E50-4F44-4576-BAB1-C964E90CD58A}" presName="linearFlow" presStyleCnt="0">
        <dgm:presLayoutVars>
          <dgm:dir/>
          <dgm:animLvl val="lvl"/>
          <dgm:resizeHandles val="exact"/>
        </dgm:presLayoutVars>
      </dgm:prSet>
      <dgm:spPr/>
    </dgm:pt>
    <dgm:pt modelId="{7FA41540-52BB-4C26-9367-59354E56B9D9}" type="pres">
      <dgm:prSet presAssocID="{97C233BF-ACE9-4461-BB0C-0A7D72256C3C}" presName="compositeNode" presStyleCnt="0"/>
      <dgm:spPr/>
    </dgm:pt>
    <dgm:pt modelId="{AD52993B-3440-4691-86E1-E8E290DE7DBA}" type="pres">
      <dgm:prSet presAssocID="{97C233BF-ACE9-4461-BB0C-0A7D72256C3C}" presName="parTx" presStyleLbl="node1" presStyleIdx="0" presStyleCnt="0">
        <dgm:presLayoutVars>
          <dgm:chMax val="0"/>
          <dgm:chPref val="0"/>
          <dgm:bulletEnabled val="1"/>
        </dgm:presLayoutVars>
      </dgm:prSet>
      <dgm:spPr/>
    </dgm:pt>
    <dgm:pt modelId="{F8908543-1F08-4C99-8988-6554F5A698B9}" type="pres">
      <dgm:prSet presAssocID="{97C233BF-ACE9-4461-BB0C-0A7D72256C3C}" presName="parSh" presStyleCnt="0"/>
      <dgm:spPr/>
    </dgm:pt>
    <dgm:pt modelId="{B1E3D81B-0F88-4597-9898-8C883D514C54}" type="pres">
      <dgm:prSet presAssocID="{97C233BF-ACE9-4461-BB0C-0A7D72256C3C}" presName="lineNode" presStyleLbl="alignNode1" presStyleIdx="0" presStyleCnt="12"/>
      <dgm:spPr/>
    </dgm:pt>
    <dgm:pt modelId="{2FA665B2-D63E-4D4A-B323-8476E7D49851}" type="pres">
      <dgm:prSet presAssocID="{97C233BF-ACE9-4461-BB0C-0A7D72256C3C}" presName="lineArrowNode" presStyleLbl="alignNode1" presStyleIdx="1" presStyleCnt="12"/>
      <dgm:spPr/>
    </dgm:pt>
    <dgm:pt modelId="{320BB13F-EA72-4CD3-A339-A0004D8713CC}" type="pres">
      <dgm:prSet presAssocID="{A4D60FC1-EA1F-47BA-98AF-563A66B93202}" presName="sibTransNodeCircle" presStyleLbl="alignNode1" presStyleIdx="2" presStyleCnt="12">
        <dgm:presLayoutVars>
          <dgm:chMax val="0"/>
          <dgm:bulletEnabled/>
        </dgm:presLayoutVars>
      </dgm:prSet>
      <dgm:spPr/>
    </dgm:pt>
    <dgm:pt modelId="{DC13A6FB-518F-44C5-990A-4551DA33B084}" type="pres">
      <dgm:prSet presAssocID="{A4D60FC1-EA1F-47BA-98AF-563A66B93202}" presName="spacerBetweenCircleAndCallout" presStyleCnt="0">
        <dgm:presLayoutVars/>
      </dgm:prSet>
      <dgm:spPr/>
    </dgm:pt>
    <dgm:pt modelId="{D775A0CD-EA5E-49A1-AE3D-D3248AFBB62C}" type="pres">
      <dgm:prSet presAssocID="{A4D60FC1-EA1F-47BA-98AF-563A66B93202}" presName="verticalConnector" presStyleLbl="alignAccFollowNode1" presStyleIdx="0" presStyleCnt="4"/>
      <dgm:spPr/>
    </dgm:pt>
    <dgm:pt modelId="{57682089-C8BD-44EC-8619-9BCE59A2E0EA}" type="pres">
      <dgm:prSet presAssocID="{97C233BF-ACE9-4461-BB0C-0A7D72256C3C}" presName="nodeText" presStyleLbl="fgAcc1" presStyleIdx="0" presStyleCnt="4">
        <dgm:presLayoutVars>
          <dgm:bulletEnabled val="1"/>
        </dgm:presLayoutVars>
      </dgm:prSet>
      <dgm:spPr/>
    </dgm:pt>
    <dgm:pt modelId="{03870BBC-200B-43AD-8F6D-7EE850F427BE}" type="pres">
      <dgm:prSet presAssocID="{A4D60FC1-EA1F-47BA-98AF-563A66B93202}" presName="sibTransComposite" presStyleCnt="0"/>
      <dgm:spPr/>
    </dgm:pt>
    <dgm:pt modelId="{A4486A7F-F5DE-4E21-B863-C3057C2F785C}" type="pres">
      <dgm:prSet presAssocID="{D613410A-A5DB-45E3-AE09-4DA8B0F639EA}" presName="compositeNode" presStyleCnt="0"/>
      <dgm:spPr/>
    </dgm:pt>
    <dgm:pt modelId="{8117AD0D-9DA3-4F5F-B31F-5FCC14435F8D}" type="pres">
      <dgm:prSet presAssocID="{D613410A-A5DB-45E3-AE09-4DA8B0F639EA}" presName="parTx" presStyleLbl="node1" presStyleIdx="0" presStyleCnt="0">
        <dgm:presLayoutVars>
          <dgm:chMax val="0"/>
          <dgm:chPref val="0"/>
          <dgm:bulletEnabled val="1"/>
        </dgm:presLayoutVars>
      </dgm:prSet>
      <dgm:spPr/>
    </dgm:pt>
    <dgm:pt modelId="{B56D0100-75D6-41B0-A965-B9D7A8BC9BB1}" type="pres">
      <dgm:prSet presAssocID="{D613410A-A5DB-45E3-AE09-4DA8B0F639EA}" presName="parSh" presStyleCnt="0"/>
      <dgm:spPr/>
    </dgm:pt>
    <dgm:pt modelId="{E607AA1E-F002-4AC5-B124-90F639731333}" type="pres">
      <dgm:prSet presAssocID="{D613410A-A5DB-45E3-AE09-4DA8B0F639EA}" presName="lineNode" presStyleLbl="alignNode1" presStyleIdx="3" presStyleCnt="12"/>
      <dgm:spPr/>
    </dgm:pt>
    <dgm:pt modelId="{3458DEC1-F698-4328-94C1-52729C328077}" type="pres">
      <dgm:prSet presAssocID="{D613410A-A5DB-45E3-AE09-4DA8B0F639EA}" presName="lineArrowNode" presStyleLbl="alignNode1" presStyleIdx="4" presStyleCnt="12"/>
      <dgm:spPr/>
    </dgm:pt>
    <dgm:pt modelId="{15DF4FF4-2AC5-4178-8982-DD273472ADC6}" type="pres">
      <dgm:prSet presAssocID="{74A93F07-5334-4F57-97DD-B4E9ACE9CE46}" presName="sibTransNodeCircle" presStyleLbl="alignNode1" presStyleIdx="5" presStyleCnt="12">
        <dgm:presLayoutVars>
          <dgm:chMax val="0"/>
          <dgm:bulletEnabled/>
        </dgm:presLayoutVars>
      </dgm:prSet>
      <dgm:spPr/>
    </dgm:pt>
    <dgm:pt modelId="{0BBE0DE0-030A-44B5-9522-B03D9F9B9470}" type="pres">
      <dgm:prSet presAssocID="{74A93F07-5334-4F57-97DD-B4E9ACE9CE46}" presName="spacerBetweenCircleAndCallout" presStyleCnt="0">
        <dgm:presLayoutVars/>
      </dgm:prSet>
      <dgm:spPr/>
    </dgm:pt>
    <dgm:pt modelId="{1E976086-5390-4DB3-9235-27EA08A4F04B}" type="pres">
      <dgm:prSet presAssocID="{74A93F07-5334-4F57-97DD-B4E9ACE9CE46}" presName="verticalConnector" presStyleLbl="alignAccFollowNode1" presStyleIdx="1" presStyleCnt="4"/>
      <dgm:spPr/>
    </dgm:pt>
    <dgm:pt modelId="{25201C81-EB51-4176-85A7-0BFBE9C7B46B}" type="pres">
      <dgm:prSet presAssocID="{D613410A-A5DB-45E3-AE09-4DA8B0F639EA}" presName="nodeText" presStyleLbl="fgAcc1" presStyleIdx="1" presStyleCnt="4">
        <dgm:presLayoutVars>
          <dgm:bulletEnabled val="1"/>
        </dgm:presLayoutVars>
      </dgm:prSet>
      <dgm:spPr/>
    </dgm:pt>
    <dgm:pt modelId="{27F552BC-5E65-4557-B2EE-39557373A474}" type="pres">
      <dgm:prSet presAssocID="{74A93F07-5334-4F57-97DD-B4E9ACE9CE46}" presName="sibTransComposite" presStyleCnt="0"/>
      <dgm:spPr/>
    </dgm:pt>
    <dgm:pt modelId="{03EBCDAC-4923-4FA9-B9BF-17DEB6198C9D}" type="pres">
      <dgm:prSet presAssocID="{B56500A1-B0EC-4182-BDA5-3E6181F7D326}" presName="compositeNode" presStyleCnt="0"/>
      <dgm:spPr/>
    </dgm:pt>
    <dgm:pt modelId="{30954335-A0D4-491D-959D-89F4A82ED70D}" type="pres">
      <dgm:prSet presAssocID="{B56500A1-B0EC-4182-BDA5-3E6181F7D326}" presName="parTx" presStyleLbl="node1" presStyleIdx="0" presStyleCnt="0">
        <dgm:presLayoutVars>
          <dgm:chMax val="0"/>
          <dgm:chPref val="0"/>
          <dgm:bulletEnabled val="1"/>
        </dgm:presLayoutVars>
      </dgm:prSet>
      <dgm:spPr/>
    </dgm:pt>
    <dgm:pt modelId="{6042777B-767C-4A47-B8FC-663276EB86E2}" type="pres">
      <dgm:prSet presAssocID="{B56500A1-B0EC-4182-BDA5-3E6181F7D326}" presName="parSh" presStyleCnt="0"/>
      <dgm:spPr/>
    </dgm:pt>
    <dgm:pt modelId="{BBD8ADCC-9D08-4AF2-BC6A-DF280B5AEF67}" type="pres">
      <dgm:prSet presAssocID="{B56500A1-B0EC-4182-BDA5-3E6181F7D326}" presName="lineNode" presStyleLbl="alignNode1" presStyleIdx="6" presStyleCnt="12"/>
      <dgm:spPr/>
    </dgm:pt>
    <dgm:pt modelId="{1EBBE50D-6B2C-44CE-98D6-D3913F8D285D}" type="pres">
      <dgm:prSet presAssocID="{B56500A1-B0EC-4182-BDA5-3E6181F7D326}" presName="lineArrowNode" presStyleLbl="alignNode1" presStyleIdx="7" presStyleCnt="12"/>
      <dgm:spPr/>
    </dgm:pt>
    <dgm:pt modelId="{D5C9613C-5CE5-4C6F-BFC6-FCC4996BD5BE}" type="pres">
      <dgm:prSet presAssocID="{187D345A-5DB3-4567-B19E-DE07F29ED367}" presName="sibTransNodeCircle" presStyleLbl="alignNode1" presStyleIdx="8" presStyleCnt="12">
        <dgm:presLayoutVars>
          <dgm:chMax val="0"/>
          <dgm:bulletEnabled/>
        </dgm:presLayoutVars>
      </dgm:prSet>
      <dgm:spPr/>
    </dgm:pt>
    <dgm:pt modelId="{E7F622D7-4D91-4241-B717-BBAF0180804A}" type="pres">
      <dgm:prSet presAssocID="{187D345A-5DB3-4567-B19E-DE07F29ED367}" presName="spacerBetweenCircleAndCallout" presStyleCnt="0">
        <dgm:presLayoutVars/>
      </dgm:prSet>
      <dgm:spPr/>
    </dgm:pt>
    <dgm:pt modelId="{4DDB132F-1FF0-4AFE-AC56-6D6E3ECDB20E}" type="pres">
      <dgm:prSet presAssocID="{187D345A-5DB3-4567-B19E-DE07F29ED367}" presName="verticalConnector" presStyleLbl="alignAccFollowNode1" presStyleIdx="2" presStyleCnt="4"/>
      <dgm:spPr/>
    </dgm:pt>
    <dgm:pt modelId="{6EA702E0-0327-4AD2-A962-A4374F64F79E}" type="pres">
      <dgm:prSet presAssocID="{B56500A1-B0EC-4182-BDA5-3E6181F7D326}" presName="nodeText" presStyleLbl="fgAcc1" presStyleIdx="2" presStyleCnt="4">
        <dgm:presLayoutVars>
          <dgm:bulletEnabled val="1"/>
        </dgm:presLayoutVars>
      </dgm:prSet>
      <dgm:spPr/>
    </dgm:pt>
    <dgm:pt modelId="{F1755DDE-E117-4C37-807D-1E8DC16B5375}" type="pres">
      <dgm:prSet presAssocID="{187D345A-5DB3-4567-B19E-DE07F29ED367}" presName="sibTransComposite" presStyleCnt="0"/>
      <dgm:spPr/>
    </dgm:pt>
    <dgm:pt modelId="{79C8AAF4-4B64-49F5-ADF3-8D590B3A1E5F}" type="pres">
      <dgm:prSet presAssocID="{EC0CC107-5435-4C4C-A5AE-638801AE41D2}" presName="compositeNode" presStyleCnt="0"/>
      <dgm:spPr/>
    </dgm:pt>
    <dgm:pt modelId="{E80AF988-3092-4DF9-AA91-E1052F385AB3}" type="pres">
      <dgm:prSet presAssocID="{EC0CC107-5435-4C4C-A5AE-638801AE41D2}" presName="parTx" presStyleLbl="node1" presStyleIdx="0" presStyleCnt="0">
        <dgm:presLayoutVars>
          <dgm:chMax val="0"/>
          <dgm:chPref val="0"/>
          <dgm:bulletEnabled val="1"/>
        </dgm:presLayoutVars>
      </dgm:prSet>
      <dgm:spPr/>
    </dgm:pt>
    <dgm:pt modelId="{F37C073B-C7FC-4C39-80A5-6902308A50CC}" type="pres">
      <dgm:prSet presAssocID="{EC0CC107-5435-4C4C-A5AE-638801AE41D2}" presName="parSh" presStyleCnt="0"/>
      <dgm:spPr/>
    </dgm:pt>
    <dgm:pt modelId="{DBADEE1D-B869-457A-8640-046CFE26CFF6}" type="pres">
      <dgm:prSet presAssocID="{EC0CC107-5435-4C4C-A5AE-638801AE41D2}" presName="lineNode" presStyleLbl="alignNode1" presStyleIdx="9" presStyleCnt="12"/>
      <dgm:spPr/>
    </dgm:pt>
    <dgm:pt modelId="{03A53F5D-058A-4939-AC2E-A8511E811599}" type="pres">
      <dgm:prSet presAssocID="{EC0CC107-5435-4C4C-A5AE-638801AE41D2}" presName="lineArrowNode" presStyleLbl="alignNode1" presStyleIdx="10" presStyleCnt="12"/>
      <dgm:spPr/>
    </dgm:pt>
    <dgm:pt modelId="{8B311926-E922-4F13-81F4-141EEE1A2D7B}" type="pres">
      <dgm:prSet presAssocID="{89F5D03D-D5C9-4572-AA20-2F324063D7E4}" presName="sibTransNodeCircle" presStyleLbl="alignNode1" presStyleIdx="11" presStyleCnt="12">
        <dgm:presLayoutVars>
          <dgm:chMax val="0"/>
          <dgm:bulletEnabled/>
        </dgm:presLayoutVars>
      </dgm:prSet>
      <dgm:spPr/>
    </dgm:pt>
    <dgm:pt modelId="{B73BD62F-AACE-46DA-9554-9A5B37FE886C}" type="pres">
      <dgm:prSet presAssocID="{89F5D03D-D5C9-4572-AA20-2F324063D7E4}" presName="spacerBetweenCircleAndCallout" presStyleCnt="0">
        <dgm:presLayoutVars/>
      </dgm:prSet>
      <dgm:spPr/>
    </dgm:pt>
    <dgm:pt modelId="{8404FAEC-CB22-44B7-BF5F-BA67827E11C2}" type="pres">
      <dgm:prSet presAssocID="{89F5D03D-D5C9-4572-AA20-2F324063D7E4}" presName="verticalConnector" presStyleLbl="alignAccFollowNode1" presStyleIdx="3" presStyleCnt="4"/>
      <dgm:spPr/>
    </dgm:pt>
    <dgm:pt modelId="{1347374E-F4F5-4083-983B-F7E5F692A5D5}" type="pres">
      <dgm:prSet presAssocID="{EC0CC107-5435-4C4C-A5AE-638801AE41D2}" presName="nodeText" presStyleLbl="fgAcc1" presStyleIdx="3" presStyleCnt="4">
        <dgm:presLayoutVars>
          <dgm:bulletEnabled val="1"/>
        </dgm:presLayoutVars>
      </dgm:prSet>
      <dgm:spPr/>
    </dgm:pt>
  </dgm:ptLst>
  <dgm:cxnLst>
    <dgm:cxn modelId="{489AE102-69BD-4162-AE18-C4283A9D51A1}" srcId="{2977DADC-C032-405E-88C1-55BE044253E9}" destId="{AD84B8B0-51E6-4539-B3D9-CCE21D989135}" srcOrd="2" destOrd="0" parTransId="{5F0E8995-91D9-415E-A1AC-A157C0CD45D6}" sibTransId="{D12A31AC-E3E9-4FAD-8626-A99A4534477C}"/>
    <dgm:cxn modelId="{FC3C9F03-9296-4145-82F5-A65E98A364E9}" type="presOf" srcId="{B56500A1-B0EC-4182-BDA5-3E6181F7D326}" destId="{6EA702E0-0327-4AD2-A962-A4374F64F79E}" srcOrd="0" destOrd="0" presId="urn:microsoft.com/office/officeart/2024/layout/NumberedLinearArrowProcess#1"/>
    <dgm:cxn modelId="{2F701805-72C1-402F-8461-71C81B4F3A87}" type="presOf" srcId="{89F5D03D-D5C9-4572-AA20-2F324063D7E4}" destId="{8B311926-E922-4F13-81F4-141EEE1A2D7B}" srcOrd="0" destOrd="0" presId="urn:microsoft.com/office/officeart/2024/layout/NumberedLinearArrowProcess#1"/>
    <dgm:cxn modelId="{77736607-25CD-4F3B-9C5E-CB050FCC9EF9}" type="presOf" srcId="{EC0CC107-5435-4C4C-A5AE-638801AE41D2}" destId="{03A53F5D-058A-4939-AC2E-A8511E811599}" srcOrd="1" destOrd="0" presId="urn:microsoft.com/office/officeart/2024/layout/NumberedLinearArrowProcess#1"/>
    <dgm:cxn modelId="{18AB6C0C-F307-48DF-B181-4DDEBB85FBE2}" type="presOf" srcId="{7E1CE91B-8463-4DBB-9078-1AAC6CEF4774}" destId="{6EA702E0-0327-4AD2-A962-A4374F64F79E}" srcOrd="0" destOrd="3" presId="urn:microsoft.com/office/officeart/2024/layout/NumberedLinearArrowProcess#1"/>
    <dgm:cxn modelId="{E61AF419-D719-4321-A33A-361F6C6AA633}" srcId="{0C472567-F905-4339-A520-96F8068D99D2}" destId="{10A536DB-5275-4403-952D-D20B7AF36BE6}" srcOrd="0" destOrd="0" parTransId="{50679505-212B-49B7-9CED-AB37DE73F096}" sibTransId="{B282D5D8-19D8-449F-B5FF-C496E6275496}"/>
    <dgm:cxn modelId="{97540B1A-7B85-4B0C-8CB1-164E6CE2B4AC}" srcId="{AD679E50-4F44-4576-BAB1-C964E90CD58A}" destId="{B56500A1-B0EC-4182-BDA5-3E6181F7D326}" srcOrd="2" destOrd="0" parTransId="{4AF9E4D5-6C37-452B-BD90-1404ADA06819}" sibTransId="{187D345A-5DB3-4567-B19E-DE07F29ED367}"/>
    <dgm:cxn modelId="{F44E4121-8B00-4934-8CC3-21FF40D2DC99}" srcId="{994097F8-5E14-4358-8877-3E9ACA17A80E}" destId="{C2676647-144F-4B26-B656-AEB94B51C181}" srcOrd="0" destOrd="0" parTransId="{0A4D6846-C2F5-4FDF-9BA9-7344DBC5B3BF}" sibTransId="{B9751E0F-98EE-4973-AD36-73DB34768661}"/>
    <dgm:cxn modelId="{436F0022-31EE-4992-87DC-EDA42D89D41D}" type="presOf" srcId="{EC0CC107-5435-4C4C-A5AE-638801AE41D2}" destId="{1347374E-F4F5-4083-983B-F7E5F692A5D5}" srcOrd="0" destOrd="0" presId="urn:microsoft.com/office/officeart/2024/layout/NumberedLinearArrowProcess#1"/>
    <dgm:cxn modelId="{BDBDE922-BD14-4C6E-AE90-CB7048752252}" srcId="{B56500A1-B0EC-4182-BDA5-3E6181F7D326}" destId="{2977DADC-C032-405E-88C1-55BE044253E9}" srcOrd="0" destOrd="0" parTransId="{F3BD055E-0146-4CBA-A3C4-42C263FB7584}" sibTransId="{511183F6-2A88-4BA1-BB28-14F407A08A48}"/>
    <dgm:cxn modelId="{BE945A25-E88F-4275-9C39-08308E0E748E}" type="presOf" srcId="{AD679E50-4F44-4576-BAB1-C964E90CD58A}" destId="{782AF0E8-B137-4101-A3A6-38CF382E6D2E}" srcOrd="0" destOrd="0" presId="urn:microsoft.com/office/officeart/2024/layout/NumberedLinearArrowProcess#1"/>
    <dgm:cxn modelId="{F9BC8B26-BE9F-40BD-A4BD-42E77354D1C0}" type="presOf" srcId="{F111FA42-2BAB-4D0D-807D-8A29E5C83092}" destId="{6EA702E0-0327-4AD2-A962-A4374F64F79E}" srcOrd="0" destOrd="2" presId="urn:microsoft.com/office/officeart/2024/layout/NumberedLinearArrowProcess#1"/>
    <dgm:cxn modelId="{A3E5B02A-C6EC-402A-93FF-0A6DA2732B20}" type="presOf" srcId="{994097F8-5E14-4358-8877-3E9ACA17A80E}" destId="{1347374E-F4F5-4083-983B-F7E5F692A5D5}" srcOrd="0" destOrd="1" presId="urn:microsoft.com/office/officeart/2024/layout/NumberedLinearArrowProcess#1"/>
    <dgm:cxn modelId="{A749192B-F8BB-494D-AF05-59E637757096}" type="presOf" srcId="{74A93F07-5334-4F57-97DD-B4E9ACE9CE46}" destId="{15DF4FF4-2AC5-4178-8982-DD273472ADC6}" srcOrd="0" destOrd="0" presId="urn:microsoft.com/office/officeart/2024/layout/NumberedLinearArrowProcess#1"/>
    <dgm:cxn modelId="{069E632B-6830-4BE6-9F98-63DCD15037BA}" srcId="{AD679E50-4F44-4576-BAB1-C964E90CD58A}" destId="{97C233BF-ACE9-4461-BB0C-0A7D72256C3C}" srcOrd="0" destOrd="0" parTransId="{876BCCD7-E967-4E9B-AB45-4F06C38385AF}" sibTransId="{A4D60FC1-EA1F-47BA-98AF-563A66B93202}"/>
    <dgm:cxn modelId="{D25FFA34-5BFB-4B93-AA76-4172108341BB}" srcId="{97C233BF-ACE9-4461-BB0C-0A7D72256C3C}" destId="{1F14FBF3-EC60-41CA-BE5E-F7A8144DB534}" srcOrd="0" destOrd="0" parTransId="{740292B5-600A-4B56-9465-B2DBA973C3BC}" sibTransId="{0FE4D602-97D0-437C-8380-4C57EDB6D017}"/>
    <dgm:cxn modelId="{1C06E339-3326-451F-AD9C-60290222AB62}" type="presOf" srcId="{BB78ADD4-E7DE-40CC-9B66-3177A8322AEC}" destId="{1347374E-F4F5-4083-983B-F7E5F692A5D5}" srcOrd="0" destOrd="3" presId="urn:microsoft.com/office/officeart/2024/layout/NumberedLinearArrowProcess#1"/>
    <dgm:cxn modelId="{30E63167-34AD-4E9C-A12E-C77B7BE9918A}" srcId="{2977DADC-C032-405E-88C1-55BE044253E9}" destId="{7E1CE91B-8463-4DBB-9078-1AAC6CEF4774}" srcOrd="1" destOrd="0" parTransId="{F243FB15-3D8C-4C0C-BFDE-C7919862A0A5}" sibTransId="{E5777C2A-CAC1-49F6-85E4-8EBDF45E9C7C}"/>
    <dgm:cxn modelId="{66AB0B6B-475D-4B9F-8ECA-8A5F2DC7587C}" type="presOf" srcId="{D613410A-A5DB-45E3-AE09-4DA8B0F639EA}" destId="{3458DEC1-F698-4328-94C1-52729C328077}" srcOrd="1" destOrd="0" presId="urn:microsoft.com/office/officeart/2024/layout/NumberedLinearArrowProcess#1"/>
    <dgm:cxn modelId="{0E2A586B-3DF6-43FB-802D-12CC01239F88}" type="presOf" srcId="{10A536DB-5275-4403-952D-D20B7AF36BE6}" destId="{25201C81-EB51-4176-85A7-0BFBE9C7B46B}" srcOrd="0" destOrd="2" presId="urn:microsoft.com/office/officeart/2024/layout/NumberedLinearArrowProcess#1"/>
    <dgm:cxn modelId="{42758C71-25C0-47A4-B925-992DE7D2484E}" type="presOf" srcId="{0C472567-F905-4339-A520-96F8068D99D2}" destId="{25201C81-EB51-4176-85A7-0BFBE9C7B46B}" srcOrd="0" destOrd="1" presId="urn:microsoft.com/office/officeart/2024/layout/NumberedLinearArrowProcess#1"/>
    <dgm:cxn modelId="{44ED5F52-BE8E-4134-9929-73A0CD8F9580}" type="presOf" srcId="{C2676647-144F-4B26-B656-AEB94B51C181}" destId="{1347374E-F4F5-4083-983B-F7E5F692A5D5}" srcOrd="0" destOrd="2" presId="urn:microsoft.com/office/officeart/2024/layout/NumberedLinearArrowProcess#1"/>
    <dgm:cxn modelId="{50D86C77-3C8B-4AD0-94CA-2C1E254C8E75}" srcId="{994097F8-5E14-4358-8877-3E9ACA17A80E}" destId="{BB78ADD4-E7DE-40CC-9B66-3177A8322AEC}" srcOrd="1" destOrd="0" parTransId="{F9F35969-142D-4FA6-84D3-682C3BAA6CF2}" sibTransId="{E2952FB2-811A-4DC5-AA09-97B4DE1A1D18}"/>
    <dgm:cxn modelId="{D5C57A7B-3CCA-4CD0-9DD4-1BF379336B4C}" srcId="{D613410A-A5DB-45E3-AE09-4DA8B0F639EA}" destId="{0C472567-F905-4339-A520-96F8068D99D2}" srcOrd="0" destOrd="0" parTransId="{266A8E80-53B2-41D5-BD0E-3BA797257AD9}" sibTransId="{B41FDD98-8F0B-4EBF-916D-528B671CF879}"/>
    <dgm:cxn modelId="{CFA16C8F-8ED4-4C42-8A1F-E3257C5452A7}" type="presOf" srcId="{A4D60FC1-EA1F-47BA-98AF-563A66B93202}" destId="{320BB13F-EA72-4CD3-A339-A0004D8713CC}" srcOrd="0" destOrd="0" presId="urn:microsoft.com/office/officeart/2024/layout/NumberedLinearArrowProcess#1"/>
    <dgm:cxn modelId="{B4BB3791-CB43-4BCE-A9B6-6A6FD08577FF}" srcId="{AD679E50-4F44-4576-BAB1-C964E90CD58A}" destId="{D613410A-A5DB-45E3-AE09-4DA8B0F639EA}" srcOrd="1" destOrd="0" parTransId="{79BB7BFD-C202-4DA7-ADDD-0771B6D14840}" sibTransId="{74A93F07-5334-4F57-97DD-B4E9ACE9CE46}"/>
    <dgm:cxn modelId="{7E79BC94-97C3-47DD-BA16-16204E58B839}" srcId="{994097F8-5E14-4358-8877-3E9ACA17A80E}" destId="{A4994786-A2BC-49DC-9852-8D06F32B4AF4}" srcOrd="4" destOrd="0" parTransId="{47B327B1-FD56-4C7B-A789-7D977CFBCBDB}" sibTransId="{CBCF4C40-A75C-44F3-8049-46EFC9F6C0D1}"/>
    <dgm:cxn modelId="{5205F49E-D463-4641-92DF-16BBF8667263}" srcId="{994097F8-5E14-4358-8877-3E9ACA17A80E}" destId="{78EA4051-101A-4A48-B8D5-944ABD1C9434}" srcOrd="3" destOrd="0" parTransId="{E2924E73-4E79-4A43-A56A-95FABA6B6E3F}" sibTransId="{0FA7552F-3D84-44A4-8186-B8E165CD923C}"/>
    <dgm:cxn modelId="{6FF213A8-A8A3-4D7B-938E-F587309C9699}" type="presOf" srcId="{A4994786-A2BC-49DC-9852-8D06F32B4AF4}" destId="{1347374E-F4F5-4083-983B-F7E5F692A5D5}" srcOrd="0" destOrd="6" presId="urn:microsoft.com/office/officeart/2024/layout/NumberedLinearArrowProcess#1"/>
    <dgm:cxn modelId="{35197DAD-85D4-4A60-8A11-B5253A9336F1}" srcId="{2977DADC-C032-405E-88C1-55BE044253E9}" destId="{F111FA42-2BAB-4D0D-807D-8A29E5C83092}" srcOrd="0" destOrd="0" parTransId="{F7092A40-2EC9-470D-B42E-92AE24EEEDCF}" sibTransId="{0C8B76FD-946B-4627-9D5C-ED991F70B6F1}"/>
    <dgm:cxn modelId="{7DD0FBB1-A588-4655-A2E9-C1F843CAC209}" type="presOf" srcId="{AD84B8B0-51E6-4539-B3D9-CCE21D989135}" destId="{6EA702E0-0327-4AD2-A962-A4374F64F79E}" srcOrd="0" destOrd="4" presId="urn:microsoft.com/office/officeart/2024/layout/NumberedLinearArrowProcess#1"/>
    <dgm:cxn modelId="{89F14AB3-3103-41D4-BA75-7B92344367D4}" type="presOf" srcId="{D4B14FAA-841A-4A40-8649-B02DDE922370}" destId="{57682089-C8BD-44EC-8619-9BCE59A2E0EA}" srcOrd="0" destOrd="2" presId="urn:microsoft.com/office/officeart/2024/layout/NumberedLinearArrowProcess#1"/>
    <dgm:cxn modelId="{BE8222C7-CF86-45F5-8885-711086C6A258}" type="presOf" srcId="{DC9CA4C6-9045-4C0C-A01E-6E2441ACCAC1}" destId="{1347374E-F4F5-4083-983B-F7E5F692A5D5}" srcOrd="0" destOrd="4" presId="urn:microsoft.com/office/officeart/2024/layout/NumberedLinearArrowProcess#1"/>
    <dgm:cxn modelId="{A9B1E8D3-2308-4B8B-B129-7CF6C8E8ADE6}" type="presOf" srcId="{97C233BF-ACE9-4461-BB0C-0A7D72256C3C}" destId="{57682089-C8BD-44EC-8619-9BCE59A2E0EA}" srcOrd="0" destOrd="0" presId="urn:microsoft.com/office/officeart/2024/layout/NumberedLinearArrowProcess#1"/>
    <dgm:cxn modelId="{BE0BC6D5-4D49-4261-8FF7-FC22FC324684}" type="presOf" srcId="{D613410A-A5DB-45E3-AE09-4DA8B0F639EA}" destId="{25201C81-EB51-4176-85A7-0BFBE9C7B46B}" srcOrd="0" destOrd="0" presId="urn:microsoft.com/office/officeart/2024/layout/NumberedLinearArrowProcess#1"/>
    <dgm:cxn modelId="{014F7DD8-F7EA-4F39-B684-3A526B007F55}" type="presOf" srcId="{2977DADC-C032-405E-88C1-55BE044253E9}" destId="{6EA702E0-0327-4AD2-A962-A4374F64F79E}" srcOrd="0" destOrd="1" presId="urn:microsoft.com/office/officeart/2024/layout/NumberedLinearArrowProcess#1"/>
    <dgm:cxn modelId="{FA0B39DF-006C-497C-96CC-8D64FA11DFB1}" type="presOf" srcId="{1F14FBF3-EC60-41CA-BE5E-F7A8144DB534}" destId="{57682089-C8BD-44EC-8619-9BCE59A2E0EA}" srcOrd="0" destOrd="1" presId="urn:microsoft.com/office/officeart/2024/layout/NumberedLinearArrowProcess#1"/>
    <dgm:cxn modelId="{C057CCE3-6562-4C11-B58C-A995991BEFBF}" type="presOf" srcId="{97C233BF-ACE9-4461-BB0C-0A7D72256C3C}" destId="{2FA665B2-D63E-4D4A-B323-8476E7D49851}" srcOrd="1" destOrd="0" presId="urn:microsoft.com/office/officeart/2024/layout/NumberedLinearArrowProcess#1"/>
    <dgm:cxn modelId="{9FA362E7-970A-446E-8E41-FB1A413A7EF1}" srcId="{AD679E50-4F44-4576-BAB1-C964E90CD58A}" destId="{EC0CC107-5435-4C4C-A5AE-638801AE41D2}" srcOrd="3" destOrd="0" parTransId="{8FC8A698-2C6A-4EEC-A938-97E4B80C8834}" sibTransId="{89F5D03D-D5C9-4572-AA20-2F324063D7E4}"/>
    <dgm:cxn modelId="{21B278E7-0991-4646-8224-2A71DB4338FA}" type="presOf" srcId="{187D345A-5DB3-4567-B19E-DE07F29ED367}" destId="{D5C9613C-5CE5-4C6F-BFC6-FCC4996BD5BE}" srcOrd="0" destOrd="0" presId="urn:microsoft.com/office/officeart/2024/layout/NumberedLinearArrowProcess#1"/>
    <dgm:cxn modelId="{B43C82EE-C57C-4DF6-B128-E6CD1F1EEE2C}" srcId="{EC0CC107-5435-4C4C-A5AE-638801AE41D2}" destId="{994097F8-5E14-4358-8877-3E9ACA17A80E}" srcOrd="0" destOrd="0" parTransId="{7DD57DAA-60C8-44C7-A0DD-A4C2E92A54AF}" sibTransId="{8A05D905-6E69-49E5-B7EF-3C1305EA192C}"/>
    <dgm:cxn modelId="{B03DD9F0-C389-40AC-9A79-445D1FB9D9AE}" srcId="{994097F8-5E14-4358-8877-3E9ACA17A80E}" destId="{DC9CA4C6-9045-4C0C-A01E-6E2441ACCAC1}" srcOrd="2" destOrd="0" parTransId="{4F15762E-2146-44C2-BA8C-0AC77FF111E7}" sibTransId="{74E3E2B6-D20B-4EFA-8567-8A943F7002F7}"/>
    <dgm:cxn modelId="{22A773F6-8B4E-41BD-8012-7AC6D3B6F3A4}" type="presOf" srcId="{78EA4051-101A-4A48-B8D5-944ABD1C9434}" destId="{1347374E-F4F5-4083-983B-F7E5F692A5D5}" srcOrd="0" destOrd="5" presId="urn:microsoft.com/office/officeart/2024/layout/NumberedLinearArrowProcess#1"/>
    <dgm:cxn modelId="{E9E99DF6-6DA3-43E7-B904-D1E9A99D7FD4}" type="presOf" srcId="{B56500A1-B0EC-4182-BDA5-3E6181F7D326}" destId="{1EBBE50D-6B2C-44CE-98D6-D3913F8D285D}" srcOrd="1" destOrd="0" presId="urn:microsoft.com/office/officeart/2024/layout/NumberedLinearArrowProcess#1"/>
    <dgm:cxn modelId="{6A4B82F8-0D4C-4A45-B7B4-2DFF68D52129}" srcId="{1F14FBF3-EC60-41CA-BE5E-F7A8144DB534}" destId="{D4B14FAA-841A-4A40-8649-B02DDE922370}" srcOrd="0" destOrd="0" parTransId="{468ED593-CAE1-4B70-BA69-995274DAFFD2}" sibTransId="{F6C9429A-8759-4D06-ADC1-FB2C48A2C8B1}"/>
    <dgm:cxn modelId="{C026FCD0-D948-4ACC-9603-0B646F5F8159}" type="presParOf" srcId="{782AF0E8-B137-4101-A3A6-38CF382E6D2E}" destId="{7FA41540-52BB-4C26-9367-59354E56B9D9}" srcOrd="0" destOrd="0" presId="urn:microsoft.com/office/officeart/2024/layout/NumberedLinearArrowProcess#1"/>
    <dgm:cxn modelId="{7BAB62EB-FC6E-4860-88CC-DDA9A81B4E29}" type="presParOf" srcId="{7FA41540-52BB-4C26-9367-59354E56B9D9}" destId="{AD52993B-3440-4691-86E1-E8E290DE7DBA}" srcOrd="0" destOrd="0" presId="urn:microsoft.com/office/officeart/2024/layout/NumberedLinearArrowProcess#1"/>
    <dgm:cxn modelId="{C9B9C2DE-86BD-4C34-B9B0-759FD9F73EB5}" type="presParOf" srcId="{7FA41540-52BB-4C26-9367-59354E56B9D9}" destId="{F8908543-1F08-4C99-8988-6554F5A698B9}" srcOrd="1" destOrd="0" presId="urn:microsoft.com/office/officeart/2024/layout/NumberedLinearArrowProcess#1"/>
    <dgm:cxn modelId="{9B8EE957-7A69-4EBA-BC75-FC2155C07126}" type="presParOf" srcId="{F8908543-1F08-4C99-8988-6554F5A698B9}" destId="{B1E3D81B-0F88-4597-9898-8C883D514C54}" srcOrd="0" destOrd="0" presId="urn:microsoft.com/office/officeart/2024/layout/NumberedLinearArrowProcess#1"/>
    <dgm:cxn modelId="{527EC444-85F0-40CC-AA55-4542DD83B536}" type="presParOf" srcId="{F8908543-1F08-4C99-8988-6554F5A698B9}" destId="{2FA665B2-D63E-4D4A-B323-8476E7D49851}" srcOrd="1" destOrd="0" presId="urn:microsoft.com/office/officeart/2024/layout/NumberedLinearArrowProcess#1"/>
    <dgm:cxn modelId="{7335029D-F28F-4B51-BB6B-CACD52C6412C}" type="presParOf" srcId="{F8908543-1F08-4C99-8988-6554F5A698B9}" destId="{320BB13F-EA72-4CD3-A339-A0004D8713CC}" srcOrd="2" destOrd="0" presId="urn:microsoft.com/office/officeart/2024/layout/NumberedLinearArrowProcess#1"/>
    <dgm:cxn modelId="{7B3CB56C-986F-498C-AE55-1E6DE3137703}" type="presParOf" srcId="{F8908543-1F08-4C99-8988-6554F5A698B9}" destId="{DC13A6FB-518F-44C5-990A-4551DA33B084}" srcOrd="3" destOrd="0" presId="urn:microsoft.com/office/officeart/2024/layout/NumberedLinearArrowProcess#1"/>
    <dgm:cxn modelId="{C82E0896-61EF-4FC6-877E-A2E78944E5CB}" type="presParOf" srcId="{F8908543-1F08-4C99-8988-6554F5A698B9}" destId="{D775A0CD-EA5E-49A1-AE3D-D3248AFBB62C}" srcOrd="4" destOrd="0" presId="urn:microsoft.com/office/officeart/2024/layout/NumberedLinearArrowProcess#1"/>
    <dgm:cxn modelId="{62E2DC7C-430A-42C2-A74D-1FBB7971D210}" type="presParOf" srcId="{7FA41540-52BB-4C26-9367-59354E56B9D9}" destId="{57682089-C8BD-44EC-8619-9BCE59A2E0EA}" srcOrd="2" destOrd="0" presId="urn:microsoft.com/office/officeart/2024/layout/NumberedLinearArrowProcess#1"/>
    <dgm:cxn modelId="{6CA08634-17A4-40C3-9622-1A4A51AB32E5}" type="presParOf" srcId="{782AF0E8-B137-4101-A3A6-38CF382E6D2E}" destId="{03870BBC-200B-43AD-8F6D-7EE850F427BE}" srcOrd="1" destOrd="0" presId="urn:microsoft.com/office/officeart/2024/layout/NumberedLinearArrowProcess#1"/>
    <dgm:cxn modelId="{89FF3D29-63E7-4AFF-BC35-95479C0186E6}" type="presParOf" srcId="{782AF0E8-B137-4101-A3A6-38CF382E6D2E}" destId="{A4486A7F-F5DE-4E21-B863-C3057C2F785C}" srcOrd="2" destOrd="0" presId="urn:microsoft.com/office/officeart/2024/layout/NumberedLinearArrowProcess#1"/>
    <dgm:cxn modelId="{66A7E53C-6465-4A94-9EDE-03FE59481938}" type="presParOf" srcId="{A4486A7F-F5DE-4E21-B863-C3057C2F785C}" destId="{8117AD0D-9DA3-4F5F-B31F-5FCC14435F8D}" srcOrd="0" destOrd="0" presId="urn:microsoft.com/office/officeart/2024/layout/NumberedLinearArrowProcess#1"/>
    <dgm:cxn modelId="{83AA6C24-429D-436E-84A7-BF305494AD64}" type="presParOf" srcId="{A4486A7F-F5DE-4E21-B863-C3057C2F785C}" destId="{B56D0100-75D6-41B0-A965-B9D7A8BC9BB1}" srcOrd="1" destOrd="0" presId="urn:microsoft.com/office/officeart/2024/layout/NumberedLinearArrowProcess#1"/>
    <dgm:cxn modelId="{9B181AF9-A2FA-4505-B34D-65B978123435}" type="presParOf" srcId="{B56D0100-75D6-41B0-A965-B9D7A8BC9BB1}" destId="{E607AA1E-F002-4AC5-B124-90F639731333}" srcOrd="0" destOrd="0" presId="urn:microsoft.com/office/officeart/2024/layout/NumberedLinearArrowProcess#1"/>
    <dgm:cxn modelId="{AA79E67F-025A-4E04-BBE5-20F5D916CF81}" type="presParOf" srcId="{B56D0100-75D6-41B0-A965-B9D7A8BC9BB1}" destId="{3458DEC1-F698-4328-94C1-52729C328077}" srcOrd="1" destOrd="0" presId="urn:microsoft.com/office/officeart/2024/layout/NumberedLinearArrowProcess#1"/>
    <dgm:cxn modelId="{9DF96D99-5577-41B8-9387-076AB1CA1B69}" type="presParOf" srcId="{B56D0100-75D6-41B0-A965-B9D7A8BC9BB1}" destId="{15DF4FF4-2AC5-4178-8982-DD273472ADC6}" srcOrd="2" destOrd="0" presId="urn:microsoft.com/office/officeart/2024/layout/NumberedLinearArrowProcess#1"/>
    <dgm:cxn modelId="{8357DFF6-B8E9-4710-B5C3-BEB7FD69C0B5}" type="presParOf" srcId="{B56D0100-75D6-41B0-A965-B9D7A8BC9BB1}" destId="{0BBE0DE0-030A-44B5-9522-B03D9F9B9470}" srcOrd="3" destOrd="0" presId="urn:microsoft.com/office/officeart/2024/layout/NumberedLinearArrowProcess#1"/>
    <dgm:cxn modelId="{80291A38-39E5-4CB1-9844-32087E15047E}" type="presParOf" srcId="{B56D0100-75D6-41B0-A965-B9D7A8BC9BB1}" destId="{1E976086-5390-4DB3-9235-27EA08A4F04B}" srcOrd="4" destOrd="0" presId="urn:microsoft.com/office/officeart/2024/layout/NumberedLinearArrowProcess#1"/>
    <dgm:cxn modelId="{E8351801-D7E1-4E3C-9B23-8B478CE98C97}" type="presParOf" srcId="{A4486A7F-F5DE-4E21-B863-C3057C2F785C}" destId="{25201C81-EB51-4176-85A7-0BFBE9C7B46B}" srcOrd="2" destOrd="0" presId="urn:microsoft.com/office/officeart/2024/layout/NumberedLinearArrowProcess#1"/>
    <dgm:cxn modelId="{9528D3E6-CD8F-49D7-B77E-A51653B65494}" type="presParOf" srcId="{782AF0E8-B137-4101-A3A6-38CF382E6D2E}" destId="{27F552BC-5E65-4557-B2EE-39557373A474}" srcOrd="3" destOrd="0" presId="urn:microsoft.com/office/officeart/2024/layout/NumberedLinearArrowProcess#1"/>
    <dgm:cxn modelId="{07D31E83-1001-400D-AAB2-7867618B8038}" type="presParOf" srcId="{782AF0E8-B137-4101-A3A6-38CF382E6D2E}" destId="{03EBCDAC-4923-4FA9-B9BF-17DEB6198C9D}" srcOrd="4" destOrd="0" presId="urn:microsoft.com/office/officeart/2024/layout/NumberedLinearArrowProcess#1"/>
    <dgm:cxn modelId="{FCFEAAC8-3C96-46CF-8090-FEA4785DCF0C}" type="presParOf" srcId="{03EBCDAC-4923-4FA9-B9BF-17DEB6198C9D}" destId="{30954335-A0D4-491D-959D-89F4A82ED70D}" srcOrd="0" destOrd="0" presId="urn:microsoft.com/office/officeart/2024/layout/NumberedLinearArrowProcess#1"/>
    <dgm:cxn modelId="{07FF24B9-BB2B-4953-AC14-DBC0DA436205}" type="presParOf" srcId="{03EBCDAC-4923-4FA9-B9BF-17DEB6198C9D}" destId="{6042777B-767C-4A47-B8FC-663276EB86E2}" srcOrd="1" destOrd="0" presId="urn:microsoft.com/office/officeart/2024/layout/NumberedLinearArrowProcess#1"/>
    <dgm:cxn modelId="{E84FF409-464F-4117-9975-0BC3CA553722}" type="presParOf" srcId="{6042777B-767C-4A47-B8FC-663276EB86E2}" destId="{BBD8ADCC-9D08-4AF2-BC6A-DF280B5AEF67}" srcOrd="0" destOrd="0" presId="urn:microsoft.com/office/officeart/2024/layout/NumberedLinearArrowProcess#1"/>
    <dgm:cxn modelId="{DCACC561-E4EB-4261-A900-705C865D4DB8}" type="presParOf" srcId="{6042777B-767C-4A47-B8FC-663276EB86E2}" destId="{1EBBE50D-6B2C-44CE-98D6-D3913F8D285D}" srcOrd="1" destOrd="0" presId="urn:microsoft.com/office/officeart/2024/layout/NumberedLinearArrowProcess#1"/>
    <dgm:cxn modelId="{BF476C35-C7DD-4545-AEEF-1A708F9A4FF4}" type="presParOf" srcId="{6042777B-767C-4A47-B8FC-663276EB86E2}" destId="{D5C9613C-5CE5-4C6F-BFC6-FCC4996BD5BE}" srcOrd="2" destOrd="0" presId="urn:microsoft.com/office/officeart/2024/layout/NumberedLinearArrowProcess#1"/>
    <dgm:cxn modelId="{3E292817-31E0-4883-8850-DDD16B3500EB}" type="presParOf" srcId="{6042777B-767C-4A47-B8FC-663276EB86E2}" destId="{E7F622D7-4D91-4241-B717-BBAF0180804A}" srcOrd="3" destOrd="0" presId="urn:microsoft.com/office/officeart/2024/layout/NumberedLinearArrowProcess#1"/>
    <dgm:cxn modelId="{B82F9B89-57EC-47FD-B4E5-E4867980F391}" type="presParOf" srcId="{6042777B-767C-4A47-B8FC-663276EB86E2}" destId="{4DDB132F-1FF0-4AFE-AC56-6D6E3ECDB20E}" srcOrd="4" destOrd="0" presId="urn:microsoft.com/office/officeart/2024/layout/NumberedLinearArrowProcess#1"/>
    <dgm:cxn modelId="{F4ACE5E3-FACC-43AC-9602-5A495DF565B4}" type="presParOf" srcId="{03EBCDAC-4923-4FA9-B9BF-17DEB6198C9D}" destId="{6EA702E0-0327-4AD2-A962-A4374F64F79E}" srcOrd="2" destOrd="0" presId="urn:microsoft.com/office/officeart/2024/layout/NumberedLinearArrowProcess#1"/>
    <dgm:cxn modelId="{8E3CBA92-39F2-4E57-876E-9089654590DE}" type="presParOf" srcId="{782AF0E8-B137-4101-A3A6-38CF382E6D2E}" destId="{F1755DDE-E117-4C37-807D-1E8DC16B5375}" srcOrd="5" destOrd="0" presId="urn:microsoft.com/office/officeart/2024/layout/NumberedLinearArrowProcess#1"/>
    <dgm:cxn modelId="{BF217F24-C7DD-457A-9D35-EA0F10F4DFD4}" type="presParOf" srcId="{782AF0E8-B137-4101-A3A6-38CF382E6D2E}" destId="{79C8AAF4-4B64-49F5-ADF3-8D590B3A1E5F}" srcOrd="6" destOrd="0" presId="urn:microsoft.com/office/officeart/2024/layout/NumberedLinearArrowProcess#1"/>
    <dgm:cxn modelId="{76024014-F955-4169-A378-CF3A85E2B632}" type="presParOf" srcId="{79C8AAF4-4B64-49F5-ADF3-8D590B3A1E5F}" destId="{E80AF988-3092-4DF9-AA91-E1052F385AB3}" srcOrd="0" destOrd="0" presId="urn:microsoft.com/office/officeart/2024/layout/NumberedLinearArrowProcess#1"/>
    <dgm:cxn modelId="{83C44F8F-6FEC-4C4C-9D5D-5047C635C4EB}" type="presParOf" srcId="{79C8AAF4-4B64-49F5-ADF3-8D590B3A1E5F}" destId="{F37C073B-C7FC-4C39-80A5-6902308A50CC}" srcOrd="1" destOrd="0" presId="urn:microsoft.com/office/officeart/2024/layout/NumberedLinearArrowProcess#1"/>
    <dgm:cxn modelId="{4712F416-2F15-44C5-882D-B35BD3855B95}" type="presParOf" srcId="{F37C073B-C7FC-4C39-80A5-6902308A50CC}" destId="{DBADEE1D-B869-457A-8640-046CFE26CFF6}" srcOrd="0" destOrd="0" presId="urn:microsoft.com/office/officeart/2024/layout/NumberedLinearArrowProcess#1"/>
    <dgm:cxn modelId="{F0D28DCF-D3EF-4269-8481-B6E3824E7C2F}" type="presParOf" srcId="{F37C073B-C7FC-4C39-80A5-6902308A50CC}" destId="{03A53F5D-058A-4939-AC2E-A8511E811599}" srcOrd="1" destOrd="0" presId="urn:microsoft.com/office/officeart/2024/layout/NumberedLinearArrowProcess#1"/>
    <dgm:cxn modelId="{8139C032-15FD-48F4-A586-3A0D7D86B883}" type="presParOf" srcId="{F37C073B-C7FC-4C39-80A5-6902308A50CC}" destId="{8B311926-E922-4F13-81F4-141EEE1A2D7B}" srcOrd="2" destOrd="0" presId="urn:microsoft.com/office/officeart/2024/layout/NumberedLinearArrowProcess#1"/>
    <dgm:cxn modelId="{8A0769AD-DF30-4554-8887-D5EFAB10C6ED}" type="presParOf" srcId="{F37C073B-C7FC-4C39-80A5-6902308A50CC}" destId="{B73BD62F-AACE-46DA-9554-9A5B37FE886C}" srcOrd="3" destOrd="0" presId="urn:microsoft.com/office/officeart/2024/layout/NumberedLinearArrowProcess#1"/>
    <dgm:cxn modelId="{E88492B9-37FF-406D-84FB-15BDC0B42816}" type="presParOf" srcId="{F37C073B-C7FC-4C39-80A5-6902308A50CC}" destId="{8404FAEC-CB22-44B7-BF5F-BA67827E11C2}" srcOrd="4" destOrd="0" presId="urn:microsoft.com/office/officeart/2024/layout/NumberedLinearArrowProcess#1"/>
    <dgm:cxn modelId="{CA4924EB-A288-422F-B331-29EF2E241DB4}" type="presParOf" srcId="{79C8AAF4-4B64-49F5-ADF3-8D590B3A1E5F}" destId="{1347374E-F4F5-4083-983B-F7E5F692A5D5}" srcOrd="2" destOrd="0" presId="urn:microsoft.com/office/officeart/2024/layout/NumberedLinearArrow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E3D81B-0F88-4597-9898-8C883D514C54}">
      <dsp:nvSpPr>
        <dsp:cNvPr id="0" name=""/>
        <dsp:cNvSpPr/>
      </dsp:nvSpPr>
      <dsp:spPr>
        <a:xfrm>
          <a:off x="1619877" y="2730661"/>
          <a:ext cx="1027180" cy="71"/>
        </a:xfrm>
        <a:prstGeom prst="rect">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A665B2-D63E-4D4A-B323-8476E7D49851}">
      <dsp:nvSpPr>
        <dsp:cNvPr id="0" name=""/>
        <dsp:cNvSpPr/>
      </dsp:nvSpPr>
      <dsp:spPr>
        <a:xfrm>
          <a:off x="2559013" y="2610826"/>
          <a:ext cx="135000" cy="253365"/>
        </a:xfrm>
        <a:prstGeom prst="chevron">
          <a:avLst>
            <a:gd name="adj" fmla="val 90000"/>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590" tIns="165100" rIns="46590" bIns="165100" numCol="1" spcCol="1270" anchor="t" anchorCtr="0">
          <a:noAutofit/>
        </a:bodyPr>
        <a:lstStyle/>
        <a:p>
          <a:pPr marL="0" lvl="0" indent="0" algn="ctr" defTabSz="533400">
            <a:lnSpc>
              <a:spcPct val="90000"/>
            </a:lnSpc>
            <a:spcBef>
              <a:spcPct val="0"/>
            </a:spcBef>
            <a:spcAft>
              <a:spcPct val="35000"/>
            </a:spcAft>
            <a:buNone/>
          </a:pPr>
          <a:r>
            <a:rPr lang="en-US" sz="1200" b="1" kern="1200" dirty="0"/>
            <a:t>Start With Risk-Based Goals</a:t>
          </a:r>
        </a:p>
        <a:p>
          <a:pPr marL="114300" lvl="1" indent="-114300" algn="l" defTabSz="533400">
            <a:lnSpc>
              <a:spcPct val="90000"/>
            </a:lnSpc>
            <a:spcBef>
              <a:spcPct val="0"/>
            </a:spcBef>
            <a:spcAft>
              <a:spcPct val="15000"/>
            </a:spcAft>
            <a:buChar char="•"/>
          </a:pPr>
          <a:r>
            <a:rPr lang="en-US" sz="1200" kern="1200" dirty="0"/>
            <a:t>Tie these to weight-related comorbidities, not just BMI</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a:t>A1C/glucose, blood pressure, lipids, OSA, function, appetite, food noise, and quality of life</a:t>
          </a:r>
          <a:endParaRPr lang="en-US" sz="1200" kern="1200" dirty="0"/>
        </a:p>
      </dsp:txBody>
      <dsp:txXfrm>
        <a:off x="215830" y="3781435"/>
        <a:ext cx="2514614" cy="2036331"/>
      </dsp:txXfrm>
    </dsp:sp>
    <dsp:sp modelId="{320BB13F-EA72-4CD3-A339-A0004D8713CC}">
      <dsp:nvSpPr>
        <dsp:cNvPr id="0" name=""/>
        <dsp:cNvSpPr/>
      </dsp:nvSpPr>
      <dsp:spPr>
        <a:xfrm>
          <a:off x="1050829" y="2308388"/>
          <a:ext cx="844617" cy="844617"/>
        </a:xfrm>
        <a:prstGeom prst="ellipse">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776" tIns="32776" rIns="32776" bIns="32776" numCol="1" spcCol="1270" anchor="ctr" anchorCtr="0">
          <a:noAutofit/>
        </a:bodyPr>
        <a:lstStyle/>
        <a:p>
          <a:pPr marL="0" lvl="0" indent="0" algn="ctr" defTabSz="1422400">
            <a:lnSpc>
              <a:spcPct val="90000"/>
            </a:lnSpc>
            <a:spcBef>
              <a:spcPct val="0"/>
            </a:spcBef>
            <a:spcAft>
              <a:spcPct val="35000"/>
            </a:spcAft>
            <a:buNone/>
          </a:pPr>
          <a:r>
            <a:rPr sz="3200" kern="1200"/>
            <a:t>1</a:t>
          </a:r>
        </a:p>
      </dsp:txBody>
      <dsp:txXfrm>
        <a:off x="1174520" y="2432079"/>
        <a:ext cx="597235" cy="597235"/>
      </dsp:txXfrm>
    </dsp:sp>
    <dsp:sp modelId="{D775A0CD-EA5E-49A1-AE3D-D3248AFBB62C}">
      <dsp:nvSpPr>
        <dsp:cNvPr id="0" name=""/>
        <dsp:cNvSpPr/>
      </dsp:nvSpPr>
      <dsp:spPr>
        <a:xfrm>
          <a:off x="1473101" y="3224878"/>
          <a:ext cx="72" cy="492654"/>
        </a:xfrm>
        <a:prstGeom prst="rect">
          <a:avLst/>
        </a:prstGeom>
        <a:solidFill>
          <a:schemeClr val="accent1">
            <a:alpha val="90000"/>
            <a:tint val="40000"/>
            <a:hueOff val="0"/>
            <a:satOff val="0"/>
            <a:lumOff val="0"/>
            <a:alphaOff val="0"/>
          </a:schemeClr>
        </a:solidFill>
        <a:ln w="31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682089-C8BD-44EC-8619-9BCE59A2E0EA}">
      <dsp:nvSpPr>
        <dsp:cNvPr id="0" name=""/>
        <dsp:cNvSpPr/>
      </dsp:nvSpPr>
      <dsp:spPr>
        <a:xfrm>
          <a:off x="152477" y="3718082"/>
          <a:ext cx="2641320" cy="2163037"/>
        </a:xfrm>
        <a:prstGeom prst="roundRect">
          <a:avLst>
            <a:gd name="adj" fmla="val 10000"/>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590" tIns="165100" rIns="46590" bIns="165100" numCol="1" spcCol="1270" anchor="t" anchorCtr="0">
          <a:noAutofit/>
        </a:bodyPr>
        <a:lstStyle/>
        <a:p>
          <a:pPr marL="0" lvl="0" indent="0" algn="ctr" defTabSz="533400">
            <a:lnSpc>
              <a:spcPct val="90000"/>
            </a:lnSpc>
            <a:spcBef>
              <a:spcPct val="0"/>
            </a:spcBef>
            <a:spcAft>
              <a:spcPct val="35000"/>
            </a:spcAft>
            <a:buNone/>
          </a:pPr>
          <a:r>
            <a:rPr lang="en-US" sz="1200" b="1" kern="1200" dirty="0"/>
            <a:t>Start With Risk-Based Goals</a:t>
          </a:r>
        </a:p>
        <a:p>
          <a:pPr marL="114300" lvl="1" indent="-114300" algn="l" defTabSz="533400">
            <a:lnSpc>
              <a:spcPct val="90000"/>
            </a:lnSpc>
            <a:spcBef>
              <a:spcPct val="0"/>
            </a:spcBef>
            <a:spcAft>
              <a:spcPct val="15000"/>
            </a:spcAft>
            <a:buChar char="•"/>
          </a:pPr>
          <a:r>
            <a:rPr lang="en-US" sz="1200" kern="1200" dirty="0"/>
            <a:t>Tie these to weight-related comorbidities, not just BMI</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a:t>A1C/glucose, blood pressure, lipids, OSA, function, appetite, food noise, and quality of life</a:t>
          </a:r>
          <a:endParaRPr lang="en-US" sz="1200" kern="1200" dirty="0"/>
        </a:p>
      </dsp:txBody>
      <dsp:txXfrm>
        <a:off x="215830" y="3781435"/>
        <a:ext cx="2514614" cy="2036331"/>
      </dsp:txXfrm>
    </dsp:sp>
    <dsp:sp modelId="{E607AA1E-F002-4AC5-B124-90F639731333}">
      <dsp:nvSpPr>
        <dsp:cNvPr id="0" name=""/>
        <dsp:cNvSpPr/>
      </dsp:nvSpPr>
      <dsp:spPr>
        <a:xfrm>
          <a:off x="2940537" y="2730361"/>
          <a:ext cx="2641320" cy="71"/>
        </a:xfrm>
        <a:prstGeom prst="rect">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58DEC1-F698-4328-94C1-52729C328077}">
      <dsp:nvSpPr>
        <dsp:cNvPr id="0" name=""/>
        <dsp:cNvSpPr/>
      </dsp:nvSpPr>
      <dsp:spPr>
        <a:xfrm>
          <a:off x="5493813" y="2610527"/>
          <a:ext cx="135000" cy="253634"/>
        </a:xfrm>
        <a:prstGeom prst="chevron">
          <a:avLst>
            <a:gd name="adj" fmla="val 90000"/>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590" tIns="165100" rIns="46590" bIns="165100" numCol="1" spcCol="1270" anchor="t" anchorCtr="0">
          <a:noAutofit/>
        </a:bodyPr>
        <a:lstStyle/>
        <a:p>
          <a:pPr marL="0" lvl="0" indent="0" algn="ctr" defTabSz="533400">
            <a:lnSpc>
              <a:spcPct val="90000"/>
            </a:lnSpc>
            <a:spcBef>
              <a:spcPct val="0"/>
            </a:spcBef>
            <a:spcAft>
              <a:spcPct val="35000"/>
            </a:spcAft>
            <a:buNone/>
          </a:pPr>
          <a:r>
            <a:rPr lang="en-US" sz="1200" b="1" kern="1200" dirty="0"/>
            <a:t>Match OMM to Patients’ Needs</a:t>
          </a:r>
        </a:p>
        <a:p>
          <a:pPr marL="114300" lvl="1" indent="-114300" algn="l" defTabSz="533400">
            <a:lnSpc>
              <a:spcPct val="90000"/>
            </a:lnSpc>
            <a:spcBef>
              <a:spcPct val="0"/>
            </a:spcBef>
            <a:spcAft>
              <a:spcPct val="15000"/>
            </a:spcAft>
            <a:buChar char="•"/>
          </a:pPr>
          <a:r>
            <a:rPr lang="en-US" sz="1200" kern="1200" dirty="0"/>
            <a:t>Consider clinical and practical fit</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a:t>Weight loss need, metabolic risk, administration route, access, tolerability, and adherence</a:t>
          </a:r>
          <a:endParaRPr lang="en-US" sz="1200" kern="1200" dirty="0"/>
        </a:p>
      </dsp:txBody>
      <dsp:txXfrm>
        <a:off x="3150630" y="3781435"/>
        <a:ext cx="2514614" cy="2036331"/>
      </dsp:txXfrm>
    </dsp:sp>
    <dsp:sp modelId="{15DF4FF4-2AC5-4178-8982-DD273472ADC6}">
      <dsp:nvSpPr>
        <dsp:cNvPr id="0" name=""/>
        <dsp:cNvSpPr/>
      </dsp:nvSpPr>
      <dsp:spPr>
        <a:xfrm>
          <a:off x="3985629" y="2308089"/>
          <a:ext cx="844617" cy="844617"/>
        </a:xfrm>
        <a:prstGeom prst="ellipse">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776" tIns="32776" rIns="32776" bIns="32776" numCol="1" spcCol="1270" anchor="ctr" anchorCtr="0">
          <a:noAutofit/>
        </a:bodyPr>
        <a:lstStyle/>
        <a:p>
          <a:pPr marL="0" lvl="0" indent="0" algn="ctr" defTabSz="1422400">
            <a:lnSpc>
              <a:spcPct val="90000"/>
            </a:lnSpc>
            <a:spcBef>
              <a:spcPct val="0"/>
            </a:spcBef>
            <a:spcAft>
              <a:spcPct val="35000"/>
            </a:spcAft>
            <a:buNone/>
          </a:pPr>
          <a:r>
            <a:rPr sz="3200" kern="1200"/>
            <a:t>2</a:t>
          </a:r>
        </a:p>
      </dsp:txBody>
      <dsp:txXfrm>
        <a:off x="4109320" y="2431780"/>
        <a:ext cx="597235" cy="597235"/>
      </dsp:txXfrm>
    </dsp:sp>
    <dsp:sp modelId="{1E976086-5390-4DB3-9235-27EA08A4F04B}">
      <dsp:nvSpPr>
        <dsp:cNvPr id="0" name=""/>
        <dsp:cNvSpPr/>
      </dsp:nvSpPr>
      <dsp:spPr>
        <a:xfrm>
          <a:off x="4407901" y="3224655"/>
          <a:ext cx="72" cy="493178"/>
        </a:xfrm>
        <a:prstGeom prst="rect">
          <a:avLst/>
        </a:prstGeom>
        <a:solidFill>
          <a:schemeClr val="accent1">
            <a:alpha val="90000"/>
            <a:tint val="40000"/>
            <a:hueOff val="0"/>
            <a:satOff val="0"/>
            <a:lumOff val="0"/>
            <a:alphaOff val="0"/>
          </a:schemeClr>
        </a:solidFill>
        <a:ln w="31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201C81-EB51-4176-85A7-0BFBE9C7B46B}">
      <dsp:nvSpPr>
        <dsp:cNvPr id="0" name=""/>
        <dsp:cNvSpPr/>
      </dsp:nvSpPr>
      <dsp:spPr>
        <a:xfrm>
          <a:off x="3087277" y="3718082"/>
          <a:ext cx="2641320" cy="2163037"/>
        </a:xfrm>
        <a:prstGeom prst="roundRect">
          <a:avLst>
            <a:gd name="adj" fmla="val 10000"/>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590" tIns="165100" rIns="46590" bIns="165100" numCol="1" spcCol="1270" anchor="t" anchorCtr="0">
          <a:noAutofit/>
        </a:bodyPr>
        <a:lstStyle/>
        <a:p>
          <a:pPr marL="0" lvl="0" indent="0" algn="ctr" defTabSz="533400">
            <a:lnSpc>
              <a:spcPct val="90000"/>
            </a:lnSpc>
            <a:spcBef>
              <a:spcPct val="0"/>
            </a:spcBef>
            <a:spcAft>
              <a:spcPct val="35000"/>
            </a:spcAft>
            <a:buNone/>
          </a:pPr>
          <a:r>
            <a:rPr lang="en-US" sz="1200" b="1" kern="1200" dirty="0"/>
            <a:t>Match OMM to Patients’ Needs</a:t>
          </a:r>
        </a:p>
        <a:p>
          <a:pPr marL="114300" lvl="1" indent="-114300" algn="l" defTabSz="533400">
            <a:lnSpc>
              <a:spcPct val="90000"/>
            </a:lnSpc>
            <a:spcBef>
              <a:spcPct val="0"/>
            </a:spcBef>
            <a:spcAft>
              <a:spcPct val="15000"/>
            </a:spcAft>
            <a:buChar char="•"/>
          </a:pPr>
          <a:r>
            <a:rPr lang="en-US" sz="1200" kern="1200" dirty="0"/>
            <a:t>Consider clinical and practical fit</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a:t>Weight loss need, metabolic risk, administration route, access, tolerability, and adherence</a:t>
          </a:r>
          <a:endParaRPr lang="en-US" sz="1200" kern="1200" dirty="0"/>
        </a:p>
      </dsp:txBody>
      <dsp:txXfrm>
        <a:off x="3150630" y="3781435"/>
        <a:ext cx="2514614" cy="2036331"/>
      </dsp:txXfrm>
    </dsp:sp>
    <dsp:sp modelId="{BBD8ADCC-9D08-4AF2-BC6A-DF280B5AEF67}">
      <dsp:nvSpPr>
        <dsp:cNvPr id="0" name=""/>
        <dsp:cNvSpPr/>
      </dsp:nvSpPr>
      <dsp:spPr>
        <a:xfrm>
          <a:off x="5875338" y="2730161"/>
          <a:ext cx="2641320" cy="71"/>
        </a:xfrm>
        <a:prstGeom prst="rect">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BE50D-6B2C-44CE-98D6-D3913F8D285D}">
      <dsp:nvSpPr>
        <dsp:cNvPr id="0" name=""/>
        <dsp:cNvSpPr/>
      </dsp:nvSpPr>
      <dsp:spPr>
        <a:xfrm>
          <a:off x="8428614" y="2610340"/>
          <a:ext cx="135000" cy="253742"/>
        </a:xfrm>
        <a:prstGeom prst="chevron">
          <a:avLst>
            <a:gd name="adj" fmla="val 90000"/>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590" tIns="165100" rIns="46590" bIns="165100" numCol="1" spcCol="1270" anchor="t" anchorCtr="0">
          <a:noAutofit/>
        </a:bodyPr>
        <a:lstStyle/>
        <a:p>
          <a:pPr marL="0" lvl="0" indent="0" algn="ctr" defTabSz="533400">
            <a:lnSpc>
              <a:spcPct val="90000"/>
            </a:lnSpc>
            <a:spcBef>
              <a:spcPct val="0"/>
            </a:spcBef>
            <a:spcAft>
              <a:spcPct val="35000"/>
            </a:spcAft>
            <a:buNone/>
          </a:pPr>
          <a:r>
            <a:rPr lang="en-US" sz="1200" b="1" kern="1200" dirty="0"/>
            <a:t>Reassess Early, Intentionally</a:t>
          </a:r>
        </a:p>
        <a:p>
          <a:pPr marL="114300" lvl="1" indent="-114300" algn="l" defTabSz="533400">
            <a:lnSpc>
              <a:spcPct val="90000"/>
            </a:lnSpc>
            <a:spcBef>
              <a:spcPct val="0"/>
            </a:spcBef>
            <a:spcAft>
              <a:spcPct val="15000"/>
            </a:spcAft>
            <a:buChar char="•"/>
          </a:pPr>
          <a:r>
            <a:rPr lang="en-US" sz="1200" kern="1200"/>
            <a:t>At follow-up, ask yourself: </a:t>
          </a:r>
          <a:endParaRPr lang="en-US" sz="1200" kern="1200" dirty="0"/>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Is the patient responding?</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Are their risks improving?</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Is their treatment sustainable?</a:t>
          </a:r>
        </a:p>
      </dsp:txBody>
      <dsp:txXfrm>
        <a:off x="6085431" y="3781274"/>
        <a:ext cx="2514614" cy="2036331"/>
      </dsp:txXfrm>
    </dsp:sp>
    <dsp:sp modelId="{D5C9613C-5CE5-4C6F-BFC6-FCC4996BD5BE}">
      <dsp:nvSpPr>
        <dsp:cNvPr id="0" name=""/>
        <dsp:cNvSpPr/>
      </dsp:nvSpPr>
      <dsp:spPr>
        <a:xfrm>
          <a:off x="6920429" y="2307888"/>
          <a:ext cx="844617" cy="844617"/>
        </a:xfrm>
        <a:prstGeom prst="ellipse">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776" tIns="32776" rIns="32776" bIns="32776" numCol="1" spcCol="1270" anchor="ctr" anchorCtr="0">
          <a:noAutofit/>
        </a:bodyPr>
        <a:lstStyle/>
        <a:p>
          <a:pPr marL="0" lvl="0" indent="0" algn="ctr" defTabSz="1422400">
            <a:lnSpc>
              <a:spcPct val="90000"/>
            </a:lnSpc>
            <a:spcBef>
              <a:spcPct val="0"/>
            </a:spcBef>
            <a:spcAft>
              <a:spcPct val="35000"/>
            </a:spcAft>
            <a:buNone/>
          </a:pPr>
          <a:r>
            <a:rPr sz="3200" kern="1200"/>
            <a:t>3</a:t>
          </a:r>
        </a:p>
      </dsp:txBody>
      <dsp:txXfrm>
        <a:off x="7044120" y="2431579"/>
        <a:ext cx="597235" cy="597235"/>
      </dsp:txXfrm>
    </dsp:sp>
    <dsp:sp modelId="{4DDB132F-1FF0-4AFE-AC56-6D6E3ECDB20E}">
      <dsp:nvSpPr>
        <dsp:cNvPr id="0" name=""/>
        <dsp:cNvSpPr/>
      </dsp:nvSpPr>
      <dsp:spPr>
        <a:xfrm>
          <a:off x="7342702" y="3224485"/>
          <a:ext cx="72" cy="493388"/>
        </a:xfrm>
        <a:prstGeom prst="rect">
          <a:avLst/>
        </a:prstGeom>
        <a:solidFill>
          <a:schemeClr val="accent1">
            <a:alpha val="90000"/>
            <a:tint val="40000"/>
            <a:hueOff val="0"/>
            <a:satOff val="0"/>
            <a:lumOff val="0"/>
            <a:alphaOff val="0"/>
          </a:schemeClr>
        </a:solidFill>
        <a:ln w="31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A702E0-0327-4AD2-A962-A4374F64F79E}">
      <dsp:nvSpPr>
        <dsp:cNvPr id="0" name=""/>
        <dsp:cNvSpPr/>
      </dsp:nvSpPr>
      <dsp:spPr>
        <a:xfrm>
          <a:off x="6022078" y="3717921"/>
          <a:ext cx="2641320" cy="2163037"/>
        </a:xfrm>
        <a:prstGeom prst="roundRect">
          <a:avLst>
            <a:gd name="adj" fmla="val 10000"/>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590" tIns="165100" rIns="46590" bIns="165100" numCol="1" spcCol="1270" anchor="t" anchorCtr="0">
          <a:noAutofit/>
        </a:bodyPr>
        <a:lstStyle/>
        <a:p>
          <a:pPr marL="0" lvl="0" indent="0" algn="ctr" defTabSz="533400">
            <a:lnSpc>
              <a:spcPct val="90000"/>
            </a:lnSpc>
            <a:spcBef>
              <a:spcPct val="0"/>
            </a:spcBef>
            <a:spcAft>
              <a:spcPct val="35000"/>
            </a:spcAft>
            <a:buNone/>
          </a:pPr>
          <a:r>
            <a:rPr lang="en-US" sz="1200" b="1" kern="1200" dirty="0"/>
            <a:t>Reassess Early, Intentionally</a:t>
          </a:r>
        </a:p>
        <a:p>
          <a:pPr marL="114300" lvl="1" indent="-114300" algn="l" defTabSz="533400">
            <a:lnSpc>
              <a:spcPct val="90000"/>
            </a:lnSpc>
            <a:spcBef>
              <a:spcPct val="0"/>
            </a:spcBef>
            <a:spcAft>
              <a:spcPct val="15000"/>
            </a:spcAft>
            <a:buChar char="•"/>
          </a:pPr>
          <a:r>
            <a:rPr lang="en-US" sz="1200" kern="1200"/>
            <a:t>At follow-up, ask yourself: </a:t>
          </a:r>
          <a:endParaRPr lang="en-US" sz="1200" kern="1200" dirty="0"/>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Is the patient responding?</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Are their risks improving?</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Is their treatment sustainable?</a:t>
          </a:r>
        </a:p>
      </dsp:txBody>
      <dsp:txXfrm>
        <a:off x="6085431" y="3781274"/>
        <a:ext cx="2514614" cy="2036331"/>
      </dsp:txXfrm>
    </dsp:sp>
    <dsp:sp modelId="{DBADEE1D-B869-457A-8640-046CFE26CFF6}">
      <dsp:nvSpPr>
        <dsp:cNvPr id="0" name=""/>
        <dsp:cNvSpPr/>
      </dsp:nvSpPr>
      <dsp:spPr>
        <a:xfrm>
          <a:off x="8810138" y="2730112"/>
          <a:ext cx="1467400" cy="71"/>
        </a:xfrm>
        <a:prstGeom prst="rect">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311926-E922-4F13-81F4-141EEE1A2D7B}">
      <dsp:nvSpPr>
        <dsp:cNvPr id="0" name=""/>
        <dsp:cNvSpPr/>
      </dsp:nvSpPr>
      <dsp:spPr>
        <a:xfrm>
          <a:off x="9855229" y="2307840"/>
          <a:ext cx="844617" cy="844617"/>
        </a:xfrm>
        <a:prstGeom prst="ellipse">
          <a:avLst/>
        </a:prstGeom>
        <a:solidFill>
          <a:schemeClr val="accent1">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776" tIns="32776" rIns="32776" bIns="32776" numCol="1" spcCol="1270" anchor="ctr" anchorCtr="0">
          <a:noAutofit/>
        </a:bodyPr>
        <a:lstStyle/>
        <a:p>
          <a:pPr marL="0" lvl="0" indent="0" algn="ctr" defTabSz="1422400">
            <a:lnSpc>
              <a:spcPct val="90000"/>
            </a:lnSpc>
            <a:spcBef>
              <a:spcPct val="0"/>
            </a:spcBef>
            <a:spcAft>
              <a:spcPct val="35000"/>
            </a:spcAft>
            <a:buNone/>
          </a:pPr>
          <a:r>
            <a:rPr lang="en-US" sz="3200" kern="1200"/>
            <a:t>4</a:t>
          </a:r>
        </a:p>
      </dsp:txBody>
      <dsp:txXfrm>
        <a:off x="9978920" y="2431531"/>
        <a:ext cx="597235" cy="597235"/>
      </dsp:txXfrm>
    </dsp:sp>
    <dsp:sp modelId="{8404FAEC-CB22-44B7-BF5F-BA67827E11C2}">
      <dsp:nvSpPr>
        <dsp:cNvPr id="0" name=""/>
        <dsp:cNvSpPr/>
      </dsp:nvSpPr>
      <dsp:spPr>
        <a:xfrm>
          <a:off x="10277502" y="3224449"/>
          <a:ext cx="72" cy="493472"/>
        </a:xfrm>
        <a:prstGeom prst="rect">
          <a:avLst/>
        </a:prstGeom>
        <a:solidFill>
          <a:schemeClr val="accent1">
            <a:alpha val="90000"/>
            <a:tint val="40000"/>
            <a:hueOff val="0"/>
            <a:satOff val="0"/>
            <a:lumOff val="0"/>
            <a:alphaOff val="0"/>
          </a:schemeClr>
        </a:solidFill>
        <a:ln w="31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47374E-F4F5-4083-983B-F7E5F692A5D5}">
      <dsp:nvSpPr>
        <dsp:cNvPr id="0" name=""/>
        <dsp:cNvSpPr/>
      </dsp:nvSpPr>
      <dsp:spPr>
        <a:xfrm>
          <a:off x="8956878" y="3717921"/>
          <a:ext cx="2641320" cy="2163037"/>
        </a:xfrm>
        <a:prstGeom prst="roundRect">
          <a:avLst>
            <a:gd name="adj" fmla="val 10000"/>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590" tIns="165100" rIns="46590" bIns="165100" numCol="1" spcCol="1270" anchor="t" anchorCtr="0">
          <a:noAutofit/>
        </a:bodyPr>
        <a:lstStyle/>
        <a:p>
          <a:pPr marL="0" lvl="0" indent="0" algn="ctr" defTabSz="533400">
            <a:lnSpc>
              <a:spcPct val="90000"/>
            </a:lnSpc>
            <a:spcBef>
              <a:spcPct val="0"/>
            </a:spcBef>
            <a:spcAft>
              <a:spcPct val="35000"/>
            </a:spcAft>
            <a:buNone/>
          </a:pPr>
          <a:r>
            <a:rPr lang="en-US" sz="1200" b="1" kern="1200" dirty="0"/>
            <a:t>Adapt Treatment Plan</a:t>
          </a:r>
        </a:p>
        <a:p>
          <a:pPr marL="114300" lvl="1" indent="-114300" algn="l" defTabSz="533400">
            <a:lnSpc>
              <a:spcPct val="90000"/>
            </a:lnSpc>
            <a:spcBef>
              <a:spcPct val="0"/>
            </a:spcBef>
            <a:spcAft>
              <a:spcPct val="15000"/>
            </a:spcAft>
            <a:buChar char="•"/>
          </a:pPr>
          <a:r>
            <a:rPr lang="en-US" sz="1200" kern="1200" dirty="0"/>
            <a:t>If goals are not met or risks persist:</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Intensify treatment</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Adjust titration</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Manage GI-related AEs</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Address food cravings</a:t>
          </a:r>
        </a:p>
        <a:p>
          <a:pPr marL="228600" lvl="2" indent="-114300" algn="l" defTabSz="533400">
            <a:lnSpc>
              <a:spcPct val="90000"/>
            </a:lnSpc>
            <a:spcBef>
              <a:spcPct val="0"/>
            </a:spcBef>
            <a:spcAft>
              <a:spcPct val="15000"/>
            </a:spcAft>
            <a:buFont typeface="Calibri" panose="020F0502020204030204" pitchFamily="34" charset="0"/>
            <a:buChar char="‒"/>
          </a:pPr>
          <a:r>
            <a:rPr lang="en-US" sz="1200" kern="1200" dirty="0"/>
            <a:t>Reinforce maintenance</a:t>
          </a:r>
        </a:p>
      </dsp:txBody>
      <dsp:txXfrm>
        <a:off x="9020231" y="3781274"/>
        <a:ext cx="2514614" cy="2036331"/>
      </dsp:txXfrm>
    </dsp:sp>
  </dsp:spTree>
</dsp:drawing>
</file>

<file path=ppt/diagrams/layout1.xml><?xml version="1.0" encoding="utf-8"?>
<dgm:layoutDef xmlns:dgm="http://schemas.openxmlformats.org/drawingml/2006/diagram" xmlns:a="http://schemas.openxmlformats.org/drawingml/2006/main" uniqueId="urn:microsoft.com/office/officeart/2024/layout/NumberedLinearArrowProcess#1">
  <dgm:title val=""/>
  <dgm:desc val=""/>
  <dgm:catLst>
    <dgm:cat type="process" pri="1700"/>
  </dgm:catLst>
  <dgm:sampData>
    <dgm:dataModel>
      <dgm:ptLst>
        <dgm:pt modelId="0" type="doc"/>
        <dgm:pt modelId="1">
          <dgm:prSet phldr="1"/>
        </dgm:pt>
        <dgm:pt modelId="2">
          <dgm:prSet phldr="1"/>
        </dgm:pt>
        <dgm:pt modelId="3">
          <dgm:prSet phldr="1"/>
        </dgm:pt>
        <dgm:pt modelId="101" type="sibTrans" cxnId="{1FD40B76-52CE-48D9-807B-3D692EC2AC8C}">
          <dgm:prSet phldrT="1"/>
          <dgm:t>
            <a:bodyPr/>
            <a:lstStyle/>
            <a:p>
              <a:r>
                <a:t>1</a:t>
              </a:r>
            </a:p>
          </dgm:t>
        </dgm:pt>
        <dgm:pt modelId="201" type="sibTrans" cxnId="{EA473836-8B8C-4612-A6BD-97383370C17B}">
          <dgm:prSet phldrT="2"/>
          <dgm:t>
            <a:bodyPr/>
            <a:lstStyle/>
            <a:p>
              <a:r>
                <a:t>2</a:t>
              </a:r>
            </a:p>
          </dgm:t>
        </dgm:pt>
        <dgm:pt modelId="301" type="sibTrans" cxnId="{C9957642-6CA2-4FE4-A751-C8F134CF8BF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8/27/2026</a:t>
            </a:fld>
            <a:endParaRPr lang="en-US" dirty="0"/>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dirty="0"/>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8/27/2026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dirty="0"/>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Poppins" panose="00000500000000000000" pitchFamily="2" charset="0"/>
                <a:ea typeface="+mn-ea"/>
                <a:cs typeface="+mn-cs"/>
              </a:rPr>
              <a:t>CME/CE-certified (1.0 hour) Interactive enduring online module featuring expert faculty reviewing key practice-changing obesity data presented at ADA 2026 and discussing how these findings may influence clinical decision-making and standards of care. The text-based activity incorporates case-based challenges, interwoven polling, and competency questions to reinforce real-world application, with illustrative slide thumbnails from presented data to support interpretation and implementation.</a:t>
            </a:r>
          </a:p>
          <a:p>
            <a:r>
              <a:rPr lang="en-US" sz="1200" kern="1200" dirty="0">
                <a:solidFill>
                  <a:schemeClr val="tx1"/>
                </a:solidFill>
                <a:effectLst/>
                <a:latin typeface="Poppins" panose="00000500000000000000" pitchFamily="2" charset="0"/>
                <a:ea typeface="+mn-ea"/>
                <a:cs typeface="+mn-cs"/>
              </a:rPr>
              <a:t> </a:t>
            </a:r>
          </a:p>
          <a:p>
            <a:r>
              <a:rPr lang="en-US" sz="1200" b="1" kern="1200" dirty="0">
                <a:solidFill>
                  <a:schemeClr val="tx1"/>
                </a:solidFill>
                <a:effectLst/>
                <a:latin typeface="Poppins" panose="00000500000000000000" pitchFamily="2" charset="0"/>
                <a:ea typeface="+mn-ea"/>
                <a:cs typeface="+mn-cs"/>
              </a:rPr>
              <a:t>Topline Agenda </a:t>
            </a:r>
            <a:r>
              <a:rPr lang="en-US" sz="1200" kern="1200" dirty="0">
                <a:solidFill>
                  <a:schemeClr val="tx1"/>
                </a:solidFill>
                <a:effectLst/>
                <a:latin typeface="Poppins" panose="00000500000000000000" pitchFamily="2" charset="0"/>
                <a:ea typeface="+mn-ea"/>
                <a:cs typeface="+mn-cs"/>
              </a:rPr>
              <a:t>(to be refined by Program Faculty and expected data presentations)</a:t>
            </a:r>
          </a:p>
          <a:p>
            <a:r>
              <a:rPr lang="en-US" sz="1200" b="1" kern="1200" dirty="0">
                <a:solidFill>
                  <a:schemeClr val="tx1"/>
                </a:solidFill>
                <a:effectLst/>
                <a:latin typeface="Poppins" panose="00000500000000000000" pitchFamily="2" charset="0"/>
                <a:ea typeface="+mn-ea"/>
                <a:cs typeface="+mn-cs"/>
              </a:rPr>
              <a:t>Setting the Stage: ADA 2026 in Context </a:t>
            </a:r>
            <a:endParaRPr lang="en-US" sz="1200" kern="1200" dirty="0">
              <a:solidFill>
                <a:schemeClr val="tx1"/>
              </a:solidFill>
              <a:effectLst/>
              <a:latin typeface="Poppins" panose="00000500000000000000" pitchFamily="2" charset="0"/>
              <a:ea typeface="+mn-ea"/>
              <a:cs typeface="+mn-cs"/>
            </a:endParaRPr>
          </a:p>
          <a:p>
            <a:pPr lvl="0"/>
            <a:r>
              <a:rPr lang="en-US" sz="1200" kern="1200" dirty="0">
                <a:solidFill>
                  <a:schemeClr val="tx1"/>
                </a:solidFill>
                <a:effectLst/>
                <a:latin typeface="Poppins" panose="00000500000000000000" pitchFamily="2" charset="0"/>
                <a:ea typeface="+mn-ea"/>
                <a:cs typeface="+mn-cs"/>
              </a:rPr>
              <a:t>Overview of key themes from ADA 2026</a:t>
            </a:r>
          </a:p>
          <a:p>
            <a:pPr lvl="0"/>
            <a:r>
              <a:rPr lang="en-US" sz="1200" kern="1200" dirty="0">
                <a:solidFill>
                  <a:schemeClr val="tx1"/>
                </a:solidFill>
                <a:effectLst/>
                <a:latin typeface="Poppins" panose="00000500000000000000" pitchFamily="2" charset="0"/>
                <a:ea typeface="+mn-ea"/>
                <a:cs typeface="+mn-cs"/>
              </a:rPr>
              <a:t>Why these findings matter for obesity management</a:t>
            </a:r>
          </a:p>
          <a:p>
            <a:r>
              <a:rPr lang="en-US" sz="1200" b="1" kern="1200" dirty="0">
                <a:solidFill>
                  <a:schemeClr val="tx1"/>
                </a:solidFill>
                <a:effectLst/>
                <a:latin typeface="Poppins" panose="00000500000000000000" pitchFamily="2" charset="0"/>
                <a:ea typeface="+mn-ea"/>
                <a:cs typeface="+mn-cs"/>
              </a:rPr>
              <a:t>Key Practice-Changing Data </a:t>
            </a:r>
            <a:endParaRPr lang="en-US" sz="1200" kern="1200" dirty="0">
              <a:solidFill>
                <a:schemeClr val="tx1"/>
              </a:solidFill>
              <a:effectLst/>
              <a:latin typeface="Poppins" panose="00000500000000000000" pitchFamily="2" charset="0"/>
              <a:ea typeface="+mn-ea"/>
              <a:cs typeface="+mn-cs"/>
            </a:endParaRPr>
          </a:p>
          <a:p>
            <a:pPr lvl="0"/>
            <a:r>
              <a:rPr lang="en-US" sz="1200" kern="1200" dirty="0">
                <a:solidFill>
                  <a:schemeClr val="tx1"/>
                </a:solidFill>
                <a:effectLst/>
                <a:latin typeface="Poppins" panose="00000500000000000000" pitchFamily="2" charset="0"/>
                <a:ea typeface="+mn-ea"/>
                <a:cs typeface="+mn-cs"/>
              </a:rPr>
              <a:t>Expert review of high-impact studies presented at ADA 2026</a:t>
            </a:r>
          </a:p>
          <a:p>
            <a:pPr lvl="0"/>
            <a:r>
              <a:rPr lang="en-US" sz="1200" kern="1200" dirty="0">
                <a:solidFill>
                  <a:schemeClr val="tx1"/>
                </a:solidFill>
                <a:effectLst/>
                <a:latin typeface="Poppins" panose="00000500000000000000" pitchFamily="2" charset="0"/>
                <a:ea typeface="+mn-ea"/>
                <a:cs typeface="+mn-cs"/>
              </a:rPr>
              <a:t>Interpretation of study design, endpoints, efficacy, and safety findings</a:t>
            </a:r>
          </a:p>
          <a:p>
            <a:pPr lvl="0"/>
            <a:r>
              <a:rPr lang="en-US" sz="1200" kern="1200" dirty="0">
                <a:solidFill>
                  <a:schemeClr val="tx1"/>
                </a:solidFill>
                <a:effectLst/>
                <a:latin typeface="Poppins" panose="00000500000000000000" pitchFamily="2" charset="0"/>
                <a:ea typeface="+mn-ea"/>
                <a:cs typeface="+mn-cs"/>
              </a:rPr>
              <a:t>Discussion of strengths, limitations, and patient populations</a:t>
            </a:r>
          </a:p>
          <a:p>
            <a:r>
              <a:rPr lang="en-US" sz="1200" b="1" kern="1200" dirty="0">
                <a:solidFill>
                  <a:schemeClr val="tx1"/>
                </a:solidFill>
                <a:effectLst/>
                <a:latin typeface="Poppins" panose="00000500000000000000" pitchFamily="2" charset="0"/>
                <a:ea typeface="+mn-ea"/>
                <a:cs typeface="+mn-cs"/>
              </a:rPr>
              <a:t>From Evidence to Practice: Clinical Implications </a:t>
            </a:r>
            <a:endParaRPr lang="en-US" sz="1200" kern="1200" dirty="0">
              <a:solidFill>
                <a:schemeClr val="tx1"/>
              </a:solidFill>
              <a:effectLst/>
              <a:latin typeface="Poppins" panose="00000500000000000000" pitchFamily="2" charset="0"/>
              <a:ea typeface="+mn-ea"/>
              <a:cs typeface="+mn-cs"/>
            </a:endParaRPr>
          </a:p>
          <a:p>
            <a:pPr lvl="0"/>
            <a:r>
              <a:rPr lang="en-US" sz="1200" kern="1200" dirty="0">
                <a:solidFill>
                  <a:schemeClr val="tx1"/>
                </a:solidFill>
                <a:effectLst/>
                <a:latin typeface="Poppins" panose="00000500000000000000" pitchFamily="2" charset="0"/>
                <a:ea typeface="+mn-ea"/>
                <a:cs typeface="+mn-cs"/>
              </a:rPr>
              <a:t>Near-term practice considerations vs future standards of care</a:t>
            </a:r>
          </a:p>
          <a:p>
            <a:pPr lvl="0"/>
            <a:r>
              <a:rPr lang="en-US" sz="1200" kern="1200" dirty="0">
                <a:solidFill>
                  <a:schemeClr val="tx1"/>
                </a:solidFill>
                <a:effectLst/>
                <a:latin typeface="Poppins" panose="00000500000000000000" pitchFamily="2" charset="0"/>
                <a:ea typeface="+mn-ea"/>
                <a:cs typeface="+mn-cs"/>
              </a:rPr>
              <a:t>Implications for risk assessment, treatment selection, and monitoring</a:t>
            </a:r>
          </a:p>
          <a:p>
            <a:r>
              <a:rPr lang="en-US" sz="1200" b="1" kern="1200" dirty="0">
                <a:solidFill>
                  <a:schemeClr val="tx1"/>
                </a:solidFill>
                <a:effectLst/>
                <a:latin typeface="Poppins" panose="00000500000000000000" pitchFamily="2" charset="0"/>
                <a:ea typeface="+mn-ea"/>
                <a:cs typeface="+mn-cs"/>
              </a:rPr>
              <a:t>Interactive Clinical Decision Lab </a:t>
            </a:r>
            <a:br>
              <a:rPr lang="en-US" sz="1200" kern="1200" dirty="0">
                <a:solidFill>
                  <a:schemeClr val="tx1"/>
                </a:solidFill>
                <a:effectLst/>
                <a:latin typeface="Poppins" panose="00000500000000000000" pitchFamily="2" charset="0"/>
                <a:ea typeface="+mn-ea"/>
                <a:cs typeface="+mn-cs"/>
              </a:rPr>
            </a:br>
            <a:r>
              <a:rPr lang="en-US" sz="1200" kern="1200" dirty="0">
                <a:solidFill>
                  <a:schemeClr val="tx1"/>
                </a:solidFill>
                <a:effectLst/>
                <a:latin typeface="Poppins" panose="00000500000000000000" pitchFamily="2" charset="0"/>
                <a:ea typeface="+mn-ea"/>
                <a:cs typeface="+mn-cs"/>
              </a:rPr>
              <a:t>Case-based challenges adapted to the most relevant ADA 2026 findings:</a:t>
            </a:r>
          </a:p>
          <a:p>
            <a:pPr lvl="0"/>
            <a:r>
              <a:rPr lang="en-US" sz="1200" kern="1200" dirty="0">
                <a:solidFill>
                  <a:schemeClr val="tx1"/>
                </a:solidFill>
                <a:effectLst/>
                <a:latin typeface="Poppins" panose="00000500000000000000" pitchFamily="2" charset="0"/>
                <a:ea typeface="+mn-ea"/>
                <a:cs typeface="+mn-cs"/>
              </a:rPr>
              <a:t>Case 1: Patient selection and treatment initiation</a:t>
            </a:r>
          </a:p>
          <a:p>
            <a:pPr lvl="0"/>
            <a:r>
              <a:rPr lang="en-US" sz="1200" kern="1200" dirty="0">
                <a:solidFill>
                  <a:schemeClr val="tx1"/>
                </a:solidFill>
                <a:effectLst/>
                <a:latin typeface="Poppins" panose="00000500000000000000" pitchFamily="2" charset="0"/>
                <a:ea typeface="+mn-ea"/>
                <a:cs typeface="+mn-cs"/>
              </a:rPr>
              <a:t>Case 2: Cardiometabolic risk modification and therapy intensification</a:t>
            </a:r>
          </a:p>
          <a:p>
            <a:pPr lvl="0"/>
            <a:r>
              <a:rPr lang="en-US" sz="1200" kern="1200" dirty="0">
                <a:solidFill>
                  <a:schemeClr val="tx1"/>
                </a:solidFill>
                <a:effectLst/>
                <a:latin typeface="Poppins" panose="00000500000000000000" pitchFamily="2" charset="0"/>
                <a:ea typeface="+mn-ea"/>
                <a:cs typeface="+mn-cs"/>
              </a:rPr>
              <a:t>Case 3: Treatment adaptation and long-term management</a:t>
            </a:r>
          </a:p>
          <a:p>
            <a:r>
              <a:rPr lang="en-US" sz="1200" kern="1200" dirty="0">
                <a:solidFill>
                  <a:schemeClr val="tx1"/>
                </a:solidFill>
                <a:effectLst/>
                <a:latin typeface="Poppins" panose="00000500000000000000" pitchFamily="2" charset="0"/>
                <a:ea typeface="+mn-ea"/>
                <a:cs typeface="+mn-cs"/>
              </a:rPr>
              <a:t>Each case will incorporate structured polling and competency-based questions to reinforce application.</a:t>
            </a:r>
          </a:p>
          <a:p>
            <a:r>
              <a:rPr lang="en-US" sz="1200" b="1" kern="1200" dirty="0">
                <a:solidFill>
                  <a:schemeClr val="tx1"/>
                </a:solidFill>
                <a:effectLst/>
                <a:latin typeface="Poppins" panose="00000500000000000000" pitchFamily="2" charset="0"/>
                <a:ea typeface="+mn-ea"/>
                <a:cs typeface="+mn-cs"/>
              </a:rPr>
              <a:t>Implementation Reflection and Post-Activity Assessment </a:t>
            </a:r>
            <a:endParaRPr lang="en-US" sz="1200" kern="1200" dirty="0">
              <a:solidFill>
                <a:schemeClr val="tx1"/>
              </a:solidFill>
              <a:effectLst/>
              <a:latin typeface="Poppins" panose="00000500000000000000" pitchFamily="2" charset="0"/>
              <a:ea typeface="+mn-ea"/>
              <a:cs typeface="+mn-cs"/>
            </a:endParaRPr>
          </a:p>
          <a:p>
            <a:pPr lvl="0"/>
            <a:r>
              <a:rPr lang="en-US" sz="1200" kern="1200" dirty="0">
                <a:solidFill>
                  <a:schemeClr val="tx1"/>
                </a:solidFill>
                <a:effectLst/>
                <a:latin typeface="Poppins" panose="00000500000000000000" pitchFamily="2" charset="0"/>
                <a:ea typeface="+mn-ea"/>
                <a:cs typeface="+mn-cs"/>
              </a:rPr>
              <a:t>Competency questions</a:t>
            </a:r>
          </a:p>
          <a:p>
            <a:pPr lvl="0"/>
            <a:r>
              <a:rPr lang="en-US" sz="1200" kern="1200" dirty="0">
                <a:solidFill>
                  <a:schemeClr val="tx1"/>
                </a:solidFill>
                <a:effectLst/>
                <a:latin typeface="Poppins" panose="00000500000000000000" pitchFamily="2" charset="0"/>
                <a:ea typeface="+mn-ea"/>
                <a:cs typeface="+mn-cs"/>
              </a:rPr>
              <a:t>Intention-to-implement polling</a:t>
            </a:r>
          </a:p>
          <a:p>
            <a:pPr lvl="0"/>
            <a:r>
              <a:rPr lang="en-US" sz="1200" kern="1200" dirty="0">
                <a:solidFill>
                  <a:schemeClr val="tx1"/>
                </a:solidFill>
                <a:effectLst/>
                <a:latin typeface="Poppins" panose="00000500000000000000" pitchFamily="2" charset="0"/>
                <a:ea typeface="+mn-ea"/>
                <a:cs typeface="+mn-cs"/>
              </a:rPr>
              <a:t>Key takeaways for practice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439441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7CD13-BBA6-6E25-7D8C-5221A7D4F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8800D-8506-8F26-DA47-981886E154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83D255-1287-1477-DB7F-2A51A90FC3A2}"/>
              </a:ext>
            </a:extLst>
          </p:cNvPr>
          <p:cNvSpPr>
            <a:spLocks noGrp="1"/>
          </p:cNvSpPr>
          <p:nvPr>
            <p:ph type="body" idx="1"/>
          </p:nvPr>
        </p:nvSpPr>
        <p:spPr/>
        <p:txBody>
          <a:bodyPr/>
          <a:lstStyle/>
          <a:p>
            <a:r>
              <a:rPr lang="en-US" dirty="0"/>
              <a:t>LO: Identify emerging obesity evidence most likely to inform current and future clinical practice</a:t>
            </a:r>
          </a:p>
          <a:p>
            <a:endParaRPr lang="en-US" dirty="0"/>
          </a:p>
          <a:p>
            <a:r>
              <a:rPr lang="en-US" dirty="0"/>
              <a:t>Identify Emerging Evidence</a:t>
            </a:r>
          </a:p>
          <a:p>
            <a:pPr defTabSz="941923" fontAlgn="base">
              <a:lnSpc>
                <a:spcPct val="110000"/>
              </a:lnSpc>
              <a:spcAft>
                <a:spcPct val="0"/>
              </a:spcAft>
              <a:defRPr/>
            </a:pPr>
            <a:endParaRPr lang="en-US" dirty="0">
              <a:latin typeface="Arial" charset="0"/>
            </a:endParaRPr>
          </a:p>
          <a:p>
            <a:pPr defTabSz="941923" fontAlgn="base">
              <a:lnSpc>
                <a:spcPct val="110000"/>
              </a:lnSpc>
              <a:spcAft>
                <a:spcPct val="0"/>
              </a:spcAft>
              <a:defRPr/>
            </a:pPr>
            <a:r>
              <a:rPr lang="en-US" dirty="0"/>
              <a:t>Moore’s level: 4</a:t>
            </a:r>
          </a:p>
          <a:p>
            <a:r>
              <a:rPr lang="en-US" dirty="0"/>
              <a:t>Correct answer: A</a:t>
            </a:r>
            <a:br>
              <a:rPr lang="en-US" dirty="0"/>
            </a:br>
            <a:br>
              <a:rPr lang="en-US" dirty="0"/>
            </a:br>
            <a:r>
              <a:rPr lang="en-US" b="1" dirty="0"/>
              <a:t>Rationale:</a:t>
            </a:r>
            <a:r>
              <a:rPr lang="en-US" dirty="0"/>
              <a:t> TRIUMPH-1 provides pivotal randomized efficacy and safety data for retatrutide in obesity, making it more practice-changing than mechanistic, post hoc, or subgroup analyses.</a:t>
            </a:r>
            <a:endParaRPr lang="en-US" b="0" dirty="0"/>
          </a:p>
        </p:txBody>
      </p:sp>
      <p:sp>
        <p:nvSpPr>
          <p:cNvPr id="4" name="Slide Number Placeholder 3">
            <a:extLst>
              <a:ext uri="{FF2B5EF4-FFF2-40B4-BE49-F238E27FC236}">
                <a16:creationId xmlns:a16="http://schemas.microsoft.com/office/drawing/2014/main" id="{2358A1AE-1CB3-50D9-66A2-01C9BD86E824}"/>
              </a:ext>
            </a:extLst>
          </p:cNvPr>
          <p:cNvSpPr>
            <a:spLocks noGrp="1"/>
          </p:cNvSpPr>
          <p:nvPr>
            <p:ph type="sldNum" sz="quarter" idx="5"/>
          </p:nvPr>
        </p:nvSpPr>
        <p:spPr/>
        <p:txBody>
          <a:bodyPr/>
          <a:lstStyle/>
          <a:p>
            <a:pPr marL="0" marR="0" lvl="0" indent="0" algn="r" defTabSz="941923"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923"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7949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8B369-C892-3A65-6111-86F28B35B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BACA0-5DB2-6602-3F39-55348D683C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21951D-E034-701C-8692-8A8A9B569E00}"/>
              </a:ext>
            </a:extLst>
          </p:cNvPr>
          <p:cNvSpPr>
            <a:spLocks noGrp="1"/>
          </p:cNvSpPr>
          <p:nvPr>
            <p:ph type="body" idx="1"/>
          </p:nvPr>
        </p:nvSpPr>
        <p:spPr/>
        <p:txBody>
          <a:bodyPr/>
          <a:lstStyle/>
          <a:p>
            <a:r>
              <a:rPr lang="en-US" dirty="0"/>
              <a:t>LO: Evaluate emerging obesity data based on study design, strength of evidence, and clinical relevance to determine its potential impact on patient care</a:t>
            </a:r>
          </a:p>
          <a:p>
            <a:pPr defTabSz="941923" fontAlgn="base">
              <a:lnSpc>
                <a:spcPct val="110000"/>
              </a:lnSpc>
              <a:spcAft>
                <a:spcPct val="0"/>
              </a:spcAft>
              <a:defRPr/>
            </a:pPr>
            <a:r>
              <a:rPr lang="en-US" dirty="0"/>
              <a:t>Evaluate Emerging Data</a:t>
            </a:r>
            <a:endParaRPr lang="en-US" dirty="0">
              <a:latin typeface="Arial" charset="0"/>
            </a:endParaRPr>
          </a:p>
          <a:p>
            <a:pPr defTabSz="941923" fontAlgn="base">
              <a:lnSpc>
                <a:spcPct val="110000"/>
              </a:lnSpc>
              <a:spcAft>
                <a:spcPct val="0"/>
              </a:spcAft>
              <a:defRPr/>
            </a:pPr>
            <a:endParaRPr lang="en-US" dirty="0">
              <a:latin typeface="Arial" charset="0"/>
            </a:endParaRPr>
          </a:p>
          <a:p>
            <a:pPr defTabSz="941923" fontAlgn="base">
              <a:lnSpc>
                <a:spcPct val="110000"/>
              </a:lnSpc>
              <a:spcAft>
                <a:spcPct val="0"/>
              </a:spcAft>
              <a:defRPr/>
            </a:pPr>
            <a:r>
              <a:rPr lang="en-US" dirty="0"/>
              <a:t>Moore’s level: 4</a:t>
            </a:r>
          </a:p>
          <a:p>
            <a:r>
              <a:rPr lang="en-US" dirty="0"/>
              <a:t>Correct answer: B</a:t>
            </a:r>
          </a:p>
          <a:p>
            <a:r>
              <a:rPr lang="en-US" b="1" dirty="0"/>
              <a:t>Rationale:</a:t>
            </a:r>
            <a:r>
              <a:rPr lang="en-US" dirty="0"/>
              <a:t> The ATTAIN-1 analysis showed improvements in insulin sensitivity and β-cell function markers with orforglipron, including in patients with prediabetes. However, because this was a post hoc analysis, the findings should be interpreted as supportive and hypothesis-generating rather than definitive proof of a direct β-cell effect independent of weight loss.</a:t>
            </a:r>
          </a:p>
          <a:p>
            <a:endParaRPr lang="en-US" b="0" dirty="0"/>
          </a:p>
        </p:txBody>
      </p:sp>
      <p:sp>
        <p:nvSpPr>
          <p:cNvPr id="4" name="Slide Number Placeholder 3">
            <a:extLst>
              <a:ext uri="{FF2B5EF4-FFF2-40B4-BE49-F238E27FC236}">
                <a16:creationId xmlns:a16="http://schemas.microsoft.com/office/drawing/2014/main" id="{AEC07DF7-BE89-B2D4-577D-1766786993EE}"/>
              </a:ext>
            </a:extLst>
          </p:cNvPr>
          <p:cNvSpPr>
            <a:spLocks noGrp="1"/>
          </p:cNvSpPr>
          <p:nvPr>
            <p:ph type="sldNum" sz="quarter" idx="5"/>
          </p:nvPr>
        </p:nvSpPr>
        <p:spPr/>
        <p:txBody>
          <a:bodyPr/>
          <a:lstStyle/>
          <a:p>
            <a:pPr marL="0" marR="0" lvl="0" indent="0" algn="r" defTabSz="941923"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923"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14838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E25C2-4330-563F-85BF-B709B41F7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FB1B1-1840-3D10-0169-A068E0D13E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659F4A-2153-E576-7B08-3A709F8E38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 Apply emerging clinical obesity data to individualized, long-term treatment strategies, considering patient risk profiles, comorbidities, response to therapy, and shared decision-making</a:t>
            </a:r>
          </a:p>
          <a:p>
            <a:pPr lvl="0"/>
            <a:r>
              <a:rPr lang="en-US" dirty="0">
                <a:latin typeface="Arial" charset="0"/>
              </a:rPr>
              <a:t> </a:t>
            </a:r>
            <a:r>
              <a:rPr lang="en-US" dirty="0"/>
              <a:t>Apply Evidence to Practice</a:t>
            </a:r>
            <a:endParaRPr lang="en-US" dirty="0">
              <a:latin typeface="Arial" charset="0"/>
            </a:endParaRPr>
          </a:p>
          <a:p>
            <a:pPr defTabSz="941923" fontAlgn="base">
              <a:lnSpc>
                <a:spcPct val="110000"/>
              </a:lnSpc>
              <a:spcAft>
                <a:spcPct val="0"/>
              </a:spcAft>
              <a:defRPr/>
            </a:pPr>
            <a:endParaRPr lang="en-US" dirty="0"/>
          </a:p>
          <a:p>
            <a:pPr defTabSz="941923" fontAlgn="base">
              <a:lnSpc>
                <a:spcPct val="110000"/>
              </a:lnSpc>
              <a:spcAft>
                <a:spcPct val="0"/>
              </a:spcAft>
              <a:defRPr/>
            </a:pPr>
            <a:r>
              <a:rPr lang="en-US" dirty="0"/>
              <a:t>Moore’s level: 4</a:t>
            </a:r>
          </a:p>
          <a:p>
            <a:endParaRPr lang="en-US" dirty="0"/>
          </a:p>
          <a:p>
            <a:r>
              <a:rPr lang="en-US" dirty="0"/>
              <a:t>Correct answer: C</a:t>
            </a:r>
            <a:br>
              <a:rPr lang="en-US" dirty="0"/>
            </a:br>
            <a:br>
              <a:rPr lang="en-US" dirty="0"/>
            </a:br>
            <a:r>
              <a:rPr lang="en-US" b="1" dirty="0"/>
              <a:t>Rationale:</a:t>
            </a:r>
            <a:r>
              <a:rPr lang="en-US" dirty="0"/>
              <a:t> Emerging ADA 2026 data reinforce risk-based obesity management rather than BMI-only decision-making. In OASIS 4, oral semaglutide produced similar weight loss across BMI groups, and patients with BMI &lt;35 kg/m² had improvements in several cardiometabolic markers. Treatment decisions should incorporate BMI, comorbidities, cardiometabolic risk, prior response, safety, access, and shared decision-making.</a:t>
            </a:r>
            <a:endParaRPr lang="en-US" b="0" dirty="0"/>
          </a:p>
        </p:txBody>
      </p:sp>
      <p:sp>
        <p:nvSpPr>
          <p:cNvPr id="4" name="Slide Number Placeholder 3">
            <a:extLst>
              <a:ext uri="{FF2B5EF4-FFF2-40B4-BE49-F238E27FC236}">
                <a16:creationId xmlns:a16="http://schemas.microsoft.com/office/drawing/2014/main" id="{402CC313-1C43-739B-F90F-53FF30F7AD00}"/>
              </a:ext>
            </a:extLst>
          </p:cNvPr>
          <p:cNvSpPr>
            <a:spLocks noGrp="1"/>
          </p:cNvSpPr>
          <p:nvPr>
            <p:ph type="sldNum" sz="quarter" idx="5"/>
          </p:nvPr>
        </p:nvSpPr>
        <p:spPr/>
        <p:txBody>
          <a:bodyPr/>
          <a:lstStyle/>
          <a:p>
            <a:pPr marL="0" marR="0" lvl="0" indent="0" algn="r" defTabSz="941923"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923"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12755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30F49-8E83-4D75-2E57-553FCDADB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3D8B9-B907-F111-A517-85E065FA0A3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7B28601-0A42-BF15-4711-A121FEE2218A}"/>
              </a:ext>
            </a:extLst>
          </p:cNvPr>
          <p:cNvSpPr>
            <a:spLocks noGrp="1"/>
          </p:cNvSpPr>
          <p:nvPr>
            <p:ph type="body" idx="1"/>
          </p:nvPr>
        </p:nvSpPr>
        <p:spPr/>
        <p:txBody>
          <a:bodyPr/>
          <a:lstStyle/>
          <a:p>
            <a:r>
              <a:rPr lang="en-US" sz="1200" b="1" kern="1200" dirty="0">
                <a:solidFill>
                  <a:schemeClr val="tx1"/>
                </a:solidFill>
                <a:effectLst/>
                <a:latin typeface="Poppins" panose="00000500000000000000" pitchFamily="2" charset="0"/>
                <a:ea typeface="+mn-ea"/>
                <a:cs typeface="+mn-cs"/>
              </a:rPr>
              <a:t>Setting the Stage: ADA 2026 in Context 8 min </a:t>
            </a:r>
            <a:endParaRPr lang="en-US" sz="1200" kern="1200" dirty="0">
              <a:solidFill>
                <a:schemeClr val="tx1"/>
              </a:solidFill>
              <a:effectLst/>
              <a:latin typeface="Poppins" panose="00000500000000000000" pitchFamily="2" charset="0"/>
              <a:ea typeface="+mn-ea"/>
              <a:cs typeface="+mn-cs"/>
            </a:endParaRPr>
          </a:p>
          <a:p>
            <a:pPr lvl="0"/>
            <a:r>
              <a:rPr lang="en-US" sz="1200" kern="1200" dirty="0">
                <a:solidFill>
                  <a:schemeClr val="tx1"/>
                </a:solidFill>
                <a:effectLst/>
                <a:latin typeface="Poppins" panose="00000500000000000000" pitchFamily="2" charset="0"/>
                <a:ea typeface="+mn-ea"/>
                <a:cs typeface="+mn-cs"/>
              </a:rPr>
              <a:t>Overview of key themes from ADA 2026</a:t>
            </a:r>
          </a:p>
          <a:p>
            <a:pPr lvl="0"/>
            <a:r>
              <a:rPr lang="en-US" sz="1200" kern="1200" dirty="0">
                <a:solidFill>
                  <a:schemeClr val="tx1"/>
                </a:solidFill>
                <a:effectLst/>
                <a:latin typeface="Poppins" panose="00000500000000000000" pitchFamily="2" charset="0"/>
                <a:ea typeface="+mn-ea"/>
                <a:cs typeface="+mn-cs"/>
              </a:rPr>
              <a:t>Why these findings matter for obesity management</a:t>
            </a:r>
          </a:p>
          <a:p>
            <a:endParaRPr lang="en-US" dirty="0"/>
          </a:p>
        </p:txBody>
      </p:sp>
      <p:sp>
        <p:nvSpPr>
          <p:cNvPr id="4" name="Slide Number Placeholder 3">
            <a:extLst>
              <a:ext uri="{FF2B5EF4-FFF2-40B4-BE49-F238E27FC236}">
                <a16:creationId xmlns:a16="http://schemas.microsoft.com/office/drawing/2014/main" id="{95327271-8053-418E-01F9-4D08AF4348FD}"/>
              </a:ext>
            </a:extLst>
          </p:cNvPr>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58898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 American Diabetes Association; RA, receptor agonist.</a:t>
            </a:r>
          </a:p>
        </p:txBody>
      </p:sp>
      <p:sp>
        <p:nvSpPr>
          <p:cNvPr id="4" name="Slide Number Placeholder 3"/>
          <p:cNvSpPr>
            <a:spLocks noGrp="1"/>
          </p:cNvSpPr>
          <p:nvPr>
            <p:ph type="sldNum" sz="quarter" idx="5"/>
          </p:nvPr>
        </p:nvSpPr>
        <p:spPr/>
        <p:txBody>
          <a:bodyPr/>
          <a:lstStyle/>
          <a:p>
            <a:fld id="{F239CF04-E0F8-4858-A4FE-0F88DB493753}" type="slidenum">
              <a:rPr lang="en-US" smtClean="0"/>
              <a:pPr/>
              <a:t>12</a:t>
            </a:fld>
            <a:endParaRPr lang="en-US" dirty="0"/>
          </a:p>
        </p:txBody>
      </p:sp>
    </p:spTree>
    <p:extLst>
      <p:ext uri="{BB962C8B-B14F-4D97-AF65-F5344CB8AC3E}">
        <p14:creationId xmlns:p14="http://schemas.microsoft.com/office/powerpoint/2010/main" val="1652237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1A647-7A0E-06F0-1E61-4F0DAB09F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5F1511-99FB-F26C-F607-A552B8AEE3C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54C84EE-7944-4804-14E0-496645EDC5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3EDDDD-EBDA-A810-EF21-54564964E66D}"/>
              </a:ext>
            </a:extLst>
          </p:cNvPr>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481779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30F49-8E83-4D75-2E57-553FCDADB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3D8B9-B907-F111-A517-85E065FA0A3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7B28601-0A42-BF15-4711-A121FEE221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327271-8053-418E-01F9-4D08AF4348FD}"/>
              </a:ext>
            </a:extLst>
          </p:cNvPr>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58898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GI, gastrointestinal; OA, osteoarthritis; OSA, obstructive sleep apnea.</a:t>
            </a:r>
          </a:p>
        </p:txBody>
      </p:sp>
      <p:sp>
        <p:nvSpPr>
          <p:cNvPr id="4" name="Slide Number Placeholder 3"/>
          <p:cNvSpPr>
            <a:spLocks noGrp="1"/>
          </p:cNvSpPr>
          <p:nvPr>
            <p:ph type="sldNum" sz="quarter" idx="5"/>
          </p:nvPr>
        </p:nvSpPr>
        <p:spPr/>
        <p:txBody>
          <a:bodyPr/>
          <a:lstStyle/>
          <a:p>
            <a:fld id="{F239CF04-E0F8-4858-A4FE-0F88DB493753}" type="slidenum">
              <a:rPr lang="en-US" smtClean="0"/>
              <a:pPr/>
              <a:t>16</a:t>
            </a:fld>
            <a:endParaRPr lang="en-US" dirty="0"/>
          </a:p>
        </p:txBody>
      </p:sp>
    </p:spTree>
    <p:extLst>
      <p:ext uri="{BB962C8B-B14F-4D97-AF65-F5344CB8AC3E}">
        <p14:creationId xmlns:p14="http://schemas.microsoft.com/office/powerpoint/2010/main" val="2830884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ACR, American College of Rheumatology; MTD, maximum tolerated dose; OA, osteoarthritis; OSA, obstructive sleep apnea; PAP, positive airway pressure.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0338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OA, osteoarthritis; OSA, obstructive sleep apnea; SD, standard deviation.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dirty="0"/>
          </a:p>
        </p:txBody>
      </p:sp>
    </p:spTree>
    <p:extLst>
      <p:ext uri="{BB962C8B-B14F-4D97-AF65-F5344CB8AC3E}">
        <p14:creationId xmlns:p14="http://schemas.microsoft.com/office/powerpoint/2010/main" val="58079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63006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hsCRP, high-sensitivity C-reactive protein; SBP, systolic blood pressure; QoL, quality of life.</a:t>
            </a:r>
          </a:p>
        </p:txBody>
      </p:sp>
      <p:sp>
        <p:nvSpPr>
          <p:cNvPr id="4" name="Slide Number Placeholder 3"/>
          <p:cNvSpPr>
            <a:spLocks noGrp="1"/>
          </p:cNvSpPr>
          <p:nvPr>
            <p:ph type="sldNum" sz="quarter" idx="5"/>
          </p:nvPr>
        </p:nvSpPr>
        <p:spPr/>
        <p:txBody>
          <a:bodyPr/>
          <a:lstStyle/>
          <a:p>
            <a:fld id="{F239CF04-E0F8-4858-A4FE-0F88DB493753}" type="slidenum">
              <a:rPr lang="en-US" smtClean="0"/>
              <a:pPr/>
              <a:t>20</a:t>
            </a:fld>
            <a:endParaRPr lang="en-US" dirty="0"/>
          </a:p>
        </p:txBody>
      </p:sp>
    </p:spTree>
    <p:extLst>
      <p:ext uri="{BB962C8B-B14F-4D97-AF65-F5344CB8AC3E}">
        <p14:creationId xmlns:p14="http://schemas.microsoft.com/office/powerpoint/2010/main" val="2771888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GI, gastrointestinal; URTI, upper respiratory tract infection.</a:t>
            </a:r>
          </a:p>
        </p:txBody>
      </p:sp>
      <p:sp>
        <p:nvSpPr>
          <p:cNvPr id="4" name="Slide Number Placeholder 3"/>
          <p:cNvSpPr>
            <a:spLocks noGrp="1"/>
          </p:cNvSpPr>
          <p:nvPr>
            <p:ph type="sldNum" sz="quarter" idx="5"/>
          </p:nvPr>
        </p:nvSpPr>
        <p:spPr/>
        <p:txBody>
          <a:bodyPr/>
          <a:lstStyle/>
          <a:p>
            <a:fld id="{F239CF04-E0F8-4858-A4FE-0F88DB493753}" type="slidenum">
              <a:rPr lang="en-US" smtClean="0"/>
              <a:pPr/>
              <a:t>22</a:t>
            </a:fld>
            <a:endParaRPr lang="en-US" dirty="0"/>
          </a:p>
        </p:txBody>
      </p:sp>
    </p:spTree>
    <p:extLst>
      <p:ext uri="{BB962C8B-B14F-4D97-AF65-F5344CB8AC3E}">
        <p14:creationId xmlns:p14="http://schemas.microsoft.com/office/powerpoint/2010/main" val="3414299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OA, osteoarthritis; OMM, obesity management medication; OSA, obstructive sleep apnea. </a:t>
            </a:r>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23</a:t>
            </a:fld>
            <a:endParaRPr lang="en-US" dirty="0"/>
          </a:p>
        </p:txBody>
      </p:sp>
    </p:spTree>
    <p:extLst>
      <p:ext uri="{BB962C8B-B14F-4D97-AF65-F5344CB8AC3E}">
        <p14:creationId xmlns:p14="http://schemas.microsoft.com/office/powerpoint/2010/main" val="1957904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4C1CD-F208-4325-3694-60EC4C5BB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9066A-6B15-D44D-B9DE-E548CF2D7C5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D22E017-5A86-F1EA-1353-2B59942C5D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4FF014-CF7C-BBA0-2144-C69E7A83AF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38965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RA, receptor agonist; T2D, type 2 diabetes.</a:t>
            </a:r>
          </a:p>
        </p:txBody>
      </p:sp>
      <p:sp>
        <p:nvSpPr>
          <p:cNvPr id="4" name="Slide Number Placeholder 3"/>
          <p:cNvSpPr>
            <a:spLocks noGrp="1"/>
          </p:cNvSpPr>
          <p:nvPr>
            <p:ph type="sldNum" sz="quarter" idx="5"/>
          </p:nvPr>
        </p:nvSpPr>
        <p:spPr/>
        <p:txBody>
          <a:bodyPr/>
          <a:lstStyle/>
          <a:p>
            <a:fld id="{F239CF04-E0F8-4858-A4FE-0F88DB493753}" type="slidenum">
              <a:rPr lang="en-US" smtClean="0"/>
              <a:pPr/>
              <a:t>25</a:t>
            </a:fld>
            <a:endParaRPr lang="en-US" dirty="0"/>
          </a:p>
        </p:txBody>
      </p:sp>
    </p:spTree>
    <p:extLst>
      <p:ext uri="{BB962C8B-B14F-4D97-AF65-F5344CB8AC3E}">
        <p14:creationId xmlns:p14="http://schemas.microsoft.com/office/powerpoint/2010/main" val="931802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7766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SD, standard deviation.</a:t>
            </a:r>
          </a:p>
        </p:txBody>
      </p:sp>
      <p:sp>
        <p:nvSpPr>
          <p:cNvPr id="4" name="Slide Number Placeholder 3"/>
          <p:cNvSpPr>
            <a:spLocks noGrp="1"/>
          </p:cNvSpPr>
          <p:nvPr>
            <p:ph type="sldNum" sz="quarter" idx="5"/>
          </p:nvPr>
        </p:nvSpPr>
        <p:spPr/>
        <p:txBody>
          <a:bodyPr/>
          <a:lstStyle/>
          <a:p>
            <a:fld id="{F239CF04-E0F8-4858-A4FE-0F88DB493753}" type="slidenum">
              <a:rPr lang="en-US" smtClean="0"/>
              <a:pPr/>
              <a:t>27</a:t>
            </a:fld>
            <a:endParaRPr lang="en-US" dirty="0"/>
          </a:p>
        </p:txBody>
      </p:sp>
    </p:spTree>
    <p:extLst>
      <p:ext uri="{BB962C8B-B14F-4D97-AF65-F5344CB8AC3E}">
        <p14:creationId xmlns:p14="http://schemas.microsoft.com/office/powerpoint/2010/main" val="134039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ETD, </a:t>
            </a:r>
            <a:r>
              <a:rPr lang="en-US" b="0" i="1" dirty="0"/>
              <a:t>estimated treatment difference</a:t>
            </a:r>
          </a:p>
        </p:txBody>
      </p:sp>
      <p:sp>
        <p:nvSpPr>
          <p:cNvPr id="4" name="Slide Number Placeholder 3"/>
          <p:cNvSpPr>
            <a:spLocks noGrp="1"/>
          </p:cNvSpPr>
          <p:nvPr>
            <p:ph type="sldNum" sz="quarter" idx="5"/>
          </p:nvPr>
        </p:nvSpPr>
        <p:spPr/>
        <p:txBody>
          <a:bodyPr/>
          <a:lstStyle/>
          <a:p>
            <a:fld id="{F239CF04-E0F8-4858-A4FE-0F88DB493753}" type="slidenum">
              <a:rPr lang="en-US" smtClean="0"/>
              <a:pPr/>
              <a:t>28</a:t>
            </a:fld>
            <a:endParaRPr lang="en-US" dirty="0"/>
          </a:p>
        </p:txBody>
      </p:sp>
    </p:spTree>
    <p:extLst>
      <p:ext uri="{BB962C8B-B14F-4D97-AF65-F5344CB8AC3E}">
        <p14:creationId xmlns:p14="http://schemas.microsoft.com/office/powerpoint/2010/main" val="698167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RA, receptor agonist.</a:t>
            </a:r>
          </a:p>
        </p:txBody>
      </p:sp>
      <p:sp>
        <p:nvSpPr>
          <p:cNvPr id="4" name="Slide Number Placeholder 3"/>
          <p:cNvSpPr>
            <a:spLocks noGrp="1"/>
          </p:cNvSpPr>
          <p:nvPr>
            <p:ph type="sldNum" sz="quarter" idx="5"/>
          </p:nvPr>
        </p:nvSpPr>
        <p:spPr/>
        <p:txBody>
          <a:bodyPr/>
          <a:lstStyle/>
          <a:p>
            <a:fld id="{F239CF04-E0F8-4858-A4FE-0F88DB493753}" type="slidenum">
              <a:rPr lang="en-US" smtClean="0"/>
              <a:pPr/>
              <a:t>30</a:t>
            </a:fld>
            <a:endParaRPr lang="en-US" dirty="0"/>
          </a:p>
        </p:txBody>
      </p:sp>
    </p:spTree>
    <p:extLst>
      <p:ext uri="{BB962C8B-B14F-4D97-AF65-F5344CB8AC3E}">
        <p14:creationId xmlns:p14="http://schemas.microsoft.com/office/powerpoint/2010/main" val="2453178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RA, receptor agonist.</a:t>
            </a:r>
          </a:p>
        </p:txBody>
      </p:sp>
      <p:sp>
        <p:nvSpPr>
          <p:cNvPr id="4" name="Slide Number Placeholder 3"/>
          <p:cNvSpPr>
            <a:spLocks noGrp="1"/>
          </p:cNvSpPr>
          <p:nvPr>
            <p:ph type="sldNum" sz="quarter" idx="5"/>
          </p:nvPr>
        </p:nvSpPr>
        <p:spPr/>
        <p:txBody>
          <a:bodyPr/>
          <a:lstStyle/>
          <a:p>
            <a:fld id="{F239CF04-E0F8-4858-A4FE-0F88DB493753}" type="slidenum">
              <a:rPr lang="en-US" smtClean="0"/>
              <a:pPr/>
              <a:t>31</a:t>
            </a:fld>
            <a:endParaRPr lang="en-US" dirty="0"/>
          </a:p>
        </p:txBody>
      </p:sp>
    </p:spTree>
    <p:extLst>
      <p:ext uri="{BB962C8B-B14F-4D97-AF65-F5344CB8AC3E}">
        <p14:creationId xmlns:p14="http://schemas.microsoft.com/office/powerpoint/2010/main" val="865950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FADEF-A688-CB8D-3E15-8A66F56E9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83B05-A981-E706-9DFA-D37D51D9B5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E77BEE2-BE70-1A90-5F6A-041558CD77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8C639B-D988-ECBE-B044-AA0D74A8D4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11962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DBP, diastolic blood pressure; hsCRP, high-sensitivity C-reactive protein; RA, receptor agonist.</a:t>
            </a: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33</a:t>
            </a:fld>
            <a:endParaRPr lang="en-US" dirty="0"/>
          </a:p>
        </p:txBody>
      </p:sp>
    </p:spTree>
    <p:extLst>
      <p:ext uri="{BB962C8B-B14F-4D97-AF65-F5344CB8AC3E}">
        <p14:creationId xmlns:p14="http://schemas.microsoft.com/office/powerpoint/2010/main" val="23534801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351666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4BD16-469A-F4D3-0980-906044DCA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A8D4E-75A7-6468-0CDE-395FB8A52D0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3C65176-F6F2-E218-1A38-087475C128BD}"/>
              </a:ext>
            </a:extLst>
          </p:cNvPr>
          <p:cNvSpPr>
            <a:spLocks noGrp="1"/>
          </p:cNvSpPr>
          <p:nvPr>
            <p:ph type="body" idx="1"/>
          </p:nvPr>
        </p:nvSpPr>
        <p:spPr/>
        <p:txBody>
          <a:bodyPr/>
          <a:lstStyle/>
          <a:p>
            <a:r>
              <a:rPr lang="en-US" i="1" dirty="0"/>
              <a:t>DBP, diastolic blood pressure; HDL-C, high-density lipoprotein cholesterol; hsCRP, high-sensitivity C-reactive protein; LDL-C, low-density lipoprotein cholesterol; NICE, National Institute for Health Care and Excellence; SBP, systolic blood pressure.</a:t>
            </a:r>
          </a:p>
        </p:txBody>
      </p:sp>
      <p:sp>
        <p:nvSpPr>
          <p:cNvPr id="4" name="Slide Number Placeholder 3">
            <a:extLst>
              <a:ext uri="{FF2B5EF4-FFF2-40B4-BE49-F238E27FC236}">
                <a16:creationId xmlns:a16="http://schemas.microsoft.com/office/drawing/2014/main" id="{C725017B-93EE-E8DC-F36C-9B79A291F8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12517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36</a:t>
            </a:fld>
            <a:endParaRPr lang="en-US" dirty="0"/>
          </a:p>
        </p:txBody>
      </p:sp>
    </p:spTree>
    <p:extLst>
      <p:ext uri="{BB962C8B-B14F-4D97-AF65-F5344CB8AC3E}">
        <p14:creationId xmlns:p14="http://schemas.microsoft.com/office/powerpoint/2010/main" val="4223656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5F97F-721B-CCE0-1FA7-D0668E36E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445A7-07CE-DD57-4513-19213A04D54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EE7AB22-85C2-B9EA-85C5-B32BD5A8BFAE}"/>
              </a:ext>
            </a:extLst>
          </p:cNvPr>
          <p:cNvSpPr>
            <a:spLocks noGrp="1"/>
          </p:cNvSpPr>
          <p:nvPr>
            <p:ph type="body" idx="1"/>
          </p:nvPr>
        </p:nvSpPr>
        <p:spPr/>
        <p:txBody>
          <a:bodyPr/>
          <a:lstStyle/>
          <a:p>
            <a:r>
              <a:rPr lang="en-US" i="1" dirty="0"/>
              <a:t>DBP, diastolic blood pressure; HDL-C, high-density lipoprotein cholesterol; hsCRP, high-sensitivity C-reactive protein; LDL-C, low-density lipoprotein cholesterol; NICE, National Institute for Health Care and Excellence; SBP, systolic blood pressure.</a:t>
            </a:r>
          </a:p>
        </p:txBody>
      </p:sp>
      <p:sp>
        <p:nvSpPr>
          <p:cNvPr id="4" name="Slide Number Placeholder 3">
            <a:extLst>
              <a:ext uri="{FF2B5EF4-FFF2-40B4-BE49-F238E27FC236}">
                <a16:creationId xmlns:a16="http://schemas.microsoft.com/office/drawing/2014/main" id="{C23BF873-693D-3B2E-0B2D-1E03917F8C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0112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GI, gastrointestinal.</a:t>
            </a:r>
          </a:p>
        </p:txBody>
      </p:sp>
      <p:sp>
        <p:nvSpPr>
          <p:cNvPr id="4" name="Slide Number Placeholder 3"/>
          <p:cNvSpPr>
            <a:spLocks noGrp="1"/>
          </p:cNvSpPr>
          <p:nvPr>
            <p:ph type="sldNum" sz="quarter" idx="5"/>
          </p:nvPr>
        </p:nvSpPr>
        <p:spPr/>
        <p:txBody>
          <a:bodyPr/>
          <a:lstStyle/>
          <a:p>
            <a:fld id="{F239CF04-E0F8-4858-A4FE-0F88DB493753}" type="slidenum">
              <a:rPr lang="en-US" smtClean="0"/>
              <a:pPr/>
              <a:t>38</a:t>
            </a:fld>
            <a:endParaRPr lang="en-US" dirty="0"/>
          </a:p>
        </p:txBody>
      </p:sp>
    </p:spTree>
    <p:extLst>
      <p:ext uri="{BB962C8B-B14F-4D97-AF65-F5344CB8AC3E}">
        <p14:creationId xmlns:p14="http://schemas.microsoft.com/office/powerpoint/2010/main" val="23294880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0688F-A69C-E6C3-AD92-97D2AA304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080C9-D437-8D4E-30D4-70F3C469872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2DEC2F8-421D-330D-C711-50B3819CE6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DF11E8-611F-47A3-7A12-25FF1BFFAF24}"/>
              </a:ext>
            </a:extLst>
          </p:cNvPr>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38579687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latin typeface="Poppins"/>
                <a:cs typeface="Poppins"/>
              </a:rPr>
              <a:t>AE, adverse event; GI, gastrointestinal; RA, receptor agonist.</a:t>
            </a:r>
            <a:br>
              <a:rPr lang="en-US" i="1" dirty="0">
                <a:latin typeface="Poppins"/>
                <a:cs typeface="Poppins"/>
              </a:rPr>
            </a:br>
            <a:br>
              <a:rPr lang="en-US" i="1" dirty="0">
                <a:cs typeface="Poppins"/>
              </a:rPr>
            </a:br>
            <a:endParaRPr lang="en-US" b="1" dirty="0">
              <a:cs typeface="Poppins"/>
            </a:endParaRPr>
          </a:p>
          <a:p>
            <a:pPr marL="171450" indent="-171450">
              <a:buFont typeface="Arial"/>
              <a:buChar char="•"/>
            </a:pPr>
            <a:endParaRPr lang="en-US" dirty="0">
              <a:cs typeface="Poppins"/>
            </a:endParaRPr>
          </a:p>
          <a:p>
            <a:pPr marL="628650" lvl="1" indent="-171450">
              <a:buFont typeface="Arial"/>
              <a:buChar char="•"/>
            </a:pPr>
            <a:endParaRPr lang="en-US" dirty="0">
              <a:cs typeface="Poppins"/>
            </a:endParaRPr>
          </a:p>
          <a:p>
            <a:endParaRPr lang="en-US" dirty="0">
              <a:cs typeface="Poppins"/>
            </a:endParaRPr>
          </a:p>
          <a:p>
            <a:endParaRPr lang="en-US" i="1" dirty="0">
              <a:cs typeface="Poppins"/>
            </a:endParaRPr>
          </a:p>
        </p:txBody>
      </p:sp>
      <p:sp>
        <p:nvSpPr>
          <p:cNvPr id="4" name="Slide Number Placeholder 3"/>
          <p:cNvSpPr>
            <a:spLocks noGrp="1"/>
          </p:cNvSpPr>
          <p:nvPr>
            <p:ph type="sldNum" sz="quarter" idx="5"/>
          </p:nvPr>
        </p:nvSpPr>
        <p:spPr/>
        <p:txBody>
          <a:bodyPr/>
          <a:lstStyle/>
          <a:p>
            <a:fld id="{F239CF04-E0F8-4858-A4FE-0F88DB493753}" type="slidenum">
              <a:rPr lang="en-US" smtClean="0"/>
              <a:pPr/>
              <a:t>41</a:t>
            </a:fld>
            <a:endParaRPr lang="en-US" dirty="0"/>
          </a:p>
        </p:txBody>
      </p:sp>
    </p:spTree>
    <p:extLst>
      <p:ext uri="{BB962C8B-B14F-4D97-AF65-F5344CB8AC3E}">
        <p14:creationId xmlns:p14="http://schemas.microsoft.com/office/powerpoint/2010/main" val="21771268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GB" altLang="en-US" sz="1200" i="1" dirty="0">
                <a:solidFill>
                  <a:schemeClr val="tx1"/>
                </a:solidFill>
                <a:latin typeface="Poppins" pitchFamily="2" charset="77"/>
                <a:cs typeface="Poppins" pitchFamily="2" charset="77"/>
              </a:rPr>
              <a:t>CoEQ, Control of Eating; PoF, Power of Food; T2D, type 2 diabetes; TFEQ, Three-Factor Eating Questionnaire; VAS, visual analogue scale.</a:t>
            </a:r>
            <a:endParaRPr lang="en-US" i="1"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42</a:t>
            </a:fld>
            <a:endParaRPr lang="en-US" dirty="0"/>
          </a:p>
        </p:txBody>
      </p:sp>
    </p:spTree>
    <p:extLst>
      <p:ext uri="{BB962C8B-B14F-4D97-AF65-F5344CB8AC3E}">
        <p14:creationId xmlns:p14="http://schemas.microsoft.com/office/powerpoint/2010/main" val="1199830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SD, standard deviation.</a:t>
            </a:r>
          </a:p>
        </p:txBody>
      </p:sp>
      <p:sp>
        <p:nvSpPr>
          <p:cNvPr id="4" name="Slide Number Placeholder 3"/>
          <p:cNvSpPr>
            <a:spLocks noGrp="1"/>
          </p:cNvSpPr>
          <p:nvPr>
            <p:ph type="sldNum" sz="quarter" idx="5"/>
          </p:nvPr>
        </p:nvSpPr>
        <p:spPr/>
        <p:txBody>
          <a:bodyPr/>
          <a:lstStyle/>
          <a:p>
            <a:fld id="{F239CF04-E0F8-4858-A4FE-0F88DB493753}" type="slidenum">
              <a:rPr lang="en-US" smtClean="0"/>
              <a:pPr/>
              <a:t>43</a:t>
            </a:fld>
            <a:endParaRPr lang="en-US" dirty="0"/>
          </a:p>
        </p:txBody>
      </p:sp>
    </p:spTree>
    <p:extLst>
      <p:ext uri="{BB962C8B-B14F-4D97-AF65-F5344CB8AC3E}">
        <p14:creationId xmlns:p14="http://schemas.microsoft.com/office/powerpoint/2010/main" val="14745144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GB" altLang="en-US" sz="1200" i="1" dirty="0">
                <a:solidFill>
                  <a:schemeClr val="tx1"/>
                </a:solidFill>
                <a:latin typeface="Poppins" pitchFamily="2" charset="77"/>
                <a:cs typeface="Poppins" pitchFamily="2" charset="77"/>
              </a:rPr>
              <a:t>VAS, visual analogue scale.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858973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latin typeface="Calibri"/>
                <a:ea typeface="Calibri"/>
                <a:cs typeface="Calibri"/>
              </a:rPr>
              <a:t>1 kJ = 0.239 kcal</a:t>
            </a:r>
          </a:p>
        </p:txBody>
      </p:sp>
      <p:sp>
        <p:nvSpPr>
          <p:cNvPr id="4" name="Slide Number Placeholder 3"/>
          <p:cNvSpPr>
            <a:spLocks noGrp="1"/>
          </p:cNvSpPr>
          <p:nvPr>
            <p:ph type="sldNum" sz="quarter" idx="5"/>
          </p:nvPr>
        </p:nvSpPr>
        <p:spPr/>
        <p:txBody>
          <a:bodyPr/>
          <a:lstStyle/>
          <a:p>
            <a:fld id="{F239CF04-E0F8-4858-A4FE-0F88DB493753}" type="slidenum">
              <a:rPr lang="en-US" smtClean="0"/>
              <a:pPr/>
              <a:t>45</a:t>
            </a:fld>
            <a:endParaRPr lang="en-US" dirty="0"/>
          </a:p>
        </p:txBody>
      </p:sp>
    </p:spTree>
    <p:extLst>
      <p:ext uri="{BB962C8B-B14F-4D97-AF65-F5344CB8AC3E}">
        <p14:creationId xmlns:p14="http://schemas.microsoft.com/office/powerpoint/2010/main" val="2597293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i="1" dirty="0">
                <a:solidFill>
                  <a:schemeClr val="tx1"/>
                </a:solidFill>
                <a:latin typeface="Poppins" pitchFamily="2" charset="77"/>
                <a:cs typeface="Poppins" pitchFamily="2" charset="77"/>
              </a:rPr>
              <a:t>CoEQ, Control of Eating; EDI, Eating Drivers Index; PoF, Power of Food; PRO, patient-reported outcome.</a:t>
            </a:r>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7841910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GI, gastrointestinal.</a:t>
            </a:r>
          </a:p>
        </p:txBody>
      </p:sp>
      <p:sp>
        <p:nvSpPr>
          <p:cNvPr id="4" name="Slide Number Placeholder 3"/>
          <p:cNvSpPr>
            <a:spLocks noGrp="1"/>
          </p:cNvSpPr>
          <p:nvPr>
            <p:ph type="sldNum" sz="quarter" idx="5"/>
          </p:nvPr>
        </p:nvSpPr>
        <p:spPr/>
        <p:txBody>
          <a:bodyPr/>
          <a:lstStyle/>
          <a:p>
            <a:fld id="{F239CF04-E0F8-4858-A4FE-0F88DB493753}" type="slidenum">
              <a:rPr lang="en-US" smtClean="0"/>
              <a:pPr/>
              <a:t>47</a:t>
            </a:fld>
            <a:endParaRPr lang="en-US" dirty="0"/>
          </a:p>
        </p:txBody>
      </p:sp>
    </p:spTree>
    <p:extLst>
      <p:ext uri="{BB962C8B-B14F-4D97-AF65-F5344CB8AC3E}">
        <p14:creationId xmlns:p14="http://schemas.microsoft.com/office/powerpoint/2010/main" val="40596644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44A07-83A6-51AA-1EB2-1493B58886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97393-9315-ABB9-2F2C-C828DA8E1D8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DC66E44-1702-BA93-B451-7097C81AC6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2E677E-4D23-6C8C-FEC4-1130C6E01511}"/>
              </a:ext>
            </a:extLst>
          </p:cNvPr>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13604235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 American Diabetes Association; OMM, obesity management medication.</a:t>
            </a:r>
          </a:p>
        </p:txBody>
      </p:sp>
      <p:sp>
        <p:nvSpPr>
          <p:cNvPr id="4" name="Slide Number Placeholder 3"/>
          <p:cNvSpPr>
            <a:spLocks noGrp="1"/>
          </p:cNvSpPr>
          <p:nvPr>
            <p:ph type="sldNum" sz="quarter" idx="5"/>
          </p:nvPr>
        </p:nvSpPr>
        <p:spPr/>
        <p:txBody>
          <a:bodyPr/>
          <a:lstStyle/>
          <a:p>
            <a:fld id="{F239CF04-E0F8-4858-A4FE-0F88DB493753}" type="slidenum">
              <a:rPr lang="en-US" smtClean="0"/>
              <a:pPr/>
              <a:t>50</a:t>
            </a:fld>
            <a:endParaRPr lang="en-US" dirty="0"/>
          </a:p>
        </p:txBody>
      </p:sp>
    </p:spTree>
    <p:extLst>
      <p:ext uri="{BB962C8B-B14F-4D97-AF65-F5344CB8AC3E}">
        <p14:creationId xmlns:p14="http://schemas.microsoft.com/office/powerpoint/2010/main" val="38290331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ASCVD, </a:t>
            </a:r>
            <a:r>
              <a:rPr lang="en-US" sz="1200" b="0" i="1" kern="1200" dirty="0">
                <a:solidFill>
                  <a:schemeClr val="tx1"/>
                </a:solidFill>
                <a:effectLst/>
                <a:latin typeface="Poppins" panose="00000500000000000000" pitchFamily="2" charset="0"/>
                <a:ea typeface="+mn-ea"/>
                <a:cs typeface="+mn-cs"/>
              </a:rPr>
              <a:t>atherosclerotic cardiovascular disease; CKD, chronic kidney disease; HF, heart failure; MASLD, Metabolic Dysfunction–Associated Steatotic Liver Disease; MASH, metabolic dysfunction–associated steatohepatitis; OA, osteoarthritis; OSA; obstructive sleep apnea; QoL, quality of life.</a:t>
            </a:r>
            <a:r>
              <a:rPr lang="en-US" sz="1200" b="0" i="0" kern="1200" dirty="0">
                <a:solidFill>
                  <a:schemeClr val="tx1"/>
                </a:solidFill>
                <a:effectLst/>
                <a:latin typeface="Poppins" panose="00000500000000000000"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Poppins" panose="00000500000000000000" pitchFamily="2"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51</a:t>
            </a:fld>
            <a:endParaRPr lang="en-US" dirty="0"/>
          </a:p>
        </p:txBody>
      </p:sp>
    </p:spTree>
    <p:extLst>
      <p:ext uri="{BB962C8B-B14F-4D97-AF65-F5344CB8AC3E}">
        <p14:creationId xmlns:p14="http://schemas.microsoft.com/office/powerpoint/2010/main" val="41983924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ADA, American Diabetes Association; AE, adverse event; GI, gastrointestinal; OMM, obesity management medication; OSA, obstructive sleep apnea.</a:t>
            </a:r>
          </a:p>
        </p:txBody>
      </p:sp>
      <p:sp>
        <p:nvSpPr>
          <p:cNvPr id="4" name="Slide Number Placeholder 3"/>
          <p:cNvSpPr>
            <a:spLocks noGrp="1"/>
          </p:cNvSpPr>
          <p:nvPr>
            <p:ph type="sldNum" sz="quarter" idx="5"/>
          </p:nvPr>
        </p:nvSpPr>
        <p:spPr/>
        <p:txBody>
          <a:bodyPr/>
          <a:lstStyle/>
          <a:p>
            <a:fld id="{F239CF04-E0F8-4858-A4FE-0F88DB493753}" type="slidenum">
              <a:rPr lang="en-US" smtClean="0"/>
              <a:pPr/>
              <a:t>52</a:t>
            </a:fld>
            <a:endParaRPr lang="en-US" dirty="0"/>
          </a:p>
        </p:txBody>
      </p:sp>
    </p:spTree>
    <p:extLst>
      <p:ext uri="{BB962C8B-B14F-4D97-AF65-F5344CB8AC3E}">
        <p14:creationId xmlns:p14="http://schemas.microsoft.com/office/powerpoint/2010/main" val="24123068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400C1-B176-61BE-A716-05080C89F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3EEEF-CD49-F0F1-C9E3-392FD49C647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1C159D6-998C-8B1B-2D54-6D2B7E9F5627}"/>
              </a:ext>
            </a:extLst>
          </p:cNvPr>
          <p:cNvSpPr>
            <a:spLocks noGrp="1"/>
          </p:cNvSpPr>
          <p:nvPr>
            <p:ph type="body" idx="1"/>
          </p:nvPr>
        </p:nvSpPr>
        <p:spPr/>
        <p:txBody>
          <a:bodyPr/>
          <a:lstStyle/>
          <a:p>
            <a:r>
              <a:rPr lang="en-US" sz="1200" b="1" kern="1200" dirty="0">
                <a:solidFill>
                  <a:schemeClr val="tx1"/>
                </a:solidFill>
                <a:effectLst/>
                <a:latin typeface="Poppins" panose="00000500000000000000" pitchFamily="2" charset="0"/>
                <a:ea typeface="+mn-ea"/>
                <a:cs typeface="+mn-cs"/>
              </a:rPr>
              <a:t>Interactive Clinical Decision Lab 15</a:t>
            </a:r>
            <a:br>
              <a:rPr lang="en-US" sz="1200" kern="1200" dirty="0">
                <a:solidFill>
                  <a:schemeClr val="tx1"/>
                </a:solidFill>
                <a:effectLst/>
                <a:latin typeface="Poppins" panose="00000500000000000000" pitchFamily="2" charset="0"/>
                <a:ea typeface="+mn-ea"/>
                <a:cs typeface="+mn-cs"/>
              </a:rPr>
            </a:br>
            <a:r>
              <a:rPr lang="en-US" sz="1200" kern="1200" dirty="0">
                <a:solidFill>
                  <a:schemeClr val="tx1"/>
                </a:solidFill>
                <a:effectLst/>
                <a:latin typeface="Poppins" panose="00000500000000000000" pitchFamily="2" charset="0"/>
                <a:ea typeface="+mn-ea"/>
                <a:cs typeface="+mn-cs"/>
              </a:rPr>
              <a:t>Case-based challenges adapted to the most relevant ADA 2026 findings:</a:t>
            </a:r>
          </a:p>
          <a:p>
            <a:pPr lvl="0"/>
            <a:r>
              <a:rPr lang="en-US" sz="1200" kern="1200" dirty="0">
                <a:solidFill>
                  <a:schemeClr val="tx1"/>
                </a:solidFill>
                <a:effectLst/>
                <a:latin typeface="Poppins" panose="00000500000000000000" pitchFamily="2" charset="0"/>
                <a:ea typeface="+mn-ea"/>
                <a:cs typeface="+mn-cs"/>
              </a:rPr>
              <a:t>Case 1: Patient selection and treatment initiation</a:t>
            </a:r>
          </a:p>
          <a:p>
            <a:pPr lvl="0"/>
            <a:r>
              <a:rPr lang="en-US" sz="1200" kern="1200" dirty="0">
                <a:solidFill>
                  <a:schemeClr val="tx1"/>
                </a:solidFill>
                <a:effectLst/>
                <a:latin typeface="Poppins" panose="00000500000000000000" pitchFamily="2" charset="0"/>
                <a:ea typeface="+mn-ea"/>
                <a:cs typeface="+mn-cs"/>
              </a:rPr>
              <a:t>Case 2: Cardiometabolic risk modification and therapy intensification</a:t>
            </a:r>
          </a:p>
          <a:p>
            <a:pPr lvl="0"/>
            <a:r>
              <a:rPr lang="en-US" sz="1200" kern="1200" dirty="0">
                <a:solidFill>
                  <a:schemeClr val="tx1"/>
                </a:solidFill>
                <a:effectLst/>
                <a:latin typeface="Poppins" panose="00000500000000000000" pitchFamily="2" charset="0"/>
                <a:ea typeface="+mn-ea"/>
                <a:cs typeface="+mn-cs"/>
              </a:rPr>
              <a:t>Case 3: Treatment adaptation and long-term management</a:t>
            </a:r>
          </a:p>
          <a:p>
            <a:r>
              <a:rPr lang="en-US" sz="1200" kern="1200" dirty="0">
                <a:solidFill>
                  <a:schemeClr val="tx1"/>
                </a:solidFill>
                <a:effectLst/>
                <a:latin typeface="Poppins" panose="00000500000000000000" pitchFamily="2" charset="0"/>
                <a:ea typeface="+mn-ea"/>
                <a:cs typeface="+mn-cs"/>
              </a:rPr>
              <a:t>Each case will incorporate structured polling and competency-based questions to reinforce application.</a:t>
            </a:r>
          </a:p>
          <a:p>
            <a:endParaRPr lang="en-US" dirty="0"/>
          </a:p>
        </p:txBody>
      </p:sp>
      <p:sp>
        <p:nvSpPr>
          <p:cNvPr id="4" name="Slide Number Placeholder 3">
            <a:extLst>
              <a:ext uri="{FF2B5EF4-FFF2-40B4-BE49-F238E27FC236}">
                <a16:creationId xmlns:a16="http://schemas.microsoft.com/office/drawing/2014/main" id="{00D3EC91-8D90-8342-EB7F-8903D3331850}"/>
              </a:ext>
            </a:extLst>
          </p:cNvPr>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11655383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br>
              <a:rPr lang="en-US" dirty="0"/>
            </a:br>
            <a:br>
              <a:rPr lang="en-US" dirty="0"/>
            </a:br>
            <a:r>
              <a:rPr lang="en-US" dirty="0"/>
              <a:t>The strongest actionable evidence for this patient is from a large, randomized phase III trial showing substantial weight loss in adults with obesity or overweight. The other findings may inform counseling or future care, but they are either post hoc, mechanistic, or subgroup analyses and therefore less practice-directing for treatment initiation.</a:t>
            </a:r>
          </a:p>
        </p:txBody>
      </p:sp>
      <p:sp>
        <p:nvSpPr>
          <p:cNvPr id="4" name="Slide Number Placeholder 3"/>
          <p:cNvSpPr>
            <a:spLocks noGrp="1"/>
          </p:cNvSpPr>
          <p:nvPr>
            <p:ph type="sldNum" sz="quarter" idx="5"/>
          </p:nvPr>
        </p:nvSpPr>
        <p:spPr/>
        <p:txBody>
          <a:bodyPr/>
          <a:lstStyle/>
          <a:p>
            <a:fld id="{F239CF04-E0F8-4858-A4FE-0F88DB493753}" type="slidenum">
              <a:rPr lang="en-US" smtClean="0"/>
              <a:pPr/>
              <a:t>54</a:t>
            </a:fld>
            <a:endParaRPr lang="en-US" dirty="0"/>
          </a:p>
        </p:txBody>
      </p:sp>
    </p:spTree>
    <p:extLst>
      <p:ext uri="{BB962C8B-B14F-4D97-AF65-F5344CB8AC3E}">
        <p14:creationId xmlns:p14="http://schemas.microsoft.com/office/powerpoint/2010/main" val="39590859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ADA, American Diabetes Association; AE, adverse event; GI, gastrointestinal.</a:t>
            </a:r>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55</a:t>
            </a:fld>
            <a:endParaRPr lang="en-US" dirty="0"/>
          </a:p>
        </p:txBody>
      </p:sp>
    </p:spTree>
    <p:extLst>
      <p:ext uri="{BB962C8B-B14F-4D97-AF65-F5344CB8AC3E}">
        <p14:creationId xmlns:p14="http://schemas.microsoft.com/office/powerpoint/2010/main" val="21869771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2991-EE3E-64C5-F0BC-049DF88F2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ADC24-7B28-B981-9348-FA3120C4E8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89BC3-339C-CF30-A3CE-392DFDE4A389}"/>
              </a:ext>
            </a:extLst>
          </p:cNvPr>
          <p:cNvSpPr>
            <a:spLocks noGrp="1"/>
          </p:cNvSpPr>
          <p:nvPr>
            <p:ph type="body" idx="1"/>
          </p:nvPr>
        </p:nvSpPr>
        <p:spPr/>
        <p:txBody>
          <a:bodyPr/>
          <a:lstStyle/>
          <a:p>
            <a:endParaRPr lang="en-US" dirty="0">
              <a:cs typeface="Poppins"/>
            </a:endParaRPr>
          </a:p>
          <a:p>
            <a:r>
              <a:rPr lang="en-US" b="1" dirty="0"/>
              <a:t>Correct answer: C</a:t>
            </a:r>
            <a:endParaRPr lang="en-US" dirty="0"/>
          </a:p>
          <a:p>
            <a:endParaRPr lang="en-US" dirty="0">
              <a:cs typeface="Poppins"/>
            </a:endParaRPr>
          </a:p>
          <a:p>
            <a:r>
              <a:rPr lang="en-US" dirty="0"/>
              <a:t>A 5% weight reduction may improve BP, A1c and TG somewhat, clearly more weight loss is needed to improve OSA and to significantly improve A1c. He also reports significant symptoms of appetite that are not controlled. A reassessment and intensification is in order. </a:t>
            </a:r>
          </a:p>
          <a:p>
            <a:r>
              <a:rPr lang="en-US" dirty="0"/>
              <a:t>is clinically meaningful, but this patient still has persistent cardiometabolic risk: OSA, hypertension, triglycerides 170 mg/dL, and unchanged A1C. Because he is tolerating therapy and still reports evening cravings and food noise, the best approach is to reassess treatment goals and consider intensification or adaptation rather than continuing unchanged, stopping therapy, or focusing only on BMI.</a:t>
            </a:r>
          </a:p>
          <a:p>
            <a:endParaRPr lang="en-US" dirty="0">
              <a:cs typeface="Poppins"/>
            </a:endParaRPr>
          </a:p>
        </p:txBody>
      </p:sp>
      <p:sp>
        <p:nvSpPr>
          <p:cNvPr id="4" name="Slide Number Placeholder 3">
            <a:extLst>
              <a:ext uri="{FF2B5EF4-FFF2-40B4-BE49-F238E27FC236}">
                <a16:creationId xmlns:a16="http://schemas.microsoft.com/office/drawing/2014/main" id="{C478EA7C-526D-F396-3F90-2AC0D3B246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879795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 American Diabetes Association; OMM, obesity management medication; OSA, obstructive sleep apnea.</a:t>
            </a:r>
          </a:p>
        </p:txBody>
      </p:sp>
      <p:sp>
        <p:nvSpPr>
          <p:cNvPr id="4" name="Slide Number Placeholder 3"/>
          <p:cNvSpPr>
            <a:spLocks noGrp="1"/>
          </p:cNvSpPr>
          <p:nvPr>
            <p:ph type="sldNum" sz="quarter" idx="5"/>
          </p:nvPr>
        </p:nvSpPr>
        <p:spPr/>
        <p:txBody>
          <a:bodyPr/>
          <a:lstStyle/>
          <a:p>
            <a:fld id="{F239CF04-E0F8-4858-A4FE-0F88DB493753}" type="slidenum">
              <a:rPr lang="en-US" smtClean="0"/>
              <a:pPr/>
              <a:t>57</a:t>
            </a:fld>
            <a:endParaRPr lang="en-US" dirty="0"/>
          </a:p>
        </p:txBody>
      </p:sp>
    </p:spTree>
    <p:extLst>
      <p:ext uri="{BB962C8B-B14F-4D97-AF65-F5344CB8AC3E}">
        <p14:creationId xmlns:p14="http://schemas.microsoft.com/office/powerpoint/2010/main" val="15241000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B610C-0DEE-EE8D-BEDA-3AD2BF1AA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1112D-B698-0816-22D0-AF9D01C7E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A34665-9FC1-357A-4BD8-7064ACC3435C}"/>
              </a:ext>
            </a:extLst>
          </p:cNvPr>
          <p:cNvSpPr>
            <a:spLocks noGrp="1"/>
          </p:cNvSpPr>
          <p:nvPr>
            <p:ph type="body" idx="1"/>
          </p:nvPr>
        </p:nvSpPr>
        <p:spPr/>
        <p:txBody>
          <a:bodyPr/>
          <a:lstStyle/>
          <a:p>
            <a:r>
              <a:rPr lang="en-US" dirty="0"/>
              <a:t>B</a:t>
            </a:r>
            <a:br>
              <a:rPr lang="en-US" dirty="0"/>
            </a:br>
            <a:br>
              <a:rPr lang="en-US" dirty="0"/>
            </a:br>
            <a:r>
              <a:rPr lang="en-US" dirty="0"/>
              <a:t>This patient has achieved meaningful weight loss, but ongoing cravings, concern about regain, and intermittent GI symptoms indicate the need for long-term management rather than stopping therapy. Obesity should be treated as a chronic disease, with continued reassessment of benefit, tolerability, patient goals, and strategies to reduce relapse risk.</a:t>
            </a:r>
            <a:br>
              <a:rPr lang="en-US" dirty="0"/>
            </a:br>
            <a:endParaRPr lang="en-US" dirty="0"/>
          </a:p>
        </p:txBody>
      </p:sp>
      <p:sp>
        <p:nvSpPr>
          <p:cNvPr id="4" name="Slide Number Placeholder 3">
            <a:extLst>
              <a:ext uri="{FF2B5EF4-FFF2-40B4-BE49-F238E27FC236}">
                <a16:creationId xmlns:a16="http://schemas.microsoft.com/office/drawing/2014/main" id="{9D98DD34-CBC0-8972-7467-9E7E7B807B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816005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GI, gastrointestinal.</a:t>
            </a:r>
          </a:p>
        </p:txBody>
      </p:sp>
      <p:sp>
        <p:nvSpPr>
          <p:cNvPr id="4" name="Slide Number Placeholder 3"/>
          <p:cNvSpPr>
            <a:spLocks noGrp="1"/>
          </p:cNvSpPr>
          <p:nvPr>
            <p:ph type="sldNum" sz="quarter" idx="5"/>
          </p:nvPr>
        </p:nvSpPr>
        <p:spPr/>
        <p:txBody>
          <a:bodyPr/>
          <a:lstStyle/>
          <a:p>
            <a:fld id="{F239CF04-E0F8-4858-A4FE-0F88DB493753}" type="slidenum">
              <a:rPr lang="en-US" smtClean="0"/>
              <a:pPr/>
              <a:t>59</a:t>
            </a:fld>
            <a:endParaRPr lang="en-US" dirty="0"/>
          </a:p>
        </p:txBody>
      </p:sp>
    </p:spTree>
    <p:extLst>
      <p:ext uri="{BB962C8B-B14F-4D97-AF65-F5344CB8AC3E}">
        <p14:creationId xmlns:p14="http://schemas.microsoft.com/office/powerpoint/2010/main" val="23178186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A364B-6CD0-21BF-73A2-233AD4898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0C25D-FE16-DFE8-4796-ECAB77438BA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24D823E-7EAC-1A54-7E00-CC6881829078}"/>
              </a:ext>
            </a:extLst>
          </p:cNvPr>
          <p:cNvSpPr>
            <a:spLocks noGrp="1"/>
          </p:cNvSpPr>
          <p:nvPr>
            <p:ph type="body" idx="1"/>
          </p:nvPr>
        </p:nvSpPr>
        <p:spPr/>
        <p:txBody>
          <a:bodyPr/>
          <a:lstStyle/>
          <a:p>
            <a:r>
              <a:rPr lang="en-US" sz="1200" b="1" kern="1200" dirty="0">
                <a:solidFill>
                  <a:schemeClr val="tx1"/>
                </a:solidFill>
                <a:effectLst/>
                <a:latin typeface="Poppins" panose="00000500000000000000" pitchFamily="2" charset="0"/>
                <a:ea typeface="+mn-ea"/>
                <a:cs typeface="+mn-cs"/>
              </a:rPr>
              <a:t>Implementation Reflection and Post-Activity Assessment 5 min</a:t>
            </a:r>
            <a:endParaRPr lang="en-US" sz="1200" kern="1200" dirty="0">
              <a:solidFill>
                <a:schemeClr val="tx1"/>
              </a:solidFill>
              <a:effectLst/>
              <a:latin typeface="Poppins" panose="00000500000000000000" pitchFamily="2" charset="0"/>
              <a:ea typeface="+mn-ea"/>
              <a:cs typeface="+mn-cs"/>
            </a:endParaRPr>
          </a:p>
          <a:p>
            <a:pPr lvl="0"/>
            <a:r>
              <a:rPr lang="en-US" sz="1200" kern="1200" dirty="0">
                <a:solidFill>
                  <a:schemeClr val="tx1"/>
                </a:solidFill>
                <a:effectLst/>
                <a:latin typeface="Poppins" panose="00000500000000000000" pitchFamily="2" charset="0"/>
                <a:ea typeface="+mn-ea"/>
                <a:cs typeface="+mn-cs"/>
              </a:rPr>
              <a:t>Competency questions</a:t>
            </a:r>
          </a:p>
          <a:p>
            <a:pPr lvl="0"/>
            <a:r>
              <a:rPr lang="en-US" sz="1200" kern="1200" dirty="0">
                <a:solidFill>
                  <a:schemeClr val="tx1"/>
                </a:solidFill>
                <a:effectLst/>
                <a:latin typeface="Poppins" panose="00000500000000000000" pitchFamily="2" charset="0"/>
                <a:ea typeface="+mn-ea"/>
                <a:cs typeface="+mn-cs"/>
              </a:rPr>
              <a:t>Intention-to-implement polling</a:t>
            </a:r>
          </a:p>
          <a:p>
            <a:pPr lvl="0"/>
            <a:r>
              <a:rPr lang="en-US" sz="1200" kern="1200" dirty="0">
                <a:solidFill>
                  <a:schemeClr val="tx1"/>
                </a:solidFill>
                <a:effectLst/>
                <a:latin typeface="Poppins" panose="00000500000000000000" pitchFamily="2" charset="0"/>
                <a:ea typeface="+mn-ea"/>
                <a:cs typeface="+mn-cs"/>
              </a:rPr>
              <a:t>Key takeaways for practice</a:t>
            </a:r>
          </a:p>
          <a:p>
            <a:endParaRPr lang="en-US" dirty="0"/>
          </a:p>
        </p:txBody>
      </p:sp>
      <p:sp>
        <p:nvSpPr>
          <p:cNvPr id="4" name="Slide Number Placeholder 3">
            <a:extLst>
              <a:ext uri="{FF2B5EF4-FFF2-40B4-BE49-F238E27FC236}">
                <a16:creationId xmlns:a16="http://schemas.microsoft.com/office/drawing/2014/main" id="{788EDF65-8618-1611-AEE5-78E26893014C}"/>
              </a:ext>
            </a:extLst>
          </p:cNvPr>
          <p:cNvSpPr>
            <a:spLocks noGrp="1"/>
          </p:cNvSpPr>
          <p:nvPr>
            <p:ph type="sldNum" sz="quarter" idx="5"/>
          </p:nvPr>
        </p:nvSpPr>
        <p:spPr/>
        <p:txBody>
          <a:bodyPr/>
          <a:lstStyle/>
          <a:p>
            <a:pPr>
              <a:defRPr/>
            </a:pPr>
            <a:fld id="{2FB72F01-6714-4A31-8C22-8E0F1B091B56}" type="slidenum">
              <a:rPr lang="en-US" altLang="en-US" smtClean="0"/>
              <a:pPr>
                <a:defRPr/>
              </a:pPr>
              <a:t>60</a:t>
            </a:fld>
            <a:endParaRPr lang="en-US" altLang="en-US" dirty="0"/>
          </a:p>
        </p:txBody>
      </p:sp>
    </p:spTree>
    <p:extLst>
      <p:ext uri="{BB962C8B-B14F-4D97-AF65-F5344CB8AC3E}">
        <p14:creationId xmlns:p14="http://schemas.microsoft.com/office/powerpoint/2010/main" val="1567603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ADA, American Diabetes Association.</a:t>
            </a:r>
          </a:p>
        </p:txBody>
      </p:sp>
      <p:sp>
        <p:nvSpPr>
          <p:cNvPr id="4" name="Slide Number Placeholder 3"/>
          <p:cNvSpPr>
            <a:spLocks noGrp="1"/>
          </p:cNvSpPr>
          <p:nvPr>
            <p:ph type="sldNum" sz="quarter" idx="5"/>
          </p:nvPr>
        </p:nvSpPr>
        <p:spPr/>
        <p:txBody>
          <a:bodyPr/>
          <a:lstStyle/>
          <a:p>
            <a:fld id="{F239CF04-E0F8-4858-A4FE-0F88DB493753}" type="slidenum">
              <a:rPr lang="en-US" smtClean="0"/>
              <a:pPr/>
              <a:t>61</a:t>
            </a:fld>
            <a:endParaRPr lang="en-US" dirty="0"/>
          </a:p>
        </p:txBody>
      </p:sp>
    </p:spTree>
    <p:extLst>
      <p:ext uri="{BB962C8B-B14F-4D97-AF65-F5344CB8AC3E}">
        <p14:creationId xmlns:p14="http://schemas.microsoft.com/office/powerpoint/2010/main" val="29114792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C4ADA-7FF2-2C29-9677-503AB9C94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39BAFD-F028-B9D0-19F5-F3D2F36651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BC7EAB-FEED-5A80-C32D-D2E44470B478}"/>
              </a:ext>
            </a:extLst>
          </p:cNvPr>
          <p:cNvSpPr>
            <a:spLocks noGrp="1"/>
          </p:cNvSpPr>
          <p:nvPr>
            <p:ph type="body" idx="1"/>
          </p:nvPr>
        </p:nvSpPr>
        <p:spPr/>
        <p:txBody>
          <a:bodyPr/>
          <a:lstStyle/>
          <a:p>
            <a:r>
              <a:rPr lang="en-US" dirty="0"/>
              <a:t>LO: Identify emerging obesity evidence most likely to inform current and future clinical practice</a:t>
            </a:r>
          </a:p>
          <a:p>
            <a:endParaRPr lang="en-US" dirty="0"/>
          </a:p>
          <a:p>
            <a:r>
              <a:rPr lang="en-US" dirty="0"/>
              <a:t>Identify Emerging Evidence</a:t>
            </a:r>
          </a:p>
          <a:p>
            <a:pPr defTabSz="941923" fontAlgn="base">
              <a:lnSpc>
                <a:spcPct val="110000"/>
              </a:lnSpc>
              <a:spcAft>
                <a:spcPct val="0"/>
              </a:spcAft>
              <a:defRPr/>
            </a:pPr>
            <a:endParaRPr lang="en-US" dirty="0">
              <a:latin typeface="Arial" charset="0"/>
            </a:endParaRPr>
          </a:p>
          <a:p>
            <a:pPr defTabSz="941923" fontAlgn="base">
              <a:lnSpc>
                <a:spcPct val="110000"/>
              </a:lnSpc>
              <a:spcAft>
                <a:spcPct val="0"/>
              </a:spcAft>
              <a:defRPr/>
            </a:pPr>
            <a:r>
              <a:rPr lang="en-US" dirty="0"/>
              <a:t>Moore’s level: 4</a:t>
            </a:r>
          </a:p>
          <a:p>
            <a:r>
              <a:rPr lang="en-US" dirty="0"/>
              <a:t>Correct answer: A</a:t>
            </a:r>
            <a:br>
              <a:rPr lang="en-US" dirty="0"/>
            </a:br>
            <a:br>
              <a:rPr lang="en-US" dirty="0"/>
            </a:br>
            <a:r>
              <a:rPr lang="en-US" b="1" dirty="0"/>
              <a:t>Rationale:</a:t>
            </a:r>
            <a:r>
              <a:rPr lang="en-US" dirty="0"/>
              <a:t> TRIUMPH-1 provides pivotal randomized efficacy and safety data for retatrutide in obesity, making it more practice-changing than mechanistic, post hoc, or subgroup analyses.</a:t>
            </a:r>
            <a:endParaRPr lang="en-US" b="0" dirty="0"/>
          </a:p>
        </p:txBody>
      </p:sp>
      <p:sp>
        <p:nvSpPr>
          <p:cNvPr id="4" name="Slide Number Placeholder 3">
            <a:extLst>
              <a:ext uri="{FF2B5EF4-FFF2-40B4-BE49-F238E27FC236}">
                <a16:creationId xmlns:a16="http://schemas.microsoft.com/office/drawing/2014/main" id="{B9BDEFE9-E89D-2FDF-AA7E-53C307B039DA}"/>
              </a:ext>
            </a:extLst>
          </p:cNvPr>
          <p:cNvSpPr>
            <a:spLocks noGrp="1"/>
          </p:cNvSpPr>
          <p:nvPr>
            <p:ph type="sldNum" sz="quarter" idx="5"/>
          </p:nvPr>
        </p:nvSpPr>
        <p:spPr/>
        <p:txBody>
          <a:bodyPr/>
          <a:lstStyle/>
          <a:p>
            <a:pPr marL="0" marR="0" lvl="0" indent="0" algn="r" defTabSz="941923"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923"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866572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E0536-8738-FF9B-0197-12C9215DB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35A0A0-5687-0124-F7F8-995B0022B8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D0D6AF5-E66D-6787-23C4-AEDD0137A8D5}"/>
              </a:ext>
            </a:extLst>
          </p:cNvPr>
          <p:cNvSpPr>
            <a:spLocks noGrp="1"/>
          </p:cNvSpPr>
          <p:nvPr>
            <p:ph type="body" idx="1"/>
          </p:nvPr>
        </p:nvSpPr>
        <p:spPr/>
        <p:txBody>
          <a:bodyPr/>
          <a:lstStyle/>
          <a:p>
            <a:r>
              <a:rPr lang="en-US" dirty="0"/>
              <a:t>LO: Evaluate emerging obesity data based on study design, strength of evidence, and clinical relevance to determine its potential impact on patient care</a:t>
            </a:r>
          </a:p>
          <a:p>
            <a:pPr defTabSz="941923" fontAlgn="base">
              <a:lnSpc>
                <a:spcPct val="110000"/>
              </a:lnSpc>
              <a:spcAft>
                <a:spcPct val="0"/>
              </a:spcAft>
              <a:defRPr/>
            </a:pPr>
            <a:r>
              <a:rPr lang="en-US" dirty="0"/>
              <a:t>Evaluate Emerging Data</a:t>
            </a:r>
            <a:endParaRPr lang="en-US" dirty="0">
              <a:latin typeface="Arial" charset="0"/>
            </a:endParaRPr>
          </a:p>
          <a:p>
            <a:pPr defTabSz="941923" fontAlgn="base">
              <a:lnSpc>
                <a:spcPct val="110000"/>
              </a:lnSpc>
              <a:spcAft>
                <a:spcPct val="0"/>
              </a:spcAft>
              <a:defRPr/>
            </a:pPr>
            <a:endParaRPr lang="en-US" dirty="0">
              <a:latin typeface="Arial" charset="0"/>
            </a:endParaRPr>
          </a:p>
          <a:p>
            <a:pPr defTabSz="941923" fontAlgn="base">
              <a:lnSpc>
                <a:spcPct val="110000"/>
              </a:lnSpc>
              <a:spcAft>
                <a:spcPct val="0"/>
              </a:spcAft>
              <a:defRPr/>
            </a:pPr>
            <a:r>
              <a:rPr lang="en-US" dirty="0"/>
              <a:t>Moore’s level: 4</a:t>
            </a:r>
          </a:p>
          <a:p>
            <a:r>
              <a:rPr lang="en-US" dirty="0"/>
              <a:t>Correct answer: B</a:t>
            </a:r>
          </a:p>
          <a:p>
            <a:r>
              <a:rPr lang="en-US" b="1" dirty="0"/>
              <a:t>Rationale:</a:t>
            </a:r>
            <a:r>
              <a:rPr lang="en-US" dirty="0"/>
              <a:t> The ATTAIN-1 analysis showed improvements in insulin sensitivity and β-cell function markers with orforglipron, including in patients with prediabetes. However, because this was a post hoc analysis, the findings should be interpreted as supportive and hypothesis-generating rather than definitive proof of a direct β-cell effect independent of weight loss.</a:t>
            </a:r>
          </a:p>
          <a:p>
            <a:endParaRPr lang="en-US" b="0" dirty="0"/>
          </a:p>
        </p:txBody>
      </p:sp>
      <p:sp>
        <p:nvSpPr>
          <p:cNvPr id="4" name="Slide Number Placeholder 3">
            <a:extLst>
              <a:ext uri="{FF2B5EF4-FFF2-40B4-BE49-F238E27FC236}">
                <a16:creationId xmlns:a16="http://schemas.microsoft.com/office/drawing/2014/main" id="{F1FB01D3-7425-48E5-3242-42CFD86EBD72}"/>
              </a:ext>
            </a:extLst>
          </p:cNvPr>
          <p:cNvSpPr>
            <a:spLocks noGrp="1"/>
          </p:cNvSpPr>
          <p:nvPr>
            <p:ph type="sldNum" sz="quarter" idx="5"/>
          </p:nvPr>
        </p:nvSpPr>
        <p:spPr/>
        <p:txBody>
          <a:bodyPr/>
          <a:lstStyle/>
          <a:p>
            <a:pPr marL="0" marR="0" lvl="0" indent="0" algn="r" defTabSz="941923"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923"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4323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AD089-423B-FD75-4F70-F0D06CC8AD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1C0CB-F5B0-E4A0-5809-AD96B20366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E5AF176-33BC-66A2-764E-440E779E47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 Apply emerging clinical obesity data to individualized, long-term treatment strategies, considering patient risk profiles, comorbidities, response to therapy, and shared decision-making</a:t>
            </a:r>
          </a:p>
          <a:p>
            <a:pPr lvl="0"/>
            <a:r>
              <a:rPr lang="en-US" dirty="0">
                <a:latin typeface="Arial" charset="0"/>
              </a:rPr>
              <a:t> </a:t>
            </a:r>
            <a:r>
              <a:rPr lang="en-US" dirty="0"/>
              <a:t>Apply Evidence to Practice</a:t>
            </a:r>
            <a:endParaRPr lang="en-US" dirty="0">
              <a:latin typeface="Arial" charset="0"/>
            </a:endParaRPr>
          </a:p>
          <a:p>
            <a:pPr defTabSz="941923" fontAlgn="base">
              <a:lnSpc>
                <a:spcPct val="110000"/>
              </a:lnSpc>
              <a:spcAft>
                <a:spcPct val="0"/>
              </a:spcAft>
              <a:defRPr/>
            </a:pPr>
            <a:endParaRPr lang="en-US" dirty="0"/>
          </a:p>
          <a:p>
            <a:pPr defTabSz="941923" fontAlgn="base">
              <a:lnSpc>
                <a:spcPct val="110000"/>
              </a:lnSpc>
              <a:spcAft>
                <a:spcPct val="0"/>
              </a:spcAft>
              <a:defRPr/>
            </a:pPr>
            <a:r>
              <a:rPr lang="en-US" dirty="0"/>
              <a:t>Moore’s level: 4</a:t>
            </a:r>
          </a:p>
          <a:p>
            <a:endParaRPr lang="en-US" dirty="0"/>
          </a:p>
          <a:p>
            <a:r>
              <a:rPr lang="en-US" dirty="0"/>
              <a:t>Correct answer: C</a:t>
            </a:r>
            <a:br>
              <a:rPr lang="en-US" dirty="0"/>
            </a:br>
            <a:br>
              <a:rPr lang="en-US" dirty="0"/>
            </a:br>
            <a:r>
              <a:rPr lang="en-US" b="1" dirty="0"/>
              <a:t>Rationale:</a:t>
            </a:r>
            <a:r>
              <a:rPr lang="en-US" dirty="0"/>
              <a:t> Emerging ADA 2026 data reinforce risk-based obesity management rather than BMI-only decision-making. In OASIS 4, oral semaglutide produced similar weight loss across BMI groups, and patients with BMI &lt;35 kg/m² had improvements in several cardiometabolic markers. Treatment decisions should incorporate BMI, comorbidities, cardiometabolic risk, prior response, safety, access, and shared decision-making.</a:t>
            </a:r>
            <a:endParaRPr lang="en-US" b="0" dirty="0"/>
          </a:p>
        </p:txBody>
      </p:sp>
      <p:sp>
        <p:nvSpPr>
          <p:cNvPr id="4" name="Slide Number Placeholder 3">
            <a:extLst>
              <a:ext uri="{FF2B5EF4-FFF2-40B4-BE49-F238E27FC236}">
                <a16:creationId xmlns:a16="http://schemas.microsoft.com/office/drawing/2014/main" id="{2601BC0F-1317-9D66-EA56-1769452B5ADD}"/>
              </a:ext>
            </a:extLst>
          </p:cNvPr>
          <p:cNvSpPr>
            <a:spLocks noGrp="1"/>
          </p:cNvSpPr>
          <p:nvPr>
            <p:ph type="sldNum" sz="quarter" idx="5"/>
          </p:nvPr>
        </p:nvSpPr>
        <p:spPr/>
        <p:txBody>
          <a:bodyPr/>
          <a:lstStyle/>
          <a:p>
            <a:pPr marL="0" marR="0" lvl="0" indent="0" algn="r" defTabSz="941923"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923"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384396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41923">
              <a:defRPr/>
            </a:pPr>
            <a:endParaRPr lang="en-US" sz="1900">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41923" rtl="0" eaLnBrk="1" fontAlgn="auto" latinLnBrk="0" hangingPunct="1">
              <a:lnSpc>
                <a:spcPct val="100000"/>
              </a:lnSpc>
              <a:spcBef>
                <a:spcPts val="0"/>
              </a:spcBef>
              <a:spcAft>
                <a:spcPts val="0"/>
              </a:spcAft>
              <a:buClrTx/>
              <a:buSzTx/>
              <a:buFontTx/>
              <a:buNone/>
              <a:tabLst/>
              <a:defRPr/>
            </a:pPr>
            <a:fld id="{58DAAB0A-2E17-4741-BD4F-9ACFF90F11B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1923"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9218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41923">
              <a:defRPr/>
            </a:pPr>
            <a:endParaRPr lang="en-US" sz="1900">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41923" rtl="0" eaLnBrk="1" fontAlgn="auto" latinLnBrk="0" hangingPunct="1">
              <a:lnSpc>
                <a:spcPct val="100000"/>
              </a:lnSpc>
              <a:spcBef>
                <a:spcPts val="0"/>
              </a:spcBef>
              <a:spcAft>
                <a:spcPts val="0"/>
              </a:spcAft>
              <a:buClrTx/>
              <a:buSzTx/>
              <a:buFontTx/>
              <a:buNone/>
              <a:tabLst/>
              <a:defRPr/>
            </a:pPr>
            <a:fld id="{58DAAB0A-2E17-4741-BD4F-9ACFF90F11B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1923"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3301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67</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image" Target="../media/image4.svg"/><Relationship Id="rId1" Type="http://schemas.openxmlformats.org/officeDocument/2006/relationships/slideMaster" Target="../slideMasters/slideMaster3.xml"/><Relationship Id="rId4" Type="http://schemas.openxmlformats.org/officeDocument/2006/relationships/image" Target="../media/image1.sv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51200877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408347916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478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7255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0652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0546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3621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10374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4918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28072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624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3972656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134718739"/>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18241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793395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47363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701655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21354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4175702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3942776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659511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9767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13575794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13937367"/>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1209180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988466630"/>
      </p:ext>
    </p:extLst>
  </p:cSld>
  <p:clrMapOvr>
    <a:masterClrMapping/>
  </p:clrMapOvr>
  <p:extLst>
    <p:ext uri="{DCECCB84-F9BA-43D5-87BE-67443E8EF086}">
      <p15:sldGuideLst xmlns:p15="http://schemas.microsoft.com/office/powerpoint/2012/main">
        <p15:guide id="1" pos="336"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42028574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11324741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31812385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59470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73594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53438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76708991"/>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628088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2677174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192230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6393042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444938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6916179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887626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276410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36807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5268591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1234722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964568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612790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3600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0231511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5563998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9111314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5188084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0968007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78697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8913651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676333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900153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1720666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6600394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9135145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3048591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4676147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372960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2530243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134671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9101227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6715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9384706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31715128"/>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3"/>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859350173"/>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104428272"/>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2556872473"/>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739518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0924469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3557794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714415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707325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815441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140905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86310927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09798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206038288"/>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2347144073"/>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5176869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820850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569838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3338394"/>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048618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7384222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7658526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560596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9375757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544102800"/>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150084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9" Type="http://schemas.openxmlformats.org/officeDocument/2006/relationships/slideLayout" Target="../slideLayouts/slideLayout63.xml"/><Relationship Id="rId21" Type="http://schemas.openxmlformats.org/officeDocument/2006/relationships/slideLayout" Target="../slideLayouts/slideLayout45.xml"/><Relationship Id="rId34" Type="http://schemas.openxmlformats.org/officeDocument/2006/relationships/slideLayout" Target="../slideLayouts/slideLayout58.xml"/><Relationship Id="rId42" Type="http://schemas.openxmlformats.org/officeDocument/2006/relationships/slideLayout" Target="../slideLayouts/slideLayout66.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37" Type="http://schemas.openxmlformats.org/officeDocument/2006/relationships/slideLayout" Target="../slideLayouts/slideLayout61.xml"/><Relationship Id="rId40" Type="http://schemas.openxmlformats.org/officeDocument/2006/relationships/slideLayout" Target="../slideLayouts/slideLayout64.xml"/><Relationship Id="rId45" Type="http://schemas.openxmlformats.org/officeDocument/2006/relationships/image" Target="../media/image4.sv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36" Type="http://schemas.openxmlformats.org/officeDocument/2006/relationships/slideLayout" Target="../slideLayouts/slideLayout60.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4" Type="http://schemas.openxmlformats.org/officeDocument/2006/relationships/theme" Target="../theme/theme2.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35" Type="http://schemas.openxmlformats.org/officeDocument/2006/relationships/slideLayout" Target="../slideLayouts/slideLayout59.xml"/><Relationship Id="rId43" Type="http://schemas.openxmlformats.org/officeDocument/2006/relationships/slideLayout" Target="../slideLayouts/slideLayout67.xml"/><Relationship Id="rId8" Type="http://schemas.openxmlformats.org/officeDocument/2006/relationships/slideLayout" Target="../slideLayouts/slideLayout32.xml"/><Relationship Id="rId3" Type="http://schemas.openxmlformats.org/officeDocument/2006/relationships/slideLayout" Target="../slideLayouts/slideLayout27.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38" Type="http://schemas.openxmlformats.org/officeDocument/2006/relationships/slideLayout" Target="../slideLayouts/slideLayout62.xml"/><Relationship Id="rId46" Type="http://schemas.openxmlformats.org/officeDocument/2006/relationships/image" Target="../media/image1.svg"/><Relationship Id="rId20" Type="http://schemas.openxmlformats.org/officeDocument/2006/relationships/slideLayout" Target="../slideLayouts/slideLayout44.xml"/><Relationship Id="rId41" Type="http://schemas.openxmlformats.org/officeDocument/2006/relationships/slideLayout" Target="../slideLayouts/slideLayout6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9.xml"/><Relationship Id="rId1"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image" Target="../media/image1.svg"/><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theme" Target="../theme/theme4.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77097641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9" r:id="rId10"/>
    <p:sldLayoutId id="2147483850" r:id="rId11"/>
    <p:sldLayoutId id="2147483790" r:id="rId12"/>
    <p:sldLayoutId id="2147483777" r:id="rId13"/>
    <p:sldLayoutId id="2147483776" r:id="rId14"/>
    <p:sldLayoutId id="2147483778" r:id="rId15"/>
    <p:sldLayoutId id="2147483787" r:id="rId16"/>
    <p:sldLayoutId id="2147483786" r:id="rId17"/>
    <p:sldLayoutId id="2147483785" r:id="rId18"/>
    <p:sldLayoutId id="2147483788" r:id="rId19"/>
    <p:sldLayoutId id="2147483792" r:id="rId20"/>
    <p:sldLayoutId id="2147483881" r:id="rId21"/>
    <p:sldLayoutId id="2147483893" r:id="rId22"/>
    <p:sldLayoutId id="2147483919" r:id="rId23"/>
    <p:sldLayoutId id="2147483951" r:id="rId24"/>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27"/>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45"/>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47001613"/>
      </p:ext>
    </p:extLst>
  </p:cSld>
  <p:clrMap bg1="lt1" tx1="dk1" bg2="lt2" tx2="dk2" accent1="accent1" accent2="accent2" accent3="accent3" accent4="accent4" accent5="accent5" accent6="accent6" hlink="hlink" folHlink="folHlink"/>
  <p:sldLayoutIdLst>
    <p:sldLayoutId id="2147483854" r:id="rId1"/>
    <p:sldLayoutId id="2147483879" r:id="rId2"/>
    <p:sldLayoutId id="2147483869" r:id="rId3"/>
    <p:sldLayoutId id="2147483880" r:id="rId4"/>
    <p:sldLayoutId id="2147483856" r:id="rId5"/>
    <p:sldLayoutId id="2147483859" r:id="rId6"/>
    <p:sldLayoutId id="2147483860" r:id="rId7"/>
    <p:sldLayoutId id="2147483861" r:id="rId8"/>
    <p:sldLayoutId id="2147483885" r:id="rId9"/>
    <p:sldLayoutId id="2147483886" r:id="rId10"/>
    <p:sldLayoutId id="2147483887" r:id="rId11"/>
    <p:sldLayoutId id="2147483889" r:id="rId12"/>
    <p:sldLayoutId id="2147483890" r:id="rId13"/>
    <p:sldLayoutId id="2147483891" r:id="rId14"/>
    <p:sldLayoutId id="2147483892" r:id="rId15"/>
    <p:sldLayoutId id="2147483922" r:id="rId16"/>
    <p:sldLayoutId id="2147483923" r:id="rId17"/>
    <p:sldLayoutId id="2147483924" r:id="rId18"/>
    <p:sldLayoutId id="2147483925" r:id="rId19"/>
    <p:sldLayoutId id="2147483926" r:id="rId20"/>
    <p:sldLayoutId id="2147483927" r:id="rId21"/>
    <p:sldLayoutId id="2147483928" r:id="rId22"/>
    <p:sldLayoutId id="2147483929"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 id="2147483945" r:id="rId38"/>
    <p:sldLayoutId id="2147483946" r:id="rId39"/>
    <p:sldLayoutId id="2147483947" r:id="rId40"/>
    <p:sldLayoutId id="2147483948" r:id="rId41"/>
    <p:sldLayoutId id="2147483949" r:id="rId42"/>
    <p:sldLayoutId id="2147483950" r:id="rId43"/>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 id="2147483883"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909551391"/>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 id="2147483909" r:id="rId15"/>
    <p:sldLayoutId id="2147483910" r:id="rId16"/>
    <p:sldLayoutId id="2147483911" r:id="rId17"/>
    <p:sldLayoutId id="2147483912" r:id="rId18"/>
    <p:sldLayoutId id="2147483913" r:id="rId19"/>
    <p:sldLayoutId id="2147483914" r:id="rId20"/>
    <p:sldLayoutId id="2147483915" r:id="rId21"/>
    <p:sldLayoutId id="2147483916" r:id="rId22"/>
    <p:sldLayoutId id="2147483917" r:id="rId23"/>
    <p:sldLayoutId id="2147483918" r:id="rId24"/>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27"/>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58.xm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vert="horz" lIns="0" tIns="0" rIns="0" bIns="0" rtlCol="0" anchor="b" anchorCtr="0">
            <a:normAutofit/>
          </a:bodyPr>
          <a:lstStyle/>
          <a:p>
            <a:r>
              <a:rPr lang="en-US" altLang="en-US" sz="3600" spc="0" dirty="0">
                <a:latin typeface="Times New Roman" panose="02020603050405020304" pitchFamily="18" charset="0"/>
                <a:cs typeface="Times New Roman" panose="02020603050405020304" pitchFamily="18" charset="0"/>
              </a:rPr>
              <a:t>Translating Emerging Evidence Into Clinical Action—A Conference-to-Clinic Obesity Curriculum</a:t>
            </a:r>
          </a:p>
        </p:txBody>
      </p:sp>
      <p:sp>
        <p:nvSpPr>
          <p:cNvPr id="5" name="Subtitle 4">
            <a:extLst>
              <a:ext uri="{FF2B5EF4-FFF2-40B4-BE49-F238E27FC236}">
                <a16:creationId xmlns:a16="http://schemas.microsoft.com/office/drawing/2014/main" id="{B8D6845D-AD47-6E13-B53B-C8F580F0AA9C}"/>
              </a:ext>
            </a:extLst>
          </p:cNvPr>
          <p:cNvSpPr>
            <a:spLocks noGrp="1"/>
          </p:cNvSpPr>
          <p:nvPr>
            <p:ph type="subTitle" idx="1"/>
          </p:nvPr>
        </p:nvSpPr>
        <p:spPr/>
        <p:txBody>
          <a:bodyPr/>
          <a:lstStyle/>
          <a:p>
            <a:endParaRPr lang="en-US"/>
          </a:p>
        </p:txBody>
      </p:sp>
      <p:pic>
        <p:nvPicPr>
          <p:cNvPr id="4" name="Picture Placeholder 3">
            <a:extLst>
              <a:ext uri="{FF2B5EF4-FFF2-40B4-BE49-F238E27FC236}">
                <a16:creationId xmlns:a16="http://schemas.microsoft.com/office/drawing/2014/main" id="{68DD1FE2-3751-68DA-5A18-115EC0451BAF}"/>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7081838" y="336550"/>
            <a:ext cx="4881562" cy="6097588"/>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a:noFill/>
        </p:spPr>
      </p:pic>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This activity is supported by an educational grant from Lilly.</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94E8F88-00B5-CC07-9FD2-42D7F6FE8AEA}"/>
              </a:ext>
            </a:extLst>
          </p:cNvPr>
          <p:cNvSpPr>
            <a:spLocks noGrp="1"/>
          </p:cNvSpPr>
          <p:nvPr>
            <p:ph type="title"/>
          </p:nvPr>
        </p:nvSpPr>
        <p:spPr/>
        <p:txBody>
          <a:bodyPr/>
          <a:lstStyle/>
          <a:p>
            <a:r>
              <a:rPr lang="en-US"/>
              <a:t>Faculty</a:t>
            </a:r>
          </a:p>
        </p:txBody>
      </p:sp>
      <p:sp>
        <p:nvSpPr>
          <p:cNvPr id="5" name="Content Placeholder 4">
            <a:extLst>
              <a:ext uri="{FF2B5EF4-FFF2-40B4-BE49-F238E27FC236}">
                <a16:creationId xmlns:a16="http://schemas.microsoft.com/office/drawing/2014/main" id="{0B4430BE-A314-B404-5D83-FE8F3450365D}"/>
              </a:ext>
            </a:extLst>
          </p:cNvPr>
          <p:cNvSpPr>
            <a:spLocks noGrp="1"/>
          </p:cNvSpPr>
          <p:nvPr>
            <p:ph sz="quarter" idx="13"/>
          </p:nvPr>
        </p:nvSpPr>
        <p:spPr>
          <a:xfrm>
            <a:off x="231775" y="1333500"/>
            <a:ext cx="10113963" cy="5368636"/>
          </a:xfrm>
        </p:spPr>
        <p:txBody>
          <a:bodyPr/>
          <a:lstStyle/>
          <a:p>
            <a:pPr marL="0" indent="0">
              <a:spcBef>
                <a:spcPts val="0"/>
              </a:spcBef>
              <a:spcAft>
                <a:spcPts val="0"/>
              </a:spcAft>
              <a:buSzTx/>
              <a:buNone/>
              <a:defRPr/>
            </a:pPr>
            <a:r>
              <a:rPr lang="en-US" b="1" dirty="0">
                <a:solidFill>
                  <a:srgbClr val="E1471D"/>
                </a:solidFill>
              </a:rPr>
              <a:t>Donna H. Ryan, MD</a:t>
            </a:r>
          </a:p>
          <a:p>
            <a:pPr marL="0" indent="0">
              <a:spcBef>
                <a:spcPts val="0"/>
              </a:spcBef>
              <a:spcAft>
                <a:spcPts val="0"/>
              </a:spcAft>
              <a:buSzTx/>
              <a:buNone/>
              <a:defRPr/>
            </a:pPr>
            <a:r>
              <a:rPr lang="en-US" sz="2200" dirty="0"/>
              <a:t>Professor Emerita</a:t>
            </a:r>
            <a:br>
              <a:rPr lang="en-US" sz="2200" dirty="0"/>
            </a:br>
            <a:r>
              <a:rPr lang="en-US" sz="2200" dirty="0"/>
              <a:t>Pennington Biomedical Research Center</a:t>
            </a:r>
            <a:br>
              <a:rPr lang="en-US" sz="2200" dirty="0"/>
            </a:br>
            <a:r>
              <a:rPr lang="en-US" sz="2200" dirty="0"/>
              <a:t>Louisiana State University</a:t>
            </a:r>
            <a:br>
              <a:rPr lang="en-US" sz="2200" dirty="0"/>
            </a:br>
            <a:r>
              <a:rPr lang="en-US" sz="2200" dirty="0"/>
              <a:t>Baton Rouge, Louisiana</a:t>
            </a:r>
            <a:endParaRPr lang="en-US" altLang="en-US" sz="2200" dirty="0">
              <a:solidFill>
                <a:srgbClr val="161616"/>
              </a:solidFill>
            </a:endParaRPr>
          </a:p>
          <a:p>
            <a:pPr marL="0" lvl="0" indent="0">
              <a:spcBef>
                <a:spcPts val="0"/>
              </a:spcBef>
              <a:spcAft>
                <a:spcPts val="0"/>
              </a:spcAft>
              <a:buSzTx/>
              <a:buNone/>
              <a:defRPr/>
            </a:pPr>
            <a:br>
              <a:rPr lang="en-US" altLang="en-US" sz="1950" dirty="0">
                <a:solidFill>
                  <a:srgbClr val="161616"/>
                </a:solidFill>
              </a:rPr>
            </a:br>
            <a:endParaRPr lang="en-US" altLang="en-US" sz="1950" dirty="0">
              <a:solidFill>
                <a:srgbClr val="161616"/>
              </a:solidFill>
            </a:endParaRPr>
          </a:p>
        </p:txBody>
      </p:sp>
    </p:spTree>
    <p:extLst>
      <p:ext uri="{BB962C8B-B14F-4D97-AF65-F5344CB8AC3E}">
        <p14:creationId xmlns:p14="http://schemas.microsoft.com/office/powerpoint/2010/main" val="381478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D0970D7-293E-A18A-8C85-B1354E950DAA}"/>
              </a:ext>
            </a:extLst>
          </p:cNvPr>
          <p:cNvSpPr>
            <a:spLocks noGrp="1"/>
          </p:cNvSpPr>
          <p:nvPr>
            <p:ph type="title"/>
          </p:nvPr>
        </p:nvSpPr>
        <p:spPr/>
        <p:txBody>
          <a:bodyPr/>
          <a:lstStyle/>
          <a:p>
            <a:r>
              <a:rPr lang="en-US"/>
              <a:t>Disclosures</a:t>
            </a:r>
          </a:p>
        </p:txBody>
      </p:sp>
      <p:sp>
        <p:nvSpPr>
          <p:cNvPr id="8" name="Content Placeholder 7">
            <a:extLst>
              <a:ext uri="{FF2B5EF4-FFF2-40B4-BE49-F238E27FC236}">
                <a16:creationId xmlns:a16="http://schemas.microsoft.com/office/drawing/2014/main" id="{85AB5BF2-669C-E2F0-C19C-AFC158B4FEFE}"/>
              </a:ext>
            </a:extLst>
          </p:cNvPr>
          <p:cNvSpPr>
            <a:spLocks noGrp="1"/>
          </p:cNvSpPr>
          <p:nvPr>
            <p:ph sz="quarter" idx="13"/>
          </p:nvPr>
        </p:nvSpPr>
        <p:spPr/>
        <p:txBody>
          <a:bodyPr/>
          <a:lstStyle/>
          <a:p>
            <a:pPr marL="0" marR="0" lvl="0" indent="0" algn="l" defTabSz="914400" rtl="0" eaLnBrk="1" fontAlgn="auto" latinLnBrk="0" hangingPunct="1">
              <a:lnSpc>
                <a:spcPct val="100000"/>
              </a:lnSpc>
              <a:spcBef>
                <a:spcPts val="1600"/>
              </a:spcBef>
              <a:spcAft>
                <a:spcPts val="0"/>
              </a:spcAft>
              <a:buClr>
                <a:srgbClr val="2201B2"/>
              </a:buClr>
              <a:buSzTx/>
              <a:buFont typeface="Arial" panose="020B0604020202020204" pitchFamily="34" charset="0"/>
              <a:buNone/>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The </a:t>
            </a:r>
            <a:r>
              <a:rPr kumimoji="0" lang="en-US" sz="24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faculty</a:t>
            </a: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reported the following relevant financial relationships or relationships to products or devices they have with ineligible companies related to the content of this educational activity:</a:t>
            </a:r>
          </a:p>
          <a:p>
            <a:pPr marL="0" indent="0">
              <a:spcBef>
                <a:spcPts val="1600"/>
              </a:spcBef>
              <a:spcAft>
                <a:spcPts val="0"/>
              </a:spcAft>
              <a:buClr>
                <a:srgbClr val="2201B2"/>
              </a:buClr>
              <a:buSzTx/>
              <a:buNone/>
              <a:defRPr/>
            </a:pPr>
            <a:r>
              <a:rPr lang="en-US" b="1" dirty="0">
                <a:solidFill>
                  <a:srgbClr val="E1471D"/>
                </a:solidFill>
              </a:rPr>
              <a:t>Donna H. Ryan, MD: </a:t>
            </a:r>
            <a:r>
              <a:rPr lang="en-US" dirty="0"/>
              <a:t>advisory board: AbbVie, Altimune, Amgen, AstraZeneca, Biohaven, Boehringer Ingelheim, Calibrate, Carmot/Roche/Genentech, CinRX, eMed, Currax, Epitomee, Fractyl, i20 Therapeutics, Kailera, Lilly, Nestle, PPD, Pfizer, Protagonist, Regeneron, Regor, Rhythm, Ro, Source Bio, Structure Therapeutics, Tenvie, Wondr Health, Zealand; data monitoring committee: Lilly; speakers bureau: Lilly; consultant: Souffle, WeightWatchers; individual publicly traded stocks and stock options: Epitomee; consultant/advisor/speaker: Calibrate, Ro.</a:t>
            </a:r>
            <a:endParaRPr kumimoji="0" lang="en-US" sz="2400" b="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1728899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C9B6894-D0E2-0699-98F2-44DDC030FEAA}"/>
              </a:ext>
            </a:extLst>
          </p:cNvPr>
          <p:cNvSpPr>
            <a:spLocks noGrp="1"/>
          </p:cNvSpPr>
          <p:nvPr>
            <p:ph type="title"/>
          </p:nvPr>
        </p:nvSpPr>
        <p:spPr>
          <a:xfrm>
            <a:off x="231079" y="531006"/>
            <a:ext cx="10115420" cy="502445"/>
          </a:xfrm>
        </p:spPr>
        <p:txBody>
          <a:bodyPr/>
          <a:lstStyle/>
          <a:p>
            <a:r>
              <a:rPr lang="en-US"/>
              <a:t>Learning Objective</a:t>
            </a:r>
          </a:p>
        </p:txBody>
      </p:sp>
      <p:sp>
        <p:nvSpPr>
          <p:cNvPr id="8" name="Content Placeholder 7">
            <a:extLst>
              <a:ext uri="{FF2B5EF4-FFF2-40B4-BE49-F238E27FC236}">
                <a16:creationId xmlns:a16="http://schemas.microsoft.com/office/drawing/2014/main" id="{B7AAB1E0-A230-E74F-2A19-245967A0521C}"/>
              </a:ext>
            </a:extLst>
          </p:cNvPr>
          <p:cNvSpPr>
            <a:spLocks noGrp="1"/>
          </p:cNvSpPr>
          <p:nvPr>
            <p:ph sz="quarter" idx="13"/>
          </p:nvPr>
        </p:nvSpPr>
        <p:spPr>
          <a:xfrm>
            <a:off x="231775" y="1333500"/>
            <a:ext cx="10113963" cy="4762500"/>
          </a:xfrm>
        </p:spPr>
        <p:txBody>
          <a:bodyPr/>
          <a:lstStyle/>
          <a:p>
            <a:r>
              <a:rPr lang="en-US" dirty="0"/>
              <a:t>Identify emerging obesity evidence most likely to inform current and future clinical practice</a:t>
            </a:r>
          </a:p>
          <a:p>
            <a:r>
              <a:rPr lang="en-US" dirty="0"/>
              <a:t>Evaluate emerging obesity data based on study design, strength of evidence, and clinical relevance to determine its potential impact on patient care</a:t>
            </a:r>
          </a:p>
          <a:p>
            <a:r>
              <a:rPr lang="en-US" dirty="0"/>
              <a:t>Apply emerging clinical obesity data to individualized, long-term treatment strategies, considering patient risk profiles, comorbidities, response to therapy, and shared decision-making</a:t>
            </a:r>
          </a:p>
          <a:p>
            <a:pPr lvl="0"/>
            <a:endParaRPr lang="en-US" dirty="0"/>
          </a:p>
        </p:txBody>
      </p:sp>
    </p:spTree>
    <p:extLst>
      <p:ext uri="{BB962C8B-B14F-4D97-AF65-F5344CB8AC3E}">
        <p14:creationId xmlns:p14="http://schemas.microsoft.com/office/powerpoint/2010/main" val="49854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0C35A3-797F-CEA3-803B-C12E55359CD4}"/>
              </a:ext>
            </a:extLst>
          </p:cNvPr>
          <p:cNvSpPr>
            <a:spLocks noGrp="1"/>
          </p:cNvSpPr>
          <p:nvPr>
            <p:ph type="title"/>
          </p:nvPr>
        </p:nvSpPr>
        <p:spPr/>
        <p:txBody>
          <a:bodyPr/>
          <a:lstStyle/>
          <a:p>
            <a:r>
              <a:rPr lang="en-US"/>
              <a:t>Poll 1</a:t>
            </a:r>
          </a:p>
        </p:txBody>
      </p:sp>
      <p:sp>
        <p:nvSpPr>
          <p:cNvPr id="11" name="Text Placeholder 10">
            <a:extLst>
              <a:ext uri="{FF2B5EF4-FFF2-40B4-BE49-F238E27FC236}">
                <a16:creationId xmlns:a16="http://schemas.microsoft.com/office/drawing/2014/main" id="{3636C7A5-4E60-EB10-D72C-456E84922AC1}"/>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189F006E-0E9B-2826-104B-E57DAF97F014}"/>
              </a:ext>
            </a:extLst>
          </p:cNvPr>
          <p:cNvSpPr>
            <a:spLocks noGrp="1"/>
          </p:cNvSpPr>
          <p:nvPr>
            <p:ph type="body" sz="quarter" idx="14"/>
          </p:nvPr>
        </p:nvSpPr>
        <p:spPr/>
        <p:txBody>
          <a:bodyPr/>
          <a:lstStyle/>
          <a:p>
            <a:r>
              <a:rPr lang="en-US" dirty="0"/>
              <a:t>How many people with obesity do you provide care for in a typical week?</a:t>
            </a:r>
          </a:p>
        </p:txBody>
      </p:sp>
      <p:sp>
        <p:nvSpPr>
          <p:cNvPr id="3" name="Text Placeholder 2">
            <a:extLst>
              <a:ext uri="{FF2B5EF4-FFF2-40B4-BE49-F238E27FC236}">
                <a16:creationId xmlns:a16="http://schemas.microsoft.com/office/drawing/2014/main" id="{3CC35D5D-72B8-6D4A-6593-A021852CCE78}"/>
              </a:ext>
            </a:extLst>
          </p:cNvPr>
          <p:cNvSpPr>
            <a:spLocks noGrp="1"/>
          </p:cNvSpPr>
          <p:nvPr>
            <p:ph type="body" sz="quarter" idx="15"/>
          </p:nvPr>
        </p:nvSpPr>
        <p:spPr/>
        <p:txBody>
          <a:bodyPr/>
          <a:lstStyle/>
          <a:p>
            <a:r>
              <a:rPr lang="en-US"/>
              <a:t>1-9</a:t>
            </a:r>
          </a:p>
          <a:p>
            <a:r>
              <a:rPr lang="en-US"/>
              <a:t>10-25</a:t>
            </a:r>
          </a:p>
          <a:p>
            <a:r>
              <a:rPr lang="en-US"/>
              <a:t>26-50</a:t>
            </a:r>
          </a:p>
          <a:p>
            <a:r>
              <a:rPr lang="en-US"/>
              <a:t>51-100</a:t>
            </a:r>
          </a:p>
          <a:p>
            <a:r>
              <a:rPr lang="en-US"/>
              <a:t>&gt;100</a:t>
            </a:r>
          </a:p>
          <a:p>
            <a:r>
              <a:rPr lang="en-US"/>
              <a:t>Not applicable</a:t>
            </a:r>
          </a:p>
          <a:p>
            <a:endParaRPr lang="en-US"/>
          </a:p>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74EFE-5323-95AB-4687-7F1279209C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E8D7A67-DF4E-E9C6-3A55-D8D3537E3A54}"/>
              </a:ext>
            </a:extLst>
          </p:cNvPr>
          <p:cNvSpPr>
            <a:spLocks noGrp="1"/>
          </p:cNvSpPr>
          <p:nvPr>
            <p:ph type="title"/>
          </p:nvPr>
        </p:nvSpPr>
        <p:spPr/>
        <p:txBody>
          <a:bodyPr/>
          <a:lstStyle/>
          <a:p>
            <a:r>
              <a:rPr lang="en-US"/>
              <a:t>Poll 2</a:t>
            </a:r>
          </a:p>
        </p:txBody>
      </p:sp>
      <p:sp>
        <p:nvSpPr>
          <p:cNvPr id="11" name="Text Placeholder 10">
            <a:extLst>
              <a:ext uri="{FF2B5EF4-FFF2-40B4-BE49-F238E27FC236}">
                <a16:creationId xmlns:a16="http://schemas.microsoft.com/office/drawing/2014/main" id="{0411712A-9DE0-7C64-2E78-8368BD847704}"/>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2691BC11-4BA6-3F48-FD8B-3AB92AA7C799}"/>
              </a:ext>
            </a:extLst>
          </p:cNvPr>
          <p:cNvSpPr>
            <a:spLocks noGrp="1"/>
          </p:cNvSpPr>
          <p:nvPr>
            <p:ph type="body" sz="quarter" idx="14"/>
          </p:nvPr>
        </p:nvSpPr>
        <p:spPr/>
        <p:txBody>
          <a:bodyPr/>
          <a:lstStyle/>
          <a:p>
            <a:r>
              <a:rPr lang="en-US"/>
              <a:t>For those who practice in academic or community settings, please indicate your practice setting:</a:t>
            </a:r>
          </a:p>
        </p:txBody>
      </p:sp>
      <p:sp>
        <p:nvSpPr>
          <p:cNvPr id="3" name="Text Placeholder 2">
            <a:extLst>
              <a:ext uri="{FF2B5EF4-FFF2-40B4-BE49-F238E27FC236}">
                <a16:creationId xmlns:a16="http://schemas.microsoft.com/office/drawing/2014/main" id="{A6CA991F-7234-C170-6D81-E9558CC66756}"/>
              </a:ext>
            </a:extLst>
          </p:cNvPr>
          <p:cNvSpPr>
            <a:spLocks noGrp="1"/>
          </p:cNvSpPr>
          <p:nvPr>
            <p:ph type="body" sz="quarter" idx="15"/>
          </p:nvPr>
        </p:nvSpPr>
        <p:spPr/>
        <p:txBody>
          <a:bodyPr/>
          <a:lstStyle/>
          <a:p>
            <a:r>
              <a:rPr lang="en-US"/>
              <a:t>Academic</a:t>
            </a:r>
          </a:p>
          <a:p>
            <a:r>
              <a:rPr lang="en-US"/>
              <a:t>Community</a:t>
            </a:r>
          </a:p>
          <a:p>
            <a:r>
              <a:rPr lang="en-US"/>
              <a:t>Not applicable</a:t>
            </a:r>
          </a:p>
        </p:txBody>
      </p:sp>
    </p:spTree>
    <p:extLst>
      <p:ext uri="{BB962C8B-B14F-4D97-AF65-F5344CB8AC3E}">
        <p14:creationId xmlns:p14="http://schemas.microsoft.com/office/powerpoint/2010/main" val="4225592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0A4F3-9CC9-04A8-6FEC-0E57C27044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5CC92C7-B7A1-397A-B21C-A69C76565437}"/>
              </a:ext>
            </a:extLst>
          </p:cNvPr>
          <p:cNvSpPr>
            <a:spLocks noGrp="1"/>
          </p:cNvSpPr>
          <p:nvPr>
            <p:ph type="title"/>
          </p:nvPr>
        </p:nvSpPr>
        <p:spPr/>
        <p:txBody>
          <a:bodyPr/>
          <a:lstStyle/>
          <a:p>
            <a:r>
              <a:rPr lang="en-US"/>
              <a:t>Pretest 1</a:t>
            </a:r>
          </a:p>
        </p:txBody>
      </p:sp>
      <p:sp>
        <p:nvSpPr>
          <p:cNvPr id="11" name="Text Placeholder 10">
            <a:extLst>
              <a:ext uri="{FF2B5EF4-FFF2-40B4-BE49-F238E27FC236}">
                <a16:creationId xmlns:a16="http://schemas.microsoft.com/office/drawing/2014/main" id="{B3052641-1057-B7BF-AE3E-45A987EBD542}"/>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C5E0D20C-BD6C-9F6E-5F96-662711ED42D3}"/>
              </a:ext>
            </a:extLst>
          </p:cNvPr>
          <p:cNvSpPr>
            <a:spLocks noGrp="1"/>
          </p:cNvSpPr>
          <p:nvPr>
            <p:ph type="body" sz="quarter" idx="14"/>
          </p:nvPr>
        </p:nvSpPr>
        <p:spPr/>
        <p:txBody>
          <a:bodyPr/>
          <a:lstStyle/>
          <a:p>
            <a:r>
              <a:rPr lang="en-US" sz="1800" dirty="0">
                <a:latin typeface="Poppins"/>
                <a:cs typeface="Poppins"/>
              </a:rPr>
              <a:t>A 48-year-old man with BMI 46 kg/m², hypertension, and obstructive sleep apnea asks about obesity data from ADA 2026. You are reviewing which finding is most likely to influence future obesity treatment standards.</a:t>
            </a:r>
          </a:p>
          <a:p>
            <a:r>
              <a:rPr lang="en-US" sz="1800" dirty="0"/>
              <a:t>Which ADA 2026 dataset should be prioritized?</a:t>
            </a:r>
          </a:p>
        </p:txBody>
      </p:sp>
      <p:sp>
        <p:nvSpPr>
          <p:cNvPr id="3" name="Text Placeholder 2">
            <a:extLst>
              <a:ext uri="{FF2B5EF4-FFF2-40B4-BE49-F238E27FC236}">
                <a16:creationId xmlns:a16="http://schemas.microsoft.com/office/drawing/2014/main" id="{CAC5ABD7-E86D-34F7-5148-A3C3437363E2}"/>
              </a:ext>
            </a:extLst>
          </p:cNvPr>
          <p:cNvSpPr>
            <a:spLocks noGrp="1"/>
          </p:cNvSpPr>
          <p:nvPr>
            <p:ph type="body" sz="quarter" idx="15"/>
          </p:nvPr>
        </p:nvSpPr>
        <p:spPr/>
        <p:txBody>
          <a:bodyPr/>
          <a:lstStyle/>
          <a:p>
            <a:r>
              <a:rPr lang="en-US" sz="1800" dirty="0"/>
              <a:t>TRIUMPH-1: retatrutide in adults with obesity</a:t>
            </a:r>
          </a:p>
          <a:p>
            <a:r>
              <a:rPr lang="en-US" sz="1800" dirty="0"/>
              <a:t>REIMAGINE: CagriSema effects on appetite and food-cue response</a:t>
            </a:r>
          </a:p>
          <a:p>
            <a:r>
              <a:rPr lang="en-US" sz="1800" dirty="0"/>
              <a:t>ATTAIN-1: orforglipron insulin-marker analysis by prediabetes status</a:t>
            </a:r>
          </a:p>
          <a:p>
            <a:r>
              <a:rPr lang="en-US" sz="1800" dirty="0"/>
              <a:t>OASIS 4: oral semaglutide outcomes by BMI subgroup</a:t>
            </a:r>
          </a:p>
        </p:txBody>
      </p:sp>
      <p:sp>
        <p:nvSpPr>
          <p:cNvPr id="4" name="Rounded Rectangle 5">
            <a:extLst>
              <a:ext uri="{FF2B5EF4-FFF2-40B4-BE49-F238E27FC236}">
                <a16:creationId xmlns:a16="http://schemas.microsoft.com/office/drawing/2014/main" id="{DC078308-044C-4BC9-CD83-EAE421475D49}"/>
              </a:ext>
            </a:extLst>
          </p:cNvPr>
          <p:cNvSpPr/>
          <p:nvPr/>
        </p:nvSpPr>
        <p:spPr>
          <a:xfrm>
            <a:off x="5268290" y="1521501"/>
            <a:ext cx="5159872" cy="738055"/>
          </a:xfrm>
          <a:prstGeom prst="roundRect">
            <a:avLst>
              <a:gd name="adj" fmla="val 50000"/>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8" name="Group 7">
            <a:extLst>
              <a:ext uri="{FF2B5EF4-FFF2-40B4-BE49-F238E27FC236}">
                <a16:creationId xmlns:a16="http://schemas.microsoft.com/office/drawing/2014/main" id="{28849109-3F6B-C612-E9E7-E162F5B57DD7}"/>
              </a:ext>
            </a:extLst>
          </p:cNvPr>
          <p:cNvGrpSpPr/>
          <p:nvPr/>
        </p:nvGrpSpPr>
        <p:grpSpPr>
          <a:xfrm>
            <a:off x="231077" y="4479235"/>
            <a:ext cx="4930064" cy="1455272"/>
            <a:chOff x="228599" y="4042243"/>
            <a:chExt cx="3427199" cy="1319442"/>
          </a:xfrm>
        </p:grpSpPr>
        <p:sp>
          <p:nvSpPr>
            <p:cNvPr id="5" name="Rounded Rectangle 2">
              <a:extLst>
                <a:ext uri="{FF2B5EF4-FFF2-40B4-BE49-F238E27FC236}">
                  <a16:creationId xmlns:a16="http://schemas.microsoft.com/office/drawing/2014/main" id="{15C64AAA-1DCB-3200-092F-0D1C0538344B}"/>
                </a:ext>
              </a:extLst>
            </p:cNvPr>
            <p:cNvSpPr/>
            <p:nvPr/>
          </p:nvSpPr>
          <p:spPr bwMode="auto">
            <a:xfrm>
              <a:off x="228601" y="4161771"/>
              <a:ext cx="3427197" cy="1199914"/>
            </a:xfrm>
            <a:prstGeom prst="roundRect">
              <a:avLst>
                <a:gd name="adj" fmla="val 0"/>
              </a:avLst>
            </a:prstGeom>
            <a:solidFill>
              <a:schemeClr val="tx2"/>
            </a:solidFill>
            <a:ln w="0">
              <a:noFill/>
              <a:miter lim="800000"/>
              <a:headEnd/>
              <a:tailEnd/>
            </a:ln>
            <a:effectLst/>
          </p:spPr>
          <p:txBody>
            <a:bodyPr wrap="square" lIns="91440" tIns="365760" rIns="182880" bIns="91440" rtlCol="0" anchor="t">
              <a:spAutoFit/>
            </a:bodyPr>
            <a:lstStyle/>
            <a:p>
              <a:r>
                <a:rPr lang="en-US" sz="1400" dirty="0"/>
                <a:t>TRIUMPH-1 provides pivotal randomized efficacy and safety data for retatrutide in obesity, making it more practice-changing than mechanistic, post hoc, or subgroup analyses.</a:t>
              </a:r>
            </a:p>
          </p:txBody>
        </p:sp>
        <p:sp>
          <p:nvSpPr>
            <p:cNvPr id="7" name="Rounded Rectangle 4">
              <a:extLst>
                <a:ext uri="{FF2B5EF4-FFF2-40B4-BE49-F238E27FC236}">
                  <a16:creationId xmlns:a16="http://schemas.microsoft.com/office/drawing/2014/main" id="{E6A3023E-ECC7-9A23-2EEA-115664CAA504}"/>
                </a:ext>
              </a:extLst>
            </p:cNvPr>
            <p:cNvSpPr/>
            <p:nvPr/>
          </p:nvSpPr>
          <p:spPr bwMode="auto">
            <a:xfrm>
              <a:off x="228599" y="4042243"/>
              <a:ext cx="1319090" cy="433707"/>
            </a:xfrm>
            <a:prstGeom prst="roundRect">
              <a:avLst>
                <a:gd name="adj" fmla="val 0"/>
              </a:avLst>
            </a:prstGeom>
            <a:solidFill>
              <a:schemeClr val="accent1"/>
            </a:solidFill>
            <a:ln w="0">
              <a:noFill/>
              <a:miter lim="800000"/>
              <a:headEnd/>
              <a:tailEnd/>
            </a:ln>
            <a:effectLst/>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800" b="1" i="0" u="none" strike="noStrike" kern="1200" cap="none" spc="100" normalizeH="0" baseline="0" noProof="0" dirty="0">
                  <a:ln>
                    <a:noFill/>
                  </a:ln>
                  <a:solidFill>
                    <a:srgbClr val="F9F3D9"/>
                  </a:solidFill>
                  <a:effectLst/>
                  <a:uLnTx/>
                  <a:uFillTx/>
                  <a:latin typeface="Poppins SemiBold" pitchFamily="2" charset="77"/>
                  <a:ea typeface="+mn-ea"/>
                  <a:cs typeface="Poppins SemiBold" pitchFamily="2" charset="77"/>
                </a:rPr>
                <a:t>RATIONALE</a:t>
              </a:r>
            </a:p>
          </p:txBody>
        </p:sp>
      </p:grpSp>
    </p:spTree>
    <p:extLst>
      <p:ext uri="{BB962C8B-B14F-4D97-AF65-F5344CB8AC3E}">
        <p14:creationId xmlns:p14="http://schemas.microsoft.com/office/powerpoint/2010/main" val="3712422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17FD2-AD66-B0B0-9F05-806D8AF8F23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75B910-A22E-BEC3-AD8F-CCED7820FCAC}"/>
              </a:ext>
            </a:extLst>
          </p:cNvPr>
          <p:cNvSpPr>
            <a:spLocks noGrp="1"/>
          </p:cNvSpPr>
          <p:nvPr>
            <p:ph type="title"/>
          </p:nvPr>
        </p:nvSpPr>
        <p:spPr/>
        <p:txBody>
          <a:bodyPr/>
          <a:lstStyle/>
          <a:p>
            <a:r>
              <a:rPr lang="en-US" dirty="0"/>
              <a:t>Pretest 2</a:t>
            </a:r>
          </a:p>
        </p:txBody>
      </p:sp>
      <p:sp>
        <p:nvSpPr>
          <p:cNvPr id="11" name="Text Placeholder 10">
            <a:extLst>
              <a:ext uri="{FF2B5EF4-FFF2-40B4-BE49-F238E27FC236}">
                <a16:creationId xmlns:a16="http://schemas.microsoft.com/office/drawing/2014/main" id="{08C759BA-4CC6-82B3-A7BA-BBF12B71C747}"/>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57419409-81D2-3E0F-EC46-746E0781797C}"/>
              </a:ext>
            </a:extLst>
          </p:cNvPr>
          <p:cNvSpPr>
            <a:spLocks noGrp="1"/>
          </p:cNvSpPr>
          <p:nvPr>
            <p:ph type="body" sz="quarter" idx="14"/>
          </p:nvPr>
        </p:nvSpPr>
        <p:spPr/>
        <p:txBody>
          <a:bodyPr/>
          <a:lstStyle/>
          <a:p>
            <a:r>
              <a:rPr lang="en-US" sz="1800" dirty="0"/>
              <a:t>A 52-year-old woman with BMI 38 kg/m² and prediabetes asks whether ADA 2026 data prove that orforglipron directly improves β-cell function independent of weight loss. You review an ATTAIN-1 analysis by prediabetes status.</a:t>
            </a:r>
          </a:p>
          <a:p>
            <a:r>
              <a:rPr lang="en-US" sz="1800" dirty="0"/>
              <a:t>What is the best interpretation?</a:t>
            </a:r>
          </a:p>
        </p:txBody>
      </p:sp>
      <p:sp>
        <p:nvSpPr>
          <p:cNvPr id="3" name="Text Placeholder 2">
            <a:extLst>
              <a:ext uri="{FF2B5EF4-FFF2-40B4-BE49-F238E27FC236}">
                <a16:creationId xmlns:a16="http://schemas.microsoft.com/office/drawing/2014/main" id="{179D9934-D044-6A49-F5B0-B130F9DF3DDA}"/>
              </a:ext>
            </a:extLst>
          </p:cNvPr>
          <p:cNvSpPr>
            <a:spLocks noGrp="1"/>
          </p:cNvSpPr>
          <p:nvPr>
            <p:ph type="body" sz="quarter" idx="15"/>
          </p:nvPr>
        </p:nvSpPr>
        <p:spPr/>
        <p:txBody>
          <a:bodyPr/>
          <a:lstStyle/>
          <a:p>
            <a:r>
              <a:rPr lang="en-US" sz="1800" dirty="0"/>
              <a:t>It confirms a direct β-cell disease-modifying effect</a:t>
            </a:r>
          </a:p>
          <a:p>
            <a:r>
              <a:rPr lang="en-US" sz="1800" dirty="0"/>
              <a:t>It supports metabolic benefit but remains hypothesis-generating</a:t>
            </a:r>
          </a:p>
          <a:p>
            <a:r>
              <a:rPr lang="en-US" sz="1800" dirty="0"/>
              <a:t>It proves superiority over injectable GLP-1 therapies</a:t>
            </a:r>
          </a:p>
          <a:p>
            <a:r>
              <a:rPr lang="en-US" sz="1800" dirty="0"/>
              <a:t>It shows safety findings unique to prediabetes</a:t>
            </a:r>
          </a:p>
        </p:txBody>
      </p:sp>
      <p:sp>
        <p:nvSpPr>
          <p:cNvPr id="4" name="Rounded Rectangle 5">
            <a:extLst>
              <a:ext uri="{FF2B5EF4-FFF2-40B4-BE49-F238E27FC236}">
                <a16:creationId xmlns:a16="http://schemas.microsoft.com/office/drawing/2014/main" id="{918783ED-53CF-1A51-265C-2949F88E311F}"/>
              </a:ext>
            </a:extLst>
          </p:cNvPr>
          <p:cNvSpPr/>
          <p:nvPr/>
        </p:nvSpPr>
        <p:spPr>
          <a:xfrm>
            <a:off x="5268290" y="2261286"/>
            <a:ext cx="5159872" cy="676786"/>
          </a:xfrm>
          <a:prstGeom prst="roundRect">
            <a:avLst>
              <a:gd name="adj" fmla="val 50000"/>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5" name="Group 4">
            <a:extLst>
              <a:ext uri="{FF2B5EF4-FFF2-40B4-BE49-F238E27FC236}">
                <a16:creationId xmlns:a16="http://schemas.microsoft.com/office/drawing/2014/main" id="{AC6FB739-79CA-2731-FD3F-D4E337253285}"/>
              </a:ext>
            </a:extLst>
          </p:cNvPr>
          <p:cNvGrpSpPr/>
          <p:nvPr/>
        </p:nvGrpSpPr>
        <p:grpSpPr>
          <a:xfrm>
            <a:off x="5423215" y="4324658"/>
            <a:ext cx="4948421" cy="2089298"/>
            <a:chOff x="228599" y="4042243"/>
            <a:chExt cx="3020728" cy="2089298"/>
          </a:xfrm>
        </p:grpSpPr>
        <p:sp>
          <p:nvSpPr>
            <p:cNvPr id="7" name="Rounded Rectangle 2">
              <a:extLst>
                <a:ext uri="{FF2B5EF4-FFF2-40B4-BE49-F238E27FC236}">
                  <a16:creationId xmlns:a16="http://schemas.microsoft.com/office/drawing/2014/main" id="{A4E1CF71-F4DB-C775-6A9F-1D8B6852A455}"/>
                </a:ext>
              </a:extLst>
            </p:cNvPr>
            <p:cNvSpPr/>
            <p:nvPr/>
          </p:nvSpPr>
          <p:spPr bwMode="auto">
            <a:xfrm>
              <a:off x="228601" y="4161771"/>
              <a:ext cx="3020726" cy="1969770"/>
            </a:xfrm>
            <a:prstGeom prst="roundRect">
              <a:avLst>
                <a:gd name="adj" fmla="val 0"/>
              </a:avLst>
            </a:prstGeom>
            <a:solidFill>
              <a:schemeClr val="tx2"/>
            </a:solidFill>
            <a:ln w="0">
              <a:noFill/>
              <a:miter lim="800000"/>
              <a:headEnd/>
              <a:tailEnd/>
            </a:ln>
            <a:effectLst/>
          </p:spPr>
          <p:txBody>
            <a:bodyPr wrap="square" lIns="91440" tIns="365760" rIns="182880" bIns="91440" rtlCol="0" anchor="t">
              <a:spAutoFit/>
            </a:bodyPr>
            <a:lstStyle/>
            <a:p>
              <a:r>
                <a:rPr lang="en-US" sz="1400" dirty="0"/>
                <a:t>The ATTAIN-1 analysis showed improvements in insulin sensitivity and β-cell function markers with orforglipron, including in patients with prediabetes. However, because this was a post hoc analysis, the findings should be interpreted as supportive and hypothesis-generating rather than definitive proof of a direct β-cell effect independent of weight loss.</a:t>
              </a:r>
            </a:p>
          </p:txBody>
        </p:sp>
        <p:sp>
          <p:nvSpPr>
            <p:cNvPr id="8" name="Rounded Rectangle 4">
              <a:extLst>
                <a:ext uri="{FF2B5EF4-FFF2-40B4-BE49-F238E27FC236}">
                  <a16:creationId xmlns:a16="http://schemas.microsoft.com/office/drawing/2014/main" id="{B9208E89-D484-5A5F-7C94-DC56DD3785B8}"/>
                </a:ext>
              </a:extLst>
            </p:cNvPr>
            <p:cNvSpPr/>
            <p:nvPr/>
          </p:nvSpPr>
          <p:spPr bwMode="auto">
            <a:xfrm>
              <a:off x="228599" y="4042243"/>
              <a:ext cx="1196127" cy="433707"/>
            </a:xfrm>
            <a:prstGeom prst="roundRect">
              <a:avLst>
                <a:gd name="adj" fmla="val 0"/>
              </a:avLst>
            </a:prstGeom>
            <a:solidFill>
              <a:schemeClr val="accent1"/>
            </a:solidFill>
            <a:ln w="0">
              <a:noFill/>
              <a:miter lim="800000"/>
              <a:headEnd/>
              <a:tailEnd/>
            </a:ln>
            <a:effectLst/>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800" b="1" i="0" u="none" strike="noStrike" kern="1200" cap="none" spc="100" normalizeH="0" baseline="0" noProof="0" dirty="0">
                  <a:ln>
                    <a:noFill/>
                  </a:ln>
                  <a:solidFill>
                    <a:srgbClr val="F9F3D9"/>
                  </a:solidFill>
                  <a:effectLst/>
                  <a:uLnTx/>
                  <a:uFillTx/>
                  <a:latin typeface="Poppins SemiBold" pitchFamily="2" charset="77"/>
                  <a:ea typeface="+mn-ea"/>
                  <a:cs typeface="Poppins SemiBold" pitchFamily="2" charset="77"/>
                </a:rPr>
                <a:t>RATIONALE</a:t>
              </a:r>
            </a:p>
          </p:txBody>
        </p:sp>
      </p:grpSp>
    </p:spTree>
    <p:extLst>
      <p:ext uri="{BB962C8B-B14F-4D97-AF65-F5344CB8AC3E}">
        <p14:creationId xmlns:p14="http://schemas.microsoft.com/office/powerpoint/2010/main" val="200334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25BBB-ED38-70A0-C1AA-3998447EA73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F91D8D1-7AF7-7A83-31E9-06DDF0822E35}"/>
              </a:ext>
            </a:extLst>
          </p:cNvPr>
          <p:cNvSpPr>
            <a:spLocks noGrp="1"/>
          </p:cNvSpPr>
          <p:nvPr>
            <p:ph type="title"/>
          </p:nvPr>
        </p:nvSpPr>
        <p:spPr/>
        <p:txBody>
          <a:bodyPr/>
          <a:lstStyle/>
          <a:p>
            <a:r>
              <a:rPr lang="en-US" dirty="0"/>
              <a:t>Pretest 3</a:t>
            </a:r>
          </a:p>
        </p:txBody>
      </p:sp>
      <p:sp>
        <p:nvSpPr>
          <p:cNvPr id="11" name="Text Placeholder 10">
            <a:extLst>
              <a:ext uri="{FF2B5EF4-FFF2-40B4-BE49-F238E27FC236}">
                <a16:creationId xmlns:a16="http://schemas.microsoft.com/office/drawing/2014/main" id="{576896D6-F2EB-431A-2446-BEAF5E889AFD}"/>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CAF6653C-445C-B726-2CD4-1E2A130A0D05}"/>
              </a:ext>
            </a:extLst>
          </p:cNvPr>
          <p:cNvSpPr>
            <a:spLocks noGrp="1"/>
          </p:cNvSpPr>
          <p:nvPr>
            <p:ph type="body" sz="quarter" idx="14"/>
          </p:nvPr>
        </p:nvSpPr>
        <p:spPr/>
        <p:txBody>
          <a:bodyPr/>
          <a:lstStyle/>
          <a:p>
            <a:r>
              <a:rPr lang="en-US" sz="1800" dirty="0"/>
              <a:t>A 50-year-old woman has BMI 32 kg/m², hypertension, elevated waist circumference, and prediabetes. She asks whether she should wait until her BMI is ≥35 kg/m² before considering an obesity medication</a:t>
            </a:r>
          </a:p>
          <a:p>
            <a:r>
              <a:rPr lang="en-US" sz="1800"/>
              <a:t>What </a:t>
            </a:r>
            <a:r>
              <a:rPr lang="en-US" sz="1800" dirty="0"/>
              <a:t>is the best response?</a:t>
            </a:r>
          </a:p>
        </p:txBody>
      </p:sp>
      <p:sp>
        <p:nvSpPr>
          <p:cNvPr id="3" name="Text Placeholder 2">
            <a:extLst>
              <a:ext uri="{FF2B5EF4-FFF2-40B4-BE49-F238E27FC236}">
                <a16:creationId xmlns:a16="http://schemas.microsoft.com/office/drawing/2014/main" id="{88BAF425-90DA-4D8D-CEC9-BC4CA62F1EA5}"/>
              </a:ext>
            </a:extLst>
          </p:cNvPr>
          <p:cNvSpPr>
            <a:spLocks noGrp="1"/>
          </p:cNvSpPr>
          <p:nvPr>
            <p:ph type="body" sz="quarter" idx="15"/>
          </p:nvPr>
        </p:nvSpPr>
        <p:spPr/>
        <p:txBody>
          <a:bodyPr/>
          <a:lstStyle/>
          <a:p>
            <a:r>
              <a:rPr lang="en-US" sz="1800" dirty="0"/>
              <a:t>Wait until BMI reaches the class II obesity range</a:t>
            </a:r>
          </a:p>
          <a:p>
            <a:r>
              <a:rPr lang="en-US" sz="1800" dirty="0"/>
              <a:t>Measure waist circumference to determine treatment intensity </a:t>
            </a:r>
          </a:p>
          <a:p>
            <a:r>
              <a:rPr lang="en-US" sz="1800" dirty="0"/>
              <a:t>Consider therapy based on risk and preferences</a:t>
            </a:r>
          </a:p>
          <a:p>
            <a:r>
              <a:rPr lang="en-US" sz="1800" dirty="0"/>
              <a:t>Defer treatment until guidelines mandate therapy</a:t>
            </a:r>
          </a:p>
        </p:txBody>
      </p:sp>
      <p:sp>
        <p:nvSpPr>
          <p:cNvPr id="4" name="Rounded Rectangle 5">
            <a:extLst>
              <a:ext uri="{FF2B5EF4-FFF2-40B4-BE49-F238E27FC236}">
                <a16:creationId xmlns:a16="http://schemas.microsoft.com/office/drawing/2014/main" id="{3BCD9449-9BEE-6CEF-AF8C-906206B4C959}"/>
              </a:ext>
            </a:extLst>
          </p:cNvPr>
          <p:cNvSpPr/>
          <p:nvPr/>
        </p:nvSpPr>
        <p:spPr>
          <a:xfrm>
            <a:off x="5286870" y="2917025"/>
            <a:ext cx="5159872" cy="710595"/>
          </a:xfrm>
          <a:prstGeom prst="roundRect">
            <a:avLst>
              <a:gd name="adj" fmla="val 50000"/>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5" name="Group 4">
            <a:extLst>
              <a:ext uri="{FF2B5EF4-FFF2-40B4-BE49-F238E27FC236}">
                <a16:creationId xmlns:a16="http://schemas.microsoft.com/office/drawing/2014/main" id="{1A550C3A-A164-42F3-F8B5-2FA3F8135059}"/>
              </a:ext>
            </a:extLst>
          </p:cNvPr>
          <p:cNvGrpSpPr/>
          <p:nvPr/>
        </p:nvGrpSpPr>
        <p:grpSpPr>
          <a:xfrm>
            <a:off x="231077" y="3784228"/>
            <a:ext cx="4948417" cy="2508477"/>
            <a:chOff x="228599" y="4042243"/>
            <a:chExt cx="2329409" cy="2780875"/>
          </a:xfrm>
        </p:grpSpPr>
        <p:sp>
          <p:nvSpPr>
            <p:cNvPr id="7" name="Rounded Rectangle 2">
              <a:extLst>
                <a:ext uri="{FF2B5EF4-FFF2-40B4-BE49-F238E27FC236}">
                  <a16:creationId xmlns:a16="http://schemas.microsoft.com/office/drawing/2014/main" id="{8A00BADF-8486-CF07-ABFA-2434ABCA5CAF}"/>
                </a:ext>
              </a:extLst>
            </p:cNvPr>
            <p:cNvSpPr/>
            <p:nvPr/>
          </p:nvSpPr>
          <p:spPr bwMode="auto">
            <a:xfrm>
              <a:off x="228601" y="4161771"/>
              <a:ext cx="2329407" cy="2661347"/>
            </a:xfrm>
            <a:prstGeom prst="roundRect">
              <a:avLst>
                <a:gd name="adj" fmla="val 0"/>
              </a:avLst>
            </a:prstGeom>
            <a:solidFill>
              <a:schemeClr val="tx2"/>
            </a:solidFill>
            <a:ln w="0">
              <a:noFill/>
              <a:miter lim="800000"/>
              <a:headEnd/>
              <a:tailEnd/>
            </a:ln>
            <a:effectLst/>
          </p:spPr>
          <p:txBody>
            <a:bodyPr wrap="square" lIns="91440" tIns="365760" rIns="182880" bIns="91440" rtlCol="0" anchor="t">
              <a:spAutoFit/>
            </a:bodyPr>
            <a:lstStyle/>
            <a:p>
              <a:r>
                <a:rPr lang="en-US" sz="1400" dirty="0"/>
                <a:t>Emerging ADA 2026 data reinforce risk-based obesity management rather than BMI-only decision-making. In OASIS 4, oral semaglutide produced similar weight loss across BMI groups, and patients with BMI &lt;35 kg/m² had improvements in several cardiometabolic markers. Treatment decisions should incorporate BMI, comorbidities, cardiometabolic risk, prior response, safety, access, and shared decision-making.</a:t>
              </a:r>
            </a:p>
          </p:txBody>
        </p:sp>
        <p:sp>
          <p:nvSpPr>
            <p:cNvPr id="8" name="Rounded Rectangle 4">
              <a:extLst>
                <a:ext uri="{FF2B5EF4-FFF2-40B4-BE49-F238E27FC236}">
                  <a16:creationId xmlns:a16="http://schemas.microsoft.com/office/drawing/2014/main" id="{4B118A7E-6471-E3B6-67EB-A3DD309999E6}"/>
                </a:ext>
              </a:extLst>
            </p:cNvPr>
            <p:cNvSpPr/>
            <p:nvPr/>
          </p:nvSpPr>
          <p:spPr bwMode="auto">
            <a:xfrm>
              <a:off x="228599" y="4042243"/>
              <a:ext cx="928520" cy="433707"/>
            </a:xfrm>
            <a:prstGeom prst="roundRect">
              <a:avLst>
                <a:gd name="adj" fmla="val 0"/>
              </a:avLst>
            </a:prstGeom>
            <a:solidFill>
              <a:schemeClr val="accent1"/>
            </a:solidFill>
            <a:ln w="0">
              <a:noFill/>
              <a:miter lim="800000"/>
              <a:headEnd/>
              <a:tailEnd/>
            </a:ln>
            <a:effectLst/>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800" b="1" i="0" u="none" strike="noStrike" kern="1200" cap="none" spc="100" normalizeH="0" baseline="0" noProof="0" dirty="0">
                  <a:ln>
                    <a:noFill/>
                  </a:ln>
                  <a:solidFill>
                    <a:srgbClr val="F9F3D9"/>
                  </a:solidFill>
                  <a:effectLst/>
                  <a:uLnTx/>
                  <a:uFillTx/>
                  <a:latin typeface="Poppins SemiBold" pitchFamily="2" charset="77"/>
                  <a:ea typeface="+mn-ea"/>
                  <a:cs typeface="Poppins SemiBold" pitchFamily="2" charset="77"/>
                </a:rPr>
                <a:t>RATIONALE</a:t>
              </a:r>
            </a:p>
          </p:txBody>
        </p:sp>
      </p:grpSp>
    </p:spTree>
    <p:extLst>
      <p:ext uri="{BB962C8B-B14F-4D97-AF65-F5344CB8AC3E}">
        <p14:creationId xmlns:p14="http://schemas.microsoft.com/office/powerpoint/2010/main" val="1252274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06A2D-570B-A575-05A9-DF3180B81E1A}"/>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67EA3BFF-AF41-299A-7C97-359B601B2BA6}"/>
              </a:ext>
            </a:extLst>
          </p:cNvPr>
          <p:cNvSpPr>
            <a:spLocks noGrp="1" noChangeArrowheads="1"/>
          </p:cNvSpPr>
          <p:nvPr>
            <p:ph type="title"/>
          </p:nvPr>
        </p:nvSpPr>
        <p:spPr/>
        <p:txBody>
          <a:bodyPr>
            <a:normAutofit fontScale="90000"/>
          </a:bodyPr>
          <a:lstStyle/>
          <a:p>
            <a:r>
              <a:rPr lang="en-US" dirty="0"/>
              <a:t>Setting the Stage: </a:t>
            </a:r>
            <a:br>
              <a:rPr lang="en-US" dirty="0"/>
            </a:br>
            <a:r>
              <a:rPr lang="en-US" dirty="0"/>
              <a:t>ADA 2026 in Context </a:t>
            </a:r>
            <a:br>
              <a:rPr lang="en-US" dirty="0">
                <a:solidFill>
                  <a:schemeClr val="tx1"/>
                </a:solidFill>
                <a:latin typeface="Poppins" panose="00000500000000000000" pitchFamily="2" charset="0"/>
              </a:rPr>
            </a:b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4329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623C113-C707-FE54-35B1-C0AB01FE31F9}"/>
              </a:ext>
            </a:extLst>
          </p:cNvPr>
          <p:cNvSpPr>
            <a:spLocks noGrp="1"/>
          </p:cNvSpPr>
          <p:nvPr>
            <p:ph idx="1"/>
          </p:nvPr>
        </p:nvSpPr>
        <p:spPr/>
        <p:txBody>
          <a:bodyPr/>
          <a:lstStyle/>
          <a:p>
            <a:r>
              <a:rPr lang="en-US" sz="1800" dirty="0">
                <a:solidFill>
                  <a:schemeClr val="accent1"/>
                </a:solidFill>
              </a:rPr>
              <a:t>Magnitude</a:t>
            </a:r>
            <a:r>
              <a:rPr lang="en-US" sz="1800" dirty="0"/>
              <a:t>: </a:t>
            </a:r>
            <a:r>
              <a:rPr lang="en-US" sz="1800" dirty="0">
                <a:solidFill>
                  <a:srgbClr val="1F3137"/>
                </a:solidFill>
              </a:rPr>
              <a:t>large, sustained weight loss and higher response thresholds</a:t>
            </a:r>
            <a:endParaRPr lang="en-US" sz="1800" dirty="0"/>
          </a:p>
          <a:p>
            <a:r>
              <a:rPr lang="en-US" sz="1800" dirty="0">
                <a:solidFill>
                  <a:schemeClr val="accent1"/>
                </a:solidFill>
              </a:rPr>
              <a:t>Metabolic risk</a:t>
            </a:r>
            <a:r>
              <a:rPr lang="en-US" sz="1800" dirty="0"/>
              <a:t>: </a:t>
            </a:r>
            <a:r>
              <a:rPr lang="en-US" sz="1800" dirty="0">
                <a:solidFill>
                  <a:srgbClr val="1F3137"/>
                </a:solidFill>
              </a:rPr>
              <a:t>glycemia, insulin sensitivity, lipids, blood pressure, and inflammation</a:t>
            </a:r>
            <a:endParaRPr lang="en-US" sz="1800" dirty="0"/>
          </a:p>
          <a:p>
            <a:r>
              <a:rPr lang="en-US" sz="1800" dirty="0">
                <a:solidFill>
                  <a:schemeClr val="accent1"/>
                </a:solidFill>
              </a:rPr>
              <a:t>Route and fit</a:t>
            </a:r>
            <a:r>
              <a:rPr lang="en-US" sz="1800" dirty="0"/>
              <a:t>: </a:t>
            </a:r>
            <a:r>
              <a:rPr lang="en-US" sz="1800" dirty="0">
                <a:solidFill>
                  <a:srgbClr val="1F3137"/>
                </a:solidFill>
              </a:rPr>
              <a:t>injectable and oral options expand shared decision-making</a:t>
            </a:r>
          </a:p>
          <a:p>
            <a:r>
              <a:rPr lang="en-US" sz="1800" dirty="0">
                <a:solidFill>
                  <a:schemeClr val="accent1"/>
                </a:solidFill>
              </a:rPr>
              <a:t>Biology</a:t>
            </a:r>
            <a:r>
              <a:rPr lang="en-US" sz="1800" dirty="0"/>
              <a:t>: </a:t>
            </a:r>
            <a:r>
              <a:rPr lang="en-US" sz="1800" dirty="0">
                <a:solidFill>
                  <a:srgbClr val="1F3137"/>
                </a:solidFill>
              </a:rPr>
              <a:t>appetite, reward pathways, food noise, and long-term adaptation</a:t>
            </a:r>
            <a:endParaRPr lang="en-US" sz="1800" dirty="0"/>
          </a:p>
          <a:p>
            <a:r>
              <a:rPr lang="en-US" sz="1800" dirty="0">
                <a:solidFill>
                  <a:schemeClr val="accent1"/>
                </a:solidFill>
              </a:rPr>
              <a:t>Key insight</a:t>
            </a:r>
            <a:r>
              <a:rPr lang="en-US" sz="1800" dirty="0"/>
              <a:t>: </a:t>
            </a:r>
            <a:r>
              <a:rPr lang="en-US" sz="1800" dirty="0">
                <a:solidFill>
                  <a:srgbClr val="1F3137"/>
                </a:solidFill>
              </a:rPr>
              <a:t>use BMI as an entry point; individualize treatment based on patients’ complications, trajectory, response, tolerability, access, and preferences</a:t>
            </a:r>
            <a:endParaRPr lang="en-US" sz="1800" dirty="0"/>
          </a:p>
          <a:p>
            <a:pPr marL="0" indent="0">
              <a:buNone/>
            </a:pPr>
            <a:endParaRPr lang="en-US" sz="1800" dirty="0"/>
          </a:p>
        </p:txBody>
      </p:sp>
      <p:graphicFrame>
        <p:nvGraphicFramePr>
          <p:cNvPr id="10" name="Content Placeholder 9">
            <a:extLst>
              <a:ext uri="{FF2B5EF4-FFF2-40B4-BE49-F238E27FC236}">
                <a16:creationId xmlns:a16="http://schemas.microsoft.com/office/drawing/2014/main" id="{4A7C5F44-A854-D234-565C-8FE46BD3F4EE}"/>
              </a:ext>
            </a:extLst>
          </p:cNvPr>
          <p:cNvGraphicFramePr>
            <a:graphicFrameLocks noGrp="1"/>
          </p:cNvGraphicFramePr>
          <p:nvPr>
            <p:ph idx="13"/>
            <p:extLst>
              <p:ext uri="{D42A27DB-BD31-4B8C-83A1-F6EECF244321}">
                <p14:modId xmlns:p14="http://schemas.microsoft.com/office/powerpoint/2010/main" val="2381271623"/>
              </p:ext>
            </p:extLst>
          </p:nvPr>
        </p:nvGraphicFramePr>
        <p:xfrm>
          <a:off x="6160097" y="1335810"/>
          <a:ext cx="5800825" cy="4297680"/>
        </p:xfrm>
        <a:graphic>
          <a:graphicData uri="http://schemas.openxmlformats.org/drawingml/2006/table">
            <a:tbl>
              <a:tblPr firstRow="1" bandRow="1">
                <a:tableStyleId>{6E25E649-3F16-4E02-A733-19D2CDBF48F0}</a:tableStyleId>
              </a:tblPr>
              <a:tblGrid>
                <a:gridCol w="1402080">
                  <a:extLst>
                    <a:ext uri="{9D8B030D-6E8A-4147-A177-3AD203B41FA5}">
                      <a16:colId xmlns:a16="http://schemas.microsoft.com/office/drawing/2014/main" val="892258836"/>
                    </a:ext>
                  </a:extLst>
                </a:gridCol>
                <a:gridCol w="1905802">
                  <a:extLst>
                    <a:ext uri="{9D8B030D-6E8A-4147-A177-3AD203B41FA5}">
                      <a16:colId xmlns:a16="http://schemas.microsoft.com/office/drawing/2014/main" val="2979061862"/>
                    </a:ext>
                  </a:extLst>
                </a:gridCol>
                <a:gridCol w="2492943">
                  <a:extLst>
                    <a:ext uri="{9D8B030D-6E8A-4147-A177-3AD203B41FA5}">
                      <a16:colId xmlns:a16="http://schemas.microsoft.com/office/drawing/2014/main" val="3986239706"/>
                    </a:ext>
                  </a:extLst>
                </a:gridCol>
              </a:tblGrid>
              <a:tr h="370840">
                <a:tc>
                  <a:txBody>
                    <a:bodyPr/>
                    <a:lstStyle/>
                    <a:p>
                      <a:pPr algn="ctr"/>
                      <a:r>
                        <a:rPr lang="en-US" sz="1400">
                          <a:solidFill>
                            <a:schemeClr val="bg2"/>
                          </a:solidFill>
                        </a:rPr>
                        <a:t>Study</a:t>
                      </a:r>
                      <a:endParaRPr lang="en-US" sz="14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a:solidFill>
                            <a:schemeClr val="bg2"/>
                          </a:solidFill>
                        </a:rPr>
                        <a:t>Intervention</a:t>
                      </a:r>
                      <a:endParaRPr lang="en-US" sz="14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a:solidFill>
                            <a:schemeClr val="bg2"/>
                          </a:solidFill>
                        </a:rPr>
                        <a:t>Key Question </a:t>
                      </a:r>
                      <a:br>
                        <a:rPr lang="en-US" sz="1400">
                          <a:solidFill>
                            <a:srgbClr val="F9F3D9"/>
                          </a:solidFill>
                        </a:rPr>
                      </a:br>
                      <a:r>
                        <a:rPr lang="en-US" sz="1400">
                          <a:solidFill>
                            <a:schemeClr val="bg2"/>
                          </a:solidFill>
                        </a:rPr>
                        <a:t>for Practice</a:t>
                      </a:r>
                      <a:endParaRPr lang="en-US" sz="14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625981245"/>
                  </a:ext>
                </a:extLst>
              </a:tr>
              <a:tr h="370840">
                <a:tc>
                  <a:txBody>
                    <a:bodyPr/>
                    <a:lstStyle/>
                    <a:p>
                      <a:r>
                        <a:rPr lang="en-US" sz="1400"/>
                        <a:t>TRIUMPH-1</a:t>
                      </a:r>
                      <a:endParaRPr lang="en-US" sz="1400" dirty="0"/>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1F3137"/>
                          </a:solidFill>
                        </a:rPr>
                        <a:t>Retatrutide 4, 9, and 12 mg SC QW</a:t>
                      </a:r>
                      <a:endParaRPr lang="en-US" sz="1400" dirty="0"/>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1F3137"/>
                          </a:solidFill>
                        </a:rPr>
                        <a:t>How might triple agonism reshape expectations for magnitude and durability of weight loss?</a:t>
                      </a:r>
                      <a:endParaRPr lang="en-US" sz="1400" dirty="0"/>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20856851"/>
                  </a:ext>
                </a:extLst>
              </a:tr>
              <a:tr h="370840">
                <a:tc>
                  <a:txBody>
                    <a:bodyPr/>
                    <a:lstStyle/>
                    <a:p>
                      <a:r>
                        <a:rPr lang="en-US" sz="1400" kern="1200">
                          <a:solidFill>
                            <a:srgbClr val="1F3137"/>
                          </a:solidFill>
                        </a:rPr>
                        <a:t>ATTAIN-1 </a:t>
                      </a:r>
                      <a:br>
                        <a:rPr lang="en-US" sz="1400" kern="1200">
                          <a:solidFill>
                            <a:srgbClr val="1F3137"/>
                          </a:solidFill>
                        </a:rPr>
                      </a:br>
                      <a:r>
                        <a:rPr lang="en-US" sz="1400" kern="1200">
                          <a:solidFill>
                            <a:srgbClr val="1F3137"/>
                          </a:solidFill>
                        </a:rPr>
                        <a:t>post hoc</a:t>
                      </a:r>
                      <a:endParaRPr lang="en-US" sz="1400" kern="1200" dirty="0">
                        <a:solidFill>
                          <a:srgbClr val="1F3137"/>
                        </a:solidFill>
                        <a:latin typeface="+mn-lt"/>
                        <a:ea typeface="+mn-ea"/>
                        <a:cs typeface="+mn-cs"/>
                      </a:endParaRP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a:solidFill>
                            <a:srgbClr val="1F3137"/>
                          </a:solidFill>
                        </a:rPr>
                        <a:t>Orforglipron 5.5, 9, and 17.2 mg* PO QD</a:t>
                      </a:r>
                      <a:endParaRPr lang="en-US" sz="1400" kern="1200" dirty="0">
                        <a:solidFill>
                          <a:srgbClr val="1F3137"/>
                        </a:solidFill>
                        <a:latin typeface="+mn-lt"/>
                        <a:ea typeface="+mn-ea"/>
                        <a:cs typeface="+mn-cs"/>
                      </a:endParaRP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a:solidFill>
                            <a:srgbClr val="1F3137"/>
                          </a:solidFill>
                        </a:rPr>
                        <a:t>Can oral GLP-1 RA improve insulin sensitivity and β-cell markers across glycemic groups?</a:t>
                      </a:r>
                      <a:endParaRPr lang="en-US" sz="1400" kern="1200" dirty="0">
                        <a:solidFill>
                          <a:srgbClr val="1F3137"/>
                        </a:solidFill>
                        <a:latin typeface="+mn-lt"/>
                        <a:ea typeface="+mn-ea"/>
                        <a:cs typeface="+mn-cs"/>
                      </a:endParaRP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501855"/>
                  </a:ext>
                </a:extLst>
              </a:tr>
              <a:tr h="370840">
                <a:tc>
                  <a:txBody>
                    <a:bodyPr/>
                    <a:lstStyle/>
                    <a:p>
                      <a:r>
                        <a:rPr lang="en-US" sz="1400"/>
                        <a:t>OASIS 4 </a:t>
                      </a:r>
                      <a:br>
                        <a:rPr lang="en-US" sz="1400"/>
                      </a:br>
                      <a:r>
                        <a:rPr lang="en-US" sz="1400"/>
                        <a:t>post hoc</a:t>
                      </a:r>
                      <a:endParaRPr lang="en-US" sz="1400" dirty="0"/>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1F3137"/>
                          </a:solidFill>
                        </a:rPr>
                        <a:t>Semaglutide </a:t>
                      </a:r>
                      <a:br>
                        <a:rPr lang="en-US" sz="1400">
                          <a:solidFill>
                            <a:srgbClr val="1F3137"/>
                          </a:solidFill>
                        </a:rPr>
                      </a:br>
                      <a:r>
                        <a:rPr lang="en-US" sz="1400">
                          <a:solidFill>
                            <a:srgbClr val="1F3137"/>
                          </a:solidFill>
                        </a:rPr>
                        <a:t>25 mg PO QD</a:t>
                      </a:r>
                      <a:endParaRPr lang="en-US" sz="1400"/>
                    </a:p>
                    <a:p>
                      <a:pPr algn="ctr"/>
                      <a:endParaRPr lang="en-US" sz="1400" dirty="0"/>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1F3137"/>
                          </a:solidFill>
                        </a:rPr>
                        <a:t>Should oral GLP-1 RA be considered earlier in obesity for lower BMI with risk?</a:t>
                      </a:r>
                      <a:endParaRPr lang="en-US" sz="1400" dirty="0"/>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32685359"/>
                  </a:ext>
                </a:extLst>
              </a:tr>
              <a:tr h="370840">
                <a:tc>
                  <a:txBody>
                    <a:bodyPr/>
                    <a:lstStyle/>
                    <a:p>
                      <a:r>
                        <a:rPr lang="en-US" sz="1400"/>
                        <a:t>CagriSema mechanistic</a:t>
                      </a:r>
                      <a:endParaRPr lang="en-US" sz="1400" dirty="0"/>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1F3137"/>
                          </a:solidFill>
                        </a:rPr>
                        <a:t>CagriSema 2.4/2.4 mg SC QW</a:t>
                      </a:r>
                      <a:endParaRPr lang="en-US" sz="1400" dirty="0"/>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1F3137"/>
                          </a:solidFill>
                        </a:rPr>
                        <a:t>How do appetite, cravings, and food noise mechanisms inform long-term management?</a:t>
                      </a:r>
                      <a:endParaRPr lang="en-US" sz="1400" dirty="0"/>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63594478"/>
                  </a:ext>
                </a:extLst>
              </a:tr>
            </a:tbl>
          </a:graphicData>
        </a:graphic>
      </p:graphicFrame>
      <p:sp>
        <p:nvSpPr>
          <p:cNvPr id="5" name="Title 4">
            <a:extLst>
              <a:ext uri="{FF2B5EF4-FFF2-40B4-BE49-F238E27FC236}">
                <a16:creationId xmlns:a16="http://schemas.microsoft.com/office/drawing/2014/main" id="{ABC6C55A-778E-E8FA-A4FA-1ACA100BC938}"/>
              </a:ext>
            </a:extLst>
          </p:cNvPr>
          <p:cNvSpPr>
            <a:spLocks noGrp="1"/>
          </p:cNvSpPr>
          <p:nvPr>
            <p:ph type="title"/>
          </p:nvPr>
        </p:nvSpPr>
        <p:spPr/>
        <p:txBody>
          <a:bodyPr/>
          <a:lstStyle/>
          <a:p>
            <a:r>
              <a:rPr lang="en-US" dirty="0"/>
              <a:t>Obesity Themes at ADA 2026</a:t>
            </a:r>
          </a:p>
        </p:txBody>
      </p:sp>
      <p:sp>
        <p:nvSpPr>
          <p:cNvPr id="8" name="Content Placeholder 7">
            <a:extLst>
              <a:ext uri="{FF2B5EF4-FFF2-40B4-BE49-F238E27FC236}">
                <a16:creationId xmlns:a16="http://schemas.microsoft.com/office/drawing/2014/main" id="{7BBB5B05-CB85-3B77-6675-72708FF0101B}"/>
              </a:ext>
            </a:extLst>
          </p:cNvPr>
          <p:cNvSpPr>
            <a:spLocks noGrp="1"/>
          </p:cNvSpPr>
          <p:nvPr>
            <p:ph sz="quarter" idx="10"/>
          </p:nvPr>
        </p:nvSpPr>
        <p:spPr>
          <a:xfrm>
            <a:off x="1597446" y="6302375"/>
            <a:ext cx="7927043" cy="369332"/>
          </a:xfrm>
        </p:spPr>
        <p:txBody>
          <a:bodyPr/>
          <a:lstStyle/>
          <a:p>
            <a:r>
              <a:rPr lang="en-US" dirty="0"/>
              <a:t>Jastreboff. ADA 2026. Wysham. ADA 2026. Abstr 1666-P. Rubino. ADA 2026. Abstr 2838-LB. Bak. ADA 2026. Abstr 1035-OR.</a:t>
            </a:r>
          </a:p>
        </p:txBody>
      </p:sp>
      <p:sp>
        <p:nvSpPr>
          <p:cNvPr id="3" name="TextBox 2">
            <a:extLst>
              <a:ext uri="{FF2B5EF4-FFF2-40B4-BE49-F238E27FC236}">
                <a16:creationId xmlns:a16="http://schemas.microsoft.com/office/drawing/2014/main" id="{395C0655-6665-71FB-0A0D-D8E20582B822}"/>
              </a:ext>
            </a:extLst>
          </p:cNvPr>
          <p:cNvSpPr txBox="1"/>
          <p:nvPr/>
        </p:nvSpPr>
        <p:spPr>
          <a:xfrm>
            <a:off x="6473371" y="5722257"/>
            <a:ext cx="6096000" cy="3693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200" dirty="0">
                <a:latin typeface="Poppins"/>
              </a:rPr>
              <a:t>*ATTAIN-I</a:t>
            </a:r>
            <a:r>
              <a:rPr lang="en-US" sz="1200" kern="1200" dirty="0">
                <a:latin typeface="Poppins"/>
                <a:ea typeface="+mn-ea"/>
                <a:cs typeface="+mn-cs"/>
              </a:rPr>
              <a:t> used bioidentical doses </a:t>
            </a:r>
            <a:r>
              <a:rPr lang="en-US" sz="1200" dirty="0">
                <a:latin typeface="Poppins"/>
              </a:rPr>
              <a:t>of </a:t>
            </a:r>
            <a:r>
              <a:rPr lang="en-US" sz="1200" kern="1200" dirty="0">
                <a:latin typeface="Poppins"/>
                <a:ea typeface="+mn-ea"/>
                <a:cs typeface="+mn-cs"/>
              </a:rPr>
              <a:t>6. 12 and 36 mg </a:t>
            </a:r>
          </a:p>
          <a:p>
            <a:pPr algn="l"/>
            <a:endParaRPr lang="en-US" sz="1200" dirty="0"/>
          </a:p>
        </p:txBody>
      </p:sp>
    </p:spTree>
    <p:extLst>
      <p:ext uri="{BB962C8B-B14F-4D97-AF65-F5344CB8AC3E}">
        <p14:creationId xmlns:p14="http://schemas.microsoft.com/office/powerpoint/2010/main" val="3089103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C5B5EE1-607A-4137-B2DA-A432553D55F0}"/>
              </a:ext>
            </a:extLst>
          </p:cNvPr>
          <p:cNvSpPr>
            <a:spLocks noGrp="1"/>
          </p:cNvSpPr>
          <p:nvPr>
            <p:ph type="title"/>
          </p:nvPr>
        </p:nvSpPr>
        <p:spPr/>
        <p:txBody>
          <a:bodyPr/>
          <a:lstStyle/>
          <a:p>
            <a:r>
              <a:rPr lang="en-US" dirty="0"/>
              <a:t>Before You Change Your Practice: 4 Questions to Ask Yourself</a:t>
            </a:r>
          </a:p>
        </p:txBody>
      </p:sp>
      <p:sp>
        <p:nvSpPr>
          <p:cNvPr id="3" name="Rectangle 2">
            <a:extLst>
              <a:ext uri="{FF2B5EF4-FFF2-40B4-BE49-F238E27FC236}">
                <a16:creationId xmlns:a16="http://schemas.microsoft.com/office/drawing/2014/main" id="{4BB23F12-A5E9-682C-2827-3EB3F5A1BFB8}"/>
              </a:ext>
            </a:extLst>
          </p:cNvPr>
          <p:cNvSpPr/>
          <p:nvPr/>
        </p:nvSpPr>
        <p:spPr>
          <a:xfrm>
            <a:off x="238119" y="1335024"/>
            <a:ext cx="2795181" cy="25920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200" b="1" dirty="0">
                <a:solidFill>
                  <a:schemeClr val="bg2"/>
                </a:solidFill>
              </a:rPr>
              <a:t>Is the evidence strong?</a:t>
            </a:r>
          </a:p>
          <a:p>
            <a:pPr marL="285750" indent="-285750">
              <a:buFont typeface="Arial" panose="020B0604020202020204" pitchFamily="34" charset="0"/>
              <a:buChar char="•"/>
            </a:pPr>
            <a:r>
              <a:rPr lang="en-US" sz="2200" dirty="0">
                <a:solidFill>
                  <a:schemeClr val="bg2"/>
                </a:solidFill>
              </a:rPr>
              <a:t>Study phase, randomization, treatment duration, comparator</a:t>
            </a:r>
          </a:p>
        </p:txBody>
      </p:sp>
      <p:sp>
        <p:nvSpPr>
          <p:cNvPr id="14" name="Rectangle 13">
            <a:extLst>
              <a:ext uri="{FF2B5EF4-FFF2-40B4-BE49-F238E27FC236}">
                <a16:creationId xmlns:a16="http://schemas.microsoft.com/office/drawing/2014/main" id="{97086C1A-3A5A-7E75-4BD3-BAC2528D76FB}"/>
              </a:ext>
            </a:extLst>
          </p:cNvPr>
          <p:cNvSpPr/>
          <p:nvPr/>
        </p:nvSpPr>
        <p:spPr>
          <a:xfrm>
            <a:off x="9176157" y="1335020"/>
            <a:ext cx="2795181" cy="259208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200" b="1" dirty="0">
                <a:solidFill>
                  <a:schemeClr val="bg2"/>
                </a:solidFill>
              </a:rPr>
              <a:t>What is the </a:t>
            </a:r>
            <a:br>
              <a:rPr lang="en-US" sz="2200" b="1" dirty="0">
                <a:solidFill>
                  <a:schemeClr val="bg2"/>
                </a:solidFill>
              </a:rPr>
            </a:br>
            <a:r>
              <a:rPr lang="en-US" sz="2200" b="1" dirty="0">
                <a:solidFill>
                  <a:schemeClr val="bg2"/>
                </a:solidFill>
              </a:rPr>
              <a:t>action level?</a:t>
            </a:r>
          </a:p>
          <a:p>
            <a:pPr marL="285750" indent="-285750">
              <a:buFont typeface="Arial" panose="020B0604020202020204" pitchFamily="34" charset="0"/>
              <a:buChar char="•"/>
            </a:pPr>
            <a:r>
              <a:rPr lang="en-US" sz="2200" dirty="0">
                <a:solidFill>
                  <a:schemeClr val="bg2"/>
                </a:solidFill>
              </a:rPr>
              <a:t>Counsel now, watch closely, or wait for more data</a:t>
            </a:r>
          </a:p>
        </p:txBody>
      </p:sp>
      <p:sp>
        <p:nvSpPr>
          <p:cNvPr id="16" name="Rectangle 15">
            <a:extLst>
              <a:ext uri="{FF2B5EF4-FFF2-40B4-BE49-F238E27FC236}">
                <a16:creationId xmlns:a16="http://schemas.microsoft.com/office/drawing/2014/main" id="{4E980422-6054-5DB7-BB97-3FF1109F4515}"/>
              </a:ext>
            </a:extLst>
          </p:cNvPr>
          <p:cNvSpPr/>
          <p:nvPr/>
        </p:nvSpPr>
        <p:spPr>
          <a:xfrm>
            <a:off x="6198742" y="1335019"/>
            <a:ext cx="2795181" cy="259208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200" b="1" dirty="0">
                <a:solidFill>
                  <a:schemeClr val="bg2"/>
                </a:solidFill>
              </a:rPr>
              <a:t>Is it practical?</a:t>
            </a:r>
          </a:p>
          <a:p>
            <a:pPr marL="285750" indent="-285750">
              <a:buFont typeface="Arial" panose="020B0604020202020204" pitchFamily="34" charset="0"/>
              <a:buChar char="•"/>
            </a:pPr>
            <a:r>
              <a:rPr lang="en-US" sz="2200" dirty="0">
                <a:solidFill>
                  <a:schemeClr val="bg2"/>
                </a:solidFill>
              </a:rPr>
              <a:t>Safety, titration, monitoring, access</a:t>
            </a:r>
          </a:p>
        </p:txBody>
      </p:sp>
      <p:sp>
        <p:nvSpPr>
          <p:cNvPr id="18" name="Rectangle 17">
            <a:extLst>
              <a:ext uri="{FF2B5EF4-FFF2-40B4-BE49-F238E27FC236}">
                <a16:creationId xmlns:a16="http://schemas.microsoft.com/office/drawing/2014/main" id="{066E8C45-4801-4D95-4194-33BEAC5A1624}"/>
              </a:ext>
            </a:extLst>
          </p:cNvPr>
          <p:cNvSpPr/>
          <p:nvPr/>
        </p:nvSpPr>
        <p:spPr>
          <a:xfrm>
            <a:off x="3214910" y="1335021"/>
            <a:ext cx="2802222" cy="259208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200" b="1" dirty="0">
                <a:solidFill>
                  <a:schemeClr val="bg2"/>
                </a:solidFill>
              </a:rPr>
              <a:t>Are the results meaningful?</a:t>
            </a:r>
          </a:p>
          <a:p>
            <a:pPr marL="285750" indent="-285750">
              <a:buFont typeface="Arial" panose="020B0604020202020204" pitchFamily="34" charset="0"/>
              <a:buChar char="•"/>
            </a:pPr>
            <a:r>
              <a:rPr lang="en-US" sz="2200" dirty="0">
                <a:solidFill>
                  <a:schemeClr val="bg2"/>
                </a:solidFill>
              </a:rPr>
              <a:t>Benefit size, thresholds, patient-centered outcomes</a:t>
            </a:r>
          </a:p>
        </p:txBody>
      </p:sp>
      <p:sp>
        <p:nvSpPr>
          <p:cNvPr id="20" name="Rectangle 19">
            <a:extLst>
              <a:ext uri="{FF2B5EF4-FFF2-40B4-BE49-F238E27FC236}">
                <a16:creationId xmlns:a16="http://schemas.microsoft.com/office/drawing/2014/main" id="{9C41B6A1-1069-69C5-1C1A-F28078B1CE63}"/>
              </a:ext>
            </a:extLst>
          </p:cNvPr>
          <p:cNvSpPr/>
          <p:nvPr/>
        </p:nvSpPr>
        <p:spPr>
          <a:xfrm>
            <a:off x="225870" y="4228671"/>
            <a:ext cx="11740260" cy="1217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200" b="1" dirty="0">
                <a:solidFill>
                  <a:schemeClr val="bg2"/>
                </a:solidFill>
              </a:rPr>
              <a:t>Take-home message:</a:t>
            </a:r>
          </a:p>
          <a:p>
            <a:pPr algn="ctr"/>
            <a:r>
              <a:rPr lang="en-US" sz="2200" dirty="0">
                <a:solidFill>
                  <a:schemeClr val="bg2"/>
                </a:solidFill>
              </a:rPr>
              <a:t>Conference findings should inform clinical judgment—</a:t>
            </a:r>
            <a:br>
              <a:rPr lang="en-US" sz="2200" dirty="0">
                <a:solidFill>
                  <a:schemeClr val="bg2"/>
                </a:solidFill>
              </a:rPr>
            </a:br>
            <a:r>
              <a:rPr lang="en-US" sz="2200" dirty="0">
                <a:solidFill>
                  <a:schemeClr val="bg2"/>
                </a:solidFill>
              </a:rPr>
              <a:t>not automatically change care pathways</a:t>
            </a:r>
          </a:p>
        </p:txBody>
      </p:sp>
    </p:spTree>
    <p:extLst>
      <p:ext uri="{BB962C8B-B14F-4D97-AF65-F5344CB8AC3E}">
        <p14:creationId xmlns:p14="http://schemas.microsoft.com/office/powerpoint/2010/main" val="4219897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2237B-6C7B-0AEE-8676-202E853A1415}"/>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8563795D-9183-771E-71BB-CA99EC041A16}"/>
              </a:ext>
            </a:extLst>
          </p:cNvPr>
          <p:cNvSpPr>
            <a:spLocks noGrp="1" noChangeArrowheads="1"/>
          </p:cNvSpPr>
          <p:nvPr>
            <p:ph type="title"/>
          </p:nvPr>
        </p:nvSpPr>
        <p:spPr/>
        <p:txBody>
          <a:bodyPr>
            <a:normAutofit fontScale="90000"/>
          </a:bodyPr>
          <a:lstStyle/>
          <a:p>
            <a:r>
              <a:rPr lang="en-US" dirty="0"/>
              <a:t>Key Practice-Changing Data </a:t>
            </a:r>
            <a:br>
              <a:rPr lang="en-US" dirty="0">
                <a:solidFill>
                  <a:schemeClr val="tx1"/>
                </a:solidFill>
                <a:latin typeface="Poppins" panose="00000500000000000000" pitchFamily="2" charset="0"/>
              </a:rPr>
            </a:br>
            <a:br>
              <a:rPr lang="en-US" dirty="0">
                <a:solidFill>
                  <a:schemeClr val="tx1"/>
                </a:solidFill>
                <a:latin typeface="Poppins" panose="00000500000000000000" pitchFamily="2" charset="0"/>
              </a:rPr>
            </a:b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6306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06A2D-570B-A575-05A9-DF3180B81E1A}"/>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67EA3BFF-AF41-299A-7C97-359B601B2BA6}"/>
              </a:ext>
            </a:extLst>
          </p:cNvPr>
          <p:cNvSpPr>
            <a:spLocks noGrp="1" noChangeArrowheads="1"/>
          </p:cNvSpPr>
          <p:nvPr>
            <p:ph type="ctrTitle"/>
          </p:nvPr>
        </p:nvSpPr>
        <p:spPr>
          <a:xfrm>
            <a:off x="228600" y="1408551"/>
            <a:ext cx="11074400" cy="2387600"/>
          </a:xfrm>
        </p:spPr>
        <p:txBody>
          <a:bodyPr>
            <a:normAutofit/>
          </a:bodyPr>
          <a:lstStyle/>
          <a:p>
            <a:r>
              <a:rPr lang="en-US" dirty="0"/>
              <a:t>TRIUMPH-1: Phase III Trial of Retatrutide in Adults With Overweight or Obesity</a:t>
            </a: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84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C5AC-8669-5B76-6449-51AA99436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9C813-BAF4-E655-0483-BC3249844E86}"/>
              </a:ext>
            </a:extLst>
          </p:cNvPr>
          <p:cNvSpPr>
            <a:spLocks noGrp="1"/>
          </p:cNvSpPr>
          <p:nvPr>
            <p:ph type="title"/>
          </p:nvPr>
        </p:nvSpPr>
        <p:spPr/>
        <p:txBody>
          <a:bodyPr/>
          <a:lstStyle/>
          <a:p>
            <a:r>
              <a:rPr lang="en-US" dirty="0"/>
              <a:t>TRIUMPH-1: Why It Matters</a:t>
            </a:r>
            <a:endParaRPr lang="en-US" sz="2400" dirty="0"/>
          </a:p>
        </p:txBody>
      </p:sp>
      <p:sp>
        <p:nvSpPr>
          <p:cNvPr id="4" name="Content Placeholder 3">
            <a:extLst>
              <a:ext uri="{FF2B5EF4-FFF2-40B4-BE49-F238E27FC236}">
                <a16:creationId xmlns:a16="http://schemas.microsoft.com/office/drawing/2014/main" id="{E162E715-7A76-CEF0-46BD-DD07C41F0EE0}"/>
              </a:ext>
            </a:extLst>
          </p:cNvPr>
          <p:cNvSpPr>
            <a:spLocks noGrp="1"/>
          </p:cNvSpPr>
          <p:nvPr>
            <p:ph idx="1"/>
          </p:nvPr>
        </p:nvSpPr>
        <p:spPr>
          <a:xfrm>
            <a:off x="231078" y="1335023"/>
            <a:ext cx="11740260" cy="4731240"/>
          </a:xfrm>
        </p:spPr>
        <p:txBody>
          <a:bodyPr/>
          <a:lstStyle/>
          <a:p>
            <a:r>
              <a:rPr lang="en-US" sz="2200" dirty="0"/>
              <a:t>Retatrutide is a once-weekly injectable GIP/GLP-1/glucagon receptor agonist</a:t>
            </a:r>
            <a:r>
              <a:rPr lang="en-US" sz="2200" baseline="30000" dirty="0"/>
              <a:t>1</a:t>
            </a:r>
            <a:r>
              <a:rPr lang="en-US" sz="2200" dirty="0"/>
              <a:t> </a:t>
            </a:r>
          </a:p>
          <a:p>
            <a:r>
              <a:rPr lang="en-US" sz="2200" dirty="0"/>
              <a:t>Phase III TRIUMPH-1 evaluated the efficacy and safety of retatrutide vs placebo in adults with overweight or obesity, included dedicated knee OA and OSA baskets</a:t>
            </a:r>
            <a:r>
              <a:rPr lang="en-US" sz="2200" baseline="30000" dirty="0"/>
              <a:t>2</a:t>
            </a:r>
            <a:r>
              <a:rPr lang="en-US" sz="2200" dirty="0"/>
              <a:t> </a:t>
            </a:r>
          </a:p>
          <a:p>
            <a:pPr lvl="2"/>
            <a:r>
              <a:rPr lang="en-US" sz="2000" dirty="0"/>
              <a:t>Mean weight loss at 80 wk: −19.0% to −28.3% with retatrutide vs −2.2% with placebo </a:t>
            </a:r>
          </a:p>
          <a:p>
            <a:pPr lvl="2"/>
            <a:r>
              <a:rPr lang="en-US" sz="2000" dirty="0"/>
              <a:t>45.3% of patients in retatrutide 12 mg arm achieved ≥30% weight loss at 80 wk</a:t>
            </a:r>
          </a:p>
          <a:p>
            <a:pPr lvl="2"/>
            <a:r>
              <a:rPr lang="en-US" sz="2000" dirty="0"/>
              <a:t>Weight loss was maintained through 104-wk extension study</a:t>
            </a:r>
          </a:p>
          <a:p>
            <a:pPr lvl="2"/>
            <a:r>
              <a:rPr lang="en-US" dirty="0"/>
              <a:t>Most common AEs were GI related, and discontinuation rates increased with retatrutide dose</a:t>
            </a:r>
          </a:p>
          <a:p>
            <a:r>
              <a:rPr lang="en-US" sz="2000" b="1" dirty="0"/>
              <a:t>Clinical takeaway: </a:t>
            </a:r>
            <a:r>
              <a:rPr lang="en-US" sz="2000" dirty="0"/>
              <a:t>TRIUMPH-1 positions triple agonism as a potential new frontier in obesity management, pending its approval, access, tolerability, and comparative data</a:t>
            </a:r>
            <a:endParaRPr lang="en-US" sz="2200" dirty="0">
              <a:solidFill>
                <a:srgbClr val="282828"/>
              </a:solidFill>
            </a:endParaRPr>
          </a:p>
        </p:txBody>
      </p:sp>
      <p:sp>
        <p:nvSpPr>
          <p:cNvPr id="6" name="Content Placeholder 5">
            <a:extLst>
              <a:ext uri="{FF2B5EF4-FFF2-40B4-BE49-F238E27FC236}">
                <a16:creationId xmlns:a16="http://schemas.microsoft.com/office/drawing/2014/main" id="{1C00D4CD-03F1-93C4-F7A8-2F7DAE0A8E3B}"/>
              </a:ext>
            </a:extLst>
          </p:cNvPr>
          <p:cNvSpPr>
            <a:spLocks noGrp="1"/>
          </p:cNvSpPr>
          <p:nvPr>
            <p:ph sz="quarter" idx="10"/>
          </p:nvPr>
        </p:nvSpPr>
        <p:spPr/>
        <p:txBody>
          <a:bodyPr/>
          <a:lstStyle/>
          <a:p>
            <a:pPr algn="ctr"/>
            <a:r>
              <a:rPr lang="en-US" dirty="0"/>
              <a:t>1. Katsi. Biomolecules. 2025;15:796. 2. Jastreboff. ADA 2026. </a:t>
            </a:r>
          </a:p>
        </p:txBody>
      </p:sp>
    </p:spTree>
    <p:extLst>
      <p:ext uri="{BB962C8B-B14F-4D97-AF65-F5344CB8AC3E}">
        <p14:creationId xmlns:p14="http://schemas.microsoft.com/office/powerpoint/2010/main" val="867517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6E382715-2AE1-8C9C-9E38-17636215B270}"/>
              </a:ext>
            </a:extLst>
          </p:cNvPr>
          <p:cNvSpPr>
            <a:spLocks noGrp="1"/>
          </p:cNvSpPr>
          <p:nvPr>
            <p:ph type="title"/>
          </p:nvPr>
        </p:nvSpPr>
        <p:spPr/>
        <p:txBody>
          <a:bodyPr/>
          <a:lstStyle/>
          <a:p>
            <a:r>
              <a:rPr lang="en-US" dirty="0"/>
              <a:t>TRIUMPH-1: Study Design</a:t>
            </a:r>
          </a:p>
        </p:txBody>
      </p:sp>
      <p:sp>
        <p:nvSpPr>
          <p:cNvPr id="38" name="Content Placeholder 37">
            <a:extLst>
              <a:ext uri="{FF2B5EF4-FFF2-40B4-BE49-F238E27FC236}">
                <a16:creationId xmlns:a16="http://schemas.microsoft.com/office/drawing/2014/main" id="{543E1D6D-BE41-502D-C0EC-4ECB5ABC20B4}"/>
              </a:ext>
            </a:extLst>
          </p:cNvPr>
          <p:cNvSpPr>
            <a:spLocks noGrp="1"/>
          </p:cNvSpPr>
          <p:nvPr>
            <p:ph idx="1"/>
          </p:nvPr>
        </p:nvSpPr>
        <p:spPr/>
        <p:txBody>
          <a:bodyPr/>
          <a:lstStyle/>
          <a:p>
            <a:r>
              <a:rPr lang="en-US" sz="2000" dirty="0"/>
              <a:t>Multicenter, double-blind, placebo-controlled, randomized phase III trial</a:t>
            </a:r>
          </a:p>
          <a:p>
            <a:endParaRPr lang="en-US" sz="2000" dirty="0"/>
          </a:p>
          <a:p>
            <a:endParaRPr lang="en-US" sz="2000" dirty="0"/>
          </a:p>
          <a:p>
            <a:endParaRPr lang="en-US" sz="2000" dirty="0"/>
          </a:p>
          <a:p>
            <a:endParaRPr lang="en-US" sz="2000" dirty="0"/>
          </a:p>
          <a:p>
            <a:endParaRPr lang="en-US" sz="2000" dirty="0"/>
          </a:p>
          <a:p>
            <a:pPr marL="0" indent="0">
              <a:buNone/>
            </a:pPr>
            <a:br>
              <a:rPr lang="en-US" sz="2000" b="1" dirty="0"/>
            </a:br>
            <a:endParaRPr lang="en-US" sz="2000" b="1" dirty="0"/>
          </a:p>
          <a:p>
            <a:r>
              <a:rPr lang="en-US" sz="2000" b="1" dirty="0"/>
              <a:t>Primary endpoint: </a:t>
            </a:r>
            <a:r>
              <a:rPr lang="en-US" sz="2000" dirty="0"/>
              <a:t>change in total body weight with retatrutide 9 and 12 mg at 80 wk</a:t>
            </a:r>
          </a:p>
          <a:p>
            <a:r>
              <a:rPr lang="en-US" sz="2000" b="1" dirty="0"/>
              <a:t>Key secondary endpoints: </a:t>
            </a:r>
            <a:r>
              <a:rPr lang="en-US" sz="2000" dirty="0"/>
              <a:t>change in total body weight with retatrutide 4 mg, changes in cardiometabolic outcomes, patients achieving ≥5%-35% weight loss, and safety at 80 wk</a:t>
            </a:r>
          </a:p>
        </p:txBody>
      </p:sp>
      <p:sp>
        <p:nvSpPr>
          <p:cNvPr id="42" name="Content Placeholder 41">
            <a:extLst>
              <a:ext uri="{FF2B5EF4-FFF2-40B4-BE49-F238E27FC236}">
                <a16:creationId xmlns:a16="http://schemas.microsoft.com/office/drawing/2014/main" id="{32B2AC3D-2241-C0D6-AD21-099D5F447B6D}"/>
              </a:ext>
            </a:extLst>
          </p:cNvPr>
          <p:cNvSpPr>
            <a:spLocks noGrp="1"/>
          </p:cNvSpPr>
          <p:nvPr>
            <p:ph sz="quarter" idx="10"/>
          </p:nvPr>
        </p:nvSpPr>
        <p:spPr/>
        <p:txBody>
          <a:bodyPr/>
          <a:lstStyle/>
          <a:p>
            <a:pPr algn="ctr"/>
            <a:r>
              <a:rPr lang="en-US" dirty="0"/>
              <a:t>NCT05929066. Jastreboff. ADA 2026.  </a:t>
            </a:r>
          </a:p>
        </p:txBody>
      </p:sp>
      <p:sp>
        <p:nvSpPr>
          <p:cNvPr id="39" name="Shape 37"/>
          <p:cNvSpPr/>
          <p:nvPr/>
        </p:nvSpPr>
        <p:spPr>
          <a:xfrm>
            <a:off x="237744" y="6492240"/>
            <a:ext cx="109728" cy="109728"/>
          </a:xfrm>
          <a:prstGeom prst="rect">
            <a:avLst/>
          </a:prstGeom>
          <a:solidFill>
            <a:srgbClr val="F05A28"/>
          </a:solidFill>
          <a:ln w="6350">
            <a:solidFill>
              <a:srgbClr val="F05A2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46" name="Text 44"/>
          <p:cNvSpPr/>
          <p:nvPr/>
        </p:nvSpPr>
        <p:spPr>
          <a:xfrm>
            <a:off x="11576304" y="6574536"/>
            <a:ext cx="109728" cy="91440"/>
          </a:xfrm>
          <a:prstGeom prst="rect">
            <a:avLst/>
          </a:prstGeom>
          <a:noFill/>
          <a:ln/>
        </p:spPr>
        <p:txBody>
          <a:bodyPr wrap="square" lIns="254" tIns="254" rIns="254" bIns="254" rtlCol="0" anchor="t">
            <a:normAutofit lnSpcReduction="100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dirty="0">
                <a:ln>
                  <a:noFill/>
                </a:ln>
                <a:solidFill>
                  <a:srgbClr val="111111"/>
                </a:solidFill>
                <a:effectLst/>
                <a:uLnTx/>
                <a:uFillTx/>
                <a:latin typeface="Aptos" pitchFamily="34" charset="0"/>
                <a:ea typeface="Aptos" pitchFamily="34" charset="-122"/>
                <a:cs typeface="Aptos" pitchFamily="34" charset="-120"/>
              </a:rPr>
              <a:t>28</a:t>
            </a:r>
            <a:endParaRPr kumimoji="0" lang="en-US" sz="650" b="0" i="0" u="none" strike="noStrike" kern="1200" cap="none" spc="0" normalizeH="0" baseline="0" noProof="0" dirty="0">
              <a:ln>
                <a:noFill/>
              </a:ln>
              <a:solidFill>
                <a:prstClr val="black"/>
              </a:solidFill>
              <a:effectLst/>
              <a:uLnTx/>
              <a:uFillTx/>
              <a:latin typeface="Aptos"/>
              <a:ea typeface="+mn-ea"/>
              <a:cs typeface="+mn-cs"/>
            </a:endParaRPr>
          </a:p>
        </p:txBody>
      </p:sp>
      <p:sp>
        <p:nvSpPr>
          <p:cNvPr id="44" name="Text Box 45">
            <a:extLst>
              <a:ext uri="{FF2B5EF4-FFF2-40B4-BE49-F238E27FC236}">
                <a16:creationId xmlns:a16="http://schemas.microsoft.com/office/drawing/2014/main" id="{4ACB7B82-1C65-18E8-0B3A-9A268604E55F}"/>
              </a:ext>
            </a:extLst>
          </p:cNvPr>
          <p:cNvSpPr txBox="1">
            <a:spLocks noChangeArrowheads="1"/>
          </p:cNvSpPr>
          <p:nvPr/>
        </p:nvSpPr>
        <p:spPr bwMode="auto">
          <a:xfrm>
            <a:off x="231078" y="1854208"/>
            <a:ext cx="355688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tx1"/>
                </a:solidFill>
                <a:latin typeface="Poppins" pitchFamily="2" charset="77"/>
                <a:cs typeface="Poppins" pitchFamily="2" charset="77"/>
              </a:rPr>
              <a:t>Adults with obesity </a:t>
            </a:r>
            <a:br>
              <a:rPr lang="en-GB" altLang="en-US" sz="1600" dirty="0">
                <a:solidFill>
                  <a:schemeClr val="tx1"/>
                </a:solidFill>
                <a:latin typeface="Poppins" pitchFamily="2" charset="77"/>
                <a:cs typeface="Poppins" pitchFamily="2" charset="77"/>
              </a:rPr>
            </a:br>
            <a:r>
              <a:rPr lang="en-GB" altLang="en-US" sz="1600" dirty="0">
                <a:solidFill>
                  <a:schemeClr val="tx1"/>
                </a:solidFill>
                <a:latin typeface="Poppins" pitchFamily="2" charset="77"/>
                <a:cs typeface="Poppins" pitchFamily="2" charset="77"/>
              </a:rPr>
              <a:t>(BMI: ≥30 kg/m</a:t>
            </a:r>
            <a:r>
              <a:rPr lang="en-GB" altLang="en-US" sz="1600" baseline="30000" dirty="0">
                <a:solidFill>
                  <a:schemeClr val="tx1"/>
                </a:solidFill>
                <a:latin typeface="Poppins" pitchFamily="2" charset="77"/>
                <a:cs typeface="Poppins" pitchFamily="2" charset="77"/>
              </a:rPr>
              <a:t>2</a:t>
            </a:r>
            <a:r>
              <a:rPr lang="en-GB" altLang="en-US" sz="1600" dirty="0">
                <a:solidFill>
                  <a:schemeClr val="tx1"/>
                </a:solidFill>
                <a:latin typeface="Poppins" pitchFamily="2" charset="77"/>
                <a:cs typeface="Poppins" pitchFamily="2" charset="77"/>
              </a:rPr>
              <a:t>) </a:t>
            </a:r>
            <a:r>
              <a:rPr lang="en-GB" altLang="en-US" sz="1600" i="1" dirty="0">
                <a:solidFill>
                  <a:schemeClr val="tx1"/>
                </a:solidFill>
                <a:latin typeface="Poppins" pitchFamily="2" charset="77"/>
                <a:cs typeface="Poppins" pitchFamily="2" charset="77"/>
              </a:rPr>
              <a:t>or</a:t>
            </a:r>
            <a:r>
              <a:rPr lang="en-GB" altLang="en-US" sz="1600" dirty="0">
                <a:solidFill>
                  <a:schemeClr val="tx1"/>
                </a:solidFill>
                <a:latin typeface="Poppins" pitchFamily="2" charset="77"/>
                <a:cs typeface="Poppins" pitchFamily="2" charset="77"/>
              </a:rPr>
              <a:t> overweight </a:t>
            </a:r>
            <a:br>
              <a:rPr lang="en-GB" altLang="en-US" sz="1600" dirty="0">
                <a:solidFill>
                  <a:schemeClr val="tx1"/>
                </a:solidFill>
                <a:latin typeface="Poppins" pitchFamily="2" charset="77"/>
                <a:cs typeface="Poppins" pitchFamily="2" charset="77"/>
              </a:rPr>
            </a:br>
            <a:r>
              <a:rPr lang="en-GB" altLang="en-US" sz="1600" dirty="0">
                <a:solidFill>
                  <a:schemeClr val="tx1"/>
                </a:solidFill>
                <a:latin typeface="Poppins" pitchFamily="2" charset="77"/>
                <a:cs typeface="Poppins" pitchFamily="2" charset="77"/>
              </a:rPr>
              <a:t>(BMI: ≥27 kg/m</a:t>
            </a:r>
            <a:r>
              <a:rPr lang="en-GB" altLang="en-US" sz="1600" baseline="30000" dirty="0">
                <a:solidFill>
                  <a:schemeClr val="tx1"/>
                </a:solidFill>
                <a:latin typeface="Poppins" pitchFamily="2" charset="77"/>
                <a:cs typeface="Poppins" pitchFamily="2" charset="77"/>
              </a:rPr>
              <a:t>2</a:t>
            </a:r>
            <a:r>
              <a:rPr lang="en-GB" altLang="en-US" sz="1600" dirty="0">
                <a:solidFill>
                  <a:schemeClr val="tx1"/>
                </a:solidFill>
                <a:latin typeface="Poppins" pitchFamily="2" charset="77"/>
                <a:cs typeface="Poppins" pitchFamily="2" charset="77"/>
              </a:rPr>
              <a:t>) + ≥1 weight-related comorbidity; no diabetes, prior/planned metabolic surgery, or weight change of &gt;5 kg or use of OTC weight loss agents within prior 90 days* </a:t>
            </a:r>
          </a:p>
          <a:p>
            <a:pPr algn="ctr">
              <a:lnSpc>
                <a:spcPct val="100000"/>
              </a:lnSpc>
              <a:spcBef>
                <a:spcPct val="0"/>
              </a:spcBef>
              <a:spcAft>
                <a:spcPct val="0"/>
              </a:spcAft>
              <a:buClrTx/>
              <a:buFontTx/>
              <a:buNone/>
            </a:pPr>
            <a:r>
              <a:rPr lang="en-GB" altLang="en-US" sz="1600" dirty="0">
                <a:solidFill>
                  <a:schemeClr val="tx1"/>
                </a:solidFill>
                <a:latin typeface="Poppins" pitchFamily="2" charset="77"/>
                <a:cs typeface="Poppins" pitchFamily="2" charset="77"/>
              </a:rPr>
              <a:t>(N = 2339)</a:t>
            </a:r>
            <a:endParaRPr lang="en-US" altLang="en-US" sz="1600" dirty="0">
              <a:solidFill>
                <a:schemeClr val="tx1"/>
              </a:solidFill>
              <a:latin typeface="Poppins" pitchFamily="2" charset="77"/>
              <a:cs typeface="Poppins" pitchFamily="2" charset="77"/>
            </a:endParaRPr>
          </a:p>
        </p:txBody>
      </p:sp>
      <p:sp>
        <p:nvSpPr>
          <p:cNvPr id="45" name="Rectangle 46">
            <a:extLst>
              <a:ext uri="{FF2B5EF4-FFF2-40B4-BE49-F238E27FC236}">
                <a16:creationId xmlns:a16="http://schemas.microsoft.com/office/drawing/2014/main" id="{5F48EDAA-A045-0D96-3DEF-A17AED1F2A45}"/>
              </a:ext>
            </a:extLst>
          </p:cNvPr>
          <p:cNvSpPr>
            <a:spLocks noChangeArrowheads="1"/>
          </p:cNvSpPr>
          <p:nvPr/>
        </p:nvSpPr>
        <p:spPr bwMode="auto">
          <a:xfrm>
            <a:off x="9524489" y="2133797"/>
            <a:ext cx="24364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Poppins" pitchFamily="2" charset="77"/>
                <a:cs typeface="Poppins" pitchFamily="2" charset="77"/>
              </a:rPr>
              <a:t>First 500 patients on target dose at Wk 80 offered extension study enrollment to continue retatrutide MTD for 24 wk</a:t>
            </a:r>
          </a:p>
        </p:txBody>
      </p:sp>
      <p:sp>
        <p:nvSpPr>
          <p:cNvPr id="47" name="Rectangle 49">
            <a:extLst>
              <a:ext uri="{FF2B5EF4-FFF2-40B4-BE49-F238E27FC236}">
                <a16:creationId xmlns:a16="http://schemas.microsoft.com/office/drawing/2014/main" id="{389D6881-1372-361A-685C-02584F4C7276}"/>
              </a:ext>
            </a:extLst>
          </p:cNvPr>
          <p:cNvSpPr>
            <a:spLocks noChangeArrowheads="1"/>
          </p:cNvSpPr>
          <p:nvPr/>
        </p:nvSpPr>
        <p:spPr bwMode="auto">
          <a:xfrm>
            <a:off x="4572511" y="1831731"/>
            <a:ext cx="3996752" cy="54281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bg2"/>
                </a:solidFill>
                <a:latin typeface="Poppins" pitchFamily="2" charset="77"/>
                <a:cs typeface="Poppins" pitchFamily="2" charset="77"/>
              </a:rPr>
              <a:t>Retatrutide</a:t>
            </a:r>
            <a:r>
              <a:rPr lang="en-US" altLang="en-US" sz="1600" dirty="0">
                <a:solidFill>
                  <a:schemeClr val="bg2"/>
                </a:solidFill>
                <a:latin typeface="Poppins" pitchFamily="2" charset="77"/>
                <a:cs typeface="Poppins" pitchFamily="2" charset="77"/>
              </a:rPr>
              <a:t> 4 mg SC QW</a:t>
            </a:r>
            <a:r>
              <a:rPr lang="en-US" altLang="en-US" sz="1600" baseline="30000" dirty="0">
                <a:solidFill>
                  <a:schemeClr val="bg2"/>
                </a:solidFill>
                <a:latin typeface="Poppins" pitchFamily="2" charset="77"/>
                <a:cs typeface="Poppins" pitchFamily="2" charset="77"/>
              </a:rPr>
              <a:t>†</a:t>
            </a:r>
            <a:r>
              <a:rPr lang="en-US" altLang="en-US" sz="1600" dirty="0">
                <a:solidFill>
                  <a:schemeClr val="bg2"/>
                </a:solidFill>
                <a:latin typeface="Poppins" pitchFamily="2" charset="77"/>
                <a:cs typeface="Poppins" pitchFamily="2" charset="77"/>
              </a:rPr>
              <a:t> for 80 wk</a:t>
            </a:r>
            <a:br>
              <a:rPr lang="en-US" altLang="en-US" sz="1600" dirty="0">
                <a:solidFill>
                  <a:schemeClr val="bg2"/>
                </a:solidFill>
                <a:latin typeface="Poppins" pitchFamily="2" charset="77"/>
                <a:cs typeface="Poppins" pitchFamily="2" charset="77"/>
              </a:rPr>
            </a:br>
            <a:r>
              <a:rPr lang="en-US" altLang="en-US" sz="1600" dirty="0">
                <a:solidFill>
                  <a:schemeClr val="bg2"/>
                </a:solidFill>
                <a:latin typeface="Poppins" pitchFamily="2" charset="77"/>
                <a:cs typeface="Poppins" pitchFamily="2" charset="77"/>
              </a:rPr>
              <a:t>(n = 584)</a:t>
            </a:r>
            <a:endParaRPr lang="en-US" altLang="en-US" sz="1600" b="0" dirty="0">
              <a:solidFill>
                <a:schemeClr val="bg2"/>
              </a:solidFill>
              <a:latin typeface="Poppins" pitchFamily="2" charset="77"/>
              <a:cs typeface="Poppins" pitchFamily="2" charset="77"/>
            </a:endParaRPr>
          </a:p>
        </p:txBody>
      </p:sp>
      <p:sp>
        <p:nvSpPr>
          <p:cNvPr id="48" name="Line 51">
            <a:extLst>
              <a:ext uri="{FF2B5EF4-FFF2-40B4-BE49-F238E27FC236}">
                <a16:creationId xmlns:a16="http://schemas.microsoft.com/office/drawing/2014/main" id="{E562A056-F362-656F-89A2-CE1750CB1A7F}"/>
              </a:ext>
            </a:extLst>
          </p:cNvPr>
          <p:cNvSpPr>
            <a:spLocks noChangeShapeType="1"/>
          </p:cNvSpPr>
          <p:nvPr/>
        </p:nvSpPr>
        <p:spPr bwMode="auto">
          <a:xfrm rot="16200000">
            <a:off x="8956079" y="2426883"/>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9" name="Line 52">
            <a:extLst>
              <a:ext uri="{FF2B5EF4-FFF2-40B4-BE49-F238E27FC236}">
                <a16:creationId xmlns:a16="http://schemas.microsoft.com/office/drawing/2014/main" id="{0339F58E-F322-C4C6-4287-83E7A24D0DBB}"/>
              </a:ext>
            </a:extLst>
          </p:cNvPr>
          <p:cNvSpPr>
            <a:spLocks noChangeShapeType="1"/>
          </p:cNvSpPr>
          <p:nvPr/>
        </p:nvSpPr>
        <p:spPr bwMode="auto">
          <a:xfrm>
            <a:off x="8702079" y="2101837"/>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0" name="Line 53">
            <a:extLst>
              <a:ext uri="{FF2B5EF4-FFF2-40B4-BE49-F238E27FC236}">
                <a16:creationId xmlns:a16="http://schemas.microsoft.com/office/drawing/2014/main" id="{F83D2D5B-7CC4-B3CB-2C68-36A83DC1D16D}"/>
              </a:ext>
            </a:extLst>
          </p:cNvPr>
          <p:cNvSpPr>
            <a:spLocks noChangeShapeType="1"/>
          </p:cNvSpPr>
          <p:nvPr/>
        </p:nvSpPr>
        <p:spPr bwMode="auto">
          <a:xfrm>
            <a:off x="3832022" y="3066648"/>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1" name="Line 54">
            <a:extLst>
              <a:ext uri="{FF2B5EF4-FFF2-40B4-BE49-F238E27FC236}">
                <a16:creationId xmlns:a16="http://schemas.microsoft.com/office/drawing/2014/main" id="{530BBB8E-5A0D-9467-4CF9-7335C0479EFD}"/>
              </a:ext>
            </a:extLst>
          </p:cNvPr>
          <p:cNvSpPr>
            <a:spLocks noChangeShapeType="1"/>
          </p:cNvSpPr>
          <p:nvPr/>
        </p:nvSpPr>
        <p:spPr bwMode="auto">
          <a:xfrm flipV="1">
            <a:off x="3832022" y="2680883"/>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2" name="Rectangle 28">
            <a:extLst>
              <a:ext uri="{FF2B5EF4-FFF2-40B4-BE49-F238E27FC236}">
                <a16:creationId xmlns:a16="http://schemas.microsoft.com/office/drawing/2014/main" id="{90EC159E-C3C9-2F3A-F694-C6AE8CB3F44C}"/>
              </a:ext>
            </a:extLst>
          </p:cNvPr>
          <p:cNvSpPr>
            <a:spLocks noChangeArrowheads="1"/>
          </p:cNvSpPr>
          <p:nvPr/>
        </p:nvSpPr>
        <p:spPr bwMode="auto">
          <a:xfrm>
            <a:off x="4572511" y="3630592"/>
            <a:ext cx="3996752" cy="542812"/>
          </a:xfrm>
          <a:prstGeom prst="rect">
            <a:avLst/>
          </a:prstGeom>
          <a:solidFill>
            <a:schemeClr val="bg1">
              <a:lumMod val="50000"/>
            </a:schemeClr>
          </a:solidFill>
          <a:ln w="9525">
            <a:noFill/>
            <a:miter lim="800000"/>
            <a:headEnd/>
            <a:tailEnd/>
          </a:ln>
        </p:spPr>
        <p:txBody>
          <a:bodyPr wrap="none" anchor="ctr" anchorCtr="1"/>
          <a:lstStyle/>
          <a:p>
            <a:pPr algn="ctr">
              <a:defRPr/>
            </a:pPr>
            <a:r>
              <a:rPr lang="en-US" sz="1600" b="1" dirty="0">
                <a:solidFill>
                  <a:schemeClr val="bg2"/>
                </a:solidFill>
                <a:latin typeface="Poppins" pitchFamily="2" charset="77"/>
                <a:cs typeface="Poppins" pitchFamily="2" charset="77"/>
              </a:rPr>
              <a:t>Placebo</a:t>
            </a:r>
            <a:r>
              <a:rPr lang="en-US" sz="1600" dirty="0">
                <a:solidFill>
                  <a:schemeClr val="bg2"/>
                </a:solidFill>
                <a:latin typeface="Poppins" pitchFamily="2" charset="77"/>
                <a:cs typeface="Poppins" pitchFamily="2" charset="77"/>
              </a:rPr>
              <a:t> SC QW</a:t>
            </a:r>
            <a:r>
              <a:rPr lang="en-US" altLang="en-US" sz="1600" baseline="30000" dirty="0">
                <a:solidFill>
                  <a:schemeClr val="bg2"/>
                </a:solidFill>
                <a:latin typeface="Poppins" pitchFamily="2" charset="77"/>
                <a:cs typeface="Poppins" pitchFamily="2" charset="77"/>
              </a:rPr>
              <a:t>†</a:t>
            </a:r>
            <a:r>
              <a:rPr lang="en-US" sz="1600" dirty="0">
                <a:solidFill>
                  <a:schemeClr val="bg2"/>
                </a:solidFill>
                <a:latin typeface="Poppins" pitchFamily="2" charset="77"/>
                <a:cs typeface="Poppins" pitchFamily="2" charset="77"/>
              </a:rPr>
              <a:t> for 80 wk</a:t>
            </a:r>
          </a:p>
          <a:p>
            <a:pPr algn="ctr">
              <a:defRPr/>
            </a:pPr>
            <a:r>
              <a:rPr lang="en-US" sz="1600" b="0" dirty="0">
                <a:solidFill>
                  <a:schemeClr val="bg2"/>
                </a:solidFill>
                <a:latin typeface="Poppins" pitchFamily="2" charset="77"/>
                <a:cs typeface="Poppins" pitchFamily="2" charset="77"/>
              </a:rPr>
              <a:t>(n = 587)</a:t>
            </a:r>
          </a:p>
        </p:txBody>
      </p:sp>
      <p:sp>
        <p:nvSpPr>
          <p:cNvPr id="53" name="Rectangle 49">
            <a:extLst>
              <a:ext uri="{FF2B5EF4-FFF2-40B4-BE49-F238E27FC236}">
                <a16:creationId xmlns:a16="http://schemas.microsoft.com/office/drawing/2014/main" id="{932BD627-ECED-2D60-1FDB-0F5A265846C3}"/>
              </a:ext>
            </a:extLst>
          </p:cNvPr>
          <p:cNvSpPr>
            <a:spLocks noChangeArrowheads="1"/>
          </p:cNvSpPr>
          <p:nvPr/>
        </p:nvSpPr>
        <p:spPr bwMode="auto">
          <a:xfrm>
            <a:off x="4572510" y="2429409"/>
            <a:ext cx="3996753" cy="542814"/>
          </a:xfrm>
          <a:prstGeom prst="rect">
            <a:avLst/>
          </a:prstGeom>
          <a:solidFill>
            <a:schemeClr val="accent1">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bg2"/>
                </a:solidFill>
                <a:latin typeface="Poppins" pitchFamily="2" charset="77"/>
                <a:cs typeface="Poppins" pitchFamily="2" charset="77"/>
              </a:rPr>
              <a:t>Retatrutide</a:t>
            </a:r>
            <a:r>
              <a:rPr lang="en-US" altLang="en-US" sz="1600" dirty="0">
                <a:solidFill>
                  <a:schemeClr val="bg2"/>
                </a:solidFill>
                <a:latin typeface="Poppins" pitchFamily="2" charset="77"/>
                <a:cs typeface="Poppins" pitchFamily="2" charset="77"/>
              </a:rPr>
              <a:t> 9 mg SC QW</a:t>
            </a:r>
            <a:r>
              <a:rPr lang="en-US" altLang="en-US" sz="1600" baseline="30000" dirty="0">
                <a:solidFill>
                  <a:schemeClr val="bg2"/>
                </a:solidFill>
                <a:latin typeface="Poppins" pitchFamily="2" charset="77"/>
                <a:cs typeface="Poppins" pitchFamily="2" charset="77"/>
              </a:rPr>
              <a:t>†</a:t>
            </a:r>
            <a:r>
              <a:rPr lang="en-US" altLang="en-US" sz="1600" dirty="0">
                <a:solidFill>
                  <a:schemeClr val="bg2"/>
                </a:solidFill>
                <a:latin typeface="Poppins" pitchFamily="2" charset="77"/>
                <a:cs typeface="Poppins" pitchFamily="2" charset="77"/>
              </a:rPr>
              <a:t> for 80 wk</a:t>
            </a:r>
            <a:br>
              <a:rPr lang="en-US" altLang="en-US" sz="1600" dirty="0">
                <a:solidFill>
                  <a:schemeClr val="bg2"/>
                </a:solidFill>
                <a:latin typeface="Poppins" pitchFamily="2" charset="77"/>
                <a:cs typeface="Poppins" pitchFamily="2" charset="77"/>
              </a:rPr>
            </a:br>
            <a:r>
              <a:rPr lang="en-US" altLang="en-US" sz="1600" dirty="0">
                <a:solidFill>
                  <a:schemeClr val="bg2"/>
                </a:solidFill>
                <a:latin typeface="Poppins" pitchFamily="2" charset="77"/>
                <a:cs typeface="Poppins" pitchFamily="2" charset="77"/>
              </a:rPr>
              <a:t>(n = 584)</a:t>
            </a:r>
            <a:endParaRPr lang="en-US" altLang="en-US" sz="1600" b="0" dirty="0">
              <a:solidFill>
                <a:schemeClr val="bg2"/>
              </a:solidFill>
              <a:latin typeface="Poppins" pitchFamily="2" charset="77"/>
              <a:cs typeface="Poppins" pitchFamily="2" charset="77"/>
            </a:endParaRPr>
          </a:p>
        </p:txBody>
      </p:sp>
      <p:sp>
        <p:nvSpPr>
          <p:cNvPr id="54" name="Rectangle 49">
            <a:extLst>
              <a:ext uri="{FF2B5EF4-FFF2-40B4-BE49-F238E27FC236}">
                <a16:creationId xmlns:a16="http://schemas.microsoft.com/office/drawing/2014/main" id="{E79759BD-CA85-15C3-25F5-56A4D1FA03E1}"/>
              </a:ext>
            </a:extLst>
          </p:cNvPr>
          <p:cNvSpPr>
            <a:spLocks noChangeArrowheads="1"/>
          </p:cNvSpPr>
          <p:nvPr/>
        </p:nvSpPr>
        <p:spPr bwMode="auto">
          <a:xfrm>
            <a:off x="4572511" y="3032985"/>
            <a:ext cx="3996754" cy="542814"/>
          </a:xfrm>
          <a:prstGeom prst="rect">
            <a:avLst/>
          </a:prstGeom>
          <a:solidFill>
            <a:schemeClr val="accent1">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Poppins" pitchFamily="2" charset="77"/>
                <a:cs typeface="Poppins" pitchFamily="2" charset="77"/>
              </a:rPr>
              <a:t>Retatrutide</a:t>
            </a:r>
            <a:r>
              <a:rPr lang="en-US" altLang="en-US" sz="1600" dirty="0">
                <a:solidFill>
                  <a:schemeClr val="tx1"/>
                </a:solidFill>
                <a:latin typeface="Poppins" pitchFamily="2" charset="77"/>
                <a:cs typeface="Poppins" pitchFamily="2" charset="77"/>
              </a:rPr>
              <a:t> 12 mg SC QW</a:t>
            </a:r>
            <a:r>
              <a:rPr lang="en-US" altLang="en-US" sz="1600" baseline="30000" dirty="0">
                <a:solidFill>
                  <a:schemeClr val="tx1"/>
                </a:solidFill>
                <a:latin typeface="Poppins" pitchFamily="2" charset="77"/>
                <a:cs typeface="Poppins" pitchFamily="2" charset="77"/>
              </a:rPr>
              <a:t>†</a:t>
            </a:r>
            <a:r>
              <a:rPr lang="en-US" altLang="en-US" sz="1600" dirty="0">
                <a:solidFill>
                  <a:schemeClr val="tx1"/>
                </a:solidFill>
                <a:latin typeface="Poppins" pitchFamily="2" charset="77"/>
                <a:cs typeface="Poppins" pitchFamily="2" charset="77"/>
              </a:rPr>
              <a:t> for 80 wk</a:t>
            </a:r>
            <a:br>
              <a:rPr lang="en-US" altLang="en-US" sz="1600" dirty="0">
                <a:solidFill>
                  <a:schemeClr val="tx1"/>
                </a:solidFill>
                <a:latin typeface="Poppins" pitchFamily="2" charset="77"/>
                <a:cs typeface="Poppins" pitchFamily="2" charset="77"/>
              </a:rPr>
            </a:br>
            <a:r>
              <a:rPr lang="en-US" altLang="en-US" sz="1600" dirty="0">
                <a:solidFill>
                  <a:schemeClr val="tx1"/>
                </a:solidFill>
                <a:latin typeface="Poppins" pitchFamily="2" charset="77"/>
                <a:cs typeface="Poppins" pitchFamily="2" charset="77"/>
              </a:rPr>
              <a:t>(n = 584)</a:t>
            </a:r>
            <a:endParaRPr lang="en-US" altLang="en-US" sz="1600" b="0" dirty="0">
              <a:solidFill>
                <a:schemeClr val="tx1"/>
              </a:solidFill>
              <a:latin typeface="Poppins" pitchFamily="2" charset="77"/>
              <a:cs typeface="Poppins" pitchFamily="2" charset="77"/>
            </a:endParaRPr>
          </a:p>
        </p:txBody>
      </p:sp>
      <p:sp>
        <p:nvSpPr>
          <p:cNvPr id="55" name="Line 53">
            <a:extLst>
              <a:ext uri="{FF2B5EF4-FFF2-40B4-BE49-F238E27FC236}">
                <a16:creationId xmlns:a16="http://schemas.microsoft.com/office/drawing/2014/main" id="{142C43AC-67CE-F048-7429-F97C155A168D}"/>
              </a:ext>
            </a:extLst>
          </p:cNvPr>
          <p:cNvSpPr>
            <a:spLocks noChangeShapeType="1"/>
          </p:cNvSpPr>
          <p:nvPr/>
        </p:nvSpPr>
        <p:spPr bwMode="auto">
          <a:xfrm>
            <a:off x="3832022" y="3320963"/>
            <a:ext cx="622300" cy="56648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6" name="Line 54">
            <a:extLst>
              <a:ext uri="{FF2B5EF4-FFF2-40B4-BE49-F238E27FC236}">
                <a16:creationId xmlns:a16="http://schemas.microsoft.com/office/drawing/2014/main" id="{077CE2F9-6507-9F86-0BE7-764D6D41A2DE}"/>
              </a:ext>
            </a:extLst>
          </p:cNvPr>
          <p:cNvSpPr>
            <a:spLocks noChangeShapeType="1"/>
          </p:cNvSpPr>
          <p:nvPr/>
        </p:nvSpPr>
        <p:spPr bwMode="auto">
          <a:xfrm flipV="1">
            <a:off x="3832022" y="2113402"/>
            <a:ext cx="622300" cy="52220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7" name="Line 51">
            <a:extLst>
              <a:ext uri="{FF2B5EF4-FFF2-40B4-BE49-F238E27FC236}">
                <a16:creationId xmlns:a16="http://schemas.microsoft.com/office/drawing/2014/main" id="{E0313CFB-8584-98D5-93A9-9CD70AE1B72D}"/>
              </a:ext>
            </a:extLst>
          </p:cNvPr>
          <p:cNvSpPr>
            <a:spLocks noChangeShapeType="1"/>
          </p:cNvSpPr>
          <p:nvPr/>
        </p:nvSpPr>
        <p:spPr bwMode="auto">
          <a:xfrm rot="16200000">
            <a:off x="8956080" y="3632835"/>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8" name="Line 52">
            <a:extLst>
              <a:ext uri="{FF2B5EF4-FFF2-40B4-BE49-F238E27FC236}">
                <a16:creationId xmlns:a16="http://schemas.microsoft.com/office/drawing/2014/main" id="{1027684B-2589-4444-4ABE-C91B63B8D64E}"/>
              </a:ext>
            </a:extLst>
          </p:cNvPr>
          <p:cNvSpPr>
            <a:spLocks noChangeShapeType="1"/>
          </p:cNvSpPr>
          <p:nvPr/>
        </p:nvSpPr>
        <p:spPr bwMode="auto">
          <a:xfrm>
            <a:off x="8702080" y="3288739"/>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62" name="TextBox 61">
            <a:extLst>
              <a:ext uri="{FF2B5EF4-FFF2-40B4-BE49-F238E27FC236}">
                <a16:creationId xmlns:a16="http://schemas.microsoft.com/office/drawing/2014/main" id="{06E4E81B-4DD4-28F2-D449-E1EC19EE8FEE}"/>
              </a:ext>
            </a:extLst>
          </p:cNvPr>
          <p:cNvSpPr txBox="1"/>
          <p:nvPr/>
        </p:nvSpPr>
        <p:spPr>
          <a:xfrm>
            <a:off x="289049" y="4250610"/>
            <a:ext cx="11740260" cy="448732"/>
          </a:xfrm>
          <a:prstGeom prst="rect">
            <a:avLst/>
          </a:prstGeom>
        </p:spPr>
        <p:txBody>
          <a:bodyPr vert="horz" wrap="square" lIns="0" tIns="0" rIns="0" bIns="0" rtlCol="0">
            <a:noAutofit/>
          </a:bodyPr>
          <a:lstStyle/>
          <a:p>
            <a:r>
              <a:rPr lang="en-US" sz="1200" dirty="0"/>
              <a:t>*Patients with WOMAC pain score 4-9 and who meet ACR criteria for knee OA were enrolled in the “Knee OA Basket” (n = 574); patients with moderate to severe OSA and on stable or unable/unwilling to use PAP therapy were enrolled in “OSA Basket” (n = 243). </a:t>
            </a:r>
            <a:r>
              <a:rPr lang="en-US" sz="1200" baseline="30000" dirty="0"/>
              <a:t>†</a:t>
            </a:r>
            <a:r>
              <a:rPr lang="en-US" sz="1200" dirty="0"/>
              <a:t>Adjunct to diet and physical activity.</a:t>
            </a:r>
          </a:p>
        </p:txBody>
      </p:sp>
    </p:spTree>
    <p:extLst>
      <p:ext uri="{BB962C8B-B14F-4D97-AF65-F5344CB8AC3E}">
        <p14:creationId xmlns:p14="http://schemas.microsoft.com/office/powerpoint/2010/main" val="169959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53091577-3DA0-833E-B291-9AF05191A1C4}"/>
              </a:ext>
            </a:extLst>
          </p:cNvPr>
          <p:cNvGraphicFramePr>
            <a:graphicFrameLocks noGrp="1"/>
          </p:cNvGraphicFramePr>
          <p:nvPr>
            <p:ph idx="1"/>
            <p:extLst>
              <p:ext uri="{D42A27DB-BD31-4B8C-83A1-F6EECF244321}">
                <p14:modId xmlns:p14="http://schemas.microsoft.com/office/powerpoint/2010/main" val="740895429"/>
              </p:ext>
            </p:extLst>
          </p:nvPr>
        </p:nvGraphicFramePr>
        <p:xfrm>
          <a:off x="231113" y="3421316"/>
          <a:ext cx="11739558" cy="2834640"/>
        </p:xfrm>
        <a:graphic>
          <a:graphicData uri="http://schemas.openxmlformats.org/drawingml/2006/table">
            <a:tbl>
              <a:tblPr firstRow="1" bandRow="1">
                <a:tableStyleId>{6E25E649-3F16-4E02-A733-19D2CDBF48F0}</a:tableStyleId>
              </a:tblPr>
              <a:tblGrid>
                <a:gridCol w="3659289">
                  <a:extLst>
                    <a:ext uri="{9D8B030D-6E8A-4147-A177-3AD203B41FA5}">
                      <a16:colId xmlns:a16="http://schemas.microsoft.com/office/drawing/2014/main" val="3919033576"/>
                    </a:ext>
                  </a:extLst>
                </a:gridCol>
                <a:gridCol w="2023353">
                  <a:extLst>
                    <a:ext uri="{9D8B030D-6E8A-4147-A177-3AD203B41FA5}">
                      <a16:colId xmlns:a16="http://schemas.microsoft.com/office/drawing/2014/main" val="2944065443"/>
                    </a:ext>
                  </a:extLst>
                </a:gridCol>
                <a:gridCol w="2062264">
                  <a:extLst>
                    <a:ext uri="{9D8B030D-6E8A-4147-A177-3AD203B41FA5}">
                      <a16:colId xmlns:a16="http://schemas.microsoft.com/office/drawing/2014/main" val="1161128051"/>
                    </a:ext>
                  </a:extLst>
                </a:gridCol>
                <a:gridCol w="2101174">
                  <a:extLst>
                    <a:ext uri="{9D8B030D-6E8A-4147-A177-3AD203B41FA5}">
                      <a16:colId xmlns:a16="http://schemas.microsoft.com/office/drawing/2014/main" val="1886289048"/>
                    </a:ext>
                  </a:extLst>
                </a:gridCol>
                <a:gridCol w="1893478">
                  <a:extLst>
                    <a:ext uri="{9D8B030D-6E8A-4147-A177-3AD203B41FA5}">
                      <a16:colId xmlns:a16="http://schemas.microsoft.com/office/drawing/2014/main" val="382872202"/>
                    </a:ext>
                  </a:extLst>
                </a:gridCol>
              </a:tblGrid>
              <a:tr h="370840">
                <a:tc>
                  <a:txBody>
                    <a:bodyPr/>
                    <a:lstStyle/>
                    <a:p>
                      <a:r>
                        <a:rPr lang="en-US" sz="1200" dirty="0">
                          <a:solidFill>
                            <a:schemeClr val="bg2"/>
                          </a:solidFill>
                        </a:rPr>
                        <a:t>Characteristic (Mean)</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Retatrutide 4 mg</a:t>
                      </a:r>
                      <a:br>
                        <a:rPr lang="en-US" sz="1200" dirty="0">
                          <a:solidFill>
                            <a:schemeClr val="bg2"/>
                          </a:solidFill>
                        </a:rPr>
                      </a:br>
                      <a:r>
                        <a:rPr lang="en-US" sz="1200" dirty="0">
                          <a:solidFill>
                            <a:schemeClr val="bg2"/>
                          </a:solidFill>
                        </a:rPr>
                        <a:t>(n = 584)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rPr>
                        <a:t>Retatrutide 9 mg</a:t>
                      </a:r>
                      <a:br>
                        <a:rPr lang="en-US" sz="1200" dirty="0">
                          <a:solidFill>
                            <a:schemeClr val="bg2"/>
                          </a:solidFill>
                        </a:rPr>
                      </a:br>
                      <a:r>
                        <a:rPr lang="en-US" sz="1200" dirty="0">
                          <a:solidFill>
                            <a:schemeClr val="bg2"/>
                          </a:solidFill>
                        </a:rPr>
                        <a:t>(n = 584)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200" dirty="0">
                          <a:solidFill>
                            <a:schemeClr val="bg2"/>
                          </a:solidFill>
                        </a:rPr>
                        <a:t>Retatrutide 12 mg</a:t>
                      </a:r>
                      <a:br>
                        <a:rPr lang="en-US" sz="1200" dirty="0">
                          <a:solidFill>
                            <a:schemeClr val="bg2"/>
                          </a:solidFill>
                        </a:rPr>
                      </a:br>
                      <a:r>
                        <a:rPr lang="en-US" sz="1200" dirty="0">
                          <a:solidFill>
                            <a:schemeClr val="bg2"/>
                          </a:solidFill>
                        </a:rPr>
                        <a:t>(n = 584)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200" dirty="0">
                          <a:solidFill>
                            <a:schemeClr val="bg2"/>
                          </a:solidFill>
                        </a:rPr>
                        <a:t>Placebo</a:t>
                      </a:r>
                      <a:br>
                        <a:rPr lang="en-US" sz="1200" dirty="0">
                          <a:solidFill>
                            <a:schemeClr val="bg2"/>
                          </a:solidFill>
                        </a:rPr>
                      </a:br>
                      <a:r>
                        <a:rPr lang="en-US" sz="1200" dirty="0">
                          <a:solidFill>
                            <a:schemeClr val="bg2"/>
                          </a:solidFill>
                        </a:rPr>
                        <a:t>(n = 587)</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98078346"/>
                  </a:ext>
                </a:extLst>
              </a:tr>
              <a:tr h="272414">
                <a:tc>
                  <a:txBody>
                    <a:bodyPr/>
                    <a:lstStyle/>
                    <a:p>
                      <a:r>
                        <a:rPr lang="en-US" sz="1200" dirty="0"/>
                        <a:t>Waist circumference, cm (SD)</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118.4 (16.2)</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118.0 (15.7)</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118.8 (15.5)</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118.2 (16.0)</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89398019"/>
                  </a:ext>
                </a:extLst>
              </a:tr>
              <a:tr h="238726">
                <a:tc>
                  <a:txBody>
                    <a:bodyPr/>
                    <a:lstStyle/>
                    <a:p>
                      <a:r>
                        <a:rPr lang="en-US" sz="1200" dirty="0"/>
                        <a:t>Waist to height ratio, (SD)</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0.7 (0.1)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0.7 (0.1)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0.7 (0.1)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0.7 (0.1)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9958305"/>
                  </a:ext>
                </a:extLst>
              </a:tr>
              <a:tr h="118410">
                <a:tc>
                  <a:txBody>
                    <a:bodyPr/>
                    <a:lstStyle/>
                    <a:p>
                      <a:r>
                        <a:rPr lang="en-US" sz="1200" dirty="0"/>
                        <a:t>Body weight, kg (SD)</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113.3 (26.2)</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112.2 (7.2)</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113.0 (23.9)</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200" dirty="0"/>
                        <a:t>112.3 (24.7)</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89914562"/>
                  </a:ext>
                </a:extLst>
              </a:tr>
              <a:tr h="257976">
                <a:tc>
                  <a:txBody>
                    <a:bodyPr/>
                    <a:lstStyle/>
                    <a:p>
                      <a:r>
                        <a:rPr lang="en-US" sz="1200" dirty="0"/>
                        <a:t>BMI, kg/m</a:t>
                      </a:r>
                      <a:r>
                        <a:rPr lang="en-US" sz="1200" baseline="30000" dirty="0"/>
                        <a:t>2</a:t>
                      </a:r>
                      <a:r>
                        <a:rPr lang="en-US" sz="1200" dirty="0"/>
                        <a:t> (SD)</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40.3 (7.3)</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40.0 (7.2)</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40.0 (6.8)</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dirty="0"/>
                        <a:t>39.8 (6.9)</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65907529"/>
                  </a:ext>
                </a:extLst>
              </a:tr>
              <a:tr h="118677">
                <a:tc>
                  <a:txBody>
                    <a:bodyPr/>
                    <a:lstStyle/>
                    <a:p>
                      <a:r>
                        <a:rPr lang="en-US" sz="1200" dirty="0"/>
                        <a:t>BMI category, n (%)</a:t>
                      </a:r>
                    </a:p>
                    <a:p>
                      <a:pPr marL="285750" indent="-285750">
                        <a:buFont typeface="Arial" panose="020B0604020202020204" pitchFamily="34" charset="0"/>
                        <a:buChar char="•"/>
                      </a:pPr>
                      <a:r>
                        <a:rPr lang="en-US" sz="1200" dirty="0"/>
                        <a:t>Overweight</a:t>
                      </a:r>
                    </a:p>
                    <a:p>
                      <a:pPr marL="285750" indent="-285750">
                        <a:buFont typeface="Arial" panose="020B0604020202020204" pitchFamily="34" charset="0"/>
                        <a:buChar char="•"/>
                      </a:pPr>
                      <a:r>
                        <a:rPr lang="en-US" sz="1200" dirty="0"/>
                        <a:t>Obesity class I</a:t>
                      </a:r>
                    </a:p>
                    <a:p>
                      <a:pPr marL="285750" indent="-285750">
                        <a:buFont typeface="Arial" panose="020B0604020202020204" pitchFamily="34" charset="0"/>
                        <a:buChar char="•"/>
                      </a:pPr>
                      <a:r>
                        <a:rPr lang="en-US" sz="1200" dirty="0"/>
                        <a:t>Obesity class II</a:t>
                      </a:r>
                    </a:p>
                    <a:p>
                      <a:pPr marL="285750" indent="-285750">
                        <a:buFont typeface="Arial" panose="020B0604020202020204" pitchFamily="34" charset="0"/>
                        <a:buChar char="•"/>
                      </a:pPr>
                      <a:r>
                        <a:rPr lang="en-US" sz="1200" dirty="0"/>
                        <a:t>Obesity class III</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200" dirty="0"/>
                      </a:br>
                      <a:r>
                        <a:rPr lang="en-US" sz="1200" dirty="0"/>
                        <a:t>12.0 (2.1)</a:t>
                      </a:r>
                      <a:br>
                        <a:rPr lang="en-US" sz="1200" dirty="0"/>
                      </a:br>
                      <a:r>
                        <a:rPr lang="en-US" sz="1200" dirty="0"/>
                        <a:t>110.0 (18.8)</a:t>
                      </a:r>
                      <a:br>
                        <a:rPr lang="en-US" sz="1200" dirty="0"/>
                      </a:br>
                      <a:r>
                        <a:rPr lang="en-US" sz="1200" dirty="0"/>
                        <a:t>208.0 (35.6)</a:t>
                      </a:r>
                      <a:br>
                        <a:rPr lang="en-US" sz="1200" dirty="0"/>
                      </a:br>
                      <a:r>
                        <a:rPr lang="en-US" sz="1200" dirty="0"/>
                        <a:t>254.0 (43.4)</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200" dirty="0"/>
                      </a:br>
                      <a:r>
                        <a:rPr lang="en-US" sz="1200" dirty="0"/>
                        <a:t>13.0 (2.2)</a:t>
                      </a:r>
                      <a:br>
                        <a:rPr lang="en-US" sz="1200" dirty="0"/>
                      </a:br>
                      <a:r>
                        <a:rPr lang="en-US" sz="1200" dirty="0"/>
                        <a:t>120.0 (20.5)</a:t>
                      </a:r>
                      <a:br>
                        <a:rPr lang="en-US" sz="1200" dirty="0"/>
                      </a:br>
                      <a:r>
                        <a:rPr lang="en-US" sz="1200" dirty="0"/>
                        <a:t>207.0 (35.4)</a:t>
                      </a:r>
                      <a:br>
                        <a:rPr lang="en-US" sz="1200" dirty="0"/>
                      </a:br>
                      <a:r>
                        <a:rPr lang="en-US" sz="1200" dirty="0"/>
                        <a:t>244.0 (41.8)</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200" dirty="0"/>
                      </a:br>
                      <a:r>
                        <a:rPr lang="en-US" sz="1200" dirty="0"/>
                        <a:t>9.0 (1.5)</a:t>
                      </a:r>
                      <a:br>
                        <a:rPr lang="en-US" sz="1200" dirty="0"/>
                      </a:br>
                      <a:r>
                        <a:rPr lang="en-US" sz="1200" dirty="0"/>
                        <a:t>126.0 (21.6)</a:t>
                      </a:r>
                      <a:br>
                        <a:rPr lang="en-US" sz="1200" dirty="0"/>
                      </a:br>
                      <a:r>
                        <a:rPr lang="en-US" sz="1200" dirty="0"/>
                        <a:t>196.0 (33.6)</a:t>
                      </a:r>
                      <a:br>
                        <a:rPr lang="en-US" sz="1200" dirty="0"/>
                      </a:br>
                      <a:r>
                        <a:rPr lang="en-US" sz="1200" dirty="0"/>
                        <a:t>253.0 (43.3)</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200" dirty="0"/>
                      </a:br>
                      <a:r>
                        <a:rPr lang="en-US" sz="1200" dirty="0"/>
                        <a:t>12.0 (2.0)</a:t>
                      </a:r>
                      <a:br>
                        <a:rPr lang="en-US" sz="1200" dirty="0"/>
                      </a:br>
                      <a:r>
                        <a:rPr lang="en-US" sz="1200" dirty="0"/>
                        <a:t>127.0 (21.6)</a:t>
                      </a:r>
                      <a:br>
                        <a:rPr lang="en-US" sz="1200" dirty="0"/>
                      </a:br>
                      <a:r>
                        <a:rPr lang="en-US" sz="1200" dirty="0"/>
                        <a:t>213.0 (36.3)</a:t>
                      </a:r>
                      <a:br>
                        <a:rPr lang="en-US" sz="1200" dirty="0"/>
                      </a:br>
                      <a:r>
                        <a:rPr lang="en-US" sz="1200" dirty="0"/>
                        <a:t>235.0 (40.0)</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71193325"/>
                  </a:ext>
                </a:extLst>
              </a:tr>
              <a:tr h="238726">
                <a:tc>
                  <a:txBody>
                    <a:bodyPr/>
                    <a:lstStyle/>
                    <a:p>
                      <a:r>
                        <a:rPr lang="en-US" sz="1200" dirty="0"/>
                        <a:t>Patients with BMI ≥35 kg/m</a:t>
                      </a:r>
                      <a:r>
                        <a:rPr lang="en-US" sz="1200" baseline="30000" dirty="0"/>
                        <a:t>2</a:t>
                      </a:r>
                      <a:r>
                        <a:rPr lang="en-US" sz="1200" dirty="0"/>
                        <a:t>, n (%)</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462.0 (79.1)</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451.0 (77.2)</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449.0 (76.9)</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t>448.0 (76.3)</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53826553"/>
                  </a:ext>
                </a:extLst>
              </a:tr>
            </a:tbl>
          </a:graphicData>
        </a:graphic>
      </p:graphicFrame>
      <p:sp>
        <p:nvSpPr>
          <p:cNvPr id="53" name="Title 52">
            <a:extLst>
              <a:ext uri="{FF2B5EF4-FFF2-40B4-BE49-F238E27FC236}">
                <a16:creationId xmlns:a16="http://schemas.microsoft.com/office/drawing/2014/main" id="{D319A565-FAAA-13D1-FB49-26B317262330}"/>
              </a:ext>
            </a:extLst>
          </p:cNvPr>
          <p:cNvSpPr>
            <a:spLocks noGrp="1"/>
          </p:cNvSpPr>
          <p:nvPr>
            <p:ph type="title"/>
          </p:nvPr>
        </p:nvSpPr>
        <p:spPr>
          <a:xfrm>
            <a:off x="231078" y="531006"/>
            <a:ext cx="11740260" cy="502445"/>
          </a:xfrm>
        </p:spPr>
        <p:txBody>
          <a:bodyPr anchor="ctr">
            <a:normAutofit fontScale="90000"/>
          </a:bodyPr>
          <a:lstStyle/>
          <a:p>
            <a:r>
              <a:rPr lang="en-US" dirty="0"/>
              <a:t>TRIUMPH-1: Baseline Characteristics and Anthropometric Measures</a:t>
            </a:r>
            <a:br>
              <a:rPr lang="en-US" dirty="0"/>
            </a:br>
            <a:endParaRPr lang="en-US" dirty="0"/>
          </a:p>
        </p:txBody>
      </p:sp>
      <p:sp>
        <p:nvSpPr>
          <p:cNvPr id="56" name="Content Placeholder 55">
            <a:extLst>
              <a:ext uri="{FF2B5EF4-FFF2-40B4-BE49-F238E27FC236}">
                <a16:creationId xmlns:a16="http://schemas.microsoft.com/office/drawing/2014/main" id="{032C1FC8-866C-6356-8A15-8F4B5C1A5796}"/>
              </a:ext>
            </a:extLst>
          </p:cNvPr>
          <p:cNvSpPr>
            <a:spLocks noGrp="1"/>
          </p:cNvSpPr>
          <p:nvPr>
            <p:ph sz="quarter" idx="10"/>
          </p:nvPr>
        </p:nvSpPr>
        <p:spPr>
          <a:xfrm>
            <a:off x="1712199" y="6302375"/>
            <a:ext cx="7812290" cy="327025"/>
          </a:xfrm>
        </p:spPr>
        <p:txBody>
          <a:bodyPr anchor="b">
            <a:normAutofit/>
          </a:bodyPr>
          <a:lstStyle/>
          <a:p>
            <a:pPr algn="ctr"/>
            <a:r>
              <a:rPr lang="en-US" dirty="0"/>
              <a:t>Jastreboff. ADA 2026. </a:t>
            </a:r>
          </a:p>
        </p:txBody>
      </p:sp>
      <p:graphicFrame>
        <p:nvGraphicFramePr>
          <p:cNvPr id="57" name="Content Placeholder 56">
            <a:extLst>
              <a:ext uri="{FF2B5EF4-FFF2-40B4-BE49-F238E27FC236}">
                <a16:creationId xmlns:a16="http://schemas.microsoft.com/office/drawing/2014/main" id="{24F1FC27-2272-B87F-78B6-97B8DE5799B7}"/>
              </a:ext>
            </a:extLst>
          </p:cNvPr>
          <p:cNvGraphicFramePr>
            <a:graphicFrameLocks noGrp="1"/>
          </p:cNvGraphicFramePr>
          <p:nvPr>
            <p:ph idx="13"/>
            <p:extLst>
              <p:ext uri="{D42A27DB-BD31-4B8C-83A1-F6EECF244321}">
                <p14:modId xmlns:p14="http://schemas.microsoft.com/office/powerpoint/2010/main" val="4062380320"/>
              </p:ext>
            </p:extLst>
          </p:nvPr>
        </p:nvGraphicFramePr>
        <p:xfrm>
          <a:off x="226220" y="913700"/>
          <a:ext cx="11745118" cy="2431190"/>
        </p:xfrm>
        <a:graphic>
          <a:graphicData uri="http://schemas.openxmlformats.org/drawingml/2006/table">
            <a:tbl>
              <a:tblPr firstRow="1" bandRow="1">
                <a:tableStyleId>{6E25E649-3F16-4E02-A733-19D2CDBF48F0}</a:tableStyleId>
              </a:tblPr>
              <a:tblGrid>
                <a:gridCol w="3908238">
                  <a:extLst>
                    <a:ext uri="{9D8B030D-6E8A-4147-A177-3AD203B41FA5}">
                      <a16:colId xmlns:a16="http://schemas.microsoft.com/office/drawing/2014/main" val="2361364972"/>
                    </a:ext>
                  </a:extLst>
                </a:gridCol>
                <a:gridCol w="2493005">
                  <a:extLst>
                    <a:ext uri="{9D8B030D-6E8A-4147-A177-3AD203B41FA5}">
                      <a16:colId xmlns:a16="http://schemas.microsoft.com/office/drawing/2014/main" val="3356938659"/>
                    </a:ext>
                  </a:extLst>
                </a:gridCol>
                <a:gridCol w="2319074">
                  <a:extLst>
                    <a:ext uri="{9D8B030D-6E8A-4147-A177-3AD203B41FA5}">
                      <a16:colId xmlns:a16="http://schemas.microsoft.com/office/drawing/2014/main" val="4161872272"/>
                    </a:ext>
                  </a:extLst>
                </a:gridCol>
                <a:gridCol w="3024801">
                  <a:extLst>
                    <a:ext uri="{9D8B030D-6E8A-4147-A177-3AD203B41FA5}">
                      <a16:colId xmlns:a16="http://schemas.microsoft.com/office/drawing/2014/main" val="551083123"/>
                    </a:ext>
                  </a:extLst>
                </a:gridCol>
              </a:tblGrid>
              <a:tr h="259742">
                <a:tc>
                  <a:txBody>
                    <a:bodyPr/>
                    <a:lstStyle/>
                    <a:p>
                      <a:r>
                        <a:rPr lang="en-US" sz="1200">
                          <a:solidFill>
                            <a:schemeClr val="bg2"/>
                          </a:solidFill>
                        </a:rPr>
                        <a:t>Characteristic</a:t>
                      </a:r>
                      <a:endParaRPr lang="en-US" sz="1200" dirty="0">
                        <a:solidFill>
                          <a:schemeClr val="bg2"/>
                        </a:solidFill>
                      </a:endParaRPr>
                    </a:p>
                  </a:txBody>
                  <a:tcPr marL="83903" marR="83903" marT="41951" marB="41951"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200">
                          <a:solidFill>
                            <a:schemeClr val="bg2"/>
                          </a:solidFill>
                        </a:rPr>
                        <a:t>All Patients (n = 2339)</a:t>
                      </a:r>
                      <a:endParaRPr lang="en-US" sz="1200" dirty="0">
                        <a:solidFill>
                          <a:schemeClr val="bg2"/>
                        </a:solidFill>
                      </a:endParaRPr>
                    </a:p>
                  </a:txBody>
                  <a:tcPr marL="83903" marR="83903" marT="41951" marB="41951"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200">
                          <a:solidFill>
                            <a:schemeClr val="bg2"/>
                          </a:solidFill>
                        </a:rPr>
                        <a:t>Knee OA Basket (n = 574)</a:t>
                      </a:r>
                      <a:endParaRPr lang="en-US" sz="1200" dirty="0">
                        <a:solidFill>
                          <a:schemeClr val="bg2"/>
                        </a:solidFill>
                      </a:endParaRPr>
                    </a:p>
                  </a:txBody>
                  <a:tcPr marL="83903" marR="83903" marT="41951" marB="41951"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200">
                          <a:solidFill>
                            <a:schemeClr val="bg2"/>
                          </a:solidFill>
                        </a:rPr>
                        <a:t>OSA Basket (n = 243)</a:t>
                      </a:r>
                      <a:endParaRPr lang="en-US" sz="1200" dirty="0">
                        <a:solidFill>
                          <a:schemeClr val="bg2"/>
                        </a:solidFill>
                      </a:endParaRPr>
                    </a:p>
                  </a:txBody>
                  <a:tcPr marL="83903" marR="83903" marT="41951" marB="41951"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121050142"/>
                  </a:ext>
                </a:extLst>
              </a:tr>
              <a:tr h="115503">
                <a:tc>
                  <a:txBody>
                    <a:bodyPr/>
                    <a:lstStyle/>
                    <a:p>
                      <a:r>
                        <a:rPr lang="en-US" sz="1200"/>
                        <a:t>Mean age, yr (SD)</a:t>
                      </a:r>
                      <a:endParaRPr lang="en-US" sz="1200" dirty="0"/>
                    </a:p>
                  </a:txBody>
                  <a:tcPr marL="83903" marR="83903" marT="41951" marB="41951"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200"/>
                        <a:t>48.6 (12.2)</a:t>
                      </a:r>
                      <a:endParaRPr lang="en-US" sz="1200" dirty="0"/>
                    </a:p>
                  </a:txBody>
                  <a:tcPr marL="83903" marR="83903" marT="41951" marB="41951"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200"/>
                        <a:t>56.1 (9.1)</a:t>
                      </a:r>
                    </a:p>
                  </a:txBody>
                  <a:tcPr marL="83903" marR="83903" marT="41951" marB="41951"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200"/>
                        <a:t>47.6 (10.5)</a:t>
                      </a:r>
                    </a:p>
                  </a:txBody>
                  <a:tcPr marL="83903" marR="83903" marT="41951" marB="41951"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0900621"/>
                  </a:ext>
                </a:extLst>
              </a:tr>
              <a:tr h="111802">
                <a:tc>
                  <a:txBody>
                    <a:bodyPr/>
                    <a:lstStyle/>
                    <a:p>
                      <a:r>
                        <a:rPr lang="en-US" sz="1200"/>
                        <a:t>Female sex, n (%)</a:t>
                      </a:r>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a:t>1533 (65.5)</a:t>
                      </a:r>
                      <a:endParaRPr lang="en-US" sz="1200" dirty="0"/>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a:t>435 (75.8)</a:t>
                      </a:r>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200"/>
                        <a:t>89 (36.6)</a:t>
                      </a:r>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25524908"/>
                  </a:ext>
                </a:extLst>
              </a:tr>
              <a:tr h="1266360">
                <a:tc>
                  <a:txBody>
                    <a:bodyPr/>
                    <a:lstStyle/>
                    <a:p>
                      <a:r>
                        <a:rPr lang="en-US" sz="1200"/>
                        <a:t>Race, n (%)</a:t>
                      </a:r>
                    </a:p>
                    <a:p>
                      <a:pPr marL="285750" indent="-285750">
                        <a:buFont typeface="Arial" panose="020B0604020202020204" pitchFamily="34" charset="0"/>
                        <a:buChar char="•"/>
                      </a:pPr>
                      <a:r>
                        <a:rPr lang="en-US" sz="1200"/>
                        <a:t>White</a:t>
                      </a:r>
                    </a:p>
                    <a:p>
                      <a:pPr marL="285750" indent="-285750">
                        <a:buFont typeface="Arial" panose="020B0604020202020204" pitchFamily="34" charset="0"/>
                        <a:buChar char="•"/>
                      </a:pPr>
                      <a:r>
                        <a:rPr lang="en-US" sz="1200"/>
                        <a:t>Black</a:t>
                      </a:r>
                    </a:p>
                    <a:p>
                      <a:pPr marL="285750" indent="-285750">
                        <a:buFont typeface="Arial" panose="020B0604020202020204" pitchFamily="34" charset="0"/>
                        <a:buChar char="•"/>
                      </a:pPr>
                      <a:r>
                        <a:rPr lang="en-US" sz="1200"/>
                        <a:t>Asian</a:t>
                      </a:r>
                    </a:p>
                    <a:p>
                      <a:pPr marL="285750" indent="-285750">
                        <a:buFont typeface="Arial" panose="020B0604020202020204" pitchFamily="34" charset="0"/>
                        <a:buChar char="•"/>
                      </a:pPr>
                      <a:r>
                        <a:rPr lang="en-US" sz="1200"/>
                        <a:t>American Indian/Alaska Native</a:t>
                      </a:r>
                    </a:p>
                    <a:p>
                      <a:pPr marL="285750" indent="-285750">
                        <a:buFont typeface="Arial" panose="020B0604020202020204" pitchFamily="34" charset="0"/>
                        <a:buChar char="•"/>
                      </a:pPr>
                      <a:r>
                        <a:rPr lang="en-US" sz="1200"/>
                        <a:t>Native Hawaiian/other Pacific Islander</a:t>
                      </a:r>
                    </a:p>
                    <a:p>
                      <a:pPr marL="285750" indent="-285750">
                        <a:buFont typeface="Arial" panose="020B0604020202020204" pitchFamily="34" charset="0"/>
                        <a:buChar char="•"/>
                      </a:pPr>
                      <a:r>
                        <a:rPr lang="en-US" sz="1200"/>
                        <a:t>Multiple</a:t>
                      </a:r>
                      <a:endParaRPr lang="en-US" sz="1200" dirty="0"/>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200"/>
                      </a:br>
                      <a:r>
                        <a:rPr lang="en-US" sz="1200"/>
                        <a:t>1723 (73.7)</a:t>
                      </a:r>
                      <a:br>
                        <a:rPr lang="en-US" sz="1200"/>
                      </a:br>
                      <a:r>
                        <a:rPr lang="en-US" sz="1200"/>
                        <a:t>172 (7.4)</a:t>
                      </a:r>
                      <a:br>
                        <a:rPr lang="en-US" sz="1200"/>
                      </a:br>
                      <a:r>
                        <a:rPr lang="en-US" sz="1200"/>
                        <a:t>185 (7.9)</a:t>
                      </a:r>
                      <a:br>
                        <a:rPr lang="en-US" sz="1200"/>
                      </a:br>
                      <a:r>
                        <a:rPr lang="en-US" sz="1200"/>
                        <a:t>169 (7.2)</a:t>
                      </a:r>
                      <a:br>
                        <a:rPr lang="en-US" sz="1200"/>
                      </a:br>
                      <a:r>
                        <a:rPr lang="en-US" sz="1200"/>
                        <a:t>7 (0.3)</a:t>
                      </a:r>
                      <a:br>
                        <a:rPr lang="en-US" sz="1200"/>
                      </a:br>
                      <a:r>
                        <a:rPr lang="en-US" sz="1200"/>
                        <a:t>43 (1.8)</a:t>
                      </a:r>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200"/>
                      </a:br>
                      <a:r>
                        <a:rPr lang="en-US" sz="1200"/>
                        <a:t>421 (73.3)</a:t>
                      </a:r>
                      <a:br>
                        <a:rPr lang="en-US" sz="1200"/>
                      </a:br>
                      <a:r>
                        <a:rPr lang="en-US" sz="1200"/>
                        <a:t>55 (9.6)</a:t>
                      </a:r>
                      <a:br>
                        <a:rPr lang="en-US" sz="1200"/>
                      </a:br>
                      <a:r>
                        <a:rPr lang="en-US" sz="1200"/>
                        <a:t>7 (1.2)</a:t>
                      </a:r>
                      <a:br>
                        <a:rPr lang="en-US" sz="1200"/>
                      </a:br>
                      <a:r>
                        <a:rPr lang="en-US" sz="1200"/>
                        <a:t>71 (12.4)</a:t>
                      </a:r>
                      <a:br>
                        <a:rPr lang="en-US" sz="1200"/>
                      </a:br>
                      <a:r>
                        <a:rPr lang="en-US" sz="1200"/>
                        <a:t>3 (0.5)</a:t>
                      </a:r>
                      <a:br>
                        <a:rPr lang="en-US" sz="1200"/>
                      </a:br>
                      <a:r>
                        <a:rPr lang="en-US" sz="1200"/>
                        <a:t>2 (0.3)</a:t>
                      </a:r>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200"/>
                      </a:br>
                      <a:r>
                        <a:rPr lang="en-US" sz="1200"/>
                        <a:t>129 (53.1)</a:t>
                      </a:r>
                      <a:br>
                        <a:rPr lang="en-US" sz="1200"/>
                      </a:br>
                      <a:r>
                        <a:rPr lang="en-US" sz="1200"/>
                        <a:t>19 (7.8)</a:t>
                      </a:r>
                      <a:br>
                        <a:rPr lang="en-US" sz="1200"/>
                      </a:br>
                      <a:r>
                        <a:rPr lang="en-US" sz="1200"/>
                        <a:t>3 (1.2)</a:t>
                      </a:r>
                      <a:br>
                        <a:rPr lang="en-US" sz="1200"/>
                      </a:br>
                      <a:r>
                        <a:rPr lang="en-US" sz="1200"/>
                        <a:t>70 (28.8)</a:t>
                      </a:r>
                      <a:br>
                        <a:rPr lang="en-US" sz="1200"/>
                      </a:br>
                      <a:r>
                        <a:rPr lang="en-US" sz="1200"/>
                        <a:t>0</a:t>
                      </a:r>
                      <a:br>
                        <a:rPr lang="en-US" sz="1200"/>
                      </a:br>
                      <a:r>
                        <a:rPr lang="en-US" sz="1200"/>
                        <a:t>8.0 (3.3)</a:t>
                      </a:r>
                    </a:p>
                  </a:txBody>
                  <a:tcPr marL="83903" marR="83903" marT="41951" marB="41951"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00372847"/>
                  </a:ext>
                </a:extLst>
              </a:tr>
              <a:tr h="174391">
                <a:tc>
                  <a:txBody>
                    <a:bodyPr/>
                    <a:lstStyle/>
                    <a:p>
                      <a:pPr marL="0" indent="0">
                        <a:buFont typeface="Arial" panose="020B0604020202020204" pitchFamily="34" charset="0"/>
                        <a:buNone/>
                      </a:pPr>
                      <a:r>
                        <a:rPr lang="en-US" sz="1200"/>
                        <a:t>Hispanic or Latino/a, n (%)</a:t>
                      </a:r>
                      <a:endParaRPr lang="en-US" sz="1200" dirty="0"/>
                    </a:p>
                  </a:txBody>
                  <a:tcPr marL="83903" marR="83903" marT="41951" marB="41951"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a:t>577 (24.7)</a:t>
                      </a:r>
                    </a:p>
                  </a:txBody>
                  <a:tcPr marL="83903" marR="83903" marT="41951" marB="41951"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a:t>130 (22.6)</a:t>
                      </a:r>
                    </a:p>
                  </a:txBody>
                  <a:tcPr marL="83903" marR="83903" marT="41951" marB="41951"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a:t>195 (80.2)</a:t>
                      </a:r>
                      <a:endParaRPr lang="en-US" sz="1200" dirty="0"/>
                    </a:p>
                  </a:txBody>
                  <a:tcPr marL="83903" marR="83903" marT="41951" marB="41951"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1499776"/>
                  </a:ext>
                </a:extLst>
              </a:tr>
            </a:tbl>
          </a:graphicData>
        </a:graphic>
      </p:graphicFrame>
    </p:spTree>
    <p:extLst>
      <p:ext uri="{BB962C8B-B14F-4D97-AF65-F5344CB8AC3E}">
        <p14:creationId xmlns:p14="http://schemas.microsoft.com/office/powerpoint/2010/main" val="2694629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0872BAE-9D28-D3F3-CB0D-107DEC30410F}"/>
              </a:ext>
            </a:extLst>
          </p:cNvPr>
          <p:cNvSpPr>
            <a:spLocks noGrp="1"/>
          </p:cNvSpPr>
          <p:nvPr>
            <p:ph idx="13"/>
          </p:nvPr>
        </p:nvSpPr>
        <p:spPr>
          <a:xfrm>
            <a:off x="7860350" y="4050419"/>
            <a:ext cx="3981880" cy="727226"/>
          </a:xfrm>
        </p:spPr>
        <p:txBody>
          <a:bodyPr/>
          <a:lstStyle/>
          <a:p>
            <a:r>
              <a:rPr lang="en-US" sz="1600" i="1" dirty="0"/>
              <a:t>P</a:t>
            </a:r>
            <a:r>
              <a:rPr lang="en-US" sz="1600" dirty="0"/>
              <a:t> &lt;.001 vs placebo for all comparisons</a:t>
            </a:r>
          </a:p>
          <a:p>
            <a:r>
              <a:rPr lang="en-US" sz="1600" dirty="0"/>
              <a:t>Retatrutide produced substantial, dose-dependent weight loss at 80 wk in adults with obesity or overweight</a:t>
            </a:r>
          </a:p>
          <a:p>
            <a:pPr lvl="2"/>
            <a:r>
              <a:rPr lang="en-US" sz="1400" dirty="0"/>
              <a:t>Accompanied by improvements in select cardiometabolic risk factors</a:t>
            </a:r>
          </a:p>
        </p:txBody>
      </p:sp>
      <p:sp>
        <p:nvSpPr>
          <p:cNvPr id="12" name="Rectangle 11"/>
          <p:cNvSpPr/>
          <p:nvPr/>
        </p:nvSpPr>
        <p:spPr>
          <a:xfrm>
            <a:off x="822960" y="4972471"/>
            <a:ext cx="1476756" cy="252348"/>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3" name="TextBox 12"/>
          <p:cNvSpPr txBox="1"/>
          <p:nvPr/>
        </p:nvSpPr>
        <p:spPr>
          <a:xfrm>
            <a:off x="1174853" y="4679863"/>
            <a:ext cx="772969" cy="338554"/>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282828"/>
                </a:solidFill>
                <a:effectLst/>
                <a:uLnTx/>
                <a:uFillTx/>
                <a:latin typeface="Poppins"/>
                <a:ea typeface="+mn-ea"/>
                <a:cs typeface="+mn-cs"/>
              </a:rPr>
              <a:t>-2.2%</a:t>
            </a:r>
          </a:p>
        </p:txBody>
      </p:sp>
      <p:sp>
        <p:nvSpPr>
          <p:cNvPr id="14" name="TextBox 13"/>
          <p:cNvSpPr txBox="1"/>
          <p:nvPr/>
        </p:nvSpPr>
        <p:spPr>
          <a:xfrm>
            <a:off x="1097911" y="5270540"/>
            <a:ext cx="926857" cy="307777"/>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Placebo</a:t>
            </a:r>
          </a:p>
        </p:txBody>
      </p:sp>
      <p:sp>
        <p:nvSpPr>
          <p:cNvPr id="15" name="Rectangle 14"/>
          <p:cNvSpPr/>
          <p:nvPr/>
        </p:nvSpPr>
        <p:spPr>
          <a:xfrm>
            <a:off x="2555748" y="3045446"/>
            <a:ext cx="1476756" cy="217937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6" name="TextBox 15"/>
          <p:cNvSpPr txBox="1"/>
          <p:nvPr/>
        </p:nvSpPr>
        <p:spPr>
          <a:xfrm>
            <a:off x="2856345" y="2752838"/>
            <a:ext cx="875561" cy="338554"/>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282828"/>
                </a:solidFill>
                <a:effectLst/>
                <a:uLnTx/>
                <a:uFillTx/>
                <a:latin typeface="Poppins"/>
                <a:ea typeface="+mn-ea"/>
                <a:cs typeface="+mn-cs"/>
              </a:rPr>
              <a:t>-19.0%</a:t>
            </a:r>
          </a:p>
        </p:txBody>
      </p:sp>
      <p:sp>
        <p:nvSpPr>
          <p:cNvPr id="17" name="TextBox 16"/>
          <p:cNvSpPr txBox="1"/>
          <p:nvPr/>
        </p:nvSpPr>
        <p:spPr>
          <a:xfrm>
            <a:off x="2694443" y="5270540"/>
            <a:ext cx="1199367" cy="52322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Retatrutide
4 mg</a:t>
            </a:r>
          </a:p>
        </p:txBody>
      </p:sp>
      <p:sp>
        <p:nvSpPr>
          <p:cNvPr id="18" name="Rectangle 17"/>
          <p:cNvSpPr/>
          <p:nvPr/>
        </p:nvSpPr>
        <p:spPr>
          <a:xfrm>
            <a:off x="4288536" y="2253989"/>
            <a:ext cx="1476756" cy="2970830"/>
          </a:xfrm>
          <a:prstGeom prst="rect">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19" name="TextBox 18"/>
          <p:cNvSpPr txBox="1"/>
          <p:nvPr/>
        </p:nvSpPr>
        <p:spPr>
          <a:xfrm>
            <a:off x="4569096" y="1961381"/>
            <a:ext cx="915635" cy="338554"/>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282828"/>
                </a:solidFill>
                <a:effectLst/>
                <a:uLnTx/>
                <a:uFillTx/>
                <a:latin typeface="Poppins"/>
                <a:ea typeface="+mn-ea"/>
                <a:cs typeface="+mn-cs"/>
              </a:rPr>
              <a:t>-25.9%</a:t>
            </a:r>
          </a:p>
        </p:txBody>
      </p:sp>
      <p:sp>
        <p:nvSpPr>
          <p:cNvPr id="20" name="TextBox 19"/>
          <p:cNvSpPr txBox="1"/>
          <p:nvPr/>
        </p:nvSpPr>
        <p:spPr>
          <a:xfrm>
            <a:off x="4427231" y="5270540"/>
            <a:ext cx="1199367" cy="52322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Retatrutide
9 mg</a:t>
            </a:r>
          </a:p>
        </p:txBody>
      </p:sp>
      <p:sp>
        <p:nvSpPr>
          <p:cNvPr id="21" name="Rectangle 20"/>
          <p:cNvSpPr/>
          <p:nvPr/>
        </p:nvSpPr>
        <p:spPr>
          <a:xfrm>
            <a:off x="6021324" y="1978700"/>
            <a:ext cx="1476756" cy="3246120"/>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Poppins"/>
              <a:ea typeface="+mn-ea"/>
              <a:cs typeface="+mn-cs"/>
            </a:endParaRPr>
          </a:p>
        </p:txBody>
      </p:sp>
      <p:sp>
        <p:nvSpPr>
          <p:cNvPr id="22" name="TextBox 21"/>
          <p:cNvSpPr txBox="1"/>
          <p:nvPr/>
        </p:nvSpPr>
        <p:spPr>
          <a:xfrm>
            <a:off x="6303487" y="1686092"/>
            <a:ext cx="912429" cy="338554"/>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282828"/>
                </a:solidFill>
                <a:effectLst/>
                <a:uLnTx/>
                <a:uFillTx/>
                <a:latin typeface="Poppins"/>
                <a:ea typeface="+mn-ea"/>
                <a:cs typeface="+mn-cs"/>
              </a:rPr>
              <a:t>-28.3%</a:t>
            </a:r>
          </a:p>
        </p:txBody>
      </p:sp>
      <p:sp>
        <p:nvSpPr>
          <p:cNvPr id="23" name="TextBox 22"/>
          <p:cNvSpPr txBox="1"/>
          <p:nvPr/>
        </p:nvSpPr>
        <p:spPr>
          <a:xfrm>
            <a:off x="6160019" y="5270540"/>
            <a:ext cx="1199367" cy="52322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Retatrutide
12 mg</a:t>
            </a:r>
          </a:p>
        </p:txBody>
      </p:sp>
      <p:sp>
        <p:nvSpPr>
          <p:cNvPr id="4" name="Content Placeholder 3">
            <a:extLst>
              <a:ext uri="{FF2B5EF4-FFF2-40B4-BE49-F238E27FC236}">
                <a16:creationId xmlns:a16="http://schemas.microsoft.com/office/drawing/2014/main" id="{89B56438-4E8C-8147-E17D-710B29CDD458}"/>
              </a:ext>
            </a:extLst>
          </p:cNvPr>
          <p:cNvSpPr>
            <a:spLocks noGrp="1"/>
          </p:cNvSpPr>
          <p:nvPr>
            <p:ph idx="1"/>
          </p:nvPr>
        </p:nvSpPr>
        <p:spPr>
          <a:xfrm>
            <a:off x="556250" y="1298660"/>
            <a:ext cx="6675120" cy="327025"/>
          </a:xfrm>
        </p:spPr>
        <p:txBody>
          <a:bodyPr vert="horz" lIns="0" tIns="0" rIns="0" bIns="0" rtlCol="0" anchor="t">
            <a:noAutofit/>
          </a:bodyPr>
          <a:lstStyle/>
          <a:p>
            <a:pPr marL="0" indent="0" algn="ctr">
              <a:buNone/>
            </a:pPr>
            <a:r>
              <a:rPr lang="en-US" sz="1800" b="1" dirty="0">
                <a:latin typeface="Poppins"/>
                <a:cs typeface="Poppins"/>
              </a:rPr>
              <a:t>Mean Change in Total Body Weight (Efficacy Estimand)</a:t>
            </a:r>
          </a:p>
        </p:txBody>
      </p:sp>
      <p:sp>
        <p:nvSpPr>
          <p:cNvPr id="3" name="Title 2">
            <a:extLst>
              <a:ext uri="{FF2B5EF4-FFF2-40B4-BE49-F238E27FC236}">
                <a16:creationId xmlns:a16="http://schemas.microsoft.com/office/drawing/2014/main" id="{BF2F181A-57E5-C4D4-F205-F4CFEDE33674}"/>
              </a:ext>
            </a:extLst>
          </p:cNvPr>
          <p:cNvSpPr>
            <a:spLocks noGrp="1"/>
          </p:cNvSpPr>
          <p:nvPr>
            <p:ph type="title"/>
          </p:nvPr>
        </p:nvSpPr>
        <p:spPr>
          <a:xfrm>
            <a:off x="231078" y="531005"/>
            <a:ext cx="11740260" cy="502445"/>
          </a:xfrm>
        </p:spPr>
        <p:txBody>
          <a:bodyPr/>
          <a:lstStyle/>
          <a:p>
            <a:r>
              <a:rPr lang="en-US" dirty="0">
                <a:latin typeface="Times New Roman"/>
                <a:cs typeface="Times New Roman"/>
              </a:rPr>
              <a:t>TRIUMPH-1: Mean Change in Total Body Weight at 80 Wk</a:t>
            </a:r>
          </a:p>
        </p:txBody>
      </p:sp>
      <p:graphicFrame>
        <p:nvGraphicFramePr>
          <p:cNvPr id="8" name="Content Placeholder 7">
            <a:extLst>
              <a:ext uri="{FF2B5EF4-FFF2-40B4-BE49-F238E27FC236}">
                <a16:creationId xmlns:a16="http://schemas.microsoft.com/office/drawing/2014/main" id="{B3FAE37D-7779-E89F-1F95-F1BCD7E1BE7E}"/>
              </a:ext>
            </a:extLst>
          </p:cNvPr>
          <p:cNvGraphicFramePr>
            <a:graphicFrameLocks noGrp="1"/>
          </p:cNvGraphicFramePr>
          <p:nvPr>
            <p:ph sz="quarter" idx="10"/>
          </p:nvPr>
        </p:nvGraphicFramePr>
        <p:xfrm>
          <a:off x="7737815" y="1985177"/>
          <a:ext cx="4249820" cy="1920240"/>
        </p:xfrm>
        <a:graphic>
          <a:graphicData uri="http://schemas.openxmlformats.org/drawingml/2006/table">
            <a:tbl>
              <a:tblPr firstRow="1" bandRow="1">
                <a:tableStyleId>{6E25E649-3F16-4E02-A733-19D2CDBF48F0}</a:tableStyleId>
              </a:tblPr>
              <a:tblGrid>
                <a:gridCol w="2168101">
                  <a:extLst>
                    <a:ext uri="{9D8B030D-6E8A-4147-A177-3AD203B41FA5}">
                      <a16:colId xmlns:a16="http://schemas.microsoft.com/office/drawing/2014/main" val="4055596052"/>
                    </a:ext>
                  </a:extLst>
                </a:gridCol>
                <a:gridCol w="2081719">
                  <a:extLst>
                    <a:ext uri="{9D8B030D-6E8A-4147-A177-3AD203B41FA5}">
                      <a16:colId xmlns:a16="http://schemas.microsoft.com/office/drawing/2014/main" val="3689899092"/>
                    </a:ext>
                  </a:extLst>
                </a:gridCol>
              </a:tblGrid>
              <a:tr h="218787">
                <a:tc>
                  <a:txBody>
                    <a:bodyPr/>
                    <a:lstStyle/>
                    <a:p>
                      <a:r>
                        <a:rPr lang="en-US" sz="1600" dirty="0">
                          <a:solidFill>
                            <a:schemeClr val="bg2"/>
                          </a:solidFill>
                        </a:rPr>
                        <a:t>Treatment Regimen Estimand</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a:solidFill>
                            <a:schemeClr val="bg2"/>
                          </a:solidFill>
                        </a:rPr>
                        <a:t>Mean Change in Body Weight, %</a:t>
                      </a:r>
                      <a:endParaRPr lang="en-US" sz="16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610261974"/>
                  </a:ext>
                </a:extLst>
              </a:tr>
              <a:tr h="140101">
                <a:tc>
                  <a:txBody>
                    <a:bodyPr/>
                    <a:lstStyle/>
                    <a:p>
                      <a:r>
                        <a:rPr lang="en-US" sz="1600" dirty="0"/>
                        <a:t>Retatrutide 4 mg</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-17.6</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1172774"/>
                  </a:ext>
                </a:extLst>
              </a:tr>
              <a:tr h="140101">
                <a:tc>
                  <a:txBody>
                    <a:bodyPr/>
                    <a:lstStyle/>
                    <a:p>
                      <a:r>
                        <a:rPr lang="en-US" sz="1600" dirty="0"/>
                        <a:t>Retatrutide 9 mg</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-23.7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7530172"/>
                  </a:ext>
                </a:extLst>
              </a:tr>
              <a:tr h="140101">
                <a:tc>
                  <a:txBody>
                    <a:bodyPr/>
                    <a:lstStyle/>
                    <a:p>
                      <a:r>
                        <a:rPr lang="en-US" sz="1600" dirty="0"/>
                        <a:t>Retatrutide 12 mg</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-25.0</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95955253"/>
                  </a:ext>
                </a:extLst>
              </a:tr>
              <a:tr h="140101">
                <a:tc>
                  <a:txBody>
                    <a:bodyPr/>
                    <a:lstStyle/>
                    <a:p>
                      <a:r>
                        <a:rPr lang="en-US" sz="1600" dirty="0"/>
                        <a:t>Placebo</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-3.9</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0674165"/>
                  </a:ext>
                </a:extLst>
              </a:tr>
            </a:tbl>
          </a:graphicData>
        </a:graphic>
      </p:graphicFrame>
      <p:sp>
        <p:nvSpPr>
          <p:cNvPr id="7" name="TextBox 6">
            <a:extLst>
              <a:ext uri="{FF2B5EF4-FFF2-40B4-BE49-F238E27FC236}">
                <a16:creationId xmlns:a16="http://schemas.microsoft.com/office/drawing/2014/main" id="{002DA0B5-1DBB-7B96-9A94-00C9691E8696}"/>
              </a:ext>
            </a:extLst>
          </p:cNvPr>
          <p:cNvSpPr txBox="1"/>
          <p:nvPr/>
        </p:nvSpPr>
        <p:spPr>
          <a:xfrm rot="16200000">
            <a:off x="-946268" y="3220325"/>
            <a:ext cx="2626468" cy="292608"/>
          </a:xfrm>
          <a:prstGeom prst="rect">
            <a:avLst/>
          </a:prstGeom>
        </p:spPr>
        <p:txBody>
          <a:bodyPr vert="horz" wrap="square" lIns="0" tIns="0" rIns="0" bIns="0" rtlCol="0" anchor="t">
            <a:noAutofit/>
          </a:bodyPr>
          <a:lstStyle/>
          <a:p>
            <a:pPr algn="ctr">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a:cs typeface="Poppins Medium"/>
              </a:rPr>
              <a:t>% </a:t>
            </a:r>
            <a:r>
              <a:rPr lang="en-US" sz="1400" dirty="0">
                <a:solidFill>
                  <a:srgbClr val="161616">
                    <a:lumMod val="75000"/>
                    <a:lumOff val="25000"/>
                  </a:srgbClr>
                </a:solidFill>
                <a:latin typeface="Poppins Medium"/>
                <a:cs typeface="Poppins Medium"/>
              </a:rPr>
              <a:t>Mean Change</a:t>
            </a: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a:cs typeface="Poppins Medium"/>
              </a:rPr>
              <a:t> From Baseline</a:t>
            </a:r>
          </a:p>
        </p:txBody>
      </p:sp>
      <p:sp>
        <p:nvSpPr>
          <p:cNvPr id="9" name="Content Placeholder 3">
            <a:extLst>
              <a:ext uri="{FF2B5EF4-FFF2-40B4-BE49-F238E27FC236}">
                <a16:creationId xmlns:a16="http://schemas.microsoft.com/office/drawing/2014/main" id="{38989813-7280-7B71-C8F7-F3A2FFFB0355}"/>
              </a:ext>
            </a:extLst>
          </p:cNvPr>
          <p:cNvSpPr txBox="1">
            <a:spLocks/>
          </p:cNvSpPr>
          <p:nvPr/>
        </p:nvSpPr>
        <p:spPr>
          <a:xfrm>
            <a:off x="1712199" y="6302375"/>
            <a:ext cx="781229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700"/>
              </a:spcAft>
              <a:buClrTx/>
              <a:buSzPct val="75000"/>
              <a:buFontTx/>
              <a:buNone/>
              <a:tabLst/>
              <a:defRPr/>
            </a:pPr>
            <a:r>
              <a:rPr kumimoji="0" lang="en-US" sz="1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Jastreboff. ADA 2026.  </a:t>
            </a:r>
          </a:p>
        </p:txBody>
      </p:sp>
      <p:sp>
        <p:nvSpPr>
          <p:cNvPr id="5" name="Freeform: Shape 4">
            <a:extLst>
              <a:ext uri="{FF2B5EF4-FFF2-40B4-BE49-F238E27FC236}">
                <a16:creationId xmlns:a16="http://schemas.microsoft.com/office/drawing/2014/main" id="{6C0F1CBB-1E3C-A60F-FD43-0750AF868A3C}"/>
              </a:ext>
            </a:extLst>
          </p:cNvPr>
          <p:cNvSpPr/>
          <p:nvPr/>
        </p:nvSpPr>
        <p:spPr>
          <a:xfrm>
            <a:off x="609600" y="1940600"/>
            <a:ext cx="7048500" cy="3284219"/>
          </a:xfrm>
          <a:custGeom>
            <a:avLst/>
            <a:gdLst>
              <a:gd name="csX0" fmla="*/ 7048500 w 7048500"/>
              <a:gd name="csY0" fmla="*/ 3314700 h 3314700"/>
              <a:gd name="csX1" fmla="*/ 0 w 7048500"/>
              <a:gd name="csY1" fmla="*/ 3314700 h 3314700"/>
              <a:gd name="csX2" fmla="*/ 0 w 7048500"/>
              <a:gd name="csY2" fmla="*/ 0 h 3314700"/>
            </a:gdLst>
            <a:ahLst/>
            <a:cxnLst>
              <a:cxn ang="0">
                <a:pos x="csX0" y="csY0"/>
              </a:cxn>
              <a:cxn ang="0">
                <a:pos x="csX1" y="csY1"/>
              </a:cxn>
              <a:cxn ang="0">
                <a:pos x="csX2" y="csY2"/>
              </a:cxn>
            </a:cxnLst>
            <a:rect l="l" t="t" r="r" b="b"/>
            <a:pathLst>
              <a:path w="7048500" h="3314700">
                <a:moveTo>
                  <a:pt x="7048500" y="3314700"/>
                </a:moveTo>
                <a:lnTo>
                  <a:pt x="0" y="3314700"/>
                </a:lnTo>
                <a:lnTo>
                  <a:pt x="0" y="0"/>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2297717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5546-62D8-0FD0-0084-8C36A9D736F4}"/>
              </a:ext>
            </a:extLst>
          </p:cNvPr>
          <p:cNvSpPr>
            <a:spLocks noGrp="1"/>
          </p:cNvSpPr>
          <p:nvPr>
            <p:ph type="title"/>
          </p:nvPr>
        </p:nvSpPr>
        <p:spPr/>
        <p:txBody>
          <a:bodyPr/>
          <a:lstStyle/>
          <a:p>
            <a:r>
              <a:rPr lang="en-US" dirty="0"/>
              <a:t>TRIUMPH-1: Key Secondary Outcomes at 80 Wk</a:t>
            </a:r>
          </a:p>
        </p:txBody>
      </p:sp>
      <p:graphicFrame>
        <p:nvGraphicFramePr>
          <p:cNvPr id="5" name="Content Placeholder 4">
            <a:extLst>
              <a:ext uri="{FF2B5EF4-FFF2-40B4-BE49-F238E27FC236}">
                <a16:creationId xmlns:a16="http://schemas.microsoft.com/office/drawing/2014/main" id="{16A764E4-E990-B228-F416-22032AD5B0E7}"/>
              </a:ext>
            </a:extLst>
          </p:cNvPr>
          <p:cNvGraphicFramePr>
            <a:graphicFrameLocks noGrp="1"/>
          </p:cNvGraphicFramePr>
          <p:nvPr>
            <p:ph idx="1"/>
            <p:extLst>
              <p:ext uri="{D42A27DB-BD31-4B8C-83A1-F6EECF244321}">
                <p14:modId xmlns:p14="http://schemas.microsoft.com/office/powerpoint/2010/main" val="3080020228"/>
              </p:ext>
            </p:extLst>
          </p:nvPr>
        </p:nvGraphicFramePr>
        <p:xfrm>
          <a:off x="231775" y="1335088"/>
          <a:ext cx="11739560" cy="3624073"/>
        </p:xfrm>
        <a:graphic>
          <a:graphicData uri="http://schemas.openxmlformats.org/drawingml/2006/table">
            <a:tbl>
              <a:tblPr firstRow="1" bandRow="1">
                <a:tableStyleId>{6E25E649-3F16-4E02-A733-19D2CDBF48F0}</a:tableStyleId>
              </a:tblPr>
              <a:tblGrid>
                <a:gridCol w="3669016">
                  <a:extLst>
                    <a:ext uri="{9D8B030D-6E8A-4147-A177-3AD203B41FA5}">
                      <a16:colId xmlns:a16="http://schemas.microsoft.com/office/drawing/2014/main" val="3083141736"/>
                    </a:ext>
                  </a:extLst>
                </a:gridCol>
                <a:gridCol w="2091447">
                  <a:extLst>
                    <a:ext uri="{9D8B030D-6E8A-4147-A177-3AD203B41FA5}">
                      <a16:colId xmlns:a16="http://schemas.microsoft.com/office/drawing/2014/main" val="2397101280"/>
                    </a:ext>
                  </a:extLst>
                </a:gridCol>
                <a:gridCol w="2062264">
                  <a:extLst>
                    <a:ext uri="{9D8B030D-6E8A-4147-A177-3AD203B41FA5}">
                      <a16:colId xmlns:a16="http://schemas.microsoft.com/office/drawing/2014/main" val="2347788255"/>
                    </a:ext>
                  </a:extLst>
                </a:gridCol>
                <a:gridCol w="2023353">
                  <a:extLst>
                    <a:ext uri="{9D8B030D-6E8A-4147-A177-3AD203B41FA5}">
                      <a16:colId xmlns:a16="http://schemas.microsoft.com/office/drawing/2014/main" val="2572640821"/>
                    </a:ext>
                  </a:extLst>
                </a:gridCol>
                <a:gridCol w="1893480">
                  <a:extLst>
                    <a:ext uri="{9D8B030D-6E8A-4147-A177-3AD203B41FA5}">
                      <a16:colId xmlns:a16="http://schemas.microsoft.com/office/drawing/2014/main" val="3359216529"/>
                    </a:ext>
                  </a:extLst>
                </a:gridCol>
              </a:tblGrid>
              <a:tr h="260248">
                <a:tc>
                  <a:txBody>
                    <a:bodyPr/>
                    <a:lstStyle/>
                    <a:p>
                      <a:r>
                        <a:rPr lang="en-US" sz="1400" dirty="0">
                          <a:solidFill>
                            <a:schemeClr val="bg2"/>
                          </a:solidFill>
                        </a:rPr>
                        <a:t>Outcome, %</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solidFill>
                        </a:rPr>
                        <a:t>Retatrutide 4 mg</a:t>
                      </a:r>
                      <a:br>
                        <a:rPr lang="en-US" sz="1400" dirty="0">
                          <a:solidFill>
                            <a:schemeClr val="bg2"/>
                          </a:solidFill>
                        </a:rPr>
                      </a:br>
                      <a:r>
                        <a:rPr lang="en-US" sz="1400" dirty="0">
                          <a:solidFill>
                            <a:schemeClr val="bg2"/>
                          </a:solidFill>
                        </a:rPr>
                        <a:t>(n = 584)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solidFill>
                        </a:rPr>
                        <a:t>Retatrutide 9 mg</a:t>
                      </a:r>
                      <a:br>
                        <a:rPr lang="en-US" sz="1400" dirty="0">
                          <a:solidFill>
                            <a:schemeClr val="bg2"/>
                          </a:solidFill>
                        </a:rPr>
                      </a:br>
                      <a:r>
                        <a:rPr lang="en-US" sz="1400" dirty="0">
                          <a:solidFill>
                            <a:schemeClr val="bg2"/>
                          </a:solidFill>
                        </a:rPr>
                        <a:t>(n = 584)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solidFill>
                            <a:schemeClr val="bg2"/>
                          </a:solidFill>
                        </a:rPr>
                        <a:t>Retatrutide 12 mg</a:t>
                      </a:r>
                      <a:br>
                        <a:rPr lang="en-US" sz="1400" dirty="0">
                          <a:solidFill>
                            <a:schemeClr val="bg2"/>
                          </a:solidFill>
                        </a:rPr>
                      </a:br>
                      <a:r>
                        <a:rPr lang="en-US" sz="1400" dirty="0">
                          <a:solidFill>
                            <a:schemeClr val="bg2"/>
                          </a:solidFill>
                        </a:rPr>
                        <a:t>(n = 584)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solidFill>
                            <a:schemeClr val="bg2"/>
                          </a:solidFill>
                        </a:rPr>
                        <a:t>Placebo</a:t>
                      </a:r>
                      <a:br>
                        <a:rPr lang="en-US" sz="1400" dirty="0">
                          <a:solidFill>
                            <a:schemeClr val="bg2"/>
                          </a:solidFill>
                        </a:rPr>
                      </a:br>
                      <a:r>
                        <a:rPr lang="en-US" sz="1400" dirty="0">
                          <a:solidFill>
                            <a:schemeClr val="bg2"/>
                          </a:solidFill>
                        </a:rPr>
                        <a:t>(n = 587)</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180739537"/>
                  </a:ext>
                </a:extLst>
              </a:tr>
              <a:tr h="370840">
                <a:tc>
                  <a:txBody>
                    <a:bodyPr/>
                    <a:lstStyle/>
                    <a:p>
                      <a:r>
                        <a:rPr lang="en-US" sz="1400" dirty="0"/>
                        <a:t>Patients achieved BMI threshold</a:t>
                      </a:r>
                    </a:p>
                    <a:p>
                      <a:pPr marL="285750" indent="-285750">
                        <a:buFont typeface="Arial" panose="020B0604020202020204" pitchFamily="34" charset="0"/>
                        <a:buChar char="•"/>
                      </a:pPr>
                      <a:r>
                        <a:rPr lang="en-US" sz="1400" dirty="0"/>
                        <a:t>&lt;30 kg/m</a:t>
                      </a:r>
                      <a:r>
                        <a:rPr lang="en-US" sz="1400" baseline="30000" dirty="0"/>
                        <a:t>2</a:t>
                      </a:r>
                    </a:p>
                    <a:p>
                      <a:pPr marL="285750" indent="-285750">
                        <a:buFont typeface="Arial" panose="020B0604020202020204" pitchFamily="34" charset="0"/>
                        <a:buChar char="•"/>
                      </a:pPr>
                      <a:r>
                        <a:rPr lang="en-US" sz="1400" dirty="0"/>
                        <a:t>&lt;25 kg/m</a:t>
                      </a:r>
                      <a:r>
                        <a:rPr lang="en-US" sz="1400" baseline="30000" dirty="0"/>
                        <a:t>2</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br>
                        <a:rPr lang="en-US" sz="1400" dirty="0"/>
                      </a:br>
                      <a:r>
                        <a:rPr lang="en-US" sz="1400" dirty="0"/>
                        <a:t>40.3</a:t>
                      </a:r>
                      <a:br>
                        <a:rPr lang="en-US" sz="1400" dirty="0"/>
                      </a:br>
                      <a:r>
                        <a:rPr lang="en-US" sz="1400" dirty="0"/>
                        <a:t>15.6</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br>
                        <a:rPr lang="en-US" sz="1400" dirty="0"/>
                      </a:br>
                      <a:r>
                        <a:rPr lang="en-US" sz="1400" dirty="0"/>
                        <a:t>60.2</a:t>
                      </a:r>
                      <a:br>
                        <a:rPr lang="en-US" sz="1400" dirty="0"/>
                      </a:br>
                      <a:r>
                        <a:rPr lang="en-US" sz="1400" dirty="0"/>
                        <a:t>29.0</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br>
                        <a:rPr lang="en-US" sz="1400" dirty="0"/>
                      </a:br>
                      <a:r>
                        <a:rPr lang="en-US" sz="1400" dirty="0"/>
                        <a:t>65.3</a:t>
                      </a:r>
                      <a:br>
                        <a:rPr lang="en-US" sz="1400" dirty="0"/>
                      </a:br>
                      <a:r>
                        <a:rPr lang="en-US" sz="1400" dirty="0"/>
                        <a:t>33.3</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br>
                        <a:rPr lang="en-US" sz="1400" dirty="0"/>
                      </a:br>
                      <a:r>
                        <a:rPr lang="en-US" sz="1400" dirty="0"/>
                        <a:t>7.6</a:t>
                      </a:r>
                      <a:br>
                        <a:rPr lang="en-US" sz="1400" dirty="0"/>
                      </a:br>
                      <a:r>
                        <a:rPr lang="en-US" sz="1400" dirty="0"/>
                        <a:t>1.1</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24269256"/>
                  </a:ext>
                </a:extLst>
              </a:tr>
              <a:tr h="362713">
                <a:tc>
                  <a:txBody>
                    <a:bodyPr/>
                    <a:lstStyle/>
                    <a:p>
                      <a:r>
                        <a:rPr lang="en-US" sz="1400" dirty="0"/>
                        <a:t>Waist to height ratio &lt;0.5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11.7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21.5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26.1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1.3</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68078121"/>
                  </a:ext>
                </a:extLst>
              </a:tr>
              <a:tr h="370840">
                <a:tc>
                  <a:txBody>
                    <a:bodyPr/>
                    <a:lstStyle/>
                    <a:p>
                      <a:r>
                        <a:rPr lang="en-US" sz="1400" dirty="0"/>
                        <a:t>Patients achieved weight loss threshold</a:t>
                      </a:r>
                    </a:p>
                    <a:p>
                      <a:pPr marL="285750" indent="-285750">
                        <a:buFont typeface="Arial" panose="020B0604020202020204" pitchFamily="34" charset="0"/>
                        <a:buChar char="•"/>
                      </a:pPr>
                      <a:r>
                        <a:rPr lang="en-US" sz="1400" dirty="0"/>
                        <a:t>≥5%</a:t>
                      </a:r>
                    </a:p>
                    <a:p>
                      <a:pPr marL="285750" indent="-285750">
                        <a:buFont typeface="Arial" panose="020B0604020202020204" pitchFamily="34" charset="0"/>
                        <a:buChar char="•"/>
                      </a:pPr>
                      <a:r>
                        <a:rPr lang="en-US" sz="1400" dirty="0"/>
                        <a:t>≥10%</a:t>
                      </a:r>
                    </a:p>
                    <a:p>
                      <a:pPr marL="285750" indent="-285750">
                        <a:buFont typeface="Arial" panose="020B0604020202020204" pitchFamily="34" charset="0"/>
                        <a:buChar char="•"/>
                      </a:pPr>
                      <a:r>
                        <a:rPr lang="en-US" sz="1400" dirty="0"/>
                        <a:t>≥15%</a:t>
                      </a:r>
                    </a:p>
                    <a:p>
                      <a:pPr marL="285750" indent="-285750">
                        <a:buFont typeface="Arial" panose="020B0604020202020204" pitchFamily="34" charset="0"/>
                        <a:buChar char="•"/>
                      </a:pPr>
                      <a:r>
                        <a:rPr lang="en-US" sz="1400" dirty="0"/>
                        <a:t>≥20%</a:t>
                      </a:r>
                    </a:p>
                    <a:p>
                      <a:pPr marL="285750" indent="-285750">
                        <a:buFont typeface="Arial" panose="020B0604020202020204" pitchFamily="34" charset="0"/>
                        <a:buChar char="•"/>
                      </a:pPr>
                      <a:r>
                        <a:rPr lang="en-US" sz="1400" dirty="0"/>
                        <a:t>≥25%</a:t>
                      </a:r>
                    </a:p>
                    <a:p>
                      <a:pPr marL="285750" indent="-285750">
                        <a:buFont typeface="Arial" panose="020B0604020202020204" pitchFamily="34" charset="0"/>
                        <a:buChar char="•"/>
                      </a:pPr>
                      <a:r>
                        <a:rPr lang="en-US" sz="1400" dirty="0"/>
                        <a:t>≥30%</a:t>
                      </a:r>
                    </a:p>
                    <a:p>
                      <a:pPr marL="285750" indent="-285750">
                        <a:buFont typeface="Arial" panose="020B0604020202020204" pitchFamily="34" charset="0"/>
                        <a:buChar char="•"/>
                      </a:pPr>
                      <a:r>
                        <a:rPr lang="en-US" sz="1400" dirty="0"/>
                        <a:t>≥35%</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br>
                        <a:rPr lang="en-US" sz="1400" dirty="0"/>
                      </a:br>
                      <a:br>
                        <a:rPr lang="en-US" sz="1400" dirty="0"/>
                      </a:br>
                      <a:r>
                        <a:rPr lang="en-US" sz="1400" dirty="0"/>
                        <a:t>91.3</a:t>
                      </a:r>
                      <a:br>
                        <a:rPr lang="en-US" sz="1400" dirty="0"/>
                      </a:br>
                      <a:r>
                        <a:rPr lang="en-US" sz="1400" dirty="0"/>
                        <a:t>78.4</a:t>
                      </a:r>
                      <a:br>
                        <a:rPr lang="en-US" sz="1400" dirty="0"/>
                      </a:br>
                      <a:r>
                        <a:rPr lang="en-US" sz="1400" dirty="0"/>
                        <a:t>61.5</a:t>
                      </a:r>
                      <a:br>
                        <a:rPr lang="en-US" sz="1400" dirty="0"/>
                      </a:br>
                      <a:r>
                        <a:rPr lang="en-US" sz="1400" dirty="0"/>
                        <a:t>44.0</a:t>
                      </a:r>
                      <a:br>
                        <a:rPr lang="en-US" sz="1400" dirty="0"/>
                      </a:br>
                      <a:r>
                        <a:rPr lang="en-US" sz="1400" dirty="0"/>
                        <a:t>27.8</a:t>
                      </a:r>
                      <a:br>
                        <a:rPr lang="en-US" sz="1400" dirty="0"/>
                      </a:br>
                      <a:r>
                        <a:rPr lang="en-US" sz="1400" dirty="0"/>
                        <a:t>15.3</a:t>
                      </a:r>
                      <a:br>
                        <a:rPr lang="en-US" sz="1400" dirty="0"/>
                      </a:br>
                      <a:r>
                        <a:rPr lang="en-US" sz="1400" dirty="0"/>
                        <a:t>5.9</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br>
                        <a:rPr lang="en-US" sz="1400" dirty="0"/>
                      </a:br>
                      <a:br>
                        <a:rPr lang="en-US" sz="1400" dirty="0"/>
                      </a:br>
                      <a:r>
                        <a:rPr lang="en-US" sz="1400" dirty="0"/>
                        <a:t>97.0</a:t>
                      </a:r>
                      <a:br>
                        <a:rPr lang="en-US" sz="1400" dirty="0"/>
                      </a:br>
                      <a:r>
                        <a:rPr lang="en-US" sz="1400" dirty="0"/>
                        <a:t>92.0</a:t>
                      </a:r>
                      <a:br>
                        <a:rPr lang="en-US" sz="1400" dirty="0"/>
                      </a:br>
                      <a:r>
                        <a:rPr lang="en-US" sz="1400" dirty="0"/>
                        <a:t>82.8</a:t>
                      </a:r>
                      <a:br>
                        <a:rPr lang="en-US" sz="1400" dirty="0"/>
                      </a:br>
                      <a:r>
                        <a:rPr lang="en-US" sz="1400" dirty="0"/>
                        <a:t>71.1</a:t>
                      </a:r>
                      <a:br>
                        <a:rPr lang="en-US" sz="1400" dirty="0"/>
                      </a:br>
                      <a:r>
                        <a:rPr lang="en-US" sz="1400" dirty="0"/>
                        <a:t>52.9</a:t>
                      </a:r>
                      <a:br>
                        <a:rPr lang="en-US" sz="1400" dirty="0"/>
                      </a:br>
                      <a:r>
                        <a:rPr lang="en-US" sz="1400" dirty="0"/>
                        <a:t>37.9</a:t>
                      </a:r>
                      <a:br>
                        <a:rPr lang="en-US" sz="1400" dirty="0"/>
                      </a:br>
                      <a:r>
                        <a:rPr lang="en-US" sz="1400" dirty="0"/>
                        <a:t>20.8</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br>
                        <a:rPr lang="en-US" sz="1400" dirty="0"/>
                      </a:br>
                      <a:br>
                        <a:rPr lang="en-US" sz="1400" dirty="0"/>
                      </a:br>
                      <a:r>
                        <a:rPr lang="en-US" sz="1400" dirty="0"/>
                        <a:t>97.3</a:t>
                      </a:r>
                      <a:br>
                        <a:rPr lang="en-US" sz="1400" dirty="0"/>
                      </a:br>
                      <a:r>
                        <a:rPr lang="en-US" sz="1400" dirty="0"/>
                        <a:t>93.2</a:t>
                      </a:r>
                      <a:br>
                        <a:rPr lang="en-US" sz="1400" dirty="0"/>
                      </a:br>
                      <a:r>
                        <a:rPr lang="en-US" sz="1400" dirty="0"/>
                        <a:t>87.5</a:t>
                      </a:r>
                      <a:br>
                        <a:rPr lang="en-US" sz="1400" dirty="0"/>
                      </a:br>
                      <a:r>
                        <a:rPr lang="en-US" sz="1400" dirty="0"/>
                        <a:t>76.2</a:t>
                      </a:r>
                      <a:br>
                        <a:rPr lang="en-US" sz="1400" dirty="0"/>
                      </a:br>
                      <a:r>
                        <a:rPr lang="en-US" sz="1400" dirty="0"/>
                        <a:t>62.5</a:t>
                      </a:r>
                      <a:br>
                        <a:rPr lang="en-US" sz="1400" dirty="0"/>
                      </a:br>
                      <a:r>
                        <a:rPr lang="en-US" sz="1400" dirty="0"/>
                        <a:t>45.3</a:t>
                      </a:r>
                      <a:br>
                        <a:rPr lang="en-US" sz="1400" dirty="0"/>
                      </a:br>
                      <a:r>
                        <a:rPr lang="en-US" sz="1400" dirty="0"/>
                        <a:t>27.2</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br>
                        <a:rPr lang="en-US" sz="1400"/>
                      </a:br>
                      <a:br>
                        <a:rPr lang="en-US" sz="1400"/>
                      </a:br>
                      <a:r>
                        <a:rPr lang="en-US" sz="1400"/>
                        <a:t>34.3</a:t>
                      </a:r>
                      <a:br>
                        <a:rPr lang="en-US" sz="1400"/>
                      </a:br>
                      <a:r>
                        <a:rPr lang="en-US" sz="1400"/>
                        <a:t>15.9</a:t>
                      </a:r>
                      <a:br>
                        <a:rPr lang="en-US" sz="1400"/>
                      </a:br>
                      <a:r>
                        <a:rPr lang="en-US" sz="1400"/>
                        <a:t>7.6</a:t>
                      </a:r>
                      <a:br>
                        <a:rPr lang="en-US" sz="1400"/>
                      </a:br>
                      <a:r>
                        <a:rPr lang="en-US" sz="1400"/>
                        <a:t>4.1</a:t>
                      </a:r>
                      <a:br>
                        <a:rPr lang="en-US" sz="1400"/>
                      </a:br>
                      <a:r>
                        <a:rPr lang="en-US" sz="1400"/>
                        <a:t>2.2</a:t>
                      </a:r>
                      <a:br>
                        <a:rPr lang="en-US" sz="1400"/>
                      </a:br>
                      <a:r>
                        <a:rPr lang="en-US" sz="1400"/>
                        <a:t>0.5</a:t>
                      </a:r>
                      <a:br>
                        <a:rPr lang="en-US" sz="1400"/>
                      </a:br>
                      <a:r>
                        <a:rPr lang="en-US" sz="1400"/>
                        <a:t>0.3</a:t>
                      </a:r>
                      <a:endParaRPr lang="en-US" sz="1400" dirty="0"/>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48847397"/>
                  </a:ext>
                </a:extLst>
              </a:tr>
            </a:tbl>
          </a:graphicData>
        </a:graphic>
      </p:graphicFrame>
      <p:sp>
        <p:nvSpPr>
          <p:cNvPr id="4" name="Content Placeholder 3">
            <a:extLst>
              <a:ext uri="{FF2B5EF4-FFF2-40B4-BE49-F238E27FC236}">
                <a16:creationId xmlns:a16="http://schemas.microsoft.com/office/drawing/2014/main" id="{AC4BB2F4-F437-453A-09DD-CFA2FDDC0972}"/>
              </a:ext>
            </a:extLst>
          </p:cNvPr>
          <p:cNvSpPr>
            <a:spLocks noGrp="1"/>
          </p:cNvSpPr>
          <p:nvPr>
            <p:ph sz="quarter" idx="10"/>
          </p:nvPr>
        </p:nvSpPr>
        <p:spPr/>
        <p:txBody>
          <a:bodyPr/>
          <a:lstStyle/>
          <a:p>
            <a:pPr algn="ctr"/>
            <a:r>
              <a:rPr lang="en-US" dirty="0"/>
              <a:t>Jastreboff. ADA 2026. </a:t>
            </a:r>
          </a:p>
        </p:txBody>
      </p:sp>
      <p:sp>
        <p:nvSpPr>
          <p:cNvPr id="6" name="Content Placeholder 37">
            <a:extLst>
              <a:ext uri="{FF2B5EF4-FFF2-40B4-BE49-F238E27FC236}">
                <a16:creationId xmlns:a16="http://schemas.microsoft.com/office/drawing/2014/main" id="{C6A065F1-F6B0-9857-05D5-182648DEED45}"/>
              </a:ext>
            </a:extLst>
          </p:cNvPr>
          <p:cNvSpPr txBox="1">
            <a:spLocks/>
          </p:cNvSpPr>
          <p:nvPr/>
        </p:nvSpPr>
        <p:spPr>
          <a:xfrm>
            <a:off x="231078" y="5068111"/>
            <a:ext cx="11740260" cy="1021791"/>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Retatrutide significantly improved select cardiovascular risk factors, including lipids, SBP, hsCRP, and glycemia, across all treatment arms vs placebo</a:t>
            </a:r>
          </a:p>
          <a:p>
            <a:r>
              <a:rPr lang="en-US" sz="1600" dirty="0"/>
              <a:t>Retatrutide also improved patients’ physical function and psychosocial QoL vs placebo</a:t>
            </a:r>
          </a:p>
        </p:txBody>
      </p:sp>
    </p:spTree>
    <p:extLst>
      <p:ext uri="{BB962C8B-B14F-4D97-AF65-F5344CB8AC3E}">
        <p14:creationId xmlns:p14="http://schemas.microsoft.com/office/powerpoint/2010/main" val="3691384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4A34-70B5-4164-1669-AC0356941C26}"/>
              </a:ext>
            </a:extLst>
          </p:cNvPr>
          <p:cNvSpPr>
            <a:spLocks noGrp="1"/>
          </p:cNvSpPr>
          <p:nvPr>
            <p:ph type="title"/>
          </p:nvPr>
        </p:nvSpPr>
        <p:spPr>
          <a:xfrm>
            <a:off x="231078" y="260163"/>
            <a:ext cx="11677524" cy="1044132"/>
          </a:xfrm>
        </p:spPr>
        <p:txBody>
          <a:bodyPr/>
          <a:lstStyle/>
          <a:p>
            <a:r>
              <a:rPr lang="en-US" dirty="0">
                <a:latin typeface="Times New Roman"/>
                <a:cs typeface="Times New Roman"/>
              </a:rPr>
              <a:t>TRIUMPH-1 Extension: Mean Change in Total Body Weight at 104 Wk</a:t>
            </a:r>
          </a:p>
        </p:txBody>
      </p:sp>
      <p:graphicFrame>
        <p:nvGraphicFramePr>
          <p:cNvPr id="5" name="Content Placeholder 4">
            <a:extLst>
              <a:ext uri="{FF2B5EF4-FFF2-40B4-BE49-F238E27FC236}">
                <a16:creationId xmlns:a16="http://schemas.microsoft.com/office/drawing/2014/main" id="{FD45B99E-30EF-A49C-16AB-7F4103DA4D23}"/>
              </a:ext>
            </a:extLst>
          </p:cNvPr>
          <p:cNvGraphicFramePr>
            <a:graphicFrameLocks noGrp="1"/>
          </p:cNvGraphicFramePr>
          <p:nvPr>
            <p:ph idx="1"/>
            <p:extLst>
              <p:ext uri="{D42A27DB-BD31-4B8C-83A1-F6EECF244321}">
                <p14:modId xmlns:p14="http://schemas.microsoft.com/office/powerpoint/2010/main" val="429875852"/>
              </p:ext>
            </p:extLst>
          </p:nvPr>
        </p:nvGraphicFramePr>
        <p:xfrm>
          <a:off x="231775" y="1335088"/>
          <a:ext cx="11739562" cy="2123440"/>
        </p:xfrm>
        <a:graphic>
          <a:graphicData uri="http://schemas.openxmlformats.org/drawingml/2006/table">
            <a:tbl>
              <a:tblPr firstRow="1" bandRow="1">
                <a:tableStyleId>{6E25E649-3F16-4E02-A733-19D2CDBF48F0}</a:tableStyleId>
              </a:tblPr>
              <a:tblGrid>
                <a:gridCol w="5841526">
                  <a:extLst>
                    <a:ext uri="{9D8B030D-6E8A-4147-A177-3AD203B41FA5}">
                      <a16:colId xmlns:a16="http://schemas.microsoft.com/office/drawing/2014/main" val="11700458"/>
                    </a:ext>
                  </a:extLst>
                </a:gridCol>
                <a:gridCol w="5898036">
                  <a:extLst>
                    <a:ext uri="{9D8B030D-6E8A-4147-A177-3AD203B41FA5}">
                      <a16:colId xmlns:a16="http://schemas.microsoft.com/office/drawing/2014/main" val="1082134983"/>
                    </a:ext>
                  </a:extLst>
                </a:gridCol>
              </a:tblGrid>
              <a:tr h="370840">
                <a:tc>
                  <a:txBody>
                    <a:bodyPr/>
                    <a:lstStyle/>
                    <a:p>
                      <a:r>
                        <a:rPr lang="en-US" dirty="0">
                          <a:solidFill>
                            <a:schemeClr val="bg2"/>
                          </a:solidFill>
                        </a:rPr>
                        <a:t>Efficacy Estimand</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dirty="0">
                          <a:solidFill>
                            <a:schemeClr val="bg2"/>
                          </a:solidFill>
                        </a:rPr>
                        <a:t>Change in Total</a:t>
                      </a:r>
                      <a:br>
                        <a:rPr lang="en-US" dirty="0">
                          <a:solidFill>
                            <a:schemeClr val="bg2"/>
                          </a:solidFill>
                        </a:rPr>
                      </a:br>
                      <a:r>
                        <a:rPr lang="en-US" dirty="0">
                          <a:solidFill>
                            <a:schemeClr val="bg2"/>
                          </a:solidFill>
                        </a:rPr>
                        <a:t>Body Weight, %</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030573925"/>
                  </a:ext>
                </a:extLst>
              </a:tr>
              <a:tr h="370840">
                <a:tc>
                  <a:txBody>
                    <a:bodyPr/>
                    <a:lstStyle/>
                    <a:p>
                      <a:r>
                        <a:rPr lang="en-US" sz="1800" dirty="0"/>
                        <a:t>Retatrutide 4 mg</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-27.9</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37511983"/>
                  </a:ext>
                </a:extLst>
              </a:tr>
              <a:tr h="370840">
                <a:tc>
                  <a:txBody>
                    <a:bodyPr/>
                    <a:lstStyle/>
                    <a:p>
                      <a:r>
                        <a:rPr lang="en-US" sz="1800" dirty="0"/>
                        <a:t>Retatrutide 9 mg</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-29.5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3152670"/>
                  </a:ext>
                </a:extLst>
              </a:tr>
              <a:tr h="370840">
                <a:tc>
                  <a:txBody>
                    <a:bodyPr/>
                    <a:lstStyle/>
                    <a:p>
                      <a:r>
                        <a:rPr lang="en-US" sz="1800" dirty="0"/>
                        <a:t>Retatrutide 12 mg</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dirty="0"/>
                        <a:t>-30.3</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7351818"/>
                  </a:ext>
                </a:extLst>
              </a:tr>
              <a:tr h="370840">
                <a:tc>
                  <a:txBody>
                    <a:bodyPr/>
                    <a:lstStyle/>
                    <a:p>
                      <a:r>
                        <a:rPr lang="en-US" sz="1800" dirty="0"/>
                        <a:t>Placebo</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-19.2</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220138"/>
                  </a:ext>
                </a:extLst>
              </a:tr>
            </a:tbl>
          </a:graphicData>
        </a:graphic>
      </p:graphicFrame>
      <p:sp>
        <p:nvSpPr>
          <p:cNvPr id="4" name="Content Placeholder 3">
            <a:extLst>
              <a:ext uri="{FF2B5EF4-FFF2-40B4-BE49-F238E27FC236}">
                <a16:creationId xmlns:a16="http://schemas.microsoft.com/office/drawing/2014/main" id="{9184C553-4EC4-0E79-FABB-71078D1DDC6C}"/>
              </a:ext>
            </a:extLst>
          </p:cNvPr>
          <p:cNvSpPr>
            <a:spLocks noGrp="1"/>
          </p:cNvSpPr>
          <p:nvPr>
            <p:ph sz="quarter" idx="10"/>
          </p:nvPr>
        </p:nvSpPr>
        <p:spPr/>
        <p:txBody>
          <a:bodyPr/>
          <a:lstStyle/>
          <a:p>
            <a:pPr algn="ctr"/>
            <a:r>
              <a:rPr lang="en-US" dirty="0"/>
              <a:t>Jastreboff. ADA 2026. </a:t>
            </a:r>
          </a:p>
        </p:txBody>
      </p:sp>
      <p:sp>
        <p:nvSpPr>
          <p:cNvPr id="6" name="Content Placeholder 5">
            <a:extLst>
              <a:ext uri="{FF2B5EF4-FFF2-40B4-BE49-F238E27FC236}">
                <a16:creationId xmlns:a16="http://schemas.microsoft.com/office/drawing/2014/main" id="{A9BDD032-AB5A-8ACF-B395-C5331ACD1D6A}"/>
              </a:ext>
            </a:extLst>
          </p:cNvPr>
          <p:cNvSpPr txBox="1">
            <a:spLocks/>
          </p:cNvSpPr>
          <p:nvPr/>
        </p:nvSpPr>
        <p:spPr>
          <a:xfrm>
            <a:off x="179455" y="3645697"/>
            <a:ext cx="11729147" cy="502445"/>
          </a:xfrm>
          <a:prstGeom prst="rect">
            <a:avLst/>
          </a:prstGeom>
        </p:spPr>
        <p:txBody>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i="1" dirty="0"/>
              <a:t>P</a:t>
            </a:r>
            <a:r>
              <a:rPr lang="en-US" sz="1800" dirty="0"/>
              <a:t> &lt;.001 vs placebo for all comparisons</a:t>
            </a:r>
          </a:p>
        </p:txBody>
      </p:sp>
      <p:graphicFrame>
        <p:nvGraphicFramePr>
          <p:cNvPr id="10" name="Content Placeholder 4">
            <a:extLst>
              <a:ext uri="{FF2B5EF4-FFF2-40B4-BE49-F238E27FC236}">
                <a16:creationId xmlns:a16="http://schemas.microsoft.com/office/drawing/2014/main" id="{D5A3400C-F9CE-D60E-6FD6-01A8FECBFCB7}"/>
              </a:ext>
            </a:extLst>
          </p:cNvPr>
          <p:cNvGraphicFramePr>
            <a:graphicFrameLocks/>
          </p:cNvGraphicFramePr>
          <p:nvPr>
            <p:extLst>
              <p:ext uri="{D42A27DB-BD31-4B8C-83A1-F6EECF244321}">
                <p14:modId xmlns:p14="http://schemas.microsoft.com/office/powerpoint/2010/main" val="456629131"/>
              </p:ext>
            </p:extLst>
          </p:nvPr>
        </p:nvGraphicFramePr>
        <p:xfrm>
          <a:off x="6248400" y="1335088"/>
          <a:ext cx="5711825" cy="2123440"/>
        </p:xfrm>
        <a:graphic>
          <a:graphicData uri="http://schemas.openxmlformats.org/drawingml/2006/table">
            <a:tbl>
              <a:tblPr firstRow="1" bandRow="1">
                <a:tableStyleId>{6E25E649-3F16-4E02-A733-19D2CDBF48F0}</a:tableStyleId>
              </a:tblPr>
              <a:tblGrid>
                <a:gridCol w="2842165">
                  <a:extLst>
                    <a:ext uri="{9D8B030D-6E8A-4147-A177-3AD203B41FA5}">
                      <a16:colId xmlns:a16="http://schemas.microsoft.com/office/drawing/2014/main" val="11700458"/>
                    </a:ext>
                  </a:extLst>
                </a:gridCol>
                <a:gridCol w="2869660">
                  <a:extLst>
                    <a:ext uri="{9D8B030D-6E8A-4147-A177-3AD203B41FA5}">
                      <a16:colId xmlns:a16="http://schemas.microsoft.com/office/drawing/2014/main" val="1082134983"/>
                    </a:ext>
                  </a:extLst>
                </a:gridCol>
              </a:tblGrid>
              <a:tr h="370840">
                <a:tc>
                  <a:txBody>
                    <a:bodyPr/>
                    <a:lstStyle/>
                    <a:p>
                      <a:r>
                        <a:rPr lang="en-US" dirty="0">
                          <a:solidFill>
                            <a:schemeClr val="bg2"/>
                          </a:solidFill>
                        </a:rPr>
                        <a:t>Treatment</a:t>
                      </a:r>
                      <a:br>
                        <a:rPr lang="en-US" dirty="0">
                          <a:solidFill>
                            <a:schemeClr val="bg2"/>
                          </a:solidFill>
                        </a:rPr>
                      </a:br>
                      <a:r>
                        <a:rPr lang="en-US" dirty="0">
                          <a:solidFill>
                            <a:schemeClr val="bg2"/>
                          </a:solidFill>
                        </a:rPr>
                        <a:t>Regimen Estimand</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a:solidFill>
                            <a:schemeClr val="bg2"/>
                          </a:solidFill>
                        </a:rPr>
                        <a:t>Mean Change in Total</a:t>
                      </a:r>
                      <a:br>
                        <a:rPr lang="en-US">
                          <a:solidFill>
                            <a:srgbClr val="F9F3D9"/>
                          </a:solidFill>
                        </a:rPr>
                      </a:br>
                      <a:r>
                        <a:rPr lang="en-US">
                          <a:solidFill>
                            <a:schemeClr val="bg2"/>
                          </a:solidFill>
                        </a:rPr>
                        <a:t>Body Weight, %</a:t>
                      </a:r>
                      <a:endParaRPr lang="en-US"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030573925"/>
                  </a:ext>
                </a:extLst>
              </a:tr>
              <a:tr h="370840">
                <a:tc>
                  <a:txBody>
                    <a:bodyPr/>
                    <a:lstStyle/>
                    <a:p>
                      <a:r>
                        <a:rPr lang="en-US" sz="1800" dirty="0"/>
                        <a:t>Retatrutide 4 mg</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-25.7</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37511983"/>
                  </a:ext>
                </a:extLst>
              </a:tr>
              <a:tr h="370840">
                <a:tc>
                  <a:txBody>
                    <a:bodyPr/>
                    <a:lstStyle/>
                    <a:p>
                      <a:r>
                        <a:rPr lang="en-US" sz="1800" dirty="0"/>
                        <a:t>Retatrutide 9 mg</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-28.7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3152670"/>
                  </a:ext>
                </a:extLst>
              </a:tr>
              <a:tr h="370840">
                <a:tc>
                  <a:txBody>
                    <a:bodyPr/>
                    <a:lstStyle/>
                    <a:p>
                      <a:r>
                        <a:rPr lang="en-US" sz="1800" dirty="0"/>
                        <a:t>Retatrutide 12 mg</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dirty="0"/>
                        <a:t>-29.9</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7351818"/>
                  </a:ext>
                </a:extLst>
              </a:tr>
              <a:tr h="370840">
                <a:tc>
                  <a:txBody>
                    <a:bodyPr/>
                    <a:lstStyle/>
                    <a:p>
                      <a:r>
                        <a:rPr lang="en-US" sz="1800" dirty="0"/>
                        <a:t>Placebo</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-18.9</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220138"/>
                  </a:ext>
                </a:extLst>
              </a:tr>
            </a:tbl>
          </a:graphicData>
        </a:graphic>
      </p:graphicFrame>
    </p:spTree>
    <p:extLst>
      <p:ext uri="{BB962C8B-B14F-4D97-AF65-F5344CB8AC3E}">
        <p14:creationId xmlns:p14="http://schemas.microsoft.com/office/powerpoint/2010/main" val="2105531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4504-526B-A085-F53A-5B6F748D6C2D}"/>
              </a:ext>
            </a:extLst>
          </p:cNvPr>
          <p:cNvSpPr>
            <a:spLocks noGrp="1"/>
          </p:cNvSpPr>
          <p:nvPr>
            <p:ph type="title"/>
          </p:nvPr>
        </p:nvSpPr>
        <p:spPr/>
        <p:txBody>
          <a:bodyPr/>
          <a:lstStyle/>
          <a:p>
            <a:r>
              <a:rPr lang="en-US" dirty="0"/>
              <a:t>TRIUMPH-1: Safety</a:t>
            </a:r>
          </a:p>
        </p:txBody>
      </p:sp>
      <p:graphicFrame>
        <p:nvGraphicFramePr>
          <p:cNvPr id="5" name="Content Placeholder 4">
            <a:extLst>
              <a:ext uri="{FF2B5EF4-FFF2-40B4-BE49-F238E27FC236}">
                <a16:creationId xmlns:a16="http://schemas.microsoft.com/office/drawing/2014/main" id="{FA864581-1670-896B-F0A8-9A810553A1CE}"/>
              </a:ext>
            </a:extLst>
          </p:cNvPr>
          <p:cNvGraphicFramePr>
            <a:graphicFrameLocks noGrp="1"/>
          </p:cNvGraphicFramePr>
          <p:nvPr>
            <p:ph idx="1"/>
            <p:extLst>
              <p:ext uri="{D42A27DB-BD31-4B8C-83A1-F6EECF244321}">
                <p14:modId xmlns:p14="http://schemas.microsoft.com/office/powerpoint/2010/main" val="1331026461"/>
              </p:ext>
            </p:extLst>
          </p:nvPr>
        </p:nvGraphicFramePr>
        <p:xfrm>
          <a:off x="231775" y="1335088"/>
          <a:ext cx="11739561" cy="4744720"/>
        </p:xfrm>
        <a:graphic>
          <a:graphicData uri="http://schemas.openxmlformats.org/drawingml/2006/table">
            <a:tbl>
              <a:tblPr firstRow="1" bandRow="1">
                <a:tableStyleId>{6E25E649-3F16-4E02-A733-19D2CDBF48F0}</a:tableStyleId>
              </a:tblPr>
              <a:tblGrid>
                <a:gridCol w="4447230">
                  <a:extLst>
                    <a:ext uri="{9D8B030D-6E8A-4147-A177-3AD203B41FA5}">
                      <a16:colId xmlns:a16="http://schemas.microsoft.com/office/drawing/2014/main" val="793852342"/>
                    </a:ext>
                  </a:extLst>
                </a:gridCol>
                <a:gridCol w="1848256">
                  <a:extLst>
                    <a:ext uri="{9D8B030D-6E8A-4147-A177-3AD203B41FA5}">
                      <a16:colId xmlns:a16="http://schemas.microsoft.com/office/drawing/2014/main" val="1866855926"/>
                    </a:ext>
                  </a:extLst>
                </a:gridCol>
                <a:gridCol w="1789889">
                  <a:extLst>
                    <a:ext uri="{9D8B030D-6E8A-4147-A177-3AD203B41FA5}">
                      <a16:colId xmlns:a16="http://schemas.microsoft.com/office/drawing/2014/main" val="3020557210"/>
                    </a:ext>
                  </a:extLst>
                </a:gridCol>
                <a:gridCol w="1848255">
                  <a:extLst>
                    <a:ext uri="{9D8B030D-6E8A-4147-A177-3AD203B41FA5}">
                      <a16:colId xmlns:a16="http://schemas.microsoft.com/office/drawing/2014/main" val="3801535173"/>
                    </a:ext>
                  </a:extLst>
                </a:gridCol>
                <a:gridCol w="1805931">
                  <a:extLst>
                    <a:ext uri="{9D8B030D-6E8A-4147-A177-3AD203B41FA5}">
                      <a16:colId xmlns:a16="http://schemas.microsoft.com/office/drawing/2014/main" val="984656239"/>
                    </a:ext>
                  </a:extLst>
                </a:gridCol>
              </a:tblGrid>
              <a:tr h="370840">
                <a:tc>
                  <a:txBody>
                    <a:bodyPr/>
                    <a:lstStyle/>
                    <a:p>
                      <a:r>
                        <a:rPr lang="en-US" sz="1400">
                          <a:solidFill>
                            <a:schemeClr val="bg2"/>
                          </a:solidFill>
                        </a:rPr>
                        <a:t>Adverse Events, n (%)</a:t>
                      </a:r>
                      <a:endParaRPr lang="en-US" sz="14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solidFill>
                        </a:rPr>
                        <a:t>Retatrutide 4 mg</a:t>
                      </a:r>
                      <a:br>
                        <a:rPr lang="en-US" sz="1400" dirty="0">
                          <a:solidFill>
                            <a:schemeClr val="bg2"/>
                          </a:solidFill>
                        </a:rPr>
                      </a:br>
                      <a:r>
                        <a:rPr lang="en-US" sz="1400" dirty="0">
                          <a:solidFill>
                            <a:schemeClr val="bg2"/>
                          </a:solidFill>
                        </a:rPr>
                        <a:t>(n = 584)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solidFill>
                        </a:rPr>
                        <a:t>Retatrutide 9 mg</a:t>
                      </a:r>
                      <a:br>
                        <a:rPr lang="en-US" sz="1400" dirty="0">
                          <a:solidFill>
                            <a:schemeClr val="bg2"/>
                          </a:solidFill>
                        </a:rPr>
                      </a:br>
                      <a:r>
                        <a:rPr lang="en-US" sz="1400" dirty="0">
                          <a:solidFill>
                            <a:schemeClr val="bg2"/>
                          </a:solidFill>
                        </a:rPr>
                        <a:t>(n = 583)</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solidFill>
                            <a:schemeClr val="bg2"/>
                          </a:solidFill>
                        </a:rPr>
                        <a:t>Retatrutide 12 mg</a:t>
                      </a:r>
                      <a:br>
                        <a:rPr lang="en-US" sz="1400" dirty="0">
                          <a:solidFill>
                            <a:schemeClr val="bg2"/>
                          </a:solidFill>
                        </a:rPr>
                      </a:br>
                      <a:r>
                        <a:rPr lang="en-US" sz="1400" dirty="0">
                          <a:solidFill>
                            <a:schemeClr val="bg2"/>
                          </a:solidFill>
                        </a:rPr>
                        <a:t>(n = 582)</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solidFill>
                            <a:schemeClr val="bg2"/>
                          </a:solidFill>
                        </a:rPr>
                        <a:t>Placebo</a:t>
                      </a:r>
                      <a:br>
                        <a:rPr lang="en-US" sz="1400" dirty="0">
                          <a:solidFill>
                            <a:schemeClr val="bg2"/>
                          </a:solidFill>
                        </a:rPr>
                      </a:br>
                      <a:r>
                        <a:rPr lang="en-US" sz="1400" dirty="0">
                          <a:solidFill>
                            <a:schemeClr val="bg2"/>
                          </a:solidFill>
                        </a:rPr>
                        <a:t>(n = 586)</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066546705"/>
                  </a:ext>
                </a:extLst>
              </a:tr>
              <a:tr h="370840">
                <a:tc>
                  <a:txBody>
                    <a:bodyPr/>
                    <a:lstStyle/>
                    <a:p>
                      <a:r>
                        <a:rPr lang="en-US" sz="1400" dirty="0"/>
                        <a:t>Any AE</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508 (87.0)</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519 (89.0)</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519 (89.2)</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473 (80.7)</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72514416"/>
                  </a:ext>
                </a:extLst>
              </a:tr>
              <a:tr h="370840">
                <a:tc>
                  <a:txBody>
                    <a:bodyPr/>
                    <a:lstStyle/>
                    <a:p>
                      <a:r>
                        <a:rPr lang="en-US" sz="1400" dirty="0"/>
                        <a:t>Serious AE</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45 (7.7)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45 (7.7)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61 (10.5)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32 (5.5)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11712839"/>
                  </a:ext>
                </a:extLst>
              </a:tr>
              <a:tr h="370840">
                <a:tc>
                  <a:txBody>
                    <a:bodyPr/>
                    <a:lstStyle/>
                    <a:p>
                      <a:r>
                        <a:rPr lang="en-US" sz="1400" dirty="0"/>
                        <a:t>AE led to discontinuation</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24 (4.1)</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40 (6.9)</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66 (11.3)</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29 (4.9)</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7408704"/>
                  </a:ext>
                </a:extLst>
              </a:tr>
              <a:tr h="370840">
                <a:tc>
                  <a:txBody>
                    <a:bodyPr/>
                    <a:lstStyle/>
                    <a:p>
                      <a:pPr marL="0" indent="0">
                        <a:buFont typeface="Arial" panose="020B0604020202020204" pitchFamily="34" charset="0"/>
                        <a:buNone/>
                      </a:pPr>
                      <a:r>
                        <a:rPr lang="en-US" sz="1400" dirty="0"/>
                        <a:t>GI-related AE led to discontinuation</a:t>
                      </a:r>
                    </a:p>
                    <a:p>
                      <a:pPr marL="285750" indent="-285750">
                        <a:buFont typeface="Arial" panose="020B0604020202020204" pitchFamily="34" charset="0"/>
                        <a:buChar char="•"/>
                      </a:pPr>
                      <a:r>
                        <a:rPr lang="en-US" sz="1400" dirty="0"/>
                        <a:t>Nausea</a:t>
                      </a:r>
                    </a:p>
                    <a:p>
                      <a:pPr marL="285750" indent="-285750">
                        <a:buFont typeface="Arial" panose="020B0604020202020204" pitchFamily="34" charset="0"/>
                        <a:buChar char="•"/>
                      </a:pPr>
                      <a:r>
                        <a:rPr lang="en-US" sz="1400" dirty="0"/>
                        <a:t>Diarrhea</a:t>
                      </a:r>
                    </a:p>
                    <a:p>
                      <a:pPr marL="285750" indent="-285750">
                        <a:buFont typeface="Arial" panose="020B0604020202020204" pitchFamily="34" charset="0"/>
                        <a:buChar char="•"/>
                      </a:pPr>
                      <a:r>
                        <a:rPr lang="en-US" sz="1400" dirty="0"/>
                        <a:t>Vomiting</a:t>
                      </a:r>
                    </a:p>
                    <a:p>
                      <a:pPr marL="285750" indent="-285750">
                        <a:buFont typeface="Arial" panose="020B0604020202020204" pitchFamily="34" charset="0"/>
                        <a:buChar char="•"/>
                      </a:pPr>
                      <a:r>
                        <a:rPr lang="en-US" sz="1400" dirty="0"/>
                        <a:t>Asthenia</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13 (2.2)</a:t>
                      </a:r>
                      <a:br>
                        <a:rPr lang="en-US" sz="1400" dirty="0"/>
                      </a:br>
                      <a:r>
                        <a:rPr lang="en-US" sz="1400" dirty="0"/>
                        <a:t>3 (0.5)</a:t>
                      </a:r>
                      <a:br>
                        <a:rPr lang="en-US" sz="1400" dirty="0"/>
                      </a:br>
                      <a:r>
                        <a:rPr lang="en-US" sz="1400" dirty="0"/>
                        <a:t>1 (0.2)</a:t>
                      </a:r>
                      <a:br>
                        <a:rPr lang="en-US" sz="1400" dirty="0"/>
                      </a:br>
                      <a:r>
                        <a:rPr lang="en-US" sz="1400" dirty="0"/>
                        <a:t>1 (0.2)</a:t>
                      </a:r>
                      <a:br>
                        <a:rPr lang="en-US" sz="1400" dirty="0"/>
                      </a:br>
                      <a:r>
                        <a:rPr lang="en-US" sz="1400" dirty="0"/>
                        <a:t>0</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22 (3.8)</a:t>
                      </a:r>
                      <a:br>
                        <a:rPr lang="en-US" sz="1400" dirty="0"/>
                      </a:br>
                      <a:r>
                        <a:rPr lang="en-US" sz="1400" dirty="0"/>
                        <a:t>8 (1.4)</a:t>
                      </a:r>
                      <a:br>
                        <a:rPr lang="en-US" sz="1400" dirty="0"/>
                      </a:br>
                      <a:r>
                        <a:rPr lang="en-US" sz="1400" dirty="0"/>
                        <a:t>3 (0.5)</a:t>
                      </a:r>
                      <a:br>
                        <a:rPr lang="en-US" sz="1400" dirty="0"/>
                      </a:br>
                      <a:r>
                        <a:rPr lang="en-US" sz="1400" dirty="0"/>
                        <a:t>3 (0.5)</a:t>
                      </a:r>
                      <a:br>
                        <a:rPr lang="en-US" sz="1400" dirty="0"/>
                      </a:br>
                      <a:r>
                        <a:rPr lang="en-US" sz="1400" dirty="0"/>
                        <a:t>1 (0.2)</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27 (4.6)</a:t>
                      </a:r>
                      <a:br>
                        <a:rPr lang="en-US" sz="1400" dirty="0"/>
                      </a:br>
                      <a:r>
                        <a:rPr lang="en-US" sz="1400" dirty="0"/>
                        <a:t>10 (1.7)</a:t>
                      </a:r>
                      <a:br>
                        <a:rPr lang="en-US" sz="1400" dirty="0"/>
                      </a:br>
                      <a:r>
                        <a:rPr lang="en-US" sz="1400" dirty="0"/>
                        <a:t>4 (0.7)</a:t>
                      </a:r>
                      <a:br>
                        <a:rPr lang="en-US" sz="1400" dirty="0"/>
                      </a:br>
                      <a:r>
                        <a:rPr lang="en-US" sz="1400" dirty="0"/>
                        <a:t>3 (0.5)</a:t>
                      </a:r>
                      <a:br>
                        <a:rPr lang="en-US" sz="1400" dirty="0"/>
                      </a:br>
                      <a:r>
                        <a:rPr lang="en-US" sz="1400" dirty="0"/>
                        <a:t>3 (0.5)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400" dirty="0"/>
                        <a:t>7 (1.2)</a:t>
                      </a:r>
                      <a:br>
                        <a:rPr lang="en-US" sz="1400" dirty="0"/>
                      </a:br>
                      <a:r>
                        <a:rPr lang="en-US" sz="1400" dirty="0"/>
                        <a:t>2 (0.3)</a:t>
                      </a:r>
                    </a:p>
                    <a:p>
                      <a:pPr algn="ctr"/>
                      <a:r>
                        <a:rPr lang="en-US" sz="1400" dirty="0"/>
                        <a:t>0</a:t>
                      </a:r>
                    </a:p>
                    <a:p>
                      <a:pPr algn="ctr"/>
                      <a:r>
                        <a:rPr lang="en-US" sz="1400" dirty="0"/>
                        <a:t>0</a:t>
                      </a:r>
                    </a:p>
                    <a:p>
                      <a:pPr algn="ctr"/>
                      <a:r>
                        <a:rPr lang="en-US" sz="1400" dirty="0"/>
                        <a:t>0</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3378042"/>
                  </a:ext>
                </a:extLst>
              </a:tr>
              <a:tr h="370840">
                <a:tc>
                  <a:txBody>
                    <a:bodyPr/>
                    <a:lstStyle/>
                    <a:p>
                      <a:r>
                        <a:rPr lang="en-US" sz="1400" dirty="0"/>
                        <a:t>AE led to death</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0</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3 (0.5)</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1 (0.2)</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dirty="0"/>
                        <a:t>2 (0.3)</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83173013"/>
                  </a:ext>
                </a:extLst>
              </a:tr>
              <a:tr h="370840">
                <a:tc>
                  <a:txBody>
                    <a:bodyPr/>
                    <a:lstStyle/>
                    <a:p>
                      <a:r>
                        <a:rPr lang="en-US" sz="1400" dirty="0"/>
                        <a:t>AEs occurring in ≥5% of patients</a:t>
                      </a:r>
                    </a:p>
                    <a:p>
                      <a:pPr marL="285750" indent="-285750">
                        <a:buFont typeface="Arial" panose="020B0604020202020204" pitchFamily="34" charset="0"/>
                        <a:buChar char="•"/>
                      </a:pPr>
                      <a:r>
                        <a:rPr lang="en-US" sz="1400" dirty="0"/>
                        <a:t>Nausea</a:t>
                      </a:r>
                    </a:p>
                    <a:p>
                      <a:pPr marL="285750" indent="-285750">
                        <a:buFont typeface="Arial" panose="020B0604020202020204" pitchFamily="34" charset="0"/>
                        <a:buChar char="•"/>
                      </a:pPr>
                      <a:r>
                        <a:rPr lang="en-US" sz="1400" dirty="0"/>
                        <a:t>Diarrhea</a:t>
                      </a:r>
                    </a:p>
                    <a:p>
                      <a:pPr marL="285750" indent="-285750">
                        <a:buFont typeface="Arial" panose="020B0604020202020204" pitchFamily="34" charset="0"/>
                        <a:buChar char="•"/>
                      </a:pPr>
                      <a:r>
                        <a:rPr lang="en-US" sz="1400" dirty="0"/>
                        <a:t>Constipation</a:t>
                      </a:r>
                    </a:p>
                    <a:p>
                      <a:pPr marL="285750" indent="-285750">
                        <a:buFont typeface="Arial" panose="020B0604020202020204" pitchFamily="34" charset="0"/>
                        <a:buChar char="•"/>
                      </a:pPr>
                      <a:r>
                        <a:rPr lang="en-US" sz="1400" dirty="0"/>
                        <a:t>Vomiting</a:t>
                      </a:r>
                    </a:p>
                    <a:p>
                      <a:pPr marL="285750" indent="-285750">
                        <a:buFont typeface="Arial" panose="020B0604020202020204" pitchFamily="34" charset="0"/>
                        <a:buChar char="•"/>
                      </a:pPr>
                      <a:r>
                        <a:rPr lang="en-US" sz="1400" dirty="0"/>
                        <a:t>URTI</a:t>
                      </a:r>
                    </a:p>
                    <a:p>
                      <a:pPr marL="285750" indent="-285750">
                        <a:buFont typeface="Arial" panose="020B0604020202020204" pitchFamily="34" charset="0"/>
                        <a:buChar char="•"/>
                      </a:pPr>
                      <a:r>
                        <a:rPr lang="en-US" sz="1400" dirty="0"/>
                        <a:t>Decreased appetite</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r>
                        <a:rPr lang="en-US" sz="1400" dirty="0"/>
                      </a:br>
                      <a:r>
                        <a:rPr lang="en-US" sz="1400" dirty="0"/>
                        <a:t>167 (28.6)</a:t>
                      </a:r>
                      <a:br>
                        <a:rPr lang="en-US" sz="1400" dirty="0"/>
                      </a:br>
                      <a:r>
                        <a:rPr lang="en-US" sz="1400" dirty="0"/>
                        <a:t>147 (25.2)</a:t>
                      </a:r>
                      <a:br>
                        <a:rPr lang="en-US" sz="1400" dirty="0"/>
                      </a:br>
                      <a:r>
                        <a:rPr lang="en-US" sz="1400" dirty="0"/>
                        <a:t>139 (23.8)</a:t>
                      </a:r>
                      <a:br>
                        <a:rPr lang="en-US" sz="1400" dirty="0"/>
                      </a:br>
                      <a:r>
                        <a:rPr lang="en-US" sz="1400" dirty="0"/>
                        <a:t>62 (10.6)</a:t>
                      </a:r>
                      <a:br>
                        <a:rPr lang="en-US" sz="1400" dirty="0"/>
                      </a:br>
                      <a:r>
                        <a:rPr lang="en-US" sz="1400" dirty="0"/>
                        <a:t>83 (14.2)</a:t>
                      </a:r>
                      <a:br>
                        <a:rPr lang="en-US" sz="1400" dirty="0"/>
                      </a:br>
                      <a:r>
                        <a:rPr lang="en-US" sz="1400" dirty="0"/>
                        <a:t>75 (12.8)</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r>
                        <a:rPr lang="en-US" sz="1400" dirty="0"/>
                      </a:br>
                      <a:r>
                        <a:rPr lang="en-US" sz="1400" dirty="0"/>
                        <a:t>224 (38.4)</a:t>
                      </a:r>
                      <a:br>
                        <a:rPr lang="en-US" sz="1400" dirty="0"/>
                      </a:br>
                      <a:r>
                        <a:rPr lang="en-US" sz="1400" dirty="0"/>
                        <a:t>199 (34.1)</a:t>
                      </a:r>
                      <a:br>
                        <a:rPr lang="en-US" sz="1400" dirty="0"/>
                      </a:br>
                      <a:r>
                        <a:rPr lang="en-US" sz="1400" dirty="0"/>
                        <a:t>151 (25.9)</a:t>
                      </a:r>
                      <a:br>
                        <a:rPr lang="en-US" sz="1400" dirty="0"/>
                      </a:br>
                      <a:r>
                        <a:rPr lang="en-US" sz="1400" dirty="0"/>
                        <a:t>133 (22.8)</a:t>
                      </a:r>
                      <a:br>
                        <a:rPr lang="en-US" sz="1400" dirty="0"/>
                      </a:br>
                      <a:r>
                        <a:rPr lang="en-US" sz="1400" dirty="0"/>
                        <a:t>71 (12.2)</a:t>
                      </a:r>
                      <a:br>
                        <a:rPr lang="en-US" sz="1400" dirty="0"/>
                      </a:br>
                      <a:r>
                        <a:rPr lang="en-US" sz="1400" dirty="0"/>
                        <a:t>78 (13.4)</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r>
                        <a:rPr lang="en-US" sz="1400" dirty="0"/>
                      </a:br>
                      <a:r>
                        <a:rPr lang="en-US" sz="1400" dirty="0"/>
                        <a:t>247 (42.4)</a:t>
                      </a:r>
                      <a:br>
                        <a:rPr lang="en-US" sz="1400" dirty="0"/>
                      </a:br>
                      <a:r>
                        <a:rPr lang="en-US" sz="1400" dirty="0"/>
                        <a:t>186 (32.0)</a:t>
                      </a:r>
                      <a:br>
                        <a:rPr lang="en-US" sz="1400" dirty="0"/>
                      </a:br>
                      <a:r>
                        <a:rPr lang="en-US" sz="1400" dirty="0"/>
                        <a:t>152 (26.1)</a:t>
                      </a:r>
                      <a:br>
                        <a:rPr lang="en-US" sz="1400" dirty="0"/>
                      </a:br>
                      <a:r>
                        <a:rPr lang="en-US" sz="1400" dirty="0"/>
                        <a:t>147 (25.3)</a:t>
                      </a:r>
                      <a:br>
                        <a:rPr lang="en-US" sz="1400" dirty="0"/>
                      </a:br>
                      <a:r>
                        <a:rPr lang="en-US" sz="1400" dirty="0"/>
                        <a:t>76 (13.1)</a:t>
                      </a:r>
                      <a:br>
                        <a:rPr lang="en-US" sz="1400" dirty="0"/>
                      </a:br>
                      <a:r>
                        <a:rPr lang="en-US" sz="1400" dirty="0"/>
                        <a:t>96 (16.5)</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r>
                        <a:rPr lang="en-US" sz="1400" dirty="0"/>
                      </a:br>
                      <a:r>
                        <a:rPr lang="en-US" sz="1400" dirty="0"/>
                        <a:t>87 (14.8)</a:t>
                      </a:r>
                      <a:br>
                        <a:rPr lang="en-US" sz="1400" dirty="0"/>
                      </a:br>
                      <a:r>
                        <a:rPr lang="en-US" sz="1400" dirty="0"/>
                        <a:t>79 (13.5)</a:t>
                      </a:r>
                      <a:br>
                        <a:rPr lang="en-US" sz="1400" dirty="0"/>
                      </a:br>
                      <a:r>
                        <a:rPr lang="en-US" sz="1400" dirty="0"/>
                        <a:t>64 (10.9)</a:t>
                      </a:r>
                      <a:br>
                        <a:rPr lang="en-US" sz="1400" dirty="0"/>
                      </a:br>
                      <a:r>
                        <a:rPr lang="en-US" sz="1400" dirty="0"/>
                        <a:t>28 (4.8)</a:t>
                      </a:r>
                      <a:br>
                        <a:rPr lang="en-US" sz="1400" dirty="0"/>
                      </a:br>
                      <a:r>
                        <a:rPr lang="en-US" sz="1400" dirty="0"/>
                        <a:t>68 (11.6)</a:t>
                      </a:r>
                      <a:br>
                        <a:rPr lang="en-US" sz="1400" dirty="0"/>
                      </a:br>
                      <a:r>
                        <a:rPr lang="en-US" sz="1400" dirty="0"/>
                        <a:t>34 (5.8)</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2277257"/>
                  </a:ext>
                </a:extLst>
              </a:tr>
            </a:tbl>
          </a:graphicData>
        </a:graphic>
      </p:graphicFrame>
      <p:sp>
        <p:nvSpPr>
          <p:cNvPr id="4" name="Content Placeholder 3">
            <a:extLst>
              <a:ext uri="{FF2B5EF4-FFF2-40B4-BE49-F238E27FC236}">
                <a16:creationId xmlns:a16="http://schemas.microsoft.com/office/drawing/2014/main" id="{630AAA7A-1FF2-71E1-6063-044606A45599}"/>
              </a:ext>
            </a:extLst>
          </p:cNvPr>
          <p:cNvSpPr>
            <a:spLocks noGrp="1"/>
          </p:cNvSpPr>
          <p:nvPr>
            <p:ph sz="quarter" idx="10"/>
          </p:nvPr>
        </p:nvSpPr>
        <p:spPr/>
        <p:txBody>
          <a:bodyPr/>
          <a:lstStyle/>
          <a:p>
            <a:pPr algn="ctr"/>
            <a:r>
              <a:rPr lang="en-US" dirty="0"/>
              <a:t>Jastreboff. ADA 2026. </a:t>
            </a:r>
          </a:p>
        </p:txBody>
      </p:sp>
    </p:spTree>
    <p:extLst>
      <p:ext uri="{BB962C8B-B14F-4D97-AF65-F5344CB8AC3E}">
        <p14:creationId xmlns:p14="http://schemas.microsoft.com/office/powerpoint/2010/main" val="2519451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7D236C-B300-FF61-4265-24241B1A6E0B}"/>
              </a:ext>
            </a:extLst>
          </p:cNvPr>
          <p:cNvSpPr>
            <a:spLocks noGrp="1"/>
          </p:cNvSpPr>
          <p:nvPr>
            <p:ph idx="1"/>
          </p:nvPr>
        </p:nvSpPr>
        <p:spPr/>
        <p:txBody>
          <a:bodyPr/>
          <a:lstStyle/>
          <a:p>
            <a:r>
              <a:rPr lang="en-US" dirty="0"/>
              <a:t>What is practice informing?</a:t>
            </a:r>
          </a:p>
          <a:p>
            <a:pPr lvl="2"/>
            <a:r>
              <a:rPr lang="en-US" dirty="0">
                <a:solidFill>
                  <a:srgbClr val="1F3137"/>
                </a:solidFill>
              </a:rPr>
              <a:t>Magnitude of weight loss may recalibrate expectations for OMMs</a:t>
            </a:r>
            <a:endParaRPr lang="en-US" dirty="0"/>
          </a:p>
          <a:p>
            <a:pPr lvl="2"/>
            <a:r>
              <a:rPr lang="en-US" dirty="0">
                <a:solidFill>
                  <a:srgbClr val="1F3137"/>
                </a:solidFill>
              </a:rPr>
              <a:t>Data support triple agonism as a biologically plausible and potent strategy</a:t>
            </a:r>
            <a:endParaRPr lang="en-US" dirty="0"/>
          </a:p>
          <a:p>
            <a:pPr lvl="2"/>
            <a:r>
              <a:rPr lang="en-US" dirty="0">
                <a:solidFill>
                  <a:srgbClr val="1F3137"/>
                </a:solidFill>
              </a:rPr>
              <a:t>Baskets provide signals for obesity-related comorbidities like OSA and knee OA</a:t>
            </a:r>
            <a:endParaRPr lang="en-US" dirty="0"/>
          </a:p>
          <a:p>
            <a:pPr marL="228600" lvl="2" indent="0">
              <a:buNone/>
            </a:pPr>
            <a:endParaRPr lang="en-US" dirty="0"/>
          </a:p>
        </p:txBody>
      </p:sp>
      <p:sp>
        <p:nvSpPr>
          <p:cNvPr id="7" name="Content Placeholder 6">
            <a:extLst>
              <a:ext uri="{FF2B5EF4-FFF2-40B4-BE49-F238E27FC236}">
                <a16:creationId xmlns:a16="http://schemas.microsoft.com/office/drawing/2014/main" id="{A58E017E-6FD6-2114-CA00-83DFDD4162B7}"/>
              </a:ext>
            </a:extLst>
          </p:cNvPr>
          <p:cNvSpPr>
            <a:spLocks noGrp="1"/>
          </p:cNvSpPr>
          <p:nvPr>
            <p:ph idx="13"/>
          </p:nvPr>
        </p:nvSpPr>
        <p:spPr/>
        <p:txBody>
          <a:bodyPr/>
          <a:lstStyle/>
          <a:p>
            <a:r>
              <a:rPr lang="en-US" dirty="0"/>
              <a:t>What continues to evolve? </a:t>
            </a:r>
          </a:p>
          <a:p>
            <a:pPr lvl="2"/>
            <a:r>
              <a:rPr lang="en-US" dirty="0">
                <a:solidFill>
                  <a:srgbClr val="1F3137"/>
                </a:solidFill>
              </a:rPr>
              <a:t>Approval status, labeling, access, and comparative sequencing must be clarified</a:t>
            </a:r>
            <a:endParaRPr lang="en-US" dirty="0"/>
          </a:p>
          <a:p>
            <a:pPr lvl="2"/>
            <a:r>
              <a:rPr lang="en-US" dirty="0">
                <a:solidFill>
                  <a:srgbClr val="1F3137"/>
                </a:solidFill>
              </a:rPr>
              <a:t>Careful discussion needed on discontinuation, tolerability, and long-term maintenance</a:t>
            </a:r>
            <a:endParaRPr lang="en-US" dirty="0"/>
          </a:p>
          <a:p>
            <a:pPr lvl="2"/>
            <a:r>
              <a:rPr lang="en-US" dirty="0">
                <a:solidFill>
                  <a:srgbClr val="1F3137"/>
                </a:solidFill>
              </a:rPr>
              <a:t>Applicability to patients with diabetes requires separate study/evidence</a:t>
            </a:r>
            <a:endParaRPr lang="en-US" dirty="0"/>
          </a:p>
          <a:p>
            <a:pPr lvl="2"/>
            <a:endParaRPr lang="en-US" dirty="0"/>
          </a:p>
        </p:txBody>
      </p:sp>
      <p:sp>
        <p:nvSpPr>
          <p:cNvPr id="2" name="Title 1">
            <a:extLst>
              <a:ext uri="{FF2B5EF4-FFF2-40B4-BE49-F238E27FC236}">
                <a16:creationId xmlns:a16="http://schemas.microsoft.com/office/drawing/2014/main" id="{636D2A11-5ADC-8DB6-04A2-999F78F6644A}"/>
              </a:ext>
            </a:extLst>
          </p:cNvPr>
          <p:cNvSpPr>
            <a:spLocks noGrp="1"/>
          </p:cNvSpPr>
          <p:nvPr>
            <p:ph type="title"/>
          </p:nvPr>
        </p:nvSpPr>
        <p:spPr/>
        <p:txBody>
          <a:bodyPr/>
          <a:lstStyle/>
          <a:p>
            <a:r>
              <a:rPr lang="en-US" dirty="0">
                <a:solidFill>
                  <a:srgbClr val="1F3137"/>
                </a:solidFill>
              </a:rPr>
              <a:t>TRIUMPH-1: Clinical Interpretation</a:t>
            </a:r>
            <a:endParaRPr lang="en-US" dirty="0"/>
          </a:p>
        </p:txBody>
      </p:sp>
      <p:sp>
        <p:nvSpPr>
          <p:cNvPr id="6" name="Content Placeholder 5">
            <a:extLst>
              <a:ext uri="{FF2B5EF4-FFF2-40B4-BE49-F238E27FC236}">
                <a16:creationId xmlns:a16="http://schemas.microsoft.com/office/drawing/2014/main" id="{77725053-82FA-FCAF-3691-283EBEF14245}"/>
              </a:ext>
            </a:extLst>
          </p:cNvPr>
          <p:cNvSpPr>
            <a:spLocks noGrp="1"/>
          </p:cNvSpPr>
          <p:nvPr>
            <p:ph sz="quarter" idx="10"/>
          </p:nvPr>
        </p:nvSpPr>
        <p:spPr/>
        <p:txBody>
          <a:bodyPr/>
          <a:lstStyle/>
          <a:p>
            <a:pPr algn="ctr"/>
            <a:r>
              <a:rPr lang="en-US" dirty="0"/>
              <a:t>Jastreboff. ADA 2026.  </a:t>
            </a:r>
          </a:p>
        </p:txBody>
      </p:sp>
    </p:spTree>
    <p:extLst>
      <p:ext uri="{BB962C8B-B14F-4D97-AF65-F5344CB8AC3E}">
        <p14:creationId xmlns:p14="http://schemas.microsoft.com/office/powerpoint/2010/main" val="911895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52BF6-102A-ED94-422A-2AAAFAFEE52E}"/>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CD183CF4-92B5-12B0-CBCD-A0E6136F0E78}"/>
              </a:ext>
            </a:extLst>
          </p:cNvPr>
          <p:cNvSpPr>
            <a:spLocks noGrp="1" noChangeArrowheads="1"/>
          </p:cNvSpPr>
          <p:nvPr>
            <p:ph type="ctrTitle"/>
          </p:nvPr>
        </p:nvSpPr>
        <p:spPr/>
        <p:txBody>
          <a:bodyPr>
            <a:normAutofit/>
          </a:bodyPr>
          <a:lstStyle/>
          <a:p>
            <a:r>
              <a:rPr lang="en-US" dirty="0"/>
              <a:t>ATTAIN-1 Post Hoc Analysis: β-Cell Function and Insulin Sensitivity With Orforglipron in Adults With Obesity or Overweight by Prediabetes Status</a:t>
            </a: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801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FC0B2-202A-4136-8B6D-F83EC2C320A0}"/>
              </a:ext>
            </a:extLst>
          </p:cNvPr>
          <p:cNvSpPr>
            <a:spLocks noGrp="1"/>
          </p:cNvSpPr>
          <p:nvPr>
            <p:ph type="title"/>
          </p:nvPr>
        </p:nvSpPr>
        <p:spPr/>
        <p:txBody>
          <a:bodyPr/>
          <a:lstStyle/>
          <a:p>
            <a:r>
              <a:rPr lang="en-US" dirty="0"/>
              <a:t>ATTAIN-1 Post Hoc Analysis: Why It Matters</a:t>
            </a:r>
            <a:endParaRPr lang="en-US" sz="2400" dirty="0"/>
          </a:p>
        </p:txBody>
      </p:sp>
      <p:sp>
        <p:nvSpPr>
          <p:cNvPr id="4" name="Content Placeholder 3">
            <a:extLst>
              <a:ext uri="{FF2B5EF4-FFF2-40B4-BE49-F238E27FC236}">
                <a16:creationId xmlns:a16="http://schemas.microsoft.com/office/drawing/2014/main" id="{3D09971D-8E8E-BF13-6FF6-7F812D3111E2}"/>
              </a:ext>
            </a:extLst>
          </p:cNvPr>
          <p:cNvSpPr>
            <a:spLocks noGrp="1"/>
          </p:cNvSpPr>
          <p:nvPr>
            <p:ph idx="1"/>
          </p:nvPr>
        </p:nvSpPr>
        <p:spPr/>
        <p:txBody>
          <a:bodyPr/>
          <a:lstStyle/>
          <a:p>
            <a:r>
              <a:rPr lang="en-US" sz="2000" dirty="0"/>
              <a:t>Orforglipron is an oral nonpeptide GLP-1 RA taken once daily</a:t>
            </a:r>
            <a:r>
              <a:rPr lang="en-US" sz="2000" baseline="30000" dirty="0"/>
              <a:t>1</a:t>
            </a:r>
            <a:r>
              <a:rPr lang="en-US" sz="2000" dirty="0"/>
              <a:t> </a:t>
            </a:r>
          </a:p>
          <a:p>
            <a:r>
              <a:rPr lang="en-US" sz="2000" dirty="0"/>
              <a:t>Phase III ATTAIN-1 demonstrated s</a:t>
            </a:r>
            <a:r>
              <a:rPr lang="en-US" sz="1800" dirty="0"/>
              <a:t>ignificant reductions in total body weight with orforglipron vs placebo at 72 wk</a:t>
            </a:r>
            <a:r>
              <a:rPr lang="en-US" sz="1800" baseline="30000" dirty="0"/>
              <a:t>2</a:t>
            </a:r>
          </a:p>
          <a:p>
            <a:r>
              <a:rPr lang="en-US" sz="2000" dirty="0"/>
              <a:t>ATTAIN-1 post hoc analysis evaluated changes in β-cell function and insulin sensitivity with orforglipron according to baseline prediabetes status</a:t>
            </a:r>
            <a:r>
              <a:rPr lang="en-US" sz="2000" baseline="30000" dirty="0"/>
              <a:t>3</a:t>
            </a:r>
            <a:r>
              <a:rPr lang="en-US" sz="2000" dirty="0"/>
              <a:t> </a:t>
            </a:r>
          </a:p>
          <a:p>
            <a:pPr lvl="2"/>
            <a:r>
              <a:rPr lang="en-US" sz="1800" dirty="0"/>
              <a:t>Greater improvements in Matsuda Index, HOMA2-IR, and HOMA2-B scores with orforglipron vs placebo</a:t>
            </a:r>
          </a:p>
          <a:p>
            <a:pPr lvl="2"/>
            <a:r>
              <a:rPr lang="en-US" sz="1800" dirty="0"/>
              <a:t>Benefits seen regardless of baseline prediabetes status, but trends suggest greater metabolic improvements among those with prediabetes</a:t>
            </a:r>
          </a:p>
          <a:p>
            <a:r>
              <a:rPr lang="en-US" sz="2000" dirty="0"/>
              <a:t>Safety profile was consistent with other GLP-1 RAs</a:t>
            </a:r>
          </a:p>
          <a:p>
            <a:r>
              <a:rPr lang="en-US" sz="2000" b="1" dirty="0"/>
              <a:t>Clinical takeaway: </a:t>
            </a:r>
            <a:r>
              <a:rPr lang="en-US" sz="2000" dirty="0"/>
              <a:t>ATTAIN-1 post hoc analysis supports orforglipron’s metabolic-risk benefits, especially in patients with prediabetes, but these findings remain post hoc and hypothesis-generating</a:t>
            </a:r>
            <a:br>
              <a:rPr lang="en-US" sz="2000" dirty="0"/>
            </a:br>
            <a:endParaRPr lang="en-US" sz="2000" baseline="30000" dirty="0"/>
          </a:p>
        </p:txBody>
      </p:sp>
      <p:sp>
        <p:nvSpPr>
          <p:cNvPr id="6" name="Content Placeholder 5">
            <a:extLst>
              <a:ext uri="{FF2B5EF4-FFF2-40B4-BE49-F238E27FC236}">
                <a16:creationId xmlns:a16="http://schemas.microsoft.com/office/drawing/2014/main" id="{4D9093F2-2AA2-A7F8-C531-268E1B9E0144}"/>
              </a:ext>
            </a:extLst>
          </p:cNvPr>
          <p:cNvSpPr>
            <a:spLocks noGrp="1"/>
          </p:cNvSpPr>
          <p:nvPr>
            <p:ph sz="quarter" idx="10"/>
          </p:nvPr>
        </p:nvSpPr>
        <p:spPr/>
        <p:txBody>
          <a:bodyPr/>
          <a:lstStyle/>
          <a:p>
            <a:pPr algn="ctr"/>
            <a:r>
              <a:rPr lang="en-US" dirty="0"/>
              <a:t>1. Orforglipron PI. 2. Wharton. NEJM. 2025;393:1796. 3. Wysham. ADA 2026. Abstr 1666-P.</a:t>
            </a:r>
          </a:p>
        </p:txBody>
      </p:sp>
    </p:spTree>
    <p:extLst>
      <p:ext uri="{BB962C8B-B14F-4D97-AF65-F5344CB8AC3E}">
        <p14:creationId xmlns:p14="http://schemas.microsoft.com/office/powerpoint/2010/main" val="1734426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a:extLst>
              <a:ext uri="{FF2B5EF4-FFF2-40B4-BE49-F238E27FC236}">
                <a16:creationId xmlns:a16="http://schemas.microsoft.com/office/drawing/2014/main" id="{93694E72-5B1B-381D-EC60-16C7FABC6E29}"/>
              </a:ext>
            </a:extLst>
          </p:cNvPr>
          <p:cNvSpPr>
            <a:spLocks noGrp="1"/>
          </p:cNvSpPr>
          <p:nvPr>
            <p:ph type="title"/>
          </p:nvPr>
        </p:nvSpPr>
        <p:spPr/>
        <p:txBody>
          <a:bodyPr/>
          <a:lstStyle/>
          <a:p>
            <a:r>
              <a:rPr lang="en-US" dirty="0"/>
              <a:t>ATTAIN-1: Study Design</a:t>
            </a:r>
          </a:p>
        </p:txBody>
      </p:sp>
      <p:sp>
        <p:nvSpPr>
          <p:cNvPr id="33" name="Content Placeholder 32">
            <a:extLst>
              <a:ext uri="{FF2B5EF4-FFF2-40B4-BE49-F238E27FC236}">
                <a16:creationId xmlns:a16="http://schemas.microsoft.com/office/drawing/2014/main" id="{39A8C3E8-41D5-87D0-0D59-BDDFB0AE3484}"/>
              </a:ext>
            </a:extLst>
          </p:cNvPr>
          <p:cNvSpPr>
            <a:spLocks noGrp="1"/>
          </p:cNvSpPr>
          <p:nvPr>
            <p:ph idx="1"/>
          </p:nvPr>
        </p:nvSpPr>
        <p:spPr/>
        <p:txBody>
          <a:bodyPr/>
          <a:lstStyle/>
          <a:p>
            <a:r>
              <a:rPr lang="en-US" sz="2000" dirty="0"/>
              <a:t>Multinational, double-blind, placebo-controlled, randomized phase III trial</a:t>
            </a:r>
          </a:p>
          <a:p>
            <a:endParaRPr lang="en-US" sz="2000" dirty="0"/>
          </a:p>
          <a:p>
            <a:endParaRPr lang="en-US" sz="2000" dirty="0"/>
          </a:p>
          <a:p>
            <a:endParaRPr lang="en-US" sz="2000" dirty="0"/>
          </a:p>
          <a:p>
            <a:endParaRPr lang="en-US" sz="2000" dirty="0"/>
          </a:p>
          <a:p>
            <a:pPr marL="0" indent="0">
              <a:buNone/>
            </a:pPr>
            <a:br>
              <a:rPr lang="en-US" sz="2000" dirty="0"/>
            </a:br>
            <a:br>
              <a:rPr lang="en-US" sz="2000" dirty="0"/>
            </a:br>
            <a:endParaRPr lang="en-US" sz="2000" dirty="0"/>
          </a:p>
          <a:p>
            <a:r>
              <a:rPr lang="en-US" sz="2000" b="1" dirty="0"/>
              <a:t>Primary endpoint: </a:t>
            </a:r>
            <a:r>
              <a:rPr lang="en-US" sz="2000" dirty="0"/>
              <a:t>mean change in total body weight at 72 wk</a:t>
            </a:r>
          </a:p>
          <a:p>
            <a:r>
              <a:rPr lang="en-US" sz="2000" b="1" dirty="0"/>
              <a:t>Key secondary endpoints: </a:t>
            </a:r>
            <a:r>
              <a:rPr lang="en-US" sz="2000" dirty="0"/>
              <a:t>change in cardiometabolic outcomes and safety at 72 wk</a:t>
            </a:r>
          </a:p>
          <a:p>
            <a:r>
              <a:rPr lang="en-US" sz="2000" b="1" dirty="0"/>
              <a:t>Current analysis: </a:t>
            </a:r>
            <a:r>
              <a:rPr lang="en-US" sz="2000" dirty="0"/>
              <a:t>post hoc analysis of ATTAIN-1 by prediabetes status</a:t>
            </a:r>
          </a:p>
        </p:txBody>
      </p:sp>
      <p:sp>
        <p:nvSpPr>
          <p:cNvPr id="34" name="Content Placeholder 33">
            <a:extLst>
              <a:ext uri="{FF2B5EF4-FFF2-40B4-BE49-F238E27FC236}">
                <a16:creationId xmlns:a16="http://schemas.microsoft.com/office/drawing/2014/main" id="{C3C748E2-E97A-477B-4CE0-4873325E816D}"/>
              </a:ext>
            </a:extLst>
          </p:cNvPr>
          <p:cNvSpPr>
            <a:spLocks noGrp="1"/>
          </p:cNvSpPr>
          <p:nvPr>
            <p:ph sz="quarter" idx="10"/>
          </p:nvPr>
        </p:nvSpPr>
        <p:spPr/>
        <p:txBody>
          <a:bodyPr/>
          <a:lstStyle/>
          <a:p>
            <a:pPr algn="ctr"/>
            <a:r>
              <a:rPr lang="en-US" dirty="0"/>
              <a:t>NCT05869903. Wharton. NEJM. 2025;393:1796. Wysham. ADA 2026. Abstr 1666-P.</a:t>
            </a:r>
          </a:p>
        </p:txBody>
      </p:sp>
      <p:sp>
        <p:nvSpPr>
          <p:cNvPr id="2" name="Shape 0"/>
          <p:cNvSpPr/>
          <p:nvPr/>
        </p:nvSpPr>
        <p:spPr>
          <a:xfrm>
            <a:off x="0" y="0"/>
            <a:ext cx="12191695" cy="146304"/>
          </a:xfrm>
          <a:prstGeom prst="rect">
            <a:avLst/>
          </a:prstGeom>
          <a:solidFill>
            <a:srgbClr val="E6E8EA"/>
          </a:solidFill>
          <a:ln w="12700">
            <a:solidFill>
              <a:srgbClr val="E6E8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52" name="Text Box 45">
            <a:extLst>
              <a:ext uri="{FF2B5EF4-FFF2-40B4-BE49-F238E27FC236}">
                <a16:creationId xmlns:a16="http://schemas.microsoft.com/office/drawing/2014/main" id="{0A92A3D0-A44B-DF37-5B28-FAF75ECBFAF4}"/>
              </a:ext>
            </a:extLst>
          </p:cNvPr>
          <p:cNvSpPr txBox="1">
            <a:spLocks noChangeArrowheads="1"/>
          </p:cNvSpPr>
          <p:nvPr/>
        </p:nvSpPr>
        <p:spPr bwMode="auto">
          <a:xfrm>
            <a:off x="231077" y="1924222"/>
            <a:ext cx="399675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Adults with obesity </a:t>
            </a:r>
            <a:b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(BMI: ≥30 kg/m</a:t>
            </a:r>
            <a:r>
              <a:rPr kumimoji="0" lang="en-GB" altLang="en-US" sz="16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2</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a:t>
            </a:r>
            <a:r>
              <a:rPr kumimoji="0" lang="en-GB"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overweight </a:t>
            </a:r>
            <a:b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(BMI: ≥27 kg/m</a:t>
            </a:r>
            <a:r>
              <a:rPr kumimoji="0" lang="en-GB" altLang="en-US" sz="16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2</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 ≥1 weight-related comorbidity; self-reported history of ≥1 unsuccessful diet-based weight loss effort; no diabetes, prior/planned metabolic surgery, or weight change of &gt;5 kg within prior 90 days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3127)</a:t>
            </a:r>
            <a:endPar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54" name="Rectangle 46">
            <a:extLst>
              <a:ext uri="{FF2B5EF4-FFF2-40B4-BE49-F238E27FC236}">
                <a16:creationId xmlns:a16="http://schemas.microsoft.com/office/drawing/2014/main" id="{621DD930-EB5A-FC0D-FB0A-30AED8DF2E6E}"/>
              </a:ext>
            </a:extLst>
          </p:cNvPr>
          <p:cNvSpPr>
            <a:spLocks noChangeArrowheads="1"/>
          </p:cNvSpPr>
          <p:nvPr/>
        </p:nvSpPr>
        <p:spPr bwMode="auto">
          <a:xfrm>
            <a:off x="9710145" y="2110704"/>
            <a:ext cx="225077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2-wk, off-treatment safety follow-up for those with normoglycemia; </a:t>
            </a:r>
            <a:b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2-yr treatment continuation for those with prediabetes</a:t>
            </a:r>
          </a:p>
        </p:txBody>
      </p:sp>
      <p:sp>
        <p:nvSpPr>
          <p:cNvPr id="56" name="Rectangle 49">
            <a:extLst>
              <a:ext uri="{FF2B5EF4-FFF2-40B4-BE49-F238E27FC236}">
                <a16:creationId xmlns:a16="http://schemas.microsoft.com/office/drawing/2014/main" id="{A2082B59-CD3E-FE75-1F1A-6240C9A4245A}"/>
              </a:ext>
            </a:extLst>
          </p:cNvPr>
          <p:cNvSpPr>
            <a:spLocks noChangeArrowheads="1"/>
          </p:cNvSpPr>
          <p:nvPr/>
        </p:nvSpPr>
        <p:spPr bwMode="auto">
          <a:xfrm>
            <a:off x="5029706" y="1941060"/>
            <a:ext cx="3996752" cy="54281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Orforglipron</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6 mg PO QD for 72 wk</a:t>
            </a:r>
            <a:b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b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723)</a:t>
            </a:r>
          </a:p>
        </p:txBody>
      </p:sp>
      <p:sp>
        <p:nvSpPr>
          <p:cNvPr id="58" name="Line 51">
            <a:extLst>
              <a:ext uri="{FF2B5EF4-FFF2-40B4-BE49-F238E27FC236}">
                <a16:creationId xmlns:a16="http://schemas.microsoft.com/office/drawing/2014/main" id="{50E8605A-9551-669D-9476-B1C503CC52A1}"/>
              </a:ext>
            </a:extLst>
          </p:cNvPr>
          <p:cNvSpPr>
            <a:spLocks noChangeShapeType="1"/>
          </p:cNvSpPr>
          <p:nvPr/>
        </p:nvSpPr>
        <p:spPr bwMode="auto">
          <a:xfrm rot="16200000">
            <a:off x="9363581" y="2536212"/>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0" name="Line 52">
            <a:extLst>
              <a:ext uri="{FF2B5EF4-FFF2-40B4-BE49-F238E27FC236}">
                <a16:creationId xmlns:a16="http://schemas.microsoft.com/office/drawing/2014/main" id="{DFB5D57B-BF81-F139-432E-C8CBA932831B}"/>
              </a:ext>
            </a:extLst>
          </p:cNvPr>
          <p:cNvSpPr>
            <a:spLocks noChangeShapeType="1"/>
          </p:cNvSpPr>
          <p:nvPr/>
        </p:nvSpPr>
        <p:spPr bwMode="auto">
          <a:xfrm>
            <a:off x="9109581" y="2211166"/>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2" name="Line 53">
            <a:extLst>
              <a:ext uri="{FF2B5EF4-FFF2-40B4-BE49-F238E27FC236}">
                <a16:creationId xmlns:a16="http://schemas.microsoft.com/office/drawing/2014/main" id="{C1C81B71-2C04-B789-BBB7-84539D707F3E}"/>
              </a:ext>
            </a:extLst>
          </p:cNvPr>
          <p:cNvSpPr>
            <a:spLocks noChangeShapeType="1"/>
          </p:cNvSpPr>
          <p:nvPr/>
        </p:nvSpPr>
        <p:spPr bwMode="auto">
          <a:xfrm>
            <a:off x="4289217" y="3175977"/>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4" name="Line 54">
            <a:extLst>
              <a:ext uri="{FF2B5EF4-FFF2-40B4-BE49-F238E27FC236}">
                <a16:creationId xmlns:a16="http://schemas.microsoft.com/office/drawing/2014/main" id="{85E33EC7-D27B-8A19-0EB5-1713F09BD00B}"/>
              </a:ext>
            </a:extLst>
          </p:cNvPr>
          <p:cNvSpPr>
            <a:spLocks noChangeShapeType="1"/>
          </p:cNvSpPr>
          <p:nvPr/>
        </p:nvSpPr>
        <p:spPr bwMode="auto">
          <a:xfrm flipV="1">
            <a:off x="4289217" y="2790212"/>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6" name="Rectangle 28">
            <a:extLst>
              <a:ext uri="{FF2B5EF4-FFF2-40B4-BE49-F238E27FC236}">
                <a16:creationId xmlns:a16="http://schemas.microsoft.com/office/drawing/2014/main" id="{9146F4C7-EE7F-F546-2D41-34E03783CE5D}"/>
              </a:ext>
            </a:extLst>
          </p:cNvPr>
          <p:cNvSpPr>
            <a:spLocks noChangeArrowheads="1"/>
          </p:cNvSpPr>
          <p:nvPr/>
        </p:nvSpPr>
        <p:spPr bwMode="auto">
          <a:xfrm>
            <a:off x="5029706" y="3739921"/>
            <a:ext cx="3996752" cy="542812"/>
          </a:xfrm>
          <a:prstGeom prst="rect">
            <a:avLst/>
          </a:prstGeom>
          <a:solidFill>
            <a:schemeClr val="bg1">
              <a:lumMod val="50000"/>
            </a:schemeClr>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Placebo</a:t>
            </a:r>
            <a:r>
              <a:rPr kumimoji="0" 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PO QD for 72 wk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949)</a:t>
            </a:r>
          </a:p>
        </p:txBody>
      </p:sp>
      <p:sp>
        <p:nvSpPr>
          <p:cNvPr id="68" name="Rectangle 49">
            <a:extLst>
              <a:ext uri="{FF2B5EF4-FFF2-40B4-BE49-F238E27FC236}">
                <a16:creationId xmlns:a16="http://schemas.microsoft.com/office/drawing/2014/main" id="{339547D6-AA43-FAE4-8076-EB968C39F39E}"/>
              </a:ext>
            </a:extLst>
          </p:cNvPr>
          <p:cNvSpPr>
            <a:spLocks noChangeArrowheads="1"/>
          </p:cNvSpPr>
          <p:nvPr/>
        </p:nvSpPr>
        <p:spPr bwMode="auto">
          <a:xfrm>
            <a:off x="5029705" y="2538738"/>
            <a:ext cx="3996753" cy="542814"/>
          </a:xfrm>
          <a:prstGeom prst="rect">
            <a:avLst/>
          </a:prstGeom>
          <a:solidFill>
            <a:schemeClr val="accent1">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Orforglipron</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12 mg PO QD* for 72 wk</a:t>
            </a:r>
            <a:b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b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725)</a:t>
            </a:r>
          </a:p>
        </p:txBody>
      </p:sp>
      <p:sp>
        <p:nvSpPr>
          <p:cNvPr id="70" name="Rectangle 49">
            <a:extLst>
              <a:ext uri="{FF2B5EF4-FFF2-40B4-BE49-F238E27FC236}">
                <a16:creationId xmlns:a16="http://schemas.microsoft.com/office/drawing/2014/main" id="{BFBBF810-54BA-17A6-FD34-41CCB94A82A7}"/>
              </a:ext>
            </a:extLst>
          </p:cNvPr>
          <p:cNvSpPr>
            <a:spLocks noChangeArrowheads="1"/>
          </p:cNvSpPr>
          <p:nvPr/>
        </p:nvSpPr>
        <p:spPr bwMode="auto">
          <a:xfrm>
            <a:off x="5029706" y="3142314"/>
            <a:ext cx="3996754" cy="542814"/>
          </a:xfrm>
          <a:prstGeom prst="rect">
            <a:avLst/>
          </a:prstGeom>
          <a:solidFill>
            <a:schemeClr val="accent1">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Orforglipron</a:t>
            </a: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36 mg PO QD* for 72 wk</a:t>
            </a:r>
            <a:b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730)</a:t>
            </a:r>
          </a:p>
        </p:txBody>
      </p:sp>
      <p:sp>
        <p:nvSpPr>
          <p:cNvPr id="72" name="Line 53">
            <a:extLst>
              <a:ext uri="{FF2B5EF4-FFF2-40B4-BE49-F238E27FC236}">
                <a16:creationId xmlns:a16="http://schemas.microsoft.com/office/drawing/2014/main" id="{42C1207D-2320-9BB2-0F01-4C89B0747673}"/>
              </a:ext>
            </a:extLst>
          </p:cNvPr>
          <p:cNvSpPr>
            <a:spLocks noChangeShapeType="1"/>
          </p:cNvSpPr>
          <p:nvPr/>
        </p:nvSpPr>
        <p:spPr bwMode="auto">
          <a:xfrm>
            <a:off x="4289217" y="3430292"/>
            <a:ext cx="622300" cy="56648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4" name="Line 54">
            <a:extLst>
              <a:ext uri="{FF2B5EF4-FFF2-40B4-BE49-F238E27FC236}">
                <a16:creationId xmlns:a16="http://schemas.microsoft.com/office/drawing/2014/main" id="{BA541B3E-307D-EB36-88AA-E0A9329C63B9}"/>
              </a:ext>
            </a:extLst>
          </p:cNvPr>
          <p:cNvSpPr>
            <a:spLocks noChangeShapeType="1"/>
          </p:cNvSpPr>
          <p:nvPr/>
        </p:nvSpPr>
        <p:spPr bwMode="auto">
          <a:xfrm flipV="1">
            <a:off x="4289217" y="2222731"/>
            <a:ext cx="622300" cy="52220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6" name="Line 51">
            <a:extLst>
              <a:ext uri="{FF2B5EF4-FFF2-40B4-BE49-F238E27FC236}">
                <a16:creationId xmlns:a16="http://schemas.microsoft.com/office/drawing/2014/main" id="{D80F0B74-C9A8-D9A7-1F4D-FD7E90839775}"/>
              </a:ext>
            </a:extLst>
          </p:cNvPr>
          <p:cNvSpPr>
            <a:spLocks noChangeShapeType="1"/>
          </p:cNvSpPr>
          <p:nvPr/>
        </p:nvSpPr>
        <p:spPr bwMode="auto">
          <a:xfrm rot="16200000">
            <a:off x="9363582" y="3742164"/>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8" name="Line 52">
            <a:extLst>
              <a:ext uri="{FF2B5EF4-FFF2-40B4-BE49-F238E27FC236}">
                <a16:creationId xmlns:a16="http://schemas.microsoft.com/office/drawing/2014/main" id="{303E038B-7C96-D6DA-AF97-6669D140999E}"/>
              </a:ext>
            </a:extLst>
          </p:cNvPr>
          <p:cNvSpPr>
            <a:spLocks noChangeShapeType="1"/>
          </p:cNvSpPr>
          <p:nvPr/>
        </p:nvSpPr>
        <p:spPr bwMode="auto">
          <a:xfrm>
            <a:off x="9109582" y="3398068"/>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9" name="TextBox 78">
            <a:extLst>
              <a:ext uri="{FF2B5EF4-FFF2-40B4-BE49-F238E27FC236}">
                <a16:creationId xmlns:a16="http://schemas.microsoft.com/office/drawing/2014/main" id="{ABC30210-6E22-095B-C3DE-C257190BDA85}"/>
              </a:ext>
            </a:extLst>
          </p:cNvPr>
          <p:cNvSpPr txBox="1"/>
          <p:nvPr/>
        </p:nvSpPr>
        <p:spPr>
          <a:xfrm>
            <a:off x="5029706" y="4319527"/>
            <a:ext cx="3996752" cy="237744"/>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*Adjunct to diet and physical activity.</a:t>
            </a:r>
          </a:p>
        </p:txBody>
      </p:sp>
      <p:sp>
        <p:nvSpPr>
          <p:cNvPr id="80" name="TextBox 79">
            <a:extLst>
              <a:ext uri="{FF2B5EF4-FFF2-40B4-BE49-F238E27FC236}">
                <a16:creationId xmlns:a16="http://schemas.microsoft.com/office/drawing/2014/main" id="{9F3E6FD9-6981-6EAA-1320-BFBB39913AFE}"/>
              </a:ext>
            </a:extLst>
          </p:cNvPr>
          <p:cNvSpPr txBox="1"/>
          <p:nvPr/>
        </p:nvSpPr>
        <p:spPr>
          <a:xfrm>
            <a:off x="2328860" y="1668169"/>
            <a:ext cx="4238625" cy="183133"/>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161616"/>
                </a:solidFill>
                <a:effectLst/>
                <a:uLnTx/>
                <a:uFillTx/>
                <a:latin typeface="Poppins"/>
                <a:ea typeface="+mn-ea"/>
                <a:cs typeface="+mn-cs"/>
              </a:rPr>
              <a:t>Stratified by sex, country, and prediabetes status</a:t>
            </a:r>
          </a:p>
        </p:txBody>
      </p:sp>
      <p:cxnSp>
        <p:nvCxnSpPr>
          <p:cNvPr id="82" name="Straight Arrow Connector 81">
            <a:extLst>
              <a:ext uri="{FF2B5EF4-FFF2-40B4-BE49-F238E27FC236}">
                <a16:creationId xmlns:a16="http://schemas.microsoft.com/office/drawing/2014/main" id="{9B250B0D-1383-639F-30E5-1D00EF85F326}"/>
              </a:ext>
            </a:extLst>
          </p:cNvPr>
          <p:cNvCxnSpPr>
            <a:cxnSpLocks/>
          </p:cNvCxnSpPr>
          <p:nvPr/>
        </p:nvCxnSpPr>
        <p:spPr>
          <a:xfrm>
            <a:off x="4448173" y="1924222"/>
            <a:ext cx="0" cy="487466"/>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F8C2FFE6-C846-2C10-B810-EAB70776A477}"/>
              </a:ext>
            </a:extLst>
          </p:cNvPr>
          <p:cNvSpPr/>
          <p:nvPr/>
        </p:nvSpPr>
        <p:spPr>
          <a:xfrm>
            <a:off x="95250" y="5679690"/>
            <a:ext cx="9493756" cy="51333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779035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B55E873-AFA8-4592-8F7C-8950246805E4}"/>
              </a:ext>
            </a:extLst>
          </p:cNvPr>
          <p:cNvSpPr>
            <a:spLocks noGrp="1"/>
          </p:cNvSpPr>
          <p:nvPr>
            <p:ph type="title"/>
          </p:nvPr>
        </p:nvSpPr>
        <p:spPr/>
        <p:txBody>
          <a:bodyPr/>
          <a:lstStyle/>
          <a:p>
            <a:r>
              <a:rPr lang="en-US" dirty="0"/>
              <a:t>ATTAIN-1 Post Hoc Analysis: Baseline Characteristics</a:t>
            </a:r>
          </a:p>
        </p:txBody>
      </p:sp>
      <p:graphicFrame>
        <p:nvGraphicFramePr>
          <p:cNvPr id="12" name="Content Placeholder 11">
            <a:extLst>
              <a:ext uri="{FF2B5EF4-FFF2-40B4-BE49-F238E27FC236}">
                <a16:creationId xmlns:a16="http://schemas.microsoft.com/office/drawing/2014/main" id="{41D1A56B-7AF9-B46D-5345-53236A0C10D7}"/>
              </a:ext>
            </a:extLst>
          </p:cNvPr>
          <p:cNvGraphicFramePr>
            <a:graphicFrameLocks noGrp="1"/>
          </p:cNvGraphicFramePr>
          <p:nvPr>
            <p:ph idx="1"/>
            <p:extLst>
              <p:ext uri="{D42A27DB-BD31-4B8C-83A1-F6EECF244321}">
                <p14:modId xmlns:p14="http://schemas.microsoft.com/office/powerpoint/2010/main" val="2621665503"/>
              </p:ext>
            </p:extLst>
          </p:nvPr>
        </p:nvGraphicFramePr>
        <p:xfrm>
          <a:off x="231775" y="1335088"/>
          <a:ext cx="11739562" cy="4450080"/>
        </p:xfrm>
        <a:graphic>
          <a:graphicData uri="http://schemas.openxmlformats.org/drawingml/2006/table">
            <a:tbl>
              <a:tblPr firstRow="1" bandRow="1">
                <a:tableStyleId>{6E25E649-3F16-4E02-A733-19D2CDBF48F0}</a:tableStyleId>
              </a:tblPr>
              <a:tblGrid>
                <a:gridCol w="4764350">
                  <a:extLst>
                    <a:ext uri="{9D8B030D-6E8A-4147-A177-3AD203B41FA5}">
                      <a16:colId xmlns:a16="http://schemas.microsoft.com/office/drawing/2014/main" val="799223519"/>
                    </a:ext>
                  </a:extLst>
                </a:gridCol>
                <a:gridCol w="3463285">
                  <a:extLst>
                    <a:ext uri="{9D8B030D-6E8A-4147-A177-3AD203B41FA5}">
                      <a16:colId xmlns:a16="http://schemas.microsoft.com/office/drawing/2014/main" val="1216087637"/>
                    </a:ext>
                  </a:extLst>
                </a:gridCol>
                <a:gridCol w="3511927">
                  <a:extLst>
                    <a:ext uri="{9D8B030D-6E8A-4147-A177-3AD203B41FA5}">
                      <a16:colId xmlns:a16="http://schemas.microsoft.com/office/drawing/2014/main" val="2338238552"/>
                    </a:ext>
                  </a:extLst>
                </a:gridCol>
              </a:tblGrid>
              <a:tr h="370840">
                <a:tc>
                  <a:txBody>
                    <a:bodyPr/>
                    <a:lstStyle/>
                    <a:p>
                      <a:r>
                        <a:rPr lang="en-US" sz="1600" dirty="0">
                          <a:solidFill>
                            <a:schemeClr val="bg2"/>
                          </a:solidFill>
                        </a:rPr>
                        <a:t>Characteristic</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solidFill>
                            <a:schemeClr val="bg2"/>
                          </a:solidFill>
                        </a:rPr>
                        <a:t>Prediabetes (n = 1127)</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solidFill>
                            <a:schemeClr val="bg2"/>
                          </a:solidFill>
                        </a:rPr>
                        <a:t>Normoglycemia (n = 2000)</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792212629"/>
                  </a:ext>
                </a:extLst>
              </a:tr>
              <a:tr h="370840">
                <a:tc>
                  <a:txBody>
                    <a:bodyPr/>
                    <a:lstStyle/>
                    <a:p>
                      <a:r>
                        <a:rPr lang="en-US" sz="1600" dirty="0"/>
                        <a:t>Mean age, yr (SD)</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49.1 (12.0)</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42.8 (11.6)</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82169771"/>
                  </a:ext>
                </a:extLst>
              </a:tr>
              <a:tr h="370840">
                <a:tc>
                  <a:txBody>
                    <a:bodyPr/>
                    <a:lstStyle/>
                    <a:p>
                      <a:r>
                        <a:rPr lang="en-US" sz="1600" dirty="0"/>
                        <a:t>Female sex, n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664.0 (58.9)</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1345.0 (67.3)</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09710659"/>
                  </a:ext>
                </a:extLst>
              </a:tr>
              <a:tr h="370840">
                <a:tc>
                  <a:txBody>
                    <a:bodyPr/>
                    <a:lstStyle/>
                    <a:p>
                      <a:r>
                        <a:rPr lang="en-US" sz="1600" dirty="0"/>
                        <a:t>Mean weight, kg (SD)</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104.5 (22.6) </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102.4 (21.8)</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4642677"/>
                  </a:ext>
                </a:extLst>
              </a:tr>
              <a:tr h="370840">
                <a:tc>
                  <a:txBody>
                    <a:bodyPr/>
                    <a:lstStyle/>
                    <a:p>
                      <a:r>
                        <a:rPr lang="en-US" sz="1600" dirty="0"/>
                        <a:t>Mean BMI, kg/m</a:t>
                      </a:r>
                      <a:r>
                        <a:rPr lang="en-US" sz="1600" baseline="30000" dirty="0"/>
                        <a:t>2</a:t>
                      </a:r>
                      <a:r>
                        <a:rPr lang="en-US" sz="1600" dirty="0"/>
                        <a:t> (SD)</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37.4 (6.6)</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36.7 (6.4)</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96755152"/>
                  </a:ext>
                </a:extLst>
              </a:tr>
              <a:tr h="370840">
                <a:tc>
                  <a:txBody>
                    <a:bodyPr/>
                    <a:lstStyle/>
                    <a:p>
                      <a:r>
                        <a:rPr lang="en-US" sz="1600" dirty="0"/>
                        <a:t>Mean waist circumference, cm (SD)</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114.5 (14.5)</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111.2 (14.4)</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70215890"/>
                  </a:ext>
                </a:extLst>
              </a:tr>
              <a:tr h="370840">
                <a:tc>
                  <a:txBody>
                    <a:bodyPr/>
                    <a:lstStyle/>
                    <a:p>
                      <a:r>
                        <a:rPr lang="en-US" sz="1600" dirty="0"/>
                        <a:t>Mean fasting insulin, mIU/L (SD)</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21.2 (13.9)</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17.6 (12.5)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2749953"/>
                  </a:ext>
                </a:extLst>
              </a:tr>
              <a:tr h="370840">
                <a:tc>
                  <a:txBody>
                    <a:bodyPr/>
                    <a:lstStyle/>
                    <a:p>
                      <a:r>
                        <a:rPr lang="en-US" sz="1600" dirty="0"/>
                        <a:t>Mean A1C, % (SD)</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5.9 (0.3)</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5.5 (0.3)</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67378005"/>
                  </a:ext>
                </a:extLst>
              </a:tr>
              <a:tr h="370840">
                <a:tc>
                  <a:txBody>
                    <a:bodyPr/>
                    <a:lstStyle/>
                    <a:p>
                      <a:r>
                        <a:rPr lang="en-US" sz="1600" dirty="0"/>
                        <a:t>Mean fasting glucose, mg/dL (SD)</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98.9 (10.3)</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88.9 (8.0)</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7138470"/>
                  </a:ext>
                </a:extLst>
              </a:tr>
              <a:tr h="370840">
                <a:tc>
                  <a:txBody>
                    <a:bodyPr/>
                    <a:lstStyle/>
                    <a:p>
                      <a:r>
                        <a:rPr lang="en-US" sz="1600" dirty="0"/>
                        <a:t>Mean Matsuda index score, (SD)</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2.3 (1.8)</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3.5 (4.1)</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41326752"/>
                  </a:ext>
                </a:extLst>
              </a:tr>
              <a:tr h="370840">
                <a:tc>
                  <a:txBody>
                    <a:bodyPr/>
                    <a:lstStyle/>
                    <a:p>
                      <a:r>
                        <a:rPr lang="en-US" sz="1600" dirty="0"/>
                        <a:t>Mean HOMA2-IR (insulin) score, (SD)</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2.6 (1.4)</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2.1 (1.1)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3686147"/>
                  </a:ext>
                </a:extLst>
              </a:tr>
              <a:tr h="370840">
                <a:tc>
                  <a:txBody>
                    <a:bodyPr/>
                    <a:lstStyle/>
                    <a:p>
                      <a:r>
                        <a:rPr lang="en-US" sz="1600" dirty="0"/>
                        <a:t>Mean HOMA2-B (C-peptide) score, (SD)</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157.5 (43.6)</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171.9 (50.9)</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43159526"/>
                  </a:ext>
                </a:extLst>
              </a:tr>
            </a:tbl>
          </a:graphicData>
        </a:graphic>
      </p:graphicFrame>
      <p:sp>
        <p:nvSpPr>
          <p:cNvPr id="11" name="Content Placeholder 10">
            <a:extLst>
              <a:ext uri="{FF2B5EF4-FFF2-40B4-BE49-F238E27FC236}">
                <a16:creationId xmlns:a16="http://schemas.microsoft.com/office/drawing/2014/main" id="{C55E8438-9938-E98B-B8E5-16FCDC04EAE1}"/>
              </a:ext>
            </a:extLst>
          </p:cNvPr>
          <p:cNvSpPr>
            <a:spLocks noGrp="1"/>
          </p:cNvSpPr>
          <p:nvPr>
            <p:ph sz="quarter" idx="10"/>
          </p:nvPr>
        </p:nvSpPr>
        <p:spPr/>
        <p:txBody>
          <a:bodyPr/>
          <a:lstStyle/>
          <a:p>
            <a:pPr algn="ctr"/>
            <a:r>
              <a:rPr lang="en-US" dirty="0"/>
              <a:t>Wysham. ADA 2026. Abstr 1666-P.</a:t>
            </a:r>
          </a:p>
        </p:txBody>
      </p:sp>
    </p:spTree>
    <p:extLst>
      <p:ext uri="{BB962C8B-B14F-4D97-AF65-F5344CB8AC3E}">
        <p14:creationId xmlns:p14="http://schemas.microsoft.com/office/powerpoint/2010/main" val="1307069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1473F375-C17A-D775-DB88-105BD6BC9907}"/>
              </a:ext>
            </a:extLst>
          </p:cNvPr>
          <p:cNvSpPr>
            <a:spLocks noGrp="1"/>
          </p:cNvSpPr>
          <p:nvPr>
            <p:ph type="title"/>
          </p:nvPr>
        </p:nvSpPr>
        <p:spPr/>
        <p:txBody>
          <a:bodyPr/>
          <a:lstStyle/>
          <a:p>
            <a:r>
              <a:rPr lang="en-US" dirty="0"/>
              <a:t>ATTAIN-1: Mean Change in Body Weight at 72 Wk </a:t>
            </a:r>
          </a:p>
        </p:txBody>
      </p:sp>
      <p:sp>
        <p:nvSpPr>
          <p:cNvPr id="18" name="Content Placeholder 17">
            <a:extLst>
              <a:ext uri="{FF2B5EF4-FFF2-40B4-BE49-F238E27FC236}">
                <a16:creationId xmlns:a16="http://schemas.microsoft.com/office/drawing/2014/main" id="{BB028C6E-4C1B-0F7D-8556-86005227374A}"/>
              </a:ext>
            </a:extLst>
          </p:cNvPr>
          <p:cNvSpPr>
            <a:spLocks noGrp="1"/>
          </p:cNvSpPr>
          <p:nvPr>
            <p:ph idx="1"/>
          </p:nvPr>
        </p:nvSpPr>
        <p:spPr/>
        <p:txBody>
          <a:bodyPr/>
          <a:lstStyle/>
          <a:p>
            <a:r>
              <a:rPr lang="en-US" sz="2000" dirty="0"/>
              <a:t>Dose-dependent reductions in total body weight across all orforglipron doses</a:t>
            </a:r>
          </a:p>
        </p:txBody>
      </p:sp>
      <p:sp>
        <p:nvSpPr>
          <p:cNvPr id="19" name="Content Placeholder 18">
            <a:extLst>
              <a:ext uri="{FF2B5EF4-FFF2-40B4-BE49-F238E27FC236}">
                <a16:creationId xmlns:a16="http://schemas.microsoft.com/office/drawing/2014/main" id="{9F6C5394-A8AB-0DB1-00C3-BADD678B53D1}"/>
              </a:ext>
            </a:extLst>
          </p:cNvPr>
          <p:cNvSpPr>
            <a:spLocks noGrp="1"/>
          </p:cNvSpPr>
          <p:nvPr>
            <p:ph sz="quarter" idx="10"/>
          </p:nvPr>
        </p:nvSpPr>
        <p:spPr/>
        <p:txBody>
          <a:bodyPr/>
          <a:lstStyle/>
          <a:p>
            <a:pPr algn="ctr"/>
            <a:r>
              <a:rPr lang="en-US" dirty="0"/>
              <a:t>Wharton. NEJM. 2025;393:1796.</a:t>
            </a:r>
          </a:p>
        </p:txBody>
      </p:sp>
      <p:graphicFrame>
        <p:nvGraphicFramePr>
          <p:cNvPr id="8" name="Table 7"/>
          <p:cNvGraphicFramePr>
            <a:graphicFrameLocks noGrp="1"/>
          </p:cNvGraphicFramePr>
          <p:nvPr>
            <p:extLst>
              <p:ext uri="{D42A27DB-BD31-4B8C-83A1-F6EECF244321}">
                <p14:modId xmlns:p14="http://schemas.microsoft.com/office/powerpoint/2010/main" val="149367951"/>
              </p:ext>
            </p:extLst>
          </p:nvPr>
        </p:nvGraphicFramePr>
        <p:xfrm>
          <a:off x="231079" y="1909838"/>
          <a:ext cx="11740259" cy="1650325"/>
        </p:xfrm>
        <a:graphic>
          <a:graphicData uri="http://schemas.openxmlformats.org/drawingml/2006/table">
            <a:tbl>
              <a:tblPr firstRow="1" bandRow="1">
                <a:tableStyleId>{6E25E649-3F16-4E02-A733-19D2CDBF48F0}</a:tableStyleId>
              </a:tblPr>
              <a:tblGrid>
                <a:gridCol w="3434874">
                  <a:extLst>
                    <a:ext uri="{9D8B030D-6E8A-4147-A177-3AD203B41FA5}">
                      <a16:colId xmlns:a16="http://schemas.microsoft.com/office/drawing/2014/main" val="20000"/>
                    </a:ext>
                  </a:extLst>
                </a:gridCol>
                <a:gridCol w="2901648">
                  <a:extLst>
                    <a:ext uri="{9D8B030D-6E8A-4147-A177-3AD203B41FA5}">
                      <a16:colId xmlns:a16="http://schemas.microsoft.com/office/drawing/2014/main" val="20002"/>
                    </a:ext>
                  </a:extLst>
                </a:gridCol>
                <a:gridCol w="3014334">
                  <a:extLst>
                    <a:ext uri="{9D8B030D-6E8A-4147-A177-3AD203B41FA5}">
                      <a16:colId xmlns:a16="http://schemas.microsoft.com/office/drawing/2014/main" val="2227609553"/>
                    </a:ext>
                  </a:extLst>
                </a:gridCol>
                <a:gridCol w="2389403">
                  <a:extLst>
                    <a:ext uri="{9D8B030D-6E8A-4147-A177-3AD203B41FA5}">
                      <a16:colId xmlns:a16="http://schemas.microsoft.com/office/drawing/2014/main" val="20003"/>
                    </a:ext>
                  </a:extLst>
                </a:gridCol>
              </a:tblGrid>
              <a:tr h="330065">
                <a:tc>
                  <a:txBody>
                    <a:bodyPr/>
                    <a:lstStyle/>
                    <a:p>
                      <a:pPr algn="l"/>
                      <a:r>
                        <a:rPr lang="en-US" sz="1600" b="1" dirty="0">
                          <a:solidFill>
                            <a:schemeClr val="bg2"/>
                          </a:solidFill>
                          <a:latin typeface="+mn-lt"/>
                        </a:rPr>
                        <a:t>Treatment Regimen Estimand</a:t>
                      </a:r>
                    </a:p>
                  </a:txBody>
                  <a:tcPr marL="76200" marR="76200" marT="38100" marB="3810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b="1" dirty="0">
                          <a:solidFill>
                            <a:schemeClr val="bg2"/>
                          </a:solidFill>
                        </a:rPr>
                        <a:t>Change in Body Weight, %</a:t>
                      </a:r>
                      <a:endParaRPr lang="en-US" sz="1600" b="1" dirty="0">
                        <a:solidFill>
                          <a:schemeClr val="bg2"/>
                        </a:solidFill>
                        <a:latin typeface="+mn-lt"/>
                      </a:endParaRPr>
                    </a:p>
                  </a:txBody>
                  <a:tcPr marL="76200" marR="76200" marT="38100" marB="3810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b="1" dirty="0">
                          <a:solidFill>
                            <a:schemeClr val="bg2"/>
                          </a:solidFill>
                          <a:latin typeface="+mn-lt"/>
                        </a:rPr>
                        <a:t>ETD (95% CI)</a:t>
                      </a:r>
                      <a:endParaRPr sz="1600" b="1" dirty="0">
                        <a:solidFill>
                          <a:schemeClr val="bg2"/>
                        </a:solidFill>
                        <a:latin typeface="+mn-lt"/>
                      </a:endParaRPr>
                    </a:p>
                  </a:txBody>
                  <a:tcPr marL="76200" marR="76200" marT="38100" marB="3810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sz="1600" b="1" i="1" dirty="0">
                          <a:solidFill>
                            <a:schemeClr val="bg2"/>
                          </a:solidFill>
                        </a:rPr>
                        <a:t>P</a:t>
                      </a:r>
                      <a:r>
                        <a:rPr sz="1600" b="1" dirty="0">
                          <a:solidFill>
                            <a:schemeClr val="bg2"/>
                          </a:solidFill>
                        </a:rPr>
                        <a:t> Value</a:t>
                      </a:r>
                      <a:endParaRPr sz="1600" b="1" dirty="0">
                        <a:solidFill>
                          <a:schemeClr val="bg2"/>
                        </a:solidFill>
                        <a:latin typeface="+mn-lt"/>
                      </a:endParaRPr>
                    </a:p>
                  </a:txBody>
                  <a:tcPr marL="76200" marR="76200" marT="38100" marB="3810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30065">
                <a:tc>
                  <a:txBody>
                    <a:bodyPr/>
                    <a:lstStyle/>
                    <a:p>
                      <a:pPr algn="l">
                        <a:spcAft>
                          <a:spcPts val="0"/>
                        </a:spcAft>
                      </a:pPr>
                      <a:r>
                        <a:rPr sz="1600" dirty="0">
                          <a:solidFill>
                            <a:srgbClr val="000000"/>
                          </a:solidFill>
                        </a:rPr>
                        <a:t>Placebo</a:t>
                      </a:r>
                      <a:endParaRPr sz="1600" dirty="0">
                        <a:solidFill>
                          <a:srgbClr val="000000"/>
                        </a:solidFill>
                        <a:latin typeface="+mn-lt"/>
                      </a:endParaRPr>
                    </a:p>
                  </a:txBody>
                  <a:tcPr marL="76200" marR="76200" marT="38100" marB="38100"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spcAft>
                          <a:spcPts val="0"/>
                        </a:spcAft>
                      </a:pPr>
                      <a:r>
                        <a:rPr sz="1600" dirty="0">
                          <a:solidFill>
                            <a:srgbClr val="000000"/>
                          </a:solidFill>
                        </a:rPr>
                        <a:t>-2.1</a:t>
                      </a:r>
                      <a:endParaRPr sz="1600" dirty="0">
                        <a:solidFill>
                          <a:srgbClr val="000000"/>
                        </a:solidFill>
                        <a:latin typeface="+mn-lt"/>
                      </a:endParaRPr>
                    </a:p>
                  </a:txBody>
                  <a:tcPr marL="76200" marR="76200" marT="38100" marB="38100"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spcAft>
                          <a:spcPts val="0"/>
                        </a:spcAft>
                      </a:pPr>
                      <a:r>
                        <a:rPr lang="en-US" sz="1600">
                          <a:solidFill>
                            <a:srgbClr val="000000"/>
                          </a:solidFill>
                          <a:latin typeface="+mn-lt"/>
                        </a:rPr>
                        <a:t>--</a:t>
                      </a:r>
                      <a:endParaRPr lang="en-US" sz="1600" dirty="0">
                        <a:solidFill>
                          <a:srgbClr val="000000"/>
                        </a:solidFill>
                        <a:latin typeface="+mn-lt"/>
                      </a:endParaRPr>
                    </a:p>
                  </a:txBody>
                  <a:tcPr marL="76200" marR="76200" marT="38100" marB="38100"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spcAft>
                          <a:spcPts val="0"/>
                        </a:spcAft>
                      </a:pPr>
                      <a:r>
                        <a:rPr lang="en-US" sz="1600">
                          <a:solidFill>
                            <a:srgbClr val="000000"/>
                          </a:solidFill>
                        </a:rPr>
                        <a:t>--</a:t>
                      </a:r>
                      <a:endParaRPr lang="en-US" sz="1600" dirty="0">
                        <a:solidFill>
                          <a:srgbClr val="000000"/>
                        </a:solidFill>
                        <a:latin typeface="+mn-lt"/>
                      </a:endParaRPr>
                    </a:p>
                  </a:txBody>
                  <a:tcPr marL="76200" marR="76200" marT="38100" marB="38100"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330065">
                <a:tc>
                  <a:txBody>
                    <a:bodyPr/>
                    <a:lstStyle/>
                    <a:p>
                      <a:pPr lvl="0" algn="l">
                        <a:lnSpc>
                          <a:spcPct val="100000"/>
                        </a:lnSpc>
                        <a:spcBef>
                          <a:spcPts val="0"/>
                        </a:spcBef>
                        <a:spcAft>
                          <a:spcPts val="0"/>
                        </a:spcAft>
                        <a:buNone/>
                      </a:pPr>
                      <a:r>
                        <a:rPr lang="en-US" sz="1600" b="0" i="0" u="none" strike="noStrike" noProof="0">
                          <a:solidFill>
                            <a:srgbClr val="000000"/>
                          </a:solidFill>
                          <a:latin typeface="Poppins"/>
                          <a:cs typeface="Poppins"/>
                        </a:rPr>
                        <a:t>Orforglipron 5.5 mg/6mg*</a:t>
                      </a:r>
                      <a:endParaRPr lang="en-US" dirty="0"/>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spcAft>
                          <a:spcPts val="0"/>
                        </a:spcAft>
                      </a:pPr>
                      <a:r>
                        <a:rPr sz="1600" b="0" dirty="0">
                          <a:solidFill>
                            <a:srgbClr val="000000"/>
                          </a:solidFill>
                        </a:rPr>
                        <a:t>-7.5</a:t>
                      </a:r>
                      <a:endParaRPr sz="1600" b="0" dirty="0">
                        <a:solidFill>
                          <a:srgbClr val="000000"/>
                        </a:solidFill>
                        <a:latin typeface="+mn-lt"/>
                      </a:endParaRPr>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600" dirty="0">
                          <a:solidFill>
                            <a:srgbClr val="000000"/>
                          </a:solidFill>
                          <a:latin typeface="+mn-lt"/>
                        </a:rPr>
                        <a:t>-5.5 (-6.5 to -4.5)</a:t>
                      </a:r>
                      <a:endParaRPr sz="1600" dirty="0">
                        <a:solidFill>
                          <a:srgbClr val="000000"/>
                        </a:solidFill>
                        <a:latin typeface="+mn-lt"/>
                      </a:endParaRPr>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spcAft>
                          <a:spcPts val="0"/>
                        </a:spcAft>
                      </a:pPr>
                      <a:r>
                        <a:rPr sz="1600" dirty="0">
                          <a:solidFill>
                            <a:srgbClr val="000000"/>
                          </a:solidFill>
                        </a:rPr>
                        <a:t>&lt;.001</a:t>
                      </a:r>
                      <a:endParaRPr sz="1600" dirty="0">
                        <a:solidFill>
                          <a:srgbClr val="000000"/>
                        </a:solidFill>
                        <a:latin typeface="+mn-lt"/>
                      </a:endParaRPr>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30065">
                <a:tc>
                  <a:txBody>
                    <a:bodyPr/>
                    <a:lstStyle/>
                    <a:p>
                      <a:pPr lvl="0" algn="l">
                        <a:lnSpc>
                          <a:spcPct val="100000"/>
                        </a:lnSpc>
                        <a:spcBef>
                          <a:spcPts val="0"/>
                        </a:spcBef>
                        <a:spcAft>
                          <a:spcPts val="0"/>
                        </a:spcAft>
                        <a:buNone/>
                      </a:pPr>
                      <a:r>
                        <a:rPr lang="en-US" sz="1600" b="0" i="0" u="none" strike="noStrike" noProof="0">
                          <a:solidFill>
                            <a:srgbClr val="000000"/>
                          </a:solidFill>
                          <a:latin typeface="Poppins"/>
                          <a:cs typeface="Poppins"/>
                        </a:rPr>
                        <a:t>Orforglipron 9 mg/12 mg*</a:t>
                      </a:r>
                      <a:endParaRPr lang="en-US" dirty="0"/>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spcAft>
                          <a:spcPts val="0"/>
                        </a:spcAft>
                      </a:pPr>
                      <a:r>
                        <a:rPr sz="1600" b="0" dirty="0">
                          <a:solidFill>
                            <a:srgbClr val="000000"/>
                          </a:solidFill>
                        </a:rPr>
                        <a:t>-8.4</a:t>
                      </a:r>
                      <a:endParaRPr sz="1600" b="0" dirty="0">
                        <a:solidFill>
                          <a:srgbClr val="000000"/>
                        </a:solidFill>
                        <a:latin typeface="+mn-lt"/>
                      </a:endParaRPr>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spcAft>
                          <a:spcPts val="0"/>
                        </a:spcAft>
                      </a:pPr>
                      <a:r>
                        <a:rPr lang="en-US" sz="1600" dirty="0">
                          <a:solidFill>
                            <a:srgbClr val="000000"/>
                          </a:solidFill>
                          <a:latin typeface="+mn-lt"/>
                        </a:rPr>
                        <a:t>-6.3 (-7.3 to -5.4)</a:t>
                      </a:r>
                      <a:endParaRPr sz="1600" dirty="0">
                        <a:solidFill>
                          <a:srgbClr val="000000"/>
                        </a:solidFill>
                        <a:latin typeface="+mn-lt"/>
                      </a:endParaRPr>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spcAft>
                          <a:spcPts val="0"/>
                        </a:spcAft>
                      </a:pPr>
                      <a:r>
                        <a:rPr sz="1600" dirty="0">
                          <a:solidFill>
                            <a:srgbClr val="000000"/>
                          </a:solidFill>
                        </a:rPr>
                        <a:t>&lt;.001</a:t>
                      </a:r>
                      <a:endParaRPr sz="1600" dirty="0">
                        <a:solidFill>
                          <a:srgbClr val="000000"/>
                        </a:solidFill>
                        <a:latin typeface="+mn-lt"/>
                      </a:endParaRPr>
                    </a:p>
                  </a:txBody>
                  <a:tcPr marL="76200" marR="76200" marT="38100" marB="3810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330065">
                <a:tc>
                  <a:txBody>
                    <a:bodyPr/>
                    <a:lstStyle/>
                    <a:p>
                      <a:pPr lvl="0" algn="l">
                        <a:lnSpc>
                          <a:spcPct val="100000"/>
                        </a:lnSpc>
                        <a:spcBef>
                          <a:spcPts val="0"/>
                        </a:spcBef>
                        <a:spcAft>
                          <a:spcPts val="0"/>
                        </a:spcAft>
                        <a:buNone/>
                      </a:pPr>
                      <a:r>
                        <a:rPr lang="en-US" sz="1600" b="0" i="0" u="none" strike="noStrike" noProof="0">
                          <a:solidFill>
                            <a:srgbClr val="000000"/>
                          </a:solidFill>
                          <a:latin typeface="Poppins"/>
                          <a:cs typeface="Poppins"/>
                        </a:rPr>
                        <a:t>Orforglipron 17.2/36 mg*</a:t>
                      </a:r>
                      <a:endParaRPr lang="en-US" dirty="0"/>
                    </a:p>
                  </a:txBody>
                  <a:tcPr marL="76200" marR="76200" marT="38100" marB="3810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sz="1600" b="0" dirty="0">
                          <a:solidFill>
                            <a:srgbClr val="000000"/>
                          </a:solidFill>
                        </a:rPr>
                        <a:t>-11.2</a:t>
                      </a:r>
                      <a:endParaRPr sz="1600" b="0" dirty="0">
                        <a:solidFill>
                          <a:srgbClr val="000000"/>
                        </a:solidFill>
                        <a:latin typeface="+mn-lt"/>
                      </a:endParaRPr>
                    </a:p>
                  </a:txBody>
                  <a:tcPr marL="76200" marR="76200" marT="38100" marB="3810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lang="en-US" sz="1600" dirty="0">
                          <a:solidFill>
                            <a:srgbClr val="000000"/>
                          </a:solidFill>
                          <a:latin typeface="+mn-lt"/>
                        </a:rPr>
                        <a:t>-9.1 (-10.1 to -8.1)</a:t>
                      </a:r>
                      <a:endParaRPr sz="1600" dirty="0">
                        <a:solidFill>
                          <a:srgbClr val="000000"/>
                        </a:solidFill>
                        <a:latin typeface="+mn-lt"/>
                      </a:endParaRPr>
                    </a:p>
                  </a:txBody>
                  <a:tcPr marL="76200" marR="76200" marT="38100" marB="3810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0"/>
                        </a:spcAft>
                      </a:pPr>
                      <a:r>
                        <a:rPr sz="1600" dirty="0">
                          <a:solidFill>
                            <a:srgbClr val="000000"/>
                          </a:solidFill>
                        </a:rPr>
                        <a:t>&lt;.001</a:t>
                      </a:r>
                      <a:endParaRPr sz="1600" dirty="0">
                        <a:solidFill>
                          <a:srgbClr val="000000"/>
                        </a:solidFill>
                        <a:latin typeface="+mn-lt"/>
                      </a:endParaRPr>
                    </a:p>
                  </a:txBody>
                  <a:tcPr marL="76200" marR="76200" marT="38100" marB="3810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478DF4BB-4DB1-DC70-F4D2-A0DC567A7886}"/>
              </a:ext>
            </a:extLst>
          </p:cNvPr>
          <p:cNvSpPr txBox="1"/>
          <p:nvPr/>
        </p:nvSpPr>
        <p:spPr>
          <a:xfrm>
            <a:off x="315983" y="3899151"/>
            <a:ext cx="6096000" cy="3693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algn="l" rtl="0"/>
            <a:r>
              <a:rPr lang="en-US" sz="1200" kern="1200" dirty="0">
                <a:solidFill>
                  <a:schemeClr val="tx1"/>
                </a:solidFill>
                <a:latin typeface="Poppins"/>
                <a:ea typeface="+mn-ea"/>
                <a:cs typeface="+mn-cs"/>
              </a:rPr>
              <a:t>*ATTAIN-I used bioidentical doses of 6, 12, and 36 mg. </a:t>
            </a:r>
          </a:p>
          <a:p>
            <a:pPr algn="l"/>
            <a:endParaRPr lang="en-US" sz="1200" dirty="0"/>
          </a:p>
        </p:txBody>
      </p:sp>
    </p:spTree>
    <p:extLst>
      <p:ext uri="{BB962C8B-B14F-4D97-AF65-F5344CB8AC3E}">
        <p14:creationId xmlns:p14="http://schemas.microsoft.com/office/powerpoint/2010/main" val="4220279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88E24-6404-4431-AE16-0DE7C21F3B94}"/>
              </a:ext>
            </a:extLst>
          </p:cNvPr>
          <p:cNvSpPr>
            <a:spLocks noGrp="1"/>
          </p:cNvSpPr>
          <p:nvPr>
            <p:ph type="title"/>
          </p:nvPr>
        </p:nvSpPr>
        <p:spPr/>
        <p:txBody>
          <a:bodyPr/>
          <a:lstStyle/>
          <a:p>
            <a:r>
              <a:rPr lang="en-US" dirty="0"/>
              <a:t>ATTAIN-1 Post Hoc Analysis: Insulin Sensitivity and β-Cell Function at Wk 72</a:t>
            </a:r>
          </a:p>
        </p:txBody>
      </p:sp>
      <p:sp>
        <p:nvSpPr>
          <p:cNvPr id="3" name="Content Placeholder 2">
            <a:extLst>
              <a:ext uri="{FF2B5EF4-FFF2-40B4-BE49-F238E27FC236}">
                <a16:creationId xmlns:a16="http://schemas.microsoft.com/office/drawing/2014/main" id="{5E0FA5CE-7906-9487-607D-BCB9F6771EAC}"/>
              </a:ext>
            </a:extLst>
          </p:cNvPr>
          <p:cNvSpPr>
            <a:spLocks noGrp="1"/>
          </p:cNvSpPr>
          <p:nvPr>
            <p:ph idx="1"/>
          </p:nvPr>
        </p:nvSpPr>
        <p:spPr/>
        <p:txBody>
          <a:bodyPr vert="horz" lIns="0" tIns="0" rIns="0" bIns="0" rtlCol="0" anchor="t">
            <a:noAutofit/>
          </a:bodyPr>
          <a:lstStyle/>
          <a:p>
            <a:r>
              <a:rPr lang="en-US" sz="2000" dirty="0"/>
              <a:t>Key finding</a:t>
            </a:r>
          </a:p>
          <a:p>
            <a:pPr lvl="2"/>
            <a:r>
              <a:rPr lang="en-US" sz="1800" dirty="0">
                <a:latin typeface="Poppins"/>
                <a:cs typeface="Poppins"/>
              </a:rPr>
              <a:t>Orforglipron improved markers of insulin sensitivity and β-cell function in adults with obesity, with or without prediabetes</a:t>
            </a:r>
          </a:p>
          <a:p>
            <a:r>
              <a:rPr lang="en-US" sz="2000" dirty="0">
                <a:latin typeface="Poppins"/>
                <a:cs typeface="Poppins"/>
              </a:rPr>
              <a:t>Selected Wk 72 changes vs placebo*</a:t>
            </a:r>
            <a:endParaRPr lang="en-US" sz="2000" dirty="0"/>
          </a:p>
          <a:p>
            <a:pPr lvl="2"/>
            <a:r>
              <a:rPr lang="en-US" sz="1800" b="1" dirty="0"/>
              <a:t>Matsuda Index:</a:t>
            </a:r>
            <a:r>
              <a:rPr lang="en-US" sz="1800" dirty="0"/>
              <a:t> ↑ up to </a:t>
            </a:r>
            <a:r>
              <a:rPr lang="en-US" sz="1800" b="1" dirty="0"/>
              <a:t>+1.3</a:t>
            </a:r>
            <a:r>
              <a:rPr lang="en-US" sz="1800" dirty="0"/>
              <a:t> in prediabetes (12 mg); </a:t>
            </a:r>
            <a:r>
              <a:rPr lang="en-US" sz="1800" b="1" dirty="0"/>
              <a:t>+1.2</a:t>
            </a:r>
            <a:r>
              <a:rPr lang="en-US" sz="1800" dirty="0"/>
              <a:t> in normoglycemia (36 mg)</a:t>
            </a:r>
          </a:p>
          <a:p>
            <a:pPr lvl="2"/>
            <a:r>
              <a:rPr lang="en-US" sz="1800" b="1" dirty="0"/>
              <a:t>HOMA2-IR:</a:t>
            </a:r>
            <a:r>
              <a:rPr lang="en-US" sz="1800" dirty="0"/>
              <a:t> ↓ up to </a:t>
            </a:r>
            <a:r>
              <a:rPr lang="en-US" sz="1800" b="1" dirty="0"/>
              <a:t>−31.8</a:t>
            </a:r>
            <a:r>
              <a:rPr lang="en-US" sz="1800" dirty="0"/>
              <a:t> in prediabetes (36 mg); </a:t>
            </a:r>
            <a:r>
              <a:rPr lang="en-US" sz="1800" b="1" dirty="0"/>
              <a:t>−31.2</a:t>
            </a:r>
            <a:r>
              <a:rPr lang="en-US" sz="1800" dirty="0"/>
              <a:t> in normoglycemia (36 mg)</a:t>
            </a:r>
          </a:p>
          <a:p>
            <a:pPr lvl="2"/>
            <a:r>
              <a:rPr lang="en-US" sz="1800" b="1" dirty="0"/>
              <a:t>HOMA2-B:</a:t>
            </a:r>
            <a:r>
              <a:rPr lang="en-US" sz="1800" dirty="0"/>
              <a:t> ↑ up to </a:t>
            </a:r>
            <a:r>
              <a:rPr lang="en-US" sz="1800" b="1" dirty="0"/>
              <a:t>+21.9</a:t>
            </a:r>
            <a:r>
              <a:rPr lang="en-US" sz="1800" dirty="0"/>
              <a:t> in prediabetes (6 mg); </a:t>
            </a:r>
            <a:r>
              <a:rPr lang="en-US" sz="1800" b="1" dirty="0"/>
              <a:t>+10.5</a:t>
            </a:r>
            <a:r>
              <a:rPr lang="en-US" sz="1800" dirty="0"/>
              <a:t> in normoglycemia (12 mg)</a:t>
            </a:r>
          </a:p>
          <a:p>
            <a:r>
              <a:rPr lang="en-US" sz="2000" dirty="0"/>
              <a:t>Clinical Interpretation</a:t>
            </a:r>
          </a:p>
          <a:p>
            <a:pPr lvl="2"/>
            <a:r>
              <a:rPr lang="en-US" sz="1800" dirty="0"/>
              <a:t>Benefits were seen across baseline glycemic groups</a:t>
            </a:r>
          </a:p>
          <a:p>
            <a:pPr lvl="2"/>
            <a:r>
              <a:rPr lang="en-US" sz="1800" dirty="0">
                <a:latin typeface="Poppins"/>
                <a:cs typeface="Poppins"/>
              </a:rPr>
              <a:t>Metabolic improvements observed; independence from weight loss not established</a:t>
            </a:r>
            <a:endParaRPr lang="en-US" sz="1800" dirty="0"/>
          </a:p>
          <a:p>
            <a:pPr lvl="2"/>
            <a:r>
              <a:rPr lang="en-US" sz="1800" dirty="0"/>
              <a:t>Results are hypothesis generating due to post hoc design</a:t>
            </a:r>
          </a:p>
        </p:txBody>
      </p:sp>
      <p:sp>
        <p:nvSpPr>
          <p:cNvPr id="7" name="Content Placeholder 6">
            <a:extLst>
              <a:ext uri="{FF2B5EF4-FFF2-40B4-BE49-F238E27FC236}">
                <a16:creationId xmlns:a16="http://schemas.microsoft.com/office/drawing/2014/main" id="{CC4ED5A8-1200-6EEC-BBB1-F2D95B9F7BD4}"/>
              </a:ext>
            </a:extLst>
          </p:cNvPr>
          <p:cNvSpPr>
            <a:spLocks noGrp="1"/>
          </p:cNvSpPr>
          <p:nvPr>
            <p:ph sz="quarter" idx="10"/>
          </p:nvPr>
        </p:nvSpPr>
        <p:spPr/>
        <p:txBody>
          <a:bodyPr/>
          <a:lstStyle/>
          <a:p>
            <a:pPr algn="ctr"/>
            <a:r>
              <a:rPr lang="en-US" dirty="0"/>
              <a:t>Wysham. ADA 2026. Abstr 1666-P.</a:t>
            </a:r>
          </a:p>
        </p:txBody>
      </p:sp>
      <p:sp>
        <p:nvSpPr>
          <p:cNvPr id="5" name="TextBox 4">
            <a:extLst>
              <a:ext uri="{FF2B5EF4-FFF2-40B4-BE49-F238E27FC236}">
                <a16:creationId xmlns:a16="http://schemas.microsoft.com/office/drawing/2014/main" id="{9C38F1B7-981F-4746-8D87-770BF6A4DA2A}"/>
              </a:ext>
            </a:extLst>
          </p:cNvPr>
          <p:cNvSpPr txBox="1"/>
          <p:nvPr/>
        </p:nvSpPr>
        <p:spPr>
          <a:xfrm>
            <a:off x="9997440" y="5888065"/>
            <a:ext cx="1981518" cy="307777"/>
          </a:xfrm>
          <a:prstGeom prst="rect">
            <a:avLst/>
          </a:prstGeom>
          <a:noFill/>
        </p:spPr>
        <p:txBody>
          <a:bodyPr wrap="square">
            <a:spAutoFit/>
          </a:bodyPr>
          <a:lstStyle/>
          <a:p>
            <a:pPr algn="r"/>
            <a:r>
              <a:rPr lang="en-US" sz="1400" dirty="0">
                <a:latin typeface="Poppins"/>
                <a:cs typeface="Poppins"/>
              </a:rPr>
              <a:t>*</a:t>
            </a:r>
            <a:r>
              <a:rPr lang="en-US" sz="1400" i="1" dirty="0">
                <a:latin typeface="Poppins"/>
                <a:cs typeface="Poppins"/>
              </a:rPr>
              <a:t>P </a:t>
            </a:r>
            <a:r>
              <a:rPr lang="en-US" sz="1400" dirty="0">
                <a:latin typeface="Poppins"/>
                <a:cs typeface="Poppins"/>
              </a:rPr>
              <a:t>&lt;.001 vs placebo.</a:t>
            </a:r>
            <a:endParaRPr lang="en-US" sz="1400" dirty="0"/>
          </a:p>
        </p:txBody>
      </p:sp>
    </p:spTree>
    <p:extLst>
      <p:ext uri="{BB962C8B-B14F-4D97-AF65-F5344CB8AC3E}">
        <p14:creationId xmlns:p14="http://schemas.microsoft.com/office/powerpoint/2010/main" val="3905267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F6527-0752-EBFC-0536-DD1A035C8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559D0-588B-FDD9-7AEF-AC6587C9F9C3}"/>
              </a:ext>
            </a:extLst>
          </p:cNvPr>
          <p:cNvSpPr>
            <a:spLocks noGrp="1"/>
          </p:cNvSpPr>
          <p:nvPr>
            <p:ph type="title"/>
          </p:nvPr>
        </p:nvSpPr>
        <p:spPr/>
        <p:txBody>
          <a:bodyPr/>
          <a:lstStyle/>
          <a:p>
            <a:r>
              <a:rPr lang="en-US" dirty="0"/>
              <a:t>ATTAIN-1: Safety</a:t>
            </a:r>
          </a:p>
        </p:txBody>
      </p:sp>
      <p:sp>
        <p:nvSpPr>
          <p:cNvPr id="3" name="Content Placeholder 2">
            <a:extLst>
              <a:ext uri="{FF2B5EF4-FFF2-40B4-BE49-F238E27FC236}">
                <a16:creationId xmlns:a16="http://schemas.microsoft.com/office/drawing/2014/main" id="{011F8FD6-CB33-47AA-B2B0-D591E7358521}"/>
              </a:ext>
            </a:extLst>
          </p:cNvPr>
          <p:cNvSpPr>
            <a:spLocks noGrp="1"/>
          </p:cNvSpPr>
          <p:nvPr>
            <p:ph idx="1"/>
          </p:nvPr>
        </p:nvSpPr>
        <p:spPr/>
        <p:txBody>
          <a:bodyPr/>
          <a:lstStyle/>
          <a:p>
            <a:r>
              <a:rPr lang="en-US" dirty="0"/>
              <a:t>Safety interpretation based on ATTAIN-1 primary results, not reported in current post hoc analysis</a:t>
            </a:r>
          </a:p>
          <a:p>
            <a:pPr lvl="2"/>
            <a:r>
              <a:rPr lang="en-US" dirty="0">
                <a:solidFill>
                  <a:srgbClr val="111111"/>
                </a:solidFill>
              </a:rPr>
              <a:t>No new safety conclusions can be drawn from the post hoc analysis</a:t>
            </a:r>
            <a:endParaRPr lang="en-US" dirty="0"/>
          </a:p>
          <a:p>
            <a:r>
              <a:rPr lang="en-US" dirty="0"/>
              <a:t>Orforglipron safety profile was consistent with other GLP-1 RAs</a:t>
            </a:r>
          </a:p>
          <a:p>
            <a:pPr lvl="2"/>
            <a:r>
              <a:rPr lang="en-US" dirty="0"/>
              <a:t>Most frequently reported AEs: nausea, diarrhea, constipation, vomiting, and dyspepsia </a:t>
            </a:r>
          </a:p>
          <a:p>
            <a:pPr lvl="2"/>
            <a:r>
              <a:rPr lang="en-US" dirty="0"/>
              <a:t>GI-related AEs were generally mild to moderate in severity</a:t>
            </a:r>
          </a:p>
        </p:txBody>
      </p:sp>
      <p:sp>
        <p:nvSpPr>
          <p:cNvPr id="7" name="Content Placeholder 6">
            <a:extLst>
              <a:ext uri="{FF2B5EF4-FFF2-40B4-BE49-F238E27FC236}">
                <a16:creationId xmlns:a16="http://schemas.microsoft.com/office/drawing/2014/main" id="{AE1F1B8E-A43C-18D8-B27A-ED29326779A3}"/>
              </a:ext>
            </a:extLst>
          </p:cNvPr>
          <p:cNvSpPr>
            <a:spLocks noGrp="1"/>
          </p:cNvSpPr>
          <p:nvPr>
            <p:ph sz="quarter" idx="10"/>
          </p:nvPr>
        </p:nvSpPr>
        <p:spPr/>
        <p:txBody>
          <a:bodyPr/>
          <a:lstStyle/>
          <a:p>
            <a:pPr algn="ctr"/>
            <a:r>
              <a:rPr lang="en-US" dirty="0"/>
              <a:t>Wharton. NEJM. 2025;393:1796.</a:t>
            </a:r>
          </a:p>
        </p:txBody>
      </p:sp>
    </p:spTree>
    <p:extLst>
      <p:ext uri="{BB962C8B-B14F-4D97-AF65-F5344CB8AC3E}">
        <p14:creationId xmlns:p14="http://schemas.microsoft.com/office/powerpoint/2010/main" val="2418840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DD390-CBCF-6B72-296F-4146B1698A1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069EEB1-0C84-5CE0-269F-B969309A67AA}"/>
              </a:ext>
            </a:extLst>
          </p:cNvPr>
          <p:cNvSpPr>
            <a:spLocks noGrp="1"/>
          </p:cNvSpPr>
          <p:nvPr>
            <p:ph idx="1"/>
          </p:nvPr>
        </p:nvSpPr>
        <p:spPr/>
        <p:txBody>
          <a:bodyPr/>
          <a:lstStyle/>
          <a:p>
            <a:r>
              <a:rPr lang="en-US" dirty="0"/>
              <a:t>What is practice informing?</a:t>
            </a:r>
          </a:p>
          <a:p>
            <a:pPr lvl="2"/>
            <a:r>
              <a:rPr lang="en-US" dirty="0"/>
              <a:t>Oral GLP-1 RA may support obesity management discussions for patients who prefer noninjectable treatment options</a:t>
            </a:r>
          </a:p>
          <a:p>
            <a:pPr lvl="2"/>
            <a:r>
              <a:rPr lang="en-US" dirty="0"/>
              <a:t>Improvements in insulin sensitivity and β-cell markers reinforce metabolic-risk framing</a:t>
            </a:r>
          </a:p>
          <a:p>
            <a:pPr lvl="2"/>
            <a:r>
              <a:rPr lang="en-US" dirty="0"/>
              <a:t>Findings may be especially relevant to patients with obesity who are at increased prediabetes risk</a:t>
            </a:r>
          </a:p>
        </p:txBody>
      </p:sp>
      <p:sp>
        <p:nvSpPr>
          <p:cNvPr id="7" name="Content Placeholder 6">
            <a:extLst>
              <a:ext uri="{FF2B5EF4-FFF2-40B4-BE49-F238E27FC236}">
                <a16:creationId xmlns:a16="http://schemas.microsoft.com/office/drawing/2014/main" id="{26FC6D44-6977-5CC8-2778-FF9636ADF312}"/>
              </a:ext>
            </a:extLst>
          </p:cNvPr>
          <p:cNvSpPr>
            <a:spLocks noGrp="1"/>
          </p:cNvSpPr>
          <p:nvPr>
            <p:ph idx="13"/>
          </p:nvPr>
        </p:nvSpPr>
        <p:spPr/>
        <p:txBody>
          <a:bodyPr/>
          <a:lstStyle/>
          <a:p>
            <a:r>
              <a:rPr lang="en-US" dirty="0"/>
              <a:t>What continues to evolve? </a:t>
            </a:r>
          </a:p>
          <a:p>
            <a:pPr lvl="2"/>
            <a:r>
              <a:rPr lang="en-US" dirty="0"/>
              <a:t>Post hoc design limits conclusions about causality or diabetes prevention</a:t>
            </a:r>
          </a:p>
          <a:p>
            <a:pPr lvl="2"/>
            <a:r>
              <a:rPr lang="en-US" dirty="0"/>
              <a:t>Degree to which metabolic benefits are independent of weight loss remain unclear</a:t>
            </a:r>
          </a:p>
          <a:p>
            <a:pPr lvl="2"/>
            <a:r>
              <a:rPr lang="en-US" dirty="0"/>
              <a:t>Long-term durability, adherence, access, and comparative placement require further evidence</a:t>
            </a:r>
          </a:p>
        </p:txBody>
      </p:sp>
      <p:sp>
        <p:nvSpPr>
          <p:cNvPr id="2" name="Title 1">
            <a:extLst>
              <a:ext uri="{FF2B5EF4-FFF2-40B4-BE49-F238E27FC236}">
                <a16:creationId xmlns:a16="http://schemas.microsoft.com/office/drawing/2014/main" id="{84BBE919-E9A1-FC5F-170D-3279EE5BB031}"/>
              </a:ext>
            </a:extLst>
          </p:cNvPr>
          <p:cNvSpPr>
            <a:spLocks noGrp="1"/>
          </p:cNvSpPr>
          <p:nvPr>
            <p:ph type="title"/>
          </p:nvPr>
        </p:nvSpPr>
        <p:spPr/>
        <p:txBody>
          <a:bodyPr/>
          <a:lstStyle/>
          <a:p>
            <a:r>
              <a:rPr lang="en-US" dirty="0"/>
              <a:t>ATTAIN-1 Post Hoc Analysis: </a:t>
            </a:r>
            <a:r>
              <a:rPr lang="en-US" dirty="0">
                <a:solidFill>
                  <a:srgbClr val="1F3137"/>
                </a:solidFill>
              </a:rPr>
              <a:t>Clinical Interpretation</a:t>
            </a:r>
            <a:endParaRPr lang="en-US" dirty="0"/>
          </a:p>
        </p:txBody>
      </p:sp>
      <p:sp>
        <p:nvSpPr>
          <p:cNvPr id="6" name="Content Placeholder 5">
            <a:extLst>
              <a:ext uri="{FF2B5EF4-FFF2-40B4-BE49-F238E27FC236}">
                <a16:creationId xmlns:a16="http://schemas.microsoft.com/office/drawing/2014/main" id="{4AB15F32-B2FA-EBFC-DBBC-CCED2399A981}"/>
              </a:ext>
            </a:extLst>
          </p:cNvPr>
          <p:cNvSpPr>
            <a:spLocks noGrp="1"/>
          </p:cNvSpPr>
          <p:nvPr>
            <p:ph sz="quarter" idx="10"/>
          </p:nvPr>
        </p:nvSpPr>
        <p:spPr/>
        <p:txBody>
          <a:bodyPr/>
          <a:lstStyle/>
          <a:p>
            <a:pPr algn="ctr"/>
            <a:r>
              <a:rPr lang="en-US" dirty="0"/>
              <a:t>Wysham. ADA 2026. Abstr 1666-P.</a:t>
            </a:r>
          </a:p>
        </p:txBody>
      </p:sp>
    </p:spTree>
    <p:extLst>
      <p:ext uri="{BB962C8B-B14F-4D97-AF65-F5344CB8AC3E}">
        <p14:creationId xmlns:p14="http://schemas.microsoft.com/office/powerpoint/2010/main" val="389544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2FF33-C1B2-1E30-920C-805D8B44F6DF}"/>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D302A024-B88E-95A6-3EA1-ACE0C664A266}"/>
              </a:ext>
            </a:extLst>
          </p:cNvPr>
          <p:cNvSpPr>
            <a:spLocks noGrp="1" noChangeArrowheads="1"/>
          </p:cNvSpPr>
          <p:nvPr>
            <p:ph type="ctrTitle"/>
          </p:nvPr>
        </p:nvSpPr>
        <p:spPr/>
        <p:txBody>
          <a:bodyPr>
            <a:normAutofit/>
          </a:bodyPr>
          <a:lstStyle/>
          <a:p>
            <a:r>
              <a:rPr lang="en-US" dirty="0"/>
              <a:t>OASIS 4 Post Hoc Analysis: Cardiometabolic Effects</a:t>
            </a:r>
            <a:br>
              <a:rPr lang="en-US" dirty="0"/>
            </a:br>
            <a:r>
              <a:rPr lang="en-US" dirty="0"/>
              <a:t>of Semaglutide in Adults With Obesity or Overweight</a:t>
            </a:r>
            <a:br>
              <a:rPr lang="en-US" dirty="0"/>
            </a:br>
            <a:r>
              <a:rPr lang="en-US" dirty="0"/>
              <a:t>by BMI Status </a:t>
            </a:r>
            <a:endParaRPr lang="en-US" altLang="en-US" dirty="0"/>
          </a:p>
        </p:txBody>
      </p:sp>
    </p:spTree>
    <p:extLst>
      <p:ext uri="{BB962C8B-B14F-4D97-AF65-F5344CB8AC3E}">
        <p14:creationId xmlns:p14="http://schemas.microsoft.com/office/powerpoint/2010/main" val="2977850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EC74E-EEFE-A63B-3AB1-5184A05C8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8B9F7-2490-CD5D-161D-00E8E663D5C1}"/>
              </a:ext>
            </a:extLst>
          </p:cNvPr>
          <p:cNvSpPr>
            <a:spLocks noGrp="1"/>
          </p:cNvSpPr>
          <p:nvPr>
            <p:ph type="title"/>
          </p:nvPr>
        </p:nvSpPr>
        <p:spPr/>
        <p:txBody>
          <a:bodyPr/>
          <a:lstStyle/>
          <a:p>
            <a:r>
              <a:rPr lang="en-US" dirty="0"/>
              <a:t>OASIS 4 Post Hoc Analysis: Why It Matters</a:t>
            </a:r>
            <a:endParaRPr lang="en-US" sz="2400" dirty="0"/>
          </a:p>
        </p:txBody>
      </p:sp>
      <p:sp>
        <p:nvSpPr>
          <p:cNvPr id="4" name="Content Placeholder 3">
            <a:extLst>
              <a:ext uri="{FF2B5EF4-FFF2-40B4-BE49-F238E27FC236}">
                <a16:creationId xmlns:a16="http://schemas.microsoft.com/office/drawing/2014/main" id="{6F83ACD2-B885-6AA2-F903-1845D6964365}"/>
              </a:ext>
            </a:extLst>
          </p:cNvPr>
          <p:cNvSpPr>
            <a:spLocks noGrp="1"/>
          </p:cNvSpPr>
          <p:nvPr>
            <p:ph idx="1"/>
          </p:nvPr>
        </p:nvSpPr>
        <p:spPr/>
        <p:txBody>
          <a:bodyPr/>
          <a:lstStyle/>
          <a:p>
            <a:r>
              <a:rPr lang="en-US" sz="2000" dirty="0"/>
              <a:t>Oral semaglutide is a GLP-1 RA taken once daily</a:t>
            </a:r>
            <a:r>
              <a:rPr lang="en-US" sz="2000" baseline="30000" dirty="0"/>
              <a:t>1</a:t>
            </a:r>
            <a:r>
              <a:rPr lang="en-US" sz="2000" dirty="0"/>
              <a:t> </a:t>
            </a:r>
          </a:p>
          <a:p>
            <a:r>
              <a:rPr lang="en-US" sz="2000" dirty="0"/>
              <a:t>Phase III OASIS 4 demonstrated greater weight reductions in total body weight with oral semaglutide vs placebo at 64 wk</a:t>
            </a:r>
            <a:r>
              <a:rPr lang="en-US" sz="2000" baseline="30000" dirty="0"/>
              <a:t>2</a:t>
            </a:r>
            <a:r>
              <a:rPr lang="en-US" sz="2000" dirty="0"/>
              <a:t> </a:t>
            </a:r>
          </a:p>
          <a:p>
            <a:r>
              <a:rPr lang="en-US" sz="2000" dirty="0"/>
              <a:t>OASIS 4 post hoc analysis evaluated weight and cardiometabolic outcomes according to patients’ baseline BMI (&lt;35 kg/m</a:t>
            </a:r>
            <a:r>
              <a:rPr lang="en-US" sz="2000" baseline="30000" dirty="0"/>
              <a:t>2</a:t>
            </a:r>
            <a:r>
              <a:rPr lang="en-US" sz="2000" dirty="0"/>
              <a:t> vs ≥35 kg/m²)</a:t>
            </a:r>
            <a:r>
              <a:rPr lang="en-US" sz="2000" baseline="30000" dirty="0"/>
              <a:t>3</a:t>
            </a:r>
          </a:p>
          <a:p>
            <a:pPr lvl="2"/>
            <a:r>
              <a:rPr lang="en-US" sz="1800" dirty="0"/>
              <a:t>Oral semaglutide produced comparable reductions in weight (−14.1% to −14.8%) across both BMI groups at 64 wk</a:t>
            </a:r>
          </a:p>
          <a:p>
            <a:pPr lvl="2"/>
            <a:r>
              <a:rPr lang="en-US" sz="1800" dirty="0"/>
              <a:t>Key cardiometabolic outcomes improved across both BMI groups with oral semaglutide </a:t>
            </a:r>
          </a:p>
          <a:p>
            <a:pPr lvl="2"/>
            <a:r>
              <a:rPr lang="en-US" sz="1800" dirty="0"/>
              <a:t>Patients with BMI &lt;35 kg/m² had greater improvements in select outcomes, such as waist circumference, hsCRP, DBP, and fasting glucose </a:t>
            </a:r>
          </a:p>
          <a:p>
            <a:r>
              <a:rPr lang="en-US" sz="2000" dirty="0"/>
              <a:t>Safety profile was as anticipated with no new signals reported</a:t>
            </a:r>
          </a:p>
          <a:p>
            <a:r>
              <a:rPr lang="en-US" sz="2000" b="1" dirty="0"/>
              <a:t>Clinical takeaway: </a:t>
            </a:r>
            <a:r>
              <a:rPr lang="en-US" sz="2000" dirty="0"/>
              <a:t>OASIS 4 supports risk-based treatment discussions across BMI ranges, but subgroup findings should be interpreted cautiously</a:t>
            </a:r>
            <a:endParaRPr lang="en-US" sz="2000" baseline="30000" dirty="0"/>
          </a:p>
        </p:txBody>
      </p:sp>
      <p:sp>
        <p:nvSpPr>
          <p:cNvPr id="7" name="Content Placeholder 6">
            <a:extLst>
              <a:ext uri="{FF2B5EF4-FFF2-40B4-BE49-F238E27FC236}">
                <a16:creationId xmlns:a16="http://schemas.microsoft.com/office/drawing/2014/main" id="{34B6DFB2-8C2F-ABEA-6B15-17CEC0324660}"/>
              </a:ext>
            </a:extLst>
          </p:cNvPr>
          <p:cNvSpPr>
            <a:spLocks noGrp="1"/>
          </p:cNvSpPr>
          <p:nvPr>
            <p:ph sz="quarter" idx="10"/>
          </p:nvPr>
        </p:nvSpPr>
        <p:spPr/>
        <p:txBody>
          <a:bodyPr/>
          <a:lstStyle/>
          <a:p>
            <a:pPr algn="ctr"/>
            <a:r>
              <a:rPr lang="en-US" dirty="0"/>
              <a:t>1. Semaglutide PI. 2. Wharton. NEJM. 2025;393:1077. 3. Rubino. ADA 2026. Abstr 2838-LB.</a:t>
            </a:r>
          </a:p>
        </p:txBody>
      </p:sp>
    </p:spTree>
    <p:extLst>
      <p:ext uri="{BB962C8B-B14F-4D97-AF65-F5344CB8AC3E}">
        <p14:creationId xmlns:p14="http://schemas.microsoft.com/office/powerpoint/2010/main" val="36422250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98159-FD58-2C7C-F0D2-9D44496FA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39447C-7EB3-59D5-CFFD-6B63ED8E2749}"/>
              </a:ext>
            </a:extLst>
          </p:cNvPr>
          <p:cNvSpPr>
            <a:spLocks noGrp="1"/>
          </p:cNvSpPr>
          <p:nvPr>
            <p:ph type="title"/>
          </p:nvPr>
        </p:nvSpPr>
        <p:spPr/>
        <p:txBody>
          <a:bodyPr/>
          <a:lstStyle/>
          <a:p>
            <a:r>
              <a:rPr lang="en-US" dirty="0"/>
              <a:t>OASIS 4: Study Design </a:t>
            </a:r>
            <a:endParaRPr lang="en-US" sz="2400" dirty="0"/>
          </a:p>
        </p:txBody>
      </p:sp>
      <p:sp>
        <p:nvSpPr>
          <p:cNvPr id="5" name="Content Placeholder 4">
            <a:extLst>
              <a:ext uri="{FF2B5EF4-FFF2-40B4-BE49-F238E27FC236}">
                <a16:creationId xmlns:a16="http://schemas.microsoft.com/office/drawing/2014/main" id="{AB7CBAA0-77D5-AFB8-1657-077E2B3946A8}"/>
              </a:ext>
            </a:extLst>
          </p:cNvPr>
          <p:cNvSpPr>
            <a:spLocks noGrp="1"/>
          </p:cNvSpPr>
          <p:nvPr>
            <p:ph idx="1"/>
          </p:nvPr>
        </p:nvSpPr>
        <p:spPr/>
        <p:txBody>
          <a:bodyPr/>
          <a:lstStyle/>
          <a:p>
            <a:r>
              <a:rPr lang="en-US" sz="2000" dirty="0"/>
              <a:t>Multicenter, double-blind, placebo-controlled, randomized phase III trial</a:t>
            </a:r>
          </a:p>
          <a:p>
            <a:endParaRPr lang="en-US" sz="2000" dirty="0"/>
          </a:p>
          <a:p>
            <a:endParaRPr lang="en-US" sz="2000" dirty="0"/>
          </a:p>
          <a:p>
            <a:endParaRPr lang="en-US" sz="2000" dirty="0"/>
          </a:p>
          <a:p>
            <a:pPr marL="0" indent="0">
              <a:buNone/>
            </a:pPr>
            <a:br>
              <a:rPr lang="en-US" sz="2000" dirty="0"/>
            </a:br>
            <a:endParaRPr lang="en-US" sz="2000" dirty="0"/>
          </a:p>
          <a:p>
            <a:r>
              <a:rPr lang="en-US" sz="2000" b="1" dirty="0"/>
              <a:t>Coprimary endpoints: </a:t>
            </a:r>
            <a:r>
              <a:rPr lang="en-US" sz="2000" dirty="0"/>
              <a:t>change in total body weight and patients who achieve ≥5% weight loss at 64 wk</a:t>
            </a:r>
          </a:p>
          <a:p>
            <a:r>
              <a:rPr lang="en-US" sz="2000" b="1" dirty="0"/>
              <a:t>Key secondary endpoints: </a:t>
            </a:r>
            <a:r>
              <a:rPr lang="en-US" sz="2000" dirty="0"/>
              <a:t>patients who achieve ≥10%, 15%, or 20% weight loss; change in body weight, BMI, and waist circumference; and safety at 64 wk</a:t>
            </a:r>
          </a:p>
          <a:p>
            <a:r>
              <a:rPr lang="en-US" sz="2000" b="1" dirty="0"/>
              <a:t>Current analysis: </a:t>
            </a:r>
            <a:r>
              <a:rPr lang="en-US" sz="2000" dirty="0"/>
              <a:t>post hoc analysis of OASIS 4 by BMI status (&lt;35 kg/m</a:t>
            </a:r>
            <a:r>
              <a:rPr lang="en-US" sz="2000" baseline="30000" dirty="0"/>
              <a:t>2</a:t>
            </a:r>
            <a:r>
              <a:rPr lang="en-US" sz="2000" dirty="0"/>
              <a:t> vs ≥35 kg/m</a:t>
            </a:r>
            <a:r>
              <a:rPr lang="en-US" sz="2000" baseline="30000" dirty="0"/>
              <a:t>2</a:t>
            </a:r>
            <a:r>
              <a:rPr lang="en-US" sz="2000" dirty="0"/>
              <a:t>)</a:t>
            </a:r>
          </a:p>
        </p:txBody>
      </p:sp>
      <p:sp>
        <p:nvSpPr>
          <p:cNvPr id="6" name="Content Placeholder 5">
            <a:extLst>
              <a:ext uri="{FF2B5EF4-FFF2-40B4-BE49-F238E27FC236}">
                <a16:creationId xmlns:a16="http://schemas.microsoft.com/office/drawing/2014/main" id="{E5729C75-0525-1A6D-5E05-D690B4C79B14}"/>
              </a:ext>
            </a:extLst>
          </p:cNvPr>
          <p:cNvSpPr>
            <a:spLocks noGrp="1"/>
          </p:cNvSpPr>
          <p:nvPr>
            <p:ph sz="quarter" idx="10"/>
          </p:nvPr>
        </p:nvSpPr>
        <p:spPr/>
        <p:txBody>
          <a:bodyPr/>
          <a:lstStyle/>
          <a:p>
            <a:pPr algn="ctr"/>
            <a:r>
              <a:rPr lang="en-US" dirty="0"/>
              <a:t>NCT05564117. Wharton. NEJM. 2025;393:1077.</a:t>
            </a:r>
          </a:p>
        </p:txBody>
      </p:sp>
      <p:sp>
        <p:nvSpPr>
          <p:cNvPr id="15" name="Text 12">
            <a:extLst>
              <a:ext uri="{FF2B5EF4-FFF2-40B4-BE49-F238E27FC236}">
                <a16:creationId xmlns:a16="http://schemas.microsoft.com/office/drawing/2014/main" id="{94E4E15A-D58D-F563-E2FA-8C5C7446522B}"/>
              </a:ext>
            </a:extLst>
          </p:cNvPr>
          <p:cNvSpPr/>
          <p:nvPr/>
        </p:nvSpPr>
        <p:spPr>
          <a:xfrm>
            <a:off x="4177145" y="2383072"/>
            <a:ext cx="2560320" cy="438912"/>
          </a:xfrm>
          <a:prstGeom prst="rect">
            <a:avLst/>
          </a:prstGeom>
          <a:noFill/>
          <a:ln/>
        </p:spPr>
        <p:txBody>
          <a:bodyPr wrap="square" lIns="0" tIns="0" rIns="0" bIns="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Obesity Class II/III</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BMI ≥35 kg/m²</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(n = 119)</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Box 45">
            <a:extLst>
              <a:ext uri="{FF2B5EF4-FFF2-40B4-BE49-F238E27FC236}">
                <a16:creationId xmlns:a16="http://schemas.microsoft.com/office/drawing/2014/main" id="{BE7F744D-99D5-1250-E9F4-3DE713BD4DDF}"/>
              </a:ext>
            </a:extLst>
          </p:cNvPr>
          <p:cNvSpPr txBox="1">
            <a:spLocks noChangeArrowheads="1"/>
          </p:cNvSpPr>
          <p:nvPr/>
        </p:nvSpPr>
        <p:spPr bwMode="auto">
          <a:xfrm>
            <a:off x="220662" y="1677804"/>
            <a:ext cx="399675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Adults with obesity </a:t>
            </a:r>
            <a:b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(BMI: ≥30 kg/m</a:t>
            </a:r>
            <a:r>
              <a:rPr kumimoji="0" lang="en-GB" altLang="en-US" sz="16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2</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a:t>
            </a:r>
            <a:r>
              <a:rPr kumimoji="0" lang="en-GB"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overweight </a:t>
            </a:r>
            <a:b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(BMI: ≥27 kg/m</a:t>
            </a:r>
            <a:r>
              <a:rPr kumimoji="0" lang="en-GB" altLang="en-US" sz="16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2</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 ≥1 weight-related comorbidity; self-reported history of ≥1 unsuccessful diet-based weight loss effort; no diabetes or weight change of &gt;5 kg within prior 90 days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307)</a:t>
            </a:r>
            <a:endPar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8" name="Rectangle 46">
            <a:extLst>
              <a:ext uri="{FF2B5EF4-FFF2-40B4-BE49-F238E27FC236}">
                <a16:creationId xmlns:a16="http://schemas.microsoft.com/office/drawing/2014/main" id="{21B0DBD2-AD42-0AA6-A6FA-3D2999199B87}"/>
              </a:ext>
            </a:extLst>
          </p:cNvPr>
          <p:cNvSpPr>
            <a:spLocks noChangeArrowheads="1"/>
          </p:cNvSpPr>
          <p:nvPr/>
        </p:nvSpPr>
        <p:spPr bwMode="auto">
          <a:xfrm>
            <a:off x="9699729" y="2413301"/>
            <a:ext cx="22507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7-wk follow-up period</a:t>
            </a:r>
          </a:p>
        </p:txBody>
      </p:sp>
      <p:sp>
        <p:nvSpPr>
          <p:cNvPr id="11" name="Rectangle 49">
            <a:extLst>
              <a:ext uri="{FF2B5EF4-FFF2-40B4-BE49-F238E27FC236}">
                <a16:creationId xmlns:a16="http://schemas.microsoft.com/office/drawing/2014/main" id="{0C419312-977B-D84A-F64B-C986ECFD2666}"/>
              </a:ext>
            </a:extLst>
          </p:cNvPr>
          <p:cNvSpPr>
            <a:spLocks noChangeArrowheads="1"/>
          </p:cNvSpPr>
          <p:nvPr/>
        </p:nvSpPr>
        <p:spPr bwMode="auto">
          <a:xfrm>
            <a:off x="5019290" y="1927562"/>
            <a:ext cx="3996752" cy="6749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Semaglutide</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25 mg PO QD* for 64 wk</a:t>
            </a:r>
            <a:b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b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205)</a:t>
            </a:r>
          </a:p>
        </p:txBody>
      </p:sp>
      <p:sp>
        <p:nvSpPr>
          <p:cNvPr id="21" name="Line 52">
            <a:extLst>
              <a:ext uri="{FF2B5EF4-FFF2-40B4-BE49-F238E27FC236}">
                <a16:creationId xmlns:a16="http://schemas.microsoft.com/office/drawing/2014/main" id="{88985846-A12E-1ECF-9EEC-8261C51CE91C}"/>
              </a:ext>
            </a:extLst>
          </p:cNvPr>
          <p:cNvSpPr>
            <a:spLocks noChangeShapeType="1"/>
          </p:cNvSpPr>
          <p:nvPr/>
        </p:nvSpPr>
        <p:spPr bwMode="auto">
          <a:xfrm>
            <a:off x="9099165" y="2445200"/>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2" name="Line 53">
            <a:extLst>
              <a:ext uri="{FF2B5EF4-FFF2-40B4-BE49-F238E27FC236}">
                <a16:creationId xmlns:a16="http://schemas.microsoft.com/office/drawing/2014/main" id="{997EDA9B-F4E9-889B-9A96-A6A3D7AC9237}"/>
              </a:ext>
            </a:extLst>
          </p:cNvPr>
          <p:cNvSpPr>
            <a:spLocks noChangeShapeType="1"/>
          </p:cNvSpPr>
          <p:nvPr/>
        </p:nvSpPr>
        <p:spPr bwMode="auto">
          <a:xfrm>
            <a:off x="4278801" y="2835847"/>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3" name="Line 54">
            <a:extLst>
              <a:ext uri="{FF2B5EF4-FFF2-40B4-BE49-F238E27FC236}">
                <a16:creationId xmlns:a16="http://schemas.microsoft.com/office/drawing/2014/main" id="{03D0B237-2070-ACB5-6CC5-791AC3F69CD1}"/>
              </a:ext>
            </a:extLst>
          </p:cNvPr>
          <p:cNvSpPr>
            <a:spLocks noChangeShapeType="1"/>
          </p:cNvSpPr>
          <p:nvPr/>
        </p:nvSpPr>
        <p:spPr bwMode="auto">
          <a:xfrm flipV="1">
            <a:off x="4278801" y="2296167"/>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4" name="Rectangle 28">
            <a:extLst>
              <a:ext uri="{FF2B5EF4-FFF2-40B4-BE49-F238E27FC236}">
                <a16:creationId xmlns:a16="http://schemas.microsoft.com/office/drawing/2014/main" id="{936B1781-8524-EBD4-7AD1-A040C15D01B6}"/>
              </a:ext>
            </a:extLst>
          </p:cNvPr>
          <p:cNvSpPr>
            <a:spLocks noChangeArrowheads="1"/>
          </p:cNvSpPr>
          <p:nvPr/>
        </p:nvSpPr>
        <p:spPr bwMode="auto">
          <a:xfrm>
            <a:off x="5019290" y="2751388"/>
            <a:ext cx="3996752" cy="674963"/>
          </a:xfrm>
          <a:prstGeom prst="rect">
            <a:avLst/>
          </a:prstGeom>
          <a:solidFill>
            <a:schemeClr val="bg1">
              <a:lumMod val="50000"/>
            </a:schemeClr>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Placebo</a:t>
            </a:r>
            <a:r>
              <a:rPr kumimoji="0" 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PO QD for 64 wk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102)</a:t>
            </a:r>
          </a:p>
        </p:txBody>
      </p:sp>
      <p:sp>
        <p:nvSpPr>
          <p:cNvPr id="25" name="Line 51">
            <a:extLst>
              <a:ext uri="{FF2B5EF4-FFF2-40B4-BE49-F238E27FC236}">
                <a16:creationId xmlns:a16="http://schemas.microsoft.com/office/drawing/2014/main" id="{C8FE4A6A-6EAB-C35C-FA1B-3364603AA238}"/>
              </a:ext>
            </a:extLst>
          </p:cNvPr>
          <p:cNvSpPr>
            <a:spLocks noChangeShapeType="1"/>
          </p:cNvSpPr>
          <p:nvPr/>
        </p:nvSpPr>
        <p:spPr bwMode="auto">
          <a:xfrm rot="16200000">
            <a:off x="9353166" y="2817243"/>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6" name="TextBox 25">
            <a:extLst>
              <a:ext uri="{FF2B5EF4-FFF2-40B4-BE49-F238E27FC236}">
                <a16:creationId xmlns:a16="http://schemas.microsoft.com/office/drawing/2014/main" id="{193252BB-C4C4-9E94-EEF6-B3D0E2CA3221}"/>
              </a:ext>
            </a:extLst>
          </p:cNvPr>
          <p:cNvSpPr txBox="1"/>
          <p:nvPr/>
        </p:nvSpPr>
        <p:spPr>
          <a:xfrm>
            <a:off x="5019290" y="3456339"/>
            <a:ext cx="3996752" cy="237744"/>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*Adjunct to diet and physical activity.</a:t>
            </a:r>
          </a:p>
        </p:txBody>
      </p:sp>
      <p:sp>
        <p:nvSpPr>
          <p:cNvPr id="31" name="Rectangle 30">
            <a:extLst>
              <a:ext uri="{FF2B5EF4-FFF2-40B4-BE49-F238E27FC236}">
                <a16:creationId xmlns:a16="http://schemas.microsoft.com/office/drawing/2014/main" id="{66745ECD-9C0A-32B4-BC31-7AF0AA018A00}"/>
              </a:ext>
            </a:extLst>
          </p:cNvPr>
          <p:cNvSpPr/>
          <p:nvPr/>
        </p:nvSpPr>
        <p:spPr>
          <a:xfrm>
            <a:off x="113410" y="5456764"/>
            <a:ext cx="11465446" cy="51333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1766612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75F14-F598-1A57-8754-71F7013B1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5041E2-6634-A51A-ED8D-306F3837D1AF}"/>
              </a:ext>
            </a:extLst>
          </p:cNvPr>
          <p:cNvSpPr>
            <a:spLocks noGrp="1"/>
          </p:cNvSpPr>
          <p:nvPr>
            <p:ph type="title"/>
          </p:nvPr>
        </p:nvSpPr>
        <p:spPr/>
        <p:txBody>
          <a:bodyPr/>
          <a:lstStyle/>
          <a:p>
            <a:r>
              <a:rPr lang="en-US" dirty="0"/>
              <a:t>OASIS 4 Post Hoc Analysis: Baseline Characteristics </a:t>
            </a:r>
            <a:endParaRPr lang="en-US" sz="2400" dirty="0"/>
          </a:p>
        </p:txBody>
      </p:sp>
      <p:graphicFrame>
        <p:nvGraphicFramePr>
          <p:cNvPr id="9" name="Content Placeholder 8">
            <a:extLst>
              <a:ext uri="{FF2B5EF4-FFF2-40B4-BE49-F238E27FC236}">
                <a16:creationId xmlns:a16="http://schemas.microsoft.com/office/drawing/2014/main" id="{B0E60D6F-4C3B-592E-F5C3-E4A801FCFC04}"/>
              </a:ext>
            </a:extLst>
          </p:cNvPr>
          <p:cNvGraphicFramePr>
            <a:graphicFrameLocks noGrp="1"/>
          </p:cNvGraphicFramePr>
          <p:nvPr>
            <p:ph idx="1"/>
          </p:nvPr>
        </p:nvGraphicFramePr>
        <p:xfrm>
          <a:off x="231078" y="1333500"/>
          <a:ext cx="6030695" cy="3307080"/>
        </p:xfrm>
        <a:graphic>
          <a:graphicData uri="http://schemas.openxmlformats.org/drawingml/2006/table">
            <a:tbl>
              <a:tblPr firstRow="1" bandRow="1">
                <a:tableStyleId>{6E25E649-3F16-4E02-A733-19D2CDBF48F0}</a:tableStyleId>
              </a:tblPr>
              <a:tblGrid>
                <a:gridCol w="2734602">
                  <a:extLst>
                    <a:ext uri="{9D8B030D-6E8A-4147-A177-3AD203B41FA5}">
                      <a16:colId xmlns:a16="http://schemas.microsoft.com/office/drawing/2014/main" val="2085605093"/>
                    </a:ext>
                  </a:extLst>
                </a:gridCol>
                <a:gridCol w="1584251">
                  <a:extLst>
                    <a:ext uri="{9D8B030D-6E8A-4147-A177-3AD203B41FA5}">
                      <a16:colId xmlns:a16="http://schemas.microsoft.com/office/drawing/2014/main" val="4004988187"/>
                    </a:ext>
                  </a:extLst>
                </a:gridCol>
                <a:gridCol w="1711842">
                  <a:extLst>
                    <a:ext uri="{9D8B030D-6E8A-4147-A177-3AD203B41FA5}">
                      <a16:colId xmlns:a16="http://schemas.microsoft.com/office/drawing/2014/main" val="4116027845"/>
                    </a:ext>
                  </a:extLst>
                </a:gridCol>
              </a:tblGrid>
              <a:tr h="370840">
                <a:tc>
                  <a:txBody>
                    <a:bodyPr/>
                    <a:lstStyle/>
                    <a:p>
                      <a:r>
                        <a:rPr lang="en-US" sz="1800" dirty="0">
                          <a:solidFill>
                            <a:schemeClr val="bg2"/>
                          </a:solidFill>
                        </a:rPr>
                        <a:t>Characteristic (Mean)</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solidFill>
                            <a:schemeClr val="bg2"/>
                          </a:solidFill>
                        </a:rPr>
                        <a:t>BMI &lt;35 kg/m</a:t>
                      </a:r>
                      <a:r>
                        <a:rPr lang="en-US" sz="1800" baseline="30000" dirty="0">
                          <a:solidFill>
                            <a:schemeClr val="bg2"/>
                          </a:solidFill>
                        </a:rPr>
                        <a:t>2</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solidFill>
                            <a:schemeClr val="bg2"/>
                          </a:solidFill>
                        </a:rPr>
                        <a:t>BMI ≥35 kg/m</a:t>
                      </a:r>
                      <a:r>
                        <a:rPr lang="en-US" sz="1800" baseline="30000" dirty="0">
                          <a:solidFill>
                            <a:schemeClr val="bg2"/>
                          </a:solidFill>
                        </a:rPr>
                        <a:t>2</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168904435"/>
                  </a:ext>
                </a:extLst>
              </a:tr>
              <a:tr h="370840">
                <a:tc>
                  <a:txBody>
                    <a:bodyPr/>
                    <a:lstStyle/>
                    <a:p>
                      <a:r>
                        <a:rPr lang="en-US" sz="1800" dirty="0"/>
                        <a:t>Age, yr</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50.6</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45.7</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21009957"/>
                  </a:ext>
                </a:extLst>
              </a:tr>
              <a:tr h="370840">
                <a:tc>
                  <a:txBody>
                    <a:bodyPr/>
                    <a:lstStyle/>
                    <a:p>
                      <a:r>
                        <a:rPr lang="en-US" sz="1800" dirty="0"/>
                        <a:t>Body weight, kg</a:t>
                      </a:r>
                      <a:endParaRPr lang="en-US" sz="1800" baseline="300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89.9</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118.4</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1198813"/>
                  </a:ext>
                </a:extLst>
              </a:tr>
              <a:tr h="370840">
                <a:tc>
                  <a:txBody>
                    <a:bodyPr/>
                    <a:lstStyle/>
                    <a:p>
                      <a:r>
                        <a:rPr lang="en-US" sz="1800" dirty="0"/>
                        <a:t>BMI, kg/m</a:t>
                      </a:r>
                      <a:r>
                        <a:rPr lang="en-US" sz="1800" baseline="30000" dirty="0"/>
                        <a:t>2</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32.0</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45.7</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0766320"/>
                  </a:ext>
                </a:extLst>
              </a:tr>
              <a:tr h="370840">
                <a:tc>
                  <a:txBody>
                    <a:bodyPr/>
                    <a:lstStyle/>
                    <a:p>
                      <a:r>
                        <a:rPr lang="en-US" sz="1800" dirty="0"/>
                        <a:t>Waist circumference, cm</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104.6</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120.7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6608051"/>
                  </a:ext>
                </a:extLst>
              </a:tr>
              <a:tr h="370840">
                <a:tc>
                  <a:txBody>
                    <a:bodyPr/>
                    <a:lstStyle/>
                    <a:p>
                      <a:r>
                        <a:rPr lang="en-US" sz="1800" dirty="0"/>
                        <a:t>NICE risk category, %</a:t>
                      </a:r>
                    </a:p>
                    <a:p>
                      <a:pPr marL="285750" indent="-285750">
                        <a:buFont typeface="Arial" panose="020B0604020202020204" pitchFamily="34" charset="0"/>
                        <a:buChar char="•"/>
                      </a:pPr>
                      <a:r>
                        <a:rPr lang="en-US" sz="1800" dirty="0"/>
                        <a:t>Increased risk</a:t>
                      </a:r>
                    </a:p>
                    <a:p>
                      <a:pPr marL="285750" indent="-285750">
                        <a:buFont typeface="Arial" panose="020B0604020202020204" pitchFamily="34" charset="0"/>
                        <a:buChar char="•"/>
                      </a:pPr>
                      <a:r>
                        <a:rPr lang="en-US" sz="1800" dirty="0"/>
                        <a:t>High risk</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800" dirty="0"/>
                      </a:br>
                      <a:r>
                        <a:rPr lang="en-US" sz="1800" dirty="0"/>
                        <a:t>27.3</a:t>
                      </a:r>
                      <a:br>
                        <a:rPr lang="en-US" sz="1800" dirty="0"/>
                      </a:br>
                      <a:r>
                        <a:rPr lang="en-US" sz="1800" dirty="0"/>
                        <a:t>72.7</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800" dirty="0"/>
                      </a:br>
                      <a:r>
                        <a:rPr lang="en-US" sz="1800" dirty="0"/>
                        <a:t>0.0</a:t>
                      </a:r>
                      <a:br>
                        <a:rPr lang="en-US" sz="1800" dirty="0"/>
                      </a:br>
                      <a:r>
                        <a:rPr lang="en-US" sz="1800" dirty="0"/>
                        <a:t>100.0</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0830925"/>
                  </a:ext>
                </a:extLst>
              </a:tr>
            </a:tbl>
          </a:graphicData>
        </a:graphic>
      </p:graphicFrame>
      <p:sp>
        <p:nvSpPr>
          <p:cNvPr id="6" name="Content Placeholder 5">
            <a:extLst>
              <a:ext uri="{FF2B5EF4-FFF2-40B4-BE49-F238E27FC236}">
                <a16:creationId xmlns:a16="http://schemas.microsoft.com/office/drawing/2014/main" id="{728807A2-E3DA-402E-7582-E6E9EF800EAD}"/>
              </a:ext>
            </a:extLst>
          </p:cNvPr>
          <p:cNvSpPr>
            <a:spLocks noGrp="1"/>
          </p:cNvSpPr>
          <p:nvPr>
            <p:ph sz="quarter" idx="10"/>
          </p:nvPr>
        </p:nvSpPr>
        <p:spPr/>
        <p:txBody>
          <a:bodyPr/>
          <a:lstStyle/>
          <a:p>
            <a:pPr algn="ctr"/>
            <a:r>
              <a:rPr lang="en-US" dirty="0"/>
              <a:t>Rubino. ADA 2026. Abstr 2838-LB.</a:t>
            </a:r>
          </a:p>
        </p:txBody>
      </p:sp>
      <p:graphicFrame>
        <p:nvGraphicFramePr>
          <p:cNvPr id="11" name="Content Placeholder 8">
            <a:extLst>
              <a:ext uri="{FF2B5EF4-FFF2-40B4-BE49-F238E27FC236}">
                <a16:creationId xmlns:a16="http://schemas.microsoft.com/office/drawing/2014/main" id="{6E96368A-50C2-A132-D917-5D273EE545BB}"/>
              </a:ext>
            </a:extLst>
          </p:cNvPr>
          <p:cNvGraphicFramePr>
            <a:graphicFrameLocks/>
          </p:cNvGraphicFramePr>
          <p:nvPr/>
        </p:nvGraphicFramePr>
        <p:xfrm>
          <a:off x="6500304" y="1338602"/>
          <a:ext cx="5460618" cy="4399280"/>
        </p:xfrm>
        <a:graphic>
          <a:graphicData uri="http://schemas.openxmlformats.org/drawingml/2006/table">
            <a:tbl>
              <a:tblPr firstRow="1" bandRow="1">
                <a:tableStyleId>{6E25E649-3F16-4E02-A733-19D2CDBF48F0}</a:tableStyleId>
              </a:tblPr>
              <a:tblGrid>
                <a:gridCol w="2420412">
                  <a:extLst>
                    <a:ext uri="{9D8B030D-6E8A-4147-A177-3AD203B41FA5}">
                      <a16:colId xmlns:a16="http://schemas.microsoft.com/office/drawing/2014/main" val="2085605093"/>
                    </a:ext>
                  </a:extLst>
                </a:gridCol>
                <a:gridCol w="1530382">
                  <a:extLst>
                    <a:ext uri="{9D8B030D-6E8A-4147-A177-3AD203B41FA5}">
                      <a16:colId xmlns:a16="http://schemas.microsoft.com/office/drawing/2014/main" val="4004988187"/>
                    </a:ext>
                  </a:extLst>
                </a:gridCol>
                <a:gridCol w="1509824">
                  <a:extLst>
                    <a:ext uri="{9D8B030D-6E8A-4147-A177-3AD203B41FA5}">
                      <a16:colId xmlns:a16="http://schemas.microsoft.com/office/drawing/2014/main" val="4116027845"/>
                    </a:ext>
                  </a:extLst>
                </a:gridCol>
              </a:tblGrid>
              <a:tr h="370840">
                <a:tc>
                  <a:txBody>
                    <a:bodyPr/>
                    <a:lstStyle/>
                    <a:p>
                      <a:r>
                        <a:rPr lang="en-US" sz="1800" dirty="0">
                          <a:solidFill>
                            <a:schemeClr val="bg2"/>
                          </a:solidFill>
                        </a:rPr>
                        <a:t>Characteristic (Mean)</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solidFill>
                            <a:schemeClr val="bg2"/>
                          </a:solidFill>
                        </a:rPr>
                        <a:t>BMI &lt;35 kg/m</a:t>
                      </a:r>
                      <a:r>
                        <a:rPr lang="en-US" sz="1800" baseline="30000" dirty="0">
                          <a:solidFill>
                            <a:schemeClr val="bg2"/>
                          </a:solidFill>
                        </a:rPr>
                        <a:t>2</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solidFill>
                            <a:schemeClr val="bg2"/>
                          </a:solidFill>
                        </a:rPr>
                        <a:t>BMI ≥35 kg/m</a:t>
                      </a:r>
                      <a:r>
                        <a:rPr lang="en-US" sz="1800" baseline="30000" dirty="0">
                          <a:solidFill>
                            <a:schemeClr val="bg2"/>
                          </a:solidFill>
                        </a:rPr>
                        <a:t>2</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168904435"/>
                  </a:ext>
                </a:extLst>
              </a:tr>
              <a:tr h="370840">
                <a:tc>
                  <a:txBody>
                    <a:bodyPr/>
                    <a:lstStyle/>
                    <a:p>
                      <a:r>
                        <a:rPr lang="en-US" sz="1800" dirty="0"/>
                        <a:t>A1C, %</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5.6</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5.7</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0830925"/>
                  </a:ext>
                </a:extLst>
              </a:tr>
              <a:tr h="370840">
                <a:tc>
                  <a:txBody>
                    <a:bodyPr/>
                    <a:lstStyle/>
                    <a:p>
                      <a:r>
                        <a:rPr lang="en-US" sz="1800" dirty="0"/>
                        <a:t>Fasting glucose, mg/dL</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93.5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96.8</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9940094"/>
                  </a:ext>
                </a:extLst>
              </a:tr>
              <a:tr h="370840">
                <a:tc>
                  <a:txBody>
                    <a:bodyPr/>
                    <a:lstStyle/>
                    <a:p>
                      <a:r>
                        <a:rPr lang="en-US" sz="1800" dirty="0"/>
                        <a:t>Lipids, mg/dL</a:t>
                      </a:r>
                    </a:p>
                    <a:p>
                      <a:pPr marL="285750" indent="-285750">
                        <a:buFont typeface="Arial" panose="020B0604020202020204" pitchFamily="34" charset="0"/>
                        <a:buChar char="•"/>
                      </a:pPr>
                      <a:r>
                        <a:rPr lang="en-US" sz="1800" dirty="0"/>
                        <a:t>Serum HDL-C</a:t>
                      </a:r>
                    </a:p>
                    <a:p>
                      <a:pPr marL="285750" indent="-285750">
                        <a:buFont typeface="Arial" panose="020B0604020202020204" pitchFamily="34" charset="0"/>
                        <a:buChar char="•"/>
                      </a:pPr>
                      <a:r>
                        <a:rPr lang="en-US" sz="1800" dirty="0"/>
                        <a:t>Serum LDL-C</a:t>
                      </a:r>
                    </a:p>
                    <a:p>
                      <a:pPr marL="285750" indent="-285750">
                        <a:buFont typeface="Arial" panose="020B0604020202020204" pitchFamily="34" charset="0"/>
                        <a:buChar char="•"/>
                      </a:pPr>
                      <a:r>
                        <a:rPr lang="en-US" sz="1800" dirty="0"/>
                        <a:t>Triglycerides</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800" dirty="0"/>
                      </a:br>
                      <a:r>
                        <a:rPr lang="en-US" sz="1800" dirty="0"/>
                        <a:t>53.8</a:t>
                      </a:r>
                      <a:br>
                        <a:rPr lang="en-US" sz="1800" dirty="0"/>
                      </a:br>
                      <a:r>
                        <a:rPr lang="en-US" sz="1800" dirty="0"/>
                        <a:t>116.2</a:t>
                      </a:r>
                      <a:br>
                        <a:rPr lang="en-US" sz="1800" dirty="0"/>
                      </a:br>
                      <a:r>
                        <a:rPr lang="en-US" sz="1800" dirty="0"/>
                        <a:t>80.0</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800" dirty="0"/>
                      </a:br>
                      <a:r>
                        <a:rPr lang="en-US" sz="1800" dirty="0"/>
                        <a:t>49.4</a:t>
                      </a:r>
                      <a:br>
                        <a:rPr lang="en-US" sz="1800" dirty="0"/>
                      </a:br>
                      <a:r>
                        <a:rPr lang="en-US" sz="1800" dirty="0"/>
                        <a:t>119.8</a:t>
                      </a:r>
                      <a:br>
                        <a:rPr lang="en-US" sz="1800" dirty="0"/>
                      </a:br>
                      <a:r>
                        <a:rPr lang="en-US" sz="1800" dirty="0"/>
                        <a:t>116.6</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52305325"/>
                  </a:ext>
                </a:extLst>
              </a:tr>
              <a:tr h="370840">
                <a:tc>
                  <a:txBody>
                    <a:bodyPr/>
                    <a:lstStyle/>
                    <a:p>
                      <a:r>
                        <a:rPr lang="en-US" sz="1800" dirty="0"/>
                        <a:t>hsCRP, mg/L</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3.6</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7.7</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8489890"/>
                  </a:ext>
                </a:extLst>
              </a:tr>
              <a:tr h="370840">
                <a:tc>
                  <a:txBody>
                    <a:bodyPr/>
                    <a:lstStyle/>
                    <a:p>
                      <a:r>
                        <a:rPr lang="en-US" sz="1800" dirty="0"/>
                        <a:t>Blood pressure, mm Hg</a:t>
                      </a:r>
                    </a:p>
                    <a:p>
                      <a:pPr marL="285750" indent="-285750">
                        <a:buFont typeface="Arial" panose="020B0604020202020204" pitchFamily="34" charset="0"/>
                        <a:buChar char="•"/>
                      </a:pPr>
                      <a:r>
                        <a:rPr lang="en-US" sz="1800" dirty="0"/>
                        <a:t>SBP</a:t>
                      </a:r>
                    </a:p>
                    <a:p>
                      <a:pPr marL="285750" indent="-285750">
                        <a:buFont typeface="Arial" panose="020B0604020202020204" pitchFamily="34" charset="0"/>
                        <a:buChar char="•"/>
                      </a:pPr>
                      <a:r>
                        <a:rPr lang="en-US" sz="1800" dirty="0"/>
                        <a:t>DBP</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800" dirty="0"/>
                      </a:br>
                      <a:br>
                        <a:rPr lang="en-US" sz="1800" dirty="0"/>
                      </a:br>
                      <a:r>
                        <a:rPr lang="en-US" sz="1800" dirty="0"/>
                        <a:t>129.3</a:t>
                      </a:r>
                      <a:br>
                        <a:rPr lang="en-US" sz="1800" dirty="0"/>
                      </a:br>
                      <a:r>
                        <a:rPr lang="en-US" sz="1800" dirty="0"/>
                        <a:t>81.6</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sz="1800" dirty="0"/>
                      </a:br>
                      <a:br>
                        <a:rPr lang="en-US" sz="1800" dirty="0"/>
                      </a:br>
                      <a:r>
                        <a:rPr lang="en-US" sz="1800" dirty="0"/>
                        <a:t>132.5</a:t>
                      </a:r>
                      <a:br>
                        <a:rPr lang="en-US" sz="1800" dirty="0"/>
                      </a:br>
                      <a:r>
                        <a:rPr lang="en-US" sz="1800" dirty="0"/>
                        <a:t>84.1</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4733531"/>
                  </a:ext>
                </a:extLst>
              </a:tr>
            </a:tbl>
          </a:graphicData>
        </a:graphic>
      </p:graphicFrame>
    </p:spTree>
    <p:extLst>
      <p:ext uri="{BB962C8B-B14F-4D97-AF65-F5344CB8AC3E}">
        <p14:creationId xmlns:p14="http://schemas.microsoft.com/office/powerpoint/2010/main" val="2102383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77C2F-1E40-AD78-CA00-E620C8A5B236}"/>
              </a:ext>
            </a:extLst>
          </p:cNvPr>
          <p:cNvSpPr>
            <a:spLocks noGrp="1"/>
          </p:cNvSpPr>
          <p:nvPr>
            <p:ph type="title"/>
          </p:nvPr>
        </p:nvSpPr>
        <p:spPr/>
        <p:txBody>
          <a:bodyPr/>
          <a:lstStyle/>
          <a:p>
            <a:r>
              <a:rPr lang="en-US" dirty="0"/>
              <a:t>OASIS 4 Post Hoc Analysis: Change in Total Body Weight at 64 Wk</a:t>
            </a:r>
          </a:p>
        </p:txBody>
      </p:sp>
      <p:sp>
        <p:nvSpPr>
          <p:cNvPr id="3" name="Content Placeholder 2">
            <a:extLst>
              <a:ext uri="{FF2B5EF4-FFF2-40B4-BE49-F238E27FC236}">
                <a16:creationId xmlns:a16="http://schemas.microsoft.com/office/drawing/2014/main" id="{4B5980F7-992C-5C1E-E4C5-2DD621178143}"/>
              </a:ext>
            </a:extLst>
          </p:cNvPr>
          <p:cNvSpPr>
            <a:spLocks noGrp="1"/>
          </p:cNvSpPr>
          <p:nvPr>
            <p:ph idx="1"/>
          </p:nvPr>
        </p:nvSpPr>
        <p:spPr/>
        <p:txBody>
          <a:bodyPr/>
          <a:lstStyle/>
          <a:p>
            <a:r>
              <a:rPr lang="en-US" sz="2200" dirty="0"/>
              <a:t>Oral semaglutide 25 mg produced similar weight loss across BMI groups at Wk 64:</a:t>
            </a:r>
          </a:p>
          <a:p>
            <a:pPr lvl="2"/>
            <a:r>
              <a:rPr lang="en-US" sz="2000" b="1" dirty="0"/>
              <a:t>BMI &lt;35 kg/m²:</a:t>
            </a:r>
            <a:r>
              <a:rPr lang="en-US" sz="2000" dirty="0"/>
              <a:t> −14.8%</a:t>
            </a:r>
          </a:p>
          <a:p>
            <a:pPr lvl="2"/>
            <a:r>
              <a:rPr lang="en-US" sz="2000" b="1" dirty="0"/>
              <a:t>BMI ≥35 kg/m²:</a:t>
            </a:r>
            <a:r>
              <a:rPr lang="en-US" sz="2000" dirty="0"/>
              <a:t> −14.1%</a:t>
            </a:r>
          </a:p>
          <a:p>
            <a:r>
              <a:rPr lang="en-US" sz="2200" dirty="0"/>
              <a:t>Cardiometabolic markers generally improved in both groups</a:t>
            </a:r>
          </a:p>
          <a:p>
            <a:r>
              <a:rPr lang="en-US" sz="2200" dirty="0"/>
              <a:t>Findings support oral semaglutide 25 mg across a broad BMI range</a:t>
            </a:r>
          </a:p>
        </p:txBody>
      </p:sp>
      <p:sp>
        <p:nvSpPr>
          <p:cNvPr id="4" name="Content Placeholder 3">
            <a:extLst>
              <a:ext uri="{FF2B5EF4-FFF2-40B4-BE49-F238E27FC236}">
                <a16:creationId xmlns:a16="http://schemas.microsoft.com/office/drawing/2014/main" id="{EEA6D7CF-0EFC-F688-6DAB-738323143312}"/>
              </a:ext>
            </a:extLst>
          </p:cNvPr>
          <p:cNvSpPr>
            <a:spLocks noGrp="1"/>
          </p:cNvSpPr>
          <p:nvPr>
            <p:ph sz="quarter" idx="10"/>
          </p:nvPr>
        </p:nvSpPr>
        <p:spPr/>
        <p:txBody>
          <a:bodyPr/>
          <a:lstStyle/>
          <a:p>
            <a:pPr algn="ctr"/>
            <a:r>
              <a:rPr lang="en-US" dirty="0"/>
              <a:t>Rubino. ADA 2026. Abstr 2838-LB.</a:t>
            </a:r>
          </a:p>
        </p:txBody>
      </p:sp>
    </p:spTree>
    <p:extLst>
      <p:ext uri="{BB962C8B-B14F-4D97-AF65-F5344CB8AC3E}">
        <p14:creationId xmlns:p14="http://schemas.microsoft.com/office/powerpoint/2010/main" val="2178375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F4DBE-47B1-B0E9-A073-F6309935A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0198E5-258D-1B8A-AA78-FA6EEF15B9EE}"/>
              </a:ext>
            </a:extLst>
          </p:cNvPr>
          <p:cNvSpPr>
            <a:spLocks noGrp="1"/>
          </p:cNvSpPr>
          <p:nvPr>
            <p:ph type="title"/>
          </p:nvPr>
        </p:nvSpPr>
        <p:spPr/>
        <p:txBody>
          <a:bodyPr/>
          <a:lstStyle/>
          <a:p>
            <a:r>
              <a:rPr lang="en-US" dirty="0"/>
              <a:t>OASIS 4 Post Hoc Analysis: Other Cardiometabolic Outcomes</a:t>
            </a:r>
            <a:endParaRPr lang="en-US" sz="2400" dirty="0"/>
          </a:p>
        </p:txBody>
      </p:sp>
      <p:sp>
        <p:nvSpPr>
          <p:cNvPr id="4" name="Content Placeholder 3">
            <a:extLst>
              <a:ext uri="{FF2B5EF4-FFF2-40B4-BE49-F238E27FC236}">
                <a16:creationId xmlns:a16="http://schemas.microsoft.com/office/drawing/2014/main" id="{16E58313-B535-21B1-2534-ED6F6291DC51}"/>
              </a:ext>
            </a:extLst>
          </p:cNvPr>
          <p:cNvSpPr>
            <a:spLocks noGrp="1"/>
          </p:cNvSpPr>
          <p:nvPr>
            <p:ph idx="1"/>
          </p:nvPr>
        </p:nvSpPr>
        <p:spPr/>
        <p:txBody>
          <a:bodyPr/>
          <a:lstStyle/>
          <a:p>
            <a:endParaRPr lang="en-US" dirty="0">
              <a:solidFill>
                <a:srgbClr val="111111"/>
              </a:solidFill>
              <a:latin typeface="Aptos"/>
            </a:endParaRPr>
          </a:p>
          <a:p>
            <a:endParaRPr lang="en-US" dirty="0">
              <a:solidFill>
                <a:srgbClr val="111111"/>
              </a:solidFill>
              <a:latin typeface="Aptos"/>
            </a:endParaRPr>
          </a:p>
          <a:p>
            <a:endParaRPr lang="en-US" dirty="0">
              <a:solidFill>
                <a:srgbClr val="111111"/>
              </a:solidFill>
              <a:latin typeface="Aptos"/>
            </a:endParaRPr>
          </a:p>
          <a:p>
            <a:endParaRPr lang="en-US" dirty="0">
              <a:solidFill>
                <a:srgbClr val="111111"/>
              </a:solidFill>
              <a:latin typeface="Aptos"/>
            </a:endParaRPr>
          </a:p>
          <a:p>
            <a:pPr marL="0" indent="0">
              <a:buNone/>
            </a:pPr>
            <a:endParaRPr lang="en-US" dirty="0">
              <a:solidFill>
                <a:prstClr val="black"/>
              </a:solidFill>
              <a:latin typeface="Aptos"/>
            </a:endParaRPr>
          </a:p>
          <a:p>
            <a:endParaRPr lang="en-US" dirty="0"/>
          </a:p>
        </p:txBody>
      </p:sp>
      <p:sp>
        <p:nvSpPr>
          <p:cNvPr id="6" name="Content Placeholder 5">
            <a:extLst>
              <a:ext uri="{FF2B5EF4-FFF2-40B4-BE49-F238E27FC236}">
                <a16:creationId xmlns:a16="http://schemas.microsoft.com/office/drawing/2014/main" id="{959889B7-5118-C0AC-4E82-6C2EEEC9D980}"/>
              </a:ext>
            </a:extLst>
          </p:cNvPr>
          <p:cNvSpPr>
            <a:spLocks noGrp="1"/>
          </p:cNvSpPr>
          <p:nvPr>
            <p:ph sz="quarter" idx="10"/>
          </p:nvPr>
        </p:nvSpPr>
        <p:spPr/>
        <p:txBody>
          <a:bodyPr/>
          <a:lstStyle/>
          <a:p>
            <a:pPr algn="ctr"/>
            <a:r>
              <a:rPr lang="en-US" dirty="0"/>
              <a:t>Rubino. ADA 2026. Abstr 2838-LB.</a:t>
            </a:r>
          </a:p>
        </p:txBody>
      </p:sp>
      <p:sp>
        <p:nvSpPr>
          <p:cNvPr id="5" name="Content Placeholder 4">
            <a:extLst>
              <a:ext uri="{FF2B5EF4-FFF2-40B4-BE49-F238E27FC236}">
                <a16:creationId xmlns:a16="http://schemas.microsoft.com/office/drawing/2014/main" id="{3876FA18-1D6B-BD33-0D54-16C0DAF40ED0}"/>
              </a:ext>
            </a:extLst>
          </p:cNvPr>
          <p:cNvSpPr>
            <a:spLocks noGrp="1"/>
          </p:cNvSpPr>
          <p:nvPr>
            <p:ph idx="4294967295"/>
          </p:nvPr>
        </p:nvSpPr>
        <p:spPr>
          <a:xfrm>
            <a:off x="6548438" y="1335088"/>
            <a:ext cx="5643562" cy="4756150"/>
          </a:xfrm>
        </p:spPr>
        <p:txBody>
          <a:bodyPr/>
          <a:lstStyle/>
          <a:p>
            <a:r>
              <a:rPr lang="en-US" sz="2000" dirty="0"/>
              <a:t>Greater cardiometabolic improvements observed for several parameters in BMI &lt;35 kg/m</a:t>
            </a:r>
            <a:r>
              <a:rPr lang="en-US" sz="2000" baseline="30000" dirty="0"/>
              <a:t>2 </a:t>
            </a:r>
            <a:r>
              <a:rPr lang="en-US" sz="2000" dirty="0"/>
              <a:t>group despite lower baselines</a:t>
            </a:r>
          </a:p>
          <a:p>
            <a:r>
              <a:rPr lang="en-US" sz="2000" dirty="0"/>
              <a:t>80% of patients in BMI &lt;35 kg/m</a:t>
            </a:r>
            <a:r>
              <a:rPr lang="en-US" sz="2000" baseline="30000" dirty="0"/>
              <a:t>2</a:t>
            </a:r>
            <a:r>
              <a:rPr lang="en-US" sz="2000" dirty="0"/>
              <a:t> group achieved a BMI &lt;30 kg/m</a:t>
            </a:r>
            <a:r>
              <a:rPr lang="en-US" sz="2000" baseline="30000" dirty="0"/>
              <a:t>2</a:t>
            </a:r>
            <a:r>
              <a:rPr lang="en-US" sz="2000" dirty="0"/>
              <a:t> at 64 wk</a:t>
            </a:r>
          </a:p>
          <a:p>
            <a:r>
              <a:rPr lang="en-US" sz="2000" dirty="0"/>
              <a:t>80% of patients in BMI ≥35 kg/m</a:t>
            </a:r>
            <a:r>
              <a:rPr lang="en-US" sz="2000" baseline="30000" dirty="0"/>
              <a:t>2</a:t>
            </a:r>
            <a:r>
              <a:rPr lang="en-US" sz="2000" dirty="0"/>
              <a:t> group achieved a BMI &lt;40 kg/m</a:t>
            </a:r>
            <a:r>
              <a:rPr lang="en-US" sz="2000" baseline="30000" dirty="0"/>
              <a:t>2</a:t>
            </a:r>
            <a:r>
              <a:rPr lang="en-US" sz="2000" dirty="0"/>
              <a:t> at 64 wk</a:t>
            </a:r>
          </a:p>
          <a:p>
            <a:pPr lvl="2"/>
            <a:r>
              <a:rPr lang="en-US" sz="1800" dirty="0"/>
              <a:t>~50% achieved BMI &lt;35 kg/m</a:t>
            </a:r>
            <a:r>
              <a:rPr lang="en-US" sz="1800" baseline="30000" dirty="0"/>
              <a:t>2</a:t>
            </a:r>
          </a:p>
          <a:p>
            <a:r>
              <a:rPr lang="en-US" sz="2000" dirty="0"/>
              <a:t>23% of patients in BMI &lt;35 kg/m</a:t>
            </a:r>
            <a:r>
              <a:rPr lang="en-US" sz="2000" baseline="30000" dirty="0"/>
              <a:t>2</a:t>
            </a:r>
            <a:r>
              <a:rPr lang="en-US" sz="2000" dirty="0"/>
              <a:t> group moved to low-risk NICE category</a:t>
            </a:r>
          </a:p>
          <a:p>
            <a:r>
              <a:rPr lang="en-US" sz="2000" dirty="0"/>
              <a:t>30% of patients in BMI ≥35 kg/m</a:t>
            </a:r>
            <a:r>
              <a:rPr lang="en-US" sz="2000" baseline="30000" dirty="0"/>
              <a:t>2</a:t>
            </a:r>
            <a:r>
              <a:rPr lang="en-US" sz="2000" dirty="0"/>
              <a:t> group moved from high-risk to a lower-risk NICE category</a:t>
            </a:r>
          </a:p>
          <a:p>
            <a:endParaRPr lang="en-US" sz="2000" dirty="0"/>
          </a:p>
        </p:txBody>
      </p:sp>
      <p:sp>
        <p:nvSpPr>
          <p:cNvPr id="15" name="Text 12">
            <a:extLst>
              <a:ext uri="{FF2B5EF4-FFF2-40B4-BE49-F238E27FC236}">
                <a16:creationId xmlns:a16="http://schemas.microsoft.com/office/drawing/2014/main" id="{47E075C1-22A4-4617-37C9-2524B375D057}"/>
              </a:ext>
            </a:extLst>
          </p:cNvPr>
          <p:cNvSpPr/>
          <p:nvPr/>
        </p:nvSpPr>
        <p:spPr>
          <a:xfrm>
            <a:off x="4177145" y="2383072"/>
            <a:ext cx="2560320" cy="438912"/>
          </a:xfrm>
          <a:prstGeom prst="rect">
            <a:avLst/>
          </a:prstGeom>
          <a:noFill/>
          <a:ln/>
        </p:spPr>
        <p:txBody>
          <a:bodyPr wrap="square" lIns="0" tIns="0" rIns="0" bIns="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Obesity Class II/III</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BMI ≥35 kg/m²</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Aptos"/>
                <a:ea typeface="+mn-ea"/>
                <a:cs typeface="+mn-cs"/>
              </a:rPr>
              <a:t>(n = 119)</a:t>
            </a:r>
            <a:endParaRPr kumimoji="0" lang="en-US" sz="1150" b="0" i="0" u="none" strike="noStrike" kern="1200" cap="none" spc="0" normalizeH="0" baseline="0" noProof="0" dirty="0">
              <a:ln>
                <a:noFill/>
              </a:ln>
              <a:solidFill>
                <a:prstClr val="black"/>
              </a:solidFill>
              <a:effectLst/>
              <a:uLnTx/>
              <a:uFillTx/>
              <a:latin typeface="Aptos"/>
              <a:ea typeface="+mn-ea"/>
              <a:cs typeface="+mn-cs"/>
            </a:endParaRPr>
          </a:p>
        </p:txBody>
      </p:sp>
      <p:graphicFrame>
        <p:nvGraphicFramePr>
          <p:cNvPr id="8" name="Table 7">
            <a:extLst>
              <a:ext uri="{FF2B5EF4-FFF2-40B4-BE49-F238E27FC236}">
                <a16:creationId xmlns:a16="http://schemas.microsoft.com/office/drawing/2014/main" id="{F9489DEE-A7A2-C83E-6C11-434727C2B6C0}"/>
              </a:ext>
            </a:extLst>
          </p:cNvPr>
          <p:cNvGraphicFramePr>
            <a:graphicFrameLocks noGrp="1"/>
          </p:cNvGraphicFramePr>
          <p:nvPr>
            <p:extLst>
              <p:ext uri="{D42A27DB-BD31-4B8C-83A1-F6EECF244321}">
                <p14:modId xmlns:p14="http://schemas.microsoft.com/office/powerpoint/2010/main" val="1932513185"/>
              </p:ext>
            </p:extLst>
          </p:nvPr>
        </p:nvGraphicFramePr>
        <p:xfrm>
          <a:off x="231636" y="1335810"/>
          <a:ext cx="5864364" cy="4342216"/>
        </p:xfrm>
        <a:graphic>
          <a:graphicData uri="http://schemas.openxmlformats.org/drawingml/2006/table">
            <a:tbl>
              <a:tblPr firstRow="1" bandRow="1">
                <a:tableStyleId>{6E25E649-3F16-4E02-A733-19D2CDBF48F0}</a:tableStyleId>
              </a:tblPr>
              <a:tblGrid>
                <a:gridCol w="2676118">
                  <a:extLst>
                    <a:ext uri="{9D8B030D-6E8A-4147-A177-3AD203B41FA5}">
                      <a16:colId xmlns:a16="http://schemas.microsoft.com/office/drawing/2014/main" val="1560379539"/>
                    </a:ext>
                  </a:extLst>
                </a:gridCol>
                <a:gridCol w="1579943">
                  <a:extLst>
                    <a:ext uri="{9D8B030D-6E8A-4147-A177-3AD203B41FA5}">
                      <a16:colId xmlns:a16="http://schemas.microsoft.com/office/drawing/2014/main" val="1157161074"/>
                    </a:ext>
                  </a:extLst>
                </a:gridCol>
                <a:gridCol w="1608303">
                  <a:extLst>
                    <a:ext uri="{9D8B030D-6E8A-4147-A177-3AD203B41FA5}">
                      <a16:colId xmlns:a16="http://schemas.microsoft.com/office/drawing/2014/main" val="447769642"/>
                    </a:ext>
                  </a:extLst>
                </a:gridCol>
              </a:tblGrid>
              <a:tr h="370840">
                <a:tc>
                  <a:txBody>
                    <a:bodyPr/>
                    <a:lstStyle/>
                    <a:p>
                      <a:pPr algn="l"/>
                      <a:r>
                        <a:rPr lang="en-US" sz="1600" dirty="0">
                          <a:solidFill>
                            <a:schemeClr val="bg2"/>
                          </a:solidFill>
                        </a:rPr>
                        <a:t>Mean change in outcome (SD) at 64 wk</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solidFill>
                            <a:schemeClr val="bg2"/>
                          </a:solidFill>
                        </a:rPr>
                        <a:t>BMI &lt;35 kg/m</a:t>
                      </a:r>
                      <a:r>
                        <a:rPr lang="en-US" sz="1600" baseline="30000" dirty="0">
                          <a:solidFill>
                            <a:schemeClr val="bg2"/>
                          </a:solidFill>
                        </a:rPr>
                        <a:t>2</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solidFill>
                        </a:rPr>
                        <a:t>BMI ≥35 kg/m</a:t>
                      </a:r>
                      <a:r>
                        <a:rPr lang="en-US" sz="1600" baseline="30000" dirty="0">
                          <a:solidFill>
                            <a:schemeClr val="bg2"/>
                          </a:solidFill>
                        </a:rPr>
                        <a:t>2</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39234218"/>
                  </a:ext>
                </a:extLst>
              </a:tr>
              <a:tr h="339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Waist circumference, cm</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111111"/>
                          </a:solidFill>
                        </a:rPr>
                        <a:t>-13.9 (10.1)</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111111"/>
                          </a:solidFill>
                        </a:rPr>
                        <a:t>-12.2 (13.7)</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37638220"/>
                  </a:ext>
                </a:extLst>
              </a:tr>
              <a:tr h="339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A1C,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-0.3 (0.2)</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-0.3 (0.3)</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77394764"/>
                  </a:ext>
                </a:extLst>
              </a:tr>
              <a:tr h="339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Fasting glucose, mg/dL</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111111"/>
                          </a:solidFill>
                        </a:rPr>
                        <a:t>-9.0 (8.2)</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111111"/>
                          </a:solidFill>
                        </a:rPr>
                        <a:t>-5.3 (13.9)</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2469182"/>
                  </a:ext>
                </a:extLst>
              </a:tr>
              <a:tr h="339768">
                <a:tc>
                  <a:txBody>
                    <a:bodyPr/>
                    <a:lstStyle/>
                    <a:p>
                      <a:pPr marL="0" marR="0" lvl="0" indent="0" algn="l" rtl="0" eaLnBrk="1" fontAlgn="auto" latinLnBrk="0" hangingPunct="1">
                        <a:lnSpc>
                          <a:spcPct val="100000"/>
                        </a:lnSpc>
                        <a:spcBef>
                          <a:spcPts val="0"/>
                        </a:spcBef>
                        <a:spcAft>
                          <a:spcPts val="0"/>
                        </a:spcAft>
                        <a:buClrTx/>
                        <a:buSzTx/>
                        <a:buFontTx/>
                        <a:buNone/>
                      </a:pPr>
                      <a:r>
                        <a:rPr lang="en-US" sz="1600">
                          <a:solidFill>
                            <a:srgbClr val="111111"/>
                          </a:solidFill>
                        </a:rPr>
                        <a:t>Lipids, % change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rgbClr val="111111"/>
                          </a:solidFill>
                        </a:rPr>
                        <a:t>Serum HDL-C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rgbClr val="111111"/>
                          </a:solidFill>
                        </a:rPr>
                        <a:t>Serum LDL-C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rgbClr val="111111"/>
                          </a:solidFill>
                        </a:rPr>
                        <a:t>Triglycerides</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sz="1600" kern="1200" dirty="0">
                          <a:solidFill>
                            <a:srgbClr val="111111"/>
                          </a:solidFill>
                        </a:rPr>
                      </a:br>
                      <a:r>
                        <a:rPr lang="en-US" sz="1600" kern="1200" dirty="0">
                          <a:solidFill>
                            <a:srgbClr val="111111"/>
                          </a:solidFill>
                        </a:rPr>
                        <a:t>7.9 (18.4)</a:t>
                      </a:r>
                      <a:br>
                        <a:rPr lang="en-US" sz="1600" kern="1200" dirty="0">
                          <a:solidFill>
                            <a:srgbClr val="111111"/>
                          </a:solidFill>
                        </a:rPr>
                      </a:br>
                      <a:r>
                        <a:rPr lang="en-US" sz="1600" kern="1200" dirty="0">
                          <a:solidFill>
                            <a:srgbClr val="111111"/>
                          </a:solidFill>
                        </a:rPr>
                        <a:t>-5.4 (20.7)</a:t>
                      </a:r>
                      <a:br>
                        <a:rPr lang="en-US" sz="1600" kern="1200" dirty="0">
                          <a:solidFill>
                            <a:srgbClr val="111111"/>
                          </a:solidFill>
                        </a:rPr>
                      </a:br>
                      <a:r>
                        <a:rPr lang="en-US" sz="1600" kern="1200" dirty="0">
                          <a:solidFill>
                            <a:srgbClr val="111111"/>
                          </a:solidFill>
                        </a:rPr>
                        <a:t>-10.5 (49.3)</a:t>
                      </a:r>
                      <a:endParaRPr lang="en-US" sz="1600" kern="1200" dirty="0">
                        <a:solidFill>
                          <a:srgbClr val="111111"/>
                        </a:solidFill>
                        <a:latin typeface="+mn-lt"/>
                        <a:ea typeface="+mn-ea"/>
                        <a:cs typeface="+mn-cs"/>
                      </a:endParaRP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sz="1600" kern="1200" dirty="0">
                          <a:solidFill>
                            <a:srgbClr val="111111"/>
                          </a:solidFill>
                        </a:rPr>
                      </a:br>
                      <a:r>
                        <a:rPr lang="en-US" sz="1600" kern="1200" dirty="0">
                          <a:solidFill>
                            <a:srgbClr val="111111"/>
                          </a:solidFill>
                        </a:rPr>
                        <a:t>3.0 (16.1)</a:t>
                      </a:r>
                      <a:br>
                        <a:rPr lang="en-US" sz="1600" kern="1200" dirty="0">
                          <a:solidFill>
                            <a:srgbClr val="111111"/>
                          </a:solidFill>
                        </a:rPr>
                      </a:br>
                      <a:r>
                        <a:rPr lang="en-US" sz="1600" kern="1200" dirty="0">
                          <a:solidFill>
                            <a:srgbClr val="111111"/>
                          </a:solidFill>
                        </a:rPr>
                        <a:t>1.2 (25.4)</a:t>
                      </a:r>
                      <a:endParaRPr lang="en-US" sz="1600" kern="1200" dirty="0">
                        <a:solidFill>
                          <a:srgbClr val="111111"/>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rgbClr val="111111"/>
                          </a:solidFill>
                        </a:rPr>
                        <a:t>-16.5 (50.4)</a:t>
                      </a:r>
                      <a:endParaRPr lang="en-US" sz="1600" kern="1200" dirty="0">
                        <a:solidFill>
                          <a:srgbClr val="111111"/>
                        </a:solidFill>
                        <a:latin typeface="+mn-lt"/>
                        <a:ea typeface="+mn-ea"/>
                        <a:cs typeface="+mn-cs"/>
                      </a:endParaRP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1676845"/>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US" sz="1600">
                          <a:solidFill>
                            <a:srgbClr val="111111"/>
                          </a:solidFill>
                        </a:rPr>
                        <a:t>hsCRP, % change</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111111"/>
                          </a:solidFill>
                        </a:rPr>
                        <a:t>-33.2 (64.7)</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111111"/>
                          </a:solidFill>
                        </a:rPr>
                        <a:t>-18.1 (91.1)</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983356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111111"/>
                          </a:solidFill>
                        </a:rPr>
                        <a:t>Blood pressure, </a:t>
                      </a:r>
                      <a:br>
                        <a:rPr lang="en-US" sz="1600" dirty="0">
                          <a:solidFill>
                            <a:srgbClr val="111111"/>
                          </a:solidFill>
                        </a:rPr>
                      </a:br>
                      <a:r>
                        <a:rPr lang="en-US" sz="1600" dirty="0">
                          <a:solidFill>
                            <a:srgbClr val="111111"/>
                          </a:solidFill>
                        </a:rPr>
                        <a:t>mm Hg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111111"/>
                          </a:solidFill>
                        </a:rPr>
                        <a:t>SBP</a:t>
                      </a:r>
                      <a:br>
                        <a:rPr lang="en-US" sz="1600" dirty="0">
                          <a:solidFill>
                            <a:srgbClr val="111111"/>
                          </a:solidFill>
                        </a:rPr>
                      </a:br>
                      <a:r>
                        <a:rPr lang="en-US" sz="1600" dirty="0">
                          <a:solidFill>
                            <a:srgbClr val="111111"/>
                          </a:solidFill>
                        </a:rPr>
                        <a:t>DBP</a:t>
                      </a:r>
                      <a:endParaRPr lang="en-US" sz="16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sz="1600" dirty="0">
                          <a:solidFill>
                            <a:srgbClr val="111111"/>
                          </a:solidFill>
                        </a:rPr>
                      </a:br>
                      <a:br>
                        <a:rPr lang="en-US" sz="1600" dirty="0">
                          <a:solidFill>
                            <a:srgbClr val="111111"/>
                          </a:solidFill>
                        </a:rPr>
                      </a:br>
                      <a:r>
                        <a:rPr lang="en-US" sz="1600" dirty="0">
                          <a:solidFill>
                            <a:srgbClr val="111111"/>
                          </a:solidFill>
                        </a:rPr>
                        <a:t>-7.0 (14.2)</a:t>
                      </a:r>
                      <a:br>
                        <a:rPr lang="en-US" sz="1600" dirty="0">
                          <a:solidFill>
                            <a:srgbClr val="111111"/>
                          </a:solidFill>
                        </a:rPr>
                      </a:br>
                      <a:r>
                        <a:rPr lang="en-US" sz="1600" dirty="0">
                          <a:solidFill>
                            <a:srgbClr val="111111"/>
                          </a:solidFill>
                        </a:rPr>
                        <a:t>-3.2 (9.2)</a:t>
                      </a:r>
                      <a:endParaRPr lang="en-US" sz="16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sz="1600" dirty="0">
                          <a:solidFill>
                            <a:srgbClr val="111111"/>
                          </a:solidFill>
                        </a:rPr>
                      </a:br>
                      <a:br>
                        <a:rPr lang="en-US" sz="1600" dirty="0">
                          <a:solidFill>
                            <a:srgbClr val="111111"/>
                          </a:solidFill>
                        </a:rPr>
                      </a:br>
                      <a:r>
                        <a:rPr lang="en-US" sz="1600" dirty="0">
                          <a:solidFill>
                            <a:srgbClr val="111111"/>
                          </a:solidFill>
                        </a:rPr>
                        <a:t>-7.2 (15.4)</a:t>
                      </a:r>
                      <a:br>
                        <a:rPr lang="en-US" sz="1600" dirty="0">
                          <a:solidFill>
                            <a:srgbClr val="111111"/>
                          </a:solidFill>
                        </a:rPr>
                      </a:br>
                      <a:r>
                        <a:rPr lang="en-US" sz="1600" dirty="0">
                          <a:solidFill>
                            <a:srgbClr val="111111"/>
                          </a:solidFill>
                        </a:rPr>
                        <a:t>-</a:t>
                      </a:r>
                      <a:r>
                        <a:rPr lang="en-US" sz="1600" kern="1200" dirty="0">
                          <a:solidFill>
                            <a:srgbClr val="111111"/>
                          </a:solidFill>
                          <a:latin typeface="+mn-lt"/>
                          <a:ea typeface="+mn-ea"/>
                          <a:cs typeface="+mn-cs"/>
                        </a:rPr>
                        <a:t>2.4 (9.2)</a:t>
                      </a:r>
                      <a:endParaRPr lang="en-US" sz="16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76387368"/>
                  </a:ext>
                </a:extLst>
              </a:tr>
            </a:tbl>
          </a:graphicData>
        </a:graphic>
      </p:graphicFrame>
    </p:spTree>
    <p:extLst>
      <p:ext uri="{BB962C8B-B14F-4D97-AF65-F5344CB8AC3E}">
        <p14:creationId xmlns:p14="http://schemas.microsoft.com/office/powerpoint/2010/main" val="2527861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215BD-E4EA-E0AC-9CCD-20DB63E0F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8BF9F3-3056-3875-D8D9-70F4111DBA5E}"/>
              </a:ext>
            </a:extLst>
          </p:cNvPr>
          <p:cNvSpPr>
            <a:spLocks noGrp="1"/>
          </p:cNvSpPr>
          <p:nvPr>
            <p:ph type="title"/>
          </p:nvPr>
        </p:nvSpPr>
        <p:spPr/>
        <p:txBody>
          <a:bodyPr/>
          <a:lstStyle/>
          <a:p>
            <a:r>
              <a:rPr lang="en-US" dirty="0"/>
              <a:t>OASIS 4: Safety</a:t>
            </a:r>
            <a:endParaRPr lang="en-US" sz="2400" dirty="0"/>
          </a:p>
        </p:txBody>
      </p:sp>
      <p:sp>
        <p:nvSpPr>
          <p:cNvPr id="4" name="Content Placeholder 3">
            <a:extLst>
              <a:ext uri="{FF2B5EF4-FFF2-40B4-BE49-F238E27FC236}">
                <a16:creationId xmlns:a16="http://schemas.microsoft.com/office/drawing/2014/main" id="{D2D6C7F8-1B7D-C8EB-8905-65ECE866AFBD}"/>
              </a:ext>
            </a:extLst>
          </p:cNvPr>
          <p:cNvSpPr>
            <a:spLocks noGrp="1"/>
          </p:cNvSpPr>
          <p:nvPr>
            <p:ph idx="1"/>
          </p:nvPr>
        </p:nvSpPr>
        <p:spPr/>
        <p:txBody>
          <a:bodyPr/>
          <a:lstStyle/>
          <a:p>
            <a:r>
              <a:rPr lang="en-US" dirty="0">
                <a:solidFill>
                  <a:srgbClr val="111111"/>
                </a:solidFill>
              </a:rPr>
              <a:t>Safety interpretation based on OASIS 4 primary results, not reported in current post hoc analysis</a:t>
            </a:r>
          </a:p>
          <a:p>
            <a:pPr lvl="2"/>
            <a:r>
              <a:rPr lang="en-US" dirty="0">
                <a:solidFill>
                  <a:srgbClr val="111111"/>
                </a:solidFill>
              </a:rPr>
              <a:t>No new safety conclusions can be drawn from the post hoc analysis</a:t>
            </a:r>
          </a:p>
          <a:p>
            <a:r>
              <a:rPr lang="en-US" dirty="0">
                <a:solidFill>
                  <a:srgbClr val="111111"/>
                </a:solidFill>
              </a:rPr>
              <a:t>Safety profile of oral semaglutide was as anticipated</a:t>
            </a:r>
          </a:p>
          <a:p>
            <a:pPr lvl="2"/>
            <a:r>
              <a:rPr lang="en-US" dirty="0">
                <a:solidFill>
                  <a:srgbClr val="111111"/>
                </a:solidFill>
              </a:rPr>
              <a:t>Most frequently reported AEs: nausea, vomiting, nasopharyngitis, constipation, dyspepsia, and diarrhea</a:t>
            </a:r>
          </a:p>
          <a:p>
            <a:pPr lvl="2"/>
            <a:r>
              <a:rPr lang="en-US" dirty="0">
                <a:solidFill>
                  <a:srgbClr val="111111"/>
                </a:solidFill>
              </a:rPr>
              <a:t>GI-related AEs were generally mild to moderate in severity and transient</a:t>
            </a:r>
          </a:p>
          <a:p>
            <a:pPr marL="0" indent="0">
              <a:buNone/>
            </a:pPr>
            <a:endParaRPr lang="en-US" dirty="0"/>
          </a:p>
          <a:p>
            <a:endParaRPr lang="en-US" dirty="0"/>
          </a:p>
        </p:txBody>
      </p:sp>
      <p:sp>
        <p:nvSpPr>
          <p:cNvPr id="6" name="Content Placeholder 5">
            <a:extLst>
              <a:ext uri="{FF2B5EF4-FFF2-40B4-BE49-F238E27FC236}">
                <a16:creationId xmlns:a16="http://schemas.microsoft.com/office/drawing/2014/main" id="{58265F5F-8858-9ADE-A439-25AD4732F1FD}"/>
              </a:ext>
            </a:extLst>
          </p:cNvPr>
          <p:cNvSpPr>
            <a:spLocks noGrp="1"/>
          </p:cNvSpPr>
          <p:nvPr>
            <p:ph sz="quarter" idx="10"/>
          </p:nvPr>
        </p:nvSpPr>
        <p:spPr/>
        <p:txBody>
          <a:bodyPr/>
          <a:lstStyle/>
          <a:p>
            <a:pPr algn="ctr"/>
            <a:r>
              <a:rPr lang="en-US" dirty="0"/>
              <a:t>Wharton. NEJM. 2025;393:1077.</a:t>
            </a:r>
          </a:p>
        </p:txBody>
      </p:sp>
    </p:spTree>
    <p:extLst>
      <p:ext uri="{BB962C8B-B14F-4D97-AF65-F5344CB8AC3E}">
        <p14:creationId xmlns:p14="http://schemas.microsoft.com/office/powerpoint/2010/main" val="1863433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F1EA8-B5A3-2213-CC7F-CD34034AD22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B00873D-CCAF-A20D-BF90-A765E2593D3E}"/>
              </a:ext>
            </a:extLst>
          </p:cNvPr>
          <p:cNvSpPr>
            <a:spLocks noGrp="1"/>
          </p:cNvSpPr>
          <p:nvPr>
            <p:ph idx="1"/>
          </p:nvPr>
        </p:nvSpPr>
        <p:spPr/>
        <p:txBody>
          <a:bodyPr/>
          <a:lstStyle/>
          <a:p>
            <a:r>
              <a:rPr lang="en-US" dirty="0"/>
              <a:t>What is practice informing?</a:t>
            </a:r>
          </a:p>
          <a:p>
            <a:pPr lvl="2"/>
            <a:r>
              <a:rPr lang="en-US" dirty="0"/>
              <a:t>Weight loss benefit was consistent across both BMI groups (&lt;35 kg/m</a:t>
            </a:r>
            <a:r>
              <a:rPr lang="en-US" baseline="30000" dirty="0"/>
              <a:t>2</a:t>
            </a:r>
            <a:r>
              <a:rPr lang="en-US" dirty="0"/>
              <a:t> vs ≥35 kg/m²)</a:t>
            </a:r>
          </a:p>
          <a:p>
            <a:pPr lvl="2"/>
            <a:r>
              <a:rPr lang="en-US" dirty="0"/>
              <a:t>Data support early conversations with patients who have a lower BMI and obesity-related risk</a:t>
            </a:r>
          </a:p>
          <a:p>
            <a:pPr lvl="2"/>
            <a:r>
              <a:rPr lang="en-US" dirty="0"/>
              <a:t>Cardiometabolic improvements reinforce assessment needs beyond BMI alone </a:t>
            </a:r>
          </a:p>
        </p:txBody>
      </p:sp>
      <p:sp>
        <p:nvSpPr>
          <p:cNvPr id="7" name="Content Placeholder 6">
            <a:extLst>
              <a:ext uri="{FF2B5EF4-FFF2-40B4-BE49-F238E27FC236}">
                <a16:creationId xmlns:a16="http://schemas.microsoft.com/office/drawing/2014/main" id="{BE68D72A-4848-569D-D019-873C250641C0}"/>
              </a:ext>
            </a:extLst>
          </p:cNvPr>
          <p:cNvSpPr>
            <a:spLocks noGrp="1"/>
          </p:cNvSpPr>
          <p:nvPr>
            <p:ph idx="13"/>
          </p:nvPr>
        </p:nvSpPr>
        <p:spPr/>
        <p:txBody>
          <a:bodyPr/>
          <a:lstStyle/>
          <a:p>
            <a:r>
              <a:rPr lang="en-US" dirty="0"/>
              <a:t>What continues to evolve? </a:t>
            </a:r>
          </a:p>
          <a:p>
            <a:pPr lvl="2"/>
            <a:r>
              <a:rPr lang="en-US" dirty="0"/>
              <a:t>Post hoc design limits conclusions about differential benefit by BMI status </a:t>
            </a:r>
          </a:p>
          <a:p>
            <a:pPr lvl="2"/>
            <a:r>
              <a:rPr lang="en-US" dirty="0"/>
              <a:t>If earlier treatment initiation prevents complications, requires longer-term evidence </a:t>
            </a:r>
          </a:p>
          <a:p>
            <a:pPr lvl="2"/>
            <a:r>
              <a:rPr lang="en-US" dirty="0"/>
              <a:t>Treatment selection still depends on specific indications and patients’ risk profile, tolerability, preferences, and access</a:t>
            </a:r>
          </a:p>
        </p:txBody>
      </p:sp>
      <p:sp>
        <p:nvSpPr>
          <p:cNvPr id="2" name="Title 1">
            <a:extLst>
              <a:ext uri="{FF2B5EF4-FFF2-40B4-BE49-F238E27FC236}">
                <a16:creationId xmlns:a16="http://schemas.microsoft.com/office/drawing/2014/main" id="{69DDBB1E-D5A1-1992-B685-CC8927AE65BF}"/>
              </a:ext>
            </a:extLst>
          </p:cNvPr>
          <p:cNvSpPr>
            <a:spLocks noGrp="1"/>
          </p:cNvSpPr>
          <p:nvPr>
            <p:ph type="title"/>
          </p:nvPr>
        </p:nvSpPr>
        <p:spPr/>
        <p:txBody>
          <a:bodyPr/>
          <a:lstStyle/>
          <a:p>
            <a:r>
              <a:rPr lang="en-US" dirty="0"/>
              <a:t>OASIS 4 Post Hoc Analysis: </a:t>
            </a:r>
            <a:r>
              <a:rPr lang="en-US" dirty="0">
                <a:solidFill>
                  <a:srgbClr val="1F3137"/>
                </a:solidFill>
              </a:rPr>
              <a:t>Clinical Interpretation</a:t>
            </a:r>
            <a:endParaRPr lang="en-US" dirty="0"/>
          </a:p>
        </p:txBody>
      </p:sp>
      <p:sp>
        <p:nvSpPr>
          <p:cNvPr id="6" name="Content Placeholder 5">
            <a:extLst>
              <a:ext uri="{FF2B5EF4-FFF2-40B4-BE49-F238E27FC236}">
                <a16:creationId xmlns:a16="http://schemas.microsoft.com/office/drawing/2014/main" id="{BAAE1398-0571-63D1-A2A8-5B86E52B85AA}"/>
              </a:ext>
            </a:extLst>
          </p:cNvPr>
          <p:cNvSpPr>
            <a:spLocks noGrp="1"/>
          </p:cNvSpPr>
          <p:nvPr>
            <p:ph sz="quarter" idx="10"/>
          </p:nvPr>
        </p:nvSpPr>
        <p:spPr/>
        <p:txBody>
          <a:bodyPr/>
          <a:lstStyle/>
          <a:p>
            <a:pPr algn="ctr"/>
            <a:r>
              <a:rPr lang="en-US" dirty="0"/>
              <a:t>Rubino. ADA 2026. Abstr 2838-LB.</a:t>
            </a:r>
          </a:p>
        </p:txBody>
      </p:sp>
      <p:sp>
        <p:nvSpPr>
          <p:cNvPr id="3" name="TextBox 2">
            <a:extLst>
              <a:ext uri="{FF2B5EF4-FFF2-40B4-BE49-F238E27FC236}">
                <a16:creationId xmlns:a16="http://schemas.microsoft.com/office/drawing/2014/main" id="{664D0EE6-19DD-5E36-880E-6ED876DBA9CB}"/>
              </a:ext>
            </a:extLst>
          </p:cNvPr>
          <p:cNvSpPr txBox="1"/>
          <p:nvPr/>
        </p:nvSpPr>
        <p:spPr>
          <a:xfrm>
            <a:off x="1704758" y="5347335"/>
            <a:ext cx="4939881" cy="1045714"/>
          </a:xfrm>
          <a:prstGeom prst="rect">
            <a:avLst/>
          </a:prstGeom>
          <a:solidFill>
            <a:schemeClr val="accent1"/>
          </a:solidFill>
        </p:spPr>
        <p:txBody>
          <a:bodyPr vert="horz" wrap="square" lIns="0" tIns="0" rIns="0" bIns="0" rtlCol="0">
            <a:noAutofit/>
          </a:bodyPr>
          <a:lstStyle/>
          <a:p>
            <a:pPr algn="ctr"/>
            <a:r>
              <a:rPr lang="en-US" sz="1100" b="1" dirty="0">
                <a:solidFill>
                  <a:schemeClr val="bg2"/>
                </a:solidFill>
              </a:rPr>
              <a:t>CLINICAL PEARL: LOOK BEYOND BMI</a:t>
            </a:r>
          </a:p>
          <a:p>
            <a:pPr algn="ctr"/>
            <a:r>
              <a:rPr lang="en-US" sz="1100" dirty="0">
                <a:solidFill>
                  <a:schemeClr val="bg2"/>
                </a:solidFill>
              </a:rPr>
              <a:t>Do not wait for a patient to cross a higher BMI threshold before considering treatment. BMI is one part of the assessment; obesity-related comorbidities, cardiometabolic risk, treatment history, tolerability, access, and patient preferences should guide individualized treatment decisions.</a:t>
            </a:r>
          </a:p>
          <a:p>
            <a:pPr algn="l"/>
            <a:endParaRPr lang="en-US" sz="1200" dirty="0"/>
          </a:p>
        </p:txBody>
      </p:sp>
    </p:spTree>
    <p:extLst>
      <p:ext uri="{BB962C8B-B14F-4D97-AF65-F5344CB8AC3E}">
        <p14:creationId xmlns:p14="http://schemas.microsoft.com/office/powerpoint/2010/main" val="1121250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F272A-3BCD-6B66-DEE7-C858C28F00FF}"/>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416ADC1F-6F41-E0BC-9A56-D97520936CE0}"/>
              </a:ext>
            </a:extLst>
          </p:cNvPr>
          <p:cNvSpPr>
            <a:spLocks noGrp="1" noChangeArrowheads="1"/>
          </p:cNvSpPr>
          <p:nvPr>
            <p:ph type="ctrTitle"/>
          </p:nvPr>
        </p:nvSpPr>
        <p:spPr>
          <a:xfrm>
            <a:off x="228600" y="1408551"/>
            <a:ext cx="11239500" cy="2387600"/>
          </a:xfrm>
        </p:spPr>
        <p:txBody>
          <a:bodyPr>
            <a:normAutofit/>
          </a:bodyPr>
          <a:lstStyle/>
          <a:p>
            <a:r>
              <a:rPr lang="en-US" dirty="0"/>
              <a:t>CagriSema and Appetite Signaling: Effects of Amylin Analogue + GLP-1 RA on Appetite and Brain Response in Patients With Overweight or Obesity</a:t>
            </a: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58467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DE4AF-BB20-3889-EDFC-F67C465EE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90E84-8521-D08C-80A5-5AEEA82740D8}"/>
              </a:ext>
            </a:extLst>
          </p:cNvPr>
          <p:cNvSpPr>
            <a:spLocks noGrp="1"/>
          </p:cNvSpPr>
          <p:nvPr>
            <p:ph type="title"/>
          </p:nvPr>
        </p:nvSpPr>
        <p:spPr/>
        <p:txBody>
          <a:bodyPr/>
          <a:lstStyle/>
          <a:p>
            <a:r>
              <a:rPr lang="en-US" dirty="0"/>
              <a:t>CagriSema and Appetite Signaling: Why It Matters</a:t>
            </a:r>
            <a:endParaRPr lang="en-US" sz="2400" dirty="0"/>
          </a:p>
        </p:txBody>
      </p:sp>
      <p:sp>
        <p:nvSpPr>
          <p:cNvPr id="4" name="Content Placeholder 3">
            <a:extLst>
              <a:ext uri="{FF2B5EF4-FFF2-40B4-BE49-F238E27FC236}">
                <a16:creationId xmlns:a16="http://schemas.microsoft.com/office/drawing/2014/main" id="{AA16738D-5BAE-43B2-E468-18D70C968DAA}"/>
              </a:ext>
            </a:extLst>
          </p:cNvPr>
          <p:cNvSpPr>
            <a:spLocks noGrp="1"/>
          </p:cNvSpPr>
          <p:nvPr>
            <p:ph idx="1"/>
          </p:nvPr>
        </p:nvSpPr>
        <p:spPr>
          <a:xfrm>
            <a:off x="239303" y="1320033"/>
            <a:ext cx="11740260" cy="4754880"/>
          </a:xfrm>
        </p:spPr>
        <p:txBody>
          <a:bodyPr vert="horz" lIns="0" tIns="0" rIns="0" bIns="0" rtlCol="0" anchor="t">
            <a:noAutofit/>
          </a:bodyPr>
          <a:lstStyle/>
          <a:p>
            <a:r>
              <a:rPr lang="en-US" sz="1600" dirty="0">
                <a:latin typeface="Poppins"/>
                <a:cs typeface="Poppins"/>
              </a:rPr>
              <a:t>Brain is central regulator of eating behavior (ie, appetite, satiety, and reward and food-cue response)</a:t>
            </a:r>
            <a:r>
              <a:rPr lang="en-US" sz="1600" baseline="30000" dirty="0">
                <a:latin typeface="Poppins"/>
                <a:cs typeface="Poppins"/>
              </a:rPr>
              <a:t>1</a:t>
            </a:r>
            <a:r>
              <a:rPr lang="en-US" sz="1600" dirty="0">
                <a:latin typeface="Poppins"/>
                <a:cs typeface="Poppins"/>
              </a:rPr>
              <a:t> </a:t>
            </a:r>
          </a:p>
          <a:p>
            <a:r>
              <a:rPr lang="en-US" sz="1600" dirty="0">
                <a:latin typeface="Poppins"/>
                <a:cs typeface="Poppins"/>
              </a:rPr>
              <a:t>CagriSema is once-weekly, injectable, fixed-dose combination of cagrilintide (amylin analogue) and semaglutide (GLP-1 RA),</a:t>
            </a:r>
            <a:r>
              <a:rPr lang="en-US" sz="1600" baseline="30000" dirty="0">
                <a:latin typeface="Poppins"/>
                <a:cs typeface="Poppins"/>
              </a:rPr>
              <a:t>2</a:t>
            </a:r>
            <a:r>
              <a:rPr lang="en-US" sz="1600" dirty="0">
                <a:latin typeface="Poppins"/>
                <a:cs typeface="Poppins"/>
              </a:rPr>
              <a:t> which may influence appetite regulation through distinct and overlapping amylin- and GLP-1–mediated pathways </a:t>
            </a:r>
            <a:endParaRPr lang="en-US" sz="1600" dirty="0"/>
          </a:p>
          <a:p>
            <a:r>
              <a:rPr lang="en-US" sz="1600" dirty="0">
                <a:latin typeface="Poppins"/>
                <a:cs typeface="Poppins"/>
              </a:rPr>
              <a:t>Current analysis evaluated CagriSema’s impact on self-reported appetite, brain responses, and eating behavior in adults with overweight or obesity</a:t>
            </a:r>
            <a:r>
              <a:rPr lang="en-US" sz="1600" baseline="30000" dirty="0">
                <a:latin typeface="Poppins"/>
                <a:cs typeface="Poppins"/>
              </a:rPr>
              <a:t>3</a:t>
            </a:r>
            <a:r>
              <a:rPr lang="en-US" sz="1600" dirty="0">
                <a:latin typeface="Poppins"/>
                <a:cs typeface="Poppins"/>
              </a:rPr>
              <a:t> </a:t>
            </a:r>
          </a:p>
          <a:p>
            <a:pPr lvl="2"/>
            <a:r>
              <a:rPr lang="en-US" sz="1400" dirty="0">
                <a:latin typeface="Poppins"/>
                <a:cs typeface="Poppins"/>
              </a:rPr>
              <a:t>Mean change in postprandial appetite scores at 22 wk: −47% with CagriSema vs −8% with placebo</a:t>
            </a:r>
          </a:p>
          <a:p>
            <a:pPr lvl="2"/>
            <a:r>
              <a:rPr lang="en-US" sz="1400" dirty="0">
                <a:latin typeface="Poppins"/>
                <a:cs typeface="Poppins"/>
              </a:rPr>
              <a:t>CagriSema also reduced total energy intake and body weight as well as improved craving control and brain response at 22 wk vs placebo </a:t>
            </a:r>
          </a:p>
          <a:p>
            <a:pPr lvl="2"/>
            <a:r>
              <a:rPr lang="en-US" sz="1400" dirty="0">
                <a:latin typeface="Poppins"/>
                <a:cs typeface="Poppins"/>
              </a:rPr>
              <a:t>fMRI findings suggest CagriSema modulates brain responses linked to hunger, satiety, reward, and food-cue reactivity </a:t>
            </a:r>
          </a:p>
          <a:p>
            <a:pPr lvl="2"/>
            <a:r>
              <a:rPr lang="en-US" sz="1400" dirty="0">
                <a:latin typeface="Poppins"/>
                <a:cs typeface="Poppins"/>
              </a:rPr>
              <a:t>No unexpected safety findings were reported, and GI-related AEs were common</a:t>
            </a:r>
          </a:p>
          <a:p>
            <a:r>
              <a:rPr lang="en-US" sz="1600" b="1" dirty="0">
                <a:latin typeface="Poppins"/>
                <a:cs typeface="Poppins"/>
              </a:rPr>
              <a:t>Clinical takeaway: </a:t>
            </a:r>
            <a:r>
              <a:rPr lang="en-US" sz="1600" dirty="0">
                <a:solidFill>
                  <a:srgbClr val="000000"/>
                </a:solidFill>
                <a:latin typeface="Poppins"/>
                <a:cs typeface="Poppins"/>
              </a:rPr>
              <a:t>CagriSema supports appetite, food noise, and brain-reward biology as clinically relevant treatment domains, with potential value for patients who have incomplete response to GLP-1–based therapy alone; tolerability remains central.</a:t>
            </a:r>
            <a:endParaRPr lang="en-US" sz="1600" dirty="0">
              <a:solidFill>
                <a:srgbClr val="111111"/>
              </a:solidFill>
              <a:latin typeface="Poppins"/>
              <a:cs typeface="Poppins"/>
            </a:endParaRPr>
          </a:p>
        </p:txBody>
      </p:sp>
      <p:sp>
        <p:nvSpPr>
          <p:cNvPr id="6" name="Content Placeholder 5">
            <a:extLst>
              <a:ext uri="{FF2B5EF4-FFF2-40B4-BE49-F238E27FC236}">
                <a16:creationId xmlns:a16="http://schemas.microsoft.com/office/drawing/2014/main" id="{E86EB377-8210-A774-F0FF-39D97519E24C}"/>
              </a:ext>
            </a:extLst>
          </p:cNvPr>
          <p:cNvSpPr>
            <a:spLocks noGrp="1"/>
          </p:cNvSpPr>
          <p:nvPr>
            <p:ph sz="quarter" idx="10"/>
          </p:nvPr>
        </p:nvSpPr>
        <p:spPr/>
        <p:txBody>
          <a:bodyPr/>
          <a:lstStyle/>
          <a:p>
            <a:pPr algn="ctr"/>
            <a:r>
              <a:rPr lang="en-US" dirty="0"/>
              <a:t>1. Farr. Metabolism. 2016;65:699. 2. Garvey. NEJM. 2025;393:635. 3. Bak. ADA 2026. Abstr 1035-OR.</a:t>
            </a:r>
          </a:p>
        </p:txBody>
      </p:sp>
    </p:spTree>
    <p:extLst>
      <p:ext uri="{BB962C8B-B14F-4D97-AF65-F5344CB8AC3E}">
        <p14:creationId xmlns:p14="http://schemas.microsoft.com/office/powerpoint/2010/main" val="575284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2B86E-4A84-B87F-5297-81D646CE4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97B8A5-53B1-C7AA-36FF-222CADE08DAE}"/>
              </a:ext>
            </a:extLst>
          </p:cNvPr>
          <p:cNvSpPr>
            <a:spLocks noGrp="1"/>
          </p:cNvSpPr>
          <p:nvPr>
            <p:ph type="title"/>
          </p:nvPr>
        </p:nvSpPr>
        <p:spPr/>
        <p:txBody>
          <a:bodyPr/>
          <a:lstStyle/>
          <a:p>
            <a:r>
              <a:rPr lang="en-US" dirty="0"/>
              <a:t>CagriSema and Appetite Signaling: Study Design </a:t>
            </a:r>
            <a:endParaRPr lang="en-US" sz="2400" dirty="0"/>
          </a:p>
        </p:txBody>
      </p:sp>
      <p:sp>
        <p:nvSpPr>
          <p:cNvPr id="3" name="Content Placeholder 2">
            <a:extLst>
              <a:ext uri="{FF2B5EF4-FFF2-40B4-BE49-F238E27FC236}">
                <a16:creationId xmlns:a16="http://schemas.microsoft.com/office/drawing/2014/main" id="{EDFE02B4-A81F-B25F-FE05-32278A412CE0}"/>
              </a:ext>
            </a:extLst>
          </p:cNvPr>
          <p:cNvSpPr>
            <a:spLocks noGrp="1"/>
          </p:cNvSpPr>
          <p:nvPr>
            <p:ph idx="1"/>
          </p:nvPr>
        </p:nvSpPr>
        <p:spPr/>
        <p:txBody>
          <a:bodyPr/>
          <a:lstStyle/>
          <a:p>
            <a:r>
              <a:rPr lang="en-US" sz="2200" dirty="0"/>
              <a:t>Placebo-controlled, randomized mechanistic study</a:t>
            </a:r>
          </a:p>
          <a:p>
            <a:endParaRPr lang="en-US" sz="2200" dirty="0"/>
          </a:p>
          <a:p>
            <a:endParaRPr lang="en-US" sz="2200" dirty="0"/>
          </a:p>
          <a:p>
            <a:endParaRPr lang="en-US" sz="2200" dirty="0"/>
          </a:p>
          <a:p>
            <a:pPr marL="0" indent="0">
              <a:buNone/>
            </a:pPr>
            <a:br>
              <a:rPr lang="en-US" sz="2200" dirty="0"/>
            </a:br>
            <a:endParaRPr lang="en-US" sz="2200" dirty="0"/>
          </a:p>
          <a:p>
            <a:r>
              <a:rPr lang="en-US" sz="2200" b="1" dirty="0"/>
              <a:t>Primary endpoint: </a:t>
            </a:r>
            <a:r>
              <a:rPr lang="en-US" sz="2200" dirty="0"/>
              <a:t>change in postprandial appetite scores (VAS) at 22 wk</a:t>
            </a:r>
          </a:p>
          <a:p>
            <a:r>
              <a:rPr lang="en-US" sz="2200" b="1" dirty="0"/>
              <a:t>Key secondary outcomes: </a:t>
            </a:r>
            <a:r>
              <a:rPr lang="en-US" sz="2200" dirty="0"/>
              <a:t>change in energy intake throughout day; total body weight; CoEQ, PoF and DAILY EATS scores; and brain response to food cues per fMRI at 22 wk</a:t>
            </a:r>
          </a:p>
        </p:txBody>
      </p:sp>
      <p:sp>
        <p:nvSpPr>
          <p:cNvPr id="6" name="Content Placeholder 5">
            <a:extLst>
              <a:ext uri="{FF2B5EF4-FFF2-40B4-BE49-F238E27FC236}">
                <a16:creationId xmlns:a16="http://schemas.microsoft.com/office/drawing/2014/main" id="{27933C61-EF5C-EB9F-B5F8-469EEA7311A4}"/>
              </a:ext>
            </a:extLst>
          </p:cNvPr>
          <p:cNvSpPr>
            <a:spLocks noGrp="1"/>
          </p:cNvSpPr>
          <p:nvPr>
            <p:ph sz="quarter" idx="10"/>
          </p:nvPr>
        </p:nvSpPr>
        <p:spPr/>
        <p:txBody>
          <a:bodyPr/>
          <a:lstStyle/>
          <a:p>
            <a:pPr algn="ctr"/>
            <a:r>
              <a:rPr lang="en-US" dirty="0"/>
              <a:t>Bak. ADA 2026. Abstr 1035-OR.</a:t>
            </a:r>
          </a:p>
        </p:txBody>
      </p:sp>
      <p:sp>
        <p:nvSpPr>
          <p:cNvPr id="8" name="Text 1">
            <a:extLst>
              <a:ext uri="{FF2B5EF4-FFF2-40B4-BE49-F238E27FC236}">
                <a16:creationId xmlns:a16="http://schemas.microsoft.com/office/drawing/2014/main" id="{CD076342-6C8F-F792-18EB-29C746E75EB2}"/>
              </a:ext>
            </a:extLst>
          </p:cNvPr>
          <p:cNvSpPr/>
          <p:nvPr/>
        </p:nvSpPr>
        <p:spPr>
          <a:xfrm>
            <a:off x="521208" y="987552"/>
            <a:ext cx="10881360" cy="880408"/>
          </a:xfrm>
          <a:prstGeom prst="rect">
            <a:avLst/>
          </a:prstGeom>
          <a:noFill/>
          <a:ln/>
        </p:spPr>
        <p:txBody>
          <a:bodyPr wrap="square" rtlCol="0" anchor="ctr">
            <a:normAutofit/>
          </a:bodyPr>
          <a:lstStyle/>
          <a:p>
            <a:endParaRPr lang="en-US" sz="1450" dirty="0"/>
          </a:p>
        </p:txBody>
      </p:sp>
      <p:sp>
        <p:nvSpPr>
          <p:cNvPr id="21" name="TextBox 20">
            <a:extLst>
              <a:ext uri="{FF2B5EF4-FFF2-40B4-BE49-F238E27FC236}">
                <a16:creationId xmlns:a16="http://schemas.microsoft.com/office/drawing/2014/main" id="{0B7EB3C6-3C1B-1925-E211-75999D1F2B79}"/>
              </a:ext>
            </a:extLst>
          </p:cNvPr>
          <p:cNvSpPr txBox="1"/>
          <p:nvPr/>
        </p:nvSpPr>
        <p:spPr>
          <a:xfrm>
            <a:off x="1436914" y="4548249"/>
            <a:ext cx="6754625" cy="1446377"/>
          </a:xfrm>
          <a:prstGeom prst="rect">
            <a:avLst/>
          </a:prstGeom>
        </p:spPr>
        <p:txBody>
          <a:bodyPr vert="horz" wrap="square" lIns="0" tIns="0" rIns="0" bIns="0" rtlCol="0">
            <a:noAutofit/>
          </a:bodyPr>
          <a:lstStyle/>
          <a:p>
            <a:pPr algn="l"/>
            <a:endParaRPr lang="en-US" sz="1200" dirty="0"/>
          </a:p>
        </p:txBody>
      </p:sp>
      <p:sp>
        <p:nvSpPr>
          <p:cNvPr id="5" name="Text Box 45">
            <a:extLst>
              <a:ext uri="{FF2B5EF4-FFF2-40B4-BE49-F238E27FC236}">
                <a16:creationId xmlns:a16="http://schemas.microsoft.com/office/drawing/2014/main" id="{F080AC60-C0D2-83D2-53EF-F3321D964EDF}"/>
              </a:ext>
            </a:extLst>
          </p:cNvPr>
          <p:cNvSpPr txBox="1">
            <a:spLocks noChangeArrowheads="1"/>
          </p:cNvSpPr>
          <p:nvPr/>
        </p:nvSpPr>
        <p:spPr bwMode="auto">
          <a:xfrm>
            <a:off x="220662" y="2026478"/>
            <a:ext cx="359293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tx1"/>
                </a:solidFill>
                <a:latin typeface="Poppins" pitchFamily="2" charset="77"/>
                <a:cs typeface="Poppins" pitchFamily="2" charset="77"/>
              </a:rPr>
              <a:t>Adults with overweight or obesity (BMI: ≥27 kg/m</a:t>
            </a:r>
            <a:r>
              <a:rPr lang="en-GB" altLang="en-US" sz="1800" baseline="30000" dirty="0">
                <a:solidFill>
                  <a:schemeClr val="tx1"/>
                </a:solidFill>
                <a:latin typeface="Poppins" pitchFamily="2" charset="77"/>
                <a:cs typeface="Poppins" pitchFamily="2" charset="77"/>
              </a:rPr>
              <a:t>2</a:t>
            </a:r>
            <a:r>
              <a:rPr lang="en-GB" altLang="en-US" sz="1800" dirty="0">
                <a:solidFill>
                  <a:schemeClr val="tx1"/>
                </a:solidFill>
                <a:latin typeface="Poppins" pitchFamily="2" charset="77"/>
                <a:cs typeface="Poppins" pitchFamily="2" charset="77"/>
              </a:rPr>
              <a:t>); TFEQ disinhibition score ≥8; no T2D or weight change of &gt;5 kg within prior 90 days </a:t>
            </a:r>
          </a:p>
          <a:p>
            <a:pPr algn="ctr">
              <a:lnSpc>
                <a:spcPct val="100000"/>
              </a:lnSpc>
              <a:spcBef>
                <a:spcPct val="0"/>
              </a:spcBef>
              <a:spcAft>
                <a:spcPct val="0"/>
              </a:spcAft>
              <a:buClrTx/>
              <a:buFontTx/>
              <a:buNone/>
            </a:pPr>
            <a:r>
              <a:rPr lang="en-GB" altLang="en-US" sz="1800" dirty="0">
                <a:solidFill>
                  <a:schemeClr val="tx1"/>
                </a:solidFill>
                <a:latin typeface="Poppins" pitchFamily="2" charset="77"/>
                <a:cs typeface="Poppins" pitchFamily="2" charset="77"/>
              </a:rPr>
              <a:t>(N = 130)</a:t>
            </a:r>
            <a:endParaRPr lang="en-US" altLang="en-US" sz="1800" dirty="0">
              <a:solidFill>
                <a:schemeClr val="tx1"/>
              </a:solidFill>
              <a:latin typeface="Poppins" pitchFamily="2" charset="77"/>
              <a:cs typeface="Poppins" pitchFamily="2" charset="77"/>
            </a:endParaRPr>
          </a:p>
        </p:txBody>
      </p:sp>
      <p:sp>
        <p:nvSpPr>
          <p:cNvPr id="19" name="Rectangle 46">
            <a:extLst>
              <a:ext uri="{FF2B5EF4-FFF2-40B4-BE49-F238E27FC236}">
                <a16:creationId xmlns:a16="http://schemas.microsoft.com/office/drawing/2014/main" id="{E3AE56AB-2B3E-8C4F-3FBA-419F54210453}"/>
              </a:ext>
            </a:extLst>
          </p:cNvPr>
          <p:cNvSpPr>
            <a:spLocks noChangeArrowheads="1"/>
          </p:cNvSpPr>
          <p:nvPr/>
        </p:nvSpPr>
        <p:spPr bwMode="auto">
          <a:xfrm>
            <a:off x="9212094" y="2058123"/>
            <a:ext cx="274882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Poppins" pitchFamily="2" charset="77"/>
                <a:cs typeface="Poppins" pitchFamily="2" charset="77"/>
              </a:rPr>
              <a:t>Follow-up at Wk 24</a:t>
            </a:r>
            <a:br>
              <a:rPr lang="en-US" altLang="en-US" sz="1800" dirty="0">
                <a:solidFill>
                  <a:schemeClr val="tx1"/>
                </a:solidFill>
                <a:latin typeface="Poppins" pitchFamily="2" charset="77"/>
                <a:cs typeface="Poppins" pitchFamily="2" charset="77"/>
              </a:rPr>
            </a:br>
            <a:r>
              <a:rPr lang="en-US" altLang="en-US" sz="1800" dirty="0">
                <a:solidFill>
                  <a:schemeClr val="tx1"/>
                </a:solidFill>
                <a:latin typeface="Poppins" pitchFamily="2" charset="77"/>
                <a:cs typeface="Poppins" pitchFamily="2" charset="77"/>
              </a:rPr>
              <a:t>(treatment duration: 22 wk); treatment maintenance continued until Wk 54</a:t>
            </a:r>
          </a:p>
        </p:txBody>
      </p:sp>
      <p:sp>
        <p:nvSpPr>
          <p:cNvPr id="22" name="Rectangle 49">
            <a:extLst>
              <a:ext uri="{FF2B5EF4-FFF2-40B4-BE49-F238E27FC236}">
                <a16:creationId xmlns:a16="http://schemas.microsoft.com/office/drawing/2014/main" id="{A37AF782-F3BF-FF48-FDC8-FEAF601B613B}"/>
              </a:ext>
            </a:extLst>
          </p:cNvPr>
          <p:cNvSpPr>
            <a:spLocks noChangeArrowheads="1"/>
          </p:cNvSpPr>
          <p:nvPr/>
        </p:nvSpPr>
        <p:spPr bwMode="auto">
          <a:xfrm>
            <a:off x="4672274" y="1829128"/>
            <a:ext cx="3996752" cy="88040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bg2"/>
                </a:solidFill>
                <a:latin typeface="Poppins" pitchFamily="2" charset="77"/>
                <a:cs typeface="Poppins" pitchFamily="2" charset="77"/>
              </a:rPr>
              <a:t>CagriSema</a:t>
            </a:r>
            <a:r>
              <a:rPr lang="en-US" altLang="en-US" sz="1800" dirty="0">
                <a:solidFill>
                  <a:schemeClr val="bg2"/>
                </a:solidFill>
                <a:latin typeface="Poppins" pitchFamily="2" charset="77"/>
                <a:cs typeface="Poppins" pitchFamily="2" charset="77"/>
              </a:rPr>
              <a:t> 2.4 mg/2.4 mg </a:t>
            </a:r>
            <a:br>
              <a:rPr lang="en-US" altLang="en-US" sz="1800" dirty="0">
                <a:solidFill>
                  <a:schemeClr val="bg2"/>
                </a:solidFill>
                <a:latin typeface="Poppins" pitchFamily="2" charset="77"/>
                <a:cs typeface="Poppins" pitchFamily="2" charset="77"/>
              </a:rPr>
            </a:br>
            <a:r>
              <a:rPr lang="en-US" altLang="en-US" sz="1800" dirty="0">
                <a:solidFill>
                  <a:schemeClr val="bg2"/>
                </a:solidFill>
                <a:latin typeface="Poppins" pitchFamily="2" charset="77"/>
                <a:cs typeface="Poppins" pitchFamily="2" charset="77"/>
              </a:rPr>
              <a:t>SC QW for 54 wk</a:t>
            </a:r>
            <a:br>
              <a:rPr lang="en-US" altLang="en-US" sz="1800" dirty="0">
                <a:solidFill>
                  <a:schemeClr val="bg2"/>
                </a:solidFill>
                <a:latin typeface="Poppins" pitchFamily="2" charset="77"/>
                <a:cs typeface="Poppins" pitchFamily="2" charset="77"/>
              </a:rPr>
            </a:br>
            <a:r>
              <a:rPr lang="en-US" altLang="en-US" sz="1800" dirty="0">
                <a:solidFill>
                  <a:schemeClr val="bg2"/>
                </a:solidFill>
                <a:latin typeface="Poppins" pitchFamily="2" charset="77"/>
                <a:cs typeface="Poppins" pitchFamily="2" charset="77"/>
              </a:rPr>
              <a:t>(n = 66)</a:t>
            </a:r>
            <a:endParaRPr lang="en-US" altLang="en-US" sz="1800" b="0" dirty="0">
              <a:solidFill>
                <a:schemeClr val="bg2"/>
              </a:solidFill>
              <a:latin typeface="Poppins" pitchFamily="2" charset="77"/>
              <a:cs typeface="Poppins" pitchFamily="2" charset="77"/>
            </a:endParaRPr>
          </a:p>
        </p:txBody>
      </p:sp>
      <p:sp>
        <p:nvSpPr>
          <p:cNvPr id="25" name="Line 52">
            <a:extLst>
              <a:ext uri="{FF2B5EF4-FFF2-40B4-BE49-F238E27FC236}">
                <a16:creationId xmlns:a16="http://schemas.microsoft.com/office/drawing/2014/main" id="{60A6C8BC-AA55-0C00-49AB-62EBA28AB1FC}"/>
              </a:ext>
            </a:extLst>
          </p:cNvPr>
          <p:cNvSpPr>
            <a:spLocks noChangeShapeType="1"/>
          </p:cNvSpPr>
          <p:nvPr/>
        </p:nvSpPr>
        <p:spPr bwMode="auto">
          <a:xfrm>
            <a:off x="8752150" y="2258178"/>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7" name="Line 53">
            <a:extLst>
              <a:ext uri="{FF2B5EF4-FFF2-40B4-BE49-F238E27FC236}">
                <a16:creationId xmlns:a16="http://schemas.microsoft.com/office/drawing/2014/main" id="{95DC1AA8-D667-8CF6-FF17-FD16B97F7311}"/>
              </a:ext>
            </a:extLst>
          </p:cNvPr>
          <p:cNvSpPr>
            <a:spLocks noChangeShapeType="1"/>
          </p:cNvSpPr>
          <p:nvPr/>
        </p:nvSpPr>
        <p:spPr bwMode="auto">
          <a:xfrm>
            <a:off x="3931785" y="2942855"/>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9" name="Line 54">
            <a:extLst>
              <a:ext uri="{FF2B5EF4-FFF2-40B4-BE49-F238E27FC236}">
                <a16:creationId xmlns:a16="http://schemas.microsoft.com/office/drawing/2014/main" id="{1FEB7AA4-3D6B-E49A-22BA-2159A1B2DDA0}"/>
              </a:ext>
            </a:extLst>
          </p:cNvPr>
          <p:cNvSpPr>
            <a:spLocks noChangeShapeType="1"/>
          </p:cNvSpPr>
          <p:nvPr/>
        </p:nvSpPr>
        <p:spPr bwMode="auto">
          <a:xfrm flipV="1">
            <a:off x="3931785" y="2403175"/>
            <a:ext cx="622300" cy="23774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1" name="Rectangle 28">
            <a:extLst>
              <a:ext uri="{FF2B5EF4-FFF2-40B4-BE49-F238E27FC236}">
                <a16:creationId xmlns:a16="http://schemas.microsoft.com/office/drawing/2014/main" id="{4CE8B65D-9B75-1500-25D8-B82801FD433E}"/>
              </a:ext>
            </a:extLst>
          </p:cNvPr>
          <p:cNvSpPr>
            <a:spLocks noChangeArrowheads="1"/>
          </p:cNvSpPr>
          <p:nvPr/>
        </p:nvSpPr>
        <p:spPr bwMode="auto">
          <a:xfrm>
            <a:off x="4672274" y="2858396"/>
            <a:ext cx="3996752" cy="880407"/>
          </a:xfrm>
          <a:prstGeom prst="rect">
            <a:avLst/>
          </a:prstGeom>
          <a:solidFill>
            <a:schemeClr val="bg1">
              <a:lumMod val="50000"/>
            </a:schemeClr>
          </a:solidFill>
          <a:ln w="9525">
            <a:noFill/>
            <a:miter lim="800000"/>
            <a:headEnd/>
            <a:tailEnd/>
          </a:ln>
        </p:spPr>
        <p:txBody>
          <a:bodyPr wrap="none" anchor="ctr" anchorCtr="1"/>
          <a:lstStyle/>
          <a:p>
            <a:pPr algn="ctr">
              <a:defRPr/>
            </a:pPr>
            <a:r>
              <a:rPr lang="en-US" b="1" dirty="0">
                <a:solidFill>
                  <a:schemeClr val="bg2"/>
                </a:solidFill>
                <a:latin typeface="Poppins" pitchFamily="2" charset="77"/>
                <a:cs typeface="Poppins" pitchFamily="2" charset="77"/>
              </a:rPr>
              <a:t>Placebo </a:t>
            </a:r>
            <a:r>
              <a:rPr lang="en-US" dirty="0">
                <a:solidFill>
                  <a:schemeClr val="bg2"/>
                </a:solidFill>
                <a:latin typeface="Poppins" pitchFamily="2" charset="77"/>
                <a:cs typeface="Poppins" pitchFamily="2" charset="77"/>
              </a:rPr>
              <a:t>SC QW for 54 wk</a:t>
            </a:r>
          </a:p>
          <a:p>
            <a:pPr algn="ctr">
              <a:defRPr/>
            </a:pPr>
            <a:r>
              <a:rPr lang="en-US" b="0" dirty="0">
                <a:solidFill>
                  <a:schemeClr val="bg2"/>
                </a:solidFill>
                <a:latin typeface="Poppins" pitchFamily="2" charset="77"/>
                <a:cs typeface="Poppins" pitchFamily="2" charset="77"/>
              </a:rPr>
              <a:t>(n = </a:t>
            </a:r>
            <a:r>
              <a:rPr lang="en-US" dirty="0">
                <a:solidFill>
                  <a:schemeClr val="bg2"/>
                </a:solidFill>
                <a:latin typeface="Poppins" pitchFamily="2" charset="77"/>
                <a:cs typeface="Poppins" pitchFamily="2" charset="77"/>
              </a:rPr>
              <a:t>64</a:t>
            </a:r>
            <a:r>
              <a:rPr lang="en-US" b="0" dirty="0">
                <a:solidFill>
                  <a:schemeClr val="bg2"/>
                </a:solidFill>
                <a:latin typeface="Poppins" pitchFamily="2" charset="77"/>
                <a:cs typeface="Poppins" pitchFamily="2" charset="77"/>
              </a:rPr>
              <a:t>)</a:t>
            </a:r>
          </a:p>
        </p:txBody>
      </p:sp>
      <p:sp>
        <p:nvSpPr>
          <p:cNvPr id="33" name="Line 51">
            <a:extLst>
              <a:ext uri="{FF2B5EF4-FFF2-40B4-BE49-F238E27FC236}">
                <a16:creationId xmlns:a16="http://schemas.microsoft.com/office/drawing/2014/main" id="{521CB5F9-62FF-6476-0BF4-C4C8917DD7B5}"/>
              </a:ext>
            </a:extLst>
          </p:cNvPr>
          <p:cNvSpPr>
            <a:spLocks noChangeShapeType="1"/>
          </p:cNvSpPr>
          <p:nvPr/>
        </p:nvSpPr>
        <p:spPr bwMode="auto">
          <a:xfrm rot="16200000">
            <a:off x="8977576" y="3068975"/>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Tree>
    <p:extLst>
      <p:ext uri="{BB962C8B-B14F-4D97-AF65-F5344CB8AC3E}">
        <p14:creationId xmlns:p14="http://schemas.microsoft.com/office/powerpoint/2010/main" val="38152539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FC44-6E38-7838-5619-8B1EB400D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21B43-4227-C752-0BC9-F59FC39B510F}"/>
              </a:ext>
            </a:extLst>
          </p:cNvPr>
          <p:cNvSpPr>
            <a:spLocks noGrp="1"/>
          </p:cNvSpPr>
          <p:nvPr>
            <p:ph type="title"/>
          </p:nvPr>
        </p:nvSpPr>
        <p:spPr/>
        <p:txBody>
          <a:bodyPr/>
          <a:lstStyle/>
          <a:p>
            <a:r>
              <a:rPr lang="en-US" dirty="0"/>
              <a:t>CagriSema and Appetite Signaling: Baseline Characteristics </a:t>
            </a:r>
            <a:endParaRPr lang="en-US" sz="2400" dirty="0"/>
          </a:p>
        </p:txBody>
      </p:sp>
      <p:graphicFrame>
        <p:nvGraphicFramePr>
          <p:cNvPr id="5" name="Content Placeholder 4">
            <a:extLst>
              <a:ext uri="{FF2B5EF4-FFF2-40B4-BE49-F238E27FC236}">
                <a16:creationId xmlns:a16="http://schemas.microsoft.com/office/drawing/2014/main" id="{B1E3B3DD-4EEF-C714-DCE8-79B10BE96BDF}"/>
              </a:ext>
            </a:extLst>
          </p:cNvPr>
          <p:cNvGraphicFramePr>
            <a:graphicFrameLocks noGrp="1"/>
          </p:cNvGraphicFramePr>
          <p:nvPr>
            <p:ph idx="1"/>
            <p:extLst>
              <p:ext uri="{D42A27DB-BD31-4B8C-83A1-F6EECF244321}">
                <p14:modId xmlns:p14="http://schemas.microsoft.com/office/powerpoint/2010/main" val="1078704482"/>
              </p:ext>
            </p:extLst>
          </p:nvPr>
        </p:nvGraphicFramePr>
        <p:xfrm>
          <a:off x="231775" y="1335088"/>
          <a:ext cx="11739561" cy="2494280"/>
        </p:xfrm>
        <a:graphic>
          <a:graphicData uri="http://schemas.openxmlformats.org/drawingml/2006/table">
            <a:tbl>
              <a:tblPr firstRow="1" bandRow="1">
                <a:tableStyleId>{6E25E649-3F16-4E02-A733-19D2CDBF48F0}</a:tableStyleId>
              </a:tblPr>
              <a:tblGrid>
                <a:gridCol w="3913187">
                  <a:extLst>
                    <a:ext uri="{9D8B030D-6E8A-4147-A177-3AD203B41FA5}">
                      <a16:colId xmlns:a16="http://schemas.microsoft.com/office/drawing/2014/main" val="2760123901"/>
                    </a:ext>
                  </a:extLst>
                </a:gridCol>
                <a:gridCol w="3913187">
                  <a:extLst>
                    <a:ext uri="{9D8B030D-6E8A-4147-A177-3AD203B41FA5}">
                      <a16:colId xmlns:a16="http://schemas.microsoft.com/office/drawing/2014/main" val="2695848693"/>
                    </a:ext>
                  </a:extLst>
                </a:gridCol>
                <a:gridCol w="3913187">
                  <a:extLst>
                    <a:ext uri="{9D8B030D-6E8A-4147-A177-3AD203B41FA5}">
                      <a16:colId xmlns:a16="http://schemas.microsoft.com/office/drawing/2014/main" val="3318160513"/>
                    </a:ext>
                  </a:extLst>
                </a:gridCol>
              </a:tblGrid>
              <a:tr h="370840">
                <a:tc>
                  <a:txBody>
                    <a:bodyPr/>
                    <a:lstStyle/>
                    <a:p>
                      <a:r>
                        <a:rPr lang="en-US" dirty="0">
                          <a:solidFill>
                            <a:schemeClr val="bg2"/>
                          </a:solidFill>
                        </a:rPr>
                        <a:t>Characteristic (Mean)</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dirty="0">
                          <a:solidFill>
                            <a:schemeClr val="bg2"/>
                          </a:solidFill>
                        </a:rPr>
                        <a:t>CagriSema</a:t>
                      </a:r>
                      <a:br>
                        <a:rPr lang="en-US" dirty="0">
                          <a:solidFill>
                            <a:schemeClr val="bg2"/>
                          </a:solidFill>
                        </a:rPr>
                      </a:br>
                      <a:r>
                        <a:rPr lang="en-US" dirty="0">
                          <a:solidFill>
                            <a:schemeClr val="bg2"/>
                          </a:solidFill>
                        </a:rPr>
                        <a:t>(n = 66)</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dirty="0">
                          <a:solidFill>
                            <a:schemeClr val="bg2"/>
                          </a:solidFill>
                        </a:rPr>
                        <a:t>Placebo</a:t>
                      </a:r>
                      <a:br>
                        <a:rPr lang="en-US" dirty="0">
                          <a:solidFill>
                            <a:schemeClr val="bg2"/>
                          </a:solidFill>
                        </a:rPr>
                      </a:br>
                      <a:r>
                        <a:rPr lang="en-US" dirty="0">
                          <a:solidFill>
                            <a:schemeClr val="bg2"/>
                          </a:solidFill>
                        </a:rPr>
                        <a:t>(n = 64)</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11625580"/>
                  </a:ext>
                </a:extLst>
              </a:tr>
              <a:tr h="370840">
                <a:tc>
                  <a:txBody>
                    <a:bodyPr/>
                    <a:lstStyle/>
                    <a:p>
                      <a:r>
                        <a:rPr lang="en-US" dirty="0"/>
                        <a:t>Age, yr (SD)</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38.0 (9.6)</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38.0 (10.3)</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21550657"/>
                  </a:ext>
                </a:extLst>
              </a:tr>
              <a:tr h="370840">
                <a:tc>
                  <a:txBody>
                    <a:bodyPr/>
                    <a:lstStyle/>
                    <a:p>
                      <a:r>
                        <a:rPr lang="en-US" dirty="0"/>
                        <a:t>Female sex,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53.0</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57.8</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4972075"/>
                  </a:ext>
                </a:extLst>
              </a:tr>
              <a:tr h="370840">
                <a:tc>
                  <a:txBody>
                    <a:bodyPr/>
                    <a:lstStyle/>
                    <a:p>
                      <a:r>
                        <a:rPr lang="en-US" dirty="0"/>
                        <a:t>Body weight, kg (SD)</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dirty="0"/>
                        <a:t>98.9 (13.3)</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dirty="0"/>
                        <a:t>99.7 (13.6)</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15655349"/>
                  </a:ext>
                </a:extLst>
              </a:tr>
              <a:tr h="370840">
                <a:tc>
                  <a:txBody>
                    <a:bodyPr/>
                    <a:lstStyle/>
                    <a:p>
                      <a:r>
                        <a:rPr lang="en-US" dirty="0"/>
                        <a:t>BMI, kg/m</a:t>
                      </a:r>
                      <a:r>
                        <a:rPr lang="en-US" baseline="30000" dirty="0"/>
                        <a:t>2</a:t>
                      </a:r>
                      <a:r>
                        <a:rPr lang="en-US" dirty="0"/>
                        <a:t> (SD)</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33.6 (3.7)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33.6 (3.7)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4606202"/>
                  </a:ext>
                </a:extLst>
              </a:tr>
              <a:tr h="370840">
                <a:tc>
                  <a:txBody>
                    <a:bodyPr/>
                    <a:lstStyle/>
                    <a:p>
                      <a:r>
                        <a:rPr lang="en-US" dirty="0"/>
                        <a:t>A1C, % (SD)</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dirty="0"/>
                        <a:t>5.26 (0.32)</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dirty="0"/>
                        <a:t>5.28 (0.29)</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1979713"/>
                  </a:ext>
                </a:extLst>
              </a:tr>
            </a:tbl>
          </a:graphicData>
        </a:graphic>
      </p:graphicFrame>
      <p:sp>
        <p:nvSpPr>
          <p:cNvPr id="6" name="Content Placeholder 5">
            <a:extLst>
              <a:ext uri="{FF2B5EF4-FFF2-40B4-BE49-F238E27FC236}">
                <a16:creationId xmlns:a16="http://schemas.microsoft.com/office/drawing/2014/main" id="{99D1AFD2-6E0F-CDC5-6CBC-FCC05EC34E85}"/>
              </a:ext>
            </a:extLst>
          </p:cNvPr>
          <p:cNvSpPr>
            <a:spLocks noGrp="1"/>
          </p:cNvSpPr>
          <p:nvPr>
            <p:ph sz="quarter" idx="10"/>
          </p:nvPr>
        </p:nvSpPr>
        <p:spPr/>
        <p:txBody>
          <a:bodyPr/>
          <a:lstStyle/>
          <a:p>
            <a:pPr algn="ctr"/>
            <a:r>
              <a:rPr lang="en-US" dirty="0"/>
              <a:t>Bak. ADA 2026. Abstr 1035-OR.</a:t>
            </a:r>
          </a:p>
        </p:txBody>
      </p:sp>
    </p:spTree>
    <p:extLst>
      <p:ext uri="{BB962C8B-B14F-4D97-AF65-F5344CB8AC3E}">
        <p14:creationId xmlns:p14="http://schemas.microsoft.com/office/powerpoint/2010/main" val="2861108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D609F-93FB-D678-C995-62BA656F946F}"/>
            </a:ext>
          </a:extLst>
        </p:cNvPr>
        <p:cNvGrpSpPr/>
        <p:nvPr/>
      </p:nvGrpSpPr>
      <p:grpSpPr>
        <a:xfrm>
          <a:off x="0" y="0"/>
          <a:ext cx="0" cy="0"/>
          <a:chOff x="0" y="0"/>
          <a:chExt cx="0" cy="0"/>
        </a:xfrm>
      </p:grpSpPr>
      <p:sp>
        <p:nvSpPr>
          <p:cNvPr id="27" name="Content Placeholder 26">
            <a:extLst>
              <a:ext uri="{FF2B5EF4-FFF2-40B4-BE49-F238E27FC236}">
                <a16:creationId xmlns:a16="http://schemas.microsoft.com/office/drawing/2014/main" id="{F122467E-0BF4-E5AA-803F-793303C232EA}"/>
              </a:ext>
            </a:extLst>
          </p:cNvPr>
          <p:cNvSpPr>
            <a:spLocks noGrp="1"/>
          </p:cNvSpPr>
          <p:nvPr>
            <p:ph idx="13"/>
          </p:nvPr>
        </p:nvSpPr>
        <p:spPr>
          <a:xfrm>
            <a:off x="6327216" y="1433245"/>
            <a:ext cx="5644122" cy="4754880"/>
          </a:xfrm>
        </p:spPr>
        <p:txBody>
          <a:bodyPr/>
          <a:lstStyle/>
          <a:p>
            <a:r>
              <a:rPr lang="en-US" sz="1800" dirty="0"/>
              <a:t>Appetite assessed starting a standardized breakfast meal, throughout day</a:t>
            </a:r>
          </a:p>
          <a:p>
            <a:r>
              <a:rPr lang="en-US" sz="1800" dirty="0"/>
              <a:t>Score based on hunger, prospective food consumption, satiety, and fullness</a:t>
            </a:r>
          </a:p>
          <a:p>
            <a:endParaRPr lang="en-US" sz="1800" dirty="0"/>
          </a:p>
          <a:p>
            <a:endParaRPr lang="en-US" sz="1800" dirty="0"/>
          </a:p>
          <a:p>
            <a:endParaRPr lang="en-US" sz="1800" dirty="0"/>
          </a:p>
          <a:p>
            <a:endParaRPr lang="en-US" sz="1800" dirty="0"/>
          </a:p>
          <a:p>
            <a:pPr marL="0" indent="0">
              <a:buNone/>
            </a:pPr>
            <a:endParaRPr lang="en-US" sz="1800" dirty="0"/>
          </a:p>
          <a:p>
            <a:r>
              <a:rPr lang="en-US" sz="1800" dirty="0"/>
              <a:t>These findings support the sustained effect of CagriSema on meal-related appetite regulation</a:t>
            </a:r>
          </a:p>
          <a:p>
            <a:pPr marL="0" indent="0">
              <a:buNone/>
            </a:pPr>
            <a:endParaRPr lang="en-US" sz="1800" dirty="0"/>
          </a:p>
        </p:txBody>
      </p:sp>
      <p:sp>
        <p:nvSpPr>
          <p:cNvPr id="28" name="Rectangle 27">
            <a:extLst>
              <a:ext uri="{FF2B5EF4-FFF2-40B4-BE49-F238E27FC236}">
                <a16:creationId xmlns:a16="http://schemas.microsoft.com/office/drawing/2014/main" id="{BA77F466-786E-EC54-D530-6A34F040FE7B}"/>
              </a:ext>
            </a:extLst>
          </p:cNvPr>
          <p:cNvSpPr/>
          <p:nvPr/>
        </p:nvSpPr>
        <p:spPr>
          <a:xfrm>
            <a:off x="6327216" y="3058439"/>
            <a:ext cx="1753307" cy="2052064"/>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mn-ea"/>
                <a:cs typeface="+mn-cs"/>
              </a:rPr>
              <a:t>Baseline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9F3D9"/>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9F3D9"/>
                </a:solidFill>
                <a:effectLst/>
                <a:uLnTx/>
                <a:uFillTx/>
                <a:latin typeface="Poppins"/>
                <a:ea typeface="+mn-ea"/>
                <a:cs typeface="+mn-cs"/>
              </a:rPr>
              <a:t>Comparable meal-response curves before treatment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9F3D9"/>
              </a:solidFill>
              <a:effectLst/>
              <a:uLnTx/>
              <a:uFillTx/>
              <a:latin typeface="Poppins"/>
              <a:ea typeface="+mn-ea"/>
              <a:cs typeface="+mn-cs"/>
            </a:endParaRPr>
          </a:p>
        </p:txBody>
      </p:sp>
      <p:sp>
        <p:nvSpPr>
          <p:cNvPr id="2" name="Title 1">
            <a:extLst>
              <a:ext uri="{FF2B5EF4-FFF2-40B4-BE49-F238E27FC236}">
                <a16:creationId xmlns:a16="http://schemas.microsoft.com/office/drawing/2014/main" id="{3A1B905B-4E72-38BF-7F34-4FE1C8E54C45}"/>
              </a:ext>
            </a:extLst>
          </p:cNvPr>
          <p:cNvSpPr>
            <a:spLocks noGrp="1"/>
          </p:cNvSpPr>
          <p:nvPr>
            <p:ph type="title"/>
          </p:nvPr>
        </p:nvSpPr>
        <p:spPr/>
        <p:txBody>
          <a:bodyPr/>
          <a:lstStyle/>
          <a:p>
            <a:r>
              <a:rPr lang="en-US" dirty="0"/>
              <a:t>CagriSema and Appetite Signaling: Change in Postprandial Appetite Scores (VAS) at 22 Wk</a:t>
            </a:r>
            <a:endParaRPr lang="en-US" sz="2400" dirty="0"/>
          </a:p>
        </p:txBody>
      </p:sp>
      <p:sp>
        <p:nvSpPr>
          <p:cNvPr id="6" name="Content Placeholder 5">
            <a:extLst>
              <a:ext uri="{FF2B5EF4-FFF2-40B4-BE49-F238E27FC236}">
                <a16:creationId xmlns:a16="http://schemas.microsoft.com/office/drawing/2014/main" id="{20EB5B10-C264-061A-96AA-6E26F64490F0}"/>
              </a:ext>
            </a:extLst>
          </p:cNvPr>
          <p:cNvSpPr>
            <a:spLocks noGrp="1"/>
          </p:cNvSpPr>
          <p:nvPr>
            <p:ph sz="quarter" idx="10"/>
          </p:nvPr>
        </p:nvSpPr>
        <p:spPr/>
        <p:txBody>
          <a:bodyPr/>
          <a:lstStyle/>
          <a:p>
            <a:pPr algn="ctr"/>
            <a:r>
              <a:rPr lang="en-US" dirty="0"/>
              <a:t>Bak. ADA 2026. Abstr 1035-OR. </a:t>
            </a:r>
          </a:p>
        </p:txBody>
      </p:sp>
      <p:sp>
        <p:nvSpPr>
          <p:cNvPr id="16" name="TextBox 15">
            <a:extLst>
              <a:ext uri="{FF2B5EF4-FFF2-40B4-BE49-F238E27FC236}">
                <a16:creationId xmlns:a16="http://schemas.microsoft.com/office/drawing/2014/main" id="{AF1B5BED-347C-F92A-7BF3-6683F56ACEEC}"/>
              </a:ext>
            </a:extLst>
          </p:cNvPr>
          <p:cNvSpPr txBox="1"/>
          <p:nvPr/>
        </p:nvSpPr>
        <p:spPr>
          <a:xfrm>
            <a:off x="6391197" y="2937524"/>
            <a:ext cx="1460665" cy="982951"/>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0" name="Rectangle 29">
            <a:extLst>
              <a:ext uri="{FF2B5EF4-FFF2-40B4-BE49-F238E27FC236}">
                <a16:creationId xmlns:a16="http://schemas.microsoft.com/office/drawing/2014/main" id="{F719E2CE-EA7C-7659-98DD-CCE2AA344924}"/>
              </a:ext>
            </a:extLst>
          </p:cNvPr>
          <p:cNvSpPr/>
          <p:nvPr/>
        </p:nvSpPr>
        <p:spPr>
          <a:xfrm>
            <a:off x="10218032" y="3057736"/>
            <a:ext cx="1753307" cy="205276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mn-ea"/>
                <a:cs typeface="+mn-cs"/>
              </a:rPr>
              <a:t>Interpretation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9F3D9"/>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9F3D9"/>
                </a:solidFill>
                <a:effectLst/>
                <a:uLnTx/>
                <a:uFillTx/>
                <a:latin typeface="Poppins"/>
                <a:ea typeface="+mn-ea"/>
                <a:cs typeface="+mn-cs"/>
              </a:rPr>
              <a:t>CagriSema reduced hunger and increased fullness/satiety vs placebo</a:t>
            </a:r>
          </a:p>
        </p:txBody>
      </p:sp>
      <p:sp>
        <p:nvSpPr>
          <p:cNvPr id="32" name="Rectangle 31">
            <a:extLst>
              <a:ext uri="{FF2B5EF4-FFF2-40B4-BE49-F238E27FC236}">
                <a16:creationId xmlns:a16="http://schemas.microsoft.com/office/drawing/2014/main" id="{B812A06F-5701-9896-5DCD-63BD88DFEF72}"/>
              </a:ext>
            </a:extLst>
          </p:cNvPr>
          <p:cNvSpPr/>
          <p:nvPr/>
        </p:nvSpPr>
        <p:spPr>
          <a:xfrm>
            <a:off x="8272624" y="3058439"/>
            <a:ext cx="1753307" cy="2052767"/>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9F3D9"/>
                </a:solidFill>
                <a:effectLst/>
                <a:uLnTx/>
                <a:uFillTx/>
                <a:latin typeface="Poppins"/>
                <a:ea typeface="+mn-ea"/>
                <a:cs typeface="+mn-cs"/>
              </a:rPr>
              <a:t>Wk 22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9F3D9"/>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9F3D9"/>
                </a:solidFill>
                <a:effectLst/>
                <a:uLnTx/>
                <a:uFillTx/>
                <a:latin typeface="Poppins"/>
                <a:ea typeface="+mn-ea"/>
                <a:cs typeface="+mn-cs"/>
              </a:rPr>
              <a:t>Greater separation of meal-response curves after treatment</a:t>
            </a:r>
          </a:p>
        </p:txBody>
      </p:sp>
      <p:sp>
        <p:nvSpPr>
          <p:cNvPr id="3" name="Content Placeholder 26">
            <a:extLst>
              <a:ext uri="{FF2B5EF4-FFF2-40B4-BE49-F238E27FC236}">
                <a16:creationId xmlns:a16="http://schemas.microsoft.com/office/drawing/2014/main" id="{64B8BD9E-C7F3-9F70-0182-55A0C42A6449}"/>
              </a:ext>
            </a:extLst>
          </p:cNvPr>
          <p:cNvSpPr txBox="1">
            <a:spLocks/>
          </p:cNvSpPr>
          <p:nvPr/>
        </p:nvSpPr>
        <p:spPr>
          <a:xfrm>
            <a:off x="231078" y="1441653"/>
            <a:ext cx="5644122" cy="4754880"/>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0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00000"/>
              </a:lnSpc>
              <a:spcBef>
                <a:spcPts val="1000"/>
              </a:spcBef>
              <a:spcAft>
                <a:spcPts val="700"/>
              </a:spcAft>
              <a:buFont typeface="Calibri" panose="020F0502020204030204" pitchFamily="34" charset="0"/>
              <a:buChar char="─"/>
              <a:defRPr lang="en-US" sz="2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10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Baseline appetite scores were generally comparable between groups</a:t>
            </a:r>
          </a:p>
          <a:p>
            <a:pPr marL="342900" marR="0" lvl="0" indent="-342900" algn="l" defTabSz="914400" rtl="0" eaLnBrk="1" fontAlgn="auto" latinLnBrk="0" hangingPunct="1">
              <a:lnSpc>
                <a:spcPct val="10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CagriSema reduced VAS appetite score by −24.19 mm, compared with −7.29 mm for placebo</a:t>
            </a:r>
          </a:p>
          <a:p>
            <a:pPr marL="342900" marR="0" lvl="0" indent="-342900" algn="l" defTabSz="914400" rtl="0" eaLnBrk="1" fontAlgn="auto" latinLnBrk="0" hangingPunct="1">
              <a:lnSpc>
                <a:spcPct val="10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This represented a 47% reduction with CagriSema vs 8% with placebo</a:t>
            </a:r>
          </a:p>
          <a:p>
            <a:pPr marL="342900" marR="0" lvl="0" indent="-342900" algn="l" defTabSz="914400" rtl="0" eaLnBrk="1" fontAlgn="auto" latinLnBrk="0" hangingPunct="1">
              <a:lnSpc>
                <a:spcPct val="10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8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Treatment difference: −16.91 mm; 95% CI: −22.92 to −10.89; </a:t>
            </a:r>
            <a:r>
              <a:rPr kumimoji="0" lang="en-US" sz="1800" b="1"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
            </a:r>
            <a:r>
              <a:rPr kumimoji="0" lang="en-US" sz="18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&lt;.0001</a:t>
            </a:r>
          </a:p>
          <a:p>
            <a:pPr marL="342900" marR="0" lvl="0" indent="-342900" algn="l" defTabSz="914400" rtl="0" eaLnBrk="1" fontAlgn="auto" latinLnBrk="0" hangingPunct="1">
              <a:lnSpc>
                <a:spcPct val="10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Findings indicate significantly greater appetite reduction with CagriSema vs placebo</a:t>
            </a:r>
          </a:p>
          <a:p>
            <a:pPr marL="342900" marR="0" lvl="0" indent="-342900" algn="l" defTabSz="914400" rtl="0" eaLnBrk="1" fontAlgn="auto" latinLnBrk="0" hangingPunct="1">
              <a:lnSpc>
                <a:spcPct val="10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659681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997D1-2438-8247-DE43-1A0629A3F2EA}"/>
              </a:ext>
            </a:extLst>
          </p:cNvPr>
          <p:cNvSpPr>
            <a:spLocks noGrp="1"/>
          </p:cNvSpPr>
          <p:nvPr>
            <p:ph type="title"/>
          </p:nvPr>
        </p:nvSpPr>
        <p:spPr/>
        <p:txBody>
          <a:bodyPr/>
          <a:lstStyle/>
          <a:p>
            <a:r>
              <a:rPr lang="en-US" dirty="0"/>
              <a:t>CagriSema and Appetite Signaling: Key Secondary Endpoints </a:t>
            </a:r>
          </a:p>
        </p:txBody>
      </p:sp>
      <p:sp>
        <p:nvSpPr>
          <p:cNvPr id="3" name="Content Placeholder 2">
            <a:extLst>
              <a:ext uri="{FF2B5EF4-FFF2-40B4-BE49-F238E27FC236}">
                <a16:creationId xmlns:a16="http://schemas.microsoft.com/office/drawing/2014/main" id="{EB6AD01C-BD24-337D-A715-05A04755E57A}"/>
              </a:ext>
            </a:extLst>
          </p:cNvPr>
          <p:cNvSpPr>
            <a:spLocks noGrp="1"/>
          </p:cNvSpPr>
          <p:nvPr>
            <p:ph idx="1"/>
          </p:nvPr>
        </p:nvSpPr>
        <p:spPr>
          <a:xfrm>
            <a:off x="230472" y="1984538"/>
            <a:ext cx="3881245" cy="3839379"/>
          </a:xfrm>
          <a:solidFill>
            <a:schemeClr val="accent1"/>
          </a:solidFill>
        </p:spPr>
        <p:txBody>
          <a:bodyPr vert="horz" lIns="91440" tIns="91440" rIns="91440" bIns="0" rtlCol="0" anchor="t">
            <a:noAutofit/>
          </a:bodyPr>
          <a:lstStyle/>
          <a:p>
            <a:pPr marL="0" indent="0" algn="ctr">
              <a:buNone/>
            </a:pPr>
            <a:r>
              <a:rPr lang="en-US" sz="1800" b="1" u="sng" dirty="0">
                <a:solidFill>
                  <a:schemeClr val="bg2"/>
                </a:solidFill>
              </a:rPr>
              <a:t>Total Energy Intake</a:t>
            </a:r>
          </a:p>
          <a:p>
            <a:pPr lvl="1"/>
            <a:r>
              <a:rPr lang="en-US" sz="1600" dirty="0">
                <a:solidFill>
                  <a:schemeClr val="bg2"/>
                </a:solidFill>
                <a:latin typeface="Poppins"/>
                <a:cs typeface="Poppins"/>
              </a:rPr>
              <a:t>Baseline intake was similar between groups: 10,495 kJ/2508 kCal with CagriSema and 10,924 kJ/2611 kCal with placebo</a:t>
            </a:r>
          </a:p>
          <a:p>
            <a:pPr lvl="1"/>
            <a:r>
              <a:rPr lang="en-US" sz="1600" dirty="0">
                <a:solidFill>
                  <a:schemeClr val="bg2"/>
                </a:solidFill>
                <a:latin typeface="Poppins"/>
                <a:cs typeface="Poppins"/>
              </a:rPr>
              <a:t>Change at Wk 22:</a:t>
            </a:r>
          </a:p>
          <a:p>
            <a:pPr lvl="2"/>
            <a:r>
              <a:rPr lang="en-US" sz="1400" dirty="0">
                <a:solidFill>
                  <a:schemeClr val="bg2"/>
                </a:solidFill>
                <a:latin typeface="Poppins"/>
                <a:cs typeface="Poppins"/>
              </a:rPr>
              <a:t>CagriSema: −5650 kJ/1350 kCal, −51%</a:t>
            </a:r>
          </a:p>
          <a:p>
            <a:pPr lvl="2"/>
            <a:r>
              <a:rPr lang="en-US" sz="1400" dirty="0">
                <a:solidFill>
                  <a:schemeClr val="bg2"/>
                </a:solidFill>
                <a:latin typeface="Poppins"/>
                <a:cs typeface="Poppins"/>
              </a:rPr>
              <a:t>Placebo: −1438 kJ/344 kCal, −12%</a:t>
            </a:r>
          </a:p>
          <a:p>
            <a:pPr lvl="1"/>
            <a:r>
              <a:rPr lang="en-US" sz="1600" b="1" dirty="0">
                <a:solidFill>
                  <a:schemeClr val="bg2"/>
                </a:solidFill>
                <a:latin typeface="Poppins"/>
                <a:cs typeface="Poppins"/>
              </a:rPr>
              <a:t>Treatment difference: −4212 kJ/1007 kCal; 95% CI: −5123 to −3302; </a:t>
            </a:r>
            <a:r>
              <a:rPr lang="en-US" sz="1600" b="1" i="1" dirty="0">
                <a:solidFill>
                  <a:schemeClr val="bg2"/>
                </a:solidFill>
                <a:latin typeface="Poppins"/>
                <a:cs typeface="Poppins"/>
              </a:rPr>
              <a:t>P</a:t>
            </a:r>
            <a:r>
              <a:rPr lang="en-US" sz="1600" b="1" dirty="0">
                <a:solidFill>
                  <a:schemeClr val="bg2"/>
                </a:solidFill>
                <a:latin typeface="Poppins"/>
                <a:cs typeface="Poppins"/>
              </a:rPr>
              <a:t> &lt;.0001</a:t>
            </a:r>
          </a:p>
        </p:txBody>
      </p:sp>
      <p:sp>
        <p:nvSpPr>
          <p:cNvPr id="4" name="Content Placeholder 3">
            <a:extLst>
              <a:ext uri="{FF2B5EF4-FFF2-40B4-BE49-F238E27FC236}">
                <a16:creationId xmlns:a16="http://schemas.microsoft.com/office/drawing/2014/main" id="{880D6B94-12DA-61A1-E078-A9CAA900A30A}"/>
              </a:ext>
            </a:extLst>
          </p:cNvPr>
          <p:cNvSpPr>
            <a:spLocks noGrp="1"/>
          </p:cNvSpPr>
          <p:nvPr>
            <p:ph sz="quarter" idx="10"/>
          </p:nvPr>
        </p:nvSpPr>
        <p:spPr/>
        <p:txBody>
          <a:bodyPr/>
          <a:lstStyle/>
          <a:p>
            <a:pPr algn="ctr"/>
            <a:r>
              <a:rPr lang="en-US" dirty="0"/>
              <a:t>Bak. ADA 2026. Abstr 1035-OR.</a:t>
            </a:r>
          </a:p>
        </p:txBody>
      </p:sp>
      <p:sp>
        <p:nvSpPr>
          <p:cNvPr id="5" name="Content Placeholder 3">
            <a:extLst>
              <a:ext uri="{FF2B5EF4-FFF2-40B4-BE49-F238E27FC236}">
                <a16:creationId xmlns:a16="http://schemas.microsoft.com/office/drawing/2014/main" id="{C2FC843F-AFCE-8CF7-9412-3B53C530B5E6}"/>
              </a:ext>
            </a:extLst>
          </p:cNvPr>
          <p:cNvSpPr txBox="1">
            <a:spLocks/>
          </p:cNvSpPr>
          <p:nvPr/>
        </p:nvSpPr>
        <p:spPr>
          <a:xfrm>
            <a:off x="225870" y="1343844"/>
            <a:ext cx="11740260" cy="530676"/>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CagriSema reduced total energy and high-fat sweets intake and body weight at 22 wk</a:t>
            </a:r>
          </a:p>
        </p:txBody>
      </p:sp>
      <p:pic>
        <p:nvPicPr>
          <p:cNvPr id="7" name="Picture 6">
            <a:extLst>
              <a:ext uri="{FF2B5EF4-FFF2-40B4-BE49-F238E27FC236}">
                <a16:creationId xmlns:a16="http://schemas.microsoft.com/office/drawing/2014/main" id="{11D540FE-B62F-8B7A-4A47-66A7BF4FE670}"/>
              </a:ext>
            </a:extLst>
          </p:cNvPr>
          <p:cNvPicPr>
            <a:picLocks noChangeAspect="1"/>
          </p:cNvPicPr>
          <p:nvPr/>
        </p:nvPicPr>
        <p:blipFill>
          <a:blip r:embed="rId4"/>
          <a:stretch>
            <a:fillRect/>
          </a:stretch>
        </p:blipFill>
        <p:spPr>
          <a:xfrm>
            <a:off x="3871720" y="1961386"/>
            <a:ext cx="2761727" cy="3645724"/>
          </a:xfrm>
          <a:prstGeom prst="rect">
            <a:avLst/>
          </a:prstGeom>
        </p:spPr>
      </p:pic>
      <p:sp>
        <p:nvSpPr>
          <p:cNvPr id="9" name="Content Placeholder 2">
            <a:extLst>
              <a:ext uri="{FF2B5EF4-FFF2-40B4-BE49-F238E27FC236}">
                <a16:creationId xmlns:a16="http://schemas.microsoft.com/office/drawing/2014/main" id="{8E7146D1-A263-96BE-C073-261D41D09D23}"/>
              </a:ext>
            </a:extLst>
          </p:cNvPr>
          <p:cNvSpPr txBox="1">
            <a:spLocks/>
          </p:cNvSpPr>
          <p:nvPr/>
        </p:nvSpPr>
        <p:spPr>
          <a:xfrm>
            <a:off x="4292190" y="1983845"/>
            <a:ext cx="3726995" cy="3839379"/>
          </a:xfrm>
          <a:prstGeom prst="rect">
            <a:avLst/>
          </a:prstGeom>
          <a:solidFill>
            <a:schemeClr val="accent6"/>
          </a:solidFill>
        </p:spPr>
        <p:txBody>
          <a:bodyPr vert="horz" lIns="91440" tIns="91440" rIns="91440" bIns="0" rtlCol="0" anchor="t">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700"/>
              </a:spcAft>
              <a:buClrTx/>
              <a:buSzPct val="75000"/>
              <a:buFontTx/>
              <a:buNone/>
              <a:tabLst/>
              <a:defRPr/>
            </a:pPr>
            <a:r>
              <a:rPr kumimoji="0" lang="en-US" sz="1800" b="1" i="0" u="sng" strike="noStrike" kern="1200" cap="none" spc="0" normalizeH="0" baseline="0" noProof="0" dirty="0">
                <a:ln>
                  <a:noFill/>
                </a:ln>
                <a:solidFill>
                  <a:srgbClr val="F9F3D9"/>
                </a:solidFill>
                <a:effectLst/>
                <a:uLnTx/>
                <a:uFillTx/>
                <a:latin typeface="Poppins" pitchFamily="2" charset="77"/>
                <a:ea typeface="+mn-ea"/>
                <a:cs typeface="Poppins" pitchFamily="2" charset="77"/>
              </a:rPr>
              <a:t>High-Fat Sweets Intake</a:t>
            </a:r>
          </a:p>
          <a:p>
            <a:pPr lvl="1">
              <a:defRPr/>
            </a:pPr>
            <a:r>
              <a:rPr kumimoji="0" lang="en-US" sz="1600" b="0" i="0" u="none" strike="noStrike" kern="1200" cap="none" spc="0" normalizeH="0" baseline="0" noProof="0" dirty="0">
                <a:ln>
                  <a:noFill/>
                </a:ln>
                <a:solidFill>
                  <a:srgbClr val="F9F3D9"/>
                </a:solidFill>
                <a:effectLst/>
                <a:uLnTx/>
                <a:uFillTx/>
                <a:latin typeface="Poppins"/>
                <a:cs typeface="Poppins"/>
              </a:rPr>
              <a:t>Baseline intake: 1714 kJ</a:t>
            </a:r>
            <a:r>
              <a:rPr lang="en-US" sz="1600" dirty="0">
                <a:solidFill>
                  <a:srgbClr val="F9F3D9"/>
                </a:solidFill>
                <a:latin typeface="Poppins"/>
                <a:cs typeface="Poppins"/>
              </a:rPr>
              <a:t>/410</a:t>
            </a:r>
            <a:r>
              <a:rPr kumimoji="0" lang="en-US" sz="1600" b="0" i="0" u="none" strike="noStrike" kern="1200" cap="none" spc="0" normalizeH="0" baseline="0" noProof="0" dirty="0">
                <a:ln>
                  <a:noFill/>
                </a:ln>
                <a:solidFill>
                  <a:srgbClr val="F9F3D9"/>
                </a:solidFill>
                <a:effectLst/>
                <a:uLnTx/>
                <a:uFillTx/>
                <a:latin typeface="Poppins"/>
                <a:cs typeface="Poppins"/>
              </a:rPr>
              <a:t> </a:t>
            </a:r>
            <a:r>
              <a:rPr lang="en-US" sz="1600" dirty="0">
                <a:solidFill>
                  <a:srgbClr val="F9F3D9"/>
                </a:solidFill>
                <a:latin typeface="Poppins"/>
                <a:cs typeface="Poppins"/>
              </a:rPr>
              <a:t>kCal with</a:t>
            </a:r>
            <a:r>
              <a:rPr kumimoji="0" lang="en-US" sz="1600" b="0" i="0" u="none" strike="noStrike" kern="1200" cap="none" spc="0" normalizeH="0" baseline="0" noProof="0" dirty="0">
                <a:ln>
                  <a:noFill/>
                </a:ln>
                <a:solidFill>
                  <a:srgbClr val="F9F3D9"/>
                </a:solidFill>
                <a:effectLst/>
                <a:uLnTx/>
                <a:uFillTx/>
                <a:latin typeface="Poppins"/>
                <a:cs typeface="Poppins"/>
              </a:rPr>
              <a:t> CagriSema and 1988 </a:t>
            </a:r>
            <a:r>
              <a:rPr lang="en-US" sz="1600" dirty="0">
                <a:solidFill>
                  <a:srgbClr val="F9F3D9"/>
                </a:solidFill>
                <a:latin typeface="Poppins"/>
                <a:cs typeface="Poppins"/>
              </a:rPr>
              <a:t>kJ/475 kCal with</a:t>
            </a:r>
            <a:r>
              <a:rPr kumimoji="0" lang="en-US" sz="1600" b="0" i="0" u="none" strike="noStrike" kern="1200" cap="none" spc="0" normalizeH="0" baseline="0" noProof="0" dirty="0">
                <a:ln>
                  <a:noFill/>
                </a:ln>
                <a:solidFill>
                  <a:srgbClr val="F9F3D9"/>
                </a:solidFill>
                <a:effectLst/>
                <a:uLnTx/>
                <a:uFillTx/>
                <a:latin typeface="Poppins"/>
                <a:cs typeface="Poppins"/>
              </a:rPr>
              <a:t> placebo</a:t>
            </a:r>
            <a:endParaRPr lang="en-US" sz="1600" b="0" i="0" u="none" strike="noStrike" kern="1200" cap="none" spc="0" normalizeH="0" baseline="0" noProof="0" dirty="0">
              <a:ln>
                <a:noFill/>
              </a:ln>
              <a:solidFill>
                <a:srgbClr val="F9F3D9"/>
              </a:solidFill>
              <a:effectLst/>
              <a:uLnTx/>
              <a:uFillTx/>
              <a:latin typeface="Poppins"/>
              <a:cs typeface="Poppins"/>
            </a:endParaRPr>
          </a:p>
          <a:p>
            <a:pPr marL="231775" marR="0" lvl="1" indent="-231775" algn="l" defTabSz="914400" rtl="0" eaLnBrk="1" fontAlgn="auto" latinLnBrk="0" hangingPunct="1">
              <a:lnSpc>
                <a:spcPct val="110000"/>
              </a:lnSpc>
              <a:spcBef>
                <a:spcPts val="500"/>
              </a:spcBef>
              <a:spcAft>
                <a:spcPts val="0"/>
              </a:spcAft>
              <a:buClrTx/>
              <a:buSzTx/>
              <a:buFont typeface="Poppins" panose="00000500000000000000" pitchFamily="2" charset="0"/>
              <a:buChar char="•"/>
              <a:tabLst/>
              <a:defRPr/>
            </a:pPr>
            <a:r>
              <a:rPr kumimoji="0" lang="en-US" sz="1600" b="0" i="0" u="none" strike="noStrike" kern="1200" cap="none" spc="0" normalizeH="0" baseline="0" noProof="0" dirty="0">
                <a:ln>
                  <a:noFill/>
                </a:ln>
                <a:solidFill>
                  <a:srgbClr val="F9F3D9"/>
                </a:solidFill>
                <a:effectLst/>
                <a:uLnTx/>
                <a:uFillTx/>
                <a:latin typeface="Poppins"/>
                <a:cs typeface="Poppins"/>
              </a:rPr>
              <a:t>Change at Wk 22:</a:t>
            </a:r>
            <a:endParaRPr lang="en-US" sz="1600" b="0" i="0" u="none" strike="noStrike" kern="1200" cap="none" spc="0" normalizeH="0" baseline="0" noProof="0" dirty="0">
              <a:ln>
                <a:noFill/>
              </a:ln>
              <a:solidFill>
                <a:srgbClr val="F9F3D9"/>
              </a:solidFill>
              <a:effectLst/>
              <a:uLnTx/>
              <a:uFillTx/>
              <a:latin typeface="Poppins"/>
              <a:cs typeface="Poppins"/>
            </a:endParaRPr>
          </a:p>
          <a:p>
            <a:pPr lvl="2">
              <a:defRPr/>
            </a:pPr>
            <a:r>
              <a:rPr kumimoji="0" lang="en-US" sz="1400" b="0" i="0" u="none" strike="noStrike" kern="1200" cap="none" spc="0" normalizeH="0" baseline="0" noProof="0" dirty="0">
                <a:ln>
                  <a:noFill/>
                </a:ln>
                <a:solidFill>
                  <a:srgbClr val="F9F3D9"/>
                </a:solidFill>
                <a:effectLst/>
                <a:uLnTx/>
                <a:uFillTx/>
                <a:latin typeface="Poppins"/>
                <a:cs typeface="Poppins"/>
              </a:rPr>
              <a:t>CagriSema: −1270 kJ</a:t>
            </a:r>
            <a:r>
              <a:rPr lang="en-US" sz="1400" dirty="0">
                <a:solidFill>
                  <a:srgbClr val="F9F3D9"/>
                </a:solidFill>
                <a:latin typeface="Poppins"/>
                <a:cs typeface="Poppins"/>
              </a:rPr>
              <a:t>/304 kCal</a:t>
            </a:r>
            <a:endParaRPr lang="en-US" sz="1400" b="0" i="0" u="none" strike="noStrike" kern="1200" cap="none" spc="0" normalizeH="0" baseline="0" noProof="0" dirty="0">
              <a:ln>
                <a:noFill/>
              </a:ln>
              <a:solidFill>
                <a:srgbClr val="F9F3D9"/>
              </a:solidFill>
              <a:effectLst/>
              <a:uLnTx/>
              <a:uFillTx/>
              <a:latin typeface="Poppins"/>
              <a:cs typeface="Poppins"/>
            </a:endParaRPr>
          </a:p>
          <a:p>
            <a:pPr lvl="2">
              <a:defRPr/>
            </a:pPr>
            <a:r>
              <a:rPr kumimoji="0" lang="en-US" sz="1400" b="0" i="0" u="none" strike="noStrike" kern="1200" cap="none" spc="0" normalizeH="0" baseline="0" noProof="0" dirty="0">
                <a:ln>
                  <a:noFill/>
                </a:ln>
                <a:solidFill>
                  <a:srgbClr val="F9F3D9"/>
                </a:solidFill>
                <a:effectLst/>
                <a:uLnTx/>
                <a:uFillTx/>
                <a:latin typeface="Poppins"/>
                <a:cs typeface="Poppins"/>
              </a:rPr>
              <a:t>Placebo: −237 kJ</a:t>
            </a:r>
            <a:r>
              <a:rPr lang="en-US" sz="1400" dirty="0">
                <a:solidFill>
                  <a:srgbClr val="F9F3D9"/>
                </a:solidFill>
                <a:latin typeface="Poppins"/>
                <a:cs typeface="Poppins"/>
              </a:rPr>
              <a:t>/57 kCal</a:t>
            </a:r>
            <a:endParaRPr lang="en-US" sz="1400" b="0" i="0" u="none" strike="noStrike" kern="1200" cap="none" spc="0" normalizeH="0" baseline="0" noProof="0" dirty="0">
              <a:ln>
                <a:noFill/>
              </a:ln>
              <a:solidFill>
                <a:srgbClr val="F9F3D9"/>
              </a:solidFill>
              <a:effectLst/>
              <a:uLnTx/>
              <a:uFillTx/>
              <a:latin typeface="Poppins" pitchFamily="2" charset="77"/>
              <a:cs typeface="Poppins" pitchFamily="2" charset="77"/>
            </a:endParaRPr>
          </a:p>
          <a:p>
            <a:pPr lvl="1">
              <a:defRPr/>
            </a:pPr>
            <a:r>
              <a:rPr kumimoji="0" lang="en-US" sz="1600" b="1" i="0" u="none" strike="noStrike" kern="1200" cap="none" spc="0" normalizeH="0" baseline="0" noProof="0" dirty="0">
                <a:ln>
                  <a:noFill/>
                </a:ln>
                <a:solidFill>
                  <a:srgbClr val="F9F3D9"/>
                </a:solidFill>
                <a:effectLst/>
                <a:uLnTx/>
                <a:uFillTx/>
                <a:latin typeface="Poppins"/>
                <a:cs typeface="Poppins"/>
              </a:rPr>
              <a:t>Treatment difference: −1033 kJ</a:t>
            </a:r>
            <a:r>
              <a:rPr lang="en-US" sz="1600" b="1" dirty="0">
                <a:solidFill>
                  <a:srgbClr val="F9F3D9"/>
                </a:solidFill>
                <a:latin typeface="Poppins"/>
                <a:cs typeface="Poppins"/>
              </a:rPr>
              <a:t>/247 kCal;</a:t>
            </a:r>
            <a:r>
              <a:rPr kumimoji="0" lang="en-US" sz="1600" b="1" i="0" u="none" strike="noStrike" kern="1200" cap="none" spc="0" normalizeH="0" baseline="0" noProof="0" dirty="0">
                <a:ln>
                  <a:noFill/>
                </a:ln>
                <a:solidFill>
                  <a:srgbClr val="F9F3D9"/>
                </a:solidFill>
                <a:effectLst/>
                <a:uLnTx/>
                <a:uFillTx/>
                <a:latin typeface="Poppins"/>
                <a:cs typeface="Poppins"/>
              </a:rPr>
              <a:t> 95% CI: −1636 to −430; </a:t>
            </a:r>
            <a:r>
              <a:rPr kumimoji="0" lang="en-US" sz="1600" b="1" i="1" u="none" strike="noStrike" kern="1200" cap="none" spc="0" normalizeH="0" baseline="0" noProof="0" dirty="0">
                <a:ln>
                  <a:noFill/>
                </a:ln>
                <a:solidFill>
                  <a:srgbClr val="F9F3D9"/>
                </a:solidFill>
                <a:effectLst/>
                <a:uLnTx/>
                <a:uFillTx/>
                <a:latin typeface="Poppins"/>
                <a:cs typeface="Poppins"/>
              </a:rPr>
              <a:t>P </a:t>
            </a:r>
            <a:r>
              <a:rPr kumimoji="0" lang="en-US" sz="1600" b="1" i="0" u="none" strike="noStrike" kern="1200" cap="none" spc="0" normalizeH="0" baseline="0" noProof="0" dirty="0">
                <a:ln>
                  <a:noFill/>
                </a:ln>
                <a:solidFill>
                  <a:srgbClr val="F9F3D9"/>
                </a:solidFill>
                <a:effectLst/>
                <a:uLnTx/>
                <a:uFillTx/>
                <a:latin typeface="Poppins"/>
                <a:cs typeface="Poppins"/>
              </a:rPr>
              <a:t>&lt;.0010</a:t>
            </a:r>
            <a:endParaRPr lang="en-US" sz="1600" b="1" i="0" u="none" strike="noStrike" kern="1200" cap="none" spc="0" normalizeH="0" baseline="0" noProof="0" dirty="0">
              <a:ln>
                <a:noFill/>
              </a:ln>
              <a:solidFill>
                <a:srgbClr val="F9F3D9"/>
              </a:solidFill>
              <a:effectLst/>
              <a:uLnTx/>
              <a:uFillTx/>
              <a:latin typeface="Poppins"/>
              <a:cs typeface="Poppins"/>
            </a:endParaRPr>
          </a:p>
        </p:txBody>
      </p:sp>
      <p:sp>
        <p:nvSpPr>
          <p:cNvPr id="10" name="Content Placeholder 2">
            <a:extLst>
              <a:ext uri="{FF2B5EF4-FFF2-40B4-BE49-F238E27FC236}">
                <a16:creationId xmlns:a16="http://schemas.microsoft.com/office/drawing/2014/main" id="{B5816650-82B0-C9DC-5948-98768FE4C49C}"/>
              </a:ext>
            </a:extLst>
          </p:cNvPr>
          <p:cNvSpPr txBox="1">
            <a:spLocks/>
          </p:cNvSpPr>
          <p:nvPr/>
        </p:nvSpPr>
        <p:spPr>
          <a:xfrm>
            <a:off x="8339396" y="1981959"/>
            <a:ext cx="3626734" cy="3839379"/>
          </a:xfrm>
          <a:prstGeom prst="rect">
            <a:avLst/>
          </a:prstGeom>
          <a:solidFill>
            <a:schemeClr val="accent2"/>
          </a:solidFill>
        </p:spPr>
        <p:txBody>
          <a:bodyPr vert="horz" lIns="91440" tIns="91440" rIns="9144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700"/>
              </a:spcAft>
              <a:buClrTx/>
              <a:buSzPct val="75000"/>
              <a:buFontTx/>
              <a:buNone/>
              <a:tabLst/>
              <a:defRPr/>
            </a:pPr>
            <a:r>
              <a:rPr kumimoji="0" lang="en-US" sz="1800" b="1" i="0" u="sng" strike="noStrike" kern="1200" cap="none" spc="0" normalizeH="0" baseline="0" noProof="0" dirty="0">
                <a:ln>
                  <a:noFill/>
                </a:ln>
                <a:solidFill>
                  <a:srgbClr val="F9F3D9"/>
                </a:solidFill>
                <a:effectLst/>
                <a:uLnTx/>
                <a:uFillTx/>
                <a:latin typeface="Poppins" pitchFamily="2" charset="77"/>
                <a:ea typeface="+mn-ea"/>
                <a:cs typeface="Poppins" pitchFamily="2" charset="77"/>
              </a:rPr>
              <a:t>Body Weight</a:t>
            </a:r>
          </a:p>
          <a:p>
            <a:pPr marL="231775" marR="0" lvl="1" indent="-231775" algn="l" defTabSz="914400" rtl="0" eaLnBrk="1" fontAlgn="auto" latinLnBrk="0" hangingPunct="1">
              <a:lnSpc>
                <a:spcPct val="110000"/>
              </a:lnSpc>
              <a:spcBef>
                <a:spcPts val="500"/>
              </a:spcBef>
              <a:spcAft>
                <a:spcPts val="0"/>
              </a:spcAft>
              <a:buClrTx/>
              <a:buSzTx/>
              <a:buFont typeface="Poppins" panose="00000500000000000000" pitchFamily="2" charset="0"/>
              <a:buChar char="•"/>
              <a:tabLst/>
              <a:defRPr/>
            </a:pPr>
            <a:r>
              <a:rPr kumimoji="0" 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Baseline body weight was similar between groups: 98.89 kg with CagriSema and 99.65 kg with placebo</a:t>
            </a:r>
          </a:p>
          <a:p>
            <a:pPr marL="231775" marR="0" lvl="1" indent="-231775" algn="l" defTabSz="914400" rtl="0" eaLnBrk="1" fontAlgn="auto" latinLnBrk="0" hangingPunct="1">
              <a:lnSpc>
                <a:spcPct val="110000"/>
              </a:lnSpc>
              <a:spcBef>
                <a:spcPts val="500"/>
              </a:spcBef>
              <a:spcAft>
                <a:spcPts val="0"/>
              </a:spcAft>
              <a:buClrTx/>
              <a:buSzTx/>
              <a:buFont typeface="Poppins" panose="00000500000000000000" pitchFamily="2" charset="0"/>
              <a:buChar char="•"/>
              <a:tabLst/>
              <a:defRPr/>
            </a:pPr>
            <a:r>
              <a:rPr kumimoji="0" 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Change at Wk 22:</a:t>
            </a:r>
          </a:p>
          <a:p>
            <a:pPr marL="457200" marR="0" lvl="2" indent="-228600" algn="l" defTabSz="914400" rtl="0" eaLnBrk="1" fontAlgn="auto" latinLnBrk="0" hangingPunct="1">
              <a:lnSpc>
                <a:spcPct val="90000"/>
              </a:lnSpc>
              <a:spcBef>
                <a:spcPts val="1000"/>
              </a:spcBef>
              <a:spcAft>
                <a:spcPts val="7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CagriSema: −16.39%</a:t>
            </a:r>
          </a:p>
          <a:p>
            <a:pPr marL="457200" marR="0" lvl="2" indent="-228600" algn="l" defTabSz="914400" rtl="0" eaLnBrk="1" fontAlgn="auto" latinLnBrk="0" hangingPunct="1">
              <a:lnSpc>
                <a:spcPct val="90000"/>
              </a:lnSpc>
              <a:spcBef>
                <a:spcPts val="1000"/>
              </a:spcBef>
              <a:spcAft>
                <a:spcPts val="7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Placebo: −0.95%</a:t>
            </a:r>
          </a:p>
          <a:p>
            <a:pPr marL="231775" marR="0" lvl="1" indent="-231775" algn="l" defTabSz="914400" rtl="0" eaLnBrk="1" fontAlgn="auto" latinLnBrk="0" hangingPunct="1">
              <a:lnSpc>
                <a:spcPct val="110000"/>
              </a:lnSpc>
              <a:spcBef>
                <a:spcPts val="500"/>
              </a:spcBef>
              <a:spcAft>
                <a:spcPts val="0"/>
              </a:spcAft>
              <a:buClrTx/>
              <a:buSzTx/>
              <a:buFont typeface="Poppins" panose="00000500000000000000" pitchFamily="2" charset="0"/>
              <a:buChar char="•"/>
              <a:tabLst/>
              <a:defRPr/>
            </a:pPr>
            <a:r>
              <a:rPr kumimoji="0" 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Treatment difference: −15.45%; 95% CI: −17.22 to −13.67; </a:t>
            </a:r>
            <a:r>
              <a:rPr kumimoji="0" lang="en-US" sz="1600" b="1" i="1" u="none" strike="noStrike" kern="1200" cap="none" spc="0" normalizeH="0" baseline="0" noProof="0" dirty="0">
                <a:ln>
                  <a:noFill/>
                </a:ln>
                <a:solidFill>
                  <a:srgbClr val="F9F3D9"/>
                </a:solidFill>
                <a:effectLst/>
                <a:uLnTx/>
                <a:uFillTx/>
                <a:latin typeface="Poppins" pitchFamily="2" charset="77"/>
                <a:ea typeface="+mn-ea"/>
                <a:cs typeface="Poppins" pitchFamily="2" charset="77"/>
              </a:rPr>
              <a:t>P</a:t>
            </a:r>
            <a:r>
              <a:rPr kumimoji="0" 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&lt;.0001</a:t>
            </a:r>
          </a:p>
        </p:txBody>
      </p:sp>
    </p:spTree>
    <p:extLst>
      <p:ext uri="{BB962C8B-B14F-4D97-AF65-F5344CB8AC3E}">
        <p14:creationId xmlns:p14="http://schemas.microsoft.com/office/powerpoint/2010/main" val="171278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643DF-711F-BB1A-80AE-A6FDAE1C6B9E}"/>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365D8BC-C2F6-5461-3858-E714A46D03EE}"/>
              </a:ext>
            </a:extLst>
          </p:cNvPr>
          <p:cNvSpPr>
            <a:spLocks noGrp="1"/>
          </p:cNvSpPr>
          <p:nvPr>
            <p:ph sz="quarter" idx="10"/>
          </p:nvPr>
        </p:nvSpPr>
        <p:spPr/>
        <p:txBody>
          <a:bodyPr/>
          <a:lstStyle/>
          <a:p>
            <a:pPr algn="ctr"/>
            <a:r>
              <a:rPr lang="en-US" dirty="0"/>
              <a:t>Bak. ADA 2026. Abstr 1035-OR.</a:t>
            </a:r>
          </a:p>
        </p:txBody>
      </p:sp>
      <p:sp>
        <p:nvSpPr>
          <p:cNvPr id="2" name="Title 1">
            <a:extLst>
              <a:ext uri="{FF2B5EF4-FFF2-40B4-BE49-F238E27FC236}">
                <a16:creationId xmlns:a16="http://schemas.microsoft.com/office/drawing/2014/main" id="{D63AB650-2284-3A18-C799-AC19F3E7F083}"/>
              </a:ext>
            </a:extLst>
          </p:cNvPr>
          <p:cNvSpPr>
            <a:spLocks noGrp="1"/>
          </p:cNvSpPr>
          <p:nvPr>
            <p:ph type="title"/>
          </p:nvPr>
        </p:nvSpPr>
        <p:spPr>
          <a:xfrm>
            <a:off x="231078" y="531006"/>
            <a:ext cx="11740260" cy="502445"/>
          </a:xfrm>
        </p:spPr>
        <p:txBody>
          <a:bodyPr/>
          <a:lstStyle/>
          <a:p>
            <a:r>
              <a:rPr lang="en-US" dirty="0"/>
              <a:t>CagriSema and Appetite Signaling: PROs and fMRI Outcomes</a:t>
            </a:r>
            <a:endParaRPr lang="en-US" sz="2400" dirty="0"/>
          </a:p>
        </p:txBody>
      </p:sp>
      <p:sp>
        <p:nvSpPr>
          <p:cNvPr id="5" name="Content Placeholder 1">
            <a:extLst>
              <a:ext uri="{FF2B5EF4-FFF2-40B4-BE49-F238E27FC236}">
                <a16:creationId xmlns:a16="http://schemas.microsoft.com/office/drawing/2014/main" id="{E0493B83-CDF4-372A-FA0F-D2F46F1C8AE2}"/>
              </a:ext>
            </a:extLst>
          </p:cNvPr>
          <p:cNvSpPr txBox="1">
            <a:spLocks/>
          </p:cNvSpPr>
          <p:nvPr/>
        </p:nvSpPr>
        <p:spPr>
          <a:xfrm>
            <a:off x="231078" y="1335810"/>
            <a:ext cx="5644122" cy="3673935"/>
          </a:xfrm>
          <a:prstGeom prst="rect">
            <a:avLst/>
          </a:prstGeom>
          <a:solidFill>
            <a:schemeClr val="accent1">
              <a:lumMod val="20000"/>
              <a:lumOff val="80000"/>
            </a:schemeClr>
          </a:solidFill>
        </p:spPr>
        <p:txBody>
          <a:bodyPr vert="horz" lIns="91440" tIns="91440" rIns="91440" bIns="0" rtlCol="0" anchor="ctr">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700"/>
              </a:spcAft>
              <a:buClrTx/>
              <a:buSzPct val="75000"/>
              <a:buFontTx/>
              <a:buNone/>
              <a:tabLst/>
              <a:defRPr/>
            </a:pPr>
            <a:r>
              <a:rPr kumimoji="0" lang="en-US" sz="2200" b="1"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PROs: CoEQ, PoF, and DAILY EATS</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Reduced cravings (eg, sweets and savory foods), EDI composite, hunger, and appetite</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Improved craving control and positive mood</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Decreased food noise (thoughts, feelings, and motivations)</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Increased satiety after meals</a:t>
            </a:r>
          </a:p>
        </p:txBody>
      </p:sp>
      <p:sp>
        <p:nvSpPr>
          <p:cNvPr id="9" name="Content Placeholder 2">
            <a:extLst>
              <a:ext uri="{FF2B5EF4-FFF2-40B4-BE49-F238E27FC236}">
                <a16:creationId xmlns:a16="http://schemas.microsoft.com/office/drawing/2014/main" id="{7C79D892-CA68-0CDA-90DF-B37DDBE9A690}"/>
              </a:ext>
            </a:extLst>
          </p:cNvPr>
          <p:cNvSpPr txBox="1">
            <a:spLocks/>
          </p:cNvSpPr>
          <p:nvPr/>
        </p:nvSpPr>
        <p:spPr>
          <a:xfrm>
            <a:off x="6327216" y="1335810"/>
            <a:ext cx="5644122" cy="3673935"/>
          </a:xfrm>
          <a:prstGeom prst="rect">
            <a:avLst/>
          </a:prstGeom>
          <a:solidFill>
            <a:schemeClr val="accent3">
              <a:lumMod val="20000"/>
              <a:lumOff val="80000"/>
            </a:schemeClr>
          </a:solidFill>
        </p:spPr>
        <p:txBody>
          <a:bodyPr tIns="91440"/>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700"/>
              </a:spcAft>
              <a:buClrTx/>
              <a:buSzPct val="75000"/>
              <a:buFontTx/>
              <a:buNone/>
              <a:tabLst/>
              <a:defRPr/>
            </a:pPr>
            <a:r>
              <a:rPr kumimoji="0" lang="en-US" sz="2200" b="1" i="0" u="none" strike="noStrike" kern="1200" cap="none" spc="0" normalizeH="0" baseline="0" noProof="0" dirty="0">
                <a:ln>
                  <a:noFill/>
                </a:ln>
                <a:solidFill>
                  <a:srgbClr val="2201B2"/>
                </a:solidFill>
                <a:effectLst/>
                <a:uLnTx/>
                <a:uFillTx/>
                <a:latin typeface="Poppins" pitchFamily="2" charset="77"/>
                <a:ea typeface="+mn-ea"/>
                <a:cs typeface="Poppins" pitchFamily="2" charset="77"/>
              </a:rPr>
              <a:t>fMRI</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Changes observed in responses by brain to high-calorie food cues</a:t>
            </a:r>
          </a:p>
          <a:p>
            <a:pPr marL="457200" marR="0" lvl="2" indent="-228600" algn="l" defTabSz="914400" rtl="0" eaLnBrk="1" fontAlgn="auto" latinLnBrk="0" hangingPunct="1">
              <a:lnSpc>
                <a:spcPct val="90000"/>
              </a:lnSpc>
              <a:spcBef>
                <a:spcPts val="1000"/>
              </a:spcBef>
              <a:spcAft>
                <a:spcPts val="7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Modulated in postcentral gyrus, putamen, and thalamus</a:t>
            </a:r>
          </a:p>
          <a:p>
            <a:pPr marL="457200" marR="0" lvl="2" indent="-228600" algn="l" defTabSz="914400" rtl="0" eaLnBrk="1" fontAlgn="auto" latinLnBrk="0" hangingPunct="1">
              <a:lnSpc>
                <a:spcPct val="90000"/>
              </a:lnSpc>
              <a:spcBef>
                <a:spcPts val="1000"/>
              </a:spcBef>
              <a:spcAft>
                <a:spcPts val="7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Findings support dual gut–brain mechanism regarding appetite and satiety</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endPar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2" name="Rectangle 11">
            <a:extLst>
              <a:ext uri="{FF2B5EF4-FFF2-40B4-BE49-F238E27FC236}">
                <a16:creationId xmlns:a16="http://schemas.microsoft.com/office/drawing/2014/main" id="{23ED168A-D81F-1BEB-96E3-F9282727DEDB}"/>
              </a:ext>
            </a:extLst>
          </p:cNvPr>
          <p:cNvSpPr/>
          <p:nvPr/>
        </p:nvSpPr>
        <p:spPr>
          <a:xfrm>
            <a:off x="231078" y="5184843"/>
            <a:ext cx="11740260" cy="911157"/>
          </a:xfrm>
          <a:prstGeom prst="rect">
            <a:avLst/>
          </a:prstGeom>
          <a:solidFill>
            <a:schemeClr val="accent2"/>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a:ea typeface="+mn-ea"/>
                <a:cs typeface="+mn-cs"/>
              </a:rPr>
              <a:t>These findings suggest CagriSema modulates appetite related to high-calorie food cues in areas of the brain that involve satiety, hunger, and reward pathways</a:t>
            </a:r>
          </a:p>
        </p:txBody>
      </p:sp>
    </p:spTree>
    <p:extLst>
      <p:ext uri="{BB962C8B-B14F-4D97-AF65-F5344CB8AC3E}">
        <p14:creationId xmlns:p14="http://schemas.microsoft.com/office/powerpoint/2010/main" val="29773988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372D6-462F-C6BE-EDC7-0215D473D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F9516-2C79-7125-86E8-88788CCD3F1D}"/>
              </a:ext>
            </a:extLst>
          </p:cNvPr>
          <p:cNvSpPr>
            <a:spLocks noGrp="1"/>
          </p:cNvSpPr>
          <p:nvPr>
            <p:ph type="title"/>
          </p:nvPr>
        </p:nvSpPr>
        <p:spPr/>
        <p:txBody>
          <a:bodyPr/>
          <a:lstStyle/>
          <a:p>
            <a:r>
              <a:rPr lang="en-US" dirty="0"/>
              <a:t>CagriSema and Appetite Signaling: Safety</a:t>
            </a:r>
            <a:endParaRPr lang="en-US" sz="2400" dirty="0"/>
          </a:p>
        </p:txBody>
      </p:sp>
      <p:sp>
        <p:nvSpPr>
          <p:cNvPr id="6" name="Content Placeholder 5">
            <a:extLst>
              <a:ext uri="{FF2B5EF4-FFF2-40B4-BE49-F238E27FC236}">
                <a16:creationId xmlns:a16="http://schemas.microsoft.com/office/drawing/2014/main" id="{6DFB3349-4AD3-C00D-FBD5-965CBDBF2493}"/>
              </a:ext>
            </a:extLst>
          </p:cNvPr>
          <p:cNvSpPr>
            <a:spLocks noGrp="1"/>
          </p:cNvSpPr>
          <p:nvPr>
            <p:ph idx="1"/>
          </p:nvPr>
        </p:nvSpPr>
        <p:spPr/>
        <p:txBody>
          <a:bodyPr/>
          <a:lstStyle/>
          <a:p>
            <a:pPr algn="ctr"/>
            <a:r>
              <a:rPr lang="en-US" dirty="0"/>
              <a:t>Bak. ADA 2026. Abstr 1035-OR.</a:t>
            </a:r>
          </a:p>
        </p:txBody>
      </p:sp>
      <p:sp>
        <p:nvSpPr>
          <p:cNvPr id="3" name="Content Placeholder 2">
            <a:extLst>
              <a:ext uri="{FF2B5EF4-FFF2-40B4-BE49-F238E27FC236}">
                <a16:creationId xmlns:a16="http://schemas.microsoft.com/office/drawing/2014/main" id="{F3C8848D-2B36-1A9E-9FE2-1915163C2B28}"/>
              </a:ext>
            </a:extLst>
          </p:cNvPr>
          <p:cNvSpPr>
            <a:spLocks noGrp="1"/>
          </p:cNvSpPr>
          <p:nvPr>
            <p:ph sz="quarter" idx="10"/>
          </p:nvPr>
        </p:nvSpPr>
        <p:spPr/>
        <p:txBody>
          <a:bodyPr/>
          <a:lstStyle/>
          <a:p>
            <a:pPr algn="ctr"/>
            <a:r>
              <a:rPr lang="en-US" dirty="0"/>
              <a:t>Bak. ADA 2026. Abstr 1035-OR.</a:t>
            </a:r>
          </a:p>
        </p:txBody>
      </p:sp>
      <p:graphicFrame>
        <p:nvGraphicFramePr>
          <p:cNvPr id="4" name="Content Placeholder 4">
            <a:extLst>
              <a:ext uri="{FF2B5EF4-FFF2-40B4-BE49-F238E27FC236}">
                <a16:creationId xmlns:a16="http://schemas.microsoft.com/office/drawing/2014/main" id="{CE397FCF-518C-A4BF-E404-074663F28853}"/>
              </a:ext>
            </a:extLst>
          </p:cNvPr>
          <p:cNvGraphicFramePr>
            <a:graphicFrameLocks/>
          </p:cNvGraphicFramePr>
          <p:nvPr/>
        </p:nvGraphicFramePr>
        <p:xfrm>
          <a:off x="231775" y="1335088"/>
          <a:ext cx="11739561" cy="3307080"/>
        </p:xfrm>
        <a:graphic>
          <a:graphicData uri="http://schemas.openxmlformats.org/drawingml/2006/table">
            <a:tbl>
              <a:tblPr firstRow="1" bandRow="1">
                <a:tableStyleId>{6E25E649-3F16-4E02-A733-19D2CDBF48F0}</a:tableStyleId>
              </a:tblPr>
              <a:tblGrid>
                <a:gridCol w="3913187">
                  <a:extLst>
                    <a:ext uri="{9D8B030D-6E8A-4147-A177-3AD203B41FA5}">
                      <a16:colId xmlns:a16="http://schemas.microsoft.com/office/drawing/2014/main" val="2760123901"/>
                    </a:ext>
                  </a:extLst>
                </a:gridCol>
                <a:gridCol w="3913187">
                  <a:extLst>
                    <a:ext uri="{9D8B030D-6E8A-4147-A177-3AD203B41FA5}">
                      <a16:colId xmlns:a16="http://schemas.microsoft.com/office/drawing/2014/main" val="2695848693"/>
                    </a:ext>
                  </a:extLst>
                </a:gridCol>
                <a:gridCol w="3913187">
                  <a:extLst>
                    <a:ext uri="{9D8B030D-6E8A-4147-A177-3AD203B41FA5}">
                      <a16:colId xmlns:a16="http://schemas.microsoft.com/office/drawing/2014/main" val="3318160513"/>
                    </a:ext>
                  </a:extLst>
                </a:gridCol>
              </a:tblGrid>
              <a:tr h="370840">
                <a:tc>
                  <a:txBody>
                    <a:bodyPr/>
                    <a:lstStyle/>
                    <a:p>
                      <a:r>
                        <a:rPr lang="en-US" dirty="0">
                          <a:solidFill>
                            <a:schemeClr val="bg2"/>
                          </a:solidFill>
                        </a:rPr>
                        <a:t>Adverse Events, n (%)</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dirty="0">
                          <a:solidFill>
                            <a:schemeClr val="bg2"/>
                          </a:solidFill>
                        </a:rPr>
                        <a:t>CagriSema</a:t>
                      </a:r>
                      <a:br>
                        <a:rPr lang="en-US" dirty="0">
                          <a:solidFill>
                            <a:schemeClr val="bg2"/>
                          </a:solidFill>
                        </a:rPr>
                      </a:br>
                      <a:r>
                        <a:rPr lang="en-US" dirty="0">
                          <a:solidFill>
                            <a:schemeClr val="bg2"/>
                          </a:solidFill>
                        </a:rPr>
                        <a:t>(n = 66)</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dirty="0">
                          <a:solidFill>
                            <a:schemeClr val="bg2"/>
                          </a:solidFill>
                        </a:rPr>
                        <a:t>Placebo</a:t>
                      </a:r>
                      <a:br>
                        <a:rPr lang="en-US" dirty="0">
                          <a:solidFill>
                            <a:schemeClr val="bg2"/>
                          </a:solidFill>
                        </a:rPr>
                      </a:br>
                      <a:r>
                        <a:rPr lang="en-US" dirty="0">
                          <a:solidFill>
                            <a:schemeClr val="bg2"/>
                          </a:solidFill>
                        </a:rPr>
                        <a:t>(n = 64)</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11625580"/>
                  </a:ext>
                </a:extLst>
              </a:tr>
              <a:tr h="370840">
                <a:tc>
                  <a:txBody>
                    <a:bodyPr/>
                    <a:lstStyle/>
                    <a:p>
                      <a:r>
                        <a:rPr lang="en-US" dirty="0"/>
                        <a:t>Any AE</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65 (98.5)</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50 (78.1)</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21550657"/>
                  </a:ext>
                </a:extLst>
              </a:tr>
              <a:tr h="370840">
                <a:tc>
                  <a:txBody>
                    <a:bodyPr/>
                    <a:lstStyle/>
                    <a:p>
                      <a:r>
                        <a:rPr lang="en-US" dirty="0"/>
                        <a:t>GI-related AE</a:t>
                      </a:r>
                    </a:p>
                    <a:p>
                      <a:pPr marL="285750" indent="-285750">
                        <a:buFont typeface="Arial" panose="020B0604020202020204" pitchFamily="34" charset="0"/>
                        <a:buChar char="•"/>
                      </a:pPr>
                      <a:r>
                        <a:rPr lang="en-US" dirty="0"/>
                        <a:t>Decreased appetite</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59 (89.4)</a:t>
                      </a:r>
                      <a:br>
                        <a:rPr lang="en-US" dirty="0"/>
                      </a:br>
                      <a:r>
                        <a:rPr lang="en-US" dirty="0"/>
                        <a:t>59 (89.4)</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25 (39.1)</a:t>
                      </a:r>
                      <a:br>
                        <a:rPr lang="en-US" dirty="0"/>
                      </a:br>
                      <a:r>
                        <a:rPr lang="en-US" dirty="0"/>
                        <a:t>23 (35.9)</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4972075"/>
                  </a:ext>
                </a:extLst>
              </a:tr>
              <a:tr h="370840">
                <a:tc>
                  <a:txBody>
                    <a:bodyPr/>
                    <a:lstStyle/>
                    <a:p>
                      <a:r>
                        <a:rPr lang="en-US" dirty="0"/>
                        <a:t>AE severity</a:t>
                      </a:r>
                    </a:p>
                    <a:p>
                      <a:pPr marL="285750" indent="-285750">
                        <a:buFont typeface="Arial" panose="020B0604020202020204" pitchFamily="34" charset="0"/>
                        <a:buChar char="•"/>
                      </a:pPr>
                      <a:r>
                        <a:rPr lang="en-US" dirty="0"/>
                        <a:t>Mild</a:t>
                      </a:r>
                    </a:p>
                    <a:p>
                      <a:pPr marL="285750" indent="-285750">
                        <a:buFont typeface="Arial" panose="020B0604020202020204" pitchFamily="34" charset="0"/>
                        <a:buChar char="•"/>
                      </a:pPr>
                      <a:r>
                        <a:rPr lang="en-US" dirty="0"/>
                        <a:t>Moderate</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dirty="0"/>
                      </a:br>
                      <a:r>
                        <a:rPr lang="en-US" dirty="0"/>
                        <a:t>64 (97.0)</a:t>
                      </a:r>
                      <a:br>
                        <a:rPr lang="en-US" dirty="0"/>
                      </a:br>
                      <a:r>
                        <a:rPr lang="en-US" dirty="0"/>
                        <a:t>27 (40.9)</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br>
                        <a:rPr lang="en-US" dirty="0"/>
                      </a:br>
                      <a:r>
                        <a:rPr lang="en-US" dirty="0"/>
                        <a:t>49 (76.6)</a:t>
                      </a:r>
                      <a:br>
                        <a:rPr lang="en-US" dirty="0"/>
                      </a:br>
                      <a:r>
                        <a:rPr lang="en-US" dirty="0"/>
                        <a:t>27 (42.2)</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15655349"/>
                  </a:ext>
                </a:extLst>
              </a:tr>
              <a:tr h="370840">
                <a:tc>
                  <a:txBody>
                    <a:bodyPr/>
                    <a:lstStyle/>
                    <a:p>
                      <a:r>
                        <a:rPr lang="en-US" dirty="0"/>
                        <a:t>Serious AEs</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2 (3.0)</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 (3.1)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4606202"/>
                  </a:ext>
                </a:extLst>
              </a:tr>
              <a:tr h="370840">
                <a:tc>
                  <a:txBody>
                    <a:bodyPr/>
                    <a:lstStyle/>
                    <a:p>
                      <a:r>
                        <a:rPr lang="en-US" dirty="0"/>
                        <a:t>AE led to study withdrawal</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dirty="0"/>
                        <a:t>11 (16.7)</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dirty="0"/>
                        <a:t>1 (1.6)</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1979713"/>
                  </a:ext>
                </a:extLst>
              </a:tr>
            </a:tbl>
          </a:graphicData>
        </a:graphic>
      </p:graphicFrame>
      <p:sp>
        <p:nvSpPr>
          <p:cNvPr id="7" name="Content Placeholder 3">
            <a:extLst>
              <a:ext uri="{FF2B5EF4-FFF2-40B4-BE49-F238E27FC236}">
                <a16:creationId xmlns:a16="http://schemas.microsoft.com/office/drawing/2014/main" id="{55A2D5B3-5942-4670-327E-27A7F06DEA44}"/>
              </a:ext>
            </a:extLst>
          </p:cNvPr>
          <p:cNvSpPr txBox="1">
            <a:spLocks/>
          </p:cNvSpPr>
          <p:nvPr/>
        </p:nvSpPr>
        <p:spPr>
          <a:xfrm>
            <a:off x="231078" y="4870767"/>
            <a:ext cx="11740260" cy="1219135"/>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111111"/>
                </a:solidFill>
              </a:rPr>
              <a:t>No severe AEs reported</a:t>
            </a:r>
          </a:p>
          <a:p>
            <a:r>
              <a:rPr lang="en-US" sz="2000" dirty="0">
                <a:solidFill>
                  <a:srgbClr val="111111"/>
                </a:solidFill>
              </a:rPr>
              <a:t>Most common AEs that led to study withdrawal: nausea and vomiting; other AEs were reported</a:t>
            </a:r>
          </a:p>
          <a:p>
            <a:endParaRPr lang="en-US" sz="2000" dirty="0">
              <a:solidFill>
                <a:srgbClr val="111111"/>
              </a:solidFill>
            </a:endParaRPr>
          </a:p>
        </p:txBody>
      </p:sp>
    </p:spTree>
    <p:extLst>
      <p:ext uri="{BB962C8B-B14F-4D97-AF65-F5344CB8AC3E}">
        <p14:creationId xmlns:p14="http://schemas.microsoft.com/office/powerpoint/2010/main" val="39857502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A6921-F4BC-4D3F-15E4-5E7103431BD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1849A4C-33F6-4F90-012D-A7C8309D087F}"/>
              </a:ext>
            </a:extLst>
          </p:cNvPr>
          <p:cNvSpPr>
            <a:spLocks noGrp="1"/>
          </p:cNvSpPr>
          <p:nvPr>
            <p:ph idx="1"/>
          </p:nvPr>
        </p:nvSpPr>
        <p:spPr/>
        <p:txBody>
          <a:bodyPr/>
          <a:lstStyle/>
          <a:p>
            <a:r>
              <a:rPr lang="en-US" dirty="0"/>
              <a:t>What is practice informing?</a:t>
            </a:r>
          </a:p>
          <a:p>
            <a:pPr lvl="2"/>
            <a:r>
              <a:rPr lang="en-US" dirty="0"/>
              <a:t>Appetite, cravings, and food noise should be discussed as biologic drivers of obesity </a:t>
            </a:r>
          </a:p>
          <a:p>
            <a:pPr lvl="2"/>
            <a:r>
              <a:rPr lang="en-US" dirty="0"/>
              <a:t>Data support CagriSema’s dual amylin/GLP-1 targeting of satiety and reward pathways </a:t>
            </a:r>
          </a:p>
          <a:p>
            <a:pPr lvl="2"/>
            <a:r>
              <a:rPr lang="en-US" dirty="0"/>
              <a:t>Patient-reported appetite and eating behavior may help guide treatment adaptation</a:t>
            </a:r>
          </a:p>
        </p:txBody>
      </p:sp>
      <p:sp>
        <p:nvSpPr>
          <p:cNvPr id="7" name="Content Placeholder 6">
            <a:extLst>
              <a:ext uri="{FF2B5EF4-FFF2-40B4-BE49-F238E27FC236}">
                <a16:creationId xmlns:a16="http://schemas.microsoft.com/office/drawing/2014/main" id="{D5A5FFAF-59B6-C1D6-E303-25CF6F5DBA11}"/>
              </a:ext>
            </a:extLst>
          </p:cNvPr>
          <p:cNvSpPr>
            <a:spLocks noGrp="1"/>
          </p:cNvSpPr>
          <p:nvPr>
            <p:ph idx="13"/>
          </p:nvPr>
        </p:nvSpPr>
        <p:spPr/>
        <p:txBody>
          <a:bodyPr/>
          <a:lstStyle/>
          <a:p>
            <a:r>
              <a:rPr lang="en-US" dirty="0"/>
              <a:t>What continues to evolve? </a:t>
            </a:r>
          </a:p>
          <a:p>
            <a:pPr lvl="2"/>
            <a:r>
              <a:rPr lang="en-US" dirty="0"/>
              <a:t>Mechanistic design limits conclusions about long-term clinical outcomes </a:t>
            </a:r>
          </a:p>
          <a:p>
            <a:pPr lvl="2"/>
            <a:r>
              <a:rPr lang="en-US" dirty="0"/>
              <a:t>fMRI and appetite-score findings support counseling but do not replace outcomes data </a:t>
            </a:r>
          </a:p>
          <a:p>
            <a:pPr lvl="2"/>
            <a:r>
              <a:rPr lang="en-US" dirty="0"/>
              <a:t>Durability, discontinuation, tolerability, and comparative placement require further evidence</a:t>
            </a:r>
          </a:p>
        </p:txBody>
      </p:sp>
      <p:sp>
        <p:nvSpPr>
          <p:cNvPr id="2" name="Title 1">
            <a:extLst>
              <a:ext uri="{FF2B5EF4-FFF2-40B4-BE49-F238E27FC236}">
                <a16:creationId xmlns:a16="http://schemas.microsoft.com/office/drawing/2014/main" id="{4F5C5210-358E-5AD5-417C-CEDC0C692F92}"/>
              </a:ext>
            </a:extLst>
          </p:cNvPr>
          <p:cNvSpPr>
            <a:spLocks noGrp="1"/>
          </p:cNvSpPr>
          <p:nvPr>
            <p:ph type="title"/>
          </p:nvPr>
        </p:nvSpPr>
        <p:spPr/>
        <p:txBody>
          <a:bodyPr/>
          <a:lstStyle/>
          <a:p>
            <a:r>
              <a:rPr lang="en-US" dirty="0"/>
              <a:t>CagriSema and Appetite Signaling: </a:t>
            </a:r>
            <a:r>
              <a:rPr lang="en-US" dirty="0">
                <a:solidFill>
                  <a:srgbClr val="1F3137"/>
                </a:solidFill>
              </a:rPr>
              <a:t>Clinical Interpretation</a:t>
            </a:r>
            <a:endParaRPr lang="en-US" dirty="0"/>
          </a:p>
        </p:txBody>
      </p:sp>
      <p:sp>
        <p:nvSpPr>
          <p:cNvPr id="6" name="Content Placeholder 5">
            <a:extLst>
              <a:ext uri="{FF2B5EF4-FFF2-40B4-BE49-F238E27FC236}">
                <a16:creationId xmlns:a16="http://schemas.microsoft.com/office/drawing/2014/main" id="{FA87B6CC-FF4A-EA8F-281A-F0040452507E}"/>
              </a:ext>
            </a:extLst>
          </p:cNvPr>
          <p:cNvSpPr>
            <a:spLocks noGrp="1"/>
          </p:cNvSpPr>
          <p:nvPr>
            <p:ph sz="quarter" idx="10"/>
          </p:nvPr>
        </p:nvSpPr>
        <p:spPr/>
        <p:txBody>
          <a:bodyPr/>
          <a:lstStyle/>
          <a:p>
            <a:pPr algn="ctr"/>
            <a:r>
              <a:rPr lang="en-US" dirty="0"/>
              <a:t>Bak. ADA 2026. Abstr 1035-OR.</a:t>
            </a:r>
          </a:p>
        </p:txBody>
      </p:sp>
    </p:spTree>
    <p:extLst>
      <p:ext uri="{BB962C8B-B14F-4D97-AF65-F5344CB8AC3E}">
        <p14:creationId xmlns:p14="http://schemas.microsoft.com/office/powerpoint/2010/main" val="2720035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F262C-F7FB-CCB5-6AE3-488FFD1B427A}"/>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F97E2375-66AB-CDFF-6D41-68A66FF62E99}"/>
              </a:ext>
            </a:extLst>
          </p:cNvPr>
          <p:cNvSpPr>
            <a:spLocks noGrp="1" noChangeArrowheads="1"/>
          </p:cNvSpPr>
          <p:nvPr>
            <p:ph type="title"/>
          </p:nvPr>
        </p:nvSpPr>
        <p:spPr/>
        <p:txBody>
          <a:bodyPr>
            <a:normAutofit fontScale="90000"/>
          </a:bodyPr>
          <a:lstStyle/>
          <a:p>
            <a:r>
              <a:rPr lang="en-US" dirty="0"/>
              <a:t>From Evidence to Practice: </a:t>
            </a:r>
            <a:br>
              <a:rPr lang="en-US" dirty="0"/>
            </a:br>
            <a:r>
              <a:rPr lang="en-US" dirty="0"/>
              <a:t>Clinical Implications </a:t>
            </a:r>
            <a:br>
              <a:rPr lang="en-US" dirty="0">
                <a:solidFill>
                  <a:schemeClr val="tx1"/>
                </a:solidFill>
                <a:latin typeface="Poppins" panose="00000500000000000000" pitchFamily="2" charset="0"/>
              </a:rPr>
            </a:br>
            <a:br>
              <a:rPr lang="en-US" dirty="0">
                <a:solidFill>
                  <a:schemeClr val="tx1"/>
                </a:solidFill>
                <a:latin typeface="Poppins" panose="00000500000000000000" pitchFamily="2" charset="0"/>
              </a:rPr>
            </a:br>
            <a:br>
              <a:rPr lang="en-US" dirty="0">
                <a:solidFill>
                  <a:schemeClr val="tx1"/>
                </a:solidFill>
                <a:latin typeface="Poppins" panose="00000500000000000000" pitchFamily="2" charset="0"/>
              </a:rPr>
            </a:b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78047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48CF5A-0E47-A8B5-AFB9-F4C7C8C5CAAA}"/>
              </a:ext>
            </a:extLst>
          </p:cNvPr>
          <p:cNvSpPr>
            <a:spLocks noGrp="1"/>
          </p:cNvSpPr>
          <p:nvPr>
            <p:ph type="title"/>
          </p:nvPr>
        </p:nvSpPr>
        <p:spPr/>
        <p:txBody>
          <a:bodyPr/>
          <a:lstStyle/>
          <a:p>
            <a:r>
              <a:rPr lang="en-US" dirty="0"/>
              <a:t>Near-Term Practice vs Future Standards of Care</a:t>
            </a:r>
          </a:p>
        </p:txBody>
      </p:sp>
      <p:sp>
        <p:nvSpPr>
          <p:cNvPr id="9" name="Content Placeholder 8">
            <a:extLst>
              <a:ext uri="{FF2B5EF4-FFF2-40B4-BE49-F238E27FC236}">
                <a16:creationId xmlns:a16="http://schemas.microsoft.com/office/drawing/2014/main" id="{F99918A0-03EA-5259-BD05-2E6FD177E3A4}"/>
              </a:ext>
            </a:extLst>
          </p:cNvPr>
          <p:cNvSpPr>
            <a:spLocks noGrp="1"/>
          </p:cNvSpPr>
          <p:nvPr>
            <p:ph idx="1"/>
          </p:nvPr>
        </p:nvSpPr>
        <p:spPr>
          <a:xfrm>
            <a:off x="225870" y="5196641"/>
            <a:ext cx="11740260" cy="502445"/>
          </a:xfrm>
        </p:spPr>
        <p:txBody>
          <a:bodyPr/>
          <a:lstStyle/>
          <a:p>
            <a:r>
              <a:rPr lang="en-US" sz="1800" dirty="0"/>
              <a:t>ADA 2026 data can inform clinical conversations today, but treatment pathways should change only when evidence, approval status, and implementation feasibility align</a:t>
            </a:r>
          </a:p>
        </p:txBody>
      </p:sp>
      <p:graphicFrame>
        <p:nvGraphicFramePr>
          <p:cNvPr id="11" name="Content Placeholder 10">
            <a:extLst>
              <a:ext uri="{FF2B5EF4-FFF2-40B4-BE49-F238E27FC236}">
                <a16:creationId xmlns:a16="http://schemas.microsoft.com/office/drawing/2014/main" id="{A69138D7-02BD-2B49-B2CA-8173F1503E51}"/>
              </a:ext>
            </a:extLst>
          </p:cNvPr>
          <p:cNvGraphicFramePr>
            <a:graphicFrameLocks noGrp="1"/>
          </p:cNvGraphicFramePr>
          <p:nvPr>
            <p:ph sz="quarter" idx="10"/>
            <p:extLst>
              <p:ext uri="{D42A27DB-BD31-4B8C-83A1-F6EECF244321}">
                <p14:modId xmlns:p14="http://schemas.microsoft.com/office/powerpoint/2010/main" val="2909596690"/>
              </p:ext>
            </p:extLst>
          </p:nvPr>
        </p:nvGraphicFramePr>
        <p:xfrm>
          <a:off x="225870" y="1323757"/>
          <a:ext cx="11773090" cy="3571240"/>
        </p:xfrm>
        <a:graphic>
          <a:graphicData uri="http://schemas.openxmlformats.org/drawingml/2006/table">
            <a:tbl>
              <a:tblPr firstRow="1" bandRow="1">
                <a:tableStyleId>{6E25E649-3F16-4E02-A733-19D2CDBF48F0}</a:tableStyleId>
              </a:tblPr>
              <a:tblGrid>
                <a:gridCol w="5717730">
                  <a:extLst>
                    <a:ext uri="{9D8B030D-6E8A-4147-A177-3AD203B41FA5}">
                      <a16:colId xmlns:a16="http://schemas.microsoft.com/office/drawing/2014/main" val="3442473741"/>
                    </a:ext>
                  </a:extLst>
                </a:gridCol>
                <a:gridCol w="6055360">
                  <a:extLst>
                    <a:ext uri="{9D8B030D-6E8A-4147-A177-3AD203B41FA5}">
                      <a16:colId xmlns:a16="http://schemas.microsoft.com/office/drawing/2014/main" val="3742663915"/>
                    </a:ext>
                  </a:extLst>
                </a:gridCol>
              </a:tblGrid>
              <a:tr h="370840">
                <a:tc>
                  <a:txBody>
                    <a:bodyPr/>
                    <a:lstStyle/>
                    <a:p>
                      <a:pPr algn="ctr">
                        <a:buNone/>
                      </a:pPr>
                      <a:r>
                        <a:rPr lang="en-US" sz="1800" b="1">
                          <a:solidFill>
                            <a:schemeClr val="bg2"/>
                          </a:solidFill>
                        </a:rPr>
                        <a:t>Near-Term Practice Considerations</a:t>
                      </a:r>
                      <a:endParaRPr lang="en-US" sz="18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a:solidFill>
                            <a:schemeClr val="bg2"/>
                          </a:solidFill>
                        </a:rPr>
                        <a:t>Future Standards of Care</a:t>
                      </a:r>
                      <a:endParaRPr lang="en-US" sz="1800" dirty="0">
                        <a:solidFill>
                          <a:schemeClr val="bg2"/>
                        </a:solidFill>
                      </a:endParaRP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603658851"/>
                  </a:ext>
                </a:extLst>
              </a:tr>
              <a:tr h="370840">
                <a:tc>
                  <a:txBody>
                    <a:bodyPr/>
                    <a:lstStyle/>
                    <a:p>
                      <a:r>
                        <a:rPr lang="en-US" sz="1800"/>
                        <a:t>Use ADA 2026 data to improve counseling and shared decision-making</a:t>
                      </a:r>
                      <a:endParaRPr lang="en-US" sz="1800" dirty="0"/>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r>
                        <a:rPr lang="en-US" sz="1800"/>
                        <a:t>Await regulatory approval, labeling, and guideline incorporation</a:t>
                      </a:r>
                      <a:endParaRPr lang="en-US" sz="1800" dirty="0"/>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41828226"/>
                  </a:ext>
                </a:extLst>
              </a:tr>
              <a:tr h="370840">
                <a:tc>
                  <a:txBody>
                    <a:bodyPr/>
                    <a:lstStyle/>
                    <a:p>
                      <a:r>
                        <a:rPr lang="en-US" sz="1800"/>
                        <a:t>Discuss magnitude of benefit and likelihood of achieving response thresholds</a:t>
                      </a:r>
                      <a:endParaRPr lang="en-US" sz="18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r>
                        <a:rPr lang="en-US" sz="1800"/>
                        <a:t>Determine comparative placement among already approved OMMs</a:t>
                      </a:r>
                      <a:endParaRPr lang="en-US" sz="18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1895331"/>
                  </a:ext>
                </a:extLst>
              </a:tr>
              <a:tr h="370840">
                <a:tc>
                  <a:txBody>
                    <a:bodyPr/>
                    <a:lstStyle/>
                    <a:p>
                      <a:r>
                        <a:rPr lang="en-US" sz="1800"/>
                        <a:t>Reassess obesity as chronic disease with relapse risk after treatment interruption</a:t>
                      </a:r>
                      <a:endParaRPr lang="en-US" sz="18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r>
                        <a:rPr lang="en-US" sz="1800"/>
                        <a:t>Define long-term maintenance strategies and sequencing approaches</a:t>
                      </a:r>
                      <a:endParaRPr lang="en-US" sz="18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43546998"/>
                  </a:ext>
                </a:extLst>
              </a:tr>
              <a:tr h="370840">
                <a:tc>
                  <a:txBody>
                    <a:bodyPr/>
                    <a:lstStyle/>
                    <a:p>
                      <a:r>
                        <a:rPr lang="en-US" sz="1800"/>
                        <a:t>Incorporate cardiometabolic, function, and appetite-related goals</a:t>
                      </a:r>
                      <a:endParaRPr lang="en-US" sz="18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r>
                        <a:rPr lang="en-US" sz="1800"/>
                        <a:t>Establish outcomes-based treatment algorithms beyond weight loss alone</a:t>
                      </a:r>
                      <a:endParaRPr lang="en-US" sz="18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5818249"/>
                  </a:ext>
                </a:extLst>
              </a:tr>
              <a:tr h="370840">
                <a:tc>
                  <a:txBody>
                    <a:bodyPr/>
                    <a:lstStyle/>
                    <a:p>
                      <a:r>
                        <a:rPr lang="en-US" sz="1800"/>
                        <a:t>Counsel proactively on tolerability, titration, access, and adherence</a:t>
                      </a:r>
                      <a:endParaRPr lang="en-US" sz="1800" dirty="0"/>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r>
                        <a:rPr lang="en-US" sz="1800"/>
                        <a:t>Clarify treatment durability, safety, and real-world persistence over time</a:t>
                      </a:r>
                      <a:endParaRPr lang="en-US" sz="1800" dirty="0"/>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43683086"/>
                  </a:ext>
                </a:extLst>
              </a:tr>
            </a:tbl>
          </a:graphicData>
        </a:graphic>
      </p:graphicFrame>
      <p:sp>
        <p:nvSpPr>
          <p:cNvPr id="2" name="Content Placeholder 7">
            <a:extLst>
              <a:ext uri="{FF2B5EF4-FFF2-40B4-BE49-F238E27FC236}">
                <a16:creationId xmlns:a16="http://schemas.microsoft.com/office/drawing/2014/main" id="{BCE6E5B8-03A8-FD06-708C-9D908CD261D3}"/>
              </a:ext>
            </a:extLst>
          </p:cNvPr>
          <p:cNvSpPr txBox="1">
            <a:spLocks/>
          </p:cNvSpPr>
          <p:nvPr/>
        </p:nvSpPr>
        <p:spPr>
          <a:xfrm>
            <a:off x="1712198" y="6302375"/>
            <a:ext cx="7960611" cy="373847"/>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Jastreboff. ADA 2026. </a:t>
            </a:r>
            <a:r>
              <a:rPr lang="en-US" dirty="0"/>
              <a:t>Abstr. </a:t>
            </a:r>
            <a:r>
              <a:rPr lang="en-US"/>
              <a:t>Wysham. ADA 2026. Abstr 1666-P. Rubino. ADA 2026. Abstr 2838-LB. Bak. ADA 2026. Abstr 1035-OR.</a:t>
            </a:r>
            <a:endParaRPr lang="en-US" dirty="0"/>
          </a:p>
        </p:txBody>
      </p:sp>
    </p:spTree>
    <p:extLst>
      <p:ext uri="{BB962C8B-B14F-4D97-AF65-F5344CB8AC3E}">
        <p14:creationId xmlns:p14="http://schemas.microsoft.com/office/powerpoint/2010/main" val="1262277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5CE20-82F4-EBE1-737F-8CA7E9AACB1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5C91B1B-3198-6F91-0B7D-E6721E693277}"/>
              </a:ext>
            </a:extLst>
          </p:cNvPr>
          <p:cNvSpPr>
            <a:spLocks noGrp="1"/>
          </p:cNvSpPr>
          <p:nvPr>
            <p:ph type="title"/>
          </p:nvPr>
        </p:nvSpPr>
        <p:spPr/>
        <p:txBody>
          <a:bodyPr/>
          <a:lstStyle/>
          <a:p>
            <a:r>
              <a:rPr lang="en-US" dirty="0"/>
              <a:t>Implications for Risk Assessment</a:t>
            </a:r>
          </a:p>
        </p:txBody>
      </p:sp>
      <p:sp>
        <p:nvSpPr>
          <p:cNvPr id="9" name="Content Placeholder 8">
            <a:extLst>
              <a:ext uri="{FF2B5EF4-FFF2-40B4-BE49-F238E27FC236}">
                <a16:creationId xmlns:a16="http://schemas.microsoft.com/office/drawing/2014/main" id="{E8082D21-524F-0F78-4536-7992D1560D02}"/>
              </a:ext>
            </a:extLst>
          </p:cNvPr>
          <p:cNvSpPr>
            <a:spLocks noGrp="1"/>
          </p:cNvSpPr>
          <p:nvPr>
            <p:ph idx="1"/>
          </p:nvPr>
        </p:nvSpPr>
        <p:spPr>
          <a:xfrm>
            <a:off x="231078" y="5503842"/>
            <a:ext cx="11625642" cy="571838"/>
          </a:xfrm>
        </p:spPr>
        <p:txBody>
          <a:bodyPr/>
          <a:lstStyle/>
          <a:p>
            <a:r>
              <a:rPr lang="en-US" sz="1800"/>
              <a:t>The question </a:t>
            </a:r>
            <a:r>
              <a:rPr lang="en-US" sz="1800" dirty="0"/>
              <a:t>to consider asks </a:t>
            </a:r>
            <a:r>
              <a:rPr lang="en-US" sz="1800"/>
              <a:t>not only</a:t>
            </a:r>
            <a:r>
              <a:rPr lang="en-US" sz="1800" dirty="0"/>
              <a:t> </a:t>
            </a:r>
            <a:r>
              <a:rPr lang="en-US" sz="1800"/>
              <a:t>“How much weight can this patient lose?” but </a:t>
            </a:r>
            <a:r>
              <a:rPr lang="en-US" sz="1800" dirty="0"/>
              <a:t>also </a:t>
            </a:r>
            <a:r>
              <a:rPr lang="en-US" sz="1800"/>
              <a:t>“Which obesity-related risks </a:t>
            </a:r>
            <a:r>
              <a:rPr lang="en-US" sz="1800" dirty="0"/>
              <a:t>can be modified</a:t>
            </a:r>
            <a:r>
              <a:rPr lang="en-US" sz="1800"/>
              <a:t>?”</a:t>
            </a:r>
            <a:endParaRPr lang="en-US" sz="1800" dirty="0"/>
          </a:p>
        </p:txBody>
      </p:sp>
      <p:graphicFrame>
        <p:nvGraphicFramePr>
          <p:cNvPr id="11" name="Content Placeholder 10">
            <a:extLst>
              <a:ext uri="{FF2B5EF4-FFF2-40B4-BE49-F238E27FC236}">
                <a16:creationId xmlns:a16="http://schemas.microsoft.com/office/drawing/2014/main" id="{3C6DC087-444A-ED4A-379F-40C0C180D6F9}"/>
              </a:ext>
            </a:extLst>
          </p:cNvPr>
          <p:cNvGraphicFramePr>
            <a:graphicFrameLocks noGrp="1"/>
          </p:cNvGraphicFramePr>
          <p:nvPr>
            <p:ph sz="quarter" idx="10"/>
            <p:extLst>
              <p:ext uri="{D42A27DB-BD31-4B8C-83A1-F6EECF244321}">
                <p14:modId xmlns:p14="http://schemas.microsoft.com/office/powerpoint/2010/main" val="2563610324"/>
              </p:ext>
            </p:extLst>
          </p:nvPr>
        </p:nvGraphicFramePr>
        <p:xfrm>
          <a:off x="231078" y="1335625"/>
          <a:ext cx="11625642" cy="3810000"/>
        </p:xfrm>
        <a:graphic>
          <a:graphicData uri="http://schemas.openxmlformats.org/drawingml/2006/table">
            <a:tbl>
              <a:tblPr firstRow="1" bandRow="1">
                <a:tableStyleId>{6E25E649-3F16-4E02-A733-19D2CDBF48F0}</a:tableStyleId>
              </a:tblPr>
              <a:tblGrid>
                <a:gridCol w="3040442">
                  <a:extLst>
                    <a:ext uri="{9D8B030D-6E8A-4147-A177-3AD203B41FA5}">
                      <a16:colId xmlns:a16="http://schemas.microsoft.com/office/drawing/2014/main" val="506072573"/>
                    </a:ext>
                  </a:extLst>
                </a:gridCol>
                <a:gridCol w="4338320">
                  <a:extLst>
                    <a:ext uri="{9D8B030D-6E8A-4147-A177-3AD203B41FA5}">
                      <a16:colId xmlns:a16="http://schemas.microsoft.com/office/drawing/2014/main" val="3442473741"/>
                    </a:ext>
                  </a:extLst>
                </a:gridCol>
                <a:gridCol w="4246880">
                  <a:extLst>
                    <a:ext uri="{9D8B030D-6E8A-4147-A177-3AD203B41FA5}">
                      <a16:colId xmlns:a16="http://schemas.microsoft.com/office/drawing/2014/main" val="3742663915"/>
                    </a:ext>
                  </a:extLst>
                </a:gridCol>
              </a:tblGrid>
              <a:tr h="144320">
                <a:tc>
                  <a:txBody>
                    <a:bodyPr/>
                    <a:lstStyle/>
                    <a:p>
                      <a:pPr algn="ctr">
                        <a:buNone/>
                      </a:pPr>
                      <a:r>
                        <a:rPr lang="en-US" sz="1600" b="1">
                          <a:solidFill>
                            <a:schemeClr val="bg2"/>
                          </a:solidFill>
                        </a:rPr>
                        <a:t>Domain</a:t>
                      </a:r>
                      <a:endParaRPr lang="en-US" sz="16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buNone/>
                      </a:pPr>
                      <a:r>
                        <a:rPr lang="en-US" sz="1600" b="1">
                          <a:solidFill>
                            <a:schemeClr val="bg2"/>
                          </a:solidFill>
                        </a:rPr>
                        <a:t>Examples to Capture</a:t>
                      </a:r>
                      <a:endParaRPr lang="en-US" sz="16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a:solidFill>
                            <a:schemeClr val="bg2"/>
                          </a:solidFill>
                        </a:rPr>
                        <a:t>Why It Matters</a:t>
                      </a:r>
                      <a:endParaRPr lang="en-US" sz="1600" dirty="0">
                        <a:solidFill>
                          <a:schemeClr val="bg2"/>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603658851"/>
                  </a:ext>
                </a:extLst>
              </a:tr>
              <a:tr h="156495">
                <a:tc>
                  <a:txBody>
                    <a:bodyPr/>
                    <a:lstStyle/>
                    <a:p>
                      <a:r>
                        <a:rPr lang="en-US" sz="1600"/>
                        <a:t>Anthropometric risk</a:t>
                      </a:r>
                      <a:endParaRPr lang="en-US" sz="1600" dirty="0"/>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a:t>BMI, waist circumference, </a:t>
                      </a:r>
                      <a:br>
                        <a:rPr lang="en-US" sz="1600"/>
                      </a:br>
                      <a:r>
                        <a:rPr lang="en-US" sz="1600"/>
                        <a:t>and weight trajectory</a:t>
                      </a:r>
                      <a:endParaRPr lang="en-US" sz="1600" dirty="0"/>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a:t>Defines disease severity </a:t>
                      </a:r>
                      <a:br>
                        <a:rPr lang="en-US" sz="1600"/>
                      </a:br>
                      <a:r>
                        <a:rPr lang="en-US" sz="1600"/>
                        <a:t>and central adiposity</a:t>
                      </a:r>
                      <a:endParaRPr lang="en-US" sz="1600" dirty="0"/>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41828226"/>
                  </a:ext>
                </a:extLst>
              </a:tr>
              <a:tr h="156495">
                <a:tc>
                  <a:txBody>
                    <a:bodyPr/>
                    <a:lstStyle/>
                    <a:p>
                      <a:pPr>
                        <a:buNone/>
                      </a:pPr>
                      <a:r>
                        <a:rPr lang="en-US" sz="1600"/>
                        <a:t>Cardiometabolic risk</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buNone/>
                      </a:pPr>
                      <a:r>
                        <a:rPr lang="en-US" sz="1600"/>
                        <a:t>A1C/glucose, blood pressure,</a:t>
                      </a:r>
                      <a:br>
                        <a:rPr lang="en-US" sz="1600"/>
                      </a:br>
                      <a:r>
                        <a:rPr lang="en-US" sz="1600"/>
                        <a:t>lipids, and ASCVD risk</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buNone/>
                      </a:pPr>
                      <a:r>
                        <a:rPr lang="en-US" sz="1600"/>
                        <a:t>Identifies need for treatment </a:t>
                      </a:r>
                      <a:br>
                        <a:rPr lang="en-US" sz="1600"/>
                      </a:br>
                      <a:r>
                        <a:rPr lang="en-US" sz="1600"/>
                        <a:t>escalation or intensification</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1895331"/>
                  </a:ext>
                </a:extLst>
              </a:tr>
              <a:tr h="156495">
                <a:tc>
                  <a:txBody>
                    <a:bodyPr/>
                    <a:lstStyle/>
                    <a:p>
                      <a:r>
                        <a:rPr lang="en-US" sz="1600"/>
                        <a:t>Weight-related comorbidities</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a:t>OSA, knee OA, MASLD/MASH, </a:t>
                      </a:r>
                      <a:br>
                        <a:rPr lang="en-US" sz="1600"/>
                      </a:br>
                      <a:r>
                        <a:rPr lang="en-US" sz="1600"/>
                        <a:t>HF, CKD, and OSA</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a:t>Links treatment to meaningful </a:t>
                      </a:r>
                      <a:br>
                        <a:rPr lang="en-US" sz="1600"/>
                      </a:br>
                      <a:r>
                        <a:rPr lang="en-US" sz="1600"/>
                        <a:t>health outcomes</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43546998"/>
                  </a:ext>
                </a:extLst>
              </a:tr>
              <a:tr h="156495">
                <a:tc>
                  <a:txBody>
                    <a:bodyPr/>
                    <a:lstStyle/>
                    <a:p>
                      <a:r>
                        <a:rPr lang="en-US" sz="1600"/>
                        <a:t>Functional impact</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a:t>Mobility and activity limitation, pain, ability to work, and QoL</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a:t>Helps define patient-centered treatment goals</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65818249"/>
                  </a:ext>
                </a:extLst>
              </a:tr>
              <a:tr h="156495">
                <a:tc>
                  <a:txBody>
                    <a:bodyPr/>
                    <a:lstStyle/>
                    <a:p>
                      <a:r>
                        <a:rPr lang="en-US" sz="1600"/>
                        <a:t>Appetite biology</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a:t>Hunger, cravings, satiety, and food noise</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a:t>Guides counseling and treatment adaptation</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43683086"/>
                  </a:ext>
                </a:extLst>
              </a:tr>
              <a:tr h="156495">
                <a:tc>
                  <a:txBody>
                    <a:bodyPr/>
                    <a:lstStyle/>
                    <a:p>
                      <a:r>
                        <a:rPr lang="en-US" sz="1600"/>
                        <a:t>Treatment feasibility</a:t>
                      </a:r>
                      <a:endParaRPr lang="en-US" sz="16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a:t>Access, administration route, tolerability, adherence, and patient preference</a:t>
                      </a:r>
                      <a:endParaRPr lang="en-US" sz="16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a:t>Determines if plan is sustainable</a:t>
                      </a:r>
                      <a:endParaRPr lang="en-US" sz="16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2947180"/>
                  </a:ext>
                </a:extLst>
              </a:tr>
            </a:tbl>
          </a:graphicData>
        </a:graphic>
      </p:graphicFrame>
    </p:spTree>
    <p:extLst>
      <p:ext uri="{BB962C8B-B14F-4D97-AF65-F5344CB8AC3E}">
        <p14:creationId xmlns:p14="http://schemas.microsoft.com/office/powerpoint/2010/main" val="17330915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F795A92C-627B-F7BA-4046-DC0098300616}"/>
              </a:ext>
            </a:extLst>
          </p:cNvPr>
          <p:cNvGraphicFramePr/>
          <p:nvPr>
            <p:extLst>
              <p:ext uri="{D42A27DB-BD31-4B8C-83A1-F6EECF244321}">
                <p14:modId xmlns:p14="http://schemas.microsoft.com/office/powerpoint/2010/main" val="515349975"/>
              </p:ext>
            </p:extLst>
          </p:nvPr>
        </p:nvGraphicFramePr>
        <p:xfrm>
          <a:off x="231078" y="-950290"/>
          <a:ext cx="11750676" cy="8188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FC94BA28-93A6-C2AA-3141-5CD0E007E93B}"/>
              </a:ext>
            </a:extLst>
          </p:cNvPr>
          <p:cNvSpPr>
            <a:spLocks noGrp="1"/>
          </p:cNvSpPr>
          <p:nvPr>
            <p:ph type="title"/>
          </p:nvPr>
        </p:nvSpPr>
        <p:spPr>
          <a:xfrm>
            <a:off x="231078" y="531263"/>
            <a:ext cx="11740260" cy="501932"/>
          </a:xfrm>
        </p:spPr>
        <p:txBody>
          <a:bodyPr/>
          <a:lstStyle/>
          <a:p>
            <a:r>
              <a:rPr lang="en-US" dirty="0">
                <a:solidFill>
                  <a:srgbClr val="20373E"/>
                </a:solidFill>
              </a:rPr>
              <a:t>Treatment Selection and Monitoring After ADA 2026</a:t>
            </a:r>
            <a:endParaRPr lang="en-US" dirty="0"/>
          </a:p>
        </p:txBody>
      </p:sp>
      <p:sp>
        <p:nvSpPr>
          <p:cNvPr id="15" name="Rectangle 14">
            <a:extLst>
              <a:ext uri="{FF2B5EF4-FFF2-40B4-BE49-F238E27FC236}">
                <a16:creationId xmlns:a16="http://schemas.microsoft.com/office/drawing/2014/main" id="{36137CF4-1C1B-390A-5DE5-30C6CE6F3C32}"/>
              </a:ext>
            </a:extLst>
          </p:cNvPr>
          <p:cNvSpPr/>
          <p:nvPr/>
        </p:nvSpPr>
        <p:spPr>
          <a:xfrm>
            <a:off x="340360" y="5226401"/>
            <a:ext cx="11511280" cy="615534"/>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At each visit, monitor patients’ weight trajectory, waist circumference, A1C/glucose, blood pressure, lipids, symptoms, function, appetite and food noise, AEs, adherence, and goals</a:t>
            </a:r>
          </a:p>
        </p:txBody>
      </p:sp>
      <p:sp>
        <p:nvSpPr>
          <p:cNvPr id="25" name="Content Placeholder 24">
            <a:extLst>
              <a:ext uri="{FF2B5EF4-FFF2-40B4-BE49-F238E27FC236}">
                <a16:creationId xmlns:a16="http://schemas.microsoft.com/office/drawing/2014/main" id="{E79A3B4A-7025-E8EB-18CA-53359936FB44}"/>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5415830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3F5E6-78F8-E1B0-89C7-BFBA02446B1B}"/>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2888E75B-D769-31E1-8F42-D60CAB10358B}"/>
              </a:ext>
            </a:extLst>
          </p:cNvPr>
          <p:cNvSpPr>
            <a:spLocks noGrp="1" noChangeArrowheads="1"/>
          </p:cNvSpPr>
          <p:nvPr>
            <p:ph type="title"/>
          </p:nvPr>
        </p:nvSpPr>
        <p:spPr/>
        <p:txBody>
          <a:bodyPr>
            <a:normAutofit fontScale="90000"/>
          </a:bodyPr>
          <a:lstStyle/>
          <a:p>
            <a:r>
              <a:rPr lang="en-US" dirty="0"/>
              <a:t>Interactive Clinical Decision Lab </a:t>
            </a:r>
            <a:br>
              <a:rPr lang="en-US" dirty="0">
                <a:solidFill>
                  <a:schemeClr val="tx1"/>
                </a:solidFill>
                <a:latin typeface="Poppins" panose="00000500000000000000" pitchFamily="2" charset="0"/>
              </a:rPr>
            </a:br>
            <a:br>
              <a:rPr lang="en-US" dirty="0">
                <a:solidFill>
                  <a:schemeClr val="tx1"/>
                </a:solidFill>
                <a:latin typeface="Poppins" panose="00000500000000000000" pitchFamily="2" charset="0"/>
              </a:rPr>
            </a:b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7995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44009-80C9-A64B-21B2-AD6A8786CBF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AD4EDB-C57B-C422-D0BC-84F0928E8510}"/>
              </a:ext>
            </a:extLst>
          </p:cNvPr>
          <p:cNvSpPr>
            <a:spLocks noGrp="1"/>
          </p:cNvSpPr>
          <p:nvPr>
            <p:ph type="title"/>
          </p:nvPr>
        </p:nvSpPr>
        <p:spPr/>
        <p:txBody>
          <a:bodyPr/>
          <a:lstStyle/>
          <a:p>
            <a:r>
              <a:rPr lang="en-US" dirty="0"/>
              <a:t>Poll 3: Patient Selection and Treatment Initiation</a:t>
            </a:r>
          </a:p>
        </p:txBody>
      </p:sp>
      <p:sp>
        <p:nvSpPr>
          <p:cNvPr id="11" name="Text Placeholder 10">
            <a:extLst>
              <a:ext uri="{FF2B5EF4-FFF2-40B4-BE49-F238E27FC236}">
                <a16:creationId xmlns:a16="http://schemas.microsoft.com/office/drawing/2014/main" id="{86020726-BD08-5F86-39E2-2FCE376C1454}"/>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4F6160C3-CCAD-DFF2-850F-6AC641C61B2C}"/>
              </a:ext>
            </a:extLst>
          </p:cNvPr>
          <p:cNvSpPr>
            <a:spLocks noGrp="1"/>
          </p:cNvSpPr>
          <p:nvPr>
            <p:ph type="body" sz="quarter" idx="14"/>
          </p:nvPr>
        </p:nvSpPr>
        <p:spPr/>
        <p:txBody>
          <a:bodyPr/>
          <a:lstStyle/>
          <a:p>
            <a:r>
              <a:rPr lang="en-US" sz="1800" dirty="0">
                <a:solidFill>
                  <a:srgbClr val="1F3137"/>
                </a:solidFill>
              </a:rPr>
              <a:t>Patient: 45-year-old woman, BMI 39 kg/m², waist circumference 119 cm, hypertension, knee pain limiting activity, A1C 5.8%</a:t>
            </a:r>
            <a:endParaRPr lang="en-US" sz="1800" dirty="0"/>
          </a:p>
          <a:p>
            <a:pPr lvl="2"/>
            <a:r>
              <a:rPr lang="en-US" sz="1600" dirty="0">
                <a:solidFill>
                  <a:srgbClr val="1F3137"/>
                </a:solidFill>
              </a:rPr>
              <a:t>Prior history: several structured lifestyle attempts; lost 5%–7% but regained over 18 months</a:t>
            </a:r>
            <a:endParaRPr lang="en-US" sz="1600" dirty="0"/>
          </a:p>
          <a:p>
            <a:pPr lvl="2"/>
            <a:r>
              <a:rPr lang="en-US" sz="1600" dirty="0">
                <a:solidFill>
                  <a:srgbClr val="1F3137"/>
                </a:solidFill>
              </a:rPr>
              <a:t>Current priorities: reduce knee pain, prevent diabetes, avoid surgery if possible, concerned about nausea</a:t>
            </a:r>
          </a:p>
          <a:p>
            <a:r>
              <a:rPr lang="en-US" sz="1800" b="1" dirty="0"/>
              <a:t>Which ADA 2026 finding is most actionable when discussing initial obesity pharmacotherapy with this patient?</a:t>
            </a:r>
          </a:p>
        </p:txBody>
      </p:sp>
      <p:sp>
        <p:nvSpPr>
          <p:cNvPr id="3" name="Text Placeholder 2">
            <a:extLst>
              <a:ext uri="{FF2B5EF4-FFF2-40B4-BE49-F238E27FC236}">
                <a16:creationId xmlns:a16="http://schemas.microsoft.com/office/drawing/2014/main" id="{A3704CCA-9686-2BC4-11FB-4ECC457BCAB0}"/>
              </a:ext>
            </a:extLst>
          </p:cNvPr>
          <p:cNvSpPr>
            <a:spLocks noGrp="1"/>
          </p:cNvSpPr>
          <p:nvPr>
            <p:ph type="body" sz="quarter" idx="15"/>
          </p:nvPr>
        </p:nvSpPr>
        <p:spPr/>
        <p:txBody>
          <a:bodyPr/>
          <a:lstStyle/>
          <a:p>
            <a:r>
              <a:rPr lang="en-US" dirty="0"/>
              <a:t>Retatrutide produced dose-dependent weight loss in phase III testing</a:t>
            </a:r>
          </a:p>
          <a:p>
            <a:r>
              <a:rPr lang="en-US" dirty="0"/>
              <a:t>Orforglipron improved insulin sensitivity in post hoc analyses</a:t>
            </a:r>
          </a:p>
          <a:p>
            <a:r>
              <a:rPr lang="en-US" dirty="0"/>
              <a:t>CagriSema changed appetite scores in a mechanistic substudy</a:t>
            </a:r>
          </a:p>
          <a:p>
            <a:r>
              <a:rPr lang="en-US" dirty="0"/>
              <a:t>Oral semaglutide showed effects across baseline BMI subgroups</a:t>
            </a:r>
          </a:p>
        </p:txBody>
      </p:sp>
    </p:spTree>
    <p:extLst>
      <p:ext uri="{BB962C8B-B14F-4D97-AF65-F5344CB8AC3E}">
        <p14:creationId xmlns:p14="http://schemas.microsoft.com/office/powerpoint/2010/main" val="3317098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77366D7-ACFC-677A-23E9-8CF3FF5C6AB7}"/>
              </a:ext>
            </a:extLst>
          </p:cNvPr>
          <p:cNvSpPr>
            <a:spLocks noGrp="1"/>
          </p:cNvSpPr>
          <p:nvPr>
            <p:ph type="title"/>
          </p:nvPr>
        </p:nvSpPr>
        <p:spPr>
          <a:xfrm>
            <a:off x="231078" y="260163"/>
            <a:ext cx="11740260" cy="1044132"/>
          </a:xfrm>
        </p:spPr>
        <p:txBody>
          <a:bodyPr/>
          <a:lstStyle/>
          <a:p>
            <a:r>
              <a:rPr lang="en-US" dirty="0"/>
              <a:t>Faculty Discussion: Strongest Evidence and Patient Goals Drive Treatment Selection and Initiation </a:t>
            </a:r>
          </a:p>
        </p:txBody>
      </p:sp>
      <p:sp>
        <p:nvSpPr>
          <p:cNvPr id="7" name="Content Placeholder 6">
            <a:extLst>
              <a:ext uri="{FF2B5EF4-FFF2-40B4-BE49-F238E27FC236}">
                <a16:creationId xmlns:a16="http://schemas.microsoft.com/office/drawing/2014/main" id="{819AF767-37BB-E7B9-45D9-B7434C0123E5}"/>
              </a:ext>
            </a:extLst>
          </p:cNvPr>
          <p:cNvSpPr>
            <a:spLocks noGrp="1"/>
          </p:cNvSpPr>
          <p:nvPr>
            <p:ph idx="1"/>
          </p:nvPr>
        </p:nvSpPr>
        <p:spPr>
          <a:xfrm>
            <a:off x="231078" y="1459559"/>
            <a:ext cx="11740260" cy="4555393"/>
          </a:xfrm>
        </p:spPr>
        <p:txBody>
          <a:bodyPr/>
          <a:lstStyle/>
          <a:p>
            <a:r>
              <a:rPr lang="en-US" sz="2200" dirty="0"/>
              <a:t>Define treatment needs based on patients’ complications, not BMI alone</a:t>
            </a:r>
          </a:p>
          <a:p>
            <a:pPr lvl="2"/>
            <a:r>
              <a:rPr lang="en-US" sz="2000" dirty="0"/>
              <a:t>Hypertension, prediabetes risk, knee pain, or recurrent weight regain</a:t>
            </a:r>
          </a:p>
          <a:p>
            <a:r>
              <a:rPr lang="en-US" sz="2200" dirty="0"/>
              <a:t>Prioritize strongest ADA 2026 evidence: TRIUMPH-1 phase III data best support discussion on large magnitude of weight loss with treatment</a:t>
            </a:r>
          </a:p>
          <a:p>
            <a:r>
              <a:rPr lang="en-US" sz="2200" dirty="0"/>
              <a:t>Set appropriate expectations and avoid overpromising on approval, access, coverage, or individual response</a:t>
            </a:r>
          </a:p>
          <a:p>
            <a:r>
              <a:rPr lang="en-US" sz="2200" dirty="0"/>
              <a:t>Use other findings as context</a:t>
            </a:r>
          </a:p>
          <a:p>
            <a:pPr lvl="2"/>
            <a:r>
              <a:rPr lang="en-US" sz="2000" dirty="0"/>
              <a:t>ATTAIN-1 for metabolic risk, OASIS 4 for BMI range, CagriSema for appetite mechanisms</a:t>
            </a:r>
          </a:p>
          <a:p>
            <a:r>
              <a:rPr lang="en-US" sz="2200" dirty="0"/>
              <a:t>Address safety up front, including titration, GI-related AEs, monitoring strategy, and when to slow or adjust therapy</a:t>
            </a:r>
          </a:p>
        </p:txBody>
      </p:sp>
    </p:spTree>
    <p:extLst>
      <p:ext uri="{BB962C8B-B14F-4D97-AF65-F5344CB8AC3E}">
        <p14:creationId xmlns:p14="http://schemas.microsoft.com/office/powerpoint/2010/main" val="18435448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49725-9415-D1F4-E171-B21D0490A19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283700-909C-9A48-8606-C0ADC4284A3D}"/>
              </a:ext>
            </a:extLst>
          </p:cNvPr>
          <p:cNvSpPr>
            <a:spLocks noGrp="1"/>
          </p:cNvSpPr>
          <p:nvPr>
            <p:ph type="title"/>
          </p:nvPr>
        </p:nvSpPr>
        <p:spPr>
          <a:xfrm>
            <a:off x="231077" y="757237"/>
            <a:ext cx="10215665" cy="502445"/>
          </a:xfrm>
        </p:spPr>
        <p:txBody>
          <a:bodyPr/>
          <a:lstStyle/>
          <a:p>
            <a:r>
              <a:rPr lang="en-US" dirty="0"/>
              <a:t>Poll 4: Cardiometabolic Risk Modification &amp; Intensification </a:t>
            </a:r>
          </a:p>
        </p:txBody>
      </p:sp>
      <p:sp>
        <p:nvSpPr>
          <p:cNvPr id="11" name="Text Placeholder 10">
            <a:extLst>
              <a:ext uri="{FF2B5EF4-FFF2-40B4-BE49-F238E27FC236}">
                <a16:creationId xmlns:a16="http://schemas.microsoft.com/office/drawing/2014/main" id="{3C3F2E33-8F8E-12E4-9894-1326CCC527DF}"/>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A31D91D0-3A30-AA1F-9DA0-7B042899FE77}"/>
              </a:ext>
            </a:extLst>
          </p:cNvPr>
          <p:cNvSpPr>
            <a:spLocks noGrp="1"/>
          </p:cNvSpPr>
          <p:nvPr>
            <p:ph type="body" sz="quarter" idx="14"/>
          </p:nvPr>
        </p:nvSpPr>
        <p:spPr/>
        <p:txBody>
          <a:bodyPr/>
          <a:lstStyle/>
          <a:p>
            <a:r>
              <a:rPr lang="en-US" sz="1800" dirty="0">
                <a:solidFill>
                  <a:srgbClr val="1F3137"/>
                </a:solidFill>
              </a:rPr>
              <a:t>Patient: 57-year-old man, BMI 34 kg/m², OSA, hypertension, triglycerides 170 mg/dL, A1C 6.1%</a:t>
            </a:r>
            <a:endParaRPr lang="en-US" sz="1800" dirty="0"/>
          </a:p>
          <a:p>
            <a:pPr lvl="2"/>
            <a:r>
              <a:rPr lang="en-US" sz="1700" dirty="0">
                <a:solidFill>
                  <a:srgbClr val="1F3137"/>
                </a:solidFill>
              </a:rPr>
              <a:t>On obesity medication for 6 months; weight reduction 5%, BP modestly improved, A1C unchanged</a:t>
            </a:r>
            <a:endParaRPr lang="en-US" sz="1700" dirty="0"/>
          </a:p>
          <a:p>
            <a:pPr lvl="2"/>
            <a:r>
              <a:rPr lang="en-US" sz="1700" dirty="0">
                <a:solidFill>
                  <a:srgbClr val="1F3137"/>
                </a:solidFill>
              </a:rPr>
              <a:t>Reports less hunger but continued evening cravings and “food noise”; no major GI intolerance</a:t>
            </a:r>
            <a:endParaRPr lang="en-US" sz="1700" dirty="0"/>
          </a:p>
          <a:p>
            <a:r>
              <a:rPr lang="en-US" sz="1800" b="1" dirty="0">
                <a:solidFill>
                  <a:srgbClr val="1F3137"/>
                </a:solidFill>
              </a:rPr>
              <a:t>Which reassessment approach is best?</a:t>
            </a:r>
            <a:endParaRPr lang="en-US" sz="1800" b="1" dirty="0"/>
          </a:p>
        </p:txBody>
      </p:sp>
      <p:sp>
        <p:nvSpPr>
          <p:cNvPr id="3" name="Text Placeholder 2">
            <a:extLst>
              <a:ext uri="{FF2B5EF4-FFF2-40B4-BE49-F238E27FC236}">
                <a16:creationId xmlns:a16="http://schemas.microsoft.com/office/drawing/2014/main" id="{4BF45491-1725-1659-B074-F3BBC43EF451}"/>
              </a:ext>
            </a:extLst>
          </p:cNvPr>
          <p:cNvSpPr>
            <a:spLocks noGrp="1"/>
          </p:cNvSpPr>
          <p:nvPr>
            <p:ph type="body" sz="quarter" idx="15"/>
          </p:nvPr>
        </p:nvSpPr>
        <p:spPr/>
        <p:txBody>
          <a:bodyPr/>
          <a:lstStyle/>
          <a:p>
            <a:r>
              <a:rPr lang="en-US" dirty="0">
                <a:solidFill>
                  <a:srgbClr val="1F3137"/>
                </a:solidFill>
              </a:rPr>
              <a:t>Continue unchanged because 5% weight loss is sufficient </a:t>
            </a:r>
          </a:p>
          <a:p>
            <a:r>
              <a:rPr lang="en-US" dirty="0">
                <a:solidFill>
                  <a:srgbClr val="1F3137"/>
                </a:solidFill>
              </a:rPr>
              <a:t>Stop therapy because A1C is unchanged</a:t>
            </a:r>
            <a:endParaRPr lang="en-US" dirty="0"/>
          </a:p>
          <a:p>
            <a:r>
              <a:rPr lang="en-US" dirty="0">
                <a:latin typeface="Poppins"/>
                <a:cs typeface="Poppins"/>
              </a:rPr>
              <a:t>Reassess goals and adjust based on risk</a:t>
            </a:r>
          </a:p>
          <a:p>
            <a:r>
              <a:rPr lang="en-US" dirty="0">
                <a:solidFill>
                  <a:srgbClr val="1F3137"/>
                </a:solidFill>
              </a:rPr>
              <a:t>Focus heavily on BMI at next visit</a:t>
            </a:r>
            <a:endParaRPr lang="en-US" dirty="0"/>
          </a:p>
        </p:txBody>
      </p:sp>
    </p:spTree>
    <p:extLst>
      <p:ext uri="{BB962C8B-B14F-4D97-AF65-F5344CB8AC3E}">
        <p14:creationId xmlns:p14="http://schemas.microsoft.com/office/powerpoint/2010/main" val="32732683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40FA2-A36E-5721-53DF-55DB2B9C00F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9747CA7-DCBC-DFAE-3C60-4D7B7047917B}"/>
              </a:ext>
            </a:extLst>
          </p:cNvPr>
          <p:cNvSpPr>
            <a:spLocks noGrp="1"/>
          </p:cNvSpPr>
          <p:nvPr>
            <p:ph type="title"/>
          </p:nvPr>
        </p:nvSpPr>
        <p:spPr>
          <a:xfrm>
            <a:off x="231078" y="260163"/>
            <a:ext cx="11740260" cy="1044132"/>
          </a:xfrm>
        </p:spPr>
        <p:txBody>
          <a:bodyPr/>
          <a:lstStyle/>
          <a:p>
            <a:r>
              <a:rPr lang="en-US" dirty="0"/>
              <a:t>Faculty Discussion: Treatment Intensification Is a Longitudinal Disease Management Decision </a:t>
            </a:r>
          </a:p>
        </p:txBody>
      </p:sp>
      <p:sp>
        <p:nvSpPr>
          <p:cNvPr id="7" name="Content Placeholder 6">
            <a:extLst>
              <a:ext uri="{FF2B5EF4-FFF2-40B4-BE49-F238E27FC236}">
                <a16:creationId xmlns:a16="http://schemas.microsoft.com/office/drawing/2014/main" id="{2304C810-C569-FF0E-1D13-81C8FCE08A0D}"/>
              </a:ext>
            </a:extLst>
          </p:cNvPr>
          <p:cNvSpPr>
            <a:spLocks noGrp="1"/>
          </p:cNvSpPr>
          <p:nvPr>
            <p:ph idx="1"/>
          </p:nvPr>
        </p:nvSpPr>
        <p:spPr>
          <a:xfrm>
            <a:off x="231078" y="1425186"/>
            <a:ext cx="11740260" cy="4492331"/>
          </a:xfrm>
        </p:spPr>
        <p:txBody>
          <a:bodyPr/>
          <a:lstStyle/>
          <a:p>
            <a:r>
              <a:rPr lang="en-US" sz="2200" dirty="0">
                <a:solidFill>
                  <a:srgbClr val="1F3137"/>
                </a:solidFill>
              </a:rPr>
              <a:t>Define response via multiple domains</a:t>
            </a:r>
          </a:p>
          <a:p>
            <a:pPr lvl="2"/>
            <a:r>
              <a:rPr lang="en-US" sz="2000" dirty="0">
                <a:solidFill>
                  <a:srgbClr val="1F3137"/>
                </a:solidFill>
              </a:rPr>
              <a:t>Weight trajectory, waist circumference, blood pressure, A1C/glucose, lipids, OSA, symptoms, function, and quality of life</a:t>
            </a:r>
            <a:endParaRPr lang="en-US" sz="2000" dirty="0"/>
          </a:p>
          <a:p>
            <a:r>
              <a:rPr lang="en-US" sz="2200" dirty="0">
                <a:solidFill>
                  <a:srgbClr val="1F3137"/>
                </a:solidFill>
              </a:rPr>
              <a:t>ADA 2026 data reinforce cardiometabolic marker improvements alongside weight loss with OMM use, but individual response varies</a:t>
            </a:r>
            <a:endParaRPr lang="en-US" sz="2200" dirty="0"/>
          </a:p>
          <a:p>
            <a:r>
              <a:rPr lang="en-US" sz="2200" dirty="0">
                <a:solidFill>
                  <a:srgbClr val="1F3137"/>
                </a:solidFill>
              </a:rPr>
              <a:t>Consider whether residual hunger/cravings suggest need for behavioral support, treatment titration, or future mechanism-based options</a:t>
            </a:r>
            <a:endParaRPr lang="en-US" sz="2200" dirty="0"/>
          </a:p>
          <a:p>
            <a:r>
              <a:rPr lang="en-US" sz="2200" dirty="0">
                <a:solidFill>
                  <a:srgbClr val="1F3137"/>
                </a:solidFill>
              </a:rPr>
              <a:t>Use shared decision-making</a:t>
            </a:r>
          </a:p>
          <a:p>
            <a:pPr lvl="2"/>
            <a:r>
              <a:rPr lang="en-US" sz="2000" dirty="0">
                <a:solidFill>
                  <a:srgbClr val="1F3137"/>
                </a:solidFill>
              </a:rPr>
              <a:t>Consider patients’ tolerability, preferred administration route, adherence, access, and priorities</a:t>
            </a:r>
            <a:endParaRPr lang="en-US" sz="2000" dirty="0"/>
          </a:p>
          <a:p>
            <a:r>
              <a:rPr lang="en-US" sz="2200" dirty="0">
                <a:solidFill>
                  <a:srgbClr val="1F3137"/>
                </a:solidFill>
              </a:rPr>
              <a:t>Avoid therapeutic inertia when risk remains high despite partial response</a:t>
            </a:r>
            <a:endParaRPr lang="en-US" sz="2200" dirty="0"/>
          </a:p>
        </p:txBody>
      </p:sp>
    </p:spTree>
    <p:extLst>
      <p:ext uri="{BB962C8B-B14F-4D97-AF65-F5344CB8AC3E}">
        <p14:creationId xmlns:p14="http://schemas.microsoft.com/office/powerpoint/2010/main" val="1520058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AB35E-1E0B-A589-F565-46EDFABD0EC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ACA417-61D5-588A-3DDE-2BC65E615FB4}"/>
              </a:ext>
            </a:extLst>
          </p:cNvPr>
          <p:cNvSpPr>
            <a:spLocks noGrp="1"/>
          </p:cNvSpPr>
          <p:nvPr>
            <p:ph type="title"/>
          </p:nvPr>
        </p:nvSpPr>
        <p:spPr/>
        <p:txBody>
          <a:bodyPr/>
          <a:lstStyle/>
          <a:p>
            <a:r>
              <a:rPr lang="en-US" dirty="0"/>
              <a:t>Poll 5: Treatment Adaptation and Long-term Management</a:t>
            </a:r>
          </a:p>
        </p:txBody>
      </p:sp>
      <p:sp>
        <p:nvSpPr>
          <p:cNvPr id="11" name="Text Placeholder 10">
            <a:extLst>
              <a:ext uri="{FF2B5EF4-FFF2-40B4-BE49-F238E27FC236}">
                <a16:creationId xmlns:a16="http://schemas.microsoft.com/office/drawing/2014/main" id="{161D68BC-8200-AC43-4770-3D1B98503D56}"/>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196CE66D-BA58-A2E2-6ABC-84E62B99F134}"/>
              </a:ext>
            </a:extLst>
          </p:cNvPr>
          <p:cNvSpPr>
            <a:spLocks noGrp="1"/>
          </p:cNvSpPr>
          <p:nvPr>
            <p:ph type="body" sz="quarter" idx="14"/>
          </p:nvPr>
        </p:nvSpPr>
        <p:spPr/>
        <p:txBody>
          <a:bodyPr/>
          <a:lstStyle/>
          <a:p>
            <a:r>
              <a:rPr lang="en-US" sz="1800" dirty="0">
                <a:solidFill>
                  <a:srgbClr val="1F3137"/>
                </a:solidFill>
              </a:rPr>
              <a:t>Patient: 39-year-old woman, BMI 31 kg/m² after 14% weight loss with pharmacotherapy; baseline BMI 36 kg/m²</a:t>
            </a:r>
            <a:endParaRPr lang="en-US" sz="1800" dirty="0"/>
          </a:p>
          <a:p>
            <a:pPr lvl="2"/>
            <a:r>
              <a:rPr lang="en-US" sz="1700" dirty="0">
                <a:solidFill>
                  <a:srgbClr val="1F3137"/>
                </a:solidFill>
              </a:rPr>
              <a:t>Reports improved satiety but ongoing cravings; worries about weight regain if therapy is interrupted</a:t>
            </a:r>
            <a:endParaRPr lang="en-US" sz="1700" dirty="0"/>
          </a:p>
          <a:p>
            <a:pPr lvl="2"/>
            <a:r>
              <a:rPr lang="en-US" sz="1700" dirty="0">
                <a:solidFill>
                  <a:srgbClr val="1F3137"/>
                </a:solidFill>
              </a:rPr>
              <a:t>Has intermittent nausea and constipation; wants a sustainable plan</a:t>
            </a:r>
            <a:endParaRPr lang="en-US" sz="1700" dirty="0"/>
          </a:p>
          <a:p>
            <a:r>
              <a:rPr lang="en-US" sz="1800" b="1" dirty="0">
                <a:solidFill>
                  <a:srgbClr val="1F3137"/>
                </a:solidFill>
              </a:rPr>
              <a:t>What is the best next clinical conversation?</a:t>
            </a:r>
            <a:endParaRPr lang="en-US" sz="1800" b="1" dirty="0"/>
          </a:p>
        </p:txBody>
      </p:sp>
      <p:sp>
        <p:nvSpPr>
          <p:cNvPr id="3" name="Text Placeholder 2">
            <a:extLst>
              <a:ext uri="{FF2B5EF4-FFF2-40B4-BE49-F238E27FC236}">
                <a16:creationId xmlns:a16="http://schemas.microsoft.com/office/drawing/2014/main" id="{36677464-D17C-F083-8F23-ACAF7E846BCD}"/>
              </a:ext>
            </a:extLst>
          </p:cNvPr>
          <p:cNvSpPr>
            <a:spLocks noGrp="1"/>
          </p:cNvSpPr>
          <p:nvPr>
            <p:ph type="body" sz="quarter" idx="15"/>
          </p:nvPr>
        </p:nvSpPr>
        <p:spPr/>
        <p:txBody>
          <a:bodyPr/>
          <a:lstStyle/>
          <a:p>
            <a:r>
              <a:rPr lang="en-US" dirty="0">
                <a:solidFill>
                  <a:srgbClr val="1F3137"/>
                </a:solidFill>
              </a:rPr>
              <a:t>Stop therapy because BMI is now closer to 30</a:t>
            </a:r>
            <a:endParaRPr lang="en-US" dirty="0"/>
          </a:p>
          <a:p>
            <a:r>
              <a:rPr lang="en-US" dirty="0"/>
              <a:t>Discuss maintenance, tolerability, and relapse prevention</a:t>
            </a:r>
          </a:p>
          <a:p>
            <a:r>
              <a:rPr lang="en-US" dirty="0">
                <a:solidFill>
                  <a:srgbClr val="1F3137"/>
                </a:solidFill>
              </a:rPr>
              <a:t>Tell the patient cravings are behavioral and unrelated to biology</a:t>
            </a:r>
            <a:endParaRPr lang="en-US" dirty="0"/>
          </a:p>
          <a:p>
            <a:r>
              <a:rPr lang="en-US" dirty="0">
                <a:solidFill>
                  <a:srgbClr val="1F3137"/>
                </a:solidFill>
              </a:rPr>
              <a:t>Switch therapy because weight loss has slowed</a:t>
            </a:r>
            <a:endParaRPr lang="en-US" dirty="0"/>
          </a:p>
        </p:txBody>
      </p:sp>
    </p:spTree>
    <p:extLst>
      <p:ext uri="{BB962C8B-B14F-4D97-AF65-F5344CB8AC3E}">
        <p14:creationId xmlns:p14="http://schemas.microsoft.com/office/powerpoint/2010/main" val="5296187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7437D-85EF-C7A9-3D09-08B23732ED8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7D51CF-0B68-2DB9-02EE-4DB9D333F28A}"/>
              </a:ext>
            </a:extLst>
          </p:cNvPr>
          <p:cNvSpPr>
            <a:spLocks noGrp="1"/>
          </p:cNvSpPr>
          <p:nvPr>
            <p:ph type="title"/>
          </p:nvPr>
        </p:nvSpPr>
        <p:spPr>
          <a:xfrm>
            <a:off x="231078" y="260163"/>
            <a:ext cx="11740260" cy="1044132"/>
          </a:xfrm>
        </p:spPr>
        <p:txBody>
          <a:bodyPr/>
          <a:lstStyle/>
          <a:p>
            <a:r>
              <a:rPr lang="en-US" dirty="0"/>
              <a:t>Faculty Discussion: Long-term Management Includes Maintenance, Adaption, and Relapse Prevention</a:t>
            </a:r>
          </a:p>
        </p:txBody>
      </p:sp>
      <p:sp>
        <p:nvSpPr>
          <p:cNvPr id="7" name="Content Placeholder 6">
            <a:extLst>
              <a:ext uri="{FF2B5EF4-FFF2-40B4-BE49-F238E27FC236}">
                <a16:creationId xmlns:a16="http://schemas.microsoft.com/office/drawing/2014/main" id="{C8E52A79-6A86-6D82-B6B0-5CA98AAF8A94}"/>
              </a:ext>
            </a:extLst>
          </p:cNvPr>
          <p:cNvSpPr>
            <a:spLocks noGrp="1"/>
          </p:cNvSpPr>
          <p:nvPr>
            <p:ph idx="1"/>
          </p:nvPr>
        </p:nvSpPr>
        <p:spPr>
          <a:xfrm>
            <a:off x="231078" y="1432681"/>
            <a:ext cx="11740260" cy="4492331"/>
          </a:xfrm>
        </p:spPr>
        <p:txBody>
          <a:bodyPr/>
          <a:lstStyle/>
          <a:p>
            <a:r>
              <a:rPr lang="en-US" sz="2200" dirty="0">
                <a:solidFill>
                  <a:srgbClr val="1F3137"/>
                </a:solidFill>
              </a:rPr>
              <a:t>CagriSema data validate hunger, cravings, satiety, and food noise as clinical assessment domains</a:t>
            </a:r>
          </a:p>
          <a:p>
            <a:r>
              <a:rPr lang="en-US" sz="2200" dirty="0">
                <a:solidFill>
                  <a:srgbClr val="1F3137"/>
                </a:solidFill>
              </a:rPr>
              <a:t>Stopping treatment solely because BMI improves may undermine chronic disease management</a:t>
            </a:r>
            <a:endParaRPr lang="en-US" sz="2200" dirty="0"/>
          </a:p>
          <a:p>
            <a:r>
              <a:rPr lang="en-US" sz="2200" dirty="0">
                <a:solidFill>
                  <a:srgbClr val="1F3137"/>
                </a:solidFill>
              </a:rPr>
              <a:t>Use symptom-guided management for GI-related AEs (ie, nausea, diarrhea, and constipation)</a:t>
            </a:r>
          </a:p>
          <a:p>
            <a:pPr lvl="2"/>
            <a:r>
              <a:rPr lang="en-US" sz="2000" dirty="0">
                <a:solidFill>
                  <a:srgbClr val="1F3137"/>
                </a:solidFill>
              </a:rPr>
              <a:t>Consider dose adjustments where appropriate</a:t>
            </a:r>
            <a:endParaRPr lang="en-US" sz="2000" dirty="0"/>
          </a:p>
          <a:p>
            <a:r>
              <a:rPr lang="en-US" sz="2200" dirty="0">
                <a:solidFill>
                  <a:srgbClr val="1F3137"/>
                </a:solidFill>
              </a:rPr>
              <a:t>Plan follow-up around durability</a:t>
            </a:r>
          </a:p>
          <a:p>
            <a:pPr lvl="2"/>
            <a:r>
              <a:rPr lang="en-US" sz="2000" dirty="0">
                <a:solidFill>
                  <a:srgbClr val="1F3137"/>
                </a:solidFill>
              </a:rPr>
              <a:t>Weight, cardiometabolic markers, function, psychosocial health, and access</a:t>
            </a:r>
          </a:p>
          <a:p>
            <a:r>
              <a:rPr lang="en-US" sz="2200" dirty="0">
                <a:solidFill>
                  <a:srgbClr val="1F3137"/>
                </a:solidFill>
              </a:rPr>
              <a:t>Empower patients with a maintenance narrative: obesity treatment is not a short course; it requires longitudinal care</a:t>
            </a:r>
            <a:endParaRPr lang="en-US" sz="2200" dirty="0"/>
          </a:p>
          <a:p>
            <a:endParaRPr lang="en-US" sz="2200" dirty="0"/>
          </a:p>
          <a:p>
            <a:endParaRPr lang="en-US" sz="2200" dirty="0"/>
          </a:p>
        </p:txBody>
      </p:sp>
    </p:spTree>
    <p:extLst>
      <p:ext uri="{BB962C8B-B14F-4D97-AF65-F5344CB8AC3E}">
        <p14:creationId xmlns:p14="http://schemas.microsoft.com/office/powerpoint/2010/main" val="4030487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46B0B-AE7D-7E56-CDC7-AE0A38047C7E}"/>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1818312D-12A2-16F5-848A-716DF3948F23}"/>
              </a:ext>
            </a:extLst>
          </p:cNvPr>
          <p:cNvSpPr>
            <a:spLocks noGrp="1" noChangeArrowheads="1"/>
          </p:cNvSpPr>
          <p:nvPr>
            <p:ph type="title"/>
          </p:nvPr>
        </p:nvSpPr>
        <p:spPr/>
        <p:txBody>
          <a:bodyPr>
            <a:normAutofit fontScale="90000"/>
          </a:bodyPr>
          <a:lstStyle/>
          <a:p>
            <a:r>
              <a:rPr lang="en-US" dirty="0"/>
              <a:t>Implementation Reflection and Postactivity Assessment </a:t>
            </a:r>
            <a:br>
              <a:rPr lang="en-US" dirty="0"/>
            </a:br>
            <a:r>
              <a:rPr lang="en-US" dirty="0"/>
              <a:t> </a:t>
            </a:r>
            <a:br>
              <a:rPr lang="en-US" dirty="0"/>
            </a:br>
            <a:br>
              <a:rPr lang="en-US" dirty="0">
                <a:solidFill>
                  <a:schemeClr val="tx1"/>
                </a:solidFill>
                <a:latin typeface="Poppins" panose="00000500000000000000" pitchFamily="2" charset="0"/>
              </a:rPr>
            </a:br>
            <a:br>
              <a:rPr lang="en-US" dirty="0">
                <a:solidFill>
                  <a:schemeClr val="tx1"/>
                </a:solidFill>
                <a:latin typeface="Poppins" panose="00000500000000000000" pitchFamily="2" charset="0"/>
              </a:rPr>
            </a:br>
            <a:endParaRPr lang="en-US" altLang="en-US" sz="3600" spc="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61934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09634-3EA2-B07F-E14D-C6789938403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E1DA41-5F21-A741-9684-72E7533A33F2}"/>
              </a:ext>
            </a:extLst>
          </p:cNvPr>
          <p:cNvSpPr>
            <a:spLocks noGrp="1"/>
          </p:cNvSpPr>
          <p:nvPr>
            <p:ph type="title"/>
          </p:nvPr>
        </p:nvSpPr>
        <p:spPr/>
        <p:txBody>
          <a:bodyPr/>
          <a:lstStyle/>
          <a:p>
            <a:r>
              <a:rPr lang="en-US" dirty="0"/>
              <a:t>Key Takeaways</a:t>
            </a:r>
          </a:p>
        </p:txBody>
      </p:sp>
      <p:sp>
        <p:nvSpPr>
          <p:cNvPr id="6" name="Content Placeholder 5">
            <a:extLst>
              <a:ext uri="{FF2B5EF4-FFF2-40B4-BE49-F238E27FC236}">
                <a16:creationId xmlns:a16="http://schemas.microsoft.com/office/drawing/2014/main" id="{E62B4D13-9BC0-4613-01E6-4962D3135111}"/>
              </a:ext>
            </a:extLst>
          </p:cNvPr>
          <p:cNvSpPr>
            <a:spLocks noGrp="1"/>
          </p:cNvSpPr>
          <p:nvPr>
            <p:ph idx="1"/>
          </p:nvPr>
        </p:nvSpPr>
        <p:spPr/>
        <p:txBody>
          <a:bodyPr/>
          <a:lstStyle/>
          <a:p>
            <a:r>
              <a:rPr lang="en-US" sz="2200" dirty="0">
                <a:solidFill>
                  <a:srgbClr val="1F3137"/>
                </a:solidFill>
              </a:rPr>
              <a:t>ADA 2026 obesity data reinforce obesity as a chronic, cardiometabolic disease that requires longitudinal management</a:t>
            </a:r>
          </a:p>
          <a:p>
            <a:r>
              <a:rPr lang="en-US" sz="2200" dirty="0">
                <a:solidFill>
                  <a:srgbClr val="1F3137"/>
                </a:solidFill>
              </a:rPr>
              <a:t>Triple agonism may substantially raise expectations regarding the magnitude of weight loss expected</a:t>
            </a:r>
          </a:p>
          <a:p>
            <a:pPr lvl="2"/>
            <a:r>
              <a:rPr lang="en-US" sz="2000" dirty="0">
                <a:solidFill>
                  <a:srgbClr val="1F3137"/>
                </a:solidFill>
              </a:rPr>
              <a:t>Safety, tolerability, and access require careful planning</a:t>
            </a:r>
            <a:endParaRPr lang="en-US" sz="2000" dirty="0"/>
          </a:p>
          <a:p>
            <a:r>
              <a:rPr lang="en-US" sz="2200" dirty="0">
                <a:solidFill>
                  <a:srgbClr val="1F3137"/>
                </a:solidFill>
              </a:rPr>
              <a:t>Oral incretin-based therapies may expand options and support metabolic risk conversations, especially in patients with prediabetes or lower BMI risk state</a:t>
            </a:r>
            <a:endParaRPr lang="en-US" sz="2200" dirty="0"/>
          </a:p>
          <a:p>
            <a:r>
              <a:rPr lang="en-US" sz="2200" dirty="0">
                <a:solidFill>
                  <a:srgbClr val="1F3137"/>
                </a:solidFill>
              </a:rPr>
              <a:t>Appetite, cravings, and food noise are clinically relevant biologic drivers, not merely issues of individual willpower</a:t>
            </a:r>
            <a:endParaRPr lang="en-US" sz="2200" dirty="0"/>
          </a:p>
          <a:p>
            <a:r>
              <a:rPr lang="en-US" sz="2200" dirty="0">
                <a:solidFill>
                  <a:srgbClr val="1F3137"/>
                </a:solidFill>
              </a:rPr>
              <a:t>Translate evidence using a framework</a:t>
            </a:r>
          </a:p>
          <a:p>
            <a:pPr lvl="2"/>
            <a:r>
              <a:rPr lang="en-US" sz="2000" dirty="0">
                <a:solidFill>
                  <a:srgbClr val="1F3137"/>
                </a:solidFill>
              </a:rPr>
              <a:t>Strength of data, clinical relevance, feasibility and safety, and application boundary</a:t>
            </a:r>
            <a:endParaRPr lang="en-US" sz="2000" dirty="0"/>
          </a:p>
          <a:p>
            <a:pPr marL="0" indent="0">
              <a:buNone/>
            </a:pPr>
            <a:endParaRPr lang="en-US" sz="1800" dirty="0"/>
          </a:p>
          <a:p>
            <a:pPr marL="0" indent="0">
              <a:buNone/>
            </a:pPr>
            <a:endParaRPr lang="en-US" sz="1800" dirty="0"/>
          </a:p>
        </p:txBody>
      </p:sp>
    </p:spTree>
    <p:extLst>
      <p:ext uri="{BB962C8B-B14F-4D97-AF65-F5344CB8AC3E}">
        <p14:creationId xmlns:p14="http://schemas.microsoft.com/office/powerpoint/2010/main" val="18182279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80E0-9CA7-428B-FEA6-F4EDE9FDB43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CA1B361-D1B4-E5A7-E22B-435CFCD01985}"/>
              </a:ext>
            </a:extLst>
          </p:cNvPr>
          <p:cNvSpPr>
            <a:spLocks noGrp="1"/>
          </p:cNvSpPr>
          <p:nvPr>
            <p:ph type="title"/>
          </p:nvPr>
        </p:nvSpPr>
        <p:spPr/>
        <p:txBody>
          <a:bodyPr/>
          <a:lstStyle/>
          <a:p>
            <a:r>
              <a:rPr lang="en-US" dirty="0"/>
              <a:t>Posttest 1</a:t>
            </a:r>
          </a:p>
        </p:txBody>
      </p:sp>
      <p:sp>
        <p:nvSpPr>
          <p:cNvPr id="11" name="Text Placeholder 10">
            <a:extLst>
              <a:ext uri="{FF2B5EF4-FFF2-40B4-BE49-F238E27FC236}">
                <a16:creationId xmlns:a16="http://schemas.microsoft.com/office/drawing/2014/main" id="{789065DB-0BE8-3A46-9458-88536EC7934F}"/>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4B6074E2-910A-0E05-D99A-8CB3ECD4B6B7}"/>
              </a:ext>
            </a:extLst>
          </p:cNvPr>
          <p:cNvSpPr>
            <a:spLocks noGrp="1"/>
          </p:cNvSpPr>
          <p:nvPr>
            <p:ph type="body" sz="quarter" idx="14"/>
          </p:nvPr>
        </p:nvSpPr>
        <p:spPr/>
        <p:txBody>
          <a:bodyPr/>
          <a:lstStyle/>
          <a:p>
            <a:r>
              <a:rPr lang="en-US" sz="1800" dirty="0">
                <a:latin typeface="Poppins"/>
                <a:cs typeface="Poppins"/>
              </a:rPr>
              <a:t>A 48-year-old man with BMI 46 kg/m², hypertension, and obstructive sleep apnea asks about obesity data from ADA 2026. You are reviewing which finding is most likely to influence future obesity treatment standards.</a:t>
            </a:r>
          </a:p>
          <a:p>
            <a:r>
              <a:rPr lang="en-US" sz="1800" dirty="0"/>
              <a:t>Which ADA 2026 dataset should be prioritized?</a:t>
            </a:r>
          </a:p>
        </p:txBody>
      </p:sp>
      <p:sp>
        <p:nvSpPr>
          <p:cNvPr id="3" name="Text Placeholder 2">
            <a:extLst>
              <a:ext uri="{FF2B5EF4-FFF2-40B4-BE49-F238E27FC236}">
                <a16:creationId xmlns:a16="http://schemas.microsoft.com/office/drawing/2014/main" id="{02414FC9-76E8-DC23-2FB7-59609CE05663}"/>
              </a:ext>
            </a:extLst>
          </p:cNvPr>
          <p:cNvSpPr>
            <a:spLocks noGrp="1"/>
          </p:cNvSpPr>
          <p:nvPr>
            <p:ph type="body" sz="quarter" idx="15"/>
          </p:nvPr>
        </p:nvSpPr>
        <p:spPr/>
        <p:txBody>
          <a:bodyPr/>
          <a:lstStyle/>
          <a:p>
            <a:r>
              <a:rPr lang="en-US" sz="1800" dirty="0"/>
              <a:t>TRIUMPH-1: retatrutide in adults with obesity</a:t>
            </a:r>
          </a:p>
          <a:p>
            <a:r>
              <a:rPr lang="en-US" sz="1800" dirty="0"/>
              <a:t>REIMAGINE: CagriSema effects on appetite and food-cue response</a:t>
            </a:r>
          </a:p>
          <a:p>
            <a:r>
              <a:rPr lang="en-US" sz="1800" dirty="0"/>
              <a:t>ATTAIN-1: orforglipron insulin-marker analysis by prediabetes status</a:t>
            </a:r>
          </a:p>
          <a:p>
            <a:r>
              <a:rPr lang="en-US" sz="1800" dirty="0"/>
              <a:t>OASIS 4: oral semaglutide outcomes by BMI subgroup</a:t>
            </a:r>
          </a:p>
        </p:txBody>
      </p:sp>
      <p:sp>
        <p:nvSpPr>
          <p:cNvPr id="4" name="Rounded Rectangle 5">
            <a:extLst>
              <a:ext uri="{FF2B5EF4-FFF2-40B4-BE49-F238E27FC236}">
                <a16:creationId xmlns:a16="http://schemas.microsoft.com/office/drawing/2014/main" id="{72BA9C62-3F32-DAA6-CF77-6960D31B126F}"/>
              </a:ext>
            </a:extLst>
          </p:cNvPr>
          <p:cNvSpPr/>
          <p:nvPr/>
        </p:nvSpPr>
        <p:spPr>
          <a:xfrm>
            <a:off x="5268290" y="1551481"/>
            <a:ext cx="5159872" cy="708075"/>
          </a:xfrm>
          <a:prstGeom prst="roundRect">
            <a:avLst>
              <a:gd name="adj" fmla="val 50000"/>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8" name="Group 7">
            <a:extLst>
              <a:ext uri="{FF2B5EF4-FFF2-40B4-BE49-F238E27FC236}">
                <a16:creationId xmlns:a16="http://schemas.microsoft.com/office/drawing/2014/main" id="{17D3D98C-B6D3-1963-F47C-57306F2E33B7}"/>
              </a:ext>
            </a:extLst>
          </p:cNvPr>
          <p:cNvGrpSpPr/>
          <p:nvPr/>
        </p:nvGrpSpPr>
        <p:grpSpPr>
          <a:xfrm>
            <a:off x="231077" y="4226910"/>
            <a:ext cx="5191823" cy="1455272"/>
            <a:chOff x="228599" y="4042243"/>
            <a:chExt cx="3609164" cy="1319442"/>
          </a:xfrm>
        </p:grpSpPr>
        <p:sp>
          <p:nvSpPr>
            <p:cNvPr id="5" name="Rounded Rectangle 2">
              <a:extLst>
                <a:ext uri="{FF2B5EF4-FFF2-40B4-BE49-F238E27FC236}">
                  <a16:creationId xmlns:a16="http://schemas.microsoft.com/office/drawing/2014/main" id="{4FF80B8D-459E-3340-763B-BEDD5A3AD6F8}"/>
                </a:ext>
              </a:extLst>
            </p:cNvPr>
            <p:cNvSpPr/>
            <p:nvPr/>
          </p:nvSpPr>
          <p:spPr bwMode="auto">
            <a:xfrm>
              <a:off x="228601" y="4161771"/>
              <a:ext cx="3609162" cy="1199914"/>
            </a:xfrm>
            <a:prstGeom prst="roundRect">
              <a:avLst>
                <a:gd name="adj" fmla="val 0"/>
              </a:avLst>
            </a:prstGeom>
            <a:solidFill>
              <a:schemeClr val="tx2"/>
            </a:solidFill>
            <a:ln w="0">
              <a:noFill/>
              <a:miter lim="800000"/>
              <a:headEnd/>
              <a:tailEnd/>
            </a:ln>
            <a:effectLst/>
          </p:spPr>
          <p:txBody>
            <a:bodyPr wrap="square" lIns="91440" tIns="365760" rIns="182880" bIns="91440" rtlCol="0" anchor="t">
              <a:spAutoFit/>
            </a:bodyPr>
            <a:lstStyle/>
            <a:p>
              <a:pPr lvl="0"/>
              <a:r>
                <a:rPr lang="en-US" sz="1400" dirty="0"/>
                <a:t>TRIUMPH-1 provides pivotal randomized efficacy and safety data for retatrutide in obesity, making it more practice-changing than mechanistic, post hoc, or subgroup analyses.</a:t>
              </a:r>
              <a:endParaRPr kumimoji="0" lang="en-US" sz="1400" b="0" i="0" u="none" strike="noStrike" kern="1200" cap="none" spc="0" normalizeH="0" baseline="0" noProof="0" dirty="0">
                <a:ln>
                  <a:noFill/>
                </a:ln>
                <a:solidFill>
                  <a:srgbClr val="161616"/>
                </a:solidFill>
                <a:effectLst/>
                <a:uLnTx/>
                <a:uFillTx/>
                <a:latin typeface="Poppins"/>
                <a:ea typeface="+mn-ea"/>
                <a:cs typeface="+mn-cs"/>
              </a:endParaRPr>
            </a:p>
          </p:txBody>
        </p:sp>
        <p:sp>
          <p:nvSpPr>
            <p:cNvPr id="7" name="Rounded Rectangle 4">
              <a:extLst>
                <a:ext uri="{FF2B5EF4-FFF2-40B4-BE49-F238E27FC236}">
                  <a16:creationId xmlns:a16="http://schemas.microsoft.com/office/drawing/2014/main" id="{45C17324-2B1B-91B3-298B-820CBB171BA9}"/>
                </a:ext>
              </a:extLst>
            </p:cNvPr>
            <p:cNvSpPr/>
            <p:nvPr/>
          </p:nvSpPr>
          <p:spPr bwMode="auto">
            <a:xfrm>
              <a:off x="228599" y="4042243"/>
              <a:ext cx="1600064" cy="433707"/>
            </a:xfrm>
            <a:prstGeom prst="roundRect">
              <a:avLst>
                <a:gd name="adj" fmla="val 0"/>
              </a:avLst>
            </a:prstGeom>
            <a:solidFill>
              <a:schemeClr val="accent1"/>
            </a:solidFill>
            <a:ln w="0">
              <a:noFill/>
              <a:miter lim="800000"/>
              <a:headEnd/>
              <a:tailEnd/>
            </a:ln>
            <a:effectLst/>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800" b="1" i="0" u="none" strike="noStrike" kern="1200" cap="none" spc="100" normalizeH="0" baseline="0" noProof="0" dirty="0">
                  <a:ln>
                    <a:noFill/>
                  </a:ln>
                  <a:solidFill>
                    <a:srgbClr val="F9F3D9"/>
                  </a:solidFill>
                  <a:effectLst/>
                  <a:uLnTx/>
                  <a:uFillTx/>
                  <a:latin typeface="Poppins SemiBold" pitchFamily="2" charset="77"/>
                  <a:ea typeface="+mn-ea"/>
                  <a:cs typeface="Poppins SemiBold" pitchFamily="2" charset="77"/>
                </a:rPr>
                <a:t>RATIONALE</a:t>
              </a:r>
            </a:p>
          </p:txBody>
        </p:sp>
      </p:grpSp>
    </p:spTree>
    <p:extLst>
      <p:ext uri="{BB962C8B-B14F-4D97-AF65-F5344CB8AC3E}">
        <p14:creationId xmlns:p14="http://schemas.microsoft.com/office/powerpoint/2010/main" val="36042525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EC5E0-9DBE-BF9F-8C52-77F0C7A7085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67AED52-49CF-A7D8-6431-B8BB7C2E1E28}"/>
              </a:ext>
            </a:extLst>
          </p:cNvPr>
          <p:cNvSpPr>
            <a:spLocks noGrp="1"/>
          </p:cNvSpPr>
          <p:nvPr>
            <p:ph type="title"/>
          </p:nvPr>
        </p:nvSpPr>
        <p:spPr/>
        <p:txBody>
          <a:bodyPr/>
          <a:lstStyle/>
          <a:p>
            <a:r>
              <a:rPr lang="en-US" dirty="0"/>
              <a:t>Posttest 2</a:t>
            </a:r>
          </a:p>
        </p:txBody>
      </p:sp>
      <p:sp>
        <p:nvSpPr>
          <p:cNvPr id="11" name="Text Placeholder 10">
            <a:extLst>
              <a:ext uri="{FF2B5EF4-FFF2-40B4-BE49-F238E27FC236}">
                <a16:creationId xmlns:a16="http://schemas.microsoft.com/office/drawing/2014/main" id="{71C0B151-687D-14B6-9B23-6CAA4BD2F627}"/>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C6B25131-2C77-EEC7-E693-5411ECBE79B1}"/>
              </a:ext>
            </a:extLst>
          </p:cNvPr>
          <p:cNvSpPr>
            <a:spLocks noGrp="1"/>
          </p:cNvSpPr>
          <p:nvPr>
            <p:ph type="body" sz="quarter" idx="14"/>
          </p:nvPr>
        </p:nvSpPr>
        <p:spPr/>
        <p:txBody>
          <a:bodyPr/>
          <a:lstStyle/>
          <a:p>
            <a:r>
              <a:rPr lang="en-US" sz="1800" dirty="0"/>
              <a:t>A 52-year-old woman with BMI 38 kg/m² and prediabetes asks whether ADA 2026 data prove that orforglipron directly improves β-cell function independent of weight loss. You review an ATTAIN-1 analysis by prediabetes status.</a:t>
            </a:r>
          </a:p>
          <a:p>
            <a:r>
              <a:rPr lang="en-US" sz="1800" dirty="0"/>
              <a:t>What is the best interpretation?</a:t>
            </a:r>
          </a:p>
        </p:txBody>
      </p:sp>
      <p:sp>
        <p:nvSpPr>
          <p:cNvPr id="3" name="Text Placeholder 2">
            <a:extLst>
              <a:ext uri="{FF2B5EF4-FFF2-40B4-BE49-F238E27FC236}">
                <a16:creationId xmlns:a16="http://schemas.microsoft.com/office/drawing/2014/main" id="{09F0AC9F-FD27-F846-AC2B-421DE65AB07B}"/>
              </a:ext>
            </a:extLst>
          </p:cNvPr>
          <p:cNvSpPr>
            <a:spLocks noGrp="1"/>
          </p:cNvSpPr>
          <p:nvPr>
            <p:ph type="body" sz="quarter" idx="15"/>
          </p:nvPr>
        </p:nvSpPr>
        <p:spPr/>
        <p:txBody>
          <a:bodyPr/>
          <a:lstStyle/>
          <a:p>
            <a:r>
              <a:rPr lang="en-US" sz="1800" dirty="0"/>
              <a:t>It confirms a direct β-cell disease-modifying effect</a:t>
            </a:r>
          </a:p>
          <a:p>
            <a:r>
              <a:rPr lang="en-US" sz="1800" dirty="0"/>
              <a:t>It supports metabolic benefit but remains hypothesis-generating</a:t>
            </a:r>
          </a:p>
          <a:p>
            <a:r>
              <a:rPr lang="en-US" sz="1800" dirty="0"/>
              <a:t>It proves superiority over injectable GLP-1 therapies</a:t>
            </a:r>
          </a:p>
          <a:p>
            <a:r>
              <a:rPr lang="en-US" sz="1800" dirty="0"/>
              <a:t>It shows safety findings unique to prediabetes</a:t>
            </a:r>
          </a:p>
        </p:txBody>
      </p:sp>
      <p:sp>
        <p:nvSpPr>
          <p:cNvPr id="4" name="Rounded Rectangle 5">
            <a:extLst>
              <a:ext uri="{FF2B5EF4-FFF2-40B4-BE49-F238E27FC236}">
                <a16:creationId xmlns:a16="http://schemas.microsoft.com/office/drawing/2014/main" id="{1068771D-B5B8-4A76-8965-FE79155C171A}"/>
              </a:ext>
            </a:extLst>
          </p:cNvPr>
          <p:cNvSpPr/>
          <p:nvPr/>
        </p:nvSpPr>
        <p:spPr>
          <a:xfrm>
            <a:off x="5268290" y="2246296"/>
            <a:ext cx="5159872" cy="684281"/>
          </a:xfrm>
          <a:prstGeom prst="roundRect">
            <a:avLst>
              <a:gd name="adj" fmla="val 50000"/>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5" name="Group 4">
            <a:extLst>
              <a:ext uri="{FF2B5EF4-FFF2-40B4-BE49-F238E27FC236}">
                <a16:creationId xmlns:a16="http://schemas.microsoft.com/office/drawing/2014/main" id="{B7E092B7-B175-C84F-D32D-0A2140197AB4}"/>
              </a:ext>
            </a:extLst>
          </p:cNvPr>
          <p:cNvGrpSpPr/>
          <p:nvPr/>
        </p:nvGrpSpPr>
        <p:grpSpPr>
          <a:xfrm>
            <a:off x="231079" y="4113442"/>
            <a:ext cx="4948417" cy="2089298"/>
            <a:chOff x="228600" y="4042243"/>
            <a:chExt cx="3020726" cy="2089298"/>
          </a:xfrm>
        </p:grpSpPr>
        <p:sp>
          <p:nvSpPr>
            <p:cNvPr id="7" name="Rounded Rectangle 2">
              <a:extLst>
                <a:ext uri="{FF2B5EF4-FFF2-40B4-BE49-F238E27FC236}">
                  <a16:creationId xmlns:a16="http://schemas.microsoft.com/office/drawing/2014/main" id="{8604F3D7-B839-4457-635E-C9468A9B4E06}"/>
                </a:ext>
              </a:extLst>
            </p:cNvPr>
            <p:cNvSpPr/>
            <p:nvPr/>
          </p:nvSpPr>
          <p:spPr bwMode="auto">
            <a:xfrm>
              <a:off x="228601" y="4161771"/>
              <a:ext cx="3020725" cy="1969770"/>
            </a:xfrm>
            <a:prstGeom prst="roundRect">
              <a:avLst>
                <a:gd name="adj" fmla="val 0"/>
              </a:avLst>
            </a:prstGeom>
            <a:solidFill>
              <a:schemeClr val="tx2"/>
            </a:solidFill>
            <a:ln w="0">
              <a:noFill/>
              <a:miter lim="800000"/>
              <a:headEnd/>
              <a:tailEnd/>
            </a:ln>
            <a:effectLst/>
          </p:spPr>
          <p:txBody>
            <a:bodyPr wrap="square" lIns="91440" tIns="365760" rIns="182880" bIns="9144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The ATTAIN-1 analysis showed improvements in insulin sensitivity and β-cell function markers with orforglipron, including in patients with prediabetes. However, because this was a post hoc analysis, the findings should be interpreted as supportive and hypothesis-generating rather than definitive proof of a direct β-cell effect independent of weight loss.</a:t>
              </a:r>
            </a:p>
          </p:txBody>
        </p:sp>
        <p:sp>
          <p:nvSpPr>
            <p:cNvPr id="8" name="Rounded Rectangle 4">
              <a:extLst>
                <a:ext uri="{FF2B5EF4-FFF2-40B4-BE49-F238E27FC236}">
                  <a16:creationId xmlns:a16="http://schemas.microsoft.com/office/drawing/2014/main" id="{C88ABCDB-1AAC-F56C-601A-0882C50A7719}"/>
                </a:ext>
              </a:extLst>
            </p:cNvPr>
            <p:cNvSpPr/>
            <p:nvPr/>
          </p:nvSpPr>
          <p:spPr bwMode="auto">
            <a:xfrm>
              <a:off x="228600" y="4042243"/>
              <a:ext cx="1217810" cy="433707"/>
            </a:xfrm>
            <a:prstGeom prst="roundRect">
              <a:avLst>
                <a:gd name="adj" fmla="val 0"/>
              </a:avLst>
            </a:prstGeom>
            <a:solidFill>
              <a:schemeClr val="accent1"/>
            </a:solidFill>
            <a:ln w="0">
              <a:noFill/>
              <a:miter lim="800000"/>
              <a:headEnd/>
              <a:tailEnd/>
            </a:ln>
            <a:effectLst/>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800" b="1" i="0" u="none" strike="noStrike" kern="1200" cap="none" spc="100" normalizeH="0" baseline="0" noProof="0" dirty="0">
                  <a:ln>
                    <a:noFill/>
                  </a:ln>
                  <a:solidFill>
                    <a:srgbClr val="F9F3D9"/>
                  </a:solidFill>
                  <a:effectLst/>
                  <a:uLnTx/>
                  <a:uFillTx/>
                  <a:latin typeface="Poppins SemiBold" pitchFamily="2" charset="77"/>
                  <a:ea typeface="+mn-ea"/>
                  <a:cs typeface="Poppins SemiBold" pitchFamily="2" charset="77"/>
                </a:rPr>
                <a:t>RATIONALE</a:t>
              </a:r>
            </a:p>
          </p:txBody>
        </p:sp>
      </p:grpSp>
    </p:spTree>
    <p:extLst>
      <p:ext uri="{BB962C8B-B14F-4D97-AF65-F5344CB8AC3E}">
        <p14:creationId xmlns:p14="http://schemas.microsoft.com/office/powerpoint/2010/main" val="2044203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2631A-C031-55FE-349F-86C862D1A94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0253390-BEAF-5F4F-67BC-8E01E8CEF473}"/>
              </a:ext>
            </a:extLst>
          </p:cNvPr>
          <p:cNvSpPr>
            <a:spLocks noGrp="1"/>
          </p:cNvSpPr>
          <p:nvPr>
            <p:ph type="title"/>
          </p:nvPr>
        </p:nvSpPr>
        <p:spPr/>
        <p:txBody>
          <a:bodyPr/>
          <a:lstStyle/>
          <a:p>
            <a:r>
              <a:rPr lang="en-US" dirty="0"/>
              <a:t>Posttest 3</a:t>
            </a:r>
          </a:p>
        </p:txBody>
      </p:sp>
      <p:sp>
        <p:nvSpPr>
          <p:cNvPr id="11" name="Text Placeholder 10">
            <a:extLst>
              <a:ext uri="{FF2B5EF4-FFF2-40B4-BE49-F238E27FC236}">
                <a16:creationId xmlns:a16="http://schemas.microsoft.com/office/drawing/2014/main" id="{C07C10D3-13FD-F117-45A0-8BDEEC4E990F}"/>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F62C0644-F84E-67A1-6B09-192C32FF2AE1}"/>
              </a:ext>
            </a:extLst>
          </p:cNvPr>
          <p:cNvSpPr>
            <a:spLocks noGrp="1"/>
          </p:cNvSpPr>
          <p:nvPr>
            <p:ph type="body" sz="quarter" idx="14"/>
          </p:nvPr>
        </p:nvSpPr>
        <p:spPr/>
        <p:txBody>
          <a:bodyPr/>
          <a:lstStyle/>
          <a:p>
            <a:r>
              <a:rPr lang="en-US" sz="1800" dirty="0"/>
              <a:t>A 50-year-old woman has BMI 32 kg/m², hypertension, elevated waist circumference, and prediabetes. She asks whether she should wait until her BMI is ≥35 kg/m² before considering an obesity medication.</a:t>
            </a:r>
          </a:p>
          <a:p>
            <a:r>
              <a:rPr lang="en-US" sz="1800" dirty="0"/>
              <a:t>What is the best response?</a:t>
            </a:r>
          </a:p>
        </p:txBody>
      </p:sp>
      <p:sp>
        <p:nvSpPr>
          <p:cNvPr id="3" name="Text Placeholder 2">
            <a:extLst>
              <a:ext uri="{FF2B5EF4-FFF2-40B4-BE49-F238E27FC236}">
                <a16:creationId xmlns:a16="http://schemas.microsoft.com/office/drawing/2014/main" id="{704E0AE1-45B6-5D2C-E781-E51B834B52AF}"/>
              </a:ext>
            </a:extLst>
          </p:cNvPr>
          <p:cNvSpPr>
            <a:spLocks noGrp="1"/>
          </p:cNvSpPr>
          <p:nvPr>
            <p:ph type="body" sz="quarter" idx="15"/>
          </p:nvPr>
        </p:nvSpPr>
        <p:spPr/>
        <p:txBody>
          <a:bodyPr/>
          <a:lstStyle/>
          <a:p>
            <a:r>
              <a:rPr lang="en-US" sz="1800" dirty="0"/>
              <a:t>Wait until BMI reaches the class II obesity range</a:t>
            </a:r>
          </a:p>
          <a:p>
            <a:r>
              <a:rPr lang="en-US" sz="1800" dirty="0"/>
              <a:t>Measure waist circumference to determine treatment intensity </a:t>
            </a:r>
          </a:p>
          <a:p>
            <a:r>
              <a:rPr lang="en-US" sz="1800" dirty="0"/>
              <a:t>Consider therapy based on risk and preferences</a:t>
            </a:r>
          </a:p>
          <a:p>
            <a:r>
              <a:rPr lang="en-US" sz="1800" dirty="0"/>
              <a:t>Defer treatment until guidelines mandate therapy</a:t>
            </a:r>
          </a:p>
        </p:txBody>
      </p:sp>
      <p:sp>
        <p:nvSpPr>
          <p:cNvPr id="4" name="Rounded Rectangle 5">
            <a:extLst>
              <a:ext uri="{FF2B5EF4-FFF2-40B4-BE49-F238E27FC236}">
                <a16:creationId xmlns:a16="http://schemas.microsoft.com/office/drawing/2014/main" id="{220CBA78-0C6A-FAA5-434E-A0C6F30FC706}"/>
              </a:ext>
            </a:extLst>
          </p:cNvPr>
          <p:cNvSpPr/>
          <p:nvPr/>
        </p:nvSpPr>
        <p:spPr>
          <a:xfrm>
            <a:off x="5286870" y="2932014"/>
            <a:ext cx="5159872" cy="695605"/>
          </a:xfrm>
          <a:prstGeom prst="roundRect">
            <a:avLst>
              <a:gd name="adj" fmla="val 50000"/>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5" name="Group 4">
            <a:extLst>
              <a:ext uri="{FF2B5EF4-FFF2-40B4-BE49-F238E27FC236}">
                <a16:creationId xmlns:a16="http://schemas.microsoft.com/office/drawing/2014/main" id="{77E12DEF-3877-FCFD-792F-FB51816A017E}"/>
              </a:ext>
            </a:extLst>
          </p:cNvPr>
          <p:cNvGrpSpPr/>
          <p:nvPr/>
        </p:nvGrpSpPr>
        <p:grpSpPr>
          <a:xfrm>
            <a:off x="231077" y="3756027"/>
            <a:ext cx="4948417" cy="2508477"/>
            <a:chOff x="228599" y="4042243"/>
            <a:chExt cx="2329409" cy="2780875"/>
          </a:xfrm>
        </p:grpSpPr>
        <p:sp>
          <p:nvSpPr>
            <p:cNvPr id="7" name="Rounded Rectangle 2">
              <a:extLst>
                <a:ext uri="{FF2B5EF4-FFF2-40B4-BE49-F238E27FC236}">
                  <a16:creationId xmlns:a16="http://schemas.microsoft.com/office/drawing/2014/main" id="{CB5B651E-A11D-4198-F340-82552315F0D9}"/>
                </a:ext>
              </a:extLst>
            </p:cNvPr>
            <p:cNvSpPr/>
            <p:nvPr/>
          </p:nvSpPr>
          <p:spPr bwMode="auto">
            <a:xfrm>
              <a:off x="228601" y="4161771"/>
              <a:ext cx="2329407" cy="2661347"/>
            </a:xfrm>
            <a:prstGeom prst="roundRect">
              <a:avLst>
                <a:gd name="adj" fmla="val 0"/>
              </a:avLst>
            </a:prstGeom>
            <a:solidFill>
              <a:schemeClr val="tx2"/>
            </a:solidFill>
            <a:ln w="0">
              <a:noFill/>
              <a:miter lim="800000"/>
              <a:headEnd/>
              <a:tailEnd/>
            </a:ln>
            <a:effectLst/>
          </p:spPr>
          <p:txBody>
            <a:bodyPr wrap="square" lIns="91440" tIns="365760" rIns="182880" bIns="9144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Emerging ADA 2026 data reinforce risk-based obesity management rather than BMI-only decision-making. In OASIS 4, oral semaglutide produced similar weight loss across BMI groups, and patients with BMI &lt;35 kg/m² had improvements in several cardiometabolic markers. Treatment decisions should incorporate BMI, comorbidities, cardiometabolic risk, prior response, safety, access, and shared decision-making.</a:t>
              </a:r>
            </a:p>
          </p:txBody>
        </p:sp>
        <p:sp>
          <p:nvSpPr>
            <p:cNvPr id="8" name="Rounded Rectangle 4">
              <a:extLst>
                <a:ext uri="{FF2B5EF4-FFF2-40B4-BE49-F238E27FC236}">
                  <a16:creationId xmlns:a16="http://schemas.microsoft.com/office/drawing/2014/main" id="{DC2BE7AD-A98B-5B74-CCB0-D9B35D19A9E6}"/>
                </a:ext>
              </a:extLst>
            </p:cNvPr>
            <p:cNvSpPr/>
            <p:nvPr/>
          </p:nvSpPr>
          <p:spPr bwMode="auto">
            <a:xfrm>
              <a:off x="228599" y="4042243"/>
              <a:ext cx="917936" cy="433706"/>
            </a:xfrm>
            <a:prstGeom prst="roundRect">
              <a:avLst>
                <a:gd name="adj" fmla="val 0"/>
              </a:avLst>
            </a:prstGeom>
            <a:solidFill>
              <a:schemeClr val="accent1"/>
            </a:solidFill>
            <a:ln w="0">
              <a:noFill/>
              <a:miter lim="800000"/>
              <a:headEnd/>
              <a:tailEnd/>
            </a:ln>
            <a:effectLst/>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161616"/>
                </a:buClr>
                <a:buSzTx/>
                <a:buFontTx/>
                <a:buNone/>
                <a:tabLst/>
                <a:defRPr/>
              </a:pPr>
              <a:r>
                <a:rPr kumimoji="0" lang="en-US" sz="1800" b="1" i="0" u="none" strike="noStrike" kern="1200" cap="none" spc="100" normalizeH="0" baseline="0" noProof="0" dirty="0">
                  <a:ln>
                    <a:noFill/>
                  </a:ln>
                  <a:solidFill>
                    <a:srgbClr val="F9F3D9"/>
                  </a:solidFill>
                  <a:effectLst/>
                  <a:uLnTx/>
                  <a:uFillTx/>
                  <a:latin typeface="Poppins SemiBold" pitchFamily="2" charset="77"/>
                  <a:ea typeface="+mn-ea"/>
                  <a:cs typeface="Poppins SemiBold" pitchFamily="2" charset="77"/>
                </a:rPr>
                <a:t>RATIONALE</a:t>
              </a:r>
            </a:p>
          </p:txBody>
        </p:sp>
      </p:grpSp>
    </p:spTree>
    <p:extLst>
      <p:ext uri="{BB962C8B-B14F-4D97-AF65-F5344CB8AC3E}">
        <p14:creationId xmlns:p14="http://schemas.microsoft.com/office/powerpoint/2010/main" val="15545959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7E87D57-C99F-244E-DA4F-6F22F56138A6}"/>
              </a:ext>
            </a:extLst>
          </p:cNvPr>
          <p:cNvSpPr>
            <a:spLocks noGrp="1"/>
          </p:cNvSpPr>
          <p:nvPr>
            <p:ph type="title"/>
          </p:nvPr>
        </p:nvSpPr>
        <p:spPr/>
        <p:txBody>
          <a:bodyPr/>
          <a:lstStyle/>
          <a:p>
            <a:r>
              <a:rPr lang="en-US" dirty="0"/>
              <a:t>Poll 6</a:t>
            </a:r>
          </a:p>
        </p:txBody>
      </p:sp>
      <p:sp>
        <p:nvSpPr>
          <p:cNvPr id="11" name="Text Placeholder 10">
            <a:extLst>
              <a:ext uri="{FF2B5EF4-FFF2-40B4-BE49-F238E27FC236}">
                <a16:creationId xmlns:a16="http://schemas.microsoft.com/office/drawing/2014/main" id="{6527514F-1292-B35F-9935-4D77D04149EF}"/>
              </a:ext>
            </a:extLst>
          </p:cNvPr>
          <p:cNvSpPr>
            <a:spLocks noGrp="1"/>
          </p:cNvSpPr>
          <p:nvPr>
            <p:ph type="body" sz="quarter" idx="13"/>
          </p:nvPr>
        </p:nvSpPr>
        <p:spPr/>
        <p:txBody>
          <a:bodyPr/>
          <a:lstStyle/>
          <a:p>
            <a:r>
              <a:rPr lang="en-US"/>
              <a:t>Let’s vote!</a:t>
            </a:r>
          </a:p>
        </p:txBody>
      </p:sp>
      <p:sp>
        <p:nvSpPr>
          <p:cNvPr id="2" name="Text Placeholder 1">
            <a:extLst>
              <a:ext uri="{FF2B5EF4-FFF2-40B4-BE49-F238E27FC236}">
                <a16:creationId xmlns:a16="http://schemas.microsoft.com/office/drawing/2014/main" id="{DE57C9E8-5454-E0F1-06F7-40C428F6DFCA}"/>
              </a:ext>
            </a:extLst>
          </p:cNvPr>
          <p:cNvSpPr>
            <a:spLocks noGrp="1"/>
          </p:cNvSpPr>
          <p:nvPr>
            <p:ph type="body" sz="quarter" idx="14"/>
          </p:nvPr>
        </p:nvSpPr>
        <p:spPr/>
        <p:txBody>
          <a:bodyPr/>
          <a:lstStyle/>
          <a:p>
            <a:r>
              <a:rPr lang="en-US"/>
              <a:t>Do you plan to make any changes in your clinical practice based on what you learned in today’s program?</a:t>
            </a:r>
          </a:p>
        </p:txBody>
      </p:sp>
      <p:sp>
        <p:nvSpPr>
          <p:cNvPr id="4" name="Text Placeholder 3">
            <a:extLst>
              <a:ext uri="{FF2B5EF4-FFF2-40B4-BE49-F238E27FC236}">
                <a16:creationId xmlns:a16="http://schemas.microsoft.com/office/drawing/2014/main" id="{F183E7BB-8521-2BED-FD0E-83DCE738390A}"/>
              </a:ext>
            </a:extLst>
          </p:cNvPr>
          <p:cNvSpPr>
            <a:spLocks noGrp="1"/>
          </p:cNvSpPr>
          <p:nvPr>
            <p:ph type="body" sz="quarter" idx="15"/>
          </p:nvPr>
        </p:nvSpPr>
        <p:spPr/>
        <p:txBody>
          <a:bodyPr/>
          <a:lstStyle/>
          <a:p>
            <a:r>
              <a:rPr lang="en-US"/>
              <a:t>Yes</a:t>
            </a:r>
          </a:p>
          <a:p>
            <a:r>
              <a:rPr lang="en-US"/>
              <a:t>No</a:t>
            </a:r>
          </a:p>
          <a:p>
            <a:r>
              <a:rPr lang="en-US"/>
              <a:t>Uncertain</a:t>
            </a:r>
          </a:p>
          <a:p>
            <a:endParaRPr lang="en-US"/>
          </a:p>
        </p:txBody>
      </p:sp>
    </p:spTree>
    <p:extLst>
      <p:ext uri="{BB962C8B-B14F-4D97-AF65-F5344CB8AC3E}">
        <p14:creationId xmlns:p14="http://schemas.microsoft.com/office/powerpoint/2010/main" val="10187903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D2EC56A-0A6A-3E35-F4A3-CB73054FE99D}"/>
              </a:ext>
            </a:extLst>
          </p:cNvPr>
          <p:cNvSpPr>
            <a:spLocks noGrp="1"/>
          </p:cNvSpPr>
          <p:nvPr>
            <p:ph type="title"/>
          </p:nvPr>
        </p:nvSpPr>
        <p:spPr/>
        <p:txBody>
          <a:bodyPr/>
          <a:lstStyle/>
          <a:p>
            <a:r>
              <a:rPr lang="en-US" dirty="0"/>
              <a:t>Poll 7</a:t>
            </a:r>
          </a:p>
        </p:txBody>
      </p:sp>
      <p:sp>
        <p:nvSpPr>
          <p:cNvPr id="4" name="Text Placeholder 3">
            <a:extLst>
              <a:ext uri="{FF2B5EF4-FFF2-40B4-BE49-F238E27FC236}">
                <a16:creationId xmlns:a16="http://schemas.microsoft.com/office/drawing/2014/main" id="{E45D08E2-9BBB-593A-18A2-7F3457243EDA}"/>
              </a:ext>
            </a:extLst>
          </p:cNvPr>
          <p:cNvSpPr>
            <a:spLocks noGrp="1"/>
          </p:cNvSpPr>
          <p:nvPr>
            <p:ph sz="quarter" idx="14"/>
          </p:nvPr>
        </p:nvSpPr>
        <p:spPr/>
        <p:txBody>
          <a:bodyPr/>
          <a:lstStyle/>
          <a:p>
            <a:pPr marL="0" indent="0">
              <a:buNone/>
            </a:pPr>
            <a:r>
              <a:rPr lang="en-US"/>
              <a:t>Please take a moment to text in 1 key change that you plan to make in your clinical practice based on this education.</a:t>
            </a:r>
          </a:p>
        </p:txBody>
      </p:sp>
      <p:sp>
        <p:nvSpPr>
          <p:cNvPr id="9" name="Text Placeholder 8">
            <a:extLst>
              <a:ext uri="{FF2B5EF4-FFF2-40B4-BE49-F238E27FC236}">
                <a16:creationId xmlns:a16="http://schemas.microsoft.com/office/drawing/2014/main" id="{7A9870AE-AD62-3008-0C6A-E3EDA3EA808C}"/>
              </a:ext>
            </a:extLst>
          </p:cNvPr>
          <p:cNvSpPr>
            <a:spLocks noGrp="1"/>
          </p:cNvSpPr>
          <p:nvPr>
            <p:ph type="body" sz="quarter" idx="13"/>
          </p:nvPr>
        </p:nvSpPr>
        <p:spPr/>
        <p:txBody>
          <a:bodyPr/>
          <a:lstStyle/>
          <a:p>
            <a:r>
              <a:rPr lang="en-US"/>
              <a:t>Let’s vote!</a:t>
            </a:r>
          </a:p>
        </p:txBody>
      </p:sp>
    </p:spTree>
    <p:extLst>
      <p:ext uri="{BB962C8B-B14F-4D97-AF65-F5344CB8AC3E}">
        <p14:creationId xmlns:p14="http://schemas.microsoft.com/office/powerpoint/2010/main" val="33504024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485152"/>
            <a:ext cx="11740260" cy="1887696"/>
          </a:xfrm>
        </p:spPr>
        <p:txBody>
          <a:bodyPr/>
          <a:lstStyle/>
          <a:p>
            <a:r>
              <a:rPr lang="en-US" dirty="0"/>
              <a:t>ClincalThought Expert Commentaries </a:t>
            </a:r>
          </a:p>
          <a:p>
            <a:r>
              <a:rPr lang="en-US" dirty="0"/>
              <a:t>Text Modules</a:t>
            </a:r>
          </a:p>
          <a:p>
            <a:r>
              <a:rPr lang="en-US" dirty="0"/>
              <a:t>Additional CME/CE-certified slideset on obesity with expert faculty commentary on all the key studies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743202"/>
            <a:ext cx="11740260" cy="521168"/>
          </a:xfrm>
        </p:spPr>
        <p:txBody>
          <a:bodyPr/>
          <a:lstStyle/>
          <a:p>
            <a:r>
              <a:rPr lang="en-US" altLang="en-US" dirty="0"/>
              <a:t>Go Online for More Coverage of Obesity!</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492031"/>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6beddeea-859a-4019-a43c-ca719d329d3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458DAFBFD052429077A29B49F39C33" ma:contentTypeVersion="11" ma:contentTypeDescription="Create a new document." ma:contentTypeScope="" ma:versionID="0e6e3cbd5f681be39554b0c0b7cf9bc0">
  <xsd:schema xmlns:xsd="http://www.w3.org/2001/XMLSchema" xmlns:xs="http://www.w3.org/2001/XMLSchema" xmlns:p="http://schemas.microsoft.com/office/2006/metadata/properties" xmlns:ns2="6beddeea-859a-4019-a43c-ca719d329d37" xmlns:ns3="22fd6914-46d4-4c7e-bbad-46e82841b69d" targetNamespace="http://schemas.microsoft.com/office/2006/metadata/properties" ma:root="true" ma:fieldsID="e4491579682d0faeea61d9f52f923e98" ns2:_="" ns3:_="">
    <xsd:import namespace="6beddeea-859a-4019-a43c-ca719d329d3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ddeea-859a-4019-a43c-ca719d329d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2BF528-79E7-49C7-8398-55B164A86230}">
  <ds:schemaRefs>
    <ds:schemaRef ds:uri="6beddeea-859a-4019-a43c-ca719d329d37"/>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elements/1.1/"/>
    <ds:schemaRef ds:uri="http://schemas.microsoft.com/office/infopath/2007/PartnerControls"/>
    <ds:schemaRef ds:uri="22fd6914-46d4-4c7e-bbad-46e82841b69d"/>
    <ds:schemaRef ds:uri="http://purl.org/dc/dcmitype/"/>
  </ds:schemaRefs>
</ds:datastoreItem>
</file>

<file path=customXml/itemProps2.xml><?xml version="1.0" encoding="utf-8"?>
<ds:datastoreItem xmlns:ds="http://schemas.openxmlformats.org/officeDocument/2006/customXml" ds:itemID="{8F0A32BC-8972-4892-8D70-AD9F473B3730}">
  <ds:schemaRefs>
    <ds:schemaRef ds:uri="http://schemas.microsoft.com/sharepoint/v3/contenttype/forms"/>
  </ds:schemaRefs>
</ds:datastoreItem>
</file>

<file path=customXml/itemProps3.xml><?xml version="1.0" encoding="utf-8"?>
<ds:datastoreItem xmlns:ds="http://schemas.openxmlformats.org/officeDocument/2006/customXml" ds:itemID="{367F78AF-CE59-4264-BB91-CEEC894AF4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eddeea-859a-4019-a43c-ca719d329d3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mplate>
  <TotalTime>5869</TotalTime>
  <Words>9748</Words>
  <Application>Microsoft Office PowerPoint</Application>
  <PresentationFormat>Widescreen</PresentationFormat>
  <Paragraphs>1085</Paragraphs>
  <Slides>67</Slides>
  <Notes>58</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67</vt:i4>
      </vt:variant>
    </vt:vector>
  </HeadingPairs>
  <TitlesOfParts>
    <vt:vector size="81" baseType="lpstr">
      <vt:lpstr>Aptos</vt:lpstr>
      <vt:lpstr>Arial</vt:lpstr>
      <vt:lpstr>Calibri</vt:lpstr>
      <vt:lpstr>Newsreader ExtraBold</vt:lpstr>
      <vt:lpstr>Poppins</vt:lpstr>
      <vt:lpstr>Poppins Light</vt:lpstr>
      <vt:lpstr>Poppins Medium</vt:lpstr>
      <vt:lpstr>Poppins SemiBold</vt:lpstr>
      <vt:lpstr>Times</vt:lpstr>
      <vt:lpstr>Times New Roman</vt:lpstr>
      <vt:lpstr>3_Office</vt:lpstr>
      <vt:lpstr>4_Office</vt:lpstr>
      <vt:lpstr>2_Office</vt:lpstr>
      <vt:lpstr>5_Office</vt:lpstr>
      <vt:lpstr>Translating Emerging Evidence Into Clinical Action—A Conference-to-Clinic Obesity Curriculum</vt:lpstr>
      <vt:lpstr>About These Slides</vt:lpstr>
      <vt:lpstr>Faculty</vt:lpstr>
      <vt:lpstr>Disclosures</vt:lpstr>
      <vt:lpstr>Learning Objective</vt:lpstr>
      <vt:lpstr>Poll 1</vt:lpstr>
      <vt:lpstr>Poll 2</vt:lpstr>
      <vt:lpstr>Pretest 1</vt:lpstr>
      <vt:lpstr>Pretest 2</vt:lpstr>
      <vt:lpstr>Pretest 3</vt:lpstr>
      <vt:lpstr>Setting the Stage:  ADA 2026 in Context  </vt:lpstr>
      <vt:lpstr>Obesity Themes at ADA 2026</vt:lpstr>
      <vt:lpstr>Before You Change Your Practice: 4 Questions to Ask Yourself</vt:lpstr>
      <vt:lpstr>Key Practice-Changing Data   </vt:lpstr>
      <vt:lpstr>TRIUMPH-1: Phase III Trial of Retatrutide in Adults With Overweight or Obesity</vt:lpstr>
      <vt:lpstr>TRIUMPH-1: Why It Matters</vt:lpstr>
      <vt:lpstr>TRIUMPH-1: Study Design</vt:lpstr>
      <vt:lpstr>TRIUMPH-1: Baseline Characteristics and Anthropometric Measures </vt:lpstr>
      <vt:lpstr>TRIUMPH-1: Mean Change in Total Body Weight at 80 Wk</vt:lpstr>
      <vt:lpstr>TRIUMPH-1: Key Secondary Outcomes at 80 Wk</vt:lpstr>
      <vt:lpstr>TRIUMPH-1 Extension: Mean Change in Total Body Weight at 104 Wk</vt:lpstr>
      <vt:lpstr>TRIUMPH-1: Safety</vt:lpstr>
      <vt:lpstr>TRIUMPH-1: Clinical Interpretation</vt:lpstr>
      <vt:lpstr>ATTAIN-1 Post Hoc Analysis: β-Cell Function and Insulin Sensitivity With Orforglipron in Adults With Obesity or Overweight by Prediabetes Status</vt:lpstr>
      <vt:lpstr>ATTAIN-1 Post Hoc Analysis: Why It Matters</vt:lpstr>
      <vt:lpstr>ATTAIN-1: Study Design</vt:lpstr>
      <vt:lpstr>ATTAIN-1 Post Hoc Analysis: Baseline Characteristics</vt:lpstr>
      <vt:lpstr>ATTAIN-1: Mean Change in Body Weight at 72 Wk </vt:lpstr>
      <vt:lpstr>ATTAIN-1 Post Hoc Analysis: Insulin Sensitivity and β-Cell Function at Wk 72</vt:lpstr>
      <vt:lpstr>ATTAIN-1: Safety</vt:lpstr>
      <vt:lpstr>ATTAIN-1 Post Hoc Analysis: Clinical Interpretation</vt:lpstr>
      <vt:lpstr>OASIS 4 Post Hoc Analysis: Cardiometabolic Effects of Semaglutide in Adults With Obesity or Overweight by BMI Status </vt:lpstr>
      <vt:lpstr>OASIS 4 Post Hoc Analysis: Why It Matters</vt:lpstr>
      <vt:lpstr>OASIS 4: Study Design </vt:lpstr>
      <vt:lpstr>OASIS 4 Post Hoc Analysis: Baseline Characteristics </vt:lpstr>
      <vt:lpstr>OASIS 4 Post Hoc Analysis: Change in Total Body Weight at 64 Wk</vt:lpstr>
      <vt:lpstr>OASIS 4 Post Hoc Analysis: Other Cardiometabolic Outcomes</vt:lpstr>
      <vt:lpstr>OASIS 4: Safety</vt:lpstr>
      <vt:lpstr>OASIS 4 Post Hoc Analysis: Clinical Interpretation</vt:lpstr>
      <vt:lpstr>CagriSema and Appetite Signaling: Effects of Amylin Analogue + GLP-1 RA on Appetite and Brain Response in Patients With Overweight or Obesity</vt:lpstr>
      <vt:lpstr>CagriSema and Appetite Signaling: Why It Matters</vt:lpstr>
      <vt:lpstr>CagriSema and Appetite Signaling: Study Design </vt:lpstr>
      <vt:lpstr>CagriSema and Appetite Signaling: Baseline Characteristics </vt:lpstr>
      <vt:lpstr>CagriSema and Appetite Signaling: Change in Postprandial Appetite Scores (VAS) at 22 Wk</vt:lpstr>
      <vt:lpstr>CagriSema and Appetite Signaling: Key Secondary Endpoints </vt:lpstr>
      <vt:lpstr>CagriSema and Appetite Signaling: PROs and fMRI Outcomes</vt:lpstr>
      <vt:lpstr>CagriSema and Appetite Signaling: Safety</vt:lpstr>
      <vt:lpstr>CagriSema and Appetite Signaling: Clinical Interpretation</vt:lpstr>
      <vt:lpstr>From Evidence to Practice:  Clinical Implications    </vt:lpstr>
      <vt:lpstr>Near-Term Practice vs Future Standards of Care</vt:lpstr>
      <vt:lpstr>Implications for Risk Assessment</vt:lpstr>
      <vt:lpstr>Treatment Selection and Monitoring After ADA 2026</vt:lpstr>
      <vt:lpstr>Interactive Clinical Decision Lab   </vt:lpstr>
      <vt:lpstr>Poll 3: Patient Selection and Treatment Initiation</vt:lpstr>
      <vt:lpstr>Faculty Discussion: Strongest Evidence and Patient Goals Drive Treatment Selection and Initiation </vt:lpstr>
      <vt:lpstr>Poll 4: Cardiometabolic Risk Modification &amp; Intensification </vt:lpstr>
      <vt:lpstr>Faculty Discussion: Treatment Intensification Is a Longitudinal Disease Management Decision </vt:lpstr>
      <vt:lpstr>Poll 5: Treatment Adaptation and Long-term Management</vt:lpstr>
      <vt:lpstr>Faculty Discussion: Long-term Management Includes Maintenance, Adaption, and Relapse Prevention</vt:lpstr>
      <vt:lpstr>Implementation Reflection and Postactivity Assessment      </vt:lpstr>
      <vt:lpstr>Key Takeaways</vt:lpstr>
      <vt:lpstr>Posttest 1</vt:lpstr>
      <vt:lpstr>Posttest 2</vt:lpstr>
      <vt:lpstr>Posttest 3</vt:lpstr>
      <vt:lpstr>Poll 6</vt:lpstr>
      <vt:lpstr>Poll 7</vt:lpstr>
      <vt:lpstr>Go Online for More Coverage of Obesity!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Translating Emerging Evidence Into Clinical Action—A Conference-to-Clinic Obesity Curriculum</dc:title>
  <dc:creator>Davidson, El (NYC-FUB)</dc:creator>
  <cp:lastModifiedBy>Valerie Wenzel</cp:lastModifiedBy>
  <cp:revision>22</cp:revision>
  <dcterms:created xsi:type="dcterms:W3CDTF">2025-10-10T13:11:02Z</dcterms:created>
  <dcterms:modified xsi:type="dcterms:W3CDTF">2026-08-27T15:31:30Z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0x01010075458DAFBFD052429077A29B49F39C33</vt:lpwstr>
  </property>
  <property fmtid="{D5CDD505-2E9C-101B-9397-08002B2CF9AE}" pid="3" name="MediaServiceImageTags">
    <vt:lpwstr/>
  </property>
</Properties>
</file>