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9"/>
  </p:notesMasterIdLst>
  <p:handoutMasterIdLst>
    <p:handoutMasterId r:id="rId20"/>
  </p:handoutMasterIdLst>
  <p:sldIdLst>
    <p:sldId id="574" r:id="rId7"/>
    <p:sldId id="575" r:id="rId8"/>
    <p:sldId id="576" r:id="rId9"/>
    <p:sldId id="577" r:id="rId10"/>
    <p:sldId id="578" r:id="rId11"/>
    <p:sldId id="579" r:id="rId12"/>
    <p:sldId id="580" r:id="rId13"/>
    <p:sldId id="584" r:id="rId14"/>
    <p:sldId id="581" r:id="rId15"/>
    <p:sldId id="582" r:id="rId16"/>
    <p:sldId id="583" r:id="rId17"/>
    <p:sldId id="54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7" orient="horz" userDrawn="1">
          <p15:clr>
            <a:srgbClr val="A4A3A4"/>
          </p15:clr>
        </p15:guide>
        <p15:guide id="8" pos="360" userDrawn="1">
          <p15:clr>
            <a:srgbClr val="A4A3A4"/>
          </p15:clr>
        </p15:guide>
        <p15:guide id="9" pos="7416"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8"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Kiran D. Mir-Hudgeons" initials="KDM" lastIdx="17"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2" clrIdx="12">
    <p:extLst>
      <p:ext uri="{19B8F6BF-5375-455C-9EA6-DF929625EA0E}">
        <p15:presenceInfo xmlns:p15="http://schemas.microsoft.com/office/powerpoint/2012/main" userId="S::lfowler@practicingclinicians.com::bdc4c4d6-9ded-467c-b80c-330a0ea8ffe4" providerId="AD"/>
      </p:ext>
    </p:extLst>
  </p:cmAuthor>
  <p:cmAuthor id="14" name="Mindy Tanzola" initials="MT" lastIdx="2" clrIdx="13">
    <p:extLst>
      <p:ext uri="{19B8F6BF-5375-455C-9EA6-DF929625EA0E}">
        <p15:presenceInfo xmlns:p15="http://schemas.microsoft.com/office/powerpoint/2012/main" userId="S::mindy@scienceink.com::e94da788-77e6-4b26-ae6d-484e8c0095ed" providerId="AD"/>
      </p:ext>
    </p:extLst>
  </p:cmAuthor>
  <p:cmAuthor id="15" name="Christy Seals" initials="CS" lastIdx="4" clrIdx="14">
    <p:extLst>
      <p:ext uri="{19B8F6BF-5375-455C-9EA6-DF929625EA0E}">
        <p15:presenceInfo xmlns:p15="http://schemas.microsoft.com/office/powerpoint/2012/main" userId="S::cseals@clinicaloptions.com::0852e532-1f9e-4bbf-9b56-be19a9543a31" providerId="AD"/>
      </p:ext>
    </p:extLst>
  </p:cmAuthor>
  <p:cmAuthor id="16" name="CLINICALOPTIONS\krosenthal" initials="C" lastIdx="5" clrIdx="15">
    <p:extLst>
      <p:ext uri="{19B8F6BF-5375-455C-9EA6-DF929625EA0E}">
        <p15:presenceInfo xmlns:p15="http://schemas.microsoft.com/office/powerpoint/2012/main" userId="CLINICALOPTIONS\krosenthal" providerId="None"/>
      </p:ext>
    </p:extLst>
  </p:cmAuthor>
  <p:cmAuthor id="17" name="Melanie Couton" initials="MC" lastIdx="3" clrIdx="16">
    <p:extLst>
      <p:ext uri="{19B8F6BF-5375-455C-9EA6-DF929625EA0E}">
        <p15:presenceInfo xmlns:p15="http://schemas.microsoft.com/office/powerpoint/2012/main" userId="ef8730672ba8664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A1BB"/>
    <a:srgbClr val="004D32"/>
    <a:srgbClr val="123361"/>
    <a:srgbClr val="E1471D"/>
    <a:srgbClr val="015873"/>
    <a:srgbClr val="00823B"/>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2" autoAdjust="0"/>
    <p:restoredTop sz="69405" autoAdjust="0"/>
  </p:normalViewPr>
  <p:slideViewPr>
    <p:cSldViewPr snapToGrid="0" showGuides="1">
      <p:cViewPr varScale="1">
        <p:scale>
          <a:sx n="46" d="100"/>
          <a:sy n="46" d="100"/>
        </p:scale>
        <p:origin x="1404" y="40"/>
      </p:cViewPr>
      <p:guideLst>
        <p:guide orient="horz" pos="4128"/>
        <p:guide orient="horz" pos="1008"/>
        <p:guide orient="horz" pos="4032"/>
        <p:guide orient="horz" pos="151"/>
        <p:guide orient="horz" pos="258"/>
        <p:guide orient="horz"/>
        <p:guide pos="360"/>
        <p:guide pos="7416"/>
        <p:guide pos="3843"/>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036"/>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0594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CRS, cytokine release syndrome; IgG, immunoglobulin G; MM, multiple myeloma;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63175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AE, adverse event; C, cycle; CAR, chimeric antigen receptor; CRS, cytokine release syndrome; D, day; ECOG, Eastern Cooperative Oncology Group; MM, multiple myeloma; PD, progressive disease; PS, performance status; R/R, relapsed/refractory;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88091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BCMA, B-cell maturation antigen; CAR, chimeric antigen receptor; IMiD, immunomodulatory drug; MM, multiple myeloma; PI, proteasome inhibitor;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9822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a:t>
            </a:r>
            <a:r>
              <a:rPr lang="en-GB" sz="1200" b="0" i="1" dirty="0">
                <a:solidFill>
                  <a:schemeClr val="bg1"/>
                </a:solidFill>
              </a:rPr>
              <a:t>ST, aspartate aminotransferase; </a:t>
            </a:r>
            <a:r>
              <a:rPr lang="en-US" i="1" dirty="0"/>
              <a:t>CRS, cytokine release syndrome; MM, multiple myeloma; R/R, relapsed/refractory; SAE, serious adverse event.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18010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 cycle; CRS, cytokine release syndrome; ICANS, immune effector cell–associated neurotoxicity syndrome; MM, multiple myeloma; PD, progressive disease;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43313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 cycle; CRS, cytokine release syndrome; ICANS, immune effector cell–associated neurotoxicity syndrome; MM, multiple myeloma; PD, progressive disease;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33033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 cycle; CR, complete response; MM, multiple myeloma; MRD, measurable residual disease; ORR, objective response rate; PR, partial response; R/R, relapsed/refractory; sCR, stringent complete response;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19867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 cycle; MM, multiple myeloma;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2764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 cycle; CRS, cytokine release syndrome; DoR, duration of response; MM, multiple myeloma; R/R, relapsed/refractory; ORR, objective response rate</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87791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AC2291DB-6341-42AE-84E8-C6DC343D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2292519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2875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pic>
        <p:nvPicPr>
          <p:cNvPr id="6" name="Picture 5" descr="A picture containing icon&#10;&#10;Description automatically generated">
            <a:extLst>
              <a:ext uri="{FF2B5EF4-FFF2-40B4-BE49-F238E27FC236}">
                <a16:creationId xmlns:a16="http://schemas.microsoft.com/office/drawing/2014/main" id="{F49223A5-F7CB-4E35-A00E-F3913E2F9C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7" name="Rectangle 6">
            <a:extLst>
              <a:ext uri="{FF2B5EF4-FFF2-40B4-BE49-F238E27FC236}">
                <a16:creationId xmlns:a16="http://schemas.microsoft.com/office/drawing/2014/main" id="{2065E6AC-DC4E-4C0B-A665-5A9C76478FFE}"/>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6BE64D3-EE23-4EB8-8528-3DBA841959CC}"/>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36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3729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5364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581532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4036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3" name="Picture 12" descr="A picture containing icon&#10;&#10;Description automatically generated">
            <a:extLst>
              <a:ext uri="{FF2B5EF4-FFF2-40B4-BE49-F238E27FC236}">
                <a16:creationId xmlns:a16="http://schemas.microsoft.com/office/drawing/2014/main" id="{7E94CCFD-56CA-4D1B-AC71-AF04E8C904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4" name="Rectangle 13">
            <a:extLst>
              <a:ext uri="{FF2B5EF4-FFF2-40B4-BE49-F238E27FC236}">
                <a16:creationId xmlns:a16="http://schemas.microsoft.com/office/drawing/2014/main" id="{94A04097-45F0-4F98-868F-31BA5CF7FDE4}"/>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99E33A2D-3CAF-4285-B95C-4F6FE03250D0}"/>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2366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6E7C772-9B63-4478-9CE6-BD83B6C786DA}"/>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646111"/>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9947" y="409576"/>
            <a:ext cx="11032823" cy="2882265"/>
          </a:xfrm>
        </p:spPr>
        <p:txBody>
          <a:bodyPr>
            <a:normAutofit/>
          </a:bodyPr>
          <a:lstStyle/>
          <a:p>
            <a:r>
              <a:rPr lang="en-US" altLang="en-US" sz="4000" dirty="0"/>
              <a:t>Phase I Study of Cevostamab in Patients With     Heavily Pretreated R/R MM: Dosing Schedule, </a:t>
            </a:r>
            <a:br>
              <a:rPr lang="en-US" altLang="en-US" sz="4000" dirty="0"/>
            </a:br>
            <a:r>
              <a:rPr lang="en-US" altLang="en-US" sz="4000" dirty="0"/>
              <a:t>Updated Safety and Efficacy Results</a:t>
            </a:r>
            <a:endParaRPr 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65913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65913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9" name="Text Box 19">
            <a:extLst>
              <a:ext uri="{FF2B5EF4-FFF2-40B4-BE49-F238E27FC236}">
                <a16:creationId xmlns:a16="http://schemas.microsoft.com/office/drawing/2014/main" id="{B381AB39-A5B6-4EFA-BAA8-EB7882BA5CEA}"/>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60E7B2DD-17AE-4880-9A6C-C940940A2016}"/>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A5739671-5BBF-4D5C-B72A-D1AFC7AD09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91EB4C4C-93CE-4472-8690-8E7AA7F9163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Cevostamab in R/R MM: Background</a:t>
            </a:r>
          </a:p>
        </p:txBody>
      </p:sp>
      <p:sp>
        <p:nvSpPr>
          <p:cNvPr id="12" name="Content Placeholder 2">
            <a:extLst>
              <a:ext uri="{FF2B5EF4-FFF2-40B4-BE49-F238E27FC236}">
                <a16:creationId xmlns:a16="http://schemas.microsoft.com/office/drawing/2014/main" id="{8B4AA57C-7082-478D-BF87-35CEC49A53D0}"/>
              </a:ext>
            </a:extLst>
          </p:cNvPr>
          <p:cNvSpPr>
            <a:spLocks noGrp="1"/>
          </p:cNvSpPr>
          <p:nvPr>
            <p:ph idx="1"/>
          </p:nvPr>
        </p:nvSpPr>
        <p:spPr/>
        <p:txBody>
          <a:bodyPr/>
          <a:lstStyle/>
          <a:p>
            <a:pPr>
              <a:spcBef>
                <a:spcPts val="800"/>
              </a:spcBef>
            </a:pPr>
            <a:r>
              <a:rPr lang="en-US" altLang="en-US" sz="2600" dirty="0"/>
              <a:t>FcRH5 surface receptor is ubiquitously expressed on B-cell lineage </a:t>
            </a:r>
            <a:br>
              <a:rPr lang="en-US" altLang="en-US" sz="2600" dirty="0"/>
            </a:br>
            <a:r>
              <a:rPr lang="en-US" altLang="en-US" sz="2600" dirty="0"/>
              <a:t>myeloma cells, with an expression level close to 100%</a:t>
            </a:r>
            <a:r>
              <a:rPr lang="en-US" altLang="en-US" sz="2800" baseline="30000" dirty="0"/>
              <a:t>1</a:t>
            </a:r>
            <a:endParaRPr lang="en-US" altLang="en-US" sz="2600" dirty="0"/>
          </a:p>
          <a:p>
            <a:pPr>
              <a:spcBef>
                <a:spcPts val="800"/>
              </a:spcBef>
            </a:pPr>
            <a:r>
              <a:rPr lang="en-US" altLang="en-US" sz="2600" dirty="0"/>
              <a:t>Cevostamab is a novel, humanized </a:t>
            </a:r>
            <a:r>
              <a:rPr lang="en-GB" altLang="en-US" sz="2600" dirty="0"/>
              <a:t>T-cell–engaging bispecific IgG antibody</a:t>
            </a:r>
            <a:r>
              <a:rPr lang="en-GB" altLang="en-US" sz="2600" baseline="30000" dirty="0"/>
              <a:t>2</a:t>
            </a:r>
          </a:p>
          <a:p>
            <a:pPr lvl="1">
              <a:spcBef>
                <a:spcPts val="800"/>
              </a:spcBef>
            </a:pPr>
            <a:r>
              <a:rPr lang="en-US" altLang="en-US" sz="2400" dirty="0"/>
              <a:t>Targets CD3 on T-cells and FcRH5 on myeloma cells to encourage immunologic synapse formation, leading to myeloma cell death</a:t>
            </a:r>
          </a:p>
          <a:p>
            <a:pPr>
              <a:spcBef>
                <a:spcPts val="800"/>
              </a:spcBef>
            </a:pPr>
            <a:r>
              <a:rPr lang="en-US" altLang="en-US" sz="2600" dirty="0"/>
              <a:t>The phase I dose-escalation and dose-expansion study is evaluating cevostamab in patients with R/R MM</a:t>
            </a:r>
            <a:r>
              <a:rPr lang="en-US" altLang="en-US" sz="2600" baseline="30000" dirty="0"/>
              <a:t>3</a:t>
            </a:r>
            <a:endParaRPr lang="en-US" altLang="en-US" sz="2000" baseline="30000" dirty="0"/>
          </a:p>
          <a:p>
            <a:pPr lvl="1">
              <a:spcBef>
                <a:spcPts val="800"/>
              </a:spcBef>
            </a:pPr>
            <a:r>
              <a:rPr lang="en-US" sz="2200" dirty="0"/>
              <a:t>Previous analysis reported activity in heavily pretreated patients</a:t>
            </a:r>
            <a:r>
              <a:rPr lang="en-US" sz="2200" baseline="30000" dirty="0"/>
              <a:t>2</a:t>
            </a:r>
          </a:p>
          <a:p>
            <a:pPr lvl="1">
              <a:spcBef>
                <a:spcPts val="800"/>
              </a:spcBef>
            </a:pPr>
            <a:r>
              <a:rPr lang="en-US" sz="2200" dirty="0"/>
              <a:t>Current analysis provided updated dose-finding results and evaluated cycle 1 step-up dosing to mitigate CRS</a:t>
            </a:r>
            <a:r>
              <a:rPr lang="en-US" sz="2200" baseline="30000" dirty="0"/>
              <a:t>3</a:t>
            </a:r>
            <a:r>
              <a:rPr lang="en-US" sz="2200" dirty="0"/>
              <a:t> </a:t>
            </a:r>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5">
            <a:extLst>
              <a:ext uri="{FF2B5EF4-FFF2-40B4-BE49-F238E27FC236}">
                <a16:creationId xmlns:a16="http://schemas.microsoft.com/office/drawing/2014/main" id="{E96377B2-541D-462F-81A0-0D61A03F4B6C}"/>
              </a:ext>
            </a:extLst>
          </p:cNvPr>
          <p:cNvSpPr txBox="1">
            <a:spLocks noChangeArrowheads="1"/>
          </p:cNvSpPr>
          <p:nvPr/>
        </p:nvSpPr>
        <p:spPr bwMode="auto">
          <a:xfrm>
            <a:off x="472573" y="635473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t>
            </a:r>
            <a:r>
              <a:rPr lang="en-US" altLang="en-US" sz="1200" b="0" dirty="0">
                <a:solidFill>
                  <a:schemeClr val="bg2"/>
                </a:solidFill>
                <a:latin typeface="Calibri" panose="020F0502020204030204" pitchFamily="34" charset="0"/>
              </a:rPr>
              <a:t>Li. Cancer Cell. 2017;31:383. 2. Cohen. ASH 2020. Abstr 292. 3. Trudel. ASH 2021. Abstr 157.</a:t>
            </a:r>
          </a:p>
        </p:txBody>
      </p:sp>
    </p:spTree>
    <p:extLst>
      <p:ext uri="{BB962C8B-B14F-4D97-AF65-F5344CB8AC3E}">
        <p14:creationId xmlns:p14="http://schemas.microsoft.com/office/powerpoint/2010/main" val="4087424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a:xfrm>
            <a:off x="609759" y="238127"/>
            <a:ext cx="10872444" cy="1103313"/>
          </a:xfrm>
        </p:spPr>
        <p:txBody>
          <a:bodyPr/>
          <a:lstStyle/>
          <a:p>
            <a:r>
              <a:rPr lang="en-GB" altLang="en-US" dirty="0"/>
              <a:t>Cevostamab in R/R MM: </a:t>
            </a:r>
            <a:r>
              <a:rPr lang="en-US" altLang="en-US" dirty="0"/>
              <a:t>Study Design</a:t>
            </a:r>
            <a:endParaRPr lang="en-US" dirty="0"/>
          </a:p>
        </p:txBody>
      </p:sp>
      <p:sp>
        <p:nvSpPr>
          <p:cNvPr id="7" name="Content Placeholder 6">
            <a:extLst>
              <a:ext uri="{FF2B5EF4-FFF2-40B4-BE49-F238E27FC236}">
                <a16:creationId xmlns:a16="http://schemas.microsoft.com/office/drawing/2014/main" id="{3D39CABB-53DD-6B4F-AB72-29B8F5F3788C}"/>
              </a:ext>
            </a:extLst>
          </p:cNvPr>
          <p:cNvSpPr>
            <a:spLocks noGrp="1"/>
          </p:cNvSpPr>
          <p:nvPr>
            <p:ph idx="1"/>
          </p:nvPr>
        </p:nvSpPr>
        <p:spPr>
          <a:xfrm>
            <a:off x="604838" y="1121339"/>
            <a:ext cx="10877550" cy="493194"/>
          </a:xfrm>
        </p:spPr>
        <p:txBody>
          <a:bodyPr/>
          <a:lstStyle/>
          <a:p>
            <a:r>
              <a:rPr lang="en-US" dirty="0"/>
              <a:t>Open-label, multicenter phase I trial</a:t>
            </a:r>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1">
            <a:extLst>
              <a:ext uri="{FF2B5EF4-FFF2-40B4-BE49-F238E27FC236}">
                <a16:creationId xmlns:a16="http://schemas.microsoft.com/office/drawing/2014/main" id="{6733430F-B05A-438D-9B57-52A40A488831}"/>
              </a:ext>
            </a:extLst>
          </p:cNvPr>
          <p:cNvSpPr txBox="1">
            <a:spLocks noChangeArrowheads="1"/>
          </p:cNvSpPr>
          <p:nvPr/>
        </p:nvSpPr>
        <p:spPr bwMode="auto">
          <a:xfrm>
            <a:off x="3684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2021. Abstr 157. Reproduced with permission.</a:t>
            </a:r>
            <a:endParaRPr lang="en-US" sz="1200" dirty="0">
              <a:solidFill>
                <a:schemeClr val="bg2"/>
              </a:solidFill>
            </a:endParaRPr>
          </a:p>
        </p:txBody>
      </p:sp>
      <p:sp>
        <p:nvSpPr>
          <p:cNvPr id="17" name="TextBox 16">
            <a:extLst>
              <a:ext uri="{FF2B5EF4-FFF2-40B4-BE49-F238E27FC236}">
                <a16:creationId xmlns:a16="http://schemas.microsoft.com/office/drawing/2014/main" id="{DDA44EE3-978A-45C0-939F-84132414DA97}"/>
              </a:ext>
            </a:extLst>
          </p:cNvPr>
          <p:cNvSpPr txBox="1"/>
          <p:nvPr/>
        </p:nvSpPr>
        <p:spPr bwMode="auto">
          <a:xfrm>
            <a:off x="632667" y="6216559"/>
            <a:ext cx="54633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cs typeface="Calibri" panose="020F0502020204030204" pitchFamily="34" charset="0"/>
              </a:rPr>
              <a:t>*</a:t>
            </a:r>
            <a:r>
              <a:rPr lang="en-GB" sz="1200" b="0" dirty="0">
                <a:solidFill>
                  <a:schemeClr val="bg1"/>
                </a:solidFill>
                <a:latin typeface="Calibri" panose="020F0502020204030204" pitchFamily="34" charset="0"/>
                <a:cs typeface="Calibri" panose="020F0502020204030204" pitchFamily="34" charset="0"/>
              </a:rPr>
              <a:t>Corticosteroid premedication optional from C3 onward. </a:t>
            </a:r>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All doses in mg.</a:t>
            </a:r>
          </a:p>
        </p:txBody>
      </p:sp>
      <p:sp>
        <p:nvSpPr>
          <p:cNvPr id="18" name="Text Box 23">
            <a:extLst>
              <a:ext uri="{FF2B5EF4-FFF2-40B4-BE49-F238E27FC236}">
                <a16:creationId xmlns:a16="http://schemas.microsoft.com/office/drawing/2014/main" id="{5F3F7139-7768-459A-BAAF-8FDD261161AC}"/>
              </a:ext>
            </a:extLst>
          </p:cNvPr>
          <p:cNvSpPr txBox="1">
            <a:spLocks noChangeArrowheads="1"/>
          </p:cNvSpPr>
          <p:nvPr/>
        </p:nvSpPr>
        <p:spPr bwMode="auto">
          <a:xfrm>
            <a:off x="719138" y="1607690"/>
            <a:ext cx="3846029" cy="1554480"/>
          </a:xfrm>
          <a:prstGeom prst="rect">
            <a:avLst/>
          </a:prstGeom>
          <a:noFill/>
          <a:ln w="28575">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500"/>
              </a:spcBef>
              <a:spcAft>
                <a:spcPts val="200"/>
              </a:spcAft>
              <a:buClr>
                <a:schemeClr val="bg1"/>
              </a:buClr>
              <a:buNone/>
            </a:pPr>
            <a:r>
              <a:rPr lang="en-GB" sz="1600" b="0" dirty="0">
                <a:solidFill>
                  <a:schemeClr val="bg1"/>
                </a:solidFill>
                <a:latin typeface="Calibri" panose="020F0502020204030204" pitchFamily="34" charset="0"/>
                <a:cs typeface="Calibri" panose="020F0502020204030204" pitchFamily="34" charset="0"/>
              </a:rPr>
              <a:t>Patients with R/R MM for which there is no available, appropriate, or tolerable tx</a:t>
            </a:r>
          </a:p>
          <a:p>
            <a:pPr marL="283464" indent="-285750">
              <a:spcBef>
                <a:spcPts val="500"/>
              </a:spcBef>
              <a:spcAft>
                <a:spcPts val="200"/>
              </a:spcAft>
              <a:buClr>
                <a:schemeClr val="bg1"/>
              </a:buClr>
            </a:pPr>
            <a:r>
              <a:rPr lang="en-GB" sz="1400" b="0" dirty="0">
                <a:solidFill>
                  <a:schemeClr val="bg1"/>
                </a:solidFill>
                <a:latin typeface="Calibri" panose="020F0502020204030204" pitchFamily="34" charset="0"/>
                <a:cs typeface="Calibri" panose="020F0502020204030204" pitchFamily="34" charset="0"/>
              </a:rPr>
              <a:t>ECOG PS 0-1</a:t>
            </a:r>
          </a:p>
          <a:p>
            <a:pPr marL="283464" indent="-285750">
              <a:spcBef>
                <a:spcPts val="500"/>
              </a:spcBef>
              <a:spcAft>
                <a:spcPts val="200"/>
              </a:spcAft>
              <a:buClr>
                <a:schemeClr val="bg1"/>
              </a:buClr>
            </a:pPr>
            <a:r>
              <a:rPr lang="en-GB" sz="1400" b="0" dirty="0">
                <a:solidFill>
                  <a:schemeClr val="bg1"/>
                </a:solidFill>
                <a:latin typeface="Calibri" panose="020F0502020204030204" pitchFamily="34" charset="0"/>
                <a:cs typeface="Calibri" panose="020F0502020204030204" pitchFamily="34" charset="0"/>
              </a:rPr>
              <a:t>Prior CAR T-cells, ADCs, and bispecific antibodies allowed</a:t>
            </a:r>
          </a:p>
        </p:txBody>
      </p:sp>
      <p:sp>
        <p:nvSpPr>
          <p:cNvPr id="19" name="Text Box 23">
            <a:extLst>
              <a:ext uri="{FF2B5EF4-FFF2-40B4-BE49-F238E27FC236}">
                <a16:creationId xmlns:a16="http://schemas.microsoft.com/office/drawing/2014/main" id="{17F02FD1-F894-403B-903E-126642C12490}"/>
              </a:ext>
            </a:extLst>
          </p:cNvPr>
          <p:cNvSpPr txBox="1">
            <a:spLocks noChangeArrowheads="1"/>
          </p:cNvSpPr>
          <p:nvPr/>
        </p:nvSpPr>
        <p:spPr bwMode="auto">
          <a:xfrm>
            <a:off x="4679467" y="1610427"/>
            <a:ext cx="6826733" cy="1554480"/>
          </a:xfrm>
          <a:prstGeom prst="rect">
            <a:avLst/>
          </a:prstGeom>
          <a:noFill/>
          <a:ln w="28575">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500"/>
              </a:spcBef>
              <a:spcAft>
                <a:spcPts val="0"/>
              </a:spcAft>
              <a:buClr>
                <a:schemeClr val="bg1"/>
              </a:buClr>
              <a:buNone/>
            </a:pPr>
            <a:r>
              <a:rPr lang="en-GB" sz="1600" dirty="0">
                <a:solidFill>
                  <a:schemeClr val="bg1"/>
                </a:solidFill>
                <a:latin typeface="Calibri" panose="020F0502020204030204" pitchFamily="34" charset="0"/>
                <a:cs typeface="Calibri" panose="020F0502020204030204" pitchFamily="34" charset="0"/>
              </a:rPr>
              <a:t>Cevostamab treatment schedule</a:t>
            </a:r>
          </a:p>
          <a:p>
            <a:pPr marL="285750" indent="-285750">
              <a:spcBef>
                <a:spcPts val="500"/>
              </a:spcBef>
              <a:spcAft>
                <a:spcPts val="0"/>
              </a:spcAft>
              <a:buClr>
                <a:schemeClr val="bg1"/>
              </a:buClr>
            </a:pPr>
            <a:r>
              <a:rPr lang="en-GB" sz="1400" b="0" dirty="0">
                <a:solidFill>
                  <a:schemeClr val="bg1"/>
                </a:solidFill>
                <a:latin typeface="Calibri" panose="020F0502020204030204" pitchFamily="34" charset="0"/>
                <a:cs typeface="Calibri" panose="020F0502020204030204" pitchFamily="34" charset="0"/>
              </a:rPr>
              <a:t>Q3W (IV) for 17 cycles (~12 mo) or until PD or unacceptable AE</a:t>
            </a:r>
          </a:p>
          <a:p>
            <a:pPr marL="285750" indent="-285750">
              <a:spcBef>
                <a:spcPts val="500"/>
              </a:spcBef>
              <a:spcAft>
                <a:spcPts val="0"/>
              </a:spcAft>
              <a:buClr>
                <a:schemeClr val="bg1"/>
              </a:buClr>
            </a:pPr>
            <a:r>
              <a:rPr lang="en-GB" sz="1400" b="0" dirty="0">
                <a:solidFill>
                  <a:schemeClr val="bg1"/>
                </a:solidFill>
                <a:latin typeface="Calibri" panose="020F0502020204030204" pitchFamily="34" charset="0"/>
                <a:cs typeface="Calibri" panose="020F0502020204030204" pitchFamily="34" charset="0"/>
              </a:rPr>
              <a:t>Prophylaxis for mitigation of CRS/infusion-related reaction</a:t>
            </a:r>
          </a:p>
          <a:p>
            <a:pPr marL="457200" lvl="2" indent="0">
              <a:spcBef>
                <a:spcPts val="500"/>
              </a:spcBef>
              <a:spcAft>
                <a:spcPts val="0"/>
              </a:spcAft>
              <a:buClrTx/>
              <a:buNone/>
            </a:pPr>
            <a:r>
              <a:rPr lang="en-GB" sz="1200" b="0" dirty="0">
                <a:solidFill>
                  <a:schemeClr val="bg1"/>
                </a:solidFill>
                <a:latin typeface="Calibri" panose="020F0502020204030204" pitchFamily="34" charset="0"/>
                <a:cs typeface="Calibri" panose="020F0502020204030204" pitchFamily="34" charset="0"/>
              </a:rPr>
              <a:t>- C1 step-up dosing</a:t>
            </a:r>
          </a:p>
          <a:p>
            <a:pPr marL="457200" lvl="2" indent="0">
              <a:spcBef>
                <a:spcPts val="500"/>
              </a:spcBef>
              <a:spcAft>
                <a:spcPts val="0"/>
              </a:spcAft>
              <a:buClrTx/>
              <a:buNone/>
            </a:pPr>
            <a:r>
              <a:rPr lang="en-GB" sz="1200" b="0" dirty="0">
                <a:solidFill>
                  <a:schemeClr val="bg1"/>
                </a:solidFill>
                <a:latin typeface="Calibri" panose="020F0502020204030204" pitchFamily="34" charset="0"/>
                <a:cs typeface="Calibri" panose="020F0502020204030204" pitchFamily="34" charset="0"/>
              </a:rPr>
              <a:t>- C1-2 corticosteroid premedication*; C1–17 acetaminophen/diphenhydramine premedication</a:t>
            </a:r>
            <a:endParaRPr lang="en-GB" sz="1200" b="0" baseline="30000" dirty="0">
              <a:solidFill>
                <a:schemeClr val="bg1"/>
              </a:solidFill>
              <a:latin typeface="Calibri" panose="020F0502020204030204" pitchFamily="34" charset="0"/>
              <a:cs typeface="Calibri" panose="020F0502020204030204" pitchFamily="34" charset="0"/>
            </a:endParaRPr>
          </a:p>
          <a:p>
            <a:pPr marL="285750" lvl="1">
              <a:spcBef>
                <a:spcPts val="500"/>
              </a:spcBef>
              <a:spcAft>
                <a:spcPts val="0"/>
              </a:spcAft>
              <a:buClrTx/>
              <a:buFont typeface="Wingdings" panose="05000000000000000000" pitchFamily="2" charset="2"/>
              <a:buChar char="§"/>
            </a:pPr>
            <a:r>
              <a:rPr lang="en-GB" sz="1400" b="0" dirty="0">
                <a:solidFill>
                  <a:schemeClr val="bg1"/>
                </a:solidFill>
                <a:latin typeface="Calibri" panose="020F0502020204030204" pitchFamily="34" charset="0"/>
                <a:cs typeface="Calibri" panose="020F0502020204030204" pitchFamily="34" charset="0"/>
              </a:rPr>
              <a:t>Hospitalization (≥72 hr) after each C1 infusion</a:t>
            </a:r>
            <a:endParaRPr lang="en-GB" sz="1400" b="0" baseline="30000" dirty="0">
              <a:solidFill>
                <a:schemeClr val="bg1"/>
              </a:solidFill>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DD17FBD8-47B6-1F49-90BE-A0B80E0DCBEF}"/>
              </a:ext>
            </a:extLst>
          </p:cNvPr>
          <p:cNvSpPr txBox="1"/>
          <p:nvPr/>
        </p:nvSpPr>
        <p:spPr bwMode="auto">
          <a:xfrm>
            <a:off x="604838" y="3219037"/>
            <a:ext cx="2686535" cy="338554"/>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C1 single step-up escalation</a:t>
            </a:r>
            <a:r>
              <a:rPr lang="en-US" sz="1600" baseline="30000" dirty="0">
                <a:latin typeface="Calibri" panose="020F0502020204030204" pitchFamily="34" charset="0"/>
              </a:rPr>
              <a:t>†</a:t>
            </a:r>
          </a:p>
        </p:txBody>
      </p:sp>
      <p:sp>
        <p:nvSpPr>
          <p:cNvPr id="22" name="TextBox 21">
            <a:extLst>
              <a:ext uri="{FF2B5EF4-FFF2-40B4-BE49-F238E27FC236}">
                <a16:creationId xmlns:a16="http://schemas.microsoft.com/office/drawing/2014/main" id="{A27FC6F6-2B4F-8444-BB8D-AA90616DC7A9}"/>
              </a:ext>
            </a:extLst>
          </p:cNvPr>
          <p:cNvSpPr txBox="1"/>
          <p:nvPr/>
        </p:nvSpPr>
        <p:spPr bwMode="auto">
          <a:xfrm>
            <a:off x="6164566" y="3219037"/>
            <a:ext cx="2779864" cy="338554"/>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C1 double step-up escalation</a:t>
            </a:r>
            <a:r>
              <a:rPr lang="en-US" sz="1600" baseline="30000" dirty="0">
                <a:latin typeface="Calibri" panose="020F0502020204030204" pitchFamily="34" charset="0"/>
              </a:rPr>
              <a:t>†</a:t>
            </a:r>
          </a:p>
        </p:txBody>
      </p:sp>
      <p:sp>
        <p:nvSpPr>
          <p:cNvPr id="23" name="TextBox 22">
            <a:extLst>
              <a:ext uri="{FF2B5EF4-FFF2-40B4-BE49-F238E27FC236}">
                <a16:creationId xmlns:a16="http://schemas.microsoft.com/office/drawing/2014/main" id="{E187B9E3-437C-3544-ADFD-958F824A1B4B}"/>
              </a:ext>
            </a:extLst>
          </p:cNvPr>
          <p:cNvSpPr txBox="1"/>
          <p:nvPr/>
        </p:nvSpPr>
        <p:spPr bwMode="auto">
          <a:xfrm>
            <a:off x="3384702" y="3219037"/>
            <a:ext cx="2686535" cy="338554"/>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C1 single step-up expansion</a:t>
            </a:r>
            <a:r>
              <a:rPr lang="en-US" sz="1600" baseline="30000" dirty="0">
                <a:latin typeface="Calibri" panose="020F0502020204030204" pitchFamily="34" charset="0"/>
              </a:rPr>
              <a:t>†</a:t>
            </a:r>
          </a:p>
        </p:txBody>
      </p:sp>
      <p:sp>
        <p:nvSpPr>
          <p:cNvPr id="24" name="TextBox 23">
            <a:extLst>
              <a:ext uri="{FF2B5EF4-FFF2-40B4-BE49-F238E27FC236}">
                <a16:creationId xmlns:a16="http://schemas.microsoft.com/office/drawing/2014/main" id="{0FA4F5CC-75D3-414A-BC7A-A6E5B27F02F2}"/>
              </a:ext>
            </a:extLst>
          </p:cNvPr>
          <p:cNvSpPr txBox="1"/>
          <p:nvPr/>
        </p:nvSpPr>
        <p:spPr bwMode="auto">
          <a:xfrm>
            <a:off x="9013600" y="3219037"/>
            <a:ext cx="2779864" cy="338554"/>
          </a:xfrm>
          <a:prstGeom prst="rect">
            <a:avLst/>
          </a:prstGeom>
          <a:solidFill>
            <a:schemeClr val="accent3"/>
          </a:solidFill>
          <a:ln>
            <a:noFill/>
          </a:ln>
        </p:spPr>
        <p:txBody>
          <a:bodyPr wrap="square" rtlCol="0">
            <a:spAutoFit/>
          </a:bodyPr>
          <a:lstStyle/>
          <a:p>
            <a:pPr algn="ctr">
              <a:spcBef>
                <a:spcPct val="50000"/>
              </a:spcBef>
            </a:pPr>
            <a:r>
              <a:rPr lang="en-US" sz="1600" dirty="0">
                <a:latin typeface="Calibri" panose="020F0502020204030204" pitchFamily="34" charset="0"/>
              </a:rPr>
              <a:t>C1 double step-up expansion</a:t>
            </a:r>
            <a:r>
              <a:rPr lang="en-US" sz="1600" baseline="30000" dirty="0">
                <a:latin typeface="Calibri" panose="020F0502020204030204" pitchFamily="34" charset="0"/>
              </a:rPr>
              <a:t>†</a:t>
            </a:r>
          </a:p>
        </p:txBody>
      </p:sp>
      <p:sp>
        <p:nvSpPr>
          <p:cNvPr id="25" name="TextBox 24">
            <a:extLst>
              <a:ext uri="{FF2B5EF4-FFF2-40B4-BE49-F238E27FC236}">
                <a16:creationId xmlns:a16="http://schemas.microsoft.com/office/drawing/2014/main" id="{FE53F6AB-864F-7D4B-A9BB-65A8493EB86A}"/>
              </a:ext>
            </a:extLst>
          </p:cNvPr>
          <p:cNvSpPr txBox="1"/>
          <p:nvPr/>
        </p:nvSpPr>
        <p:spPr bwMode="auto">
          <a:xfrm>
            <a:off x="728637" y="3623828"/>
            <a:ext cx="896112" cy="228600"/>
          </a:xfrm>
          <a:prstGeom prst="rect">
            <a:avLst/>
          </a:prstGeom>
          <a:noFill/>
          <a:ln w="19050"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C1D1</a:t>
            </a:r>
          </a:p>
        </p:txBody>
      </p:sp>
      <p:sp>
        <p:nvSpPr>
          <p:cNvPr id="26" name="TextBox 25">
            <a:extLst>
              <a:ext uri="{FF2B5EF4-FFF2-40B4-BE49-F238E27FC236}">
                <a16:creationId xmlns:a16="http://schemas.microsoft.com/office/drawing/2014/main" id="{F7AAF94E-BBDB-4747-9617-78A04EA5165F}"/>
              </a:ext>
            </a:extLst>
          </p:cNvPr>
          <p:cNvSpPr txBox="1"/>
          <p:nvPr/>
        </p:nvSpPr>
        <p:spPr bwMode="auto">
          <a:xfrm>
            <a:off x="728637" y="3916195"/>
            <a:ext cx="896112" cy="228600"/>
          </a:xfrm>
          <a:prstGeom prst="rect">
            <a:avLst/>
          </a:prstGeom>
          <a:solidFill>
            <a:schemeClr val="accent2"/>
          </a:solidFill>
          <a:ln w="9525" algn="ctr">
            <a:solidFill>
              <a:schemeClr val="accent2"/>
            </a:solid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27" name="TextBox 26">
            <a:extLst>
              <a:ext uri="{FF2B5EF4-FFF2-40B4-BE49-F238E27FC236}">
                <a16:creationId xmlns:a16="http://schemas.microsoft.com/office/drawing/2014/main" id="{0D1026E8-4E59-1549-81C0-D38A2EC0D9D3}"/>
              </a:ext>
            </a:extLst>
          </p:cNvPr>
          <p:cNvSpPr txBox="1"/>
          <p:nvPr/>
        </p:nvSpPr>
        <p:spPr bwMode="auto">
          <a:xfrm>
            <a:off x="728637" y="4208562"/>
            <a:ext cx="896112" cy="228600"/>
          </a:xfrm>
          <a:prstGeom prst="rect">
            <a:avLst/>
          </a:prstGeom>
          <a:solidFill>
            <a:schemeClr val="accent2"/>
          </a:solidFill>
          <a:ln w="9525" algn="ctr">
            <a:solidFill>
              <a:schemeClr val="accent2"/>
            </a:solid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28" name="TextBox 27">
            <a:extLst>
              <a:ext uri="{FF2B5EF4-FFF2-40B4-BE49-F238E27FC236}">
                <a16:creationId xmlns:a16="http://schemas.microsoft.com/office/drawing/2014/main" id="{6167D151-54EE-D546-AEC4-094EDD28B40B}"/>
              </a:ext>
            </a:extLst>
          </p:cNvPr>
          <p:cNvSpPr txBox="1"/>
          <p:nvPr/>
        </p:nvSpPr>
        <p:spPr bwMode="auto">
          <a:xfrm>
            <a:off x="728637" y="4793296"/>
            <a:ext cx="896112" cy="228600"/>
          </a:xfrm>
          <a:prstGeom prst="rect">
            <a:avLst/>
          </a:prstGeom>
          <a:solidFill>
            <a:schemeClr val="accent2"/>
          </a:solidFill>
          <a:ln w="9525" algn="ctr">
            <a:solidFill>
              <a:schemeClr val="accent2"/>
            </a:solid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29" name="TextBox 28">
            <a:extLst>
              <a:ext uri="{FF2B5EF4-FFF2-40B4-BE49-F238E27FC236}">
                <a16:creationId xmlns:a16="http://schemas.microsoft.com/office/drawing/2014/main" id="{EDD785F2-FA29-BD40-BBC3-5C3365491CE3}"/>
              </a:ext>
            </a:extLst>
          </p:cNvPr>
          <p:cNvSpPr txBox="1"/>
          <p:nvPr/>
        </p:nvSpPr>
        <p:spPr bwMode="auto">
          <a:xfrm>
            <a:off x="728637" y="5085663"/>
            <a:ext cx="896112" cy="228600"/>
          </a:xfrm>
          <a:prstGeom prst="rect">
            <a:avLst/>
          </a:prstGeom>
          <a:solidFill>
            <a:schemeClr val="accent2"/>
          </a:solidFill>
          <a:ln w="9525" algn="ctr">
            <a:solidFill>
              <a:schemeClr val="accent2"/>
            </a:solid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30" name="TextBox 29">
            <a:extLst>
              <a:ext uri="{FF2B5EF4-FFF2-40B4-BE49-F238E27FC236}">
                <a16:creationId xmlns:a16="http://schemas.microsoft.com/office/drawing/2014/main" id="{1215A44B-7422-3E4B-9A86-F448A8A55CF0}"/>
              </a:ext>
            </a:extLst>
          </p:cNvPr>
          <p:cNvSpPr txBox="1"/>
          <p:nvPr/>
        </p:nvSpPr>
        <p:spPr bwMode="auto">
          <a:xfrm>
            <a:off x="728637" y="4500929"/>
            <a:ext cx="896112" cy="228600"/>
          </a:xfrm>
          <a:prstGeom prst="rect">
            <a:avLst/>
          </a:prstGeom>
          <a:solidFill>
            <a:schemeClr val="accent2"/>
          </a:solidFill>
          <a:ln w="9525" algn="ctr">
            <a:solidFill>
              <a:schemeClr val="accent2"/>
            </a:solid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31" name="TextBox 30">
            <a:extLst>
              <a:ext uri="{FF2B5EF4-FFF2-40B4-BE49-F238E27FC236}">
                <a16:creationId xmlns:a16="http://schemas.microsoft.com/office/drawing/2014/main" id="{4C4C70B0-0AAD-E94B-B208-3222A5FFD812}"/>
              </a:ext>
            </a:extLst>
          </p:cNvPr>
          <p:cNvSpPr txBox="1"/>
          <p:nvPr/>
        </p:nvSpPr>
        <p:spPr bwMode="auto">
          <a:xfrm>
            <a:off x="728637" y="5378030"/>
            <a:ext cx="896112" cy="228600"/>
          </a:xfrm>
          <a:prstGeom prst="rect">
            <a:avLst/>
          </a:prstGeom>
          <a:solidFill>
            <a:schemeClr val="accent2"/>
          </a:solidFill>
          <a:ln w="9525" algn="ctr">
            <a:solidFill>
              <a:schemeClr val="accent2"/>
            </a:solid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32" name="TextBox 31">
            <a:extLst>
              <a:ext uri="{FF2B5EF4-FFF2-40B4-BE49-F238E27FC236}">
                <a16:creationId xmlns:a16="http://schemas.microsoft.com/office/drawing/2014/main" id="{781127F5-6B20-CE4E-9681-0E2661B77E3F}"/>
              </a:ext>
            </a:extLst>
          </p:cNvPr>
          <p:cNvSpPr txBox="1"/>
          <p:nvPr/>
        </p:nvSpPr>
        <p:spPr bwMode="auto">
          <a:xfrm>
            <a:off x="728637" y="5670397"/>
            <a:ext cx="896112" cy="228600"/>
          </a:xfrm>
          <a:prstGeom prst="rect">
            <a:avLst/>
          </a:prstGeom>
          <a:solidFill>
            <a:schemeClr val="accent2"/>
          </a:solidFill>
          <a:ln w="9525" algn="ctr">
            <a:solidFill>
              <a:schemeClr val="accent2"/>
            </a:solid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33" name="TextBox 32">
            <a:extLst>
              <a:ext uri="{FF2B5EF4-FFF2-40B4-BE49-F238E27FC236}">
                <a16:creationId xmlns:a16="http://schemas.microsoft.com/office/drawing/2014/main" id="{F100B7E3-9343-9144-A340-13EE486F1B33}"/>
              </a:ext>
            </a:extLst>
          </p:cNvPr>
          <p:cNvSpPr txBox="1"/>
          <p:nvPr/>
        </p:nvSpPr>
        <p:spPr bwMode="auto">
          <a:xfrm>
            <a:off x="728637" y="5962767"/>
            <a:ext cx="896112" cy="228600"/>
          </a:xfrm>
          <a:prstGeom prst="rect">
            <a:avLst/>
          </a:prstGeom>
          <a:solidFill>
            <a:schemeClr val="accent2"/>
          </a:solidFill>
          <a:ln w="9525" algn="ctr">
            <a:solidFill>
              <a:schemeClr val="accent2"/>
            </a:solid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0.05-3.6</a:t>
            </a:r>
          </a:p>
        </p:txBody>
      </p:sp>
      <p:sp>
        <p:nvSpPr>
          <p:cNvPr id="36" name="TextBox 35">
            <a:extLst>
              <a:ext uri="{FF2B5EF4-FFF2-40B4-BE49-F238E27FC236}">
                <a16:creationId xmlns:a16="http://schemas.microsoft.com/office/drawing/2014/main" id="{0F759111-3BE7-6546-8B0C-864398CB9724}"/>
              </a:ext>
            </a:extLst>
          </p:cNvPr>
          <p:cNvSpPr txBox="1"/>
          <p:nvPr/>
        </p:nvSpPr>
        <p:spPr bwMode="auto">
          <a:xfrm>
            <a:off x="1746662" y="3616160"/>
            <a:ext cx="895490" cy="228600"/>
          </a:xfrm>
          <a:prstGeom prst="rect">
            <a:avLst/>
          </a:prstGeom>
          <a:noFill/>
          <a:ln w="19050"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C1D8</a:t>
            </a:r>
          </a:p>
        </p:txBody>
      </p:sp>
      <p:sp>
        <p:nvSpPr>
          <p:cNvPr id="37" name="TextBox 36">
            <a:extLst>
              <a:ext uri="{FF2B5EF4-FFF2-40B4-BE49-F238E27FC236}">
                <a16:creationId xmlns:a16="http://schemas.microsoft.com/office/drawing/2014/main" id="{D1481766-29E2-3E41-B1A8-2128F77FC4A2}"/>
              </a:ext>
            </a:extLst>
          </p:cNvPr>
          <p:cNvSpPr txBox="1"/>
          <p:nvPr/>
        </p:nvSpPr>
        <p:spPr bwMode="auto">
          <a:xfrm>
            <a:off x="1746662" y="3908527"/>
            <a:ext cx="895490" cy="22860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198</a:t>
            </a:r>
          </a:p>
        </p:txBody>
      </p:sp>
      <p:sp>
        <p:nvSpPr>
          <p:cNvPr id="38" name="TextBox 37">
            <a:extLst>
              <a:ext uri="{FF2B5EF4-FFF2-40B4-BE49-F238E27FC236}">
                <a16:creationId xmlns:a16="http://schemas.microsoft.com/office/drawing/2014/main" id="{059DAB5D-7807-F94F-AE10-A33F9053F136}"/>
              </a:ext>
            </a:extLst>
          </p:cNvPr>
          <p:cNvSpPr txBox="1"/>
          <p:nvPr/>
        </p:nvSpPr>
        <p:spPr bwMode="auto">
          <a:xfrm>
            <a:off x="1746662" y="4200894"/>
            <a:ext cx="895490" cy="22860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160</a:t>
            </a:r>
          </a:p>
        </p:txBody>
      </p:sp>
      <p:sp>
        <p:nvSpPr>
          <p:cNvPr id="39" name="TextBox 38">
            <a:extLst>
              <a:ext uri="{FF2B5EF4-FFF2-40B4-BE49-F238E27FC236}">
                <a16:creationId xmlns:a16="http://schemas.microsoft.com/office/drawing/2014/main" id="{29451B9E-1F4D-4C43-ABC7-60D54CA54C23}"/>
              </a:ext>
            </a:extLst>
          </p:cNvPr>
          <p:cNvSpPr txBox="1"/>
          <p:nvPr/>
        </p:nvSpPr>
        <p:spPr bwMode="auto">
          <a:xfrm>
            <a:off x="1746662" y="4785628"/>
            <a:ext cx="895490" cy="22860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90</a:t>
            </a:r>
          </a:p>
        </p:txBody>
      </p:sp>
      <p:sp>
        <p:nvSpPr>
          <p:cNvPr id="40" name="TextBox 39">
            <a:extLst>
              <a:ext uri="{FF2B5EF4-FFF2-40B4-BE49-F238E27FC236}">
                <a16:creationId xmlns:a16="http://schemas.microsoft.com/office/drawing/2014/main" id="{81A4AE5A-B9BA-0C4F-AD60-25274860F4FB}"/>
              </a:ext>
            </a:extLst>
          </p:cNvPr>
          <p:cNvSpPr txBox="1"/>
          <p:nvPr/>
        </p:nvSpPr>
        <p:spPr bwMode="auto">
          <a:xfrm>
            <a:off x="1746662" y="5077995"/>
            <a:ext cx="895490" cy="22860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60</a:t>
            </a:r>
          </a:p>
        </p:txBody>
      </p:sp>
      <p:sp>
        <p:nvSpPr>
          <p:cNvPr id="41" name="TextBox 40">
            <a:extLst>
              <a:ext uri="{FF2B5EF4-FFF2-40B4-BE49-F238E27FC236}">
                <a16:creationId xmlns:a16="http://schemas.microsoft.com/office/drawing/2014/main" id="{8A4D7177-CCDA-A042-96D4-3ED03B6A1924}"/>
              </a:ext>
            </a:extLst>
          </p:cNvPr>
          <p:cNvSpPr txBox="1"/>
          <p:nvPr/>
        </p:nvSpPr>
        <p:spPr bwMode="auto">
          <a:xfrm>
            <a:off x="1746662" y="4493261"/>
            <a:ext cx="895489" cy="22860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132</a:t>
            </a:r>
          </a:p>
        </p:txBody>
      </p:sp>
      <p:sp>
        <p:nvSpPr>
          <p:cNvPr id="42" name="TextBox 41">
            <a:extLst>
              <a:ext uri="{FF2B5EF4-FFF2-40B4-BE49-F238E27FC236}">
                <a16:creationId xmlns:a16="http://schemas.microsoft.com/office/drawing/2014/main" id="{8D6CC0FC-E53B-E642-AD6A-12DFDB28644A}"/>
              </a:ext>
            </a:extLst>
          </p:cNvPr>
          <p:cNvSpPr txBox="1"/>
          <p:nvPr/>
        </p:nvSpPr>
        <p:spPr bwMode="auto">
          <a:xfrm>
            <a:off x="1746662" y="5370362"/>
            <a:ext cx="895490" cy="22860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40</a:t>
            </a:r>
          </a:p>
        </p:txBody>
      </p:sp>
      <p:sp>
        <p:nvSpPr>
          <p:cNvPr id="43" name="TextBox 42">
            <a:extLst>
              <a:ext uri="{FF2B5EF4-FFF2-40B4-BE49-F238E27FC236}">
                <a16:creationId xmlns:a16="http://schemas.microsoft.com/office/drawing/2014/main" id="{18E25348-E261-BA4A-88A6-99E3E12503CA}"/>
              </a:ext>
            </a:extLst>
          </p:cNvPr>
          <p:cNvSpPr txBox="1"/>
          <p:nvPr/>
        </p:nvSpPr>
        <p:spPr bwMode="auto">
          <a:xfrm>
            <a:off x="1746662" y="5662729"/>
            <a:ext cx="895490" cy="22860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20</a:t>
            </a:r>
          </a:p>
        </p:txBody>
      </p:sp>
      <p:sp>
        <p:nvSpPr>
          <p:cNvPr id="44" name="TextBox 43">
            <a:extLst>
              <a:ext uri="{FF2B5EF4-FFF2-40B4-BE49-F238E27FC236}">
                <a16:creationId xmlns:a16="http://schemas.microsoft.com/office/drawing/2014/main" id="{AEA32E67-ED73-AA41-83D7-B8DBE832C179}"/>
              </a:ext>
            </a:extLst>
          </p:cNvPr>
          <p:cNvSpPr txBox="1"/>
          <p:nvPr/>
        </p:nvSpPr>
        <p:spPr bwMode="auto">
          <a:xfrm>
            <a:off x="1746662" y="5955099"/>
            <a:ext cx="904456" cy="22860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0.15-10.8</a:t>
            </a:r>
          </a:p>
        </p:txBody>
      </p:sp>
      <p:sp>
        <p:nvSpPr>
          <p:cNvPr id="45" name="TextBox 44">
            <a:extLst>
              <a:ext uri="{FF2B5EF4-FFF2-40B4-BE49-F238E27FC236}">
                <a16:creationId xmlns:a16="http://schemas.microsoft.com/office/drawing/2014/main" id="{2C6994C5-B874-B842-BB19-B89DF097D8D1}"/>
              </a:ext>
            </a:extLst>
          </p:cNvPr>
          <p:cNvSpPr txBox="1"/>
          <p:nvPr/>
        </p:nvSpPr>
        <p:spPr bwMode="auto">
          <a:xfrm>
            <a:off x="2591771" y="3872245"/>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9</a:t>
            </a:r>
          </a:p>
        </p:txBody>
      </p:sp>
      <p:sp>
        <p:nvSpPr>
          <p:cNvPr id="46" name="TextBox 45">
            <a:extLst>
              <a:ext uri="{FF2B5EF4-FFF2-40B4-BE49-F238E27FC236}">
                <a16:creationId xmlns:a16="http://schemas.microsoft.com/office/drawing/2014/main" id="{532B43B6-4E8F-DB4D-9A8A-B69BFC909F17}"/>
              </a:ext>
            </a:extLst>
          </p:cNvPr>
          <p:cNvSpPr txBox="1"/>
          <p:nvPr/>
        </p:nvSpPr>
        <p:spPr bwMode="auto">
          <a:xfrm>
            <a:off x="2591771" y="4163782"/>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8</a:t>
            </a:r>
          </a:p>
        </p:txBody>
      </p:sp>
      <p:sp>
        <p:nvSpPr>
          <p:cNvPr id="47" name="TextBox 46">
            <a:extLst>
              <a:ext uri="{FF2B5EF4-FFF2-40B4-BE49-F238E27FC236}">
                <a16:creationId xmlns:a16="http://schemas.microsoft.com/office/drawing/2014/main" id="{2FF7D6B5-C875-5643-91B8-991A4E7D10D9}"/>
              </a:ext>
            </a:extLst>
          </p:cNvPr>
          <p:cNvSpPr txBox="1"/>
          <p:nvPr/>
        </p:nvSpPr>
        <p:spPr bwMode="auto">
          <a:xfrm>
            <a:off x="2591771" y="4455319"/>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7</a:t>
            </a:r>
          </a:p>
        </p:txBody>
      </p:sp>
      <p:sp>
        <p:nvSpPr>
          <p:cNvPr id="48" name="TextBox 47">
            <a:extLst>
              <a:ext uri="{FF2B5EF4-FFF2-40B4-BE49-F238E27FC236}">
                <a16:creationId xmlns:a16="http://schemas.microsoft.com/office/drawing/2014/main" id="{12DA847F-1CE6-4D45-9E19-4A4548A28920}"/>
              </a:ext>
            </a:extLst>
          </p:cNvPr>
          <p:cNvSpPr txBox="1"/>
          <p:nvPr/>
        </p:nvSpPr>
        <p:spPr bwMode="auto">
          <a:xfrm>
            <a:off x="2591771" y="4746856"/>
            <a:ext cx="651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12</a:t>
            </a:r>
          </a:p>
        </p:txBody>
      </p:sp>
      <p:sp>
        <p:nvSpPr>
          <p:cNvPr id="49" name="TextBox 48">
            <a:extLst>
              <a:ext uri="{FF2B5EF4-FFF2-40B4-BE49-F238E27FC236}">
                <a16:creationId xmlns:a16="http://schemas.microsoft.com/office/drawing/2014/main" id="{8128C0AF-37CF-C44B-B0EA-753ED59B45E0}"/>
              </a:ext>
            </a:extLst>
          </p:cNvPr>
          <p:cNvSpPr txBox="1"/>
          <p:nvPr/>
        </p:nvSpPr>
        <p:spPr bwMode="auto">
          <a:xfrm>
            <a:off x="2591771" y="5038393"/>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7</a:t>
            </a:r>
          </a:p>
        </p:txBody>
      </p:sp>
      <p:sp>
        <p:nvSpPr>
          <p:cNvPr id="50" name="TextBox 49">
            <a:extLst>
              <a:ext uri="{FF2B5EF4-FFF2-40B4-BE49-F238E27FC236}">
                <a16:creationId xmlns:a16="http://schemas.microsoft.com/office/drawing/2014/main" id="{A809FA56-2512-8747-8881-3EC50731D7B7}"/>
              </a:ext>
            </a:extLst>
          </p:cNvPr>
          <p:cNvSpPr txBox="1"/>
          <p:nvPr/>
        </p:nvSpPr>
        <p:spPr bwMode="auto">
          <a:xfrm>
            <a:off x="2591771" y="5329930"/>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6</a:t>
            </a:r>
          </a:p>
        </p:txBody>
      </p:sp>
      <p:sp>
        <p:nvSpPr>
          <p:cNvPr id="51" name="TextBox 50">
            <a:extLst>
              <a:ext uri="{FF2B5EF4-FFF2-40B4-BE49-F238E27FC236}">
                <a16:creationId xmlns:a16="http://schemas.microsoft.com/office/drawing/2014/main" id="{19AAEA9A-9C53-454C-BFDC-0D70495604EF}"/>
              </a:ext>
            </a:extLst>
          </p:cNvPr>
          <p:cNvSpPr txBox="1"/>
          <p:nvPr/>
        </p:nvSpPr>
        <p:spPr bwMode="auto">
          <a:xfrm>
            <a:off x="2591771" y="5621467"/>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3 </a:t>
            </a:r>
          </a:p>
        </p:txBody>
      </p:sp>
      <p:sp>
        <p:nvSpPr>
          <p:cNvPr id="52" name="TextBox 51">
            <a:extLst>
              <a:ext uri="{FF2B5EF4-FFF2-40B4-BE49-F238E27FC236}">
                <a16:creationId xmlns:a16="http://schemas.microsoft.com/office/drawing/2014/main" id="{AB0E78F9-0A05-2941-9E0B-DBC36FBE2FEA}"/>
              </a:ext>
            </a:extLst>
          </p:cNvPr>
          <p:cNvSpPr txBox="1"/>
          <p:nvPr/>
        </p:nvSpPr>
        <p:spPr bwMode="auto">
          <a:xfrm>
            <a:off x="2591772" y="5913005"/>
            <a:ext cx="6590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17</a:t>
            </a:r>
          </a:p>
        </p:txBody>
      </p:sp>
      <p:cxnSp>
        <p:nvCxnSpPr>
          <p:cNvPr id="54" name="Straight Arrow Connector 53">
            <a:extLst>
              <a:ext uri="{FF2B5EF4-FFF2-40B4-BE49-F238E27FC236}">
                <a16:creationId xmlns:a16="http://schemas.microsoft.com/office/drawing/2014/main" id="{A0324501-3D83-0F49-904A-68C23B6B3E96}"/>
              </a:ext>
            </a:extLst>
          </p:cNvPr>
          <p:cNvCxnSpPr>
            <a:cxnSpLocks/>
          </p:cNvCxnSpPr>
          <p:nvPr/>
        </p:nvCxnSpPr>
        <p:spPr bwMode="auto">
          <a:xfrm>
            <a:off x="3169739" y="4907408"/>
            <a:ext cx="404157" cy="2520"/>
          </a:xfrm>
          <a:prstGeom prst="straightConnector1">
            <a:avLst/>
          </a:prstGeom>
          <a:noFill/>
          <a:ln w="28575" cap="flat" cmpd="sng" algn="ctr">
            <a:solidFill>
              <a:schemeClr val="bg1"/>
            </a:solidFill>
            <a:prstDash val="solid"/>
            <a:round/>
            <a:headEnd type="none" w="med" len="med"/>
            <a:tailEnd type="triangle"/>
          </a:ln>
          <a:effectLst/>
        </p:spPr>
      </p:cxnSp>
      <p:sp>
        <p:nvSpPr>
          <p:cNvPr id="55" name="TextBox 54">
            <a:extLst>
              <a:ext uri="{FF2B5EF4-FFF2-40B4-BE49-F238E27FC236}">
                <a16:creationId xmlns:a16="http://schemas.microsoft.com/office/drawing/2014/main" id="{03030AAA-D20E-1C43-9C7B-A555A7963451}"/>
              </a:ext>
            </a:extLst>
          </p:cNvPr>
          <p:cNvSpPr txBox="1"/>
          <p:nvPr/>
        </p:nvSpPr>
        <p:spPr bwMode="auto">
          <a:xfrm>
            <a:off x="3857753" y="4090666"/>
            <a:ext cx="698537" cy="307777"/>
          </a:xfrm>
          <a:prstGeom prst="rect">
            <a:avLst/>
          </a:prstGeom>
          <a:noFill/>
          <a:ln w="19050"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C1D1</a:t>
            </a:r>
          </a:p>
        </p:txBody>
      </p:sp>
      <p:sp>
        <p:nvSpPr>
          <p:cNvPr id="56" name="TextBox 55">
            <a:extLst>
              <a:ext uri="{FF2B5EF4-FFF2-40B4-BE49-F238E27FC236}">
                <a16:creationId xmlns:a16="http://schemas.microsoft.com/office/drawing/2014/main" id="{4DD51C59-7561-1B4E-BFA0-DF46E9DB73C2}"/>
              </a:ext>
            </a:extLst>
          </p:cNvPr>
          <p:cNvSpPr txBox="1"/>
          <p:nvPr/>
        </p:nvSpPr>
        <p:spPr bwMode="auto">
          <a:xfrm>
            <a:off x="4593614" y="4090666"/>
            <a:ext cx="691612" cy="307777"/>
          </a:xfrm>
          <a:prstGeom prst="rect">
            <a:avLst/>
          </a:prstGeom>
          <a:noFill/>
          <a:ln w="19050"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C1D8</a:t>
            </a:r>
          </a:p>
        </p:txBody>
      </p:sp>
      <p:sp>
        <p:nvSpPr>
          <p:cNvPr id="57" name="TextBox 56">
            <a:extLst>
              <a:ext uri="{FF2B5EF4-FFF2-40B4-BE49-F238E27FC236}">
                <a16:creationId xmlns:a16="http://schemas.microsoft.com/office/drawing/2014/main" id="{A5807043-FDD1-974C-9463-2ADC99DD1049}"/>
              </a:ext>
            </a:extLst>
          </p:cNvPr>
          <p:cNvSpPr txBox="1"/>
          <p:nvPr/>
        </p:nvSpPr>
        <p:spPr bwMode="auto">
          <a:xfrm>
            <a:off x="3857753" y="4442846"/>
            <a:ext cx="698537" cy="307777"/>
          </a:xfrm>
          <a:prstGeom prst="rect">
            <a:avLst/>
          </a:prstGeom>
          <a:solidFill>
            <a:schemeClr val="accent2"/>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58" name="TextBox 57">
            <a:extLst>
              <a:ext uri="{FF2B5EF4-FFF2-40B4-BE49-F238E27FC236}">
                <a16:creationId xmlns:a16="http://schemas.microsoft.com/office/drawing/2014/main" id="{FF78ADC8-7E1D-2247-8B91-47BB942150F4}"/>
              </a:ext>
            </a:extLst>
          </p:cNvPr>
          <p:cNvSpPr txBox="1"/>
          <p:nvPr/>
        </p:nvSpPr>
        <p:spPr bwMode="auto">
          <a:xfrm>
            <a:off x="4593614" y="4442846"/>
            <a:ext cx="691612" cy="307777"/>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90</a:t>
            </a:r>
          </a:p>
        </p:txBody>
      </p:sp>
      <p:sp>
        <p:nvSpPr>
          <p:cNvPr id="59" name="TextBox 58">
            <a:extLst>
              <a:ext uri="{FF2B5EF4-FFF2-40B4-BE49-F238E27FC236}">
                <a16:creationId xmlns:a16="http://schemas.microsoft.com/office/drawing/2014/main" id="{9F87B5C8-E81C-FD4E-BF14-1A2B6B41FF55}"/>
              </a:ext>
            </a:extLst>
          </p:cNvPr>
          <p:cNvSpPr txBox="1"/>
          <p:nvPr/>
        </p:nvSpPr>
        <p:spPr bwMode="auto">
          <a:xfrm>
            <a:off x="3613805" y="5673939"/>
            <a:ext cx="640080" cy="307777"/>
          </a:xfrm>
          <a:prstGeom prst="rect">
            <a:avLst/>
          </a:prstGeom>
          <a:solidFill>
            <a:schemeClr val="bg2"/>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C1</a:t>
            </a:r>
          </a:p>
        </p:txBody>
      </p:sp>
      <p:sp>
        <p:nvSpPr>
          <p:cNvPr id="60" name="TextBox 59">
            <a:extLst>
              <a:ext uri="{FF2B5EF4-FFF2-40B4-BE49-F238E27FC236}">
                <a16:creationId xmlns:a16="http://schemas.microsoft.com/office/drawing/2014/main" id="{3158C042-9D1E-3D4E-AEBC-C597D4BD7959}"/>
              </a:ext>
            </a:extLst>
          </p:cNvPr>
          <p:cNvSpPr txBox="1"/>
          <p:nvPr/>
        </p:nvSpPr>
        <p:spPr bwMode="auto">
          <a:xfrm>
            <a:off x="4349666" y="5673939"/>
            <a:ext cx="640080" cy="307777"/>
          </a:xfrm>
          <a:prstGeom prst="rect">
            <a:avLst/>
          </a:prstGeom>
          <a:solidFill>
            <a:schemeClr val="bg2"/>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C2</a:t>
            </a:r>
          </a:p>
        </p:txBody>
      </p:sp>
      <p:sp>
        <p:nvSpPr>
          <p:cNvPr id="61" name="TextBox 60">
            <a:extLst>
              <a:ext uri="{FF2B5EF4-FFF2-40B4-BE49-F238E27FC236}">
                <a16:creationId xmlns:a16="http://schemas.microsoft.com/office/drawing/2014/main" id="{C3C68584-3E29-7A43-9DCD-A88EB2615CC2}"/>
              </a:ext>
            </a:extLst>
          </p:cNvPr>
          <p:cNvSpPr txBox="1"/>
          <p:nvPr/>
        </p:nvSpPr>
        <p:spPr bwMode="auto">
          <a:xfrm>
            <a:off x="5417642" y="5667992"/>
            <a:ext cx="637596" cy="307777"/>
          </a:xfrm>
          <a:prstGeom prst="rect">
            <a:avLst/>
          </a:prstGeom>
          <a:solidFill>
            <a:schemeClr val="bg2"/>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C17</a:t>
            </a:r>
          </a:p>
        </p:txBody>
      </p:sp>
      <p:sp>
        <p:nvSpPr>
          <p:cNvPr id="63" name="TextBox 62">
            <a:extLst>
              <a:ext uri="{FF2B5EF4-FFF2-40B4-BE49-F238E27FC236}">
                <a16:creationId xmlns:a16="http://schemas.microsoft.com/office/drawing/2014/main" id="{E9E530A3-10C2-D445-B95F-FAB97315A1B9}"/>
              </a:ext>
            </a:extLst>
          </p:cNvPr>
          <p:cNvSpPr txBox="1"/>
          <p:nvPr/>
        </p:nvSpPr>
        <p:spPr bwMode="auto">
          <a:xfrm>
            <a:off x="4265711" y="5070840"/>
            <a:ext cx="413011" cy="18288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D1</a:t>
            </a:r>
          </a:p>
        </p:txBody>
      </p:sp>
      <p:sp>
        <p:nvSpPr>
          <p:cNvPr id="64" name="TextBox 63">
            <a:extLst>
              <a:ext uri="{FF2B5EF4-FFF2-40B4-BE49-F238E27FC236}">
                <a16:creationId xmlns:a16="http://schemas.microsoft.com/office/drawing/2014/main" id="{CFFEE527-10AA-1F41-B0A3-4379495E60E4}"/>
              </a:ext>
            </a:extLst>
          </p:cNvPr>
          <p:cNvSpPr txBox="1"/>
          <p:nvPr/>
        </p:nvSpPr>
        <p:spPr bwMode="auto">
          <a:xfrm>
            <a:off x="5338045" y="5070840"/>
            <a:ext cx="413011" cy="18288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D1</a:t>
            </a:r>
          </a:p>
        </p:txBody>
      </p:sp>
      <p:sp>
        <p:nvSpPr>
          <p:cNvPr id="65" name="TextBox 64">
            <a:extLst>
              <a:ext uri="{FF2B5EF4-FFF2-40B4-BE49-F238E27FC236}">
                <a16:creationId xmlns:a16="http://schemas.microsoft.com/office/drawing/2014/main" id="{4C848E5B-E8CA-864C-87A9-FDEDA4481CFC}"/>
              </a:ext>
            </a:extLst>
          </p:cNvPr>
          <p:cNvSpPr txBox="1"/>
          <p:nvPr/>
        </p:nvSpPr>
        <p:spPr bwMode="auto">
          <a:xfrm>
            <a:off x="3750553" y="5070840"/>
            <a:ext cx="413011" cy="182880"/>
          </a:xfrm>
          <a:prstGeom prst="rect">
            <a:avLst/>
          </a:prstGeom>
          <a:solidFill>
            <a:schemeClr val="accent1"/>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D8</a:t>
            </a:r>
          </a:p>
        </p:txBody>
      </p:sp>
      <p:sp>
        <p:nvSpPr>
          <p:cNvPr id="66" name="TextBox 65">
            <a:extLst>
              <a:ext uri="{FF2B5EF4-FFF2-40B4-BE49-F238E27FC236}">
                <a16:creationId xmlns:a16="http://schemas.microsoft.com/office/drawing/2014/main" id="{548DB93D-500F-9E40-B5E6-8B4CE0EF70BB}"/>
              </a:ext>
            </a:extLst>
          </p:cNvPr>
          <p:cNvSpPr txBox="1"/>
          <p:nvPr/>
        </p:nvSpPr>
        <p:spPr bwMode="auto">
          <a:xfrm>
            <a:off x="3494628" y="5982815"/>
            <a:ext cx="934777" cy="307777"/>
          </a:xfrm>
          <a:prstGeom prst="rect">
            <a:avLst/>
          </a:prstGeom>
          <a:no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 days</a:t>
            </a:r>
          </a:p>
        </p:txBody>
      </p:sp>
      <p:sp>
        <p:nvSpPr>
          <p:cNvPr id="67" name="TextBox 66">
            <a:extLst>
              <a:ext uri="{FF2B5EF4-FFF2-40B4-BE49-F238E27FC236}">
                <a16:creationId xmlns:a16="http://schemas.microsoft.com/office/drawing/2014/main" id="{E6DFDC27-7E7D-6948-84E2-0C373DE1D2B0}"/>
              </a:ext>
            </a:extLst>
          </p:cNvPr>
          <p:cNvSpPr txBox="1"/>
          <p:nvPr/>
        </p:nvSpPr>
        <p:spPr bwMode="auto">
          <a:xfrm>
            <a:off x="5099959" y="4405020"/>
            <a:ext cx="934777" cy="307777"/>
          </a:xfrm>
          <a:prstGeom prst="rect">
            <a:avLst/>
          </a:prstGeom>
          <a:no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31</a:t>
            </a:r>
          </a:p>
        </p:txBody>
      </p:sp>
      <p:cxnSp>
        <p:nvCxnSpPr>
          <p:cNvPr id="69" name="Straight Arrow Connector 68">
            <a:extLst>
              <a:ext uri="{FF2B5EF4-FFF2-40B4-BE49-F238E27FC236}">
                <a16:creationId xmlns:a16="http://schemas.microsoft.com/office/drawing/2014/main" id="{20AD2590-925F-1645-BA07-4D3BE7AF66D1}"/>
              </a:ext>
            </a:extLst>
          </p:cNvPr>
          <p:cNvCxnSpPr>
            <a:cxnSpLocks/>
          </p:cNvCxnSpPr>
          <p:nvPr/>
        </p:nvCxnSpPr>
        <p:spPr bwMode="auto">
          <a:xfrm>
            <a:off x="5453080" y="5275255"/>
            <a:ext cx="0" cy="386112"/>
          </a:xfrm>
          <a:prstGeom prst="straightConnector1">
            <a:avLst/>
          </a:prstGeom>
          <a:noFill/>
          <a:ln w="28575" cap="flat" cmpd="sng" algn="ctr">
            <a:solidFill>
              <a:schemeClr val="bg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0954E968-3A23-DB45-81D3-E24BA34E141C}"/>
              </a:ext>
            </a:extLst>
          </p:cNvPr>
          <p:cNvCxnSpPr>
            <a:cxnSpLocks/>
          </p:cNvCxnSpPr>
          <p:nvPr/>
        </p:nvCxnSpPr>
        <p:spPr bwMode="auto">
          <a:xfrm>
            <a:off x="3881977" y="5275255"/>
            <a:ext cx="0" cy="386112"/>
          </a:xfrm>
          <a:prstGeom prst="straightConnector1">
            <a:avLst/>
          </a:prstGeom>
          <a:noFill/>
          <a:ln w="28575" cap="flat" cmpd="sng" algn="ctr">
            <a:solidFill>
              <a:schemeClr val="bg1"/>
            </a:solidFill>
            <a:prstDash val="solid"/>
            <a:round/>
            <a:headEnd type="none" w="med" len="med"/>
            <a:tailEnd type="triangle"/>
          </a:ln>
          <a:effectLst/>
        </p:spPr>
      </p:cxnSp>
      <p:cxnSp>
        <p:nvCxnSpPr>
          <p:cNvPr id="71" name="Straight Arrow Connector 70">
            <a:extLst>
              <a:ext uri="{FF2B5EF4-FFF2-40B4-BE49-F238E27FC236}">
                <a16:creationId xmlns:a16="http://schemas.microsoft.com/office/drawing/2014/main" id="{74C2D49D-A149-1041-9EA0-A20FFDAE54ED}"/>
              </a:ext>
            </a:extLst>
          </p:cNvPr>
          <p:cNvCxnSpPr>
            <a:cxnSpLocks/>
          </p:cNvCxnSpPr>
          <p:nvPr/>
        </p:nvCxnSpPr>
        <p:spPr bwMode="auto">
          <a:xfrm>
            <a:off x="4378331" y="5275255"/>
            <a:ext cx="0" cy="386112"/>
          </a:xfrm>
          <a:prstGeom prst="straightConnector1">
            <a:avLst/>
          </a:prstGeom>
          <a:noFill/>
          <a:ln w="28575" cap="flat" cmpd="sng" algn="ctr">
            <a:solidFill>
              <a:schemeClr val="bg1"/>
            </a:solidFill>
            <a:prstDash val="solid"/>
            <a:round/>
            <a:headEnd type="none" w="med" len="med"/>
            <a:tailEnd type="triangle"/>
          </a:ln>
          <a:effectLst/>
        </p:spPr>
      </p:cxnSp>
      <p:cxnSp>
        <p:nvCxnSpPr>
          <p:cNvPr id="72" name="Straight Arrow Connector 71">
            <a:extLst>
              <a:ext uri="{FF2B5EF4-FFF2-40B4-BE49-F238E27FC236}">
                <a16:creationId xmlns:a16="http://schemas.microsoft.com/office/drawing/2014/main" id="{A05F288E-2265-0D49-B02E-5B6043CF60E2}"/>
              </a:ext>
            </a:extLst>
          </p:cNvPr>
          <p:cNvCxnSpPr>
            <a:cxnSpLocks/>
          </p:cNvCxnSpPr>
          <p:nvPr/>
        </p:nvCxnSpPr>
        <p:spPr bwMode="auto">
          <a:xfrm>
            <a:off x="3638537" y="5468311"/>
            <a:ext cx="0" cy="193056"/>
          </a:xfrm>
          <a:prstGeom prst="straightConnector1">
            <a:avLst/>
          </a:prstGeom>
          <a:noFill/>
          <a:ln w="28575" cap="flat" cmpd="sng" algn="ctr">
            <a:solidFill>
              <a:schemeClr val="bg1"/>
            </a:solidFill>
            <a:prstDash val="solid"/>
            <a:round/>
            <a:headEnd type="none" w="med" len="med"/>
            <a:tailEnd type="triangle"/>
          </a:ln>
          <a:effectLst/>
        </p:spPr>
      </p:cxnSp>
      <p:sp>
        <p:nvSpPr>
          <p:cNvPr id="62" name="TextBox 61">
            <a:extLst>
              <a:ext uri="{FF2B5EF4-FFF2-40B4-BE49-F238E27FC236}">
                <a16:creationId xmlns:a16="http://schemas.microsoft.com/office/drawing/2014/main" id="{90589F62-FA36-A549-A20C-92AF68D3054E}"/>
              </a:ext>
            </a:extLst>
          </p:cNvPr>
          <p:cNvSpPr txBox="1"/>
          <p:nvPr/>
        </p:nvSpPr>
        <p:spPr bwMode="auto">
          <a:xfrm>
            <a:off x="3422269" y="5291151"/>
            <a:ext cx="413011" cy="182880"/>
          </a:xfrm>
          <a:prstGeom prst="rect">
            <a:avLst/>
          </a:prstGeom>
          <a:solidFill>
            <a:schemeClr val="accent2"/>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D1</a:t>
            </a:r>
          </a:p>
        </p:txBody>
      </p:sp>
      <p:cxnSp>
        <p:nvCxnSpPr>
          <p:cNvPr id="74" name="Straight Arrow Connector 73">
            <a:extLst>
              <a:ext uri="{FF2B5EF4-FFF2-40B4-BE49-F238E27FC236}">
                <a16:creationId xmlns:a16="http://schemas.microsoft.com/office/drawing/2014/main" id="{CC2C0CBC-3F6A-A34D-9853-74503ADAE9ED}"/>
              </a:ext>
            </a:extLst>
          </p:cNvPr>
          <p:cNvCxnSpPr>
            <a:cxnSpLocks/>
            <a:stCxn id="60" idx="3"/>
            <a:endCxn id="61" idx="1"/>
          </p:cNvCxnSpPr>
          <p:nvPr/>
        </p:nvCxnSpPr>
        <p:spPr bwMode="auto">
          <a:xfrm flipV="1">
            <a:off x="4989746" y="5821881"/>
            <a:ext cx="427896" cy="5947"/>
          </a:xfrm>
          <a:prstGeom prst="straightConnector1">
            <a:avLst/>
          </a:prstGeom>
          <a:noFill/>
          <a:ln w="28575" cap="flat" cmpd="sng" algn="ctr">
            <a:solidFill>
              <a:schemeClr val="bg1"/>
            </a:solidFill>
            <a:prstDash val="sysDot"/>
            <a:round/>
            <a:headEnd type="none" w="med" len="med"/>
            <a:tailEnd type="triangle"/>
          </a:ln>
          <a:effectLst/>
        </p:spPr>
      </p:cxnSp>
      <p:sp>
        <p:nvSpPr>
          <p:cNvPr id="97" name="TextBox 96">
            <a:extLst>
              <a:ext uri="{FF2B5EF4-FFF2-40B4-BE49-F238E27FC236}">
                <a16:creationId xmlns:a16="http://schemas.microsoft.com/office/drawing/2014/main" id="{94F7521B-52E8-4547-8ED1-EF5EB9222424}"/>
              </a:ext>
            </a:extLst>
          </p:cNvPr>
          <p:cNvSpPr txBox="1"/>
          <p:nvPr/>
        </p:nvSpPr>
        <p:spPr bwMode="auto">
          <a:xfrm>
            <a:off x="6226308" y="3630468"/>
            <a:ext cx="738878" cy="228600"/>
          </a:xfrm>
          <a:prstGeom prst="rect">
            <a:avLst/>
          </a:prstGeom>
          <a:noFill/>
          <a:ln w="19050" algn="ctr">
            <a:solidFill>
              <a:schemeClr val="accent3">
                <a:lumMod val="20000"/>
                <a:lumOff val="8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C1D1</a:t>
            </a:r>
          </a:p>
        </p:txBody>
      </p:sp>
      <p:sp>
        <p:nvSpPr>
          <p:cNvPr id="98" name="TextBox 97">
            <a:extLst>
              <a:ext uri="{FF2B5EF4-FFF2-40B4-BE49-F238E27FC236}">
                <a16:creationId xmlns:a16="http://schemas.microsoft.com/office/drawing/2014/main" id="{71FF9AA9-31E3-5B46-8FFE-AE98F247BA43}"/>
              </a:ext>
            </a:extLst>
          </p:cNvPr>
          <p:cNvSpPr txBox="1"/>
          <p:nvPr/>
        </p:nvSpPr>
        <p:spPr bwMode="auto">
          <a:xfrm>
            <a:off x="6226308" y="3881367"/>
            <a:ext cx="738878" cy="228600"/>
          </a:xfrm>
          <a:prstGeom prst="rect">
            <a:avLst/>
          </a:prstGeom>
          <a:solidFill>
            <a:schemeClr val="accent3">
              <a:lumMod val="20000"/>
              <a:lumOff val="8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a:t>
            </a:r>
          </a:p>
        </p:txBody>
      </p:sp>
      <p:sp>
        <p:nvSpPr>
          <p:cNvPr id="99" name="TextBox 98">
            <a:extLst>
              <a:ext uri="{FF2B5EF4-FFF2-40B4-BE49-F238E27FC236}">
                <a16:creationId xmlns:a16="http://schemas.microsoft.com/office/drawing/2014/main" id="{4434AC35-F771-9F47-B8C5-09DE901F291A}"/>
              </a:ext>
            </a:extLst>
          </p:cNvPr>
          <p:cNvSpPr txBox="1"/>
          <p:nvPr/>
        </p:nvSpPr>
        <p:spPr bwMode="auto">
          <a:xfrm>
            <a:off x="6226308" y="4173734"/>
            <a:ext cx="738878" cy="228600"/>
          </a:xfrm>
          <a:prstGeom prst="rect">
            <a:avLst/>
          </a:prstGeom>
          <a:solidFill>
            <a:schemeClr val="accent3">
              <a:lumMod val="20000"/>
              <a:lumOff val="8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100" name="TextBox 99">
            <a:extLst>
              <a:ext uri="{FF2B5EF4-FFF2-40B4-BE49-F238E27FC236}">
                <a16:creationId xmlns:a16="http://schemas.microsoft.com/office/drawing/2014/main" id="{471B40E4-CB5E-C94E-B344-98500F3896FB}"/>
              </a:ext>
            </a:extLst>
          </p:cNvPr>
          <p:cNvSpPr txBox="1"/>
          <p:nvPr/>
        </p:nvSpPr>
        <p:spPr bwMode="auto">
          <a:xfrm>
            <a:off x="6226308" y="4758468"/>
            <a:ext cx="738878" cy="228600"/>
          </a:xfrm>
          <a:prstGeom prst="rect">
            <a:avLst/>
          </a:prstGeom>
          <a:solidFill>
            <a:schemeClr val="accent3">
              <a:lumMod val="20000"/>
              <a:lumOff val="8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01" name="TextBox 100">
            <a:extLst>
              <a:ext uri="{FF2B5EF4-FFF2-40B4-BE49-F238E27FC236}">
                <a16:creationId xmlns:a16="http://schemas.microsoft.com/office/drawing/2014/main" id="{FEBF0333-0625-7240-8D8D-E0766E52C0DE}"/>
              </a:ext>
            </a:extLst>
          </p:cNvPr>
          <p:cNvSpPr txBox="1"/>
          <p:nvPr/>
        </p:nvSpPr>
        <p:spPr bwMode="auto">
          <a:xfrm>
            <a:off x="6226308" y="5050835"/>
            <a:ext cx="738878" cy="228600"/>
          </a:xfrm>
          <a:prstGeom prst="rect">
            <a:avLst/>
          </a:prstGeom>
          <a:solidFill>
            <a:schemeClr val="accent3">
              <a:lumMod val="20000"/>
              <a:lumOff val="8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02" name="TextBox 101">
            <a:extLst>
              <a:ext uri="{FF2B5EF4-FFF2-40B4-BE49-F238E27FC236}">
                <a16:creationId xmlns:a16="http://schemas.microsoft.com/office/drawing/2014/main" id="{B407516C-BECB-CE4F-BCB4-BB3DDAAC7B2B}"/>
              </a:ext>
            </a:extLst>
          </p:cNvPr>
          <p:cNvSpPr txBox="1"/>
          <p:nvPr/>
        </p:nvSpPr>
        <p:spPr bwMode="auto">
          <a:xfrm>
            <a:off x="6226308" y="4466101"/>
            <a:ext cx="738877" cy="228600"/>
          </a:xfrm>
          <a:prstGeom prst="rect">
            <a:avLst/>
          </a:prstGeom>
          <a:solidFill>
            <a:schemeClr val="accent3">
              <a:lumMod val="20000"/>
              <a:lumOff val="8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a:t>
            </a:r>
          </a:p>
        </p:txBody>
      </p:sp>
      <p:sp>
        <p:nvSpPr>
          <p:cNvPr id="106" name="TextBox 105">
            <a:extLst>
              <a:ext uri="{FF2B5EF4-FFF2-40B4-BE49-F238E27FC236}">
                <a16:creationId xmlns:a16="http://schemas.microsoft.com/office/drawing/2014/main" id="{004B51EF-B83C-D949-835B-BE85493EF054}"/>
              </a:ext>
            </a:extLst>
          </p:cNvPr>
          <p:cNvSpPr txBox="1"/>
          <p:nvPr/>
        </p:nvSpPr>
        <p:spPr bwMode="auto">
          <a:xfrm>
            <a:off x="7004070" y="3632131"/>
            <a:ext cx="731553" cy="228600"/>
          </a:xfrm>
          <a:prstGeom prst="rect">
            <a:avLst/>
          </a:prstGeom>
          <a:noFill/>
          <a:ln w="19050" algn="ctr">
            <a:solidFill>
              <a:schemeClr val="accent3">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C1D8</a:t>
            </a:r>
          </a:p>
        </p:txBody>
      </p:sp>
      <p:sp>
        <p:nvSpPr>
          <p:cNvPr id="107" name="TextBox 106">
            <a:extLst>
              <a:ext uri="{FF2B5EF4-FFF2-40B4-BE49-F238E27FC236}">
                <a16:creationId xmlns:a16="http://schemas.microsoft.com/office/drawing/2014/main" id="{6C188BFF-24F9-B541-A20A-01A3F86D30AF}"/>
              </a:ext>
            </a:extLst>
          </p:cNvPr>
          <p:cNvSpPr txBox="1"/>
          <p:nvPr/>
        </p:nvSpPr>
        <p:spPr bwMode="auto">
          <a:xfrm>
            <a:off x="7004070" y="3884910"/>
            <a:ext cx="731553" cy="228600"/>
          </a:xfrm>
          <a:prstGeom prst="rect">
            <a:avLst/>
          </a:prstGeom>
          <a:solidFill>
            <a:schemeClr val="accent3">
              <a:lumMod val="60000"/>
              <a:lumOff val="4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108" name="TextBox 107">
            <a:extLst>
              <a:ext uri="{FF2B5EF4-FFF2-40B4-BE49-F238E27FC236}">
                <a16:creationId xmlns:a16="http://schemas.microsoft.com/office/drawing/2014/main" id="{572C0572-9946-2F4B-AA28-5F208FC6D10B}"/>
              </a:ext>
            </a:extLst>
          </p:cNvPr>
          <p:cNvSpPr txBox="1"/>
          <p:nvPr/>
        </p:nvSpPr>
        <p:spPr bwMode="auto">
          <a:xfrm>
            <a:off x="7004070" y="4177277"/>
            <a:ext cx="731553" cy="228600"/>
          </a:xfrm>
          <a:prstGeom prst="rect">
            <a:avLst/>
          </a:prstGeom>
          <a:solidFill>
            <a:schemeClr val="accent3">
              <a:lumMod val="60000"/>
              <a:lumOff val="4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109" name="TextBox 108">
            <a:extLst>
              <a:ext uri="{FF2B5EF4-FFF2-40B4-BE49-F238E27FC236}">
                <a16:creationId xmlns:a16="http://schemas.microsoft.com/office/drawing/2014/main" id="{9195522F-0499-9949-88F2-1F4A7D924223}"/>
              </a:ext>
            </a:extLst>
          </p:cNvPr>
          <p:cNvSpPr txBox="1"/>
          <p:nvPr/>
        </p:nvSpPr>
        <p:spPr bwMode="auto">
          <a:xfrm>
            <a:off x="7004070" y="4762011"/>
            <a:ext cx="731553" cy="228600"/>
          </a:xfrm>
          <a:prstGeom prst="rect">
            <a:avLst/>
          </a:prstGeom>
          <a:solidFill>
            <a:schemeClr val="accent3">
              <a:lumMod val="60000"/>
              <a:lumOff val="4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110" name="TextBox 109">
            <a:extLst>
              <a:ext uri="{FF2B5EF4-FFF2-40B4-BE49-F238E27FC236}">
                <a16:creationId xmlns:a16="http://schemas.microsoft.com/office/drawing/2014/main" id="{ADB935D3-0D4F-DF47-A90A-E235F75F406F}"/>
              </a:ext>
            </a:extLst>
          </p:cNvPr>
          <p:cNvSpPr txBox="1"/>
          <p:nvPr/>
        </p:nvSpPr>
        <p:spPr bwMode="auto">
          <a:xfrm>
            <a:off x="7004070" y="5054378"/>
            <a:ext cx="731553" cy="228600"/>
          </a:xfrm>
          <a:prstGeom prst="rect">
            <a:avLst/>
          </a:prstGeom>
          <a:solidFill>
            <a:schemeClr val="accent3">
              <a:lumMod val="60000"/>
              <a:lumOff val="4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111" name="TextBox 110">
            <a:extLst>
              <a:ext uri="{FF2B5EF4-FFF2-40B4-BE49-F238E27FC236}">
                <a16:creationId xmlns:a16="http://schemas.microsoft.com/office/drawing/2014/main" id="{94BC94EB-7D94-C449-B773-15E7F59BA5BE}"/>
              </a:ext>
            </a:extLst>
          </p:cNvPr>
          <p:cNvSpPr txBox="1"/>
          <p:nvPr/>
        </p:nvSpPr>
        <p:spPr bwMode="auto">
          <a:xfrm>
            <a:off x="7004071" y="4469644"/>
            <a:ext cx="731552" cy="228600"/>
          </a:xfrm>
          <a:prstGeom prst="rect">
            <a:avLst/>
          </a:prstGeom>
          <a:solidFill>
            <a:schemeClr val="accent3">
              <a:lumMod val="60000"/>
              <a:lumOff val="4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115" name="TextBox 114">
            <a:extLst>
              <a:ext uri="{FF2B5EF4-FFF2-40B4-BE49-F238E27FC236}">
                <a16:creationId xmlns:a16="http://schemas.microsoft.com/office/drawing/2014/main" id="{7154D6F3-465C-6940-8CBB-3DA0BAF8C6C3}"/>
              </a:ext>
            </a:extLst>
          </p:cNvPr>
          <p:cNvSpPr txBox="1"/>
          <p:nvPr/>
        </p:nvSpPr>
        <p:spPr bwMode="auto">
          <a:xfrm>
            <a:off x="8444252" y="3804070"/>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5</a:t>
            </a:r>
          </a:p>
        </p:txBody>
      </p:sp>
      <p:sp>
        <p:nvSpPr>
          <p:cNvPr id="116" name="TextBox 115">
            <a:extLst>
              <a:ext uri="{FF2B5EF4-FFF2-40B4-BE49-F238E27FC236}">
                <a16:creationId xmlns:a16="http://schemas.microsoft.com/office/drawing/2014/main" id="{6F7DAD36-5CE0-734C-98A1-4863E62A0450}"/>
              </a:ext>
            </a:extLst>
          </p:cNvPr>
          <p:cNvSpPr txBox="1"/>
          <p:nvPr/>
        </p:nvSpPr>
        <p:spPr bwMode="auto">
          <a:xfrm>
            <a:off x="8444252" y="4103622"/>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8</a:t>
            </a:r>
          </a:p>
        </p:txBody>
      </p:sp>
      <p:sp>
        <p:nvSpPr>
          <p:cNvPr id="117" name="TextBox 116">
            <a:extLst>
              <a:ext uri="{FF2B5EF4-FFF2-40B4-BE49-F238E27FC236}">
                <a16:creationId xmlns:a16="http://schemas.microsoft.com/office/drawing/2014/main" id="{B63BD393-AD0E-0B4B-B520-DEACD62A8F19}"/>
              </a:ext>
            </a:extLst>
          </p:cNvPr>
          <p:cNvSpPr txBox="1"/>
          <p:nvPr/>
        </p:nvSpPr>
        <p:spPr bwMode="auto">
          <a:xfrm>
            <a:off x="8444252" y="4403174"/>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8</a:t>
            </a:r>
          </a:p>
        </p:txBody>
      </p:sp>
      <p:sp>
        <p:nvSpPr>
          <p:cNvPr id="118" name="TextBox 117">
            <a:extLst>
              <a:ext uri="{FF2B5EF4-FFF2-40B4-BE49-F238E27FC236}">
                <a16:creationId xmlns:a16="http://schemas.microsoft.com/office/drawing/2014/main" id="{73013B3E-0E86-0446-94C8-A074297A6419}"/>
              </a:ext>
            </a:extLst>
          </p:cNvPr>
          <p:cNvSpPr txBox="1"/>
          <p:nvPr/>
        </p:nvSpPr>
        <p:spPr bwMode="auto">
          <a:xfrm>
            <a:off x="8444252" y="4702726"/>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3</a:t>
            </a:r>
          </a:p>
        </p:txBody>
      </p:sp>
      <p:sp>
        <p:nvSpPr>
          <p:cNvPr id="120" name="TextBox 119">
            <a:extLst>
              <a:ext uri="{FF2B5EF4-FFF2-40B4-BE49-F238E27FC236}">
                <a16:creationId xmlns:a16="http://schemas.microsoft.com/office/drawing/2014/main" id="{42C419E9-B284-0945-A21F-AB485ED9723E}"/>
              </a:ext>
            </a:extLst>
          </p:cNvPr>
          <p:cNvSpPr txBox="1"/>
          <p:nvPr/>
        </p:nvSpPr>
        <p:spPr bwMode="auto">
          <a:xfrm>
            <a:off x="8444252" y="5002277"/>
            <a:ext cx="604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6</a:t>
            </a:r>
          </a:p>
        </p:txBody>
      </p:sp>
      <p:sp>
        <p:nvSpPr>
          <p:cNvPr id="123" name="TextBox 122">
            <a:extLst>
              <a:ext uri="{FF2B5EF4-FFF2-40B4-BE49-F238E27FC236}">
                <a16:creationId xmlns:a16="http://schemas.microsoft.com/office/drawing/2014/main" id="{5C3F2890-B200-0C4A-8EC3-BD443DB4A29B}"/>
              </a:ext>
            </a:extLst>
          </p:cNvPr>
          <p:cNvSpPr txBox="1"/>
          <p:nvPr/>
        </p:nvSpPr>
        <p:spPr bwMode="auto">
          <a:xfrm>
            <a:off x="7768636" y="3630468"/>
            <a:ext cx="731553" cy="228600"/>
          </a:xfrm>
          <a:prstGeom prst="rect">
            <a:avLst/>
          </a:prstGeom>
          <a:noFill/>
          <a:ln w="1905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C1D15</a:t>
            </a:r>
          </a:p>
        </p:txBody>
      </p:sp>
      <p:sp>
        <p:nvSpPr>
          <p:cNvPr id="124" name="TextBox 123">
            <a:extLst>
              <a:ext uri="{FF2B5EF4-FFF2-40B4-BE49-F238E27FC236}">
                <a16:creationId xmlns:a16="http://schemas.microsoft.com/office/drawing/2014/main" id="{6D3713A4-646B-A347-B6BB-607E7EA06F36}"/>
              </a:ext>
            </a:extLst>
          </p:cNvPr>
          <p:cNvSpPr txBox="1"/>
          <p:nvPr/>
        </p:nvSpPr>
        <p:spPr bwMode="auto">
          <a:xfrm>
            <a:off x="7768636" y="3883247"/>
            <a:ext cx="731553" cy="22860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160</a:t>
            </a:r>
          </a:p>
        </p:txBody>
      </p:sp>
      <p:sp>
        <p:nvSpPr>
          <p:cNvPr id="125" name="TextBox 124">
            <a:extLst>
              <a:ext uri="{FF2B5EF4-FFF2-40B4-BE49-F238E27FC236}">
                <a16:creationId xmlns:a16="http://schemas.microsoft.com/office/drawing/2014/main" id="{E98BF8F9-7332-2340-9924-F42C3CAEB4DA}"/>
              </a:ext>
            </a:extLst>
          </p:cNvPr>
          <p:cNvSpPr txBox="1"/>
          <p:nvPr/>
        </p:nvSpPr>
        <p:spPr bwMode="auto">
          <a:xfrm>
            <a:off x="7768636" y="4175614"/>
            <a:ext cx="731553" cy="22860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90</a:t>
            </a:r>
          </a:p>
        </p:txBody>
      </p:sp>
      <p:sp>
        <p:nvSpPr>
          <p:cNvPr id="126" name="TextBox 125">
            <a:extLst>
              <a:ext uri="{FF2B5EF4-FFF2-40B4-BE49-F238E27FC236}">
                <a16:creationId xmlns:a16="http://schemas.microsoft.com/office/drawing/2014/main" id="{9A2615CA-3DC6-7C46-B1B4-5F952B319039}"/>
              </a:ext>
            </a:extLst>
          </p:cNvPr>
          <p:cNvSpPr txBox="1"/>
          <p:nvPr/>
        </p:nvSpPr>
        <p:spPr bwMode="auto">
          <a:xfrm>
            <a:off x="7768636" y="4760348"/>
            <a:ext cx="731553" cy="22860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90</a:t>
            </a:r>
          </a:p>
        </p:txBody>
      </p:sp>
      <p:sp>
        <p:nvSpPr>
          <p:cNvPr id="127" name="TextBox 126">
            <a:extLst>
              <a:ext uri="{FF2B5EF4-FFF2-40B4-BE49-F238E27FC236}">
                <a16:creationId xmlns:a16="http://schemas.microsoft.com/office/drawing/2014/main" id="{BF9E25BE-626D-AB4E-B0CA-253522FD3E44}"/>
              </a:ext>
            </a:extLst>
          </p:cNvPr>
          <p:cNvSpPr txBox="1"/>
          <p:nvPr/>
        </p:nvSpPr>
        <p:spPr bwMode="auto">
          <a:xfrm>
            <a:off x="7768636" y="5064311"/>
            <a:ext cx="731553" cy="22860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60</a:t>
            </a:r>
          </a:p>
        </p:txBody>
      </p:sp>
      <p:sp>
        <p:nvSpPr>
          <p:cNvPr id="128" name="TextBox 127">
            <a:extLst>
              <a:ext uri="{FF2B5EF4-FFF2-40B4-BE49-F238E27FC236}">
                <a16:creationId xmlns:a16="http://schemas.microsoft.com/office/drawing/2014/main" id="{11B0D8DF-A775-F441-A3BF-4FBDCC903D9D}"/>
              </a:ext>
            </a:extLst>
          </p:cNvPr>
          <p:cNvSpPr txBox="1"/>
          <p:nvPr/>
        </p:nvSpPr>
        <p:spPr bwMode="auto">
          <a:xfrm>
            <a:off x="7768637" y="4467981"/>
            <a:ext cx="731552" cy="22860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90</a:t>
            </a:r>
          </a:p>
        </p:txBody>
      </p:sp>
      <p:cxnSp>
        <p:nvCxnSpPr>
          <p:cNvPr id="129" name="Straight Arrow Connector 128">
            <a:extLst>
              <a:ext uri="{FF2B5EF4-FFF2-40B4-BE49-F238E27FC236}">
                <a16:creationId xmlns:a16="http://schemas.microsoft.com/office/drawing/2014/main" id="{5225E2EB-F031-BD40-BE88-8AB96284E084}"/>
              </a:ext>
            </a:extLst>
          </p:cNvPr>
          <p:cNvCxnSpPr>
            <a:cxnSpLocks/>
          </p:cNvCxnSpPr>
          <p:nvPr/>
        </p:nvCxnSpPr>
        <p:spPr bwMode="auto">
          <a:xfrm>
            <a:off x="8944430" y="3960524"/>
            <a:ext cx="268181" cy="0"/>
          </a:xfrm>
          <a:prstGeom prst="straightConnector1">
            <a:avLst/>
          </a:prstGeom>
          <a:noFill/>
          <a:ln w="28575" cap="flat" cmpd="sng" algn="ctr">
            <a:solidFill>
              <a:schemeClr val="bg1"/>
            </a:solidFill>
            <a:prstDash val="solid"/>
            <a:round/>
            <a:headEnd type="none" w="med" len="med"/>
            <a:tailEnd type="triangle"/>
          </a:ln>
          <a:effectLst/>
        </p:spPr>
      </p:cxnSp>
      <p:sp>
        <p:nvSpPr>
          <p:cNvPr id="131" name="TextBox 130">
            <a:extLst>
              <a:ext uri="{FF2B5EF4-FFF2-40B4-BE49-F238E27FC236}">
                <a16:creationId xmlns:a16="http://schemas.microsoft.com/office/drawing/2014/main" id="{838D3426-61A5-3B42-B7F4-8349EA5D6931}"/>
              </a:ext>
            </a:extLst>
          </p:cNvPr>
          <p:cNvSpPr txBox="1"/>
          <p:nvPr/>
        </p:nvSpPr>
        <p:spPr bwMode="auto">
          <a:xfrm>
            <a:off x="9281214" y="3623828"/>
            <a:ext cx="738878" cy="228600"/>
          </a:xfrm>
          <a:prstGeom prst="rect">
            <a:avLst/>
          </a:prstGeom>
          <a:noFill/>
          <a:ln w="19050" algn="ctr">
            <a:solidFill>
              <a:schemeClr val="accent3">
                <a:lumMod val="20000"/>
                <a:lumOff val="8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C1D1</a:t>
            </a:r>
          </a:p>
        </p:txBody>
      </p:sp>
      <p:sp>
        <p:nvSpPr>
          <p:cNvPr id="132" name="TextBox 131">
            <a:extLst>
              <a:ext uri="{FF2B5EF4-FFF2-40B4-BE49-F238E27FC236}">
                <a16:creationId xmlns:a16="http://schemas.microsoft.com/office/drawing/2014/main" id="{64542BB8-8317-CD41-AF53-525488C3551A}"/>
              </a:ext>
            </a:extLst>
          </p:cNvPr>
          <p:cNvSpPr txBox="1"/>
          <p:nvPr/>
        </p:nvSpPr>
        <p:spPr bwMode="auto">
          <a:xfrm>
            <a:off x="9281214" y="3837019"/>
            <a:ext cx="738878" cy="307777"/>
          </a:xfrm>
          <a:prstGeom prst="rect">
            <a:avLst/>
          </a:prstGeom>
          <a:solidFill>
            <a:schemeClr val="accent3">
              <a:lumMod val="20000"/>
              <a:lumOff val="8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a:t>
            </a:r>
          </a:p>
        </p:txBody>
      </p:sp>
      <p:sp>
        <p:nvSpPr>
          <p:cNvPr id="133" name="TextBox 132">
            <a:extLst>
              <a:ext uri="{FF2B5EF4-FFF2-40B4-BE49-F238E27FC236}">
                <a16:creationId xmlns:a16="http://schemas.microsoft.com/office/drawing/2014/main" id="{39ED1479-BC15-5440-BB8B-19FE5169F055}"/>
              </a:ext>
            </a:extLst>
          </p:cNvPr>
          <p:cNvSpPr txBox="1"/>
          <p:nvPr/>
        </p:nvSpPr>
        <p:spPr bwMode="auto">
          <a:xfrm>
            <a:off x="10058976" y="3625491"/>
            <a:ext cx="731553" cy="228600"/>
          </a:xfrm>
          <a:prstGeom prst="rect">
            <a:avLst/>
          </a:prstGeom>
          <a:noFill/>
          <a:ln w="19050" algn="ctr">
            <a:solidFill>
              <a:schemeClr val="accent3">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C1D8</a:t>
            </a:r>
          </a:p>
        </p:txBody>
      </p:sp>
      <p:sp>
        <p:nvSpPr>
          <p:cNvPr id="134" name="TextBox 133">
            <a:extLst>
              <a:ext uri="{FF2B5EF4-FFF2-40B4-BE49-F238E27FC236}">
                <a16:creationId xmlns:a16="http://schemas.microsoft.com/office/drawing/2014/main" id="{55396390-EBDF-6142-8DC6-7BB60258A2AA}"/>
              </a:ext>
            </a:extLst>
          </p:cNvPr>
          <p:cNvSpPr txBox="1"/>
          <p:nvPr/>
        </p:nvSpPr>
        <p:spPr bwMode="auto">
          <a:xfrm>
            <a:off x="10058976" y="3878270"/>
            <a:ext cx="731553" cy="228600"/>
          </a:xfrm>
          <a:prstGeom prst="rect">
            <a:avLst/>
          </a:prstGeom>
          <a:solidFill>
            <a:schemeClr val="accent3">
              <a:lumMod val="60000"/>
              <a:lumOff val="4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3.6</a:t>
            </a:r>
          </a:p>
        </p:txBody>
      </p:sp>
      <p:sp>
        <p:nvSpPr>
          <p:cNvPr id="135" name="TextBox 134">
            <a:extLst>
              <a:ext uri="{FF2B5EF4-FFF2-40B4-BE49-F238E27FC236}">
                <a16:creationId xmlns:a16="http://schemas.microsoft.com/office/drawing/2014/main" id="{D757BC77-BF43-5B4F-84A3-074894AAC2AA}"/>
              </a:ext>
            </a:extLst>
          </p:cNvPr>
          <p:cNvSpPr txBox="1"/>
          <p:nvPr/>
        </p:nvSpPr>
        <p:spPr bwMode="auto">
          <a:xfrm>
            <a:off x="11543022" y="3825711"/>
            <a:ext cx="6364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31</a:t>
            </a:r>
          </a:p>
        </p:txBody>
      </p:sp>
      <p:sp>
        <p:nvSpPr>
          <p:cNvPr id="136" name="TextBox 135">
            <a:extLst>
              <a:ext uri="{FF2B5EF4-FFF2-40B4-BE49-F238E27FC236}">
                <a16:creationId xmlns:a16="http://schemas.microsoft.com/office/drawing/2014/main" id="{15F30243-4A4A-F244-A268-5D98A65E3ED7}"/>
              </a:ext>
            </a:extLst>
          </p:cNvPr>
          <p:cNvSpPr txBox="1"/>
          <p:nvPr/>
        </p:nvSpPr>
        <p:spPr bwMode="auto">
          <a:xfrm>
            <a:off x="10823542" y="3623828"/>
            <a:ext cx="731553" cy="228600"/>
          </a:xfrm>
          <a:prstGeom prst="rect">
            <a:avLst/>
          </a:prstGeom>
          <a:noFill/>
          <a:ln w="1905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C1D15</a:t>
            </a:r>
          </a:p>
        </p:txBody>
      </p:sp>
      <p:sp>
        <p:nvSpPr>
          <p:cNvPr id="137" name="TextBox 136">
            <a:extLst>
              <a:ext uri="{FF2B5EF4-FFF2-40B4-BE49-F238E27FC236}">
                <a16:creationId xmlns:a16="http://schemas.microsoft.com/office/drawing/2014/main" id="{74229AC0-6E4A-8F4C-8129-96507A59BC96}"/>
              </a:ext>
            </a:extLst>
          </p:cNvPr>
          <p:cNvSpPr txBox="1"/>
          <p:nvPr/>
        </p:nvSpPr>
        <p:spPr bwMode="auto">
          <a:xfrm>
            <a:off x="10823542" y="3876607"/>
            <a:ext cx="731553" cy="22860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160</a:t>
            </a:r>
          </a:p>
        </p:txBody>
      </p:sp>
      <p:sp>
        <p:nvSpPr>
          <p:cNvPr id="138" name="TextBox 137">
            <a:extLst>
              <a:ext uri="{FF2B5EF4-FFF2-40B4-BE49-F238E27FC236}">
                <a16:creationId xmlns:a16="http://schemas.microsoft.com/office/drawing/2014/main" id="{F3CE3C7E-F190-9743-A0AF-61B8EB8C29A2}"/>
              </a:ext>
            </a:extLst>
          </p:cNvPr>
          <p:cNvSpPr txBox="1"/>
          <p:nvPr/>
        </p:nvSpPr>
        <p:spPr bwMode="auto">
          <a:xfrm>
            <a:off x="9258994" y="5734174"/>
            <a:ext cx="698537" cy="307777"/>
          </a:xfrm>
          <a:prstGeom prst="rect">
            <a:avLst/>
          </a:prstGeom>
          <a:solidFill>
            <a:schemeClr val="bg2"/>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C1</a:t>
            </a:r>
          </a:p>
        </p:txBody>
      </p:sp>
      <p:sp>
        <p:nvSpPr>
          <p:cNvPr id="139" name="TextBox 138">
            <a:extLst>
              <a:ext uri="{FF2B5EF4-FFF2-40B4-BE49-F238E27FC236}">
                <a16:creationId xmlns:a16="http://schemas.microsoft.com/office/drawing/2014/main" id="{D414F9CA-D6C9-564D-A4AE-3192EB34951F}"/>
              </a:ext>
            </a:extLst>
          </p:cNvPr>
          <p:cNvSpPr txBox="1"/>
          <p:nvPr/>
        </p:nvSpPr>
        <p:spPr bwMode="auto">
          <a:xfrm>
            <a:off x="9994855" y="5734174"/>
            <a:ext cx="691612" cy="307777"/>
          </a:xfrm>
          <a:prstGeom prst="rect">
            <a:avLst/>
          </a:prstGeom>
          <a:solidFill>
            <a:schemeClr val="bg2"/>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C2</a:t>
            </a:r>
          </a:p>
        </p:txBody>
      </p:sp>
      <p:sp>
        <p:nvSpPr>
          <p:cNvPr id="140" name="TextBox 139">
            <a:extLst>
              <a:ext uri="{FF2B5EF4-FFF2-40B4-BE49-F238E27FC236}">
                <a16:creationId xmlns:a16="http://schemas.microsoft.com/office/drawing/2014/main" id="{D0151D70-C9E7-CD40-A699-F9D1A4EB73D1}"/>
              </a:ext>
            </a:extLst>
          </p:cNvPr>
          <p:cNvSpPr txBox="1"/>
          <p:nvPr/>
        </p:nvSpPr>
        <p:spPr bwMode="auto">
          <a:xfrm>
            <a:off x="11062831" y="5728227"/>
            <a:ext cx="691612" cy="307777"/>
          </a:xfrm>
          <a:prstGeom prst="rect">
            <a:avLst/>
          </a:prstGeom>
          <a:solidFill>
            <a:schemeClr val="bg2"/>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C17</a:t>
            </a:r>
          </a:p>
        </p:txBody>
      </p:sp>
      <p:sp>
        <p:nvSpPr>
          <p:cNvPr id="141" name="TextBox 140">
            <a:extLst>
              <a:ext uri="{FF2B5EF4-FFF2-40B4-BE49-F238E27FC236}">
                <a16:creationId xmlns:a16="http://schemas.microsoft.com/office/drawing/2014/main" id="{52061664-DED3-AD4F-8FFA-DEDDD82FD2CC}"/>
              </a:ext>
            </a:extLst>
          </p:cNvPr>
          <p:cNvSpPr txBox="1"/>
          <p:nvPr/>
        </p:nvSpPr>
        <p:spPr bwMode="auto">
          <a:xfrm>
            <a:off x="9929031" y="4763074"/>
            <a:ext cx="413011" cy="18288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D1</a:t>
            </a:r>
          </a:p>
        </p:txBody>
      </p:sp>
      <p:sp>
        <p:nvSpPr>
          <p:cNvPr id="142" name="TextBox 141">
            <a:extLst>
              <a:ext uri="{FF2B5EF4-FFF2-40B4-BE49-F238E27FC236}">
                <a16:creationId xmlns:a16="http://schemas.microsoft.com/office/drawing/2014/main" id="{E1E0D80D-D5CA-7E4D-A5B3-C1F45DC28D8B}"/>
              </a:ext>
            </a:extLst>
          </p:cNvPr>
          <p:cNvSpPr txBox="1"/>
          <p:nvPr/>
        </p:nvSpPr>
        <p:spPr bwMode="auto">
          <a:xfrm>
            <a:off x="10942991" y="4763074"/>
            <a:ext cx="413011" cy="18288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D1</a:t>
            </a:r>
          </a:p>
        </p:txBody>
      </p:sp>
      <p:sp>
        <p:nvSpPr>
          <p:cNvPr id="143" name="TextBox 142">
            <a:extLst>
              <a:ext uri="{FF2B5EF4-FFF2-40B4-BE49-F238E27FC236}">
                <a16:creationId xmlns:a16="http://schemas.microsoft.com/office/drawing/2014/main" id="{C5120E94-1364-0F4E-854C-4AB609A827EE}"/>
              </a:ext>
            </a:extLst>
          </p:cNvPr>
          <p:cNvSpPr txBox="1"/>
          <p:nvPr/>
        </p:nvSpPr>
        <p:spPr bwMode="auto">
          <a:xfrm>
            <a:off x="9275383" y="5075031"/>
            <a:ext cx="413011" cy="182880"/>
          </a:xfrm>
          <a:prstGeom prst="rect">
            <a:avLst/>
          </a:prstGeom>
          <a:solidFill>
            <a:schemeClr val="accent3">
              <a:lumMod val="60000"/>
              <a:lumOff val="4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D8</a:t>
            </a:r>
          </a:p>
        </p:txBody>
      </p:sp>
      <p:sp>
        <p:nvSpPr>
          <p:cNvPr id="144" name="TextBox 143">
            <a:extLst>
              <a:ext uri="{FF2B5EF4-FFF2-40B4-BE49-F238E27FC236}">
                <a16:creationId xmlns:a16="http://schemas.microsoft.com/office/drawing/2014/main" id="{C1A7D9A8-E8D6-6C42-B70B-0E590627C437}"/>
              </a:ext>
            </a:extLst>
          </p:cNvPr>
          <p:cNvSpPr txBox="1"/>
          <p:nvPr/>
        </p:nvSpPr>
        <p:spPr bwMode="auto">
          <a:xfrm>
            <a:off x="9139817" y="5986488"/>
            <a:ext cx="934777" cy="307777"/>
          </a:xfrm>
          <a:prstGeom prst="rect">
            <a:avLst/>
          </a:prstGeom>
          <a:no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 days</a:t>
            </a:r>
          </a:p>
        </p:txBody>
      </p:sp>
      <p:cxnSp>
        <p:nvCxnSpPr>
          <p:cNvPr id="146" name="Straight Arrow Connector 145">
            <a:extLst>
              <a:ext uri="{FF2B5EF4-FFF2-40B4-BE49-F238E27FC236}">
                <a16:creationId xmlns:a16="http://schemas.microsoft.com/office/drawing/2014/main" id="{593AC6A9-5AE8-BE40-8722-91A9F3EFD488}"/>
              </a:ext>
            </a:extLst>
          </p:cNvPr>
          <p:cNvCxnSpPr>
            <a:cxnSpLocks/>
          </p:cNvCxnSpPr>
          <p:nvPr/>
        </p:nvCxnSpPr>
        <p:spPr bwMode="auto">
          <a:xfrm>
            <a:off x="9489458" y="5279111"/>
            <a:ext cx="0" cy="442491"/>
          </a:xfrm>
          <a:prstGeom prst="straightConnector1">
            <a:avLst/>
          </a:prstGeom>
          <a:noFill/>
          <a:ln w="28575" cap="flat" cmpd="sng" algn="ctr">
            <a:solidFill>
              <a:schemeClr val="bg1"/>
            </a:solidFill>
            <a:prstDash val="solid"/>
            <a:round/>
            <a:headEnd type="none" w="med" len="med"/>
            <a:tailEnd type="triangle"/>
          </a:ln>
          <a:effectLst/>
        </p:spPr>
      </p:cxnSp>
      <p:cxnSp>
        <p:nvCxnSpPr>
          <p:cNvPr id="147" name="Straight Arrow Connector 146">
            <a:extLst>
              <a:ext uri="{FF2B5EF4-FFF2-40B4-BE49-F238E27FC236}">
                <a16:creationId xmlns:a16="http://schemas.microsoft.com/office/drawing/2014/main" id="{5B263FB4-67D1-884B-B28C-4486EAFDAB75}"/>
              </a:ext>
            </a:extLst>
          </p:cNvPr>
          <p:cNvCxnSpPr>
            <a:cxnSpLocks/>
          </p:cNvCxnSpPr>
          <p:nvPr/>
        </p:nvCxnSpPr>
        <p:spPr bwMode="auto">
          <a:xfrm>
            <a:off x="9739095" y="4967154"/>
            <a:ext cx="0" cy="754448"/>
          </a:xfrm>
          <a:prstGeom prst="straightConnector1">
            <a:avLst/>
          </a:prstGeom>
          <a:noFill/>
          <a:ln w="28575" cap="flat" cmpd="sng" algn="ctr">
            <a:solidFill>
              <a:schemeClr val="bg1"/>
            </a:solidFill>
            <a:prstDash val="solid"/>
            <a:round/>
            <a:headEnd type="none" w="med" len="med"/>
            <a:tailEnd type="triangle"/>
          </a:ln>
          <a:effectLst/>
        </p:spPr>
      </p:cxnSp>
      <p:cxnSp>
        <p:nvCxnSpPr>
          <p:cNvPr id="148" name="Straight Arrow Connector 147">
            <a:extLst>
              <a:ext uri="{FF2B5EF4-FFF2-40B4-BE49-F238E27FC236}">
                <a16:creationId xmlns:a16="http://schemas.microsoft.com/office/drawing/2014/main" id="{CD17DBAC-CF58-B44B-8896-48A919EF35C1}"/>
              </a:ext>
            </a:extLst>
          </p:cNvPr>
          <p:cNvCxnSpPr>
            <a:cxnSpLocks/>
          </p:cNvCxnSpPr>
          <p:nvPr/>
        </p:nvCxnSpPr>
        <p:spPr bwMode="auto">
          <a:xfrm>
            <a:off x="9246018" y="5528546"/>
            <a:ext cx="0" cy="193056"/>
          </a:xfrm>
          <a:prstGeom prst="straightConnector1">
            <a:avLst/>
          </a:prstGeom>
          <a:noFill/>
          <a:ln w="28575" cap="flat" cmpd="sng" algn="ctr">
            <a:solidFill>
              <a:schemeClr val="bg1"/>
            </a:solidFill>
            <a:prstDash val="solid"/>
            <a:round/>
            <a:headEnd type="none" w="med" len="med"/>
            <a:tailEnd type="triangle"/>
          </a:ln>
          <a:effectLst/>
        </p:spPr>
      </p:cxnSp>
      <p:sp>
        <p:nvSpPr>
          <p:cNvPr id="149" name="TextBox 148">
            <a:extLst>
              <a:ext uri="{FF2B5EF4-FFF2-40B4-BE49-F238E27FC236}">
                <a16:creationId xmlns:a16="http://schemas.microsoft.com/office/drawing/2014/main" id="{75A20F61-509A-A24A-A915-434D73836EA8}"/>
              </a:ext>
            </a:extLst>
          </p:cNvPr>
          <p:cNvSpPr txBox="1"/>
          <p:nvPr/>
        </p:nvSpPr>
        <p:spPr bwMode="auto">
          <a:xfrm>
            <a:off x="9010896" y="5323105"/>
            <a:ext cx="413011" cy="182880"/>
          </a:xfrm>
          <a:prstGeom prst="rect">
            <a:avLst/>
          </a:prstGeom>
          <a:solidFill>
            <a:schemeClr val="accent3">
              <a:lumMod val="20000"/>
              <a:lumOff val="80000"/>
            </a:schemeClr>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D1</a:t>
            </a:r>
          </a:p>
        </p:txBody>
      </p:sp>
      <p:cxnSp>
        <p:nvCxnSpPr>
          <p:cNvPr id="150" name="Straight Arrow Connector 149">
            <a:extLst>
              <a:ext uri="{FF2B5EF4-FFF2-40B4-BE49-F238E27FC236}">
                <a16:creationId xmlns:a16="http://schemas.microsoft.com/office/drawing/2014/main" id="{BC2E3701-BDD2-0748-8CB2-C7D367C0B9AB}"/>
              </a:ext>
            </a:extLst>
          </p:cNvPr>
          <p:cNvCxnSpPr>
            <a:cxnSpLocks/>
            <a:stCxn id="139" idx="3"/>
            <a:endCxn id="140" idx="1"/>
          </p:cNvCxnSpPr>
          <p:nvPr/>
        </p:nvCxnSpPr>
        <p:spPr bwMode="auto">
          <a:xfrm flipV="1">
            <a:off x="10686467" y="5882116"/>
            <a:ext cx="376364" cy="0"/>
          </a:xfrm>
          <a:prstGeom prst="straightConnector1">
            <a:avLst/>
          </a:prstGeom>
          <a:noFill/>
          <a:ln w="28575" cap="flat" cmpd="sng" algn="ctr">
            <a:solidFill>
              <a:schemeClr val="bg1"/>
            </a:solidFill>
            <a:prstDash val="sysDot"/>
            <a:round/>
            <a:headEnd type="none" w="med" len="med"/>
            <a:tailEnd type="triangle"/>
          </a:ln>
          <a:effectLst/>
        </p:spPr>
      </p:cxnSp>
      <p:sp>
        <p:nvSpPr>
          <p:cNvPr id="152" name="TextBox 151">
            <a:extLst>
              <a:ext uri="{FF2B5EF4-FFF2-40B4-BE49-F238E27FC236}">
                <a16:creationId xmlns:a16="http://schemas.microsoft.com/office/drawing/2014/main" id="{DD9E0D30-091F-D844-8C9C-0CBC10F0A3DC}"/>
              </a:ext>
            </a:extLst>
          </p:cNvPr>
          <p:cNvSpPr txBox="1"/>
          <p:nvPr/>
        </p:nvSpPr>
        <p:spPr bwMode="auto">
          <a:xfrm>
            <a:off x="9321395" y="4763074"/>
            <a:ext cx="540870" cy="182880"/>
          </a:xfrm>
          <a:prstGeom prst="rect">
            <a:avLst/>
          </a:prstGeom>
          <a:solidFill>
            <a:schemeClr val="accent3"/>
          </a:solidFill>
          <a:ln w="9525" algn="ctr">
            <a:noFill/>
            <a:miter lim="800000"/>
            <a:headEnd/>
            <a:tailEnd/>
          </a:ln>
        </p:spPr>
        <p:txBody>
          <a:bodyPr wrap="square" rtlCol="0" anchor="ctr">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D15</a:t>
            </a:r>
          </a:p>
        </p:txBody>
      </p:sp>
      <p:cxnSp>
        <p:nvCxnSpPr>
          <p:cNvPr id="154" name="Straight Arrow Connector 153">
            <a:extLst>
              <a:ext uri="{FF2B5EF4-FFF2-40B4-BE49-F238E27FC236}">
                <a16:creationId xmlns:a16="http://schemas.microsoft.com/office/drawing/2014/main" id="{9D3CD865-46B4-8143-ABA1-5BF09A689485}"/>
              </a:ext>
            </a:extLst>
          </p:cNvPr>
          <p:cNvCxnSpPr>
            <a:cxnSpLocks/>
          </p:cNvCxnSpPr>
          <p:nvPr/>
        </p:nvCxnSpPr>
        <p:spPr bwMode="auto">
          <a:xfrm>
            <a:off x="10012986" y="4967154"/>
            <a:ext cx="0" cy="754448"/>
          </a:xfrm>
          <a:prstGeom prst="straightConnector1">
            <a:avLst/>
          </a:prstGeom>
          <a:noFill/>
          <a:ln w="28575" cap="flat" cmpd="sng" algn="ctr">
            <a:solidFill>
              <a:schemeClr val="bg1"/>
            </a:solidFill>
            <a:prstDash val="solid"/>
            <a:round/>
            <a:headEnd type="none" w="med" len="med"/>
            <a:tailEnd type="triangle"/>
          </a:ln>
          <a:effectLst/>
        </p:spPr>
      </p:cxnSp>
      <p:cxnSp>
        <p:nvCxnSpPr>
          <p:cNvPr id="155" name="Straight Arrow Connector 154">
            <a:extLst>
              <a:ext uri="{FF2B5EF4-FFF2-40B4-BE49-F238E27FC236}">
                <a16:creationId xmlns:a16="http://schemas.microsoft.com/office/drawing/2014/main" id="{BB58ADCF-27AA-7142-84DE-573FEE85238B}"/>
              </a:ext>
            </a:extLst>
          </p:cNvPr>
          <p:cNvCxnSpPr>
            <a:cxnSpLocks/>
          </p:cNvCxnSpPr>
          <p:nvPr/>
        </p:nvCxnSpPr>
        <p:spPr bwMode="auto">
          <a:xfrm>
            <a:off x="11026947" y="4967154"/>
            <a:ext cx="0" cy="754448"/>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165581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GB" altLang="en-US" dirty="0"/>
              <a:t>Cevostamab in R/R MM:</a:t>
            </a:r>
            <a:r>
              <a:rPr lang="en-US" altLang="en-US" dirty="0"/>
              <a:t> Baseline Characteristics</a:t>
            </a:r>
            <a:endParaRPr lang="en-US" dirty="0"/>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1">
            <a:extLst>
              <a:ext uri="{FF2B5EF4-FFF2-40B4-BE49-F238E27FC236}">
                <a16:creationId xmlns:a16="http://schemas.microsoft.com/office/drawing/2014/main" id="{6733430F-B05A-438D-9B57-52A40A488831}"/>
              </a:ext>
            </a:extLst>
          </p:cNvPr>
          <p:cNvSpPr txBox="1">
            <a:spLocks noChangeArrowheads="1"/>
          </p:cNvSpPr>
          <p:nvPr/>
        </p:nvSpPr>
        <p:spPr bwMode="auto">
          <a:xfrm>
            <a:off x="433738"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2021. Abstr 157.</a:t>
            </a:r>
            <a:endParaRPr lang="en-US" sz="1200" dirty="0">
              <a:solidFill>
                <a:schemeClr val="bg2"/>
              </a:solidFill>
            </a:endParaRPr>
          </a:p>
        </p:txBody>
      </p:sp>
      <p:graphicFrame>
        <p:nvGraphicFramePr>
          <p:cNvPr id="12" name="Group 32">
            <a:extLst>
              <a:ext uri="{FF2B5EF4-FFF2-40B4-BE49-F238E27FC236}">
                <a16:creationId xmlns:a16="http://schemas.microsoft.com/office/drawing/2014/main" id="{AB6DAB71-2690-4321-B101-C731D9A98354}"/>
              </a:ext>
            </a:extLst>
          </p:cNvPr>
          <p:cNvGraphicFramePr>
            <a:graphicFrameLocks noGrp="1"/>
          </p:cNvGraphicFramePr>
          <p:nvPr>
            <p:extLst>
              <p:ext uri="{D42A27DB-BD31-4B8C-83A1-F6EECF244321}">
                <p14:modId xmlns:p14="http://schemas.microsoft.com/office/powerpoint/2010/main" val="2168449528"/>
              </p:ext>
            </p:extLst>
          </p:nvPr>
        </p:nvGraphicFramePr>
        <p:xfrm>
          <a:off x="719138" y="1606362"/>
          <a:ext cx="5293480" cy="3288924"/>
        </p:xfrm>
        <a:graphic>
          <a:graphicData uri="http://schemas.openxmlformats.org/drawingml/2006/table">
            <a:tbl>
              <a:tblPr/>
              <a:tblGrid>
                <a:gridCol w="3308911">
                  <a:extLst>
                    <a:ext uri="{9D8B030D-6E8A-4147-A177-3AD203B41FA5}">
                      <a16:colId xmlns:a16="http://schemas.microsoft.com/office/drawing/2014/main" val="20000"/>
                    </a:ext>
                  </a:extLst>
                </a:gridCol>
                <a:gridCol w="1984569">
                  <a:extLst>
                    <a:ext uri="{9D8B030D-6E8A-4147-A177-3AD203B41FA5}">
                      <a16:colId xmlns:a16="http://schemas.microsoft.com/office/drawing/2014/main" val="20001"/>
                    </a:ext>
                  </a:extLst>
                </a:gridCol>
              </a:tblGrid>
              <a:tr h="756472">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Cevostamab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432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64 (33-82)</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3222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Male, n (%)</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94 (58.4)</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r h="43222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High-risk cytogenetics,* n/N (%)</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67/95 (70.5)</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3079520"/>
                  </a:ext>
                </a:extLst>
              </a:tr>
              <a:tr h="479295">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Extramedullary disease, n (%)</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34 (21.1)</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2425264"/>
                  </a:ext>
                </a:extLst>
              </a:tr>
              <a:tr h="75642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time since first MM therapy, yr (range)</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6.1 (0.3-22.8)</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2499350"/>
                  </a:ext>
                </a:extLst>
              </a:tr>
            </a:tbl>
          </a:graphicData>
        </a:graphic>
      </p:graphicFrame>
      <p:sp>
        <p:nvSpPr>
          <p:cNvPr id="13" name="TextBox 12">
            <a:extLst>
              <a:ext uri="{FF2B5EF4-FFF2-40B4-BE49-F238E27FC236}">
                <a16:creationId xmlns:a16="http://schemas.microsoft.com/office/drawing/2014/main" id="{796C7348-156A-4BE8-BA4C-50AD98B16B85}"/>
              </a:ext>
            </a:extLst>
          </p:cNvPr>
          <p:cNvSpPr txBox="1"/>
          <p:nvPr/>
        </p:nvSpPr>
        <p:spPr bwMode="auto">
          <a:xfrm>
            <a:off x="650107" y="4908477"/>
            <a:ext cx="532231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CA" altLang="en-US" sz="1400" b="0" dirty="0">
                <a:solidFill>
                  <a:srgbClr val="000000"/>
                </a:solidFill>
                <a:latin typeface="Calibri" panose="020F0502020204030204" pitchFamily="34" charset="0"/>
                <a:ea typeface="ＭＳ Ｐゴシック" panose="020B0600070205080204" pitchFamily="34" charset="-128"/>
              </a:rPr>
              <a:t>*1q21 gain in 50/90 (55.6%); del(17p) in 27/112 (24.1%); </a:t>
            </a:r>
            <a:br>
              <a:rPr lang="en-CA" altLang="en-US" sz="1400" b="0" dirty="0">
                <a:solidFill>
                  <a:srgbClr val="000000"/>
                </a:solidFill>
                <a:latin typeface="Calibri" panose="020F0502020204030204" pitchFamily="34" charset="0"/>
                <a:ea typeface="ＭＳ Ｐゴシック" panose="020B0600070205080204" pitchFamily="34" charset="-128"/>
              </a:rPr>
            </a:br>
            <a:r>
              <a:rPr lang="en-CA" altLang="en-US" sz="1400" b="0" dirty="0">
                <a:solidFill>
                  <a:srgbClr val="000000"/>
                </a:solidFill>
                <a:latin typeface="Calibri" panose="020F0502020204030204" pitchFamily="34" charset="0"/>
                <a:ea typeface="ＭＳ Ｐゴシック" panose="020B0600070205080204" pitchFamily="34" charset="-128"/>
              </a:rPr>
              <a:t>t(4;14) in 13/96 (13.5%); t(14;16) in 2/90 (2.2%).</a:t>
            </a:r>
          </a:p>
          <a:p>
            <a:pPr>
              <a:spcBef>
                <a:spcPts val="0"/>
              </a:spcBef>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≥1 IMiD, ≥1 PI, and ≥1 CD38 antibody.</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≥2 IMiDs, ≥2 PIs, and ≥1 CD38 antibody.</a:t>
            </a:r>
          </a:p>
        </p:txBody>
      </p:sp>
      <p:graphicFrame>
        <p:nvGraphicFramePr>
          <p:cNvPr id="18" name="Group 32">
            <a:extLst>
              <a:ext uri="{FF2B5EF4-FFF2-40B4-BE49-F238E27FC236}">
                <a16:creationId xmlns:a16="http://schemas.microsoft.com/office/drawing/2014/main" id="{0024DB8E-45B7-4BF6-9550-F7E44E29383E}"/>
              </a:ext>
            </a:extLst>
          </p:cNvPr>
          <p:cNvGraphicFramePr>
            <a:graphicFrameLocks noGrp="1"/>
          </p:cNvGraphicFramePr>
          <p:nvPr>
            <p:extLst>
              <p:ext uri="{D42A27DB-BD31-4B8C-83A1-F6EECF244321}">
                <p14:modId xmlns:p14="http://schemas.microsoft.com/office/powerpoint/2010/main" val="1291033904"/>
              </p:ext>
            </p:extLst>
          </p:nvPr>
        </p:nvGraphicFramePr>
        <p:xfrm>
          <a:off x="6201264" y="1611604"/>
          <a:ext cx="5340629" cy="3931786"/>
        </p:xfrm>
        <a:graphic>
          <a:graphicData uri="http://schemas.openxmlformats.org/drawingml/2006/table">
            <a:tbl>
              <a:tblPr/>
              <a:tblGrid>
                <a:gridCol w="3682965">
                  <a:extLst>
                    <a:ext uri="{9D8B030D-6E8A-4147-A177-3AD203B41FA5}">
                      <a16:colId xmlns:a16="http://schemas.microsoft.com/office/drawing/2014/main" val="20000"/>
                    </a:ext>
                  </a:extLst>
                </a:gridCol>
                <a:gridCol w="1657664">
                  <a:extLst>
                    <a:ext uri="{9D8B030D-6E8A-4147-A177-3AD203B41FA5}">
                      <a16:colId xmlns:a16="http://schemas.microsoft.com/office/drawing/2014/main" val="20001"/>
                    </a:ext>
                  </a:extLst>
                </a:gridCol>
              </a:tblGrid>
              <a:tr h="527501">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Cevostamab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prior therapy lines, n (range)</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 (2-18)</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anti-CD38 antibody,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142 (88.2)</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3958976"/>
                  </a:ext>
                </a:extLst>
              </a:tr>
              <a:tr h="3256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anti-BCMA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54 (33.5)</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5204051"/>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CAR T-cell therapy,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28 (17.4)</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3260526"/>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ADC,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27 (16.8)</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3832606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bispecific antibody,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13 (8.1)</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9359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Triple-class refractory,</a:t>
                      </a:r>
                      <a:r>
                        <a:rPr lang="en-US" sz="1800" b="0" baseline="30000" dirty="0">
                          <a:solidFill>
                            <a:schemeClr val="bg1"/>
                          </a:solidFill>
                          <a:latin typeface="Calibri" panose="020F0502020204030204" pitchFamily="34" charset="0"/>
                        </a:rPr>
                        <a:t>†</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136 (84.5)</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619445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Penta-drug refractory,</a:t>
                      </a:r>
                      <a:r>
                        <a:rPr lang="en-US" sz="1800" b="0" baseline="30000" dirty="0">
                          <a:solidFill>
                            <a:schemeClr val="bg1"/>
                          </a:solidFill>
                          <a:latin typeface="Calibri" panose="020F0502020204030204" pitchFamily="34" charset="0"/>
                        </a:rPr>
                        <a:t>‡</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110 (68.3)</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706020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Refractory to last therapy,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143 (88.8)</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67783526"/>
                  </a:ext>
                </a:extLst>
              </a:tr>
            </a:tbl>
          </a:graphicData>
        </a:graphic>
      </p:graphicFrame>
    </p:spTree>
    <p:extLst>
      <p:ext uri="{BB962C8B-B14F-4D97-AF65-F5344CB8AC3E}">
        <p14:creationId xmlns:p14="http://schemas.microsoft.com/office/powerpoint/2010/main" val="1934555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8">
            <a:extLst>
              <a:ext uri="{FF2B5EF4-FFF2-40B4-BE49-F238E27FC236}">
                <a16:creationId xmlns:a16="http://schemas.microsoft.com/office/drawing/2014/main" id="{8F38A30D-6B94-5842-B997-9A5F6B8129EE}"/>
              </a:ext>
            </a:extLst>
          </p:cNvPr>
          <p:cNvGrpSpPr/>
          <p:nvPr/>
        </p:nvGrpSpPr>
        <p:grpSpPr>
          <a:xfrm rot="5400000">
            <a:off x="7402288" y="1543691"/>
            <a:ext cx="111993" cy="1685756"/>
            <a:chOff x="7850852" y="3648218"/>
            <a:chExt cx="988335" cy="1685756"/>
          </a:xfrm>
        </p:grpSpPr>
        <p:sp>
          <p:nvSpPr>
            <p:cNvPr id="90" name="Rectangle 89">
              <a:extLst>
                <a:ext uri="{FF2B5EF4-FFF2-40B4-BE49-F238E27FC236}">
                  <a16:creationId xmlns:a16="http://schemas.microsoft.com/office/drawing/2014/main" id="{92EDEAE9-D8E0-A944-A4E0-5468DE131FA3}"/>
                </a:ext>
              </a:extLst>
            </p:cNvPr>
            <p:cNvSpPr/>
            <p:nvPr/>
          </p:nvSpPr>
          <p:spPr bwMode="auto">
            <a:xfrm>
              <a:off x="7850864" y="3648218"/>
              <a:ext cx="988323" cy="104905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A5A5E604-B982-8445-B8D7-86F18DFE1064}"/>
                </a:ext>
              </a:extLst>
            </p:cNvPr>
            <p:cNvSpPr/>
            <p:nvPr/>
          </p:nvSpPr>
          <p:spPr bwMode="auto">
            <a:xfrm>
              <a:off x="7850852" y="4364307"/>
              <a:ext cx="988322" cy="96966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4BE42501-2940-2E49-837F-194DD9362ED6}"/>
                </a:ext>
              </a:extLst>
            </p:cNvPr>
            <p:cNvSpPr/>
            <p:nvPr/>
          </p:nvSpPr>
          <p:spPr bwMode="auto">
            <a:xfrm>
              <a:off x="7850860" y="5208856"/>
              <a:ext cx="988322" cy="1251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8B0B0D1B-996A-A04B-831F-AC65936EB4B0}"/>
                </a:ext>
              </a:extLst>
            </p:cNvPr>
            <p:cNvSpPr/>
            <p:nvPr/>
          </p:nvSpPr>
          <p:spPr bwMode="auto">
            <a:xfrm>
              <a:off x="7850856" y="5288254"/>
              <a:ext cx="988318"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 name="Group 93">
            <a:extLst>
              <a:ext uri="{FF2B5EF4-FFF2-40B4-BE49-F238E27FC236}">
                <a16:creationId xmlns:a16="http://schemas.microsoft.com/office/drawing/2014/main" id="{6067711A-4181-934F-BB55-D8FA9C3402E7}"/>
              </a:ext>
            </a:extLst>
          </p:cNvPr>
          <p:cNvGrpSpPr/>
          <p:nvPr/>
        </p:nvGrpSpPr>
        <p:grpSpPr>
          <a:xfrm rot="5400000">
            <a:off x="7296544" y="1826196"/>
            <a:ext cx="111994" cy="1474271"/>
            <a:chOff x="7850856" y="3859703"/>
            <a:chExt cx="988336" cy="1474271"/>
          </a:xfrm>
        </p:grpSpPr>
        <p:sp>
          <p:nvSpPr>
            <p:cNvPr id="96" name="Rectangle 95">
              <a:extLst>
                <a:ext uri="{FF2B5EF4-FFF2-40B4-BE49-F238E27FC236}">
                  <a16:creationId xmlns:a16="http://schemas.microsoft.com/office/drawing/2014/main" id="{29AC5AF4-BA6E-894B-8188-819D8A6664EB}"/>
                </a:ext>
              </a:extLst>
            </p:cNvPr>
            <p:cNvSpPr/>
            <p:nvPr/>
          </p:nvSpPr>
          <p:spPr bwMode="auto">
            <a:xfrm>
              <a:off x="7850869" y="3859703"/>
              <a:ext cx="988323" cy="104905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1BABCF25-731E-AC4A-98E0-3DF86B6C32B9}"/>
                </a:ext>
              </a:extLst>
            </p:cNvPr>
            <p:cNvSpPr/>
            <p:nvPr/>
          </p:nvSpPr>
          <p:spPr bwMode="auto">
            <a:xfrm>
              <a:off x="7850856" y="4815159"/>
              <a:ext cx="988319" cy="5188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30A36D4A-3AEE-5A4B-91E3-2A68859A4B25}"/>
                </a:ext>
              </a:extLst>
            </p:cNvPr>
            <p:cNvSpPr/>
            <p:nvPr/>
          </p:nvSpPr>
          <p:spPr bwMode="auto">
            <a:xfrm>
              <a:off x="7850869" y="5313653"/>
              <a:ext cx="988319"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4E76C2CB-AA6A-B94F-AA12-6FABC61C7AB4}"/>
              </a:ext>
            </a:extLst>
          </p:cNvPr>
          <p:cNvGrpSpPr/>
          <p:nvPr/>
        </p:nvGrpSpPr>
        <p:grpSpPr>
          <a:xfrm rot="5400000">
            <a:off x="7121877" y="2177616"/>
            <a:ext cx="111994" cy="1124937"/>
            <a:chOff x="7850852" y="4209037"/>
            <a:chExt cx="988340" cy="1124937"/>
          </a:xfrm>
        </p:grpSpPr>
        <p:sp>
          <p:nvSpPr>
            <p:cNvPr id="100" name="Rectangle 99">
              <a:extLst>
                <a:ext uri="{FF2B5EF4-FFF2-40B4-BE49-F238E27FC236}">
                  <a16:creationId xmlns:a16="http://schemas.microsoft.com/office/drawing/2014/main" id="{39339B53-94C0-654A-B378-2DEB7C35E3BD}"/>
                </a:ext>
              </a:extLst>
            </p:cNvPr>
            <p:cNvSpPr/>
            <p:nvPr/>
          </p:nvSpPr>
          <p:spPr bwMode="auto">
            <a:xfrm>
              <a:off x="7850865" y="4209037"/>
              <a:ext cx="988322" cy="104905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9946BC65-5E99-564B-B7A5-2058FE58ED84}"/>
                </a:ext>
              </a:extLst>
            </p:cNvPr>
            <p:cNvSpPr/>
            <p:nvPr/>
          </p:nvSpPr>
          <p:spPr bwMode="auto">
            <a:xfrm>
              <a:off x="7850852" y="4631004"/>
              <a:ext cx="988318" cy="70296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71BA10F4-40EA-1046-B819-ABC5A2DA5450}"/>
                </a:ext>
              </a:extLst>
            </p:cNvPr>
            <p:cNvSpPr/>
            <p:nvPr/>
          </p:nvSpPr>
          <p:spPr bwMode="auto">
            <a:xfrm>
              <a:off x="7850856" y="5005655"/>
              <a:ext cx="988323" cy="3283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E214485F-C17D-D048-B6AF-F9A56D2889E6}"/>
                </a:ext>
              </a:extLst>
            </p:cNvPr>
            <p:cNvSpPr/>
            <p:nvPr/>
          </p:nvSpPr>
          <p:spPr bwMode="auto">
            <a:xfrm>
              <a:off x="7850873" y="5154893"/>
              <a:ext cx="988319" cy="1790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4" name="Group 103">
            <a:extLst>
              <a:ext uri="{FF2B5EF4-FFF2-40B4-BE49-F238E27FC236}">
                <a16:creationId xmlns:a16="http://schemas.microsoft.com/office/drawing/2014/main" id="{38657AF9-3273-6E46-A644-A2D496A9515D}"/>
              </a:ext>
            </a:extLst>
          </p:cNvPr>
          <p:cNvGrpSpPr/>
          <p:nvPr/>
        </p:nvGrpSpPr>
        <p:grpSpPr>
          <a:xfrm rot="5400000">
            <a:off x="6910894" y="2565367"/>
            <a:ext cx="111994" cy="702970"/>
            <a:chOff x="7850860" y="4631003"/>
            <a:chExt cx="988328" cy="702970"/>
          </a:xfrm>
        </p:grpSpPr>
        <p:sp>
          <p:nvSpPr>
            <p:cNvPr id="105" name="Rectangle 104">
              <a:extLst>
                <a:ext uri="{FF2B5EF4-FFF2-40B4-BE49-F238E27FC236}">
                  <a16:creationId xmlns:a16="http://schemas.microsoft.com/office/drawing/2014/main" id="{ECB774FE-26F4-DC4C-B81F-601212342AE4}"/>
                </a:ext>
              </a:extLst>
            </p:cNvPr>
            <p:cNvSpPr/>
            <p:nvPr/>
          </p:nvSpPr>
          <p:spPr bwMode="auto">
            <a:xfrm>
              <a:off x="7850860" y="4631003"/>
              <a:ext cx="988319" cy="70297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6368B18C-9141-A24D-90FA-6C4FB167B243}"/>
                </a:ext>
              </a:extLst>
            </p:cNvPr>
            <p:cNvSpPr/>
            <p:nvPr/>
          </p:nvSpPr>
          <p:spPr bwMode="auto">
            <a:xfrm>
              <a:off x="7850869" y="5161409"/>
              <a:ext cx="988319" cy="1725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4F28C35F-F7D2-8348-906A-F99F81AA537B}"/>
                </a:ext>
              </a:extLst>
            </p:cNvPr>
            <p:cNvSpPr/>
            <p:nvPr/>
          </p:nvSpPr>
          <p:spPr bwMode="auto">
            <a:xfrm>
              <a:off x="7850869" y="5313653"/>
              <a:ext cx="988319"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5A95CC1B-AA37-FA40-B34E-0E665AF7026C}"/>
              </a:ext>
            </a:extLst>
          </p:cNvPr>
          <p:cNvGrpSpPr/>
          <p:nvPr/>
        </p:nvGrpSpPr>
        <p:grpSpPr>
          <a:xfrm rot="5400000">
            <a:off x="8289244" y="1363769"/>
            <a:ext cx="111994" cy="3459671"/>
            <a:chOff x="7850856" y="1874302"/>
            <a:chExt cx="988332" cy="3459671"/>
          </a:xfrm>
        </p:grpSpPr>
        <p:sp>
          <p:nvSpPr>
            <p:cNvPr id="111" name="Rectangle 110">
              <a:extLst>
                <a:ext uri="{FF2B5EF4-FFF2-40B4-BE49-F238E27FC236}">
                  <a16:creationId xmlns:a16="http://schemas.microsoft.com/office/drawing/2014/main" id="{B2CB23F9-85DF-904F-BCB5-B75619576489}"/>
                </a:ext>
              </a:extLst>
            </p:cNvPr>
            <p:cNvSpPr/>
            <p:nvPr/>
          </p:nvSpPr>
          <p:spPr bwMode="auto">
            <a:xfrm>
              <a:off x="7850869" y="1874302"/>
              <a:ext cx="988319" cy="81910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46F87EEC-8A02-8B40-AA9F-2676F11C3D22}"/>
                </a:ext>
              </a:extLst>
            </p:cNvPr>
            <p:cNvSpPr/>
            <p:nvPr/>
          </p:nvSpPr>
          <p:spPr bwMode="auto">
            <a:xfrm>
              <a:off x="7850856" y="1926932"/>
              <a:ext cx="988323" cy="16989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3DD8DCD0-C3AC-8948-8A63-F22EF2E1E1AE}"/>
                </a:ext>
              </a:extLst>
            </p:cNvPr>
            <p:cNvSpPr/>
            <p:nvPr/>
          </p:nvSpPr>
          <p:spPr bwMode="auto">
            <a:xfrm>
              <a:off x="7850865" y="3489677"/>
              <a:ext cx="988323" cy="18442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4" name="Group 113">
            <a:extLst>
              <a:ext uri="{FF2B5EF4-FFF2-40B4-BE49-F238E27FC236}">
                <a16:creationId xmlns:a16="http://schemas.microsoft.com/office/drawing/2014/main" id="{091B8B26-24AB-C14C-A786-FE1297BE1E53}"/>
              </a:ext>
            </a:extLst>
          </p:cNvPr>
          <p:cNvGrpSpPr/>
          <p:nvPr/>
        </p:nvGrpSpPr>
        <p:grpSpPr>
          <a:xfrm rot="5400000">
            <a:off x="7563138" y="2266599"/>
            <a:ext cx="112003" cy="2007471"/>
            <a:chOff x="7850848" y="3326509"/>
            <a:chExt cx="988444" cy="2007471"/>
          </a:xfrm>
        </p:grpSpPr>
        <p:sp>
          <p:nvSpPr>
            <p:cNvPr id="115" name="Rectangle 114">
              <a:extLst>
                <a:ext uri="{FF2B5EF4-FFF2-40B4-BE49-F238E27FC236}">
                  <a16:creationId xmlns:a16="http://schemas.microsoft.com/office/drawing/2014/main" id="{4430EC78-D61C-4C40-996E-637610B3C29D}"/>
                </a:ext>
              </a:extLst>
            </p:cNvPr>
            <p:cNvSpPr/>
            <p:nvPr/>
          </p:nvSpPr>
          <p:spPr bwMode="auto">
            <a:xfrm>
              <a:off x="7850860" y="3326509"/>
              <a:ext cx="988318" cy="104905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C402F9EC-F847-7649-90AC-93D1511F58EB}"/>
                </a:ext>
              </a:extLst>
            </p:cNvPr>
            <p:cNvSpPr/>
            <p:nvPr/>
          </p:nvSpPr>
          <p:spPr bwMode="auto">
            <a:xfrm>
              <a:off x="7850957" y="3431849"/>
              <a:ext cx="988335" cy="88165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36C0F518-0FE2-574D-8762-759F37D70A30}"/>
                </a:ext>
              </a:extLst>
            </p:cNvPr>
            <p:cNvSpPr/>
            <p:nvPr/>
          </p:nvSpPr>
          <p:spPr bwMode="auto">
            <a:xfrm>
              <a:off x="7850891" y="4250950"/>
              <a:ext cx="988326" cy="756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C203B240-2466-6C4C-9969-9D7936D7B672}"/>
                </a:ext>
              </a:extLst>
            </p:cNvPr>
            <p:cNvSpPr/>
            <p:nvPr/>
          </p:nvSpPr>
          <p:spPr bwMode="auto">
            <a:xfrm>
              <a:off x="7850848" y="4973907"/>
              <a:ext cx="988325" cy="3600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D5655D8B-1C72-4340-941E-AD8713EFA535}"/>
              </a:ext>
            </a:extLst>
          </p:cNvPr>
          <p:cNvGrpSpPr/>
          <p:nvPr/>
        </p:nvGrpSpPr>
        <p:grpSpPr>
          <a:xfrm rot="5400000">
            <a:off x="7161300" y="2844827"/>
            <a:ext cx="111995" cy="1204532"/>
            <a:chOff x="7850856" y="4129816"/>
            <a:chExt cx="988365" cy="1204532"/>
          </a:xfrm>
        </p:grpSpPr>
        <p:sp>
          <p:nvSpPr>
            <p:cNvPr id="121" name="Rectangle 120">
              <a:extLst>
                <a:ext uri="{FF2B5EF4-FFF2-40B4-BE49-F238E27FC236}">
                  <a16:creationId xmlns:a16="http://schemas.microsoft.com/office/drawing/2014/main" id="{D431C875-F49F-2A45-99BC-108F69F1BAB0}"/>
                </a:ext>
              </a:extLst>
            </p:cNvPr>
            <p:cNvSpPr/>
            <p:nvPr/>
          </p:nvSpPr>
          <p:spPr bwMode="auto">
            <a:xfrm>
              <a:off x="7850869" y="4129816"/>
              <a:ext cx="988319" cy="81910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D6C810ED-1C99-4F47-84FF-750B6A598B3A}"/>
                </a:ext>
              </a:extLst>
            </p:cNvPr>
            <p:cNvSpPr/>
            <p:nvPr/>
          </p:nvSpPr>
          <p:spPr bwMode="auto">
            <a:xfrm>
              <a:off x="7850856" y="4154757"/>
              <a:ext cx="988319" cy="11792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FC423C29-D826-5A45-ADCE-9BC0A6903305}"/>
                </a:ext>
              </a:extLst>
            </p:cNvPr>
            <p:cNvSpPr/>
            <p:nvPr/>
          </p:nvSpPr>
          <p:spPr bwMode="auto">
            <a:xfrm>
              <a:off x="7850878" y="4415118"/>
              <a:ext cx="988343" cy="9192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4" name="Group 123">
            <a:extLst>
              <a:ext uri="{FF2B5EF4-FFF2-40B4-BE49-F238E27FC236}">
                <a16:creationId xmlns:a16="http://schemas.microsoft.com/office/drawing/2014/main" id="{039BEED6-B10A-8E4E-8562-7DBB4B33FC80}"/>
              </a:ext>
            </a:extLst>
          </p:cNvPr>
          <p:cNvGrpSpPr/>
          <p:nvPr/>
        </p:nvGrpSpPr>
        <p:grpSpPr>
          <a:xfrm rot="5400000">
            <a:off x="7123208" y="3059693"/>
            <a:ext cx="111995" cy="1128349"/>
            <a:chOff x="7850860" y="4206002"/>
            <a:chExt cx="988349" cy="1128349"/>
          </a:xfrm>
        </p:grpSpPr>
        <p:sp>
          <p:nvSpPr>
            <p:cNvPr id="127" name="Rectangle 126">
              <a:extLst>
                <a:ext uri="{FF2B5EF4-FFF2-40B4-BE49-F238E27FC236}">
                  <a16:creationId xmlns:a16="http://schemas.microsoft.com/office/drawing/2014/main" id="{FFEB397D-DB9A-2145-B61F-C17E2C8718D5}"/>
                </a:ext>
              </a:extLst>
            </p:cNvPr>
            <p:cNvSpPr/>
            <p:nvPr/>
          </p:nvSpPr>
          <p:spPr bwMode="auto">
            <a:xfrm>
              <a:off x="7850860" y="4206002"/>
              <a:ext cx="988319" cy="756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28C835EB-373F-B744-9C68-C9CBAE05D457}"/>
                </a:ext>
              </a:extLst>
            </p:cNvPr>
            <p:cNvSpPr/>
            <p:nvPr/>
          </p:nvSpPr>
          <p:spPr bwMode="auto">
            <a:xfrm>
              <a:off x="7850878" y="4467227"/>
              <a:ext cx="988331" cy="8671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243DD824-00E3-E64F-839A-875A936C432B}"/>
              </a:ext>
            </a:extLst>
          </p:cNvPr>
          <p:cNvGrpSpPr/>
          <p:nvPr/>
        </p:nvGrpSpPr>
        <p:grpSpPr>
          <a:xfrm rot="5400000">
            <a:off x="7110078" y="3249576"/>
            <a:ext cx="111994" cy="1102089"/>
            <a:chOff x="7850860" y="4232264"/>
            <a:chExt cx="988344" cy="1102089"/>
          </a:xfrm>
        </p:grpSpPr>
        <p:sp>
          <p:nvSpPr>
            <p:cNvPr id="132" name="Rectangle 131">
              <a:extLst>
                <a:ext uri="{FF2B5EF4-FFF2-40B4-BE49-F238E27FC236}">
                  <a16:creationId xmlns:a16="http://schemas.microsoft.com/office/drawing/2014/main" id="{8ABB4DA4-661F-7444-9151-6DA182BDC450}"/>
                </a:ext>
              </a:extLst>
            </p:cNvPr>
            <p:cNvSpPr/>
            <p:nvPr/>
          </p:nvSpPr>
          <p:spPr bwMode="auto">
            <a:xfrm>
              <a:off x="7850860" y="4232264"/>
              <a:ext cx="988319" cy="756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A16CBA86-FE2E-CA41-B1D4-77BF75A3E431}"/>
                </a:ext>
              </a:extLst>
            </p:cNvPr>
            <p:cNvSpPr/>
            <p:nvPr/>
          </p:nvSpPr>
          <p:spPr bwMode="auto">
            <a:xfrm>
              <a:off x="7850869" y="4492650"/>
              <a:ext cx="988335" cy="8417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4" name="Group 133">
            <a:extLst>
              <a:ext uri="{FF2B5EF4-FFF2-40B4-BE49-F238E27FC236}">
                <a16:creationId xmlns:a16="http://schemas.microsoft.com/office/drawing/2014/main" id="{417613C3-7138-9741-9A6F-3CC6F7EE578B}"/>
              </a:ext>
            </a:extLst>
          </p:cNvPr>
          <p:cNvGrpSpPr/>
          <p:nvPr/>
        </p:nvGrpSpPr>
        <p:grpSpPr>
          <a:xfrm rot="5400000">
            <a:off x="6992586" y="3543796"/>
            <a:ext cx="111993" cy="867103"/>
            <a:chOff x="7850840" y="4467248"/>
            <a:chExt cx="988363" cy="867103"/>
          </a:xfrm>
        </p:grpSpPr>
        <p:sp>
          <p:nvSpPr>
            <p:cNvPr id="136" name="Rectangle 135">
              <a:extLst>
                <a:ext uri="{FF2B5EF4-FFF2-40B4-BE49-F238E27FC236}">
                  <a16:creationId xmlns:a16="http://schemas.microsoft.com/office/drawing/2014/main" id="{66847940-6AC0-2441-9927-25D6B505094A}"/>
                </a:ext>
              </a:extLst>
            </p:cNvPr>
            <p:cNvSpPr/>
            <p:nvPr/>
          </p:nvSpPr>
          <p:spPr bwMode="auto">
            <a:xfrm>
              <a:off x="7850860" y="4467248"/>
              <a:ext cx="988343" cy="81910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74FB680A-7DD9-2546-AD59-B64FF136BDAC}"/>
                </a:ext>
              </a:extLst>
            </p:cNvPr>
            <p:cNvSpPr/>
            <p:nvPr/>
          </p:nvSpPr>
          <p:spPr bwMode="auto">
            <a:xfrm>
              <a:off x="7850860" y="4577436"/>
              <a:ext cx="988319" cy="756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098C6E6B-92D0-A140-B247-B5E21DF3E750}"/>
                </a:ext>
              </a:extLst>
            </p:cNvPr>
            <p:cNvSpPr/>
            <p:nvPr/>
          </p:nvSpPr>
          <p:spPr bwMode="auto">
            <a:xfrm>
              <a:off x="7850840" y="4896059"/>
              <a:ext cx="988337" cy="4382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9" name="Group 138">
            <a:extLst>
              <a:ext uri="{FF2B5EF4-FFF2-40B4-BE49-F238E27FC236}">
                <a16:creationId xmlns:a16="http://schemas.microsoft.com/office/drawing/2014/main" id="{CA79CBB5-E8AA-8A4E-A388-D255DE1EF221}"/>
              </a:ext>
            </a:extLst>
          </p:cNvPr>
          <p:cNvGrpSpPr/>
          <p:nvPr/>
        </p:nvGrpSpPr>
        <p:grpSpPr>
          <a:xfrm rot="5400000">
            <a:off x="6974146" y="3739015"/>
            <a:ext cx="111993" cy="830226"/>
            <a:chOff x="7850860" y="4504127"/>
            <a:chExt cx="988339" cy="830226"/>
          </a:xfrm>
        </p:grpSpPr>
        <p:sp>
          <p:nvSpPr>
            <p:cNvPr id="142" name="Rectangle 141">
              <a:extLst>
                <a:ext uri="{FF2B5EF4-FFF2-40B4-BE49-F238E27FC236}">
                  <a16:creationId xmlns:a16="http://schemas.microsoft.com/office/drawing/2014/main" id="{DE59E666-6B66-2E43-AF74-58E72B955446}"/>
                </a:ext>
              </a:extLst>
            </p:cNvPr>
            <p:cNvSpPr/>
            <p:nvPr/>
          </p:nvSpPr>
          <p:spPr bwMode="auto">
            <a:xfrm>
              <a:off x="7850860" y="4504127"/>
              <a:ext cx="988319" cy="756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61140783-CB0B-824B-96E9-F39A7E81F489}"/>
                </a:ext>
              </a:extLst>
            </p:cNvPr>
            <p:cNvSpPr/>
            <p:nvPr/>
          </p:nvSpPr>
          <p:spPr bwMode="auto">
            <a:xfrm>
              <a:off x="7850860" y="4656416"/>
              <a:ext cx="988339" cy="6779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4" name="Group 143">
            <a:extLst>
              <a:ext uri="{FF2B5EF4-FFF2-40B4-BE49-F238E27FC236}">
                <a16:creationId xmlns:a16="http://schemas.microsoft.com/office/drawing/2014/main" id="{8F310157-1AAC-3842-B06A-BD022D4122B7}"/>
              </a:ext>
            </a:extLst>
          </p:cNvPr>
          <p:cNvGrpSpPr/>
          <p:nvPr/>
        </p:nvGrpSpPr>
        <p:grpSpPr>
          <a:xfrm rot="5400000">
            <a:off x="6924989" y="3964928"/>
            <a:ext cx="111995" cy="731915"/>
            <a:chOff x="7850860" y="4602439"/>
            <a:chExt cx="988357" cy="731915"/>
          </a:xfrm>
        </p:grpSpPr>
        <p:sp>
          <p:nvSpPr>
            <p:cNvPr id="147" name="Rectangle 146">
              <a:extLst>
                <a:ext uri="{FF2B5EF4-FFF2-40B4-BE49-F238E27FC236}">
                  <a16:creationId xmlns:a16="http://schemas.microsoft.com/office/drawing/2014/main" id="{167D3BD7-2176-C740-ABB5-F5D4791B7258}"/>
                </a:ext>
              </a:extLst>
            </p:cNvPr>
            <p:cNvSpPr/>
            <p:nvPr/>
          </p:nvSpPr>
          <p:spPr bwMode="auto">
            <a:xfrm>
              <a:off x="7850860" y="4602439"/>
              <a:ext cx="988322" cy="7315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48A84443-A1CE-C843-95A4-F96C73EF0692}"/>
                </a:ext>
              </a:extLst>
            </p:cNvPr>
            <p:cNvSpPr/>
            <p:nvPr/>
          </p:nvSpPr>
          <p:spPr bwMode="auto">
            <a:xfrm>
              <a:off x="7850882" y="5113621"/>
              <a:ext cx="988335" cy="2207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9" name="Group 148">
            <a:extLst>
              <a:ext uri="{FF2B5EF4-FFF2-40B4-BE49-F238E27FC236}">
                <a16:creationId xmlns:a16="http://schemas.microsoft.com/office/drawing/2014/main" id="{6B206FC6-8B55-A84A-AF93-2CB9B42ADDE3}"/>
              </a:ext>
            </a:extLst>
          </p:cNvPr>
          <p:cNvGrpSpPr/>
          <p:nvPr/>
        </p:nvGrpSpPr>
        <p:grpSpPr>
          <a:xfrm rot="5400000">
            <a:off x="6923089" y="4139812"/>
            <a:ext cx="111994" cy="735681"/>
            <a:chOff x="7850864" y="4602453"/>
            <a:chExt cx="988332" cy="735681"/>
          </a:xfrm>
        </p:grpSpPr>
        <p:sp>
          <p:nvSpPr>
            <p:cNvPr id="151" name="Rectangle 150">
              <a:extLst>
                <a:ext uri="{FF2B5EF4-FFF2-40B4-BE49-F238E27FC236}">
                  <a16:creationId xmlns:a16="http://schemas.microsoft.com/office/drawing/2014/main" id="{81043C7B-4626-214E-BB91-A656E1A73F6C}"/>
                </a:ext>
              </a:extLst>
            </p:cNvPr>
            <p:cNvSpPr/>
            <p:nvPr/>
          </p:nvSpPr>
          <p:spPr bwMode="auto">
            <a:xfrm>
              <a:off x="7850869" y="4602453"/>
              <a:ext cx="988323" cy="7315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ECE46DF8-8A74-534D-B9B7-9413E3F8804C}"/>
                </a:ext>
              </a:extLst>
            </p:cNvPr>
            <p:cNvSpPr/>
            <p:nvPr/>
          </p:nvSpPr>
          <p:spPr bwMode="auto">
            <a:xfrm>
              <a:off x="7850864" y="4730213"/>
              <a:ext cx="988319" cy="5008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1A4491F2-C1CC-0F4B-B4BF-05C1340DA98C}"/>
                </a:ext>
              </a:extLst>
            </p:cNvPr>
            <p:cNvSpPr/>
            <p:nvPr/>
          </p:nvSpPr>
          <p:spPr bwMode="auto">
            <a:xfrm>
              <a:off x="7850877" y="4837266"/>
              <a:ext cx="988319" cy="500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4" name="Group 153">
            <a:extLst>
              <a:ext uri="{FF2B5EF4-FFF2-40B4-BE49-F238E27FC236}">
                <a16:creationId xmlns:a16="http://schemas.microsoft.com/office/drawing/2014/main" id="{46DA90B2-88FE-F145-AAAA-4B9624E01D6A}"/>
              </a:ext>
            </a:extLst>
          </p:cNvPr>
          <p:cNvGrpSpPr/>
          <p:nvPr/>
        </p:nvGrpSpPr>
        <p:grpSpPr>
          <a:xfrm rot="5400000">
            <a:off x="6905637" y="4334011"/>
            <a:ext cx="111993" cy="700777"/>
            <a:chOff x="7850857" y="4637361"/>
            <a:chExt cx="988335" cy="700777"/>
          </a:xfrm>
        </p:grpSpPr>
        <p:sp>
          <p:nvSpPr>
            <p:cNvPr id="155" name="Rectangle 154">
              <a:extLst>
                <a:ext uri="{FF2B5EF4-FFF2-40B4-BE49-F238E27FC236}">
                  <a16:creationId xmlns:a16="http://schemas.microsoft.com/office/drawing/2014/main" id="{E475DFD6-EB6D-B44D-81F1-8990CC2DF44B}"/>
                </a:ext>
              </a:extLst>
            </p:cNvPr>
            <p:cNvSpPr/>
            <p:nvPr/>
          </p:nvSpPr>
          <p:spPr bwMode="auto">
            <a:xfrm>
              <a:off x="7850870" y="4637361"/>
              <a:ext cx="988317" cy="67629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AF5D05D6-6F8A-7A47-AA84-390AAC5035FB}"/>
                </a:ext>
              </a:extLst>
            </p:cNvPr>
            <p:cNvSpPr/>
            <p:nvPr/>
          </p:nvSpPr>
          <p:spPr bwMode="auto">
            <a:xfrm>
              <a:off x="7850870" y="4679731"/>
              <a:ext cx="988317" cy="65840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F0FF0D9B-62B0-D04D-9C14-016E51EEE53B}"/>
                </a:ext>
              </a:extLst>
            </p:cNvPr>
            <p:cNvSpPr/>
            <p:nvPr/>
          </p:nvSpPr>
          <p:spPr bwMode="auto">
            <a:xfrm>
              <a:off x="7850857" y="4924631"/>
              <a:ext cx="988335" cy="3890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CE3B2F29-7616-D548-921B-D09B7F8A7158}"/>
                </a:ext>
              </a:extLst>
            </p:cNvPr>
            <p:cNvSpPr/>
            <p:nvPr/>
          </p:nvSpPr>
          <p:spPr bwMode="auto">
            <a:xfrm>
              <a:off x="7850873" y="5161229"/>
              <a:ext cx="988319" cy="1727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9" name="Group 158">
            <a:extLst>
              <a:ext uri="{FF2B5EF4-FFF2-40B4-BE49-F238E27FC236}">
                <a16:creationId xmlns:a16="http://schemas.microsoft.com/office/drawing/2014/main" id="{362B9C43-C09E-0F4F-963C-320821DBABF8}"/>
              </a:ext>
            </a:extLst>
          </p:cNvPr>
          <p:cNvGrpSpPr/>
          <p:nvPr/>
        </p:nvGrpSpPr>
        <p:grpSpPr>
          <a:xfrm rot="5400000">
            <a:off x="6908813" y="4507603"/>
            <a:ext cx="111995" cy="707131"/>
            <a:chOff x="7850860" y="4631004"/>
            <a:chExt cx="988337" cy="707131"/>
          </a:xfrm>
        </p:grpSpPr>
        <p:sp>
          <p:nvSpPr>
            <p:cNvPr id="161" name="Rectangle 160">
              <a:extLst>
                <a:ext uri="{FF2B5EF4-FFF2-40B4-BE49-F238E27FC236}">
                  <a16:creationId xmlns:a16="http://schemas.microsoft.com/office/drawing/2014/main" id="{EDF284A9-EE43-FC4D-9B22-7CDF3450DFB3}"/>
                </a:ext>
              </a:extLst>
            </p:cNvPr>
            <p:cNvSpPr/>
            <p:nvPr/>
          </p:nvSpPr>
          <p:spPr bwMode="auto">
            <a:xfrm>
              <a:off x="7850869" y="4631004"/>
              <a:ext cx="988319" cy="68265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105C710F-1152-D34C-B4C8-81CB958B9D0C}"/>
                </a:ext>
              </a:extLst>
            </p:cNvPr>
            <p:cNvSpPr/>
            <p:nvPr/>
          </p:nvSpPr>
          <p:spPr bwMode="auto">
            <a:xfrm>
              <a:off x="7850860" y="4656413"/>
              <a:ext cx="988319" cy="6042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AFD2F34F-4D2A-0447-A714-00D3FD5A6942}"/>
                </a:ext>
              </a:extLst>
            </p:cNvPr>
            <p:cNvSpPr/>
            <p:nvPr/>
          </p:nvSpPr>
          <p:spPr bwMode="auto">
            <a:xfrm>
              <a:off x="7850878" y="4709085"/>
              <a:ext cx="988319" cy="6290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4" name="Group 163">
            <a:extLst>
              <a:ext uri="{FF2B5EF4-FFF2-40B4-BE49-F238E27FC236}">
                <a16:creationId xmlns:a16="http://schemas.microsoft.com/office/drawing/2014/main" id="{CA1673B0-DCB9-474A-9F8F-18D3EE9A1086}"/>
              </a:ext>
            </a:extLst>
          </p:cNvPr>
          <p:cNvGrpSpPr/>
          <p:nvPr/>
        </p:nvGrpSpPr>
        <p:grpSpPr>
          <a:xfrm rot="5400000">
            <a:off x="6896108" y="4697028"/>
            <a:ext cx="111994" cy="681723"/>
            <a:chOff x="7850856" y="4656412"/>
            <a:chExt cx="988360" cy="681723"/>
          </a:xfrm>
        </p:grpSpPr>
        <p:sp>
          <p:nvSpPr>
            <p:cNvPr id="165" name="Rectangle 164">
              <a:extLst>
                <a:ext uri="{FF2B5EF4-FFF2-40B4-BE49-F238E27FC236}">
                  <a16:creationId xmlns:a16="http://schemas.microsoft.com/office/drawing/2014/main" id="{FD75E01C-B75A-2D45-9EB1-6E2ABD245C7B}"/>
                </a:ext>
              </a:extLst>
            </p:cNvPr>
            <p:cNvSpPr/>
            <p:nvPr/>
          </p:nvSpPr>
          <p:spPr bwMode="auto">
            <a:xfrm>
              <a:off x="7850865" y="4656412"/>
              <a:ext cx="988316" cy="677562"/>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80CABA9E-712E-CA40-B561-2CBE7730BF56}"/>
                </a:ext>
              </a:extLst>
            </p:cNvPr>
            <p:cNvSpPr/>
            <p:nvPr/>
          </p:nvSpPr>
          <p:spPr bwMode="auto">
            <a:xfrm>
              <a:off x="7850856" y="4709083"/>
              <a:ext cx="988321" cy="62489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BFA2EA6F-3A40-3447-A9D1-51B54E0822E9}"/>
                </a:ext>
              </a:extLst>
            </p:cNvPr>
            <p:cNvSpPr/>
            <p:nvPr/>
          </p:nvSpPr>
          <p:spPr bwMode="auto">
            <a:xfrm>
              <a:off x="7850860" y="4924626"/>
              <a:ext cx="988321" cy="4093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29CB07CA-BFEA-3248-A082-E579FD3BEE77}"/>
                </a:ext>
              </a:extLst>
            </p:cNvPr>
            <p:cNvSpPr/>
            <p:nvPr/>
          </p:nvSpPr>
          <p:spPr bwMode="auto">
            <a:xfrm>
              <a:off x="7850873" y="5135842"/>
              <a:ext cx="988343" cy="2022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GB" altLang="en-US" dirty="0"/>
              <a:t>Cevostamab in R/R MM:</a:t>
            </a:r>
            <a:r>
              <a:rPr lang="en-US" altLang="en-US" dirty="0"/>
              <a:t> Safety</a:t>
            </a:r>
            <a:endParaRPr lang="en-US" dirty="0"/>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1">
            <a:extLst>
              <a:ext uri="{FF2B5EF4-FFF2-40B4-BE49-F238E27FC236}">
                <a16:creationId xmlns:a16="http://schemas.microsoft.com/office/drawing/2014/main" id="{6733430F-B05A-438D-9B57-52A40A488831}"/>
              </a:ext>
            </a:extLst>
          </p:cNvPr>
          <p:cNvSpPr txBox="1">
            <a:spLocks noChangeArrowheads="1"/>
          </p:cNvSpPr>
          <p:nvPr/>
        </p:nvSpPr>
        <p:spPr bwMode="auto">
          <a:xfrm>
            <a:off x="433737"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2021. Abstr 157. Reproduced with permission.</a:t>
            </a:r>
            <a:endParaRPr lang="en-US" sz="1200" dirty="0">
              <a:solidFill>
                <a:schemeClr val="bg2"/>
              </a:solidFill>
            </a:endParaRPr>
          </a:p>
        </p:txBody>
      </p:sp>
      <p:sp>
        <p:nvSpPr>
          <p:cNvPr id="3" name="TextBox 2">
            <a:extLst>
              <a:ext uri="{FF2B5EF4-FFF2-40B4-BE49-F238E27FC236}">
                <a16:creationId xmlns:a16="http://schemas.microsoft.com/office/drawing/2014/main" id="{3D2B903B-C33F-4BEC-868B-D3C9793319D2}"/>
              </a:ext>
            </a:extLst>
          </p:cNvPr>
          <p:cNvSpPr txBox="1"/>
          <p:nvPr/>
        </p:nvSpPr>
        <p:spPr bwMode="auto">
          <a:xfrm>
            <a:off x="721797" y="5958675"/>
            <a:ext cx="104669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ts val="200"/>
              </a:spcAft>
            </a:pPr>
            <a:r>
              <a:rPr lang="en-GB" sz="1200" b="0" dirty="0">
                <a:solidFill>
                  <a:schemeClr val="bg1"/>
                </a:solidFill>
                <a:latin typeface="Calibri" panose="020F0502020204030204" pitchFamily="34" charset="0"/>
                <a:cs typeface="Calibri" panose="020F0502020204030204" pitchFamily="34" charset="0"/>
              </a:rPr>
              <a:t>*Excluding 19 patients with grade 5 malignant neoplasm progression reported as AE per protocol. </a:t>
            </a:r>
            <a:r>
              <a:rPr lang="en-GB" sz="1200" b="0" baseline="30000" dirty="0">
                <a:solidFill>
                  <a:schemeClr val="bg1"/>
                </a:solidFill>
                <a:latin typeface="Calibri" panose="020F0502020204030204" pitchFamily="34" charset="0"/>
                <a:cs typeface="Calibri" panose="020F0502020204030204" pitchFamily="34" charset="0"/>
              </a:rPr>
              <a:t>†</a:t>
            </a:r>
            <a:r>
              <a:rPr lang="en-GB" sz="1200" b="0" dirty="0">
                <a:solidFill>
                  <a:schemeClr val="bg1"/>
                </a:solidFill>
                <a:latin typeface="Calibri" panose="020F0502020204030204" pitchFamily="34" charset="0"/>
                <a:cs typeface="Calibri" panose="020F0502020204030204" pitchFamily="34" charset="0"/>
              </a:rPr>
              <a:t>Cevostamab related: hemophagocytic lymphohistiocytosis (n =1); cevostamab unrelated: acute kidney injury and plasma cell myeloma (n = 1, each), respiratory failure (n = 3). </a:t>
            </a:r>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Regardless of attribution.</a:t>
            </a:r>
            <a:endParaRPr lang="en-GB" sz="1200" b="0" dirty="0">
              <a:solidFill>
                <a:schemeClr val="bg1"/>
              </a:solidFill>
              <a:latin typeface="Calibri" panose="020F0502020204030204" pitchFamily="34" charset="0"/>
              <a:cs typeface="Calibri" panose="020F0502020204030204" pitchFamily="34" charset="0"/>
            </a:endParaRPr>
          </a:p>
        </p:txBody>
      </p:sp>
      <p:graphicFrame>
        <p:nvGraphicFramePr>
          <p:cNvPr id="19" name="Group 32">
            <a:extLst>
              <a:ext uri="{FF2B5EF4-FFF2-40B4-BE49-F238E27FC236}">
                <a16:creationId xmlns:a16="http://schemas.microsoft.com/office/drawing/2014/main" id="{27451D03-BBD7-479F-A6D6-566152016279}"/>
              </a:ext>
            </a:extLst>
          </p:cNvPr>
          <p:cNvGraphicFramePr>
            <a:graphicFrameLocks noGrp="1"/>
          </p:cNvGraphicFramePr>
          <p:nvPr>
            <p:extLst>
              <p:ext uri="{D42A27DB-BD31-4B8C-83A1-F6EECF244321}">
                <p14:modId xmlns:p14="http://schemas.microsoft.com/office/powerpoint/2010/main" val="3421589359"/>
              </p:ext>
            </p:extLst>
          </p:nvPr>
        </p:nvGraphicFramePr>
        <p:xfrm>
          <a:off x="719138" y="1600201"/>
          <a:ext cx="3711811" cy="3657538"/>
        </p:xfrm>
        <a:graphic>
          <a:graphicData uri="http://schemas.openxmlformats.org/drawingml/2006/table">
            <a:tbl>
              <a:tblPr/>
              <a:tblGrid>
                <a:gridCol w="2548048">
                  <a:extLst>
                    <a:ext uri="{9D8B030D-6E8A-4147-A177-3AD203B41FA5}">
                      <a16:colId xmlns:a16="http://schemas.microsoft.com/office/drawing/2014/main" val="20000"/>
                    </a:ext>
                  </a:extLst>
                </a:gridCol>
                <a:gridCol w="1163763">
                  <a:extLst>
                    <a:ext uri="{9D8B030D-6E8A-4147-A177-3AD203B41FA5}">
                      <a16:colId xmlns:a16="http://schemas.microsoft.com/office/drawing/2014/main" val="20001"/>
                    </a:ext>
                  </a:extLst>
                </a:gridCol>
              </a:tblGrid>
              <a:tr h="374191">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74849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5*</a:t>
                      </a:r>
                      <a:r>
                        <a:rPr lang="en-GB" sz="1800" b="0" baseline="30000" dirty="0">
                          <a:solidFill>
                            <a:schemeClr val="bg1"/>
                          </a:solidFill>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557784"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Cevostamab related</a:t>
                      </a:r>
                      <a:r>
                        <a:rPr lang="en-GB" sz="1800" b="0" baseline="30000" dirty="0">
                          <a:solidFill>
                            <a:schemeClr val="bg1"/>
                          </a:solidFill>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160 (99.4)</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53 (32.9)</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46 (28.6)</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 (3.7)</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(0.6)</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448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SAE (any grade)</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96 (59.6)</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r h="46162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 leading to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Cevostamab related</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21 (13.0)</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7 (4.3)</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3079520"/>
                  </a:ext>
                </a:extLst>
              </a:tr>
            </a:tbl>
          </a:graphicData>
        </a:graphic>
      </p:graphicFrame>
      <p:sp>
        <p:nvSpPr>
          <p:cNvPr id="23" name="TextBox 22">
            <a:extLst>
              <a:ext uri="{FF2B5EF4-FFF2-40B4-BE49-F238E27FC236}">
                <a16:creationId xmlns:a16="http://schemas.microsoft.com/office/drawing/2014/main" id="{E63A3FFD-F48D-4179-BCD5-65B563E5098E}"/>
              </a:ext>
            </a:extLst>
          </p:cNvPr>
          <p:cNvSpPr txBox="1"/>
          <p:nvPr/>
        </p:nvSpPr>
        <p:spPr bwMode="auto">
          <a:xfrm>
            <a:off x="6456783" y="1495117"/>
            <a:ext cx="54246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GB" dirty="0">
                <a:solidFill>
                  <a:schemeClr val="bg1"/>
                </a:solidFill>
                <a:latin typeface="Calibri" panose="020F0502020204030204" pitchFamily="34" charset="0"/>
                <a:cs typeface="Calibri" panose="020F0502020204030204" pitchFamily="34" charset="0"/>
              </a:rPr>
              <a:t>Common (≥15%) Hematologic and Nonhematologic AEs by Grade</a:t>
            </a:r>
            <a:r>
              <a:rPr lang="en-US" baseline="30000" dirty="0">
                <a:solidFill>
                  <a:schemeClr val="bg1"/>
                </a:solidFill>
                <a:latin typeface="Calibri" panose="020F0502020204030204" pitchFamily="34" charset="0"/>
                <a:cs typeface="Calibri" panose="020F0502020204030204" pitchFamily="34" charset="0"/>
              </a:rPr>
              <a:t>‡ </a:t>
            </a:r>
            <a:r>
              <a:rPr lang="en-US" dirty="0">
                <a:solidFill>
                  <a:schemeClr val="bg1"/>
                </a:solidFill>
                <a:latin typeface="Calibri" panose="020F0502020204030204" pitchFamily="34" charset="0"/>
                <a:cs typeface="Calibri" panose="020F0502020204030204" pitchFamily="34" charset="0"/>
              </a:rPr>
              <a:t>(N = 161)</a:t>
            </a:r>
          </a:p>
        </p:txBody>
      </p:sp>
      <p:cxnSp>
        <p:nvCxnSpPr>
          <p:cNvPr id="5" name="Straight Connector 4">
            <a:extLst>
              <a:ext uri="{FF2B5EF4-FFF2-40B4-BE49-F238E27FC236}">
                <a16:creationId xmlns:a16="http://schemas.microsoft.com/office/drawing/2014/main" id="{D40FD476-AE84-5A46-A5A0-6C93617F5F9F}"/>
              </a:ext>
            </a:extLst>
          </p:cNvPr>
          <p:cNvCxnSpPr/>
          <p:nvPr/>
        </p:nvCxnSpPr>
        <p:spPr bwMode="auto">
          <a:xfrm>
            <a:off x="6596743" y="5141167"/>
            <a:ext cx="4292081"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0940B780-AC15-5C40-B656-A457867A3B23}"/>
              </a:ext>
            </a:extLst>
          </p:cNvPr>
          <p:cNvCxnSpPr/>
          <p:nvPr/>
        </p:nvCxnSpPr>
        <p:spPr bwMode="auto">
          <a:xfrm flipV="1">
            <a:off x="6615405" y="2295331"/>
            <a:ext cx="0" cy="2845836"/>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0E9C2FD-BDAD-A043-B146-6FA36CA66265}"/>
              </a:ext>
            </a:extLst>
          </p:cNvPr>
          <p:cNvCxnSpPr>
            <a:cxnSpLocks/>
          </p:cNvCxnSpPr>
          <p:nvPr/>
        </p:nvCxnSpPr>
        <p:spPr bwMode="auto">
          <a:xfrm flipH="1">
            <a:off x="6538554" y="23793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54E2310-6BB9-864F-A700-08D58C0FD80F}"/>
              </a:ext>
            </a:extLst>
          </p:cNvPr>
          <p:cNvCxnSpPr>
            <a:cxnSpLocks/>
          </p:cNvCxnSpPr>
          <p:nvPr/>
        </p:nvCxnSpPr>
        <p:spPr bwMode="auto">
          <a:xfrm flipH="1">
            <a:off x="6538554" y="25578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AD4746D-3F0F-964E-A524-E027D770680E}"/>
              </a:ext>
            </a:extLst>
          </p:cNvPr>
          <p:cNvCxnSpPr>
            <a:cxnSpLocks/>
          </p:cNvCxnSpPr>
          <p:nvPr/>
        </p:nvCxnSpPr>
        <p:spPr bwMode="auto">
          <a:xfrm flipH="1">
            <a:off x="6538554" y="2736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2FCDF81-2C4D-9D4A-8E24-5EA0F0C8D72E}"/>
              </a:ext>
            </a:extLst>
          </p:cNvPr>
          <p:cNvCxnSpPr>
            <a:cxnSpLocks/>
          </p:cNvCxnSpPr>
          <p:nvPr/>
        </p:nvCxnSpPr>
        <p:spPr bwMode="auto">
          <a:xfrm flipH="1">
            <a:off x="6538554" y="29150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99A1523-56AA-C848-8FFB-71E7295B102A}"/>
              </a:ext>
            </a:extLst>
          </p:cNvPr>
          <p:cNvCxnSpPr>
            <a:cxnSpLocks/>
          </p:cNvCxnSpPr>
          <p:nvPr/>
        </p:nvCxnSpPr>
        <p:spPr bwMode="auto">
          <a:xfrm flipH="1">
            <a:off x="6538554" y="30936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64B91CB-A483-B741-A2A9-05FE1F3D0D92}"/>
              </a:ext>
            </a:extLst>
          </p:cNvPr>
          <p:cNvCxnSpPr>
            <a:cxnSpLocks/>
          </p:cNvCxnSpPr>
          <p:nvPr/>
        </p:nvCxnSpPr>
        <p:spPr bwMode="auto">
          <a:xfrm flipH="1">
            <a:off x="6538554" y="3272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17E6117-C249-DB4B-8455-1FF34C99CE5E}"/>
              </a:ext>
            </a:extLst>
          </p:cNvPr>
          <p:cNvCxnSpPr>
            <a:cxnSpLocks/>
          </p:cNvCxnSpPr>
          <p:nvPr/>
        </p:nvCxnSpPr>
        <p:spPr bwMode="auto">
          <a:xfrm flipH="1">
            <a:off x="6538554" y="34508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62FE503-DFA9-AF41-8331-EFCAD5179C03}"/>
              </a:ext>
            </a:extLst>
          </p:cNvPr>
          <p:cNvCxnSpPr>
            <a:cxnSpLocks/>
          </p:cNvCxnSpPr>
          <p:nvPr/>
        </p:nvCxnSpPr>
        <p:spPr bwMode="auto">
          <a:xfrm flipH="1">
            <a:off x="6538554" y="36293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0AC1422-4FE6-514D-95C8-84B20F6D373A}"/>
              </a:ext>
            </a:extLst>
          </p:cNvPr>
          <p:cNvCxnSpPr>
            <a:cxnSpLocks/>
          </p:cNvCxnSpPr>
          <p:nvPr/>
        </p:nvCxnSpPr>
        <p:spPr bwMode="auto">
          <a:xfrm flipH="1">
            <a:off x="6538554" y="38079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5B8A7ED-6138-504D-81F2-FDE42AFC1E2E}"/>
              </a:ext>
            </a:extLst>
          </p:cNvPr>
          <p:cNvCxnSpPr>
            <a:cxnSpLocks/>
          </p:cNvCxnSpPr>
          <p:nvPr/>
        </p:nvCxnSpPr>
        <p:spPr bwMode="auto">
          <a:xfrm flipH="1">
            <a:off x="6538554" y="39865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12415AB-2C37-C242-AF1F-E01905D5C8A9}"/>
              </a:ext>
            </a:extLst>
          </p:cNvPr>
          <p:cNvCxnSpPr>
            <a:cxnSpLocks/>
          </p:cNvCxnSpPr>
          <p:nvPr/>
        </p:nvCxnSpPr>
        <p:spPr bwMode="auto">
          <a:xfrm flipH="1">
            <a:off x="6538554" y="41651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0E0AAB6-D3E6-0E43-BCD6-5A2D3222A47A}"/>
              </a:ext>
            </a:extLst>
          </p:cNvPr>
          <p:cNvCxnSpPr>
            <a:cxnSpLocks/>
          </p:cNvCxnSpPr>
          <p:nvPr/>
        </p:nvCxnSpPr>
        <p:spPr bwMode="auto">
          <a:xfrm flipH="1">
            <a:off x="6538554" y="43437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85C6997-E29D-0640-A072-5DC7DE9C7568}"/>
              </a:ext>
            </a:extLst>
          </p:cNvPr>
          <p:cNvCxnSpPr>
            <a:cxnSpLocks/>
          </p:cNvCxnSpPr>
          <p:nvPr/>
        </p:nvCxnSpPr>
        <p:spPr bwMode="auto">
          <a:xfrm flipH="1">
            <a:off x="6538554" y="45223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3F09491-3B7D-614B-AAEC-E6EE6F16DA65}"/>
              </a:ext>
            </a:extLst>
          </p:cNvPr>
          <p:cNvCxnSpPr>
            <a:cxnSpLocks/>
          </p:cNvCxnSpPr>
          <p:nvPr/>
        </p:nvCxnSpPr>
        <p:spPr bwMode="auto">
          <a:xfrm flipH="1">
            <a:off x="6538554" y="50580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B2DA590-A721-5B46-9144-3CA41CE0A556}"/>
              </a:ext>
            </a:extLst>
          </p:cNvPr>
          <p:cNvCxnSpPr>
            <a:cxnSpLocks/>
          </p:cNvCxnSpPr>
          <p:nvPr/>
        </p:nvCxnSpPr>
        <p:spPr bwMode="auto">
          <a:xfrm flipH="1">
            <a:off x="6538554" y="4700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205B4F2-D7AC-A448-A7BB-A979025D0E32}"/>
              </a:ext>
            </a:extLst>
          </p:cNvPr>
          <p:cNvCxnSpPr>
            <a:cxnSpLocks/>
          </p:cNvCxnSpPr>
          <p:nvPr/>
        </p:nvCxnSpPr>
        <p:spPr bwMode="auto">
          <a:xfrm flipH="1">
            <a:off x="6538554" y="487948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E9270F4E-FC09-FD4D-9311-1A89AE205617}"/>
              </a:ext>
            </a:extLst>
          </p:cNvPr>
          <p:cNvSpPr txBox="1"/>
          <p:nvPr/>
        </p:nvSpPr>
        <p:spPr bwMode="auto">
          <a:xfrm>
            <a:off x="10288246" y="2483880"/>
            <a:ext cx="1531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Hematologic</a:t>
            </a:r>
          </a:p>
        </p:txBody>
      </p:sp>
      <p:sp>
        <p:nvSpPr>
          <p:cNvPr id="35" name="TextBox 34">
            <a:extLst>
              <a:ext uri="{FF2B5EF4-FFF2-40B4-BE49-F238E27FC236}">
                <a16:creationId xmlns:a16="http://schemas.microsoft.com/office/drawing/2014/main" id="{CE91ABFF-6B54-044E-BB72-CC0562183175}"/>
              </a:ext>
            </a:extLst>
          </p:cNvPr>
          <p:cNvSpPr txBox="1"/>
          <p:nvPr/>
        </p:nvSpPr>
        <p:spPr bwMode="auto">
          <a:xfrm>
            <a:off x="10288246" y="4227424"/>
            <a:ext cx="1954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Non-Hematologic</a:t>
            </a:r>
          </a:p>
        </p:txBody>
      </p:sp>
      <p:sp>
        <p:nvSpPr>
          <p:cNvPr id="36" name="TextBox 35">
            <a:extLst>
              <a:ext uri="{FF2B5EF4-FFF2-40B4-BE49-F238E27FC236}">
                <a16:creationId xmlns:a16="http://schemas.microsoft.com/office/drawing/2014/main" id="{1AFCB5C1-A7B6-C344-A572-6170085366EE}"/>
              </a:ext>
            </a:extLst>
          </p:cNvPr>
          <p:cNvSpPr txBox="1"/>
          <p:nvPr/>
        </p:nvSpPr>
        <p:spPr bwMode="auto">
          <a:xfrm>
            <a:off x="10904713" y="2937326"/>
            <a:ext cx="102687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Grade 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Grade 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Grade 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Grade 4</a:t>
            </a:r>
          </a:p>
        </p:txBody>
      </p:sp>
      <p:sp>
        <p:nvSpPr>
          <p:cNvPr id="15" name="Rectangle 14">
            <a:extLst>
              <a:ext uri="{FF2B5EF4-FFF2-40B4-BE49-F238E27FC236}">
                <a16:creationId xmlns:a16="http://schemas.microsoft.com/office/drawing/2014/main" id="{2ADC77BA-5518-144C-85D7-AE45F361ABE2}"/>
              </a:ext>
            </a:extLst>
          </p:cNvPr>
          <p:cNvSpPr/>
          <p:nvPr/>
        </p:nvSpPr>
        <p:spPr bwMode="auto">
          <a:xfrm>
            <a:off x="10767526" y="3050474"/>
            <a:ext cx="154501" cy="1545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40FAF54A-E96A-5140-994D-E8127E8C2798}"/>
              </a:ext>
            </a:extLst>
          </p:cNvPr>
          <p:cNvSpPr/>
          <p:nvPr/>
        </p:nvSpPr>
        <p:spPr bwMode="auto">
          <a:xfrm>
            <a:off x="10767526" y="3846230"/>
            <a:ext cx="154501" cy="154501"/>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1C4AA909-4F9E-494A-8356-5240A9DDC3F7}"/>
              </a:ext>
            </a:extLst>
          </p:cNvPr>
          <p:cNvSpPr/>
          <p:nvPr/>
        </p:nvSpPr>
        <p:spPr bwMode="auto">
          <a:xfrm>
            <a:off x="10767526" y="3315726"/>
            <a:ext cx="154501" cy="1545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C3F109F2-1BF9-834F-8D00-C4A81946735C}"/>
              </a:ext>
            </a:extLst>
          </p:cNvPr>
          <p:cNvSpPr/>
          <p:nvPr/>
        </p:nvSpPr>
        <p:spPr bwMode="auto">
          <a:xfrm>
            <a:off x="10767526" y="3580978"/>
            <a:ext cx="154501" cy="15450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0" name="Straight Connector 39">
            <a:extLst>
              <a:ext uri="{FF2B5EF4-FFF2-40B4-BE49-F238E27FC236}">
                <a16:creationId xmlns:a16="http://schemas.microsoft.com/office/drawing/2014/main" id="{AF85AD4C-7D90-F146-B5B5-53BE1104E1A8}"/>
              </a:ext>
            </a:extLst>
          </p:cNvPr>
          <p:cNvCxnSpPr>
            <a:cxnSpLocks/>
          </p:cNvCxnSpPr>
          <p:nvPr/>
        </p:nvCxnSpPr>
        <p:spPr bwMode="auto">
          <a:xfrm>
            <a:off x="6615405" y="51411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60176E1-C931-3B41-9178-912EC05CD24B}"/>
              </a:ext>
            </a:extLst>
          </p:cNvPr>
          <p:cNvCxnSpPr>
            <a:cxnSpLocks/>
          </p:cNvCxnSpPr>
          <p:nvPr/>
        </p:nvCxnSpPr>
        <p:spPr bwMode="auto">
          <a:xfrm>
            <a:off x="7469467" y="51411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9D348DB-3F1A-1641-83F2-41275C7E334F}"/>
              </a:ext>
            </a:extLst>
          </p:cNvPr>
          <p:cNvCxnSpPr>
            <a:cxnSpLocks/>
          </p:cNvCxnSpPr>
          <p:nvPr/>
        </p:nvCxnSpPr>
        <p:spPr bwMode="auto">
          <a:xfrm>
            <a:off x="8323529" y="51411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6EC4858-56E1-F54A-961F-153F3F5A52B7}"/>
              </a:ext>
            </a:extLst>
          </p:cNvPr>
          <p:cNvCxnSpPr>
            <a:cxnSpLocks/>
          </p:cNvCxnSpPr>
          <p:nvPr/>
        </p:nvCxnSpPr>
        <p:spPr bwMode="auto">
          <a:xfrm>
            <a:off x="9177591" y="51411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7DDF459-0D71-194A-94A7-FAA5BD58B06B}"/>
              </a:ext>
            </a:extLst>
          </p:cNvPr>
          <p:cNvCxnSpPr>
            <a:cxnSpLocks/>
          </p:cNvCxnSpPr>
          <p:nvPr/>
        </p:nvCxnSpPr>
        <p:spPr bwMode="auto">
          <a:xfrm>
            <a:off x="10031653" y="51411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F7A3CA1-D521-8D4E-85A8-3CAB016F2BE9}"/>
              </a:ext>
            </a:extLst>
          </p:cNvPr>
          <p:cNvCxnSpPr>
            <a:cxnSpLocks/>
          </p:cNvCxnSpPr>
          <p:nvPr/>
        </p:nvCxnSpPr>
        <p:spPr bwMode="auto">
          <a:xfrm>
            <a:off x="10885715" y="5141167"/>
            <a:ext cx="0" cy="64008"/>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75DE9553-C346-0440-9D84-06AFCEB43917}"/>
              </a:ext>
            </a:extLst>
          </p:cNvPr>
          <p:cNvSpPr txBox="1"/>
          <p:nvPr/>
        </p:nvSpPr>
        <p:spPr bwMode="auto">
          <a:xfrm>
            <a:off x="6596743" y="5458941"/>
            <a:ext cx="4325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47" name="TextBox 46">
            <a:extLst>
              <a:ext uri="{FF2B5EF4-FFF2-40B4-BE49-F238E27FC236}">
                <a16:creationId xmlns:a16="http://schemas.microsoft.com/office/drawing/2014/main" id="{425FF059-81C5-2446-B4A7-E961E1588089}"/>
              </a:ext>
            </a:extLst>
          </p:cNvPr>
          <p:cNvSpPr txBox="1"/>
          <p:nvPr/>
        </p:nvSpPr>
        <p:spPr bwMode="auto">
          <a:xfrm>
            <a:off x="10601131" y="5148433"/>
            <a:ext cx="569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8" name="TextBox 47">
            <a:extLst>
              <a:ext uri="{FF2B5EF4-FFF2-40B4-BE49-F238E27FC236}">
                <a16:creationId xmlns:a16="http://schemas.microsoft.com/office/drawing/2014/main" id="{E5758257-50BB-1845-9755-12F5D79CA233}"/>
              </a:ext>
            </a:extLst>
          </p:cNvPr>
          <p:cNvSpPr txBox="1"/>
          <p:nvPr/>
        </p:nvSpPr>
        <p:spPr bwMode="auto">
          <a:xfrm>
            <a:off x="6330822" y="5148433"/>
            <a:ext cx="569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63723188-E46B-444C-A372-00F387ED629E}"/>
              </a:ext>
            </a:extLst>
          </p:cNvPr>
          <p:cNvSpPr txBox="1"/>
          <p:nvPr/>
        </p:nvSpPr>
        <p:spPr bwMode="auto">
          <a:xfrm>
            <a:off x="7184884" y="5148433"/>
            <a:ext cx="569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9F76C395-F7F7-854E-8BF9-11C74C03795D}"/>
              </a:ext>
            </a:extLst>
          </p:cNvPr>
          <p:cNvSpPr txBox="1"/>
          <p:nvPr/>
        </p:nvSpPr>
        <p:spPr bwMode="auto">
          <a:xfrm>
            <a:off x="8038946" y="5148433"/>
            <a:ext cx="569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B6CEFBC0-2B1C-064F-ACFF-B8384B64F7C4}"/>
              </a:ext>
            </a:extLst>
          </p:cNvPr>
          <p:cNvSpPr txBox="1"/>
          <p:nvPr/>
        </p:nvSpPr>
        <p:spPr bwMode="auto">
          <a:xfrm>
            <a:off x="8893008" y="5148433"/>
            <a:ext cx="569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1B9348C1-7E75-8845-9E2F-4091C069E20C}"/>
              </a:ext>
            </a:extLst>
          </p:cNvPr>
          <p:cNvSpPr txBox="1"/>
          <p:nvPr/>
        </p:nvSpPr>
        <p:spPr bwMode="auto">
          <a:xfrm>
            <a:off x="9747070" y="5148433"/>
            <a:ext cx="569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B6DC1815-4B91-ED43-985C-64F78A9B5ABA}"/>
              </a:ext>
            </a:extLst>
          </p:cNvPr>
          <p:cNvSpPr txBox="1"/>
          <p:nvPr/>
        </p:nvSpPr>
        <p:spPr bwMode="auto">
          <a:xfrm>
            <a:off x="4304141" y="2209004"/>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Neutropenia</a:t>
            </a:r>
          </a:p>
        </p:txBody>
      </p:sp>
      <p:sp>
        <p:nvSpPr>
          <p:cNvPr id="54" name="TextBox 53">
            <a:extLst>
              <a:ext uri="{FF2B5EF4-FFF2-40B4-BE49-F238E27FC236}">
                <a16:creationId xmlns:a16="http://schemas.microsoft.com/office/drawing/2014/main" id="{DED5ECE7-F107-464D-A598-91515F377504}"/>
              </a:ext>
            </a:extLst>
          </p:cNvPr>
          <p:cNvSpPr txBox="1"/>
          <p:nvPr/>
        </p:nvSpPr>
        <p:spPr bwMode="auto">
          <a:xfrm>
            <a:off x="4304141" y="2387461"/>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Anemia</a:t>
            </a:r>
          </a:p>
        </p:txBody>
      </p:sp>
      <p:sp>
        <p:nvSpPr>
          <p:cNvPr id="55" name="TextBox 54">
            <a:extLst>
              <a:ext uri="{FF2B5EF4-FFF2-40B4-BE49-F238E27FC236}">
                <a16:creationId xmlns:a16="http://schemas.microsoft.com/office/drawing/2014/main" id="{A72CDE57-84B5-4145-AF29-849A7DBF3BFA}"/>
              </a:ext>
            </a:extLst>
          </p:cNvPr>
          <p:cNvSpPr txBox="1"/>
          <p:nvPr/>
        </p:nvSpPr>
        <p:spPr bwMode="auto">
          <a:xfrm>
            <a:off x="4304141" y="2565918"/>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Thrombocytopenia</a:t>
            </a:r>
          </a:p>
        </p:txBody>
      </p:sp>
      <p:sp>
        <p:nvSpPr>
          <p:cNvPr id="56" name="TextBox 55">
            <a:extLst>
              <a:ext uri="{FF2B5EF4-FFF2-40B4-BE49-F238E27FC236}">
                <a16:creationId xmlns:a16="http://schemas.microsoft.com/office/drawing/2014/main" id="{FA506F8B-EC0F-B244-8422-16BE746E9DFF}"/>
              </a:ext>
            </a:extLst>
          </p:cNvPr>
          <p:cNvSpPr txBox="1"/>
          <p:nvPr/>
        </p:nvSpPr>
        <p:spPr bwMode="auto">
          <a:xfrm>
            <a:off x="4304141" y="2744375"/>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Lymphopenia</a:t>
            </a:r>
          </a:p>
        </p:txBody>
      </p:sp>
      <p:sp>
        <p:nvSpPr>
          <p:cNvPr id="57" name="TextBox 56">
            <a:extLst>
              <a:ext uri="{FF2B5EF4-FFF2-40B4-BE49-F238E27FC236}">
                <a16:creationId xmlns:a16="http://schemas.microsoft.com/office/drawing/2014/main" id="{ED7DFF7F-3ACB-F24A-8587-F2D37574C197}"/>
              </a:ext>
            </a:extLst>
          </p:cNvPr>
          <p:cNvSpPr txBox="1"/>
          <p:nvPr/>
        </p:nvSpPr>
        <p:spPr bwMode="auto">
          <a:xfrm>
            <a:off x="4304141" y="2922832"/>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CRS</a:t>
            </a:r>
          </a:p>
        </p:txBody>
      </p:sp>
      <p:sp>
        <p:nvSpPr>
          <p:cNvPr id="58" name="TextBox 57">
            <a:extLst>
              <a:ext uri="{FF2B5EF4-FFF2-40B4-BE49-F238E27FC236}">
                <a16:creationId xmlns:a16="http://schemas.microsoft.com/office/drawing/2014/main" id="{F5617A53-E188-8A4C-A699-1C59635521D1}"/>
              </a:ext>
            </a:extLst>
          </p:cNvPr>
          <p:cNvSpPr txBox="1"/>
          <p:nvPr/>
        </p:nvSpPr>
        <p:spPr bwMode="auto">
          <a:xfrm>
            <a:off x="4304141" y="3101289"/>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Infection</a:t>
            </a:r>
          </a:p>
        </p:txBody>
      </p:sp>
      <p:sp>
        <p:nvSpPr>
          <p:cNvPr id="59" name="TextBox 58">
            <a:extLst>
              <a:ext uri="{FF2B5EF4-FFF2-40B4-BE49-F238E27FC236}">
                <a16:creationId xmlns:a16="http://schemas.microsoft.com/office/drawing/2014/main" id="{A8914D0B-5CF2-5D4D-9856-38F9DD028E41}"/>
              </a:ext>
            </a:extLst>
          </p:cNvPr>
          <p:cNvSpPr txBox="1"/>
          <p:nvPr/>
        </p:nvSpPr>
        <p:spPr bwMode="auto">
          <a:xfrm>
            <a:off x="4304141" y="3279746"/>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Diarrhea</a:t>
            </a:r>
          </a:p>
        </p:txBody>
      </p:sp>
      <p:sp>
        <p:nvSpPr>
          <p:cNvPr id="60" name="TextBox 59">
            <a:extLst>
              <a:ext uri="{FF2B5EF4-FFF2-40B4-BE49-F238E27FC236}">
                <a16:creationId xmlns:a16="http://schemas.microsoft.com/office/drawing/2014/main" id="{443BB8D0-1D88-F64E-9A86-775118D0007F}"/>
              </a:ext>
            </a:extLst>
          </p:cNvPr>
          <p:cNvSpPr txBox="1"/>
          <p:nvPr/>
        </p:nvSpPr>
        <p:spPr bwMode="auto">
          <a:xfrm>
            <a:off x="4304141" y="3458203"/>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Cough</a:t>
            </a:r>
          </a:p>
        </p:txBody>
      </p:sp>
      <p:sp>
        <p:nvSpPr>
          <p:cNvPr id="61" name="TextBox 60">
            <a:extLst>
              <a:ext uri="{FF2B5EF4-FFF2-40B4-BE49-F238E27FC236}">
                <a16:creationId xmlns:a16="http://schemas.microsoft.com/office/drawing/2014/main" id="{B00BC052-B8D4-604B-A621-24C04D58941D}"/>
              </a:ext>
            </a:extLst>
          </p:cNvPr>
          <p:cNvSpPr txBox="1"/>
          <p:nvPr/>
        </p:nvSpPr>
        <p:spPr bwMode="auto">
          <a:xfrm>
            <a:off x="4304141" y="3636660"/>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Nausea</a:t>
            </a:r>
          </a:p>
        </p:txBody>
      </p:sp>
      <p:sp>
        <p:nvSpPr>
          <p:cNvPr id="62" name="TextBox 61">
            <a:extLst>
              <a:ext uri="{FF2B5EF4-FFF2-40B4-BE49-F238E27FC236}">
                <a16:creationId xmlns:a16="http://schemas.microsoft.com/office/drawing/2014/main" id="{49DB5D9E-8910-F048-B20A-493DD1822B3F}"/>
              </a:ext>
            </a:extLst>
          </p:cNvPr>
          <p:cNvSpPr txBox="1"/>
          <p:nvPr/>
        </p:nvSpPr>
        <p:spPr bwMode="auto">
          <a:xfrm>
            <a:off x="4304141" y="3815117"/>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Fatigue</a:t>
            </a:r>
          </a:p>
        </p:txBody>
      </p:sp>
      <p:sp>
        <p:nvSpPr>
          <p:cNvPr id="63" name="TextBox 62">
            <a:extLst>
              <a:ext uri="{FF2B5EF4-FFF2-40B4-BE49-F238E27FC236}">
                <a16:creationId xmlns:a16="http://schemas.microsoft.com/office/drawing/2014/main" id="{BE74DF1C-4451-124A-9664-E9B898CABDC8}"/>
              </a:ext>
            </a:extLst>
          </p:cNvPr>
          <p:cNvSpPr txBox="1"/>
          <p:nvPr/>
        </p:nvSpPr>
        <p:spPr bwMode="auto">
          <a:xfrm>
            <a:off x="4304141" y="3993574"/>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Pyrexia</a:t>
            </a:r>
          </a:p>
        </p:txBody>
      </p:sp>
      <p:sp>
        <p:nvSpPr>
          <p:cNvPr id="64" name="TextBox 63">
            <a:extLst>
              <a:ext uri="{FF2B5EF4-FFF2-40B4-BE49-F238E27FC236}">
                <a16:creationId xmlns:a16="http://schemas.microsoft.com/office/drawing/2014/main" id="{C6DA05E0-14C4-1147-BD20-8162C1CFB661}"/>
              </a:ext>
            </a:extLst>
          </p:cNvPr>
          <p:cNvSpPr txBox="1"/>
          <p:nvPr/>
        </p:nvSpPr>
        <p:spPr bwMode="auto">
          <a:xfrm>
            <a:off x="4304141" y="4172031"/>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Infusion-related reaction</a:t>
            </a:r>
          </a:p>
        </p:txBody>
      </p:sp>
      <p:sp>
        <p:nvSpPr>
          <p:cNvPr id="65" name="TextBox 64">
            <a:extLst>
              <a:ext uri="{FF2B5EF4-FFF2-40B4-BE49-F238E27FC236}">
                <a16:creationId xmlns:a16="http://schemas.microsoft.com/office/drawing/2014/main" id="{B894A8C0-2BAF-944F-A250-1E4EF9883EAF}"/>
              </a:ext>
            </a:extLst>
          </p:cNvPr>
          <p:cNvSpPr txBox="1"/>
          <p:nvPr/>
        </p:nvSpPr>
        <p:spPr bwMode="auto">
          <a:xfrm>
            <a:off x="4304141" y="4350488"/>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Hypokalemia</a:t>
            </a:r>
          </a:p>
        </p:txBody>
      </p:sp>
      <p:sp>
        <p:nvSpPr>
          <p:cNvPr id="66" name="TextBox 65">
            <a:extLst>
              <a:ext uri="{FF2B5EF4-FFF2-40B4-BE49-F238E27FC236}">
                <a16:creationId xmlns:a16="http://schemas.microsoft.com/office/drawing/2014/main" id="{1F466812-DC5E-224C-AD54-FF5603DCDE52}"/>
              </a:ext>
            </a:extLst>
          </p:cNvPr>
          <p:cNvSpPr txBox="1"/>
          <p:nvPr/>
        </p:nvSpPr>
        <p:spPr bwMode="auto">
          <a:xfrm>
            <a:off x="4304141" y="4528945"/>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Hypophosphatemia</a:t>
            </a:r>
          </a:p>
        </p:txBody>
      </p:sp>
      <p:sp>
        <p:nvSpPr>
          <p:cNvPr id="67" name="TextBox 66">
            <a:extLst>
              <a:ext uri="{FF2B5EF4-FFF2-40B4-BE49-F238E27FC236}">
                <a16:creationId xmlns:a16="http://schemas.microsoft.com/office/drawing/2014/main" id="{56A4C7B9-FE43-584E-94AE-0FAA70AF27CA}"/>
              </a:ext>
            </a:extLst>
          </p:cNvPr>
          <p:cNvSpPr txBox="1"/>
          <p:nvPr/>
        </p:nvSpPr>
        <p:spPr bwMode="auto">
          <a:xfrm>
            <a:off x="4304141" y="4707402"/>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Hypomagnesemia</a:t>
            </a:r>
          </a:p>
        </p:txBody>
      </p:sp>
      <p:sp>
        <p:nvSpPr>
          <p:cNvPr id="68" name="TextBox 67">
            <a:extLst>
              <a:ext uri="{FF2B5EF4-FFF2-40B4-BE49-F238E27FC236}">
                <a16:creationId xmlns:a16="http://schemas.microsoft.com/office/drawing/2014/main" id="{927CFBE7-9550-E441-8316-45B03F251BD6}"/>
              </a:ext>
            </a:extLst>
          </p:cNvPr>
          <p:cNvSpPr txBox="1"/>
          <p:nvPr/>
        </p:nvSpPr>
        <p:spPr bwMode="auto">
          <a:xfrm>
            <a:off x="4304141" y="4885852"/>
            <a:ext cx="2252605" cy="32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500" dirty="0">
                <a:solidFill>
                  <a:schemeClr val="bg1"/>
                </a:solidFill>
                <a:latin typeface="Calibri" panose="020F0502020204030204" pitchFamily="34" charset="0"/>
              </a:rPr>
              <a:t>AST increased</a:t>
            </a:r>
          </a:p>
        </p:txBody>
      </p:sp>
      <p:sp>
        <p:nvSpPr>
          <p:cNvPr id="87" name="Right Brace 86">
            <a:extLst>
              <a:ext uri="{FF2B5EF4-FFF2-40B4-BE49-F238E27FC236}">
                <a16:creationId xmlns:a16="http://schemas.microsoft.com/office/drawing/2014/main" id="{4CAD85BB-EC13-CD4D-9D85-BB2F2A2D3F72}"/>
              </a:ext>
            </a:extLst>
          </p:cNvPr>
          <p:cNvSpPr/>
          <p:nvPr/>
        </p:nvSpPr>
        <p:spPr bwMode="auto">
          <a:xfrm>
            <a:off x="10143672" y="2341327"/>
            <a:ext cx="172566" cy="647116"/>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88" name="Right Brace 87">
            <a:extLst>
              <a:ext uri="{FF2B5EF4-FFF2-40B4-BE49-F238E27FC236}">
                <a16:creationId xmlns:a16="http://schemas.microsoft.com/office/drawing/2014/main" id="{163FD265-46FC-454F-ABF7-E5F0CFDA0E18}"/>
              </a:ext>
            </a:extLst>
          </p:cNvPr>
          <p:cNvSpPr/>
          <p:nvPr/>
        </p:nvSpPr>
        <p:spPr bwMode="auto">
          <a:xfrm>
            <a:off x="10143670" y="3021503"/>
            <a:ext cx="172566" cy="2103120"/>
          </a:xfrm>
          <a:prstGeom prst="rightBrace">
            <a:avLst>
              <a:gd name="adj1" fmla="val 8333"/>
              <a:gd name="adj2" fmla="val 67505"/>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Tree>
    <p:extLst>
      <p:ext uri="{BB962C8B-B14F-4D97-AF65-F5344CB8AC3E}">
        <p14:creationId xmlns:p14="http://schemas.microsoft.com/office/powerpoint/2010/main" val="8285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a:xfrm>
            <a:off x="609759" y="238127"/>
            <a:ext cx="10872444" cy="1103313"/>
          </a:xfrm>
        </p:spPr>
        <p:txBody>
          <a:bodyPr/>
          <a:lstStyle/>
          <a:p>
            <a:r>
              <a:rPr lang="en-GB" altLang="en-US" dirty="0"/>
              <a:t>Cevostamab in R/R MM:</a:t>
            </a:r>
            <a:r>
              <a:rPr lang="en-US" altLang="en-US" dirty="0"/>
              <a:t> CRS</a:t>
            </a:r>
            <a:endParaRPr lang="en-US" dirty="0"/>
          </a:p>
        </p:txBody>
      </p:sp>
      <p:sp>
        <p:nvSpPr>
          <p:cNvPr id="3" name="Content Placeholder 2">
            <a:extLst>
              <a:ext uri="{FF2B5EF4-FFF2-40B4-BE49-F238E27FC236}">
                <a16:creationId xmlns:a16="http://schemas.microsoft.com/office/drawing/2014/main" id="{CEE47AF5-0195-124B-82A9-2330839DC8AB}"/>
              </a:ext>
            </a:extLst>
          </p:cNvPr>
          <p:cNvSpPr>
            <a:spLocks noGrp="1"/>
          </p:cNvSpPr>
          <p:nvPr>
            <p:ph idx="1"/>
          </p:nvPr>
        </p:nvSpPr>
        <p:spPr>
          <a:xfrm>
            <a:off x="6651850" y="1512888"/>
            <a:ext cx="5121050" cy="4651375"/>
          </a:xfrm>
        </p:spPr>
        <p:txBody>
          <a:bodyPr/>
          <a:lstStyle/>
          <a:p>
            <a:r>
              <a:rPr lang="en-US" sz="2400" dirty="0"/>
              <a:t>CRS was mainly observed in C1; onset within 24 </a:t>
            </a:r>
            <a:r>
              <a:rPr lang="en-US" sz="2400" dirty="0" err="1"/>
              <a:t>hr</a:t>
            </a:r>
            <a:r>
              <a:rPr lang="en-US" sz="2400" dirty="0"/>
              <a:t> of administration in 70% of patients</a:t>
            </a:r>
          </a:p>
          <a:p>
            <a:r>
              <a:rPr lang="en-US" sz="2400" dirty="0"/>
              <a:t>Most common ICANS associated with CRS: confusion, 4 (2.5%); aphasia, 2 (1.2%)</a:t>
            </a:r>
          </a:p>
          <a:p>
            <a:r>
              <a:rPr lang="en-US" sz="2400" dirty="0"/>
              <a:t>ICANS symptoms associated with CRS were resolved in all except 1 patient</a:t>
            </a:r>
          </a:p>
          <a:p>
            <a:pPr lvl="1"/>
            <a:r>
              <a:rPr lang="en-US" sz="2200" dirty="0"/>
              <a:t>This patient discontinued treatment due to PD soon thereafter</a:t>
            </a:r>
            <a:endParaRPr lang="en-US" altLang="en-US" sz="2200" dirty="0"/>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1">
            <a:extLst>
              <a:ext uri="{FF2B5EF4-FFF2-40B4-BE49-F238E27FC236}">
                <a16:creationId xmlns:a16="http://schemas.microsoft.com/office/drawing/2014/main" id="{6733430F-B05A-438D-9B57-52A40A488831}"/>
              </a:ext>
            </a:extLst>
          </p:cNvPr>
          <p:cNvSpPr txBox="1">
            <a:spLocks noChangeArrowheads="1"/>
          </p:cNvSpPr>
          <p:nvPr/>
        </p:nvSpPr>
        <p:spPr bwMode="auto">
          <a:xfrm>
            <a:off x="433737"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2021. Abstr 157.</a:t>
            </a:r>
            <a:endParaRPr lang="en-US" sz="1200" dirty="0">
              <a:solidFill>
                <a:schemeClr val="bg2"/>
              </a:solidFill>
            </a:endParaRPr>
          </a:p>
        </p:txBody>
      </p:sp>
      <p:graphicFrame>
        <p:nvGraphicFramePr>
          <p:cNvPr id="17" name="Group 3">
            <a:extLst>
              <a:ext uri="{FF2B5EF4-FFF2-40B4-BE49-F238E27FC236}">
                <a16:creationId xmlns:a16="http://schemas.microsoft.com/office/drawing/2014/main" id="{9A264F69-253E-408C-A801-BBA766F3CDFF}"/>
              </a:ext>
            </a:extLst>
          </p:cNvPr>
          <p:cNvGraphicFramePr>
            <a:graphicFrameLocks/>
          </p:cNvGraphicFramePr>
          <p:nvPr>
            <p:extLst>
              <p:ext uri="{D42A27DB-BD31-4B8C-83A1-F6EECF244321}">
                <p14:modId xmlns:p14="http://schemas.microsoft.com/office/powerpoint/2010/main" val="2216420206"/>
              </p:ext>
            </p:extLst>
          </p:nvPr>
        </p:nvGraphicFramePr>
        <p:xfrm>
          <a:off x="719138" y="1274210"/>
          <a:ext cx="5823175" cy="5120720"/>
        </p:xfrm>
        <a:graphic>
          <a:graphicData uri="http://schemas.openxmlformats.org/drawingml/2006/table">
            <a:tbl>
              <a:tblPr/>
              <a:tblGrid>
                <a:gridCol w="4032669">
                  <a:extLst>
                    <a:ext uri="{9D8B030D-6E8A-4147-A177-3AD203B41FA5}">
                      <a16:colId xmlns:a16="http://schemas.microsoft.com/office/drawing/2014/main" val="20000"/>
                    </a:ext>
                  </a:extLst>
                </a:gridCol>
                <a:gridCol w="1790506">
                  <a:extLst>
                    <a:ext uri="{9D8B030D-6E8A-4147-A177-3AD203B41FA5}">
                      <a16:colId xmlns:a16="http://schemas.microsoft.com/office/drawing/2014/main" val="20001"/>
                    </a:ext>
                  </a:extLst>
                </a:gridCol>
              </a:tblGrid>
              <a:tr h="3513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Patients With CRS,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524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patients with 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130 (80.7)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030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ICANS associated with 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13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CRS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8732647"/>
                  </a:ext>
                </a:extLst>
              </a:tr>
              <a:tr h="8030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who received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for CRS with: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Steroids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 and 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(21.7)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5129852"/>
                  </a:ext>
                </a:extLst>
              </a:tr>
            </a:tbl>
          </a:graphicData>
        </a:graphic>
      </p:graphicFrame>
    </p:spTree>
    <p:extLst>
      <p:ext uri="{BB962C8B-B14F-4D97-AF65-F5344CB8AC3E}">
        <p14:creationId xmlns:p14="http://schemas.microsoft.com/office/powerpoint/2010/main" val="3095654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147FAEA2-1859-3E4A-9988-354696D87BD4}"/>
              </a:ext>
            </a:extLst>
          </p:cNvPr>
          <p:cNvGrpSpPr/>
          <p:nvPr/>
        </p:nvGrpSpPr>
        <p:grpSpPr>
          <a:xfrm>
            <a:off x="4232243" y="2874074"/>
            <a:ext cx="1118551" cy="2361894"/>
            <a:chOff x="7850860" y="4284920"/>
            <a:chExt cx="988319" cy="1048944"/>
          </a:xfrm>
        </p:grpSpPr>
        <p:sp>
          <p:nvSpPr>
            <p:cNvPr id="60" name="Rectangle 59">
              <a:extLst>
                <a:ext uri="{FF2B5EF4-FFF2-40B4-BE49-F238E27FC236}">
                  <a16:creationId xmlns:a16="http://schemas.microsoft.com/office/drawing/2014/main" id="{F8A5E57B-FC61-1F4C-A62F-0F6BA3E31E57}"/>
                </a:ext>
              </a:extLst>
            </p:cNvPr>
            <p:cNvSpPr/>
            <p:nvPr/>
          </p:nvSpPr>
          <p:spPr bwMode="auto">
            <a:xfrm>
              <a:off x="7850860" y="4284920"/>
              <a:ext cx="988319" cy="97176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C412BD0-6218-624C-B928-26FC9C09C19C}"/>
                </a:ext>
              </a:extLst>
            </p:cNvPr>
            <p:cNvSpPr/>
            <p:nvPr/>
          </p:nvSpPr>
          <p:spPr bwMode="auto">
            <a:xfrm>
              <a:off x="7850860" y="4311967"/>
              <a:ext cx="988319" cy="8191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1E7FBBA-D768-3240-B8B4-D2778DD4BF0F}"/>
                </a:ext>
              </a:extLst>
            </p:cNvPr>
            <p:cNvSpPr/>
            <p:nvPr/>
          </p:nvSpPr>
          <p:spPr bwMode="auto">
            <a:xfrm>
              <a:off x="7850860" y="4738829"/>
              <a:ext cx="988319" cy="5596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F964999A-D8C0-C641-8D79-142BF22A9051}"/>
                </a:ext>
              </a:extLst>
            </p:cNvPr>
            <p:cNvSpPr/>
            <p:nvPr/>
          </p:nvSpPr>
          <p:spPr bwMode="auto">
            <a:xfrm>
              <a:off x="7850860" y="5008965"/>
              <a:ext cx="988319" cy="324899"/>
            </a:xfrm>
            <a:prstGeom prst="rect">
              <a:avLst/>
            </a:prstGeom>
            <a:solidFill>
              <a:schemeClr val="accent4"/>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a:xfrm>
            <a:off x="609759" y="238127"/>
            <a:ext cx="10872444" cy="1103313"/>
          </a:xfrm>
        </p:spPr>
        <p:txBody>
          <a:bodyPr/>
          <a:lstStyle/>
          <a:p>
            <a:r>
              <a:rPr lang="en-GB" altLang="en-US"/>
              <a:t>Cevostamab in R/R MM:</a:t>
            </a:r>
            <a:r>
              <a:rPr lang="en-US" altLang="en-US"/>
              <a:t> </a:t>
            </a:r>
            <a:br>
              <a:rPr lang="en-US" altLang="en-US"/>
            </a:br>
            <a:r>
              <a:rPr lang="en-US" altLang="en-US"/>
              <a:t>CRS With Single or Double Step-up Dosing</a:t>
            </a:r>
            <a:endParaRPr lang="en-US" dirty="0"/>
          </a:p>
        </p:txBody>
      </p:sp>
      <p:sp>
        <p:nvSpPr>
          <p:cNvPr id="4" name="Content Placeholder 3">
            <a:extLst>
              <a:ext uri="{FF2B5EF4-FFF2-40B4-BE49-F238E27FC236}">
                <a16:creationId xmlns:a16="http://schemas.microsoft.com/office/drawing/2014/main" id="{3FB5E479-C099-5D4C-B2A8-A880DDC533D0}"/>
              </a:ext>
            </a:extLst>
          </p:cNvPr>
          <p:cNvSpPr>
            <a:spLocks noGrp="1"/>
          </p:cNvSpPr>
          <p:nvPr>
            <p:ph idx="1"/>
          </p:nvPr>
        </p:nvSpPr>
        <p:spPr>
          <a:xfrm>
            <a:off x="6428510" y="1512888"/>
            <a:ext cx="5053877" cy="4651375"/>
          </a:xfrm>
        </p:spPr>
        <p:txBody>
          <a:bodyPr/>
          <a:lstStyle/>
          <a:p>
            <a:r>
              <a:rPr lang="en-US" altLang="en-US" sz="2400" dirty="0"/>
              <a:t>C1 step-up dosing effectively mitigated CRS; C1 double step-up dosing improved CRS profile vs C1 single step-up dosing</a:t>
            </a:r>
          </a:p>
          <a:p>
            <a:r>
              <a:rPr lang="en-US" sz="2400" dirty="0"/>
              <a:t>No target-dose dependent increase in CRS observed in C1</a:t>
            </a:r>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1">
            <a:extLst>
              <a:ext uri="{FF2B5EF4-FFF2-40B4-BE49-F238E27FC236}">
                <a16:creationId xmlns:a16="http://schemas.microsoft.com/office/drawing/2014/main" id="{6733430F-B05A-438D-9B57-52A40A488831}"/>
              </a:ext>
            </a:extLst>
          </p:cNvPr>
          <p:cNvSpPr txBox="1">
            <a:spLocks noChangeArrowheads="1"/>
          </p:cNvSpPr>
          <p:nvPr/>
        </p:nvSpPr>
        <p:spPr bwMode="auto">
          <a:xfrm>
            <a:off x="455508"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2021. Abstr 157. Reproduced with permission.</a:t>
            </a:r>
            <a:endParaRPr lang="en-US" sz="1200" dirty="0">
              <a:solidFill>
                <a:schemeClr val="bg2"/>
              </a:solidFill>
            </a:endParaRPr>
          </a:p>
        </p:txBody>
      </p:sp>
      <p:sp>
        <p:nvSpPr>
          <p:cNvPr id="15" name="Rectangle 14">
            <a:extLst>
              <a:ext uri="{FF2B5EF4-FFF2-40B4-BE49-F238E27FC236}">
                <a16:creationId xmlns:a16="http://schemas.microsoft.com/office/drawing/2014/main" id="{BFB01D31-DE0D-4172-B059-49F71FD45E6D}"/>
              </a:ext>
            </a:extLst>
          </p:cNvPr>
          <p:cNvSpPr/>
          <p:nvPr/>
        </p:nvSpPr>
        <p:spPr>
          <a:xfrm>
            <a:off x="1266694" y="5316416"/>
            <a:ext cx="2559231" cy="7136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300"/>
              </a:spcAft>
            </a:pPr>
            <a:r>
              <a:rPr lang="en-GB" sz="1600" dirty="0">
                <a:solidFill>
                  <a:schemeClr val="bg1"/>
                </a:solidFill>
                <a:latin typeface="Calibri" panose="020F0502020204030204" pitchFamily="34" charset="0"/>
                <a:cs typeface="Calibri" panose="020F0502020204030204" pitchFamily="34" charset="0"/>
              </a:rPr>
              <a:t>3.6 mg/Target Dose</a:t>
            </a:r>
            <a:br>
              <a:rPr lang="en-GB" sz="1600" dirty="0">
                <a:solidFill>
                  <a:schemeClr val="bg1"/>
                </a:solidFill>
                <a:latin typeface="Calibri" panose="020F0502020204030204" pitchFamily="34" charset="0"/>
                <a:cs typeface="Calibri" panose="020F0502020204030204" pitchFamily="34" charset="0"/>
              </a:rPr>
            </a:br>
            <a:r>
              <a:rPr lang="en-GB" sz="1600" dirty="0">
                <a:solidFill>
                  <a:schemeClr val="bg1"/>
                </a:solidFill>
                <a:latin typeface="Calibri" panose="020F0502020204030204" pitchFamily="34" charset="0"/>
                <a:cs typeface="Calibri" panose="020F0502020204030204" pitchFamily="34" charset="0"/>
              </a:rPr>
              <a:t>(10.8-198 mg*) </a:t>
            </a:r>
          </a:p>
          <a:p>
            <a:pPr algn="ctr">
              <a:spcAft>
                <a:spcPts val="300"/>
              </a:spcAft>
            </a:pPr>
            <a:r>
              <a:rPr lang="en-GB" sz="1600" dirty="0">
                <a:solidFill>
                  <a:schemeClr val="bg1"/>
                </a:solidFill>
                <a:latin typeface="Calibri" panose="020F0502020204030204" pitchFamily="34" charset="0"/>
                <a:cs typeface="Calibri" panose="020F0502020204030204" pitchFamily="34" charset="0"/>
              </a:rPr>
              <a:t>(n = 86)</a:t>
            </a:r>
          </a:p>
        </p:txBody>
      </p:sp>
      <p:sp>
        <p:nvSpPr>
          <p:cNvPr id="16" name="Rectangle 15">
            <a:extLst>
              <a:ext uri="{FF2B5EF4-FFF2-40B4-BE49-F238E27FC236}">
                <a16:creationId xmlns:a16="http://schemas.microsoft.com/office/drawing/2014/main" id="{46EAB985-DF8C-4FCF-926C-93AB0D268DC7}"/>
              </a:ext>
            </a:extLst>
          </p:cNvPr>
          <p:cNvSpPr/>
          <p:nvPr/>
        </p:nvSpPr>
        <p:spPr>
          <a:xfrm>
            <a:off x="3377797" y="5316416"/>
            <a:ext cx="2847369" cy="7136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300"/>
              </a:spcAft>
            </a:pPr>
            <a:r>
              <a:rPr lang="en-GB" sz="1600" dirty="0">
                <a:solidFill>
                  <a:schemeClr val="bg1"/>
                </a:solidFill>
                <a:latin typeface="Calibri" panose="020F0502020204030204" pitchFamily="34" charset="0"/>
                <a:cs typeface="Calibri" panose="020F0502020204030204" pitchFamily="34" charset="0"/>
              </a:rPr>
              <a:t>0.3 mg/3.6 mg/Target Dose</a:t>
            </a:r>
            <a:br>
              <a:rPr lang="en-GB" sz="1600" dirty="0">
                <a:solidFill>
                  <a:schemeClr val="bg1"/>
                </a:solidFill>
                <a:latin typeface="Calibri" panose="020F0502020204030204" pitchFamily="34" charset="0"/>
                <a:cs typeface="Calibri" panose="020F0502020204030204" pitchFamily="34" charset="0"/>
              </a:rPr>
            </a:br>
            <a:r>
              <a:rPr lang="en-GB" sz="1600" dirty="0">
                <a:solidFill>
                  <a:schemeClr val="bg1"/>
                </a:solidFill>
                <a:latin typeface="Calibri" panose="020F0502020204030204" pitchFamily="34" charset="0"/>
                <a:cs typeface="Calibri" panose="020F0502020204030204" pitchFamily="34" charset="0"/>
              </a:rPr>
              <a:t>(60-160 mg*) </a:t>
            </a:r>
          </a:p>
          <a:p>
            <a:pPr algn="ctr">
              <a:spcAft>
                <a:spcPts val="300"/>
              </a:spcAft>
            </a:pPr>
            <a:r>
              <a:rPr lang="en-GB" sz="1600" dirty="0">
                <a:solidFill>
                  <a:schemeClr val="bg1"/>
                </a:solidFill>
                <a:latin typeface="Calibri" panose="020F0502020204030204" pitchFamily="34" charset="0"/>
                <a:cs typeface="Calibri" panose="020F0502020204030204" pitchFamily="34" charset="0"/>
              </a:rPr>
              <a:t>(n = 44)</a:t>
            </a:r>
          </a:p>
        </p:txBody>
      </p:sp>
      <p:sp>
        <p:nvSpPr>
          <p:cNvPr id="19" name="Rounded Rectangle 2015">
            <a:extLst>
              <a:ext uri="{FF2B5EF4-FFF2-40B4-BE49-F238E27FC236}">
                <a16:creationId xmlns:a16="http://schemas.microsoft.com/office/drawing/2014/main" id="{61DA491B-813E-45F9-98D2-90F9ADB2B2B0}"/>
              </a:ext>
            </a:extLst>
          </p:cNvPr>
          <p:cNvSpPr/>
          <p:nvPr/>
        </p:nvSpPr>
        <p:spPr>
          <a:xfrm>
            <a:off x="1426278" y="1565805"/>
            <a:ext cx="4424016" cy="502467"/>
          </a:xfrm>
          <a:prstGeom prst="round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Calibri" panose="020F0502020204030204" pitchFamily="34" charset="0"/>
                <a:cs typeface="Calibri" panose="020F0502020204030204" pitchFamily="34" charset="0"/>
              </a:rPr>
              <a:t>Patients With CRS in Single and </a:t>
            </a:r>
            <a:br>
              <a:rPr lang="en-GB" dirty="0">
                <a:solidFill>
                  <a:schemeClr val="bg1"/>
                </a:solidFill>
                <a:latin typeface="Calibri" panose="020F0502020204030204" pitchFamily="34" charset="0"/>
                <a:cs typeface="Calibri" panose="020F0502020204030204" pitchFamily="34" charset="0"/>
              </a:rPr>
            </a:br>
            <a:r>
              <a:rPr lang="en-GB" dirty="0">
                <a:solidFill>
                  <a:schemeClr val="bg1"/>
                </a:solidFill>
                <a:latin typeface="Calibri" panose="020F0502020204030204" pitchFamily="34" charset="0"/>
                <a:cs typeface="Calibri" panose="020F0502020204030204" pitchFamily="34" charset="0"/>
              </a:rPr>
              <a:t>Double Step-up Cohorts</a:t>
            </a:r>
          </a:p>
        </p:txBody>
      </p:sp>
      <p:sp>
        <p:nvSpPr>
          <p:cNvPr id="20" name="Rectangle 19">
            <a:extLst>
              <a:ext uri="{FF2B5EF4-FFF2-40B4-BE49-F238E27FC236}">
                <a16:creationId xmlns:a16="http://schemas.microsoft.com/office/drawing/2014/main" id="{E64C7332-0DF2-4C3C-9EC8-F7B2E5D1E51B}"/>
              </a:ext>
            </a:extLst>
          </p:cNvPr>
          <p:cNvSpPr/>
          <p:nvPr/>
        </p:nvSpPr>
        <p:spPr>
          <a:xfrm>
            <a:off x="1892377" y="2274145"/>
            <a:ext cx="1289450" cy="285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en-GB" b="1" dirty="0">
                <a:solidFill>
                  <a:schemeClr val="bg1"/>
                </a:solidFill>
                <a:latin typeface="Calibri" panose="020F0502020204030204" pitchFamily="34" charset="0"/>
                <a:cs typeface="Calibri" panose="020F0502020204030204" pitchFamily="34" charset="0"/>
              </a:rPr>
              <a:t>CRS: 88.4</a:t>
            </a:r>
          </a:p>
        </p:txBody>
      </p:sp>
      <p:sp>
        <p:nvSpPr>
          <p:cNvPr id="21" name="Rectangle 20">
            <a:extLst>
              <a:ext uri="{FF2B5EF4-FFF2-40B4-BE49-F238E27FC236}">
                <a16:creationId xmlns:a16="http://schemas.microsoft.com/office/drawing/2014/main" id="{4556E508-D046-4D2E-81E5-429FC46E5787}"/>
              </a:ext>
            </a:extLst>
          </p:cNvPr>
          <p:cNvSpPr/>
          <p:nvPr/>
        </p:nvSpPr>
        <p:spPr>
          <a:xfrm>
            <a:off x="4133067" y="2560674"/>
            <a:ext cx="1289450" cy="285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300"/>
              </a:spcAft>
            </a:pPr>
            <a:r>
              <a:rPr lang="en-GB" b="1" dirty="0">
                <a:solidFill>
                  <a:schemeClr val="bg1"/>
                </a:solidFill>
                <a:latin typeface="Calibri" panose="020F0502020204030204" pitchFamily="34" charset="0"/>
                <a:cs typeface="Calibri" panose="020F0502020204030204" pitchFamily="34" charset="0"/>
              </a:rPr>
              <a:t>CRS: 79.5</a:t>
            </a:r>
          </a:p>
        </p:txBody>
      </p:sp>
      <p:sp>
        <p:nvSpPr>
          <p:cNvPr id="24" name="Text Placeholder 2">
            <a:extLst>
              <a:ext uri="{FF2B5EF4-FFF2-40B4-BE49-F238E27FC236}">
                <a16:creationId xmlns:a16="http://schemas.microsoft.com/office/drawing/2014/main" id="{ECDE4979-712F-4316-B628-50077E2B9F31}"/>
              </a:ext>
            </a:extLst>
          </p:cNvPr>
          <p:cNvSpPr txBox="1">
            <a:spLocks/>
          </p:cNvSpPr>
          <p:nvPr/>
        </p:nvSpPr>
        <p:spPr>
          <a:xfrm>
            <a:off x="719138" y="6119392"/>
            <a:ext cx="8117309" cy="30000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GB" sz="1200" b="0" kern="0" dirty="0"/>
              <a:t>*Dose ranges represent all target dose levels evaluated in combination with the 3.6 mg or 0.3 mg/3.6 mg step-up doses.</a:t>
            </a:r>
          </a:p>
        </p:txBody>
      </p:sp>
      <p:sp>
        <p:nvSpPr>
          <p:cNvPr id="3" name="TextBox 2">
            <a:extLst>
              <a:ext uri="{FF2B5EF4-FFF2-40B4-BE49-F238E27FC236}">
                <a16:creationId xmlns:a16="http://schemas.microsoft.com/office/drawing/2014/main" id="{09B32E12-9E42-486D-8A9D-C94991F0D517}"/>
              </a:ext>
            </a:extLst>
          </p:cNvPr>
          <p:cNvSpPr txBox="1"/>
          <p:nvPr/>
        </p:nvSpPr>
        <p:spPr bwMode="auto">
          <a:xfrm rot="-5400000">
            <a:off x="-682918" y="3623225"/>
            <a:ext cx="2962065"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grpSp>
        <p:nvGrpSpPr>
          <p:cNvPr id="25" name="Group 24">
            <a:extLst>
              <a:ext uri="{FF2B5EF4-FFF2-40B4-BE49-F238E27FC236}">
                <a16:creationId xmlns:a16="http://schemas.microsoft.com/office/drawing/2014/main" id="{89AB5B3B-9976-F549-9E6D-E6D218CFB90D}"/>
              </a:ext>
            </a:extLst>
          </p:cNvPr>
          <p:cNvGrpSpPr/>
          <p:nvPr/>
        </p:nvGrpSpPr>
        <p:grpSpPr>
          <a:xfrm>
            <a:off x="1977827" y="2613173"/>
            <a:ext cx="1118551" cy="2617869"/>
            <a:chOff x="7850860" y="4284920"/>
            <a:chExt cx="988319" cy="1049053"/>
          </a:xfrm>
        </p:grpSpPr>
        <p:sp>
          <p:nvSpPr>
            <p:cNvPr id="26" name="Rectangle 25">
              <a:extLst>
                <a:ext uri="{FF2B5EF4-FFF2-40B4-BE49-F238E27FC236}">
                  <a16:creationId xmlns:a16="http://schemas.microsoft.com/office/drawing/2014/main" id="{A1681F13-E89C-0842-AB1A-0A5CD5CBCE3F}"/>
                </a:ext>
              </a:extLst>
            </p:cNvPr>
            <p:cNvSpPr/>
            <p:nvPr/>
          </p:nvSpPr>
          <p:spPr bwMode="auto">
            <a:xfrm>
              <a:off x="7850860" y="4284920"/>
              <a:ext cx="988319" cy="104905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61725EA4-25F3-674C-83FE-BF5CFF621BC8}"/>
                </a:ext>
              </a:extLst>
            </p:cNvPr>
            <p:cNvSpPr/>
            <p:nvPr/>
          </p:nvSpPr>
          <p:spPr bwMode="auto">
            <a:xfrm>
              <a:off x="7850860" y="4298700"/>
              <a:ext cx="988319" cy="8191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2995E215-FE1B-0245-9CB8-BE54D125D9D8}"/>
                </a:ext>
              </a:extLst>
            </p:cNvPr>
            <p:cNvSpPr/>
            <p:nvPr/>
          </p:nvSpPr>
          <p:spPr bwMode="auto">
            <a:xfrm>
              <a:off x="7850860" y="4762982"/>
              <a:ext cx="988319" cy="5596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83ECD3AF-D836-4243-B9B0-548EDDAB41D1}"/>
                </a:ext>
              </a:extLst>
            </p:cNvPr>
            <p:cNvSpPr/>
            <p:nvPr/>
          </p:nvSpPr>
          <p:spPr bwMode="auto">
            <a:xfrm>
              <a:off x="7850860" y="5171731"/>
              <a:ext cx="988319" cy="16067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7" name="Straight Connector 16">
            <a:extLst>
              <a:ext uri="{FF2B5EF4-FFF2-40B4-BE49-F238E27FC236}">
                <a16:creationId xmlns:a16="http://schemas.microsoft.com/office/drawing/2014/main" id="{D01CE29F-94FF-394B-B94E-1D9B74946DBE}"/>
              </a:ext>
            </a:extLst>
          </p:cNvPr>
          <p:cNvCxnSpPr>
            <a:cxnSpLocks/>
          </p:cNvCxnSpPr>
          <p:nvPr/>
        </p:nvCxnSpPr>
        <p:spPr bwMode="auto">
          <a:xfrm>
            <a:off x="1427584" y="5236454"/>
            <a:ext cx="448802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E017DFE-8C9C-7548-9580-B648790C6B89}"/>
              </a:ext>
            </a:extLst>
          </p:cNvPr>
          <p:cNvCxnSpPr/>
          <p:nvPr/>
        </p:nvCxnSpPr>
        <p:spPr bwMode="auto">
          <a:xfrm flipV="1">
            <a:off x="1436915" y="2274145"/>
            <a:ext cx="0" cy="296206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D4DDCBE-AAB4-3D43-8EAE-58267924CF64}"/>
              </a:ext>
            </a:extLst>
          </p:cNvPr>
          <p:cNvCxnSpPr>
            <a:cxnSpLocks/>
          </p:cNvCxnSpPr>
          <p:nvPr/>
        </p:nvCxnSpPr>
        <p:spPr bwMode="auto">
          <a:xfrm flipH="1">
            <a:off x="1362270" y="22834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508B408-590E-DC4E-B3FA-60DC32128EFF}"/>
              </a:ext>
            </a:extLst>
          </p:cNvPr>
          <p:cNvCxnSpPr>
            <a:cxnSpLocks/>
          </p:cNvCxnSpPr>
          <p:nvPr/>
        </p:nvCxnSpPr>
        <p:spPr bwMode="auto">
          <a:xfrm flipH="1">
            <a:off x="1362270" y="28740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28B3747-0CFC-4B49-92D1-4048A5AD4382}"/>
              </a:ext>
            </a:extLst>
          </p:cNvPr>
          <p:cNvCxnSpPr>
            <a:cxnSpLocks/>
          </p:cNvCxnSpPr>
          <p:nvPr/>
        </p:nvCxnSpPr>
        <p:spPr bwMode="auto">
          <a:xfrm flipH="1">
            <a:off x="1362270" y="34646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1774D53-2B21-AF47-8B19-973F566F6EA8}"/>
              </a:ext>
            </a:extLst>
          </p:cNvPr>
          <p:cNvCxnSpPr>
            <a:cxnSpLocks/>
          </p:cNvCxnSpPr>
          <p:nvPr/>
        </p:nvCxnSpPr>
        <p:spPr bwMode="auto">
          <a:xfrm flipH="1">
            <a:off x="1362270" y="40552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E5F409B-EB05-ED4D-8A0C-53CBF5D0753E}"/>
              </a:ext>
            </a:extLst>
          </p:cNvPr>
          <p:cNvCxnSpPr>
            <a:cxnSpLocks/>
          </p:cNvCxnSpPr>
          <p:nvPr/>
        </p:nvCxnSpPr>
        <p:spPr bwMode="auto">
          <a:xfrm flipH="1">
            <a:off x="1362270" y="46458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A259B45-F34C-2F4C-B44A-93E373CF61A3}"/>
              </a:ext>
            </a:extLst>
          </p:cNvPr>
          <p:cNvCxnSpPr>
            <a:cxnSpLocks/>
          </p:cNvCxnSpPr>
          <p:nvPr/>
        </p:nvCxnSpPr>
        <p:spPr bwMode="auto">
          <a:xfrm flipH="1">
            <a:off x="1362270" y="52364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5F9DDF9-4BEC-CD4B-9CDD-2ECFE9F2F677}"/>
              </a:ext>
            </a:extLst>
          </p:cNvPr>
          <p:cNvCxnSpPr>
            <a:cxnSpLocks/>
          </p:cNvCxnSpPr>
          <p:nvPr/>
        </p:nvCxnSpPr>
        <p:spPr bwMode="auto">
          <a:xfrm>
            <a:off x="2547257" y="52362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9558A13-469E-3244-9D74-AFE6FD9CFC85}"/>
              </a:ext>
            </a:extLst>
          </p:cNvPr>
          <p:cNvCxnSpPr>
            <a:cxnSpLocks/>
          </p:cNvCxnSpPr>
          <p:nvPr/>
        </p:nvCxnSpPr>
        <p:spPr bwMode="auto">
          <a:xfrm>
            <a:off x="4808375" y="5236211"/>
            <a:ext cx="0" cy="64008"/>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1F72D40E-6FA0-484F-8926-F112DC9CD692}"/>
              </a:ext>
            </a:extLst>
          </p:cNvPr>
          <p:cNvSpPr txBox="1"/>
          <p:nvPr/>
        </p:nvSpPr>
        <p:spPr bwMode="auto">
          <a:xfrm>
            <a:off x="877253" y="2082157"/>
            <a:ext cx="531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3" name="TextBox 42">
            <a:extLst>
              <a:ext uri="{FF2B5EF4-FFF2-40B4-BE49-F238E27FC236}">
                <a16:creationId xmlns:a16="http://schemas.microsoft.com/office/drawing/2014/main" id="{D24CF0EF-C2F1-9D46-9F62-C12B9EE6C9C2}"/>
              </a:ext>
            </a:extLst>
          </p:cNvPr>
          <p:cNvSpPr txBox="1"/>
          <p:nvPr/>
        </p:nvSpPr>
        <p:spPr bwMode="auto">
          <a:xfrm>
            <a:off x="877253" y="2678161"/>
            <a:ext cx="531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4" name="TextBox 43">
            <a:extLst>
              <a:ext uri="{FF2B5EF4-FFF2-40B4-BE49-F238E27FC236}">
                <a16:creationId xmlns:a16="http://schemas.microsoft.com/office/drawing/2014/main" id="{5CAB9B40-530C-FD4D-BC96-D4D7E2339934}"/>
              </a:ext>
            </a:extLst>
          </p:cNvPr>
          <p:cNvSpPr txBox="1"/>
          <p:nvPr/>
        </p:nvSpPr>
        <p:spPr bwMode="auto">
          <a:xfrm>
            <a:off x="877253" y="3274165"/>
            <a:ext cx="531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5" name="TextBox 44">
            <a:extLst>
              <a:ext uri="{FF2B5EF4-FFF2-40B4-BE49-F238E27FC236}">
                <a16:creationId xmlns:a16="http://schemas.microsoft.com/office/drawing/2014/main" id="{A3E75A93-7A9B-D14A-B7B2-C90AC1CCEE75}"/>
              </a:ext>
            </a:extLst>
          </p:cNvPr>
          <p:cNvSpPr txBox="1"/>
          <p:nvPr/>
        </p:nvSpPr>
        <p:spPr bwMode="auto">
          <a:xfrm>
            <a:off x="877253" y="3870169"/>
            <a:ext cx="531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43E7F433-6674-714B-B062-C17AB7934150}"/>
              </a:ext>
            </a:extLst>
          </p:cNvPr>
          <p:cNvSpPr txBox="1"/>
          <p:nvPr/>
        </p:nvSpPr>
        <p:spPr bwMode="auto">
          <a:xfrm>
            <a:off x="877253" y="4466173"/>
            <a:ext cx="531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7" name="TextBox 46">
            <a:extLst>
              <a:ext uri="{FF2B5EF4-FFF2-40B4-BE49-F238E27FC236}">
                <a16:creationId xmlns:a16="http://schemas.microsoft.com/office/drawing/2014/main" id="{8BDE8D8B-8B02-E442-98BC-133DC205874E}"/>
              </a:ext>
            </a:extLst>
          </p:cNvPr>
          <p:cNvSpPr txBox="1"/>
          <p:nvPr/>
        </p:nvSpPr>
        <p:spPr bwMode="auto">
          <a:xfrm>
            <a:off x="877253" y="5062178"/>
            <a:ext cx="531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CE6BC7E2-DD97-5B4A-9649-16776B50CE12}"/>
              </a:ext>
            </a:extLst>
          </p:cNvPr>
          <p:cNvSpPr txBox="1"/>
          <p:nvPr/>
        </p:nvSpPr>
        <p:spPr bwMode="auto">
          <a:xfrm>
            <a:off x="2145270" y="4841677"/>
            <a:ext cx="80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14.0</a:t>
            </a:r>
          </a:p>
        </p:txBody>
      </p:sp>
      <p:sp>
        <p:nvSpPr>
          <p:cNvPr id="49" name="TextBox 48">
            <a:extLst>
              <a:ext uri="{FF2B5EF4-FFF2-40B4-BE49-F238E27FC236}">
                <a16:creationId xmlns:a16="http://schemas.microsoft.com/office/drawing/2014/main" id="{5B5EBDD6-5FB0-9F44-8110-3E3C000A548F}"/>
              </a:ext>
            </a:extLst>
          </p:cNvPr>
          <p:cNvSpPr txBox="1"/>
          <p:nvPr/>
        </p:nvSpPr>
        <p:spPr bwMode="auto">
          <a:xfrm>
            <a:off x="2136064" y="4117082"/>
            <a:ext cx="80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34.9</a:t>
            </a:r>
          </a:p>
        </p:txBody>
      </p:sp>
      <p:sp>
        <p:nvSpPr>
          <p:cNvPr id="50" name="TextBox 49">
            <a:extLst>
              <a:ext uri="{FF2B5EF4-FFF2-40B4-BE49-F238E27FC236}">
                <a16:creationId xmlns:a16="http://schemas.microsoft.com/office/drawing/2014/main" id="{3571FFAF-94E9-C248-8773-A0213BB6B582}"/>
              </a:ext>
            </a:extLst>
          </p:cNvPr>
          <p:cNvSpPr txBox="1"/>
          <p:nvPr/>
        </p:nvSpPr>
        <p:spPr bwMode="auto">
          <a:xfrm>
            <a:off x="2136064" y="3039397"/>
            <a:ext cx="80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38.4</a:t>
            </a:r>
          </a:p>
        </p:txBody>
      </p:sp>
      <p:sp>
        <p:nvSpPr>
          <p:cNvPr id="51" name="TextBox 50">
            <a:extLst>
              <a:ext uri="{FF2B5EF4-FFF2-40B4-BE49-F238E27FC236}">
                <a16:creationId xmlns:a16="http://schemas.microsoft.com/office/drawing/2014/main" id="{1DB7363D-5530-B745-9500-2CAF14C3194E}"/>
              </a:ext>
            </a:extLst>
          </p:cNvPr>
          <p:cNvSpPr txBox="1"/>
          <p:nvPr/>
        </p:nvSpPr>
        <p:spPr bwMode="auto">
          <a:xfrm>
            <a:off x="3094274" y="2586239"/>
            <a:ext cx="80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2" name="TextBox 51">
            <a:extLst>
              <a:ext uri="{FF2B5EF4-FFF2-40B4-BE49-F238E27FC236}">
                <a16:creationId xmlns:a16="http://schemas.microsoft.com/office/drawing/2014/main" id="{BB785820-EB39-D64F-8611-299F83208BFA}"/>
              </a:ext>
            </a:extLst>
          </p:cNvPr>
          <p:cNvSpPr txBox="1"/>
          <p:nvPr/>
        </p:nvSpPr>
        <p:spPr bwMode="auto">
          <a:xfrm>
            <a:off x="5379052" y="2847042"/>
            <a:ext cx="80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2.3</a:t>
            </a:r>
          </a:p>
        </p:txBody>
      </p:sp>
      <p:sp>
        <p:nvSpPr>
          <p:cNvPr id="53" name="TextBox 52">
            <a:extLst>
              <a:ext uri="{FF2B5EF4-FFF2-40B4-BE49-F238E27FC236}">
                <a16:creationId xmlns:a16="http://schemas.microsoft.com/office/drawing/2014/main" id="{539FAF1D-ABC8-0F4E-9E20-93E984520DD1}"/>
              </a:ext>
            </a:extLst>
          </p:cNvPr>
          <p:cNvSpPr txBox="1"/>
          <p:nvPr/>
        </p:nvSpPr>
        <p:spPr bwMode="auto">
          <a:xfrm>
            <a:off x="4382648" y="3224063"/>
            <a:ext cx="80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31.8</a:t>
            </a:r>
          </a:p>
        </p:txBody>
      </p:sp>
      <p:sp>
        <p:nvSpPr>
          <p:cNvPr id="54" name="TextBox 53">
            <a:extLst>
              <a:ext uri="{FF2B5EF4-FFF2-40B4-BE49-F238E27FC236}">
                <a16:creationId xmlns:a16="http://schemas.microsoft.com/office/drawing/2014/main" id="{05890D86-A752-4447-A330-EA3992AD9E16}"/>
              </a:ext>
            </a:extLst>
          </p:cNvPr>
          <p:cNvSpPr txBox="1"/>
          <p:nvPr/>
        </p:nvSpPr>
        <p:spPr bwMode="auto">
          <a:xfrm>
            <a:off x="4390480" y="3995035"/>
            <a:ext cx="80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20.5</a:t>
            </a:r>
          </a:p>
        </p:txBody>
      </p:sp>
      <p:sp>
        <p:nvSpPr>
          <p:cNvPr id="55" name="TextBox 54">
            <a:extLst>
              <a:ext uri="{FF2B5EF4-FFF2-40B4-BE49-F238E27FC236}">
                <a16:creationId xmlns:a16="http://schemas.microsoft.com/office/drawing/2014/main" id="{0DC432CA-0D3F-7C48-BB00-8BA8776DB5B7}"/>
              </a:ext>
            </a:extLst>
          </p:cNvPr>
          <p:cNvSpPr txBox="1"/>
          <p:nvPr/>
        </p:nvSpPr>
        <p:spPr bwMode="auto">
          <a:xfrm>
            <a:off x="4400442" y="4659863"/>
            <a:ext cx="802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25.0</a:t>
            </a:r>
          </a:p>
        </p:txBody>
      </p:sp>
      <p:cxnSp>
        <p:nvCxnSpPr>
          <p:cNvPr id="57" name="Straight Connector 56">
            <a:extLst>
              <a:ext uri="{FF2B5EF4-FFF2-40B4-BE49-F238E27FC236}">
                <a16:creationId xmlns:a16="http://schemas.microsoft.com/office/drawing/2014/main" id="{98A0E7F8-F90C-9242-BE19-D9353E1394F1}"/>
              </a:ext>
            </a:extLst>
          </p:cNvPr>
          <p:cNvCxnSpPr/>
          <p:nvPr/>
        </p:nvCxnSpPr>
        <p:spPr bwMode="auto">
          <a:xfrm>
            <a:off x="3138612" y="2629178"/>
            <a:ext cx="201797" cy="131179"/>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9A124A9-F522-4C4A-A70A-96EA47EF39AA}"/>
              </a:ext>
            </a:extLst>
          </p:cNvPr>
          <p:cNvCxnSpPr/>
          <p:nvPr/>
        </p:nvCxnSpPr>
        <p:spPr bwMode="auto">
          <a:xfrm>
            <a:off x="5383968" y="2894392"/>
            <a:ext cx="201797" cy="131179"/>
          </a:xfrm>
          <a:prstGeom prst="line">
            <a:avLst/>
          </a:prstGeom>
          <a:noFill/>
          <a:ln w="28575" cap="flat" cmpd="sng" algn="ctr">
            <a:solidFill>
              <a:schemeClr val="bg1"/>
            </a:solidFill>
            <a:prstDash val="solid"/>
            <a:round/>
            <a:headEnd type="none" w="med" len="med"/>
            <a:tailEnd type="none" w="med" len="med"/>
          </a:ln>
          <a:effectLst/>
        </p:spPr>
      </p:cxnSp>
      <p:sp>
        <p:nvSpPr>
          <p:cNvPr id="56" name="Rectangle 55">
            <a:extLst>
              <a:ext uri="{FF2B5EF4-FFF2-40B4-BE49-F238E27FC236}">
                <a16:creationId xmlns:a16="http://schemas.microsoft.com/office/drawing/2014/main" id="{BC8BCC95-8E76-4A0A-8490-A25EEB5D75C5}"/>
              </a:ext>
            </a:extLst>
          </p:cNvPr>
          <p:cNvSpPr/>
          <p:nvPr/>
        </p:nvSpPr>
        <p:spPr>
          <a:xfrm>
            <a:off x="5901362" y="4100021"/>
            <a:ext cx="3666632" cy="360040"/>
          </a:xfrm>
          <a:prstGeom prst="rect">
            <a:avLst/>
          </a:prstGeom>
          <a:noFill/>
          <a:ln w="25400" cap="flat" cmpd="sng" algn="ctr">
            <a:noFill/>
            <a:prstDash val="solid"/>
          </a:ln>
          <a:effectLst/>
        </p:spPr>
        <p:txBody>
          <a:bodyPr rtlCol="0" anchor="t"/>
          <a:lstStyle/>
          <a:p>
            <a:pPr marL="0" marR="0" lvl="0" indent="0" defTabSz="914400" eaLnBrk="1" fontAlgn="auto" latinLnBrk="0" hangingPunct="1">
              <a:lnSpc>
                <a:spcPct val="100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Grade 3 CRS</a:t>
            </a:r>
          </a:p>
          <a:p>
            <a:pPr marL="0" marR="0" lvl="0" indent="0" defTabSz="914400" eaLnBrk="1" fontAlgn="auto" latinLnBrk="0" hangingPunct="1">
              <a:lnSpc>
                <a:spcPct val="100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Grade 2 CRS</a:t>
            </a:r>
          </a:p>
          <a:p>
            <a:pPr marL="0" marR="0" lvl="0" indent="0" defTabSz="914400" eaLnBrk="1" fontAlgn="auto" latinLnBrk="0" hangingPunct="1">
              <a:lnSpc>
                <a:spcPct val="100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Grade 1 CRS with symptoms in addition to fever</a:t>
            </a:r>
          </a:p>
          <a:p>
            <a:pPr marL="0" marR="0" lvl="0" indent="0" defTabSz="914400" eaLnBrk="1" fontAlgn="auto" latinLnBrk="0" hangingPunct="1">
              <a:lnSpc>
                <a:spcPct val="100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Grade 1 CRS with fever only</a:t>
            </a:r>
          </a:p>
        </p:txBody>
      </p:sp>
      <p:sp>
        <p:nvSpPr>
          <p:cNvPr id="64" name="Rectangle 63">
            <a:extLst>
              <a:ext uri="{FF2B5EF4-FFF2-40B4-BE49-F238E27FC236}">
                <a16:creationId xmlns:a16="http://schemas.microsoft.com/office/drawing/2014/main" id="{A79BC6AD-9E0C-4827-A42D-C363E95794EC}"/>
              </a:ext>
            </a:extLst>
          </p:cNvPr>
          <p:cNvSpPr/>
          <p:nvPr/>
        </p:nvSpPr>
        <p:spPr>
          <a:xfrm>
            <a:off x="5829354" y="4190041"/>
            <a:ext cx="109728" cy="109728"/>
          </a:xfrm>
          <a:prstGeom prst="rect">
            <a:avLst/>
          </a:prstGeom>
          <a:solidFill>
            <a:schemeClr val="accent5"/>
          </a:solidFill>
          <a:ln w="12700" cap="flat" cmpd="sng" algn="ctr">
            <a:solidFill>
              <a:schemeClr val="accent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65" name="Rectangle 64">
            <a:extLst>
              <a:ext uri="{FF2B5EF4-FFF2-40B4-BE49-F238E27FC236}">
                <a16:creationId xmlns:a16="http://schemas.microsoft.com/office/drawing/2014/main" id="{7A579852-F9C6-4652-97F9-D7160498F844}"/>
              </a:ext>
            </a:extLst>
          </p:cNvPr>
          <p:cNvSpPr/>
          <p:nvPr/>
        </p:nvSpPr>
        <p:spPr>
          <a:xfrm>
            <a:off x="5831436" y="4438826"/>
            <a:ext cx="109728" cy="109728"/>
          </a:xfrm>
          <a:prstGeom prst="rect">
            <a:avLst/>
          </a:prstGeom>
          <a:solidFill>
            <a:schemeClr val="accent3"/>
          </a:solidFill>
          <a:ln w="12700" cap="flat" cmpd="sng" algn="ctr">
            <a:solidFill>
              <a:schemeClr val="accent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66" name="Rectangle 65">
            <a:extLst>
              <a:ext uri="{FF2B5EF4-FFF2-40B4-BE49-F238E27FC236}">
                <a16:creationId xmlns:a16="http://schemas.microsoft.com/office/drawing/2014/main" id="{CDE1F3EF-9D3E-483A-B4FE-8E571D6B84F0}"/>
              </a:ext>
            </a:extLst>
          </p:cNvPr>
          <p:cNvSpPr/>
          <p:nvPr/>
        </p:nvSpPr>
        <p:spPr>
          <a:xfrm>
            <a:off x="5829354" y="4698369"/>
            <a:ext cx="109728" cy="109728"/>
          </a:xfrm>
          <a:prstGeom prst="rect">
            <a:avLst/>
          </a:prstGeom>
          <a:solidFill>
            <a:schemeClr val="accent1"/>
          </a:solid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67" name="Rectangle 66">
            <a:extLst>
              <a:ext uri="{FF2B5EF4-FFF2-40B4-BE49-F238E27FC236}">
                <a16:creationId xmlns:a16="http://schemas.microsoft.com/office/drawing/2014/main" id="{7C1CCFDD-1DEF-4D8B-BB73-C25037D630FC}"/>
              </a:ext>
            </a:extLst>
          </p:cNvPr>
          <p:cNvSpPr/>
          <p:nvPr/>
        </p:nvSpPr>
        <p:spPr>
          <a:xfrm>
            <a:off x="5829354" y="4957911"/>
            <a:ext cx="109728" cy="109728"/>
          </a:xfrm>
          <a:prstGeom prst="rect">
            <a:avLst/>
          </a:prstGeom>
          <a:solidFill>
            <a:schemeClr val="accent4"/>
          </a:solidFill>
          <a:ln w="127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5047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A026E5BB-3B18-304B-9538-E580F63ACF90}"/>
              </a:ext>
            </a:extLst>
          </p:cNvPr>
          <p:cNvGrpSpPr/>
          <p:nvPr/>
        </p:nvGrpSpPr>
        <p:grpSpPr>
          <a:xfrm>
            <a:off x="7850860" y="4284920"/>
            <a:ext cx="988319" cy="1049053"/>
            <a:chOff x="7850860" y="4284920"/>
            <a:chExt cx="988319" cy="1049053"/>
          </a:xfrm>
        </p:grpSpPr>
        <p:sp>
          <p:nvSpPr>
            <p:cNvPr id="66" name="Rectangle 65">
              <a:extLst>
                <a:ext uri="{FF2B5EF4-FFF2-40B4-BE49-F238E27FC236}">
                  <a16:creationId xmlns:a16="http://schemas.microsoft.com/office/drawing/2014/main" id="{57671139-A8E6-6843-885A-2CBF27CDFDA1}"/>
                </a:ext>
              </a:extLst>
            </p:cNvPr>
            <p:cNvSpPr/>
            <p:nvPr/>
          </p:nvSpPr>
          <p:spPr bwMode="auto">
            <a:xfrm>
              <a:off x="7850860" y="4284920"/>
              <a:ext cx="988319" cy="104905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FC52F32D-3BFE-BC4D-8204-83FFBF40F529}"/>
                </a:ext>
              </a:extLst>
            </p:cNvPr>
            <p:cNvSpPr/>
            <p:nvPr/>
          </p:nvSpPr>
          <p:spPr bwMode="auto">
            <a:xfrm>
              <a:off x="7850860" y="4514873"/>
              <a:ext cx="988319" cy="81910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1DD29A8-655B-6743-B796-2A27E693985E}"/>
                </a:ext>
              </a:extLst>
            </p:cNvPr>
            <p:cNvSpPr/>
            <p:nvPr/>
          </p:nvSpPr>
          <p:spPr bwMode="auto">
            <a:xfrm>
              <a:off x="7850860" y="4577436"/>
              <a:ext cx="988319" cy="756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C0CFCA05-DAC3-5842-8BB8-9240920C4CC3}"/>
                </a:ext>
              </a:extLst>
            </p:cNvPr>
            <p:cNvSpPr/>
            <p:nvPr/>
          </p:nvSpPr>
          <p:spPr bwMode="auto">
            <a:xfrm>
              <a:off x="7850860" y="4882985"/>
              <a:ext cx="988319" cy="4509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F74FA6C2-87B7-0840-9E15-968F463A21D1}"/>
              </a:ext>
            </a:extLst>
          </p:cNvPr>
          <p:cNvGrpSpPr/>
          <p:nvPr/>
        </p:nvGrpSpPr>
        <p:grpSpPr>
          <a:xfrm>
            <a:off x="9859457" y="3674808"/>
            <a:ext cx="988319" cy="1659166"/>
            <a:chOff x="7850860" y="3674808"/>
            <a:chExt cx="988319" cy="1659166"/>
          </a:xfrm>
        </p:grpSpPr>
        <p:sp>
          <p:nvSpPr>
            <p:cNvPr id="71" name="Rectangle 70">
              <a:extLst>
                <a:ext uri="{FF2B5EF4-FFF2-40B4-BE49-F238E27FC236}">
                  <a16:creationId xmlns:a16="http://schemas.microsoft.com/office/drawing/2014/main" id="{72B99566-C237-E243-B329-3F0F4170B8AE}"/>
                </a:ext>
              </a:extLst>
            </p:cNvPr>
            <p:cNvSpPr/>
            <p:nvPr/>
          </p:nvSpPr>
          <p:spPr bwMode="auto">
            <a:xfrm>
              <a:off x="7850860" y="3674808"/>
              <a:ext cx="988319" cy="165916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C309716E-EA18-4242-8FB0-12DC1F7AE270}"/>
                </a:ext>
              </a:extLst>
            </p:cNvPr>
            <p:cNvSpPr/>
            <p:nvPr/>
          </p:nvSpPr>
          <p:spPr bwMode="auto">
            <a:xfrm>
              <a:off x="7850860" y="3866185"/>
              <a:ext cx="988319" cy="141639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A6C70025-E127-104F-A14B-D28AF8DED63A}"/>
                </a:ext>
              </a:extLst>
            </p:cNvPr>
            <p:cNvSpPr/>
            <p:nvPr/>
          </p:nvSpPr>
          <p:spPr bwMode="auto">
            <a:xfrm>
              <a:off x="7850860" y="3914006"/>
              <a:ext cx="988319" cy="12353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4F2D3357-93C9-A048-9459-8CB0E76DFC8B}"/>
                </a:ext>
              </a:extLst>
            </p:cNvPr>
            <p:cNvSpPr/>
            <p:nvPr/>
          </p:nvSpPr>
          <p:spPr bwMode="auto">
            <a:xfrm>
              <a:off x="7850860" y="4662005"/>
              <a:ext cx="988319" cy="6719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a:xfrm>
            <a:off x="609759" y="238127"/>
            <a:ext cx="10872444" cy="1103313"/>
          </a:xfrm>
        </p:spPr>
        <p:txBody>
          <a:bodyPr/>
          <a:lstStyle/>
          <a:p>
            <a:r>
              <a:rPr lang="en-GB" altLang="en-US" dirty="0"/>
              <a:t>Cevostamab in R/R MM:</a:t>
            </a:r>
            <a:r>
              <a:rPr lang="en-US" altLang="en-US" dirty="0"/>
              <a:t> Response</a:t>
            </a:r>
            <a:endParaRPr lang="en-US" dirty="0"/>
          </a:p>
        </p:txBody>
      </p:sp>
      <p:sp>
        <p:nvSpPr>
          <p:cNvPr id="15" name="Content Placeholder 1">
            <a:extLst>
              <a:ext uri="{FF2B5EF4-FFF2-40B4-BE49-F238E27FC236}">
                <a16:creationId xmlns:a16="http://schemas.microsoft.com/office/drawing/2014/main" id="{84D20DAB-CC39-4CBB-B2F3-BEB46DB38923}"/>
              </a:ext>
            </a:extLst>
          </p:cNvPr>
          <p:cNvSpPr>
            <a:spLocks noGrp="1"/>
          </p:cNvSpPr>
          <p:nvPr>
            <p:ph idx="1"/>
          </p:nvPr>
        </p:nvSpPr>
        <p:spPr>
          <a:xfrm>
            <a:off x="604838" y="1512888"/>
            <a:ext cx="5619560" cy="2929451"/>
          </a:xfrm>
        </p:spPr>
        <p:txBody>
          <a:bodyPr/>
          <a:lstStyle/>
          <a:p>
            <a:pPr>
              <a:spcAft>
                <a:spcPts val="0"/>
              </a:spcAft>
            </a:pPr>
            <a:r>
              <a:rPr lang="en-US" sz="2400" dirty="0"/>
              <a:t>Responses occurred at and above </a:t>
            </a:r>
            <a:br>
              <a:rPr lang="en-US" sz="2400" dirty="0"/>
            </a:br>
            <a:r>
              <a:rPr lang="en-US" sz="2400" dirty="0"/>
              <a:t>20-mg target dose level (n = 143)</a:t>
            </a:r>
          </a:p>
          <a:p>
            <a:pPr>
              <a:spcAft>
                <a:spcPts val="0"/>
              </a:spcAft>
            </a:pPr>
            <a:r>
              <a:rPr lang="en-US" sz="2400" dirty="0"/>
              <a:t>ORR increased with target dose</a:t>
            </a:r>
          </a:p>
          <a:p>
            <a:pPr lvl="1">
              <a:spcAft>
                <a:spcPts val="0"/>
              </a:spcAft>
            </a:pPr>
            <a:r>
              <a:rPr lang="en-US" sz="2200" dirty="0"/>
              <a:t>ORR in C1 single step-up expansion       (3.6 mg/90 mg): 29.0%</a:t>
            </a:r>
          </a:p>
          <a:p>
            <a:pPr lvl="1">
              <a:spcAft>
                <a:spcPts val="0"/>
              </a:spcAft>
            </a:pPr>
            <a:r>
              <a:rPr lang="en-US" sz="2200" dirty="0"/>
              <a:t>ORR in C1 double step-up expansion            (0.3 mg/3.6 mg/160 mg): 54.8%</a:t>
            </a:r>
          </a:p>
          <a:p>
            <a:pPr lvl="1">
              <a:spcAft>
                <a:spcPts val="0"/>
              </a:spcAft>
            </a:pPr>
            <a:endParaRPr lang="en-US" sz="2400" dirty="0"/>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1">
            <a:extLst>
              <a:ext uri="{FF2B5EF4-FFF2-40B4-BE49-F238E27FC236}">
                <a16:creationId xmlns:a16="http://schemas.microsoft.com/office/drawing/2014/main" id="{6733430F-B05A-438D-9B57-52A40A488831}"/>
              </a:ext>
            </a:extLst>
          </p:cNvPr>
          <p:cNvSpPr txBox="1">
            <a:spLocks noChangeArrowheads="1"/>
          </p:cNvSpPr>
          <p:nvPr/>
        </p:nvSpPr>
        <p:spPr bwMode="auto">
          <a:xfrm>
            <a:off x="433737"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2021. Abstr 157. Reproduced with permission.</a:t>
            </a:r>
            <a:endParaRPr lang="en-US" sz="1200" dirty="0">
              <a:solidFill>
                <a:schemeClr val="bg2"/>
              </a:solidFill>
            </a:endParaRPr>
          </a:p>
        </p:txBody>
      </p:sp>
      <p:graphicFrame>
        <p:nvGraphicFramePr>
          <p:cNvPr id="16" name="Group 32">
            <a:extLst>
              <a:ext uri="{FF2B5EF4-FFF2-40B4-BE49-F238E27FC236}">
                <a16:creationId xmlns:a16="http://schemas.microsoft.com/office/drawing/2014/main" id="{052B3A5A-50A5-47C4-9847-F18CA252D28E}"/>
              </a:ext>
            </a:extLst>
          </p:cNvPr>
          <p:cNvGraphicFramePr>
            <a:graphicFrameLocks noGrp="1"/>
          </p:cNvGraphicFramePr>
          <p:nvPr>
            <p:extLst>
              <p:ext uri="{D42A27DB-BD31-4B8C-83A1-F6EECF244321}">
                <p14:modId xmlns:p14="http://schemas.microsoft.com/office/powerpoint/2010/main" val="2095794711"/>
              </p:ext>
            </p:extLst>
          </p:nvPr>
        </p:nvGraphicFramePr>
        <p:xfrm>
          <a:off x="725956" y="4251895"/>
          <a:ext cx="5374807" cy="2072704"/>
        </p:xfrm>
        <a:graphic>
          <a:graphicData uri="http://schemas.openxmlformats.org/drawingml/2006/table">
            <a:tbl>
              <a:tblPr/>
              <a:tblGrid>
                <a:gridCol w="4038180">
                  <a:extLst>
                    <a:ext uri="{9D8B030D-6E8A-4147-A177-3AD203B41FA5}">
                      <a16:colId xmlns:a16="http://schemas.microsoft.com/office/drawing/2014/main" val="20000"/>
                    </a:ext>
                  </a:extLst>
                </a:gridCol>
                <a:gridCol w="1336627">
                  <a:extLst>
                    <a:ext uri="{9D8B030D-6E8A-4147-A177-3AD203B41FA5}">
                      <a16:colId xmlns:a16="http://schemas.microsoft.com/office/drawing/2014/main" val="2955659720"/>
                    </a:ext>
                  </a:extLst>
                </a:gridCol>
              </a:tblGrid>
              <a:tr h="381946">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Cevostamab</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81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response among responders,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1.0 (0.7-5.9)</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1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best response,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2.1 (0.7-11.4)</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r h="381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 negativity at &lt;10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-5</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in patients with ≥VGPR, n/N (%)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7/10 (70)</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5370812"/>
                  </a:ext>
                </a:extLst>
              </a:tr>
            </a:tbl>
          </a:graphicData>
        </a:graphic>
      </p:graphicFrame>
      <p:sp>
        <p:nvSpPr>
          <p:cNvPr id="34" name="Rounded Rectangle 2015">
            <a:extLst>
              <a:ext uri="{FF2B5EF4-FFF2-40B4-BE49-F238E27FC236}">
                <a16:creationId xmlns:a16="http://schemas.microsoft.com/office/drawing/2014/main" id="{6615DBA4-E968-491E-928E-D1A9341D15A5}"/>
              </a:ext>
            </a:extLst>
          </p:cNvPr>
          <p:cNvSpPr/>
          <p:nvPr/>
        </p:nvSpPr>
        <p:spPr>
          <a:xfrm>
            <a:off x="6817535" y="1602470"/>
            <a:ext cx="4994372" cy="360000"/>
          </a:xfrm>
          <a:prstGeom prst="round1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Best Response in Evaluable Patients by Dose Level</a:t>
            </a:r>
          </a:p>
        </p:txBody>
      </p:sp>
      <p:sp>
        <p:nvSpPr>
          <p:cNvPr id="35" name="Right Triangle 34">
            <a:extLst>
              <a:ext uri="{FF2B5EF4-FFF2-40B4-BE49-F238E27FC236}">
                <a16:creationId xmlns:a16="http://schemas.microsoft.com/office/drawing/2014/main" id="{DAF04434-1525-4CB6-B773-7D2A550B127C}"/>
              </a:ext>
            </a:extLst>
          </p:cNvPr>
          <p:cNvSpPr/>
          <p:nvPr/>
        </p:nvSpPr>
        <p:spPr>
          <a:xfrm flipH="1">
            <a:off x="9177947" y="2304717"/>
            <a:ext cx="2421764" cy="108000"/>
          </a:xfrm>
          <a:prstGeom prst="rtTriangle">
            <a:avLst/>
          </a:prstGeom>
          <a:solidFill>
            <a:srgbClr val="FFFFFF">
              <a:alpha val="20000"/>
            </a:srgbClr>
          </a:solidFill>
          <a:ln w="349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6A0DDF6F-235E-4000-A265-B1B5D2B7EFF6}"/>
              </a:ext>
            </a:extLst>
          </p:cNvPr>
          <p:cNvSpPr/>
          <p:nvPr/>
        </p:nvSpPr>
        <p:spPr>
          <a:xfrm>
            <a:off x="7677813" y="5439485"/>
            <a:ext cx="1374698" cy="885112"/>
          </a:xfrm>
          <a:prstGeom prst="rect">
            <a:avLst/>
          </a:prstGeom>
          <a:no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30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20-90 mg</a:t>
            </a:r>
            <a:br>
              <a:rPr kumimoji="0" lang="en-GB" sz="16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6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Dose Level</a:t>
            </a:r>
          </a:p>
          <a:p>
            <a:pPr marL="0" marR="0" lvl="0" indent="0" algn="ctr" defTabSz="914400" eaLnBrk="1" fontAlgn="auto" latinLnBrk="0" hangingPunct="1">
              <a:lnSpc>
                <a:spcPct val="100000"/>
              </a:lnSpc>
              <a:spcBef>
                <a:spcPts val="0"/>
              </a:spcBef>
              <a:spcAft>
                <a:spcPts val="30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83)</a:t>
            </a:r>
          </a:p>
        </p:txBody>
      </p:sp>
      <p:sp>
        <p:nvSpPr>
          <p:cNvPr id="37" name="Rectangle 36">
            <a:extLst>
              <a:ext uri="{FF2B5EF4-FFF2-40B4-BE49-F238E27FC236}">
                <a16:creationId xmlns:a16="http://schemas.microsoft.com/office/drawing/2014/main" id="{CEFB17BB-1851-4A49-AC30-FAEF705E255F}"/>
              </a:ext>
            </a:extLst>
          </p:cNvPr>
          <p:cNvSpPr/>
          <p:nvPr/>
        </p:nvSpPr>
        <p:spPr>
          <a:xfrm>
            <a:off x="7406508" y="3980709"/>
            <a:ext cx="1842554" cy="285502"/>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300"/>
              </a:spcAft>
              <a:buClrTx/>
              <a:buSzTx/>
              <a:buFontTx/>
              <a:buNone/>
              <a:tabLst/>
              <a:defRPr/>
            </a:pPr>
            <a:r>
              <a:rPr kumimoji="0" lang="en-GB"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ORR: 36.1</a:t>
            </a:r>
          </a:p>
        </p:txBody>
      </p:sp>
      <p:sp>
        <p:nvSpPr>
          <p:cNvPr id="38" name="Rectangle 37">
            <a:extLst>
              <a:ext uri="{FF2B5EF4-FFF2-40B4-BE49-F238E27FC236}">
                <a16:creationId xmlns:a16="http://schemas.microsoft.com/office/drawing/2014/main" id="{8A52CE35-FAA0-4BCE-B899-6C08C9F71338}"/>
              </a:ext>
            </a:extLst>
          </p:cNvPr>
          <p:cNvSpPr/>
          <p:nvPr/>
        </p:nvSpPr>
        <p:spPr>
          <a:xfrm>
            <a:off x="9586274" y="5439485"/>
            <a:ext cx="1512168" cy="885112"/>
          </a:xfrm>
          <a:prstGeom prst="rect">
            <a:avLst/>
          </a:prstGeom>
          <a:no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30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132-198 mg</a:t>
            </a:r>
            <a:br>
              <a:rPr kumimoji="0" lang="en-GB" sz="16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6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Dose Level</a:t>
            </a:r>
          </a:p>
          <a:p>
            <a:pPr marL="0" marR="0" lvl="0" indent="0" algn="ctr" defTabSz="914400" eaLnBrk="1" fontAlgn="auto" latinLnBrk="0" hangingPunct="1">
              <a:lnSpc>
                <a:spcPct val="100000"/>
              </a:lnSpc>
              <a:spcBef>
                <a:spcPts val="0"/>
              </a:spcBef>
              <a:spcAft>
                <a:spcPts val="300"/>
              </a:spcAft>
              <a:buClrTx/>
              <a:buSzTx/>
              <a:buFontTx/>
              <a:buNone/>
              <a:tabLst/>
              <a:defRPr/>
            </a:pPr>
            <a:r>
              <a:rPr kumimoji="0" lang="en-GB" sz="160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60)</a:t>
            </a:r>
          </a:p>
        </p:txBody>
      </p:sp>
      <p:sp>
        <p:nvSpPr>
          <p:cNvPr id="39" name="Rectangle 38">
            <a:extLst>
              <a:ext uri="{FF2B5EF4-FFF2-40B4-BE49-F238E27FC236}">
                <a16:creationId xmlns:a16="http://schemas.microsoft.com/office/drawing/2014/main" id="{F58D2DD9-8AF7-49CB-A4B1-6919968A04E1}"/>
              </a:ext>
            </a:extLst>
          </p:cNvPr>
          <p:cNvSpPr/>
          <p:nvPr/>
        </p:nvSpPr>
        <p:spPr>
          <a:xfrm>
            <a:off x="9391810" y="3346527"/>
            <a:ext cx="1842554" cy="285502"/>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300"/>
              </a:spcAft>
              <a:buClrTx/>
              <a:buSzTx/>
              <a:buFontTx/>
              <a:buNone/>
              <a:tabLst/>
              <a:defRPr/>
            </a:pPr>
            <a:r>
              <a:rPr kumimoji="0" lang="en-GB"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ORR: 56.7</a:t>
            </a:r>
          </a:p>
        </p:txBody>
      </p:sp>
      <p:sp>
        <p:nvSpPr>
          <p:cNvPr id="40" name="Right Brace 39">
            <a:extLst>
              <a:ext uri="{FF2B5EF4-FFF2-40B4-BE49-F238E27FC236}">
                <a16:creationId xmlns:a16="http://schemas.microsoft.com/office/drawing/2014/main" id="{CD583A0A-5833-4E1E-AF30-449D3E4F4593}"/>
              </a:ext>
            </a:extLst>
          </p:cNvPr>
          <p:cNvSpPr/>
          <p:nvPr/>
        </p:nvSpPr>
        <p:spPr>
          <a:xfrm>
            <a:off x="8860398" y="4292275"/>
            <a:ext cx="164664" cy="559803"/>
          </a:xfrm>
          <a:prstGeom prst="rightBrace">
            <a:avLst>
              <a:gd name="adj1" fmla="val 14946"/>
              <a:gd name="adj2" fmla="val 50000"/>
            </a:avLst>
          </a:prstGeom>
          <a:noFill/>
          <a:ln w="1905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FF0000"/>
              </a:solidFill>
              <a:effectLst/>
              <a:uLnTx/>
              <a:uFillTx/>
              <a:latin typeface="Arial" panose="020B0604020202020204"/>
              <a:ea typeface="+mn-ea"/>
              <a:cs typeface="+mn-cs"/>
            </a:endParaRPr>
          </a:p>
        </p:txBody>
      </p:sp>
      <p:sp>
        <p:nvSpPr>
          <p:cNvPr id="41" name="TextBox 40">
            <a:extLst>
              <a:ext uri="{FF2B5EF4-FFF2-40B4-BE49-F238E27FC236}">
                <a16:creationId xmlns:a16="http://schemas.microsoft.com/office/drawing/2014/main" id="{FE7ABD08-D776-4C0B-8533-93C531F46AF1}"/>
              </a:ext>
            </a:extLst>
          </p:cNvPr>
          <p:cNvSpPr txBox="1"/>
          <p:nvPr/>
        </p:nvSpPr>
        <p:spPr>
          <a:xfrm>
            <a:off x="9022457" y="4315827"/>
            <a:ext cx="836999" cy="523220"/>
          </a:xfrm>
          <a:prstGeom prst="rect">
            <a:avLst/>
          </a:prstGeom>
          <a:noFill/>
          <a:ln>
            <a:noFill/>
          </a:ln>
        </p:spPr>
        <p:txBody>
          <a:bodyPr wrap="square" rtlCol="0" anchor="ctr">
            <a:spAutoFit/>
          </a:bodyPr>
          <a:lstStyle/>
          <a:p>
            <a:pPr eaLnBrk="1" hangingPunct="1"/>
            <a:r>
              <a:rPr lang="en-GB" sz="1400" b="0" dirty="0">
                <a:solidFill>
                  <a:srgbClr val="000000"/>
                </a:solidFill>
                <a:latin typeface="Arial" panose="020B0604020202020204"/>
                <a:cs typeface="Arial" charset="0"/>
              </a:rPr>
              <a:t>≥VGPR:20.5</a:t>
            </a:r>
          </a:p>
        </p:txBody>
      </p:sp>
      <p:sp>
        <p:nvSpPr>
          <p:cNvPr id="42" name="Right Brace 41">
            <a:extLst>
              <a:ext uri="{FF2B5EF4-FFF2-40B4-BE49-F238E27FC236}">
                <a16:creationId xmlns:a16="http://schemas.microsoft.com/office/drawing/2014/main" id="{F9592767-AC08-40A4-88E4-C14C7900BE96}"/>
              </a:ext>
            </a:extLst>
          </p:cNvPr>
          <p:cNvSpPr/>
          <p:nvPr/>
        </p:nvSpPr>
        <p:spPr>
          <a:xfrm>
            <a:off x="10861211" y="3692006"/>
            <a:ext cx="237227" cy="990830"/>
          </a:xfrm>
          <a:prstGeom prst="rightBrace">
            <a:avLst>
              <a:gd name="adj1" fmla="val 14946"/>
              <a:gd name="adj2" fmla="val 50000"/>
            </a:avLst>
          </a:prstGeom>
          <a:noFill/>
          <a:ln w="1905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FF0000"/>
              </a:solidFill>
              <a:effectLst/>
              <a:uLnTx/>
              <a:uFillTx/>
              <a:latin typeface="Arial" panose="020B0604020202020204"/>
              <a:ea typeface="+mn-ea"/>
              <a:cs typeface="+mn-cs"/>
            </a:endParaRPr>
          </a:p>
        </p:txBody>
      </p:sp>
      <p:sp>
        <p:nvSpPr>
          <p:cNvPr id="43" name="TextBox 42">
            <a:extLst>
              <a:ext uri="{FF2B5EF4-FFF2-40B4-BE49-F238E27FC236}">
                <a16:creationId xmlns:a16="http://schemas.microsoft.com/office/drawing/2014/main" id="{C81888AD-87D3-4A68-99B6-F0ED3536AC2D}"/>
              </a:ext>
            </a:extLst>
          </p:cNvPr>
          <p:cNvSpPr txBox="1"/>
          <p:nvPr/>
        </p:nvSpPr>
        <p:spPr>
          <a:xfrm>
            <a:off x="11068246" y="3949897"/>
            <a:ext cx="894258" cy="523220"/>
          </a:xfrm>
          <a:prstGeom prst="rect">
            <a:avLst/>
          </a:prstGeom>
          <a:noFill/>
          <a:ln>
            <a:noFill/>
          </a:ln>
        </p:spPr>
        <p:txBody>
          <a:bodyPr wrap="square" rtlCol="0" anchor="ctr">
            <a:spAutoFit/>
          </a:bodyPr>
          <a:lstStyle/>
          <a:p>
            <a:pPr eaLnBrk="1" hangingPunct="1"/>
            <a:r>
              <a:rPr lang="en-GB" sz="1400" b="0" dirty="0">
                <a:solidFill>
                  <a:srgbClr val="000000"/>
                </a:solidFill>
                <a:latin typeface="Arial" panose="020B0604020202020204"/>
                <a:cs typeface="Arial" charset="0"/>
              </a:rPr>
              <a:t>≥VGPR:33.3</a:t>
            </a:r>
          </a:p>
        </p:txBody>
      </p:sp>
      <p:sp>
        <p:nvSpPr>
          <p:cNvPr id="44" name="Rectangle 43">
            <a:extLst>
              <a:ext uri="{FF2B5EF4-FFF2-40B4-BE49-F238E27FC236}">
                <a16:creationId xmlns:a16="http://schemas.microsoft.com/office/drawing/2014/main" id="{C1C6370E-9A95-41DF-A730-94196F9499AB}"/>
              </a:ext>
            </a:extLst>
          </p:cNvPr>
          <p:cNvSpPr/>
          <p:nvPr/>
        </p:nvSpPr>
        <p:spPr>
          <a:xfrm>
            <a:off x="9071941" y="3556806"/>
            <a:ext cx="663060" cy="285502"/>
          </a:xfrm>
          <a:prstGeom prst="rect">
            <a:avLst/>
          </a:prstGeom>
          <a:noFill/>
          <a:ln w="25400" cap="flat" cmpd="sng" algn="ctr">
            <a:noFill/>
            <a:prstDash val="solid"/>
          </a:ln>
          <a:effectLst/>
        </p:spPr>
        <p:txBody>
          <a:bodyPr lIns="0" rIns="0" rtlCol="0" anchor="ctr"/>
          <a:lstStyle/>
          <a:p>
            <a:pPr marL="0" marR="0" lvl="0" indent="0" algn="r" defTabSz="914400" eaLnBrk="1" fontAlgn="auto" latinLnBrk="0" hangingPunct="1">
              <a:lnSpc>
                <a:spcPct val="100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Arial" panose="020B0604020202020204"/>
                <a:ea typeface="+mn-ea"/>
                <a:cs typeface="+mn-cs"/>
              </a:rPr>
              <a:t>1.7</a:t>
            </a:r>
          </a:p>
        </p:txBody>
      </p:sp>
      <p:cxnSp>
        <p:nvCxnSpPr>
          <p:cNvPr id="45" name="Straight Connector 44">
            <a:extLst>
              <a:ext uri="{FF2B5EF4-FFF2-40B4-BE49-F238E27FC236}">
                <a16:creationId xmlns:a16="http://schemas.microsoft.com/office/drawing/2014/main" id="{8BB660F5-6318-49A0-8D15-C1FDD35D86D4}"/>
              </a:ext>
            </a:extLst>
          </p:cNvPr>
          <p:cNvCxnSpPr>
            <a:cxnSpLocks/>
          </p:cNvCxnSpPr>
          <p:nvPr/>
        </p:nvCxnSpPr>
        <p:spPr>
          <a:xfrm rot="5400000" flipH="1">
            <a:off x="9741360" y="3758488"/>
            <a:ext cx="61634" cy="74352"/>
          </a:xfrm>
          <a:prstGeom prst="line">
            <a:avLst/>
          </a:prstGeom>
          <a:noFill/>
          <a:ln w="9525" cap="flat" cmpd="sng" algn="ctr">
            <a:solidFill>
              <a:srgbClr val="000000">
                <a:shade val="95000"/>
                <a:satMod val="105000"/>
              </a:srgbClr>
            </a:solidFill>
            <a:prstDash val="solid"/>
          </a:ln>
          <a:effectLst/>
        </p:spPr>
      </p:cxnSp>
      <p:sp>
        <p:nvSpPr>
          <p:cNvPr id="46" name="Rectangle 45">
            <a:extLst>
              <a:ext uri="{FF2B5EF4-FFF2-40B4-BE49-F238E27FC236}">
                <a16:creationId xmlns:a16="http://schemas.microsoft.com/office/drawing/2014/main" id="{CB62B314-1AAE-4B23-A41B-900BAD817BC7}"/>
              </a:ext>
            </a:extLst>
          </p:cNvPr>
          <p:cNvSpPr/>
          <p:nvPr/>
        </p:nvSpPr>
        <p:spPr>
          <a:xfrm>
            <a:off x="7057785" y="4240139"/>
            <a:ext cx="663060" cy="285502"/>
          </a:xfrm>
          <a:prstGeom prst="rect">
            <a:avLst/>
          </a:prstGeom>
          <a:noFill/>
          <a:ln w="25400" cap="flat" cmpd="sng" algn="ctr">
            <a:noFill/>
            <a:prstDash val="solid"/>
          </a:ln>
          <a:effectLst/>
        </p:spPr>
        <p:txBody>
          <a:bodyPr lIns="0" rIns="0" rtlCol="0" anchor="ctr"/>
          <a:lstStyle/>
          <a:p>
            <a:pPr marL="0" marR="0" lvl="0" indent="0" algn="r" defTabSz="914400" eaLnBrk="1" fontAlgn="auto" latinLnBrk="0" hangingPunct="1">
              <a:lnSpc>
                <a:spcPct val="100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Arial" panose="020B0604020202020204"/>
                <a:ea typeface="+mn-ea"/>
                <a:cs typeface="+mn-cs"/>
              </a:rPr>
              <a:t>1.2</a:t>
            </a:r>
          </a:p>
        </p:txBody>
      </p:sp>
      <p:cxnSp>
        <p:nvCxnSpPr>
          <p:cNvPr id="47" name="Straight Connector 46">
            <a:extLst>
              <a:ext uri="{FF2B5EF4-FFF2-40B4-BE49-F238E27FC236}">
                <a16:creationId xmlns:a16="http://schemas.microsoft.com/office/drawing/2014/main" id="{702729F0-763F-459F-85D3-E8BBBA3ACFED}"/>
              </a:ext>
            </a:extLst>
          </p:cNvPr>
          <p:cNvCxnSpPr>
            <a:cxnSpLocks/>
          </p:cNvCxnSpPr>
          <p:nvPr/>
        </p:nvCxnSpPr>
        <p:spPr>
          <a:xfrm rot="5400000" flipH="1">
            <a:off x="7729458" y="4450624"/>
            <a:ext cx="61634" cy="74352"/>
          </a:xfrm>
          <a:prstGeom prst="line">
            <a:avLst/>
          </a:prstGeom>
          <a:noFill/>
          <a:ln w="9525" cap="flat" cmpd="sng" algn="ctr">
            <a:solidFill>
              <a:srgbClr val="000000">
                <a:shade val="95000"/>
                <a:satMod val="105000"/>
              </a:srgbClr>
            </a:solidFill>
            <a:prstDash val="solid"/>
          </a:ln>
          <a:effectLst/>
        </p:spPr>
      </p:cxnSp>
      <p:sp>
        <p:nvSpPr>
          <p:cNvPr id="24" name="TextBox 23">
            <a:extLst>
              <a:ext uri="{FF2B5EF4-FFF2-40B4-BE49-F238E27FC236}">
                <a16:creationId xmlns:a16="http://schemas.microsoft.com/office/drawing/2014/main" id="{DEEB41D5-A4FF-41E2-83E4-6E04D6E22EE6}"/>
              </a:ext>
            </a:extLst>
          </p:cNvPr>
          <p:cNvSpPr txBox="1"/>
          <p:nvPr/>
        </p:nvSpPr>
        <p:spPr bwMode="auto">
          <a:xfrm rot="-5400000">
            <a:off x="5230012" y="3704081"/>
            <a:ext cx="2921283"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cxnSp>
        <p:nvCxnSpPr>
          <p:cNvPr id="13" name="Straight Connector 12">
            <a:extLst>
              <a:ext uri="{FF2B5EF4-FFF2-40B4-BE49-F238E27FC236}">
                <a16:creationId xmlns:a16="http://schemas.microsoft.com/office/drawing/2014/main" id="{64784B10-A54B-C141-9630-14167DF1481D}"/>
              </a:ext>
            </a:extLst>
          </p:cNvPr>
          <p:cNvCxnSpPr>
            <a:cxnSpLocks/>
          </p:cNvCxnSpPr>
          <p:nvPr/>
        </p:nvCxnSpPr>
        <p:spPr bwMode="auto">
          <a:xfrm>
            <a:off x="7342003" y="5346587"/>
            <a:ext cx="401850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62D1042-7577-BB4B-847B-CDBA908ED868}"/>
              </a:ext>
            </a:extLst>
          </p:cNvPr>
          <p:cNvCxnSpPr/>
          <p:nvPr/>
        </p:nvCxnSpPr>
        <p:spPr bwMode="auto">
          <a:xfrm flipV="1">
            <a:off x="7346283" y="2412716"/>
            <a:ext cx="0" cy="2921284"/>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4C43C0C-EF8F-1148-A07F-AC31702D34BD}"/>
              </a:ext>
            </a:extLst>
          </p:cNvPr>
          <p:cNvCxnSpPr>
            <a:cxnSpLocks/>
          </p:cNvCxnSpPr>
          <p:nvPr/>
        </p:nvCxnSpPr>
        <p:spPr bwMode="auto">
          <a:xfrm flipH="1">
            <a:off x="7282543" y="24127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44D23A3-FAC7-3D4F-ADE1-81B8F3289454}"/>
              </a:ext>
            </a:extLst>
          </p:cNvPr>
          <p:cNvCxnSpPr>
            <a:cxnSpLocks/>
          </p:cNvCxnSpPr>
          <p:nvPr/>
        </p:nvCxnSpPr>
        <p:spPr bwMode="auto">
          <a:xfrm flipH="1">
            <a:off x="7282543" y="29994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BBF61BB-5336-A846-A763-61EDDC762377}"/>
              </a:ext>
            </a:extLst>
          </p:cNvPr>
          <p:cNvCxnSpPr>
            <a:cxnSpLocks/>
          </p:cNvCxnSpPr>
          <p:nvPr/>
        </p:nvCxnSpPr>
        <p:spPr bwMode="auto">
          <a:xfrm flipH="1">
            <a:off x="7282543" y="35862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B60E627-D95A-3749-998F-560108C8F768}"/>
              </a:ext>
            </a:extLst>
          </p:cNvPr>
          <p:cNvCxnSpPr>
            <a:cxnSpLocks/>
          </p:cNvCxnSpPr>
          <p:nvPr/>
        </p:nvCxnSpPr>
        <p:spPr bwMode="auto">
          <a:xfrm flipH="1">
            <a:off x="7282543" y="41730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284E6A4-196F-6947-A2B1-4A6F91999E96}"/>
              </a:ext>
            </a:extLst>
          </p:cNvPr>
          <p:cNvCxnSpPr>
            <a:cxnSpLocks/>
          </p:cNvCxnSpPr>
          <p:nvPr/>
        </p:nvCxnSpPr>
        <p:spPr bwMode="auto">
          <a:xfrm flipH="1">
            <a:off x="7282543" y="47598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E046127-4B3A-2C47-8387-680EB1DBC82E}"/>
              </a:ext>
            </a:extLst>
          </p:cNvPr>
          <p:cNvCxnSpPr>
            <a:cxnSpLocks/>
          </p:cNvCxnSpPr>
          <p:nvPr/>
        </p:nvCxnSpPr>
        <p:spPr bwMode="auto">
          <a:xfrm flipH="1">
            <a:off x="7282543" y="5346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12E55D2-4F00-804B-936C-6B770797FC5A}"/>
              </a:ext>
            </a:extLst>
          </p:cNvPr>
          <p:cNvCxnSpPr>
            <a:cxnSpLocks/>
          </p:cNvCxnSpPr>
          <p:nvPr/>
        </p:nvCxnSpPr>
        <p:spPr bwMode="auto">
          <a:xfrm>
            <a:off x="8354276" y="53465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665A070-7690-7245-B70C-35C4273C8831}"/>
              </a:ext>
            </a:extLst>
          </p:cNvPr>
          <p:cNvCxnSpPr>
            <a:cxnSpLocks/>
          </p:cNvCxnSpPr>
          <p:nvPr/>
        </p:nvCxnSpPr>
        <p:spPr bwMode="auto">
          <a:xfrm>
            <a:off x="10313087" y="5346587"/>
            <a:ext cx="0" cy="64008"/>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5BF46EA2-4455-B54E-9D04-A4D2651EA686}"/>
              </a:ext>
            </a:extLst>
          </p:cNvPr>
          <p:cNvSpPr txBox="1"/>
          <p:nvPr/>
        </p:nvSpPr>
        <p:spPr bwMode="auto">
          <a:xfrm>
            <a:off x="6651487" y="2221757"/>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30B3E81B-EE07-354B-BDD7-5E76C7F6264D}"/>
              </a:ext>
            </a:extLst>
          </p:cNvPr>
          <p:cNvSpPr txBox="1"/>
          <p:nvPr/>
        </p:nvSpPr>
        <p:spPr bwMode="auto">
          <a:xfrm>
            <a:off x="6651487" y="2807272"/>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5" name="TextBox 54">
            <a:extLst>
              <a:ext uri="{FF2B5EF4-FFF2-40B4-BE49-F238E27FC236}">
                <a16:creationId xmlns:a16="http://schemas.microsoft.com/office/drawing/2014/main" id="{E2A74B08-68F7-EB4E-86E3-1A92521FEB89}"/>
              </a:ext>
            </a:extLst>
          </p:cNvPr>
          <p:cNvSpPr txBox="1"/>
          <p:nvPr/>
        </p:nvSpPr>
        <p:spPr bwMode="auto">
          <a:xfrm>
            <a:off x="6651487" y="3392787"/>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6" name="TextBox 55">
            <a:extLst>
              <a:ext uri="{FF2B5EF4-FFF2-40B4-BE49-F238E27FC236}">
                <a16:creationId xmlns:a16="http://schemas.microsoft.com/office/drawing/2014/main" id="{FFCB23FD-F996-BE44-8CFE-D4A4CA0F6C3C}"/>
              </a:ext>
            </a:extLst>
          </p:cNvPr>
          <p:cNvSpPr txBox="1"/>
          <p:nvPr/>
        </p:nvSpPr>
        <p:spPr bwMode="auto">
          <a:xfrm>
            <a:off x="6651487" y="3978302"/>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D03A6B62-149B-BB47-82B6-8684265B9C90}"/>
              </a:ext>
            </a:extLst>
          </p:cNvPr>
          <p:cNvSpPr txBox="1"/>
          <p:nvPr/>
        </p:nvSpPr>
        <p:spPr bwMode="auto">
          <a:xfrm>
            <a:off x="6651487" y="4563817"/>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7BBE1898-9851-3F48-BAE9-2B3C892EB375}"/>
              </a:ext>
            </a:extLst>
          </p:cNvPr>
          <p:cNvSpPr txBox="1"/>
          <p:nvPr/>
        </p:nvSpPr>
        <p:spPr bwMode="auto">
          <a:xfrm>
            <a:off x="6651487" y="5149334"/>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BCB53533-A84F-7745-94EE-034F3461904E}"/>
              </a:ext>
            </a:extLst>
          </p:cNvPr>
          <p:cNvSpPr txBox="1"/>
          <p:nvPr/>
        </p:nvSpPr>
        <p:spPr bwMode="auto">
          <a:xfrm>
            <a:off x="8022746" y="2090582"/>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PR</a:t>
            </a:r>
          </a:p>
        </p:txBody>
      </p:sp>
      <p:sp>
        <p:nvSpPr>
          <p:cNvPr id="60" name="TextBox 59">
            <a:extLst>
              <a:ext uri="{FF2B5EF4-FFF2-40B4-BE49-F238E27FC236}">
                <a16:creationId xmlns:a16="http://schemas.microsoft.com/office/drawing/2014/main" id="{DA1452B4-FDFB-F24A-A2DF-EE3AD06AF458}"/>
              </a:ext>
            </a:extLst>
          </p:cNvPr>
          <p:cNvSpPr txBox="1"/>
          <p:nvPr/>
        </p:nvSpPr>
        <p:spPr bwMode="auto">
          <a:xfrm>
            <a:off x="8755359" y="2090582"/>
            <a:ext cx="78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VGPR</a:t>
            </a:r>
          </a:p>
        </p:txBody>
      </p:sp>
      <p:sp>
        <p:nvSpPr>
          <p:cNvPr id="61" name="TextBox 60">
            <a:extLst>
              <a:ext uri="{FF2B5EF4-FFF2-40B4-BE49-F238E27FC236}">
                <a16:creationId xmlns:a16="http://schemas.microsoft.com/office/drawing/2014/main" id="{D1A09672-203C-3444-BAE6-BE4E5690AC99}"/>
              </a:ext>
            </a:extLst>
          </p:cNvPr>
          <p:cNvSpPr txBox="1"/>
          <p:nvPr/>
        </p:nvSpPr>
        <p:spPr bwMode="auto">
          <a:xfrm>
            <a:off x="9640835" y="2090582"/>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CR</a:t>
            </a:r>
          </a:p>
        </p:txBody>
      </p:sp>
      <p:sp>
        <p:nvSpPr>
          <p:cNvPr id="62" name="TextBox 61">
            <a:extLst>
              <a:ext uri="{FF2B5EF4-FFF2-40B4-BE49-F238E27FC236}">
                <a16:creationId xmlns:a16="http://schemas.microsoft.com/office/drawing/2014/main" id="{A4510248-78C0-2B4D-94AA-FC4C448143D0}"/>
              </a:ext>
            </a:extLst>
          </p:cNvPr>
          <p:cNvSpPr txBox="1"/>
          <p:nvPr/>
        </p:nvSpPr>
        <p:spPr bwMode="auto">
          <a:xfrm>
            <a:off x="10278975" y="2090582"/>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err="1">
                <a:solidFill>
                  <a:schemeClr val="bg1"/>
                </a:solidFill>
                <a:latin typeface="Calibri" panose="020F0502020204030204" pitchFamily="34" charset="0"/>
              </a:rPr>
              <a:t>sCR</a:t>
            </a:r>
            <a:endParaRPr lang="en-US" b="0" dirty="0">
              <a:solidFill>
                <a:schemeClr val="bg1"/>
              </a:solidFill>
              <a:latin typeface="Calibri" panose="020F0502020204030204" pitchFamily="34" charset="0"/>
            </a:endParaRPr>
          </a:p>
        </p:txBody>
      </p:sp>
      <p:sp>
        <p:nvSpPr>
          <p:cNvPr id="25" name="Rectangle 24">
            <a:extLst>
              <a:ext uri="{FF2B5EF4-FFF2-40B4-BE49-F238E27FC236}">
                <a16:creationId xmlns:a16="http://schemas.microsoft.com/office/drawing/2014/main" id="{7F1CE9B5-3E0B-F048-8538-C44AF57B8B76}"/>
              </a:ext>
            </a:extLst>
          </p:cNvPr>
          <p:cNvSpPr/>
          <p:nvPr/>
        </p:nvSpPr>
        <p:spPr bwMode="auto">
          <a:xfrm>
            <a:off x="7895646" y="2203487"/>
            <a:ext cx="167954" cy="1645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84385859-4D83-1C4A-B379-797D69782A6E}"/>
              </a:ext>
            </a:extLst>
          </p:cNvPr>
          <p:cNvSpPr/>
          <p:nvPr/>
        </p:nvSpPr>
        <p:spPr bwMode="auto">
          <a:xfrm>
            <a:off x="8615446" y="2203487"/>
            <a:ext cx="167954" cy="1645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480C8532-D375-8D4E-85B0-FDEBAED9FBF3}"/>
              </a:ext>
            </a:extLst>
          </p:cNvPr>
          <p:cNvSpPr/>
          <p:nvPr/>
        </p:nvSpPr>
        <p:spPr bwMode="auto">
          <a:xfrm>
            <a:off x="9542075" y="2203487"/>
            <a:ext cx="167954" cy="16459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4E6F049-7F93-5342-AFB6-551E39381DCA}"/>
              </a:ext>
            </a:extLst>
          </p:cNvPr>
          <p:cNvSpPr/>
          <p:nvPr/>
        </p:nvSpPr>
        <p:spPr bwMode="auto">
          <a:xfrm>
            <a:off x="10153017" y="2203487"/>
            <a:ext cx="167954" cy="164592"/>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TextBox 74">
            <a:extLst>
              <a:ext uri="{FF2B5EF4-FFF2-40B4-BE49-F238E27FC236}">
                <a16:creationId xmlns:a16="http://schemas.microsoft.com/office/drawing/2014/main" id="{E886CB83-986C-2647-96A8-5236CF46B2F2}"/>
              </a:ext>
            </a:extLst>
          </p:cNvPr>
          <p:cNvSpPr txBox="1"/>
          <p:nvPr/>
        </p:nvSpPr>
        <p:spPr bwMode="auto">
          <a:xfrm>
            <a:off x="7999804" y="4216013"/>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8.4</a:t>
            </a:r>
          </a:p>
        </p:txBody>
      </p:sp>
      <p:sp>
        <p:nvSpPr>
          <p:cNvPr id="76" name="TextBox 75">
            <a:extLst>
              <a:ext uri="{FF2B5EF4-FFF2-40B4-BE49-F238E27FC236}">
                <a16:creationId xmlns:a16="http://schemas.microsoft.com/office/drawing/2014/main" id="{F294E7E2-5200-5D44-9A7B-E0BDB27FA9EE}"/>
              </a:ext>
            </a:extLst>
          </p:cNvPr>
          <p:cNvSpPr txBox="1"/>
          <p:nvPr/>
        </p:nvSpPr>
        <p:spPr bwMode="auto">
          <a:xfrm>
            <a:off x="7999804" y="4531670"/>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10.8</a:t>
            </a:r>
          </a:p>
        </p:txBody>
      </p:sp>
      <p:sp>
        <p:nvSpPr>
          <p:cNvPr id="77" name="TextBox 76">
            <a:extLst>
              <a:ext uri="{FF2B5EF4-FFF2-40B4-BE49-F238E27FC236}">
                <a16:creationId xmlns:a16="http://schemas.microsoft.com/office/drawing/2014/main" id="{648399CD-1ED2-8E4D-BC86-AD76D7AAA223}"/>
              </a:ext>
            </a:extLst>
          </p:cNvPr>
          <p:cNvSpPr txBox="1"/>
          <p:nvPr/>
        </p:nvSpPr>
        <p:spPr bwMode="auto">
          <a:xfrm>
            <a:off x="8012795" y="4932821"/>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15.7</a:t>
            </a:r>
          </a:p>
        </p:txBody>
      </p:sp>
      <p:sp>
        <p:nvSpPr>
          <p:cNvPr id="78" name="TextBox 77">
            <a:extLst>
              <a:ext uri="{FF2B5EF4-FFF2-40B4-BE49-F238E27FC236}">
                <a16:creationId xmlns:a16="http://schemas.microsoft.com/office/drawing/2014/main" id="{685A8385-1CA9-8748-A758-C9544597711B}"/>
              </a:ext>
            </a:extLst>
          </p:cNvPr>
          <p:cNvSpPr txBox="1"/>
          <p:nvPr/>
        </p:nvSpPr>
        <p:spPr bwMode="auto">
          <a:xfrm>
            <a:off x="10010828" y="4812068"/>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23.3</a:t>
            </a:r>
          </a:p>
        </p:txBody>
      </p:sp>
      <p:sp>
        <p:nvSpPr>
          <p:cNvPr id="79" name="TextBox 78">
            <a:extLst>
              <a:ext uri="{FF2B5EF4-FFF2-40B4-BE49-F238E27FC236}">
                <a16:creationId xmlns:a16="http://schemas.microsoft.com/office/drawing/2014/main" id="{3E562C06-3CC7-FE48-A570-C01928101914}"/>
              </a:ext>
            </a:extLst>
          </p:cNvPr>
          <p:cNvSpPr txBox="1"/>
          <p:nvPr/>
        </p:nvSpPr>
        <p:spPr bwMode="auto">
          <a:xfrm>
            <a:off x="10010828" y="4104123"/>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25.0</a:t>
            </a:r>
          </a:p>
        </p:txBody>
      </p:sp>
      <p:sp>
        <p:nvSpPr>
          <p:cNvPr id="80" name="TextBox 79">
            <a:extLst>
              <a:ext uri="{FF2B5EF4-FFF2-40B4-BE49-F238E27FC236}">
                <a16:creationId xmlns:a16="http://schemas.microsoft.com/office/drawing/2014/main" id="{BA623DA4-A722-3D4F-9474-7941E5D1DAF8}"/>
              </a:ext>
            </a:extLst>
          </p:cNvPr>
          <p:cNvSpPr txBox="1"/>
          <p:nvPr/>
        </p:nvSpPr>
        <p:spPr bwMode="auto">
          <a:xfrm>
            <a:off x="10021392" y="3580565"/>
            <a:ext cx="663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6.7</a:t>
            </a:r>
          </a:p>
        </p:txBody>
      </p:sp>
    </p:spTree>
    <p:extLst>
      <p:ext uri="{BB962C8B-B14F-4D97-AF65-F5344CB8AC3E}">
        <p14:creationId xmlns:p14="http://schemas.microsoft.com/office/powerpoint/2010/main" val="857688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a:xfrm>
            <a:off x="609759" y="238127"/>
            <a:ext cx="10872445" cy="1103313"/>
          </a:xfrm>
        </p:spPr>
        <p:txBody>
          <a:bodyPr/>
          <a:lstStyle/>
          <a:p>
            <a:r>
              <a:rPr lang="en-GB" altLang="en-US" dirty="0"/>
              <a:t>Cevostamab in R/R MM:</a:t>
            </a:r>
            <a:r>
              <a:rPr lang="en-US" altLang="en-US" dirty="0"/>
              <a:t> Duration of Response</a:t>
            </a:r>
            <a:endParaRPr lang="en-US" dirty="0"/>
          </a:p>
        </p:txBody>
      </p:sp>
      <p:sp>
        <p:nvSpPr>
          <p:cNvPr id="13" name="Content Placeholder 2">
            <a:extLst>
              <a:ext uri="{FF2B5EF4-FFF2-40B4-BE49-F238E27FC236}">
                <a16:creationId xmlns:a16="http://schemas.microsoft.com/office/drawing/2014/main" id="{75963D46-D04A-4498-9BED-31CE7E75A25F}"/>
              </a:ext>
            </a:extLst>
          </p:cNvPr>
          <p:cNvSpPr>
            <a:spLocks noGrp="1"/>
          </p:cNvSpPr>
          <p:nvPr>
            <p:ph sz="half" idx="1"/>
          </p:nvPr>
        </p:nvSpPr>
        <p:spPr>
          <a:xfrm>
            <a:off x="601663" y="5867329"/>
            <a:ext cx="9565594" cy="429320"/>
          </a:xfrm>
        </p:spPr>
        <p:txBody>
          <a:bodyPr/>
          <a:lstStyle/>
          <a:p>
            <a:r>
              <a:rPr lang="en-US" sz="2400" b="1" dirty="0"/>
              <a:t>Median duration of response: </a:t>
            </a:r>
            <a:r>
              <a:rPr lang="en-US" sz="2400" dirty="0"/>
              <a:t>11.5 </a:t>
            </a:r>
            <a:r>
              <a:rPr lang="en-US" sz="2400" dirty="0" err="1"/>
              <a:t>mo</a:t>
            </a:r>
            <a:r>
              <a:rPr lang="en-US" sz="2400" dirty="0"/>
              <a:t> (95% CI: 6.0-18.4)</a:t>
            </a:r>
          </a:p>
          <a:p>
            <a:pPr lvl="1"/>
            <a:endParaRPr lang="en-US" altLang="en-US" sz="2200" dirty="0"/>
          </a:p>
        </p:txBody>
      </p:sp>
      <p:sp>
        <p:nvSpPr>
          <p:cNvPr id="6" name="Content Placeholder 5">
            <a:extLst>
              <a:ext uri="{FF2B5EF4-FFF2-40B4-BE49-F238E27FC236}">
                <a16:creationId xmlns:a16="http://schemas.microsoft.com/office/drawing/2014/main" id="{EA3B1278-708E-424C-9171-AB5D681F2196}"/>
              </a:ext>
            </a:extLst>
          </p:cNvPr>
          <p:cNvSpPr>
            <a:spLocks noGrp="1"/>
          </p:cNvSpPr>
          <p:nvPr>
            <p:ph sz="half" idx="2"/>
          </p:nvPr>
        </p:nvSpPr>
        <p:spPr>
          <a:xfrm>
            <a:off x="7551087" y="1511300"/>
            <a:ext cx="4039249" cy="4678363"/>
          </a:xfrm>
        </p:spPr>
        <p:txBody>
          <a:bodyPr/>
          <a:lstStyle/>
          <a:p>
            <a:r>
              <a:rPr lang="en-US" sz="2400" dirty="0"/>
              <a:t>Median follow-up in responders</a:t>
            </a:r>
          </a:p>
          <a:p>
            <a:pPr lvl="1"/>
            <a:r>
              <a:rPr lang="en-US" altLang="en-US" sz="2200" dirty="0"/>
              <a:t>C1 single step-up cohorts: 14.3 </a:t>
            </a:r>
            <a:r>
              <a:rPr lang="en-US" altLang="en-US" sz="2200" dirty="0" err="1"/>
              <a:t>mo</a:t>
            </a:r>
            <a:r>
              <a:rPr lang="en-US" altLang="en-US" sz="2200" dirty="0"/>
              <a:t> (range: 2.7-31.8)</a:t>
            </a:r>
          </a:p>
          <a:p>
            <a:pPr lvl="2"/>
            <a:r>
              <a:rPr lang="en-US" altLang="en-US" sz="2000" dirty="0"/>
              <a:t>Responses in 6 patients were maintained for </a:t>
            </a:r>
            <a:br>
              <a:rPr lang="en-US" altLang="en-US" sz="2000" dirty="0"/>
            </a:br>
            <a:r>
              <a:rPr lang="en-GB" sz="2000" dirty="0"/>
              <a:t>≥6 </a:t>
            </a:r>
            <a:r>
              <a:rPr lang="en-GB" sz="2000" dirty="0" err="1"/>
              <a:t>mo</a:t>
            </a:r>
            <a:r>
              <a:rPr lang="en-GB" sz="2000" dirty="0"/>
              <a:t> after </a:t>
            </a:r>
            <a:r>
              <a:rPr lang="en-US" sz="2000" dirty="0"/>
              <a:t>treatment discontinuation</a:t>
            </a:r>
            <a:endParaRPr lang="en-US" altLang="en-US" sz="2000" dirty="0"/>
          </a:p>
          <a:p>
            <a:pPr lvl="1"/>
            <a:r>
              <a:rPr lang="en-US" altLang="en-US" sz="2200" dirty="0"/>
              <a:t>C1 double step-up cohorts: 6.5 </a:t>
            </a:r>
            <a:r>
              <a:rPr lang="en-US" altLang="en-US" sz="2200" dirty="0" err="1"/>
              <a:t>mo</a:t>
            </a:r>
            <a:r>
              <a:rPr lang="en-US" altLang="en-US" sz="2200" dirty="0"/>
              <a:t> (range 4.8-21.4)</a:t>
            </a:r>
          </a:p>
          <a:p>
            <a:endParaRPr lang="en-US" sz="2200" dirty="0"/>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1">
            <a:extLst>
              <a:ext uri="{FF2B5EF4-FFF2-40B4-BE49-F238E27FC236}">
                <a16:creationId xmlns:a16="http://schemas.microsoft.com/office/drawing/2014/main" id="{6733430F-B05A-438D-9B57-52A40A488831}"/>
              </a:ext>
            </a:extLst>
          </p:cNvPr>
          <p:cNvSpPr txBox="1">
            <a:spLocks noChangeArrowheads="1"/>
          </p:cNvSpPr>
          <p:nvPr/>
        </p:nvSpPr>
        <p:spPr bwMode="auto">
          <a:xfrm>
            <a:off x="3684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2021. Abstr 157. Reproduced with permission.</a:t>
            </a:r>
            <a:endParaRPr lang="en-US" sz="1200" dirty="0">
              <a:solidFill>
                <a:schemeClr val="bg2"/>
              </a:solidFill>
            </a:endParaRPr>
          </a:p>
        </p:txBody>
      </p:sp>
      <p:sp>
        <p:nvSpPr>
          <p:cNvPr id="18" name="TextBox 17">
            <a:extLst>
              <a:ext uri="{FF2B5EF4-FFF2-40B4-BE49-F238E27FC236}">
                <a16:creationId xmlns:a16="http://schemas.microsoft.com/office/drawing/2014/main" id="{C2F9018E-E51D-4F7A-8D5A-4577F1C9DAB0}"/>
              </a:ext>
            </a:extLst>
          </p:cNvPr>
          <p:cNvSpPr txBox="1"/>
          <p:nvPr/>
        </p:nvSpPr>
        <p:spPr bwMode="auto">
          <a:xfrm>
            <a:off x="857176" y="1503528"/>
            <a:ext cx="64610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dirty="0">
                <a:solidFill>
                  <a:schemeClr val="bg1"/>
                </a:solidFill>
                <a:latin typeface="Calibri" panose="020F0502020204030204" pitchFamily="34" charset="0"/>
                <a:cs typeface="Calibri" panose="020F0502020204030204" pitchFamily="34" charset="0"/>
              </a:rPr>
              <a:t>Median Duration of Response Among Responders in </a:t>
            </a:r>
          </a:p>
          <a:p>
            <a:pPr algn="ctr">
              <a:spcBef>
                <a:spcPts val="0"/>
              </a:spcBef>
            </a:pPr>
            <a:r>
              <a:rPr lang="en-US" dirty="0">
                <a:solidFill>
                  <a:schemeClr val="bg1"/>
                </a:solidFill>
                <a:latin typeface="Calibri" panose="020F0502020204030204" pitchFamily="34" charset="0"/>
                <a:cs typeface="Calibri" panose="020F0502020204030204" pitchFamily="34" charset="0"/>
              </a:rPr>
              <a:t>C1 Single Step-up Cohorts (n = 37)</a:t>
            </a:r>
          </a:p>
        </p:txBody>
      </p:sp>
      <p:sp>
        <p:nvSpPr>
          <p:cNvPr id="15" name="TextBox 14">
            <a:extLst>
              <a:ext uri="{FF2B5EF4-FFF2-40B4-BE49-F238E27FC236}">
                <a16:creationId xmlns:a16="http://schemas.microsoft.com/office/drawing/2014/main" id="{F0414E72-4877-4E64-BD8C-7843D461CAA3}"/>
              </a:ext>
            </a:extLst>
          </p:cNvPr>
          <p:cNvSpPr txBox="1"/>
          <p:nvPr/>
        </p:nvSpPr>
        <p:spPr>
          <a:xfrm>
            <a:off x="97512" y="5416676"/>
            <a:ext cx="1570246" cy="338554"/>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Patients at Risk, n</a:t>
            </a:r>
          </a:p>
        </p:txBody>
      </p:sp>
      <p:sp>
        <p:nvSpPr>
          <p:cNvPr id="17" name="TextBox 16">
            <a:extLst>
              <a:ext uri="{FF2B5EF4-FFF2-40B4-BE49-F238E27FC236}">
                <a16:creationId xmlns:a16="http://schemas.microsoft.com/office/drawing/2014/main" id="{E25A52E9-F2BD-402D-8381-5617A6224A21}"/>
              </a:ext>
            </a:extLst>
          </p:cNvPr>
          <p:cNvSpPr txBox="1"/>
          <p:nvPr/>
        </p:nvSpPr>
        <p:spPr>
          <a:xfrm>
            <a:off x="1258753" y="2236769"/>
            <a:ext cx="492511" cy="369332"/>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1.00</a:t>
            </a:r>
          </a:p>
        </p:txBody>
      </p:sp>
      <p:sp>
        <p:nvSpPr>
          <p:cNvPr id="19" name="TextBox 18">
            <a:extLst>
              <a:ext uri="{FF2B5EF4-FFF2-40B4-BE49-F238E27FC236}">
                <a16:creationId xmlns:a16="http://schemas.microsoft.com/office/drawing/2014/main" id="{5E3B0414-85E1-4245-BE1E-8C5F9B1CC4B9}"/>
              </a:ext>
            </a:extLst>
          </p:cNvPr>
          <p:cNvSpPr txBox="1"/>
          <p:nvPr/>
        </p:nvSpPr>
        <p:spPr>
          <a:xfrm>
            <a:off x="1258753" y="2826839"/>
            <a:ext cx="492511" cy="369332"/>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0.75</a:t>
            </a:r>
          </a:p>
        </p:txBody>
      </p:sp>
      <p:sp>
        <p:nvSpPr>
          <p:cNvPr id="20" name="TextBox 19">
            <a:extLst>
              <a:ext uri="{FF2B5EF4-FFF2-40B4-BE49-F238E27FC236}">
                <a16:creationId xmlns:a16="http://schemas.microsoft.com/office/drawing/2014/main" id="{29A5F3FC-762A-42E3-A0E3-6561A3D96E19}"/>
              </a:ext>
            </a:extLst>
          </p:cNvPr>
          <p:cNvSpPr txBox="1"/>
          <p:nvPr/>
        </p:nvSpPr>
        <p:spPr>
          <a:xfrm>
            <a:off x="1258753" y="3416909"/>
            <a:ext cx="492511" cy="369332"/>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0.50</a:t>
            </a:r>
          </a:p>
        </p:txBody>
      </p:sp>
      <p:sp>
        <p:nvSpPr>
          <p:cNvPr id="21" name="TextBox 20">
            <a:extLst>
              <a:ext uri="{FF2B5EF4-FFF2-40B4-BE49-F238E27FC236}">
                <a16:creationId xmlns:a16="http://schemas.microsoft.com/office/drawing/2014/main" id="{41A1280C-25AD-4201-B876-DCE162752647}"/>
              </a:ext>
            </a:extLst>
          </p:cNvPr>
          <p:cNvSpPr txBox="1"/>
          <p:nvPr/>
        </p:nvSpPr>
        <p:spPr>
          <a:xfrm>
            <a:off x="1258753" y="4006979"/>
            <a:ext cx="492511" cy="369332"/>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0.25</a:t>
            </a:r>
          </a:p>
        </p:txBody>
      </p:sp>
      <p:sp>
        <p:nvSpPr>
          <p:cNvPr id="22" name="TextBox 21">
            <a:extLst>
              <a:ext uri="{FF2B5EF4-FFF2-40B4-BE49-F238E27FC236}">
                <a16:creationId xmlns:a16="http://schemas.microsoft.com/office/drawing/2014/main" id="{B2ABFB0D-83CA-4B83-B1D0-CB61D40E401B}"/>
              </a:ext>
            </a:extLst>
          </p:cNvPr>
          <p:cNvSpPr txBox="1"/>
          <p:nvPr/>
        </p:nvSpPr>
        <p:spPr>
          <a:xfrm>
            <a:off x="1258753" y="4597050"/>
            <a:ext cx="492511" cy="369332"/>
          </a:xfrm>
          <a:prstGeom prst="rect">
            <a:avLst/>
          </a:prstGeom>
          <a:noFill/>
        </p:spPr>
        <p:txBody>
          <a:bodyPr wrap="square" lIns="0"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0</a:t>
            </a:r>
          </a:p>
        </p:txBody>
      </p:sp>
      <p:sp>
        <p:nvSpPr>
          <p:cNvPr id="23" name="TextBox 22">
            <a:extLst>
              <a:ext uri="{FF2B5EF4-FFF2-40B4-BE49-F238E27FC236}">
                <a16:creationId xmlns:a16="http://schemas.microsoft.com/office/drawing/2014/main" id="{6A602050-71A3-4149-8774-FB36B1238C04}"/>
              </a:ext>
            </a:extLst>
          </p:cNvPr>
          <p:cNvSpPr txBox="1"/>
          <p:nvPr/>
        </p:nvSpPr>
        <p:spPr>
          <a:xfrm>
            <a:off x="1646446" y="4792247"/>
            <a:ext cx="492511" cy="369332"/>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0</a:t>
            </a:r>
          </a:p>
        </p:txBody>
      </p:sp>
      <p:sp>
        <p:nvSpPr>
          <p:cNvPr id="24" name="TextBox 23">
            <a:extLst>
              <a:ext uri="{FF2B5EF4-FFF2-40B4-BE49-F238E27FC236}">
                <a16:creationId xmlns:a16="http://schemas.microsoft.com/office/drawing/2014/main" id="{BEA4E332-10E1-4C91-A4EA-603B1349BB13}"/>
              </a:ext>
            </a:extLst>
          </p:cNvPr>
          <p:cNvSpPr txBox="1"/>
          <p:nvPr/>
        </p:nvSpPr>
        <p:spPr>
          <a:xfrm>
            <a:off x="3511588" y="4792247"/>
            <a:ext cx="492511" cy="369332"/>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10</a:t>
            </a:r>
          </a:p>
        </p:txBody>
      </p:sp>
      <p:sp>
        <p:nvSpPr>
          <p:cNvPr id="25" name="TextBox 24">
            <a:extLst>
              <a:ext uri="{FF2B5EF4-FFF2-40B4-BE49-F238E27FC236}">
                <a16:creationId xmlns:a16="http://schemas.microsoft.com/office/drawing/2014/main" id="{BC7C21AC-4FE6-4411-BCE0-3B2A7C11B2FF}"/>
              </a:ext>
            </a:extLst>
          </p:cNvPr>
          <p:cNvSpPr txBox="1"/>
          <p:nvPr/>
        </p:nvSpPr>
        <p:spPr>
          <a:xfrm>
            <a:off x="5363009" y="4792247"/>
            <a:ext cx="492511" cy="369332"/>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20</a:t>
            </a:r>
          </a:p>
        </p:txBody>
      </p:sp>
      <p:sp>
        <p:nvSpPr>
          <p:cNvPr id="26" name="TextBox 25">
            <a:extLst>
              <a:ext uri="{FF2B5EF4-FFF2-40B4-BE49-F238E27FC236}">
                <a16:creationId xmlns:a16="http://schemas.microsoft.com/office/drawing/2014/main" id="{17293089-4421-4189-9523-66760F7C57EE}"/>
              </a:ext>
            </a:extLst>
          </p:cNvPr>
          <p:cNvSpPr txBox="1"/>
          <p:nvPr/>
        </p:nvSpPr>
        <p:spPr>
          <a:xfrm>
            <a:off x="7170887" y="4792247"/>
            <a:ext cx="492511" cy="369332"/>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30</a:t>
            </a:r>
          </a:p>
        </p:txBody>
      </p:sp>
      <p:sp>
        <p:nvSpPr>
          <p:cNvPr id="28" name="TextBox 27">
            <a:extLst>
              <a:ext uri="{FF2B5EF4-FFF2-40B4-BE49-F238E27FC236}">
                <a16:creationId xmlns:a16="http://schemas.microsoft.com/office/drawing/2014/main" id="{807E1526-0B41-4A40-AE25-2199FD353354}"/>
              </a:ext>
            </a:extLst>
          </p:cNvPr>
          <p:cNvSpPr txBox="1"/>
          <p:nvPr/>
        </p:nvSpPr>
        <p:spPr>
          <a:xfrm>
            <a:off x="1662896" y="5405077"/>
            <a:ext cx="492511" cy="350153"/>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37</a:t>
            </a:r>
          </a:p>
        </p:txBody>
      </p:sp>
      <p:sp>
        <p:nvSpPr>
          <p:cNvPr id="29" name="TextBox 28">
            <a:extLst>
              <a:ext uri="{FF2B5EF4-FFF2-40B4-BE49-F238E27FC236}">
                <a16:creationId xmlns:a16="http://schemas.microsoft.com/office/drawing/2014/main" id="{36214294-CC4E-41EE-B11D-4E05ECB0A581}"/>
              </a:ext>
            </a:extLst>
          </p:cNvPr>
          <p:cNvSpPr txBox="1"/>
          <p:nvPr/>
        </p:nvSpPr>
        <p:spPr>
          <a:xfrm>
            <a:off x="3515462" y="5405077"/>
            <a:ext cx="492511" cy="350153"/>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16</a:t>
            </a:r>
          </a:p>
        </p:txBody>
      </p:sp>
      <p:sp>
        <p:nvSpPr>
          <p:cNvPr id="30" name="TextBox 29">
            <a:extLst>
              <a:ext uri="{FF2B5EF4-FFF2-40B4-BE49-F238E27FC236}">
                <a16:creationId xmlns:a16="http://schemas.microsoft.com/office/drawing/2014/main" id="{578EEBD3-1042-4218-8DAA-41693AB0D070}"/>
              </a:ext>
            </a:extLst>
          </p:cNvPr>
          <p:cNvSpPr txBox="1"/>
          <p:nvPr/>
        </p:nvSpPr>
        <p:spPr>
          <a:xfrm>
            <a:off x="5366884" y="5405077"/>
            <a:ext cx="492511" cy="350153"/>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4</a:t>
            </a:r>
          </a:p>
        </p:txBody>
      </p:sp>
      <p:sp>
        <p:nvSpPr>
          <p:cNvPr id="31" name="TextBox 30">
            <a:extLst>
              <a:ext uri="{FF2B5EF4-FFF2-40B4-BE49-F238E27FC236}">
                <a16:creationId xmlns:a16="http://schemas.microsoft.com/office/drawing/2014/main" id="{3FACC754-ED1C-40B7-AC69-122DB86EA565}"/>
              </a:ext>
            </a:extLst>
          </p:cNvPr>
          <p:cNvSpPr txBox="1"/>
          <p:nvPr/>
        </p:nvSpPr>
        <p:spPr>
          <a:xfrm>
            <a:off x="7219450" y="5405077"/>
            <a:ext cx="492511" cy="350153"/>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0</a:t>
            </a:r>
          </a:p>
        </p:txBody>
      </p:sp>
      <p:sp>
        <p:nvSpPr>
          <p:cNvPr id="32" name="TextBox 31">
            <a:extLst>
              <a:ext uri="{FF2B5EF4-FFF2-40B4-BE49-F238E27FC236}">
                <a16:creationId xmlns:a16="http://schemas.microsoft.com/office/drawing/2014/main" id="{6CF72661-462B-4B9F-A383-50B1F0ABF0F9}"/>
              </a:ext>
            </a:extLst>
          </p:cNvPr>
          <p:cNvSpPr txBox="1"/>
          <p:nvPr/>
        </p:nvSpPr>
        <p:spPr>
          <a:xfrm>
            <a:off x="1894401" y="5105849"/>
            <a:ext cx="5534943" cy="369332"/>
          </a:xfrm>
          <a:prstGeom prst="rect">
            <a:avLst/>
          </a:prstGeom>
          <a:noFill/>
        </p:spPr>
        <p:txBody>
          <a:bodyPr wrap="square" lIns="0" r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i="0" u="none" strike="noStrike" kern="0" cap="none" spc="0" normalizeH="0" baseline="0" noProof="0" dirty="0">
                <a:ln>
                  <a:noFill/>
                </a:ln>
                <a:solidFill>
                  <a:srgbClr val="123361">
                    <a:lumMod val="50000"/>
                  </a:srgbClr>
                </a:solidFill>
                <a:effectLst/>
                <a:uLnTx/>
                <a:uFillTx/>
                <a:latin typeface="Calibri" panose="020F0502020204030204" pitchFamily="34" charset="0"/>
                <a:cs typeface="Calibri" panose="020F0502020204030204" pitchFamily="34" charset="0"/>
              </a:rPr>
              <a:t>Mo</a:t>
            </a:r>
          </a:p>
        </p:txBody>
      </p:sp>
      <p:sp>
        <p:nvSpPr>
          <p:cNvPr id="43" name="Freeform 44">
            <a:extLst>
              <a:ext uri="{FF2B5EF4-FFF2-40B4-BE49-F238E27FC236}">
                <a16:creationId xmlns:a16="http://schemas.microsoft.com/office/drawing/2014/main" id="{3B562F89-9826-44AB-B07C-A1E230FE2188}"/>
              </a:ext>
            </a:extLst>
          </p:cNvPr>
          <p:cNvSpPr/>
          <p:nvPr/>
        </p:nvSpPr>
        <p:spPr>
          <a:xfrm>
            <a:off x="1896857" y="2400884"/>
            <a:ext cx="5093443" cy="2113115"/>
          </a:xfrm>
          <a:custGeom>
            <a:avLst/>
            <a:gdLst>
              <a:gd name="connsiteX0" fmla="*/ 3552041 w 4515586"/>
              <a:gd name="connsiteY0" fmla="*/ 788439 h 1568718"/>
              <a:gd name="connsiteX1" fmla="*/ 3552041 w 4515586"/>
              <a:gd name="connsiteY1" fmla="*/ 715129 h 1568718"/>
              <a:gd name="connsiteX2" fmla="*/ 3019485 w 4515586"/>
              <a:gd name="connsiteY2" fmla="*/ 715129 h 1568718"/>
              <a:gd name="connsiteX3" fmla="*/ 3019485 w 4515586"/>
              <a:gd name="connsiteY3" fmla="*/ 655970 h 1568718"/>
              <a:gd name="connsiteX4" fmla="*/ 2558653 w 4515586"/>
              <a:gd name="connsiteY4" fmla="*/ 655970 h 1568718"/>
              <a:gd name="connsiteX5" fmla="*/ 2558653 w 4515586"/>
              <a:gd name="connsiteY5" fmla="*/ 593879 h 1568718"/>
              <a:gd name="connsiteX6" fmla="*/ 1975121 w 4515586"/>
              <a:gd name="connsiteY6" fmla="*/ 593879 h 1568718"/>
              <a:gd name="connsiteX7" fmla="*/ 1975121 w 4515586"/>
              <a:gd name="connsiteY7" fmla="*/ 537271 h 1568718"/>
              <a:gd name="connsiteX8" fmla="*/ 1883159 w 4515586"/>
              <a:gd name="connsiteY8" fmla="*/ 537271 h 1568718"/>
              <a:gd name="connsiteX9" fmla="*/ 1883159 w 4515586"/>
              <a:gd name="connsiteY9" fmla="*/ 484487 h 1568718"/>
              <a:gd name="connsiteX10" fmla="*/ 1809641 w 4515586"/>
              <a:gd name="connsiteY10" fmla="*/ 484487 h 1568718"/>
              <a:gd name="connsiteX11" fmla="*/ 1809641 w 4515586"/>
              <a:gd name="connsiteY11" fmla="*/ 432214 h 1568718"/>
              <a:gd name="connsiteX12" fmla="*/ 1786587 w 4515586"/>
              <a:gd name="connsiteY12" fmla="*/ 432214 h 1568718"/>
              <a:gd name="connsiteX13" fmla="*/ 1786587 w 4515586"/>
              <a:gd name="connsiteY13" fmla="*/ 388992 h 1568718"/>
              <a:gd name="connsiteX14" fmla="*/ 1061655 w 4515586"/>
              <a:gd name="connsiteY14" fmla="*/ 388992 h 1568718"/>
              <a:gd name="connsiteX15" fmla="*/ 1061655 w 4515586"/>
              <a:gd name="connsiteY15" fmla="*/ 346663 h 1568718"/>
              <a:gd name="connsiteX16" fmla="*/ 1057044 w 4515586"/>
              <a:gd name="connsiteY16" fmla="*/ 346663 h 1568718"/>
              <a:gd name="connsiteX17" fmla="*/ 1057044 w 4515586"/>
              <a:gd name="connsiteY17" fmla="*/ 304462 h 1568718"/>
              <a:gd name="connsiteX18" fmla="*/ 985447 w 4515586"/>
              <a:gd name="connsiteY18" fmla="*/ 304462 h 1568718"/>
              <a:gd name="connsiteX19" fmla="*/ 985447 w 4515586"/>
              <a:gd name="connsiteY19" fmla="*/ 263791 h 1568718"/>
              <a:gd name="connsiteX20" fmla="*/ 923072 w 4515586"/>
              <a:gd name="connsiteY20" fmla="*/ 263791 h 1568718"/>
              <a:gd name="connsiteX21" fmla="*/ 923072 w 4515586"/>
              <a:gd name="connsiteY21" fmla="*/ 231151 h 1568718"/>
              <a:gd name="connsiteX22" fmla="*/ 812027 w 4515586"/>
              <a:gd name="connsiteY22" fmla="*/ 231151 h 1568718"/>
              <a:gd name="connsiteX23" fmla="*/ 812027 w 4515586"/>
              <a:gd name="connsiteY23" fmla="*/ 194560 h 1568718"/>
              <a:gd name="connsiteX24" fmla="*/ 612094 w 4515586"/>
              <a:gd name="connsiteY24" fmla="*/ 194560 h 1568718"/>
              <a:gd name="connsiteX25" fmla="*/ 612094 w 4515586"/>
              <a:gd name="connsiteY25" fmla="*/ 126094 h 1568718"/>
              <a:gd name="connsiteX26" fmla="*/ 451738 w 4515586"/>
              <a:gd name="connsiteY26" fmla="*/ 126094 h 1568718"/>
              <a:gd name="connsiteX27" fmla="*/ 451738 w 4515586"/>
              <a:gd name="connsiteY27" fmla="*/ 94220 h 1568718"/>
              <a:gd name="connsiteX28" fmla="*/ 342486 w 4515586"/>
              <a:gd name="connsiteY28" fmla="*/ 94220 h 1568718"/>
              <a:gd name="connsiteX29" fmla="*/ 342486 w 4515586"/>
              <a:gd name="connsiteY29" fmla="*/ 62601 h 1568718"/>
              <a:gd name="connsiteX30" fmla="*/ 336978 w 4515586"/>
              <a:gd name="connsiteY30" fmla="*/ 62601 h 1568718"/>
              <a:gd name="connsiteX31" fmla="*/ 336978 w 4515586"/>
              <a:gd name="connsiteY31" fmla="*/ 37484 h 1568718"/>
              <a:gd name="connsiteX32" fmla="*/ 328781 w 4515586"/>
              <a:gd name="connsiteY32" fmla="*/ 37484 h 1568718"/>
              <a:gd name="connsiteX33" fmla="*/ 328781 w 4515586"/>
              <a:gd name="connsiteY33" fmla="*/ 10327 h 1568718"/>
              <a:gd name="connsiteX34" fmla="*/ 110917 w 4515586"/>
              <a:gd name="connsiteY34" fmla="*/ 10327 h 1568718"/>
              <a:gd name="connsiteX35" fmla="*/ 110917 w 4515586"/>
              <a:gd name="connsiteY35" fmla="*/ 4335 h 1568718"/>
              <a:gd name="connsiteX36" fmla="*/ 106306 w 4515586"/>
              <a:gd name="connsiteY36" fmla="*/ 4335 h 1568718"/>
              <a:gd name="connsiteX37" fmla="*/ 106306 w 4515586"/>
              <a:gd name="connsiteY37" fmla="*/ 0 h 1568718"/>
              <a:gd name="connsiteX38" fmla="*/ 0 w 4515586"/>
              <a:gd name="connsiteY38" fmla="*/ 0 h 1568718"/>
              <a:gd name="connsiteX39" fmla="*/ 0 w 4515586"/>
              <a:gd name="connsiteY39" fmla="*/ 3187 h 1568718"/>
              <a:gd name="connsiteX40" fmla="*/ 0 w 4515586"/>
              <a:gd name="connsiteY40" fmla="*/ 10200 h 1568718"/>
              <a:gd name="connsiteX41" fmla="*/ 0 w 4515586"/>
              <a:gd name="connsiteY41" fmla="*/ 14917 h 1568718"/>
              <a:gd name="connsiteX42" fmla="*/ 89400 w 4515586"/>
              <a:gd name="connsiteY42" fmla="*/ 14917 h 1568718"/>
              <a:gd name="connsiteX43" fmla="*/ 89400 w 4515586"/>
              <a:gd name="connsiteY43" fmla="*/ 57373 h 1568718"/>
              <a:gd name="connsiteX44" fmla="*/ 97085 w 4515586"/>
              <a:gd name="connsiteY44" fmla="*/ 57373 h 1568718"/>
              <a:gd name="connsiteX45" fmla="*/ 97085 w 4515586"/>
              <a:gd name="connsiteY45" fmla="*/ 136931 h 1568718"/>
              <a:gd name="connsiteX46" fmla="*/ 212613 w 4515586"/>
              <a:gd name="connsiteY46" fmla="*/ 136931 h 1568718"/>
              <a:gd name="connsiteX47" fmla="*/ 212613 w 4515586"/>
              <a:gd name="connsiteY47" fmla="*/ 216107 h 1568718"/>
              <a:gd name="connsiteX48" fmla="*/ 239253 w 4515586"/>
              <a:gd name="connsiteY48" fmla="*/ 216107 h 1568718"/>
              <a:gd name="connsiteX49" fmla="*/ 239253 w 4515586"/>
              <a:gd name="connsiteY49" fmla="*/ 283935 h 1568718"/>
              <a:gd name="connsiteX50" fmla="*/ 283569 w 4515586"/>
              <a:gd name="connsiteY50" fmla="*/ 283935 h 1568718"/>
              <a:gd name="connsiteX51" fmla="*/ 283569 w 4515586"/>
              <a:gd name="connsiteY51" fmla="*/ 346536 h 1568718"/>
              <a:gd name="connsiteX52" fmla="*/ 328781 w 4515586"/>
              <a:gd name="connsiteY52" fmla="*/ 346536 h 1568718"/>
              <a:gd name="connsiteX53" fmla="*/ 328781 w 4515586"/>
              <a:gd name="connsiteY53" fmla="*/ 405567 h 1568718"/>
              <a:gd name="connsiteX54" fmla="*/ 337363 w 4515586"/>
              <a:gd name="connsiteY54" fmla="*/ 405567 h 1568718"/>
              <a:gd name="connsiteX55" fmla="*/ 337363 w 4515586"/>
              <a:gd name="connsiteY55" fmla="*/ 462175 h 1568718"/>
              <a:gd name="connsiteX56" fmla="*/ 341717 w 4515586"/>
              <a:gd name="connsiteY56" fmla="*/ 462175 h 1568718"/>
              <a:gd name="connsiteX57" fmla="*/ 341717 w 4515586"/>
              <a:gd name="connsiteY57" fmla="*/ 521079 h 1568718"/>
              <a:gd name="connsiteX58" fmla="*/ 450457 w 4515586"/>
              <a:gd name="connsiteY58" fmla="*/ 521079 h 1568718"/>
              <a:gd name="connsiteX59" fmla="*/ 450457 w 4515586"/>
              <a:gd name="connsiteY59" fmla="*/ 573607 h 1568718"/>
              <a:gd name="connsiteX60" fmla="*/ 607227 w 4515586"/>
              <a:gd name="connsiteY60" fmla="*/ 573607 h 1568718"/>
              <a:gd name="connsiteX61" fmla="*/ 607227 w 4515586"/>
              <a:gd name="connsiteY61" fmla="*/ 589799 h 1568718"/>
              <a:gd name="connsiteX62" fmla="*/ 611326 w 4515586"/>
              <a:gd name="connsiteY62" fmla="*/ 589799 h 1568718"/>
              <a:gd name="connsiteX63" fmla="*/ 611326 w 4515586"/>
              <a:gd name="connsiteY63" fmla="*/ 678537 h 1568718"/>
              <a:gd name="connsiteX64" fmla="*/ 811771 w 4515586"/>
              <a:gd name="connsiteY64" fmla="*/ 678537 h 1568718"/>
              <a:gd name="connsiteX65" fmla="*/ 811771 w 4515586"/>
              <a:gd name="connsiteY65" fmla="*/ 684019 h 1568718"/>
              <a:gd name="connsiteX66" fmla="*/ 811771 w 4515586"/>
              <a:gd name="connsiteY66" fmla="*/ 726476 h 1568718"/>
              <a:gd name="connsiteX67" fmla="*/ 864540 w 4515586"/>
              <a:gd name="connsiteY67" fmla="*/ 726476 h 1568718"/>
              <a:gd name="connsiteX68" fmla="*/ 864540 w 4515586"/>
              <a:gd name="connsiteY68" fmla="*/ 731321 h 1568718"/>
              <a:gd name="connsiteX69" fmla="*/ 922175 w 4515586"/>
              <a:gd name="connsiteY69" fmla="*/ 731321 h 1568718"/>
              <a:gd name="connsiteX70" fmla="*/ 922175 w 4515586"/>
              <a:gd name="connsiteY70" fmla="*/ 779259 h 1568718"/>
              <a:gd name="connsiteX71" fmla="*/ 987368 w 4515586"/>
              <a:gd name="connsiteY71" fmla="*/ 779259 h 1568718"/>
              <a:gd name="connsiteX72" fmla="*/ 987368 w 4515586"/>
              <a:gd name="connsiteY72" fmla="*/ 831533 h 1568718"/>
              <a:gd name="connsiteX73" fmla="*/ 1055507 w 4515586"/>
              <a:gd name="connsiteY73" fmla="*/ 831533 h 1568718"/>
              <a:gd name="connsiteX74" fmla="*/ 1055507 w 4515586"/>
              <a:gd name="connsiteY74" fmla="*/ 835485 h 1568718"/>
              <a:gd name="connsiteX75" fmla="*/ 1055507 w 4515586"/>
              <a:gd name="connsiteY75" fmla="*/ 883042 h 1568718"/>
              <a:gd name="connsiteX76" fmla="*/ 1059990 w 4515586"/>
              <a:gd name="connsiteY76" fmla="*/ 883042 h 1568718"/>
              <a:gd name="connsiteX77" fmla="*/ 1059990 w 4515586"/>
              <a:gd name="connsiteY77" fmla="*/ 930470 h 1568718"/>
              <a:gd name="connsiteX78" fmla="*/ 1068699 w 4515586"/>
              <a:gd name="connsiteY78" fmla="*/ 930470 h 1568718"/>
              <a:gd name="connsiteX79" fmla="*/ 1068699 w 4515586"/>
              <a:gd name="connsiteY79" fmla="*/ 936590 h 1568718"/>
              <a:gd name="connsiteX80" fmla="*/ 1207922 w 4515586"/>
              <a:gd name="connsiteY80" fmla="*/ 936590 h 1568718"/>
              <a:gd name="connsiteX81" fmla="*/ 1207922 w 4515586"/>
              <a:gd name="connsiteY81" fmla="*/ 948192 h 1568718"/>
              <a:gd name="connsiteX82" fmla="*/ 1606635 w 4515586"/>
              <a:gd name="connsiteY82" fmla="*/ 948192 h 1568718"/>
              <a:gd name="connsiteX83" fmla="*/ 1606635 w 4515586"/>
              <a:gd name="connsiteY83" fmla="*/ 956990 h 1568718"/>
              <a:gd name="connsiteX84" fmla="*/ 1770193 w 4515586"/>
              <a:gd name="connsiteY84" fmla="*/ 956990 h 1568718"/>
              <a:gd name="connsiteX85" fmla="*/ 1770193 w 4515586"/>
              <a:gd name="connsiteY85" fmla="*/ 962600 h 1568718"/>
              <a:gd name="connsiteX86" fmla="*/ 1785562 w 4515586"/>
              <a:gd name="connsiteY86" fmla="*/ 962600 h 1568718"/>
              <a:gd name="connsiteX87" fmla="*/ 1785562 w 4515586"/>
              <a:gd name="connsiteY87" fmla="*/ 1004928 h 1568718"/>
              <a:gd name="connsiteX88" fmla="*/ 1806055 w 4515586"/>
              <a:gd name="connsiteY88" fmla="*/ 1004928 h 1568718"/>
              <a:gd name="connsiteX89" fmla="*/ 1806055 w 4515586"/>
              <a:gd name="connsiteY89" fmla="*/ 1073777 h 1568718"/>
              <a:gd name="connsiteX90" fmla="*/ 1863947 w 4515586"/>
              <a:gd name="connsiteY90" fmla="*/ 1073777 h 1568718"/>
              <a:gd name="connsiteX91" fmla="*/ 1863947 w 4515586"/>
              <a:gd name="connsiteY91" fmla="*/ 1083849 h 1568718"/>
              <a:gd name="connsiteX92" fmla="*/ 1882519 w 4515586"/>
              <a:gd name="connsiteY92" fmla="*/ 1083849 h 1568718"/>
              <a:gd name="connsiteX93" fmla="*/ 1882519 w 4515586"/>
              <a:gd name="connsiteY93" fmla="*/ 1147215 h 1568718"/>
              <a:gd name="connsiteX94" fmla="*/ 1971406 w 4515586"/>
              <a:gd name="connsiteY94" fmla="*/ 1147215 h 1568718"/>
              <a:gd name="connsiteX95" fmla="*/ 1971406 w 4515586"/>
              <a:gd name="connsiteY95" fmla="*/ 1215553 h 1568718"/>
              <a:gd name="connsiteX96" fmla="*/ 2043771 w 4515586"/>
              <a:gd name="connsiteY96" fmla="*/ 1215553 h 1568718"/>
              <a:gd name="connsiteX97" fmla="*/ 2043771 w 4515586"/>
              <a:gd name="connsiteY97" fmla="*/ 1225753 h 1568718"/>
              <a:gd name="connsiteX98" fmla="*/ 2535470 w 4515586"/>
              <a:gd name="connsiteY98" fmla="*/ 1225753 h 1568718"/>
              <a:gd name="connsiteX99" fmla="*/ 2535470 w 4515586"/>
              <a:gd name="connsiteY99" fmla="*/ 1236207 h 1568718"/>
              <a:gd name="connsiteX100" fmla="*/ 2558013 w 4515586"/>
              <a:gd name="connsiteY100" fmla="*/ 1236207 h 1568718"/>
              <a:gd name="connsiteX101" fmla="*/ 2558013 w 4515586"/>
              <a:gd name="connsiteY101" fmla="*/ 1304163 h 1568718"/>
              <a:gd name="connsiteX102" fmla="*/ 2716960 w 4515586"/>
              <a:gd name="connsiteY102" fmla="*/ 1304163 h 1568718"/>
              <a:gd name="connsiteX103" fmla="*/ 2716960 w 4515586"/>
              <a:gd name="connsiteY103" fmla="*/ 1315510 h 1568718"/>
              <a:gd name="connsiteX104" fmla="*/ 2835946 w 4515586"/>
              <a:gd name="connsiteY104" fmla="*/ 1315510 h 1568718"/>
              <a:gd name="connsiteX105" fmla="*/ 2835946 w 4515586"/>
              <a:gd name="connsiteY105" fmla="*/ 1331065 h 1568718"/>
              <a:gd name="connsiteX106" fmla="*/ 3018332 w 4515586"/>
              <a:gd name="connsiteY106" fmla="*/ 1331065 h 1568718"/>
              <a:gd name="connsiteX107" fmla="*/ 3018332 w 4515586"/>
              <a:gd name="connsiteY107" fmla="*/ 1425412 h 1568718"/>
              <a:gd name="connsiteX108" fmla="*/ 3552041 w 4515586"/>
              <a:gd name="connsiteY108" fmla="*/ 1425412 h 1568718"/>
              <a:gd name="connsiteX109" fmla="*/ 3552041 w 4515586"/>
              <a:gd name="connsiteY109" fmla="*/ 1525880 h 1568718"/>
              <a:gd name="connsiteX110" fmla="*/ 3880181 w 4515586"/>
              <a:gd name="connsiteY110" fmla="*/ 1525880 h 1568718"/>
              <a:gd name="connsiteX111" fmla="*/ 3880181 w 4515586"/>
              <a:gd name="connsiteY111" fmla="*/ 1542072 h 1568718"/>
              <a:gd name="connsiteX112" fmla="*/ 3962153 w 4515586"/>
              <a:gd name="connsiteY112" fmla="*/ 1542072 h 1568718"/>
              <a:gd name="connsiteX113" fmla="*/ 3962153 w 4515586"/>
              <a:gd name="connsiteY113" fmla="*/ 1568718 h 1568718"/>
              <a:gd name="connsiteX114" fmla="*/ 4515586 w 4515586"/>
              <a:gd name="connsiteY114" fmla="*/ 1568718 h 1568718"/>
              <a:gd name="connsiteX115" fmla="*/ 4515586 w 4515586"/>
              <a:gd name="connsiteY115" fmla="*/ 788439 h 1568718"/>
              <a:gd name="connsiteX116" fmla="*/ 3552041 w 4515586"/>
              <a:gd name="connsiteY116" fmla="*/ 788439 h 156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515586" h="1568718">
                <a:moveTo>
                  <a:pt x="3552041" y="788439"/>
                </a:moveTo>
                <a:lnTo>
                  <a:pt x="3552041" y="715129"/>
                </a:lnTo>
                <a:lnTo>
                  <a:pt x="3019485" y="715129"/>
                </a:lnTo>
                <a:lnTo>
                  <a:pt x="3019485" y="655970"/>
                </a:lnTo>
                <a:lnTo>
                  <a:pt x="2558653" y="655970"/>
                </a:lnTo>
                <a:lnTo>
                  <a:pt x="2558653" y="593879"/>
                </a:lnTo>
                <a:lnTo>
                  <a:pt x="1975121" y="593879"/>
                </a:lnTo>
                <a:lnTo>
                  <a:pt x="1975121" y="537271"/>
                </a:lnTo>
                <a:lnTo>
                  <a:pt x="1883159" y="537271"/>
                </a:lnTo>
                <a:lnTo>
                  <a:pt x="1883159" y="484487"/>
                </a:lnTo>
                <a:lnTo>
                  <a:pt x="1809641" y="484487"/>
                </a:lnTo>
                <a:lnTo>
                  <a:pt x="1809641" y="432214"/>
                </a:lnTo>
                <a:lnTo>
                  <a:pt x="1786587" y="432214"/>
                </a:lnTo>
                <a:lnTo>
                  <a:pt x="1786587" y="388992"/>
                </a:lnTo>
                <a:lnTo>
                  <a:pt x="1061655" y="388992"/>
                </a:lnTo>
                <a:lnTo>
                  <a:pt x="1061655" y="346663"/>
                </a:lnTo>
                <a:lnTo>
                  <a:pt x="1057044" y="346663"/>
                </a:lnTo>
                <a:lnTo>
                  <a:pt x="1057044" y="304462"/>
                </a:lnTo>
                <a:lnTo>
                  <a:pt x="985447" y="304462"/>
                </a:lnTo>
                <a:lnTo>
                  <a:pt x="985447" y="263791"/>
                </a:lnTo>
                <a:lnTo>
                  <a:pt x="923072" y="263791"/>
                </a:lnTo>
                <a:lnTo>
                  <a:pt x="923072" y="231151"/>
                </a:lnTo>
                <a:lnTo>
                  <a:pt x="812027" y="231151"/>
                </a:lnTo>
                <a:lnTo>
                  <a:pt x="812027" y="194560"/>
                </a:lnTo>
                <a:lnTo>
                  <a:pt x="612094" y="194560"/>
                </a:lnTo>
                <a:lnTo>
                  <a:pt x="612094" y="126094"/>
                </a:lnTo>
                <a:lnTo>
                  <a:pt x="451738" y="126094"/>
                </a:lnTo>
                <a:lnTo>
                  <a:pt x="451738" y="94220"/>
                </a:lnTo>
                <a:lnTo>
                  <a:pt x="342486" y="94220"/>
                </a:lnTo>
                <a:lnTo>
                  <a:pt x="342486" y="62601"/>
                </a:lnTo>
                <a:lnTo>
                  <a:pt x="336978" y="62601"/>
                </a:lnTo>
                <a:lnTo>
                  <a:pt x="336978" y="37484"/>
                </a:lnTo>
                <a:lnTo>
                  <a:pt x="328781" y="37484"/>
                </a:lnTo>
                <a:lnTo>
                  <a:pt x="328781" y="10327"/>
                </a:lnTo>
                <a:lnTo>
                  <a:pt x="110917" y="10327"/>
                </a:lnTo>
                <a:lnTo>
                  <a:pt x="110917" y="4335"/>
                </a:lnTo>
                <a:lnTo>
                  <a:pt x="106306" y="4335"/>
                </a:lnTo>
                <a:lnTo>
                  <a:pt x="106306" y="0"/>
                </a:lnTo>
                <a:lnTo>
                  <a:pt x="0" y="0"/>
                </a:lnTo>
                <a:lnTo>
                  <a:pt x="0" y="3187"/>
                </a:lnTo>
                <a:lnTo>
                  <a:pt x="0" y="10200"/>
                </a:lnTo>
                <a:lnTo>
                  <a:pt x="0" y="14917"/>
                </a:lnTo>
                <a:lnTo>
                  <a:pt x="89400" y="14917"/>
                </a:lnTo>
                <a:lnTo>
                  <a:pt x="89400" y="57373"/>
                </a:lnTo>
                <a:lnTo>
                  <a:pt x="97085" y="57373"/>
                </a:lnTo>
                <a:lnTo>
                  <a:pt x="97085" y="136931"/>
                </a:lnTo>
                <a:lnTo>
                  <a:pt x="212613" y="136931"/>
                </a:lnTo>
                <a:lnTo>
                  <a:pt x="212613" y="216107"/>
                </a:lnTo>
                <a:lnTo>
                  <a:pt x="239253" y="216107"/>
                </a:lnTo>
                <a:lnTo>
                  <a:pt x="239253" y="283935"/>
                </a:lnTo>
                <a:lnTo>
                  <a:pt x="283569" y="283935"/>
                </a:lnTo>
                <a:lnTo>
                  <a:pt x="283569" y="346536"/>
                </a:lnTo>
                <a:lnTo>
                  <a:pt x="328781" y="346536"/>
                </a:lnTo>
                <a:lnTo>
                  <a:pt x="328781" y="405567"/>
                </a:lnTo>
                <a:lnTo>
                  <a:pt x="337363" y="405567"/>
                </a:lnTo>
                <a:lnTo>
                  <a:pt x="337363" y="462175"/>
                </a:lnTo>
                <a:lnTo>
                  <a:pt x="341717" y="462175"/>
                </a:lnTo>
                <a:lnTo>
                  <a:pt x="341717" y="521079"/>
                </a:lnTo>
                <a:lnTo>
                  <a:pt x="450457" y="521079"/>
                </a:lnTo>
                <a:lnTo>
                  <a:pt x="450457" y="573607"/>
                </a:lnTo>
                <a:lnTo>
                  <a:pt x="607227" y="573607"/>
                </a:lnTo>
                <a:lnTo>
                  <a:pt x="607227" y="589799"/>
                </a:lnTo>
                <a:lnTo>
                  <a:pt x="611326" y="589799"/>
                </a:lnTo>
                <a:lnTo>
                  <a:pt x="611326" y="678537"/>
                </a:lnTo>
                <a:lnTo>
                  <a:pt x="811771" y="678537"/>
                </a:lnTo>
                <a:lnTo>
                  <a:pt x="811771" y="684019"/>
                </a:lnTo>
                <a:lnTo>
                  <a:pt x="811771" y="726476"/>
                </a:lnTo>
                <a:lnTo>
                  <a:pt x="864540" y="726476"/>
                </a:lnTo>
                <a:lnTo>
                  <a:pt x="864540" y="731321"/>
                </a:lnTo>
                <a:lnTo>
                  <a:pt x="922175" y="731321"/>
                </a:lnTo>
                <a:lnTo>
                  <a:pt x="922175" y="779259"/>
                </a:lnTo>
                <a:lnTo>
                  <a:pt x="987368" y="779259"/>
                </a:lnTo>
                <a:lnTo>
                  <a:pt x="987368" y="831533"/>
                </a:lnTo>
                <a:lnTo>
                  <a:pt x="1055507" y="831533"/>
                </a:lnTo>
                <a:lnTo>
                  <a:pt x="1055507" y="835485"/>
                </a:lnTo>
                <a:lnTo>
                  <a:pt x="1055507" y="883042"/>
                </a:lnTo>
                <a:lnTo>
                  <a:pt x="1059990" y="883042"/>
                </a:lnTo>
                <a:lnTo>
                  <a:pt x="1059990" y="930470"/>
                </a:lnTo>
                <a:lnTo>
                  <a:pt x="1068699" y="930470"/>
                </a:lnTo>
                <a:lnTo>
                  <a:pt x="1068699" y="936590"/>
                </a:lnTo>
                <a:lnTo>
                  <a:pt x="1207922" y="936590"/>
                </a:lnTo>
                <a:lnTo>
                  <a:pt x="1207922" y="948192"/>
                </a:lnTo>
                <a:lnTo>
                  <a:pt x="1606635" y="948192"/>
                </a:lnTo>
                <a:lnTo>
                  <a:pt x="1606635" y="956990"/>
                </a:lnTo>
                <a:lnTo>
                  <a:pt x="1770193" y="956990"/>
                </a:lnTo>
                <a:lnTo>
                  <a:pt x="1770193" y="962600"/>
                </a:lnTo>
                <a:lnTo>
                  <a:pt x="1785562" y="962600"/>
                </a:lnTo>
                <a:lnTo>
                  <a:pt x="1785562" y="1004928"/>
                </a:lnTo>
                <a:lnTo>
                  <a:pt x="1806055" y="1004928"/>
                </a:lnTo>
                <a:lnTo>
                  <a:pt x="1806055" y="1073777"/>
                </a:lnTo>
                <a:lnTo>
                  <a:pt x="1863947" y="1073777"/>
                </a:lnTo>
                <a:lnTo>
                  <a:pt x="1863947" y="1083849"/>
                </a:lnTo>
                <a:lnTo>
                  <a:pt x="1882519" y="1083849"/>
                </a:lnTo>
                <a:lnTo>
                  <a:pt x="1882519" y="1147215"/>
                </a:lnTo>
                <a:lnTo>
                  <a:pt x="1971406" y="1147215"/>
                </a:lnTo>
                <a:lnTo>
                  <a:pt x="1971406" y="1215553"/>
                </a:lnTo>
                <a:lnTo>
                  <a:pt x="2043771" y="1215553"/>
                </a:lnTo>
                <a:lnTo>
                  <a:pt x="2043771" y="1225753"/>
                </a:lnTo>
                <a:lnTo>
                  <a:pt x="2535470" y="1225753"/>
                </a:lnTo>
                <a:lnTo>
                  <a:pt x="2535470" y="1236207"/>
                </a:lnTo>
                <a:lnTo>
                  <a:pt x="2558013" y="1236207"/>
                </a:lnTo>
                <a:lnTo>
                  <a:pt x="2558013" y="1304163"/>
                </a:lnTo>
                <a:lnTo>
                  <a:pt x="2716960" y="1304163"/>
                </a:lnTo>
                <a:lnTo>
                  <a:pt x="2716960" y="1315510"/>
                </a:lnTo>
                <a:lnTo>
                  <a:pt x="2835946" y="1315510"/>
                </a:lnTo>
                <a:lnTo>
                  <a:pt x="2835946" y="1331065"/>
                </a:lnTo>
                <a:lnTo>
                  <a:pt x="3018332" y="1331065"/>
                </a:lnTo>
                <a:lnTo>
                  <a:pt x="3018332" y="1425412"/>
                </a:lnTo>
                <a:lnTo>
                  <a:pt x="3552041" y="1425412"/>
                </a:lnTo>
                <a:lnTo>
                  <a:pt x="3552041" y="1525880"/>
                </a:lnTo>
                <a:lnTo>
                  <a:pt x="3880181" y="1525880"/>
                </a:lnTo>
                <a:lnTo>
                  <a:pt x="3880181" y="1542072"/>
                </a:lnTo>
                <a:lnTo>
                  <a:pt x="3962153" y="1542072"/>
                </a:lnTo>
                <a:lnTo>
                  <a:pt x="3962153" y="1568718"/>
                </a:lnTo>
                <a:lnTo>
                  <a:pt x="4515586" y="1568718"/>
                </a:lnTo>
                <a:lnTo>
                  <a:pt x="4515586" y="788439"/>
                </a:lnTo>
                <a:lnTo>
                  <a:pt x="3552041" y="788439"/>
                </a:lnTo>
                <a:close/>
              </a:path>
            </a:pathLst>
          </a:custGeom>
          <a:solidFill>
            <a:srgbClr val="4DA1BB">
              <a:alpha val="50196"/>
            </a:srgbClr>
          </a:solidFill>
          <a:ln w="1279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4" name="Freeform 45">
            <a:extLst>
              <a:ext uri="{FF2B5EF4-FFF2-40B4-BE49-F238E27FC236}">
                <a16:creationId xmlns:a16="http://schemas.microsoft.com/office/drawing/2014/main" id="{FAA89DF0-7F80-4CE9-A18B-BBDEB55D4133}"/>
              </a:ext>
            </a:extLst>
          </p:cNvPr>
          <p:cNvSpPr/>
          <p:nvPr/>
        </p:nvSpPr>
        <p:spPr>
          <a:xfrm>
            <a:off x="1896857" y="2410500"/>
            <a:ext cx="5091130" cy="1749365"/>
          </a:xfrm>
          <a:custGeom>
            <a:avLst/>
            <a:gdLst>
              <a:gd name="connsiteX0" fmla="*/ 0 w 4513536"/>
              <a:gd name="connsiteY0" fmla="*/ 0 h 1298680"/>
              <a:gd name="connsiteX1" fmla="*/ 102720 w 4513536"/>
              <a:gd name="connsiteY1" fmla="*/ 0 h 1298680"/>
              <a:gd name="connsiteX2" fmla="*/ 102720 w 4513536"/>
              <a:gd name="connsiteY2" fmla="*/ 45134 h 1298680"/>
              <a:gd name="connsiteX3" fmla="*/ 216071 w 4513536"/>
              <a:gd name="connsiteY3" fmla="*/ 45134 h 1298680"/>
              <a:gd name="connsiteX4" fmla="*/ 216071 w 4513536"/>
              <a:gd name="connsiteY4" fmla="*/ 91415 h 1298680"/>
              <a:gd name="connsiteX5" fmla="*/ 241559 w 4513536"/>
              <a:gd name="connsiteY5" fmla="*/ 91415 h 1298680"/>
              <a:gd name="connsiteX6" fmla="*/ 241559 w 4513536"/>
              <a:gd name="connsiteY6" fmla="*/ 134509 h 1298680"/>
              <a:gd name="connsiteX7" fmla="*/ 284081 w 4513536"/>
              <a:gd name="connsiteY7" fmla="*/ 134509 h 1298680"/>
              <a:gd name="connsiteX8" fmla="*/ 284081 w 4513536"/>
              <a:gd name="connsiteY8" fmla="*/ 181428 h 1298680"/>
              <a:gd name="connsiteX9" fmla="*/ 326476 w 4513536"/>
              <a:gd name="connsiteY9" fmla="*/ 181428 h 1298680"/>
              <a:gd name="connsiteX10" fmla="*/ 326476 w 4513536"/>
              <a:gd name="connsiteY10" fmla="*/ 226179 h 1298680"/>
              <a:gd name="connsiteX11" fmla="*/ 338003 w 4513536"/>
              <a:gd name="connsiteY11" fmla="*/ 226179 h 1298680"/>
              <a:gd name="connsiteX12" fmla="*/ 338003 w 4513536"/>
              <a:gd name="connsiteY12" fmla="*/ 272078 h 1298680"/>
              <a:gd name="connsiteX13" fmla="*/ 344663 w 4513536"/>
              <a:gd name="connsiteY13" fmla="*/ 272078 h 1298680"/>
              <a:gd name="connsiteX14" fmla="*/ 344663 w 4513536"/>
              <a:gd name="connsiteY14" fmla="*/ 315427 h 1298680"/>
              <a:gd name="connsiteX15" fmla="*/ 451994 w 4513536"/>
              <a:gd name="connsiteY15" fmla="*/ 315427 h 1298680"/>
              <a:gd name="connsiteX16" fmla="*/ 451994 w 4513536"/>
              <a:gd name="connsiteY16" fmla="*/ 361708 h 1298680"/>
              <a:gd name="connsiteX17" fmla="*/ 608124 w 4513536"/>
              <a:gd name="connsiteY17" fmla="*/ 361708 h 1298680"/>
              <a:gd name="connsiteX18" fmla="*/ 608124 w 4513536"/>
              <a:gd name="connsiteY18" fmla="*/ 405949 h 1298680"/>
              <a:gd name="connsiteX19" fmla="*/ 614784 w 4513536"/>
              <a:gd name="connsiteY19" fmla="*/ 405949 h 1298680"/>
              <a:gd name="connsiteX20" fmla="*/ 614784 w 4513536"/>
              <a:gd name="connsiteY20" fmla="*/ 450446 h 1298680"/>
              <a:gd name="connsiteX21" fmla="*/ 814845 w 4513536"/>
              <a:gd name="connsiteY21" fmla="*/ 450446 h 1298680"/>
              <a:gd name="connsiteX22" fmla="*/ 814845 w 4513536"/>
              <a:gd name="connsiteY22" fmla="*/ 497874 h 1298680"/>
              <a:gd name="connsiteX23" fmla="*/ 921919 w 4513536"/>
              <a:gd name="connsiteY23" fmla="*/ 497874 h 1298680"/>
              <a:gd name="connsiteX24" fmla="*/ 921919 w 4513536"/>
              <a:gd name="connsiteY24" fmla="*/ 545048 h 1298680"/>
              <a:gd name="connsiteX25" fmla="*/ 985831 w 4513536"/>
              <a:gd name="connsiteY25" fmla="*/ 545048 h 1298680"/>
              <a:gd name="connsiteX26" fmla="*/ 985831 w 4513536"/>
              <a:gd name="connsiteY26" fmla="*/ 590309 h 1298680"/>
              <a:gd name="connsiteX27" fmla="*/ 1056788 w 4513536"/>
              <a:gd name="connsiteY27" fmla="*/ 590309 h 1298680"/>
              <a:gd name="connsiteX28" fmla="*/ 1056788 w 4513536"/>
              <a:gd name="connsiteY28" fmla="*/ 639396 h 1298680"/>
              <a:gd name="connsiteX29" fmla="*/ 1062167 w 4513536"/>
              <a:gd name="connsiteY29" fmla="*/ 639396 h 1298680"/>
              <a:gd name="connsiteX30" fmla="*/ 1062167 w 4513536"/>
              <a:gd name="connsiteY30" fmla="*/ 687462 h 1298680"/>
              <a:gd name="connsiteX31" fmla="*/ 1784282 w 4513536"/>
              <a:gd name="connsiteY31" fmla="*/ 687462 h 1298680"/>
              <a:gd name="connsiteX32" fmla="*/ 1784282 w 4513536"/>
              <a:gd name="connsiteY32" fmla="*/ 756182 h 1298680"/>
              <a:gd name="connsiteX33" fmla="*/ 1807464 w 4513536"/>
              <a:gd name="connsiteY33" fmla="*/ 756182 h 1298680"/>
              <a:gd name="connsiteX34" fmla="*/ 1807464 w 4513536"/>
              <a:gd name="connsiteY34" fmla="*/ 819421 h 1298680"/>
              <a:gd name="connsiteX35" fmla="*/ 1883159 w 4513536"/>
              <a:gd name="connsiteY35" fmla="*/ 819421 h 1298680"/>
              <a:gd name="connsiteX36" fmla="*/ 1883159 w 4513536"/>
              <a:gd name="connsiteY36" fmla="*/ 892094 h 1298680"/>
              <a:gd name="connsiteX37" fmla="*/ 1974993 w 4513536"/>
              <a:gd name="connsiteY37" fmla="*/ 892094 h 1298680"/>
              <a:gd name="connsiteX38" fmla="*/ 1974993 w 4513536"/>
              <a:gd name="connsiteY38" fmla="*/ 961325 h 1298680"/>
              <a:gd name="connsiteX39" fmla="*/ 2557244 w 4513536"/>
              <a:gd name="connsiteY39" fmla="*/ 961325 h 1298680"/>
              <a:gd name="connsiteX40" fmla="*/ 2557244 w 4513536"/>
              <a:gd name="connsiteY40" fmla="*/ 1050700 h 1298680"/>
              <a:gd name="connsiteX41" fmla="*/ 3016667 w 4513536"/>
              <a:gd name="connsiteY41" fmla="*/ 1050700 h 1298680"/>
              <a:gd name="connsiteX42" fmla="*/ 3016667 w 4513536"/>
              <a:gd name="connsiteY42" fmla="*/ 1176284 h 1298680"/>
              <a:gd name="connsiteX43" fmla="*/ 3552041 w 4513536"/>
              <a:gd name="connsiteY43" fmla="*/ 1176284 h 1298680"/>
              <a:gd name="connsiteX44" fmla="*/ 3552041 w 4513536"/>
              <a:gd name="connsiteY44" fmla="*/ 1298681 h 1298680"/>
              <a:gd name="connsiteX45" fmla="*/ 4513537 w 4513536"/>
              <a:gd name="connsiteY45" fmla="*/ 1298681 h 129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513536" h="1298680">
                <a:moveTo>
                  <a:pt x="0" y="0"/>
                </a:moveTo>
                <a:lnTo>
                  <a:pt x="102720" y="0"/>
                </a:lnTo>
                <a:lnTo>
                  <a:pt x="102720" y="45134"/>
                </a:lnTo>
                <a:lnTo>
                  <a:pt x="216071" y="45134"/>
                </a:lnTo>
                <a:lnTo>
                  <a:pt x="216071" y="91415"/>
                </a:lnTo>
                <a:lnTo>
                  <a:pt x="241559" y="91415"/>
                </a:lnTo>
                <a:lnTo>
                  <a:pt x="241559" y="134509"/>
                </a:lnTo>
                <a:lnTo>
                  <a:pt x="284081" y="134509"/>
                </a:lnTo>
                <a:lnTo>
                  <a:pt x="284081" y="181428"/>
                </a:lnTo>
                <a:lnTo>
                  <a:pt x="326476" y="181428"/>
                </a:lnTo>
                <a:lnTo>
                  <a:pt x="326476" y="226179"/>
                </a:lnTo>
                <a:lnTo>
                  <a:pt x="338003" y="226179"/>
                </a:lnTo>
                <a:lnTo>
                  <a:pt x="338003" y="272078"/>
                </a:lnTo>
                <a:lnTo>
                  <a:pt x="344663" y="272078"/>
                </a:lnTo>
                <a:lnTo>
                  <a:pt x="344663" y="315427"/>
                </a:lnTo>
                <a:lnTo>
                  <a:pt x="451994" y="315427"/>
                </a:lnTo>
                <a:lnTo>
                  <a:pt x="451994" y="361708"/>
                </a:lnTo>
                <a:lnTo>
                  <a:pt x="608124" y="361708"/>
                </a:lnTo>
                <a:lnTo>
                  <a:pt x="608124" y="405949"/>
                </a:lnTo>
                <a:lnTo>
                  <a:pt x="614784" y="405949"/>
                </a:lnTo>
                <a:lnTo>
                  <a:pt x="614784" y="450446"/>
                </a:lnTo>
                <a:lnTo>
                  <a:pt x="814845" y="450446"/>
                </a:lnTo>
                <a:lnTo>
                  <a:pt x="814845" y="497874"/>
                </a:lnTo>
                <a:lnTo>
                  <a:pt x="921919" y="497874"/>
                </a:lnTo>
                <a:lnTo>
                  <a:pt x="921919" y="545048"/>
                </a:lnTo>
                <a:lnTo>
                  <a:pt x="985831" y="545048"/>
                </a:lnTo>
                <a:lnTo>
                  <a:pt x="985831" y="590309"/>
                </a:lnTo>
                <a:lnTo>
                  <a:pt x="1056788" y="590309"/>
                </a:lnTo>
                <a:lnTo>
                  <a:pt x="1056788" y="639396"/>
                </a:lnTo>
                <a:lnTo>
                  <a:pt x="1062167" y="639396"/>
                </a:lnTo>
                <a:lnTo>
                  <a:pt x="1062167" y="687462"/>
                </a:lnTo>
                <a:lnTo>
                  <a:pt x="1784282" y="687462"/>
                </a:lnTo>
                <a:lnTo>
                  <a:pt x="1784282" y="756182"/>
                </a:lnTo>
                <a:lnTo>
                  <a:pt x="1807464" y="756182"/>
                </a:lnTo>
                <a:lnTo>
                  <a:pt x="1807464" y="819421"/>
                </a:lnTo>
                <a:lnTo>
                  <a:pt x="1883159" y="819421"/>
                </a:lnTo>
                <a:lnTo>
                  <a:pt x="1883159" y="892094"/>
                </a:lnTo>
                <a:lnTo>
                  <a:pt x="1974993" y="892094"/>
                </a:lnTo>
                <a:lnTo>
                  <a:pt x="1974993" y="961325"/>
                </a:lnTo>
                <a:lnTo>
                  <a:pt x="2557244" y="961325"/>
                </a:lnTo>
                <a:lnTo>
                  <a:pt x="2557244" y="1050700"/>
                </a:lnTo>
                <a:lnTo>
                  <a:pt x="3016667" y="1050700"/>
                </a:lnTo>
                <a:lnTo>
                  <a:pt x="3016667" y="1176284"/>
                </a:lnTo>
                <a:lnTo>
                  <a:pt x="3552041" y="1176284"/>
                </a:lnTo>
                <a:lnTo>
                  <a:pt x="3552041" y="1298681"/>
                </a:lnTo>
                <a:lnTo>
                  <a:pt x="4513537" y="1298681"/>
                </a:lnTo>
              </a:path>
            </a:pathLst>
          </a:custGeom>
          <a:noFill/>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45" name="Graphic 10">
            <a:extLst>
              <a:ext uri="{FF2B5EF4-FFF2-40B4-BE49-F238E27FC236}">
                <a16:creationId xmlns:a16="http://schemas.microsoft.com/office/drawing/2014/main" id="{5EC5847F-DE3E-4D66-A0F5-B87B3CEFBE30}"/>
              </a:ext>
            </a:extLst>
          </p:cNvPr>
          <p:cNvGrpSpPr/>
          <p:nvPr/>
        </p:nvGrpSpPr>
        <p:grpSpPr>
          <a:xfrm>
            <a:off x="2857728" y="3057795"/>
            <a:ext cx="4151341" cy="1124712"/>
            <a:chOff x="5233537" y="2436846"/>
            <a:chExt cx="3680371" cy="835539"/>
          </a:xfrm>
        </p:grpSpPr>
        <p:sp>
          <p:nvSpPr>
            <p:cNvPr id="46" name="Freeform 47">
              <a:extLst>
                <a:ext uri="{FF2B5EF4-FFF2-40B4-BE49-F238E27FC236}">
                  <a16:creationId xmlns:a16="http://schemas.microsoft.com/office/drawing/2014/main" id="{A76E3AD8-4AA3-42C7-8610-1C9FD5E2042F}"/>
                </a:ext>
              </a:extLst>
            </p:cNvPr>
            <p:cNvSpPr/>
            <p:nvPr/>
          </p:nvSpPr>
          <p:spPr>
            <a:xfrm>
              <a:off x="5250828" y="2436846"/>
              <a:ext cx="12807" cy="34680"/>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7" name="Freeform 48">
              <a:extLst>
                <a:ext uri="{FF2B5EF4-FFF2-40B4-BE49-F238E27FC236}">
                  <a16:creationId xmlns:a16="http://schemas.microsoft.com/office/drawing/2014/main" id="{30A850D9-AB7B-463F-A724-01ED4D2B87B0}"/>
                </a:ext>
              </a:extLst>
            </p:cNvPr>
            <p:cNvSpPr/>
            <p:nvPr/>
          </p:nvSpPr>
          <p:spPr>
            <a:xfrm>
              <a:off x="5233537" y="2454186"/>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8" name="Freeform 49">
              <a:extLst>
                <a:ext uri="{FF2B5EF4-FFF2-40B4-BE49-F238E27FC236}">
                  <a16:creationId xmlns:a16="http://schemas.microsoft.com/office/drawing/2014/main" id="{F4CC6012-7669-439E-A099-4C3303F1E1B1}"/>
                </a:ext>
              </a:extLst>
            </p:cNvPr>
            <p:cNvSpPr/>
            <p:nvPr/>
          </p:nvSpPr>
          <p:spPr>
            <a:xfrm>
              <a:off x="5407213" y="2529281"/>
              <a:ext cx="12807" cy="34680"/>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9" name="Freeform 50">
              <a:extLst>
                <a:ext uri="{FF2B5EF4-FFF2-40B4-BE49-F238E27FC236}">
                  <a16:creationId xmlns:a16="http://schemas.microsoft.com/office/drawing/2014/main" id="{BA281B59-1153-41E3-B4FC-531B29DEB8DB}"/>
                </a:ext>
              </a:extLst>
            </p:cNvPr>
            <p:cNvSpPr/>
            <p:nvPr/>
          </p:nvSpPr>
          <p:spPr>
            <a:xfrm>
              <a:off x="5389924" y="2546620"/>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0" name="Freeform 51">
              <a:extLst>
                <a:ext uri="{FF2B5EF4-FFF2-40B4-BE49-F238E27FC236}">
                  <a16:creationId xmlns:a16="http://schemas.microsoft.com/office/drawing/2014/main" id="{8FD385D5-58D0-4DC2-BCA6-159F59414411}"/>
                </a:ext>
              </a:extLst>
            </p:cNvPr>
            <p:cNvSpPr/>
            <p:nvPr/>
          </p:nvSpPr>
          <p:spPr>
            <a:xfrm>
              <a:off x="5519155" y="2626560"/>
              <a:ext cx="12807" cy="34679"/>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1" name="Freeform 52">
              <a:extLst>
                <a:ext uri="{FF2B5EF4-FFF2-40B4-BE49-F238E27FC236}">
                  <a16:creationId xmlns:a16="http://schemas.microsoft.com/office/drawing/2014/main" id="{6023432C-DEBB-440F-91B2-45F6BE8C2A6B}"/>
                </a:ext>
              </a:extLst>
            </p:cNvPr>
            <p:cNvSpPr/>
            <p:nvPr/>
          </p:nvSpPr>
          <p:spPr>
            <a:xfrm>
              <a:off x="5501866" y="2643901"/>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2" name="Freeform 53">
              <a:extLst>
                <a:ext uri="{FF2B5EF4-FFF2-40B4-BE49-F238E27FC236}">
                  <a16:creationId xmlns:a16="http://schemas.microsoft.com/office/drawing/2014/main" id="{5A624B11-1CBA-49DD-9FA0-DB04D73A2F1B}"/>
                </a:ext>
              </a:extLst>
            </p:cNvPr>
            <p:cNvSpPr/>
            <p:nvPr/>
          </p:nvSpPr>
          <p:spPr>
            <a:xfrm>
              <a:off x="5595365" y="2626560"/>
              <a:ext cx="12807" cy="34679"/>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3" name="Freeform 54">
              <a:extLst>
                <a:ext uri="{FF2B5EF4-FFF2-40B4-BE49-F238E27FC236}">
                  <a16:creationId xmlns:a16="http://schemas.microsoft.com/office/drawing/2014/main" id="{D4EE0A3A-C30F-414F-87DC-4AAE848A5766}"/>
                </a:ext>
              </a:extLst>
            </p:cNvPr>
            <p:cNvSpPr/>
            <p:nvPr/>
          </p:nvSpPr>
          <p:spPr>
            <a:xfrm>
              <a:off x="5577946" y="2643901"/>
              <a:ext cx="34837" cy="12749"/>
            </a:xfrm>
            <a:custGeom>
              <a:avLst/>
              <a:gdLst>
                <a:gd name="connsiteX0" fmla="*/ 34838 w 34837"/>
                <a:gd name="connsiteY0" fmla="*/ 0 h 12749"/>
                <a:gd name="connsiteX1" fmla="*/ 0 w 34837"/>
                <a:gd name="connsiteY1" fmla="*/ 0 h 12749"/>
              </a:gdLst>
              <a:ahLst/>
              <a:cxnLst>
                <a:cxn ang="0">
                  <a:pos x="connsiteX0" y="connsiteY0"/>
                </a:cxn>
                <a:cxn ang="0">
                  <a:pos x="connsiteX1" y="connsiteY1"/>
                </a:cxn>
              </a:cxnLst>
              <a:rect l="l" t="t" r="r" b="b"/>
              <a:pathLst>
                <a:path w="34837" h="12749">
                  <a:moveTo>
                    <a:pt x="34838"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4" name="Freeform 55">
              <a:extLst>
                <a:ext uri="{FF2B5EF4-FFF2-40B4-BE49-F238E27FC236}">
                  <a16:creationId xmlns:a16="http://schemas.microsoft.com/office/drawing/2014/main" id="{58058799-A8D3-47B0-9BFC-2FFA85A83D05}"/>
                </a:ext>
              </a:extLst>
            </p:cNvPr>
            <p:cNvSpPr/>
            <p:nvPr/>
          </p:nvSpPr>
          <p:spPr>
            <a:xfrm>
              <a:off x="5992541" y="2626560"/>
              <a:ext cx="12807" cy="34679"/>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5" name="Freeform 56">
              <a:extLst>
                <a:ext uri="{FF2B5EF4-FFF2-40B4-BE49-F238E27FC236}">
                  <a16:creationId xmlns:a16="http://schemas.microsoft.com/office/drawing/2014/main" id="{BDF16096-3036-462A-9880-EDDC0DE36DDF}"/>
                </a:ext>
              </a:extLst>
            </p:cNvPr>
            <p:cNvSpPr/>
            <p:nvPr/>
          </p:nvSpPr>
          <p:spPr>
            <a:xfrm>
              <a:off x="5975123" y="2643901"/>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 name="Freeform 57">
              <a:extLst>
                <a:ext uri="{FF2B5EF4-FFF2-40B4-BE49-F238E27FC236}">
                  <a16:creationId xmlns:a16="http://schemas.microsoft.com/office/drawing/2014/main" id="{BBFD31D6-787D-4E44-A446-EEC6B9A98221}"/>
                </a:ext>
              </a:extLst>
            </p:cNvPr>
            <p:cNvSpPr/>
            <p:nvPr/>
          </p:nvSpPr>
          <p:spPr>
            <a:xfrm>
              <a:off x="6152513" y="2626559"/>
              <a:ext cx="12807" cy="34679"/>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7" name="Freeform 58">
              <a:extLst>
                <a:ext uri="{FF2B5EF4-FFF2-40B4-BE49-F238E27FC236}">
                  <a16:creationId xmlns:a16="http://schemas.microsoft.com/office/drawing/2014/main" id="{E0EE04CF-5F0E-412E-BC21-ED778EF1EC1B}"/>
                </a:ext>
              </a:extLst>
            </p:cNvPr>
            <p:cNvSpPr/>
            <p:nvPr/>
          </p:nvSpPr>
          <p:spPr>
            <a:xfrm>
              <a:off x="6135223" y="2643899"/>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8" name="Freeform 59">
              <a:extLst>
                <a:ext uri="{FF2B5EF4-FFF2-40B4-BE49-F238E27FC236}">
                  <a16:creationId xmlns:a16="http://schemas.microsoft.com/office/drawing/2014/main" id="{EDB2D2B9-3A1F-487B-A6C2-188569F1E49F}"/>
                </a:ext>
              </a:extLst>
            </p:cNvPr>
            <p:cNvSpPr/>
            <p:nvPr/>
          </p:nvSpPr>
          <p:spPr>
            <a:xfrm>
              <a:off x="6249854" y="2758262"/>
              <a:ext cx="12807" cy="34679"/>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9" name="Freeform 60">
              <a:extLst>
                <a:ext uri="{FF2B5EF4-FFF2-40B4-BE49-F238E27FC236}">
                  <a16:creationId xmlns:a16="http://schemas.microsoft.com/office/drawing/2014/main" id="{93CDB3E8-AA12-4139-BCBD-50D65AD7824E}"/>
                </a:ext>
              </a:extLst>
            </p:cNvPr>
            <p:cNvSpPr/>
            <p:nvPr/>
          </p:nvSpPr>
          <p:spPr>
            <a:xfrm>
              <a:off x="6232561" y="2775602"/>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0" name="Freeform 61">
              <a:extLst>
                <a:ext uri="{FF2B5EF4-FFF2-40B4-BE49-F238E27FC236}">
                  <a16:creationId xmlns:a16="http://schemas.microsoft.com/office/drawing/2014/main" id="{ECBFF5F0-0B74-449A-96E7-65511FFE86D0}"/>
                </a:ext>
              </a:extLst>
            </p:cNvPr>
            <p:cNvSpPr/>
            <p:nvPr/>
          </p:nvSpPr>
          <p:spPr>
            <a:xfrm>
              <a:off x="6426604" y="2900676"/>
              <a:ext cx="12807" cy="34551"/>
            </a:xfrm>
            <a:custGeom>
              <a:avLst/>
              <a:gdLst>
                <a:gd name="connsiteX0" fmla="*/ 0 w 12807"/>
                <a:gd name="connsiteY0" fmla="*/ 0 h 34551"/>
                <a:gd name="connsiteX1" fmla="*/ 0 w 12807"/>
                <a:gd name="connsiteY1" fmla="*/ 34552 h 34551"/>
              </a:gdLst>
              <a:ahLst/>
              <a:cxnLst>
                <a:cxn ang="0">
                  <a:pos x="connsiteX0" y="connsiteY0"/>
                </a:cxn>
                <a:cxn ang="0">
                  <a:pos x="connsiteX1" y="connsiteY1"/>
                </a:cxn>
              </a:cxnLst>
              <a:rect l="l" t="t" r="r" b="b"/>
              <a:pathLst>
                <a:path w="12807" h="34551">
                  <a:moveTo>
                    <a:pt x="0" y="0"/>
                  </a:moveTo>
                  <a:lnTo>
                    <a:pt x="0" y="34552"/>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1" name="Freeform 62">
              <a:extLst>
                <a:ext uri="{FF2B5EF4-FFF2-40B4-BE49-F238E27FC236}">
                  <a16:creationId xmlns:a16="http://schemas.microsoft.com/office/drawing/2014/main" id="{6A085EF0-2D5B-46FE-B065-B638F580BAA4}"/>
                </a:ext>
              </a:extLst>
            </p:cNvPr>
            <p:cNvSpPr/>
            <p:nvPr/>
          </p:nvSpPr>
          <p:spPr>
            <a:xfrm>
              <a:off x="6409312" y="2918016"/>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2" name="Freeform 63">
              <a:extLst>
                <a:ext uri="{FF2B5EF4-FFF2-40B4-BE49-F238E27FC236}">
                  <a16:creationId xmlns:a16="http://schemas.microsoft.com/office/drawing/2014/main" id="{414D6AF7-F101-4B8C-88EE-B6EE7E49D572}"/>
                </a:ext>
              </a:extLst>
            </p:cNvPr>
            <p:cNvSpPr/>
            <p:nvPr/>
          </p:nvSpPr>
          <p:spPr>
            <a:xfrm>
              <a:off x="6918302" y="2900292"/>
              <a:ext cx="12807" cy="34679"/>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3" name="Freeform 64">
              <a:extLst>
                <a:ext uri="{FF2B5EF4-FFF2-40B4-BE49-F238E27FC236}">
                  <a16:creationId xmlns:a16="http://schemas.microsoft.com/office/drawing/2014/main" id="{F36251CD-3A88-4F91-8B2B-8923FBFD4B50}"/>
                </a:ext>
              </a:extLst>
            </p:cNvPr>
            <p:cNvSpPr/>
            <p:nvPr/>
          </p:nvSpPr>
          <p:spPr>
            <a:xfrm>
              <a:off x="6900883" y="2917629"/>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4" name="Freeform 65">
              <a:extLst>
                <a:ext uri="{FF2B5EF4-FFF2-40B4-BE49-F238E27FC236}">
                  <a16:creationId xmlns:a16="http://schemas.microsoft.com/office/drawing/2014/main" id="{24129EF1-3A7F-4562-8E59-DF3201543B71}"/>
                </a:ext>
              </a:extLst>
            </p:cNvPr>
            <p:cNvSpPr/>
            <p:nvPr/>
          </p:nvSpPr>
          <p:spPr>
            <a:xfrm>
              <a:off x="7102224" y="2989792"/>
              <a:ext cx="12807" cy="34551"/>
            </a:xfrm>
            <a:custGeom>
              <a:avLst/>
              <a:gdLst>
                <a:gd name="connsiteX0" fmla="*/ 0 w 12807"/>
                <a:gd name="connsiteY0" fmla="*/ 0 h 34551"/>
                <a:gd name="connsiteX1" fmla="*/ 0 w 12807"/>
                <a:gd name="connsiteY1" fmla="*/ 34552 h 34551"/>
              </a:gdLst>
              <a:ahLst/>
              <a:cxnLst>
                <a:cxn ang="0">
                  <a:pos x="connsiteX0" y="connsiteY0"/>
                </a:cxn>
                <a:cxn ang="0">
                  <a:pos x="connsiteX1" y="connsiteY1"/>
                </a:cxn>
              </a:cxnLst>
              <a:rect l="l" t="t" r="r" b="b"/>
              <a:pathLst>
                <a:path w="12807" h="34551">
                  <a:moveTo>
                    <a:pt x="0" y="0"/>
                  </a:moveTo>
                  <a:lnTo>
                    <a:pt x="0" y="34552"/>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5" name="Freeform 66">
              <a:extLst>
                <a:ext uri="{FF2B5EF4-FFF2-40B4-BE49-F238E27FC236}">
                  <a16:creationId xmlns:a16="http://schemas.microsoft.com/office/drawing/2014/main" id="{202255F3-1D29-42EF-9DF8-E1901F743636}"/>
                </a:ext>
              </a:extLst>
            </p:cNvPr>
            <p:cNvSpPr/>
            <p:nvPr/>
          </p:nvSpPr>
          <p:spPr>
            <a:xfrm>
              <a:off x="7084806" y="3007004"/>
              <a:ext cx="34837" cy="12749"/>
            </a:xfrm>
            <a:custGeom>
              <a:avLst/>
              <a:gdLst>
                <a:gd name="connsiteX0" fmla="*/ 34838 w 34837"/>
                <a:gd name="connsiteY0" fmla="*/ 0 h 12749"/>
                <a:gd name="connsiteX1" fmla="*/ 0 w 34837"/>
                <a:gd name="connsiteY1" fmla="*/ 0 h 12749"/>
              </a:gdLst>
              <a:ahLst/>
              <a:cxnLst>
                <a:cxn ang="0">
                  <a:pos x="connsiteX0" y="connsiteY0"/>
                </a:cxn>
                <a:cxn ang="0">
                  <a:pos x="connsiteX1" y="connsiteY1"/>
                </a:cxn>
              </a:cxnLst>
              <a:rect l="l" t="t" r="r" b="b"/>
              <a:pathLst>
                <a:path w="34837" h="12749">
                  <a:moveTo>
                    <a:pt x="34838"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6" name="Freeform 67">
              <a:extLst>
                <a:ext uri="{FF2B5EF4-FFF2-40B4-BE49-F238E27FC236}">
                  <a16:creationId xmlns:a16="http://schemas.microsoft.com/office/drawing/2014/main" id="{37191B94-4576-4C10-A03C-10C98900FCC7}"/>
                </a:ext>
              </a:extLst>
            </p:cNvPr>
            <p:cNvSpPr/>
            <p:nvPr/>
          </p:nvSpPr>
          <p:spPr>
            <a:xfrm>
              <a:off x="7218650" y="2989792"/>
              <a:ext cx="12807" cy="34551"/>
            </a:xfrm>
            <a:custGeom>
              <a:avLst/>
              <a:gdLst>
                <a:gd name="connsiteX0" fmla="*/ 0 w 12807"/>
                <a:gd name="connsiteY0" fmla="*/ 0 h 34551"/>
                <a:gd name="connsiteX1" fmla="*/ 0 w 12807"/>
                <a:gd name="connsiteY1" fmla="*/ 34552 h 34551"/>
              </a:gdLst>
              <a:ahLst/>
              <a:cxnLst>
                <a:cxn ang="0">
                  <a:pos x="connsiteX0" y="connsiteY0"/>
                </a:cxn>
                <a:cxn ang="0">
                  <a:pos x="connsiteX1" y="connsiteY1"/>
                </a:cxn>
              </a:cxnLst>
              <a:rect l="l" t="t" r="r" b="b"/>
              <a:pathLst>
                <a:path w="12807" h="34551">
                  <a:moveTo>
                    <a:pt x="0" y="0"/>
                  </a:moveTo>
                  <a:lnTo>
                    <a:pt x="0" y="34552"/>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7" name="Freeform 68">
              <a:extLst>
                <a:ext uri="{FF2B5EF4-FFF2-40B4-BE49-F238E27FC236}">
                  <a16:creationId xmlns:a16="http://schemas.microsoft.com/office/drawing/2014/main" id="{CF46D576-8B06-464E-B334-B74063197111}"/>
                </a:ext>
              </a:extLst>
            </p:cNvPr>
            <p:cNvSpPr/>
            <p:nvPr/>
          </p:nvSpPr>
          <p:spPr>
            <a:xfrm>
              <a:off x="7201232" y="3007001"/>
              <a:ext cx="34837" cy="12749"/>
            </a:xfrm>
            <a:custGeom>
              <a:avLst/>
              <a:gdLst>
                <a:gd name="connsiteX0" fmla="*/ 34838 w 34837"/>
                <a:gd name="connsiteY0" fmla="*/ 0 h 12749"/>
                <a:gd name="connsiteX1" fmla="*/ 0 w 34837"/>
                <a:gd name="connsiteY1" fmla="*/ 0 h 12749"/>
              </a:gdLst>
              <a:ahLst/>
              <a:cxnLst>
                <a:cxn ang="0">
                  <a:pos x="connsiteX0" y="connsiteY0"/>
                </a:cxn>
                <a:cxn ang="0">
                  <a:pos x="connsiteX1" y="connsiteY1"/>
                </a:cxn>
              </a:cxnLst>
              <a:rect l="l" t="t" r="r" b="b"/>
              <a:pathLst>
                <a:path w="34837" h="12749">
                  <a:moveTo>
                    <a:pt x="34838"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8" name="Freeform 69">
              <a:extLst>
                <a:ext uri="{FF2B5EF4-FFF2-40B4-BE49-F238E27FC236}">
                  <a16:creationId xmlns:a16="http://schemas.microsoft.com/office/drawing/2014/main" id="{7C067DED-295B-4EC2-9BDD-062152515943}"/>
                </a:ext>
              </a:extLst>
            </p:cNvPr>
            <p:cNvSpPr/>
            <p:nvPr/>
          </p:nvSpPr>
          <p:spPr>
            <a:xfrm>
              <a:off x="8265193" y="3237673"/>
              <a:ext cx="12807" cy="34680"/>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9" name="Freeform 70">
              <a:extLst>
                <a:ext uri="{FF2B5EF4-FFF2-40B4-BE49-F238E27FC236}">
                  <a16:creationId xmlns:a16="http://schemas.microsoft.com/office/drawing/2014/main" id="{2F8F2502-5DB3-4A2B-B26E-853F600D4E13}"/>
                </a:ext>
              </a:extLst>
            </p:cNvPr>
            <p:cNvSpPr/>
            <p:nvPr/>
          </p:nvSpPr>
          <p:spPr>
            <a:xfrm>
              <a:off x="8247773" y="3255014"/>
              <a:ext cx="34837" cy="12749"/>
            </a:xfrm>
            <a:custGeom>
              <a:avLst/>
              <a:gdLst>
                <a:gd name="connsiteX0" fmla="*/ 34838 w 34837"/>
                <a:gd name="connsiteY0" fmla="*/ 0 h 12749"/>
                <a:gd name="connsiteX1" fmla="*/ 0 w 34837"/>
                <a:gd name="connsiteY1" fmla="*/ 0 h 12749"/>
              </a:gdLst>
              <a:ahLst/>
              <a:cxnLst>
                <a:cxn ang="0">
                  <a:pos x="connsiteX0" y="connsiteY0"/>
                </a:cxn>
                <a:cxn ang="0">
                  <a:pos x="connsiteX1" y="connsiteY1"/>
                </a:cxn>
              </a:cxnLst>
              <a:rect l="l" t="t" r="r" b="b"/>
              <a:pathLst>
                <a:path w="34837" h="12749">
                  <a:moveTo>
                    <a:pt x="34838"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0" name="Freeform 71">
              <a:extLst>
                <a:ext uri="{FF2B5EF4-FFF2-40B4-BE49-F238E27FC236}">
                  <a16:creationId xmlns:a16="http://schemas.microsoft.com/office/drawing/2014/main" id="{D6D46316-9C32-4E44-BEFB-BC646DF955FE}"/>
                </a:ext>
              </a:extLst>
            </p:cNvPr>
            <p:cNvSpPr/>
            <p:nvPr/>
          </p:nvSpPr>
          <p:spPr>
            <a:xfrm>
              <a:off x="8343961" y="3237705"/>
              <a:ext cx="12807" cy="34680"/>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1" name="Freeform 72">
              <a:extLst>
                <a:ext uri="{FF2B5EF4-FFF2-40B4-BE49-F238E27FC236}">
                  <a16:creationId xmlns:a16="http://schemas.microsoft.com/office/drawing/2014/main" id="{35016875-A2DA-41E0-8514-518C533DD458}"/>
                </a:ext>
              </a:extLst>
            </p:cNvPr>
            <p:cNvSpPr/>
            <p:nvPr/>
          </p:nvSpPr>
          <p:spPr>
            <a:xfrm>
              <a:off x="8326676" y="3255045"/>
              <a:ext cx="34709" cy="12749"/>
            </a:xfrm>
            <a:custGeom>
              <a:avLst/>
              <a:gdLst>
                <a:gd name="connsiteX0" fmla="*/ 34710 w 34709"/>
                <a:gd name="connsiteY0" fmla="*/ 0 h 12749"/>
                <a:gd name="connsiteX1" fmla="*/ 0 w 34709"/>
                <a:gd name="connsiteY1" fmla="*/ 0 h 12749"/>
              </a:gdLst>
              <a:ahLst/>
              <a:cxnLst>
                <a:cxn ang="0">
                  <a:pos x="connsiteX0" y="connsiteY0"/>
                </a:cxn>
                <a:cxn ang="0">
                  <a:pos x="connsiteX1" y="connsiteY1"/>
                </a:cxn>
              </a:cxnLst>
              <a:rect l="l" t="t" r="r" b="b"/>
              <a:pathLst>
                <a:path w="34709" h="12749">
                  <a:moveTo>
                    <a:pt x="34710"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2" name="Freeform 73">
              <a:extLst>
                <a:ext uri="{FF2B5EF4-FFF2-40B4-BE49-F238E27FC236}">
                  <a16:creationId xmlns:a16="http://schemas.microsoft.com/office/drawing/2014/main" id="{196A18F5-21FF-41A4-A62A-B24EB3D0964B}"/>
                </a:ext>
              </a:extLst>
            </p:cNvPr>
            <p:cNvSpPr/>
            <p:nvPr/>
          </p:nvSpPr>
          <p:spPr>
            <a:xfrm>
              <a:off x="8896505" y="3237689"/>
              <a:ext cx="12807" cy="34680"/>
            </a:xfrm>
            <a:custGeom>
              <a:avLst/>
              <a:gdLst>
                <a:gd name="connsiteX0" fmla="*/ 0 w 12807"/>
                <a:gd name="connsiteY0" fmla="*/ 0 h 34679"/>
                <a:gd name="connsiteX1" fmla="*/ 0 w 12807"/>
                <a:gd name="connsiteY1" fmla="*/ 34679 h 34679"/>
              </a:gdLst>
              <a:ahLst/>
              <a:cxnLst>
                <a:cxn ang="0">
                  <a:pos x="connsiteX0" y="connsiteY0"/>
                </a:cxn>
                <a:cxn ang="0">
                  <a:pos x="connsiteX1" y="connsiteY1"/>
                </a:cxn>
              </a:cxnLst>
              <a:rect l="l" t="t" r="r" b="b"/>
              <a:pathLst>
                <a:path w="12807" h="34679">
                  <a:moveTo>
                    <a:pt x="0" y="0"/>
                  </a:moveTo>
                  <a:lnTo>
                    <a:pt x="0" y="34679"/>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3" name="Freeform 74">
              <a:extLst>
                <a:ext uri="{FF2B5EF4-FFF2-40B4-BE49-F238E27FC236}">
                  <a16:creationId xmlns:a16="http://schemas.microsoft.com/office/drawing/2014/main" id="{D7827776-AF27-4F1C-8ECE-E04AB0BE1E3D}"/>
                </a:ext>
              </a:extLst>
            </p:cNvPr>
            <p:cNvSpPr/>
            <p:nvPr/>
          </p:nvSpPr>
          <p:spPr>
            <a:xfrm>
              <a:off x="8879071" y="3254968"/>
              <a:ext cx="34837" cy="12749"/>
            </a:xfrm>
            <a:custGeom>
              <a:avLst/>
              <a:gdLst>
                <a:gd name="connsiteX0" fmla="*/ 34838 w 34837"/>
                <a:gd name="connsiteY0" fmla="*/ 0 h 12749"/>
                <a:gd name="connsiteX1" fmla="*/ 0 w 34837"/>
                <a:gd name="connsiteY1" fmla="*/ 0 h 12749"/>
              </a:gdLst>
              <a:ahLst/>
              <a:cxnLst>
                <a:cxn ang="0">
                  <a:pos x="connsiteX0" y="connsiteY0"/>
                </a:cxn>
                <a:cxn ang="0">
                  <a:pos x="connsiteX1" y="connsiteY1"/>
                </a:cxn>
              </a:cxnLst>
              <a:rect l="l" t="t" r="r" b="b"/>
              <a:pathLst>
                <a:path w="34837" h="12749">
                  <a:moveTo>
                    <a:pt x="34838" y="0"/>
                  </a:moveTo>
                  <a:lnTo>
                    <a:pt x="0" y="0"/>
                  </a:lnTo>
                </a:path>
              </a:pathLst>
            </a:custGeom>
            <a:ln w="28575" cap="flat">
              <a:solidFill>
                <a:schemeClr val="accent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74" name="TextBox 73">
            <a:extLst>
              <a:ext uri="{FF2B5EF4-FFF2-40B4-BE49-F238E27FC236}">
                <a16:creationId xmlns:a16="http://schemas.microsoft.com/office/drawing/2014/main" id="{98114B7E-6D3A-4DFD-A4C7-C18D57029D37}"/>
              </a:ext>
            </a:extLst>
          </p:cNvPr>
          <p:cNvSpPr txBox="1"/>
          <p:nvPr/>
        </p:nvSpPr>
        <p:spPr bwMode="auto">
          <a:xfrm rot="-5400000">
            <a:off x="-111112" y="3351948"/>
            <a:ext cx="2470682"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cxnSp>
        <p:nvCxnSpPr>
          <p:cNvPr id="78" name="Straight Connector 77">
            <a:extLst>
              <a:ext uri="{FF2B5EF4-FFF2-40B4-BE49-F238E27FC236}">
                <a16:creationId xmlns:a16="http://schemas.microsoft.com/office/drawing/2014/main" id="{628D150F-4FD8-5C4D-8CF9-478D71E6D544}"/>
              </a:ext>
            </a:extLst>
          </p:cNvPr>
          <p:cNvCxnSpPr>
            <a:cxnSpLocks/>
          </p:cNvCxnSpPr>
          <p:nvPr/>
        </p:nvCxnSpPr>
        <p:spPr bwMode="auto">
          <a:xfrm>
            <a:off x="1894401" y="4771955"/>
            <a:ext cx="552049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242D6B2E-E4F8-4346-89CE-91B06900C9A9}"/>
              </a:ext>
            </a:extLst>
          </p:cNvPr>
          <p:cNvCxnSpPr>
            <a:cxnSpLocks/>
          </p:cNvCxnSpPr>
          <p:nvPr/>
        </p:nvCxnSpPr>
        <p:spPr bwMode="auto">
          <a:xfrm flipV="1">
            <a:off x="1894401" y="2400884"/>
            <a:ext cx="0" cy="2371071"/>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2DACC21-3CAB-A140-9738-7E584911B289}"/>
              </a:ext>
            </a:extLst>
          </p:cNvPr>
          <p:cNvCxnSpPr>
            <a:cxnSpLocks/>
          </p:cNvCxnSpPr>
          <p:nvPr/>
        </p:nvCxnSpPr>
        <p:spPr bwMode="auto">
          <a:xfrm flipH="1">
            <a:off x="1828800" y="24117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3269865-8E6B-064B-A44B-64AC923E8731}"/>
              </a:ext>
            </a:extLst>
          </p:cNvPr>
          <p:cNvCxnSpPr>
            <a:cxnSpLocks/>
          </p:cNvCxnSpPr>
          <p:nvPr/>
        </p:nvCxnSpPr>
        <p:spPr bwMode="auto">
          <a:xfrm flipH="1">
            <a:off x="1828800" y="30018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F376B9D-EE62-514C-9597-927186587FA0}"/>
              </a:ext>
            </a:extLst>
          </p:cNvPr>
          <p:cNvCxnSpPr>
            <a:cxnSpLocks/>
          </p:cNvCxnSpPr>
          <p:nvPr/>
        </p:nvCxnSpPr>
        <p:spPr bwMode="auto">
          <a:xfrm flipH="1">
            <a:off x="1828800" y="35918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A6A1B7C-1399-B54C-B749-69A0963E0D92}"/>
              </a:ext>
            </a:extLst>
          </p:cNvPr>
          <p:cNvCxnSpPr>
            <a:cxnSpLocks/>
          </p:cNvCxnSpPr>
          <p:nvPr/>
        </p:nvCxnSpPr>
        <p:spPr bwMode="auto">
          <a:xfrm flipH="1">
            <a:off x="1828800" y="41819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05AAA13-F2D3-CF4B-985C-2646C5A95593}"/>
              </a:ext>
            </a:extLst>
          </p:cNvPr>
          <p:cNvCxnSpPr>
            <a:cxnSpLocks/>
          </p:cNvCxnSpPr>
          <p:nvPr/>
        </p:nvCxnSpPr>
        <p:spPr bwMode="auto">
          <a:xfrm flipH="1">
            <a:off x="1828800" y="47719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B6A0A58-C880-984A-8017-150557DEE48D}"/>
              </a:ext>
            </a:extLst>
          </p:cNvPr>
          <p:cNvCxnSpPr>
            <a:cxnSpLocks/>
          </p:cNvCxnSpPr>
          <p:nvPr/>
        </p:nvCxnSpPr>
        <p:spPr bwMode="auto">
          <a:xfrm>
            <a:off x="1892702" y="47813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3763ABD-F037-8F48-8AE8-3D4C43535158}"/>
              </a:ext>
            </a:extLst>
          </p:cNvPr>
          <p:cNvCxnSpPr>
            <a:cxnSpLocks/>
          </p:cNvCxnSpPr>
          <p:nvPr/>
        </p:nvCxnSpPr>
        <p:spPr bwMode="auto">
          <a:xfrm>
            <a:off x="3730521" y="47813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11B091F-6BC8-1547-B05D-309397B2E47C}"/>
              </a:ext>
            </a:extLst>
          </p:cNvPr>
          <p:cNvCxnSpPr>
            <a:cxnSpLocks/>
          </p:cNvCxnSpPr>
          <p:nvPr/>
        </p:nvCxnSpPr>
        <p:spPr bwMode="auto">
          <a:xfrm>
            <a:off x="5568340" y="47813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2B0A7CB-24A5-084C-B422-850ED158ECFA}"/>
              </a:ext>
            </a:extLst>
          </p:cNvPr>
          <p:cNvCxnSpPr>
            <a:cxnSpLocks/>
          </p:cNvCxnSpPr>
          <p:nvPr/>
        </p:nvCxnSpPr>
        <p:spPr bwMode="auto">
          <a:xfrm>
            <a:off x="7406160" y="4781361"/>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75685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Cevostamab in R/R MM: Investigators’ Conclusions </a:t>
            </a:r>
          </a:p>
        </p:txBody>
      </p:sp>
      <p:sp>
        <p:nvSpPr>
          <p:cNvPr id="8" name="Content Placeholder 4">
            <a:extLst>
              <a:ext uri="{FF2B5EF4-FFF2-40B4-BE49-F238E27FC236}">
                <a16:creationId xmlns:a16="http://schemas.microsoft.com/office/drawing/2014/main" id="{1D722D70-FC8F-4DA2-8FD8-A3129E13CAFC}"/>
              </a:ext>
            </a:extLst>
          </p:cNvPr>
          <p:cNvSpPr>
            <a:spLocks noGrp="1"/>
          </p:cNvSpPr>
          <p:nvPr>
            <p:ph idx="1"/>
          </p:nvPr>
        </p:nvSpPr>
        <p:spPr>
          <a:xfrm>
            <a:off x="604675" y="1513047"/>
            <a:ext cx="11276738" cy="4650686"/>
          </a:xfrm>
        </p:spPr>
        <p:txBody>
          <a:bodyPr/>
          <a:lstStyle/>
          <a:p>
            <a:r>
              <a:rPr lang="en-US" sz="2600" dirty="0"/>
              <a:t>In this phase I dose-finding study, cevostamab safety profile supports further development</a:t>
            </a:r>
          </a:p>
          <a:p>
            <a:pPr lvl="1"/>
            <a:r>
              <a:rPr lang="en-US" sz="2400" dirty="0"/>
              <a:t>C1 double step-up dosing appeared to mitigate CRS risk compared with </a:t>
            </a:r>
            <a:br>
              <a:rPr lang="en-US" sz="2400" dirty="0"/>
            </a:br>
            <a:r>
              <a:rPr lang="en-US" sz="2400" dirty="0"/>
              <a:t>C1 single step-up dosing </a:t>
            </a:r>
          </a:p>
          <a:p>
            <a:r>
              <a:rPr lang="en-US" sz="2600" dirty="0"/>
              <a:t>Cevostamab elicited clinically meaningful activity in patients with heavily pretreated R/R MM</a:t>
            </a:r>
          </a:p>
          <a:p>
            <a:pPr lvl="1"/>
            <a:r>
              <a:rPr lang="en-US" sz="2400" dirty="0"/>
              <a:t>ORR increased with target dose; 56.7% at dose levels of 132-198 mg</a:t>
            </a:r>
          </a:p>
          <a:p>
            <a:pPr lvl="1"/>
            <a:r>
              <a:rPr lang="en-US" sz="2400" dirty="0"/>
              <a:t>Median DoR was 11.5 mo in the C1 single step-up cohorts</a:t>
            </a:r>
          </a:p>
          <a:p>
            <a:r>
              <a:rPr lang="en-US" sz="2600" dirty="0"/>
              <a:t>Investigators conclude that cevostamab may be beneficial therapy for patients with R/R MM; clinical development of cevostamab will expand in 2022</a:t>
            </a:r>
          </a:p>
          <a:p>
            <a:pPr lvl="1"/>
            <a:endParaRPr lang="en-US" dirty="0"/>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1">
            <a:extLst>
              <a:ext uri="{FF2B5EF4-FFF2-40B4-BE49-F238E27FC236}">
                <a16:creationId xmlns:a16="http://schemas.microsoft.com/office/drawing/2014/main" id="{6733430F-B05A-438D-9B57-52A40A488831}"/>
              </a:ext>
            </a:extLst>
          </p:cNvPr>
          <p:cNvSpPr txBox="1">
            <a:spLocks noChangeArrowheads="1"/>
          </p:cNvSpPr>
          <p:nvPr/>
        </p:nvSpPr>
        <p:spPr bwMode="auto">
          <a:xfrm>
            <a:off x="4446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2021. Abstr 157.</a:t>
            </a:r>
            <a:endParaRPr lang="en-US" sz="1200" dirty="0">
              <a:solidFill>
                <a:schemeClr val="bg2"/>
              </a:solidFill>
            </a:endParaRPr>
          </a:p>
        </p:txBody>
      </p:sp>
    </p:spTree>
    <p:extLst>
      <p:ext uri="{BB962C8B-B14F-4D97-AF65-F5344CB8AC3E}">
        <p14:creationId xmlns:p14="http://schemas.microsoft.com/office/powerpoint/2010/main" val="2023674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0"/>
          </p:nvPr>
        </p:nvSpPr>
        <p:spPr>
          <a:xfrm>
            <a:off x="659777" y="4894040"/>
            <a:ext cx="10822425" cy="1674813"/>
          </a:xfrm>
        </p:spPr>
        <p:txBody>
          <a:bodyPr/>
          <a:lstStyle/>
          <a:p>
            <a:r>
              <a:rPr lang="en-US" sz="2400" dirty="0">
                <a:solidFill>
                  <a:srgbClr val="E1471D"/>
                </a:solidFill>
                <a:hlinkClick r:id="rId3"/>
              </a:rPr>
              <a:t>clinicaloptions.com/oncology</a:t>
            </a:r>
            <a:endParaRPr lang="en-US" sz="2400" dirty="0">
              <a:solidFill>
                <a:srgbClr val="E1471D"/>
              </a:solidFill>
            </a:endParaRPr>
          </a:p>
          <a:p>
            <a:endParaRPr lang="en-US" sz="240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Acute and chronic leukemias </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Lymphomas and chronic lymphocytic leukemia</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Myelodysplastic syndromes and myeloproliferative neoplasms</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Myeloma</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Nonmalignant hematology</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56M7VY3CDVN5-2105338264-2</_dlc_DocId>
    <_dlc_DocIdUrl xmlns="d54cbe69-32bd-412a-b004-9152f949605e">
      <Url>https://intranet.clinicaloptions.com/mews/oncology/ONC_2021_ASH_CF_(PRP4549)/MM_157_Trudel/_layouts/15/DocIdRedir.aspx?ID=56M7VY3CDVN5-2105338264-2</Url>
      <Description>56M7VY3CDVN5-2105338264-2</Description>
    </_dlc_DocIdUrl>
    <Document_x0020_Category xmlns="5059fbd6-2252-4a60-8aad-c7e8efe9d892">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01C9287FB997B9418374207BAA42126B" ma:contentTypeVersion="1" ma:contentTypeDescription="Create a new document." ma:contentTypeScope="" ma:versionID="eefe1492c37110f7c1061cc05ce34c12">
  <xsd:schema xmlns:xsd="http://www.w3.org/2001/XMLSchema" xmlns:xs="http://www.w3.org/2001/XMLSchema" xmlns:p="http://schemas.microsoft.com/office/2006/metadata/properties" xmlns:ns2="d54cbe69-32bd-412a-b004-9152f949605e" xmlns:ns3="5059fbd6-2252-4a60-8aad-c7e8efe9d892" targetNamespace="http://schemas.microsoft.com/office/2006/metadata/properties" ma:root="true" ma:fieldsID="696622fbffa211cdf988202ac250ab74" ns2:_="" ns3:_="">
    <xsd:import namespace="d54cbe69-32bd-412a-b004-9152f949605e"/>
    <xsd:import namespace="5059fbd6-2252-4a60-8aad-c7e8efe9d89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059fbd6-2252-4a60-8aad-c7e8efe9d89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5059fbd6-2252-4a60-8aad-c7e8efe9d892"/>
    <ds:schemaRef ds:uri="http://schemas.microsoft.com/office/infopath/2007/PartnerControls"/>
    <ds:schemaRef ds:uri="http://purl.org/dc/terms/"/>
    <ds:schemaRef ds:uri="http://schemas.microsoft.com/office/2006/metadata/properties"/>
    <ds:schemaRef ds:uri="d54cbe69-32bd-412a-b004-9152f949605e"/>
    <ds:schemaRef ds:uri="http://schemas.openxmlformats.org/package/2006/metadata/core-properties"/>
    <ds:schemaRef ds:uri="http://www.w3.org/XML/1998/namespace"/>
    <ds:schemaRef ds:uri="http://purl.org/dc/dcmitype/"/>
  </ds:schemaRefs>
</ds:datastoreItem>
</file>

<file path=customXml/itemProps5.xml><?xml version="1.0" encoding="utf-8"?>
<ds:datastoreItem xmlns:ds="http://schemas.openxmlformats.org/officeDocument/2006/customXml" ds:itemID="{FBD54DED-755C-41DF-96C0-FE17310E43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059fbd6-2252-4a60-8aad-c7e8efe9d8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7487</TotalTime>
  <Words>2349</Words>
  <Application>Microsoft Office PowerPoint</Application>
  <PresentationFormat>Widescreen</PresentationFormat>
  <Paragraphs>383</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4_2017_HTAA_Diabetes</vt:lpstr>
      <vt:lpstr>Phase I Study of Cevostamab in Patients With     Heavily Pretreated R/R MM: Dosing Schedule,  Updated Safety and Efficacy Results</vt:lpstr>
      <vt:lpstr>About These Slides</vt:lpstr>
      <vt:lpstr>Cevostamab in R/R MM: Background</vt:lpstr>
      <vt:lpstr>Cevostamab in R/R MM: Study Design</vt:lpstr>
      <vt:lpstr>Cevostamab in R/R MM: Baseline Characteristics</vt:lpstr>
      <vt:lpstr>Cevostamab in R/R MM: Safety</vt:lpstr>
      <vt:lpstr>Cevostamab in R/R MM: CRS</vt:lpstr>
      <vt:lpstr>Cevostamab in R/R MM:  CRS With Single or Double Step-up Dosing</vt:lpstr>
      <vt:lpstr>Cevostamab in R/R MM: Response</vt:lpstr>
      <vt:lpstr>Cevostamab in R/R MM: Duration of Response</vt:lpstr>
      <vt:lpstr>Cevostamab in R/R MM: Investigators’ Conclusions </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Study of Cevostamab in Patients With     Heavily Pretreated R/R MM: Dosing Schedule, </dc:title>
  <dc:creator>Preferred User</dc:creator>
  <cp:lastModifiedBy>Jessica Buckley</cp:lastModifiedBy>
  <cp:revision>638</cp:revision>
  <cp:lastPrinted>2016-09-26T20:21:49Z</cp:lastPrinted>
  <dcterms:created xsi:type="dcterms:W3CDTF">2005-05-27T15:08:01Z</dcterms:created>
  <dcterms:modified xsi:type="dcterms:W3CDTF">2021-12-16T23:07:33Z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9002f4b2-406b-4000-933a-735f3fbd1dc8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0x01010001C9287FB997B9418374207BAA42126B</vt:lpwstr>
  </property>
</Properties>
</file>