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17"/>
  </p:notesMasterIdLst>
  <p:sldIdLst>
    <p:sldId id="321" r:id="rId6"/>
    <p:sldId id="308" r:id="rId7"/>
    <p:sldId id="576" r:id="rId8"/>
    <p:sldId id="569" r:id="rId9"/>
    <p:sldId id="570" r:id="rId10"/>
    <p:sldId id="571" r:id="rId11"/>
    <p:sldId id="572" r:id="rId12"/>
    <p:sldId id="573" r:id="rId13"/>
    <p:sldId id="574" r:id="rId14"/>
    <p:sldId id="575" r:id="rId15"/>
    <p:sldId id="318"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44" userDrawn="1">
          <p15:clr>
            <a:srgbClr val="A4A3A4"/>
          </p15:clr>
        </p15:guide>
        <p15:guide id="2" orient="horz" pos="256" userDrawn="1">
          <p15:clr>
            <a:srgbClr val="A4A3A4"/>
          </p15:clr>
        </p15:guide>
        <p15:guide id="3" orient="horz" pos="1016" userDrawn="1">
          <p15:clr>
            <a:srgbClr val="A4A3A4"/>
          </p15:clr>
        </p15:guide>
        <p15:guide id="4" orient="horz" pos="4144" userDrawn="1">
          <p15:clr>
            <a:srgbClr val="A4A3A4"/>
          </p15:clr>
        </p15:guide>
        <p15:guide id="5" orient="horz" pos="3888" userDrawn="1">
          <p15:clr>
            <a:srgbClr val="A4A3A4"/>
          </p15:clr>
        </p15:guide>
        <p15:guide id="6" orient="horz" pos="4032" userDrawn="1">
          <p15:clr>
            <a:srgbClr val="A4A3A4"/>
          </p15:clr>
        </p15:guide>
        <p15:guide id="7" pos="456" userDrawn="1">
          <p15:clr>
            <a:srgbClr val="A4A3A4"/>
          </p15:clr>
        </p15:guide>
        <p15:guide id="8" pos="328" userDrawn="1">
          <p15:clr>
            <a:srgbClr val="A4A3A4"/>
          </p15:clr>
        </p15:guide>
        <p15:guide id="9" pos="7216" userDrawn="1">
          <p15:clr>
            <a:srgbClr val="A4A3A4"/>
          </p15:clr>
        </p15:guide>
        <p15:guide id="10" pos="735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Christy Seals" initials="CS" lastIdx="4" clrIdx="6">
    <p:extLst>
      <p:ext uri="{19B8F6BF-5375-455C-9EA6-DF929625EA0E}">
        <p15:presenceInfo xmlns:p15="http://schemas.microsoft.com/office/powerpoint/2012/main" userId="S::cseals@clinicaloptions.com::0852e532-1f9e-4bbf-9b56-be19a9543a31" providerId="AD"/>
      </p:ext>
    </p:extLst>
  </p:cmAuthor>
  <p:cmAuthor id="1" name="Gordon Kelley" initials="GK" lastIdx="1" clrIdx="0">
    <p:extLst>
      <p:ext uri="{19B8F6BF-5375-455C-9EA6-DF929625EA0E}">
        <p15:presenceInfo xmlns:p15="http://schemas.microsoft.com/office/powerpoint/2012/main" userId="S::gkelley@clinicaloptions.com::7e3d11cf-7436-4611-80d7-51121a63678e" providerId="AD"/>
      </p:ext>
    </p:extLst>
  </p:cmAuthor>
  <p:cmAuthor id="8" name="Dussadee Royal" initials="DR" lastIdx="1" clrIdx="7">
    <p:extLst>
      <p:ext uri="{19B8F6BF-5375-455C-9EA6-DF929625EA0E}">
        <p15:presenceInfo xmlns:p15="http://schemas.microsoft.com/office/powerpoint/2012/main" userId="S::droyal@clinicaloptions.com::51beead8-6fa0-4b98-aeba-37044af35e17" providerId="AD"/>
      </p:ext>
    </p:extLst>
  </p:cmAuthor>
  <p:cmAuthor id="2" name="Megan Capel" initials="MC" lastIdx="3" clrIdx="1"/>
  <p:cmAuthor id="3" name=" " initials="MAC" lastIdx="1" clrIdx="2"/>
  <p:cmAuthor id="4" name="Taryn Gross" initials="TG" lastIdx="1" clrIdx="3"/>
  <p:cmAuthor id="5" name="Ryan Topping" initials="RT" lastIdx="5" clrIdx="4">
    <p:extLst>
      <p:ext uri="{19B8F6BF-5375-455C-9EA6-DF929625EA0E}">
        <p15:presenceInfo xmlns:p15="http://schemas.microsoft.com/office/powerpoint/2012/main" userId="Ryan Topping" providerId="None"/>
      </p:ext>
    </p:extLst>
  </p:cmAuthor>
  <p:cmAuthor id="6" name="CLINICALOPTIONS\tquill" initials="C" lastIdx="4" clrIdx="5">
    <p:extLst>
      <p:ext uri="{19B8F6BF-5375-455C-9EA6-DF929625EA0E}">
        <p15:presenceInfo xmlns:p15="http://schemas.microsoft.com/office/powerpoint/2012/main" userId="CLINICALOPTIONS\tquil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0503" autoAdjust="0"/>
  </p:normalViewPr>
  <p:slideViewPr>
    <p:cSldViewPr snapToGrid="0">
      <p:cViewPr varScale="1">
        <p:scale>
          <a:sx n="103" d="100"/>
          <a:sy n="103" d="100"/>
        </p:scale>
        <p:origin x="114" y="102"/>
      </p:cViewPr>
      <p:guideLst>
        <p:guide orient="horz" pos="144"/>
        <p:guide orient="horz" pos="256"/>
        <p:guide orient="horz" pos="1016"/>
        <p:guide orient="horz" pos="4144"/>
        <p:guide orient="horz" pos="3888"/>
        <p:guide orient="horz" pos="4032"/>
        <p:guide pos="456"/>
        <p:guide pos="328"/>
        <p:guide pos="7216"/>
        <p:guide pos="7352"/>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8EBBAA-4954-4E84-B182-5B3E12894704}" type="datetimeFigureOut">
              <a:rPr lang="en-US" smtClean="0"/>
              <a:t>1/25/2023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1FC064-2A20-4A46-B79F-E53B14DC96A6}" type="slidenum">
              <a:rPr lang="en-US" smtClean="0"/>
              <a:t>‹#›</a:t>
            </a:fld>
            <a:endParaRPr lang="en-US" dirty="0"/>
          </a:p>
        </p:txBody>
      </p:sp>
    </p:spTree>
    <p:extLst>
      <p:ext uri="{BB962C8B-B14F-4D97-AF65-F5344CB8AC3E}">
        <p14:creationId xmlns:p14="http://schemas.microsoft.com/office/powerpoint/2010/main" val="42338928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41FC064-2A20-4A46-B79F-E53B14DC96A6}" type="slidenum">
              <a:rPr lang="en-US" smtClean="0"/>
              <a:t>1</a:t>
            </a:fld>
            <a:endParaRPr lang="en-US" dirty="0"/>
          </a:p>
        </p:txBody>
      </p:sp>
    </p:spTree>
    <p:extLst>
      <p:ext uri="{BB962C8B-B14F-4D97-AF65-F5344CB8AC3E}">
        <p14:creationId xmlns:p14="http://schemas.microsoft.com/office/powerpoint/2010/main" val="13261307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dirty="0">
                <a:latin typeface="+mn-lt"/>
              </a:rPr>
              <a:t>ADCC, antibody-dependent cellular cytotoxicity; CDC, complement-dependent cytotoxicity; CPS, combined positive score; EOX, epirubicin/oxaliplatin/capecitabine; GEJ, gastroesophageal junction; mFOLFOX6, modified </a:t>
            </a:r>
            <a:r>
              <a:rPr lang="en-US" sz="1200" b="0" i="1" dirty="0">
                <a:solidFill>
                  <a:srgbClr val="000000"/>
                </a:solidFill>
                <a:effectLst/>
                <a:latin typeface="+mn-lt"/>
              </a:rPr>
              <a:t>5-fluorouracil/leucovorin/oxaliplatin; </a:t>
            </a:r>
            <a:r>
              <a:rPr lang="en-US" sz="1200" b="0" i="1" dirty="0">
                <a:latin typeface="+mn-lt"/>
              </a:rPr>
              <a:t>OS, overall survival; PFS, progression-free survival.</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60ABAA2-6C4E-466F-9BAE-1C454D0B2418}"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992920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5-FU, </a:t>
            </a:r>
            <a:r>
              <a:rPr lang="en-US" sz="1200" b="0" i="1" dirty="0">
                <a:solidFill>
                  <a:srgbClr val="000000"/>
                </a:solidFill>
                <a:effectLst/>
                <a:latin typeface="+mn-lt"/>
              </a:rPr>
              <a:t>5-fluorouracil; </a:t>
            </a:r>
            <a:r>
              <a:rPr lang="en-US" b="0" i="1" dirty="0"/>
              <a:t>DoR, duration of response; ECOG, Eastern Cooperative Oncology Group; GEJ, gastroesophageal junction; GHS, global health status; mets, metastases; </a:t>
            </a:r>
            <a:r>
              <a:rPr lang="en-US" sz="1200" b="0" i="1" dirty="0">
                <a:latin typeface="+mn-lt"/>
              </a:rPr>
              <a:t>mFOLFOX6, modified </a:t>
            </a:r>
            <a:r>
              <a:rPr lang="en-US" sz="1200" b="0" i="1" dirty="0">
                <a:solidFill>
                  <a:srgbClr val="000000"/>
                </a:solidFill>
                <a:effectLst/>
                <a:latin typeface="+mn-lt"/>
              </a:rPr>
              <a:t>5-fluorouracil/leucovorin/oxaliplatin; </a:t>
            </a:r>
            <a:r>
              <a:rPr lang="en-US" b="0" i="1" dirty="0"/>
              <a:t>ORR, overall response rate; OS, overall survival; PF, physical function; PFS, progression-free survival; PRO, patient-reported outcome; PS, performance status; QoL, quality of life; TTCD, time to first confirmed deterioration.</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60ABAA2-6C4E-466F-9BAE-1C454D0B2418}"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800049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CPS, combined positive score; ECOG, Eastern Cooperative Oncology Group; GEJ, gastroesophageal junction; IHC, immunohistochemistry; </a:t>
            </a:r>
            <a:r>
              <a:rPr lang="en-US" sz="1200" b="0" i="1" dirty="0">
                <a:latin typeface="+mn-lt"/>
              </a:rPr>
              <a:t>mFOLFOX6, modified </a:t>
            </a:r>
            <a:r>
              <a:rPr lang="en-US" sz="1200" b="0" i="1" dirty="0">
                <a:solidFill>
                  <a:srgbClr val="000000"/>
                </a:solidFill>
                <a:effectLst/>
                <a:latin typeface="+mn-lt"/>
              </a:rPr>
              <a:t>5-fluorouracil/leucovorin/oxaliplatin; PS, </a:t>
            </a:r>
            <a:r>
              <a:rPr lang="en-US" b="0" i="1" dirty="0"/>
              <a:t>performance status.</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60ABAA2-6C4E-466F-9BAE-1C454D0B2418}"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5298009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F/U, follow-up; </a:t>
            </a:r>
            <a:r>
              <a:rPr lang="en-US" sz="1200" b="0" i="1" dirty="0">
                <a:latin typeface="+mn-lt"/>
              </a:rPr>
              <a:t>mFOLFOX6, modified </a:t>
            </a:r>
            <a:r>
              <a:rPr lang="en-US" sz="1200" b="0" i="1" dirty="0">
                <a:solidFill>
                  <a:srgbClr val="000000"/>
                </a:solidFill>
                <a:effectLst/>
                <a:latin typeface="+mn-lt"/>
              </a:rPr>
              <a:t>5-fluorouracil/leucovorin/oxaliplatin; </a:t>
            </a:r>
            <a:r>
              <a:rPr lang="en-US" b="0" i="1" dirty="0"/>
              <a:t>OS, overall survival; PFS, progression-free survival.</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60ABAA2-6C4E-466F-9BAE-1C454D0B2418}"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834618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CR, complete response; DoR, duration of response; GEJ, gastroesophageal junction; </a:t>
            </a:r>
            <a:r>
              <a:rPr lang="en-US" sz="1200" b="0" i="1" dirty="0">
                <a:latin typeface="+mn-lt"/>
              </a:rPr>
              <a:t>mFOLFOX6, modified </a:t>
            </a:r>
            <a:r>
              <a:rPr lang="en-US" sz="1200" b="0" i="1" dirty="0">
                <a:solidFill>
                  <a:srgbClr val="000000"/>
                </a:solidFill>
                <a:effectLst/>
                <a:latin typeface="+mn-lt"/>
              </a:rPr>
              <a:t>5-fluorouracil/leucovorin/oxaliplatin; </a:t>
            </a:r>
            <a:r>
              <a:rPr lang="en-US" b="0" i="1" dirty="0"/>
              <a:t>ORR, overall response rate; PD, progressive disease; PR, partial response; SD, stable disease.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60ABAA2-6C4E-466F-9BAE-1C454D0B2418}"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740825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GEJ, gastroesophageal junction; </a:t>
            </a:r>
            <a:r>
              <a:rPr lang="en-US" sz="1200" b="0" i="1" dirty="0">
                <a:latin typeface="+mn-lt"/>
              </a:rPr>
              <a:t>mFOLFOX6, modified </a:t>
            </a:r>
            <a:r>
              <a:rPr lang="en-US" sz="1200" b="0" i="1" dirty="0">
                <a:solidFill>
                  <a:srgbClr val="000000"/>
                </a:solidFill>
                <a:effectLst/>
                <a:latin typeface="+mn-lt"/>
              </a:rPr>
              <a:t>5-fluorouracil/leucovorin/oxaliplatin; </a:t>
            </a:r>
            <a:r>
              <a:rPr lang="en-US" b="0" i="1" dirty="0"/>
              <a:t>TEAE, treatment-emergent adverse event; TRAE, treatment-related adverse event.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60ABAA2-6C4E-466F-9BAE-1C454D0B2418}"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262657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dirty="0">
                <a:latin typeface="+mn-lt"/>
              </a:rPr>
              <a:t>mFOLFOX6, modified </a:t>
            </a:r>
            <a:r>
              <a:rPr lang="en-US" sz="1200" b="0" i="1" dirty="0">
                <a:solidFill>
                  <a:srgbClr val="000000"/>
                </a:solidFill>
                <a:effectLst/>
                <a:latin typeface="+mn-lt"/>
              </a:rPr>
              <a:t>5-fluorouracil/leucovorin/oxaliplatin; </a:t>
            </a:r>
            <a:r>
              <a:rPr lang="en-US" b="0" i="1" dirty="0"/>
              <a:t>TEAE, treatment-emergent adverse event.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60ABAA2-6C4E-466F-9BAE-1C454D0B2418}"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887460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GEJ, gastroesophageal junction; </a:t>
            </a:r>
            <a:r>
              <a:rPr lang="en-US" sz="1200" b="0" i="1" dirty="0">
                <a:latin typeface="+mn-lt"/>
              </a:rPr>
              <a:t>mFOLFOX6, modified </a:t>
            </a:r>
            <a:r>
              <a:rPr lang="en-US" sz="1200" b="0" i="1" dirty="0">
                <a:solidFill>
                  <a:srgbClr val="000000"/>
                </a:solidFill>
                <a:effectLst/>
                <a:latin typeface="+mn-lt"/>
              </a:rPr>
              <a:t>5-fluorouracil/leucovorin/oxaliplatin; </a:t>
            </a:r>
            <a:r>
              <a:rPr lang="en-US" b="0" i="1" dirty="0"/>
              <a:t>OS, overall survival; PFS, progression-free survival; TEAE, treatment-emergent adverse event.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60ABAA2-6C4E-466F-9BAE-1C454D0B2418}"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407701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17271535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096515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0166737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52510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502509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986470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952105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2117013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5196445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619012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44804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8641968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914375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0118043"/>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www.clinicaloptions.com/GICoverage2023" TargetMode="External"/><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SPOTLIGHT: Phase III Study of First-line Zolbetuximab + mFOLFOX6 for Advanced CLDN18.2+/HER2- Gastric/Gastroesophageal Junction Adenocarcinoma</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30628"/>
            <a:ext cx="4249736"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educational grants from Bristol-Myers Squibb, Incyte Corporation, Merck Sharp &amp; Dohme Corp, and Seagen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a:ea typeface="+mn-ea"/>
                <a:cs typeface="Calibri"/>
              </a:rPr>
              <a:t>CCO Independent Conference Coverage*</a:t>
            </a:r>
            <a:br>
              <a:rPr kumimoji="0" lang="en-US" sz="2200" b="1" i="0" u="none" strike="noStrike" kern="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a:ea typeface="+mn-ea"/>
                <a:cs typeface="Calibri"/>
              </a:rPr>
              <a:t>of the </a:t>
            </a:r>
            <a:r>
              <a:rPr kumimoji="0" lang="en-US" sz="1600" b="0" i="1" u="none" strike="noStrike" kern="0" cap="none" spc="0" normalizeH="0" baseline="0" noProof="0" dirty="0">
                <a:ln>
                  <a:noFill/>
                </a:ln>
                <a:solidFill>
                  <a:srgbClr val="455560"/>
                </a:solidFill>
                <a:effectLst/>
                <a:uLnTx/>
                <a:uFillTx/>
                <a:latin typeface="Calibri"/>
                <a:ea typeface="+mn-ea"/>
                <a:cs typeface="Calibri"/>
              </a:rPr>
              <a:t>2023 ASCO Gastrointestinal Cancers Symposium</a:t>
            </a:r>
            <a:br>
              <a:rPr kumimoji="0" lang="en-US" sz="1600" b="0" i="1" u="none" strike="noStrike" kern="0" cap="none" spc="0" normalizeH="0" baseline="0" noProof="0" dirty="0">
                <a:ln>
                  <a:noFill/>
                </a:ln>
                <a:solidFill>
                  <a:srgbClr val="455560"/>
                </a:solidFill>
                <a:effectLst/>
                <a:uLnTx/>
                <a:uFillTx/>
                <a:latin typeface="Calibri"/>
                <a:ea typeface="+mn-ea"/>
                <a:cs typeface="Calibri"/>
              </a:rPr>
            </a:br>
            <a:r>
              <a:rPr kumimoji="0" lang="en-US" sz="1600" b="0" i="1" u="none" strike="noStrike" kern="0" cap="none" spc="0" normalizeH="0" baseline="0" noProof="0" dirty="0">
                <a:ln>
                  <a:noFill/>
                </a:ln>
                <a:solidFill>
                  <a:srgbClr val="455560"/>
                </a:solidFill>
                <a:effectLst/>
                <a:uLnTx/>
                <a:uFillTx/>
                <a:latin typeface="Calibri"/>
                <a:ea typeface="+mn-ea"/>
                <a:cs typeface="Calibri"/>
              </a:rPr>
              <a:t>January 19-21, 2023; San Francisco, California</a:t>
            </a:r>
            <a:endParaRPr kumimoji="0" lang="en-US" altLang="en-US" sz="1600" b="0" i="0" u="none" strike="noStrike" kern="0" cap="none" spc="0" normalizeH="0" baseline="0" noProof="0" dirty="0">
              <a:ln>
                <a:noFill/>
              </a:ln>
              <a:solidFill>
                <a:srgbClr val="455560"/>
              </a:solidFill>
              <a:effectLst/>
              <a:uLnTx/>
              <a:uFillTx/>
              <a:latin typeface="Calibri"/>
              <a:ea typeface="+mn-ea"/>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SPOTLIGHT: Background</a:t>
            </a:r>
          </a:p>
        </p:txBody>
      </p:sp>
      <p:sp>
        <p:nvSpPr>
          <p:cNvPr id="2" name="Content Placeholder 1">
            <a:extLst>
              <a:ext uri="{FF2B5EF4-FFF2-40B4-BE49-F238E27FC236}">
                <a16:creationId xmlns:a16="http://schemas.microsoft.com/office/drawing/2014/main" id="{4DBD92CB-9B37-787C-4E10-B5FE4750BFB6}"/>
              </a:ext>
            </a:extLst>
          </p:cNvPr>
          <p:cNvSpPr>
            <a:spLocks noGrp="1"/>
          </p:cNvSpPr>
          <p:nvPr>
            <p:ph idx="1"/>
          </p:nvPr>
        </p:nvSpPr>
        <p:spPr>
          <a:xfrm>
            <a:off x="604675" y="1546718"/>
            <a:ext cx="10877529" cy="4650686"/>
          </a:xfrm>
        </p:spPr>
        <p:txBody>
          <a:bodyPr/>
          <a:lstStyle/>
          <a:p>
            <a:pPr>
              <a:spcBef>
                <a:spcPts val="500"/>
              </a:spcBef>
            </a:pPr>
            <a:r>
              <a:rPr lang="en-US" sz="2000" dirty="0"/>
              <a:t>Chemotherapy regimens (including mFOLFOX6) have been historical standard of care for locally advanced/unresectable or metastatic gastric/GEJ adenocarcinoma, but median OS is ~1 yr with </a:t>
            </a:r>
            <a:br>
              <a:rPr lang="en-US" sz="2000" dirty="0"/>
            </a:br>
            <a:r>
              <a:rPr lang="en-US" sz="2000" dirty="0"/>
              <a:t>few long-term survivors</a:t>
            </a:r>
            <a:r>
              <a:rPr lang="en-US" sz="2000" baseline="30000" dirty="0"/>
              <a:t>1</a:t>
            </a:r>
          </a:p>
          <a:p>
            <a:pPr lvl="1">
              <a:spcBef>
                <a:spcPts val="500"/>
              </a:spcBef>
            </a:pPr>
            <a:r>
              <a:rPr lang="en-US" sz="1800" dirty="0"/>
              <a:t>Targeted therapy can prolong survival in selected patients (trastuzumab if HER2-positive disease, </a:t>
            </a:r>
            <a:br>
              <a:rPr lang="en-US" sz="1800" dirty="0"/>
            </a:br>
            <a:r>
              <a:rPr lang="en-US" sz="1800" dirty="0"/>
              <a:t>nivolumab if PD-L1 CPS ≥5)</a:t>
            </a:r>
          </a:p>
          <a:p>
            <a:pPr>
              <a:spcBef>
                <a:spcPts val="500"/>
              </a:spcBef>
            </a:pPr>
            <a:r>
              <a:rPr lang="en-US" sz="2000" dirty="0"/>
              <a:t>Zolbetuximab: anti-CLDN18.2 antibody that induces both ADCC and CDC</a:t>
            </a:r>
            <a:r>
              <a:rPr lang="en-US" sz="2000" baseline="30000" dirty="0"/>
              <a:t>2</a:t>
            </a:r>
          </a:p>
          <a:p>
            <a:pPr lvl="1">
              <a:spcBef>
                <a:spcPts val="500"/>
              </a:spcBef>
            </a:pPr>
            <a:r>
              <a:rPr lang="en-US" sz="1800" dirty="0"/>
              <a:t>CLDN18.2: tight junction protein normally expressed in gastric mucosa cells, retained gastric/GEJ adenocarcinoma cells</a:t>
            </a:r>
            <a:r>
              <a:rPr lang="en-US" sz="1800" baseline="30000" dirty="0"/>
              <a:t>3</a:t>
            </a:r>
          </a:p>
          <a:p>
            <a:pPr lvl="1">
              <a:spcBef>
                <a:spcPts val="500"/>
              </a:spcBef>
            </a:pPr>
            <a:r>
              <a:rPr lang="en-US" sz="1800" dirty="0"/>
              <a:t>FAST: randomized phase II study of first-line zolbetuximab + EOX vs EOX for patients with locally advanced, inoperable, recurrent, or metastatic CLDN18.2+ gastric or GEJ adenocarcinoma</a:t>
            </a:r>
            <a:r>
              <a:rPr lang="en-US" sz="1800" baseline="30000" dirty="0"/>
              <a:t>2</a:t>
            </a:r>
          </a:p>
          <a:p>
            <a:pPr lvl="2">
              <a:spcBef>
                <a:spcPts val="500"/>
              </a:spcBef>
            </a:pPr>
            <a:r>
              <a:rPr lang="en-US" sz="1600" dirty="0"/>
              <a:t>Zolbetuximab + EOX vs EOX alone: median PFS, 9.0 vs 5.7 mo; median OS, 16.5 vs 8.9 mo</a:t>
            </a:r>
          </a:p>
          <a:p>
            <a:pPr>
              <a:spcBef>
                <a:spcPts val="500"/>
              </a:spcBef>
            </a:pPr>
            <a:r>
              <a:rPr lang="en-US" sz="2000" dirty="0"/>
              <a:t>Current phase III study evaluated first-line zolbetuximab + mFOLFOX6 for advanced CLDN18.2+ gastric/GEJ adenocarcinoma</a:t>
            </a:r>
            <a:r>
              <a:rPr lang="en-US" sz="2000" baseline="30000" dirty="0"/>
              <a:t>4</a:t>
            </a:r>
          </a:p>
          <a:p>
            <a:pPr>
              <a:spcBef>
                <a:spcPts val="500"/>
              </a:spcBef>
            </a:pPr>
            <a:endParaRPr lang="en-US" sz="2000" dirty="0"/>
          </a:p>
        </p:txBody>
      </p:sp>
      <p:sp>
        <p:nvSpPr>
          <p:cNvPr id="3" name="Text Box 15">
            <a:extLst>
              <a:ext uri="{FF2B5EF4-FFF2-40B4-BE49-F238E27FC236}">
                <a16:creationId xmlns:a16="http://schemas.microsoft.com/office/drawing/2014/main" id="{421F1A11-D851-C540-A81A-0D7AA269562D}"/>
              </a:ext>
            </a:extLst>
          </p:cNvPr>
          <p:cNvSpPr txBox="1">
            <a:spLocks noChangeArrowheads="1"/>
          </p:cNvSpPr>
          <p:nvPr/>
        </p:nvSpPr>
        <p:spPr bwMode="auto">
          <a:xfrm>
            <a:off x="412752" y="6227564"/>
            <a:ext cx="7546684"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NCCN. Clinical practice guidelines in oncology: gastric cancer. v.2.2022. nccn.org. </a:t>
            </a:r>
            <a:b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2. Sahin. Ann Oncol. </a:t>
            </a:r>
            <a:r>
              <a:rPr lang="en-US" altLang="en-US" sz="1200" b="0" spc="-10" dirty="0">
                <a:solidFill>
                  <a:srgbClr val="455560"/>
                </a:solidFill>
                <a:latin typeface="Calibri" panose="020F0502020204030204" pitchFamily="34" charset="0"/>
                <a:cs typeface="Arial" panose="020B0604020202020204" pitchFamily="34" charset="0"/>
              </a:rPr>
              <a:t>2021;32:609.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3. Pellino. J Pers Med. 2021;11:1095. </a:t>
            </a:r>
            <a:r>
              <a:rPr lang="en-US" altLang="en-US" sz="1200" b="0" spc="-10" dirty="0">
                <a:solidFill>
                  <a:srgbClr val="455560"/>
                </a:solidFill>
                <a:latin typeface="Calibri" panose="020F0502020204030204" pitchFamily="34" charset="0"/>
                <a:cs typeface="Arial" panose="020B0604020202020204" pitchFamily="34" charset="0"/>
              </a:rPr>
              <a:t>4.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Shitara. ASCO GI 2023. Abstr LBA292.</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7480863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SPOTLIGHT: Study Design</a:t>
            </a:r>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000" dirty="0"/>
              <a:t>Global, randomized, double-blind phase III trial</a:t>
            </a:r>
          </a:p>
        </p:txBody>
      </p:sp>
      <p:sp>
        <p:nvSpPr>
          <p:cNvPr id="3" name="Text Box 15">
            <a:extLst>
              <a:ext uri="{FF2B5EF4-FFF2-40B4-BE49-F238E27FC236}">
                <a16:creationId xmlns:a16="http://schemas.microsoft.com/office/drawing/2014/main" id="{421F1A11-D851-C540-A81A-0D7AA269562D}"/>
              </a:ext>
            </a:extLst>
          </p:cNvPr>
          <p:cNvSpPr txBox="1">
            <a:spLocks noChangeArrowheads="1"/>
          </p:cNvSpPr>
          <p:nvPr/>
        </p:nvSpPr>
        <p:spPr bwMode="auto">
          <a:xfrm>
            <a:off x="412751" y="6412230"/>
            <a:ext cx="8446242"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Shitara. ASCO GI 2023. Abstr LBA292.</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2" name="Text Box 45">
            <a:extLst>
              <a:ext uri="{FF2B5EF4-FFF2-40B4-BE49-F238E27FC236}">
                <a16:creationId xmlns:a16="http://schemas.microsoft.com/office/drawing/2014/main" id="{0F2AAA9A-43DE-4C8B-6196-6755920BAA01}"/>
              </a:ext>
            </a:extLst>
          </p:cNvPr>
          <p:cNvSpPr txBox="1">
            <a:spLocks noChangeArrowheads="1"/>
          </p:cNvSpPr>
          <p:nvPr/>
        </p:nvSpPr>
        <p:spPr bwMode="auto">
          <a:xfrm>
            <a:off x="442282" y="3027429"/>
            <a:ext cx="279346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previously untreated locally advanced or metastatic gastric/GEJ adenocarcinoma; CLDN18.2+*; HER2 negative; ECOG PS 0-1</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565)</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 name="Rectangle 49">
            <a:extLst>
              <a:ext uri="{FF2B5EF4-FFF2-40B4-BE49-F238E27FC236}">
                <a16:creationId xmlns:a16="http://schemas.microsoft.com/office/drawing/2014/main" id="{384FB4CC-E630-DCF9-BF77-5846F1BDAE15}"/>
              </a:ext>
            </a:extLst>
          </p:cNvPr>
          <p:cNvSpPr>
            <a:spLocks noChangeArrowheads="1"/>
          </p:cNvSpPr>
          <p:nvPr/>
        </p:nvSpPr>
        <p:spPr bwMode="auto">
          <a:xfrm>
            <a:off x="4054352" y="2581003"/>
            <a:ext cx="3116263" cy="1156801"/>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Zolbetuximab </a:t>
            </a: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600</a:t>
            </a:r>
            <a:r>
              <a:rPr kumimoji="0" lang="en-US" altLang="en-US" sz="160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a:t>
            </a: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mg/m</a:t>
            </a:r>
            <a:r>
              <a:rPr kumimoji="0" lang="en-US" altLang="en-US" sz="160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2</a:t>
            </a:r>
            <a:r>
              <a:rPr kumimoji="0" lang="en-US" altLang="en-US" sz="1600"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rPr>
              <a:t> IV Q3W + </a:t>
            </a:r>
            <a:r>
              <a:rPr kumimoji="0" lang="en-US" altLang="en-US" sz="1600" b="1"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rPr>
              <a:t>mFOLFOX6</a:t>
            </a:r>
            <a:r>
              <a:rPr kumimoji="0" lang="en-US" altLang="en-US" sz="1600"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rPr>
              <a:t> IV Q2W</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600" b="0" baseline="0" dirty="0">
                <a:solidFill>
                  <a:srgbClr val="FFFFFF"/>
                </a:solidFill>
                <a:latin typeface="Calibri" panose="020F0502020204030204" pitchFamily="34" charset="0"/>
                <a:cs typeface="Arial" panose="020B0604020202020204" pitchFamily="34" charset="0"/>
              </a:rPr>
              <a:t>4 cycles (42 days/cycle)</a:t>
            </a:r>
            <a:endPar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283)</a:t>
            </a:r>
          </a:p>
        </p:txBody>
      </p:sp>
      <p:sp>
        <p:nvSpPr>
          <p:cNvPr id="6" name="Rectangle 50">
            <a:extLst>
              <a:ext uri="{FF2B5EF4-FFF2-40B4-BE49-F238E27FC236}">
                <a16:creationId xmlns:a16="http://schemas.microsoft.com/office/drawing/2014/main" id="{2CAA9C33-FBC7-3561-ABCA-ED18C780BEA6}"/>
              </a:ext>
            </a:extLst>
          </p:cNvPr>
          <p:cNvSpPr>
            <a:spLocks noChangeArrowheads="1"/>
          </p:cNvSpPr>
          <p:nvPr/>
        </p:nvSpPr>
        <p:spPr bwMode="auto">
          <a:xfrm>
            <a:off x="4054352" y="3797330"/>
            <a:ext cx="3116263" cy="1131781"/>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Placebo </a:t>
            </a:r>
            <a:r>
              <a:rPr kumimoji="0" lang="en-US" altLang="en-US" sz="1600"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rPr>
              <a:t>IV Q3W + </a:t>
            </a:r>
            <a:br>
              <a:rPr kumimoji="0" lang="en-US" altLang="en-US" sz="1600"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600" b="1"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rPr>
              <a:t>mFOLFOX6</a:t>
            </a:r>
            <a:r>
              <a:rPr kumimoji="0" lang="en-US" altLang="en-US" sz="1600"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rPr>
              <a:t> IV Q2W</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600" b="0" baseline="0" dirty="0">
                <a:solidFill>
                  <a:srgbClr val="FFFFFF"/>
                </a:solidFill>
                <a:latin typeface="Calibri" panose="020F0502020204030204" pitchFamily="34" charset="0"/>
                <a:cs typeface="Arial" panose="020B0604020202020204" pitchFamily="34" charset="0"/>
              </a:rPr>
              <a:t>4 cycles (42 days/cycle)</a:t>
            </a:r>
            <a:endPar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282)</a:t>
            </a:r>
          </a:p>
        </p:txBody>
      </p:sp>
      <p:sp>
        <p:nvSpPr>
          <p:cNvPr id="8" name="Line 53">
            <a:extLst>
              <a:ext uri="{FF2B5EF4-FFF2-40B4-BE49-F238E27FC236}">
                <a16:creationId xmlns:a16="http://schemas.microsoft.com/office/drawing/2014/main" id="{5828D067-95F8-08BC-A4F9-66D96E985093}"/>
              </a:ext>
            </a:extLst>
          </p:cNvPr>
          <p:cNvSpPr>
            <a:spLocks noChangeShapeType="1"/>
          </p:cNvSpPr>
          <p:nvPr/>
        </p:nvSpPr>
        <p:spPr bwMode="auto">
          <a:xfrm>
            <a:off x="3263892" y="3936361"/>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 name="Line 54">
            <a:extLst>
              <a:ext uri="{FF2B5EF4-FFF2-40B4-BE49-F238E27FC236}">
                <a16:creationId xmlns:a16="http://schemas.microsoft.com/office/drawing/2014/main" id="{9DF239B3-35C8-B889-76E4-391474A4A301}"/>
              </a:ext>
            </a:extLst>
          </p:cNvPr>
          <p:cNvSpPr>
            <a:spLocks noChangeShapeType="1"/>
          </p:cNvSpPr>
          <p:nvPr/>
        </p:nvSpPr>
        <p:spPr bwMode="auto">
          <a:xfrm flipV="1">
            <a:off x="3263892" y="3284065"/>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 name="Rectangle 46">
            <a:extLst>
              <a:ext uri="{FF2B5EF4-FFF2-40B4-BE49-F238E27FC236}">
                <a16:creationId xmlns:a16="http://schemas.microsoft.com/office/drawing/2014/main" id="{3D0F1119-D65B-E21B-1298-F47034D05F2A}"/>
              </a:ext>
            </a:extLst>
          </p:cNvPr>
          <p:cNvSpPr>
            <a:spLocks noChangeArrowheads="1"/>
          </p:cNvSpPr>
          <p:nvPr/>
        </p:nvSpPr>
        <p:spPr bwMode="auto">
          <a:xfrm>
            <a:off x="1905801" y="2036462"/>
            <a:ext cx="37489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Stratified by region (Asia vs non-Asia), organs w/mets (0-2 vs ≥3), prior gastrectomy (yes vs no)</a:t>
            </a:r>
          </a:p>
        </p:txBody>
      </p:sp>
      <p:sp>
        <p:nvSpPr>
          <p:cNvPr id="11" name="Line 52">
            <a:extLst>
              <a:ext uri="{FF2B5EF4-FFF2-40B4-BE49-F238E27FC236}">
                <a16:creationId xmlns:a16="http://schemas.microsoft.com/office/drawing/2014/main" id="{0E4ED245-88DC-8907-EC31-799FA801D88D}"/>
              </a:ext>
            </a:extLst>
          </p:cNvPr>
          <p:cNvSpPr>
            <a:spLocks noChangeShapeType="1"/>
          </p:cNvSpPr>
          <p:nvPr/>
        </p:nvSpPr>
        <p:spPr bwMode="auto">
          <a:xfrm rot="5400000">
            <a:off x="3340666" y="2917586"/>
            <a:ext cx="812472" cy="16926"/>
          </a:xfrm>
          <a:prstGeom prst="line">
            <a:avLst/>
          </a:prstGeom>
          <a:noFill/>
          <a:ln w="28575">
            <a:solidFill>
              <a:schemeClr val="bg1"/>
            </a:solidFill>
            <a:prstDash val="sysDot"/>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 name="TextBox 12">
            <a:extLst>
              <a:ext uri="{FF2B5EF4-FFF2-40B4-BE49-F238E27FC236}">
                <a16:creationId xmlns:a16="http://schemas.microsoft.com/office/drawing/2014/main" id="{2FCEA979-EB1E-4EA8-D1B4-A33B7F519B90}"/>
              </a:ext>
            </a:extLst>
          </p:cNvPr>
          <p:cNvSpPr txBox="1"/>
          <p:nvPr/>
        </p:nvSpPr>
        <p:spPr bwMode="auto">
          <a:xfrm>
            <a:off x="3823041" y="4967771"/>
            <a:ext cx="72115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*Moderate-to-strong CLDN18 staining in ≥75% of tumor cells. </a:t>
            </a: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First dose only: 800 mg/m</a:t>
            </a: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2</a:t>
            </a:r>
            <a:r>
              <a:rPr kumimoji="0" lang="en-US" sz="1400" b="0" i="0" u="none" strike="noStrike" kern="1200" cap="none" spc="0" normalizeH="0" noProof="0" dirty="0">
                <a:ln>
                  <a:noFill/>
                </a:ln>
                <a:solidFill>
                  <a:srgbClr val="000000"/>
                </a:solidFill>
                <a:effectLst/>
                <a:uLnTx/>
                <a:uFillTx/>
                <a:latin typeface="Calibri" panose="020F0502020204030204" pitchFamily="34" charset="0"/>
                <a:ea typeface="+mn-ea"/>
                <a:cs typeface="Arial" panose="020B0604020202020204" pitchFamily="34" charset="0"/>
              </a:rPr>
              <a:t>. </a:t>
            </a:r>
          </a:p>
        </p:txBody>
      </p:sp>
      <p:sp>
        <p:nvSpPr>
          <p:cNvPr id="14" name="Rectangle 49">
            <a:extLst>
              <a:ext uri="{FF2B5EF4-FFF2-40B4-BE49-F238E27FC236}">
                <a16:creationId xmlns:a16="http://schemas.microsoft.com/office/drawing/2014/main" id="{1C0D48AB-9D7C-151E-C779-A2B5BD117524}"/>
              </a:ext>
            </a:extLst>
          </p:cNvPr>
          <p:cNvSpPr>
            <a:spLocks noChangeArrowheads="1"/>
          </p:cNvSpPr>
          <p:nvPr/>
        </p:nvSpPr>
        <p:spPr bwMode="auto">
          <a:xfrm>
            <a:off x="7209056" y="2581003"/>
            <a:ext cx="3116263" cy="1156801"/>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Zolbetuximab </a:t>
            </a: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600 mg/m</a:t>
            </a:r>
            <a:r>
              <a:rPr kumimoji="0" lang="en-US" altLang="en-US" sz="160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2</a:t>
            </a:r>
            <a:r>
              <a:rPr kumimoji="0" lang="en-US" altLang="en-US" sz="1600"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rPr>
              <a:t> IV Q3W + </a:t>
            </a:r>
            <a:r>
              <a:rPr kumimoji="0" lang="en-US" altLang="en-US" sz="1600" b="1"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rPr>
              <a:t>5-FU + folinic acid </a:t>
            </a:r>
            <a:r>
              <a:rPr kumimoji="0" lang="en-US" altLang="en-US" sz="1600"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rPr>
              <a:t>IV Q2W</a:t>
            </a:r>
            <a:br>
              <a:rPr kumimoji="0" lang="en-US" altLang="en-US" sz="1600"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600"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rPr>
              <a:t>Cycles 5+</a:t>
            </a:r>
            <a:endPar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 name="Rectangle 50">
            <a:extLst>
              <a:ext uri="{FF2B5EF4-FFF2-40B4-BE49-F238E27FC236}">
                <a16:creationId xmlns:a16="http://schemas.microsoft.com/office/drawing/2014/main" id="{A25032E2-15C8-41A2-E66F-80EBC5D30A74}"/>
              </a:ext>
            </a:extLst>
          </p:cNvPr>
          <p:cNvSpPr>
            <a:spLocks noChangeArrowheads="1"/>
          </p:cNvSpPr>
          <p:nvPr/>
        </p:nvSpPr>
        <p:spPr bwMode="auto">
          <a:xfrm>
            <a:off x="7209056" y="3797330"/>
            <a:ext cx="3116263" cy="1131781"/>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Placebo</a:t>
            </a:r>
            <a:r>
              <a:rPr kumimoji="0" lang="en-US" altLang="en-US" sz="1600"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rPr>
              <a:t> IV Q3W + </a:t>
            </a:r>
            <a:br>
              <a:rPr kumimoji="0" lang="en-US" altLang="en-US" sz="1600"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600" b="1"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rPr>
              <a:t>5-FU + folinic acid </a:t>
            </a:r>
            <a:r>
              <a:rPr kumimoji="0" lang="en-US" altLang="en-US" sz="1600"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rPr>
              <a:t>IV Q2W</a:t>
            </a:r>
            <a:br>
              <a:rPr kumimoji="0" lang="en-US" altLang="en-US" sz="1600"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600"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rPr>
              <a:t>Cycles 5+</a:t>
            </a:r>
            <a:endPar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 name="Content Placeholder 2">
            <a:extLst>
              <a:ext uri="{FF2B5EF4-FFF2-40B4-BE49-F238E27FC236}">
                <a16:creationId xmlns:a16="http://schemas.microsoft.com/office/drawing/2014/main" id="{BD9A1CB7-1000-AA10-F185-4538BE3BB52F}"/>
              </a:ext>
            </a:extLst>
          </p:cNvPr>
          <p:cNvSpPr txBox="1">
            <a:spLocks/>
          </p:cNvSpPr>
          <p:nvPr/>
        </p:nvSpPr>
        <p:spPr bwMode="auto">
          <a:xfrm>
            <a:off x="604673" y="5275548"/>
            <a:ext cx="8446241" cy="617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600"/>
              </a:spcBef>
              <a:spcAft>
                <a:spcPts val="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PFS</a:t>
            </a:r>
          </a:p>
          <a:p>
            <a:pPr marL="342900" marR="0" lvl="0" indent="-342900" algn="l" defTabSz="914400" rtl="0" eaLnBrk="1" fontAlgn="base" latinLnBrk="0" hangingPunct="1">
              <a:lnSpc>
                <a:spcPct val="90000"/>
              </a:lnSpc>
              <a:spcBef>
                <a:spcPts val="600"/>
              </a:spcBef>
              <a:spcAft>
                <a:spcPts val="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Secondary endpoints: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OS, TTCD (GHS/QoL, PF, and QLQ-OG25-Pain score)</a:t>
            </a:r>
          </a:p>
          <a:p>
            <a:pPr marL="342900" marR="0" lvl="0" indent="-342900" algn="l" defTabSz="914400" rtl="0" eaLnBrk="1" fontAlgn="base" latinLnBrk="0" hangingPunct="1">
              <a:lnSpc>
                <a:spcPct val="90000"/>
              </a:lnSpc>
              <a:spcBef>
                <a:spcPts val="600"/>
              </a:spcBef>
              <a:spcAft>
                <a:spcPts val="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Additional endpoints: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ORR, DoR, safety, PROs</a:t>
            </a:r>
          </a:p>
        </p:txBody>
      </p:sp>
    </p:spTree>
    <p:extLst>
      <p:ext uri="{BB962C8B-B14F-4D97-AF65-F5344CB8AC3E}">
        <p14:creationId xmlns:p14="http://schemas.microsoft.com/office/powerpoint/2010/main" val="15227936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SPOTLIGHT: Baseline Characteristics</a:t>
            </a:r>
          </a:p>
        </p:txBody>
      </p:sp>
      <p:sp>
        <p:nvSpPr>
          <p:cNvPr id="6" name="Content Placeholder 5">
            <a:extLst>
              <a:ext uri="{FF2B5EF4-FFF2-40B4-BE49-F238E27FC236}">
                <a16:creationId xmlns:a16="http://schemas.microsoft.com/office/drawing/2014/main" id="{74BCF75C-B117-34C8-41F3-6294AFA7A8A2}"/>
              </a:ext>
            </a:extLst>
          </p:cNvPr>
          <p:cNvSpPr>
            <a:spLocks noGrp="1"/>
          </p:cNvSpPr>
          <p:nvPr>
            <p:ph idx="1"/>
          </p:nvPr>
        </p:nvSpPr>
        <p:spPr>
          <a:xfrm>
            <a:off x="6214534" y="4553503"/>
            <a:ext cx="5229570" cy="1651792"/>
          </a:xfrm>
        </p:spPr>
        <p:txBody>
          <a:bodyPr/>
          <a:lstStyle/>
          <a:p>
            <a:r>
              <a:rPr lang="en-US" sz="1600" dirty="0"/>
              <a:t>PD-L1 CPS ≥5: 41/311 (13.2%) (ad hoc analysis using 28-8 pharmDx IHC assay)</a:t>
            </a:r>
          </a:p>
          <a:p>
            <a:endParaRPr lang="en-US" sz="1600" dirty="0"/>
          </a:p>
        </p:txBody>
      </p:sp>
      <p:sp>
        <p:nvSpPr>
          <p:cNvPr id="3" name="Text Box 15">
            <a:extLst>
              <a:ext uri="{FF2B5EF4-FFF2-40B4-BE49-F238E27FC236}">
                <a16:creationId xmlns:a16="http://schemas.microsoft.com/office/drawing/2014/main" id="{421F1A11-D851-C540-A81A-0D7AA269562D}"/>
              </a:ext>
            </a:extLst>
          </p:cNvPr>
          <p:cNvSpPr txBox="1">
            <a:spLocks noChangeArrowheads="1"/>
          </p:cNvSpPr>
          <p:nvPr/>
        </p:nvSpPr>
        <p:spPr bwMode="auto">
          <a:xfrm>
            <a:off x="412751" y="6412230"/>
            <a:ext cx="8446242"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Shitara. ASCO GI 2023. Abstr LBA292.</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7" name="Group 32">
            <a:extLst>
              <a:ext uri="{FF2B5EF4-FFF2-40B4-BE49-F238E27FC236}">
                <a16:creationId xmlns:a16="http://schemas.microsoft.com/office/drawing/2014/main" id="{EE274A80-5396-BE7A-0C4E-19CEF132B94B}"/>
              </a:ext>
            </a:extLst>
          </p:cNvPr>
          <p:cNvGraphicFramePr>
            <a:graphicFrameLocks noGrp="1"/>
          </p:cNvGraphicFramePr>
          <p:nvPr>
            <p:extLst>
              <p:ext uri="{D42A27DB-BD31-4B8C-83A1-F6EECF244321}">
                <p14:modId xmlns:p14="http://schemas.microsoft.com/office/powerpoint/2010/main" val="816421057"/>
              </p:ext>
            </p:extLst>
          </p:nvPr>
        </p:nvGraphicFramePr>
        <p:xfrm>
          <a:off x="723900" y="1620590"/>
          <a:ext cx="5301339" cy="4180952"/>
        </p:xfrm>
        <a:graphic>
          <a:graphicData uri="http://schemas.openxmlformats.org/drawingml/2006/table">
            <a:tbl>
              <a:tblPr/>
              <a:tblGrid>
                <a:gridCol w="2026349">
                  <a:extLst>
                    <a:ext uri="{9D8B030D-6E8A-4147-A177-3AD203B41FA5}">
                      <a16:colId xmlns:a16="http://schemas.microsoft.com/office/drawing/2014/main" val="20000"/>
                    </a:ext>
                  </a:extLst>
                </a:gridCol>
                <a:gridCol w="1675727">
                  <a:extLst>
                    <a:ext uri="{9D8B030D-6E8A-4147-A177-3AD203B41FA5}">
                      <a16:colId xmlns:a16="http://schemas.microsoft.com/office/drawing/2014/main" val="20001"/>
                    </a:ext>
                  </a:extLst>
                </a:gridCol>
                <a:gridCol w="1599263">
                  <a:extLst>
                    <a:ext uri="{9D8B030D-6E8A-4147-A177-3AD203B41FA5}">
                      <a16:colId xmlns:a16="http://schemas.microsoft.com/office/drawing/2014/main" val="20002"/>
                    </a:ext>
                  </a:extLst>
                </a:gridCol>
              </a:tblGrid>
              <a:tr h="545349">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Zolbetuximab +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mFOLFOX6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283)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Placebo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 mFOLFOX6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282)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2723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62.0 (27-83)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60.0 (20-86)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27236">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Male,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176 (62.2)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175 (62.1)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86293">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Region: Asia/Non-Asia,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88 (31.1)/</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195 (68.9)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89 (31.6)/</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193 (68.4)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564285">
                <a:tc>
                  <a:txBody>
                    <a:bodyPr/>
                    <a:lstStyle/>
                    <a:p>
                      <a:pPr marL="0" marR="0" lvl="0" indent="0" algn="l" defTabSz="914400" rtl="0" eaLnBrk="1" fontAlgn="base" latinLnBrk="0" hangingPunct="1">
                        <a:lnSpc>
                          <a:spcPct val="100000"/>
                        </a:lnSpc>
                        <a:spcBef>
                          <a:spcPct val="0"/>
                        </a:spcBef>
                        <a:spcAft>
                          <a:spcPts val="2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0-2 organs with metastases, n (%)</a:t>
                      </a:r>
                    </a:p>
                    <a:p>
                      <a:pPr marL="285750" marR="0" lvl="0" indent="-285750" algn="l" defTabSz="914400" rtl="0" eaLnBrk="1" fontAlgn="base" latinLnBrk="0" hangingPunct="1">
                        <a:lnSpc>
                          <a:spcPct val="100000"/>
                        </a:lnSpc>
                        <a:spcBef>
                          <a:spcPct val="0"/>
                        </a:spcBef>
                        <a:spcAft>
                          <a:spcPts val="20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2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2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219 (77.4)</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64 (22.6)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2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2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219 (77.7)</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63 (22.3)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640783">
                <a:tc>
                  <a:txBody>
                    <a:bodyPr/>
                    <a:lstStyle/>
                    <a:p>
                      <a:pPr marL="0" marR="0" lvl="0" indent="0" algn="l" defTabSz="914400" rtl="0" eaLnBrk="1" fontAlgn="base" latinLnBrk="0" hangingPunct="1">
                        <a:lnSpc>
                          <a:spcPct val="100000"/>
                        </a:lnSpc>
                        <a:spcBef>
                          <a:spcPct val="0"/>
                        </a:spcBef>
                        <a:spcAft>
                          <a:spcPts val="2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gastrectomy, n (%)</a:t>
                      </a:r>
                    </a:p>
                    <a:p>
                      <a:pPr marL="285750" marR="0" lvl="0" indent="-285750" algn="l" defTabSz="914400" rtl="0" eaLnBrk="1" fontAlgn="base" latinLnBrk="0" hangingPunct="1">
                        <a:lnSpc>
                          <a:spcPct val="100000"/>
                        </a:lnSpc>
                        <a:spcBef>
                          <a:spcPct val="0"/>
                        </a:spcBef>
                        <a:spcAft>
                          <a:spcPts val="20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Yes</a:t>
                      </a:r>
                    </a:p>
                    <a:p>
                      <a:pPr marL="285750" marR="0" lvl="0" indent="-285750" algn="l" defTabSz="914400" rtl="0" eaLnBrk="1" fontAlgn="base" latinLnBrk="0" hangingPunct="1">
                        <a:lnSpc>
                          <a:spcPct val="100000"/>
                        </a:lnSpc>
                        <a:spcBef>
                          <a:spcPct val="0"/>
                        </a:spcBef>
                        <a:spcAft>
                          <a:spcPts val="20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2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2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84 (29.7)</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199 (70.3)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2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2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82 (29.1)</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200 (70.9)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16699230"/>
                  </a:ext>
                </a:extLst>
              </a:tr>
              <a:tr h="640783">
                <a:tc>
                  <a:txBody>
                    <a:bodyPr/>
                    <a:lstStyle/>
                    <a:p>
                      <a:pPr marL="0" marR="0" lvl="0" indent="0" algn="l" defTabSz="914400" rtl="0" eaLnBrk="1" fontAlgn="base" latinLnBrk="0" hangingPunct="1">
                        <a:lnSpc>
                          <a:spcPct val="100000"/>
                        </a:lnSpc>
                        <a:spcBef>
                          <a:spcPct val="0"/>
                        </a:spcBef>
                        <a:spcAft>
                          <a:spcPts val="2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Primary site, n (%)</a:t>
                      </a:r>
                    </a:p>
                    <a:p>
                      <a:pPr marL="285750" marR="0" lvl="0" indent="-285750" algn="l" defTabSz="914400" rtl="0" eaLnBrk="1" fontAlgn="base" latinLnBrk="0" hangingPunct="1">
                        <a:lnSpc>
                          <a:spcPct val="100000"/>
                        </a:lnSpc>
                        <a:spcBef>
                          <a:spcPct val="0"/>
                        </a:spcBef>
                        <a:spcAft>
                          <a:spcPts val="20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Stomach</a:t>
                      </a:r>
                    </a:p>
                    <a:p>
                      <a:pPr marL="285750" marR="0" lvl="0" indent="-285750" algn="l" defTabSz="914400" rtl="0" eaLnBrk="1" fontAlgn="base" latinLnBrk="0" hangingPunct="1">
                        <a:lnSpc>
                          <a:spcPct val="100000"/>
                        </a:lnSpc>
                        <a:spcBef>
                          <a:spcPct val="0"/>
                        </a:spcBef>
                        <a:spcAft>
                          <a:spcPts val="20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GEJ</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2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2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219 (77.4)</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64 (22.6)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2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2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210 (74.5)</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72 (25.5)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5192387"/>
                  </a:ext>
                </a:extLst>
              </a:tr>
            </a:tbl>
          </a:graphicData>
        </a:graphic>
      </p:graphicFrame>
      <p:graphicFrame>
        <p:nvGraphicFramePr>
          <p:cNvPr id="5" name="Group 32">
            <a:extLst>
              <a:ext uri="{FF2B5EF4-FFF2-40B4-BE49-F238E27FC236}">
                <a16:creationId xmlns:a16="http://schemas.microsoft.com/office/drawing/2014/main" id="{21024536-1026-F272-BCBE-C599E8A19799}"/>
              </a:ext>
            </a:extLst>
          </p:cNvPr>
          <p:cNvGraphicFramePr>
            <a:graphicFrameLocks noGrp="1"/>
          </p:cNvGraphicFramePr>
          <p:nvPr>
            <p:extLst>
              <p:ext uri="{D42A27DB-BD31-4B8C-83A1-F6EECF244321}">
                <p14:modId xmlns:p14="http://schemas.microsoft.com/office/powerpoint/2010/main" val="2834079868"/>
              </p:ext>
            </p:extLst>
          </p:nvPr>
        </p:nvGraphicFramePr>
        <p:xfrm>
          <a:off x="6214534" y="1620590"/>
          <a:ext cx="5229569" cy="2840800"/>
        </p:xfrm>
        <a:graphic>
          <a:graphicData uri="http://schemas.openxmlformats.org/drawingml/2006/table">
            <a:tbl>
              <a:tblPr/>
              <a:tblGrid>
                <a:gridCol w="2215957">
                  <a:extLst>
                    <a:ext uri="{9D8B030D-6E8A-4147-A177-3AD203B41FA5}">
                      <a16:colId xmlns:a16="http://schemas.microsoft.com/office/drawing/2014/main" val="20000"/>
                    </a:ext>
                  </a:extLst>
                </a:gridCol>
                <a:gridCol w="1506806">
                  <a:extLst>
                    <a:ext uri="{9D8B030D-6E8A-4147-A177-3AD203B41FA5}">
                      <a16:colId xmlns:a16="http://schemas.microsoft.com/office/drawing/2014/main" val="20001"/>
                    </a:ext>
                  </a:extLst>
                </a:gridCol>
                <a:gridCol w="1506806">
                  <a:extLst>
                    <a:ext uri="{9D8B030D-6E8A-4147-A177-3AD203B41FA5}">
                      <a16:colId xmlns:a16="http://schemas.microsoft.com/office/drawing/2014/main" val="20002"/>
                    </a:ext>
                  </a:extLst>
                </a:gridCol>
              </a:tblGrid>
              <a:tr h="51920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Zolbetuximab +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mFOLFOX6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283)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Placebo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 mFOLFOX6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282)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761488">
                <a:tc>
                  <a:txBody>
                    <a:bodyPr/>
                    <a:lstStyle/>
                    <a:p>
                      <a:pPr marL="0" marR="0" lvl="0" indent="0" algn="l" defTabSz="914400" rtl="0" eaLnBrk="1" fontAlgn="base" latinLnBrk="0" hangingPunct="1">
                        <a:lnSpc>
                          <a:spcPct val="100000"/>
                        </a:lnSpc>
                        <a:spcBef>
                          <a:spcPct val="0"/>
                        </a:spcBef>
                        <a:spcAft>
                          <a:spcPts val="2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Lauren classification, n (%)</a:t>
                      </a:r>
                    </a:p>
                    <a:p>
                      <a:pPr marL="285750" marR="0" lvl="0" indent="-285750" algn="l" defTabSz="914400" rtl="0" eaLnBrk="1" fontAlgn="base" latinLnBrk="0" hangingPunct="1">
                        <a:lnSpc>
                          <a:spcPct val="100000"/>
                        </a:lnSpc>
                        <a:spcBef>
                          <a:spcPct val="0"/>
                        </a:spcBef>
                        <a:spcAft>
                          <a:spcPts val="20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Diffuse</a:t>
                      </a:r>
                    </a:p>
                    <a:p>
                      <a:pPr marL="285750" marR="0" lvl="0" indent="-285750" algn="l" defTabSz="914400" rtl="0" eaLnBrk="1" fontAlgn="base" latinLnBrk="0" hangingPunct="1">
                        <a:lnSpc>
                          <a:spcPct val="100000"/>
                        </a:lnSpc>
                        <a:spcBef>
                          <a:spcPct val="0"/>
                        </a:spcBef>
                        <a:spcAft>
                          <a:spcPts val="20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Intestinal</a:t>
                      </a:r>
                    </a:p>
                    <a:p>
                      <a:pPr marL="285750" marR="0" lvl="0" indent="-285750" algn="l" defTabSz="914400" rtl="0" eaLnBrk="1" fontAlgn="base" latinLnBrk="0" hangingPunct="1">
                        <a:lnSpc>
                          <a:spcPct val="100000"/>
                        </a:lnSpc>
                        <a:spcBef>
                          <a:spcPct val="0"/>
                        </a:spcBef>
                        <a:spcAft>
                          <a:spcPts val="20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Mixed/others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82 (29.1)</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70 (24.8)</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130 (45.9)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117 (42.1)</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66 (23.7)</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95 (33.7)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07397729"/>
                  </a:ext>
                </a:extLst>
              </a:tr>
              <a:tr h="367770">
                <a:tc>
                  <a:txBody>
                    <a:bodyPr/>
                    <a:lstStyle/>
                    <a:p>
                      <a:pPr marL="0" marR="0" lvl="0" indent="0" algn="l" defTabSz="914400" rtl="0" eaLnBrk="1" fontAlgn="base" latinLnBrk="0" hangingPunct="1">
                        <a:lnSpc>
                          <a:spcPct val="100000"/>
                        </a:lnSpc>
                        <a:spcBef>
                          <a:spcPct val="0"/>
                        </a:spcBef>
                        <a:spcAft>
                          <a:spcPct val="25000"/>
                        </a:spcAft>
                        <a:buClrTx/>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0/1,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125 (44.8)/</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153 (54.8)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115 (41.4)/</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163 (58.6)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792953470"/>
                  </a:ext>
                </a:extLst>
              </a:tr>
              <a:tr h="367770">
                <a:tc>
                  <a:txBody>
                    <a:bodyPr/>
                    <a:lstStyle/>
                    <a:p>
                      <a:pPr marL="0" marR="0" lvl="0" indent="0" algn="l" defTabSz="914400" rtl="0" eaLnBrk="1" fontAlgn="base" latinLnBrk="0" hangingPunct="1">
                        <a:lnSpc>
                          <a:spcPct val="100000"/>
                        </a:lnSpc>
                        <a:spcBef>
                          <a:spcPct val="0"/>
                        </a:spcBef>
                        <a:spcAft>
                          <a:spcPct val="25000"/>
                        </a:spcAft>
                        <a:buClrTx/>
                        <a:buSzTx/>
                        <a:buFont typeface="Wingdings" panose="05000000000000000000" pitchFamily="2" charset="2"/>
                        <a:buNone/>
                        <a:tabLst/>
                        <a:defRPr/>
                      </a:pPr>
                      <a:r>
                        <a:rPr lang="en-US" sz="1400" dirty="0">
                          <a:solidFill>
                            <a:schemeClr val="bg1"/>
                          </a:solidFill>
                          <a:latin typeface="Calibri" panose="020F0502020204030204" pitchFamily="34" charset="0"/>
                        </a:rPr>
                        <a:t>Subsequent anticancer therapy, %</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27004764"/>
                  </a:ext>
                </a:extLst>
              </a:tr>
            </a:tbl>
          </a:graphicData>
        </a:graphic>
      </p:graphicFrame>
    </p:spTree>
    <p:extLst>
      <p:ext uri="{BB962C8B-B14F-4D97-AF65-F5344CB8AC3E}">
        <p14:creationId xmlns:p14="http://schemas.microsoft.com/office/powerpoint/2010/main" val="35316502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SPOTLIGHT: PFS and OS</a:t>
            </a:r>
          </a:p>
        </p:txBody>
      </p:sp>
      <p:sp>
        <p:nvSpPr>
          <p:cNvPr id="9" name="Content Placeholder 8">
            <a:extLst>
              <a:ext uri="{FF2B5EF4-FFF2-40B4-BE49-F238E27FC236}">
                <a16:creationId xmlns:a16="http://schemas.microsoft.com/office/drawing/2014/main" id="{8DFA4FD1-7DBB-BD9E-D605-FA67B5C3BF46}"/>
              </a:ext>
            </a:extLst>
          </p:cNvPr>
          <p:cNvSpPr>
            <a:spLocks noGrp="1"/>
          </p:cNvSpPr>
          <p:nvPr>
            <p:ph idx="1"/>
          </p:nvPr>
        </p:nvSpPr>
        <p:spPr>
          <a:xfrm>
            <a:off x="604675" y="4948644"/>
            <a:ext cx="10877529" cy="1215088"/>
          </a:xfrm>
        </p:spPr>
        <p:txBody>
          <a:bodyPr/>
          <a:lstStyle/>
          <a:p>
            <a:r>
              <a:rPr lang="en-US" sz="1800" dirty="0"/>
              <a:t>Both PFS and OS longer with zolbetuximab + mFOLFOX6 across most subgroups</a:t>
            </a:r>
          </a:p>
          <a:p>
            <a:endParaRPr lang="en-US" sz="1800" dirty="0"/>
          </a:p>
        </p:txBody>
      </p:sp>
      <p:sp>
        <p:nvSpPr>
          <p:cNvPr id="3" name="Text Box 15">
            <a:extLst>
              <a:ext uri="{FF2B5EF4-FFF2-40B4-BE49-F238E27FC236}">
                <a16:creationId xmlns:a16="http://schemas.microsoft.com/office/drawing/2014/main" id="{421F1A11-D851-C540-A81A-0D7AA269562D}"/>
              </a:ext>
            </a:extLst>
          </p:cNvPr>
          <p:cNvSpPr txBox="1">
            <a:spLocks noChangeArrowheads="1"/>
          </p:cNvSpPr>
          <p:nvPr/>
        </p:nvSpPr>
        <p:spPr bwMode="auto">
          <a:xfrm>
            <a:off x="412751" y="6412230"/>
            <a:ext cx="8446242"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Shitara. ASCO GI 2023. Abstr LBA292.</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2" name="Group 32">
            <a:extLst>
              <a:ext uri="{FF2B5EF4-FFF2-40B4-BE49-F238E27FC236}">
                <a16:creationId xmlns:a16="http://schemas.microsoft.com/office/drawing/2014/main" id="{11775950-768E-A233-DC17-91D0C11AB217}"/>
              </a:ext>
            </a:extLst>
          </p:cNvPr>
          <p:cNvGraphicFramePr>
            <a:graphicFrameLocks noGrp="1"/>
          </p:cNvGraphicFramePr>
          <p:nvPr>
            <p:extLst>
              <p:ext uri="{D42A27DB-BD31-4B8C-83A1-F6EECF244321}">
                <p14:modId xmlns:p14="http://schemas.microsoft.com/office/powerpoint/2010/main" val="709000446"/>
              </p:ext>
            </p:extLst>
          </p:nvPr>
        </p:nvGraphicFramePr>
        <p:xfrm>
          <a:off x="723900" y="1612900"/>
          <a:ext cx="5312135" cy="3291936"/>
        </p:xfrm>
        <a:graphic>
          <a:graphicData uri="http://schemas.openxmlformats.org/drawingml/2006/table">
            <a:tbl>
              <a:tblPr/>
              <a:tblGrid>
                <a:gridCol w="1793267">
                  <a:extLst>
                    <a:ext uri="{9D8B030D-6E8A-4147-A177-3AD203B41FA5}">
                      <a16:colId xmlns:a16="http://schemas.microsoft.com/office/drawing/2014/main" val="20000"/>
                    </a:ext>
                  </a:extLst>
                </a:gridCol>
                <a:gridCol w="1885882">
                  <a:extLst>
                    <a:ext uri="{9D8B030D-6E8A-4147-A177-3AD203B41FA5}">
                      <a16:colId xmlns:a16="http://schemas.microsoft.com/office/drawing/2014/main" val="20001"/>
                    </a:ext>
                  </a:extLst>
                </a:gridCol>
                <a:gridCol w="1632986">
                  <a:extLst>
                    <a:ext uri="{9D8B030D-6E8A-4147-A177-3AD203B41FA5}">
                      <a16:colId xmlns:a16="http://schemas.microsoft.com/office/drawing/2014/main" val="3445923823"/>
                    </a:ext>
                  </a:extLst>
                </a:gridCol>
              </a:tblGrid>
              <a:tr h="19749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PFS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Zolbetuximab +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mFOLFOX6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283)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Placebo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 mFOLFOX6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282)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PFS, mo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10.61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(8.90-12.48)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8.67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(8.21-10.28)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HR: 0.751 (95% CI: 0.589-0.94)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1" u="none" strike="noStrike" cap="none" normalizeH="0" baseline="0" dirty="0">
                          <a:ln>
                            <a:noFill/>
                          </a:ln>
                          <a:solidFill>
                            <a:schemeClr val="bg2">
                              <a:lumMod val="10000"/>
                            </a:schemeClr>
                          </a:solidFill>
                          <a:effectLst/>
                          <a:latin typeface="Calibri" panose="020F0502020204030204" pitchFamily="34" charset="0"/>
                        </a:rPr>
                        <a:t>P</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 .0066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extLst>
                  <a:ext uri="{0D108BD9-81ED-4DB2-BD59-A6C34878D82A}">
                    <a16:rowId xmlns:a16="http://schemas.microsoft.com/office/drawing/2014/main" val="10002"/>
                  </a:ext>
                </a:extLst>
              </a:tr>
              <a:tr h="23383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12-mo PFS,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59435">
                <a:tc>
                  <a:txBody>
                    <a:bodyPr/>
                    <a:lstStyle/>
                    <a:p>
                      <a:pPr marL="0" marR="0" lvl="0" indent="0" algn="l" defTabSz="914400" rtl="0" eaLnBrk="1" fontAlgn="base" latinLnBrk="0" hangingPunct="1">
                        <a:lnSpc>
                          <a:spcPct val="100000"/>
                        </a:lnSpc>
                        <a:spcBef>
                          <a:spcPct val="0"/>
                        </a:spcBef>
                        <a:spcAft>
                          <a:spcPts val="2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24-mo PFS,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39788">
                <a:tc>
                  <a:txBody>
                    <a:bodyPr/>
                    <a:lstStyle/>
                    <a:p>
                      <a:pPr marL="0" marR="0" lvl="0" indent="0" algn="l" defTabSz="914400" rtl="0" eaLnBrk="1" fontAlgn="base" latinLnBrk="0" hangingPunct="1">
                        <a:lnSpc>
                          <a:spcPct val="100000"/>
                        </a:lnSpc>
                        <a:spcBef>
                          <a:spcPct val="0"/>
                        </a:spcBef>
                        <a:spcAft>
                          <a:spcPts val="2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F/U, mo</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12.94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12.65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16699230"/>
                  </a:ext>
                </a:extLst>
              </a:tr>
            </a:tbl>
          </a:graphicData>
        </a:graphic>
      </p:graphicFrame>
      <p:sp>
        <p:nvSpPr>
          <p:cNvPr id="4" name="TextBox 3">
            <a:extLst>
              <a:ext uri="{FF2B5EF4-FFF2-40B4-BE49-F238E27FC236}">
                <a16:creationId xmlns:a16="http://schemas.microsoft.com/office/drawing/2014/main" id="{070ED332-1A4B-5E46-7910-4A3DCEE79C91}"/>
              </a:ext>
            </a:extLst>
          </p:cNvPr>
          <p:cNvSpPr txBox="1"/>
          <p:nvPr/>
        </p:nvSpPr>
        <p:spPr bwMode="auto">
          <a:xfrm>
            <a:off x="604675" y="5973051"/>
            <a:ext cx="252804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Data cutoff: 2022-09-09.</a:t>
            </a:r>
          </a:p>
        </p:txBody>
      </p:sp>
      <p:graphicFrame>
        <p:nvGraphicFramePr>
          <p:cNvPr id="8" name="Group 32">
            <a:extLst>
              <a:ext uri="{FF2B5EF4-FFF2-40B4-BE49-F238E27FC236}">
                <a16:creationId xmlns:a16="http://schemas.microsoft.com/office/drawing/2014/main" id="{C8B5AA26-DF9F-F739-B7B8-BBE440CE6B7F}"/>
              </a:ext>
            </a:extLst>
          </p:cNvPr>
          <p:cNvGraphicFramePr>
            <a:graphicFrameLocks noGrp="1"/>
          </p:cNvGraphicFramePr>
          <p:nvPr>
            <p:extLst>
              <p:ext uri="{D42A27DB-BD31-4B8C-83A1-F6EECF244321}">
                <p14:modId xmlns:p14="http://schemas.microsoft.com/office/powerpoint/2010/main" val="1047778136"/>
              </p:ext>
            </p:extLst>
          </p:nvPr>
        </p:nvGraphicFramePr>
        <p:xfrm>
          <a:off x="6238530" y="1603112"/>
          <a:ext cx="5229570" cy="3291936"/>
        </p:xfrm>
        <a:graphic>
          <a:graphicData uri="http://schemas.openxmlformats.org/drawingml/2006/table">
            <a:tbl>
              <a:tblPr/>
              <a:tblGrid>
                <a:gridCol w="1765395">
                  <a:extLst>
                    <a:ext uri="{9D8B030D-6E8A-4147-A177-3AD203B41FA5}">
                      <a16:colId xmlns:a16="http://schemas.microsoft.com/office/drawing/2014/main" val="20000"/>
                    </a:ext>
                  </a:extLst>
                </a:gridCol>
                <a:gridCol w="1856570">
                  <a:extLst>
                    <a:ext uri="{9D8B030D-6E8A-4147-A177-3AD203B41FA5}">
                      <a16:colId xmlns:a16="http://schemas.microsoft.com/office/drawing/2014/main" val="20001"/>
                    </a:ext>
                  </a:extLst>
                </a:gridCol>
                <a:gridCol w="1607605">
                  <a:extLst>
                    <a:ext uri="{9D8B030D-6E8A-4147-A177-3AD203B41FA5}">
                      <a16:colId xmlns:a16="http://schemas.microsoft.com/office/drawing/2014/main" val="3445923823"/>
                    </a:ext>
                  </a:extLst>
                </a:gridCol>
              </a:tblGrid>
              <a:tr h="663083">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OS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Zolbetuximab +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mFOLFOX6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283)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Placebo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 mFOLFOX6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282)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46416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OS, mo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18.23</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(16.43-22.90)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15.54</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(13.47-16.53)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464161">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HR: 0.75 (95% CI: 0.601-0.936)</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1" u="none" strike="noStrike" cap="none" normalizeH="0" baseline="0" dirty="0">
                          <a:ln>
                            <a:noFill/>
                          </a:ln>
                          <a:solidFill>
                            <a:schemeClr val="bg2">
                              <a:lumMod val="10000"/>
                            </a:schemeClr>
                          </a:solidFill>
                          <a:effectLst/>
                          <a:latin typeface="Calibri" panose="020F0502020204030204" pitchFamily="34" charset="0"/>
                        </a:rPr>
                        <a:t>P</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 .0053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extLst>
                  <a:ext uri="{0D108BD9-81ED-4DB2-BD59-A6C34878D82A}">
                    <a16:rowId xmlns:a16="http://schemas.microsoft.com/office/drawing/2014/main" val="10002"/>
                  </a:ext>
                </a:extLst>
              </a:tr>
              <a:tr h="26524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12-mo OS,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65240">
                <a:tc>
                  <a:txBody>
                    <a:bodyPr/>
                    <a:lstStyle/>
                    <a:p>
                      <a:pPr marL="0" marR="0" lvl="0" indent="0" algn="l" defTabSz="914400" rtl="0" eaLnBrk="1" fontAlgn="base" latinLnBrk="0" hangingPunct="1">
                        <a:lnSpc>
                          <a:spcPct val="100000"/>
                        </a:lnSpc>
                        <a:spcBef>
                          <a:spcPct val="0"/>
                        </a:spcBef>
                        <a:spcAft>
                          <a:spcPts val="2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24-mo OS,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65240">
                <a:tc>
                  <a:txBody>
                    <a:bodyPr/>
                    <a:lstStyle/>
                    <a:p>
                      <a:pPr marL="0" marR="0" lvl="0" indent="0" algn="l" defTabSz="914400" rtl="0" eaLnBrk="1" fontAlgn="base" latinLnBrk="0" hangingPunct="1">
                        <a:lnSpc>
                          <a:spcPct val="100000"/>
                        </a:lnSpc>
                        <a:spcBef>
                          <a:spcPct val="0"/>
                        </a:spcBef>
                        <a:spcAft>
                          <a:spcPts val="2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F/U, mo</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22.14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20.93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16699230"/>
                  </a:ext>
                </a:extLst>
              </a:tr>
            </a:tbl>
          </a:graphicData>
        </a:graphic>
      </p:graphicFrame>
    </p:spTree>
    <p:extLst>
      <p:ext uri="{BB962C8B-B14F-4D97-AF65-F5344CB8AC3E}">
        <p14:creationId xmlns:p14="http://schemas.microsoft.com/office/powerpoint/2010/main" val="21182859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SPOTLIGHT: Response</a:t>
            </a:r>
          </a:p>
        </p:txBody>
      </p:sp>
      <p:sp>
        <p:nvSpPr>
          <p:cNvPr id="3" name="Text Box 15">
            <a:extLst>
              <a:ext uri="{FF2B5EF4-FFF2-40B4-BE49-F238E27FC236}">
                <a16:creationId xmlns:a16="http://schemas.microsoft.com/office/drawing/2014/main" id="{421F1A11-D851-C540-A81A-0D7AA269562D}"/>
              </a:ext>
            </a:extLst>
          </p:cNvPr>
          <p:cNvSpPr txBox="1">
            <a:spLocks noChangeArrowheads="1"/>
          </p:cNvSpPr>
          <p:nvPr/>
        </p:nvSpPr>
        <p:spPr bwMode="auto">
          <a:xfrm>
            <a:off x="412751" y="6399530"/>
            <a:ext cx="8446242"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Shitara. ASCO GI 2023. Abstr LBA292.</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6" name="Group 32">
            <a:extLst>
              <a:ext uri="{FF2B5EF4-FFF2-40B4-BE49-F238E27FC236}">
                <a16:creationId xmlns:a16="http://schemas.microsoft.com/office/drawing/2014/main" id="{A0C004D0-AFBA-894A-CAEE-1954E5AAA46D}"/>
              </a:ext>
            </a:extLst>
          </p:cNvPr>
          <p:cNvGraphicFramePr>
            <a:graphicFrameLocks noGrp="1"/>
          </p:cNvGraphicFramePr>
          <p:nvPr>
            <p:extLst>
              <p:ext uri="{D42A27DB-BD31-4B8C-83A1-F6EECF244321}">
                <p14:modId xmlns:p14="http://schemas.microsoft.com/office/powerpoint/2010/main" val="821633720"/>
              </p:ext>
            </p:extLst>
          </p:nvPr>
        </p:nvGraphicFramePr>
        <p:xfrm>
          <a:off x="723900" y="1600200"/>
          <a:ext cx="10872443" cy="3810080"/>
        </p:xfrm>
        <a:graphic>
          <a:graphicData uri="http://schemas.openxmlformats.org/drawingml/2006/table">
            <a:tbl>
              <a:tblPr/>
              <a:tblGrid>
                <a:gridCol w="4155812">
                  <a:extLst>
                    <a:ext uri="{9D8B030D-6E8A-4147-A177-3AD203B41FA5}">
                      <a16:colId xmlns:a16="http://schemas.microsoft.com/office/drawing/2014/main" val="20000"/>
                    </a:ext>
                  </a:extLst>
                </a:gridCol>
                <a:gridCol w="3436725">
                  <a:extLst>
                    <a:ext uri="{9D8B030D-6E8A-4147-A177-3AD203B41FA5}">
                      <a16:colId xmlns:a16="http://schemas.microsoft.com/office/drawing/2014/main" val="20001"/>
                    </a:ext>
                  </a:extLst>
                </a:gridCol>
                <a:gridCol w="3279906">
                  <a:extLst>
                    <a:ext uri="{9D8B030D-6E8A-4147-A177-3AD203B41FA5}">
                      <a16:colId xmlns:a16="http://schemas.microsoft.com/office/drawing/2014/main" val="20002"/>
                    </a:ext>
                  </a:extLst>
                </a:gridCol>
              </a:tblGrid>
              <a:tr h="52144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Zolbetuximab + mFOLFOX6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211)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Placebo + mFOLFOX6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211)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94732">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Patients with measurable disease, 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128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131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94732">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ORR, %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60.7 (53.72-67.30)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62.1 (55.17-68.66)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428272">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Best overall response, n (%)</a:t>
                      </a:r>
                    </a:p>
                    <a:p>
                      <a:pPr marL="342900" marR="0" lvl="0" indent="-34290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CR</a:t>
                      </a:r>
                    </a:p>
                    <a:p>
                      <a:pPr marL="342900" marR="0" lvl="0" indent="-34290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PR</a:t>
                      </a:r>
                    </a:p>
                    <a:p>
                      <a:pPr marL="342900" marR="0" lvl="0" indent="-34290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SD</a:t>
                      </a:r>
                    </a:p>
                    <a:p>
                      <a:pPr marL="342900" marR="0" lvl="0" indent="-34290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12 (5.7)</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116 (55.0)</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45 (21.3)</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14 (6.6)</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 (3.3)</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124 (58.8)</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52 (24.6)</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14 (6.6)</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94732">
                <a:tc>
                  <a:txBody>
                    <a:bodyPr/>
                    <a:lstStyle/>
                    <a:p>
                      <a:pPr marL="0" marR="0" lvl="0" indent="0" algn="l" defTabSz="914400" rtl="0" eaLnBrk="1" fontAlgn="base" latinLnBrk="0" hangingPunct="1">
                        <a:lnSpc>
                          <a:spcPct val="100000"/>
                        </a:lnSpc>
                        <a:spcBef>
                          <a:spcPct val="0"/>
                        </a:spcBef>
                        <a:spcAft>
                          <a:spcPct val="25000"/>
                        </a:spcAft>
                        <a:buClrTx/>
                        <a:buSzTx/>
                        <a:buFont typeface="Wingdings" panose="05000000000000000000"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DoR, mo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8.51 (6.80-10.25)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8.11 (6.47-11.37)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57205202"/>
                  </a:ext>
                </a:extLst>
              </a:tr>
            </a:tbl>
          </a:graphicData>
        </a:graphic>
      </p:graphicFrame>
    </p:spTree>
    <p:extLst>
      <p:ext uri="{BB962C8B-B14F-4D97-AF65-F5344CB8AC3E}">
        <p14:creationId xmlns:p14="http://schemas.microsoft.com/office/powerpoint/2010/main" val="25840432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SPOTLIGHT: Safety</a:t>
            </a:r>
          </a:p>
        </p:txBody>
      </p:sp>
      <p:sp>
        <p:nvSpPr>
          <p:cNvPr id="3" name="Text Box 15">
            <a:extLst>
              <a:ext uri="{FF2B5EF4-FFF2-40B4-BE49-F238E27FC236}">
                <a16:creationId xmlns:a16="http://schemas.microsoft.com/office/drawing/2014/main" id="{421F1A11-D851-C540-A81A-0D7AA269562D}"/>
              </a:ext>
            </a:extLst>
          </p:cNvPr>
          <p:cNvSpPr txBox="1">
            <a:spLocks noChangeArrowheads="1"/>
          </p:cNvSpPr>
          <p:nvPr/>
        </p:nvSpPr>
        <p:spPr bwMode="auto">
          <a:xfrm>
            <a:off x="412751" y="6412230"/>
            <a:ext cx="8446242"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Shitara. ASCO GI 2023. Abstr LBA292.</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6" name="Group 32">
            <a:extLst>
              <a:ext uri="{FF2B5EF4-FFF2-40B4-BE49-F238E27FC236}">
                <a16:creationId xmlns:a16="http://schemas.microsoft.com/office/drawing/2014/main" id="{A0C004D0-AFBA-894A-CAEE-1954E5AAA46D}"/>
              </a:ext>
            </a:extLst>
          </p:cNvPr>
          <p:cNvGraphicFramePr>
            <a:graphicFrameLocks noGrp="1"/>
          </p:cNvGraphicFramePr>
          <p:nvPr>
            <p:extLst>
              <p:ext uri="{D42A27DB-BD31-4B8C-83A1-F6EECF244321}">
                <p14:modId xmlns:p14="http://schemas.microsoft.com/office/powerpoint/2010/main" val="2600526043"/>
              </p:ext>
            </p:extLst>
          </p:nvPr>
        </p:nvGraphicFramePr>
        <p:xfrm>
          <a:off x="723900" y="1612900"/>
          <a:ext cx="10731498" cy="3688192"/>
        </p:xfrm>
        <a:graphic>
          <a:graphicData uri="http://schemas.openxmlformats.org/drawingml/2006/table">
            <a:tbl>
              <a:tblPr/>
              <a:tblGrid>
                <a:gridCol w="3630766">
                  <a:extLst>
                    <a:ext uri="{9D8B030D-6E8A-4147-A177-3AD203B41FA5}">
                      <a16:colId xmlns:a16="http://schemas.microsoft.com/office/drawing/2014/main" val="20000"/>
                    </a:ext>
                  </a:extLst>
                </a:gridCol>
                <a:gridCol w="1775183">
                  <a:extLst>
                    <a:ext uri="{9D8B030D-6E8A-4147-A177-3AD203B41FA5}">
                      <a16:colId xmlns:a16="http://schemas.microsoft.com/office/drawing/2014/main" val="20001"/>
                    </a:ext>
                  </a:extLst>
                </a:gridCol>
                <a:gridCol w="1775183">
                  <a:extLst>
                    <a:ext uri="{9D8B030D-6E8A-4147-A177-3AD203B41FA5}">
                      <a16:colId xmlns:a16="http://schemas.microsoft.com/office/drawing/2014/main" val="729508292"/>
                    </a:ext>
                  </a:extLst>
                </a:gridCol>
                <a:gridCol w="1775183">
                  <a:extLst>
                    <a:ext uri="{9D8B030D-6E8A-4147-A177-3AD203B41FA5}">
                      <a16:colId xmlns:a16="http://schemas.microsoft.com/office/drawing/2014/main" val="20002"/>
                    </a:ext>
                  </a:extLst>
                </a:gridCol>
                <a:gridCol w="1775183">
                  <a:extLst>
                    <a:ext uri="{9D8B030D-6E8A-4147-A177-3AD203B41FA5}">
                      <a16:colId xmlns:a16="http://schemas.microsoft.com/office/drawing/2014/main" val="4035798184"/>
                    </a:ext>
                  </a:extLst>
                </a:gridCol>
              </a:tblGrid>
              <a:tr h="292935">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Adverse Event,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Zolbetuximab + mFOLFOX6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279)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Placebo + mFOLFOX6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278)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extLst>
                  <a:ext uri="{0D108BD9-81ED-4DB2-BD59-A6C34878D82A}">
                    <a16:rowId xmlns:a16="http://schemas.microsoft.com/office/drawing/2014/main" val="10000"/>
                  </a:ext>
                </a:extLst>
              </a:tr>
              <a:tr h="223247">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All Grade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All Grade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extLst>
                  <a:ext uri="{0D108BD9-81ED-4DB2-BD59-A6C34878D82A}">
                    <a16:rowId xmlns:a16="http://schemas.microsoft.com/office/drawing/2014/main" val="3535964417"/>
                  </a:ext>
                </a:extLst>
              </a:tr>
              <a:tr h="223247">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All TEAEs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278 (99.6)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242 (86.7)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277 (99.6)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216 (77.7)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2324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Serious TEAEs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125 (44.8)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121 (43.5)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56669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TRAEs leading to discontinuation of any study drug</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106 (38.0)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82 (29.5)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566691">
                <a:tc>
                  <a:txBody>
                    <a:bodyPr/>
                    <a:lstStyle/>
                    <a:p>
                      <a:pPr marL="0" marR="0" lvl="0" indent="0" algn="l" defTabSz="914400" rtl="0" eaLnBrk="1" fontAlgn="base" latinLnBrk="0" hangingPunct="1">
                        <a:lnSpc>
                          <a:spcPct val="100000"/>
                        </a:lnSpc>
                        <a:spcBef>
                          <a:spcPct val="0"/>
                        </a:spcBef>
                        <a:spcAft>
                          <a:spcPct val="25000"/>
                        </a:spcAft>
                        <a:buClrTx/>
                        <a:buSzTx/>
                        <a:buFont typeface="Wingdings" panose="05000000000000000000"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TRAEs leading to discontinuation of zolbetuximab or placebo</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38 (13.6)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 (2.2)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57205202"/>
                  </a:ext>
                </a:extLst>
              </a:tr>
              <a:tr h="223247">
                <a:tc>
                  <a:txBody>
                    <a:bodyPr/>
                    <a:lstStyle/>
                    <a:p>
                      <a:pPr marL="0" marR="0" lvl="0" indent="0" algn="l" defTabSz="914400" rtl="0" eaLnBrk="1" fontAlgn="base" latinLnBrk="0" hangingPunct="1">
                        <a:lnSpc>
                          <a:spcPct val="100000"/>
                        </a:lnSpc>
                        <a:spcBef>
                          <a:spcPct val="0"/>
                        </a:spcBef>
                        <a:spcAft>
                          <a:spcPct val="25000"/>
                        </a:spcAft>
                        <a:buClrTx/>
                        <a:buSzTx/>
                        <a:buFont typeface="Wingdings" panose="05000000000000000000"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TRAEs leading to death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 (1.8)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 (1.4)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93337679"/>
                  </a:ext>
                </a:extLst>
              </a:tr>
            </a:tbl>
          </a:graphicData>
        </a:graphic>
      </p:graphicFrame>
    </p:spTree>
    <p:extLst>
      <p:ext uri="{BB962C8B-B14F-4D97-AF65-F5344CB8AC3E}">
        <p14:creationId xmlns:p14="http://schemas.microsoft.com/office/powerpoint/2010/main" val="41672823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SPOTLIGHT: TEAEs in ≥20% of Patients</a:t>
            </a:r>
          </a:p>
        </p:txBody>
      </p:sp>
      <p:sp>
        <p:nvSpPr>
          <p:cNvPr id="3" name="Text Box 15">
            <a:extLst>
              <a:ext uri="{FF2B5EF4-FFF2-40B4-BE49-F238E27FC236}">
                <a16:creationId xmlns:a16="http://schemas.microsoft.com/office/drawing/2014/main" id="{421F1A11-D851-C540-A81A-0D7AA269562D}"/>
              </a:ext>
            </a:extLst>
          </p:cNvPr>
          <p:cNvSpPr txBox="1">
            <a:spLocks noChangeArrowheads="1"/>
          </p:cNvSpPr>
          <p:nvPr/>
        </p:nvSpPr>
        <p:spPr bwMode="auto">
          <a:xfrm>
            <a:off x="412751" y="6412230"/>
            <a:ext cx="8446242"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Shitara. ASCO GI 2023. Abstr LBA292.</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6" name="Group 32">
            <a:extLst>
              <a:ext uri="{FF2B5EF4-FFF2-40B4-BE49-F238E27FC236}">
                <a16:creationId xmlns:a16="http://schemas.microsoft.com/office/drawing/2014/main" id="{A0C004D0-AFBA-894A-CAEE-1954E5AAA46D}"/>
              </a:ext>
            </a:extLst>
          </p:cNvPr>
          <p:cNvGraphicFramePr>
            <a:graphicFrameLocks noGrp="1"/>
          </p:cNvGraphicFramePr>
          <p:nvPr>
            <p:extLst>
              <p:ext uri="{D42A27DB-BD31-4B8C-83A1-F6EECF244321}">
                <p14:modId xmlns:p14="http://schemas.microsoft.com/office/powerpoint/2010/main" val="229777676"/>
              </p:ext>
            </p:extLst>
          </p:nvPr>
        </p:nvGraphicFramePr>
        <p:xfrm>
          <a:off x="709797" y="1341440"/>
          <a:ext cx="10402528" cy="5029440"/>
        </p:xfrm>
        <a:graphic>
          <a:graphicData uri="http://schemas.openxmlformats.org/drawingml/2006/table">
            <a:tbl>
              <a:tblPr/>
              <a:tblGrid>
                <a:gridCol w="3659560">
                  <a:extLst>
                    <a:ext uri="{9D8B030D-6E8A-4147-A177-3AD203B41FA5}">
                      <a16:colId xmlns:a16="http://schemas.microsoft.com/office/drawing/2014/main" val="20000"/>
                    </a:ext>
                  </a:extLst>
                </a:gridCol>
                <a:gridCol w="1960728">
                  <a:extLst>
                    <a:ext uri="{9D8B030D-6E8A-4147-A177-3AD203B41FA5}">
                      <a16:colId xmlns:a16="http://schemas.microsoft.com/office/drawing/2014/main" val="20001"/>
                    </a:ext>
                  </a:extLst>
                </a:gridCol>
                <a:gridCol w="1644094">
                  <a:extLst>
                    <a:ext uri="{9D8B030D-6E8A-4147-A177-3AD203B41FA5}">
                      <a16:colId xmlns:a16="http://schemas.microsoft.com/office/drawing/2014/main" val="729508292"/>
                    </a:ext>
                  </a:extLst>
                </a:gridCol>
                <a:gridCol w="1569073">
                  <a:extLst>
                    <a:ext uri="{9D8B030D-6E8A-4147-A177-3AD203B41FA5}">
                      <a16:colId xmlns:a16="http://schemas.microsoft.com/office/drawing/2014/main" val="20002"/>
                    </a:ext>
                  </a:extLst>
                </a:gridCol>
                <a:gridCol w="1569073">
                  <a:extLst>
                    <a:ext uri="{9D8B030D-6E8A-4147-A177-3AD203B41FA5}">
                      <a16:colId xmlns:a16="http://schemas.microsoft.com/office/drawing/2014/main" val="4035798184"/>
                    </a:ext>
                  </a:extLst>
                </a:gridCol>
              </a:tblGrid>
              <a:tr h="229077">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Adverse Event,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Zolbetuximab + mFOLFOX6 (n = 279)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Placebo + mFOLFOX6 (n = 278)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extLst>
                  <a:ext uri="{0D108BD9-81ED-4DB2-BD59-A6C34878D82A}">
                    <a16:rowId xmlns:a16="http://schemas.microsoft.com/office/drawing/2014/main" val="10000"/>
                  </a:ext>
                </a:extLst>
              </a:tr>
              <a:tr h="229077">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Grade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Grade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extLst>
                  <a:ext uri="{0D108BD9-81ED-4DB2-BD59-A6C34878D82A}">
                    <a16:rowId xmlns:a16="http://schemas.microsoft.com/office/drawing/2014/main" val="3535964417"/>
                  </a:ext>
                </a:extLst>
              </a:tr>
              <a:tr h="229077">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Nausea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60.8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2907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Vomiting</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29077">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Decreased appetite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47.0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29077">
                <a:tc>
                  <a:txBody>
                    <a:bodyPr/>
                    <a:lstStyle/>
                    <a:p>
                      <a:pPr marL="0" marR="0" lvl="0" indent="0" algn="l" defTabSz="914400" rtl="0" eaLnBrk="1" fontAlgn="base" latinLnBrk="0" hangingPunct="1">
                        <a:lnSpc>
                          <a:spcPct val="100000"/>
                        </a:lnSpc>
                        <a:spcBef>
                          <a:spcPct val="0"/>
                        </a:spcBef>
                        <a:spcAft>
                          <a:spcPct val="2500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38.7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57205202"/>
                  </a:ext>
                </a:extLst>
              </a:tr>
              <a:tr h="229077">
                <a:tc>
                  <a:txBody>
                    <a:bodyPr/>
                    <a:lstStyle/>
                    <a:p>
                      <a:pPr marL="0" marR="0" lvl="0" indent="0" algn="l" defTabSz="914400" rtl="0" eaLnBrk="1" fontAlgn="base" latinLnBrk="0" hangingPunct="1">
                        <a:lnSpc>
                          <a:spcPct val="100000"/>
                        </a:lnSpc>
                        <a:spcBef>
                          <a:spcPct val="0"/>
                        </a:spcBef>
                        <a:spcAft>
                          <a:spcPct val="2500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Peripheral sensory neuropathy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38.0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74447939"/>
                  </a:ext>
                </a:extLst>
              </a:tr>
              <a:tr h="229077">
                <a:tc>
                  <a:txBody>
                    <a:bodyPr/>
                    <a:lstStyle/>
                    <a:p>
                      <a:pPr marL="0" marR="0" lvl="0" indent="0" algn="l" defTabSz="914400" rtl="0" eaLnBrk="1" fontAlgn="base" latinLnBrk="0" hangingPunct="1">
                        <a:lnSpc>
                          <a:spcPct val="100000"/>
                        </a:lnSpc>
                        <a:spcBef>
                          <a:spcPct val="0"/>
                        </a:spcBef>
                        <a:spcAft>
                          <a:spcPct val="2500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Neutropenia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36.2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1009311"/>
                  </a:ext>
                </a:extLst>
              </a:tr>
              <a:tr h="229077">
                <a:tc>
                  <a:txBody>
                    <a:bodyPr/>
                    <a:lstStyle/>
                    <a:p>
                      <a:pPr marL="0" marR="0" lvl="0" indent="0" algn="l" defTabSz="914400" rtl="0" eaLnBrk="1" fontAlgn="base" latinLnBrk="0" hangingPunct="1">
                        <a:lnSpc>
                          <a:spcPct val="100000"/>
                        </a:lnSpc>
                        <a:spcBef>
                          <a:spcPct val="0"/>
                        </a:spcBef>
                        <a:spcAft>
                          <a:spcPct val="2500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Anemia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24820973"/>
                  </a:ext>
                </a:extLst>
              </a:tr>
              <a:tr h="229077">
                <a:tc>
                  <a:txBody>
                    <a:bodyPr/>
                    <a:lstStyle/>
                    <a:p>
                      <a:pPr marL="0" marR="0" lvl="0" indent="0" algn="l" defTabSz="914400" rtl="0" eaLnBrk="1" fontAlgn="base" latinLnBrk="0" hangingPunct="1">
                        <a:lnSpc>
                          <a:spcPct val="100000"/>
                        </a:lnSpc>
                        <a:spcBef>
                          <a:spcPct val="0"/>
                        </a:spcBef>
                        <a:spcAft>
                          <a:spcPct val="2500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Constipation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54621583"/>
                  </a:ext>
                </a:extLst>
              </a:tr>
              <a:tr h="229077">
                <a:tc>
                  <a:txBody>
                    <a:bodyPr/>
                    <a:lstStyle/>
                    <a:p>
                      <a:pPr marL="0" marR="0" lvl="0" indent="0" algn="l" defTabSz="914400" rtl="0" eaLnBrk="1" fontAlgn="base" latinLnBrk="0" hangingPunct="1">
                        <a:lnSpc>
                          <a:spcPct val="100000"/>
                        </a:lnSpc>
                        <a:spcBef>
                          <a:spcPct val="0"/>
                        </a:spcBef>
                        <a:spcAft>
                          <a:spcPct val="2500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Neutrophil count decreased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15302573"/>
                  </a:ext>
                </a:extLst>
              </a:tr>
              <a:tr h="229077">
                <a:tc>
                  <a:txBody>
                    <a:bodyPr/>
                    <a:lstStyle/>
                    <a:p>
                      <a:pPr marL="0" marR="0" lvl="0" indent="0" algn="l" defTabSz="914400" rtl="0" eaLnBrk="1" fontAlgn="base" latinLnBrk="0" hangingPunct="1">
                        <a:lnSpc>
                          <a:spcPct val="100000"/>
                        </a:lnSpc>
                        <a:spcBef>
                          <a:spcPct val="0"/>
                        </a:spcBef>
                        <a:spcAft>
                          <a:spcPct val="2500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Fatigue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94649342"/>
                  </a:ext>
                </a:extLst>
              </a:tr>
              <a:tr h="229077">
                <a:tc>
                  <a:txBody>
                    <a:bodyPr/>
                    <a:lstStyle/>
                    <a:p>
                      <a:pPr marL="0" marR="0" lvl="0" indent="0" algn="l" defTabSz="914400" rtl="0" eaLnBrk="1" fontAlgn="base" latinLnBrk="0" hangingPunct="1">
                        <a:lnSpc>
                          <a:spcPct val="100000"/>
                        </a:lnSpc>
                        <a:spcBef>
                          <a:spcPct val="0"/>
                        </a:spcBef>
                        <a:spcAft>
                          <a:spcPct val="2500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Asthenia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16171697"/>
                  </a:ext>
                </a:extLst>
              </a:tr>
              <a:tr h="229077">
                <a:tc>
                  <a:txBody>
                    <a:bodyPr/>
                    <a:lstStyle/>
                    <a:p>
                      <a:pPr marL="0" marR="0" lvl="0" indent="0" algn="l" defTabSz="914400" rtl="0" eaLnBrk="1" fontAlgn="base" latinLnBrk="0" hangingPunct="1">
                        <a:lnSpc>
                          <a:spcPct val="100000"/>
                        </a:lnSpc>
                        <a:spcBef>
                          <a:spcPct val="0"/>
                        </a:spcBef>
                        <a:spcAft>
                          <a:spcPct val="2500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Abdominal pain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75661881"/>
                  </a:ext>
                </a:extLst>
              </a:tr>
              <a:tr h="229077">
                <a:tc>
                  <a:txBody>
                    <a:bodyPr/>
                    <a:lstStyle/>
                    <a:p>
                      <a:pPr marL="0" marR="0" lvl="0" indent="0" algn="l" defTabSz="914400" rtl="0" eaLnBrk="1" fontAlgn="base" latinLnBrk="0" hangingPunct="1">
                        <a:lnSpc>
                          <a:spcPct val="100000"/>
                        </a:lnSpc>
                        <a:spcBef>
                          <a:spcPct val="0"/>
                        </a:spcBef>
                        <a:spcAft>
                          <a:spcPct val="2500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Stomatitis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73042797"/>
                  </a:ext>
                </a:extLst>
              </a:tr>
            </a:tbl>
          </a:graphicData>
        </a:graphic>
      </p:graphicFrame>
    </p:spTree>
    <p:extLst>
      <p:ext uri="{BB962C8B-B14F-4D97-AF65-F5344CB8AC3E}">
        <p14:creationId xmlns:p14="http://schemas.microsoft.com/office/powerpoint/2010/main" val="7242593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SPOTLIGHT: </a:t>
            </a:r>
            <a:r>
              <a:rPr lang="en-US" dirty="0"/>
              <a:t>Investigators’ Conclusions </a:t>
            </a:r>
            <a:endParaRPr lang="en-US" altLang="en-US" dirty="0"/>
          </a:p>
        </p:txBody>
      </p:sp>
      <p:sp>
        <p:nvSpPr>
          <p:cNvPr id="3" name="Text Box 15">
            <a:extLst>
              <a:ext uri="{FF2B5EF4-FFF2-40B4-BE49-F238E27FC236}">
                <a16:creationId xmlns:a16="http://schemas.microsoft.com/office/drawing/2014/main" id="{421F1A11-D851-C540-A81A-0D7AA269562D}"/>
              </a:ext>
            </a:extLst>
          </p:cNvPr>
          <p:cNvSpPr txBox="1">
            <a:spLocks noChangeArrowheads="1"/>
          </p:cNvSpPr>
          <p:nvPr/>
        </p:nvSpPr>
        <p:spPr bwMode="auto">
          <a:xfrm>
            <a:off x="412751" y="6412230"/>
            <a:ext cx="8446242"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Shitara. ASCO GI 2023. Abstr LBA292.</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2" name="TextBox 1">
            <a:extLst>
              <a:ext uri="{FF2B5EF4-FFF2-40B4-BE49-F238E27FC236}">
                <a16:creationId xmlns:a16="http://schemas.microsoft.com/office/drawing/2014/main" id="{B3439E49-424C-E78A-D0E2-71AB88BE4A76}"/>
              </a:ext>
            </a:extLst>
          </p:cNvPr>
          <p:cNvSpPr txBox="1"/>
          <p:nvPr/>
        </p:nvSpPr>
        <p:spPr bwMode="auto">
          <a:xfrm>
            <a:off x="622459" y="1504816"/>
            <a:ext cx="11048841" cy="4801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2200" b="0" dirty="0">
                <a:solidFill>
                  <a:schemeClr val="bg1"/>
                </a:solidFill>
                <a:latin typeface="Calibri" panose="020F0502020204030204" pitchFamily="34" charset="0"/>
              </a:rPr>
              <a:t>In this phase III study, the addition of </a:t>
            </a:r>
            <a:r>
              <a:rPr lang="en-US" sz="2200" b="0" dirty="0" err="1">
                <a:solidFill>
                  <a:schemeClr val="bg1"/>
                </a:solidFill>
                <a:latin typeface="Calibri" panose="020F0502020204030204" pitchFamily="34" charset="0"/>
              </a:rPr>
              <a:t>zolbetuximab</a:t>
            </a:r>
            <a:r>
              <a:rPr lang="en-US" sz="2200" b="0" dirty="0">
                <a:solidFill>
                  <a:schemeClr val="bg1"/>
                </a:solidFill>
                <a:latin typeface="Calibri" panose="020F0502020204030204" pitchFamily="34" charset="0"/>
              </a:rPr>
              <a:t> to mFOLFOX6 statistically </a:t>
            </a:r>
            <a:br>
              <a:rPr lang="en-US" sz="2200" b="0" dirty="0">
                <a:solidFill>
                  <a:schemeClr val="bg1"/>
                </a:solidFill>
                <a:latin typeface="Calibri" panose="020F0502020204030204" pitchFamily="34" charset="0"/>
              </a:rPr>
            </a:br>
            <a:r>
              <a:rPr lang="en-US" sz="2200" b="0" dirty="0">
                <a:solidFill>
                  <a:schemeClr val="bg1"/>
                </a:solidFill>
                <a:latin typeface="Calibri" panose="020F0502020204030204" pitchFamily="34" charset="0"/>
              </a:rPr>
              <a:t>and clinically significantly improved PFS and OS vs mFOLFOX + placebo in previously untreated CLDN18.2-positive, HER2-negative advanced gastric/GEJ adenocarcinoma</a:t>
            </a:r>
          </a:p>
          <a:p>
            <a:pPr marL="742950" lvl="1" indent="-285750">
              <a:spcBef>
                <a:spcPct val="50000"/>
              </a:spcBef>
              <a:spcAft>
                <a:spcPct val="0"/>
              </a:spcAft>
              <a:buFont typeface="Wingdings" panose="05000000000000000000" pitchFamily="2" charset="2"/>
              <a:buChar char="§"/>
            </a:pPr>
            <a:r>
              <a:rPr lang="es-ES" sz="2000" dirty="0" err="1">
                <a:solidFill>
                  <a:schemeClr val="bg1"/>
                </a:solidFill>
                <a:latin typeface="Calibri" panose="020F0502020204030204" pitchFamily="34" charset="0"/>
              </a:rPr>
              <a:t>Zolbetuximab</a:t>
            </a:r>
            <a:r>
              <a:rPr lang="es-ES" sz="2000" dirty="0">
                <a:solidFill>
                  <a:schemeClr val="bg1"/>
                </a:solidFill>
                <a:latin typeface="Calibri" panose="020F0502020204030204" pitchFamily="34" charset="0"/>
              </a:rPr>
              <a:t> + mFOLFOX6 vs placebo + mFOLFOX6: median PFS, 10.6 vs 8.7 mo; </a:t>
            </a:r>
            <a:br>
              <a:rPr lang="es-ES" sz="2000" dirty="0">
                <a:solidFill>
                  <a:schemeClr val="bg1"/>
                </a:solidFill>
                <a:latin typeface="Calibri" panose="020F0502020204030204" pitchFamily="34" charset="0"/>
              </a:rPr>
            </a:br>
            <a:r>
              <a:rPr lang="es-ES" sz="2000" dirty="0">
                <a:solidFill>
                  <a:schemeClr val="bg1"/>
                </a:solidFill>
                <a:latin typeface="Calibri" panose="020F0502020204030204" pitchFamily="34" charset="0"/>
              </a:rPr>
              <a:t>median OS, 18.2 vs 15.5 mo</a:t>
            </a:r>
            <a:endParaRPr lang="en-US" sz="2000" b="0" dirty="0">
              <a:solidFill>
                <a:schemeClr val="bg1"/>
              </a:solidFill>
              <a:latin typeface="Calibri" panose="020F0502020204030204" pitchFamily="34" charset="0"/>
            </a:endParaRPr>
          </a:p>
          <a:p>
            <a:pPr marL="285750" indent="-285750">
              <a:spcBef>
                <a:spcPct val="50000"/>
              </a:spcBef>
              <a:spcAft>
                <a:spcPct val="0"/>
              </a:spcAft>
              <a:buFont typeface="Wingdings" panose="05000000000000000000" pitchFamily="2" charset="2"/>
              <a:buChar char="§"/>
            </a:pPr>
            <a:r>
              <a:rPr lang="en-US" sz="2200" dirty="0">
                <a:solidFill>
                  <a:schemeClr val="bg1"/>
                </a:solidFill>
                <a:latin typeface="Calibri" panose="020F0502020204030204" pitchFamily="34" charset="0"/>
              </a:rPr>
              <a:t>Safety profile tolerable and manageable</a:t>
            </a:r>
          </a:p>
          <a:p>
            <a:pPr marL="742950" lvl="1" indent="-285750">
              <a:spcBef>
                <a:spcPct val="50000"/>
              </a:spcBef>
              <a:spcAft>
                <a:spcPct val="0"/>
              </a:spcAft>
              <a:buFont typeface="Wingdings" panose="05000000000000000000" pitchFamily="2" charset="2"/>
              <a:buChar char="§"/>
            </a:pPr>
            <a:r>
              <a:rPr lang="en-US" sz="2000" b="0" dirty="0">
                <a:solidFill>
                  <a:schemeClr val="bg1"/>
                </a:solidFill>
                <a:latin typeface="Calibri" panose="020F0502020204030204" pitchFamily="34" charset="0"/>
              </a:rPr>
              <a:t>Consistent with prior studies of zolbetuximab and mF</a:t>
            </a:r>
            <a:r>
              <a:rPr lang="en-US" sz="2000" dirty="0">
                <a:solidFill>
                  <a:schemeClr val="bg1"/>
                </a:solidFill>
                <a:latin typeface="Calibri" panose="020F0502020204030204" pitchFamily="34" charset="0"/>
              </a:rPr>
              <a:t>OLFOX6</a:t>
            </a:r>
          </a:p>
          <a:p>
            <a:pPr marL="742950" lvl="1" indent="-285750">
              <a:spcBef>
                <a:spcPct val="50000"/>
              </a:spcBef>
              <a:spcAft>
                <a:spcPct val="0"/>
              </a:spcAft>
              <a:buFont typeface="Wingdings" panose="05000000000000000000" pitchFamily="2" charset="2"/>
              <a:buChar char="§"/>
            </a:pPr>
            <a:r>
              <a:rPr lang="en-US" sz="2000" b="0" dirty="0">
                <a:solidFill>
                  <a:schemeClr val="bg1"/>
                </a:solidFill>
                <a:latin typeface="Calibri" panose="020F0502020204030204" pitchFamily="34" charset="0"/>
              </a:rPr>
              <a:t>Most frequent TEAEs: nausea and vomiting, with first occurrence usually in first zolbetuximab cycle</a:t>
            </a:r>
          </a:p>
          <a:p>
            <a:pPr marL="285750" indent="-285750">
              <a:spcBef>
                <a:spcPct val="50000"/>
              </a:spcBef>
              <a:spcAft>
                <a:spcPct val="0"/>
              </a:spcAft>
              <a:buFont typeface="Wingdings" panose="05000000000000000000" pitchFamily="2" charset="2"/>
              <a:buChar char="§"/>
            </a:pPr>
            <a:r>
              <a:rPr lang="en-US" sz="2200" dirty="0">
                <a:solidFill>
                  <a:schemeClr val="bg1"/>
                </a:solidFill>
                <a:latin typeface="Calibri" panose="020F0502020204030204" pitchFamily="34" charset="0"/>
              </a:rPr>
              <a:t>Investigators consider zolbetuximab + mFOLFOX6 a possible new standard of care for patients with CLDN18.2-positive/HER2-negative locally advanced and unresectable or metastatic gastric/GEJ adenocarcinoma</a:t>
            </a:r>
            <a:endParaRPr lang="en-US" sz="22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8597686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clinicaloptions.com/GICoverage2023</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ASCO GI 2023!</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3" name="Content Placeholder 1">
            <a:extLst>
              <a:ext uri="{FF2B5EF4-FFF2-40B4-BE49-F238E27FC236}">
                <a16:creationId xmlns:a16="http://schemas.microsoft.com/office/drawing/2014/main" id="{2D38B63A-50D9-FFC6-4839-BBC886FEB6FC}"/>
              </a:ext>
            </a:extLst>
          </p:cNvPr>
          <p:cNvSpPr>
            <a:spLocks noGrp="1"/>
          </p:cNvSpPr>
          <p:nvPr>
            <p:ph sz="quarter" idx="10"/>
          </p:nvPr>
        </p:nvSpPr>
        <p:spPr>
          <a:xfrm>
            <a:off x="609759" y="1895477"/>
            <a:ext cx="10872444" cy="2605717"/>
          </a:xfrm>
        </p:spPr>
        <p:txBody>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000" b="0" i="0" u="none" strike="noStrike" kern="1200" cap="none" spc="0" normalizeH="0" baseline="0" noProof="0" dirty="0">
                <a:ln>
                  <a:noFill/>
                </a:ln>
                <a:effectLst/>
                <a:uLnTx/>
                <a:uFillTx/>
                <a:latin typeface="Calibri" panose="020F0502020204030204" pitchFamily="34" charset="0"/>
                <a:ea typeface="+mn-ea"/>
                <a:cs typeface="+mn-cs"/>
              </a:rPr>
              <a:t>and</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CME-certified analysis </a:t>
            </a:r>
            <a:r>
              <a:rPr kumimoji="0" lang="en-US" sz="2000" b="0" i="0" u="none" strike="noStrike" kern="1200" cap="none" spc="0" normalizeH="0" baseline="0" noProof="0" dirty="0">
                <a:ln>
                  <a:noFill/>
                </a:ln>
                <a:effectLst/>
                <a:uLnTx/>
                <a:uFillTx/>
                <a:latin typeface="Calibri" panose="020F0502020204030204" pitchFamily="34" charset="0"/>
                <a:ea typeface="+mn-ea"/>
                <a:cs typeface="+mn-cs"/>
              </a:rPr>
              <a:t>with expert faculty commentary on key studies in:</a:t>
            </a:r>
          </a:p>
          <a:p>
            <a:pPr marL="342900" indent="-342900">
              <a:spcBef>
                <a:spcPts val="600"/>
              </a:spcBef>
              <a:spcAft>
                <a:spcPts val="0"/>
              </a:spcAft>
              <a:buClrTx/>
              <a:buFont typeface="Wingdings" pitchFamily="2" charset="2"/>
              <a:buChar char="§"/>
              <a:defRPr/>
            </a:pPr>
            <a:r>
              <a:rPr lang="en-US" sz="2000" b="0" dirty="0"/>
              <a:t>Gastroesophageal cancers</a:t>
            </a:r>
          </a:p>
          <a:p>
            <a:pPr marL="342900" indent="-342900">
              <a:spcBef>
                <a:spcPts val="600"/>
              </a:spcBef>
              <a:spcAft>
                <a:spcPts val="0"/>
              </a:spcAft>
              <a:buClrTx/>
              <a:buFont typeface="Wingdings" pitchFamily="2" charset="2"/>
              <a:buChar char="§"/>
              <a:defRPr/>
            </a:pPr>
            <a:r>
              <a:rPr lang="en-US" b="0" dirty="0"/>
              <a:t>Pancreatic cancer</a:t>
            </a:r>
          </a:p>
          <a:p>
            <a:pPr marL="342900" indent="-342900">
              <a:spcBef>
                <a:spcPts val="600"/>
              </a:spcBef>
              <a:spcAft>
                <a:spcPts val="0"/>
              </a:spcAft>
              <a:buClrTx/>
              <a:buFont typeface="Wingdings" pitchFamily="2" charset="2"/>
              <a:buChar char="§"/>
              <a:defRPr/>
            </a:pPr>
            <a:r>
              <a:rPr lang="en-US" sz="2000" b="0" dirty="0"/>
              <a:t>Colorectal cancer</a:t>
            </a:r>
          </a:p>
          <a:p>
            <a:pPr marL="342900" indent="-342900">
              <a:spcBef>
                <a:spcPts val="600"/>
              </a:spcBef>
              <a:spcAft>
                <a:spcPts val="0"/>
              </a:spcAft>
              <a:buClrTx/>
              <a:buFont typeface="Wingdings" pitchFamily="2" charset="2"/>
              <a:buChar char="§"/>
              <a:defRPr/>
            </a:pPr>
            <a:r>
              <a:rPr lang="en-US" b="0" dirty="0"/>
              <a:t>Biliary tract cancers</a:t>
            </a:r>
            <a:endParaRPr lang="en-US" sz="2000" b="0" dirty="0"/>
          </a:p>
          <a:p>
            <a:endParaRPr lang="en-US" dirty="0"/>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Document_x0020_Category xmlns="2f93b3fb-9820-4b64-b1bd-2cfb1d666a31">Conference Capsule Slides</Document_x0020_Category>
    <_dlc_DocId xmlns="d54cbe69-32bd-412a-b004-9152f949605e">56M7VY3CDVN5-1105232890-1</_dlc_DocId>
    <_dlc_DocIdUrl xmlns="d54cbe69-32bd-412a-b004-9152f949605e">
      <Url>https://intranet.clinicaloptions.com/mews/oncology/ONC_2023_ASCO_GI_CF_(PRP5797)/LBA292_Shitara/_layouts/15/DocIdRedir.aspx?ID=56M7VY3CDVN5-1105232890-1</Url>
      <Description>56M7VY3CDVN5-1105232890-1</Description>
    </_dlc_DocIdUrl>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C003675F2CADF343ACFB89EACED2D127" ma:contentTypeVersion="1" ma:contentTypeDescription="Create a new document." ma:contentTypeScope="" ma:versionID="721e0d81e2d896062e62398dc71cf321">
  <xsd:schema xmlns:xsd="http://www.w3.org/2001/XMLSchema" xmlns:xs="http://www.w3.org/2001/XMLSchema" xmlns:p="http://schemas.microsoft.com/office/2006/metadata/properties" xmlns:ns2="d54cbe69-32bd-412a-b004-9152f949605e" xmlns:ns3="2f93b3fb-9820-4b64-b1bd-2cfb1d666a31" targetNamespace="http://schemas.microsoft.com/office/2006/metadata/properties" ma:root="true" ma:fieldsID="0d7741080a7c488a0368068eb26e91c0" ns2:_="" ns3:_="">
    <xsd:import namespace="d54cbe69-32bd-412a-b004-9152f949605e"/>
    <xsd:import namespace="2f93b3fb-9820-4b64-b1bd-2cfb1d666a31"/>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2f93b3fb-9820-4b64-b1bd-2cfb1d666a31"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56F509F-03F1-4188-AC43-898CDB66F3D6}">
  <ds:schemaRefs>
    <ds:schemaRef ds:uri="http://schemas.microsoft.com/office/2006/documentManagement/types"/>
    <ds:schemaRef ds:uri="http://purl.org/dc/terms/"/>
    <ds:schemaRef ds:uri="d54cbe69-32bd-412a-b004-9152f949605e"/>
    <ds:schemaRef ds:uri="http://schemas.microsoft.com/office/infopath/2007/PartnerControls"/>
    <ds:schemaRef ds:uri="http://schemas.microsoft.com/office/2006/metadata/properties"/>
    <ds:schemaRef ds:uri="http://purl.org/dc/dcmitype/"/>
    <ds:schemaRef ds:uri="http://purl.org/dc/elements/1.1/"/>
    <ds:schemaRef ds:uri="http://schemas.openxmlformats.org/package/2006/metadata/core-properties"/>
    <ds:schemaRef ds:uri="2f93b3fb-9820-4b64-b1bd-2cfb1d666a31"/>
    <ds:schemaRef ds:uri="http://www.w3.org/XML/1998/namespace"/>
  </ds:schemaRefs>
</ds:datastoreItem>
</file>

<file path=customXml/itemProps2.xml><?xml version="1.0" encoding="utf-8"?>
<ds:datastoreItem xmlns:ds="http://schemas.openxmlformats.org/officeDocument/2006/customXml" ds:itemID="{6D28C16F-F241-4345-98AD-CCCA5F894843}">
  <ds:schemaRefs>
    <ds:schemaRef ds:uri="http://schemas.microsoft.com/sharepoint/events"/>
  </ds:schemaRefs>
</ds:datastoreItem>
</file>

<file path=customXml/itemProps3.xml><?xml version="1.0" encoding="utf-8"?>
<ds:datastoreItem xmlns:ds="http://schemas.openxmlformats.org/officeDocument/2006/customXml" ds:itemID="{F3A5DFAE-EF3B-4F29-B5BC-682964863D17}">
  <ds:schemaRefs>
    <ds:schemaRef ds:uri="http://schemas.microsoft.com/sharepoint/v3/contenttype/forms"/>
  </ds:schemaRefs>
</ds:datastoreItem>
</file>

<file path=customXml/itemProps4.xml><?xml version="1.0" encoding="utf-8"?>
<ds:datastoreItem xmlns:ds="http://schemas.openxmlformats.org/officeDocument/2006/customXml" ds:itemID="{5302831F-CFE0-4772-B069-53C049123C3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2f93b3fb-9820-4b64-b1bd-2cfb1d666a3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1397</TotalTime>
  <Words>1982</Words>
  <Application>Microsoft Office PowerPoint</Application>
  <PresentationFormat>Widescreen</PresentationFormat>
  <Paragraphs>295</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Times</vt:lpstr>
      <vt:lpstr>Wingdings</vt:lpstr>
      <vt:lpstr>2022_CCO_Template</vt:lpstr>
      <vt:lpstr>SPOTLIGHT: Phase III Study of First-line Zolbetuximab + mFOLFOX6 for Advanced CLDN18.2+/HER2- Gastric/Gastroesophageal Junction Adenocarcinoma</vt:lpstr>
      <vt:lpstr>About These Slides</vt:lpstr>
      <vt:lpstr>SPOTLIGHT: Background</vt:lpstr>
      <vt:lpstr>SPOTLIGHT: Study Design</vt:lpstr>
      <vt:lpstr>SPOTLIGHT: Baseline Characteristics</vt:lpstr>
      <vt:lpstr>SPOTLIGHT: PFS and OS</vt:lpstr>
      <vt:lpstr>SPOTLIGHT: Response</vt:lpstr>
      <vt:lpstr>SPOTLIGHT: Safety</vt:lpstr>
      <vt:lpstr>SPOTLIGHT: TEAEs in ≥20% of Patients</vt:lpstr>
      <vt:lpstr>SPOTLIGHT: Investigators’ Conclusions </vt:lpstr>
      <vt:lpstr>Go Online for More CCO  Coverage of ASCO GI 2023!</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SPOTLIGHT: Phase III Study of First-line Zolbetuximab + mFOLFOX6 for Advanced CLDN18.2+/HER2- Gastric/Gastroesophageal Junction Adenocarcinoma</dc:title>
  <dc:creator>Gordon Kelley</dc:creator>
  <cp:lastModifiedBy>Natalia Kolenko</cp:lastModifiedBy>
  <cp:revision>7</cp:revision>
  <dcterms:created xsi:type="dcterms:W3CDTF">2023-01-20T21:30:37Z</dcterms:created>
  <dcterms:modified xsi:type="dcterms:W3CDTF">2023-01-25T19:37:41Z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0x010100C003675F2CADF343ACFB89EACED2D127</vt:lpwstr>
  </property>
  <property fmtid="{D5CDD505-2E9C-101B-9397-08002B2CF9AE}" pid="3" name="_dlc_DocIdItemGuid">
    <vt:lpwstr>1d59706d-ddb8-4a63-af9c-a20a7310a8b9</vt:lpwstr>
  </property>
</Properties>
</file>