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566" r:id="rId5"/>
    <p:sldId id="558" r:id="rId6"/>
    <p:sldId id="559" r:id="rId7"/>
    <p:sldId id="561" r:id="rId8"/>
    <p:sldId id="548" r:id="rId9"/>
    <p:sldId id="549" r:id="rId10"/>
    <p:sldId id="576" r:id="rId11"/>
    <p:sldId id="550" r:id="rId12"/>
    <p:sldId id="551" r:id="rId13"/>
    <p:sldId id="577" r:id="rId14"/>
    <p:sldId id="578" r:id="rId15"/>
    <p:sldId id="552" r:id="rId16"/>
    <p:sldId id="56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Kara Nyberg" initials="KN" lastIdx="1" clrIdx="7">
    <p:extLst>
      <p:ext uri="{19B8F6BF-5375-455C-9EA6-DF929625EA0E}">
        <p15:presenceInfo xmlns:p15="http://schemas.microsoft.com/office/powerpoint/2012/main" userId="63b453b522a604bf" providerId="Windows Live"/>
      </p:ext>
    </p:extLst>
  </p:cmAuthor>
  <p:cmAuthor id="2" name="Megan Capel" initials="MC" lastIdx="33" clrIdx="1"/>
  <p:cmAuthor id="9" name="Kristen Rosenthal" initials="KR" lastIdx="7" clrIdx="8">
    <p:extLst>
      <p:ext uri="{19B8F6BF-5375-455C-9EA6-DF929625EA0E}">
        <p15:presenceInfo xmlns:p15="http://schemas.microsoft.com/office/powerpoint/2012/main" userId="S::krosenthal@clinicaloptions.com::67a58a6d-22ff-4b03-8f01-10ea3f44af52" providerId="AD"/>
      </p:ext>
    </p:extLst>
  </p:cmAuthor>
  <p:cmAuthor id="3" name="Andrea Boecler" initials="AB" lastIdx="3" clrIdx="2">
    <p:extLst>
      <p:ext uri="{19B8F6BF-5375-455C-9EA6-DF929625EA0E}">
        <p15:presenceInfo xmlns:p15="http://schemas.microsoft.com/office/powerpoint/2012/main" userId="S::aboecler@clinicaloptions.com::28e82037-1239-4052-943b-ae184e0bc2af" providerId="AD"/>
      </p:ext>
    </p:extLst>
  </p:cmAuthor>
  <p:cmAuthor id="10" name="Marie Becker" initials="MB" lastIdx="4" clrIdx="9">
    <p:extLst>
      <p:ext uri="{19B8F6BF-5375-455C-9EA6-DF929625EA0E}">
        <p15:presenceInfo xmlns:p15="http://schemas.microsoft.com/office/powerpoint/2012/main" userId="d65aa0e91a5f4f86" providerId="Windows Live"/>
      </p:ext>
    </p:extLst>
  </p:cmAuthor>
  <p:cmAuthor id="4" name="Timothy Quill" initials="TQ" lastIdx="3" clrIdx="3">
    <p:extLst>
      <p:ext uri="{19B8F6BF-5375-455C-9EA6-DF929625EA0E}">
        <p15:presenceInfo xmlns:p15="http://schemas.microsoft.com/office/powerpoint/2012/main" userId="S::tquill@clinicaloptions.com::b1dc6efb-2995-45e7-a306-57a2c67aa886" providerId="AD"/>
      </p:ext>
    </p:extLst>
  </p:cmAuthor>
  <p:cmAuthor id="11" name="Melanie Couton" initials="MC" lastIdx="2" clrIdx="10">
    <p:extLst>
      <p:ext uri="{19B8F6BF-5375-455C-9EA6-DF929625EA0E}">
        <p15:presenceInfo xmlns:p15="http://schemas.microsoft.com/office/powerpoint/2012/main" userId="ef8730672ba86646" providerId="Windows Live"/>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E89534-D43E-4F2A-BCC9-6335AB4682CB}" v="2" dt="2025-06-02T18:02:58.013"/>
    <p1510:client id="{5A9604FB-3C93-4B47-B5C5-BC28EC6D5F96}" v="227" dt="2025-06-02T15:37:34.307"/>
    <p1510:client id="{C2BF531A-58A8-4096-8E5D-B59C7D27CF8C}" v="34" dt="2025-06-02T17:05:55.5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55" autoAdjust="0"/>
    <p:restoredTop sz="84491" autoAdjust="0"/>
  </p:normalViewPr>
  <p:slideViewPr>
    <p:cSldViewPr snapToGrid="0">
      <p:cViewPr varScale="1">
        <p:scale>
          <a:sx n="66" d="100"/>
          <a:sy n="66" d="100"/>
        </p:scale>
        <p:origin x="436" y="4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dirty="0"/>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dirty="0"/>
          </a:p>
        </p:txBody>
      </p:sp>
    </p:spTree>
    <p:extLst>
      <p:ext uri="{BB962C8B-B14F-4D97-AF65-F5344CB8AC3E}">
        <p14:creationId xmlns:p14="http://schemas.microsoft.com/office/powerpoint/2010/main" val="2393591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dirty="0"/>
          </a:p>
        </p:txBody>
      </p:sp>
    </p:spTree>
    <p:extLst>
      <p:ext uri="{BB962C8B-B14F-4D97-AF65-F5344CB8AC3E}">
        <p14:creationId xmlns:p14="http://schemas.microsoft.com/office/powerpoint/2010/main" val="2020894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dirty="0"/>
          </a:p>
        </p:txBody>
      </p:sp>
    </p:spTree>
    <p:extLst>
      <p:ext uri="{BB962C8B-B14F-4D97-AF65-F5344CB8AC3E}">
        <p14:creationId xmlns:p14="http://schemas.microsoft.com/office/powerpoint/2010/main" val="2851205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46281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0A5A4-97BE-FFC2-91C1-D64A0ECBF1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CBDFFF-DC9C-3128-2ED8-282A0B2136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8A7D77-A8A8-7717-ED72-D45411B4AE59}"/>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8DE5E8C-59AD-ECE2-963C-102CCC99F95E}"/>
              </a:ext>
            </a:extLst>
          </p:cNvPr>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402682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ASCENT-04/KEYNOTE-D19: Phase III Trial of First-line Sacituzumab Govitecan + Pembrolizumab vs Chemotherapy + Pembrolizumab in PD-L1–Positive Advanced TNBC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850553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AstraZeneca; Daiichi Sankyo, Inc.; Gilead Sciences, Inc.; Lilly; Novartis Pharmaceuticals Corporation; and Stemline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ASCO Annual Meeting 2025, May 30 - June 3, 2025</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ASCENT-04/</a:t>
            </a:r>
            <a:r>
              <a:rPr lang="en-US" altLang="en-US" sz="3600" dirty="0"/>
              <a:t>KEYNOTE-D19</a:t>
            </a:r>
            <a:r>
              <a:rPr lang="en-US" dirty="0"/>
              <a:t>: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Aft>
                <a:spcPts val="500"/>
              </a:spcAft>
            </a:pPr>
            <a:r>
              <a:rPr lang="en-US" altLang="en-US" sz="2200" dirty="0"/>
              <a:t>~40% of patients with mTNBC have PD-L1 CPS ≥10</a:t>
            </a:r>
            <a:r>
              <a:rPr lang="en-US" altLang="en-US" sz="2200" baseline="30000" dirty="0"/>
              <a:t>1</a:t>
            </a:r>
          </a:p>
          <a:p>
            <a:pPr>
              <a:spcAft>
                <a:spcPts val="500"/>
              </a:spcAft>
            </a:pPr>
            <a:r>
              <a:rPr lang="en-US" altLang="en-US" sz="2200" dirty="0"/>
              <a:t>Standard 1L treatment of PD-L1–positive mTNBC involves chemotherapy + an ICI</a:t>
            </a:r>
            <a:r>
              <a:rPr lang="en-US" altLang="en-US" sz="2200" baseline="30000" dirty="0"/>
              <a:t>2,3</a:t>
            </a:r>
          </a:p>
          <a:p>
            <a:pPr lvl="1">
              <a:spcAft>
                <a:spcPts val="500"/>
              </a:spcAft>
            </a:pPr>
            <a:r>
              <a:rPr lang="en-US" altLang="en-US" sz="2000" dirty="0"/>
              <a:t>These regimens confer a median PFS of 7.5-9.7 mo</a:t>
            </a:r>
            <a:r>
              <a:rPr lang="en-US" altLang="en-US" sz="2000" baseline="30000" dirty="0"/>
              <a:t>1,4</a:t>
            </a:r>
          </a:p>
          <a:p>
            <a:pPr lvl="1">
              <a:spcAft>
                <a:spcPts val="500"/>
              </a:spcAft>
            </a:pPr>
            <a:r>
              <a:rPr lang="en-US" altLang="en-US" sz="2000" dirty="0"/>
              <a:t>Upon progression, one half of patients do not go on to receive 2L treatment</a:t>
            </a:r>
            <a:r>
              <a:rPr lang="en-US" altLang="en-US" sz="2000" baseline="30000" dirty="0"/>
              <a:t>5</a:t>
            </a:r>
          </a:p>
          <a:p>
            <a:pPr>
              <a:spcAft>
                <a:spcPts val="500"/>
              </a:spcAft>
            </a:pPr>
            <a:r>
              <a:rPr lang="en-US" altLang="en-US" sz="2200" dirty="0"/>
              <a:t>Sacituzumab govitecan (SG): TROP2-directed ADC FDA approved for patients with either LA/mTNBC after ≥2 prior lines of tx (≥1 in metastatic setting) or HR+/HER2- LA/mBC after ET and ≥2 additional tx in metastatic setting</a:t>
            </a:r>
            <a:r>
              <a:rPr lang="en-US" altLang="en-US" sz="2200" baseline="30000" dirty="0"/>
              <a:t>6</a:t>
            </a:r>
          </a:p>
          <a:p>
            <a:pPr>
              <a:spcAft>
                <a:spcPts val="500"/>
              </a:spcAft>
            </a:pPr>
            <a:r>
              <a:rPr lang="en-US" altLang="en-US" sz="2200" dirty="0"/>
              <a:t>Research suggests synergy between ICIs and ADCs resulting in improved efficacy</a:t>
            </a:r>
            <a:r>
              <a:rPr lang="en-US" altLang="en-US" sz="2200" baseline="30000" dirty="0"/>
              <a:t>7</a:t>
            </a:r>
          </a:p>
          <a:p>
            <a:pPr>
              <a:spcAft>
                <a:spcPts val="500"/>
              </a:spcAft>
            </a:pPr>
            <a:r>
              <a:rPr lang="en-US" altLang="en-US" sz="2200" dirty="0"/>
              <a:t>This report details the primary results of the phase III ASCENT-04/KEYNOTE-D19 trial comparing 1L treatment with SG + pembrolizumab vs CT + pembrolizumab in PD-L1–positive advanced TNBC</a:t>
            </a:r>
            <a:r>
              <a:rPr lang="en-US" altLang="en-US" sz="2200" baseline="30000" dirty="0"/>
              <a:t>8</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Cortes. NEJM. 2022;387:217. 2. Gennari. Ann Oncol. 2021;32:1475. 3. NCCN. Breast Cancer Guidelines. V4.2025.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Schmid. NEJM. 2018;379:2108. 5. Punie. Oncologist. 2025;</a:t>
            </a:r>
            <a:r>
              <a:rPr lang="en-US" altLang="en-US" sz="1200" dirty="0">
                <a:solidFill>
                  <a:srgbClr val="455560"/>
                </a:solidFill>
                <a:latin typeface="Calibri" panose="020F0502020204030204" pitchFamily="34" charset="0"/>
                <a:cs typeface="Arial" panose="020B0604020202020204" pitchFamily="34" charset="0"/>
              </a:rPr>
              <a:t>[Epub]</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6. Sacituzumab govitecan PI. 7. Nicolo. </a:t>
            </a:r>
            <a:r>
              <a:rPr lang="en-US" altLang="en-US" sz="1200" dirty="0">
                <a:solidFill>
                  <a:srgbClr val="455560"/>
                </a:solidFill>
                <a:latin typeface="Calibri" panose="020F0502020204030204" pitchFamily="34" charset="0"/>
                <a:cs typeface="Arial" panose="020B0604020202020204" pitchFamily="34" charset="0"/>
              </a:rPr>
              <a:t>Cancer </a:t>
            </a:r>
            <a:br>
              <a:rPr lang="en-US" altLang="en-US" sz="1200" dirty="0">
                <a:solidFill>
                  <a:srgbClr val="455560"/>
                </a:solidFill>
                <a:latin typeface="Calibri" panose="020F0502020204030204" pitchFamily="34" charset="0"/>
                <a:cs typeface="Arial" panose="020B0604020202020204" pitchFamily="34" charset="0"/>
              </a:rPr>
            </a:br>
            <a:r>
              <a:rPr lang="en-US" altLang="en-US" sz="1200" dirty="0">
                <a:solidFill>
                  <a:srgbClr val="455560"/>
                </a:solidFill>
                <a:latin typeface="Calibri" panose="020F0502020204030204" pitchFamily="34" charset="0"/>
                <a:cs typeface="Arial" panose="020B0604020202020204" pitchFamily="34" charset="0"/>
              </a:rPr>
              <a:t>Treat Rev. 2022;106:102395.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8. Tolaney. ASCO 2025. Abstr LBA109.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936686"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400" kern="0" dirty="0">
                <a:solidFill>
                  <a:srgbClr val="000000"/>
                </a:solidFill>
              </a:rPr>
              <a:t>Global, multicenter, randomized, phase III trial</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sz="2400" b="1"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sz="2400" b="1"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sz="2400" b="1"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PFS by BICR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OS and ORR by BICR (hierarchical testing), DoR by BICR, safety, QoL</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ASCENT-04/</a:t>
            </a:r>
            <a:r>
              <a:rPr lang="en-US" altLang="en-US" sz="3600" dirty="0"/>
              <a:t>KEYNOTE-D19</a:t>
            </a:r>
            <a:r>
              <a:rPr lang="en-US" dirty="0"/>
              <a:t>:</a:t>
            </a:r>
            <a:r>
              <a:rPr lang="en-US" altLang="en-US" dirty="0"/>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566698" y="2625798"/>
            <a:ext cx="346870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Patients with previously untreated, locally advanced unresectable or metastatic TNBC; PD-L1 positive (CPS ≥10 using 22C3 assay);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≥6 mo since curative treatment (prior anti–PD-1/PD-L1 therapy allowed)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 = </a:t>
            </a:r>
            <a:r>
              <a:rPr lang="en-GB" altLang="en-US" sz="1800" dirty="0">
                <a:solidFill>
                  <a:srgbClr val="000000"/>
                </a:solidFill>
                <a:latin typeface="Calibri" panose="020F0502020204030204" pitchFamily="34" charset="0"/>
                <a:cs typeface="Arial" panose="020B0604020202020204" pitchFamily="34" charset="0"/>
              </a:rPr>
              <a:t>443</a:t>
            </a: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a:t>
            </a:r>
            <a:endParaRPr kumimoji="0" lang="en-US" altLang="en-US" sz="18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19462" name="Rectangle 47">
            <a:extLst>
              <a:ext uri="{FF2B5EF4-FFF2-40B4-BE49-F238E27FC236}">
                <a16:creationId xmlns:a16="http://schemas.microsoft.com/office/drawing/2014/main" id="{D399FC2C-9F96-49BC-868E-62B4C2F89A32}"/>
              </a:ext>
            </a:extLst>
          </p:cNvPr>
          <p:cNvSpPr>
            <a:spLocks noChangeArrowheads="1"/>
          </p:cNvSpPr>
          <p:nvPr/>
        </p:nvSpPr>
        <p:spPr bwMode="auto">
          <a:xfrm>
            <a:off x="9335353" y="2634051"/>
            <a:ext cx="2792413"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continued until BICR-verified disease progression or unacceptable toxicity</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Crossover to 2L SG permitted upon progression.</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507785" y="2963326"/>
            <a:ext cx="4652798"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Sacituzumab Govitecan + Pembrolizumab*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221)</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507785" y="3823808"/>
            <a:ext cx="4652798" cy="70408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Chemotherapy + Pembrolizumab</a:t>
            </a:r>
            <a:r>
              <a:rPr kumimoji="0" lang="en-US" altLang="en-US" sz="20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dirty="0">
                <a:solidFill>
                  <a:srgbClr val="FFFFFF"/>
                </a:solidFill>
                <a:latin typeface="Calibri" panose="020F0502020204030204" pitchFamily="34" charset="0"/>
                <a:cs typeface="Arial" panose="020B0604020202020204" pitchFamily="34" charset="0"/>
              </a:rPr>
              <a:t>(n = 222)</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a:off x="9186594" y="3610123"/>
            <a:ext cx="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834247" y="375817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834247" y="327371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ASCO 2025. Abstr LBA109.</a:t>
            </a:r>
          </a:p>
        </p:txBody>
      </p:sp>
      <p:sp>
        <p:nvSpPr>
          <p:cNvPr id="4" name="Text Box 45">
            <a:extLst>
              <a:ext uri="{FF2B5EF4-FFF2-40B4-BE49-F238E27FC236}">
                <a16:creationId xmlns:a16="http://schemas.microsoft.com/office/drawing/2014/main" id="{AE926984-B41E-E630-A1D3-D18EF913C8A8}"/>
              </a:ext>
            </a:extLst>
          </p:cNvPr>
          <p:cNvSpPr txBox="1">
            <a:spLocks noChangeArrowheads="1"/>
          </p:cNvSpPr>
          <p:nvPr/>
        </p:nvSpPr>
        <p:spPr bwMode="auto">
          <a:xfrm>
            <a:off x="2691502" y="2011554"/>
            <a:ext cx="71070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curative treatment-free interval (de novo vs recurrence within 6-12 mo vs recurrence in &gt;12 mo); region (US/Canada/W Europe vs RoW); prior anti–PD-1/PD-L1 (yes vs no) </a:t>
            </a:r>
          </a:p>
        </p:txBody>
      </p:sp>
      <p:cxnSp>
        <p:nvCxnSpPr>
          <p:cNvPr id="5" name="Straight Arrow Connector 4">
            <a:extLst>
              <a:ext uri="{FF2B5EF4-FFF2-40B4-BE49-F238E27FC236}">
                <a16:creationId xmlns:a16="http://schemas.microsoft.com/office/drawing/2014/main" id="{AD1FD343-D9F0-F7D5-CD20-6540E8D2C60F}"/>
              </a:ext>
            </a:extLst>
          </p:cNvPr>
          <p:cNvCxnSpPr>
            <a:cxnSpLocks/>
          </p:cNvCxnSpPr>
          <p:nvPr/>
        </p:nvCxnSpPr>
        <p:spPr bwMode="auto">
          <a:xfrm>
            <a:off x="4202255" y="2560772"/>
            <a:ext cx="0" cy="587535"/>
          </a:xfrm>
          <a:prstGeom prst="straightConnector1">
            <a:avLst/>
          </a:prstGeom>
          <a:noFill/>
          <a:ln w="28575" cap="flat" cmpd="sng" algn="ctr">
            <a:solidFill>
              <a:schemeClr val="bg1"/>
            </a:solidFill>
            <a:prstDash val="sysDot"/>
            <a:round/>
            <a:headEnd type="none" w="med" len="med"/>
            <a:tailEnd type="triangle"/>
          </a:ln>
          <a:effectLst/>
        </p:spPr>
      </p:cxnSp>
      <p:sp>
        <p:nvSpPr>
          <p:cNvPr id="6" name="TextBox 5">
            <a:extLst>
              <a:ext uri="{FF2B5EF4-FFF2-40B4-BE49-F238E27FC236}">
                <a16:creationId xmlns:a16="http://schemas.microsoft.com/office/drawing/2014/main" id="{4A71EABC-1394-9780-2583-D26222AEE410}"/>
              </a:ext>
            </a:extLst>
          </p:cNvPr>
          <p:cNvSpPr txBox="1"/>
          <p:nvPr/>
        </p:nvSpPr>
        <p:spPr bwMode="auto">
          <a:xfrm>
            <a:off x="4582361" y="4530254"/>
            <a:ext cx="6959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*SG 10 mg/kg IV D1, 8 + Pembro 200 mg D1 of 21-day cycle.</a:t>
            </a:r>
          </a:p>
          <a:p>
            <a:pPr algn="l">
              <a:lnSpc>
                <a:spcPct val="100000"/>
              </a:lnSpc>
              <a:spcAft>
                <a:spcPct val="0"/>
              </a:spcAft>
              <a:buClrTx/>
              <a:buFontTx/>
              <a:buNone/>
            </a:pPr>
            <a:r>
              <a:rPr lang="en-US" sz="1400" b="0" dirty="0">
                <a:solidFill>
                  <a:schemeClr val="bg1"/>
                </a:solidFill>
                <a:latin typeface="Calibri" panose="020F0502020204030204" pitchFamily="34" charset="0"/>
              </a:rPr>
              <a:t>†Paclitaxel 90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or nab-paclitaxel 100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D1, 8, 15 of 28-day cycle or gemcitabine 1000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 carboplatin AUC 2 D1, 8 of 21-day cycle; Pembro 200 mg D1 of 21-day cycle.</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ASCENT-04/</a:t>
            </a:r>
            <a:r>
              <a:rPr lang="en-US" altLang="en-US" sz="3600" dirty="0"/>
              <a:t>KEYNOTE-D19</a:t>
            </a:r>
            <a:r>
              <a:rPr lang="en-US" dirty="0"/>
              <a:t>: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ASCO 2025. Abstr LBA109.</a:t>
            </a:r>
          </a:p>
        </p:txBody>
      </p:sp>
      <p:graphicFrame>
        <p:nvGraphicFramePr>
          <p:cNvPr id="2" name="Group 3">
            <a:extLst>
              <a:ext uri="{FF2B5EF4-FFF2-40B4-BE49-F238E27FC236}">
                <a16:creationId xmlns:a16="http://schemas.microsoft.com/office/drawing/2014/main" id="{8D942D73-C55E-AA81-7E57-A826CBAF8130}"/>
              </a:ext>
            </a:extLst>
          </p:cNvPr>
          <p:cNvGraphicFramePr>
            <a:graphicFrameLocks/>
          </p:cNvGraphicFramePr>
          <p:nvPr>
            <p:extLst>
              <p:ext uri="{D42A27DB-BD31-4B8C-83A1-F6EECF244321}">
                <p14:modId xmlns:p14="http://schemas.microsoft.com/office/powerpoint/2010/main" val="342266553"/>
              </p:ext>
            </p:extLst>
          </p:nvPr>
        </p:nvGraphicFramePr>
        <p:xfrm>
          <a:off x="727076" y="1341918"/>
          <a:ext cx="5210263" cy="4450176"/>
        </p:xfrm>
        <a:graphic>
          <a:graphicData uri="http://schemas.openxmlformats.org/drawingml/2006/table">
            <a:tbl>
              <a:tblPr/>
              <a:tblGrid>
                <a:gridCol w="2341801">
                  <a:extLst>
                    <a:ext uri="{9D8B030D-6E8A-4147-A177-3AD203B41FA5}">
                      <a16:colId xmlns:a16="http://schemas.microsoft.com/office/drawing/2014/main" val="20000"/>
                    </a:ext>
                  </a:extLst>
                </a:gridCol>
                <a:gridCol w="1434231">
                  <a:extLst>
                    <a:ext uri="{9D8B030D-6E8A-4147-A177-3AD203B41FA5}">
                      <a16:colId xmlns:a16="http://schemas.microsoft.com/office/drawing/2014/main" val="20001"/>
                    </a:ext>
                  </a:extLst>
                </a:gridCol>
                <a:gridCol w="1434231">
                  <a:extLst>
                    <a:ext uri="{9D8B030D-6E8A-4147-A177-3AD203B41FA5}">
                      <a16:colId xmlns:a16="http://schemas.microsoft.com/office/drawing/2014/main" val="20002"/>
                    </a:ext>
                  </a:extLst>
                </a:gridCol>
              </a:tblGrid>
              <a:tr h="2829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BL 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 + Pembro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 Pembro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29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54 (23-88)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58 (26)</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55 (27-82)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57 (26)</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35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221 (100)</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222 (100)</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402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Other/not specified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139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43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13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26 (12)</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118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63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30 (14)</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02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Geographic 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US/Canada/W 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85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136 (62)</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85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137 (62)</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2712315"/>
                  </a:ext>
                </a:extLst>
              </a:tr>
              <a:tr h="402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156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19909606"/>
                  </a:ext>
                </a:extLst>
              </a:tr>
            </a:tbl>
          </a:graphicData>
        </a:graphic>
      </p:graphicFrame>
      <p:graphicFrame>
        <p:nvGraphicFramePr>
          <p:cNvPr id="3" name="Group 3">
            <a:extLst>
              <a:ext uri="{FF2B5EF4-FFF2-40B4-BE49-F238E27FC236}">
                <a16:creationId xmlns:a16="http://schemas.microsoft.com/office/drawing/2014/main" id="{A6DB5A48-07B0-E251-34E3-3A0A17783CD5}"/>
              </a:ext>
            </a:extLst>
          </p:cNvPr>
          <p:cNvGraphicFramePr>
            <a:graphicFrameLocks/>
          </p:cNvGraphicFramePr>
          <p:nvPr>
            <p:extLst>
              <p:ext uri="{D42A27DB-BD31-4B8C-83A1-F6EECF244321}">
                <p14:modId xmlns:p14="http://schemas.microsoft.com/office/powerpoint/2010/main" val="2218985088"/>
              </p:ext>
            </p:extLst>
          </p:nvPr>
        </p:nvGraphicFramePr>
        <p:xfrm>
          <a:off x="6254662" y="1341917"/>
          <a:ext cx="5210263" cy="4846400"/>
        </p:xfrm>
        <a:graphic>
          <a:graphicData uri="http://schemas.openxmlformats.org/drawingml/2006/table">
            <a:tbl>
              <a:tblPr/>
              <a:tblGrid>
                <a:gridCol w="2388297">
                  <a:extLst>
                    <a:ext uri="{9D8B030D-6E8A-4147-A177-3AD203B41FA5}">
                      <a16:colId xmlns:a16="http://schemas.microsoft.com/office/drawing/2014/main" val="20000"/>
                    </a:ext>
                  </a:extLst>
                </a:gridCol>
                <a:gridCol w="1410983">
                  <a:extLst>
                    <a:ext uri="{9D8B030D-6E8A-4147-A177-3AD203B41FA5}">
                      <a16:colId xmlns:a16="http://schemas.microsoft.com/office/drawing/2014/main" val="20001"/>
                    </a:ext>
                  </a:extLst>
                </a:gridCol>
                <a:gridCol w="141098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BL 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 + Pembro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 Pembro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305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Curative tx-free interval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 novo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Recurrence 6-12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Recurrence &gt;12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1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Metastatic sites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Lymph node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Lung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159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anti–PD-1/PD-L1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CT selected</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Taxane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Gem/carbo</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114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2712315"/>
                  </a:ext>
                </a:extLst>
              </a:tr>
            </a:tbl>
          </a:graphicData>
        </a:graphic>
      </p:graphicFrame>
      <p:sp>
        <p:nvSpPr>
          <p:cNvPr id="4" name="TextBox 3">
            <a:extLst>
              <a:ext uri="{FF2B5EF4-FFF2-40B4-BE49-F238E27FC236}">
                <a16:creationId xmlns:a16="http://schemas.microsoft.com/office/drawing/2014/main" id="{F3965F98-8A46-3BE9-830D-AF4AD906358E}"/>
              </a:ext>
            </a:extLst>
          </p:cNvPr>
          <p:cNvSpPr txBox="1"/>
          <p:nvPr/>
        </p:nvSpPr>
        <p:spPr bwMode="auto">
          <a:xfrm>
            <a:off x="727077" y="5819668"/>
            <a:ext cx="52275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 patient had ECOG PS ≥2.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sz="1400" b="0" dirty="0">
                <a:solidFill>
                  <a:schemeClr val="bg1"/>
                </a:solidFill>
                <a:latin typeface="Calibri" panose="020F0502020204030204" pitchFamily="34" charset="0"/>
              </a:rPr>
              <a:t>CT was selected prior to randomization</a:t>
            </a:r>
            <a:r>
              <a:rPr lang="en-US" sz="14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2 randomized patients did not receive tx. </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78" name="Group 9377">
            <a:extLst>
              <a:ext uri="{FF2B5EF4-FFF2-40B4-BE49-F238E27FC236}">
                <a16:creationId xmlns:a16="http://schemas.microsoft.com/office/drawing/2014/main" id="{9FAC484B-E644-E10E-C60A-0B1D7A36E28C}"/>
              </a:ext>
            </a:extLst>
          </p:cNvPr>
          <p:cNvGrpSpPr/>
          <p:nvPr/>
        </p:nvGrpSpPr>
        <p:grpSpPr>
          <a:xfrm>
            <a:off x="1941534" y="1666636"/>
            <a:ext cx="8617907" cy="2905364"/>
            <a:chOff x="1941534" y="1666636"/>
            <a:chExt cx="8617907" cy="2905364"/>
          </a:xfrm>
        </p:grpSpPr>
        <p:grpSp>
          <p:nvGrpSpPr>
            <p:cNvPr id="9318" name="Group 9317">
              <a:extLst>
                <a:ext uri="{FF2B5EF4-FFF2-40B4-BE49-F238E27FC236}">
                  <a16:creationId xmlns:a16="http://schemas.microsoft.com/office/drawing/2014/main" id="{785AADFB-CD7F-83AE-7A44-E93673C9C1C7}"/>
                </a:ext>
              </a:extLst>
            </p:cNvPr>
            <p:cNvGrpSpPr/>
            <p:nvPr/>
          </p:nvGrpSpPr>
          <p:grpSpPr>
            <a:xfrm>
              <a:off x="1941534" y="1691014"/>
              <a:ext cx="8617907" cy="2880986"/>
              <a:chOff x="1941534" y="1691014"/>
              <a:chExt cx="8617907" cy="2880986"/>
            </a:xfrm>
          </p:grpSpPr>
          <p:sp>
            <p:nvSpPr>
              <p:cNvPr id="9315" name="Freeform 9314">
                <a:extLst>
                  <a:ext uri="{FF2B5EF4-FFF2-40B4-BE49-F238E27FC236}">
                    <a16:creationId xmlns:a16="http://schemas.microsoft.com/office/drawing/2014/main" id="{C20C5488-0298-848C-DC28-8528041B4814}"/>
                  </a:ext>
                </a:extLst>
              </p:cNvPr>
              <p:cNvSpPr/>
              <p:nvPr/>
            </p:nvSpPr>
            <p:spPr bwMode="auto">
              <a:xfrm>
                <a:off x="5292247" y="3419605"/>
                <a:ext cx="5267194" cy="1152395"/>
              </a:xfrm>
              <a:custGeom>
                <a:avLst/>
                <a:gdLst>
                  <a:gd name="connsiteX0" fmla="*/ 5267194 w 5267194"/>
                  <a:gd name="connsiteY0" fmla="*/ 1152395 h 1152395"/>
                  <a:gd name="connsiteX1" fmla="*/ 5267194 w 5267194"/>
                  <a:gd name="connsiteY1" fmla="*/ 757825 h 1152395"/>
                  <a:gd name="connsiteX2" fmla="*/ 5160723 w 5267194"/>
                  <a:gd name="connsiteY2" fmla="*/ 757825 h 1152395"/>
                  <a:gd name="connsiteX3" fmla="*/ 5160723 w 5267194"/>
                  <a:gd name="connsiteY3" fmla="*/ 569935 h 1152395"/>
                  <a:gd name="connsiteX4" fmla="*/ 3194137 w 5267194"/>
                  <a:gd name="connsiteY4" fmla="*/ 569935 h 1152395"/>
                  <a:gd name="connsiteX5" fmla="*/ 3194137 w 5267194"/>
                  <a:gd name="connsiteY5" fmla="*/ 507305 h 1152395"/>
                  <a:gd name="connsiteX6" fmla="*/ 2830882 w 5267194"/>
                  <a:gd name="connsiteY6" fmla="*/ 507305 h 1152395"/>
                  <a:gd name="connsiteX7" fmla="*/ 2830882 w 5267194"/>
                  <a:gd name="connsiteY7" fmla="*/ 507305 h 1152395"/>
                  <a:gd name="connsiteX8" fmla="*/ 2830882 w 5267194"/>
                  <a:gd name="connsiteY8" fmla="*/ 444674 h 1152395"/>
                  <a:gd name="connsiteX9" fmla="*/ 2730674 w 5267194"/>
                  <a:gd name="connsiteY9" fmla="*/ 444674 h 1152395"/>
                  <a:gd name="connsiteX10" fmla="*/ 2730674 w 5267194"/>
                  <a:gd name="connsiteY10" fmla="*/ 444674 h 1152395"/>
                  <a:gd name="connsiteX11" fmla="*/ 2730674 w 5267194"/>
                  <a:gd name="connsiteY11" fmla="*/ 394570 h 1152395"/>
                  <a:gd name="connsiteX12" fmla="*/ 1960323 w 5267194"/>
                  <a:gd name="connsiteY12" fmla="*/ 394570 h 1152395"/>
                  <a:gd name="connsiteX13" fmla="*/ 1960323 w 5267194"/>
                  <a:gd name="connsiteY13" fmla="*/ 363255 h 1152395"/>
                  <a:gd name="connsiteX14" fmla="*/ 1565753 w 5267194"/>
                  <a:gd name="connsiteY14" fmla="*/ 363255 h 1152395"/>
                  <a:gd name="connsiteX15" fmla="*/ 1565753 w 5267194"/>
                  <a:gd name="connsiteY15" fmla="*/ 344466 h 1152395"/>
                  <a:gd name="connsiteX16" fmla="*/ 1396652 w 5267194"/>
                  <a:gd name="connsiteY16" fmla="*/ 344466 h 1152395"/>
                  <a:gd name="connsiteX17" fmla="*/ 1396652 w 5267194"/>
                  <a:gd name="connsiteY17" fmla="*/ 319414 h 1152395"/>
                  <a:gd name="connsiteX18" fmla="*/ 1396652 w 5267194"/>
                  <a:gd name="connsiteY18" fmla="*/ 319414 h 1152395"/>
                  <a:gd name="connsiteX19" fmla="*/ 1352811 w 5267194"/>
                  <a:gd name="connsiteY19" fmla="*/ 319414 h 1152395"/>
                  <a:gd name="connsiteX20" fmla="*/ 1352811 w 5267194"/>
                  <a:gd name="connsiteY20" fmla="*/ 319414 h 1152395"/>
                  <a:gd name="connsiteX21" fmla="*/ 1352811 w 5267194"/>
                  <a:gd name="connsiteY21" fmla="*/ 294362 h 1152395"/>
                  <a:gd name="connsiteX22" fmla="*/ 1265128 w 5267194"/>
                  <a:gd name="connsiteY22" fmla="*/ 294362 h 1152395"/>
                  <a:gd name="connsiteX23" fmla="*/ 1265128 w 5267194"/>
                  <a:gd name="connsiteY23" fmla="*/ 212943 h 1152395"/>
                  <a:gd name="connsiteX24" fmla="*/ 895611 w 5267194"/>
                  <a:gd name="connsiteY24" fmla="*/ 212943 h 1152395"/>
                  <a:gd name="connsiteX25" fmla="*/ 895611 w 5267194"/>
                  <a:gd name="connsiteY25" fmla="*/ 187891 h 1152395"/>
                  <a:gd name="connsiteX26" fmla="*/ 701457 w 5267194"/>
                  <a:gd name="connsiteY26" fmla="*/ 187891 h 1152395"/>
                  <a:gd name="connsiteX27" fmla="*/ 701457 w 5267194"/>
                  <a:gd name="connsiteY27" fmla="*/ 169102 h 1152395"/>
                  <a:gd name="connsiteX28" fmla="*/ 601249 w 5267194"/>
                  <a:gd name="connsiteY28" fmla="*/ 169102 h 1152395"/>
                  <a:gd name="connsiteX29" fmla="*/ 601249 w 5267194"/>
                  <a:gd name="connsiteY29" fmla="*/ 169102 h 1152395"/>
                  <a:gd name="connsiteX30" fmla="*/ 601249 w 5267194"/>
                  <a:gd name="connsiteY30" fmla="*/ 125261 h 1152395"/>
                  <a:gd name="connsiteX31" fmla="*/ 538619 w 5267194"/>
                  <a:gd name="connsiteY31" fmla="*/ 125261 h 1152395"/>
                  <a:gd name="connsiteX32" fmla="*/ 538619 w 5267194"/>
                  <a:gd name="connsiteY32" fmla="*/ 68894 h 1152395"/>
                  <a:gd name="connsiteX33" fmla="*/ 444674 w 5267194"/>
                  <a:gd name="connsiteY33" fmla="*/ 68894 h 1152395"/>
                  <a:gd name="connsiteX34" fmla="*/ 444674 w 5267194"/>
                  <a:gd name="connsiteY34" fmla="*/ 50105 h 1152395"/>
                  <a:gd name="connsiteX35" fmla="*/ 194153 w 5267194"/>
                  <a:gd name="connsiteY35" fmla="*/ 50105 h 1152395"/>
                  <a:gd name="connsiteX36" fmla="*/ 194153 w 5267194"/>
                  <a:gd name="connsiteY36" fmla="*/ 50105 h 1152395"/>
                  <a:gd name="connsiteX37" fmla="*/ 194153 w 5267194"/>
                  <a:gd name="connsiteY37" fmla="*/ 0 h 1152395"/>
                  <a:gd name="connsiteX38" fmla="*/ 131523 w 5267194"/>
                  <a:gd name="connsiteY38" fmla="*/ 0 h 1152395"/>
                  <a:gd name="connsiteX39" fmla="*/ 125260 w 5267194"/>
                  <a:gd name="connsiteY39" fmla="*/ 0 h 1152395"/>
                  <a:gd name="connsiteX40" fmla="*/ 0 w 5267194"/>
                  <a:gd name="connsiteY40" fmla="*/ 0 h 115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267194" h="1152395">
                    <a:moveTo>
                      <a:pt x="5267194" y="1152395"/>
                    </a:moveTo>
                    <a:lnTo>
                      <a:pt x="5267194" y="757825"/>
                    </a:lnTo>
                    <a:lnTo>
                      <a:pt x="5160723" y="757825"/>
                    </a:lnTo>
                    <a:lnTo>
                      <a:pt x="5160723" y="569935"/>
                    </a:lnTo>
                    <a:lnTo>
                      <a:pt x="3194137" y="569935"/>
                    </a:lnTo>
                    <a:lnTo>
                      <a:pt x="3194137" y="507305"/>
                    </a:lnTo>
                    <a:lnTo>
                      <a:pt x="2830882" y="507305"/>
                    </a:lnTo>
                    <a:lnTo>
                      <a:pt x="2830882" y="507305"/>
                    </a:lnTo>
                    <a:lnTo>
                      <a:pt x="2830882" y="444674"/>
                    </a:lnTo>
                    <a:lnTo>
                      <a:pt x="2730674" y="444674"/>
                    </a:lnTo>
                    <a:lnTo>
                      <a:pt x="2730674" y="444674"/>
                    </a:lnTo>
                    <a:lnTo>
                      <a:pt x="2730674" y="394570"/>
                    </a:lnTo>
                    <a:lnTo>
                      <a:pt x="1960323" y="394570"/>
                    </a:lnTo>
                    <a:lnTo>
                      <a:pt x="1960323" y="363255"/>
                    </a:lnTo>
                    <a:lnTo>
                      <a:pt x="1565753" y="363255"/>
                    </a:lnTo>
                    <a:lnTo>
                      <a:pt x="1565753" y="344466"/>
                    </a:lnTo>
                    <a:lnTo>
                      <a:pt x="1396652" y="344466"/>
                    </a:lnTo>
                    <a:lnTo>
                      <a:pt x="1396652" y="319414"/>
                    </a:lnTo>
                    <a:lnTo>
                      <a:pt x="1396652" y="319414"/>
                    </a:lnTo>
                    <a:lnTo>
                      <a:pt x="1352811" y="319414"/>
                    </a:lnTo>
                    <a:lnTo>
                      <a:pt x="1352811" y="319414"/>
                    </a:lnTo>
                    <a:lnTo>
                      <a:pt x="1352811" y="294362"/>
                    </a:lnTo>
                    <a:lnTo>
                      <a:pt x="1265128" y="294362"/>
                    </a:lnTo>
                    <a:lnTo>
                      <a:pt x="1265128" y="212943"/>
                    </a:lnTo>
                    <a:lnTo>
                      <a:pt x="895611" y="212943"/>
                    </a:lnTo>
                    <a:lnTo>
                      <a:pt x="895611" y="187891"/>
                    </a:lnTo>
                    <a:lnTo>
                      <a:pt x="701457" y="187891"/>
                    </a:lnTo>
                    <a:lnTo>
                      <a:pt x="701457" y="169102"/>
                    </a:lnTo>
                    <a:lnTo>
                      <a:pt x="601249" y="169102"/>
                    </a:lnTo>
                    <a:lnTo>
                      <a:pt x="601249" y="169102"/>
                    </a:lnTo>
                    <a:lnTo>
                      <a:pt x="601249" y="125261"/>
                    </a:lnTo>
                    <a:lnTo>
                      <a:pt x="538619" y="125261"/>
                    </a:lnTo>
                    <a:lnTo>
                      <a:pt x="538619" y="68894"/>
                    </a:lnTo>
                    <a:lnTo>
                      <a:pt x="444674" y="68894"/>
                    </a:lnTo>
                    <a:lnTo>
                      <a:pt x="444674" y="50105"/>
                    </a:lnTo>
                    <a:lnTo>
                      <a:pt x="194153" y="50105"/>
                    </a:lnTo>
                    <a:lnTo>
                      <a:pt x="194153" y="50105"/>
                    </a:lnTo>
                    <a:lnTo>
                      <a:pt x="194153" y="0"/>
                    </a:lnTo>
                    <a:lnTo>
                      <a:pt x="131523" y="0"/>
                    </a:lnTo>
                    <a:lnTo>
                      <a:pt x="125260"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316" name="Freeform 9315">
                <a:extLst>
                  <a:ext uri="{FF2B5EF4-FFF2-40B4-BE49-F238E27FC236}">
                    <a16:creationId xmlns:a16="http://schemas.microsoft.com/office/drawing/2014/main" id="{EC3AEA99-8B9A-A001-06B6-FE4362EE28D1}"/>
                  </a:ext>
                </a:extLst>
              </p:cNvPr>
              <p:cNvSpPr/>
              <p:nvPr/>
            </p:nvSpPr>
            <p:spPr bwMode="auto">
              <a:xfrm>
                <a:off x="1941534" y="1691014"/>
                <a:ext cx="1603332" cy="651353"/>
              </a:xfrm>
              <a:custGeom>
                <a:avLst/>
                <a:gdLst>
                  <a:gd name="connsiteX0" fmla="*/ 0 w 1603332"/>
                  <a:gd name="connsiteY0" fmla="*/ 0 h 651353"/>
                  <a:gd name="connsiteX1" fmla="*/ 338203 w 1603332"/>
                  <a:gd name="connsiteY1" fmla="*/ 0 h 651353"/>
                  <a:gd name="connsiteX2" fmla="*/ 338203 w 1603332"/>
                  <a:gd name="connsiteY2" fmla="*/ 50104 h 651353"/>
                  <a:gd name="connsiteX3" fmla="*/ 450937 w 1603332"/>
                  <a:gd name="connsiteY3" fmla="*/ 50104 h 651353"/>
                  <a:gd name="connsiteX4" fmla="*/ 450937 w 1603332"/>
                  <a:gd name="connsiteY4" fmla="*/ 50104 h 651353"/>
                  <a:gd name="connsiteX5" fmla="*/ 494778 w 1603332"/>
                  <a:gd name="connsiteY5" fmla="*/ 93945 h 651353"/>
                  <a:gd name="connsiteX6" fmla="*/ 582461 w 1603332"/>
                  <a:gd name="connsiteY6" fmla="*/ 93945 h 651353"/>
                  <a:gd name="connsiteX7" fmla="*/ 582461 w 1603332"/>
                  <a:gd name="connsiteY7" fmla="*/ 162838 h 651353"/>
                  <a:gd name="connsiteX8" fmla="*/ 676406 w 1603332"/>
                  <a:gd name="connsiteY8" fmla="*/ 162838 h 651353"/>
                  <a:gd name="connsiteX9" fmla="*/ 676406 w 1603332"/>
                  <a:gd name="connsiteY9" fmla="*/ 275572 h 651353"/>
                  <a:gd name="connsiteX10" fmla="*/ 751562 w 1603332"/>
                  <a:gd name="connsiteY10" fmla="*/ 275572 h 651353"/>
                  <a:gd name="connsiteX11" fmla="*/ 751562 w 1603332"/>
                  <a:gd name="connsiteY11" fmla="*/ 319413 h 651353"/>
                  <a:gd name="connsiteX12" fmla="*/ 795403 w 1603332"/>
                  <a:gd name="connsiteY12" fmla="*/ 319413 h 651353"/>
                  <a:gd name="connsiteX13" fmla="*/ 795403 w 1603332"/>
                  <a:gd name="connsiteY13" fmla="*/ 350728 h 651353"/>
                  <a:gd name="connsiteX14" fmla="*/ 1221288 w 1603332"/>
                  <a:gd name="connsiteY14" fmla="*/ 350728 h 651353"/>
                  <a:gd name="connsiteX15" fmla="*/ 1221288 w 1603332"/>
                  <a:gd name="connsiteY15" fmla="*/ 363254 h 651353"/>
                  <a:gd name="connsiteX16" fmla="*/ 1283918 w 1603332"/>
                  <a:gd name="connsiteY16" fmla="*/ 363254 h 651353"/>
                  <a:gd name="connsiteX17" fmla="*/ 1283918 w 1603332"/>
                  <a:gd name="connsiteY17" fmla="*/ 438411 h 651353"/>
                  <a:gd name="connsiteX18" fmla="*/ 1315233 w 1603332"/>
                  <a:gd name="connsiteY18" fmla="*/ 438411 h 651353"/>
                  <a:gd name="connsiteX19" fmla="*/ 1315233 w 1603332"/>
                  <a:gd name="connsiteY19" fmla="*/ 513567 h 651353"/>
                  <a:gd name="connsiteX20" fmla="*/ 1346548 w 1603332"/>
                  <a:gd name="connsiteY20" fmla="*/ 513567 h 651353"/>
                  <a:gd name="connsiteX21" fmla="*/ 1346548 w 1603332"/>
                  <a:gd name="connsiteY21" fmla="*/ 582460 h 651353"/>
                  <a:gd name="connsiteX22" fmla="*/ 1346548 w 1603332"/>
                  <a:gd name="connsiteY22" fmla="*/ 582460 h 651353"/>
                  <a:gd name="connsiteX23" fmla="*/ 1346548 w 1603332"/>
                  <a:gd name="connsiteY23" fmla="*/ 582460 h 651353"/>
                  <a:gd name="connsiteX24" fmla="*/ 1346548 w 1603332"/>
                  <a:gd name="connsiteY24" fmla="*/ 582460 h 651353"/>
                  <a:gd name="connsiteX25" fmla="*/ 1346548 w 1603332"/>
                  <a:gd name="connsiteY25" fmla="*/ 582460 h 651353"/>
                  <a:gd name="connsiteX26" fmla="*/ 1390389 w 1603332"/>
                  <a:gd name="connsiteY26" fmla="*/ 582460 h 651353"/>
                  <a:gd name="connsiteX27" fmla="*/ 1390389 w 1603332"/>
                  <a:gd name="connsiteY27" fmla="*/ 651353 h 651353"/>
                  <a:gd name="connsiteX28" fmla="*/ 1603332 w 1603332"/>
                  <a:gd name="connsiteY28" fmla="*/ 651353 h 651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603332" h="651353">
                    <a:moveTo>
                      <a:pt x="0" y="0"/>
                    </a:moveTo>
                    <a:lnTo>
                      <a:pt x="338203" y="0"/>
                    </a:lnTo>
                    <a:lnTo>
                      <a:pt x="338203" y="50104"/>
                    </a:lnTo>
                    <a:lnTo>
                      <a:pt x="450937" y="50104"/>
                    </a:lnTo>
                    <a:lnTo>
                      <a:pt x="450937" y="50104"/>
                    </a:lnTo>
                    <a:lnTo>
                      <a:pt x="494778" y="93945"/>
                    </a:lnTo>
                    <a:lnTo>
                      <a:pt x="582461" y="93945"/>
                    </a:lnTo>
                    <a:lnTo>
                      <a:pt x="582461" y="162838"/>
                    </a:lnTo>
                    <a:lnTo>
                      <a:pt x="676406" y="162838"/>
                    </a:lnTo>
                    <a:lnTo>
                      <a:pt x="676406" y="275572"/>
                    </a:lnTo>
                    <a:lnTo>
                      <a:pt x="751562" y="275572"/>
                    </a:lnTo>
                    <a:lnTo>
                      <a:pt x="751562" y="319413"/>
                    </a:lnTo>
                    <a:lnTo>
                      <a:pt x="795403" y="319413"/>
                    </a:lnTo>
                    <a:lnTo>
                      <a:pt x="795403" y="350728"/>
                    </a:lnTo>
                    <a:lnTo>
                      <a:pt x="1221288" y="350728"/>
                    </a:lnTo>
                    <a:lnTo>
                      <a:pt x="1221288" y="363254"/>
                    </a:lnTo>
                    <a:lnTo>
                      <a:pt x="1283918" y="363254"/>
                    </a:lnTo>
                    <a:lnTo>
                      <a:pt x="1283918" y="438411"/>
                    </a:lnTo>
                    <a:lnTo>
                      <a:pt x="1315233" y="438411"/>
                    </a:lnTo>
                    <a:lnTo>
                      <a:pt x="1315233" y="513567"/>
                    </a:lnTo>
                    <a:lnTo>
                      <a:pt x="1346548" y="513567"/>
                    </a:lnTo>
                    <a:lnTo>
                      <a:pt x="1346548" y="582460"/>
                    </a:lnTo>
                    <a:lnTo>
                      <a:pt x="1346548" y="582460"/>
                    </a:lnTo>
                    <a:lnTo>
                      <a:pt x="1346548" y="582460"/>
                    </a:lnTo>
                    <a:lnTo>
                      <a:pt x="1346548" y="582460"/>
                    </a:lnTo>
                    <a:lnTo>
                      <a:pt x="1346548" y="582460"/>
                    </a:lnTo>
                    <a:lnTo>
                      <a:pt x="1390389" y="582460"/>
                    </a:lnTo>
                    <a:lnTo>
                      <a:pt x="1390389" y="651353"/>
                    </a:lnTo>
                    <a:lnTo>
                      <a:pt x="1603332" y="651353"/>
                    </a:lnTo>
                  </a:path>
                </a:pathLst>
              </a:custGeom>
              <a:noFill/>
              <a:ln w="28575">
                <a:solidFill>
                  <a:schemeClr val="accent3"/>
                </a:solidFill>
                <a:miter lim="800000"/>
                <a:headEnd/>
                <a:tailEnd/>
              </a:ln>
            </p:spPr>
            <p:txBody>
              <a:bodyPr rtlCol="0" anchor="ctr"/>
              <a:lstStyle/>
              <a:p>
                <a:pPr algn="ctr"/>
                <a:endParaRPr lang="en-US"/>
              </a:p>
            </p:txBody>
          </p:sp>
          <p:sp>
            <p:nvSpPr>
              <p:cNvPr id="9317" name="Freeform 9316">
                <a:extLst>
                  <a:ext uri="{FF2B5EF4-FFF2-40B4-BE49-F238E27FC236}">
                    <a16:creationId xmlns:a16="http://schemas.microsoft.com/office/drawing/2014/main" id="{ACE211D2-8EC4-5027-4EC6-42B6B8939516}"/>
                  </a:ext>
                </a:extLst>
              </p:cNvPr>
              <p:cNvSpPr/>
              <p:nvPr/>
            </p:nvSpPr>
            <p:spPr bwMode="auto">
              <a:xfrm>
                <a:off x="3519814" y="2361156"/>
                <a:ext cx="1778696" cy="1058449"/>
              </a:xfrm>
              <a:custGeom>
                <a:avLst/>
                <a:gdLst>
                  <a:gd name="connsiteX0" fmla="*/ 0 w 1778696"/>
                  <a:gd name="connsiteY0" fmla="*/ 0 h 1058449"/>
                  <a:gd name="connsiteX1" fmla="*/ 87682 w 1778696"/>
                  <a:gd name="connsiteY1" fmla="*/ 0 h 1058449"/>
                  <a:gd name="connsiteX2" fmla="*/ 87682 w 1778696"/>
                  <a:gd name="connsiteY2" fmla="*/ 31315 h 1058449"/>
                  <a:gd name="connsiteX3" fmla="*/ 225468 w 1778696"/>
                  <a:gd name="connsiteY3" fmla="*/ 31315 h 1058449"/>
                  <a:gd name="connsiteX4" fmla="*/ 225468 w 1778696"/>
                  <a:gd name="connsiteY4" fmla="*/ 50104 h 1058449"/>
                  <a:gd name="connsiteX5" fmla="*/ 331939 w 1778696"/>
                  <a:gd name="connsiteY5" fmla="*/ 50104 h 1058449"/>
                  <a:gd name="connsiteX6" fmla="*/ 331939 w 1778696"/>
                  <a:gd name="connsiteY6" fmla="*/ 150312 h 1058449"/>
                  <a:gd name="connsiteX7" fmla="*/ 382044 w 1778696"/>
                  <a:gd name="connsiteY7" fmla="*/ 150312 h 1058449"/>
                  <a:gd name="connsiteX8" fmla="*/ 382044 w 1778696"/>
                  <a:gd name="connsiteY8" fmla="*/ 194154 h 1058449"/>
                  <a:gd name="connsiteX9" fmla="*/ 438411 w 1778696"/>
                  <a:gd name="connsiteY9" fmla="*/ 194154 h 1058449"/>
                  <a:gd name="connsiteX10" fmla="*/ 438411 w 1778696"/>
                  <a:gd name="connsiteY10" fmla="*/ 356992 h 1058449"/>
                  <a:gd name="connsiteX11" fmla="*/ 576197 w 1778696"/>
                  <a:gd name="connsiteY11" fmla="*/ 356992 h 1058449"/>
                  <a:gd name="connsiteX12" fmla="*/ 576197 w 1778696"/>
                  <a:gd name="connsiteY12" fmla="*/ 388307 h 1058449"/>
                  <a:gd name="connsiteX13" fmla="*/ 576197 w 1778696"/>
                  <a:gd name="connsiteY13" fmla="*/ 388307 h 1058449"/>
                  <a:gd name="connsiteX14" fmla="*/ 620038 w 1778696"/>
                  <a:gd name="connsiteY14" fmla="*/ 432148 h 1058449"/>
                  <a:gd name="connsiteX15" fmla="*/ 832981 w 1778696"/>
                  <a:gd name="connsiteY15" fmla="*/ 432148 h 1058449"/>
                  <a:gd name="connsiteX16" fmla="*/ 832981 w 1778696"/>
                  <a:gd name="connsiteY16" fmla="*/ 450937 h 1058449"/>
                  <a:gd name="connsiteX17" fmla="*/ 920663 w 1778696"/>
                  <a:gd name="connsiteY17" fmla="*/ 450937 h 1058449"/>
                  <a:gd name="connsiteX18" fmla="*/ 920663 w 1778696"/>
                  <a:gd name="connsiteY18" fmla="*/ 450937 h 1058449"/>
                  <a:gd name="connsiteX19" fmla="*/ 920663 w 1778696"/>
                  <a:gd name="connsiteY19" fmla="*/ 501041 h 1058449"/>
                  <a:gd name="connsiteX20" fmla="*/ 1002082 w 1778696"/>
                  <a:gd name="connsiteY20" fmla="*/ 501041 h 1058449"/>
                  <a:gd name="connsiteX21" fmla="*/ 1002082 w 1778696"/>
                  <a:gd name="connsiteY21" fmla="*/ 557408 h 1058449"/>
                  <a:gd name="connsiteX22" fmla="*/ 1045923 w 1778696"/>
                  <a:gd name="connsiteY22" fmla="*/ 557408 h 1058449"/>
                  <a:gd name="connsiteX23" fmla="*/ 1045923 w 1778696"/>
                  <a:gd name="connsiteY23" fmla="*/ 557408 h 1058449"/>
                  <a:gd name="connsiteX24" fmla="*/ 1089764 w 1778696"/>
                  <a:gd name="connsiteY24" fmla="*/ 601249 h 1058449"/>
                  <a:gd name="connsiteX25" fmla="*/ 1089764 w 1778696"/>
                  <a:gd name="connsiteY25" fmla="*/ 732773 h 1058449"/>
                  <a:gd name="connsiteX26" fmla="*/ 1183709 w 1778696"/>
                  <a:gd name="connsiteY26" fmla="*/ 732773 h 1058449"/>
                  <a:gd name="connsiteX27" fmla="*/ 1183709 w 1778696"/>
                  <a:gd name="connsiteY27" fmla="*/ 789140 h 1058449"/>
                  <a:gd name="connsiteX28" fmla="*/ 1440493 w 1778696"/>
                  <a:gd name="connsiteY28" fmla="*/ 789140 h 1058449"/>
                  <a:gd name="connsiteX29" fmla="*/ 1440493 w 1778696"/>
                  <a:gd name="connsiteY29" fmla="*/ 814192 h 1058449"/>
                  <a:gd name="connsiteX30" fmla="*/ 1559490 w 1778696"/>
                  <a:gd name="connsiteY30" fmla="*/ 814192 h 1058449"/>
                  <a:gd name="connsiteX31" fmla="*/ 1559490 w 1778696"/>
                  <a:gd name="connsiteY31" fmla="*/ 858033 h 1058449"/>
                  <a:gd name="connsiteX32" fmla="*/ 1672224 w 1778696"/>
                  <a:gd name="connsiteY32" fmla="*/ 858033 h 1058449"/>
                  <a:gd name="connsiteX33" fmla="*/ 1672224 w 1778696"/>
                  <a:gd name="connsiteY33" fmla="*/ 920663 h 1058449"/>
                  <a:gd name="connsiteX34" fmla="*/ 1734854 w 1778696"/>
                  <a:gd name="connsiteY34" fmla="*/ 920663 h 1058449"/>
                  <a:gd name="connsiteX35" fmla="*/ 1734854 w 1778696"/>
                  <a:gd name="connsiteY35" fmla="*/ 1014608 h 1058449"/>
                  <a:gd name="connsiteX36" fmla="*/ 1778696 w 1778696"/>
                  <a:gd name="connsiteY36" fmla="*/ 1014608 h 1058449"/>
                  <a:gd name="connsiteX37" fmla="*/ 1778696 w 1778696"/>
                  <a:gd name="connsiteY37" fmla="*/ 1058449 h 105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778696" h="1058449">
                    <a:moveTo>
                      <a:pt x="0" y="0"/>
                    </a:moveTo>
                    <a:lnTo>
                      <a:pt x="87682" y="0"/>
                    </a:lnTo>
                    <a:lnTo>
                      <a:pt x="87682" y="31315"/>
                    </a:lnTo>
                    <a:lnTo>
                      <a:pt x="225468" y="31315"/>
                    </a:lnTo>
                    <a:lnTo>
                      <a:pt x="225468" y="50104"/>
                    </a:lnTo>
                    <a:lnTo>
                      <a:pt x="331939" y="50104"/>
                    </a:lnTo>
                    <a:lnTo>
                      <a:pt x="331939" y="150312"/>
                    </a:lnTo>
                    <a:lnTo>
                      <a:pt x="382044" y="150312"/>
                    </a:lnTo>
                    <a:lnTo>
                      <a:pt x="382044" y="194154"/>
                    </a:lnTo>
                    <a:lnTo>
                      <a:pt x="438411" y="194154"/>
                    </a:lnTo>
                    <a:lnTo>
                      <a:pt x="438411" y="356992"/>
                    </a:lnTo>
                    <a:lnTo>
                      <a:pt x="576197" y="356992"/>
                    </a:lnTo>
                    <a:lnTo>
                      <a:pt x="576197" y="388307"/>
                    </a:lnTo>
                    <a:lnTo>
                      <a:pt x="576197" y="388307"/>
                    </a:lnTo>
                    <a:lnTo>
                      <a:pt x="620038" y="432148"/>
                    </a:lnTo>
                    <a:lnTo>
                      <a:pt x="832981" y="432148"/>
                    </a:lnTo>
                    <a:lnTo>
                      <a:pt x="832981" y="450937"/>
                    </a:lnTo>
                    <a:lnTo>
                      <a:pt x="920663" y="450937"/>
                    </a:lnTo>
                    <a:lnTo>
                      <a:pt x="920663" y="450937"/>
                    </a:lnTo>
                    <a:lnTo>
                      <a:pt x="920663" y="501041"/>
                    </a:lnTo>
                    <a:lnTo>
                      <a:pt x="1002082" y="501041"/>
                    </a:lnTo>
                    <a:lnTo>
                      <a:pt x="1002082" y="557408"/>
                    </a:lnTo>
                    <a:lnTo>
                      <a:pt x="1045923" y="557408"/>
                    </a:lnTo>
                    <a:lnTo>
                      <a:pt x="1045923" y="557408"/>
                    </a:lnTo>
                    <a:lnTo>
                      <a:pt x="1089764" y="601249"/>
                    </a:lnTo>
                    <a:lnTo>
                      <a:pt x="1089764" y="732773"/>
                    </a:lnTo>
                    <a:lnTo>
                      <a:pt x="1183709" y="732773"/>
                    </a:lnTo>
                    <a:lnTo>
                      <a:pt x="1183709" y="789140"/>
                    </a:lnTo>
                    <a:lnTo>
                      <a:pt x="1440493" y="789140"/>
                    </a:lnTo>
                    <a:lnTo>
                      <a:pt x="1440493" y="814192"/>
                    </a:lnTo>
                    <a:lnTo>
                      <a:pt x="1559490" y="814192"/>
                    </a:lnTo>
                    <a:lnTo>
                      <a:pt x="1559490" y="858033"/>
                    </a:lnTo>
                    <a:lnTo>
                      <a:pt x="1672224" y="858033"/>
                    </a:lnTo>
                    <a:lnTo>
                      <a:pt x="1672224" y="920663"/>
                    </a:lnTo>
                    <a:lnTo>
                      <a:pt x="1734854" y="920663"/>
                    </a:lnTo>
                    <a:lnTo>
                      <a:pt x="1734854" y="1014608"/>
                    </a:lnTo>
                    <a:lnTo>
                      <a:pt x="1778696" y="1014608"/>
                    </a:lnTo>
                    <a:lnTo>
                      <a:pt x="1778696" y="1058449"/>
                    </a:lnTo>
                  </a:path>
                </a:pathLst>
              </a:custGeom>
              <a:noFill/>
              <a:ln w="28575">
                <a:solidFill>
                  <a:schemeClr val="accent3"/>
                </a:solidFill>
                <a:miter lim="800000"/>
                <a:headEnd/>
                <a:tailEnd/>
              </a:ln>
            </p:spPr>
            <p:txBody>
              <a:bodyPr rtlCol="0" anchor="ctr"/>
              <a:lstStyle/>
              <a:p>
                <a:pPr algn="ctr"/>
                <a:endParaRPr lang="en-US"/>
              </a:p>
            </p:txBody>
          </p:sp>
        </p:grpSp>
        <p:sp>
          <p:nvSpPr>
            <p:cNvPr id="9320" name="Triangle 9319">
              <a:extLst>
                <a:ext uri="{FF2B5EF4-FFF2-40B4-BE49-F238E27FC236}">
                  <a16:creationId xmlns:a16="http://schemas.microsoft.com/office/drawing/2014/main" id="{D1765719-4DFE-65AC-F422-C37C91D09BAC}"/>
                </a:ext>
              </a:extLst>
            </p:cNvPr>
            <p:cNvSpPr/>
            <p:nvPr/>
          </p:nvSpPr>
          <p:spPr bwMode="auto">
            <a:xfrm>
              <a:off x="2525432" y="1797107"/>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1" name="Triangle 9320">
              <a:extLst>
                <a:ext uri="{FF2B5EF4-FFF2-40B4-BE49-F238E27FC236}">
                  <a16:creationId xmlns:a16="http://schemas.microsoft.com/office/drawing/2014/main" id="{93EF766B-6210-F8DF-7474-CBC57472FBEE}"/>
                </a:ext>
              </a:extLst>
            </p:cNvPr>
            <p:cNvSpPr/>
            <p:nvPr/>
          </p:nvSpPr>
          <p:spPr bwMode="auto">
            <a:xfrm>
              <a:off x="2236051" y="1666636"/>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2" name="Triangle 9321">
              <a:extLst>
                <a:ext uri="{FF2B5EF4-FFF2-40B4-BE49-F238E27FC236}">
                  <a16:creationId xmlns:a16="http://schemas.microsoft.com/office/drawing/2014/main" id="{829EE3FD-01EF-B051-1A74-289A0555506D}"/>
                </a:ext>
              </a:extLst>
            </p:cNvPr>
            <p:cNvSpPr/>
            <p:nvPr/>
          </p:nvSpPr>
          <p:spPr bwMode="auto">
            <a:xfrm>
              <a:off x="2605019" y="1897663"/>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3" name="Triangle 9322">
              <a:extLst>
                <a:ext uri="{FF2B5EF4-FFF2-40B4-BE49-F238E27FC236}">
                  <a16:creationId xmlns:a16="http://schemas.microsoft.com/office/drawing/2014/main" id="{3B34A3E5-7856-5407-2F74-E979E28E5208}"/>
                </a:ext>
              </a:extLst>
            </p:cNvPr>
            <p:cNvSpPr/>
            <p:nvPr/>
          </p:nvSpPr>
          <p:spPr bwMode="auto">
            <a:xfrm>
              <a:off x="2817532" y="1992832"/>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4" name="Triangle 9323">
              <a:extLst>
                <a:ext uri="{FF2B5EF4-FFF2-40B4-BE49-F238E27FC236}">
                  <a16:creationId xmlns:a16="http://schemas.microsoft.com/office/drawing/2014/main" id="{DC8C428E-CA40-10A4-6803-EDB5E1009914}"/>
                </a:ext>
              </a:extLst>
            </p:cNvPr>
            <p:cNvSpPr/>
            <p:nvPr/>
          </p:nvSpPr>
          <p:spPr bwMode="auto">
            <a:xfrm>
              <a:off x="2928760" y="1992832"/>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5" name="Triangle 9324">
              <a:extLst>
                <a:ext uri="{FF2B5EF4-FFF2-40B4-BE49-F238E27FC236}">
                  <a16:creationId xmlns:a16="http://schemas.microsoft.com/office/drawing/2014/main" id="{1F5E7275-9854-E7FB-7D64-124BAB7C500D}"/>
                </a:ext>
              </a:extLst>
            </p:cNvPr>
            <p:cNvSpPr/>
            <p:nvPr/>
          </p:nvSpPr>
          <p:spPr bwMode="auto">
            <a:xfrm>
              <a:off x="3254420" y="2210229"/>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6" name="Triangle 9325">
              <a:extLst>
                <a:ext uri="{FF2B5EF4-FFF2-40B4-BE49-F238E27FC236}">
                  <a16:creationId xmlns:a16="http://schemas.microsoft.com/office/drawing/2014/main" id="{DB0C61B3-0BA9-9E2F-FD3E-213D8BF5AD2F}"/>
                </a:ext>
              </a:extLst>
            </p:cNvPr>
            <p:cNvSpPr/>
            <p:nvPr/>
          </p:nvSpPr>
          <p:spPr bwMode="auto">
            <a:xfrm>
              <a:off x="3691468" y="2352107"/>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7" name="Triangle 9326">
              <a:extLst>
                <a:ext uri="{FF2B5EF4-FFF2-40B4-BE49-F238E27FC236}">
                  <a16:creationId xmlns:a16="http://schemas.microsoft.com/office/drawing/2014/main" id="{2914F52A-A449-D7B0-9585-EDEC81A78C81}"/>
                </a:ext>
              </a:extLst>
            </p:cNvPr>
            <p:cNvSpPr/>
            <p:nvPr/>
          </p:nvSpPr>
          <p:spPr bwMode="auto">
            <a:xfrm>
              <a:off x="3823369" y="2404484"/>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8" name="Triangle 9327">
              <a:extLst>
                <a:ext uri="{FF2B5EF4-FFF2-40B4-BE49-F238E27FC236}">
                  <a16:creationId xmlns:a16="http://schemas.microsoft.com/office/drawing/2014/main" id="{59B21254-17D0-B375-2745-E04FD70A70FF}"/>
                </a:ext>
              </a:extLst>
            </p:cNvPr>
            <p:cNvSpPr/>
            <p:nvPr/>
          </p:nvSpPr>
          <p:spPr bwMode="auto">
            <a:xfrm>
              <a:off x="3829208" y="2426971"/>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9" name="Triangle 9328">
              <a:extLst>
                <a:ext uri="{FF2B5EF4-FFF2-40B4-BE49-F238E27FC236}">
                  <a16:creationId xmlns:a16="http://schemas.microsoft.com/office/drawing/2014/main" id="{DBCED936-E0DF-5B70-C2C6-C99337EF9F6A}"/>
                </a:ext>
              </a:extLst>
            </p:cNvPr>
            <p:cNvSpPr/>
            <p:nvPr/>
          </p:nvSpPr>
          <p:spPr bwMode="auto">
            <a:xfrm>
              <a:off x="3845083" y="2477249"/>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0" name="Triangle 9329">
              <a:extLst>
                <a:ext uri="{FF2B5EF4-FFF2-40B4-BE49-F238E27FC236}">
                  <a16:creationId xmlns:a16="http://schemas.microsoft.com/office/drawing/2014/main" id="{6A28B3D4-BE6B-5E35-F8C2-4C3328611FDF}"/>
                </a:ext>
              </a:extLst>
            </p:cNvPr>
            <p:cNvSpPr/>
            <p:nvPr/>
          </p:nvSpPr>
          <p:spPr bwMode="auto">
            <a:xfrm>
              <a:off x="3903031" y="2548180"/>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1" name="Triangle 9330">
              <a:extLst>
                <a:ext uri="{FF2B5EF4-FFF2-40B4-BE49-F238E27FC236}">
                  <a16:creationId xmlns:a16="http://schemas.microsoft.com/office/drawing/2014/main" id="{D8BDD67A-1D0C-AEE7-9148-93DD4A458157}"/>
                </a:ext>
              </a:extLst>
            </p:cNvPr>
            <p:cNvSpPr/>
            <p:nvPr/>
          </p:nvSpPr>
          <p:spPr bwMode="auto">
            <a:xfrm>
              <a:off x="3936231" y="2649664"/>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2" name="Triangle 9331">
              <a:extLst>
                <a:ext uri="{FF2B5EF4-FFF2-40B4-BE49-F238E27FC236}">
                  <a16:creationId xmlns:a16="http://schemas.microsoft.com/office/drawing/2014/main" id="{311506E3-9C59-E649-F635-DE2AD7870676}"/>
                </a:ext>
              </a:extLst>
            </p:cNvPr>
            <p:cNvSpPr/>
            <p:nvPr/>
          </p:nvSpPr>
          <p:spPr bwMode="auto">
            <a:xfrm>
              <a:off x="4242434" y="2744382"/>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3" name="Triangle 9332">
              <a:extLst>
                <a:ext uri="{FF2B5EF4-FFF2-40B4-BE49-F238E27FC236}">
                  <a16:creationId xmlns:a16="http://schemas.microsoft.com/office/drawing/2014/main" id="{208C6255-3B12-8DAD-7456-37DA56D04B84}"/>
                </a:ext>
              </a:extLst>
            </p:cNvPr>
            <p:cNvSpPr/>
            <p:nvPr/>
          </p:nvSpPr>
          <p:spPr bwMode="auto">
            <a:xfrm>
              <a:off x="4525525" y="2894302"/>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4" name="Triangle 9333">
              <a:extLst>
                <a:ext uri="{FF2B5EF4-FFF2-40B4-BE49-F238E27FC236}">
                  <a16:creationId xmlns:a16="http://schemas.microsoft.com/office/drawing/2014/main" id="{D38FB6C6-B603-B239-E49B-8F8D3E53E388}"/>
                </a:ext>
              </a:extLst>
            </p:cNvPr>
            <p:cNvSpPr/>
            <p:nvPr/>
          </p:nvSpPr>
          <p:spPr bwMode="auto">
            <a:xfrm>
              <a:off x="4553306" y="2969968"/>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5" name="Triangle 9334">
              <a:extLst>
                <a:ext uri="{FF2B5EF4-FFF2-40B4-BE49-F238E27FC236}">
                  <a16:creationId xmlns:a16="http://schemas.microsoft.com/office/drawing/2014/main" id="{D94CD747-8E0A-0A0F-0928-7FD3310E228C}"/>
                </a:ext>
              </a:extLst>
            </p:cNvPr>
            <p:cNvSpPr/>
            <p:nvPr/>
          </p:nvSpPr>
          <p:spPr bwMode="auto">
            <a:xfrm>
              <a:off x="4576766" y="2996785"/>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6" name="Triangle 9335">
              <a:extLst>
                <a:ext uri="{FF2B5EF4-FFF2-40B4-BE49-F238E27FC236}">
                  <a16:creationId xmlns:a16="http://schemas.microsoft.com/office/drawing/2014/main" id="{F175BA14-C225-3EAB-51E7-51544C209A21}"/>
                </a:ext>
              </a:extLst>
            </p:cNvPr>
            <p:cNvSpPr/>
            <p:nvPr/>
          </p:nvSpPr>
          <p:spPr bwMode="auto">
            <a:xfrm>
              <a:off x="4595600" y="3026721"/>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7" name="Triangle 9336">
              <a:extLst>
                <a:ext uri="{FF2B5EF4-FFF2-40B4-BE49-F238E27FC236}">
                  <a16:creationId xmlns:a16="http://schemas.microsoft.com/office/drawing/2014/main" id="{86BFF0FA-E162-1C87-C043-E4D7E4E7F596}"/>
                </a:ext>
              </a:extLst>
            </p:cNvPr>
            <p:cNvSpPr/>
            <p:nvPr/>
          </p:nvSpPr>
          <p:spPr bwMode="auto">
            <a:xfrm>
              <a:off x="4718307" y="3107307"/>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0" name="Triangle 9339">
              <a:extLst>
                <a:ext uri="{FF2B5EF4-FFF2-40B4-BE49-F238E27FC236}">
                  <a16:creationId xmlns:a16="http://schemas.microsoft.com/office/drawing/2014/main" id="{EEEFC952-05F2-A6BC-AA29-C278675AA63D}"/>
                </a:ext>
              </a:extLst>
            </p:cNvPr>
            <p:cNvSpPr/>
            <p:nvPr/>
          </p:nvSpPr>
          <p:spPr bwMode="auto">
            <a:xfrm>
              <a:off x="4866702" y="3117645"/>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1" name="Triangle 9340">
              <a:extLst>
                <a:ext uri="{FF2B5EF4-FFF2-40B4-BE49-F238E27FC236}">
                  <a16:creationId xmlns:a16="http://schemas.microsoft.com/office/drawing/2014/main" id="{0B5438D2-F0A2-8707-847E-730E848F1BB6}"/>
                </a:ext>
              </a:extLst>
            </p:cNvPr>
            <p:cNvSpPr/>
            <p:nvPr/>
          </p:nvSpPr>
          <p:spPr bwMode="auto">
            <a:xfrm>
              <a:off x="4897723" y="3121373"/>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2" name="Triangle 9341">
              <a:extLst>
                <a:ext uri="{FF2B5EF4-FFF2-40B4-BE49-F238E27FC236}">
                  <a16:creationId xmlns:a16="http://schemas.microsoft.com/office/drawing/2014/main" id="{46E2B180-AFED-3B56-78F5-EC07229059DA}"/>
                </a:ext>
              </a:extLst>
            </p:cNvPr>
            <p:cNvSpPr/>
            <p:nvPr/>
          </p:nvSpPr>
          <p:spPr bwMode="auto">
            <a:xfrm>
              <a:off x="5051590" y="3172818"/>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3" name="Triangle 9342">
              <a:extLst>
                <a:ext uri="{FF2B5EF4-FFF2-40B4-BE49-F238E27FC236}">
                  <a16:creationId xmlns:a16="http://schemas.microsoft.com/office/drawing/2014/main" id="{D1C1D1A8-4C46-D86C-D6BB-6E8D14CFC9EB}"/>
                </a:ext>
              </a:extLst>
            </p:cNvPr>
            <p:cNvSpPr/>
            <p:nvPr/>
          </p:nvSpPr>
          <p:spPr bwMode="auto">
            <a:xfrm>
              <a:off x="5165771" y="3227730"/>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4" name="Triangle 9343">
              <a:extLst>
                <a:ext uri="{FF2B5EF4-FFF2-40B4-BE49-F238E27FC236}">
                  <a16:creationId xmlns:a16="http://schemas.microsoft.com/office/drawing/2014/main" id="{8CF5A8DF-4F58-33EB-317D-28A7F735477F}"/>
                </a:ext>
              </a:extLst>
            </p:cNvPr>
            <p:cNvSpPr/>
            <p:nvPr/>
          </p:nvSpPr>
          <p:spPr bwMode="auto">
            <a:xfrm>
              <a:off x="5194385" y="3276824"/>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5" name="Triangle 9344">
              <a:extLst>
                <a:ext uri="{FF2B5EF4-FFF2-40B4-BE49-F238E27FC236}">
                  <a16:creationId xmlns:a16="http://schemas.microsoft.com/office/drawing/2014/main" id="{8947C659-B42E-9BD0-BBBE-DE3CD7A5933E}"/>
                </a:ext>
              </a:extLst>
            </p:cNvPr>
            <p:cNvSpPr/>
            <p:nvPr/>
          </p:nvSpPr>
          <p:spPr bwMode="auto">
            <a:xfrm>
              <a:off x="5223492" y="3309703"/>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6" name="Triangle 9345">
              <a:extLst>
                <a:ext uri="{FF2B5EF4-FFF2-40B4-BE49-F238E27FC236}">
                  <a16:creationId xmlns:a16="http://schemas.microsoft.com/office/drawing/2014/main" id="{80334566-8329-3582-28B0-C6A084BF455D}"/>
                </a:ext>
              </a:extLst>
            </p:cNvPr>
            <p:cNvSpPr/>
            <p:nvPr/>
          </p:nvSpPr>
          <p:spPr bwMode="auto">
            <a:xfrm>
              <a:off x="5246556" y="3333409"/>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7" name="Triangle 9346">
              <a:extLst>
                <a:ext uri="{FF2B5EF4-FFF2-40B4-BE49-F238E27FC236}">
                  <a16:creationId xmlns:a16="http://schemas.microsoft.com/office/drawing/2014/main" id="{38323ED4-DEDD-5182-8817-35897EFF0D1C}"/>
                </a:ext>
              </a:extLst>
            </p:cNvPr>
            <p:cNvSpPr/>
            <p:nvPr/>
          </p:nvSpPr>
          <p:spPr bwMode="auto">
            <a:xfrm>
              <a:off x="5267866" y="3357057"/>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8" name="Triangle 9347">
              <a:extLst>
                <a:ext uri="{FF2B5EF4-FFF2-40B4-BE49-F238E27FC236}">
                  <a16:creationId xmlns:a16="http://schemas.microsoft.com/office/drawing/2014/main" id="{A5336BCC-D6B9-410E-4489-E5AF31493B78}"/>
                </a:ext>
              </a:extLst>
            </p:cNvPr>
            <p:cNvSpPr/>
            <p:nvPr/>
          </p:nvSpPr>
          <p:spPr bwMode="auto">
            <a:xfrm>
              <a:off x="5652351" y="3418746"/>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9" name="Triangle 9348">
              <a:extLst>
                <a:ext uri="{FF2B5EF4-FFF2-40B4-BE49-F238E27FC236}">
                  <a16:creationId xmlns:a16="http://schemas.microsoft.com/office/drawing/2014/main" id="{0461F780-5E24-6D44-AB33-05E46F6E84AC}"/>
                </a:ext>
              </a:extLst>
            </p:cNvPr>
            <p:cNvSpPr/>
            <p:nvPr/>
          </p:nvSpPr>
          <p:spPr bwMode="auto">
            <a:xfrm>
              <a:off x="5691586" y="3432735"/>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0" name="Triangle 9349">
              <a:extLst>
                <a:ext uri="{FF2B5EF4-FFF2-40B4-BE49-F238E27FC236}">
                  <a16:creationId xmlns:a16="http://schemas.microsoft.com/office/drawing/2014/main" id="{2D6EF009-A367-D4BC-77CA-97A2CC3F83A9}"/>
                </a:ext>
              </a:extLst>
            </p:cNvPr>
            <p:cNvSpPr/>
            <p:nvPr/>
          </p:nvSpPr>
          <p:spPr bwMode="auto">
            <a:xfrm>
              <a:off x="5798852" y="3495540"/>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1" name="Triangle 9350">
              <a:extLst>
                <a:ext uri="{FF2B5EF4-FFF2-40B4-BE49-F238E27FC236}">
                  <a16:creationId xmlns:a16="http://schemas.microsoft.com/office/drawing/2014/main" id="{00E7B61E-5829-0E3C-1AD1-F10DAD5CAEF4}"/>
                </a:ext>
              </a:extLst>
            </p:cNvPr>
            <p:cNvSpPr/>
            <p:nvPr/>
          </p:nvSpPr>
          <p:spPr bwMode="auto">
            <a:xfrm>
              <a:off x="5832888" y="3495540"/>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2" name="Triangle 9351">
              <a:extLst>
                <a:ext uri="{FF2B5EF4-FFF2-40B4-BE49-F238E27FC236}">
                  <a16:creationId xmlns:a16="http://schemas.microsoft.com/office/drawing/2014/main" id="{EB5B1969-9613-11FB-5586-2EB5C40ACD78}"/>
                </a:ext>
              </a:extLst>
            </p:cNvPr>
            <p:cNvSpPr/>
            <p:nvPr/>
          </p:nvSpPr>
          <p:spPr bwMode="auto">
            <a:xfrm>
              <a:off x="5857043" y="3537655"/>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3" name="Triangle 9352">
              <a:extLst>
                <a:ext uri="{FF2B5EF4-FFF2-40B4-BE49-F238E27FC236}">
                  <a16:creationId xmlns:a16="http://schemas.microsoft.com/office/drawing/2014/main" id="{26000CA7-8AA6-AA8F-B8F6-9C79DAE2D3F4}"/>
                </a:ext>
              </a:extLst>
            </p:cNvPr>
            <p:cNvSpPr/>
            <p:nvPr/>
          </p:nvSpPr>
          <p:spPr bwMode="auto">
            <a:xfrm>
              <a:off x="5910840" y="3537655"/>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4" name="Triangle 9353">
              <a:extLst>
                <a:ext uri="{FF2B5EF4-FFF2-40B4-BE49-F238E27FC236}">
                  <a16:creationId xmlns:a16="http://schemas.microsoft.com/office/drawing/2014/main" id="{BB6F9C6F-E707-7CC3-CF65-D03347E0C946}"/>
                </a:ext>
              </a:extLst>
            </p:cNvPr>
            <p:cNvSpPr/>
            <p:nvPr/>
          </p:nvSpPr>
          <p:spPr bwMode="auto">
            <a:xfrm>
              <a:off x="5958738" y="3570533"/>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5" name="Triangle 9354">
              <a:extLst>
                <a:ext uri="{FF2B5EF4-FFF2-40B4-BE49-F238E27FC236}">
                  <a16:creationId xmlns:a16="http://schemas.microsoft.com/office/drawing/2014/main" id="{9CE43A2C-1BC2-507D-D7F8-C624DF7A7587}"/>
                </a:ext>
              </a:extLst>
            </p:cNvPr>
            <p:cNvSpPr/>
            <p:nvPr/>
          </p:nvSpPr>
          <p:spPr bwMode="auto">
            <a:xfrm>
              <a:off x="6190540" y="3590712"/>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6" name="Triangle 9355">
              <a:extLst>
                <a:ext uri="{FF2B5EF4-FFF2-40B4-BE49-F238E27FC236}">
                  <a16:creationId xmlns:a16="http://schemas.microsoft.com/office/drawing/2014/main" id="{6C89CD88-F288-09BE-7CF1-33D899EAABA8}"/>
                </a:ext>
              </a:extLst>
            </p:cNvPr>
            <p:cNvSpPr/>
            <p:nvPr/>
          </p:nvSpPr>
          <p:spPr bwMode="auto">
            <a:xfrm>
              <a:off x="6363315" y="3593887"/>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7" name="Triangle 9356">
              <a:extLst>
                <a:ext uri="{FF2B5EF4-FFF2-40B4-BE49-F238E27FC236}">
                  <a16:creationId xmlns:a16="http://schemas.microsoft.com/office/drawing/2014/main" id="{A9F36712-C39E-9239-50C3-F26D94883FEF}"/>
                </a:ext>
              </a:extLst>
            </p:cNvPr>
            <p:cNvSpPr/>
            <p:nvPr/>
          </p:nvSpPr>
          <p:spPr bwMode="auto">
            <a:xfrm>
              <a:off x="6459758" y="3593887"/>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8" name="Triangle 9357">
              <a:extLst>
                <a:ext uri="{FF2B5EF4-FFF2-40B4-BE49-F238E27FC236}">
                  <a16:creationId xmlns:a16="http://schemas.microsoft.com/office/drawing/2014/main" id="{6116C627-ADF1-CCCC-D865-865BFD84B9F8}"/>
                </a:ext>
              </a:extLst>
            </p:cNvPr>
            <p:cNvSpPr/>
            <p:nvPr/>
          </p:nvSpPr>
          <p:spPr bwMode="auto">
            <a:xfrm>
              <a:off x="6540770" y="3667556"/>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9" name="Triangle 9358">
              <a:extLst>
                <a:ext uri="{FF2B5EF4-FFF2-40B4-BE49-F238E27FC236}">
                  <a16:creationId xmlns:a16="http://schemas.microsoft.com/office/drawing/2014/main" id="{32877A95-17F0-40ED-1F9D-17D6BF335B57}"/>
                </a:ext>
              </a:extLst>
            </p:cNvPr>
            <p:cNvSpPr/>
            <p:nvPr/>
          </p:nvSpPr>
          <p:spPr bwMode="auto">
            <a:xfrm>
              <a:off x="6687912" y="3725252"/>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0" name="Triangle 9359">
              <a:extLst>
                <a:ext uri="{FF2B5EF4-FFF2-40B4-BE49-F238E27FC236}">
                  <a16:creationId xmlns:a16="http://schemas.microsoft.com/office/drawing/2014/main" id="{D3A8EE05-8838-C49E-58EE-F92706963957}"/>
                </a:ext>
              </a:extLst>
            </p:cNvPr>
            <p:cNvSpPr/>
            <p:nvPr/>
          </p:nvSpPr>
          <p:spPr bwMode="auto">
            <a:xfrm>
              <a:off x="7090823" y="3748988"/>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1" name="Triangle 9360">
              <a:extLst>
                <a:ext uri="{FF2B5EF4-FFF2-40B4-BE49-F238E27FC236}">
                  <a16:creationId xmlns:a16="http://schemas.microsoft.com/office/drawing/2014/main" id="{93BC7190-27B4-4B0D-25F6-5F92540D1A07}"/>
                </a:ext>
              </a:extLst>
            </p:cNvPr>
            <p:cNvSpPr/>
            <p:nvPr/>
          </p:nvSpPr>
          <p:spPr bwMode="auto">
            <a:xfrm>
              <a:off x="7151585" y="3748988"/>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2" name="Triangle 9361">
              <a:extLst>
                <a:ext uri="{FF2B5EF4-FFF2-40B4-BE49-F238E27FC236}">
                  <a16:creationId xmlns:a16="http://schemas.microsoft.com/office/drawing/2014/main" id="{07AE91D4-F7AB-69C6-8ADA-2C44467BFB98}"/>
                </a:ext>
              </a:extLst>
            </p:cNvPr>
            <p:cNvSpPr/>
            <p:nvPr/>
          </p:nvSpPr>
          <p:spPr bwMode="auto">
            <a:xfrm>
              <a:off x="7196074" y="3748988"/>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3" name="Triangle 9362">
              <a:extLst>
                <a:ext uri="{FF2B5EF4-FFF2-40B4-BE49-F238E27FC236}">
                  <a16:creationId xmlns:a16="http://schemas.microsoft.com/office/drawing/2014/main" id="{87C7088E-20FD-058E-4617-A93CE2E8E211}"/>
                </a:ext>
              </a:extLst>
            </p:cNvPr>
            <p:cNvSpPr/>
            <p:nvPr/>
          </p:nvSpPr>
          <p:spPr bwMode="auto">
            <a:xfrm>
              <a:off x="7227863" y="3769167"/>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4" name="Triangle 9363">
              <a:extLst>
                <a:ext uri="{FF2B5EF4-FFF2-40B4-BE49-F238E27FC236}">
                  <a16:creationId xmlns:a16="http://schemas.microsoft.com/office/drawing/2014/main" id="{00ED5C70-AE09-A8CE-4D7B-C0A91CDDC515}"/>
                </a:ext>
              </a:extLst>
            </p:cNvPr>
            <p:cNvSpPr/>
            <p:nvPr/>
          </p:nvSpPr>
          <p:spPr bwMode="auto">
            <a:xfrm>
              <a:off x="7268211" y="3769557"/>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5" name="Triangle 9364">
              <a:extLst>
                <a:ext uri="{FF2B5EF4-FFF2-40B4-BE49-F238E27FC236}">
                  <a16:creationId xmlns:a16="http://schemas.microsoft.com/office/drawing/2014/main" id="{D23D1DAD-AA73-9333-0992-46CDF93599D8}"/>
                </a:ext>
              </a:extLst>
            </p:cNvPr>
            <p:cNvSpPr/>
            <p:nvPr/>
          </p:nvSpPr>
          <p:spPr bwMode="auto">
            <a:xfrm>
              <a:off x="7309525" y="3769557"/>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6" name="Triangle 9365">
              <a:extLst>
                <a:ext uri="{FF2B5EF4-FFF2-40B4-BE49-F238E27FC236}">
                  <a16:creationId xmlns:a16="http://schemas.microsoft.com/office/drawing/2014/main" id="{AE3C62A3-A718-DB40-3381-EDC60AF281CA}"/>
                </a:ext>
              </a:extLst>
            </p:cNvPr>
            <p:cNvSpPr/>
            <p:nvPr/>
          </p:nvSpPr>
          <p:spPr bwMode="auto">
            <a:xfrm>
              <a:off x="7721430" y="3772342"/>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7" name="Triangle 9366">
              <a:extLst>
                <a:ext uri="{FF2B5EF4-FFF2-40B4-BE49-F238E27FC236}">
                  <a16:creationId xmlns:a16="http://schemas.microsoft.com/office/drawing/2014/main" id="{3B5B852A-9F8E-24B1-23FB-757BDD4C967B}"/>
                </a:ext>
              </a:extLst>
            </p:cNvPr>
            <p:cNvSpPr/>
            <p:nvPr/>
          </p:nvSpPr>
          <p:spPr bwMode="auto">
            <a:xfrm>
              <a:off x="7779447" y="3772732"/>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8" name="Triangle 9367">
              <a:extLst>
                <a:ext uri="{FF2B5EF4-FFF2-40B4-BE49-F238E27FC236}">
                  <a16:creationId xmlns:a16="http://schemas.microsoft.com/office/drawing/2014/main" id="{B31FC71B-B479-27DB-D6B0-65FECDC617F6}"/>
                </a:ext>
              </a:extLst>
            </p:cNvPr>
            <p:cNvSpPr/>
            <p:nvPr/>
          </p:nvSpPr>
          <p:spPr bwMode="auto">
            <a:xfrm>
              <a:off x="7927545" y="3778692"/>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9" name="Triangle 9368">
              <a:extLst>
                <a:ext uri="{FF2B5EF4-FFF2-40B4-BE49-F238E27FC236}">
                  <a16:creationId xmlns:a16="http://schemas.microsoft.com/office/drawing/2014/main" id="{0662FE8D-A3A7-ACBE-3752-0E53EDAA841E}"/>
                </a:ext>
              </a:extLst>
            </p:cNvPr>
            <p:cNvSpPr/>
            <p:nvPr/>
          </p:nvSpPr>
          <p:spPr bwMode="auto">
            <a:xfrm>
              <a:off x="7836636" y="3774951"/>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0" name="Triangle 9369">
              <a:extLst>
                <a:ext uri="{FF2B5EF4-FFF2-40B4-BE49-F238E27FC236}">
                  <a16:creationId xmlns:a16="http://schemas.microsoft.com/office/drawing/2014/main" id="{38C146FC-2BE1-FFDD-0E22-F48AF8C38349}"/>
                </a:ext>
              </a:extLst>
            </p:cNvPr>
            <p:cNvSpPr/>
            <p:nvPr/>
          </p:nvSpPr>
          <p:spPr bwMode="auto">
            <a:xfrm>
              <a:off x="8422709" y="3931055"/>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1" name="Triangle 9370">
              <a:extLst>
                <a:ext uri="{FF2B5EF4-FFF2-40B4-BE49-F238E27FC236}">
                  <a16:creationId xmlns:a16="http://schemas.microsoft.com/office/drawing/2014/main" id="{A1A1C2C2-0754-708A-0BB1-3A8F0676E8BD}"/>
                </a:ext>
              </a:extLst>
            </p:cNvPr>
            <p:cNvSpPr/>
            <p:nvPr/>
          </p:nvSpPr>
          <p:spPr bwMode="auto">
            <a:xfrm>
              <a:off x="8492797" y="3931055"/>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2" name="Triangle 9371">
              <a:extLst>
                <a:ext uri="{FF2B5EF4-FFF2-40B4-BE49-F238E27FC236}">
                  <a16:creationId xmlns:a16="http://schemas.microsoft.com/office/drawing/2014/main" id="{3DEEC697-8A33-39D9-D80E-4F456079E075}"/>
                </a:ext>
              </a:extLst>
            </p:cNvPr>
            <p:cNvSpPr/>
            <p:nvPr/>
          </p:nvSpPr>
          <p:spPr bwMode="auto">
            <a:xfrm>
              <a:off x="8543636" y="3932085"/>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3" name="Triangle 9372">
              <a:extLst>
                <a:ext uri="{FF2B5EF4-FFF2-40B4-BE49-F238E27FC236}">
                  <a16:creationId xmlns:a16="http://schemas.microsoft.com/office/drawing/2014/main" id="{737272D0-4997-67F1-64A6-465D3DFF336C}"/>
                </a:ext>
              </a:extLst>
            </p:cNvPr>
            <p:cNvSpPr/>
            <p:nvPr/>
          </p:nvSpPr>
          <p:spPr bwMode="auto">
            <a:xfrm>
              <a:off x="8575648" y="3931055"/>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4" name="Triangle 9373">
              <a:extLst>
                <a:ext uri="{FF2B5EF4-FFF2-40B4-BE49-F238E27FC236}">
                  <a16:creationId xmlns:a16="http://schemas.microsoft.com/office/drawing/2014/main" id="{AF026317-CAD1-EE73-0512-0CBC28D37E74}"/>
                </a:ext>
              </a:extLst>
            </p:cNvPr>
            <p:cNvSpPr/>
            <p:nvPr/>
          </p:nvSpPr>
          <p:spPr bwMode="auto">
            <a:xfrm>
              <a:off x="9522656" y="3931055"/>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5" name="Triangle 9374">
              <a:extLst>
                <a:ext uri="{FF2B5EF4-FFF2-40B4-BE49-F238E27FC236}">
                  <a16:creationId xmlns:a16="http://schemas.microsoft.com/office/drawing/2014/main" id="{D5C226D3-348D-B8D3-C0EE-726E3BC4B43C}"/>
                </a:ext>
              </a:extLst>
            </p:cNvPr>
            <p:cNvSpPr/>
            <p:nvPr/>
          </p:nvSpPr>
          <p:spPr bwMode="auto">
            <a:xfrm>
              <a:off x="9684581" y="3931055"/>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6" name="Triangle 9375">
              <a:extLst>
                <a:ext uri="{FF2B5EF4-FFF2-40B4-BE49-F238E27FC236}">
                  <a16:creationId xmlns:a16="http://schemas.microsoft.com/office/drawing/2014/main" id="{14EC6B6F-DE36-67F2-F84A-BD82100522DC}"/>
                </a:ext>
              </a:extLst>
            </p:cNvPr>
            <p:cNvSpPr/>
            <p:nvPr/>
          </p:nvSpPr>
          <p:spPr bwMode="auto">
            <a:xfrm>
              <a:off x="10402131" y="3931055"/>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7" name="Triangle 9376">
              <a:extLst>
                <a:ext uri="{FF2B5EF4-FFF2-40B4-BE49-F238E27FC236}">
                  <a16:creationId xmlns:a16="http://schemas.microsoft.com/office/drawing/2014/main" id="{8CDA2169-401F-8B15-5CB7-6575CF038E86}"/>
                </a:ext>
              </a:extLst>
            </p:cNvPr>
            <p:cNvSpPr/>
            <p:nvPr/>
          </p:nvSpPr>
          <p:spPr bwMode="auto">
            <a:xfrm>
              <a:off x="10409762" y="4138286"/>
              <a:ext cx="76278" cy="65757"/>
            </a:xfrm>
            <a:prstGeom prst="triangl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14" name="Group 9313">
            <a:extLst>
              <a:ext uri="{FF2B5EF4-FFF2-40B4-BE49-F238E27FC236}">
                <a16:creationId xmlns:a16="http://schemas.microsoft.com/office/drawing/2014/main" id="{8B05A81E-57C3-AD17-572A-37F3F337CB3A}"/>
              </a:ext>
            </a:extLst>
          </p:cNvPr>
          <p:cNvGrpSpPr/>
          <p:nvPr/>
        </p:nvGrpSpPr>
        <p:grpSpPr>
          <a:xfrm>
            <a:off x="1923799" y="1663434"/>
            <a:ext cx="9133575" cy="2316865"/>
            <a:chOff x="1923799" y="1663434"/>
            <a:chExt cx="9133575" cy="2316865"/>
          </a:xfrm>
        </p:grpSpPr>
        <p:grpSp>
          <p:nvGrpSpPr>
            <p:cNvPr id="9313" name="Group 9312">
              <a:extLst>
                <a:ext uri="{FF2B5EF4-FFF2-40B4-BE49-F238E27FC236}">
                  <a16:creationId xmlns:a16="http://schemas.microsoft.com/office/drawing/2014/main" id="{0EC1E4D7-246B-554F-2465-CC995CFE26D9}"/>
                </a:ext>
              </a:extLst>
            </p:cNvPr>
            <p:cNvGrpSpPr/>
            <p:nvPr/>
          </p:nvGrpSpPr>
          <p:grpSpPr>
            <a:xfrm>
              <a:off x="1933575" y="1663434"/>
              <a:ext cx="9123799" cy="2316865"/>
              <a:chOff x="1933575" y="1663434"/>
              <a:chExt cx="9123799" cy="2316865"/>
            </a:xfrm>
          </p:grpSpPr>
          <p:sp>
            <p:nvSpPr>
              <p:cNvPr id="9233" name="Freeform 9232">
                <a:extLst>
                  <a:ext uri="{FF2B5EF4-FFF2-40B4-BE49-F238E27FC236}">
                    <a16:creationId xmlns:a16="http://schemas.microsoft.com/office/drawing/2014/main" id="{A85327DB-03CF-B795-06D6-F074742CBEA3}"/>
                  </a:ext>
                </a:extLst>
              </p:cNvPr>
              <p:cNvSpPr/>
              <p:nvPr/>
            </p:nvSpPr>
            <p:spPr bwMode="auto">
              <a:xfrm>
                <a:off x="7223125" y="3248025"/>
                <a:ext cx="3806825" cy="704850"/>
              </a:xfrm>
              <a:custGeom>
                <a:avLst/>
                <a:gdLst>
                  <a:gd name="connsiteX0" fmla="*/ 3806825 w 3806825"/>
                  <a:gd name="connsiteY0" fmla="*/ 704850 h 704850"/>
                  <a:gd name="connsiteX1" fmla="*/ 2362200 w 3806825"/>
                  <a:gd name="connsiteY1" fmla="*/ 704850 h 704850"/>
                  <a:gd name="connsiteX2" fmla="*/ 2362200 w 3806825"/>
                  <a:gd name="connsiteY2" fmla="*/ 603250 h 704850"/>
                  <a:gd name="connsiteX3" fmla="*/ 2320925 w 3806825"/>
                  <a:gd name="connsiteY3" fmla="*/ 603250 h 704850"/>
                  <a:gd name="connsiteX4" fmla="*/ 2320925 w 3806825"/>
                  <a:gd name="connsiteY4" fmla="*/ 495300 h 704850"/>
                  <a:gd name="connsiteX5" fmla="*/ 2305050 w 3806825"/>
                  <a:gd name="connsiteY5" fmla="*/ 495300 h 704850"/>
                  <a:gd name="connsiteX6" fmla="*/ 2305050 w 3806825"/>
                  <a:gd name="connsiteY6" fmla="*/ 390525 h 704850"/>
                  <a:gd name="connsiteX7" fmla="*/ 1647825 w 3806825"/>
                  <a:gd name="connsiteY7" fmla="*/ 390525 h 704850"/>
                  <a:gd name="connsiteX8" fmla="*/ 1647825 w 3806825"/>
                  <a:gd name="connsiteY8" fmla="*/ 327025 h 704850"/>
                  <a:gd name="connsiteX9" fmla="*/ 1374775 w 3806825"/>
                  <a:gd name="connsiteY9" fmla="*/ 327025 h 704850"/>
                  <a:gd name="connsiteX10" fmla="*/ 1374775 w 3806825"/>
                  <a:gd name="connsiteY10" fmla="*/ 263525 h 704850"/>
                  <a:gd name="connsiteX11" fmla="*/ 1282700 w 3806825"/>
                  <a:gd name="connsiteY11" fmla="*/ 263525 h 704850"/>
                  <a:gd name="connsiteX12" fmla="*/ 1282700 w 3806825"/>
                  <a:gd name="connsiteY12" fmla="*/ 212725 h 704850"/>
                  <a:gd name="connsiteX13" fmla="*/ 742950 w 3806825"/>
                  <a:gd name="connsiteY13" fmla="*/ 212725 h 704850"/>
                  <a:gd name="connsiteX14" fmla="*/ 742950 w 3806825"/>
                  <a:gd name="connsiteY14" fmla="*/ 165100 h 704850"/>
                  <a:gd name="connsiteX15" fmla="*/ 688975 w 3806825"/>
                  <a:gd name="connsiteY15" fmla="*/ 165100 h 704850"/>
                  <a:gd name="connsiteX16" fmla="*/ 688975 w 3806825"/>
                  <a:gd name="connsiteY16" fmla="*/ 117475 h 704850"/>
                  <a:gd name="connsiteX17" fmla="*/ 688975 w 3806825"/>
                  <a:gd name="connsiteY17" fmla="*/ 117475 h 704850"/>
                  <a:gd name="connsiteX18" fmla="*/ 688975 w 3806825"/>
                  <a:gd name="connsiteY18" fmla="*/ 117475 h 704850"/>
                  <a:gd name="connsiteX19" fmla="*/ 663575 w 3806825"/>
                  <a:gd name="connsiteY19" fmla="*/ 117475 h 704850"/>
                  <a:gd name="connsiteX20" fmla="*/ 663575 w 3806825"/>
                  <a:gd name="connsiteY20" fmla="*/ 41275 h 704850"/>
                  <a:gd name="connsiteX21" fmla="*/ 0 w 3806825"/>
                  <a:gd name="connsiteY21" fmla="*/ 41275 h 704850"/>
                  <a:gd name="connsiteX22" fmla="*/ 0 w 3806825"/>
                  <a:gd name="connsiteY22" fmla="*/ 0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06825" h="704850">
                    <a:moveTo>
                      <a:pt x="3806825" y="704850"/>
                    </a:moveTo>
                    <a:lnTo>
                      <a:pt x="2362200" y="704850"/>
                    </a:lnTo>
                    <a:lnTo>
                      <a:pt x="2362200" y="603250"/>
                    </a:lnTo>
                    <a:lnTo>
                      <a:pt x="2320925" y="603250"/>
                    </a:lnTo>
                    <a:lnTo>
                      <a:pt x="2320925" y="495300"/>
                    </a:lnTo>
                    <a:lnTo>
                      <a:pt x="2305050" y="495300"/>
                    </a:lnTo>
                    <a:lnTo>
                      <a:pt x="2305050" y="390525"/>
                    </a:lnTo>
                    <a:lnTo>
                      <a:pt x="1647825" y="390525"/>
                    </a:lnTo>
                    <a:lnTo>
                      <a:pt x="1647825" y="327025"/>
                    </a:lnTo>
                    <a:lnTo>
                      <a:pt x="1374775" y="327025"/>
                    </a:lnTo>
                    <a:lnTo>
                      <a:pt x="1374775" y="263525"/>
                    </a:lnTo>
                    <a:lnTo>
                      <a:pt x="1282700" y="263525"/>
                    </a:lnTo>
                    <a:lnTo>
                      <a:pt x="1282700" y="212725"/>
                    </a:lnTo>
                    <a:lnTo>
                      <a:pt x="742950" y="212725"/>
                    </a:lnTo>
                    <a:lnTo>
                      <a:pt x="742950" y="165100"/>
                    </a:lnTo>
                    <a:lnTo>
                      <a:pt x="688975" y="165100"/>
                    </a:lnTo>
                    <a:lnTo>
                      <a:pt x="688975" y="117475"/>
                    </a:lnTo>
                    <a:lnTo>
                      <a:pt x="688975" y="117475"/>
                    </a:lnTo>
                    <a:lnTo>
                      <a:pt x="688975" y="117475"/>
                    </a:lnTo>
                    <a:lnTo>
                      <a:pt x="663575" y="117475"/>
                    </a:lnTo>
                    <a:lnTo>
                      <a:pt x="663575" y="41275"/>
                    </a:lnTo>
                    <a:lnTo>
                      <a:pt x="0" y="41275"/>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9239" name="Group 9238">
                <a:extLst>
                  <a:ext uri="{FF2B5EF4-FFF2-40B4-BE49-F238E27FC236}">
                    <a16:creationId xmlns:a16="http://schemas.microsoft.com/office/drawing/2014/main" id="{9946E974-842C-31CA-4126-482AEEE6BB96}"/>
                  </a:ext>
                </a:extLst>
              </p:cNvPr>
              <p:cNvGrpSpPr/>
              <p:nvPr/>
            </p:nvGrpSpPr>
            <p:grpSpPr>
              <a:xfrm>
                <a:off x="1933575" y="1692275"/>
                <a:ext cx="5289550" cy="1558925"/>
                <a:chOff x="1933575" y="1692275"/>
                <a:chExt cx="5289550" cy="1558925"/>
              </a:xfrm>
            </p:grpSpPr>
            <p:grpSp>
              <p:nvGrpSpPr>
                <p:cNvPr id="9237" name="Group 9236">
                  <a:extLst>
                    <a:ext uri="{FF2B5EF4-FFF2-40B4-BE49-F238E27FC236}">
                      <a16:creationId xmlns:a16="http://schemas.microsoft.com/office/drawing/2014/main" id="{CEE4DAE2-86CF-D6AD-060D-FD9CC8771A9D}"/>
                    </a:ext>
                  </a:extLst>
                </p:cNvPr>
                <p:cNvGrpSpPr/>
                <p:nvPr/>
              </p:nvGrpSpPr>
              <p:grpSpPr>
                <a:xfrm>
                  <a:off x="3482975" y="2184400"/>
                  <a:ext cx="3740150" cy="1066800"/>
                  <a:chOff x="3482975" y="2184400"/>
                  <a:chExt cx="3740150" cy="1066800"/>
                </a:xfrm>
              </p:grpSpPr>
              <p:sp>
                <p:nvSpPr>
                  <p:cNvPr id="9234" name="Freeform 9233">
                    <a:extLst>
                      <a:ext uri="{FF2B5EF4-FFF2-40B4-BE49-F238E27FC236}">
                        <a16:creationId xmlns:a16="http://schemas.microsoft.com/office/drawing/2014/main" id="{4C8152BC-699F-F17E-D2A8-DC6348D457F5}"/>
                      </a:ext>
                    </a:extLst>
                  </p:cNvPr>
                  <p:cNvSpPr/>
                  <p:nvPr/>
                </p:nvSpPr>
                <p:spPr bwMode="auto">
                  <a:xfrm>
                    <a:off x="4098925" y="2514600"/>
                    <a:ext cx="3124200" cy="736600"/>
                  </a:xfrm>
                  <a:custGeom>
                    <a:avLst/>
                    <a:gdLst>
                      <a:gd name="connsiteX0" fmla="*/ 0 w 3124200"/>
                      <a:gd name="connsiteY0" fmla="*/ 0 h 736600"/>
                      <a:gd name="connsiteX1" fmla="*/ 85725 w 3124200"/>
                      <a:gd name="connsiteY1" fmla="*/ 0 h 736600"/>
                      <a:gd name="connsiteX2" fmla="*/ 85725 w 3124200"/>
                      <a:gd name="connsiteY2" fmla="*/ 15875 h 736600"/>
                      <a:gd name="connsiteX3" fmla="*/ 415925 w 3124200"/>
                      <a:gd name="connsiteY3" fmla="*/ 15875 h 736600"/>
                      <a:gd name="connsiteX4" fmla="*/ 415925 w 3124200"/>
                      <a:gd name="connsiteY4" fmla="*/ 44450 h 736600"/>
                      <a:gd name="connsiteX5" fmla="*/ 476250 w 3124200"/>
                      <a:gd name="connsiteY5" fmla="*/ 44450 h 736600"/>
                      <a:gd name="connsiteX6" fmla="*/ 476250 w 3124200"/>
                      <a:gd name="connsiteY6" fmla="*/ 101600 h 736600"/>
                      <a:gd name="connsiteX7" fmla="*/ 498475 w 3124200"/>
                      <a:gd name="connsiteY7" fmla="*/ 101600 h 736600"/>
                      <a:gd name="connsiteX8" fmla="*/ 498475 w 3124200"/>
                      <a:gd name="connsiteY8" fmla="*/ 101600 h 736600"/>
                      <a:gd name="connsiteX9" fmla="*/ 498475 w 3124200"/>
                      <a:gd name="connsiteY9" fmla="*/ 123825 h 736600"/>
                      <a:gd name="connsiteX10" fmla="*/ 539750 w 3124200"/>
                      <a:gd name="connsiteY10" fmla="*/ 123825 h 736600"/>
                      <a:gd name="connsiteX11" fmla="*/ 539750 w 3124200"/>
                      <a:gd name="connsiteY11" fmla="*/ 228600 h 736600"/>
                      <a:gd name="connsiteX12" fmla="*/ 587375 w 3124200"/>
                      <a:gd name="connsiteY12" fmla="*/ 228600 h 736600"/>
                      <a:gd name="connsiteX13" fmla="*/ 587375 w 3124200"/>
                      <a:gd name="connsiteY13" fmla="*/ 260350 h 736600"/>
                      <a:gd name="connsiteX14" fmla="*/ 762000 w 3124200"/>
                      <a:gd name="connsiteY14" fmla="*/ 260350 h 736600"/>
                      <a:gd name="connsiteX15" fmla="*/ 762000 w 3124200"/>
                      <a:gd name="connsiteY15" fmla="*/ 273050 h 736600"/>
                      <a:gd name="connsiteX16" fmla="*/ 946150 w 3124200"/>
                      <a:gd name="connsiteY16" fmla="*/ 273050 h 736600"/>
                      <a:gd name="connsiteX17" fmla="*/ 946150 w 3124200"/>
                      <a:gd name="connsiteY17" fmla="*/ 298450 h 736600"/>
                      <a:gd name="connsiteX18" fmla="*/ 1111250 w 3124200"/>
                      <a:gd name="connsiteY18" fmla="*/ 298450 h 736600"/>
                      <a:gd name="connsiteX19" fmla="*/ 1111250 w 3124200"/>
                      <a:gd name="connsiteY19" fmla="*/ 333375 h 736600"/>
                      <a:gd name="connsiteX20" fmla="*/ 1149350 w 3124200"/>
                      <a:gd name="connsiteY20" fmla="*/ 333375 h 736600"/>
                      <a:gd name="connsiteX21" fmla="*/ 1149350 w 3124200"/>
                      <a:gd name="connsiteY21" fmla="*/ 387350 h 736600"/>
                      <a:gd name="connsiteX22" fmla="*/ 1162050 w 3124200"/>
                      <a:gd name="connsiteY22" fmla="*/ 387350 h 736600"/>
                      <a:gd name="connsiteX23" fmla="*/ 1162050 w 3124200"/>
                      <a:gd name="connsiteY23" fmla="*/ 457200 h 736600"/>
                      <a:gd name="connsiteX24" fmla="*/ 1193800 w 3124200"/>
                      <a:gd name="connsiteY24" fmla="*/ 457200 h 736600"/>
                      <a:gd name="connsiteX25" fmla="*/ 1193800 w 3124200"/>
                      <a:gd name="connsiteY25" fmla="*/ 457200 h 736600"/>
                      <a:gd name="connsiteX26" fmla="*/ 1193800 w 3124200"/>
                      <a:gd name="connsiteY26" fmla="*/ 476250 h 736600"/>
                      <a:gd name="connsiteX27" fmla="*/ 1282700 w 3124200"/>
                      <a:gd name="connsiteY27" fmla="*/ 476250 h 736600"/>
                      <a:gd name="connsiteX28" fmla="*/ 1282700 w 3124200"/>
                      <a:gd name="connsiteY28" fmla="*/ 498475 h 736600"/>
                      <a:gd name="connsiteX29" fmla="*/ 1377950 w 3124200"/>
                      <a:gd name="connsiteY29" fmla="*/ 498475 h 736600"/>
                      <a:gd name="connsiteX30" fmla="*/ 1377950 w 3124200"/>
                      <a:gd name="connsiteY30" fmla="*/ 517525 h 736600"/>
                      <a:gd name="connsiteX31" fmla="*/ 1797050 w 3124200"/>
                      <a:gd name="connsiteY31" fmla="*/ 517525 h 736600"/>
                      <a:gd name="connsiteX32" fmla="*/ 1797050 w 3124200"/>
                      <a:gd name="connsiteY32" fmla="*/ 555625 h 736600"/>
                      <a:gd name="connsiteX33" fmla="*/ 1844675 w 3124200"/>
                      <a:gd name="connsiteY33" fmla="*/ 555625 h 736600"/>
                      <a:gd name="connsiteX34" fmla="*/ 1844675 w 3124200"/>
                      <a:gd name="connsiteY34" fmla="*/ 593725 h 736600"/>
                      <a:gd name="connsiteX35" fmla="*/ 1844675 w 3124200"/>
                      <a:gd name="connsiteY35" fmla="*/ 593725 h 736600"/>
                      <a:gd name="connsiteX36" fmla="*/ 1873250 w 3124200"/>
                      <a:gd name="connsiteY36" fmla="*/ 593725 h 736600"/>
                      <a:gd name="connsiteX37" fmla="*/ 1873250 w 3124200"/>
                      <a:gd name="connsiteY37" fmla="*/ 644525 h 736600"/>
                      <a:gd name="connsiteX38" fmla="*/ 2025650 w 3124200"/>
                      <a:gd name="connsiteY38" fmla="*/ 644525 h 736600"/>
                      <a:gd name="connsiteX39" fmla="*/ 2025650 w 3124200"/>
                      <a:gd name="connsiteY39" fmla="*/ 673100 h 736600"/>
                      <a:gd name="connsiteX40" fmla="*/ 2482850 w 3124200"/>
                      <a:gd name="connsiteY40" fmla="*/ 673100 h 736600"/>
                      <a:gd name="connsiteX41" fmla="*/ 2482850 w 3124200"/>
                      <a:gd name="connsiteY41" fmla="*/ 704850 h 736600"/>
                      <a:gd name="connsiteX42" fmla="*/ 2679700 w 3124200"/>
                      <a:gd name="connsiteY42" fmla="*/ 704850 h 736600"/>
                      <a:gd name="connsiteX43" fmla="*/ 2679700 w 3124200"/>
                      <a:gd name="connsiteY43" fmla="*/ 736600 h 736600"/>
                      <a:gd name="connsiteX44" fmla="*/ 3124200 w 3124200"/>
                      <a:gd name="connsiteY44" fmla="*/ 736600 h 73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24200" h="736600">
                        <a:moveTo>
                          <a:pt x="0" y="0"/>
                        </a:moveTo>
                        <a:lnTo>
                          <a:pt x="85725" y="0"/>
                        </a:lnTo>
                        <a:lnTo>
                          <a:pt x="85725" y="15875"/>
                        </a:lnTo>
                        <a:lnTo>
                          <a:pt x="415925" y="15875"/>
                        </a:lnTo>
                        <a:lnTo>
                          <a:pt x="415925" y="44450"/>
                        </a:lnTo>
                        <a:lnTo>
                          <a:pt x="476250" y="44450"/>
                        </a:lnTo>
                        <a:lnTo>
                          <a:pt x="476250" y="101600"/>
                        </a:lnTo>
                        <a:lnTo>
                          <a:pt x="498475" y="101600"/>
                        </a:lnTo>
                        <a:lnTo>
                          <a:pt x="498475" y="101600"/>
                        </a:lnTo>
                        <a:lnTo>
                          <a:pt x="498475" y="123825"/>
                        </a:lnTo>
                        <a:lnTo>
                          <a:pt x="539750" y="123825"/>
                        </a:lnTo>
                        <a:lnTo>
                          <a:pt x="539750" y="228600"/>
                        </a:lnTo>
                        <a:lnTo>
                          <a:pt x="587375" y="228600"/>
                        </a:lnTo>
                        <a:lnTo>
                          <a:pt x="587375" y="260350"/>
                        </a:lnTo>
                        <a:lnTo>
                          <a:pt x="762000" y="260350"/>
                        </a:lnTo>
                        <a:lnTo>
                          <a:pt x="762000" y="273050"/>
                        </a:lnTo>
                        <a:lnTo>
                          <a:pt x="946150" y="273050"/>
                        </a:lnTo>
                        <a:lnTo>
                          <a:pt x="946150" y="298450"/>
                        </a:lnTo>
                        <a:lnTo>
                          <a:pt x="1111250" y="298450"/>
                        </a:lnTo>
                        <a:lnTo>
                          <a:pt x="1111250" y="333375"/>
                        </a:lnTo>
                        <a:lnTo>
                          <a:pt x="1149350" y="333375"/>
                        </a:lnTo>
                        <a:lnTo>
                          <a:pt x="1149350" y="387350"/>
                        </a:lnTo>
                        <a:lnTo>
                          <a:pt x="1162050" y="387350"/>
                        </a:lnTo>
                        <a:lnTo>
                          <a:pt x="1162050" y="457200"/>
                        </a:lnTo>
                        <a:lnTo>
                          <a:pt x="1193800" y="457200"/>
                        </a:lnTo>
                        <a:lnTo>
                          <a:pt x="1193800" y="457200"/>
                        </a:lnTo>
                        <a:lnTo>
                          <a:pt x="1193800" y="476250"/>
                        </a:lnTo>
                        <a:lnTo>
                          <a:pt x="1282700" y="476250"/>
                        </a:lnTo>
                        <a:lnTo>
                          <a:pt x="1282700" y="498475"/>
                        </a:lnTo>
                        <a:lnTo>
                          <a:pt x="1377950" y="498475"/>
                        </a:lnTo>
                        <a:lnTo>
                          <a:pt x="1377950" y="517525"/>
                        </a:lnTo>
                        <a:lnTo>
                          <a:pt x="1797050" y="517525"/>
                        </a:lnTo>
                        <a:lnTo>
                          <a:pt x="1797050" y="555625"/>
                        </a:lnTo>
                        <a:lnTo>
                          <a:pt x="1844675" y="555625"/>
                        </a:lnTo>
                        <a:lnTo>
                          <a:pt x="1844675" y="593725"/>
                        </a:lnTo>
                        <a:lnTo>
                          <a:pt x="1844675" y="593725"/>
                        </a:lnTo>
                        <a:lnTo>
                          <a:pt x="1873250" y="593725"/>
                        </a:lnTo>
                        <a:lnTo>
                          <a:pt x="1873250" y="644525"/>
                        </a:lnTo>
                        <a:lnTo>
                          <a:pt x="2025650" y="644525"/>
                        </a:lnTo>
                        <a:lnTo>
                          <a:pt x="2025650" y="673100"/>
                        </a:lnTo>
                        <a:lnTo>
                          <a:pt x="2482850" y="673100"/>
                        </a:lnTo>
                        <a:lnTo>
                          <a:pt x="2482850" y="704850"/>
                        </a:lnTo>
                        <a:lnTo>
                          <a:pt x="2679700" y="704850"/>
                        </a:lnTo>
                        <a:lnTo>
                          <a:pt x="2679700" y="736600"/>
                        </a:lnTo>
                        <a:lnTo>
                          <a:pt x="3124200" y="736600"/>
                        </a:lnTo>
                      </a:path>
                    </a:pathLst>
                  </a:custGeom>
                  <a:noFill/>
                  <a:ln w="28575">
                    <a:solidFill>
                      <a:schemeClr val="accent1"/>
                    </a:solidFill>
                    <a:miter lim="800000"/>
                    <a:headEnd/>
                    <a:tailEnd/>
                  </a:ln>
                </p:spPr>
                <p:txBody>
                  <a:bodyPr rtlCol="0" anchor="ctr"/>
                  <a:lstStyle/>
                  <a:p>
                    <a:pPr algn="ctr"/>
                    <a:endParaRPr lang="en-US"/>
                  </a:p>
                </p:txBody>
              </p:sp>
              <p:sp>
                <p:nvSpPr>
                  <p:cNvPr id="9236" name="Freeform 9235">
                    <a:extLst>
                      <a:ext uri="{FF2B5EF4-FFF2-40B4-BE49-F238E27FC236}">
                        <a16:creationId xmlns:a16="http://schemas.microsoft.com/office/drawing/2014/main" id="{8BD8FC64-1ABD-4A9A-4EB8-124DF9080DD2}"/>
                      </a:ext>
                    </a:extLst>
                  </p:cNvPr>
                  <p:cNvSpPr/>
                  <p:nvPr/>
                </p:nvSpPr>
                <p:spPr bwMode="auto">
                  <a:xfrm>
                    <a:off x="3482975" y="2184400"/>
                    <a:ext cx="625475" cy="314325"/>
                  </a:xfrm>
                  <a:custGeom>
                    <a:avLst/>
                    <a:gdLst>
                      <a:gd name="connsiteX0" fmla="*/ 625475 w 625475"/>
                      <a:gd name="connsiteY0" fmla="*/ 314325 h 314325"/>
                      <a:gd name="connsiteX1" fmla="*/ 539750 w 625475"/>
                      <a:gd name="connsiteY1" fmla="*/ 314325 h 314325"/>
                      <a:gd name="connsiteX2" fmla="*/ 539750 w 625475"/>
                      <a:gd name="connsiteY2" fmla="*/ 276225 h 314325"/>
                      <a:gd name="connsiteX3" fmla="*/ 501650 w 625475"/>
                      <a:gd name="connsiteY3" fmla="*/ 276225 h 314325"/>
                      <a:gd name="connsiteX4" fmla="*/ 501650 w 625475"/>
                      <a:gd name="connsiteY4" fmla="*/ 209550 h 314325"/>
                      <a:gd name="connsiteX5" fmla="*/ 460375 w 625475"/>
                      <a:gd name="connsiteY5" fmla="*/ 209550 h 314325"/>
                      <a:gd name="connsiteX6" fmla="*/ 460375 w 625475"/>
                      <a:gd name="connsiteY6" fmla="*/ 104775 h 314325"/>
                      <a:gd name="connsiteX7" fmla="*/ 431800 w 625475"/>
                      <a:gd name="connsiteY7" fmla="*/ 104775 h 314325"/>
                      <a:gd name="connsiteX8" fmla="*/ 387350 w 625475"/>
                      <a:gd name="connsiteY8" fmla="*/ 34925 h 314325"/>
                      <a:gd name="connsiteX9" fmla="*/ 327025 w 625475"/>
                      <a:gd name="connsiteY9" fmla="*/ 34925 h 314325"/>
                      <a:gd name="connsiteX10" fmla="*/ 327025 w 625475"/>
                      <a:gd name="connsiteY10" fmla="*/ 28575 h 314325"/>
                      <a:gd name="connsiteX11" fmla="*/ 327025 w 625475"/>
                      <a:gd name="connsiteY11" fmla="*/ 28575 h 314325"/>
                      <a:gd name="connsiteX12" fmla="*/ 301625 w 625475"/>
                      <a:gd name="connsiteY12" fmla="*/ 28575 h 314325"/>
                      <a:gd name="connsiteX13" fmla="*/ 301625 w 625475"/>
                      <a:gd name="connsiteY13" fmla="*/ 9525 h 314325"/>
                      <a:gd name="connsiteX14" fmla="*/ 34925 w 625475"/>
                      <a:gd name="connsiteY14" fmla="*/ 9525 h 314325"/>
                      <a:gd name="connsiteX15" fmla="*/ 34925 w 625475"/>
                      <a:gd name="connsiteY15" fmla="*/ 0 h 314325"/>
                      <a:gd name="connsiteX16" fmla="*/ 0 w 625475"/>
                      <a:gd name="connsiteY16" fmla="*/ 0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5475" h="314325">
                        <a:moveTo>
                          <a:pt x="625475" y="314325"/>
                        </a:moveTo>
                        <a:lnTo>
                          <a:pt x="539750" y="314325"/>
                        </a:lnTo>
                        <a:lnTo>
                          <a:pt x="539750" y="276225"/>
                        </a:lnTo>
                        <a:lnTo>
                          <a:pt x="501650" y="276225"/>
                        </a:lnTo>
                        <a:lnTo>
                          <a:pt x="501650" y="209550"/>
                        </a:lnTo>
                        <a:lnTo>
                          <a:pt x="460375" y="209550"/>
                        </a:lnTo>
                        <a:lnTo>
                          <a:pt x="460375" y="104775"/>
                        </a:lnTo>
                        <a:lnTo>
                          <a:pt x="431800" y="104775"/>
                        </a:lnTo>
                        <a:lnTo>
                          <a:pt x="387350" y="34925"/>
                        </a:lnTo>
                        <a:lnTo>
                          <a:pt x="327025" y="34925"/>
                        </a:lnTo>
                        <a:lnTo>
                          <a:pt x="327025" y="28575"/>
                        </a:lnTo>
                        <a:lnTo>
                          <a:pt x="327025" y="28575"/>
                        </a:lnTo>
                        <a:lnTo>
                          <a:pt x="301625" y="28575"/>
                        </a:lnTo>
                        <a:lnTo>
                          <a:pt x="301625" y="9525"/>
                        </a:lnTo>
                        <a:lnTo>
                          <a:pt x="34925" y="9525"/>
                        </a:lnTo>
                        <a:lnTo>
                          <a:pt x="34925" y="0"/>
                        </a:lnTo>
                        <a:lnTo>
                          <a:pt x="0" y="0"/>
                        </a:lnTo>
                      </a:path>
                    </a:pathLst>
                  </a:custGeom>
                  <a:noFill/>
                  <a:ln w="28575">
                    <a:solidFill>
                      <a:schemeClr val="accent1"/>
                    </a:solidFill>
                    <a:miter lim="800000"/>
                    <a:headEnd/>
                    <a:tailEnd/>
                  </a:ln>
                </p:spPr>
                <p:txBody>
                  <a:bodyPr rtlCol="0" anchor="ctr"/>
                  <a:lstStyle/>
                  <a:p>
                    <a:pPr algn="ctr"/>
                    <a:endParaRPr lang="en-US"/>
                  </a:p>
                </p:txBody>
              </p:sp>
            </p:grpSp>
            <p:sp>
              <p:nvSpPr>
                <p:cNvPr id="9238" name="Freeform 9237">
                  <a:extLst>
                    <a:ext uri="{FF2B5EF4-FFF2-40B4-BE49-F238E27FC236}">
                      <a16:creationId xmlns:a16="http://schemas.microsoft.com/office/drawing/2014/main" id="{5838B801-D274-E877-DBB8-A23727BCEEA1}"/>
                    </a:ext>
                  </a:extLst>
                </p:cNvPr>
                <p:cNvSpPr/>
                <p:nvPr/>
              </p:nvSpPr>
              <p:spPr bwMode="auto">
                <a:xfrm>
                  <a:off x="1933575" y="1692275"/>
                  <a:ext cx="1555750" cy="479425"/>
                </a:xfrm>
                <a:custGeom>
                  <a:avLst/>
                  <a:gdLst>
                    <a:gd name="connsiteX0" fmla="*/ 0 w 1555750"/>
                    <a:gd name="connsiteY0" fmla="*/ 0 h 479425"/>
                    <a:gd name="connsiteX1" fmla="*/ 190500 w 1555750"/>
                    <a:gd name="connsiteY1" fmla="*/ 0 h 479425"/>
                    <a:gd name="connsiteX2" fmla="*/ 190500 w 1555750"/>
                    <a:gd name="connsiteY2" fmla="*/ 0 h 479425"/>
                    <a:gd name="connsiteX3" fmla="*/ 190500 w 1555750"/>
                    <a:gd name="connsiteY3" fmla="*/ 25400 h 479425"/>
                    <a:gd name="connsiteX4" fmla="*/ 238125 w 1555750"/>
                    <a:gd name="connsiteY4" fmla="*/ 25400 h 479425"/>
                    <a:gd name="connsiteX5" fmla="*/ 238125 w 1555750"/>
                    <a:gd name="connsiteY5" fmla="*/ 41275 h 479425"/>
                    <a:gd name="connsiteX6" fmla="*/ 463550 w 1555750"/>
                    <a:gd name="connsiteY6" fmla="*/ 41275 h 479425"/>
                    <a:gd name="connsiteX7" fmla="*/ 463550 w 1555750"/>
                    <a:gd name="connsiteY7" fmla="*/ 53975 h 479425"/>
                    <a:gd name="connsiteX8" fmla="*/ 517525 w 1555750"/>
                    <a:gd name="connsiteY8" fmla="*/ 53975 h 479425"/>
                    <a:gd name="connsiteX9" fmla="*/ 517525 w 1555750"/>
                    <a:gd name="connsiteY9" fmla="*/ 53975 h 479425"/>
                    <a:gd name="connsiteX10" fmla="*/ 517525 w 1555750"/>
                    <a:gd name="connsiteY10" fmla="*/ 82550 h 479425"/>
                    <a:gd name="connsiteX11" fmla="*/ 590550 w 1555750"/>
                    <a:gd name="connsiteY11" fmla="*/ 82550 h 479425"/>
                    <a:gd name="connsiteX12" fmla="*/ 590550 w 1555750"/>
                    <a:gd name="connsiteY12" fmla="*/ 101600 h 479425"/>
                    <a:gd name="connsiteX13" fmla="*/ 654050 w 1555750"/>
                    <a:gd name="connsiteY13" fmla="*/ 101600 h 479425"/>
                    <a:gd name="connsiteX14" fmla="*/ 654050 w 1555750"/>
                    <a:gd name="connsiteY14" fmla="*/ 117475 h 479425"/>
                    <a:gd name="connsiteX15" fmla="*/ 676275 w 1555750"/>
                    <a:gd name="connsiteY15" fmla="*/ 117475 h 479425"/>
                    <a:gd name="connsiteX16" fmla="*/ 676275 w 1555750"/>
                    <a:gd name="connsiteY16" fmla="*/ 149225 h 479425"/>
                    <a:gd name="connsiteX17" fmla="*/ 755650 w 1555750"/>
                    <a:gd name="connsiteY17" fmla="*/ 149225 h 479425"/>
                    <a:gd name="connsiteX18" fmla="*/ 755650 w 1555750"/>
                    <a:gd name="connsiteY18" fmla="*/ 180975 h 479425"/>
                    <a:gd name="connsiteX19" fmla="*/ 1035050 w 1555750"/>
                    <a:gd name="connsiteY19" fmla="*/ 180975 h 479425"/>
                    <a:gd name="connsiteX20" fmla="*/ 1035050 w 1555750"/>
                    <a:gd name="connsiteY20" fmla="*/ 196850 h 479425"/>
                    <a:gd name="connsiteX21" fmla="*/ 1089025 w 1555750"/>
                    <a:gd name="connsiteY21" fmla="*/ 196850 h 479425"/>
                    <a:gd name="connsiteX22" fmla="*/ 1089025 w 1555750"/>
                    <a:gd name="connsiteY22" fmla="*/ 209550 h 479425"/>
                    <a:gd name="connsiteX23" fmla="*/ 1149350 w 1555750"/>
                    <a:gd name="connsiteY23" fmla="*/ 209550 h 479425"/>
                    <a:gd name="connsiteX24" fmla="*/ 1149350 w 1555750"/>
                    <a:gd name="connsiteY24" fmla="*/ 228600 h 479425"/>
                    <a:gd name="connsiteX25" fmla="*/ 1184275 w 1555750"/>
                    <a:gd name="connsiteY25" fmla="*/ 228600 h 479425"/>
                    <a:gd name="connsiteX26" fmla="*/ 1184275 w 1555750"/>
                    <a:gd name="connsiteY26" fmla="*/ 241300 h 479425"/>
                    <a:gd name="connsiteX27" fmla="*/ 1250950 w 1555750"/>
                    <a:gd name="connsiteY27" fmla="*/ 241300 h 479425"/>
                    <a:gd name="connsiteX28" fmla="*/ 1250950 w 1555750"/>
                    <a:gd name="connsiteY28" fmla="*/ 263525 h 479425"/>
                    <a:gd name="connsiteX29" fmla="*/ 1298575 w 1555750"/>
                    <a:gd name="connsiteY29" fmla="*/ 263525 h 479425"/>
                    <a:gd name="connsiteX30" fmla="*/ 1298575 w 1555750"/>
                    <a:gd name="connsiteY30" fmla="*/ 295275 h 479425"/>
                    <a:gd name="connsiteX31" fmla="*/ 1336675 w 1555750"/>
                    <a:gd name="connsiteY31" fmla="*/ 295275 h 479425"/>
                    <a:gd name="connsiteX32" fmla="*/ 1336675 w 1555750"/>
                    <a:gd name="connsiteY32" fmla="*/ 374650 h 479425"/>
                    <a:gd name="connsiteX33" fmla="*/ 1365250 w 1555750"/>
                    <a:gd name="connsiteY33" fmla="*/ 374650 h 479425"/>
                    <a:gd name="connsiteX34" fmla="*/ 1365250 w 1555750"/>
                    <a:gd name="connsiteY34" fmla="*/ 390525 h 479425"/>
                    <a:gd name="connsiteX35" fmla="*/ 1422400 w 1555750"/>
                    <a:gd name="connsiteY35" fmla="*/ 390525 h 479425"/>
                    <a:gd name="connsiteX36" fmla="*/ 1422400 w 1555750"/>
                    <a:gd name="connsiteY36" fmla="*/ 444500 h 479425"/>
                    <a:gd name="connsiteX37" fmla="*/ 1473200 w 1555750"/>
                    <a:gd name="connsiteY37" fmla="*/ 444500 h 479425"/>
                    <a:gd name="connsiteX38" fmla="*/ 1473200 w 1555750"/>
                    <a:gd name="connsiteY38" fmla="*/ 479425 h 479425"/>
                    <a:gd name="connsiteX39" fmla="*/ 1555750 w 1555750"/>
                    <a:gd name="connsiteY39" fmla="*/ 479425 h 47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55750" h="479425">
                      <a:moveTo>
                        <a:pt x="0" y="0"/>
                      </a:moveTo>
                      <a:lnTo>
                        <a:pt x="190500" y="0"/>
                      </a:lnTo>
                      <a:lnTo>
                        <a:pt x="190500" y="0"/>
                      </a:lnTo>
                      <a:lnTo>
                        <a:pt x="190500" y="25400"/>
                      </a:lnTo>
                      <a:lnTo>
                        <a:pt x="238125" y="25400"/>
                      </a:lnTo>
                      <a:lnTo>
                        <a:pt x="238125" y="41275"/>
                      </a:lnTo>
                      <a:lnTo>
                        <a:pt x="463550" y="41275"/>
                      </a:lnTo>
                      <a:lnTo>
                        <a:pt x="463550" y="53975"/>
                      </a:lnTo>
                      <a:lnTo>
                        <a:pt x="517525" y="53975"/>
                      </a:lnTo>
                      <a:lnTo>
                        <a:pt x="517525" y="53975"/>
                      </a:lnTo>
                      <a:lnTo>
                        <a:pt x="517525" y="82550"/>
                      </a:lnTo>
                      <a:lnTo>
                        <a:pt x="590550" y="82550"/>
                      </a:lnTo>
                      <a:lnTo>
                        <a:pt x="590550" y="101600"/>
                      </a:lnTo>
                      <a:lnTo>
                        <a:pt x="654050" y="101600"/>
                      </a:lnTo>
                      <a:lnTo>
                        <a:pt x="654050" y="117475"/>
                      </a:lnTo>
                      <a:lnTo>
                        <a:pt x="676275" y="117475"/>
                      </a:lnTo>
                      <a:lnTo>
                        <a:pt x="676275" y="149225"/>
                      </a:lnTo>
                      <a:lnTo>
                        <a:pt x="755650" y="149225"/>
                      </a:lnTo>
                      <a:lnTo>
                        <a:pt x="755650" y="180975"/>
                      </a:lnTo>
                      <a:lnTo>
                        <a:pt x="1035050" y="180975"/>
                      </a:lnTo>
                      <a:lnTo>
                        <a:pt x="1035050" y="196850"/>
                      </a:lnTo>
                      <a:lnTo>
                        <a:pt x="1089025" y="196850"/>
                      </a:lnTo>
                      <a:lnTo>
                        <a:pt x="1089025" y="209550"/>
                      </a:lnTo>
                      <a:lnTo>
                        <a:pt x="1149350" y="209550"/>
                      </a:lnTo>
                      <a:lnTo>
                        <a:pt x="1149350" y="228600"/>
                      </a:lnTo>
                      <a:lnTo>
                        <a:pt x="1184275" y="228600"/>
                      </a:lnTo>
                      <a:lnTo>
                        <a:pt x="1184275" y="241300"/>
                      </a:lnTo>
                      <a:lnTo>
                        <a:pt x="1250950" y="241300"/>
                      </a:lnTo>
                      <a:lnTo>
                        <a:pt x="1250950" y="263525"/>
                      </a:lnTo>
                      <a:lnTo>
                        <a:pt x="1298575" y="263525"/>
                      </a:lnTo>
                      <a:lnTo>
                        <a:pt x="1298575" y="295275"/>
                      </a:lnTo>
                      <a:lnTo>
                        <a:pt x="1336675" y="295275"/>
                      </a:lnTo>
                      <a:lnTo>
                        <a:pt x="1336675" y="374650"/>
                      </a:lnTo>
                      <a:lnTo>
                        <a:pt x="1365250" y="374650"/>
                      </a:lnTo>
                      <a:lnTo>
                        <a:pt x="1365250" y="390525"/>
                      </a:lnTo>
                      <a:lnTo>
                        <a:pt x="1422400" y="390525"/>
                      </a:lnTo>
                      <a:lnTo>
                        <a:pt x="1422400" y="444500"/>
                      </a:lnTo>
                      <a:lnTo>
                        <a:pt x="1473200" y="444500"/>
                      </a:lnTo>
                      <a:lnTo>
                        <a:pt x="1473200" y="479425"/>
                      </a:lnTo>
                      <a:lnTo>
                        <a:pt x="1555750" y="479425"/>
                      </a:lnTo>
                    </a:path>
                  </a:pathLst>
                </a:custGeom>
                <a:noFill/>
                <a:ln w="28575">
                  <a:solidFill>
                    <a:schemeClr val="accent1"/>
                  </a:solidFill>
                  <a:miter lim="800000"/>
                  <a:headEnd/>
                  <a:tailEnd/>
                </a:ln>
              </p:spPr>
              <p:txBody>
                <a:bodyPr rtlCol="0" anchor="ctr"/>
                <a:lstStyle/>
                <a:p>
                  <a:pPr algn="ctr"/>
                  <a:endParaRPr lang="en-US"/>
                </a:p>
              </p:txBody>
            </p:sp>
          </p:grpSp>
          <p:grpSp>
            <p:nvGrpSpPr>
              <p:cNvPr id="9312" name="Group 9311">
                <a:extLst>
                  <a:ext uri="{FF2B5EF4-FFF2-40B4-BE49-F238E27FC236}">
                    <a16:creationId xmlns:a16="http://schemas.microsoft.com/office/drawing/2014/main" id="{53401CA9-2910-F6D5-BB54-DBCEE4E9D303}"/>
                  </a:ext>
                </a:extLst>
              </p:cNvPr>
              <p:cNvGrpSpPr/>
              <p:nvPr/>
            </p:nvGrpSpPr>
            <p:grpSpPr>
              <a:xfrm>
                <a:off x="1951223" y="1663434"/>
                <a:ext cx="9106151" cy="2316865"/>
                <a:chOff x="1951223" y="1663434"/>
                <a:chExt cx="9106151" cy="2316865"/>
              </a:xfrm>
            </p:grpSpPr>
            <p:sp>
              <p:nvSpPr>
                <p:cNvPr id="9242" name="Oval 9241">
                  <a:extLst>
                    <a:ext uri="{FF2B5EF4-FFF2-40B4-BE49-F238E27FC236}">
                      <a16:creationId xmlns:a16="http://schemas.microsoft.com/office/drawing/2014/main" id="{4408F718-F777-5902-C9E4-03128752E579}"/>
                    </a:ext>
                  </a:extLst>
                </p:cNvPr>
                <p:cNvSpPr/>
                <p:nvPr/>
              </p:nvSpPr>
              <p:spPr bwMode="auto">
                <a:xfrm>
                  <a:off x="1951223" y="1663434"/>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Oval 9242">
                  <a:extLst>
                    <a:ext uri="{FF2B5EF4-FFF2-40B4-BE49-F238E27FC236}">
                      <a16:creationId xmlns:a16="http://schemas.microsoft.com/office/drawing/2014/main" id="{0064B5B5-C64F-886A-0996-7949248682BF}"/>
                    </a:ext>
                  </a:extLst>
                </p:cNvPr>
                <p:cNvSpPr/>
                <p:nvPr/>
              </p:nvSpPr>
              <p:spPr bwMode="auto">
                <a:xfrm>
                  <a:off x="2541696" y="1764929"/>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Oval 9243">
                  <a:extLst>
                    <a:ext uri="{FF2B5EF4-FFF2-40B4-BE49-F238E27FC236}">
                      <a16:creationId xmlns:a16="http://schemas.microsoft.com/office/drawing/2014/main" id="{547132D2-7E0A-DA58-89CE-EB981FE99946}"/>
                    </a:ext>
                  </a:extLst>
                </p:cNvPr>
                <p:cNvSpPr/>
                <p:nvPr/>
              </p:nvSpPr>
              <p:spPr bwMode="auto">
                <a:xfrm>
                  <a:off x="2603790" y="1815872"/>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Oval 9244">
                  <a:extLst>
                    <a:ext uri="{FF2B5EF4-FFF2-40B4-BE49-F238E27FC236}">
                      <a16:creationId xmlns:a16="http://schemas.microsoft.com/office/drawing/2014/main" id="{0D08AF4D-216A-DA6F-319A-CEF26B358CFD}"/>
                    </a:ext>
                  </a:extLst>
                </p:cNvPr>
                <p:cNvSpPr/>
                <p:nvPr/>
              </p:nvSpPr>
              <p:spPr bwMode="auto">
                <a:xfrm>
                  <a:off x="2750071" y="1849672"/>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Oval 9245">
                  <a:extLst>
                    <a:ext uri="{FF2B5EF4-FFF2-40B4-BE49-F238E27FC236}">
                      <a16:creationId xmlns:a16="http://schemas.microsoft.com/office/drawing/2014/main" id="{C8F06DE6-EA8C-356B-A473-BA9EF613CA92}"/>
                    </a:ext>
                  </a:extLst>
                </p:cNvPr>
                <p:cNvSpPr/>
                <p:nvPr/>
              </p:nvSpPr>
              <p:spPr bwMode="auto">
                <a:xfrm>
                  <a:off x="3266030" y="2018282"/>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Oval 9246">
                  <a:extLst>
                    <a:ext uri="{FF2B5EF4-FFF2-40B4-BE49-F238E27FC236}">
                      <a16:creationId xmlns:a16="http://schemas.microsoft.com/office/drawing/2014/main" id="{1EA8CB7C-3C85-C2F0-DFD9-9C0DC2568008}"/>
                    </a:ext>
                  </a:extLst>
                </p:cNvPr>
                <p:cNvSpPr/>
                <p:nvPr/>
              </p:nvSpPr>
              <p:spPr bwMode="auto">
                <a:xfrm>
                  <a:off x="3333942" y="2089098"/>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Oval 9247">
                  <a:extLst>
                    <a:ext uri="{FF2B5EF4-FFF2-40B4-BE49-F238E27FC236}">
                      <a16:creationId xmlns:a16="http://schemas.microsoft.com/office/drawing/2014/main" id="{BBE0542D-CA47-242F-589E-0537E0958F5A}"/>
                    </a:ext>
                  </a:extLst>
                </p:cNvPr>
                <p:cNvSpPr/>
                <p:nvPr/>
              </p:nvSpPr>
              <p:spPr bwMode="auto">
                <a:xfrm>
                  <a:off x="3892097" y="2259428"/>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Oval 9248">
                  <a:extLst>
                    <a:ext uri="{FF2B5EF4-FFF2-40B4-BE49-F238E27FC236}">
                      <a16:creationId xmlns:a16="http://schemas.microsoft.com/office/drawing/2014/main" id="{6EB7FB6C-A78D-12D6-40D6-504665EBF34C}"/>
                    </a:ext>
                  </a:extLst>
                </p:cNvPr>
                <p:cNvSpPr/>
                <p:nvPr/>
              </p:nvSpPr>
              <p:spPr bwMode="auto">
                <a:xfrm>
                  <a:off x="3925871" y="2339697"/>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Oval 9249">
                  <a:extLst>
                    <a:ext uri="{FF2B5EF4-FFF2-40B4-BE49-F238E27FC236}">
                      <a16:creationId xmlns:a16="http://schemas.microsoft.com/office/drawing/2014/main" id="{0E5C6214-D0C5-931B-CB40-D8C0BA410C92}"/>
                    </a:ext>
                  </a:extLst>
                </p:cNvPr>
                <p:cNvSpPr/>
                <p:nvPr/>
              </p:nvSpPr>
              <p:spPr bwMode="auto">
                <a:xfrm>
                  <a:off x="3938571" y="2379183"/>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Oval 9250">
                  <a:extLst>
                    <a:ext uri="{FF2B5EF4-FFF2-40B4-BE49-F238E27FC236}">
                      <a16:creationId xmlns:a16="http://schemas.microsoft.com/office/drawing/2014/main" id="{A36B4757-0FFD-A30E-9F53-2EFFB0E4CF83}"/>
                    </a:ext>
                  </a:extLst>
                </p:cNvPr>
                <p:cNvSpPr/>
                <p:nvPr/>
              </p:nvSpPr>
              <p:spPr bwMode="auto">
                <a:xfrm>
                  <a:off x="3972124" y="2443775"/>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Oval 9251">
                  <a:extLst>
                    <a:ext uri="{FF2B5EF4-FFF2-40B4-BE49-F238E27FC236}">
                      <a16:creationId xmlns:a16="http://schemas.microsoft.com/office/drawing/2014/main" id="{3AB58BFB-D7E9-483C-7E5F-5BA80EE03A41}"/>
                    </a:ext>
                  </a:extLst>
                </p:cNvPr>
                <p:cNvSpPr/>
                <p:nvPr/>
              </p:nvSpPr>
              <p:spPr bwMode="auto">
                <a:xfrm>
                  <a:off x="4140243" y="2490074"/>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Oval 9252">
                  <a:extLst>
                    <a:ext uri="{FF2B5EF4-FFF2-40B4-BE49-F238E27FC236}">
                      <a16:creationId xmlns:a16="http://schemas.microsoft.com/office/drawing/2014/main" id="{AE10E105-F291-DB89-08B9-2CD51ECB77A1}"/>
                    </a:ext>
                  </a:extLst>
                </p:cNvPr>
                <p:cNvSpPr/>
                <p:nvPr/>
              </p:nvSpPr>
              <p:spPr bwMode="auto">
                <a:xfrm>
                  <a:off x="4166160" y="2506228"/>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Oval 9253">
                  <a:extLst>
                    <a:ext uri="{FF2B5EF4-FFF2-40B4-BE49-F238E27FC236}">
                      <a16:creationId xmlns:a16="http://schemas.microsoft.com/office/drawing/2014/main" id="{4769D6E2-6EF3-663A-1A36-D1FA1D70F404}"/>
                    </a:ext>
                  </a:extLst>
                </p:cNvPr>
                <p:cNvSpPr/>
                <p:nvPr/>
              </p:nvSpPr>
              <p:spPr bwMode="auto">
                <a:xfrm>
                  <a:off x="4195124" y="2506668"/>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Oval 9254">
                  <a:extLst>
                    <a:ext uri="{FF2B5EF4-FFF2-40B4-BE49-F238E27FC236}">
                      <a16:creationId xmlns:a16="http://schemas.microsoft.com/office/drawing/2014/main" id="{680BF366-4898-21A8-806C-879A6FFD5DAD}"/>
                    </a:ext>
                  </a:extLst>
                </p:cNvPr>
                <p:cNvSpPr/>
                <p:nvPr/>
              </p:nvSpPr>
              <p:spPr bwMode="auto">
                <a:xfrm>
                  <a:off x="4263503" y="2509843"/>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Oval 9255">
                  <a:extLst>
                    <a:ext uri="{FF2B5EF4-FFF2-40B4-BE49-F238E27FC236}">
                      <a16:creationId xmlns:a16="http://schemas.microsoft.com/office/drawing/2014/main" id="{69F77A52-4AD5-ED2D-9EF6-B430392A64D1}"/>
                    </a:ext>
                  </a:extLst>
                </p:cNvPr>
                <p:cNvSpPr/>
                <p:nvPr/>
              </p:nvSpPr>
              <p:spPr bwMode="auto">
                <a:xfrm>
                  <a:off x="4281478" y="2506228"/>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Oval 9256">
                  <a:extLst>
                    <a:ext uri="{FF2B5EF4-FFF2-40B4-BE49-F238E27FC236}">
                      <a16:creationId xmlns:a16="http://schemas.microsoft.com/office/drawing/2014/main" id="{15CB13CB-D960-CDA9-49E9-A2FDFF9CAF40}"/>
                    </a:ext>
                  </a:extLst>
                </p:cNvPr>
                <p:cNvSpPr/>
                <p:nvPr/>
              </p:nvSpPr>
              <p:spPr bwMode="auto">
                <a:xfrm>
                  <a:off x="4455294" y="2506668"/>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Oval 9257">
                  <a:extLst>
                    <a:ext uri="{FF2B5EF4-FFF2-40B4-BE49-F238E27FC236}">
                      <a16:creationId xmlns:a16="http://schemas.microsoft.com/office/drawing/2014/main" id="{C91DD1DC-8D9C-7B79-AD46-30B5445F368A}"/>
                    </a:ext>
                  </a:extLst>
                </p:cNvPr>
                <p:cNvSpPr/>
                <p:nvPr/>
              </p:nvSpPr>
              <p:spPr bwMode="auto">
                <a:xfrm>
                  <a:off x="4486040" y="2506668"/>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Oval 9258">
                  <a:extLst>
                    <a:ext uri="{FF2B5EF4-FFF2-40B4-BE49-F238E27FC236}">
                      <a16:creationId xmlns:a16="http://schemas.microsoft.com/office/drawing/2014/main" id="{9B9CC2E8-7DC2-3121-721B-B3A634B5A193}"/>
                    </a:ext>
                  </a:extLst>
                </p:cNvPr>
                <p:cNvSpPr/>
                <p:nvPr/>
              </p:nvSpPr>
              <p:spPr bwMode="auto">
                <a:xfrm>
                  <a:off x="4540889" y="2542736"/>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0" name="Oval 9259">
                  <a:extLst>
                    <a:ext uri="{FF2B5EF4-FFF2-40B4-BE49-F238E27FC236}">
                      <a16:creationId xmlns:a16="http://schemas.microsoft.com/office/drawing/2014/main" id="{93387CEB-6625-CAC6-5764-C907A2ACD69E}"/>
                    </a:ext>
                  </a:extLst>
                </p:cNvPr>
                <p:cNvSpPr/>
                <p:nvPr/>
              </p:nvSpPr>
              <p:spPr bwMode="auto">
                <a:xfrm>
                  <a:off x="4599964" y="2643770"/>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Oval 9260">
                  <a:extLst>
                    <a:ext uri="{FF2B5EF4-FFF2-40B4-BE49-F238E27FC236}">
                      <a16:creationId xmlns:a16="http://schemas.microsoft.com/office/drawing/2014/main" id="{6DB73149-4F78-AD4D-9352-6336976F9A74}"/>
                    </a:ext>
                  </a:extLst>
                </p:cNvPr>
                <p:cNvSpPr/>
                <p:nvPr/>
              </p:nvSpPr>
              <p:spPr bwMode="auto">
                <a:xfrm>
                  <a:off x="4627389" y="2698783"/>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Oval 9261">
                  <a:extLst>
                    <a:ext uri="{FF2B5EF4-FFF2-40B4-BE49-F238E27FC236}">
                      <a16:creationId xmlns:a16="http://schemas.microsoft.com/office/drawing/2014/main" id="{384ADF9E-6155-E5AF-7A1F-633EE99A53E7}"/>
                    </a:ext>
                  </a:extLst>
                </p:cNvPr>
                <p:cNvSpPr/>
                <p:nvPr/>
              </p:nvSpPr>
              <p:spPr bwMode="auto">
                <a:xfrm>
                  <a:off x="4668819" y="2744477"/>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Oval 9262">
                  <a:extLst>
                    <a:ext uri="{FF2B5EF4-FFF2-40B4-BE49-F238E27FC236}">
                      <a16:creationId xmlns:a16="http://schemas.microsoft.com/office/drawing/2014/main" id="{6FA37C52-57F1-5D72-11B8-7F19E247DF9D}"/>
                    </a:ext>
                  </a:extLst>
                </p:cNvPr>
                <p:cNvSpPr/>
                <p:nvPr/>
              </p:nvSpPr>
              <p:spPr bwMode="auto">
                <a:xfrm>
                  <a:off x="4724898" y="2745885"/>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Oval 9263">
                  <a:extLst>
                    <a:ext uri="{FF2B5EF4-FFF2-40B4-BE49-F238E27FC236}">
                      <a16:creationId xmlns:a16="http://schemas.microsoft.com/office/drawing/2014/main" id="{76919997-2F3E-4F75-F790-A9CEEF516364}"/>
                    </a:ext>
                  </a:extLst>
                </p:cNvPr>
                <p:cNvSpPr/>
                <p:nvPr/>
              </p:nvSpPr>
              <p:spPr bwMode="auto">
                <a:xfrm>
                  <a:off x="4946039" y="2758051"/>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Oval 9264">
                  <a:extLst>
                    <a:ext uri="{FF2B5EF4-FFF2-40B4-BE49-F238E27FC236}">
                      <a16:creationId xmlns:a16="http://schemas.microsoft.com/office/drawing/2014/main" id="{4BC7735C-7638-DDC2-0F3E-B5CC2270E42D}"/>
                    </a:ext>
                  </a:extLst>
                </p:cNvPr>
                <p:cNvSpPr/>
                <p:nvPr/>
              </p:nvSpPr>
              <p:spPr bwMode="auto">
                <a:xfrm>
                  <a:off x="5013272" y="2778584"/>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6" name="Oval 9265">
                  <a:extLst>
                    <a:ext uri="{FF2B5EF4-FFF2-40B4-BE49-F238E27FC236}">
                      <a16:creationId xmlns:a16="http://schemas.microsoft.com/office/drawing/2014/main" id="{3DC9D1FE-27E5-9304-AB53-227ABB4C3DFB}"/>
                    </a:ext>
                  </a:extLst>
                </p:cNvPr>
                <p:cNvSpPr/>
                <p:nvPr/>
              </p:nvSpPr>
              <p:spPr bwMode="auto">
                <a:xfrm>
                  <a:off x="5168643" y="2788109"/>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Oval 9266">
                  <a:extLst>
                    <a:ext uri="{FF2B5EF4-FFF2-40B4-BE49-F238E27FC236}">
                      <a16:creationId xmlns:a16="http://schemas.microsoft.com/office/drawing/2014/main" id="{7649CA8D-148B-8E90-4C85-03AA67903B5E}"/>
                    </a:ext>
                  </a:extLst>
                </p:cNvPr>
                <p:cNvSpPr/>
                <p:nvPr/>
              </p:nvSpPr>
              <p:spPr bwMode="auto">
                <a:xfrm>
                  <a:off x="5188553" y="2813188"/>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8" name="Oval 9267">
                  <a:extLst>
                    <a:ext uri="{FF2B5EF4-FFF2-40B4-BE49-F238E27FC236}">
                      <a16:creationId xmlns:a16="http://schemas.microsoft.com/office/drawing/2014/main" id="{9F3AADB6-EF07-8300-5CE5-CCA5B496594D}"/>
                    </a:ext>
                  </a:extLst>
                </p:cNvPr>
                <p:cNvSpPr/>
                <p:nvPr/>
              </p:nvSpPr>
              <p:spPr bwMode="auto">
                <a:xfrm>
                  <a:off x="5215977" y="2819250"/>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9" name="Oval 9268">
                  <a:extLst>
                    <a:ext uri="{FF2B5EF4-FFF2-40B4-BE49-F238E27FC236}">
                      <a16:creationId xmlns:a16="http://schemas.microsoft.com/office/drawing/2014/main" id="{9723F68A-5C16-8D19-7FEA-A01A223A1508}"/>
                    </a:ext>
                  </a:extLst>
                </p:cNvPr>
                <p:cNvSpPr/>
                <p:nvPr/>
              </p:nvSpPr>
              <p:spPr bwMode="auto">
                <a:xfrm>
                  <a:off x="5223492" y="2926558"/>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0" name="Oval 9269">
                  <a:extLst>
                    <a:ext uri="{FF2B5EF4-FFF2-40B4-BE49-F238E27FC236}">
                      <a16:creationId xmlns:a16="http://schemas.microsoft.com/office/drawing/2014/main" id="{AD4921B8-903D-F06F-5EC9-A01887F415AE}"/>
                    </a:ext>
                  </a:extLst>
                </p:cNvPr>
                <p:cNvSpPr/>
                <p:nvPr/>
              </p:nvSpPr>
              <p:spPr bwMode="auto">
                <a:xfrm>
                  <a:off x="5254050" y="2927127"/>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1" name="Oval 9270">
                  <a:extLst>
                    <a:ext uri="{FF2B5EF4-FFF2-40B4-BE49-F238E27FC236}">
                      <a16:creationId xmlns:a16="http://schemas.microsoft.com/office/drawing/2014/main" id="{9BD56C3A-AD96-BF2E-148E-877F29D4AED0}"/>
                    </a:ext>
                  </a:extLst>
                </p:cNvPr>
                <p:cNvSpPr/>
                <p:nvPr/>
              </p:nvSpPr>
              <p:spPr bwMode="auto">
                <a:xfrm>
                  <a:off x="5263575" y="2965524"/>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2" name="Oval 9271">
                  <a:extLst>
                    <a:ext uri="{FF2B5EF4-FFF2-40B4-BE49-F238E27FC236}">
                      <a16:creationId xmlns:a16="http://schemas.microsoft.com/office/drawing/2014/main" id="{A4B696B1-C750-A488-E7AB-E8DFAF31EC27}"/>
                    </a:ext>
                  </a:extLst>
                </p:cNvPr>
                <p:cNvSpPr/>
                <p:nvPr/>
              </p:nvSpPr>
              <p:spPr bwMode="auto">
                <a:xfrm>
                  <a:off x="5513369" y="3006983"/>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3" name="Oval 9272">
                  <a:extLst>
                    <a:ext uri="{FF2B5EF4-FFF2-40B4-BE49-F238E27FC236}">
                      <a16:creationId xmlns:a16="http://schemas.microsoft.com/office/drawing/2014/main" id="{539CA9A8-D869-6DE3-39D5-1D13742C8589}"/>
                    </a:ext>
                  </a:extLst>
                </p:cNvPr>
                <p:cNvSpPr/>
                <p:nvPr/>
              </p:nvSpPr>
              <p:spPr bwMode="auto">
                <a:xfrm>
                  <a:off x="5832179" y="3006453"/>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4" name="Oval 9273">
                  <a:extLst>
                    <a:ext uri="{FF2B5EF4-FFF2-40B4-BE49-F238E27FC236}">
                      <a16:creationId xmlns:a16="http://schemas.microsoft.com/office/drawing/2014/main" id="{8FCBBDC6-2418-6CF2-595B-832F6E9D6A9A}"/>
                    </a:ext>
                  </a:extLst>
                </p:cNvPr>
                <p:cNvSpPr/>
                <p:nvPr/>
              </p:nvSpPr>
              <p:spPr bwMode="auto">
                <a:xfrm>
                  <a:off x="5859604" y="3012697"/>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5" name="Oval 9274">
                  <a:extLst>
                    <a:ext uri="{FF2B5EF4-FFF2-40B4-BE49-F238E27FC236}">
                      <a16:creationId xmlns:a16="http://schemas.microsoft.com/office/drawing/2014/main" id="{236991B5-319A-043A-2CD3-956B03367C05}"/>
                    </a:ext>
                  </a:extLst>
                </p:cNvPr>
                <p:cNvSpPr/>
                <p:nvPr/>
              </p:nvSpPr>
              <p:spPr bwMode="auto">
                <a:xfrm>
                  <a:off x="5878074" y="3025473"/>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6" name="Oval 9275">
                  <a:extLst>
                    <a:ext uri="{FF2B5EF4-FFF2-40B4-BE49-F238E27FC236}">
                      <a16:creationId xmlns:a16="http://schemas.microsoft.com/office/drawing/2014/main" id="{59C14E3A-4266-F500-1517-1F7EFE4879AD}"/>
                    </a:ext>
                  </a:extLst>
                </p:cNvPr>
                <p:cNvSpPr/>
                <p:nvPr/>
              </p:nvSpPr>
              <p:spPr bwMode="auto">
                <a:xfrm>
                  <a:off x="5894130" y="3055533"/>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7" name="Oval 9276">
                  <a:extLst>
                    <a:ext uri="{FF2B5EF4-FFF2-40B4-BE49-F238E27FC236}">
                      <a16:creationId xmlns:a16="http://schemas.microsoft.com/office/drawing/2014/main" id="{EB4995A9-89DD-1FEC-991A-6A0B53987149}"/>
                    </a:ext>
                  </a:extLst>
                </p:cNvPr>
                <p:cNvSpPr/>
                <p:nvPr/>
              </p:nvSpPr>
              <p:spPr bwMode="auto">
                <a:xfrm>
                  <a:off x="5928138" y="3069977"/>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8" name="Oval 9277">
                  <a:extLst>
                    <a:ext uri="{FF2B5EF4-FFF2-40B4-BE49-F238E27FC236}">
                      <a16:creationId xmlns:a16="http://schemas.microsoft.com/office/drawing/2014/main" id="{173B7C0D-EF03-6FBD-678F-61BB611BDFBA}"/>
                    </a:ext>
                  </a:extLst>
                </p:cNvPr>
                <p:cNvSpPr/>
                <p:nvPr/>
              </p:nvSpPr>
              <p:spPr bwMode="auto">
                <a:xfrm>
                  <a:off x="5939454" y="3138346"/>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9" name="Oval 9278">
                  <a:extLst>
                    <a:ext uri="{FF2B5EF4-FFF2-40B4-BE49-F238E27FC236}">
                      <a16:creationId xmlns:a16="http://schemas.microsoft.com/office/drawing/2014/main" id="{6E6BC844-BAB2-846D-9319-A53A35D67365}"/>
                    </a:ext>
                  </a:extLst>
                </p:cNvPr>
                <p:cNvSpPr/>
                <p:nvPr/>
              </p:nvSpPr>
              <p:spPr bwMode="auto">
                <a:xfrm>
                  <a:off x="5979489" y="3136665"/>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0" name="Oval 9279">
                  <a:extLst>
                    <a:ext uri="{FF2B5EF4-FFF2-40B4-BE49-F238E27FC236}">
                      <a16:creationId xmlns:a16="http://schemas.microsoft.com/office/drawing/2014/main" id="{C884E349-5AED-3582-65B1-D9E1392EBB83}"/>
                    </a:ext>
                  </a:extLst>
                </p:cNvPr>
                <p:cNvSpPr/>
                <p:nvPr/>
              </p:nvSpPr>
              <p:spPr bwMode="auto">
                <a:xfrm>
                  <a:off x="6217211" y="3161061"/>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1" name="Oval 9280">
                  <a:extLst>
                    <a:ext uri="{FF2B5EF4-FFF2-40B4-BE49-F238E27FC236}">
                      <a16:creationId xmlns:a16="http://schemas.microsoft.com/office/drawing/2014/main" id="{39AA8355-4E07-0ED9-1D70-45E720E3AB57}"/>
                    </a:ext>
                  </a:extLst>
                </p:cNvPr>
                <p:cNvSpPr/>
                <p:nvPr/>
              </p:nvSpPr>
              <p:spPr bwMode="auto">
                <a:xfrm>
                  <a:off x="6461036" y="3162135"/>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2" name="Oval 9281">
                  <a:extLst>
                    <a:ext uri="{FF2B5EF4-FFF2-40B4-BE49-F238E27FC236}">
                      <a16:creationId xmlns:a16="http://schemas.microsoft.com/office/drawing/2014/main" id="{FE0D9C06-2612-842C-7982-D658B47333FE}"/>
                    </a:ext>
                  </a:extLst>
                </p:cNvPr>
                <p:cNvSpPr/>
                <p:nvPr/>
              </p:nvSpPr>
              <p:spPr bwMode="auto">
                <a:xfrm>
                  <a:off x="6555249" y="3187114"/>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3" name="Oval 9282">
                  <a:extLst>
                    <a:ext uri="{FF2B5EF4-FFF2-40B4-BE49-F238E27FC236}">
                      <a16:creationId xmlns:a16="http://schemas.microsoft.com/office/drawing/2014/main" id="{C01121BC-8371-420A-B20C-F94B01E87BAF}"/>
                    </a:ext>
                  </a:extLst>
                </p:cNvPr>
                <p:cNvSpPr/>
                <p:nvPr/>
              </p:nvSpPr>
              <p:spPr bwMode="auto">
                <a:xfrm>
                  <a:off x="6541960" y="3162135"/>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4" name="Oval 9283">
                  <a:extLst>
                    <a:ext uri="{FF2B5EF4-FFF2-40B4-BE49-F238E27FC236}">
                      <a16:creationId xmlns:a16="http://schemas.microsoft.com/office/drawing/2014/main" id="{F6AC7970-031C-89F9-14B4-C0D95CAF4906}"/>
                    </a:ext>
                  </a:extLst>
                </p:cNvPr>
                <p:cNvSpPr/>
                <p:nvPr/>
              </p:nvSpPr>
              <p:spPr bwMode="auto">
                <a:xfrm>
                  <a:off x="6481761" y="3160787"/>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5" name="Oval 9284">
                  <a:extLst>
                    <a:ext uri="{FF2B5EF4-FFF2-40B4-BE49-F238E27FC236}">
                      <a16:creationId xmlns:a16="http://schemas.microsoft.com/office/drawing/2014/main" id="{28664EBD-7FA8-13AE-4AF1-3FC3B5B66873}"/>
                    </a:ext>
                  </a:extLst>
                </p:cNvPr>
                <p:cNvSpPr/>
                <p:nvPr/>
              </p:nvSpPr>
              <p:spPr bwMode="auto">
                <a:xfrm>
                  <a:off x="6517548" y="3158960"/>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6" name="Oval 9285">
                  <a:extLst>
                    <a:ext uri="{FF2B5EF4-FFF2-40B4-BE49-F238E27FC236}">
                      <a16:creationId xmlns:a16="http://schemas.microsoft.com/office/drawing/2014/main" id="{102DF031-971F-9247-7BE0-DA9C60ADE606}"/>
                    </a:ext>
                  </a:extLst>
                </p:cNvPr>
                <p:cNvSpPr/>
                <p:nvPr/>
              </p:nvSpPr>
              <p:spPr bwMode="auto">
                <a:xfrm>
                  <a:off x="6578381" y="3190289"/>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7" name="Oval 9286">
                  <a:extLst>
                    <a:ext uri="{FF2B5EF4-FFF2-40B4-BE49-F238E27FC236}">
                      <a16:creationId xmlns:a16="http://schemas.microsoft.com/office/drawing/2014/main" id="{520C0564-9770-4D3C-C359-BB9717CC9720}"/>
                    </a:ext>
                  </a:extLst>
                </p:cNvPr>
                <p:cNvSpPr/>
                <p:nvPr/>
              </p:nvSpPr>
              <p:spPr bwMode="auto">
                <a:xfrm>
                  <a:off x="6633230" y="3190289"/>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8" name="Oval 9287">
                  <a:extLst>
                    <a:ext uri="{FF2B5EF4-FFF2-40B4-BE49-F238E27FC236}">
                      <a16:creationId xmlns:a16="http://schemas.microsoft.com/office/drawing/2014/main" id="{86DBD63C-B2C8-25D7-00B2-17549763DB9C}"/>
                    </a:ext>
                  </a:extLst>
                </p:cNvPr>
                <p:cNvSpPr/>
                <p:nvPr/>
              </p:nvSpPr>
              <p:spPr bwMode="auto">
                <a:xfrm>
                  <a:off x="6986731" y="3225179"/>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9" name="Oval 9288">
                  <a:extLst>
                    <a:ext uri="{FF2B5EF4-FFF2-40B4-BE49-F238E27FC236}">
                      <a16:creationId xmlns:a16="http://schemas.microsoft.com/office/drawing/2014/main" id="{303D98C6-3C99-79A9-9B27-9A73B6B1EF55}"/>
                    </a:ext>
                  </a:extLst>
                </p:cNvPr>
                <p:cNvSpPr/>
                <p:nvPr/>
              </p:nvSpPr>
              <p:spPr bwMode="auto">
                <a:xfrm>
                  <a:off x="7196866" y="3252603"/>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0" name="Oval 9289">
                  <a:extLst>
                    <a:ext uri="{FF2B5EF4-FFF2-40B4-BE49-F238E27FC236}">
                      <a16:creationId xmlns:a16="http://schemas.microsoft.com/office/drawing/2014/main" id="{3D03E549-87B6-06EB-5CD8-7D14DD0D1391}"/>
                    </a:ext>
                  </a:extLst>
                </p:cNvPr>
                <p:cNvSpPr/>
                <p:nvPr/>
              </p:nvSpPr>
              <p:spPr bwMode="auto">
                <a:xfrm>
                  <a:off x="7378088" y="3260187"/>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1" name="Oval 9290">
                  <a:extLst>
                    <a:ext uri="{FF2B5EF4-FFF2-40B4-BE49-F238E27FC236}">
                      <a16:creationId xmlns:a16="http://schemas.microsoft.com/office/drawing/2014/main" id="{D28C3FC0-43EA-4E0C-D1C3-C35ABBDE44D4}"/>
                    </a:ext>
                  </a:extLst>
                </p:cNvPr>
                <p:cNvSpPr/>
                <p:nvPr/>
              </p:nvSpPr>
              <p:spPr bwMode="auto">
                <a:xfrm>
                  <a:off x="7717813" y="3263362"/>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2" name="Oval 9291">
                  <a:extLst>
                    <a:ext uri="{FF2B5EF4-FFF2-40B4-BE49-F238E27FC236}">
                      <a16:creationId xmlns:a16="http://schemas.microsoft.com/office/drawing/2014/main" id="{74861951-7EF5-05F1-4421-A1FC8F4F84D7}"/>
                    </a:ext>
                  </a:extLst>
                </p:cNvPr>
                <p:cNvSpPr/>
                <p:nvPr/>
              </p:nvSpPr>
              <p:spPr bwMode="auto">
                <a:xfrm>
                  <a:off x="7219528" y="3255778"/>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3" name="Oval 9292">
                  <a:extLst>
                    <a:ext uri="{FF2B5EF4-FFF2-40B4-BE49-F238E27FC236}">
                      <a16:creationId xmlns:a16="http://schemas.microsoft.com/office/drawing/2014/main" id="{55AD6660-68F7-73F9-B909-BB5E2D89AE1A}"/>
                    </a:ext>
                  </a:extLst>
                </p:cNvPr>
                <p:cNvSpPr/>
                <p:nvPr/>
              </p:nvSpPr>
              <p:spPr bwMode="auto">
                <a:xfrm>
                  <a:off x="7276488" y="3256795"/>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4" name="Oval 9293">
                  <a:extLst>
                    <a:ext uri="{FF2B5EF4-FFF2-40B4-BE49-F238E27FC236}">
                      <a16:creationId xmlns:a16="http://schemas.microsoft.com/office/drawing/2014/main" id="{A0921544-47A0-D020-84F0-7B66F08EFC1F}"/>
                    </a:ext>
                  </a:extLst>
                </p:cNvPr>
                <p:cNvSpPr/>
                <p:nvPr/>
              </p:nvSpPr>
              <p:spPr bwMode="auto">
                <a:xfrm>
                  <a:off x="7292815" y="3256945"/>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5" name="Oval 9294">
                  <a:extLst>
                    <a:ext uri="{FF2B5EF4-FFF2-40B4-BE49-F238E27FC236}">
                      <a16:creationId xmlns:a16="http://schemas.microsoft.com/office/drawing/2014/main" id="{5A8CD3FB-9D0C-C914-AB6D-A7182AD2AC55}"/>
                    </a:ext>
                  </a:extLst>
                </p:cNvPr>
                <p:cNvSpPr/>
                <p:nvPr/>
              </p:nvSpPr>
              <p:spPr bwMode="auto">
                <a:xfrm>
                  <a:off x="7858541" y="3299915"/>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6" name="Oval 9295">
                  <a:extLst>
                    <a:ext uri="{FF2B5EF4-FFF2-40B4-BE49-F238E27FC236}">
                      <a16:creationId xmlns:a16="http://schemas.microsoft.com/office/drawing/2014/main" id="{9E8DA77D-0352-2EB8-4E89-A97E50E4905A}"/>
                    </a:ext>
                  </a:extLst>
                </p:cNvPr>
                <p:cNvSpPr/>
                <p:nvPr/>
              </p:nvSpPr>
              <p:spPr bwMode="auto">
                <a:xfrm>
                  <a:off x="7885965" y="3385492"/>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7" name="Oval 9296">
                  <a:extLst>
                    <a:ext uri="{FF2B5EF4-FFF2-40B4-BE49-F238E27FC236}">
                      <a16:creationId xmlns:a16="http://schemas.microsoft.com/office/drawing/2014/main" id="{74E7EADE-E14F-DEB1-7F31-6F71A0433CAB}"/>
                    </a:ext>
                  </a:extLst>
                </p:cNvPr>
                <p:cNvSpPr/>
                <p:nvPr/>
              </p:nvSpPr>
              <p:spPr bwMode="auto">
                <a:xfrm>
                  <a:off x="7933557" y="3380462"/>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8" name="Oval 9297">
                  <a:extLst>
                    <a:ext uri="{FF2B5EF4-FFF2-40B4-BE49-F238E27FC236}">
                      <a16:creationId xmlns:a16="http://schemas.microsoft.com/office/drawing/2014/main" id="{AA9A15BA-39E6-F98C-1B73-67B8F4A66F5D}"/>
                    </a:ext>
                  </a:extLst>
                </p:cNvPr>
                <p:cNvSpPr/>
                <p:nvPr/>
              </p:nvSpPr>
              <p:spPr bwMode="auto">
                <a:xfrm>
                  <a:off x="7966491" y="3435480"/>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9" name="Oval 9298">
                  <a:extLst>
                    <a:ext uri="{FF2B5EF4-FFF2-40B4-BE49-F238E27FC236}">
                      <a16:creationId xmlns:a16="http://schemas.microsoft.com/office/drawing/2014/main" id="{0BEFFE62-4854-D2CA-C8E6-654390B806FF}"/>
                    </a:ext>
                  </a:extLst>
                </p:cNvPr>
                <p:cNvSpPr/>
                <p:nvPr/>
              </p:nvSpPr>
              <p:spPr bwMode="auto">
                <a:xfrm>
                  <a:off x="8541651" y="3476755"/>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0" name="Oval 9299">
                  <a:extLst>
                    <a:ext uri="{FF2B5EF4-FFF2-40B4-BE49-F238E27FC236}">
                      <a16:creationId xmlns:a16="http://schemas.microsoft.com/office/drawing/2014/main" id="{A865DB6B-8A7A-DBCC-B9FF-7614691CD868}"/>
                    </a:ext>
                  </a:extLst>
                </p:cNvPr>
                <p:cNvSpPr/>
                <p:nvPr/>
              </p:nvSpPr>
              <p:spPr bwMode="auto">
                <a:xfrm>
                  <a:off x="8581202" y="3542426"/>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1" name="Oval 9300">
                  <a:extLst>
                    <a:ext uri="{FF2B5EF4-FFF2-40B4-BE49-F238E27FC236}">
                      <a16:creationId xmlns:a16="http://schemas.microsoft.com/office/drawing/2014/main" id="{7724142D-344E-41E6-04BB-71FC92161EC3}"/>
                    </a:ext>
                  </a:extLst>
                </p:cNvPr>
                <p:cNvSpPr/>
                <p:nvPr/>
              </p:nvSpPr>
              <p:spPr bwMode="auto">
                <a:xfrm>
                  <a:off x="8608626" y="3542426"/>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2" name="Oval 9301">
                  <a:extLst>
                    <a:ext uri="{FF2B5EF4-FFF2-40B4-BE49-F238E27FC236}">
                      <a16:creationId xmlns:a16="http://schemas.microsoft.com/office/drawing/2014/main" id="{1DA67763-C22B-5FC6-AB13-A01868A61AA3}"/>
                    </a:ext>
                  </a:extLst>
                </p:cNvPr>
                <p:cNvSpPr/>
                <p:nvPr/>
              </p:nvSpPr>
              <p:spPr bwMode="auto">
                <a:xfrm>
                  <a:off x="8793412" y="3546839"/>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3" name="Oval 9302">
                  <a:extLst>
                    <a:ext uri="{FF2B5EF4-FFF2-40B4-BE49-F238E27FC236}">
                      <a16:creationId xmlns:a16="http://schemas.microsoft.com/office/drawing/2014/main" id="{90D1E397-2108-A8FC-7E38-8B6EA660E1D2}"/>
                    </a:ext>
                  </a:extLst>
                </p:cNvPr>
                <p:cNvSpPr/>
                <p:nvPr/>
              </p:nvSpPr>
              <p:spPr bwMode="auto">
                <a:xfrm>
                  <a:off x="8840401" y="3548776"/>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4" name="Oval 9303">
                  <a:extLst>
                    <a:ext uri="{FF2B5EF4-FFF2-40B4-BE49-F238E27FC236}">
                      <a16:creationId xmlns:a16="http://schemas.microsoft.com/office/drawing/2014/main" id="{E7A4EA5C-9459-05CB-96B4-56E01E8D1C0B}"/>
                    </a:ext>
                  </a:extLst>
                </p:cNvPr>
                <p:cNvSpPr/>
                <p:nvPr/>
              </p:nvSpPr>
              <p:spPr bwMode="auto">
                <a:xfrm>
                  <a:off x="8846375" y="3614470"/>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5" name="Oval 9304">
                  <a:extLst>
                    <a:ext uri="{FF2B5EF4-FFF2-40B4-BE49-F238E27FC236}">
                      <a16:creationId xmlns:a16="http://schemas.microsoft.com/office/drawing/2014/main" id="{A8A09310-9C53-3BE5-B705-E9A33898CF67}"/>
                    </a:ext>
                  </a:extLst>
                </p:cNvPr>
                <p:cNvSpPr/>
                <p:nvPr/>
              </p:nvSpPr>
              <p:spPr bwMode="auto">
                <a:xfrm>
                  <a:off x="9117012" y="3615683"/>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6" name="Oval 9305">
                  <a:extLst>
                    <a:ext uri="{FF2B5EF4-FFF2-40B4-BE49-F238E27FC236}">
                      <a16:creationId xmlns:a16="http://schemas.microsoft.com/office/drawing/2014/main" id="{5AF4A05B-B5E9-1BE3-251C-F023CF221BD3}"/>
                    </a:ext>
                  </a:extLst>
                </p:cNvPr>
                <p:cNvSpPr/>
                <p:nvPr/>
              </p:nvSpPr>
              <p:spPr bwMode="auto">
                <a:xfrm>
                  <a:off x="9347732" y="3612914"/>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7" name="Oval 9306">
                  <a:extLst>
                    <a:ext uri="{FF2B5EF4-FFF2-40B4-BE49-F238E27FC236}">
                      <a16:creationId xmlns:a16="http://schemas.microsoft.com/office/drawing/2014/main" id="{14FFED3F-A17C-4399-5F2C-9DB3BCF85C23}"/>
                    </a:ext>
                  </a:extLst>
                </p:cNvPr>
                <p:cNvSpPr/>
                <p:nvPr/>
              </p:nvSpPr>
              <p:spPr bwMode="auto">
                <a:xfrm>
                  <a:off x="10073604" y="3920148"/>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8" name="Oval 9307">
                  <a:extLst>
                    <a:ext uri="{FF2B5EF4-FFF2-40B4-BE49-F238E27FC236}">
                      <a16:creationId xmlns:a16="http://schemas.microsoft.com/office/drawing/2014/main" id="{E5F518E2-0CAD-E6D6-45F5-1B68FC46C6B9}"/>
                    </a:ext>
                  </a:extLst>
                </p:cNvPr>
                <p:cNvSpPr/>
                <p:nvPr/>
              </p:nvSpPr>
              <p:spPr bwMode="auto">
                <a:xfrm>
                  <a:off x="11002525" y="3925450"/>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9" name="Oval 9308">
                  <a:extLst>
                    <a:ext uri="{FF2B5EF4-FFF2-40B4-BE49-F238E27FC236}">
                      <a16:creationId xmlns:a16="http://schemas.microsoft.com/office/drawing/2014/main" id="{55F5E951-55CB-7F1D-BC06-3C355CB3794B}"/>
                    </a:ext>
                  </a:extLst>
                </p:cNvPr>
                <p:cNvSpPr/>
                <p:nvPr/>
              </p:nvSpPr>
              <p:spPr bwMode="auto">
                <a:xfrm>
                  <a:off x="10421500" y="3921828"/>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0" name="Oval 9309">
                  <a:extLst>
                    <a:ext uri="{FF2B5EF4-FFF2-40B4-BE49-F238E27FC236}">
                      <a16:creationId xmlns:a16="http://schemas.microsoft.com/office/drawing/2014/main" id="{A40C1175-DC17-310A-2C40-22202B0D0DD7}"/>
                    </a:ext>
                  </a:extLst>
                </p:cNvPr>
                <p:cNvSpPr/>
                <p:nvPr/>
              </p:nvSpPr>
              <p:spPr bwMode="auto">
                <a:xfrm>
                  <a:off x="10480869" y="3923323"/>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1" name="Oval 9310">
                  <a:extLst>
                    <a:ext uri="{FF2B5EF4-FFF2-40B4-BE49-F238E27FC236}">
                      <a16:creationId xmlns:a16="http://schemas.microsoft.com/office/drawing/2014/main" id="{B16E6A71-8EFE-96A4-452B-CD432C99A307}"/>
                    </a:ext>
                  </a:extLst>
                </p:cNvPr>
                <p:cNvSpPr/>
                <p:nvPr/>
              </p:nvSpPr>
              <p:spPr bwMode="auto">
                <a:xfrm>
                  <a:off x="10525319" y="3925450"/>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9241" name="Oval 9240">
              <a:extLst>
                <a:ext uri="{FF2B5EF4-FFF2-40B4-BE49-F238E27FC236}">
                  <a16:creationId xmlns:a16="http://schemas.microsoft.com/office/drawing/2014/main" id="{7A322D89-D677-83B7-F78A-49471E89C61C}"/>
                </a:ext>
              </a:extLst>
            </p:cNvPr>
            <p:cNvSpPr/>
            <p:nvPr/>
          </p:nvSpPr>
          <p:spPr bwMode="auto">
            <a:xfrm>
              <a:off x="1923799" y="1663434"/>
              <a:ext cx="54849" cy="54849"/>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ASCENT-04/</a:t>
            </a:r>
            <a:r>
              <a:rPr lang="en-US" altLang="en-US" sz="3600" dirty="0"/>
              <a:t>KEYNOTE-D19</a:t>
            </a:r>
            <a:r>
              <a:rPr lang="en-US" dirty="0"/>
              <a:t>: PFS by BICR</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5674848"/>
            <a:ext cx="10877529" cy="724989"/>
          </a:xfrm>
        </p:spPr>
        <p:txBody>
          <a:bodyPr/>
          <a:lstStyle/>
          <a:p>
            <a:pPr>
              <a:spcBef>
                <a:spcPts val="500"/>
              </a:spcBef>
              <a:spcAft>
                <a:spcPts val="0"/>
              </a:spcAft>
            </a:pPr>
            <a:r>
              <a:rPr lang="en-US" altLang="en-US" sz="2200" dirty="0"/>
              <a:t>PFS by investigator assessment was consistent with that by BICR </a:t>
            </a:r>
          </a:p>
          <a:p>
            <a:pPr>
              <a:spcBef>
                <a:spcPts val="500"/>
              </a:spcBef>
              <a:spcAft>
                <a:spcPts val="0"/>
              </a:spcAft>
            </a:pPr>
            <a:r>
              <a:rPr lang="en-US" altLang="en-US" sz="2200" dirty="0"/>
              <a:t>Median follow-up: 14.0 mo (range: 0.1-28.6)</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1273" y="637727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ASCO 2025. Abstr LBA109. </a:t>
            </a:r>
            <a:r>
              <a:rPr lang="en-US" altLang="en-US" sz="1200" b="0" dirty="0">
                <a:solidFill>
                  <a:schemeClr val="bg2"/>
                </a:solidFill>
                <a:latin typeface="Calibri" panose="020F0502020204030204" pitchFamily="34" charset="0"/>
              </a:rPr>
              <a:t>Reproduced with permission.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2DCF0A79-3178-1129-587D-E0DD121079DA}"/>
              </a:ext>
            </a:extLst>
          </p:cNvPr>
          <p:cNvGraphicFramePr>
            <a:graphicFrameLocks/>
          </p:cNvGraphicFramePr>
          <p:nvPr>
            <p:extLst>
              <p:ext uri="{D42A27DB-BD31-4B8C-83A1-F6EECF244321}">
                <p14:modId xmlns:p14="http://schemas.microsoft.com/office/powerpoint/2010/main" val="3045817733"/>
              </p:ext>
            </p:extLst>
          </p:nvPr>
        </p:nvGraphicFramePr>
        <p:xfrm>
          <a:off x="6925733" y="1311198"/>
          <a:ext cx="4848756" cy="1737440"/>
        </p:xfrm>
        <a:graphic>
          <a:graphicData uri="http://schemas.openxmlformats.org/drawingml/2006/table">
            <a:tbl>
              <a:tblPr/>
              <a:tblGrid>
                <a:gridCol w="2222588">
                  <a:extLst>
                    <a:ext uri="{9D8B030D-6E8A-4147-A177-3AD203B41FA5}">
                      <a16:colId xmlns:a16="http://schemas.microsoft.com/office/drawing/2014/main" val="20000"/>
                    </a:ext>
                  </a:extLst>
                </a:gridCol>
                <a:gridCol w="1313084">
                  <a:extLst>
                    <a:ext uri="{9D8B030D-6E8A-4147-A177-3AD203B41FA5}">
                      <a16:colId xmlns:a16="http://schemas.microsoft.com/office/drawing/2014/main" val="20001"/>
                    </a:ext>
                  </a:extLst>
                </a:gridCol>
                <a:gridCol w="1313084">
                  <a:extLst>
                    <a:ext uri="{9D8B030D-6E8A-4147-A177-3AD203B41FA5}">
                      <a16:colId xmlns:a16="http://schemas.microsoft.com/office/drawing/2014/main" val="20002"/>
                    </a:ext>
                  </a:extLst>
                </a:gridCol>
              </a:tblGrid>
              <a:tr h="2736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SG + Pembro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 + Pembro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09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0063443"/>
                  </a:ext>
                </a:extLst>
              </a:tr>
              <a:tr h="1609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 (9.3-16.7)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 (7.3-9.3)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609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(65-77)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(56-69)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609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(41-56)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(26-40)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5" name="TextBox 4">
            <a:extLst>
              <a:ext uri="{FF2B5EF4-FFF2-40B4-BE49-F238E27FC236}">
                <a16:creationId xmlns:a16="http://schemas.microsoft.com/office/drawing/2014/main" id="{CFE4B72E-AC82-6401-0143-A61B7C1A3068}"/>
              </a:ext>
            </a:extLst>
          </p:cNvPr>
          <p:cNvSpPr txBox="1"/>
          <p:nvPr/>
        </p:nvSpPr>
        <p:spPr bwMode="auto">
          <a:xfrm>
            <a:off x="1992535" y="4131705"/>
            <a:ext cx="63062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0.65 (95% CI: 0.51-0.84);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&lt; .001</a:t>
            </a:r>
          </a:p>
        </p:txBody>
      </p:sp>
      <p:cxnSp>
        <p:nvCxnSpPr>
          <p:cNvPr id="6" name="Straight Connector 5">
            <a:extLst>
              <a:ext uri="{FF2B5EF4-FFF2-40B4-BE49-F238E27FC236}">
                <a16:creationId xmlns:a16="http://schemas.microsoft.com/office/drawing/2014/main" id="{4D3562E5-9773-2213-D76B-2861FB06D5F2}"/>
              </a:ext>
            </a:extLst>
          </p:cNvPr>
          <p:cNvCxnSpPr>
            <a:cxnSpLocks/>
          </p:cNvCxnSpPr>
          <p:nvPr/>
        </p:nvCxnSpPr>
        <p:spPr bwMode="auto">
          <a:xfrm>
            <a:off x="1938745" y="1699708"/>
            <a:ext cx="0" cy="288305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1421464E-CF49-4037-BC11-692F0CC54A41}"/>
              </a:ext>
            </a:extLst>
          </p:cNvPr>
          <p:cNvCxnSpPr>
            <a:cxnSpLocks/>
          </p:cNvCxnSpPr>
          <p:nvPr/>
        </p:nvCxnSpPr>
        <p:spPr bwMode="auto">
          <a:xfrm>
            <a:off x="1938745" y="4582758"/>
            <a:ext cx="9281481"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5D172D2-957B-54EF-A868-959841635F97}"/>
              </a:ext>
            </a:extLst>
          </p:cNvPr>
          <p:cNvCxnSpPr>
            <a:cxnSpLocks/>
          </p:cNvCxnSpPr>
          <p:nvPr/>
        </p:nvCxnSpPr>
        <p:spPr bwMode="auto">
          <a:xfrm flipH="1">
            <a:off x="1871831" y="16997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7A34EB3-D57B-332D-0B76-0769B23ABAD0}"/>
              </a:ext>
            </a:extLst>
          </p:cNvPr>
          <p:cNvCxnSpPr>
            <a:cxnSpLocks/>
          </p:cNvCxnSpPr>
          <p:nvPr/>
        </p:nvCxnSpPr>
        <p:spPr bwMode="auto">
          <a:xfrm flipH="1">
            <a:off x="1871831" y="22763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6BBB129-E3B4-6794-3BAE-765BEB6EE2A2}"/>
              </a:ext>
            </a:extLst>
          </p:cNvPr>
          <p:cNvCxnSpPr>
            <a:cxnSpLocks/>
          </p:cNvCxnSpPr>
          <p:nvPr/>
        </p:nvCxnSpPr>
        <p:spPr bwMode="auto">
          <a:xfrm flipH="1">
            <a:off x="1871831" y="28529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5965FA8C-A87D-FD78-22FE-D0B5B4A1FAAD}"/>
              </a:ext>
            </a:extLst>
          </p:cNvPr>
          <p:cNvCxnSpPr>
            <a:cxnSpLocks/>
          </p:cNvCxnSpPr>
          <p:nvPr/>
        </p:nvCxnSpPr>
        <p:spPr bwMode="auto">
          <a:xfrm flipH="1">
            <a:off x="1871831" y="34295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45D89DE-462C-DC5B-906E-84ED9236655B}"/>
              </a:ext>
            </a:extLst>
          </p:cNvPr>
          <p:cNvCxnSpPr>
            <a:cxnSpLocks/>
          </p:cNvCxnSpPr>
          <p:nvPr/>
        </p:nvCxnSpPr>
        <p:spPr bwMode="auto">
          <a:xfrm flipH="1">
            <a:off x="1871831" y="40061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0EE02B0-5756-01DD-4E62-94AF6A19C54D}"/>
              </a:ext>
            </a:extLst>
          </p:cNvPr>
          <p:cNvCxnSpPr>
            <a:cxnSpLocks/>
          </p:cNvCxnSpPr>
          <p:nvPr/>
        </p:nvCxnSpPr>
        <p:spPr bwMode="auto">
          <a:xfrm flipH="1">
            <a:off x="1871831" y="45827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172FD50-465A-70D8-F51A-F2DD7D803CD7}"/>
              </a:ext>
            </a:extLst>
          </p:cNvPr>
          <p:cNvCxnSpPr>
            <a:cxnSpLocks/>
          </p:cNvCxnSpPr>
          <p:nvPr/>
        </p:nvCxnSpPr>
        <p:spPr bwMode="auto">
          <a:xfrm>
            <a:off x="1938745" y="45827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F3800FC-0A91-63EB-DDAD-065889FF85E7}"/>
              </a:ext>
            </a:extLst>
          </p:cNvPr>
          <p:cNvCxnSpPr>
            <a:cxnSpLocks/>
          </p:cNvCxnSpPr>
          <p:nvPr/>
        </p:nvCxnSpPr>
        <p:spPr bwMode="auto">
          <a:xfrm>
            <a:off x="2652705" y="45827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270FB22-620B-E815-D986-7E80A185B0E4}"/>
              </a:ext>
            </a:extLst>
          </p:cNvPr>
          <p:cNvCxnSpPr>
            <a:cxnSpLocks/>
          </p:cNvCxnSpPr>
          <p:nvPr/>
        </p:nvCxnSpPr>
        <p:spPr bwMode="auto">
          <a:xfrm>
            <a:off x="3366665" y="45827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1A5BD34-577D-4AEC-6A2D-7B9CC7073F54}"/>
              </a:ext>
            </a:extLst>
          </p:cNvPr>
          <p:cNvCxnSpPr>
            <a:cxnSpLocks/>
          </p:cNvCxnSpPr>
          <p:nvPr/>
        </p:nvCxnSpPr>
        <p:spPr bwMode="auto">
          <a:xfrm>
            <a:off x="4080625" y="45827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64B4C34-42C9-2014-ACF8-FB9FE2237DFC}"/>
              </a:ext>
            </a:extLst>
          </p:cNvPr>
          <p:cNvCxnSpPr>
            <a:cxnSpLocks/>
          </p:cNvCxnSpPr>
          <p:nvPr/>
        </p:nvCxnSpPr>
        <p:spPr bwMode="auto">
          <a:xfrm>
            <a:off x="4794585" y="45827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42E8EB7-44DB-E964-A6BC-EF9DC9C515CF}"/>
              </a:ext>
            </a:extLst>
          </p:cNvPr>
          <p:cNvCxnSpPr>
            <a:cxnSpLocks/>
          </p:cNvCxnSpPr>
          <p:nvPr/>
        </p:nvCxnSpPr>
        <p:spPr bwMode="auto">
          <a:xfrm>
            <a:off x="5508545" y="45827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064D8CC-EC00-67BC-C34C-E0534AD6A5E4}"/>
              </a:ext>
            </a:extLst>
          </p:cNvPr>
          <p:cNvCxnSpPr>
            <a:cxnSpLocks/>
          </p:cNvCxnSpPr>
          <p:nvPr/>
        </p:nvCxnSpPr>
        <p:spPr bwMode="auto">
          <a:xfrm>
            <a:off x="6222505" y="45827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7A644A0-F0EF-C2A8-6297-91049D609D23}"/>
              </a:ext>
            </a:extLst>
          </p:cNvPr>
          <p:cNvCxnSpPr>
            <a:cxnSpLocks/>
          </p:cNvCxnSpPr>
          <p:nvPr/>
        </p:nvCxnSpPr>
        <p:spPr bwMode="auto">
          <a:xfrm>
            <a:off x="6936465" y="45827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C323FA8-29D0-D924-9A81-247F9416A2C1}"/>
              </a:ext>
            </a:extLst>
          </p:cNvPr>
          <p:cNvCxnSpPr>
            <a:cxnSpLocks/>
          </p:cNvCxnSpPr>
          <p:nvPr/>
        </p:nvCxnSpPr>
        <p:spPr bwMode="auto">
          <a:xfrm>
            <a:off x="7650425" y="45827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6292B09-660D-FC5A-88A3-0FAE65F8F226}"/>
              </a:ext>
            </a:extLst>
          </p:cNvPr>
          <p:cNvCxnSpPr>
            <a:cxnSpLocks/>
          </p:cNvCxnSpPr>
          <p:nvPr/>
        </p:nvCxnSpPr>
        <p:spPr bwMode="auto">
          <a:xfrm>
            <a:off x="8364385" y="45827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F44144E-8E6B-9C0C-5476-1674D1C4CBAF}"/>
              </a:ext>
            </a:extLst>
          </p:cNvPr>
          <p:cNvCxnSpPr>
            <a:cxnSpLocks/>
          </p:cNvCxnSpPr>
          <p:nvPr/>
        </p:nvCxnSpPr>
        <p:spPr bwMode="auto">
          <a:xfrm>
            <a:off x="9078345" y="45827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80AA456-7635-2E01-2F83-89B40217195C}"/>
              </a:ext>
            </a:extLst>
          </p:cNvPr>
          <p:cNvCxnSpPr>
            <a:cxnSpLocks/>
          </p:cNvCxnSpPr>
          <p:nvPr/>
        </p:nvCxnSpPr>
        <p:spPr bwMode="auto">
          <a:xfrm>
            <a:off x="9792305" y="45827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50A2DF4-B5A9-6EEC-72C5-4BEAEE42A277}"/>
              </a:ext>
            </a:extLst>
          </p:cNvPr>
          <p:cNvCxnSpPr>
            <a:cxnSpLocks/>
          </p:cNvCxnSpPr>
          <p:nvPr/>
        </p:nvCxnSpPr>
        <p:spPr bwMode="auto">
          <a:xfrm>
            <a:off x="10506265" y="45827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9AF213E-8F13-FC4F-8FB1-0A7F8DF35779}"/>
              </a:ext>
            </a:extLst>
          </p:cNvPr>
          <p:cNvCxnSpPr>
            <a:cxnSpLocks/>
          </p:cNvCxnSpPr>
          <p:nvPr/>
        </p:nvCxnSpPr>
        <p:spPr bwMode="auto">
          <a:xfrm>
            <a:off x="11220226" y="458275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Arrow Connector 33">
            <a:extLst>
              <a:ext uri="{FF2B5EF4-FFF2-40B4-BE49-F238E27FC236}">
                <a16:creationId xmlns:a16="http://schemas.microsoft.com/office/drawing/2014/main" id="{1563C0C4-568A-7C51-53BB-27B43CCE4B57}"/>
              </a:ext>
            </a:extLst>
          </p:cNvPr>
          <p:cNvCxnSpPr/>
          <p:nvPr/>
        </p:nvCxnSpPr>
        <p:spPr bwMode="auto">
          <a:xfrm flipV="1">
            <a:off x="4087906" y="2140772"/>
            <a:ext cx="0" cy="2441986"/>
          </a:xfrm>
          <a:prstGeom prst="straightConnector1">
            <a:avLst/>
          </a:prstGeom>
          <a:noFill/>
          <a:ln w="28575" cap="flat" cmpd="sng" algn="ctr">
            <a:solidFill>
              <a:schemeClr val="bg1"/>
            </a:solidFill>
            <a:prstDash val="sysDot"/>
            <a:round/>
            <a:headEnd type="none" w="med" len="med"/>
            <a:tailEnd type="none" w="med" len="med"/>
          </a:ln>
          <a:effectLst/>
        </p:spPr>
      </p:cxnSp>
      <p:cxnSp>
        <p:nvCxnSpPr>
          <p:cNvPr id="35" name="Straight Arrow Connector 34">
            <a:extLst>
              <a:ext uri="{FF2B5EF4-FFF2-40B4-BE49-F238E27FC236}">
                <a16:creationId xmlns:a16="http://schemas.microsoft.com/office/drawing/2014/main" id="{D7C4F431-BC06-C17B-BE0A-91A2EABF1589}"/>
              </a:ext>
            </a:extLst>
          </p:cNvPr>
          <p:cNvCxnSpPr>
            <a:cxnSpLocks/>
          </p:cNvCxnSpPr>
          <p:nvPr/>
        </p:nvCxnSpPr>
        <p:spPr bwMode="auto">
          <a:xfrm flipV="1">
            <a:off x="6233263" y="2852928"/>
            <a:ext cx="0" cy="1729830"/>
          </a:xfrm>
          <a:prstGeom prst="straightConnector1">
            <a:avLst/>
          </a:prstGeom>
          <a:noFill/>
          <a:ln w="28575" cap="flat" cmpd="sng" algn="ctr">
            <a:solidFill>
              <a:schemeClr val="bg1"/>
            </a:solidFill>
            <a:prstDash val="sysDot"/>
            <a:round/>
            <a:headEnd type="none" w="med" len="med"/>
            <a:tailEnd type="none" w="med" len="med"/>
          </a:ln>
          <a:effectLst/>
        </p:spPr>
      </p:cxnSp>
      <p:sp>
        <p:nvSpPr>
          <p:cNvPr id="37" name="Freeform 36">
            <a:extLst>
              <a:ext uri="{FF2B5EF4-FFF2-40B4-BE49-F238E27FC236}">
                <a16:creationId xmlns:a16="http://schemas.microsoft.com/office/drawing/2014/main" id="{D319250C-AE97-D4D1-4B89-10334EBC4852}"/>
              </a:ext>
            </a:extLst>
          </p:cNvPr>
          <p:cNvSpPr/>
          <p:nvPr/>
        </p:nvSpPr>
        <p:spPr bwMode="auto">
          <a:xfrm>
            <a:off x="1947134" y="3130475"/>
            <a:ext cx="2721685" cy="1452283"/>
          </a:xfrm>
          <a:custGeom>
            <a:avLst/>
            <a:gdLst>
              <a:gd name="connsiteX0" fmla="*/ 0 w 2721685"/>
              <a:gd name="connsiteY0" fmla="*/ 0 h 1452283"/>
              <a:gd name="connsiteX1" fmla="*/ 2721685 w 2721685"/>
              <a:gd name="connsiteY1" fmla="*/ 0 h 1452283"/>
              <a:gd name="connsiteX2" fmla="*/ 2721685 w 2721685"/>
              <a:gd name="connsiteY2" fmla="*/ 1452283 h 1452283"/>
            </a:gdLst>
            <a:ahLst/>
            <a:cxnLst>
              <a:cxn ang="0">
                <a:pos x="connsiteX0" y="connsiteY0"/>
              </a:cxn>
              <a:cxn ang="0">
                <a:pos x="connsiteX1" y="connsiteY1"/>
              </a:cxn>
              <a:cxn ang="0">
                <a:pos x="connsiteX2" y="connsiteY2"/>
              </a:cxn>
            </a:cxnLst>
            <a:rect l="l" t="t" r="r" b="b"/>
            <a:pathLst>
              <a:path w="2721685" h="1452283">
                <a:moveTo>
                  <a:pt x="0" y="0"/>
                </a:moveTo>
                <a:lnTo>
                  <a:pt x="2721685" y="0"/>
                </a:lnTo>
                <a:lnTo>
                  <a:pt x="2721685" y="1452283"/>
                </a:lnTo>
              </a:path>
            </a:pathLst>
          </a:custGeom>
          <a:noFill/>
          <a:ln w="28575">
            <a:solidFill>
              <a:schemeClr val="accent3"/>
            </a:solidFill>
            <a:prstDash val="sysDot"/>
            <a:miter lim="800000"/>
            <a:headEnd/>
            <a:tailEnd/>
          </a:ln>
        </p:spPr>
        <p:txBody>
          <a:bodyPr rtlCol="0" anchor="ctr"/>
          <a:lstStyle/>
          <a:p>
            <a:pPr algn="ctr"/>
            <a:endParaRPr lang="en-US"/>
          </a:p>
        </p:txBody>
      </p:sp>
      <p:sp>
        <p:nvSpPr>
          <p:cNvPr id="38" name="Freeform 37">
            <a:extLst>
              <a:ext uri="{FF2B5EF4-FFF2-40B4-BE49-F238E27FC236}">
                <a16:creationId xmlns:a16="http://schemas.microsoft.com/office/drawing/2014/main" id="{DC08156B-8F73-AA4D-C05A-401D4D1704F7}"/>
              </a:ext>
            </a:extLst>
          </p:cNvPr>
          <p:cNvSpPr/>
          <p:nvPr/>
        </p:nvSpPr>
        <p:spPr bwMode="auto">
          <a:xfrm>
            <a:off x="4668819" y="3130475"/>
            <a:ext cx="1280160" cy="1441525"/>
          </a:xfrm>
          <a:custGeom>
            <a:avLst/>
            <a:gdLst>
              <a:gd name="connsiteX0" fmla="*/ 0 w 1280160"/>
              <a:gd name="connsiteY0" fmla="*/ 0 h 1441525"/>
              <a:gd name="connsiteX1" fmla="*/ 1280160 w 1280160"/>
              <a:gd name="connsiteY1" fmla="*/ 0 h 1441525"/>
              <a:gd name="connsiteX2" fmla="*/ 1280160 w 1280160"/>
              <a:gd name="connsiteY2" fmla="*/ 1441525 h 1441525"/>
            </a:gdLst>
            <a:ahLst/>
            <a:cxnLst>
              <a:cxn ang="0">
                <a:pos x="connsiteX0" y="connsiteY0"/>
              </a:cxn>
              <a:cxn ang="0">
                <a:pos x="connsiteX1" y="connsiteY1"/>
              </a:cxn>
              <a:cxn ang="0">
                <a:pos x="connsiteX2" y="connsiteY2"/>
              </a:cxn>
            </a:cxnLst>
            <a:rect l="l" t="t" r="r" b="b"/>
            <a:pathLst>
              <a:path w="1280160" h="1441525">
                <a:moveTo>
                  <a:pt x="0" y="0"/>
                </a:moveTo>
                <a:lnTo>
                  <a:pt x="1280160" y="0"/>
                </a:lnTo>
                <a:lnTo>
                  <a:pt x="1280160" y="1441525"/>
                </a:lnTo>
              </a:path>
            </a:pathLst>
          </a:custGeom>
          <a:noFill/>
          <a:ln w="28575">
            <a:solidFill>
              <a:schemeClr val="accent1"/>
            </a:solidFill>
            <a:prstDash val="sysDot"/>
            <a:miter lim="800000"/>
            <a:headEnd/>
            <a:tailEnd/>
          </a:ln>
        </p:spPr>
        <p:txBody>
          <a:bodyPr rtlCol="0" anchor="ctr"/>
          <a:lstStyle/>
          <a:p>
            <a:pPr algn="ctr"/>
            <a:endParaRPr lang="en-US"/>
          </a:p>
        </p:txBody>
      </p:sp>
      <p:sp>
        <p:nvSpPr>
          <p:cNvPr id="39" name="TextBox 38">
            <a:extLst>
              <a:ext uri="{FF2B5EF4-FFF2-40B4-BE49-F238E27FC236}">
                <a16:creationId xmlns:a16="http://schemas.microsoft.com/office/drawing/2014/main" id="{1334789B-BAAD-554F-1770-563F4DB704BB}"/>
              </a:ext>
            </a:extLst>
          </p:cNvPr>
          <p:cNvSpPr txBox="1"/>
          <p:nvPr/>
        </p:nvSpPr>
        <p:spPr bwMode="auto">
          <a:xfrm>
            <a:off x="3711388" y="1792590"/>
            <a:ext cx="7745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6 </a:t>
            </a:r>
            <a:r>
              <a:rPr lang="en-US" b="1" dirty="0" err="1">
                <a:solidFill>
                  <a:schemeClr val="bg1"/>
                </a:solidFill>
                <a:latin typeface="Calibri" panose="020F0502020204030204" pitchFamily="34" charset="0"/>
              </a:rPr>
              <a:t>mo</a:t>
            </a:r>
            <a:endParaRPr lang="en-US" b="1" dirty="0">
              <a:solidFill>
                <a:schemeClr val="bg1"/>
              </a:solidFill>
              <a:latin typeface="Calibri" panose="020F0502020204030204" pitchFamily="34" charset="0"/>
            </a:endParaRPr>
          </a:p>
        </p:txBody>
      </p:sp>
      <p:sp>
        <p:nvSpPr>
          <p:cNvPr id="40" name="TextBox 39">
            <a:extLst>
              <a:ext uri="{FF2B5EF4-FFF2-40B4-BE49-F238E27FC236}">
                <a16:creationId xmlns:a16="http://schemas.microsoft.com/office/drawing/2014/main" id="{59F37602-A208-37D7-D08D-6FF8B5C04F75}"/>
              </a:ext>
            </a:extLst>
          </p:cNvPr>
          <p:cNvSpPr txBox="1"/>
          <p:nvPr/>
        </p:nvSpPr>
        <p:spPr bwMode="auto">
          <a:xfrm>
            <a:off x="5767864" y="2506228"/>
            <a:ext cx="930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12 </a:t>
            </a:r>
            <a:r>
              <a:rPr lang="en-US" b="1" dirty="0" err="1">
                <a:solidFill>
                  <a:schemeClr val="bg1"/>
                </a:solidFill>
                <a:latin typeface="Calibri" panose="020F0502020204030204" pitchFamily="34" charset="0"/>
              </a:rPr>
              <a:t>mo</a:t>
            </a:r>
            <a:endParaRPr lang="en-US" b="1" dirty="0">
              <a:solidFill>
                <a:schemeClr val="bg1"/>
              </a:solidFill>
              <a:latin typeface="Calibri" panose="020F0502020204030204" pitchFamily="34" charset="0"/>
            </a:endParaRPr>
          </a:p>
        </p:txBody>
      </p:sp>
      <p:sp>
        <p:nvSpPr>
          <p:cNvPr id="41" name="TextBox 40">
            <a:extLst>
              <a:ext uri="{FF2B5EF4-FFF2-40B4-BE49-F238E27FC236}">
                <a16:creationId xmlns:a16="http://schemas.microsoft.com/office/drawing/2014/main" id="{8AB65D80-D1B1-5A2C-5671-7042869CCD00}"/>
              </a:ext>
            </a:extLst>
          </p:cNvPr>
          <p:cNvSpPr txBox="1"/>
          <p:nvPr/>
        </p:nvSpPr>
        <p:spPr bwMode="auto">
          <a:xfrm>
            <a:off x="1935839" y="4814149"/>
            <a:ext cx="9284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Time (months)</a:t>
            </a:r>
          </a:p>
        </p:txBody>
      </p:sp>
      <p:sp>
        <p:nvSpPr>
          <p:cNvPr id="42" name="TextBox 41">
            <a:extLst>
              <a:ext uri="{FF2B5EF4-FFF2-40B4-BE49-F238E27FC236}">
                <a16:creationId xmlns:a16="http://schemas.microsoft.com/office/drawing/2014/main" id="{CD90E3BF-A999-CD10-7823-F6E26F123FF0}"/>
              </a:ext>
            </a:extLst>
          </p:cNvPr>
          <p:cNvSpPr txBox="1"/>
          <p:nvPr/>
        </p:nvSpPr>
        <p:spPr bwMode="auto">
          <a:xfrm rot="16200000">
            <a:off x="-261638" y="2986994"/>
            <a:ext cx="29439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Probability (%)</a:t>
            </a:r>
          </a:p>
        </p:txBody>
      </p:sp>
      <p:sp>
        <p:nvSpPr>
          <p:cNvPr id="43" name="TextBox 42">
            <a:extLst>
              <a:ext uri="{FF2B5EF4-FFF2-40B4-BE49-F238E27FC236}">
                <a16:creationId xmlns:a16="http://schemas.microsoft.com/office/drawing/2014/main" id="{F985401E-1733-7533-C935-CDCDB54B24A7}"/>
              </a:ext>
            </a:extLst>
          </p:cNvPr>
          <p:cNvSpPr txBox="1"/>
          <p:nvPr/>
        </p:nvSpPr>
        <p:spPr bwMode="auto">
          <a:xfrm>
            <a:off x="1354932" y="1507765"/>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100</a:t>
            </a:r>
          </a:p>
        </p:txBody>
      </p:sp>
      <p:sp>
        <p:nvSpPr>
          <p:cNvPr id="44" name="TextBox 43">
            <a:extLst>
              <a:ext uri="{FF2B5EF4-FFF2-40B4-BE49-F238E27FC236}">
                <a16:creationId xmlns:a16="http://schemas.microsoft.com/office/drawing/2014/main" id="{44933F18-53E0-4AC9-B166-6C105C6B99F1}"/>
              </a:ext>
            </a:extLst>
          </p:cNvPr>
          <p:cNvSpPr txBox="1"/>
          <p:nvPr/>
        </p:nvSpPr>
        <p:spPr bwMode="auto">
          <a:xfrm>
            <a:off x="1354932" y="2085831"/>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80</a:t>
            </a:r>
          </a:p>
        </p:txBody>
      </p:sp>
      <p:sp>
        <p:nvSpPr>
          <p:cNvPr id="45" name="TextBox 44">
            <a:extLst>
              <a:ext uri="{FF2B5EF4-FFF2-40B4-BE49-F238E27FC236}">
                <a16:creationId xmlns:a16="http://schemas.microsoft.com/office/drawing/2014/main" id="{C6441126-06A9-D950-21A3-9F5511B3D594}"/>
              </a:ext>
            </a:extLst>
          </p:cNvPr>
          <p:cNvSpPr txBox="1"/>
          <p:nvPr/>
        </p:nvSpPr>
        <p:spPr bwMode="auto">
          <a:xfrm>
            <a:off x="1354932" y="2663897"/>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p>
        </p:txBody>
      </p:sp>
      <p:sp>
        <p:nvSpPr>
          <p:cNvPr id="46" name="TextBox 45">
            <a:extLst>
              <a:ext uri="{FF2B5EF4-FFF2-40B4-BE49-F238E27FC236}">
                <a16:creationId xmlns:a16="http://schemas.microsoft.com/office/drawing/2014/main" id="{BD0C658D-D34D-4986-E79E-FE309FFCE313}"/>
              </a:ext>
            </a:extLst>
          </p:cNvPr>
          <p:cNvSpPr txBox="1"/>
          <p:nvPr/>
        </p:nvSpPr>
        <p:spPr bwMode="auto">
          <a:xfrm>
            <a:off x="1354932" y="3241963"/>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C9BB9F80-75DE-C213-0B74-F51D1ABBB690}"/>
              </a:ext>
            </a:extLst>
          </p:cNvPr>
          <p:cNvSpPr txBox="1"/>
          <p:nvPr/>
        </p:nvSpPr>
        <p:spPr bwMode="auto">
          <a:xfrm>
            <a:off x="1354932" y="3820029"/>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EC1F350F-4925-5A36-2CA7-62A86735CC3A}"/>
              </a:ext>
            </a:extLst>
          </p:cNvPr>
          <p:cNvSpPr txBox="1"/>
          <p:nvPr/>
        </p:nvSpPr>
        <p:spPr bwMode="auto">
          <a:xfrm>
            <a:off x="1354932" y="4398093"/>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E9CA7E64-7DD2-4922-4EAD-1E8835C8E0E2}"/>
              </a:ext>
            </a:extLst>
          </p:cNvPr>
          <p:cNvSpPr txBox="1"/>
          <p:nvPr/>
        </p:nvSpPr>
        <p:spPr bwMode="auto">
          <a:xfrm>
            <a:off x="1656747" y="4572000"/>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C9A68A9F-F712-8AFB-0336-82DA65FDEBA2}"/>
              </a:ext>
            </a:extLst>
          </p:cNvPr>
          <p:cNvSpPr txBox="1"/>
          <p:nvPr/>
        </p:nvSpPr>
        <p:spPr bwMode="auto">
          <a:xfrm>
            <a:off x="2370096" y="4572000"/>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a:t>
            </a:r>
          </a:p>
        </p:txBody>
      </p:sp>
      <p:sp>
        <p:nvSpPr>
          <p:cNvPr id="51" name="TextBox 50">
            <a:extLst>
              <a:ext uri="{FF2B5EF4-FFF2-40B4-BE49-F238E27FC236}">
                <a16:creationId xmlns:a16="http://schemas.microsoft.com/office/drawing/2014/main" id="{A922D97E-A95B-764D-602E-DDD2BEC474C7}"/>
              </a:ext>
            </a:extLst>
          </p:cNvPr>
          <p:cNvSpPr txBox="1"/>
          <p:nvPr/>
        </p:nvSpPr>
        <p:spPr bwMode="auto">
          <a:xfrm>
            <a:off x="3083445" y="4572000"/>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a:t>
            </a:r>
          </a:p>
        </p:txBody>
      </p:sp>
      <p:sp>
        <p:nvSpPr>
          <p:cNvPr id="52" name="TextBox 51">
            <a:extLst>
              <a:ext uri="{FF2B5EF4-FFF2-40B4-BE49-F238E27FC236}">
                <a16:creationId xmlns:a16="http://schemas.microsoft.com/office/drawing/2014/main" id="{4DF00E63-0BDE-1FF4-7C27-423EE61CD19E}"/>
              </a:ext>
            </a:extLst>
          </p:cNvPr>
          <p:cNvSpPr txBox="1"/>
          <p:nvPr/>
        </p:nvSpPr>
        <p:spPr bwMode="auto">
          <a:xfrm>
            <a:off x="3796794" y="4572000"/>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a:t>
            </a:r>
          </a:p>
        </p:txBody>
      </p:sp>
      <p:sp>
        <p:nvSpPr>
          <p:cNvPr id="53" name="TextBox 52">
            <a:extLst>
              <a:ext uri="{FF2B5EF4-FFF2-40B4-BE49-F238E27FC236}">
                <a16:creationId xmlns:a16="http://schemas.microsoft.com/office/drawing/2014/main" id="{60813C76-0734-0A3B-DB96-AEE1100DBA23}"/>
              </a:ext>
            </a:extLst>
          </p:cNvPr>
          <p:cNvSpPr txBox="1"/>
          <p:nvPr/>
        </p:nvSpPr>
        <p:spPr bwMode="auto">
          <a:xfrm>
            <a:off x="4510143" y="4572000"/>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a:t>
            </a:r>
          </a:p>
        </p:txBody>
      </p:sp>
      <p:sp>
        <p:nvSpPr>
          <p:cNvPr id="54" name="TextBox 53">
            <a:extLst>
              <a:ext uri="{FF2B5EF4-FFF2-40B4-BE49-F238E27FC236}">
                <a16:creationId xmlns:a16="http://schemas.microsoft.com/office/drawing/2014/main" id="{62D1DEB5-8846-4E9B-36F3-B8030664476F}"/>
              </a:ext>
            </a:extLst>
          </p:cNvPr>
          <p:cNvSpPr txBox="1"/>
          <p:nvPr/>
        </p:nvSpPr>
        <p:spPr bwMode="auto">
          <a:xfrm>
            <a:off x="5223492" y="4572000"/>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10</a:t>
            </a:r>
          </a:p>
        </p:txBody>
      </p:sp>
      <p:sp>
        <p:nvSpPr>
          <p:cNvPr id="55" name="TextBox 54">
            <a:extLst>
              <a:ext uri="{FF2B5EF4-FFF2-40B4-BE49-F238E27FC236}">
                <a16:creationId xmlns:a16="http://schemas.microsoft.com/office/drawing/2014/main" id="{F1C671AA-30CD-4889-10EC-08717D4B8CC9}"/>
              </a:ext>
            </a:extLst>
          </p:cNvPr>
          <p:cNvSpPr txBox="1"/>
          <p:nvPr/>
        </p:nvSpPr>
        <p:spPr bwMode="auto">
          <a:xfrm>
            <a:off x="5936841" y="4572000"/>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p>
        </p:txBody>
      </p:sp>
      <p:sp>
        <p:nvSpPr>
          <p:cNvPr id="56" name="TextBox 55">
            <a:extLst>
              <a:ext uri="{FF2B5EF4-FFF2-40B4-BE49-F238E27FC236}">
                <a16:creationId xmlns:a16="http://schemas.microsoft.com/office/drawing/2014/main" id="{7903CED4-DB94-6AF8-E598-B6BE37295CE2}"/>
              </a:ext>
            </a:extLst>
          </p:cNvPr>
          <p:cNvSpPr txBox="1"/>
          <p:nvPr/>
        </p:nvSpPr>
        <p:spPr bwMode="auto">
          <a:xfrm>
            <a:off x="6650190" y="4572000"/>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14</a:t>
            </a:r>
          </a:p>
        </p:txBody>
      </p:sp>
      <p:sp>
        <p:nvSpPr>
          <p:cNvPr id="57" name="TextBox 56">
            <a:extLst>
              <a:ext uri="{FF2B5EF4-FFF2-40B4-BE49-F238E27FC236}">
                <a16:creationId xmlns:a16="http://schemas.microsoft.com/office/drawing/2014/main" id="{38635F96-D2AD-088F-FB91-CD43AEEADB2A}"/>
              </a:ext>
            </a:extLst>
          </p:cNvPr>
          <p:cNvSpPr txBox="1"/>
          <p:nvPr/>
        </p:nvSpPr>
        <p:spPr bwMode="auto">
          <a:xfrm>
            <a:off x="7363539" y="4572000"/>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16</a:t>
            </a:r>
          </a:p>
        </p:txBody>
      </p:sp>
      <p:sp>
        <p:nvSpPr>
          <p:cNvPr id="58" name="TextBox 57">
            <a:extLst>
              <a:ext uri="{FF2B5EF4-FFF2-40B4-BE49-F238E27FC236}">
                <a16:creationId xmlns:a16="http://schemas.microsoft.com/office/drawing/2014/main" id="{CA5834F6-FF60-A89F-3004-61E45258C506}"/>
              </a:ext>
            </a:extLst>
          </p:cNvPr>
          <p:cNvSpPr txBox="1"/>
          <p:nvPr/>
        </p:nvSpPr>
        <p:spPr bwMode="auto">
          <a:xfrm>
            <a:off x="8076888" y="4572000"/>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p>
        </p:txBody>
      </p:sp>
      <p:sp>
        <p:nvSpPr>
          <p:cNvPr id="59" name="TextBox 58">
            <a:extLst>
              <a:ext uri="{FF2B5EF4-FFF2-40B4-BE49-F238E27FC236}">
                <a16:creationId xmlns:a16="http://schemas.microsoft.com/office/drawing/2014/main" id="{6A26E330-3F56-D13D-3FAB-38413D2BAB76}"/>
              </a:ext>
            </a:extLst>
          </p:cNvPr>
          <p:cNvSpPr txBox="1"/>
          <p:nvPr/>
        </p:nvSpPr>
        <p:spPr bwMode="auto">
          <a:xfrm>
            <a:off x="8790237" y="4572000"/>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60" name="TextBox 59">
            <a:extLst>
              <a:ext uri="{FF2B5EF4-FFF2-40B4-BE49-F238E27FC236}">
                <a16:creationId xmlns:a16="http://schemas.microsoft.com/office/drawing/2014/main" id="{625BC80D-2F51-CF96-AB20-D84261FDB788}"/>
              </a:ext>
            </a:extLst>
          </p:cNvPr>
          <p:cNvSpPr txBox="1"/>
          <p:nvPr/>
        </p:nvSpPr>
        <p:spPr bwMode="auto">
          <a:xfrm>
            <a:off x="9503586" y="4572000"/>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22</a:t>
            </a:r>
          </a:p>
        </p:txBody>
      </p:sp>
      <p:sp>
        <p:nvSpPr>
          <p:cNvPr id="61" name="TextBox 60">
            <a:extLst>
              <a:ext uri="{FF2B5EF4-FFF2-40B4-BE49-F238E27FC236}">
                <a16:creationId xmlns:a16="http://schemas.microsoft.com/office/drawing/2014/main" id="{907BD613-EAD4-DA05-9019-1FEBF445C7D5}"/>
              </a:ext>
            </a:extLst>
          </p:cNvPr>
          <p:cNvSpPr txBox="1"/>
          <p:nvPr/>
        </p:nvSpPr>
        <p:spPr bwMode="auto">
          <a:xfrm>
            <a:off x="10216935" y="4572000"/>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p>
        </p:txBody>
      </p:sp>
      <p:sp>
        <p:nvSpPr>
          <p:cNvPr id="62" name="TextBox 61">
            <a:extLst>
              <a:ext uri="{FF2B5EF4-FFF2-40B4-BE49-F238E27FC236}">
                <a16:creationId xmlns:a16="http://schemas.microsoft.com/office/drawing/2014/main" id="{C7288CB6-0B86-D0F7-50B5-727042973DF0}"/>
              </a:ext>
            </a:extLst>
          </p:cNvPr>
          <p:cNvSpPr txBox="1"/>
          <p:nvPr/>
        </p:nvSpPr>
        <p:spPr bwMode="auto">
          <a:xfrm>
            <a:off x="10930287" y="4572000"/>
            <a:ext cx="570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26</a:t>
            </a:r>
          </a:p>
        </p:txBody>
      </p:sp>
      <p:sp>
        <p:nvSpPr>
          <p:cNvPr id="63" name="TextBox 62">
            <a:extLst>
              <a:ext uri="{FF2B5EF4-FFF2-40B4-BE49-F238E27FC236}">
                <a16:creationId xmlns:a16="http://schemas.microsoft.com/office/drawing/2014/main" id="{791901A3-6BB8-738D-6367-0D58738ADDED}"/>
              </a:ext>
            </a:extLst>
          </p:cNvPr>
          <p:cNvSpPr txBox="1"/>
          <p:nvPr/>
        </p:nvSpPr>
        <p:spPr bwMode="auto">
          <a:xfrm>
            <a:off x="208229" y="5020456"/>
            <a:ext cx="285339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Still at Risk, n (Events)</a:t>
            </a:r>
            <a:br>
              <a:rPr lang="en-US" sz="1400" b="1" dirty="0">
                <a:solidFill>
                  <a:schemeClr val="bg1"/>
                </a:solidFill>
                <a:latin typeface="Calibri" panose="020F0502020204030204" pitchFamily="34" charset="0"/>
              </a:rPr>
            </a:br>
            <a:r>
              <a:rPr lang="en-US" sz="1400" b="1" dirty="0">
                <a:solidFill>
                  <a:schemeClr val="accent1"/>
                </a:solidFill>
                <a:latin typeface="Calibri" panose="020F0502020204030204" pitchFamily="34" charset="0"/>
              </a:rPr>
              <a:t>SG + </a:t>
            </a:r>
            <a:r>
              <a:rPr lang="en-US" sz="1400" b="1" dirty="0" err="1">
                <a:solidFill>
                  <a:schemeClr val="accent1"/>
                </a:solidFill>
                <a:latin typeface="Calibri" panose="020F0502020204030204" pitchFamily="34" charset="0"/>
              </a:rPr>
              <a:t>Pembro</a:t>
            </a:r>
            <a:br>
              <a:rPr lang="en-US" sz="1400" b="1"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Chemo + </a:t>
            </a:r>
            <a:r>
              <a:rPr lang="en-US" sz="1400" b="1" dirty="0" err="1">
                <a:solidFill>
                  <a:schemeClr val="accent3"/>
                </a:solidFill>
                <a:latin typeface="Calibri" panose="020F0502020204030204" pitchFamily="34" charset="0"/>
              </a:rPr>
              <a:t>Pembro</a:t>
            </a:r>
            <a:endParaRPr lang="en-US" sz="1400" b="1" dirty="0">
              <a:solidFill>
                <a:schemeClr val="accent3"/>
              </a:solidFill>
              <a:latin typeface="Calibri" panose="020F0502020204030204" pitchFamily="34" charset="0"/>
            </a:endParaRPr>
          </a:p>
        </p:txBody>
      </p:sp>
      <p:sp>
        <p:nvSpPr>
          <p:cNvPr id="9216" name="TextBox 9215">
            <a:extLst>
              <a:ext uri="{FF2B5EF4-FFF2-40B4-BE49-F238E27FC236}">
                <a16:creationId xmlns:a16="http://schemas.microsoft.com/office/drawing/2014/main" id="{4F7F8E10-8668-B988-25AF-B6DA2627D450}"/>
              </a:ext>
            </a:extLst>
          </p:cNvPr>
          <p:cNvSpPr txBox="1"/>
          <p:nvPr/>
        </p:nvSpPr>
        <p:spPr bwMode="auto">
          <a:xfrm>
            <a:off x="1519241" y="5194778"/>
            <a:ext cx="886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221 (0)</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222 (0)</a:t>
            </a:r>
          </a:p>
        </p:txBody>
      </p:sp>
      <p:sp>
        <p:nvSpPr>
          <p:cNvPr id="9217" name="TextBox 9216">
            <a:extLst>
              <a:ext uri="{FF2B5EF4-FFF2-40B4-BE49-F238E27FC236}">
                <a16:creationId xmlns:a16="http://schemas.microsoft.com/office/drawing/2014/main" id="{B733B920-3E53-4A06-5FE5-3780ED92D49A}"/>
              </a:ext>
            </a:extLst>
          </p:cNvPr>
          <p:cNvSpPr txBox="1"/>
          <p:nvPr/>
        </p:nvSpPr>
        <p:spPr bwMode="auto">
          <a:xfrm>
            <a:off x="2230922" y="5194778"/>
            <a:ext cx="886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202 (11)</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191 (21)</a:t>
            </a:r>
          </a:p>
        </p:txBody>
      </p:sp>
      <p:sp>
        <p:nvSpPr>
          <p:cNvPr id="9220" name="TextBox 9219">
            <a:extLst>
              <a:ext uri="{FF2B5EF4-FFF2-40B4-BE49-F238E27FC236}">
                <a16:creationId xmlns:a16="http://schemas.microsoft.com/office/drawing/2014/main" id="{4CC67F56-F567-F784-A0E4-AF8DB3F204E5}"/>
              </a:ext>
            </a:extLst>
          </p:cNvPr>
          <p:cNvSpPr txBox="1"/>
          <p:nvPr/>
        </p:nvSpPr>
        <p:spPr bwMode="auto">
          <a:xfrm>
            <a:off x="2942603" y="5194778"/>
            <a:ext cx="886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174 (33)</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159 (48)</a:t>
            </a:r>
          </a:p>
        </p:txBody>
      </p:sp>
      <p:sp>
        <p:nvSpPr>
          <p:cNvPr id="9222" name="TextBox 9221">
            <a:extLst>
              <a:ext uri="{FF2B5EF4-FFF2-40B4-BE49-F238E27FC236}">
                <a16:creationId xmlns:a16="http://schemas.microsoft.com/office/drawing/2014/main" id="{2ADB8B79-995C-B115-A216-5E6B4F1F01B7}"/>
              </a:ext>
            </a:extLst>
          </p:cNvPr>
          <p:cNvSpPr txBox="1"/>
          <p:nvPr/>
        </p:nvSpPr>
        <p:spPr bwMode="auto">
          <a:xfrm>
            <a:off x="3654284" y="5194778"/>
            <a:ext cx="886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142 (59)</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123 (76)</a:t>
            </a:r>
          </a:p>
        </p:txBody>
      </p:sp>
      <p:sp>
        <p:nvSpPr>
          <p:cNvPr id="9223" name="TextBox 9222">
            <a:extLst>
              <a:ext uri="{FF2B5EF4-FFF2-40B4-BE49-F238E27FC236}">
                <a16:creationId xmlns:a16="http://schemas.microsoft.com/office/drawing/2014/main" id="{39E1B110-A3B7-5504-1E00-D195BF919A88}"/>
              </a:ext>
            </a:extLst>
          </p:cNvPr>
          <p:cNvSpPr txBox="1"/>
          <p:nvPr/>
        </p:nvSpPr>
        <p:spPr bwMode="auto">
          <a:xfrm>
            <a:off x="4365965" y="5194778"/>
            <a:ext cx="886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105 (75)</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88 (102)</a:t>
            </a:r>
          </a:p>
        </p:txBody>
      </p:sp>
      <p:sp>
        <p:nvSpPr>
          <p:cNvPr id="9224" name="TextBox 9223">
            <a:extLst>
              <a:ext uri="{FF2B5EF4-FFF2-40B4-BE49-F238E27FC236}">
                <a16:creationId xmlns:a16="http://schemas.microsoft.com/office/drawing/2014/main" id="{5259FCA9-6873-32F9-25AF-DBDE315F32B0}"/>
              </a:ext>
            </a:extLst>
          </p:cNvPr>
          <p:cNvSpPr txBox="1"/>
          <p:nvPr/>
        </p:nvSpPr>
        <p:spPr bwMode="auto">
          <a:xfrm>
            <a:off x="5077646" y="5194778"/>
            <a:ext cx="886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78 (89)</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59 (120)</a:t>
            </a:r>
          </a:p>
        </p:txBody>
      </p:sp>
      <p:sp>
        <p:nvSpPr>
          <p:cNvPr id="9225" name="TextBox 9224">
            <a:extLst>
              <a:ext uri="{FF2B5EF4-FFF2-40B4-BE49-F238E27FC236}">
                <a16:creationId xmlns:a16="http://schemas.microsoft.com/office/drawing/2014/main" id="{ED2FB25C-BB06-E69F-C116-F447A741769F}"/>
              </a:ext>
            </a:extLst>
          </p:cNvPr>
          <p:cNvSpPr txBox="1"/>
          <p:nvPr/>
        </p:nvSpPr>
        <p:spPr bwMode="auto">
          <a:xfrm>
            <a:off x="5789327" y="5194778"/>
            <a:ext cx="886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58 (96)</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40 (128)</a:t>
            </a:r>
          </a:p>
        </p:txBody>
      </p:sp>
      <p:sp>
        <p:nvSpPr>
          <p:cNvPr id="9226" name="TextBox 9225">
            <a:extLst>
              <a:ext uri="{FF2B5EF4-FFF2-40B4-BE49-F238E27FC236}">
                <a16:creationId xmlns:a16="http://schemas.microsoft.com/office/drawing/2014/main" id="{2BF68D60-D595-507E-141E-927C0D28415E}"/>
              </a:ext>
            </a:extLst>
          </p:cNvPr>
          <p:cNvSpPr txBox="1"/>
          <p:nvPr/>
        </p:nvSpPr>
        <p:spPr bwMode="auto">
          <a:xfrm>
            <a:off x="6501008" y="5194778"/>
            <a:ext cx="886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42 (98)</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29 (134)</a:t>
            </a:r>
          </a:p>
        </p:txBody>
      </p:sp>
      <p:sp>
        <p:nvSpPr>
          <p:cNvPr id="9227" name="TextBox 9226">
            <a:extLst>
              <a:ext uri="{FF2B5EF4-FFF2-40B4-BE49-F238E27FC236}">
                <a16:creationId xmlns:a16="http://schemas.microsoft.com/office/drawing/2014/main" id="{D26D8718-51F4-37B8-8FEB-44C4501CCE25}"/>
              </a:ext>
            </a:extLst>
          </p:cNvPr>
          <p:cNvSpPr txBox="1"/>
          <p:nvPr/>
        </p:nvSpPr>
        <p:spPr bwMode="auto">
          <a:xfrm>
            <a:off x="7212689" y="5194778"/>
            <a:ext cx="886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34 (99)</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21 (135)</a:t>
            </a:r>
          </a:p>
        </p:txBody>
      </p:sp>
      <p:sp>
        <p:nvSpPr>
          <p:cNvPr id="9228" name="TextBox 9227">
            <a:extLst>
              <a:ext uri="{FF2B5EF4-FFF2-40B4-BE49-F238E27FC236}">
                <a16:creationId xmlns:a16="http://schemas.microsoft.com/office/drawing/2014/main" id="{93C863D2-90E2-EBB9-9B64-6917604FDEDB}"/>
              </a:ext>
            </a:extLst>
          </p:cNvPr>
          <p:cNvSpPr txBox="1"/>
          <p:nvPr/>
        </p:nvSpPr>
        <p:spPr bwMode="auto">
          <a:xfrm>
            <a:off x="7924370" y="5194778"/>
            <a:ext cx="886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22 (103)</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13 (137)</a:t>
            </a:r>
          </a:p>
        </p:txBody>
      </p:sp>
      <p:sp>
        <p:nvSpPr>
          <p:cNvPr id="9229" name="TextBox 9228">
            <a:extLst>
              <a:ext uri="{FF2B5EF4-FFF2-40B4-BE49-F238E27FC236}">
                <a16:creationId xmlns:a16="http://schemas.microsoft.com/office/drawing/2014/main" id="{52110579-0121-0ADC-E899-6211A87348D4}"/>
              </a:ext>
            </a:extLst>
          </p:cNvPr>
          <p:cNvSpPr txBox="1"/>
          <p:nvPr/>
        </p:nvSpPr>
        <p:spPr bwMode="auto">
          <a:xfrm>
            <a:off x="8636051" y="5194778"/>
            <a:ext cx="886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11 (106)</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7 (138)</a:t>
            </a:r>
          </a:p>
        </p:txBody>
      </p:sp>
      <p:sp>
        <p:nvSpPr>
          <p:cNvPr id="9230" name="TextBox 9229">
            <a:extLst>
              <a:ext uri="{FF2B5EF4-FFF2-40B4-BE49-F238E27FC236}">
                <a16:creationId xmlns:a16="http://schemas.microsoft.com/office/drawing/2014/main" id="{254F2C3B-0850-4A80-2EF9-991688F0CCF1}"/>
              </a:ext>
            </a:extLst>
          </p:cNvPr>
          <p:cNvSpPr txBox="1"/>
          <p:nvPr/>
        </p:nvSpPr>
        <p:spPr bwMode="auto">
          <a:xfrm>
            <a:off x="9347732" y="5194778"/>
            <a:ext cx="886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 (109)</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4 (138)</a:t>
            </a:r>
          </a:p>
        </p:txBody>
      </p:sp>
      <p:sp>
        <p:nvSpPr>
          <p:cNvPr id="9231" name="TextBox 9230">
            <a:extLst>
              <a:ext uri="{FF2B5EF4-FFF2-40B4-BE49-F238E27FC236}">
                <a16:creationId xmlns:a16="http://schemas.microsoft.com/office/drawing/2014/main" id="{185FDC01-8AF8-D96C-E3C7-865AB99078FD}"/>
              </a:ext>
            </a:extLst>
          </p:cNvPr>
          <p:cNvSpPr txBox="1"/>
          <p:nvPr/>
        </p:nvSpPr>
        <p:spPr bwMode="auto">
          <a:xfrm>
            <a:off x="10059413" y="5194778"/>
            <a:ext cx="886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 (109)</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 (139)</a:t>
            </a:r>
          </a:p>
        </p:txBody>
      </p:sp>
      <p:sp>
        <p:nvSpPr>
          <p:cNvPr id="9232" name="TextBox 9231">
            <a:extLst>
              <a:ext uri="{FF2B5EF4-FFF2-40B4-BE49-F238E27FC236}">
                <a16:creationId xmlns:a16="http://schemas.microsoft.com/office/drawing/2014/main" id="{905ED132-B314-1B60-0E3B-6761EF2FDD1F}"/>
              </a:ext>
            </a:extLst>
          </p:cNvPr>
          <p:cNvSpPr txBox="1"/>
          <p:nvPr/>
        </p:nvSpPr>
        <p:spPr bwMode="auto">
          <a:xfrm>
            <a:off x="10771089" y="5194778"/>
            <a:ext cx="886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 (109)</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0 (140)</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FB46D-551B-26B4-FA99-66602AF2ED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E73ED-5FE4-10CF-725D-B32A9EB75C1A}"/>
              </a:ext>
            </a:extLst>
          </p:cNvPr>
          <p:cNvSpPr>
            <a:spLocks noGrp="1"/>
          </p:cNvSpPr>
          <p:nvPr>
            <p:ph type="title"/>
          </p:nvPr>
        </p:nvSpPr>
        <p:spPr/>
        <p:txBody>
          <a:bodyPr/>
          <a:lstStyle/>
          <a:p>
            <a:r>
              <a:rPr lang="en-US" dirty="0"/>
              <a:t>ASCENT-04/</a:t>
            </a:r>
            <a:r>
              <a:rPr lang="en-US" altLang="en-US" sz="3600" dirty="0"/>
              <a:t>KEYNOTE-D19</a:t>
            </a:r>
            <a:r>
              <a:rPr lang="en-US" dirty="0"/>
              <a:t>: </a:t>
            </a:r>
            <a:r>
              <a:rPr lang="en-US" altLang="en-US" sz="3600" dirty="0"/>
              <a:t>PFS by BICR, by Subgroup</a:t>
            </a:r>
            <a:br>
              <a:rPr lang="en-US" altLang="en-US" sz="3600" dirty="0"/>
            </a:br>
            <a:endParaRPr lang="en-US" dirty="0"/>
          </a:p>
        </p:txBody>
      </p:sp>
      <p:sp>
        <p:nvSpPr>
          <p:cNvPr id="3" name="Text Box 11">
            <a:extLst>
              <a:ext uri="{FF2B5EF4-FFF2-40B4-BE49-F238E27FC236}">
                <a16:creationId xmlns:a16="http://schemas.microsoft.com/office/drawing/2014/main" id="{8F501FA8-1BC2-F72D-FA94-73E3D8D0219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ASCO 2025. Abstr LBA109</a:t>
            </a:r>
            <a:r>
              <a:rPr lang="en-US" altLang="en-US" sz="1200" b="0" dirty="0">
                <a:solidFill>
                  <a:schemeClr val="bg2"/>
                </a:solidFill>
                <a:latin typeface="Calibri" panose="020F0502020204030204" pitchFamily="34" charset="0"/>
              </a:rPr>
              <a:t>. </a:t>
            </a:r>
            <a:endParaRPr lang="en-US" altLang="en-US" sz="1200" b="0" dirty="0">
              <a:solidFill>
                <a:schemeClr val="bg2"/>
              </a:solidFill>
              <a:highlight>
                <a:srgbClr val="FFFF00"/>
              </a:highlight>
              <a:latin typeface="Calibri" panose="020F0502020204030204" pitchFamily="34" charset="0"/>
            </a:endParaRPr>
          </a:p>
        </p:txBody>
      </p:sp>
      <p:sp>
        <p:nvSpPr>
          <p:cNvPr id="7" name="Text Box 11">
            <a:extLst>
              <a:ext uri="{FF2B5EF4-FFF2-40B4-BE49-F238E27FC236}">
                <a16:creationId xmlns:a16="http://schemas.microsoft.com/office/drawing/2014/main" id="{387000E9-16DF-538A-DAF1-70B668FF4BCB}"/>
              </a:ext>
            </a:extLst>
          </p:cNvPr>
          <p:cNvSpPr txBox="1">
            <a:spLocks noChangeArrowheads="1"/>
          </p:cNvSpPr>
          <p:nvPr/>
        </p:nvSpPr>
        <p:spPr bwMode="auto">
          <a:xfrm>
            <a:off x="709796" y="613265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Data cutoff: December 22, 2023.</a:t>
            </a:r>
          </a:p>
        </p:txBody>
      </p:sp>
      <p:graphicFrame>
        <p:nvGraphicFramePr>
          <p:cNvPr id="8" name="Table 7">
            <a:extLst>
              <a:ext uri="{FF2B5EF4-FFF2-40B4-BE49-F238E27FC236}">
                <a16:creationId xmlns:a16="http://schemas.microsoft.com/office/drawing/2014/main" id="{BE8304EB-0EF0-C05F-B492-E263817F9EA0}"/>
              </a:ext>
            </a:extLst>
          </p:cNvPr>
          <p:cNvGraphicFramePr>
            <a:graphicFrameLocks noGrp="1"/>
          </p:cNvGraphicFramePr>
          <p:nvPr>
            <p:extLst>
              <p:ext uri="{D42A27DB-BD31-4B8C-83A1-F6EECF244321}">
                <p14:modId xmlns:p14="http://schemas.microsoft.com/office/powerpoint/2010/main" val="883347034"/>
              </p:ext>
            </p:extLst>
          </p:nvPr>
        </p:nvGraphicFramePr>
        <p:xfrm>
          <a:off x="709796" y="906330"/>
          <a:ext cx="10772407" cy="5212080"/>
        </p:xfrm>
        <a:graphic>
          <a:graphicData uri="http://schemas.openxmlformats.org/drawingml/2006/table">
            <a:tbl>
              <a:tblPr firstRow="1" bandRow="1">
                <a:tableStyleId>{5C22544A-7EE6-4342-B048-85BDC9FD1C3A}</a:tableStyleId>
              </a:tblPr>
              <a:tblGrid>
                <a:gridCol w="2202747">
                  <a:extLst>
                    <a:ext uri="{9D8B030D-6E8A-4147-A177-3AD203B41FA5}">
                      <a16:colId xmlns:a16="http://schemas.microsoft.com/office/drawing/2014/main" val="835097411"/>
                    </a:ext>
                  </a:extLst>
                </a:gridCol>
                <a:gridCol w="2322709">
                  <a:extLst>
                    <a:ext uri="{9D8B030D-6E8A-4147-A177-3AD203B41FA5}">
                      <a16:colId xmlns:a16="http://schemas.microsoft.com/office/drawing/2014/main" val="2645735001"/>
                    </a:ext>
                  </a:extLst>
                </a:gridCol>
                <a:gridCol w="709856">
                  <a:extLst>
                    <a:ext uri="{9D8B030D-6E8A-4147-A177-3AD203B41FA5}">
                      <a16:colId xmlns:a16="http://schemas.microsoft.com/office/drawing/2014/main" val="1422898386"/>
                    </a:ext>
                  </a:extLst>
                </a:gridCol>
                <a:gridCol w="1548497">
                  <a:extLst>
                    <a:ext uri="{9D8B030D-6E8A-4147-A177-3AD203B41FA5}">
                      <a16:colId xmlns:a16="http://schemas.microsoft.com/office/drawing/2014/main" val="4050379857"/>
                    </a:ext>
                  </a:extLst>
                </a:gridCol>
                <a:gridCol w="709856">
                  <a:extLst>
                    <a:ext uri="{9D8B030D-6E8A-4147-A177-3AD203B41FA5}">
                      <a16:colId xmlns:a16="http://schemas.microsoft.com/office/drawing/2014/main" val="499468284"/>
                    </a:ext>
                  </a:extLst>
                </a:gridCol>
                <a:gridCol w="1436042">
                  <a:extLst>
                    <a:ext uri="{9D8B030D-6E8A-4147-A177-3AD203B41FA5}">
                      <a16:colId xmlns:a16="http://schemas.microsoft.com/office/drawing/2014/main" val="3661908532"/>
                    </a:ext>
                  </a:extLst>
                </a:gridCol>
                <a:gridCol w="1842700">
                  <a:extLst>
                    <a:ext uri="{9D8B030D-6E8A-4147-A177-3AD203B41FA5}">
                      <a16:colId xmlns:a16="http://schemas.microsoft.com/office/drawing/2014/main" val="2560876574"/>
                    </a:ext>
                  </a:extLst>
                </a:gridCol>
              </a:tblGrid>
              <a:tr h="119545">
                <a:tc rowSpan="2" gridSpan="2">
                  <a:txBody>
                    <a:bodyPr/>
                    <a:lstStyle/>
                    <a:p>
                      <a:r>
                        <a:rPr lang="en-US" sz="1600" b="1" dirty="0">
                          <a:solidFill>
                            <a:schemeClr val="tx1"/>
                          </a:solidFill>
                          <a:latin typeface="Calibri" panose="020F0502020204030204" pitchFamily="34" charset="0"/>
                          <a:cs typeface="Calibri" panose="020F0502020204030204" pitchFamily="34" charset="0"/>
                        </a:rPr>
                        <a:t>Characteristic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rowSpan="2" hMerge="1">
                  <a:txBody>
                    <a:bodyPr/>
                    <a:lstStyle/>
                    <a:p>
                      <a:endParaRPr lang="en-US" sz="1600" b="1"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SG + Pembro</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CT + Pembro</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rowSpan="2">
                  <a:txBody>
                    <a:bodyPr/>
                    <a:lstStyle/>
                    <a:p>
                      <a:pPr algn="ctr"/>
                      <a:r>
                        <a:rPr lang="en-US" sz="1600" b="1" dirty="0">
                          <a:solidFill>
                            <a:schemeClr val="tx1"/>
                          </a:solidFill>
                          <a:latin typeface="Calibri" panose="020F0502020204030204" pitchFamily="34" charset="0"/>
                          <a:cs typeface="Calibri" panose="020F0502020204030204" pitchFamily="34" charset="0"/>
                        </a:rPr>
                        <a:t>HR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9409324"/>
                  </a:ext>
                </a:extLst>
              </a:tr>
              <a:tr h="206487">
                <a:tc gridSpan="2" vMerge="1">
                  <a:txBody>
                    <a:bodyPr/>
                    <a:lstStyle/>
                    <a:p>
                      <a:endParaRPr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vMerge="1">
                  <a:txBody>
                    <a:bodyPr/>
                    <a:lstStyle/>
                    <a:p>
                      <a:endParaRPr lang="en-US"/>
                    </a:p>
                  </a:txBody>
                  <a:tcPr/>
                </a:tc>
                <a:tc>
                  <a:txBody>
                    <a:bodyPr/>
                    <a:lstStyle/>
                    <a:p>
                      <a:pPr algn="ct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n</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Median PFS, </a:t>
                      </a:r>
                    </a:p>
                    <a:p>
                      <a:pPr algn="ct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Mo (95% CI)</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n</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Median PFS, Mo (95% CI)</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vMerge="1">
                  <a:txBody>
                    <a:bodyPr/>
                    <a:lstStyle/>
                    <a:p>
                      <a:endParaRPr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5581553"/>
                  </a:ext>
                </a:extLst>
              </a:tr>
              <a:tr h="119545">
                <a:tc gridSpan="2">
                  <a:txBody>
                    <a:bodyPr/>
                    <a:lstStyle/>
                    <a:p>
                      <a:pPr marL="0" indent="0">
                        <a:buFont typeface="Wingdings" panose="05000000000000000000" pitchFamily="2" charset="2"/>
                        <a:buNone/>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ITT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pPr marL="0" indent="0">
                        <a:buFont typeface="Wingdings" panose="05000000000000000000" pitchFamily="2" charset="2"/>
                        <a:buNone/>
                      </a:pP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221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11.2 (9.3-16.7)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222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7.8 (7.3-9.3)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0.66 (0.51-0.85)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87999884"/>
                  </a:ext>
                </a:extLst>
              </a:tr>
              <a:tr h="206487">
                <a:tc>
                  <a:txBody>
                    <a:bodyPr/>
                    <a:lstStyle/>
                    <a:p>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Age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&lt;65 yr</a:t>
                      </a:r>
                    </a:p>
                    <a:p>
                      <a:pPr marL="285750" indent="-285750">
                        <a:buFont typeface="Wingdings" panose="05000000000000000000" pitchFamily="2" charset="2"/>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≥65 yr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163</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58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11.3 (9.3-16.8)</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11.1 (7.5-NR)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165</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57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7.5 (7.0-9.2)</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9.3 (7.3-13.2)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0.61 (0.45-0.82)</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0.85 (0.52-1.39)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77430003"/>
                  </a:ext>
                </a:extLst>
              </a:tr>
              <a:tr h="206487">
                <a:tc>
                  <a:txBody>
                    <a:bodyPr/>
                    <a:lstStyle/>
                    <a:p>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ECOG PS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marL="285750" indent="-285750">
                        <a:buFont typeface="Wingdings" panose="05000000000000000000" pitchFamily="2" charset="2"/>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158</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65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12.9 (9.3-16.8)</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9.2 (7.5-18.3)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154</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8.7 (7.3-9.9)</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7.5 (5.6-9.3)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0.65 (0.48-0.88)</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0.66 (0.43-1.03)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95663615"/>
                  </a:ext>
                </a:extLst>
              </a:tr>
              <a:tr h="206487">
                <a:tc>
                  <a:txBody>
                    <a:bodyPr/>
                    <a:lstStyle/>
                    <a:p>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Geographic region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US/Canada/W Europe</a:t>
                      </a:r>
                    </a:p>
                    <a:p>
                      <a:pPr marL="285750" indent="-285750">
                        <a:buFont typeface="Wingdings" panose="05000000000000000000" pitchFamily="2" charset="2"/>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RoW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85</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136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11.7 (7.5-19.4)</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11.2 (9.3-16.7)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85</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7.4 (5.7-9.9)</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8.4 (7.4-9.3)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0.65 (0.43-0.98)</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0.66 (0.48-0.91)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25368704"/>
                  </a:ext>
                </a:extLst>
              </a:tr>
              <a:tr h="293429">
                <a:tc>
                  <a:txBody>
                    <a:bodyPr/>
                    <a:lstStyle/>
                    <a:p>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Curative tx-free interval</a:t>
                      </a:r>
                    </a:p>
                    <a:p>
                      <a:pPr marL="285750" indent="-285750">
                        <a:buFont typeface="Wingdings" panose="05000000000000000000" pitchFamily="2" charset="2"/>
                        <a:buChar char="§"/>
                      </a:pPr>
                      <a:endPar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De novo</a:t>
                      </a:r>
                    </a:p>
                    <a:p>
                      <a:pPr marL="285750" indent="-285750">
                        <a:buFont typeface="Wingdings" panose="05000000000000000000" pitchFamily="2" charset="2"/>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Recurrence 6-12 mo</a:t>
                      </a:r>
                    </a:p>
                    <a:p>
                      <a:pPr marL="285750" indent="-285750">
                        <a:buFont typeface="Wingdings" panose="05000000000000000000" pitchFamily="2" charset="2"/>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Recurrence ≥12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75</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40</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106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8.1 (7.3-18.6)</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9.9 (5.7-16.8)</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16.6 (11.0-NR)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75</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40</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107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7.7 (6.1-11.9)</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7.2 (4.4-9.1)</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8.7 (7.3-10.8)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0.89 (0.59-1.34)</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0.62 (0.36-1.08)</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0.52 (0.35-0.76)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82379813"/>
                  </a:ext>
                </a:extLst>
              </a:tr>
              <a:tr h="293429">
                <a:tc>
                  <a:txBody>
                    <a:bodyPr/>
                    <a:lstStyle/>
                    <a:p>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Prior (neo)adjuvant </a:t>
                      </a:r>
                      <a:b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anti–PD-1/PD-L1 therapy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Yes</a:t>
                      </a:r>
                    </a:p>
                    <a:p>
                      <a:pPr marL="285750" indent="-285750">
                        <a:buFont typeface="Wingdings" panose="05000000000000000000" pitchFamily="2" charset="2"/>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9</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212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7.5 (0.9-NR)</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11.7 (9.3-16.8)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11</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211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6.6 (2.1-NR)</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7.8 (7.4-9.3)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1.08 (0.31-3.75)</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0.65 (0.50-0.84)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80709590"/>
                  </a:ext>
                </a:extLst>
              </a:tr>
              <a:tr h="2064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CT selected prior to randomization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Taxane</a:t>
                      </a:r>
                    </a:p>
                    <a:p>
                      <a:pPr marL="285750" indent="-285750">
                        <a:buFont typeface="Wingdings" panose="05000000000000000000" pitchFamily="2" charset="2"/>
                        <a:buChar char="§"/>
                      </a:pP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Gem/carbo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116</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105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11.1 (8.6-16.7)</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11.3 (9.2-21.2)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114</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108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9.2 (7.2-12.9)</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7.4 (6.9-9.0)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0.82 (0.58-1.17)</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0.52 (0.36-0.75)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99761995"/>
                  </a:ext>
                </a:extLst>
              </a:tr>
            </a:tbl>
          </a:graphicData>
        </a:graphic>
      </p:graphicFrame>
    </p:spTree>
    <p:extLst>
      <p:ext uri="{BB962C8B-B14F-4D97-AF65-F5344CB8AC3E}">
        <p14:creationId xmlns:p14="http://schemas.microsoft.com/office/powerpoint/2010/main" val="2900143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ASCENT-04/</a:t>
            </a:r>
            <a:r>
              <a:rPr lang="en-US" altLang="en-US" sz="3600" dirty="0"/>
              <a:t>KEYNOTE-D19</a:t>
            </a:r>
            <a:r>
              <a:rPr lang="en-US" dirty="0"/>
              <a:t>: Response by BICR and OS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5586607"/>
            <a:ext cx="10877529" cy="577125"/>
          </a:xfrm>
        </p:spPr>
        <p:txBody>
          <a:bodyPr/>
          <a:lstStyle/>
          <a:p>
            <a:pPr>
              <a:spcAft>
                <a:spcPts val="0"/>
              </a:spcAft>
            </a:pPr>
            <a:r>
              <a:rPr lang="en-US" altLang="en-US" sz="2200" dirty="0"/>
              <a:t>OS data immature (26% of events reached)</a:t>
            </a:r>
          </a:p>
          <a:p>
            <a:pPr>
              <a:spcAft>
                <a:spcPts val="0"/>
              </a:spcAft>
            </a:pPr>
            <a:r>
              <a:rPr lang="en-US" altLang="en-US" sz="2200" dirty="0"/>
              <a:t>81% of patients in CT + pembrolizumab arm who received subsequent treatment got SG</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ASCO 2025. Abstr LBA109.</a:t>
            </a:r>
          </a:p>
        </p:txBody>
      </p:sp>
      <p:graphicFrame>
        <p:nvGraphicFramePr>
          <p:cNvPr id="2" name="Group 3">
            <a:extLst>
              <a:ext uri="{FF2B5EF4-FFF2-40B4-BE49-F238E27FC236}">
                <a16:creationId xmlns:a16="http://schemas.microsoft.com/office/drawing/2014/main" id="{F62235F4-00E7-CCC4-06BD-7E0E79E553EE}"/>
              </a:ext>
            </a:extLst>
          </p:cNvPr>
          <p:cNvGraphicFramePr>
            <a:graphicFrameLocks/>
          </p:cNvGraphicFramePr>
          <p:nvPr>
            <p:extLst>
              <p:ext uri="{D42A27DB-BD31-4B8C-83A1-F6EECF244321}">
                <p14:modId xmlns:p14="http://schemas.microsoft.com/office/powerpoint/2010/main" val="1294382931"/>
              </p:ext>
            </p:extLst>
          </p:nvPr>
        </p:nvGraphicFramePr>
        <p:xfrm>
          <a:off x="727075" y="1103793"/>
          <a:ext cx="10755127" cy="4480672"/>
        </p:xfrm>
        <a:graphic>
          <a:graphicData uri="http://schemas.openxmlformats.org/drawingml/2006/table">
            <a:tbl>
              <a:tblPr/>
              <a:tblGrid>
                <a:gridCol w="4833991">
                  <a:extLst>
                    <a:ext uri="{9D8B030D-6E8A-4147-A177-3AD203B41FA5}">
                      <a16:colId xmlns:a16="http://schemas.microsoft.com/office/drawing/2014/main" val="20000"/>
                    </a:ext>
                  </a:extLst>
                </a:gridCol>
                <a:gridCol w="2960568">
                  <a:extLst>
                    <a:ext uri="{9D8B030D-6E8A-4147-A177-3AD203B41FA5}">
                      <a16:colId xmlns:a16="http://schemas.microsoft.com/office/drawing/2014/main" val="20001"/>
                    </a:ext>
                  </a:extLst>
                </a:gridCol>
                <a:gridCol w="2960568">
                  <a:extLst>
                    <a:ext uri="{9D8B030D-6E8A-4147-A177-3AD203B41FA5}">
                      <a16:colId xmlns:a16="http://schemas.microsoft.com/office/drawing/2014/main" val="20002"/>
                    </a:ext>
                  </a:extLst>
                </a:gridCol>
              </a:tblGrid>
              <a:tr h="2602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SG + Pembro (n =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 + Pembro (n =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02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60 (52.9-66.3)</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53 (46.4-59.9)</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029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Stratified 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1.3 (0.9-1.9)</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95361574"/>
                  </a:ext>
                </a:extLst>
              </a:tr>
              <a:tr h="14315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System Font Regular"/>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 ≥6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28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104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70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9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10 (5)</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18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100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70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29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26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8 (4)</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02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TTR,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1.9 (1.0-9.3)</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1.9 (1.1-11.4)</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02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16.5 (12.7-19.5)</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9.2 (7.6-11.3)</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2712315"/>
                  </a:ext>
                </a:extLst>
              </a:tr>
              <a:tr h="4555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NR (25.6-NR)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53</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NR (NR-NR)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61</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2153781"/>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dirty="0"/>
              <a:t>ASCENT-04/</a:t>
            </a:r>
            <a:r>
              <a:rPr lang="en-US" altLang="en-US" dirty="0"/>
              <a:t>KEYNOTE-D19</a:t>
            </a:r>
            <a:r>
              <a:rPr lang="en-US" dirty="0"/>
              <a:t>: Safety</a:t>
            </a:r>
            <a:endParaRPr lang="en-US" altLang="en-US" dirty="0"/>
          </a:p>
        </p:txBody>
      </p:sp>
      <p:sp>
        <p:nvSpPr>
          <p:cNvPr id="2" name="Content Placeholder 1">
            <a:extLst>
              <a:ext uri="{FF2B5EF4-FFF2-40B4-BE49-F238E27FC236}">
                <a16:creationId xmlns:a16="http://schemas.microsoft.com/office/drawing/2014/main" id="{4F644CB3-0900-78FB-3D24-816E2A98089B}"/>
              </a:ext>
            </a:extLst>
          </p:cNvPr>
          <p:cNvSpPr>
            <a:spLocks noGrp="1"/>
          </p:cNvSpPr>
          <p:nvPr>
            <p:ph idx="1"/>
          </p:nvPr>
        </p:nvSpPr>
        <p:spPr>
          <a:xfrm>
            <a:off x="7282926" y="1512888"/>
            <a:ext cx="4787154" cy="4651375"/>
          </a:xfrm>
        </p:spPr>
        <p:txBody>
          <a:bodyPr/>
          <a:lstStyle/>
          <a:p>
            <a:r>
              <a:rPr lang="en-US" sz="2400" dirty="0"/>
              <a:t>Median treatment duration longer with SG + pembrolizumab vs with CT + pembrolizumab</a:t>
            </a:r>
          </a:p>
          <a:p>
            <a:pPr lvl="1"/>
            <a:r>
              <a:rPr lang="en-US" sz="2200" dirty="0"/>
              <a:t>Median duration of SG + pembro </a:t>
            </a:r>
          </a:p>
          <a:p>
            <a:pPr lvl="2"/>
            <a:r>
              <a:rPr lang="en-US" sz="2000" dirty="0"/>
              <a:t>SG: 8.9 mo (95% CI: 0-27.1)</a:t>
            </a:r>
          </a:p>
          <a:p>
            <a:pPr lvl="2"/>
            <a:r>
              <a:rPr lang="en-US" sz="2000" dirty="0"/>
              <a:t>Pembro: 8.5 mo (95% CI: 0-26.8)</a:t>
            </a:r>
          </a:p>
          <a:p>
            <a:pPr lvl="1"/>
            <a:r>
              <a:rPr lang="en-US" sz="2200" dirty="0"/>
              <a:t>Median duration of CT + pembro</a:t>
            </a:r>
          </a:p>
          <a:p>
            <a:pPr lvl="2"/>
            <a:r>
              <a:rPr lang="en-US" sz="2000" dirty="0"/>
              <a:t>CT: 6.2 mo (95% CI: 0-26.3)</a:t>
            </a:r>
          </a:p>
          <a:p>
            <a:pPr lvl="2"/>
            <a:r>
              <a:rPr lang="en-US" sz="2000" dirty="0"/>
              <a:t>Pembro: 6.4 mo (95% CI: 0-25.6)</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ASCO 2025. Abstr LBA109. </a:t>
            </a:r>
          </a:p>
        </p:txBody>
      </p:sp>
      <p:graphicFrame>
        <p:nvGraphicFramePr>
          <p:cNvPr id="3" name="Group 3">
            <a:extLst>
              <a:ext uri="{FF2B5EF4-FFF2-40B4-BE49-F238E27FC236}">
                <a16:creationId xmlns:a16="http://schemas.microsoft.com/office/drawing/2014/main" id="{44899934-AA14-CD01-FC97-BCF6B6B2B20B}"/>
              </a:ext>
            </a:extLst>
          </p:cNvPr>
          <p:cNvGraphicFramePr>
            <a:graphicFrameLocks/>
          </p:cNvGraphicFramePr>
          <p:nvPr>
            <p:extLst>
              <p:ext uri="{D42A27DB-BD31-4B8C-83A1-F6EECF244321}">
                <p14:modId xmlns:p14="http://schemas.microsoft.com/office/powerpoint/2010/main" val="3045032358"/>
              </p:ext>
            </p:extLst>
          </p:nvPr>
        </p:nvGraphicFramePr>
        <p:xfrm>
          <a:off x="723900" y="1603376"/>
          <a:ext cx="6329831" cy="4206352"/>
        </p:xfrm>
        <a:graphic>
          <a:graphicData uri="http://schemas.openxmlformats.org/drawingml/2006/table">
            <a:tbl>
              <a:tblPr/>
              <a:tblGrid>
                <a:gridCol w="3123169">
                  <a:extLst>
                    <a:ext uri="{9D8B030D-6E8A-4147-A177-3AD203B41FA5}">
                      <a16:colId xmlns:a16="http://schemas.microsoft.com/office/drawing/2014/main" val="20000"/>
                    </a:ext>
                  </a:extLst>
                </a:gridCol>
                <a:gridCol w="1603331">
                  <a:extLst>
                    <a:ext uri="{9D8B030D-6E8A-4147-A177-3AD203B41FA5}">
                      <a16:colId xmlns:a16="http://schemas.microsoft.com/office/drawing/2014/main" val="20001"/>
                    </a:ext>
                  </a:extLst>
                </a:gridCol>
                <a:gridCol w="1603331">
                  <a:extLst>
                    <a:ext uri="{9D8B030D-6E8A-4147-A177-3AD203B41FA5}">
                      <a16:colId xmlns:a16="http://schemas.microsoft.com/office/drawing/2014/main" val="20002"/>
                    </a:ext>
                  </a:extLst>
                </a:gridCol>
              </a:tblGrid>
              <a:tr h="222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SG + Pembro</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 + Pembro</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2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220 (&gt;99)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158 (71)</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219 (&gt;99)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154 (70)</a:t>
                      </a:r>
                      <a:endParaRPr kumimoji="0" lang="en-US" sz="1800" b="0" i="0" u="none" strike="noStrike" kern="1200" cap="none" normalizeH="0" baseline="3000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2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Treatment-emergent SAE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Treatment-related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 (28)</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(19)</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77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TEAE leading to treatment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(12)</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 (31)</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54225628"/>
                  </a:ext>
                </a:extLst>
              </a:tr>
              <a:tr h="222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TEAE leading to dose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171 (77)</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162 (74)</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9100561"/>
                  </a:ext>
                </a:extLst>
              </a:tr>
              <a:tr h="222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TEAE leading to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 (35)</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 (44)</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4698633"/>
                  </a:ext>
                </a:extLst>
              </a:tr>
              <a:tr h="222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TEAE 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Treatment-related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txBody>
                  <a:tcPr marL="45720" marR="45720"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62162111"/>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ASCENT-04/</a:t>
            </a:r>
            <a:r>
              <a:rPr lang="en-US" altLang="en-US" sz="3600" dirty="0"/>
              <a:t>KEYNOTE-D19</a:t>
            </a:r>
            <a:r>
              <a:rPr lang="en-US" dirty="0"/>
              <a:t>: Most Frequent TEAEs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ASCO 2025. Abstr LBA109. </a:t>
            </a:r>
            <a:r>
              <a:rPr lang="en-US" altLang="en-US" sz="1200" b="0" dirty="0">
                <a:solidFill>
                  <a:schemeClr val="bg2"/>
                </a:solidFill>
                <a:latin typeface="Calibri" panose="020F0502020204030204" pitchFamily="34" charset="0"/>
              </a:rPr>
              <a:t>Reproduced with permission.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Table 5">
            <a:extLst>
              <a:ext uri="{FF2B5EF4-FFF2-40B4-BE49-F238E27FC236}">
                <a16:creationId xmlns:a16="http://schemas.microsoft.com/office/drawing/2014/main" id="{93ED0954-E5DA-BE13-CD3B-BCFECC159C96}"/>
              </a:ext>
            </a:extLst>
          </p:cNvPr>
          <p:cNvGraphicFramePr>
            <a:graphicFrameLocks noGrp="1"/>
          </p:cNvGraphicFramePr>
          <p:nvPr>
            <p:extLst>
              <p:ext uri="{D42A27DB-BD31-4B8C-83A1-F6EECF244321}">
                <p14:modId xmlns:p14="http://schemas.microsoft.com/office/powerpoint/2010/main" val="1057216429"/>
              </p:ext>
            </p:extLst>
          </p:nvPr>
        </p:nvGraphicFramePr>
        <p:xfrm>
          <a:off x="324598" y="1620915"/>
          <a:ext cx="2421863" cy="4360392"/>
        </p:xfrm>
        <a:graphic>
          <a:graphicData uri="http://schemas.openxmlformats.org/drawingml/2006/table">
            <a:tbl>
              <a:tblPr firstRow="1" bandRow="1">
                <a:tableStyleId>{5C22544A-7EE6-4342-B048-85BDC9FD1C3A}</a:tableStyleId>
              </a:tblPr>
              <a:tblGrid>
                <a:gridCol w="2421863">
                  <a:extLst>
                    <a:ext uri="{9D8B030D-6E8A-4147-A177-3AD203B41FA5}">
                      <a16:colId xmlns:a16="http://schemas.microsoft.com/office/drawing/2014/main" val="748279846"/>
                    </a:ext>
                  </a:extLst>
                </a:gridCol>
              </a:tblGrid>
              <a:tr h="259956">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Neutropenia</a:t>
                      </a:r>
                    </a:p>
                  </a:txBody>
                  <a:tcPr marL="97484" marR="97484"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4562517"/>
                  </a:ext>
                </a:extLst>
              </a:tr>
              <a:tr h="259956">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Fatigue</a:t>
                      </a:r>
                    </a:p>
                  </a:txBody>
                  <a:tcPr marL="97484" marR="97484"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68501458"/>
                  </a:ext>
                </a:extLst>
              </a:tr>
              <a:tr h="259956">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Nausea</a:t>
                      </a:r>
                    </a:p>
                  </a:txBody>
                  <a:tcPr marL="97484" marR="97484"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58730468"/>
                  </a:ext>
                </a:extLst>
              </a:tr>
              <a:tr h="259956">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Diarrhea</a:t>
                      </a:r>
                    </a:p>
                  </a:txBody>
                  <a:tcPr marL="97484" marR="97484"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70946441"/>
                  </a:ext>
                </a:extLst>
              </a:tr>
              <a:tr h="259956">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Anemia</a:t>
                      </a:r>
                    </a:p>
                  </a:txBody>
                  <a:tcPr marL="97484" marR="97484"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04571424"/>
                  </a:ext>
                </a:extLst>
              </a:tr>
              <a:tr h="259956">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Alopecia</a:t>
                      </a:r>
                    </a:p>
                  </a:txBody>
                  <a:tcPr marL="97484" marR="97484"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5197021"/>
                  </a:ext>
                </a:extLst>
              </a:tr>
              <a:tr h="259956">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Constipation</a:t>
                      </a:r>
                    </a:p>
                  </a:txBody>
                  <a:tcPr marL="97484" marR="97484"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97186227"/>
                  </a:ext>
                </a:extLst>
              </a:tr>
              <a:tr h="259956">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ALT increased</a:t>
                      </a:r>
                    </a:p>
                  </a:txBody>
                  <a:tcPr marL="97484" marR="97484"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96162748"/>
                  </a:ext>
                </a:extLst>
              </a:tr>
              <a:tr h="259956">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Vomiting</a:t>
                      </a:r>
                    </a:p>
                  </a:txBody>
                  <a:tcPr marL="97484" marR="97484"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25909319"/>
                  </a:ext>
                </a:extLst>
              </a:tr>
              <a:tr h="259956">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Headache</a:t>
                      </a:r>
                    </a:p>
                  </a:txBody>
                  <a:tcPr marL="97484" marR="97484"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66664523"/>
                  </a:ext>
                </a:extLst>
              </a:tr>
              <a:tr h="259956">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AST increased</a:t>
                      </a:r>
                    </a:p>
                  </a:txBody>
                  <a:tcPr marL="97484" marR="97484"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11881312"/>
                  </a:ext>
                </a:extLst>
              </a:tr>
              <a:tr h="259956">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Rash</a:t>
                      </a:r>
                    </a:p>
                  </a:txBody>
                  <a:tcPr marL="97484" marR="97484"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52316753"/>
                  </a:ext>
                </a:extLst>
              </a:tr>
              <a:tr h="259956">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Leukopenia</a:t>
                      </a:r>
                    </a:p>
                  </a:txBody>
                  <a:tcPr marL="97484" marR="97484"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37309413"/>
                  </a:ext>
                </a:extLst>
              </a:tr>
              <a:tr h="259956">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Thrombocytopenia</a:t>
                      </a:r>
                    </a:p>
                  </a:txBody>
                  <a:tcPr marL="97484" marR="97484"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00982475"/>
                  </a:ext>
                </a:extLst>
              </a:tr>
              <a:tr h="519912">
                <a:tc>
                  <a:txBody>
                    <a:bodyPr/>
                    <a:lstStyle/>
                    <a:p>
                      <a:pPr algn="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Peripheral neuropathy</a:t>
                      </a:r>
                    </a:p>
                  </a:txBody>
                  <a:tcPr marL="97484" marR="97484"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72444317"/>
                  </a:ext>
                </a:extLst>
              </a:tr>
            </a:tbl>
          </a:graphicData>
        </a:graphic>
      </p:graphicFrame>
      <p:pic>
        <p:nvPicPr>
          <p:cNvPr id="8" name="Picture 7">
            <a:extLst>
              <a:ext uri="{FF2B5EF4-FFF2-40B4-BE49-F238E27FC236}">
                <a16:creationId xmlns:a16="http://schemas.microsoft.com/office/drawing/2014/main" id="{5610875F-2F2A-D5F9-DD32-366EE5F3CE0C}"/>
              </a:ext>
            </a:extLst>
          </p:cNvPr>
          <p:cNvPicPr>
            <a:picLocks noChangeAspect="1"/>
          </p:cNvPicPr>
          <p:nvPr/>
        </p:nvPicPr>
        <p:blipFill>
          <a:blip r:embed="rId2"/>
          <a:srcRect l="86218" t="35879" b="39890"/>
          <a:stretch/>
        </p:blipFill>
        <p:spPr>
          <a:xfrm>
            <a:off x="10386636" y="3850377"/>
            <a:ext cx="1480765" cy="1125210"/>
          </a:xfrm>
          <a:prstGeom prst="rect">
            <a:avLst/>
          </a:prstGeom>
        </p:spPr>
      </p:pic>
      <p:cxnSp>
        <p:nvCxnSpPr>
          <p:cNvPr id="3" name="Straight Connector 2">
            <a:extLst>
              <a:ext uri="{FF2B5EF4-FFF2-40B4-BE49-F238E27FC236}">
                <a16:creationId xmlns:a16="http://schemas.microsoft.com/office/drawing/2014/main" id="{9129FEB1-EBAB-32EA-1383-6CB1A908B0A2}"/>
              </a:ext>
            </a:extLst>
          </p:cNvPr>
          <p:cNvCxnSpPr/>
          <p:nvPr/>
        </p:nvCxnSpPr>
        <p:spPr bwMode="auto">
          <a:xfrm>
            <a:off x="2829261" y="5733826"/>
            <a:ext cx="7218381"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C1C4D989-24F9-7600-6C58-14621BBD0811}"/>
              </a:ext>
            </a:extLst>
          </p:cNvPr>
          <p:cNvCxnSpPr>
            <a:cxnSpLocks/>
          </p:cNvCxnSpPr>
          <p:nvPr/>
        </p:nvCxnSpPr>
        <p:spPr bwMode="auto">
          <a:xfrm>
            <a:off x="2840018" y="57338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536B8ABD-A1B6-1C42-3969-4BAFA9CA1FA4}"/>
              </a:ext>
            </a:extLst>
          </p:cNvPr>
          <p:cNvCxnSpPr>
            <a:cxnSpLocks/>
          </p:cNvCxnSpPr>
          <p:nvPr/>
        </p:nvCxnSpPr>
        <p:spPr bwMode="auto">
          <a:xfrm>
            <a:off x="3739626" y="57338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D19AAC5-56F2-968E-7CD6-940E4D752875}"/>
              </a:ext>
            </a:extLst>
          </p:cNvPr>
          <p:cNvCxnSpPr>
            <a:cxnSpLocks/>
          </p:cNvCxnSpPr>
          <p:nvPr/>
        </p:nvCxnSpPr>
        <p:spPr bwMode="auto">
          <a:xfrm>
            <a:off x="4639234" y="57338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8610F57-79EA-7A76-1007-CC1F1ACD1921}"/>
              </a:ext>
            </a:extLst>
          </p:cNvPr>
          <p:cNvCxnSpPr>
            <a:cxnSpLocks/>
          </p:cNvCxnSpPr>
          <p:nvPr/>
        </p:nvCxnSpPr>
        <p:spPr bwMode="auto">
          <a:xfrm>
            <a:off x="5538842" y="57338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4A18B18-61AA-3F16-9764-B9D039A3F29B}"/>
              </a:ext>
            </a:extLst>
          </p:cNvPr>
          <p:cNvCxnSpPr>
            <a:cxnSpLocks/>
          </p:cNvCxnSpPr>
          <p:nvPr/>
        </p:nvCxnSpPr>
        <p:spPr bwMode="auto">
          <a:xfrm>
            <a:off x="6438450" y="57338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FE2E33B-A555-3427-7350-9A41E0BE80EC}"/>
              </a:ext>
            </a:extLst>
          </p:cNvPr>
          <p:cNvCxnSpPr>
            <a:cxnSpLocks/>
          </p:cNvCxnSpPr>
          <p:nvPr/>
        </p:nvCxnSpPr>
        <p:spPr bwMode="auto">
          <a:xfrm>
            <a:off x="7338058" y="57338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454C406-4858-BD23-82BA-8D43DC85B8D1}"/>
              </a:ext>
            </a:extLst>
          </p:cNvPr>
          <p:cNvCxnSpPr>
            <a:cxnSpLocks/>
          </p:cNvCxnSpPr>
          <p:nvPr/>
        </p:nvCxnSpPr>
        <p:spPr bwMode="auto">
          <a:xfrm>
            <a:off x="8237666" y="57338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B06F931-6E94-8675-247A-228BAD0C8EA4}"/>
              </a:ext>
            </a:extLst>
          </p:cNvPr>
          <p:cNvCxnSpPr>
            <a:cxnSpLocks/>
          </p:cNvCxnSpPr>
          <p:nvPr/>
        </p:nvCxnSpPr>
        <p:spPr bwMode="auto">
          <a:xfrm>
            <a:off x="9137274" y="573382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0FB180F-68D5-5A53-1496-12DC670638BC}"/>
              </a:ext>
            </a:extLst>
          </p:cNvPr>
          <p:cNvCxnSpPr>
            <a:cxnSpLocks/>
          </p:cNvCxnSpPr>
          <p:nvPr/>
        </p:nvCxnSpPr>
        <p:spPr bwMode="auto">
          <a:xfrm>
            <a:off x="10036884" y="5733826"/>
            <a:ext cx="0" cy="64008"/>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FAE5A022-FF6E-2CAD-D29B-373B9FFBC2E1}"/>
              </a:ext>
            </a:extLst>
          </p:cNvPr>
          <p:cNvSpPr txBox="1"/>
          <p:nvPr/>
        </p:nvSpPr>
        <p:spPr bwMode="auto">
          <a:xfrm>
            <a:off x="2840018" y="6107652"/>
            <a:ext cx="72076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TEAEs,</a:t>
            </a:r>
            <a:r>
              <a:rPr lang="en-US" sz="2000" b="1" baseline="30000" dirty="0">
                <a:solidFill>
                  <a:schemeClr val="bg1"/>
                </a:solidFill>
                <a:latin typeface="Calibri" panose="020F0502020204030204" pitchFamily="34" charset="0"/>
              </a:rPr>
              <a:t> </a:t>
            </a:r>
            <a:r>
              <a:rPr lang="en-US" sz="2000" b="1" dirty="0">
                <a:solidFill>
                  <a:schemeClr val="bg1"/>
                </a:solidFill>
                <a:latin typeface="Calibri" panose="020F0502020204030204" pitchFamily="34" charset="0"/>
              </a:rPr>
              <a:t>%</a:t>
            </a:r>
          </a:p>
        </p:txBody>
      </p:sp>
      <p:sp>
        <p:nvSpPr>
          <p:cNvPr id="22" name="TextBox 21">
            <a:extLst>
              <a:ext uri="{FF2B5EF4-FFF2-40B4-BE49-F238E27FC236}">
                <a16:creationId xmlns:a16="http://schemas.microsoft.com/office/drawing/2014/main" id="{E90037D3-2D86-A6D3-758E-66806053B47F}"/>
              </a:ext>
            </a:extLst>
          </p:cNvPr>
          <p:cNvSpPr txBox="1"/>
          <p:nvPr/>
        </p:nvSpPr>
        <p:spPr bwMode="auto">
          <a:xfrm>
            <a:off x="2603349" y="5721714"/>
            <a:ext cx="4733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079E0A7D-0B02-FF1C-FBFC-66FC6DEE9AF9}"/>
              </a:ext>
            </a:extLst>
          </p:cNvPr>
          <p:cNvSpPr txBox="1"/>
          <p:nvPr/>
        </p:nvSpPr>
        <p:spPr bwMode="auto">
          <a:xfrm>
            <a:off x="3502957" y="5721714"/>
            <a:ext cx="4733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60</a:t>
            </a:r>
          </a:p>
        </p:txBody>
      </p:sp>
      <p:sp>
        <p:nvSpPr>
          <p:cNvPr id="24" name="TextBox 23">
            <a:extLst>
              <a:ext uri="{FF2B5EF4-FFF2-40B4-BE49-F238E27FC236}">
                <a16:creationId xmlns:a16="http://schemas.microsoft.com/office/drawing/2014/main" id="{EC17618B-6E70-4B04-DB7C-3F8792298DA4}"/>
              </a:ext>
            </a:extLst>
          </p:cNvPr>
          <p:cNvSpPr txBox="1"/>
          <p:nvPr/>
        </p:nvSpPr>
        <p:spPr bwMode="auto">
          <a:xfrm>
            <a:off x="4402565" y="5721714"/>
            <a:ext cx="4733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40</a:t>
            </a:r>
          </a:p>
        </p:txBody>
      </p:sp>
      <p:sp>
        <p:nvSpPr>
          <p:cNvPr id="25" name="TextBox 24">
            <a:extLst>
              <a:ext uri="{FF2B5EF4-FFF2-40B4-BE49-F238E27FC236}">
                <a16:creationId xmlns:a16="http://schemas.microsoft.com/office/drawing/2014/main" id="{A8CC5F23-98BA-E1DF-0486-2A8C5C86965C}"/>
              </a:ext>
            </a:extLst>
          </p:cNvPr>
          <p:cNvSpPr txBox="1"/>
          <p:nvPr/>
        </p:nvSpPr>
        <p:spPr bwMode="auto">
          <a:xfrm>
            <a:off x="5302173" y="5721714"/>
            <a:ext cx="4733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20</a:t>
            </a:r>
          </a:p>
        </p:txBody>
      </p:sp>
      <p:sp>
        <p:nvSpPr>
          <p:cNvPr id="26" name="TextBox 25">
            <a:extLst>
              <a:ext uri="{FF2B5EF4-FFF2-40B4-BE49-F238E27FC236}">
                <a16:creationId xmlns:a16="http://schemas.microsoft.com/office/drawing/2014/main" id="{0D0F378E-295C-F48A-165C-3A16C1EA0E7B}"/>
              </a:ext>
            </a:extLst>
          </p:cNvPr>
          <p:cNvSpPr txBox="1"/>
          <p:nvPr/>
        </p:nvSpPr>
        <p:spPr bwMode="auto">
          <a:xfrm>
            <a:off x="6201781" y="5721714"/>
            <a:ext cx="4733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0</a:t>
            </a:r>
          </a:p>
        </p:txBody>
      </p:sp>
      <p:sp>
        <p:nvSpPr>
          <p:cNvPr id="27" name="TextBox 26">
            <a:extLst>
              <a:ext uri="{FF2B5EF4-FFF2-40B4-BE49-F238E27FC236}">
                <a16:creationId xmlns:a16="http://schemas.microsoft.com/office/drawing/2014/main" id="{95D1C4B9-855F-FDBA-A26A-0B8C6A5070CC}"/>
              </a:ext>
            </a:extLst>
          </p:cNvPr>
          <p:cNvSpPr txBox="1"/>
          <p:nvPr/>
        </p:nvSpPr>
        <p:spPr bwMode="auto">
          <a:xfrm>
            <a:off x="7101389" y="5721714"/>
            <a:ext cx="4733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20</a:t>
            </a:r>
          </a:p>
        </p:txBody>
      </p:sp>
      <p:sp>
        <p:nvSpPr>
          <p:cNvPr id="28" name="TextBox 27">
            <a:extLst>
              <a:ext uri="{FF2B5EF4-FFF2-40B4-BE49-F238E27FC236}">
                <a16:creationId xmlns:a16="http://schemas.microsoft.com/office/drawing/2014/main" id="{E0F39DFE-53CB-586C-9B24-53F7EF6F8550}"/>
              </a:ext>
            </a:extLst>
          </p:cNvPr>
          <p:cNvSpPr txBox="1"/>
          <p:nvPr/>
        </p:nvSpPr>
        <p:spPr bwMode="auto">
          <a:xfrm>
            <a:off x="8000997" y="5721714"/>
            <a:ext cx="4733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588BE4F3-08F2-B0A2-41A0-FF235B5395BB}"/>
              </a:ext>
            </a:extLst>
          </p:cNvPr>
          <p:cNvSpPr txBox="1"/>
          <p:nvPr/>
        </p:nvSpPr>
        <p:spPr bwMode="auto">
          <a:xfrm>
            <a:off x="8900605" y="5721714"/>
            <a:ext cx="4733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60</a:t>
            </a:r>
          </a:p>
        </p:txBody>
      </p:sp>
      <p:sp>
        <p:nvSpPr>
          <p:cNvPr id="30" name="TextBox 29">
            <a:extLst>
              <a:ext uri="{FF2B5EF4-FFF2-40B4-BE49-F238E27FC236}">
                <a16:creationId xmlns:a16="http://schemas.microsoft.com/office/drawing/2014/main" id="{32A00198-C141-CEED-65A5-051725AE8350}"/>
              </a:ext>
            </a:extLst>
          </p:cNvPr>
          <p:cNvSpPr txBox="1"/>
          <p:nvPr/>
        </p:nvSpPr>
        <p:spPr bwMode="auto">
          <a:xfrm>
            <a:off x="9800214" y="5721714"/>
            <a:ext cx="4733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80</a:t>
            </a:r>
          </a:p>
        </p:txBody>
      </p:sp>
      <p:grpSp>
        <p:nvGrpSpPr>
          <p:cNvPr id="9297" name="Group 9296">
            <a:extLst>
              <a:ext uri="{FF2B5EF4-FFF2-40B4-BE49-F238E27FC236}">
                <a16:creationId xmlns:a16="http://schemas.microsoft.com/office/drawing/2014/main" id="{BD4804BB-5EDE-AD30-C542-A254BEDC995B}"/>
              </a:ext>
            </a:extLst>
          </p:cNvPr>
          <p:cNvGrpSpPr/>
          <p:nvPr/>
        </p:nvGrpSpPr>
        <p:grpSpPr>
          <a:xfrm>
            <a:off x="10036882" y="2369366"/>
            <a:ext cx="1414954" cy="1323439"/>
            <a:chOff x="10553252" y="2369366"/>
            <a:chExt cx="1414954" cy="1323439"/>
          </a:xfrm>
        </p:grpSpPr>
        <p:sp>
          <p:nvSpPr>
            <p:cNvPr id="31" name="TextBox 30">
              <a:extLst>
                <a:ext uri="{FF2B5EF4-FFF2-40B4-BE49-F238E27FC236}">
                  <a16:creationId xmlns:a16="http://schemas.microsoft.com/office/drawing/2014/main" id="{D720F901-A090-235D-C852-DF580AE8FCD6}"/>
                </a:ext>
              </a:extLst>
            </p:cNvPr>
            <p:cNvSpPr txBox="1"/>
            <p:nvPr/>
          </p:nvSpPr>
          <p:spPr bwMode="auto">
            <a:xfrm>
              <a:off x="10683844" y="2369366"/>
              <a:ext cx="128436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2000" dirty="0">
                  <a:solidFill>
                    <a:schemeClr val="bg1"/>
                  </a:solidFill>
                  <a:latin typeface="Calibri" panose="020F0502020204030204" pitchFamily="34" charset="0"/>
                </a:rPr>
                <a:t>Grade ≥ 3</a:t>
              </a:r>
              <a:br>
                <a:rPr lang="en-US" sz="2000" dirty="0">
                  <a:solidFill>
                    <a:schemeClr val="bg1"/>
                  </a:solidFill>
                  <a:latin typeface="Calibri" panose="020F0502020204030204" pitchFamily="34" charset="0"/>
                </a:rPr>
              </a:br>
              <a:r>
                <a:rPr lang="en-US" sz="2000" dirty="0">
                  <a:solidFill>
                    <a:schemeClr val="bg1"/>
                  </a:solidFill>
                  <a:latin typeface="Calibri" panose="020F0502020204030204" pitchFamily="34" charset="0"/>
                </a:rPr>
                <a:t>Any grade</a:t>
              </a:r>
              <a:br>
                <a:rPr lang="en-US" sz="2000" dirty="0">
                  <a:solidFill>
                    <a:schemeClr val="bg1"/>
                  </a:solidFill>
                  <a:latin typeface="Calibri" panose="020F0502020204030204" pitchFamily="34" charset="0"/>
                </a:rPr>
              </a:br>
              <a:r>
                <a:rPr lang="en-US" sz="2000" dirty="0">
                  <a:solidFill>
                    <a:schemeClr val="bg1"/>
                  </a:solidFill>
                  <a:latin typeface="Calibri" panose="020F0502020204030204" pitchFamily="34" charset="0"/>
                </a:rPr>
                <a:t>Grade ≥ 3</a:t>
              </a:r>
              <a:br>
                <a:rPr lang="en-US" sz="2000" dirty="0">
                  <a:solidFill>
                    <a:schemeClr val="bg1"/>
                  </a:solidFill>
                  <a:latin typeface="Calibri" panose="020F0502020204030204" pitchFamily="34" charset="0"/>
                </a:rPr>
              </a:br>
              <a:r>
                <a:rPr lang="en-US" sz="2000" dirty="0">
                  <a:solidFill>
                    <a:schemeClr val="bg1"/>
                  </a:solidFill>
                  <a:latin typeface="Calibri" panose="020F0502020204030204" pitchFamily="34" charset="0"/>
                </a:rPr>
                <a:t>Any grade</a:t>
              </a:r>
              <a:endParaRPr lang="en-US" sz="2000" b="0" dirty="0">
                <a:solidFill>
                  <a:schemeClr val="bg1"/>
                </a:solidFill>
                <a:latin typeface="Calibri" panose="020F0502020204030204" pitchFamily="34" charset="0"/>
              </a:endParaRPr>
            </a:p>
          </p:txBody>
        </p:sp>
        <p:sp>
          <p:nvSpPr>
            <p:cNvPr id="32" name="Rectangle 31">
              <a:extLst>
                <a:ext uri="{FF2B5EF4-FFF2-40B4-BE49-F238E27FC236}">
                  <a16:creationId xmlns:a16="http://schemas.microsoft.com/office/drawing/2014/main" id="{695D558D-E741-2EB1-0CF7-7818082D2C7B}"/>
                </a:ext>
              </a:extLst>
            </p:cNvPr>
            <p:cNvSpPr/>
            <p:nvPr/>
          </p:nvSpPr>
          <p:spPr bwMode="auto">
            <a:xfrm>
              <a:off x="10553252" y="2495774"/>
              <a:ext cx="152108" cy="1521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9C195362-A062-C03D-694B-D58233CF0C8D}"/>
                </a:ext>
              </a:extLst>
            </p:cNvPr>
            <p:cNvSpPr/>
            <p:nvPr/>
          </p:nvSpPr>
          <p:spPr bwMode="auto">
            <a:xfrm>
              <a:off x="10553252" y="2797190"/>
              <a:ext cx="152108" cy="152108"/>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20320186-6430-1309-E34D-D6DB652D1646}"/>
                </a:ext>
              </a:extLst>
            </p:cNvPr>
            <p:cNvSpPr/>
            <p:nvPr/>
          </p:nvSpPr>
          <p:spPr bwMode="auto">
            <a:xfrm>
              <a:off x="10553252" y="3400021"/>
              <a:ext cx="152108" cy="152108"/>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7845BC04-2D4A-9B14-537B-73E316574941}"/>
                </a:ext>
              </a:extLst>
            </p:cNvPr>
            <p:cNvSpPr/>
            <p:nvPr/>
          </p:nvSpPr>
          <p:spPr bwMode="auto">
            <a:xfrm>
              <a:off x="10553252" y="3098606"/>
              <a:ext cx="152108" cy="1521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6" name="TextBox 35">
            <a:extLst>
              <a:ext uri="{FF2B5EF4-FFF2-40B4-BE49-F238E27FC236}">
                <a16:creationId xmlns:a16="http://schemas.microsoft.com/office/drawing/2014/main" id="{6D1B8995-36E0-2CAC-8A43-BE5940D90A14}"/>
              </a:ext>
            </a:extLst>
          </p:cNvPr>
          <p:cNvSpPr txBox="1"/>
          <p:nvPr/>
        </p:nvSpPr>
        <p:spPr bwMode="auto">
          <a:xfrm>
            <a:off x="2746461" y="4975587"/>
            <a:ext cx="242185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accent1"/>
                </a:solidFill>
                <a:latin typeface="Calibri" panose="020F0502020204030204" pitchFamily="34" charset="0"/>
              </a:rPr>
              <a:t>SG + </a:t>
            </a:r>
            <a:r>
              <a:rPr lang="en-US" sz="2000" b="1" dirty="0" err="1">
                <a:solidFill>
                  <a:schemeClr val="accent1"/>
                </a:solidFill>
                <a:latin typeface="Calibri" panose="020F0502020204030204" pitchFamily="34" charset="0"/>
              </a:rPr>
              <a:t>Pembro</a:t>
            </a:r>
            <a:br>
              <a:rPr lang="en-US" sz="2000" b="1" dirty="0">
                <a:solidFill>
                  <a:schemeClr val="accent1"/>
                </a:solidFill>
                <a:latin typeface="Calibri" panose="020F0502020204030204" pitchFamily="34" charset="0"/>
              </a:rPr>
            </a:br>
            <a:r>
              <a:rPr lang="en-US" sz="2000" b="1" dirty="0">
                <a:solidFill>
                  <a:schemeClr val="accent1"/>
                </a:solidFill>
                <a:latin typeface="Calibri" panose="020F0502020204030204" pitchFamily="34" charset="0"/>
              </a:rPr>
              <a:t>(n = 221)</a:t>
            </a:r>
          </a:p>
        </p:txBody>
      </p:sp>
      <p:sp>
        <p:nvSpPr>
          <p:cNvPr id="37" name="TextBox 36">
            <a:extLst>
              <a:ext uri="{FF2B5EF4-FFF2-40B4-BE49-F238E27FC236}">
                <a16:creationId xmlns:a16="http://schemas.microsoft.com/office/drawing/2014/main" id="{429B0682-9C58-CEC6-181D-F52573B5D8F6}"/>
              </a:ext>
            </a:extLst>
          </p:cNvPr>
          <p:cNvSpPr txBox="1"/>
          <p:nvPr/>
        </p:nvSpPr>
        <p:spPr bwMode="auto">
          <a:xfrm>
            <a:off x="7701062" y="4975587"/>
            <a:ext cx="251594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accent3"/>
                </a:solidFill>
                <a:latin typeface="Calibri" panose="020F0502020204030204" pitchFamily="34" charset="0"/>
              </a:rPr>
              <a:t>Chemo + </a:t>
            </a:r>
            <a:r>
              <a:rPr lang="en-US" sz="2000" b="1" dirty="0" err="1">
                <a:solidFill>
                  <a:schemeClr val="accent3"/>
                </a:solidFill>
                <a:latin typeface="Calibri" panose="020F0502020204030204" pitchFamily="34" charset="0"/>
              </a:rPr>
              <a:t>Pembro</a:t>
            </a:r>
            <a:br>
              <a:rPr lang="en-US" sz="2000" b="1" dirty="0">
                <a:solidFill>
                  <a:schemeClr val="accent3"/>
                </a:solidFill>
                <a:latin typeface="Calibri" panose="020F0502020204030204" pitchFamily="34" charset="0"/>
              </a:rPr>
            </a:br>
            <a:r>
              <a:rPr lang="en-US" sz="2000" b="1" dirty="0">
                <a:solidFill>
                  <a:schemeClr val="accent3"/>
                </a:solidFill>
                <a:latin typeface="Calibri" panose="020F0502020204030204" pitchFamily="34" charset="0"/>
              </a:rPr>
              <a:t>(n = 220)</a:t>
            </a:r>
          </a:p>
        </p:txBody>
      </p:sp>
      <p:grpSp>
        <p:nvGrpSpPr>
          <p:cNvPr id="44" name="Group 43">
            <a:extLst>
              <a:ext uri="{FF2B5EF4-FFF2-40B4-BE49-F238E27FC236}">
                <a16:creationId xmlns:a16="http://schemas.microsoft.com/office/drawing/2014/main" id="{1102396C-DCD1-8D75-ED5C-EACFE751F2EB}"/>
              </a:ext>
            </a:extLst>
          </p:cNvPr>
          <p:cNvGrpSpPr/>
          <p:nvPr/>
        </p:nvGrpSpPr>
        <p:grpSpPr>
          <a:xfrm>
            <a:off x="3591896" y="1666905"/>
            <a:ext cx="5486399" cy="199448"/>
            <a:chOff x="3591896" y="1671733"/>
            <a:chExt cx="5486399" cy="199448"/>
          </a:xfrm>
        </p:grpSpPr>
        <p:grpSp>
          <p:nvGrpSpPr>
            <p:cNvPr id="40" name="Group 39">
              <a:extLst>
                <a:ext uri="{FF2B5EF4-FFF2-40B4-BE49-F238E27FC236}">
                  <a16:creationId xmlns:a16="http://schemas.microsoft.com/office/drawing/2014/main" id="{35D2B3F3-F016-1F72-2BB4-DE14361FC783}"/>
                </a:ext>
              </a:extLst>
            </p:cNvPr>
            <p:cNvGrpSpPr/>
            <p:nvPr/>
          </p:nvGrpSpPr>
          <p:grpSpPr>
            <a:xfrm>
              <a:off x="3591896" y="1671734"/>
              <a:ext cx="2857317" cy="199447"/>
              <a:chOff x="3591896" y="1682686"/>
              <a:chExt cx="2857317" cy="199447"/>
            </a:xfrm>
          </p:grpSpPr>
          <p:sp>
            <p:nvSpPr>
              <p:cNvPr id="39" name="Rectangle 38">
                <a:extLst>
                  <a:ext uri="{FF2B5EF4-FFF2-40B4-BE49-F238E27FC236}">
                    <a16:creationId xmlns:a16="http://schemas.microsoft.com/office/drawing/2014/main" id="{F198D7A7-830F-8558-9946-50E583CA294B}"/>
                  </a:ext>
                </a:extLst>
              </p:cNvPr>
              <p:cNvSpPr/>
              <p:nvPr/>
            </p:nvSpPr>
            <p:spPr bwMode="auto">
              <a:xfrm>
                <a:off x="3591896" y="1682686"/>
                <a:ext cx="2857313"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8365F79C-EFB8-75A1-0071-8C971473A0F4}"/>
                  </a:ext>
                </a:extLst>
              </p:cNvPr>
              <p:cNvSpPr/>
              <p:nvPr/>
            </p:nvSpPr>
            <p:spPr bwMode="auto">
              <a:xfrm>
                <a:off x="4489877" y="1682686"/>
                <a:ext cx="1959336" cy="19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 name="Group 40">
              <a:extLst>
                <a:ext uri="{FF2B5EF4-FFF2-40B4-BE49-F238E27FC236}">
                  <a16:creationId xmlns:a16="http://schemas.microsoft.com/office/drawing/2014/main" id="{15CED777-060F-A5AB-F7EC-11C4FCF87ABD}"/>
                </a:ext>
              </a:extLst>
            </p:cNvPr>
            <p:cNvGrpSpPr/>
            <p:nvPr/>
          </p:nvGrpSpPr>
          <p:grpSpPr>
            <a:xfrm rot="10800000">
              <a:off x="6438449" y="1671733"/>
              <a:ext cx="2639846" cy="199448"/>
              <a:chOff x="3809367" y="1682687"/>
              <a:chExt cx="2639846" cy="199448"/>
            </a:xfrm>
          </p:grpSpPr>
          <p:sp>
            <p:nvSpPr>
              <p:cNvPr id="42" name="Rectangle 41">
                <a:extLst>
                  <a:ext uri="{FF2B5EF4-FFF2-40B4-BE49-F238E27FC236}">
                    <a16:creationId xmlns:a16="http://schemas.microsoft.com/office/drawing/2014/main" id="{7423E9FD-565B-14DE-846D-973B919FDEF4}"/>
                  </a:ext>
                </a:extLst>
              </p:cNvPr>
              <p:cNvSpPr/>
              <p:nvPr/>
            </p:nvSpPr>
            <p:spPr bwMode="auto">
              <a:xfrm>
                <a:off x="3809367" y="1682687"/>
                <a:ext cx="2639842"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8DE19AC8-8256-A5C4-6D31-C30D99B0C915}"/>
                  </a:ext>
                </a:extLst>
              </p:cNvPr>
              <p:cNvSpPr/>
              <p:nvPr/>
            </p:nvSpPr>
            <p:spPr bwMode="auto">
              <a:xfrm>
                <a:off x="4446180" y="1682688"/>
                <a:ext cx="2003033" cy="199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45" name="Group 44">
            <a:extLst>
              <a:ext uri="{FF2B5EF4-FFF2-40B4-BE49-F238E27FC236}">
                <a16:creationId xmlns:a16="http://schemas.microsoft.com/office/drawing/2014/main" id="{CA22FB39-9F42-81F5-49C8-3B4C6CC87A19}"/>
              </a:ext>
            </a:extLst>
          </p:cNvPr>
          <p:cNvGrpSpPr/>
          <p:nvPr/>
        </p:nvGrpSpPr>
        <p:grpSpPr>
          <a:xfrm>
            <a:off x="3824463" y="1939985"/>
            <a:ext cx="5129937" cy="199449"/>
            <a:chOff x="3824463" y="1671732"/>
            <a:chExt cx="5129937" cy="199449"/>
          </a:xfrm>
        </p:grpSpPr>
        <p:grpSp>
          <p:nvGrpSpPr>
            <p:cNvPr id="46" name="Group 45">
              <a:extLst>
                <a:ext uri="{FF2B5EF4-FFF2-40B4-BE49-F238E27FC236}">
                  <a16:creationId xmlns:a16="http://schemas.microsoft.com/office/drawing/2014/main" id="{E8A905F9-DB34-D3BA-CF71-CBEEE40A5713}"/>
                </a:ext>
              </a:extLst>
            </p:cNvPr>
            <p:cNvGrpSpPr/>
            <p:nvPr/>
          </p:nvGrpSpPr>
          <p:grpSpPr>
            <a:xfrm>
              <a:off x="3824463" y="1671734"/>
              <a:ext cx="2624740" cy="199447"/>
              <a:chOff x="3824463" y="1682686"/>
              <a:chExt cx="2624740" cy="199447"/>
            </a:xfrm>
          </p:grpSpPr>
          <p:sp>
            <p:nvSpPr>
              <p:cNvPr id="50" name="Rectangle 49">
                <a:extLst>
                  <a:ext uri="{FF2B5EF4-FFF2-40B4-BE49-F238E27FC236}">
                    <a16:creationId xmlns:a16="http://schemas.microsoft.com/office/drawing/2014/main" id="{FDEDCA09-83FF-C21D-3F16-FC8CBA402411}"/>
                  </a:ext>
                </a:extLst>
              </p:cNvPr>
              <p:cNvSpPr/>
              <p:nvPr/>
            </p:nvSpPr>
            <p:spPr bwMode="auto">
              <a:xfrm>
                <a:off x="3824463" y="1682686"/>
                <a:ext cx="2604724"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19628621-EA80-C827-9BCA-7A35E8E7BD3B}"/>
                  </a:ext>
                </a:extLst>
              </p:cNvPr>
              <p:cNvSpPr/>
              <p:nvPr/>
            </p:nvSpPr>
            <p:spPr bwMode="auto">
              <a:xfrm>
                <a:off x="6069303" y="1682686"/>
                <a:ext cx="379900" cy="19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7" name="Group 46">
              <a:extLst>
                <a:ext uri="{FF2B5EF4-FFF2-40B4-BE49-F238E27FC236}">
                  <a16:creationId xmlns:a16="http://schemas.microsoft.com/office/drawing/2014/main" id="{E5B11534-70B6-DAAF-9F74-BBCD1010B346}"/>
                </a:ext>
              </a:extLst>
            </p:cNvPr>
            <p:cNvGrpSpPr/>
            <p:nvPr/>
          </p:nvGrpSpPr>
          <p:grpSpPr>
            <a:xfrm rot="10800000">
              <a:off x="6438448" y="1671732"/>
              <a:ext cx="2515952" cy="199448"/>
              <a:chOff x="3933262" y="1682688"/>
              <a:chExt cx="2515952" cy="199448"/>
            </a:xfrm>
          </p:grpSpPr>
          <p:sp>
            <p:nvSpPr>
              <p:cNvPr id="48" name="Rectangle 47">
                <a:extLst>
                  <a:ext uri="{FF2B5EF4-FFF2-40B4-BE49-F238E27FC236}">
                    <a16:creationId xmlns:a16="http://schemas.microsoft.com/office/drawing/2014/main" id="{67A21955-EBC6-9BF0-5FD3-C6E8DD7EAFDE}"/>
                  </a:ext>
                </a:extLst>
              </p:cNvPr>
              <p:cNvSpPr/>
              <p:nvPr/>
            </p:nvSpPr>
            <p:spPr bwMode="auto">
              <a:xfrm>
                <a:off x="3933262" y="1682688"/>
                <a:ext cx="2515947"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90B08028-5980-EF06-678C-4580D47579F2}"/>
                  </a:ext>
                </a:extLst>
              </p:cNvPr>
              <p:cNvSpPr/>
              <p:nvPr/>
            </p:nvSpPr>
            <p:spPr bwMode="auto">
              <a:xfrm>
                <a:off x="6313331" y="1682689"/>
                <a:ext cx="135883" cy="199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52" name="Group 51">
            <a:extLst>
              <a:ext uri="{FF2B5EF4-FFF2-40B4-BE49-F238E27FC236}">
                <a16:creationId xmlns:a16="http://schemas.microsoft.com/office/drawing/2014/main" id="{94A95BB1-40B0-6D75-AB07-79038E6D1B21}"/>
              </a:ext>
            </a:extLst>
          </p:cNvPr>
          <p:cNvGrpSpPr/>
          <p:nvPr/>
        </p:nvGrpSpPr>
        <p:grpSpPr>
          <a:xfrm>
            <a:off x="3383958" y="2213066"/>
            <a:ext cx="4758874" cy="199449"/>
            <a:chOff x="3383958" y="1671732"/>
            <a:chExt cx="4758874" cy="199449"/>
          </a:xfrm>
        </p:grpSpPr>
        <p:grpSp>
          <p:nvGrpSpPr>
            <p:cNvPr id="53" name="Group 52">
              <a:extLst>
                <a:ext uri="{FF2B5EF4-FFF2-40B4-BE49-F238E27FC236}">
                  <a16:creationId xmlns:a16="http://schemas.microsoft.com/office/drawing/2014/main" id="{AD946B6A-663A-C226-17DF-0BB3117DBC0C}"/>
                </a:ext>
              </a:extLst>
            </p:cNvPr>
            <p:cNvGrpSpPr/>
            <p:nvPr/>
          </p:nvGrpSpPr>
          <p:grpSpPr>
            <a:xfrm>
              <a:off x="3383958" y="1671734"/>
              <a:ext cx="3065254" cy="199447"/>
              <a:chOff x="3383958" y="1682686"/>
              <a:chExt cx="3065254" cy="199447"/>
            </a:xfrm>
          </p:grpSpPr>
          <p:sp>
            <p:nvSpPr>
              <p:cNvPr id="57" name="Rectangle 56">
                <a:extLst>
                  <a:ext uri="{FF2B5EF4-FFF2-40B4-BE49-F238E27FC236}">
                    <a16:creationId xmlns:a16="http://schemas.microsoft.com/office/drawing/2014/main" id="{914B8E8A-7046-29FB-2C18-09061EC9A8EC}"/>
                  </a:ext>
                </a:extLst>
              </p:cNvPr>
              <p:cNvSpPr/>
              <p:nvPr/>
            </p:nvSpPr>
            <p:spPr bwMode="auto">
              <a:xfrm>
                <a:off x="3383958" y="1682686"/>
                <a:ext cx="3045230"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5BC2409F-6410-BE7D-9388-4F3B3ACB7A50}"/>
                  </a:ext>
                </a:extLst>
              </p:cNvPr>
              <p:cNvSpPr/>
              <p:nvPr/>
            </p:nvSpPr>
            <p:spPr bwMode="auto">
              <a:xfrm>
                <a:off x="6300683" y="1682686"/>
                <a:ext cx="148529" cy="19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4" name="Group 53">
              <a:extLst>
                <a:ext uri="{FF2B5EF4-FFF2-40B4-BE49-F238E27FC236}">
                  <a16:creationId xmlns:a16="http://schemas.microsoft.com/office/drawing/2014/main" id="{48027469-2341-2E1F-041B-5E785EA43766}"/>
                </a:ext>
              </a:extLst>
            </p:cNvPr>
            <p:cNvGrpSpPr/>
            <p:nvPr/>
          </p:nvGrpSpPr>
          <p:grpSpPr>
            <a:xfrm rot="10800000">
              <a:off x="6445122" y="1671732"/>
              <a:ext cx="1697710" cy="199448"/>
              <a:chOff x="4744830" y="1682688"/>
              <a:chExt cx="1697710" cy="199448"/>
            </a:xfrm>
          </p:grpSpPr>
          <p:sp>
            <p:nvSpPr>
              <p:cNvPr id="55" name="Rectangle 54">
                <a:extLst>
                  <a:ext uri="{FF2B5EF4-FFF2-40B4-BE49-F238E27FC236}">
                    <a16:creationId xmlns:a16="http://schemas.microsoft.com/office/drawing/2014/main" id="{B2FDFFA9-9C52-5043-26B7-663419DD7FF7}"/>
                  </a:ext>
                </a:extLst>
              </p:cNvPr>
              <p:cNvSpPr/>
              <p:nvPr/>
            </p:nvSpPr>
            <p:spPr bwMode="auto">
              <a:xfrm>
                <a:off x="4744830" y="1682688"/>
                <a:ext cx="1697705"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6DDAA2D2-1491-D3B7-BB79-C73C83D4448E}"/>
                  </a:ext>
                </a:extLst>
              </p:cNvPr>
              <p:cNvSpPr/>
              <p:nvPr/>
            </p:nvSpPr>
            <p:spPr bwMode="auto">
              <a:xfrm>
                <a:off x="6360057" y="1682689"/>
                <a:ext cx="82483" cy="199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59" name="Group 58">
            <a:extLst>
              <a:ext uri="{FF2B5EF4-FFF2-40B4-BE49-F238E27FC236}">
                <a16:creationId xmlns:a16="http://schemas.microsoft.com/office/drawing/2014/main" id="{5DBAD031-8296-0BF1-CD00-6F4E7A3A1EF3}"/>
              </a:ext>
            </a:extLst>
          </p:cNvPr>
          <p:cNvGrpSpPr/>
          <p:nvPr/>
        </p:nvGrpSpPr>
        <p:grpSpPr>
          <a:xfrm>
            <a:off x="3285908" y="2486147"/>
            <a:ext cx="4441850" cy="199449"/>
            <a:chOff x="3285908" y="1671732"/>
            <a:chExt cx="4441850" cy="199449"/>
          </a:xfrm>
        </p:grpSpPr>
        <p:grpSp>
          <p:nvGrpSpPr>
            <p:cNvPr id="60" name="Group 59">
              <a:extLst>
                <a:ext uri="{FF2B5EF4-FFF2-40B4-BE49-F238E27FC236}">
                  <a16:creationId xmlns:a16="http://schemas.microsoft.com/office/drawing/2014/main" id="{676A4A71-CADA-4BCF-5AAB-F405C544CA35}"/>
                </a:ext>
              </a:extLst>
            </p:cNvPr>
            <p:cNvGrpSpPr/>
            <p:nvPr/>
          </p:nvGrpSpPr>
          <p:grpSpPr>
            <a:xfrm>
              <a:off x="3285908" y="1671734"/>
              <a:ext cx="3163304" cy="199447"/>
              <a:chOff x="3285908" y="1682686"/>
              <a:chExt cx="3163304" cy="199447"/>
            </a:xfrm>
          </p:grpSpPr>
          <p:sp>
            <p:nvSpPr>
              <p:cNvPr id="9216" name="Rectangle 9215">
                <a:extLst>
                  <a:ext uri="{FF2B5EF4-FFF2-40B4-BE49-F238E27FC236}">
                    <a16:creationId xmlns:a16="http://schemas.microsoft.com/office/drawing/2014/main" id="{CF549F99-1C14-9388-D4BA-6C87954BBC25}"/>
                  </a:ext>
                </a:extLst>
              </p:cNvPr>
              <p:cNvSpPr/>
              <p:nvPr/>
            </p:nvSpPr>
            <p:spPr bwMode="auto">
              <a:xfrm>
                <a:off x="3285908" y="1682686"/>
                <a:ext cx="3163301"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7" name="Rectangle 9216">
                <a:extLst>
                  <a:ext uri="{FF2B5EF4-FFF2-40B4-BE49-F238E27FC236}">
                    <a16:creationId xmlns:a16="http://schemas.microsoft.com/office/drawing/2014/main" id="{615E9715-9C6F-BA00-1FEE-6A1CE4F8870D}"/>
                  </a:ext>
                </a:extLst>
              </p:cNvPr>
              <p:cNvSpPr/>
              <p:nvPr/>
            </p:nvSpPr>
            <p:spPr bwMode="auto">
              <a:xfrm>
                <a:off x="5975875" y="1682686"/>
                <a:ext cx="473337" cy="19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1" name="Group 60">
              <a:extLst>
                <a:ext uri="{FF2B5EF4-FFF2-40B4-BE49-F238E27FC236}">
                  <a16:creationId xmlns:a16="http://schemas.microsoft.com/office/drawing/2014/main" id="{A94234D6-08CB-4933-A6B4-C8916BEB8B4C}"/>
                </a:ext>
              </a:extLst>
            </p:cNvPr>
            <p:cNvGrpSpPr/>
            <p:nvPr/>
          </p:nvGrpSpPr>
          <p:grpSpPr>
            <a:xfrm rot="10800000">
              <a:off x="6431775" y="1671732"/>
              <a:ext cx="1295983" cy="199448"/>
              <a:chOff x="5159904" y="1682688"/>
              <a:chExt cx="1295983" cy="199448"/>
            </a:xfrm>
          </p:grpSpPr>
          <p:sp>
            <p:nvSpPr>
              <p:cNvPr id="62" name="Rectangle 61">
                <a:extLst>
                  <a:ext uri="{FF2B5EF4-FFF2-40B4-BE49-F238E27FC236}">
                    <a16:creationId xmlns:a16="http://schemas.microsoft.com/office/drawing/2014/main" id="{DBB1CE1E-459A-0CC7-91A4-24C86F2BAD7D}"/>
                  </a:ext>
                </a:extLst>
              </p:cNvPr>
              <p:cNvSpPr/>
              <p:nvPr/>
            </p:nvSpPr>
            <p:spPr bwMode="auto">
              <a:xfrm>
                <a:off x="5159904" y="1682688"/>
                <a:ext cx="1262609"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9EC99405-EDD9-6571-3E57-BC4E6EDD5403}"/>
                  </a:ext>
                </a:extLst>
              </p:cNvPr>
              <p:cNvSpPr/>
              <p:nvPr/>
            </p:nvSpPr>
            <p:spPr bwMode="auto">
              <a:xfrm>
                <a:off x="6360051" y="1682689"/>
                <a:ext cx="95836" cy="199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219" name="Group 9218">
            <a:extLst>
              <a:ext uri="{FF2B5EF4-FFF2-40B4-BE49-F238E27FC236}">
                <a16:creationId xmlns:a16="http://schemas.microsoft.com/office/drawing/2014/main" id="{522817CC-EA2D-2309-4EEF-EFF472CC8956}"/>
              </a:ext>
            </a:extLst>
          </p:cNvPr>
          <p:cNvGrpSpPr/>
          <p:nvPr/>
        </p:nvGrpSpPr>
        <p:grpSpPr>
          <a:xfrm>
            <a:off x="4772242" y="2759228"/>
            <a:ext cx="3957940" cy="199449"/>
            <a:chOff x="4772242" y="1671732"/>
            <a:chExt cx="3957940" cy="199449"/>
          </a:xfrm>
        </p:grpSpPr>
        <p:grpSp>
          <p:nvGrpSpPr>
            <p:cNvPr id="9220" name="Group 9219">
              <a:extLst>
                <a:ext uri="{FF2B5EF4-FFF2-40B4-BE49-F238E27FC236}">
                  <a16:creationId xmlns:a16="http://schemas.microsoft.com/office/drawing/2014/main" id="{6D24077A-36B5-471F-7463-57059AD3341F}"/>
                </a:ext>
              </a:extLst>
            </p:cNvPr>
            <p:cNvGrpSpPr/>
            <p:nvPr/>
          </p:nvGrpSpPr>
          <p:grpSpPr>
            <a:xfrm>
              <a:off x="4772242" y="1671734"/>
              <a:ext cx="1676970" cy="199447"/>
              <a:chOff x="4772242" y="1682686"/>
              <a:chExt cx="1676970" cy="199447"/>
            </a:xfrm>
          </p:grpSpPr>
          <p:sp>
            <p:nvSpPr>
              <p:cNvPr id="9225" name="Rectangle 9224">
                <a:extLst>
                  <a:ext uri="{FF2B5EF4-FFF2-40B4-BE49-F238E27FC236}">
                    <a16:creationId xmlns:a16="http://schemas.microsoft.com/office/drawing/2014/main" id="{8A6D95BC-D069-ABF8-B220-31C7FA40451A}"/>
                  </a:ext>
                </a:extLst>
              </p:cNvPr>
              <p:cNvSpPr/>
              <p:nvPr/>
            </p:nvSpPr>
            <p:spPr bwMode="auto">
              <a:xfrm>
                <a:off x="4772242" y="1682686"/>
                <a:ext cx="1650271"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6" name="Rectangle 9225">
                <a:extLst>
                  <a:ext uri="{FF2B5EF4-FFF2-40B4-BE49-F238E27FC236}">
                    <a16:creationId xmlns:a16="http://schemas.microsoft.com/office/drawing/2014/main" id="{B1AAA950-0183-472F-35F4-508169945F73}"/>
                  </a:ext>
                </a:extLst>
              </p:cNvPr>
              <p:cNvSpPr/>
              <p:nvPr/>
            </p:nvSpPr>
            <p:spPr bwMode="auto">
              <a:xfrm>
                <a:off x="6133823" y="1682686"/>
                <a:ext cx="315389" cy="19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22" name="Group 9221">
              <a:extLst>
                <a:ext uri="{FF2B5EF4-FFF2-40B4-BE49-F238E27FC236}">
                  <a16:creationId xmlns:a16="http://schemas.microsoft.com/office/drawing/2014/main" id="{FE6446BD-3BE2-5A35-B024-0F5F0EEA428F}"/>
                </a:ext>
              </a:extLst>
            </p:cNvPr>
            <p:cNvGrpSpPr/>
            <p:nvPr/>
          </p:nvGrpSpPr>
          <p:grpSpPr>
            <a:xfrm rot="10800000">
              <a:off x="6438449" y="1671732"/>
              <a:ext cx="2291733" cy="199448"/>
              <a:chOff x="4157480" y="1682688"/>
              <a:chExt cx="2291733" cy="199448"/>
            </a:xfrm>
          </p:grpSpPr>
          <p:sp>
            <p:nvSpPr>
              <p:cNvPr id="9223" name="Rectangle 9222">
                <a:extLst>
                  <a:ext uri="{FF2B5EF4-FFF2-40B4-BE49-F238E27FC236}">
                    <a16:creationId xmlns:a16="http://schemas.microsoft.com/office/drawing/2014/main" id="{77CAEB54-8D0F-DB85-4766-25E68935AF6C}"/>
                  </a:ext>
                </a:extLst>
              </p:cNvPr>
              <p:cNvSpPr/>
              <p:nvPr/>
            </p:nvSpPr>
            <p:spPr bwMode="auto">
              <a:xfrm>
                <a:off x="4157480" y="1682688"/>
                <a:ext cx="2271707"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Rectangle 9223">
                <a:extLst>
                  <a:ext uri="{FF2B5EF4-FFF2-40B4-BE49-F238E27FC236}">
                    <a16:creationId xmlns:a16="http://schemas.microsoft.com/office/drawing/2014/main" id="{C274B9AB-CD24-23FF-CC02-C2D302604D1D}"/>
                  </a:ext>
                </a:extLst>
              </p:cNvPr>
              <p:cNvSpPr/>
              <p:nvPr/>
            </p:nvSpPr>
            <p:spPr bwMode="auto">
              <a:xfrm>
                <a:off x="5739325" y="1682689"/>
                <a:ext cx="709888" cy="199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227" name="Group 9226">
            <a:extLst>
              <a:ext uri="{FF2B5EF4-FFF2-40B4-BE49-F238E27FC236}">
                <a16:creationId xmlns:a16="http://schemas.microsoft.com/office/drawing/2014/main" id="{5BD957CE-72AE-52C7-51DE-5E719991D88F}"/>
              </a:ext>
            </a:extLst>
          </p:cNvPr>
          <p:cNvGrpSpPr/>
          <p:nvPr/>
        </p:nvGrpSpPr>
        <p:grpSpPr>
          <a:xfrm>
            <a:off x="4104793" y="3032308"/>
            <a:ext cx="3771060" cy="199450"/>
            <a:chOff x="4104793" y="1671731"/>
            <a:chExt cx="3771060" cy="199450"/>
          </a:xfrm>
        </p:grpSpPr>
        <p:sp>
          <p:nvSpPr>
            <p:cNvPr id="9232" name="Rectangle 9231">
              <a:extLst>
                <a:ext uri="{FF2B5EF4-FFF2-40B4-BE49-F238E27FC236}">
                  <a16:creationId xmlns:a16="http://schemas.microsoft.com/office/drawing/2014/main" id="{982FF84A-1974-06C0-C770-363842C8E26C}"/>
                </a:ext>
              </a:extLst>
            </p:cNvPr>
            <p:cNvSpPr/>
            <p:nvPr/>
          </p:nvSpPr>
          <p:spPr bwMode="auto">
            <a:xfrm>
              <a:off x="4104793" y="1671734"/>
              <a:ext cx="2344420"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Rectangle 9229">
              <a:extLst>
                <a:ext uri="{FF2B5EF4-FFF2-40B4-BE49-F238E27FC236}">
                  <a16:creationId xmlns:a16="http://schemas.microsoft.com/office/drawing/2014/main" id="{401378C4-D487-6026-EF65-F5C0CEECF0FF}"/>
                </a:ext>
              </a:extLst>
            </p:cNvPr>
            <p:cNvSpPr/>
            <p:nvPr/>
          </p:nvSpPr>
          <p:spPr bwMode="auto">
            <a:xfrm rot="10800000">
              <a:off x="6449213" y="1671731"/>
              <a:ext cx="1426640"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34" name="Group 9233">
            <a:extLst>
              <a:ext uri="{FF2B5EF4-FFF2-40B4-BE49-F238E27FC236}">
                <a16:creationId xmlns:a16="http://schemas.microsoft.com/office/drawing/2014/main" id="{DA8A8846-2419-045F-FAD3-74335A4ED59F}"/>
              </a:ext>
            </a:extLst>
          </p:cNvPr>
          <p:cNvGrpSpPr/>
          <p:nvPr/>
        </p:nvGrpSpPr>
        <p:grpSpPr>
          <a:xfrm>
            <a:off x="4578674" y="3305390"/>
            <a:ext cx="3422323" cy="199449"/>
            <a:chOff x="4578674" y="1671732"/>
            <a:chExt cx="3422323" cy="199449"/>
          </a:xfrm>
        </p:grpSpPr>
        <p:grpSp>
          <p:nvGrpSpPr>
            <p:cNvPr id="9235" name="Group 9234">
              <a:extLst>
                <a:ext uri="{FF2B5EF4-FFF2-40B4-BE49-F238E27FC236}">
                  <a16:creationId xmlns:a16="http://schemas.microsoft.com/office/drawing/2014/main" id="{6C9BC38E-DA7B-F03F-3A4E-029247187C85}"/>
                </a:ext>
              </a:extLst>
            </p:cNvPr>
            <p:cNvGrpSpPr/>
            <p:nvPr/>
          </p:nvGrpSpPr>
          <p:grpSpPr>
            <a:xfrm>
              <a:off x="4578674" y="1671734"/>
              <a:ext cx="1870538" cy="199447"/>
              <a:chOff x="4578674" y="1682686"/>
              <a:chExt cx="1870538" cy="199447"/>
            </a:xfrm>
          </p:grpSpPr>
          <p:sp>
            <p:nvSpPr>
              <p:cNvPr id="9239" name="Rectangle 9238">
                <a:extLst>
                  <a:ext uri="{FF2B5EF4-FFF2-40B4-BE49-F238E27FC236}">
                    <a16:creationId xmlns:a16="http://schemas.microsoft.com/office/drawing/2014/main" id="{DD106FD4-1F12-13F3-1477-03A42342315B}"/>
                  </a:ext>
                </a:extLst>
              </p:cNvPr>
              <p:cNvSpPr/>
              <p:nvPr/>
            </p:nvSpPr>
            <p:spPr bwMode="auto">
              <a:xfrm>
                <a:off x="4578674" y="1682686"/>
                <a:ext cx="1870535"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Rectangle 9239">
                <a:extLst>
                  <a:ext uri="{FF2B5EF4-FFF2-40B4-BE49-F238E27FC236}">
                    <a16:creationId xmlns:a16="http://schemas.microsoft.com/office/drawing/2014/main" id="{EEAC980C-6962-6BDD-5924-F5A0ACC45BF7}"/>
                  </a:ext>
                </a:extLst>
              </p:cNvPr>
              <p:cNvSpPr/>
              <p:nvPr/>
            </p:nvSpPr>
            <p:spPr bwMode="auto">
              <a:xfrm>
                <a:off x="6403493" y="1682686"/>
                <a:ext cx="45719" cy="19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36" name="Group 9235">
              <a:extLst>
                <a:ext uri="{FF2B5EF4-FFF2-40B4-BE49-F238E27FC236}">
                  <a16:creationId xmlns:a16="http://schemas.microsoft.com/office/drawing/2014/main" id="{DDB19A35-2EB1-6CCD-C476-ED5E13CEED69}"/>
                </a:ext>
              </a:extLst>
            </p:cNvPr>
            <p:cNvGrpSpPr/>
            <p:nvPr/>
          </p:nvGrpSpPr>
          <p:grpSpPr>
            <a:xfrm rot="10800000">
              <a:off x="6438448" y="1671732"/>
              <a:ext cx="1562549" cy="199448"/>
              <a:chOff x="4886665" y="1682688"/>
              <a:chExt cx="1562549" cy="199448"/>
            </a:xfrm>
          </p:grpSpPr>
          <p:sp>
            <p:nvSpPr>
              <p:cNvPr id="9237" name="Rectangle 9236">
                <a:extLst>
                  <a:ext uri="{FF2B5EF4-FFF2-40B4-BE49-F238E27FC236}">
                    <a16:creationId xmlns:a16="http://schemas.microsoft.com/office/drawing/2014/main" id="{4521D010-EA5A-ADAA-DA5F-300F61975F7F}"/>
                  </a:ext>
                </a:extLst>
              </p:cNvPr>
              <p:cNvSpPr/>
              <p:nvPr/>
            </p:nvSpPr>
            <p:spPr bwMode="auto">
              <a:xfrm>
                <a:off x="4886665" y="1682688"/>
                <a:ext cx="1562544"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Rectangle 9237">
                <a:extLst>
                  <a:ext uri="{FF2B5EF4-FFF2-40B4-BE49-F238E27FC236}">
                    <a16:creationId xmlns:a16="http://schemas.microsoft.com/office/drawing/2014/main" id="{86690CB2-C943-D727-A844-6DA7110D1EAD}"/>
                  </a:ext>
                </a:extLst>
              </p:cNvPr>
              <p:cNvSpPr/>
              <p:nvPr/>
            </p:nvSpPr>
            <p:spPr bwMode="auto">
              <a:xfrm>
                <a:off x="6403495" y="1682689"/>
                <a:ext cx="45719" cy="199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241" name="Group 9240">
            <a:extLst>
              <a:ext uri="{FF2B5EF4-FFF2-40B4-BE49-F238E27FC236}">
                <a16:creationId xmlns:a16="http://schemas.microsoft.com/office/drawing/2014/main" id="{7A2083A4-06F5-CB86-F4B2-AC17785179E4}"/>
              </a:ext>
            </a:extLst>
          </p:cNvPr>
          <p:cNvGrpSpPr/>
          <p:nvPr/>
        </p:nvGrpSpPr>
        <p:grpSpPr>
          <a:xfrm>
            <a:off x="5538842" y="3578470"/>
            <a:ext cx="2250244" cy="199450"/>
            <a:chOff x="5538842" y="1671731"/>
            <a:chExt cx="2250244" cy="199450"/>
          </a:xfrm>
        </p:grpSpPr>
        <p:grpSp>
          <p:nvGrpSpPr>
            <p:cNvPr id="9242" name="Group 9241">
              <a:extLst>
                <a:ext uri="{FF2B5EF4-FFF2-40B4-BE49-F238E27FC236}">
                  <a16:creationId xmlns:a16="http://schemas.microsoft.com/office/drawing/2014/main" id="{A114C2E2-BA6A-A325-C902-F33703D129AC}"/>
                </a:ext>
              </a:extLst>
            </p:cNvPr>
            <p:cNvGrpSpPr/>
            <p:nvPr/>
          </p:nvGrpSpPr>
          <p:grpSpPr>
            <a:xfrm>
              <a:off x="5538842" y="1671734"/>
              <a:ext cx="910370" cy="199447"/>
              <a:chOff x="5538842" y="1682686"/>
              <a:chExt cx="910370" cy="199447"/>
            </a:xfrm>
          </p:grpSpPr>
          <p:sp>
            <p:nvSpPr>
              <p:cNvPr id="9246" name="Rectangle 9245">
                <a:extLst>
                  <a:ext uri="{FF2B5EF4-FFF2-40B4-BE49-F238E27FC236}">
                    <a16:creationId xmlns:a16="http://schemas.microsoft.com/office/drawing/2014/main" id="{D82A95B2-590A-7E22-E509-B0C68E9F2ABD}"/>
                  </a:ext>
                </a:extLst>
              </p:cNvPr>
              <p:cNvSpPr/>
              <p:nvPr/>
            </p:nvSpPr>
            <p:spPr bwMode="auto">
              <a:xfrm>
                <a:off x="5538842" y="1682686"/>
                <a:ext cx="910367"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Rectangle 9246">
                <a:extLst>
                  <a:ext uri="{FF2B5EF4-FFF2-40B4-BE49-F238E27FC236}">
                    <a16:creationId xmlns:a16="http://schemas.microsoft.com/office/drawing/2014/main" id="{C22707B0-0C69-E2BD-9D8E-3785DB9FB7B6}"/>
                  </a:ext>
                </a:extLst>
              </p:cNvPr>
              <p:cNvSpPr/>
              <p:nvPr/>
            </p:nvSpPr>
            <p:spPr bwMode="auto">
              <a:xfrm>
                <a:off x="6260635" y="1682686"/>
                <a:ext cx="188577" cy="19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43" name="Group 9242">
              <a:extLst>
                <a:ext uri="{FF2B5EF4-FFF2-40B4-BE49-F238E27FC236}">
                  <a16:creationId xmlns:a16="http://schemas.microsoft.com/office/drawing/2014/main" id="{45CE4A69-950F-38BB-7D16-FCCA2851A430}"/>
                </a:ext>
              </a:extLst>
            </p:cNvPr>
            <p:cNvGrpSpPr/>
            <p:nvPr/>
          </p:nvGrpSpPr>
          <p:grpSpPr>
            <a:xfrm rot="10800000">
              <a:off x="6438453" y="1671731"/>
              <a:ext cx="1350633" cy="199449"/>
              <a:chOff x="5098576" y="1682688"/>
              <a:chExt cx="1350633" cy="199449"/>
            </a:xfrm>
          </p:grpSpPr>
          <p:sp>
            <p:nvSpPr>
              <p:cNvPr id="9244" name="Rectangle 9243">
                <a:extLst>
                  <a:ext uri="{FF2B5EF4-FFF2-40B4-BE49-F238E27FC236}">
                    <a16:creationId xmlns:a16="http://schemas.microsoft.com/office/drawing/2014/main" id="{4B9429DE-6C97-0159-D30F-FF4374D48292}"/>
                  </a:ext>
                </a:extLst>
              </p:cNvPr>
              <p:cNvSpPr/>
              <p:nvPr/>
            </p:nvSpPr>
            <p:spPr bwMode="auto">
              <a:xfrm>
                <a:off x="5098576" y="1682688"/>
                <a:ext cx="1350633"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Rectangle 9244">
                <a:extLst>
                  <a:ext uri="{FF2B5EF4-FFF2-40B4-BE49-F238E27FC236}">
                    <a16:creationId xmlns:a16="http://schemas.microsoft.com/office/drawing/2014/main" id="{A05A260B-CB81-BF95-12D1-9E7E5A51AA66}"/>
                  </a:ext>
                </a:extLst>
              </p:cNvPr>
              <p:cNvSpPr/>
              <p:nvPr/>
            </p:nvSpPr>
            <p:spPr bwMode="auto">
              <a:xfrm>
                <a:off x="6186512" y="1682690"/>
                <a:ext cx="251939" cy="199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248" name="Group 9247">
            <a:extLst>
              <a:ext uri="{FF2B5EF4-FFF2-40B4-BE49-F238E27FC236}">
                <a16:creationId xmlns:a16="http://schemas.microsoft.com/office/drawing/2014/main" id="{D4A282D2-E7BE-0D89-0D90-E1BE7D0E7547}"/>
              </a:ext>
            </a:extLst>
          </p:cNvPr>
          <p:cNvGrpSpPr/>
          <p:nvPr/>
        </p:nvGrpSpPr>
        <p:grpSpPr>
          <a:xfrm>
            <a:off x="5128273" y="3851552"/>
            <a:ext cx="1933071" cy="199449"/>
            <a:chOff x="5128273" y="1671732"/>
            <a:chExt cx="1933071" cy="199449"/>
          </a:xfrm>
        </p:grpSpPr>
        <p:grpSp>
          <p:nvGrpSpPr>
            <p:cNvPr id="9249" name="Group 9248">
              <a:extLst>
                <a:ext uri="{FF2B5EF4-FFF2-40B4-BE49-F238E27FC236}">
                  <a16:creationId xmlns:a16="http://schemas.microsoft.com/office/drawing/2014/main" id="{A30191DB-3411-DC47-8155-843FD51C49D5}"/>
                </a:ext>
              </a:extLst>
            </p:cNvPr>
            <p:cNvGrpSpPr/>
            <p:nvPr/>
          </p:nvGrpSpPr>
          <p:grpSpPr>
            <a:xfrm>
              <a:off x="5128273" y="1671734"/>
              <a:ext cx="1320940" cy="199447"/>
              <a:chOff x="5128273" y="1682686"/>
              <a:chExt cx="1320940" cy="199447"/>
            </a:xfrm>
          </p:grpSpPr>
          <p:sp>
            <p:nvSpPr>
              <p:cNvPr id="9253" name="Rectangle 9252">
                <a:extLst>
                  <a:ext uri="{FF2B5EF4-FFF2-40B4-BE49-F238E27FC236}">
                    <a16:creationId xmlns:a16="http://schemas.microsoft.com/office/drawing/2014/main" id="{3BE61C42-9877-71BC-E24A-1135D6AD4D2D}"/>
                  </a:ext>
                </a:extLst>
              </p:cNvPr>
              <p:cNvSpPr/>
              <p:nvPr/>
            </p:nvSpPr>
            <p:spPr bwMode="auto">
              <a:xfrm>
                <a:off x="5128273" y="1682686"/>
                <a:ext cx="1280892"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Rectangle 9253">
                <a:extLst>
                  <a:ext uri="{FF2B5EF4-FFF2-40B4-BE49-F238E27FC236}">
                    <a16:creationId xmlns:a16="http://schemas.microsoft.com/office/drawing/2014/main" id="{A1DE94B1-F694-47F9-A6EA-5E8CDAC5E6D3}"/>
                  </a:ext>
                </a:extLst>
              </p:cNvPr>
              <p:cNvSpPr/>
              <p:nvPr/>
            </p:nvSpPr>
            <p:spPr bwMode="auto">
              <a:xfrm>
                <a:off x="6387451" y="1682686"/>
                <a:ext cx="61762" cy="19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50" name="Group 9249">
              <a:extLst>
                <a:ext uri="{FF2B5EF4-FFF2-40B4-BE49-F238E27FC236}">
                  <a16:creationId xmlns:a16="http://schemas.microsoft.com/office/drawing/2014/main" id="{127FC0A0-25C3-8851-E8F5-B633F9A52E73}"/>
                </a:ext>
              </a:extLst>
            </p:cNvPr>
            <p:cNvGrpSpPr/>
            <p:nvPr/>
          </p:nvGrpSpPr>
          <p:grpSpPr>
            <a:xfrm rot="10800000">
              <a:off x="6438449" y="1671732"/>
              <a:ext cx="622895" cy="199447"/>
              <a:chOff x="5826318" y="1682689"/>
              <a:chExt cx="622895" cy="199447"/>
            </a:xfrm>
          </p:grpSpPr>
          <p:sp>
            <p:nvSpPr>
              <p:cNvPr id="9251" name="Rectangle 9250">
                <a:extLst>
                  <a:ext uri="{FF2B5EF4-FFF2-40B4-BE49-F238E27FC236}">
                    <a16:creationId xmlns:a16="http://schemas.microsoft.com/office/drawing/2014/main" id="{7C246524-F6C6-12F8-30BB-6EE5BC6A82BA}"/>
                  </a:ext>
                </a:extLst>
              </p:cNvPr>
              <p:cNvSpPr/>
              <p:nvPr/>
            </p:nvSpPr>
            <p:spPr bwMode="auto">
              <a:xfrm>
                <a:off x="5826318" y="1682689"/>
                <a:ext cx="622895"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Rectangle 9251">
                <a:extLst>
                  <a:ext uri="{FF2B5EF4-FFF2-40B4-BE49-F238E27FC236}">
                    <a16:creationId xmlns:a16="http://schemas.microsoft.com/office/drawing/2014/main" id="{F4E9DFA2-C98D-5F34-7827-F84598EC47B8}"/>
                  </a:ext>
                </a:extLst>
              </p:cNvPr>
              <p:cNvSpPr/>
              <p:nvPr/>
            </p:nvSpPr>
            <p:spPr bwMode="auto">
              <a:xfrm>
                <a:off x="6353373" y="1682689"/>
                <a:ext cx="95840" cy="199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255" name="Group 9254">
            <a:extLst>
              <a:ext uri="{FF2B5EF4-FFF2-40B4-BE49-F238E27FC236}">
                <a16:creationId xmlns:a16="http://schemas.microsoft.com/office/drawing/2014/main" id="{2528A028-F482-F186-F5E4-3B3FD02DEA56}"/>
              </a:ext>
            </a:extLst>
          </p:cNvPr>
          <p:cNvGrpSpPr/>
          <p:nvPr/>
        </p:nvGrpSpPr>
        <p:grpSpPr>
          <a:xfrm>
            <a:off x="5302173" y="4124634"/>
            <a:ext cx="1912910" cy="199448"/>
            <a:chOff x="5302173" y="1671733"/>
            <a:chExt cx="1912910" cy="199448"/>
          </a:xfrm>
        </p:grpSpPr>
        <p:grpSp>
          <p:nvGrpSpPr>
            <p:cNvPr id="9256" name="Group 9255">
              <a:extLst>
                <a:ext uri="{FF2B5EF4-FFF2-40B4-BE49-F238E27FC236}">
                  <a16:creationId xmlns:a16="http://schemas.microsoft.com/office/drawing/2014/main" id="{6A527BA3-E113-01CA-5AB7-0B82A0028B4A}"/>
                </a:ext>
              </a:extLst>
            </p:cNvPr>
            <p:cNvGrpSpPr/>
            <p:nvPr/>
          </p:nvGrpSpPr>
          <p:grpSpPr>
            <a:xfrm>
              <a:off x="5302173" y="1671734"/>
              <a:ext cx="1147039" cy="199447"/>
              <a:chOff x="5302173" y="1682686"/>
              <a:chExt cx="1147039" cy="199447"/>
            </a:xfrm>
          </p:grpSpPr>
          <p:sp>
            <p:nvSpPr>
              <p:cNvPr id="9260" name="Rectangle 9259">
                <a:extLst>
                  <a:ext uri="{FF2B5EF4-FFF2-40B4-BE49-F238E27FC236}">
                    <a16:creationId xmlns:a16="http://schemas.microsoft.com/office/drawing/2014/main" id="{BC4D52A7-7D71-52A7-7F65-E1F82AC3C377}"/>
                  </a:ext>
                </a:extLst>
              </p:cNvPr>
              <p:cNvSpPr/>
              <p:nvPr/>
            </p:nvSpPr>
            <p:spPr bwMode="auto">
              <a:xfrm>
                <a:off x="5302173" y="1682686"/>
                <a:ext cx="1147036"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Rectangle 9260">
                <a:extLst>
                  <a:ext uri="{FF2B5EF4-FFF2-40B4-BE49-F238E27FC236}">
                    <a16:creationId xmlns:a16="http://schemas.microsoft.com/office/drawing/2014/main" id="{4F05774E-DFEF-5545-BB66-91203F6A805E}"/>
                  </a:ext>
                </a:extLst>
              </p:cNvPr>
              <p:cNvSpPr/>
              <p:nvPr/>
            </p:nvSpPr>
            <p:spPr bwMode="auto">
              <a:xfrm>
                <a:off x="6403493" y="1682686"/>
                <a:ext cx="45719" cy="19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58" name="Rectangle 9257">
              <a:extLst>
                <a:ext uri="{FF2B5EF4-FFF2-40B4-BE49-F238E27FC236}">
                  <a16:creationId xmlns:a16="http://schemas.microsoft.com/office/drawing/2014/main" id="{6B9046EB-5E3C-33EF-E5B4-8D995F6374E5}"/>
                </a:ext>
              </a:extLst>
            </p:cNvPr>
            <p:cNvSpPr/>
            <p:nvPr/>
          </p:nvSpPr>
          <p:spPr bwMode="auto">
            <a:xfrm rot="10800000">
              <a:off x="6438453" y="1671733"/>
              <a:ext cx="776630"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62" name="Group 9261">
            <a:extLst>
              <a:ext uri="{FF2B5EF4-FFF2-40B4-BE49-F238E27FC236}">
                <a16:creationId xmlns:a16="http://schemas.microsoft.com/office/drawing/2014/main" id="{41CBCDA9-ABCB-C764-3F53-66C0D011DCD3}"/>
              </a:ext>
            </a:extLst>
          </p:cNvPr>
          <p:cNvGrpSpPr/>
          <p:nvPr/>
        </p:nvGrpSpPr>
        <p:grpSpPr>
          <a:xfrm>
            <a:off x="5725972" y="4397714"/>
            <a:ext cx="1828731" cy="199449"/>
            <a:chOff x="5725972" y="1671732"/>
            <a:chExt cx="1828731" cy="199449"/>
          </a:xfrm>
        </p:grpSpPr>
        <p:grpSp>
          <p:nvGrpSpPr>
            <p:cNvPr id="9263" name="Group 9262">
              <a:extLst>
                <a:ext uri="{FF2B5EF4-FFF2-40B4-BE49-F238E27FC236}">
                  <a16:creationId xmlns:a16="http://schemas.microsoft.com/office/drawing/2014/main" id="{7B974E36-A958-34F9-0021-21FA64DDD5FF}"/>
                </a:ext>
              </a:extLst>
            </p:cNvPr>
            <p:cNvGrpSpPr/>
            <p:nvPr/>
          </p:nvGrpSpPr>
          <p:grpSpPr>
            <a:xfrm>
              <a:off x="5725972" y="1671734"/>
              <a:ext cx="723241" cy="199447"/>
              <a:chOff x="5725972" y="1682686"/>
              <a:chExt cx="723241" cy="199447"/>
            </a:xfrm>
          </p:grpSpPr>
          <p:sp>
            <p:nvSpPr>
              <p:cNvPr id="9267" name="Rectangle 9266">
                <a:extLst>
                  <a:ext uri="{FF2B5EF4-FFF2-40B4-BE49-F238E27FC236}">
                    <a16:creationId xmlns:a16="http://schemas.microsoft.com/office/drawing/2014/main" id="{92EE7AE5-84CF-370A-6FD9-8343474E8C38}"/>
                  </a:ext>
                </a:extLst>
              </p:cNvPr>
              <p:cNvSpPr/>
              <p:nvPr/>
            </p:nvSpPr>
            <p:spPr bwMode="auto">
              <a:xfrm>
                <a:off x="5725972" y="1682686"/>
                <a:ext cx="723241"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8" name="Rectangle 9267">
                <a:extLst>
                  <a:ext uri="{FF2B5EF4-FFF2-40B4-BE49-F238E27FC236}">
                    <a16:creationId xmlns:a16="http://schemas.microsoft.com/office/drawing/2014/main" id="{C9AB861F-C1C2-00DF-E4F2-ED5D06298DA3}"/>
                  </a:ext>
                </a:extLst>
              </p:cNvPr>
              <p:cNvSpPr/>
              <p:nvPr/>
            </p:nvSpPr>
            <p:spPr bwMode="auto">
              <a:xfrm>
                <a:off x="6294009" y="1682686"/>
                <a:ext cx="155204" cy="19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64" name="Group 9263">
              <a:extLst>
                <a:ext uri="{FF2B5EF4-FFF2-40B4-BE49-F238E27FC236}">
                  <a16:creationId xmlns:a16="http://schemas.microsoft.com/office/drawing/2014/main" id="{06852573-F75E-6083-FCAD-DDA2C4FD4C14}"/>
                </a:ext>
              </a:extLst>
            </p:cNvPr>
            <p:cNvGrpSpPr/>
            <p:nvPr/>
          </p:nvGrpSpPr>
          <p:grpSpPr>
            <a:xfrm rot="10800000">
              <a:off x="6438448" y="1671732"/>
              <a:ext cx="1116255" cy="199447"/>
              <a:chOff x="5332959" y="1682689"/>
              <a:chExt cx="1116255" cy="199447"/>
            </a:xfrm>
          </p:grpSpPr>
          <p:sp>
            <p:nvSpPr>
              <p:cNvPr id="9265" name="Rectangle 9264">
                <a:extLst>
                  <a:ext uri="{FF2B5EF4-FFF2-40B4-BE49-F238E27FC236}">
                    <a16:creationId xmlns:a16="http://schemas.microsoft.com/office/drawing/2014/main" id="{DD84B647-637D-EB57-A20B-45CC756AE153}"/>
                  </a:ext>
                </a:extLst>
              </p:cNvPr>
              <p:cNvSpPr/>
              <p:nvPr/>
            </p:nvSpPr>
            <p:spPr bwMode="auto">
              <a:xfrm>
                <a:off x="5332959" y="1682689"/>
                <a:ext cx="1105492"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6" name="Rectangle 9265">
                <a:extLst>
                  <a:ext uri="{FF2B5EF4-FFF2-40B4-BE49-F238E27FC236}">
                    <a16:creationId xmlns:a16="http://schemas.microsoft.com/office/drawing/2014/main" id="{4810AC77-2EB7-F803-1219-1CC168F4182C}"/>
                  </a:ext>
                </a:extLst>
              </p:cNvPr>
              <p:cNvSpPr/>
              <p:nvPr/>
            </p:nvSpPr>
            <p:spPr bwMode="auto">
              <a:xfrm>
                <a:off x="6279955" y="1682689"/>
                <a:ext cx="169259" cy="199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269" name="Group 9268">
            <a:extLst>
              <a:ext uri="{FF2B5EF4-FFF2-40B4-BE49-F238E27FC236}">
                <a16:creationId xmlns:a16="http://schemas.microsoft.com/office/drawing/2014/main" id="{44397B69-3627-9C60-9223-1C1D85DABC8D}"/>
              </a:ext>
            </a:extLst>
          </p:cNvPr>
          <p:cNvGrpSpPr/>
          <p:nvPr/>
        </p:nvGrpSpPr>
        <p:grpSpPr>
          <a:xfrm>
            <a:off x="5486400" y="4670794"/>
            <a:ext cx="1851658" cy="199450"/>
            <a:chOff x="5486400" y="1671731"/>
            <a:chExt cx="1851658" cy="199450"/>
          </a:xfrm>
        </p:grpSpPr>
        <p:grpSp>
          <p:nvGrpSpPr>
            <p:cNvPr id="9270" name="Group 9269">
              <a:extLst>
                <a:ext uri="{FF2B5EF4-FFF2-40B4-BE49-F238E27FC236}">
                  <a16:creationId xmlns:a16="http://schemas.microsoft.com/office/drawing/2014/main" id="{F9BD806F-2001-C7F1-59E6-75C9E362B9C3}"/>
                </a:ext>
              </a:extLst>
            </p:cNvPr>
            <p:cNvGrpSpPr/>
            <p:nvPr/>
          </p:nvGrpSpPr>
          <p:grpSpPr>
            <a:xfrm>
              <a:off x="5486400" y="1671734"/>
              <a:ext cx="962813" cy="199447"/>
              <a:chOff x="5486400" y="1682686"/>
              <a:chExt cx="962813" cy="199447"/>
            </a:xfrm>
          </p:grpSpPr>
          <p:sp>
            <p:nvSpPr>
              <p:cNvPr id="9274" name="Rectangle 9273">
                <a:extLst>
                  <a:ext uri="{FF2B5EF4-FFF2-40B4-BE49-F238E27FC236}">
                    <a16:creationId xmlns:a16="http://schemas.microsoft.com/office/drawing/2014/main" id="{13974C6F-17AA-04DC-8090-27B3C047A6BB}"/>
                  </a:ext>
                </a:extLst>
              </p:cNvPr>
              <p:cNvSpPr/>
              <p:nvPr/>
            </p:nvSpPr>
            <p:spPr bwMode="auto">
              <a:xfrm>
                <a:off x="5486400" y="1682686"/>
                <a:ext cx="962809"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5" name="Rectangle 9274">
                <a:extLst>
                  <a:ext uri="{FF2B5EF4-FFF2-40B4-BE49-F238E27FC236}">
                    <a16:creationId xmlns:a16="http://schemas.microsoft.com/office/drawing/2014/main" id="{67FAF609-C54C-882E-BD09-E5D7A7A68090}"/>
                  </a:ext>
                </a:extLst>
              </p:cNvPr>
              <p:cNvSpPr/>
              <p:nvPr/>
            </p:nvSpPr>
            <p:spPr bwMode="auto">
              <a:xfrm>
                <a:off x="6387451" y="1682686"/>
                <a:ext cx="61762" cy="19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71" name="Group 9270">
              <a:extLst>
                <a:ext uri="{FF2B5EF4-FFF2-40B4-BE49-F238E27FC236}">
                  <a16:creationId xmlns:a16="http://schemas.microsoft.com/office/drawing/2014/main" id="{98EA5979-C51D-E5CE-65C5-6D1761DE0A57}"/>
                </a:ext>
              </a:extLst>
            </p:cNvPr>
            <p:cNvGrpSpPr/>
            <p:nvPr/>
          </p:nvGrpSpPr>
          <p:grpSpPr>
            <a:xfrm rot="10800000">
              <a:off x="6438449" y="1671731"/>
              <a:ext cx="899609" cy="199449"/>
              <a:chOff x="5549604" y="1682688"/>
              <a:chExt cx="899609" cy="199449"/>
            </a:xfrm>
          </p:grpSpPr>
          <p:sp>
            <p:nvSpPr>
              <p:cNvPr id="9272" name="Rectangle 9271">
                <a:extLst>
                  <a:ext uri="{FF2B5EF4-FFF2-40B4-BE49-F238E27FC236}">
                    <a16:creationId xmlns:a16="http://schemas.microsoft.com/office/drawing/2014/main" id="{9C48C362-4B64-1A8A-47DB-FF28D870E1A7}"/>
                  </a:ext>
                </a:extLst>
              </p:cNvPr>
              <p:cNvSpPr/>
              <p:nvPr/>
            </p:nvSpPr>
            <p:spPr bwMode="auto">
              <a:xfrm>
                <a:off x="5549604" y="1682688"/>
                <a:ext cx="899605"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3" name="Rectangle 9272">
                <a:extLst>
                  <a:ext uri="{FF2B5EF4-FFF2-40B4-BE49-F238E27FC236}">
                    <a16:creationId xmlns:a16="http://schemas.microsoft.com/office/drawing/2014/main" id="{8F9F77A4-9146-F089-9002-D7EB5DF640A8}"/>
                  </a:ext>
                </a:extLst>
              </p:cNvPr>
              <p:cNvSpPr/>
              <p:nvPr/>
            </p:nvSpPr>
            <p:spPr bwMode="auto">
              <a:xfrm>
                <a:off x="6403494" y="1682690"/>
                <a:ext cx="45719" cy="199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276" name="Group 9275">
            <a:extLst>
              <a:ext uri="{FF2B5EF4-FFF2-40B4-BE49-F238E27FC236}">
                <a16:creationId xmlns:a16="http://schemas.microsoft.com/office/drawing/2014/main" id="{6629A842-5AA3-733E-763A-863124826FD4}"/>
              </a:ext>
            </a:extLst>
          </p:cNvPr>
          <p:cNvGrpSpPr/>
          <p:nvPr/>
        </p:nvGrpSpPr>
        <p:grpSpPr>
          <a:xfrm>
            <a:off x="5579844" y="4943876"/>
            <a:ext cx="1802101" cy="199449"/>
            <a:chOff x="5579844" y="1671732"/>
            <a:chExt cx="1802101" cy="199449"/>
          </a:xfrm>
        </p:grpSpPr>
        <p:grpSp>
          <p:nvGrpSpPr>
            <p:cNvPr id="9277" name="Group 9276">
              <a:extLst>
                <a:ext uri="{FF2B5EF4-FFF2-40B4-BE49-F238E27FC236}">
                  <a16:creationId xmlns:a16="http://schemas.microsoft.com/office/drawing/2014/main" id="{0C70D894-A24A-D5FB-930D-EBF04FEAB1C2}"/>
                </a:ext>
              </a:extLst>
            </p:cNvPr>
            <p:cNvGrpSpPr/>
            <p:nvPr/>
          </p:nvGrpSpPr>
          <p:grpSpPr>
            <a:xfrm>
              <a:off x="5579844" y="1671734"/>
              <a:ext cx="869369" cy="199447"/>
              <a:chOff x="5579844" y="1682686"/>
              <a:chExt cx="869369" cy="199447"/>
            </a:xfrm>
          </p:grpSpPr>
          <p:sp>
            <p:nvSpPr>
              <p:cNvPr id="9281" name="Rectangle 9280">
                <a:extLst>
                  <a:ext uri="{FF2B5EF4-FFF2-40B4-BE49-F238E27FC236}">
                    <a16:creationId xmlns:a16="http://schemas.microsoft.com/office/drawing/2014/main" id="{2882527C-6CAC-46A3-EDA3-F53C11BD030A}"/>
                  </a:ext>
                </a:extLst>
              </p:cNvPr>
              <p:cNvSpPr/>
              <p:nvPr/>
            </p:nvSpPr>
            <p:spPr bwMode="auto">
              <a:xfrm>
                <a:off x="5579844" y="1682686"/>
                <a:ext cx="829320"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2" name="Rectangle 9281">
                <a:extLst>
                  <a:ext uri="{FF2B5EF4-FFF2-40B4-BE49-F238E27FC236}">
                    <a16:creationId xmlns:a16="http://schemas.microsoft.com/office/drawing/2014/main" id="{AA6473EB-A0C2-0E52-ADE0-986C9AE31E00}"/>
                  </a:ext>
                </a:extLst>
              </p:cNvPr>
              <p:cNvSpPr/>
              <p:nvPr/>
            </p:nvSpPr>
            <p:spPr bwMode="auto">
              <a:xfrm>
                <a:off x="6300683" y="1682686"/>
                <a:ext cx="148530" cy="19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78" name="Group 9277">
              <a:extLst>
                <a:ext uri="{FF2B5EF4-FFF2-40B4-BE49-F238E27FC236}">
                  <a16:creationId xmlns:a16="http://schemas.microsoft.com/office/drawing/2014/main" id="{76A1509C-85CA-E042-A79F-B549BD930E00}"/>
                </a:ext>
              </a:extLst>
            </p:cNvPr>
            <p:cNvGrpSpPr/>
            <p:nvPr/>
          </p:nvGrpSpPr>
          <p:grpSpPr>
            <a:xfrm rot="10800000">
              <a:off x="6431779" y="1671732"/>
              <a:ext cx="950166" cy="199448"/>
              <a:chOff x="5505717" y="1682688"/>
              <a:chExt cx="950166" cy="199448"/>
            </a:xfrm>
          </p:grpSpPr>
          <p:sp>
            <p:nvSpPr>
              <p:cNvPr id="9279" name="Rectangle 9278">
                <a:extLst>
                  <a:ext uri="{FF2B5EF4-FFF2-40B4-BE49-F238E27FC236}">
                    <a16:creationId xmlns:a16="http://schemas.microsoft.com/office/drawing/2014/main" id="{657C066B-FC26-7461-9AF9-37F8E044CFEA}"/>
                  </a:ext>
                </a:extLst>
              </p:cNvPr>
              <p:cNvSpPr/>
              <p:nvPr/>
            </p:nvSpPr>
            <p:spPr bwMode="auto">
              <a:xfrm>
                <a:off x="5505717" y="1682688"/>
                <a:ext cx="950166"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0" name="Rectangle 9279">
                <a:extLst>
                  <a:ext uri="{FF2B5EF4-FFF2-40B4-BE49-F238E27FC236}">
                    <a16:creationId xmlns:a16="http://schemas.microsoft.com/office/drawing/2014/main" id="{F3714D12-BDA1-B3A5-4B36-E147131C6518}"/>
                  </a:ext>
                </a:extLst>
              </p:cNvPr>
              <p:cNvSpPr/>
              <p:nvPr/>
            </p:nvSpPr>
            <p:spPr bwMode="auto">
              <a:xfrm>
                <a:off x="6046349" y="1682689"/>
                <a:ext cx="402865" cy="199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283" name="Group 9282">
            <a:extLst>
              <a:ext uri="{FF2B5EF4-FFF2-40B4-BE49-F238E27FC236}">
                <a16:creationId xmlns:a16="http://schemas.microsoft.com/office/drawing/2014/main" id="{B0E42116-3687-6CA4-D775-AC47087F2EA4}"/>
              </a:ext>
            </a:extLst>
          </p:cNvPr>
          <p:cNvGrpSpPr/>
          <p:nvPr/>
        </p:nvGrpSpPr>
        <p:grpSpPr>
          <a:xfrm>
            <a:off x="6201781" y="5216957"/>
            <a:ext cx="1539325" cy="199449"/>
            <a:chOff x="6201781" y="1671732"/>
            <a:chExt cx="1539325" cy="199449"/>
          </a:xfrm>
        </p:grpSpPr>
        <p:grpSp>
          <p:nvGrpSpPr>
            <p:cNvPr id="9284" name="Group 9283">
              <a:extLst>
                <a:ext uri="{FF2B5EF4-FFF2-40B4-BE49-F238E27FC236}">
                  <a16:creationId xmlns:a16="http://schemas.microsoft.com/office/drawing/2014/main" id="{E6832433-13B1-8342-3454-6C5CEF2C4B2F}"/>
                </a:ext>
              </a:extLst>
            </p:cNvPr>
            <p:cNvGrpSpPr/>
            <p:nvPr/>
          </p:nvGrpSpPr>
          <p:grpSpPr>
            <a:xfrm>
              <a:off x="6201781" y="1671734"/>
              <a:ext cx="247431" cy="199447"/>
              <a:chOff x="6201781" y="1682686"/>
              <a:chExt cx="247431" cy="199447"/>
            </a:xfrm>
          </p:grpSpPr>
          <p:sp>
            <p:nvSpPr>
              <p:cNvPr id="9288" name="Rectangle 9287">
                <a:extLst>
                  <a:ext uri="{FF2B5EF4-FFF2-40B4-BE49-F238E27FC236}">
                    <a16:creationId xmlns:a16="http://schemas.microsoft.com/office/drawing/2014/main" id="{18227B68-56A0-1F07-0B8F-1BA7BA79B077}"/>
                  </a:ext>
                </a:extLst>
              </p:cNvPr>
              <p:cNvSpPr/>
              <p:nvPr/>
            </p:nvSpPr>
            <p:spPr bwMode="auto">
              <a:xfrm>
                <a:off x="6201781" y="1682686"/>
                <a:ext cx="247428"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9" name="Rectangle 9288">
                <a:extLst>
                  <a:ext uri="{FF2B5EF4-FFF2-40B4-BE49-F238E27FC236}">
                    <a16:creationId xmlns:a16="http://schemas.microsoft.com/office/drawing/2014/main" id="{22327335-2A54-0C2F-B4A0-68522CEE2975}"/>
                  </a:ext>
                </a:extLst>
              </p:cNvPr>
              <p:cNvSpPr/>
              <p:nvPr/>
            </p:nvSpPr>
            <p:spPr bwMode="auto">
              <a:xfrm>
                <a:off x="6403493" y="1682686"/>
                <a:ext cx="45719" cy="19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85" name="Group 9284">
              <a:extLst>
                <a:ext uri="{FF2B5EF4-FFF2-40B4-BE49-F238E27FC236}">
                  <a16:creationId xmlns:a16="http://schemas.microsoft.com/office/drawing/2014/main" id="{2B1A4364-C9E0-30CA-21D5-A037A063B2FD}"/>
                </a:ext>
              </a:extLst>
            </p:cNvPr>
            <p:cNvGrpSpPr/>
            <p:nvPr/>
          </p:nvGrpSpPr>
          <p:grpSpPr>
            <a:xfrm rot="10800000">
              <a:off x="6438449" y="1671732"/>
              <a:ext cx="1302657" cy="199448"/>
              <a:chOff x="5146556" y="1682688"/>
              <a:chExt cx="1302657" cy="199448"/>
            </a:xfrm>
          </p:grpSpPr>
          <p:sp>
            <p:nvSpPr>
              <p:cNvPr id="9286" name="Rectangle 9285">
                <a:extLst>
                  <a:ext uri="{FF2B5EF4-FFF2-40B4-BE49-F238E27FC236}">
                    <a16:creationId xmlns:a16="http://schemas.microsoft.com/office/drawing/2014/main" id="{F581DFC0-1EF9-C4A1-69CA-3E96F70FF4BB}"/>
                  </a:ext>
                </a:extLst>
              </p:cNvPr>
              <p:cNvSpPr/>
              <p:nvPr/>
            </p:nvSpPr>
            <p:spPr bwMode="auto">
              <a:xfrm>
                <a:off x="5146556" y="1682688"/>
                <a:ext cx="1262609"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7" name="Rectangle 9286">
                <a:extLst>
                  <a:ext uri="{FF2B5EF4-FFF2-40B4-BE49-F238E27FC236}">
                    <a16:creationId xmlns:a16="http://schemas.microsoft.com/office/drawing/2014/main" id="{6F560602-177B-5273-809F-6E08A34D8A6D}"/>
                  </a:ext>
                </a:extLst>
              </p:cNvPr>
              <p:cNvSpPr/>
              <p:nvPr/>
            </p:nvSpPr>
            <p:spPr bwMode="auto">
              <a:xfrm>
                <a:off x="5838179" y="1682689"/>
                <a:ext cx="611034" cy="199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290" name="Group 9289">
            <a:extLst>
              <a:ext uri="{FF2B5EF4-FFF2-40B4-BE49-F238E27FC236}">
                <a16:creationId xmlns:a16="http://schemas.microsoft.com/office/drawing/2014/main" id="{B34617FC-CD16-A8E5-E1A4-E3AAFBF4A255}"/>
              </a:ext>
            </a:extLst>
          </p:cNvPr>
          <p:cNvGrpSpPr/>
          <p:nvPr/>
        </p:nvGrpSpPr>
        <p:grpSpPr>
          <a:xfrm>
            <a:off x="6121691" y="5490031"/>
            <a:ext cx="1253580" cy="199449"/>
            <a:chOff x="6121691" y="1671732"/>
            <a:chExt cx="1253580" cy="199449"/>
          </a:xfrm>
        </p:grpSpPr>
        <p:grpSp>
          <p:nvGrpSpPr>
            <p:cNvPr id="9291" name="Group 9290">
              <a:extLst>
                <a:ext uri="{FF2B5EF4-FFF2-40B4-BE49-F238E27FC236}">
                  <a16:creationId xmlns:a16="http://schemas.microsoft.com/office/drawing/2014/main" id="{C3AF404A-016A-E657-8F3A-81B314017B71}"/>
                </a:ext>
              </a:extLst>
            </p:cNvPr>
            <p:cNvGrpSpPr/>
            <p:nvPr/>
          </p:nvGrpSpPr>
          <p:grpSpPr>
            <a:xfrm>
              <a:off x="6121691" y="1671734"/>
              <a:ext cx="327522" cy="199447"/>
              <a:chOff x="6121691" y="1682686"/>
              <a:chExt cx="327522" cy="199447"/>
            </a:xfrm>
          </p:grpSpPr>
          <p:sp>
            <p:nvSpPr>
              <p:cNvPr id="9295" name="Rectangle 9294">
                <a:extLst>
                  <a:ext uri="{FF2B5EF4-FFF2-40B4-BE49-F238E27FC236}">
                    <a16:creationId xmlns:a16="http://schemas.microsoft.com/office/drawing/2014/main" id="{F427ED9C-1A3C-5304-03E4-497D877A5090}"/>
                  </a:ext>
                </a:extLst>
              </p:cNvPr>
              <p:cNvSpPr/>
              <p:nvPr/>
            </p:nvSpPr>
            <p:spPr bwMode="auto">
              <a:xfrm>
                <a:off x="6121691" y="1682686"/>
                <a:ext cx="327522" cy="199447"/>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6" name="Rectangle 9295">
                <a:extLst>
                  <a:ext uri="{FF2B5EF4-FFF2-40B4-BE49-F238E27FC236}">
                    <a16:creationId xmlns:a16="http://schemas.microsoft.com/office/drawing/2014/main" id="{D7876CE7-F0EF-5677-71DB-713577289D12}"/>
                  </a:ext>
                </a:extLst>
              </p:cNvPr>
              <p:cNvSpPr/>
              <p:nvPr/>
            </p:nvSpPr>
            <p:spPr bwMode="auto">
              <a:xfrm>
                <a:off x="6403493" y="1682686"/>
                <a:ext cx="45719" cy="19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92" name="Group 9291">
              <a:extLst>
                <a:ext uri="{FF2B5EF4-FFF2-40B4-BE49-F238E27FC236}">
                  <a16:creationId xmlns:a16="http://schemas.microsoft.com/office/drawing/2014/main" id="{5C017043-5EEC-CDF5-C987-75E0EAA3CE02}"/>
                </a:ext>
              </a:extLst>
            </p:cNvPr>
            <p:cNvGrpSpPr/>
            <p:nvPr/>
          </p:nvGrpSpPr>
          <p:grpSpPr>
            <a:xfrm rot="10800000">
              <a:off x="6438449" y="1671732"/>
              <a:ext cx="936822" cy="199447"/>
              <a:chOff x="5512391" y="1682689"/>
              <a:chExt cx="936822" cy="199447"/>
            </a:xfrm>
          </p:grpSpPr>
          <p:sp>
            <p:nvSpPr>
              <p:cNvPr id="9293" name="Rectangle 9292">
                <a:extLst>
                  <a:ext uri="{FF2B5EF4-FFF2-40B4-BE49-F238E27FC236}">
                    <a16:creationId xmlns:a16="http://schemas.microsoft.com/office/drawing/2014/main" id="{FD08BB28-B17B-F5D2-EA01-26A77B3CC058}"/>
                  </a:ext>
                </a:extLst>
              </p:cNvPr>
              <p:cNvSpPr/>
              <p:nvPr/>
            </p:nvSpPr>
            <p:spPr bwMode="auto">
              <a:xfrm>
                <a:off x="5512391" y="1682689"/>
                <a:ext cx="926060" cy="199447"/>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4" name="Rectangle 9293">
                <a:extLst>
                  <a:ext uri="{FF2B5EF4-FFF2-40B4-BE49-F238E27FC236}">
                    <a16:creationId xmlns:a16="http://schemas.microsoft.com/office/drawing/2014/main" id="{5F7ACBA9-F8BB-670B-E454-6A3620F5AC7A}"/>
                  </a:ext>
                </a:extLst>
              </p:cNvPr>
              <p:cNvSpPr/>
              <p:nvPr/>
            </p:nvSpPr>
            <p:spPr bwMode="auto">
              <a:xfrm>
                <a:off x="6320001" y="1682689"/>
                <a:ext cx="129212" cy="1994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cxnSp>
        <p:nvCxnSpPr>
          <p:cNvPr id="5" name="Straight Connector 4">
            <a:extLst>
              <a:ext uri="{FF2B5EF4-FFF2-40B4-BE49-F238E27FC236}">
                <a16:creationId xmlns:a16="http://schemas.microsoft.com/office/drawing/2014/main" id="{36677F0E-168A-90EC-E221-FEDE7FCBDEA2}"/>
              </a:ext>
            </a:extLst>
          </p:cNvPr>
          <p:cNvCxnSpPr/>
          <p:nvPr/>
        </p:nvCxnSpPr>
        <p:spPr bwMode="auto">
          <a:xfrm flipV="1">
            <a:off x="6443831" y="1603375"/>
            <a:ext cx="0" cy="4141209"/>
          </a:xfrm>
          <a:prstGeom prst="line">
            <a:avLst/>
          </a:prstGeom>
          <a:noFill/>
          <a:ln w="28575" cap="flat" cmpd="sng" algn="ctr">
            <a:solidFill>
              <a:schemeClr val="bg1"/>
            </a:solidFill>
            <a:prstDash val="solid"/>
            <a:round/>
            <a:headEnd type="none" w="med" len="med"/>
            <a:tailEnd type="none" w="med" len="med"/>
          </a:ln>
          <a:effectLst/>
        </p:spPr>
      </p:cxnSp>
      <p:grpSp>
        <p:nvGrpSpPr>
          <p:cNvPr id="9302" name="Group 9301">
            <a:extLst>
              <a:ext uri="{FF2B5EF4-FFF2-40B4-BE49-F238E27FC236}">
                <a16:creationId xmlns:a16="http://schemas.microsoft.com/office/drawing/2014/main" id="{27CA965F-D62C-170A-6507-A315A5E9E75C}"/>
              </a:ext>
            </a:extLst>
          </p:cNvPr>
          <p:cNvGrpSpPr/>
          <p:nvPr/>
        </p:nvGrpSpPr>
        <p:grpSpPr>
          <a:xfrm>
            <a:off x="3404025" y="1622751"/>
            <a:ext cx="5886480" cy="307777"/>
            <a:chOff x="3404025" y="1622751"/>
            <a:chExt cx="5886480" cy="307777"/>
          </a:xfrm>
        </p:grpSpPr>
        <p:sp>
          <p:nvSpPr>
            <p:cNvPr id="9298" name="TextBox 9297">
              <a:extLst>
                <a:ext uri="{FF2B5EF4-FFF2-40B4-BE49-F238E27FC236}">
                  <a16:creationId xmlns:a16="http://schemas.microsoft.com/office/drawing/2014/main" id="{B7DD409D-87E1-5038-D253-3E6432D587D0}"/>
                </a:ext>
              </a:extLst>
            </p:cNvPr>
            <p:cNvSpPr txBox="1"/>
            <p:nvPr/>
          </p:nvSpPr>
          <p:spPr bwMode="auto">
            <a:xfrm>
              <a:off x="3404025"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63</a:t>
              </a:r>
            </a:p>
          </p:txBody>
        </p:sp>
        <p:sp>
          <p:nvSpPr>
            <p:cNvPr id="9299" name="TextBox 9298">
              <a:extLst>
                <a:ext uri="{FF2B5EF4-FFF2-40B4-BE49-F238E27FC236}">
                  <a16:creationId xmlns:a16="http://schemas.microsoft.com/office/drawing/2014/main" id="{95E40FD0-5B4C-EBEC-42B5-FD233B297E26}"/>
                </a:ext>
              </a:extLst>
            </p:cNvPr>
            <p:cNvSpPr txBox="1"/>
            <p:nvPr/>
          </p:nvSpPr>
          <p:spPr bwMode="auto">
            <a:xfrm>
              <a:off x="8627565"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59</a:t>
              </a:r>
            </a:p>
          </p:txBody>
        </p:sp>
        <p:sp>
          <p:nvSpPr>
            <p:cNvPr id="9300" name="TextBox 9299">
              <a:extLst>
                <a:ext uri="{FF2B5EF4-FFF2-40B4-BE49-F238E27FC236}">
                  <a16:creationId xmlns:a16="http://schemas.microsoft.com/office/drawing/2014/main" id="{55D03A2D-0B9D-7A49-0CCE-CC91E720CD29}"/>
                </a:ext>
              </a:extLst>
            </p:cNvPr>
            <p:cNvSpPr txBox="1"/>
            <p:nvPr/>
          </p:nvSpPr>
          <p:spPr bwMode="auto">
            <a:xfrm>
              <a:off x="7986145"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45</a:t>
              </a:r>
            </a:p>
          </p:txBody>
        </p:sp>
        <p:sp>
          <p:nvSpPr>
            <p:cNvPr id="9301" name="TextBox 9300">
              <a:extLst>
                <a:ext uri="{FF2B5EF4-FFF2-40B4-BE49-F238E27FC236}">
                  <a16:creationId xmlns:a16="http://schemas.microsoft.com/office/drawing/2014/main" id="{6021EFE1-A6E8-0DD5-B74B-E33572BFE763}"/>
                </a:ext>
              </a:extLst>
            </p:cNvPr>
            <p:cNvSpPr txBox="1"/>
            <p:nvPr/>
          </p:nvSpPr>
          <p:spPr bwMode="auto">
            <a:xfrm>
              <a:off x="4309015"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43</a:t>
              </a:r>
            </a:p>
          </p:txBody>
        </p:sp>
      </p:grpSp>
      <p:grpSp>
        <p:nvGrpSpPr>
          <p:cNvPr id="9303" name="Group 9302">
            <a:extLst>
              <a:ext uri="{FF2B5EF4-FFF2-40B4-BE49-F238E27FC236}">
                <a16:creationId xmlns:a16="http://schemas.microsoft.com/office/drawing/2014/main" id="{35C188C9-B532-8F70-F437-C70906BB269C}"/>
              </a:ext>
            </a:extLst>
          </p:cNvPr>
          <p:cNvGrpSpPr/>
          <p:nvPr/>
        </p:nvGrpSpPr>
        <p:grpSpPr>
          <a:xfrm>
            <a:off x="3625919" y="1895411"/>
            <a:ext cx="5511354" cy="307777"/>
            <a:chOff x="3625919" y="1622751"/>
            <a:chExt cx="5511354" cy="307777"/>
          </a:xfrm>
        </p:grpSpPr>
        <p:sp>
          <p:nvSpPr>
            <p:cNvPr id="9304" name="TextBox 9303">
              <a:extLst>
                <a:ext uri="{FF2B5EF4-FFF2-40B4-BE49-F238E27FC236}">
                  <a16:creationId xmlns:a16="http://schemas.microsoft.com/office/drawing/2014/main" id="{81110B57-D6E5-277E-546E-214257046F1D}"/>
                </a:ext>
              </a:extLst>
            </p:cNvPr>
            <p:cNvSpPr txBox="1"/>
            <p:nvPr/>
          </p:nvSpPr>
          <p:spPr bwMode="auto">
            <a:xfrm>
              <a:off x="3625919"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58</a:t>
              </a:r>
            </a:p>
          </p:txBody>
        </p:sp>
        <p:sp>
          <p:nvSpPr>
            <p:cNvPr id="9305" name="TextBox 9304">
              <a:extLst>
                <a:ext uri="{FF2B5EF4-FFF2-40B4-BE49-F238E27FC236}">
                  <a16:creationId xmlns:a16="http://schemas.microsoft.com/office/drawing/2014/main" id="{D14C8381-849C-CA00-CF2F-7392F58550A7}"/>
                </a:ext>
              </a:extLst>
            </p:cNvPr>
            <p:cNvSpPr txBox="1"/>
            <p:nvPr/>
          </p:nvSpPr>
          <p:spPr bwMode="auto">
            <a:xfrm>
              <a:off x="8474333"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56</a:t>
              </a:r>
            </a:p>
          </p:txBody>
        </p:sp>
        <p:sp>
          <p:nvSpPr>
            <p:cNvPr id="9306" name="TextBox 9305">
              <a:extLst>
                <a:ext uri="{FF2B5EF4-FFF2-40B4-BE49-F238E27FC236}">
                  <a16:creationId xmlns:a16="http://schemas.microsoft.com/office/drawing/2014/main" id="{35FC0A29-0CBC-280B-31B7-9C9864766E61}"/>
                </a:ext>
              </a:extLst>
            </p:cNvPr>
            <p:cNvSpPr txBox="1"/>
            <p:nvPr/>
          </p:nvSpPr>
          <p:spPr bwMode="auto">
            <a:xfrm>
              <a:off x="6201781"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a:t>
              </a:r>
            </a:p>
          </p:txBody>
        </p:sp>
        <p:sp>
          <p:nvSpPr>
            <p:cNvPr id="9307" name="TextBox 9306">
              <a:extLst>
                <a:ext uri="{FF2B5EF4-FFF2-40B4-BE49-F238E27FC236}">
                  <a16:creationId xmlns:a16="http://schemas.microsoft.com/office/drawing/2014/main" id="{FCED9231-5B07-9070-E81A-E7EE98A0107E}"/>
                </a:ext>
              </a:extLst>
            </p:cNvPr>
            <p:cNvSpPr txBox="1"/>
            <p:nvPr/>
          </p:nvSpPr>
          <p:spPr bwMode="auto">
            <a:xfrm>
              <a:off x="5821226"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8</a:t>
              </a:r>
            </a:p>
          </p:txBody>
        </p:sp>
      </p:grpSp>
      <p:grpSp>
        <p:nvGrpSpPr>
          <p:cNvPr id="9308" name="Group 9307">
            <a:extLst>
              <a:ext uri="{FF2B5EF4-FFF2-40B4-BE49-F238E27FC236}">
                <a16:creationId xmlns:a16="http://schemas.microsoft.com/office/drawing/2014/main" id="{6FDA679B-EC75-8FA2-501A-6B5D11CF3AE1}"/>
              </a:ext>
            </a:extLst>
          </p:cNvPr>
          <p:cNvGrpSpPr/>
          <p:nvPr/>
        </p:nvGrpSpPr>
        <p:grpSpPr>
          <a:xfrm>
            <a:off x="3193573" y="2168071"/>
            <a:ext cx="5149659" cy="307777"/>
            <a:chOff x="3193573" y="1622751"/>
            <a:chExt cx="5149659" cy="307777"/>
          </a:xfrm>
        </p:grpSpPr>
        <p:sp>
          <p:nvSpPr>
            <p:cNvPr id="9309" name="TextBox 9308">
              <a:extLst>
                <a:ext uri="{FF2B5EF4-FFF2-40B4-BE49-F238E27FC236}">
                  <a16:creationId xmlns:a16="http://schemas.microsoft.com/office/drawing/2014/main" id="{AFD1F294-4F00-8669-AAAB-A3B1CD60DE59}"/>
                </a:ext>
              </a:extLst>
            </p:cNvPr>
            <p:cNvSpPr txBox="1"/>
            <p:nvPr/>
          </p:nvSpPr>
          <p:spPr bwMode="auto">
            <a:xfrm>
              <a:off x="3193573"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68</a:t>
              </a:r>
            </a:p>
          </p:txBody>
        </p:sp>
        <p:sp>
          <p:nvSpPr>
            <p:cNvPr id="9310" name="TextBox 9309">
              <a:extLst>
                <a:ext uri="{FF2B5EF4-FFF2-40B4-BE49-F238E27FC236}">
                  <a16:creationId xmlns:a16="http://schemas.microsoft.com/office/drawing/2014/main" id="{F2B3674D-6281-84DB-F2C9-9516D1565156}"/>
                </a:ext>
              </a:extLst>
            </p:cNvPr>
            <p:cNvSpPr txBox="1"/>
            <p:nvPr/>
          </p:nvSpPr>
          <p:spPr bwMode="auto">
            <a:xfrm>
              <a:off x="7680292"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9311" name="TextBox 9310">
              <a:extLst>
                <a:ext uri="{FF2B5EF4-FFF2-40B4-BE49-F238E27FC236}">
                  <a16:creationId xmlns:a16="http://schemas.microsoft.com/office/drawing/2014/main" id="{52FFC7ED-8A4C-EB5D-4898-28E53042EBB3}"/>
                </a:ext>
              </a:extLst>
            </p:cNvPr>
            <p:cNvSpPr txBox="1"/>
            <p:nvPr/>
          </p:nvSpPr>
          <p:spPr bwMode="auto">
            <a:xfrm>
              <a:off x="6177573"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2</a:t>
              </a:r>
            </a:p>
          </p:txBody>
        </p:sp>
        <p:sp>
          <p:nvSpPr>
            <p:cNvPr id="9312" name="TextBox 9311">
              <a:extLst>
                <a:ext uri="{FF2B5EF4-FFF2-40B4-BE49-F238E27FC236}">
                  <a16:creationId xmlns:a16="http://schemas.microsoft.com/office/drawing/2014/main" id="{9081361A-14F8-94D4-6FAE-8EC930B97808}"/>
                </a:ext>
              </a:extLst>
            </p:cNvPr>
            <p:cNvSpPr txBox="1"/>
            <p:nvPr/>
          </p:nvSpPr>
          <p:spPr bwMode="auto">
            <a:xfrm>
              <a:off x="6033693"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a:t>
              </a:r>
            </a:p>
          </p:txBody>
        </p:sp>
      </p:grpSp>
      <p:grpSp>
        <p:nvGrpSpPr>
          <p:cNvPr id="9313" name="Group 9312">
            <a:extLst>
              <a:ext uri="{FF2B5EF4-FFF2-40B4-BE49-F238E27FC236}">
                <a16:creationId xmlns:a16="http://schemas.microsoft.com/office/drawing/2014/main" id="{07DAAC1C-BF7F-3DC0-247D-FFC8504C425D}"/>
              </a:ext>
            </a:extLst>
          </p:cNvPr>
          <p:cNvGrpSpPr/>
          <p:nvPr/>
        </p:nvGrpSpPr>
        <p:grpSpPr>
          <a:xfrm>
            <a:off x="3083313" y="2451489"/>
            <a:ext cx="4855156" cy="307777"/>
            <a:chOff x="3083313" y="1622751"/>
            <a:chExt cx="4855156" cy="307777"/>
          </a:xfrm>
        </p:grpSpPr>
        <p:sp>
          <p:nvSpPr>
            <p:cNvPr id="9314" name="TextBox 9313">
              <a:extLst>
                <a:ext uri="{FF2B5EF4-FFF2-40B4-BE49-F238E27FC236}">
                  <a16:creationId xmlns:a16="http://schemas.microsoft.com/office/drawing/2014/main" id="{3B8C9AD7-DE5D-CE45-5A14-4EBE48C08E89}"/>
                </a:ext>
              </a:extLst>
            </p:cNvPr>
            <p:cNvSpPr txBox="1"/>
            <p:nvPr/>
          </p:nvSpPr>
          <p:spPr bwMode="auto">
            <a:xfrm>
              <a:off x="3083313"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sp>
          <p:nvSpPr>
            <p:cNvPr id="9315" name="TextBox 9314">
              <a:extLst>
                <a:ext uri="{FF2B5EF4-FFF2-40B4-BE49-F238E27FC236}">
                  <a16:creationId xmlns:a16="http://schemas.microsoft.com/office/drawing/2014/main" id="{F5EC8671-D474-6259-110D-0A2E4A2B1C02}"/>
                </a:ext>
              </a:extLst>
            </p:cNvPr>
            <p:cNvSpPr txBox="1"/>
            <p:nvPr/>
          </p:nvSpPr>
          <p:spPr bwMode="auto">
            <a:xfrm>
              <a:off x="7275529"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a:t>
              </a:r>
            </a:p>
          </p:txBody>
        </p:sp>
        <p:sp>
          <p:nvSpPr>
            <p:cNvPr id="9316" name="TextBox 9315">
              <a:extLst>
                <a:ext uri="{FF2B5EF4-FFF2-40B4-BE49-F238E27FC236}">
                  <a16:creationId xmlns:a16="http://schemas.microsoft.com/office/drawing/2014/main" id="{79B714A9-5D76-B9D9-B013-4DF4D525BCED}"/>
                </a:ext>
              </a:extLst>
            </p:cNvPr>
            <p:cNvSpPr txBox="1"/>
            <p:nvPr/>
          </p:nvSpPr>
          <p:spPr bwMode="auto">
            <a:xfrm>
              <a:off x="6169507"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2</a:t>
              </a:r>
            </a:p>
          </p:txBody>
        </p:sp>
        <p:sp>
          <p:nvSpPr>
            <p:cNvPr id="9317" name="TextBox 9316">
              <a:extLst>
                <a:ext uri="{FF2B5EF4-FFF2-40B4-BE49-F238E27FC236}">
                  <a16:creationId xmlns:a16="http://schemas.microsoft.com/office/drawing/2014/main" id="{5F0D4A99-1B24-6569-104B-5FDCB97635BA}"/>
                </a:ext>
              </a:extLst>
            </p:cNvPr>
            <p:cNvSpPr txBox="1"/>
            <p:nvPr/>
          </p:nvSpPr>
          <p:spPr bwMode="auto">
            <a:xfrm>
              <a:off x="5764530"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10</a:t>
              </a:r>
            </a:p>
          </p:txBody>
        </p:sp>
      </p:grpSp>
      <p:grpSp>
        <p:nvGrpSpPr>
          <p:cNvPr id="9318" name="Group 9317">
            <a:extLst>
              <a:ext uri="{FF2B5EF4-FFF2-40B4-BE49-F238E27FC236}">
                <a16:creationId xmlns:a16="http://schemas.microsoft.com/office/drawing/2014/main" id="{15F3AB0B-2604-73D3-5535-577D5F4C92A4}"/>
              </a:ext>
            </a:extLst>
          </p:cNvPr>
          <p:cNvGrpSpPr/>
          <p:nvPr/>
        </p:nvGrpSpPr>
        <p:grpSpPr>
          <a:xfrm>
            <a:off x="4576024" y="2713391"/>
            <a:ext cx="4383011" cy="307777"/>
            <a:chOff x="4576024" y="1622751"/>
            <a:chExt cx="4383011" cy="307777"/>
          </a:xfrm>
        </p:grpSpPr>
        <p:sp>
          <p:nvSpPr>
            <p:cNvPr id="9319" name="TextBox 9318">
              <a:extLst>
                <a:ext uri="{FF2B5EF4-FFF2-40B4-BE49-F238E27FC236}">
                  <a16:creationId xmlns:a16="http://schemas.microsoft.com/office/drawing/2014/main" id="{03B9C95F-BE81-BA6C-0793-57BA9ECF1F58}"/>
                </a:ext>
              </a:extLst>
            </p:cNvPr>
            <p:cNvSpPr txBox="1"/>
            <p:nvPr/>
          </p:nvSpPr>
          <p:spPr bwMode="auto">
            <a:xfrm>
              <a:off x="4576024"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37</a:t>
              </a:r>
            </a:p>
          </p:txBody>
        </p:sp>
        <p:sp>
          <p:nvSpPr>
            <p:cNvPr id="9320" name="TextBox 9319">
              <a:extLst>
                <a:ext uri="{FF2B5EF4-FFF2-40B4-BE49-F238E27FC236}">
                  <a16:creationId xmlns:a16="http://schemas.microsoft.com/office/drawing/2014/main" id="{05942DAF-E0EC-62C9-B6F8-D654AAACBA9A}"/>
                </a:ext>
              </a:extLst>
            </p:cNvPr>
            <p:cNvSpPr txBox="1"/>
            <p:nvPr/>
          </p:nvSpPr>
          <p:spPr bwMode="auto">
            <a:xfrm>
              <a:off x="8296095"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9321" name="TextBox 9320">
              <a:extLst>
                <a:ext uri="{FF2B5EF4-FFF2-40B4-BE49-F238E27FC236}">
                  <a16:creationId xmlns:a16="http://schemas.microsoft.com/office/drawing/2014/main" id="{6C00B579-A0AF-163E-874E-0B94A1C60158}"/>
                </a:ext>
              </a:extLst>
            </p:cNvPr>
            <p:cNvSpPr txBox="1"/>
            <p:nvPr/>
          </p:nvSpPr>
          <p:spPr bwMode="auto">
            <a:xfrm>
              <a:off x="6693947"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16</a:t>
              </a:r>
            </a:p>
          </p:txBody>
        </p:sp>
        <p:sp>
          <p:nvSpPr>
            <p:cNvPr id="9322" name="TextBox 9321">
              <a:extLst>
                <a:ext uri="{FF2B5EF4-FFF2-40B4-BE49-F238E27FC236}">
                  <a16:creationId xmlns:a16="http://schemas.microsoft.com/office/drawing/2014/main" id="{E2EAFA2F-F076-77CD-3986-4B62CA6DB3DE}"/>
                </a:ext>
              </a:extLst>
            </p:cNvPr>
            <p:cNvSpPr txBox="1"/>
            <p:nvPr/>
          </p:nvSpPr>
          <p:spPr bwMode="auto">
            <a:xfrm>
              <a:off x="5891827"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7</a:t>
              </a:r>
            </a:p>
          </p:txBody>
        </p:sp>
      </p:grpSp>
      <p:grpSp>
        <p:nvGrpSpPr>
          <p:cNvPr id="9323" name="Group 9322">
            <a:extLst>
              <a:ext uri="{FF2B5EF4-FFF2-40B4-BE49-F238E27FC236}">
                <a16:creationId xmlns:a16="http://schemas.microsoft.com/office/drawing/2014/main" id="{80EE6A2F-FDDF-3DAD-7799-3AB594589EE6}"/>
              </a:ext>
            </a:extLst>
          </p:cNvPr>
          <p:cNvGrpSpPr/>
          <p:nvPr/>
        </p:nvGrpSpPr>
        <p:grpSpPr>
          <a:xfrm>
            <a:off x="3932206" y="2990474"/>
            <a:ext cx="4144831" cy="307777"/>
            <a:chOff x="3932206" y="1622751"/>
            <a:chExt cx="4144831" cy="307777"/>
          </a:xfrm>
        </p:grpSpPr>
        <p:sp>
          <p:nvSpPr>
            <p:cNvPr id="9324" name="TextBox 9323">
              <a:extLst>
                <a:ext uri="{FF2B5EF4-FFF2-40B4-BE49-F238E27FC236}">
                  <a16:creationId xmlns:a16="http://schemas.microsoft.com/office/drawing/2014/main" id="{598BA6A7-B45C-442B-91C8-75D3BC8876E9}"/>
                </a:ext>
              </a:extLst>
            </p:cNvPr>
            <p:cNvSpPr txBox="1"/>
            <p:nvPr/>
          </p:nvSpPr>
          <p:spPr bwMode="auto">
            <a:xfrm>
              <a:off x="3932206"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52</a:t>
              </a:r>
            </a:p>
          </p:txBody>
        </p:sp>
        <p:sp>
          <p:nvSpPr>
            <p:cNvPr id="9325" name="TextBox 9324">
              <a:extLst>
                <a:ext uri="{FF2B5EF4-FFF2-40B4-BE49-F238E27FC236}">
                  <a16:creationId xmlns:a16="http://schemas.microsoft.com/office/drawing/2014/main" id="{5A3B7654-DEB1-5E89-4C01-616B43600EC1}"/>
                </a:ext>
              </a:extLst>
            </p:cNvPr>
            <p:cNvSpPr txBox="1"/>
            <p:nvPr/>
          </p:nvSpPr>
          <p:spPr bwMode="auto">
            <a:xfrm>
              <a:off x="7414097"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grpSp>
      <p:grpSp>
        <p:nvGrpSpPr>
          <p:cNvPr id="9328" name="Group 9327">
            <a:extLst>
              <a:ext uri="{FF2B5EF4-FFF2-40B4-BE49-F238E27FC236}">
                <a16:creationId xmlns:a16="http://schemas.microsoft.com/office/drawing/2014/main" id="{A7F2681C-1F51-0DBC-A4BA-B9FE3EDF6FFC}"/>
              </a:ext>
            </a:extLst>
          </p:cNvPr>
          <p:cNvGrpSpPr/>
          <p:nvPr/>
        </p:nvGrpSpPr>
        <p:grpSpPr>
          <a:xfrm>
            <a:off x="4386393" y="3264353"/>
            <a:ext cx="3833788" cy="318535"/>
            <a:chOff x="4386393" y="1611993"/>
            <a:chExt cx="3833788" cy="318535"/>
          </a:xfrm>
        </p:grpSpPr>
        <p:sp>
          <p:nvSpPr>
            <p:cNvPr id="9329" name="TextBox 9328">
              <a:extLst>
                <a:ext uri="{FF2B5EF4-FFF2-40B4-BE49-F238E27FC236}">
                  <a16:creationId xmlns:a16="http://schemas.microsoft.com/office/drawing/2014/main" id="{3A8A98CF-1203-8EF5-31AC-8B6B95425F0D}"/>
                </a:ext>
              </a:extLst>
            </p:cNvPr>
            <p:cNvSpPr txBox="1"/>
            <p:nvPr/>
          </p:nvSpPr>
          <p:spPr bwMode="auto">
            <a:xfrm>
              <a:off x="4386393"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41</a:t>
              </a:r>
            </a:p>
          </p:txBody>
        </p:sp>
        <p:sp>
          <p:nvSpPr>
            <p:cNvPr id="9330" name="TextBox 9329">
              <a:extLst>
                <a:ext uri="{FF2B5EF4-FFF2-40B4-BE49-F238E27FC236}">
                  <a16:creationId xmlns:a16="http://schemas.microsoft.com/office/drawing/2014/main" id="{9FB577C6-DD1E-4407-94EA-8D10E5BC317C}"/>
                </a:ext>
              </a:extLst>
            </p:cNvPr>
            <p:cNvSpPr txBox="1"/>
            <p:nvPr/>
          </p:nvSpPr>
          <p:spPr bwMode="auto">
            <a:xfrm>
              <a:off x="7557241"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sp>
          <p:nvSpPr>
            <p:cNvPr id="9331" name="TextBox 9330">
              <a:extLst>
                <a:ext uri="{FF2B5EF4-FFF2-40B4-BE49-F238E27FC236}">
                  <a16:creationId xmlns:a16="http://schemas.microsoft.com/office/drawing/2014/main" id="{FA1F5E4A-A474-53C2-17B1-F263CEE8B040}"/>
                </a:ext>
              </a:extLst>
            </p:cNvPr>
            <p:cNvSpPr txBox="1"/>
            <p:nvPr/>
          </p:nvSpPr>
          <p:spPr bwMode="auto">
            <a:xfrm>
              <a:off x="6311373" y="1611993"/>
              <a:ext cx="4733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a:t>
              </a:r>
            </a:p>
          </p:txBody>
        </p:sp>
        <p:sp>
          <p:nvSpPr>
            <p:cNvPr id="9332" name="TextBox 9331">
              <a:extLst>
                <a:ext uri="{FF2B5EF4-FFF2-40B4-BE49-F238E27FC236}">
                  <a16:creationId xmlns:a16="http://schemas.microsoft.com/office/drawing/2014/main" id="{01954147-7DD5-212F-D48D-B4F37163C8EF}"/>
                </a:ext>
              </a:extLst>
            </p:cNvPr>
            <p:cNvSpPr txBox="1"/>
            <p:nvPr/>
          </p:nvSpPr>
          <p:spPr bwMode="auto">
            <a:xfrm>
              <a:off x="6203578" y="1622751"/>
              <a:ext cx="2617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a:t>
              </a:r>
            </a:p>
          </p:txBody>
        </p:sp>
      </p:grpSp>
      <p:grpSp>
        <p:nvGrpSpPr>
          <p:cNvPr id="9333" name="Group 9332">
            <a:extLst>
              <a:ext uri="{FF2B5EF4-FFF2-40B4-BE49-F238E27FC236}">
                <a16:creationId xmlns:a16="http://schemas.microsoft.com/office/drawing/2014/main" id="{8D19FE73-700E-7844-E7CA-07F18D8936DD}"/>
              </a:ext>
            </a:extLst>
          </p:cNvPr>
          <p:cNvGrpSpPr/>
          <p:nvPr/>
        </p:nvGrpSpPr>
        <p:grpSpPr>
          <a:xfrm>
            <a:off x="5328396" y="3531371"/>
            <a:ext cx="2683366" cy="307777"/>
            <a:chOff x="5244960" y="1622751"/>
            <a:chExt cx="2683366" cy="307777"/>
          </a:xfrm>
        </p:grpSpPr>
        <p:sp>
          <p:nvSpPr>
            <p:cNvPr id="9334" name="TextBox 9333">
              <a:extLst>
                <a:ext uri="{FF2B5EF4-FFF2-40B4-BE49-F238E27FC236}">
                  <a16:creationId xmlns:a16="http://schemas.microsoft.com/office/drawing/2014/main" id="{47738DEF-E481-03D0-E364-64DF9A1ADECF}"/>
                </a:ext>
              </a:extLst>
            </p:cNvPr>
            <p:cNvSpPr txBox="1"/>
            <p:nvPr/>
          </p:nvSpPr>
          <p:spPr bwMode="auto">
            <a:xfrm>
              <a:off x="5244960"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335" name="TextBox 9334">
              <a:extLst>
                <a:ext uri="{FF2B5EF4-FFF2-40B4-BE49-F238E27FC236}">
                  <a16:creationId xmlns:a16="http://schemas.microsoft.com/office/drawing/2014/main" id="{5D58B99C-0A46-05EB-9155-3E204C7AF501}"/>
                </a:ext>
              </a:extLst>
            </p:cNvPr>
            <p:cNvSpPr txBox="1"/>
            <p:nvPr/>
          </p:nvSpPr>
          <p:spPr bwMode="auto">
            <a:xfrm>
              <a:off x="7265386"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336" name="TextBox 9335">
              <a:extLst>
                <a:ext uri="{FF2B5EF4-FFF2-40B4-BE49-F238E27FC236}">
                  <a16:creationId xmlns:a16="http://schemas.microsoft.com/office/drawing/2014/main" id="{D25C4BE9-928C-3649-C73E-FE272C6B62BE}"/>
                </a:ext>
              </a:extLst>
            </p:cNvPr>
            <p:cNvSpPr txBox="1"/>
            <p:nvPr/>
          </p:nvSpPr>
          <p:spPr bwMode="auto">
            <a:xfrm>
              <a:off x="6161377"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6</a:t>
              </a:r>
            </a:p>
          </p:txBody>
        </p:sp>
        <p:sp>
          <p:nvSpPr>
            <p:cNvPr id="9337" name="TextBox 9336">
              <a:extLst>
                <a:ext uri="{FF2B5EF4-FFF2-40B4-BE49-F238E27FC236}">
                  <a16:creationId xmlns:a16="http://schemas.microsoft.com/office/drawing/2014/main" id="{8B20605F-C007-E59B-12E3-8C0ADB0F1AE9}"/>
                </a:ext>
              </a:extLst>
            </p:cNvPr>
            <p:cNvSpPr txBox="1"/>
            <p:nvPr/>
          </p:nvSpPr>
          <p:spPr bwMode="auto">
            <a:xfrm>
              <a:off x="6077294" y="1622751"/>
              <a:ext cx="3476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4</a:t>
              </a:r>
            </a:p>
          </p:txBody>
        </p:sp>
      </p:grpSp>
      <p:grpSp>
        <p:nvGrpSpPr>
          <p:cNvPr id="9338" name="Group 9337">
            <a:extLst>
              <a:ext uri="{FF2B5EF4-FFF2-40B4-BE49-F238E27FC236}">
                <a16:creationId xmlns:a16="http://schemas.microsoft.com/office/drawing/2014/main" id="{1F22F0F5-3577-AAAC-6403-1875EA6DC8DF}"/>
              </a:ext>
            </a:extLst>
          </p:cNvPr>
          <p:cNvGrpSpPr/>
          <p:nvPr/>
        </p:nvGrpSpPr>
        <p:grpSpPr>
          <a:xfrm>
            <a:off x="4916913" y="3807345"/>
            <a:ext cx="2342003" cy="307777"/>
            <a:chOff x="4916913" y="1622751"/>
            <a:chExt cx="2342003" cy="307777"/>
          </a:xfrm>
        </p:grpSpPr>
        <p:sp>
          <p:nvSpPr>
            <p:cNvPr id="9339" name="TextBox 9338">
              <a:extLst>
                <a:ext uri="{FF2B5EF4-FFF2-40B4-BE49-F238E27FC236}">
                  <a16:creationId xmlns:a16="http://schemas.microsoft.com/office/drawing/2014/main" id="{ECA1E4EE-090F-F43C-022D-A258252CED01}"/>
                </a:ext>
              </a:extLst>
            </p:cNvPr>
            <p:cNvSpPr txBox="1"/>
            <p:nvPr/>
          </p:nvSpPr>
          <p:spPr bwMode="auto">
            <a:xfrm>
              <a:off x="4916913"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a:t>
              </a:r>
            </a:p>
          </p:txBody>
        </p:sp>
        <p:sp>
          <p:nvSpPr>
            <p:cNvPr id="9340" name="TextBox 9339">
              <a:extLst>
                <a:ext uri="{FF2B5EF4-FFF2-40B4-BE49-F238E27FC236}">
                  <a16:creationId xmlns:a16="http://schemas.microsoft.com/office/drawing/2014/main" id="{1E9392F7-B020-7335-3178-E01B9350B82C}"/>
                </a:ext>
              </a:extLst>
            </p:cNvPr>
            <p:cNvSpPr txBox="1"/>
            <p:nvPr/>
          </p:nvSpPr>
          <p:spPr bwMode="auto">
            <a:xfrm>
              <a:off x="6595976"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9341" name="TextBox 9340">
              <a:extLst>
                <a:ext uri="{FF2B5EF4-FFF2-40B4-BE49-F238E27FC236}">
                  <a16:creationId xmlns:a16="http://schemas.microsoft.com/office/drawing/2014/main" id="{5C0001E8-A18E-34BF-9546-B2BA1764FBFC}"/>
                </a:ext>
              </a:extLst>
            </p:cNvPr>
            <p:cNvSpPr txBox="1"/>
            <p:nvPr/>
          </p:nvSpPr>
          <p:spPr bwMode="auto">
            <a:xfrm>
              <a:off x="6289857" y="1622751"/>
              <a:ext cx="4733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2</a:t>
              </a:r>
            </a:p>
          </p:txBody>
        </p:sp>
        <p:sp>
          <p:nvSpPr>
            <p:cNvPr id="9342" name="TextBox 9341">
              <a:extLst>
                <a:ext uri="{FF2B5EF4-FFF2-40B4-BE49-F238E27FC236}">
                  <a16:creationId xmlns:a16="http://schemas.microsoft.com/office/drawing/2014/main" id="{D61F4EF9-F07F-6253-A63C-C47F0EA1C8CF}"/>
                </a:ext>
              </a:extLst>
            </p:cNvPr>
            <p:cNvSpPr txBox="1"/>
            <p:nvPr/>
          </p:nvSpPr>
          <p:spPr bwMode="auto">
            <a:xfrm>
              <a:off x="6055209"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a:t>
              </a:r>
            </a:p>
          </p:txBody>
        </p:sp>
      </p:grpSp>
      <p:grpSp>
        <p:nvGrpSpPr>
          <p:cNvPr id="9343" name="Group 9342">
            <a:extLst>
              <a:ext uri="{FF2B5EF4-FFF2-40B4-BE49-F238E27FC236}">
                <a16:creationId xmlns:a16="http://schemas.microsoft.com/office/drawing/2014/main" id="{5607674C-1870-E395-44DA-6F891203D279}"/>
              </a:ext>
            </a:extLst>
          </p:cNvPr>
          <p:cNvGrpSpPr/>
          <p:nvPr/>
        </p:nvGrpSpPr>
        <p:grpSpPr>
          <a:xfrm>
            <a:off x="5085230" y="4072931"/>
            <a:ext cx="3563855" cy="307777"/>
            <a:chOff x="5085230" y="1622751"/>
            <a:chExt cx="3563855" cy="307777"/>
          </a:xfrm>
        </p:grpSpPr>
        <p:sp>
          <p:nvSpPr>
            <p:cNvPr id="9344" name="TextBox 9343">
              <a:extLst>
                <a:ext uri="{FF2B5EF4-FFF2-40B4-BE49-F238E27FC236}">
                  <a16:creationId xmlns:a16="http://schemas.microsoft.com/office/drawing/2014/main" id="{2BA5CB54-6D11-BBC1-9C49-B78853AF9785}"/>
                </a:ext>
              </a:extLst>
            </p:cNvPr>
            <p:cNvSpPr txBox="1"/>
            <p:nvPr/>
          </p:nvSpPr>
          <p:spPr bwMode="auto">
            <a:xfrm>
              <a:off x="5085230"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9345" name="TextBox 9344">
              <a:extLst>
                <a:ext uri="{FF2B5EF4-FFF2-40B4-BE49-F238E27FC236}">
                  <a16:creationId xmlns:a16="http://schemas.microsoft.com/office/drawing/2014/main" id="{C4BDAE79-C90E-E79B-641F-618F4B4D3394}"/>
                </a:ext>
              </a:extLst>
            </p:cNvPr>
            <p:cNvSpPr txBox="1"/>
            <p:nvPr/>
          </p:nvSpPr>
          <p:spPr bwMode="auto">
            <a:xfrm>
              <a:off x="6769919"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9346" name="TextBox 9345">
              <a:extLst>
                <a:ext uri="{FF2B5EF4-FFF2-40B4-BE49-F238E27FC236}">
                  <a16:creationId xmlns:a16="http://schemas.microsoft.com/office/drawing/2014/main" id="{E62CFA2D-A7DD-95DB-F677-1EB789038D02}"/>
                </a:ext>
              </a:extLst>
            </p:cNvPr>
            <p:cNvSpPr txBox="1"/>
            <p:nvPr/>
          </p:nvSpPr>
          <p:spPr bwMode="auto">
            <a:xfrm>
              <a:off x="7986145"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45</a:t>
              </a:r>
            </a:p>
          </p:txBody>
        </p:sp>
        <p:sp>
          <p:nvSpPr>
            <p:cNvPr id="9347" name="TextBox 9346">
              <a:extLst>
                <a:ext uri="{FF2B5EF4-FFF2-40B4-BE49-F238E27FC236}">
                  <a16:creationId xmlns:a16="http://schemas.microsoft.com/office/drawing/2014/main" id="{CC40AAEC-2811-7CCC-29DE-06182E230294}"/>
                </a:ext>
              </a:extLst>
            </p:cNvPr>
            <p:cNvSpPr txBox="1"/>
            <p:nvPr/>
          </p:nvSpPr>
          <p:spPr bwMode="auto">
            <a:xfrm>
              <a:off x="6087481"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a:t>
              </a:r>
            </a:p>
          </p:txBody>
        </p:sp>
      </p:grpSp>
      <p:grpSp>
        <p:nvGrpSpPr>
          <p:cNvPr id="9348" name="Group 9347">
            <a:extLst>
              <a:ext uri="{FF2B5EF4-FFF2-40B4-BE49-F238E27FC236}">
                <a16:creationId xmlns:a16="http://schemas.microsoft.com/office/drawing/2014/main" id="{ADD23777-7625-9876-359B-9A5474B4869A}"/>
              </a:ext>
            </a:extLst>
          </p:cNvPr>
          <p:cNvGrpSpPr/>
          <p:nvPr/>
        </p:nvGrpSpPr>
        <p:grpSpPr>
          <a:xfrm>
            <a:off x="5506938" y="4360337"/>
            <a:ext cx="2239906" cy="307777"/>
            <a:chOff x="5506938" y="1622751"/>
            <a:chExt cx="2239906" cy="307777"/>
          </a:xfrm>
        </p:grpSpPr>
        <p:sp>
          <p:nvSpPr>
            <p:cNvPr id="9349" name="TextBox 9348">
              <a:extLst>
                <a:ext uri="{FF2B5EF4-FFF2-40B4-BE49-F238E27FC236}">
                  <a16:creationId xmlns:a16="http://schemas.microsoft.com/office/drawing/2014/main" id="{65AD1758-BE9E-B70A-9F36-B20017E4EB1D}"/>
                </a:ext>
              </a:extLst>
            </p:cNvPr>
            <p:cNvSpPr txBox="1"/>
            <p:nvPr/>
          </p:nvSpPr>
          <p:spPr bwMode="auto">
            <a:xfrm>
              <a:off x="5506938"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9350" name="TextBox 9349">
              <a:extLst>
                <a:ext uri="{FF2B5EF4-FFF2-40B4-BE49-F238E27FC236}">
                  <a16:creationId xmlns:a16="http://schemas.microsoft.com/office/drawing/2014/main" id="{83B91E31-1156-A9E3-3E31-0A151F6CF4D1}"/>
                </a:ext>
              </a:extLst>
            </p:cNvPr>
            <p:cNvSpPr txBox="1"/>
            <p:nvPr/>
          </p:nvSpPr>
          <p:spPr bwMode="auto">
            <a:xfrm>
              <a:off x="7083904"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9351" name="TextBox 9350">
              <a:extLst>
                <a:ext uri="{FF2B5EF4-FFF2-40B4-BE49-F238E27FC236}">
                  <a16:creationId xmlns:a16="http://schemas.microsoft.com/office/drawing/2014/main" id="{1F3E88D1-68C1-7AAF-3668-936DDA1B7A31}"/>
                </a:ext>
              </a:extLst>
            </p:cNvPr>
            <p:cNvSpPr txBox="1"/>
            <p:nvPr/>
          </p:nvSpPr>
          <p:spPr bwMode="auto">
            <a:xfrm>
              <a:off x="6203796"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4</a:t>
              </a:r>
            </a:p>
          </p:txBody>
        </p:sp>
        <p:sp>
          <p:nvSpPr>
            <p:cNvPr id="9352" name="TextBox 9351">
              <a:extLst>
                <a:ext uri="{FF2B5EF4-FFF2-40B4-BE49-F238E27FC236}">
                  <a16:creationId xmlns:a16="http://schemas.microsoft.com/office/drawing/2014/main" id="{5148FC0A-2D24-68FC-5E46-888CF0E0D77B}"/>
                </a:ext>
              </a:extLst>
            </p:cNvPr>
            <p:cNvSpPr txBox="1"/>
            <p:nvPr/>
          </p:nvSpPr>
          <p:spPr bwMode="auto">
            <a:xfrm>
              <a:off x="6044451"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a:t>
              </a:r>
            </a:p>
          </p:txBody>
        </p:sp>
      </p:grpSp>
      <p:grpSp>
        <p:nvGrpSpPr>
          <p:cNvPr id="9353" name="Group 9352">
            <a:extLst>
              <a:ext uri="{FF2B5EF4-FFF2-40B4-BE49-F238E27FC236}">
                <a16:creationId xmlns:a16="http://schemas.microsoft.com/office/drawing/2014/main" id="{37C86F33-CC20-50CA-6309-A02739A5DC28}"/>
              </a:ext>
            </a:extLst>
          </p:cNvPr>
          <p:cNvGrpSpPr/>
          <p:nvPr/>
        </p:nvGrpSpPr>
        <p:grpSpPr>
          <a:xfrm>
            <a:off x="5302173" y="4629569"/>
            <a:ext cx="2255068" cy="307777"/>
            <a:chOff x="5302173" y="1622751"/>
            <a:chExt cx="2255068" cy="307777"/>
          </a:xfrm>
        </p:grpSpPr>
        <p:sp>
          <p:nvSpPr>
            <p:cNvPr id="9354" name="TextBox 9353">
              <a:extLst>
                <a:ext uri="{FF2B5EF4-FFF2-40B4-BE49-F238E27FC236}">
                  <a16:creationId xmlns:a16="http://schemas.microsoft.com/office/drawing/2014/main" id="{859C30CC-A5E4-2C91-D075-4A2169A2E178}"/>
                </a:ext>
              </a:extLst>
            </p:cNvPr>
            <p:cNvSpPr txBox="1"/>
            <p:nvPr/>
          </p:nvSpPr>
          <p:spPr bwMode="auto">
            <a:xfrm>
              <a:off x="5302173"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355" name="TextBox 9354">
              <a:extLst>
                <a:ext uri="{FF2B5EF4-FFF2-40B4-BE49-F238E27FC236}">
                  <a16:creationId xmlns:a16="http://schemas.microsoft.com/office/drawing/2014/main" id="{D1044692-DD03-A35A-B922-ADD763FB309C}"/>
                </a:ext>
              </a:extLst>
            </p:cNvPr>
            <p:cNvSpPr txBox="1"/>
            <p:nvPr/>
          </p:nvSpPr>
          <p:spPr bwMode="auto">
            <a:xfrm>
              <a:off x="6894301"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356" name="TextBox 9355">
              <a:extLst>
                <a:ext uri="{FF2B5EF4-FFF2-40B4-BE49-F238E27FC236}">
                  <a16:creationId xmlns:a16="http://schemas.microsoft.com/office/drawing/2014/main" id="{895B5A57-E44C-5FAB-3B04-AB0DF96E72C3}"/>
                </a:ext>
              </a:extLst>
            </p:cNvPr>
            <p:cNvSpPr txBox="1"/>
            <p:nvPr/>
          </p:nvSpPr>
          <p:spPr bwMode="auto">
            <a:xfrm>
              <a:off x="6314736" y="1622751"/>
              <a:ext cx="364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a:t>
              </a:r>
              <a:endParaRPr lang="en-US" sz="1400" b="0" dirty="0">
                <a:latin typeface="Calibri" panose="020F0502020204030204" pitchFamily="34" charset="0"/>
              </a:endParaRPr>
            </a:p>
          </p:txBody>
        </p:sp>
        <p:sp>
          <p:nvSpPr>
            <p:cNvPr id="9357" name="TextBox 9356">
              <a:extLst>
                <a:ext uri="{FF2B5EF4-FFF2-40B4-BE49-F238E27FC236}">
                  <a16:creationId xmlns:a16="http://schemas.microsoft.com/office/drawing/2014/main" id="{C26691F3-D058-468B-3590-339FDA007982}"/>
                </a:ext>
              </a:extLst>
            </p:cNvPr>
            <p:cNvSpPr txBox="1"/>
            <p:nvPr/>
          </p:nvSpPr>
          <p:spPr bwMode="auto">
            <a:xfrm>
              <a:off x="6045981"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a:t>
              </a:r>
            </a:p>
          </p:txBody>
        </p:sp>
      </p:grpSp>
      <p:grpSp>
        <p:nvGrpSpPr>
          <p:cNvPr id="9373" name="Group 9372">
            <a:extLst>
              <a:ext uri="{FF2B5EF4-FFF2-40B4-BE49-F238E27FC236}">
                <a16:creationId xmlns:a16="http://schemas.microsoft.com/office/drawing/2014/main" id="{DE0D2290-9D4E-DE14-BBE1-AA559BB4113F}"/>
              </a:ext>
            </a:extLst>
          </p:cNvPr>
          <p:cNvGrpSpPr/>
          <p:nvPr/>
        </p:nvGrpSpPr>
        <p:grpSpPr>
          <a:xfrm>
            <a:off x="5383041" y="4891334"/>
            <a:ext cx="2219023" cy="307777"/>
            <a:chOff x="5230641" y="1622751"/>
            <a:chExt cx="2219023" cy="307777"/>
          </a:xfrm>
        </p:grpSpPr>
        <p:sp>
          <p:nvSpPr>
            <p:cNvPr id="9374" name="TextBox 9373">
              <a:extLst>
                <a:ext uri="{FF2B5EF4-FFF2-40B4-BE49-F238E27FC236}">
                  <a16:creationId xmlns:a16="http://schemas.microsoft.com/office/drawing/2014/main" id="{43E1E854-BB21-FCC7-AD2B-8F3A6786F78D}"/>
                </a:ext>
              </a:extLst>
            </p:cNvPr>
            <p:cNvSpPr txBox="1"/>
            <p:nvPr/>
          </p:nvSpPr>
          <p:spPr bwMode="auto">
            <a:xfrm>
              <a:off x="5230641"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9375" name="TextBox 9374">
              <a:extLst>
                <a:ext uri="{FF2B5EF4-FFF2-40B4-BE49-F238E27FC236}">
                  <a16:creationId xmlns:a16="http://schemas.microsoft.com/office/drawing/2014/main" id="{900A61A3-246B-66B4-4E62-C3DEFB87E28A}"/>
                </a:ext>
              </a:extLst>
            </p:cNvPr>
            <p:cNvSpPr txBox="1"/>
            <p:nvPr/>
          </p:nvSpPr>
          <p:spPr bwMode="auto">
            <a:xfrm>
              <a:off x="6786724"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376" name="TextBox 9375">
              <a:extLst>
                <a:ext uri="{FF2B5EF4-FFF2-40B4-BE49-F238E27FC236}">
                  <a16:creationId xmlns:a16="http://schemas.microsoft.com/office/drawing/2014/main" id="{327D5958-69F3-E8C2-D15A-105942B2C6B8}"/>
                </a:ext>
              </a:extLst>
            </p:cNvPr>
            <p:cNvSpPr txBox="1"/>
            <p:nvPr/>
          </p:nvSpPr>
          <p:spPr bwMode="auto">
            <a:xfrm>
              <a:off x="6438006" y="1622751"/>
              <a:ext cx="364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9</a:t>
              </a:r>
              <a:endParaRPr lang="en-US" sz="1400" b="0" dirty="0">
                <a:latin typeface="Calibri" panose="020F0502020204030204" pitchFamily="34" charset="0"/>
              </a:endParaRPr>
            </a:p>
          </p:txBody>
        </p:sp>
        <p:sp>
          <p:nvSpPr>
            <p:cNvPr id="9377" name="TextBox 9376">
              <a:extLst>
                <a:ext uri="{FF2B5EF4-FFF2-40B4-BE49-F238E27FC236}">
                  <a16:creationId xmlns:a16="http://schemas.microsoft.com/office/drawing/2014/main" id="{D14782CD-25F7-7D4C-6405-CF7A6DCF06CF}"/>
                </a:ext>
              </a:extLst>
            </p:cNvPr>
            <p:cNvSpPr txBox="1"/>
            <p:nvPr/>
          </p:nvSpPr>
          <p:spPr bwMode="auto">
            <a:xfrm>
              <a:off x="6027865" y="1622751"/>
              <a:ext cx="385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3</a:t>
              </a:r>
            </a:p>
          </p:txBody>
        </p:sp>
      </p:grpSp>
      <p:grpSp>
        <p:nvGrpSpPr>
          <p:cNvPr id="9378" name="Group 9377">
            <a:extLst>
              <a:ext uri="{FF2B5EF4-FFF2-40B4-BE49-F238E27FC236}">
                <a16:creationId xmlns:a16="http://schemas.microsoft.com/office/drawing/2014/main" id="{195A5462-3398-400F-EBA9-32B2B93F6BE9}"/>
              </a:ext>
            </a:extLst>
          </p:cNvPr>
          <p:cNvGrpSpPr/>
          <p:nvPr/>
        </p:nvGrpSpPr>
        <p:grpSpPr>
          <a:xfrm>
            <a:off x="5963764" y="5171537"/>
            <a:ext cx="1973582" cy="307777"/>
            <a:chOff x="5476082" y="1622751"/>
            <a:chExt cx="1973582" cy="307777"/>
          </a:xfrm>
        </p:grpSpPr>
        <p:sp>
          <p:nvSpPr>
            <p:cNvPr id="9379" name="TextBox 9378">
              <a:extLst>
                <a:ext uri="{FF2B5EF4-FFF2-40B4-BE49-F238E27FC236}">
                  <a16:creationId xmlns:a16="http://schemas.microsoft.com/office/drawing/2014/main" id="{633EDBDA-AA34-9220-1DA3-801BBB597C81}"/>
                </a:ext>
              </a:extLst>
            </p:cNvPr>
            <p:cNvSpPr txBox="1"/>
            <p:nvPr/>
          </p:nvSpPr>
          <p:spPr bwMode="auto">
            <a:xfrm>
              <a:off x="5476082"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9380" name="TextBox 9379">
              <a:extLst>
                <a:ext uri="{FF2B5EF4-FFF2-40B4-BE49-F238E27FC236}">
                  <a16:creationId xmlns:a16="http://schemas.microsoft.com/office/drawing/2014/main" id="{28EF2136-305E-8C18-3805-366BEA01F941}"/>
                </a:ext>
              </a:extLst>
            </p:cNvPr>
            <p:cNvSpPr txBox="1"/>
            <p:nvPr/>
          </p:nvSpPr>
          <p:spPr bwMode="auto">
            <a:xfrm>
              <a:off x="6786724"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a:t>
              </a:r>
            </a:p>
          </p:txBody>
        </p:sp>
        <p:sp>
          <p:nvSpPr>
            <p:cNvPr id="9381" name="TextBox 9380">
              <a:extLst>
                <a:ext uri="{FF2B5EF4-FFF2-40B4-BE49-F238E27FC236}">
                  <a16:creationId xmlns:a16="http://schemas.microsoft.com/office/drawing/2014/main" id="{2A1498B1-310C-2E12-9B96-230DDA1BE269}"/>
                </a:ext>
              </a:extLst>
            </p:cNvPr>
            <p:cNvSpPr txBox="1"/>
            <p:nvPr/>
          </p:nvSpPr>
          <p:spPr bwMode="auto">
            <a:xfrm>
              <a:off x="6255125" y="1622751"/>
              <a:ext cx="364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14</a:t>
              </a:r>
              <a:endParaRPr lang="en-US" sz="1400" b="0" dirty="0">
                <a:latin typeface="Calibri" panose="020F0502020204030204" pitchFamily="34" charset="0"/>
              </a:endParaRPr>
            </a:p>
          </p:txBody>
        </p:sp>
        <p:sp>
          <p:nvSpPr>
            <p:cNvPr id="9382" name="TextBox 9381">
              <a:extLst>
                <a:ext uri="{FF2B5EF4-FFF2-40B4-BE49-F238E27FC236}">
                  <a16:creationId xmlns:a16="http://schemas.microsoft.com/office/drawing/2014/main" id="{1EA3CB86-2A09-E86A-BA4B-CEFBA5C72BA8}"/>
                </a:ext>
              </a:extLst>
            </p:cNvPr>
            <p:cNvSpPr txBox="1"/>
            <p:nvPr/>
          </p:nvSpPr>
          <p:spPr bwMode="auto">
            <a:xfrm>
              <a:off x="5745284" y="1622751"/>
              <a:ext cx="385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a:t>
              </a:r>
            </a:p>
          </p:txBody>
        </p:sp>
      </p:grpSp>
      <p:grpSp>
        <p:nvGrpSpPr>
          <p:cNvPr id="9383" name="Group 9382">
            <a:extLst>
              <a:ext uri="{FF2B5EF4-FFF2-40B4-BE49-F238E27FC236}">
                <a16:creationId xmlns:a16="http://schemas.microsoft.com/office/drawing/2014/main" id="{121F1EDC-0AED-258A-D1FD-8FD96B4117A8}"/>
              </a:ext>
            </a:extLst>
          </p:cNvPr>
          <p:cNvGrpSpPr/>
          <p:nvPr/>
        </p:nvGrpSpPr>
        <p:grpSpPr>
          <a:xfrm>
            <a:off x="5874624" y="5443770"/>
            <a:ext cx="1731635" cy="307777"/>
            <a:chOff x="5476082" y="1622751"/>
            <a:chExt cx="1731635" cy="307777"/>
          </a:xfrm>
        </p:grpSpPr>
        <p:sp>
          <p:nvSpPr>
            <p:cNvPr id="9384" name="TextBox 9383">
              <a:extLst>
                <a:ext uri="{FF2B5EF4-FFF2-40B4-BE49-F238E27FC236}">
                  <a16:creationId xmlns:a16="http://schemas.microsoft.com/office/drawing/2014/main" id="{4297E613-E096-C012-90FE-0F9401450649}"/>
                </a:ext>
              </a:extLst>
            </p:cNvPr>
            <p:cNvSpPr txBox="1"/>
            <p:nvPr/>
          </p:nvSpPr>
          <p:spPr bwMode="auto">
            <a:xfrm>
              <a:off x="5476082"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9385" name="TextBox 9384">
              <a:extLst>
                <a:ext uri="{FF2B5EF4-FFF2-40B4-BE49-F238E27FC236}">
                  <a16:creationId xmlns:a16="http://schemas.microsoft.com/office/drawing/2014/main" id="{30EE4886-4DCD-FF3D-19DB-CEF6DF9E2727}"/>
                </a:ext>
              </a:extLst>
            </p:cNvPr>
            <p:cNvSpPr txBox="1"/>
            <p:nvPr/>
          </p:nvSpPr>
          <p:spPr bwMode="auto">
            <a:xfrm>
              <a:off x="6544777" y="1622751"/>
              <a:ext cx="662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386" name="TextBox 9385">
              <a:extLst>
                <a:ext uri="{FF2B5EF4-FFF2-40B4-BE49-F238E27FC236}">
                  <a16:creationId xmlns:a16="http://schemas.microsoft.com/office/drawing/2014/main" id="{52D9435E-A135-0635-BE9D-70A553CF5280}"/>
                </a:ext>
              </a:extLst>
            </p:cNvPr>
            <p:cNvSpPr txBox="1"/>
            <p:nvPr/>
          </p:nvSpPr>
          <p:spPr bwMode="auto">
            <a:xfrm>
              <a:off x="5943152" y="1622751"/>
              <a:ext cx="364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3</a:t>
              </a:r>
              <a:endParaRPr lang="en-US" sz="1400" b="0" dirty="0">
                <a:latin typeface="Calibri" panose="020F0502020204030204" pitchFamily="34" charset="0"/>
              </a:endParaRPr>
            </a:p>
          </p:txBody>
        </p:sp>
        <p:sp>
          <p:nvSpPr>
            <p:cNvPr id="9387" name="TextBox 9386">
              <a:extLst>
                <a:ext uri="{FF2B5EF4-FFF2-40B4-BE49-F238E27FC236}">
                  <a16:creationId xmlns:a16="http://schemas.microsoft.com/office/drawing/2014/main" id="{1F16CB3F-9F7A-7021-44B0-58B67075BC8D}"/>
                </a:ext>
              </a:extLst>
            </p:cNvPr>
            <p:cNvSpPr txBox="1"/>
            <p:nvPr/>
          </p:nvSpPr>
          <p:spPr bwMode="auto">
            <a:xfrm>
              <a:off x="5809832" y="1622751"/>
              <a:ext cx="385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1</a:t>
              </a:r>
            </a:p>
          </p:txBody>
        </p:sp>
      </p:grpSp>
    </p:spTree>
    <p:extLst>
      <p:ext uri="{BB962C8B-B14F-4D97-AF65-F5344CB8AC3E}">
        <p14:creationId xmlns:p14="http://schemas.microsoft.com/office/powerpoint/2010/main" val="3549437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04E25-983C-7C69-284B-5F01EC52C8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61A35F-14BF-359A-5F00-22B37E336587}"/>
              </a:ext>
            </a:extLst>
          </p:cNvPr>
          <p:cNvSpPr>
            <a:spLocks noGrp="1"/>
          </p:cNvSpPr>
          <p:nvPr>
            <p:ph type="title"/>
          </p:nvPr>
        </p:nvSpPr>
        <p:spPr>
          <a:xfrm>
            <a:off x="609759" y="238127"/>
            <a:ext cx="10872444" cy="1103313"/>
          </a:xfrm>
        </p:spPr>
        <p:txBody>
          <a:bodyPr/>
          <a:lstStyle/>
          <a:p>
            <a:r>
              <a:rPr lang="en-US" dirty="0"/>
              <a:t>ASCENT-04/</a:t>
            </a:r>
            <a:r>
              <a:rPr lang="en-US" altLang="en-US" dirty="0"/>
              <a:t>KEYNOTE-D19</a:t>
            </a:r>
            <a:r>
              <a:rPr lang="en-US" dirty="0"/>
              <a:t>: </a:t>
            </a:r>
            <a:r>
              <a:rPr lang="en-US" altLang="en-US" dirty="0"/>
              <a:t>AEs of Special Interest</a:t>
            </a:r>
            <a:endParaRPr lang="en-US" dirty="0"/>
          </a:p>
        </p:txBody>
      </p:sp>
      <p:sp>
        <p:nvSpPr>
          <p:cNvPr id="4" name="Content Placeholder 4">
            <a:extLst>
              <a:ext uri="{FF2B5EF4-FFF2-40B4-BE49-F238E27FC236}">
                <a16:creationId xmlns:a16="http://schemas.microsoft.com/office/drawing/2014/main" id="{F8179DC3-021E-F3BF-8FD2-DFDA7DAABD0D}"/>
              </a:ext>
            </a:extLst>
          </p:cNvPr>
          <p:cNvSpPr>
            <a:spLocks noGrp="1"/>
          </p:cNvSpPr>
          <p:nvPr>
            <p:ph idx="1"/>
          </p:nvPr>
        </p:nvSpPr>
        <p:spPr>
          <a:xfrm>
            <a:off x="604838" y="6019385"/>
            <a:ext cx="10877550" cy="379849"/>
          </a:xfrm>
        </p:spPr>
        <p:txBody>
          <a:bodyPr/>
          <a:lstStyle/>
          <a:p>
            <a:r>
              <a:rPr lang="en-US" sz="2000" dirty="0"/>
              <a:t>No new safety signals or increased AESI rates occurred when combining SG and pembrolizumab</a:t>
            </a:r>
          </a:p>
        </p:txBody>
      </p:sp>
      <p:sp>
        <p:nvSpPr>
          <p:cNvPr id="3" name="Text Box 11">
            <a:extLst>
              <a:ext uri="{FF2B5EF4-FFF2-40B4-BE49-F238E27FC236}">
                <a16:creationId xmlns:a16="http://schemas.microsoft.com/office/drawing/2014/main" id="{DC974A50-0BB9-9B36-6635-06E5DEE93B8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ASCO 2025. Abstr LBA109</a:t>
            </a:r>
            <a:r>
              <a:rPr lang="en-US" altLang="en-US" sz="1200" b="0" dirty="0">
                <a:solidFill>
                  <a:schemeClr val="bg2"/>
                </a:solidFill>
                <a:latin typeface="Calibri" panose="020F0502020204030204" pitchFamily="34" charset="0"/>
              </a:rPr>
              <a:t>. </a:t>
            </a:r>
            <a:endParaRPr lang="en-US" altLang="en-US" sz="1200" b="0" dirty="0">
              <a:solidFill>
                <a:schemeClr val="bg2"/>
              </a:solidFill>
              <a:highlight>
                <a:srgbClr val="FFFF00"/>
              </a:highlight>
              <a:latin typeface="Calibri" panose="020F0502020204030204" pitchFamily="34" charset="0"/>
            </a:endParaRPr>
          </a:p>
        </p:txBody>
      </p:sp>
      <p:graphicFrame>
        <p:nvGraphicFramePr>
          <p:cNvPr id="7" name="Table 6">
            <a:extLst>
              <a:ext uri="{FF2B5EF4-FFF2-40B4-BE49-F238E27FC236}">
                <a16:creationId xmlns:a16="http://schemas.microsoft.com/office/drawing/2014/main" id="{EE6D2407-7993-5F05-5435-45F9415F8945}"/>
              </a:ext>
            </a:extLst>
          </p:cNvPr>
          <p:cNvGraphicFramePr>
            <a:graphicFrameLocks noGrp="1"/>
          </p:cNvGraphicFramePr>
          <p:nvPr>
            <p:extLst>
              <p:ext uri="{D42A27DB-BD31-4B8C-83A1-F6EECF244321}">
                <p14:modId xmlns:p14="http://schemas.microsoft.com/office/powerpoint/2010/main" val="1640570297"/>
              </p:ext>
            </p:extLst>
          </p:nvPr>
        </p:nvGraphicFramePr>
        <p:xfrm>
          <a:off x="723900" y="1299451"/>
          <a:ext cx="10755314" cy="4709176"/>
        </p:xfrm>
        <a:graphic>
          <a:graphicData uri="http://schemas.openxmlformats.org/drawingml/2006/table">
            <a:tbl>
              <a:tblPr firstRow="1" bandRow="1">
                <a:tableStyleId>{5C22544A-7EE6-4342-B048-85BDC9FD1C3A}</a:tableStyleId>
              </a:tblPr>
              <a:tblGrid>
                <a:gridCol w="4321436">
                  <a:extLst>
                    <a:ext uri="{9D8B030D-6E8A-4147-A177-3AD203B41FA5}">
                      <a16:colId xmlns:a16="http://schemas.microsoft.com/office/drawing/2014/main" val="835097411"/>
                    </a:ext>
                  </a:extLst>
                </a:gridCol>
                <a:gridCol w="1731982">
                  <a:extLst>
                    <a:ext uri="{9D8B030D-6E8A-4147-A177-3AD203B41FA5}">
                      <a16:colId xmlns:a16="http://schemas.microsoft.com/office/drawing/2014/main" val="1422898386"/>
                    </a:ext>
                  </a:extLst>
                </a:gridCol>
                <a:gridCol w="1645920">
                  <a:extLst>
                    <a:ext uri="{9D8B030D-6E8A-4147-A177-3AD203B41FA5}">
                      <a16:colId xmlns:a16="http://schemas.microsoft.com/office/drawing/2014/main" val="4050379857"/>
                    </a:ext>
                  </a:extLst>
                </a:gridCol>
                <a:gridCol w="1592131">
                  <a:extLst>
                    <a:ext uri="{9D8B030D-6E8A-4147-A177-3AD203B41FA5}">
                      <a16:colId xmlns:a16="http://schemas.microsoft.com/office/drawing/2014/main" val="499468284"/>
                    </a:ext>
                  </a:extLst>
                </a:gridCol>
                <a:gridCol w="1463845">
                  <a:extLst>
                    <a:ext uri="{9D8B030D-6E8A-4147-A177-3AD203B41FA5}">
                      <a16:colId xmlns:a16="http://schemas.microsoft.com/office/drawing/2014/main" val="3661908532"/>
                    </a:ext>
                  </a:extLst>
                </a:gridCol>
              </a:tblGrid>
              <a:tr h="0">
                <a:tc rowSpan="2">
                  <a:txBody>
                    <a:bodyPr/>
                    <a:lstStyle/>
                    <a:p>
                      <a:r>
                        <a:rPr lang="en-US" sz="1500" b="1" dirty="0">
                          <a:solidFill>
                            <a:schemeClr val="tx1"/>
                          </a:solidFill>
                          <a:latin typeface="Calibri" panose="020F0502020204030204" pitchFamily="34" charset="0"/>
                          <a:cs typeface="Calibri" panose="020F0502020204030204" pitchFamily="34" charset="0"/>
                        </a:rPr>
                        <a:t>Characteristic,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SG + Pembro (n = 221)</a:t>
                      </a:r>
                    </a:p>
                  </a:txBody>
                  <a:tcPr marL="121699" marR="121699" marT="45728" marB="45728" anchor="ctr" horzOverflow="overflow">
                    <a:lnL w="12700" cmpd="sng">
                      <a:noFill/>
                    </a:lnL>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CT + Pembro (n = 222)</a:t>
                      </a:r>
                    </a:p>
                  </a:txBody>
                  <a:tcPr marL="121699" marR="121699" marT="45728" marB="45728" anchor="ctr" horzOverflow="overflow">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dirty="0"/>
                    </a:p>
                  </a:txBody>
                  <a:tcPr marL="121699" marR="121699" marT="45728" marB="45728" anchor="ctr" horzOverflow="overflow">
                    <a:solidFill>
                      <a:schemeClr val="accent3"/>
                    </a:solidFill>
                  </a:tcPr>
                </a:tc>
                <a:extLst>
                  <a:ext uri="{0D108BD9-81ED-4DB2-BD59-A6C34878D82A}">
                    <a16:rowId xmlns:a16="http://schemas.microsoft.com/office/drawing/2014/main" val="289409324"/>
                  </a:ext>
                </a:extLst>
              </a:tr>
              <a:tr h="0">
                <a:tc vMerge="1">
                  <a:txBody>
                    <a:bodyPr/>
                    <a:lstStyle/>
                    <a:p>
                      <a:endParaRPr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500" b="1" dirty="0">
                          <a:solidFill>
                            <a:schemeClr val="tx1"/>
                          </a:solidFill>
                          <a:latin typeface="Calibri" panose="020F0502020204030204" pitchFamily="34" charset="0"/>
                          <a:ea typeface="Calibri" panose="020F0502020204030204" pitchFamily="34" charset="0"/>
                          <a:cs typeface="Calibri" panose="020F0502020204030204" pitchFamily="34" charset="0"/>
                        </a:rPr>
                        <a:t>Any Grade</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500" b="1" dirty="0">
                          <a:solidFill>
                            <a:schemeClr val="tx1"/>
                          </a:solidFill>
                          <a:latin typeface="Calibri" panose="020F0502020204030204" pitchFamily="34" charset="0"/>
                          <a:ea typeface="Calibri" panose="020F0502020204030204" pitchFamily="34" charset="0"/>
                          <a:cs typeface="Calibri" panose="020F0502020204030204" pitchFamily="34" charset="0"/>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500" b="1" dirty="0">
                          <a:solidFill>
                            <a:schemeClr val="tx1"/>
                          </a:solidFill>
                          <a:latin typeface="Calibri" panose="020F0502020204030204" pitchFamily="34" charset="0"/>
                          <a:ea typeface="Calibri" panose="020F0502020204030204" pitchFamily="34" charset="0"/>
                          <a:cs typeface="Calibri" panose="020F0502020204030204" pitchFamily="34" charset="0"/>
                        </a:rPr>
                        <a:t>Any Grade</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500" b="1" dirty="0">
                          <a:solidFill>
                            <a:schemeClr val="tx1"/>
                          </a:solidFill>
                          <a:latin typeface="Calibri" panose="020F0502020204030204" pitchFamily="34" charset="0"/>
                          <a:ea typeface="Calibri" panose="020F0502020204030204" pitchFamily="34" charset="0"/>
                          <a:cs typeface="Calibri" panose="020F0502020204030204" pitchFamily="34" charset="0"/>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5581553"/>
                  </a:ext>
                </a:extLst>
              </a:tr>
              <a:tr h="251547">
                <a:tc>
                  <a:txBody>
                    <a:bodyPr/>
                    <a:lstStyle/>
                    <a:p>
                      <a:pPr marL="0" indent="0">
                        <a:buFont typeface="Wingdings" panose="05000000000000000000" pitchFamily="2" charset="2"/>
                        <a:buNone/>
                      </a:pP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Sacituzumab govitecan AESIs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Hypersensitivity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Serious infections (secondary to 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 (grade ≥3)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143 (65)</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43 (19)</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6 (3)</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NA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104 (47)</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4 (2)</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5 (2)</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22 (10)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132 (60)</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51 (23)</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3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NA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100 (45)</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5 (2)</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3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5 (2)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87999884"/>
                  </a:ext>
                </a:extLst>
              </a:tr>
              <a:tr h="577627">
                <a:tc>
                  <a:txBody>
                    <a:bodyPr/>
                    <a:lstStyle/>
                    <a:p>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Pembrolizumab AESIs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Overall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Infusion reactions (not immune mediated)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Pneumonitis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Colitis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Hypothyroidism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Hypophysitis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Hyperthyroidism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Severe skin reactions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Hepatitis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Adrenal insufficiency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Pancreatitis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30 (14)</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11 (5)</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5 (2)</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4 (2)</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4 (2)</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 (&lt;1)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 (&lt;1)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9 (4)</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3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3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 (&lt;1)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56 (26)</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19 (9)</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10 (5)</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 (&lt;1)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19 (9)</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5 (2)</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 (1)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16 (7)</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5 (2)</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 (&lt;1)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 (1)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 (&lt;1)</a:t>
                      </a:r>
                    </a:p>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 (1)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77430003"/>
                  </a:ext>
                </a:extLst>
              </a:tr>
            </a:tbl>
          </a:graphicData>
        </a:graphic>
      </p:graphicFrame>
    </p:spTree>
    <p:extLst>
      <p:ext uri="{BB962C8B-B14F-4D97-AF65-F5344CB8AC3E}">
        <p14:creationId xmlns:p14="http://schemas.microsoft.com/office/powerpoint/2010/main" val="2712014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ASCENT-04/</a:t>
            </a:r>
            <a:r>
              <a:rPr lang="en-US" altLang="en-US" sz="3600" dirty="0"/>
              <a:t>KEYNOTE-D19</a:t>
            </a:r>
            <a:r>
              <a:rPr lang="en-US" dirty="0"/>
              <a:t>: </a:t>
            </a:r>
            <a:r>
              <a:rPr lang="en-US" altLang="en-US" dirty="0"/>
              <a:t>Investigators’ </a:t>
            </a:r>
            <a:r>
              <a:rPr lang="en-US" dirty="0"/>
              <a:t>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In the randomized phase III ASCENT-04 trial, SG + pembrolizumab demonstrated a statistically significant and clinically meaningful improvement in PFS vs CT + pembrolizumab in patients with PD-L1–positive advanced TNBC</a:t>
            </a:r>
          </a:p>
          <a:p>
            <a:pPr lvl="1" algn="just"/>
            <a:r>
              <a:rPr lang="en-US" altLang="en-US" sz="2200" dirty="0"/>
              <a:t>Median PFS: 11.2 vs 7.8 mo (HR: 0.65; 95% CI: 0.51-0.84; </a:t>
            </a:r>
            <a:r>
              <a:rPr lang="en-US" altLang="en-US" sz="2200" i="1" dirty="0"/>
              <a:t>P </a:t>
            </a:r>
            <a:r>
              <a:rPr lang="en-US" altLang="en-US" sz="2200" dirty="0"/>
              <a:t>&lt;.001)</a:t>
            </a:r>
          </a:p>
          <a:p>
            <a:pPr lvl="1" algn="just"/>
            <a:r>
              <a:rPr lang="en-US" altLang="en-US" sz="2200" dirty="0"/>
              <a:t>Higher ORR and more durable responses with SG + pembrolizumab</a:t>
            </a:r>
          </a:p>
          <a:p>
            <a:pPr lvl="1" algn="just"/>
            <a:r>
              <a:rPr lang="en-US" altLang="en-US" sz="2200" dirty="0"/>
              <a:t>Mature OS data awaited</a:t>
            </a:r>
          </a:p>
          <a:p>
            <a:r>
              <a:rPr lang="en-US" altLang="en-US" sz="2400" dirty="0"/>
              <a:t>No new safety signals were observed and the safety profile of SG + pembrolizumab was consistent with individual profiles of each agent without any additive toxicity observed</a:t>
            </a:r>
          </a:p>
          <a:p>
            <a:r>
              <a:rPr lang="en-US" altLang="en-US" sz="2400" dirty="0"/>
              <a:t>The investigators conclude that the results support SG + pembrolizumab as a potential new 1L SoC for patients with PD-L1–positive advanced TNBC</a:t>
            </a:r>
          </a:p>
          <a:p>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ASCO 2025. Abstr LBA109.</a:t>
            </a:r>
          </a:p>
        </p:txBody>
      </p:sp>
    </p:spTree>
    <p:extLst>
      <p:ext uri="{BB962C8B-B14F-4D97-AF65-F5344CB8AC3E}">
        <p14:creationId xmlns:p14="http://schemas.microsoft.com/office/powerpoint/2010/main" val="262786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2025!</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lymphomas</a:t>
            </a:r>
            <a:r>
              <a:rPr lang="en-US" sz="2200" dirty="0">
                <a:solidFill>
                  <a:srgbClr val="455560"/>
                </a:solidFill>
                <a:latin typeface="Calibri" panose="020F0502020204030204" pitchFamily="34" charset="0"/>
                <a:cs typeface="Arial" panose="020B0604020202020204" pitchFamily="34" charset="0"/>
              </a:rPr>
              <a:t>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rgbClr val="455560"/>
                </a:solidFill>
                <a:latin typeface="Calibri" panose="020F0502020204030204" pitchFamily="34" charset="0"/>
                <a:cs typeface="Arial" panose="020B0604020202020204" pitchFamily="34" charset="0"/>
              </a:rPr>
              <a:t>Lung cancer</a:t>
            </a:r>
            <a:endParaRPr lang="en-US" sz="2200" b="0" dirty="0">
              <a:solidFill>
                <a:srgbClr val="455560"/>
              </a:solidFill>
              <a:latin typeface="Calibri" panose="020F0502020204030204" pitchFamily="34" charset="0"/>
            </a:endParaRP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Genitourinary cancers </a:t>
            </a: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221d7ca-44a6-49dd-890c-e5a2519c2017">
      <Terms xmlns="http://schemas.microsoft.com/office/infopath/2007/PartnerControls"/>
    </lcf76f155ced4ddcb4097134ff3c332f>
    <TaxCatchAll xmlns="22fd6914-46d4-4c7e-bbad-46e82841b6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D2E305C77A6F44D88B6ED7370BEBDC4" ma:contentTypeVersion="11" ma:contentTypeDescription="Create a new document." ma:contentTypeScope="" ma:versionID="277d071057cc1b2dd8b1f13092473adc">
  <xsd:schema xmlns:xsd="http://www.w3.org/2001/XMLSchema" xmlns:xs="http://www.w3.org/2001/XMLSchema" xmlns:p="http://schemas.microsoft.com/office/2006/metadata/properties" xmlns:ns2="e221d7ca-44a6-49dd-890c-e5a2519c2017" xmlns:ns3="22fd6914-46d4-4c7e-bbad-46e82841b69d" targetNamespace="http://schemas.microsoft.com/office/2006/metadata/properties" ma:root="true" ma:fieldsID="bba0b65ce352544d35321ae16cb716a6" ns2:_="" ns3:_="">
    <xsd:import namespace="e221d7ca-44a6-49dd-890c-e5a2519c2017"/>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21d7ca-44a6-49dd-890c-e5a2519c20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012ED7-58C0-482C-8A58-963A5A9CCF86}">
  <ds:schemaRefs>
    <ds:schemaRef ds:uri="http://schemas.microsoft.com/sharepoint/v3/contenttype/forms"/>
  </ds:schemaRefs>
</ds:datastoreItem>
</file>

<file path=customXml/itemProps2.xml><?xml version="1.0" encoding="utf-8"?>
<ds:datastoreItem xmlns:ds="http://schemas.openxmlformats.org/officeDocument/2006/customXml" ds:itemID="{C0CA8392-91DC-407C-A44C-2CDA8EA1D245}">
  <ds:schemaRefs>
    <ds:schemaRef ds:uri="http://www.w3.org/XML/1998/namespace"/>
    <ds:schemaRef ds:uri="http://purl.org/dc/elements/1.1/"/>
    <ds:schemaRef ds:uri="22fd6914-46d4-4c7e-bbad-46e82841b69d"/>
    <ds:schemaRef ds:uri="http://schemas.microsoft.com/office/2006/documentManagement/types"/>
    <ds:schemaRef ds:uri="http://purl.org/dc/dcmitype/"/>
    <ds:schemaRef ds:uri="http://schemas.microsoft.com/office/infopath/2007/PartnerControls"/>
    <ds:schemaRef ds:uri="http://schemas.microsoft.com/office/2006/metadata/properties"/>
    <ds:schemaRef ds:uri="http://schemas.openxmlformats.org/package/2006/metadata/core-properties"/>
    <ds:schemaRef ds:uri="e221d7ca-44a6-49dd-890c-e5a2519c2017"/>
    <ds:schemaRef ds:uri="http://purl.org/dc/terms/"/>
  </ds:schemaRefs>
</ds:datastoreItem>
</file>

<file path=customXml/itemProps3.xml><?xml version="1.0" encoding="utf-8"?>
<ds:datastoreItem xmlns:ds="http://schemas.openxmlformats.org/officeDocument/2006/customXml" ds:itemID="{F3546AE7-E90A-45CB-A15D-BC4BC3693A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21d7ca-44a6-49dd-890c-e5a2519c2017"/>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4434</TotalTime>
  <Words>2727</Words>
  <Application>Microsoft Office PowerPoint</Application>
  <PresentationFormat>Widescreen</PresentationFormat>
  <Paragraphs>592</Paragraphs>
  <Slides>13</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System Font Regular</vt:lpstr>
      <vt:lpstr>Times</vt:lpstr>
      <vt:lpstr>Wingdings</vt:lpstr>
      <vt:lpstr>2022_CCO_Template</vt:lpstr>
      <vt:lpstr>ASCENT-04/KEYNOTE-D19: Phase III Trial of First-line Sacituzumab Govitecan + Pembrolizumab vs Chemotherapy + Pembrolizumab in PD-L1–Positive Advanced TNBC</vt:lpstr>
      <vt:lpstr>About These Slides</vt:lpstr>
      <vt:lpstr>ASCENT-04/KEYNOTE-D19: Background</vt:lpstr>
      <vt:lpstr>ASCENT-04/KEYNOTE-D19: Study Design</vt:lpstr>
      <vt:lpstr>ASCENT-04/KEYNOTE-D19: Baseline Characteristics</vt:lpstr>
      <vt:lpstr>ASCENT-04/KEYNOTE-D19: PFS by BICR</vt:lpstr>
      <vt:lpstr>ASCENT-04/KEYNOTE-D19: PFS by BICR, by Subgroup </vt:lpstr>
      <vt:lpstr>ASCENT-04/KEYNOTE-D19: Response by BICR and OS</vt:lpstr>
      <vt:lpstr>ASCENT-04/KEYNOTE-D19: Safety</vt:lpstr>
      <vt:lpstr>ASCENT-04/KEYNOTE-D19: Most Frequent TEAEs</vt:lpstr>
      <vt:lpstr>ASCENT-04/KEYNOTE-D19: AEs of Special Interest</vt:lpstr>
      <vt:lpstr>ASCENT-04/KEYNOTE-D19: Investigators’ Conclusions</vt:lpstr>
      <vt:lpstr>Go Online for More CCO  Coverage of ASCO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Breast Cancer capsule title slide</dc:title>
  <dc:creator>Timothy Quill</dc:creator>
  <cp:lastModifiedBy>Valerie Wenzel</cp:lastModifiedBy>
  <cp:revision>17</cp:revision>
  <dcterms:created xsi:type="dcterms:W3CDTF">2024-05-30T12:33:52Z</dcterms:created>
  <dcterms:modified xsi:type="dcterms:W3CDTF">2025-06-03T14:57:37Z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0x010100FD2E305C77A6F44D88B6ED7370BEBDC4</vt:lpwstr>
  </property>
  <property fmtid="{D5CDD505-2E9C-101B-9397-08002B2CF9AE}" pid="3" name="MediaServiceImageTags">
    <vt:lpwstr/>
  </property>
</Properties>
</file>