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37"/>
  </p:notesMasterIdLst>
  <p:handoutMasterIdLst>
    <p:handoutMasterId r:id="rId38"/>
  </p:handoutMasterIdLst>
  <p:sldIdLst>
    <p:sldId id="322" r:id="rId6"/>
    <p:sldId id="559" r:id="rId7"/>
    <p:sldId id="2147470264" r:id="rId8"/>
    <p:sldId id="2147475255" r:id="rId9"/>
    <p:sldId id="2147475272" r:id="rId10"/>
    <p:sldId id="2147475273" r:id="rId11"/>
    <p:sldId id="2147470265" r:id="rId12"/>
    <p:sldId id="2147474136" r:id="rId13"/>
    <p:sldId id="2147475266" r:id="rId14"/>
    <p:sldId id="259" r:id="rId15"/>
    <p:sldId id="2147475245" r:id="rId16"/>
    <p:sldId id="2147475247" r:id="rId17"/>
    <p:sldId id="2147475254" r:id="rId18"/>
    <p:sldId id="2147475279" r:id="rId19"/>
    <p:sldId id="266" r:id="rId20"/>
    <p:sldId id="2147475267" r:id="rId21"/>
    <p:sldId id="2147475268" r:id="rId22"/>
    <p:sldId id="2147475265" r:id="rId23"/>
    <p:sldId id="2147475274" r:id="rId24"/>
    <p:sldId id="2147475275" r:id="rId25"/>
    <p:sldId id="2147475276" r:id="rId26"/>
    <p:sldId id="2147475248" r:id="rId27"/>
    <p:sldId id="2147475277" r:id="rId28"/>
    <p:sldId id="2147475256" r:id="rId29"/>
    <p:sldId id="256" r:id="rId30"/>
    <p:sldId id="2147475263" r:id="rId31"/>
    <p:sldId id="2147475269" r:id="rId32"/>
    <p:sldId id="2147475251" r:id="rId33"/>
    <p:sldId id="2147475243" r:id="rId34"/>
    <p:sldId id="2147475244" r:id="rId35"/>
    <p:sldId id="318" r:id="rId36"/>
  </p:sldIdLst>
  <p:sldSz cx="12192000" cy="6858000"/>
  <p:notesSz cx="7315200" cy="9601200"/>
  <p:custDataLst>
    <p:tags r:id="rId3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8" pos="312" userDrawn="1">
          <p15:clr>
            <a:srgbClr val="A4A3A4"/>
          </p15:clr>
        </p15:guide>
        <p15:guide id="1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6"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8"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8"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Christy Seals" initials="CS" lastIdx="1" clrIdx="16">
    <p:extLst>
      <p:ext uri="{19B8F6BF-5375-455C-9EA6-DF929625EA0E}">
        <p15:presenceInfo xmlns:p15="http://schemas.microsoft.com/office/powerpoint/2012/main" userId="S::cseals@clinicaloptions.com::0852e532-1f9e-4bbf-9b56-be19a9543a31" providerId="AD"/>
      </p:ext>
    </p:extLst>
  </p:cmAuthor>
  <p:cmAuthor id="18" name="Jerfiz Constanzo" initials="JC" lastIdx="54" clrIdx="17">
    <p:extLst>
      <p:ext uri="{19B8F6BF-5375-455C-9EA6-DF929625EA0E}">
        <p15:presenceInfo xmlns:p15="http://schemas.microsoft.com/office/powerpoint/2012/main" userId="S::jconstanzo@clinicaloptions.com::7388c342-66f0-4154-bcdf-657d8197f1ae" providerId="AD"/>
      </p:ext>
    </p:extLst>
  </p:cmAuthor>
  <p:cmAuthor id="19" name="Betsy Plimack" initials="BP" lastIdx="60" clrIdx="18">
    <p:extLst>
      <p:ext uri="{19B8F6BF-5375-455C-9EA6-DF929625EA0E}">
        <p15:presenceInfo xmlns:p15="http://schemas.microsoft.com/office/powerpoint/2012/main" userId="634340ea1344fe66" providerId="Windows Live"/>
      </p:ext>
    </p:extLst>
  </p:cmAuthor>
  <p:cmAuthor id="20" name="Kristen Rosenthal" initials="KR" lastIdx="1" clrIdx="19">
    <p:extLst>
      <p:ext uri="{19B8F6BF-5375-455C-9EA6-DF929625EA0E}">
        <p15:presenceInfo xmlns:p15="http://schemas.microsoft.com/office/powerpoint/2012/main" userId="S::krosenthal@clinicaloptions.com::67a58a6d-22ff-4b03-8f01-10ea3f44af52" providerId="AD"/>
      </p:ext>
    </p:extLst>
  </p:cmAuthor>
  <p:cmAuthor id="21" name="Jaime Flores" initials="JF" lastIdx="3" clrIdx="20">
    <p:extLst>
      <p:ext uri="{19B8F6BF-5375-455C-9EA6-DF929625EA0E}">
        <p15:presenceInfo xmlns:p15="http://schemas.microsoft.com/office/powerpoint/2012/main" userId="S::jaime@jaime-flores.com::8b2dc643-5a6a-415b-b6b2-7c918b013cb7" providerId="AD"/>
      </p:ext>
    </p:extLst>
  </p:cmAuthor>
  <p:cmAuthor id="22" name="Abigail West" initials="AW" lastIdx="3" clrIdx="21">
    <p:extLst>
      <p:ext uri="{19B8F6BF-5375-455C-9EA6-DF929625EA0E}">
        <p15:presenceInfo xmlns:p15="http://schemas.microsoft.com/office/powerpoint/2012/main" userId="dlretu_s8wfkiswjgsmkealicnpp21bifzlodc3tzme" providerId="Windows Live"/>
      </p:ext>
    </p:extLst>
  </p:cmAuthor>
  <p:cmAuthor id="23" name="Andrea Boecler" initials="AB" lastIdx="5" clrIdx="22">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B8B8BB"/>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ECA60C-9462-46E0-A183-F80C309EB46C}" v="1" dt="2024-03-22T13:16:34.298"/>
    <p1510:client id="{F34ABB09-BC7C-4EB1-A08A-12C519459E90}" v="94" dt="2024-03-22T13:21:22.35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77" autoAdjust="0"/>
    <p:restoredTop sz="86181" autoAdjust="0"/>
  </p:normalViewPr>
  <p:slideViewPr>
    <p:cSldViewPr snapToGrid="0">
      <p:cViewPr varScale="1">
        <p:scale>
          <a:sx n="74" d="100"/>
          <a:sy n="74" d="100"/>
        </p:scale>
        <p:origin x="898" y="62"/>
      </p:cViewPr>
      <p:guideLst>
        <p:guide pos="312"/>
        <p:guide orient="horz" pos="216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commentAuthors" Target="commentAuthors.xml"/><Relationship Id="rId45"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2532081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a:p>
        </p:txBody>
      </p:sp>
    </p:spTree>
    <p:extLst>
      <p:ext uri="{BB962C8B-B14F-4D97-AF65-F5344CB8AC3E}">
        <p14:creationId xmlns:p14="http://schemas.microsoft.com/office/powerpoint/2010/main" val="1480335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FISH, fluorescence in situ hybridization; IHC, immunohistochemistry; miBC, muscle-invasive bladder cancer; qRT-PCE, quantitative real-time polymerase chain reaction.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a:p>
        </p:txBody>
      </p:sp>
    </p:spTree>
    <p:extLst>
      <p:ext uri="{BB962C8B-B14F-4D97-AF65-F5344CB8AC3E}">
        <p14:creationId xmlns:p14="http://schemas.microsoft.com/office/powerpoint/2010/main" val="1573520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CNS, central nervous system.</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916445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solidFill>
                  <a:srgbClr val="303030"/>
                </a:solidFill>
                <a:effectLst/>
                <a:latin typeface="Cambria" panose="02040503050406030204" pitchFamily="18" charset="0"/>
              </a:rPr>
              <a:t>IHC, immunohistochemistry; UC, urothelial cancer</a:t>
            </a:r>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3963581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IHC, immunohistochemistry; RCC, renal cell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3296791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ASCO, American Society of Clinical Oncology; CAP, College of American Pathologists; IHC, immunohistochemistry.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a:p>
        </p:txBody>
      </p:sp>
    </p:spTree>
    <p:extLst>
      <p:ext uri="{BB962C8B-B14F-4D97-AF65-F5344CB8AC3E}">
        <p14:creationId xmlns:p14="http://schemas.microsoft.com/office/powerpoint/2010/main" val="2921685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a:solidFill>
                  <a:schemeClr val="bg1"/>
                </a:solidFill>
              </a:rPr>
              <a:t>IHC, immunohistochemistry; FISH, fluorescence in situ hybridization; NGS, next-generation sequencing.</a:t>
            </a:r>
          </a:p>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1743122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a:solidFill>
                  <a:schemeClr val="bg1"/>
                </a:solidFill>
              </a:rPr>
              <a:t>GU, genitourinary.</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a:p>
        </p:txBody>
      </p:sp>
    </p:spTree>
    <p:extLst>
      <p:ext uri="{BB962C8B-B14F-4D97-AF65-F5344CB8AC3E}">
        <p14:creationId xmlns:p14="http://schemas.microsoft.com/office/powerpoint/2010/main" val="15605492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CT, chemotherapy; DDMVAC, dose-dense methotrexate, vinblastine, doxorubicin, and cisplatin; LA, locally-advanced; UC, urothelial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a:p>
        </p:txBody>
      </p:sp>
    </p:spTree>
    <p:extLst>
      <p:ext uri="{BB962C8B-B14F-4D97-AF65-F5344CB8AC3E}">
        <p14:creationId xmlns:p14="http://schemas.microsoft.com/office/powerpoint/2010/main" val="1141538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2L, second line; DCR, disease control rate; IHC, immunohistochemistry; mDoR, median duration of response; mOS, median overall survival; mPFS, median progression-free survival; mUC, metastatic urothelial cancer; NA, not available; ORR, overall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a:p>
        </p:txBody>
      </p:sp>
    </p:spTree>
    <p:extLst>
      <p:ext uri="{BB962C8B-B14F-4D97-AF65-F5344CB8AC3E}">
        <p14:creationId xmlns:p14="http://schemas.microsoft.com/office/powerpoint/2010/main" val="340776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a:p>
        </p:txBody>
      </p:sp>
    </p:spTree>
    <p:extLst>
      <p:ext uri="{BB962C8B-B14F-4D97-AF65-F5344CB8AC3E}">
        <p14:creationId xmlns:p14="http://schemas.microsoft.com/office/powerpoint/2010/main" val="435726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1"/>
              <a:t>ADC, antibody–drug conjugate; mAb, monoclonal antibody.</a:t>
            </a:r>
          </a:p>
        </p:txBody>
      </p:sp>
      <p:sp>
        <p:nvSpPr>
          <p:cNvPr id="4" name="TextBox 3">
            <a:extLst>
              <a:ext uri="{FF2B5EF4-FFF2-40B4-BE49-F238E27FC236}">
                <a16:creationId xmlns:a16="http://schemas.microsoft.com/office/drawing/2014/main" id="{580D21FA-5AE2-4A5D-8134-9389E7BAC7F1}"/>
              </a:ext>
            </a:extLst>
          </p:cNvPr>
          <p:cNvSpPr txBox="1"/>
          <p:nvPr/>
        </p:nvSpPr>
        <p:spPr>
          <a:xfrm>
            <a:off x="-29185" y="4290947"/>
            <a:ext cx="1144028" cy="1446550"/>
          </a:xfrm>
          <a:prstGeom prst="rect">
            <a:avLst/>
          </a:prstGeom>
          <a:solidFill>
            <a:schemeClr val="bg1"/>
          </a:solidFill>
          <a:ln>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effectLst/>
                <a:uLnTx/>
                <a:uFillTx/>
                <a:latin typeface="Calibri"/>
                <a:ea typeface="+mn-ea"/>
                <a:cs typeface="+mn-cs"/>
              </a:rPr>
              <a:t>Figure: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effectLst/>
                <a:uLnTx/>
                <a:uFillTx/>
                <a:latin typeface="Calibri"/>
                <a:ea typeface="+mn-ea"/>
                <a:cs typeface="+mn-cs"/>
              </a:rPr>
              <a:t>1/Nakada/2019/p178/Figure8/col1/para1/</a:t>
            </a:r>
            <a:br>
              <a:rPr kumimoji="0" lang="en-US" sz="800" b="0" i="0" u="none" strike="noStrike" kern="1200" cap="none" spc="0" normalizeH="0" baseline="0" noProof="0">
                <a:ln>
                  <a:noFill/>
                </a:ln>
                <a:effectLst/>
                <a:uLnTx/>
                <a:uFillTx/>
                <a:latin typeface="Calibri"/>
                <a:ea typeface="+mn-ea"/>
                <a:cs typeface="+mn-cs"/>
              </a:rPr>
            </a:br>
            <a:r>
              <a:rPr kumimoji="0" lang="en-US" sz="800" b="0" i="0" u="none" strike="noStrike" kern="1200" cap="none" spc="0" normalizeH="0" baseline="0" noProof="0">
                <a:ln>
                  <a:noFill/>
                </a:ln>
                <a:effectLst/>
                <a:uLnTx/>
                <a:uFillTx/>
                <a:latin typeface="Calibri"/>
                <a:ea typeface="+mn-ea"/>
                <a:cs typeface="+mn-cs"/>
              </a:rPr>
              <a:t>all/p183/col2/para2/</a:t>
            </a:r>
            <a:br>
              <a:rPr kumimoji="0" lang="en-US" sz="800" b="0" i="0" u="none" strike="noStrike" kern="1200" cap="none" spc="0" normalizeH="0" baseline="0" noProof="0">
                <a:ln>
                  <a:noFill/>
                </a:ln>
                <a:effectLst/>
                <a:uLnTx/>
                <a:uFillTx/>
                <a:latin typeface="Calibri"/>
                <a:ea typeface="+mn-ea"/>
                <a:cs typeface="+mn-cs"/>
              </a:rPr>
            </a:br>
            <a:r>
              <a:rPr kumimoji="0" lang="en-US" sz="800" b="0" i="0" u="none" strike="noStrike" kern="1200" cap="none" spc="0" normalizeH="0" baseline="0" noProof="0">
                <a:ln>
                  <a:noFill/>
                </a:ln>
                <a:effectLst/>
                <a:uLnTx/>
                <a:uFillTx/>
                <a:latin typeface="Calibri"/>
                <a:ea typeface="+mn-ea"/>
                <a:cs typeface="+mn-cs"/>
              </a:rPr>
              <a:t>L1-8;</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effectLst/>
                <a:uLnTx/>
                <a:uFillTx/>
                <a:latin typeface="Calibri"/>
                <a:ea typeface="+mn-ea"/>
                <a:cs typeface="+mn-cs"/>
              </a:rPr>
              <a:t>2/Ogitani/ClinCanRes/2016/p5098/col2/para1/ln1-2/</a:t>
            </a:r>
            <a:br>
              <a:rPr kumimoji="0" lang="en-US" sz="800" b="0" i="0" u="none" strike="noStrike" kern="1200" cap="none" spc="0" normalizeH="0" baseline="0" noProof="0">
                <a:ln>
                  <a:noFill/>
                </a:ln>
                <a:effectLst/>
                <a:uLnTx/>
                <a:uFillTx/>
                <a:latin typeface="Calibri"/>
                <a:ea typeface="+mn-ea"/>
                <a:cs typeface="+mn-cs"/>
              </a:rPr>
            </a:br>
            <a:r>
              <a:rPr kumimoji="0" lang="en-US" sz="800" b="0" i="0" u="none" strike="noStrike" kern="1200" cap="none" spc="0" normalizeH="0" baseline="0" noProof="0">
                <a:ln>
                  <a:noFill/>
                </a:ln>
                <a:effectLst/>
                <a:uLnTx/>
                <a:uFillTx/>
                <a:latin typeface="Calibri"/>
                <a:ea typeface="+mn-ea"/>
                <a:cs typeface="+mn-cs"/>
              </a:rPr>
              <a:t>p5100/Figure1A</a:t>
            </a:r>
          </a:p>
          <a:p>
            <a:pPr>
              <a:defRPr/>
            </a:pPr>
            <a:r>
              <a:rPr lang="en-US" sz="800"/>
              <a:t>3/Trail/2018/</a:t>
            </a:r>
            <a:br>
              <a:rPr lang="en-US" sz="800"/>
            </a:br>
            <a:r>
              <a:rPr lang="en-US" sz="800"/>
              <a:t>p127/fig 1</a:t>
            </a:r>
          </a:p>
        </p:txBody>
      </p:sp>
      <p:sp>
        <p:nvSpPr>
          <p:cNvPr id="5" name="TextBox 4">
            <a:extLst>
              <a:ext uri="{FF2B5EF4-FFF2-40B4-BE49-F238E27FC236}">
                <a16:creationId xmlns:a16="http://schemas.microsoft.com/office/drawing/2014/main" id="{704F607A-F432-460E-9D12-0474A294AE65}"/>
              </a:ext>
            </a:extLst>
          </p:cNvPr>
          <p:cNvSpPr txBox="1"/>
          <p:nvPr/>
        </p:nvSpPr>
        <p:spPr>
          <a:xfrm>
            <a:off x="2564209" y="0"/>
            <a:ext cx="4288434" cy="1077218"/>
          </a:xfrm>
          <a:prstGeom prst="rect">
            <a:avLst/>
          </a:prstGeom>
          <a:solidFill>
            <a:schemeClr val="bg1"/>
          </a:solidFill>
          <a:ln>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All boxes: </a:t>
            </a:r>
            <a:r>
              <a:rPr kumimoji="0" lang="en-US" sz="800" b="0" i="0" u="none" strike="noStrike" kern="1200" cap="none" spc="0" normalizeH="0" baseline="0" noProof="0">
                <a:ln>
                  <a:noFill/>
                </a:ln>
                <a:solidFill>
                  <a:prstClr val="black"/>
                </a:solidFill>
                <a:effectLst/>
                <a:uLnTx/>
                <a:uFillTx/>
                <a:latin typeface="Calibri"/>
                <a:ea typeface="+mn-ea"/>
                <a:cs typeface="+mn-cs"/>
              </a:rPr>
              <a:t>1/Nakada/2019/p178/Figure 8/ </a:t>
            </a:r>
            <a:endParaRPr kumimoji="0" lang="en-US" sz="8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box 1: </a:t>
            </a:r>
            <a:r>
              <a:rPr lang="en-US" sz="800">
                <a:solidFill>
                  <a:prstClr val="black"/>
                </a:solidFill>
                <a:latin typeface="Calibri"/>
              </a:rPr>
              <a:t>2</a:t>
            </a:r>
            <a:r>
              <a:rPr kumimoji="0" lang="en-US" sz="800" b="0" i="0" u="none" strike="noStrike" kern="1200" cap="none" spc="0" normalizeH="0" baseline="0" noProof="0">
                <a:ln>
                  <a:noFill/>
                </a:ln>
                <a:solidFill>
                  <a:prstClr val="black"/>
                </a:solidFill>
                <a:effectLst/>
                <a:uLnTx/>
                <a:uFillTx/>
                <a:latin typeface="Calibri"/>
                <a:ea typeface="+mn-ea"/>
                <a:cs typeface="+mn-cs"/>
              </a:rPr>
              <a:t>/Ogitani/ClinCanRes/2016/p5098/col1/para2/ln4;</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box 2: </a:t>
            </a:r>
            <a:r>
              <a:rPr kumimoji="0" lang="en-US" sz="800" b="0" i="0" u="none" strike="noStrike" kern="1200" cap="none" spc="0" normalizeH="0" baseline="0" noProof="0">
                <a:ln>
                  <a:noFill/>
                </a:ln>
                <a:solidFill>
                  <a:prstClr val="black"/>
                </a:solidFill>
                <a:effectLst/>
                <a:uLnTx/>
                <a:uFillTx/>
                <a:latin typeface="Calibri"/>
                <a:ea typeface="+mn-ea"/>
                <a:cs typeface="+mn-cs"/>
              </a:rPr>
              <a:t>2/Ogitani/ClinCanRes/2016/p5100/col1/para1/all; Figure 1C;</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box 3: </a:t>
            </a:r>
            <a:r>
              <a:rPr kumimoji="0" lang="en-US" sz="800" b="0" i="0" u="none" strike="noStrike" kern="1200" cap="none" spc="0" normalizeH="0" baseline="0" noProof="0">
                <a:ln>
                  <a:noFill/>
                </a:ln>
                <a:solidFill>
                  <a:prstClr val="black"/>
                </a:solidFill>
                <a:effectLst/>
                <a:uLnTx/>
                <a:uFillTx/>
                <a:latin typeface="Calibri"/>
                <a:ea typeface="+mn-ea"/>
                <a:cs typeface="+mn-cs"/>
              </a:rPr>
              <a:t>2/Ogitani/ClinCanRes/2016/p5100/Figure 1 B;</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box 4: </a:t>
            </a:r>
            <a:r>
              <a:rPr kumimoji="0" lang="en-US" sz="800" i="0" u="none" strike="noStrike" kern="1200" cap="none" spc="0" normalizeH="0" baseline="0" noProof="0">
                <a:ln>
                  <a:noFill/>
                </a:ln>
                <a:solidFill>
                  <a:prstClr val="black"/>
                </a:solidFill>
                <a:effectLst/>
                <a:uLnTx/>
                <a:uFillTx/>
                <a:latin typeface="Calibri"/>
                <a:ea typeface="+mn-ea"/>
                <a:cs typeface="+mn-cs"/>
              </a:rPr>
              <a:t>1</a:t>
            </a:r>
            <a:r>
              <a:rPr kumimoji="0" lang="en-US" sz="800" b="0" i="0" u="none" strike="noStrike" kern="1200" cap="none" spc="0" normalizeH="0" baseline="0" noProof="0">
                <a:ln>
                  <a:noFill/>
                </a:ln>
                <a:solidFill>
                  <a:prstClr val="black"/>
                </a:solidFill>
                <a:effectLst/>
                <a:uLnTx/>
                <a:uFillTx/>
                <a:latin typeface="Calibri"/>
                <a:ea typeface="+mn-ea"/>
                <a:cs typeface="+mn-cs"/>
              </a:rPr>
              <a:t>/Nakada/2019/p180/col2/para1/ln1-3; 3/Ogitani/ClinCanRes/2016/p5105/Figure 5 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box 5: </a:t>
            </a:r>
            <a:r>
              <a:rPr kumimoji="0" lang="en-US" sz="800" b="0" i="0" u="none" strike="noStrike" kern="1200" cap="none" spc="0" normalizeH="0" baseline="0" noProof="0">
                <a:ln>
                  <a:noFill/>
                </a:ln>
                <a:solidFill>
                  <a:prstClr val="black"/>
                </a:solidFill>
                <a:effectLst/>
                <a:uLnTx/>
                <a:uFillTx/>
                <a:latin typeface="Calibri"/>
                <a:ea typeface="+mn-ea"/>
                <a:cs typeface="+mn-cs"/>
              </a:rPr>
              <a:t>2/Ogitani/ClinCanRes/2016/p5100/col2/para2/ln4-8; p5101/Figure 2 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box 6: </a:t>
            </a:r>
            <a:r>
              <a:rPr kumimoji="0" lang="en-US" sz="800" i="0" u="none" strike="noStrike" kern="1200" cap="none" spc="0" normalizeH="0" baseline="0" noProof="0">
                <a:ln>
                  <a:noFill/>
                </a:ln>
                <a:solidFill>
                  <a:prstClr val="black"/>
                </a:solidFill>
                <a:effectLst/>
                <a:uLnTx/>
                <a:uFillTx/>
                <a:latin typeface="Calibri"/>
                <a:ea typeface="+mn-ea"/>
                <a:cs typeface="+mn-cs"/>
              </a:rPr>
              <a:t>2</a:t>
            </a:r>
            <a:r>
              <a:rPr kumimoji="0" lang="en-US" sz="800" b="0" i="0" u="none" strike="noStrike" kern="1200" cap="none" spc="0" normalizeH="0" baseline="0" noProof="0">
                <a:ln>
                  <a:noFill/>
                </a:ln>
                <a:solidFill>
                  <a:prstClr val="black"/>
                </a:solidFill>
                <a:effectLst/>
                <a:uLnTx/>
                <a:uFillTx/>
                <a:latin typeface="Calibri"/>
                <a:ea typeface="+mn-ea"/>
                <a:cs typeface="+mn-cs"/>
              </a:rPr>
              <a:t>/Ogitani/ClinCanRes/2016/p5098/col1/para2/ln3-4;</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box 7: </a:t>
            </a:r>
            <a:r>
              <a:rPr kumimoji="0" lang="en-US" sz="800" b="0" i="0" u="none" strike="noStrike" kern="1200" cap="none" spc="0" normalizeH="0" baseline="0" noProof="0">
                <a:ln>
                  <a:noFill/>
                </a:ln>
                <a:effectLst/>
                <a:uLnTx/>
                <a:uFillTx/>
                <a:latin typeface="Calibri"/>
                <a:ea typeface="+mn-ea"/>
                <a:cs typeface="+mn-cs"/>
              </a:rPr>
              <a:t>4/</a:t>
            </a:r>
            <a:r>
              <a:rPr kumimoji="0" lang="en-US" sz="800" b="0" i="0" u="none" strike="noStrike" kern="1200" cap="none" spc="0" normalizeH="0" baseline="0" noProof="0">
                <a:ln>
                  <a:noFill/>
                </a:ln>
                <a:solidFill>
                  <a:prstClr val="black"/>
                </a:solidFill>
                <a:effectLst/>
                <a:uLnTx/>
                <a:uFillTx/>
                <a:latin typeface="Calibri"/>
                <a:ea typeface="+mn-ea"/>
                <a:cs typeface="+mn-cs"/>
              </a:rPr>
              <a:t>Ogitani/CaSci/2016/p1044/col1/para1/ln28-32;</a:t>
            </a:r>
          </a:p>
        </p:txBody>
      </p:sp>
      <p:sp>
        <p:nvSpPr>
          <p:cNvPr id="6" name="TextBox 5">
            <a:extLst>
              <a:ext uri="{FF2B5EF4-FFF2-40B4-BE49-F238E27FC236}">
                <a16:creationId xmlns:a16="http://schemas.microsoft.com/office/drawing/2014/main" id="{76137D86-F7B5-4826-A6FC-BBA649FB260A}"/>
              </a:ext>
            </a:extLst>
          </p:cNvPr>
          <p:cNvSpPr txBox="1"/>
          <p:nvPr/>
        </p:nvSpPr>
        <p:spPr>
          <a:xfrm>
            <a:off x="30729" y="3935"/>
            <a:ext cx="854083" cy="1077218"/>
          </a:xfrm>
          <a:prstGeom prst="rect">
            <a:avLst/>
          </a:prstGeom>
          <a:solidFill>
            <a:schemeClr val="bg1"/>
          </a:solidFill>
          <a:ln>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3 components:</a:t>
            </a:r>
          </a:p>
          <a:p>
            <a:pPr>
              <a:defRPr/>
            </a:pPr>
            <a:r>
              <a:rPr lang="en-US" sz="800"/>
              <a:t>1/Nakada/2019/p178/Figure 8/ col1/para1/all;</a:t>
            </a:r>
          </a:p>
          <a:p>
            <a:pPr>
              <a:defRPr/>
            </a:pPr>
            <a:r>
              <a:rPr lang="en-US" sz="800"/>
              <a:t>2/Ogitani/ClinCanRes/2016/p5098/col1/para2/ln2-4</a:t>
            </a:r>
          </a:p>
        </p:txBody>
      </p:sp>
    </p:spTree>
    <p:extLst>
      <p:ext uri="{BB962C8B-B14F-4D97-AF65-F5344CB8AC3E}">
        <p14:creationId xmlns:p14="http://schemas.microsoft.com/office/powerpoint/2010/main" val="37647168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BC, bladder cancer; CR, complete response; DCR, disease control rate; DoR, duration of response; ECOG PS, Eastern Cooperative Oncology Group performance status; IHC, immunohistochemistry; ICR, independent central review; LA, locally advanced; MTD, maximum tolerated dose; NE, not evaluable; ORR, objective response rate; OS, overall survival; PD, progressive disease; PFS, progression-free survival; PR, partial response; SD, stable disease; T-DXd, trastuzumab deruxtecan; TTR, time to response; Tx, treatment; UC, urothelial carcinoma.</a:t>
            </a:r>
          </a:p>
          <a:p>
            <a:endParaRPr lang="en-US" i="1"/>
          </a:p>
          <a:p>
            <a:endParaRPr lang="en-US" i="1"/>
          </a:p>
          <a:p>
            <a:endParaRPr lang="en-US" i="1"/>
          </a:p>
          <a:p>
            <a:endParaRPr lang="en-US" i="1"/>
          </a:p>
          <a:p>
            <a:endParaRPr lang="en-US" i="1"/>
          </a:p>
          <a:p>
            <a:endParaRPr lang="en-US" i="1"/>
          </a:p>
          <a:p>
            <a:endParaRPr lang="en-US" i="1"/>
          </a:p>
          <a:p>
            <a:endParaRPr lang="en-US" i="1"/>
          </a:p>
          <a:p>
            <a:endParaRPr lang="en-US" i="1"/>
          </a:p>
          <a:p>
            <a:endParaRPr lang="en-US" i="1"/>
          </a:p>
          <a:p>
            <a:endParaRPr lang="en-US" i="1"/>
          </a:p>
          <a:p>
            <a:endParaRPr lang="en-US" i="1"/>
          </a:p>
          <a:p>
            <a:endParaRPr lang="en-US" i="1"/>
          </a:p>
          <a:p>
            <a:endParaRPr lang="en-US" i="1"/>
          </a:p>
          <a:p>
            <a:endParaRPr lang="en-US" i="1"/>
          </a:p>
          <a:p>
            <a:r>
              <a:rPr lang="en-US" i="1" err="1"/>
              <a:t>RDE</a:t>
            </a:r>
            <a:r>
              <a:rPr lang="en-US" i="1"/>
              <a:t>, recommended dose for expansion.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a:p>
        </p:txBody>
      </p:sp>
    </p:spTree>
    <p:extLst>
      <p:ext uri="{BB962C8B-B14F-4D97-AF65-F5344CB8AC3E}">
        <p14:creationId xmlns:p14="http://schemas.microsoft.com/office/powerpoint/2010/main" val="2237656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d/c, discontinuation; TEAEs, treatment-emergent adverse events; T-DXd, trastuzumab deruxtecan; UC, urothelial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a:p>
        </p:txBody>
      </p:sp>
    </p:spTree>
    <p:extLst>
      <p:ext uri="{BB962C8B-B14F-4D97-AF65-F5344CB8AC3E}">
        <p14:creationId xmlns:p14="http://schemas.microsoft.com/office/powerpoint/2010/main" val="810339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ASCO, American Society of Clinical Oncology; CAP, College of American Pathologists; DCR, disease control rate; DoR, duration of response; NSCLC, non-small-cell lung cancer; ORR, objective response rate; OS, overall survival; PFS, progression-free survival; RECIST, Response Evaluation Criteria in Solid Tumors; T-DXd, trastuzumab deruxtecan.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a:p>
        </p:txBody>
      </p:sp>
    </p:spTree>
    <p:extLst>
      <p:ext uri="{BB962C8B-B14F-4D97-AF65-F5344CB8AC3E}">
        <p14:creationId xmlns:p14="http://schemas.microsoft.com/office/powerpoint/2010/main" val="14828967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CR, complete response; DCR, disease control rate; DoR, duration of response; IHC, immunohistochemistry; NE, not estimable; NR, not reached; ORR, overall response rate; OS, overall survival; PD, progressive disease; PFS, progression-free survival; PR, partial response; SD, stable disease; T-DXd, trastuzumab deruxtecan.</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a:p>
        </p:txBody>
      </p:sp>
    </p:spTree>
    <p:extLst>
      <p:ext uri="{BB962C8B-B14F-4D97-AF65-F5344CB8AC3E}">
        <p14:creationId xmlns:p14="http://schemas.microsoft.com/office/powerpoint/2010/main" val="36754587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 ILD, interstitial lung disease; LVD, </a:t>
            </a:r>
            <a:r>
              <a:rPr lang="en-US" sz="1200" b="0" i="1">
                <a:solidFill>
                  <a:schemeClr val="bg1"/>
                </a:solidFill>
                <a:latin typeface="Calibri" panose="020F0502020204030204" pitchFamily="34" charset="0"/>
              </a:rPr>
              <a:t>left ventricular dysfunction; </a:t>
            </a:r>
            <a:r>
              <a:rPr lang="en-US" i="1"/>
              <a:t>TEAE, treatment 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a:p>
        </p:txBody>
      </p:sp>
    </p:spTree>
    <p:extLst>
      <p:ext uri="{BB962C8B-B14F-4D97-AF65-F5344CB8AC3E}">
        <p14:creationId xmlns:p14="http://schemas.microsoft.com/office/powerpoint/2010/main" val="508772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i="1">
                <a:latin typeface="Arial" panose="020B0604020202020204" pitchFamily="34" charset="0"/>
                <a:cs typeface="Arial" panose="020B0604020202020204" pitchFamily="34" charset="0"/>
              </a:rPr>
              <a:t>ADC, antibody–drug conjugate; mAb, monoclonal antibody; MMAE, monomethyl auristatin E.</a:t>
            </a:r>
          </a:p>
          <a:p>
            <a:endParaRPr lang="en-US" i="1"/>
          </a:p>
        </p:txBody>
      </p:sp>
      <p:sp>
        <p:nvSpPr>
          <p:cNvPr id="4" name="TextBox 3">
            <a:extLst>
              <a:ext uri="{FF2B5EF4-FFF2-40B4-BE49-F238E27FC236}">
                <a16:creationId xmlns:a16="http://schemas.microsoft.com/office/drawing/2014/main" id="{580D21FA-5AE2-4A5D-8134-9389E7BAC7F1}"/>
              </a:ext>
            </a:extLst>
          </p:cNvPr>
          <p:cNvSpPr txBox="1"/>
          <p:nvPr/>
        </p:nvSpPr>
        <p:spPr>
          <a:xfrm>
            <a:off x="-29185" y="4290947"/>
            <a:ext cx="1144028" cy="1446550"/>
          </a:xfrm>
          <a:prstGeom prst="rect">
            <a:avLst/>
          </a:prstGeom>
          <a:solidFill>
            <a:schemeClr val="bg1"/>
          </a:solidFill>
          <a:ln>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effectLst/>
                <a:uLnTx/>
                <a:uFillTx/>
                <a:latin typeface="Calibri"/>
                <a:ea typeface="+mn-ea"/>
                <a:cs typeface="+mn-cs"/>
              </a:rPr>
              <a:t>Figure: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effectLst/>
                <a:uLnTx/>
                <a:uFillTx/>
                <a:latin typeface="Calibri"/>
                <a:ea typeface="+mn-ea"/>
                <a:cs typeface="+mn-cs"/>
              </a:rPr>
              <a:t>1/Nakada/2019/p178/Figure8/col1/para1/</a:t>
            </a:r>
            <a:br>
              <a:rPr kumimoji="0" lang="en-US" sz="800" b="0" i="0" u="none" strike="noStrike" kern="1200" cap="none" spc="0" normalizeH="0" baseline="0" noProof="0">
                <a:ln>
                  <a:noFill/>
                </a:ln>
                <a:effectLst/>
                <a:uLnTx/>
                <a:uFillTx/>
                <a:latin typeface="Calibri"/>
                <a:ea typeface="+mn-ea"/>
                <a:cs typeface="+mn-cs"/>
              </a:rPr>
            </a:br>
            <a:r>
              <a:rPr kumimoji="0" lang="en-US" sz="800" b="0" i="0" u="none" strike="noStrike" kern="1200" cap="none" spc="0" normalizeH="0" baseline="0" noProof="0">
                <a:ln>
                  <a:noFill/>
                </a:ln>
                <a:effectLst/>
                <a:uLnTx/>
                <a:uFillTx/>
                <a:latin typeface="Calibri"/>
                <a:ea typeface="+mn-ea"/>
                <a:cs typeface="+mn-cs"/>
              </a:rPr>
              <a:t>all/p183/col2/para2/</a:t>
            </a:r>
            <a:br>
              <a:rPr kumimoji="0" lang="en-US" sz="800" b="0" i="0" u="none" strike="noStrike" kern="1200" cap="none" spc="0" normalizeH="0" baseline="0" noProof="0">
                <a:ln>
                  <a:noFill/>
                </a:ln>
                <a:effectLst/>
                <a:uLnTx/>
                <a:uFillTx/>
                <a:latin typeface="Calibri"/>
                <a:ea typeface="+mn-ea"/>
                <a:cs typeface="+mn-cs"/>
              </a:rPr>
            </a:br>
            <a:r>
              <a:rPr kumimoji="0" lang="en-US" sz="800" b="0" i="0" u="none" strike="noStrike" kern="1200" cap="none" spc="0" normalizeH="0" baseline="0" noProof="0">
                <a:ln>
                  <a:noFill/>
                </a:ln>
                <a:effectLst/>
                <a:uLnTx/>
                <a:uFillTx/>
                <a:latin typeface="Calibri"/>
                <a:ea typeface="+mn-ea"/>
                <a:cs typeface="+mn-cs"/>
              </a:rPr>
              <a:t>L1-8;</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effectLst/>
                <a:uLnTx/>
                <a:uFillTx/>
                <a:latin typeface="Calibri"/>
                <a:ea typeface="+mn-ea"/>
                <a:cs typeface="+mn-cs"/>
              </a:rPr>
              <a:t>2/Ogitani/ClinCanRes/2016/p5098/col2/para1/ln1-2/</a:t>
            </a:r>
            <a:br>
              <a:rPr kumimoji="0" lang="en-US" sz="800" b="0" i="0" u="none" strike="noStrike" kern="1200" cap="none" spc="0" normalizeH="0" baseline="0" noProof="0">
                <a:ln>
                  <a:noFill/>
                </a:ln>
                <a:effectLst/>
                <a:uLnTx/>
                <a:uFillTx/>
                <a:latin typeface="Calibri"/>
                <a:ea typeface="+mn-ea"/>
                <a:cs typeface="+mn-cs"/>
              </a:rPr>
            </a:br>
            <a:r>
              <a:rPr kumimoji="0" lang="en-US" sz="800" b="0" i="0" u="none" strike="noStrike" kern="1200" cap="none" spc="0" normalizeH="0" baseline="0" noProof="0">
                <a:ln>
                  <a:noFill/>
                </a:ln>
                <a:effectLst/>
                <a:uLnTx/>
                <a:uFillTx/>
                <a:latin typeface="Calibri"/>
                <a:ea typeface="+mn-ea"/>
                <a:cs typeface="+mn-cs"/>
              </a:rPr>
              <a:t>p5100/Figure1A</a:t>
            </a:r>
          </a:p>
          <a:p>
            <a:pPr>
              <a:defRPr/>
            </a:pPr>
            <a:r>
              <a:rPr lang="en-US" sz="800"/>
              <a:t>3/Trail/2018/</a:t>
            </a:r>
            <a:br>
              <a:rPr lang="en-US" sz="800"/>
            </a:br>
            <a:r>
              <a:rPr lang="en-US" sz="800"/>
              <a:t>p127/fig 1</a:t>
            </a:r>
          </a:p>
        </p:txBody>
      </p:sp>
      <p:sp>
        <p:nvSpPr>
          <p:cNvPr id="5" name="TextBox 4">
            <a:extLst>
              <a:ext uri="{FF2B5EF4-FFF2-40B4-BE49-F238E27FC236}">
                <a16:creationId xmlns:a16="http://schemas.microsoft.com/office/drawing/2014/main" id="{704F607A-F432-460E-9D12-0474A294AE65}"/>
              </a:ext>
            </a:extLst>
          </p:cNvPr>
          <p:cNvSpPr txBox="1"/>
          <p:nvPr/>
        </p:nvSpPr>
        <p:spPr>
          <a:xfrm>
            <a:off x="2564209" y="0"/>
            <a:ext cx="4288434" cy="1077218"/>
          </a:xfrm>
          <a:prstGeom prst="rect">
            <a:avLst/>
          </a:prstGeom>
          <a:solidFill>
            <a:schemeClr val="bg1"/>
          </a:solidFill>
          <a:ln>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All boxes: </a:t>
            </a:r>
            <a:r>
              <a:rPr kumimoji="0" lang="en-US" sz="800" b="0" i="0" u="none" strike="noStrike" kern="1200" cap="none" spc="0" normalizeH="0" baseline="0" noProof="0">
                <a:ln>
                  <a:noFill/>
                </a:ln>
                <a:solidFill>
                  <a:prstClr val="black"/>
                </a:solidFill>
                <a:effectLst/>
                <a:uLnTx/>
                <a:uFillTx/>
                <a:latin typeface="Calibri"/>
                <a:ea typeface="+mn-ea"/>
                <a:cs typeface="+mn-cs"/>
              </a:rPr>
              <a:t>1/Nakada/2019/p178/Figure 8/ </a:t>
            </a:r>
            <a:endParaRPr kumimoji="0" lang="en-US" sz="8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box 1: </a:t>
            </a:r>
            <a:r>
              <a:rPr lang="en-US" sz="800">
                <a:solidFill>
                  <a:prstClr val="black"/>
                </a:solidFill>
                <a:latin typeface="Calibri"/>
              </a:rPr>
              <a:t>2</a:t>
            </a:r>
            <a:r>
              <a:rPr kumimoji="0" lang="en-US" sz="800" b="0" i="0" u="none" strike="noStrike" kern="1200" cap="none" spc="0" normalizeH="0" baseline="0" noProof="0">
                <a:ln>
                  <a:noFill/>
                </a:ln>
                <a:solidFill>
                  <a:prstClr val="black"/>
                </a:solidFill>
                <a:effectLst/>
                <a:uLnTx/>
                <a:uFillTx/>
                <a:latin typeface="Calibri"/>
                <a:ea typeface="+mn-ea"/>
                <a:cs typeface="+mn-cs"/>
              </a:rPr>
              <a:t>/Ogitani/ClinCanRes/2016/p5098/col1/para2/ln4;</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box 2: </a:t>
            </a:r>
            <a:r>
              <a:rPr kumimoji="0" lang="en-US" sz="800" b="0" i="0" u="none" strike="noStrike" kern="1200" cap="none" spc="0" normalizeH="0" baseline="0" noProof="0">
                <a:ln>
                  <a:noFill/>
                </a:ln>
                <a:solidFill>
                  <a:prstClr val="black"/>
                </a:solidFill>
                <a:effectLst/>
                <a:uLnTx/>
                <a:uFillTx/>
                <a:latin typeface="Calibri"/>
                <a:ea typeface="+mn-ea"/>
                <a:cs typeface="+mn-cs"/>
              </a:rPr>
              <a:t>2/Ogitani/ClinCanRes/2016/p5100/col1/para1/all; Figure 1C;</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box 3: </a:t>
            </a:r>
            <a:r>
              <a:rPr kumimoji="0" lang="en-US" sz="800" b="0" i="0" u="none" strike="noStrike" kern="1200" cap="none" spc="0" normalizeH="0" baseline="0" noProof="0">
                <a:ln>
                  <a:noFill/>
                </a:ln>
                <a:solidFill>
                  <a:prstClr val="black"/>
                </a:solidFill>
                <a:effectLst/>
                <a:uLnTx/>
                <a:uFillTx/>
                <a:latin typeface="Calibri"/>
                <a:ea typeface="+mn-ea"/>
                <a:cs typeface="+mn-cs"/>
              </a:rPr>
              <a:t>2/Ogitani/ClinCanRes/2016/p5100/Figure 1 B;</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box 4: </a:t>
            </a:r>
            <a:r>
              <a:rPr kumimoji="0" lang="en-US" sz="800" i="0" u="none" strike="noStrike" kern="1200" cap="none" spc="0" normalizeH="0" baseline="0" noProof="0">
                <a:ln>
                  <a:noFill/>
                </a:ln>
                <a:solidFill>
                  <a:prstClr val="black"/>
                </a:solidFill>
                <a:effectLst/>
                <a:uLnTx/>
                <a:uFillTx/>
                <a:latin typeface="Calibri"/>
                <a:ea typeface="+mn-ea"/>
                <a:cs typeface="+mn-cs"/>
              </a:rPr>
              <a:t>1</a:t>
            </a:r>
            <a:r>
              <a:rPr kumimoji="0" lang="en-US" sz="800" b="0" i="0" u="none" strike="noStrike" kern="1200" cap="none" spc="0" normalizeH="0" baseline="0" noProof="0">
                <a:ln>
                  <a:noFill/>
                </a:ln>
                <a:solidFill>
                  <a:prstClr val="black"/>
                </a:solidFill>
                <a:effectLst/>
                <a:uLnTx/>
                <a:uFillTx/>
                <a:latin typeface="Calibri"/>
                <a:ea typeface="+mn-ea"/>
                <a:cs typeface="+mn-cs"/>
              </a:rPr>
              <a:t>/Nakada/2019/p180/col2/para1/ln1-3; 3/Ogitani/ClinCanRes/2016/p5105/Figure 5 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box 5: </a:t>
            </a:r>
            <a:r>
              <a:rPr kumimoji="0" lang="en-US" sz="800" b="0" i="0" u="none" strike="noStrike" kern="1200" cap="none" spc="0" normalizeH="0" baseline="0" noProof="0">
                <a:ln>
                  <a:noFill/>
                </a:ln>
                <a:solidFill>
                  <a:prstClr val="black"/>
                </a:solidFill>
                <a:effectLst/>
                <a:uLnTx/>
                <a:uFillTx/>
                <a:latin typeface="Calibri"/>
                <a:ea typeface="+mn-ea"/>
                <a:cs typeface="+mn-cs"/>
              </a:rPr>
              <a:t>2/Ogitani/ClinCanRes/2016/p5100/col2/para2/ln4-8; p5101/Figure 2 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box 6: </a:t>
            </a:r>
            <a:r>
              <a:rPr kumimoji="0" lang="en-US" sz="800" i="0" u="none" strike="noStrike" kern="1200" cap="none" spc="0" normalizeH="0" baseline="0" noProof="0">
                <a:ln>
                  <a:noFill/>
                </a:ln>
                <a:solidFill>
                  <a:prstClr val="black"/>
                </a:solidFill>
                <a:effectLst/>
                <a:uLnTx/>
                <a:uFillTx/>
                <a:latin typeface="Calibri"/>
                <a:ea typeface="+mn-ea"/>
                <a:cs typeface="+mn-cs"/>
              </a:rPr>
              <a:t>2</a:t>
            </a:r>
            <a:r>
              <a:rPr kumimoji="0" lang="en-US" sz="800" b="0" i="0" u="none" strike="noStrike" kern="1200" cap="none" spc="0" normalizeH="0" baseline="0" noProof="0">
                <a:ln>
                  <a:noFill/>
                </a:ln>
                <a:solidFill>
                  <a:prstClr val="black"/>
                </a:solidFill>
                <a:effectLst/>
                <a:uLnTx/>
                <a:uFillTx/>
                <a:latin typeface="Calibri"/>
                <a:ea typeface="+mn-ea"/>
                <a:cs typeface="+mn-cs"/>
              </a:rPr>
              <a:t>/Ogitani/ClinCanRes/2016/p5098/col1/para2/ln3-4;</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box 7: </a:t>
            </a:r>
            <a:r>
              <a:rPr kumimoji="0" lang="en-US" sz="800" b="0" i="0" u="none" strike="noStrike" kern="1200" cap="none" spc="0" normalizeH="0" baseline="0" noProof="0">
                <a:ln>
                  <a:noFill/>
                </a:ln>
                <a:effectLst/>
                <a:uLnTx/>
                <a:uFillTx/>
                <a:latin typeface="Calibri"/>
                <a:ea typeface="+mn-ea"/>
                <a:cs typeface="+mn-cs"/>
              </a:rPr>
              <a:t>4/</a:t>
            </a:r>
            <a:r>
              <a:rPr kumimoji="0" lang="en-US" sz="800" b="0" i="0" u="none" strike="noStrike" kern="1200" cap="none" spc="0" normalizeH="0" baseline="0" noProof="0">
                <a:ln>
                  <a:noFill/>
                </a:ln>
                <a:solidFill>
                  <a:prstClr val="black"/>
                </a:solidFill>
                <a:effectLst/>
                <a:uLnTx/>
                <a:uFillTx/>
                <a:latin typeface="Calibri"/>
                <a:ea typeface="+mn-ea"/>
                <a:cs typeface="+mn-cs"/>
              </a:rPr>
              <a:t>Ogitani/CaSci/2016/p1044/col1/para1/ln28-32;</a:t>
            </a:r>
          </a:p>
        </p:txBody>
      </p:sp>
      <p:sp>
        <p:nvSpPr>
          <p:cNvPr id="6" name="TextBox 5">
            <a:extLst>
              <a:ext uri="{FF2B5EF4-FFF2-40B4-BE49-F238E27FC236}">
                <a16:creationId xmlns:a16="http://schemas.microsoft.com/office/drawing/2014/main" id="{76137D86-F7B5-4826-A6FC-BBA649FB260A}"/>
              </a:ext>
            </a:extLst>
          </p:cNvPr>
          <p:cNvSpPr txBox="1"/>
          <p:nvPr/>
        </p:nvSpPr>
        <p:spPr>
          <a:xfrm>
            <a:off x="30729" y="3935"/>
            <a:ext cx="854083" cy="1077218"/>
          </a:xfrm>
          <a:prstGeom prst="rect">
            <a:avLst/>
          </a:prstGeom>
          <a:solidFill>
            <a:schemeClr val="bg1"/>
          </a:solidFill>
          <a:ln>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3 components:</a:t>
            </a:r>
          </a:p>
          <a:p>
            <a:pPr>
              <a:defRPr/>
            </a:pPr>
            <a:r>
              <a:rPr lang="en-US" sz="800"/>
              <a:t>1/Nakada/2019/p178/Figure 8/ col1/para1/all;</a:t>
            </a:r>
          </a:p>
          <a:p>
            <a:pPr>
              <a:defRPr/>
            </a:pPr>
            <a:r>
              <a:rPr lang="en-US" sz="800"/>
              <a:t>2/Ogitani/ClinCanRes/2016/p5098/col1/para2/ln2-4</a:t>
            </a:r>
          </a:p>
        </p:txBody>
      </p:sp>
    </p:spTree>
    <p:extLst>
      <p:ext uri="{BB962C8B-B14F-4D97-AF65-F5344CB8AC3E}">
        <p14:creationId xmlns:p14="http://schemas.microsoft.com/office/powerpoint/2010/main" val="9194453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BIRC</a:t>
            </a:r>
            <a:r>
              <a:rPr lang="en-US" i="1" dirty="0"/>
              <a:t>, blinded independent review committee; CR, complete response; FISH, fluorescence in situ hybridization; IHC, immunohistochemistry; LA, locally advanced; ORR, overall response rate; OS, overall survival; PD, progressive disease; PFS, progression-free survival; PR, partial response; SD, stable disease; tx, treatment; UC, urothelial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a:p>
        </p:txBody>
      </p:sp>
    </p:spTree>
    <p:extLst>
      <p:ext uri="{BB962C8B-B14F-4D97-AF65-F5344CB8AC3E}">
        <p14:creationId xmlns:p14="http://schemas.microsoft.com/office/powerpoint/2010/main" val="26745198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CR, complete response; FISH, fluorescence in situ hybridization; IHC, immunohistochemistry; PD, progressive disease; PR, partial response.</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a:p>
        </p:txBody>
      </p:sp>
    </p:spTree>
    <p:extLst>
      <p:ext uri="{BB962C8B-B14F-4D97-AF65-F5344CB8AC3E}">
        <p14:creationId xmlns:p14="http://schemas.microsoft.com/office/powerpoint/2010/main" val="33618238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DCR, disease control rate; IHC, immunohistochemistry; mPFS, median progression-free survival; mUC, metastatic urothelial cancer; ORR, objective response rate; LA, locally advanced.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a:p>
        </p:txBody>
      </p:sp>
    </p:spTree>
    <p:extLst>
      <p:ext uri="{BB962C8B-B14F-4D97-AF65-F5344CB8AC3E}">
        <p14:creationId xmlns:p14="http://schemas.microsoft.com/office/powerpoint/2010/main" val="34295563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ADC, antibody–drug conjugate; </a:t>
            </a:r>
            <a:r>
              <a:rPr lang="en-US" i="1" err="1"/>
              <a:t>BICR</a:t>
            </a:r>
            <a:r>
              <a:rPr lang="en-US" i="1"/>
              <a:t>, blinded independent central review; DCR, disease control rate; DoR, duration of response; LVEF, left ventricular ejection fraction; ORR, overall response rate; OS, overall survival; PK, pharmacokinetics; RECIST, Response Evaluation Criteria in Solid Tumors; UC, urothelial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a:p>
        </p:txBody>
      </p:sp>
    </p:spTree>
    <p:extLst>
      <p:ext uri="{BB962C8B-B14F-4D97-AF65-F5344CB8AC3E}">
        <p14:creationId xmlns:p14="http://schemas.microsoft.com/office/powerpoint/2010/main" val="6538920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ADC, antibody–drug conjugate; AEs, adverse events; MoA, mechanism of action.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a:p>
        </p:txBody>
      </p:sp>
    </p:spTree>
    <p:extLst>
      <p:ext uri="{BB962C8B-B14F-4D97-AF65-F5344CB8AC3E}">
        <p14:creationId xmlns:p14="http://schemas.microsoft.com/office/powerpoint/2010/main" val="33354797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ADC, antibody–drug conjugate; IHC, immunohistochemistry; mUC, metastatic urothelial cancer; NGS, next-generation sequencing; OC, ovarian cancer; RCC, renal cell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a:p>
        </p:txBody>
      </p:sp>
    </p:spTree>
    <p:extLst>
      <p:ext uri="{BB962C8B-B14F-4D97-AF65-F5344CB8AC3E}">
        <p14:creationId xmlns:p14="http://schemas.microsoft.com/office/powerpoint/2010/main" val="12020486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ADC, antibody–drug conjugate.</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a:p>
        </p:txBody>
      </p:sp>
    </p:spTree>
    <p:extLst>
      <p:ext uri="{BB962C8B-B14F-4D97-AF65-F5344CB8AC3E}">
        <p14:creationId xmlns:p14="http://schemas.microsoft.com/office/powerpoint/2010/main" val="42652713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ADC, antibody–drug conjugate; </a:t>
            </a:r>
            <a:r>
              <a:rPr lang="en-US" sz="1200" b="0" i="1" kern="0"/>
              <a:t>CINV, chemotherapy-induced nausea and vomiting; DDI, drug–drug interaction; GU, genitourinary; ILD, interstitial lung disease; LVEF, left ventricular ejection fraction; PD, progressive disease; T-DXd, trastuzumab deruxtecan.</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a:p>
        </p:txBody>
      </p:sp>
    </p:spTree>
    <p:extLst>
      <p:ext uri="{BB962C8B-B14F-4D97-AF65-F5344CB8AC3E}">
        <p14:creationId xmlns:p14="http://schemas.microsoft.com/office/powerpoint/2010/main" val="7213164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0"/>
              <a:t>BAL, </a:t>
            </a:r>
            <a:r>
              <a:rPr lang="en-US" sz="1200" b="0" i="1" kern="0">
                <a:solidFill>
                  <a:srgbClr val="040C28"/>
                </a:solidFill>
                <a:effectLst/>
                <a:latin typeface="Google Sans"/>
              </a:rPr>
              <a:t>b</a:t>
            </a:r>
            <a:r>
              <a:rPr lang="en-US" b="0" i="1">
                <a:solidFill>
                  <a:srgbClr val="040C28"/>
                </a:solidFill>
                <a:effectLst/>
                <a:latin typeface="Google Sans"/>
              </a:rPr>
              <a:t>ronchoalveolar lavage; </a:t>
            </a:r>
            <a:r>
              <a:rPr lang="en-US" sz="1200" b="0" i="1" kern="0"/>
              <a:t>CBC, complete blood count; ID, infectious diseases; ILD, interstitial lung disease; PCP, </a:t>
            </a:r>
            <a:r>
              <a:rPr lang="en-US" b="0" i="1">
                <a:solidFill>
                  <a:srgbClr val="202124"/>
                </a:solidFill>
                <a:effectLst/>
                <a:latin typeface="Google Sans"/>
              </a:rPr>
              <a:t>Pneumocystis pneumonia; </a:t>
            </a:r>
            <a:r>
              <a:rPr lang="en-US" sz="1200" b="0" i="1" kern="0"/>
              <a:t>PFT, pulmonary function test; PK, pharmacokinetic; T-DXd, trastuzumab deruxtecan.</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a:p>
        </p:txBody>
      </p:sp>
    </p:spTree>
    <p:extLst>
      <p:ext uri="{BB962C8B-B14F-4D97-AF65-F5344CB8AC3E}">
        <p14:creationId xmlns:p14="http://schemas.microsoft.com/office/powerpoint/2010/main" val="6305293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31</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1"/>
              <a:t>ADC, antibody–drug conjugate.</a:t>
            </a:r>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creativecommons.org/licenses/by/3.0/" TargetMode="External"/><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6.sv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hyperlink" Target="https://clinicaloptions.com/CE-CME/oncology" TargetMode="External"/><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609601" y="1600200"/>
            <a:ext cx="10646664" cy="2057400"/>
          </a:xfrm>
        </p:spPr>
        <p:txBody>
          <a:bodyPr>
            <a:normAutofit/>
          </a:bodyPr>
          <a:lstStyle/>
          <a:p>
            <a:r>
              <a:rPr lang="en-US" altLang="en-US" dirty="0"/>
              <a:t>CCO Think Tank on Emerging HER2-Targeted ADCs: Genitourinary Malignancies</a:t>
            </a:r>
          </a:p>
        </p:txBody>
      </p:sp>
      <p:sp>
        <p:nvSpPr>
          <p:cNvPr id="2" name="Text Box 19">
            <a:extLst>
              <a:ext uri="{FF2B5EF4-FFF2-40B4-BE49-F238E27FC236}">
                <a16:creationId xmlns:a16="http://schemas.microsoft.com/office/drawing/2014/main" id="{21AEAF7B-6F90-DEF3-D677-1E84F6E6176D}"/>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a:solidFill>
                  <a:schemeClr val="bg2"/>
                </a:solidFill>
                <a:latin typeface="Calibri" panose="020F0502020204030204" pitchFamily="34" charset="0"/>
              </a:rPr>
              <a:t>Provided by Clinical Care Options, LLC</a:t>
            </a:r>
          </a:p>
        </p:txBody>
      </p:sp>
      <p:sp>
        <p:nvSpPr>
          <p:cNvPr id="3" name="Text Box 21">
            <a:extLst>
              <a:ext uri="{FF2B5EF4-FFF2-40B4-BE49-F238E27FC236}">
                <a16:creationId xmlns:a16="http://schemas.microsoft.com/office/drawing/2014/main" id="{751F7A99-0E41-557D-5FEF-8A031948FD68}"/>
              </a:ext>
            </a:extLst>
          </p:cNvPr>
          <p:cNvSpPr txBox="1">
            <a:spLocks noChangeArrowheads="1"/>
          </p:cNvSpPr>
          <p:nvPr/>
        </p:nvSpPr>
        <p:spPr bwMode="auto">
          <a:xfrm>
            <a:off x="398439" y="6373368"/>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a:solidFill>
                  <a:schemeClr val="bg1"/>
                </a:solidFill>
                <a:latin typeface="Calibri" panose="020F0502020204030204" pitchFamily="34" charset="0"/>
              </a:rPr>
              <a:t>Supported by educational grants from AstraZeneca and Daiichi Sankyo,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756459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556F4-8ADB-27C4-9A5F-210A3EF9F611}"/>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B15415F8-FA47-EFE9-096D-2A217DA53A2C}"/>
              </a:ext>
            </a:extLst>
          </p:cNvPr>
          <p:cNvSpPr txBox="1">
            <a:spLocks noGrp="1"/>
          </p:cNvSpPr>
          <p:nvPr>
            <p:ph idx="1"/>
          </p:nvPr>
        </p:nvSpPr>
        <p:spPr>
          <a:xfrm>
            <a:off x="604838" y="1512888"/>
            <a:ext cx="10877550" cy="465137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en-US" altLang="en-US" b="1" kern="0" dirty="0">
                <a:solidFill>
                  <a:schemeClr val="accent3"/>
                </a:solidFill>
                <a:cs typeface="Calibri" panose="020F0502020204030204" pitchFamily="34" charset="0"/>
              </a:rPr>
              <a:t>Elizabeth R. </a:t>
            </a:r>
            <a:r>
              <a:rPr lang="en-US" altLang="en-US" b="1" kern="0" dirty="0" err="1">
                <a:solidFill>
                  <a:schemeClr val="accent3"/>
                </a:solidFill>
                <a:cs typeface="Calibri" panose="020F0502020204030204" pitchFamily="34" charset="0"/>
              </a:rPr>
              <a:t>Plimack</a:t>
            </a:r>
            <a:r>
              <a:rPr lang="en-US" altLang="en-US" b="1" kern="0" dirty="0">
                <a:solidFill>
                  <a:schemeClr val="accent3"/>
                </a:solidFill>
                <a:cs typeface="Calibri" panose="020F0502020204030204" pitchFamily="34" charset="0"/>
              </a:rPr>
              <a:t>, MD, MS, FASCO</a:t>
            </a:r>
          </a:p>
          <a:p>
            <a:pPr marL="0" marR="0" indent="0">
              <a:spcBef>
                <a:spcPts val="0"/>
              </a:spcBef>
              <a:spcAft>
                <a:spcPts val="0"/>
              </a:spcAft>
              <a:buNone/>
            </a:pPr>
            <a:r>
              <a:rPr lang="en-US" sz="2400" b="0" dirty="0">
                <a:effectLst/>
                <a:ea typeface="Times New Roman" panose="02020603050405020304" pitchFamily="18" charset="0"/>
                <a:cs typeface="Calibri" panose="020F0502020204030204" pitchFamily="34" charset="0"/>
              </a:rPr>
              <a:t>Deputy Director</a:t>
            </a:r>
          </a:p>
          <a:p>
            <a:pPr marL="0" marR="0" indent="0">
              <a:spcBef>
                <a:spcPts val="0"/>
              </a:spcBef>
              <a:spcAft>
                <a:spcPts val="0"/>
              </a:spcAft>
              <a:buNone/>
            </a:pPr>
            <a:r>
              <a:rPr lang="en-US" sz="2400" b="0" dirty="0">
                <a:effectLst/>
                <a:ea typeface="Times New Roman" panose="02020603050405020304" pitchFamily="18" charset="0"/>
                <a:cs typeface="Calibri" panose="020F0502020204030204" pitchFamily="34" charset="0"/>
              </a:rPr>
              <a:t>Professor of Medical Oncology</a:t>
            </a:r>
          </a:p>
          <a:p>
            <a:pPr marL="0" marR="0" indent="0">
              <a:spcBef>
                <a:spcPts val="0"/>
              </a:spcBef>
              <a:spcAft>
                <a:spcPts val="0"/>
              </a:spcAft>
              <a:buNone/>
            </a:pPr>
            <a:r>
              <a:rPr lang="en-US" sz="2400" b="0" dirty="0">
                <a:effectLst/>
                <a:ea typeface="Times New Roman" panose="02020603050405020304" pitchFamily="18" charset="0"/>
                <a:cs typeface="Calibri" panose="020F0502020204030204" pitchFamily="34" charset="0"/>
              </a:rPr>
              <a:t>Fox Chase Cancer Center, Temple Health</a:t>
            </a:r>
          </a:p>
          <a:p>
            <a:pPr marL="0" marR="0" indent="0">
              <a:spcBef>
                <a:spcPts val="0"/>
              </a:spcBef>
              <a:spcAft>
                <a:spcPts val="0"/>
              </a:spcAft>
              <a:buNone/>
            </a:pPr>
            <a:r>
              <a:rPr lang="en-US" sz="2400" b="0" dirty="0">
                <a:effectLst/>
                <a:ea typeface="Times New Roman" panose="02020603050405020304" pitchFamily="18" charset="0"/>
                <a:cs typeface="Calibri" panose="020F0502020204030204" pitchFamily="34" charset="0"/>
              </a:rPr>
              <a:t>Philadelphia, Pennsylvania</a:t>
            </a:r>
          </a:p>
          <a:p>
            <a:pPr marL="0" marR="0" indent="0">
              <a:spcBef>
                <a:spcPts val="0"/>
              </a:spcBef>
              <a:spcAft>
                <a:spcPts val="0"/>
              </a:spcAft>
              <a:buNone/>
            </a:pPr>
            <a:endParaRPr lang="en-US" sz="2400" dirty="0">
              <a:ea typeface="Times New Roman" panose="02020603050405020304" pitchFamily="18" charset="0"/>
              <a:cs typeface="Calibri" panose="020F0502020204030204" pitchFamily="34" charset="0"/>
            </a:endParaRPr>
          </a:p>
          <a:p>
            <a:pPr marL="0" indent="0">
              <a:spcBef>
                <a:spcPts val="0"/>
              </a:spcBef>
              <a:spcAft>
                <a:spcPts val="750"/>
              </a:spcAft>
              <a:buNone/>
            </a:pPr>
            <a:r>
              <a:rPr lang="en-US" altLang="en-US" sz="2400" b="1" kern="0" dirty="0">
                <a:solidFill>
                  <a:schemeClr val="accent3"/>
                </a:solidFill>
                <a:cs typeface="Calibri" panose="020F0502020204030204" pitchFamily="34" charset="0"/>
              </a:rPr>
              <a:t>Elizabeth R. </a:t>
            </a:r>
            <a:r>
              <a:rPr lang="en-US" altLang="en-US" sz="2400" b="1" kern="0" dirty="0" err="1">
                <a:solidFill>
                  <a:schemeClr val="accent3"/>
                </a:solidFill>
                <a:cs typeface="Calibri" panose="020F0502020204030204" pitchFamily="34" charset="0"/>
              </a:rPr>
              <a:t>Plimack</a:t>
            </a:r>
            <a:r>
              <a:rPr lang="en-US" altLang="en-US" sz="2400" b="1" kern="0" dirty="0">
                <a:solidFill>
                  <a:schemeClr val="accent3"/>
                </a:solidFill>
                <a:cs typeface="Calibri" panose="020F0502020204030204" pitchFamily="34" charset="0"/>
              </a:rPr>
              <a:t>, MD, MS, FASCO: </a:t>
            </a:r>
            <a:r>
              <a:rPr lang="en-US" sz="2400" b="0" i="1" dirty="0">
                <a:solidFill>
                  <a:srgbClr val="181818"/>
                </a:solidFill>
                <a:effectLst/>
                <a:cs typeface="Calibri" panose="020F0502020204030204" pitchFamily="34" charset="0"/>
              </a:rPr>
              <a:t>consultant/advisor/speaker: </a:t>
            </a:r>
            <a:r>
              <a:rPr lang="en-US" sz="2400" b="0" dirty="0">
                <a:solidFill>
                  <a:srgbClr val="181818"/>
                </a:solidFill>
                <a:effectLst/>
                <a:cs typeface="Calibri" panose="020F0502020204030204" pitchFamily="34" charset="0"/>
              </a:rPr>
              <a:t>Astellas, AstraZeneca, Eisai, EMD Serono, IMV, Merck, Pfizer, </a:t>
            </a:r>
            <a:r>
              <a:rPr lang="en-US" sz="2400" b="0" dirty="0" err="1">
                <a:solidFill>
                  <a:srgbClr val="181818"/>
                </a:solidFill>
                <a:effectLst/>
                <a:cs typeface="Calibri" panose="020F0502020204030204" pitchFamily="34" charset="0"/>
              </a:rPr>
              <a:t>Seagen</a:t>
            </a:r>
            <a:r>
              <a:rPr lang="en-US" sz="2400" b="0" dirty="0">
                <a:solidFill>
                  <a:srgbClr val="181818"/>
                </a:solidFill>
                <a:effectLst/>
                <a:cs typeface="Calibri" panose="020F0502020204030204" pitchFamily="34" charset="0"/>
              </a:rPr>
              <a:t>, </a:t>
            </a:r>
            <a:r>
              <a:rPr lang="en-US" sz="2400" b="0" dirty="0" err="1">
                <a:solidFill>
                  <a:srgbClr val="181818"/>
                </a:solidFill>
                <a:effectLst/>
                <a:cs typeface="Calibri" panose="020F0502020204030204" pitchFamily="34" charset="0"/>
              </a:rPr>
              <a:t>Synthekine</a:t>
            </a:r>
            <a:r>
              <a:rPr lang="en-US" sz="2400" b="0" dirty="0">
                <a:solidFill>
                  <a:srgbClr val="181818"/>
                </a:solidFill>
                <a:effectLst/>
                <a:cs typeface="Calibri" panose="020F0502020204030204" pitchFamily="34" charset="0"/>
              </a:rPr>
              <a:t>.</a:t>
            </a:r>
            <a:endParaRPr lang="en-US" altLang="en-US" sz="2400" b="0" dirty="0">
              <a:solidFill>
                <a:srgbClr val="333333"/>
              </a:solidFill>
              <a:cs typeface="Calibri" panose="020F0502020204030204" pitchFamily="34" charset="0"/>
            </a:endParaRPr>
          </a:p>
        </p:txBody>
      </p:sp>
    </p:spTree>
    <p:extLst>
      <p:ext uri="{BB962C8B-B14F-4D97-AF65-F5344CB8AC3E}">
        <p14:creationId xmlns:p14="http://schemas.microsoft.com/office/powerpoint/2010/main" val="687507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B631A9-C3AA-5DFE-3F30-C9373C2B3506}"/>
              </a:ext>
            </a:extLst>
          </p:cNvPr>
          <p:cNvSpPr>
            <a:spLocks noGrp="1"/>
          </p:cNvSpPr>
          <p:nvPr>
            <p:ph type="title"/>
          </p:nvPr>
        </p:nvSpPr>
        <p:spPr/>
        <p:txBody>
          <a:bodyPr/>
          <a:lstStyle/>
          <a:p>
            <a:r>
              <a:rPr lang="en-US"/>
              <a:t>HER2 Receptor Signaling Pathway</a:t>
            </a:r>
          </a:p>
        </p:txBody>
      </p:sp>
      <p:sp>
        <p:nvSpPr>
          <p:cNvPr id="6" name="TextBox 5">
            <a:extLst>
              <a:ext uri="{FF2B5EF4-FFF2-40B4-BE49-F238E27FC236}">
                <a16:creationId xmlns:a16="http://schemas.microsoft.com/office/drawing/2014/main" id="{2DF0E7D6-37A6-560E-761F-074E183DA9FD}"/>
              </a:ext>
            </a:extLst>
          </p:cNvPr>
          <p:cNvSpPr txBox="1"/>
          <p:nvPr/>
        </p:nvSpPr>
        <p:spPr bwMode="auto">
          <a:xfrm>
            <a:off x="7459605" y="1497803"/>
            <a:ext cx="4362680" cy="4078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a:solidFill>
                  <a:schemeClr val="bg1"/>
                </a:solidFill>
                <a:latin typeface="+mn-lt"/>
              </a:rPr>
              <a:t>HER2: protein encoded by the </a:t>
            </a:r>
            <a:r>
              <a:rPr lang="en-US" b="0" i="1" err="1">
                <a:solidFill>
                  <a:schemeClr val="bg1"/>
                </a:solidFill>
                <a:latin typeface="+mn-lt"/>
              </a:rPr>
              <a:t>ERBB2</a:t>
            </a:r>
            <a:r>
              <a:rPr lang="en-US" b="0" i="1">
                <a:solidFill>
                  <a:schemeClr val="bg1"/>
                </a:solidFill>
                <a:latin typeface="+mn-lt"/>
              </a:rPr>
              <a:t> </a:t>
            </a:r>
            <a:r>
              <a:rPr lang="en-US" b="0">
                <a:solidFill>
                  <a:schemeClr val="bg1"/>
                </a:solidFill>
                <a:latin typeface="+mn-lt"/>
              </a:rPr>
              <a:t>oncogene, located at the long-arm of chromosome 17 (</a:t>
            </a:r>
            <a:r>
              <a:rPr lang="en-US" b="0" err="1">
                <a:solidFill>
                  <a:schemeClr val="bg1"/>
                </a:solidFill>
                <a:latin typeface="+mn-lt"/>
              </a:rPr>
              <a:t>17q12</a:t>
            </a:r>
            <a:r>
              <a:rPr lang="en-US" b="0">
                <a:solidFill>
                  <a:schemeClr val="bg1"/>
                </a:solidFill>
                <a:latin typeface="+mn-lt"/>
              </a:rPr>
              <a:t>)</a:t>
            </a:r>
          </a:p>
          <a:p>
            <a:pPr marL="742950" lvl="1" indent="-285750">
              <a:spcBef>
                <a:spcPct val="50000"/>
              </a:spcBef>
              <a:buFont typeface="Calibri" panose="020F0502020204030204" pitchFamily="34" charset="0"/>
              <a:buChar char="–"/>
            </a:pPr>
            <a:r>
              <a:rPr lang="en-US" sz="1600" b="0">
                <a:solidFill>
                  <a:schemeClr val="bg1"/>
                </a:solidFill>
                <a:latin typeface="+mn-lt"/>
              </a:rPr>
              <a:t>HER2 is a membrane tyrosine-kinase receptor involved in downstream activation of the Ras, </a:t>
            </a:r>
            <a:r>
              <a:rPr lang="en-US" sz="1600" b="0" err="1">
                <a:solidFill>
                  <a:schemeClr val="bg1"/>
                </a:solidFill>
                <a:latin typeface="+mn-lt"/>
              </a:rPr>
              <a:t>PI3K</a:t>
            </a:r>
            <a:r>
              <a:rPr lang="en-US" sz="1600" b="0">
                <a:solidFill>
                  <a:schemeClr val="bg1"/>
                </a:solidFill>
                <a:latin typeface="+mn-lt"/>
              </a:rPr>
              <a:t>/AKT, mTOR signaling pathways stimulating proliferation, differentiation, and angiogenesis</a:t>
            </a:r>
          </a:p>
          <a:p>
            <a:pPr marL="742950" lvl="1" indent="-285750">
              <a:spcBef>
                <a:spcPct val="50000"/>
              </a:spcBef>
              <a:buFont typeface="Calibri" panose="020F0502020204030204" pitchFamily="34" charset="0"/>
              <a:buChar char="–"/>
            </a:pPr>
            <a:r>
              <a:rPr lang="en-US" sz="1600" b="0">
                <a:solidFill>
                  <a:schemeClr val="bg1"/>
                </a:solidFill>
                <a:latin typeface="+mn-lt"/>
              </a:rPr>
              <a:t>HER2 belongs to a family of epithelial growth factors (eg, HER1/EGFR, HER2, HER3, and HER4) </a:t>
            </a:r>
          </a:p>
          <a:p>
            <a:pPr marL="285750" indent="-285750">
              <a:spcBef>
                <a:spcPct val="50000"/>
              </a:spcBef>
              <a:buFont typeface="Wingdings" panose="05000000000000000000" pitchFamily="2" charset="2"/>
              <a:buChar char="§"/>
            </a:pPr>
            <a:r>
              <a:rPr lang="en-US" b="0">
                <a:solidFill>
                  <a:srgbClr val="212121"/>
                </a:solidFill>
                <a:latin typeface="+mn-lt"/>
              </a:rPr>
              <a:t>Approximately 17% to 20% of urothelial </a:t>
            </a:r>
            <a:r>
              <a:rPr lang="en-US" b="0" i="0">
                <a:solidFill>
                  <a:srgbClr val="212121"/>
                </a:solidFill>
                <a:effectLst/>
                <a:latin typeface="+mn-lt"/>
              </a:rPr>
              <a:t>cancer harbor HER2 gene alterations</a:t>
            </a:r>
            <a:endParaRPr lang="en-US" b="0">
              <a:solidFill>
                <a:schemeClr val="bg1"/>
              </a:solidFill>
              <a:latin typeface="+mn-lt"/>
            </a:endParaRPr>
          </a:p>
        </p:txBody>
      </p:sp>
      <p:pic>
        <p:nvPicPr>
          <p:cNvPr id="1028" name="Picture 4" descr="HER2-Positive Breast Cancer | Encyclopedia MDPI">
            <a:extLst>
              <a:ext uri="{FF2B5EF4-FFF2-40B4-BE49-F238E27FC236}">
                <a16:creationId xmlns:a16="http://schemas.microsoft.com/office/drawing/2014/main" id="{3616B016-0A0E-BEB9-1AF1-0BCC9B090AE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72" t="3207" r="1703" b="3852"/>
          <a:stretch/>
        </p:blipFill>
        <p:spPr bwMode="auto">
          <a:xfrm>
            <a:off x="700948" y="1432192"/>
            <a:ext cx="6412278" cy="502923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5DB973F5-5937-D3E2-AF67-CFDFFAA7D8AA}"/>
              </a:ext>
            </a:extLst>
          </p:cNvPr>
          <p:cNvSpPr/>
          <p:nvPr/>
        </p:nvSpPr>
        <p:spPr bwMode="auto">
          <a:xfrm>
            <a:off x="3316077" y="1341440"/>
            <a:ext cx="1707615" cy="500994"/>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 name="TextBox 1">
            <a:extLst>
              <a:ext uri="{FF2B5EF4-FFF2-40B4-BE49-F238E27FC236}">
                <a16:creationId xmlns:a16="http://schemas.microsoft.com/office/drawing/2014/main" id="{EE662283-6A10-1325-318E-094210B8E731}"/>
              </a:ext>
            </a:extLst>
          </p:cNvPr>
          <p:cNvSpPr txBox="1"/>
          <p:nvPr/>
        </p:nvSpPr>
        <p:spPr bwMode="auto">
          <a:xfrm>
            <a:off x="396011" y="6374691"/>
            <a:ext cx="49886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err="1">
                <a:solidFill>
                  <a:schemeClr val="bg2"/>
                </a:solidFill>
                <a:latin typeface="Calibri" panose="020F0502020204030204" pitchFamily="34" charset="0"/>
              </a:rPr>
              <a:t>Albarrán</a:t>
            </a:r>
            <a:r>
              <a:rPr lang="en-US" sz="1200" b="0">
                <a:solidFill>
                  <a:schemeClr val="bg2"/>
                </a:solidFill>
                <a:latin typeface="Calibri" panose="020F0502020204030204" pitchFamily="34" charset="0"/>
              </a:rPr>
              <a:t>. In J Mol Sci. 2022;23:12659. Raghav. Clin Cancer Res. 2023;29:3251.</a:t>
            </a:r>
          </a:p>
        </p:txBody>
      </p:sp>
    </p:spTree>
    <p:extLst>
      <p:ext uri="{BB962C8B-B14F-4D97-AF65-F5344CB8AC3E}">
        <p14:creationId xmlns:p14="http://schemas.microsoft.com/office/powerpoint/2010/main" val="3491104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DFD4FBDB-201B-1F4D-F4F3-7F43D36A21C1}"/>
              </a:ext>
            </a:extLst>
          </p:cNvPr>
          <p:cNvGrpSpPr/>
          <p:nvPr/>
        </p:nvGrpSpPr>
        <p:grpSpPr>
          <a:xfrm>
            <a:off x="1578798" y="4576092"/>
            <a:ext cx="341760" cy="1498367"/>
            <a:chOff x="528002" y="4303326"/>
            <a:chExt cx="341760" cy="1122693"/>
          </a:xfrm>
        </p:grpSpPr>
        <p:sp>
          <p:nvSpPr>
            <p:cNvPr id="48" name="TextBox 47">
              <a:extLst>
                <a:ext uri="{FF2B5EF4-FFF2-40B4-BE49-F238E27FC236}">
                  <a16:creationId xmlns:a16="http://schemas.microsoft.com/office/drawing/2014/main" id="{96F1ACEF-9438-F464-17D5-0A8A853FD889}"/>
                </a:ext>
              </a:extLst>
            </p:cNvPr>
            <p:cNvSpPr txBox="1"/>
            <p:nvPr/>
          </p:nvSpPr>
          <p:spPr bwMode="auto">
            <a:xfrm>
              <a:off x="606549" y="5218470"/>
              <a:ext cx="263213" cy="20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mn-lt"/>
                </a:rPr>
                <a:t>6</a:t>
              </a:r>
            </a:p>
          </p:txBody>
        </p:sp>
        <p:sp>
          <p:nvSpPr>
            <p:cNvPr id="45" name="TextBox 44">
              <a:extLst>
                <a:ext uri="{FF2B5EF4-FFF2-40B4-BE49-F238E27FC236}">
                  <a16:creationId xmlns:a16="http://schemas.microsoft.com/office/drawing/2014/main" id="{DE969587-4D8C-2E6E-D56E-2D8EC7E43B40}"/>
                </a:ext>
              </a:extLst>
            </p:cNvPr>
            <p:cNvSpPr txBox="1"/>
            <p:nvPr/>
          </p:nvSpPr>
          <p:spPr bwMode="auto">
            <a:xfrm>
              <a:off x="528002" y="4303326"/>
              <a:ext cx="341760" cy="20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mn-lt"/>
                </a:rPr>
                <a:t>12</a:t>
              </a:r>
            </a:p>
          </p:txBody>
        </p:sp>
        <p:sp>
          <p:nvSpPr>
            <p:cNvPr id="46" name="TextBox 45">
              <a:extLst>
                <a:ext uri="{FF2B5EF4-FFF2-40B4-BE49-F238E27FC236}">
                  <a16:creationId xmlns:a16="http://schemas.microsoft.com/office/drawing/2014/main" id="{10FAA5C8-97EC-A97E-0723-6D29AF71421A}"/>
                </a:ext>
              </a:extLst>
            </p:cNvPr>
            <p:cNvSpPr txBox="1"/>
            <p:nvPr/>
          </p:nvSpPr>
          <p:spPr bwMode="auto">
            <a:xfrm>
              <a:off x="528002" y="4608374"/>
              <a:ext cx="341760" cy="20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mn-lt"/>
                </a:rPr>
                <a:t>10</a:t>
              </a:r>
            </a:p>
          </p:txBody>
        </p:sp>
        <p:sp>
          <p:nvSpPr>
            <p:cNvPr id="47" name="TextBox 46">
              <a:extLst>
                <a:ext uri="{FF2B5EF4-FFF2-40B4-BE49-F238E27FC236}">
                  <a16:creationId xmlns:a16="http://schemas.microsoft.com/office/drawing/2014/main" id="{50BBB9E0-9520-9756-6B0D-E09DBBF08DFA}"/>
                </a:ext>
              </a:extLst>
            </p:cNvPr>
            <p:cNvSpPr txBox="1"/>
            <p:nvPr/>
          </p:nvSpPr>
          <p:spPr bwMode="auto">
            <a:xfrm>
              <a:off x="606549" y="4913422"/>
              <a:ext cx="263213" cy="20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mn-lt"/>
                </a:rPr>
                <a:t>8</a:t>
              </a:r>
            </a:p>
          </p:txBody>
        </p:sp>
      </p:grpSp>
      <p:sp>
        <p:nvSpPr>
          <p:cNvPr id="7" name="Title 6">
            <a:extLst>
              <a:ext uri="{FF2B5EF4-FFF2-40B4-BE49-F238E27FC236}">
                <a16:creationId xmlns:a16="http://schemas.microsoft.com/office/drawing/2014/main" id="{119EA21B-5E7F-AC64-D363-3BD083027B86}"/>
              </a:ext>
            </a:extLst>
          </p:cNvPr>
          <p:cNvSpPr>
            <a:spLocks noGrp="1"/>
          </p:cNvSpPr>
          <p:nvPr>
            <p:ph type="title"/>
          </p:nvPr>
        </p:nvSpPr>
        <p:spPr/>
        <p:txBody>
          <a:bodyPr/>
          <a:lstStyle/>
          <a:p>
            <a:r>
              <a:rPr lang="en-US"/>
              <a:t>HER2 Alterations and Testing in miBC</a:t>
            </a:r>
          </a:p>
        </p:txBody>
      </p:sp>
      <p:sp>
        <p:nvSpPr>
          <p:cNvPr id="3" name="Content Placeholder 2">
            <a:extLst>
              <a:ext uri="{FF2B5EF4-FFF2-40B4-BE49-F238E27FC236}">
                <a16:creationId xmlns:a16="http://schemas.microsoft.com/office/drawing/2014/main" id="{CC8D0308-AD54-AE19-9AE1-E21AF2D4D29F}"/>
              </a:ext>
            </a:extLst>
          </p:cNvPr>
          <p:cNvSpPr>
            <a:spLocks noGrp="1"/>
          </p:cNvSpPr>
          <p:nvPr>
            <p:ph sz="half" idx="1"/>
          </p:nvPr>
        </p:nvSpPr>
        <p:spPr>
          <a:xfrm>
            <a:off x="577681" y="1170606"/>
            <a:ext cx="10660782" cy="526052"/>
          </a:xfrm>
        </p:spPr>
        <p:txBody>
          <a:bodyPr/>
          <a:lstStyle/>
          <a:p>
            <a:pPr marL="233363" indent="-233363"/>
            <a:r>
              <a:rPr lang="en-US" sz="1800">
                <a:latin typeface="+mn-lt"/>
              </a:rPr>
              <a:t>HER2 can be mutated and or overexpressed in tumor cells with considerable heterogeneity within a tumor sample and from one metastatic site to another</a:t>
            </a:r>
          </a:p>
        </p:txBody>
      </p:sp>
      <p:sp>
        <p:nvSpPr>
          <p:cNvPr id="5" name="Content Placeholder 4">
            <a:extLst>
              <a:ext uri="{FF2B5EF4-FFF2-40B4-BE49-F238E27FC236}">
                <a16:creationId xmlns:a16="http://schemas.microsoft.com/office/drawing/2014/main" id="{16726291-8741-152B-1474-D638542EEF49}"/>
              </a:ext>
            </a:extLst>
          </p:cNvPr>
          <p:cNvSpPr>
            <a:spLocks noGrp="1"/>
          </p:cNvSpPr>
          <p:nvPr>
            <p:ph sz="half" idx="2"/>
          </p:nvPr>
        </p:nvSpPr>
        <p:spPr>
          <a:xfrm>
            <a:off x="6625373" y="1676898"/>
            <a:ext cx="5229570" cy="52846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ctr">
              <a:spcBef>
                <a:spcPts val="0"/>
              </a:spcBef>
              <a:spcAft>
                <a:spcPts val="0"/>
              </a:spcAft>
              <a:buNone/>
            </a:pPr>
            <a:r>
              <a:rPr lang="en-US" sz="1600" b="1" kern="1200">
                <a:latin typeface="+mn-lt"/>
              </a:rPr>
              <a:t>HER2 Amplification Detection by FISH (A-B)</a:t>
            </a:r>
          </a:p>
          <a:p>
            <a:pPr marL="0" indent="0" algn="ctr">
              <a:spcBef>
                <a:spcPts val="0"/>
              </a:spcBef>
              <a:spcAft>
                <a:spcPts val="0"/>
              </a:spcAft>
              <a:buNone/>
            </a:pPr>
            <a:r>
              <a:rPr lang="en-US" sz="1600" b="1" kern="1200">
                <a:latin typeface="+mn-lt"/>
              </a:rPr>
              <a:t>and IHC (C-D)</a:t>
            </a:r>
          </a:p>
        </p:txBody>
      </p:sp>
      <p:pic>
        <p:nvPicPr>
          <p:cNvPr id="2054" name="Picture 6" descr="figure 1">
            <a:extLst>
              <a:ext uri="{FF2B5EF4-FFF2-40B4-BE49-F238E27FC236}">
                <a16:creationId xmlns:a16="http://schemas.microsoft.com/office/drawing/2014/main" id="{8D6F5855-57FA-D0D1-CE26-A0163A73A3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4159" y="2334211"/>
            <a:ext cx="3094074" cy="3080523"/>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13D40EC9-E902-438E-AD95-BCEC8F744625}"/>
              </a:ext>
            </a:extLst>
          </p:cNvPr>
          <p:cNvSpPr txBox="1"/>
          <p:nvPr/>
        </p:nvSpPr>
        <p:spPr bwMode="auto">
          <a:xfrm>
            <a:off x="6728503" y="5537010"/>
            <a:ext cx="5525386"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90000"/>
              </a:lnSpc>
              <a:spcBef>
                <a:spcPts val="600"/>
              </a:spcBef>
              <a:spcAft>
                <a:spcPts val="0"/>
              </a:spcAft>
              <a:buClr>
                <a:srgbClr val="000000"/>
              </a:buClr>
              <a:buSzTx/>
              <a:buFont typeface="Wingdings" panose="05000000000000000000" pitchFamily="2" charset="2"/>
              <a:buNone/>
              <a:tabLst/>
              <a:defRPr/>
            </a:pPr>
            <a:r>
              <a:rPr kumimoji="0" lang="en-US" sz="1600" b="1" i="0" u="none" strike="noStrike" kern="0" cap="none" spc="0" normalizeH="0" baseline="0" noProof="0">
                <a:ln>
                  <a:noFill/>
                </a:ln>
                <a:solidFill>
                  <a:srgbClr val="000000"/>
                </a:solidFill>
                <a:effectLst/>
                <a:uLnTx/>
                <a:uFillTx/>
                <a:latin typeface="+mn-lt"/>
                <a:cs typeface="+mn-cs"/>
              </a:rPr>
              <a:t>Testing for HER2 Overexpression</a:t>
            </a:r>
            <a:endParaRPr kumimoji="0" lang="en-US" sz="1600" b="1" i="0" u="none" strike="noStrike" kern="0" cap="none" spc="0" normalizeH="0" baseline="30000" noProof="0">
              <a:ln>
                <a:noFill/>
              </a:ln>
              <a:solidFill>
                <a:srgbClr val="000000"/>
              </a:solidFill>
              <a:effectLst/>
              <a:uLnTx/>
              <a:uFillTx/>
              <a:latin typeface="+mn-lt"/>
              <a:cs typeface="+mn-cs"/>
            </a:endParaRPr>
          </a:p>
          <a:p>
            <a:pPr marL="628650" marR="0" lvl="1" indent="-171450" algn="l" defTabSz="914400" rtl="0" eaLnBrk="1" fontAlgn="base" latinLnBrk="0" hangingPunct="1">
              <a:lnSpc>
                <a:spcPct val="90000"/>
              </a:lnSpc>
              <a:spcBef>
                <a:spcPts val="600"/>
              </a:spcBef>
              <a:spcAft>
                <a:spcPts val="0"/>
              </a:spcAft>
              <a:buClr>
                <a:srgbClr val="000000"/>
              </a:buClr>
              <a:buSzTx/>
              <a:buFont typeface="Arial" panose="020B0604020202020204" pitchFamily="34" charset="0"/>
              <a:buChar char="‒"/>
              <a:defRPr/>
            </a:pPr>
            <a:r>
              <a:rPr kumimoji="0" lang="en-US" sz="1200" b="0" i="0" u="none" strike="noStrike" kern="0" cap="none" spc="0" normalizeH="0" baseline="0" noProof="0">
                <a:ln>
                  <a:noFill/>
                </a:ln>
                <a:solidFill>
                  <a:srgbClr val="000000"/>
                </a:solidFill>
                <a:effectLst/>
                <a:uLnTx/>
                <a:uFillTx/>
                <a:latin typeface="+mn-lt"/>
              </a:rPr>
              <a:t>2 degrees of difference in staining intensity observed in &gt;50% of cells</a:t>
            </a:r>
          </a:p>
          <a:p>
            <a:pPr marL="628650" marR="0" lvl="1" indent="-171450" algn="l" defTabSz="914400" rtl="0" eaLnBrk="1" fontAlgn="base" latinLnBrk="0" hangingPunct="1">
              <a:lnSpc>
                <a:spcPct val="90000"/>
              </a:lnSpc>
              <a:spcBef>
                <a:spcPts val="600"/>
              </a:spcBef>
              <a:spcAft>
                <a:spcPts val="0"/>
              </a:spcAft>
              <a:buClr>
                <a:srgbClr val="000000"/>
              </a:buClr>
              <a:buSzTx/>
              <a:buFont typeface="Arial" panose="020B0604020202020204" pitchFamily="34" charset="0"/>
              <a:buChar char="‒"/>
              <a:defRPr/>
            </a:pPr>
            <a:r>
              <a:rPr kumimoji="0" lang="en-US" sz="1200" b="0" i="1" u="none" strike="noStrike" kern="0" cap="none" spc="0" normalizeH="0" baseline="0" noProof="0">
                <a:ln>
                  <a:noFill/>
                </a:ln>
                <a:solidFill>
                  <a:srgbClr val="E1471D"/>
                </a:solidFill>
                <a:effectLst/>
                <a:uLnTx/>
                <a:uFillTx/>
                <a:latin typeface="+mn-lt"/>
              </a:rPr>
              <a:t>HER2</a:t>
            </a:r>
            <a:r>
              <a:rPr kumimoji="0" lang="en-US" sz="1200" b="0" i="0" u="none" strike="noStrike" kern="0" cap="none" spc="0" normalizeH="0" baseline="0" noProof="0">
                <a:ln>
                  <a:noFill/>
                </a:ln>
                <a:solidFill>
                  <a:srgbClr val="E1471D"/>
                </a:solidFill>
                <a:effectLst/>
                <a:uLnTx/>
                <a:uFillTx/>
                <a:latin typeface="+mn-lt"/>
              </a:rPr>
              <a:t> amplification does not always lead to an increased protein expression</a:t>
            </a:r>
            <a:endParaRPr kumimoji="0" lang="en-US" sz="1800" b="0" i="0" u="none" strike="noStrike" kern="0" cap="none" spc="0" normalizeH="0" baseline="0" noProof="0">
              <a:ln>
                <a:noFill/>
              </a:ln>
              <a:solidFill>
                <a:srgbClr val="E1471D"/>
              </a:solidFill>
              <a:effectLst/>
              <a:uLnTx/>
              <a:uFillTx/>
              <a:latin typeface="+mn-lt"/>
            </a:endParaRPr>
          </a:p>
        </p:txBody>
      </p:sp>
      <p:sp>
        <p:nvSpPr>
          <p:cNvPr id="4" name="TextBox 3">
            <a:extLst>
              <a:ext uri="{FF2B5EF4-FFF2-40B4-BE49-F238E27FC236}">
                <a16:creationId xmlns:a16="http://schemas.microsoft.com/office/drawing/2014/main" id="{452133C0-5D2D-98C4-CB19-714A5FB61384}"/>
              </a:ext>
            </a:extLst>
          </p:cNvPr>
          <p:cNvSpPr txBox="1"/>
          <p:nvPr/>
        </p:nvSpPr>
        <p:spPr bwMode="auto">
          <a:xfrm rot="16200000">
            <a:off x="6515421" y="2846268"/>
            <a:ext cx="19556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mn-lt"/>
              </a:rPr>
              <a:t>Semiquantitative gene amplification assay </a:t>
            </a:r>
          </a:p>
        </p:txBody>
      </p:sp>
      <p:sp>
        <p:nvSpPr>
          <p:cNvPr id="6" name="TextBox 5">
            <a:extLst>
              <a:ext uri="{FF2B5EF4-FFF2-40B4-BE49-F238E27FC236}">
                <a16:creationId xmlns:a16="http://schemas.microsoft.com/office/drawing/2014/main" id="{7F11BB4E-3135-55C0-3F64-49207DCF628B}"/>
              </a:ext>
            </a:extLst>
          </p:cNvPr>
          <p:cNvSpPr txBox="1"/>
          <p:nvPr/>
        </p:nvSpPr>
        <p:spPr bwMode="auto">
          <a:xfrm rot="16200000">
            <a:off x="6512225" y="4590680"/>
            <a:ext cx="19556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mn-lt"/>
              </a:rPr>
              <a:t>Semiquantitative gene expression assay </a:t>
            </a:r>
          </a:p>
        </p:txBody>
      </p:sp>
      <p:grpSp>
        <p:nvGrpSpPr>
          <p:cNvPr id="2108" name="Group 2107">
            <a:extLst>
              <a:ext uri="{FF2B5EF4-FFF2-40B4-BE49-F238E27FC236}">
                <a16:creationId xmlns:a16="http://schemas.microsoft.com/office/drawing/2014/main" id="{1F0EFC61-FF74-8B15-51F1-BBCE6ACEE6D9}"/>
              </a:ext>
            </a:extLst>
          </p:cNvPr>
          <p:cNvGrpSpPr/>
          <p:nvPr/>
        </p:nvGrpSpPr>
        <p:grpSpPr>
          <a:xfrm>
            <a:off x="3840503" y="4294695"/>
            <a:ext cx="1965090" cy="2307292"/>
            <a:chOff x="4540894" y="4322127"/>
            <a:chExt cx="1965090" cy="2307292"/>
          </a:xfrm>
        </p:grpSpPr>
        <p:sp>
          <p:nvSpPr>
            <p:cNvPr id="52" name="Freeform 51">
              <a:extLst>
                <a:ext uri="{FF2B5EF4-FFF2-40B4-BE49-F238E27FC236}">
                  <a16:creationId xmlns:a16="http://schemas.microsoft.com/office/drawing/2014/main" id="{A061252F-AF69-3ACC-6EA7-75FAD1E53CD8}"/>
                </a:ext>
              </a:extLst>
            </p:cNvPr>
            <p:cNvSpPr/>
            <p:nvPr/>
          </p:nvSpPr>
          <p:spPr bwMode="auto">
            <a:xfrm>
              <a:off x="5006162" y="4493052"/>
              <a:ext cx="0" cy="1519219"/>
            </a:xfrm>
            <a:custGeom>
              <a:avLst/>
              <a:gdLst>
                <a:gd name="connsiteX0" fmla="*/ 0 w 1095271"/>
                <a:gd name="connsiteY0" fmla="*/ 0 h 1577591"/>
                <a:gd name="connsiteX1" fmla="*/ 0 w 1095271"/>
                <a:gd name="connsiteY1" fmla="*/ 1577591 h 1577591"/>
                <a:gd name="connsiteX2" fmla="*/ 1095271 w 1095271"/>
                <a:gd name="connsiteY2" fmla="*/ 1577591 h 1577591"/>
                <a:gd name="connsiteX0" fmla="*/ 0 w 0"/>
                <a:gd name="connsiteY0" fmla="*/ 0 h 1577591"/>
                <a:gd name="connsiteX1" fmla="*/ 0 w 0"/>
                <a:gd name="connsiteY1" fmla="*/ 1577591 h 1577591"/>
              </a:gdLst>
              <a:ahLst/>
              <a:cxnLst>
                <a:cxn ang="0">
                  <a:pos x="connsiteX0" y="connsiteY0"/>
                </a:cxn>
                <a:cxn ang="0">
                  <a:pos x="connsiteX1" y="connsiteY1"/>
                </a:cxn>
              </a:cxnLst>
              <a:rect l="l" t="t" r="r" b="b"/>
              <a:pathLst>
                <a:path h="1577591">
                  <a:moveTo>
                    <a:pt x="0" y="0"/>
                  </a:moveTo>
                  <a:lnTo>
                    <a:pt x="0" y="1577591"/>
                  </a:lnTo>
                </a:path>
              </a:pathLst>
            </a:custGeom>
            <a:noFill/>
            <a:ln w="28575">
              <a:solidFill>
                <a:schemeClr val="bg1"/>
              </a:solidFill>
              <a:miter lim="800000"/>
              <a:headEnd/>
              <a:tailEnd/>
            </a:ln>
          </p:spPr>
          <p:txBody>
            <a:bodyPr rtlCol="0" anchor="ctr"/>
            <a:lstStyle/>
            <a:p>
              <a:pPr algn="ctr"/>
              <a:endParaRPr lang="en-US"/>
            </a:p>
          </p:txBody>
        </p:sp>
        <p:grpSp>
          <p:nvGrpSpPr>
            <p:cNvPr id="53" name="Group 52">
              <a:extLst>
                <a:ext uri="{FF2B5EF4-FFF2-40B4-BE49-F238E27FC236}">
                  <a16:creationId xmlns:a16="http://schemas.microsoft.com/office/drawing/2014/main" id="{77666F50-3BCB-79D5-5360-9EC7FB45F67D}"/>
                </a:ext>
              </a:extLst>
            </p:cNvPr>
            <p:cNvGrpSpPr/>
            <p:nvPr/>
          </p:nvGrpSpPr>
          <p:grpSpPr>
            <a:xfrm>
              <a:off x="4948896" y="4717409"/>
              <a:ext cx="64008" cy="1051560"/>
              <a:chOff x="783771" y="4445001"/>
              <a:chExt cx="87531" cy="917247"/>
            </a:xfrm>
          </p:grpSpPr>
          <p:cxnSp>
            <p:nvCxnSpPr>
              <p:cNvPr id="54" name="Straight Connector 53">
                <a:extLst>
                  <a:ext uri="{FF2B5EF4-FFF2-40B4-BE49-F238E27FC236}">
                    <a16:creationId xmlns:a16="http://schemas.microsoft.com/office/drawing/2014/main" id="{D0289037-60A1-9370-4096-A44222BFE0A1}"/>
                  </a:ext>
                </a:extLst>
              </p:cNvPr>
              <p:cNvCxnSpPr>
                <a:cxnSpLocks/>
              </p:cNvCxnSpPr>
              <p:nvPr/>
            </p:nvCxnSpPr>
            <p:spPr bwMode="auto">
              <a:xfrm>
                <a:off x="783771" y="4445001"/>
                <a:ext cx="87531"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5E08BC36-4A16-D3CF-ABB0-5A4E90481FB1}"/>
                  </a:ext>
                </a:extLst>
              </p:cNvPr>
              <p:cNvCxnSpPr>
                <a:cxnSpLocks/>
              </p:cNvCxnSpPr>
              <p:nvPr/>
            </p:nvCxnSpPr>
            <p:spPr bwMode="auto">
              <a:xfrm>
                <a:off x="783771" y="4750750"/>
                <a:ext cx="87531"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AD45896-8A62-5550-00A0-BF041B9772DD}"/>
                  </a:ext>
                </a:extLst>
              </p:cNvPr>
              <p:cNvCxnSpPr>
                <a:cxnSpLocks/>
              </p:cNvCxnSpPr>
              <p:nvPr/>
            </p:nvCxnSpPr>
            <p:spPr bwMode="auto">
              <a:xfrm>
                <a:off x="783771" y="5056499"/>
                <a:ext cx="87531"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D30E401-96FD-AD87-316A-DA17E81BFD2C}"/>
                  </a:ext>
                </a:extLst>
              </p:cNvPr>
              <p:cNvCxnSpPr>
                <a:cxnSpLocks/>
              </p:cNvCxnSpPr>
              <p:nvPr/>
            </p:nvCxnSpPr>
            <p:spPr bwMode="auto">
              <a:xfrm>
                <a:off x="783771" y="5362248"/>
                <a:ext cx="87531" cy="0"/>
              </a:xfrm>
              <a:prstGeom prst="line">
                <a:avLst/>
              </a:prstGeom>
              <a:noFill/>
              <a:ln w="28575" cap="flat" cmpd="sng" algn="ctr">
                <a:solidFill>
                  <a:schemeClr val="bg1"/>
                </a:solidFill>
                <a:prstDash val="solid"/>
                <a:round/>
                <a:headEnd type="none" w="med" len="med"/>
                <a:tailEnd type="none" w="med" len="med"/>
              </a:ln>
              <a:effectLst/>
            </p:spPr>
          </p:cxnSp>
        </p:grpSp>
        <p:sp>
          <p:nvSpPr>
            <p:cNvPr id="58" name="TextBox 57">
              <a:extLst>
                <a:ext uri="{FF2B5EF4-FFF2-40B4-BE49-F238E27FC236}">
                  <a16:creationId xmlns:a16="http://schemas.microsoft.com/office/drawing/2014/main" id="{0E4538F8-4043-AB84-FBCF-385003AEF8A3}"/>
                </a:ext>
              </a:extLst>
            </p:cNvPr>
            <p:cNvSpPr txBox="1"/>
            <p:nvPr/>
          </p:nvSpPr>
          <p:spPr bwMode="auto">
            <a:xfrm>
              <a:off x="5012289" y="4478533"/>
              <a:ext cx="6158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i="1">
                  <a:solidFill>
                    <a:schemeClr val="bg1"/>
                  </a:solidFill>
                  <a:latin typeface="Calibri" panose="020F0502020204030204" pitchFamily="34" charset="0"/>
                </a:rPr>
                <a:t>P</a:t>
              </a:r>
              <a:r>
                <a:rPr lang="en-US" sz="1200" b="0">
                  <a:solidFill>
                    <a:schemeClr val="bg1"/>
                  </a:solidFill>
                  <a:latin typeface="Calibri" panose="020F0502020204030204" pitchFamily="34" charset="0"/>
                </a:rPr>
                <a:t>&lt;0.01</a:t>
              </a:r>
            </a:p>
          </p:txBody>
        </p:sp>
        <p:grpSp>
          <p:nvGrpSpPr>
            <p:cNvPr id="59" name="Group 58">
              <a:extLst>
                <a:ext uri="{FF2B5EF4-FFF2-40B4-BE49-F238E27FC236}">
                  <a16:creationId xmlns:a16="http://schemas.microsoft.com/office/drawing/2014/main" id="{7AC53998-9098-792A-ECA2-79CACDD81E69}"/>
                </a:ext>
              </a:extLst>
            </p:cNvPr>
            <p:cNvGrpSpPr/>
            <p:nvPr/>
          </p:nvGrpSpPr>
          <p:grpSpPr>
            <a:xfrm>
              <a:off x="4713000" y="4580578"/>
              <a:ext cx="309700" cy="1280160"/>
              <a:chOff x="560062" y="4303326"/>
              <a:chExt cx="309700" cy="1122693"/>
            </a:xfrm>
          </p:grpSpPr>
          <p:sp>
            <p:nvSpPr>
              <p:cNvPr id="60" name="TextBox 59">
                <a:extLst>
                  <a:ext uri="{FF2B5EF4-FFF2-40B4-BE49-F238E27FC236}">
                    <a16:creationId xmlns:a16="http://schemas.microsoft.com/office/drawing/2014/main" id="{D14643DA-7672-0DA8-D7F4-434ED7C1F291}"/>
                  </a:ext>
                </a:extLst>
              </p:cNvPr>
              <p:cNvSpPr txBox="1"/>
              <p:nvPr/>
            </p:nvSpPr>
            <p:spPr bwMode="auto">
              <a:xfrm>
                <a:off x="606549" y="4303326"/>
                <a:ext cx="263213" cy="20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2</a:t>
                </a:r>
              </a:p>
            </p:txBody>
          </p:sp>
          <p:sp>
            <p:nvSpPr>
              <p:cNvPr id="61" name="TextBox 60">
                <a:extLst>
                  <a:ext uri="{FF2B5EF4-FFF2-40B4-BE49-F238E27FC236}">
                    <a16:creationId xmlns:a16="http://schemas.microsoft.com/office/drawing/2014/main" id="{7ABA88F4-C5E2-99E5-EC53-4A1465452588}"/>
                  </a:ext>
                </a:extLst>
              </p:cNvPr>
              <p:cNvSpPr txBox="1"/>
              <p:nvPr/>
            </p:nvSpPr>
            <p:spPr bwMode="auto">
              <a:xfrm>
                <a:off x="606549" y="4608374"/>
                <a:ext cx="263213" cy="20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1</a:t>
                </a:r>
              </a:p>
            </p:txBody>
          </p:sp>
          <p:sp>
            <p:nvSpPr>
              <p:cNvPr id="62" name="TextBox 61">
                <a:extLst>
                  <a:ext uri="{FF2B5EF4-FFF2-40B4-BE49-F238E27FC236}">
                    <a16:creationId xmlns:a16="http://schemas.microsoft.com/office/drawing/2014/main" id="{48E49C40-53E2-7DDF-29AA-27AA78A3DA47}"/>
                  </a:ext>
                </a:extLst>
              </p:cNvPr>
              <p:cNvSpPr txBox="1"/>
              <p:nvPr/>
            </p:nvSpPr>
            <p:spPr bwMode="auto">
              <a:xfrm>
                <a:off x="606549" y="4913422"/>
                <a:ext cx="263213" cy="20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0</a:t>
                </a:r>
              </a:p>
            </p:txBody>
          </p:sp>
          <p:sp>
            <p:nvSpPr>
              <p:cNvPr id="63" name="TextBox 62">
                <a:extLst>
                  <a:ext uri="{FF2B5EF4-FFF2-40B4-BE49-F238E27FC236}">
                    <a16:creationId xmlns:a16="http://schemas.microsoft.com/office/drawing/2014/main" id="{826CB7A1-690B-692E-8784-F6766AA41D31}"/>
                  </a:ext>
                </a:extLst>
              </p:cNvPr>
              <p:cNvSpPr txBox="1"/>
              <p:nvPr/>
            </p:nvSpPr>
            <p:spPr bwMode="auto">
              <a:xfrm>
                <a:off x="560062" y="5218470"/>
                <a:ext cx="309700" cy="20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-1</a:t>
                </a:r>
              </a:p>
            </p:txBody>
          </p:sp>
        </p:grpSp>
        <p:sp>
          <p:nvSpPr>
            <p:cNvPr id="2048" name="TextBox 2047">
              <a:extLst>
                <a:ext uri="{FF2B5EF4-FFF2-40B4-BE49-F238E27FC236}">
                  <a16:creationId xmlns:a16="http://schemas.microsoft.com/office/drawing/2014/main" id="{5D68D734-446B-1816-8823-43D97FCB4237}"/>
                </a:ext>
              </a:extLst>
            </p:cNvPr>
            <p:cNvSpPr txBox="1"/>
            <p:nvPr/>
          </p:nvSpPr>
          <p:spPr bwMode="auto">
            <a:xfrm rot="16200000">
              <a:off x="3761065" y="5101956"/>
              <a:ext cx="1836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a:solidFill>
                    <a:schemeClr val="bg1"/>
                  </a:solidFill>
                  <a:latin typeface="Calibri" panose="020F0502020204030204" pitchFamily="34" charset="0"/>
                </a:rPr>
                <a:t>Protein Expression (RPPA)</a:t>
              </a:r>
            </a:p>
          </p:txBody>
        </p:sp>
        <p:grpSp>
          <p:nvGrpSpPr>
            <p:cNvPr id="2081" name="Group 2080">
              <a:extLst>
                <a:ext uri="{FF2B5EF4-FFF2-40B4-BE49-F238E27FC236}">
                  <a16:creationId xmlns:a16="http://schemas.microsoft.com/office/drawing/2014/main" id="{CBA3F2C1-9DAD-5DF9-846F-0442C4F73B6B}"/>
                </a:ext>
              </a:extLst>
            </p:cNvPr>
            <p:cNvGrpSpPr/>
            <p:nvPr/>
          </p:nvGrpSpPr>
          <p:grpSpPr>
            <a:xfrm>
              <a:off x="5250089" y="5145929"/>
              <a:ext cx="284276" cy="817767"/>
              <a:chOff x="3425693" y="5033134"/>
              <a:chExt cx="188119" cy="529025"/>
            </a:xfrm>
          </p:grpSpPr>
          <p:cxnSp>
            <p:nvCxnSpPr>
              <p:cNvPr id="2082" name="Straight Connector 2081">
                <a:extLst>
                  <a:ext uri="{FF2B5EF4-FFF2-40B4-BE49-F238E27FC236}">
                    <a16:creationId xmlns:a16="http://schemas.microsoft.com/office/drawing/2014/main" id="{CA5EED40-29D5-8C31-49EB-A54687031D37}"/>
                  </a:ext>
                </a:extLst>
              </p:cNvPr>
              <p:cNvCxnSpPr>
                <a:cxnSpLocks/>
              </p:cNvCxnSpPr>
              <p:nvPr/>
            </p:nvCxnSpPr>
            <p:spPr bwMode="auto">
              <a:xfrm>
                <a:off x="3425693" y="5038700"/>
                <a:ext cx="188119" cy="0"/>
              </a:xfrm>
              <a:prstGeom prst="line">
                <a:avLst/>
              </a:prstGeom>
              <a:noFill/>
              <a:ln w="28575" cap="flat" cmpd="sng" algn="ctr">
                <a:solidFill>
                  <a:schemeClr val="bg1"/>
                </a:solidFill>
                <a:prstDash val="solid"/>
                <a:round/>
                <a:headEnd type="none" w="med" len="med"/>
                <a:tailEnd type="none" w="med" len="med"/>
              </a:ln>
              <a:effectLst/>
            </p:spPr>
          </p:cxnSp>
          <p:cxnSp>
            <p:nvCxnSpPr>
              <p:cNvPr id="2083" name="Straight Connector 2082">
                <a:extLst>
                  <a:ext uri="{FF2B5EF4-FFF2-40B4-BE49-F238E27FC236}">
                    <a16:creationId xmlns:a16="http://schemas.microsoft.com/office/drawing/2014/main" id="{C6A0D3A5-D5BC-AB57-479F-13F880DA6F97}"/>
                  </a:ext>
                </a:extLst>
              </p:cNvPr>
              <p:cNvCxnSpPr>
                <a:cxnSpLocks/>
              </p:cNvCxnSpPr>
              <p:nvPr/>
            </p:nvCxnSpPr>
            <p:spPr bwMode="auto">
              <a:xfrm>
                <a:off x="3425693" y="5562159"/>
                <a:ext cx="188119" cy="0"/>
              </a:xfrm>
              <a:prstGeom prst="line">
                <a:avLst/>
              </a:prstGeom>
              <a:noFill/>
              <a:ln w="28575" cap="flat" cmpd="sng" algn="ctr">
                <a:solidFill>
                  <a:schemeClr val="bg1"/>
                </a:solidFill>
                <a:prstDash val="solid"/>
                <a:round/>
                <a:headEnd type="none" w="med" len="med"/>
                <a:tailEnd type="none" w="med" len="med"/>
              </a:ln>
              <a:effectLst/>
            </p:spPr>
          </p:cxnSp>
          <p:cxnSp>
            <p:nvCxnSpPr>
              <p:cNvPr id="2084" name="Straight Connector 2083">
                <a:extLst>
                  <a:ext uri="{FF2B5EF4-FFF2-40B4-BE49-F238E27FC236}">
                    <a16:creationId xmlns:a16="http://schemas.microsoft.com/office/drawing/2014/main" id="{5DBE11D4-B4B0-3C88-3565-E1F71873C28A}"/>
                  </a:ext>
                </a:extLst>
              </p:cNvPr>
              <p:cNvCxnSpPr>
                <a:cxnSpLocks/>
              </p:cNvCxnSpPr>
              <p:nvPr/>
            </p:nvCxnSpPr>
            <p:spPr bwMode="auto">
              <a:xfrm>
                <a:off x="3519752" y="5033134"/>
                <a:ext cx="0" cy="521208"/>
              </a:xfrm>
              <a:prstGeom prst="line">
                <a:avLst/>
              </a:prstGeom>
              <a:noFill/>
              <a:ln w="28575" cap="flat" cmpd="sng" algn="ctr">
                <a:solidFill>
                  <a:schemeClr val="bg1"/>
                </a:solidFill>
                <a:prstDash val="sysDot"/>
                <a:round/>
                <a:headEnd type="none" w="med" len="med"/>
                <a:tailEnd type="none" w="med" len="med"/>
              </a:ln>
              <a:effectLst/>
            </p:spPr>
          </p:cxnSp>
        </p:grpSp>
        <p:sp>
          <p:nvSpPr>
            <p:cNvPr id="2085" name="Rectangle 2084">
              <a:extLst>
                <a:ext uri="{FF2B5EF4-FFF2-40B4-BE49-F238E27FC236}">
                  <a16:creationId xmlns:a16="http://schemas.microsoft.com/office/drawing/2014/main" id="{E6962A4A-A090-9590-F6EB-EA2125070F14}"/>
                </a:ext>
              </a:extLst>
            </p:cNvPr>
            <p:cNvSpPr/>
            <p:nvPr/>
          </p:nvSpPr>
          <p:spPr bwMode="auto">
            <a:xfrm>
              <a:off x="5154155" y="5450208"/>
              <a:ext cx="476144" cy="368453"/>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2086" name="Group 2085">
              <a:extLst>
                <a:ext uri="{FF2B5EF4-FFF2-40B4-BE49-F238E27FC236}">
                  <a16:creationId xmlns:a16="http://schemas.microsoft.com/office/drawing/2014/main" id="{53FEDB41-2635-CA13-A54A-7BBF108C063F}"/>
                </a:ext>
              </a:extLst>
            </p:cNvPr>
            <p:cNvGrpSpPr/>
            <p:nvPr/>
          </p:nvGrpSpPr>
          <p:grpSpPr>
            <a:xfrm>
              <a:off x="5891694" y="4778114"/>
              <a:ext cx="284276" cy="1143000"/>
              <a:chOff x="3425693" y="5033134"/>
              <a:chExt cx="188119" cy="529025"/>
            </a:xfrm>
          </p:grpSpPr>
          <p:cxnSp>
            <p:nvCxnSpPr>
              <p:cNvPr id="2087" name="Straight Connector 2086">
                <a:extLst>
                  <a:ext uri="{FF2B5EF4-FFF2-40B4-BE49-F238E27FC236}">
                    <a16:creationId xmlns:a16="http://schemas.microsoft.com/office/drawing/2014/main" id="{EB4CFE4F-C469-F440-35C5-8B75CD67FAC1}"/>
                  </a:ext>
                </a:extLst>
              </p:cNvPr>
              <p:cNvCxnSpPr>
                <a:cxnSpLocks/>
              </p:cNvCxnSpPr>
              <p:nvPr/>
            </p:nvCxnSpPr>
            <p:spPr bwMode="auto">
              <a:xfrm>
                <a:off x="3425693" y="5038700"/>
                <a:ext cx="188119" cy="0"/>
              </a:xfrm>
              <a:prstGeom prst="line">
                <a:avLst/>
              </a:prstGeom>
              <a:noFill/>
              <a:ln w="28575" cap="flat" cmpd="sng" algn="ctr">
                <a:solidFill>
                  <a:schemeClr val="bg1"/>
                </a:solidFill>
                <a:prstDash val="solid"/>
                <a:round/>
                <a:headEnd type="none" w="med" len="med"/>
                <a:tailEnd type="none" w="med" len="med"/>
              </a:ln>
              <a:effectLst/>
            </p:spPr>
          </p:cxnSp>
          <p:cxnSp>
            <p:nvCxnSpPr>
              <p:cNvPr id="2088" name="Straight Connector 2087">
                <a:extLst>
                  <a:ext uri="{FF2B5EF4-FFF2-40B4-BE49-F238E27FC236}">
                    <a16:creationId xmlns:a16="http://schemas.microsoft.com/office/drawing/2014/main" id="{E6E43A85-89DC-D1C9-E759-DFBF6A56391F}"/>
                  </a:ext>
                </a:extLst>
              </p:cNvPr>
              <p:cNvCxnSpPr>
                <a:cxnSpLocks/>
              </p:cNvCxnSpPr>
              <p:nvPr/>
            </p:nvCxnSpPr>
            <p:spPr bwMode="auto">
              <a:xfrm>
                <a:off x="3425693" y="5562159"/>
                <a:ext cx="188119" cy="0"/>
              </a:xfrm>
              <a:prstGeom prst="line">
                <a:avLst/>
              </a:prstGeom>
              <a:noFill/>
              <a:ln w="28575" cap="flat" cmpd="sng" algn="ctr">
                <a:solidFill>
                  <a:schemeClr val="bg1"/>
                </a:solidFill>
                <a:prstDash val="solid"/>
                <a:round/>
                <a:headEnd type="none" w="med" len="med"/>
                <a:tailEnd type="none" w="med" len="med"/>
              </a:ln>
              <a:effectLst/>
            </p:spPr>
          </p:cxnSp>
          <p:cxnSp>
            <p:nvCxnSpPr>
              <p:cNvPr id="2089" name="Straight Connector 2088">
                <a:extLst>
                  <a:ext uri="{FF2B5EF4-FFF2-40B4-BE49-F238E27FC236}">
                    <a16:creationId xmlns:a16="http://schemas.microsoft.com/office/drawing/2014/main" id="{FBD7F9F1-5CE9-CBB0-C8E0-976892D0A666}"/>
                  </a:ext>
                </a:extLst>
              </p:cNvPr>
              <p:cNvCxnSpPr>
                <a:cxnSpLocks/>
              </p:cNvCxnSpPr>
              <p:nvPr/>
            </p:nvCxnSpPr>
            <p:spPr bwMode="auto">
              <a:xfrm>
                <a:off x="3519752" y="5033134"/>
                <a:ext cx="0" cy="521208"/>
              </a:xfrm>
              <a:prstGeom prst="line">
                <a:avLst/>
              </a:prstGeom>
              <a:noFill/>
              <a:ln w="28575" cap="flat" cmpd="sng" algn="ctr">
                <a:solidFill>
                  <a:schemeClr val="bg1"/>
                </a:solidFill>
                <a:prstDash val="sysDot"/>
                <a:round/>
                <a:headEnd type="none" w="med" len="med"/>
                <a:tailEnd type="none" w="med" len="med"/>
              </a:ln>
              <a:effectLst/>
            </p:spPr>
          </p:cxnSp>
        </p:grpSp>
        <p:sp>
          <p:nvSpPr>
            <p:cNvPr id="2090" name="Rectangle 2089">
              <a:extLst>
                <a:ext uri="{FF2B5EF4-FFF2-40B4-BE49-F238E27FC236}">
                  <a16:creationId xmlns:a16="http://schemas.microsoft.com/office/drawing/2014/main" id="{1FA02228-AC94-1416-DE8A-D14FDF5322AC}"/>
                </a:ext>
              </a:extLst>
            </p:cNvPr>
            <p:cNvSpPr/>
            <p:nvPr/>
          </p:nvSpPr>
          <p:spPr bwMode="auto">
            <a:xfrm>
              <a:off x="5795760" y="4999844"/>
              <a:ext cx="476144" cy="489275"/>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91" name="TextBox 2090">
              <a:extLst>
                <a:ext uri="{FF2B5EF4-FFF2-40B4-BE49-F238E27FC236}">
                  <a16:creationId xmlns:a16="http://schemas.microsoft.com/office/drawing/2014/main" id="{08AAC783-76DA-334E-B581-4EF49511FD50}"/>
                </a:ext>
              </a:extLst>
            </p:cNvPr>
            <p:cNvSpPr txBox="1"/>
            <p:nvPr/>
          </p:nvSpPr>
          <p:spPr bwMode="auto">
            <a:xfrm>
              <a:off x="4983195" y="6352420"/>
              <a:ext cx="15227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a:solidFill>
                    <a:schemeClr val="bg1"/>
                  </a:solidFill>
                  <a:latin typeface="Calibri" panose="020F0502020204030204" pitchFamily="34" charset="0"/>
                </a:rPr>
                <a:t>Location of mutation</a:t>
              </a:r>
            </a:p>
          </p:txBody>
        </p:sp>
        <p:sp>
          <p:nvSpPr>
            <p:cNvPr id="2092" name="TextBox 2091">
              <a:extLst>
                <a:ext uri="{FF2B5EF4-FFF2-40B4-BE49-F238E27FC236}">
                  <a16:creationId xmlns:a16="http://schemas.microsoft.com/office/drawing/2014/main" id="{0468E00F-5A40-3BD1-AA7C-EF859F4F7955}"/>
                </a:ext>
              </a:extLst>
            </p:cNvPr>
            <p:cNvSpPr txBox="1"/>
            <p:nvPr/>
          </p:nvSpPr>
          <p:spPr bwMode="auto">
            <a:xfrm>
              <a:off x="5068691" y="6051250"/>
              <a:ext cx="639919" cy="379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ts val="1140"/>
                </a:lnSpc>
                <a:spcBef>
                  <a:spcPts val="0"/>
                </a:spcBef>
                <a:spcAft>
                  <a:spcPct val="0"/>
                </a:spcAft>
                <a:buClrTx/>
                <a:buFontTx/>
                <a:buNone/>
              </a:pPr>
              <a:r>
                <a:rPr lang="en-US" sz="1200" b="0">
                  <a:solidFill>
                    <a:schemeClr val="bg1"/>
                  </a:solidFill>
                  <a:latin typeface="Calibri" panose="020F0502020204030204" pitchFamily="34" charset="0"/>
                </a:rPr>
                <a:t>Extra-</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cellular</a:t>
              </a:r>
            </a:p>
          </p:txBody>
        </p:sp>
        <p:sp>
          <p:nvSpPr>
            <p:cNvPr id="2093" name="TextBox 2092">
              <a:extLst>
                <a:ext uri="{FF2B5EF4-FFF2-40B4-BE49-F238E27FC236}">
                  <a16:creationId xmlns:a16="http://schemas.microsoft.com/office/drawing/2014/main" id="{D3396269-6582-772B-89E9-A4D3C5BF933A}"/>
                </a:ext>
              </a:extLst>
            </p:cNvPr>
            <p:cNvSpPr txBox="1"/>
            <p:nvPr/>
          </p:nvSpPr>
          <p:spPr bwMode="auto">
            <a:xfrm>
              <a:off x="5716271" y="6051250"/>
              <a:ext cx="639919" cy="379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ts val="1140"/>
                </a:lnSpc>
                <a:spcBef>
                  <a:spcPts val="0"/>
                </a:spcBef>
                <a:spcAft>
                  <a:spcPct val="0"/>
                </a:spcAft>
                <a:buClrTx/>
                <a:buFontTx/>
                <a:buNone/>
              </a:pPr>
              <a:r>
                <a:rPr lang="en-US" sz="1200" b="0">
                  <a:solidFill>
                    <a:schemeClr val="bg1"/>
                  </a:solidFill>
                  <a:latin typeface="Calibri" panose="020F0502020204030204" pitchFamily="34" charset="0"/>
                </a:rPr>
                <a:t>Intra-</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cellular</a:t>
              </a:r>
            </a:p>
          </p:txBody>
        </p:sp>
        <p:cxnSp>
          <p:nvCxnSpPr>
            <p:cNvPr id="2095" name="Straight Connector 2094">
              <a:extLst>
                <a:ext uri="{FF2B5EF4-FFF2-40B4-BE49-F238E27FC236}">
                  <a16:creationId xmlns:a16="http://schemas.microsoft.com/office/drawing/2014/main" id="{5E0462F4-9C18-6177-3CCB-6A22E097EE9A}"/>
                </a:ext>
              </a:extLst>
            </p:cNvPr>
            <p:cNvCxnSpPr>
              <a:cxnSpLocks/>
            </p:cNvCxnSpPr>
            <p:nvPr/>
          </p:nvCxnSpPr>
          <p:spPr bwMode="auto">
            <a:xfrm>
              <a:off x="5154155" y="5675710"/>
              <a:ext cx="476144" cy="0"/>
            </a:xfrm>
            <a:prstGeom prst="line">
              <a:avLst/>
            </a:prstGeom>
            <a:noFill/>
            <a:ln w="28575" cap="flat" cmpd="sng" algn="ctr">
              <a:solidFill>
                <a:schemeClr val="bg1"/>
              </a:solidFill>
              <a:prstDash val="solid"/>
              <a:round/>
              <a:headEnd type="none" w="med" len="med"/>
              <a:tailEnd type="none" w="med" len="med"/>
            </a:ln>
            <a:effectLst/>
          </p:spPr>
        </p:cxnSp>
        <p:cxnSp>
          <p:nvCxnSpPr>
            <p:cNvPr id="2096" name="Straight Connector 2095">
              <a:extLst>
                <a:ext uri="{FF2B5EF4-FFF2-40B4-BE49-F238E27FC236}">
                  <a16:creationId xmlns:a16="http://schemas.microsoft.com/office/drawing/2014/main" id="{63A0FB9D-31E4-C38D-2D64-E376B4BD7B9C}"/>
                </a:ext>
              </a:extLst>
            </p:cNvPr>
            <p:cNvCxnSpPr>
              <a:cxnSpLocks/>
            </p:cNvCxnSpPr>
            <p:nvPr/>
          </p:nvCxnSpPr>
          <p:spPr bwMode="auto">
            <a:xfrm>
              <a:off x="5795759" y="5366494"/>
              <a:ext cx="476144" cy="0"/>
            </a:xfrm>
            <a:prstGeom prst="line">
              <a:avLst/>
            </a:prstGeom>
            <a:noFill/>
            <a:ln w="28575" cap="flat" cmpd="sng" algn="ctr">
              <a:solidFill>
                <a:schemeClr val="bg1"/>
              </a:solidFill>
              <a:prstDash val="solid"/>
              <a:round/>
              <a:headEnd type="none" w="med" len="med"/>
              <a:tailEnd type="none" w="med" len="med"/>
            </a:ln>
            <a:effectLst/>
          </p:spPr>
        </p:cxnSp>
      </p:grpSp>
      <p:sp>
        <p:nvSpPr>
          <p:cNvPr id="19" name="TextBox 18">
            <a:extLst>
              <a:ext uri="{FF2B5EF4-FFF2-40B4-BE49-F238E27FC236}">
                <a16:creationId xmlns:a16="http://schemas.microsoft.com/office/drawing/2014/main" id="{72387169-5433-60EC-89B9-01CFEC4A1EB9}"/>
              </a:ext>
            </a:extLst>
          </p:cNvPr>
          <p:cNvSpPr txBox="1"/>
          <p:nvPr/>
        </p:nvSpPr>
        <p:spPr bwMode="auto">
          <a:xfrm rot="16200000">
            <a:off x="699174" y="5074524"/>
            <a:ext cx="16889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a:solidFill>
                  <a:schemeClr val="bg1"/>
                </a:solidFill>
                <a:latin typeface="+mn-lt"/>
              </a:rPr>
              <a:t>mRNA Expression (log</a:t>
            </a:r>
            <a:r>
              <a:rPr lang="en-US" sz="1200" baseline="-25000">
                <a:solidFill>
                  <a:schemeClr val="bg1"/>
                </a:solidFill>
                <a:latin typeface="+mn-lt"/>
              </a:rPr>
              <a:t>2</a:t>
            </a:r>
            <a:r>
              <a:rPr lang="en-US" sz="1200">
                <a:solidFill>
                  <a:schemeClr val="bg1"/>
                </a:solidFill>
                <a:latin typeface="+mn-lt"/>
              </a:rPr>
              <a:t>)</a:t>
            </a:r>
          </a:p>
        </p:txBody>
      </p:sp>
      <p:sp>
        <p:nvSpPr>
          <p:cNvPr id="36" name="Freeform 35">
            <a:extLst>
              <a:ext uri="{FF2B5EF4-FFF2-40B4-BE49-F238E27FC236}">
                <a16:creationId xmlns:a16="http://schemas.microsoft.com/office/drawing/2014/main" id="{3B377133-9317-57B3-790D-3C41253486FD}"/>
              </a:ext>
            </a:extLst>
          </p:cNvPr>
          <p:cNvSpPr/>
          <p:nvPr/>
        </p:nvSpPr>
        <p:spPr bwMode="auto">
          <a:xfrm>
            <a:off x="1906308" y="4457286"/>
            <a:ext cx="45719" cy="1485820"/>
          </a:xfrm>
          <a:custGeom>
            <a:avLst/>
            <a:gdLst>
              <a:gd name="connsiteX0" fmla="*/ 0 w 1095271"/>
              <a:gd name="connsiteY0" fmla="*/ 0 h 1577591"/>
              <a:gd name="connsiteX1" fmla="*/ 0 w 1095271"/>
              <a:gd name="connsiteY1" fmla="*/ 1577591 h 1577591"/>
              <a:gd name="connsiteX2" fmla="*/ 1095271 w 1095271"/>
              <a:gd name="connsiteY2" fmla="*/ 1577591 h 1577591"/>
              <a:gd name="connsiteX0" fmla="*/ 0 w 0"/>
              <a:gd name="connsiteY0" fmla="*/ 0 h 1577591"/>
              <a:gd name="connsiteX1" fmla="*/ 0 w 0"/>
              <a:gd name="connsiteY1" fmla="*/ 1577591 h 1577591"/>
            </a:gdLst>
            <a:ahLst/>
            <a:cxnLst>
              <a:cxn ang="0">
                <a:pos x="connsiteX0" y="connsiteY0"/>
              </a:cxn>
              <a:cxn ang="0">
                <a:pos x="connsiteX1" y="connsiteY1"/>
              </a:cxn>
            </a:cxnLst>
            <a:rect l="l" t="t" r="r" b="b"/>
            <a:pathLst>
              <a:path h="1577591">
                <a:moveTo>
                  <a:pt x="0" y="0"/>
                </a:moveTo>
                <a:lnTo>
                  <a:pt x="0" y="1577591"/>
                </a:lnTo>
              </a:path>
            </a:pathLst>
          </a:custGeom>
          <a:noFill/>
          <a:ln w="28575">
            <a:solidFill>
              <a:schemeClr val="bg1"/>
            </a:solidFill>
            <a:miter lim="800000"/>
            <a:headEnd/>
            <a:tailEnd/>
          </a:ln>
        </p:spPr>
        <p:txBody>
          <a:bodyPr rtlCol="0" anchor="ctr"/>
          <a:lstStyle/>
          <a:p>
            <a:pPr algn="ctr"/>
            <a:endParaRPr lang="en-US">
              <a:latin typeface="+mn-lt"/>
            </a:endParaRPr>
          </a:p>
        </p:txBody>
      </p:sp>
      <p:grpSp>
        <p:nvGrpSpPr>
          <p:cNvPr id="37" name="Group 36">
            <a:extLst>
              <a:ext uri="{FF2B5EF4-FFF2-40B4-BE49-F238E27FC236}">
                <a16:creationId xmlns:a16="http://schemas.microsoft.com/office/drawing/2014/main" id="{07602577-FB69-62A9-A2DB-1F45B7289E8D}"/>
              </a:ext>
            </a:extLst>
          </p:cNvPr>
          <p:cNvGrpSpPr/>
          <p:nvPr/>
        </p:nvGrpSpPr>
        <p:grpSpPr>
          <a:xfrm>
            <a:off x="1852334" y="4726953"/>
            <a:ext cx="64008" cy="1216152"/>
            <a:chOff x="783771" y="4445001"/>
            <a:chExt cx="87531" cy="917247"/>
          </a:xfrm>
        </p:grpSpPr>
        <p:cxnSp>
          <p:nvCxnSpPr>
            <p:cNvPr id="38" name="Straight Connector 37">
              <a:extLst>
                <a:ext uri="{FF2B5EF4-FFF2-40B4-BE49-F238E27FC236}">
                  <a16:creationId xmlns:a16="http://schemas.microsoft.com/office/drawing/2014/main" id="{91D56A06-2ED1-E0EA-9817-90CDED1CB0C4}"/>
                </a:ext>
              </a:extLst>
            </p:cNvPr>
            <p:cNvCxnSpPr>
              <a:cxnSpLocks/>
            </p:cNvCxnSpPr>
            <p:nvPr/>
          </p:nvCxnSpPr>
          <p:spPr bwMode="auto">
            <a:xfrm>
              <a:off x="783771" y="4445001"/>
              <a:ext cx="8753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B0F46B5-0114-B139-555B-5CE814CC3B7C}"/>
                </a:ext>
              </a:extLst>
            </p:cNvPr>
            <p:cNvCxnSpPr>
              <a:cxnSpLocks/>
            </p:cNvCxnSpPr>
            <p:nvPr/>
          </p:nvCxnSpPr>
          <p:spPr bwMode="auto">
            <a:xfrm>
              <a:off x="783771" y="4750750"/>
              <a:ext cx="8753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EA0E42D-F89D-F02F-F108-868BBB949673}"/>
                </a:ext>
              </a:extLst>
            </p:cNvPr>
            <p:cNvCxnSpPr>
              <a:cxnSpLocks/>
            </p:cNvCxnSpPr>
            <p:nvPr/>
          </p:nvCxnSpPr>
          <p:spPr bwMode="auto">
            <a:xfrm>
              <a:off x="783771" y="5056499"/>
              <a:ext cx="8753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6EAF4F4-4443-B546-E211-B3B215FADED1}"/>
                </a:ext>
              </a:extLst>
            </p:cNvPr>
            <p:cNvCxnSpPr>
              <a:cxnSpLocks/>
            </p:cNvCxnSpPr>
            <p:nvPr/>
          </p:nvCxnSpPr>
          <p:spPr bwMode="auto">
            <a:xfrm>
              <a:off x="783771" y="5362248"/>
              <a:ext cx="87531" cy="0"/>
            </a:xfrm>
            <a:prstGeom prst="line">
              <a:avLst/>
            </a:prstGeom>
            <a:noFill/>
            <a:ln w="28575" cap="flat" cmpd="sng" algn="ctr">
              <a:solidFill>
                <a:schemeClr val="bg1"/>
              </a:solidFill>
              <a:prstDash val="solid"/>
              <a:round/>
              <a:headEnd type="none" w="med" len="med"/>
              <a:tailEnd type="none" w="med" len="med"/>
            </a:ln>
            <a:effectLst/>
          </p:spPr>
        </p:cxnSp>
      </p:grpSp>
      <p:sp>
        <p:nvSpPr>
          <p:cNvPr id="51" name="TextBox 50">
            <a:extLst>
              <a:ext uri="{FF2B5EF4-FFF2-40B4-BE49-F238E27FC236}">
                <a16:creationId xmlns:a16="http://schemas.microsoft.com/office/drawing/2014/main" id="{982A74C8-AB29-77F2-CDAA-9A7F085C345E}"/>
              </a:ext>
            </a:extLst>
          </p:cNvPr>
          <p:cNvSpPr txBox="1"/>
          <p:nvPr/>
        </p:nvSpPr>
        <p:spPr bwMode="auto">
          <a:xfrm>
            <a:off x="1918185" y="4449954"/>
            <a:ext cx="6944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i="1">
                <a:solidFill>
                  <a:schemeClr val="bg1"/>
                </a:solidFill>
                <a:latin typeface="+mn-lt"/>
              </a:rPr>
              <a:t>P</a:t>
            </a:r>
            <a:r>
              <a:rPr lang="en-US" sz="1200" b="0">
                <a:solidFill>
                  <a:schemeClr val="bg1"/>
                </a:solidFill>
                <a:latin typeface="+mn-lt"/>
              </a:rPr>
              <a:t>&lt;0.001</a:t>
            </a:r>
          </a:p>
        </p:txBody>
      </p:sp>
      <p:grpSp>
        <p:nvGrpSpPr>
          <p:cNvPr id="2060" name="Group 2059">
            <a:extLst>
              <a:ext uri="{FF2B5EF4-FFF2-40B4-BE49-F238E27FC236}">
                <a16:creationId xmlns:a16="http://schemas.microsoft.com/office/drawing/2014/main" id="{9415D8F7-ADE2-0F05-56F8-EEE44C0675E8}"/>
              </a:ext>
            </a:extLst>
          </p:cNvPr>
          <p:cNvGrpSpPr/>
          <p:nvPr/>
        </p:nvGrpSpPr>
        <p:grpSpPr>
          <a:xfrm>
            <a:off x="2887282" y="5008877"/>
            <a:ext cx="188119" cy="521208"/>
            <a:chOff x="3425693" y="5033134"/>
            <a:chExt cx="188119" cy="529025"/>
          </a:xfrm>
        </p:grpSpPr>
        <p:cxnSp>
          <p:nvCxnSpPr>
            <p:cNvPr id="2055" name="Straight Connector 2054">
              <a:extLst>
                <a:ext uri="{FF2B5EF4-FFF2-40B4-BE49-F238E27FC236}">
                  <a16:creationId xmlns:a16="http://schemas.microsoft.com/office/drawing/2014/main" id="{5EFA4758-2086-315A-C44A-EE93F01D8E3A}"/>
                </a:ext>
              </a:extLst>
            </p:cNvPr>
            <p:cNvCxnSpPr>
              <a:cxnSpLocks/>
            </p:cNvCxnSpPr>
            <p:nvPr/>
          </p:nvCxnSpPr>
          <p:spPr bwMode="auto">
            <a:xfrm>
              <a:off x="3425693" y="5038700"/>
              <a:ext cx="188119" cy="0"/>
            </a:xfrm>
            <a:prstGeom prst="line">
              <a:avLst/>
            </a:prstGeom>
            <a:noFill/>
            <a:ln w="28575" cap="flat" cmpd="sng" algn="ctr">
              <a:solidFill>
                <a:schemeClr val="bg1"/>
              </a:solidFill>
              <a:prstDash val="solid"/>
              <a:round/>
              <a:headEnd type="none" w="med" len="med"/>
              <a:tailEnd type="none" w="med" len="med"/>
            </a:ln>
            <a:effectLst/>
          </p:spPr>
        </p:cxnSp>
        <p:cxnSp>
          <p:nvCxnSpPr>
            <p:cNvPr id="2057" name="Straight Connector 2056">
              <a:extLst>
                <a:ext uri="{FF2B5EF4-FFF2-40B4-BE49-F238E27FC236}">
                  <a16:creationId xmlns:a16="http://schemas.microsoft.com/office/drawing/2014/main" id="{92B38E96-BC3E-369D-62C6-C849A13C0C89}"/>
                </a:ext>
              </a:extLst>
            </p:cNvPr>
            <p:cNvCxnSpPr>
              <a:cxnSpLocks/>
            </p:cNvCxnSpPr>
            <p:nvPr/>
          </p:nvCxnSpPr>
          <p:spPr bwMode="auto">
            <a:xfrm>
              <a:off x="3425693" y="5562159"/>
              <a:ext cx="188119" cy="0"/>
            </a:xfrm>
            <a:prstGeom prst="line">
              <a:avLst/>
            </a:prstGeom>
            <a:noFill/>
            <a:ln w="28575" cap="flat" cmpd="sng" algn="ctr">
              <a:solidFill>
                <a:schemeClr val="bg1"/>
              </a:solidFill>
              <a:prstDash val="solid"/>
              <a:round/>
              <a:headEnd type="none" w="med" len="med"/>
              <a:tailEnd type="none" w="med" len="med"/>
            </a:ln>
            <a:effectLst/>
          </p:spPr>
        </p:cxnSp>
        <p:cxnSp>
          <p:nvCxnSpPr>
            <p:cNvPr id="2059" name="Straight Connector 2058">
              <a:extLst>
                <a:ext uri="{FF2B5EF4-FFF2-40B4-BE49-F238E27FC236}">
                  <a16:creationId xmlns:a16="http://schemas.microsoft.com/office/drawing/2014/main" id="{3A7A8241-885A-1A92-730A-A0C6DCC04AB3}"/>
                </a:ext>
              </a:extLst>
            </p:cNvPr>
            <p:cNvCxnSpPr>
              <a:cxnSpLocks/>
            </p:cNvCxnSpPr>
            <p:nvPr/>
          </p:nvCxnSpPr>
          <p:spPr bwMode="auto">
            <a:xfrm>
              <a:off x="3519752" y="5033134"/>
              <a:ext cx="0" cy="521208"/>
            </a:xfrm>
            <a:prstGeom prst="line">
              <a:avLst/>
            </a:prstGeom>
            <a:noFill/>
            <a:ln w="28575" cap="flat" cmpd="sng" algn="ctr">
              <a:solidFill>
                <a:schemeClr val="bg1"/>
              </a:solidFill>
              <a:prstDash val="sysDot"/>
              <a:round/>
              <a:headEnd type="none" w="med" len="med"/>
              <a:tailEnd type="none" w="med" len="med"/>
            </a:ln>
            <a:effectLst/>
          </p:spPr>
        </p:cxnSp>
      </p:grpSp>
      <p:sp>
        <p:nvSpPr>
          <p:cNvPr id="2061" name="Rectangle 2060">
            <a:extLst>
              <a:ext uri="{FF2B5EF4-FFF2-40B4-BE49-F238E27FC236}">
                <a16:creationId xmlns:a16="http://schemas.microsoft.com/office/drawing/2014/main" id="{477ADE90-2248-E5D2-25DD-87858BDF7BC8}"/>
              </a:ext>
            </a:extLst>
          </p:cNvPr>
          <p:cNvSpPr/>
          <p:nvPr/>
        </p:nvSpPr>
        <p:spPr bwMode="auto">
          <a:xfrm>
            <a:off x="2823945" y="5116306"/>
            <a:ext cx="314793" cy="236594"/>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nvGrpSpPr>
          <p:cNvPr id="2062" name="Group 2061">
            <a:extLst>
              <a:ext uri="{FF2B5EF4-FFF2-40B4-BE49-F238E27FC236}">
                <a16:creationId xmlns:a16="http://schemas.microsoft.com/office/drawing/2014/main" id="{2A303AED-A6AC-7337-DB97-24264ABFCAE0}"/>
              </a:ext>
            </a:extLst>
          </p:cNvPr>
          <p:cNvGrpSpPr/>
          <p:nvPr/>
        </p:nvGrpSpPr>
        <p:grpSpPr>
          <a:xfrm>
            <a:off x="2034048" y="5395533"/>
            <a:ext cx="188119" cy="165033"/>
            <a:chOff x="3425693" y="5033134"/>
            <a:chExt cx="188119" cy="529025"/>
          </a:xfrm>
        </p:grpSpPr>
        <p:cxnSp>
          <p:nvCxnSpPr>
            <p:cNvPr id="2063" name="Straight Connector 2062">
              <a:extLst>
                <a:ext uri="{FF2B5EF4-FFF2-40B4-BE49-F238E27FC236}">
                  <a16:creationId xmlns:a16="http://schemas.microsoft.com/office/drawing/2014/main" id="{210F35E2-2FC6-E233-7E03-F3573649E79C}"/>
                </a:ext>
              </a:extLst>
            </p:cNvPr>
            <p:cNvCxnSpPr>
              <a:cxnSpLocks/>
            </p:cNvCxnSpPr>
            <p:nvPr/>
          </p:nvCxnSpPr>
          <p:spPr bwMode="auto">
            <a:xfrm>
              <a:off x="3425693" y="5038700"/>
              <a:ext cx="188119" cy="0"/>
            </a:xfrm>
            <a:prstGeom prst="line">
              <a:avLst/>
            </a:prstGeom>
            <a:noFill/>
            <a:ln w="28575" cap="flat" cmpd="sng" algn="ctr">
              <a:solidFill>
                <a:schemeClr val="bg1"/>
              </a:solidFill>
              <a:prstDash val="solid"/>
              <a:round/>
              <a:headEnd type="none" w="med" len="med"/>
              <a:tailEnd type="none" w="med" len="med"/>
            </a:ln>
            <a:effectLst/>
          </p:spPr>
        </p:cxnSp>
        <p:cxnSp>
          <p:nvCxnSpPr>
            <p:cNvPr id="2064" name="Straight Connector 2063">
              <a:extLst>
                <a:ext uri="{FF2B5EF4-FFF2-40B4-BE49-F238E27FC236}">
                  <a16:creationId xmlns:a16="http://schemas.microsoft.com/office/drawing/2014/main" id="{22675B05-EF6D-1191-6DB1-2B6F80E89F65}"/>
                </a:ext>
              </a:extLst>
            </p:cNvPr>
            <p:cNvCxnSpPr>
              <a:cxnSpLocks/>
            </p:cNvCxnSpPr>
            <p:nvPr/>
          </p:nvCxnSpPr>
          <p:spPr bwMode="auto">
            <a:xfrm>
              <a:off x="3425693" y="5562159"/>
              <a:ext cx="188119" cy="0"/>
            </a:xfrm>
            <a:prstGeom prst="line">
              <a:avLst/>
            </a:prstGeom>
            <a:noFill/>
            <a:ln w="28575" cap="flat" cmpd="sng" algn="ctr">
              <a:solidFill>
                <a:schemeClr val="bg1"/>
              </a:solidFill>
              <a:prstDash val="solid"/>
              <a:round/>
              <a:headEnd type="none" w="med" len="med"/>
              <a:tailEnd type="none" w="med" len="med"/>
            </a:ln>
            <a:effectLst/>
          </p:spPr>
        </p:cxnSp>
        <p:cxnSp>
          <p:nvCxnSpPr>
            <p:cNvPr id="2065" name="Straight Connector 2064">
              <a:extLst>
                <a:ext uri="{FF2B5EF4-FFF2-40B4-BE49-F238E27FC236}">
                  <a16:creationId xmlns:a16="http://schemas.microsoft.com/office/drawing/2014/main" id="{6AB8BDC9-41B9-D307-97D2-63F69B76405F}"/>
                </a:ext>
              </a:extLst>
            </p:cNvPr>
            <p:cNvCxnSpPr>
              <a:cxnSpLocks/>
            </p:cNvCxnSpPr>
            <p:nvPr/>
          </p:nvCxnSpPr>
          <p:spPr bwMode="auto">
            <a:xfrm>
              <a:off x="3519752" y="5033134"/>
              <a:ext cx="0" cy="521208"/>
            </a:xfrm>
            <a:prstGeom prst="line">
              <a:avLst/>
            </a:prstGeom>
            <a:noFill/>
            <a:ln w="28575" cap="flat" cmpd="sng" algn="ctr">
              <a:solidFill>
                <a:schemeClr val="bg1"/>
              </a:solidFill>
              <a:prstDash val="sysDot"/>
              <a:round/>
              <a:headEnd type="none" w="med" len="med"/>
              <a:tailEnd type="none" w="med" len="med"/>
            </a:ln>
            <a:effectLst/>
          </p:spPr>
        </p:cxnSp>
      </p:grpSp>
      <p:sp>
        <p:nvSpPr>
          <p:cNvPr id="2066" name="Rectangle 2065">
            <a:extLst>
              <a:ext uri="{FF2B5EF4-FFF2-40B4-BE49-F238E27FC236}">
                <a16:creationId xmlns:a16="http://schemas.microsoft.com/office/drawing/2014/main" id="{87432520-A1B8-B2E7-DE7C-17760DE52D32}"/>
              </a:ext>
            </a:extLst>
          </p:cNvPr>
          <p:cNvSpPr/>
          <p:nvPr/>
        </p:nvSpPr>
        <p:spPr bwMode="auto">
          <a:xfrm>
            <a:off x="1970711" y="5468037"/>
            <a:ext cx="314793" cy="9252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nvGrpSpPr>
          <p:cNvPr id="2067" name="Group 2066">
            <a:extLst>
              <a:ext uri="{FF2B5EF4-FFF2-40B4-BE49-F238E27FC236}">
                <a16:creationId xmlns:a16="http://schemas.microsoft.com/office/drawing/2014/main" id="{C5F1A8BB-9AE1-3C96-A11B-B1F5AEC21F08}"/>
              </a:ext>
            </a:extLst>
          </p:cNvPr>
          <p:cNvGrpSpPr/>
          <p:nvPr/>
        </p:nvGrpSpPr>
        <p:grpSpPr>
          <a:xfrm>
            <a:off x="2460665" y="5175660"/>
            <a:ext cx="188119" cy="704088"/>
            <a:chOff x="3425693" y="5033134"/>
            <a:chExt cx="188119" cy="529025"/>
          </a:xfrm>
        </p:grpSpPr>
        <p:cxnSp>
          <p:nvCxnSpPr>
            <p:cNvPr id="2068" name="Straight Connector 2067">
              <a:extLst>
                <a:ext uri="{FF2B5EF4-FFF2-40B4-BE49-F238E27FC236}">
                  <a16:creationId xmlns:a16="http://schemas.microsoft.com/office/drawing/2014/main" id="{2A286CDC-193D-8A6E-3EC0-AFA7A1FDAB2E}"/>
                </a:ext>
              </a:extLst>
            </p:cNvPr>
            <p:cNvCxnSpPr>
              <a:cxnSpLocks/>
            </p:cNvCxnSpPr>
            <p:nvPr/>
          </p:nvCxnSpPr>
          <p:spPr bwMode="auto">
            <a:xfrm>
              <a:off x="3425693" y="5038700"/>
              <a:ext cx="188119" cy="0"/>
            </a:xfrm>
            <a:prstGeom prst="line">
              <a:avLst/>
            </a:prstGeom>
            <a:noFill/>
            <a:ln w="28575" cap="flat" cmpd="sng" algn="ctr">
              <a:solidFill>
                <a:schemeClr val="bg1"/>
              </a:solidFill>
              <a:prstDash val="solid"/>
              <a:round/>
              <a:headEnd type="none" w="med" len="med"/>
              <a:tailEnd type="none" w="med" len="med"/>
            </a:ln>
            <a:effectLst/>
          </p:spPr>
        </p:cxnSp>
        <p:cxnSp>
          <p:nvCxnSpPr>
            <p:cNvPr id="2069" name="Straight Connector 2068">
              <a:extLst>
                <a:ext uri="{FF2B5EF4-FFF2-40B4-BE49-F238E27FC236}">
                  <a16:creationId xmlns:a16="http://schemas.microsoft.com/office/drawing/2014/main" id="{83CD7F31-4E2C-CDBA-6D0E-1CF5051EF3D9}"/>
                </a:ext>
              </a:extLst>
            </p:cNvPr>
            <p:cNvCxnSpPr>
              <a:cxnSpLocks/>
            </p:cNvCxnSpPr>
            <p:nvPr/>
          </p:nvCxnSpPr>
          <p:spPr bwMode="auto">
            <a:xfrm>
              <a:off x="3425693" y="5562159"/>
              <a:ext cx="188119" cy="0"/>
            </a:xfrm>
            <a:prstGeom prst="line">
              <a:avLst/>
            </a:prstGeom>
            <a:noFill/>
            <a:ln w="28575" cap="flat" cmpd="sng" algn="ctr">
              <a:solidFill>
                <a:schemeClr val="bg1"/>
              </a:solidFill>
              <a:prstDash val="solid"/>
              <a:round/>
              <a:headEnd type="none" w="med" len="med"/>
              <a:tailEnd type="none" w="med" len="med"/>
            </a:ln>
            <a:effectLst/>
          </p:spPr>
        </p:cxnSp>
        <p:cxnSp>
          <p:nvCxnSpPr>
            <p:cNvPr id="2070" name="Straight Connector 2069">
              <a:extLst>
                <a:ext uri="{FF2B5EF4-FFF2-40B4-BE49-F238E27FC236}">
                  <a16:creationId xmlns:a16="http://schemas.microsoft.com/office/drawing/2014/main" id="{1440AA2F-DAE0-143B-12F2-D322D3A55356}"/>
                </a:ext>
              </a:extLst>
            </p:cNvPr>
            <p:cNvCxnSpPr>
              <a:cxnSpLocks/>
            </p:cNvCxnSpPr>
            <p:nvPr/>
          </p:nvCxnSpPr>
          <p:spPr bwMode="auto">
            <a:xfrm>
              <a:off x="3519752" y="5033134"/>
              <a:ext cx="0" cy="521208"/>
            </a:xfrm>
            <a:prstGeom prst="line">
              <a:avLst/>
            </a:prstGeom>
            <a:noFill/>
            <a:ln w="28575" cap="flat" cmpd="sng" algn="ctr">
              <a:solidFill>
                <a:schemeClr val="bg1"/>
              </a:solidFill>
              <a:prstDash val="sysDot"/>
              <a:round/>
              <a:headEnd type="none" w="med" len="med"/>
              <a:tailEnd type="none" w="med" len="med"/>
            </a:ln>
            <a:effectLst/>
          </p:spPr>
        </p:cxnSp>
      </p:grpSp>
      <p:sp>
        <p:nvSpPr>
          <p:cNvPr id="2071" name="Rectangle 2070">
            <a:extLst>
              <a:ext uri="{FF2B5EF4-FFF2-40B4-BE49-F238E27FC236}">
                <a16:creationId xmlns:a16="http://schemas.microsoft.com/office/drawing/2014/main" id="{EDF2E4F5-AF8C-1155-7665-9BAFB3210175}"/>
              </a:ext>
            </a:extLst>
          </p:cNvPr>
          <p:cNvSpPr/>
          <p:nvPr/>
        </p:nvSpPr>
        <p:spPr bwMode="auto">
          <a:xfrm>
            <a:off x="2397328" y="5267213"/>
            <a:ext cx="314793" cy="258785"/>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nvGrpSpPr>
          <p:cNvPr id="2075" name="Group 2074">
            <a:extLst>
              <a:ext uri="{FF2B5EF4-FFF2-40B4-BE49-F238E27FC236}">
                <a16:creationId xmlns:a16="http://schemas.microsoft.com/office/drawing/2014/main" id="{A97459AF-C12D-FF22-778A-AF4C0A6588D1}"/>
              </a:ext>
            </a:extLst>
          </p:cNvPr>
          <p:cNvGrpSpPr/>
          <p:nvPr/>
        </p:nvGrpSpPr>
        <p:grpSpPr>
          <a:xfrm>
            <a:off x="3313898" y="4600640"/>
            <a:ext cx="188119" cy="590398"/>
            <a:chOff x="3425693" y="5033134"/>
            <a:chExt cx="188119" cy="529025"/>
          </a:xfrm>
        </p:grpSpPr>
        <p:cxnSp>
          <p:nvCxnSpPr>
            <p:cNvPr id="2076" name="Straight Connector 2075">
              <a:extLst>
                <a:ext uri="{FF2B5EF4-FFF2-40B4-BE49-F238E27FC236}">
                  <a16:creationId xmlns:a16="http://schemas.microsoft.com/office/drawing/2014/main" id="{5CCEBD0C-AFEA-BE4D-D855-BB248DE4CD29}"/>
                </a:ext>
              </a:extLst>
            </p:cNvPr>
            <p:cNvCxnSpPr>
              <a:cxnSpLocks/>
            </p:cNvCxnSpPr>
            <p:nvPr/>
          </p:nvCxnSpPr>
          <p:spPr bwMode="auto">
            <a:xfrm>
              <a:off x="3425693" y="5038700"/>
              <a:ext cx="188119" cy="0"/>
            </a:xfrm>
            <a:prstGeom prst="line">
              <a:avLst/>
            </a:prstGeom>
            <a:noFill/>
            <a:ln w="28575" cap="flat" cmpd="sng" algn="ctr">
              <a:solidFill>
                <a:schemeClr val="bg1"/>
              </a:solidFill>
              <a:prstDash val="solid"/>
              <a:round/>
              <a:headEnd type="none" w="med" len="med"/>
              <a:tailEnd type="none" w="med" len="med"/>
            </a:ln>
            <a:effectLst/>
          </p:spPr>
        </p:cxnSp>
        <p:cxnSp>
          <p:nvCxnSpPr>
            <p:cNvPr id="2077" name="Straight Connector 2076">
              <a:extLst>
                <a:ext uri="{FF2B5EF4-FFF2-40B4-BE49-F238E27FC236}">
                  <a16:creationId xmlns:a16="http://schemas.microsoft.com/office/drawing/2014/main" id="{B25AFB53-03AC-9103-EB33-A105094B43F9}"/>
                </a:ext>
              </a:extLst>
            </p:cNvPr>
            <p:cNvCxnSpPr>
              <a:cxnSpLocks/>
            </p:cNvCxnSpPr>
            <p:nvPr/>
          </p:nvCxnSpPr>
          <p:spPr bwMode="auto">
            <a:xfrm>
              <a:off x="3425693" y="5562159"/>
              <a:ext cx="188119" cy="0"/>
            </a:xfrm>
            <a:prstGeom prst="line">
              <a:avLst/>
            </a:prstGeom>
            <a:noFill/>
            <a:ln w="28575" cap="flat" cmpd="sng" algn="ctr">
              <a:solidFill>
                <a:schemeClr val="bg1"/>
              </a:solidFill>
              <a:prstDash val="solid"/>
              <a:round/>
              <a:headEnd type="none" w="med" len="med"/>
              <a:tailEnd type="none" w="med" len="med"/>
            </a:ln>
            <a:effectLst/>
          </p:spPr>
        </p:cxnSp>
        <p:cxnSp>
          <p:nvCxnSpPr>
            <p:cNvPr id="2078" name="Straight Connector 2077">
              <a:extLst>
                <a:ext uri="{FF2B5EF4-FFF2-40B4-BE49-F238E27FC236}">
                  <a16:creationId xmlns:a16="http://schemas.microsoft.com/office/drawing/2014/main" id="{88F3028B-0878-9D4C-2CDD-BEE4AEB26392}"/>
                </a:ext>
              </a:extLst>
            </p:cNvPr>
            <p:cNvCxnSpPr>
              <a:cxnSpLocks/>
            </p:cNvCxnSpPr>
            <p:nvPr/>
          </p:nvCxnSpPr>
          <p:spPr bwMode="auto">
            <a:xfrm>
              <a:off x="3519752" y="5033134"/>
              <a:ext cx="0" cy="521208"/>
            </a:xfrm>
            <a:prstGeom prst="line">
              <a:avLst/>
            </a:prstGeom>
            <a:noFill/>
            <a:ln w="28575" cap="flat" cmpd="sng" algn="ctr">
              <a:solidFill>
                <a:schemeClr val="bg1"/>
              </a:solidFill>
              <a:prstDash val="sysDot"/>
              <a:round/>
              <a:headEnd type="none" w="med" len="med"/>
              <a:tailEnd type="none" w="med" len="med"/>
            </a:ln>
            <a:effectLst/>
          </p:spPr>
        </p:cxnSp>
      </p:grpSp>
      <p:sp>
        <p:nvSpPr>
          <p:cNvPr id="2079" name="Rectangle 2078">
            <a:extLst>
              <a:ext uri="{FF2B5EF4-FFF2-40B4-BE49-F238E27FC236}">
                <a16:creationId xmlns:a16="http://schemas.microsoft.com/office/drawing/2014/main" id="{D055009D-3DB9-8095-622B-6158A3DE2A73}"/>
              </a:ext>
            </a:extLst>
          </p:cNvPr>
          <p:cNvSpPr/>
          <p:nvPr/>
        </p:nvSpPr>
        <p:spPr bwMode="auto">
          <a:xfrm>
            <a:off x="3250561" y="4781094"/>
            <a:ext cx="314793" cy="315924"/>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cxnSp>
        <p:nvCxnSpPr>
          <p:cNvPr id="2097" name="Straight Connector 2096">
            <a:extLst>
              <a:ext uri="{FF2B5EF4-FFF2-40B4-BE49-F238E27FC236}">
                <a16:creationId xmlns:a16="http://schemas.microsoft.com/office/drawing/2014/main" id="{A7B31CBD-24B1-33BB-C7A7-5FC2A04642B9}"/>
              </a:ext>
            </a:extLst>
          </p:cNvPr>
          <p:cNvCxnSpPr>
            <a:cxnSpLocks/>
          </p:cNvCxnSpPr>
          <p:nvPr/>
        </p:nvCxnSpPr>
        <p:spPr bwMode="auto">
          <a:xfrm>
            <a:off x="3250561" y="4975587"/>
            <a:ext cx="314064" cy="0"/>
          </a:xfrm>
          <a:prstGeom prst="line">
            <a:avLst/>
          </a:prstGeom>
          <a:noFill/>
          <a:ln w="28575" cap="flat" cmpd="sng" algn="ctr">
            <a:solidFill>
              <a:schemeClr val="bg1"/>
            </a:solidFill>
            <a:prstDash val="solid"/>
            <a:round/>
            <a:headEnd type="none" w="med" len="med"/>
            <a:tailEnd type="none" w="med" len="med"/>
          </a:ln>
          <a:effectLst/>
        </p:spPr>
      </p:cxnSp>
      <p:cxnSp>
        <p:nvCxnSpPr>
          <p:cNvPr id="2099" name="Straight Connector 2098">
            <a:extLst>
              <a:ext uri="{FF2B5EF4-FFF2-40B4-BE49-F238E27FC236}">
                <a16:creationId xmlns:a16="http://schemas.microsoft.com/office/drawing/2014/main" id="{81277E8A-8877-D102-BD15-729329BC5C78}"/>
              </a:ext>
            </a:extLst>
          </p:cNvPr>
          <p:cNvCxnSpPr>
            <a:cxnSpLocks/>
          </p:cNvCxnSpPr>
          <p:nvPr/>
        </p:nvCxnSpPr>
        <p:spPr bwMode="auto">
          <a:xfrm>
            <a:off x="2824674" y="5209848"/>
            <a:ext cx="314064" cy="0"/>
          </a:xfrm>
          <a:prstGeom prst="line">
            <a:avLst/>
          </a:prstGeom>
          <a:noFill/>
          <a:ln w="28575" cap="flat" cmpd="sng" algn="ctr">
            <a:solidFill>
              <a:schemeClr val="bg1"/>
            </a:solidFill>
            <a:prstDash val="solid"/>
            <a:round/>
            <a:headEnd type="none" w="med" len="med"/>
            <a:tailEnd type="none" w="med" len="med"/>
          </a:ln>
          <a:effectLst/>
        </p:spPr>
      </p:cxnSp>
      <p:cxnSp>
        <p:nvCxnSpPr>
          <p:cNvPr id="2100" name="Straight Connector 2099">
            <a:extLst>
              <a:ext uri="{FF2B5EF4-FFF2-40B4-BE49-F238E27FC236}">
                <a16:creationId xmlns:a16="http://schemas.microsoft.com/office/drawing/2014/main" id="{F6448A91-5536-7F01-FD87-3038615A7250}"/>
              </a:ext>
            </a:extLst>
          </p:cNvPr>
          <p:cNvCxnSpPr>
            <a:cxnSpLocks/>
          </p:cNvCxnSpPr>
          <p:nvPr/>
        </p:nvCxnSpPr>
        <p:spPr bwMode="auto">
          <a:xfrm>
            <a:off x="2397328" y="5442637"/>
            <a:ext cx="314064" cy="0"/>
          </a:xfrm>
          <a:prstGeom prst="line">
            <a:avLst/>
          </a:prstGeom>
          <a:noFill/>
          <a:ln w="28575" cap="flat" cmpd="sng" algn="ctr">
            <a:solidFill>
              <a:schemeClr val="bg1"/>
            </a:solidFill>
            <a:prstDash val="solid"/>
            <a:round/>
            <a:headEnd type="none" w="med" len="med"/>
            <a:tailEnd type="none" w="med" len="med"/>
          </a:ln>
          <a:effectLst/>
        </p:spPr>
      </p:cxnSp>
      <p:grpSp>
        <p:nvGrpSpPr>
          <p:cNvPr id="2105" name="Group 2104">
            <a:extLst>
              <a:ext uri="{FF2B5EF4-FFF2-40B4-BE49-F238E27FC236}">
                <a16:creationId xmlns:a16="http://schemas.microsoft.com/office/drawing/2014/main" id="{AF3C2168-6DC4-BB15-54FF-4271AD4D03A5}"/>
              </a:ext>
            </a:extLst>
          </p:cNvPr>
          <p:cNvGrpSpPr/>
          <p:nvPr/>
        </p:nvGrpSpPr>
        <p:grpSpPr>
          <a:xfrm>
            <a:off x="2059283" y="6025433"/>
            <a:ext cx="1646752" cy="471589"/>
            <a:chOff x="2699290" y="6009735"/>
            <a:chExt cx="1646752" cy="471589"/>
          </a:xfrm>
        </p:grpSpPr>
        <p:sp>
          <p:nvSpPr>
            <p:cNvPr id="2049" name="TextBox 2048">
              <a:extLst>
                <a:ext uri="{FF2B5EF4-FFF2-40B4-BE49-F238E27FC236}">
                  <a16:creationId xmlns:a16="http://schemas.microsoft.com/office/drawing/2014/main" id="{434D055B-C1D7-B353-46BF-6B54BC96ED76}"/>
                </a:ext>
              </a:extLst>
            </p:cNvPr>
            <p:cNvSpPr txBox="1"/>
            <p:nvPr/>
          </p:nvSpPr>
          <p:spPr bwMode="auto">
            <a:xfrm>
              <a:off x="2740461" y="6009735"/>
              <a:ext cx="7553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a:solidFill>
                    <a:schemeClr val="bg1"/>
                  </a:solidFill>
                  <a:latin typeface="Calibri" panose="020F0502020204030204" pitchFamily="34" charset="0"/>
                </a:rPr>
                <a:t>Hemi-del</a:t>
              </a:r>
            </a:p>
          </p:txBody>
        </p:sp>
        <p:sp>
          <p:nvSpPr>
            <p:cNvPr id="2050" name="TextBox 2049">
              <a:extLst>
                <a:ext uri="{FF2B5EF4-FFF2-40B4-BE49-F238E27FC236}">
                  <a16:creationId xmlns:a16="http://schemas.microsoft.com/office/drawing/2014/main" id="{8FA3FADA-C790-B23B-A0AF-3D736E8A8190}"/>
                </a:ext>
              </a:extLst>
            </p:cNvPr>
            <p:cNvSpPr txBox="1"/>
            <p:nvPr/>
          </p:nvSpPr>
          <p:spPr bwMode="auto">
            <a:xfrm>
              <a:off x="3538926" y="6009735"/>
              <a:ext cx="6512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a:solidFill>
                    <a:schemeClr val="bg1"/>
                  </a:solidFill>
                  <a:latin typeface="Calibri" panose="020F0502020204030204" pitchFamily="34" charset="0"/>
                </a:rPr>
                <a:t>Neutral</a:t>
              </a:r>
            </a:p>
          </p:txBody>
        </p:sp>
        <p:sp>
          <p:nvSpPr>
            <p:cNvPr id="2051" name="TextBox 2050">
              <a:extLst>
                <a:ext uri="{FF2B5EF4-FFF2-40B4-BE49-F238E27FC236}">
                  <a16:creationId xmlns:a16="http://schemas.microsoft.com/office/drawing/2014/main" id="{0B268D48-D956-1A1B-A959-9EB88AB86961}"/>
                </a:ext>
              </a:extLst>
            </p:cNvPr>
            <p:cNvSpPr txBox="1"/>
            <p:nvPr/>
          </p:nvSpPr>
          <p:spPr bwMode="auto">
            <a:xfrm>
              <a:off x="2740461" y="6204325"/>
              <a:ext cx="4716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a:solidFill>
                    <a:schemeClr val="bg1"/>
                  </a:solidFill>
                  <a:latin typeface="Calibri" panose="020F0502020204030204" pitchFamily="34" charset="0"/>
                </a:rPr>
                <a:t>Gain</a:t>
              </a:r>
            </a:p>
          </p:txBody>
        </p:sp>
        <p:sp>
          <p:nvSpPr>
            <p:cNvPr id="2052" name="TextBox 2051">
              <a:extLst>
                <a:ext uri="{FF2B5EF4-FFF2-40B4-BE49-F238E27FC236}">
                  <a16:creationId xmlns:a16="http://schemas.microsoft.com/office/drawing/2014/main" id="{BFA729FE-E52D-D494-BD9E-E0F7DB7B7DEE}"/>
                </a:ext>
              </a:extLst>
            </p:cNvPr>
            <p:cNvSpPr txBox="1"/>
            <p:nvPr/>
          </p:nvSpPr>
          <p:spPr bwMode="auto">
            <a:xfrm>
              <a:off x="3558646" y="6204325"/>
              <a:ext cx="7873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a:solidFill>
                    <a:schemeClr val="bg1"/>
                  </a:solidFill>
                  <a:latin typeface="Calibri" panose="020F0502020204030204" pitchFamily="34" charset="0"/>
                </a:rPr>
                <a:t>Amplified</a:t>
              </a:r>
            </a:p>
          </p:txBody>
        </p:sp>
        <p:sp>
          <p:nvSpPr>
            <p:cNvPr id="2101" name="Rectangle 2100">
              <a:extLst>
                <a:ext uri="{FF2B5EF4-FFF2-40B4-BE49-F238E27FC236}">
                  <a16:creationId xmlns:a16="http://schemas.microsoft.com/office/drawing/2014/main" id="{7E770A10-600C-13FA-099B-DCB6763061D1}"/>
                </a:ext>
              </a:extLst>
            </p:cNvPr>
            <p:cNvSpPr/>
            <p:nvPr/>
          </p:nvSpPr>
          <p:spPr bwMode="auto">
            <a:xfrm>
              <a:off x="2699290" y="6101341"/>
              <a:ext cx="93786" cy="9378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02" name="Rectangle 2101">
              <a:extLst>
                <a:ext uri="{FF2B5EF4-FFF2-40B4-BE49-F238E27FC236}">
                  <a16:creationId xmlns:a16="http://schemas.microsoft.com/office/drawing/2014/main" id="{518D97F5-EF63-B181-D8D3-AEF5B9C67B3F}"/>
                </a:ext>
              </a:extLst>
            </p:cNvPr>
            <p:cNvSpPr/>
            <p:nvPr/>
          </p:nvSpPr>
          <p:spPr bwMode="auto">
            <a:xfrm>
              <a:off x="3492106" y="6101341"/>
              <a:ext cx="93786" cy="9378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03" name="Rectangle 2102">
              <a:extLst>
                <a:ext uri="{FF2B5EF4-FFF2-40B4-BE49-F238E27FC236}">
                  <a16:creationId xmlns:a16="http://schemas.microsoft.com/office/drawing/2014/main" id="{804EC008-AF4A-127D-F9C4-DCE39E17AACC}"/>
                </a:ext>
              </a:extLst>
            </p:cNvPr>
            <p:cNvSpPr/>
            <p:nvPr/>
          </p:nvSpPr>
          <p:spPr bwMode="auto">
            <a:xfrm>
              <a:off x="2699290" y="6295726"/>
              <a:ext cx="93786" cy="93786"/>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04" name="Rectangle 2103">
              <a:extLst>
                <a:ext uri="{FF2B5EF4-FFF2-40B4-BE49-F238E27FC236}">
                  <a16:creationId xmlns:a16="http://schemas.microsoft.com/office/drawing/2014/main" id="{99E1B23A-5C52-C2B0-FF49-B238F905FF8B}"/>
                </a:ext>
              </a:extLst>
            </p:cNvPr>
            <p:cNvSpPr/>
            <p:nvPr/>
          </p:nvSpPr>
          <p:spPr bwMode="auto">
            <a:xfrm>
              <a:off x="3492106" y="6300752"/>
              <a:ext cx="93786" cy="93786"/>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2253" name="Group 2252">
            <a:extLst>
              <a:ext uri="{FF2B5EF4-FFF2-40B4-BE49-F238E27FC236}">
                <a16:creationId xmlns:a16="http://schemas.microsoft.com/office/drawing/2014/main" id="{CF9ABD59-7F0E-7AA6-B493-B6F81AAF6332}"/>
              </a:ext>
            </a:extLst>
          </p:cNvPr>
          <p:cNvGrpSpPr/>
          <p:nvPr/>
        </p:nvGrpSpPr>
        <p:grpSpPr>
          <a:xfrm>
            <a:off x="300682" y="2378354"/>
            <a:ext cx="6521016" cy="1836768"/>
            <a:chOff x="187668" y="2419544"/>
            <a:chExt cx="6521016" cy="1836768"/>
          </a:xfrm>
        </p:grpSpPr>
        <p:grpSp>
          <p:nvGrpSpPr>
            <p:cNvPr id="2218" name="Group 2217">
              <a:extLst>
                <a:ext uri="{FF2B5EF4-FFF2-40B4-BE49-F238E27FC236}">
                  <a16:creationId xmlns:a16="http://schemas.microsoft.com/office/drawing/2014/main" id="{DC834C64-4374-A161-3FEF-2904103BEEE1}"/>
                </a:ext>
              </a:extLst>
            </p:cNvPr>
            <p:cNvGrpSpPr/>
            <p:nvPr/>
          </p:nvGrpSpPr>
          <p:grpSpPr>
            <a:xfrm>
              <a:off x="4208512" y="3595147"/>
              <a:ext cx="57150" cy="249637"/>
              <a:chOff x="893005" y="3186799"/>
              <a:chExt cx="57150" cy="249637"/>
            </a:xfrm>
          </p:grpSpPr>
          <p:cxnSp>
            <p:nvCxnSpPr>
              <p:cNvPr id="2219" name="Straight Connector 2218">
                <a:extLst>
                  <a:ext uri="{FF2B5EF4-FFF2-40B4-BE49-F238E27FC236}">
                    <a16:creationId xmlns:a16="http://schemas.microsoft.com/office/drawing/2014/main" id="{F77A97BA-35C1-EED1-21F3-D52C25108797}"/>
                  </a:ext>
                </a:extLst>
              </p:cNvPr>
              <p:cNvCxnSpPr/>
              <p:nvPr/>
            </p:nvCxnSpPr>
            <p:spPr bwMode="auto">
              <a:xfrm>
                <a:off x="921580" y="3218769"/>
                <a:ext cx="0" cy="217667"/>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2220" name="Oval 2219">
                <a:extLst>
                  <a:ext uri="{FF2B5EF4-FFF2-40B4-BE49-F238E27FC236}">
                    <a16:creationId xmlns:a16="http://schemas.microsoft.com/office/drawing/2014/main" id="{4C67C36C-9C17-AC09-D522-1F9C832AA904}"/>
                  </a:ext>
                </a:extLst>
              </p:cNvPr>
              <p:cNvSpPr/>
              <p:nvPr/>
            </p:nvSpPr>
            <p:spPr bwMode="auto">
              <a:xfrm>
                <a:off x="893005" y="3186799"/>
                <a:ext cx="57150" cy="57150"/>
              </a:xfrm>
              <a:prstGeom prst="ellipse">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grpSp>
          <p:nvGrpSpPr>
            <p:cNvPr id="2221" name="Group 2220">
              <a:extLst>
                <a:ext uri="{FF2B5EF4-FFF2-40B4-BE49-F238E27FC236}">
                  <a16:creationId xmlns:a16="http://schemas.microsoft.com/office/drawing/2014/main" id="{AFA0D3B5-D5EC-2491-51B2-098C3B375F0B}"/>
                </a:ext>
              </a:extLst>
            </p:cNvPr>
            <p:cNvGrpSpPr/>
            <p:nvPr/>
          </p:nvGrpSpPr>
          <p:grpSpPr>
            <a:xfrm>
              <a:off x="4162785" y="3592622"/>
              <a:ext cx="57150" cy="249637"/>
              <a:chOff x="893005" y="3186799"/>
              <a:chExt cx="57150" cy="249637"/>
            </a:xfrm>
          </p:grpSpPr>
          <p:cxnSp>
            <p:nvCxnSpPr>
              <p:cNvPr id="2222" name="Straight Connector 2221">
                <a:extLst>
                  <a:ext uri="{FF2B5EF4-FFF2-40B4-BE49-F238E27FC236}">
                    <a16:creationId xmlns:a16="http://schemas.microsoft.com/office/drawing/2014/main" id="{E947988A-A9D2-D793-A0A5-23564A651C27}"/>
                  </a:ext>
                </a:extLst>
              </p:cNvPr>
              <p:cNvCxnSpPr/>
              <p:nvPr/>
            </p:nvCxnSpPr>
            <p:spPr bwMode="auto">
              <a:xfrm>
                <a:off x="921580" y="3218769"/>
                <a:ext cx="0" cy="217667"/>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2223" name="Oval 2222">
                <a:extLst>
                  <a:ext uri="{FF2B5EF4-FFF2-40B4-BE49-F238E27FC236}">
                    <a16:creationId xmlns:a16="http://schemas.microsoft.com/office/drawing/2014/main" id="{E33E9B2E-BACA-CE16-5911-A4A097ED380A}"/>
                  </a:ext>
                </a:extLst>
              </p:cNvPr>
              <p:cNvSpPr/>
              <p:nvPr/>
            </p:nvSpPr>
            <p:spPr bwMode="auto">
              <a:xfrm>
                <a:off x="893005" y="3186799"/>
                <a:ext cx="57150" cy="57150"/>
              </a:xfrm>
              <a:prstGeom prst="ellipse">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grpSp>
          <p:nvGrpSpPr>
            <p:cNvPr id="2224" name="Group 2223">
              <a:extLst>
                <a:ext uri="{FF2B5EF4-FFF2-40B4-BE49-F238E27FC236}">
                  <a16:creationId xmlns:a16="http://schemas.microsoft.com/office/drawing/2014/main" id="{7CE78A9E-4E69-B8EB-AA14-D1F1BB48971B}"/>
                </a:ext>
              </a:extLst>
            </p:cNvPr>
            <p:cNvGrpSpPr/>
            <p:nvPr/>
          </p:nvGrpSpPr>
          <p:grpSpPr>
            <a:xfrm>
              <a:off x="4027923" y="3658629"/>
              <a:ext cx="57150" cy="249637"/>
              <a:chOff x="893005" y="3186799"/>
              <a:chExt cx="57150" cy="249637"/>
            </a:xfrm>
          </p:grpSpPr>
          <p:cxnSp>
            <p:nvCxnSpPr>
              <p:cNvPr id="2225" name="Straight Connector 2224">
                <a:extLst>
                  <a:ext uri="{FF2B5EF4-FFF2-40B4-BE49-F238E27FC236}">
                    <a16:creationId xmlns:a16="http://schemas.microsoft.com/office/drawing/2014/main" id="{E5AFA6E1-A179-531E-78FD-64A4284F89A4}"/>
                  </a:ext>
                </a:extLst>
              </p:cNvPr>
              <p:cNvCxnSpPr/>
              <p:nvPr/>
            </p:nvCxnSpPr>
            <p:spPr bwMode="auto">
              <a:xfrm>
                <a:off x="921580" y="3218769"/>
                <a:ext cx="0" cy="217667"/>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2226" name="Oval 2225">
                <a:extLst>
                  <a:ext uri="{FF2B5EF4-FFF2-40B4-BE49-F238E27FC236}">
                    <a16:creationId xmlns:a16="http://schemas.microsoft.com/office/drawing/2014/main" id="{000E0ED5-C24A-01CC-6C3C-64EFC6193A61}"/>
                  </a:ext>
                </a:extLst>
              </p:cNvPr>
              <p:cNvSpPr/>
              <p:nvPr/>
            </p:nvSpPr>
            <p:spPr bwMode="auto">
              <a:xfrm>
                <a:off x="893005" y="3186799"/>
                <a:ext cx="57150" cy="57150"/>
              </a:xfrm>
              <a:prstGeom prst="ellipse">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grpSp>
          <p:nvGrpSpPr>
            <p:cNvPr id="2233" name="Group 2232">
              <a:extLst>
                <a:ext uri="{FF2B5EF4-FFF2-40B4-BE49-F238E27FC236}">
                  <a16:creationId xmlns:a16="http://schemas.microsoft.com/office/drawing/2014/main" id="{B0DE4C81-DB56-1C7A-634E-21693DA3437B}"/>
                </a:ext>
              </a:extLst>
            </p:cNvPr>
            <p:cNvGrpSpPr/>
            <p:nvPr/>
          </p:nvGrpSpPr>
          <p:grpSpPr>
            <a:xfrm>
              <a:off x="4586590" y="3653996"/>
              <a:ext cx="57150" cy="249637"/>
              <a:chOff x="893005" y="3186799"/>
              <a:chExt cx="57150" cy="249637"/>
            </a:xfrm>
          </p:grpSpPr>
          <p:cxnSp>
            <p:nvCxnSpPr>
              <p:cNvPr id="2234" name="Straight Connector 2233">
                <a:extLst>
                  <a:ext uri="{FF2B5EF4-FFF2-40B4-BE49-F238E27FC236}">
                    <a16:creationId xmlns:a16="http://schemas.microsoft.com/office/drawing/2014/main" id="{47AAC12F-53C3-A3EF-BB2C-3E6D587586E7}"/>
                  </a:ext>
                </a:extLst>
              </p:cNvPr>
              <p:cNvCxnSpPr/>
              <p:nvPr/>
            </p:nvCxnSpPr>
            <p:spPr bwMode="auto">
              <a:xfrm>
                <a:off x="921580" y="3218769"/>
                <a:ext cx="0" cy="217667"/>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2235" name="Oval 2234">
                <a:extLst>
                  <a:ext uri="{FF2B5EF4-FFF2-40B4-BE49-F238E27FC236}">
                    <a16:creationId xmlns:a16="http://schemas.microsoft.com/office/drawing/2014/main" id="{7AF8ABCC-EA16-0707-6519-0594D3D0E9FA}"/>
                  </a:ext>
                </a:extLst>
              </p:cNvPr>
              <p:cNvSpPr/>
              <p:nvPr/>
            </p:nvSpPr>
            <p:spPr bwMode="auto">
              <a:xfrm>
                <a:off x="893005" y="3186799"/>
                <a:ext cx="57150" cy="57150"/>
              </a:xfrm>
              <a:prstGeom prst="ellipse">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grpSp>
          <p:nvGrpSpPr>
            <p:cNvPr id="2193" name="Group 2192">
              <a:extLst>
                <a:ext uri="{FF2B5EF4-FFF2-40B4-BE49-F238E27FC236}">
                  <a16:creationId xmlns:a16="http://schemas.microsoft.com/office/drawing/2014/main" id="{6373F6D3-A7BE-1F02-9A1D-96482EBBE6B1}"/>
                </a:ext>
              </a:extLst>
            </p:cNvPr>
            <p:cNvGrpSpPr/>
            <p:nvPr/>
          </p:nvGrpSpPr>
          <p:grpSpPr>
            <a:xfrm>
              <a:off x="1669600" y="3655727"/>
              <a:ext cx="57150" cy="249637"/>
              <a:chOff x="893005" y="3186799"/>
              <a:chExt cx="57150" cy="249637"/>
            </a:xfrm>
          </p:grpSpPr>
          <p:cxnSp>
            <p:nvCxnSpPr>
              <p:cNvPr id="2194" name="Straight Connector 2193">
                <a:extLst>
                  <a:ext uri="{FF2B5EF4-FFF2-40B4-BE49-F238E27FC236}">
                    <a16:creationId xmlns:a16="http://schemas.microsoft.com/office/drawing/2014/main" id="{EDD001B0-7C0D-8EE0-BC10-17038EE306BE}"/>
                  </a:ext>
                </a:extLst>
              </p:cNvPr>
              <p:cNvCxnSpPr/>
              <p:nvPr/>
            </p:nvCxnSpPr>
            <p:spPr bwMode="auto">
              <a:xfrm>
                <a:off x="921580" y="3218769"/>
                <a:ext cx="0" cy="217667"/>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2195" name="Oval 2194">
                <a:extLst>
                  <a:ext uri="{FF2B5EF4-FFF2-40B4-BE49-F238E27FC236}">
                    <a16:creationId xmlns:a16="http://schemas.microsoft.com/office/drawing/2014/main" id="{FEDB6C2A-C7DB-C9D7-107D-F96A01CDE078}"/>
                  </a:ext>
                </a:extLst>
              </p:cNvPr>
              <p:cNvSpPr/>
              <p:nvPr/>
            </p:nvSpPr>
            <p:spPr bwMode="auto">
              <a:xfrm>
                <a:off x="893005" y="3186799"/>
                <a:ext cx="57150" cy="57150"/>
              </a:xfrm>
              <a:prstGeom prst="ellipse">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grpSp>
          <p:nvGrpSpPr>
            <p:cNvPr id="2199" name="Group 2198">
              <a:extLst>
                <a:ext uri="{FF2B5EF4-FFF2-40B4-BE49-F238E27FC236}">
                  <a16:creationId xmlns:a16="http://schemas.microsoft.com/office/drawing/2014/main" id="{ECDEF3E8-42F2-3EAF-10CA-41147DF07069}"/>
                </a:ext>
              </a:extLst>
            </p:cNvPr>
            <p:cNvGrpSpPr/>
            <p:nvPr/>
          </p:nvGrpSpPr>
          <p:grpSpPr>
            <a:xfrm>
              <a:off x="1954907" y="3653478"/>
              <a:ext cx="57150" cy="249637"/>
              <a:chOff x="893005" y="3186799"/>
              <a:chExt cx="57150" cy="249637"/>
            </a:xfrm>
          </p:grpSpPr>
          <p:cxnSp>
            <p:nvCxnSpPr>
              <p:cNvPr id="2200" name="Straight Connector 2199">
                <a:extLst>
                  <a:ext uri="{FF2B5EF4-FFF2-40B4-BE49-F238E27FC236}">
                    <a16:creationId xmlns:a16="http://schemas.microsoft.com/office/drawing/2014/main" id="{3764793C-5DE2-CD08-DCFA-CF0383456F34}"/>
                  </a:ext>
                </a:extLst>
              </p:cNvPr>
              <p:cNvCxnSpPr/>
              <p:nvPr/>
            </p:nvCxnSpPr>
            <p:spPr bwMode="auto">
              <a:xfrm>
                <a:off x="921580" y="3218769"/>
                <a:ext cx="0" cy="217667"/>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2201" name="Oval 2200">
                <a:extLst>
                  <a:ext uri="{FF2B5EF4-FFF2-40B4-BE49-F238E27FC236}">
                    <a16:creationId xmlns:a16="http://schemas.microsoft.com/office/drawing/2014/main" id="{5BADCC70-2F93-BED1-03A4-77C55FC83838}"/>
                  </a:ext>
                </a:extLst>
              </p:cNvPr>
              <p:cNvSpPr/>
              <p:nvPr/>
            </p:nvSpPr>
            <p:spPr bwMode="auto">
              <a:xfrm>
                <a:off x="893005" y="3186799"/>
                <a:ext cx="57150" cy="57150"/>
              </a:xfrm>
              <a:prstGeom prst="ellipse">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grpSp>
          <p:nvGrpSpPr>
            <p:cNvPr id="2227" name="Group 2226">
              <a:extLst>
                <a:ext uri="{FF2B5EF4-FFF2-40B4-BE49-F238E27FC236}">
                  <a16:creationId xmlns:a16="http://schemas.microsoft.com/office/drawing/2014/main" id="{FD6DDE8B-38CC-1645-A442-87E8FB78FD06}"/>
                </a:ext>
              </a:extLst>
            </p:cNvPr>
            <p:cNvGrpSpPr/>
            <p:nvPr/>
          </p:nvGrpSpPr>
          <p:grpSpPr>
            <a:xfrm>
              <a:off x="4386305" y="3651622"/>
              <a:ext cx="57150" cy="249637"/>
              <a:chOff x="893005" y="3186799"/>
              <a:chExt cx="57150" cy="249637"/>
            </a:xfrm>
          </p:grpSpPr>
          <p:cxnSp>
            <p:nvCxnSpPr>
              <p:cNvPr id="2228" name="Straight Connector 2227">
                <a:extLst>
                  <a:ext uri="{FF2B5EF4-FFF2-40B4-BE49-F238E27FC236}">
                    <a16:creationId xmlns:a16="http://schemas.microsoft.com/office/drawing/2014/main" id="{33FEC839-B9A1-E5C5-3CBC-D6C685DEDFDF}"/>
                  </a:ext>
                </a:extLst>
              </p:cNvPr>
              <p:cNvCxnSpPr/>
              <p:nvPr/>
            </p:nvCxnSpPr>
            <p:spPr bwMode="auto">
              <a:xfrm>
                <a:off x="921580" y="3218769"/>
                <a:ext cx="0" cy="217667"/>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2229" name="Oval 2228">
                <a:extLst>
                  <a:ext uri="{FF2B5EF4-FFF2-40B4-BE49-F238E27FC236}">
                    <a16:creationId xmlns:a16="http://schemas.microsoft.com/office/drawing/2014/main" id="{807BD06F-01B3-D89B-AB18-60C9425C9243}"/>
                  </a:ext>
                </a:extLst>
              </p:cNvPr>
              <p:cNvSpPr/>
              <p:nvPr/>
            </p:nvSpPr>
            <p:spPr bwMode="auto">
              <a:xfrm>
                <a:off x="893005" y="3186799"/>
                <a:ext cx="57150" cy="57150"/>
              </a:xfrm>
              <a:prstGeom prst="ellipse">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grpSp>
          <p:nvGrpSpPr>
            <p:cNvPr id="2230" name="Group 2229">
              <a:extLst>
                <a:ext uri="{FF2B5EF4-FFF2-40B4-BE49-F238E27FC236}">
                  <a16:creationId xmlns:a16="http://schemas.microsoft.com/office/drawing/2014/main" id="{5BD9145E-6ED1-DC40-1199-B3B039A0E432}"/>
                </a:ext>
              </a:extLst>
            </p:cNvPr>
            <p:cNvGrpSpPr/>
            <p:nvPr/>
          </p:nvGrpSpPr>
          <p:grpSpPr>
            <a:xfrm>
              <a:off x="4469855" y="3594304"/>
              <a:ext cx="57150" cy="249637"/>
              <a:chOff x="893005" y="3186799"/>
              <a:chExt cx="57150" cy="249637"/>
            </a:xfrm>
          </p:grpSpPr>
          <p:cxnSp>
            <p:nvCxnSpPr>
              <p:cNvPr id="2231" name="Straight Connector 2230">
                <a:extLst>
                  <a:ext uri="{FF2B5EF4-FFF2-40B4-BE49-F238E27FC236}">
                    <a16:creationId xmlns:a16="http://schemas.microsoft.com/office/drawing/2014/main" id="{4E3553A7-F8F9-7D22-6623-5FF690272828}"/>
                  </a:ext>
                </a:extLst>
              </p:cNvPr>
              <p:cNvCxnSpPr/>
              <p:nvPr/>
            </p:nvCxnSpPr>
            <p:spPr bwMode="auto">
              <a:xfrm>
                <a:off x="921580" y="3218769"/>
                <a:ext cx="0" cy="217667"/>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2232" name="Oval 2231">
                <a:extLst>
                  <a:ext uri="{FF2B5EF4-FFF2-40B4-BE49-F238E27FC236}">
                    <a16:creationId xmlns:a16="http://schemas.microsoft.com/office/drawing/2014/main" id="{B4D10F18-318B-DC4A-FE00-54ADB5A4EC81}"/>
                  </a:ext>
                </a:extLst>
              </p:cNvPr>
              <p:cNvSpPr/>
              <p:nvPr/>
            </p:nvSpPr>
            <p:spPr bwMode="auto">
              <a:xfrm>
                <a:off x="893005" y="3186799"/>
                <a:ext cx="57150" cy="57150"/>
              </a:xfrm>
              <a:prstGeom prst="ellipse">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grpSp>
          <p:nvGrpSpPr>
            <p:cNvPr id="2236" name="Group 2235">
              <a:extLst>
                <a:ext uri="{FF2B5EF4-FFF2-40B4-BE49-F238E27FC236}">
                  <a16:creationId xmlns:a16="http://schemas.microsoft.com/office/drawing/2014/main" id="{6D883A52-00C0-E03B-D240-BF99399D824B}"/>
                </a:ext>
              </a:extLst>
            </p:cNvPr>
            <p:cNvGrpSpPr/>
            <p:nvPr/>
          </p:nvGrpSpPr>
          <p:grpSpPr>
            <a:xfrm>
              <a:off x="5247844" y="3664963"/>
              <a:ext cx="57150" cy="205001"/>
              <a:chOff x="893005" y="3186799"/>
              <a:chExt cx="57150" cy="205001"/>
            </a:xfrm>
          </p:grpSpPr>
          <p:cxnSp>
            <p:nvCxnSpPr>
              <p:cNvPr id="2237" name="Straight Connector 2236">
                <a:extLst>
                  <a:ext uri="{FF2B5EF4-FFF2-40B4-BE49-F238E27FC236}">
                    <a16:creationId xmlns:a16="http://schemas.microsoft.com/office/drawing/2014/main" id="{558458A8-E0E7-7607-D0F9-674904C44526}"/>
                  </a:ext>
                </a:extLst>
              </p:cNvPr>
              <p:cNvCxnSpPr>
                <a:cxnSpLocks/>
              </p:cNvCxnSpPr>
              <p:nvPr/>
            </p:nvCxnSpPr>
            <p:spPr bwMode="auto">
              <a:xfrm>
                <a:off x="921580" y="3218769"/>
                <a:ext cx="0" cy="173031"/>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2238" name="Oval 2237">
                <a:extLst>
                  <a:ext uri="{FF2B5EF4-FFF2-40B4-BE49-F238E27FC236}">
                    <a16:creationId xmlns:a16="http://schemas.microsoft.com/office/drawing/2014/main" id="{F79227FC-CC01-EA78-FB1A-7F561DD38810}"/>
                  </a:ext>
                </a:extLst>
              </p:cNvPr>
              <p:cNvSpPr/>
              <p:nvPr/>
            </p:nvSpPr>
            <p:spPr bwMode="auto">
              <a:xfrm>
                <a:off x="893005" y="3186799"/>
                <a:ext cx="57150" cy="57150"/>
              </a:xfrm>
              <a:prstGeom prst="ellipse">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grpSp>
          <p:nvGrpSpPr>
            <p:cNvPr id="2239" name="Group 2238">
              <a:extLst>
                <a:ext uri="{FF2B5EF4-FFF2-40B4-BE49-F238E27FC236}">
                  <a16:creationId xmlns:a16="http://schemas.microsoft.com/office/drawing/2014/main" id="{5BEC4248-6598-2A61-C726-78A70493CFDA}"/>
                </a:ext>
              </a:extLst>
            </p:cNvPr>
            <p:cNvGrpSpPr/>
            <p:nvPr/>
          </p:nvGrpSpPr>
          <p:grpSpPr>
            <a:xfrm>
              <a:off x="6145082" y="3664963"/>
              <a:ext cx="57150" cy="211773"/>
              <a:chOff x="893005" y="3186799"/>
              <a:chExt cx="57150" cy="211773"/>
            </a:xfrm>
          </p:grpSpPr>
          <p:cxnSp>
            <p:nvCxnSpPr>
              <p:cNvPr id="2240" name="Straight Connector 2239">
                <a:extLst>
                  <a:ext uri="{FF2B5EF4-FFF2-40B4-BE49-F238E27FC236}">
                    <a16:creationId xmlns:a16="http://schemas.microsoft.com/office/drawing/2014/main" id="{AB318D3F-91A8-7E2D-F61D-05C20A64F039}"/>
                  </a:ext>
                </a:extLst>
              </p:cNvPr>
              <p:cNvCxnSpPr>
                <a:cxnSpLocks/>
              </p:cNvCxnSpPr>
              <p:nvPr/>
            </p:nvCxnSpPr>
            <p:spPr bwMode="auto">
              <a:xfrm>
                <a:off x="921580" y="3218769"/>
                <a:ext cx="0" cy="179803"/>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2241" name="Oval 2240">
                <a:extLst>
                  <a:ext uri="{FF2B5EF4-FFF2-40B4-BE49-F238E27FC236}">
                    <a16:creationId xmlns:a16="http://schemas.microsoft.com/office/drawing/2014/main" id="{F08AE3F9-B3A3-AFF7-ECBB-40252B00AF3D}"/>
                  </a:ext>
                </a:extLst>
              </p:cNvPr>
              <p:cNvSpPr/>
              <p:nvPr/>
            </p:nvSpPr>
            <p:spPr bwMode="auto">
              <a:xfrm>
                <a:off x="893005" y="3186799"/>
                <a:ext cx="57150" cy="57150"/>
              </a:xfrm>
              <a:prstGeom prst="ellipse">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grpSp>
          <p:nvGrpSpPr>
            <p:cNvPr id="2242" name="Group 2241">
              <a:extLst>
                <a:ext uri="{FF2B5EF4-FFF2-40B4-BE49-F238E27FC236}">
                  <a16:creationId xmlns:a16="http://schemas.microsoft.com/office/drawing/2014/main" id="{42A2B1CD-1EA2-4E7E-3986-E53FE9575B5B}"/>
                </a:ext>
              </a:extLst>
            </p:cNvPr>
            <p:cNvGrpSpPr/>
            <p:nvPr/>
          </p:nvGrpSpPr>
          <p:grpSpPr>
            <a:xfrm>
              <a:off x="6325671" y="3658749"/>
              <a:ext cx="57150" cy="217987"/>
              <a:chOff x="893005" y="3186799"/>
              <a:chExt cx="57150" cy="217987"/>
            </a:xfrm>
          </p:grpSpPr>
          <p:cxnSp>
            <p:nvCxnSpPr>
              <p:cNvPr id="2243" name="Straight Connector 2242">
                <a:extLst>
                  <a:ext uri="{FF2B5EF4-FFF2-40B4-BE49-F238E27FC236}">
                    <a16:creationId xmlns:a16="http://schemas.microsoft.com/office/drawing/2014/main" id="{4835D961-2B93-7CF0-DBDB-79EA7A51E9E0}"/>
                  </a:ext>
                </a:extLst>
              </p:cNvPr>
              <p:cNvCxnSpPr>
                <a:cxnSpLocks/>
              </p:cNvCxnSpPr>
              <p:nvPr/>
            </p:nvCxnSpPr>
            <p:spPr bwMode="auto">
              <a:xfrm>
                <a:off x="921580" y="3218769"/>
                <a:ext cx="0" cy="186017"/>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2244" name="Oval 2243">
                <a:extLst>
                  <a:ext uri="{FF2B5EF4-FFF2-40B4-BE49-F238E27FC236}">
                    <a16:creationId xmlns:a16="http://schemas.microsoft.com/office/drawing/2014/main" id="{E947B264-429E-B360-D5E5-E3362A27BD7D}"/>
                  </a:ext>
                </a:extLst>
              </p:cNvPr>
              <p:cNvSpPr/>
              <p:nvPr/>
            </p:nvSpPr>
            <p:spPr bwMode="auto">
              <a:xfrm>
                <a:off x="893005" y="3186799"/>
                <a:ext cx="57150" cy="57150"/>
              </a:xfrm>
              <a:prstGeom prst="ellipse">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grpSp>
          <p:nvGrpSpPr>
            <p:cNvPr id="2248" name="Group 2247">
              <a:extLst>
                <a:ext uri="{FF2B5EF4-FFF2-40B4-BE49-F238E27FC236}">
                  <a16:creationId xmlns:a16="http://schemas.microsoft.com/office/drawing/2014/main" id="{F3ED660A-DBA4-E241-694A-9FC86D43036A}"/>
                </a:ext>
              </a:extLst>
            </p:cNvPr>
            <p:cNvGrpSpPr/>
            <p:nvPr/>
          </p:nvGrpSpPr>
          <p:grpSpPr>
            <a:xfrm>
              <a:off x="4101066" y="3658597"/>
              <a:ext cx="57150" cy="249637"/>
              <a:chOff x="893005" y="3186799"/>
              <a:chExt cx="57150" cy="249637"/>
            </a:xfrm>
          </p:grpSpPr>
          <p:cxnSp>
            <p:nvCxnSpPr>
              <p:cNvPr id="2249" name="Straight Connector 2248">
                <a:extLst>
                  <a:ext uri="{FF2B5EF4-FFF2-40B4-BE49-F238E27FC236}">
                    <a16:creationId xmlns:a16="http://schemas.microsoft.com/office/drawing/2014/main" id="{BF15F765-995B-E7F0-35C4-E2520F12D06B}"/>
                  </a:ext>
                </a:extLst>
              </p:cNvPr>
              <p:cNvCxnSpPr/>
              <p:nvPr/>
            </p:nvCxnSpPr>
            <p:spPr bwMode="auto">
              <a:xfrm>
                <a:off x="921580" y="3218769"/>
                <a:ext cx="0" cy="217667"/>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2250" name="Oval 2249">
                <a:extLst>
                  <a:ext uri="{FF2B5EF4-FFF2-40B4-BE49-F238E27FC236}">
                    <a16:creationId xmlns:a16="http://schemas.microsoft.com/office/drawing/2014/main" id="{BE4E1563-09AA-DABD-62BA-4AFEE52631D3}"/>
                  </a:ext>
                </a:extLst>
              </p:cNvPr>
              <p:cNvSpPr/>
              <p:nvPr/>
            </p:nvSpPr>
            <p:spPr bwMode="auto">
              <a:xfrm>
                <a:off x="893005" y="3186799"/>
                <a:ext cx="57150" cy="57150"/>
              </a:xfrm>
              <a:prstGeom prst="ellipse">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cxnSp>
          <p:nvCxnSpPr>
            <p:cNvPr id="2137" name="Straight Connector 2136">
              <a:extLst>
                <a:ext uri="{FF2B5EF4-FFF2-40B4-BE49-F238E27FC236}">
                  <a16:creationId xmlns:a16="http://schemas.microsoft.com/office/drawing/2014/main" id="{09301AD6-282A-5D4D-F385-5D4E7C201EBB}"/>
                </a:ext>
              </a:extLst>
            </p:cNvPr>
            <p:cNvCxnSpPr>
              <a:cxnSpLocks/>
            </p:cNvCxnSpPr>
            <p:nvPr/>
          </p:nvCxnSpPr>
          <p:spPr bwMode="auto">
            <a:xfrm flipH="1">
              <a:off x="3710717" y="2859154"/>
              <a:ext cx="13586" cy="1328218"/>
            </a:xfrm>
            <a:prstGeom prst="line">
              <a:avLst/>
            </a:prstGeom>
            <a:noFill/>
            <a:ln w="28575" cap="flat" cmpd="sng" algn="ctr">
              <a:solidFill>
                <a:srgbClr val="E1471D"/>
              </a:solidFill>
              <a:prstDash val="sysDot"/>
              <a:round/>
              <a:headEnd type="none" w="med" len="med"/>
              <a:tailEnd type="none" w="med" len="med"/>
            </a:ln>
            <a:effectLst/>
          </p:spPr>
        </p:cxnSp>
        <p:grpSp>
          <p:nvGrpSpPr>
            <p:cNvPr id="2205" name="Group 2204">
              <a:extLst>
                <a:ext uri="{FF2B5EF4-FFF2-40B4-BE49-F238E27FC236}">
                  <a16:creationId xmlns:a16="http://schemas.microsoft.com/office/drawing/2014/main" id="{71BEDBAE-9491-2CC2-0FC6-3F496226CBEF}"/>
                </a:ext>
              </a:extLst>
            </p:cNvPr>
            <p:cNvGrpSpPr/>
            <p:nvPr/>
          </p:nvGrpSpPr>
          <p:grpSpPr>
            <a:xfrm>
              <a:off x="2078041" y="2644714"/>
              <a:ext cx="57150" cy="1198520"/>
              <a:chOff x="893005" y="3186799"/>
              <a:chExt cx="57150" cy="1198520"/>
            </a:xfrm>
          </p:grpSpPr>
          <p:cxnSp>
            <p:nvCxnSpPr>
              <p:cNvPr id="2206" name="Straight Connector 2205">
                <a:extLst>
                  <a:ext uri="{FF2B5EF4-FFF2-40B4-BE49-F238E27FC236}">
                    <a16:creationId xmlns:a16="http://schemas.microsoft.com/office/drawing/2014/main" id="{B093DC1D-023B-32F2-033B-20469D3DD579}"/>
                  </a:ext>
                </a:extLst>
              </p:cNvPr>
              <p:cNvCxnSpPr>
                <a:cxnSpLocks/>
              </p:cNvCxnSpPr>
              <p:nvPr/>
            </p:nvCxnSpPr>
            <p:spPr bwMode="auto">
              <a:xfrm>
                <a:off x="921580" y="3218769"/>
                <a:ext cx="0" cy="1166550"/>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2207" name="Oval 2206">
                <a:extLst>
                  <a:ext uri="{FF2B5EF4-FFF2-40B4-BE49-F238E27FC236}">
                    <a16:creationId xmlns:a16="http://schemas.microsoft.com/office/drawing/2014/main" id="{3AB9B39A-4496-5425-0465-09547E62D048}"/>
                  </a:ext>
                </a:extLst>
              </p:cNvPr>
              <p:cNvSpPr/>
              <p:nvPr/>
            </p:nvSpPr>
            <p:spPr bwMode="auto">
              <a:xfrm>
                <a:off x="893005" y="3186799"/>
                <a:ext cx="57150" cy="57150"/>
              </a:xfrm>
              <a:prstGeom prst="ellipse">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grpSp>
          <p:nvGrpSpPr>
            <p:cNvPr id="2186" name="Group 2185">
              <a:extLst>
                <a:ext uri="{FF2B5EF4-FFF2-40B4-BE49-F238E27FC236}">
                  <a16:creationId xmlns:a16="http://schemas.microsoft.com/office/drawing/2014/main" id="{E0FBB654-C06E-0F95-8D70-087C3A88F733}"/>
                </a:ext>
              </a:extLst>
            </p:cNvPr>
            <p:cNvGrpSpPr/>
            <p:nvPr/>
          </p:nvGrpSpPr>
          <p:grpSpPr>
            <a:xfrm>
              <a:off x="761855" y="3673520"/>
              <a:ext cx="57150" cy="196562"/>
              <a:chOff x="893005" y="3186799"/>
              <a:chExt cx="57150" cy="196562"/>
            </a:xfrm>
          </p:grpSpPr>
          <p:cxnSp>
            <p:nvCxnSpPr>
              <p:cNvPr id="2185" name="Straight Connector 2184">
                <a:extLst>
                  <a:ext uri="{FF2B5EF4-FFF2-40B4-BE49-F238E27FC236}">
                    <a16:creationId xmlns:a16="http://schemas.microsoft.com/office/drawing/2014/main" id="{8C2D718D-1A91-7780-D110-E98417CFDCCC}"/>
                  </a:ext>
                </a:extLst>
              </p:cNvPr>
              <p:cNvCxnSpPr>
                <a:cxnSpLocks/>
              </p:cNvCxnSpPr>
              <p:nvPr/>
            </p:nvCxnSpPr>
            <p:spPr bwMode="auto">
              <a:xfrm>
                <a:off x="921580" y="3218769"/>
                <a:ext cx="0" cy="164592"/>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2183" name="Oval 2182">
                <a:extLst>
                  <a:ext uri="{FF2B5EF4-FFF2-40B4-BE49-F238E27FC236}">
                    <a16:creationId xmlns:a16="http://schemas.microsoft.com/office/drawing/2014/main" id="{CDEBA982-2BD5-27C3-841F-F66E74BAA808}"/>
                  </a:ext>
                </a:extLst>
              </p:cNvPr>
              <p:cNvSpPr/>
              <p:nvPr/>
            </p:nvSpPr>
            <p:spPr bwMode="auto">
              <a:xfrm>
                <a:off x="893005" y="3186799"/>
                <a:ext cx="57150" cy="57150"/>
              </a:xfrm>
              <a:prstGeom prst="ellipse">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grpSp>
          <p:nvGrpSpPr>
            <p:cNvPr id="2187" name="Group 2186">
              <a:extLst>
                <a:ext uri="{FF2B5EF4-FFF2-40B4-BE49-F238E27FC236}">
                  <a16:creationId xmlns:a16="http://schemas.microsoft.com/office/drawing/2014/main" id="{40C72480-41B6-2C4E-83C0-B71CB747559A}"/>
                </a:ext>
              </a:extLst>
            </p:cNvPr>
            <p:cNvGrpSpPr/>
            <p:nvPr/>
          </p:nvGrpSpPr>
          <p:grpSpPr>
            <a:xfrm>
              <a:off x="1132661" y="3603397"/>
              <a:ext cx="57150" cy="249637"/>
              <a:chOff x="893005" y="3186799"/>
              <a:chExt cx="57150" cy="249637"/>
            </a:xfrm>
          </p:grpSpPr>
          <p:cxnSp>
            <p:nvCxnSpPr>
              <p:cNvPr id="2188" name="Straight Connector 2187">
                <a:extLst>
                  <a:ext uri="{FF2B5EF4-FFF2-40B4-BE49-F238E27FC236}">
                    <a16:creationId xmlns:a16="http://schemas.microsoft.com/office/drawing/2014/main" id="{2C957026-0FDB-9F70-589C-BEF3895007EC}"/>
                  </a:ext>
                </a:extLst>
              </p:cNvPr>
              <p:cNvCxnSpPr/>
              <p:nvPr/>
            </p:nvCxnSpPr>
            <p:spPr bwMode="auto">
              <a:xfrm>
                <a:off x="921580" y="3218769"/>
                <a:ext cx="0" cy="217667"/>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2189" name="Oval 2188">
                <a:extLst>
                  <a:ext uri="{FF2B5EF4-FFF2-40B4-BE49-F238E27FC236}">
                    <a16:creationId xmlns:a16="http://schemas.microsoft.com/office/drawing/2014/main" id="{385ED0C8-1031-8A2D-9182-BF486CCB4C34}"/>
                  </a:ext>
                </a:extLst>
              </p:cNvPr>
              <p:cNvSpPr/>
              <p:nvPr/>
            </p:nvSpPr>
            <p:spPr bwMode="auto">
              <a:xfrm>
                <a:off x="893005" y="3186799"/>
                <a:ext cx="57150" cy="57150"/>
              </a:xfrm>
              <a:prstGeom prst="ellipse">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grpSp>
          <p:nvGrpSpPr>
            <p:cNvPr id="2190" name="Group 2189">
              <a:extLst>
                <a:ext uri="{FF2B5EF4-FFF2-40B4-BE49-F238E27FC236}">
                  <a16:creationId xmlns:a16="http://schemas.microsoft.com/office/drawing/2014/main" id="{6E652AF1-D9DA-F801-FB9E-2743CBB79967}"/>
                </a:ext>
              </a:extLst>
            </p:cNvPr>
            <p:cNvGrpSpPr/>
            <p:nvPr/>
          </p:nvGrpSpPr>
          <p:grpSpPr>
            <a:xfrm>
              <a:off x="1538727" y="3651539"/>
              <a:ext cx="57150" cy="249637"/>
              <a:chOff x="893005" y="3186799"/>
              <a:chExt cx="57150" cy="249637"/>
            </a:xfrm>
          </p:grpSpPr>
          <p:cxnSp>
            <p:nvCxnSpPr>
              <p:cNvPr id="2191" name="Straight Connector 2190">
                <a:extLst>
                  <a:ext uri="{FF2B5EF4-FFF2-40B4-BE49-F238E27FC236}">
                    <a16:creationId xmlns:a16="http://schemas.microsoft.com/office/drawing/2014/main" id="{2693AA69-5A24-518D-D067-26E448E1878E}"/>
                  </a:ext>
                </a:extLst>
              </p:cNvPr>
              <p:cNvCxnSpPr/>
              <p:nvPr/>
            </p:nvCxnSpPr>
            <p:spPr bwMode="auto">
              <a:xfrm>
                <a:off x="921580" y="3218769"/>
                <a:ext cx="0" cy="217667"/>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2192" name="Oval 2191">
                <a:extLst>
                  <a:ext uri="{FF2B5EF4-FFF2-40B4-BE49-F238E27FC236}">
                    <a16:creationId xmlns:a16="http://schemas.microsoft.com/office/drawing/2014/main" id="{C25C3FDC-23FB-8046-A778-E00F0117BF67}"/>
                  </a:ext>
                </a:extLst>
              </p:cNvPr>
              <p:cNvSpPr/>
              <p:nvPr/>
            </p:nvSpPr>
            <p:spPr bwMode="auto">
              <a:xfrm>
                <a:off x="893005" y="3186799"/>
                <a:ext cx="57150" cy="57150"/>
              </a:xfrm>
              <a:prstGeom prst="ellipse">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grpSp>
          <p:nvGrpSpPr>
            <p:cNvPr id="2196" name="Group 2195">
              <a:extLst>
                <a:ext uri="{FF2B5EF4-FFF2-40B4-BE49-F238E27FC236}">
                  <a16:creationId xmlns:a16="http://schemas.microsoft.com/office/drawing/2014/main" id="{3FC129BD-2D61-9DF3-D814-A1F97B308B1D}"/>
                </a:ext>
              </a:extLst>
            </p:cNvPr>
            <p:cNvGrpSpPr/>
            <p:nvPr/>
          </p:nvGrpSpPr>
          <p:grpSpPr>
            <a:xfrm>
              <a:off x="1801809" y="3649290"/>
              <a:ext cx="57150" cy="249637"/>
              <a:chOff x="893005" y="3186799"/>
              <a:chExt cx="57150" cy="249637"/>
            </a:xfrm>
          </p:grpSpPr>
          <p:cxnSp>
            <p:nvCxnSpPr>
              <p:cNvPr id="2197" name="Straight Connector 2196">
                <a:extLst>
                  <a:ext uri="{FF2B5EF4-FFF2-40B4-BE49-F238E27FC236}">
                    <a16:creationId xmlns:a16="http://schemas.microsoft.com/office/drawing/2014/main" id="{6D8FC4CD-592A-E4C3-6712-526F189D51CF}"/>
                  </a:ext>
                </a:extLst>
              </p:cNvPr>
              <p:cNvCxnSpPr/>
              <p:nvPr/>
            </p:nvCxnSpPr>
            <p:spPr bwMode="auto">
              <a:xfrm>
                <a:off x="921580" y="3218769"/>
                <a:ext cx="0" cy="217667"/>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2198" name="Oval 2197">
                <a:extLst>
                  <a:ext uri="{FF2B5EF4-FFF2-40B4-BE49-F238E27FC236}">
                    <a16:creationId xmlns:a16="http://schemas.microsoft.com/office/drawing/2014/main" id="{304231A7-4DAF-EB74-6A69-D32675802556}"/>
                  </a:ext>
                </a:extLst>
              </p:cNvPr>
              <p:cNvSpPr/>
              <p:nvPr/>
            </p:nvSpPr>
            <p:spPr bwMode="auto">
              <a:xfrm>
                <a:off x="893005" y="3186799"/>
                <a:ext cx="57150" cy="57150"/>
              </a:xfrm>
              <a:prstGeom prst="ellipse">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grpSp>
          <p:nvGrpSpPr>
            <p:cNvPr id="2202" name="Group 2201">
              <a:extLst>
                <a:ext uri="{FF2B5EF4-FFF2-40B4-BE49-F238E27FC236}">
                  <a16:creationId xmlns:a16="http://schemas.microsoft.com/office/drawing/2014/main" id="{D67EEB20-BE7F-9481-E79A-993BD973088D}"/>
                </a:ext>
              </a:extLst>
            </p:cNvPr>
            <p:cNvGrpSpPr/>
            <p:nvPr/>
          </p:nvGrpSpPr>
          <p:grpSpPr>
            <a:xfrm>
              <a:off x="2090990" y="3600444"/>
              <a:ext cx="57150" cy="249637"/>
              <a:chOff x="893005" y="3186799"/>
              <a:chExt cx="57150" cy="249637"/>
            </a:xfrm>
          </p:grpSpPr>
          <p:cxnSp>
            <p:nvCxnSpPr>
              <p:cNvPr id="2203" name="Straight Connector 2202">
                <a:extLst>
                  <a:ext uri="{FF2B5EF4-FFF2-40B4-BE49-F238E27FC236}">
                    <a16:creationId xmlns:a16="http://schemas.microsoft.com/office/drawing/2014/main" id="{66DA21E2-5AA7-AF7A-46C1-CC8DF410EB53}"/>
                  </a:ext>
                </a:extLst>
              </p:cNvPr>
              <p:cNvCxnSpPr/>
              <p:nvPr/>
            </p:nvCxnSpPr>
            <p:spPr bwMode="auto">
              <a:xfrm>
                <a:off x="921580" y="3218769"/>
                <a:ext cx="0" cy="217667"/>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2204" name="Oval 2203">
                <a:extLst>
                  <a:ext uri="{FF2B5EF4-FFF2-40B4-BE49-F238E27FC236}">
                    <a16:creationId xmlns:a16="http://schemas.microsoft.com/office/drawing/2014/main" id="{007A7EF7-E127-CA53-A724-C9732A629E82}"/>
                  </a:ext>
                </a:extLst>
              </p:cNvPr>
              <p:cNvSpPr/>
              <p:nvPr/>
            </p:nvSpPr>
            <p:spPr bwMode="auto">
              <a:xfrm>
                <a:off x="893005" y="3186799"/>
                <a:ext cx="57150" cy="57150"/>
              </a:xfrm>
              <a:prstGeom prst="ellipse">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grpSp>
          <p:nvGrpSpPr>
            <p:cNvPr id="2209" name="Group 2208">
              <a:extLst>
                <a:ext uri="{FF2B5EF4-FFF2-40B4-BE49-F238E27FC236}">
                  <a16:creationId xmlns:a16="http://schemas.microsoft.com/office/drawing/2014/main" id="{208E173D-C146-47B7-4850-AF83DDF239DC}"/>
                </a:ext>
              </a:extLst>
            </p:cNvPr>
            <p:cNvGrpSpPr/>
            <p:nvPr/>
          </p:nvGrpSpPr>
          <p:grpSpPr>
            <a:xfrm>
              <a:off x="2563787" y="3651539"/>
              <a:ext cx="57150" cy="249637"/>
              <a:chOff x="893005" y="3186799"/>
              <a:chExt cx="57150" cy="249637"/>
            </a:xfrm>
          </p:grpSpPr>
          <p:cxnSp>
            <p:nvCxnSpPr>
              <p:cNvPr id="2210" name="Straight Connector 2209">
                <a:extLst>
                  <a:ext uri="{FF2B5EF4-FFF2-40B4-BE49-F238E27FC236}">
                    <a16:creationId xmlns:a16="http://schemas.microsoft.com/office/drawing/2014/main" id="{E7B42482-443E-7CAD-51D6-9F7ECB90F569}"/>
                  </a:ext>
                </a:extLst>
              </p:cNvPr>
              <p:cNvCxnSpPr/>
              <p:nvPr/>
            </p:nvCxnSpPr>
            <p:spPr bwMode="auto">
              <a:xfrm>
                <a:off x="921580" y="3218769"/>
                <a:ext cx="0" cy="217667"/>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2211" name="Oval 2210">
                <a:extLst>
                  <a:ext uri="{FF2B5EF4-FFF2-40B4-BE49-F238E27FC236}">
                    <a16:creationId xmlns:a16="http://schemas.microsoft.com/office/drawing/2014/main" id="{040BDAF3-AD37-F0F2-B59E-ED56A44DD6D1}"/>
                  </a:ext>
                </a:extLst>
              </p:cNvPr>
              <p:cNvSpPr/>
              <p:nvPr/>
            </p:nvSpPr>
            <p:spPr bwMode="auto">
              <a:xfrm>
                <a:off x="893005" y="3186799"/>
                <a:ext cx="57150" cy="57150"/>
              </a:xfrm>
              <a:prstGeom prst="ellipse">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grpSp>
          <p:nvGrpSpPr>
            <p:cNvPr id="2212" name="Group 2211">
              <a:extLst>
                <a:ext uri="{FF2B5EF4-FFF2-40B4-BE49-F238E27FC236}">
                  <a16:creationId xmlns:a16="http://schemas.microsoft.com/office/drawing/2014/main" id="{394E6911-C38E-2988-31F1-4BE50666CB30}"/>
                </a:ext>
              </a:extLst>
            </p:cNvPr>
            <p:cNvGrpSpPr/>
            <p:nvPr/>
          </p:nvGrpSpPr>
          <p:grpSpPr>
            <a:xfrm>
              <a:off x="3271227" y="3645819"/>
              <a:ext cx="57150" cy="249637"/>
              <a:chOff x="893005" y="3186799"/>
              <a:chExt cx="57150" cy="249637"/>
            </a:xfrm>
          </p:grpSpPr>
          <p:cxnSp>
            <p:nvCxnSpPr>
              <p:cNvPr id="2213" name="Straight Connector 2212">
                <a:extLst>
                  <a:ext uri="{FF2B5EF4-FFF2-40B4-BE49-F238E27FC236}">
                    <a16:creationId xmlns:a16="http://schemas.microsoft.com/office/drawing/2014/main" id="{964BD9E7-CB74-5AD5-4261-FB882A7ADFAB}"/>
                  </a:ext>
                </a:extLst>
              </p:cNvPr>
              <p:cNvCxnSpPr/>
              <p:nvPr/>
            </p:nvCxnSpPr>
            <p:spPr bwMode="auto">
              <a:xfrm>
                <a:off x="921580" y="3218769"/>
                <a:ext cx="0" cy="217667"/>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2214" name="Oval 2213">
                <a:extLst>
                  <a:ext uri="{FF2B5EF4-FFF2-40B4-BE49-F238E27FC236}">
                    <a16:creationId xmlns:a16="http://schemas.microsoft.com/office/drawing/2014/main" id="{8A180C21-7DC8-1346-F8C7-ABD1B6B0D23E}"/>
                  </a:ext>
                </a:extLst>
              </p:cNvPr>
              <p:cNvSpPr/>
              <p:nvPr/>
            </p:nvSpPr>
            <p:spPr bwMode="auto">
              <a:xfrm>
                <a:off x="893005" y="3186799"/>
                <a:ext cx="57150" cy="57150"/>
              </a:xfrm>
              <a:prstGeom prst="ellipse">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grpSp>
          <p:nvGrpSpPr>
            <p:cNvPr id="2215" name="Group 2214">
              <a:extLst>
                <a:ext uri="{FF2B5EF4-FFF2-40B4-BE49-F238E27FC236}">
                  <a16:creationId xmlns:a16="http://schemas.microsoft.com/office/drawing/2014/main" id="{19C4DF45-6286-09E4-7919-90635E6F7C59}"/>
                </a:ext>
              </a:extLst>
            </p:cNvPr>
            <p:cNvGrpSpPr/>
            <p:nvPr/>
          </p:nvGrpSpPr>
          <p:grpSpPr>
            <a:xfrm>
              <a:off x="3696789" y="3601837"/>
              <a:ext cx="57150" cy="249637"/>
              <a:chOff x="893005" y="3186799"/>
              <a:chExt cx="57150" cy="249637"/>
            </a:xfrm>
          </p:grpSpPr>
          <p:cxnSp>
            <p:nvCxnSpPr>
              <p:cNvPr id="2216" name="Straight Connector 2215">
                <a:extLst>
                  <a:ext uri="{FF2B5EF4-FFF2-40B4-BE49-F238E27FC236}">
                    <a16:creationId xmlns:a16="http://schemas.microsoft.com/office/drawing/2014/main" id="{EF1A62EC-C1F9-DC9A-CD2E-BA062ADD3995}"/>
                  </a:ext>
                </a:extLst>
              </p:cNvPr>
              <p:cNvCxnSpPr/>
              <p:nvPr/>
            </p:nvCxnSpPr>
            <p:spPr bwMode="auto">
              <a:xfrm>
                <a:off x="921580" y="3218769"/>
                <a:ext cx="0" cy="217667"/>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2217" name="Oval 2216">
                <a:extLst>
                  <a:ext uri="{FF2B5EF4-FFF2-40B4-BE49-F238E27FC236}">
                    <a16:creationId xmlns:a16="http://schemas.microsoft.com/office/drawing/2014/main" id="{09163793-501B-0C4F-5459-EA058291C9EB}"/>
                  </a:ext>
                </a:extLst>
              </p:cNvPr>
              <p:cNvSpPr/>
              <p:nvPr/>
            </p:nvSpPr>
            <p:spPr bwMode="auto">
              <a:xfrm>
                <a:off x="893005" y="3186799"/>
                <a:ext cx="57150" cy="57150"/>
              </a:xfrm>
              <a:prstGeom prst="ellipse">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grpSp>
        <p:sp>
          <p:nvSpPr>
            <p:cNvPr id="2171" name="Rectangle 2170">
              <a:extLst>
                <a:ext uri="{FF2B5EF4-FFF2-40B4-BE49-F238E27FC236}">
                  <a16:creationId xmlns:a16="http://schemas.microsoft.com/office/drawing/2014/main" id="{91557DCB-49A7-A342-92B0-55F2B52079A7}"/>
                </a:ext>
              </a:extLst>
            </p:cNvPr>
            <p:cNvSpPr/>
            <p:nvPr/>
          </p:nvSpPr>
          <p:spPr bwMode="auto">
            <a:xfrm>
              <a:off x="700027" y="3796530"/>
              <a:ext cx="5696712" cy="93409"/>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sp>
          <p:nvSpPr>
            <p:cNvPr id="2" name="TextBox 1">
              <a:extLst>
                <a:ext uri="{FF2B5EF4-FFF2-40B4-BE49-F238E27FC236}">
                  <a16:creationId xmlns:a16="http://schemas.microsoft.com/office/drawing/2014/main" id="{7407212C-25FC-D362-E6A4-3CD42085DBCE}"/>
                </a:ext>
              </a:extLst>
            </p:cNvPr>
            <p:cNvSpPr txBox="1"/>
            <p:nvPr/>
          </p:nvSpPr>
          <p:spPr bwMode="auto">
            <a:xfrm>
              <a:off x="4720960" y="3056473"/>
              <a:ext cx="13827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mn-lt"/>
                </a:rPr>
                <a:t>qRT-PCR assay</a:t>
              </a:r>
            </a:p>
          </p:txBody>
        </p:sp>
        <p:grpSp>
          <p:nvGrpSpPr>
            <p:cNvPr id="2131" name="Group 2130">
              <a:extLst>
                <a:ext uri="{FF2B5EF4-FFF2-40B4-BE49-F238E27FC236}">
                  <a16:creationId xmlns:a16="http://schemas.microsoft.com/office/drawing/2014/main" id="{85B72764-ADEF-813C-C4DD-99EDB7D76F06}"/>
                </a:ext>
              </a:extLst>
            </p:cNvPr>
            <p:cNvGrpSpPr/>
            <p:nvPr/>
          </p:nvGrpSpPr>
          <p:grpSpPr>
            <a:xfrm>
              <a:off x="187668" y="2420010"/>
              <a:ext cx="485959" cy="1454262"/>
              <a:chOff x="5339" y="2494152"/>
              <a:chExt cx="485959" cy="1454262"/>
            </a:xfrm>
          </p:grpSpPr>
          <p:cxnSp>
            <p:nvCxnSpPr>
              <p:cNvPr id="2112" name="Straight Connector 2111">
                <a:extLst>
                  <a:ext uri="{FF2B5EF4-FFF2-40B4-BE49-F238E27FC236}">
                    <a16:creationId xmlns:a16="http://schemas.microsoft.com/office/drawing/2014/main" id="{84BD265D-B9E9-9E9B-08A8-2E3AF7983167}"/>
                  </a:ext>
                </a:extLst>
              </p:cNvPr>
              <p:cNvCxnSpPr/>
              <p:nvPr/>
            </p:nvCxnSpPr>
            <p:spPr bwMode="auto">
              <a:xfrm>
                <a:off x="471586" y="2619748"/>
                <a:ext cx="0" cy="1209306"/>
              </a:xfrm>
              <a:prstGeom prst="line">
                <a:avLst/>
              </a:prstGeom>
              <a:noFill/>
              <a:ln w="28575" cap="flat" cmpd="sng" algn="ctr">
                <a:solidFill>
                  <a:schemeClr val="bg1"/>
                </a:solidFill>
                <a:prstDash val="solid"/>
                <a:round/>
                <a:headEnd type="none" w="med" len="med"/>
                <a:tailEnd type="none" w="med" len="med"/>
              </a:ln>
              <a:effectLst/>
            </p:spPr>
          </p:cxnSp>
          <p:grpSp>
            <p:nvGrpSpPr>
              <p:cNvPr id="2125" name="Group 2124">
                <a:extLst>
                  <a:ext uri="{FF2B5EF4-FFF2-40B4-BE49-F238E27FC236}">
                    <a16:creationId xmlns:a16="http://schemas.microsoft.com/office/drawing/2014/main" id="{97C3FAC2-AC77-A7B5-D508-987B46BD7CD7}"/>
                  </a:ext>
                </a:extLst>
              </p:cNvPr>
              <p:cNvGrpSpPr/>
              <p:nvPr/>
            </p:nvGrpSpPr>
            <p:grpSpPr>
              <a:xfrm>
                <a:off x="423965" y="2635623"/>
                <a:ext cx="45720" cy="1177470"/>
                <a:chOff x="496990" y="2635623"/>
                <a:chExt cx="69885" cy="1177470"/>
              </a:xfrm>
            </p:grpSpPr>
            <p:cxnSp>
              <p:nvCxnSpPr>
                <p:cNvPr id="2114" name="Straight Connector 2113">
                  <a:extLst>
                    <a:ext uri="{FF2B5EF4-FFF2-40B4-BE49-F238E27FC236}">
                      <a16:creationId xmlns:a16="http://schemas.microsoft.com/office/drawing/2014/main" id="{7B51E49F-1B08-013E-DFA6-92A7B45E8BE6}"/>
                    </a:ext>
                  </a:extLst>
                </p:cNvPr>
                <p:cNvCxnSpPr>
                  <a:cxnSpLocks/>
                </p:cNvCxnSpPr>
                <p:nvPr/>
              </p:nvCxnSpPr>
              <p:spPr bwMode="auto">
                <a:xfrm>
                  <a:off x="496990" y="2635623"/>
                  <a:ext cx="69885" cy="0"/>
                </a:xfrm>
                <a:prstGeom prst="line">
                  <a:avLst/>
                </a:prstGeom>
                <a:noFill/>
                <a:ln w="28575" cap="flat" cmpd="sng" algn="ctr">
                  <a:solidFill>
                    <a:schemeClr val="bg1"/>
                  </a:solidFill>
                  <a:prstDash val="solid"/>
                  <a:round/>
                  <a:headEnd type="none" w="med" len="med"/>
                  <a:tailEnd type="none" w="med" len="med"/>
                </a:ln>
                <a:effectLst/>
              </p:spPr>
            </p:cxnSp>
            <p:cxnSp>
              <p:nvCxnSpPr>
                <p:cNvPr id="2115" name="Straight Connector 2114">
                  <a:extLst>
                    <a:ext uri="{FF2B5EF4-FFF2-40B4-BE49-F238E27FC236}">
                      <a16:creationId xmlns:a16="http://schemas.microsoft.com/office/drawing/2014/main" id="{55DF33D4-705F-CF0A-C663-A9999763760F}"/>
                    </a:ext>
                  </a:extLst>
                </p:cNvPr>
                <p:cNvCxnSpPr>
                  <a:cxnSpLocks/>
                </p:cNvCxnSpPr>
                <p:nvPr/>
              </p:nvCxnSpPr>
              <p:spPr bwMode="auto">
                <a:xfrm>
                  <a:off x="496990" y="2753370"/>
                  <a:ext cx="69885" cy="0"/>
                </a:xfrm>
                <a:prstGeom prst="line">
                  <a:avLst/>
                </a:prstGeom>
                <a:noFill/>
                <a:ln w="28575" cap="flat" cmpd="sng" algn="ctr">
                  <a:solidFill>
                    <a:schemeClr val="bg1"/>
                  </a:solidFill>
                  <a:prstDash val="solid"/>
                  <a:round/>
                  <a:headEnd type="none" w="med" len="med"/>
                  <a:tailEnd type="none" w="med" len="med"/>
                </a:ln>
                <a:effectLst/>
              </p:spPr>
            </p:cxnSp>
            <p:cxnSp>
              <p:nvCxnSpPr>
                <p:cNvPr id="2116" name="Straight Connector 2115">
                  <a:extLst>
                    <a:ext uri="{FF2B5EF4-FFF2-40B4-BE49-F238E27FC236}">
                      <a16:creationId xmlns:a16="http://schemas.microsoft.com/office/drawing/2014/main" id="{E65426B7-59AB-A4EE-B6D7-E491C22E0676}"/>
                    </a:ext>
                  </a:extLst>
                </p:cNvPr>
                <p:cNvCxnSpPr>
                  <a:cxnSpLocks/>
                </p:cNvCxnSpPr>
                <p:nvPr/>
              </p:nvCxnSpPr>
              <p:spPr bwMode="auto">
                <a:xfrm>
                  <a:off x="496990" y="2871117"/>
                  <a:ext cx="69885" cy="0"/>
                </a:xfrm>
                <a:prstGeom prst="line">
                  <a:avLst/>
                </a:prstGeom>
                <a:noFill/>
                <a:ln w="28575" cap="flat" cmpd="sng" algn="ctr">
                  <a:solidFill>
                    <a:schemeClr val="bg1"/>
                  </a:solidFill>
                  <a:prstDash val="solid"/>
                  <a:round/>
                  <a:headEnd type="none" w="med" len="med"/>
                  <a:tailEnd type="none" w="med" len="med"/>
                </a:ln>
                <a:effectLst/>
              </p:spPr>
            </p:cxnSp>
            <p:cxnSp>
              <p:nvCxnSpPr>
                <p:cNvPr id="2117" name="Straight Connector 2116">
                  <a:extLst>
                    <a:ext uri="{FF2B5EF4-FFF2-40B4-BE49-F238E27FC236}">
                      <a16:creationId xmlns:a16="http://schemas.microsoft.com/office/drawing/2014/main" id="{DB871AB4-6C4E-50A8-7D16-24DA0FC4E00A}"/>
                    </a:ext>
                  </a:extLst>
                </p:cNvPr>
                <p:cNvCxnSpPr>
                  <a:cxnSpLocks/>
                </p:cNvCxnSpPr>
                <p:nvPr/>
              </p:nvCxnSpPr>
              <p:spPr bwMode="auto">
                <a:xfrm>
                  <a:off x="496990" y="2988864"/>
                  <a:ext cx="69885" cy="0"/>
                </a:xfrm>
                <a:prstGeom prst="line">
                  <a:avLst/>
                </a:prstGeom>
                <a:noFill/>
                <a:ln w="28575" cap="flat" cmpd="sng" algn="ctr">
                  <a:solidFill>
                    <a:schemeClr val="bg1"/>
                  </a:solidFill>
                  <a:prstDash val="solid"/>
                  <a:round/>
                  <a:headEnd type="none" w="med" len="med"/>
                  <a:tailEnd type="none" w="med" len="med"/>
                </a:ln>
                <a:effectLst/>
              </p:spPr>
            </p:cxnSp>
            <p:cxnSp>
              <p:nvCxnSpPr>
                <p:cNvPr id="2118" name="Straight Connector 2117">
                  <a:extLst>
                    <a:ext uri="{FF2B5EF4-FFF2-40B4-BE49-F238E27FC236}">
                      <a16:creationId xmlns:a16="http://schemas.microsoft.com/office/drawing/2014/main" id="{0BEB9900-87E0-1ECD-E994-5610BC767150}"/>
                    </a:ext>
                  </a:extLst>
                </p:cNvPr>
                <p:cNvCxnSpPr>
                  <a:cxnSpLocks/>
                </p:cNvCxnSpPr>
                <p:nvPr/>
              </p:nvCxnSpPr>
              <p:spPr bwMode="auto">
                <a:xfrm>
                  <a:off x="496990" y="3106611"/>
                  <a:ext cx="69885" cy="0"/>
                </a:xfrm>
                <a:prstGeom prst="line">
                  <a:avLst/>
                </a:prstGeom>
                <a:noFill/>
                <a:ln w="28575" cap="flat" cmpd="sng" algn="ctr">
                  <a:solidFill>
                    <a:schemeClr val="bg1"/>
                  </a:solidFill>
                  <a:prstDash val="solid"/>
                  <a:round/>
                  <a:headEnd type="none" w="med" len="med"/>
                  <a:tailEnd type="none" w="med" len="med"/>
                </a:ln>
                <a:effectLst/>
              </p:spPr>
            </p:cxnSp>
            <p:cxnSp>
              <p:nvCxnSpPr>
                <p:cNvPr id="2119" name="Straight Connector 2118">
                  <a:extLst>
                    <a:ext uri="{FF2B5EF4-FFF2-40B4-BE49-F238E27FC236}">
                      <a16:creationId xmlns:a16="http://schemas.microsoft.com/office/drawing/2014/main" id="{E87994CC-A636-26FD-1231-E7001BE6354A}"/>
                    </a:ext>
                  </a:extLst>
                </p:cNvPr>
                <p:cNvCxnSpPr>
                  <a:cxnSpLocks/>
                </p:cNvCxnSpPr>
                <p:nvPr/>
              </p:nvCxnSpPr>
              <p:spPr bwMode="auto">
                <a:xfrm>
                  <a:off x="496990" y="3224358"/>
                  <a:ext cx="69885" cy="0"/>
                </a:xfrm>
                <a:prstGeom prst="line">
                  <a:avLst/>
                </a:prstGeom>
                <a:noFill/>
                <a:ln w="28575" cap="flat" cmpd="sng" algn="ctr">
                  <a:solidFill>
                    <a:schemeClr val="bg1"/>
                  </a:solidFill>
                  <a:prstDash val="solid"/>
                  <a:round/>
                  <a:headEnd type="none" w="med" len="med"/>
                  <a:tailEnd type="none" w="med" len="med"/>
                </a:ln>
                <a:effectLst/>
              </p:spPr>
            </p:cxnSp>
            <p:cxnSp>
              <p:nvCxnSpPr>
                <p:cNvPr id="2120" name="Straight Connector 2119">
                  <a:extLst>
                    <a:ext uri="{FF2B5EF4-FFF2-40B4-BE49-F238E27FC236}">
                      <a16:creationId xmlns:a16="http://schemas.microsoft.com/office/drawing/2014/main" id="{5C6190BA-64FF-0AE0-430E-0B9B3DF114BE}"/>
                    </a:ext>
                  </a:extLst>
                </p:cNvPr>
                <p:cNvCxnSpPr>
                  <a:cxnSpLocks/>
                </p:cNvCxnSpPr>
                <p:nvPr/>
              </p:nvCxnSpPr>
              <p:spPr bwMode="auto">
                <a:xfrm>
                  <a:off x="496990" y="3342105"/>
                  <a:ext cx="69885" cy="0"/>
                </a:xfrm>
                <a:prstGeom prst="line">
                  <a:avLst/>
                </a:prstGeom>
                <a:noFill/>
                <a:ln w="28575" cap="flat" cmpd="sng" algn="ctr">
                  <a:solidFill>
                    <a:schemeClr val="bg1"/>
                  </a:solidFill>
                  <a:prstDash val="solid"/>
                  <a:round/>
                  <a:headEnd type="none" w="med" len="med"/>
                  <a:tailEnd type="none" w="med" len="med"/>
                </a:ln>
                <a:effectLst/>
              </p:spPr>
            </p:cxnSp>
            <p:cxnSp>
              <p:nvCxnSpPr>
                <p:cNvPr id="2121" name="Straight Connector 2120">
                  <a:extLst>
                    <a:ext uri="{FF2B5EF4-FFF2-40B4-BE49-F238E27FC236}">
                      <a16:creationId xmlns:a16="http://schemas.microsoft.com/office/drawing/2014/main" id="{D30B7709-6A62-1CC0-9D28-738A5CFE308D}"/>
                    </a:ext>
                  </a:extLst>
                </p:cNvPr>
                <p:cNvCxnSpPr>
                  <a:cxnSpLocks/>
                </p:cNvCxnSpPr>
                <p:nvPr/>
              </p:nvCxnSpPr>
              <p:spPr bwMode="auto">
                <a:xfrm>
                  <a:off x="496990" y="3459852"/>
                  <a:ext cx="69885" cy="0"/>
                </a:xfrm>
                <a:prstGeom prst="line">
                  <a:avLst/>
                </a:prstGeom>
                <a:noFill/>
                <a:ln w="28575" cap="flat" cmpd="sng" algn="ctr">
                  <a:solidFill>
                    <a:schemeClr val="bg1"/>
                  </a:solidFill>
                  <a:prstDash val="solid"/>
                  <a:round/>
                  <a:headEnd type="none" w="med" len="med"/>
                  <a:tailEnd type="none" w="med" len="med"/>
                </a:ln>
                <a:effectLst/>
              </p:spPr>
            </p:cxnSp>
            <p:cxnSp>
              <p:nvCxnSpPr>
                <p:cNvPr id="2122" name="Straight Connector 2121">
                  <a:extLst>
                    <a:ext uri="{FF2B5EF4-FFF2-40B4-BE49-F238E27FC236}">
                      <a16:creationId xmlns:a16="http://schemas.microsoft.com/office/drawing/2014/main" id="{E0F77A2D-FA55-C864-AEC1-FA33FB2C90CD}"/>
                    </a:ext>
                  </a:extLst>
                </p:cNvPr>
                <p:cNvCxnSpPr>
                  <a:cxnSpLocks/>
                </p:cNvCxnSpPr>
                <p:nvPr/>
              </p:nvCxnSpPr>
              <p:spPr bwMode="auto">
                <a:xfrm>
                  <a:off x="496990" y="3577599"/>
                  <a:ext cx="69885" cy="0"/>
                </a:xfrm>
                <a:prstGeom prst="line">
                  <a:avLst/>
                </a:prstGeom>
                <a:noFill/>
                <a:ln w="28575" cap="flat" cmpd="sng" algn="ctr">
                  <a:solidFill>
                    <a:schemeClr val="bg1"/>
                  </a:solidFill>
                  <a:prstDash val="solid"/>
                  <a:round/>
                  <a:headEnd type="none" w="med" len="med"/>
                  <a:tailEnd type="none" w="med" len="med"/>
                </a:ln>
                <a:effectLst/>
              </p:spPr>
            </p:cxnSp>
            <p:cxnSp>
              <p:nvCxnSpPr>
                <p:cNvPr id="2123" name="Straight Connector 2122">
                  <a:extLst>
                    <a:ext uri="{FF2B5EF4-FFF2-40B4-BE49-F238E27FC236}">
                      <a16:creationId xmlns:a16="http://schemas.microsoft.com/office/drawing/2014/main" id="{AD42985A-E0CD-9E2C-1EDC-D7D1824AF702}"/>
                    </a:ext>
                  </a:extLst>
                </p:cNvPr>
                <p:cNvCxnSpPr>
                  <a:cxnSpLocks/>
                </p:cNvCxnSpPr>
                <p:nvPr/>
              </p:nvCxnSpPr>
              <p:spPr bwMode="auto">
                <a:xfrm>
                  <a:off x="496990" y="3695346"/>
                  <a:ext cx="69885" cy="0"/>
                </a:xfrm>
                <a:prstGeom prst="line">
                  <a:avLst/>
                </a:prstGeom>
                <a:noFill/>
                <a:ln w="28575" cap="flat" cmpd="sng" algn="ctr">
                  <a:solidFill>
                    <a:schemeClr val="bg1"/>
                  </a:solidFill>
                  <a:prstDash val="solid"/>
                  <a:round/>
                  <a:headEnd type="none" w="med" len="med"/>
                  <a:tailEnd type="none" w="med" len="med"/>
                </a:ln>
                <a:effectLst/>
              </p:spPr>
            </p:cxnSp>
            <p:cxnSp>
              <p:nvCxnSpPr>
                <p:cNvPr id="2124" name="Straight Connector 2123">
                  <a:extLst>
                    <a:ext uri="{FF2B5EF4-FFF2-40B4-BE49-F238E27FC236}">
                      <a16:creationId xmlns:a16="http://schemas.microsoft.com/office/drawing/2014/main" id="{84684E9A-C769-7797-EDCE-8AD67ADCCBE3}"/>
                    </a:ext>
                  </a:extLst>
                </p:cNvPr>
                <p:cNvCxnSpPr>
                  <a:cxnSpLocks/>
                </p:cNvCxnSpPr>
                <p:nvPr/>
              </p:nvCxnSpPr>
              <p:spPr bwMode="auto">
                <a:xfrm>
                  <a:off x="496990" y="3813093"/>
                  <a:ext cx="69885" cy="0"/>
                </a:xfrm>
                <a:prstGeom prst="line">
                  <a:avLst/>
                </a:prstGeom>
                <a:noFill/>
                <a:ln w="28575" cap="flat" cmpd="sng" algn="ctr">
                  <a:solidFill>
                    <a:schemeClr val="bg1"/>
                  </a:solidFill>
                  <a:prstDash val="solid"/>
                  <a:round/>
                  <a:headEnd type="none" w="med" len="med"/>
                  <a:tailEnd type="none" w="med" len="med"/>
                </a:ln>
                <a:effectLst/>
              </p:spPr>
            </p:cxnSp>
          </p:grpSp>
          <p:sp>
            <p:nvSpPr>
              <p:cNvPr id="2126" name="TextBox 2125">
                <a:extLst>
                  <a:ext uri="{FF2B5EF4-FFF2-40B4-BE49-F238E27FC236}">
                    <a16:creationId xmlns:a16="http://schemas.microsoft.com/office/drawing/2014/main" id="{896400DE-9BA9-A454-1E25-2A13E5FB8B85}"/>
                  </a:ext>
                </a:extLst>
              </p:cNvPr>
              <p:cNvSpPr txBox="1"/>
              <p:nvPr/>
            </p:nvSpPr>
            <p:spPr bwMode="auto">
              <a:xfrm rot="16200000">
                <a:off x="-335780" y="3103888"/>
                <a:ext cx="9592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a:solidFill>
                      <a:schemeClr val="bg1"/>
                    </a:solidFill>
                    <a:latin typeface="+mn-lt"/>
                  </a:rPr>
                  <a:t># Mutations</a:t>
                </a:r>
              </a:p>
            </p:txBody>
          </p:sp>
          <p:grpSp>
            <p:nvGrpSpPr>
              <p:cNvPr id="2130" name="Group 2129">
                <a:extLst>
                  <a:ext uri="{FF2B5EF4-FFF2-40B4-BE49-F238E27FC236}">
                    <a16:creationId xmlns:a16="http://schemas.microsoft.com/office/drawing/2014/main" id="{BFCEAD1F-8F5F-36E2-D893-12AE38A1116D}"/>
                  </a:ext>
                </a:extLst>
              </p:cNvPr>
              <p:cNvGrpSpPr/>
              <p:nvPr/>
            </p:nvGrpSpPr>
            <p:grpSpPr>
              <a:xfrm>
                <a:off x="149538" y="2494152"/>
                <a:ext cx="341760" cy="1454262"/>
                <a:chOff x="447988" y="2494152"/>
                <a:chExt cx="341760" cy="1454262"/>
              </a:xfrm>
            </p:grpSpPr>
            <p:sp>
              <p:nvSpPr>
                <p:cNvPr id="2127" name="TextBox 2126">
                  <a:extLst>
                    <a:ext uri="{FF2B5EF4-FFF2-40B4-BE49-F238E27FC236}">
                      <a16:creationId xmlns:a16="http://schemas.microsoft.com/office/drawing/2014/main" id="{D127816D-F12D-BDBC-3712-703510B0F3EB}"/>
                    </a:ext>
                  </a:extLst>
                </p:cNvPr>
                <p:cNvSpPr txBox="1"/>
                <p:nvPr/>
              </p:nvSpPr>
              <p:spPr bwMode="auto">
                <a:xfrm>
                  <a:off x="447988" y="249415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mn-lt"/>
                    </a:rPr>
                    <a:t>20</a:t>
                  </a:r>
                </a:p>
              </p:txBody>
            </p:sp>
            <p:sp>
              <p:nvSpPr>
                <p:cNvPr id="2128" name="TextBox 2127">
                  <a:extLst>
                    <a:ext uri="{FF2B5EF4-FFF2-40B4-BE49-F238E27FC236}">
                      <a16:creationId xmlns:a16="http://schemas.microsoft.com/office/drawing/2014/main" id="{8BB6894D-4937-AA9F-D871-A4145B7DA2EF}"/>
                    </a:ext>
                  </a:extLst>
                </p:cNvPr>
                <p:cNvSpPr txBox="1"/>
                <p:nvPr/>
              </p:nvSpPr>
              <p:spPr bwMode="auto">
                <a:xfrm>
                  <a:off x="447988" y="308278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mn-lt"/>
                    </a:rPr>
                    <a:t>10</a:t>
                  </a:r>
                </a:p>
              </p:txBody>
            </p:sp>
            <p:sp>
              <p:nvSpPr>
                <p:cNvPr id="2129" name="TextBox 2128">
                  <a:extLst>
                    <a:ext uri="{FF2B5EF4-FFF2-40B4-BE49-F238E27FC236}">
                      <a16:creationId xmlns:a16="http://schemas.microsoft.com/office/drawing/2014/main" id="{FAC036DD-8B22-B68A-B384-1702B9B769E5}"/>
                    </a:ext>
                  </a:extLst>
                </p:cNvPr>
                <p:cNvSpPr txBox="1"/>
                <p:nvPr/>
              </p:nvSpPr>
              <p:spPr bwMode="auto">
                <a:xfrm>
                  <a:off x="526535" y="3671415"/>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mn-lt"/>
                    </a:rPr>
                    <a:t>0</a:t>
                  </a:r>
                </a:p>
              </p:txBody>
            </p:sp>
          </p:grpSp>
        </p:grpSp>
        <p:grpSp>
          <p:nvGrpSpPr>
            <p:cNvPr id="2135" name="Group 2134">
              <a:extLst>
                <a:ext uri="{FF2B5EF4-FFF2-40B4-BE49-F238E27FC236}">
                  <a16:creationId xmlns:a16="http://schemas.microsoft.com/office/drawing/2014/main" id="{A7AEB71D-7A57-56CF-2F8F-16731ED5F949}"/>
                </a:ext>
              </a:extLst>
            </p:cNvPr>
            <p:cNvGrpSpPr/>
            <p:nvPr/>
          </p:nvGrpSpPr>
          <p:grpSpPr>
            <a:xfrm>
              <a:off x="2446545" y="2689877"/>
              <a:ext cx="2513116" cy="570082"/>
              <a:chOff x="2339451" y="2738141"/>
              <a:chExt cx="2513116" cy="570082"/>
            </a:xfrm>
          </p:grpSpPr>
          <p:sp>
            <p:nvSpPr>
              <p:cNvPr id="2109" name="TextBox 2108">
                <a:extLst>
                  <a:ext uri="{FF2B5EF4-FFF2-40B4-BE49-F238E27FC236}">
                    <a16:creationId xmlns:a16="http://schemas.microsoft.com/office/drawing/2014/main" id="{F105FB83-AE94-7C74-C837-E6FFBC8F4F20}"/>
                  </a:ext>
                </a:extLst>
              </p:cNvPr>
              <p:cNvSpPr txBox="1"/>
              <p:nvPr/>
            </p:nvSpPr>
            <p:spPr bwMode="auto">
              <a:xfrm>
                <a:off x="2339451" y="2738141"/>
                <a:ext cx="12429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mn-lt"/>
                  </a:rPr>
                  <a:t>Extracellular</a:t>
                </a:r>
              </a:p>
            </p:txBody>
          </p:sp>
          <p:sp>
            <p:nvSpPr>
              <p:cNvPr id="2110" name="TextBox 2109">
                <a:extLst>
                  <a:ext uri="{FF2B5EF4-FFF2-40B4-BE49-F238E27FC236}">
                    <a16:creationId xmlns:a16="http://schemas.microsoft.com/office/drawing/2014/main" id="{18F5C487-5846-0AB4-CA91-291E5D1A30FF}"/>
                  </a:ext>
                </a:extLst>
              </p:cNvPr>
              <p:cNvSpPr txBox="1"/>
              <p:nvPr/>
            </p:nvSpPr>
            <p:spPr bwMode="auto">
              <a:xfrm>
                <a:off x="3640376" y="2738760"/>
                <a:ext cx="12121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mn-lt"/>
                  </a:rPr>
                  <a:t>Intracellular</a:t>
                </a:r>
              </a:p>
            </p:txBody>
          </p:sp>
          <p:cxnSp>
            <p:nvCxnSpPr>
              <p:cNvPr id="2133" name="Straight Arrow Connector 2132">
                <a:extLst>
                  <a:ext uri="{FF2B5EF4-FFF2-40B4-BE49-F238E27FC236}">
                    <a16:creationId xmlns:a16="http://schemas.microsoft.com/office/drawing/2014/main" id="{58021042-D469-D9EC-BF60-A215761B6159}"/>
                  </a:ext>
                </a:extLst>
              </p:cNvPr>
              <p:cNvCxnSpPr>
                <a:cxnSpLocks/>
              </p:cNvCxnSpPr>
              <p:nvPr/>
            </p:nvCxnSpPr>
            <p:spPr bwMode="auto">
              <a:xfrm>
                <a:off x="2954906" y="3308223"/>
                <a:ext cx="1396836" cy="0"/>
              </a:xfrm>
              <a:prstGeom prst="straightConnector1">
                <a:avLst/>
              </a:prstGeom>
              <a:noFill/>
              <a:ln w="28575" cap="flat" cmpd="sng" algn="ctr">
                <a:solidFill>
                  <a:schemeClr val="bg1"/>
                </a:solidFill>
                <a:prstDash val="solid"/>
                <a:round/>
                <a:headEnd type="triangle"/>
                <a:tailEnd type="triangle"/>
              </a:ln>
              <a:effectLst/>
            </p:spPr>
          </p:cxnSp>
        </p:grpSp>
        <p:sp>
          <p:nvSpPr>
            <p:cNvPr id="2140" name="TextBox 2139">
              <a:extLst>
                <a:ext uri="{FF2B5EF4-FFF2-40B4-BE49-F238E27FC236}">
                  <a16:creationId xmlns:a16="http://schemas.microsoft.com/office/drawing/2014/main" id="{69E3BF0D-F118-9B68-A42E-B6B38F9AAC8C}"/>
                </a:ext>
              </a:extLst>
            </p:cNvPr>
            <p:cNvSpPr txBox="1"/>
            <p:nvPr/>
          </p:nvSpPr>
          <p:spPr bwMode="auto">
            <a:xfrm>
              <a:off x="1825930" y="2419544"/>
              <a:ext cx="5613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mn-lt"/>
                </a:rPr>
                <a:t>S310F</a:t>
              </a:r>
            </a:p>
          </p:txBody>
        </p:sp>
        <p:sp>
          <p:nvSpPr>
            <p:cNvPr id="2141" name="TextBox 2140">
              <a:extLst>
                <a:ext uri="{FF2B5EF4-FFF2-40B4-BE49-F238E27FC236}">
                  <a16:creationId xmlns:a16="http://schemas.microsoft.com/office/drawing/2014/main" id="{79573E9F-9B01-D6D2-F4AF-BD6C790E52FA}"/>
                </a:ext>
              </a:extLst>
            </p:cNvPr>
            <p:cNvSpPr txBox="1"/>
            <p:nvPr/>
          </p:nvSpPr>
          <p:spPr bwMode="auto">
            <a:xfrm>
              <a:off x="2070435" y="3387964"/>
              <a:ext cx="5613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mn-lt"/>
                </a:rPr>
                <a:t>S310Y</a:t>
              </a:r>
            </a:p>
          </p:txBody>
        </p:sp>
        <p:grpSp>
          <p:nvGrpSpPr>
            <p:cNvPr id="2170" name="Group 2169">
              <a:extLst>
                <a:ext uri="{FF2B5EF4-FFF2-40B4-BE49-F238E27FC236}">
                  <a16:creationId xmlns:a16="http://schemas.microsoft.com/office/drawing/2014/main" id="{B52424E6-2798-F598-F5C6-2F21108A22B8}"/>
                </a:ext>
              </a:extLst>
            </p:cNvPr>
            <p:cNvGrpSpPr/>
            <p:nvPr/>
          </p:nvGrpSpPr>
          <p:grpSpPr>
            <a:xfrm>
              <a:off x="586951" y="4002396"/>
              <a:ext cx="6121733" cy="253916"/>
              <a:chOff x="479857" y="4035348"/>
              <a:chExt cx="6121733" cy="253916"/>
            </a:xfrm>
          </p:grpSpPr>
          <p:cxnSp>
            <p:nvCxnSpPr>
              <p:cNvPr id="2139" name="Straight Connector 2138">
                <a:extLst>
                  <a:ext uri="{FF2B5EF4-FFF2-40B4-BE49-F238E27FC236}">
                    <a16:creationId xmlns:a16="http://schemas.microsoft.com/office/drawing/2014/main" id="{53962113-A99A-5272-982B-C83B85C003E2}"/>
                  </a:ext>
                </a:extLst>
              </p:cNvPr>
              <p:cNvCxnSpPr>
                <a:cxnSpLocks/>
              </p:cNvCxnSpPr>
              <p:nvPr/>
            </p:nvCxnSpPr>
            <p:spPr bwMode="auto">
              <a:xfrm>
                <a:off x="599520" y="4037162"/>
                <a:ext cx="5756670" cy="0"/>
              </a:xfrm>
              <a:prstGeom prst="line">
                <a:avLst/>
              </a:prstGeom>
              <a:noFill/>
              <a:ln w="28575" cap="flat" cmpd="sng" algn="ctr">
                <a:solidFill>
                  <a:schemeClr val="bg1"/>
                </a:solidFill>
                <a:prstDash val="solid"/>
                <a:round/>
                <a:headEnd type="none" w="med" len="med"/>
                <a:tailEnd type="none" w="med" len="med"/>
              </a:ln>
              <a:effectLst/>
            </p:spPr>
          </p:cxnSp>
          <p:grpSp>
            <p:nvGrpSpPr>
              <p:cNvPr id="2163" name="Group 2162">
                <a:extLst>
                  <a:ext uri="{FF2B5EF4-FFF2-40B4-BE49-F238E27FC236}">
                    <a16:creationId xmlns:a16="http://schemas.microsoft.com/office/drawing/2014/main" id="{4FB8AEC4-C3F0-37F8-122D-52987E83FD07}"/>
                  </a:ext>
                </a:extLst>
              </p:cNvPr>
              <p:cNvGrpSpPr/>
              <p:nvPr/>
            </p:nvGrpSpPr>
            <p:grpSpPr>
              <a:xfrm>
                <a:off x="605446" y="4040310"/>
                <a:ext cx="5691053" cy="45720"/>
                <a:chOff x="605446" y="4103970"/>
                <a:chExt cx="5691053" cy="45720"/>
              </a:xfrm>
            </p:grpSpPr>
            <p:cxnSp>
              <p:nvCxnSpPr>
                <p:cNvPr id="2150" name="Straight Connector 2149">
                  <a:extLst>
                    <a:ext uri="{FF2B5EF4-FFF2-40B4-BE49-F238E27FC236}">
                      <a16:creationId xmlns:a16="http://schemas.microsoft.com/office/drawing/2014/main" id="{EA37B653-B2B7-C8BE-F2F9-CB153D7345E4}"/>
                    </a:ext>
                  </a:extLst>
                </p:cNvPr>
                <p:cNvCxnSpPr>
                  <a:cxnSpLocks/>
                </p:cNvCxnSpPr>
                <p:nvPr/>
              </p:nvCxnSpPr>
              <p:spPr bwMode="auto">
                <a:xfrm rot="16200000">
                  <a:off x="1020267" y="4126830"/>
                  <a:ext cx="45720" cy="0"/>
                </a:xfrm>
                <a:prstGeom prst="line">
                  <a:avLst/>
                </a:prstGeom>
                <a:noFill/>
                <a:ln w="28575" cap="flat" cmpd="sng" algn="ctr">
                  <a:solidFill>
                    <a:schemeClr val="bg1"/>
                  </a:solidFill>
                  <a:prstDash val="solid"/>
                  <a:round/>
                  <a:headEnd type="none" w="med" len="med"/>
                  <a:tailEnd type="none" w="med" len="med"/>
                </a:ln>
                <a:effectLst/>
              </p:spPr>
            </p:cxnSp>
            <p:cxnSp>
              <p:nvCxnSpPr>
                <p:cNvPr id="2151" name="Straight Connector 2150">
                  <a:extLst>
                    <a:ext uri="{FF2B5EF4-FFF2-40B4-BE49-F238E27FC236}">
                      <a16:creationId xmlns:a16="http://schemas.microsoft.com/office/drawing/2014/main" id="{46DF4059-51AE-762F-5683-B25B4C030BA3}"/>
                    </a:ext>
                  </a:extLst>
                </p:cNvPr>
                <p:cNvCxnSpPr>
                  <a:cxnSpLocks/>
                </p:cNvCxnSpPr>
                <p:nvPr/>
              </p:nvCxnSpPr>
              <p:spPr bwMode="auto">
                <a:xfrm rot="16200000">
                  <a:off x="1474724" y="4126830"/>
                  <a:ext cx="45720" cy="0"/>
                </a:xfrm>
                <a:prstGeom prst="line">
                  <a:avLst/>
                </a:prstGeom>
                <a:noFill/>
                <a:ln w="28575" cap="flat" cmpd="sng" algn="ctr">
                  <a:solidFill>
                    <a:schemeClr val="bg1"/>
                  </a:solidFill>
                  <a:prstDash val="solid"/>
                  <a:round/>
                  <a:headEnd type="none" w="med" len="med"/>
                  <a:tailEnd type="none" w="med" len="med"/>
                </a:ln>
                <a:effectLst/>
              </p:spPr>
            </p:cxnSp>
            <p:cxnSp>
              <p:nvCxnSpPr>
                <p:cNvPr id="2152" name="Straight Connector 2151">
                  <a:extLst>
                    <a:ext uri="{FF2B5EF4-FFF2-40B4-BE49-F238E27FC236}">
                      <a16:creationId xmlns:a16="http://schemas.microsoft.com/office/drawing/2014/main" id="{78572A21-DAB8-E0EC-F538-ADD137AB0AAB}"/>
                    </a:ext>
                  </a:extLst>
                </p:cNvPr>
                <p:cNvCxnSpPr>
                  <a:cxnSpLocks/>
                </p:cNvCxnSpPr>
                <p:nvPr/>
              </p:nvCxnSpPr>
              <p:spPr bwMode="auto">
                <a:xfrm rot="16200000">
                  <a:off x="1929181" y="4126830"/>
                  <a:ext cx="45720" cy="0"/>
                </a:xfrm>
                <a:prstGeom prst="line">
                  <a:avLst/>
                </a:prstGeom>
                <a:noFill/>
                <a:ln w="28575" cap="flat" cmpd="sng" algn="ctr">
                  <a:solidFill>
                    <a:schemeClr val="bg1"/>
                  </a:solidFill>
                  <a:prstDash val="solid"/>
                  <a:round/>
                  <a:headEnd type="none" w="med" len="med"/>
                  <a:tailEnd type="none" w="med" len="med"/>
                </a:ln>
                <a:effectLst/>
              </p:spPr>
            </p:cxnSp>
            <p:cxnSp>
              <p:nvCxnSpPr>
                <p:cNvPr id="2153" name="Straight Connector 2152">
                  <a:extLst>
                    <a:ext uri="{FF2B5EF4-FFF2-40B4-BE49-F238E27FC236}">
                      <a16:creationId xmlns:a16="http://schemas.microsoft.com/office/drawing/2014/main" id="{2F0173FE-1712-7D67-5E7D-395450C8CE66}"/>
                    </a:ext>
                  </a:extLst>
                </p:cNvPr>
                <p:cNvCxnSpPr>
                  <a:cxnSpLocks/>
                </p:cNvCxnSpPr>
                <p:nvPr/>
              </p:nvCxnSpPr>
              <p:spPr bwMode="auto">
                <a:xfrm rot="16200000">
                  <a:off x="2383637" y="4126830"/>
                  <a:ext cx="45720" cy="0"/>
                </a:xfrm>
                <a:prstGeom prst="line">
                  <a:avLst/>
                </a:prstGeom>
                <a:noFill/>
                <a:ln w="28575" cap="flat" cmpd="sng" algn="ctr">
                  <a:solidFill>
                    <a:schemeClr val="bg1"/>
                  </a:solidFill>
                  <a:prstDash val="solid"/>
                  <a:round/>
                  <a:headEnd type="none" w="med" len="med"/>
                  <a:tailEnd type="none" w="med" len="med"/>
                </a:ln>
                <a:effectLst/>
              </p:spPr>
            </p:cxnSp>
            <p:cxnSp>
              <p:nvCxnSpPr>
                <p:cNvPr id="2154" name="Straight Connector 2153">
                  <a:extLst>
                    <a:ext uri="{FF2B5EF4-FFF2-40B4-BE49-F238E27FC236}">
                      <a16:creationId xmlns:a16="http://schemas.microsoft.com/office/drawing/2014/main" id="{B28329CE-05C5-A32F-ED65-317A92C88044}"/>
                    </a:ext>
                  </a:extLst>
                </p:cNvPr>
                <p:cNvCxnSpPr>
                  <a:cxnSpLocks/>
                </p:cNvCxnSpPr>
                <p:nvPr/>
              </p:nvCxnSpPr>
              <p:spPr bwMode="auto">
                <a:xfrm rot="16200000">
                  <a:off x="2838094" y="4126830"/>
                  <a:ext cx="45720" cy="0"/>
                </a:xfrm>
                <a:prstGeom prst="line">
                  <a:avLst/>
                </a:prstGeom>
                <a:noFill/>
                <a:ln w="28575" cap="flat" cmpd="sng" algn="ctr">
                  <a:solidFill>
                    <a:schemeClr val="bg1"/>
                  </a:solidFill>
                  <a:prstDash val="solid"/>
                  <a:round/>
                  <a:headEnd type="none" w="med" len="med"/>
                  <a:tailEnd type="none" w="med" len="med"/>
                </a:ln>
                <a:effectLst/>
              </p:spPr>
            </p:cxnSp>
            <p:cxnSp>
              <p:nvCxnSpPr>
                <p:cNvPr id="2155" name="Straight Connector 2154">
                  <a:extLst>
                    <a:ext uri="{FF2B5EF4-FFF2-40B4-BE49-F238E27FC236}">
                      <a16:creationId xmlns:a16="http://schemas.microsoft.com/office/drawing/2014/main" id="{F9AE02EC-DF1E-D03A-5488-F801029ED0F4}"/>
                    </a:ext>
                  </a:extLst>
                </p:cNvPr>
                <p:cNvCxnSpPr>
                  <a:cxnSpLocks/>
                </p:cNvCxnSpPr>
                <p:nvPr/>
              </p:nvCxnSpPr>
              <p:spPr bwMode="auto">
                <a:xfrm rot="16200000">
                  <a:off x="3292551" y="4126830"/>
                  <a:ext cx="45720" cy="0"/>
                </a:xfrm>
                <a:prstGeom prst="line">
                  <a:avLst/>
                </a:prstGeom>
                <a:noFill/>
                <a:ln w="28575" cap="flat" cmpd="sng" algn="ctr">
                  <a:solidFill>
                    <a:schemeClr val="bg1"/>
                  </a:solidFill>
                  <a:prstDash val="solid"/>
                  <a:round/>
                  <a:headEnd type="none" w="med" len="med"/>
                  <a:tailEnd type="none" w="med" len="med"/>
                </a:ln>
                <a:effectLst/>
              </p:spPr>
            </p:cxnSp>
            <p:cxnSp>
              <p:nvCxnSpPr>
                <p:cNvPr id="2156" name="Straight Connector 2155">
                  <a:extLst>
                    <a:ext uri="{FF2B5EF4-FFF2-40B4-BE49-F238E27FC236}">
                      <a16:creationId xmlns:a16="http://schemas.microsoft.com/office/drawing/2014/main" id="{0BE3EB43-6CE9-707F-B43F-162976D4EDF5}"/>
                    </a:ext>
                  </a:extLst>
                </p:cNvPr>
                <p:cNvCxnSpPr>
                  <a:cxnSpLocks/>
                </p:cNvCxnSpPr>
                <p:nvPr/>
              </p:nvCxnSpPr>
              <p:spPr bwMode="auto">
                <a:xfrm rot="16200000">
                  <a:off x="3747008" y="4126830"/>
                  <a:ext cx="45720" cy="0"/>
                </a:xfrm>
                <a:prstGeom prst="line">
                  <a:avLst/>
                </a:prstGeom>
                <a:noFill/>
                <a:ln w="28575" cap="flat" cmpd="sng" algn="ctr">
                  <a:solidFill>
                    <a:schemeClr val="bg1"/>
                  </a:solidFill>
                  <a:prstDash val="solid"/>
                  <a:round/>
                  <a:headEnd type="none" w="med" len="med"/>
                  <a:tailEnd type="none" w="med" len="med"/>
                </a:ln>
                <a:effectLst/>
              </p:spPr>
            </p:cxnSp>
            <p:cxnSp>
              <p:nvCxnSpPr>
                <p:cNvPr id="2157" name="Straight Connector 2156">
                  <a:extLst>
                    <a:ext uri="{FF2B5EF4-FFF2-40B4-BE49-F238E27FC236}">
                      <a16:creationId xmlns:a16="http://schemas.microsoft.com/office/drawing/2014/main" id="{E202FC90-60D2-2B95-34BB-73654E90B153}"/>
                    </a:ext>
                  </a:extLst>
                </p:cNvPr>
                <p:cNvCxnSpPr>
                  <a:cxnSpLocks/>
                </p:cNvCxnSpPr>
                <p:nvPr/>
              </p:nvCxnSpPr>
              <p:spPr bwMode="auto">
                <a:xfrm rot="16200000">
                  <a:off x="4201465" y="4126830"/>
                  <a:ext cx="45720" cy="0"/>
                </a:xfrm>
                <a:prstGeom prst="line">
                  <a:avLst/>
                </a:prstGeom>
                <a:noFill/>
                <a:ln w="28575" cap="flat" cmpd="sng" algn="ctr">
                  <a:solidFill>
                    <a:schemeClr val="bg1"/>
                  </a:solidFill>
                  <a:prstDash val="solid"/>
                  <a:round/>
                  <a:headEnd type="none" w="med" len="med"/>
                  <a:tailEnd type="none" w="med" len="med"/>
                </a:ln>
                <a:effectLst/>
              </p:spPr>
            </p:cxnSp>
            <p:cxnSp>
              <p:nvCxnSpPr>
                <p:cNvPr id="2158" name="Straight Connector 2157">
                  <a:extLst>
                    <a:ext uri="{FF2B5EF4-FFF2-40B4-BE49-F238E27FC236}">
                      <a16:creationId xmlns:a16="http://schemas.microsoft.com/office/drawing/2014/main" id="{6123FAE4-97AF-C8F1-6062-084109B747E7}"/>
                    </a:ext>
                  </a:extLst>
                </p:cNvPr>
                <p:cNvCxnSpPr>
                  <a:cxnSpLocks/>
                </p:cNvCxnSpPr>
                <p:nvPr/>
              </p:nvCxnSpPr>
              <p:spPr bwMode="auto">
                <a:xfrm rot="16200000">
                  <a:off x="4655921" y="4126830"/>
                  <a:ext cx="45720" cy="0"/>
                </a:xfrm>
                <a:prstGeom prst="line">
                  <a:avLst/>
                </a:prstGeom>
                <a:noFill/>
                <a:ln w="28575" cap="flat" cmpd="sng" algn="ctr">
                  <a:solidFill>
                    <a:schemeClr val="bg1"/>
                  </a:solidFill>
                  <a:prstDash val="solid"/>
                  <a:round/>
                  <a:headEnd type="none" w="med" len="med"/>
                  <a:tailEnd type="none" w="med" len="med"/>
                </a:ln>
                <a:effectLst/>
              </p:spPr>
            </p:cxnSp>
            <p:cxnSp>
              <p:nvCxnSpPr>
                <p:cNvPr id="2159" name="Straight Connector 2158">
                  <a:extLst>
                    <a:ext uri="{FF2B5EF4-FFF2-40B4-BE49-F238E27FC236}">
                      <a16:creationId xmlns:a16="http://schemas.microsoft.com/office/drawing/2014/main" id="{7630B08E-5AF7-C57C-C4CE-F14FA24A4280}"/>
                    </a:ext>
                  </a:extLst>
                </p:cNvPr>
                <p:cNvCxnSpPr>
                  <a:cxnSpLocks/>
                </p:cNvCxnSpPr>
                <p:nvPr/>
              </p:nvCxnSpPr>
              <p:spPr bwMode="auto">
                <a:xfrm rot="16200000">
                  <a:off x="5110378" y="4126830"/>
                  <a:ext cx="45720" cy="0"/>
                </a:xfrm>
                <a:prstGeom prst="line">
                  <a:avLst/>
                </a:prstGeom>
                <a:noFill/>
                <a:ln w="28575" cap="flat" cmpd="sng" algn="ctr">
                  <a:solidFill>
                    <a:schemeClr val="bg1"/>
                  </a:solidFill>
                  <a:prstDash val="solid"/>
                  <a:round/>
                  <a:headEnd type="none" w="med" len="med"/>
                  <a:tailEnd type="none" w="med" len="med"/>
                </a:ln>
                <a:effectLst/>
              </p:spPr>
            </p:cxnSp>
            <p:cxnSp>
              <p:nvCxnSpPr>
                <p:cNvPr id="2160" name="Straight Connector 2159">
                  <a:extLst>
                    <a:ext uri="{FF2B5EF4-FFF2-40B4-BE49-F238E27FC236}">
                      <a16:creationId xmlns:a16="http://schemas.microsoft.com/office/drawing/2014/main" id="{DAF933E7-46FF-DEE3-90FB-C7093B68C816}"/>
                    </a:ext>
                  </a:extLst>
                </p:cNvPr>
                <p:cNvCxnSpPr>
                  <a:cxnSpLocks/>
                </p:cNvCxnSpPr>
                <p:nvPr/>
              </p:nvCxnSpPr>
              <p:spPr bwMode="auto">
                <a:xfrm rot="16200000">
                  <a:off x="5564835" y="4126830"/>
                  <a:ext cx="45720" cy="0"/>
                </a:xfrm>
                <a:prstGeom prst="line">
                  <a:avLst/>
                </a:prstGeom>
                <a:noFill/>
                <a:ln w="28575" cap="flat" cmpd="sng" algn="ctr">
                  <a:solidFill>
                    <a:schemeClr val="bg1"/>
                  </a:solidFill>
                  <a:prstDash val="solid"/>
                  <a:round/>
                  <a:headEnd type="none" w="med" len="med"/>
                  <a:tailEnd type="none" w="med" len="med"/>
                </a:ln>
                <a:effectLst/>
              </p:spPr>
            </p:cxnSp>
            <p:cxnSp>
              <p:nvCxnSpPr>
                <p:cNvPr id="2161" name="Straight Connector 2160">
                  <a:extLst>
                    <a:ext uri="{FF2B5EF4-FFF2-40B4-BE49-F238E27FC236}">
                      <a16:creationId xmlns:a16="http://schemas.microsoft.com/office/drawing/2014/main" id="{F178B346-0883-874B-E779-D67793F7D052}"/>
                    </a:ext>
                  </a:extLst>
                </p:cNvPr>
                <p:cNvCxnSpPr>
                  <a:cxnSpLocks/>
                </p:cNvCxnSpPr>
                <p:nvPr/>
              </p:nvCxnSpPr>
              <p:spPr bwMode="auto">
                <a:xfrm rot="16200000">
                  <a:off x="6026214" y="4126830"/>
                  <a:ext cx="45720" cy="0"/>
                </a:xfrm>
                <a:prstGeom prst="line">
                  <a:avLst/>
                </a:prstGeom>
                <a:noFill/>
                <a:ln w="28575" cap="flat" cmpd="sng" algn="ctr">
                  <a:solidFill>
                    <a:schemeClr val="bg1"/>
                  </a:solidFill>
                  <a:prstDash val="solid"/>
                  <a:round/>
                  <a:headEnd type="none" w="med" len="med"/>
                  <a:tailEnd type="none" w="med" len="med"/>
                </a:ln>
                <a:effectLst/>
              </p:spPr>
            </p:cxnSp>
            <p:cxnSp>
              <p:nvCxnSpPr>
                <p:cNvPr id="2162" name="Straight Connector 2161">
                  <a:extLst>
                    <a:ext uri="{FF2B5EF4-FFF2-40B4-BE49-F238E27FC236}">
                      <a16:creationId xmlns:a16="http://schemas.microsoft.com/office/drawing/2014/main" id="{59DEE17A-048E-B55E-281C-7CD97B81E63E}"/>
                    </a:ext>
                  </a:extLst>
                </p:cNvPr>
                <p:cNvCxnSpPr>
                  <a:cxnSpLocks/>
                </p:cNvCxnSpPr>
                <p:nvPr/>
              </p:nvCxnSpPr>
              <p:spPr bwMode="auto">
                <a:xfrm rot="16200000">
                  <a:off x="6273639" y="4126830"/>
                  <a:ext cx="4572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815A058C-270E-C24A-659C-1A3CF45F60A6}"/>
                    </a:ext>
                  </a:extLst>
                </p:cNvPr>
                <p:cNvCxnSpPr>
                  <a:cxnSpLocks/>
                </p:cNvCxnSpPr>
                <p:nvPr/>
              </p:nvCxnSpPr>
              <p:spPr bwMode="auto">
                <a:xfrm rot="16200000">
                  <a:off x="582586" y="4126830"/>
                  <a:ext cx="45720" cy="0"/>
                </a:xfrm>
                <a:prstGeom prst="line">
                  <a:avLst/>
                </a:prstGeom>
                <a:noFill/>
                <a:ln w="28575" cap="flat" cmpd="sng" algn="ctr">
                  <a:solidFill>
                    <a:schemeClr val="bg1"/>
                  </a:solidFill>
                  <a:prstDash val="solid"/>
                  <a:round/>
                  <a:headEnd type="none" w="med" len="med"/>
                  <a:tailEnd type="none" w="med" len="med"/>
                </a:ln>
                <a:effectLst/>
              </p:spPr>
            </p:cxnSp>
          </p:grpSp>
          <p:sp>
            <p:nvSpPr>
              <p:cNvPr id="2164" name="TextBox 2163">
                <a:extLst>
                  <a:ext uri="{FF2B5EF4-FFF2-40B4-BE49-F238E27FC236}">
                    <a16:creationId xmlns:a16="http://schemas.microsoft.com/office/drawing/2014/main" id="{DD8E5D67-2423-D9B0-DA64-0C677D6B8726}"/>
                  </a:ext>
                </a:extLst>
              </p:cNvPr>
              <p:cNvSpPr txBox="1"/>
              <p:nvPr/>
            </p:nvSpPr>
            <p:spPr bwMode="auto">
              <a:xfrm>
                <a:off x="1306273" y="4035348"/>
                <a:ext cx="39145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a:solidFill>
                      <a:schemeClr val="bg1"/>
                    </a:solidFill>
                    <a:latin typeface="+mn-lt"/>
                  </a:rPr>
                  <a:t>200</a:t>
                </a:r>
              </a:p>
            </p:txBody>
          </p:sp>
          <p:sp>
            <p:nvSpPr>
              <p:cNvPr id="2165" name="TextBox 2164">
                <a:extLst>
                  <a:ext uri="{FF2B5EF4-FFF2-40B4-BE49-F238E27FC236}">
                    <a16:creationId xmlns:a16="http://schemas.microsoft.com/office/drawing/2014/main" id="{DDFDFBCF-55F3-AF8B-F76F-DED3D946E889}"/>
                  </a:ext>
                </a:extLst>
              </p:cNvPr>
              <p:cNvSpPr txBox="1"/>
              <p:nvPr/>
            </p:nvSpPr>
            <p:spPr bwMode="auto">
              <a:xfrm>
                <a:off x="2214277" y="4035348"/>
                <a:ext cx="39145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a:solidFill>
                      <a:schemeClr val="bg1"/>
                    </a:solidFill>
                    <a:latin typeface="+mn-lt"/>
                  </a:rPr>
                  <a:t>400</a:t>
                </a:r>
              </a:p>
            </p:txBody>
          </p:sp>
          <p:sp>
            <p:nvSpPr>
              <p:cNvPr id="2166" name="TextBox 2165">
                <a:extLst>
                  <a:ext uri="{FF2B5EF4-FFF2-40B4-BE49-F238E27FC236}">
                    <a16:creationId xmlns:a16="http://schemas.microsoft.com/office/drawing/2014/main" id="{D45BC3C3-CD74-D48D-CD3D-A2FFBDA261B0}"/>
                  </a:ext>
                </a:extLst>
              </p:cNvPr>
              <p:cNvSpPr txBox="1"/>
              <p:nvPr/>
            </p:nvSpPr>
            <p:spPr bwMode="auto">
              <a:xfrm>
                <a:off x="3122135" y="4035348"/>
                <a:ext cx="39145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a:solidFill>
                      <a:schemeClr val="bg1"/>
                    </a:solidFill>
                    <a:latin typeface="+mn-lt"/>
                  </a:rPr>
                  <a:t>600</a:t>
                </a:r>
              </a:p>
            </p:txBody>
          </p:sp>
          <p:sp>
            <p:nvSpPr>
              <p:cNvPr id="2167" name="TextBox 2166">
                <a:extLst>
                  <a:ext uri="{FF2B5EF4-FFF2-40B4-BE49-F238E27FC236}">
                    <a16:creationId xmlns:a16="http://schemas.microsoft.com/office/drawing/2014/main" id="{BB84FA49-2EA5-3922-745D-E23E100ED640}"/>
                  </a:ext>
                </a:extLst>
              </p:cNvPr>
              <p:cNvSpPr txBox="1"/>
              <p:nvPr/>
            </p:nvSpPr>
            <p:spPr bwMode="auto">
              <a:xfrm>
                <a:off x="4024352" y="4035348"/>
                <a:ext cx="39145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a:solidFill>
                      <a:schemeClr val="bg1"/>
                    </a:solidFill>
                    <a:latin typeface="+mn-lt"/>
                  </a:rPr>
                  <a:t>800</a:t>
                </a:r>
              </a:p>
            </p:txBody>
          </p:sp>
          <p:sp>
            <p:nvSpPr>
              <p:cNvPr id="2168" name="TextBox 2167">
                <a:extLst>
                  <a:ext uri="{FF2B5EF4-FFF2-40B4-BE49-F238E27FC236}">
                    <a16:creationId xmlns:a16="http://schemas.microsoft.com/office/drawing/2014/main" id="{AFE16A10-6F93-8DF1-0CB3-840DFA849C0C}"/>
                  </a:ext>
                </a:extLst>
              </p:cNvPr>
              <p:cNvSpPr txBox="1"/>
              <p:nvPr/>
            </p:nvSpPr>
            <p:spPr bwMode="auto">
              <a:xfrm>
                <a:off x="4904998" y="4035348"/>
                <a:ext cx="46038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a:solidFill>
                      <a:schemeClr val="bg1"/>
                    </a:solidFill>
                    <a:latin typeface="+mn-lt"/>
                  </a:rPr>
                  <a:t>1000</a:t>
                </a:r>
              </a:p>
            </p:txBody>
          </p:sp>
          <p:sp>
            <p:nvSpPr>
              <p:cNvPr id="2169" name="TextBox 2168">
                <a:extLst>
                  <a:ext uri="{FF2B5EF4-FFF2-40B4-BE49-F238E27FC236}">
                    <a16:creationId xmlns:a16="http://schemas.microsoft.com/office/drawing/2014/main" id="{FB5752E0-5261-287E-0FB8-889B11325C65}"/>
                  </a:ext>
                </a:extLst>
              </p:cNvPr>
              <p:cNvSpPr txBox="1"/>
              <p:nvPr/>
            </p:nvSpPr>
            <p:spPr bwMode="auto">
              <a:xfrm>
                <a:off x="5982510" y="4035348"/>
                <a:ext cx="61908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a:solidFill>
                      <a:schemeClr val="bg1"/>
                    </a:solidFill>
                    <a:latin typeface="+mn-lt"/>
                  </a:rPr>
                  <a:t>1255 aa</a:t>
                </a:r>
              </a:p>
            </p:txBody>
          </p:sp>
          <p:sp>
            <p:nvSpPr>
              <p:cNvPr id="11" name="TextBox 10">
                <a:extLst>
                  <a:ext uri="{FF2B5EF4-FFF2-40B4-BE49-F238E27FC236}">
                    <a16:creationId xmlns:a16="http://schemas.microsoft.com/office/drawing/2014/main" id="{3C684B47-8227-2DE8-1B73-2BE8153D72AC}"/>
                  </a:ext>
                </a:extLst>
              </p:cNvPr>
              <p:cNvSpPr txBox="1"/>
              <p:nvPr/>
            </p:nvSpPr>
            <p:spPr bwMode="auto">
              <a:xfrm>
                <a:off x="479857" y="4035348"/>
                <a:ext cx="25359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a:solidFill>
                      <a:schemeClr val="bg1"/>
                    </a:solidFill>
                    <a:latin typeface="+mn-lt"/>
                  </a:rPr>
                  <a:t>0</a:t>
                </a:r>
              </a:p>
            </p:txBody>
          </p:sp>
        </p:grpSp>
        <p:grpSp>
          <p:nvGrpSpPr>
            <p:cNvPr id="2182" name="Group 2181">
              <a:extLst>
                <a:ext uri="{FF2B5EF4-FFF2-40B4-BE49-F238E27FC236}">
                  <a16:creationId xmlns:a16="http://schemas.microsoft.com/office/drawing/2014/main" id="{613B7985-F105-1EBE-9CC6-2781F53CEE46}"/>
                </a:ext>
              </a:extLst>
            </p:cNvPr>
            <p:cNvGrpSpPr/>
            <p:nvPr/>
          </p:nvGrpSpPr>
          <p:grpSpPr>
            <a:xfrm>
              <a:off x="938756" y="3721057"/>
              <a:ext cx="4191037" cy="253916"/>
              <a:chOff x="831662" y="3591999"/>
              <a:chExt cx="4191037" cy="253916"/>
            </a:xfrm>
          </p:grpSpPr>
          <p:sp>
            <p:nvSpPr>
              <p:cNvPr id="2172" name="Rectangle 2171">
                <a:extLst>
                  <a:ext uri="{FF2B5EF4-FFF2-40B4-BE49-F238E27FC236}">
                    <a16:creationId xmlns:a16="http://schemas.microsoft.com/office/drawing/2014/main" id="{28AC773B-A93F-A1CD-1ED8-742514ADCC2C}"/>
                  </a:ext>
                </a:extLst>
              </p:cNvPr>
              <p:cNvSpPr/>
              <p:nvPr/>
            </p:nvSpPr>
            <p:spPr bwMode="auto">
              <a:xfrm>
                <a:off x="831662" y="3648198"/>
                <a:ext cx="536362" cy="145901"/>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sp>
            <p:nvSpPr>
              <p:cNvPr id="2173" name="Rectangle 2172">
                <a:extLst>
                  <a:ext uri="{FF2B5EF4-FFF2-40B4-BE49-F238E27FC236}">
                    <a16:creationId xmlns:a16="http://schemas.microsoft.com/office/drawing/2014/main" id="{0EE36CDB-D007-2A6A-9EDE-6BCA169E9D0E}"/>
                  </a:ext>
                </a:extLst>
              </p:cNvPr>
              <p:cNvSpPr/>
              <p:nvPr/>
            </p:nvSpPr>
            <p:spPr bwMode="auto">
              <a:xfrm>
                <a:off x="1420606" y="3648198"/>
                <a:ext cx="630936" cy="146304"/>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sp>
            <p:nvSpPr>
              <p:cNvPr id="2174" name="Rectangle 2173">
                <a:extLst>
                  <a:ext uri="{FF2B5EF4-FFF2-40B4-BE49-F238E27FC236}">
                    <a16:creationId xmlns:a16="http://schemas.microsoft.com/office/drawing/2014/main" id="{C0A880AD-8F06-800A-946F-75B02658ACCA}"/>
                  </a:ext>
                </a:extLst>
              </p:cNvPr>
              <p:cNvSpPr/>
              <p:nvPr/>
            </p:nvSpPr>
            <p:spPr bwMode="auto">
              <a:xfrm>
                <a:off x="2053689" y="3648198"/>
                <a:ext cx="539496" cy="146304"/>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sp>
            <p:nvSpPr>
              <p:cNvPr id="2175" name="Rectangle 2174">
                <a:extLst>
                  <a:ext uri="{FF2B5EF4-FFF2-40B4-BE49-F238E27FC236}">
                    <a16:creationId xmlns:a16="http://schemas.microsoft.com/office/drawing/2014/main" id="{FAD6C3AE-0808-652C-9019-D04B014C185D}"/>
                  </a:ext>
                </a:extLst>
              </p:cNvPr>
              <p:cNvSpPr/>
              <p:nvPr/>
            </p:nvSpPr>
            <p:spPr bwMode="auto">
              <a:xfrm>
                <a:off x="2904747" y="3648198"/>
                <a:ext cx="603563" cy="146304"/>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sp>
            <p:nvSpPr>
              <p:cNvPr id="2176" name="Rectangle 2175">
                <a:extLst>
                  <a:ext uri="{FF2B5EF4-FFF2-40B4-BE49-F238E27FC236}">
                    <a16:creationId xmlns:a16="http://schemas.microsoft.com/office/drawing/2014/main" id="{51D6AF11-3204-9595-98F1-EB47202FD21A}"/>
                  </a:ext>
                </a:extLst>
              </p:cNvPr>
              <p:cNvSpPr/>
              <p:nvPr/>
            </p:nvSpPr>
            <p:spPr bwMode="auto">
              <a:xfrm>
                <a:off x="3864230" y="3648198"/>
                <a:ext cx="1158469" cy="146304"/>
              </a:xfrm>
              <a:prstGeom prst="rect">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sp>
            <p:nvSpPr>
              <p:cNvPr id="2177" name="TextBox 2176">
                <a:extLst>
                  <a:ext uri="{FF2B5EF4-FFF2-40B4-BE49-F238E27FC236}">
                    <a16:creationId xmlns:a16="http://schemas.microsoft.com/office/drawing/2014/main" id="{EB491BEA-0147-228C-C088-76642E99A3C4}"/>
                  </a:ext>
                </a:extLst>
              </p:cNvPr>
              <p:cNvSpPr txBox="1"/>
              <p:nvPr/>
            </p:nvSpPr>
            <p:spPr bwMode="auto">
              <a:xfrm>
                <a:off x="1387339" y="3591999"/>
                <a:ext cx="6960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a:latin typeface="+mn-lt"/>
                  </a:rPr>
                  <a:t>Furin-like</a:t>
                </a:r>
              </a:p>
            </p:txBody>
          </p:sp>
          <p:sp>
            <p:nvSpPr>
              <p:cNvPr id="2178" name="TextBox 2177">
                <a:extLst>
                  <a:ext uri="{FF2B5EF4-FFF2-40B4-BE49-F238E27FC236}">
                    <a16:creationId xmlns:a16="http://schemas.microsoft.com/office/drawing/2014/main" id="{7797B48A-0C0A-4188-AC71-23F79C50A760}"/>
                  </a:ext>
                </a:extLst>
              </p:cNvPr>
              <p:cNvSpPr txBox="1"/>
              <p:nvPr/>
            </p:nvSpPr>
            <p:spPr bwMode="auto">
              <a:xfrm>
                <a:off x="847266" y="3591999"/>
                <a:ext cx="50687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a:latin typeface="+mn-lt"/>
                  </a:rPr>
                  <a:t>Rec_L</a:t>
                </a:r>
              </a:p>
            </p:txBody>
          </p:sp>
          <p:sp>
            <p:nvSpPr>
              <p:cNvPr id="2179" name="TextBox 2178">
                <a:extLst>
                  <a:ext uri="{FF2B5EF4-FFF2-40B4-BE49-F238E27FC236}">
                    <a16:creationId xmlns:a16="http://schemas.microsoft.com/office/drawing/2014/main" id="{84A5AE3E-6964-0D7A-39BD-BC0CBD16A006}"/>
                  </a:ext>
                </a:extLst>
              </p:cNvPr>
              <p:cNvSpPr txBox="1"/>
              <p:nvPr/>
            </p:nvSpPr>
            <p:spPr bwMode="auto">
              <a:xfrm>
                <a:off x="2068533" y="3591999"/>
                <a:ext cx="50687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a:latin typeface="+mn-lt"/>
                  </a:rPr>
                  <a:t>Rec_L</a:t>
                </a:r>
              </a:p>
            </p:txBody>
          </p:sp>
          <p:sp>
            <p:nvSpPr>
              <p:cNvPr id="2180" name="TextBox 2179">
                <a:extLst>
                  <a:ext uri="{FF2B5EF4-FFF2-40B4-BE49-F238E27FC236}">
                    <a16:creationId xmlns:a16="http://schemas.microsoft.com/office/drawing/2014/main" id="{F56EDA38-6B1A-305D-3734-9982ADBCF0D8}"/>
                  </a:ext>
                </a:extLst>
              </p:cNvPr>
              <p:cNvSpPr txBox="1"/>
              <p:nvPr/>
            </p:nvSpPr>
            <p:spPr bwMode="auto">
              <a:xfrm>
                <a:off x="2810964" y="3591999"/>
                <a:ext cx="78611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spc="-60">
                    <a:latin typeface="+mn-lt"/>
                  </a:rPr>
                  <a:t>GF_receptor</a:t>
                </a:r>
              </a:p>
            </p:txBody>
          </p:sp>
          <p:sp>
            <p:nvSpPr>
              <p:cNvPr id="2181" name="TextBox 2180">
                <a:extLst>
                  <a:ext uri="{FF2B5EF4-FFF2-40B4-BE49-F238E27FC236}">
                    <a16:creationId xmlns:a16="http://schemas.microsoft.com/office/drawing/2014/main" id="{74F9E93B-7252-C34A-B20A-171181A1339E}"/>
                  </a:ext>
                </a:extLst>
              </p:cNvPr>
              <p:cNvSpPr txBox="1"/>
              <p:nvPr/>
            </p:nvSpPr>
            <p:spPr bwMode="auto">
              <a:xfrm>
                <a:off x="4032004" y="3591999"/>
                <a:ext cx="84029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a:solidFill>
                      <a:schemeClr val="bg1"/>
                    </a:solidFill>
                    <a:latin typeface="+mn-lt"/>
                  </a:rPr>
                  <a:t>Pkinase_Tyr</a:t>
                </a:r>
              </a:p>
            </p:txBody>
          </p:sp>
        </p:grpSp>
      </p:grpSp>
      <p:cxnSp>
        <p:nvCxnSpPr>
          <p:cNvPr id="35" name="Straight Connector 34">
            <a:extLst>
              <a:ext uri="{FF2B5EF4-FFF2-40B4-BE49-F238E27FC236}">
                <a16:creationId xmlns:a16="http://schemas.microsoft.com/office/drawing/2014/main" id="{A7A688B5-7136-BD6E-05FF-3EED301A4547}"/>
              </a:ext>
            </a:extLst>
          </p:cNvPr>
          <p:cNvCxnSpPr/>
          <p:nvPr/>
        </p:nvCxnSpPr>
        <p:spPr bwMode="auto">
          <a:xfrm>
            <a:off x="1894896" y="5941433"/>
            <a:ext cx="1678999"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322EBAC-841C-3926-E528-1F307F359310}"/>
              </a:ext>
            </a:extLst>
          </p:cNvPr>
          <p:cNvCxnSpPr>
            <a:cxnSpLocks/>
          </p:cNvCxnSpPr>
          <p:nvPr/>
        </p:nvCxnSpPr>
        <p:spPr bwMode="auto">
          <a:xfrm>
            <a:off x="4292975" y="5976921"/>
            <a:ext cx="1451070" cy="0"/>
          </a:xfrm>
          <a:prstGeom prst="line">
            <a:avLst/>
          </a:prstGeom>
          <a:noFill/>
          <a:ln w="28575" cap="flat" cmpd="sng" algn="ctr">
            <a:solidFill>
              <a:schemeClr val="bg1"/>
            </a:solidFill>
            <a:prstDash val="solid"/>
            <a:round/>
            <a:headEnd type="none" w="med" len="med"/>
            <a:tailEnd type="none" w="med" len="med"/>
          </a:ln>
          <a:effectLst/>
        </p:spPr>
      </p:cxnSp>
      <p:grpSp>
        <p:nvGrpSpPr>
          <p:cNvPr id="2259" name="Group 2258">
            <a:extLst>
              <a:ext uri="{FF2B5EF4-FFF2-40B4-BE49-F238E27FC236}">
                <a16:creationId xmlns:a16="http://schemas.microsoft.com/office/drawing/2014/main" id="{3DADC7F7-BED0-778C-358B-E767FD55D816}"/>
              </a:ext>
            </a:extLst>
          </p:cNvPr>
          <p:cNvGrpSpPr/>
          <p:nvPr/>
        </p:nvGrpSpPr>
        <p:grpSpPr>
          <a:xfrm rot="5400000">
            <a:off x="2734855" y="5335768"/>
            <a:ext cx="65469" cy="1280145"/>
            <a:chOff x="783771" y="5056499"/>
            <a:chExt cx="87531" cy="917247"/>
          </a:xfrm>
        </p:grpSpPr>
        <p:cxnSp>
          <p:nvCxnSpPr>
            <p:cNvPr id="2261" name="Straight Connector 2260">
              <a:extLst>
                <a:ext uri="{FF2B5EF4-FFF2-40B4-BE49-F238E27FC236}">
                  <a16:creationId xmlns:a16="http://schemas.microsoft.com/office/drawing/2014/main" id="{05C82069-6835-A3B2-1BE8-B730AF3BEB68}"/>
                </a:ext>
              </a:extLst>
            </p:cNvPr>
            <p:cNvCxnSpPr>
              <a:cxnSpLocks/>
            </p:cNvCxnSpPr>
            <p:nvPr/>
          </p:nvCxnSpPr>
          <p:spPr bwMode="auto">
            <a:xfrm>
              <a:off x="783771" y="5056499"/>
              <a:ext cx="87531" cy="0"/>
            </a:xfrm>
            <a:prstGeom prst="line">
              <a:avLst/>
            </a:prstGeom>
            <a:noFill/>
            <a:ln w="28575" cap="flat" cmpd="sng" algn="ctr">
              <a:solidFill>
                <a:schemeClr val="bg1"/>
              </a:solidFill>
              <a:prstDash val="solid"/>
              <a:round/>
              <a:headEnd type="none" w="med" len="med"/>
              <a:tailEnd type="none" w="med" len="med"/>
            </a:ln>
            <a:effectLst/>
          </p:spPr>
        </p:cxnSp>
        <p:cxnSp>
          <p:nvCxnSpPr>
            <p:cNvPr id="2262" name="Straight Connector 2261">
              <a:extLst>
                <a:ext uri="{FF2B5EF4-FFF2-40B4-BE49-F238E27FC236}">
                  <a16:creationId xmlns:a16="http://schemas.microsoft.com/office/drawing/2014/main" id="{D501F54E-9824-E375-B47E-F220024B4427}"/>
                </a:ext>
              </a:extLst>
            </p:cNvPr>
            <p:cNvCxnSpPr>
              <a:cxnSpLocks/>
            </p:cNvCxnSpPr>
            <p:nvPr/>
          </p:nvCxnSpPr>
          <p:spPr bwMode="auto">
            <a:xfrm>
              <a:off x="783771" y="5362248"/>
              <a:ext cx="87531" cy="0"/>
            </a:xfrm>
            <a:prstGeom prst="line">
              <a:avLst/>
            </a:prstGeom>
            <a:noFill/>
            <a:ln w="28575" cap="flat" cmpd="sng" algn="ctr">
              <a:solidFill>
                <a:schemeClr val="bg1"/>
              </a:solidFill>
              <a:prstDash val="solid"/>
              <a:round/>
              <a:headEnd type="none" w="med" len="med"/>
              <a:tailEnd type="none" w="med" len="med"/>
            </a:ln>
            <a:effectLst/>
          </p:spPr>
        </p:cxnSp>
        <p:cxnSp>
          <p:nvCxnSpPr>
            <p:cNvPr id="2263" name="Straight Connector 2262">
              <a:extLst>
                <a:ext uri="{FF2B5EF4-FFF2-40B4-BE49-F238E27FC236}">
                  <a16:creationId xmlns:a16="http://schemas.microsoft.com/office/drawing/2014/main" id="{A425B2AD-E108-A7DB-776B-EAD6D2A93A84}"/>
                </a:ext>
              </a:extLst>
            </p:cNvPr>
            <p:cNvCxnSpPr>
              <a:cxnSpLocks/>
            </p:cNvCxnSpPr>
            <p:nvPr/>
          </p:nvCxnSpPr>
          <p:spPr bwMode="auto">
            <a:xfrm>
              <a:off x="783771" y="5667997"/>
              <a:ext cx="87531" cy="0"/>
            </a:xfrm>
            <a:prstGeom prst="line">
              <a:avLst/>
            </a:prstGeom>
            <a:noFill/>
            <a:ln w="28575" cap="flat" cmpd="sng" algn="ctr">
              <a:solidFill>
                <a:schemeClr val="bg1"/>
              </a:solidFill>
              <a:prstDash val="solid"/>
              <a:round/>
              <a:headEnd type="none" w="med" len="med"/>
              <a:tailEnd type="none" w="med" len="med"/>
            </a:ln>
            <a:effectLst/>
          </p:spPr>
        </p:cxnSp>
        <p:cxnSp>
          <p:nvCxnSpPr>
            <p:cNvPr id="2264" name="Straight Connector 2263">
              <a:extLst>
                <a:ext uri="{FF2B5EF4-FFF2-40B4-BE49-F238E27FC236}">
                  <a16:creationId xmlns:a16="http://schemas.microsoft.com/office/drawing/2014/main" id="{BE896FF8-061E-14C5-177E-2B22DABFD074}"/>
                </a:ext>
              </a:extLst>
            </p:cNvPr>
            <p:cNvCxnSpPr>
              <a:cxnSpLocks/>
            </p:cNvCxnSpPr>
            <p:nvPr/>
          </p:nvCxnSpPr>
          <p:spPr bwMode="auto">
            <a:xfrm>
              <a:off x="783771" y="5973746"/>
              <a:ext cx="87531"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65" name="Group 2264">
            <a:extLst>
              <a:ext uri="{FF2B5EF4-FFF2-40B4-BE49-F238E27FC236}">
                <a16:creationId xmlns:a16="http://schemas.microsoft.com/office/drawing/2014/main" id="{15970383-5C13-8ABA-2113-261224E96754}"/>
              </a:ext>
            </a:extLst>
          </p:cNvPr>
          <p:cNvGrpSpPr/>
          <p:nvPr/>
        </p:nvGrpSpPr>
        <p:grpSpPr>
          <a:xfrm rot="5400000">
            <a:off x="4973022" y="5685341"/>
            <a:ext cx="75181" cy="637272"/>
            <a:chOff x="783771" y="5667997"/>
            <a:chExt cx="87531" cy="305749"/>
          </a:xfrm>
        </p:grpSpPr>
        <p:cxnSp>
          <p:nvCxnSpPr>
            <p:cNvPr id="2268" name="Straight Connector 2267">
              <a:extLst>
                <a:ext uri="{FF2B5EF4-FFF2-40B4-BE49-F238E27FC236}">
                  <a16:creationId xmlns:a16="http://schemas.microsoft.com/office/drawing/2014/main" id="{2064CC48-F583-9C55-2162-006BCE96DF71}"/>
                </a:ext>
              </a:extLst>
            </p:cNvPr>
            <p:cNvCxnSpPr>
              <a:cxnSpLocks/>
            </p:cNvCxnSpPr>
            <p:nvPr/>
          </p:nvCxnSpPr>
          <p:spPr bwMode="auto">
            <a:xfrm>
              <a:off x="783771" y="5667997"/>
              <a:ext cx="87531" cy="0"/>
            </a:xfrm>
            <a:prstGeom prst="line">
              <a:avLst/>
            </a:prstGeom>
            <a:noFill/>
            <a:ln w="28575" cap="flat" cmpd="sng" algn="ctr">
              <a:solidFill>
                <a:schemeClr val="bg1"/>
              </a:solidFill>
              <a:prstDash val="solid"/>
              <a:round/>
              <a:headEnd type="none" w="med" len="med"/>
              <a:tailEnd type="none" w="med" len="med"/>
            </a:ln>
            <a:effectLst/>
          </p:spPr>
        </p:cxnSp>
        <p:cxnSp>
          <p:nvCxnSpPr>
            <p:cNvPr id="2269" name="Straight Connector 2268">
              <a:extLst>
                <a:ext uri="{FF2B5EF4-FFF2-40B4-BE49-F238E27FC236}">
                  <a16:creationId xmlns:a16="http://schemas.microsoft.com/office/drawing/2014/main" id="{FA350E71-B7D8-4853-3023-68A545ECF78A}"/>
                </a:ext>
              </a:extLst>
            </p:cNvPr>
            <p:cNvCxnSpPr>
              <a:cxnSpLocks/>
            </p:cNvCxnSpPr>
            <p:nvPr/>
          </p:nvCxnSpPr>
          <p:spPr bwMode="auto">
            <a:xfrm>
              <a:off x="783771" y="5973746"/>
              <a:ext cx="87531" cy="0"/>
            </a:xfrm>
            <a:prstGeom prst="line">
              <a:avLst/>
            </a:prstGeom>
            <a:noFill/>
            <a:ln w="28575" cap="flat" cmpd="sng" algn="ctr">
              <a:solidFill>
                <a:schemeClr val="bg1"/>
              </a:solidFill>
              <a:prstDash val="solid"/>
              <a:round/>
              <a:headEnd type="none" w="med" len="med"/>
              <a:tailEnd type="none" w="med" len="med"/>
            </a:ln>
            <a:effectLst/>
          </p:spPr>
        </p:cxnSp>
      </p:grpSp>
      <p:sp>
        <p:nvSpPr>
          <p:cNvPr id="10" name="TextBox 9">
            <a:extLst>
              <a:ext uri="{FF2B5EF4-FFF2-40B4-BE49-F238E27FC236}">
                <a16:creationId xmlns:a16="http://schemas.microsoft.com/office/drawing/2014/main" id="{3F431A81-9EFF-B9F7-0569-E9239E3EED18}"/>
              </a:ext>
            </a:extLst>
          </p:cNvPr>
          <p:cNvSpPr txBox="1"/>
          <p:nvPr/>
        </p:nvSpPr>
        <p:spPr bwMode="auto">
          <a:xfrm>
            <a:off x="397929" y="6373735"/>
            <a:ext cx="19180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2"/>
                </a:solidFill>
                <a:latin typeface="Calibri" panose="020F0502020204030204" pitchFamily="34" charset="0"/>
              </a:rPr>
              <a:t>Kiss. Sci Rep. </a:t>
            </a:r>
            <a:r>
              <a:rPr lang="en-US" sz="1200" b="0" i="0">
                <a:solidFill>
                  <a:srgbClr val="5B616B"/>
                </a:solidFill>
                <a:effectLst/>
                <a:latin typeface="BlinkMacSystemFont"/>
              </a:rPr>
              <a:t>2017; 7:42713</a:t>
            </a:r>
            <a:endParaRPr lang="en-US" sz="1200" b="0">
              <a:solidFill>
                <a:schemeClr val="bg2"/>
              </a:solidFill>
              <a:latin typeface="Calibri" panose="020F0502020204030204" pitchFamily="34" charset="0"/>
            </a:endParaRPr>
          </a:p>
        </p:txBody>
      </p:sp>
      <p:sp>
        <p:nvSpPr>
          <p:cNvPr id="20" name="TextBox 19">
            <a:extLst>
              <a:ext uri="{FF2B5EF4-FFF2-40B4-BE49-F238E27FC236}">
                <a16:creationId xmlns:a16="http://schemas.microsoft.com/office/drawing/2014/main" id="{A3A1012E-B82B-95AE-9865-6F61615D4D30}"/>
              </a:ext>
            </a:extLst>
          </p:cNvPr>
          <p:cNvSpPr txBox="1"/>
          <p:nvPr/>
        </p:nvSpPr>
        <p:spPr bwMode="auto">
          <a:xfrm>
            <a:off x="2118026" y="2084142"/>
            <a:ext cx="27159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TCGA Bladder Cohort (n = 45)</a:t>
            </a:r>
          </a:p>
        </p:txBody>
      </p:sp>
      <p:sp>
        <p:nvSpPr>
          <p:cNvPr id="2245" name="TextBox 2244">
            <a:extLst>
              <a:ext uri="{FF2B5EF4-FFF2-40B4-BE49-F238E27FC236}">
                <a16:creationId xmlns:a16="http://schemas.microsoft.com/office/drawing/2014/main" id="{4DC0B8AF-20FE-B420-5E99-B85C08801902}"/>
              </a:ext>
            </a:extLst>
          </p:cNvPr>
          <p:cNvSpPr txBox="1"/>
          <p:nvPr/>
        </p:nvSpPr>
        <p:spPr bwMode="auto">
          <a:xfrm>
            <a:off x="799123" y="1676107"/>
            <a:ext cx="5696712" cy="508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3363" indent="-233363" eaLnBrk="1" hangingPunct="1">
              <a:lnSpc>
                <a:spcPct val="90000"/>
              </a:lnSpc>
              <a:spcBef>
                <a:spcPts val="1000"/>
              </a:spcBef>
              <a:spcAft>
                <a:spcPts val="700"/>
              </a:spcAft>
              <a:buClr>
                <a:schemeClr val="bg1"/>
              </a:buClr>
              <a:buFont typeface="Wingdings" panose="05000000000000000000" pitchFamily="2" charset="2"/>
              <a:buChar char="§"/>
              <a:defRPr sz="1600">
                <a:solidFill>
                  <a:schemeClr val="bg1"/>
                </a:solidFill>
                <a:latin typeface="+mn-lt"/>
                <a:cs typeface="+mn-cs"/>
              </a:defRPr>
            </a:lvl1pPr>
            <a:lvl2pPr marL="742950" indent="-285750" eaLnBrk="1"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eaLnBrk="1"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eaLnBrk="1"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eaLnBrk="1"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800">
                <a:latin typeface="+mn-lt"/>
              </a:defRPr>
            </a:lvl6pPr>
            <a:lvl7pPr marL="2971800" indent="-228600" fontAlgn="base">
              <a:lnSpc>
                <a:spcPct val="90000"/>
              </a:lnSpc>
              <a:spcBef>
                <a:spcPct val="35000"/>
              </a:spcBef>
              <a:spcAft>
                <a:spcPct val="25000"/>
              </a:spcAft>
              <a:buClr>
                <a:schemeClr val="accent2"/>
              </a:buClr>
              <a:buFont typeface="Arial" charset="0"/>
              <a:buChar char="–"/>
              <a:defRPr sz="1800">
                <a:latin typeface="+mn-lt"/>
              </a:defRPr>
            </a:lvl7pPr>
            <a:lvl8pPr marL="3429000" indent="-228600" fontAlgn="base">
              <a:lnSpc>
                <a:spcPct val="90000"/>
              </a:lnSpc>
              <a:spcBef>
                <a:spcPct val="35000"/>
              </a:spcBef>
              <a:spcAft>
                <a:spcPct val="25000"/>
              </a:spcAft>
              <a:buClr>
                <a:schemeClr val="accent2"/>
              </a:buClr>
              <a:buFont typeface="Arial" charset="0"/>
              <a:buChar char="–"/>
              <a:defRPr sz="1800">
                <a:latin typeface="+mn-lt"/>
              </a:defRPr>
            </a:lvl8pPr>
            <a:lvl9pPr marL="3886200" indent="-228600" fontAlgn="base">
              <a:lnSpc>
                <a:spcPct val="90000"/>
              </a:lnSpc>
              <a:spcBef>
                <a:spcPct val="35000"/>
              </a:spcBef>
              <a:spcAft>
                <a:spcPct val="25000"/>
              </a:spcAft>
              <a:buClr>
                <a:schemeClr val="accent2"/>
              </a:buClr>
              <a:buFont typeface="Arial" charset="0"/>
              <a:buChar char="–"/>
              <a:defRPr sz="1800">
                <a:latin typeface="+mn-lt"/>
              </a:defRPr>
            </a:lvl9pPr>
          </a:lstStyle>
          <a:p>
            <a:pPr marL="0" indent="0" algn="ctr">
              <a:buNone/>
            </a:pPr>
            <a:r>
              <a:rPr lang="en-US"/>
              <a:t>HER2 Single Nucleotide Point Mutation Prone Regions</a:t>
            </a:r>
          </a:p>
        </p:txBody>
      </p:sp>
    </p:spTree>
    <p:extLst>
      <p:ext uri="{BB962C8B-B14F-4D97-AF65-F5344CB8AC3E}">
        <p14:creationId xmlns:p14="http://schemas.microsoft.com/office/powerpoint/2010/main" val="3119664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01AA2-990B-7FCD-ED18-B117EB392022}"/>
              </a:ext>
            </a:extLst>
          </p:cNvPr>
          <p:cNvSpPr>
            <a:spLocks noGrp="1"/>
          </p:cNvSpPr>
          <p:nvPr>
            <p:ph type="title"/>
          </p:nvPr>
        </p:nvSpPr>
        <p:spPr/>
        <p:txBody>
          <a:bodyPr/>
          <a:lstStyle/>
          <a:p>
            <a:r>
              <a:rPr lang="en-US"/>
              <a:t>Tumor Agnostic Prevalence of HER2 Alterations (Mutations and Amplifications)</a:t>
            </a:r>
          </a:p>
        </p:txBody>
      </p:sp>
      <p:sp>
        <p:nvSpPr>
          <p:cNvPr id="7" name="Rectangle 6">
            <a:extLst>
              <a:ext uri="{FF2B5EF4-FFF2-40B4-BE49-F238E27FC236}">
                <a16:creationId xmlns:a16="http://schemas.microsoft.com/office/drawing/2014/main" id="{00B55571-BD24-2873-1A87-AC27E9AABDCE}"/>
              </a:ext>
            </a:extLst>
          </p:cNvPr>
          <p:cNvSpPr/>
          <p:nvPr/>
        </p:nvSpPr>
        <p:spPr bwMode="auto">
          <a:xfrm>
            <a:off x="1258491" y="1438382"/>
            <a:ext cx="364826" cy="390418"/>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 name="TextBox 9">
            <a:extLst>
              <a:ext uri="{FF2B5EF4-FFF2-40B4-BE49-F238E27FC236}">
                <a16:creationId xmlns:a16="http://schemas.microsoft.com/office/drawing/2014/main" id="{E74FA518-38CA-4635-7361-551400B8E2A6}"/>
              </a:ext>
            </a:extLst>
          </p:cNvPr>
          <p:cNvSpPr txBox="1"/>
          <p:nvPr/>
        </p:nvSpPr>
        <p:spPr bwMode="auto">
          <a:xfrm>
            <a:off x="395618" y="6374657"/>
            <a:ext cx="25905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2"/>
                </a:solidFill>
                <a:latin typeface="Calibri" panose="020F0502020204030204" pitchFamily="34" charset="0"/>
              </a:rPr>
              <a:t>Raghav. Clin Cancer Res. 2023;29:3251</a:t>
            </a:r>
          </a:p>
        </p:txBody>
      </p:sp>
      <p:sp>
        <p:nvSpPr>
          <p:cNvPr id="3" name="Rectangle 2">
            <a:extLst>
              <a:ext uri="{FF2B5EF4-FFF2-40B4-BE49-F238E27FC236}">
                <a16:creationId xmlns:a16="http://schemas.microsoft.com/office/drawing/2014/main" id="{386E987B-2A3D-5C63-3001-C8CC9196E0F2}"/>
              </a:ext>
            </a:extLst>
          </p:cNvPr>
          <p:cNvSpPr/>
          <p:nvPr/>
        </p:nvSpPr>
        <p:spPr bwMode="auto">
          <a:xfrm>
            <a:off x="609758" y="1464731"/>
            <a:ext cx="453497" cy="373941"/>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19" name="Group 18">
            <a:extLst>
              <a:ext uri="{FF2B5EF4-FFF2-40B4-BE49-F238E27FC236}">
                <a16:creationId xmlns:a16="http://schemas.microsoft.com/office/drawing/2014/main" id="{67583119-0FC5-CA49-DC10-41863F2B9C6B}"/>
              </a:ext>
            </a:extLst>
          </p:cNvPr>
          <p:cNvGrpSpPr/>
          <p:nvPr/>
        </p:nvGrpSpPr>
        <p:grpSpPr>
          <a:xfrm>
            <a:off x="1436441" y="2061524"/>
            <a:ext cx="91440" cy="1466850"/>
            <a:chOff x="1547566" y="2061524"/>
            <a:chExt cx="91440" cy="1466850"/>
          </a:xfrm>
        </p:grpSpPr>
        <p:cxnSp>
          <p:nvCxnSpPr>
            <p:cNvPr id="16" name="Straight Connector 15">
              <a:extLst>
                <a:ext uri="{FF2B5EF4-FFF2-40B4-BE49-F238E27FC236}">
                  <a16:creationId xmlns:a16="http://schemas.microsoft.com/office/drawing/2014/main" id="{04BC468B-87BF-4320-E86E-755AEB3588FA}"/>
                </a:ext>
              </a:extLst>
            </p:cNvPr>
            <p:cNvCxnSpPr>
              <a:cxnSpLocks/>
            </p:cNvCxnSpPr>
            <p:nvPr/>
          </p:nvCxnSpPr>
          <p:spPr bwMode="auto">
            <a:xfrm>
              <a:off x="1547566" y="206152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DEA0672-856F-05A5-BFFA-EAA327924957}"/>
                </a:ext>
              </a:extLst>
            </p:cNvPr>
            <p:cNvCxnSpPr>
              <a:cxnSpLocks/>
            </p:cNvCxnSpPr>
            <p:nvPr/>
          </p:nvCxnSpPr>
          <p:spPr bwMode="auto">
            <a:xfrm>
              <a:off x="1547566" y="279494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0F684BA-37B7-25EA-DF83-32772C51D18F}"/>
                </a:ext>
              </a:extLst>
            </p:cNvPr>
            <p:cNvCxnSpPr>
              <a:cxnSpLocks/>
            </p:cNvCxnSpPr>
            <p:nvPr/>
          </p:nvCxnSpPr>
          <p:spPr bwMode="auto">
            <a:xfrm>
              <a:off x="1547566" y="3528374"/>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64071180-6C38-B7E3-F86A-C0D775C8E88F}"/>
              </a:ext>
            </a:extLst>
          </p:cNvPr>
          <p:cNvGrpSpPr/>
          <p:nvPr/>
        </p:nvGrpSpPr>
        <p:grpSpPr>
          <a:xfrm>
            <a:off x="670621" y="1698967"/>
            <a:ext cx="821706" cy="2188677"/>
            <a:chOff x="670621" y="1698967"/>
            <a:chExt cx="821706" cy="2188677"/>
          </a:xfrm>
        </p:grpSpPr>
        <p:grpSp>
          <p:nvGrpSpPr>
            <p:cNvPr id="23" name="Group 22">
              <a:extLst>
                <a:ext uri="{FF2B5EF4-FFF2-40B4-BE49-F238E27FC236}">
                  <a16:creationId xmlns:a16="http://schemas.microsoft.com/office/drawing/2014/main" id="{273EDFA6-8B63-1110-ACFF-CC28136E0142}"/>
                </a:ext>
              </a:extLst>
            </p:cNvPr>
            <p:cNvGrpSpPr/>
            <p:nvPr/>
          </p:nvGrpSpPr>
          <p:grpSpPr>
            <a:xfrm>
              <a:off x="996678" y="1905016"/>
              <a:ext cx="495649" cy="1776581"/>
              <a:chOff x="996678" y="1905016"/>
              <a:chExt cx="495649" cy="1776581"/>
            </a:xfrm>
          </p:grpSpPr>
          <p:sp>
            <p:nvSpPr>
              <p:cNvPr id="20" name="TextBox 19">
                <a:extLst>
                  <a:ext uri="{FF2B5EF4-FFF2-40B4-BE49-F238E27FC236}">
                    <a16:creationId xmlns:a16="http://schemas.microsoft.com/office/drawing/2014/main" id="{35CA4031-C530-2892-5696-08BAF327D957}"/>
                  </a:ext>
                </a:extLst>
              </p:cNvPr>
              <p:cNvSpPr txBox="1"/>
              <p:nvPr/>
            </p:nvSpPr>
            <p:spPr bwMode="auto">
              <a:xfrm>
                <a:off x="996678" y="1905016"/>
                <a:ext cx="49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a:solidFill>
                      <a:schemeClr val="bg1"/>
                    </a:solidFill>
                    <a:latin typeface="Calibri" panose="020F0502020204030204" pitchFamily="34" charset="0"/>
                  </a:rPr>
                  <a:t>15%</a:t>
                </a:r>
              </a:p>
            </p:txBody>
          </p:sp>
          <p:sp>
            <p:nvSpPr>
              <p:cNvPr id="21" name="TextBox 20">
                <a:extLst>
                  <a:ext uri="{FF2B5EF4-FFF2-40B4-BE49-F238E27FC236}">
                    <a16:creationId xmlns:a16="http://schemas.microsoft.com/office/drawing/2014/main" id="{BDF8FAAF-F89B-98F9-004C-C90DBE71BDD7}"/>
                  </a:ext>
                </a:extLst>
              </p:cNvPr>
              <p:cNvSpPr txBox="1"/>
              <p:nvPr/>
            </p:nvSpPr>
            <p:spPr bwMode="auto">
              <a:xfrm>
                <a:off x="996678" y="2639418"/>
                <a:ext cx="49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a:solidFill>
                      <a:schemeClr val="bg1"/>
                    </a:solidFill>
                    <a:latin typeface="Calibri" panose="020F0502020204030204" pitchFamily="34" charset="0"/>
                  </a:rPr>
                  <a:t>15%</a:t>
                </a:r>
              </a:p>
            </p:txBody>
          </p:sp>
          <p:sp>
            <p:nvSpPr>
              <p:cNvPr id="22" name="TextBox 21">
                <a:extLst>
                  <a:ext uri="{FF2B5EF4-FFF2-40B4-BE49-F238E27FC236}">
                    <a16:creationId xmlns:a16="http://schemas.microsoft.com/office/drawing/2014/main" id="{B9812CBB-B008-BEC5-D203-1D561E474551}"/>
                  </a:ext>
                </a:extLst>
              </p:cNvPr>
              <p:cNvSpPr txBox="1"/>
              <p:nvPr/>
            </p:nvSpPr>
            <p:spPr bwMode="auto">
              <a:xfrm>
                <a:off x="1088049" y="3373820"/>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a:solidFill>
                      <a:schemeClr val="bg1"/>
                    </a:solidFill>
                    <a:latin typeface="Calibri" panose="020F0502020204030204" pitchFamily="34" charset="0"/>
                  </a:rPr>
                  <a:t>5%</a:t>
                </a:r>
              </a:p>
            </p:txBody>
          </p:sp>
        </p:grpSp>
        <p:sp>
          <p:nvSpPr>
            <p:cNvPr id="24" name="TextBox 23">
              <a:extLst>
                <a:ext uri="{FF2B5EF4-FFF2-40B4-BE49-F238E27FC236}">
                  <a16:creationId xmlns:a16="http://schemas.microsoft.com/office/drawing/2014/main" id="{66CCEBD0-4556-3742-D642-C7AAA5E3A680}"/>
                </a:ext>
              </a:extLst>
            </p:cNvPr>
            <p:cNvSpPr txBox="1"/>
            <p:nvPr/>
          </p:nvSpPr>
          <p:spPr bwMode="auto">
            <a:xfrm rot="16200000">
              <a:off x="-239052" y="2608640"/>
              <a:ext cx="21886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Alteration Frequency</a:t>
              </a:r>
            </a:p>
          </p:txBody>
        </p:sp>
      </p:grpSp>
      <p:grpSp>
        <p:nvGrpSpPr>
          <p:cNvPr id="234" name="Group 233">
            <a:extLst>
              <a:ext uri="{FF2B5EF4-FFF2-40B4-BE49-F238E27FC236}">
                <a16:creationId xmlns:a16="http://schemas.microsoft.com/office/drawing/2014/main" id="{7872FCFE-22D7-5AFF-57AA-520F40EC332A}"/>
              </a:ext>
            </a:extLst>
          </p:cNvPr>
          <p:cNvGrpSpPr/>
          <p:nvPr/>
        </p:nvGrpSpPr>
        <p:grpSpPr>
          <a:xfrm>
            <a:off x="1623792" y="1711238"/>
            <a:ext cx="9537052" cy="2555471"/>
            <a:chOff x="1623792" y="1711238"/>
            <a:chExt cx="9537052" cy="2555471"/>
          </a:xfrm>
        </p:grpSpPr>
        <p:sp>
          <p:nvSpPr>
            <p:cNvPr id="26" name="Rectangle 25">
              <a:extLst>
                <a:ext uri="{FF2B5EF4-FFF2-40B4-BE49-F238E27FC236}">
                  <a16:creationId xmlns:a16="http://schemas.microsoft.com/office/drawing/2014/main" id="{E6F0A339-FAF7-60D3-C703-BD958FAE6A5A}"/>
                </a:ext>
              </a:extLst>
            </p:cNvPr>
            <p:cNvSpPr/>
            <p:nvPr/>
          </p:nvSpPr>
          <p:spPr bwMode="auto">
            <a:xfrm>
              <a:off x="1623792" y="4056360"/>
              <a:ext cx="252283" cy="203667"/>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7" name="Rectangle 26">
              <a:extLst>
                <a:ext uri="{FF2B5EF4-FFF2-40B4-BE49-F238E27FC236}">
                  <a16:creationId xmlns:a16="http://schemas.microsoft.com/office/drawing/2014/main" id="{A68A723E-4640-6198-C37A-4324B80C2205}"/>
                </a:ext>
              </a:extLst>
            </p:cNvPr>
            <p:cNvSpPr/>
            <p:nvPr/>
          </p:nvSpPr>
          <p:spPr bwMode="auto">
            <a:xfrm>
              <a:off x="1623792" y="3455137"/>
              <a:ext cx="252283" cy="601224"/>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8" name="Rectangle 27">
              <a:extLst>
                <a:ext uri="{FF2B5EF4-FFF2-40B4-BE49-F238E27FC236}">
                  <a16:creationId xmlns:a16="http://schemas.microsoft.com/office/drawing/2014/main" id="{949F9156-EDC7-B10E-B806-9AEDCA1BD815}"/>
                </a:ext>
              </a:extLst>
            </p:cNvPr>
            <p:cNvSpPr/>
            <p:nvPr/>
          </p:nvSpPr>
          <p:spPr bwMode="auto">
            <a:xfrm>
              <a:off x="1623792" y="1740343"/>
              <a:ext cx="252283" cy="17147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73637F2D-5838-EC79-D57C-ACA304CC6677}"/>
                </a:ext>
              </a:extLst>
            </p:cNvPr>
            <p:cNvSpPr/>
            <p:nvPr/>
          </p:nvSpPr>
          <p:spPr bwMode="auto">
            <a:xfrm>
              <a:off x="1905149" y="4126627"/>
              <a:ext cx="252283" cy="13340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BFE5A16F-052B-073E-770F-596B2021CE89}"/>
                </a:ext>
              </a:extLst>
            </p:cNvPr>
            <p:cNvSpPr/>
            <p:nvPr/>
          </p:nvSpPr>
          <p:spPr bwMode="auto">
            <a:xfrm>
              <a:off x="1905149" y="2375378"/>
              <a:ext cx="252283" cy="175124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22C756C8-C200-8A15-930B-5EC5A56DCFB1}"/>
                </a:ext>
              </a:extLst>
            </p:cNvPr>
            <p:cNvSpPr/>
            <p:nvPr/>
          </p:nvSpPr>
          <p:spPr bwMode="auto">
            <a:xfrm>
              <a:off x="1905149" y="1838673"/>
              <a:ext cx="252283" cy="5367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F9836C52-E9B6-59CB-600A-7C8AD4F51150}"/>
                </a:ext>
              </a:extLst>
            </p:cNvPr>
            <p:cNvSpPr/>
            <p:nvPr/>
          </p:nvSpPr>
          <p:spPr bwMode="auto">
            <a:xfrm>
              <a:off x="2186506" y="3996765"/>
              <a:ext cx="252283" cy="25676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8D3765ED-DE82-1B3C-4086-B963EB32EBD8}"/>
                </a:ext>
              </a:extLst>
            </p:cNvPr>
            <p:cNvSpPr/>
            <p:nvPr/>
          </p:nvSpPr>
          <p:spPr bwMode="auto">
            <a:xfrm>
              <a:off x="2186506" y="3788617"/>
              <a:ext cx="252283" cy="21158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2CBA11C8-7196-3C2A-A705-F5BD73AFE7BD}"/>
                </a:ext>
              </a:extLst>
            </p:cNvPr>
            <p:cNvSpPr/>
            <p:nvPr/>
          </p:nvSpPr>
          <p:spPr bwMode="auto">
            <a:xfrm>
              <a:off x="2186506" y="1999450"/>
              <a:ext cx="252283" cy="17891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8B8BBF0D-F671-5770-451A-56D236010AF8}"/>
                </a:ext>
              </a:extLst>
            </p:cNvPr>
            <p:cNvSpPr/>
            <p:nvPr/>
          </p:nvSpPr>
          <p:spPr bwMode="auto">
            <a:xfrm>
              <a:off x="2467863" y="4161495"/>
              <a:ext cx="252283" cy="8860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7EABD3A3-170E-1D31-E07E-0DDCA6B811D2}"/>
                </a:ext>
              </a:extLst>
            </p:cNvPr>
            <p:cNvSpPr/>
            <p:nvPr/>
          </p:nvSpPr>
          <p:spPr bwMode="auto">
            <a:xfrm>
              <a:off x="2467863" y="2517177"/>
              <a:ext cx="252283" cy="164431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D306EDA3-7C5C-845A-A0C6-A0F81009B26F}"/>
                </a:ext>
              </a:extLst>
            </p:cNvPr>
            <p:cNvSpPr/>
            <p:nvPr/>
          </p:nvSpPr>
          <p:spPr bwMode="auto">
            <a:xfrm>
              <a:off x="2467863" y="2051210"/>
              <a:ext cx="252283" cy="4659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DB4646D7-C652-15C3-B1A6-B294DED83BA1}"/>
                </a:ext>
              </a:extLst>
            </p:cNvPr>
            <p:cNvSpPr/>
            <p:nvPr/>
          </p:nvSpPr>
          <p:spPr bwMode="auto">
            <a:xfrm>
              <a:off x="2749220" y="3802369"/>
              <a:ext cx="252283" cy="45765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CB66E1C3-B13F-E54E-2128-B3EFAEB1180B}"/>
                </a:ext>
              </a:extLst>
            </p:cNvPr>
            <p:cNvSpPr/>
            <p:nvPr/>
          </p:nvSpPr>
          <p:spPr bwMode="auto">
            <a:xfrm>
              <a:off x="2749220" y="2517177"/>
              <a:ext cx="252283" cy="12851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F0D25B4F-C9F5-8A6A-2242-42D00EB92889}"/>
                </a:ext>
              </a:extLst>
            </p:cNvPr>
            <p:cNvSpPr/>
            <p:nvPr/>
          </p:nvSpPr>
          <p:spPr bwMode="auto">
            <a:xfrm>
              <a:off x="3030577" y="4223371"/>
              <a:ext cx="252283" cy="2743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ABDB2A57-D152-9F9F-3FF2-D5B5D918EAB9}"/>
                </a:ext>
              </a:extLst>
            </p:cNvPr>
            <p:cNvSpPr/>
            <p:nvPr/>
          </p:nvSpPr>
          <p:spPr bwMode="auto">
            <a:xfrm>
              <a:off x="3030577" y="3630486"/>
              <a:ext cx="252283" cy="592885"/>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C278EB72-D34A-3ECC-E7DD-CCD99058B94F}"/>
                </a:ext>
              </a:extLst>
            </p:cNvPr>
            <p:cNvSpPr/>
            <p:nvPr/>
          </p:nvSpPr>
          <p:spPr bwMode="auto">
            <a:xfrm>
              <a:off x="3030577" y="2763826"/>
              <a:ext cx="252283" cy="8666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CC740DA8-FBC9-50B1-1107-BD79EEA08D0A}"/>
                </a:ext>
              </a:extLst>
            </p:cNvPr>
            <p:cNvSpPr/>
            <p:nvPr/>
          </p:nvSpPr>
          <p:spPr bwMode="auto">
            <a:xfrm>
              <a:off x="3311934" y="4126625"/>
              <a:ext cx="252283" cy="12347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B3107D2E-66C4-15AC-DB04-436BAA418F55}"/>
                </a:ext>
              </a:extLst>
            </p:cNvPr>
            <p:cNvSpPr/>
            <p:nvPr/>
          </p:nvSpPr>
          <p:spPr bwMode="auto">
            <a:xfrm>
              <a:off x="3311934" y="3908164"/>
              <a:ext cx="252283" cy="21846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2283B826-E9C5-4046-75BD-24CAF1F0E3B7}"/>
                </a:ext>
              </a:extLst>
            </p:cNvPr>
            <p:cNvSpPr/>
            <p:nvPr/>
          </p:nvSpPr>
          <p:spPr bwMode="auto">
            <a:xfrm>
              <a:off x="3311934" y="2777578"/>
              <a:ext cx="252283" cy="11305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A0906FB4-27DD-C32B-F5B7-7D59517D50A2}"/>
                </a:ext>
              </a:extLst>
            </p:cNvPr>
            <p:cNvSpPr/>
            <p:nvPr/>
          </p:nvSpPr>
          <p:spPr bwMode="auto">
            <a:xfrm>
              <a:off x="3593291" y="4157570"/>
              <a:ext cx="252283" cy="95563"/>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FB22F6A2-C280-A5ED-4357-4892EC03B578}"/>
                </a:ext>
              </a:extLst>
            </p:cNvPr>
            <p:cNvSpPr/>
            <p:nvPr/>
          </p:nvSpPr>
          <p:spPr bwMode="auto">
            <a:xfrm>
              <a:off x="3593291" y="3293602"/>
              <a:ext cx="252283" cy="86396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EFACFA83-3466-3094-071A-C0062668D884}"/>
                </a:ext>
              </a:extLst>
            </p:cNvPr>
            <p:cNvSpPr/>
            <p:nvPr/>
          </p:nvSpPr>
          <p:spPr bwMode="auto">
            <a:xfrm>
              <a:off x="3593291" y="2943784"/>
              <a:ext cx="252283" cy="3498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88B6EDC7-2685-3515-E1AF-00EEA35E031E}"/>
                </a:ext>
              </a:extLst>
            </p:cNvPr>
            <p:cNvSpPr/>
            <p:nvPr/>
          </p:nvSpPr>
          <p:spPr bwMode="auto">
            <a:xfrm>
              <a:off x="3874648" y="4230250"/>
              <a:ext cx="252283" cy="2743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AF0DD9E4-868A-DD2B-C669-4396141DDF1C}"/>
                </a:ext>
              </a:extLst>
            </p:cNvPr>
            <p:cNvSpPr/>
            <p:nvPr/>
          </p:nvSpPr>
          <p:spPr bwMode="auto">
            <a:xfrm>
              <a:off x="3874648" y="3945976"/>
              <a:ext cx="252283" cy="284273"/>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D560086D-1834-0417-2A2D-5D259B107CBD}"/>
                </a:ext>
              </a:extLst>
            </p:cNvPr>
            <p:cNvSpPr/>
            <p:nvPr/>
          </p:nvSpPr>
          <p:spPr bwMode="auto">
            <a:xfrm>
              <a:off x="3874648" y="3279849"/>
              <a:ext cx="252283" cy="6661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531F1B80-A03C-5AF0-5B0C-146508CF957E}"/>
                </a:ext>
              </a:extLst>
            </p:cNvPr>
            <p:cNvSpPr/>
            <p:nvPr/>
          </p:nvSpPr>
          <p:spPr bwMode="auto">
            <a:xfrm>
              <a:off x="4156005" y="4219934"/>
              <a:ext cx="252283" cy="45719"/>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6E369C7F-490A-36A5-8B6D-42F5C7ECFDD3}"/>
                </a:ext>
              </a:extLst>
            </p:cNvPr>
            <p:cNvSpPr/>
            <p:nvPr/>
          </p:nvSpPr>
          <p:spPr bwMode="auto">
            <a:xfrm>
              <a:off x="4156005" y="4091985"/>
              <a:ext cx="252283" cy="131385"/>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67D2DC5D-EE00-33A9-5A66-89BD1DDAA627}"/>
                </a:ext>
              </a:extLst>
            </p:cNvPr>
            <p:cNvSpPr/>
            <p:nvPr/>
          </p:nvSpPr>
          <p:spPr bwMode="auto">
            <a:xfrm>
              <a:off x="4156005" y="3399780"/>
              <a:ext cx="252283" cy="69220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BEBA31B3-36E1-B67C-0AB9-02CB00FC19CB}"/>
                </a:ext>
              </a:extLst>
            </p:cNvPr>
            <p:cNvSpPr/>
            <p:nvPr/>
          </p:nvSpPr>
          <p:spPr bwMode="auto">
            <a:xfrm>
              <a:off x="4437362" y="4216495"/>
              <a:ext cx="252283" cy="4915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EC062734-FB2E-6E71-E628-FA8EF8F619F9}"/>
                </a:ext>
              </a:extLst>
            </p:cNvPr>
            <p:cNvSpPr/>
            <p:nvPr/>
          </p:nvSpPr>
          <p:spPr bwMode="auto">
            <a:xfrm>
              <a:off x="4437362" y="3921915"/>
              <a:ext cx="252283" cy="29458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0A085711-08D8-EEEB-D55B-AACEDB1CED08}"/>
                </a:ext>
              </a:extLst>
            </p:cNvPr>
            <p:cNvSpPr/>
            <p:nvPr/>
          </p:nvSpPr>
          <p:spPr bwMode="auto">
            <a:xfrm>
              <a:off x="4437362" y="3410564"/>
              <a:ext cx="252283" cy="5243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5332AA1E-C4C2-4186-B5D6-8394B205D83F}"/>
                </a:ext>
              </a:extLst>
            </p:cNvPr>
            <p:cNvSpPr/>
            <p:nvPr/>
          </p:nvSpPr>
          <p:spPr bwMode="auto">
            <a:xfrm>
              <a:off x="4718719" y="4195871"/>
              <a:ext cx="252283" cy="54864"/>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365C7ECD-20E0-3FA7-6FED-AF84C4755726}"/>
                </a:ext>
              </a:extLst>
            </p:cNvPr>
            <p:cNvSpPr/>
            <p:nvPr/>
          </p:nvSpPr>
          <p:spPr bwMode="auto">
            <a:xfrm>
              <a:off x="4718719" y="3897851"/>
              <a:ext cx="252283" cy="29802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83FE8ECF-01A9-818E-BD14-72FF984300FA}"/>
                </a:ext>
              </a:extLst>
            </p:cNvPr>
            <p:cNvSpPr/>
            <p:nvPr/>
          </p:nvSpPr>
          <p:spPr bwMode="auto">
            <a:xfrm>
              <a:off x="4718719" y="3554472"/>
              <a:ext cx="252283" cy="353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F29DD696-CAAF-BD8E-0AD7-C1F69D3F386F}"/>
                </a:ext>
              </a:extLst>
            </p:cNvPr>
            <p:cNvSpPr/>
            <p:nvPr/>
          </p:nvSpPr>
          <p:spPr bwMode="auto">
            <a:xfrm>
              <a:off x="5000076" y="4226814"/>
              <a:ext cx="252283" cy="2743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A05C10A8-DF80-86E0-B3EB-038431E7A93F}"/>
                </a:ext>
              </a:extLst>
            </p:cNvPr>
            <p:cNvSpPr/>
            <p:nvPr/>
          </p:nvSpPr>
          <p:spPr bwMode="auto">
            <a:xfrm>
              <a:off x="5000076" y="4091985"/>
              <a:ext cx="252283" cy="138264"/>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1936C439-567C-B261-88FF-54992C040D60}"/>
                </a:ext>
              </a:extLst>
            </p:cNvPr>
            <p:cNvSpPr/>
            <p:nvPr/>
          </p:nvSpPr>
          <p:spPr bwMode="auto">
            <a:xfrm>
              <a:off x="5000076" y="3580633"/>
              <a:ext cx="252283" cy="5232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9E7C47C0-5F48-5D61-25AA-D37541A32FE3}"/>
                </a:ext>
              </a:extLst>
            </p:cNvPr>
            <p:cNvSpPr/>
            <p:nvPr/>
          </p:nvSpPr>
          <p:spPr bwMode="auto">
            <a:xfrm>
              <a:off x="5281433" y="4206095"/>
              <a:ext cx="252283" cy="5158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6B5DD8CC-2543-B1CF-784B-00954C0002F5}"/>
                </a:ext>
              </a:extLst>
            </p:cNvPr>
            <p:cNvSpPr/>
            <p:nvPr/>
          </p:nvSpPr>
          <p:spPr bwMode="auto">
            <a:xfrm>
              <a:off x="5281433" y="3580633"/>
              <a:ext cx="252283" cy="6310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39603B6C-7368-A9A3-8602-41ED002C339D}"/>
                </a:ext>
              </a:extLst>
            </p:cNvPr>
            <p:cNvSpPr/>
            <p:nvPr/>
          </p:nvSpPr>
          <p:spPr bwMode="auto">
            <a:xfrm>
              <a:off x="5562790" y="4220990"/>
              <a:ext cx="252283" cy="4571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EE60ADF8-B018-E8EE-89E8-B712F1EC1323}"/>
                </a:ext>
              </a:extLst>
            </p:cNvPr>
            <p:cNvSpPr/>
            <p:nvPr/>
          </p:nvSpPr>
          <p:spPr bwMode="auto">
            <a:xfrm>
              <a:off x="5562790" y="3593448"/>
              <a:ext cx="252283" cy="62992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21205C56-34C3-816E-CB7A-0E997AE7A62B}"/>
                </a:ext>
              </a:extLst>
            </p:cNvPr>
            <p:cNvSpPr/>
            <p:nvPr/>
          </p:nvSpPr>
          <p:spPr bwMode="auto">
            <a:xfrm>
              <a:off x="5844147" y="3894413"/>
              <a:ext cx="252283" cy="36326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4DAC6C50-EAA5-0DC3-BA48-2805BE9D8674}"/>
                </a:ext>
              </a:extLst>
            </p:cNvPr>
            <p:cNvSpPr/>
            <p:nvPr/>
          </p:nvSpPr>
          <p:spPr bwMode="auto">
            <a:xfrm>
              <a:off x="5844147" y="3616734"/>
              <a:ext cx="252283" cy="2776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CB7F2A6C-033E-96F9-D1A5-6493B7E22DB2}"/>
                </a:ext>
              </a:extLst>
            </p:cNvPr>
            <p:cNvSpPr/>
            <p:nvPr/>
          </p:nvSpPr>
          <p:spPr bwMode="auto">
            <a:xfrm>
              <a:off x="6125504" y="3792827"/>
              <a:ext cx="252283" cy="46141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99FB6AAC-3F38-1CC6-6C1A-3E47AEA43A93}"/>
                </a:ext>
              </a:extLst>
            </p:cNvPr>
            <p:cNvSpPr/>
            <p:nvPr/>
          </p:nvSpPr>
          <p:spPr bwMode="auto">
            <a:xfrm>
              <a:off x="6406861" y="3987229"/>
              <a:ext cx="252283" cy="27045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6C55CCB2-2945-8FD6-6283-0EDC020AF515}"/>
                </a:ext>
              </a:extLst>
            </p:cNvPr>
            <p:cNvSpPr/>
            <p:nvPr/>
          </p:nvSpPr>
          <p:spPr bwMode="auto">
            <a:xfrm>
              <a:off x="6406861" y="3834607"/>
              <a:ext cx="252283" cy="15262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190971F3-B25A-F7F6-92E0-9543B19581B9}"/>
                </a:ext>
              </a:extLst>
            </p:cNvPr>
            <p:cNvSpPr/>
            <p:nvPr/>
          </p:nvSpPr>
          <p:spPr bwMode="auto">
            <a:xfrm>
              <a:off x="6688218" y="4239393"/>
              <a:ext cx="252283" cy="1828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09CA4250-6215-915E-CEB3-BB6801E0132A}"/>
                </a:ext>
              </a:extLst>
            </p:cNvPr>
            <p:cNvSpPr/>
            <p:nvPr/>
          </p:nvSpPr>
          <p:spPr bwMode="auto">
            <a:xfrm>
              <a:off x="6688218" y="3842103"/>
              <a:ext cx="252283" cy="3969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0940BC63-9B24-C847-C106-F3D459FD63EA}"/>
                </a:ext>
              </a:extLst>
            </p:cNvPr>
            <p:cNvSpPr/>
            <p:nvPr/>
          </p:nvSpPr>
          <p:spPr bwMode="auto">
            <a:xfrm>
              <a:off x="6969575" y="3851627"/>
              <a:ext cx="252283" cy="4060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ADEABD9A-6367-0720-25D0-CA1563CFA922}"/>
                </a:ext>
              </a:extLst>
            </p:cNvPr>
            <p:cNvSpPr/>
            <p:nvPr/>
          </p:nvSpPr>
          <p:spPr bwMode="auto">
            <a:xfrm>
              <a:off x="7250932" y="4203440"/>
              <a:ext cx="252283" cy="62213"/>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A9A503A7-E26D-1B44-8863-627E5046CB74}"/>
                </a:ext>
              </a:extLst>
            </p:cNvPr>
            <p:cNvSpPr/>
            <p:nvPr/>
          </p:nvSpPr>
          <p:spPr bwMode="auto">
            <a:xfrm>
              <a:off x="7250932" y="3889728"/>
              <a:ext cx="252283" cy="3137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F240FC70-F199-DD39-6E9F-8808C6F19A1A}"/>
                </a:ext>
              </a:extLst>
            </p:cNvPr>
            <p:cNvSpPr/>
            <p:nvPr/>
          </p:nvSpPr>
          <p:spPr bwMode="auto">
            <a:xfrm>
              <a:off x="7532289" y="4127240"/>
              <a:ext cx="252283" cy="13044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FFA0FA30-BE5F-69C9-8EBC-BC61C90ED0BF}"/>
                </a:ext>
              </a:extLst>
            </p:cNvPr>
            <p:cNvSpPr/>
            <p:nvPr/>
          </p:nvSpPr>
          <p:spPr bwMode="auto">
            <a:xfrm>
              <a:off x="7532289" y="3902427"/>
              <a:ext cx="252283" cy="2241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E69D98B3-1536-9CE8-3DE3-9553F0BC9316}"/>
                </a:ext>
              </a:extLst>
            </p:cNvPr>
            <p:cNvSpPr/>
            <p:nvPr/>
          </p:nvSpPr>
          <p:spPr bwMode="auto">
            <a:xfrm>
              <a:off x="7813646" y="4136764"/>
              <a:ext cx="252283" cy="120915"/>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E10F39AC-BF9F-1CA9-5DD7-37FA79C273C1}"/>
                </a:ext>
              </a:extLst>
            </p:cNvPr>
            <p:cNvSpPr/>
            <p:nvPr/>
          </p:nvSpPr>
          <p:spPr bwMode="auto">
            <a:xfrm>
              <a:off x="7813646" y="3934177"/>
              <a:ext cx="252283" cy="2022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AC06F812-AF34-76DC-8E6C-0FF4ED01BADF}"/>
                </a:ext>
              </a:extLst>
            </p:cNvPr>
            <p:cNvSpPr/>
            <p:nvPr/>
          </p:nvSpPr>
          <p:spPr bwMode="auto">
            <a:xfrm>
              <a:off x="8095003" y="3934177"/>
              <a:ext cx="252283" cy="3314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7150F6DD-D0BF-C7ED-C817-C09EBDB313F5}"/>
                </a:ext>
              </a:extLst>
            </p:cNvPr>
            <p:cNvSpPr/>
            <p:nvPr/>
          </p:nvSpPr>
          <p:spPr bwMode="auto">
            <a:xfrm>
              <a:off x="8376360" y="3981803"/>
              <a:ext cx="252283" cy="2838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D31307DB-8424-C2BD-459F-5741BBF3BF35}"/>
                </a:ext>
              </a:extLst>
            </p:cNvPr>
            <p:cNvSpPr/>
            <p:nvPr/>
          </p:nvSpPr>
          <p:spPr bwMode="auto">
            <a:xfrm>
              <a:off x="8657717" y="3988152"/>
              <a:ext cx="252283" cy="27749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225BC9AD-DA5C-965F-29ED-B83770D5D67C}"/>
                </a:ext>
              </a:extLst>
            </p:cNvPr>
            <p:cNvSpPr/>
            <p:nvPr/>
          </p:nvSpPr>
          <p:spPr bwMode="auto">
            <a:xfrm>
              <a:off x="8939074" y="4076753"/>
              <a:ext cx="252283" cy="183273"/>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8A265DDB-3754-3CA8-E94E-2FE554E17181}"/>
                </a:ext>
              </a:extLst>
            </p:cNvPr>
            <p:cNvSpPr/>
            <p:nvPr/>
          </p:nvSpPr>
          <p:spPr bwMode="auto">
            <a:xfrm>
              <a:off x="8939074" y="3991328"/>
              <a:ext cx="252283" cy="886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4" name="Rectangle 163">
              <a:extLst>
                <a:ext uri="{FF2B5EF4-FFF2-40B4-BE49-F238E27FC236}">
                  <a16:creationId xmlns:a16="http://schemas.microsoft.com/office/drawing/2014/main" id="{B387BFB4-E20E-651C-6153-D92367B8697C}"/>
                </a:ext>
              </a:extLst>
            </p:cNvPr>
            <p:cNvSpPr/>
            <p:nvPr/>
          </p:nvSpPr>
          <p:spPr bwMode="auto">
            <a:xfrm>
              <a:off x="9220431" y="4016727"/>
              <a:ext cx="252283" cy="2409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00139A74-C92D-4A55-AA73-D3DE4EECADDA}"/>
                </a:ext>
              </a:extLst>
            </p:cNvPr>
            <p:cNvSpPr/>
            <p:nvPr/>
          </p:nvSpPr>
          <p:spPr bwMode="auto">
            <a:xfrm>
              <a:off x="9501788" y="4029427"/>
              <a:ext cx="252283" cy="2362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A3C1B592-69E0-3B7F-D007-AA21884EE836}"/>
                </a:ext>
              </a:extLst>
            </p:cNvPr>
            <p:cNvSpPr/>
            <p:nvPr/>
          </p:nvSpPr>
          <p:spPr bwMode="auto">
            <a:xfrm>
              <a:off x="9783145" y="4038952"/>
              <a:ext cx="252283" cy="2266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A72E2056-7F4C-9020-47B5-DD94286AD6D9}"/>
                </a:ext>
              </a:extLst>
            </p:cNvPr>
            <p:cNvSpPr/>
            <p:nvPr/>
          </p:nvSpPr>
          <p:spPr bwMode="auto">
            <a:xfrm>
              <a:off x="10064502" y="4048478"/>
              <a:ext cx="252283" cy="2171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99AEDE44-7B78-B0D8-E588-014B62F7765B}"/>
                </a:ext>
              </a:extLst>
            </p:cNvPr>
            <p:cNvSpPr/>
            <p:nvPr/>
          </p:nvSpPr>
          <p:spPr bwMode="auto">
            <a:xfrm>
              <a:off x="10345859" y="4054827"/>
              <a:ext cx="252283" cy="2108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A6B7C61D-1B22-5857-39CF-8F45699891E4}"/>
                </a:ext>
              </a:extLst>
            </p:cNvPr>
            <p:cNvSpPr/>
            <p:nvPr/>
          </p:nvSpPr>
          <p:spPr bwMode="auto">
            <a:xfrm>
              <a:off x="10627216" y="4070703"/>
              <a:ext cx="252283" cy="1869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215B1C57-66B0-9F45-35C9-60EB8CE93EBE}"/>
                </a:ext>
              </a:extLst>
            </p:cNvPr>
            <p:cNvSpPr/>
            <p:nvPr/>
          </p:nvSpPr>
          <p:spPr bwMode="auto">
            <a:xfrm>
              <a:off x="10908561" y="4077053"/>
              <a:ext cx="252283" cy="18062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199" name="Group 198">
              <a:extLst>
                <a:ext uri="{FF2B5EF4-FFF2-40B4-BE49-F238E27FC236}">
                  <a16:creationId xmlns:a16="http://schemas.microsoft.com/office/drawing/2014/main" id="{22F3B611-2608-795C-780E-1B3531D3067B}"/>
                </a:ext>
              </a:extLst>
            </p:cNvPr>
            <p:cNvGrpSpPr/>
            <p:nvPr/>
          </p:nvGrpSpPr>
          <p:grpSpPr>
            <a:xfrm>
              <a:off x="5656582" y="1711238"/>
              <a:ext cx="5218229" cy="369332"/>
              <a:chOff x="5656582" y="2147845"/>
              <a:chExt cx="5218229" cy="369332"/>
            </a:xfrm>
          </p:grpSpPr>
          <p:sp>
            <p:nvSpPr>
              <p:cNvPr id="9" name="TextBox 8">
                <a:extLst>
                  <a:ext uri="{FF2B5EF4-FFF2-40B4-BE49-F238E27FC236}">
                    <a16:creationId xmlns:a16="http://schemas.microsoft.com/office/drawing/2014/main" id="{9D345C4F-76B2-A66F-2BD5-9B0243A8805C}"/>
                  </a:ext>
                </a:extLst>
              </p:cNvPr>
              <p:cNvSpPr txBox="1"/>
              <p:nvPr/>
            </p:nvSpPr>
            <p:spPr bwMode="auto">
              <a:xfrm>
                <a:off x="5809129" y="2147845"/>
                <a:ext cx="10597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Mutation</a:t>
                </a:r>
              </a:p>
            </p:txBody>
          </p:sp>
          <p:sp>
            <p:nvSpPr>
              <p:cNvPr id="13" name="TextBox 12">
                <a:extLst>
                  <a:ext uri="{FF2B5EF4-FFF2-40B4-BE49-F238E27FC236}">
                    <a16:creationId xmlns:a16="http://schemas.microsoft.com/office/drawing/2014/main" id="{52810D4C-A2EA-8078-3471-098C2E59B73F}"/>
                  </a:ext>
                </a:extLst>
              </p:cNvPr>
              <p:cNvSpPr txBox="1"/>
              <p:nvPr/>
            </p:nvSpPr>
            <p:spPr bwMode="auto">
              <a:xfrm>
                <a:off x="7152643" y="2147845"/>
                <a:ext cx="14309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Amplification</a:t>
                </a:r>
              </a:p>
            </p:txBody>
          </p:sp>
          <p:sp>
            <p:nvSpPr>
              <p:cNvPr id="14" name="TextBox 13">
                <a:extLst>
                  <a:ext uri="{FF2B5EF4-FFF2-40B4-BE49-F238E27FC236}">
                    <a16:creationId xmlns:a16="http://schemas.microsoft.com/office/drawing/2014/main" id="{27422178-CC61-F8BD-824F-6663EE024638}"/>
                  </a:ext>
                </a:extLst>
              </p:cNvPr>
              <p:cNvSpPr txBox="1"/>
              <p:nvPr/>
            </p:nvSpPr>
            <p:spPr bwMode="auto">
              <a:xfrm>
                <a:off x="8844832" y="2147845"/>
                <a:ext cx="20299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Multiple alterations</a:t>
                </a:r>
              </a:p>
            </p:txBody>
          </p:sp>
          <p:sp>
            <p:nvSpPr>
              <p:cNvPr id="196" name="Rectangle 195">
                <a:extLst>
                  <a:ext uri="{FF2B5EF4-FFF2-40B4-BE49-F238E27FC236}">
                    <a16:creationId xmlns:a16="http://schemas.microsoft.com/office/drawing/2014/main" id="{B4623EAB-65B7-D834-569B-9EE5B2625511}"/>
                  </a:ext>
                </a:extLst>
              </p:cNvPr>
              <p:cNvSpPr/>
              <p:nvPr/>
            </p:nvSpPr>
            <p:spPr bwMode="auto">
              <a:xfrm>
                <a:off x="8704208" y="2258962"/>
                <a:ext cx="160124" cy="14709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7" name="Rectangle 196">
                <a:extLst>
                  <a:ext uri="{FF2B5EF4-FFF2-40B4-BE49-F238E27FC236}">
                    <a16:creationId xmlns:a16="http://schemas.microsoft.com/office/drawing/2014/main" id="{1622E287-BDDE-663E-A847-E31E1BFF1099}"/>
                  </a:ext>
                </a:extLst>
              </p:cNvPr>
              <p:cNvSpPr/>
              <p:nvPr/>
            </p:nvSpPr>
            <p:spPr bwMode="auto">
              <a:xfrm>
                <a:off x="6988709" y="2258962"/>
                <a:ext cx="160124" cy="14709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8" name="Rectangle 197">
                <a:extLst>
                  <a:ext uri="{FF2B5EF4-FFF2-40B4-BE49-F238E27FC236}">
                    <a16:creationId xmlns:a16="http://schemas.microsoft.com/office/drawing/2014/main" id="{1CEBBA09-B8D1-68E9-CC46-44FB4F31E70B}"/>
                  </a:ext>
                </a:extLst>
              </p:cNvPr>
              <p:cNvSpPr/>
              <p:nvPr/>
            </p:nvSpPr>
            <p:spPr bwMode="auto">
              <a:xfrm>
                <a:off x="5656582" y="2258962"/>
                <a:ext cx="160124" cy="1470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sp>
        <p:nvSpPr>
          <p:cNvPr id="5" name="Freeform 4">
            <a:extLst>
              <a:ext uri="{FF2B5EF4-FFF2-40B4-BE49-F238E27FC236}">
                <a16:creationId xmlns:a16="http://schemas.microsoft.com/office/drawing/2014/main" id="{F69D2ABF-8253-F169-8491-BEAC5C18216F}"/>
              </a:ext>
            </a:extLst>
          </p:cNvPr>
          <p:cNvSpPr/>
          <p:nvPr/>
        </p:nvSpPr>
        <p:spPr bwMode="auto">
          <a:xfrm>
            <a:off x="1516828" y="1824392"/>
            <a:ext cx="9897036" cy="2441986"/>
          </a:xfrm>
          <a:custGeom>
            <a:avLst/>
            <a:gdLst>
              <a:gd name="connsiteX0" fmla="*/ 0 w 9897036"/>
              <a:gd name="connsiteY0" fmla="*/ 0 h 2441986"/>
              <a:gd name="connsiteX1" fmla="*/ 0 w 9897036"/>
              <a:gd name="connsiteY1" fmla="*/ 2441986 h 2441986"/>
              <a:gd name="connsiteX2" fmla="*/ 9897036 w 9897036"/>
              <a:gd name="connsiteY2" fmla="*/ 2441986 h 2441986"/>
            </a:gdLst>
            <a:ahLst/>
            <a:cxnLst>
              <a:cxn ang="0">
                <a:pos x="connsiteX0" y="connsiteY0"/>
              </a:cxn>
              <a:cxn ang="0">
                <a:pos x="connsiteX1" y="connsiteY1"/>
              </a:cxn>
              <a:cxn ang="0">
                <a:pos x="connsiteX2" y="connsiteY2"/>
              </a:cxn>
            </a:cxnLst>
            <a:rect l="l" t="t" r="r" b="b"/>
            <a:pathLst>
              <a:path w="9897036" h="2441986">
                <a:moveTo>
                  <a:pt x="0" y="0"/>
                </a:moveTo>
                <a:lnTo>
                  <a:pt x="0" y="2441986"/>
                </a:lnTo>
                <a:lnTo>
                  <a:pt x="9897036" y="2441986"/>
                </a:lnTo>
              </a:path>
            </a:pathLst>
          </a:custGeom>
          <a:noFill/>
          <a:ln w="28575">
            <a:solidFill>
              <a:schemeClr val="bg1"/>
            </a:solidFill>
            <a:miter lim="800000"/>
            <a:headEnd/>
            <a:tailEnd/>
          </a:ln>
        </p:spPr>
        <p:txBody>
          <a:bodyPr rtlCol="0" anchor="ctr"/>
          <a:lstStyle/>
          <a:p>
            <a:pPr algn="ctr"/>
            <a:endParaRPr lang="en-US"/>
          </a:p>
        </p:txBody>
      </p:sp>
      <p:sp>
        <p:nvSpPr>
          <p:cNvPr id="11" name="Rectangle 10">
            <a:extLst>
              <a:ext uri="{FF2B5EF4-FFF2-40B4-BE49-F238E27FC236}">
                <a16:creationId xmlns:a16="http://schemas.microsoft.com/office/drawing/2014/main" id="{DE8CBA4C-2F90-A97E-A95C-F65A5151EF18}"/>
              </a:ext>
            </a:extLst>
          </p:cNvPr>
          <p:cNvSpPr/>
          <p:nvPr/>
        </p:nvSpPr>
        <p:spPr bwMode="auto">
          <a:xfrm>
            <a:off x="1587507" y="1657236"/>
            <a:ext cx="336797" cy="3022713"/>
          </a:xfrm>
          <a:prstGeom prst="rect">
            <a:avLst/>
          </a:prstGeom>
          <a:noFill/>
          <a:ln w="28575">
            <a:solidFill>
              <a:srgbClr val="FDB338"/>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235" name="Group 234">
            <a:extLst>
              <a:ext uri="{FF2B5EF4-FFF2-40B4-BE49-F238E27FC236}">
                <a16:creationId xmlns:a16="http://schemas.microsoft.com/office/drawing/2014/main" id="{C9196B10-9A02-5C7A-50B6-4D11BCFEEC48}"/>
              </a:ext>
            </a:extLst>
          </p:cNvPr>
          <p:cNvGrpSpPr/>
          <p:nvPr/>
        </p:nvGrpSpPr>
        <p:grpSpPr>
          <a:xfrm>
            <a:off x="291528" y="3921916"/>
            <a:ext cx="10880391" cy="1311242"/>
            <a:chOff x="291528" y="3921916"/>
            <a:chExt cx="10880391" cy="1311242"/>
          </a:xfrm>
        </p:grpSpPr>
        <p:sp>
          <p:nvSpPr>
            <p:cNvPr id="25" name="TextBox 24">
              <a:extLst>
                <a:ext uri="{FF2B5EF4-FFF2-40B4-BE49-F238E27FC236}">
                  <a16:creationId xmlns:a16="http://schemas.microsoft.com/office/drawing/2014/main" id="{717792F5-BAC5-A7EF-ADFE-4697661D999A}"/>
                </a:ext>
              </a:extLst>
            </p:cNvPr>
            <p:cNvSpPr txBox="1"/>
            <p:nvPr/>
          </p:nvSpPr>
          <p:spPr bwMode="auto">
            <a:xfrm>
              <a:off x="1612716"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31" name="TextBox 30">
              <a:extLst>
                <a:ext uri="{FF2B5EF4-FFF2-40B4-BE49-F238E27FC236}">
                  <a16:creationId xmlns:a16="http://schemas.microsoft.com/office/drawing/2014/main" id="{0E0E3071-DE88-ABC0-CF00-0F4FDB120E03}"/>
                </a:ext>
              </a:extLst>
            </p:cNvPr>
            <p:cNvSpPr txBox="1"/>
            <p:nvPr/>
          </p:nvSpPr>
          <p:spPr bwMode="auto">
            <a:xfrm>
              <a:off x="1894073"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36" name="TextBox 35">
              <a:extLst>
                <a:ext uri="{FF2B5EF4-FFF2-40B4-BE49-F238E27FC236}">
                  <a16:creationId xmlns:a16="http://schemas.microsoft.com/office/drawing/2014/main" id="{93B82B6B-3ADD-01AA-4642-FDDDEDFCB1BA}"/>
                </a:ext>
              </a:extLst>
            </p:cNvPr>
            <p:cNvSpPr txBox="1"/>
            <p:nvPr/>
          </p:nvSpPr>
          <p:spPr bwMode="auto">
            <a:xfrm>
              <a:off x="2175430"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41" name="TextBox 40">
              <a:extLst>
                <a:ext uri="{FF2B5EF4-FFF2-40B4-BE49-F238E27FC236}">
                  <a16:creationId xmlns:a16="http://schemas.microsoft.com/office/drawing/2014/main" id="{34DF2E94-EA8A-E919-9CF7-4ADCFE2BA1F6}"/>
                </a:ext>
              </a:extLst>
            </p:cNvPr>
            <p:cNvSpPr txBox="1"/>
            <p:nvPr/>
          </p:nvSpPr>
          <p:spPr bwMode="auto">
            <a:xfrm>
              <a:off x="2456787"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46" name="TextBox 45">
              <a:extLst>
                <a:ext uri="{FF2B5EF4-FFF2-40B4-BE49-F238E27FC236}">
                  <a16:creationId xmlns:a16="http://schemas.microsoft.com/office/drawing/2014/main" id="{F9970911-13DB-0258-8BCA-BA70CCF60B17}"/>
                </a:ext>
              </a:extLst>
            </p:cNvPr>
            <p:cNvSpPr txBox="1"/>
            <p:nvPr/>
          </p:nvSpPr>
          <p:spPr bwMode="auto">
            <a:xfrm>
              <a:off x="2738144"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51" name="TextBox 50">
              <a:extLst>
                <a:ext uri="{FF2B5EF4-FFF2-40B4-BE49-F238E27FC236}">
                  <a16:creationId xmlns:a16="http://schemas.microsoft.com/office/drawing/2014/main" id="{EA1288A4-D600-9B4B-8274-54B4F4D2BA26}"/>
                </a:ext>
              </a:extLst>
            </p:cNvPr>
            <p:cNvSpPr txBox="1"/>
            <p:nvPr/>
          </p:nvSpPr>
          <p:spPr bwMode="auto">
            <a:xfrm>
              <a:off x="3019501"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56" name="TextBox 55">
              <a:extLst>
                <a:ext uri="{FF2B5EF4-FFF2-40B4-BE49-F238E27FC236}">
                  <a16:creationId xmlns:a16="http://schemas.microsoft.com/office/drawing/2014/main" id="{4A348E86-78D0-63A1-8433-D4479926345D}"/>
                </a:ext>
              </a:extLst>
            </p:cNvPr>
            <p:cNvSpPr txBox="1"/>
            <p:nvPr/>
          </p:nvSpPr>
          <p:spPr bwMode="auto">
            <a:xfrm>
              <a:off x="3300858"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61" name="TextBox 60">
              <a:extLst>
                <a:ext uri="{FF2B5EF4-FFF2-40B4-BE49-F238E27FC236}">
                  <a16:creationId xmlns:a16="http://schemas.microsoft.com/office/drawing/2014/main" id="{4F4CDF87-6C1A-49EF-AB94-C150692889C6}"/>
                </a:ext>
              </a:extLst>
            </p:cNvPr>
            <p:cNvSpPr txBox="1"/>
            <p:nvPr/>
          </p:nvSpPr>
          <p:spPr bwMode="auto">
            <a:xfrm>
              <a:off x="3582215"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66" name="TextBox 65">
              <a:extLst>
                <a:ext uri="{FF2B5EF4-FFF2-40B4-BE49-F238E27FC236}">
                  <a16:creationId xmlns:a16="http://schemas.microsoft.com/office/drawing/2014/main" id="{8E63A325-6631-4053-DDB3-A13AF43CE836}"/>
                </a:ext>
              </a:extLst>
            </p:cNvPr>
            <p:cNvSpPr txBox="1"/>
            <p:nvPr/>
          </p:nvSpPr>
          <p:spPr bwMode="auto">
            <a:xfrm>
              <a:off x="3863572"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71" name="TextBox 70">
              <a:extLst>
                <a:ext uri="{FF2B5EF4-FFF2-40B4-BE49-F238E27FC236}">
                  <a16:creationId xmlns:a16="http://schemas.microsoft.com/office/drawing/2014/main" id="{029C5C03-78A9-85FC-01F1-56DC668DF032}"/>
                </a:ext>
              </a:extLst>
            </p:cNvPr>
            <p:cNvSpPr txBox="1"/>
            <p:nvPr/>
          </p:nvSpPr>
          <p:spPr bwMode="auto">
            <a:xfrm>
              <a:off x="4144929"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76" name="TextBox 75">
              <a:extLst>
                <a:ext uri="{FF2B5EF4-FFF2-40B4-BE49-F238E27FC236}">
                  <a16:creationId xmlns:a16="http://schemas.microsoft.com/office/drawing/2014/main" id="{B978F97D-04CB-A6FC-070E-530D634E3276}"/>
                </a:ext>
              </a:extLst>
            </p:cNvPr>
            <p:cNvSpPr txBox="1"/>
            <p:nvPr/>
          </p:nvSpPr>
          <p:spPr bwMode="auto">
            <a:xfrm>
              <a:off x="4426286"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81" name="TextBox 80">
              <a:extLst>
                <a:ext uri="{FF2B5EF4-FFF2-40B4-BE49-F238E27FC236}">
                  <a16:creationId xmlns:a16="http://schemas.microsoft.com/office/drawing/2014/main" id="{C5BE1792-399A-9E0E-0EDA-94B5F914887C}"/>
                </a:ext>
              </a:extLst>
            </p:cNvPr>
            <p:cNvSpPr txBox="1"/>
            <p:nvPr/>
          </p:nvSpPr>
          <p:spPr bwMode="auto">
            <a:xfrm>
              <a:off x="4707643"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86" name="TextBox 85">
              <a:extLst>
                <a:ext uri="{FF2B5EF4-FFF2-40B4-BE49-F238E27FC236}">
                  <a16:creationId xmlns:a16="http://schemas.microsoft.com/office/drawing/2014/main" id="{4A598E67-9AC2-D061-CE12-7F6A5B9EF2AB}"/>
                </a:ext>
              </a:extLst>
            </p:cNvPr>
            <p:cNvSpPr txBox="1"/>
            <p:nvPr/>
          </p:nvSpPr>
          <p:spPr bwMode="auto">
            <a:xfrm>
              <a:off x="4989000"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91" name="TextBox 90">
              <a:extLst>
                <a:ext uri="{FF2B5EF4-FFF2-40B4-BE49-F238E27FC236}">
                  <a16:creationId xmlns:a16="http://schemas.microsoft.com/office/drawing/2014/main" id="{426EE5D2-034B-CA57-920D-E453BB12623A}"/>
                </a:ext>
              </a:extLst>
            </p:cNvPr>
            <p:cNvSpPr txBox="1"/>
            <p:nvPr/>
          </p:nvSpPr>
          <p:spPr bwMode="auto">
            <a:xfrm>
              <a:off x="5270357"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96" name="TextBox 95">
              <a:extLst>
                <a:ext uri="{FF2B5EF4-FFF2-40B4-BE49-F238E27FC236}">
                  <a16:creationId xmlns:a16="http://schemas.microsoft.com/office/drawing/2014/main" id="{28030783-7813-0669-E5B3-7F9EF5FC0CA9}"/>
                </a:ext>
              </a:extLst>
            </p:cNvPr>
            <p:cNvSpPr txBox="1"/>
            <p:nvPr/>
          </p:nvSpPr>
          <p:spPr bwMode="auto">
            <a:xfrm>
              <a:off x="5551714"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01" name="TextBox 100">
              <a:extLst>
                <a:ext uri="{FF2B5EF4-FFF2-40B4-BE49-F238E27FC236}">
                  <a16:creationId xmlns:a16="http://schemas.microsoft.com/office/drawing/2014/main" id="{E69C7295-063F-07BE-D5D8-19A2105C4373}"/>
                </a:ext>
              </a:extLst>
            </p:cNvPr>
            <p:cNvSpPr txBox="1"/>
            <p:nvPr/>
          </p:nvSpPr>
          <p:spPr bwMode="auto">
            <a:xfrm>
              <a:off x="5833071"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06" name="TextBox 105">
              <a:extLst>
                <a:ext uri="{FF2B5EF4-FFF2-40B4-BE49-F238E27FC236}">
                  <a16:creationId xmlns:a16="http://schemas.microsoft.com/office/drawing/2014/main" id="{49CB37D3-55EA-5647-B7E3-BDD8F342C86B}"/>
                </a:ext>
              </a:extLst>
            </p:cNvPr>
            <p:cNvSpPr txBox="1"/>
            <p:nvPr/>
          </p:nvSpPr>
          <p:spPr bwMode="auto">
            <a:xfrm>
              <a:off x="6114428"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11" name="TextBox 110">
              <a:extLst>
                <a:ext uri="{FF2B5EF4-FFF2-40B4-BE49-F238E27FC236}">
                  <a16:creationId xmlns:a16="http://schemas.microsoft.com/office/drawing/2014/main" id="{ED08E346-7D1B-6613-132C-9162C90418D5}"/>
                </a:ext>
              </a:extLst>
            </p:cNvPr>
            <p:cNvSpPr txBox="1"/>
            <p:nvPr/>
          </p:nvSpPr>
          <p:spPr bwMode="auto">
            <a:xfrm>
              <a:off x="6395785"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16" name="TextBox 115">
              <a:extLst>
                <a:ext uri="{FF2B5EF4-FFF2-40B4-BE49-F238E27FC236}">
                  <a16:creationId xmlns:a16="http://schemas.microsoft.com/office/drawing/2014/main" id="{4DC94991-946E-9541-5151-BD49875BB94F}"/>
                </a:ext>
              </a:extLst>
            </p:cNvPr>
            <p:cNvSpPr txBox="1"/>
            <p:nvPr/>
          </p:nvSpPr>
          <p:spPr bwMode="auto">
            <a:xfrm>
              <a:off x="6677142"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21" name="TextBox 120">
              <a:extLst>
                <a:ext uri="{FF2B5EF4-FFF2-40B4-BE49-F238E27FC236}">
                  <a16:creationId xmlns:a16="http://schemas.microsoft.com/office/drawing/2014/main" id="{7D9A445B-C6DD-490D-9607-FC7CFDD5BBC6}"/>
                </a:ext>
              </a:extLst>
            </p:cNvPr>
            <p:cNvSpPr txBox="1"/>
            <p:nvPr/>
          </p:nvSpPr>
          <p:spPr bwMode="auto">
            <a:xfrm>
              <a:off x="6958499"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26" name="TextBox 125">
              <a:extLst>
                <a:ext uri="{FF2B5EF4-FFF2-40B4-BE49-F238E27FC236}">
                  <a16:creationId xmlns:a16="http://schemas.microsoft.com/office/drawing/2014/main" id="{2B75E0CD-15A4-8880-4BFB-0C0B4E820DB7}"/>
                </a:ext>
              </a:extLst>
            </p:cNvPr>
            <p:cNvSpPr txBox="1"/>
            <p:nvPr/>
          </p:nvSpPr>
          <p:spPr bwMode="auto">
            <a:xfrm>
              <a:off x="7239856"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31" name="TextBox 130">
              <a:extLst>
                <a:ext uri="{FF2B5EF4-FFF2-40B4-BE49-F238E27FC236}">
                  <a16:creationId xmlns:a16="http://schemas.microsoft.com/office/drawing/2014/main" id="{F334D634-6527-0B8D-E479-658D1483C745}"/>
                </a:ext>
              </a:extLst>
            </p:cNvPr>
            <p:cNvSpPr txBox="1"/>
            <p:nvPr/>
          </p:nvSpPr>
          <p:spPr bwMode="auto">
            <a:xfrm>
              <a:off x="7521213"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36" name="TextBox 135">
              <a:extLst>
                <a:ext uri="{FF2B5EF4-FFF2-40B4-BE49-F238E27FC236}">
                  <a16:creationId xmlns:a16="http://schemas.microsoft.com/office/drawing/2014/main" id="{06388538-F588-B89D-C1C4-0BBF934F93BA}"/>
                </a:ext>
              </a:extLst>
            </p:cNvPr>
            <p:cNvSpPr txBox="1"/>
            <p:nvPr/>
          </p:nvSpPr>
          <p:spPr bwMode="auto">
            <a:xfrm>
              <a:off x="7802570"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41" name="TextBox 140">
              <a:extLst>
                <a:ext uri="{FF2B5EF4-FFF2-40B4-BE49-F238E27FC236}">
                  <a16:creationId xmlns:a16="http://schemas.microsoft.com/office/drawing/2014/main" id="{90B0ED52-81E7-458B-EC3F-4B413C503D15}"/>
                </a:ext>
              </a:extLst>
            </p:cNvPr>
            <p:cNvSpPr txBox="1"/>
            <p:nvPr/>
          </p:nvSpPr>
          <p:spPr bwMode="auto">
            <a:xfrm>
              <a:off x="8083927"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46" name="TextBox 145">
              <a:extLst>
                <a:ext uri="{FF2B5EF4-FFF2-40B4-BE49-F238E27FC236}">
                  <a16:creationId xmlns:a16="http://schemas.microsoft.com/office/drawing/2014/main" id="{C53968D2-D47D-8C42-EF32-346FE382A855}"/>
                </a:ext>
              </a:extLst>
            </p:cNvPr>
            <p:cNvSpPr txBox="1"/>
            <p:nvPr/>
          </p:nvSpPr>
          <p:spPr bwMode="auto">
            <a:xfrm>
              <a:off x="8365284"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51" name="TextBox 150">
              <a:extLst>
                <a:ext uri="{FF2B5EF4-FFF2-40B4-BE49-F238E27FC236}">
                  <a16:creationId xmlns:a16="http://schemas.microsoft.com/office/drawing/2014/main" id="{0F6D97FF-CE5C-7179-38C8-B3081F86B05B}"/>
                </a:ext>
              </a:extLst>
            </p:cNvPr>
            <p:cNvSpPr txBox="1"/>
            <p:nvPr/>
          </p:nvSpPr>
          <p:spPr bwMode="auto">
            <a:xfrm>
              <a:off x="8646641"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56" name="TextBox 155">
              <a:extLst>
                <a:ext uri="{FF2B5EF4-FFF2-40B4-BE49-F238E27FC236}">
                  <a16:creationId xmlns:a16="http://schemas.microsoft.com/office/drawing/2014/main" id="{7CAB5258-51DD-26CA-B2CF-888F68D8AA31}"/>
                </a:ext>
              </a:extLst>
            </p:cNvPr>
            <p:cNvSpPr txBox="1"/>
            <p:nvPr/>
          </p:nvSpPr>
          <p:spPr bwMode="auto">
            <a:xfrm>
              <a:off x="8927998"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61" name="TextBox 160">
              <a:extLst>
                <a:ext uri="{FF2B5EF4-FFF2-40B4-BE49-F238E27FC236}">
                  <a16:creationId xmlns:a16="http://schemas.microsoft.com/office/drawing/2014/main" id="{954E17F5-8652-41E6-7445-3A3D73342F4E}"/>
                </a:ext>
              </a:extLst>
            </p:cNvPr>
            <p:cNvSpPr txBox="1"/>
            <p:nvPr/>
          </p:nvSpPr>
          <p:spPr bwMode="auto">
            <a:xfrm>
              <a:off x="9209355"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66" name="TextBox 165">
              <a:extLst>
                <a:ext uri="{FF2B5EF4-FFF2-40B4-BE49-F238E27FC236}">
                  <a16:creationId xmlns:a16="http://schemas.microsoft.com/office/drawing/2014/main" id="{5F05540A-FD03-71C8-79BA-7CD824FA614E}"/>
                </a:ext>
              </a:extLst>
            </p:cNvPr>
            <p:cNvSpPr txBox="1"/>
            <p:nvPr/>
          </p:nvSpPr>
          <p:spPr bwMode="auto">
            <a:xfrm>
              <a:off x="9490712"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71" name="TextBox 170">
              <a:extLst>
                <a:ext uri="{FF2B5EF4-FFF2-40B4-BE49-F238E27FC236}">
                  <a16:creationId xmlns:a16="http://schemas.microsoft.com/office/drawing/2014/main" id="{FB0AF472-7052-E1BF-00EB-6C297A70A6DA}"/>
                </a:ext>
              </a:extLst>
            </p:cNvPr>
            <p:cNvSpPr txBox="1"/>
            <p:nvPr/>
          </p:nvSpPr>
          <p:spPr bwMode="auto">
            <a:xfrm>
              <a:off x="9772069"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76" name="TextBox 175">
              <a:extLst>
                <a:ext uri="{FF2B5EF4-FFF2-40B4-BE49-F238E27FC236}">
                  <a16:creationId xmlns:a16="http://schemas.microsoft.com/office/drawing/2014/main" id="{07AA52AD-4FE7-C483-F8B9-84E1B2DCC97B}"/>
                </a:ext>
              </a:extLst>
            </p:cNvPr>
            <p:cNvSpPr txBox="1"/>
            <p:nvPr/>
          </p:nvSpPr>
          <p:spPr bwMode="auto">
            <a:xfrm>
              <a:off x="10053426"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81" name="TextBox 180">
              <a:extLst>
                <a:ext uri="{FF2B5EF4-FFF2-40B4-BE49-F238E27FC236}">
                  <a16:creationId xmlns:a16="http://schemas.microsoft.com/office/drawing/2014/main" id="{7E6ADF78-CE03-4464-FCC9-EE5827CB6DEB}"/>
                </a:ext>
              </a:extLst>
            </p:cNvPr>
            <p:cNvSpPr txBox="1"/>
            <p:nvPr/>
          </p:nvSpPr>
          <p:spPr bwMode="auto">
            <a:xfrm>
              <a:off x="10334783"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86" name="TextBox 185">
              <a:extLst>
                <a:ext uri="{FF2B5EF4-FFF2-40B4-BE49-F238E27FC236}">
                  <a16:creationId xmlns:a16="http://schemas.microsoft.com/office/drawing/2014/main" id="{092DFB14-7F12-79B8-C905-4834061CCF31}"/>
                </a:ext>
              </a:extLst>
            </p:cNvPr>
            <p:cNvSpPr txBox="1"/>
            <p:nvPr/>
          </p:nvSpPr>
          <p:spPr bwMode="auto">
            <a:xfrm>
              <a:off x="10616140"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91" name="TextBox 190">
              <a:extLst>
                <a:ext uri="{FF2B5EF4-FFF2-40B4-BE49-F238E27FC236}">
                  <a16:creationId xmlns:a16="http://schemas.microsoft.com/office/drawing/2014/main" id="{A308AA73-36DC-C385-C3A5-2FBE0E223945}"/>
                </a:ext>
              </a:extLst>
            </p:cNvPr>
            <p:cNvSpPr txBox="1"/>
            <p:nvPr/>
          </p:nvSpPr>
          <p:spPr bwMode="auto">
            <a:xfrm>
              <a:off x="10897485"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95" name="TextBox 194">
              <a:extLst>
                <a:ext uri="{FF2B5EF4-FFF2-40B4-BE49-F238E27FC236}">
                  <a16:creationId xmlns:a16="http://schemas.microsoft.com/office/drawing/2014/main" id="{1568E92F-9A87-5FAD-632B-1B329DAACC84}"/>
                </a:ext>
              </a:extLst>
            </p:cNvPr>
            <p:cNvSpPr txBox="1"/>
            <p:nvPr/>
          </p:nvSpPr>
          <p:spPr bwMode="auto">
            <a:xfrm>
              <a:off x="291528" y="4206095"/>
              <a:ext cx="12566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a:solidFill>
                    <a:schemeClr val="bg1"/>
                  </a:solidFill>
                  <a:latin typeface="Calibri" panose="020F0502020204030204" pitchFamily="34" charset="0"/>
                </a:rPr>
                <a:t>Mutation data</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CAN data</a:t>
              </a:r>
            </a:p>
          </p:txBody>
        </p:sp>
        <p:sp>
          <p:nvSpPr>
            <p:cNvPr id="12" name="Rectangle 11">
              <a:extLst>
                <a:ext uri="{FF2B5EF4-FFF2-40B4-BE49-F238E27FC236}">
                  <a16:creationId xmlns:a16="http://schemas.microsoft.com/office/drawing/2014/main" id="{22917F06-8D3D-BFE7-B1FD-EA1C81FAB191}"/>
                </a:ext>
              </a:extLst>
            </p:cNvPr>
            <p:cNvSpPr/>
            <p:nvPr/>
          </p:nvSpPr>
          <p:spPr bwMode="auto">
            <a:xfrm>
              <a:off x="10570305" y="3921916"/>
              <a:ext cx="364826" cy="758034"/>
            </a:xfrm>
            <a:prstGeom prst="rect">
              <a:avLst/>
            </a:prstGeom>
            <a:noFill/>
            <a:ln w="28575">
              <a:solidFill>
                <a:srgbClr val="FDB338"/>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4" name="TextBox 223">
              <a:extLst>
                <a:ext uri="{FF2B5EF4-FFF2-40B4-BE49-F238E27FC236}">
                  <a16:creationId xmlns:a16="http://schemas.microsoft.com/office/drawing/2014/main" id="{8EB5756F-5300-D157-033C-F678ABB08BEA}"/>
                </a:ext>
              </a:extLst>
            </p:cNvPr>
            <p:cNvSpPr txBox="1"/>
            <p:nvPr/>
          </p:nvSpPr>
          <p:spPr bwMode="auto">
            <a:xfrm rot="18374124">
              <a:off x="8032623" y="4778706"/>
              <a:ext cx="6319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Glioma</a:t>
              </a:r>
            </a:p>
          </p:txBody>
        </p:sp>
      </p:grpSp>
      <p:grpSp>
        <p:nvGrpSpPr>
          <p:cNvPr id="236" name="Group 235">
            <a:extLst>
              <a:ext uri="{FF2B5EF4-FFF2-40B4-BE49-F238E27FC236}">
                <a16:creationId xmlns:a16="http://schemas.microsoft.com/office/drawing/2014/main" id="{D60E04B8-08BD-39C9-BF02-6418B9F973E0}"/>
              </a:ext>
            </a:extLst>
          </p:cNvPr>
          <p:cNvGrpSpPr/>
          <p:nvPr/>
        </p:nvGrpSpPr>
        <p:grpSpPr>
          <a:xfrm>
            <a:off x="1318004" y="4446891"/>
            <a:ext cx="9582650" cy="2228174"/>
            <a:chOff x="1318004" y="4446891"/>
            <a:chExt cx="9582650" cy="2228174"/>
          </a:xfrm>
        </p:grpSpPr>
        <p:sp>
          <p:nvSpPr>
            <p:cNvPr id="200" name="TextBox 199">
              <a:extLst>
                <a:ext uri="{FF2B5EF4-FFF2-40B4-BE49-F238E27FC236}">
                  <a16:creationId xmlns:a16="http://schemas.microsoft.com/office/drawing/2014/main" id="{19B4B396-ECB0-9E43-97E2-6F4C4B764426}"/>
                </a:ext>
              </a:extLst>
            </p:cNvPr>
            <p:cNvSpPr txBox="1"/>
            <p:nvPr/>
          </p:nvSpPr>
          <p:spPr bwMode="auto">
            <a:xfrm rot="18374124">
              <a:off x="889682" y="4981057"/>
              <a:ext cx="11336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Bladder Cancer</a:t>
              </a:r>
            </a:p>
          </p:txBody>
        </p:sp>
        <p:sp>
          <p:nvSpPr>
            <p:cNvPr id="201" name="TextBox 200">
              <a:extLst>
                <a:ext uri="{FF2B5EF4-FFF2-40B4-BE49-F238E27FC236}">
                  <a16:creationId xmlns:a16="http://schemas.microsoft.com/office/drawing/2014/main" id="{88EEE4CC-35D6-CF55-D4F3-348B72056938}"/>
                </a:ext>
              </a:extLst>
            </p:cNvPr>
            <p:cNvSpPr txBox="1"/>
            <p:nvPr/>
          </p:nvSpPr>
          <p:spPr bwMode="auto">
            <a:xfrm rot="18374124">
              <a:off x="749660" y="5194708"/>
              <a:ext cx="16634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Esophagogastric Cancer</a:t>
              </a:r>
            </a:p>
          </p:txBody>
        </p:sp>
        <p:sp>
          <p:nvSpPr>
            <p:cNvPr id="202" name="TextBox 201">
              <a:extLst>
                <a:ext uri="{FF2B5EF4-FFF2-40B4-BE49-F238E27FC236}">
                  <a16:creationId xmlns:a16="http://schemas.microsoft.com/office/drawing/2014/main" id="{E2D8025C-D5A4-29D6-53A9-B9020E5B23F6}"/>
                </a:ext>
              </a:extLst>
            </p:cNvPr>
            <p:cNvSpPr txBox="1"/>
            <p:nvPr/>
          </p:nvSpPr>
          <p:spPr bwMode="auto">
            <a:xfrm rot="18374124">
              <a:off x="1229013" y="5092770"/>
              <a:ext cx="14106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Small Bowel Cancer</a:t>
              </a:r>
            </a:p>
          </p:txBody>
        </p:sp>
        <p:sp>
          <p:nvSpPr>
            <p:cNvPr id="203" name="TextBox 202">
              <a:extLst>
                <a:ext uri="{FF2B5EF4-FFF2-40B4-BE49-F238E27FC236}">
                  <a16:creationId xmlns:a16="http://schemas.microsoft.com/office/drawing/2014/main" id="{2AAA1D48-4679-9893-E59B-C04E31034C2C}"/>
                </a:ext>
              </a:extLst>
            </p:cNvPr>
            <p:cNvSpPr txBox="1"/>
            <p:nvPr/>
          </p:nvSpPr>
          <p:spPr bwMode="auto">
            <a:xfrm rot="18374124">
              <a:off x="1802386" y="4945914"/>
              <a:ext cx="10465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Breast Cancer</a:t>
              </a:r>
            </a:p>
          </p:txBody>
        </p:sp>
        <p:sp>
          <p:nvSpPr>
            <p:cNvPr id="204" name="TextBox 203">
              <a:extLst>
                <a:ext uri="{FF2B5EF4-FFF2-40B4-BE49-F238E27FC236}">
                  <a16:creationId xmlns:a16="http://schemas.microsoft.com/office/drawing/2014/main" id="{C4707A82-25A5-29B8-E5CA-68B8CA86A7C5}"/>
                </a:ext>
              </a:extLst>
            </p:cNvPr>
            <p:cNvSpPr txBox="1"/>
            <p:nvPr/>
          </p:nvSpPr>
          <p:spPr bwMode="auto">
            <a:xfrm rot="18374124">
              <a:off x="2005638" y="4984341"/>
              <a:ext cx="11417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Cervical Cancer</a:t>
              </a:r>
            </a:p>
          </p:txBody>
        </p:sp>
        <p:sp>
          <p:nvSpPr>
            <p:cNvPr id="205" name="TextBox 204">
              <a:extLst>
                <a:ext uri="{FF2B5EF4-FFF2-40B4-BE49-F238E27FC236}">
                  <a16:creationId xmlns:a16="http://schemas.microsoft.com/office/drawing/2014/main" id="{8DD50918-DADA-D68F-1047-305D356F1171}"/>
                </a:ext>
              </a:extLst>
            </p:cNvPr>
            <p:cNvSpPr txBox="1"/>
            <p:nvPr/>
          </p:nvSpPr>
          <p:spPr bwMode="auto">
            <a:xfrm rot="18374124">
              <a:off x="2072998" y="5095149"/>
              <a:ext cx="14165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Endometrial Cancer</a:t>
              </a:r>
            </a:p>
          </p:txBody>
        </p:sp>
        <p:sp>
          <p:nvSpPr>
            <p:cNvPr id="206" name="TextBox 205">
              <a:extLst>
                <a:ext uri="{FF2B5EF4-FFF2-40B4-BE49-F238E27FC236}">
                  <a16:creationId xmlns:a16="http://schemas.microsoft.com/office/drawing/2014/main" id="{55403462-6EFB-BEB0-DB5A-49E5D37E91CF}"/>
                </a:ext>
              </a:extLst>
            </p:cNvPr>
            <p:cNvSpPr txBox="1"/>
            <p:nvPr/>
          </p:nvSpPr>
          <p:spPr bwMode="auto">
            <a:xfrm rot="18374124">
              <a:off x="2452087" y="5044722"/>
              <a:ext cx="12915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Ampullary Cancer</a:t>
              </a:r>
            </a:p>
          </p:txBody>
        </p:sp>
        <p:sp>
          <p:nvSpPr>
            <p:cNvPr id="207" name="TextBox 206">
              <a:extLst>
                <a:ext uri="{FF2B5EF4-FFF2-40B4-BE49-F238E27FC236}">
                  <a16:creationId xmlns:a16="http://schemas.microsoft.com/office/drawing/2014/main" id="{D60642E9-E13B-BC41-F9EB-A69202198A57}"/>
                </a:ext>
              </a:extLst>
            </p:cNvPr>
            <p:cNvSpPr txBox="1"/>
            <p:nvPr/>
          </p:nvSpPr>
          <p:spPr bwMode="auto">
            <a:xfrm rot="18374124">
              <a:off x="2539171" y="5141437"/>
              <a:ext cx="15313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Salivary Gland Cancer</a:t>
              </a:r>
            </a:p>
          </p:txBody>
        </p:sp>
        <p:sp>
          <p:nvSpPr>
            <p:cNvPr id="208" name="TextBox 207">
              <a:extLst>
                <a:ext uri="{FF2B5EF4-FFF2-40B4-BE49-F238E27FC236}">
                  <a16:creationId xmlns:a16="http://schemas.microsoft.com/office/drawing/2014/main" id="{2D45C164-7680-AA60-4472-F93E644E0B3E}"/>
                </a:ext>
              </a:extLst>
            </p:cNvPr>
            <p:cNvSpPr txBox="1"/>
            <p:nvPr/>
          </p:nvSpPr>
          <p:spPr bwMode="auto">
            <a:xfrm rot="18374124">
              <a:off x="3018463" y="5041542"/>
              <a:ext cx="12836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Colorectal Cancer</a:t>
              </a:r>
            </a:p>
          </p:txBody>
        </p:sp>
        <p:sp>
          <p:nvSpPr>
            <p:cNvPr id="209" name="TextBox 208">
              <a:extLst>
                <a:ext uri="{FF2B5EF4-FFF2-40B4-BE49-F238E27FC236}">
                  <a16:creationId xmlns:a16="http://schemas.microsoft.com/office/drawing/2014/main" id="{C9B13D84-951A-25F9-6252-E41170FDF37A}"/>
                </a:ext>
              </a:extLst>
            </p:cNvPr>
            <p:cNvSpPr txBox="1"/>
            <p:nvPr/>
          </p:nvSpPr>
          <p:spPr bwMode="auto">
            <a:xfrm rot="18374124">
              <a:off x="2767080" y="5311256"/>
              <a:ext cx="1952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Skin Cancer, Non-Melanoma</a:t>
              </a:r>
            </a:p>
          </p:txBody>
        </p:sp>
        <p:sp>
          <p:nvSpPr>
            <p:cNvPr id="210" name="TextBox 209">
              <a:extLst>
                <a:ext uri="{FF2B5EF4-FFF2-40B4-BE49-F238E27FC236}">
                  <a16:creationId xmlns:a16="http://schemas.microsoft.com/office/drawing/2014/main" id="{4E75A56F-A083-281D-EEAF-E988082FAB6E}"/>
                </a:ext>
              </a:extLst>
            </p:cNvPr>
            <p:cNvSpPr txBox="1"/>
            <p:nvPr/>
          </p:nvSpPr>
          <p:spPr bwMode="auto">
            <a:xfrm rot="18374124">
              <a:off x="3062725" y="5306317"/>
              <a:ext cx="19401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Cancer of Unknown Primary</a:t>
              </a:r>
            </a:p>
          </p:txBody>
        </p:sp>
        <p:sp>
          <p:nvSpPr>
            <p:cNvPr id="211" name="TextBox 210">
              <a:extLst>
                <a:ext uri="{FF2B5EF4-FFF2-40B4-BE49-F238E27FC236}">
                  <a16:creationId xmlns:a16="http://schemas.microsoft.com/office/drawing/2014/main" id="{019E75CD-7BB2-8D48-70AD-38594FCCE50F}"/>
                </a:ext>
              </a:extLst>
            </p:cNvPr>
            <p:cNvSpPr txBox="1"/>
            <p:nvPr/>
          </p:nvSpPr>
          <p:spPr bwMode="auto">
            <a:xfrm rot="18374124">
              <a:off x="3697952" y="5125016"/>
              <a:ext cx="14906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Hepatobiliary Cancer</a:t>
              </a:r>
            </a:p>
          </p:txBody>
        </p:sp>
        <p:sp>
          <p:nvSpPr>
            <p:cNvPr id="212" name="TextBox 211">
              <a:extLst>
                <a:ext uri="{FF2B5EF4-FFF2-40B4-BE49-F238E27FC236}">
                  <a16:creationId xmlns:a16="http://schemas.microsoft.com/office/drawing/2014/main" id="{F4687062-B9B2-6AB3-7DBF-4555DEED29B6}"/>
                </a:ext>
              </a:extLst>
            </p:cNvPr>
            <p:cNvSpPr txBox="1"/>
            <p:nvPr/>
          </p:nvSpPr>
          <p:spPr bwMode="auto">
            <a:xfrm rot="18374124">
              <a:off x="3668251" y="5283612"/>
              <a:ext cx="1883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Non-small Cell Lung Cancer</a:t>
              </a:r>
            </a:p>
          </p:txBody>
        </p:sp>
        <p:sp>
          <p:nvSpPr>
            <p:cNvPr id="213" name="TextBox 212">
              <a:extLst>
                <a:ext uri="{FF2B5EF4-FFF2-40B4-BE49-F238E27FC236}">
                  <a16:creationId xmlns:a16="http://schemas.microsoft.com/office/drawing/2014/main" id="{7B743F5F-011E-96B9-D64E-7774802E1B93}"/>
                </a:ext>
              </a:extLst>
            </p:cNvPr>
            <p:cNvSpPr txBox="1"/>
            <p:nvPr/>
          </p:nvSpPr>
          <p:spPr bwMode="auto">
            <a:xfrm rot="18374124">
              <a:off x="4706050" y="4898953"/>
              <a:ext cx="9300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Anal Cancer</a:t>
              </a:r>
            </a:p>
          </p:txBody>
        </p:sp>
        <p:sp>
          <p:nvSpPr>
            <p:cNvPr id="214" name="TextBox 213">
              <a:extLst>
                <a:ext uri="{FF2B5EF4-FFF2-40B4-BE49-F238E27FC236}">
                  <a16:creationId xmlns:a16="http://schemas.microsoft.com/office/drawing/2014/main" id="{8B6A5DD2-F1C1-7A13-2DB6-C123C9E1476E}"/>
                </a:ext>
              </a:extLst>
            </p:cNvPr>
            <p:cNvSpPr txBox="1"/>
            <p:nvPr/>
          </p:nvSpPr>
          <p:spPr bwMode="auto">
            <a:xfrm rot="18374124">
              <a:off x="5039977" y="4871154"/>
              <a:ext cx="861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Melanoma</a:t>
              </a:r>
            </a:p>
          </p:txBody>
        </p:sp>
        <p:sp>
          <p:nvSpPr>
            <p:cNvPr id="215" name="TextBox 214">
              <a:extLst>
                <a:ext uri="{FF2B5EF4-FFF2-40B4-BE49-F238E27FC236}">
                  <a16:creationId xmlns:a16="http://schemas.microsoft.com/office/drawing/2014/main" id="{D42B89B9-8011-1EE3-D909-C6C477F65B0E}"/>
                </a:ext>
              </a:extLst>
            </p:cNvPr>
            <p:cNvSpPr txBox="1"/>
            <p:nvPr/>
          </p:nvSpPr>
          <p:spPr bwMode="auto">
            <a:xfrm rot="18374124">
              <a:off x="5096708" y="4982091"/>
              <a:ext cx="1136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Ovarian Cancer</a:t>
              </a:r>
            </a:p>
          </p:txBody>
        </p:sp>
        <p:sp>
          <p:nvSpPr>
            <p:cNvPr id="216" name="TextBox 215">
              <a:extLst>
                <a:ext uri="{FF2B5EF4-FFF2-40B4-BE49-F238E27FC236}">
                  <a16:creationId xmlns:a16="http://schemas.microsoft.com/office/drawing/2014/main" id="{6C257BD0-7A16-5150-AED8-4F094802E7A1}"/>
                </a:ext>
              </a:extLst>
            </p:cNvPr>
            <p:cNvSpPr txBox="1"/>
            <p:nvPr/>
          </p:nvSpPr>
          <p:spPr bwMode="auto">
            <a:xfrm rot="18374124">
              <a:off x="4513771" y="5422478"/>
              <a:ext cx="22281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Gastrointestinal Neuroendocrine</a:t>
              </a:r>
            </a:p>
          </p:txBody>
        </p:sp>
        <p:sp>
          <p:nvSpPr>
            <p:cNvPr id="217" name="TextBox 216">
              <a:extLst>
                <a:ext uri="{FF2B5EF4-FFF2-40B4-BE49-F238E27FC236}">
                  <a16:creationId xmlns:a16="http://schemas.microsoft.com/office/drawing/2014/main" id="{0488AB97-DD3F-1B2E-85A3-B89E69216B60}"/>
                </a:ext>
              </a:extLst>
            </p:cNvPr>
            <p:cNvSpPr txBox="1"/>
            <p:nvPr/>
          </p:nvSpPr>
          <p:spPr bwMode="auto">
            <a:xfrm rot="18374124">
              <a:off x="5693483" y="4967248"/>
              <a:ext cx="10994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Vaginal Cancer</a:t>
              </a:r>
            </a:p>
          </p:txBody>
        </p:sp>
        <p:sp>
          <p:nvSpPr>
            <p:cNvPr id="218" name="TextBox 217">
              <a:extLst>
                <a:ext uri="{FF2B5EF4-FFF2-40B4-BE49-F238E27FC236}">
                  <a16:creationId xmlns:a16="http://schemas.microsoft.com/office/drawing/2014/main" id="{8742A0FA-8963-048B-2602-74365990CF93}"/>
                </a:ext>
              </a:extLst>
            </p:cNvPr>
            <p:cNvSpPr txBox="1"/>
            <p:nvPr/>
          </p:nvSpPr>
          <p:spPr bwMode="auto">
            <a:xfrm rot="18374124">
              <a:off x="5591886" y="5163366"/>
              <a:ext cx="15856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Small Cell Lung Cancer</a:t>
              </a:r>
            </a:p>
          </p:txBody>
        </p:sp>
        <p:sp>
          <p:nvSpPr>
            <p:cNvPr id="219" name="TextBox 218">
              <a:extLst>
                <a:ext uri="{FF2B5EF4-FFF2-40B4-BE49-F238E27FC236}">
                  <a16:creationId xmlns:a16="http://schemas.microsoft.com/office/drawing/2014/main" id="{E14D76F6-F9BE-DBF7-5260-64A7EA08A7E0}"/>
                </a:ext>
              </a:extLst>
            </p:cNvPr>
            <p:cNvSpPr txBox="1"/>
            <p:nvPr/>
          </p:nvSpPr>
          <p:spPr bwMode="auto">
            <a:xfrm rot="18374124">
              <a:off x="5969598" y="5114957"/>
              <a:ext cx="1465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Nerve Sheath Tumor</a:t>
              </a:r>
            </a:p>
          </p:txBody>
        </p:sp>
        <p:sp>
          <p:nvSpPr>
            <p:cNvPr id="220" name="TextBox 219">
              <a:extLst>
                <a:ext uri="{FF2B5EF4-FFF2-40B4-BE49-F238E27FC236}">
                  <a16:creationId xmlns:a16="http://schemas.microsoft.com/office/drawing/2014/main" id="{994C4361-62B5-3AE2-CE6E-2429F78D45D3}"/>
                </a:ext>
              </a:extLst>
            </p:cNvPr>
            <p:cNvSpPr txBox="1"/>
            <p:nvPr/>
          </p:nvSpPr>
          <p:spPr bwMode="auto">
            <a:xfrm rot="18374124">
              <a:off x="6276138" y="5098717"/>
              <a:ext cx="14253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Appendiceal Cancer</a:t>
              </a:r>
            </a:p>
          </p:txBody>
        </p:sp>
        <p:sp>
          <p:nvSpPr>
            <p:cNvPr id="221" name="TextBox 220">
              <a:extLst>
                <a:ext uri="{FF2B5EF4-FFF2-40B4-BE49-F238E27FC236}">
                  <a16:creationId xmlns:a16="http://schemas.microsoft.com/office/drawing/2014/main" id="{0DA949C3-491E-BC4F-657E-C843471D7CA1}"/>
                </a:ext>
              </a:extLst>
            </p:cNvPr>
            <p:cNvSpPr txBox="1"/>
            <p:nvPr/>
          </p:nvSpPr>
          <p:spPr bwMode="auto">
            <a:xfrm rot="18374124">
              <a:off x="6429247" y="5167245"/>
              <a:ext cx="15953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Head and Neck Cancer</a:t>
              </a:r>
            </a:p>
          </p:txBody>
        </p:sp>
        <p:sp>
          <p:nvSpPr>
            <p:cNvPr id="222" name="TextBox 221">
              <a:extLst>
                <a:ext uri="{FF2B5EF4-FFF2-40B4-BE49-F238E27FC236}">
                  <a16:creationId xmlns:a16="http://schemas.microsoft.com/office/drawing/2014/main" id="{7630F488-C3B5-CC9E-C8D6-B61B1E824EA2}"/>
                </a:ext>
              </a:extLst>
            </p:cNvPr>
            <p:cNvSpPr txBox="1"/>
            <p:nvPr/>
          </p:nvSpPr>
          <p:spPr bwMode="auto">
            <a:xfrm rot="18374124">
              <a:off x="6951949" y="5048136"/>
              <a:ext cx="12999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Pancreatic Cancer</a:t>
              </a:r>
            </a:p>
          </p:txBody>
        </p:sp>
        <p:sp>
          <p:nvSpPr>
            <p:cNvPr id="223" name="TextBox 222">
              <a:extLst>
                <a:ext uri="{FF2B5EF4-FFF2-40B4-BE49-F238E27FC236}">
                  <a16:creationId xmlns:a16="http://schemas.microsoft.com/office/drawing/2014/main" id="{8E92F345-6C09-B1EF-AB0A-330A4027774E}"/>
                </a:ext>
              </a:extLst>
            </p:cNvPr>
            <p:cNvSpPr txBox="1"/>
            <p:nvPr/>
          </p:nvSpPr>
          <p:spPr bwMode="auto">
            <a:xfrm rot="18374124">
              <a:off x="6706134" y="5318419"/>
              <a:ext cx="19701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Mature T and NK Neoplasms</a:t>
              </a:r>
            </a:p>
          </p:txBody>
        </p:sp>
        <p:sp>
          <p:nvSpPr>
            <p:cNvPr id="225" name="TextBox 224">
              <a:extLst>
                <a:ext uri="{FF2B5EF4-FFF2-40B4-BE49-F238E27FC236}">
                  <a16:creationId xmlns:a16="http://schemas.microsoft.com/office/drawing/2014/main" id="{1F77D7EC-11BF-935B-C51C-C5A70D3E21B0}"/>
                </a:ext>
              </a:extLst>
            </p:cNvPr>
            <p:cNvSpPr txBox="1"/>
            <p:nvPr/>
          </p:nvSpPr>
          <p:spPr bwMode="auto">
            <a:xfrm rot="18374124">
              <a:off x="8196133" y="4838778"/>
              <a:ext cx="7808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Leukemia</a:t>
              </a:r>
            </a:p>
          </p:txBody>
        </p:sp>
        <p:sp>
          <p:nvSpPr>
            <p:cNvPr id="226" name="TextBox 225">
              <a:extLst>
                <a:ext uri="{FF2B5EF4-FFF2-40B4-BE49-F238E27FC236}">
                  <a16:creationId xmlns:a16="http://schemas.microsoft.com/office/drawing/2014/main" id="{3F285E1F-EDE9-6FCD-D77C-515E4F2A8ADB}"/>
                </a:ext>
              </a:extLst>
            </p:cNvPr>
            <p:cNvSpPr txBox="1"/>
            <p:nvPr/>
          </p:nvSpPr>
          <p:spPr bwMode="auto">
            <a:xfrm rot="18374124">
              <a:off x="7621751" y="5273889"/>
              <a:ext cx="18597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Peripheral Nervous System</a:t>
              </a:r>
            </a:p>
          </p:txBody>
        </p:sp>
        <p:sp>
          <p:nvSpPr>
            <p:cNvPr id="227" name="TextBox 226">
              <a:extLst>
                <a:ext uri="{FF2B5EF4-FFF2-40B4-BE49-F238E27FC236}">
                  <a16:creationId xmlns:a16="http://schemas.microsoft.com/office/drawing/2014/main" id="{D8A9E601-BB61-0FB7-8B52-4A30CA6C4B20}"/>
                </a:ext>
              </a:extLst>
            </p:cNvPr>
            <p:cNvSpPr txBox="1"/>
            <p:nvPr/>
          </p:nvSpPr>
          <p:spPr bwMode="auto">
            <a:xfrm rot="18374124">
              <a:off x="8606611" y="4914494"/>
              <a:ext cx="96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Sellar Tumor</a:t>
              </a:r>
            </a:p>
          </p:txBody>
        </p:sp>
        <p:sp>
          <p:nvSpPr>
            <p:cNvPr id="228" name="TextBox 227">
              <a:extLst>
                <a:ext uri="{FF2B5EF4-FFF2-40B4-BE49-F238E27FC236}">
                  <a16:creationId xmlns:a16="http://schemas.microsoft.com/office/drawing/2014/main" id="{EFFB8E8E-D66F-6E76-D9B2-786EF9185269}"/>
                </a:ext>
              </a:extLst>
            </p:cNvPr>
            <p:cNvSpPr txBox="1"/>
            <p:nvPr/>
          </p:nvSpPr>
          <p:spPr bwMode="auto">
            <a:xfrm rot="18374124">
              <a:off x="8225923" y="5250538"/>
              <a:ext cx="18018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Mature B-Cell Neoplasms</a:t>
              </a:r>
            </a:p>
          </p:txBody>
        </p:sp>
        <p:sp>
          <p:nvSpPr>
            <p:cNvPr id="229" name="TextBox 228">
              <a:extLst>
                <a:ext uri="{FF2B5EF4-FFF2-40B4-BE49-F238E27FC236}">
                  <a16:creationId xmlns:a16="http://schemas.microsoft.com/office/drawing/2014/main" id="{C8636C0E-960F-3172-5C57-E77E92B3FA18}"/>
                </a:ext>
              </a:extLst>
            </p:cNvPr>
            <p:cNvSpPr txBox="1"/>
            <p:nvPr/>
          </p:nvSpPr>
          <p:spPr bwMode="auto">
            <a:xfrm rot="18374124">
              <a:off x="9167479" y="4914132"/>
              <a:ext cx="9677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Histiocytosis</a:t>
              </a:r>
            </a:p>
          </p:txBody>
        </p:sp>
        <p:sp>
          <p:nvSpPr>
            <p:cNvPr id="230" name="TextBox 229">
              <a:extLst>
                <a:ext uri="{FF2B5EF4-FFF2-40B4-BE49-F238E27FC236}">
                  <a16:creationId xmlns:a16="http://schemas.microsoft.com/office/drawing/2014/main" id="{36ACCEA6-D7C0-D887-68BF-A414C43FB5B3}"/>
                </a:ext>
              </a:extLst>
            </p:cNvPr>
            <p:cNvSpPr txBox="1"/>
            <p:nvPr/>
          </p:nvSpPr>
          <p:spPr bwMode="auto">
            <a:xfrm rot="18374124">
              <a:off x="9515389" y="4887962"/>
              <a:ext cx="9028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CNS Cancer</a:t>
              </a:r>
            </a:p>
          </p:txBody>
        </p:sp>
        <p:sp>
          <p:nvSpPr>
            <p:cNvPr id="231" name="TextBox 230">
              <a:extLst>
                <a:ext uri="{FF2B5EF4-FFF2-40B4-BE49-F238E27FC236}">
                  <a16:creationId xmlns:a16="http://schemas.microsoft.com/office/drawing/2014/main" id="{16EB0680-C0AA-8ABD-BF93-356AE8377F21}"/>
                </a:ext>
              </a:extLst>
            </p:cNvPr>
            <p:cNvSpPr txBox="1"/>
            <p:nvPr/>
          </p:nvSpPr>
          <p:spPr bwMode="auto">
            <a:xfrm rot="18374124">
              <a:off x="9363645" y="5101820"/>
              <a:ext cx="14330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Soft Tissue Sarcoma</a:t>
              </a:r>
            </a:p>
          </p:txBody>
        </p:sp>
        <p:sp>
          <p:nvSpPr>
            <p:cNvPr id="232" name="TextBox 231">
              <a:extLst>
                <a:ext uri="{FF2B5EF4-FFF2-40B4-BE49-F238E27FC236}">
                  <a16:creationId xmlns:a16="http://schemas.microsoft.com/office/drawing/2014/main" id="{3C4EFF68-1534-397F-75D9-00FB09687AF7}"/>
                </a:ext>
              </a:extLst>
            </p:cNvPr>
            <p:cNvSpPr txBox="1"/>
            <p:nvPr/>
          </p:nvSpPr>
          <p:spPr bwMode="auto">
            <a:xfrm rot="18374124">
              <a:off x="9594296" y="5127758"/>
              <a:ext cx="14973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Renal Cell Carcinoma</a:t>
              </a:r>
            </a:p>
          </p:txBody>
        </p:sp>
        <p:sp>
          <p:nvSpPr>
            <p:cNvPr id="233" name="TextBox 232">
              <a:extLst>
                <a:ext uri="{FF2B5EF4-FFF2-40B4-BE49-F238E27FC236}">
                  <a16:creationId xmlns:a16="http://schemas.microsoft.com/office/drawing/2014/main" id="{17BF15DA-113F-7126-E3A5-6E415D765106}"/>
                </a:ext>
              </a:extLst>
            </p:cNvPr>
            <p:cNvSpPr txBox="1"/>
            <p:nvPr/>
          </p:nvSpPr>
          <p:spPr bwMode="auto">
            <a:xfrm rot="18374124">
              <a:off x="10227201" y="4955352"/>
              <a:ext cx="10699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Thymic Tumor</a:t>
              </a:r>
            </a:p>
          </p:txBody>
        </p:sp>
      </p:grpSp>
    </p:spTree>
    <p:extLst>
      <p:ext uri="{BB962C8B-B14F-4D97-AF65-F5344CB8AC3E}">
        <p14:creationId xmlns:p14="http://schemas.microsoft.com/office/powerpoint/2010/main" val="3749107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384C7-CC61-9BDC-F539-E8C3E2340C50}"/>
              </a:ext>
            </a:extLst>
          </p:cNvPr>
          <p:cNvSpPr>
            <a:spLocks noGrp="1"/>
          </p:cNvSpPr>
          <p:nvPr>
            <p:ph type="title"/>
          </p:nvPr>
        </p:nvSpPr>
        <p:spPr/>
        <p:txBody>
          <a:bodyPr/>
          <a:lstStyle/>
          <a:p>
            <a:r>
              <a:rPr kumimoji="0" lang="en-US" sz="3600" b="1" i="0" u="none" strike="noStrike" kern="0" cap="none" spc="0" normalizeH="0" baseline="0" noProof="0">
                <a:ln>
                  <a:noFill/>
                </a:ln>
                <a:solidFill>
                  <a:srgbClr val="455560"/>
                </a:solidFill>
                <a:effectLst/>
                <a:uLnTx/>
                <a:uFillTx/>
                <a:latin typeface="Calibri" panose="020F0502020204030204" pitchFamily="34" charset="0"/>
                <a:ea typeface="+mj-ea"/>
                <a:cs typeface="+mj-cs"/>
              </a:rPr>
              <a:t>Molecular Alterations and </a:t>
            </a:r>
            <a:r>
              <a:rPr lang="en-US">
                <a:solidFill>
                  <a:srgbClr val="455560"/>
                </a:solidFill>
              </a:rPr>
              <a:t>Genetic </a:t>
            </a:r>
            <a:r>
              <a:rPr kumimoji="0" lang="en-US" sz="3600" b="1" i="0" u="none" strike="noStrike" kern="0" cap="none" spc="0" normalizeH="0" baseline="0" noProof="0">
                <a:ln>
                  <a:noFill/>
                </a:ln>
                <a:solidFill>
                  <a:srgbClr val="455560"/>
                </a:solidFill>
                <a:effectLst/>
                <a:uLnTx/>
                <a:uFillTx/>
                <a:latin typeface="Calibri" panose="020F0502020204030204" pitchFamily="34" charset="0"/>
                <a:ea typeface="+mj-ea"/>
                <a:cs typeface="+mj-cs"/>
              </a:rPr>
              <a:t>Testing in</a:t>
            </a:r>
            <a:br>
              <a:rPr kumimoji="0" lang="en-US" sz="3600" b="1" i="0" u="none" strike="noStrike" kern="0" cap="none" spc="0" normalizeH="0" baseline="0" noProof="0">
                <a:ln>
                  <a:noFill/>
                </a:ln>
                <a:solidFill>
                  <a:srgbClr val="455560"/>
                </a:solidFill>
                <a:effectLst/>
                <a:uLnTx/>
                <a:uFillTx/>
                <a:latin typeface="Calibri" panose="020F0502020204030204" pitchFamily="34" charset="0"/>
                <a:ea typeface="+mj-ea"/>
                <a:cs typeface="+mj-cs"/>
              </a:rPr>
            </a:br>
            <a:r>
              <a:rPr kumimoji="0" lang="en-US" sz="3600" b="1" i="0" u="none" strike="noStrike" kern="0" cap="none" spc="0" normalizeH="0" baseline="0" noProof="0">
                <a:ln>
                  <a:noFill/>
                </a:ln>
                <a:solidFill>
                  <a:srgbClr val="455560"/>
                </a:solidFill>
                <a:effectLst/>
                <a:uLnTx/>
                <a:uFillTx/>
                <a:latin typeface="Calibri" panose="020F0502020204030204" pitchFamily="34" charset="0"/>
                <a:ea typeface="+mj-ea"/>
                <a:cs typeface="+mj-cs"/>
              </a:rPr>
              <a:t>Bladder Cancers</a:t>
            </a:r>
            <a:endParaRPr lang="en-US"/>
          </a:p>
        </p:txBody>
      </p:sp>
      <p:sp>
        <p:nvSpPr>
          <p:cNvPr id="4" name="Content Placeholder 3">
            <a:extLst>
              <a:ext uri="{FF2B5EF4-FFF2-40B4-BE49-F238E27FC236}">
                <a16:creationId xmlns:a16="http://schemas.microsoft.com/office/drawing/2014/main" id="{EBDE732F-5809-38A9-E174-860AEFE85983}"/>
              </a:ext>
            </a:extLst>
          </p:cNvPr>
          <p:cNvSpPr>
            <a:spLocks noGrp="1"/>
          </p:cNvSpPr>
          <p:nvPr>
            <p:ph sz="half" idx="1"/>
          </p:nvPr>
        </p:nvSpPr>
        <p:spPr>
          <a:xfrm>
            <a:off x="601820" y="1503822"/>
            <a:ext cx="5494180" cy="4404211"/>
          </a:xfrm>
        </p:spPr>
        <p:txBody>
          <a:bodyPr/>
          <a:lstStyle/>
          <a:p>
            <a:r>
              <a:rPr lang="en-US" sz="2200" dirty="0"/>
              <a:t>Genetic alterations in bladder cancer are common and include potentially actionable mutations such as </a:t>
            </a:r>
            <a:r>
              <a:rPr lang="en-US" sz="2200" i="1" dirty="0">
                <a:solidFill>
                  <a:srgbClr val="E1471D"/>
                </a:solidFill>
              </a:rPr>
              <a:t>FGFR3 </a:t>
            </a:r>
            <a:r>
              <a:rPr lang="en-US" sz="2200" dirty="0">
                <a:solidFill>
                  <a:srgbClr val="E1471D"/>
                </a:solidFill>
              </a:rPr>
              <a:t>(21%),</a:t>
            </a:r>
            <a:r>
              <a:rPr lang="en-US" sz="2200" i="1" dirty="0">
                <a:solidFill>
                  <a:srgbClr val="E1471D"/>
                </a:solidFill>
              </a:rPr>
              <a:t> PIK3CA </a:t>
            </a:r>
            <a:r>
              <a:rPr lang="en-US" sz="2200" dirty="0">
                <a:solidFill>
                  <a:srgbClr val="E1471D"/>
                </a:solidFill>
              </a:rPr>
              <a:t>(20%), and</a:t>
            </a:r>
            <a:r>
              <a:rPr lang="en-US" sz="2200" i="1" dirty="0">
                <a:solidFill>
                  <a:srgbClr val="E1471D"/>
                </a:solidFill>
              </a:rPr>
              <a:t> ERBB2/HER2 </a:t>
            </a:r>
            <a:r>
              <a:rPr lang="en-US" sz="2200" dirty="0">
                <a:solidFill>
                  <a:srgbClr val="E1471D"/>
                </a:solidFill>
              </a:rPr>
              <a:t>(17%)</a:t>
            </a:r>
          </a:p>
          <a:p>
            <a:r>
              <a:rPr lang="en-US" sz="2200" dirty="0"/>
              <a:t>Some </a:t>
            </a:r>
            <a:r>
              <a:rPr lang="en-US" sz="2200" i="1" dirty="0"/>
              <a:t>HER2</a:t>
            </a:r>
            <a:r>
              <a:rPr lang="en-US" sz="2200" dirty="0"/>
              <a:t> mutations may promote oncogenesis through constitutive activation of HER2 signaling pathways</a:t>
            </a:r>
          </a:p>
          <a:p>
            <a:pPr lvl="1"/>
            <a:r>
              <a:rPr lang="en-US" sz="2000" dirty="0"/>
              <a:t>The </a:t>
            </a:r>
            <a:r>
              <a:rPr lang="en-US" sz="2000" dirty="0">
                <a:solidFill>
                  <a:srgbClr val="E1471D"/>
                </a:solidFill>
              </a:rPr>
              <a:t>most prevalent single-base substitution in UC is </a:t>
            </a:r>
            <a:r>
              <a:rPr lang="en-US" sz="2000" i="1" dirty="0">
                <a:solidFill>
                  <a:srgbClr val="E1471D"/>
                </a:solidFill>
              </a:rPr>
              <a:t>HER2</a:t>
            </a:r>
            <a:r>
              <a:rPr lang="en-US" sz="2000" dirty="0">
                <a:solidFill>
                  <a:srgbClr val="E1471D"/>
                </a:solidFill>
              </a:rPr>
              <a:t> S310F (3.92%) </a:t>
            </a:r>
            <a:r>
              <a:rPr lang="en-US" sz="2000" dirty="0"/>
              <a:t>other low-incidence mutations include R103Q, D277Y, G292R, S310Y, F595L, R678Q, I767M, V777L, V842I, D933N</a:t>
            </a:r>
          </a:p>
          <a:p>
            <a:endParaRPr lang="en-US" dirty="0"/>
          </a:p>
        </p:txBody>
      </p:sp>
      <p:sp>
        <p:nvSpPr>
          <p:cNvPr id="5" name="TextBox 4">
            <a:extLst>
              <a:ext uri="{FF2B5EF4-FFF2-40B4-BE49-F238E27FC236}">
                <a16:creationId xmlns:a16="http://schemas.microsoft.com/office/drawing/2014/main" id="{F0417ED5-69B1-55F7-BFEF-2277C88FB66F}"/>
              </a:ext>
            </a:extLst>
          </p:cNvPr>
          <p:cNvSpPr txBox="1"/>
          <p:nvPr/>
        </p:nvSpPr>
        <p:spPr bwMode="auto">
          <a:xfrm>
            <a:off x="402733" y="6188053"/>
            <a:ext cx="93994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altLang="en-US" sz="1200" b="0">
                <a:solidFill>
                  <a:schemeClr val="bg2"/>
                </a:solidFill>
                <a:latin typeface="+mn-lt"/>
              </a:rPr>
              <a:t>Ross. Cancer. 2016;122:702. Bose. Cancer Discov. 2013;3:224. Connell. ESMO Open. 2017;2:e000279. </a:t>
            </a:r>
            <a:r>
              <a:rPr kumimoji="0" lang="en-US" altLang="en-US" sz="1200" b="0" u="none" strike="noStrike" kern="1200" cap="none" spc="-10" normalizeH="0" baseline="0" noProof="0">
                <a:ln>
                  <a:noFill/>
                </a:ln>
                <a:solidFill>
                  <a:schemeClr val="bg2"/>
                </a:solidFill>
                <a:effectLst/>
                <a:uLnTx/>
                <a:uFillTx/>
                <a:latin typeface="+mn-lt"/>
                <a:ea typeface="+mn-ea"/>
                <a:cs typeface="Arial" panose="020B0604020202020204" pitchFamily="34" charset="0"/>
              </a:rPr>
              <a:t>Buza. Arch Pathol Lab Med. </a:t>
            </a:r>
            <a:br>
              <a:rPr kumimoji="0" lang="en-US" altLang="en-US" sz="1200" b="0" u="none" strike="noStrike" kern="1200" cap="none" spc="-10" normalizeH="0" baseline="0" noProof="0">
                <a:ln>
                  <a:noFill/>
                </a:ln>
                <a:solidFill>
                  <a:schemeClr val="bg2"/>
                </a:solidFill>
                <a:effectLst/>
                <a:uLnTx/>
                <a:uFillTx/>
                <a:latin typeface="+mn-lt"/>
                <a:ea typeface="+mn-ea"/>
                <a:cs typeface="Arial" panose="020B0604020202020204" pitchFamily="34" charset="0"/>
              </a:rPr>
            </a:br>
            <a:r>
              <a:rPr kumimoji="0" lang="en-US" altLang="en-US" sz="1200" b="0" u="none" strike="noStrike" kern="1200" cap="none" spc="-10" normalizeH="0" baseline="0" noProof="0">
                <a:ln>
                  <a:noFill/>
                </a:ln>
                <a:solidFill>
                  <a:schemeClr val="bg2"/>
                </a:solidFill>
                <a:effectLst/>
                <a:uLnTx/>
                <a:uFillTx/>
                <a:latin typeface="+mn-lt"/>
                <a:ea typeface="+mn-ea"/>
                <a:cs typeface="Arial" panose="020B0604020202020204" pitchFamily="34" charset="0"/>
              </a:rPr>
              <a:t>2020;145:687. </a:t>
            </a:r>
            <a:r>
              <a:rPr lang="en-US" sz="1200" b="0">
                <a:solidFill>
                  <a:schemeClr val="bg2"/>
                </a:solidFill>
                <a:effectLst/>
                <a:latin typeface="+mn-lt"/>
              </a:rPr>
              <a:t>Kiss. Sci. Rep. 2017;7:42713.</a:t>
            </a:r>
            <a:r>
              <a:rPr lang="en-US" sz="1200">
                <a:solidFill>
                  <a:schemeClr val="bg2"/>
                </a:solidFill>
                <a:latin typeface="+mn-lt"/>
              </a:rPr>
              <a:t> </a:t>
            </a:r>
            <a:r>
              <a:rPr kumimoji="0" lang="en-US" altLang="en-US" sz="1200" b="0" u="none" strike="noStrike" kern="1200" cap="none" spc="-10" normalizeH="0" baseline="0" noProof="0">
                <a:ln>
                  <a:noFill/>
                </a:ln>
                <a:solidFill>
                  <a:schemeClr val="bg2"/>
                </a:solidFill>
                <a:effectLst/>
                <a:uLnTx/>
                <a:uFillTx/>
                <a:latin typeface="+mn-lt"/>
                <a:ea typeface="+mn-ea"/>
                <a:cs typeface="Arial" panose="020B0604020202020204" pitchFamily="34" charset="0"/>
              </a:rPr>
              <a:t>NCCN. Clinical practice guidelines in oncology: bladder cancer. v.1.2024. nccn.org.</a:t>
            </a:r>
            <a:endParaRPr lang="en-US" sz="1200" b="0">
              <a:solidFill>
                <a:schemeClr val="bg2"/>
              </a:solidFill>
              <a:latin typeface="+mn-lt"/>
            </a:endParaRPr>
          </a:p>
        </p:txBody>
      </p:sp>
      <p:sp>
        <p:nvSpPr>
          <p:cNvPr id="7" name="Content Placeholder 1">
            <a:extLst>
              <a:ext uri="{FF2B5EF4-FFF2-40B4-BE49-F238E27FC236}">
                <a16:creationId xmlns:a16="http://schemas.microsoft.com/office/drawing/2014/main" id="{A367C14E-7348-8F6A-77DD-AA2799FF05C0}"/>
              </a:ext>
            </a:extLst>
          </p:cNvPr>
          <p:cNvSpPr>
            <a:spLocks noGrp="1"/>
          </p:cNvSpPr>
          <p:nvPr/>
        </p:nvSpPr>
        <p:spPr bwMode="auto">
          <a:xfrm>
            <a:off x="6262952" y="1359473"/>
            <a:ext cx="5229570" cy="46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1" u="none" strike="noStrike" kern="0" cap="none" spc="0" normalizeH="0" baseline="3000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1" u="none" strike="noStrike" kern="0" cap="none" spc="0" normalizeH="0" baseline="3000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800" b="0" i="1" u="none" strike="noStrike" kern="0" cap="none" spc="0" normalizeH="0" baseline="30000" noProof="0">
              <a:ln>
                <a:noFill/>
              </a:ln>
              <a:solidFill>
                <a:srgbClr val="000000"/>
              </a:solidFill>
              <a:effectLst/>
              <a:uLnTx/>
              <a:uFillTx/>
              <a:latin typeface="Calibri" panose="020F0502020204030204" pitchFamily="34" charset="0"/>
              <a:ea typeface="+mn-ea"/>
              <a:cs typeface="+mn-cs"/>
            </a:endParaRPr>
          </a:p>
        </p:txBody>
      </p:sp>
      <p:graphicFrame>
        <p:nvGraphicFramePr>
          <p:cNvPr id="6" name="Table 9">
            <a:extLst>
              <a:ext uri="{FF2B5EF4-FFF2-40B4-BE49-F238E27FC236}">
                <a16:creationId xmlns:a16="http://schemas.microsoft.com/office/drawing/2014/main" id="{07D2E6E8-7342-87E3-C1CE-AD9372896967}"/>
              </a:ext>
            </a:extLst>
          </p:cNvPr>
          <p:cNvGraphicFramePr>
            <a:graphicFrameLocks noGrp="1"/>
          </p:cNvGraphicFramePr>
          <p:nvPr>
            <p:extLst>
              <p:ext uri="{D42A27DB-BD31-4B8C-83A1-F6EECF244321}">
                <p14:modId xmlns:p14="http://schemas.microsoft.com/office/powerpoint/2010/main" val="644544118"/>
              </p:ext>
            </p:extLst>
          </p:nvPr>
        </p:nvGraphicFramePr>
        <p:xfrm>
          <a:off x="6196692" y="1602807"/>
          <a:ext cx="5309278" cy="2103120"/>
        </p:xfrm>
        <a:graphic>
          <a:graphicData uri="http://schemas.openxmlformats.org/drawingml/2006/table">
            <a:tbl>
              <a:tblPr firstRow="1" bandRow="1">
                <a:tableStyleId>{93296810-A885-4BE3-A3E7-6D5BEEA58F35}</a:tableStyleId>
              </a:tblPr>
              <a:tblGrid>
                <a:gridCol w="2654639">
                  <a:extLst>
                    <a:ext uri="{9D8B030D-6E8A-4147-A177-3AD203B41FA5}">
                      <a16:colId xmlns:a16="http://schemas.microsoft.com/office/drawing/2014/main" val="1246572654"/>
                    </a:ext>
                  </a:extLst>
                </a:gridCol>
                <a:gridCol w="2654639">
                  <a:extLst>
                    <a:ext uri="{9D8B030D-6E8A-4147-A177-3AD203B41FA5}">
                      <a16:colId xmlns:a16="http://schemas.microsoft.com/office/drawing/2014/main" val="1530174690"/>
                    </a:ext>
                  </a:extLst>
                </a:gridCol>
              </a:tblGrid>
              <a:tr h="667699">
                <a:tc>
                  <a:txBody>
                    <a:bodyPr/>
                    <a:lstStyle/>
                    <a:p>
                      <a:r>
                        <a:rPr lang="en-US" sz="2000"/>
                        <a:t>Parameter/Cutoff</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a:t>Urothelial Cancer Considerations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556407086"/>
                  </a:ext>
                </a:extLst>
              </a:tr>
              <a:tr h="667699">
                <a:tc>
                  <a:txBody>
                    <a:bodyPr/>
                    <a:lstStyle/>
                    <a:p>
                      <a:r>
                        <a:rPr lang="en-US" sz="2000">
                          <a:solidFill>
                            <a:schemeClr val="bg1"/>
                          </a:solidFill>
                        </a:rPr>
                        <a:t>HER2 IHC 3+</a:t>
                      </a:r>
                    </a:p>
                    <a:p>
                      <a:r>
                        <a:rPr lang="en-US" sz="2000">
                          <a:solidFill>
                            <a:schemeClr val="bg1"/>
                          </a:solidFill>
                        </a:rPr>
                        <a:t>(protein level)</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2000">
                          <a:solidFill>
                            <a:schemeClr val="bg1"/>
                          </a:solidFill>
                        </a:rPr>
                        <a:t>30%, strong complete or basolateral/lateral</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1221417145"/>
                  </a:ext>
                </a:extLst>
              </a:tr>
              <a:tr h="667699">
                <a:tc>
                  <a:txBody>
                    <a:bodyPr/>
                    <a:lstStyle/>
                    <a:p>
                      <a:r>
                        <a:rPr lang="en-US" sz="2000">
                          <a:solidFill>
                            <a:schemeClr val="bg1"/>
                          </a:solidFill>
                        </a:rPr>
                        <a:t>HER2 FISH (gene amplification)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i="1">
                          <a:solidFill>
                            <a:schemeClr val="bg1"/>
                          </a:solidFill>
                        </a:rPr>
                        <a:t>HER2/CEP17 </a:t>
                      </a:r>
                      <a:r>
                        <a:rPr lang="en-US" sz="2000">
                          <a:solidFill>
                            <a:schemeClr val="bg1"/>
                          </a:solidFill>
                        </a:rPr>
                        <a:t>ratio ≥2.0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35226555"/>
                  </a:ext>
                </a:extLst>
              </a:tr>
            </a:tbl>
          </a:graphicData>
        </a:graphic>
      </p:graphicFrame>
    </p:spTree>
    <p:extLst>
      <p:ext uri="{BB962C8B-B14F-4D97-AF65-F5344CB8AC3E}">
        <p14:creationId xmlns:p14="http://schemas.microsoft.com/office/powerpoint/2010/main" val="2663685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9921-B09F-D629-9F3E-A5378C9282DC}"/>
              </a:ext>
            </a:extLst>
          </p:cNvPr>
          <p:cNvSpPr>
            <a:spLocks noGrp="1"/>
          </p:cNvSpPr>
          <p:nvPr>
            <p:ph type="title"/>
          </p:nvPr>
        </p:nvSpPr>
        <p:spPr/>
        <p:txBody>
          <a:bodyPr/>
          <a:lstStyle/>
          <a:p>
            <a:r>
              <a:rPr lang="en-US"/>
              <a:t>Role of HER2 in Kidney and Penile Cancers</a:t>
            </a:r>
            <a:br>
              <a:rPr lang="en-US"/>
            </a:br>
            <a:r>
              <a:rPr lang="en-US"/>
              <a:t>Remains Unclear</a:t>
            </a:r>
          </a:p>
        </p:txBody>
      </p:sp>
      <p:sp>
        <p:nvSpPr>
          <p:cNvPr id="6" name="Content Placeholder 5">
            <a:extLst>
              <a:ext uri="{FF2B5EF4-FFF2-40B4-BE49-F238E27FC236}">
                <a16:creationId xmlns:a16="http://schemas.microsoft.com/office/drawing/2014/main" id="{DD1BD7AA-74B9-B7C4-AB21-85ECDFA6ACE1}"/>
              </a:ext>
            </a:extLst>
          </p:cNvPr>
          <p:cNvSpPr>
            <a:spLocks noGrp="1"/>
          </p:cNvSpPr>
          <p:nvPr>
            <p:ph sz="half" idx="1"/>
          </p:nvPr>
        </p:nvSpPr>
        <p:spPr>
          <a:xfrm>
            <a:off x="601820" y="1510730"/>
            <a:ext cx="5309278" cy="2459691"/>
          </a:xfrm>
        </p:spPr>
        <p:txBody>
          <a:bodyPr/>
          <a:lstStyle/>
          <a:p>
            <a:r>
              <a:rPr lang="en-US" sz="2200" i="1"/>
              <a:t>HER2 </a:t>
            </a:r>
            <a:r>
              <a:rPr lang="en-US" sz="2200"/>
              <a:t>gene mutations in renal cancer are rare</a:t>
            </a:r>
          </a:p>
          <a:p>
            <a:pPr lvl="1"/>
            <a:r>
              <a:rPr lang="en-US" sz="2000"/>
              <a:t>The role and significance of HER2 expression in RCC and adjacent normal tissue remains unclear</a:t>
            </a:r>
          </a:p>
        </p:txBody>
      </p:sp>
      <p:sp>
        <p:nvSpPr>
          <p:cNvPr id="7" name="Content Placeholder 6">
            <a:extLst>
              <a:ext uri="{FF2B5EF4-FFF2-40B4-BE49-F238E27FC236}">
                <a16:creationId xmlns:a16="http://schemas.microsoft.com/office/drawing/2014/main" id="{C66BDBEF-197C-DCCD-5956-88D2EAAF6F22}"/>
              </a:ext>
            </a:extLst>
          </p:cNvPr>
          <p:cNvSpPr>
            <a:spLocks noGrp="1"/>
          </p:cNvSpPr>
          <p:nvPr>
            <p:ph sz="half" idx="2"/>
          </p:nvPr>
        </p:nvSpPr>
        <p:spPr>
          <a:xfrm>
            <a:off x="6252634" y="1510730"/>
            <a:ext cx="5229570" cy="2640165"/>
          </a:xfrm>
        </p:spPr>
        <p:txBody>
          <a:bodyPr/>
          <a:lstStyle/>
          <a:p>
            <a:r>
              <a:rPr lang="en-US" sz="2200" i="1"/>
              <a:t>HER2 </a:t>
            </a:r>
            <a:r>
              <a:rPr lang="en-US" sz="2200"/>
              <a:t>gene mutations in penile cancers are rare</a:t>
            </a:r>
          </a:p>
          <a:p>
            <a:pPr lvl="1"/>
            <a:r>
              <a:rPr lang="en-US" sz="2000"/>
              <a:t>Approximately 24% of patients with penile squamous cell carcinoma exhibit high HER2 protein by IHC (IHC: 2+ or 3+)</a:t>
            </a:r>
          </a:p>
          <a:p>
            <a:pPr lvl="1"/>
            <a:r>
              <a:rPr lang="en-US" sz="2000" i="1"/>
              <a:t>HER2 </a:t>
            </a:r>
            <a:r>
              <a:rPr lang="en-US" sz="2000"/>
              <a:t>gene expression in advanced penile cancer is associated with poor prognosis</a:t>
            </a:r>
          </a:p>
        </p:txBody>
      </p:sp>
      <p:sp>
        <p:nvSpPr>
          <p:cNvPr id="8" name="Text Box 15">
            <a:extLst>
              <a:ext uri="{FF2B5EF4-FFF2-40B4-BE49-F238E27FC236}">
                <a16:creationId xmlns:a16="http://schemas.microsoft.com/office/drawing/2014/main" id="{0EAF0F58-CCD7-F3F3-A4FE-0655F4EE32C8}"/>
              </a:ext>
            </a:extLst>
          </p:cNvPr>
          <p:cNvSpPr txBox="1">
            <a:spLocks noChangeArrowheads="1"/>
          </p:cNvSpPr>
          <p:nvPr/>
        </p:nvSpPr>
        <p:spPr bwMode="auto">
          <a:xfrm>
            <a:off x="412751" y="5999245"/>
            <a:ext cx="8070850"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Wang. Oncol Lett. 2012;4:194. Zhang. Urology. 1997;50:636. Ragab. Pahol Oncol Res. 2010;16:61. Tang Eur J. Cancer. 2023;194:113360. </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NCCN. Clinical practice guidelines in oncology: kidney cancer. v.2.2024. NCCN. Clinical practice guidelines in oncology: penile cancer. v.1.2024.</a:t>
            </a:r>
            <a:endParaRPr lang="en-US" altLang="en-US" sz="1200" b="0" spc="-10">
              <a:solidFill>
                <a:schemeClr val="bg2"/>
              </a:solidFill>
              <a:latin typeface="Calibri" panose="020F0502020204030204" pitchFamily="34" charset="0"/>
              <a:cs typeface="+mn-cs"/>
            </a:endParaRPr>
          </a:p>
        </p:txBody>
      </p:sp>
      <p:sp>
        <p:nvSpPr>
          <p:cNvPr id="3" name="TextBox 2">
            <a:extLst>
              <a:ext uri="{FF2B5EF4-FFF2-40B4-BE49-F238E27FC236}">
                <a16:creationId xmlns:a16="http://schemas.microsoft.com/office/drawing/2014/main" id="{B453C6B2-3D94-4A0A-E354-661E4A085157}"/>
              </a:ext>
            </a:extLst>
          </p:cNvPr>
          <p:cNvSpPr txBox="1"/>
          <p:nvPr/>
        </p:nvSpPr>
        <p:spPr bwMode="auto">
          <a:xfrm>
            <a:off x="507022" y="4787431"/>
            <a:ext cx="10808152" cy="902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342900" indent="-342900" eaLnBrk="1" hangingPunct="1">
              <a:lnSpc>
                <a:spcPct val="90000"/>
              </a:lnSpc>
              <a:spcBef>
                <a:spcPts val="1000"/>
              </a:spcBef>
              <a:spcAft>
                <a:spcPts val="700"/>
              </a:spcAft>
              <a:buClr>
                <a:schemeClr val="bg1"/>
              </a:buClr>
              <a:buFont typeface="Wingdings" panose="05000000000000000000" pitchFamily="2" charset="2"/>
              <a:buChar char="§"/>
            </a:pPr>
            <a:r>
              <a:rPr lang="en-US" sz="2200" b="0">
                <a:solidFill>
                  <a:schemeClr val="bg1"/>
                </a:solidFill>
                <a:latin typeface="Calibri" panose="020F0502020204030204" pitchFamily="34" charset="0"/>
                <a:cs typeface="+mn-cs"/>
              </a:rPr>
              <a:t>Clinical guidelines do not presently recommend testing for HER2 status in penile cancers</a:t>
            </a:r>
          </a:p>
          <a:p>
            <a:pPr algn="l">
              <a:lnSpc>
                <a:spcPct val="100000"/>
              </a:lnSpc>
              <a:spcBef>
                <a:spcPct val="50000"/>
              </a:spcBef>
              <a:spcAft>
                <a:spcPct val="0"/>
              </a:spcAft>
              <a:buClrTx/>
              <a:buFontTx/>
              <a:buNone/>
            </a:pPr>
            <a:endParaRPr lang="en-US" b="0">
              <a:solidFill>
                <a:schemeClr val="bg1"/>
              </a:solidFill>
              <a:latin typeface="Calibri" panose="020F0502020204030204" pitchFamily="34" charset="0"/>
            </a:endParaRPr>
          </a:p>
        </p:txBody>
      </p:sp>
    </p:spTree>
    <p:extLst>
      <p:ext uri="{BB962C8B-B14F-4D97-AF65-F5344CB8AC3E}">
        <p14:creationId xmlns:p14="http://schemas.microsoft.com/office/powerpoint/2010/main" val="3855295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442BE36-B127-19E4-4B79-93BD570CE33A}"/>
              </a:ext>
            </a:extLst>
          </p:cNvPr>
          <p:cNvSpPr>
            <a:spLocks noGrp="1"/>
          </p:cNvSpPr>
          <p:nvPr>
            <p:ph type="title"/>
          </p:nvPr>
        </p:nvSpPr>
        <p:spPr/>
        <p:txBody>
          <a:bodyPr/>
          <a:lstStyle/>
          <a:p>
            <a:r>
              <a:rPr lang="en-US"/>
              <a:t>ASCO/CAP Guidelines for HER2 Classification</a:t>
            </a:r>
          </a:p>
        </p:txBody>
      </p:sp>
      <p:sp>
        <p:nvSpPr>
          <p:cNvPr id="7" name="Text Box 11">
            <a:extLst>
              <a:ext uri="{FF2B5EF4-FFF2-40B4-BE49-F238E27FC236}">
                <a16:creationId xmlns:a16="http://schemas.microsoft.com/office/drawing/2014/main" id="{0035055E-6819-7091-B240-4F8CFD549540}"/>
              </a:ext>
            </a:extLst>
          </p:cNvPr>
          <p:cNvSpPr txBox="1">
            <a:spLocks noChangeArrowheads="1"/>
          </p:cNvSpPr>
          <p:nvPr/>
        </p:nvSpPr>
        <p:spPr bwMode="auto">
          <a:xfrm>
            <a:off x="397511" y="6197870"/>
            <a:ext cx="8968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altLang="en-US" sz="1200" b="0">
                <a:solidFill>
                  <a:schemeClr val="bg2"/>
                </a:solidFill>
                <a:latin typeface="Calibri" panose="020F0502020204030204" pitchFamily="34" charset="0"/>
              </a:rPr>
              <a:t>Wolf. JCO. 2018;36:2105. Kamangar. Cancer Care. 2022.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Image from Nitta. Diagn Pathol 2012;7:60. Licensed under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hlinkClick r:id="rId3"/>
              </a:rPr>
              <a:t>Creative Commons Attribution 3.0 Unported License (CC BY 3.0)</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a:t>
            </a:r>
            <a:endParaRPr lang="en-US" altLang="en-US" sz="1200" b="0">
              <a:solidFill>
                <a:schemeClr val="bg2"/>
              </a:solidFill>
              <a:latin typeface="Calibri" panose="020F0502020204030204" pitchFamily="34" charset="0"/>
            </a:endParaRPr>
          </a:p>
        </p:txBody>
      </p:sp>
      <p:graphicFrame>
        <p:nvGraphicFramePr>
          <p:cNvPr id="2" name="Table 10">
            <a:extLst>
              <a:ext uri="{FF2B5EF4-FFF2-40B4-BE49-F238E27FC236}">
                <a16:creationId xmlns:a16="http://schemas.microsoft.com/office/drawing/2014/main" id="{81E8B306-F17A-8D02-D4C8-279326394AAC}"/>
              </a:ext>
            </a:extLst>
          </p:cNvPr>
          <p:cNvGraphicFramePr>
            <a:graphicFrameLocks noGrp="1"/>
          </p:cNvGraphicFramePr>
          <p:nvPr>
            <p:extLst>
              <p:ext uri="{D42A27DB-BD31-4B8C-83A1-F6EECF244321}">
                <p14:modId xmlns:p14="http://schemas.microsoft.com/office/powerpoint/2010/main" val="820588552"/>
              </p:ext>
            </p:extLst>
          </p:nvPr>
        </p:nvGraphicFramePr>
        <p:xfrm>
          <a:off x="727024" y="1187605"/>
          <a:ext cx="10737952" cy="5010265"/>
        </p:xfrm>
        <a:graphic>
          <a:graphicData uri="http://schemas.openxmlformats.org/drawingml/2006/table">
            <a:tbl>
              <a:tblPr firstRow="1" bandRow="1">
                <a:tableStyleId>{93296810-A885-4BE3-A3E7-6D5BEEA58F35}</a:tableStyleId>
              </a:tblPr>
              <a:tblGrid>
                <a:gridCol w="4215967">
                  <a:extLst>
                    <a:ext uri="{9D8B030D-6E8A-4147-A177-3AD203B41FA5}">
                      <a16:colId xmlns:a16="http://schemas.microsoft.com/office/drawing/2014/main" val="4193958663"/>
                    </a:ext>
                  </a:extLst>
                </a:gridCol>
                <a:gridCol w="6521985">
                  <a:extLst>
                    <a:ext uri="{9D8B030D-6E8A-4147-A177-3AD203B41FA5}">
                      <a16:colId xmlns:a16="http://schemas.microsoft.com/office/drawing/2014/main" val="3022849730"/>
                    </a:ext>
                  </a:extLst>
                </a:gridCol>
              </a:tblGrid>
              <a:tr h="369919">
                <a:tc>
                  <a:txBody>
                    <a:bodyPr/>
                    <a:lstStyle/>
                    <a:p>
                      <a:r>
                        <a:rPr lang="en-US"/>
                        <a:t>Immunohistochemistry</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r>
                        <a:rPr lang="en-US"/>
                        <a:t>Interpretation</a:t>
                      </a:r>
                    </a:p>
                  </a:txBody>
                  <a:tcPr anchor="ctr">
                    <a:lnL w="12700" cmpd="sng">
                      <a:noFill/>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99226329"/>
                  </a:ext>
                </a:extLst>
              </a:tr>
              <a:tr h="1373985">
                <a:tc>
                  <a:txBody>
                    <a:bodyPr/>
                    <a:lstStyle/>
                    <a:p>
                      <a:r>
                        <a:rPr lang="en-US" sz="1600" b="1">
                          <a:solidFill>
                            <a:schemeClr val="bg1"/>
                          </a:solidFill>
                        </a:rPr>
                        <a:t>HER2 positive</a:t>
                      </a:r>
                    </a:p>
                    <a:p>
                      <a:endParaRPr lang="en-US" sz="1600" b="1">
                        <a:solidFill>
                          <a:schemeClr val="bg1"/>
                        </a:solidFill>
                      </a:endParaRPr>
                    </a:p>
                    <a:p>
                      <a:endParaRPr lang="en-US" sz="1600" b="1">
                        <a:solidFill>
                          <a:schemeClr val="bg1"/>
                        </a:solidFill>
                      </a:endParaRPr>
                    </a:p>
                  </a:txBody>
                  <a:tcPr anchor="b">
                    <a:lnL w="12700" cmpd="sng">
                      <a:noFill/>
                    </a:lnL>
                    <a:lnR w="12700" cmpd="sng">
                      <a:noFill/>
                    </a:lnR>
                    <a:lnT w="381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sz="1600">
                          <a:solidFill>
                            <a:schemeClr val="bg1"/>
                          </a:solidFill>
                        </a:rPr>
                        <a:t>IHC 3+ = circumferential membrane staining that is complete, intense and in &gt;10% of tumor cells</a:t>
                      </a:r>
                    </a:p>
                  </a:txBody>
                  <a:tcPr anchor="ctr">
                    <a:lnL w="12700" cmpd="sng">
                      <a:noFill/>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33886867"/>
                  </a:ext>
                </a:extLst>
              </a:tr>
              <a:tr h="11194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bg1"/>
                          </a:solidFill>
                        </a:rPr>
                        <a:t>HER2 equivocal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solidFill>
                          <a:schemeClr val="bg1"/>
                        </a:solidFill>
                      </a:endParaRPr>
                    </a:p>
                  </a:txBody>
                  <a:tcPr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sz="1600">
                          <a:solidFill>
                            <a:schemeClr val="bg1"/>
                          </a:solidFill>
                        </a:rPr>
                        <a:t>IHC 2+ weak to moderate complete membrane staining observed in &gt;10% of tumor cells</a:t>
                      </a:r>
                    </a:p>
                  </a:txBody>
                  <a:tcPr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28805455"/>
                  </a:ext>
                </a:extLst>
              </a:tr>
              <a:tr h="21468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bg1"/>
                          </a:solidFill>
                        </a:rPr>
                        <a:t>HER2 negative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solidFill>
                          <a:schemeClr val="bg1"/>
                        </a:solidFill>
                      </a:endParaRPr>
                    </a:p>
                    <a:p>
                      <a:endParaRPr lang="en-US" sz="1600">
                        <a:solidFill>
                          <a:schemeClr val="bg1"/>
                        </a:solidFill>
                      </a:endParaRPr>
                    </a:p>
                  </a:txBody>
                  <a:tcPr anchor="b">
                    <a:lnL w="12700" cmpd="sng">
                      <a:noFill/>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285750" indent="-285750">
                        <a:buFont typeface="Wingdings" panose="05000000000000000000" pitchFamily="2" charset="2"/>
                        <a:buChar char="§"/>
                      </a:pPr>
                      <a:r>
                        <a:rPr lang="en-US" sz="1600">
                          <a:solidFill>
                            <a:schemeClr val="bg1"/>
                          </a:solidFill>
                        </a:rPr>
                        <a:t>IHC 1+ = incomplete membrane staining that is faint/barely perceptible and in &gt;10% of tumor cells</a:t>
                      </a:r>
                    </a:p>
                    <a:p>
                      <a:pPr marL="0" indent="0">
                        <a:buFont typeface="Wingdings" panose="05000000000000000000" pitchFamily="2" charset="2"/>
                        <a:buNone/>
                      </a:pPr>
                      <a:endParaRPr lang="en-US" sz="1600">
                        <a:solidFill>
                          <a:schemeClr val="bg1"/>
                        </a:solidFill>
                      </a:endParaRPr>
                    </a:p>
                    <a:p>
                      <a:pPr marL="285750" indent="-285750">
                        <a:buFont typeface="Wingdings" panose="05000000000000000000" pitchFamily="2" charset="2"/>
                        <a:buChar char="§"/>
                      </a:pPr>
                      <a:r>
                        <a:rPr lang="en-US" sz="1600">
                          <a:solidFill>
                            <a:schemeClr val="bg1"/>
                          </a:solidFill>
                        </a:rPr>
                        <a:t>IHC 0 = no staining is observed or membrane staining that is incomplete and is faint/barely perceptible and in ≤10% of tumor cells </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75221443"/>
                  </a:ext>
                </a:extLst>
              </a:tr>
            </a:tbl>
          </a:graphicData>
        </a:graphic>
      </p:graphicFrame>
      <p:pic>
        <p:nvPicPr>
          <p:cNvPr id="3" name="Picture 2">
            <a:extLst>
              <a:ext uri="{FF2B5EF4-FFF2-40B4-BE49-F238E27FC236}">
                <a16:creationId xmlns:a16="http://schemas.microsoft.com/office/drawing/2014/main" id="{6AFD4D93-C907-A569-BFB4-3ABFB08623A6}"/>
              </a:ext>
            </a:extLst>
          </p:cNvPr>
          <p:cNvPicPr>
            <a:picLocks noChangeAspect="1"/>
          </p:cNvPicPr>
          <p:nvPr/>
        </p:nvPicPr>
        <p:blipFill rotWithShape="1">
          <a:blip r:embed="rId4"/>
          <a:srcRect b="74441"/>
          <a:stretch/>
        </p:blipFill>
        <p:spPr>
          <a:xfrm>
            <a:off x="2427004" y="1582120"/>
            <a:ext cx="1500420" cy="1272592"/>
          </a:xfrm>
          <a:prstGeom prst="rect">
            <a:avLst/>
          </a:prstGeom>
        </p:spPr>
      </p:pic>
      <p:pic>
        <p:nvPicPr>
          <p:cNvPr id="4" name="Picture 3">
            <a:extLst>
              <a:ext uri="{FF2B5EF4-FFF2-40B4-BE49-F238E27FC236}">
                <a16:creationId xmlns:a16="http://schemas.microsoft.com/office/drawing/2014/main" id="{F6155C57-9BDC-A507-C3A1-51FA409EEFDB}"/>
              </a:ext>
            </a:extLst>
          </p:cNvPr>
          <p:cNvPicPr>
            <a:picLocks noChangeAspect="1"/>
          </p:cNvPicPr>
          <p:nvPr/>
        </p:nvPicPr>
        <p:blipFill rotWithShape="1">
          <a:blip r:embed="rId4"/>
          <a:srcRect t="25587" b="54242"/>
          <a:stretch/>
        </p:blipFill>
        <p:spPr>
          <a:xfrm>
            <a:off x="2427004" y="3011083"/>
            <a:ext cx="1500420" cy="1003356"/>
          </a:xfrm>
          <a:prstGeom prst="rect">
            <a:avLst/>
          </a:prstGeom>
        </p:spPr>
      </p:pic>
      <p:pic>
        <p:nvPicPr>
          <p:cNvPr id="6" name="Picture 5">
            <a:extLst>
              <a:ext uri="{FF2B5EF4-FFF2-40B4-BE49-F238E27FC236}">
                <a16:creationId xmlns:a16="http://schemas.microsoft.com/office/drawing/2014/main" id="{4E3F828E-6B34-23C2-5DE2-C5743F6CF405}"/>
              </a:ext>
            </a:extLst>
          </p:cNvPr>
          <p:cNvPicPr>
            <a:picLocks noChangeAspect="1"/>
          </p:cNvPicPr>
          <p:nvPr/>
        </p:nvPicPr>
        <p:blipFill rotWithShape="1">
          <a:blip r:embed="rId4"/>
          <a:srcRect l="13193" t="55859" b="10143"/>
          <a:stretch/>
        </p:blipFill>
        <p:spPr>
          <a:xfrm>
            <a:off x="2427004" y="4087524"/>
            <a:ext cx="1500420" cy="2121333"/>
          </a:xfrm>
          <a:prstGeom prst="rect">
            <a:avLst/>
          </a:prstGeom>
        </p:spPr>
      </p:pic>
    </p:spTree>
    <p:extLst>
      <p:ext uri="{BB962C8B-B14F-4D97-AF65-F5344CB8AC3E}">
        <p14:creationId xmlns:p14="http://schemas.microsoft.com/office/powerpoint/2010/main" val="3054145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E6A44-6940-BAE0-D6D7-4CB634B31B33}"/>
              </a:ext>
            </a:extLst>
          </p:cNvPr>
          <p:cNvSpPr>
            <a:spLocks noGrp="1"/>
          </p:cNvSpPr>
          <p:nvPr>
            <p:ph type="title"/>
          </p:nvPr>
        </p:nvSpPr>
        <p:spPr>
          <a:xfrm>
            <a:off x="609760" y="238127"/>
            <a:ext cx="10540476" cy="1103313"/>
          </a:xfrm>
        </p:spPr>
        <p:txBody>
          <a:bodyPr>
            <a:noAutofit/>
          </a:bodyPr>
          <a:lstStyle/>
          <a:p>
            <a:r>
              <a:rPr lang="en-US"/>
              <a:t>Guideline and Expert Recommendations for Type and Frequency of HER2 Testing in Genitourinary Cancers</a:t>
            </a:r>
          </a:p>
        </p:txBody>
      </p:sp>
      <p:graphicFrame>
        <p:nvGraphicFramePr>
          <p:cNvPr id="4" name="Table 4">
            <a:extLst>
              <a:ext uri="{FF2B5EF4-FFF2-40B4-BE49-F238E27FC236}">
                <a16:creationId xmlns:a16="http://schemas.microsoft.com/office/drawing/2014/main" id="{593E75D9-55D0-3B52-5F0A-8C302205FC9A}"/>
              </a:ext>
            </a:extLst>
          </p:cNvPr>
          <p:cNvGraphicFramePr>
            <a:graphicFrameLocks noGrp="1"/>
          </p:cNvGraphicFramePr>
          <p:nvPr>
            <p:ph idx="4294967295"/>
            <p:extLst>
              <p:ext uri="{D42A27DB-BD31-4B8C-83A1-F6EECF244321}">
                <p14:modId xmlns:p14="http://schemas.microsoft.com/office/powerpoint/2010/main" val="878352898"/>
              </p:ext>
            </p:extLst>
          </p:nvPr>
        </p:nvGraphicFramePr>
        <p:xfrm>
          <a:off x="717550" y="1600200"/>
          <a:ext cx="10788649" cy="3474720"/>
        </p:xfrm>
        <a:graphic>
          <a:graphicData uri="http://schemas.openxmlformats.org/drawingml/2006/table">
            <a:tbl>
              <a:tblPr firstRow="1" bandRow="1">
                <a:tableStyleId>{5C22544A-7EE6-4342-B048-85BDC9FD1C3A}</a:tableStyleId>
              </a:tblPr>
              <a:tblGrid>
                <a:gridCol w="4405996">
                  <a:extLst>
                    <a:ext uri="{9D8B030D-6E8A-4147-A177-3AD203B41FA5}">
                      <a16:colId xmlns:a16="http://schemas.microsoft.com/office/drawing/2014/main" val="333134599"/>
                    </a:ext>
                  </a:extLst>
                </a:gridCol>
                <a:gridCol w="3703540">
                  <a:extLst>
                    <a:ext uri="{9D8B030D-6E8A-4147-A177-3AD203B41FA5}">
                      <a16:colId xmlns:a16="http://schemas.microsoft.com/office/drawing/2014/main" val="299086058"/>
                    </a:ext>
                  </a:extLst>
                </a:gridCol>
                <a:gridCol w="2679113">
                  <a:extLst>
                    <a:ext uri="{9D8B030D-6E8A-4147-A177-3AD203B41FA5}">
                      <a16:colId xmlns:a16="http://schemas.microsoft.com/office/drawing/2014/main" val="2918158726"/>
                    </a:ext>
                  </a:extLst>
                </a:gridCol>
              </a:tblGrid>
              <a:tr h="0">
                <a:tc rowSpan="2">
                  <a:txBody>
                    <a:bodyPr/>
                    <a:lstStyle/>
                    <a:p>
                      <a:r>
                        <a:rPr lang="en-US" sz="1800" b="1">
                          <a:solidFill>
                            <a:schemeClr val="tx1"/>
                          </a:solidFill>
                          <a:latin typeface="+mn-lt"/>
                        </a:rPr>
                        <a:t>Tumor Type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gridSpan="2">
                  <a:txBody>
                    <a:bodyPr/>
                    <a:lstStyle/>
                    <a:p>
                      <a:pPr algn="ctr"/>
                      <a:r>
                        <a:rPr lang="en-US" sz="1800" b="1">
                          <a:solidFill>
                            <a:schemeClr val="tx1"/>
                          </a:solidFill>
                          <a:latin typeface="+mn-lt"/>
                        </a:rPr>
                        <a:t>HER2 Testing</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pPr algn="ctr"/>
                      <a:endParaRPr lang="en-US"/>
                    </a:p>
                  </a:txBody>
                  <a:tcPr/>
                </a:tc>
                <a:extLst>
                  <a:ext uri="{0D108BD9-81ED-4DB2-BD59-A6C34878D82A}">
                    <a16:rowId xmlns:a16="http://schemas.microsoft.com/office/drawing/2014/main" val="878146302"/>
                  </a:ext>
                </a:extLst>
              </a:tr>
              <a:tr h="0">
                <a:tc vMerge="1">
                  <a:txBody>
                    <a:bodyPr/>
                    <a:lstStyle/>
                    <a:p>
                      <a:endParaRPr lang="en-US"/>
                    </a:p>
                  </a:txBody>
                  <a:tcPr/>
                </a:tc>
                <a:tc>
                  <a:txBody>
                    <a:bodyPr/>
                    <a:lstStyle/>
                    <a:p>
                      <a:pPr algn="ctr"/>
                      <a:r>
                        <a:rPr lang="en-US" sz="1800" b="1">
                          <a:solidFill>
                            <a:schemeClr val="tx1"/>
                          </a:solidFill>
                          <a:latin typeface="+mn-lt"/>
                        </a:rPr>
                        <a:t>Test Type</a:t>
                      </a:r>
                    </a:p>
                  </a:txBody>
                  <a:tcPr anchor="ct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1471D"/>
                    </a:solidFill>
                  </a:tcPr>
                </a:tc>
                <a:tc>
                  <a:txBody>
                    <a:bodyPr/>
                    <a:lstStyle/>
                    <a:p>
                      <a:pPr algn="ctr"/>
                      <a:r>
                        <a:rPr lang="en-US" sz="1800" b="1">
                          <a:solidFill>
                            <a:schemeClr val="tx1"/>
                          </a:solidFill>
                          <a:latin typeface="+mn-lt"/>
                        </a:rPr>
                        <a:t>Recommendation</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9627922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bg1"/>
                          </a:solidFill>
                          <a:latin typeface="+mn-lt"/>
                          <a:ea typeface="+mn-ea"/>
                          <a:cs typeface="+mn-cs"/>
                        </a:rPr>
                        <a:t>Bladder/urothelial cancer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mn-lt"/>
                          <a:ea typeface="+mn-ea"/>
                          <a:cs typeface="+mn-cs"/>
                        </a:rPr>
                        <a:t>Histology/IHC + reflex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mn-lt"/>
                          <a:ea typeface="+mn-ea"/>
                          <a:cs typeface="+mn-cs"/>
                        </a:rPr>
                        <a:t>FISH (+ amplification)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mn-lt"/>
                          <a:ea typeface="+mn-ea"/>
                          <a:cs typeface="+mn-cs"/>
                        </a:rPr>
                        <a:t>NGS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sym typeface="Wingdings" panose="05000000000000000000" pitchFamily="2" charset="2"/>
                        </a:rPr>
                        <a:t></a:t>
                      </a:r>
                      <a:endParaRPr kumimoji="0" lang="en-US" sz="18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sym typeface="Wingdings" panose="05000000000000000000" pitchFamily="2" charset="2"/>
                        </a:rPr>
                        <a:t>?</a:t>
                      </a:r>
                      <a:endParaRPr kumimoji="0" lang="en-US" sz="18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sym typeface="Wingdings" panose="05000000000000000000" pitchFamily="2" charset="2"/>
                        </a:rPr>
                        <a:t>?</a:t>
                      </a:r>
                      <a:endParaRPr kumimoji="0" lang="en-US" sz="1800" b="0" i="0" u="none" strike="noStrike" cap="none" normalizeH="0" baseline="0">
                        <a:ln>
                          <a:noFill/>
                        </a:ln>
                        <a:solidFill>
                          <a:schemeClr val="bg2">
                            <a:lumMod val="10000"/>
                          </a:schemeClr>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6855725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bg1"/>
                          </a:solidFill>
                          <a:latin typeface="+mn-lt"/>
                          <a:ea typeface="+mn-ea"/>
                          <a:cs typeface="+mn-cs"/>
                        </a:rPr>
                        <a:t>Renal cell carcinoma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mn-lt"/>
                          <a:ea typeface="+mn-ea"/>
                          <a:cs typeface="+mn-cs"/>
                        </a:rPr>
                        <a:t>Histology/IHC + reflex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mn-lt"/>
                          <a:ea typeface="+mn-ea"/>
                          <a:cs typeface="+mn-cs"/>
                        </a:rPr>
                        <a:t>FISH (+ amplification)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mn-lt"/>
                          <a:ea typeface="+mn-ea"/>
                          <a:cs typeface="+mn-cs"/>
                        </a:rPr>
                        <a:t>NGS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mn-lt"/>
                          <a:ea typeface="+mn-ea"/>
                          <a:cs typeface="+mn-cs"/>
                          <a:sym typeface="Wingdings" panose="05000000000000000000" pitchFamily="2" charset="2"/>
                        </a:rPr>
                        <a:t>- </a:t>
                      </a:r>
                      <a:endParaRPr kumimoji="0" lang="en-US" sz="1800" b="0" i="0" u="none" strike="noStrike" kern="1200" cap="none" spc="0" normalizeH="0" baseline="0" noProof="0">
                        <a:ln>
                          <a:noFill/>
                        </a:ln>
                        <a:solidFill>
                          <a:srgbClr val="000000"/>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mn-lt"/>
                          <a:ea typeface="+mn-ea"/>
                          <a:cs typeface="+mn-cs"/>
                          <a:sym typeface="Wingdings" panose="05000000000000000000" pitchFamily="2" charset="2"/>
                        </a:rPr>
                        <a:t>- </a:t>
                      </a:r>
                      <a:endParaRPr kumimoji="0" lang="en-US" sz="1800" b="0" i="0" u="none" strike="noStrike" kern="1200" cap="none" spc="0" normalizeH="0" baseline="0" noProof="0">
                        <a:ln>
                          <a:noFill/>
                        </a:ln>
                        <a:solidFill>
                          <a:srgbClr val="000000"/>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mn-lt"/>
                          <a:ea typeface="+mn-ea"/>
                          <a:cs typeface="+mn-cs"/>
                          <a:sym typeface="Wingdings" panose="05000000000000000000" pitchFamily="2" charset="2"/>
                        </a:rPr>
                        <a:t>- </a:t>
                      </a:r>
                      <a:endParaRPr kumimoji="0" lang="en-US" sz="1800" b="0" i="0" u="none" strike="noStrike" kern="1200" cap="none" spc="0" normalizeH="0" baseline="0" noProof="0">
                        <a:ln>
                          <a:noFill/>
                        </a:ln>
                        <a:solidFill>
                          <a:srgbClr val="000000"/>
                        </a:solidFill>
                        <a:effectLst/>
                        <a:uLnTx/>
                        <a:uFillTx/>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25538428"/>
                  </a:ext>
                </a:extLst>
              </a:tr>
              <a:tr h="0">
                <a:tc>
                  <a:txBody>
                    <a:bodyPr/>
                    <a:lstStyle/>
                    <a:p>
                      <a:r>
                        <a:rPr lang="en-US" sz="1800" kern="1200">
                          <a:solidFill>
                            <a:schemeClr val="bg1"/>
                          </a:solidFill>
                          <a:latin typeface="+mn-lt"/>
                          <a:ea typeface="+mn-ea"/>
                          <a:cs typeface="+mn-cs"/>
                        </a:rPr>
                        <a:t>Penile cancers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mn-lt"/>
                          <a:ea typeface="+mn-ea"/>
                          <a:cs typeface="+mn-cs"/>
                        </a:rPr>
                        <a:t>Histology/IHC + reflex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mn-lt"/>
                          <a:ea typeface="+mn-ea"/>
                          <a:cs typeface="+mn-cs"/>
                        </a:rPr>
                        <a:t>FISH (+ amplification)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mn-lt"/>
                          <a:ea typeface="+mn-ea"/>
                          <a:cs typeface="+mn-cs"/>
                        </a:rPr>
                        <a:t>NGS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mn-lt"/>
                          <a:ea typeface="+mn-ea"/>
                          <a:cs typeface="+mn-cs"/>
                          <a:sym typeface="Wingdings" panose="05000000000000000000" pitchFamily="2" charset="2"/>
                        </a:rPr>
                        <a:t>- </a:t>
                      </a:r>
                      <a:endParaRPr kumimoji="0" lang="en-US" sz="1800" b="0" i="0" u="none" strike="noStrike" kern="1200" cap="none" spc="0" normalizeH="0" baseline="0" noProof="0">
                        <a:ln>
                          <a:noFill/>
                        </a:ln>
                        <a:solidFill>
                          <a:srgbClr val="000000"/>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mn-lt"/>
                          <a:ea typeface="+mn-ea"/>
                          <a:cs typeface="+mn-cs"/>
                          <a:sym typeface="Wingdings" panose="05000000000000000000" pitchFamily="2" charset="2"/>
                        </a:rPr>
                        <a:t>- </a:t>
                      </a:r>
                      <a:endParaRPr kumimoji="0" lang="en-US" sz="1800" b="0" i="0" u="none" strike="noStrike" kern="1200" cap="none" spc="0" normalizeH="0" baseline="0" noProof="0">
                        <a:ln>
                          <a:noFill/>
                        </a:ln>
                        <a:solidFill>
                          <a:srgbClr val="000000"/>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mn-lt"/>
                          <a:ea typeface="+mn-ea"/>
                          <a:cs typeface="+mn-cs"/>
                          <a:sym typeface="Wingdings" panose="05000000000000000000" pitchFamily="2" charset="2"/>
                        </a:rPr>
                        <a:t>- </a:t>
                      </a:r>
                      <a:endParaRPr kumimoji="0" lang="en-US" sz="1800" b="0" i="0" u="none" strike="noStrike" kern="1200" cap="none" spc="0" normalizeH="0" baseline="0" noProof="0">
                        <a:ln>
                          <a:noFill/>
                        </a:ln>
                        <a:solidFill>
                          <a:srgbClr val="000000"/>
                        </a:solidFill>
                        <a:effectLst/>
                        <a:uLnTx/>
                        <a:uFillTx/>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48116267"/>
                  </a:ext>
                </a:extLst>
              </a:tr>
            </a:tbl>
          </a:graphicData>
        </a:graphic>
      </p:graphicFrame>
      <p:sp>
        <p:nvSpPr>
          <p:cNvPr id="5" name="TextBox 4">
            <a:extLst>
              <a:ext uri="{FF2B5EF4-FFF2-40B4-BE49-F238E27FC236}">
                <a16:creationId xmlns:a16="http://schemas.microsoft.com/office/drawing/2014/main" id="{237FF911-DFC0-A354-E051-D0CFC735472C}"/>
              </a:ext>
            </a:extLst>
          </p:cNvPr>
          <p:cNvSpPr txBox="1"/>
          <p:nvPr/>
        </p:nvSpPr>
        <p:spPr>
          <a:xfrm>
            <a:off x="328773" y="5938203"/>
            <a:ext cx="10821462" cy="461665"/>
          </a:xfrm>
          <a:prstGeom prst="rect">
            <a:avLst/>
          </a:prstGeom>
          <a:noFill/>
        </p:spPr>
        <p:txBody>
          <a:bodyPr wrap="square" rtlCol="0">
            <a:spAutoFit/>
          </a:bodyPr>
          <a:lstStyle/>
          <a:p>
            <a:r>
              <a:rPr lang="en-US" sz="1200"/>
              <a:t>*Reflex to FISH. </a:t>
            </a:r>
            <a:r>
              <a:rPr lang="en-US" sz="1200" baseline="30000"/>
              <a:t>†</a:t>
            </a:r>
            <a:r>
              <a:rPr lang="en-US" sz="1200"/>
              <a:t>Includes respondents who test for HER2 at diagnosis and upon disease recurrence or upon development of metastatic disease.</a:t>
            </a:r>
            <a:r>
              <a:rPr lang="en-US" sz="1200" baseline="30000"/>
              <a:t>‡</a:t>
            </a:r>
            <a:r>
              <a:rPr lang="en-US" sz="1200"/>
              <a:t>Includes all gastric cancers, stomach cancer, gastroesophageal junction adenocarcinoma, and adenocarcinoma. </a:t>
            </a:r>
          </a:p>
        </p:txBody>
      </p:sp>
      <p:sp>
        <p:nvSpPr>
          <p:cNvPr id="3" name="Text Box 15">
            <a:extLst>
              <a:ext uri="{FF2B5EF4-FFF2-40B4-BE49-F238E27FC236}">
                <a16:creationId xmlns:a16="http://schemas.microsoft.com/office/drawing/2014/main" id="{70BF13A3-E198-6394-B25A-99EECD5E69B0}"/>
              </a:ext>
            </a:extLst>
          </p:cNvPr>
          <p:cNvSpPr txBox="1">
            <a:spLocks noChangeArrowheads="1"/>
          </p:cNvSpPr>
          <p:nvPr/>
        </p:nvSpPr>
        <p:spPr bwMode="auto">
          <a:xfrm>
            <a:off x="406027" y="6190634"/>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NCCN. Clinical practice guidelines in oncology: bladder cancer. v.1.2024. NCCN. Clinical practice guidelines in oncology: </a:t>
            </a:r>
            <a:br>
              <a:rPr lang="en-US" altLang="en-US" sz="1200" b="0" spc="-10">
                <a:solidFill>
                  <a:schemeClr val="bg2"/>
                </a:solidFill>
                <a:latin typeface="Calibri" panose="020F0502020204030204" pitchFamily="34" charset="0"/>
                <a:cs typeface="+mn-cs"/>
              </a:rPr>
            </a:br>
            <a:r>
              <a:rPr lang="en-US" altLang="en-US" sz="1200" b="0" spc="-10">
                <a:solidFill>
                  <a:schemeClr val="bg2"/>
                </a:solidFill>
                <a:latin typeface="Calibri" panose="020F0502020204030204" pitchFamily="34" charset="0"/>
                <a:cs typeface="+mn-cs"/>
              </a:rPr>
              <a:t>kidney cancer. v.2.2024. NCCN. Clinical practice guidelines in oncology: penile cancer. v.1.2024. </a:t>
            </a:r>
          </a:p>
        </p:txBody>
      </p:sp>
      <p:sp>
        <p:nvSpPr>
          <p:cNvPr id="6" name="TextBox 5">
            <a:extLst>
              <a:ext uri="{FF2B5EF4-FFF2-40B4-BE49-F238E27FC236}">
                <a16:creationId xmlns:a16="http://schemas.microsoft.com/office/drawing/2014/main" id="{304C5E7F-28E1-093D-7041-DE60674EA319}"/>
              </a:ext>
            </a:extLst>
          </p:cNvPr>
          <p:cNvSpPr txBox="1"/>
          <p:nvPr/>
        </p:nvSpPr>
        <p:spPr bwMode="auto">
          <a:xfrm>
            <a:off x="609760" y="5197506"/>
            <a:ext cx="107707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a:solidFill>
                  <a:schemeClr val="bg1"/>
                </a:solidFill>
                <a:latin typeface="Calibri" panose="020F0502020204030204" pitchFamily="34" charset="0"/>
              </a:rPr>
              <a:t>HER2 testing/results in bladder cancer may be obtained once and often with NGS panel testing, not standalone testing </a:t>
            </a:r>
          </a:p>
        </p:txBody>
      </p:sp>
    </p:spTree>
    <p:extLst>
      <p:ext uri="{BB962C8B-B14F-4D97-AF65-F5344CB8AC3E}">
        <p14:creationId xmlns:p14="http://schemas.microsoft.com/office/powerpoint/2010/main" val="874213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538EDE-A37A-23FA-91CE-81F1D2F1C852}"/>
              </a:ext>
            </a:extLst>
          </p:cNvPr>
          <p:cNvSpPr>
            <a:spLocks noGrp="1"/>
          </p:cNvSpPr>
          <p:nvPr>
            <p:ph type="title"/>
          </p:nvPr>
        </p:nvSpPr>
        <p:spPr/>
        <p:txBody>
          <a:bodyPr/>
          <a:lstStyle/>
          <a:p>
            <a:r>
              <a:rPr lang="en-US"/>
              <a:t>Clinical Data for Anti-HER2 Therapy in GU Cancers</a:t>
            </a:r>
          </a:p>
        </p:txBody>
      </p:sp>
    </p:spTree>
    <p:extLst>
      <p:ext uri="{BB962C8B-B14F-4D97-AF65-F5344CB8AC3E}">
        <p14:creationId xmlns:p14="http://schemas.microsoft.com/office/powerpoint/2010/main" val="4187808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B634BA8-5E21-1470-EAE5-355FA783E69E}"/>
              </a:ext>
            </a:extLst>
          </p:cNvPr>
          <p:cNvSpPr>
            <a:spLocks noGrp="1"/>
          </p:cNvSpPr>
          <p:nvPr>
            <p:ph type="title"/>
          </p:nvPr>
        </p:nvSpPr>
        <p:spPr/>
        <p:txBody>
          <a:bodyPr/>
          <a:lstStyle/>
          <a:p>
            <a:r>
              <a:rPr lang="en-US"/>
              <a:t>Current Standard of Care for LA/Metastatic UC</a:t>
            </a:r>
          </a:p>
        </p:txBody>
      </p:sp>
      <p:sp>
        <p:nvSpPr>
          <p:cNvPr id="6" name="Content Placeholder 5">
            <a:extLst>
              <a:ext uri="{FF2B5EF4-FFF2-40B4-BE49-F238E27FC236}">
                <a16:creationId xmlns:a16="http://schemas.microsoft.com/office/drawing/2014/main" id="{E5C29867-8EC7-074F-630E-DB28D2A58139}"/>
              </a:ext>
            </a:extLst>
          </p:cNvPr>
          <p:cNvSpPr>
            <a:spLocks noGrp="1"/>
          </p:cNvSpPr>
          <p:nvPr>
            <p:ph idx="1"/>
          </p:nvPr>
        </p:nvSpPr>
        <p:spPr>
          <a:xfrm>
            <a:off x="604675" y="1490361"/>
            <a:ext cx="10877529" cy="4990290"/>
          </a:xfrm>
        </p:spPr>
        <p:txBody>
          <a:bodyPr/>
          <a:lstStyle/>
          <a:p>
            <a:pPr>
              <a:spcBef>
                <a:spcPts val="600"/>
              </a:spcBef>
            </a:pPr>
            <a:r>
              <a:rPr lang="en-US" sz="2200"/>
              <a:t>Standard-of-care first-line therapy in locally advanced/metastatic urothelial cancer</a:t>
            </a:r>
          </a:p>
          <a:p>
            <a:pPr lvl="1">
              <a:spcBef>
                <a:spcPts val="600"/>
              </a:spcBef>
            </a:pPr>
            <a:r>
              <a:rPr lang="en-US" sz="2000"/>
              <a:t>Gemcitabine and cisplatin followed by avelumab maintenance</a:t>
            </a:r>
          </a:p>
          <a:p>
            <a:pPr lvl="1">
              <a:spcBef>
                <a:spcPts val="600"/>
              </a:spcBef>
            </a:pPr>
            <a:r>
              <a:rPr lang="en-US" sz="2000"/>
              <a:t>DDMVAC plus growth factor support followed by avelumab maintenance</a:t>
            </a:r>
          </a:p>
          <a:p>
            <a:pPr lvl="1">
              <a:spcBef>
                <a:spcPts val="600"/>
              </a:spcBef>
            </a:pPr>
            <a:r>
              <a:rPr lang="en-US" sz="2000"/>
              <a:t>Nivolumab, gemcitabine, and cisplatin followed by nivolumab maintenance</a:t>
            </a:r>
          </a:p>
          <a:p>
            <a:pPr lvl="1"/>
            <a:r>
              <a:rPr lang="en-US" sz="2000"/>
              <a:t>Enfortumab vedotin plus pembrolizumab (EVP)</a:t>
            </a:r>
          </a:p>
          <a:p>
            <a:r>
              <a:rPr lang="en-US" sz="2200"/>
              <a:t>Second line options include the first-line option not previously received (eg, chemotherapy if previous EVP,  enfortumab vedotin if previous CT followed by immunotherapy maintenance)</a:t>
            </a:r>
          </a:p>
          <a:p>
            <a:pPr>
              <a:spcBef>
                <a:spcPts val="600"/>
              </a:spcBef>
            </a:pPr>
            <a:r>
              <a:rPr lang="en-US" sz="2200"/>
              <a:t>Limited options following current standard of care second-line therapy for those who progress after platinum-based chemotherapy with or without immunotherapy</a:t>
            </a:r>
          </a:p>
          <a:p>
            <a:pPr lvl="1">
              <a:spcBef>
                <a:spcPts val="600"/>
              </a:spcBef>
            </a:pPr>
            <a:r>
              <a:rPr lang="en-US" sz="2000"/>
              <a:t>Useful under certain circumstance: </a:t>
            </a:r>
          </a:p>
          <a:p>
            <a:pPr lvl="2">
              <a:spcBef>
                <a:spcPts val="600"/>
              </a:spcBef>
              <a:buFont typeface="Wingdings" panose="05000000000000000000" pitchFamily="2" charset="2"/>
              <a:buChar char="§"/>
            </a:pPr>
            <a:r>
              <a:rPr lang="en-US" sz="1800"/>
              <a:t>Sacituzumab govitecan, or taxane-based CT, or a clinical trial</a:t>
            </a:r>
          </a:p>
        </p:txBody>
      </p:sp>
      <p:sp>
        <p:nvSpPr>
          <p:cNvPr id="7" name="TextBox 6">
            <a:extLst>
              <a:ext uri="{FF2B5EF4-FFF2-40B4-BE49-F238E27FC236}">
                <a16:creationId xmlns:a16="http://schemas.microsoft.com/office/drawing/2014/main" id="{B3A560A1-1B5E-7A82-CF35-7EB2022F5F86}"/>
              </a:ext>
            </a:extLst>
          </p:cNvPr>
          <p:cNvSpPr txBox="1"/>
          <p:nvPr/>
        </p:nvSpPr>
        <p:spPr bwMode="auto">
          <a:xfrm>
            <a:off x="396011" y="6381417"/>
            <a:ext cx="66839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1" hangingPunct="1">
              <a:defRPr/>
            </a:pPr>
            <a:r>
              <a:rPr lang="en-US" altLang="en-US" sz="1200" b="0" spc="-10">
                <a:solidFill>
                  <a:schemeClr val="bg2"/>
                </a:solidFill>
                <a:latin typeface="Calibri" panose="020F0502020204030204" pitchFamily="34" charset="0"/>
                <a:cs typeface="+mn-cs"/>
              </a:rPr>
              <a:t>Powles. Ann. Oncol. 2022;33:244. NCCN. Clinical practice guidelines in oncology: bladder cancer. v.1.2024. </a:t>
            </a:r>
          </a:p>
        </p:txBody>
      </p:sp>
    </p:spTree>
    <p:extLst>
      <p:ext uri="{BB962C8B-B14F-4D97-AF65-F5344CB8AC3E}">
        <p14:creationId xmlns:p14="http://schemas.microsoft.com/office/powerpoint/2010/main" val="3643690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4F543-6DF1-F4BC-6862-D7316D0D5943}"/>
              </a:ext>
            </a:extLst>
          </p:cNvPr>
          <p:cNvSpPr>
            <a:spLocks noGrp="1"/>
          </p:cNvSpPr>
          <p:nvPr>
            <p:ph type="title"/>
          </p:nvPr>
        </p:nvSpPr>
        <p:spPr/>
        <p:txBody>
          <a:bodyPr/>
          <a:lstStyle/>
          <a:p>
            <a:r>
              <a:rPr lang="en-US"/>
              <a:t>Summary Data for Anti-HER2 Treatment in </a:t>
            </a:r>
            <a:br>
              <a:rPr lang="en-US"/>
            </a:br>
            <a:r>
              <a:rPr lang="en-US"/>
              <a:t>Recurrent mUC</a:t>
            </a:r>
          </a:p>
        </p:txBody>
      </p:sp>
      <p:sp>
        <p:nvSpPr>
          <p:cNvPr id="5" name="TextBox 4">
            <a:extLst>
              <a:ext uri="{FF2B5EF4-FFF2-40B4-BE49-F238E27FC236}">
                <a16:creationId xmlns:a16="http://schemas.microsoft.com/office/drawing/2014/main" id="{2050CD93-CB82-E02D-E58B-925A99F74E3D}"/>
              </a:ext>
            </a:extLst>
          </p:cNvPr>
          <p:cNvSpPr txBox="1"/>
          <p:nvPr/>
        </p:nvSpPr>
        <p:spPr bwMode="auto">
          <a:xfrm>
            <a:off x="396010" y="6201152"/>
            <a:ext cx="74271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err="1">
                <a:solidFill>
                  <a:schemeClr val="bg2"/>
                </a:solidFill>
                <a:latin typeface="Calibri" panose="020F0502020204030204" pitchFamily="34" charset="0"/>
              </a:rPr>
              <a:t>Albarrán</a:t>
            </a:r>
            <a:r>
              <a:rPr lang="en-US" sz="1200" b="0" dirty="0">
                <a:solidFill>
                  <a:schemeClr val="bg2"/>
                </a:solidFill>
                <a:latin typeface="Calibri" panose="020F0502020204030204" pitchFamily="34" charset="0"/>
              </a:rPr>
              <a:t>. In J Mol Sci. 2022;23:12659. de Vries. Cancer Med. 2023;12:12071. </a:t>
            </a:r>
            <a:r>
              <a:rPr lang="it-IT" sz="1200" b="0" dirty="0">
                <a:solidFill>
                  <a:schemeClr val="bg2"/>
                </a:solidFill>
                <a:latin typeface="Calibri" panose="020F0502020204030204" pitchFamily="34" charset="0"/>
              </a:rPr>
              <a:t>Banerji. Lancet Oncol. 2019;20:1124</a:t>
            </a:r>
            <a:r>
              <a:rPr lang="en-US" sz="1200" b="0" dirty="0">
                <a:solidFill>
                  <a:schemeClr val="bg2"/>
                </a:solidFill>
                <a:latin typeface="Calibri" panose="020F0502020204030204" pitchFamily="34" charset="0"/>
              </a:rPr>
              <a:t>. </a:t>
            </a:r>
            <a:r>
              <a:rPr lang="en-US" sz="1200" b="0" dirty="0" err="1">
                <a:solidFill>
                  <a:schemeClr val="bg2"/>
                </a:solidFill>
                <a:latin typeface="Calibri" panose="020F0502020204030204" pitchFamily="34" charset="0"/>
              </a:rPr>
              <a:t>Meric</a:t>
            </a:r>
            <a:r>
              <a:rPr lang="en-US" sz="1200" b="0" dirty="0">
                <a:solidFill>
                  <a:schemeClr val="bg2"/>
                </a:solidFill>
                <a:latin typeface="Calibri" panose="020F0502020204030204" pitchFamily="34" charset="0"/>
              </a:rPr>
              <a:t>-Bernstam. ASCO 2021. Abstr 3004.</a:t>
            </a:r>
          </a:p>
        </p:txBody>
      </p:sp>
      <p:graphicFrame>
        <p:nvGraphicFramePr>
          <p:cNvPr id="3" name="Table 12">
            <a:extLst>
              <a:ext uri="{FF2B5EF4-FFF2-40B4-BE49-F238E27FC236}">
                <a16:creationId xmlns:a16="http://schemas.microsoft.com/office/drawing/2014/main" id="{2ACE9919-452C-2B2A-8890-5DFD89CE18B9}"/>
              </a:ext>
            </a:extLst>
          </p:cNvPr>
          <p:cNvGraphicFramePr>
            <a:graphicFrameLocks noGrp="1"/>
          </p:cNvGraphicFramePr>
          <p:nvPr>
            <p:extLst>
              <p:ext uri="{D42A27DB-BD31-4B8C-83A1-F6EECF244321}">
                <p14:modId xmlns:p14="http://schemas.microsoft.com/office/powerpoint/2010/main" val="3336908416"/>
              </p:ext>
            </p:extLst>
          </p:nvPr>
        </p:nvGraphicFramePr>
        <p:xfrm>
          <a:off x="389283" y="1594989"/>
          <a:ext cx="11480307" cy="3807339"/>
        </p:xfrm>
        <a:graphic>
          <a:graphicData uri="http://schemas.openxmlformats.org/drawingml/2006/table">
            <a:tbl>
              <a:tblPr firstRow="1" bandRow="1">
                <a:tableStyleId>{93296810-A885-4BE3-A3E7-6D5BEEA58F35}</a:tableStyleId>
              </a:tblPr>
              <a:tblGrid>
                <a:gridCol w="1095544">
                  <a:extLst>
                    <a:ext uri="{9D8B030D-6E8A-4147-A177-3AD203B41FA5}">
                      <a16:colId xmlns:a16="http://schemas.microsoft.com/office/drawing/2014/main" val="3133123065"/>
                    </a:ext>
                  </a:extLst>
                </a:gridCol>
                <a:gridCol w="1262529">
                  <a:extLst>
                    <a:ext uri="{9D8B030D-6E8A-4147-A177-3AD203B41FA5}">
                      <a16:colId xmlns:a16="http://schemas.microsoft.com/office/drawing/2014/main" val="2658444544"/>
                    </a:ext>
                  </a:extLst>
                </a:gridCol>
                <a:gridCol w="1231511">
                  <a:extLst>
                    <a:ext uri="{9D8B030D-6E8A-4147-A177-3AD203B41FA5}">
                      <a16:colId xmlns:a16="http://schemas.microsoft.com/office/drawing/2014/main" val="1433725968"/>
                    </a:ext>
                  </a:extLst>
                </a:gridCol>
                <a:gridCol w="908368">
                  <a:extLst>
                    <a:ext uri="{9D8B030D-6E8A-4147-A177-3AD203B41FA5}">
                      <a16:colId xmlns:a16="http://schemas.microsoft.com/office/drawing/2014/main" val="1854578705"/>
                    </a:ext>
                  </a:extLst>
                </a:gridCol>
                <a:gridCol w="868855">
                  <a:extLst>
                    <a:ext uri="{9D8B030D-6E8A-4147-A177-3AD203B41FA5}">
                      <a16:colId xmlns:a16="http://schemas.microsoft.com/office/drawing/2014/main" val="1997038616"/>
                    </a:ext>
                  </a:extLst>
                </a:gridCol>
                <a:gridCol w="1089264">
                  <a:extLst>
                    <a:ext uri="{9D8B030D-6E8A-4147-A177-3AD203B41FA5}">
                      <a16:colId xmlns:a16="http://schemas.microsoft.com/office/drawing/2014/main" val="198365559"/>
                    </a:ext>
                  </a:extLst>
                </a:gridCol>
                <a:gridCol w="912420">
                  <a:extLst>
                    <a:ext uri="{9D8B030D-6E8A-4147-A177-3AD203B41FA5}">
                      <a16:colId xmlns:a16="http://schemas.microsoft.com/office/drawing/2014/main" val="1997255231"/>
                    </a:ext>
                  </a:extLst>
                </a:gridCol>
                <a:gridCol w="1097274">
                  <a:extLst>
                    <a:ext uri="{9D8B030D-6E8A-4147-A177-3AD203B41FA5}">
                      <a16:colId xmlns:a16="http://schemas.microsoft.com/office/drawing/2014/main" val="218683135"/>
                    </a:ext>
                  </a:extLst>
                </a:gridCol>
                <a:gridCol w="1004847">
                  <a:extLst>
                    <a:ext uri="{9D8B030D-6E8A-4147-A177-3AD203B41FA5}">
                      <a16:colId xmlns:a16="http://schemas.microsoft.com/office/drawing/2014/main" val="810680291"/>
                    </a:ext>
                  </a:extLst>
                </a:gridCol>
                <a:gridCol w="1004848">
                  <a:extLst>
                    <a:ext uri="{9D8B030D-6E8A-4147-A177-3AD203B41FA5}">
                      <a16:colId xmlns:a16="http://schemas.microsoft.com/office/drawing/2014/main" val="963295304"/>
                    </a:ext>
                  </a:extLst>
                </a:gridCol>
                <a:gridCol w="1004847">
                  <a:extLst>
                    <a:ext uri="{9D8B030D-6E8A-4147-A177-3AD203B41FA5}">
                      <a16:colId xmlns:a16="http://schemas.microsoft.com/office/drawing/2014/main" val="3429924981"/>
                    </a:ext>
                  </a:extLst>
                </a:gridCol>
              </a:tblGrid>
              <a:tr h="418389">
                <a:tc rowSpan="2">
                  <a:txBody>
                    <a:bodyPr/>
                    <a:lstStyle/>
                    <a:p>
                      <a:pPr algn="ctr"/>
                      <a:r>
                        <a:rPr lang="en-US" sz="1400"/>
                        <a:t>Clinical Trial</a:t>
                      </a:r>
                    </a:p>
                    <a:p>
                      <a:pPr algn="ctr"/>
                      <a:r>
                        <a:rPr lang="en-US" sz="1400"/>
                        <a:t>(Phase)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rowSpan="2">
                  <a:txBody>
                    <a:bodyPr/>
                    <a:lstStyle/>
                    <a:p>
                      <a:pPr algn="ctr"/>
                      <a:r>
                        <a:rPr lang="en-US" sz="1400"/>
                        <a:t>Treatments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rowSpan="2">
                  <a:txBody>
                    <a:bodyPr/>
                    <a:lstStyle/>
                    <a:p>
                      <a:pPr algn="ctr"/>
                      <a:r>
                        <a:rPr lang="en-US" sz="1400"/>
                        <a:t>Line of</a:t>
                      </a:r>
                    </a:p>
                    <a:p>
                      <a:pPr algn="ctr"/>
                      <a:r>
                        <a:rPr lang="en-US" sz="1400"/>
                        <a:t>Therapy</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rowSpan="2">
                  <a:txBody>
                    <a:bodyPr/>
                    <a:lstStyle/>
                    <a:p>
                      <a:pPr algn="ctr"/>
                      <a:r>
                        <a:rPr lang="en-US" sz="1400"/>
                        <a:t>N</a:t>
                      </a:r>
                    </a:p>
                    <a:p>
                      <a:pPr algn="ctr"/>
                      <a:r>
                        <a:rPr lang="en-US" sz="1400"/>
                        <a:t>(UC)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rowSpan="2">
                  <a:txBody>
                    <a:bodyPr/>
                    <a:lstStyle/>
                    <a:p>
                      <a:pPr algn="ctr"/>
                      <a:r>
                        <a:rPr lang="en-US" sz="1400"/>
                        <a:t>HER2</a:t>
                      </a:r>
                    </a:p>
                    <a:p>
                      <a:pPr algn="ctr"/>
                      <a:r>
                        <a:rPr lang="en-US" sz="1400"/>
                        <a:t>Selection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rowSpan="2">
                  <a:txBody>
                    <a:bodyPr/>
                    <a:lstStyle/>
                    <a:p>
                      <a:pPr algn="ctr"/>
                      <a:r>
                        <a:rPr lang="en-US" sz="1400"/>
                        <a:t>Study</a:t>
                      </a:r>
                    </a:p>
                    <a:p>
                      <a:pPr algn="ctr"/>
                      <a:r>
                        <a:rPr lang="en-US" sz="1400"/>
                        <a:t>Dates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5">
                  <a:txBody>
                    <a:bodyPr/>
                    <a:lstStyle/>
                    <a:p>
                      <a:pPr algn="ctr"/>
                      <a:r>
                        <a:rPr lang="en-US" sz="1400"/>
                        <a:t>Efficacy Outcomes</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40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pPr algn="ctr"/>
                      <a:endParaRPr lang="en-US" sz="140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pPr algn="ctr"/>
                      <a:endParaRPr lang="en-US" sz="140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pPr algn="ctr"/>
                      <a:endParaRPr lang="en-US" sz="140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13079940"/>
                  </a:ext>
                </a:extLst>
              </a:tr>
              <a:tr h="418389">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r>
                        <a:rPr lang="en-US" sz="1400" b="1">
                          <a:solidFill>
                            <a:schemeClr val="tx1"/>
                          </a:solidFill>
                        </a:rPr>
                        <a:t>ORR,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a:solidFill>
                            <a:schemeClr val="tx1"/>
                          </a:solidFill>
                        </a:rPr>
                        <a:t>DCR,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a:solidFill>
                            <a:schemeClr val="tx1"/>
                          </a:solidFill>
                        </a:rPr>
                        <a:t>mDoR, Mo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a:solidFill>
                            <a:schemeClr val="tx1"/>
                          </a:solidFill>
                        </a:rPr>
                        <a:t>mPFS, Mo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a:solidFill>
                            <a:schemeClr val="tx1"/>
                          </a:solidFill>
                        </a:rPr>
                        <a:t>mOS, Mo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017525257"/>
                  </a:ext>
                </a:extLst>
              </a:tr>
              <a:tr h="418389">
                <a:tc>
                  <a:txBody>
                    <a:bodyPr/>
                    <a:lstStyle/>
                    <a:p>
                      <a:pPr algn="ctr"/>
                      <a:r>
                        <a:rPr lang="en-US" sz="1400">
                          <a:solidFill>
                            <a:schemeClr val="bg1"/>
                          </a:solidFill>
                        </a:rPr>
                        <a:t>Phase 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Lapatinib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2L mUC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59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No</a:t>
                      </a:r>
                      <a:r>
                        <a:rPr lang="en-US" sz="1400" baseline="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2002-2004</a:t>
                      </a:r>
                    </a:p>
                  </a:txBody>
                  <a:tcPr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0">
                          <a:solidFill>
                            <a:schemeClr val="bg1"/>
                          </a:solidFill>
                        </a:rPr>
                        <a:t>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0">
                          <a:solidFill>
                            <a:schemeClr val="bg1"/>
                          </a:solidFill>
                        </a:rPr>
                        <a:t>19 - 47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0">
                          <a:solidFill>
                            <a:schemeClr val="bg1"/>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0">
                          <a:solidFill>
                            <a:schemeClr val="bg1"/>
                          </a:solidFill>
                        </a:rPr>
                        <a:t>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0">
                          <a:solidFill>
                            <a:schemeClr val="bg1"/>
                          </a:solidFill>
                        </a:rPr>
                        <a:t>7.0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26280905"/>
                  </a:ext>
                </a:extLst>
              </a:tr>
              <a:tr h="418389">
                <a:tc>
                  <a:txBody>
                    <a:bodyPr/>
                    <a:lstStyle/>
                    <a:p>
                      <a:pPr algn="ctr"/>
                      <a:r>
                        <a:rPr lang="en-US" sz="1400">
                          <a:solidFill>
                            <a:schemeClr val="bg1"/>
                          </a:solidFill>
                        </a:rPr>
                        <a:t>Phase 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Lapatinib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bg1"/>
                          </a:solidFill>
                        </a:rPr>
                        <a:t>mUC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Yes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2007-2008</a:t>
                      </a:r>
                    </a:p>
                  </a:txBody>
                  <a:tcPr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a:solidFill>
                            <a:schemeClr val="bg1"/>
                          </a:solidFill>
                        </a:rPr>
                        <a:t>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a:solidFill>
                            <a:schemeClr val="bg1"/>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a:solidFill>
                            <a:schemeClr val="bg1"/>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a:solidFill>
                            <a:schemeClr val="bg1"/>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a:solidFill>
                            <a:schemeClr val="bg1"/>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16323019"/>
                  </a:ext>
                </a:extLst>
              </a:tr>
              <a:tr h="711261">
                <a:tc>
                  <a:txBody>
                    <a:bodyPr/>
                    <a:lstStyle/>
                    <a:p>
                      <a:pPr algn="ctr"/>
                      <a:r>
                        <a:rPr lang="en-US" sz="1400">
                          <a:solidFill>
                            <a:schemeClr val="bg1"/>
                          </a:solidFill>
                        </a:rPr>
                        <a:t>Phase 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Afatinib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Refractory mUC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aseline="0">
                          <a:solidFill>
                            <a:schemeClr val="bg1"/>
                          </a:solidFill>
                        </a:rPr>
                        <a:t>34</a:t>
                      </a:r>
                      <a:r>
                        <a:rPr lang="en-US" sz="1400" b="0" baseline="30000">
                          <a:solidFill>
                            <a:schemeClr val="bg1"/>
                          </a:solidFill>
                        </a:rPr>
                        <a:t>†</a:t>
                      </a:r>
                      <a:endParaRPr lang="en-US" sz="1400" baseline="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Yes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2016-2017</a:t>
                      </a:r>
                    </a:p>
                  </a:txBody>
                  <a:tcPr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0">
                          <a:solidFill>
                            <a:schemeClr val="bg1"/>
                          </a:solidFill>
                        </a:rPr>
                        <a:t>5.9</a:t>
                      </a:r>
                      <a:r>
                        <a:rPr lang="en-US" sz="1400" b="0" baseline="30000">
                          <a:solidFill>
                            <a:schemeClr val="bg1"/>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0">
                          <a:solidFill>
                            <a:schemeClr val="bg1"/>
                          </a:solidFill>
                        </a:rPr>
                        <a:t> 50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0">
                          <a:solidFill>
                            <a:schemeClr val="bg1"/>
                          </a:solidFill>
                        </a:rPr>
                        <a:t>22.7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0">
                          <a:solidFill>
                            <a:schemeClr val="bg1"/>
                          </a:solidFill>
                        </a:rPr>
                        <a:t>2.3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0">
                          <a:solidFill>
                            <a:schemeClr val="bg1"/>
                          </a:solidFill>
                        </a:rPr>
                        <a:t>30.1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53886771"/>
                  </a:ext>
                </a:extLst>
              </a:tr>
              <a:tr h="711261">
                <a:tc>
                  <a:txBody>
                    <a:bodyPr/>
                    <a:lstStyle/>
                    <a:p>
                      <a:pPr algn="ctr"/>
                      <a:r>
                        <a:rPr lang="en-US" sz="1400">
                          <a:solidFill>
                            <a:schemeClr val="bg1"/>
                          </a:solidFill>
                        </a:rPr>
                        <a:t>Phase 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Trastuzumab</a:t>
                      </a:r>
                    </a:p>
                    <a:p>
                      <a:pPr algn="ctr"/>
                      <a:r>
                        <a:rPr lang="en-US" sz="1400">
                          <a:solidFill>
                            <a:schemeClr val="bg1"/>
                          </a:solidFill>
                        </a:rPr>
                        <a:t>duocarmazine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Refractory</a:t>
                      </a:r>
                    </a:p>
                    <a:p>
                      <a:pPr algn="ctr"/>
                      <a:r>
                        <a:rPr lang="en-US" sz="1400">
                          <a:solidFill>
                            <a:schemeClr val="bg1"/>
                          </a:solidFill>
                        </a:rPr>
                        <a:t>solid tumors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16</a:t>
                      </a:r>
                      <a:r>
                        <a:rPr lang="en-US" sz="1400" baseline="3000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Yes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2014-2018</a:t>
                      </a:r>
                    </a:p>
                  </a:txBody>
                  <a:tcPr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0">
                          <a:solidFill>
                            <a:schemeClr val="bg1"/>
                          </a:solidFill>
                        </a:rPr>
                        <a:t>25.0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0">
                          <a:solidFill>
                            <a:schemeClr val="bg1"/>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0">
                          <a:solidFill>
                            <a:schemeClr val="bg1"/>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0">
                          <a:solidFill>
                            <a:schemeClr val="bg1"/>
                          </a:solidFill>
                        </a:rPr>
                        <a:t>4.0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0">
                          <a:solidFill>
                            <a:schemeClr val="bg1"/>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40536273"/>
                  </a:ext>
                </a:extLst>
              </a:tr>
              <a:tr h="711261">
                <a:tc>
                  <a:txBody>
                    <a:bodyPr/>
                    <a:lstStyle/>
                    <a:p>
                      <a:pPr algn="ctr"/>
                      <a:r>
                        <a:rPr lang="en-US" sz="1400" dirty="0">
                          <a:solidFill>
                            <a:schemeClr val="bg1"/>
                          </a:solidFill>
                        </a:rPr>
                        <a:t>Phase 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Trastuzumab +</a:t>
                      </a:r>
                    </a:p>
                    <a:p>
                      <a:pPr algn="ctr"/>
                      <a:r>
                        <a:rPr lang="en-US" sz="1400">
                          <a:solidFill>
                            <a:schemeClr val="bg1"/>
                          </a:solidFill>
                        </a:rPr>
                        <a:t>pertuzumab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Refractory</a:t>
                      </a:r>
                    </a:p>
                    <a:p>
                      <a:pPr algn="ctr"/>
                      <a:r>
                        <a:rPr lang="en-US" sz="1400">
                          <a:solidFill>
                            <a:schemeClr val="bg1"/>
                          </a:solidFill>
                        </a:rPr>
                        <a:t>solid tumors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kumimoji="0" lang="en-US" sz="1400" b="1" i="0" u="none" strike="noStrike" kern="1200" cap="none" spc="0" normalizeH="0" baseline="0" noProof="0">
                          <a:ln>
                            <a:noFill/>
                          </a:ln>
                          <a:solidFill>
                            <a:schemeClr val="bg1"/>
                          </a:solidFill>
                          <a:effectLst/>
                          <a:uLnTx/>
                          <a:uFillTx/>
                          <a:latin typeface="+mn-lt"/>
                          <a:ea typeface="+mn-ea"/>
                          <a:cs typeface="Arial" panose="020B0604020202020204" pitchFamily="34" charset="0"/>
                        </a:rPr>
                        <a:t>22</a:t>
                      </a:r>
                      <a:r>
                        <a:rPr kumimoji="0" lang="en-US" sz="1400" b="1" i="0" u="none" strike="noStrike" kern="1200" cap="none" spc="0" normalizeH="0" baseline="30000" noProof="0">
                          <a:ln>
                            <a:noFill/>
                          </a:ln>
                          <a:solidFill>
                            <a:srgbClr val="000000"/>
                          </a:solidFill>
                          <a:effectLst/>
                          <a:uLnTx/>
                          <a:uFillTx/>
                          <a:latin typeface="+mn-lt"/>
                          <a:ea typeface="+mn-ea"/>
                          <a:cs typeface="Arial" panose="020B0604020202020204" pitchFamily="34" charset="0"/>
                        </a:rPr>
                        <a:t>§ </a:t>
                      </a:r>
                      <a:endParaRPr lang="en-US" sz="14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Yes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2014-2020</a:t>
                      </a:r>
                    </a:p>
                  </a:txBody>
                  <a:tcPr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a:solidFill>
                            <a:schemeClr val="bg1"/>
                          </a:solidFill>
                        </a:rPr>
                        <a:t>15.8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mn-cs"/>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mn-cs"/>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mn-cs"/>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85691281"/>
                  </a:ext>
                </a:extLst>
              </a:tr>
            </a:tbl>
          </a:graphicData>
        </a:graphic>
      </p:graphicFrame>
      <p:sp>
        <p:nvSpPr>
          <p:cNvPr id="4" name="TextBox 3">
            <a:extLst>
              <a:ext uri="{FF2B5EF4-FFF2-40B4-BE49-F238E27FC236}">
                <a16:creationId xmlns:a16="http://schemas.microsoft.com/office/drawing/2014/main" id="{CF62E082-4569-F173-9A7B-553C5D9DB03E}"/>
              </a:ext>
            </a:extLst>
          </p:cNvPr>
          <p:cNvSpPr txBox="1"/>
          <p:nvPr/>
        </p:nvSpPr>
        <p:spPr bwMode="auto">
          <a:xfrm>
            <a:off x="495299" y="5803900"/>
            <a:ext cx="111887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noProof="0">
                <a:ln>
                  <a:noFill/>
                </a:ln>
                <a:solidFill>
                  <a:srgbClr val="000000"/>
                </a:solidFill>
                <a:effectLst/>
                <a:uLnTx/>
                <a:uFillTx/>
                <a:latin typeface="+mn-lt"/>
                <a:ea typeface="+mn-ea"/>
                <a:cs typeface="Arial" panose="020B0604020202020204" pitchFamily="34" charset="0"/>
              </a:rPr>
              <a:t>*</a:t>
            </a:r>
            <a:r>
              <a:rPr kumimoji="0" lang="en-US" sz="1200" b="0" i="0" u="none" strike="noStrike" kern="1200" cap="none" spc="0" normalizeH="0" baseline="0" noProof="0">
                <a:ln>
                  <a:noFill/>
                </a:ln>
                <a:solidFill>
                  <a:srgbClr val="000000"/>
                </a:solidFill>
                <a:effectLst/>
                <a:uLnTx/>
                <a:uFillTx/>
                <a:latin typeface="+mn-lt"/>
                <a:ea typeface="+mn-ea"/>
                <a:cs typeface="Arial" panose="020B0604020202020204" pitchFamily="34" charset="0"/>
              </a:rPr>
              <a:t>25 of 59 were HER2 2+ by IHC. </a:t>
            </a:r>
            <a:r>
              <a:rPr lang="en-US" sz="1200" b="0" baseline="30000">
                <a:solidFill>
                  <a:schemeClr val="bg1"/>
                </a:solidFill>
                <a:latin typeface="+mn-lt"/>
              </a:rPr>
              <a:t>†</a:t>
            </a:r>
            <a:r>
              <a:rPr lang="en-US" sz="1200" b="0">
                <a:solidFill>
                  <a:schemeClr val="bg1"/>
                </a:solidFill>
                <a:latin typeface="+mn-lt"/>
              </a:rPr>
              <a:t>From Cohort A only (with HER2/3 mutant/amplified status) from a total of 42 mUC. </a:t>
            </a:r>
            <a:r>
              <a:rPr lang="en-US" sz="1200" baseline="30000">
                <a:solidFill>
                  <a:schemeClr val="bg1"/>
                </a:solidFill>
                <a:latin typeface="+mn-lt"/>
              </a:rPr>
              <a:t>¶</a:t>
            </a:r>
            <a:r>
              <a:rPr kumimoji="0" lang="en-US" sz="1200" b="0" i="0" u="none" strike="noStrike" kern="1200" cap="none" spc="0" normalizeH="0" noProof="0">
                <a:ln>
                  <a:noFill/>
                </a:ln>
                <a:solidFill>
                  <a:srgbClr val="000000"/>
                </a:solidFill>
                <a:effectLst/>
                <a:uLnTx/>
                <a:uFillTx/>
                <a:latin typeface="+mn-lt"/>
                <a:ea typeface="+mn-ea"/>
                <a:cs typeface="Arial" panose="020B0604020202020204" pitchFamily="34" charset="0"/>
              </a:rPr>
              <a:t>From a total of 146 pooled solid tumors</a:t>
            </a:r>
            <a:r>
              <a:rPr kumimoji="0" lang="en-US" sz="1200" b="0" i="0" u="none" strike="noStrike" kern="1200" cap="none" spc="0" normalizeH="0" baseline="0" noProof="0">
                <a:ln>
                  <a:noFill/>
                </a:ln>
                <a:solidFill>
                  <a:srgbClr val="000000"/>
                </a:solidFill>
                <a:effectLst/>
                <a:uLnTx/>
                <a:uFillTx/>
                <a:latin typeface="+mn-lt"/>
                <a:ea typeface="+mn-ea"/>
                <a:cs typeface="Arial" panose="020B0604020202020204" pitchFamily="34" charset="0"/>
              </a:rPr>
              <a:t>. </a:t>
            </a:r>
            <a:r>
              <a:rPr kumimoji="0" lang="en-US" sz="1200" b="1" i="0" u="none" strike="noStrike" kern="1200" cap="none" spc="0" normalizeH="0" baseline="30000" noProof="0">
                <a:ln>
                  <a:noFill/>
                </a:ln>
                <a:solidFill>
                  <a:srgbClr val="000000"/>
                </a:solidFill>
                <a:effectLst/>
                <a:uLnTx/>
                <a:uFillTx/>
                <a:latin typeface="+mn-lt"/>
                <a:ea typeface="+mn-ea"/>
                <a:cs typeface="Arial" panose="020B0604020202020204" pitchFamily="34" charset="0"/>
              </a:rPr>
              <a:t>§</a:t>
            </a:r>
            <a:r>
              <a:rPr kumimoji="0" lang="en-US" sz="1200" b="0" i="0" u="none" strike="noStrike" kern="1200" cap="none" spc="0" normalizeH="0" baseline="0" noProof="0">
                <a:ln>
                  <a:noFill/>
                </a:ln>
                <a:solidFill>
                  <a:srgbClr val="000000"/>
                </a:solidFill>
                <a:effectLst/>
                <a:uLnTx/>
                <a:uFillTx/>
                <a:latin typeface="+mn-lt"/>
                <a:ea typeface="+mn-ea"/>
                <a:cs typeface="Arial" panose="020B0604020202020204" pitchFamily="34" charset="0"/>
              </a:rPr>
              <a:t>From a total of 258 pooled solid tumors.</a:t>
            </a:r>
            <a:endParaRPr lang="en-US" sz="1200" b="0" baseline="30000">
              <a:solidFill>
                <a:srgbClr val="000000"/>
              </a:solidFill>
              <a:latin typeface="+mn-lt"/>
            </a:endParaRPr>
          </a:p>
        </p:txBody>
      </p:sp>
      <p:sp>
        <p:nvSpPr>
          <p:cNvPr id="6" name="TextBox 5">
            <a:extLst>
              <a:ext uri="{FF2B5EF4-FFF2-40B4-BE49-F238E27FC236}">
                <a16:creationId xmlns:a16="http://schemas.microsoft.com/office/drawing/2014/main" id="{D2EA8676-1632-B2E8-E1F9-90060526A604}"/>
              </a:ext>
            </a:extLst>
          </p:cNvPr>
          <p:cNvSpPr txBox="1"/>
          <p:nvPr/>
        </p:nvSpPr>
        <p:spPr bwMode="auto">
          <a:xfrm>
            <a:off x="8637837" y="5415882"/>
            <a:ext cx="32070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Table adapted from: </a:t>
            </a:r>
            <a:r>
              <a:rPr lang="it-IT" sz="1200" b="0">
                <a:solidFill>
                  <a:schemeClr val="bg1"/>
                </a:solidFill>
                <a:latin typeface="Calibri" panose="020F0502020204030204" pitchFamily="34" charset="0"/>
              </a:rPr>
              <a:t>Albarrán. In J Mol Sci. 2022.</a:t>
            </a:r>
          </a:p>
        </p:txBody>
      </p:sp>
    </p:spTree>
    <p:extLst>
      <p:ext uri="{BB962C8B-B14F-4D97-AF65-F5344CB8AC3E}">
        <p14:creationId xmlns:p14="http://schemas.microsoft.com/office/powerpoint/2010/main" val="13138142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8A056-2280-B7D5-CAC7-9341A83CFB24}"/>
              </a:ext>
            </a:extLst>
          </p:cNvPr>
          <p:cNvSpPr>
            <a:spLocks noGrp="1"/>
          </p:cNvSpPr>
          <p:nvPr>
            <p:ph type="title"/>
          </p:nvPr>
        </p:nvSpPr>
        <p:spPr/>
        <p:txBody>
          <a:bodyPr/>
          <a:lstStyle/>
          <a:p>
            <a:r>
              <a:rPr lang="en-US"/>
              <a:t>Anti-HER2 ADC Therapies in Development for mUC</a:t>
            </a:r>
          </a:p>
        </p:txBody>
      </p:sp>
      <p:graphicFrame>
        <p:nvGraphicFramePr>
          <p:cNvPr id="4" name="Table 12">
            <a:extLst>
              <a:ext uri="{FF2B5EF4-FFF2-40B4-BE49-F238E27FC236}">
                <a16:creationId xmlns:a16="http://schemas.microsoft.com/office/drawing/2014/main" id="{A5D72825-EF07-3A52-9397-93A294006A95}"/>
              </a:ext>
            </a:extLst>
          </p:cNvPr>
          <p:cNvGraphicFramePr>
            <a:graphicFrameLocks noGrp="1"/>
          </p:cNvGraphicFramePr>
          <p:nvPr>
            <p:extLst>
              <p:ext uri="{D42A27DB-BD31-4B8C-83A1-F6EECF244321}">
                <p14:modId xmlns:p14="http://schemas.microsoft.com/office/powerpoint/2010/main" val="1921809412"/>
              </p:ext>
            </p:extLst>
          </p:nvPr>
        </p:nvGraphicFramePr>
        <p:xfrm>
          <a:off x="495917" y="1600620"/>
          <a:ext cx="11028813" cy="2468880"/>
        </p:xfrm>
        <a:graphic>
          <a:graphicData uri="http://schemas.openxmlformats.org/drawingml/2006/table">
            <a:tbl>
              <a:tblPr firstRow="1" bandRow="1">
                <a:tableStyleId>{93296810-A885-4BE3-A3E7-6D5BEEA58F35}</a:tableStyleId>
              </a:tblPr>
              <a:tblGrid>
                <a:gridCol w="4345484">
                  <a:extLst>
                    <a:ext uri="{9D8B030D-6E8A-4147-A177-3AD203B41FA5}">
                      <a16:colId xmlns:a16="http://schemas.microsoft.com/office/drawing/2014/main" val="2658444544"/>
                    </a:ext>
                  </a:extLst>
                </a:gridCol>
                <a:gridCol w="2310139">
                  <a:extLst>
                    <a:ext uri="{9D8B030D-6E8A-4147-A177-3AD203B41FA5}">
                      <a16:colId xmlns:a16="http://schemas.microsoft.com/office/drawing/2014/main" val="1433725968"/>
                    </a:ext>
                  </a:extLst>
                </a:gridCol>
                <a:gridCol w="4373190">
                  <a:extLst>
                    <a:ext uri="{9D8B030D-6E8A-4147-A177-3AD203B41FA5}">
                      <a16:colId xmlns:a16="http://schemas.microsoft.com/office/drawing/2014/main" val="1854578705"/>
                    </a:ext>
                  </a:extLst>
                </a:gridCol>
              </a:tblGrid>
              <a:tr h="0">
                <a:tc>
                  <a:txBody>
                    <a:bodyPr/>
                    <a:lstStyle/>
                    <a:p>
                      <a:pPr algn="ctr"/>
                      <a:r>
                        <a:rPr lang="en-US" sz="2400" b="1">
                          <a:latin typeface="+mn-lt"/>
                        </a:rPr>
                        <a:t>Agent Name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400" b="1">
                          <a:latin typeface="+mn-lt"/>
                        </a:rPr>
                        <a:t>Target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400" b="1">
                          <a:latin typeface="+mn-lt"/>
                        </a:rPr>
                        <a:t>Payload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13079940"/>
                  </a:ext>
                </a:extLst>
              </a:tr>
              <a:tr h="0">
                <a:tc>
                  <a:txBody>
                    <a:bodyPr/>
                    <a:lstStyle/>
                    <a:p>
                      <a:pPr algn="ctr"/>
                      <a:r>
                        <a:rPr lang="en-US" sz="2400" b="0">
                          <a:solidFill>
                            <a:schemeClr val="bg1"/>
                          </a:solidFill>
                          <a:latin typeface="+mn-lt"/>
                        </a:rPr>
                        <a:t>Trastuzumab deruxtecan (T-DXd)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400" b="0">
                          <a:solidFill>
                            <a:schemeClr val="bg1"/>
                          </a:solidFill>
                          <a:latin typeface="+mn-lt"/>
                        </a:rPr>
                        <a:t>HER2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chemeClr val="bg1"/>
                          </a:solidFill>
                          <a:effectLst/>
                          <a:uLnTx/>
                          <a:uFillTx/>
                          <a:latin typeface="+mn-lt"/>
                          <a:ea typeface="+mn-ea"/>
                          <a:cs typeface="Calibri" panose="020F0502020204030204" pitchFamily="34" charset="0"/>
                          <a:sym typeface="Arial"/>
                        </a:rPr>
                        <a:t>DXd-based,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chemeClr val="bg1"/>
                          </a:solidFill>
                          <a:effectLst/>
                          <a:uLnTx/>
                          <a:uFillTx/>
                          <a:latin typeface="+mn-lt"/>
                          <a:ea typeface="+mn-ea"/>
                          <a:cs typeface="Calibri" panose="020F0502020204030204" pitchFamily="34" charset="0"/>
                          <a:sym typeface="Arial"/>
                        </a:rPr>
                        <a:t>topoisomerase I inhibitory payload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26280905"/>
                  </a:ext>
                </a:extLst>
              </a:tr>
              <a:tr h="0">
                <a:tc>
                  <a:txBody>
                    <a:bodyPr/>
                    <a:lstStyle/>
                    <a:p>
                      <a:pPr algn="ctr"/>
                      <a:r>
                        <a:rPr lang="en-US" sz="2400" dirty="0" err="1">
                          <a:solidFill>
                            <a:schemeClr val="bg1"/>
                          </a:solidFill>
                          <a:latin typeface="+mn-lt"/>
                        </a:rPr>
                        <a:t>Disitamab</a:t>
                      </a:r>
                      <a:r>
                        <a:rPr lang="en-US" sz="2400" dirty="0">
                          <a:solidFill>
                            <a:schemeClr val="bg1"/>
                          </a:solidFill>
                          <a:latin typeface="+mn-lt"/>
                        </a:rPr>
                        <a:t> </a:t>
                      </a:r>
                      <a:r>
                        <a:rPr lang="en-US" sz="2400" dirty="0" err="1">
                          <a:solidFill>
                            <a:schemeClr val="bg1"/>
                          </a:solidFill>
                          <a:latin typeface="+mn-lt"/>
                        </a:rPr>
                        <a:t>vedotin</a:t>
                      </a:r>
                      <a:endParaRPr lang="en-US" sz="2400" b="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chemeClr val="bg1"/>
                          </a:solidFill>
                          <a:effectLst/>
                          <a:uLnTx/>
                          <a:uFillTx/>
                          <a:latin typeface="+mn-lt"/>
                          <a:ea typeface="+mn-ea"/>
                          <a:cs typeface="+mn-cs"/>
                        </a:rPr>
                        <a:t>HER2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latin typeface="+mn-lt"/>
                        </a:rPr>
                        <a:t>MMAE-based,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bg1"/>
                          </a:solidFill>
                          <a:latin typeface="+mn-lt"/>
                        </a:rPr>
                        <a:t>microtubule inhibitory </a:t>
                      </a:r>
                      <a:r>
                        <a:rPr lang="en-US" sz="2400" dirty="0">
                          <a:solidFill>
                            <a:schemeClr val="bg1"/>
                          </a:solidFill>
                          <a:latin typeface="+mn-lt"/>
                        </a:rPr>
                        <a:t>payload</a:t>
                      </a:r>
                      <a:endParaRPr lang="en-US" sz="2400" b="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16323019"/>
                  </a:ext>
                </a:extLst>
              </a:tr>
            </a:tbl>
          </a:graphicData>
        </a:graphic>
      </p:graphicFrame>
    </p:spTree>
    <p:extLst>
      <p:ext uri="{BB962C8B-B14F-4D97-AF65-F5344CB8AC3E}">
        <p14:creationId xmlns:p14="http://schemas.microsoft.com/office/powerpoint/2010/main" val="24199248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176674BB-E37D-403C-89E5-3DA421712E87}"/>
              </a:ext>
            </a:extLst>
          </p:cNvPr>
          <p:cNvSpPr/>
          <p:nvPr/>
        </p:nvSpPr>
        <p:spPr bwMode="auto">
          <a:xfrm>
            <a:off x="6469793" y="4017895"/>
            <a:ext cx="1703199" cy="1637927"/>
          </a:xfrm>
          <a:prstGeom prst="rect">
            <a:avLst/>
          </a:prstGeom>
          <a:solidFill>
            <a:schemeClr val="tx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Title 4">
            <a:extLst>
              <a:ext uri="{FF2B5EF4-FFF2-40B4-BE49-F238E27FC236}">
                <a16:creationId xmlns:a16="http://schemas.microsoft.com/office/drawing/2014/main" id="{07A743E7-5123-40F7-9322-A0D1B8BF040E}"/>
              </a:ext>
            </a:extLst>
          </p:cNvPr>
          <p:cNvSpPr>
            <a:spLocks noGrp="1"/>
          </p:cNvSpPr>
          <p:nvPr>
            <p:ph type="title"/>
          </p:nvPr>
        </p:nvSpPr>
        <p:spPr/>
        <p:txBody>
          <a:bodyPr/>
          <a:lstStyle/>
          <a:p>
            <a:r>
              <a:rPr lang="en-US"/>
              <a:t>HER2-Targeted ADC: Trastuzumab Deruxtecan</a:t>
            </a:r>
          </a:p>
        </p:txBody>
      </p:sp>
      <p:sp>
        <p:nvSpPr>
          <p:cNvPr id="2" name="Content Placeholder 1">
            <a:extLst>
              <a:ext uri="{FF2B5EF4-FFF2-40B4-BE49-F238E27FC236}">
                <a16:creationId xmlns:a16="http://schemas.microsoft.com/office/drawing/2014/main" id="{AB5F99E9-1B13-4E8A-956E-72ADE492FEE1}"/>
              </a:ext>
            </a:extLst>
          </p:cNvPr>
          <p:cNvSpPr>
            <a:spLocks noGrp="1"/>
          </p:cNvSpPr>
          <p:nvPr>
            <p:ph idx="4294967295"/>
          </p:nvPr>
        </p:nvSpPr>
        <p:spPr>
          <a:xfrm>
            <a:off x="8678172" y="1530293"/>
            <a:ext cx="2888533" cy="3894788"/>
          </a:xfrm>
        </p:spPr>
        <p:txBody>
          <a:bodyPr/>
          <a:lstStyle/>
          <a:p>
            <a:r>
              <a:rPr lang="en-US" sz="2000"/>
              <a:t>Cleavable linker releases payload </a:t>
            </a:r>
            <a:br>
              <a:rPr lang="en-US" sz="2000"/>
            </a:br>
            <a:r>
              <a:rPr lang="en-US" sz="2000"/>
              <a:t>intratumorally</a:t>
            </a:r>
          </a:p>
          <a:p>
            <a:r>
              <a:rPr lang="en-US" sz="2000"/>
              <a:t>High potency, membrane-permeable payload with short systemic half-life</a:t>
            </a:r>
          </a:p>
          <a:p>
            <a:pPr marL="342900" indent="-342900" eaLnBrk="1" hangingPunct="1">
              <a:buClr>
                <a:schemeClr val="bg1"/>
              </a:buClr>
              <a:defRPr/>
            </a:pPr>
            <a:r>
              <a:rPr lang="en-US" altLang="en-US" sz="2000" b="0">
                <a:solidFill>
                  <a:schemeClr val="bg1"/>
                </a:solidFill>
                <a:latin typeface="+mn-lt"/>
              </a:rPr>
              <a:t>Intracellular target cell killing as well as bystander killing effect on adjacent cells</a:t>
            </a:r>
          </a:p>
          <a:p>
            <a:endParaRPr lang="en-US" sz="2400"/>
          </a:p>
        </p:txBody>
      </p:sp>
      <p:sp>
        <p:nvSpPr>
          <p:cNvPr id="38" name="Text Box 11">
            <a:extLst>
              <a:ext uri="{FF2B5EF4-FFF2-40B4-BE49-F238E27FC236}">
                <a16:creationId xmlns:a16="http://schemas.microsoft.com/office/drawing/2014/main" id="{815E605B-F2F7-4F39-BECB-CBD4AA1D7FD8}"/>
              </a:ext>
            </a:extLst>
          </p:cNvPr>
          <p:cNvSpPr txBox="1">
            <a:spLocks noChangeArrowheads="1"/>
          </p:cNvSpPr>
          <p:nvPr/>
        </p:nvSpPr>
        <p:spPr bwMode="auto">
          <a:xfrm>
            <a:off x="412491" y="635884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defTabSz="914400" eaLnBrk="0" fontAlgn="base" hangingPunct="0">
              <a:lnSpc>
                <a:spcPct val="100000"/>
              </a:lnSpc>
              <a:spcBef>
                <a:spcPct val="0"/>
              </a:spcBef>
              <a:spcAft>
                <a:spcPct val="0"/>
              </a:spcAft>
              <a:buClrTx/>
              <a:buNone/>
              <a:defRPr/>
            </a:pPr>
            <a:r>
              <a:rPr lang="en-US" altLang="en-US" sz="1200" b="0">
                <a:solidFill>
                  <a:srgbClr val="455560"/>
                </a:solidFill>
                <a:latin typeface="Calibri" panose="020F0502020204030204" pitchFamily="34" charset="0"/>
                <a:cs typeface="Arial" panose="020B0604020202020204" pitchFamily="34" charset="0"/>
              </a:rPr>
              <a:t>Nakada. Chem Pharm Bull (Tokyo). 2019;67:173. Trail. Pharmacol Ther. 2018;181:126. Ogitani. Cancer Sci. 2016;107:1039.</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endParaRPr>
          </a:p>
        </p:txBody>
      </p:sp>
      <p:sp>
        <p:nvSpPr>
          <p:cNvPr id="39" name="Rectangle 38">
            <a:extLst>
              <a:ext uri="{FF2B5EF4-FFF2-40B4-BE49-F238E27FC236}">
                <a16:creationId xmlns:a16="http://schemas.microsoft.com/office/drawing/2014/main" id="{DF20CF03-97A1-487B-ACAC-2E47E119C197}"/>
              </a:ext>
            </a:extLst>
          </p:cNvPr>
          <p:cNvSpPr/>
          <p:nvPr/>
        </p:nvSpPr>
        <p:spPr>
          <a:xfrm>
            <a:off x="733515" y="1474341"/>
            <a:ext cx="3394987" cy="369332"/>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sym typeface="Arial"/>
              </a:rPr>
              <a:t>Humanized anti-HER2 IgG1 mAb</a:t>
            </a:r>
            <a:endParaRPr kumimoji="0" lang="en-US" sz="1800" b="1" i="0" u="none" strike="sngStrike" kern="1200" cap="none" spc="0" normalizeH="0" baseline="0" noProof="0">
              <a:ln>
                <a:noFill/>
              </a:ln>
              <a:solidFill>
                <a:schemeClr val="bg1"/>
              </a:solidFill>
              <a:effectLst/>
              <a:highlight>
                <a:srgbClr val="FFFF00"/>
              </a:highlight>
              <a:uLnTx/>
              <a:uFillTx/>
              <a:latin typeface="Arial" panose="020B060402020202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F34CC985-5744-4033-A5D9-1F96AD415C04}"/>
              </a:ext>
            </a:extLst>
          </p:cNvPr>
          <p:cNvSpPr/>
          <p:nvPr/>
        </p:nvSpPr>
        <p:spPr>
          <a:xfrm>
            <a:off x="5122305" y="2293080"/>
            <a:ext cx="1705916" cy="369332"/>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kern="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sym typeface="Arial"/>
              </a:rPr>
              <a:t>C</a:t>
            </a:r>
            <a:r>
              <a:rPr kumimoji="0" lang="en-US" sz="1800" b="1" i="0" u="none" strike="noStrike" kern="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sym typeface="Arial"/>
              </a:rPr>
              <a:t>leavable linker</a:t>
            </a:r>
            <a:endParaRPr kumimoji="0" lang="en-US" sz="1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04D3A2E9-2BEB-4A3A-984F-FDC1400A81C6}"/>
              </a:ext>
            </a:extLst>
          </p:cNvPr>
          <p:cNvSpPr/>
          <p:nvPr/>
        </p:nvSpPr>
        <p:spPr>
          <a:xfrm>
            <a:off x="3193140" y="4285686"/>
            <a:ext cx="1587294"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Cysteine residue</a:t>
            </a:r>
            <a:endParaRPr kumimoji="0" lang="en-US" sz="160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795409A6-E95D-454B-978D-CF06F0372068}"/>
              </a:ext>
            </a:extLst>
          </p:cNvPr>
          <p:cNvSpPr/>
          <p:nvPr/>
        </p:nvSpPr>
        <p:spPr>
          <a:xfrm>
            <a:off x="3193140" y="4595236"/>
            <a:ext cx="1133644"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Drug/linker</a:t>
            </a:r>
            <a:endParaRPr kumimoji="0" lang="en-US" sz="160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5B8BB1E1-E777-4443-952A-E8511ED09A66}"/>
              </a:ext>
            </a:extLst>
          </p:cNvPr>
          <p:cNvSpPr/>
          <p:nvPr/>
        </p:nvSpPr>
        <p:spPr>
          <a:xfrm>
            <a:off x="2413110" y="5340587"/>
            <a:ext cx="4044697" cy="341632"/>
          </a:xfrm>
          <a:prstGeom prst="rect">
            <a:avLst/>
          </a:prstGeom>
        </p:spPr>
        <p:txBody>
          <a:bodyPr wrap="none">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800" b="1" i="0" u="none" strike="noStrike" kern="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sym typeface="Arial"/>
              </a:rPr>
              <a:t>Topoisomerase I inhibitor (DXd) payload</a:t>
            </a:r>
          </a:p>
        </p:txBody>
      </p:sp>
      <p:grpSp>
        <p:nvGrpSpPr>
          <p:cNvPr id="45" name="Group 44">
            <a:extLst>
              <a:ext uri="{FF2B5EF4-FFF2-40B4-BE49-F238E27FC236}">
                <a16:creationId xmlns:a16="http://schemas.microsoft.com/office/drawing/2014/main" id="{D38D406D-8920-43D6-906F-0FC455F695F7}"/>
              </a:ext>
            </a:extLst>
          </p:cNvPr>
          <p:cNvGrpSpPr/>
          <p:nvPr/>
        </p:nvGrpSpPr>
        <p:grpSpPr>
          <a:xfrm>
            <a:off x="7092185" y="3724870"/>
            <a:ext cx="458415" cy="458415"/>
            <a:chOff x="7043490" y="3582626"/>
            <a:chExt cx="684271" cy="684271"/>
          </a:xfrm>
        </p:grpSpPr>
        <p:sp>
          <p:nvSpPr>
            <p:cNvPr id="46" name="Oval 45">
              <a:extLst>
                <a:ext uri="{FF2B5EF4-FFF2-40B4-BE49-F238E27FC236}">
                  <a16:creationId xmlns:a16="http://schemas.microsoft.com/office/drawing/2014/main" id="{88222EB1-E3DE-4BDC-9CA6-EE4C090762A0}"/>
                </a:ext>
              </a:extLst>
            </p:cNvPr>
            <p:cNvSpPr/>
            <p:nvPr/>
          </p:nvSpPr>
          <p:spPr bwMode="auto">
            <a:xfrm>
              <a:off x="7043490" y="3582626"/>
              <a:ext cx="684271" cy="684271"/>
            </a:xfrm>
            <a:prstGeom prst="ellipse">
              <a:avLst/>
            </a:prstGeom>
            <a:solidFill>
              <a:schemeClr val="tx1"/>
            </a:solid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7" name="Group 46">
              <a:extLst>
                <a:ext uri="{FF2B5EF4-FFF2-40B4-BE49-F238E27FC236}">
                  <a16:creationId xmlns:a16="http://schemas.microsoft.com/office/drawing/2014/main" id="{7C9A3FA8-EA99-4FAD-94B0-F118D8DDA1BC}"/>
                </a:ext>
              </a:extLst>
            </p:cNvPr>
            <p:cNvGrpSpPr/>
            <p:nvPr/>
          </p:nvGrpSpPr>
          <p:grpSpPr>
            <a:xfrm>
              <a:off x="7160438" y="3727072"/>
              <a:ext cx="450375" cy="446179"/>
              <a:chOff x="8348866" y="3710732"/>
              <a:chExt cx="450375" cy="446179"/>
            </a:xfrm>
          </p:grpSpPr>
          <p:sp>
            <p:nvSpPr>
              <p:cNvPr id="48" name="Chevron 225">
                <a:extLst>
                  <a:ext uri="{FF2B5EF4-FFF2-40B4-BE49-F238E27FC236}">
                    <a16:creationId xmlns:a16="http://schemas.microsoft.com/office/drawing/2014/main" id="{0E4C47B6-5432-4E67-8297-EA454DBCD3A1}"/>
                  </a:ext>
                </a:extLst>
              </p:cNvPr>
              <p:cNvSpPr/>
              <p:nvPr/>
            </p:nvSpPr>
            <p:spPr bwMode="auto">
              <a:xfrm rot="5400000">
                <a:off x="8464204" y="3649471"/>
                <a:ext cx="219698" cy="342220"/>
              </a:xfrm>
              <a:prstGeom prst="chevron">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Chevron 226">
                <a:extLst>
                  <a:ext uri="{FF2B5EF4-FFF2-40B4-BE49-F238E27FC236}">
                    <a16:creationId xmlns:a16="http://schemas.microsoft.com/office/drawing/2014/main" id="{0D4BD06C-D59A-493F-A24C-44FB7296544A}"/>
                  </a:ext>
                </a:extLst>
              </p:cNvPr>
              <p:cNvSpPr/>
              <p:nvPr/>
            </p:nvSpPr>
            <p:spPr bwMode="auto">
              <a:xfrm rot="5400000">
                <a:off x="8427902" y="3785572"/>
                <a:ext cx="292303" cy="450375"/>
              </a:xfrm>
              <a:prstGeom prst="chevron">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57" name="Hexagon 56">
            <a:extLst>
              <a:ext uri="{FF2B5EF4-FFF2-40B4-BE49-F238E27FC236}">
                <a16:creationId xmlns:a16="http://schemas.microsoft.com/office/drawing/2014/main" id="{9FE40294-F1AB-4086-B2DF-81911BFA1F83}"/>
              </a:ext>
            </a:extLst>
          </p:cNvPr>
          <p:cNvSpPr/>
          <p:nvPr/>
        </p:nvSpPr>
        <p:spPr bwMode="auto">
          <a:xfrm rot="8987312">
            <a:off x="6873459" y="4548379"/>
            <a:ext cx="302680" cy="258595"/>
          </a:xfrm>
          <a:prstGeom prst="hex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8" name="Group 57">
            <a:extLst>
              <a:ext uri="{FF2B5EF4-FFF2-40B4-BE49-F238E27FC236}">
                <a16:creationId xmlns:a16="http://schemas.microsoft.com/office/drawing/2014/main" id="{E2FC3E11-A028-4D1F-B52D-38C162F7B4BB}"/>
              </a:ext>
            </a:extLst>
          </p:cNvPr>
          <p:cNvGrpSpPr/>
          <p:nvPr/>
        </p:nvGrpSpPr>
        <p:grpSpPr>
          <a:xfrm rot="18297713" flipV="1">
            <a:off x="7168395" y="4543469"/>
            <a:ext cx="92075" cy="66624"/>
            <a:chOff x="250471" y="5019519"/>
            <a:chExt cx="92075" cy="66624"/>
          </a:xfrm>
        </p:grpSpPr>
        <p:sp>
          <p:nvSpPr>
            <p:cNvPr id="104" name="Freeform 262">
              <a:extLst>
                <a:ext uri="{FF2B5EF4-FFF2-40B4-BE49-F238E27FC236}">
                  <a16:creationId xmlns:a16="http://schemas.microsoft.com/office/drawing/2014/main" id="{EE580279-5417-4403-AD68-3A66D9D55C84}"/>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 name="Freeform 263">
              <a:extLst>
                <a:ext uri="{FF2B5EF4-FFF2-40B4-BE49-F238E27FC236}">
                  <a16:creationId xmlns:a16="http://schemas.microsoft.com/office/drawing/2014/main" id="{67499E68-F9FF-4909-B317-882C0D7EAAE2}"/>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 name="Freeform 264">
              <a:extLst>
                <a:ext uri="{FF2B5EF4-FFF2-40B4-BE49-F238E27FC236}">
                  <a16:creationId xmlns:a16="http://schemas.microsoft.com/office/drawing/2014/main" id="{0F82784E-0C5C-4B0A-8627-EB1CCEC98090}"/>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7" name="Freeform 265">
              <a:extLst>
                <a:ext uri="{FF2B5EF4-FFF2-40B4-BE49-F238E27FC236}">
                  <a16:creationId xmlns:a16="http://schemas.microsoft.com/office/drawing/2014/main" id="{87D6D975-AA6E-4E5D-8ACC-3F7C8F72BACC}"/>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8" name="Freeform 266">
              <a:extLst>
                <a:ext uri="{FF2B5EF4-FFF2-40B4-BE49-F238E27FC236}">
                  <a16:creationId xmlns:a16="http://schemas.microsoft.com/office/drawing/2014/main" id="{9B0E969F-8578-4987-AA9B-2AC4445585DA}"/>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9" name="Freeform 267">
              <a:extLst>
                <a:ext uri="{FF2B5EF4-FFF2-40B4-BE49-F238E27FC236}">
                  <a16:creationId xmlns:a16="http://schemas.microsoft.com/office/drawing/2014/main" id="{B878B6B1-37A5-42E0-992D-1DDB8964AA9B}"/>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9" name="Group 58">
            <a:extLst>
              <a:ext uri="{FF2B5EF4-FFF2-40B4-BE49-F238E27FC236}">
                <a16:creationId xmlns:a16="http://schemas.microsoft.com/office/drawing/2014/main" id="{FAB3D793-DC37-4743-B916-B6FDB59947B9}"/>
              </a:ext>
            </a:extLst>
          </p:cNvPr>
          <p:cNvGrpSpPr/>
          <p:nvPr/>
        </p:nvGrpSpPr>
        <p:grpSpPr>
          <a:xfrm rot="8357068" flipV="1">
            <a:off x="7619497" y="5327834"/>
            <a:ext cx="92075" cy="66624"/>
            <a:chOff x="250471" y="5019519"/>
            <a:chExt cx="92075" cy="66624"/>
          </a:xfrm>
        </p:grpSpPr>
        <p:sp>
          <p:nvSpPr>
            <p:cNvPr id="98" name="Freeform 269">
              <a:extLst>
                <a:ext uri="{FF2B5EF4-FFF2-40B4-BE49-F238E27FC236}">
                  <a16:creationId xmlns:a16="http://schemas.microsoft.com/office/drawing/2014/main" id="{E14E3C37-8F70-4457-9D4D-35AD3CB93806}"/>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 name="Freeform 270">
              <a:extLst>
                <a:ext uri="{FF2B5EF4-FFF2-40B4-BE49-F238E27FC236}">
                  <a16:creationId xmlns:a16="http://schemas.microsoft.com/office/drawing/2014/main" id="{3C67EB42-83E4-443D-B594-378FDF482990}"/>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 name="Freeform 271">
              <a:extLst>
                <a:ext uri="{FF2B5EF4-FFF2-40B4-BE49-F238E27FC236}">
                  <a16:creationId xmlns:a16="http://schemas.microsoft.com/office/drawing/2014/main" id="{925BDD8E-701E-4FC9-B8DA-6E913B6F4D6B}"/>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 name="Freeform 272">
              <a:extLst>
                <a:ext uri="{FF2B5EF4-FFF2-40B4-BE49-F238E27FC236}">
                  <a16:creationId xmlns:a16="http://schemas.microsoft.com/office/drawing/2014/main" id="{4727030E-04DA-423C-951C-CB921FF769CF}"/>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 name="Freeform 273">
              <a:extLst>
                <a:ext uri="{FF2B5EF4-FFF2-40B4-BE49-F238E27FC236}">
                  <a16:creationId xmlns:a16="http://schemas.microsoft.com/office/drawing/2014/main" id="{86673011-886C-4034-8F72-38E03583E040}"/>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 name="Freeform 274">
              <a:extLst>
                <a:ext uri="{FF2B5EF4-FFF2-40B4-BE49-F238E27FC236}">
                  <a16:creationId xmlns:a16="http://schemas.microsoft.com/office/drawing/2014/main" id="{B84F819A-A780-4DD9-8469-4D2506AABF91}"/>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0" name="Group 59">
            <a:extLst>
              <a:ext uri="{FF2B5EF4-FFF2-40B4-BE49-F238E27FC236}">
                <a16:creationId xmlns:a16="http://schemas.microsoft.com/office/drawing/2014/main" id="{93BD7755-4453-43C8-9BD5-C55D5ACF2D82}"/>
              </a:ext>
            </a:extLst>
          </p:cNvPr>
          <p:cNvGrpSpPr/>
          <p:nvPr/>
        </p:nvGrpSpPr>
        <p:grpSpPr>
          <a:xfrm rot="626279">
            <a:off x="7286903" y="4290779"/>
            <a:ext cx="106691" cy="100149"/>
            <a:chOff x="3452933" y="2144335"/>
            <a:chExt cx="74449" cy="65326"/>
          </a:xfrm>
        </p:grpSpPr>
        <p:sp>
          <p:nvSpPr>
            <p:cNvPr id="96" name="Freeform 276">
              <a:extLst>
                <a:ext uri="{FF2B5EF4-FFF2-40B4-BE49-F238E27FC236}">
                  <a16:creationId xmlns:a16="http://schemas.microsoft.com/office/drawing/2014/main" id="{69DC370B-139D-4C68-8220-1F93F9AE36EE}"/>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 name="Freeform 277">
              <a:extLst>
                <a:ext uri="{FF2B5EF4-FFF2-40B4-BE49-F238E27FC236}">
                  <a16:creationId xmlns:a16="http://schemas.microsoft.com/office/drawing/2014/main" id="{17BE3725-7CB5-4292-ADAC-53318ABCFB7D}"/>
                </a:ext>
              </a:extLst>
            </p:cNvPr>
            <p:cNvSpPr/>
            <p:nvPr/>
          </p:nvSpPr>
          <p:spPr bwMode="auto">
            <a:xfrm>
              <a:off x="3470232" y="2162036"/>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1" name="Group 60">
            <a:extLst>
              <a:ext uri="{FF2B5EF4-FFF2-40B4-BE49-F238E27FC236}">
                <a16:creationId xmlns:a16="http://schemas.microsoft.com/office/drawing/2014/main" id="{E2C1E632-D330-42B5-8688-FF94B359FCC4}"/>
              </a:ext>
            </a:extLst>
          </p:cNvPr>
          <p:cNvGrpSpPr/>
          <p:nvPr/>
        </p:nvGrpSpPr>
        <p:grpSpPr>
          <a:xfrm rot="21047580">
            <a:off x="7695692" y="4846431"/>
            <a:ext cx="106691" cy="100149"/>
            <a:chOff x="3452933" y="2144335"/>
            <a:chExt cx="74449" cy="65326"/>
          </a:xfrm>
        </p:grpSpPr>
        <p:sp>
          <p:nvSpPr>
            <p:cNvPr id="94" name="Freeform 279">
              <a:extLst>
                <a:ext uri="{FF2B5EF4-FFF2-40B4-BE49-F238E27FC236}">
                  <a16:creationId xmlns:a16="http://schemas.microsoft.com/office/drawing/2014/main" id="{50B11DB1-8695-4A89-A577-361132F7486A}"/>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 name="Freeform 280">
              <a:extLst>
                <a:ext uri="{FF2B5EF4-FFF2-40B4-BE49-F238E27FC236}">
                  <a16:creationId xmlns:a16="http://schemas.microsoft.com/office/drawing/2014/main" id="{13E36302-7A5D-4E27-915A-DD483A7C20C3}"/>
                </a:ext>
              </a:extLst>
            </p:cNvPr>
            <p:cNvSpPr/>
            <p:nvPr/>
          </p:nvSpPr>
          <p:spPr bwMode="auto">
            <a:xfrm>
              <a:off x="3470232" y="2162036"/>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2" name="Group 61">
            <a:extLst>
              <a:ext uri="{FF2B5EF4-FFF2-40B4-BE49-F238E27FC236}">
                <a16:creationId xmlns:a16="http://schemas.microsoft.com/office/drawing/2014/main" id="{2FB4C81B-9FC2-49B9-BA61-D59CB0F23AA9}"/>
              </a:ext>
            </a:extLst>
          </p:cNvPr>
          <p:cNvGrpSpPr/>
          <p:nvPr/>
        </p:nvGrpSpPr>
        <p:grpSpPr>
          <a:xfrm rot="17172966">
            <a:off x="7865962" y="5333604"/>
            <a:ext cx="106691" cy="100149"/>
            <a:chOff x="3452933" y="2144335"/>
            <a:chExt cx="74449" cy="65326"/>
          </a:xfrm>
        </p:grpSpPr>
        <p:sp>
          <p:nvSpPr>
            <p:cNvPr id="92" name="Freeform 282">
              <a:extLst>
                <a:ext uri="{FF2B5EF4-FFF2-40B4-BE49-F238E27FC236}">
                  <a16:creationId xmlns:a16="http://schemas.microsoft.com/office/drawing/2014/main" id="{FCEB9DF7-7E04-4829-BEDC-7B5AC512B2E3}"/>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 name="Freeform 283">
              <a:extLst>
                <a:ext uri="{FF2B5EF4-FFF2-40B4-BE49-F238E27FC236}">
                  <a16:creationId xmlns:a16="http://schemas.microsoft.com/office/drawing/2014/main" id="{B0F1F6E8-C76D-4F9F-BE8A-A5FDBCD1F995}"/>
                </a:ext>
              </a:extLst>
            </p:cNvPr>
            <p:cNvSpPr/>
            <p:nvPr/>
          </p:nvSpPr>
          <p:spPr bwMode="auto">
            <a:xfrm>
              <a:off x="3470232" y="2162036"/>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63" name="Rectangle 62">
            <a:extLst>
              <a:ext uri="{FF2B5EF4-FFF2-40B4-BE49-F238E27FC236}">
                <a16:creationId xmlns:a16="http://schemas.microsoft.com/office/drawing/2014/main" id="{94ADB60D-641D-4CBA-AA05-AA445D8FB8FD}"/>
              </a:ext>
            </a:extLst>
          </p:cNvPr>
          <p:cNvSpPr/>
          <p:nvPr/>
        </p:nvSpPr>
        <p:spPr>
          <a:xfrm>
            <a:off x="6888080" y="4284318"/>
            <a:ext cx="166713"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HO</a:t>
            </a:r>
          </a:p>
        </p:txBody>
      </p:sp>
      <p:sp>
        <p:nvSpPr>
          <p:cNvPr id="64" name="Rectangle 63">
            <a:extLst>
              <a:ext uri="{FF2B5EF4-FFF2-40B4-BE49-F238E27FC236}">
                <a16:creationId xmlns:a16="http://schemas.microsoft.com/office/drawing/2014/main" id="{242346DE-6799-49C3-87E0-45A1BC1E4FDD}"/>
              </a:ext>
            </a:extLst>
          </p:cNvPr>
          <p:cNvSpPr/>
          <p:nvPr/>
        </p:nvSpPr>
        <p:spPr>
          <a:xfrm>
            <a:off x="7396867" y="4204009"/>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65" name="Rectangle 64">
            <a:extLst>
              <a:ext uri="{FF2B5EF4-FFF2-40B4-BE49-F238E27FC236}">
                <a16:creationId xmlns:a16="http://schemas.microsoft.com/office/drawing/2014/main" id="{BA8EE85D-BAF0-4FDF-BADC-595C4788704C}"/>
              </a:ext>
            </a:extLst>
          </p:cNvPr>
          <p:cNvSpPr/>
          <p:nvPr/>
        </p:nvSpPr>
        <p:spPr>
          <a:xfrm>
            <a:off x="6574743" y="4979910"/>
            <a:ext cx="5931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F</a:t>
            </a:r>
          </a:p>
        </p:txBody>
      </p:sp>
      <p:sp>
        <p:nvSpPr>
          <p:cNvPr id="66" name="Rectangle 65">
            <a:extLst>
              <a:ext uri="{FF2B5EF4-FFF2-40B4-BE49-F238E27FC236}">
                <a16:creationId xmlns:a16="http://schemas.microsoft.com/office/drawing/2014/main" id="{5201B476-77B4-4D51-A076-FAFE09F07310}"/>
              </a:ext>
            </a:extLst>
          </p:cNvPr>
          <p:cNvSpPr/>
          <p:nvPr/>
        </p:nvSpPr>
        <p:spPr>
          <a:xfrm>
            <a:off x="7263152" y="4432765"/>
            <a:ext cx="16511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NH</a:t>
            </a:r>
          </a:p>
        </p:txBody>
      </p:sp>
      <p:sp>
        <p:nvSpPr>
          <p:cNvPr id="67" name="Rectangle 66">
            <a:extLst>
              <a:ext uri="{FF2B5EF4-FFF2-40B4-BE49-F238E27FC236}">
                <a16:creationId xmlns:a16="http://schemas.microsoft.com/office/drawing/2014/main" id="{AC03552C-972E-4F84-9E0C-3615ADB11DDB}"/>
              </a:ext>
            </a:extLst>
          </p:cNvPr>
          <p:cNvSpPr/>
          <p:nvPr/>
        </p:nvSpPr>
        <p:spPr>
          <a:xfrm>
            <a:off x="7776321" y="470909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68" name="Rectangle 67">
            <a:extLst>
              <a:ext uri="{FF2B5EF4-FFF2-40B4-BE49-F238E27FC236}">
                <a16:creationId xmlns:a16="http://schemas.microsoft.com/office/drawing/2014/main" id="{D9BD769F-0D8C-45B7-BE31-49DF3F406514}"/>
              </a:ext>
            </a:extLst>
          </p:cNvPr>
          <p:cNvSpPr/>
          <p:nvPr/>
        </p:nvSpPr>
        <p:spPr>
          <a:xfrm>
            <a:off x="7943392" y="5133798"/>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69" name="Rectangle 68">
            <a:extLst>
              <a:ext uri="{FF2B5EF4-FFF2-40B4-BE49-F238E27FC236}">
                <a16:creationId xmlns:a16="http://schemas.microsoft.com/office/drawing/2014/main" id="{79ECA9B7-2EAB-4746-BE3C-AD390457BCFA}"/>
              </a:ext>
            </a:extLst>
          </p:cNvPr>
          <p:cNvSpPr/>
          <p:nvPr/>
        </p:nvSpPr>
        <p:spPr>
          <a:xfrm>
            <a:off x="7927880" y="5430614"/>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70" name="Rectangle 69">
            <a:extLst>
              <a:ext uri="{FF2B5EF4-FFF2-40B4-BE49-F238E27FC236}">
                <a16:creationId xmlns:a16="http://schemas.microsoft.com/office/drawing/2014/main" id="{3E8377DA-2023-4D5B-99B4-E481F0789E89}"/>
              </a:ext>
            </a:extLst>
          </p:cNvPr>
          <p:cNvSpPr/>
          <p:nvPr/>
        </p:nvSpPr>
        <p:spPr>
          <a:xfrm>
            <a:off x="7123820" y="4964849"/>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71" name="Rectangle 70">
            <a:extLst>
              <a:ext uri="{FF2B5EF4-FFF2-40B4-BE49-F238E27FC236}">
                <a16:creationId xmlns:a16="http://schemas.microsoft.com/office/drawing/2014/main" id="{61948AB1-FA56-42C6-AEEF-31091C6E5D2B}"/>
              </a:ext>
            </a:extLst>
          </p:cNvPr>
          <p:cNvSpPr/>
          <p:nvPr/>
        </p:nvSpPr>
        <p:spPr>
          <a:xfrm>
            <a:off x="7501643" y="481956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72" name="Rectangle 71">
            <a:extLst>
              <a:ext uri="{FF2B5EF4-FFF2-40B4-BE49-F238E27FC236}">
                <a16:creationId xmlns:a16="http://schemas.microsoft.com/office/drawing/2014/main" id="{A4BD6585-0CC9-4878-A313-A3110358EBAA}"/>
              </a:ext>
            </a:extLst>
          </p:cNvPr>
          <p:cNvSpPr/>
          <p:nvPr/>
        </p:nvSpPr>
        <p:spPr>
          <a:xfrm>
            <a:off x="7707419" y="5406097"/>
            <a:ext cx="166713"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OH</a:t>
            </a:r>
          </a:p>
        </p:txBody>
      </p:sp>
      <p:sp>
        <p:nvSpPr>
          <p:cNvPr id="73" name="Freeform 296">
            <a:extLst>
              <a:ext uri="{FF2B5EF4-FFF2-40B4-BE49-F238E27FC236}">
                <a16:creationId xmlns:a16="http://schemas.microsoft.com/office/drawing/2014/main" id="{B3C7F379-8442-4EAE-8544-2DF666D40FED}"/>
              </a:ext>
            </a:extLst>
          </p:cNvPr>
          <p:cNvSpPr/>
          <p:nvPr/>
        </p:nvSpPr>
        <p:spPr bwMode="auto">
          <a:xfrm rot="21190281">
            <a:off x="7497253" y="5312768"/>
            <a:ext cx="127000" cy="85725"/>
          </a:xfrm>
          <a:custGeom>
            <a:avLst/>
            <a:gdLst>
              <a:gd name="connsiteX0" fmla="*/ 127000 w 127000"/>
              <a:gd name="connsiteY0" fmla="*/ 85725 h 85725"/>
              <a:gd name="connsiteX1" fmla="*/ 0 w 127000"/>
              <a:gd name="connsiteY1" fmla="*/ 0 h 85725"/>
            </a:gdLst>
            <a:ahLst/>
            <a:cxnLst>
              <a:cxn ang="0">
                <a:pos x="connsiteX0" y="connsiteY0"/>
              </a:cxn>
              <a:cxn ang="0">
                <a:pos x="connsiteX1" y="connsiteY1"/>
              </a:cxn>
            </a:cxnLst>
            <a:rect l="l" t="t" r="r" b="b"/>
            <a:pathLst>
              <a:path w="127000" h="85725">
                <a:moveTo>
                  <a:pt x="127000" y="85725"/>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 name="Freeform 297">
            <a:extLst>
              <a:ext uri="{FF2B5EF4-FFF2-40B4-BE49-F238E27FC236}">
                <a16:creationId xmlns:a16="http://schemas.microsoft.com/office/drawing/2014/main" id="{D310EFD8-B34C-4C3A-BB14-92A25BA9652E}"/>
              </a:ext>
            </a:extLst>
          </p:cNvPr>
          <p:cNvSpPr/>
          <p:nvPr/>
        </p:nvSpPr>
        <p:spPr bwMode="auto">
          <a:xfrm>
            <a:off x="6754083" y="4747083"/>
            <a:ext cx="273050" cy="314325"/>
          </a:xfrm>
          <a:custGeom>
            <a:avLst/>
            <a:gdLst>
              <a:gd name="connsiteX0" fmla="*/ 136525 w 273050"/>
              <a:gd name="connsiteY0" fmla="*/ 0 h 314325"/>
              <a:gd name="connsiteX1" fmla="*/ 3175 w 273050"/>
              <a:gd name="connsiteY1" fmla="*/ 79375 h 314325"/>
              <a:gd name="connsiteX2" fmla="*/ 0 w 273050"/>
              <a:gd name="connsiteY2" fmla="*/ 238125 h 314325"/>
              <a:gd name="connsiteX3" fmla="*/ 133350 w 273050"/>
              <a:gd name="connsiteY3" fmla="*/ 314325 h 314325"/>
              <a:gd name="connsiteX4" fmla="*/ 273050 w 273050"/>
              <a:gd name="connsiteY4" fmla="*/ 238125 h 314325"/>
              <a:gd name="connsiteX5" fmla="*/ 263525 w 273050"/>
              <a:gd name="connsiteY5" fmla="*/ 82550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050" h="314325">
                <a:moveTo>
                  <a:pt x="136525" y="0"/>
                </a:moveTo>
                <a:lnTo>
                  <a:pt x="3175" y="79375"/>
                </a:lnTo>
                <a:cubicBezTo>
                  <a:pt x="2117" y="132292"/>
                  <a:pt x="1058" y="185208"/>
                  <a:pt x="0" y="238125"/>
                </a:cubicBezTo>
                <a:lnTo>
                  <a:pt x="133350" y="314325"/>
                </a:lnTo>
                <a:lnTo>
                  <a:pt x="273050" y="238125"/>
                </a:lnTo>
                <a:lnTo>
                  <a:pt x="263525" y="825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 name="Freeform 298">
            <a:extLst>
              <a:ext uri="{FF2B5EF4-FFF2-40B4-BE49-F238E27FC236}">
                <a16:creationId xmlns:a16="http://schemas.microsoft.com/office/drawing/2014/main" id="{777BA768-73EE-4FEA-A784-4AC0134739E2}"/>
              </a:ext>
            </a:extLst>
          </p:cNvPr>
          <p:cNvSpPr/>
          <p:nvPr/>
        </p:nvSpPr>
        <p:spPr bwMode="auto">
          <a:xfrm>
            <a:off x="7176358" y="4747083"/>
            <a:ext cx="130175" cy="292100"/>
          </a:xfrm>
          <a:custGeom>
            <a:avLst/>
            <a:gdLst>
              <a:gd name="connsiteX0" fmla="*/ 0 w 130175"/>
              <a:gd name="connsiteY0" fmla="*/ 0 h 292100"/>
              <a:gd name="connsiteX1" fmla="*/ 130175 w 130175"/>
              <a:gd name="connsiteY1" fmla="*/ 76200 h 292100"/>
              <a:gd name="connsiteX2" fmla="*/ 130175 w 130175"/>
              <a:gd name="connsiteY2" fmla="*/ 234950 h 292100"/>
              <a:gd name="connsiteX3" fmla="*/ 47625 w 130175"/>
              <a:gd name="connsiteY3" fmla="*/ 292100 h 292100"/>
            </a:gdLst>
            <a:ahLst/>
            <a:cxnLst>
              <a:cxn ang="0">
                <a:pos x="connsiteX0" y="connsiteY0"/>
              </a:cxn>
              <a:cxn ang="0">
                <a:pos x="connsiteX1" y="connsiteY1"/>
              </a:cxn>
              <a:cxn ang="0">
                <a:pos x="connsiteX2" y="connsiteY2"/>
              </a:cxn>
              <a:cxn ang="0">
                <a:pos x="connsiteX3" y="connsiteY3"/>
              </a:cxn>
            </a:cxnLst>
            <a:rect l="l" t="t" r="r" b="b"/>
            <a:pathLst>
              <a:path w="130175" h="292100">
                <a:moveTo>
                  <a:pt x="0" y="0"/>
                </a:moveTo>
                <a:lnTo>
                  <a:pt x="130175" y="76200"/>
                </a:lnTo>
                <a:lnTo>
                  <a:pt x="130175" y="234950"/>
                </a:lnTo>
                <a:lnTo>
                  <a:pt x="47625" y="2921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 name="Freeform 299">
            <a:extLst>
              <a:ext uri="{FF2B5EF4-FFF2-40B4-BE49-F238E27FC236}">
                <a16:creationId xmlns:a16="http://schemas.microsoft.com/office/drawing/2014/main" id="{25B688EA-168E-45BB-837B-B2211E9E68EC}"/>
              </a:ext>
            </a:extLst>
          </p:cNvPr>
          <p:cNvSpPr/>
          <p:nvPr/>
        </p:nvSpPr>
        <p:spPr bwMode="auto">
          <a:xfrm>
            <a:off x="7020783" y="4982033"/>
            <a:ext cx="79375" cy="47625"/>
          </a:xfrm>
          <a:custGeom>
            <a:avLst/>
            <a:gdLst>
              <a:gd name="connsiteX0" fmla="*/ 0 w 79375"/>
              <a:gd name="connsiteY0" fmla="*/ 0 h 47625"/>
              <a:gd name="connsiteX1" fmla="*/ 79375 w 79375"/>
              <a:gd name="connsiteY1" fmla="*/ 47625 h 47625"/>
            </a:gdLst>
            <a:ahLst/>
            <a:cxnLst>
              <a:cxn ang="0">
                <a:pos x="connsiteX0" y="connsiteY0"/>
              </a:cxn>
              <a:cxn ang="0">
                <a:pos x="connsiteX1" y="connsiteY1"/>
              </a:cxn>
            </a:cxnLst>
            <a:rect l="l" t="t" r="r" b="b"/>
            <a:pathLst>
              <a:path w="79375" h="47625">
                <a:moveTo>
                  <a:pt x="0" y="0"/>
                </a:moveTo>
                <a:lnTo>
                  <a:pt x="79375" y="476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 name="Freeform 300">
            <a:extLst>
              <a:ext uri="{FF2B5EF4-FFF2-40B4-BE49-F238E27FC236}">
                <a16:creationId xmlns:a16="http://schemas.microsoft.com/office/drawing/2014/main" id="{AF524D2E-261A-47B9-BB8B-E64170FB88E5}"/>
              </a:ext>
            </a:extLst>
          </p:cNvPr>
          <p:cNvSpPr/>
          <p:nvPr/>
        </p:nvSpPr>
        <p:spPr bwMode="auto">
          <a:xfrm>
            <a:off x="6785833" y="4791533"/>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 name="Freeform 301">
            <a:extLst>
              <a:ext uri="{FF2B5EF4-FFF2-40B4-BE49-F238E27FC236}">
                <a16:creationId xmlns:a16="http://schemas.microsoft.com/office/drawing/2014/main" id="{C5AE16F5-0BC1-4299-B940-750C03694789}"/>
              </a:ext>
            </a:extLst>
          </p:cNvPr>
          <p:cNvSpPr/>
          <p:nvPr/>
        </p:nvSpPr>
        <p:spPr bwMode="auto">
          <a:xfrm rot="3584211">
            <a:off x="6792101" y="4965702"/>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9" name="Freeform 302">
            <a:extLst>
              <a:ext uri="{FF2B5EF4-FFF2-40B4-BE49-F238E27FC236}">
                <a16:creationId xmlns:a16="http://schemas.microsoft.com/office/drawing/2014/main" id="{BF03E8B3-2B9E-4797-B3CD-2561D8E4E918}"/>
              </a:ext>
            </a:extLst>
          </p:cNvPr>
          <p:cNvSpPr/>
          <p:nvPr/>
        </p:nvSpPr>
        <p:spPr bwMode="auto">
          <a:xfrm rot="3814402">
            <a:off x="6600820" y="4733270"/>
            <a:ext cx="167993" cy="96111"/>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 name="Freeform 303">
            <a:extLst>
              <a:ext uri="{FF2B5EF4-FFF2-40B4-BE49-F238E27FC236}">
                <a16:creationId xmlns:a16="http://schemas.microsoft.com/office/drawing/2014/main" id="{39AA426B-082D-48E7-B8F0-3EF87BDBE7B8}"/>
              </a:ext>
            </a:extLst>
          </p:cNvPr>
          <p:cNvSpPr/>
          <p:nvPr/>
        </p:nvSpPr>
        <p:spPr bwMode="auto">
          <a:xfrm rot="20913658">
            <a:off x="6657839" y="4983273"/>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 name="Freeform 304">
            <a:extLst>
              <a:ext uri="{FF2B5EF4-FFF2-40B4-BE49-F238E27FC236}">
                <a16:creationId xmlns:a16="http://schemas.microsoft.com/office/drawing/2014/main" id="{1E7E4808-12A5-4B77-91C8-7E7FFB68FB0C}"/>
              </a:ext>
            </a:extLst>
          </p:cNvPr>
          <p:cNvSpPr/>
          <p:nvPr/>
        </p:nvSpPr>
        <p:spPr bwMode="auto">
          <a:xfrm>
            <a:off x="7062326" y="4791529"/>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 name="Freeform 305">
            <a:extLst>
              <a:ext uri="{FF2B5EF4-FFF2-40B4-BE49-F238E27FC236}">
                <a16:creationId xmlns:a16="http://schemas.microsoft.com/office/drawing/2014/main" id="{E9E01084-C7B7-4B2F-BB4C-79970EDAD5AE}"/>
              </a:ext>
            </a:extLst>
          </p:cNvPr>
          <p:cNvSpPr/>
          <p:nvPr/>
        </p:nvSpPr>
        <p:spPr bwMode="auto">
          <a:xfrm rot="16646854">
            <a:off x="7463696" y="5066349"/>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 name="Freeform 306">
            <a:extLst>
              <a:ext uri="{FF2B5EF4-FFF2-40B4-BE49-F238E27FC236}">
                <a16:creationId xmlns:a16="http://schemas.microsoft.com/office/drawing/2014/main" id="{54185647-B1EA-4231-813B-F70A6402A5F4}"/>
              </a:ext>
            </a:extLst>
          </p:cNvPr>
          <p:cNvSpPr/>
          <p:nvPr/>
        </p:nvSpPr>
        <p:spPr bwMode="auto">
          <a:xfrm rot="9357027">
            <a:off x="7647759" y="5078803"/>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 name="Freeform 307">
            <a:extLst>
              <a:ext uri="{FF2B5EF4-FFF2-40B4-BE49-F238E27FC236}">
                <a16:creationId xmlns:a16="http://schemas.microsoft.com/office/drawing/2014/main" id="{47C7BAB7-7DBF-42C7-9348-9EE4559AE240}"/>
              </a:ext>
            </a:extLst>
          </p:cNvPr>
          <p:cNvSpPr/>
          <p:nvPr/>
        </p:nvSpPr>
        <p:spPr bwMode="auto">
          <a:xfrm rot="7060042">
            <a:off x="7220795" y="4875247"/>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 name="Freeform 308">
            <a:extLst>
              <a:ext uri="{FF2B5EF4-FFF2-40B4-BE49-F238E27FC236}">
                <a16:creationId xmlns:a16="http://schemas.microsoft.com/office/drawing/2014/main" id="{454FF078-F431-4ADE-BE31-2A9A21A347C3}"/>
              </a:ext>
            </a:extLst>
          </p:cNvPr>
          <p:cNvSpPr/>
          <p:nvPr/>
        </p:nvSpPr>
        <p:spPr bwMode="auto">
          <a:xfrm>
            <a:off x="7060470" y="4967100"/>
            <a:ext cx="44450" cy="28575"/>
          </a:xfrm>
          <a:custGeom>
            <a:avLst/>
            <a:gdLst>
              <a:gd name="connsiteX0" fmla="*/ 44450 w 44450"/>
              <a:gd name="connsiteY0" fmla="*/ 28575 h 28575"/>
              <a:gd name="connsiteX1" fmla="*/ 0 w 44450"/>
              <a:gd name="connsiteY1" fmla="*/ 0 h 28575"/>
            </a:gdLst>
            <a:ahLst/>
            <a:cxnLst>
              <a:cxn ang="0">
                <a:pos x="connsiteX0" y="connsiteY0"/>
              </a:cxn>
              <a:cxn ang="0">
                <a:pos x="connsiteX1" y="connsiteY1"/>
              </a:cxn>
            </a:cxnLst>
            <a:rect l="l" t="t" r="r" b="b"/>
            <a:pathLst>
              <a:path w="44450" h="28575">
                <a:moveTo>
                  <a:pt x="44450" y="28575"/>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 name="Freeform 309">
            <a:extLst>
              <a:ext uri="{FF2B5EF4-FFF2-40B4-BE49-F238E27FC236}">
                <a16:creationId xmlns:a16="http://schemas.microsoft.com/office/drawing/2014/main" id="{71A5EAE7-AB3F-4964-BF4A-EC4CDB62FAED}"/>
              </a:ext>
            </a:extLst>
          </p:cNvPr>
          <p:cNvSpPr/>
          <p:nvPr/>
        </p:nvSpPr>
        <p:spPr bwMode="auto">
          <a:xfrm>
            <a:off x="7298932" y="4789955"/>
            <a:ext cx="193675" cy="73025"/>
          </a:xfrm>
          <a:custGeom>
            <a:avLst/>
            <a:gdLst>
              <a:gd name="connsiteX0" fmla="*/ 0 w 193675"/>
              <a:gd name="connsiteY0" fmla="*/ 41275 h 73025"/>
              <a:gd name="connsiteX1" fmla="*/ 152400 w 193675"/>
              <a:gd name="connsiteY1" fmla="*/ 0 h 73025"/>
              <a:gd name="connsiteX2" fmla="*/ 193675 w 193675"/>
              <a:gd name="connsiteY2" fmla="*/ 73025 h 73025"/>
            </a:gdLst>
            <a:ahLst/>
            <a:cxnLst>
              <a:cxn ang="0">
                <a:pos x="connsiteX0" y="connsiteY0"/>
              </a:cxn>
              <a:cxn ang="0">
                <a:pos x="connsiteX1" y="connsiteY1"/>
              </a:cxn>
              <a:cxn ang="0">
                <a:pos x="connsiteX2" y="connsiteY2"/>
              </a:cxn>
            </a:cxnLst>
            <a:rect l="l" t="t" r="r" b="b"/>
            <a:pathLst>
              <a:path w="193675" h="73025">
                <a:moveTo>
                  <a:pt x="0" y="41275"/>
                </a:moveTo>
                <a:lnTo>
                  <a:pt x="152400" y="0"/>
                </a:lnTo>
                <a:lnTo>
                  <a:pt x="193675" y="730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 name="Freeform 310">
            <a:extLst>
              <a:ext uri="{FF2B5EF4-FFF2-40B4-BE49-F238E27FC236}">
                <a16:creationId xmlns:a16="http://schemas.microsoft.com/office/drawing/2014/main" id="{11762BDF-EA36-4305-ABED-88D577D480D9}"/>
              </a:ext>
            </a:extLst>
          </p:cNvPr>
          <p:cNvSpPr/>
          <p:nvPr/>
        </p:nvSpPr>
        <p:spPr bwMode="auto">
          <a:xfrm>
            <a:off x="7303358" y="4969333"/>
            <a:ext cx="203200" cy="63500"/>
          </a:xfrm>
          <a:custGeom>
            <a:avLst/>
            <a:gdLst>
              <a:gd name="connsiteX0" fmla="*/ 0 w 203200"/>
              <a:gd name="connsiteY0" fmla="*/ 9525 h 63500"/>
              <a:gd name="connsiteX1" fmla="*/ 149225 w 203200"/>
              <a:gd name="connsiteY1" fmla="*/ 63500 h 63500"/>
              <a:gd name="connsiteX2" fmla="*/ 203200 w 203200"/>
              <a:gd name="connsiteY2" fmla="*/ 0 h 63500"/>
            </a:gdLst>
            <a:ahLst/>
            <a:cxnLst>
              <a:cxn ang="0">
                <a:pos x="connsiteX0" y="connsiteY0"/>
              </a:cxn>
              <a:cxn ang="0">
                <a:pos x="connsiteX1" y="connsiteY1"/>
              </a:cxn>
              <a:cxn ang="0">
                <a:pos x="connsiteX2" y="connsiteY2"/>
              </a:cxn>
            </a:cxnLst>
            <a:rect l="l" t="t" r="r" b="b"/>
            <a:pathLst>
              <a:path w="203200" h="63500">
                <a:moveTo>
                  <a:pt x="0" y="9525"/>
                </a:moveTo>
                <a:lnTo>
                  <a:pt x="149225" y="63500"/>
                </a:lnTo>
                <a:lnTo>
                  <a:pt x="20320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 name="Freeform 311">
            <a:extLst>
              <a:ext uri="{FF2B5EF4-FFF2-40B4-BE49-F238E27FC236}">
                <a16:creationId xmlns:a16="http://schemas.microsoft.com/office/drawing/2014/main" id="{0BEECEC1-BE72-4504-A8BC-6163459D71FC}"/>
              </a:ext>
            </a:extLst>
          </p:cNvPr>
          <p:cNvSpPr/>
          <p:nvPr/>
        </p:nvSpPr>
        <p:spPr bwMode="auto">
          <a:xfrm>
            <a:off x="7449408" y="4918533"/>
            <a:ext cx="330200" cy="273050"/>
          </a:xfrm>
          <a:custGeom>
            <a:avLst/>
            <a:gdLst>
              <a:gd name="connsiteX0" fmla="*/ 0 w 330200"/>
              <a:gd name="connsiteY0" fmla="*/ 111125 h 273050"/>
              <a:gd name="connsiteX1" fmla="*/ 60325 w 330200"/>
              <a:gd name="connsiteY1" fmla="*/ 260350 h 273050"/>
              <a:gd name="connsiteX2" fmla="*/ 228600 w 330200"/>
              <a:gd name="connsiteY2" fmla="*/ 273050 h 273050"/>
              <a:gd name="connsiteX3" fmla="*/ 330200 w 330200"/>
              <a:gd name="connsiteY3" fmla="*/ 142875 h 273050"/>
              <a:gd name="connsiteX4" fmla="*/ 273050 w 330200"/>
              <a:gd name="connsiteY4" fmla="*/ 12700 h 273050"/>
              <a:gd name="connsiteX5" fmla="*/ 152400 w 330200"/>
              <a:gd name="connsiteY5" fmla="*/ 0 h 27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200" h="273050">
                <a:moveTo>
                  <a:pt x="0" y="111125"/>
                </a:moveTo>
                <a:lnTo>
                  <a:pt x="60325" y="260350"/>
                </a:lnTo>
                <a:lnTo>
                  <a:pt x="228600" y="273050"/>
                </a:lnTo>
                <a:lnTo>
                  <a:pt x="330200" y="142875"/>
                </a:lnTo>
                <a:lnTo>
                  <a:pt x="273050" y="12700"/>
                </a:lnTo>
                <a:lnTo>
                  <a:pt x="15240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 name="Freeform 312">
            <a:extLst>
              <a:ext uri="{FF2B5EF4-FFF2-40B4-BE49-F238E27FC236}">
                <a16:creationId xmlns:a16="http://schemas.microsoft.com/office/drawing/2014/main" id="{2F2D998F-97A0-462D-A8BF-C0A9CC075BF0}"/>
              </a:ext>
            </a:extLst>
          </p:cNvPr>
          <p:cNvSpPr/>
          <p:nvPr/>
        </p:nvSpPr>
        <p:spPr bwMode="auto">
          <a:xfrm>
            <a:off x="7782783" y="5055058"/>
            <a:ext cx="187325" cy="85725"/>
          </a:xfrm>
          <a:custGeom>
            <a:avLst/>
            <a:gdLst>
              <a:gd name="connsiteX0" fmla="*/ 0 w 187325"/>
              <a:gd name="connsiteY0" fmla="*/ 0 h 85725"/>
              <a:gd name="connsiteX1" fmla="*/ 146050 w 187325"/>
              <a:gd name="connsiteY1" fmla="*/ 15875 h 85725"/>
              <a:gd name="connsiteX2" fmla="*/ 187325 w 187325"/>
              <a:gd name="connsiteY2" fmla="*/ 85725 h 85725"/>
            </a:gdLst>
            <a:ahLst/>
            <a:cxnLst>
              <a:cxn ang="0">
                <a:pos x="connsiteX0" y="connsiteY0"/>
              </a:cxn>
              <a:cxn ang="0">
                <a:pos x="connsiteX1" y="connsiteY1"/>
              </a:cxn>
              <a:cxn ang="0">
                <a:pos x="connsiteX2" y="connsiteY2"/>
              </a:cxn>
            </a:cxnLst>
            <a:rect l="l" t="t" r="r" b="b"/>
            <a:pathLst>
              <a:path w="187325" h="85725">
                <a:moveTo>
                  <a:pt x="0" y="0"/>
                </a:moveTo>
                <a:lnTo>
                  <a:pt x="146050" y="15875"/>
                </a:lnTo>
                <a:lnTo>
                  <a:pt x="187325" y="857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 name="Freeform 313">
            <a:extLst>
              <a:ext uri="{FF2B5EF4-FFF2-40B4-BE49-F238E27FC236}">
                <a16:creationId xmlns:a16="http://schemas.microsoft.com/office/drawing/2014/main" id="{EE3439AD-9D52-49A6-8104-F3B023015947}"/>
              </a:ext>
            </a:extLst>
          </p:cNvPr>
          <p:cNvSpPr/>
          <p:nvPr/>
        </p:nvSpPr>
        <p:spPr bwMode="auto">
          <a:xfrm>
            <a:off x="7674833" y="5188408"/>
            <a:ext cx="285750" cy="158750"/>
          </a:xfrm>
          <a:custGeom>
            <a:avLst/>
            <a:gdLst>
              <a:gd name="connsiteX0" fmla="*/ 0 w 285750"/>
              <a:gd name="connsiteY0" fmla="*/ 0 h 158750"/>
              <a:gd name="connsiteX1" fmla="*/ 60325 w 285750"/>
              <a:gd name="connsiteY1" fmla="*/ 149225 h 158750"/>
              <a:gd name="connsiteX2" fmla="*/ 225425 w 285750"/>
              <a:gd name="connsiteY2" fmla="*/ 158750 h 158750"/>
              <a:gd name="connsiteX3" fmla="*/ 285750 w 285750"/>
              <a:gd name="connsiteY3" fmla="*/ 88900 h 158750"/>
            </a:gdLst>
            <a:ahLst/>
            <a:cxnLst>
              <a:cxn ang="0">
                <a:pos x="connsiteX0" y="connsiteY0"/>
              </a:cxn>
              <a:cxn ang="0">
                <a:pos x="connsiteX1" y="connsiteY1"/>
              </a:cxn>
              <a:cxn ang="0">
                <a:pos x="connsiteX2" y="connsiteY2"/>
              </a:cxn>
              <a:cxn ang="0">
                <a:pos x="connsiteX3" y="connsiteY3"/>
              </a:cxn>
            </a:cxnLst>
            <a:rect l="l" t="t" r="r" b="b"/>
            <a:pathLst>
              <a:path w="285750" h="158750">
                <a:moveTo>
                  <a:pt x="0" y="0"/>
                </a:moveTo>
                <a:lnTo>
                  <a:pt x="60325" y="149225"/>
                </a:lnTo>
                <a:lnTo>
                  <a:pt x="225425" y="158750"/>
                </a:lnTo>
                <a:lnTo>
                  <a:pt x="285750" y="889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 name="Freeform 314">
            <a:extLst>
              <a:ext uri="{FF2B5EF4-FFF2-40B4-BE49-F238E27FC236}">
                <a16:creationId xmlns:a16="http://schemas.microsoft.com/office/drawing/2014/main" id="{AC5CAD12-409D-47AA-AC6B-66B76FCC5EE4}"/>
              </a:ext>
            </a:extLst>
          </p:cNvPr>
          <p:cNvSpPr/>
          <p:nvPr/>
        </p:nvSpPr>
        <p:spPr bwMode="auto">
          <a:xfrm>
            <a:off x="7084283" y="4289883"/>
            <a:ext cx="219075" cy="152400"/>
          </a:xfrm>
          <a:custGeom>
            <a:avLst/>
            <a:gdLst>
              <a:gd name="connsiteX0" fmla="*/ 0 w 219075"/>
              <a:gd name="connsiteY0" fmla="*/ 47625 h 152400"/>
              <a:gd name="connsiteX1" fmla="*/ 76200 w 219075"/>
              <a:gd name="connsiteY1" fmla="*/ 0 h 152400"/>
              <a:gd name="connsiteX2" fmla="*/ 219075 w 219075"/>
              <a:gd name="connsiteY2" fmla="*/ 76200 h 152400"/>
              <a:gd name="connsiteX3" fmla="*/ 215900 w 219075"/>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219075" h="152400">
                <a:moveTo>
                  <a:pt x="0" y="47625"/>
                </a:moveTo>
                <a:lnTo>
                  <a:pt x="76200" y="0"/>
                </a:lnTo>
                <a:lnTo>
                  <a:pt x="219075" y="76200"/>
                </a:lnTo>
                <a:lnTo>
                  <a:pt x="215900" y="1524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10" name="Group 109">
            <a:extLst>
              <a:ext uri="{FF2B5EF4-FFF2-40B4-BE49-F238E27FC236}">
                <a16:creationId xmlns:a16="http://schemas.microsoft.com/office/drawing/2014/main" id="{D9296241-1B8E-448F-A8C2-EB3DEB5CACA2}"/>
              </a:ext>
            </a:extLst>
          </p:cNvPr>
          <p:cNvGrpSpPr/>
          <p:nvPr/>
        </p:nvGrpSpPr>
        <p:grpSpPr>
          <a:xfrm>
            <a:off x="4211793" y="2201752"/>
            <a:ext cx="4219921" cy="1704085"/>
            <a:chOff x="5441686" y="2105915"/>
            <a:chExt cx="4219921" cy="1704085"/>
          </a:xfrm>
        </p:grpSpPr>
        <p:sp>
          <p:nvSpPr>
            <p:cNvPr id="111" name="Rectangle 110">
              <a:extLst>
                <a:ext uri="{FF2B5EF4-FFF2-40B4-BE49-F238E27FC236}">
                  <a16:creationId xmlns:a16="http://schemas.microsoft.com/office/drawing/2014/main" id="{3E7EF2B0-6EB4-4BA6-BC40-367FD46B589E}"/>
                </a:ext>
              </a:extLst>
            </p:cNvPr>
            <p:cNvSpPr/>
            <p:nvPr/>
          </p:nvSpPr>
          <p:spPr>
            <a:xfrm>
              <a:off x="9422235" y="2318252"/>
              <a:ext cx="166713"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OH</a:t>
              </a:r>
            </a:p>
          </p:txBody>
        </p:sp>
        <p:grpSp>
          <p:nvGrpSpPr>
            <p:cNvPr id="112" name="Group 111">
              <a:extLst>
                <a:ext uri="{FF2B5EF4-FFF2-40B4-BE49-F238E27FC236}">
                  <a16:creationId xmlns:a16="http://schemas.microsoft.com/office/drawing/2014/main" id="{472321AE-6D9D-435A-B212-9E7616AD54CE}"/>
                </a:ext>
              </a:extLst>
            </p:cNvPr>
            <p:cNvGrpSpPr/>
            <p:nvPr/>
          </p:nvGrpSpPr>
          <p:grpSpPr>
            <a:xfrm>
              <a:off x="8814070" y="3133394"/>
              <a:ext cx="84960" cy="252468"/>
              <a:chOff x="9652371" y="397080"/>
              <a:chExt cx="84960" cy="252468"/>
            </a:xfrm>
          </p:grpSpPr>
          <p:sp>
            <p:nvSpPr>
              <p:cNvPr id="228" name="Rectangle 227">
                <a:extLst>
                  <a:ext uri="{FF2B5EF4-FFF2-40B4-BE49-F238E27FC236}">
                    <a16:creationId xmlns:a16="http://schemas.microsoft.com/office/drawing/2014/main" id="{19A93720-B267-4687-A979-12F916F36F48}"/>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229" name="Rectangle 228">
                <a:extLst>
                  <a:ext uri="{FF2B5EF4-FFF2-40B4-BE49-F238E27FC236}">
                    <a16:creationId xmlns:a16="http://schemas.microsoft.com/office/drawing/2014/main" id="{46318DAE-2C81-46D6-9815-D8FA5D9CA0A0}"/>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113" name="Group 112">
              <a:extLst>
                <a:ext uri="{FF2B5EF4-FFF2-40B4-BE49-F238E27FC236}">
                  <a16:creationId xmlns:a16="http://schemas.microsoft.com/office/drawing/2014/main" id="{0DC2C232-36A2-4F03-807A-EB30877B574E}"/>
                </a:ext>
              </a:extLst>
            </p:cNvPr>
            <p:cNvGrpSpPr/>
            <p:nvPr/>
          </p:nvGrpSpPr>
          <p:grpSpPr>
            <a:xfrm rot="1909287">
              <a:off x="9238449" y="3320334"/>
              <a:ext cx="258595" cy="302680"/>
              <a:chOff x="2648324" y="2698784"/>
              <a:chExt cx="228600" cy="265176"/>
            </a:xfrm>
          </p:grpSpPr>
          <p:sp>
            <p:nvSpPr>
              <p:cNvPr id="223" name="Hexagon 222">
                <a:extLst>
                  <a:ext uri="{FF2B5EF4-FFF2-40B4-BE49-F238E27FC236}">
                    <a16:creationId xmlns:a16="http://schemas.microsoft.com/office/drawing/2014/main" id="{73D780C2-D81D-40BF-8C55-B05A60F2A018}"/>
                  </a:ext>
                </a:extLst>
              </p:cNvPr>
              <p:cNvSpPr/>
              <p:nvPr/>
            </p:nvSpPr>
            <p:spPr bwMode="auto">
              <a:xfrm rot="7078025">
                <a:off x="2630036" y="2717072"/>
                <a:ext cx="265176" cy="228600"/>
              </a:xfrm>
              <a:prstGeom prst="hex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24" name="Group 223">
                <a:extLst>
                  <a:ext uri="{FF2B5EF4-FFF2-40B4-BE49-F238E27FC236}">
                    <a16:creationId xmlns:a16="http://schemas.microsoft.com/office/drawing/2014/main" id="{A1D9E3E3-CCCE-4C40-810C-3E28BF725EAF}"/>
                  </a:ext>
                </a:extLst>
              </p:cNvPr>
              <p:cNvGrpSpPr/>
              <p:nvPr/>
            </p:nvGrpSpPr>
            <p:grpSpPr>
              <a:xfrm rot="1553765">
                <a:off x="2678150" y="2757357"/>
                <a:ext cx="178589" cy="154874"/>
                <a:chOff x="2679700" y="2073477"/>
                <a:chExt cx="178589" cy="154874"/>
              </a:xfrm>
            </p:grpSpPr>
            <p:sp>
              <p:nvSpPr>
                <p:cNvPr id="225" name="Freeform 118">
                  <a:extLst>
                    <a:ext uri="{FF2B5EF4-FFF2-40B4-BE49-F238E27FC236}">
                      <a16:creationId xmlns:a16="http://schemas.microsoft.com/office/drawing/2014/main" id="{72C92955-699F-4CF8-A692-6EDEF3CC3E21}"/>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6" name="Freeform 119">
                  <a:extLst>
                    <a:ext uri="{FF2B5EF4-FFF2-40B4-BE49-F238E27FC236}">
                      <a16:creationId xmlns:a16="http://schemas.microsoft.com/office/drawing/2014/main" id="{30A0EFCF-7BAD-4493-85C2-78351F716013}"/>
                    </a:ext>
                  </a:extLst>
                </p:cNvPr>
                <p:cNvSpPr/>
                <p:nvPr/>
              </p:nvSpPr>
              <p:spPr bwMode="auto">
                <a:xfrm rot="17747569">
                  <a:off x="2805901" y="2024265"/>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7" name="Freeform 120">
                  <a:extLst>
                    <a:ext uri="{FF2B5EF4-FFF2-40B4-BE49-F238E27FC236}">
                      <a16:creationId xmlns:a16="http://schemas.microsoft.com/office/drawing/2014/main" id="{A00BD97C-F19D-4C41-8E5B-535491D03967}"/>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114" name="Group 113">
              <a:extLst>
                <a:ext uri="{FF2B5EF4-FFF2-40B4-BE49-F238E27FC236}">
                  <a16:creationId xmlns:a16="http://schemas.microsoft.com/office/drawing/2014/main" id="{96AEBF8E-91F0-4074-9F2D-570761D8AA4B}"/>
                </a:ext>
              </a:extLst>
            </p:cNvPr>
            <p:cNvGrpSpPr/>
            <p:nvPr/>
          </p:nvGrpSpPr>
          <p:grpSpPr>
            <a:xfrm rot="11537111" flipV="1">
              <a:off x="8903147" y="3325422"/>
              <a:ext cx="92075" cy="66624"/>
              <a:chOff x="250471" y="5019519"/>
              <a:chExt cx="92075" cy="66624"/>
            </a:xfrm>
          </p:grpSpPr>
          <p:sp>
            <p:nvSpPr>
              <p:cNvPr id="217" name="Freeform 108">
                <a:extLst>
                  <a:ext uri="{FF2B5EF4-FFF2-40B4-BE49-F238E27FC236}">
                    <a16:creationId xmlns:a16="http://schemas.microsoft.com/office/drawing/2014/main" id="{7E62C3E1-2E94-4E65-B2D8-F5292E766D84}"/>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8" name="Freeform 109">
                <a:extLst>
                  <a:ext uri="{FF2B5EF4-FFF2-40B4-BE49-F238E27FC236}">
                    <a16:creationId xmlns:a16="http://schemas.microsoft.com/office/drawing/2014/main" id="{96DC3A25-3C43-47D6-A39A-8D8A27023207}"/>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9" name="Freeform 110">
                <a:extLst>
                  <a:ext uri="{FF2B5EF4-FFF2-40B4-BE49-F238E27FC236}">
                    <a16:creationId xmlns:a16="http://schemas.microsoft.com/office/drawing/2014/main" id="{7461AFA3-B8AE-478D-9D68-DA4EBE21FB05}"/>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0" name="Freeform 111">
                <a:extLst>
                  <a:ext uri="{FF2B5EF4-FFF2-40B4-BE49-F238E27FC236}">
                    <a16:creationId xmlns:a16="http://schemas.microsoft.com/office/drawing/2014/main" id="{EDDB4596-FF57-42F1-B6B6-29FE8BA5770B}"/>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1" name="Freeform 112">
                <a:extLst>
                  <a:ext uri="{FF2B5EF4-FFF2-40B4-BE49-F238E27FC236}">
                    <a16:creationId xmlns:a16="http://schemas.microsoft.com/office/drawing/2014/main" id="{847C336D-9C1B-41B9-A3ED-AE4EE3F68B03}"/>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2" name="Freeform 113">
                <a:extLst>
                  <a:ext uri="{FF2B5EF4-FFF2-40B4-BE49-F238E27FC236}">
                    <a16:creationId xmlns:a16="http://schemas.microsoft.com/office/drawing/2014/main" id="{16EFF627-E8B9-44A5-9705-2EB1822DB29F}"/>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15" name="Rectangle 114">
              <a:extLst>
                <a:ext uri="{FF2B5EF4-FFF2-40B4-BE49-F238E27FC236}">
                  <a16:creationId xmlns:a16="http://schemas.microsoft.com/office/drawing/2014/main" id="{21BFB1A2-1257-4782-B525-8A8C6A232852}"/>
                </a:ext>
              </a:extLst>
            </p:cNvPr>
            <p:cNvSpPr/>
            <p:nvPr/>
          </p:nvSpPr>
          <p:spPr>
            <a:xfrm>
              <a:off x="9073093" y="222036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116" name="Group 115">
              <a:extLst>
                <a:ext uri="{FF2B5EF4-FFF2-40B4-BE49-F238E27FC236}">
                  <a16:creationId xmlns:a16="http://schemas.microsoft.com/office/drawing/2014/main" id="{D4C6C8DE-0C5F-48ED-85FB-ACA84D749020}"/>
                </a:ext>
              </a:extLst>
            </p:cNvPr>
            <p:cNvGrpSpPr/>
            <p:nvPr/>
          </p:nvGrpSpPr>
          <p:grpSpPr>
            <a:xfrm rot="5400000">
              <a:off x="7698154" y="2826977"/>
              <a:ext cx="258595" cy="302680"/>
              <a:chOff x="2648324" y="2698784"/>
              <a:chExt cx="228600" cy="265176"/>
            </a:xfrm>
          </p:grpSpPr>
          <p:sp>
            <p:nvSpPr>
              <p:cNvPr id="212" name="Hexagon 211">
                <a:extLst>
                  <a:ext uri="{FF2B5EF4-FFF2-40B4-BE49-F238E27FC236}">
                    <a16:creationId xmlns:a16="http://schemas.microsoft.com/office/drawing/2014/main" id="{FADFE6A9-EA06-4DEA-A825-93573D0EDED6}"/>
                  </a:ext>
                </a:extLst>
              </p:cNvPr>
              <p:cNvSpPr/>
              <p:nvPr/>
            </p:nvSpPr>
            <p:spPr bwMode="auto">
              <a:xfrm rot="7078025">
                <a:off x="2630036" y="2717072"/>
                <a:ext cx="265176" cy="228600"/>
              </a:xfrm>
              <a:prstGeom prst="hex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13" name="Group 212">
                <a:extLst>
                  <a:ext uri="{FF2B5EF4-FFF2-40B4-BE49-F238E27FC236}">
                    <a16:creationId xmlns:a16="http://schemas.microsoft.com/office/drawing/2014/main" id="{2CA97D4C-C00C-41CF-ACC4-124930D5A4DA}"/>
                  </a:ext>
                </a:extLst>
              </p:cNvPr>
              <p:cNvGrpSpPr/>
              <p:nvPr/>
            </p:nvGrpSpPr>
            <p:grpSpPr>
              <a:xfrm rot="1553765">
                <a:off x="2677773" y="2759002"/>
                <a:ext cx="175160" cy="152355"/>
                <a:chOff x="2679700" y="2075996"/>
                <a:chExt cx="175160" cy="152355"/>
              </a:xfrm>
            </p:grpSpPr>
            <p:sp>
              <p:nvSpPr>
                <p:cNvPr id="214" name="Freeform 145">
                  <a:extLst>
                    <a:ext uri="{FF2B5EF4-FFF2-40B4-BE49-F238E27FC236}">
                      <a16:creationId xmlns:a16="http://schemas.microsoft.com/office/drawing/2014/main" id="{C93B1F9E-8537-4B47-93BC-FBBA64480BB5}"/>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5" name="Freeform 146">
                  <a:extLst>
                    <a:ext uri="{FF2B5EF4-FFF2-40B4-BE49-F238E27FC236}">
                      <a16:creationId xmlns:a16="http://schemas.microsoft.com/office/drawing/2014/main" id="{F04CC0E0-2646-4048-AE14-CCEA1832D207}"/>
                    </a:ext>
                  </a:extLst>
                </p:cNvPr>
                <p:cNvSpPr/>
                <p:nvPr/>
              </p:nvSpPr>
              <p:spPr bwMode="auto">
                <a:xfrm rot="17828002">
                  <a:off x="2802472" y="202678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6" name="Freeform 147">
                  <a:extLst>
                    <a:ext uri="{FF2B5EF4-FFF2-40B4-BE49-F238E27FC236}">
                      <a16:creationId xmlns:a16="http://schemas.microsoft.com/office/drawing/2014/main" id="{2386AC94-4269-4C84-A004-658577618CEF}"/>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117" name="Group 116">
              <a:extLst>
                <a:ext uri="{FF2B5EF4-FFF2-40B4-BE49-F238E27FC236}">
                  <a16:creationId xmlns:a16="http://schemas.microsoft.com/office/drawing/2014/main" id="{6AF25886-7179-4D3D-85B2-9EB97FBEBECB}"/>
                </a:ext>
              </a:extLst>
            </p:cNvPr>
            <p:cNvGrpSpPr/>
            <p:nvPr/>
          </p:nvGrpSpPr>
          <p:grpSpPr>
            <a:xfrm rot="7935039">
              <a:off x="7247323" y="3201204"/>
              <a:ext cx="106711" cy="98200"/>
              <a:chOff x="3454123" y="2151718"/>
              <a:chExt cx="74462" cy="64054"/>
            </a:xfrm>
          </p:grpSpPr>
          <p:sp>
            <p:nvSpPr>
              <p:cNvPr id="210" name="Freeform 149">
                <a:extLst>
                  <a:ext uri="{FF2B5EF4-FFF2-40B4-BE49-F238E27FC236}">
                    <a16:creationId xmlns:a16="http://schemas.microsoft.com/office/drawing/2014/main" id="{64328F63-2B91-4F47-A5A9-064C5A785D8D}"/>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1" name="Freeform 150">
                <a:extLst>
                  <a:ext uri="{FF2B5EF4-FFF2-40B4-BE49-F238E27FC236}">
                    <a16:creationId xmlns:a16="http://schemas.microsoft.com/office/drawing/2014/main" id="{32F12D54-09E5-4A92-B069-F41864E03CD5}"/>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8" name="Group 117">
              <a:extLst>
                <a:ext uri="{FF2B5EF4-FFF2-40B4-BE49-F238E27FC236}">
                  <a16:creationId xmlns:a16="http://schemas.microsoft.com/office/drawing/2014/main" id="{627E66A1-F2C3-44F5-BAB9-C4C016C6A920}"/>
                </a:ext>
              </a:extLst>
            </p:cNvPr>
            <p:cNvGrpSpPr/>
            <p:nvPr/>
          </p:nvGrpSpPr>
          <p:grpSpPr>
            <a:xfrm rot="7935039">
              <a:off x="7633986" y="3380439"/>
              <a:ext cx="104361" cy="100332"/>
              <a:chOff x="3452933" y="2144335"/>
              <a:chExt cx="72822" cy="65445"/>
            </a:xfrm>
          </p:grpSpPr>
          <p:sp>
            <p:nvSpPr>
              <p:cNvPr id="208" name="Freeform 158">
                <a:extLst>
                  <a:ext uri="{FF2B5EF4-FFF2-40B4-BE49-F238E27FC236}">
                    <a16:creationId xmlns:a16="http://schemas.microsoft.com/office/drawing/2014/main" id="{42BC364F-6696-45C0-B336-37A9AB17C1F4}"/>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9" name="Freeform 159">
                <a:extLst>
                  <a:ext uri="{FF2B5EF4-FFF2-40B4-BE49-F238E27FC236}">
                    <a16:creationId xmlns:a16="http://schemas.microsoft.com/office/drawing/2014/main" id="{43C9CAEF-8142-4D4F-A3F3-6065274FFCA7}"/>
                  </a:ext>
                </a:extLst>
              </p:cNvPr>
              <p:cNvSpPr/>
              <p:nvPr/>
            </p:nvSpPr>
            <p:spPr bwMode="auto">
              <a:xfrm>
                <a:off x="3468605" y="216215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9" name="Group 118">
              <a:extLst>
                <a:ext uri="{FF2B5EF4-FFF2-40B4-BE49-F238E27FC236}">
                  <a16:creationId xmlns:a16="http://schemas.microsoft.com/office/drawing/2014/main" id="{2A186601-8B28-4703-83D9-DEF7429A45C3}"/>
                </a:ext>
              </a:extLst>
            </p:cNvPr>
            <p:cNvGrpSpPr/>
            <p:nvPr/>
          </p:nvGrpSpPr>
          <p:grpSpPr>
            <a:xfrm rot="7935039">
              <a:off x="8031106" y="3209526"/>
              <a:ext cx="104576" cy="95852"/>
              <a:chOff x="3453973" y="2154643"/>
              <a:chExt cx="72972" cy="62522"/>
            </a:xfrm>
          </p:grpSpPr>
          <p:sp>
            <p:nvSpPr>
              <p:cNvPr id="206" name="Freeform 164">
                <a:extLst>
                  <a:ext uri="{FF2B5EF4-FFF2-40B4-BE49-F238E27FC236}">
                    <a16:creationId xmlns:a16="http://schemas.microsoft.com/office/drawing/2014/main" id="{BA7815E0-F095-4692-80BE-B60851DFC697}"/>
                  </a:ext>
                </a:extLst>
              </p:cNvPr>
              <p:cNvSpPr/>
              <p:nvPr/>
            </p:nvSpPr>
            <p:spPr bwMode="auto">
              <a:xfrm>
                <a:off x="3453973" y="2154643"/>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7" name="Freeform 165">
                <a:extLst>
                  <a:ext uri="{FF2B5EF4-FFF2-40B4-BE49-F238E27FC236}">
                    <a16:creationId xmlns:a16="http://schemas.microsoft.com/office/drawing/2014/main" id="{030F6934-1C6B-4A7C-BF37-5A5EB88E2112}"/>
                  </a:ext>
                </a:extLst>
              </p:cNvPr>
              <p:cNvSpPr/>
              <p:nvPr/>
            </p:nvSpPr>
            <p:spPr bwMode="auto">
              <a:xfrm>
                <a:off x="3469795" y="216954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0" name="Group 119">
              <a:extLst>
                <a:ext uri="{FF2B5EF4-FFF2-40B4-BE49-F238E27FC236}">
                  <a16:creationId xmlns:a16="http://schemas.microsoft.com/office/drawing/2014/main" id="{92B72FA8-B691-4C6E-BAC1-7BC449807E18}"/>
                </a:ext>
              </a:extLst>
            </p:cNvPr>
            <p:cNvGrpSpPr/>
            <p:nvPr/>
          </p:nvGrpSpPr>
          <p:grpSpPr>
            <a:xfrm rot="7935039">
              <a:off x="6858803" y="3382034"/>
              <a:ext cx="106711" cy="98200"/>
              <a:chOff x="3454123" y="2151718"/>
              <a:chExt cx="74462" cy="64054"/>
            </a:xfrm>
          </p:grpSpPr>
          <p:sp>
            <p:nvSpPr>
              <p:cNvPr id="204" name="Freeform 167">
                <a:extLst>
                  <a:ext uri="{FF2B5EF4-FFF2-40B4-BE49-F238E27FC236}">
                    <a16:creationId xmlns:a16="http://schemas.microsoft.com/office/drawing/2014/main" id="{5749D750-64B5-41C1-A6F1-629253944C7D}"/>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5" name="Freeform 168">
                <a:extLst>
                  <a:ext uri="{FF2B5EF4-FFF2-40B4-BE49-F238E27FC236}">
                    <a16:creationId xmlns:a16="http://schemas.microsoft.com/office/drawing/2014/main" id="{F3C18B98-169C-4B8A-AC0B-8A1FCE6EF882}"/>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1" name="Group 120">
              <a:extLst>
                <a:ext uri="{FF2B5EF4-FFF2-40B4-BE49-F238E27FC236}">
                  <a16:creationId xmlns:a16="http://schemas.microsoft.com/office/drawing/2014/main" id="{CF5B764F-9EE3-4E73-9A5C-12BA96EBC62F}"/>
                </a:ext>
              </a:extLst>
            </p:cNvPr>
            <p:cNvGrpSpPr/>
            <p:nvPr/>
          </p:nvGrpSpPr>
          <p:grpSpPr>
            <a:xfrm rot="7935039">
              <a:off x="8668058" y="3384457"/>
              <a:ext cx="102227" cy="97982"/>
              <a:chOff x="3452933" y="2144335"/>
              <a:chExt cx="71333" cy="63912"/>
            </a:xfrm>
          </p:grpSpPr>
          <p:sp>
            <p:nvSpPr>
              <p:cNvPr id="202" name="Freeform 170">
                <a:extLst>
                  <a:ext uri="{FF2B5EF4-FFF2-40B4-BE49-F238E27FC236}">
                    <a16:creationId xmlns:a16="http://schemas.microsoft.com/office/drawing/2014/main" id="{CAA4BA84-AD63-42CD-9973-D2F9FF39DE98}"/>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3" name="Freeform 171">
                <a:extLst>
                  <a:ext uri="{FF2B5EF4-FFF2-40B4-BE49-F238E27FC236}">
                    <a16:creationId xmlns:a16="http://schemas.microsoft.com/office/drawing/2014/main" id="{2D652C34-F13D-4797-94E7-806143EB8C28}"/>
                  </a:ext>
                </a:extLst>
              </p:cNvPr>
              <p:cNvSpPr/>
              <p:nvPr/>
            </p:nvSpPr>
            <p:spPr bwMode="auto">
              <a:xfrm>
                <a:off x="3467116" y="2160622"/>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2" name="Group 121">
              <a:extLst>
                <a:ext uri="{FF2B5EF4-FFF2-40B4-BE49-F238E27FC236}">
                  <a16:creationId xmlns:a16="http://schemas.microsoft.com/office/drawing/2014/main" id="{BEBA9438-5864-4057-ADE6-C38B57D62182}"/>
                </a:ext>
              </a:extLst>
            </p:cNvPr>
            <p:cNvGrpSpPr/>
            <p:nvPr/>
          </p:nvGrpSpPr>
          <p:grpSpPr>
            <a:xfrm rot="7935039">
              <a:off x="6477256" y="3209055"/>
              <a:ext cx="106712" cy="98200"/>
              <a:chOff x="3449653" y="2147119"/>
              <a:chExt cx="74463" cy="64054"/>
            </a:xfrm>
          </p:grpSpPr>
          <p:sp>
            <p:nvSpPr>
              <p:cNvPr id="200" name="Freeform 173">
                <a:extLst>
                  <a:ext uri="{FF2B5EF4-FFF2-40B4-BE49-F238E27FC236}">
                    <a16:creationId xmlns:a16="http://schemas.microsoft.com/office/drawing/2014/main" id="{DA3EFC8D-21D3-4837-A588-364D723460DE}"/>
                  </a:ext>
                </a:extLst>
              </p:cNvPr>
              <p:cNvSpPr/>
              <p:nvPr/>
            </p:nvSpPr>
            <p:spPr bwMode="auto">
              <a:xfrm>
                <a:off x="3449653" y="214711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1" name="Freeform 174">
                <a:extLst>
                  <a:ext uri="{FF2B5EF4-FFF2-40B4-BE49-F238E27FC236}">
                    <a16:creationId xmlns:a16="http://schemas.microsoft.com/office/drawing/2014/main" id="{E63BEFB5-38A4-4802-86D9-CD26129915C7}"/>
                  </a:ext>
                </a:extLst>
              </p:cNvPr>
              <p:cNvSpPr/>
              <p:nvPr/>
            </p:nvSpPr>
            <p:spPr bwMode="auto">
              <a:xfrm>
                <a:off x="3466966" y="216354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3" name="Group 122">
              <a:extLst>
                <a:ext uri="{FF2B5EF4-FFF2-40B4-BE49-F238E27FC236}">
                  <a16:creationId xmlns:a16="http://schemas.microsoft.com/office/drawing/2014/main" id="{C1AE8637-D506-4B61-B02D-C25618BF5AF4}"/>
                </a:ext>
              </a:extLst>
            </p:cNvPr>
            <p:cNvGrpSpPr/>
            <p:nvPr/>
          </p:nvGrpSpPr>
          <p:grpSpPr>
            <a:xfrm rot="7935039">
              <a:off x="5582793" y="3383741"/>
              <a:ext cx="102227" cy="97982"/>
              <a:chOff x="3457252" y="2151860"/>
              <a:chExt cx="71333" cy="63912"/>
            </a:xfrm>
          </p:grpSpPr>
          <p:sp>
            <p:nvSpPr>
              <p:cNvPr id="198" name="Freeform 176">
                <a:extLst>
                  <a:ext uri="{FF2B5EF4-FFF2-40B4-BE49-F238E27FC236}">
                    <a16:creationId xmlns:a16="http://schemas.microsoft.com/office/drawing/2014/main" id="{BD3A544B-0D8A-475D-83BC-CCEC69A2FB22}"/>
                  </a:ext>
                </a:extLst>
              </p:cNvPr>
              <p:cNvSpPr/>
              <p:nvPr/>
            </p:nvSpPr>
            <p:spPr bwMode="auto">
              <a:xfrm>
                <a:off x="3457252" y="215186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9" name="Freeform 177">
                <a:extLst>
                  <a:ext uri="{FF2B5EF4-FFF2-40B4-BE49-F238E27FC236}">
                    <a16:creationId xmlns:a16="http://schemas.microsoft.com/office/drawing/2014/main" id="{FB8CAD7D-3768-4AE6-B6C0-FDB21C68F6A9}"/>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4" name="Group 123">
              <a:extLst>
                <a:ext uri="{FF2B5EF4-FFF2-40B4-BE49-F238E27FC236}">
                  <a16:creationId xmlns:a16="http://schemas.microsoft.com/office/drawing/2014/main" id="{01635699-2E10-497B-BA27-D251D5B94082}"/>
                </a:ext>
              </a:extLst>
            </p:cNvPr>
            <p:cNvGrpSpPr/>
            <p:nvPr/>
          </p:nvGrpSpPr>
          <p:grpSpPr>
            <a:xfrm rot="20616000">
              <a:off x="5708337" y="3058473"/>
              <a:ext cx="100176" cy="103781"/>
              <a:chOff x="3452933" y="2144335"/>
              <a:chExt cx="69902" cy="67695"/>
            </a:xfrm>
          </p:grpSpPr>
          <p:sp>
            <p:nvSpPr>
              <p:cNvPr id="196" name="Freeform 179">
                <a:extLst>
                  <a:ext uri="{FF2B5EF4-FFF2-40B4-BE49-F238E27FC236}">
                    <a16:creationId xmlns:a16="http://schemas.microsoft.com/office/drawing/2014/main" id="{1378F07D-58BB-4E2C-9AD7-82F55653D80C}"/>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7" name="Freeform 180">
                <a:extLst>
                  <a:ext uri="{FF2B5EF4-FFF2-40B4-BE49-F238E27FC236}">
                    <a16:creationId xmlns:a16="http://schemas.microsoft.com/office/drawing/2014/main" id="{F2358F1F-1CFD-42D6-B78C-A41C977B8065}"/>
                  </a:ext>
                </a:extLst>
              </p:cNvPr>
              <p:cNvSpPr/>
              <p:nvPr/>
            </p:nvSpPr>
            <p:spPr bwMode="auto">
              <a:xfrm>
                <a:off x="3465685" y="216440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5" name="Group 124">
              <a:extLst>
                <a:ext uri="{FF2B5EF4-FFF2-40B4-BE49-F238E27FC236}">
                  <a16:creationId xmlns:a16="http://schemas.microsoft.com/office/drawing/2014/main" id="{C5BA2F29-0F42-4EAD-BE2F-59C82CE28FA1}"/>
                </a:ext>
              </a:extLst>
            </p:cNvPr>
            <p:cNvGrpSpPr/>
            <p:nvPr/>
          </p:nvGrpSpPr>
          <p:grpSpPr>
            <a:xfrm rot="9780731">
              <a:off x="9252646" y="2259545"/>
              <a:ext cx="101161" cy="100659"/>
              <a:chOff x="3452933" y="2144335"/>
              <a:chExt cx="70590" cy="65659"/>
            </a:xfrm>
          </p:grpSpPr>
          <p:sp>
            <p:nvSpPr>
              <p:cNvPr id="194" name="Freeform 182">
                <a:extLst>
                  <a:ext uri="{FF2B5EF4-FFF2-40B4-BE49-F238E27FC236}">
                    <a16:creationId xmlns:a16="http://schemas.microsoft.com/office/drawing/2014/main" id="{28987951-1ECF-4BAF-B901-D918BFC40AB1}"/>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5" name="Freeform 183">
                <a:extLst>
                  <a:ext uri="{FF2B5EF4-FFF2-40B4-BE49-F238E27FC236}">
                    <a16:creationId xmlns:a16="http://schemas.microsoft.com/office/drawing/2014/main" id="{E409E378-25E1-4CC7-9D06-AB207A1A817E}"/>
                  </a:ext>
                </a:extLst>
              </p:cNvPr>
              <p:cNvSpPr/>
              <p:nvPr/>
            </p:nvSpPr>
            <p:spPr bwMode="auto">
              <a:xfrm>
                <a:off x="3466373" y="216236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6" name="Group 125">
              <a:extLst>
                <a:ext uri="{FF2B5EF4-FFF2-40B4-BE49-F238E27FC236}">
                  <a16:creationId xmlns:a16="http://schemas.microsoft.com/office/drawing/2014/main" id="{854DDDA8-EAEB-4F37-819B-06D82A8E5524}"/>
                </a:ext>
              </a:extLst>
            </p:cNvPr>
            <p:cNvGrpSpPr/>
            <p:nvPr/>
          </p:nvGrpSpPr>
          <p:grpSpPr>
            <a:xfrm rot="2649480">
              <a:off x="8904822" y="2679251"/>
              <a:ext cx="101849" cy="98194"/>
              <a:chOff x="3455926" y="2153164"/>
              <a:chExt cx="71069" cy="64050"/>
            </a:xfrm>
          </p:grpSpPr>
          <p:sp>
            <p:nvSpPr>
              <p:cNvPr id="192" name="Freeform 185">
                <a:extLst>
                  <a:ext uri="{FF2B5EF4-FFF2-40B4-BE49-F238E27FC236}">
                    <a16:creationId xmlns:a16="http://schemas.microsoft.com/office/drawing/2014/main" id="{6BFDFDCD-FBBA-43B3-A8E8-3886E37BE8E2}"/>
                  </a:ext>
                </a:extLst>
              </p:cNvPr>
              <p:cNvSpPr/>
              <p:nvPr/>
            </p:nvSpPr>
            <p:spPr bwMode="auto">
              <a:xfrm>
                <a:off x="3455926" y="2153164"/>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3" name="Freeform 186">
                <a:extLst>
                  <a:ext uri="{FF2B5EF4-FFF2-40B4-BE49-F238E27FC236}">
                    <a16:creationId xmlns:a16="http://schemas.microsoft.com/office/drawing/2014/main" id="{D703B0AD-87D7-45F5-935A-48BEC16E5378}"/>
                  </a:ext>
                </a:extLst>
              </p:cNvPr>
              <p:cNvSpPr/>
              <p:nvPr/>
            </p:nvSpPr>
            <p:spPr bwMode="auto">
              <a:xfrm>
                <a:off x="3469845" y="216958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27" name="Rectangle 126">
              <a:extLst>
                <a:ext uri="{FF2B5EF4-FFF2-40B4-BE49-F238E27FC236}">
                  <a16:creationId xmlns:a16="http://schemas.microsoft.com/office/drawing/2014/main" id="{8CF015CA-8DB1-4578-BA16-C99F001DAFCC}"/>
                </a:ext>
              </a:extLst>
            </p:cNvPr>
            <p:cNvSpPr/>
            <p:nvPr/>
          </p:nvSpPr>
          <p:spPr>
            <a:xfrm>
              <a:off x="9303501" y="2105915"/>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28" name="Rectangle 127">
              <a:extLst>
                <a:ext uri="{FF2B5EF4-FFF2-40B4-BE49-F238E27FC236}">
                  <a16:creationId xmlns:a16="http://schemas.microsoft.com/office/drawing/2014/main" id="{D9818F40-A332-4C74-A0E6-ABCF8210A409}"/>
                </a:ext>
              </a:extLst>
            </p:cNvPr>
            <p:cNvSpPr/>
            <p:nvPr/>
          </p:nvSpPr>
          <p:spPr>
            <a:xfrm>
              <a:off x="8799242" y="2644914"/>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29" name="Rectangle 128">
              <a:extLst>
                <a:ext uri="{FF2B5EF4-FFF2-40B4-BE49-F238E27FC236}">
                  <a16:creationId xmlns:a16="http://schemas.microsoft.com/office/drawing/2014/main" id="{80FB9D6D-D266-4D97-A0F6-581A0ED36A6A}"/>
                </a:ext>
              </a:extLst>
            </p:cNvPr>
            <p:cNvSpPr/>
            <p:nvPr/>
          </p:nvSpPr>
          <p:spPr>
            <a:xfrm>
              <a:off x="8420368" y="3303794"/>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0" name="Rectangle 129">
              <a:extLst>
                <a:ext uri="{FF2B5EF4-FFF2-40B4-BE49-F238E27FC236}">
                  <a16:creationId xmlns:a16="http://schemas.microsoft.com/office/drawing/2014/main" id="{2750648B-46D1-45AF-BA6F-7C07B28B6923}"/>
                </a:ext>
              </a:extLst>
            </p:cNvPr>
            <p:cNvSpPr/>
            <p:nvPr/>
          </p:nvSpPr>
          <p:spPr>
            <a:xfrm>
              <a:off x="8676027" y="347984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1" name="Rectangle 130">
              <a:extLst>
                <a:ext uri="{FF2B5EF4-FFF2-40B4-BE49-F238E27FC236}">
                  <a16:creationId xmlns:a16="http://schemas.microsoft.com/office/drawing/2014/main" id="{C3F686BB-2426-4AAF-BCF4-E2F0FF008AB3}"/>
                </a:ext>
              </a:extLst>
            </p:cNvPr>
            <p:cNvSpPr/>
            <p:nvPr/>
          </p:nvSpPr>
          <p:spPr>
            <a:xfrm>
              <a:off x="8039382" y="304309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2" name="Rectangle 131">
              <a:extLst>
                <a:ext uri="{FF2B5EF4-FFF2-40B4-BE49-F238E27FC236}">
                  <a16:creationId xmlns:a16="http://schemas.microsoft.com/office/drawing/2014/main" id="{078A9B7D-F73E-44DF-912D-FF2BA823FBFE}"/>
                </a:ext>
              </a:extLst>
            </p:cNvPr>
            <p:cNvSpPr/>
            <p:nvPr/>
          </p:nvSpPr>
          <p:spPr>
            <a:xfrm>
              <a:off x="7642848" y="347984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3" name="Rectangle 132">
              <a:extLst>
                <a:ext uri="{FF2B5EF4-FFF2-40B4-BE49-F238E27FC236}">
                  <a16:creationId xmlns:a16="http://schemas.microsoft.com/office/drawing/2014/main" id="{83055554-5F83-4EA8-BAD7-DCF66DCDECFA}"/>
                </a:ext>
              </a:extLst>
            </p:cNvPr>
            <p:cNvSpPr/>
            <p:nvPr/>
          </p:nvSpPr>
          <p:spPr>
            <a:xfrm>
              <a:off x="7258370" y="304001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4" name="Rectangle 133">
              <a:extLst>
                <a:ext uri="{FF2B5EF4-FFF2-40B4-BE49-F238E27FC236}">
                  <a16:creationId xmlns:a16="http://schemas.microsoft.com/office/drawing/2014/main" id="{CDCF1F4E-C46D-485E-812E-E17731371851}"/>
                </a:ext>
              </a:extLst>
            </p:cNvPr>
            <p:cNvSpPr/>
            <p:nvPr/>
          </p:nvSpPr>
          <p:spPr>
            <a:xfrm>
              <a:off x="6877199" y="348393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5" name="Rectangle 134">
              <a:extLst>
                <a:ext uri="{FF2B5EF4-FFF2-40B4-BE49-F238E27FC236}">
                  <a16:creationId xmlns:a16="http://schemas.microsoft.com/office/drawing/2014/main" id="{D8224F41-4845-4F8E-952C-81E477B5E9D6}"/>
                </a:ext>
              </a:extLst>
            </p:cNvPr>
            <p:cNvSpPr/>
            <p:nvPr/>
          </p:nvSpPr>
          <p:spPr>
            <a:xfrm>
              <a:off x="6486466" y="304001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6" name="Rectangle 135">
              <a:extLst>
                <a:ext uri="{FF2B5EF4-FFF2-40B4-BE49-F238E27FC236}">
                  <a16:creationId xmlns:a16="http://schemas.microsoft.com/office/drawing/2014/main" id="{1FE1E076-6AC4-4589-B614-50389277DF00}"/>
                </a:ext>
              </a:extLst>
            </p:cNvPr>
            <p:cNvSpPr/>
            <p:nvPr/>
          </p:nvSpPr>
          <p:spPr>
            <a:xfrm>
              <a:off x="5769205" y="291771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7" name="Rectangle 136">
              <a:extLst>
                <a:ext uri="{FF2B5EF4-FFF2-40B4-BE49-F238E27FC236}">
                  <a16:creationId xmlns:a16="http://schemas.microsoft.com/office/drawing/2014/main" id="{F3D52620-447B-4878-98E8-66A1654C016E}"/>
                </a:ext>
              </a:extLst>
            </p:cNvPr>
            <p:cNvSpPr/>
            <p:nvPr/>
          </p:nvSpPr>
          <p:spPr>
            <a:xfrm>
              <a:off x="5591984" y="348393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138" name="Group 137">
              <a:extLst>
                <a:ext uri="{FF2B5EF4-FFF2-40B4-BE49-F238E27FC236}">
                  <a16:creationId xmlns:a16="http://schemas.microsoft.com/office/drawing/2014/main" id="{3E8AE8A2-B0F1-447F-B847-5694294B3368}"/>
                </a:ext>
              </a:extLst>
            </p:cNvPr>
            <p:cNvGrpSpPr/>
            <p:nvPr/>
          </p:nvGrpSpPr>
          <p:grpSpPr>
            <a:xfrm>
              <a:off x="7000712" y="3119041"/>
              <a:ext cx="84960" cy="252468"/>
              <a:chOff x="9652371" y="397080"/>
              <a:chExt cx="84960" cy="252468"/>
            </a:xfrm>
          </p:grpSpPr>
          <p:sp>
            <p:nvSpPr>
              <p:cNvPr id="190" name="Rectangle 189">
                <a:extLst>
                  <a:ext uri="{FF2B5EF4-FFF2-40B4-BE49-F238E27FC236}">
                    <a16:creationId xmlns:a16="http://schemas.microsoft.com/office/drawing/2014/main" id="{4260DF82-C7E8-48F1-9331-FBCDACA6B331}"/>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191" name="Rectangle 190">
                <a:extLst>
                  <a:ext uri="{FF2B5EF4-FFF2-40B4-BE49-F238E27FC236}">
                    <a16:creationId xmlns:a16="http://schemas.microsoft.com/office/drawing/2014/main" id="{6031B31D-66C4-4C58-9F24-71BBD7FCCA52}"/>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139" name="Group 138">
              <a:extLst>
                <a:ext uri="{FF2B5EF4-FFF2-40B4-BE49-F238E27FC236}">
                  <a16:creationId xmlns:a16="http://schemas.microsoft.com/office/drawing/2014/main" id="{875AD881-45EB-4C86-B46D-164AD63D29CD}"/>
                </a:ext>
              </a:extLst>
            </p:cNvPr>
            <p:cNvGrpSpPr/>
            <p:nvPr/>
          </p:nvGrpSpPr>
          <p:grpSpPr>
            <a:xfrm>
              <a:off x="8157621" y="3318666"/>
              <a:ext cx="84960" cy="252468"/>
              <a:chOff x="9652371" y="397080"/>
              <a:chExt cx="84960" cy="252468"/>
            </a:xfrm>
          </p:grpSpPr>
          <p:sp>
            <p:nvSpPr>
              <p:cNvPr id="188" name="Rectangle 187">
                <a:extLst>
                  <a:ext uri="{FF2B5EF4-FFF2-40B4-BE49-F238E27FC236}">
                    <a16:creationId xmlns:a16="http://schemas.microsoft.com/office/drawing/2014/main" id="{9128608C-E9D3-4FD5-84CA-1BAA1B1C1CE3}"/>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89" name="Rectangle 188">
                <a:extLst>
                  <a:ext uri="{FF2B5EF4-FFF2-40B4-BE49-F238E27FC236}">
                    <a16:creationId xmlns:a16="http://schemas.microsoft.com/office/drawing/2014/main" id="{9F9DA926-6CDC-4036-825C-70D6811196A6}"/>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grpSp>
          <p:nvGrpSpPr>
            <p:cNvPr id="140" name="Group 139">
              <a:extLst>
                <a:ext uri="{FF2B5EF4-FFF2-40B4-BE49-F238E27FC236}">
                  <a16:creationId xmlns:a16="http://schemas.microsoft.com/office/drawing/2014/main" id="{92DD249C-5CC5-443C-A7F9-91154C434C54}"/>
                </a:ext>
              </a:extLst>
            </p:cNvPr>
            <p:cNvGrpSpPr/>
            <p:nvPr/>
          </p:nvGrpSpPr>
          <p:grpSpPr>
            <a:xfrm>
              <a:off x="7389204" y="3312423"/>
              <a:ext cx="84960" cy="252468"/>
              <a:chOff x="9652371" y="397080"/>
              <a:chExt cx="84960" cy="252468"/>
            </a:xfrm>
          </p:grpSpPr>
          <p:sp>
            <p:nvSpPr>
              <p:cNvPr id="186" name="Rectangle 185">
                <a:extLst>
                  <a:ext uri="{FF2B5EF4-FFF2-40B4-BE49-F238E27FC236}">
                    <a16:creationId xmlns:a16="http://schemas.microsoft.com/office/drawing/2014/main" id="{D8662FFE-E08A-4729-9D72-E477EDC28687}"/>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87" name="Rectangle 186">
                <a:extLst>
                  <a:ext uri="{FF2B5EF4-FFF2-40B4-BE49-F238E27FC236}">
                    <a16:creationId xmlns:a16="http://schemas.microsoft.com/office/drawing/2014/main" id="{131F6CEB-C513-47A3-9395-9859E28D9C78}"/>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grpSp>
          <p:nvGrpSpPr>
            <p:cNvPr id="141" name="Group 140">
              <a:extLst>
                <a:ext uri="{FF2B5EF4-FFF2-40B4-BE49-F238E27FC236}">
                  <a16:creationId xmlns:a16="http://schemas.microsoft.com/office/drawing/2014/main" id="{0FE6056D-CC7F-49D0-AC1D-7B6D1AC2374B}"/>
                </a:ext>
              </a:extLst>
            </p:cNvPr>
            <p:cNvGrpSpPr/>
            <p:nvPr/>
          </p:nvGrpSpPr>
          <p:grpSpPr>
            <a:xfrm>
              <a:off x="6617627" y="3318666"/>
              <a:ext cx="84960" cy="252468"/>
              <a:chOff x="9652371" y="397080"/>
              <a:chExt cx="84960" cy="252468"/>
            </a:xfrm>
          </p:grpSpPr>
          <p:sp>
            <p:nvSpPr>
              <p:cNvPr id="184" name="Rectangle 183">
                <a:extLst>
                  <a:ext uri="{FF2B5EF4-FFF2-40B4-BE49-F238E27FC236}">
                    <a16:creationId xmlns:a16="http://schemas.microsoft.com/office/drawing/2014/main" id="{DBDB5C33-AD78-4466-9C4D-8A10FEE75E42}"/>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85" name="Rectangle 184">
                <a:extLst>
                  <a:ext uri="{FF2B5EF4-FFF2-40B4-BE49-F238E27FC236}">
                    <a16:creationId xmlns:a16="http://schemas.microsoft.com/office/drawing/2014/main" id="{47B8162D-B546-4219-8626-607111CC4E03}"/>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sp>
          <p:nvSpPr>
            <p:cNvPr id="142" name="Rectangle 141">
              <a:extLst>
                <a:ext uri="{FF2B5EF4-FFF2-40B4-BE49-F238E27FC236}">
                  <a16:creationId xmlns:a16="http://schemas.microsoft.com/office/drawing/2014/main" id="{95204733-FCCC-4132-8B39-DFCE03BC8220}"/>
                </a:ext>
              </a:extLst>
            </p:cNvPr>
            <p:cNvSpPr/>
            <p:nvPr/>
          </p:nvSpPr>
          <p:spPr>
            <a:xfrm>
              <a:off x="5715231" y="322556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43" name="Rectangle 142">
              <a:extLst>
                <a:ext uri="{FF2B5EF4-FFF2-40B4-BE49-F238E27FC236}">
                  <a16:creationId xmlns:a16="http://schemas.microsoft.com/office/drawing/2014/main" id="{FBE92CC3-D58F-47A4-A776-C034C66746BD}"/>
                </a:ext>
              </a:extLst>
            </p:cNvPr>
            <p:cNvSpPr/>
            <p:nvPr/>
          </p:nvSpPr>
          <p:spPr>
            <a:xfrm>
              <a:off x="9018515" y="2805350"/>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44" name="Rectangle 143">
              <a:extLst>
                <a:ext uri="{FF2B5EF4-FFF2-40B4-BE49-F238E27FC236}">
                  <a16:creationId xmlns:a16="http://schemas.microsoft.com/office/drawing/2014/main" id="{EE2ED165-9ADE-4B6B-BD56-AAA78B94C723}"/>
                </a:ext>
              </a:extLst>
            </p:cNvPr>
            <p:cNvSpPr/>
            <p:nvPr/>
          </p:nvSpPr>
          <p:spPr>
            <a:xfrm>
              <a:off x="9335673" y="3054928"/>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45" name="Rectangle 144">
              <a:extLst>
                <a:ext uri="{FF2B5EF4-FFF2-40B4-BE49-F238E27FC236}">
                  <a16:creationId xmlns:a16="http://schemas.microsoft.com/office/drawing/2014/main" id="{82CB6FF6-66CC-4E2E-915D-DCF99419249C}"/>
                </a:ext>
              </a:extLst>
            </p:cNvPr>
            <p:cNvSpPr/>
            <p:nvPr/>
          </p:nvSpPr>
          <p:spPr>
            <a:xfrm>
              <a:off x="9602295" y="3548213"/>
              <a:ext cx="5931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F</a:t>
              </a:r>
            </a:p>
          </p:txBody>
        </p:sp>
        <p:grpSp>
          <p:nvGrpSpPr>
            <p:cNvPr id="146" name="Group 145">
              <a:extLst>
                <a:ext uri="{FF2B5EF4-FFF2-40B4-BE49-F238E27FC236}">
                  <a16:creationId xmlns:a16="http://schemas.microsoft.com/office/drawing/2014/main" id="{C294A454-30D3-4474-A383-347404367CF4}"/>
                </a:ext>
              </a:extLst>
            </p:cNvPr>
            <p:cNvGrpSpPr/>
            <p:nvPr/>
          </p:nvGrpSpPr>
          <p:grpSpPr>
            <a:xfrm>
              <a:off x="7789055" y="3149268"/>
              <a:ext cx="84960" cy="252468"/>
              <a:chOff x="9652371" y="397080"/>
              <a:chExt cx="84960" cy="252468"/>
            </a:xfrm>
          </p:grpSpPr>
          <p:sp>
            <p:nvSpPr>
              <p:cNvPr id="182" name="Rectangle 181">
                <a:extLst>
                  <a:ext uri="{FF2B5EF4-FFF2-40B4-BE49-F238E27FC236}">
                    <a16:creationId xmlns:a16="http://schemas.microsoft.com/office/drawing/2014/main" id="{C6907EAC-CE8A-4C04-B29A-76B8E7DD7E03}"/>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183" name="Rectangle 182">
                <a:extLst>
                  <a:ext uri="{FF2B5EF4-FFF2-40B4-BE49-F238E27FC236}">
                    <a16:creationId xmlns:a16="http://schemas.microsoft.com/office/drawing/2014/main" id="{B946E3E2-E19C-4828-AD2E-399D9509139A}"/>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147" name="Group 146">
              <a:extLst>
                <a:ext uri="{FF2B5EF4-FFF2-40B4-BE49-F238E27FC236}">
                  <a16:creationId xmlns:a16="http://schemas.microsoft.com/office/drawing/2014/main" id="{25A80DF6-26F3-4348-9707-C4147201E8EF}"/>
                </a:ext>
              </a:extLst>
            </p:cNvPr>
            <p:cNvGrpSpPr/>
            <p:nvPr/>
          </p:nvGrpSpPr>
          <p:grpSpPr>
            <a:xfrm rot="572228" flipV="1">
              <a:off x="9351665" y="2506237"/>
              <a:ext cx="92075" cy="66624"/>
              <a:chOff x="250471" y="5019519"/>
              <a:chExt cx="92075" cy="66624"/>
            </a:xfrm>
          </p:grpSpPr>
          <p:sp>
            <p:nvSpPr>
              <p:cNvPr id="176" name="Freeform 219">
                <a:extLst>
                  <a:ext uri="{FF2B5EF4-FFF2-40B4-BE49-F238E27FC236}">
                    <a16:creationId xmlns:a16="http://schemas.microsoft.com/office/drawing/2014/main" id="{894C8E9A-9AFD-45B0-8CDC-00536947D271}"/>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7" name="Freeform 220">
                <a:extLst>
                  <a:ext uri="{FF2B5EF4-FFF2-40B4-BE49-F238E27FC236}">
                    <a16:creationId xmlns:a16="http://schemas.microsoft.com/office/drawing/2014/main" id="{61EBDF28-4CD1-4C40-A788-D3C291E8A9AD}"/>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8" name="Freeform 221">
                <a:extLst>
                  <a:ext uri="{FF2B5EF4-FFF2-40B4-BE49-F238E27FC236}">
                    <a16:creationId xmlns:a16="http://schemas.microsoft.com/office/drawing/2014/main" id="{F1B6F0CF-2DDD-45D8-9E03-527B094FD419}"/>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9" name="Freeform 222">
                <a:extLst>
                  <a:ext uri="{FF2B5EF4-FFF2-40B4-BE49-F238E27FC236}">
                    <a16:creationId xmlns:a16="http://schemas.microsoft.com/office/drawing/2014/main" id="{9B2D4A7A-8256-498F-90C9-9A5A67706104}"/>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0" name="Freeform 223">
                <a:extLst>
                  <a:ext uri="{FF2B5EF4-FFF2-40B4-BE49-F238E27FC236}">
                    <a16:creationId xmlns:a16="http://schemas.microsoft.com/office/drawing/2014/main" id="{3358C2F4-670C-494B-9332-B8057AE0DC5A}"/>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1" name="Freeform 224">
                <a:extLst>
                  <a:ext uri="{FF2B5EF4-FFF2-40B4-BE49-F238E27FC236}">
                    <a16:creationId xmlns:a16="http://schemas.microsoft.com/office/drawing/2014/main" id="{988E4D2A-00B2-464B-B248-B4268A648E4F}"/>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48" name="Rectangle 147">
              <a:extLst>
                <a:ext uri="{FF2B5EF4-FFF2-40B4-BE49-F238E27FC236}">
                  <a16:creationId xmlns:a16="http://schemas.microsoft.com/office/drawing/2014/main" id="{2B583945-82AC-4CE5-90EA-7A8D0FF81242}"/>
                </a:ext>
              </a:extLst>
            </p:cNvPr>
            <p:cNvSpPr/>
            <p:nvPr/>
          </p:nvSpPr>
          <p:spPr>
            <a:xfrm rot="18005744">
              <a:off x="7850752" y="3473052"/>
              <a:ext cx="291600" cy="307777"/>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49" name="Freeform 231">
              <a:extLst>
                <a:ext uri="{FF2B5EF4-FFF2-40B4-BE49-F238E27FC236}">
                  <a16:creationId xmlns:a16="http://schemas.microsoft.com/office/drawing/2014/main" id="{1276AD25-01DF-4952-AC66-C23557C263D2}"/>
                </a:ext>
              </a:extLst>
            </p:cNvPr>
            <p:cNvSpPr/>
            <p:nvPr/>
          </p:nvSpPr>
          <p:spPr bwMode="auto">
            <a:xfrm rot="21175208">
              <a:off x="9442450" y="2543175"/>
              <a:ext cx="88900" cy="165100"/>
            </a:xfrm>
            <a:custGeom>
              <a:avLst/>
              <a:gdLst>
                <a:gd name="connsiteX0" fmla="*/ 88900 w 88900"/>
                <a:gd name="connsiteY0" fmla="*/ 165100 h 165100"/>
                <a:gd name="connsiteX1" fmla="*/ 0 w 88900"/>
                <a:gd name="connsiteY1" fmla="*/ 0 h 165100"/>
              </a:gdLst>
              <a:ahLst/>
              <a:cxnLst>
                <a:cxn ang="0">
                  <a:pos x="connsiteX0" y="connsiteY0"/>
                </a:cxn>
                <a:cxn ang="0">
                  <a:pos x="connsiteX1" y="connsiteY1"/>
                </a:cxn>
              </a:cxnLst>
              <a:rect l="l" t="t" r="r" b="b"/>
              <a:pathLst>
                <a:path w="88900" h="165100">
                  <a:moveTo>
                    <a:pt x="88900" y="165100"/>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0" name="Freeform 232">
              <a:extLst>
                <a:ext uri="{FF2B5EF4-FFF2-40B4-BE49-F238E27FC236}">
                  <a16:creationId xmlns:a16="http://schemas.microsoft.com/office/drawing/2014/main" id="{38DE48AC-EB7E-460B-A0A7-02CB2B36BEDC}"/>
                </a:ext>
              </a:extLst>
            </p:cNvPr>
            <p:cNvSpPr/>
            <p:nvPr/>
          </p:nvSpPr>
          <p:spPr bwMode="auto">
            <a:xfrm>
              <a:off x="9036050" y="2320925"/>
              <a:ext cx="298450" cy="295275"/>
            </a:xfrm>
            <a:custGeom>
              <a:avLst/>
              <a:gdLst>
                <a:gd name="connsiteX0" fmla="*/ 127000 w 298450"/>
                <a:gd name="connsiteY0" fmla="*/ 0 h 295275"/>
                <a:gd name="connsiteX1" fmla="*/ 238125 w 298450"/>
                <a:gd name="connsiteY1" fmla="*/ 25400 h 295275"/>
                <a:gd name="connsiteX2" fmla="*/ 298450 w 298450"/>
                <a:gd name="connsiteY2" fmla="*/ 155575 h 295275"/>
                <a:gd name="connsiteX3" fmla="*/ 215900 w 298450"/>
                <a:gd name="connsiteY3" fmla="*/ 295275 h 295275"/>
                <a:gd name="connsiteX4" fmla="*/ 57150 w 298450"/>
                <a:gd name="connsiteY4" fmla="*/ 282575 h 295275"/>
                <a:gd name="connsiteX5" fmla="*/ 0 w 298450"/>
                <a:gd name="connsiteY5" fmla="*/ 133350 h 295275"/>
                <a:gd name="connsiteX6" fmla="*/ 38100 w 298450"/>
                <a:gd name="connsiteY6" fmla="*/ 60325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450" h="295275">
                  <a:moveTo>
                    <a:pt x="127000" y="0"/>
                  </a:moveTo>
                  <a:lnTo>
                    <a:pt x="238125" y="25400"/>
                  </a:lnTo>
                  <a:lnTo>
                    <a:pt x="298450" y="155575"/>
                  </a:lnTo>
                  <a:lnTo>
                    <a:pt x="215900" y="295275"/>
                  </a:lnTo>
                  <a:lnTo>
                    <a:pt x="57150" y="282575"/>
                  </a:lnTo>
                  <a:lnTo>
                    <a:pt x="0" y="133350"/>
                  </a:lnTo>
                  <a:lnTo>
                    <a:pt x="38100" y="603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1" name="Freeform 233">
              <a:extLst>
                <a:ext uri="{FF2B5EF4-FFF2-40B4-BE49-F238E27FC236}">
                  <a16:creationId xmlns:a16="http://schemas.microsoft.com/office/drawing/2014/main" id="{FC6DAB54-B32F-414B-BEEE-3FBE21D0C9F4}"/>
                </a:ext>
              </a:extLst>
            </p:cNvPr>
            <p:cNvSpPr/>
            <p:nvPr/>
          </p:nvSpPr>
          <p:spPr bwMode="auto">
            <a:xfrm>
              <a:off x="9344025" y="2416175"/>
              <a:ext cx="73025" cy="60325"/>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Freeform 234">
              <a:extLst>
                <a:ext uri="{FF2B5EF4-FFF2-40B4-BE49-F238E27FC236}">
                  <a16:creationId xmlns:a16="http://schemas.microsoft.com/office/drawing/2014/main" id="{2F633180-5488-46C0-B9A3-2C6D41A3959C}"/>
                </a:ext>
              </a:extLst>
            </p:cNvPr>
            <p:cNvSpPr/>
            <p:nvPr/>
          </p:nvSpPr>
          <p:spPr bwMode="auto">
            <a:xfrm>
              <a:off x="9001125" y="2593975"/>
              <a:ext cx="88900" cy="225425"/>
            </a:xfrm>
            <a:custGeom>
              <a:avLst/>
              <a:gdLst>
                <a:gd name="connsiteX0" fmla="*/ 88900 w 88900"/>
                <a:gd name="connsiteY0" fmla="*/ 0 h 225425"/>
                <a:gd name="connsiteX1" fmla="*/ 0 w 88900"/>
                <a:gd name="connsiteY1" fmla="*/ 136525 h 225425"/>
                <a:gd name="connsiteX2" fmla="*/ 44450 w 88900"/>
                <a:gd name="connsiteY2" fmla="*/ 225425 h 225425"/>
              </a:gdLst>
              <a:ahLst/>
              <a:cxnLst>
                <a:cxn ang="0">
                  <a:pos x="connsiteX0" y="connsiteY0"/>
                </a:cxn>
                <a:cxn ang="0">
                  <a:pos x="connsiteX1" y="connsiteY1"/>
                </a:cxn>
                <a:cxn ang="0">
                  <a:pos x="connsiteX2" y="connsiteY2"/>
                </a:cxn>
              </a:cxnLst>
              <a:rect l="l" t="t" r="r" b="b"/>
              <a:pathLst>
                <a:path w="88900" h="225425">
                  <a:moveTo>
                    <a:pt x="88900" y="0"/>
                  </a:moveTo>
                  <a:lnTo>
                    <a:pt x="0" y="136525"/>
                  </a:lnTo>
                  <a:lnTo>
                    <a:pt x="44450" y="2254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3" name="Freeform 235">
              <a:extLst>
                <a:ext uri="{FF2B5EF4-FFF2-40B4-BE49-F238E27FC236}">
                  <a16:creationId xmlns:a16="http://schemas.microsoft.com/office/drawing/2014/main" id="{F83D1EAE-F268-449F-92CC-2C23AF2D8D43}"/>
                </a:ext>
              </a:extLst>
            </p:cNvPr>
            <p:cNvSpPr/>
            <p:nvPr/>
          </p:nvSpPr>
          <p:spPr bwMode="auto">
            <a:xfrm>
              <a:off x="9109075" y="2613025"/>
              <a:ext cx="200025" cy="288925"/>
            </a:xfrm>
            <a:custGeom>
              <a:avLst/>
              <a:gdLst>
                <a:gd name="connsiteX0" fmla="*/ 136525 w 200025"/>
                <a:gd name="connsiteY0" fmla="*/ 0 h 288925"/>
                <a:gd name="connsiteX1" fmla="*/ 200025 w 200025"/>
                <a:gd name="connsiteY1" fmla="*/ 155575 h 288925"/>
                <a:gd name="connsiteX2" fmla="*/ 111125 w 200025"/>
                <a:gd name="connsiteY2" fmla="*/ 288925 h 288925"/>
                <a:gd name="connsiteX3" fmla="*/ 0 w 200025"/>
                <a:gd name="connsiteY3" fmla="*/ 282575 h 288925"/>
              </a:gdLst>
              <a:ahLst/>
              <a:cxnLst>
                <a:cxn ang="0">
                  <a:pos x="connsiteX0" y="connsiteY0"/>
                </a:cxn>
                <a:cxn ang="0">
                  <a:pos x="connsiteX1" y="connsiteY1"/>
                </a:cxn>
                <a:cxn ang="0">
                  <a:pos x="connsiteX2" y="connsiteY2"/>
                </a:cxn>
                <a:cxn ang="0">
                  <a:pos x="connsiteX3" y="connsiteY3"/>
                </a:cxn>
              </a:cxnLst>
              <a:rect l="l" t="t" r="r" b="b"/>
              <a:pathLst>
                <a:path w="200025" h="288925">
                  <a:moveTo>
                    <a:pt x="136525" y="0"/>
                  </a:moveTo>
                  <a:lnTo>
                    <a:pt x="200025" y="155575"/>
                  </a:lnTo>
                  <a:lnTo>
                    <a:pt x="111125" y="288925"/>
                  </a:lnTo>
                  <a:lnTo>
                    <a:pt x="0" y="2825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4" name="Freeform 236">
              <a:extLst>
                <a:ext uri="{FF2B5EF4-FFF2-40B4-BE49-F238E27FC236}">
                  <a16:creationId xmlns:a16="http://schemas.microsoft.com/office/drawing/2014/main" id="{59E023B7-6EA7-48BA-872B-E40F1E80251E}"/>
                </a:ext>
              </a:extLst>
            </p:cNvPr>
            <p:cNvSpPr/>
            <p:nvPr/>
          </p:nvSpPr>
          <p:spPr bwMode="auto">
            <a:xfrm>
              <a:off x="8997950" y="2898775"/>
              <a:ext cx="241300" cy="234950"/>
            </a:xfrm>
            <a:custGeom>
              <a:avLst/>
              <a:gdLst>
                <a:gd name="connsiteX0" fmla="*/ 38100 w 241300"/>
                <a:gd name="connsiteY0" fmla="*/ 50800 h 234950"/>
                <a:gd name="connsiteX1" fmla="*/ 0 w 241300"/>
                <a:gd name="connsiteY1" fmla="*/ 127000 h 234950"/>
                <a:gd name="connsiteX2" fmla="*/ 117475 w 241300"/>
                <a:gd name="connsiteY2" fmla="*/ 234950 h 234950"/>
                <a:gd name="connsiteX3" fmla="*/ 241300 w 241300"/>
                <a:gd name="connsiteY3" fmla="*/ 174625 h 234950"/>
                <a:gd name="connsiteX4" fmla="*/ 219075 w 241300"/>
                <a:gd name="connsiteY4" fmla="*/ 0 h 23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34950">
                  <a:moveTo>
                    <a:pt x="38100" y="50800"/>
                  </a:moveTo>
                  <a:lnTo>
                    <a:pt x="0" y="127000"/>
                  </a:lnTo>
                  <a:lnTo>
                    <a:pt x="117475" y="234950"/>
                  </a:lnTo>
                  <a:lnTo>
                    <a:pt x="241300" y="174625"/>
                  </a:lnTo>
                  <a:lnTo>
                    <a:pt x="2190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5" name="Freeform 237">
              <a:extLst>
                <a:ext uri="{FF2B5EF4-FFF2-40B4-BE49-F238E27FC236}">
                  <a16:creationId xmlns:a16="http://schemas.microsoft.com/office/drawing/2014/main" id="{80BCBFE4-FC80-49D5-9E48-DBEE128C8DE6}"/>
                </a:ext>
              </a:extLst>
            </p:cNvPr>
            <p:cNvSpPr/>
            <p:nvPr/>
          </p:nvSpPr>
          <p:spPr bwMode="auto">
            <a:xfrm rot="404059">
              <a:off x="9239250" y="3070225"/>
              <a:ext cx="85725" cy="34925"/>
            </a:xfrm>
            <a:custGeom>
              <a:avLst/>
              <a:gdLst>
                <a:gd name="connsiteX0" fmla="*/ 85725 w 85725"/>
                <a:gd name="connsiteY0" fmla="*/ 34925 h 34925"/>
                <a:gd name="connsiteX1" fmla="*/ 0 w 85725"/>
                <a:gd name="connsiteY1" fmla="*/ 0 h 34925"/>
              </a:gdLst>
              <a:ahLst/>
              <a:cxnLst>
                <a:cxn ang="0">
                  <a:pos x="connsiteX0" y="connsiteY0"/>
                </a:cxn>
                <a:cxn ang="0">
                  <a:pos x="connsiteX1" y="connsiteY1"/>
                </a:cxn>
              </a:cxnLst>
              <a:rect l="l" t="t" r="r" b="b"/>
              <a:pathLst>
                <a:path w="85725" h="34925">
                  <a:moveTo>
                    <a:pt x="85725" y="34925"/>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6" name="Freeform 238">
              <a:extLst>
                <a:ext uri="{FF2B5EF4-FFF2-40B4-BE49-F238E27FC236}">
                  <a16:creationId xmlns:a16="http://schemas.microsoft.com/office/drawing/2014/main" id="{B5C64874-900D-4187-91FA-E3B7C7894FC0}"/>
                </a:ext>
              </a:extLst>
            </p:cNvPr>
            <p:cNvSpPr/>
            <p:nvPr/>
          </p:nvSpPr>
          <p:spPr bwMode="auto">
            <a:xfrm rot="404059">
              <a:off x="9237547" y="3102623"/>
              <a:ext cx="85725" cy="34925"/>
            </a:xfrm>
            <a:custGeom>
              <a:avLst/>
              <a:gdLst>
                <a:gd name="connsiteX0" fmla="*/ 85725 w 85725"/>
                <a:gd name="connsiteY0" fmla="*/ 34925 h 34925"/>
                <a:gd name="connsiteX1" fmla="*/ 0 w 85725"/>
                <a:gd name="connsiteY1" fmla="*/ 0 h 34925"/>
              </a:gdLst>
              <a:ahLst/>
              <a:cxnLst>
                <a:cxn ang="0">
                  <a:pos x="connsiteX0" y="connsiteY0"/>
                </a:cxn>
                <a:cxn ang="0">
                  <a:pos x="connsiteX1" y="connsiteY1"/>
                </a:cxn>
              </a:cxnLst>
              <a:rect l="l" t="t" r="r" b="b"/>
              <a:pathLst>
                <a:path w="85725" h="34925">
                  <a:moveTo>
                    <a:pt x="85725" y="34925"/>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7" name="Freeform 239">
              <a:extLst>
                <a:ext uri="{FF2B5EF4-FFF2-40B4-BE49-F238E27FC236}">
                  <a16:creationId xmlns:a16="http://schemas.microsoft.com/office/drawing/2014/main" id="{D021B467-E39F-44EC-B31F-51AEF3CE78DA}"/>
                </a:ext>
              </a:extLst>
            </p:cNvPr>
            <p:cNvSpPr/>
            <p:nvPr/>
          </p:nvSpPr>
          <p:spPr bwMode="auto">
            <a:xfrm>
              <a:off x="9115425" y="3127375"/>
              <a:ext cx="114300" cy="266700"/>
            </a:xfrm>
            <a:custGeom>
              <a:avLst/>
              <a:gdLst>
                <a:gd name="connsiteX0" fmla="*/ 3175 w 114300"/>
                <a:gd name="connsiteY0" fmla="*/ 0 h 266700"/>
                <a:gd name="connsiteX1" fmla="*/ 0 w 114300"/>
                <a:gd name="connsiteY1" fmla="*/ 187325 h 266700"/>
                <a:gd name="connsiteX2" fmla="*/ 114300 w 114300"/>
                <a:gd name="connsiteY2" fmla="*/ 266700 h 266700"/>
              </a:gdLst>
              <a:ahLst/>
              <a:cxnLst>
                <a:cxn ang="0">
                  <a:pos x="connsiteX0" y="connsiteY0"/>
                </a:cxn>
                <a:cxn ang="0">
                  <a:pos x="connsiteX1" y="connsiteY1"/>
                </a:cxn>
                <a:cxn ang="0">
                  <a:pos x="connsiteX2" y="connsiteY2"/>
                </a:cxn>
              </a:cxnLst>
              <a:rect l="l" t="t" r="r" b="b"/>
              <a:pathLst>
                <a:path w="114300" h="266700">
                  <a:moveTo>
                    <a:pt x="3175" y="0"/>
                  </a:moveTo>
                  <a:cubicBezTo>
                    <a:pt x="2117" y="62442"/>
                    <a:pt x="1058" y="124883"/>
                    <a:pt x="0" y="187325"/>
                  </a:cubicBezTo>
                  <a:lnTo>
                    <a:pt x="114300" y="2667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8" name="Freeform 240">
              <a:extLst>
                <a:ext uri="{FF2B5EF4-FFF2-40B4-BE49-F238E27FC236}">
                  <a16:creationId xmlns:a16="http://schemas.microsoft.com/office/drawing/2014/main" id="{A867316B-CA6D-4FCA-BDD0-35983104FF3B}"/>
                </a:ext>
              </a:extLst>
            </p:cNvPr>
            <p:cNvSpPr/>
            <p:nvPr/>
          </p:nvSpPr>
          <p:spPr bwMode="auto">
            <a:xfrm>
              <a:off x="9150350" y="3155950"/>
              <a:ext cx="3175" cy="146050"/>
            </a:xfrm>
            <a:custGeom>
              <a:avLst/>
              <a:gdLst>
                <a:gd name="connsiteX0" fmla="*/ 3175 w 3175"/>
                <a:gd name="connsiteY0" fmla="*/ 0 h 146050"/>
                <a:gd name="connsiteX1" fmla="*/ 0 w 3175"/>
                <a:gd name="connsiteY1" fmla="*/ 146050 h 146050"/>
              </a:gdLst>
              <a:ahLst/>
              <a:cxnLst>
                <a:cxn ang="0">
                  <a:pos x="connsiteX0" y="connsiteY0"/>
                </a:cxn>
                <a:cxn ang="0">
                  <a:pos x="connsiteX1" y="connsiteY1"/>
                </a:cxn>
              </a:cxnLst>
              <a:rect l="l" t="t" r="r" b="b"/>
              <a:pathLst>
                <a:path w="3175" h="146050">
                  <a:moveTo>
                    <a:pt x="3175" y="0"/>
                  </a:moveTo>
                  <a:cubicBezTo>
                    <a:pt x="2117" y="48683"/>
                    <a:pt x="1058" y="97367"/>
                    <a:pt x="0" y="14605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9" name="Freeform 241">
              <a:extLst>
                <a:ext uri="{FF2B5EF4-FFF2-40B4-BE49-F238E27FC236}">
                  <a16:creationId xmlns:a16="http://schemas.microsoft.com/office/drawing/2014/main" id="{903533D8-E5AF-4753-AF98-793B5523FF31}"/>
                </a:ext>
              </a:extLst>
            </p:cNvPr>
            <p:cNvSpPr/>
            <p:nvPr/>
          </p:nvSpPr>
          <p:spPr bwMode="auto">
            <a:xfrm>
              <a:off x="9378950" y="3203575"/>
              <a:ext cx="0" cy="107950"/>
            </a:xfrm>
            <a:custGeom>
              <a:avLst/>
              <a:gdLst>
                <a:gd name="connsiteX0" fmla="*/ 0 w 0"/>
                <a:gd name="connsiteY0" fmla="*/ 107950 h 107950"/>
                <a:gd name="connsiteX1" fmla="*/ 0 w 0"/>
                <a:gd name="connsiteY1" fmla="*/ 0 h 107950"/>
              </a:gdLst>
              <a:ahLst/>
              <a:cxnLst>
                <a:cxn ang="0">
                  <a:pos x="connsiteX0" y="connsiteY0"/>
                </a:cxn>
                <a:cxn ang="0">
                  <a:pos x="connsiteX1" y="connsiteY1"/>
                </a:cxn>
              </a:cxnLst>
              <a:rect l="l" t="t" r="r" b="b"/>
              <a:pathLst>
                <a:path h="107950">
                  <a:moveTo>
                    <a:pt x="0" y="107950"/>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0" name="Freeform 242">
              <a:extLst>
                <a:ext uri="{FF2B5EF4-FFF2-40B4-BE49-F238E27FC236}">
                  <a16:creationId xmlns:a16="http://schemas.microsoft.com/office/drawing/2014/main" id="{AF463AC6-E83E-48C0-ADA3-DD9D4799FB50}"/>
                </a:ext>
              </a:extLst>
            </p:cNvPr>
            <p:cNvSpPr/>
            <p:nvPr/>
          </p:nvSpPr>
          <p:spPr bwMode="auto">
            <a:xfrm>
              <a:off x="9363075" y="3613150"/>
              <a:ext cx="0" cy="196850"/>
            </a:xfrm>
            <a:custGeom>
              <a:avLst/>
              <a:gdLst>
                <a:gd name="connsiteX0" fmla="*/ 0 w 0"/>
                <a:gd name="connsiteY0" fmla="*/ 0 h 196850"/>
                <a:gd name="connsiteX1" fmla="*/ 0 w 0"/>
                <a:gd name="connsiteY1" fmla="*/ 196850 h 196850"/>
              </a:gdLst>
              <a:ahLst/>
              <a:cxnLst>
                <a:cxn ang="0">
                  <a:pos x="connsiteX0" y="connsiteY0"/>
                </a:cxn>
                <a:cxn ang="0">
                  <a:pos x="connsiteX1" y="connsiteY1"/>
                </a:cxn>
              </a:cxnLst>
              <a:rect l="l" t="t" r="r" b="b"/>
              <a:pathLst>
                <a:path h="196850">
                  <a:moveTo>
                    <a:pt x="0" y="0"/>
                  </a:moveTo>
                  <a:lnTo>
                    <a:pt x="0" y="1968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1" name="Freeform 243">
              <a:extLst>
                <a:ext uri="{FF2B5EF4-FFF2-40B4-BE49-F238E27FC236}">
                  <a16:creationId xmlns:a16="http://schemas.microsoft.com/office/drawing/2014/main" id="{FE430E55-315C-46C6-A4A9-2973FEE23647}"/>
                </a:ext>
              </a:extLst>
            </p:cNvPr>
            <p:cNvSpPr/>
            <p:nvPr/>
          </p:nvSpPr>
          <p:spPr bwMode="auto">
            <a:xfrm>
              <a:off x="9505950" y="3533775"/>
              <a:ext cx="82550" cy="53975"/>
            </a:xfrm>
            <a:custGeom>
              <a:avLst/>
              <a:gdLst>
                <a:gd name="connsiteX0" fmla="*/ 0 w 82550"/>
                <a:gd name="connsiteY0" fmla="*/ 0 h 53975"/>
                <a:gd name="connsiteX1" fmla="*/ 82550 w 82550"/>
                <a:gd name="connsiteY1" fmla="*/ 53975 h 53975"/>
              </a:gdLst>
              <a:ahLst/>
              <a:cxnLst>
                <a:cxn ang="0">
                  <a:pos x="connsiteX0" y="connsiteY0"/>
                </a:cxn>
                <a:cxn ang="0">
                  <a:pos x="connsiteX1" y="connsiteY1"/>
                </a:cxn>
              </a:cxnLst>
              <a:rect l="l" t="t" r="r" b="b"/>
              <a:pathLst>
                <a:path w="82550" h="53975">
                  <a:moveTo>
                    <a:pt x="0" y="0"/>
                  </a:moveTo>
                  <a:lnTo>
                    <a:pt x="82550" y="539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2" name="Freeform 244">
              <a:extLst>
                <a:ext uri="{FF2B5EF4-FFF2-40B4-BE49-F238E27FC236}">
                  <a16:creationId xmlns:a16="http://schemas.microsoft.com/office/drawing/2014/main" id="{AEFA2B2A-61A3-4F5A-8B9F-17A5B86DB294}"/>
                </a:ext>
              </a:extLst>
            </p:cNvPr>
            <p:cNvSpPr/>
            <p:nvPr/>
          </p:nvSpPr>
          <p:spPr bwMode="auto">
            <a:xfrm>
              <a:off x="8988425" y="3308350"/>
              <a:ext cx="250825" cy="327025"/>
            </a:xfrm>
            <a:custGeom>
              <a:avLst/>
              <a:gdLst>
                <a:gd name="connsiteX0" fmla="*/ 123825 w 250825"/>
                <a:gd name="connsiteY0" fmla="*/ 0 h 327025"/>
                <a:gd name="connsiteX1" fmla="*/ 3175 w 250825"/>
                <a:gd name="connsiteY1" fmla="*/ 82550 h 327025"/>
                <a:gd name="connsiteX2" fmla="*/ 0 w 250825"/>
                <a:gd name="connsiteY2" fmla="*/ 250825 h 327025"/>
                <a:gd name="connsiteX3" fmla="*/ 120650 w 250825"/>
                <a:gd name="connsiteY3" fmla="*/ 327025 h 327025"/>
                <a:gd name="connsiteX4" fmla="*/ 250825 w 250825"/>
                <a:gd name="connsiteY4" fmla="*/ 244475 h 327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25" h="327025">
                  <a:moveTo>
                    <a:pt x="123825" y="0"/>
                  </a:moveTo>
                  <a:lnTo>
                    <a:pt x="3175" y="82550"/>
                  </a:lnTo>
                  <a:cubicBezTo>
                    <a:pt x="2117" y="138642"/>
                    <a:pt x="1058" y="194733"/>
                    <a:pt x="0" y="250825"/>
                  </a:cubicBezTo>
                  <a:lnTo>
                    <a:pt x="120650" y="327025"/>
                  </a:lnTo>
                  <a:lnTo>
                    <a:pt x="250825" y="2444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3" name="Freeform 245">
              <a:extLst>
                <a:ext uri="{FF2B5EF4-FFF2-40B4-BE49-F238E27FC236}">
                  <a16:creationId xmlns:a16="http://schemas.microsoft.com/office/drawing/2014/main" id="{0735F0D3-B0AB-47D6-B7AD-B2A79A212827}"/>
                </a:ext>
              </a:extLst>
            </p:cNvPr>
            <p:cNvSpPr/>
            <p:nvPr/>
          </p:nvSpPr>
          <p:spPr bwMode="auto">
            <a:xfrm>
              <a:off x="8524875" y="3305175"/>
              <a:ext cx="273050" cy="85725"/>
            </a:xfrm>
            <a:custGeom>
              <a:avLst/>
              <a:gdLst>
                <a:gd name="connsiteX0" fmla="*/ 273050 w 273050"/>
                <a:gd name="connsiteY0" fmla="*/ 31750 h 85725"/>
                <a:gd name="connsiteX1" fmla="*/ 273050 w 273050"/>
                <a:gd name="connsiteY1" fmla="*/ 31750 h 85725"/>
                <a:gd name="connsiteX2" fmla="*/ 193675 w 273050"/>
                <a:gd name="connsiteY2" fmla="*/ 85725 h 85725"/>
                <a:gd name="connsiteX3" fmla="*/ 63500 w 273050"/>
                <a:gd name="connsiteY3" fmla="*/ 0 h 85725"/>
                <a:gd name="connsiteX4" fmla="*/ 0 w 273050"/>
                <a:gd name="connsiteY4" fmla="*/ 53975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0" h="85725">
                  <a:moveTo>
                    <a:pt x="273050" y="31750"/>
                  </a:moveTo>
                  <a:lnTo>
                    <a:pt x="273050" y="31750"/>
                  </a:lnTo>
                  <a:lnTo>
                    <a:pt x="193675" y="85725"/>
                  </a:lnTo>
                  <a:lnTo>
                    <a:pt x="63500" y="0"/>
                  </a:lnTo>
                  <a:lnTo>
                    <a:pt x="0" y="539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4" name="Freeform 246">
              <a:extLst>
                <a:ext uri="{FF2B5EF4-FFF2-40B4-BE49-F238E27FC236}">
                  <a16:creationId xmlns:a16="http://schemas.microsoft.com/office/drawing/2014/main" id="{BDCB304D-D2B5-4D2C-9F5A-81B21923AA3C}"/>
                </a:ext>
              </a:extLst>
            </p:cNvPr>
            <p:cNvSpPr/>
            <p:nvPr/>
          </p:nvSpPr>
          <p:spPr bwMode="auto">
            <a:xfrm>
              <a:off x="8255000" y="3302000"/>
              <a:ext cx="146050" cy="66675"/>
            </a:xfrm>
            <a:custGeom>
              <a:avLst/>
              <a:gdLst>
                <a:gd name="connsiteX0" fmla="*/ 146050 w 146050"/>
                <a:gd name="connsiteY0" fmla="*/ 44450 h 66675"/>
                <a:gd name="connsiteX1" fmla="*/ 85725 w 146050"/>
                <a:gd name="connsiteY1" fmla="*/ 0 h 66675"/>
                <a:gd name="connsiteX2" fmla="*/ 0 w 146050"/>
                <a:gd name="connsiteY2" fmla="*/ 66675 h 66675"/>
              </a:gdLst>
              <a:ahLst/>
              <a:cxnLst>
                <a:cxn ang="0">
                  <a:pos x="connsiteX0" y="connsiteY0"/>
                </a:cxn>
                <a:cxn ang="0">
                  <a:pos x="connsiteX1" y="connsiteY1"/>
                </a:cxn>
                <a:cxn ang="0">
                  <a:pos x="connsiteX2" y="connsiteY2"/>
                </a:cxn>
              </a:cxnLst>
              <a:rect l="l" t="t" r="r" b="b"/>
              <a:pathLst>
                <a:path w="146050" h="66675">
                  <a:moveTo>
                    <a:pt x="146050" y="44450"/>
                  </a:moveTo>
                  <a:lnTo>
                    <a:pt x="85725" y="0"/>
                  </a:lnTo>
                  <a:lnTo>
                    <a:pt x="0" y="666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5" name="Freeform 247">
              <a:extLst>
                <a:ext uri="{FF2B5EF4-FFF2-40B4-BE49-F238E27FC236}">
                  <a16:creationId xmlns:a16="http://schemas.microsoft.com/office/drawing/2014/main" id="{CBD32FE1-DCCB-4D8C-B146-72E1D5DAFC8D}"/>
                </a:ext>
              </a:extLst>
            </p:cNvPr>
            <p:cNvSpPr/>
            <p:nvPr/>
          </p:nvSpPr>
          <p:spPr bwMode="auto">
            <a:xfrm>
              <a:off x="7877175" y="3302000"/>
              <a:ext cx="276225" cy="92075"/>
            </a:xfrm>
            <a:custGeom>
              <a:avLst/>
              <a:gdLst>
                <a:gd name="connsiteX0" fmla="*/ 276225 w 276225"/>
                <a:gd name="connsiteY0" fmla="*/ 53975 h 92075"/>
                <a:gd name="connsiteX1" fmla="*/ 206375 w 276225"/>
                <a:gd name="connsiteY1" fmla="*/ 0 h 92075"/>
                <a:gd name="connsiteX2" fmla="*/ 79375 w 276225"/>
                <a:gd name="connsiteY2" fmla="*/ 92075 h 92075"/>
                <a:gd name="connsiteX3" fmla="*/ 0 w 276225"/>
                <a:gd name="connsiteY3" fmla="*/ 41275 h 92075"/>
              </a:gdLst>
              <a:ahLst/>
              <a:cxnLst>
                <a:cxn ang="0">
                  <a:pos x="connsiteX0" y="connsiteY0"/>
                </a:cxn>
                <a:cxn ang="0">
                  <a:pos x="connsiteX1" y="connsiteY1"/>
                </a:cxn>
                <a:cxn ang="0">
                  <a:pos x="connsiteX2" y="connsiteY2"/>
                </a:cxn>
                <a:cxn ang="0">
                  <a:pos x="connsiteX3" y="connsiteY3"/>
                </a:cxn>
              </a:cxnLst>
              <a:rect l="l" t="t" r="r" b="b"/>
              <a:pathLst>
                <a:path w="276225" h="92075">
                  <a:moveTo>
                    <a:pt x="276225" y="53975"/>
                  </a:moveTo>
                  <a:lnTo>
                    <a:pt x="206375" y="0"/>
                  </a:lnTo>
                  <a:lnTo>
                    <a:pt x="79375" y="92075"/>
                  </a:lnTo>
                  <a:lnTo>
                    <a:pt x="0" y="412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6" name="Freeform 248">
              <a:extLst>
                <a:ext uri="{FF2B5EF4-FFF2-40B4-BE49-F238E27FC236}">
                  <a16:creationId xmlns:a16="http://schemas.microsoft.com/office/drawing/2014/main" id="{589FE239-B496-49F6-82E6-D7D27CC6536D}"/>
                </a:ext>
              </a:extLst>
            </p:cNvPr>
            <p:cNvSpPr/>
            <p:nvPr/>
          </p:nvSpPr>
          <p:spPr bwMode="auto">
            <a:xfrm>
              <a:off x="7553325" y="3051175"/>
              <a:ext cx="209550" cy="336550"/>
            </a:xfrm>
            <a:custGeom>
              <a:avLst/>
              <a:gdLst>
                <a:gd name="connsiteX0" fmla="*/ 136525 w 209550"/>
                <a:gd name="connsiteY0" fmla="*/ 0 h 336550"/>
                <a:gd name="connsiteX1" fmla="*/ 0 w 209550"/>
                <a:gd name="connsiteY1" fmla="*/ 98425 h 336550"/>
                <a:gd name="connsiteX2" fmla="*/ 12700 w 209550"/>
                <a:gd name="connsiteY2" fmla="*/ 257175 h 336550"/>
                <a:gd name="connsiteX3" fmla="*/ 130175 w 209550"/>
                <a:gd name="connsiteY3" fmla="*/ 336550 h 336550"/>
                <a:gd name="connsiteX4" fmla="*/ 209550 w 209550"/>
                <a:gd name="connsiteY4" fmla="*/ 292100 h 336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50" h="336550">
                  <a:moveTo>
                    <a:pt x="136525" y="0"/>
                  </a:moveTo>
                  <a:lnTo>
                    <a:pt x="0" y="98425"/>
                  </a:lnTo>
                  <a:lnTo>
                    <a:pt x="12700" y="257175"/>
                  </a:lnTo>
                  <a:lnTo>
                    <a:pt x="130175" y="336550"/>
                  </a:lnTo>
                  <a:lnTo>
                    <a:pt x="209550" y="2921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7" name="Freeform 249">
              <a:extLst>
                <a:ext uri="{FF2B5EF4-FFF2-40B4-BE49-F238E27FC236}">
                  <a16:creationId xmlns:a16="http://schemas.microsoft.com/office/drawing/2014/main" id="{87B42FAA-8413-40FC-BC60-62EAB313A998}"/>
                </a:ext>
              </a:extLst>
            </p:cNvPr>
            <p:cNvSpPr/>
            <p:nvPr/>
          </p:nvSpPr>
          <p:spPr bwMode="auto">
            <a:xfrm>
              <a:off x="7486650" y="3305175"/>
              <a:ext cx="79375" cy="57150"/>
            </a:xfrm>
            <a:custGeom>
              <a:avLst/>
              <a:gdLst>
                <a:gd name="connsiteX0" fmla="*/ 79375 w 79375"/>
                <a:gd name="connsiteY0" fmla="*/ 0 h 57150"/>
                <a:gd name="connsiteX1" fmla="*/ 0 w 79375"/>
                <a:gd name="connsiteY1" fmla="*/ 57150 h 57150"/>
              </a:gdLst>
              <a:ahLst/>
              <a:cxnLst>
                <a:cxn ang="0">
                  <a:pos x="connsiteX0" y="connsiteY0"/>
                </a:cxn>
                <a:cxn ang="0">
                  <a:pos x="connsiteX1" y="connsiteY1"/>
                </a:cxn>
              </a:cxnLst>
              <a:rect l="l" t="t" r="r" b="b"/>
              <a:pathLst>
                <a:path w="79375" h="57150">
                  <a:moveTo>
                    <a:pt x="79375" y="0"/>
                  </a:moveTo>
                  <a:lnTo>
                    <a:pt x="0"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8" name="Freeform 250">
              <a:extLst>
                <a:ext uri="{FF2B5EF4-FFF2-40B4-BE49-F238E27FC236}">
                  <a16:creationId xmlns:a16="http://schemas.microsoft.com/office/drawing/2014/main" id="{4F2EBF9B-8823-4E99-BC70-941C57EFF08D}"/>
                </a:ext>
              </a:extLst>
            </p:cNvPr>
            <p:cNvSpPr/>
            <p:nvPr/>
          </p:nvSpPr>
          <p:spPr bwMode="auto">
            <a:xfrm rot="1288063">
              <a:off x="5441686" y="3276600"/>
              <a:ext cx="79375" cy="57150"/>
            </a:xfrm>
            <a:custGeom>
              <a:avLst/>
              <a:gdLst>
                <a:gd name="connsiteX0" fmla="*/ 79375 w 79375"/>
                <a:gd name="connsiteY0" fmla="*/ 0 h 57150"/>
                <a:gd name="connsiteX1" fmla="*/ 0 w 79375"/>
                <a:gd name="connsiteY1" fmla="*/ 57150 h 57150"/>
              </a:gdLst>
              <a:ahLst/>
              <a:cxnLst>
                <a:cxn ang="0">
                  <a:pos x="connsiteX0" y="connsiteY0"/>
                </a:cxn>
                <a:cxn ang="0">
                  <a:pos x="connsiteX1" y="connsiteY1"/>
                </a:cxn>
              </a:cxnLst>
              <a:rect l="l" t="t" r="r" b="b"/>
              <a:pathLst>
                <a:path w="79375" h="57150">
                  <a:moveTo>
                    <a:pt x="79375" y="0"/>
                  </a:moveTo>
                  <a:lnTo>
                    <a:pt x="0"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9" name="Freeform 251">
              <a:extLst>
                <a:ext uri="{FF2B5EF4-FFF2-40B4-BE49-F238E27FC236}">
                  <a16:creationId xmlns:a16="http://schemas.microsoft.com/office/drawing/2014/main" id="{1B3DD0ED-054F-4408-A127-0E36F3006AEE}"/>
                </a:ext>
              </a:extLst>
            </p:cNvPr>
            <p:cNvSpPr/>
            <p:nvPr/>
          </p:nvSpPr>
          <p:spPr bwMode="auto">
            <a:xfrm>
              <a:off x="5527675" y="3149600"/>
              <a:ext cx="225425" cy="241300"/>
            </a:xfrm>
            <a:custGeom>
              <a:avLst/>
              <a:gdLst>
                <a:gd name="connsiteX0" fmla="*/ 225425 w 225425"/>
                <a:gd name="connsiteY0" fmla="*/ 76200 h 241300"/>
                <a:gd name="connsiteX1" fmla="*/ 206375 w 225425"/>
                <a:gd name="connsiteY1" fmla="*/ 0 h 241300"/>
                <a:gd name="connsiteX2" fmla="*/ 50800 w 225425"/>
                <a:gd name="connsiteY2" fmla="*/ 0 h 241300"/>
                <a:gd name="connsiteX3" fmla="*/ 0 w 225425"/>
                <a:gd name="connsiteY3" fmla="*/ 146050 h 241300"/>
                <a:gd name="connsiteX4" fmla="*/ 101600 w 225425"/>
                <a:gd name="connsiteY4" fmla="*/ 241300 h 241300"/>
                <a:gd name="connsiteX5" fmla="*/ 174625 w 225425"/>
                <a:gd name="connsiteY5" fmla="*/ 193675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425" h="241300">
                  <a:moveTo>
                    <a:pt x="225425" y="76200"/>
                  </a:moveTo>
                  <a:lnTo>
                    <a:pt x="206375" y="0"/>
                  </a:lnTo>
                  <a:lnTo>
                    <a:pt x="50800" y="0"/>
                  </a:lnTo>
                  <a:lnTo>
                    <a:pt x="0" y="146050"/>
                  </a:lnTo>
                  <a:lnTo>
                    <a:pt x="101600" y="241300"/>
                  </a:lnTo>
                  <a:lnTo>
                    <a:pt x="174625" y="1936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0" name="Freeform 252">
              <a:extLst>
                <a:ext uri="{FF2B5EF4-FFF2-40B4-BE49-F238E27FC236}">
                  <a16:creationId xmlns:a16="http://schemas.microsoft.com/office/drawing/2014/main" id="{0223C4E3-5D31-4952-ADC9-AF0E0C967A46}"/>
                </a:ext>
              </a:extLst>
            </p:cNvPr>
            <p:cNvSpPr/>
            <p:nvPr/>
          </p:nvSpPr>
          <p:spPr bwMode="auto">
            <a:xfrm>
              <a:off x="5816600" y="3302000"/>
              <a:ext cx="777875" cy="98425"/>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875" h="98425">
                  <a:moveTo>
                    <a:pt x="0" y="34925"/>
                  </a:moveTo>
                  <a:lnTo>
                    <a:pt x="79375" y="98425"/>
                  </a:lnTo>
                  <a:lnTo>
                    <a:pt x="209550" y="6350"/>
                  </a:lnTo>
                  <a:lnTo>
                    <a:pt x="336550" y="92075"/>
                  </a:lnTo>
                  <a:lnTo>
                    <a:pt x="457200" y="0"/>
                  </a:lnTo>
                  <a:lnTo>
                    <a:pt x="581025" y="95250"/>
                  </a:lnTo>
                  <a:lnTo>
                    <a:pt x="714375" y="0"/>
                  </a:lnTo>
                  <a:lnTo>
                    <a:pt x="777875"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1" name="Freeform 253">
              <a:extLst>
                <a:ext uri="{FF2B5EF4-FFF2-40B4-BE49-F238E27FC236}">
                  <a16:creationId xmlns:a16="http://schemas.microsoft.com/office/drawing/2014/main" id="{014AE5E5-C974-41A6-AC5F-7FCD3FC0E5F1}"/>
                </a:ext>
              </a:extLst>
            </p:cNvPr>
            <p:cNvSpPr/>
            <p:nvPr/>
          </p:nvSpPr>
          <p:spPr bwMode="auto">
            <a:xfrm>
              <a:off x="6721475" y="3302000"/>
              <a:ext cx="269875" cy="88900"/>
            </a:xfrm>
            <a:custGeom>
              <a:avLst/>
              <a:gdLst>
                <a:gd name="connsiteX0" fmla="*/ 0 w 269875"/>
                <a:gd name="connsiteY0" fmla="*/ 53975 h 88900"/>
                <a:gd name="connsiteX1" fmla="*/ 66675 w 269875"/>
                <a:gd name="connsiteY1" fmla="*/ 0 h 88900"/>
                <a:gd name="connsiteX2" fmla="*/ 190500 w 269875"/>
                <a:gd name="connsiteY2" fmla="*/ 88900 h 88900"/>
                <a:gd name="connsiteX3" fmla="*/ 269875 w 269875"/>
                <a:gd name="connsiteY3" fmla="*/ 47625 h 88900"/>
              </a:gdLst>
              <a:ahLst/>
              <a:cxnLst>
                <a:cxn ang="0">
                  <a:pos x="connsiteX0" y="connsiteY0"/>
                </a:cxn>
                <a:cxn ang="0">
                  <a:pos x="connsiteX1" y="connsiteY1"/>
                </a:cxn>
                <a:cxn ang="0">
                  <a:pos x="connsiteX2" y="connsiteY2"/>
                </a:cxn>
                <a:cxn ang="0">
                  <a:pos x="connsiteX3" y="connsiteY3"/>
                </a:cxn>
              </a:cxnLst>
              <a:rect l="l" t="t" r="r" b="b"/>
              <a:pathLst>
                <a:path w="269875" h="88900">
                  <a:moveTo>
                    <a:pt x="0" y="53975"/>
                  </a:moveTo>
                  <a:lnTo>
                    <a:pt x="66675" y="0"/>
                  </a:lnTo>
                  <a:lnTo>
                    <a:pt x="190500" y="88900"/>
                  </a:lnTo>
                  <a:lnTo>
                    <a:pt x="269875" y="476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2" name="Freeform 254">
              <a:extLst>
                <a:ext uri="{FF2B5EF4-FFF2-40B4-BE49-F238E27FC236}">
                  <a16:creationId xmlns:a16="http://schemas.microsoft.com/office/drawing/2014/main" id="{FEF344E5-CF0D-4939-982B-1E59D5DACB50}"/>
                </a:ext>
              </a:extLst>
            </p:cNvPr>
            <p:cNvSpPr/>
            <p:nvPr/>
          </p:nvSpPr>
          <p:spPr bwMode="auto">
            <a:xfrm>
              <a:off x="7089775" y="3295650"/>
              <a:ext cx="288925" cy="92075"/>
            </a:xfrm>
            <a:custGeom>
              <a:avLst/>
              <a:gdLst>
                <a:gd name="connsiteX0" fmla="*/ 0 w 288925"/>
                <a:gd name="connsiteY0" fmla="*/ 41275 h 92075"/>
                <a:gd name="connsiteX1" fmla="*/ 85725 w 288925"/>
                <a:gd name="connsiteY1" fmla="*/ 92075 h 92075"/>
                <a:gd name="connsiteX2" fmla="*/ 209550 w 288925"/>
                <a:gd name="connsiteY2" fmla="*/ 0 h 92075"/>
                <a:gd name="connsiteX3" fmla="*/ 288925 w 288925"/>
                <a:gd name="connsiteY3" fmla="*/ 57150 h 92075"/>
              </a:gdLst>
              <a:ahLst/>
              <a:cxnLst>
                <a:cxn ang="0">
                  <a:pos x="connsiteX0" y="connsiteY0"/>
                </a:cxn>
                <a:cxn ang="0">
                  <a:pos x="connsiteX1" y="connsiteY1"/>
                </a:cxn>
                <a:cxn ang="0">
                  <a:pos x="connsiteX2" y="connsiteY2"/>
                </a:cxn>
                <a:cxn ang="0">
                  <a:pos x="connsiteX3" y="connsiteY3"/>
                </a:cxn>
              </a:cxnLst>
              <a:rect l="l" t="t" r="r" b="b"/>
              <a:pathLst>
                <a:path w="288925" h="92075">
                  <a:moveTo>
                    <a:pt x="0" y="41275"/>
                  </a:moveTo>
                  <a:lnTo>
                    <a:pt x="85725" y="92075"/>
                  </a:lnTo>
                  <a:lnTo>
                    <a:pt x="209550" y="0"/>
                  </a:lnTo>
                  <a:lnTo>
                    <a:pt x="288925"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3" name="Freeform 284">
              <a:extLst>
                <a:ext uri="{FF2B5EF4-FFF2-40B4-BE49-F238E27FC236}">
                  <a16:creationId xmlns:a16="http://schemas.microsoft.com/office/drawing/2014/main" id="{F5A50715-7893-4273-B85E-28C0454A5B15}"/>
                </a:ext>
              </a:extLst>
            </p:cNvPr>
            <p:cNvSpPr/>
            <p:nvPr/>
          </p:nvSpPr>
          <p:spPr bwMode="auto">
            <a:xfrm>
              <a:off x="9109075" y="2635250"/>
              <a:ext cx="111125" cy="12700"/>
            </a:xfrm>
            <a:custGeom>
              <a:avLst/>
              <a:gdLst>
                <a:gd name="connsiteX0" fmla="*/ 0 w 111125"/>
                <a:gd name="connsiteY0" fmla="*/ 0 h 12700"/>
                <a:gd name="connsiteX1" fmla="*/ 111125 w 111125"/>
                <a:gd name="connsiteY1" fmla="*/ 12700 h 12700"/>
              </a:gdLst>
              <a:ahLst/>
              <a:cxnLst>
                <a:cxn ang="0">
                  <a:pos x="connsiteX0" y="connsiteY0"/>
                </a:cxn>
                <a:cxn ang="0">
                  <a:pos x="connsiteX1" y="connsiteY1"/>
                </a:cxn>
              </a:cxnLst>
              <a:rect l="l" t="t" r="r" b="b"/>
              <a:pathLst>
                <a:path w="111125" h="12700">
                  <a:moveTo>
                    <a:pt x="0" y="0"/>
                  </a:moveTo>
                  <a:lnTo>
                    <a:pt x="111125" y="127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4" name="Freeform 285">
              <a:extLst>
                <a:ext uri="{FF2B5EF4-FFF2-40B4-BE49-F238E27FC236}">
                  <a16:creationId xmlns:a16="http://schemas.microsoft.com/office/drawing/2014/main" id="{7F846A1B-3530-494A-9A10-3E83023B15EB}"/>
                </a:ext>
              </a:extLst>
            </p:cNvPr>
            <p:cNvSpPr/>
            <p:nvPr/>
          </p:nvSpPr>
          <p:spPr bwMode="auto">
            <a:xfrm rot="18025168">
              <a:off x="9178925" y="2803525"/>
              <a:ext cx="111125" cy="12700"/>
            </a:xfrm>
            <a:custGeom>
              <a:avLst/>
              <a:gdLst>
                <a:gd name="connsiteX0" fmla="*/ 0 w 111125"/>
                <a:gd name="connsiteY0" fmla="*/ 0 h 12700"/>
                <a:gd name="connsiteX1" fmla="*/ 111125 w 111125"/>
                <a:gd name="connsiteY1" fmla="*/ 12700 h 12700"/>
              </a:gdLst>
              <a:ahLst/>
              <a:cxnLst>
                <a:cxn ang="0">
                  <a:pos x="connsiteX0" y="connsiteY0"/>
                </a:cxn>
                <a:cxn ang="0">
                  <a:pos x="connsiteX1" y="connsiteY1"/>
                </a:cxn>
              </a:cxnLst>
              <a:rect l="l" t="t" r="r" b="b"/>
              <a:pathLst>
                <a:path w="111125" h="12700">
                  <a:moveTo>
                    <a:pt x="0" y="0"/>
                  </a:moveTo>
                  <a:lnTo>
                    <a:pt x="111125" y="127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5" name="Rectangle 174">
              <a:extLst>
                <a:ext uri="{FF2B5EF4-FFF2-40B4-BE49-F238E27FC236}">
                  <a16:creationId xmlns:a16="http://schemas.microsoft.com/office/drawing/2014/main" id="{03A22211-F011-421E-BBA9-6040960FBF68}"/>
                </a:ext>
              </a:extLst>
            </p:cNvPr>
            <p:cNvSpPr/>
            <p:nvPr/>
          </p:nvSpPr>
          <p:spPr bwMode="auto">
            <a:xfrm rot="1368965">
              <a:off x="8097701" y="3202758"/>
              <a:ext cx="68230" cy="295291"/>
            </a:xfrm>
            <a:prstGeom prst="rect">
              <a:avLst/>
            </a:prstGeom>
            <a:solidFill>
              <a:schemeClr val="accent3">
                <a:alpha val="88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31" name="Rectangle 230">
            <a:extLst>
              <a:ext uri="{FF2B5EF4-FFF2-40B4-BE49-F238E27FC236}">
                <a16:creationId xmlns:a16="http://schemas.microsoft.com/office/drawing/2014/main" id="{E77F6E41-7A9A-49C1-AB6A-23B5FE597942}"/>
              </a:ext>
            </a:extLst>
          </p:cNvPr>
          <p:cNvSpPr/>
          <p:nvPr/>
        </p:nvSpPr>
        <p:spPr bwMode="auto">
          <a:xfrm>
            <a:off x="2975129" y="4371025"/>
            <a:ext cx="145210" cy="138043"/>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2" name="Rectangle 231">
            <a:extLst>
              <a:ext uri="{FF2B5EF4-FFF2-40B4-BE49-F238E27FC236}">
                <a16:creationId xmlns:a16="http://schemas.microsoft.com/office/drawing/2014/main" id="{C6872CAB-16B8-497A-942F-6B30A88B756B}"/>
              </a:ext>
            </a:extLst>
          </p:cNvPr>
          <p:cNvSpPr/>
          <p:nvPr/>
        </p:nvSpPr>
        <p:spPr bwMode="auto">
          <a:xfrm>
            <a:off x="3872324" y="3266308"/>
            <a:ext cx="337177" cy="275758"/>
          </a:xfrm>
          <a:prstGeom prst="rect">
            <a:avLst/>
          </a:prstGeom>
          <a:solidFill>
            <a:schemeClr val="accent4"/>
          </a:solidFill>
          <a:ln w="0">
            <a:noFill/>
            <a:miter lim="800000"/>
            <a:headEnd/>
            <a:tailEnd/>
          </a:ln>
        </p:spPr>
        <p:txBody>
          <a:bodyPr lIns="0" tIns="0" rIns="0" b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Cys</a:t>
            </a:r>
          </a:p>
        </p:txBody>
      </p:sp>
      <p:grpSp>
        <p:nvGrpSpPr>
          <p:cNvPr id="233" name="Group 232">
            <a:extLst>
              <a:ext uri="{FF2B5EF4-FFF2-40B4-BE49-F238E27FC236}">
                <a16:creationId xmlns:a16="http://schemas.microsoft.com/office/drawing/2014/main" id="{5F4D77AB-1968-4F30-9906-2EF0F8715273}"/>
              </a:ext>
            </a:extLst>
          </p:cNvPr>
          <p:cNvGrpSpPr/>
          <p:nvPr/>
        </p:nvGrpSpPr>
        <p:grpSpPr>
          <a:xfrm rot="2548396">
            <a:off x="2934967" y="4659428"/>
            <a:ext cx="234361" cy="206189"/>
            <a:chOff x="2276940" y="3234086"/>
            <a:chExt cx="234361" cy="206189"/>
          </a:xfrm>
        </p:grpSpPr>
        <p:sp>
          <p:nvSpPr>
            <p:cNvPr id="234" name="32-Point Star 380">
              <a:extLst>
                <a:ext uri="{FF2B5EF4-FFF2-40B4-BE49-F238E27FC236}">
                  <a16:creationId xmlns:a16="http://schemas.microsoft.com/office/drawing/2014/main" id="{B5E2707C-8DFF-4B5D-8B49-26AB2A4F89F3}"/>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5" name="Freeform 381">
              <a:extLst>
                <a:ext uri="{FF2B5EF4-FFF2-40B4-BE49-F238E27FC236}">
                  <a16:creationId xmlns:a16="http://schemas.microsoft.com/office/drawing/2014/main" id="{5B87AAB5-BAB5-43AC-996D-547432BC6220}"/>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36" name="Group 235">
            <a:extLst>
              <a:ext uri="{FF2B5EF4-FFF2-40B4-BE49-F238E27FC236}">
                <a16:creationId xmlns:a16="http://schemas.microsoft.com/office/drawing/2014/main" id="{905A7EA7-1ED1-4958-84BE-4361319B715C}"/>
              </a:ext>
            </a:extLst>
          </p:cNvPr>
          <p:cNvGrpSpPr/>
          <p:nvPr/>
        </p:nvGrpSpPr>
        <p:grpSpPr>
          <a:xfrm>
            <a:off x="874673" y="1934184"/>
            <a:ext cx="2780247" cy="3259577"/>
            <a:chOff x="1753838" y="1838347"/>
            <a:chExt cx="2780247" cy="3259577"/>
          </a:xfrm>
        </p:grpSpPr>
        <p:grpSp>
          <p:nvGrpSpPr>
            <p:cNvPr id="237" name="Group 236">
              <a:extLst>
                <a:ext uri="{FF2B5EF4-FFF2-40B4-BE49-F238E27FC236}">
                  <a16:creationId xmlns:a16="http://schemas.microsoft.com/office/drawing/2014/main" id="{62429321-4440-405B-AD47-F7CDD4EEBE2B}"/>
                </a:ext>
              </a:extLst>
            </p:cNvPr>
            <p:cNvGrpSpPr/>
            <p:nvPr/>
          </p:nvGrpSpPr>
          <p:grpSpPr>
            <a:xfrm>
              <a:off x="1753838" y="1841352"/>
              <a:ext cx="1362561" cy="3256572"/>
              <a:chOff x="1855443" y="1841352"/>
              <a:chExt cx="1362561" cy="3256572"/>
            </a:xfrm>
          </p:grpSpPr>
          <p:cxnSp>
            <p:nvCxnSpPr>
              <p:cNvPr id="271" name="Straight Connector 270">
                <a:extLst>
                  <a:ext uri="{FF2B5EF4-FFF2-40B4-BE49-F238E27FC236}">
                    <a16:creationId xmlns:a16="http://schemas.microsoft.com/office/drawing/2014/main" id="{18977234-7B0F-4652-A2E4-4E1C47412A25}"/>
                  </a:ext>
                </a:extLst>
              </p:cNvPr>
              <p:cNvCxnSpPr>
                <a:cxnSpLocks/>
                <a:stCxn id="302" idx="0"/>
                <a:endCxn id="302" idx="0"/>
              </p:cNvCxnSpPr>
              <p:nvPr/>
            </p:nvCxnSpPr>
            <p:spPr bwMode="auto">
              <a:xfrm>
                <a:off x="2221406" y="2760127"/>
                <a:ext cx="0" cy="0"/>
              </a:xfrm>
              <a:prstGeom prst="line">
                <a:avLst/>
              </a:prstGeom>
              <a:noFill/>
              <a:ln w="28575" cap="flat" cmpd="sng" algn="ctr">
                <a:solidFill>
                  <a:schemeClr val="bg1"/>
                </a:solidFill>
                <a:prstDash val="solid"/>
                <a:round/>
                <a:headEnd type="none" w="med" len="med"/>
                <a:tailEnd type="none" w="med" len="med"/>
              </a:ln>
              <a:effectLst/>
            </p:spPr>
          </p:cxnSp>
          <p:grpSp>
            <p:nvGrpSpPr>
              <p:cNvPr id="272" name="Group 271">
                <a:extLst>
                  <a:ext uri="{FF2B5EF4-FFF2-40B4-BE49-F238E27FC236}">
                    <a16:creationId xmlns:a16="http://schemas.microsoft.com/office/drawing/2014/main" id="{3FEFCF9F-1EB0-4078-B76A-B68CEB2CBEE2}"/>
                  </a:ext>
                </a:extLst>
              </p:cNvPr>
              <p:cNvGrpSpPr/>
              <p:nvPr/>
            </p:nvGrpSpPr>
            <p:grpSpPr>
              <a:xfrm>
                <a:off x="1855443" y="1841352"/>
                <a:ext cx="980824" cy="1509368"/>
                <a:chOff x="1855443" y="1841352"/>
                <a:chExt cx="980824" cy="1509368"/>
              </a:xfrm>
            </p:grpSpPr>
            <p:grpSp>
              <p:nvGrpSpPr>
                <p:cNvPr id="295" name="Group 294">
                  <a:extLst>
                    <a:ext uri="{FF2B5EF4-FFF2-40B4-BE49-F238E27FC236}">
                      <a16:creationId xmlns:a16="http://schemas.microsoft.com/office/drawing/2014/main" id="{EA95160E-92FA-4D93-A043-8525CB35167C}"/>
                    </a:ext>
                  </a:extLst>
                </p:cNvPr>
                <p:cNvGrpSpPr/>
                <p:nvPr/>
              </p:nvGrpSpPr>
              <p:grpSpPr>
                <a:xfrm>
                  <a:off x="1855443" y="2077027"/>
                  <a:ext cx="670256" cy="1273693"/>
                  <a:chOff x="1855443" y="2077027"/>
                  <a:chExt cx="670256" cy="1273693"/>
                </a:xfrm>
              </p:grpSpPr>
              <p:sp>
                <p:nvSpPr>
                  <p:cNvPr id="300" name="Freeform 324">
                    <a:extLst>
                      <a:ext uri="{FF2B5EF4-FFF2-40B4-BE49-F238E27FC236}">
                        <a16:creationId xmlns:a16="http://schemas.microsoft.com/office/drawing/2014/main" id="{408F3B1E-9ACE-46BC-8C2C-47BD641D8637}"/>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1" name="Rectangle 300">
                    <a:extLst>
                      <a:ext uri="{FF2B5EF4-FFF2-40B4-BE49-F238E27FC236}">
                        <a16:creationId xmlns:a16="http://schemas.microsoft.com/office/drawing/2014/main" id="{D043E7C6-DBC3-4BA7-86E9-F9F23FBB1AF3}"/>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2" name="Rectangle 301">
                    <a:extLst>
                      <a:ext uri="{FF2B5EF4-FFF2-40B4-BE49-F238E27FC236}">
                        <a16:creationId xmlns:a16="http://schemas.microsoft.com/office/drawing/2014/main" id="{2A4503E4-E577-4BB7-9EFB-97B63715615E}"/>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96" name="Group 295">
                  <a:extLst>
                    <a:ext uri="{FF2B5EF4-FFF2-40B4-BE49-F238E27FC236}">
                      <a16:creationId xmlns:a16="http://schemas.microsoft.com/office/drawing/2014/main" id="{FFDA0DA5-0547-47A0-9542-040CD53E587A}"/>
                    </a:ext>
                  </a:extLst>
                </p:cNvPr>
                <p:cNvGrpSpPr/>
                <p:nvPr/>
              </p:nvGrpSpPr>
              <p:grpSpPr>
                <a:xfrm>
                  <a:off x="2166011" y="1841352"/>
                  <a:ext cx="670256" cy="1273693"/>
                  <a:chOff x="1855443" y="2077027"/>
                  <a:chExt cx="670256" cy="1273693"/>
                </a:xfrm>
              </p:grpSpPr>
              <p:sp>
                <p:nvSpPr>
                  <p:cNvPr id="297" name="Freeform 327">
                    <a:extLst>
                      <a:ext uri="{FF2B5EF4-FFF2-40B4-BE49-F238E27FC236}">
                        <a16:creationId xmlns:a16="http://schemas.microsoft.com/office/drawing/2014/main" id="{EBC7347C-04A8-48E3-A7F6-3B630FC3FDD0}"/>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8" name="Rectangle 297">
                    <a:extLst>
                      <a:ext uri="{FF2B5EF4-FFF2-40B4-BE49-F238E27FC236}">
                        <a16:creationId xmlns:a16="http://schemas.microsoft.com/office/drawing/2014/main" id="{78671BB7-B358-492C-B3D4-BB28751B6694}"/>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9" name="Rectangle 298">
                    <a:extLst>
                      <a:ext uri="{FF2B5EF4-FFF2-40B4-BE49-F238E27FC236}">
                        <a16:creationId xmlns:a16="http://schemas.microsoft.com/office/drawing/2014/main" id="{842C1BB8-005F-4B3D-B339-DDA3DD0CB753}"/>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273" name="Rectangle 272">
                <a:extLst>
                  <a:ext uri="{FF2B5EF4-FFF2-40B4-BE49-F238E27FC236}">
                    <a16:creationId xmlns:a16="http://schemas.microsoft.com/office/drawing/2014/main" id="{63070E15-FC51-497E-9E8C-D0E800657DBE}"/>
                  </a:ext>
                </a:extLst>
              </p:cNvPr>
              <p:cNvSpPr/>
              <p:nvPr/>
            </p:nvSpPr>
            <p:spPr bwMode="auto">
              <a:xfrm rot="19259610">
                <a:off x="2544266" y="3168722"/>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4" name="Rectangle 273">
                <a:extLst>
                  <a:ext uri="{FF2B5EF4-FFF2-40B4-BE49-F238E27FC236}">
                    <a16:creationId xmlns:a16="http://schemas.microsoft.com/office/drawing/2014/main" id="{694DB708-7AEE-4F59-B67E-5C78B2D25FCC}"/>
                  </a:ext>
                </a:extLst>
              </p:cNvPr>
              <p:cNvSpPr/>
              <p:nvPr/>
            </p:nvSpPr>
            <p:spPr bwMode="auto">
              <a:xfrm rot="19259610">
                <a:off x="2850566" y="2927337"/>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5" name="Freeform 367">
                <a:extLst>
                  <a:ext uri="{FF2B5EF4-FFF2-40B4-BE49-F238E27FC236}">
                    <a16:creationId xmlns:a16="http://schemas.microsoft.com/office/drawing/2014/main" id="{FA6C966A-9CEF-4957-8616-209E76616326}"/>
                  </a:ext>
                </a:extLst>
              </p:cNvPr>
              <p:cNvSpPr/>
              <p:nvPr/>
            </p:nvSpPr>
            <p:spPr bwMode="auto">
              <a:xfrm>
                <a:off x="2946401" y="3038475"/>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76" name="Group 275">
                <a:extLst>
                  <a:ext uri="{FF2B5EF4-FFF2-40B4-BE49-F238E27FC236}">
                    <a16:creationId xmlns:a16="http://schemas.microsoft.com/office/drawing/2014/main" id="{6CC89CCD-9B0C-4B17-96C3-941F40284C6E}"/>
                  </a:ext>
                </a:extLst>
              </p:cNvPr>
              <p:cNvGrpSpPr/>
              <p:nvPr/>
            </p:nvGrpSpPr>
            <p:grpSpPr>
              <a:xfrm>
                <a:off x="2276940" y="3234086"/>
                <a:ext cx="234361" cy="206189"/>
                <a:chOff x="2276940" y="3234086"/>
                <a:chExt cx="234361" cy="206189"/>
              </a:xfrm>
            </p:grpSpPr>
            <p:sp>
              <p:nvSpPr>
                <p:cNvPr id="293" name="32-Point Star 360">
                  <a:extLst>
                    <a:ext uri="{FF2B5EF4-FFF2-40B4-BE49-F238E27FC236}">
                      <a16:creationId xmlns:a16="http://schemas.microsoft.com/office/drawing/2014/main" id="{A1CCF0F4-D619-47A1-A36E-1D3E3EC0CC8E}"/>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4" name="Freeform 368">
                  <a:extLst>
                    <a:ext uri="{FF2B5EF4-FFF2-40B4-BE49-F238E27FC236}">
                      <a16:creationId xmlns:a16="http://schemas.microsoft.com/office/drawing/2014/main" id="{287126B8-E91E-490F-B2CF-E9E47DE53AA5}"/>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7" name="Group 276">
                <a:extLst>
                  <a:ext uri="{FF2B5EF4-FFF2-40B4-BE49-F238E27FC236}">
                    <a16:creationId xmlns:a16="http://schemas.microsoft.com/office/drawing/2014/main" id="{61AD8A1F-844D-41F7-80FD-F44DB3CA030E}"/>
                  </a:ext>
                </a:extLst>
              </p:cNvPr>
              <p:cNvGrpSpPr/>
              <p:nvPr/>
            </p:nvGrpSpPr>
            <p:grpSpPr>
              <a:xfrm rot="11434668">
                <a:off x="2957835" y="2702255"/>
                <a:ext cx="234361" cy="206189"/>
                <a:chOff x="2276940" y="3234086"/>
                <a:chExt cx="234361" cy="206189"/>
              </a:xfrm>
            </p:grpSpPr>
            <p:sp>
              <p:nvSpPr>
                <p:cNvPr id="291" name="32-Point Star 371">
                  <a:extLst>
                    <a:ext uri="{FF2B5EF4-FFF2-40B4-BE49-F238E27FC236}">
                      <a16:creationId xmlns:a16="http://schemas.microsoft.com/office/drawing/2014/main" id="{A4E56D9E-EC0F-405A-BE53-AB082BF3D333}"/>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2" name="Freeform 372">
                  <a:extLst>
                    <a:ext uri="{FF2B5EF4-FFF2-40B4-BE49-F238E27FC236}">
                      <a16:creationId xmlns:a16="http://schemas.microsoft.com/office/drawing/2014/main" id="{933FD299-4C47-4654-BF62-E4B2E6AC47BF}"/>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8" name="Group 277">
                <a:extLst>
                  <a:ext uri="{FF2B5EF4-FFF2-40B4-BE49-F238E27FC236}">
                    <a16:creationId xmlns:a16="http://schemas.microsoft.com/office/drawing/2014/main" id="{5C5235D9-319D-43AD-81AD-1853B30D6CBA}"/>
                  </a:ext>
                </a:extLst>
              </p:cNvPr>
              <p:cNvGrpSpPr/>
              <p:nvPr/>
            </p:nvGrpSpPr>
            <p:grpSpPr>
              <a:xfrm rot="9457758">
                <a:off x="2983643" y="3067376"/>
                <a:ext cx="234361" cy="206189"/>
                <a:chOff x="2276940" y="3234086"/>
                <a:chExt cx="234361" cy="206189"/>
              </a:xfrm>
            </p:grpSpPr>
            <p:sp>
              <p:nvSpPr>
                <p:cNvPr id="289" name="32-Point Star 374">
                  <a:extLst>
                    <a:ext uri="{FF2B5EF4-FFF2-40B4-BE49-F238E27FC236}">
                      <a16:creationId xmlns:a16="http://schemas.microsoft.com/office/drawing/2014/main" id="{C83DA07A-28EB-478B-AF53-A53E9AF0A124}"/>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0" name="Freeform 375">
                  <a:extLst>
                    <a:ext uri="{FF2B5EF4-FFF2-40B4-BE49-F238E27FC236}">
                      <a16:creationId xmlns:a16="http://schemas.microsoft.com/office/drawing/2014/main" id="{DBB7BD71-EC08-4982-8DD4-39CDB8B3E5F7}"/>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9" name="Group 278">
                <a:extLst>
                  <a:ext uri="{FF2B5EF4-FFF2-40B4-BE49-F238E27FC236}">
                    <a16:creationId xmlns:a16="http://schemas.microsoft.com/office/drawing/2014/main" id="{919103DB-7063-414E-A4C0-B437649B7892}"/>
                  </a:ext>
                </a:extLst>
              </p:cNvPr>
              <p:cNvGrpSpPr/>
              <p:nvPr/>
            </p:nvGrpSpPr>
            <p:grpSpPr>
              <a:xfrm>
                <a:off x="2924108" y="3652262"/>
                <a:ext cx="200854" cy="1445662"/>
                <a:chOff x="2924108" y="3652262"/>
                <a:chExt cx="200854" cy="1445662"/>
              </a:xfrm>
            </p:grpSpPr>
            <p:sp>
              <p:nvSpPr>
                <p:cNvPr id="286" name="Freeform 343">
                  <a:extLst>
                    <a:ext uri="{FF2B5EF4-FFF2-40B4-BE49-F238E27FC236}">
                      <a16:creationId xmlns:a16="http://schemas.microsoft.com/office/drawing/2014/main" id="{07CF6375-64A2-4FA5-95D3-7A4E69905976}"/>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7" name="Rectangle 286">
                  <a:extLst>
                    <a:ext uri="{FF2B5EF4-FFF2-40B4-BE49-F238E27FC236}">
                      <a16:creationId xmlns:a16="http://schemas.microsoft.com/office/drawing/2014/main" id="{791B2584-0A77-46EC-BD6F-4EF09A02AC3E}"/>
                    </a:ext>
                  </a:extLst>
                </p:cNvPr>
                <p:cNvSpPr/>
                <p:nvPr/>
              </p:nvSpPr>
              <p:spPr bwMode="auto">
                <a:xfrm rot="21551131" flipH="1">
                  <a:off x="2924108" y="3652262"/>
                  <a:ext cx="177800"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8" name="Rectangle 287">
                  <a:extLst>
                    <a:ext uri="{FF2B5EF4-FFF2-40B4-BE49-F238E27FC236}">
                      <a16:creationId xmlns:a16="http://schemas.microsoft.com/office/drawing/2014/main" id="{988AA21C-CD45-4954-9658-113D8809A8A9}"/>
                    </a:ext>
                  </a:extLst>
                </p:cNvPr>
                <p:cNvSpPr/>
                <p:nvPr/>
              </p:nvSpPr>
              <p:spPr bwMode="auto">
                <a:xfrm rot="21551131" flipH="1">
                  <a:off x="2939613" y="4431505"/>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80" name="Group 279">
                <a:extLst>
                  <a:ext uri="{FF2B5EF4-FFF2-40B4-BE49-F238E27FC236}">
                    <a16:creationId xmlns:a16="http://schemas.microsoft.com/office/drawing/2014/main" id="{D3817215-EE62-4355-9727-90B9ED4971D7}"/>
                  </a:ext>
                </a:extLst>
              </p:cNvPr>
              <p:cNvGrpSpPr/>
              <p:nvPr/>
            </p:nvGrpSpPr>
            <p:grpSpPr>
              <a:xfrm>
                <a:off x="2705083" y="3466633"/>
                <a:ext cx="276673" cy="218374"/>
                <a:chOff x="2705083" y="3466633"/>
                <a:chExt cx="276673" cy="218374"/>
              </a:xfrm>
            </p:grpSpPr>
            <p:sp>
              <p:nvSpPr>
                <p:cNvPr id="284" name="32-Point Star 361">
                  <a:extLst>
                    <a:ext uri="{FF2B5EF4-FFF2-40B4-BE49-F238E27FC236}">
                      <a16:creationId xmlns:a16="http://schemas.microsoft.com/office/drawing/2014/main" id="{7FD53176-2F65-4407-882F-477C749579DB}"/>
                    </a:ext>
                  </a:extLst>
                </p:cNvPr>
                <p:cNvSpPr/>
                <p:nvPr/>
              </p:nvSpPr>
              <p:spPr bwMode="auto">
                <a:xfrm>
                  <a:off x="2705083" y="3507872"/>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5" name="Freeform 376">
                  <a:extLst>
                    <a:ext uri="{FF2B5EF4-FFF2-40B4-BE49-F238E27FC236}">
                      <a16:creationId xmlns:a16="http://schemas.microsoft.com/office/drawing/2014/main" id="{57E9EF98-DF3E-446C-87D9-0503FF9B0EE7}"/>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1" name="Group 280">
                <a:extLst>
                  <a:ext uri="{FF2B5EF4-FFF2-40B4-BE49-F238E27FC236}">
                    <a16:creationId xmlns:a16="http://schemas.microsoft.com/office/drawing/2014/main" id="{9650CAF4-F029-45B0-82B6-576F6079530E}"/>
                  </a:ext>
                </a:extLst>
              </p:cNvPr>
              <p:cNvGrpSpPr/>
              <p:nvPr/>
            </p:nvGrpSpPr>
            <p:grpSpPr>
              <a:xfrm>
                <a:off x="2954774" y="3289028"/>
                <a:ext cx="92401" cy="234205"/>
                <a:chOff x="2954774" y="3289028"/>
                <a:chExt cx="92401" cy="234205"/>
              </a:xfrm>
            </p:grpSpPr>
            <p:sp>
              <p:nvSpPr>
                <p:cNvPr id="282" name="Rectangle 281">
                  <a:extLst>
                    <a:ext uri="{FF2B5EF4-FFF2-40B4-BE49-F238E27FC236}">
                      <a16:creationId xmlns:a16="http://schemas.microsoft.com/office/drawing/2014/main" id="{86ACB7D1-1621-4412-8843-7F0B68214839}"/>
                    </a:ext>
                  </a:extLst>
                </p:cNvPr>
                <p:cNvSpPr/>
                <p:nvPr/>
              </p:nvSpPr>
              <p:spPr bwMode="auto">
                <a:xfrm>
                  <a:off x="2954774" y="3289028"/>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3" name="Rectangle 282">
                  <a:extLst>
                    <a:ext uri="{FF2B5EF4-FFF2-40B4-BE49-F238E27FC236}">
                      <a16:creationId xmlns:a16="http://schemas.microsoft.com/office/drawing/2014/main" id="{440DE31C-0B99-4460-A9A7-8AD5AD3E771E}"/>
                    </a:ext>
                  </a:extLst>
                </p:cNvPr>
                <p:cNvSpPr/>
                <p:nvPr/>
              </p:nvSpPr>
              <p:spPr bwMode="auto">
                <a:xfrm>
                  <a:off x="2954774" y="3432809"/>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238" name="Group 237">
              <a:extLst>
                <a:ext uri="{FF2B5EF4-FFF2-40B4-BE49-F238E27FC236}">
                  <a16:creationId xmlns:a16="http://schemas.microsoft.com/office/drawing/2014/main" id="{B1BBF6CC-E55F-44F0-94F4-240FCB18EA05}"/>
                </a:ext>
              </a:extLst>
            </p:cNvPr>
            <p:cNvGrpSpPr/>
            <p:nvPr/>
          </p:nvGrpSpPr>
          <p:grpSpPr>
            <a:xfrm flipH="1">
              <a:off x="3171524" y="1838347"/>
              <a:ext cx="1362561" cy="3256572"/>
              <a:chOff x="1855443" y="1841352"/>
              <a:chExt cx="1362561" cy="3256572"/>
            </a:xfrm>
          </p:grpSpPr>
          <p:cxnSp>
            <p:nvCxnSpPr>
              <p:cNvPr id="239" name="Straight Connector 238">
                <a:extLst>
                  <a:ext uri="{FF2B5EF4-FFF2-40B4-BE49-F238E27FC236}">
                    <a16:creationId xmlns:a16="http://schemas.microsoft.com/office/drawing/2014/main" id="{FA0F789E-5387-4E6E-9E22-1B5960FD7A7A}"/>
                  </a:ext>
                </a:extLst>
              </p:cNvPr>
              <p:cNvCxnSpPr>
                <a:cxnSpLocks/>
                <a:stCxn id="270" idx="0"/>
                <a:endCxn id="270" idx="0"/>
              </p:cNvCxnSpPr>
              <p:nvPr/>
            </p:nvCxnSpPr>
            <p:spPr bwMode="auto">
              <a:xfrm>
                <a:off x="2221406" y="2760127"/>
                <a:ext cx="0" cy="0"/>
              </a:xfrm>
              <a:prstGeom prst="line">
                <a:avLst/>
              </a:prstGeom>
              <a:noFill/>
              <a:ln w="28575" cap="flat" cmpd="sng" algn="ctr">
                <a:solidFill>
                  <a:schemeClr val="bg1"/>
                </a:solidFill>
                <a:prstDash val="solid"/>
                <a:round/>
                <a:headEnd type="none" w="med" len="med"/>
                <a:tailEnd type="none" w="med" len="med"/>
              </a:ln>
              <a:effectLst/>
            </p:spPr>
          </p:cxnSp>
          <p:grpSp>
            <p:nvGrpSpPr>
              <p:cNvPr id="240" name="Group 239">
                <a:extLst>
                  <a:ext uri="{FF2B5EF4-FFF2-40B4-BE49-F238E27FC236}">
                    <a16:creationId xmlns:a16="http://schemas.microsoft.com/office/drawing/2014/main" id="{D8EBE30C-7413-454F-819D-E57C0754918F}"/>
                  </a:ext>
                </a:extLst>
              </p:cNvPr>
              <p:cNvGrpSpPr/>
              <p:nvPr/>
            </p:nvGrpSpPr>
            <p:grpSpPr>
              <a:xfrm>
                <a:off x="1855443" y="1841352"/>
                <a:ext cx="980824" cy="1509368"/>
                <a:chOff x="1855443" y="1841352"/>
                <a:chExt cx="980824" cy="1509368"/>
              </a:xfrm>
            </p:grpSpPr>
            <p:grpSp>
              <p:nvGrpSpPr>
                <p:cNvPr id="263" name="Group 262">
                  <a:extLst>
                    <a:ext uri="{FF2B5EF4-FFF2-40B4-BE49-F238E27FC236}">
                      <a16:creationId xmlns:a16="http://schemas.microsoft.com/office/drawing/2014/main" id="{E28EE991-9A99-4AE4-8648-84E8E01E68C8}"/>
                    </a:ext>
                  </a:extLst>
                </p:cNvPr>
                <p:cNvGrpSpPr/>
                <p:nvPr/>
              </p:nvGrpSpPr>
              <p:grpSpPr>
                <a:xfrm>
                  <a:off x="1855443" y="2077027"/>
                  <a:ext cx="670256" cy="1273693"/>
                  <a:chOff x="1855443" y="2077027"/>
                  <a:chExt cx="670256" cy="1273693"/>
                </a:xfrm>
              </p:grpSpPr>
              <p:sp>
                <p:nvSpPr>
                  <p:cNvPr id="268" name="Freeform 413">
                    <a:extLst>
                      <a:ext uri="{FF2B5EF4-FFF2-40B4-BE49-F238E27FC236}">
                        <a16:creationId xmlns:a16="http://schemas.microsoft.com/office/drawing/2014/main" id="{9729CE76-74C4-4911-A81C-CAE5BB95805B}"/>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9" name="Rectangle 268">
                    <a:extLst>
                      <a:ext uri="{FF2B5EF4-FFF2-40B4-BE49-F238E27FC236}">
                        <a16:creationId xmlns:a16="http://schemas.microsoft.com/office/drawing/2014/main" id="{6657A061-101B-4E61-89EC-B90E22BE5412}"/>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0" name="Rectangle 269">
                    <a:extLst>
                      <a:ext uri="{FF2B5EF4-FFF2-40B4-BE49-F238E27FC236}">
                        <a16:creationId xmlns:a16="http://schemas.microsoft.com/office/drawing/2014/main" id="{0D973F1E-0837-4D54-B6F3-5BA567A50456}"/>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4" name="Group 263">
                  <a:extLst>
                    <a:ext uri="{FF2B5EF4-FFF2-40B4-BE49-F238E27FC236}">
                      <a16:creationId xmlns:a16="http://schemas.microsoft.com/office/drawing/2014/main" id="{1FAA23DD-42AC-4EC2-8A86-08A7F46A7D86}"/>
                    </a:ext>
                  </a:extLst>
                </p:cNvPr>
                <p:cNvGrpSpPr/>
                <p:nvPr/>
              </p:nvGrpSpPr>
              <p:grpSpPr>
                <a:xfrm>
                  <a:off x="2166011" y="1841352"/>
                  <a:ext cx="670256" cy="1273693"/>
                  <a:chOff x="1855443" y="2077027"/>
                  <a:chExt cx="670256" cy="1273693"/>
                </a:xfrm>
              </p:grpSpPr>
              <p:sp>
                <p:nvSpPr>
                  <p:cNvPr id="265" name="Freeform 410">
                    <a:extLst>
                      <a:ext uri="{FF2B5EF4-FFF2-40B4-BE49-F238E27FC236}">
                        <a16:creationId xmlns:a16="http://schemas.microsoft.com/office/drawing/2014/main" id="{3013E953-4ECD-4606-BA44-310C40A03AEC}"/>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6" name="Rectangle 265">
                    <a:extLst>
                      <a:ext uri="{FF2B5EF4-FFF2-40B4-BE49-F238E27FC236}">
                        <a16:creationId xmlns:a16="http://schemas.microsoft.com/office/drawing/2014/main" id="{1A1CD0A2-9770-4BF8-860F-630243C2BD01}"/>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7" name="Rectangle 266">
                    <a:extLst>
                      <a:ext uri="{FF2B5EF4-FFF2-40B4-BE49-F238E27FC236}">
                        <a16:creationId xmlns:a16="http://schemas.microsoft.com/office/drawing/2014/main" id="{16D926CF-6DD0-4220-ACC3-C1BD3DC2504B}"/>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241" name="Rectangle 240">
                <a:extLst>
                  <a:ext uri="{FF2B5EF4-FFF2-40B4-BE49-F238E27FC236}">
                    <a16:creationId xmlns:a16="http://schemas.microsoft.com/office/drawing/2014/main" id="{935BE13B-97A6-4CC0-B243-4C85ECCBA19F}"/>
                  </a:ext>
                </a:extLst>
              </p:cNvPr>
              <p:cNvSpPr/>
              <p:nvPr/>
            </p:nvSpPr>
            <p:spPr bwMode="auto">
              <a:xfrm rot="19259610">
                <a:off x="2544266" y="3168722"/>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2" name="Rectangle 241">
                <a:extLst>
                  <a:ext uri="{FF2B5EF4-FFF2-40B4-BE49-F238E27FC236}">
                    <a16:creationId xmlns:a16="http://schemas.microsoft.com/office/drawing/2014/main" id="{923C1C26-EB54-4799-ADF8-BE8DBE3A4A1F}"/>
                  </a:ext>
                </a:extLst>
              </p:cNvPr>
              <p:cNvSpPr/>
              <p:nvPr/>
            </p:nvSpPr>
            <p:spPr bwMode="auto">
              <a:xfrm rot="19259610">
                <a:off x="2850566" y="2927337"/>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3" name="Freeform 388">
                <a:extLst>
                  <a:ext uri="{FF2B5EF4-FFF2-40B4-BE49-F238E27FC236}">
                    <a16:creationId xmlns:a16="http://schemas.microsoft.com/office/drawing/2014/main" id="{991A82CE-F9BB-44D7-9502-BB4A07B69A0A}"/>
                  </a:ext>
                </a:extLst>
              </p:cNvPr>
              <p:cNvSpPr/>
              <p:nvPr/>
            </p:nvSpPr>
            <p:spPr bwMode="auto">
              <a:xfrm>
                <a:off x="2946401" y="3038475"/>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44" name="Group 243">
                <a:extLst>
                  <a:ext uri="{FF2B5EF4-FFF2-40B4-BE49-F238E27FC236}">
                    <a16:creationId xmlns:a16="http://schemas.microsoft.com/office/drawing/2014/main" id="{5AB6E250-F4A9-4321-9FEA-D55CD559D156}"/>
                  </a:ext>
                </a:extLst>
              </p:cNvPr>
              <p:cNvGrpSpPr/>
              <p:nvPr/>
            </p:nvGrpSpPr>
            <p:grpSpPr>
              <a:xfrm>
                <a:off x="2276940" y="3234086"/>
                <a:ext cx="234361" cy="206189"/>
                <a:chOff x="2276940" y="3234086"/>
                <a:chExt cx="234361" cy="206189"/>
              </a:xfrm>
            </p:grpSpPr>
            <p:sp>
              <p:nvSpPr>
                <p:cNvPr id="261" name="32-Point Star 406">
                  <a:extLst>
                    <a:ext uri="{FF2B5EF4-FFF2-40B4-BE49-F238E27FC236}">
                      <a16:creationId xmlns:a16="http://schemas.microsoft.com/office/drawing/2014/main" id="{543609F2-8C74-4D5C-A22D-D606E33A913E}"/>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2" name="Freeform 407">
                  <a:extLst>
                    <a:ext uri="{FF2B5EF4-FFF2-40B4-BE49-F238E27FC236}">
                      <a16:creationId xmlns:a16="http://schemas.microsoft.com/office/drawing/2014/main" id="{C9E3247E-69E3-4C5F-904D-DCCC050F4A0F}"/>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5" name="Group 244">
                <a:extLst>
                  <a:ext uri="{FF2B5EF4-FFF2-40B4-BE49-F238E27FC236}">
                    <a16:creationId xmlns:a16="http://schemas.microsoft.com/office/drawing/2014/main" id="{E0013960-8269-42B0-A358-3D3E172D4349}"/>
                  </a:ext>
                </a:extLst>
              </p:cNvPr>
              <p:cNvGrpSpPr/>
              <p:nvPr/>
            </p:nvGrpSpPr>
            <p:grpSpPr>
              <a:xfrm rot="11434668">
                <a:off x="2957835" y="2702255"/>
                <a:ext cx="234361" cy="206189"/>
                <a:chOff x="2276940" y="3234086"/>
                <a:chExt cx="234361" cy="206189"/>
              </a:xfrm>
            </p:grpSpPr>
            <p:sp>
              <p:nvSpPr>
                <p:cNvPr id="259" name="32-Point Star 404">
                  <a:extLst>
                    <a:ext uri="{FF2B5EF4-FFF2-40B4-BE49-F238E27FC236}">
                      <a16:creationId xmlns:a16="http://schemas.microsoft.com/office/drawing/2014/main" id="{9D116535-596D-48F9-8D51-C7FF5E745F93}"/>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0" name="Freeform 405">
                  <a:extLst>
                    <a:ext uri="{FF2B5EF4-FFF2-40B4-BE49-F238E27FC236}">
                      <a16:creationId xmlns:a16="http://schemas.microsoft.com/office/drawing/2014/main" id="{E1C153CD-1520-4F31-BA14-AE9F11505F43}"/>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6" name="Group 245">
                <a:extLst>
                  <a:ext uri="{FF2B5EF4-FFF2-40B4-BE49-F238E27FC236}">
                    <a16:creationId xmlns:a16="http://schemas.microsoft.com/office/drawing/2014/main" id="{E361D8CA-B536-4C09-B2B6-E14C9A4C5EA6}"/>
                  </a:ext>
                </a:extLst>
              </p:cNvPr>
              <p:cNvGrpSpPr/>
              <p:nvPr/>
            </p:nvGrpSpPr>
            <p:grpSpPr>
              <a:xfrm rot="9457758">
                <a:off x="2983643" y="3067376"/>
                <a:ext cx="234361" cy="206189"/>
                <a:chOff x="2276940" y="3234086"/>
                <a:chExt cx="234361" cy="206189"/>
              </a:xfrm>
            </p:grpSpPr>
            <p:sp>
              <p:nvSpPr>
                <p:cNvPr id="257" name="32-Point Star 402">
                  <a:extLst>
                    <a:ext uri="{FF2B5EF4-FFF2-40B4-BE49-F238E27FC236}">
                      <a16:creationId xmlns:a16="http://schemas.microsoft.com/office/drawing/2014/main" id="{4456D058-9A80-4E7F-BD49-8E0DDE24771C}"/>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8" name="Freeform 403">
                  <a:extLst>
                    <a:ext uri="{FF2B5EF4-FFF2-40B4-BE49-F238E27FC236}">
                      <a16:creationId xmlns:a16="http://schemas.microsoft.com/office/drawing/2014/main" id="{B827EA36-462F-4429-BF1A-DE634CB6A35C}"/>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7" name="Group 246">
                <a:extLst>
                  <a:ext uri="{FF2B5EF4-FFF2-40B4-BE49-F238E27FC236}">
                    <a16:creationId xmlns:a16="http://schemas.microsoft.com/office/drawing/2014/main" id="{DF289073-DAAE-4ADC-B8F1-E837FD5F0014}"/>
                  </a:ext>
                </a:extLst>
              </p:cNvPr>
              <p:cNvGrpSpPr/>
              <p:nvPr/>
            </p:nvGrpSpPr>
            <p:grpSpPr>
              <a:xfrm>
                <a:off x="2924108" y="3652262"/>
                <a:ext cx="200854" cy="1445662"/>
                <a:chOff x="2924108" y="3652262"/>
                <a:chExt cx="200854" cy="1445662"/>
              </a:xfrm>
            </p:grpSpPr>
            <p:sp>
              <p:nvSpPr>
                <p:cNvPr id="254" name="Freeform 399">
                  <a:extLst>
                    <a:ext uri="{FF2B5EF4-FFF2-40B4-BE49-F238E27FC236}">
                      <a16:creationId xmlns:a16="http://schemas.microsoft.com/office/drawing/2014/main" id="{8B61DFC5-C98C-437E-B29A-77F00C2A69C7}"/>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5" name="Rectangle 254">
                  <a:extLst>
                    <a:ext uri="{FF2B5EF4-FFF2-40B4-BE49-F238E27FC236}">
                      <a16:creationId xmlns:a16="http://schemas.microsoft.com/office/drawing/2014/main" id="{D0838C76-12FA-40DE-84FA-52857136D861}"/>
                    </a:ext>
                  </a:extLst>
                </p:cNvPr>
                <p:cNvSpPr/>
                <p:nvPr/>
              </p:nvSpPr>
              <p:spPr bwMode="auto">
                <a:xfrm rot="21551131" flipH="1">
                  <a:off x="2924108" y="3652262"/>
                  <a:ext cx="177800"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6" name="Rectangle 255">
                  <a:extLst>
                    <a:ext uri="{FF2B5EF4-FFF2-40B4-BE49-F238E27FC236}">
                      <a16:creationId xmlns:a16="http://schemas.microsoft.com/office/drawing/2014/main" id="{1DFC7AF1-485A-40B0-8246-BE5BFA076F96}"/>
                    </a:ext>
                  </a:extLst>
                </p:cNvPr>
                <p:cNvSpPr/>
                <p:nvPr/>
              </p:nvSpPr>
              <p:spPr bwMode="auto">
                <a:xfrm rot="21551131" flipH="1">
                  <a:off x="2939613" y="4431505"/>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48" name="Group 247">
                <a:extLst>
                  <a:ext uri="{FF2B5EF4-FFF2-40B4-BE49-F238E27FC236}">
                    <a16:creationId xmlns:a16="http://schemas.microsoft.com/office/drawing/2014/main" id="{6F09DA14-7ADB-46EA-99E1-61637BCEB77D}"/>
                  </a:ext>
                </a:extLst>
              </p:cNvPr>
              <p:cNvGrpSpPr/>
              <p:nvPr/>
            </p:nvGrpSpPr>
            <p:grpSpPr>
              <a:xfrm>
                <a:off x="2705083" y="3466633"/>
                <a:ext cx="276673" cy="218374"/>
                <a:chOff x="2705083" y="3466633"/>
                <a:chExt cx="276673" cy="218374"/>
              </a:xfrm>
            </p:grpSpPr>
            <p:sp>
              <p:nvSpPr>
                <p:cNvPr id="252" name="32-Point Star 397">
                  <a:extLst>
                    <a:ext uri="{FF2B5EF4-FFF2-40B4-BE49-F238E27FC236}">
                      <a16:creationId xmlns:a16="http://schemas.microsoft.com/office/drawing/2014/main" id="{C9A0F0A8-FE9C-4304-976B-3FA842C2BAF6}"/>
                    </a:ext>
                  </a:extLst>
                </p:cNvPr>
                <p:cNvSpPr/>
                <p:nvPr/>
              </p:nvSpPr>
              <p:spPr bwMode="auto">
                <a:xfrm>
                  <a:off x="2705083" y="3507872"/>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3" name="Freeform 398">
                  <a:extLst>
                    <a:ext uri="{FF2B5EF4-FFF2-40B4-BE49-F238E27FC236}">
                      <a16:creationId xmlns:a16="http://schemas.microsoft.com/office/drawing/2014/main" id="{604363BF-9B0F-42A3-80D3-FD913F42ECC3}"/>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9" name="Group 248">
                <a:extLst>
                  <a:ext uri="{FF2B5EF4-FFF2-40B4-BE49-F238E27FC236}">
                    <a16:creationId xmlns:a16="http://schemas.microsoft.com/office/drawing/2014/main" id="{9AFFFCCB-8C18-4DC1-ADAF-6156D8B8630F}"/>
                  </a:ext>
                </a:extLst>
              </p:cNvPr>
              <p:cNvGrpSpPr/>
              <p:nvPr/>
            </p:nvGrpSpPr>
            <p:grpSpPr>
              <a:xfrm>
                <a:off x="2954774" y="3289028"/>
                <a:ext cx="92401" cy="234205"/>
                <a:chOff x="2954774" y="3289028"/>
                <a:chExt cx="92401" cy="234205"/>
              </a:xfrm>
            </p:grpSpPr>
            <p:sp>
              <p:nvSpPr>
                <p:cNvPr id="250" name="Rectangle 249">
                  <a:extLst>
                    <a:ext uri="{FF2B5EF4-FFF2-40B4-BE49-F238E27FC236}">
                      <a16:creationId xmlns:a16="http://schemas.microsoft.com/office/drawing/2014/main" id="{3E84E4A7-8267-49FE-82C7-B4CC8D7DA94B}"/>
                    </a:ext>
                  </a:extLst>
                </p:cNvPr>
                <p:cNvSpPr/>
                <p:nvPr/>
              </p:nvSpPr>
              <p:spPr bwMode="auto">
                <a:xfrm>
                  <a:off x="2954774" y="3289028"/>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1" name="Rectangle 250">
                  <a:extLst>
                    <a:ext uri="{FF2B5EF4-FFF2-40B4-BE49-F238E27FC236}">
                      <a16:creationId xmlns:a16="http://schemas.microsoft.com/office/drawing/2014/main" id="{3DE8CF4A-D992-44D5-83AF-38149D939E1E}"/>
                    </a:ext>
                  </a:extLst>
                </p:cNvPr>
                <p:cNvSpPr/>
                <p:nvPr/>
              </p:nvSpPr>
              <p:spPr bwMode="auto">
                <a:xfrm>
                  <a:off x="2954774" y="3432809"/>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grpSp>
        <p:nvGrpSpPr>
          <p:cNvPr id="303" name="Group 302">
            <a:extLst>
              <a:ext uri="{FF2B5EF4-FFF2-40B4-BE49-F238E27FC236}">
                <a16:creationId xmlns:a16="http://schemas.microsoft.com/office/drawing/2014/main" id="{950EA86B-16C8-4D5F-87FE-1A477E7F1E48}"/>
              </a:ext>
            </a:extLst>
          </p:cNvPr>
          <p:cNvGrpSpPr/>
          <p:nvPr/>
        </p:nvGrpSpPr>
        <p:grpSpPr>
          <a:xfrm>
            <a:off x="2754986" y="3038488"/>
            <a:ext cx="1101539" cy="631102"/>
            <a:chOff x="3634151" y="2942651"/>
            <a:chExt cx="1101539" cy="631102"/>
          </a:xfrm>
        </p:grpSpPr>
        <p:sp>
          <p:nvSpPr>
            <p:cNvPr id="304" name="Freeform 355">
              <a:extLst>
                <a:ext uri="{FF2B5EF4-FFF2-40B4-BE49-F238E27FC236}">
                  <a16:creationId xmlns:a16="http://schemas.microsoft.com/office/drawing/2014/main" id="{EE94CC2A-8F0D-4F5E-9928-5241A5B24342}"/>
                </a:ext>
              </a:extLst>
            </p:cNvPr>
            <p:cNvSpPr/>
            <p:nvPr/>
          </p:nvSpPr>
          <p:spPr bwMode="auto">
            <a:xfrm rot="10800000">
              <a:off x="4278490" y="3234689"/>
              <a:ext cx="457200" cy="48171"/>
            </a:xfrm>
            <a:custGeom>
              <a:avLst/>
              <a:gdLst>
                <a:gd name="connsiteX0" fmla="*/ 0 w 685800"/>
                <a:gd name="connsiteY0" fmla="*/ 0 h 0"/>
                <a:gd name="connsiteX1" fmla="*/ 685800 w 685800"/>
                <a:gd name="connsiteY1" fmla="*/ 0 h 0"/>
              </a:gdLst>
              <a:ahLst/>
              <a:cxnLst>
                <a:cxn ang="0">
                  <a:pos x="connsiteX0" y="connsiteY0"/>
                </a:cxn>
                <a:cxn ang="0">
                  <a:pos x="connsiteX1" y="connsiteY1"/>
                </a:cxn>
              </a:cxnLst>
              <a:rect l="l" t="t" r="r" b="b"/>
              <a:pathLst>
                <a:path w="685800">
                  <a:moveTo>
                    <a:pt x="0" y="0"/>
                  </a:moveTo>
                  <a:lnTo>
                    <a:pt x="685800" y="0"/>
                  </a:lnTo>
                </a:path>
              </a:pathLst>
            </a:custGeom>
            <a:noFill/>
            <a:ln w="28575">
              <a:solidFill>
                <a:schemeClr val="bg1"/>
              </a:solidFill>
              <a:miter lim="800000"/>
              <a:headEnd type="triangle"/>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5" name="Oval 304">
              <a:extLst>
                <a:ext uri="{FF2B5EF4-FFF2-40B4-BE49-F238E27FC236}">
                  <a16:creationId xmlns:a16="http://schemas.microsoft.com/office/drawing/2014/main" id="{091EAC43-12C9-445B-9E17-1AB7F166BA9C}"/>
                </a:ext>
              </a:extLst>
            </p:cNvPr>
            <p:cNvSpPr/>
            <p:nvPr/>
          </p:nvSpPr>
          <p:spPr bwMode="auto">
            <a:xfrm>
              <a:off x="3634151" y="2942651"/>
              <a:ext cx="631102" cy="631102"/>
            </a:xfrm>
            <a:prstGeom prst="ellipse">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5319746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C8235-F749-070B-7320-591D2A03DEA3}"/>
              </a:ext>
            </a:extLst>
          </p:cNvPr>
          <p:cNvSpPr>
            <a:spLocks noGrp="1"/>
          </p:cNvSpPr>
          <p:nvPr>
            <p:ph type="title"/>
          </p:nvPr>
        </p:nvSpPr>
        <p:spPr/>
        <p:txBody>
          <a:bodyPr/>
          <a:lstStyle/>
          <a:p>
            <a:r>
              <a:rPr lang="en-US"/>
              <a:t>Primary Analysis From T-DXd + Nivolumab in Patients With HER2-Expressing Urothelial Carcinoma</a:t>
            </a:r>
          </a:p>
        </p:txBody>
      </p:sp>
      <p:sp>
        <p:nvSpPr>
          <p:cNvPr id="4" name="TextBox 3">
            <a:extLst>
              <a:ext uri="{FF2B5EF4-FFF2-40B4-BE49-F238E27FC236}">
                <a16:creationId xmlns:a16="http://schemas.microsoft.com/office/drawing/2014/main" id="{7F4F2B61-B78F-B06C-9BB5-0839237F69E2}"/>
              </a:ext>
            </a:extLst>
          </p:cNvPr>
          <p:cNvSpPr txBox="1"/>
          <p:nvPr/>
        </p:nvSpPr>
        <p:spPr bwMode="auto">
          <a:xfrm>
            <a:off x="386818" y="6381685"/>
            <a:ext cx="33237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i="0">
                <a:solidFill>
                  <a:schemeClr val="bg2"/>
                </a:solidFill>
                <a:effectLst/>
                <a:latin typeface="Calibri" panose="020F0502020204030204" pitchFamily="34" charset="0"/>
                <a:ea typeface="Calibri" panose="020F0502020204030204" pitchFamily="34" charset="0"/>
                <a:cs typeface="Calibri" panose="020F0502020204030204" pitchFamily="34" charset="0"/>
              </a:rPr>
              <a:t>NCT03523572. </a:t>
            </a:r>
            <a:r>
              <a:rPr lang="en-US" sz="1200" b="0">
                <a:solidFill>
                  <a:schemeClr val="bg2"/>
                </a:solidFill>
                <a:latin typeface="Calibri" panose="020F0502020204030204" pitchFamily="34" charset="0"/>
                <a:ea typeface="Calibri" panose="020F0502020204030204" pitchFamily="34" charset="0"/>
                <a:cs typeface="Calibri" panose="020F0502020204030204" pitchFamily="34" charset="0"/>
              </a:rPr>
              <a:t>Galsky. ASCO GU 2023. Abstr 438.</a:t>
            </a:r>
            <a:endParaRPr lang="en-US" sz="1200" b="0">
              <a:solidFill>
                <a:schemeClr val="bg2"/>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D0E0AFBB-C607-7A72-88BE-9E8720CFA5FC}"/>
              </a:ext>
            </a:extLst>
          </p:cNvPr>
          <p:cNvSpPr txBox="1"/>
          <p:nvPr/>
        </p:nvSpPr>
        <p:spPr bwMode="auto">
          <a:xfrm>
            <a:off x="4854985" y="6342874"/>
            <a:ext cx="17893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i="0">
                <a:solidFill>
                  <a:srgbClr val="000000"/>
                </a:solidFill>
                <a:effectLst/>
                <a:latin typeface="+mn-lt"/>
              </a:rPr>
              <a:t>*Assessed by ICR.</a:t>
            </a:r>
            <a:endParaRPr lang="en-US" sz="1200" b="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1E4B4970-9A79-7C69-33DE-821748351863}"/>
              </a:ext>
            </a:extLst>
          </p:cNvPr>
          <p:cNvSpPr txBox="1"/>
          <p:nvPr/>
        </p:nvSpPr>
        <p:spPr bwMode="auto">
          <a:xfrm>
            <a:off x="609759" y="1487198"/>
            <a:ext cx="53751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i="0">
                <a:solidFill>
                  <a:srgbClr val="000000"/>
                </a:solidFill>
                <a:effectLst/>
                <a:latin typeface="+mn-lt"/>
              </a:rPr>
              <a:t>Multicenter, 2-part, open-label phase Ib study</a:t>
            </a:r>
            <a:endParaRPr lang="en-US" b="0">
              <a:solidFill>
                <a:schemeClr val="bg1"/>
              </a:solidFill>
              <a:latin typeface="+mn-lt"/>
            </a:endParaRPr>
          </a:p>
        </p:txBody>
      </p:sp>
      <p:sp>
        <p:nvSpPr>
          <p:cNvPr id="6" name="TextBox 5">
            <a:extLst>
              <a:ext uri="{FF2B5EF4-FFF2-40B4-BE49-F238E27FC236}">
                <a16:creationId xmlns:a16="http://schemas.microsoft.com/office/drawing/2014/main" id="{981C2BAD-B99D-E6E8-80D1-180B2203F31D}"/>
              </a:ext>
            </a:extLst>
          </p:cNvPr>
          <p:cNvSpPr txBox="1"/>
          <p:nvPr/>
        </p:nvSpPr>
        <p:spPr bwMode="auto">
          <a:xfrm>
            <a:off x="616483" y="5675928"/>
            <a:ext cx="5721523"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600"/>
              </a:spcBef>
              <a:spcAft>
                <a:spcPct val="0"/>
              </a:spcAft>
              <a:buClrTx/>
              <a:buFont typeface="Wingdings" panose="05000000000000000000" pitchFamily="2" charset="2"/>
              <a:buChar char="§"/>
            </a:pPr>
            <a:r>
              <a:rPr lang="en-US" sz="1400">
                <a:solidFill>
                  <a:srgbClr val="000000"/>
                </a:solidFill>
                <a:latin typeface="+mn-lt"/>
              </a:rPr>
              <a:t>P</a:t>
            </a:r>
            <a:r>
              <a:rPr lang="en-US" sz="1400" i="0">
                <a:solidFill>
                  <a:srgbClr val="000000"/>
                </a:solidFill>
                <a:effectLst/>
                <a:latin typeface="+mn-lt"/>
              </a:rPr>
              <a:t>rimary endpoint: </a:t>
            </a:r>
            <a:r>
              <a:rPr lang="en-US" sz="1400" b="0" i="0">
                <a:solidFill>
                  <a:srgbClr val="000000"/>
                </a:solidFill>
                <a:effectLst/>
                <a:latin typeface="+mn-lt"/>
              </a:rPr>
              <a:t>part 1: MTD or </a:t>
            </a:r>
            <a:r>
              <a:rPr lang="en-US" sz="1400" b="0">
                <a:solidFill>
                  <a:srgbClr val="000000"/>
                </a:solidFill>
                <a:latin typeface="+mn-lt"/>
              </a:rPr>
              <a:t>RDE</a:t>
            </a:r>
            <a:r>
              <a:rPr lang="en-US" sz="1400" b="0" i="0">
                <a:solidFill>
                  <a:srgbClr val="000000"/>
                </a:solidFill>
                <a:effectLst/>
                <a:latin typeface="+mn-lt"/>
              </a:rPr>
              <a:t>; part 2: ORR* </a:t>
            </a:r>
            <a:endParaRPr lang="en-US" sz="1400" b="0" strike="sngStrike">
              <a:solidFill>
                <a:srgbClr val="000000"/>
              </a:solidFill>
              <a:latin typeface="+mn-lt"/>
            </a:endParaRPr>
          </a:p>
          <a:p>
            <a:pPr marL="285750" indent="-285750" algn="l">
              <a:lnSpc>
                <a:spcPct val="100000"/>
              </a:lnSpc>
              <a:spcBef>
                <a:spcPts val="600"/>
              </a:spcBef>
              <a:spcAft>
                <a:spcPct val="0"/>
              </a:spcAft>
              <a:buClrTx/>
              <a:buFont typeface="Wingdings" panose="05000000000000000000" pitchFamily="2" charset="2"/>
              <a:buChar char="§"/>
            </a:pPr>
            <a:r>
              <a:rPr lang="en-US" sz="1400" i="0">
                <a:solidFill>
                  <a:srgbClr val="000000"/>
                </a:solidFill>
                <a:effectLst/>
                <a:latin typeface="+mn-lt"/>
              </a:rPr>
              <a:t>Secondary endpoints: </a:t>
            </a:r>
            <a:r>
              <a:rPr lang="en-US" sz="1400" b="0" i="0">
                <a:solidFill>
                  <a:srgbClr val="000000"/>
                </a:solidFill>
                <a:effectLst/>
                <a:latin typeface="+mn-lt"/>
              </a:rPr>
              <a:t>DoR,* DCR, PFS,* TTR,* inv-assessed ORR and OS </a:t>
            </a:r>
            <a:endParaRPr lang="en-US" sz="1400" b="0">
              <a:solidFill>
                <a:schemeClr val="bg1"/>
              </a:solidFill>
              <a:latin typeface="+mn-lt"/>
            </a:endParaRPr>
          </a:p>
        </p:txBody>
      </p:sp>
      <p:sp>
        <p:nvSpPr>
          <p:cNvPr id="12" name="TextBox 11">
            <a:extLst>
              <a:ext uri="{FF2B5EF4-FFF2-40B4-BE49-F238E27FC236}">
                <a16:creationId xmlns:a16="http://schemas.microsoft.com/office/drawing/2014/main" id="{D8AFAA3F-BE6C-DC57-7A1C-AE4683A443D4}"/>
              </a:ext>
            </a:extLst>
          </p:cNvPr>
          <p:cNvSpPr txBox="1"/>
          <p:nvPr/>
        </p:nvSpPr>
        <p:spPr bwMode="auto">
          <a:xfrm>
            <a:off x="433434" y="2685341"/>
            <a:ext cx="164105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i="0">
                <a:solidFill>
                  <a:srgbClr val="000000"/>
                </a:solidFill>
                <a:effectLst/>
                <a:latin typeface="+mn-lt"/>
              </a:rPr>
              <a:t>Patients with advanced/metastatic HER2-expressing UC (confirmed centrally); ECOG PS ≤1; measurable disease</a:t>
            </a:r>
            <a:r>
              <a:rPr lang="en-US" sz="1400" b="0" i="0">
                <a:solidFill>
                  <a:schemeClr val="bg1"/>
                </a:solidFill>
                <a:effectLst/>
                <a:latin typeface="+mn-lt"/>
              </a:rPr>
              <a:t>; no previous</a:t>
            </a:r>
          </a:p>
          <a:p>
            <a:pPr algn="ctr">
              <a:lnSpc>
                <a:spcPct val="100000"/>
              </a:lnSpc>
              <a:spcBef>
                <a:spcPts val="0"/>
              </a:spcBef>
              <a:spcAft>
                <a:spcPct val="0"/>
              </a:spcAft>
              <a:buClrTx/>
              <a:buFontTx/>
              <a:buNone/>
            </a:pPr>
            <a:r>
              <a:rPr lang="en-US" sz="1400" b="0" i="0">
                <a:solidFill>
                  <a:schemeClr val="bg1"/>
                </a:solidFill>
                <a:effectLst/>
                <a:latin typeface="+mn-lt"/>
              </a:rPr>
              <a:t>T-DXd or </a:t>
            </a:r>
            <a:r>
              <a:rPr lang="en-US" sz="1400" b="0">
                <a:solidFill>
                  <a:schemeClr val="bg1"/>
                </a:solidFill>
                <a:latin typeface="+mn-lt"/>
              </a:rPr>
              <a:t>immunotherapy</a:t>
            </a:r>
            <a:endParaRPr lang="en-US" sz="1400" b="0" i="0">
              <a:solidFill>
                <a:schemeClr val="bg1"/>
              </a:solidFill>
              <a:effectLst/>
              <a:latin typeface="+mn-lt"/>
            </a:endParaRPr>
          </a:p>
        </p:txBody>
      </p:sp>
      <p:sp>
        <p:nvSpPr>
          <p:cNvPr id="13" name="TextBox 12">
            <a:extLst>
              <a:ext uri="{FF2B5EF4-FFF2-40B4-BE49-F238E27FC236}">
                <a16:creationId xmlns:a16="http://schemas.microsoft.com/office/drawing/2014/main" id="{47F41F06-6722-B77B-AF07-3790E529D60A}"/>
              </a:ext>
            </a:extLst>
          </p:cNvPr>
          <p:cNvSpPr txBox="1"/>
          <p:nvPr/>
        </p:nvSpPr>
        <p:spPr bwMode="auto">
          <a:xfrm>
            <a:off x="1727085" y="2082138"/>
            <a:ext cx="2214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i="0">
                <a:solidFill>
                  <a:schemeClr val="bg1"/>
                </a:solidFill>
                <a:effectLst/>
                <a:latin typeface="+mn-lt"/>
              </a:rPr>
              <a:t>Part 1:</a:t>
            </a:r>
          </a:p>
          <a:p>
            <a:pPr algn="ctr">
              <a:lnSpc>
                <a:spcPct val="100000"/>
              </a:lnSpc>
              <a:spcBef>
                <a:spcPts val="0"/>
              </a:spcBef>
              <a:spcAft>
                <a:spcPct val="0"/>
              </a:spcAft>
              <a:buClrTx/>
              <a:buFontTx/>
              <a:buNone/>
            </a:pPr>
            <a:r>
              <a:rPr lang="en-US" sz="1400" i="0">
                <a:solidFill>
                  <a:schemeClr val="bg1"/>
                </a:solidFill>
                <a:effectLst/>
                <a:latin typeface="+mn-lt"/>
              </a:rPr>
              <a:t>Dose Escalation</a:t>
            </a:r>
          </a:p>
        </p:txBody>
      </p:sp>
      <p:sp>
        <p:nvSpPr>
          <p:cNvPr id="14" name="TextBox 13">
            <a:extLst>
              <a:ext uri="{FF2B5EF4-FFF2-40B4-BE49-F238E27FC236}">
                <a16:creationId xmlns:a16="http://schemas.microsoft.com/office/drawing/2014/main" id="{23A1E47B-70CA-53C7-F1E0-B4C8C5C1532C}"/>
              </a:ext>
            </a:extLst>
          </p:cNvPr>
          <p:cNvSpPr txBox="1"/>
          <p:nvPr/>
        </p:nvSpPr>
        <p:spPr bwMode="auto">
          <a:xfrm>
            <a:off x="3911166" y="1941339"/>
            <a:ext cx="19385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i="0">
                <a:solidFill>
                  <a:schemeClr val="bg1"/>
                </a:solidFill>
                <a:effectLst/>
                <a:latin typeface="+mn-lt"/>
              </a:rPr>
              <a:t>Part 2:</a:t>
            </a:r>
          </a:p>
          <a:p>
            <a:pPr algn="ctr">
              <a:lnSpc>
                <a:spcPct val="100000"/>
              </a:lnSpc>
              <a:spcBef>
                <a:spcPts val="0"/>
              </a:spcBef>
              <a:spcAft>
                <a:spcPct val="0"/>
              </a:spcAft>
              <a:buClrTx/>
              <a:buFontTx/>
              <a:buNone/>
            </a:pPr>
            <a:r>
              <a:rPr lang="en-US" sz="1400" i="0">
                <a:solidFill>
                  <a:schemeClr val="bg1"/>
                </a:solidFill>
                <a:effectLst/>
                <a:latin typeface="+mn-lt"/>
              </a:rPr>
              <a:t>Dose Expansion</a:t>
            </a:r>
          </a:p>
        </p:txBody>
      </p:sp>
      <p:sp>
        <p:nvSpPr>
          <p:cNvPr id="15" name="Rectangle 24">
            <a:extLst>
              <a:ext uri="{FF2B5EF4-FFF2-40B4-BE49-F238E27FC236}">
                <a16:creationId xmlns:a16="http://schemas.microsoft.com/office/drawing/2014/main" id="{B4393F75-650D-1E6C-3AAC-190042426AF7}"/>
              </a:ext>
            </a:extLst>
          </p:cNvPr>
          <p:cNvSpPr>
            <a:spLocks noChangeArrowheads="1"/>
          </p:cNvSpPr>
          <p:nvPr/>
        </p:nvSpPr>
        <p:spPr bwMode="auto">
          <a:xfrm>
            <a:off x="2224853" y="2693494"/>
            <a:ext cx="1262333" cy="1025645"/>
          </a:xfrm>
          <a:prstGeom prst="rect">
            <a:avLst/>
          </a:prstGeom>
          <a:solidFill>
            <a:schemeClr val="bg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T-DXd: 3.2 mg/kg</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a:solidFill>
                  <a:srgbClr val="FFFFFF"/>
                </a:solidFill>
                <a:latin typeface="Calibri" panose="020F0502020204030204" pitchFamily="34" charset="0"/>
                <a:cs typeface="Calibri" panose="020F050202020403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Nivolumab 360 mg</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b="0">
                <a:solidFill>
                  <a:srgbClr val="FFFFFF"/>
                </a:solidFill>
                <a:latin typeface="Calibri" panose="020F0502020204030204" pitchFamily="34" charset="0"/>
                <a:cs typeface="Calibri" panose="020F0502020204030204" pitchFamily="34" charset="0"/>
              </a:rPr>
              <a:t>Q3W</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b="0">
                <a:solidFill>
                  <a:srgbClr val="FFFFFF"/>
                </a:solidFill>
                <a:latin typeface="Calibri" panose="020F0502020204030204" pitchFamily="34" charset="0"/>
                <a:cs typeface="Calibri" panose="020F0502020204030204" pitchFamily="34" charset="0"/>
              </a:rPr>
              <a:t>(n = 4)</a:t>
            </a:r>
          </a:p>
        </p:txBody>
      </p:sp>
      <p:sp>
        <p:nvSpPr>
          <p:cNvPr id="16" name="Rectangle 15">
            <a:extLst>
              <a:ext uri="{FF2B5EF4-FFF2-40B4-BE49-F238E27FC236}">
                <a16:creationId xmlns:a16="http://schemas.microsoft.com/office/drawing/2014/main" id="{8E5C91AA-E035-12D8-0E71-96C2B1F127AE}"/>
              </a:ext>
            </a:extLst>
          </p:cNvPr>
          <p:cNvSpPr>
            <a:spLocks noChangeArrowheads="1"/>
          </p:cNvSpPr>
          <p:nvPr/>
        </p:nvSpPr>
        <p:spPr bwMode="auto">
          <a:xfrm>
            <a:off x="3926500" y="2488843"/>
            <a:ext cx="1938529" cy="706628"/>
          </a:xfrm>
          <a:prstGeom prst="rect">
            <a:avLst/>
          </a:prstGeom>
          <a:solidFill>
            <a:schemeClr val="tx2">
              <a:lumMod val="50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Cohort 1: HER2+</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a:solidFill>
                  <a:srgbClr val="FFFFFF"/>
                </a:solidFill>
                <a:latin typeface="Calibri" panose="020F0502020204030204" pitchFamily="34" charset="0"/>
                <a:cs typeface="Calibri" panose="020F0502020204030204" pitchFamily="34" charset="0"/>
              </a:rPr>
              <a:t>(IHC 3+ or IHC 2+/ISH+) BC</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b="0">
                <a:solidFill>
                  <a:srgbClr val="FFFFFF"/>
                </a:solidFill>
                <a:latin typeface="Calibri" panose="020F0502020204030204" pitchFamily="34" charset="0"/>
                <a:cs typeface="Calibri" panose="020F0502020204030204" pitchFamily="34" charset="0"/>
              </a:rPr>
              <a:t>a</a:t>
            </a: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fter T-DM1</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b="0">
                <a:solidFill>
                  <a:srgbClr val="FFFFFF"/>
                </a:solidFill>
                <a:latin typeface="Calibri" panose="020F0502020204030204" pitchFamily="34" charset="0"/>
                <a:cs typeface="Calibri" panose="020F0502020204030204" pitchFamily="34" charset="0"/>
              </a:rPr>
              <a:t>(n = 29)</a:t>
            </a: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 name="Rectangle 24">
            <a:extLst>
              <a:ext uri="{FF2B5EF4-FFF2-40B4-BE49-F238E27FC236}">
                <a16:creationId xmlns:a16="http://schemas.microsoft.com/office/drawing/2014/main" id="{CA41DC0B-FAA0-6AB1-2A08-EFBB6A571B2A}"/>
              </a:ext>
            </a:extLst>
          </p:cNvPr>
          <p:cNvSpPr>
            <a:spLocks noChangeArrowheads="1"/>
          </p:cNvSpPr>
          <p:nvPr/>
        </p:nvSpPr>
        <p:spPr bwMode="auto">
          <a:xfrm>
            <a:off x="2237708" y="4235268"/>
            <a:ext cx="1295906" cy="1025644"/>
          </a:xfrm>
          <a:prstGeom prst="rect">
            <a:avLst/>
          </a:prstGeom>
          <a:solidFill>
            <a:schemeClr val="bg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T-DXd: 5.4 mg/kg</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a:solidFill>
                  <a:srgbClr val="FFFFFF"/>
                </a:solidFill>
                <a:latin typeface="Calibri" panose="020F0502020204030204" pitchFamily="34" charset="0"/>
                <a:cs typeface="Calibri" panose="020F050202020403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Nivolumab 360 mg</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b="0">
                <a:solidFill>
                  <a:srgbClr val="FFFFFF"/>
                </a:solidFill>
                <a:latin typeface="Calibri" panose="020F0502020204030204" pitchFamily="34" charset="0"/>
                <a:cs typeface="Calibri" panose="020F0502020204030204" pitchFamily="34" charset="0"/>
              </a:rPr>
              <a:t>Q3W</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b="0">
                <a:solidFill>
                  <a:srgbClr val="FFFFFF"/>
                </a:solidFill>
                <a:latin typeface="Calibri" panose="020F0502020204030204" pitchFamily="34" charset="0"/>
                <a:cs typeface="Calibri" panose="020F0502020204030204" pitchFamily="34" charset="0"/>
              </a:rPr>
              <a:t>(n = 3)</a:t>
            </a:r>
          </a:p>
        </p:txBody>
      </p:sp>
      <p:cxnSp>
        <p:nvCxnSpPr>
          <p:cNvPr id="18" name="Straight Arrow Connector 17">
            <a:extLst>
              <a:ext uri="{FF2B5EF4-FFF2-40B4-BE49-F238E27FC236}">
                <a16:creationId xmlns:a16="http://schemas.microsoft.com/office/drawing/2014/main" id="{148EF114-5F57-FE19-654D-77AD2D7B29CA}"/>
              </a:ext>
            </a:extLst>
          </p:cNvPr>
          <p:cNvCxnSpPr>
            <a:cxnSpLocks/>
          </p:cNvCxnSpPr>
          <p:nvPr/>
        </p:nvCxnSpPr>
        <p:spPr bwMode="auto">
          <a:xfrm>
            <a:off x="1990037" y="3377162"/>
            <a:ext cx="225637" cy="0"/>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128D39EE-025C-4163-D8F0-E595027BFAEC}"/>
              </a:ext>
            </a:extLst>
          </p:cNvPr>
          <p:cNvCxnSpPr/>
          <p:nvPr/>
        </p:nvCxnSpPr>
        <p:spPr bwMode="auto">
          <a:xfrm>
            <a:off x="1988200" y="4554130"/>
            <a:ext cx="225637" cy="0"/>
          </a:xfrm>
          <a:prstGeom prst="straightConnector1">
            <a:avLst/>
          </a:prstGeom>
          <a:noFill/>
          <a:ln w="28575" cap="flat" cmpd="sng" algn="ctr">
            <a:solidFill>
              <a:schemeClr val="bg1"/>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F58DFD95-16C7-1085-2ED3-A0164598A6E9}"/>
              </a:ext>
            </a:extLst>
          </p:cNvPr>
          <p:cNvCxnSpPr/>
          <p:nvPr/>
        </p:nvCxnSpPr>
        <p:spPr bwMode="auto">
          <a:xfrm>
            <a:off x="3409379" y="3948208"/>
            <a:ext cx="225637" cy="0"/>
          </a:xfrm>
          <a:prstGeom prst="straightConnector1">
            <a:avLst/>
          </a:prstGeom>
          <a:noFill/>
          <a:ln w="28575" cap="flat" cmpd="sng" algn="ctr">
            <a:solidFill>
              <a:schemeClr val="bg1"/>
            </a:solidFill>
            <a:prstDash val="solid"/>
            <a:round/>
            <a:headEnd type="none" w="med" len="med"/>
            <a:tailEnd type="triangle"/>
          </a:ln>
          <a:effectLst/>
        </p:spPr>
      </p:cxnSp>
      <p:sp>
        <p:nvSpPr>
          <p:cNvPr id="21" name="Rectangle 20">
            <a:extLst>
              <a:ext uri="{FF2B5EF4-FFF2-40B4-BE49-F238E27FC236}">
                <a16:creationId xmlns:a16="http://schemas.microsoft.com/office/drawing/2014/main" id="{172F081B-477E-6683-2C0E-0BAD644FF5EB}"/>
              </a:ext>
            </a:extLst>
          </p:cNvPr>
          <p:cNvSpPr>
            <a:spLocks noChangeArrowheads="1"/>
          </p:cNvSpPr>
          <p:nvPr/>
        </p:nvSpPr>
        <p:spPr bwMode="auto">
          <a:xfrm>
            <a:off x="3906284" y="3241711"/>
            <a:ext cx="1938529" cy="706628"/>
          </a:xfrm>
          <a:prstGeom prst="rect">
            <a:avLst/>
          </a:prstGeom>
          <a:solidFill>
            <a:schemeClr val="tx2">
              <a:lumMod val="50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Cohort 2: HER2 low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(IHC 1+ or IHC 2+/ISH) BC</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a:solidFill>
                  <a:srgbClr val="FFFFFF"/>
                </a:solidFill>
                <a:latin typeface="Calibri" panose="020F0502020204030204" pitchFamily="34" charset="0"/>
                <a:cs typeface="Calibri" panose="020F0502020204030204" pitchFamily="34" charset="0"/>
              </a:rPr>
              <a:t>after standard of tx</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a:solidFill>
                  <a:srgbClr val="FFFFFF"/>
                </a:solidFill>
                <a:latin typeface="Calibri" panose="020F0502020204030204" pitchFamily="34" charset="0"/>
                <a:cs typeface="Calibri" panose="020F0502020204030204" pitchFamily="34" charset="0"/>
              </a:rPr>
              <a:t>(n = 16)</a:t>
            </a:r>
          </a:p>
        </p:txBody>
      </p:sp>
      <p:sp>
        <p:nvSpPr>
          <p:cNvPr id="22" name="Rectangle 21">
            <a:extLst>
              <a:ext uri="{FF2B5EF4-FFF2-40B4-BE49-F238E27FC236}">
                <a16:creationId xmlns:a16="http://schemas.microsoft.com/office/drawing/2014/main" id="{A3B87837-DA95-87E9-FA8C-8D4E873B5F00}"/>
              </a:ext>
            </a:extLst>
          </p:cNvPr>
          <p:cNvSpPr>
            <a:spLocks noChangeArrowheads="1"/>
          </p:cNvSpPr>
          <p:nvPr/>
        </p:nvSpPr>
        <p:spPr bwMode="auto">
          <a:xfrm>
            <a:off x="3911167" y="3991368"/>
            <a:ext cx="1938529" cy="706628"/>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Cohort 3: HER2 high</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a:solidFill>
                  <a:srgbClr val="FFFFFF"/>
                </a:solidFill>
                <a:latin typeface="Calibri" panose="020F0502020204030204" pitchFamily="34" charset="0"/>
                <a:cs typeface="Calibri" panose="020F0502020204030204" pitchFamily="34" charset="0"/>
              </a:rPr>
              <a:t>(IHC 3+/2+) UC</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a:solidFill>
                  <a:srgbClr val="FFFFFF"/>
                </a:solidFill>
                <a:latin typeface="Calibri" panose="020F0502020204030204" pitchFamily="34" charset="0"/>
                <a:cs typeface="Calibri" panose="020F0502020204030204" pitchFamily="34" charset="0"/>
              </a:rPr>
              <a:t>after chemotherapy</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a:solidFill>
                  <a:srgbClr val="FFFFFF"/>
                </a:solidFill>
                <a:latin typeface="Calibri" panose="020F0502020204030204" pitchFamily="34" charset="0"/>
                <a:cs typeface="Calibri" panose="020F0502020204030204" pitchFamily="34" charset="0"/>
              </a:rPr>
              <a:t>(n = 30)</a:t>
            </a:r>
          </a:p>
        </p:txBody>
      </p:sp>
      <p:sp>
        <p:nvSpPr>
          <p:cNvPr id="23" name="Rectangle 22">
            <a:extLst>
              <a:ext uri="{FF2B5EF4-FFF2-40B4-BE49-F238E27FC236}">
                <a16:creationId xmlns:a16="http://schemas.microsoft.com/office/drawing/2014/main" id="{11D4F76E-00C8-DD1A-314F-CA86F44D6DFC}"/>
              </a:ext>
            </a:extLst>
          </p:cNvPr>
          <p:cNvSpPr>
            <a:spLocks noChangeArrowheads="1"/>
          </p:cNvSpPr>
          <p:nvPr/>
        </p:nvSpPr>
        <p:spPr bwMode="auto">
          <a:xfrm>
            <a:off x="3911166" y="4739229"/>
            <a:ext cx="1938529" cy="706628"/>
          </a:xfrm>
          <a:prstGeom prst="rect">
            <a:avLst/>
          </a:prstGeom>
          <a:solidFill>
            <a:schemeClr val="accent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Cohort 4: HER2 low</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a:solidFill>
                  <a:srgbClr val="FFFFFF"/>
                </a:solidFill>
                <a:latin typeface="Calibri" panose="020F0502020204030204" pitchFamily="34" charset="0"/>
                <a:cs typeface="Calibri" panose="020F0502020204030204" pitchFamily="34" charset="0"/>
              </a:rPr>
              <a:t>(IHC 1+) UC</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a:solidFill>
                  <a:srgbClr val="FFFFFF"/>
                </a:solidFill>
                <a:latin typeface="Calibri" panose="020F0502020204030204" pitchFamily="34" charset="0"/>
                <a:cs typeface="Calibri" panose="020F0502020204030204" pitchFamily="34" charset="0"/>
              </a:rPr>
              <a:t>after chemotherapy</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a:solidFill>
                  <a:srgbClr val="FFFFFF"/>
                </a:solidFill>
                <a:latin typeface="Calibri" panose="020F0502020204030204" pitchFamily="34" charset="0"/>
                <a:cs typeface="Calibri" panose="020F0502020204030204" pitchFamily="34" charset="0"/>
              </a:rPr>
              <a:t>(n = 4)</a:t>
            </a:r>
          </a:p>
        </p:txBody>
      </p:sp>
      <p:cxnSp>
        <p:nvCxnSpPr>
          <p:cNvPr id="24" name="Straight Arrow Connector 23">
            <a:extLst>
              <a:ext uri="{FF2B5EF4-FFF2-40B4-BE49-F238E27FC236}">
                <a16:creationId xmlns:a16="http://schemas.microsoft.com/office/drawing/2014/main" id="{4FE5EC23-E81D-2171-2A6E-02D60F210C39}"/>
              </a:ext>
            </a:extLst>
          </p:cNvPr>
          <p:cNvCxnSpPr/>
          <p:nvPr/>
        </p:nvCxnSpPr>
        <p:spPr bwMode="auto">
          <a:xfrm>
            <a:off x="3693983" y="4398060"/>
            <a:ext cx="225637" cy="0"/>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5D000F4C-3D64-5B68-4F0F-01616682B655}"/>
              </a:ext>
            </a:extLst>
          </p:cNvPr>
          <p:cNvCxnSpPr/>
          <p:nvPr/>
        </p:nvCxnSpPr>
        <p:spPr bwMode="auto">
          <a:xfrm>
            <a:off x="3692145" y="5134354"/>
            <a:ext cx="225637" cy="0"/>
          </a:xfrm>
          <a:prstGeom prst="straightConnector1">
            <a:avLst/>
          </a:prstGeom>
          <a:noFill/>
          <a:ln w="28575"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2717E342-A215-0E30-884B-2E5EC3179020}"/>
              </a:ext>
            </a:extLst>
          </p:cNvPr>
          <p:cNvCxnSpPr/>
          <p:nvPr/>
        </p:nvCxnSpPr>
        <p:spPr bwMode="auto">
          <a:xfrm>
            <a:off x="3692145" y="3591996"/>
            <a:ext cx="225637" cy="0"/>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494F5BE3-B4C3-596E-ACFE-F4C19D4103F0}"/>
              </a:ext>
            </a:extLst>
          </p:cNvPr>
          <p:cNvCxnSpPr/>
          <p:nvPr/>
        </p:nvCxnSpPr>
        <p:spPr bwMode="auto">
          <a:xfrm>
            <a:off x="3701324" y="2885081"/>
            <a:ext cx="225637" cy="0"/>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Connector 28">
            <a:extLst>
              <a:ext uri="{FF2B5EF4-FFF2-40B4-BE49-F238E27FC236}">
                <a16:creationId xmlns:a16="http://schemas.microsoft.com/office/drawing/2014/main" id="{47BECB96-A2C6-D436-7E3E-BD270C204714}"/>
              </a:ext>
            </a:extLst>
          </p:cNvPr>
          <p:cNvCxnSpPr/>
          <p:nvPr/>
        </p:nvCxnSpPr>
        <p:spPr bwMode="auto">
          <a:xfrm>
            <a:off x="3701324" y="2885081"/>
            <a:ext cx="0" cy="2249273"/>
          </a:xfrm>
          <a:prstGeom prst="line">
            <a:avLst/>
          </a:prstGeom>
          <a:noFill/>
          <a:ln w="28575" cap="flat" cmpd="sng" algn="ctr">
            <a:solidFill>
              <a:schemeClr val="bg1"/>
            </a:solidFill>
            <a:prstDash val="solid"/>
            <a:round/>
            <a:headEnd type="none" w="med" len="med"/>
            <a:tailEnd type="none" w="med" len="med"/>
          </a:ln>
          <a:effectLst/>
        </p:spPr>
      </p:cxnSp>
      <p:graphicFrame>
        <p:nvGraphicFramePr>
          <p:cNvPr id="30" name="Group 3">
            <a:extLst>
              <a:ext uri="{FF2B5EF4-FFF2-40B4-BE49-F238E27FC236}">
                <a16:creationId xmlns:a16="http://schemas.microsoft.com/office/drawing/2014/main" id="{5E7D2554-010E-BC56-CCF2-7B0772CC1345}"/>
              </a:ext>
            </a:extLst>
          </p:cNvPr>
          <p:cNvGraphicFramePr>
            <a:graphicFrameLocks/>
          </p:cNvGraphicFramePr>
          <p:nvPr>
            <p:extLst>
              <p:ext uri="{D42A27DB-BD31-4B8C-83A1-F6EECF244321}">
                <p14:modId xmlns:p14="http://schemas.microsoft.com/office/powerpoint/2010/main" val="2779986368"/>
              </p:ext>
            </p:extLst>
          </p:nvPr>
        </p:nvGraphicFramePr>
        <p:xfrm>
          <a:off x="6583773" y="1589713"/>
          <a:ext cx="4922427" cy="4358768"/>
        </p:xfrm>
        <a:graphic>
          <a:graphicData uri="http://schemas.openxmlformats.org/drawingml/2006/table">
            <a:tbl>
              <a:tblPr/>
              <a:tblGrid>
                <a:gridCol w="1421044">
                  <a:extLst>
                    <a:ext uri="{9D8B030D-6E8A-4147-A177-3AD203B41FA5}">
                      <a16:colId xmlns:a16="http://schemas.microsoft.com/office/drawing/2014/main" val="20000"/>
                    </a:ext>
                  </a:extLst>
                </a:gridCol>
                <a:gridCol w="778718">
                  <a:extLst>
                    <a:ext uri="{9D8B030D-6E8A-4147-A177-3AD203B41FA5}">
                      <a16:colId xmlns:a16="http://schemas.microsoft.com/office/drawing/2014/main" val="3253231727"/>
                    </a:ext>
                  </a:extLst>
                </a:gridCol>
                <a:gridCol w="2722665">
                  <a:extLst>
                    <a:ext uri="{9D8B030D-6E8A-4147-A177-3AD203B41FA5}">
                      <a16:colId xmlns:a16="http://schemas.microsoft.com/office/drawing/2014/main" val="20001"/>
                    </a:ext>
                  </a:extLst>
                </a:gridCol>
              </a:tblGrid>
              <a:tr h="472377">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Summary of Efficacy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Cohort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(HER2 IHC 3+/2+) 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58490414"/>
                  </a:ext>
                </a:extLst>
              </a:tr>
              <a:tr h="472377">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0" i="0" u="none" strike="noStrike" cap="none" normalizeH="0" baseline="0">
                          <a:ln>
                            <a:noFill/>
                          </a:ln>
                          <a:solidFill>
                            <a:schemeClr val="bg2">
                              <a:lumMod val="10000"/>
                            </a:schemeClr>
                          </a:solidFill>
                          <a:effectLst/>
                          <a:latin typeface="Calibri" panose="020F0502020204030204" pitchFamily="34" charset="0"/>
                        </a:rPr>
                        <a:t>Confirmed ORR, n (%)</a:t>
                      </a:r>
                    </a:p>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pt-BR" sz="1400" b="0" i="0" u="none" strike="noStrike" cap="none" normalizeH="0" baseline="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 (36.7)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19.9 - 56.1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055885">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Best overall response,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09538" marR="0" lvl="0" indent="-109538"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CR</a:t>
                      </a:r>
                    </a:p>
                    <a:p>
                      <a:pPr marL="109538" marR="0" lvl="0" indent="-109538"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PR</a:t>
                      </a:r>
                    </a:p>
                    <a:p>
                      <a:pPr marL="109538" marR="0" lvl="0" indent="-109538"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SD</a:t>
                      </a:r>
                    </a:p>
                    <a:p>
                      <a:pPr marL="109538" marR="0" lvl="0" indent="-109538"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PD</a:t>
                      </a:r>
                    </a:p>
                    <a:p>
                      <a:pPr marL="109538" marR="0" lvl="0" indent="-109538"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 (13.3)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 (23.3)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 (40.0)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 (16.7)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7875">
                <a:tc gridSpan="2">
                  <a:txBody>
                    <a:bodyPr/>
                    <a:lstStyle/>
                    <a:p>
                      <a:pPr marL="0" marR="0" lvl="0" indent="0" algn="l" defTabSz="914400" rtl="0" eaLnBrk="1" fontAlgn="base" latinLnBrk="0" hangingPunct="1">
                        <a:lnSpc>
                          <a:spcPct val="100000"/>
                        </a:lnSpc>
                        <a:spcBef>
                          <a:spcPct val="0"/>
                        </a:spcBef>
                        <a:spcAft>
                          <a:spcPts val="22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DoR,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13.1 (4.1-NE)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77875">
                <a:tc gridSpan="2">
                  <a:txBody>
                    <a:bodyPr/>
                    <a:lstStyle/>
                    <a:p>
                      <a:pPr marL="0" marR="0" lvl="0" indent="0" algn="l" defTabSz="914400" rtl="0" eaLnBrk="1" fontAlgn="base" latinLnBrk="0" hangingPunct="1">
                        <a:lnSpc>
                          <a:spcPct val="100000"/>
                        </a:lnSpc>
                        <a:spcBef>
                          <a:spcPct val="0"/>
                        </a:spcBef>
                        <a:spcAft>
                          <a:spcPts val="22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PFS,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6.9 (2.7-14.4)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7419652"/>
                  </a:ext>
                </a:extLst>
              </a:tr>
              <a:tr h="277875">
                <a:tc gridSpan="2">
                  <a:txBody>
                    <a:bodyPr/>
                    <a:lstStyle/>
                    <a:p>
                      <a:pPr marL="0" marR="0" lvl="0" indent="0" algn="l" defTabSz="914400" rtl="0" eaLnBrk="1" fontAlgn="base" latinLnBrk="0" hangingPunct="1">
                        <a:lnSpc>
                          <a:spcPct val="100000"/>
                        </a:lnSpc>
                        <a:spcBef>
                          <a:spcPct val="0"/>
                        </a:spcBef>
                        <a:spcAft>
                          <a:spcPts val="22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TTR,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1.9 (1.2-6.9)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00756959"/>
                  </a:ext>
                </a:extLst>
              </a:tr>
              <a:tr h="277875">
                <a:tc gridSpan="2">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OS,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11.0 (7.2-NE)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8635624"/>
                  </a:ext>
                </a:extLst>
              </a:tr>
              <a:tr h="861382">
                <a:tc gridSpan="2">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Median treatment duration, mo (range)</a:t>
                      </a:r>
                    </a:p>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T-DXd</a:t>
                      </a:r>
                    </a:p>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Nivolumab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3.9 (1-21)</a:t>
                      </a:r>
                    </a:p>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4.1 (1-20)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5935212"/>
                  </a:ext>
                </a:extLst>
              </a:tr>
            </a:tbl>
          </a:graphicData>
        </a:graphic>
      </p:graphicFrame>
      <p:sp>
        <p:nvSpPr>
          <p:cNvPr id="31" name="Rectangle 30">
            <a:extLst>
              <a:ext uri="{FF2B5EF4-FFF2-40B4-BE49-F238E27FC236}">
                <a16:creationId xmlns:a16="http://schemas.microsoft.com/office/drawing/2014/main" id="{B89FA63F-E031-225A-07D4-7A0D0C9C5553}"/>
              </a:ext>
            </a:extLst>
          </p:cNvPr>
          <p:cNvSpPr/>
          <p:nvPr/>
        </p:nvSpPr>
        <p:spPr bwMode="auto">
          <a:xfrm>
            <a:off x="3873233" y="3948208"/>
            <a:ext cx="1998757" cy="789617"/>
          </a:xfrm>
          <a:prstGeom prst="rect">
            <a:avLst/>
          </a:prstGeom>
          <a:noFill/>
          <a:ln w="3810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 name="TextBox 6">
            <a:extLst>
              <a:ext uri="{FF2B5EF4-FFF2-40B4-BE49-F238E27FC236}">
                <a16:creationId xmlns:a16="http://schemas.microsoft.com/office/drawing/2014/main" id="{0B7E4F04-81D8-75FA-A64D-1C89BDA4D76B}"/>
              </a:ext>
            </a:extLst>
          </p:cNvPr>
          <p:cNvSpPr txBox="1"/>
          <p:nvPr/>
        </p:nvSpPr>
        <p:spPr bwMode="auto">
          <a:xfrm>
            <a:off x="6680383" y="5945663"/>
            <a:ext cx="50905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L="285750" indent="-285750">
              <a:lnSpc>
                <a:spcPct val="100000"/>
              </a:lnSpc>
              <a:spcBef>
                <a:spcPts val="600"/>
              </a:spcBef>
              <a:buClrTx/>
              <a:buFont typeface="Wingdings" panose="05000000000000000000" pitchFamily="2" charset="2"/>
              <a:buChar char="§"/>
              <a:defRPr sz="1400">
                <a:solidFill>
                  <a:srgbClr val="000000"/>
                </a:solidFill>
                <a:latin typeface="+mn-lt"/>
              </a:defRPr>
            </a:lvl1pPr>
          </a:lstStyle>
          <a:p>
            <a:pPr marL="120650" indent="-120650"/>
            <a:r>
              <a:rPr lang="en-US" b="0"/>
              <a:t>Cohort 4, in patients with HER2 1+, 2 of 4 patients had an objective response</a:t>
            </a:r>
          </a:p>
        </p:txBody>
      </p:sp>
    </p:spTree>
    <p:extLst>
      <p:ext uri="{BB962C8B-B14F-4D97-AF65-F5344CB8AC3E}">
        <p14:creationId xmlns:p14="http://schemas.microsoft.com/office/powerpoint/2010/main" val="3960157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C8235-F749-070B-7320-591D2A03DEA3}"/>
              </a:ext>
            </a:extLst>
          </p:cNvPr>
          <p:cNvSpPr>
            <a:spLocks noGrp="1"/>
          </p:cNvSpPr>
          <p:nvPr>
            <p:ph type="title"/>
          </p:nvPr>
        </p:nvSpPr>
        <p:spPr/>
        <p:txBody>
          <a:bodyPr/>
          <a:lstStyle/>
          <a:p>
            <a:r>
              <a:rPr lang="en-US"/>
              <a:t>Primary Analysis From T-DXd + Nivolumab in HER2+ UC: Safety Summary</a:t>
            </a:r>
          </a:p>
        </p:txBody>
      </p:sp>
      <p:sp>
        <p:nvSpPr>
          <p:cNvPr id="4" name="TextBox 3">
            <a:extLst>
              <a:ext uri="{FF2B5EF4-FFF2-40B4-BE49-F238E27FC236}">
                <a16:creationId xmlns:a16="http://schemas.microsoft.com/office/drawing/2014/main" id="{7F4F2B61-B78F-B06C-9BB5-0839237F69E2}"/>
              </a:ext>
            </a:extLst>
          </p:cNvPr>
          <p:cNvSpPr txBox="1"/>
          <p:nvPr/>
        </p:nvSpPr>
        <p:spPr bwMode="auto">
          <a:xfrm>
            <a:off x="402730" y="6381080"/>
            <a:ext cx="22962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2"/>
                </a:solidFill>
                <a:latin typeface="Calibri" panose="020F0502020204030204" pitchFamily="34" charset="0"/>
              </a:rPr>
              <a:t>Galsky. ASCO GU 2023. Abstr 438.</a:t>
            </a:r>
            <a:endParaRPr lang="en-US" sz="1200" b="0">
              <a:solidFill>
                <a:schemeClr val="bg2"/>
              </a:solidFill>
              <a:highlight>
                <a:srgbClr val="FFFF00"/>
              </a:highlight>
              <a:latin typeface="Calibri" panose="020F0502020204030204" pitchFamily="34" charset="0"/>
            </a:endParaRPr>
          </a:p>
        </p:txBody>
      </p:sp>
      <p:graphicFrame>
        <p:nvGraphicFramePr>
          <p:cNvPr id="3" name="Group 3">
            <a:extLst>
              <a:ext uri="{FF2B5EF4-FFF2-40B4-BE49-F238E27FC236}">
                <a16:creationId xmlns:a16="http://schemas.microsoft.com/office/drawing/2014/main" id="{254AE2B0-80E8-0ED9-C29D-DE9FF670B1EF}"/>
              </a:ext>
            </a:extLst>
          </p:cNvPr>
          <p:cNvGraphicFramePr>
            <a:graphicFrameLocks/>
          </p:cNvGraphicFramePr>
          <p:nvPr>
            <p:extLst>
              <p:ext uri="{D42A27DB-BD31-4B8C-83A1-F6EECF244321}">
                <p14:modId xmlns:p14="http://schemas.microsoft.com/office/powerpoint/2010/main" val="2113927559"/>
              </p:ext>
            </p:extLst>
          </p:nvPr>
        </p:nvGraphicFramePr>
        <p:xfrm>
          <a:off x="717550" y="1600200"/>
          <a:ext cx="5090505" cy="3901700"/>
        </p:xfrm>
        <a:graphic>
          <a:graphicData uri="http://schemas.openxmlformats.org/drawingml/2006/table">
            <a:tbl>
              <a:tblPr/>
              <a:tblGrid>
                <a:gridCol w="2274873">
                  <a:extLst>
                    <a:ext uri="{9D8B030D-6E8A-4147-A177-3AD203B41FA5}">
                      <a16:colId xmlns:a16="http://schemas.microsoft.com/office/drawing/2014/main" val="20000"/>
                    </a:ext>
                  </a:extLst>
                </a:gridCol>
                <a:gridCol w="2815632">
                  <a:extLst>
                    <a:ext uri="{9D8B030D-6E8A-4147-A177-3AD203B41FA5}">
                      <a16:colId xmlns:a16="http://schemas.microsoft.com/office/drawing/2014/main" val="20001"/>
                    </a:ext>
                  </a:extLst>
                </a:gridCol>
              </a:tblGrid>
              <a:tr h="5527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Parameter,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Overall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58490414"/>
                  </a:ext>
                </a:extLst>
              </a:tr>
              <a:tr h="7803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a:ln>
                            <a:noFill/>
                          </a:ln>
                          <a:solidFill>
                            <a:schemeClr val="bg2">
                              <a:lumMod val="10000"/>
                            </a:schemeClr>
                          </a:solidFill>
                          <a:effectLst/>
                          <a:latin typeface="Calibri" panose="020F0502020204030204" pitchFamily="34" charset="0"/>
                        </a:rPr>
                        <a:t>TEAEs, n (%)</a:t>
                      </a:r>
                    </a:p>
                    <a:p>
                      <a:pPr marL="176213"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pt-BR" sz="1400" b="0" i="0" u="none" strike="noStrike" cap="none" normalizeH="0" baseline="0">
                          <a:ln>
                            <a:noFill/>
                          </a:ln>
                          <a:solidFill>
                            <a:schemeClr val="bg2">
                              <a:lumMod val="10000"/>
                            </a:schemeClr>
                          </a:solidFill>
                          <a:effectLst/>
                          <a:latin typeface="Calibri" panose="020F0502020204030204" pitchFamily="34" charset="0"/>
                        </a:rPr>
                        <a:t>Related to T-DXd</a:t>
                      </a:r>
                    </a:p>
                    <a:p>
                      <a:pPr marL="176213"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pt-BR" sz="1400" b="0" i="0" u="none" strike="noStrike" cap="none" normalizeH="0" baseline="0">
                          <a:ln>
                            <a:noFill/>
                          </a:ln>
                          <a:solidFill>
                            <a:schemeClr val="bg2">
                              <a:lumMod val="10000"/>
                            </a:schemeClr>
                          </a:solidFill>
                          <a:effectLst/>
                          <a:latin typeface="Calibri" panose="020F0502020204030204" pitchFamily="34" charset="0"/>
                        </a:rPr>
                        <a:t>Related to nivolumab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34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34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30 (88.2)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8034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kern="1200" cap="none" normalizeH="0" baseline="0">
                          <a:ln>
                            <a:noFill/>
                          </a:ln>
                          <a:solidFill>
                            <a:schemeClr val="bg2">
                              <a:lumMod val="10000"/>
                            </a:schemeClr>
                          </a:solidFill>
                          <a:effectLst/>
                          <a:latin typeface="Calibri" panose="020F0502020204030204" pitchFamily="34" charset="0"/>
                          <a:ea typeface="+mn-ea"/>
                          <a:cs typeface="+mn-cs"/>
                        </a:rPr>
                        <a:t>Grade ≥3 TEAEs</a:t>
                      </a:r>
                    </a:p>
                    <a:p>
                      <a:pPr marL="176213"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pt-BR" sz="1400" b="0" i="0" u="none" strike="noStrike" cap="none" normalizeH="0" baseline="0">
                          <a:ln>
                            <a:noFill/>
                          </a:ln>
                          <a:solidFill>
                            <a:schemeClr val="bg2">
                              <a:lumMod val="10000"/>
                            </a:schemeClr>
                          </a:solidFill>
                          <a:effectLst/>
                          <a:latin typeface="Calibri" panose="020F0502020204030204" pitchFamily="34" charset="0"/>
                        </a:rPr>
                        <a:t>Related to T-DXd</a:t>
                      </a:r>
                    </a:p>
                    <a:p>
                      <a:pPr marL="176213"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pt-BR" sz="1400" b="0" i="0" u="none" strike="noStrike" cap="none" normalizeH="0" baseline="0">
                          <a:ln>
                            <a:noFill/>
                          </a:ln>
                          <a:solidFill>
                            <a:schemeClr val="bg2">
                              <a:lumMod val="10000"/>
                            </a:schemeClr>
                          </a:solidFill>
                          <a:effectLst/>
                          <a:latin typeface="Calibri" panose="020F0502020204030204" pitchFamily="34" charset="0"/>
                        </a:rPr>
                        <a:t>Related to nivolumab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25 (73.5)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15 (44.1)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 (26.5)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8034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kern="1200" cap="none" normalizeH="0" baseline="0">
                          <a:ln>
                            <a:noFill/>
                          </a:ln>
                          <a:solidFill>
                            <a:schemeClr val="bg2">
                              <a:lumMod val="10000"/>
                            </a:schemeClr>
                          </a:solidFill>
                          <a:effectLst/>
                          <a:latin typeface="Calibri" panose="020F0502020204030204" pitchFamily="34" charset="0"/>
                          <a:ea typeface="+mn-ea"/>
                          <a:cs typeface="+mn-cs"/>
                        </a:rPr>
                        <a:t>Serious TEAEs</a:t>
                      </a:r>
                    </a:p>
                    <a:p>
                      <a:pPr marL="176213"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pt-BR" sz="1400" b="0" i="0" u="none" strike="noStrike" cap="none" normalizeH="0" baseline="0">
                          <a:ln>
                            <a:noFill/>
                          </a:ln>
                          <a:solidFill>
                            <a:schemeClr val="bg2">
                              <a:lumMod val="10000"/>
                            </a:schemeClr>
                          </a:solidFill>
                          <a:effectLst/>
                          <a:latin typeface="Calibri" panose="020F0502020204030204" pitchFamily="34" charset="0"/>
                        </a:rPr>
                        <a:t>Related to T-DXd</a:t>
                      </a:r>
                    </a:p>
                    <a:p>
                      <a:pPr marL="176213"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pt-BR" sz="1400" b="0" i="0" u="none" strike="noStrike" cap="none" normalizeH="0" baseline="0">
                          <a:ln>
                            <a:noFill/>
                          </a:ln>
                          <a:solidFill>
                            <a:schemeClr val="bg2">
                              <a:lumMod val="10000"/>
                            </a:schemeClr>
                          </a:solidFill>
                          <a:effectLst/>
                          <a:latin typeface="Calibri" panose="020F0502020204030204" pitchFamily="34" charset="0"/>
                        </a:rPr>
                        <a:t>Related to nivolumab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20 (58.8)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 (20.6)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 (14.7)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00793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kern="1200" cap="none" normalizeH="0" baseline="0">
                          <a:ln>
                            <a:noFill/>
                          </a:ln>
                          <a:solidFill>
                            <a:schemeClr val="bg2">
                              <a:lumMod val="10000"/>
                            </a:schemeClr>
                          </a:solidFill>
                          <a:effectLst/>
                          <a:latin typeface="Calibri" panose="020F0502020204030204" pitchFamily="34" charset="0"/>
                          <a:ea typeface="+mn-ea"/>
                          <a:cs typeface="+mn-cs"/>
                        </a:rPr>
                        <a:t>TEAEs leading to any study drug d/c</a:t>
                      </a:r>
                    </a:p>
                    <a:p>
                      <a:pPr marL="176213"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pt-BR" sz="1400" b="0" i="0" u="none" strike="noStrike" cap="none" normalizeH="0" baseline="0">
                          <a:ln>
                            <a:noFill/>
                          </a:ln>
                          <a:solidFill>
                            <a:schemeClr val="bg2">
                              <a:lumMod val="10000"/>
                            </a:schemeClr>
                          </a:solidFill>
                          <a:effectLst/>
                          <a:latin typeface="Calibri" panose="020F0502020204030204" pitchFamily="34" charset="0"/>
                        </a:rPr>
                        <a:t>Related to T-DXd</a:t>
                      </a:r>
                    </a:p>
                    <a:p>
                      <a:pPr marL="176213"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pt-BR" sz="1400" b="0" i="0" u="none" strike="noStrike" cap="none" normalizeH="0" baseline="0">
                          <a:ln>
                            <a:noFill/>
                          </a:ln>
                          <a:solidFill>
                            <a:schemeClr val="bg2">
                              <a:lumMod val="10000"/>
                            </a:schemeClr>
                          </a:solidFill>
                          <a:effectLst/>
                          <a:latin typeface="Calibri" panose="020F0502020204030204" pitchFamily="34" charset="0"/>
                        </a:rPr>
                        <a:t>Related to nivolumab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11 (32.4)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 (23.5)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 (26.5)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7419652"/>
                  </a:ext>
                </a:extLst>
              </a:tr>
            </a:tbl>
          </a:graphicData>
        </a:graphic>
      </p:graphicFrame>
      <p:graphicFrame>
        <p:nvGraphicFramePr>
          <p:cNvPr id="5" name="Group 3">
            <a:extLst>
              <a:ext uri="{FF2B5EF4-FFF2-40B4-BE49-F238E27FC236}">
                <a16:creationId xmlns:a16="http://schemas.microsoft.com/office/drawing/2014/main" id="{6C631374-F7B5-ECBB-7BDF-FA646CF50944}"/>
              </a:ext>
            </a:extLst>
          </p:cNvPr>
          <p:cNvGraphicFramePr>
            <a:graphicFrameLocks/>
          </p:cNvGraphicFramePr>
          <p:nvPr>
            <p:extLst>
              <p:ext uri="{D42A27DB-BD31-4B8C-83A1-F6EECF244321}">
                <p14:modId xmlns:p14="http://schemas.microsoft.com/office/powerpoint/2010/main" val="304833889"/>
              </p:ext>
            </p:extLst>
          </p:nvPr>
        </p:nvGraphicFramePr>
        <p:xfrm>
          <a:off x="6419271" y="1600200"/>
          <a:ext cx="5090505" cy="4602576"/>
        </p:xfrm>
        <a:graphic>
          <a:graphicData uri="http://schemas.openxmlformats.org/drawingml/2006/table">
            <a:tbl>
              <a:tblPr/>
              <a:tblGrid>
                <a:gridCol w="2274873">
                  <a:extLst>
                    <a:ext uri="{9D8B030D-6E8A-4147-A177-3AD203B41FA5}">
                      <a16:colId xmlns:a16="http://schemas.microsoft.com/office/drawing/2014/main" val="20000"/>
                    </a:ext>
                  </a:extLst>
                </a:gridCol>
                <a:gridCol w="2815632">
                  <a:extLst>
                    <a:ext uri="{9D8B030D-6E8A-4147-A177-3AD203B41FA5}">
                      <a16:colId xmlns:a16="http://schemas.microsoft.com/office/drawing/2014/main" val="20001"/>
                    </a:ext>
                  </a:extLst>
                </a:gridCol>
              </a:tblGrid>
              <a:tr h="1426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Parameter,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Overall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58490414"/>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kern="1200" cap="none" normalizeH="0" baseline="0">
                          <a:ln>
                            <a:noFill/>
                          </a:ln>
                          <a:solidFill>
                            <a:schemeClr val="bg2">
                              <a:lumMod val="10000"/>
                            </a:schemeClr>
                          </a:solidFill>
                          <a:effectLst/>
                          <a:latin typeface="Calibri" panose="020F0502020204030204" pitchFamily="34" charset="0"/>
                          <a:ea typeface="+mn-ea"/>
                          <a:cs typeface="+mn-cs"/>
                        </a:rPr>
                        <a:t>TEAEs leading to T-DXd d/c</a:t>
                      </a:r>
                    </a:p>
                    <a:p>
                      <a:pPr marL="176213"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pt-BR" sz="1400" b="0" i="0" u="none" strike="noStrike" cap="none" normalizeH="0" baseline="0">
                          <a:ln>
                            <a:noFill/>
                          </a:ln>
                          <a:solidFill>
                            <a:schemeClr val="bg2">
                              <a:lumMod val="10000"/>
                            </a:schemeClr>
                          </a:solidFill>
                          <a:effectLst/>
                          <a:latin typeface="Calibri" panose="020F0502020204030204" pitchFamily="34" charset="0"/>
                        </a:rPr>
                        <a:t>Related to and leading to T-DXd d/c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7 (20.6)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 (17.6)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6082">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kern="1200" cap="none" normalizeH="0" baseline="0">
                          <a:ln>
                            <a:noFill/>
                          </a:ln>
                          <a:solidFill>
                            <a:schemeClr val="bg2">
                              <a:lumMod val="10000"/>
                            </a:schemeClr>
                          </a:solidFill>
                          <a:effectLst/>
                          <a:latin typeface="Calibri" panose="020F0502020204030204" pitchFamily="34" charset="0"/>
                          <a:ea typeface="+mn-ea"/>
                          <a:cs typeface="+mn-cs"/>
                        </a:rPr>
                        <a:t>TEAEs leading to nivolumab d/c</a:t>
                      </a:r>
                    </a:p>
                    <a:p>
                      <a:pPr marL="176213"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pt-BR" sz="1400" b="0" i="0" u="none" strike="noStrike" cap="none" normalizeH="0" baseline="0">
                          <a:ln>
                            <a:noFill/>
                          </a:ln>
                          <a:solidFill>
                            <a:schemeClr val="bg2">
                              <a:lumMod val="10000"/>
                            </a:schemeClr>
                          </a:solidFill>
                          <a:effectLst/>
                          <a:latin typeface="Calibri" panose="020F0502020204030204" pitchFamily="34" charset="0"/>
                        </a:rPr>
                        <a:t>Related to and leading to nivolumab d/c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9 (26.5)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 (23.5)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pt-BR" sz="1400" b="1" i="0" u="none" strike="noStrike" cap="none" normalizeH="0" baseline="0">
                          <a:ln>
                            <a:noFill/>
                          </a:ln>
                          <a:solidFill>
                            <a:schemeClr val="bg2">
                              <a:lumMod val="10000"/>
                            </a:schemeClr>
                          </a:solidFill>
                          <a:effectLst/>
                          <a:latin typeface="Calibri" panose="020F0502020204030204" pitchFamily="34" charset="0"/>
                        </a:rPr>
                        <a:t>TEAEs leading to T-DXd dose reduction and related to T-DXd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5 (14.7)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7244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pt-BR" sz="1400" b="1" i="0" u="none" strike="noStrike" cap="none" normalizeH="0" baseline="0">
                          <a:ln>
                            <a:noFill/>
                          </a:ln>
                          <a:solidFill>
                            <a:schemeClr val="bg2">
                              <a:lumMod val="10000"/>
                            </a:schemeClr>
                          </a:solidFill>
                          <a:effectLst/>
                          <a:latin typeface="Calibri" panose="020F0502020204030204" pitchFamily="34" charset="0"/>
                        </a:rPr>
                        <a:t>TEAEs leading to any study drug interruption </a:t>
                      </a:r>
                    </a:p>
                    <a:p>
                      <a:pPr marL="176213"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pt-BR"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Related to T-DXd</a:t>
                      </a:r>
                    </a:p>
                    <a:p>
                      <a:pPr marL="176213"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pt-BR"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Related to nivolumab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20 (58.8)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 (35.3)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 (20.6)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7419652"/>
                  </a:ext>
                </a:extLst>
              </a:tr>
              <a:tr h="343822">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pt-BR" sz="1400" b="1" i="0" u="none" strike="noStrike" cap="none" normalizeH="0" baseline="0">
                          <a:ln>
                            <a:noFill/>
                          </a:ln>
                          <a:solidFill>
                            <a:schemeClr val="bg2">
                              <a:lumMod val="10000"/>
                            </a:schemeClr>
                          </a:solidFill>
                          <a:effectLst/>
                          <a:latin typeface="Calibri" panose="020F0502020204030204" pitchFamily="34" charset="0"/>
                        </a:rPr>
                        <a:t>TEAEs associated with death</a:t>
                      </a:r>
                    </a:p>
                    <a:p>
                      <a:pPr marL="176213"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pt-BR"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Drug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7 (20.6)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38408594"/>
                  </a:ext>
                </a:extLst>
              </a:tr>
            </a:tbl>
          </a:graphicData>
        </a:graphic>
      </p:graphicFrame>
    </p:spTree>
    <p:extLst>
      <p:ext uri="{BB962C8B-B14F-4D97-AF65-F5344CB8AC3E}">
        <p14:creationId xmlns:p14="http://schemas.microsoft.com/office/powerpoint/2010/main" val="32005314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7E54A-4AE8-F3FC-8191-D96C2622DC2B}"/>
              </a:ext>
            </a:extLst>
          </p:cNvPr>
          <p:cNvSpPr>
            <a:spLocks noGrp="1"/>
          </p:cNvSpPr>
          <p:nvPr>
            <p:ph type="title"/>
          </p:nvPr>
        </p:nvSpPr>
        <p:spPr>
          <a:xfrm>
            <a:off x="609759" y="194060"/>
            <a:ext cx="10872444" cy="1103313"/>
          </a:xfrm>
        </p:spPr>
        <p:txBody>
          <a:bodyPr/>
          <a:lstStyle/>
          <a:p>
            <a:r>
              <a:rPr lang="en-US" kern="0"/>
              <a:t>Efficacy and Safety of T-DXd in HER2 Expressing Tumors (DESTINY-PanTumor02): Study Design</a:t>
            </a:r>
            <a:endParaRPr lang="en-US"/>
          </a:p>
        </p:txBody>
      </p:sp>
      <p:sp>
        <p:nvSpPr>
          <p:cNvPr id="7" name="Content Placeholder 6">
            <a:extLst>
              <a:ext uri="{FF2B5EF4-FFF2-40B4-BE49-F238E27FC236}">
                <a16:creationId xmlns:a16="http://schemas.microsoft.com/office/drawing/2014/main" id="{DEC93C47-995F-D197-21C5-FC493BBC02F8}"/>
              </a:ext>
            </a:extLst>
          </p:cNvPr>
          <p:cNvSpPr>
            <a:spLocks noGrp="1"/>
          </p:cNvSpPr>
          <p:nvPr>
            <p:ph idx="1"/>
          </p:nvPr>
        </p:nvSpPr>
        <p:spPr>
          <a:xfrm>
            <a:off x="604675" y="1513047"/>
            <a:ext cx="10877529" cy="481006"/>
          </a:xfrm>
        </p:spPr>
        <p:txBody>
          <a:bodyPr/>
          <a:lstStyle/>
          <a:p>
            <a:r>
              <a:rPr lang="en-US" sz="1800"/>
              <a:t>Primary analysis from an open-label, multicenter phase II study</a:t>
            </a:r>
          </a:p>
        </p:txBody>
      </p:sp>
      <p:sp>
        <p:nvSpPr>
          <p:cNvPr id="8" name="TextBox 7">
            <a:extLst>
              <a:ext uri="{FF2B5EF4-FFF2-40B4-BE49-F238E27FC236}">
                <a16:creationId xmlns:a16="http://schemas.microsoft.com/office/drawing/2014/main" id="{54FA82D9-D14C-2D00-82A7-5C130E7668A0}"/>
              </a:ext>
            </a:extLst>
          </p:cNvPr>
          <p:cNvSpPr txBox="1"/>
          <p:nvPr/>
        </p:nvSpPr>
        <p:spPr bwMode="auto">
          <a:xfrm>
            <a:off x="397111" y="6373904"/>
            <a:ext cx="39483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a:solidFill>
                  <a:schemeClr val="bg2"/>
                </a:solidFill>
                <a:latin typeface="Calibri" panose="020F0502020204030204" pitchFamily="34" charset="0"/>
              </a:rPr>
              <a:t>NCT04482309. Meric-Bernstam. ASCO 2023. Abstr LBA3000.</a:t>
            </a:r>
          </a:p>
        </p:txBody>
      </p:sp>
      <p:sp>
        <p:nvSpPr>
          <p:cNvPr id="9" name="Content Placeholder 6">
            <a:extLst>
              <a:ext uri="{FF2B5EF4-FFF2-40B4-BE49-F238E27FC236}">
                <a16:creationId xmlns:a16="http://schemas.microsoft.com/office/drawing/2014/main" id="{17AB2577-20A5-7B75-CE67-E3EA37DECECE}"/>
              </a:ext>
            </a:extLst>
          </p:cNvPr>
          <p:cNvSpPr txBox="1">
            <a:spLocks/>
          </p:cNvSpPr>
          <p:nvPr/>
        </p:nvSpPr>
        <p:spPr bwMode="auto">
          <a:xfrm>
            <a:off x="328773" y="2705465"/>
            <a:ext cx="2446997" cy="2335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lnSpc>
                <a:spcPct val="100000"/>
              </a:lnSpc>
              <a:spcBef>
                <a:spcPts val="0"/>
              </a:spcBef>
              <a:spcAft>
                <a:spcPts val="0"/>
              </a:spcAft>
              <a:buNone/>
            </a:pPr>
            <a:r>
              <a:rPr lang="en-US" sz="1400" b="0" kern="0"/>
              <a:t>Patients with advanced solid tumors not eligible for curative therapy; at least 2 previous therapies; HER2 expression (IHC 3+ or 2+) by local test or HerceptTest (ASCO/CAP gastric cancer guidelines)*; previous HER2-targeted therapy allowed</a:t>
            </a:r>
          </a:p>
          <a:p>
            <a:pPr marL="0" indent="0" algn="ctr">
              <a:lnSpc>
                <a:spcPct val="100000"/>
              </a:lnSpc>
              <a:spcBef>
                <a:spcPts val="0"/>
              </a:spcBef>
              <a:spcAft>
                <a:spcPts val="0"/>
              </a:spcAft>
              <a:buNone/>
            </a:pPr>
            <a:r>
              <a:rPr lang="en-US" sz="1400" b="0" kern="0"/>
              <a:t>(N = 40 per cohort)</a:t>
            </a:r>
          </a:p>
        </p:txBody>
      </p:sp>
      <p:sp>
        <p:nvSpPr>
          <p:cNvPr id="10" name="Rectangle 9">
            <a:extLst>
              <a:ext uri="{FF2B5EF4-FFF2-40B4-BE49-F238E27FC236}">
                <a16:creationId xmlns:a16="http://schemas.microsoft.com/office/drawing/2014/main" id="{B2EF95AB-CDDC-AD87-C5D7-76E5F37133B4}"/>
              </a:ext>
            </a:extLst>
          </p:cNvPr>
          <p:cNvSpPr>
            <a:spLocks noChangeArrowheads="1"/>
          </p:cNvSpPr>
          <p:nvPr/>
        </p:nvSpPr>
        <p:spPr bwMode="auto">
          <a:xfrm>
            <a:off x="3040351" y="2169443"/>
            <a:ext cx="1938529" cy="420949"/>
          </a:xfrm>
          <a:prstGeom prst="rect">
            <a:avLst/>
          </a:prstGeom>
          <a:solidFill>
            <a:schemeClr val="tx2">
              <a:lumMod val="90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Endometrial </a:t>
            </a:r>
          </a:p>
        </p:txBody>
      </p:sp>
      <p:sp>
        <p:nvSpPr>
          <p:cNvPr id="12" name="Rectangle 11">
            <a:extLst>
              <a:ext uri="{FF2B5EF4-FFF2-40B4-BE49-F238E27FC236}">
                <a16:creationId xmlns:a16="http://schemas.microsoft.com/office/drawing/2014/main" id="{323B8E89-0E0F-E022-184B-5F2B6B06C6DA}"/>
              </a:ext>
            </a:extLst>
          </p:cNvPr>
          <p:cNvSpPr>
            <a:spLocks noChangeArrowheads="1"/>
          </p:cNvSpPr>
          <p:nvPr/>
        </p:nvSpPr>
        <p:spPr bwMode="auto">
          <a:xfrm>
            <a:off x="3040351" y="3613589"/>
            <a:ext cx="1938529" cy="420949"/>
          </a:xfrm>
          <a:prstGeom prst="rect">
            <a:avLst/>
          </a:prstGeom>
          <a:solidFill>
            <a:schemeClr val="accent4"/>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a:solidFill>
                  <a:srgbClr val="FFFFFF"/>
                </a:solidFill>
                <a:latin typeface="Calibri" panose="020F0502020204030204" pitchFamily="34" charset="0"/>
                <a:cs typeface="Calibri" panose="020F0502020204030204" pitchFamily="34" charset="0"/>
              </a:rPr>
              <a:t>Bladder cancer</a:t>
            </a:r>
          </a:p>
        </p:txBody>
      </p:sp>
      <p:sp>
        <p:nvSpPr>
          <p:cNvPr id="14" name="Rectangle 13">
            <a:extLst>
              <a:ext uri="{FF2B5EF4-FFF2-40B4-BE49-F238E27FC236}">
                <a16:creationId xmlns:a16="http://schemas.microsoft.com/office/drawing/2014/main" id="{EE5DAB90-5318-659C-B46F-3D59BFDCFE2D}"/>
              </a:ext>
            </a:extLst>
          </p:cNvPr>
          <p:cNvSpPr/>
          <p:nvPr/>
        </p:nvSpPr>
        <p:spPr bwMode="auto">
          <a:xfrm>
            <a:off x="3007300" y="3580536"/>
            <a:ext cx="1998757" cy="481006"/>
          </a:xfrm>
          <a:prstGeom prst="rect">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B8D0D955-0427-F55A-345F-9D9F92519FF7}"/>
              </a:ext>
            </a:extLst>
          </p:cNvPr>
          <p:cNvSpPr>
            <a:spLocks noChangeArrowheads="1"/>
          </p:cNvSpPr>
          <p:nvPr/>
        </p:nvSpPr>
        <p:spPr bwMode="auto">
          <a:xfrm>
            <a:off x="3040351" y="2650825"/>
            <a:ext cx="1938529" cy="420949"/>
          </a:xfrm>
          <a:prstGeom prst="rect">
            <a:avLst/>
          </a:prstGeom>
          <a:solidFill>
            <a:schemeClr val="tx2">
              <a:lumMod val="90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Cervical</a:t>
            </a:r>
          </a:p>
        </p:txBody>
      </p:sp>
      <p:sp>
        <p:nvSpPr>
          <p:cNvPr id="16" name="Rectangle 15">
            <a:extLst>
              <a:ext uri="{FF2B5EF4-FFF2-40B4-BE49-F238E27FC236}">
                <a16:creationId xmlns:a16="http://schemas.microsoft.com/office/drawing/2014/main" id="{2629E540-BB2C-E351-F3E4-9FFDB7FF1C9A}"/>
              </a:ext>
            </a:extLst>
          </p:cNvPr>
          <p:cNvSpPr>
            <a:spLocks noChangeArrowheads="1"/>
          </p:cNvSpPr>
          <p:nvPr/>
        </p:nvSpPr>
        <p:spPr bwMode="auto">
          <a:xfrm>
            <a:off x="3040351" y="3132207"/>
            <a:ext cx="1938529" cy="420949"/>
          </a:xfrm>
          <a:prstGeom prst="rect">
            <a:avLst/>
          </a:prstGeom>
          <a:solidFill>
            <a:schemeClr val="tx2">
              <a:lumMod val="90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Ovarian</a:t>
            </a:r>
          </a:p>
        </p:txBody>
      </p:sp>
      <p:sp>
        <p:nvSpPr>
          <p:cNvPr id="18" name="Rectangle 17">
            <a:extLst>
              <a:ext uri="{FF2B5EF4-FFF2-40B4-BE49-F238E27FC236}">
                <a16:creationId xmlns:a16="http://schemas.microsoft.com/office/drawing/2014/main" id="{5968BC9D-51E7-033E-E5E5-99D5CD20B7CE}"/>
              </a:ext>
            </a:extLst>
          </p:cNvPr>
          <p:cNvSpPr>
            <a:spLocks noChangeArrowheads="1"/>
          </p:cNvSpPr>
          <p:nvPr/>
        </p:nvSpPr>
        <p:spPr bwMode="auto">
          <a:xfrm>
            <a:off x="3040351" y="4094971"/>
            <a:ext cx="1938529" cy="420949"/>
          </a:xfrm>
          <a:prstGeom prst="rect">
            <a:avLst/>
          </a:prstGeom>
          <a:solidFill>
            <a:schemeClr val="tx2">
              <a:lumMod val="90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Other tumors</a:t>
            </a:r>
            <a:r>
              <a:rPr kumimoji="0" lang="en-US" sz="1200" b="0" i="0" u="none" strike="noStrike" kern="1200" cap="none" spc="0" normalizeH="0" baseline="30000" noProof="0">
                <a:ln>
                  <a:noFill/>
                </a:ln>
                <a:solidFill>
                  <a:srgbClr val="FFFFFF"/>
                </a:solidFill>
                <a:effectLst/>
                <a:uLnTx/>
                <a:uFillTx/>
                <a:latin typeface="Calibri" panose="020F0502020204030204" pitchFamily="34" charset="0"/>
                <a:ea typeface="+mn-ea"/>
                <a:cs typeface="Calibri" panose="020F0502020204030204" pitchFamily="34" charset="0"/>
              </a:rPr>
              <a:t>†</a:t>
            </a:r>
          </a:p>
        </p:txBody>
      </p:sp>
      <p:sp>
        <p:nvSpPr>
          <p:cNvPr id="19" name="Rectangle 18">
            <a:extLst>
              <a:ext uri="{FF2B5EF4-FFF2-40B4-BE49-F238E27FC236}">
                <a16:creationId xmlns:a16="http://schemas.microsoft.com/office/drawing/2014/main" id="{2DBFF78B-14CC-1C0B-C761-048B8CB5126A}"/>
              </a:ext>
            </a:extLst>
          </p:cNvPr>
          <p:cNvSpPr>
            <a:spLocks noChangeArrowheads="1"/>
          </p:cNvSpPr>
          <p:nvPr/>
        </p:nvSpPr>
        <p:spPr bwMode="auto">
          <a:xfrm>
            <a:off x="3040351" y="4576353"/>
            <a:ext cx="1938529" cy="420949"/>
          </a:xfrm>
          <a:prstGeom prst="rect">
            <a:avLst/>
          </a:prstGeom>
          <a:solidFill>
            <a:schemeClr val="tx2">
              <a:lumMod val="90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Biliary tract cancer</a:t>
            </a:r>
          </a:p>
        </p:txBody>
      </p:sp>
      <p:sp>
        <p:nvSpPr>
          <p:cNvPr id="20" name="Rectangle 19">
            <a:extLst>
              <a:ext uri="{FF2B5EF4-FFF2-40B4-BE49-F238E27FC236}">
                <a16:creationId xmlns:a16="http://schemas.microsoft.com/office/drawing/2014/main" id="{12F28189-4B8A-BE67-AEEB-0A511EC6A43C}"/>
              </a:ext>
            </a:extLst>
          </p:cNvPr>
          <p:cNvSpPr>
            <a:spLocks noChangeArrowheads="1"/>
          </p:cNvSpPr>
          <p:nvPr/>
        </p:nvSpPr>
        <p:spPr bwMode="auto">
          <a:xfrm>
            <a:off x="3040351" y="5057733"/>
            <a:ext cx="1938529" cy="420949"/>
          </a:xfrm>
          <a:prstGeom prst="rect">
            <a:avLst/>
          </a:prstGeom>
          <a:solidFill>
            <a:schemeClr val="tx2">
              <a:lumMod val="90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Pancreatic cancer</a:t>
            </a:r>
          </a:p>
        </p:txBody>
      </p:sp>
      <p:sp>
        <p:nvSpPr>
          <p:cNvPr id="21" name="Content Placeholder 6">
            <a:extLst>
              <a:ext uri="{FF2B5EF4-FFF2-40B4-BE49-F238E27FC236}">
                <a16:creationId xmlns:a16="http://schemas.microsoft.com/office/drawing/2014/main" id="{EEB3763C-AFA6-2F12-F87B-36F93B85E162}"/>
              </a:ext>
            </a:extLst>
          </p:cNvPr>
          <p:cNvSpPr txBox="1">
            <a:spLocks/>
          </p:cNvSpPr>
          <p:nvPr/>
        </p:nvSpPr>
        <p:spPr bwMode="auto">
          <a:xfrm>
            <a:off x="7655980" y="2394834"/>
            <a:ext cx="3924896" cy="1639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31775" indent="-231775">
              <a:lnSpc>
                <a:spcPct val="100000"/>
              </a:lnSpc>
              <a:spcBef>
                <a:spcPts val="0"/>
              </a:spcBef>
              <a:spcAft>
                <a:spcPts val="0"/>
              </a:spcAft>
            </a:pPr>
            <a:r>
              <a:rPr lang="en-US" sz="1800" kern="0"/>
              <a:t>Primary endpoint: </a:t>
            </a:r>
            <a:r>
              <a:rPr lang="en-US" sz="1800" b="0" kern="0"/>
              <a:t>confirmed ORR (per investigator per RECIST v1.1)</a:t>
            </a:r>
          </a:p>
          <a:p>
            <a:pPr marL="0" indent="0">
              <a:lnSpc>
                <a:spcPct val="100000"/>
              </a:lnSpc>
              <a:spcBef>
                <a:spcPts val="0"/>
              </a:spcBef>
              <a:spcAft>
                <a:spcPts val="0"/>
              </a:spcAft>
              <a:buNone/>
            </a:pPr>
            <a:endParaRPr lang="en-US" sz="1800" b="0" kern="0"/>
          </a:p>
          <a:p>
            <a:pPr marL="231775" indent="-231775">
              <a:lnSpc>
                <a:spcPct val="100000"/>
              </a:lnSpc>
              <a:spcBef>
                <a:spcPts val="0"/>
              </a:spcBef>
              <a:spcAft>
                <a:spcPts val="0"/>
              </a:spcAft>
            </a:pPr>
            <a:r>
              <a:rPr lang="en-US" sz="1800" kern="0"/>
              <a:t>Secondary endpoints: </a:t>
            </a:r>
            <a:r>
              <a:rPr lang="en-US" sz="1800" b="0" kern="0"/>
              <a:t>DoR, DCR, PFS, OS, and safety </a:t>
            </a:r>
          </a:p>
        </p:txBody>
      </p:sp>
      <p:cxnSp>
        <p:nvCxnSpPr>
          <p:cNvPr id="22" name="Straight Arrow Connector 21">
            <a:extLst>
              <a:ext uri="{FF2B5EF4-FFF2-40B4-BE49-F238E27FC236}">
                <a16:creationId xmlns:a16="http://schemas.microsoft.com/office/drawing/2014/main" id="{EA5F4AB4-604A-E6B5-71C4-300C551BE731}"/>
              </a:ext>
            </a:extLst>
          </p:cNvPr>
          <p:cNvCxnSpPr>
            <a:cxnSpLocks/>
          </p:cNvCxnSpPr>
          <p:nvPr/>
        </p:nvCxnSpPr>
        <p:spPr bwMode="auto">
          <a:xfrm>
            <a:off x="4978880" y="2373684"/>
            <a:ext cx="273927" cy="0"/>
          </a:xfrm>
          <a:prstGeom prst="straightConnector1">
            <a:avLst/>
          </a:prstGeom>
          <a:noFill/>
          <a:ln w="28575" cap="flat" cmpd="sng" algn="ctr">
            <a:solidFill>
              <a:schemeClr val="bg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42B462C6-FD33-9DF4-B2B3-8A9CA90F1D40}"/>
              </a:ext>
            </a:extLst>
          </p:cNvPr>
          <p:cNvCxnSpPr>
            <a:cxnSpLocks/>
          </p:cNvCxnSpPr>
          <p:nvPr/>
        </p:nvCxnSpPr>
        <p:spPr bwMode="auto">
          <a:xfrm>
            <a:off x="4967863" y="2837926"/>
            <a:ext cx="273927" cy="0"/>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9929B4DD-C2FA-A7BD-B7D3-CAF10C8ECC4E}"/>
              </a:ext>
            </a:extLst>
          </p:cNvPr>
          <p:cNvCxnSpPr>
            <a:cxnSpLocks/>
          </p:cNvCxnSpPr>
          <p:nvPr/>
        </p:nvCxnSpPr>
        <p:spPr bwMode="auto">
          <a:xfrm>
            <a:off x="4967863" y="3331849"/>
            <a:ext cx="273927" cy="0"/>
          </a:xfrm>
          <a:prstGeom prst="straightConnector1">
            <a:avLst/>
          </a:prstGeom>
          <a:noFill/>
          <a:ln w="28575"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5B55D398-AEFA-84FE-DD3C-1CBF33A0F84B}"/>
              </a:ext>
            </a:extLst>
          </p:cNvPr>
          <p:cNvCxnSpPr>
            <a:cxnSpLocks/>
          </p:cNvCxnSpPr>
          <p:nvPr/>
        </p:nvCxnSpPr>
        <p:spPr bwMode="auto">
          <a:xfrm>
            <a:off x="4978880" y="3803738"/>
            <a:ext cx="273927" cy="0"/>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0915CF3E-EFEA-E97B-1DF9-C6C7B416BCEC}"/>
              </a:ext>
            </a:extLst>
          </p:cNvPr>
          <p:cNvCxnSpPr>
            <a:cxnSpLocks/>
          </p:cNvCxnSpPr>
          <p:nvPr/>
        </p:nvCxnSpPr>
        <p:spPr bwMode="auto">
          <a:xfrm>
            <a:off x="4978880" y="4286644"/>
            <a:ext cx="273927" cy="0"/>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83AB68B2-A8C0-7761-F329-09AF087D1860}"/>
              </a:ext>
            </a:extLst>
          </p:cNvPr>
          <p:cNvCxnSpPr>
            <a:cxnSpLocks/>
          </p:cNvCxnSpPr>
          <p:nvPr/>
        </p:nvCxnSpPr>
        <p:spPr bwMode="auto">
          <a:xfrm>
            <a:off x="4978880" y="4758534"/>
            <a:ext cx="273927" cy="0"/>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009DBBD9-95FA-979F-A327-4453CB22224C}"/>
              </a:ext>
            </a:extLst>
          </p:cNvPr>
          <p:cNvCxnSpPr>
            <a:cxnSpLocks/>
          </p:cNvCxnSpPr>
          <p:nvPr/>
        </p:nvCxnSpPr>
        <p:spPr bwMode="auto">
          <a:xfrm>
            <a:off x="4978880" y="5251960"/>
            <a:ext cx="273927" cy="0"/>
          </a:xfrm>
          <a:prstGeom prst="straightConnector1">
            <a:avLst/>
          </a:prstGeom>
          <a:noFill/>
          <a:ln w="28575" cap="flat" cmpd="sng" algn="ctr">
            <a:solidFill>
              <a:schemeClr val="bg1"/>
            </a:solidFill>
            <a:prstDash val="solid"/>
            <a:round/>
            <a:headEnd type="none" w="med" len="med"/>
            <a:tailEnd type="triangle"/>
          </a:ln>
          <a:effectLst/>
        </p:spPr>
      </p:cxnSp>
      <p:sp>
        <p:nvSpPr>
          <p:cNvPr id="31" name="Rectangle 30">
            <a:extLst>
              <a:ext uri="{FF2B5EF4-FFF2-40B4-BE49-F238E27FC236}">
                <a16:creationId xmlns:a16="http://schemas.microsoft.com/office/drawing/2014/main" id="{39ED7842-77C8-6C1A-C32C-170EC7135859}"/>
              </a:ext>
            </a:extLst>
          </p:cNvPr>
          <p:cNvSpPr/>
          <p:nvPr/>
        </p:nvSpPr>
        <p:spPr bwMode="auto">
          <a:xfrm>
            <a:off x="5452869" y="2169443"/>
            <a:ext cx="1738467" cy="330923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400">
                <a:solidFill>
                  <a:schemeClr val="tx1"/>
                </a:solidFill>
                <a:latin typeface="Calibri" panose="020F0502020204030204" pitchFamily="34" charset="0"/>
              </a:rPr>
              <a:t>Single-agent T-DXd</a:t>
            </a:r>
            <a:br>
              <a:rPr lang="en-US" sz="1400">
                <a:solidFill>
                  <a:schemeClr val="tx1"/>
                </a:solidFill>
                <a:latin typeface="Calibri" panose="020F0502020204030204" pitchFamily="34" charset="0"/>
              </a:rPr>
            </a:br>
            <a:r>
              <a:rPr lang="en-US" sz="1400">
                <a:latin typeface="Calibri" panose="020F0502020204030204" pitchFamily="34" charset="0"/>
              </a:rPr>
              <a:t>5.4 mg/kg</a:t>
            </a:r>
            <a:br>
              <a:rPr lang="en-US" sz="1400">
                <a:latin typeface="Calibri" panose="020F0502020204030204" pitchFamily="34" charset="0"/>
              </a:rPr>
            </a:br>
            <a:r>
              <a:rPr lang="en-US" sz="1400">
                <a:solidFill>
                  <a:schemeClr val="tx1"/>
                </a:solidFill>
                <a:latin typeface="Calibri" panose="020F0502020204030204" pitchFamily="34" charset="0"/>
              </a:rPr>
              <a:t>Q3</a:t>
            </a:r>
            <a:r>
              <a:rPr lang="en-US" sz="1400">
                <a:latin typeface="Calibri" panose="020F0502020204030204" pitchFamily="34" charset="0"/>
              </a:rPr>
              <a:t>W</a:t>
            </a:r>
          </a:p>
          <a:p>
            <a:pPr algn="ctr" eaLnBrk="1" hangingPunct="1">
              <a:spcBef>
                <a:spcPct val="35000"/>
              </a:spcBef>
              <a:spcAft>
                <a:spcPct val="25000"/>
              </a:spcAft>
              <a:buClr>
                <a:schemeClr val="folHlink"/>
              </a:buClr>
              <a:buNone/>
            </a:pPr>
            <a:endParaRPr lang="en-US" sz="1400" b="0">
              <a:latin typeface="Calibri" panose="020F0502020204030204" pitchFamily="34" charset="0"/>
            </a:endParaRPr>
          </a:p>
          <a:p>
            <a:pPr algn="ctr" eaLnBrk="1" hangingPunct="1">
              <a:spcBef>
                <a:spcPct val="35000"/>
              </a:spcBef>
              <a:spcAft>
                <a:spcPct val="25000"/>
              </a:spcAft>
              <a:buClr>
                <a:schemeClr val="folHlink"/>
              </a:buClr>
              <a:buNone/>
            </a:pPr>
            <a:endParaRPr lang="en-US" sz="1400" b="0">
              <a:solidFill>
                <a:schemeClr val="tx1"/>
              </a:solidFill>
              <a:latin typeface="Calibri" panose="020F0502020204030204" pitchFamily="34" charset="0"/>
            </a:endParaRPr>
          </a:p>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2" name="TextBox 31">
            <a:extLst>
              <a:ext uri="{FF2B5EF4-FFF2-40B4-BE49-F238E27FC236}">
                <a16:creationId xmlns:a16="http://schemas.microsoft.com/office/drawing/2014/main" id="{F6B77F93-76F9-DF4A-ED44-1CA04B532FFC}"/>
              </a:ext>
            </a:extLst>
          </p:cNvPr>
          <p:cNvSpPr txBox="1"/>
          <p:nvPr/>
        </p:nvSpPr>
        <p:spPr bwMode="auto">
          <a:xfrm>
            <a:off x="629701" y="5733334"/>
            <a:ext cx="110649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*Patients were eligible for either test. All patient test results were confirmed centrally. </a:t>
            </a:r>
            <a:r>
              <a:rPr lang="en-US" sz="1200" b="0" baseline="30000">
                <a:solidFill>
                  <a:schemeClr val="bg1"/>
                </a:solidFill>
                <a:latin typeface="Calibri" panose="020F0502020204030204" pitchFamily="34" charset="0"/>
              </a:rPr>
              <a:t>†</a:t>
            </a:r>
            <a:r>
              <a:rPr lang="en-US" sz="1200" b="0">
                <a:solidFill>
                  <a:schemeClr val="bg1"/>
                </a:solidFill>
                <a:latin typeface="Calibri" panose="020F0502020204030204" pitchFamily="34" charset="0"/>
              </a:rPr>
              <a:t>Patients with HER2-expressing tumors, excluding tumors in the tumor-specific cohorts, and breast cancer, NSCLC, gastric and colorectal cancer.</a:t>
            </a:r>
            <a:endParaRPr lang="en-US" sz="1200" b="0" baseline="30000">
              <a:solidFill>
                <a:schemeClr val="bg1"/>
              </a:solidFill>
              <a:latin typeface="Calibri" panose="020F0502020204030204" pitchFamily="34" charset="0"/>
            </a:endParaRPr>
          </a:p>
        </p:txBody>
      </p:sp>
    </p:spTree>
    <p:extLst>
      <p:ext uri="{BB962C8B-B14F-4D97-AF65-F5344CB8AC3E}">
        <p14:creationId xmlns:p14="http://schemas.microsoft.com/office/powerpoint/2010/main" val="2065225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A35861E-0FF3-1C06-71F9-CADD94835B6F}"/>
              </a:ext>
            </a:extLst>
          </p:cNvPr>
          <p:cNvSpPr txBox="1"/>
          <p:nvPr/>
        </p:nvSpPr>
        <p:spPr bwMode="auto">
          <a:xfrm>
            <a:off x="395473" y="6383320"/>
            <a:ext cx="29908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2"/>
                </a:solidFill>
                <a:latin typeface="Calibri" panose="020F0502020204030204" pitchFamily="34" charset="0"/>
              </a:rPr>
              <a:t>Meric-Bernstam. ASCO 2023. Abstr LBA3000.</a:t>
            </a:r>
          </a:p>
        </p:txBody>
      </p:sp>
      <p:sp>
        <p:nvSpPr>
          <p:cNvPr id="15" name="Content Placeholder 2">
            <a:extLst>
              <a:ext uri="{FF2B5EF4-FFF2-40B4-BE49-F238E27FC236}">
                <a16:creationId xmlns:a16="http://schemas.microsoft.com/office/drawing/2014/main" id="{B71CAFC7-C212-07AA-A413-CE3ECED9E921}"/>
              </a:ext>
            </a:extLst>
          </p:cNvPr>
          <p:cNvSpPr txBox="1">
            <a:spLocks/>
          </p:cNvSpPr>
          <p:nvPr/>
        </p:nvSpPr>
        <p:spPr bwMode="auto">
          <a:xfrm>
            <a:off x="608995" y="5638062"/>
            <a:ext cx="7733435" cy="38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30188" indent="-230188"/>
            <a:r>
              <a:rPr lang="en-US" sz="2000" b="0" kern="0">
                <a:solidFill>
                  <a:srgbClr val="3C4242"/>
                </a:solidFill>
                <a:latin typeface="+mn-lt"/>
              </a:rPr>
              <a:t>Overall, median PFS was 6.9 mo and median OS was 13.4 mo</a:t>
            </a:r>
            <a:endParaRPr lang="en-US" sz="2000" b="0" kern="0">
              <a:latin typeface="+mn-lt"/>
            </a:endParaRPr>
          </a:p>
        </p:txBody>
      </p:sp>
      <p:graphicFrame>
        <p:nvGraphicFramePr>
          <p:cNvPr id="2" name="Group 3">
            <a:extLst>
              <a:ext uri="{FF2B5EF4-FFF2-40B4-BE49-F238E27FC236}">
                <a16:creationId xmlns:a16="http://schemas.microsoft.com/office/drawing/2014/main" id="{D6406DF3-DE38-4F86-7517-D44A9F4403E9}"/>
              </a:ext>
            </a:extLst>
          </p:cNvPr>
          <p:cNvGraphicFramePr>
            <a:graphicFrameLocks/>
          </p:cNvGraphicFramePr>
          <p:nvPr>
            <p:extLst>
              <p:ext uri="{D42A27DB-BD31-4B8C-83A1-F6EECF244321}">
                <p14:modId xmlns:p14="http://schemas.microsoft.com/office/powerpoint/2010/main" val="2433236006"/>
              </p:ext>
            </p:extLst>
          </p:nvPr>
        </p:nvGraphicFramePr>
        <p:xfrm>
          <a:off x="486915" y="1605549"/>
          <a:ext cx="5520809" cy="3535776"/>
        </p:xfrm>
        <a:graphic>
          <a:graphicData uri="http://schemas.openxmlformats.org/drawingml/2006/table">
            <a:tbl>
              <a:tblPr/>
              <a:tblGrid>
                <a:gridCol w="2274873">
                  <a:extLst>
                    <a:ext uri="{9D8B030D-6E8A-4147-A177-3AD203B41FA5}">
                      <a16:colId xmlns:a16="http://schemas.microsoft.com/office/drawing/2014/main" val="20000"/>
                    </a:ext>
                  </a:extLst>
                </a:gridCol>
                <a:gridCol w="1100648">
                  <a:extLst>
                    <a:ext uri="{9D8B030D-6E8A-4147-A177-3AD203B41FA5}">
                      <a16:colId xmlns:a16="http://schemas.microsoft.com/office/drawing/2014/main" val="20001"/>
                    </a:ext>
                  </a:extLst>
                </a:gridCol>
                <a:gridCol w="984639">
                  <a:extLst>
                    <a:ext uri="{9D8B030D-6E8A-4147-A177-3AD203B41FA5}">
                      <a16:colId xmlns:a16="http://schemas.microsoft.com/office/drawing/2014/main" val="3398906822"/>
                    </a:ext>
                  </a:extLst>
                </a:gridCol>
                <a:gridCol w="1160649">
                  <a:extLst>
                    <a:ext uri="{9D8B030D-6E8A-4147-A177-3AD203B41FA5}">
                      <a16:colId xmlns:a16="http://schemas.microsoft.com/office/drawing/2014/main" val="52337311"/>
                    </a:ext>
                  </a:extLst>
                </a:gridCol>
              </a:tblGrid>
              <a:tr h="3932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Bladder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Other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extLst>
                  <a:ext uri="{0D108BD9-81ED-4DB2-BD59-A6C34878D82A}">
                    <a16:rowId xmlns:a16="http://schemas.microsoft.com/office/drawing/2014/main" val="2058490414"/>
                  </a:ext>
                </a:extLst>
              </a:tr>
              <a:tr h="2690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0" i="0" u="none" strike="noStrike" cap="none" normalizeH="0" baseline="0">
                          <a:ln>
                            <a:noFill/>
                          </a:ln>
                          <a:solidFill>
                            <a:schemeClr val="bg2">
                              <a:lumMod val="10000"/>
                            </a:schemeClr>
                          </a:solidFill>
                          <a:effectLst/>
                          <a:latin typeface="Calibri" panose="020F0502020204030204" pitchFamily="34" charset="0"/>
                        </a:rPr>
                        <a:t>ORR by investigator,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16 (39.0)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99 (37.1)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1215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Best overall response, n (%)</a:t>
                      </a:r>
                    </a:p>
                    <a:p>
                      <a:pPr marL="109538" marR="0" lvl="0" indent="-109538"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CR</a:t>
                      </a:r>
                    </a:p>
                    <a:p>
                      <a:pPr marL="109538" marR="0" lvl="0" indent="-109538"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PR</a:t>
                      </a:r>
                    </a:p>
                    <a:p>
                      <a:pPr marL="109538" marR="0" lvl="0" indent="-109538"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SD</a:t>
                      </a:r>
                    </a:p>
                    <a:p>
                      <a:pPr marL="109538" marR="0" lvl="0" indent="-109538"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PD</a:t>
                      </a:r>
                    </a:p>
                    <a:p>
                      <a:pPr marL="109538" marR="0" lvl="0" indent="-109538"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15 (36.6)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 (43.9)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 (17.1)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 (30.0)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24 (60.0)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15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84 (31.5)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123 (46.1)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42 (15.7)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58264">
                <a:tc>
                  <a:txBody>
                    <a:bodyPr/>
                    <a:lstStyle/>
                    <a:p>
                      <a:pPr marL="0" marR="0" lvl="0" indent="0" algn="l" defTabSz="914400" rtl="0" eaLnBrk="1" fontAlgn="base" latinLnBrk="0" hangingPunct="1">
                        <a:lnSpc>
                          <a:spcPct val="100000"/>
                        </a:lnSpc>
                        <a:spcBef>
                          <a:spcPct val="0"/>
                        </a:spcBef>
                        <a:spcAft>
                          <a:spcPts val="22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DCR* at 12 wk,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29 (70.7)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30 (75.0)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182 (68.2)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58264">
                <a:tc>
                  <a:txBody>
                    <a:bodyPr/>
                    <a:lstStyle/>
                    <a:p>
                      <a:pPr marL="0" marR="0" lvl="0" indent="0" algn="l" defTabSz="914400" rtl="0" eaLnBrk="1" fontAlgn="base" latinLnBrk="0" hangingPunct="1">
                        <a:lnSpc>
                          <a:spcPct val="100000"/>
                        </a:lnSpc>
                        <a:spcBef>
                          <a:spcPct val="0"/>
                        </a:spcBef>
                        <a:spcAft>
                          <a:spcPts val="22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DoR,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(4.3 –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(4.1 – 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11.8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(9.8 – 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7419652"/>
                  </a:ext>
                </a:extLst>
              </a:tr>
              <a:tr h="158264">
                <a:tc>
                  <a:txBody>
                    <a:bodyPr/>
                    <a:lstStyle/>
                    <a:p>
                      <a:pPr marL="0" marR="0" lvl="0" indent="0" algn="l" defTabSz="914400" rtl="0" eaLnBrk="1" fontAlgn="base" latinLnBrk="0" hangingPunct="1">
                        <a:lnSpc>
                          <a:spcPct val="100000"/>
                        </a:lnSpc>
                        <a:spcBef>
                          <a:spcPct val="0"/>
                        </a:spcBef>
                        <a:spcAft>
                          <a:spcPts val="22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ORR by independent central review, n (%)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17 (41.5)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13 (32.5)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98 (36.7)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00756959"/>
                  </a:ext>
                </a:extLst>
              </a:tr>
            </a:tbl>
          </a:graphicData>
        </a:graphic>
      </p:graphicFrame>
      <p:sp>
        <p:nvSpPr>
          <p:cNvPr id="4" name="TextBox 3">
            <a:extLst>
              <a:ext uri="{FF2B5EF4-FFF2-40B4-BE49-F238E27FC236}">
                <a16:creationId xmlns:a16="http://schemas.microsoft.com/office/drawing/2014/main" id="{E67C4B89-E1AD-C051-0A66-6DF3C99B3C6A}"/>
              </a:ext>
            </a:extLst>
          </p:cNvPr>
          <p:cNvSpPr txBox="1"/>
          <p:nvPr/>
        </p:nvSpPr>
        <p:spPr bwMode="auto">
          <a:xfrm>
            <a:off x="495651" y="5158318"/>
            <a:ext cx="56003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*Includes confirmed complete response, confirmed partial response, or stable disease.</a:t>
            </a:r>
            <a:endParaRPr lang="en-US" sz="1200" b="0" baseline="30000">
              <a:solidFill>
                <a:schemeClr val="bg1"/>
              </a:solidFill>
              <a:latin typeface="Calibri" panose="020F0502020204030204" pitchFamily="34" charset="0"/>
            </a:endParaRPr>
          </a:p>
        </p:txBody>
      </p:sp>
      <p:grpSp>
        <p:nvGrpSpPr>
          <p:cNvPr id="85" name="Group 84">
            <a:extLst>
              <a:ext uri="{FF2B5EF4-FFF2-40B4-BE49-F238E27FC236}">
                <a16:creationId xmlns:a16="http://schemas.microsoft.com/office/drawing/2014/main" id="{EF390C69-E380-C121-1E97-8FDEEEAA96A3}"/>
              </a:ext>
            </a:extLst>
          </p:cNvPr>
          <p:cNvGrpSpPr/>
          <p:nvPr/>
        </p:nvGrpSpPr>
        <p:grpSpPr>
          <a:xfrm>
            <a:off x="6155926" y="1940765"/>
            <a:ext cx="5635142" cy="3472402"/>
            <a:chOff x="6236608" y="1940765"/>
            <a:chExt cx="5635142" cy="3472402"/>
          </a:xfrm>
        </p:grpSpPr>
        <p:sp>
          <p:nvSpPr>
            <p:cNvPr id="11" name="Rectangle 10">
              <a:extLst>
                <a:ext uri="{FF2B5EF4-FFF2-40B4-BE49-F238E27FC236}">
                  <a16:creationId xmlns:a16="http://schemas.microsoft.com/office/drawing/2014/main" id="{C4CEA7A9-70D8-EEDB-29A4-67AC289AD233}"/>
                </a:ext>
              </a:extLst>
            </p:cNvPr>
            <p:cNvSpPr/>
            <p:nvPr/>
          </p:nvSpPr>
          <p:spPr bwMode="auto">
            <a:xfrm>
              <a:off x="9722115" y="5034708"/>
              <a:ext cx="286439" cy="170837"/>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42" name="Group 41">
              <a:extLst>
                <a:ext uri="{FF2B5EF4-FFF2-40B4-BE49-F238E27FC236}">
                  <a16:creationId xmlns:a16="http://schemas.microsoft.com/office/drawing/2014/main" id="{D6DC3EBC-455E-F69B-0558-D4250499AAA1}"/>
                </a:ext>
              </a:extLst>
            </p:cNvPr>
            <p:cNvGrpSpPr/>
            <p:nvPr/>
          </p:nvGrpSpPr>
          <p:grpSpPr>
            <a:xfrm>
              <a:off x="6865497" y="2110042"/>
              <a:ext cx="91440" cy="2701801"/>
              <a:chOff x="7045377" y="2110042"/>
              <a:chExt cx="91440" cy="2701801"/>
            </a:xfrm>
          </p:grpSpPr>
          <p:cxnSp>
            <p:nvCxnSpPr>
              <p:cNvPr id="36" name="Straight Connector 35">
                <a:extLst>
                  <a:ext uri="{FF2B5EF4-FFF2-40B4-BE49-F238E27FC236}">
                    <a16:creationId xmlns:a16="http://schemas.microsoft.com/office/drawing/2014/main" id="{93B9AC48-E938-AC9E-1811-092779674C41}"/>
                  </a:ext>
                </a:extLst>
              </p:cNvPr>
              <p:cNvCxnSpPr>
                <a:cxnSpLocks/>
              </p:cNvCxnSpPr>
              <p:nvPr/>
            </p:nvCxnSpPr>
            <p:spPr bwMode="auto">
              <a:xfrm>
                <a:off x="7045377" y="211004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A9568A7-6C83-8D66-DEF1-4979DBC279F8}"/>
                  </a:ext>
                </a:extLst>
              </p:cNvPr>
              <p:cNvCxnSpPr>
                <a:cxnSpLocks/>
              </p:cNvCxnSpPr>
              <p:nvPr/>
            </p:nvCxnSpPr>
            <p:spPr bwMode="auto">
              <a:xfrm>
                <a:off x="7045377" y="265040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5150BE0-1AF5-E09E-74CC-09B690E63CA9}"/>
                  </a:ext>
                </a:extLst>
              </p:cNvPr>
              <p:cNvCxnSpPr>
                <a:cxnSpLocks/>
              </p:cNvCxnSpPr>
              <p:nvPr/>
            </p:nvCxnSpPr>
            <p:spPr bwMode="auto">
              <a:xfrm>
                <a:off x="7045377" y="319076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56BF61F-CD55-20EA-3F35-94E0095D75DC}"/>
                  </a:ext>
                </a:extLst>
              </p:cNvPr>
              <p:cNvCxnSpPr>
                <a:cxnSpLocks/>
              </p:cNvCxnSpPr>
              <p:nvPr/>
            </p:nvCxnSpPr>
            <p:spPr bwMode="auto">
              <a:xfrm>
                <a:off x="7045377" y="373112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21BA057-7E04-4465-06A3-C959D64A148F}"/>
                  </a:ext>
                </a:extLst>
              </p:cNvPr>
              <p:cNvCxnSpPr>
                <a:cxnSpLocks/>
              </p:cNvCxnSpPr>
              <p:nvPr/>
            </p:nvCxnSpPr>
            <p:spPr bwMode="auto">
              <a:xfrm>
                <a:off x="7045377" y="427148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B9AD5F7-F2AD-16E5-9CC4-7E0212D98AC5}"/>
                  </a:ext>
                </a:extLst>
              </p:cNvPr>
              <p:cNvCxnSpPr>
                <a:cxnSpLocks/>
              </p:cNvCxnSpPr>
              <p:nvPr/>
            </p:nvCxnSpPr>
            <p:spPr bwMode="auto">
              <a:xfrm>
                <a:off x="7045377" y="4811843"/>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917CDBF0-FC5D-0738-5E4C-B42E7B67073A}"/>
                </a:ext>
              </a:extLst>
            </p:cNvPr>
            <p:cNvGrpSpPr/>
            <p:nvPr/>
          </p:nvGrpSpPr>
          <p:grpSpPr>
            <a:xfrm>
              <a:off x="6437189" y="1940765"/>
              <a:ext cx="497252" cy="3040354"/>
              <a:chOff x="6534624" y="1940765"/>
              <a:chExt cx="497252" cy="3040354"/>
            </a:xfrm>
          </p:grpSpPr>
          <p:sp>
            <p:nvSpPr>
              <p:cNvPr id="43" name="TextBox 42">
                <a:extLst>
                  <a:ext uri="{FF2B5EF4-FFF2-40B4-BE49-F238E27FC236}">
                    <a16:creationId xmlns:a16="http://schemas.microsoft.com/office/drawing/2014/main" id="{C30C586B-94B6-40DB-CBDD-1A03494D63FA}"/>
                  </a:ext>
                </a:extLst>
              </p:cNvPr>
              <p:cNvSpPr txBox="1"/>
              <p:nvPr/>
            </p:nvSpPr>
            <p:spPr bwMode="auto">
              <a:xfrm>
                <a:off x="6534624" y="194076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100</a:t>
                </a:r>
              </a:p>
            </p:txBody>
          </p:sp>
          <p:sp>
            <p:nvSpPr>
              <p:cNvPr id="44" name="TextBox 43">
                <a:extLst>
                  <a:ext uri="{FF2B5EF4-FFF2-40B4-BE49-F238E27FC236}">
                    <a16:creationId xmlns:a16="http://schemas.microsoft.com/office/drawing/2014/main" id="{A258BE60-41DA-5C21-7E94-63CFB71B023D}"/>
                  </a:ext>
                </a:extLst>
              </p:cNvPr>
              <p:cNvSpPr txBox="1"/>
              <p:nvPr/>
            </p:nvSpPr>
            <p:spPr bwMode="auto">
              <a:xfrm>
                <a:off x="6638820" y="248112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80</a:t>
                </a:r>
              </a:p>
            </p:txBody>
          </p:sp>
          <p:sp>
            <p:nvSpPr>
              <p:cNvPr id="45" name="TextBox 44">
                <a:extLst>
                  <a:ext uri="{FF2B5EF4-FFF2-40B4-BE49-F238E27FC236}">
                    <a16:creationId xmlns:a16="http://schemas.microsoft.com/office/drawing/2014/main" id="{F1E59AA4-376A-234D-9984-A3065CB7D047}"/>
                  </a:ext>
                </a:extLst>
              </p:cNvPr>
              <p:cNvSpPr txBox="1"/>
              <p:nvPr/>
            </p:nvSpPr>
            <p:spPr bwMode="auto">
              <a:xfrm>
                <a:off x="6638820" y="302148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60</a:t>
                </a:r>
              </a:p>
            </p:txBody>
          </p:sp>
          <p:sp>
            <p:nvSpPr>
              <p:cNvPr id="46" name="TextBox 45">
                <a:extLst>
                  <a:ext uri="{FF2B5EF4-FFF2-40B4-BE49-F238E27FC236}">
                    <a16:creationId xmlns:a16="http://schemas.microsoft.com/office/drawing/2014/main" id="{160E7E3B-C58D-9BC3-2F91-FB3CB3C6A0C4}"/>
                  </a:ext>
                </a:extLst>
              </p:cNvPr>
              <p:cNvSpPr txBox="1"/>
              <p:nvPr/>
            </p:nvSpPr>
            <p:spPr bwMode="auto">
              <a:xfrm>
                <a:off x="6638820" y="356184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40</a:t>
                </a:r>
              </a:p>
            </p:txBody>
          </p:sp>
          <p:sp>
            <p:nvSpPr>
              <p:cNvPr id="47" name="TextBox 46">
                <a:extLst>
                  <a:ext uri="{FF2B5EF4-FFF2-40B4-BE49-F238E27FC236}">
                    <a16:creationId xmlns:a16="http://schemas.microsoft.com/office/drawing/2014/main" id="{5B108F18-51A6-3EDB-19C0-DFD0BEBD42DC}"/>
                  </a:ext>
                </a:extLst>
              </p:cNvPr>
              <p:cNvSpPr txBox="1"/>
              <p:nvPr/>
            </p:nvSpPr>
            <p:spPr bwMode="auto">
              <a:xfrm>
                <a:off x="6638820" y="410220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20</a:t>
                </a:r>
              </a:p>
            </p:txBody>
          </p:sp>
          <p:sp>
            <p:nvSpPr>
              <p:cNvPr id="48" name="TextBox 47">
                <a:extLst>
                  <a:ext uri="{FF2B5EF4-FFF2-40B4-BE49-F238E27FC236}">
                    <a16:creationId xmlns:a16="http://schemas.microsoft.com/office/drawing/2014/main" id="{568BC09F-F1EF-86C9-E4E1-FB9011DC0FE8}"/>
                  </a:ext>
                </a:extLst>
              </p:cNvPr>
              <p:cNvSpPr txBox="1"/>
              <p:nvPr/>
            </p:nvSpPr>
            <p:spPr bwMode="auto">
              <a:xfrm>
                <a:off x="6743015" y="464256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0</a:t>
                </a:r>
              </a:p>
            </p:txBody>
          </p:sp>
        </p:grpSp>
        <p:sp>
          <p:nvSpPr>
            <p:cNvPr id="50" name="TextBox 49">
              <a:extLst>
                <a:ext uri="{FF2B5EF4-FFF2-40B4-BE49-F238E27FC236}">
                  <a16:creationId xmlns:a16="http://schemas.microsoft.com/office/drawing/2014/main" id="{02603DA1-9B7B-E636-E45E-FFCDF16FB1B2}"/>
                </a:ext>
              </a:extLst>
            </p:cNvPr>
            <p:cNvSpPr txBox="1"/>
            <p:nvPr/>
          </p:nvSpPr>
          <p:spPr bwMode="auto">
            <a:xfrm rot="16200000">
              <a:off x="5409426" y="3275820"/>
              <a:ext cx="20236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Confirmed ORR (%)</a:t>
              </a:r>
            </a:p>
          </p:txBody>
        </p:sp>
        <p:grpSp>
          <p:nvGrpSpPr>
            <p:cNvPr id="52" name="Group 51">
              <a:extLst>
                <a:ext uri="{FF2B5EF4-FFF2-40B4-BE49-F238E27FC236}">
                  <a16:creationId xmlns:a16="http://schemas.microsoft.com/office/drawing/2014/main" id="{1D351449-F525-E7BB-1372-14C8348E3E43}"/>
                </a:ext>
              </a:extLst>
            </p:cNvPr>
            <p:cNvGrpSpPr/>
            <p:nvPr/>
          </p:nvGrpSpPr>
          <p:grpSpPr>
            <a:xfrm>
              <a:off x="7058284" y="2962139"/>
              <a:ext cx="1462583" cy="2451028"/>
              <a:chOff x="7163214" y="2962139"/>
              <a:chExt cx="1462583" cy="2451028"/>
            </a:xfrm>
          </p:grpSpPr>
          <p:sp>
            <p:nvSpPr>
              <p:cNvPr id="6" name="TextBox 5">
                <a:extLst>
                  <a:ext uri="{FF2B5EF4-FFF2-40B4-BE49-F238E27FC236}">
                    <a16:creationId xmlns:a16="http://schemas.microsoft.com/office/drawing/2014/main" id="{41A30802-19C8-F01C-19BE-0022B35E6B8B}"/>
                  </a:ext>
                </a:extLst>
              </p:cNvPr>
              <p:cNvSpPr txBox="1"/>
              <p:nvPr/>
            </p:nvSpPr>
            <p:spPr bwMode="auto">
              <a:xfrm>
                <a:off x="7196292" y="478307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41</a:t>
                </a:r>
              </a:p>
            </p:txBody>
          </p:sp>
          <p:sp>
            <p:nvSpPr>
              <p:cNvPr id="7" name="TextBox 6">
                <a:extLst>
                  <a:ext uri="{FF2B5EF4-FFF2-40B4-BE49-F238E27FC236}">
                    <a16:creationId xmlns:a16="http://schemas.microsoft.com/office/drawing/2014/main" id="{BF4E51FE-FCCD-82CB-4F71-468890852E9A}"/>
                  </a:ext>
                </a:extLst>
              </p:cNvPr>
              <p:cNvSpPr txBox="1"/>
              <p:nvPr/>
            </p:nvSpPr>
            <p:spPr bwMode="auto">
              <a:xfrm>
                <a:off x="7696855" y="478307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16</a:t>
                </a:r>
              </a:p>
            </p:txBody>
          </p:sp>
          <p:sp>
            <p:nvSpPr>
              <p:cNvPr id="12" name="TextBox 11">
                <a:extLst>
                  <a:ext uri="{FF2B5EF4-FFF2-40B4-BE49-F238E27FC236}">
                    <a16:creationId xmlns:a16="http://schemas.microsoft.com/office/drawing/2014/main" id="{CE54F14F-CF7E-CAE0-EF93-36F12436944C}"/>
                  </a:ext>
                </a:extLst>
              </p:cNvPr>
              <p:cNvSpPr txBox="1"/>
              <p:nvPr/>
            </p:nvSpPr>
            <p:spPr bwMode="auto">
              <a:xfrm>
                <a:off x="8199662" y="478307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20</a:t>
                </a:r>
              </a:p>
            </p:txBody>
          </p:sp>
          <p:sp>
            <p:nvSpPr>
              <p:cNvPr id="17" name="TextBox 16">
                <a:extLst>
                  <a:ext uri="{FF2B5EF4-FFF2-40B4-BE49-F238E27FC236}">
                    <a16:creationId xmlns:a16="http://schemas.microsoft.com/office/drawing/2014/main" id="{2A523E76-E787-2063-5D19-8CD68CFFC3B7}"/>
                  </a:ext>
                </a:extLst>
              </p:cNvPr>
              <p:cNvSpPr txBox="1"/>
              <p:nvPr/>
            </p:nvSpPr>
            <p:spPr bwMode="auto">
              <a:xfrm>
                <a:off x="7196292" y="343432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39</a:t>
                </a:r>
              </a:p>
            </p:txBody>
          </p:sp>
          <p:sp>
            <p:nvSpPr>
              <p:cNvPr id="18" name="TextBox 17">
                <a:extLst>
                  <a:ext uri="{FF2B5EF4-FFF2-40B4-BE49-F238E27FC236}">
                    <a16:creationId xmlns:a16="http://schemas.microsoft.com/office/drawing/2014/main" id="{882C40BD-425F-3D4A-BC83-13810FAEE0C2}"/>
                  </a:ext>
                </a:extLst>
              </p:cNvPr>
              <p:cNvSpPr txBox="1"/>
              <p:nvPr/>
            </p:nvSpPr>
            <p:spPr bwMode="auto">
              <a:xfrm>
                <a:off x="7696855" y="296213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56</a:t>
                </a:r>
              </a:p>
            </p:txBody>
          </p:sp>
          <p:sp>
            <p:nvSpPr>
              <p:cNvPr id="19" name="TextBox 18">
                <a:extLst>
                  <a:ext uri="{FF2B5EF4-FFF2-40B4-BE49-F238E27FC236}">
                    <a16:creationId xmlns:a16="http://schemas.microsoft.com/office/drawing/2014/main" id="{081706DE-3787-459A-9DE7-022EB2CE9128}"/>
                  </a:ext>
                </a:extLst>
              </p:cNvPr>
              <p:cNvSpPr txBox="1"/>
              <p:nvPr/>
            </p:nvSpPr>
            <p:spPr bwMode="auto">
              <a:xfrm>
                <a:off x="8199662" y="354674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35</a:t>
                </a:r>
              </a:p>
            </p:txBody>
          </p:sp>
          <p:sp>
            <p:nvSpPr>
              <p:cNvPr id="20" name="Rectangle 19">
                <a:extLst>
                  <a:ext uri="{FF2B5EF4-FFF2-40B4-BE49-F238E27FC236}">
                    <a16:creationId xmlns:a16="http://schemas.microsoft.com/office/drawing/2014/main" id="{9731F8D0-E804-4DCC-79A8-FCCAEB638B45}"/>
                  </a:ext>
                </a:extLst>
              </p:cNvPr>
              <p:cNvSpPr/>
              <p:nvPr/>
            </p:nvSpPr>
            <p:spPr bwMode="auto">
              <a:xfrm>
                <a:off x="7163214" y="3757314"/>
                <a:ext cx="459213" cy="1038863"/>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 name="Rectangle 20">
                <a:extLst>
                  <a:ext uri="{FF2B5EF4-FFF2-40B4-BE49-F238E27FC236}">
                    <a16:creationId xmlns:a16="http://schemas.microsoft.com/office/drawing/2014/main" id="{55114C19-965C-392B-E565-88CEFB3EAD8A}"/>
                  </a:ext>
                </a:extLst>
              </p:cNvPr>
              <p:cNvSpPr/>
              <p:nvPr/>
            </p:nvSpPr>
            <p:spPr bwMode="auto">
              <a:xfrm>
                <a:off x="7664899" y="3291920"/>
                <a:ext cx="459213" cy="1504258"/>
              </a:xfrm>
              <a:prstGeom prst="rect">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 name="Rectangle 21">
                <a:extLst>
                  <a:ext uri="{FF2B5EF4-FFF2-40B4-BE49-F238E27FC236}">
                    <a16:creationId xmlns:a16="http://schemas.microsoft.com/office/drawing/2014/main" id="{0F5B0332-7D25-1F7F-D915-445793C56774}"/>
                  </a:ext>
                </a:extLst>
              </p:cNvPr>
              <p:cNvSpPr/>
              <p:nvPr/>
            </p:nvSpPr>
            <p:spPr bwMode="auto">
              <a:xfrm>
                <a:off x="8166584" y="3868002"/>
                <a:ext cx="459213" cy="928176"/>
              </a:xfrm>
              <a:prstGeom prst="rect">
                <a:avLst/>
              </a:prstGeom>
              <a:solidFill>
                <a:srgbClr val="00CE5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1" name="TextBox 50">
                <a:extLst>
                  <a:ext uri="{FF2B5EF4-FFF2-40B4-BE49-F238E27FC236}">
                    <a16:creationId xmlns:a16="http://schemas.microsoft.com/office/drawing/2014/main" id="{15692DB1-DD67-54E3-8C1E-705D21A7ED9F}"/>
                  </a:ext>
                </a:extLst>
              </p:cNvPr>
              <p:cNvSpPr txBox="1"/>
              <p:nvPr/>
            </p:nvSpPr>
            <p:spPr bwMode="auto">
              <a:xfrm>
                <a:off x="7432065" y="5043835"/>
                <a:ext cx="9284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Bladder</a:t>
                </a:r>
              </a:p>
            </p:txBody>
          </p:sp>
        </p:grpSp>
        <p:grpSp>
          <p:nvGrpSpPr>
            <p:cNvPr id="53" name="Group 52">
              <a:extLst>
                <a:ext uri="{FF2B5EF4-FFF2-40B4-BE49-F238E27FC236}">
                  <a16:creationId xmlns:a16="http://schemas.microsoft.com/office/drawing/2014/main" id="{0B211AE1-D9A4-474E-5E0E-2ED804DCCCDA}"/>
                </a:ext>
              </a:extLst>
            </p:cNvPr>
            <p:cNvGrpSpPr/>
            <p:nvPr/>
          </p:nvGrpSpPr>
          <p:grpSpPr>
            <a:xfrm>
              <a:off x="8660916" y="3291919"/>
              <a:ext cx="1462583" cy="2121248"/>
              <a:chOff x="7163214" y="3291919"/>
              <a:chExt cx="1462583" cy="2121248"/>
            </a:xfrm>
          </p:grpSpPr>
          <p:sp>
            <p:nvSpPr>
              <p:cNvPr id="54" name="TextBox 53">
                <a:extLst>
                  <a:ext uri="{FF2B5EF4-FFF2-40B4-BE49-F238E27FC236}">
                    <a16:creationId xmlns:a16="http://schemas.microsoft.com/office/drawing/2014/main" id="{DBEC1423-DE03-9CF7-B67B-70E9135466D9}"/>
                  </a:ext>
                </a:extLst>
              </p:cNvPr>
              <p:cNvSpPr txBox="1"/>
              <p:nvPr/>
            </p:nvSpPr>
            <p:spPr bwMode="auto">
              <a:xfrm>
                <a:off x="7196292" y="478307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40</a:t>
                </a:r>
              </a:p>
            </p:txBody>
          </p:sp>
          <p:sp>
            <p:nvSpPr>
              <p:cNvPr id="55" name="TextBox 54">
                <a:extLst>
                  <a:ext uri="{FF2B5EF4-FFF2-40B4-BE49-F238E27FC236}">
                    <a16:creationId xmlns:a16="http://schemas.microsoft.com/office/drawing/2014/main" id="{410DB44A-C94E-E647-043F-0E4576DBC205}"/>
                  </a:ext>
                </a:extLst>
              </p:cNvPr>
              <p:cNvSpPr txBox="1"/>
              <p:nvPr/>
            </p:nvSpPr>
            <p:spPr bwMode="auto">
              <a:xfrm>
                <a:off x="7748952" y="478307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9</a:t>
                </a:r>
              </a:p>
            </p:txBody>
          </p:sp>
          <p:sp>
            <p:nvSpPr>
              <p:cNvPr id="56" name="TextBox 55">
                <a:extLst>
                  <a:ext uri="{FF2B5EF4-FFF2-40B4-BE49-F238E27FC236}">
                    <a16:creationId xmlns:a16="http://schemas.microsoft.com/office/drawing/2014/main" id="{686289CD-8457-0AB5-405A-E9D10A841968}"/>
                  </a:ext>
                </a:extLst>
              </p:cNvPr>
              <p:cNvSpPr txBox="1"/>
              <p:nvPr/>
            </p:nvSpPr>
            <p:spPr bwMode="auto">
              <a:xfrm>
                <a:off x="8199662" y="478307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16</a:t>
                </a:r>
              </a:p>
            </p:txBody>
          </p:sp>
          <p:sp>
            <p:nvSpPr>
              <p:cNvPr id="57" name="TextBox 56">
                <a:extLst>
                  <a:ext uri="{FF2B5EF4-FFF2-40B4-BE49-F238E27FC236}">
                    <a16:creationId xmlns:a16="http://schemas.microsoft.com/office/drawing/2014/main" id="{3F96848D-E21E-7889-87C8-E2C71AF06A13}"/>
                  </a:ext>
                </a:extLst>
              </p:cNvPr>
              <p:cNvSpPr txBox="1"/>
              <p:nvPr/>
            </p:nvSpPr>
            <p:spPr bwMode="auto">
              <a:xfrm>
                <a:off x="7196292" y="367416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30</a:t>
                </a:r>
              </a:p>
            </p:txBody>
          </p:sp>
          <p:sp>
            <p:nvSpPr>
              <p:cNvPr id="58" name="TextBox 57">
                <a:extLst>
                  <a:ext uri="{FF2B5EF4-FFF2-40B4-BE49-F238E27FC236}">
                    <a16:creationId xmlns:a16="http://schemas.microsoft.com/office/drawing/2014/main" id="{2FE81445-1867-53CE-C1B3-ED99DA5925B7}"/>
                  </a:ext>
                </a:extLst>
              </p:cNvPr>
              <p:cNvSpPr txBox="1"/>
              <p:nvPr/>
            </p:nvSpPr>
            <p:spPr bwMode="auto">
              <a:xfrm>
                <a:off x="7696856" y="329191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44</a:t>
                </a:r>
              </a:p>
            </p:txBody>
          </p:sp>
          <p:sp>
            <p:nvSpPr>
              <p:cNvPr id="59" name="TextBox 58">
                <a:extLst>
                  <a:ext uri="{FF2B5EF4-FFF2-40B4-BE49-F238E27FC236}">
                    <a16:creationId xmlns:a16="http://schemas.microsoft.com/office/drawing/2014/main" id="{1DE6CAE0-BC6A-61B6-01B2-E18A62AE7196}"/>
                  </a:ext>
                </a:extLst>
              </p:cNvPr>
              <p:cNvSpPr txBox="1"/>
              <p:nvPr/>
            </p:nvSpPr>
            <p:spPr bwMode="auto">
              <a:xfrm>
                <a:off x="8199663" y="398145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19</a:t>
                </a:r>
              </a:p>
            </p:txBody>
          </p:sp>
          <p:sp>
            <p:nvSpPr>
              <p:cNvPr id="60" name="Rectangle 59">
                <a:extLst>
                  <a:ext uri="{FF2B5EF4-FFF2-40B4-BE49-F238E27FC236}">
                    <a16:creationId xmlns:a16="http://schemas.microsoft.com/office/drawing/2014/main" id="{8CDDCE30-DFEC-6895-F883-CD9DF09B9358}"/>
                  </a:ext>
                </a:extLst>
              </p:cNvPr>
              <p:cNvSpPr/>
              <p:nvPr/>
            </p:nvSpPr>
            <p:spPr bwMode="auto">
              <a:xfrm>
                <a:off x="7163214" y="3998712"/>
                <a:ext cx="459213" cy="814718"/>
              </a:xfrm>
              <a:prstGeom prst="rect">
                <a:avLst/>
              </a:prstGeom>
              <a:solidFill>
                <a:srgbClr val="7030A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9E9F4A66-DD80-28DB-E39D-3C7ED2ED6E54}"/>
                  </a:ext>
                </a:extLst>
              </p:cNvPr>
              <p:cNvSpPr/>
              <p:nvPr/>
            </p:nvSpPr>
            <p:spPr bwMode="auto">
              <a:xfrm>
                <a:off x="7664899" y="3611170"/>
                <a:ext cx="459213" cy="1200673"/>
              </a:xfrm>
              <a:prstGeom prst="rect">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A54FDE37-7AED-BEF2-20C6-3BD92646F5DF}"/>
                  </a:ext>
                </a:extLst>
              </p:cNvPr>
              <p:cNvSpPr/>
              <p:nvPr/>
            </p:nvSpPr>
            <p:spPr bwMode="auto">
              <a:xfrm>
                <a:off x="8166584" y="4302761"/>
                <a:ext cx="459213" cy="509081"/>
              </a:xfrm>
              <a:prstGeom prst="rect">
                <a:avLst/>
              </a:prstGeom>
              <a:solidFill>
                <a:schemeClr val="accent6">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3" name="TextBox 62">
                <a:extLst>
                  <a:ext uri="{FF2B5EF4-FFF2-40B4-BE49-F238E27FC236}">
                    <a16:creationId xmlns:a16="http://schemas.microsoft.com/office/drawing/2014/main" id="{0D934174-91C3-EF6B-85F3-072DFA5A2617}"/>
                  </a:ext>
                </a:extLst>
              </p:cNvPr>
              <p:cNvSpPr txBox="1"/>
              <p:nvPr/>
            </p:nvSpPr>
            <p:spPr bwMode="auto">
              <a:xfrm>
                <a:off x="7525840" y="5043835"/>
                <a:ext cx="7409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Other</a:t>
                </a:r>
                <a:endParaRPr lang="en-US" baseline="30000">
                  <a:solidFill>
                    <a:schemeClr val="bg1"/>
                  </a:solidFill>
                  <a:latin typeface="Calibri" panose="020F0502020204030204" pitchFamily="34" charset="0"/>
                </a:endParaRPr>
              </a:p>
            </p:txBody>
          </p:sp>
        </p:grpSp>
        <p:grpSp>
          <p:nvGrpSpPr>
            <p:cNvPr id="64" name="Group 63">
              <a:extLst>
                <a:ext uri="{FF2B5EF4-FFF2-40B4-BE49-F238E27FC236}">
                  <a16:creationId xmlns:a16="http://schemas.microsoft.com/office/drawing/2014/main" id="{8B33063D-4068-31FE-DF17-DB65BEA5CDD6}"/>
                </a:ext>
              </a:extLst>
            </p:cNvPr>
            <p:cNvGrpSpPr/>
            <p:nvPr/>
          </p:nvGrpSpPr>
          <p:grpSpPr>
            <a:xfrm>
              <a:off x="10244529" y="2837056"/>
              <a:ext cx="1500622" cy="2576111"/>
              <a:chOff x="7144194" y="2837056"/>
              <a:chExt cx="1500622" cy="2576111"/>
            </a:xfrm>
          </p:grpSpPr>
          <p:sp>
            <p:nvSpPr>
              <p:cNvPr id="65" name="TextBox 64">
                <a:extLst>
                  <a:ext uri="{FF2B5EF4-FFF2-40B4-BE49-F238E27FC236}">
                    <a16:creationId xmlns:a16="http://schemas.microsoft.com/office/drawing/2014/main" id="{09B8AED3-DC1C-D3DC-C6D8-D749EB62B338}"/>
                  </a:ext>
                </a:extLst>
              </p:cNvPr>
              <p:cNvSpPr txBox="1"/>
              <p:nvPr/>
            </p:nvSpPr>
            <p:spPr bwMode="auto">
              <a:xfrm>
                <a:off x="7144194" y="478307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267</a:t>
                </a:r>
              </a:p>
            </p:txBody>
          </p:sp>
          <p:sp>
            <p:nvSpPr>
              <p:cNvPr id="66" name="TextBox 65">
                <a:extLst>
                  <a:ext uri="{FF2B5EF4-FFF2-40B4-BE49-F238E27FC236}">
                    <a16:creationId xmlns:a16="http://schemas.microsoft.com/office/drawing/2014/main" id="{4E491E56-3AAC-C94C-EB6B-DB376D52A109}"/>
                  </a:ext>
                </a:extLst>
              </p:cNvPr>
              <p:cNvSpPr txBox="1"/>
              <p:nvPr/>
            </p:nvSpPr>
            <p:spPr bwMode="auto">
              <a:xfrm>
                <a:off x="7696855" y="478307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75</a:t>
                </a:r>
              </a:p>
            </p:txBody>
          </p:sp>
          <p:sp>
            <p:nvSpPr>
              <p:cNvPr id="67" name="TextBox 66">
                <a:extLst>
                  <a:ext uri="{FF2B5EF4-FFF2-40B4-BE49-F238E27FC236}">
                    <a16:creationId xmlns:a16="http://schemas.microsoft.com/office/drawing/2014/main" id="{9DD6077A-B6C4-444C-06A3-CC8A2A2ECBFA}"/>
                  </a:ext>
                </a:extLst>
              </p:cNvPr>
              <p:cNvSpPr txBox="1"/>
              <p:nvPr/>
            </p:nvSpPr>
            <p:spPr bwMode="auto">
              <a:xfrm>
                <a:off x="8147564" y="478307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125</a:t>
                </a:r>
              </a:p>
            </p:txBody>
          </p:sp>
          <p:sp>
            <p:nvSpPr>
              <p:cNvPr id="68" name="TextBox 67">
                <a:extLst>
                  <a:ext uri="{FF2B5EF4-FFF2-40B4-BE49-F238E27FC236}">
                    <a16:creationId xmlns:a16="http://schemas.microsoft.com/office/drawing/2014/main" id="{C5B4FC21-532F-FDB5-C1A4-587FCF8441F4}"/>
                  </a:ext>
                </a:extLst>
              </p:cNvPr>
              <p:cNvSpPr txBox="1"/>
              <p:nvPr/>
            </p:nvSpPr>
            <p:spPr bwMode="auto">
              <a:xfrm>
                <a:off x="7196293" y="347745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37</a:t>
                </a:r>
              </a:p>
            </p:txBody>
          </p:sp>
          <p:sp>
            <p:nvSpPr>
              <p:cNvPr id="69" name="TextBox 68">
                <a:extLst>
                  <a:ext uri="{FF2B5EF4-FFF2-40B4-BE49-F238E27FC236}">
                    <a16:creationId xmlns:a16="http://schemas.microsoft.com/office/drawing/2014/main" id="{3CA38AAB-0E5B-119C-76C3-137095EFB34C}"/>
                  </a:ext>
                </a:extLst>
              </p:cNvPr>
              <p:cNvSpPr txBox="1"/>
              <p:nvPr/>
            </p:nvSpPr>
            <p:spPr bwMode="auto">
              <a:xfrm>
                <a:off x="7696856" y="283705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61</a:t>
                </a:r>
              </a:p>
            </p:txBody>
          </p:sp>
          <p:sp>
            <p:nvSpPr>
              <p:cNvPr id="70" name="TextBox 69">
                <a:extLst>
                  <a:ext uri="{FF2B5EF4-FFF2-40B4-BE49-F238E27FC236}">
                    <a16:creationId xmlns:a16="http://schemas.microsoft.com/office/drawing/2014/main" id="{84F0409E-681E-8B41-6E80-6073D45C0814}"/>
                  </a:ext>
                </a:extLst>
              </p:cNvPr>
              <p:cNvSpPr txBox="1"/>
              <p:nvPr/>
            </p:nvSpPr>
            <p:spPr bwMode="auto">
              <a:xfrm>
                <a:off x="8199663" y="374515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27</a:t>
                </a:r>
              </a:p>
            </p:txBody>
          </p:sp>
          <p:sp>
            <p:nvSpPr>
              <p:cNvPr id="71" name="Rectangle 70">
                <a:extLst>
                  <a:ext uri="{FF2B5EF4-FFF2-40B4-BE49-F238E27FC236}">
                    <a16:creationId xmlns:a16="http://schemas.microsoft.com/office/drawing/2014/main" id="{6A95249E-E828-3B08-1B51-3BF328093A7F}"/>
                  </a:ext>
                </a:extLst>
              </p:cNvPr>
              <p:cNvSpPr/>
              <p:nvPr/>
            </p:nvSpPr>
            <p:spPr bwMode="auto">
              <a:xfrm>
                <a:off x="7163214" y="3802398"/>
                <a:ext cx="459213" cy="993780"/>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67D8E1DF-BE1A-0C1F-7854-5D7F5E43FA5D}"/>
                  </a:ext>
                </a:extLst>
              </p:cNvPr>
              <p:cNvSpPr/>
              <p:nvPr/>
            </p:nvSpPr>
            <p:spPr bwMode="auto">
              <a:xfrm>
                <a:off x="7664899" y="3144328"/>
                <a:ext cx="459213" cy="1651849"/>
              </a:xfrm>
              <a:prstGeom prst="rect">
                <a:avLst/>
              </a:prstGeom>
              <a:solidFill>
                <a:schemeClr val="tx1">
                  <a:lumMod val="6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75AE788D-69DD-454D-221B-7158DE5FA15A}"/>
                  </a:ext>
                </a:extLst>
              </p:cNvPr>
              <p:cNvSpPr/>
              <p:nvPr/>
            </p:nvSpPr>
            <p:spPr bwMode="auto">
              <a:xfrm>
                <a:off x="8166584" y="4075084"/>
                <a:ext cx="459213" cy="736758"/>
              </a:xfrm>
              <a:prstGeom prst="rect">
                <a:avLst/>
              </a:prstGeom>
              <a:solidFill>
                <a:schemeClr val="tx1">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4" name="TextBox 73">
                <a:extLst>
                  <a:ext uri="{FF2B5EF4-FFF2-40B4-BE49-F238E27FC236}">
                    <a16:creationId xmlns:a16="http://schemas.microsoft.com/office/drawing/2014/main" id="{0829CF57-C35B-99E2-87C4-B6A802C0BB76}"/>
                  </a:ext>
                </a:extLst>
              </p:cNvPr>
              <p:cNvSpPr txBox="1"/>
              <p:nvPr/>
            </p:nvSpPr>
            <p:spPr bwMode="auto">
              <a:xfrm>
                <a:off x="7264105" y="5043835"/>
                <a:ext cx="12643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All Patients</a:t>
                </a:r>
              </a:p>
            </p:txBody>
          </p:sp>
        </p:grpSp>
        <p:sp>
          <p:nvSpPr>
            <p:cNvPr id="3" name="Freeform 2">
              <a:extLst>
                <a:ext uri="{FF2B5EF4-FFF2-40B4-BE49-F238E27FC236}">
                  <a16:creationId xmlns:a16="http://schemas.microsoft.com/office/drawing/2014/main" id="{BCB6522C-389D-CFAB-7A68-5EFB29554DEB}"/>
                </a:ext>
              </a:extLst>
            </p:cNvPr>
            <p:cNvSpPr/>
            <p:nvPr/>
          </p:nvSpPr>
          <p:spPr bwMode="auto">
            <a:xfrm>
              <a:off x="6947481" y="2061148"/>
              <a:ext cx="4924269" cy="2750695"/>
            </a:xfrm>
            <a:custGeom>
              <a:avLst/>
              <a:gdLst>
                <a:gd name="connsiteX0" fmla="*/ 0 w 4789357"/>
                <a:gd name="connsiteY0" fmla="*/ 0 h 2750695"/>
                <a:gd name="connsiteX1" fmla="*/ 0 w 4789357"/>
                <a:gd name="connsiteY1" fmla="*/ 2750695 h 2750695"/>
                <a:gd name="connsiteX2" fmla="*/ 4789357 w 4789357"/>
                <a:gd name="connsiteY2" fmla="*/ 2750695 h 2750695"/>
              </a:gdLst>
              <a:ahLst/>
              <a:cxnLst>
                <a:cxn ang="0">
                  <a:pos x="connsiteX0" y="connsiteY0"/>
                </a:cxn>
                <a:cxn ang="0">
                  <a:pos x="connsiteX1" y="connsiteY1"/>
                </a:cxn>
                <a:cxn ang="0">
                  <a:pos x="connsiteX2" y="connsiteY2"/>
                </a:cxn>
              </a:cxnLst>
              <a:rect l="l" t="t" r="r" b="b"/>
              <a:pathLst>
                <a:path w="4789357" h="2750695">
                  <a:moveTo>
                    <a:pt x="0" y="0"/>
                  </a:moveTo>
                  <a:lnTo>
                    <a:pt x="0" y="2750695"/>
                  </a:lnTo>
                  <a:lnTo>
                    <a:pt x="4789357" y="2750695"/>
                  </a:lnTo>
                </a:path>
              </a:pathLst>
            </a:custGeom>
            <a:noFill/>
            <a:ln w="28575">
              <a:solidFill>
                <a:schemeClr val="bg1"/>
              </a:solidFill>
              <a:miter lim="800000"/>
              <a:headEnd/>
              <a:tailEnd/>
            </a:ln>
          </p:spPr>
          <p:txBody>
            <a:bodyPr rtlCol="0" anchor="ctr"/>
            <a:lstStyle/>
            <a:p>
              <a:pPr algn="ctr"/>
              <a:endParaRPr lang="en-US"/>
            </a:p>
          </p:txBody>
        </p:sp>
        <p:sp>
          <p:nvSpPr>
            <p:cNvPr id="75" name="TextBox 74">
              <a:extLst>
                <a:ext uri="{FF2B5EF4-FFF2-40B4-BE49-F238E27FC236}">
                  <a16:creationId xmlns:a16="http://schemas.microsoft.com/office/drawing/2014/main" id="{9B4B7425-03BC-D078-E23A-7EEC1ADD3D0F}"/>
                </a:ext>
              </a:extLst>
            </p:cNvPr>
            <p:cNvSpPr txBox="1"/>
            <p:nvPr/>
          </p:nvSpPr>
          <p:spPr bwMode="auto">
            <a:xfrm>
              <a:off x="7058284" y="1969210"/>
              <a:ext cx="46678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Response by HER2 Status, %</a:t>
              </a:r>
            </a:p>
          </p:txBody>
        </p:sp>
        <p:sp>
          <p:nvSpPr>
            <p:cNvPr id="76" name="TextBox 75">
              <a:extLst>
                <a:ext uri="{FF2B5EF4-FFF2-40B4-BE49-F238E27FC236}">
                  <a16:creationId xmlns:a16="http://schemas.microsoft.com/office/drawing/2014/main" id="{2A336330-B4B2-3073-C0C8-1918D8AA30E6}"/>
                </a:ext>
              </a:extLst>
            </p:cNvPr>
            <p:cNvSpPr txBox="1"/>
            <p:nvPr/>
          </p:nvSpPr>
          <p:spPr bwMode="auto">
            <a:xfrm rot="16200000">
              <a:off x="7086435" y="4465441"/>
              <a:ext cx="3962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a:latin typeface="Calibri" panose="020F0502020204030204" pitchFamily="34" charset="0"/>
                </a:rPr>
                <a:t>All</a:t>
              </a:r>
            </a:p>
          </p:txBody>
        </p:sp>
        <p:sp>
          <p:nvSpPr>
            <p:cNvPr id="77" name="TextBox 76">
              <a:extLst>
                <a:ext uri="{FF2B5EF4-FFF2-40B4-BE49-F238E27FC236}">
                  <a16:creationId xmlns:a16="http://schemas.microsoft.com/office/drawing/2014/main" id="{02164CDD-4E51-3E5A-3BB4-3455764C7EF3}"/>
                </a:ext>
              </a:extLst>
            </p:cNvPr>
            <p:cNvSpPr txBox="1"/>
            <p:nvPr/>
          </p:nvSpPr>
          <p:spPr bwMode="auto">
            <a:xfrm rot="16200000">
              <a:off x="7418055" y="4300331"/>
              <a:ext cx="7264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a:latin typeface="Calibri" panose="020F0502020204030204" pitchFamily="34" charset="0"/>
                </a:rPr>
                <a:t>IHC 3+</a:t>
              </a:r>
            </a:p>
          </p:txBody>
        </p:sp>
        <p:sp>
          <p:nvSpPr>
            <p:cNvPr id="78" name="TextBox 77">
              <a:extLst>
                <a:ext uri="{FF2B5EF4-FFF2-40B4-BE49-F238E27FC236}">
                  <a16:creationId xmlns:a16="http://schemas.microsoft.com/office/drawing/2014/main" id="{8805F7FF-5458-A497-BD89-427D426F2835}"/>
                </a:ext>
              </a:extLst>
            </p:cNvPr>
            <p:cNvSpPr txBox="1"/>
            <p:nvPr/>
          </p:nvSpPr>
          <p:spPr bwMode="auto">
            <a:xfrm rot="16200000">
              <a:off x="7930454" y="4300331"/>
              <a:ext cx="7264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a:latin typeface="Calibri" panose="020F0502020204030204" pitchFamily="34" charset="0"/>
                </a:rPr>
                <a:t>IHC 2+</a:t>
              </a:r>
            </a:p>
          </p:txBody>
        </p:sp>
        <p:sp>
          <p:nvSpPr>
            <p:cNvPr id="79" name="TextBox 78">
              <a:extLst>
                <a:ext uri="{FF2B5EF4-FFF2-40B4-BE49-F238E27FC236}">
                  <a16:creationId xmlns:a16="http://schemas.microsoft.com/office/drawing/2014/main" id="{0A43B45C-9250-CAE5-5BF9-A7A9B965F0B8}"/>
                </a:ext>
              </a:extLst>
            </p:cNvPr>
            <p:cNvSpPr txBox="1"/>
            <p:nvPr/>
          </p:nvSpPr>
          <p:spPr bwMode="auto">
            <a:xfrm rot="16200000">
              <a:off x="8694603" y="4465441"/>
              <a:ext cx="3962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a:latin typeface="Calibri" panose="020F0502020204030204" pitchFamily="34" charset="0"/>
                </a:rPr>
                <a:t>All</a:t>
              </a:r>
            </a:p>
          </p:txBody>
        </p:sp>
        <p:sp>
          <p:nvSpPr>
            <p:cNvPr id="80" name="TextBox 79">
              <a:extLst>
                <a:ext uri="{FF2B5EF4-FFF2-40B4-BE49-F238E27FC236}">
                  <a16:creationId xmlns:a16="http://schemas.microsoft.com/office/drawing/2014/main" id="{A125CEF5-81E2-D214-3636-CD6356786817}"/>
                </a:ext>
              </a:extLst>
            </p:cNvPr>
            <p:cNvSpPr txBox="1"/>
            <p:nvPr/>
          </p:nvSpPr>
          <p:spPr bwMode="auto">
            <a:xfrm rot="16200000">
              <a:off x="9026223" y="4300331"/>
              <a:ext cx="7264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a:latin typeface="Calibri" panose="020F0502020204030204" pitchFamily="34" charset="0"/>
                </a:rPr>
                <a:t>IHC 3+</a:t>
              </a:r>
            </a:p>
          </p:txBody>
        </p:sp>
        <p:sp>
          <p:nvSpPr>
            <p:cNvPr id="81" name="TextBox 80">
              <a:extLst>
                <a:ext uri="{FF2B5EF4-FFF2-40B4-BE49-F238E27FC236}">
                  <a16:creationId xmlns:a16="http://schemas.microsoft.com/office/drawing/2014/main" id="{5C74715A-C8A5-F9AA-64E6-D9E16E2590ED}"/>
                </a:ext>
              </a:extLst>
            </p:cNvPr>
            <p:cNvSpPr txBox="1"/>
            <p:nvPr/>
          </p:nvSpPr>
          <p:spPr bwMode="auto">
            <a:xfrm rot="16200000">
              <a:off x="9577094" y="4375281"/>
              <a:ext cx="6495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spc="-100">
                  <a:latin typeface="Calibri" panose="020F0502020204030204" pitchFamily="34" charset="0"/>
                </a:rPr>
                <a:t>IHC 2+</a:t>
              </a:r>
            </a:p>
          </p:txBody>
        </p:sp>
        <p:sp>
          <p:nvSpPr>
            <p:cNvPr id="82" name="TextBox 81">
              <a:extLst>
                <a:ext uri="{FF2B5EF4-FFF2-40B4-BE49-F238E27FC236}">
                  <a16:creationId xmlns:a16="http://schemas.microsoft.com/office/drawing/2014/main" id="{78F7B7C3-16BD-F270-D6B7-0964D15D7765}"/>
                </a:ext>
              </a:extLst>
            </p:cNvPr>
            <p:cNvSpPr txBox="1"/>
            <p:nvPr/>
          </p:nvSpPr>
          <p:spPr bwMode="auto">
            <a:xfrm rot="16200000">
              <a:off x="10298934" y="4465441"/>
              <a:ext cx="3962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a:latin typeface="Calibri" panose="020F0502020204030204" pitchFamily="34" charset="0"/>
                </a:rPr>
                <a:t>All</a:t>
              </a:r>
            </a:p>
          </p:txBody>
        </p:sp>
        <p:sp>
          <p:nvSpPr>
            <p:cNvPr id="83" name="TextBox 82">
              <a:extLst>
                <a:ext uri="{FF2B5EF4-FFF2-40B4-BE49-F238E27FC236}">
                  <a16:creationId xmlns:a16="http://schemas.microsoft.com/office/drawing/2014/main" id="{80280773-460D-B8C8-516F-1585FB578724}"/>
                </a:ext>
              </a:extLst>
            </p:cNvPr>
            <p:cNvSpPr txBox="1"/>
            <p:nvPr/>
          </p:nvSpPr>
          <p:spPr bwMode="auto">
            <a:xfrm rot="16200000">
              <a:off x="10630554" y="4300331"/>
              <a:ext cx="7264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a:latin typeface="Calibri" panose="020F0502020204030204" pitchFamily="34" charset="0"/>
                </a:rPr>
                <a:t>IHC 3+</a:t>
              </a:r>
            </a:p>
          </p:txBody>
        </p:sp>
        <p:sp>
          <p:nvSpPr>
            <p:cNvPr id="84" name="TextBox 83">
              <a:extLst>
                <a:ext uri="{FF2B5EF4-FFF2-40B4-BE49-F238E27FC236}">
                  <a16:creationId xmlns:a16="http://schemas.microsoft.com/office/drawing/2014/main" id="{9771A161-BD56-CC68-7257-8BB0C7A62602}"/>
                </a:ext>
              </a:extLst>
            </p:cNvPr>
            <p:cNvSpPr txBox="1"/>
            <p:nvPr/>
          </p:nvSpPr>
          <p:spPr bwMode="auto">
            <a:xfrm rot="16200000">
              <a:off x="11142953" y="4300331"/>
              <a:ext cx="7264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a:latin typeface="Calibri" panose="020F0502020204030204" pitchFamily="34" charset="0"/>
                </a:rPr>
                <a:t>IHC 2+</a:t>
              </a:r>
            </a:p>
          </p:txBody>
        </p:sp>
      </p:grpSp>
      <p:sp>
        <p:nvSpPr>
          <p:cNvPr id="13" name="Title 12">
            <a:extLst>
              <a:ext uri="{FF2B5EF4-FFF2-40B4-BE49-F238E27FC236}">
                <a16:creationId xmlns:a16="http://schemas.microsoft.com/office/drawing/2014/main" id="{1DA4A5D8-D61A-FE5A-2BCA-5FB0B1FF861A}"/>
              </a:ext>
            </a:extLst>
          </p:cNvPr>
          <p:cNvSpPr>
            <a:spLocks noGrp="1"/>
          </p:cNvSpPr>
          <p:nvPr>
            <p:ph type="title"/>
          </p:nvPr>
        </p:nvSpPr>
        <p:spPr/>
        <p:txBody>
          <a:bodyPr/>
          <a:lstStyle/>
          <a:p>
            <a:r>
              <a:rPr lang="en-US"/>
              <a:t>DESTINY-PanTumor02: T-DXd Efficacy Summary</a:t>
            </a:r>
          </a:p>
        </p:txBody>
      </p:sp>
    </p:spTree>
    <p:extLst>
      <p:ext uri="{BB962C8B-B14F-4D97-AF65-F5344CB8AC3E}">
        <p14:creationId xmlns:p14="http://schemas.microsoft.com/office/powerpoint/2010/main" val="2970267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4C959-B0CE-68A3-47FA-B9C3FDE30BD0}"/>
              </a:ext>
            </a:extLst>
          </p:cNvPr>
          <p:cNvSpPr>
            <a:spLocks noGrp="1"/>
          </p:cNvSpPr>
          <p:nvPr>
            <p:ph type="title"/>
          </p:nvPr>
        </p:nvSpPr>
        <p:spPr/>
        <p:txBody>
          <a:bodyPr/>
          <a:lstStyle/>
          <a:p>
            <a:r>
              <a:rPr lang="en-US"/>
              <a:t>DESTINY-PanTumor02: Safety Summary</a:t>
            </a:r>
          </a:p>
        </p:txBody>
      </p:sp>
      <p:sp>
        <p:nvSpPr>
          <p:cNvPr id="4" name="TextBox 3">
            <a:extLst>
              <a:ext uri="{FF2B5EF4-FFF2-40B4-BE49-F238E27FC236}">
                <a16:creationId xmlns:a16="http://schemas.microsoft.com/office/drawing/2014/main" id="{DA790943-3471-E94B-8600-7407975C09F2}"/>
              </a:ext>
            </a:extLst>
          </p:cNvPr>
          <p:cNvSpPr txBox="1"/>
          <p:nvPr/>
        </p:nvSpPr>
        <p:spPr bwMode="auto">
          <a:xfrm>
            <a:off x="392567" y="6378503"/>
            <a:ext cx="29908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2"/>
                </a:solidFill>
                <a:latin typeface="Calibri" panose="020F0502020204030204" pitchFamily="34" charset="0"/>
              </a:rPr>
              <a:t>Meric-Bernstam. ASCO 2023. Abstr LBA3000.</a:t>
            </a:r>
          </a:p>
        </p:txBody>
      </p:sp>
      <p:graphicFrame>
        <p:nvGraphicFramePr>
          <p:cNvPr id="7" name="Group 3">
            <a:extLst>
              <a:ext uri="{FF2B5EF4-FFF2-40B4-BE49-F238E27FC236}">
                <a16:creationId xmlns:a16="http://schemas.microsoft.com/office/drawing/2014/main" id="{407697C1-FF12-58FB-C179-5D26BCEE9741}"/>
              </a:ext>
            </a:extLst>
          </p:cNvPr>
          <p:cNvGraphicFramePr>
            <a:graphicFrameLocks/>
          </p:cNvGraphicFramePr>
          <p:nvPr>
            <p:extLst>
              <p:ext uri="{D42A27DB-BD31-4B8C-83A1-F6EECF244321}">
                <p14:modId xmlns:p14="http://schemas.microsoft.com/office/powerpoint/2010/main" val="3374850962"/>
              </p:ext>
            </p:extLst>
          </p:nvPr>
        </p:nvGraphicFramePr>
        <p:xfrm>
          <a:off x="499041" y="1596095"/>
          <a:ext cx="4696541" cy="2895696"/>
        </p:xfrm>
        <a:graphic>
          <a:graphicData uri="http://schemas.openxmlformats.org/drawingml/2006/table">
            <a:tbl>
              <a:tblPr/>
              <a:tblGrid>
                <a:gridCol w="3480231">
                  <a:extLst>
                    <a:ext uri="{9D8B030D-6E8A-4147-A177-3AD203B41FA5}">
                      <a16:colId xmlns:a16="http://schemas.microsoft.com/office/drawing/2014/main" val="20000"/>
                    </a:ext>
                  </a:extLst>
                </a:gridCol>
                <a:gridCol w="1216310">
                  <a:extLst>
                    <a:ext uri="{9D8B030D-6E8A-4147-A177-3AD203B41FA5}">
                      <a16:colId xmlns:a16="http://schemas.microsoft.com/office/drawing/2014/main" val="52337311"/>
                    </a:ext>
                  </a:extLst>
                </a:gridCol>
              </a:tblGrid>
              <a:tr h="1747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AE Summary,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5849041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a:ln>
                            <a:noFill/>
                          </a:ln>
                          <a:solidFill>
                            <a:schemeClr val="bg2">
                              <a:lumMod val="10000"/>
                            </a:schemeClr>
                          </a:solidFill>
                          <a:effectLst/>
                          <a:latin typeface="Calibri" panose="020F0502020204030204" pitchFamily="34" charset="0"/>
                        </a:rPr>
                        <a:t>Any drug-related  TEAEs</a:t>
                      </a:r>
                    </a:p>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pt-BR" sz="1400" b="0" i="0" u="none" strike="noStrike" cap="none" normalizeH="0" baseline="0">
                          <a:ln>
                            <a:noFill/>
                          </a:ln>
                          <a:solidFill>
                            <a:schemeClr val="bg2">
                              <a:lumMod val="10000"/>
                            </a:schemeClr>
                          </a:solidFill>
                          <a:effectLst/>
                          <a:latin typeface="Calibri" panose="020F0502020204030204" pitchFamily="34" charset="0"/>
                        </a:rPr>
                        <a:t>Drug-related TEAEs, 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225 (84.3)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103 (38.6)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Ejection fraction decrease, n (%)</a:t>
                      </a:r>
                    </a:p>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Grade ≥3 ejection fraction decrease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908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Cardiac failure of any grade</a:t>
                      </a:r>
                    </a:p>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Grade ≥3 cardiac failure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 (0.4)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31752807"/>
                  </a:ext>
                </a:extLst>
              </a:tr>
              <a:tr h="25908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ILD/pneumonitis of any grade</a:t>
                      </a:r>
                    </a:p>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Grade ≥3 ILD/pneumonitis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20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85951210"/>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Drug-related TEAEs associated with deaths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 (0.7)</a:t>
                      </a:r>
                      <a:r>
                        <a:rPr kumimoji="0" lang="en-US" sz="1400" b="0" i="0" u="none" strike="noStrike" cap="none" normalizeH="0" baseline="3000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36107599"/>
                  </a:ext>
                </a:extLst>
              </a:tr>
            </a:tbl>
          </a:graphicData>
        </a:graphic>
      </p:graphicFrame>
      <p:sp>
        <p:nvSpPr>
          <p:cNvPr id="9" name="TextBox 8">
            <a:extLst>
              <a:ext uri="{FF2B5EF4-FFF2-40B4-BE49-F238E27FC236}">
                <a16:creationId xmlns:a16="http://schemas.microsoft.com/office/drawing/2014/main" id="{CF7D1EDC-7ABA-3F58-F13B-9C28F0F19E67}"/>
              </a:ext>
            </a:extLst>
          </p:cNvPr>
          <p:cNvSpPr txBox="1"/>
          <p:nvPr/>
        </p:nvSpPr>
        <p:spPr bwMode="auto">
          <a:xfrm>
            <a:off x="3576809" y="6285801"/>
            <a:ext cx="56003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*Included neutropenic sepsis (n = 1) and pneumonia (n = 1).</a:t>
            </a:r>
            <a:endParaRPr lang="en-US" sz="1200" b="0" baseline="3000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223B99F0-A1E6-BAC1-71B1-51552712239D}"/>
              </a:ext>
            </a:extLst>
          </p:cNvPr>
          <p:cNvSpPr txBox="1"/>
          <p:nvPr/>
        </p:nvSpPr>
        <p:spPr bwMode="auto">
          <a:xfrm>
            <a:off x="618155" y="4544274"/>
            <a:ext cx="4661868"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spcBef>
                <a:spcPts val="0"/>
              </a:spcBef>
              <a:spcAft>
                <a:spcPct val="0"/>
              </a:spcAft>
              <a:buClrTx/>
              <a:buFont typeface="Wingdings" panose="05000000000000000000" pitchFamily="2" charset="2"/>
              <a:buChar char="§"/>
            </a:pPr>
            <a:r>
              <a:rPr lang="en-US" b="0">
                <a:solidFill>
                  <a:schemeClr val="bg1"/>
                </a:solidFill>
                <a:latin typeface="Calibri" panose="020F0502020204030204" pitchFamily="34" charset="0"/>
              </a:rPr>
              <a:t>LVD and ILD/pneumonitis are AEs of interest with T-DXd</a:t>
            </a:r>
          </a:p>
          <a:p>
            <a:pPr marL="742950" lvl="1" indent="-285750">
              <a:spcBef>
                <a:spcPts val="0"/>
              </a:spcBef>
              <a:buFont typeface="Calibri" panose="020F0502020204030204" pitchFamily="34" charset="0"/>
              <a:buChar char="–"/>
            </a:pPr>
            <a:r>
              <a:rPr lang="en-US" sz="1600" b="0">
                <a:solidFill>
                  <a:schemeClr val="bg1"/>
                </a:solidFill>
                <a:latin typeface="Calibri" panose="020F0502020204030204" pitchFamily="34" charset="0"/>
              </a:rPr>
              <a:t>LVD was reported in 4.5 of patients (n = 12), of which 3% were possibly related to T-DXd</a:t>
            </a:r>
          </a:p>
          <a:p>
            <a:pPr marL="742950" lvl="1" indent="-285750">
              <a:spcBef>
                <a:spcPts val="0"/>
              </a:spcBef>
              <a:buFont typeface="Calibri" panose="020F0502020204030204" pitchFamily="34" charset="0"/>
              <a:buChar char="–"/>
            </a:pPr>
            <a:r>
              <a:rPr lang="en-US" sz="1600" b="0">
                <a:solidFill>
                  <a:schemeClr val="bg1"/>
                </a:solidFill>
                <a:latin typeface="Calibri" panose="020F0502020204030204" pitchFamily="34" charset="0"/>
              </a:rPr>
              <a:t>A total of 20 patients had an event of T-DXd–related ILD but most were of low grade</a:t>
            </a:r>
          </a:p>
        </p:txBody>
      </p:sp>
      <p:sp>
        <p:nvSpPr>
          <p:cNvPr id="11" name="TextBox 10">
            <a:extLst>
              <a:ext uri="{FF2B5EF4-FFF2-40B4-BE49-F238E27FC236}">
                <a16:creationId xmlns:a16="http://schemas.microsoft.com/office/drawing/2014/main" id="{F190DF76-E9D8-8432-F865-9681A2D53283}"/>
              </a:ext>
            </a:extLst>
          </p:cNvPr>
          <p:cNvSpPr txBox="1"/>
          <p:nvPr/>
        </p:nvSpPr>
        <p:spPr bwMode="auto">
          <a:xfrm>
            <a:off x="7522708" y="5713324"/>
            <a:ext cx="3814698" cy="307777"/>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Patients Experiencing Possibly-Related TEAEs (%)</a:t>
            </a:r>
          </a:p>
        </p:txBody>
      </p:sp>
      <p:sp>
        <p:nvSpPr>
          <p:cNvPr id="12" name="TextBox 11">
            <a:extLst>
              <a:ext uri="{FF2B5EF4-FFF2-40B4-BE49-F238E27FC236}">
                <a16:creationId xmlns:a16="http://schemas.microsoft.com/office/drawing/2014/main" id="{0B994C3D-D560-4DFF-1E95-6A2CC278B501}"/>
              </a:ext>
            </a:extLst>
          </p:cNvPr>
          <p:cNvSpPr txBox="1"/>
          <p:nvPr/>
        </p:nvSpPr>
        <p:spPr bwMode="auto">
          <a:xfrm>
            <a:off x="6996374" y="1491621"/>
            <a:ext cx="39414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Drug-Related TEAEs in ≥10% of Patients</a:t>
            </a:r>
          </a:p>
        </p:txBody>
      </p:sp>
      <p:grpSp>
        <p:nvGrpSpPr>
          <p:cNvPr id="20" name="Group 19">
            <a:extLst>
              <a:ext uri="{FF2B5EF4-FFF2-40B4-BE49-F238E27FC236}">
                <a16:creationId xmlns:a16="http://schemas.microsoft.com/office/drawing/2014/main" id="{0E47A172-3D4B-578B-4816-9A2588312B6A}"/>
              </a:ext>
            </a:extLst>
          </p:cNvPr>
          <p:cNvGrpSpPr/>
          <p:nvPr/>
        </p:nvGrpSpPr>
        <p:grpSpPr>
          <a:xfrm>
            <a:off x="6931206" y="5441222"/>
            <a:ext cx="4796004" cy="68488"/>
            <a:chOff x="6935538" y="5667799"/>
            <a:chExt cx="4796004" cy="299864"/>
          </a:xfrm>
        </p:grpSpPr>
        <p:cxnSp>
          <p:nvCxnSpPr>
            <p:cNvPr id="8" name="Straight Connector 7">
              <a:extLst>
                <a:ext uri="{FF2B5EF4-FFF2-40B4-BE49-F238E27FC236}">
                  <a16:creationId xmlns:a16="http://schemas.microsoft.com/office/drawing/2014/main" id="{0FD7E8C1-ECDE-1F97-F5C4-7E39BA3B3AA8}"/>
                </a:ext>
              </a:extLst>
            </p:cNvPr>
            <p:cNvCxnSpPr/>
            <p:nvPr/>
          </p:nvCxnSpPr>
          <p:spPr bwMode="auto">
            <a:xfrm>
              <a:off x="6935538" y="5667799"/>
              <a:ext cx="0" cy="299864"/>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22DDF6A4-DC73-CC50-2E0A-EA0AC1895749}"/>
                </a:ext>
              </a:extLst>
            </p:cNvPr>
            <p:cNvCxnSpPr/>
            <p:nvPr/>
          </p:nvCxnSpPr>
          <p:spPr bwMode="auto">
            <a:xfrm>
              <a:off x="7620681" y="5667799"/>
              <a:ext cx="0" cy="299864"/>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FEC1C47-61AD-4D7A-5F1E-A5F44E2DE5A4}"/>
                </a:ext>
              </a:extLst>
            </p:cNvPr>
            <p:cNvCxnSpPr/>
            <p:nvPr/>
          </p:nvCxnSpPr>
          <p:spPr bwMode="auto">
            <a:xfrm>
              <a:off x="8305824" y="5667799"/>
              <a:ext cx="0" cy="299864"/>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12FC573-1D72-671F-44AD-882F7A150EE0}"/>
                </a:ext>
              </a:extLst>
            </p:cNvPr>
            <p:cNvCxnSpPr/>
            <p:nvPr/>
          </p:nvCxnSpPr>
          <p:spPr bwMode="auto">
            <a:xfrm>
              <a:off x="8990967" y="5667799"/>
              <a:ext cx="0" cy="299864"/>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9297C2B-C1C3-6E59-2D5D-C633C94AB502}"/>
                </a:ext>
              </a:extLst>
            </p:cNvPr>
            <p:cNvCxnSpPr/>
            <p:nvPr/>
          </p:nvCxnSpPr>
          <p:spPr bwMode="auto">
            <a:xfrm>
              <a:off x="9676110" y="5667799"/>
              <a:ext cx="0" cy="299864"/>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ED29A0F-4F98-4264-55DA-D72A9C8B27CC}"/>
                </a:ext>
              </a:extLst>
            </p:cNvPr>
            <p:cNvCxnSpPr/>
            <p:nvPr/>
          </p:nvCxnSpPr>
          <p:spPr bwMode="auto">
            <a:xfrm>
              <a:off x="10361253" y="5667799"/>
              <a:ext cx="0" cy="299864"/>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32A7F69-54AB-74E9-4C62-1DAF74CAD78C}"/>
                </a:ext>
              </a:extLst>
            </p:cNvPr>
            <p:cNvCxnSpPr/>
            <p:nvPr/>
          </p:nvCxnSpPr>
          <p:spPr bwMode="auto">
            <a:xfrm>
              <a:off x="11046396" y="5667799"/>
              <a:ext cx="0" cy="299864"/>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3BE5C04-5EB6-D329-8B31-E4A9607CF2C1}"/>
                </a:ext>
              </a:extLst>
            </p:cNvPr>
            <p:cNvCxnSpPr/>
            <p:nvPr/>
          </p:nvCxnSpPr>
          <p:spPr bwMode="auto">
            <a:xfrm>
              <a:off x="11731542" y="5667799"/>
              <a:ext cx="0" cy="299864"/>
            </a:xfrm>
            <a:prstGeom prst="line">
              <a:avLst/>
            </a:prstGeom>
            <a:noFill/>
            <a:ln w="28575" cap="flat" cmpd="sng" algn="ctr">
              <a:solidFill>
                <a:schemeClr val="bg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68D1EE44-D1C5-AAED-CF45-5174C38B3460}"/>
              </a:ext>
            </a:extLst>
          </p:cNvPr>
          <p:cNvGrpSpPr/>
          <p:nvPr/>
        </p:nvGrpSpPr>
        <p:grpSpPr>
          <a:xfrm>
            <a:off x="6871890" y="1930529"/>
            <a:ext cx="59316" cy="3500501"/>
            <a:chOff x="6702311" y="2157106"/>
            <a:chExt cx="233227" cy="3500501"/>
          </a:xfrm>
        </p:grpSpPr>
        <p:cxnSp>
          <p:nvCxnSpPr>
            <p:cNvPr id="22" name="Straight Connector 21">
              <a:extLst>
                <a:ext uri="{FF2B5EF4-FFF2-40B4-BE49-F238E27FC236}">
                  <a16:creationId xmlns:a16="http://schemas.microsoft.com/office/drawing/2014/main" id="{E61D76E5-B5D9-F1D6-3260-441E9133F1E0}"/>
                </a:ext>
              </a:extLst>
            </p:cNvPr>
            <p:cNvCxnSpPr/>
            <p:nvPr/>
          </p:nvCxnSpPr>
          <p:spPr bwMode="auto">
            <a:xfrm>
              <a:off x="6702311" y="5657607"/>
              <a:ext cx="233227"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CE29247-518A-020B-685A-675F61525DF2}"/>
                </a:ext>
              </a:extLst>
            </p:cNvPr>
            <p:cNvCxnSpPr/>
            <p:nvPr/>
          </p:nvCxnSpPr>
          <p:spPr bwMode="auto">
            <a:xfrm>
              <a:off x="6702311" y="5307556"/>
              <a:ext cx="23322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E8AB01A-97C2-A737-8221-661D9B4F089D}"/>
                </a:ext>
              </a:extLst>
            </p:cNvPr>
            <p:cNvCxnSpPr/>
            <p:nvPr/>
          </p:nvCxnSpPr>
          <p:spPr bwMode="auto">
            <a:xfrm>
              <a:off x="6702311" y="4957506"/>
              <a:ext cx="233227"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832ED14-CC54-E4FA-A139-D37CF42D02B6}"/>
                </a:ext>
              </a:extLst>
            </p:cNvPr>
            <p:cNvCxnSpPr/>
            <p:nvPr/>
          </p:nvCxnSpPr>
          <p:spPr bwMode="auto">
            <a:xfrm>
              <a:off x="6702311" y="4607456"/>
              <a:ext cx="233227"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B013555-22A9-90F2-0770-EF25D2EA7D94}"/>
                </a:ext>
              </a:extLst>
            </p:cNvPr>
            <p:cNvCxnSpPr/>
            <p:nvPr/>
          </p:nvCxnSpPr>
          <p:spPr bwMode="auto">
            <a:xfrm>
              <a:off x="6702311" y="4257406"/>
              <a:ext cx="233227"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5D424AD-DAFB-BD96-CEDF-82B6427EF743}"/>
                </a:ext>
              </a:extLst>
            </p:cNvPr>
            <p:cNvCxnSpPr/>
            <p:nvPr/>
          </p:nvCxnSpPr>
          <p:spPr bwMode="auto">
            <a:xfrm>
              <a:off x="6702311" y="3907356"/>
              <a:ext cx="233227"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6E81D40-795F-06CB-F5E8-DB551E558DE6}"/>
                </a:ext>
              </a:extLst>
            </p:cNvPr>
            <p:cNvCxnSpPr/>
            <p:nvPr/>
          </p:nvCxnSpPr>
          <p:spPr bwMode="auto">
            <a:xfrm>
              <a:off x="6702311" y="3557306"/>
              <a:ext cx="233227"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C78E3D8-2C6B-C07D-3628-239608231200}"/>
                </a:ext>
              </a:extLst>
            </p:cNvPr>
            <p:cNvCxnSpPr/>
            <p:nvPr/>
          </p:nvCxnSpPr>
          <p:spPr bwMode="auto">
            <a:xfrm>
              <a:off x="6702311" y="3207256"/>
              <a:ext cx="233227"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2492A62-8F4F-724D-6BCF-A607ACF15834}"/>
                </a:ext>
              </a:extLst>
            </p:cNvPr>
            <p:cNvCxnSpPr/>
            <p:nvPr/>
          </p:nvCxnSpPr>
          <p:spPr bwMode="auto">
            <a:xfrm>
              <a:off x="6702311" y="2857206"/>
              <a:ext cx="233227"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2147FB0-E085-F85A-3E71-E2EF6EAB4029}"/>
                </a:ext>
              </a:extLst>
            </p:cNvPr>
            <p:cNvCxnSpPr/>
            <p:nvPr/>
          </p:nvCxnSpPr>
          <p:spPr bwMode="auto">
            <a:xfrm>
              <a:off x="6702311" y="2507156"/>
              <a:ext cx="233227"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711E0A4-3918-B21B-DB82-51191C63E12E}"/>
                </a:ext>
              </a:extLst>
            </p:cNvPr>
            <p:cNvCxnSpPr/>
            <p:nvPr/>
          </p:nvCxnSpPr>
          <p:spPr bwMode="auto">
            <a:xfrm>
              <a:off x="6702311" y="2157106"/>
              <a:ext cx="233227" cy="0"/>
            </a:xfrm>
            <a:prstGeom prst="line">
              <a:avLst/>
            </a:prstGeom>
            <a:noFill/>
            <a:ln w="28575" cap="flat" cmpd="sng" algn="ctr">
              <a:solidFill>
                <a:schemeClr val="bg1"/>
              </a:solidFill>
              <a:prstDash val="solid"/>
              <a:round/>
              <a:headEnd type="none" w="med" len="med"/>
              <a:tailEnd type="none" w="med" len="med"/>
            </a:ln>
            <a:effectLst/>
          </p:spPr>
        </p:cxnSp>
      </p:grpSp>
      <p:sp>
        <p:nvSpPr>
          <p:cNvPr id="34" name="TextBox 33">
            <a:extLst>
              <a:ext uri="{FF2B5EF4-FFF2-40B4-BE49-F238E27FC236}">
                <a16:creationId xmlns:a16="http://schemas.microsoft.com/office/drawing/2014/main" id="{1B276BC6-E7EA-7F06-5F21-E066310CA0EA}"/>
              </a:ext>
            </a:extLst>
          </p:cNvPr>
          <p:cNvSpPr txBox="1"/>
          <p:nvPr/>
        </p:nvSpPr>
        <p:spPr bwMode="auto">
          <a:xfrm>
            <a:off x="6237627" y="1951666"/>
            <a:ext cx="7662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Nausea</a:t>
            </a:r>
          </a:p>
        </p:txBody>
      </p:sp>
      <p:sp>
        <p:nvSpPr>
          <p:cNvPr id="35" name="TextBox 34">
            <a:extLst>
              <a:ext uri="{FF2B5EF4-FFF2-40B4-BE49-F238E27FC236}">
                <a16:creationId xmlns:a16="http://schemas.microsoft.com/office/drawing/2014/main" id="{4799CB67-E8D4-0B00-0A40-58D946DAF775}"/>
              </a:ext>
            </a:extLst>
          </p:cNvPr>
          <p:cNvSpPr txBox="1"/>
          <p:nvPr/>
        </p:nvSpPr>
        <p:spPr bwMode="auto">
          <a:xfrm>
            <a:off x="6233403" y="2324562"/>
            <a:ext cx="7947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Fatigue</a:t>
            </a:r>
            <a:endParaRPr lang="en-US" sz="1400" baseline="30000">
              <a:solidFill>
                <a:schemeClr val="bg1"/>
              </a:solidFill>
              <a:latin typeface="Calibri" panose="020F0502020204030204" pitchFamily="34" charset="0"/>
            </a:endParaRPr>
          </a:p>
        </p:txBody>
      </p:sp>
      <p:sp>
        <p:nvSpPr>
          <p:cNvPr id="36" name="TextBox 35">
            <a:extLst>
              <a:ext uri="{FF2B5EF4-FFF2-40B4-BE49-F238E27FC236}">
                <a16:creationId xmlns:a16="http://schemas.microsoft.com/office/drawing/2014/main" id="{2ACD799E-85A0-DC25-F523-072F08773A2B}"/>
              </a:ext>
            </a:extLst>
          </p:cNvPr>
          <p:cNvSpPr txBox="1"/>
          <p:nvPr/>
        </p:nvSpPr>
        <p:spPr bwMode="auto">
          <a:xfrm>
            <a:off x="5852158" y="2663958"/>
            <a:ext cx="1206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Neutropenia</a:t>
            </a:r>
            <a:endParaRPr lang="en-US" sz="1400" baseline="30000">
              <a:solidFill>
                <a:schemeClr val="bg1"/>
              </a:solidFill>
              <a:latin typeface="Calibri" panose="020F0502020204030204" pitchFamily="34" charset="0"/>
            </a:endParaRPr>
          </a:p>
        </p:txBody>
      </p:sp>
      <p:sp>
        <p:nvSpPr>
          <p:cNvPr id="37" name="TextBox 36">
            <a:extLst>
              <a:ext uri="{FF2B5EF4-FFF2-40B4-BE49-F238E27FC236}">
                <a16:creationId xmlns:a16="http://schemas.microsoft.com/office/drawing/2014/main" id="{1AD7DF98-8B47-FED8-437C-EAF02A356B42}"/>
              </a:ext>
            </a:extLst>
          </p:cNvPr>
          <p:cNvSpPr txBox="1"/>
          <p:nvPr/>
        </p:nvSpPr>
        <p:spPr bwMode="auto">
          <a:xfrm>
            <a:off x="6215284" y="3027759"/>
            <a:ext cx="7662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Anemia</a:t>
            </a:r>
          </a:p>
        </p:txBody>
      </p:sp>
      <p:sp>
        <p:nvSpPr>
          <p:cNvPr id="38" name="TextBox 37">
            <a:extLst>
              <a:ext uri="{FF2B5EF4-FFF2-40B4-BE49-F238E27FC236}">
                <a16:creationId xmlns:a16="http://schemas.microsoft.com/office/drawing/2014/main" id="{60EB0A13-8AEE-24CA-3E52-B83D6E41DCA6}"/>
              </a:ext>
            </a:extLst>
          </p:cNvPr>
          <p:cNvSpPr txBox="1"/>
          <p:nvPr/>
        </p:nvSpPr>
        <p:spPr bwMode="auto">
          <a:xfrm>
            <a:off x="6142568" y="3370599"/>
            <a:ext cx="8471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Diarrhea</a:t>
            </a:r>
          </a:p>
        </p:txBody>
      </p:sp>
      <p:sp>
        <p:nvSpPr>
          <p:cNvPr id="39" name="TextBox 38">
            <a:extLst>
              <a:ext uri="{FF2B5EF4-FFF2-40B4-BE49-F238E27FC236}">
                <a16:creationId xmlns:a16="http://schemas.microsoft.com/office/drawing/2014/main" id="{464B8BBD-6086-7D9D-8633-E67ED6AE8625}"/>
              </a:ext>
            </a:extLst>
          </p:cNvPr>
          <p:cNvSpPr txBox="1"/>
          <p:nvPr/>
        </p:nvSpPr>
        <p:spPr bwMode="auto">
          <a:xfrm>
            <a:off x="5984220" y="3725402"/>
            <a:ext cx="9828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Vomiting</a:t>
            </a:r>
          </a:p>
        </p:txBody>
      </p:sp>
      <p:sp>
        <p:nvSpPr>
          <p:cNvPr id="40" name="TextBox 39">
            <a:extLst>
              <a:ext uri="{FF2B5EF4-FFF2-40B4-BE49-F238E27FC236}">
                <a16:creationId xmlns:a16="http://schemas.microsoft.com/office/drawing/2014/main" id="{51D18DA2-A758-F578-F45C-8A8939933710}"/>
              </a:ext>
            </a:extLst>
          </p:cNvPr>
          <p:cNvSpPr txBox="1"/>
          <p:nvPr/>
        </p:nvSpPr>
        <p:spPr bwMode="auto">
          <a:xfrm>
            <a:off x="5144377" y="4071944"/>
            <a:ext cx="1827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a:solidFill>
                  <a:schemeClr val="bg1"/>
                </a:solidFill>
                <a:latin typeface="Calibri" panose="020F0502020204030204" pitchFamily="34" charset="0"/>
              </a:rPr>
              <a:t>Decreased Appetite</a:t>
            </a:r>
          </a:p>
        </p:txBody>
      </p:sp>
      <p:sp>
        <p:nvSpPr>
          <p:cNvPr id="41" name="TextBox 40">
            <a:extLst>
              <a:ext uri="{FF2B5EF4-FFF2-40B4-BE49-F238E27FC236}">
                <a16:creationId xmlns:a16="http://schemas.microsoft.com/office/drawing/2014/main" id="{6E8582B6-A154-945D-6DE0-F65B9E0568E0}"/>
              </a:ext>
            </a:extLst>
          </p:cNvPr>
          <p:cNvSpPr txBox="1"/>
          <p:nvPr/>
        </p:nvSpPr>
        <p:spPr bwMode="auto">
          <a:xfrm>
            <a:off x="5392480" y="4424398"/>
            <a:ext cx="16175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Thrombocytopenia</a:t>
            </a:r>
            <a:endParaRPr lang="en-US" sz="1400" baseline="30000">
              <a:solidFill>
                <a:schemeClr val="bg1"/>
              </a:solidFill>
              <a:latin typeface="Calibri" panose="020F0502020204030204" pitchFamily="34" charset="0"/>
            </a:endParaRPr>
          </a:p>
        </p:txBody>
      </p:sp>
      <p:sp>
        <p:nvSpPr>
          <p:cNvPr id="42" name="TextBox 41">
            <a:extLst>
              <a:ext uri="{FF2B5EF4-FFF2-40B4-BE49-F238E27FC236}">
                <a16:creationId xmlns:a16="http://schemas.microsoft.com/office/drawing/2014/main" id="{21B38927-C5E4-3363-C3BA-F587005E874F}"/>
              </a:ext>
            </a:extLst>
          </p:cNvPr>
          <p:cNvSpPr txBox="1"/>
          <p:nvPr/>
        </p:nvSpPr>
        <p:spPr bwMode="auto">
          <a:xfrm>
            <a:off x="6140826" y="4777738"/>
            <a:ext cx="8490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Alopecia</a:t>
            </a:r>
            <a:endParaRPr lang="en-US" sz="1400" baseline="30000">
              <a:solidFill>
                <a:schemeClr val="bg1"/>
              </a:solidFill>
              <a:latin typeface="Calibri" panose="020F0502020204030204" pitchFamily="34" charset="0"/>
            </a:endParaRPr>
          </a:p>
        </p:txBody>
      </p:sp>
      <p:sp>
        <p:nvSpPr>
          <p:cNvPr id="43" name="TextBox 42">
            <a:extLst>
              <a:ext uri="{FF2B5EF4-FFF2-40B4-BE49-F238E27FC236}">
                <a16:creationId xmlns:a16="http://schemas.microsoft.com/office/drawing/2014/main" id="{143B816C-96ED-52FC-6B3B-74855A68B812}"/>
              </a:ext>
            </a:extLst>
          </p:cNvPr>
          <p:cNvSpPr txBox="1"/>
          <p:nvPr/>
        </p:nvSpPr>
        <p:spPr bwMode="auto">
          <a:xfrm>
            <a:off x="5923766" y="5114383"/>
            <a:ext cx="10791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Leukopenia</a:t>
            </a:r>
            <a:endParaRPr lang="en-US" sz="1400" baseline="30000">
              <a:solidFill>
                <a:schemeClr val="bg1"/>
              </a:solidFill>
              <a:latin typeface="Calibri" panose="020F0502020204030204" pitchFamily="34" charset="0"/>
            </a:endParaRPr>
          </a:p>
        </p:txBody>
      </p:sp>
      <p:sp>
        <p:nvSpPr>
          <p:cNvPr id="44" name="TextBox 43">
            <a:extLst>
              <a:ext uri="{FF2B5EF4-FFF2-40B4-BE49-F238E27FC236}">
                <a16:creationId xmlns:a16="http://schemas.microsoft.com/office/drawing/2014/main" id="{49E76CA8-F07F-8306-B842-8568FE680D90}"/>
              </a:ext>
            </a:extLst>
          </p:cNvPr>
          <p:cNvSpPr txBox="1"/>
          <p:nvPr/>
        </p:nvSpPr>
        <p:spPr bwMode="auto">
          <a:xfrm>
            <a:off x="6797706" y="5465079"/>
            <a:ext cx="2448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0</a:t>
            </a:r>
            <a:endParaRPr lang="en-US" sz="1400" b="0" baseline="30000">
              <a:solidFill>
                <a:schemeClr val="bg1"/>
              </a:solidFill>
              <a:latin typeface="Calibri" panose="020F0502020204030204" pitchFamily="34" charset="0"/>
            </a:endParaRPr>
          </a:p>
        </p:txBody>
      </p:sp>
      <p:sp>
        <p:nvSpPr>
          <p:cNvPr id="45" name="TextBox 44">
            <a:extLst>
              <a:ext uri="{FF2B5EF4-FFF2-40B4-BE49-F238E27FC236}">
                <a16:creationId xmlns:a16="http://schemas.microsoft.com/office/drawing/2014/main" id="{91568E79-11BB-3403-0771-74C6652EAA25}"/>
              </a:ext>
            </a:extLst>
          </p:cNvPr>
          <p:cNvSpPr txBox="1"/>
          <p:nvPr/>
        </p:nvSpPr>
        <p:spPr bwMode="auto">
          <a:xfrm>
            <a:off x="7431087" y="5465079"/>
            <a:ext cx="371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10</a:t>
            </a:r>
            <a:endParaRPr lang="en-US" sz="1400" b="0" baseline="30000">
              <a:solidFill>
                <a:schemeClr val="bg1"/>
              </a:solidFill>
              <a:latin typeface="Calibri" panose="020F0502020204030204" pitchFamily="34" charset="0"/>
            </a:endParaRPr>
          </a:p>
        </p:txBody>
      </p:sp>
      <p:sp>
        <p:nvSpPr>
          <p:cNvPr id="46" name="TextBox 45">
            <a:extLst>
              <a:ext uri="{FF2B5EF4-FFF2-40B4-BE49-F238E27FC236}">
                <a16:creationId xmlns:a16="http://schemas.microsoft.com/office/drawing/2014/main" id="{413C42E8-4151-F10E-2A53-B476C2ECDE57}"/>
              </a:ext>
            </a:extLst>
          </p:cNvPr>
          <p:cNvSpPr txBox="1"/>
          <p:nvPr/>
        </p:nvSpPr>
        <p:spPr bwMode="auto">
          <a:xfrm>
            <a:off x="8119365" y="5465079"/>
            <a:ext cx="371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20</a:t>
            </a:r>
            <a:endParaRPr lang="en-US" sz="1400" b="0" baseline="30000">
              <a:solidFill>
                <a:schemeClr val="bg1"/>
              </a:solidFill>
              <a:latin typeface="Calibri" panose="020F0502020204030204" pitchFamily="34" charset="0"/>
            </a:endParaRPr>
          </a:p>
        </p:txBody>
      </p:sp>
      <p:sp>
        <p:nvSpPr>
          <p:cNvPr id="47" name="TextBox 46">
            <a:extLst>
              <a:ext uri="{FF2B5EF4-FFF2-40B4-BE49-F238E27FC236}">
                <a16:creationId xmlns:a16="http://schemas.microsoft.com/office/drawing/2014/main" id="{BFFC0FEE-116E-D92A-E921-458CEA1C661E}"/>
              </a:ext>
            </a:extLst>
          </p:cNvPr>
          <p:cNvSpPr txBox="1"/>
          <p:nvPr/>
        </p:nvSpPr>
        <p:spPr bwMode="auto">
          <a:xfrm>
            <a:off x="8825043" y="5465079"/>
            <a:ext cx="371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30</a:t>
            </a:r>
            <a:endParaRPr lang="en-US" sz="1400" b="0" baseline="30000">
              <a:solidFill>
                <a:schemeClr val="bg1"/>
              </a:solidFill>
              <a:latin typeface="Calibri" panose="020F0502020204030204" pitchFamily="34" charset="0"/>
            </a:endParaRPr>
          </a:p>
        </p:txBody>
      </p:sp>
      <p:sp>
        <p:nvSpPr>
          <p:cNvPr id="48" name="TextBox 47">
            <a:extLst>
              <a:ext uri="{FF2B5EF4-FFF2-40B4-BE49-F238E27FC236}">
                <a16:creationId xmlns:a16="http://schemas.microsoft.com/office/drawing/2014/main" id="{116B21CA-28FA-B4FB-A08F-C622A8BC99E4}"/>
              </a:ext>
            </a:extLst>
          </p:cNvPr>
          <p:cNvSpPr txBox="1"/>
          <p:nvPr/>
        </p:nvSpPr>
        <p:spPr bwMode="auto">
          <a:xfrm>
            <a:off x="9492382" y="5465079"/>
            <a:ext cx="371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40</a:t>
            </a:r>
            <a:endParaRPr lang="en-US" sz="1400" b="0" baseline="30000">
              <a:solidFill>
                <a:schemeClr val="bg1"/>
              </a:solidFill>
              <a:latin typeface="Calibri" panose="020F0502020204030204" pitchFamily="34" charset="0"/>
            </a:endParaRPr>
          </a:p>
        </p:txBody>
      </p:sp>
      <p:sp>
        <p:nvSpPr>
          <p:cNvPr id="49" name="TextBox 48">
            <a:extLst>
              <a:ext uri="{FF2B5EF4-FFF2-40B4-BE49-F238E27FC236}">
                <a16:creationId xmlns:a16="http://schemas.microsoft.com/office/drawing/2014/main" id="{7D7CCF28-902C-0F9E-7788-803B509AE6DF}"/>
              </a:ext>
            </a:extLst>
          </p:cNvPr>
          <p:cNvSpPr txBox="1"/>
          <p:nvPr/>
        </p:nvSpPr>
        <p:spPr bwMode="auto">
          <a:xfrm>
            <a:off x="10177524" y="5465079"/>
            <a:ext cx="371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50</a:t>
            </a:r>
            <a:endParaRPr lang="en-US" sz="1400" b="0" baseline="30000">
              <a:solidFill>
                <a:schemeClr val="bg1"/>
              </a:solidFill>
              <a:latin typeface="Calibri" panose="020F0502020204030204" pitchFamily="34" charset="0"/>
            </a:endParaRPr>
          </a:p>
        </p:txBody>
      </p:sp>
      <p:sp>
        <p:nvSpPr>
          <p:cNvPr id="50" name="TextBox 49">
            <a:extLst>
              <a:ext uri="{FF2B5EF4-FFF2-40B4-BE49-F238E27FC236}">
                <a16:creationId xmlns:a16="http://schemas.microsoft.com/office/drawing/2014/main" id="{D10A916C-E3ED-A02B-3EA4-DC8790C1BD6F}"/>
              </a:ext>
            </a:extLst>
          </p:cNvPr>
          <p:cNvSpPr txBox="1"/>
          <p:nvPr/>
        </p:nvSpPr>
        <p:spPr bwMode="auto">
          <a:xfrm>
            <a:off x="10855552" y="5465079"/>
            <a:ext cx="371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60</a:t>
            </a:r>
            <a:endParaRPr lang="en-US" sz="1400" b="0" baseline="30000">
              <a:solidFill>
                <a:schemeClr val="bg1"/>
              </a:solidFill>
              <a:latin typeface="Calibri" panose="020F0502020204030204" pitchFamily="34" charset="0"/>
            </a:endParaRPr>
          </a:p>
        </p:txBody>
      </p:sp>
      <p:sp>
        <p:nvSpPr>
          <p:cNvPr id="51" name="TextBox 50">
            <a:extLst>
              <a:ext uri="{FF2B5EF4-FFF2-40B4-BE49-F238E27FC236}">
                <a16:creationId xmlns:a16="http://schemas.microsoft.com/office/drawing/2014/main" id="{F42C65CE-CE47-7FEC-59B9-9DF48CE8A201}"/>
              </a:ext>
            </a:extLst>
          </p:cNvPr>
          <p:cNvSpPr txBox="1"/>
          <p:nvPr/>
        </p:nvSpPr>
        <p:spPr bwMode="auto">
          <a:xfrm>
            <a:off x="11540694" y="5465079"/>
            <a:ext cx="371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70</a:t>
            </a:r>
            <a:endParaRPr lang="en-US" sz="1400" b="0" baseline="30000">
              <a:solidFill>
                <a:schemeClr val="bg1"/>
              </a:solidFill>
              <a:latin typeface="Calibri" panose="020F0502020204030204" pitchFamily="34" charset="0"/>
            </a:endParaRPr>
          </a:p>
        </p:txBody>
      </p:sp>
      <p:sp>
        <p:nvSpPr>
          <p:cNvPr id="52" name="Rectangle 51">
            <a:extLst>
              <a:ext uri="{FF2B5EF4-FFF2-40B4-BE49-F238E27FC236}">
                <a16:creationId xmlns:a16="http://schemas.microsoft.com/office/drawing/2014/main" id="{5638C494-0040-0327-A6D1-7BDB1F0AF064}"/>
              </a:ext>
            </a:extLst>
          </p:cNvPr>
          <p:cNvSpPr/>
          <p:nvPr/>
        </p:nvSpPr>
        <p:spPr bwMode="auto">
          <a:xfrm>
            <a:off x="10166207" y="4667153"/>
            <a:ext cx="127552" cy="12755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2D0862FA-9FE4-2357-DAFD-330A0DB73DC7}"/>
              </a:ext>
            </a:extLst>
          </p:cNvPr>
          <p:cNvSpPr/>
          <p:nvPr/>
        </p:nvSpPr>
        <p:spPr bwMode="auto">
          <a:xfrm>
            <a:off x="10166207" y="4945621"/>
            <a:ext cx="127552" cy="1275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4" name="TextBox 53">
            <a:extLst>
              <a:ext uri="{FF2B5EF4-FFF2-40B4-BE49-F238E27FC236}">
                <a16:creationId xmlns:a16="http://schemas.microsoft.com/office/drawing/2014/main" id="{734426B1-11D8-39AE-3FF2-8B190E9C4A01}"/>
              </a:ext>
            </a:extLst>
          </p:cNvPr>
          <p:cNvSpPr txBox="1"/>
          <p:nvPr/>
        </p:nvSpPr>
        <p:spPr bwMode="auto">
          <a:xfrm>
            <a:off x="10258256" y="4541749"/>
            <a:ext cx="12196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a:solidFill>
                  <a:schemeClr val="bg1"/>
                </a:solidFill>
                <a:latin typeface="Calibri" panose="020F0502020204030204" pitchFamily="34" charset="0"/>
              </a:rPr>
              <a:t>Any grade</a:t>
            </a:r>
          </a:p>
          <a:p>
            <a:pPr algn="l">
              <a:lnSpc>
                <a:spcPct val="100000"/>
              </a:lnSpc>
              <a:spcBef>
                <a:spcPts val="0"/>
              </a:spcBef>
              <a:spcAft>
                <a:spcPct val="0"/>
              </a:spcAft>
              <a:buClrTx/>
              <a:buFontTx/>
              <a:buNone/>
            </a:pPr>
            <a:r>
              <a:rPr lang="en-US" b="0">
                <a:solidFill>
                  <a:schemeClr val="bg1"/>
                </a:solidFill>
                <a:latin typeface="Calibri" panose="020F0502020204030204" pitchFamily="34" charset="0"/>
              </a:rPr>
              <a:t>Grade ≥3</a:t>
            </a:r>
          </a:p>
        </p:txBody>
      </p:sp>
      <p:sp>
        <p:nvSpPr>
          <p:cNvPr id="55" name="Rectangle 54">
            <a:extLst>
              <a:ext uri="{FF2B5EF4-FFF2-40B4-BE49-F238E27FC236}">
                <a16:creationId xmlns:a16="http://schemas.microsoft.com/office/drawing/2014/main" id="{F8A4D3FB-F6A1-509B-7962-FA1FF935C891}"/>
              </a:ext>
            </a:extLst>
          </p:cNvPr>
          <p:cNvSpPr/>
          <p:nvPr/>
        </p:nvSpPr>
        <p:spPr bwMode="auto">
          <a:xfrm>
            <a:off x="6931206" y="1962149"/>
            <a:ext cx="230575" cy="279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0B826335-A79E-48CC-ABFE-7E3F65099536}"/>
              </a:ext>
            </a:extLst>
          </p:cNvPr>
          <p:cNvSpPr/>
          <p:nvPr/>
        </p:nvSpPr>
        <p:spPr bwMode="auto">
          <a:xfrm>
            <a:off x="7159668" y="1962149"/>
            <a:ext cx="3492404" cy="279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367532A0-B54A-1A52-3243-F74AB68FFC5B}"/>
              </a:ext>
            </a:extLst>
          </p:cNvPr>
          <p:cNvSpPr/>
          <p:nvPr/>
        </p:nvSpPr>
        <p:spPr bwMode="auto">
          <a:xfrm>
            <a:off x="6931206" y="2308835"/>
            <a:ext cx="412792" cy="279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931AE8E8-39E2-74E4-43E9-B287B24AD1E1}"/>
              </a:ext>
            </a:extLst>
          </p:cNvPr>
          <p:cNvSpPr/>
          <p:nvPr/>
        </p:nvSpPr>
        <p:spPr bwMode="auto">
          <a:xfrm>
            <a:off x="7343998" y="2308835"/>
            <a:ext cx="2179983" cy="279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C65FEAD1-70BE-419A-0DE6-88FDD93D4CE5}"/>
              </a:ext>
            </a:extLst>
          </p:cNvPr>
          <p:cNvSpPr/>
          <p:nvPr/>
        </p:nvSpPr>
        <p:spPr bwMode="auto">
          <a:xfrm>
            <a:off x="6931205" y="2659562"/>
            <a:ext cx="1312283" cy="279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583A3CAD-FE0B-22B0-94B0-DE24AEFF53BA}"/>
              </a:ext>
            </a:extLst>
          </p:cNvPr>
          <p:cNvSpPr/>
          <p:nvPr/>
        </p:nvSpPr>
        <p:spPr bwMode="auto">
          <a:xfrm>
            <a:off x="8243489" y="2659562"/>
            <a:ext cx="929337" cy="279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CEEB22EA-B8EC-87D2-16F6-64CB0BA4F4C8}"/>
              </a:ext>
            </a:extLst>
          </p:cNvPr>
          <p:cNvSpPr/>
          <p:nvPr/>
        </p:nvSpPr>
        <p:spPr bwMode="auto">
          <a:xfrm>
            <a:off x="6931205" y="3009548"/>
            <a:ext cx="590041" cy="279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E8603340-CFAD-9574-47EE-9CBD62441497}"/>
              </a:ext>
            </a:extLst>
          </p:cNvPr>
          <p:cNvSpPr/>
          <p:nvPr/>
        </p:nvSpPr>
        <p:spPr bwMode="auto">
          <a:xfrm>
            <a:off x="7521247" y="3009548"/>
            <a:ext cx="1179444" cy="279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DAA7135C-5967-0FB7-1E0E-B90514E834A5}"/>
              </a:ext>
            </a:extLst>
          </p:cNvPr>
          <p:cNvSpPr/>
          <p:nvPr/>
        </p:nvSpPr>
        <p:spPr bwMode="auto">
          <a:xfrm>
            <a:off x="6931206" y="3367065"/>
            <a:ext cx="255424" cy="279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F1F84C12-1586-D381-CD47-B194691C9CAC}"/>
              </a:ext>
            </a:extLst>
          </p:cNvPr>
          <p:cNvSpPr/>
          <p:nvPr/>
        </p:nvSpPr>
        <p:spPr bwMode="auto">
          <a:xfrm>
            <a:off x="7186631" y="3367065"/>
            <a:ext cx="1490868" cy="279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BAEA679C-C008-B4C5-B697-424F94EEBB5F}"/>
              </a:ext>
            </a:extLst>
          </p:cNvPr>
          <p:cNvSpPr/>
          <p:nvPr/>
        </p:nvSpPr>
        <p:spPr bwMode="auto">
          <a:xfrm>
            <a:off x="6931206" y="3715585"/>
            <a:ext cx="103023" cy="279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92591842-99F0-74D5-6C0B-0C9739625945}"/>
              </a:ext>
            </a:extLst>
          </p:cNvPr>
          <p:cNvSpPr/>
          <p:nvPr/>
        </p:nvSpPr>
        <p:spPr bwMode="auto">
          <a:xfrm>
            <a:off x="7034229" y="3715585"/>
            <a:ext cx="1562100" cy="279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35D9CA22-C970-889E-A425-CB2AA00BCD98}"/>
              </a:ext>
            </a:extLst>
          </p:cNvPr>
          <p:cNvSpPr/>
          <p:nvPr/>
        </p:nvSpPr>
        <p:spPr bwMode="auto">
          <a:xfrm>
            <a:off x="6931206" y="4069696"/>
            <a:ext cx="103023" cy="279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161E818F-EEC6-CC02-50CF-4CEBC3726CEB}"/>
              </a:ext>
            </a:extLst>
          </p:cNvPr>
          <p:cNvSpPr/>
          <p:nvPr/>
        </p:nvSpPr>
        <p:spPr bwMode="auto">
          <a:xfrm>
            <a:off x="7034229" y="4069696"/>
            <a:ext cx="1023730" cy="279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07CD3E16-1D60-1B33-D747-E16D0518125B}"/>
              </a:ext>
            </a:extLst>
          </p:cNvPr>
          <p:cNvSpPr/>
          <p:nvPr/>
        </p:nvSpPr>
        <p:spPr bwMode="auto">
          <a:xfrm>
            <a:off x="6931206" y="4419003"/>
            <a:ext cx="358127" cy="279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368F1700-973E-DAB4-B700-DC7906932BE9}"/>
              </a:ext>
            </a:extLst>
          </p:cNvPr>
          <p:cNvSpPr/>
          <p:nvPr/>
        </p:nvSpPr>
        <p:spPr bwMode="auto">
          <a:xfrm>
            <a:off x="7289333" y="4419003"/>
            <a:ext cx="768626" cy="279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9CB9FD6C-D059-0B26-1F06-2BE56980055E}"/>
              </a:ext>
            </a:extLst>
          </p:cNvPr>
          <p:cNvSpPr/>
          <p:nvPr/>
        </p:nvSpPr>
        <p:spPr bwMode="auto">
          <a:xfrm>
            <a:off x="6931206" y="5119563"/>
            <a:ext cx="180879" cy="279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6D5CB7D2-E9A4-30B7-1FA7-7D7B42C33C88}"/>
              </a:ext>
            </a:extLst>
          </p:cNvPr>
          <p:cNvSpPr/>
          <p:nvPr/>
        </p:nvSpPr>
        <p:spPr bwMode="auto">
          <a:xfrm>
            <a:off x="7112085" y="5119563"/>
            <a:ext cx="513108" cy="279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F7E2FF82-F77E-67C0-FD61-1B02B7BC0A8B}"/>
              </a:ext>
            </a:extLst>
          </p:cNvPr>
          <p:cNvSpPr/>
          <p:nvPr/>
        </p:nvSpPr>
        <p:spPr bwMode="auto">
          <a:xfrm>
            <a:off x="6931206" y="4768391"/>
            <a:ext cx="1103562" cy="279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5" name="TextBox 74">
            <a:extLst>
              <a:ext uri="{FF2B5EF4-FFF2-40B4-BE49-F238E27FC236}">
                <a16:creationId xmlns:a16="http://schemas.microsoft.com/office/drawing/2014/main" id="{0E4C30ED-08E8-9CC2-FF5E-B72C0BECDA6B}"/>
              </a:ext>
            </a:extLst>
          </p:cNvPr>
          <p:cNvSpPr txBox="1"/>
          <p:nvPr/>
        </p:nvSpPr>
        <p:spPr bwMode="auto">
          <a:xfrm>
            <a:off x="7097681" y="1945477"/>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latin typeface="Calibri" panose="020F0502020204030204" pitchFamily="34" charset="0"/>
              </a:rPr>
              <a:t>3.4</a:t>
            </a:r>
          </a:p>
        </p:txBody>
      </p:sp>
      <p:sp>
        <p:nvSpPr>
          <p:cNvPr id="76" name="TextBox 75">
            <a:extLst>
              <a:ext uri="{FF2B5EF4-FFF2-40B4-BE49-F238E27FC236}">
                <a16:creationId xmlns:a16="http://schemas.microsoft.com/office/drawing/2014/main" id="{79645735-626F-C360-96B2-CE3CCF8E31C5}"/>
              </a:ext>
            </a:extLst>
          </p:cNvPr>
          <p:cNvSpPr txBox="1"/>
          <p:nvPr/>
        </p:nvSpPr>
        <p:spPr bwMode="auto">
          <a:xfrm>
            <a:off x="7316770" y="2299803"/>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latin typeface="Calibri" panose="020F0502020204030204" pitchFamily="34" charset="0"/>
              </a:rPr>
              <a:t>6.0</a:t>
            </a:r>
          </a:p>
        </p:txBody>
      </p:sp>
      <p:sp>
        <p:nvSpPr>
          <p:cNvPr id="77" name="TextBox 76">
            <a:extLst>
              <a:ext uri="{FF2B5EF4-FFF2-40B4-BE49-F238E27FC236}">
                <a16:creationId xmlns:a16="http://schemas.microsoft.com/office/drawing/2014/main" id="{EED8E82F-23F6-485A-5CD0-58B4EA3BBCD3}"/>
              </a:ext>
            </a:extLst>
          </p:cNvPr>
          <p:cNvSpPr txBox="1"/>
          <p:nvPr/>
        </p:nvSpPr>
        <p:spPr bwMode="auto">
          <a:xfrm>
            <a:off x="8209137" y="2645505"/>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latin typeface="Calibri" panose="020F0502020204030204" pitchFamily="34" charset="0"/>
              </a:rPr>
              <a:t>19.1</a:t>
            </a:r>
          </a:p>
        </p:txBody>
      </p:sp>
      <p:sp>
        <p:nvSpPr>
          <p:cNvPr id="78" name="TextBox 77">
            <a:extLst>
              <a:ext uri="{FF2B5EF4-FFF2-40B4-BE49-F238E27FC236}">
                <a16:creationId xmlns:a16="http://schemas.microsoft.com/office/drawing/2014/main" id="{9116A3C3-A50F-460F-2589-A4F0FC29CF80}"/>
              </a:ext>
            </a:extLst>
          </p:cNvPr>
          <p:cNvSpPr txBox="1"/>
          <p:nvPr/>
        </p:nvSpPr>
        <p:spPr bwMode="auto">
          <a:xfrm>
            <a:off x="7490599" y="2999257"/>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latin typeface="Calibri" panose="020F0502020204030204" pitchFamily="34" charset="0"/>
              </a:rPr>
              <a:t>8.6</a:t>
            </a:r>
          </a:p>
        </p:txBody>
      </p:sp>
      <p:sp>
        <p:nvSpPr>
          <p:cNvPr id="79" name="TextBox 78">
            <a:extLst>
              <a:ext uri="{FF2B5EF4-FFF2-40B4-BE49-F238E27FC236}">
                <a16:creationId xmlns:a16="http://schemas.microsoft.com/office/drawing/2014/main" id="{5E860A66-A426-FEAC-F2EB-4FE1DD110C01}"/>
              </a:ext>
            </a:extLst>
          </p:cNvPr>
          <p:cNvSpPr txBox="1"/>
          <p:nvPr/>
        </p:nvSpPr>
        <p:spPr bwMode="auto">
          <a:xfrm>
            <a:off x="7151587" y="3346705"/>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latin typeface="Calibri" panose="020F0502020204030204" pitchFamily="34" charset="0"/>
              </a:rPr>
              <a:t>3.7</a:t>
            </a:r>
          </a:p>
        </p:txBody>
      </p:sp>
      <p:sp>
        <p:nvSpPr>
          <p:cNvPr id="80" name="TextBox 79">
            <a:extLst>
              <a:ext uri="{FF2B5EF4-FFF2-40B4-BE49-F238E27FC236}">
                <a16:creationId xmlns:a16="http://schemas.microsoft.com/office/drawing/2014/main" id="{070B8BE1-3796-2828-8AB9-AB41B559756A}"/>
              </a:ext>
            </a:extLst>
          </p:cNvPr>
          <p:cNvSpPr txBox="1"/>
          <p:nvPr/>
        </p:nvSpPr>
        <p:spPr bwMode="auto">
          <a:xfrm>
            <a:off x="7001350" y="3704207"/>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latin typeface="Calibri" panose="020F0502020204030204" pitchFamily="34" charset="0"/>
              </a:rPr>
              <a:t>1.5</a:t>
            </a:r>
          </a:p>
        </p:txBody>
      </p:sp>
      <p:sp>
        <p:nvSpPr>
          <p:cNvPr id="81" name="TextBox 80">
            <a:extLst>
              <a:ext uri="{FF2B5EF4-FFF2-40B4-BE49-F238E27FC236}">
                <a16:creationId xmlns:a16="http://schemas.microsoft.com/office/drawing/2014/main" id="{959C09CE-7D7F-A157-0E40-C73BAAF24F4D}"/>
              </a:ext>
            </a:extLst>
          </p:cNvPr>
          <p:cNvSpPr txBox="1"/>
          <p:nvPr/>
        </p:nvSpPr>
        <p:spPr bwMode="auto">
          <a:xfrm>
            <a:off x="6996300" y="4061709"/>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latin typeface="Calibri" panose="020F0502020204030204" pitchFamily="34" charset="0"/>
              </a:rPr>
              <a:t>1.5</a:t>
            </a:r>
          </a:p>
        </p:txBody>
      </p:sp>
      <p:sp>
        <p:nvSpPr>
          <p:cNvPr id="82" name="TextBox 81">
            <a:extLst>
              <a:ext uri="{FF2B5EF4-FFF2-40B4-BE49-F238E27FC236}">
                <a16:creationId xmlns:a16="http://schemas.microsoft.com/office/drawing/2014/main" id="{42F5C562-6654-1D03-C500-5E137A3921D1}"/>
              </a:ext>
            </a:extLst>
          </p:cNvPr>
          <p:cNvSpPr txBox="1"/>
          <p:nvPr/>
        </p:nvSpPr>
        <p:spPr bwMode="auto">
          <a:xfrm>
            <a:off x="7258111" y="4408707"/>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latin typeface="Calibri" panose="020F0502020204030204" pitchFamily="34" charset="0"/>
              </a:rPr>
              <a:t>5.2</a:t>
            </a:r>
          </a:p>
        </p:txBody>
      </p:sp>
      <p:sp>
        <p:nvSpPr>
          <p:cNvPr id="83" name="TextBox 82">
            <a:extLst>
              <a:ext uri="{FF2B5EF4-FFF2-40B4-BE49-F238E27FC236}">
                <a16:creationId xmlns:a16="http://schemas.microsoft.com/office/drawing/2014/main" id="{9C117783-4510-FA0F-B4E7-A17FBA534D84}"/>
              </a:ext>
            </a:extLst>
          </p:cNvPr>
          <p:cNvSpPr txBox="1"/>
          <p:nvPr/>
        </p:nvSpPr>
        <p:spPr bwMode="auto">
          <a:xfrm>
            <a:off x="6914634" y="4750263"/>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latin typeface="Calibri" panose="020F0502020204030204" pitchFamily="34" charset="0"/>
              </a:rPr>
              <a:t>0.0</a:t>
            </a:r>
          </a:p>
        </p:txBody>
      </p:sp>
      <p:sp>
        <p:nvSpPr>
          <p:cNvPr id="85" name="TextBox 84">
            <a:extLst>
              <a:ext uri="{FF2B5EF4-FFF2-40B4-BE49-F238E27FC236}">
                <a16:creationId xmlns:a16="http://schemas.microsoft.com/office/drawing/2014/main" id="{32FA3AD6-D8C2-B573-2502-B0F1D1976E25}"/>
              </a:ext>
            </a:extLst>
          </p:cNvPr>
          <p:cNvSpPr txBox="1"/>
          <p:nvPr/>
        </p:nvSpPr>
        <p:spPr bwMode="auto">
          <a:xfrm>
            <a:off x="7068900" y="5114382"/>
            <a:ext cx="4282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latin typeface="Calibri" panose="020F0502020204030204" pitchFamily="34" charset="0"/>
              </a:rPr>
              <a:t>2.6</a:t>
            </a:r>
          </a:p>
        </p:txBody>
      </p:sp>
      <p:sp>
        <p:nvSpPr>
          <p:cNvPr id="86" name="TextBox 85">
            <a:extLst>
              <a:ext uri="{FF2B5EF4-FFF2-40B4-BE49-F238E27FC236}">
                <a16:creationId xmlns:a16="http://schemas.microsoft.com/office/drawing/2014/main" id="{5F329901-E17D-7795-8BF6-1AB48B98EDD0}"/>
              </a:ext>
            </a:extLst>
          </p:cNvPr>
          <p:cNvSpPr txBox="1"/>
          <p:nvPr/>
        </p:nvSpPr>
        <p:spPr bwMode="auto">
          <a:xfrm>
            <a:off x="10618405" y="1945477"/>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54.3</a:t>
            </a:r>
          </a:p>
        </p:txBody>
      </p:sp>
      <p:sp>
        <p:nvSpPr>
          <p:cNvPr id="87" name="TextBox 86">
            <a:extLst>
              <a:ext uri="{FF2B5EF4-FFF2-40B4-BE49-F238E27FC236}">
                <a16:creationId xmlns:a16="http://schemas.microsoft.com/office/drawing/2014/main" id="{4E1D91B9-C51C-2866-D6BD-14EA4E141BDA}"/>
              </a:ext>
            </a:extLst>
          </p:cNvPr>
          <p:cNvSpPr txBox="1"/>
          <p:nvPr/>
        </p:nvSpPr>
        <p:spPr bwMode="auto">
          <a:xfrm>
            <a:off x="9467123" y="2294778"/>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37.8</a:t>
            </a:r>
          </a:p>
        </p:txBody>
      </p:sp>
      <p:sp>
        <p:nvSpPr>
          <p:cNvPr id="88" name="TextBox 87">
            <a:extLst>
              <a:ext uri="{FF2B5EF4-FFF2-40B4-BE49-F238E27FC236}">
                <a16:creationId xmlns:a16="http://schemas.microsoft.com/office/drawing/2014/main" id="{5CCE37E1-E539-EDB2-16D5-6685B657D166}"/>
              </a:ext>
            </a:extLst>
          </p:cNvPr>
          <p:cNvSpPr txBox="1"/>
          <p:nvPr/>
        </p:nvSpPr>
        <p:spPr bwMode="auto">
          <a:xfrm>
            <a:off x="9121761" y="2641254"/>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32.6</a:t>
            </a:r>
          </a:p>
        </p:txBody>
      </p:sp>
      <p:sp>
        <p:nvSpPr>
          <p:cNvPr id="89" name="TextBox 88">
            <a:extLst>
              <a:ext uri="{FF2B5EF4-FFF2-40B4-BE49-F238E27FC236}">
                <a16:creationId xmlns:a16="http://schemas.microsoft.com/office/drawing/2014/main" id="{3A383AB7-F79B-6F6A-86E7-6B31ABAB6FEB}"/>
              </a:ext>
            </a:extLst>
          </p:cNvPr>
          <p:cNvSpPr txBox="1"/>
          <p:nvPr/>
        </p:nvSpPr>
        <p:spPr bwMode="auto">
          <a:xfrm>
            <a:off x="8651699" y="2998952"/>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25.8</a:t>
            </a:r>
          </a:p>
        </p:txBody>
      </p:sp>
      <p:sp>
        <p:nvSpPr>
          <p:cNvPr id="90" name="TextBox 89">
            <a:extLst>
              <a:ext uri="{FF2B5EF4-FFF2-40B4-BE49-F238E27FC236}">
                <a16:creationId xmlns:a16="http://schemas.microsoft.com/office/drawing/2014/main" id="{42266EBC-5351-02DB-EF71-7546A13FFB85}"/>
              </a:ext>
            </a:extLst>
          </p:cNvPr>
          <p:cNvSpPr txBox="1"/>
          <p:nvPr/>
        </p:nvSpPr>
        <p:spPr bwMode="auto">
          <a:xfrm>
            <a:off x="8615223" y="3351501"/>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25.5</a:t>
            </a:r>
          </a:p>
        </p:txBody>
      </p:sp>
      <p:sp>
        <p:nvSpPr>
          <p:cNvPr id="91" name="TextBox 90">
            <a:extLst>
              <a:ext uri="{FF2B5EF4-FFF2-40B4-BE49-F238E27FC236}">
                <a16:creationId xmlns:a16="http://schemas.microsoft.com/office/drawing/2014/main" id="{38DA60A0-D3EA-B21B-41A7-08AF06E658D3}"/>
              </a:ext>
            </a:extLst>
          </p:cNvPr>
          <p:cNvSpPr txBox="1"/>
          <p:nvPr/>
        </p:nvSpPr>
        <p:spPr bwMode="auto">
          <a:xfrm>
            <a:off x="8537060" y="3703176"/>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24.3</a:t>
            </a:r>
          </a:p>
        </p:txBody>
      </p:sp>
      <p:sp>
        <p:nvSpPr>
          <p:cNvPr id="92" name="TextBox 91">
            <a:extLst>
              <a:ext uri="{FF2B5EF4-FFF2-40B4-BE49-F238E27FC236}">
                <a16:creationId xmlns:a16="http://schemas.microsoft.com/office/drawing/2014/main" id="{1B19CA89-C944-E90D-EA24-F74F23F95070}"/>
              </a:ext>
            </a:extLst>
          </p:cNvPr>
          <p:cNvSpPr txBox="1"/>
          <p:nvPr/>
        </p:nvSpPr>
        <p:spPr bwMode="auto">
          <a:xfrm>
            <a:off x="8000204" y="4053653"/>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16.5</a:t>
            </a:r>
          </a:p>
        </p:txBody>
      </p:sp>
      <p:sp>
        <p:nvSpPr>
          <p:cNvPr id="93" name="TextBox 92">
            <a:extLst>
              <a:ext uri="{FF2B5EF4-FFF2-40B4-BE49-F238E27FC236}">
                <a16:creationId xmlns:a16="http://schemas.microsoft.com/office/drawing/2014/main" id="{8117362F-3F5A-E3BB-31EE-F940D92EF69F}"/>
              </a:ext>
            </a:extLst>
          </p:cNvPr>
          <p:cNvSpPr txBox="1"/>
          <p:nvPr/>
        </p:nvSpPr>
        <p:spPr bwMode="auto">
          <a:xfrm>
            <a:off x="8000204" y="4404906"/>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16.5</a:t>
            </a:r>
          </a:p>
        </p:txBody>
      </p:sp>
      <p:sp>
        <p:nvSpPr>
          <p:cNvPr id="94" name="TextBox 93">
            <a:extLst>
              <a:ext uri="{FF2B5EF4-FFF2-40B4-BE49-F238E27FC236}">
                <a16:creationId xmlns:a16="http://schemas.microsoft.com/office/drawing/2014/main" id="{F1B68149-BAA1-EE1C-22C0-BB4AD1551272}"/>
              </a:ext>
            </a:extLst>
          </p:cNvPr>
          <p:cNvSpPr txBox="1"/>
          <p:nvPr/>
        </p:nvSpPr>
        <p:spPr bwMode="auto">
          <a:xfrm>
            <a:off x="7961095" y="4762408"/>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16.1</a:t>
            </a:r>
          </a:p>
        </p:txBody>
      </p:sp>
      <p:sp>
        <p:nvSpPr>
          <p:cNvPr id="95" name="TextBox 94">
            <a:extLst>
              <a:ext uri="{FF2B5EF4-FFF2-40B4-BE49-F238E27FC236}">
                <a16:creationId xmlns:a16="http://schemas.microsoft.com/office/drawing/2014/main" id="{0A3E6D7D-DED5-FCCA-1736-A5945033C86E}"/>
              </a:ext>
            </a:extLst>
          </p:cNvPr>
          <p:cNvSpPr txBox="1"/>
          <p:nvPr/>
        </p:nvSpPr>
        <p:spPr bwMode="auto">
          <a:xfrm>
            <a:off x="7570872" y="5114382"/>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10.1</a:t>
            </a:r>
          </a:p>
        </p:txBody>
      </p:sp>
      <p:sp>
        <p:nvSpPr>
          <p:cNvPr id="3" name="Freeform: Shape 2">
            <a:extLst>
              <a:ext uri="{FF2B5EF4-FFF2-40B4-BE49-F238E27FC236}">
                <a16:creationId xmlns:a16="http://schemas.microsoft.com/office/drawing/2014/main" id="{98E23B15-0359-3EE3-3799-3002EC9698F6}"/>
              </a:ext>
            </a:extLst>
          </p:cNvPr>
          <p:cNvSpPr/>
          <p:nvPr/>
        </p:nvSpPr>
        <p:spPr bwMode="auto">
          <a:xfrm>
            <a:off x="6931206" y="1917399"/>
            <a:ext cx="4805464" cy="3513631"/>
          </a:xfrm>
          <a:custGeom>
            <a:avLst/>
            <a:gdLst>
              <a:gd name="connsiteX0" fmla="*/ 0 w 4805464"/>
              <a:gd name="connsiteY0" fmla="*/ 0 h 3513631"/>
              <a:gd name="connsiteX1" fmla="*/ 0 w 4805464"/>
              <a:gd name="connsiteY1" fmla="*/ 3513631 h 3513631"/>
              <a:gd name="connsiteX2" fmla="*/ 4805464 w 4805464"/>
              <a:gd name="connsiteY2" fmla="*/ 3513631 h 3513631"/>
            </a:gdLst>
            <a:ahLst/>
            <a:cxnLst>
              <a:cxn ang="0">
                <a:pos x="connsiteX0" y="connsiteY0"/>
              </a:cxn>
              <a:cxn ang="0">
                <a:pos x="connsiteX1" y="connsiteY1"/>
              </a:cxn>
              <a:cxn ang="0">
                <a:pos x="connsiteX2" y="connsiteY2"/>
              </a:cxn>
            </a:cxnLst>
            <a:rect l="l" t="t" r="r" b="b"/>
            <a:pathLst>
              <a:path w="4805464" h="3513631">
                <a:moveTo>
                  <a:pt x="0" y="0"/>
                </a:moveTo>
                <a:lnTo>
                  <a:pt x="0" y="3513631"/>
                </a:lnTo>
                <a:lnTo>
                  <a:pt x="4805464" y="3513631"/>
                </a:lnTo>
              </a:path>
            </a:pathLst>
          </a:custGeom>
          <a:noFill/>
          <a:ln w="28575">
            <a:solidFill>
              <a:schemeClr val="bg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21730655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4">
            <a:extLst>
              <a:ext uri="{FF2B5EF4-FFF2-40B4-BE49-F238E27FC236}">
                <a16:creationId xmlns:a16="http://schemas.microsoft.com/office/drawing/2014/main" id="{07A743E7-5123-40F7-9322-A0D1B8BF040E}"/>
              </a:ext>
            </a:extLst>
          </p:cNvPr>
          <p:cNvSpPr>
            <a:spLocks noGrp="1"/>
          </p:cNvSpPr>
          <p:nvPr>
            <p:ph type="title"/>
          </p:nvPr>
        </p:nvSpPr>
        <p:spPr/>
        <p:txBody>
          <a:bodyPr wrap="square" anchor="ctr">
            <a:normAutofit/>
          </a:bodyPr>
          <a:lstStyle/>
          <a:p>
            <a:r>
              <a:rPr lang="en-US"/>
              <a:t>Next-Generation ADC Disitamab Vedotin</a:t>
            </a:r>
          </a:p>
        </p:txBody>
      </p:sp>
      <p:sp>
        <p:nvSpPr>
          <p:cNvPr id="4" name="Text Box 11">
            <a:extLst>
              <a:ext uri="{FF2B5EF4-FFF2-40B4-BE49-F238E27FC236}">
                <a16:creationId xmlns:a16="http://schemas.microsoft.com/office/drawing/2014/main" id="{2E6F0620-58D9-3EBA-6DC7-5937E2DD5BD7}"/>
              </a:ext>
            </a:extLst>
          </p:cNvPr>
          <p:cNvSpPr txBox="1">
            <a:spLocks noChangeArrowheads="1"/>
          </p:cNvSpPr>
          <p:nvPr/>
        </p:nvSpPr>
        <p:spPr bwMode="auto">
          <a:xfrm>
            <a:off x="412491" y="635884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defTabSz="914400" eaLnBrk="0" fontAlgn="base" hangingPunct="0">
              <a:lnSpc>
                <a:spcPct val="100000"/>
              </a:lnSpc>
              <a:spcBef>
                <a:spcPct val="0"/>
              </a:spcBef>
              <a:spcAft>
                <a:spcPct val="0"/>
              </a:spcAft>
              <a:buClrTx/>
              <a:buNone/>
              <a:defRPr/>
            </a:pPr>
            <a:r>
              <a:rPr lang="en-US" altLang="en-US" sz="1200" b="0">
                <a:solidFill>
                  <a:srgbClr val="455560"/>
                </a:solidFill>
                <a:latin typeface="Calibri" panose="020F0502020204030204" pitchFamily="34" charset="0"/>
                <a:cs typeface="Arial" panose="020B0604020202020204" pitchFamily="34" charset="0"/>
              </a:rPr>
              <a:t> </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endParaRPr>
          </a:p>
        </p:txBody>
      </p:sp>
      <p:sp>
        <p:nvSpPr>
          <p:cNvPr id="7" name="Text Box 11">
            <a:extLst>
              <a:ext uri="{FF2B5EF4-FFF2-40B4-BE49-F238E27FC236}">
                <a16:creationId xmlns:a16="http://schemas.microsoft.com/office/drawing/2014/main" id="{8B9BF2D5-0F45-D894-F9AF-8466792C3B96}"/>
              </a:ext>
            </a:extLst>
          </p:cNvPr>
          <p:cNvSpPr txBox="1">
            <a:spLocks noChangeArrowheads="1"/>
          </p:cNvSpPr>
          <p:nvPr/>
        </p:nvSpPr>
        <p:spPr bwMode="auto">
          <a:xfrm>
            <a:off x="403104" y="637302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defTabSz="914400" eaLnBrk="0" fontAlgn="base" hangingPunct="0">
              <a:lnSpc>
                <a:spcPct val="100000"/>
              </a:lnSpc>
              <a:spcBef>
                <a:spcPct val="0"/>
              </a:spcBef>
              <a:spcAft>
                <a:spcPct val="0"/>
              </a:spcAft>
              <a:buClrTx/>
              <a:buNone/>
              <a:defRPr/>
            </a:pPr>
            <a:r>
              <a:rPr lang="en-US" altLang="en-US" sz="1200" b="0">
                <a:solidFill>
                  <a:srgbClr val="455560"/>
                </a:solidFill>
                <a:latin typeface="Calibri" panose="020F0502020204030204" pitchFamily="34" charset="0"/>
                <a:cs typeface="Arial" panose="020B0604020202020204" pitchFamily="34" charset="0"/>
              </a:rPr>
              <a:t>Shi. Drug Deliv. 2022;29:1335.</a:t>
            </a:r>
          </a:p>
        </p:txBody>
      </p:sp>
      <p:sp>
        <p:nvSpPr>
          <p:cNvPr id="8" name="Content Placeholder 7">
            <a:extLst>
              <a:ext uri="{FF2B5EF4-FFF2-40B4-BE49-F238E27FC236}">
                <a16:creationId xmlns:a16="http://schemas.microsoft.com/office/drawing/2014/main" id="{205A2BDC-7050-857D-2C32-7F99549161D9}"/>
              </a:ext>
            </a:extLst>
          </p:cNvPr>
          <p:cNvSpPr>
            <a:spLocks noGrp="1"/>
          </p:cNvSpPr>
          <p:nvPr>
            <p:ph idx="1"/>
          </p:nvPr>
        </p:nvSpPr>
        <p:spPr>
          <a:xfrm>
            <a:off x="604675" y="1513047"/>
            <a:ext cx="4954867" cy="873185"/>
          </a:xfrm>
        </p:spPr>
        <p:txBody>
          <a:bodyPr/>
          <a:lstStyle/>
          <a:p>
            <a:r>
              <a:rPr lang="en-US"/>
              <a:t>Disitamab vedotin (RC48) Structure</a:t>
            </a:r>
          </a:p>
        </p:txBody>
      </p:sp>
      <p:cxnSp>
        <p:nvCxnSpPr>
          <p:cNvPr id="18" name="Straight Connector 17">
            <a:extLst>
              <a:ext uri="{FF2B5EF4-FFF2-40B4-BE49-F238E27FC236}">
                <a16:creationId xmlns:a16="http://schemas.microsoft.com/office/drawing/2014/main" id="{3B7F1475-4972-BB34-7124-27D455EDF3F9}"/>
              </a:ext>
            </a:extLst>
          </p:cNvPr>
          <p:cNvCxnSpPr>
            <a:cxnSpLocks/>
          </p:cNvCxnSpPr>
          <p:nvPr/>
        </p:nvCxnSpPr>
        <p:spPr bwMode="auto">
          <a:xfrm flipV="1">
            <a:off x="1223121" y="3876500"/>
            <a:ext cx="72035" cy="87341"/>
          </a:xfrm>
          <a:prstGeom prst="line">
            <a:avLst/>
          </a:prstGeom>
          <a:noFill/>
          <a:ln w="28575" cap="flat" cmpd="sng" algn="ctr">
            <a:solidFill>
              <a:schemeClr val="accent3"/>
            </a:solidFill>
            <a:prstDash val="solid"/>
            <a:round/>
            <a:headEnd type="none" w="med" len="med"/>
            <a:tailEnd type="none" w="med" len="med"/>
          </a:ln>
          <a:effectLst/>
        </p:spPr>
      </p:cxnSp>
      <p:sp>
        <p:nvSpPr>
          <p:cNvPr id="34" name="Freeform: Shape 33">
            <a:extLst>
              <a:ext uri="{FF2B5EF4-FFF2-40B4-BE49-F238E27FC236}">
                <a16:creationId xmlns:a16="http://schemas.microsoft.com/office/drawing/2014/main" id="{AD0AB147-1377-95A2-45DB-C52968EC0891}"/>
              </a:ext>
            </a:extLst>
          </p:cNvPr>
          <p:cNvSpPr/>
          <p:nvPr/>
        </p:nvSpPr>
        <p:spPr bwMode="auto">
          <a:xfrm rot="19006668">
            <a:off x="1308627" y="3765329"/>
            <a:ext cx="547976" cy="553433"/>
          </a:xfrm>
          <a:custGeom>
            <a:avLst/>
            <a:gdLst>
              <a:gd name="connsiteX0" fmla="*/ 168036 w 547976"/>
              <a:gd name="connsiteY0" fmla="*/ 315317 h 553433"/>
              <a:gd name="connsiteX1" fmla="*/ 138050 w 547976"/>
              <a:gd name="connsiteY1" fmla="*/ 347224 h 553433"/>
              <a:gd name="connsiteX2" fmla="*/ 207942 w 547976"/>
              <a:gd name="connsiteY2" fmla="*/ 412908 h 553433"/>
              <a:gd name="connsiteX3" fmla="*/ 237928 w 547976"/>
              <a:gd name="connsiteY3" fmla="*/ 381001 h 553433"/>
              <a:gd name="connsiteX4" fmla="*/ 531620 w 547976"/>
              <a:gd name="connsiteY4" fmla="*/ 246734 h 553433"/>
              <a:gd name="connsiteX5" fmla="*/ 547976 w 547976"/>
              <a:gd name="connsiteY5" fmla="*/ 332815 h 553433"/>
              <a:gd name="connsiteX6" fmla="*/ 341815 w 547976"/>
              <a:gd name="connsiteY6" fmla="*/ 371986 h 553433"/>
              <a:gd name="connsiteX7" fmla="*/ 342400 w 547976"/>
              <a:gd name="connsiteY7" fmla="*/ 372536 h 553433"/>
              <a:gd name="connsiteX8" fmla="*/ 172395 w 547976"/>
              <a:gd name="connsiteY8" fmla="*/ 553433 h 553433"/>
              <a:gd name="connsiteX9" fmla="*/ 121143 w 547976"/>
              <a:gd name="connsiteY9" fmla="*/ 505267 h 553433"/>
              <a:gd name="connsiteX10" fmla="*/ 152353 w 547976"/>
              <a:gd name="connsiteY10" fmla="*/ 472058 h 553433"/>
              <a:gd name="connsiteX11" fmla="*/ 82461 w 547976"/>
              <a:gd name="connsiteY11" fmla="*/ 406374 h 553433"/>
              <a:gd name="connsiteX12" fmla="*/ 51251 w 547976"/>
              <a:gd name="connsiteY12" fmla="*/ 439583 h 553433"/>
              <a:gd name="connsiteX13" fmla="*/ 0 w 547976"/>
              <a:gd name="connsiteY13" fmla="*/ 391418 h 553433"/>
              <a:gd name="connsiteX14" fmla="*/ 170006 w 547976"/>
              <a:gd name="connsiteY14" fmla="*/ 210521 h 553433"/>
              <a:gd name="connsiteX15" fmla="*/ 179783 w 547976"/>
              <a:gd name="connsiteY15" fmla="*/ 219709 h 553433"/>
              <a:gd name="connsiteX16" fmla="*/ 179783 w 547976"/>
              <a:gd name="connsiteY16" fmla="*/ 0 h 553433"/>
              <a:gd name="connsiteX17" fmla="*/ 267405 w 547976"/>
              <a:gd name="connsiteY17" fmla="*/ 0 h 553433"/>
              <a:gd name="connsiteX18" fmla="*/ 267405 w 547976"/>
              <a:gd name="connsiteY18" fmla="*/ 248245 h 553433"/>
              <a:gd name="connsiteX19" fmla="*/ 210147 w 547976"/>
              <a:gd name="connsiteY19" fmla="*/ 248245 h 553433"/>
              <a:gd name="connsiteX20" fmla="*/ 221257 w 547976"/>
              <a:gd name="connsiteY20" fmla="*/ 258686 h 553433"/>
              <a:gd name="connsiteX21" fmla="*/ 213774 w 547976"/>
              <a:gd name="connsiteY21" fmla="*/ 266648 h 553433"/>
              <a:gd name="connsiteX22" fmla="*/ 283666 w 547976"/>
              <a:gd name="connsiteY22" fmla="*/ 332332 h 553433"/>
              <a:gd name="connsiteX23" fmla="*/ 291149 w 547976"/>
              <a:gd name="connsiteY23" fmla="*/ 324370 h 553433"/>
              <a:gd name="connsiteX24" fmla="*/ 294237 w 547976"/>
              <a:gd name="connsiteY24" fmla="*/ 327272 h 553433"/>
              <a:gd name="connsiteX25" fmla="*/ 287738 w 547976"/>
              <a:gd name="connsiteY25" fmla="*/ 293070 h 553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47976" h="553433">
                <a:moveTo>
                  <a:pt x="168036" y="315317"/>
                </a:moveTo>
                <a:lnTo>
                  <a:pt x="138050" y="347224"/>
                </a:lnTo>
                <a:lnTo>
                  <a:pt x="207942" y="412908"/>
                </a:lnTo>
                <a:lnTo>
                  <a:pt x="237928" y="381001"/>
                </a:lnTo>
                <a:close/>
                <a:moveTo>
                  <a:pt x="531620" y="246734"/>
                </a:moveTo>
                <a:lnTo>
                  <a:pt x="547976" y="332815"/>
                </a:lnTo>
                <a:lnTo>
                  <a:pt x="341815" y="371986"/>
                </a:lnTo>
                <a:lnTo>
                  <a:pt x="342400" y="372536"/>
                </a:lnTo>
                <a:lnTo>
                  <a:pt x="172395" y="553433"/>
                </a:lnTo>
                <a:lnTo>
                  <a:pt x="121143" y="505267"/>
                </a:lnTo>
                <a:lnTo>
                  <a:pt x="152353" y="472058"/>
                </a:lnTo>
                <a:lnTo>
                  <a:pt x="82461" y="406374"/>
                </a:lnTo>
                <a:lnTo>
                  <a:pt x="51251" y="439583"/>
                </a:lnTo>
                <a:lnTo>
                  <a:pt x="0" y="391418"/>
                </a:lnTo>
                <a:lnTo>
                  <a:pt x="170006" y="210521"/>
                </a:lnTo>
                <a:lnTo>
                  <a:pt x="179783" y="219709"/>
                </a:lnTo>
                <a:lnTo>
                  <a:pt x="179783" y="0"/>
                </a:lnTo>
                <a:lnTo>
                  <a:pt x="267405" y="0"/>
                </a:lnTo>
                <a:lnTo>
                  <a:pt x="267405" y="248245"/>
                </a:lnTo>
                <a:lnTo>
                  <a:pt x="210147" y="248245"/>
                </a:lnTo>
                <a:lnTo>
                  <a:pt x="221257" y="258686"/>
                </a:lnTo>
                <a:lnTo>
                  <a:pt x="213774" y="266648"/>
                </a:lnTo>
                <a:lnTo>
                  <a:pt x="283666" y="332332"/>
                </a:lnTo>
                <a:lnTo>
                  <a:pt x="291149" y="324370"/>
                </a:lnTo>
                <a:lnTo>
                  <a:pt x="294237" y="327272"/>
                </a:lnTo>
                <a:lnTo>
                  <a:pt x="287738" y="29307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 name="Text Box 11">
            <a:extLst>
              <a:ext uri="{FF2B5EF4-FFF2-40B4-BE49-F238E27FC236}">
                <a16:creationId xmlns:a16="http://schemas.microsoft.com/office/drawing/2014/main" id="{18C2DA24-A63F-D669-6FC6-5EAB7D1FCFB8}"/>
              </a:ext>
            </a:extLst>
          </p:cNvPr>
          <p:cNvSpPr txBox="1">
            <a:spLocks noChangeArrowheads="1"/>
          </p:cNvSpPr>
          <p:nvPr/>
        </p:nvSpPr>
        <p:spPr bwMode="auto">
          <a:xfrm>
            <a:off x="7616495" y="1492640"/>
            <a:ext cx="4019252" cy="4702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defTabSz="914400" eaLnBrk="1" hangingPunct="1">
              <a:buClr>
                <a:schemeClr val="bg1"/>
              </a:buClr>
              <a:buNone/>
              <a:defRPr/>
            </a:pPr>
            <a:r>
              <a:rPr lang="en-US" altLang="en-US" sz="2400" dirty="0" err="1">
                <a:solidFill>
                  <a:schemeClr val="bg1"/>
                </a:solidFill>
                <a:latin typeface="+mn-lt"/>
              </a:rPr>
              <a:t>Disitamab</a:t>
            </a:r>
            <a:r>
              <a:rPr lang="en-US" altLang="en-US" sz="2400" dirty="0">
                <a:solidFill>
                  <a:schemeClr val="bg1"/>
                </a:solidFill>
                <a:latin typeface="+mn-lt"/>
              </a:rPr>
              <a:t> </a:t>
            </a:r>
            <a:r>
              <a:rPr lang="en-US" altLang="en-US" sz="2400" dirty="0" err="1">
                <a:solidFill>
                  <a:schemeClr val="bg1"/>
                </a:solidFill>
                <a:latin typeface="+mn-lt"/>
              </a:rPr>
              <a:t>vedotin</a:t>
            </a:r>
            <a:r>
              <a:rPr lang="en-US" altLang="en-US" sz="2400" dirty="0">
                <a:solidFill>
                  <a:schemeClr val="bg1"/>
                </a:solidFill>
                <a:latin typeface="+mn-lt"/>
              </a:rPr>
              <a:t> ADC attributes</a:t>
            </a:r>
          </a:p>
          <a:p>
            <a:pPr marL="342900" indent="-342900" eaLnBrk="1" hangingPunct="1">
              <a:buClr>
                <a:schemeClr val="bg1"/>
              </a:buClr>
              <a:defRPr/>
            </a:pPr>
            <a:r>
              <a:rPr lang="en-US" altLang="en-US" sz="2000" b="0" dirty="0">
                <a:solidFill>
                  <a:schemeClr val="bg1"/>
                </a:solidFill>
                <a:latin typeface="+mn-lt"/>
              </a:rPr>
              <a:t>Anti-HER2 </a:t>
            </a:r>
            <a:r>
              <a:rPr lang="en-US" altLang="en-US" sz="2000" b="0" dirty="0" err="1">
                <a:solidFill>
                  <a:schemeClr val="bg1"/>
                </a:solidFill>
                <a:latin typeface="+mn-lt"/>
              </a:rPr>
              <a:t>mAb</a:t>
            </a:r>
            <a:r>
              <a:rPr lang="en-US" altLang="en-US" sz="2000" b="0" dirty="0">
                <a:solidFill>
                  <a:schemeClr val="bg1"/>
                </a:solidFill>
                <a:latin typeface="+mn-lt"/>
              </a:rPr>
              <a:t> and MMAE cytotoxic payload</a:t>
            </a:r>
          </a:p>
          <a:p>
            <a:pPr marL="342900" indent="-342900" eaLnBrk="1" hangingPunct="1">
              <a:buClr>
                <a:schemeClr val="bg1"/>
              </a:buClr>
              <a:defRPr/>
            </a:pPr>
            <a:r>
              <a:rPr lang="en-US" altLang="en-US" sz="2000" b="0" dirty="0">
                <a:solidFill>
                  <a:schemeClr val="bg1"/>
                </a:solidFill>
                <a:latin typeface="+mn-lt"/>
              </a:rPr>
              <a:t>Valine-citrulline linker cleaved by cathepsins when endocytosed into the tumor cell</a:t>
            </a:r>
          </a:p>
          <a:p>
            <a:pPr marL="342900" indent="-342900" eaLnBrk="1" hangingPunct="1">
              <a:buClr>
                <a:schemeClr val="bg1"/>
              </a:buClr>
              <a:defRPr/>
            </a:pPr>
            <a:r>
              <a:rPr lang="en-US" altLang="en-US" sz="2000" b="0" dirty="0">
                <a:solidFill>
                  <a:schemeClr val="bg1"/>
                </a:solidFill>
                <a:latin typeface="+mn-lt"/>
              </a:rPr>
              <a:t>Intracellular target cell killing as well as bystander killing effect on adjacent cells</a:t>
            </a:r>
          </a:p>
          <a:p>
            <a:pPr marL="342900" indent="-342900" eaLnBrk="1" hangingPunct="1">
              <a:buClr>
                <a:schemeClr val="bg1"/>
              </a:buClr>
              <a:defRPr/>
            </a:pPr>
            <a:endParaRPr lang="en-US" altLang="en-US" sz="2000" b="0" dirty="0">
              <a:solidFill>
                <a:schemeClr val="bg1"/>
              </a:solidFill>
              <a:latin typeface="+mn-lt"/>
            </a:endParaRPr>
          </a:p>
        </p:txBody>
      </p:sp>
      <p:cxnSp>
        <p:nvCxnSpPr>
          <p:cNvPr id="26" name="Straight Connector 25">
            <a:extLst>
              <a:ext uri="{FF2B5EF4-FFF2-40B4-BE49-F238E27FC236}">
                <a16:creationId xmlns:a16="http://schemas.microsoft.com/office/drawing/2014/main" id="{3EEFEC07-17C1-01D5-423C-32F7E7C7B48E}"/>
              </a:ext>
            </a:extLst>
          </p:cNvPr>
          <p:cNvCxnSpPr/>
          <p:nvPr/>
        </p:nvCxnSpPr>
        <p:spPr bwMode="auto">
          <a:xfrm>
            <a:off x="1823829" y="3850566"/>
            <a:ext cx="97435" cy="51867"/>
          </a:xfrm>
          <a:prstGeom prst="line">
            <a:avLst/>
          </a:prstGeom>
          <a:noFill/>
          <a:ln w="28575" cap="flat" cmpd="sng" algn="ctr">
            <a:solidFill>
              <a:schemeClr val="accent3"/>
            </a:solidFill>
            <a:prstDash val="solid"/>
            <a:round/>
            <a:headEnd type="none" w="med" len="med"/>
            <a:tailEnd type="none" w="med" len="med"/>
          </a:ln>
          <a:effectLst/>
        </p:spPr>
      </p:cxnSp>
      <p:grpSp>
        <p:nvGrpSpPr>
          <p:cNvPr id="11" name="Group 10">
            <a:extLst>
              <a:ext uri="{FF2B5EF4-FFF2-40B4-BE49-F238E27FC236}">
                <a16:creationId xmlns:a16="http://schemas.microsoft.com/office/drawing/2014/main" id="{B25333FC-972B-1887-270D-BD2BE78E5C2F}"/>
              </a:ext>
            </a:extLst>
          </p:cNvPr>
          <p:cNvGrpSpPr/>
          <p:nvPr/>
        </p:nvGrpSpPr>
        <p:grpSpPr>
          <a:xfrm>
            <a:off x="1424523" y="4297093"/>
            <a:ext cx="294020" cy="757100"/>
            <a:chOff x="1424523" y="4297093"/>
            <a:chExt cx="294020" cy="757100"/>
          </a:xfrm>
        </p:grpSpPr>
        <p:sp>
          <p:nvSpPr>
            <p:cNvPr id="2" name="Rectangle 1">
              <a:extLst>
                <a:ext uri="{FF2B5EF4-FFF2-40B4-BE49-F238E27FC236}">
                  <a16:creationId xmlns:a16="http://schemas.microsoft.com/office/drawing/2014/main" id="{FDC447E9-E64E-EA1C-4FC5-9CEE4BDE4E15}"/>
                </a:ext>
              </a:extLst>
            </p:cNvPr>
            <p:cNvSpPr/>
            <p:nvPr/>
          </p:nvSpPr>
          <p:spPr bwMode="auto">
            <a:xfrm>
              <a:off x="1424523" y="4297093"/>
              <a:ext cx="123489" cy="3601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 name="Rectangle 5">
              <a:extLst>
                <a:ext uri="{FF2B5EF4-FFF2-40B4-BE49-F238E27FC236}">
                  <a16:creationId xmlns:a16="http://schemas.microsoft.com/office/drawing/2014/main" id="{9FF97144-E911-6A68-973F-AA890D099AAE}"/>
                </a:ext>
              </a:extLst>
            </p:cNvPr>
            <p:cNvSpPr/>
            <p:nvPr/>
          </p:nvSpPr>
          <p:spPr bwMode="auto">
            <a:xfrm>
              <a:off x="1424523" y="4694019"/>
              <a:ext cx="123489" cy="3601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 name="Rectangle 8">
              <a:extLst>
                <a:ext uri="{FF2B5EF4-FFF2-40B4-BE49-F238E27FC236}">
                  <a16:creationId xmlns:a16="http://schemas.microsoft.com/office/drawing/2014/main" id="{A3FC7BF3-BF2F-0F14-6E4D-F6D5B367B57E}"/>
                </a:ext>
              </a:extLst>
            </p:cNvPr>
            <p:cNvSpPr/>
            <p:nvPr/>
          </p:nvSpPr>
          <p:spPr bwMode="auto">
            <a:xfrm>
              <a:off x="1595054" y="4297093"/>
              <a:ext cx="123489" cy="3601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AFDB310F-BB03-AC1B-7180-881DB040045E}"/>
                </a:ext>
              </a:extLst>
            </p:cNvPr>
            <p:cNvSpPr/>
            <p:nvPr/>
          </p:nvSpPr>
          <p:spPr bwMode="auto">
            <a:xfrm>
              <a:off x="1595054" y="4694019"/>
              <a:ext cx="123489" cy="3601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12" name="Group 11">
            <a:extLst>
              <a:ext uri="{FF2B5EF4-FFF2-40B4-BE49-F238E27FC236}">
                <a16:creationId xmlns:a16="http://schemas.microsoft.com/office/drawing/2014/main" id="{AD1BE883-A067-5CD3-EABE-8B64520A1448}"/>
              </a:ext>
            </a:extLst>
          </p:cNvPr>
          <p:cNvGrpSpPr/>
          <p:nvPr/>
        </p:nvGrpSpPr>
        <p:grpSpPr>
          <a:xfrm rot="18692479">
            <a:off x="889049" y="3352246"/>
            <a:ext cx="309926" cy="751985"/>
            <a:chOff x="1414161" y="4302208"/>
            <a:chExt cx="309926" cy="751985"/>
          </a:xfrm>
        </p:grpSpPr>
        <p:sp>
          <p:nvSpPr>
            <p:cNvPr id="13" name="Rectangle 12">
              <a:extLst>
                <a:ext uri="{FF2B5EF4-FFF2-40B4-BE49-F238E27FC236}">
                  <a16:creationId xmlns:a16="http://schemas.microsoft.com/office/drawing/2014/main" id="{5405DA14-2074-8086-B4B1-589092EB4BA0}"/>
                </a:ext>
              </a:extLst>
            </p:cNvPr>
            <p:cNvSpPr/>
            <p:nvPr/>
          </p:nvSpPr>
          <p:spPr bwMode="auto">
            <a:xfrm>
              <a:off x="1418749" y="4302208"/>
              <a:ext cx="123489" cy="3601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8A8FE4F8-9209-3437-61CC-0F5EFDC6084B}"/>
                </a:ext>
              </a:extLst>
            </p:cNvPr>
            <p:cNvSpPr/>
            <p:nvPr/>
          </p:nvSpPr>
          <p:spPr bwMode="auto">
            <a:xfrm>
              <a:off x="1414161" y="4693383"/>
              <a:ext cx="123489" cy="3601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B4021905-1484-0E82-9D37-CE28ED555C6F}"/>
                </a:ext>
              </a:extLst>
            </p:cNvPr>
            <p:cNvSpPr/>
            <p:nvPr/>
          </p:nvSpPr>
          <p:spPr bwMode="auto">
            <a:xfrm>
              <a:off x="1600598" y="4305307"/>
              <a:ext cx="123489" cy="3601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EF08970C-3761-6603-7FF5-62F2E0A107A5}"/>
                </a:ext>
              </a:extLst>
            </p:cNvPr>
            <p:cNvSpPr/>
            <p:nvPr/>
          </p:nvSpPr>
          <p:spPr bwMode="auto">
            <a:xfrm>
              <a:off x="1595054" y="4694019"/>
              <a:ext cx="123489" cy="3601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20" name="Group 19">
            <a:extLst>
              <a:ext uri="{FF2B5EF4-FFF2-40B4-BE49-F238E27FC236}">
                <a16:creationId xmlns:a16="http://schemas.microsoft.com/office/drawing/2014/main" id="{E817179F-6F12-2453-7670-B50AD29B6C93}"/>
              </a:ext>
            </a:extLst>
          </p:cNvPr>
          <p:cNvGrpSpPr/>
          <p:nvPr/>
        </p:nvGrpSpPr>
        <p:grpSpPr>
          <a:xfrm rot="2104086">
            <a:off x="1902318" y="3249567"/>
            <a:ext cx="319021" cy="756035"/>
            <a:chOff x="1424523" y="4305918"/>
            <a:chExt cx="319021" cy="756035"/>
          </a:xfrm>
        </p:grpSpPr>
        <p:sp>
          <p:nvSpPr>
            <p:cNvPr id="21" name="Rectangle 20">
              <a:extLst>
                <a:ext uri="{FF2B5EF4-FFF2-40B4-BE49-F238E27FC236}">
                  <a16:creationId xmlns:a16="http://schemas.microsoft.com/office/drawing/2014/main" id="{1967D19A-0496-8B61-055C-7A9EEA6F6608}"/>
                </a:ext>
              </a:extLst>
            </p:cNvPr>
            <p:cNvSpPr/>
            <p:nvPr/>
          </p:nvSpPr>
          <p:spPr bwMode="auto">
            <a:xfrm>
              <a:off x="1424524" y="4314848"/>
              <a:ext cx="123489" cy="34241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 name="Rectangle 21">
              <a:extLst>
                <a:ext uri="{FF2B5EF4-FFF2-40B4-BE49-F238E27FC236}">
                  <a16:creationId xmlns:a16="http://schemas.microsoft.com/office/drawing/2014/main" id="{9FE7370B-F6EE-3260-5C15-AAED234C9B4D}"/>
                </a:ext>
              </a:extLst>
            </p:cNvPr>
            <p:cNvSpPr/>
            <p:nvPr/>
          </p:nvSpPr>
          <p:spPr bwMode="auto">
            <a:xfrm>
              <a:off x="1424523" y="4694020"/>
              <a:ext cx="130124" cy="3452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 name="Rectangle 22">
              <a:extLst>
                <a:ext uri="{FF2B5EF4-FFF2-40B4-BE49-F238E27FC236}">
                  <a16:creationId xmlns:a16="http://schemas.microsoft.com/office/drawing/2014/main" id="{08191EB3-967D-772E-B3EF-7468C954039D}"/>
                </a:ext>
              </a:extLst>
            </p:cNvPr>
            <p:cNvSpPr/>
            <p:nvPr/>
          </p:nvSpPr>
          <p:spPr bwMode="auto">
            <a:xfrm>
              <a:off x="1613156" y="4305918"/>
              <a:ext cx="123489" cy="3529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 name="Rectangle 23">
              <a:extLst>
                <a:ext uri="{FF2B5EF4-FFF2-40B4-BE49-F238E27FC236}">
                  <a16:creationId xmlns:a16="http://schemas.microsoft.com/office/drawing/2014/main" id="{8370C3F2-288E-FDAF-54F9-F44F097E0B4C}"/>
                </a:ext>
              </a:extLst>
            </p:cNvPr>
            <p:cNvSpPr/>
            <p:nvPr/>
          </p:nvSpPr>
          <p:spPr bwMode="auto">
            <a:xfrm>
              <a:off x="1620055" y="4703947"/>
              <a:ext cx="123489" cy="3580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35" name="Pentagon 34">
            <a:extLst>
              <a:ext uri="{FF2B5EF4-FFF2-40B4-BE49-F238E27FC236}">
                <a16:creationId xmlns:a16="http://schemas.microsoft.com/office/drawing/2014/main" id="{64EDC666-E1E9-CCAE-B64D-6CAD93C6374F}"/>
              </a:ext>
            </a:extLst>
          </p:cNvPr>
          <p:cNvSpPr/>
          <p:nvPr/>
        </p:nvSpPr>
        <p:spPr bwMode="auto">
          <a:xfrm rot="20125884">
            <a:off x="2236467" y="3974888"/>
            <a:ext cx="274865" cy="294165"/>
          </a:xfrm>
          <a:prstGeom prst="pentagon">
            <a:avLst/>
          </a:pr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7" name="Straight Connector 36">
            <a:extLst>
              <a:ext uri="{FF2B5EF4-FFF2-40B4-BE49-F238E27FC236}">
                <a16:creationId xmlns:a16="http://schemas.microsoft.com/office/drawing/2014/main" id="{6B958E8F-DF28-D866-CF16-FFD793DB2417}"/>
              </a:ext>
            </a:extLst>
          </p:cNvPr>
          <p:cNvCxnSpPr/>
          <p:nvPr/>
        </p:nvCxnSpPr>
        <p:spPr bwMode="auto">
          <a:xfrm flipV="1">
            <a:off x="2288577" y="4028627"/>
            <a:ext cx="57697" cy="115575"/>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BFBFCF8-8F8F-B771-0072-75137D5F0483}"/>
              </a:ext>
            </a:extLst>
          </p:cNvPr>
          <p:cNvCxnSpPr>
            <a:cxnSpLocks/>
          </p:cNvCxnSpPr>
          <p:nvPr/>
        </p:nvCxnSpPr>
        <p:spPr bwMode="auto">
          <a:xfrm>
            <a:off x="2339476" y="4273923"/>
            <a:ext cx="0" cy="157402"/>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4FE7767-C4E8-0272-25B6-AAEF080B0E7F}"/>
              </a:ext>
            </a:extLst>
          </p:cNvPr>
          <p:cNvCxnSpPr>
            <a:cxnSpLocks/>
          </p:cNvCxnSpPr>
          <p:nvPr/>
        </p:nvCxnSpPr>
        <p:spPr bwMode="auto">
          <a:xfrm>
            <a:off x="2376839" y="4273923"/>
            <a:ext cx="0" cy="157402"/>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9B9B923-9845-C6C7-9045-0A544FBAA4CD}"/>
              </a:ext>
            </a:extLst>
          </p:cNvPr>
          <p:cNvCxnSpPr>
            <a:cxnSpLocks/>
          </p:cNvCxnSpPr>
          <p:nvPr/>
        </p:nvCxnSpPr>
        <p:spPr bwMode="auto">
          <a:xfrm flipH="1">
            <a:off x="2457149" y="3914867"/>
            <a:ext cx="96409" cy="11376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A9DDC0E-9C72-25C4-958D-0F0E87D61EE9}"/>
              </a:ext>
            </a:extLst>
          </p:cNvPr>
          <p:cNvCxnSpPr>
            <a:cxnSpLocks/>
          </p:cNvCxnSpPr>
          <p:nvPr/>
        </p:nvCxnSpPr>
        <p:spPr bwMode="auto">
          <a:xfrm flipH="1">
            <a:off x="2482141" y="3941329"/>
            <a:ext cx="96409" cy="11376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87A2A3B9-1461-CAB9-84B9-EE48BEFEC45F}"/>
              </a:ext>
            </a:extLst>
          </p:cNvPr>
          <p:cNvCxnSpPr>
            <a:cxnSpLocks/>
            <a:endCxn id="35" idx="1"/>
          </p:cNvCxnSpPr>
          <p:nvPr/>
        </p:nvCxnSpPr>
        <p:spPr bwMode="auto">
          <a:xfrm>
            <a:off x="1990511" y="4107450"/>
            <a:ext cx="243962" cy="40085"/>
          </a:xfrm>
          <a:prstGeom prst="line">
            <a:avLst/>
          </a:prstGeom>
          <a:noFill/>
          <a:ln w="28575" cap="flat" cmpd="sng" algn="ctr">
            <a:solidFill>
              <a:schemeClr val="bg1"/>
            </a:solidFill>
            <a:prstDash val="solid"/>
            <a:round/>
            <a:headEnd type="none" w="med" len="med"/>
            <a:tailEnd type="none" w="med" len="med"/>
          </a:ln>
          <a:effectLst/>
        </p:spPr>
      </p:cxnSp>
      <p:sp>
        <p:nvSpPr>
          <p:cNvPr id="50" name="Rectangle 49">
            <a:extLst>
              <a:ext uri="{FF2B5EF4-FFF2-40B4-BE49-F238E27FC236}">
                <a16:creationId xmlns:a16="http://schemas.microsoft.com/office/drawing/2014/main" id="{489B858D-7E8C-8B12-556D-966DDA097F5A}"/>
              </a:ext>
            </a:extLst>
          </p:cNvPr>
          <p:cNvSpPr/>
          <p:nvPr/>
        </p:nvSpPr>
        <p:spPr bwMode="auto">
          <a:xfrm rot="699963">
            <a:off x="2047697" y="4064811"/>
            <a:ext cx="120548" cy="106920"/>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9" name="TextBox 48">
            <a:extLst>
              <a:ext uri="{FF2B5EF4-FFF2-40B4-BE49-F238E27FC236}">
                <a16:creationId xmlns:a16="http://schemas.microsoft.com/office/drawing/2014/main" id="{D888E2D7-C156-005D-4FE7-6E87FDA2140D}"/>
              </a:ext>
            </a:extLst>
          </p:cNvPr>
          <p:cNvSpPr txBox="1"/>
          <p:nvPr/>
        </p:nvSpPr>
        <p:spPr bwMode="auto">
          <a:xfrm rot="367274">
            <a:off x="1962451" y="3925801"/>
            <a:ext cx="2514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S</a:t>
            </a:r>
          </a:p>
        </p:txBody>
      </p:sp>
      <p:sp>
        <p:nvSpPr>
          <p:cNvPr id="51" name="Rectangle 50">
            <a:extLst>
              <a:ext uri="{FF2B5EF4-FFF2-40B4-BE49-F238E27FC236}">
                <a16:creationId xmlns:a16="http://schemas.microsoft.com/office/drawing/2014/main" id="{9A8649BB-EF4E-4735-5838-854448DB9F7D}"/>
              </a:ext>
            </a:extLst>
          </p:cNvPr>
          <p:cNvSpPr/>
          <p:nvPr/>
        </p:nvSpPr>
        <p:spPr bwMode="auto">
          <a:xfrm>
            <a:off x="2446037" y="4160163"/>
            <a:ext cx="113802" cy="113760"/>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2" name="TextBox 51">
            <a:extLst>
              <a:ext uri="{FF2B5EF4-FFF2-40B4-BE49-F238E27FC236}">
                <a16:creationId xmlns:a16="http://schemas.microsoft.com/office/drawing/2014/main" id="{ADED4251-7928-219C-AC9E-F754F8710BEF}"/>
              </a:ext>
            </a:extLst>
          </p:cNvPr>
          <p:cNvSpPr txBox="1"/>
          <p:nvPr/>
        </p:nvSpPr>
        <p:spPr bwMode="auto">
          <a:xfrm>
            <a:off x="2360337" y="4068652"/>
            <a:ext cx="251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accent1"/>
                </a:solidFill>
                <a:latin typeface="Calibri" panose="020F0502020204030204" pitchFamily="34" charset="0"/>
              </a:rPr>
              <a:t>N</a:t>
            </a:r>
          </a:p>
        </p:txBody>
      </p:sp>
      <p:sp>
        <p:nvSpPr>
          <p:cNvPr id="53" name="TextBox 52">
            <a:extLst>
              <a:ext uri="{FF2B5EF4-FFF2-40B4-BE49-F238E27FC236}">
                <a16:creationId xmlns:a16="http://schemas.microsoft.com/office/drawing/2014/main" id="{C4592312-714B-876D-75DA-EB5A89C89464}"/>
              </a:ext>
            </a:extLst>
          </p:cNvPr>
          <p:cNvSpPr txBox="1"/>
          <p:nvPr/>
        </p:nvSpPr>
        <p:spPr bwMode="auto">
          <a:xfrm>
            <a:off x="2481580" y="3712730"/>
            <a:ext cx="251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accent3"/>
                </a:solidFill>
                <a:latin typeface="Calibri" panose="020F0502020204030204" pitchFamily="34" charset="0"/>
              </a:rPr>
              <a:t>O</a:t>
            </a:r>
          </a:p>
        </p:txBody>
      </p:sp>
      <p:sp>
        <p:nvSpPr>
          <p:cNvPr id="54" name="TextBox 53">
            <a:extLst>
              <a:ext uri="{FF2B5EF4-FFF2-40B4-BE49-F238E27FC236}">
                <a16:creationId xmlns:a16="http://schemas.microsoft.com/office/drawing/2014/main" id="{DABEE8BE-402E-C152-1741-8071D4ED71DD}"/>
              </a:ext>
            </a:extLst>
          </p:cNvPr>
          <p:cNvSpPr txBox="1"/>
          <p:nvPr/>
        </p:nvSpPr>
        <p:spPr bwMode="auto">
          <a:xfrm>
            <a:off x="2205659" y="4352581"/>
            <a:ext cx="251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accent3"/>
                </a:solidFill>
                <a:latin typeface="Calibri" panose="020F0502020204030204" pitchFamily="34" charset="0"/>
              </a:rPr>
              <a:t>O</a:t>
            </a:r>
          </a:p>
        </p:txBody>
      </p:sp>
      <p:sp>
        <p:nvSpPr>
          <p:cNvPr id="55" name="Freeform: Shape 54">
            <a:extLst>
              <a:ext uri="{FF2B5EF4-FFF2-40B4-BE49-F238E27FC236}">
                <a16:creationId xmlns:a16="http://schemas.microsoft.com/office/drawing/2014/main" id="{907330A1-3622-1FDE-337D-1CF4F7DA19EC}"/>
              </a:ext>
            </a:extLst>
          </p:cNvPr>
          <p:cNvSpPr/>
          <p:nvPr/>
        </p:nvSpPr>
        <p:spPr bwMode="auto">
          <a:xfrm>
            <a:off x="2594720" y="4211826"/>
            <a:ext cx="810023" cy="104377"/>
          </a:xfrm>
          <a:custGeom>
            <a:avLst/>
            <a:gdLst>
              <a:gd name="connsiteX0" fmla="*/ 0 w 810023"/>
              <a:gd name="connsiteY0" fmla="*/ 61744 h 104377"/>
              <a:gd name="connsiteX1" fmla="*/ 49984 w 810023"/>
              <a:gd name="connsiteY1" fmla="*/ 102907 h 104377"/>
              <a:gd name="connsiteX2" fmla="*/ 189643 w 810023"/>
              <a:gd name="connsiteY2" fmla="*/ 0 h 104377"/>
              <a:gd name="connsiteX3" fmla="*/ 313131 w 810023"/>
              <a:gd name="connsiteY3" fmla="*/ 101437 h 104377"/>
              <a:gd name="connsiteX4" fmla="*/ 460140 w 810023"/>
              <a:gd name="connsiteY4" fmla="*/ 5881 h 104377"/>
              <a:gd name="connsiteX5" fmla="*/ 598330 w 810023"/>
              <a:gd name="connsiteY5" fmla="*/ 104377 h 104377"/>
              <a:gd name="connsiteX6" fmla="*/ 735048 w 810023"/>
              <a:gd name="connsiteY6" fmla="*/ 10291 h 104377"/>
              <a:gd name="connsiteX7" fmla="*/ 810023 w 810023"/>
              <a:gd name="connsiteY7" fmla="*/ 64685 h 104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0023" h="104377">
                <a:moveTo>
                  <a:pt x="0" y="61744"/>
                </a:moveTo>
                <a:lnTo>
                  <a:pt x="49984" y="102907"/>
                </a:lnTo>
                <a:lnTo>
                  <a:pt x="189643" y="0"/>
                </a:lnTo>
                <a:lnTo>
                  <a:pt x="313131" y="101437"/>
                </a:lnTo>
                <a:lnTo>
                  <a:pt x="460140" y="5881"/>
                </a:lnTo>
                <a:lnTo>
                  <a:pt x="598330" y="104377"/>
                </a:lnTo>
                <a:lnTo>
                  <a:pt x="735048" y="10291"/>
                </a:lnTo>
                <a:lnTo>
                  <a:pt x="810023" y="64685"/>
                </a:lnTo>
              </a:path>
            </a:pathLst>
          </a:custGeom>
          <a:noFill/>
          <a:ln w="28575">
            <a:solidFill>
              <a:schemeClr val="bg1"/>
            </a:solidFill>
            <a:miter lim="800000"/>
            <a:headEnd/>
            <a:tailEnd/>
          </a:ln>
        </p:spPr>
        <p:txBody>
          <a:bodyPr rtlCol="0" anchor="ctr"/>
          <a:lstStyle/>
          <a:p>
            <a:pPr algn="ctr"/>
            <a:endParaRPr lang="en-US"/>
          </a:p>
        </p:txBody>
      </p:sp>
      <p:cxnSp>
        <p:nvCxnSpPr>
          <p:cNvPr id="57" name="Straight Connector 56">
            <a:extLst>
              <a:ext uri="{FF2B5EF4-FFF2-40B4-BE49-F238E27FC236}">
                <a16:creationId xmlns:a16="http://schemas.microsoft.com/office/drawing/2014/main" id="{60B75190-781D-4743-CBD1-6A9C8346145D}"/>
              </a:ext>
            </a:extLst>
          </p:cNvPr>
          <p:cNvCxnSpPr>
            <a:cxnSpLocks/>
          </p:cNvCxnSpPr>
          <p:nvPr/>
        </p:nvCxnSpPr>
        <p:spPr bwMode="auto">
          <a:xfrm>
            <a:off x="3308502" y="4068652"/>
            <a:ext cx="0" cy="167971"/>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31252661-2113-992B-0712-5D5CF8130409}"/>
              </a:ext>
            </a:extLst>
          </p:cNvPr>
          <p:cNvCxnSpPr>
            <a:cxnSpLocks/>
          </p:cNvCxnSpPr>
          <p:nvPr/>
        </p:nvCxnSpPr>
        <p:spPr bwMode="auto">
          <a:xfrm>
            <a:off x="3351135" y="4068652"/>
            <a:ext cx="0" cy="167971"/>
          </a:xfrm>
          <a:prstGeom prst="line">
            <a:avLst/>
          </a:prstGeom>
          <a:noFill/>
          <a:ln w="28575" cap="flat" cmpd="sng" algn="ctr">
            <a:solidFill>
              <a:schemeClr val="bg1"/>
            </a:solidFill>
            <a:prstDash val="solid"/>
            <a:round/>
            <a:headEnd type="none" w="med" len="med"/>
            <a:tailEnd type="none" w="med" len="med"/>
          </a:ln>
          <a:effectLst/>
        </p:spPr>
      </p:cxnSp>
      <p:sp>
        <p:nvSpPr>
          <p:cNvPr id="60" name="TextBox 59">
            <a:extLst>
              <a:ext uri="{FF2B5EF4-FFF2-40B4-BE49-F238E27FC236}">
                <a16:creationId xmlns:a16="http://schemas.microsoft.com/office/drawing/2014/main" id="{B7C116B4-370F-F4FE-A718-1334B0E67E2B}"/>
              </a:ext>
            </a:extLst>
          </p:cNvPr>
          <p:cNvSpPr txBox="1"/>
          <p:nvPr/>
        </p:nvSpPr>
        <p:spPr bwMode="auto">
          <a:xfrm>
            <a:off x="3182757" y="3846403"/>
            <a:ext cx="251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accent3"/>
                </a:solidFill>
                <a:latin typeface="Calibri" panose="020F0502020204030204" pitchFamily="34" charset="0"/>
              </a:rPr>
              <a:t>O</a:t>
            </a:r>
          </a:p>
        </p:txBody>
      </p:sp>
      <p:sp>
        <p:nvSpPr>
          <p:cNvPr id="61" name="TextBox 60">
            <a:extLst>
              <a:ext uri="{FF2B5EF4-FFF2-40B4-BE49-F238E27FC236}">
                <a16:creationId xmlns:a16="http://schemas.microsoft.com/office/drawing/2014/main" id="{EE25321D-ADAD-0684-1318-5D0B15A7DB5D}"/>
              </a:ext>
            </a:extLst>
          </p:cNvPr>
          <p:cNvSpPr txBox="1"/>
          <p:nvPr/>
        </p:nvSpPr>
        <p:spPr bwMode="auto">
          <a:xfrm>
            <a:off x="3325009" y="4196356"/>
            <a:ext cx="251490"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Bef>
                <a:spcPts val="0"/>
              </a:spcBef>
              <a:spcAft>
                <a:spcPct val="0"/>
              </a:spcAft>
              <a:buClrTx/>
              <a:buFontTx/>
              <a:buNone/>
            </a:pPr>
            <a:r>
              <a:rPr lang="en-US" sz="1400" b="0">
                <a:solidFill>
                  <a:schemeClr val="accent1"/>
                </a:solidFill>
                <a:latin typeface="Calibri" panose="020F0502020204030204" pitchFamily="34" charset="0"/>
              </a:rPr>
              <a:t>N</a:t>
            </a:r>
            <a:br>
              <a:rPr lang="en-US" sz="1400" b="0">
                <a:solidFill>
                  <a:schemeClr val="accent1"/>
                </a:solidFill>
                <a:latin typeface="Calibri" panose="020F0502020204030204" pitchFamily="34" charset="0"/>
              </a:rPr>
            </a:br>
            <a:r>
              <a:rPr lang="en-US" sz="1400" b="0">
                <a:solidFill>
                  <a:schemeClr val="accent1"/>
                </a:solidFill>
                <a:latin typeface="Calibri" panose="020F0502020204030204" pitchFamily="34" charset="0"/>
              </a:rPr>
              <a:t>H</a:t>
            </a:r>
          </a:p>
        </p:txBody>
      </p:sp>
      <p:sp>
        <p:nvSpPr>
          <p:cNvPr id="62" name="Freeform: Shape 61">
            <a:extLst>
              <a:ext uri="{FF2B5EF4-FFF2-40B4-BE49-F238E27FC236}">
                <a16:creationId xmlns:a16="http://schemas.microsoft.com/office/drawing/2014/main" id="{09E6A183-4897-70E0-003D-E62876BFC8BF}"/>
              </a:ext>
            </a:extLst>
          </p:cNvPr>
          <p:cNvSpPr/>
          <p:nvPr/>
        </p:nvSpPr>
        <p:spPr bwMode="auto">
          <a:xfrm>
            <a:off x="3560574" y="3979551"/>
            <a:ext cx="116137" cy="283729"/>
          </a:xfrm>
          <a:custGeom>
            <a:avLst/>
            <a:gdLst>
              <a:gd name="connsiteX0" fmla="*/ 0 w 116137"/>
              <a:gd name="connsiteY0" fmla="*/ 283729 h 283729"/>
              <a:gd name="connsiteX1" fmla="*/ 45573 w 116137"/>
              <a:gd name="connsiteY1" fmla="*/ 236686 h 283729"/>
              <a:gd name="connsiteX2" fmla="*/ 45573 w 116137"/>
              <a:gd name="connsiteY2" fmla="*/ 47043 h 283729"/>
              <a:gd name="connsiteX3" fmla="*/ 116137 w 116137"/>
              <a:gd name="connsiteY3" fmla="*/ 0 h 283729"/>
            </a:gdLst>
            <a:ahLst/>
            <a:cxnLst>
              <a:cxn ang="0">
                <a:pos x="connsiteX0" y="connsiteY0"/>
              </a:cxn>
              <a:cxn ang="0">
                <a:pos x="connsiteX1" y="connsiteY1"/>
              </a:cxn>
              <a:cxn ang="0">
                <a:pos x="connsiteX2" y="connsiteY2"/>
              </a:cxn>
              <a:cxn ang="0">
                <a:pos x="connsiteX3" y="connsiteY3"/>
              </a:cxn>
            </a:cxnLst>
            <a:rect l="l" t="t" r="r" b="b"/>
            <a:pathLst>
              <a:path w="116137" h="283729">
                <a:moveTo>
                  <a:pt x="0" y="283729"/>
                </a:moveTo>
                <a:lnTo>
                  <a:pt x="45573" y="236686"/>
                </a:lnTo>
                <a:lnTo>
                  <a:pt x="45573" y="47043"/>
                </a:lnTo>
                <a:lnTo>
                  <a:pt x="116137" y="0"/>
                </a:lnTo>
              </a:path>
            </a:pathLst>
          </a:custGeom>
          <a:noFill/>
          <a:ln w="28575">
            <a:solidFill>
              <a:schemeClr val="bg1"/>
            </a:solidFill>
            <a:miter lim="800000"/>
            <a:headEnd/>
            <a:tailEnd/>
          </a:ln>
        </p:spPr>
        <p:txBody>
          <a:bodyPr rtlCol="0" anchor="ctr"/>
          <a:lstStyle/>
          <a:p>
            <a:pPr algn="ctr"/>
            <a:endParaRPr lang="en-US"/>
          </a:p>
        </p:txBody>
      </p:sp>
      <p:cxnSp>
        <p:nvCxnSpPr>
          <p:cNvPr id="64" name="Straight Connector 63">
            <a:extLst>
              <a:ext uri="{FF2B5EF4-FFF2-40B4-BE49-F238E27FC236}">
                <a16:creationId xmlns:a16="http://schemas.microsoft.com/office/drawing/2014/main" id="{B5DDB777-8F5B-28DE-2369-2F930939037E}"/>
              </a:ext>
            </a:extLst>
          </p:cNvPr>
          <p:cNvCxnSpPr>
            <a:cxnSpLocks/>
          </p:cNvCxnSpPr>
          <p:nvPr/>
        </p:nvCxnSpPr>
        <p:spPr bwMode="auto">
          <a:xfrm>
            <a:off x="3513531" y="3941329"/>
            <a:ext cx="105111" cy="76816"/>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DC4C4A8D-C307-0674-075B-00F615036249}"/>
              </a:ext>
            </a:extLst>
          </p:cNvPr>
          <p:cNvCxnSpPr>
            <a:cxnSpLocks/>
          </p:cNvCxnSpPr>
          <p:nvPr/>
        </p:nvCxnSpPr>
        <p:spPr bwMode="auto">
          <a:xfrm>
            <a:off x="3489378" y="3971747"/>
            <a:ext cx="107948" cy="76899"/>
          </a:xfrm>
          <a:prstGeom prst="line">
            <a:avLst/>
          </a:prstGeom>
          <a:noFill/>
          <a:ln w="28575" cap="flat" cmpd="sng" algn="ctr">
            <a:solidFill>
              <a:schemeClr val="bg1"/>
            </a:solidFill>
            <a:prstDash val="solid"/>
            <a:round/>
            <a:headEnd type="none" w="med" len="med"/>
            <a:tailEnd type="none" w="med" len="med"/>
          </a:ln>
          <a:effectLst/>
        </p:spPr>
      </p:cxnSp>
      <p:sp>
        <p:nvSpPr>
          <p:cNvPr id="68" name="TextBox 67">
            <a:extLst>
              <a:ext uri="{FF2B5EF4-FFF2-40B4-BE49-F238E27FC236}">
                <a16:creationId xmlns:a16="http://schemas.microsoft.com/office/drawing/2014/main" id="{A8412423-67B6-5861-008E-D6FA952FE05C}"/>
              </a:ext>
            </a:extLst>
          </p:cNvPr>
          <p:cNvSpPr txBox="1"/>
          <p:nvPr/>
        </p:nvSpPr>
        <p:spPr bwMode="auto">
          <a:xfrm>
            <a:off x="3287768" y="3761864"/>
            <a:ext cx="251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accent3"/>
                </a:solidFill>
                <a:latin typeface="Calibri" panose="020F0502020204030204" pitchFamily="34" charset="0"/>
              </a:rPr>
              <a:t>O</a:t>
            </a:r>
          </a:p>
        </p:txBody>
      </p:sp>
      <p:sp>
        <p:nvSpPr>
          <p:cNvPr id="69" name="TextBox 68">
            <a:extLst>
              <a:ext uri="{FF2B5EF4-FFF2-40B4-BE49-F238E27FC236}">
                <a16:creationId xmlns:a16="http://schemas.microsoft.com/office/drawing/2014/main" id="{FA9AA3C3-0505-47C0-51F2-C6C288166D12}"/>
              </a:ext>
            </a:extLst>
          </p:cNvPr>
          <p:cNvSpPr txBox="1"/>
          <p:nvPr/>
        </p:nvSpPr>
        <p:spPr bwMode="auto">
          <a:xfrm>
            <a:off x="3590078" y="3837255"/>
            <a:ext cx="457153"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Bef>
                <a:spcPts val="0"/>
              </a:spcBef>
              <a:spcAft>
                <a:spcPct val="0"/>
              </a:spcAft>
              <a:buClrTx/>
              <a:buFontTx/>
              <a:buNone/>
            </a:pPr>
            <a:r>
              <a:rPr lang="en-US" sz="1400" b="0">
                <a:solidFill>
                  <a:schemeClr val="accent1"/>
                </a:solidFill>
                <a:latin typeface="Calibri" panose="020F0502020204030204" pitchFamily="34" charset="0"/>
              </a:rPr>
              <a:t>NH</a:t>
            </a:r>
          </a:p>
        </p:txBody>
      </p:sp>
      <p:grpSp>
        <p:nvGrpSpPr>
          <p:cNvPr id="83" name="Group 82">
            <a:extLst>
              <a:ext uri="{FF2B5EF4-FFF2-40B4-BE49-F238E27FC236}">
                <a16:creationId xmlns:a16="http://schemas.microsoft.com/office/drawing/2014/main" id="{3EF62544-65DA-3091-A719-8737DFA68C69}"/>
              </a:ext>
            </a:extLst>
          </p:cNvPr>
          <p:cNvGrpSpPr/>
          <p:nvPr/>
        </p:nvGrpSpPr>
        <p:grpSpPr>
          <a:xfrm rot="7444839">
            <a:off x="3621656" y="4215131"/>
            <a:ext cx="118534" cy="113264"/>
            <a:chOff x="4134908" y="4280936"/>
            <a:chExt cx="118534" cy="113264"/>
          </a:xfrm>
        </p:grpSpPr>
        <p:cxnSp>
          <p:nvCxnSpPr>
            <p:cNvPr id="71" name="Straight Connector 70">
              <a:extLst>
                <a:ext uri="{FF2B5EF4-FFF2-40B4-BE49-F238E27FC236}">
                  <a16:creationId xmlns:a16="http://schemas.microsoft.com/office/drawing/2014/main" id="{6096D0B7-8188-44EB-345A-74C9E3F53E67}"/>
                </a:ext>
              </a:extLst>
            </p:cNvPr>
            <p:cNvCxnSpPr>
              <a:cxnSpLocks/>
            </p:cNvCxnSpPr>
            <p:nvPr/>
          </p:nvCxnSpPr>
          <p:spPr bwMode="auto">
            <a:xfrm>
              <a:off x="4177771" y="4394200"/>
              <a:ext cx="32809"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4D73FAA7-B780-95A9-1485-D3FD119F839F}"/>
                </a:ext>
              </a:extLst>
            </p:cNvPr>
            <p:cNvCxnSpPr>
              <a:cxnSpLocks/>
            </p:cNvCxnSpPr>
            <p:nvPr/>
          </p:nvCxnSpPr>
          <p:spPr bwMode="auto">
            <a:xfrm>
              <a:off x="4166658" y="4356446"/>
              <a:ext cx="55034"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D7D6E915-0D13-3A12-55A0-62B4E4C07A12}"/>
                </a:ext>
              </a:extLst>
            </p:cNvPr>
            <p:cNvCxnSpPr>
              <a:cxnSpLocks/>
            </p:cNvCxnSpPr>
            <p:nvPr/>
          </p:nvCxnSpPr>
          <p:spPr bwMode="auto">
            <a:xfrm>
              <a:off x="4151842" y="4318691"/>
              <a:ext cx="84666"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EC48A9B-2EBB-3501-6CD1-4377C69FE5C7}"/>
                </a:ext>
              </a:extLst>
            </p:cNvPr>
            <p:cNvCxnSpPr>
              <a:cxnSpLocks/>
            </p:cNvCxnSpPr>
            <p:nvPr/>
          </p:nvCxnSpPr>
          <p:spPr bwMode="auto">
            <a:xfrm>
              <a:off x="4134908" y="4280936"/>
              <a:ext cx="118534" cy="0"/>
            </a:xfrm>
            <a:prstGeom prst="line">
              <a:avLst/>
            </a:prstGeom>
            <a:noFill/>
            <a:ln w="28575" cap="flat" cmpd="sng" algn="ctr">
              <a:solidFill>
                <a:schemeClr val="bg1"/>
              </a:solidFill>
              <a:prstDash val="solid"/>
              <a:round/>
              <a:headEnd type="none" w="med" len="med"/>
              <a:tailEnd type="none" w="med" len="med"/>
            </a:ln>
            <a:effectLst/>
          </p:spPr>
        </p:cxnSp>
      </p:grpSp>
      <p:cxnSp>
        <p:nvCxnSpPr>
          <p:cNvPr id="85" name="Straight Connector 84">
            <a:extLst>
              <a:ext uri="{FF2B5EF4-FFF2-40B4-BE49-F238E27FC236}">
                <a16:creationId xmlns:a16="http://schemas.microsoft.com/office/drawing/2014/main" id="{3DB939F4-B465-5E02-8438-76BE0BAB22ED}"/>
              </a:ext>
            </a:extLst>
          </p:cNvPr>
          <p:cNvCxnSpPr>
            <a:cxnSpLocks/>
          </p:cNvCxnSpPr>
          <p:nvPr/>
        </p:nvCxnSpPr>
        <p:spPr bwMode="auto">
          <a:xfrm>
            <a:off x="3739042" y="4307489"/>
            <a:ext cx="0" cy="216886"/>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9EE23DE9-71BB-C61B-15D1-20A338F6EA2E}"/>
              </a:ext>
            </a:extLst>
          </p:cNvPr>
          <p:cNvCxnSpPr>
            <a:cxnSpLocks/>
          </p:cNvCxnSpPr>
          <p:nvPr/>
        </p:nvCxnSpPr>
        <p:spPr bwMode="auto">
          <a:xfrm flipV="1">
            <a:off x="3739042" y="4218315"/>
            <a:ext cx="138691" cy="89174"/>
          </a:xfrm>
          <a:prstGeom prst="line">
            <a:avLst/>
          </a:prstGeom>
          <a:noFill/>
          <a:ln w="28575" cap="flat" cmpd="sng" algn="ctr">
            <a:solidFill>
              <a:schemeClr val="bg1"/>
            </a:solidFill>
            <a:prstDash val="solid"/>
            <a:round/>
            <a:headEnd type="none" w="med" len="med"/>
            <a:tailEnd type="none" w="med" len="med"/>
          </a:ln>
          <a:effectLst/>
        </p:spPr>
      </p:cxnSp>
      <p:sp>
        <p:nvSpPr>
          <p:cNvPr id="90" name="Freeform: Shape 89">
            <a:extLst>
              <a:ext uri="{FF2B5EF4-FFF2-40B4-BE49-F238E27FC236}">
                <a16:creationId xmlns:a16="http://schemas.microsoft.com/office/drawing/2014/main" id="{FF7875A5-6EE0-312A-BF84-B9CD02A35BA3}"/>
              </a:ext>
            </a:extLst>
          </p:cNvPr>
          <p:cNvSpPr/>
          <p:nvPr/>
        </p:nvSpPr>
        <p:spPr bwMode="auto">
          <a:xfrm>
            <a:off x="3471333" y="3242733"/>
            <a:ext cx="269875" cy="617009"/>
          </a:xfrm>
          <a:custGeom>
            <a:avLst/>
            <a:gdLst>
              <a:gd name="connsiteX0" fmla="*/ 269875 w 269875"/>
              <a:gd name="connsiteY0" fmla="*/ 617009 h 617009"/>
              <a:gd name="connsiteX1" fmla="*/ 269875 w 269875"/>
              <a:gd name="connsiteY1" fmla="*/ 500592 h 617009"/>
              <a:gd name="connsiteX2" fmla="*/ 136525 w 269875"/>
              <a:gd name="connsiteY2" fmla="*/ 408517 h 617009"/>
              <a:gd name="connsiteX3" fmla="*/ 136525 w 269875"/>
              <a:gd name="connsiteY3" fmla="*/ 212725 h 617009"/>
              <a:gd name="connsiteX4" fmla="*/ 0 w 269875"/>
              <a:gd name="connsiteY4" fmla="*/ 119592 h 617009"/>
              <a:gd name="connsiteX5" fmla="*/ 0 w 269875"/>
              <a:gd name="connsiteY5" fmla="*/ 0 h 617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875" h="617009">
                <a:moveTo>
                  <a:pt x="269875" y="617009"/>
                </a:moveTo>
                <a:lnTo>
                  <a:pt x="269875" y="500592"/>
                </a:lnTo>
                <a:lnTo>
                  <a:pt x="136525" y="408517"/>
                </a:lnTo>
                <a:lnTo>
                  <a:pt x="136525" y="212725"/>
                </a:lnTo>
                <a:lnTo>
                  <a:pt x="0" y="119592"/>
                </a:lnTo>
                <a:lnTo>
                  <a:pt x="0" y="0"/>
                </a:lnTo>
              </a:path>
            </a:pathLst>
          </a:custGeom>
          <a:noFill/>
          <a:ln w="28575">
            <a:solidFill>
              <a:schemeClr val="bg1"/>
            </a:solidFill>
            <a:miter lim="800000"/>
            <a:headEnd/>
            <a:tailEnd/>
          </a:ln>
        </p:spPr>
        <p:txBody>
          <a:bodyPr rtlCol="0" anchor="ctr"/>
          <a:lstStyle/>
          <a:p>
            <a:pPr algn="ctr"/>
            <a:endParaRPr lang="en-US"/>
          </a:p>
        </p:txBody>
      </p:sp>
      <p:sp>
        <p:nvSpPr>
          <p:cNvPr id="91" name="TextBox 90">
            <a:extLst>
              <a:ext uri="{FF2B5EF4-FFF2-40B4-BE49-F238E27FC236}">
                <a16:creationId xmlns:a16="http://schemas.microsoft.com/office/drawing/2014/main" id="{2CA36E5E-04F1-9EDA-E42D-DBF2A914793D}"/>
              </a:ext>
            </a:extLst>
          </p:cNvPr>
          <p:cNvSpPr txBox="1"/>
          <p:nvPr/>
        </p:nvSpPr>
        <p:spPr bwMode="auto">
          <a:xfrm>
            <a:off x="3290311" y="3030541"/>
            <a:ext cx="457153"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Bef>
                <a:spcPts val="0"/>
              </a:spcBef>
              <a:spcAft>
                <a:spcPct val="0"/>
              </a:spcAft>
              <a:buClrTx/>
              <a:buFontTx/>
              <a:buNone/>
            </a:pPr>
            <a:r>
              <a:rPr lang="en-US" sz="1400" b="0">
                <a:solidFill>
                  <a:schemeClr val="accent1"/>
                </a:solidFill>
                <a:latin typeface="Calibri" panose="020F0502020204030204" pitchFamily="34" charset="0"/>
              </a:rPr>
              <a:t>NH</a:t>
            </a:r>
          </a:p>
        </p:txBody>
      </p:sp>
      <p:sp>
        <p:nvSpPr>
          <p:cNvPr id="92" name="Freeform: Shape 91">
            <a:extLst>
              <a:ext uri="{FF2B5EF4-FFF2-40B4-BE49-F238E27FC236}">
                <a16:creationId xmlns:a16="http://schemas.microsoft.com/office/drawing/2014/main" id="{5182C365-3BFB-EA7B-DAAD-923B5B905099}"/>
              </a:ext>
            </a:extLst>
          </p:cNvPr>
          <p:cNvSpPr/>
          <p:nvPr/>
        </p:nvSpPr>
        <p:spPr bwMode="auto">
          <a:xfrm>
            <a:off x="3293533" y="2932642"/>
            <a:ext cx="75142" cy="172508"/>
          </a:xfrm>
          <a:custGeom>
            <a:avLst/>
            <a:gdLst>
              <a:gd name="connsiteX0" fmla="*/ 75142 w 75142"/>
              <a:gd name="connsiteY0" fmla="*/ 172508 h 172508"/>
              <a:gd name="connsiteX1" fmla="*/ 0 w 75142"/>
              <a:gd name="connsiteY1" fmla="*/ 106891 h 172508"/>
              <a:gd name="connsiteX2" fmla="*/ 0 w 75142"/>
              <a:gd name="connsiteY2" fmla="*/ 0 h 172508"/>
            </a:gdLst>
            <a:ahLst/>
            <a:cxnLst>
              <a:cxn ang="0">
                <a:pos x="connsiteX0" y="connsiteY0"/>
              </a:cxn>
              <a:cxn ang="0">
                <a:pos x="connsiteX1" y="connsiteY1"/>
              </a:cxn>
              <a:cxn ang="0">
                <a:pos x="connsiteX2" y="connsiteY2"/>
              </a:cxn>
            </a:cxnLst>
            <a:rect l="l" t="t" r="r" b="b"/>
            <a:pathLst>
              <a:path w="75142" h="172508">
                <a:moveTo>
                  <a:pt x="75142" y="172508"/>
                </a:moveTo>
                <a:lnTo>
                  <a:pt x="0" y="106891"/>
                </a:lnTo>
                <a:lnTo>
                  <a:pt x="0" y="0"/>
                </a:lnTo>
              </a:path>
            </a:pathLst>
          </a:custGeom>
          <a:noFill/>
          <a:ln w="28575">
            <a:solidFill>
              <a:schemeClr val="bg1"/>
            </a:solidFill>
            <a:miter lim="800000"/>
            <a:headEnd/>
            <a:tailEnd/>
          </a:ln>
        </p:spPr>
        <p:txBody>
          <a:bodyPr rtlCol="0" anchor="ctr"/>
          <a:lstStyle/>
          <a:p>
            <a:pPr algn="ctr"/>
            <a:endParaRPr lang="en-US"/>
          </a:p>
        </p:txBody>
      </p:sp>
      <p:sp>
        <p:nvSpPr>
          <p:cNvPr id="93" name="TextBox 92">
            <a:extLst>
              <a:ext uri="{FF2B5EF4-FFF2-40B4-BE49-F238E27FC236}">
                <a16:creationId xmlns:a16="http://schemas.microsoft.com/office/drawing/2014/main" id="{EAF1D98B-B482-0231-5C62-6A2CF28E8821}"/>
              </a:ext>
            </a:extLst>
          </p:cNvPr>
          <p:cNvSpPr txBox="1"/>
          <p:nvPr/>
        </p:nvSpPr>
        <p:spPr bwMode="auto">
          <a:xfrm>
            <a:off x="3077203" y="2712608"/>
            <a:ext cx="499296"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Bef>
                <a:spcPts val="0"/>
              </a:spcBef>
              <a:spcAft>
                <a:spcPct val="0"/>
              </a:spcAft>
              <a:buClrTx/>
              <a:buFontTx/>
              <a:buNone/>
            </a:pPr>
            <a:r>
              <a:rPr lang="en-US" sz="1400" b="0">
                <a:solidFill>
                  <a:schemeClr val="accent1"/>
                </a:solidFill>
                <a:latin typeface="Calibri" panose="020F0502020204030204" pitchFamily="34" charset="0"/>
              </a:rPr>
              <a:t>NH</a:t>
            </a:r>
            <a:r>
              <a:rPr lang="en-US" sz="1400" b="0" baseline="-25000">
                <a:solidFill>
                  <a:schemeClr val="accent1"/>
                </a:solidFill>
                <a:latin typeface="Calibri" panose="020F0502020204030204" pitchFamily="34" charset="0"/>
              </a:rPr>
              <a:t>2</a:t>
            </a:r>
          </a:p>
        </p:txBody>
      </p:sp>
      <p:grpSp>
        <p:nvGrpSpPr>
          <p:cNvPr id="97" name="Group 96">
            <a:extLst>
              <a:ext uri="{FF2B5EF4-FFF2-40B4-BE49-F238E27FC236}">
                <a16:creationId xmlns:a16="http://schemas.microsoft.com/office/drawing/2014/main" id="{16C0A093-D52C-69C7-D971-FB4FD6C2922E}"/>
              </a:ext>
            </a:extLst>
          </p:cNvPr>
          <p:cNvGrpSpPr/>
          <p:nvPr/>
        </p:nvGrpSpPr>
        <p:grpSpPr>
          <a:xfrm>
            <a:off x="3182756" y="3026005"/>
            <a:ext cx="124687" cy="94615"/>
            <a:chOff x="3167828" y="3026005"/>
            <a:chExt cx="139616" cy="98185"/>
          </a:xfrm>
        </p:grpSpPr>
        <p:cxnSp>
          <p:nvCxnSpPr>
            <p:cNvPr id="95" name="Straight Connector 94">
              <a:extLst>
                <a:ext uri="{FF2B5EF4-FFF2-40B4-BE49-F238E27FC236}">
                  <a16:creationId xmlns:a16="http://schemas.microsoft.com/office/drawing/2014/main" id="{294B0EFB-4DC1-4101-D0FA-94EA2598A143}"/>
                </a:ext>
              </a:extLst>
            </p:cNvPr>
            <p:cNvCxnSpPr/>
            <p:nvPr/>
          </p:nvCxnSpPr>
          <p:spPr bwMode="auto">
            <a:xfrm flipH="1">
              <a:off x="3167828" y="3026005"/>
              <a:ext cx="119940" cy="68114"/>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0B3B72E4-9513-1CC2-282C-61A15B96BF4C}"/>
                </a:ext>
              </a:extLst>
            </p:cNvPr>
            <p:cNvCxnSpPr/>
            <p:nvPr/>
          </p:nvCxnSpPr>
          <p:spPr bwMode="auto">
            <a:xfrm flipH="1">
              <a:off x="3187504" y="3056076"/>
              <a:ext cx="119940" cy="68114"/>
            </a:xfrm>
            <a:prstGeom prst="line">
              <a:avLst/>
            </a:prstGeom>
            <a:noFill/>
            <a:ln w="28575" cap="flat" cmpd="sng" algn="ctr">
              <a:solidFill>
                <a:schemeClr val="bg1"/>
              </a:solidFill>
              <a:prstDash val="solid"/>
              <a:round/>
              <a:headEnd type="none" w="med" len="med"/>
              <a:tailEnd type="none" w="med" len="med"/>
            </a:ln>
            <a:effectLst/>
          </p:spPr>
        </p:cxnSp>
      </p:grpSp>
      <p:sp>
        <p:nvSpPr>
          <p:cNvPr id="98" name="TextBox 97">
            <a:extLst>
              <a:ext uri="{FF2B5EF4-FFF2-40B4-BE49-F238E27FC236}">
                <a16:creationId xmlns:a16="http://schemas.microsoft.com/office/drawing/2014/main" id="{22684A4F-7F79-5A85-8E39-4469828850A2}"/>
              </a:ext>
            </a:extLst>
          </p:cNvPr>
          <p:cNvSpPr txBox="1"/>
          <p:nvPr/>
        </p:nvSpPr>
        <p:spPr bwMode="auto">
          <a:xfrm>
            <a:off x="2965229" y="2981592"/>
            <a:ext cx="251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accent3"/>
                </a:solidFill>
                <a:latin typeface="Calibri" panose="020F0502020204030204" pitchFamily="34" charset="0"/>
              </a:rPr>
              <a:t>O</a:t>
            </a:r>
          </a:p>
        </p:txBody>
      </p:sp>
      <p:cxnSp>
        <p:nvCxnSpPr>
          <p:cNvPr id="100" name="Straight Connector 99">
            <a:extLst>
              <a:ext uri="{FF2B5EF4-FFF2-40B4-BE49-F238E27FC236}">
                <a16:creationId xmlns:a16="http://schemas.microsoft.com/office/drawing/2014/main" id="{A5CBBFAD-4E8D-7168-43D6-506D6029F577}"/>
              </a:ext>
            </a:extLst>
          </p:cNvPr>
          <p:cNvCxnSpPr/>
          <p:nvPr/>
        </p:nvCxnSpPr>
        <p:spPr bwMode="auto">
          <a:xfrm>
            <a:off x="3877733" y="3523192"/>
            <a:ext cx="0" cy="129574"/>
          </a:xfrm>
          <a:prstGeom prst="line">
            <a:avLst/>
          </a:prstGeom>
          <a:noFill/>
          <a:ln w="28575" cap="flat" cmpd="sng" algn="ctr">
            <a:solidFill>
              <a:schemeClr val="bg1"/>
            </a:solidFill>
            <a:prstDash val="solid"/>
            <a:round/>
            <a:headEnd type="none" w="med" len="med"/>
            <a:tailEnd type="none" w="med" len="med"/>
          </a:ln>
          <a:effectLst/>
        </p:spPr>
      </p:cxnSp>
      <p:sp>
        <p:nvSpPr>
          <p:cNvPr id="101" name="Freeform: Shape 100">
            <a:extLst>
              <a:ext uri="{FF2B5EF4-FFF2-40B4-BE49-F238E27FC236}">
                <a16:creationId xmlns:a16="http://schemas.microsoft.com/office/drawing/2014/main" id="{5555B57E-70FA-C4F9-DAE6-06FBA1ABD798}"/>
              </a:ext>
            </a:extLst>
          </p:cNvPr>
          <p:cNvSpPr/>
          <p:nvPr/>
        </p:nvSpPr>
        <p:spPr bwMode="auto">
          <a:xfrm>
            <a:off x="3752850" y="3640667"/>
            <a:ext cx="129117" cy="97366"/>
          </a:xfrm>
          <a:custGeom>
            <a:avLst/>
            <a:gdLst>
              <a:gd name="connsiteX0" fmla="*/ 0 w 129117"/>
              <a:gd name="connsiteY0" fmla="*/ 97366 h 97366"/>
              <a:gd name="connsiteX1" fmla="*/ 129117 w 129117"/>
              <a:gd name="connsiteY1" fmla="*/ 32808 h 97366"/>
              <a:gd name="connsiteX2" fmla="*/ 118533 w 129117"/>
              <a:gd name="connsiteY2" fmla="*/ 0 h 97366"/>
              <a:gd name="connsiteX3" fmla="*/ 0 w 129117"/>
              <a:gd name="connsiteY3" fmla="*/ 97366 h 97366"/>
            </a:gdLst>
            <a:ahLst/>
            <a:cxnLst>
              <a:cxn ang="0">
                <a:pos x="connsiteX0" y="connsiteY0"/>
              </a:cxn>
              <a:cxn ang="0">
                <a:pos x="connsiteX1" y="connsiteY1"/>
              </a:cxn>
              <a:cxn ang="0">
                <a:pos x="connsiteX2" y="connsiteY2"/>
              </a:cxn>
              <a:cxn ang="0">
                <a:pos x="connsiteX3" y="connsiteY3"/>
              </a:cxn>
            </a:cxnLst>
            <a:rect l="l" t="t" r="r" b="b"/>
            <a:pathLst>
              <a:path w="129117" h="97366">
                <a:moveTo>
                  <a:pt x="0" y="97366"/>
                </a:moveTo>
                <a:lnTo>
                  <a:pt x="129117" y="32808"/>
                </a:lnTo>
                <a:lnTo>
                  <a:pt x="118533" y="0"/>
                </a:lnTo>
                <a:lnTo>
                  <a:pt x="0" y="97366"/>
                </a:lnTo>
                <a:close/>
              </a:path>
            </a:pathLst>
          </a:cu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103" name="Straight Connector 102">
            <a:extLst>
              <a:ext uri="{FF2B5EF4-FFF2-40B4-BE49-F238E27FC236}">
                <a16:creationId xmlns:a16="http://schemas.microsoft.com/office/drawing/2014/main" id="{0706DBD6-28C3-DD15-0C24-C378925D1B10}"/>
              </a:ext>
            </a:extLst>
          </p:cNvPr>
          <p:cNvCxnSpPr>
            <a:cxnSpLocks/>
          </p:cNvCxnSpPr>
          <p:nvPr/>
        </p:nvCxnSpPr>
        <p:spPr bwMode="auto">
          <a:xfrm flipH="1" flipV="1">
            <a:off x="3876722" y="3670098"/>
            <a:ext cx="91016" cy="64558"/>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F8AF51AC-2AAE-2E69-904F-C0F3E7FED059}"/>
              </a:ext>
            </a:extLst>
          </p:cNvPr>
          <p:cNvCxnSpPr>
            <a:cxnSpLocks/>
          </p:cNvCxnSpPr>
          <p:nvPr/>
        </p:nvCxnSpPr>
        <p:spPr bwMode="auto">
          <a:xfrm flipH="1" flipV="1">
            <a:off x="3882519" y="3635306"/>
            <a:ext cx="104223" cy="67071"/>
          </a:xfrm>
          <a:prstGeom prst="line">
            <a:avLst/>
          </a:prstGeom>
          <a:noFill/>
          <a:ln w="28575" cap="flat" cmpd="sng" algn="ctr">
            <a:solidFill>
              <a:schemeClr val="bg1"/>
            </a:solidFill>
            <a:prstDash val="solid"/>
            <a:round/>
            <a:headEnd type="none" w="med" len="med"/>
            <a:tailEnd type="none" w="med" len="med"/>
          </a:ln>
          <a:effectLst/>
        </p:spPr>
      </p:cxnSp>
      <p:sp>
        <p:nvSpPr>
          <p:cNvPr id="106" name="TextBox 105">
            <a:extLst>
              <a:ext uri="{FF2B5EF4-FFF2-40B4-BE49-F238E27FC236}">
                <a16:creationId xmlns:a16="http://schemas.microsoft.com/office/drawing/2014/main" id="{555DED44-3AB2-5096-3D78-D05D8BCA627E}"/>
              </a:ext>
            </a:extLst>
          </p:cNvPr>
          <p:cNvSpPr txBox="1"/>
          <p:nvPr/>
        </p:nvSpPr>
        <p:spPr bwMode="auto">
          <a:xfrm>
            <a:off x="3897772" y="3605668"/>
            <a:ext cx="251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accent3"/>
                </a:solidFill>
                <a:latin typeface="Calibri" panose="020F0502020204030204" pitchFamily="34" charset="0"/>
              </a:rPr>
              <a:t>O</a:t>
            </a:r>
          </a:p>
        </p:txBody>
      </p:sp>
      <p:sp>
        <p:nvSpPr>
          <p:cNvPr id="107" name="TextBox 106">
            <a:extLst>
              <a:ext uri="{FF2B5EF4-FFF2-40B4-BE49-F238E27FC236}">
                <a16:creationId xmlns:a16="http://schemas.microsoft.com/office/drawing/2014/main" id="{1A602ACD-B47F-56C1-63F0-D879DA6C01FF}"/>
              </a:ext>
            </a:extLst>
          </p:cNvPr>
          <p:cNvSpPr txBox="1"/>
          <p:nvPr/>
        </p:nvSpPr>
        <p:spPr bwMode="auto">
          <a:xfrm>
            <a:off x="3649867" y="3327811"/>
            <a:ext cx="457153"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Bef>
                <a:spcPts val="0"/>
              </a:spcBef>
              <a:spcAft>
                <a:spcPct val="0"/>
              </a:spcAft>
              <a:buClrTx/>
              <a:buFontTx/>
              <a:buNone/>
            </a:pPr>
            <a:r>
              <a:rPr lang="en-US" sz="1400" b="0">
                <a:solidFill>
                  <a:schemeClr val="accent1"/>
                </a:solidFill>
                <a:latin typeface="Calibri" panose="020F0502020204030204" pitchFamily="34" charset="0"/>
              </a:rPr>
              <a:t>HN</a:t>
            </a:r>
          </a:p>
        </p:txBody>
      </p:sp>
      <p:sp>
        <p:nvSpPr>
          <p:cNvPr id="108" name="Hexagon 107">
            <a:extLst>
              <a:ext uri="{FF2B5EF4-FFF2-40B4-BE49-F238E27FC236}">
                <a16:creationId xmlns:a16="http://schemas.microsoft.com/office/drawing/2014/main" id="{7D7EA07D-D389-D8BE-2DCE-853D0137EA33}"/>
              </a:ext>
            </a:extLst>
          </p:cNvPr>
          <p:cNvSpPr/>
          <p:nvPr/>
        </p:nvSpPr>
        <p:spPr bwMode="auto">
          <a:xfrm rot="19736095">
            <a:off x="3996307" y="3118508"/>
            <a:ext cx="332809" cy="311559"/>
          </a:xfrm>
          <a:prstGeom prst="hexagon">
            <a:avLst/>
          </a:pr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110" name="Straight Connector 109">
            <a:extLst>
              <a:ext uri="{FF2B5EF4-FFF2-40B4-BE49-F238E27FC236}">
                <a16:creationId xmlns:a16="http://schemas.microsoft.com/office/drawing/2014/main" id="{FB1622D5-AD6E-C795-C7F9-A930CF06201B}"/>
              </a:ext>
            </a:extLst>
          </p:cNvPr>
          <p:cNvCxnSpPr/>
          <p:nvPr/>
        </p:nvCxnSpPr>
        <p:spPr bwMode="auto">
          <a:xfrm flipV="1">
            <a:off x="4050243" y="3137133"/>
            <a:ext cx="118533" cy="69483"/>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74BE7C9A-32FA-6B92-799A-E27EF120A884}"/>
              </a:ext>
            </a:extLst>
          </p:cNvPr>
          <p:cNvCxnSpPr/>
          <p:nvPr/>
        </p:nvCxnSpPr>
        <p:spPr bwMode="auto">
          <a:xfrm>
            <a:off x="4049347" y="3332804"/>
            <a:ext cx="125777" cy="81389"/>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BD970CF3-5B5C-E05C-B06D-4322A6172341}"/>
              </a:ext>
            </a:extLst>
          </p:cNvPr>
          <p:cNvCxnSpPr>
            <a:cxnSpLocks/>
          </p:cNvCxnSpPr>
          <p:nvPr/>
        </p:nvCxnSpPr>
        <p:spPr bwMode="auto">
          <a:xfrm>
            <a:off x="4264025" y="3199342"/>
            <a:ext cx="9662" cy="148358"/>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898BA562-BC19-8F80-CF6F-F436736107D3}"/>
              </a:ext>
            </a:extLst>
          </p:cNvPr>
          <p:cNvCxnSpPr>
            <a:cxnSpLocks/>
          </p:cNvCxnSpPr>
          <p:nvPr/>
        </p:nvCxnSpPr>
        <p:spPr bwMode="auto">
          <a:xfrm flipH="1">
            <a:off x="3981243" y="3359493"/>
            <a:ext cx="42274" cy="36699"/>
          </a:xfrm>
          <a:prstGeom prst="line">
            <a:avLst/>
          </a:prstGeom>
          <a:noFill/>
          <a:ln w="28575" cap="flat" cmpd="sng" algn="ctr">
            <a:solidFill>
              <a:schemeClr val="bg1"/>
            </a:solidFill>
            <a:prstDash val="solid"/>
            <a:round/>
            <a:headEnd type="none" w="med" len="med"/>
            <a:tailEnd type="none" w="med" len="med"/>
          </a:ln>
          <a:effectLst/>
        </p:spPr>
      </p:cxnSp>
      <p:sp>
        <p:nvSpPr>
          <p:cNvPr id="119" name="Freeform: Shape 118">
            <a:extLst>
              <a:ext uri="{FF2B5EF4-FFF2-40B4-BE49-F238E27FC236}">
                <a16:creationId xmlns:a16="http://schemas.microsoft.com/office/drawing/2014/main" id="{D7DD473D-A67A-B6C1-ED3E-9EBFC924F889}"/>
              </a:ext>
            </a:extLst>
          </p:cNvPr>
          <p:cNvSpPr/>
          <p:nvPr/>
        </p:nvSpPr>
        <p:spPr bwMode="auto">
          <a:xfrm>
            <a:off x="4310592" y="3083983"/>
            <a:ext cx="207433" cy="97367"/>
          </a:xfrm>
          <a:custGeom>
            <a:avLst/>
            <a:gdLst>
              <a:gd name="connsiteX0" fmla="*/ 0 w 207433"/>
              <a:gd name="connsiteY0" fmla="*/ 97367 h 97367"/>
              <a:gd name="connsiteX1" fmla="*/ 115358 w 207433"/>
              <a:gd name="connsiteY1" fmla="*/ 0 h 97367"/>
              <a:gd name="connsiteX2" fmla="*/ 207433 w 207433"/>
              <a:gd name="connsiteY2" fmla="*/ 62442 h 97367"/>
            </a:gdLst>
            <a:ahLst/>
            <a:cxnLst>
              <a:cxn ang="0">
                <a:pos x="connsiteX0" y="connsiteY0"/>
              </a:cxn>
              <a:cxn ang="0">
                <a:pos x="connsiteX1" y="connsiteY1"/>
              </a:cxn>
              <a:cxn ang="0">
                <a:pos x="connsiteX2" y="connsiteY2"/>
              </a:cxn>
            </a:cxnLst>
            <a:rect l="l" t="t" r="r" b="b"/>
            <a:pathLst>
              <a:path w="207433" h="97367">
                <a:moveTo>
                  <a:pt x="0" y="97367"/>
                </a:moveTo>
                <a:lnTo>
                  <a:pt x="115358" y="0"/>
                </a:lnTo>
                <a:lnTo>
                  <a:pt x="207433" y="62442"/>
                </a:lnTo>
              </a:path>
            </a:pathLst>
          </a:custGeom>
          <a:noFill/>
          <a:ln w="28575">
            <a:solidFill>
              <a:schemeClr val="bg1"/>
            </a:solidFill>
            <a:miter lim="800000"/>
            <a:headEnd/>
            <a:tailEnd/>
          </a:ln>
        </p:spPr>
        <p:txBody>
          <a:bodyPr rtlCol="0" anchor="ctr"/>
          <a:lstStyle/>
          <a:p>
            <a:pPr algn="ctr"/>
            <a:endParaRPr lang="en-US"/>
          </a:p>
        </p:txBody>
      </p:sp>
      <p:sp>
        <p:nvSpPr>
          <p:cNvPr id="120" name="TextBox 119">
            <a:extLst>
              <a:ext uri="{FF2B5EF4-FFF2-40B4-BE49-F238E27FC236}">
                <a16:creationId xmlns:a16="http://schemas.microsoft.com/office/drawing/2014/main" id="{86A5FB6A-0466-F5F5-A172-F9BEFB45D975}"/>
              </a:ext>
            </a:extLst>
          </p:cNvPr>
          <p:cNvSpPr txBox="1"/>
          <p:nvPr/>
        </p:nvSpPr>
        <p:spPr bwMode="auto">
          <a:xfrm>
            <a:off x="4416029" y="3039923"/>
            <a:ext cx="251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accent3"/>
                </a:solidFill>
                <a:latin typeface="Calibri" panose="020F0502020204030204" pitchFamily="34" charset="0"/>
              </a:rPr>
              <a:t>O</a:t>
            </a:r>
          </a:p>
        </p:txBody>
      </p:sp>
      <p:sp>
        <p:nvSpPr>
          <p:cNvPr id="121" name="Freeform: Shape 120">
            <a:extLst>
              <a:ext uri="{FF2B5EF4-FFF2-40B4-BE49-F238E27FC236}">
                <a16:creationId xmlns:a16="http://schemas.microsoft.com/office/drawing/2014/main" id="{FED281EB-CA58-5CA1-0515-7FCC52921E5C}"/>
              </a:ext>
            </a:extLst>
          </p:cNvPr>
          <p:cNvSpPr/>
          <p:nvPr/>
        </p:nvSpPr>
        <p:spPr bwMode="auto">
          <a:xfrm>
            <a:off x="4562745" y="3281833"/>
            <a:ext cx="99483" cy="153458"/>
          </a:xfrm>
          <a:custGeom>
            <a:avLst/>
            <a:gdLst>
              <a:gd name="connsiteX0" fmla="*/ 0 w 99483"/>
              <a:gd name="connsiteY0" fmla="*/ 0 h 153458"/>
              <a:gd name="connsiteX1" fmla="*/ 1058 w 99483"/>
              <a:gd name="connsiteY1" fmla="*/ 84666 h 153458"/>
              <a:gd name="connsiteX2" fmla="*/ 99483 w 99483"/>
              <a:gd name="connsiteY2" fmla="*/ 153458 h 153458"/>
            </a:gdLst>
            <a:ahLst/>
            <a:cxnLst>
              <a:cxn ang="0">
                <a:pos x="connsiteX0" y="connsiteY0"/>
              </a:cxn>
              <a:cxn ang="0">
                <a:pos x="connsiteX1" y="connsiteY1"/>
              </a:cxn>
              <a:cxn ang="0">
                <a:pos x="connsiteX2" y="connsiteY2"/>
              </a:cxn>
            </a:cxnLst>
            <a:rect l="l" t="t" r="r" b="b"/>
            <a:pathLst>
              <a:path w="99483" h="153458">
                <a:moveTo>
                  <a:pt x="0" y="0"/>
                </a:moveTo>
                <a:cubicBezTo>
                  <a:pt x="353" y="28222"/>
                  <a:pt x="705" y="56444"/>
                  <a:pt x="1058" y="84666"/>
                </a:cubicBezTo>
                <a:lnTo>
                  <a:pt x="99483" y="153458"/>
                </a:lnTo>
              </a:path>
            </a:pathLst>
          </a:custGeom>
          <a:noFill/>
          <a:ln w="28575">
            <a:solidFill>
              <a:schemeClr val="bg1"/>
            </a:solidFill>
            <a:miter lim="800000"/>
            <a:headEnd/>
            <a:tailEnd/>
          </a:ln>
        </p:spPr>
        <p:txBody>
          <a:bodyPr rtlCol="0" anchor="ctr"/>
          <a:lstStyle/>
          <a:p>
            <a:pPr algn="ctr"/>
            <a:endParaRPr lang="en-US"/>
          </a:p>
        </p:txBody>
      </p:sp>
      <p:cxnSp>
        <p:nvCxnSpPr>
          <p:cNvPr id="123" name="Straight Connector 122">
            <a:extLst>
              <a:ext uri="{FF2B5EF4-FFF2-40B4-BE49-F238E27FC236}">
                <a16:creationId xmlns:a16="http://schemas.microsoft.com/office/drawing/2014/main" id="{695B57D4-952B-19C2-BCFA-41474822CCF1}"/>
              </a:ext>
            </a:extLst>
          </p:cNvPr>
          <p:cNvCxnSpPr>
            <a:cxnSpLocks/>
          </p:cNvCxnSpPr>
          <p:nvPr/>
        </p:nvCxnSpPr>
        <p:spPr bwMode="auto">
          <a:xfrm flipH="1">
            <a:off x="4450797" y="3341360"/>
            <a:ext cx="105906" cy="72833"/>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7DCD7BC7-2C02-7C0E-A07B-73432F1512A3}"/>
              </a:ext>
            </a:extLst>
          </p:cNvPr>
          <p:cNvCxnSpPr>
            <a:cxnSpLocks/>
          </p:cNvCxnSpPr>
          <p:nvPr/>
        </p:nvCxnSpPr>
        <p:spPr bwMode="auto">
          <a:xfrm flipH="1">
            <a:off x="4470257" y="3375660"/>
            <a:ext cx="105906" cy="72833"/>
          </a:xfrm>
          <a:prstGeom prst="line">
            <a:avLst/>
          </a:prstGeom>
          <a:noFill/>
          <a:ln w="28575" cap="flat" cmpd="sng" algn="ctr">
            <a:solidFill>
              <a:schemeClr val="bg1"/>
            </a:solidFill>
            <a:prstDash val="solid"/>
            <a:round/>
            <a:headEnd type="none" w="med" len="med"/>
            <a:tailEnd type="none" w="med" len="med"/>
          </a:ln>
          <a:effectLst/>
        </p:spPr>
      </p:cxnSp>
      <p:sp>
        <p:nvSpPr>
          <p:cNvPr id="126" name="TextBox 125">
            <a:extLst>
              <a:ext uri="{FF2B5EF4-FFF2-40B4-BE49-F238E27FC236}">
                <a16:creationId xmlns:a16="http://schemas.microsoft.com/office/drawing/2014/main" id="{CED4737C-2DA6-02A8-35F5-704D7F8D0987}"/>
              </a:ext>
            </a:extLst>
          </p:cNvPr>
          <p:cNvSpPr txBox="1"/>
          <p:nvPr/>
        </p:nvSpPr>
        <p:spPr bwMode="auto">
          <a:xfrm>
            <a:off x="4237897" y="3330704"/>
            <a:ext cx="251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accent3"/>
                </a:solidFill>
                <a:latin typeface="Calibri" panose="020F0502020204030204" pitchFamily="34" charset="0"/>
              </a:rPr>
              <a:t>O</a:t>
            </a:r>
          </a:p>
        </p:txBody>
      </p:sp>
      <p:sp>
        <p:nvSpPr>
          <p:cNvPr id="127" name="TextBox 126">
            <a:extLst>
              <a:ext uri="{FF2B5EF4-FFF2-40B4-BE49-F238E27FC236}">
                <a16:creationId xmlns:a16="http://schemas.microsoft.com/office/drawing/2014/main" id="{70AC76F0-1971-7150-645F-7DC408AAA87E}"/>
              </a:ext>
            </a:extLst>
          </p:cNvPr>
          <p:cNvSpPr txBox="1"/>
          <p:nvPr/>
        </p:nvSpPr>
        <p:spPr bwMode="auto">
          <a:xfrm>
            <a:off x="4572168" y="3334920"/>
            <a:ext cx="251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accent1"/>
                </a:solidFill>
                <a:latin typeface="Calibri" panose="020F0502020204030204" pitchFamily="34" charset="0"/>
              </a:rPr>
              <a:t>N</a:t>
            </a:r>
          </a:p>
        </p:txBody>
      </p:sp>
      <p:cxnSp>
        <p:nvCxnSpPr>
          <p:cNvPr id="129" name="Straight Connector 128">
            <a:extLst>
              <a:ext uri="{FF2B5EF4-FFF2-40B4-BE49-F238E27FC236}">
                <a16:creationId xmlns:a16="http://schemas.microsoft.com/office/drawing/2014/main" id="{E517BB5E-62F4-606F-9101-7F7808864F48}"/>
              </a:ext>
            </a:extLst>
          </p:cNvPr>
          <p:cNvCxnSpPr/>
          <p:nvPr/>
        </p:nvCxnSpPr>
        <p:spPr bwMode="auto">
          <a:xfrm flipH="1">
            <a:off x="4800757" y="3354464"/>
            <a:ext cx="97585" cy="74536"/>
          </a:xfrm>
          <a:prstGeom prst="line">
            <a:avLst/>
          </a:prstGeom>
          <a:noFill/>
          <a:ln w="28575" cap="flat" cmpd="sng" algn="ctr">
            <a:solidFill>
              <a:schemeClr val="bg1"/>
            </a:solidFill>
            <a:prstDash val="solid"/>
            <a:round/>
            <a:headEnd type="none" w="med" len="med"/>
            <a:tailEnd type="none" w="med" len="med"/>
          </a:ln>
          <a:effectLst/>
        </p:spPr>
      </p:cxnSp>
      <p:grpSp>
        <p:nvGrpSpPr>
          <p:cNvPr id="130" name="Group 129">
            <a:extLst>
              <a:ext uri="{FF2B5EF4-FFF2-40B4-BE49-F238E27FC236}">
                <a16:creationId xmlns:a16="http://schemas.microsoft.com/office/drawing/2014/main" id="{CDD923E6-14E1-29FF-82FE-8A6A329FF069}"/>
              </a:ext>
            </a:extLst>
          </p:cNvPr>
          <p:cNvGrpSpPr/>
          <p:nvPr/>
        </p:nvGrpSpPr>
        <p:grpSpPr>
          <a:xfrm rot="10800000">
            <a:off x="4660083" y="3585061"/>
            <a:ext cx="118534" cy="113264"/>
            <a:chOff x="4134908" y="4280936"/>
            <a:chExt cx="118534" cy="113264"/>
          </a:xfrm>
        </p:grpSpPr>
        <p:cxnSp>
          <p:nvCxnSpPr>
            <p:cNvPr id="131" name="Straight Connector 130">
              <a:extLst>
                <a:ext uri="{FF2B5EF4-FFF2-40B4-BE49-F238E27FC236}">
                  <a16:creationId xmlns:a16="http://schemas.microsoft.com/office/drawing/2014/main" id="{81824561-CF9F-91EE-2FED-6A8660E43F20}"/>
                </a:ext>
              </a:extLst>
            </p:cNvPr>
            <p:cNvCxnSpPr>
              <a:cxnSpLocks/>
            </p:cNvCxnSpPr>
            <p:nvPr/>
          </p:nvCxnSpPr>
          <p:spPr bwMode="auto">
            <a:xfrm>
              <a:off x="4177771" y="4394200"/>
              <a:ext cx="32809"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92BE035A-DF94-C956-8378-A033A2C12FE8}"/>
                </a:ext>
              </a:extLst>
            </p:cNvPr>
            <p:cNvCxnSpPr>
              <a:cxnSpLocks/>
            </p:cNvCxnSpPr>
            <p:nvPr/>
          </p:nvCxnSpPr>
          <p:spPr bwMode="auto">
            <a:xfrm>
              <a:off x="4166658" y="4356446"/>
              <a:ext cx="55034"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BFEE1BAD-BE1F-724A-D947-0DEA2F61EC8E}"/>
                </a:ext>
              </a:extLst>
            </p:cNvPr>
            <p:cNvCxnSpPr>
              <a:cxnSpLocks/>
            </p:cNvCxnSpPr>
            <p:nvPr/>
          </p:nvCxnSpPr>
          <p:spPr bwMode="auto">
            <a:xfrm>
              <a:off x="4151842" y="4318691"/>
              <a:ext cx="84666"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A3E75A41-ABDF-E6AF-FBB4-DF1F3E0DC6BE}"/>
                </a:ext>
              </a:extLst>
            </p:cNvPr>
            <p:cNvCxnSpPr>
              <a:cxnSpLocks/>
            </p:cNvCxnSpPr>
            <p:nvPr/>
          </p:nvCxnSpPr>
          <p:spPr bwMode="auto">
            <a:xfrm>
              <a:off x="4134908" y="4280936"/>
              <a:ext cx="11853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A314E033-B0EF-31B2-5038-68ED31C67324}"/>
              </a:ext>
            </a:extLst>
          </p:cNvPr>
          <p:cNvGrpSpPr/>
          <p:nvPr/>
        </p:nvGrpSpPr>
        <p:grpSpPr>
          <a:xfrm>
            <a:off x="4447315" y="3702579"/>
            <a:ext cx="263525" cy="298450"/>
            <a:chOff x="4444695" y="3702579"/>
            <a:chExt cx="263525" cy="298450"/>
          </a:xfrm>
        </p:grpSpPr>
        <p:sp>
          <p:nvSpPr>
            <p:cNvPr id="135" name="Freeform: Shape 134">
              <a:extLst>
                <a:ext uri="{FF2B5EF4-FFF2-40B4-BE49-F238E27FC236}">
                  <a16:creationId xmlns:a16="http://schemas.microsoft.com/office/drawing/2014/main" id="{0AE3191B-A50F-9F64-FE1C-ACDF9445B377}"/>
                </a:ext>
              </a:extLst>
            </p:cNvPr>
            <p:cNvSpPr/>
            <p:nvPr/>
          </p:nvSpPr>
          <p:spPr bwMode="auto">
            <a:xfrm>
              <a:off x="4444695" y="3702579"/>
              <a:ext cx="263525" cy="100542"/>
            </a:xfrm>
            <a:custGeom>
              <a:avLst/>
              <a:gdLst>
                <a:gd name="connsiteX0" fmla="*/ 263525 w 263525"/>
                <a:gd name="connsiteY0" fmla="*/ 0 h 100542"/>
                <a:gd name="connsiteX1" fmla="*/ 139700 w 263525"/>
                <a:gd name="connsiteY1" fmla="*/ 100542 h 100542"/>
                <a:gd name="connsiteX2" fmla="*/ 0 w 263525"/>
                <a:gd name="connsiteY2" fmla="*/ 1059 h 100542"/>
              </a:gdLst>
              <a:ahLst/>
              <a:cxnLst>
                <a:cxn ang="0">
                  <a:pos x="connsiteX0" y="connsiteY0"/>
                </a:cxn>
                <a:cxn ang="0">
                  <a:pos x="connsiteX1" y="connsiteY1"/>
                </a:cxn>
                <a:cxn ang="0">
                  <a:pos x="connsiteX2" y="connsiteY2"/>
                </a:cxn>
              </a:cxnLst>
              <a:rect l="l" t="t" r="r" b="b"/>
              <a:pathLst>
                <a:path w="263525" h="100542">
                  <a:moveTo>
                    <a:pt x="263525" y="0"/>
                  </a:moveTo>
                  <a:lnTo>
                    <a:pt x="139700" y="100542"/>
                  </a:lnTo>
                  <a:lnTo>
                    <a:pt x="0" y="1059"/>
                  </a:lnTo>
                </a:path>
              </a:pathLst>
            </a:custGeom>
            <a:noFill/>
            <a:ln w="28575">
              <a:solidFill>
                <a:schemeClr val="bg1"/>
              </a:solidFill>
              <a:miter lim="800000"/>
              <a:headEnd/>
              <a:tailEnd/>
            </a:ln>
          </p:spPr>
          <p:txBody>
            <a:bodyPr rtlCol="0" anchor="ctr"/>
            <a:lstStyle/>
            <a:p>
              <a:pPr algn="ctr"/>
              <a:endParaRPr lang="en-US"/>
            </a:p>
          </p:txBody>
        </p:sp>
        <p:cxnSp>
          <p:nvCxnSpPr>
            <p:cNvPr id="137" name="Straight Connector 136">
              <a:extLst>
                <a:ext uri="{FF2B5EF4-FFF2-40B4-BE49-F238E27FC236}">
                  <a16:creationId xmlns:a16="http://schemas.microsoft.com/office/drawing/2014/main" id="{1B49F079-2D9E-32A7-DEC2-D5D83601F669}"/>
                </a:ext>
              </a:extLst>
            </p:cNvPr>
            <p:cNvCxnSpPr>
              <a:cxnSpLocks/>
            </p:cNvCxnSpPr>
            <p:nvPr/>
          </p:nvCxnSpPr>
          <p:spPr bwMode="auto">
            <a:xfrm flipV="1">
              <a:off x="4583607" y="3811722"/>
              <a:ext cx="0" cy="189307"/>
            </a:xfrm>
            <a:prstGeom prst="line">
              <a:avLst/>
            </a:prstGeom>
            <a:noFill/>
            <a:ln w="28575" cap="flat" cmpd="sng" algn="ctr">
              <a:solidFill>
                <a:schemeClr val="bg1"/>
              </a:solidFill>
              <a:prstDash val="solid"/>
              <a:round/>
              <a:headEnd type="none" w="med" len="med"/>
              <a:tailEnd type="none" w="med" len="med"/>
            </a:ln>
            <a:effectLst/>
          </p:spPr>
        </p:cxnSp>
      </p:grpSp>
      <p:sp>
        <p:nvSpPr>
          <p:cNvPr id="141" name="Freeform: Shape 140">
            <a:extLst>
              <a:ext uri="{FF2B5EF4-FFF2-40B4-BE49-F238E27FC236}">
                <a16:creationId xmlns:a16="http://schemas.microsoft.com/office/drawing/2014/main" id="{F5FE2941-FB0D-6C62-827F-7675DA2804DF}"/>
              </a:ext>
            </a:extLst>
          </p:cNvPr>
          <p:cNvSpPr/>
          <p:nvPr/>
        </p:nvSpPr>
        <p:spPr bwMode="auto">
          <a:xfrm>
            <a:off x="4709583" y="3699506"/>
            <a:ext cx="230717" cy="89958"/>
          </a:xfrm>
          <a:custGeom>
            <a:avLst/>
            <a:gdLst>
              <a:gd name="connsiteX0" fmla="*/ 0 w 230717"/>
              <a:gd name="connsiteY0" fmla="*/ 0 h 89958"/>
              <a:gd name="connsiteX1" fmla="*/ 125942 w 230717"/>
              <a:gd name="connsiteY1" fmla="*/ 89958 h 89958"/>
              <a:gd name="connsiteX2" fmla="*/ 230717 w 230717"/>
              <a:gd name="connsiteY2" fmla="*/ 13758 h 89958"/>
            </a:gdLst>
            <a:ahLst/>
            <a:cxnLst>
              <a:cxn ang="0">
                <a:pos x="connsiteX0" y="connsiteY0"/>
              </a:cxn>
              <a:cxn ang="0">
                <a:pos x="connsiteX1" y="connsiteY1"/>
              </a:cxn>
              <a:cxn ang="0">
                <a:pos x="connsiteX2" y="connsiteY2"/>
              </a:cxn>
            </a:cxnLst>
            <a:rect l="l" t="t" r="r" b="b"/>
            <a:pathLst>
              <a:path w="230717" h="89958">
                <a:moveTo>
                  <a:pt x="0" y="0"/>
                </a:moveTo>
                <a:lnTo>
                  <a:pt x="125942" y="89958"/>
                </a:lnTo>
                <a:lnTo>
                  <a:pt x="230717" y="13758"/>
                </a:lnTo>
              </a:path>
            </a:pathLst>
          </a:custGeom>
          <a:noFill/>
          <a:ln w="28575">
            <a:solidFill>
              <a:schemeClr val="bg1"/>
            </a:solidFill>
            <a:miter lim="800000"/>
            <a:headEnd/>
            <a:tailEnd/>
          </a:ln>
        </p:spPr>
        <p:txBody>
          <a:bodyPr rtlCol="0" anchor="ctr"/>
          <a:lstStyle/>
          <a:p>
            <a:pPr algn="ctr"/>
            <a:endParaRPr lang="en-US"/>
          </a:p>
        </p:txBody>
      </p:sp>
      <p:cxnSp>
        <p:nvCxnSpPr>
          <p:cNvPr id="143" name="Straight Connector 142">
            <a:extLst>
              <a:ext uri="{FF2B5EF4-FFF2-40B4-BE49-F238E27FC236}">
                <a16:creationId xmlns:a16="http://schemas.microsoft.com/office/drawing/2014/main" id="{0D9FF894-F7D9-DE16-7F6F-F83285B15A07}"/>
              </a:ext>
            </a:extLst>
          </p:cNvPr>
          <p:cNvCxnSpPr/>
          <p:nvPr/>
        </p:nvCxnSpPr>
        <p:spPr bwMode="auto">
          <a:xfrm flipV="1">
            <a:off x="4819425" y="3779146"/>
            <a:ext cx="0" cy="148359"/>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6E4F7F8D-0DED-9B43-076A-9ED926BA718A}"/>
              </a:ext>
            </a:extLst>
          </p:cNvPr>
          <p:cNvCxnSpPr/>
          <p:nvPr/>
        </p:nvCxnSpPr>
        <p:spPr bwMode="auto">
          <a:xfrm flipV="1">
            <a:off x="4852499" y="3779146"/>
            <a:ext cx="0" cy="148359"/>
          </a:xfrm>
          <a:prstGeom prst="line">
            <a:avLst/>
          </a:prstGeom>
          <a:noFill/>
          <a:ln w="28575" cap="flat" cmpd="sng" algn="ctr">
            <a:solidFill>
              <a:schemeClr val="bg1"/>
            </a:solidFill>
            <a:prstDash val="solid"/>
            <a:round/>
            <a:headEnd type="none" w="med" len="med"/>
            <a:tailEnd type="none" w="med" len="med"/>
          </a:ln>
          <a:effectLst/>
        </p:spPr>
      </p:cxnSp>
      <p:sp>
        <p:nvSpPr>
          <p:cNvPr id="145" name="TextBox 144">
            <a:extLst>
              <a:ext uri="{FF2B5EF4-FFF2-40B4-BE49-F238E27FC236}">
                <a16:creationId xmlns:a16="http://schemas.microsoft.com/office/drawing/2014/main" id="{7CB86A03-1B93-54C7-936D-398B96E6BFA9}"/>
              </a:ext>
            </a:extLst>
          </p:cNvPr>
          <p:cNvSpPr txBox="1"/>
          <p:nvPr/>
        </p:nvSpPr>
        <p:spPr bwMode="auto">
          <a:xfrm>
            <a:off x="4682869" y="3849211"/>
            <a:ext cx="251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accent3"/>
                </a:solidFill>
                <a:latin typeface="Calibri" panose="020F0502020204030204" pitchFamily="34" charset="0"/>
              </a:rPr>
              <a:t>O</a:t>
            </a:r>
          </a:p>
        </p:txBody>
      </p:sp>
      <p:sp>
        <p:nvSpPr>
          <p:cNvPr id="146" name="TextBox 145">
            <a:extLst>
              <a:ext uri="{FF2B5EF4-FFF2-40B4-BE49-F238E27FC236}">
                <a16:creationId xmlns:a16="http://schemas.microsoft.com/office/drawing/2014/main" id="{D6B4E1EA-A91F-A80D-1F3D-71CD9A430A13}"/>
              </a:ext>
            </a:extLst>
          </p:cNvPr>
          <p:cNvSpPr txBox="1"/>
          <p:nvPr/>
        </p:nvSpPr>
        <p:spPr bwMode="auto">
          <a:xfrm>
            <a:off x="4826453" y="3345733"/>
            <a:ext cx="251490"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Bef>
                <a:spcPts val="0"/>
              </a:spcBef>
              <a:spcAft>
                <a:spcPct val="0"/>
              </a:spcAft>
              <a:buClrTx/>
              <a:buFontTx/>
              <a:buNone/>
            </a:pPr>
            <a:r>
              <a:rPr lang="en-US" sz="1400" b="0">
                <a:solidFill>
                  <a:schemeClr val="accent1"/>
                </a:solidFill>
                <a:latin typeface="Calibri" panose="020F0502020204030204" pitchFamily="34" charset="0"/>
              </a:rPr>
              <a:t>H</a:t>
            </a:r>
          </a:p>
          <a:p>
            <a:pPr algn="l">
              <a:lnSpc>
                <a:spcPct val="80000"/>
              </a:lnSpc>
              <a:spcBef>
                <a:spcPts val="0"/>
              </a:spcBef>
              <a:spcAft>
                <a:spcPct val="0"/>
              </a:spcAft>
              <a:buClrTx/>
              <a:buFontTx/>
              <a:buNone/>
            </a:pPr>
            <a:r>
              <a:rPr lang="en-US" sz="1400" b="0">
                <a:solidFill>
                  <a:schemeClr val="accent1"/>
                </a:solidFill>
                <a:latin typeface="Calibri" panose="020F0502020204030204" pitchFamily="34" charset="0"/>
              </a:rPr>
              <a:t>N</a:t>
            </a:r>
          </a:p>
        </p:txBody>
      </p:sp>
      <p:grpSp>
        <p:nvGrpSpPr>
          <p:cNvPr id="147" name="Group 146">
            <a:extLst>
              <a:ext uri="{FF2B5EF4-FFF2-40B4-BE49-F238E27FC236}">
                <a16:creationId xmlns:a16="http://schemas.microsoft.com/office/drawing/2014/main" id="{64D2A634-C9D5-9177-FF6C-C5C414FCAB51}"/>
              </a:ext>
            </a:extLst>
          </p:cNvPr>
          <p:cNvGrpSpPr/>
          <p:nvPr/>
        </p:nvGrpSpPr>
        <p:grpSpPr>
          <a:xfrm rot="18091023">
            <a:off x="5039052" y="3695569"/>
            <a:ext cx="118534" cy="113264"/>
            <a:chOff x="4134908" y="4280936"/>
            <a:chExt cx="118534" cy="113264"/>
          </a:xfrm>
        </p:grpSpPr>
        <p:cxnSp>
          <p:nvCxnSpPr>
            <p:cNvPr id="148" name="Straight Connector 147">
              <a:extLst>
                <a:ext uri="{FF2B5EF4-FFF2-40B4-BE49-F238E27FC236}">
                  <a16:creationId xmlns:a16="http://schemas.microsoft.com/office/drawing/2014/main" id="{84F4E937-EB31-FEC3-4C7A-15AE087624C6}"/>
                </a:ext>
              </a:extLst>
            </p:cNvPr>
            <p:cNvCxnSpPr>
              <a:cxnSpLocks/>
            </p:cNvCxnSpPr>
            <p:nvPr/>
          </p:nvCxnSpPr>
          <p:spPr bwMode="auto">
            <a:xfrm>
              <a:off x="4177771" y="4394200"/>
              <a:ext cx="32809"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A899B109-C75E-A44D-1180-3E1389368BFF}"/>
                </a:ext>
              </a:extLst>
            </p:cNvPr>
            <p:cNvCxnSpPr>
              <a:cxnSpLocks/>
            </p:cNvCxnSpPr>
            <p:nvPr/>
          </p:nvCxnSpPr>
          <p:spPr bwMode="auto">
            <a:xfrm>
              <a:off x="4166658" y="4356446"/>
              <a:ext cx="55034"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CA679894-765A-5D37-77CE-3A0FC331DA0F}"/>
                </a:ext>
              </a:extLst>
            </p:cNvPr>
            <p:cNvCxnSpPr>
              <a:cxnSpLocks/>
            </p:cNvCxnSpPr>
            <p:nvPr/>
          </p:nvCxnSpPr>
          <p:spPr bwMode="auto">
            <a:xfrm>
              <a:off x="4151842" y="4318691"/>
              <a:ext cx="84666"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28D7E269-BE82-BD93-8B3C-E5D7FFE4A37F}"/>
                </a:ext>
              </a:extLst>
            </p:cNvPr>
            <p:cNvCxnSpPr>
              <a:cxnSpLocks/>
            </p:cNvCxnSpPr>
            <p:nvPr/>
          </p:nvCxnSpPr>
          <p:spPr bwMode="auto">
            <a:xfrm>
              <a:off x="4134908" y="4280936"/>
              <a:ext cx="118534" cy="0"/>
            </a:xfrm>
            <a:prstGeom prst="line">
              <a:avLst/>
            </a:prstGeom>
            <a:noFill/>
            <a:ln w="28575" cap="flat" cmpd="sng" algn="ctr">
              <a:solidFill>
                <a:schemeClr val="bg1"/>
              </a:solidFill>
              <a:prstDash val="solid"/>
              <a:round/>
              <a:headEnd type="none" w="med" len="med"/>
              <a:tailEnd type="none" w="med" len="med"/>
            </a:ln>
            <a:effectLst/>
          </p:spPr>
        </p:cxnSp>
      </p:grpSp>
      <p:cxnSp>
        <p:nvCxnSpPr>
          <p:cNvPr id="153" name="Straight Connector 152">
            <a:extLst>
              <a:ext uri="{FF2B5EF4-FFF2-40B4-BE49-F238E27FC236}">
                <a16:creationId xmlns:a16="http://schemas.microsoft.com/office/drawing/2014/main" id="{EBF75716-165D-34FF-337D-C1ED9C658E38}"/>
              </a:ext>
            </a:extLst>
          </p:cNvPr>
          <p:cNvCxnSpPr>
            <a:cxnSpLocks/>
          </p:cNvCxnSpPr>
          <p:nvPr/>
        </p:nvCxnSpPr>
        <p:spPr bwMode="auto">
          <a:xfrm flipV="1">
            <a:off x="5155173" y="3781960"/>
            <a:ext cx="0" cy="189787"/>
          </a:xfrm>
          <a:prstGeom prst="line">
            <a:avLst/>
          </a:prstGeom>
          <a:noFill/>
          <a:ln w="28575" cap="flat" cmpd="sng" algn="ctr">
            <a:solidFill>
              <a:schemeClr val="bg1"/>
            </a:solidFill>
            <a:prstDash val="solid"/>
            <a:round/>
            <a:headEnd type="none" w="med" len="med"/>
            <a:tailEnd type="none" w="med" len="med"/>
          </a:ln>
          <a:effectLst/>
        </p:spPr>
      </p:cxnSp>
      <p:sp>
        <p:nvSpPr>
          <p:cNvPr id="155" name="Freeform: Shape 154">
            <a:extLst>
              <a:ext uri="{FF2B5EF4-FFF2-40B4-BE49-F238E27FC236}">
                <a16:creationId xmlns:a16="http://schemas.microsoft.com/office/drawing/2014/main" id="{BBDF7242-E8C0-D861-17BF-83E0AAB4E2AC}"/>
              </a:ext>
            </a:extLst>
          </p:cNvPr>
          <p:cNvSpPr/>
          <p:nvPr/>
        </p:nvSpPr>
        <p:spPr bwMode="auto">
          <a:xfrm rot="10800000">
            <a:off x="5028410" y="3973496"/>
            <a:ext cx="263525" cy="100542"/>
          </a:xfrm>
          <a:custGeom>
            <a:avLst/>
            <a:gdLst>
              <a:gd name="connsiteX0" fmla="*/ 263525 w 263525"/>
              <a:gd name="connsiteY0" fmla="*/ 0 h 100542"/>
              <a:gd name="connsiteX1" fmla="*/ 139700 w 263525"/>
              <a:gd name="connsiteY1" fmla="*/ 100542 h 100542"/>
              <a:gd name="connsiteX2" fmla="*/ 0 w 263525"/>
              <a:gd name="connsiteY2" fmla="*/ 1059 h 100542"/>
            </a:gdLst>
            <a:ahLst/>
            <a:cxnLst>
              <a:cxn ang="0">
                <a:pos x="connsiteX0" y="connsiteY0"/>
              </a:cxn>
              <a:cxn ang="0">
                <a:pos x="connsiteX1" y="connsiteY1"/>
              </a:cxn>
              <a:cxn ang="0">
                <a:pos x="connsiteX2" y="connsiteY2"/>
              </a:cxn>
            </a:cxnLst>
            <a:rect l="l" t="t" r="r" b="b"/>
            <a:pathLst>
              <a:path w="263525" h="100542">
                <a:moveTo>
                  <a:pt x="263525" y="0"/>
                </a:moveTo>
                <a:lnTo>
                  <a:pt x="139700" y="100542"/>
                </a:lnTo>
                <a:lnTo>
                  <a:pt x="0" y="1059"/>
                </a:lnTo>
              </a:path>
            </a:pathLst>
          </a:custGeom>
          <a:noFill/>
          <a:ln w="28575">
            <a:solidFill>
              <a:schemeClr val="bg1"/>
            </a:solidFill>
            <a:miter lim="800000"/>
            <a:headEnd/>
            <a:tailEnd/>
          </a:ln>
        </p:spPr>
        <p:txBody>
          <a:bodyPr rtlCol="0" anchor="ctr"/>
          <a:lstStyle/>
          <a:p>
            <a:pPr algn="ctr"/>
            <a:endParaRPr lang="en-US"/>
          </a:p>
        </p:txBody>
      </p:sp>
      <p:sp>
        <p:nvSpPr>
          <p:cNvPr id="156" name="Freeform: Shape 155">
            <a:extLst>
              <a:ext uri="{FF2B5EF4-FFF2-40B4-BE49-F238E27FC236}">
                <a16:creationId xmlns:a16="http://schemas.microsoft.com/office/drawing/2014/main" id="{84B81887-F1B4-57FE-4195-A725CA08A85B}"/>
              </a:ext>
            </a:extLst>
          </p:cNvPr>
          <p:cNvSpPr/>
          <p:nvPr/>
        </p:nvSpPr>
        <p:spPr bwMode="auto">
          <a:xfrm rot="10800000">
            <a:off x="5155173" y="3680222"/>
            <a:ext cx="241992" cy="100542"/>
          </a:xfrm>
          <a:custGeom>
            <a:avLst/>
            <a:gdLst>
              <a:gd name="connsiteX0" fmla="*/ 263525 w 263525"/>
              <a:gd name="connsiteY0" fmla="*/ 0 h 100542"/>
              <a:gd name="connsiteX1" fmla="*/ 139700 w 263525"/>
              <a:gd name="connsiteY1" fmla="*/ 100542 h 100542"/>
              <a:gd name="connsiteX2" fmla="*/ 0 w 263525"/>
              <a:gd name="connsiteY2" fmla="*/ 1059 h 100542"/>
            </a:gdLst>
            <a:ahLst/>
            <a:cxnLst>
              <a:cxn ang="0">
                <a:pos x="connsiteX0" y="connsiteY0"/>
              </a:cxn>
              <a:cxn ang="0">
                <a:pos x="connsiteX1" y="connsiteY1"/>
              </a:cxn>
              <a:cxn ang="0">
                <a:pos x="connsiteX2" y="connsiteY2"/>
              </a:cxn>
            </a:cxnLst>
            <a:rect l="l" t="t" r="r" b="b"/>
            <a:pathLst>
              <a:path w="263525" h="100542">
                <a:moveTo>
                  <a:pt x="263525" y="0"/>
                </a:moveTo>
                <a:lnTo>
                  <a:pt x="139700" y="100542"/>
                </a:lnTo>
                <a:lnTo>
                  <a:pt x="0" y="1059"/>
                </a:lnTo>
              </a:path>
            </a:pathLst>
          </a:custGeom>
          <a:noFill/>
          <a:ln w="28575">
            <a:solidFill>
              <a:schemeClr val="bg1"/>
            </a:solidFill>
            <a:miter lim="800000"/>
            <a:headEnd/>
            <a:tailEnd/>
          </a:ln>
        </p:spPr>
        <p:txBody>
          <a:bodyPr rtlCol="0" anchor="ctr"/>
          <a:lstStyle/>
          <a:p>
            <a:pPr algn="ctr"/>
            <a:endParaRPr lang="en-US"/>
          </a:p>
        </p:txBody>
      </p:sp>
      <p:cxnSp>
        <p:nvCxnSpPr>
          <p:cNvPr id="158" name="Straight Connector 157">
            <a:extLst>
              <a:ext uri="{FF2B5EF4-FFF2-40B4-BE49-F238E27FC236}">
                <a16:creationId xmlns:a16="http://schemas.microsoft.com/office/drawing/2014/main" id="{6EAD947F-50D0-DDA1-73D6-00D8EA32233D}"/>
              </a:ext>
            </a:extLst>
          </p:cNvPr>
          <p:cNvCxnSpPr>
            <a:cxnSpLocks/>
          </p:cNvCxnSpPr>
          <p:nvPr/>
        </p:nvCxnSpPr>
        <p:spPr bwMode="auto">
          <a:xfrm>
            <a:off x="5250382" y="3544191"/>
            <a:ext cx="0" cy="150584"/>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2EF746AC-3CC6-7EBF-E3B5-112CAC6DEDCD}"/>
              </a:ext>
            </a:extLst>
          </p:cNvPr>
          <p:cNvCxnSpPr>
            <a:cxnSpLocks/>
          </p:cNvCxnSpPr>
          <p:nvPr/>
        </p:nvCxnSpPr>
        <p:spPr bwMode="auto">
          <a:xfrm>
            <a:off x="5285576" y="3544191"/>
            <a:ext cx="0" cy="150584"/>
          </a:xfrm>
          <a:prstGeom prst="line">
            <a:avLst/>
          </a:prstGeom>
          <a:noFill/>
          <a:ln w="28575" cap="flat" cmpd="sng" algn="ctr">
            <a:solidFill>
              <a:schemeClr val="bg1"/>
            </a:solidFill>
            <a:prstDash val="solid"/>
            <a:round/>
            <a:headEnd type="none" w="med" len="med"/>
            <a:tailEnd type="none" w="med" len="med"/>
          </a:ln>
          <a:effectLst/>
        </p:spPr>
      </p:cxnSp>
      <p:sp>
        <p:nvSpPr>
          <p:cNvPr id="161" name="TextBox 160">
            <a:extLst>
              <a:ext uri="{FF2B5EF4-FFF2-40B4-BE49-F238E27FC236}">
                <a16:creationId xmlns:a16="http://schemas.microsoft.com/office/drawing/2014/main" id="{D15D4626-3635-288E-6A75-A74D528953B0}"/>
              </a:ext>
            </a:extLst>
          </p:cNvPr>
          <p:cNvSpPr txBox="1"/>
          <p:nvPr/>
        </p:nvSpPr>
        <p:spPr bwMode="auto">
          <a:xfrm>
            <a:off x="5125779" y="3318039"/>
            <a:ext cx="251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accent3"/>
                </a:solidFill>
                <a:latin typeface="Calibri" panose="020F0502020204030204" pitchFamily="34" charset="0"/>
              </a:rPr>
              <a:t>O</a:t>
            </a:r>
          </a:p>
        </p:txBody>
      </p:sp>
      <p:sp>
        <p:nvSpPr>
          <p:cNvPr id="162" name="TextBox 161">
            <a:extLst>
              <a:ext uri="{FF2B5EF4-FFF2-40B4-BE49-F238E27FC236}">
                <a16:creationId xmlns:a16="http://schemas.microsoft.com/office/drawing/2014/main" id="{6E92F6FA-D79B-4F55-3CF8-9E762121A6D7}"/>
              </a:ext>
            </a:extLst>
          </p:cNvPr>
          <p:cNvSpPr txBox="1"/>
          <p:nvPr/>
        </p:nvSpPr>
        <p:spPr bwMode="auto">
          <a:xfrm>
            <a:off x="5308052" y="3657833"/>
            <a:ext cx="251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accent1"/>
                </a:solidFill>
                <a:latin typeface="Calibri" panose="020F0502020204030204" pitchFamily="34" charset="0"/>
              </a:rPr>
              <a:t>N</a:t>
            </a:r>
          </a:p>
        </p:txBody>
      </p:sp>
      <p:cxnSp>
        <p:nvCxnSpPr>
          <p:cNvPr id="166" name="Straight Connector 165">
            <a:extLst>
              <a:ext uri="{FF2B5EF4-FFF2-40B4-BE49-F238E27FC236}">
                <a16:creationId xmlns:a16="http://schemas.microsoft.com/office/drawing/2014/main" id="{C40DC403-1FDD-3EE6-C56D-DF70DCB8ACD9}"/>
              </a:ext>
            </a:extLst>
          </p:cNvPr>
          <p:cNvCxnSpPr/>
          <p:nvPr/>
        </p:nvCxnSpPr>
        <p:spPr bwMode="auto">
          <a:xfrm>
            <a:off x="5454650" y="3888585"/>
            <a:ext cx="0" cy="186813"/>
          </a:xfrm>
          <a:prstGeom prst="line">
            <a:avLst/>
          </a:prstGeom>
          <a:noFill/>
          <a:ln w="28575" cap="flat" cmpd="sng" algn="ctr">
            <a:solidFill>
              <a:schemeClr val="bg1"/>
            </a:solidFill>
            <a:prstDash val="solid"/>
            <a:round/>
            <a:headEnd type="none" w="med" len="med"/>
            <a:tailEnd type="none" w="med" len="med"/>
          </a:ln>
          <a:effectLst/>
        </p:spPr>
      </p:cxnSp>
      <p:sp>
        <p:nvSpPr>
          <p:cNvPr id="167" name="Freeform: Shape 166">
            <a:extLst>
              <a:ext uri="{FF2B5EF4-FFF2-40B4-BE49-F238E27FC236}">
                <a16:creationId xmlns:a16="http://schemas.microsoft.com/office/drawing/2014/main" id="{03CBB551-45DF-E422-AF5D-04C3489D04EC}"/>
              </a:ext>
            </a:extLst>
          </p:cNvPr>
          <p:cNvSpPr/>
          <p:nvPr/>
        </p:nvSpPr>
        <p:spPr bwMode="auto">
          <a:xfrm>
            <a:off x="5513917" y="3700992"/>
            <a:ext cx="99483" cy="81491"/>
          </a:xfrm>
          <a:custGeom>
            <a:avLst/>
            <a:gdLst>
              <a:gd name="connsiteX0" fmla="*/ 99483 w 99483"/>
              <a:gd name="connsiteY0" fmla="*/ 0 h 81491"/>
              <a:gd name="connsiteX1" fmla="*/ 0 w 99483"/>
              <a:gd name="connsiteY1" fmla="*/ 50800 h 81491"/>
              <a:gd name="connsiteX2" fmla="*/ 4233 w 99483"/>
              <a:gd name="connsiteY2" fmla="*/ 81491 h 81491"/>
              <a:gd name="connsiteX3" fmla="*/ 99483 w 99483"/>
              <a:gd name="connsiteY3" fmla="*/ 0 h 81491"/>
            </a:gdLst>
            <a:ahLst/>
            <a:cxnLst>
              <a:cxn ang="0">
                <a:pos x="connsiteX0" y="connsiteY0"/>
              </a:cxn>
              <a:cxn ang="0">
                <a:pos x="connsiteX1" y="connsiteY1"/>
              </a:cxn>
              <a:cxn ang="0">
                <a:pos x="connsiteX2" y="connsiteY2"/>
              </a:cxn>
              <a:cxn ang="0">
                <a:pos x="connsiteX3" y="connsiteY3"/>
              </a:cxn>
            </a:cxnLst>
            <a:rect l="l" t="t" r="r" b="b"/>
            <a:pathLst>
              <a:path w="99483" h="81491">
                <a:moveTo>
                  <a:pt x="99483" y="0"/>
                </a:moveTo>
                <a:lnTo>
                  <a:pt x="0" y="50800"/>
                </a:lnTo>
                <a:lnTo>
                  <a:pt x="4233" y="81491"/>
                </a:lnTo>
                <a:lnTo>
                  <a:pt x="99483" y="0"/>
                </a:lnTo>
                <a:close/>
              </a:path>
            </a:pathLst>
          </a:cu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8" name="Freeform: Shape 167">
            <a:extLst>
              <a:ext uri="{FF2B5EF4-FFF2-40B4-BE49-F238E27FC236}">
                <a16:creationId xmlns:a16="http://schemas.microsoft.com/office/drawing/2014/main" id="{1500F0F1-ABE8-D7C0-0F6F-87EB2AFCEA06}"/>
              </a:ext>
            </a:extLst>
          </p:cNvPr>
          <p:cNvSpPr/>
          <p:nvPr/>
        </p:nvSpPr>
        <p:spPr bwMode="auto">
          <a:xfrm>
            <a:off x="5467350" y="3397250"/>
            <a:ext cx="151342" cy="109008"/>
          </a:xfrm>
          <a:custGeom>
            <a:avLst/>
            <a:gdLst>
              <a:gd name="connsiteX0" fmla="*/ 151342 w 151342"/>
              <a:gd name="connsiteY0" fmla="*/ 109008 h 109008"/>
              <a:gd name="connsiteX1" fmla="*/ 20108 w 151342"/>
              <a:gd name="connsiteY1" fmla="*/ 0 h 109008"/>
              <a:gd name="connsiteX2" fmla="*/ 0 w 151342"/>
              <a:gd name="connsiteY2" fmla="*/ 29633 h 109008"/>
              <a:gd name="connsiteX3" fmla="*/ 151342 w 151342"/>
              <a:gd name="connsiteY3" fmla="*/ 109008 h 109008"/>
            </a:gdLst>
            <a:ahLst/>
            <a:cxnLst>
              <a:cxn ang="0">
                <a:pos x="connsiteX0" y="connsiteY0"/>
              </a:cxn>
              <a:cxn ang="0">
                <a:pos x="connsiteX1" y="connsiteY1"/>
              </a:cxn>
              <a:cxn ang="0">
                <a:pos x="connsiteX2" y="connsiteY2"/>
              </a:cxn>
              <a:cxn ang="0">
                <a:pos x="connsiteX3" y="connsiteY3"/>
              </a:cxn>
            </a:cxnLst>
            <a:rect l="l" t="t" r="r" b="b"/>
            <a:pathLst>
              <a:path w="151342" h="109008">
                <a:moveTo>
                  <a:pt x="151342" y="109008"/>
                </a:moveTo>
                <a:lnTo>
                  <a:pt x="20108" y="0"/>
                </a:lnTo>
                <a:lnTo>
                  <a:pt x="0" y="29633"/>
                </a:lnTo>
                <a:lnTo>
                  <a:pt x="151342" y="109008"/>
                </a:lnTo>
                <a:close/>
              </a:path>
            </a:pathLst>
          </a:cu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9" name="Freeform: Shape 168">
            <a:extLst>
              <a:ext uri="{FF2B5EF4-FFF2-40B4-BE49-F238E27FC236}">
                <a16:creationId xmlns:a16="http://schemas.microsoft.com/office/drawing/2014/main" id="{B0BA1A0A-004E-5B37-81FB-D07496C44115}"/>
              </a:ext>
            </a:extLst>
          </p:cNvPr>
          <p:cNvSpPr/>
          <p:nvPr/>
        </p:nvSpPr>
        <p:spPr bwMode="auto">
          <a:xfrm>
            <a:off x="5618692" y="3218392"/>
            <a:ext cx="486833" cy="576791"/>
          </a:xfrm>
          <a:custGeom>
            <a:avLst/>
            <a:gdLst>
              <a:gd name="connsiteX0" fmla="*/ 140758 w 486833"/>
              <a:gd name="connsiteY0" fmla="*/ 0 h 576791"/>
              <a:gd name="connsiteX1" fmla="*/ 140758 w 486833"/>
              <a:gd name="connsiteY1" fmla="*/ 194733 h 576791"/>
              <a:gd name="connsiteX2" fmla="*/ 0 w 486833"/>
              <a:gd name="connsiteY2" fmla="*/ 286808 h 576791"/>
              <a:gd name="connsiteX3" fmla="*/ 0 w 486833"/>
              <a:gd name="connsiteY3" fmla="*/ 479425 h 576791"/>
              <a:gd name="connsiteX4" fmla="*/ 138641 w 486833"/>
              <a:gd name="connsiteY4" fmla="*/ 572558 h 576791"/>
              <a:gd name="connsiteX5" fmla="*/ 277283 w 486833"/>
              <a:gd name="connsiteY5" fmla="*/ 479425 h 576791"/>
              <a:gd name="connsiteX6" fmla="*/ 412750 w 486833"/>
              <a:gd name="connsiteY6" fmla="*/ 576791 h 576791"/>
              <a:gd name="connsiteX7" fmla="*/ 486833 w 486833"/>
              <a:gd name="connsiteY7" fmla="*/ 532341 h 576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833" h="576791">
                <a:moveTo>
                  <a:pt x="140758" y="0"/>
                </a:moveTo>
                <a:lnTo>
                  <a:pt x="140758" y="194733"/>
                </a:lnTo>
                <a:lnTo>
                  <a:pt x="0" y="286808"/>
                </a:lnTo>
                <a:lnTo>
                  <a:pt x="0" y="479425"/>
                </a:lnTo>
                <a:lnTo>
                  <a:pt x="138641" y="572558"/>
                </a:lnTo>
                <a:lnTo>
                  <a:pt x="277283" y="479425"/>
                </a:lnTo>
                <a:lnTo>
                  <a:pt x="412750" y="576791"/>
                </a:lnTo>
                <a:lnTo>
                  <a:pt x="486833" y="532341"/>
                </a:lnTo>
              </a:path>
            </a:pathLst>
          </a:custGeom>
          <a:noFill/>
          <a:ln w="28575">
            <a:solidFill>
              <a:schemeClr val="bg1"/>
            </a:solidFill>
            <a:miter lim="800000"/>
            <a:headEnd/>
            <a:tailEnd/>
          </a:ln>
        </p:spPr>
        <p:txBody>
          <a:bodyPr rtlCol="0" anchor="ctr"/>
          <a:lstStyle/>
          <a:p>
            <a:pPr algn="ctr"/>
            <a:endParaRPr lang="en-US"/>
          </a:p>
        </p:txBody>
      </p:sp>
      <p:sp>
        <p:nvSpPr>
          <p:cNvPr id="170" name="Freeform: Shape 169">
            <a:extLst>
              <a:ext uri="{FF2B5EF4-FFF2-40B4-BE49-F238E27FC236}">
                <a16:creationId xmlns:a16="http://schemas.microsoft.com/office/drawing/2014/main" id="{1331B37A-F53B-190E-1713-1DD4CCAF9E2F}"/>
              </a:ext>
            </a:extLst>
          </p:cNvPr>
          <p:cNvSpPr/>
          <p:nvPr/>
        </p:nvSpPr>
        <p:spPr bwMode="auto">
          <a:xfrm>
            <a:off x="5732992" y="3804708"/>
            <a:ext cx="43391" cy="125942"/>
          </a:xfrm>
          <a:custGeom>
            <a:avLst/>
            <a:gdLst>
              <a:gd name="connsiteX0" fmla="*/ 20108 w 43391"/>
              <a:gd name="connsiteY0" fmla="*/ 0 h 125942"/>
              <a:gd name="connsiteX1" fmla="*/ 0 w 43391"/>
              <a:gd name="connsiteY1" fmla="*/ 125942 h 125942"/>
              <a:gd name="connsiteX2" fmla="*/ 43391 w 43391"/>
              <a:gd name="connsiteY2" fmla="*/ 125942 h 125942"/>
              <a:gd name="connsiteX3" fmla="*/ 20108 w 43391"/>
              <a:gd name="connsiteY3" fmla="*/ 0 h 125942"/>
            </a:gdLst>
            <a:ahLst/>
            <a:cxnLst>
              <a:cxn ang="0">
                <a:pos x="connsiteX0" y="connsiteY0"/>
              </a:cxn>
              <a:cxn ang="0">
                <a:pos x="connsiteX1" y="connsiteY1"/>
              </a:cxn>
              <a:cxn ang="0">
                <a:pos x="connsiteX2" y="connsiteY2"/>
              </a:cxn>
              <a:cxn ang="0">
                <a:pos x="connsiteX3" y="connsiteY3"/>
              </a:cxn>
            </a:cxnLst>
            <a:rect l="l" t="t" r="r" b="b"/>
            <a:pathLst>
              <a:path w="43391" h="125942">
                <a:moveTo>
                  <a:pt x="20108" y="0"/>
                </a:moveTo>
                <a:lnTo>
                  <a:pt x="0" y="125942"/>
                </a:lnTo>
                <a:lnTo>
                  <a:pt x="43391" y="125942"/>
                </a:lnTo>
                <a:lnTo>
                  <a:pt x="20108" y="0"/>
                </a:lnTo>
                <a:close/>
              </a:path>
            </a:pathLst>
          </a:cu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71" name="TextBox 170">
            <a:extLst>
              <a:ext uri="{FF2B5EF4-FFF2-40B4-BE49-F238E27FC236}">
                <a16:creationId xmlns:a16="http://schemas.microsoft.com/office/drawing/2014/main" id="{8E8B360F-2F7E-E6D8-ED53-67027C9FBD2A}"/>
              </a:ext>
            </a:extLst>
          </p:cNvPr>
          <p:cNvSpPr txBox="1"/>
          <p:nvPr/>
        </p:nvSpPr>
        <p:spPr bwMode="auto">
          <a:xfrm>
            <a:off x="5607247" y="3864256"/>
            <a:ext cx="251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accent3"/>
                </a:solidFill>
                <a:latin typeface="Calibri" panose="020F0502020204030204" pitchFamily="34" charset="0"/>
              </a:rPr>
              <a:t>O</a:t>
            </a:r>
          </a:p>
        </p:txBody>
      </p:sp>
      <p:cxnSp>
        <p:nvCxnSpPr>
          <p:cNvPr id="173" name="Straight Connector 172">
            <a:extLst>
              <a:ext uri="{FF2B5EF4-FFF2-40B4-BE49-F238E27FC236}">
                <a16:creationId xmlns:a16="http://schemas.microsoft.com/office/drawing/2014/main" id="{0B3FA2BA-2777-4459-0AA1-FCCE795536CA}"/>
              </a:ext>
            </a:extLst>
          </p:cNvPr>
          <p:cNvCxnSpPr>
            <a:cxnSpLocks/>
          </p:cNvCxnSpPr>
          <p:nvPr/>
        </p:nvCxnSpPr>
        <p:spPr bwMode="auto">
          <a:xfrm>
            <a:off x="5827974" y="4042037"/>
            <a:ext cx="112543" cy="64202"/>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B2CC0A11-2D16-89F7-F181-4748FEA96795}"/>
              </a:ext>
            </a:extLst>
          </p:cNvPr>
          <p:cNvCxnSpPr>
            <a:cxnSpLocks/>
          </p:cNvCxnSpPr>
          <p:nvPr/>
        </p:nvCxnSpPr>
        <p:spPr bwMode="auto">
          <a:xfrm>
            <a:off x="6010787" y="3790745"/>
            <a:ext cx="0" cy="150584"/>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7C1D39AF-3EAC-74B3-104C-F4190C35AA80}"/>
              </a:ext>
            </a:extLst>
          </p:cNvPr>
          <p:cNvCxnSpPr>
            <a:cxnSpLocks/>
          </p:cNvCxnSpPr>
          <p:nvPr/>
        </p:nvCxnSpPr>
        <p:spPr bwMode="auto">
          <a:xfrm>
            <a:off x="6045981" y="3790745"/>
            <a:ext cx="0" cy="150584"/>
          </a:xfrm>
          <a:prstGeom prst="line">
            <a:avLst/>
          </a:prstGeom>
          <a:noFill/>
          <a:ln w="28575" cap="flat" cmpd="sng" algn="ctr">
            <a:solidFill>
              <a:schemeClr val="bg1"/>
            </a:solidFill>
            <a:prstDash val="solid"/>
            <a:round/>
            <a:headEnd type="none" w="med" len="med"/>
            <a:tailEnd type="none" w="med" len="med"/>
          </a:ln>
          <a:effectLst/>
        </p:spPr>
      </p:cxnSp>
      <p:sp>
        <p:nvSpPr>
          <p:cNvPr id="177" name="TextBox 176">
            <a:extLst>
              <a:ext uri="{FF2B5EF4-FFF2-40B4-BE49-F238E27FC236}">
                <a16:creationId xmlns:a16="http://schemas.microsoft.com/office/drawing/2014/main" id="{3DA2F6D6-07A8-2CAF-0DA9-01E6D0C39B34}"/>
              </a:ext>
            </a:extLst>
          </p:cNvPr>
          <p:cNvSpPr txBox="1"/>
          <p:nvPr/>
        </p:nvSpPr>
        <p:spPr bwMode="auto">
          <a:xfrm>
            <a:off x="5874854" y="3859742"/>
            <a:ext cx="251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accent3"/>
                </a:solidFill>
                <a:latin typeface="Calibri" panose="020F0502020204030204" pitchFamily="34" charset="0"/>
              </a:rPr>
              <a:t>O</a:t>
            </a:r>
          </a:p>
        </p:txBody>
      </p:sp>
      <p:sp>
        <p:nvSpPr>
          <p:cNvPr id="178" name="TextBox 177">
            <a:extLst>
              <a:ext uri="{FF2B5EF4-FFF2-40B4-BE49-F238E27FC236}">
                <a16:creationId xmlns:a16="http://schemas.microsoft.com/office/drawing/2014/main" id="{4DB7D344-D331-1163-4ACA-72B93C71B68C}"/>
              </a:ext>
            </a:extLst>
          </p:cNvPr>
          <p:cNvSpPr txBox="1"/>
          <p:nvPr/>
        </p:nvSpPr>
        <p:spPr bwMode="auto">
          <a:xfrm>
            <a:off x="6032196" y="3530605"/>
            <a:ext cx="251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accent1"/>
                </a:solidFill>
                <a:latin typeface="Calibri" panose="020F0502020204030204" pitchFamily="34" charset="0"/>
              </a:rPr>
              <a:t>N</a:t>
            </a:r>
          </a:p>
        </p:txBody>
      </p:sp>
      <p:sp>
        <p:nvSpPr>
          <p:cNvPr id="179" name="Freeform: Shape 178">
            <a:extLst>
              <a:ext uri="{FF2B5EF4-FFF2-40B4-BE49-F238E27FC236}">
                <a16:creationId xmlns:a16="http://schemas.microsoft.com/office/drawing/2014/main" id="{16A3031A-2B25-C79E-BC8F-B987F247A9BA}"/>
              </a:ext>
            </a:extLst>
          </p:cNvPr>
          <p:cNvSpPr/>
          <p:nvPr/>
        </p:nvSpPr>
        <p:spPr bwMode="auto">
          <a:xfrm>
            <a:off x="6176433" y="3417358"/>
            <a:ext cx="278342" cy="280459"/>
          </a:xfrm>
          <a:custGeom>
            <a:avLst/>
            <a:gdLst>
              <a:gd name="connsiteX0" fmla="*/ 0 w 278342"/>
              <a:gd name="connsiteY0" fmla="*/ 162984 h 280459"/>
              <a:gd name="connsiteX1" fmla="*/ 0 w 278342"/>
              <a:gd name="connsiteY1" fmla="*/ 94192 h 280459"/>
              <a:gd name="connsiteX2" fmla="*/ 136525 w 278342"/>
              <a:gd name="connsiteY2" fmla="*/ 0 h 280459"/>
              <a:gd name="connsiteX3" fmla="*/ 278342 w 278342"/>
              <a:gd name="connsiteY3" fmla="*/ 96309 h 280459"/>
              <a:gd name="connsiteX4" fmla="*/ 278342 w 278342"/>
              <a:gd name="connsiteY4" fmla="*/ 280459 h 2804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42" h="280459">
                <a:moveTo>
                  <a:pt x="0" y="162984"/>
                </a:moveTo>
                <a:lnTo>
                  <a:pt x="0" y="94192"/>
                </a:lnTo>
                <a:lnTo>
                  <a:pt x="136525" y="0"/>
                </a:lnTo>
                <a:lnTo>
                  <a:pt x="278342" y="96309"/>
                </a:lnTo>
                <a:lnTo>
                  <a:pt x="278342" y="280459"/>
                </a:lnTo>
              </a:path>
            </a:pathLst>
          </a:custGeom>
          <a:noFill/>
          <a:ln w="28575">
            <a:solidFill>
              <a:schemeClr val="bg1"/>
            </a:solidFill>
            <a:miter lim="800000"/>
            <a:headEnd/>
            <a:tailEnd/>
          </a:ln>
        </p:spPr>
        <p:txBody>
          <a:bodyPr rtlCol="0" anchor="ctr"/>
          <a:lstStyle/>
          <a:p>
            <a:pPr algn="ctr"/>
            <a:endParaRPr lang="en-US"/>
          </a:p>
        </p:txBody>
      </p:sp>
      <p:sp>
        <p:nvSpPr>
          <p:cNvPr id="180" name="Freeform: Shape 179">
            <a:extLst>
              <a:ext uri="{FF2B5EF4-FFF2-40B4-BE49-F238E27FC236}">
                <a16:creationId xmlns:a16="http://schemas.microsoft.com/office/drawing/2014/main" id="{FF032F28-44F1-F02E-4020-5A6A102D31DD}"/>
              </a:ext>
            </a:extLst>
          </p:cNvPr>
          <p:cNvSpPr/>
          <p:nvPr/>
        </p:nvSpPr>
        <p:spPr bwMode="auto">
          <a:xfrm>
            <a:off x="6310842" y="3686175"/>
            <a:ext cx="154516" cy="112183"/>
          </a:xfrm>
          <a:custGeom>
            <a:avLst/>
            <a:gdLst>
              <a:gd name="connsiteX0" fmla="*/ 0 w 154516"/>
              <a:gd name="connsiteY0" fmla="*/ 112183 h 112183"/>
              <a:gd name="connsiteX1" fmla="*/ 131233 w 154516"/>
              <a:gd name="connsiteY1" fmla="*/ 0 h 112183"/>
              <a:gd name="connsiteX2" fmla="*/ 154516 w 154516"/>
              <a:gd name="connsiteY2" fmla="*/ 39158 h 112183"/>
              <a:gd name="connsiteX3" fmla="*/ 0 w 154516"/>
              <a:gd name="connsiteY3" fmla="*/ 112183 h 112183"/>
            </a:gdLst>
            <a:ahLst/>
            <a:cxnLst>
              <a:cxn ang="0">
                <a:pos x="connsiteX0" y="connsiteY0"/>
              </a:cxn>
              <a:cxn ang="0">
                <a:pos x="connsiteX1" y="connsiteY1"/>
              </a:cxn>
              <a:cxn ang="0">
                <a:pos x="connsiteX2" y="connsiteY2"/>
              </a:cxn>
              <a:cxn ang="0">
                <a:pos x="connsiteX3" y="connsiteY3"/>
              </a:cxn>
            </a:cxnLst>
            <a:rect l="l" t="t" r="r" b="b"/>
            <a:pathLst>
              <a:path w="154516" h="112183">
                <a:moveTo>
                  <a:pt x="0" y="112183"/>
                </a:moveTo>
                <a:lnTo>
                  <a:pt x="131233" y="0"/>
                </a:lnTo>
                <a:lnTo>
                  <a:pt x="154516" y="39158"/>
                </a:lnTo>
                <a:lnTo>
                  <a:pt x="0" y="112183"/>
                </a:lnTo>
                <a:close/>
              </a:path>
            </a:pathLst>
          </a:cu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1" name="Freeform: Shape 180">
            <a:extLst>
              <a:ext uri="{FF2B5EF4-FFF2-40B4-BE49-F238E27FC236}">
                <a16:creationId xmlns:a16="http://schemas.microsoft.com/office/drawing/2014/main" id="{6A69E540-23D6-403F-767A-4CEFC5774E24}"/>
              </a:ext>
            </a:extLst>
          </p:cNvPr>
          <p:cNvSpPr/>
          <p:nvPr/>
        </p:nvSpPr>
        <p:spPr bwMode="auto">
          <a:xfrm>
            <a:off x="6251575" y="3759200"/>
            <a:ext cx="414867" cy="329142"/>
          </a:xfrm>
          <a:custGeom>
            <a:avLst/>
            <a:gdLst>
              <a:gd name="connsiteX0" fmla="*/ 0 w 414867"/>
              <a:gd name="connsiteY0" fmla="*/ 0 h 329142"/>
              <a:gd name="connsiteX1" fmla="*/ 64558 w 414867"/>
              <a:gd name="connsiteY1" fmla="*/ 39158 h 329142"/>
              <a:gd name="connsiteX2" fmla="*/ 64558 w 414867"/>
              <a:gd name="connsiteY2" fmla="*/ 233892 h 329142"/>
              <a:gd name="connsiteX3" fmla="*/ 201083 w 414867"/>
              <a:gd name="connsiteY3" fmla="*/ 329142 h 329142"/>
              <a:gd name="connsiteX4" fmla="*/ 337608 w 414867"/>
              <a:gd name="connsiteY4" fmla="*/ 232833 h 329142"/>
              <a:gd name="connsiteX5" fmla="*/ 414867 w 414867"/>
              <a:gd name="connsiteY5" fmla="*/ 289983 h 32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867" h="329142">
                <a:moveTo>
                  <a:pt x="0" y="0"/>
                </a:moveTo>
                <a:lnTo>
                  <a:pt x="64558" y="39158"/>
                </a:lnTo>
                <a:lnTo>
                  <a:pt x="64558" y="233892"/>
                </a:lnTo>
                <a:lnTo>
                  <a:pt x="201083" y="329142"/>
                </a:lnTo>
                <a:lnTo>
                  <a:pt x="337608" y="232833"/>
                </a:lnTo>
                <a:lnTo>
                  <a:pt x="414867" y="289983"/>
                </a:lnTo>
              </a:path>
            </a:pathLst>
          </a:custGeom>
          <a:noFill/>
          <a:ln w="28575">
            <a:solidFill>
              <a:schemeClr val="bg1"/>
            </a:solidFill>
            <a:miter lim="800000"/>
            <a:headEnd/>
            <a:tailEnd/>
          </a:ln>
        </p:spPr>
        <p:txBody>
          <a:bodyPr rtlCol="0" anchor="ctr"/>
          <a:lstStyle/>
          <a:p>
            <a:pPr algn="ctr"/>
            <a:endParaRPr lang="en-US"/>
          </a:p>
        </p:txBody>
      </p:sp>
      <p:sp>
        <p:nvSpPr>
          <p:cNvPr id="182" name="Freeform: Shape 181">
            <a:extLst>
              <a:ext uri="{FF2B5EF4-FFF2-40B4-BE49-F238E27FC236}">
                <a16:creationId xmlns:a16="http://schemas.microsoft.com/office/drawing/2014/main" id="{0E584D45-10AC-8E9B-FC11-FD87F8DE175D}"/>
              </a:ext>
            </a:extLst>
          </p:cNvPr>
          <p:cNvSpPr/>
          <p:nvPr/>
        </p:nvSpPr>
        <p:spPr bwMode="auto">
          <a:xfrm>
            <a:off x="6195483" y="3997325"/>
            <a:ext cx="105834" cy="83608"/>
          </a:xfrm>
          <a:custGeom>
            <a:avLst/>
            <a:gdLst>
              <a:gd name="connsiteX0" fmla="*/ 105834 w 105834"/>
              <a:gd name="connsiteY0" fmla="*/ 0 h 83608"/>
              <a:gd name="connsiteX1" fmla="*/ 13759 w 105834"/>
              <a:gd name="connsiteY1" fmla="*/ 83608 h 83608"/>
              <a:gd name="connsiteX2" fmla="*/ 0 w 105834"/>
              <a:gd name="connsiteY2" fmla="*/ 48683 h 83608"/>
              <a:gd name="connsiteX3" fmla="*/ 105834 w 105834"/>
              <a:gd name="connsiteY3" fmla="*/ 0 h 83608"/>
            </a:gdLst>
            <a:ahLst/>
            <a:cxnLst>
              <a:cxn ang="0">
                <a:pos x="connsiteX0" y="connsiteY0"/>
              </a:cxn>
              <a:cxn ang="0">
                <a:pos x="connsiteX1" y="connsiteY1"/>
              </a:cxn>
              <a:cxn ang="0">
                <a:pos x="connsiteX2" y="connsiteY2"/>
              </a:cxn>
              <a:cxn ang="0">
                <a:pos x="connsiteX3" y="connsiteY3"/>
              </a:cxn>
            </a:cxnLst>
            <a:rect l="l" t="t" r="r" b="b"/>
            <a:pathLst>
              <a:path w="105834" h="83608">
                <a:moveTo>
                  <a:pt x="105834" y="0"/>
                </a:moveTo>
                <a:lnTo>
                  <a:pt x="13759" y="83608"/>
                </a:lnTo>
                <a:lnTo>
                  <a:pt x="0" y="48683"/>
                </a:lnTo>
                <a:lnTo>
                  <a:pt x="105834" y="0"/>
                </a:lnTo>
                <a:close/>
              </a:path>
            </a:pathLst>
          </a:cu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3" name="TextBox 182">
            <a:extLst>
              <a:ext uri="{FF2B5EF4-FFF2-40B4-BE49-F238E27FC236}">
                <a16:creationId xmlns:a16="http://schemas.microsoft.com/office/drawing/2014/main" id="{DBB73919-0F55-7C1C-473B-E1AA8304B136}"/>
              </a:ext>
            </a:extLst>
          </p:cNvPr>
          <p:cNvSpPr txBox="1"/>
          <p:nvPr/>
        </p:nvSpPr>
        <p:spPr bwMode="auto">
          <a:xfrm>
            <a:off x="5988477" y="3951629"/>
            <a:ext cx="251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accent3"/>
                </a:solidFill>
                <a:latin typeface="Calibri" panose="020F0502020204030204" pitchFamily="34" charset="0"/>
              </a:rPr>
              <a:t>O</a:t>
            </a:r>
          </a:p>
        </p:txBody>
      </p:sp>
      <p:cxnSp>
        <p:nvCxnSpPr>
          <p:cNvPr id="185" name="Straight Connector 184">
            <a:extLst>
              <a:ext uri="{FF2B5EF4-FFF2-40B4-BE49-F238E27FC236}">
                <a16:creationId xmlns:a16="http://schemas.microsoft.com/office/drawing/2014/main" id="{A3DCB3CB-3A7D-9CA2-911E-324BD48FA3CB}"/>
              </a:ext>
            </a:extLst>
          </p:cNvPr>
          <p:cNvCxnSpPr/>
          <p:nvPr/>
        </p:nvCxnSpPr>
        <p:spPr bwMode="auto">
          <a:xfrm>
            <a:off x="6134860" y="4182815"/>
            <a:ext cx="0" cy="132762"/>
          </a:xfrm>
          <a:prstGeom prst="line">
            <a:avLst/>
          </a:prstGeom>
          <a:noFill/>
          <a:ln w="28575" cap="flat" cmpd="sng" algn="ctr">
            <a:solidFill>
              <a:schemeClr val="bg1"/>
            </a:solidFill>
            <a:prstDash val="solid"/>
            <a:round/>
            <a:headEnd type="none" w="med" len="med"/>
            <a:tailEnd type="none" w="med" len="med"/>
          </a:ln>
          <a:effectLst/>
        </p:spPr>
      </p:cxnSp>
      <p:grpSp>
        <p:nvGrpSpPr>
          <p:cNvPr id="186" name="Group 185">
            <a:extLst>
              <a:ext uri="{FF2B5EF4-FFF2-40B4-BE49-F238E27FC236}">
                <a16:creationId xmlns:a16="http://schemas.microsoft.com/office/drawing/2014/main" id="{8002A250-4C73-2215-562A-1E2435378C24}"/>
              </a:ext>
            </a:extLst>
          </p:cNvPr>
          <p:cNvGrpSpPr/>
          <p:nvPr/>
        </p:nvGrpSpPr>
        <p:grpSpPr>
          <a:xfrm rot="10800000">
            <a:off x="6393392" y="4118271"/>
            <a:ext cx="118534" cy="113264"/>
            <a:chOff x="4134908" y="4280936"/>
            <a:chExt cx="118534" cy="113264"/>
          </a:xfrm>
        </p:grpSpPr>
        <p:cxnSp>
          <p:nvCxnSpPr>
            <p:cNvPr id="187" name="Straight Connector 186">
              <a:extLst>
                <a:ext uri="{FF2B5EF4-FFF2-40B4-BE49-F238E27FC236}">
                  <a16:creationId xmlns:a16="http://schemas.microsoft.com/office/drawing/2014/main" id="{6544F980-039D-C7FD-FFBE-FE49D1D1852B}"/>
                </a:ext>
              </a:extLst>
            </p:cNvPr>
            <p:cNvCxnSpPr>
              <a:cxnSpLocks/>
            </p:cNvCxnSpPr>
            <p:nvPr/>
          </p:nvCxnSpPr>
          <p:spPr bwMode="auto">
            <a:xfrm>
              <a:off x="4177771" y="4394200"/>
              <a:ext cx="32809"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F9DAF513-D922-536C-02C8-D5985DBD4382}"/>
                </a:ext>
              </a:extLst>
            </p:cNvPr>
            <p:cNvCxnSpPr>
              <a:cxnSpLocks/>
            </p:cNvCxnSpPr>
            <p:nvPr/>
          </p:nvCxnSpPr>
          <p:spPr bwMode="auto">
            <a:xfrm>
              <a:off x="4166658" y="4356446"/>
              <a:ext cx="55034"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1E86384B-D9DA-6B18-1194-E1B2F1CF215C}"/>
                </a:ext>
              </a:extLst>
            </p:cNvPr>
            <p:cNvCxnSpPr>
              <a:cxnSpLocks/>
            </p:cNvCxnSpPr>
            <p:nvPr/>
          </p:nvCxnSpPr>
          <p:spPr bwMode="auto">
            <a:xfrm>
              <a:off x="4151842" y="4318691"/>
              <a:ext cx="84666"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73F28F03-7E08-F71F-6B0A-B52619BFF07E}"/>
                </a:ext>
              </a:extLst>
            </p:cNvPr>
            <p:cNvCxnSpPr>
              <a:cxnSpLocks/>
            </p:cNvCxnSpPr>
            <p:nvPr/>
          </p:nvCxnSpPr>
          <p:spPr bwMode="auto">
            <a:xfrm>
              <a:off x="4134908" y="4280936"/>
              <a:ext cx="118534" cy="0"/>
            </a:xfrm>
            <a:prstGeom prst="line">
              <a:avLst/>
            </a:prstGeom>
            <a:noFill/>
            <a:ln w="28575" cap="flat" cmpd="sng" algn="ctr">
              <a:solidFill>
                <a:schemeClr val="bg1"/>
              </a:solidFill>
              <a:prstDash val="solid"/>
              <a:round/>
              <a:headEnd type="none" w="med" len="med"/>
              <a:tailEnd type="none" w="med" len="med"/>
            </a:ln>
            <a:effectLst/>
          </p:spPr>
        </p:cxnSp>
      </p:grpSp>
      <p:sp>
        <p:nvSpPr>
          <p:cNvPr id="191" name="Freeform: Shape 190">
            <a:extLst>
              <a:ext uri="{FF2B5EF4-FFF2-40B4-BE49-F238E27FC236}">
                <a16:creationId xmlns:a16="http://schemas.microsoft.com/office/drawing/2014/main" id="{182B29D0-2584-2D0E-480B-B63322B2664A}"/>
              </a:ext>
            </a:extLst>
          </p:cNvPr>
          <p:cNvSpPr/>
          <p:nvPr/>
        </p:nvSpPr>
        <p:spPr bwMode="auto">
          <a:xfrm>
            <a:off x="6795558" y="3990975"/>
            <a:ext cx="351367" cy="98425"/>
          </a:xfrm>
          <a:custGeom>
            <a:avLst/>
            <a:gdLst>
              <a:gd name="connsiteX0" fmla="*/ 0 w 351367"/>
              <a:gd name="connsiteY0" fmla="*/ 53975 h 98425"/>
              <a:gd name="connsiteX1" fmla="*/ 75142 w 351367"/>
              <a:gd name="connsiteY1" fmla="*/ 0 h 98425"/>
              <a:gd name="connsiteX2" fmla="*/ 208492 w 351367"/>
              <a:gd name="connsiteY2" fmla="*/ 98425 h 98425"/>
              <a:gd name="connsiteX3" fmla="*/ 351367 w 351367"/>
              <a:gd name="connsiteY3" fmla="*/ 7408 h 98425"/>
            </a:gdLst>
            <a:ahLst/>
            <a:cxnLst>
              <a:cxn ang="0">
                <a:pos x="connsiteX0" y="connsiteY0"/>
              </a:cxn>
              <a:cxn ang="0">
                <a:pos x="connsiteX1" y="connsiteY1"/>
              </a:cxn>
              <a:cxn ang="0">
                <a:pos x="connsiteX2" y="connsiteY2"/>
              </a:cxn>
              <a:cxn ang="0">
                <a:pos x="connsiteX3" y="connsiteY3"/>
              </a:cxn>
            </a:cxnLst>
            <a:rect l="l" t="t" r="r" b="b"/>
            <a:pathLst>
              <a:path w="351367" h="98425">
                <a:moveTo>
                  <a:pt x="0" y="53975"/>
                </a:moveTo>
                <a:lnTo>
                  <a:pt x="75142" y="0"/>
                </a:lnTo>
                <a:lnTo>
                  <a:pt x="208492" y="98425"/>
                </a:lnTo>
                <a:lnTo>
                  <a:pt x="351367" y="7408"/>
                </a:lnTo>
              </a:path>
            </a:pathLst>
          </a:custGeom>
          <a:noFill/>
          <a:ln w="28575">
            <a:solidFill>
              <a:schemeClr val="bg1"/>
            </a:solidFill>
            <a:miter lim="800000"/>
            <a:headEnd/>
            <a:tailEnd/>
          </a:ln>
        </p:spPr>
        <p:txBody>
          <a:bodyPr rtlCol="0" anchor="ctr"/>
          <a:lstStyle/>
          <a:p>
            <a:pPr algn="ctr"/>
            <a:endParaRPr lang="en-US"/>
          </a:p>
        </p:txBody>
      </p:sp>
      <p:cxnSp>
        <p:nvCxnSpPr>
          <p:cNvPr id="192" name="Straight Connector 191">
            <a:extLst>
              <a:ext uri="{FF2B5EF4-FFF2-40B4-BE49-F238E27FC236}">
                <a16:creationId xmlns:a16="http://schemas.microsoft.com/office/drawing/2014/main" id="{A7D5E658-E803-281F-45CF-DC9E1104431C}"/>
              </a:ext>
            </a:extLst>
          </p:cNvPr>
          <p:cNvCxnSpPr>
            <a:cxnSpLocks/>
          </p:cNvCxnSpPr>
          <p:nvPr/>
        </p:nvCxnSpPr>
        <p:spPr bwMode="auto">
          <a:xfrm>
            <a:off x="6572240" y="3848998"/>
            <a:ext cx="0" cy="150584"/>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991627A3-4122-8545-F9D8-C716191DC0A4}"/>
              </a:ext>
            </a:extLst>
          </p:cNvPr>
          <p:cNvCxnSpPr>
            <a:cxnSpLocks/>
          </p:cNvCxnSpPr>
          <p:nvPr/>
        </p:nvCxnSpPr>
        <p:spPr bwMode="auto">
          <a:xfrm>
            <a:off x="6607434" y="3848998"/>
            <a:ext cx="0" cy="150584"/>
          </a:xfrm>
          <a:prstGeom prst="line">
            <a:avLst/>
          </a:prstGeom>
          <a:noFill/>
          <a:ln w="28575" cap="flat" cmpd="sng" algn="ctr">
            <a:solidFill>
              <a:schemeClr val="bg1"/>
            </a:solidFill>
            <a:prstDash val="solid"/>
            <a:round/>
            <a:headEnd type="none" w="med" len="med"/>
            <a:tailEnd type="none" w="med" len="med"/>
          </a:ln>
          <a:effectLst/>
        </p:spPr>
      </p:cxnSp>
      <p:sp>
        <p:nvSpPr>
          <p:cNvPr id="195" name="TextBox 194">
            <a:extLst>
              <a:ext uri="{FF2B5EF4-FFF2-40B4-BE49-F238E27FC236}">
                <a16:creationId xmlns:a16="http://schemas.microsoft.com/office/drawing/2014/main" id="{0071E53C-EB7C-036C-8C02-4818C010D6B4}"/>
              </a:ext>
            </a:extLst>
          </p:cNvPr>
          <p:cNvSpPr txBox="1"/>
          <p:nvPr/>
        </p:nvSpPr>
        <p:spPr bwMode="auto">
          <a:xfrm>
            <a:off x="6436253" y="3622815"/>
            <a:ext cx="251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accent3"/>
                </a:solidFill>
                <a:latin typeface="Calibri" panose="020F0502020204030204" pitchFamily="34" charset="0"/>
              </a:rPr>
              <a:t>O</a:t>
            </a:r>
          </a:p>
        </p:txBody>
      </p:sp>
      <p:sp>
        <p:nvSpPr>
          <p:cNvPr id="196" name="TextBox 195">
            <a:extLst>
              <a:ext uri="{FF2B5EF4-FFF2-40B4-BE49-F238E27FC236}">
                <a16:creationId xmlns:a16="http://schemas.microsoft.com/office/drawing/2014/main" id="{7986078F-8443-29FE-2AB3-EF2CBF9608E6}"/>
              </a:ext>
            </a:extLst>
          </p:cNvPr>
          <p:cNvSpPr txBox="1"/>
          <p:nvPr/>
        </p:nvSpPr>
        <p:spPr bwMode="auto">
          <a:xfrm>
            <a:off x="6574880" y="3990975"/>
            <a:ext cx="251490"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Bef>
                <a:spcPts val="0"/>
              </a:spcBef>
              <a:spcAft>
                <a:spcPct val="0"/>
              </a:spcAft>
              <a:buClrTx/>
              <a:buFontTx/>
              <a:buNone/>
            </a:pPr>
            <a:r>
              <a:rPr lang="en-US" sz="1400" b="0">
                <a:solidFill>
                  <a:schemeClr val="accent1"/>
                </a:solidFill>
                <a:latin typeface="Calibri" panose="020F0502020204030204" pitchFamily="34" charset="0"/>
              </a:rPr>
              <a:t>N</a:t>
            </a:r>
          </a:p>
          <a:p>
            <a:pPr algn="l">
              <a:lnSpc>
                <a:spcPct val="80000"/>
              </a:lnSpc>
              <a:spcBef>
                <a:spcPts val="0"/>
              </a:spcBef>
              <a:spcAft>
                <a:spcPct val="0"/>
              </a:spcAft>
              <a:buClrTx/>
              <a:buFontTx/>
              <a:buNone/>
            </a:pPr>
            <a:r>
              <a:rPr lang="en-US" sz="1400" b="0">
                <a:solidFill>
                  <a:schemeClr val="accent1"/>
                </a:solidFill>
                <a:latin typeface="Calibri" panose="020F0502020204030204" pitchFamily="34" charset="0"/>
              </a:rPr>
              <a:t>H</a:t>
            </a:r>
          </a:p>
        </p:txBody>
      </p:sp>
      <p:grpSp>
        <p:nvGrpSpPr>
          <p:cNvPr id="197" name="Group 196">
            <a:extLst>
              <a:ext uri="{FF2B5EF4-FFF2-40B4-BE49-F238E27FC236}">
                <a16:creationId xmlns:a16="http://schemas.microsoft.com/office/drawing/2014/main" id="{01AD2E2B-4379-6471-E094-E1A5BC5E0A80}"/>
              </a:ext>
            </a:extLst>
          </p:cNvPr>
          <p:cNvGrpSpPr/>
          <p:nvPr/>
        </p:nvGrpSpPr>
        <p:grpSpPr>
          <a:xfrm rot="10800000">
            <a:off x="6946137" y="4118271"/>
            <a:ext cx="118534" cy="113264"/>
            <a:chOff x="4134908" y="4280936"/>
            <a:chExt cx="118534" cy="113264"/>
          </a:xfrm>
        </p:grpSpPr>
        <p:cxnSp>
          <p:nvCxnSpPr>
            <p:cNvPr id="198" name="Straight Connector 197">
              <a:extLst>
                <a:ext uri="{FF2B5EF4-FFF2-40B4-BE49-F238E27FC236}">
                  <a16:creationId xmlns:a16="http://schemas.microsoft.com/office/drawing/2014/main" id="{D3AAC234-F8AE-94AA-C6EB-CA2E1A5BD280}"/>
                </a:ext>
              </a:extLst>
            </p:cNvPr>
            <p:cNvCxnSpPr>
              <a:cxnSpLocks/>
            </p:cNvCxnSpPr>
            <p:nvPr/>
          </p:nvCxnSpPr>
          <p:spPr bwMode="auto">
            <a:xfrm>
              <a:off x="4177771" y="4394200"/>
              <a:ext cx="32809" cy="0"/>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93AEB6D5-2B41-CF19-313E-42F11B3633E9}"/>
                </a:ext>
              </a:extLst>
            </p:cNvPr>
            <p:cNvCxnSpPr>
              <a:cxnSpLocks/>
            </p:cNvCxnSpPr>
            <p:nvPr/>
          </p:nvCxnSpPr>
          <p:spPr bwMode="auto">
            <a:xfrm>
              <a:off x="4166658" y="4356446"/>
              <a:ext cx="55034" cy="0"/>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F28647E4-A4C2-3831-EF45-03C7BEB12545}"/>
                </a:ext>
              </a:extLst>
            </p:cNvPr>
            <p:cNvCxnSpPr>
              <a:cxnSpLocks/>
            </p:cNvCxnSpPr>
            <p:nvPr/>
          </p:nvCxnSpPr>
          <p:spPr bwMode="auto">
            <a:xfrm>
              <a:off x="4151842" y="4318691"/>
              <a:ext cx="84666" cy="0"/>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6C0FDF7C-E94E-9AE2-6445-03CFEB2F5C53}"/>
                </a:ext>
              </a:extLst>
            </p:cNvPr>
            <p:cNvCxnSpPr>
              <a:cxnSpLocks/>
            </p:cNvCxnSpPr>
            <p:nvPr/>
          </p:nvCxnSpPr>
          <p:spPr bwMode="auto">
            <a:xfrm>
              <a:off x="4134908" y="4280936"/>
              <a:ext cx="11853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A7E058EC-AF22-5694-89D2-AD0353B7D7C0}"/>
              </a:ext>
            </a:extLst>
          </p:cNvPr>
          <p:cNvGrpSpPr/>
          <p:nvPr/>
        </p:nvGrpSpPr>
        <p:grpSpPr>
          <a:xfrm>
            <a:off x="6811636" y="3852346"/>
            <a:ext cx="118534" cy="113264"/>
            <a:chOff x="4134908" y="4280936"/>
            <a:chExt cx="118534" cy="113264"/>
          </a:xfrm>
        </p:grpSpPr>
        <p:cxnSp>
          <p:nvCxnSpPr>
            <p:cNvPr id="203" name="Straight Connector 202">
              <a:extLst>
                <a:ext uri="{FF2B5EF4-FFF2-40B4-BE49-F238E27FC236}">
                  <a16:creationId xmlns:a16="http://schemas.microsoft.com/office/drawing/2014/main" id="{F720B813-E3A2-673C-DD2A-D3D34C11D0C7}"/>
                </a:ext>
              </a:extLst>
            </p:cNvPr>
            <p:cNvCxnSpPr>
              <a:cxnSpLocks/>
            </p:cNvCxnSpPr>
            <p:nvPr/>
          </p:nvCxnSpPr>
          <p:spPr bwMode="auto">
            <a:xfrm>
              <a:off x="4177771" y="4394200"/>
              <a:ext cx="32809" cy="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CC016251-8DBB-5652-B302-3BA3D7766F89}"/>
                </a:ext>
              </a:extLst>
            </p:cNvPr>
            <p:cNvCxnSpPr>
              <a:cxnSpLocks/>
            </p:cNvCxnSpPr>
            <p:nvPr/>
          </p:nvCxnSpPr>
          <p:spPr bwMode="auto">
            <a:xfrm>
              <a:off x="4166658" y="4356446"/>
              <a:ext cx="55034"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977FF4AA-7F1F-1FC5-9E42-8D6348EB4CC0}"/>
                </a:ext>
              </a:extLst>
            </p:cNvPr>
            <p:cNvCxnSpPr>
              <a:cxnSpLocks/>
            </p:cNvCxnSpPr>
            <p:nvPr/>
          </p:nvCxnSpPr>
          <p:spPr bwMode="auto">
            <a:xfrm>
              <a:off x="4151842" y="4318691"/>
              <a:ext cx="84666"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7F515C2D-96EF-38F1-0172-3BBDEC1B3DD1}"/>
                </a:ext>
              </a:extLst>
            </p:cNvPr>
            <p:cNvCxnSpPr>
              <a:cxnSpLocks/>
            </p:cNvCxnSpPr>
            <p:nvPr/>
          </p:nvCxnSpPr>
          <p:spPr bwMode="auto">
            <a:xfrm>
              <a:off x="4134908" y="4280936"/>
              <a:ext cx="118534" cy="0"/>
            </a:xfrm>
            <a:prstGeom prst="line">
              <a:avLst/>
            </a:prstGeom>
            <a:noFill/>
            <a:ln w="28575" cap="flat" cmpd="sng" algn="ctr">
              <a:solidFill>
                <a:schemeClr val="bg1"/>
              </a:solidFill>
              <a:prstDash val="solid"/>
              <a:round/>
              <a:headEnd type="none" w="med" len="med"/>
              <a:tailEnd type="none" w="med" len="med"/>
            </a:ln>
            <a:effectLst/>
          </p:spPr>
        </p:cxnSp>
      </p:grpSp>
      <p:sp>
        <p:nvSpPr>
          <p:cNvPr id="207" name="TextBox 206">
            <a:extLst>
              <a:ext uri="{FF2B5EF4-FFF2-40B4-BE49-F238E27FC236}">
                <a16:creationId xmlns:a16="http://schemas.microsoft.com/office/drawing/2014/main" id="{10FB2A08-E16B-94D2-8226-8D871D9BC2AD}"/>
              </a:ext>
            </a:extLst>
          </p:cNvPr>
          <p:cNvSpPr txBox="1"/>
          <p:nvPr/>
        </p:nvSpPr>
        <p:spPr bwMode="auto">
          <a:xfrm>
            <a:off x="6795558" y="4190273"/>
            <a:ext cx="4356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accent3"/>
                </a:solidFill>
                <a:latin typeface="Calibri" panose="020F0502020204030204" pitchFamily="34" charset="0"/>
              </a:rPr>
              <a:t>HO</a:t>
            </a:r>
          </a:p>
        </p:txBody>
      </p:sp>
      <p:sp>
        <p:nvSpPr>
          <p:cNvPr id="208" name="Hexagon 207">
            <a:extLst>
              <a:ext uri="{FF2B5EF4-FFF2-40B4-BE49-F238E27FC236}">
                <a16:creationId xmlns:a16="http://schemas.microsoft.com/office/drawing/2014/main" id="{3D9E6C9E-AE9A-5ABB-D24B-2D354693F0CD}"/>
              </a:ext>
            </a:extLst>
          </p:cNvPr>
          <p:cNvSpPr/>
          <p:nvPr/>
        </p:nvSpPr>
        <p:spPr bwMode="auto">
          <a:xfrm rot="19485335">
            <a:off x="7114225" y="3751156"/>
            <a:ext cx="339713" cy="298154"/>
          </a:xfrm>
          <a:prstGeom prst="hexagon">
            <a:avLst/>
          </a:pr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210" name="Straight Connector 209">
            <a:extLst>
              <a:ext uri="{FF2B5EF4-FFF2-40B4-BE49-F238E27FC236}">
                <a16:creationId xmlns:a16="http://schemas.microsoft.com/office/drawing/2014/main" id="{7F9EB2A0-186E-3190-B02E-B7285D4BA135}"/>
              </a:ext>
            </a:extLst>
          </p:cNvPr>
          <p:cNvCxnSpPr>
            <a:cxnSpLocks/>
          </p:cNvCxnSpPr>
          <p:nvPr/>
        </p:nvCxnSpPr>
        <p:spPr bwMode="auto">
          <a:xfrm>
            <a:off x="7164266" y="3837255"/>
            <a:ext cx="19701" cy="146312"/>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6F6FBE0F-4C95-21DE-85C7-3EB369F6CD7E}"/>
              </a:ext>
            </a:extLst>
          </p:cNvPr>
          <p:cNvCxnSpPr>
            <a:cxnSpLocks/>
          </p:cNvCxnSpPr>
          <p:nvPr/>
        </p:nvCxnSpPr>
        <p:spPr bwMode="auto">
          <a:xfrm flipH="1">
            <a:off x="7280911" y="3944408"/>
            <a:ext cx="126364" cy="88201"/>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5E418B4B-8418-B507-9809-5388D29B54A7}"/>
              </a:ext>
            </a:extLst>
          </p:cNvPr>
          <p:cNvCxnSpPr>
            <a:cxnSpLocks/>
          </p:cNvCxnSpPr>
          <p:nvPr/>
        </p:nvCxnSpPr>
        <p:spPr bwMode="auto">
          <a:xfrm flipH="1" flipV="1">
            <a:off x="7270750" y="3766608"/>
            <a:ext cx="121005" cy="61576"/>
          </a:xfrm>
          <a:prstGeom prst="line">
            <a:avLst/>
          </a:prstGeom>
          <a:noFill/>
          <a:ln w="28575" cap="flat" cmpd="sng" algn="ctr">
            <a:solidFill>
              <a:schemeClr val="bg1"/>
            </a:solidFill>
            <a:prstDash val="solid"/>
            <a:round/>
            <a:headEnd type="none" w="med" len="med"/>
            <a:tailEnd type="none" w="med" len="med"/>
          </a:ln>
          <a:effectLst/>
        </p:spPr>
      </p:cxnSp>
      <p:sp>
        <p:nvSpPr>
          <p:cNvPr id="217" name="TextBox 216">
            <a:extLst>
              <a:ext uri="{FF2B5EF4-FFF2-40B4-BE49-F238E27FC236}">
                <a16:creationId xmlns:a16="http://schemas.microsoft.com/office/drawing/2014/main" id="{A291C976-AEF1-6665-6712-7AE39A3509E4}"/>
              </a:ext>
            </a:extLst>
          </p:cNvPr>
          <p:cNvSpPr txBox="1"/>
          <p:nvPr/>
        </p:nvSpPr>
        <p:spPr bwMode="auto">
          <a:xfrm>
            <a:off x="2614339" y="4672513"/>
            <a:ext cx="658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MC</a:t>
            </a:r>
          </a:p>
        </p:txBody>
      </p:sp>
      <p:sp>
        <p:nvSpPr>
          <p:cNvPr id="218" name="TextBox 217">
            <a:extLst>
              <a:ext uri="{FF2B5EF4-FFF2-40B4-BE49-F238E27FC236}">
                <a16:creationId xmlns:a16="http://schemas.microsoft.com/office/drawing/2014/main" id="{168B1AED-ADC5-7EC9-3D3F-C7978338F246}"/>
              </a:ext>
            </a:extLst>
          </p:cNvPr>
          <p:cNvSpPr txBox="1"/>
          <p:nvPr/>
        </p:nvSpPr>
        <p:spPr bwMode="auto">
          <a:xfrm>
            <a:off x="3346802" y="4671684"/>
            <a:ext cx="8173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Val-Cit</a:t>
            </a:r>
          </a:p>
        </p:txBody>
      </p:sp>
      <p:sp>
        <p:nvSpPr>
          <p:cNvPr id="219" name="TextBox 218">
            <a:extLst>
              <a:ext uri="{FF2B5EF4-FFF2-40B4-BE49-F238E27FC236}">
                <a16:creationId xmlns:a16="http://schemas.microsoft.com/office/drawing/2014/main" id="{ECED7964-1DAD-B846-F986-90B72764AA73}"/>
              </a:ext>
            </a:extLst>
          </p:cNvPr>
          <p:cNvSpPr txBox="1"/>
          <p:nvPr/>
        </p:nvSpPr>
        <p:spPr bwMode="auto">
          <a:xfrm>
            <a:off x="4059559" y="4679812"/>
            <a:ext cx="8173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PAB</a:t>
            </a:r>
          </a:p>
        </p:txBody>
      </p:sp>
      <p:sp>
        <p:nvSpPr>
          <p:cNvPr id="220" name="TextBox 219">
            <a:extLst>
              <a:ext uri="{FF2B5EF4-FFF2-40B4-BE49-F238E27FC236}">
                <a16:creationId xmlns:a16="http://schemas.microsoft.com/office/drawing/2014/main" id="{33B21D7D-B128-C2C5-0995-CDDA3EEA92FE}"/>
              </a:ext>
            </a:extLst>
          </p:cNvPr>
          <p:cNvSpPr txBox="1"/>
          <p:nvPr/>
        </p:nvSpPr>
        <p:spPr bwMode="auto">
          <a:xfrm>
            <a:off x="5717652" y="4713703"/>
            <a:ext cx="8173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MMAE</a:t>
            </a:r>
          </a:p>
        </p:txBody>
      </p:sp>
      <p:sp>
        <p:nvSpPr>
          <p:cNvPr id="222" name="Left Brace 221">
            <a:extLst>
              <a:ext uri="{FF2B5EF4-FFF2-40B4-BE49-F238E27FC236}">
                <a16:creationId xmlns:a16="http://schemas.microsoft.com/office/drawing/2014/main" id="{00FD8F86-081E-467A-CE29-0FFB5E7D2851}"/>
              </a:ext>
            </a:extLst>
          </p:cNvPr>
          <p:cNvSpPr/>
          <p:nvPr/>
        </p:nvSpPr>
        <p:spPr bwMode="auto">
          <a:xfrm rot="16200000">
            <a:off x="2773195" y="4134056"/>
            <a:ext cx="158104" cy="1080631"/>
          </a:xfrm>
          <a:prstGeom prst="leftBrace">
            <a:avLst>
              <a:gd name="adj1" fmla="val 81966"/>
              <a:gd name="adj2" fmla="val 5000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223" name="Left Brace 222">
            <a:extLst>
              <a:ext uri="{FF2B5EF4-FFF2-40B4-BE49-F238E27FC236}">
                <a16:creationId xmlns:a16="http://schemas.microsoft.com/office/drawing/2014/main" id="{64F36463-FD03-D57B-12F9-40D9122C4A62}"/>
              </a:ext>
            </a:extLst>
          </p:cNvPr>
          <p:cNvSpPr/>
          <p:nvPr/>
        </p:nvSpPr>
        <p:spPr bwMode="auto">
          <a:xfrm rot="16200000">
            <a:off x="3655542" y="4389951"/>
            <a:ext cx="158104" cy="568844"/>
          </a:xfrm>
          <a:prstGeom prst="leftBrace">
            <a:avLst>
              <a:gd name="adj1" fmla="val 81966"/>
              <a:gd name="adj2" fmla="val 5000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224" name="Left Brace 223">
            <a:extLst>
              <a:ext uri="{FF2B5EF4-FFF2-40B4-BE49-F238E27FC236}">
                <a16:creationId xmlns:a16="http://schemas.microsoft.com/office/drawing/2014/main" id="{C65123D9-66CB-DE8B-4248-E6E9F4945A3A}"/>
              </a:ext>
            </a:extLst>
          </p:cNvPr>
          <p:cNvSpPr/>
          <p:nvPr/>
        </p:nvSpPr>
        <p:spPr bwMode="auto">
          <a:xfrm rot="16200000">
            <a:off x="4264929" y="4389951"/>
            <a:ext cx="158104" cy="568844"/>
          </a:xfrm>
          <a:prstGeom prst="leftBrace">
            <a:avLst>
              <a:gd name="adj1" fmla="val 81966"/>
              <a:gd name="adj2" fmla="val 5000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225" name="Left Brace 224">
            <a:extLst>
              <a:ext uri="{FF2B5EF4-FFF2-40B4-BE49-F238E27FC236}">
                <a16:creationId xmlns:a16="http://schemas.microsoft.com/office/drawing/2014/main" id="{10F6AB04-DD87-329F-8E1A-1A55CCAD54C2}"/>
              </a:ext>
            </a:extLst>
          </p:cNvPr>
          <p:cNvSpPr/>
          <p:nvPr/>
        </p:nvSpPr>
        <p:spPr bwMode="auto">
          <a:xfrm rot="16200000">
            <a:off x="6002515" y="3288343"/>
            <a:ext cx="158104" cy="2772060"/>
          </a:xfrm>
          <a:prstGeom prst="leftBrace">
            <a:avLst>
              <a:gd name="adj1" fmla="val 81966"/>
              <a:gd name="adj2" fmla="val 5000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226" name="Left Brace 225">
            <a:extLst>
              <a:ext uri="{FF2B5EF4-FFF2-40B4-BE49-F238E27FC236}">
                <a16:creationId xmlns:a16="http://schemas.microsoft.com/office/drawing/2014/main" id="{AF4909B7-65FB-CDB4-84E3-0EBDF69B09DA}"/>
              </a:ext>
            </a:extLst>
          </p:cNvPr>
          <p:cNvSpPr/>
          <p:nvPr/>
        </p:nvSpPr>
        <p:spPr bwMode="auto">
          <a:xfrm rot="16200000">
            <a:off x="5992465" y="3894467"/>
            <a:ext cx="158104" cy="2671523"/>
          </a:xfrm>
          <a:prstGeom prst="leftBrace">
            <a:avLst>
              <a:gd name="adj1" fmla="val 31092"/>
              <a:gd name="adj2" fmla="val 50000"/>
            </a:avLst>
          </a:prstGeom>
          <a:noFill/>
          <a:ln w="28575" cap="flat" cmpd="sng" algn="ctr">
            <a:solidFill>
              <a:schemeClr val="accent3"/>
            </a:solidFill>
            <a:prstDash val="solid"/>
            <a:round/>
            <a:headEnd type="none" w="med" len="med"/>
            <a:tailEnd type="none" w="med" len="med"/>
          </a:ln>
          <a:effectLst/>
        </p:spPr>
        <p:txBody>
          <a:bodyPr rtlCol="0" anchor="ctr"/>
          <a:lstStyle/>
          <a:p>
            <a:pPr algn="ctr"/>
            <a:endParaRPr lang="en-US"/>
          </a:p>
        </p:txBody>
      </p:sp>
      <p:sp>
        <p:nvSpPr>
          <p:cNvPr id="227" name="Left Brace 226">
            <a:extLst>
              <a:ext uri="{FF2B5EF4-FFF2-40B4-BE49-F238E27FC236}">
                <a16:creationId xmlns:a16="http://schemas.microsoft.com/office/drawing/2014/main" id="{EFF3A637-1D50-6864-7019-D9C2E9AC460F}"/>
              </a:ext>
            </a:extLst>
          </p:cNvPr>
          <p:cNvSpPr/>
          <p:nvPr/>
        </p:nvSpPr>
        <p:spPr bwMode="auto">
          <a:xfrm rot="16200000">
            <a:off x="3429792" y="4071550"/>
            <a:ext cx="158104" cy="2317357"/>
          </a:xfrm>
          <a:prstGeom prst="leftBrace">
            <a:avLst>
              <a:gd name="adj1" fmla="val 31092"/>
              <a:gd name="adj2" fmla="val 50000"/>
            </a:avLst>
          </a:prstGeom>
          <a:noFill/>
          <a:ln w="28575" cap="flat" cmpd="sng" algn="ctr">
            <a:solidFill>
              <a:schemeClr val="accent3"/>
            </a:solidFill>
            <a:prstDash val="solid"/>
            <a:round/>
            <a:headEnd type="none" w="med" len="med"/>
            <a:tailEnd type="none" w="med" len="med"/>
          </a:ln>
          <a:effectLst/>
        </p:spPr>
        <p:txBody>
          <a:bodyPr rtlCol="0" anchor="ctr"/>
          <a:lstStyle/>
          <a:p>
            <a:pPr algn="ctr"/>
            <a:endParaRPr lang="en-US"/>
          </a:p>
        </p:txBody>
      </p:sp>
      <p:sp>
        <p:nvSpPr>
          <p:cNvPr id="228" name="Left Brace 227">
            <a:extLst>
              <a:ext uri="{FF2B5EF4-FFF2-40B4-BE49-F238E27FC236}">
                <a16:creationId xmlns:a16="http://schemas.microsoft.com/office/drawing/2014/main" id="{F7166F1D-AA15-9A96-1FFE-47A992D77153}"/>
              </a:ext>
            </a:extLst>
          </p:cNvPr>
          <p:cNvSpPr/>
          <p:nvPr/>
        </p:nvSpPr>
        <p:spPr bwMode="auto">
          <a:xfrm rot="16200000">
            <a:off x="1541401" y="4562101"/>
            <a:ext cx="158104" cy="1336255"/>
          </a:xfrm>
          <a:prstGeom prst="leftBrace">
            <a:avLst>
              <a:gd name="adj1" fmla="val 31092"/>
              <a:gd name="adj2" fmla="val 50000"/>
            </a:avLst>
          </a:prstGeom>
          <a:noFill/>
          <a:ln w="28575" cap="flat" cmpd="sng" algn="ctr">
            <a:solidFill>
              <a:schemeClr val="accent3"/>
            </a:solidFill>
            <a:prstDash val="solid"/>
            <a:round/>
            <a:headEnd type="none" w="med" len="med"/>
            <a:tailEnd type="none" w="med" len="med"/>
          </a:ln>
          <a:effectLst/>
        </p:spPr>
        <p:txBody>
          <a:bodyPr rtlCol="0" anchor="ctr"/>
          <a:lstStyle/>
          <a:p>
            <a:pPr algn="ctr"/>
            <a:endParaRPr lang="en-US"/>
          </a:p>
        </p:txBody>
      </p:sp>
      <p:sp>
        <p:nvSpPr>
          <p:cNvPr id="229" name="TextBox 228">
            <a:extLst>
              <a:ext uri="{FF2B5EF4-FFF2-40B4-BE49-F238E27FC236}">
                <a16:creationId xmlns:a16="http://schemas.microsoft.com/office/drawing/2014/main" id="{5ED06030-30E6-3364-A878-0D28A6C25DEC}"/>
              </a:ext>
            </a:extLst>
          </p:cNvPr>
          <p:cNvSpPr txBox="1"/>
          <p:nvPr/>
        </p:nvSpPr>
        <p:spPr bwMode="auto">
          <a:xfrm>
            <a:off x="1173098" y="5288492"/>
            <a:ext cx="11154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Antibody</a:t>
            </a:r>
          </a:p>
        </p:txBody>
      </p:sp>
      <p:sp>
        <p:nvSpPr>
          <p:cNvPr id="230" name="TextBox 229">
            <a:extLst>
              <a:ext uri="{FF2B5EF4-FFF2-40B4-BE49-F238E27FC236}">
                <a16:creationId xmlns:a16="http://schemas.microsoft.com/office/drawing/2014/main" id="{CECA51B2-9496-18B4-F004-0137A4817282}"/>
              </a:ext>
            </a:extLst>
          </p:cNvPr>
          <p:cNvSpPr txBox="1"/>
          <p:nvPr/>
        </p:nvSpPr>
        <p:spPr bwMode="auto">
          <a:xfrm>
            <a:off x="3170088" y="5288492"/>
            <a:ext cx="11154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Linker</a:t>
            </a:r>
          </a:p>
        </p:txBody>
      </p:sp>
      <p:sp>
        <p:nvSpPr>
          <p:cNvPr id="231" name="TextBox 230">
            <a:extLst>
              <a:ext uri="{FF2B5EF4-FFF2-40B4-BE49-F238E27FC236}">
                <a16:creationId xmlns:a16="http://schemas.microsoft.com/office/drawing/2014/main" id="{755E4823-CAB1-DC94-F45B-786E475B5921}"/>
              </a:ext>
            </a:extLst>
          </p:cNvPr>
          <p:cNvSpPr txBox="1"/>
          <p:nvPr/>
        </p:nvSpPr>
        <p:spPr bwMode="auto">
          <a:xfrm>
            <a:off x="5428674" y="5288492"/>
            <a:ext cx="17100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Cytotoxic Drug</a:t>
            </a:r>
          </a:p>
        </p:txBody>
      </p:sp>
    </p:spTree>
    <p:extLst>
      <p:ext uri="{BB962C8B-B14F-4D97-AF65-F5344CB8AC3E}">
        <p14:creationId xmlns:p14="http://schemas.microsoft.com/office/powerpoint/2010/main" val="3425092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C8235-F749-070B-7320-591D2A03DEA3}"/>
              </a:ext>
            </a:extLst>
          </p:cNvPr>
          <p:cNvSpPr>
            <a:spLocks noGrp="1"/>
          </p:cNvSpPr>
          <p:nvPr>
            <p:ph type="title"/>
          </p:nvPr>
        </p:nvSpPr>
        <p:spPr/>
        <p:txBody>
          <a:bodyPr/>
          <a:lstStyle/>
          <a:p>
            <a:r>
              <a:rPr lang="en-US"/>
              <a:t>Efficacy/Safety of Disitamab Vedotin in HER2+ LA or Metastatic UC: A combined Analysis of 2 Phase II Trials</a:t>
            </a:r>
          </a:p>
        </p:txBody>
      </p:sp>
      <p:sp>
        <p:nvSpPr>
          <p:cNvPr id="4" name="TextBox 3">
            <a:extLst>
              <a:ext uri="{FF2B5EF4-FFF2-40B4-BE49-F238E27FC236}">
                <a16:creationId xmlns:a16="http://schemas.microsoft.com/office/drawing/2014/main" id="{7F4F2B61-B78F-B06C-9BB5-0839237F69E2}"/>
              </a:ext>
            </a:extLst>
          </p:cNvPr>
          <p:cNvSpPr txBox="1"/>
          <p:nvPr/>
        </p:nvSpPr>
        <p:spPr bwMode="auto">
          <a:xfrm>
            <a:off x="402730" y="6374694"/>
            <a:ext cx="44403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Sheng. ASCO GU 2022. Abstr 4520. Sheng. J Clin Oncol. 2023;[Epub].</a:t>
            </a:r>
          </a:p>
        </p:txBody>
      </p:sp>
      <p:sp>
        <p:nvSpPr>
          <p:cNvPr id="7" name="TextBox 6">
            <a:extLst>
              <a:ext uri="{FF2B5EF4-FFF2-40B4-BE49-F238E27FC236}">
                <a16:creationId xmlns:a16="http://schemas.microsoft.com/office/drawing/2014/main" id="{17ABE277-9D40-5F50-F836-DE01BDEF81D5}"/>
              </a:ext>
            </a:extLst>
          </p:cNvPr>
          <p:cNvSpPr txBox="1"/>
          <p:nvPr/>
        </p:nvSpPr>
        <p:spPr bwMode="auto">
          <a:xfrm>
            <a:off x="604659" y="1711487"/>
            <a:ext cx="219515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0">
                <a:solidFill>
                  <a:srgbClr val="000000"/>
                </a:solidFill>
                <a:effectLst/>
                <a:latin typeface="+mn-lt"/>
              </a:rPr>
              <a:t>HER2-positive</a:t>
            </a:r>
            <a:br>
              <a:rPr lang="en-US" sz="1600" b="0" i="0">
                <a:solidFill>
                  <a:srgbClr val="000000"/>
                </a:solidFill>
                <a:effectLst/>
                <a:latin typeface="+mn-lt"/>
              </a:rPr>
            </a:br>
            <a:r>
              <a:rPr lang="en-US" sz="1600" b="0" i="0">
                <a:solidFill>
                  <a:srgbClr val="000000"/>
                </a:solidFill>
                <a:effectLst/>
                <a:latin typeface="+mn-lt"/>
              </a:rPr>
              <a:t>(IHC 3+ or 2+) LA or metastatic UC and </a:t>
            </a:r>
            <a:r>
              <a:rPr lang="en-US" sz="1600" b="0">
                <a:solidFill>
                  <a:srgbClr val="000000"/>
                </a:solidFill>
                <a:latin typeface="+mn-lt"/>
              </a:rPr>
              <a:t>progression on</a:t>
            </a:r>
            <a:r>
              <a:rPr lang="en-US" sz="1600" b="0" i="0">
                <a:solidFill>
                  <a:srgbClr val="000000"/>
                </a:solidFill>
                <a:effectLst/>
                <a:latin typeface="+mn-lt"/>
              </a:rPr>
              <a:t> ≥1 previous line of systemic chemotherapy</a:t>
            </a:r>
          </a:p>
        </p:txBody>
      </p:sp>
      <p:graphicFrame>
        <p:nvGraphicFramePr>
          <p:cNvPr id="10" name="Group 3">
            <a:extLst>
              <a:ext uri="{FF2B5EF4-FFF2-40B4-BE49-F238E27FC236}">
                <a16:creationId xmlns:a16="http://schemas.microsoft.com/office/drawing/2014/main" id="{F3775126-1349-D0DB-FA75-4C170F17A7BB}"/>
              </a:ext>
            </a:extLst>
          </p:cNvPr>
          <p:cNvGraphicFramePr>
            <a:graphicFrameLocks/>
          </p:cNvGraphicFramePr>
          <p:nvPr>
            <p:extLst>
              <p:ext uri="{D42A27DB-BD31-4B8C-83A1-F6EECF244321}">
                <p14:modId xmlns:p14="http://schemas.microsoft.com/office/powerpoint/2010/main" val="927037943"/>
              </p:ext>
            </p:extLst>
          </p:nvPr>
        </p:nvGraphicFramePr>
        <p:xfrm>
          <a:off x="5799296" y="4762459"/>
          <a:ext cx="3086613" cy="1280224"/>
        </p:xfrm>
        <a:graphic>
          <a:graphicData uri="http://schemas.openxmlformats.org/drawingml/2006/table">
            <a:tbl>
              <a:tblPr/>
              <a:tblGrid>
                <a:gridCol w="2033590">
                  <a:extLst>
                    <a:ext uri="{9D8B030D-6E8A-4147-A177-3AD203B41FA5}">
                      <a16:colId xmlns:a16="http://schemas.microsoft.com/office/drawing/2014/main" val="20000"/>
                    </a:ext>
                  </a:extLst>
                </a:gridCol>
                <a:gridCol w="1053023">
                  <a:extLst>
                    <a:ext uri="{9D8B030D-6E8A-4147-A177-3AD203B41FA5}">
                      <a16:colId xmlns:a16="http://schemas.microsoft.com/office/drawing/2014/main" val="20001"/>
                    </a:ext>
                  </a:extLst>
                </a:gridCol>
              </a:tblGrid>
              <a:tr h="1177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a:ln>
                            <a:noFill/>
                          </a:ln>
                          <a:solidFill>
                            <a:schemeClr val="tx1"/>
                          </a:solidFill>
                          <a:effectLst/>
                          <a:latin typeface="Calibri" panose="020F0502020204030204" pitchFamily="34" charset="0"/>
                        </a:rPr>
                        <a:t>Best 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tx1"/>
                          </a:solidFill>
                          <a:effectLst/>
                          <a:latin typeface="Calibri" panose="020F0502020204030204" pitchFamily="34" charset="0"/>
                        </a:rPr>
                        <a:t>Overall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tx1"/>
                          </a:solidFill>
                          <a:effectLst/>
                          <a:latin typeface="Calibri" panose="020F0502020204030204" pitchFamily="34" charset="0"/>
                        </a:rPr>
                        <a:t>(N =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5849041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200" b="0" i="0" u="none" strike="noStrike" cap="none" normalizeH="0" baseline="0">
                          <a:ln>
                            <a:noFill/>
                          </a:ln>
                          <a:solidFill>
                            <a:schemeClr val="bg2">
                              <a:lumMod val="10000"/>
                            </a:schemeClr>
                          </a:solidFill>
                          <a:effectLst/>
                          <a:latin typeface="Calibri" panose="020F0502020204030204" pitchFamily="34" charset="0"/>
                        </a:rPr>
                        <a:t>CR + 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54 (50.5)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SD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34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ts val="220"/>
                        </a:spcAft>
                        <a:buClrTx/>
                        <a:buSzTx/>
                        <a:buFontTx/>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PD or not assessed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19 (17.5)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11" name="Rectangle 10">
            <a:extLst>
              <a:ext uri="{FF2B5EF4-FFF2-40B4-BE49-F238E27FC236}">
                <a16:creationId xmlns:a16="http://schemas.microsoft.com/office/drawing/2014/main" id="{B6FAE07D-C525-8598-2FD8-80CA3ECA85C6}"/>
              </a:ext>
            </a:extLst>
          </p:cNvPr>
          <p:cNvSpPr/>
          <p:nvPr/>
        </p:nvSpPr>
        <p:spPr bwMode="auto">
          <a:xfrm>
            <a:off x="3071857" y="1986815"/>
            <a:ext cx="2195153" cy="650875"/>
          </a:xfrm>
          <a:prstGeom prst="rect">
            <a:avLst/>
          </a:prstGeom>
          <a:solidFill>
            <a:schemeClr val="accent1"/>
          </a:solidFill>
          <a:ln w="0">
            <a:solidFill>
              <a:schemeClr val="bg1"/>
            </a:solidFill>
            <a:miter lim="800000"/>
            <a:headEnd/>
            <a:tailEnd/>
          </a:ln>
        </p:spPr>
        <p:txBody>
          <a:bodyPr rtlCol="0" anchor="b"/>
          <a:lstStyle/>
          <a:p>
            <a:pPr algn="ctr" eaLnBrk="1" hangingPunct="1">
              <a:spcBef>
                <a:spcPts val="0"/>
              </a:spcBef>
              <a:spcAft>
                <a:spcPts val="0"/>
              </a:spcAft>
              <a:buClr>
                <a:schemeClr val="folHlink"/>
              </a:buClr>
              <a:buNone/>
            </a:pPr>
            <a:r>
              <a:rPr lang="fr-FR" sz="1600">
                <a:solidFill>
                  <a:schemeClr val="tx1"/>
                </a:solidFill>
                <a:latin typeface="+mn-lt"/>
              </a:rPr>
              <a:t>Disitamab vedotin </a:t>
            </a:r>
          </a:p>
          <a:p>
            <a:pPr algn="ctr" eaLnBrk="1" hangingPunct="1">
              <a:spcBef>
                <a:spcPts val="0"/>
              </a:spcBef>
              <a:spcAft>
                <a:spcPts val="0"/>
              </a:spcAft>
              <a:buClr>
                <a:schemeClr val="folHlink"/>
              </a:buClr>
              <a:buNone/>
            </a:pPr>
            <a:r>
              <a:rPr lang="fr-FR" sz="1600" b="0">
                <a:solidFill>
                  <a:schemeClr val="tx1"/>
                </a:solidFill>
                <a:latin typeface="+mn-lt"/>
              </a:rPr>
              <a:t>2 mg/kg IV Q2W </a:t>
            </a:r>
          </a:p>
        </p:txBody>
      </p:sp>
      <p:sp>
        <p:nvSpPr>
          <p:cNvPr id="12" name="TextBox 11">
            <a:extLst>
              <a:ext uri="{FF2B5EF4-FFF2-40B4-BE49-F238E27FC236}">
                <a16:creationId xmlns:a16="http://schemas.microsoft.com/office/drawing/2014/main" id="{10BFA40C-B85F-B414-7906-0DC2EF43F187}"/>
              </a:ext>
            </a:extLst>
          </p:cNvPr>
          <p:cNvSpPr txBox="1"/>
          <p:nvPr/>
        </p:nvSpPr>
        <p:spPr bwMode="auto">
          <a:xfrm>
            <a:off x="603906" y="4007600"/>
            <a:ext cx="36520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a:solidFill>
                  <a:srgbClr val="000000"/>
                </a:solidFill>
                <a:latin typeface="+mn-lt"/>
              </a:rPr>
              <a:t>P</a:t>
            </a:r>
            <a:r>
              <a:rPr lang="en-US" sz="1600" i="0">
                <a:solidFill>
                  <a:srgbClr val="000000"/>
                </a:solidFill>
                <a:effectLst/>
                <a:latin typeface="+mn-lt"/>
              </a:rPr>
              <a:t>rimary endpoint: </a:t>
            </a:r>
            <a:r>
              <a:rPr lang="en-US" sz="1600" b="0" i="0">
                <a:solidFill>
                  <a:srgbClr val="000000"/>
                </a:solidFill>
                <a:effectLst/>
                <a:latin typeface="+mn-lt"/>
              </a:rPr>
              <a:t>ORR assessed by BIRC</a:t>
            </a:r>
            <a:endParaRPr lang="en-US" sz="1600" b="0">
              <a:solidFill>
                <a:srgbClr val="000000"/>
              </a:solidFill>
              <a:latin typeface="+mn-lt"/>
            </a:endParaRPr>
          </a:p>
          <a:p>
            <a:pPr algn="l">
              <a:lnSpc>
                <a:spcPct val="100000"/>
              </a:lnSpc>
              <a:spcBef>
                <a:spcPct val="50000"/>
              </a:spcBef>
              <a:spcAft>
                <a:spcPct val="0"/>
              </a:spcAft>
              <a:buClrTx/>
              <a:buFontTx/>
              <a:buNone/>
            </a:pPr>
            <a:r>
              <a:rPr lang="en-US" sz="1600" i="0">
                <a:solidFill>
                  <a:srgbClr val="000000"/>
                </a:solidFill>
                <a:effectLst/>
                <a:latin typeface="+mn-lt"/>
              </a:rPr>
              <a:t>Secondary endpoints: </a:t>
            </a:r>
            <a:r>
              <a:rPr lang="en-US" sz="1600" b="0" i="0">
                <a:solidFill>
                  <a:srgbClr val="000000"/>
                </a:solidFill>
                <a:effectLst/>
                <a:latin typeface="+mn-lt"/>
              </a:rPr>
              <a:t>PFS, OS, and safety</a:t>
            </a:r>
            <a:endParaRPr lang="en-US" sz="1600" b="0">
              <a:solidFill>
                <a:schemeClr val="bg1"/>
              </a:solidFill>
              <a:latin typeface="+mn-lt"/>
            </a:endParaRPr>
          </a:p>
        </p:txBody>
      </p:sp>
      <p:cxnSp>
        <p:nvCxnSpPr>
          <p:cNvPr id="15" name="Straight Arrow Connector 14">
            <a:extLst>
              <a:ext uri="{FF2B5EF4-FFF2-40B4-BE49-F238E27FC236}">
                <a16:creationId xmlns:a16="http://schemas.microsoft.com/office/drawing/2014/main" id="{4110F8ED-453A-AD86-79E4-333B21706B3C}"/>
              </a:ext>
            </a:extLst>
          </p:cNvPr>
          <p:cNvCxnSpPr>
            <a:cxnSpLocks/>
          </p:cNvCxnSpPr>
          <p:nvPr/>
        </p:nvCxnSpPr>
        <p:spPr bwMode="auto">
          <a:xfrm>
            <a:off x="2509995" y="2611864"/>
            <a:ext cx="396607" cy="0"/>
          </a:xfrm>
          <a:prstGeom prst="straightConnector1">
            <a:avLst/>
          </a:prstGeom>
          <a:noFill/>
          <a:ln w="28575" cap="flat" cmpd="sng" algn="ctr">
            <a:solidFill>
              <a:schemeClr val="bg1"/>
            </a:solidFill>
            <a:prstDash val="solid"/>
            <a:round/>
            <a:headEnd type="none" w="med" len="med"/>
            <a:tailEnd type="triangle"/>
          </a:ln>
          <a:effectLst/>
        </p:spPr>
      </p:cxnSp>
      <p:sp>
        <p:nvSpPr>
          <p:cNvPr id="18" name="TextBox 17">
            <a:extLst>
              <a:ext uri="{FF2B5EF4-FFF2-40B4-BE49-F238E27FC236}">
                <a16:creationId xmlns:a16="http://schemas.microsoft.com/office/drawing/2014/main" id="{B3BEDE20-AE8B-6555-F23E-A49B19128659}"/>
              </a:ext>
            </a:extLst>
          </p:cNvPr>
          <p:cNvSpPr txBox="1"/>
          <p:nvPr/>
        </p:nvSpPr>
        <p:spPr bwMode="auto">
          <a:xfrm>
            <a:off x="3071857" y="2611864"/>
            <a:ext cx="2195153" cy="584775"/>
          </a:xfrm>
          <a:prstGeom prst="rect">
            <a:avLst/>
          </a:prstGeom>
          <a:solidFill>
            <a:schemeClr val="tx2"/>
          </a:solidFill>
          <a:ln>
            <a:noFill/>
          </a:ln>
        </p:spPr>
        <p:txBody>
          <a:bodyPr wrap="square" rtlCol="0">
            <a:spAutoFit/>
          </a:bodyPr>
          <a:lstStyle/>
          <a:p>
            <a:pPr algn="l">
              <a:lnSpc>
                <a:spcPct val="100000"/>
              </a:lnSpc>
              <a:spcBef>
                <a:spcPts val="0"/>
              </a:spcBef>
              <a:spcAft>
                <a:spcPct val="0"/>
              </a:spcAft>
              <a:buClrTx/>
              <a:buFontTx/>
              <a:buNone/>
            </a:pPr>
            <a:r>
              <a:rPr lang="en-US" sz="1600" b="0">
                <a:solidFill>
                  <a:schemeClr val="bg1"/>
                </a:solidFill>
                <a:latin typeface="Calibri" panose="020F0502020204030204" pitchFamily="34" charset="0"/>
              </a:rPr>
              <a:t>Trial 1: RC48-C005</a:t>
            </a:r>
          </a:p>
          <a:p>
            <a:pPr algn="l">
              <a:lnSpc>
                <a:spcPct val="100000"/>
              </a:lnSpc>
              <a:spcBef>
                <a:spcPts val="0"/>
              </a:spcBef>
              <a:spcAft>
                <a:spcPct val="0"/>
              </a:spcAft>
              <a:buClrTx/>
              <a:buFontTx/>
              <a:buNone/>
            </a:pPr>
            <a:r>
              <a:rPr lang="en-US" sz="1600" b="0">
                <a:solidFill>
                  <a:schemeClr val="bg1"/>
                </a:solidFill>
                <a:latin typeface="Calibri" panose="020F0502020204030204" pitchFamily="34" charset="0"/>
              </a:rPr>
              <a:t>Trial 2: RC48-C009</a:t>
            </a:r>
          </a:p>
        </p:txBody>
      </p:sp>
      <p:grpSp>
        <p:nvGrpSpPr>
          <p:cNvPr id="21" name="Group 20">
            <a:extLst>
              <a:ext uri="{FF2B5EF4-FFF2-40B4-BE49-F238E27FC236}">
                <a16:creationId xmlns:a16="http://schemas.microsoft.com/office/drawing/2014/main" id="{E27350B2-2973-2B1E-9A34-D9CA97CF5BEA}"/>
              </a:ext>
            </a:extLst>
          </p:cNvPr>
          <p:cNvGrpSpPr/>
          <p:nvPr/>
        </p:nvGrpSpPr>
        <p:grpSpPr>
          <a:xfrm>
            <a:off x="5799296" y="1600530"/>
            <a:ext cx="5984232" cy="2834720"/>
            <a:chOff x="5799296" y="1802242"/>
            <a:chExt cx="5984232" cy="2834720"/>
          </a:xfrm>
        </p:grpSpPr>
        <p:graphicFrame>
          <p:nvGraphicFramePr>
            <p:cNvPr id="13" name="Group 3">
              <a:extLst>
                <a:ext uri="{FF2B5EF4-FFF2-40B4-BE49-F238E27FC236}">
                  <a16:creationId xmlns:a16="http://schemas.microsoft.com/office/drawing/2014/main" id="{A37713FB-26DE-2650-CDB3-9322B9932323}"/>
                </a:ext>
              </a:extLst>
            </p:cNvPr>
            <p:cNvGraphicFramePr>
              <a:graphicFrameLocks/>
            </p:cNvGraphicFramePr>
            <p:nvPr>
              <p:extLst>
                <p:ext uri="{D42A27DB-BD31-4B8C-83A1-F6EECF244321}">
                  <p14:modId xmlns:p14="http://schemas.microsoft.com/office/powerpoint/2010/main" val="2630070181"/>
                </p:ext>
              </p:extLst>
            </p:nvPr>
          </p:nvGraphicFramePr>
          <p:xfrm>
            <a:off x="5799296" y="1802242"/>
            <a:ext cx="5984232" cy="2834720"/>
          </p:xfrm>
          <a:graphic>
            <a:graphicData uri="http://schemas.openxmlformats.org/drawingml/2006/table">
              <a:tbl>
                <a:tblPr/>
                <a:tblGrid>
                  <a:gridCol w="865909">
                    <a:extLst>
                      <a:ext uri="{9D8B030D-6E8A-4147-A177-3AD203B41FA5}">
                        <a16:colId xmlns:a16="http://schemas.microsoft.com/office/drawing/2014/main" val="20000"/>
                      </a:ext>
                    </a:extLst>
                  </a:gridCol>
                  <a:gridCol w="2038121">
                    <a:extLst>
                      <a:ext uri="{9D8B030D-6E8A-4147-A177-3AD203B41FA5}">
                        <a16:colId xmlns:a16="http://schemas.microsoft.com/office/drawing/2014/main" val="1676971129"/>
                      </a:ext>
                    </a:extLst>
                  </a:gridCol>
                  <a:gridCol w="1075502">
                    <a:extLst>
                      <a:ext uri="{9D8B030D-6E8A-4147-A177-3AD203B41FA5}">
                        <a16:colId xmlns:a16="http://schemas.microsoft.com/office/drawing/2014/main" val="20001"/>
                      </a:ext>
                    </a:extLst>
                  </a:gridCol>
                  <a:gridCol w="1075502">
                    <a:extLst>
                      <a:ext uri="{9D8B030D-6E8A-4147-A177-3AD203B41FA5}">
                        <a16:colId xmlns:a16="http://schemas.microsoft.com/office/drawing/2014/main" val="3594559650"/>
                      </a:ext>
                    </a:extLst>
                  </a:gridCol>
                  <a:gridCol w="929198">
                    <a:extLst>
                      <a:ext uri="{9D8B030D-6E8A-4147-A177-3AD203B41FA5}">
                        <a16:colId xmlns:a16="http://schemas.microsoft.com/office/drawing/2014/main" val="2827228746"/>
                      </a:ext>
                    </a:extLst>
                  </a:gridCol>
                </a:tblGrid>
                <a:tr h="140351">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a:ln>
                              <a:noFill/>
                            </a:ln>
                            <a:solidFill>
                              <a:schemeClr val="tx1"/>
                            </a:solidFill>
                            <a:effectLst/>
                            <a:latin typeface="Calibri" panose="020F0502020204030204" pitchFamily="34" charset="0"/>
                          </a:rPr>
                          <a:t>Baseline Characteristics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tx1"/>
                            </a:solidFill>
                            <a:effectLst/>
                            <a:latin typeface="Calibri" panose="020F0502020204030204" pitchFamily="34" charset="0"/>
                          </a:rPr>
                          <a:t>RC48-C005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tx1"/>
                            </a:solidFill>
                            <a:effectLst/>
                            <a:latin typeface="Calibri" panose="020F0502020204030204" pitchFamily="34" charset="0"/>
                          </a:rPr>
                          <a:t>(n =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tx1"/>
                            </a:solidFill>
                            <a:effectLst/>
                            <a:latin typeface="Calibri" panose="020F0502020204030204" pitchFamily="34" charset="0"/>
                          </a:rPr>
                          <a:t>RC48-C009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tx1"/>
                            </a:solidFill>
                            <a:effectLst/>
                            <a:latin typeface="Calibri" panose="020F0502020204030204" pitchFamily="34" charset="0"/>
                          </a:rPr>
                          <a:t>(N =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tx1"/>
                            </a:solidFill>
                            <a:effectLst/>
                            <a:latin typeface="Calibri" panose="020F0502020204030204" pitchFamily="34" charset="0"/>
                          </a:rPr>
                          <a:t>Overall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tx1"/>
                            </a:solidFill>
                            <a:effectLst/>
                            <a:latin typeface="Calibri" panose="020F0502020204030204" pitchFamily="34" charset="0"/>
                          </a:rPr>
                          <a:t>(n =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58490414"/>
                    </a:ext>
                  </a:extLst>
                </a:tr>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200" b="0" i="0" u="none" strike="noStrike" cap="none" normalizeH="0" baseline="0">
                            <a:ln>
                              <a:noFill/>
                            </a:ln>
                            <a:solidFill>
                              <a:schemeClr val="bg2">
                                <a:lumMod val="10000"/>
                              </a:schemeClr>
                            </a:solidFill>
                            <a:effectLst/>
                            <a:latin typeface="Calibri" panose="020F0502020204030204" pitchFamily="34" charset="0"/>
                          </a:rPr>
                          <a:t>Median age,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64.0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62.5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63.0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8141">
                  <a:tc grid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kern="1200" cap="none" normalizeH="0" baseline="0">
                            <a:ln>
                              <a:noFill/>
                            </a:ln>
                            <a:solidFill>
                              <a:schemeClr val="bg2">
                                <a:lumMod val="10000"/>
                              </a:schemeClr>
                            </a:solidFill>
                            <a:effectLst/>
                            <a:latin typeface="Calibri" panose="020F0502020204030204" pitchFamily="34" charset="0"/>
                            <a:ea typeface="+mn-ea"/>
                            <a:cs typeface="+mn-cs"/>
                          </a:rPr>
                          <a:t>No of previous systemic tx, n (%)</a:t>
                        </a:r>
                      </a:p>
                      <a:p>
                        <a:pPr marL="285750" marR="0" lvl="0" indent="-176213"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 previous line</a:t>
                        </a:r>
                      </a:p>
                      <a:p>
                        <a:pPr marL="285750" marR="0" lvl="0" indent="-176213"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 2 previous lines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29 (67.4)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14 (32.6)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9 (14.1)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55 (85.9)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38 (35.5)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69 (64.5)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79128">
                  <a:tc gridSpan="2">
                    <a:txBody>
                      <a:bodyPr/>
                      <a:lstStyle/>
                      <a:p>
                        <a:pPr marL="109537" marR="0" lvl="0" indent="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None/>
                          <a:tabLst/>
                        </a:pPr>
                        <a:r>
                          <a:rPr kumimoji="0" lang="en-US" sz="1200" b="1" i="0" u="none" strike="noStrike" kern="1200" cap="none" normalizeH="0" baseline="0">
                            <a:ln>
                              <a:noFill/>
                            </a:ln>
                            <a:solidFill>
                              <a:schemeClr val="bg2">
                                <a:lumMod val="10000"/>
                              </a:schemeClr>
                            </a:solidFill>
                            <a:effectLst/>
                            <a:latin typeface="Calibri" panose="020F0502020204030204" pitchFamily="34" charset="0"/>
                            <a:ea typeface="+mn-ea"/>
                            <a:cs typeface="+mn-cs"/>
                          </a:rPr>
                          <a:t>Previous therapies, n (%)</a:t>
                        </a:r>
                      </a:p>
                      <a:p>
                        <a:pPr marL="285750" marR="0" lvl="0" indent="-176213"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Cisplatin-containing chemotherapy</a:t>
                        </a:r>
                      </a:p>
                      <a:p>
                        <a:pPr marL="285750" marR="0" lvl="0" indent="-176213"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PD-1/PD-L1 therapy</a:t>
                        </a:r>
                      </a:p>
                      <a:p>
                        <a:pPr marL="285750" marR="0" lvl="0" indent="-176213"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Paclitaxel containing therapy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109537" marR="0" lvl="0" indent="0" algn="ctr" defTabSz="914400" rtl="0" eaLnBrk="1" fontAlgn="base" latinLnBrk="0" hangingPunct="1">
                          <a:lnSpc>
                            <a:spcPct val="100000"/>
                          </a:lnSpc>
                          <a:spcBef>
                            <a:spcPts val="0"/>
                          </a:spcBef>
                          <a:spcAft>
                            <a:spcPts val="0"/>
                          </a:spcAft>
                          <a:buClr>
                            <a:schemeClr val="bg1"/>
                          </a:buClr>
                          <a:buSzTx/>
                          <a:buFont typeface="Wingdings" panose="05000000000000000000" pitchFamily="2" charset="2"/>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36 (83.7)</a:t>
                        </a:r>
                      </a:p>
                      <a:p>
                        <a:pPr marL="109537" marR="0" lvl="0" indent="0" algn="ctr" defTabSz="914400" rtl="0" eaLnBrk="1" fontAlgn="base" latinLnBrk="0" hangingPunct="1">
                          <a:lnSpc>
                            <a:spcPct val="100000"/>
                          </a:lnSpc>
                          <a:spcBef>
                            <a:spcPts val="0"/>
                          </a:spcBef>
                          <a:spcAft>
                            <a:spcPts val="0"/>
                          </a:spcAft>
                          <a:buClr>
                            <a:schemeClr val="bg1"/>
                          </a:buClr>
                          <a:buSzTx/>
                          <a:buFont typeface="Wingdings" panose="05000000000000000000" pitchFamily="2" charset="2"/>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35 (81.4)</a:t>
                        </a:r>
                      </a:p>
                      <a:p>
                        <a:pPr marL="109537" marR="0" lvl="0" indent="0" algn="ctr" defTabSz="914400" rtl="0" eaLnBrk="1" fontAlgn="base" latinLnBrk="0" hangingPunct="1">
                          <a:lnSpc>
                            <a:spcPct val="100000"/>
                          </a:lnSpc>
                          <a:spcBef>
                            <a:spcPts val="0"/>
                          </a:spcBef>
                          <a:spcAft>
                            <a:spcPts val="0"/>
                          </a:spcAft>
                          <a:buClr>
                            <a:schemeClr val="bg1"/>
                          </a:buClr>
                          <a:buSzTx/>
                          <a:buFont typeface="Wingdings" panose="05000000000000000000" pitchFamily="2" charset="2"/>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8 (18.6)</a:t>
                        </a:r>
                      </a:p>
                      <a:p>
                        <a:pPr marL="109537" marR="0" lvl="0" indent="0" algn="ctr" defTabSz="914400" rtl="0" eaLnBrk="1" fontAlgn="base" latinLnBrk="0" hangingPunct="1">
                          <a:lnSpc>
                            <a:spcPct val="100000"/>
                          </a:lnSpc>
                          <a:spcBef>
                            <a:spcPts val="0"/>
                          </a:spcBef>
                          <a:spcAft>
                            <a:spcPts val="0"/>
                          </a:spcAft>
                          <a:buClr>
                            <a:schemeClr val="bg1"/>
                          </a:buClr>
                          <a:buSzTx/>
                          <a:buFont typeface="Wingdings" panose="05000000000000000000" pitchFamily="2" charset="2"/>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15 (34.9)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56 (87.5)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51 (79.7)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19 (29.7)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64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92 (86.0)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86 (80.4)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27 (25.2)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79 (73.8)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71679890"/>
                    </a:ext>
                  </a:extLst>
                </a:tr>
                <a:tr h="579128">
                  <a:tc>
                    <a:txBody>
                      <a:bodyPr/>
                      <a:lstStyle/>
                      <a:p>
                        <a:pPr marL="109537" marR="0" lvl="0" indent="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HER2 Status</a:t>
                        </a:r>
                      </a:p>
                      <a:p>
                        <a:pPr marL="285750" marR="0" lvl="0" indent="-176213"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endPar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176213"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IHC 3+ or 2+ FISH+</a:t>
                        </a:r>
                      </a:p>
                      <a:p>
                        <a:pPr marL="285750" marR="0" lvl="0" indent="-176213"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IHC2+ FISH-</a:t>
                        </a:r>
                      </a:p>
                      <a:p>
                        <a:pPr marL="285750" marR="0" lvl="0" indent="-176213"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IHC2+, FISH unknown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09537" marR="0" lvl="0" indent="0" algn="ctr" defTabSz="914400" rtl="0" eaLnBrk="1" fontAlgn="base" latinLnBrk="0" hangingPunct="1">
                          <a:lnSpc>
                            <a:spcPct val="100000"/>
                          </a:lnSpc>
                          <a:spcBef>
                            <a:spcPts val="0"/>
                          </a:spcBef>
                          <a:spcAft>
                            <a:spcPts val="0"/>
                          </a:spcAft>
                          <a:buClr>
                            <a:schemeClr val="bg1"/>
                          </a:buClr>
                          <a:buSzTx/>
                          <a:buFont typeface="Wingdings" panose="05000000000000000000" pitchFamily="2" charset="2"/>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20 (46.5)</a:t>
                        </a:r>
                      </a:p>
                      <a:p>
                        <a:pPr marL="109537" marR="0" lvl="0" indent="0" algn="ctr" defTabSz="914400" rtl="0" eaLnBrk="1" fontAlgn="base" latinLnBrk="0" hangingPunct="1">
                          <a:lnSpc>
                            <a:spcPct val="100000"/>
                          </a:lnSpc>
                          <a:spcBef>
                            <a:spcPts val="0"/>
                          </a:spcBef>
                          <a:spcAft>
                            <a:spcPts val="0"/>
                          </a:spcAft>
                          <a:buClr>
                            <a:schemeClr val="bg1"/>
                          </a:buClr>
                          <a:buSzTx/>
                          <a:buFont typeface="Wingdings" panose="05000000000000000000" pitchFamily="2" charset="2"/>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20 (46.5)</a:t>
                        </a:r>
                      </a:p>
                      <a:p>
                        <a:pPr marL="109537" marR="0" lvl="0" indent="0" algn="ctr" defTabSz="914400" rtl="0" eaLnBrk="1" fontAlgn="base" latinLnBrk="0" hangingPunct="1">
                          <a:lnSpc>
                            <a:spcPct val="100000"/>
                          </a:lnSpc>
                          <a:spcBef>
                            <a:spcPts val="0"/>
                          </a:spcBef>
                          <a:spcAft>
                            <a:spcPts val="0"/>
                          </a:spcAft>
                          <a:buClr>
                            <a:schemeClr val="bg1"/>
                          </a:buClr>
                          <a:buSzTx/>
                          <a:buFont typeface="Wingdings" panose="05000000000000000000" pitchFamily="2" charset="2"/>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3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25 (39.1)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33 (51.6)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6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45 (42.1)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53 (49.5)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9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65555598"/>
                    </a:ext>
                  </a:extLst>
                </a:tr>
              </a:tbl>
            </a:graphicData>
          </a:graphic>
        </p:graphicFrame>
        <p:sp>
          <p:nvSpPr>
            <p:cNvPr id="19" name="Rectangle 18">
              <a:extLst>
                <a:ext uri="{FF2B5EF4-FFF2-40B4-BE49-F238E27FC236}">
                  <a16:creationId xmlns:a16="http://schemas.microsoft.com/office/drawing/2014/main" id="{792579B6-7F13-CCFA-5278-02589358F303}"/>
                </a:ext>
              </a:extLst>
            </p:cNvPr>
            <p:cNvSpPr/>
            <p:nvPr/>
          </p:nvSpPr>
          <p:spPr bwMode="auto">
            <a:xfrm>
              <a:off x="5832010" y="3543689"/>
              <a:ext cx="5951518" cy="243475"/>
            </a:xfrm>
            <a:prstGeom prst="rect">
              <a:avLst/>
            </a:prstGeom>
            <a:noFill/>
            <a:ln w="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 name="Rectangle 19">
              <a:extLst>
                <a:ext uri="{FF2B5EF4-FFF2-40B4-BE49-F238E27FC236}">
                  <a16:creationId xmlns:a16="http://schemas.microsoft.com/office/drawing/2014/main" id="{500A2B84-CC09-72EF-86E7-0CFE7D30C9C8}"/>
                </a:ext>
              </a:extLst>
            </p:cNvPr>
            <p:cNvSpPr/>
            <p:nvPr/>
          </p:nvSpPr>
          <p:spPr bwMode="auto">
            <a:xfrm>
              <a:off x="5830509" y="2729242"/>
              <a:ext cx="5951518" cy="243475"/>
            </a:xfrm>
            <a:prstGeom prst="rect">
              <a:avLst/>
            </a:prstGeom>
            <a:noFill/>
            <a:ln w="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Tree>
    <p:extLst>
      <p:ext uri="{BB962C8B-B14F-4D97-AF65-F5344CB8AC3E}">
        <p14:creationId xmlns:p14="http://schemas.microsoft.com/office/powerpoint/2010/main" val="4195162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C8235-F749-070B-7320-591D2A03DEA3}"/>
              </a:ext>
            </a:extLst>
          </p:cNvPr>
          <p:cNvSpPr>
            <a:spLocks noGrp="1"/>
          </p:cNvSpPr>
          <p:nvPr>
            <p:ph type="title"/>
          </p:nvPr>
        </p:nvSpPr>
        <p:spPr/>
        <p:txBody>
          <a:bodyPr/>
          <a:lstStyle/>
          <a:p>
            <a:r>
              <a:rPr lang="en-US"/>
              <a:t>Phase II Study of Disitamab Vedotin: Responses</a:t>
            </a:r>
          </a:p>
        </p:txBody>
      </p:sp>
      <p:sp>
        <p:nvSpPr>
          <p:cNvPr id="4" name="TextBox 3">
            <a:extLst>
              <a:ext uri="{FF2B5EF4-FFF2-40B4-BE49-F238E27FC236}">
                <a16:creationId xmlns:a16="http://schemas.microsoft.com/office/drawing/2014/main" id="{7F4F2B61-B78F-B06C-9BB5-0839237F69E2}"/>
              </a:ext>
            </a:extLst>
          </p:cNvPr>
          <p:cNvSpPr txBox="1"/>
          <p:nvPr/>
        </p:nvSpPr>
        <p:spPr bwMode="auto">
          <a:xfrm>
            <a:off x="392565" y="6371415"/>
            <a:ext cx="22320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2"/>
                </a:solidFill>
                <a:latin typeface="Calibri" panose="020F0502020204030204" pitchFamily="34" charset="0"/>
              </a:rPr>
              <a:t>Sheng. J Clin Oncol. 2023;[</a:t>
            </a:r>
            <a:r>
              <a:rPr lang="en-US" sz="1200" b="0" err="1">
                <a:solidFill>
                  <a:schemeClr val="bg2"/>
                </a:solidFill>
                <a:latin typeface="Calibri" panose="020F0502020204030204" pitchFamily="34" charset="0"/>
              </a:rPr>
              <a:t>Epub</a:t>
            </a:r>
            <a:r>
              <a:rPr lang="en-US" sz="1200" b="0">
                <a:solidFill>
                  <a:schemeClr val="bg2"/>
                </a:solidFill>
                <a:latin typeface="Calibri" panose="020F0502020204030204" pitchFamily="34" charset="0"/>
              </a:rPr>
              <a:t>].</a:t>
            </a:r>
          </a:p>
        </p:txBody>
      </p:sp>
      <p:sp>
        <p:nvSpPr>
          <p:cNvPr id="3" name="Rectangle 2">
            <a:extLst>
              <a:ext uri="{FF2B5EF4-FFF2-40B4-BE49-F238E27FC236}">
                <a16:creationId xmlns:a16="http://schemas.microsoft.com/office/drawing/2014/main" id="{70699C71-9DCF-75D9-C551-ADF2CFF9DF2F}"/>
              </a:ext>
            </a:extLst>
          </p:cNvPr>
          <p:cNvSpPr/>
          <p:nvPr/>
        </p:nvSpPr>
        <p:spPr bwMode="auto">
          <a:xfrm>
            <a:off x="190228" y="1591396"/>
            <a:ext cx="259715" cy="266433"/>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 name="Rectangle 4">
            <a:extLst>
              <a:ext uri="{FF2B5EF4-FFF2-40B4-BE49-F238E27FC236}">
                <a16:creationId xmlns:a16="http://schemas.microsoft.com/office/drawing/2014/main" id="{5412F897-7C38-4955-906E-A9A542BB5A55}"/>
              </a:ext>
            </a:extLst>
          </p:cNvPr>
          <p:cNvSpPr/>
          <p:nvPr/>
        </p:nvSpPr>
        <p:spPr bwMode="auto">
          <a:xfrm>
            <a:off x="5822504" y="1279381"/>
            <a:ext cx="259715" cy="266433"/>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 name="TextBox 5">
            <a:extLst>
              <a:ext uri="{FF2B5EF4-FFF2-40B4-BE49-F238E27FC236}">
                <a16:creationId xmlns:a16="http://schemas.microsoft.com/office/drawing/2014/main" id="{D2DC5706-C5B9-8BE0-F9D9-BCFF06FA813E}"/>
              </a:ext>
            </a:extLst>
          </p:cNvPr>
          <p:cNvSpPr txBox="1"/>
          <p:nvPr/>
        </p:nvSpPr>
        <p:spPr bwMode="auto">
          <a:xfrm rot="16200000">
            <a:off x="-1338743" y="3404118"/>
            <a:ext cx="34619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Percent Change From Baseline (%)</a:t>
            </a:r>
          </a:p>
        </p:txBody>
      </p:sp>
      <p:sp>
        <p:nvSpPr>
          <p:cNvPr id="7" name="TextBox 6">
            <a:extLst>
              <a:ext uri="{FF2B5EF4-FFF2-40B4-BE49-F238E27FC236}">
                <a16:creationId xmlns:a16="http://schemas.microsoft.com/office/drawing/2014/main" id="{E1101857-690A-E267-40EC-36948A319220}"/>
              </a:ext>
            </a:extLst>
          </p:cNvPr>
          <p:cNvSpPr txBox="1"/>
          <p:nvPr/>
        </p:nvSpPr>
        <p:spPr bwMode="auto">
          <a:xfrm>
            <a:off x="2886433" y="5559439"/>
            <a:ext cx="10510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Patient</a:t>
            </a:r>
          </a:p>
        </p:txBody>
      </p:sp>
      <p:cxnSp>
        <p:nvCxnSpPr>
          <p:cNvPr id="9" name="Straight Connector 8">
            <a:extLst>
              <a:ext uri="{FF2B5EF4-FFF2-40B4-BE49-F238E27FC236}">
                <a16:creationId xmlns:a16="http://schemas.microsoft.com/office/drawing/2014/main" id="{3C44ED01-32B0-3EAB-46D7-E7163A20493D}"/>
              </a:ext>
            </a:extLst>
          </p:cNvPr>
          <p:cNvCxnSpPr/>
          <p:nvPr/>
        </p:nvCxnSpPr>
        <p:spPr bwMode="auto">
          <a:xfrm>
            <a:off x="943761" y="1686187"/>
            <a:ext cx="0" cy="4051883"/>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56DF33D7-9BD5-0835-FF51-8F88A0438E83}"/>
              </a:ext>
            </a:extLst>
          </p:cNvPr>
          <p:cNvSpPr txBox="1"/>
          <p:nvPr/>
        </p:nvSpPr>
        <p:spPr bwMode="auto">
          <a:xfrm>
            <a:off x="509160" y="1550147"/>
            <a:ext cx="4777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26" name="TextBox 25">
            <a:extLst>
              <a:ext uri="{FF2B5EF4-FFF2-40B4-BE49-F238E27FC236}">
                <a16:creationId xmlns:a16="http://schemas.microsoft.com/office/drawing/2014/main" id="{7C0FA7FF-61E8-E668-9986-C07972A75E20}"/>
              </a:ext>
            </a:extLst>
          </p:cNvPr>
          <p:cNvSpPr txBox="1"/>
          <p:nvPr/>
        </p:nvSpPr>
        <p:spPr bwMode="auto">
          <a:xfrm>
            <a:off x="509160" y="2037033"/>
            <a:ext cx="4777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27" name="TextBox 26">
            <a:extLst>
              <a:ext uri="{FF2B5EF4-FFF2-40B4-BE49-F238E27FC236}">
                <a16:creationId xmlns:a16="http://schemas.microsoft.com/office/drawing/2014/main" id="{9B54F160-7E40-DD97-CA34-A06ACEC79320}"/>
              </a:ext>
            </a:extLst>
          </p:cNvPr>
          <p:cNvSpPr txBox="1"/>
          <p:nvPr/>
        </p:nvSpPr>
        <p:spPr bwMode="auto">
          <a:xfrm>
            <a:off x="509160" y="2523919"/>
            <a:ext cx="4777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28" name="TextBox 27">
            <a:extLst>
              <a:ext uri="{FF2B5EF4-FFF2-40B4-BE49-F238E27FC236}">
                <a16:creationId xmlns:a16="http://schemas.microsoft.com/office/drawing/2014/main" id="{391CFBAB-10AF-7A77-414C-D907020BBF63}"/>
              </a:ext>
            </a:extLst>
          </p:cNvPr>
          <p:cNvSpPr txBox="1"/>
          <p:nvPr/>
        </p:nvSpPr>
        <p:spPr bwMode="auto">
          <a:xfrm>
            <a:off x="630685" y="3004703"/>
            <a:ext cx="3130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EC9F52F4-0A3C-83D3-D0F5-7697C0C6273E}"/>
              </a:ext>
            </a:extLst>
          </p:cNvPr>
          <p:cNvSpPr txBox="1"/>
          <p:nvPr/>
        </p:nvSpPr>
        <p:spPr bwMode="auto">
          <a:xfrm>
            <a:off x="436505" y="3496952"/>
            <a:ext cx="561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30" name="TextBox 29">
            <a:extLst>
              <a:ext uri="{FF2B5EF4-FFF2-40B4-BE49-F238E27FC236}">
                <a16:creationId xmlns:a16="http://schemas.microsoft.com/office/drawing/2014/main" id="{F924FFAD-E5D1-6C90-26C2-ED7F7E5A7389}"/>
              </a:ext>
            </a:extLst>
          </p:cNvPr>
          <p:cNvSpPr txBox="1"/>
          <p:nvPr/>
        </p:nvSpPr>
        <p:spPr bwMode="auto">
          <a:xfrm>
            <a:off x="436505" y="3985158"/>
            <a:ext cx="561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31" name="TextBox 30">
            <a:extLst>
              <a:ext uri="{FF2B5EF4-FFF2-40B4-BE49-F238E27FC236}">
                <a16:creationId xmlns:a16="http://schemas.microsoft.com/office/drawing/2014/main" id="{D95C1F54-0335-BE86-A2A9-7A512834CC9C}"/>
              </a:ext>
            </a:extLst>
          </p:cNvPr>
          <p:cNvSpPr txBox="1"/>
          <p:nvPr/>
        </p:nvSpPr>
        <p:spPr bwMode="auto">
          <a:xfrm>
            <a:off x="436505" y="4467782"/>
            <a:ext cx="561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32" name="TextBox 31">
            <a:extLst>
              <a:ext uri="{FF2B5EF4-FFF2-40B4-BE49-F238E27FC236}">
                <a16:creationId xmlns:a16="http://schemas.microsoft.com/office/drawing/2014/main" id="{13A15BE5-3F16-D913-28C8-1DCDE8EA3382}"/>
              </a:ext>
            </a:extLst>
          </p:cNvPr>
          <p:cNvSpPr txBox="1"/>
          <p:nvPr/>
        </p:nvSpPr>
        <p:spPr bwMode="auto">
          <a:xfrm>
            <a:off x="436505" y="4956871"/>
            <a:ext cx="561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33" name="TextBox 32">
            <a:extLst>
              <a:ext uri="{FF2B5EF4-FFF2-40B4-BE49-F238E27FC236}">
                <a16:creationId xmlns:a16="http://schemas.microsoft.com/office/drawing/2014/main" id="{3543B877-3E07-F4B6-E802-DB3258C806BD}"/>
              </a:ext>
            </a:extLst>
          </p:cNvPr>
          <p:cNvSpPr txBox="1"/>
          <p:nvPr/>
        </p:nvSpPr>
        <p:spPr bwMode="auto">
          <a:xfrm>
            <a:off x="328773" y="5451923"/>
            <a:ext cx="6286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cxnSp>
        <p:nvCxnSpPr>
          <p:cNvPr id="35" name="Straight Connector 34">
            <a:extLst>
              <a:ext uri="{FF2B5EF4-FFF2-40B4-BE49-F238E27FC236}">
                <a16:creationId xmlns:a16="http://schemas.microsoft.com/office/drawing/2014/main" id="{F2B78364-2718-4C67-690C-1ED96E4E5DDC}"/>
              </a:ext>
            </a:extLst>
          </p:cNvPr>
          <p:cNvCxnSpPr/>
          <p:nvPr/>
        </p:nvCxnSpPr>
        <p:spPr bwMode="auto">
          <a:xfrm>
            <a:off x="1011008" y="1996178"/>
            <a:ext cx="0" cy="1193191"/>
          </a:xfrm>
          <a:prstGeom prst="line">
            <a:avLst/>
          </a:prstGeom>
          <a:noFill/>
          <a:ln w="34925" cap="flat" cmpd="sng" algn="ctr">
            <a:solidFill>
              <a:schemeClr val="accent3"/>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C698FB8-1BF1-DEA8-7ED6-A5C0C2131A07}"/>
              </a:ext>
            </a:extLst>
          </p:cNvPr>
          <p:cNvCxnSpPr>
            <a:cxnSpLocks/>
          </p:cNvCxnSpPr>
          <p:nvPr/>
        </p:nvCxnSpPr>
        <p:spPr bwMode="auto">
          <a:xfrm>
            <a:off x="1056690" y="2221699"/>
            <a:ext cx="0" cy="967670"/>
          </a:xfrm>
          <a:prstGeom prst="line">
            <a:avLst/>
          </a:prstGeom>
          <a:noFill/>
          <a:ln w="34925" cap="flat" cmpd="sng" algn="ctr">
            <a:solidFill>
              <a:schemeClr val="accent3"/>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CFBCFC8-4F19-26EB-253E-17DFA094C6B5}"/>
              </a:ext>
            </a:extLst>
          </p:cNvPr>
          <p:cNvCxnSpPr>
            <a:cxnSpLocks/>
          </p:cNvCxnSpPr>
          <p:nvPr/>
        </p:nvCxnSpPr>
        <p:spPr bwMode="auto">
          <a:xfrm>
            <a:off x="1102372" y="2515162"/>
            <a:ext cx="0" cy="674207"/>
          </a:xfrm>
          <a:prstGeom prst="line">
            <a:avLst/>
          </a:prstGeom>
          <a:noFill/>
          <a:ln w="34925"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06B1601-8A2B-0D36-A3DD-84CEDA216823}"/>
              </a:ext>
            </a:extLst>
          </p:cNvPr>
          <p:cNvCxnSpPr>
            <a:cxnSpLocks/>
          </p:cNvCxnSpPr>
          <p:nvPr/>
        </p:nvCxnSpPr>
        <p:spPr bwMode="auto">
          <a:xfrm>
            <a:off x="1148054" y="2534258"/>
            <a:ext cx="0" cy="655111"/>
          </a:xfrm>
          <a:prstGeom prst="line">
            <a:avLst/>
          </a:prstGeom>
          <a:noFill/>
          <a:ln w="34925" cap="flat" cmpd="sng" algn="ctr">
            <a:solidFill>
              <a:schemeClr val="accent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8A1FB86-99C4-9741-B852-DE65B1408971}"/>
              </a:ext>
            </a:extLst>
          </p:cNvPr>
          <p:cNvCxnSpPr>
            <a:cxnSpLocks/>
          </p:cNvCxnSpPr>
          <p:nvPr/>
        </p:nvCxnSpPr>
        <p:spPr bwMode="auto">
          <a:xfrm>
            <a:off x="1193736" y="2560095"/>
            <a:ext cx="0" cy="629274"/>
          </a:xfrm>
          <a:prstGeom prst="line">
            <a:avLst/>
          </a:prstGeom>
          <a:noFill/>
          <a:ln w="34925" cap="flat" cmpd="sng" algn="ctr">
            <a:solidFill>
              <a:schemeClr val="accent3"/>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0DB75479-390C-89C9-3641-C7CCCE97A469}"/>
              </a:ext>
            </a:extLst>
          </p:cNvPr>
          <p:cNvCxnSpPr>
            <a:cxnSpLocks/>
          </p:cNvCxnSpPr>
          <p:nvPr/>
        </p:nvCxnSpPr>
        <p:spPr bwMode="auto">
          <a:xfrm>
            <a:off x="1239418" y="2583686"/>
            <a:ext cx="0" cy="605683"/>
          </a:xfrm>
          <a:prstGeom prst="line">
            <a:avLst/>
          </a:prstGeom>
          <a:noFill/>
          <a:ln w="34925" cap="flat" cmpd="sng" algn="ctr">
            <a:solidFill>
              <a:schemeClr val="accent3"/>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9665F46F-5485-5D95-E390-DE9B41476414}"/>
              </a:ext>
            </a:extLst>
          </p:cNvPr>
          <p:cNvCxnSpPr>
            <a:cxnSpLocks/>
          </p:cNvCxnSpPr>
          <p:nvPr/>
        </p:nvCxnSpPr>
        <p:spPr bwMode="auto">
          <a:xfrm>
            <a:off x="1285100" y="2700513"/>
            <a:ext cx="0" cy="488856"/>
          </a:xfrm>
          <a:prstGeom prst="line">
            <a:avLst/>
          </a:prstGeom>
          <a:noFill/>
          <a:ln w="34925" cap="flat" cmpd="sng" algn="ctr">
            <a:solidFill>
              <a:schemeClr val="accent3"/>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18E66A5-6EFD-8CFD-1B9B-A2CE59D0C978}"/>
              </a:ext>
            </a:extLst>
          </p:cNvPr>
          <p:cNvCxnSpPr>
            <a:cxnSpLocks/>
          </p:cNvCxnSpPr>
          <p:nvPr/>
        </p:nvCxnSpPr>
        <p:spPr bwMode="auto">
          <a:xfrm>
            <a:off x="1330782" y="2731967"/>
            <a:ext cx="0" cy="457402"/>
          </a:xfrm>
          <a:prstGeom prst="line">
            <a:avLst/>
          </a:prstGeom>
          <a:noFill/>
          <a:ln w="34925" cap="flat" cmpd="sng" algn="ctr">
            <a:solidFill>
              <a:schemeClr val="accent3"/>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16683A6-BC08-2D41-A261-63598A4BC5A7}"/>
              </a:ext>
            </a:extLst>
          </p:cNvPr>
          <p:cNvCxnSpPr>
            <a:cxnSpLocks/>
          </p:cNvCxnSpPr>
          <p:nvPr/>
        </p:nvCxnSpPr>
        <p:spPr bwMode="auto">
          <a:xfrm>
            <a:off x="1376464" y="2880248"/>
            <a:ext cx="0" cy="309121"/>
          </a:xfrm>
          <a:prstGeom prst="line">
            <a:avLst/>
          </a:prstGeom>
          <a:noFill/>
          <a:ln w="34925" cap="flat" cmpd="sng" algn="ctr">
            <a:solidFill>
              <a:schemeClr val="accent3"/>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11B917C-AE30-B8CE-79E6-35AB6E8E0D47}"/>
              </a:ext>
            </a:extLst>
          </p:cNvPr>
          <p:cNvCxnSpPr>
            <a:cxnSpLocks/>
          </p:cNvCxnSpPr>
          <p:nvPr/>
        </p:nvCxnSpPr>
        <p:spPr bwMode="auto">
          <a:xfrm>
            <a:off x="1422146" y="2902714"/>
            <a:ext cx="0" cy="286655"/>
          </a:xfrm>
          <a:prstGeom prst="line">
            <a:avLst/>
          </a:prstGeom>
          <a:noFill/>
          <a:ln w="34925" cap="flat" cmpd="sng" algn="ctr">
            <a:solidFill>
              <a:schemeClr val="accent3"/>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83A61DCB-60F5-7CC3-7B49-E49A0C748889}"/>
              </a:ext>
            </a:extLst>
          </p:cNvPr>
          <p:cNvCxnSpPr>
            <a:cxnSpLocks/>
          </p:cNvCxnSpPr>
          <p:nvPr/>
        </p:nvCxnSpPr>
        <p:spPr bwMode="auto">
          <a:xfrm>
            <a:off x="1467828" y="2992582"/>
            <a:ext cx="0" cy="196787"/>
          </a:xfrm>
          <a:prstGeom prst="line">
            <a:avLst/>
          </a:prstGeom>
          <a:noFill/>
          <a:ln w="34925" cap="flat" cmpd="sng" algn="ctr">
            <a:solidFill>
              <a:schemeClr val="accent3"/>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CB2C0047-2C93-D6EE-D7DE-45EDB5621264}"/>
              </a:ext>
            </a:extLst>
          </p:cNvPr>
          <p:cNvCxnSpPr>
            <a:cxnSpLocks/>
          </p:cNvCxnSpPr>
          <p:nvPr/>
        </p:nvCxnSpPr>
        <p:spPr bwMode="auto">
          <a:xfrm>
            <a:off x="1513510" y="3019542"/>
            <a:ext cx="0" cy="169827"/>
          </a:xfrm>
          <a:prstGeom prst="line">
            <a:avLst/>
          </a:prstGeom>
          <a:noFill/>
          <a:ln w="34925" cap="flat" cmpd="sng" algn="ctr">
            <a:solidFill>
              <a:schemeClr val="accent3"/>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3151095-965C-7EB7-0568-173A2F670BFF}"/>
              </a:ext>
            </a:extLst>
          </p:cNvPr>
          <p:cNvCxnSpPr>
            <a:cxnSpLocks/>
          </p:cNvCxnSpPr>
          <p:nvPr/>
        </p:nvCxnSpPr>
        <p:spPr bwMode="auto">
          <a:xfrm>
            <a:off x="1559192" y="3127383"/>
            <a:ext cx="0" cy="61986"/>
          </a:xfrm>
          <a:prstGeom prst="line">
            <a:avLst/>
          </a:prstGeom>
          <a:noFill/>
          <a:ln w="3492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C708AF61-E51F-CF30-9099-B42003A140B8}"/>
              </a:ext>
            </a:extLst>
          </p:cNvPr>
          <p:cNvCxnSpPr>
            <a:cxnSpLocks/>
          </p:cNvCxnSpPr>
          <p:nvPr/>
        </p:nvCxnSpPr>
        <p:spPr bwMode="auto">
          <a:xfrm>
            <a:off x="1604874" y="3155466"/>
            <a:ext cx="0" cy="33903"/>
          </a:xfrm>
          <a:prstGeom prst="line">
            <a:avLst/>
          </a:prstGeom>
          <a:noFill/>
          <a:ln w="34925"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B25EA0F3-CB95-97A0-8D74-4A4AC91BAD67}"/>
              </a:ext>
            </a:extLst>
          </p:cNvPr>
          <p:cNvCxnSpPr>
            <a:cxnSpLocks/>
          </p:cNvCxnSpPr>
          <p:nvPr/>
        </p:nvCxnSpPr>
        <p:spPr bwMode="auto">
          <a:xfrm>
            <a:off x="1650556" y="3180043"/>
            <a:ext cx="0" cy="9326"/>
          </a:xfrm>
          <a:prstGeom prst="line">
            <a:avLst/>
          </a:prstGeom>
          <a:noFill/>
          <a:ln w="34925"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2ED3E61F-69A6-D9BB-47EF-61AC78FE4814}"/>
              </a:ext>
            </a:extLst>
          </p:cNvPr>
          <p:cNvCxnSpPr>
            <a:cxnSpLocks/>
          </p:cNvCxnSpPr>
          <p:nvPr/>
        </p:nvCxnSpPr>
        <p:spPr bwMode="auto">
          <a:xfrm flipV="1">
            <a:off x="1696238" y="3202154"/>
            <a:ext cx="0" cy="24104"/>
          </a:xfrm>
          <a:prstGeom prst="line">
            <a:avLst/>
          </a:prstGeom>
          <a:noFill/>
          <a:ln w="34925"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ABDDEAB-AFAC-91A8-DC4F-8A7E1F42AC7E}"/>
              </a:ext>
            </a:extLst>
          </p:cNvPr>
          <p:cNvCxnSpPr>
            <a:cxnSpLocks/>
          </p:cNvCxnSpPr>
          <p:nvPr/>
        </p:nvCxnSpPr>
        <p:spPr bwMode="auto">
          <a:xfrm flipV="1">
            <a:off x="1741920" y="3207250"/>
            <a:ext cx="0" cy="42116"/>
          </a:xfrm>
          <a:prstGeom prst="line">
            <a:avLst/>
          </a:prstGeom>
          <a:noFill/>
          <a:ln w="34925"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FFB7A7C9-5343-9476-ECCA-07DEBD87D6AA}"/>
              </a:ext>
            </a:extLst>
          </p:cNvPr>
          <p:cNvCxnSpPr>
            <a:cxnSpLocks/>
          </p:cNvCxnSpPr>
          <p:nvPr/>
        </p:nvCxnSpPr>
        <p:spPr bwMode="auto">
          <a:xfrm flipV="1">
            <a:off x="1787602" y="3207250"/>
            <a:ext cx="0" cy="42116"/>
          </a:xfrm>
          <a:prstGeom prst="line">
            <a:avLst/>
          </a:prstGeom>
          <a:noFill/>
          <a:ln w="34925"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D1DC7333-F9A3-03A1-6AC1-F016F8E632AC}"/>
              </a:ext>
            </a:extLst>
          </p:cNvPr>
          <p:cNvCxnSpPr>
            <a:cxnSpLocks/>
          </p:cNvCxnSpPr>
          <p:nvPr/>
        </p:nvCxnSpPr>
        <p:spPr bwMode="auto">
          <a:xfrm flipV="1">
            <a:off x="1833284" y="3207250"/>
            <a:ext cx="0" cy="109238"/>
          </a:xfrm>
          <a:prstGeom prst="line">
            <a:avLst/>
          </a:prstGeom>
          <a:noFill/>
          <a:ln w="34925"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529262B1-8375-6B4B-9E13-AEA01BB89260}"/>
              </a:ext>
            </a:extLst>
          </p:cNvPr>
          <p:cNvCxnSpPr>
            <a:cxnSpLocks/>
          </p:cNvCxnSpPr>
          <p:nvPr/>
        </p:nvCxnSpPr>
        <p:spPr bwMode="auto">
          <a:xfrm flipV="1">
            <a:off x="1878966" y="3207250"/>
            <a:ext cx="0" cy="120242"/>
          </a:xfrm>
          <a:prstGeom prst="line">
            <a:avLst/>
          </a:prstGeom>
          <a:noFill/>
          <a:ln w="34925"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B52290C5-A497-FB47-374B-F517D541DE3B}"/>
              </a:ext>
            </a:extLst>
          </p:cNvPr>
          <p:cNvCxnSpPr>
            <a:cxnSpLocks/>
          </p:cNvCxnSpPr>
          <p:nvPr/>
        </p:nvCxnSpPr>
        <p:spPr bwMode="auto">
          <a:xfrm flipV="1">
            <a:off x="1924648" y="3207250"/>
            <a:ext cx="0" cy="152152"/>
          </a:xfrm>
          <a:prstGeom prst="line">
            <a:avLst/>
          </a:prstGeom>
          <a:noFill/>
          <a:ln w="34925"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AE20F68B-A2A0-A039-D781-BD58C15AFD3B}"/>
              </a:ext>
            </a:extLst>
          </p:cNvPr>
          <p:cNvCxnSpPr>
            <a:cxnSpLocks/>
          </p:cNvCxnSpPr>
          <p:nvPr/>
        </p:nvCxnSpPr>
        <p:spPr bwMode="auto">
          <a:xfrm flipV="1">
            <a:off x="1970330" y="3207250"/>
            <a:ext cx="0" cy="178561"/>
          </a:xfrm>
          <a:prstGeom prst="line">
            <a:avLst/>
          </a:prstGeom>
          <a:noFill/>
          <a:ln w="3492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A5BB2AE1-109A-627A-B31D-10A7276EA456}"/>
              </a:ext>
            </a:extLst>
          </p:cNvPr>
          <p:cNvCxnSpPr>
            <a:cxnSpLocks/>
          </p:cNvCxnSpPr>
          <p:nvPr/>
        </p:nvCxnSpPr>
        <p:spPr bwMode="auto">
          <a:xfrm flipV="1">
            <a:off x="2016012" y="3207250"/>
            <a:ext cx="0" cy="275393"/>
          </a:xfrm>
          <a:prstGeom prst="line">
            <a:avLst/>
          </a:prstGeom>
          <a:noFill/>
          <a:ln w="3492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1059634C-0E33-EF0F-6323-6B22585E653D}"/>
              </a:ext>
            </a:extLst>
          </p:cNvPr>
          <p:cNvCxnSpPr>
            <a:cxnSpLocks/>
          </p:cNvCxnSpPr>
          <p:nvPr/>
        </p:nvCxnSpPr>
        <p:spPr bwMode="auto">
          <a:xfrm flipV="1">
            <a:off x="2061694" y="3207250"/>
            <a:ext cx="0" cy="346916"/>
          </a:xfrm>
          <a:prstGeom prst="line">
            <a:avLst/>
          </a:prstGeom>
          <a:noFill/>
          <a:ln w="3492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301E1AEC-86DB-6062-AD4A-23A32B0D1249}"/>
              </a:ext>
            </a:extLst>
          </p:cNvPr>
          <p:cNvCxnSpPr>
            <a:cxnSpLocks/>
          </p:cNvCxnSpPr>
          <p:nvPr/>
        </p:nvCxnSpPr>
        <p:spPr bwMode="auto">
          <a:xfrm flipV="1">
            <a:off x="2107376" y="3207250"/>
            <a:ext cx="0" cy="364522"/>
          </a:xfrm>
          <a:prstGeom prst="line">
            <a:avLst/>
          </a:prstGeom>
          <a:noFill/>
          <a:ln w="34925"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5B1C76C-1110-FB3D-C532-8F33B601ABC4}"/>
              </a:ext>
            </a:extLst>
          </p:cNvPr>
          <p:cNvCxnSpPr>
            <a:cxnSpLocks/>
          </p:cNvCxnSpPr>
          <p:nvPr/>
        </p:nvCxnSpPr>
        <p:spPr bwMode="auto">
          <a:xfrm flipV="1">
            <a:off x="2153058" y="3207250"/>
            <a:ext cx="0" cy="407436"/>
          </a:xfrm>
          <a:prstGeom prst="line">
            <a:avLst/>
          </a:prstGeom>
          <a:noFill/>
          <a:ln w="34925"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012901A6-193C-8228-122A-AD2235FBE6AF}"/>
              </a:ext>
            </a:extLst>
          </p:cNvPr>
          <p:cNvCxnSpPr>
            <a:cxnSpLocks/>
          </p:cNvCxnSpPr>
          <p:nvPr/>
        </p:nvCxnSpPr>
        <p:spPr bwMode="auto">
          <a:xfrm flipV="1">
            <a:off x="2198740" y="3207250"/>
            <a:ext cx="0" cy="426142"/>
          </a:xfrm>
          <a:prstGeom prst="line">
            <a:avLst/>
          </a:prstGeom>
          <a:noFill/>
          <a:ln w="3492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539C70D-EFAE-8926-0227-4C16BCD4EC8C}"/>
              </a:ext>
            </a:extLst>
          </p:cNvPr>
          <p:cNvCxnSpPr>
            <a:cxnSpLocks/>
          </p:cNvCxnSpPr>
          <p:nvPr/>
        </p:nvCxnSpPr>
        <p:spPr bwMode="auto">
          <a:xfrm flipV="1">
            <a:off x="2244422" y="3207250"/>
            <a:ext cx="0" cy="445949"/>
          </a:xfrm>
          <a:prstGeom prst="line">
            <a:avLst/>
          </a:prstGeom>
          <a:noFill/>
          <a:ln w="34925"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F7E7B15B-5973-FE7F-A103-121D3C81F760}"/>
              </a:ext>
            </a:extLst>
          </p:cNvPr>
          <p:cNvCxnSpPr>
            <a:cxnSpLocks/>
          </p:cNvCxnSpPr>
          <p:nvPr/>
        </p:nvCxnSpPr>
        <p:spPr bwMode="auto">
          <a:xfrm flipV="1">
            <a:off x="2290104" y="3207250"/>
            <a:ext cx="0" cy="453651"/>
          </a:xfrm>
          <a:prstGeom prst="line">
            <a:avLst/>
          </a:prstGeom>
          <a:noFill/>
          <a:ln w="34925" cap="flat" cmpd="sng" algn="ctr">
            <a:solidFill>
              <a:schemeClr val="accent4"/>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BE7E9766-C3EA-FB03-F1AA-5F3F57F08559}"/>
              </a:ext>
            </a:extLst>
          </p:cNvPr>
          <p:cNvCxnSpPr>
            <a:cxnSpLocks/>
          </p:cNvCxnSpPr>
          <p:nvPr/>
        </p:nvCxnSpPr>
        <p:spPr bwMode="auto">
          <a:xfrm flipV="1">
            <a:off x="2335786" y="3207250"/>
            <a:ext cx="0" cy="475658"/>
          </a:xfrm>
          <a:prstGeom prst="line">
            <a:avLst/>
          </a:prstGeom>
          <a:noFill/>
          <a:ln w="34925"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7C8F97F5-BA41-B8C0-E655-7FBE92790170}"/>
              </a:ext>
            </a:extLst>
          </p:cNvPr>
          <p:cNvCxnSpPr>
            <a:cxnSpLocks/>
          </p:cNvCxnSpPr>
          <p:nvPr/>
        </p:nvCxnSpPr>
        <p:spPr bwMode="auto">
          <a:xfrm flipV="1">
            <a:off x="2381468" y="3207250"/>
            <a:ext cx="0" cy="475658"/>
          </a:xfrm>
          <a:prstGeom prst="line">
            <a:avLst/>
          </a:prstGeom>
          <a:noFill/>
          <a:ln w="3492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D6AEA454-6F27-26E1-CB78-FD57FDFE56E4}"/>
              </a:ext>
            </a:extLst>
          </p:cNvPr>
          <p:cNvCxnSpPr>
            <a:cxnSpLocks/>
          </p:cNvCxnSpPr>
          <p:nvPr/>
        </p:nvCxnSpPr>
        <p:spPr bwMode="auto">
          <a:xfrm flipV="1">
            <a:off x="2427150" y="3207250"/>
            <a:ext cx="0" cy="498766"/>
          </a:xfrm>
          <a:prstGeom prst="line">
            <a:avLst/>
          </a:prstGeom>
          <a:noFill/>
          <a:ln w="3492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C2446C6-428C-D2CF-8827-4FA2F3500014}"/>
              </a:ext>
            </a:extLst>
          </p:cNvPr>
          <p:cNvCxnSpPr>
            <a:cxnSpLocks/>
          </p:cNvCxnSpPr>
          <p:nvPr/>
        </p:nvCxnSpPr>
        <p:spPr bwMode="auto">
          <a:xfrm flipV="1">
            <a:off x="2472832" y="3207250"/>
            <a:ext cx="0" cy="498766"/>
          </a:xfrm>
          <a:prstGeom prst="line">
            <a:avLst/>
          </a:prstGeom>
          <a:noFill/>
          <a:ln w="34925"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553A443A-133E-F735-6723-FFD13199D8DD}"/>
              </a:ext>
            </a:extLst>
          </p:cNvPr>
          <p:cNvCxnSpPr>
            <a:cxnSpLocks/>
          </p:cNvCxnSpPr>
          <p:nvPr/>
        </p:nvCxnSpPr>
        <p:spPr bwMode="auto">
          <a:xfrm flipV="1">
            <a:off x="2518514" y="3207250"/>
            <a:ext cx="0" cy="536178"/>
          </a:xfrm>
          <a:prstGeom prst="line">
            <a:avLst/>
          </a:prstGeom>
          <a:noFill/>
          <a:ln w="3492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4C194E03-D3A4-E682-F08E-38CEF3270D72}"/>
              </a:ext>
            </a:extLst>
          </p:cNvPr>
          <p:cNvCxnSpPr>
            <a:cxnSpLocks/>
          </p:cNvCxnSpPr>
          <p:nvPr/>
        </p:nvCxnSpPr>
        <p:spPr bwMode="auto">
          <a:xfrm flipV="1">
            <a:off x="2564196" y="3207250"/>
            <a:ext cx="0" cy="554884"/>
          </a:xfrm>
          <a:prstGeom prst="line">
            <a:avLst/>
          </a:prstGeom>
          <a:noFill/>
          <a:ln w="34925"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2D2A03C2-35F8-6090-B7F1-F6523A5D0ECF}"/>
              </a:ext>
            </a:extLst>
          </p:cNvPr>
          <p:cNvCxnSpPr>
            <a:cxnSpLocks/>
          </p:cNvCxnSpPr>
          <p:nvPr/>
        </p:nvCxnSpPr>
        <p:spPr bwMode="auto">
          <a:xfrm flipV="1">
            <a:off x="2609878" y="3207250"/>
            <a:ext cx="0" cy="561486"/>
          </a:xfrm>
          <a:prstGeom prst="line">
            <a:avLst/>
          </a:prstGeom>
          <a:noFill/>
          <a:ln w="34925"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BD4E850E-4B36-B682-06DC-C8B10D70ABB0}"/>
              </a:ext>
            </a:extLst>
          </p:cNvPr>
          <p:cNvCxnSpPr>
            <a:cxnSpLocks/>
          </p:cNvCxnSpPr>
          <p:nvPr/>
        </p:nvCxnSpPr>
        <p:spPr bwMode="auto">
          <a:xfrm flipV="1">
            <a:off x="2655560" y="3207250"/>
            <a:ext cx="0" cy="599999"/>
          </a:xfrm>
          <a:prstGeom prst="line">
            <a:avLst/>
          </a:prstGeom>
          <a:noFill/>
          <a:ln w="3492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87E2E7C8-25F5-2876-FE8B-23B50CDE5C16}"/>
              </a:ext>
            </a:extLst>
          </p:cNvPr>
          <p:cNvCxnSpPr>
            <a:cxnSpLocks/>
          </p:cNvCxnSpPr>
          <p:nvPr/>
        </p:nvCxnSpPr>
        <p:spPr bwMode="auto">
          <a:xfrm flipV="1">
            <a:off x="2701242" y="3207250"/>
            <a:ext cx="0" cy="599999"/>
          </a:xfrm>
          <a:prstGeom prst="line">
            <a:avLst/>
          </a:prstGeom>
          <a:noFill/>
          <a:ln w="3492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2ED4BA45-697C-21C8-0438-2F9A66A917E2}"/>
              </a:ext>
            </a:extLst>
          </p:cNvPr>
          <p:cNvCxnSpPr>
            <a:cxnSpLocks/>
          </p:cNvCxnSpPr>
          <p:nvPr/>
        </p:nvCxnSpPr>
        <p:spPr bwMode="auto">
          <a:xfrm flipV="1">
            <a:off x="2746924" y="3207250"/>
            <a:ext cx="0" cy="612275"/>
          </a:xfrm>
          <a:prstGeom prst="line">
            <a:avLst/>
          </a:prstGeom>
          <a:noFill/>
          <a:ln w="3492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2065CA43-6682-30BD-C083-EBD89E3371D2}"/>
              </a:ext>
            </a:extLst>
          </p:cNvPr>
          <p:cNvCxnSpPr>
            <a:cxnSpLocks/>
          </p:cNvCxnSpPr>
          <p:nvPr/>
        </p:nvCxnSpPr>
        <p:spPr bwMode="auto">
          <a:xfrm flipV="1">
            <a:off x="2792606" y="3207250"/>
            <a:ext cx="0" cy="667308"/>
          </a:xfrm>
          <a:prstGeom prst="line">
            <a:avLst/>
          </a:prstGeom>
          <a:noFill/>
          <a:ln w="34925"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94F4658C-726C-365B-12C4-FD587086BB1F}"/>
              </a:ext>
            </a:extLst>
          </p:cNvPr>
          <p:cNvCxnSpPr>
            <a:cxnSpLocks/>
          </p:cNvCxnSpPr>
          <p:nvPr/>
        </p:nvCxnSpPr>
        <p:spPr bwMode="auto">
          <a:xfrm flipV="1">
            <a:off x="2838288" y="3207250"/>
            <a:ext cx="0" cy="699058"/>
          </a:xfrm>
          <a:prstGeom prst="line">
            <a:avLst/>
          </a:prstGeom>
          <a:noFill/>
          <a:ln w="34925"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12F6FFF7-ECB4-D813-8AA6-8CD664CB0711}"/>
              </a:ext>
            </a:extLst>
          </p:cNvPr>
          <p:cNvCxnSpPr>
            <a:cxnSpLocks/>
          </p:cNvCxnSpPr>
          <p:nvPr/>
        </p:nvCxnSpPr>
        <p:spPr bwMode="auto">
          <a:xfrm flipV="1">
            <a:off x="2883970" y="3207250"/>
            <a:ext cx="0" cy="736100"/>
          </a:xfrm>
          <a:prstGeom prst="line">
            <a:avLst/>
          </a:prstGeom>
          <a:noFill/>
          <a:ln w="34925"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4571CD74-07B4-590D-55A6-8623A7BE01B6}"/>
              </a:ext>
            </a:extLst>
          </p:cNvPr>
          <p:cNvCxnSpPr>
            <a:cxnSpLocks/>
          </p:cNvCxnSpPr>
          <p:nvPr/>
        </p:nvCxnSpPr>
        <p:spPr bwMode="auto">
          <a:xfrm flipV="1">
            <a:off x="2929652" y="3207250"/>
            <a:ext cx="0" cy="754092"/>
          </a:xfrm>
          <a:prstGeom prst="line">
            <a:avLst/>
          </a:prstGeom>
          <a:noFill/>
          <a:ln w="34925"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E50B86BC-25D9-4CD6-C230-E9CB30EC73E7}"/>
              </a:ext>
            </a:extLst>
          </p:cNvPr>
          <p:cNvCxnSpPr>
            <a:cxnSpLocks/>
          </p:cNvCxnSpPr>
          <p:nvPr/>
        </p:nvCxnSpPr>
        <p:spPr bwMode="auto">
          <a:xfrm flipV="1">
            <a:off x="2975334" y="3207250"/>
            <a:ext cx="0" cy="795367"/>
          </a:xfrm>
          <a:prstGeom prst="line">
            <a:avLst/>
          </a:prstGeom>
          <a:noFill/>
          <a:ln w="3492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0EABE67B-D873-1B89-C25D-964DB1D26E0A}"/>
              </a:ext>
            </a:extLst>
          </p:cNvPr>
          <p:cNvCxnSpPr>
            <a:cxnSpLocks/>
          </p:cNvCxnSpPr>
          <p:nvPr/>
        </p:nvCxnSpPr>
        <p:spPr bwMode="auto">
          <a:xfrm flipV="1">
            <a:off x="3021016" y="3207250"/>
            <a:ext cx="0" cy="821825"/>
          </a:xfrm>
          <a:prstGeom prst="line">
            <a:avLst/>
          </a:prstGeom>
          <a:noFill/>
          <a:ln w="3492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DC24826-F5A1-C872-9A37-454792F56EEF}"/>
              </a:ext>
            </a:extLst>
          </p:cNvPr>
          <p:cNvCxnSpPr>
            <a:cxnSpLocks/>
          </p:cNvCxnSpPr>
          <p:nvPr/>
        </p:nvCxnSpPr>
        <p:spPr bwMode="auto">
          <a:xfrm flipV="1">
            <a:off x="3066698" y="3207250"/>
            <a:ext cx="0" cy="833467"/>
          </a:xfrm>
          <a:prstGeom prst="line">
            <a:avLst/>
          </a:prstGeom>
          <a:noFill/>
          <a:ln w="3492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C99CBE93-3780-5C1E-BF75-934299C78949}"/>
              </a:ext>
            </a:extLst>
          </p:cNvPr>
          <p:cNvCxnSpPr>
            <a:cxnSpLocks/>
          </p:cNvCxnSpPr>
          <p:nvPr/>
        </p:nvCxnSpPr>
        <p:spPr bwMode="auto">
          <a:xfrm flipV="1">
            <a:off x="3112380" y="3207250"/>
            <a:ext cx="0" cy="851458"/>
          </a:xfrm>
          <a:prstGeom prst="line">
            <a:avLst/>
          </a:prstGeom>
          <a:noFill/>
          <a:ln w="3492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AF7E2928-B9D5-4D04-15FE-5EE3A5A34AAE}"/>
              </a:ext>
            </a:extLst>
          </p:cNvPr>
          <p:cNvCxnSpPr>
            <a:cxnSpLocks/>
          </p:cNvCxnSpPr>
          <p:nvPr/>
        </p:nvCxnSpPr>
        <p:spPr bwMode="auto">
          <a:xfrm flipV="1">
            <a:off x="3158062" y="3207250"/>
            <a:ext cx="0" cy="872625"/>
          </a:xfrm>
          <a:prstGeom prst="line">
            <a:avLst/>
          </a:prstGeom>
          <a:noFill/>
          <a:ln w="3492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5BD94424-CA9C-A1CF-8EDD-6F8702E8A594}"/>
              </a:ext>
            </a:extLst>
          </p:cNvPr>
          <p:cNvCxnSpPr>
            <a:cxnSpLocks/>
          </p:cNvCxnSpPr>
          <p:nvPr/>
        </p:nvCxnSpPr>
        <p:spPr bwMode="auto">
          <a:xfrm flipV="1">
            <a:off x="3203744" y="3207250"/>
            <a:ext cx="0" cy="872625"/>
          </a:xfrm>
          <a:prstGeom prst="line">
            <a:avLst/>
          </a:prstGeom>
          <a:noFill/>
          <a:ln w="3492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D3161D5F-CF28-B284-1EDA-8D58A27D0676}"/>
              </a:ext>
            </a:extLst>
          </p:cNvPr>
          <p:cNvCxnSpPr>
            <a:cxnSpLocks/>
          </p:cNvCxnSpPr>
          <p:nvPr/>
        </p:nvCxnSpPr>
        <p:spPr bwMode="auto">
          <a:xfrm flipV="1">
            <a:off x="3249426" y="3207250"/>
            <a:ext cx="0" cy="883208"/>
          </a:xfrm>
          <a:prstGeom prst="line">
            <a:avLst/>
          </a:prstGeom>
          <a:noFill/>
          <a:ln w="34925" cap="flat" cmpd="sng" algn="ctr">
            <a:solidFill>
              <a:schemeClr val="accent4"/>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538A64B9-FF33-F562-C080-C00423CE44D7}"/>
              </a:ext>
            </a:extLst>
          </p:cNvPr>
          <p:cNvCxnSpPr>
            <a:cxnSpLocks/>
          </p:cNvCxnSpPr>
          <p:nvPr/>
        </p:nvCxnSpPr>
        <p:spPr bwMode="auto">
          <a:xfrm flipV="1">
            <a:off x="3295108" y="3207250"/>
            <a:ext cx="0" cy="889558"/>
          </a:xfrm>
          <a:prstGeom prst="line">
            <a:avLst/>
          </a:prstGeom>
          <a:noFill/>
          <a:ln w="34925" cap="flat" cmpd="sng" algn="ctr">
            <a:solidFill>
              <a:schemeClr val="accent4"/>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6F83B680-D444-E1E4-AB15-6DD9327EF540}"/>
              </a:ext>
            </a:extLst>
          </p:cNvPr>
          <p:cNvCxnSpPr>
            <a:cxnSpLocks/>
          </p:cNvCxnSpPr>
          <p:nvPr/>
        </p:nvCxnSpPr>
        <p:spPr bwMode="auto">
          <a:xfrm flipV="1">
            <a:off x="3340790" y="3207250"/>
            <a:ext cx="0" cy="908608"/>
          </a:xfrm>
          <a:prstGeom prst="line">
            <a:avLst/>
          </a:prstGeom>
          <a:noFill/>
          <a:ln w="3492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B7A149DE-95C9-ECEA-1C02-DB7C298AA04C}"/>
              </a:ext>
            </a:extLst>
          </p:cNvPr>
          <p:cNvCxnSpPr>
            <a:cxnSpLocks/>
          </p:cNvCxnSpPr>
          <p:nvPr/>
        </p:nvCxnSpPr>
        <p:spPr bwMode="auto">
          <a:xfrm flipV="1">
            <a:off x="3386472" y="3207250"/>
            <a:ext cx="0" cy="919192"/>
          </a:xfrm>
          <a:prstGeom prst="line">
            <a:avLst/>
          </a:prstGeom>
          <a:noFill/>
          <a:ln w="3492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B5E3FEAD-8318-6C1D-E57C-161623040C97}"/>
              </a:ext>
            </a:extLst>
          </p:cNvPr>
          <p:cNvCxnSpPr>
            <a:cxnSpLocks/>
          </p:cNvCxnSpPr>
          <p:nvPr/>
        </p:nvCxnSpPr>
        <p:spPr bwMode="auto">
          <a:xfrm flipV="1">
            <a:off x="3432154" y="3207250"/>
            <a:ext cx="0" cy="994333"/>
          </a:xfrm>
          <a:prstGeom prst="line">
            <a:avLst/>
          </a:prstGeom>
          <a:noFill/>
          <a:ln w="3492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37DEE2CF-9834-3491-E4CE-62EB8D9FA5DA}"/>
              </a:ext>
            </a:extLst>
          </p:cNvPr>
          <p:cNvCxnSpPr>
            <a:cxnSpLocks/>
          </p:cNvCxnSpPr>
          <p:nvPr/>
        </p:nvCxnSpPr>
        <p:spPr bwMode="auto">
          <a:xfrm flipV="1">
            <a:off x="3477836" y="3207250"/>
            <a:ext cx="0" cy="1068417"/>
          </a:xfrm>
          <a:prstGeom prst="line">
            <a:avLst/>
          </a:prstGeom>
          <a:noFill/>
          <a:ln w="3492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1F964B14-65A4-0258-A100-EDBBECBEAE72}"/>
              </a:ext>
            </a:extLst>
          </p:cNvPr>
          <p:cNvCxnSpPr>
            <a:cxnSpLocks/>
          </p:cNvCxnSpPr>
          <p:nvPr/>
        </p:nvCxnSpPr>
        <p:spPr bwMode="auto">
          <a:xfrm flipV="1">
            <a:off x="3523518" y="3207250"/>
            <a:ext cx="0" cy="1074767"/>
          </a:xfrm>
          <a:prstGeom prst="line">
            <a:avLst/>
          </a:prstGeom>
          <a:noFill/>
          <a:ln w="3492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E1227AB0-FF77-7F44-968B-080C4BD3C830}"/>
              </a:ext>
            </a:extLst>
          </p:cNvPr>
          <p:cNvCxnSpPr>
            <a:cxnSpLocks/>
          </p:cNvCxnSpPr>
          <p:nvPr/>
        </p:nvCxnSpPr>
        <p:spPr bwMode="auto">
          <a:xfrm flipV="1">
            <a:off x="3569200" y="3207250"/>
            <a:ext cx="0" cy="1086408"/>
          </a:xfrm>
          <a:prstGeom prst="line">
            <a:avLst/>
          </a:prstGeom>
          <a:noFill/>
          <a:ln w="3492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2487DE0D-81E6-ACCE-FB47-EC218B7F237C}"/>
              </a:ext>
            </a:extLst>
          </p:cNvPr>
          <p:cNvCxnSpPr>
            <a:cxnSpLocks/>
          </p:cNvCxnSpPr>
          <p:nvPr/>
        </p:nvCxnSpPr>
        <p:spPr bwMode="auto">
          <a:xfrm flipV="1">
            <a:off x="3614882" y="3207250"/>
            <a:ext cx="0" cy="1099108"/>
          </a:xfrm>
          <a:prstGeom prst="line">
            <a:avLst/>
          </a:prstGeom>
          <a:noFill/>
          <a:ln w="34925"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1D4FF9D5-1962-B667-58C1-BFAE5EFC6F05}"/>
              </a:ext>
            </a:extLst>
          </p:cNvPr>
          <p:cNvCxnSpPr>
            <a:cxnSpLocks/>
          </p:cNvCxnSpPr>
          <p:nvPr/>
        </p:nvCxnSpPr>
        <p:spPr bwMode="auto">
          <a:xfrm flipV="1">
            <a:off x="3660564" y="3207250"/>
            <a:ext cx="0" cy="1163667"/>
          </a:xfrm>
          <a:prstGeom prst="line">
            <a:avLst/>
          </a:prstGeom>
          <a:noFill/>
          <a:ln w="3492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84D92DAB-6CF9-E077-8614-C7675912EDA4}"/>
              </a:ext>
            </a:extLst>
          </p:cNvPr>
          <p:cNvCxnSpPr>
            <a:cxnSpLocks/>
          </p:cNvCxnSpPr>
          <p:nvPr/>
        </p:nvCxnSpPr>
        <p:spPr bwMode="auto">
          <a:xfrm flipV="1">
            <a:off x="3706246" y="3207250"/>
            <a:ext cx="0" cy="1172133"/>
          </a:xfrm>
          <a:prstGeom prst="line">
            <a:avLst/>
          </a:prstGeom>
          <a:noFill/>
          <a:ln w="3492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85E5F6AF-D65D-F7C1-A734-77375A2E48BE}"/>
              </a:ext>
            </a:extLst>
          </p:cNvPr>
          <p:cNvCxnSpPr>
            <a:cxnSpLocks/>
          </p:cNvCxnSpPr>
          <p:nvPr/>
        </p:nvCxnSpPr>
        <p:spPr bwMode="auto">
          <a:xfrm flipV="1">
            <a:off x="3751928" y="3207250"/>
            <a:ext cx="0" cy="1192242"/>
          </a:xfrm>
          <a:prstGeom prst="line">
            <a:avLst/>
          </a:prstGeom>
          <a:noFill/>
          <a:ln w="3492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831581B0-8598-191D-4BE9-24EB9CCC5477}"/>
              </a:ext>
            </a:extLst>
          </p:cNvPr>
          <p:cNvCxnSpPr>
            <a:cxnSpLocks/>
          </p:cNvCxnSpPr>
          <p:nvPr/>
        </p:nvCxnSpPr>
        <p:spPr bwMode="auto">
          <a:xfrm flipV="1">
            <a:off x="3797610" y="3207250"/>
            <a:ext cx="0" cy="1217642"/>
          </a:xfrm>
          <a:prstGeom prst="line">
            <a:avLst/>
          </a:prstGeom>
          <a:noFill/>
          <a:ln w="3492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7DF5C32B-F82C-4AD7-6876-D8DF19FF408D}"/>
              </a:ext>
            </a:extLst>
          </p:cNvPr>
          <p:cNvCxnSpPr>
            <a:cxnSpLocks/>
          </p:cNvCxnSpPr>
          <p:nvPr/>
        </p:nvCxnSpPr>
        <p:spPr bwMode="auto">
          <a:xfrm flipV="1">
            <a:off x="3843292" y="3207250"/>
            <a:ext cx="0" cy="1243042"/>
          </a:xfrm>
          <a:prstGeom prst="line">
            <a:avLst/>
          </a:prstGeom>
          <a:noFill/>
          <a:ln w="34925"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2CAE9B45-83CC-EADF-95D2-85330241FA4F}"/>
              </a:ext>
            </a:extLst>
          </p:cNvPr>
          <p:cNvCxnSpPr>
            <a:cxnSpLocks/>
          </p:cNvCxnSpPr>
          <p:nvPr/>
        </p:nvCxnSpPr>
        <p:spPr bwMode="auto">
          <a:xfrm flipV="1">
            <a:off x="3888974" y="3207250"/>
            <a:ext cx="0" cy="1277967"/>
          </a:xfrm>
          <a:prstGeom prst="line">
            <a:avLst/>
          </a:prstGeom>
          <a:noFill/>
          <a:ln w="3492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15526F93-62EA-8F23-0700-DDFB21F7C58B}"/>
              </a:ext>
            </a:extLst>
          </p:cNvPr>
          <p:cNvCxnSpPr>
            <a:cxnSpLocks/>
          </p:cNvCxnSpPr>
          <p:nvPr/>
        </p:nvCxnSpPr>
        <p:spPr bwMode="auto">
          <a:xfrm flipV="1">
            <a:off x="3934656" y="3207250"/>
            <a:ext cx="0" cy="1316067"/>
          </a:xfrm>
          <a:prstGeom prst="line">
            <a:avLst/>
          </a:prstGeom>
          <a:noFill/>
          <a:ln w="3492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99939439-02EE-9A1F-B5B1-692D653C3FFD}"/>
              </a:ext>
            </a:extLst>
          </p:cNvPr>
          <p:cNvCxnSpPr>
            <a:cxnSpLocks/>
          </p:cNvCxnSpPr>
          <p:nvPr/>
        </p:nvCxnSpPr>
        <p:spPr bwMode="auto">
          <a:xfrm flipV="1">
            <a:off x="3980338" y="3207250"/>
            <a:ext cx="0" cy="1330883"/>
          </a:xfrm>
          <a:prstGeom prst="line">
            <a:avLst/>
          </a:prstGeom>
          <a:noFill/>
          <a:ln w="3492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351B0BD5-DBAA-6140-627D-E05A8258C1B1}"/>
              </a:ext>
            </a:extLst>
          </p:cNvPr>
          <p:cNvCxnSpPr>
            <a:cxnSpLocks/>
          </p:cNvCxnSpPr>
          <p:nvPr/>
        </p:nvCxnSpPr>
        <p:spPr bwMode="auto">
          <a:xfrm flipV="1">
            <a:off x="4026020" y="3207250"/>
            <a:ext cx="0" cy="1344642"/>
          </a:xfrm>
          <a:prstGeom prst="line">
            <a:avLst/>
          </a:prstGeom>
          <a:noFill/>
          <a:ln w="3492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43B8F055-B9AB-7E43-801E-6B52F0C19495}"/>
              </a:ext>
            </a:extLst>
          </p:cNvPr>
          <p:cNvCxnSpPr>
            <a:cxnSpLocks/>
          </p:cNvCxnSpPr>
          <p:nvPr/>
        </p:nvCxnSpPr>
        <p:spPr bwMode="auto">
          <a:xfrm flipV="1">
            <a:off x="4071702" y="3207250"/>
            <a:ext cx="0" cy="1362633"/>
          </a:xfrm>
          <a:prstGeom prst="line">
            <a:avLst/>
          </a:prstGeom>
          <a:noFill/>
          <a:ln w="34925"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BE2A4044-605E-E65E-82C2-36622A739AA7}"/>
              </a:ext>
            </a:extLst>
          </p:cNvPr>
          <p:cNvCxnSpPr>
            <a:cxnSpLocks/>
          </p:cNvCxnSpPr>
          <p:nvPr/>
        </p:nvCxnSpPr>
        <p:spPr bwMode="auto">
          <a:xfrm flipV="1">
            <a:off x="4117384" y="3207250"/>
            <a:ext cx="0" cy="1374275"/>
          </a:xfrm>
          <a:prstGeom prst="line">
            <a:avLst/>
          </a:prstGeom>
          <a:noFill/>
          <a:ln w="3492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BCF823F0-DE57-69AE-77B3-00FD329C5473}"/>
              </a:ext>
            </a:extLst>
          </p:cNvPr>
          <p:cNvCxnSpPr>
            <a:cxnSpLocks/>
          </p:cNvCxnSpPr>
          <p:nvPr/>
        </p:nvCxnSpPr>
        <p:spPr bwMode="auto">
          <a:xfrm flipV="1">
            <a:off x="4163066" y="3207250"/>
            <a:ext cx="0" cy="1380625"/>
          </a:xfrm>
          <a:prstGeom prst="line">
            <a:avLst/>
          </a:prstGeom>
          <a:noFill/>
          <a:ln w="34925"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F9C17C3B-A21A-9A0C-AB9C-F76BB331C9F5}"/>
              </a:ext>
            </a:extLst>
          </p:cNvPr>
          <p:cNvCxnSpPr>
            <a:cxnSpLocks/>
          </p:cNvCxnSpPr>
          <p:nvPr/>
        </p:nvCxnSpPr>
        <p:spPr bwMode="auto">
          <a:xfrm flipV="1">
            <a:off x="4208748" y="3207250"/>
            <a:ext cx="0" cy="1426133"/>
          </a:xfrm>
          <a:prstGeom prst="line">
            <a:avLst/>
          </a:prstGeom>
          <a:noFill/>
          <a:ln w="34925"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5BFB496C-E011-2B5F-2C54-7D15579C3174}"/>
              </a:ext>
            </a:extLst>
          </p:cNvPr>
          <p:cNvCxnSpPr>
            <a:cxnSpLocks/>
          </p:cNvCxnSpPr>
          <p:nvPr/>
        </p:nvCxnSpPr>
        <p:spPr bwMode="auto">
          <a:xfrm flipV="1">
            <a:off x="4254430" y="3207250"/>
            <a:ext cx="0" cy="1464233"/>
          </a:xfrm>
          <a:prstGeom prst="line">
            <a:avLst/>
          </a:prstGeom>
          <a:noFill/>
          <a:ln w="3492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BC5420AC-E523-4A6E-550A-2A84D6DD7BBC}"/>
              </a:ext>
            </a:extLst>
          </p:cNvPr>
          <p:cNvCxnSpPr>
            <a:cxnSpLocks/>
          </p:cNvCxnSpPr>
          <p:nvPr/>
        </p:nvCxnSpPr>
        <p:spPr bwMode="auto">
          <a:xfrm flipV="1">
            <a:off x="4300112" y="3207250"/>
            <a:ext cx="0" cy="1467408"/>
          </a:xfrm>
          <a:prstGeom prst="line">
            <a:avLst/>
          </a:prstGeom>
          <a:noFill/>
          <a:ln w="3492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5E0EFB40-5DF6-2738-AA6C-BBF333AE3698}"/>
              </a:ext>
            </a:extLst>
          </p:cNvPr>
          <p:cNvCxnSpPr>
            <a:cxnSpLocks/>
          </p:cNvCxnSpPr>
          <p:nvPr/>
        </p:nvCxnSpPr>
        <p:spPr bwMode="auto">
          <a:xfrm flipV="1">
            <a:off x="4345794" y="3207250"/>
            <a:ext cx="0" cy="1543608"/>
          </a:xfrm>
          <a:prstGeom prst="line">
            <a:avLst/>
          </a:prstGeom>
          <a:noFill/>
          <a:ln w="3492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AB525536-3990-C0A1-13E8-2E2B9B0362C4}"/>
              </a:ext>
            </a:extLst>
          </p:cNvPr>
          <p:cNvCxnSpPr>
            <a:cxnSpLocks/>
          </p:cNvCxnSpPr>
          <p:nvPr/>
        </p:nvCxnSpPr>
        <p:spPr bwMode="auto">
          <a:xfrm flipV="1">
            <a:off x="4391476" y="3207250"/>
            <a:ext cx="0" cy="1551017"/>
          </a:xfrm>
          <a:prstGeom prst="line">
            <a:avLst/>
          </a:prstGeom>
          <a:noFill/>
          <a:ln w="3492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2D1AFA87-C130-34E5-21E2-0826A7755988}"/>
              </a:ext>
            </a:extLst>
          </p:cNvPr>
          <p:cNvCxnSpPr>
            <a:cxnSpLocks/>
          </p:cNvCxnSpPr>
          <p:nvPr/>
        </p:nvCxnSpPr>
        <p:spPr bwMode="auto">
          <a:xfrm flipV="1">
            <a:off x="4437158" y="3207250"/>
            <a:ext cx="0" cy="1572183"/>
          </a:xfrm>
          <a:prstGeom prst="line">
            <a:avLst/>
          </a:prstGeom>
          <a:noFill/>
          <a:ln w="34925"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735EB7DB-A369-735B-FCB4-4C4D068947AE}"/>
              </a:ext>
            </a:extLst>
          </p:cNvPr>
          <p:cNvCxnSpPr>
            <a:cxnSpLocks/>
          </p:cNvCxnSpPr>
          <p:nvPr/>
        </p:nvCxnSpPr>
        <p:spPr bwMode="auto">
          <a:xfrm flipV="1">
            <a:off x="4482840" y="3207250"/>
            <a:ext cx="0" cy="1580650"/>
          </a:xfrm>
          <a:prstGeom prst="line">
            <a:avLst/>
          </a:prstGeom>
          <a:noFill/>
          <a:ln w="3492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50FA8462-1ABB-167C-175D-7E6C4E54326E}"/>
              </a:ext>
            </a:extLst>
          </p:cNvPr>
          <p:cNvCxnSpPr>
            <a:cxnSpLocks/>
          </p:cNvCxnSpPr>
          <p:nvPr/>
        </p:nvCxnSpPr>
        <p:spPr bwMode="auto">
          <a:xfrm flipV="1">
            <a:off x="4528522" y="3207250"/>
            <a:ext cx="0" cy="1592292"/>
          </a:xfrm>
          <a:prstGeom prst="line">
            <a:avLst/>
          </a:prstGeom>
          <a:noFill/>
          <a:ln w="34925"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4A0EC4B9-CE8D-E3FD-8DA2-6440F29CD469}"/>
              </a:ext>
            </a:extLst>
          </p:cNvPr>
          <p:cNvCxnSpPr>
            <a:cxnSpLocks/>
          </p:cNvCxnSpPr>
          <p:nvPr/>
        </p:nvCxnSpPr>
        <p:spPr bwMode="auto">
          <a:xfrm flipV="1">
            <a:off x="4574204" y="3207250"/>
            <a:ext cx="0" cy="1597583"/>
          </a:xfrm>
          <a:prstGeom prst="line">
            <a:avLst/>
          </a:prstGeom>
          <a:noFill/>
          <a:ln w="3492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06F03394-23E5-D15F-6523-DC3A231FEB53}"/>
              </a:ext>
            </a:extLst>
          </p:cNvPr>
          <p:cNvCxnSpPr>
            <a:cxnSpLocks/>
          </p:cNvCxnSpPr>
          <p:nvPr/>
        </p:nvCxnSpPr>
        <p:spPr bwMode="auto">
          <a:xfrm flipV="1">
            <a:off x="4619886" y="3207250"/>
            <a:ext cx="0" cy="1607108"/>
          </a:xfrm>
          <a:prstGeom prst="line">
            <a:avLst/>
          </a:prstGeom>
          <a:noFill/>
          <a:ln w="3492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005FEAC7-0F80-E0DE-886B-1FE163B46C4A}"/>
              </a:ext>
            </a:extLst>
          </p:cNvPr>
          <p:cNvCxnSpPr>
            <a:cxnSpLocks/>
          </p:cNvCxnSpPr>
          <p:nvPr/>
        </p:nvCxnSpPr>
        <p:spPr bwMode="auto">
          <a:xfrm flipV="1">
            <a:off x="4665568" y="3207250"/>
            <a:ext cx="0" cy="1613458"/>
          </a:xfrm>
          <a:prstGeom prst="line">
            <a:avLst/>
          </a:prstGeom>
          <a:noFill/>
          <a:ln w="34925"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E3EE91A8-38D4-A9D2-71A9-08F04C548202}"/>
              </a:ext>
            </a:extLst>
          </p:cNvPr>
          <p:cNvCxnSpPr>
            <a:cxnSpLocks/>
          </p:cNvCxnSpPr>
          <p:nvPr/>
        </p:nvCxnSpPr>
        <p:spPr bwMode="auto">
          <a:xfrm flipV="1">
            <a:off x="4711250" y="3207250"/>
            <a:ext cx="0" cy="1664258"/>
          </a:xfrm>
          <a:prstGeom prst="line">
            <a:avLst/>
          </a:prstGeom>
          <a:noFill/>
          <a:ln w="34925"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3A4A8D64-9623-F77D-BC9B-1E6A7260E26E}"/>
              </a:ext>
            </a:extLst>
          </p:cNvPr>
          <p:cNvCxnSpPr>
            <a:cxnSpLocks/>
          </p:cNvCxnSpPr>
          <p:nvPr/>
        </p:nvCxnSpPr>
        <p:spPr bwMode="auto">
          <a:xfrm flipV="1">
            <a:off x="4756932" y="3207250"/>
            <a:ext cx="0" cy="1692833"/>
          </a:xfrm>
          <a:prstGeom prst="line">
            <a:avLst/>
          </a:prstGeom>
          <a:noFill/>
          <a:ln w="34925" cap="flat" cmpd="sng" algn="ctr">
            <a:solidFill>
              <a:schemeClr val="accent4"/>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B9AFA17A-4FBA-23D7-6D08-2C10127F90EF}"/>
              </a:ext>
            </a:extLst>
          </p:cNvPr>
          <p:cNvCxnSpPr>
            <a:cxnSpLocks/>
          </p:cNvCxnSpPr>
          <p:nvPr/>
        </p:nvCxnSpPr>
        <p:spPr bwMode="auto">
          <a:xfrm flipV="1">
            <a:off x="4802614" y="3207250"/>
            <a:ext cx="0" cy="1720350"/>
          </a:xfrm>
          <a:prstGeom prst="line">
            <a:avLst/>
          </a:prstGeom>
          <a:noFill/>
          <a:ln w="34925"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8A08AC57-A1FE-680F-CDE7-7FECAB28974A}"/>
              </a:ext>
            </a:extLst>
          </p:cNvPr>
          <p:cNvCxnSpPr>
            <a:cxnSpLocks/>
          </p:cNvCxnSpPr>
          <p:nvPr/>
        </p:nvCxnSpPr>
        <p:spPr bwMode="auto">
          <a:xfrm flipV="1">
            <a:off x="4848296" y="3207250"/>
            <a:ext cx="0" cy="1726700"/>
          </a:xfrm>
          <a:prstGeom prst="line">
            <a:avLst/>
          </a:prstGeom>
          <a:noFill/>
          <a:ln w="34925" cap="flat" cmpd="sng" algn="ctr">
            <a:solidFill>
              <a:schemeClr val="accent4"/>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22431440-FD99-201A-A18C-35031FFA44B3}"/>
              </a:ext>
            </a:extLst>
          </p:cNvPr>
          <p:cNvCxnSpPr>
            <a:cxnSpLocks/>
          </p:cNvCxnSpPr>
          <p:nvPr/>
        </p:nvCxnSpPr>
        <p:spPr bwMode="auto">
          <a:xfrm flipV="1">
            <a:off x="4893978" y="3207250"/>
            <a:ext cx="0" cy="1736225"/>
          </a:xfrm>
          <a:prstGeom prst="line">
            <a:avLst/>
          </a:prstGeom>
          <a:noFill/>
          <a:ln w="34925"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D43C166D-9B94-A669-7E12-87A26F6DC22B}"/>
              </a:ext>
            </a:extLst>
          </p:cNvPr>
          <p:cNvCxnSpPr>
            <a:cxnSpLocks/>
          </p:cNvCxnSpPr>
          <p:nvPr/>
        </p:nvCxnSpPr>
        <p:spPr bwMode="auto">
          <a:xfrm flipV="1">
            <a:off x="4939660" y="3207250"/>
            <a:ext cx="0" cy="1774325"/>
          </a:xfrm>
          <a:prstGeom prst="line">
            <a:avLst/>
          </a:prstGeom>
          <a:noFill/>
          <a:ln w="3492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57E885CC-2EB4-88FD-1B62-069DDCD8D5B1}"/>
              </a:ext>
            </a:extLst>
          </p:cNvPr>
          <p:cNvCxnSpPr>
            <a:cxnSpLocks/>
          </p:cNvCxnSpPr>
          <p:nvPr/>
        </p:nvCxnSpPr>
        <p:spPr bwMode="auto">
          <a:xfrm flipV="1">
            <a:off x="4985342" y="3207250"/>
            <a:ext cx="0" cy="1780675"/>
          </a:xfrm>
          <a:prstGeom prst="line">
            <a:avLst/>
          </a:prstGeom>
          <a:noFill/>
          <a:ln w="34925" cap="flat" cmpd="sng" algn="ctr">
            <a:solidFill>
              <a:schemeClr val="accent4"/>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983409B9-3971-5B1E-7698-D3ED5A7338DC}"/>
              </a:ext>
            </a:extLst>
          </p:cNvPr>
          <p:cNvCxnSpPr>
            <a:cxnSpLocks/>
          </p:cNvCxnSpPr>
          <p:nvPr/>
        </p:nvCxnSpPr>
        <p:spPr bwMode="auto">
          <a:xfrm flipV="1">
            <a:off x="5031024" y="3207250"/>
            <a:ext cx="0" cy="1854758"/>
          </a:xfrm>
          <a:prstGeom prst="line">
            <a:avLst/>
          </a:prstGeom>
          <a:noFill/>
          <a:ln w="34925"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005C723C-91A8-E9DE-DC30-65BA0930E6BE}"/>
              </a:ext>
            </a:extLst>
          </p:cNvPr>
          <p:cNvCxnSpPr>
            <a:cxnSpLocks/>
          </p:cNvCxnSpPr>
          <p:nvPr/>
        </p:nvCxnSpPr>
        <p:spPr bwMode="auto">
          <a:xfrm flipV="1">
            <a:off x="5076706" y="3207250"/>
            <a:ext cx="0" cy="1854758"/>
          </a:xfrm>
          <a:prstGeom prst="line">
            <a:avLst/>
          </a:prstGeom>
          <a:noFill/>
          <a:ln w="34925" cap="flat" cmpd="sng" algn="ctr">
            <a:solidFill>
              <a:schemeClr val="accent4"/>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2418F502-5C98-F828-272E-B8DDD435EC81}"/>
              </a:ext>
            </a:extLst>
          </p:cNvPr>
          <p:cNvCxnSpPr>
            <a:cxnSpLocks/>
          </p:cNvCxnSpPr>
          <p:nvPr/>
        </p:nvCxnSpPr>
        <p:spPr bwMode="auto">
          <a:xfrm flipV="1">
            <a:off x="5122388" y="3207250"/>
            <a:ext cx="0" cy="1893917"/>
          </a:xfrm>
          <a:prstGeom prst="line">
            <a:avLst/>
          </a:prstGeom>
          <a:noFill/>
          <a:ln w="3492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C06164D6-5832-24B2-4030-D8EA187B5161}"/>
              </a:ext>
            </a:extLst>
          </p:cNvPr>
          <p:cNvCxnSpPr>
            <a:cxnSpLocks/>
          </p:cNvCxnSpPr>
          <p:nvPr/>
        </p:nvCxnSpPr>
        <p:spPr bwMode="auto">
          <a:xfrm flipV="1">
            <a:off x="5168070" y="3207250"/>
            <a:ext cx="0" cy="1918258"/>
          </a:xfrm>
          <a:prstGeom prst="line">
            <a:avLst/>
          </a:prstGeom>
          <a:noFill/>
          <a:ln w="34925" cap="flat" cmpd="sng" algn="ctr">
            <a:solidFill>
              <a:schemeClr val="accent4"/>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1BB324E8-7BC1-0BE5-0A81-F08C32BCF2CB}"/>
              </a:ext>
            </a:extLst>
          </p:cNvPr>
          <p:cNvCxnSpPr>
            <a:cxnSpLocks/>
          </p:cNvCxnSpPr>
          <p:nvPr/>
        </p:nvCxnSpPr>
        <p:spPr bwMode="auto">
          <a:xfrm flipV="1">
            <a:off x="5213752" y="3207250"/>
            <a:ext cx="0" cy="1964825"/>
          </a:xfrm>
          <a:prstGeom prst="line">
            <a:avLst/>
          </a:prstGeom>
          <a:noFill/>
          <a:ln w="34925"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0847B5A4-7702-9664-49ED-FB3A5CC6732C}"/>
              </a:ext>
            </a:extLst>
          </p:cNvPr>
          <p:cNvCxnSpPr>
            <a:cxnSpLocks/>
          </p:cNvCxnSpPr>
          <p:nvPr/>
        </p:nvCxnSpPr>
        <p:spPr bwMode="auto">
          <a:xfrm flipV="1">
            <a:off x="5259434" y="3207250"/>
            <a:ext cx="0" cy="1984933"/>
          </a:xfrm>
          <a:prstGeom prst="line">
            <a:avLst/>
          </a:prstGeom>
          <a:noFill/>
          <a:ln w="34925"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DA49EACD-48F5-CAFD-3C44-1F3A1966E2DE}"/>
              </a:ext>
            </a:extLst>
          </p:cNvPr>
          <p:cNvCxnSpPr>
            <a:cxnSpLocks/>
          </p:cNvCxnSpPr>
          <p:nvPr/>
        </p:nvCxnSpPr>
        <p:spPr bwMode="auto">
          <a:xfrm flipV="1">
            <a:off x="5305116" y="3207250"/>
            <a:ext cx="0" cy="1993400"/>
          </a:xfrm>
          <a:prstGeom prst="line">
            <a:avLst/>
          </a:prstGeom>
          <a:noFill/>
          <a:ln w="3492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A80141EE-6E1B-AF1F-0B35-762F7AB65426}"/>
              </a:ext>
            </a:extLst>
          </p:cNvPr>
          <p:cNvCxnSpPr>
            <a:cxnSpLocks/>
          </p:cNvCxnSpPr>
          <p:nvPr/>
        </p:nvCxnSpPr>
        <p:spPr bwMode="auto">
          <a:xfrm flipV="1">
            <a:off x="5350798" y="3207250"/>
            <a:ext cx="0" cy="2026208"/>
          </a:xfrm>
          <a:prstGeom prst="line">
            <a:avLst/>
          </a:prstGeom>
          <a:noFill/>
          <a:ln w="3492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5EC9DFA8-52B3-18AC-B142-EC0A188CFCC3}"/>
              </a:ext>
            </a:extLst>
          </p:cNvPr>
          <p:cNvCxnSpPr>
            <a:cxnSpLocks/>
          </p:cNvCxnSpPr>
          <p:nvPr/>
        </p:nvCxnSpPr>
        <p:spPr bwMode="auto">
          <a:xfrm flipV="1">
            <a:off x="5396480" y="3207250"/>
            <a:ext cx="0" cy="2150033"/>
          </a:xfrm>
          <a:prstGeom prst="line">
            <a:avLst/>
          </a:prstGeom>
          <a:noFill/>
          <a:ln w="34925"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3D3E37B2-D78F-0A84-C99A-95A693A075AF}"/>
              </a:ext>
            </a:extLst>
          </p:cNvPr>
          <p:cNvCxnSpPr>
            <a:cxnSpLocks/>
          </p:cNvCxnSpPr>
          <p:nvPr/>
        </p:nvCxnSpPr>
        <p:spPr bwMode="auto">
          <a:xfrm flipV="1">
            <a:off x="5442162" y="3207250"/>
            <a:ext cx="0" cy="2253750"/>
          </a:xfrm>
          <a:prstGeom prst="line">
            <a:avLst/>
          </a:prstGeom>
          <a:noFill/>
          <a:ln w="3492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1993A81D-D14F-C01A-DC18-260280F05CE7}"/>
              </a:ext>
            </a:extLst>
          </p:cNvPr>
          <p:cNvCxnSpPr>
            <a:cxnSpLocks/>
          </p:cNvCxnSpPr>
          <p:nvPr/>
        </p:nvCxnSpPr>
        <p:spPr bwMode="auto">
          <a:xfrm flipV="1">
            <a:off x="5487844" y="3207250"/>
            <a:ext cx="0" cy="2256925"/>
          </a:xfrm>
          <a:prstGeom prst="line">
            <a:avLst/>
          </a:prstGeom>
          <a:noFill/>
          <a:ln w="34925"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BA7ABC94-ACB7-9F5E-A121-2AC0F91B9DAD}"/>
              </a:ext>
            </a:extLst>
          </p:cNvPr>
          <p:cNvCxnSpPr>
            <a:cxnSpLocks/>
          </p:cNvCxnSpPr>
          <p:nvPr/>
        </p:nvCxnSpPr>
        <p:spPr bwMode="auto">
          <a:xfrm flipV="1">
            <a:off x="5533526" y="3207250"/>
            <a:ext cx="0" cy="2433667"/>
          </a:xfrm>
          <a:prstGeom prst="line">
            <a:avLst/>
          </a:prstGeom>
          <a:noFill/>
          <a:ln w="3492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C0AEDB17-6EB4-016D-FBC7-0DD029734A66}"/>
              </a:ext>
            </a:extLst>
          </p:cNvPr>
          <p:cNvCxnSpPr>
            <a:cxnSpLocks/>
          </p:cNvCxnSpPr>
          <p:nvPr/>
        </p:nvCxnSpPr>
        <p:spPr bwMode="auto">
          <a:xfrm flipV="1">
            <a:off x="5579208" y="3207250"/>
            <a:ext cx="0" cy="2433667"/>
          </a:xfrm>
          <a:prstGeom prst="line">
            <a:avLst/>
          </a:prstGeom>
          <a:noFill/>
          <a:ln w="3492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8FEB7AE9-0173-767A-E36F-D4EFC8FB85A1}"/>
              </a:ext>
            </a:extLst>
          </p:cNvPr>
          <p:cNvCxnSpPr>
            <a:cxnSpLocks/>
          </p:cNvCxnSpPr>
          <p:nvPr/>
        </p:nvCxnSpPr>
        <p:spPr bwMode="auto">
          <a:xfrm flipV="1">
            <a:off x="5624890" y="3207250"/>
            <a:ext cx="0" cy="2433667"/>
          </a:xfrm>
          <a:prstGeom prst="line">
            <a:avLst/>
          </a:prstGeom>
          <a:noFill/>
          <a:ln w="3492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B8EB82DF-3D20-69B9-C01A-CDCD2A69D2B2}"/>
              </a:ext>
            </a:extLst>
          </p:cNvPr>
          <p:cNvCxnSpPr>
            <a:cxnSpLocks/>
          </p:cNvCxnSpPr>
          <p:nvPr/>
        </p:nvCxnSpPr>
        <p:spPr bwMode="auto">
          <a:xfrm flipV="1">
            <a:off x="5670613" y="3207250"/>
            <a:ext cx="0" cy="2433667"/>
          </a:xfrm>
          <a:prstGeom prst="line">
            <a:avLst/>
          </a:prstGeom>
          <a:noFill/>
          <a:ln w="34925" cap="flat" cmpd="sng" algn="ctr">
            <a:solidFill>
              <a:schemeClr val="accent3"/>
            </a:solidFill>
            <a:prstDash val="solid"/>
            <a:round/>
            <a:headEnd type="none" w="med" len="med"/>
            <a:tailEnd type="none" w="med" len="med"/>
          </a:ln>
          <a:effectLst/>
        </p:spPr>
      </p:cxnSp>
      <p:grpSp>
        <p:nvGrpSpPr>
          <p:cNvPr id="23" name="Group 22">
            <a:extLst>
              <a:ext uri="{FF2B5EF4-FFF2-40B4-BE49-F238E27FC236}">
                <a16:creationId xmlns:a16="http://schemas.microsoft.com/office/drawing/2014/main" id="{974B0A81-126F-4A20-67CB-8A2D9177955C}"/>
              </a:ext>
            </a:extLst>
          </p:cNvPr>
          <p:cNvGrpSpPr/>
          <p:nvPr/>
        </p:nvGrpSpPr>
        <p:grpSpPr>
          <a:xfrm>
            <a:off x="861419" y="1741493"/>
            <a:ext cx="4911658" cy="3895096"/>
            <a:chOff x="770910" y="1741493"/>
            <a:chExt cx="10310599" cy="3895096"/>
          </a:xfrm>
        </p:grpSpPr>
        <p:cxnSp>
          <p:nvCxnSpPr>
            <p:cNvPr id="11" name="Straight Connector 10">
              <a:extLst>
                <a:ext uri="{FF2B5EF4-FFF2-40B4-BE49-F238E27FC236}">
                  <a16:creationId xmlns:a16="http://schemas.microsoft.com/office/drawing/2014/main" id="{8C2C090F-6F94-5F83-58BD-19BBE65BBAF3}"/>
                </a:ext>
              </a:extLst>
            </p:cNvPr>
            <p:cNvCxnSpPr>
              <a:cxnSpLocks/>
            </p:cNvCxnSpPr>
            <p:nvPr/>
          </p:nvCxnSpPr>
          <p:spPr bwMode="auto">
            <a:xfrm>
              <a:off x="770910" y="1741493"/>
              <a:ext cx="172851"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7F7E8F34-488A-B6B7-A0D8-232F11CEEA2F}"/>
                </a:ext>
              </a:extLst>
            </p:cNvPr>
            <p:cNvCxnSpPr>
              <a:cxnSpLocks/>
            </p:cNvCxnSpPr>
            <p:nvPr/>
          </p:nvCxnSpPr>
          <p:spPr bwMode="auto">
            <a:xfrm>
              <a:off x="770910" y="2228380"/>
              <a:ext cx="172851"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F074688-2BCD-C4A4-A0DB-40124952817D}"/>
                </a:ext>
              </a:extLst>
            </p:cNvPr>
            <p:cNvCxnSpPr>
              <a:cxnSpLocks/>
            </p:cNvCxnSpPr>
            <p:nvPr/>
          </p:nvCxnSpPr>
          <p:spPr bwMode="auto">
            <a:xfrm>
              <a:off x="770910" y="2715267"/>
              <a:ext cx="172851"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D809562-4031-1C89-AA30-25A0D4AD6F2C}"/>
                </a:ext>
              </a:extLst>
            </p:cNvPr>
            <p:cNvCxnSpPr>
              <a:cxnSpLocks/>
            </p:cNvCxnSpPr>
            <p:nvPr/>
          </p:nvCxnSpPr>
          <p:spPr bwMode="auto">
            <a:xfrm>
              <a:off x="770910" y="3202154"/>
              <a:ext cx="10310599"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A3023B6-84B7-FEA2-5EE5-EDAD5AC82151}"/>
                </a:ext>
              </a:extLst>
            </p:cNvPr>
            <p:cNvCxnSpPr>
              <a:cxnSpLocks/>
            </p:cNvCxnSpPr>
            <p:nvPr/>
          </p:nvCxnSpPr>
          <p:spPr bwMode="auto">
            <a:xfrm>
              <a:off x="770910" y="3689041"/>
              <a:ext cx="172851"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8F0EA78E-F1FC-2BF2-2E15-54B39E0DCCD9}"/>
                </a:ext>
              </a:extLst>
            </p:cNvPr>
            <p:cNvCxnSpPr>
              <a:cxnSpLocks/>
            </p:cNvCxnSpPr>
            <p:nvPr/>
          </p:nvCxnSpPr>
          <p:spPr bwMode="auto">
            <a:xfrm>
              <a:off x="770910" y="4175928"/>
              <a:ext cx="172851"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1282C71-215A-B181-4523-1C7D24B000FD}"/>
                </a:ext>
              </a:extLst>
            </p:cNvPr>
            <p:cNvCxnSpPr>
              <a:cxnSpLocks/>
            </p:cNvCxnSpPr>
            <p:nvPr/>
          </p:nvCxnSpPr>
          <p:spPr bwMode="auto">
            <a:xfrm>
              <a:off x="770910" y="4662815"/>
              <a:ext cx="172851"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C416863-085E-C730-4E15-E960051BA102}"/>
                </a:ext>
              </a:extLst>
            </p:cNvPr>
            <p:cNvCxnSpPr>
              <a:cxnSpLocks/>
            </p:cNvCxnSpPr>
            <p:nvPr/>
          </p:nvCxnSpPr>
          <p:spPr bwMode="auto">
            <a:xfrm>
              <a:off x="770910" y="5149702"/>
              <a:ext cx="172851"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1F21BEC-5256-1D78-F6FA-D2D8C1162130}"/>
                </a:ext>
              </a:extLst>
            </p:cNvPr>
            <p:cNvCxnSpPr>
              <a:cxnSpLocks/>
            </p:cNvCxnSpPr>
            <p:nvPr/>
          </p:nvCxnSpPr>
          <p:spPr bwMode="auto">
            <a:xfrm>
              <a:off x="770910" y="5636589"/>
              <a:ext cx="172851" cy="0"/>
            </a:xfrm>
            <a:prstGeom prst="line">
              <a:avLst/>
            </a:prstGeom>
            <a:noFill/>
            <a:ln w="28575" cap="flat" cmpd="sng" algn="ctr">
              <a:solidFill>
                <a:schemeClr val="bg1"/>
              </a:solidFill>
              <a:prstDash val="solid"/>
              <a:round/>
              <a:headEnd type="none" w="med" len="med"/>
              <a:tailEnd type="none" w="med" len="med"/>
            </a:ln>
            <a:effectLst/>
          </p:spPr>
        </p:cxnSp>
      </p:grpSp>
      <p:cxnSp>
        <p:nvCxnSpPr>
          <p:cNvPr id="238" name="Straight Connector 237">
            <a:extLst>
              <a:ext uri="{FF2B5EF4-FFF2-40B4-BE49-F238E27FC236}">
                <a16:creationId xmlns:a16="http://schemas.microsoft.com/office/drawing/2014/main" id="{9B74E875-A891-030D-DE07-1BD3106C619E}"/>
              </a:ext>
            </a:extLst>
          </p:cNvPr>
          <p:cNvCxnSpPr/>
          <p:nvPr/>
        </p:nvCxnSpPr>
        <p:spPr bwMode="auto">
          <a:xfrm>
            <a:off x="944144" y="2715266"/>
            <a:ext cx="4701928" cy="0"/>
          </a:xfrm>
          <a:prstGeom prst="line">
            <a:avLst/>
          </a:prstGeom>
          <a:noFill/>
          <a:ln w="28575" cap="flat" cmpd="sng" algn="ctr">
            <a:solidFill>
              <a:schemeClr val="bg1"/>
            </a:solidFill>
            <a:prstDash val="dash"/>
            <a:round/>
            <a:headEnd type="none" w="med" len="med"/>
            <a:tailEnd type="none" w="med" len="med"/>
          </a:ln>
          <a:effectLst/>
        </p:spPr>
      </p:cxnSp>
      <p:cxnSp>
        <p:nvCxnSpPr>
          <p:cNvPr id="239" name="Straight Connector 238">
            <a:extLst>
              <a:ext uri="{FF2B5EF4-FFF2-40B4-BE49-F238E27FC236}">
                <a16:creationId xmlns:a16="http://schemas.microsoft.com/office/drawing/2014/main" id="{7A5D9342-D038-A11B-E2C8-7E02D02A6ACF}"/>
              </a:ext>
            </a:extLst>
          </p:cNvPr>
          <p:cNvCxnSpPr/>
          <p:nvPr/>
        </p:nvCxnSpPr>
        <p:spPr bwMode="auto">
          <a:xfrm>
            <a:off x="944144" y="3929155"/>
            <a:ext cx="4701928" cy="0"/>
          </a:xfrm>
          <a:prstGeom prst="line">
            <a:avLst/>
          </a:prstGeom>
          <a:noFill/>
          <a:ln w="28575" cap="flat" cmpd="sng" algn="ctr">
            <a:solidFill>
              <a:schemeClr val="bg1"/>
            </a:solidFill>
            <a:prstDash val="dash"/>
            <a:round/>
            <a:headEnd type="none" w="med" len="med"/>
            <a:tailEnd type="none" w="med" len="med"/>
          </a:ln>
          <a:effectLst/>
        </p:spPr>
      </p:cxnSp>
      <p:sp>
        <p:nvSpPr>
          <p:cNvPr id="240" name="TextBox 239">
            <a:extLst>
              <a:ext uri="{FF2B5EF4-FFF2-40B4-BE49-F238E27FC236}">
                <a16:creationId xmlns:a16="http://schemas.microsoft.com/office/drawing/2014/main" id="{C399CA18-ED82-311E-6225-0C906AE22305}"/>
              </a:ext>
            </a:extLst>
          </p:cNvPr>
          <p:cNvSpPr txBox="1"/>
          <p:nvPr/>
        </p:nvSpPr>
        <p:spPr bwMode="auto">
          <a:xfrm>
            <a:off x="3118879" y="1699653"/>
            <a:ext cx="282872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b="0">
                <a:solidFill>
                  <a:schemeClr val="bg1"/>
                </a:solidFill>
                <a:latin typeface="Calibri" panose="020F0502020204030204" pitchFamily="34" charset="0"/>
              </a:rPr>
              <a:t>HER2 IHC2+, FISH unknown</a:t>
            </a:r>
          </a:p>
          <a:p>
            <a:pPr algn="l">
              <a:lnSpc>
                <a:spcPct val="100000"/>
              </a:lnSpc>
              <a:spcBef>
                <a:spcPts val="0"/>
              </a:spcBef>
              <a:spcAft>
                <a:spcPct val="0"/>
              </a:spcAft>
              <a:buClrTx/>
              <a:buFontTx/>
              <a:buNone/>
            </a:pPr>
            <a:r>
              <a:rPr lang="en-US" sz="1600" b="0">
                <a:solidFill>
                  <a:schemeClr val="bg1"/>
                </a:solidFill>
                <a:latin typeface="Calibri" panose="020F0502020204030204" pitchFamily="34" charset="0"/>
              </a:rPr>
              <a:t>HER2 IHC2+ and FISH+ or IHC3+</a:t>
            </a:r>
          </a:p>
          <a:p>
            <a:pPr algn="l">
              <a:lnSpc>
                <a:spcPct val="100000"/>
              </a:lnSpc>
              <a:spcBef>
                <a:spcPts val="0"/>
              </a:spcBef>
              <a:spcAft>
                <a:spcPct val="0"/>
              </a:spcAft>
              <a:buClrTx/>
              <a:buFontTx/>
              <a:buNone/>
            </a:pPr>
            <a:r>
              <a:rPr lang="en-US" sz="1600" b="0">
                <a:solidFill>
                  <a:schemeClr val="bg1"/>
                </a:solidFill>
                <a:latin typeface="Calibri" panose="020F0502020204030204" pitchFamily="34" charset="0"/>
              </a:rPr>
              <a:t>HER2 IHC2+ and FISH-</a:t>
            </a:r>
          </a:p>
        </p:txBody>
      </p:sp>
      <p:sp>
        <p:nvSpPr>
          <p:cNvPr id="241" name="Rectangle 240">
            <a:extLst>
              <a:ext uri="{FF2B5EF4-FFF2-40B4-BE49-F238E27FC236}">
                <a16:creationId xmlns:a16="http://schemas.microsoft.com/office/drawing/2014/main" id="{1B06EC9A-963C-2CD3-2B0C-823F77E8F40B}"/>
              </a:ext>
            </a:extLst>
          </p:cNvPr>
          <p:cNvSpPr/>
          <p:nvPr/>
        </p:nvSpPr>
        <p:spPr bwMode="auto">
          <a:xfrm>
            <a:off x="2896387" y="1790403"/>
            <a:ext cx="244640" cy="15117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2" name="Rectangle 241">
            <a:extLst>
              <a:ext uri="{FF2B5EF4-FFF2-40B4-BE49-F238E27FC236}">
                <a16:creationId xmlns:a16="http://schemas.microsoft.com/office/drawing/2014/main" id="{2316ED9F-9BD7-3B30-BC9B-7AADECAC7BDD}"/>
              </a:ext>
            </a:extLst>
          </p:cNvPr>
          <p:cNvSpPr/>
          <p:nvPr/>
        </p:nvSpPr>
        <p:spPr bwMode="auto">
          <a:xfrm>
            <a:off x="2896387" y="2037419"/>
            <a:ext cx="244640" cy="1511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3" name="Rectangle 242">
            <a:extLst>
              <a:ext uri="{FF2B5EF4-FFF2-40B4-BE49-F238E27FC236}">
                <a16:creationId xmlns:a16="http://schemas.microsoft.com/office/drawing/2014/main" id="{7573B237-A456-F0FD-E190-2847774A338C}"/>
              </a:ext>
            </a:extLst>
          </p:cNvPr>
          <p:cNvSpPr/>
          <p:nvPr/>
        </p:nvSpPr>
        <p:spPr bwMode="auto">
          <a:xfrm>
            <a:off x="2896387" y="2284434"/>
            <a:ext cx="244640" cy="15117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4" name="TextBox 243">
            <a:extLst>
              <a:ext uri="{FF2B5EF4-FFF2-40B4-BE49-F238E27FC236}">
                <a16:creationId xmlns:a16="http://schemas.microsoft.com/office/drawing/2014/main" id="{8A0E0AB8-6F94-B3FF-CCDB-554EC55458BD}"/>
              </a:ext>
            </a:extLst>
          </p:cNvPr>
          <p:cNvSpPr txBox="1"/>
          <p:nvPr/>
        </p:nvSpPr>
        <p:spPr bwMode="auto">
          <a:xfrm rot="16200000">
            <a:off x="5776735" y="3377082"/>
            <a:ext cx="943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Patient</a:t>
            </a:r>
          </a:p>
        </p:txBody>
      </p:sp>
      <p:sp>
        <p:nvSpPr>
          <p:cNvPr id="245" name="TextBox 244">
            <a:extLst>
              <a:ext uri="{FF2B5EF4-FFF2-40B4-BE49-F238E27FC236}">
                <a16:creationId xmlns:a16="http://schemas.microsoft.com/office/drawing/2014/main" id="{B8BCE61E-9F15-1FAD-AD19-B6A7BCEB1EE5}"/>
              </a:ext>
            </a:extLst>
          </p:cNvPr>
          <p:cNvSpPr txBox="1"/>
          <p:nvPr/>
        </p:nvSpPr>
        <p:spPr bwMode="auto">
          <a:xfrm>
            <a:off x="8370710" y="6161349"/>
            <a:ext cx="1711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Mo</a:t>
            </a:r>
          </a:p>
        </p:txBody>
      </p:sp>
      <p:sp>
        <p:nvSpPr>
          <p:cNvPr id="246" name="Freeform: Shape 245">
            <a:extLst>
              <a:ext uri="{FF2B5EF4-FFF2-40B4-BE49-F238E27FC236}">
                <a16:creationId xmlns:a16="http://schemas.microsoft.com/office/drawing/2014/main" id="{0D847D80-E528-E334-356E-398336673B9C}"/>
              </a:ext>
            </a:extLst>
          </p:cNvPr>
          <p:cNvSpPr/>
          <p:nvPr/>
        </p:nvSpPr>
        <p:spPr bwMode="auto">
          <a:xfrm>
            <a:off x="6503089" y="1478338"/>
            <a:ext cx="5170234" cy="4438715"/>
          </a:xfrm>
          <a:custGeom>
            <a:avLst/>
            <a:gdLst>
              <a:gd name="connsiteX0" fmla="*/ 0 w 5170234"/>
              <a:gd name="connsiteY0" fmla="*/ 0 h 4438715"/>
              <a:gd name="connsiteX1" fmla="*/ 0 w 5170234"/>
              <a:gd name="connsiteY1" fmla="*/ 4438715 h 4438715"/>
              <a:gd name="connsiteX2" fmla="*/ 5170234 w 5170234"/>
              <a:gd name="connsiteY2" fmla="*/ 4438715 h 4438715"/>
            </a:gdLst>
            <a:ahLst/>
            <a:cxnLst>
              <a:cxn ang="0">
                <a:pos x="connsiteX0" y="connsiteY0"/>
              </a:cxn>
              <a:cxn ang="0">
                <a:pos x="connsiteX1" y="connsiteY1"/>
              </a:cxn>
              <a:cxn ang="0">
                <a:pos x="connsiteX2" y="connsiteY2"/>
              </a:cxn>
            </a:cxnLst>
            <a:rect l="l" t="t" r="r" b="b"/>
            <a:pathLst>
              <a:path w="5170234" h="4438715">
                <a:moveTo>
                  <a:pt x="0" y="0"/>
                </a:moveTo>
                <a:lnTo>
                  <a:pt x="0" y="4438715"/>
                </a:lnTo>
                <a:lnTo>
                  <a:pt x="5170234" y="4438715"/>
                </a:lnTo>
              </a:path>
            </a:pathLst>
          </a:custGeom>
          <a:noFill/>
          <a:ln w="28575">
            <a:solidFill>
              <a:schemeClr val="bg1"/>
            </a:solidFill>
            <a:miter lim="800000"/>
            <a:headEnd/>
            <a:tailEnd/>
          </a:ln>
        </p:spPr>
        <p:txBody>
          <a:bodyPr rtlCol="0" anchor="ctr"/>
          <a:lstStyle/>
          <a:p>
            <a:pPr algn="ctr"/>
            <a:endParaRPr lang="en-US"/>
          </a:p>
        </p:txBody>
      </p:sp>
      <p:grpSp>
        <p:nvGrpSpPr>
          <p:cNvPr id="262" name="Group 261">
            <a:extLst>
              <a:ext uri="{FF2B5EF4-FFF2-40B4-BE49-F238E27FC236}">
                <a16:creationId xmlns:a16="http://schemas.microsoft.com/office/drawing/2014/main" id="{3387C390-9232-2D7D-A8C6-1B575787FFE5}"/>
              </a:ext>
            </a:extLst>
          </p:cNvPr>
          <p:cNvGrpSpPr/>
          <p:nvPr/>
        </p:nvGrpSpPr>
        <p:grpSpPr>
          <a:xfrm>
            <a:off x="6611685" y="5922115"/>
            <a:ext cx="5007269" cy="63768"/>
            <a:chOff x="6611685" y="5785929"/>
            <a:chExt cx="5007269" cy="172855"/>
          </a:xfrm>
        </p:grpSpPr>
        <p:cxnSp>
          <p:nvCxnSpPr>
            <p:cNvPr id="248" name="Straight Connector 247">
              <a:extLst>
                <a:ext uri="{FF2B5EF4-FFF2-40B4-BE49-F238E27FC236}">
                  <a16:creationId xmlns:a16="http://schemas.microsoft.com/office/drawing/2014/main" id="{CC9A06B8-4805-AC6F-DEE9-EF341C059466}"/>
                </a:ext>
              </a:extLst>
            </p:cNvPr>
            <p:cNvCxnSpPr>
              <a:cxnSpLocks/>
            </p:cNvCxnSpPr>
            <p:nvPr/>
          </p:nvCxnSpPr>
          <p:spPr bwMode="auto">
            <a:xfrm>
              <a:off x="6611685" y="5785929"/>
              <a:ext cx="0" cy="172855"/>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CC129B05-8765-76F3-957B-8B312CC61E96}"/>
                </a:ext>
              </a:extLst>
            </p:cNvPr>
            <p:cNvCxnSpPr>
              <a:cxnSpLocks/>
            </p:cNvCxnSpPr>
            <p:nvPr/>
          </p:nvCxnSpPr>
          <p:spPr bwMode="auto">
            <a:xfrm>
              <a:off x="7028957" y="5785929"/>
              <a:ext cx="0" cy="172855"/>
            </a:xfrm>
            <a:prstGeom prst="line">
              <a:avLst/>
            </a:prstGeom>
            <a:noFill/>
            <a:ln w="28575"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5468D0E2-1C13-E66A-74A4-56C0DDA1D795}"/>
                </a:ext>
              </a:extLst>
            </p:cNvPr>
            <p:cNvCxnSpPr>
              <a:cxnSpLocks/>
            </p:cNvCxnSpPr>
            <p:nvPr/>
          </p:nvCxnSpPr>
          <p:spPr bwMode="auto">
            <a:xfrm>
              <a:off x="7446229" y="5785929"/>
              <a:ext cx="0" cy="172855"/>
            </a:xfrm>
            <a:prstGeom prst="line">
              <a:avLst/>
            </a:prstGeom>
            <a:noFill/>
            <a:ln w="28575"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E85EE1BC-62E1-998F-0587-B7AAA358518C}"/>
                </a:ext>
              </a:extLst>
            </p:cNvPr>
            <p:cNvCxnSpPr>
              <a:cxnSpLocks/>
            </p:cNvCxnSpPr>
            <p:nvPr/>
          </p:nvCxnSpPr>
          <p:spPr bwMode="auto">
            <a:xfrm>
              <a:off x="7863501" y="5785929"/>
              <a:ext cx="0" cy="172855"/>
            </a:xfrm>
            <a:prstGeom prst="line">
              <a:avLst/>
            </a:prstGeom>
            <a:noFill/>
            <a:ln w="28575"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209B0E45-602B-EDAB-59DC-2D4546EC083F}"/>
                </a:ext>
              </a:extLst>
            </p:cNvPr>
            <p:cNvCxnSpPr>
              <a:cxnSpLocks/>
            </p:cNvCxnSpPr>
            <p:nvPr/>
          </p:nvCxnSpPr>
          <p:spPr bwMode="auto">
            <a:xfrm>
              <a:off x="8280773" y="5785929"/>
              <a:ext cx="0" cy="172855"/>
            </a:xfrm>
            <a:prstGeom prst="line">
              <a:avLst/>
            </a:prstGeom>
            <a:noFill/>
            <a:ln w="2857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5DF6D408-343B-7EEA-4299-D68EAE5809B0}"/>
                </a:ext>
              </a:extLst>
            </p:cNvPr>
            <p:cNvCxnSpPr>
              <a:cxnSpLocks/>
            </p:cNvCxnSpPr>
            <p:nvPr/>
          </p:nvCxnSpPr>
          <p:spPr bwMode="auto">
            <a:xfrm>
              <a:off x="8698045" y="5785929"/>
              <a:ext cx="0" cy="172855"/>
            </a:xfrm>
            <a:prstGeom prst="line">
              <a:avLst/>
            </a:prstGeom>
            <a:noFill/>
            <a:ln w="28575"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56F8C3A8-1A37-E65A-574C-045528DBBB85}"/>
                </a:ext>
              </a:extLst>
            </p:cNvPr>
            <p:cNvCxnSpPr>
              <a:cxnSpLocks/>
            </p:cNvCxnSpPr>
            <p:nvPr/>
          </p:nvCxnSpPr>
          <p:spPr bwMode="auto">
            <a:xfrm>
              <a:off x="9115317" y="5785929"/>
              <a:ext cx="0" cy="172855"/>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E01F5CAC-D838-BFC0-858E-665025B65AB0}"/>
                </a:ext>
              </a:extLst>
            </p:cNvPr>
            <p:cNvCxnSpPr>
              <a:cxnSpLocks/>
            </p:cNvCxnSpPr>
            <p:nvPr/>
          </p:nvCxnSpPr>
          <p:spPr bwMode="auto">
            <a:xfrm>
              <a:off x="9532589" y="5785929"/>
              <a:ext cx="0" cy="172855"/>
            </a:xfrm>
            <a:prstGeom prst="line">
              <a:avLst/>
            </a:prstGeom>
            <a:noFill/>
            <a:ln w="28575"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B6115A66-D8B5-3116-F4FE-001E679AEED7}"/>
                </a:ext>
              </a:extLst>
            </p:cNvPr>
            <p:cNvCxnSpPr>
              <a:cxnSpLocks/>
            </p:cNvCxnSpPr>
            <p:nvPr/>
          </p:nvCxnSpPr>
          <p:spPr bwMode="auto">
            <a:xfrm>
              <a:off x="9949861" y="5785929"/>
              <a:ext cx="0" cy="172855"/>
            </a:xfrm>
            <a:prstGeom prst="line">
              <a:avLst/>
            </a:prstGeom>
            <a:noFill/>
            <a:ln w="28575"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967E34DF-FB78-4077-67A0-E9D36C0EF140}"/>
                </a:ext>
              </a:extLst>
            </p:cNvPr>
            <p:cNvCxnSpPr>
              <a:cxnSpLocks/>
            </p:cNvCxnSpPr>
            <p:nvPr/>
          </p:nvCxnSpPr>
          <p:spPr bwMode="auto">
            <a:xfrm>
              <a:off x="10367133" y="5785929"/>
              <a:ext cx="0" cy="172855"/>
            </a:xfrm>
            <a:prstGeom prst="line">
              <a:avLst/>
            </a:prstGeom>
            <a:noFill/>
            <a:ln w="28575" cap="flat" cmpd="sng" algn="ctr">
              <a:solidFill>
                <a:schemeClr val="bg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A7674E85-9D42-9293-FE6C-AAEB7A0F7A18}"/>
                </a:ext>
              </a:extLst>
            </p:cNvPr>
            <p:cNvCxnSpPr>
              <a:cxnSpLocks/>
            </p:cNvCxnSpPr>
            <p:nvPr/>
          </p:nvCxnSpPr>
          <p:spPr bwMode="auto">
            <a:xfrm>
              <a:off x="10784405" y="5785929"/>
              <a:ext cx="0" cy="172855"/>
            </a:xfrm>
            <a:prstGeom prst="line">
              <a:avLst/>
            </a:prstGeom>
            <a:noFill/>
            <a:ln w="28575" cap="flat" cmpd="sng" algn="ctr">
              <a:solidFill>
                <a:schemeClr val="bg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AEC05F18-0B2E-35DF-2A81-8771986B090F}"/>
                </a:ext>
              </a:extLst>
            </p:cNvPr>
            <p:cNvCxnSpPr>
              <a:cxnSpLocks/>
            </p:cNvCxnSpPr>
            <p:nvPr/>
          </p:nvCxnSpPr>
          <p:spPr bwMode="auto">
            <a:xfrm>
              <a:off x="11201677" y="5785929"/>
              <a:ext cx="0" cy="172855"/>
            </a:xfrm>
            <a:prstGeom prst="line">
              <a:avLst/>
            </a:prstGeom>
            <a:noFill/>
            <a:ln w="2857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FDF4B57E-3FB8-2A23-ABA7-882BF3B25E5E}"/>
                </a:ext>
              </a:extLst>
            </p:cNvPr>
            <p:cNvCxnSpPr>
              <a:cxnSpLocks/>
            </p:cNvCxnSpPr>
            <p:nvPr/>
          </p:nvCxnSpPr>
          <p:spPr bwMode="auto">
            <a:xfrm>
              <a:off x="11618954" y="5785929"/>
              <a:ext cx="0" cy="172855"/>
            </a:xfrm>
            <a:prstGeom prst="line">
              <a:avLst/>
            </a:prstGeom>
            <a:noFill/>
            <a:ln w="28575" cap="flat" cmpd="sng" algn="ctr">
              <a:solidFill>
                <a:schemeClr val="bg1"/>
              </a:solidFill>
              <a:prstDash val="solid"/>
              <a:round/>
              <a:headEnd type="none" w="med" len="med"/>
              <a:tailEnd type="none" w="med" len="med"/>
            </a:ln>
            <a:effectLst/>
          </p:spPr>
        </p:cxnSp>
      </p:grpSp>
      <p:sp>
        <p:nvSpPr>
          <p:cNvPr id="263" name="TextBox 262">
            <a:extLst>
              <a:ext uri="{FF2B5EF4-FFF2-40B4-BE49-F238E27FC236}">
                <a16:creationId xmlns:a16="http://schemas.microsoft.com/office/drawing/2014/main" id="{01010D1E-1A2E-8A35-5D39-958762C16A22}"/>
              </a:ext>
            </a:extLst>
          </p:cNvPr>
          <p:cNvSpPr txBox="1"/>
          <p:nvPr/>
        </p:nvSpPr>
        <p:spPr bwMode="auto">
          <a:xfrm>
            <a:off x="6467768" y="5910220"/>
            <a:ext cx="2985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a:solidFill>
                  <a:schemeClr val="bg1"/>
                </a:solidFill>
                <a:latin typeface="Calibri" panose="020F0502020204030204" pitchFamily="34" charset="0"/>
              </a:rPr>
              <a:t>0</a:t>
            </a:r>
          </a:p>
        </p:txBody>
      </p:sp>
      <p:sp>
        <p:nvSpPr>
          <p:cNvPr id="264" name="TextBox 263">
            <a:extLst>
              <a:ext uri="{FF2B5EF4-FFF2-40B4-BE49-F238E27FC236}">
                <a16:creationId xmlns:a16="http://schemas.microsoft.com/office/drawing/2014/main" id="{F3A86E19-11C6-4AF3-A7C3-5B2C8E2040DE}"/>
              </a:ext>
            </a:extLst>
          </p:cNvPr>
          <p:cNvSpPr txBox="1"/>
          <p:nvPr/>
        </p:nvSpPr>
        <p:spPr bwMode="auto">
          <a:xfrm>
            <a:off x="6893531" y="5910220"/>
            <a:ext cx="2985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a:solidFill>
                  <a:schemeClr val="bg1"/>
                </a:solidFill>
                <a:latin typeface="Calibri" panose="020F0502020204030204" pitchFamily="34" charset="0"/>
              </a:rPr>
              <a:t>3</a:t>
            </a:r>
          </a:p>
        </p:txBody>
      </p:sp>
      <p:sp>
        <p:nvSpPr>
          <p:cNvPr id="265" name="TextBox 264">
            <a:extLst>
              <a:ext uri="{FF2B5EF4-FFF2-40B4-BE49-F238E27FC236}">
                <a16:creationId xmlns:a16="http://schemas.microsoft.com/office/drawing/2014/main" id="{6A8CE98C-4F5F-CD07-4B5D-21E74B9BE705}"/>
              </a:ext>
            </a:extLst>
          </p:cNvPr>
          <p:cNvSpPr txBox="1"/>
          <p:nvPr/>
        </p:nvSpPr>
        <p:spPr bwMode="auto">
          <a:xfrm>
            <a:off x="7303563" y="5910220"/>
            <a:ext cx="2985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a:solidFill>
                  <a:schemeClr val="bg1"/>
                </a:solidFill>
                <a:latin typeface="Calibri" panose="020F0502020204030204" pitchFamily="34" charset="0"/>
              </a:rPr>
              <a:t>6</a:t>
            </a:r>
          </a:p>
        </p:txBody>
      </p:sp>
      <p:sp>
        <p:nvSpPr>
          <p:cNvPr id="266" name="TextBox 265">
            <a:extLst>
              <a:ext uri="{FF2B5EF4-FFF2-40B4-BE49-F238E27FC236}">
                <a16:creationId xmlns:a16="http://schemas.microsoft.com/office/drawing/2014/main" id="{ADD1D891-16D1-98DA-1500-FFCCE11A65D2}"/>
              </a:ext>
            </a:extLst>
          </p:cNvPr>
          <p:cNvSpPr txBox="1"/>
          <p:nvPr/>
        </p:nvSpPr>
        <p:spPr bwMode="auto">
          <a:xfrm>
            <a:off x="7724527" y="5910220"/>
            <a:ext cx="2985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a:solidFill>
                  <a:schemeClr val="bg1"/>
                </a:solidFill>
                <a:latin typeface="Calibri" panose="020F0502020204030204" pitchFamily="34" charset="0"/>
              </a:rPr>
              <a:t>9</a:t>
            </a:r>
          </a:p>
        </p:txBody>
      </p:sp>
      <p:sp>
        <p:nvSpPr>
          <p:cNvPr id="267" name="TextBox 266">
            <a:extLst>
              <a:ext uri="{FF2B5EF4-FFF2-40B4-BE49-F238E27FC236}">
                <a16:creationId xmlns:a16="http://schemas.microsoft.com/office/drawing/2014/main" id="{4CE6AF13-477E-9656-1228-6A1D56339FF2}"/>
              </a:ext>
            </a:extLst>
          </p:cNvPr>
          <p:cNvSpPr txBox="1"/>
          <p:nvPr/>
        </p:nvSpPr>
        <p:spPr bwMode="auto">
          <a:xfrm>
            <a:off x="8083310" y="5910220"/>
            <a:ext cx="4000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a:solidFill>
                  <a:schemeClr val="bg1"/>
                </a:solidFill>
                <a:latin typeface="Calibri" panose="020F0502020204030204" pitchFamily="34" charset="0"/>
              </a:rPr>
              <a:t>12</a:t>
            </a:r>
          </a:p>
        </p:txBody>
      </p:sp>
      <p:sp>
        <p:nvSpPr>
          <p:cNvPr id="268" name="TextBox 267">
            <a:extLst>
              <a:ext uri="{FF2B5EF4-FFF2-40B4-BE49-F238E27FC236}">
                <a16:creationId xmlns:a16="http://schemas.microsoft.com/office/drawing/2014/main" id="{39802838-FDE4-6F0A-954E-C361FE6A8B7C}"/>
              </a:ext>
            </a:extLst>
          </p:cNvPr>
          <p:cNvSpPr txBox="1"/>
          <p:nvPr/>
        </p:nvSpPr>
        <p:spPr bwMode="auto">
          <a:xfrm>
            <a:off x="8513054" y="5910220"/>
            <a:ext cx="4000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a:solidFill>
                  <a:schemeClr val="bg1"/>
                </a:solidFill>
                <a:latin typeface="Calibri" panose="020F0502020204030204" pitchFamily="34" charset="0"/>
              </a:rPr>
              <a:t>15</a:t>
            </a:r>
          </a:p>
        </p:txBody>
      </p:sp>
      <p:sp>
        <p:nvSpPr>
          <p:cNvPr id="269" name="TextBox 268">
            <a:extLst>
              <a:ext uri="{FF2B5EF4-FFF2-40B4-BE49-F238E27FC236}">
                <a16:creationId xmlns:a16="http://schemas.microsoft.com/office/drawing/2014/main" id="{5682072A-A876-EEF0-BA28-B42A85D0E59B}"/>
              </a:ext>
            </a:extLst>
          </p:cNvPr>
          <p:cNvSpPr txBox="1"/>
          <p:nvPr/>
        </p:nvSpPr>
        <p:spPr bwMode="auto">
          <a:xfrm>
            <a:off x="8924633" y="5910220"/>
            <a:ext cx="4000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a:solidFill>
                  <a:schemeClr val="bg1"/>
                </a:solidFill>
                <a:latin typeface="Calibri" panose="020F0502020204030204" pitchFamily="34" charset="0"/>
              </a:rPr>
              <a:t>18</a:t>
            </a:r>
          </a:p>
        </p:txBody>
      </p:sp>
      <p:sp>
        <p:nvSpPr>
          <p:cNvPr id="270" name="TextBox 269">
            <a:extLst>
              <a:ext uri="{FF2B5EF4-FFF2-40B4-BE49-F238E27FC236}">
                <a16:creationId xmlns:a16="http://schemas.microsoft.com/office/drawing/2014/main" id="{C67C83FB-E776-8D64-A742-1D234934F487}"/>
              </a:ext>
            </a:extLst>
          </p:cNvPr>
          <p:cNvSpPr txBox="1"/>
          <p:nvPr/>
        </p:nvSpPr>
        <p:spPr bwMode="auto">
          <a:xfrm>
            <a:off x="9338716" y="5910220"/>
            <a:ext cx="4000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a:solidFill>
                  <a:schemeClr val="bg1"/>
                </a:solidFill>
                <a:latin typeface="Calibri" panose="020F0502020204030204" pitchFamily="34" charset="0"/>
              </a:rPr>
              <a:t>21</a:t>
            </a:r>
          </a:p>
        </p:txBody>
      </p:sp>
      <p:sp>
        <p:nvSpPr>
          <p:cNvPr id="271" name="TextBox 270">
            <a:extLst>
              <a:ext uri="{FF2B5EF4-FFF2-40B4-BE49-F238E27FC236}">
                <a16:creationId xmlns:a16="http://schemas.microsoft.com/office/drawing/2014/main" id="{83547F4F-B600-229E-FE86-8FDFF4A2E8A1}"/>
              </a:ext>
            </a:extLst>
          </p:cNvPr>
          <p:cNvSpPr txBox="1"/>
          <p:nvPr/>
        </p:nvSpPr>
        <p:spPr bwMode="auto">
          <a:xfrm>
            <a:off x="9756529" y="5910220"/>
            <a:ext cx="4000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a:solidFill>
                  <a:schemeClr val="bg1"/>
                </a:solidFill>
                <a:latin typeface="Calibri" panose="020F0502020204030204" pitchFamily="34" charset="0"/>
              </a:rPr>
              <a:t>24</a:t>
            </a:r>
          </a:p>
        </p:txBody>
      </p:sp>
      <p:sp>
        <p:nvSpPr>
          <p:cNvPr id="272" name="TextBox 271">
            <a:extLst>
              <a:ext uri="{FF2B5EF4-FFF2-40B4-BE49-F238E27FC236}">
                <a16:creationId xmlns:a16="http://schemas.microsoft.com/office/drawing/2014/main" id="{7DF91B69-4EC1-E43C-D350-14CB80485676}"/>
              </a:ext>
            </a:extLst>
          </p:cNvPr>
          <p:cNvSpPr txBox="1"/>
          <p:nvPr/>
        </p:nvSpPr>
        <p:spPr bwMode="auto">
          <a:xfrm>
            <a:off x="10171397" y="5910220"/>
            <a:ext cx="4000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a:solidFill>
                  <a:schemeClr val="bg1"/>
                </a:solidFill>
                <a:latin typeface="Calibri" panose="020F0502020204030204" pitchFamily="34" charset="0"/>
              </a:rPr>
              <a:t>27</a:t>
            </a:r>
          </a:p>
        </p:txBody>
      </p:sp>
      <p:sp>
        <p:nvSpPr>
          <p:cNvPr id="273" name="TextBox 272">
            <a:extLst>
              <a:ext uri="{FF2B5EF4-FFF2-40B4-BE49-F238E27FC236}">
                <a16:creationId xmlns:a16="http://schemas.microsoft.com/office/drawing/2014/main" id="{C8F7445C-519B-A959-636D-BBB802BDB937}"/>
              </a:ext>
            </a:extLst>
          </p:cNvPr>
          <p:cNvSpPr txBox="1"/>
          <p:nvPr/>
        </p:nvSpPr>
        <p:spPr bwMode="auto">
          <a:xfrm>
            <a:off x="10597159" y="5910220"/>
            <a:ext cx="4000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a:solidFill>
                  <a:schemeClr val="bg1"/>
                </a:solidFill>
                <a:latin typeface="Calibri" panose="020F0502020204030204" pitchFamily="34" charset="0"/>
              </a:rPr>
              <a:t>30</a:t>
            </a:r>
          </a:p>
        </p:txBody>
      </p:sp>
      <p:sp>
        <p:nvSpPr>
          <p:cNvPr id="274" name="TextBox 273">
            <a:extLst>
              <a:ext uri="{FF2B5EF4-FFF2-40B4-BE49-F238E27FC236}">
                <a16:creationId xmlns:a16="http://schemas.microsoft.com/office/drawing/2014/main" id="{BC16C70C-4B0E-C357-C1C0-CC7C51DA8780}"/>
              </a:ext>
            </a:extLst>
          </p:cNvPr>
          <p:cNvSpPr txBox="1"/>
          <p:nvPr/>
        </p:nvSpPr>
        <p:spPr bwMode="auto">
          <a:xfrm>
            <a:off x="11007809" y="5910220"/>
            <a:ext cx="4000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a:solidFill>
                  <a:schemeClr val="bg1"/>
                </a:solidFill>
                <a:latin typeface="Calibri" panose="020F0502020204030204" pitchFamily="34" charset="0"/>
              </a:rPr>
              <a:t>33</a:t>
            </a:r>
          </a:p>
        </p:txBody>
      </p:sp>
      <p:sp>
        <p:nvSpPr>
          <p:cNvPr id="275" name="TextBox 274">
            <a:extLst>
              <a:ext uri="{FF2B5EF4-FFF2-40B4-BE49-F238E27FC236}">
                <a16:creationId xmlns:a16="http://schemas.microsoft.com/office/drawing/2014/main" id="{76AD6F4B-93CB-0CA4-AA06-08A3080BEDA7}"/>
              </a:ext>
            </a:extLst>
          </p:cNvPr>
          <p:cNvSpPr txBox="1"/>
          <p:nvPr/>
        </p:nvSpPr>
        <p:spPr bwMode="auto">
          <a:xfrm>
            <a:off x="11444817" y="5910220"/>
            <a:ext cx="4000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a:solidFill>
                  <a:schemeClr val="bg1"/>
                </a:solidFill>
                <a:latin typeface="Calibri" panose="020F0502020204030204" pitchFamily="34" charset="0"/>
              </a:rPr>
              <a:t>36</a:t>
            </a:r>
          </a:p>
        </p:txBody>
      </p:sp>
      <p:cxnSp>
        <p:nvCxnSpPr>
          <p:cNvPr id="277" name="Straight Connector 276">
            <a:extLst>
              <a:ext uri="{FF2B5EF4-FFF2-40B4-BE49-F238E27FC236}">
                <a16:creationId xmlns:a16="http://schemas.microsoft.com/office/drawing/2014/main" id="{155BDDE3-0962-44AE-A47D-F2E17E40EF61}"/>
              </a:ext>
            </a:extLst>
          </p:cNvPr>
          <p:cNvCxnSpPr>
            <a:cxnSpLocks/>
          </p:cNvCxnSpPr>
          <p:nvPr/>
        </p:nvCxnSpPr>
        <p:spPr bwMode="auto">
          <a:xfrm>
            <a:off x="6599409" y="1524769"/>
            <a:ext cx="198893" cy="0"/>
          </a:xfrm>
          <a:prstGeom prst="line">
            <a:avLst/>
          </a:prstGeom>
          <a:noFill/>
          <a:ln w="28575"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F8FF5E4E-339B-1FFA-7727-70740B9BF7A4}"/>
              </a:ext>
            </a:extLst>
          </p:cNvPr>
          <p:cNvCxnSpPr>
            <a:cxnSpLocks/>
          </p:cNvCxnSpPr>
          <p:nvPr/>
        </p:nvCxnSpPr>
        <p:spPr bwMode="auto">
          <a:xfrm>
            <a:off x="6794084" y="1524769"/>
            <a:ext cx="4104457" cy="0"/>
          </a:xfrm>
          <a:prstGeom prst="line">
            <a:avLst/>
          </a:prstGeom>
          <a:noFill/>
          <a:ln w="28575"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7DA5A152-A0E4-7464-6691-A2647693EA1D}"/>
              </a:ext>
            </a:extLst>
          </p:cNvPr>
          <p:cNvCxnSpPr>
            <a:cxnSpLocks/>
          </p:cNvCxnSpPr>
          <p:nvPr/>
        </p:nvCxnSpPr>
        <p:spPr bwMode="auto">
          <a:xfrm>
            <a:off x="6599409" y="1568451"/>
            <a:ext cx="178508" cy="0"/>
          </a:xfrm>
          <a:prstGeom prst="line">
            <a:avLst/>
          </a:prstGeom>
          <a:noFill/>
          <a:ln w="28575"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B48428C1-770A-44DC-1D24-CCFFD0F7174E}"/>
              </a:ext>
            </a:extLst>
          </p:cNvPr>
          <p:cNvCxnSpPr>
            <a:cxnSpLocks/>
          </p:cNvCxnSpPr>
          <p:nvPr/>
        </p:nvCxnSpPr>
        <p:spPr bwMode="auto">
          <a:xfrm>
            <a:off x="6778504" y="1568451"/>
            <a:ext cx="3323578" cy="0"/>
          </a:xfrm>
          <a:prstGeom prst="line">
            <a:avLst/>
          </a:prstGeom>
          <a:noFill/>
          <a:ln w="28575" cap="flat" cmpd="sng" algn="ctr">
            <a:solidFill>
              <a:schemeClr val="accent3"/>
            </a:solidFill>
            <a:prstDash val="solid"/>
            <a:round/>
            <a:headEnd type="none" w="med" len="med"/>
            <a:tailEnd type="none" w="med" len="med"/>
          </a:ln>
          <a:effectLst/>
        </p:spPr>
      </p:cxnSp>
      <p:sp>
        <p:nvSpPr>
          <p:cNvPr id="293" name="Isosceles Triangle 292">
            <a:extLst>
              <a:ext uri="{FF2B5EF4-FFF2-40B4-BE49-F238E27FC236}">
                <a16:creationId xmlns:a16="http://schemas.microsoft.com/office/drawing/2014/main" id="{CB6EA547-45DD-4F5D-F822-1086ED08C8CC}"/>
              </a:ext>
            </a:extLst>
          </p:cNvPr>
          <p:cNvSpPr/>
          <p:nvPr/>
        </p:nvSpPr>
        <p:spPr bwMode="auto">
          <a:xfrm rot="5400000">
            <a:off x="10874926" y="1500922"/>
            <a:ext cx="56220" cy="48465"/>
          </a:xfrm>
          <a:prstGeom prst="triangle">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4" name="Oval 293">
            <a:extLst>
              <a:ext uri="{FF2B5EF4-FFF2-40B4-BE49-F238E27FC236}">
                <a16:creationId xmlns:a16="http://schemas.microsoft.com/office/drawing/2014/main" id="{CB1E3D64-A441-8B6F-4BA9-71FEE6FE1291}"/>
              </a:ext>
            </a:extLst>
          </p:cNvPr>
          <p:cNvSpPr/>
          <p:nvPr/>
        </p:nvSpPr>
        <p:spPr bwMode="auto">
          <a:xfrm>
            <a:off x="6766055" y="1500706"/>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5" name="Isosceles Triangle 294">
            <a:extLst>
              <a:ext uri="{FF2B5EF4-FFF2-40B4-BE49-F238E27FC236}">
                <a16:creationId xmlns:a16="http://schemas.microsoft.com/office/drawing/2014/main" id="{B9958912-1F8F-B050-315D-2ED1B89F2567}"/>
              </a:ext>
            </a:extLst>
          </p:cNvPr>
          <p:cNvSpPr/>
          <p:nvPr/>
        </p:nvSpPr>
        <p:spPr bwMode="auto">
          <a:xfrm rot="10800000">
            <a:off x="6579145" y="1506022"/>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6" name="Oval 295">
            <a:extLst>
              <a:ext uri="{FF2B5EF4-FFF2-40B4-BE49-F238E27FC236}">
                <a16:creationId xmlns:a16="http://schemas.microsoft.com/office/drawing/2014/main" id="{BF091567-BA10-A74B-0669-5CAC04A15CC6}"/>
              </a:ext>
            </a:extLst>
          </p:cNvPr>
          <p:cNvSpPr/>
          <p:nvPr/>
        </p:nvSpPr>
        <p:spPr bwMode="auto">
          <a:xfrm>
            <a:off x="6752583" y="1546858"/>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7" name="Isosceles Triangle 296">
            <a:extLst>
              <a:ext uri="{FF2B5EF4-FFF2-40B4-BE49-F238E27FC236}">
                <a16:creationId xmlns:a16="http://schemas.microsoft.com/office/drawing/2014/main" id="{1E9EA14B-33CF-0A40-1F04-420FA7A6F8C3}"/>
              </a:ext>
            </a:extLst>
          </p:cNvPr>
          <p:cNvSpPr/>
          <p:nvPr/>
        </p:nvSpPr>
        <p:spPr bwMode="auto">
          <a:xfrm rot="5400000">
            <a:off x="10084028" y="1546518"/>
            <a:ext cx="56090" cy="48353"/>
          </a:xfrm>
          <a:prstGeom prst="triangle">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8" name="Isosceles Triangle 297">
            <a:extLst>
              <a:ext uri="{FF2B5EF4-FFF2-40B4-BE49-F238E27FC236}">
                <a16:creationId xmlns:a16="http://schemas.microsoft.com/office/drawing/2014/main" id="{70F8A02C-86AC-FF82-9C2B-F498A26714A4}"/>
              </a:ext>
            </a:extLst>
          </p:cNvPr>
          <p:cNvSpPr/>
          <p:nvPr/>
        </p:nvSpPr>
        <p:spPr bwMode="auto">
          <a:xfrm rot="5400000">
            <a:off x="10029848" y="1586270"/>
            <a:ext cx="56090" cy="48353"/>
          </a:xfrm>
          <a:prstGeom prst="triangle">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299" name="Straight Connector 298">
            <a:extLst>
              <a:ext uri="{FF2B5EF4-FFF2-40B4-BE49-F238E27FC236}">
                <a16:creationId xmlns:a16="http://schemas.microsoft.com/office/drawing/2014/main" id="{86ABEB4B-EF7C-9DE9-B18D-C80EBC0A65A5}"/>
              </a:ext>
            </a:extLst>
          </p:cNvPr>
          <p:cNvCxnSpPr>
            <a:cxnSpLocks/>
          </p:cNvCxnSpPr>
          <p:nvPr/>
        </p:nvCxnSpPr>
        <p:spPr bwMode="auto">
          <a:xfrm>
            <a:off x="6599409" y="1610446"/>
            <a:ext cx="1150406" cy="0"/>
          </a:xfrm>
          <a:prstGeom prst="line">
            <a:avLst/>
          </a:prstGeom>
          <a:noFill/>
          <a:ln w="28575" cap="flat" cmpd="sng" algn="ctr">
            <a:solidFill>
              <a:schemeClr val="accent1"/>
            </a:solidFill>
            <a:prstDash val="solid"/>
            <a:round/>
            <a:headEnd type="none" w="med" len="med"/>
            <a:tailEnd type="none" w="med" len="med"/>
          </a:ln>
          <a:effectLst/>
        </p:spPr>
      </p:cxnSp>
      <p:sp>
        <p:nvSpPr>
          <p:cNvPr id="301" name="Isosceles Triangle 300">
            <a:extLst>
              <a:ext uri="{FF2B5EF4-FFF2-40B4-BE49-F238E27FC236}">
                <a16:creationId xmlns:a16="http://schemas.microsoft.com/office/drawing/2014/main" id="{8C715EEC-9568-C7AC-9CF5-E661F7FC2D1D}"/>
              </a:ext>
            </a:extLst>
          </p:cNvPr>
          <p:cNvSpPr/>
          <p:nvPr/>
        </p:nvSpPr>
        <p:spPr bwMode="auto">
          <a:xfrm rot="10800000">
            <a:off x="6582601" y="1592576"/>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02" name="Straight Connector 301">
            <a:extLst>
              <a:ext uri="{FF2B5EF4-FFF2-40B4-BE49-F238E27FC236}">
                <a16:creationId xmlns:a16="http://schemas.microsoft.com/office/drawing/2014/main" id="{D9CB74D7-513F-C39E-5639-DDF08AE8C2AF}"/>
              </a:ext>
            </a:extLst>
          </p:cNvPr>
          <p:cNvCxnSpPr>
            <a:cxnSpLocks/>
          </p:cNvCxnSpPr>
          <p:nvPr/>
        </p:nvCxnSpPr>
        <p:spPr bwMode="auto">
          <a:xfrm>
            <a:off x="7749815" y="1610446"/>
            <a:ext cx="2283901" cy="0"/>
          </a:xfrm>
          <a:prstGeom prst="line">
            <a:avLst/>
          </a:prstGeom>
          <a:noFill/>
          <a:ln w="28575"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F63FA65A-A96B-3DBE-31FC-C051F41BEEC3}"/>
              </a:ext>
            </a:extLst>
          </p:cNvPr>
          <p:cNvCxnSpPr>
            <a:cxnSpLocks/>
          </p:cNvCxnSpPr>
          <p:nvPr/>
        </p:nvCxnSpPr>
        <p:spPr bwMode="auto">
          <a:xfrm>
            <a:off x="6617019" y="1651175"/>
            <a:ext cx="158423" cy="0"/>
          </a:xfrm>
          <a:prstGeom prst="line">
            <a:avLst/>
          </a:prstGeom>
          <a:noFill/>
          <a:ln w="28575" cap="flat" cmpd="sng" algn="ctr">
            <a:solidFill>
              <a:schemeClr val="accent1"/>
            </a:solidFill>
            <a:prstDash val="solid"/>
            <a:round/>
            <a:headEnd type="none" w="med" len="med"/>
            <a:tailEnd type="none" w="med" len="med"/>
          </a:ln>
          <a:effectLst/>
        </p:spPr>
      </p:cxnSp>
      <p:sp>
        <p:nvSpPr>
          <p:cNvPr id="305" name="Oval 304">
            <a:extLst>
              <a:ext uri="{FF2B5EF4-FFF2-40B4-BE49-F238E27FC236}">
                <a16:creationId xmlns:a16="http://schemas.microsoft.com/office/drawing/2014/main" id="{1DA93BA8-4504-1281-CB22-5A7E4EFBBD95}"/>
              </a:ext>
            </a:extLst>
          </p:cNvPr>
          <p:cNvSpPr/>
          <p:nvPr/>
        </p:nvSpPr>
        <p:spPr bwMode="auto">
          <a:xfrm>
            <a:off x="7723629" y="1587224"/>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06" name="Isosceles Triangle 305">
            <a:extLst>
              <a:ext uri="{FF2B5EF4-FFF2-40B4-BE49-F238E27FC236}">
                <a16:creationId xmlns:a16="http://schemas.microsoft.com/office/drawing/2014/main" id="{BA55BA37-7111-4CE1-C0E0-BB24F8E90654}"/>
              </a:ext>
            </a:extLst>
          </p:cNvPr>
          <p:cNvSpPr/>
          <p:nvPr/>
        </p:nvSpPr>
        <p:spPr bwMode="auto">
          <a:xfrm>
            <a:off x="6578801" y="1543080"/>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07" name="Isosceles Triangle 306">
            <a:extLst>
              <a:ext uri="{FF2B5EF4-FFF2-40B4-BE49-F238E27FC236}">
                <a16:creationId xmlns:a16="http://schemas.microsoft.com/office/drawing/2014/main" id="{0C41DBDF-52BB-A0F0-00F0-CA9AA9EB48A0}"/>
              </a:ext>
            </a:extLst>
          </p:cNvPr>
          <p:cNvSpPr/>
          <p:nvPr/>
        </p:nvSpPr>
        <p:spPr bwMode="auto">
          <a:xfrm>
            <a:off x="6585168" y="1623304"/>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16" name="Straight Connector 315">
            <a:extLst>
              <a:ext uri="{FF2B5EF4-FFF2-40B4-BE49-F238E27FC236}">
                <a16:creationId xmlns:a16="http://schemas.microsoft.com/office/drawing/2014/main" id="{687FCBDE-964A-9719-623D-73D113336060}"/>
              </a:ext>
            </a:extLst>
          </p:cNvPr>
          <p:cNvCxnSpPr>
            <a:cxnSpLocks/>
          </p:cNvCxnSpPr>
          <p:nvPr/>
        </p:nvCxnSpPr>
        <p:spPr bwMode="auto">
          <a:xfrm>
            <a:off x="6618077" y="1691214"/>
            <a:ext cx="158423" cy="0"/>
          </a:xfrm>
          <a:prstGeom prst="line">
            <a:avLst/>
          </a:prstGeom>
          <a:noFill/>
          <a:ln w="28575"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69DB6045-5711-D237-CA53-D4C15E5A12C0}"/>
              </a:ext>
            </a:extLst>
          </p:cNvPr>
          <p:cNvCxnSpPr>
            <a:cxnSpLocks/>
          </p:cNvCxnSpPr>
          <p:nvPr/>
        </p:nvCxnSpPr>
        <p:spPr bwMode="auto">
          <a:xfrm>
            <a:off x="6788914" y="1651175"/>
            <a:ext cx="3033400" cy="0"/>
          </a:xfrm>
          <a:prstGeom prst="line">
            <a:avLst/>
          </a:prstGeom>
          <a:noFill/>
          <a:ln w="28575" cap="flat" cmpd="sng" algn="ctr">
            <a:solidFill>
              <a:schemeClr val="accent3"/>
            </a:solidFill>
            <a:prstDash val="solid"/>
            <a:round/>
            <a:headEnd type="none" w="med" len="med"/>
            <a:tailEnd type="none" w="med" len="med"/>
          </a:ln>
          <a:effectLst/>
        </p:spPr>
      </p:cxnSp>
      <p:sp>
        <p:nvSpPr>
          <p:cNvPr id="313" name="Oval 312">
            <a:extLst>
              <a:ext uri="{FF2B5EF4-FFF2-40B4-BE49-F238E27FC236}">
                <a16:creationId xmlns:a16="http://schemas.microsoft.com/office/drawing/2014/main" id="{4F7FA2C1-D115-F2FD-3C56-EB9CFE09AD00}"/>
              </a:ext>
            </a:extLst>
          </p:cNvPr>
          <p:cNvSpPr/>
          <p:nvPr/>
        </p:nvSpPr>
        <p:spPr bwMode="auto">
          <a:xfrm>
            <a:off x="6752583" y="1628316"/>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14" name="Star: 5 Points 313">
            <a:extLst>
              <a:ext uri="{FF2B5EF4-FFF2-40B4-BE49-F238E27FC236}">
                <a16:creationId xmlns:a16="http://schemas.microsoft.com/office/drawing/2014/main" id="{93CB0716-0891-A7AB-DB9D-0B58EF0D4C91}"/>
              </a:ext>
            </a:extLst>
          </p:cNvPr>
          <p:cNvSpPr/>
          <p:nvPr/>
        </p:nvSpPr>
        <p:spPr bwMode="auto">
          <a:xfrm>
            <a:off x="9793806" y="1623304"/>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21" name="Straight Connector 320">
            <a:extLst>
              <a:ext uri="{FF2B5EF4-FFF2-40B4-BE49-F238E27FC236}">
                <a16:creationId xmlns:a16="http://schemas.microsoft.com/office/drawing/2014/main" id="{348A89B9-B9F3-D0E6-5E8F-33029D23F21A}"/>
              </a:ext>
            </a:extLst>
          </p:cNvPr>
          <p:cNvCxnSpPr>
            <a:cxnSpLocks/>
          </p:cNvCxnSpPr>
          <p:nvPr/>
        </p:nvCxnSpPr>
        <p:spPr bwMode="auto">
          <a:xfrm>
            <a:off x="6618077" y="1733268"/>
            <a:ext cx="158423" cy="0"/>
          </a:xfrm>
          <a:prstGeom prst="line">
            <a:avLst/>
          </a:prstGeom>
          <a:noFill/>
          <a:ln w="28575"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5A104BCB-F50A-D7C6-ECBA-3416570B6747}"/>
              </a:ext>
            </a:extLst>
          </p:cNvPr>
          <p:cNvCxnSpPr>
            <a:cxnSpLocks/>
          </p:cNvCxnSpPr>
          <p:nvPr/>
        </p:nvCxnSpPr>
        <p:spPr bwMode="auto">
          <a:xfrm>
            <a:off x="6786026" y="1691214"/>
            <a:ext cx="2701952" cy="0"/>
          </a:xfrm>
          <a:prstGeom prst="line">
            <a:avLst/>
          </a:prstGeom>
          <a:noFill/>
          <a:ln w="28575" cap="flat" cmpd="sng" algn="ctr">
            <a:solidFill>
              <a:schemeClr val="accent3"/>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B8AA8711-CF42-E7E0-872B-83CC8893D667}"/>
              </a:ext>
            </a:extLst>
          </p:cNvPr>
          <p:cNvCxnSpPr>
            <a:cxnSpLocks/>
          </p:cNvCxnSpPr>
          <p:nvPr/>
        </p:nvCxnSpPr>
        <p:spPr bwMode="auto">
          <a:xfrm>
            <a:off x="6794084" y="1733268"/>
            <a:ext cx="2671250" cy="0"/>
          </a:xfrm>
          <a:prstGeom prst="line">
            <a:avLst/>
          </a:prstGeom>
          <a:noFill/>
          <a:ln w="28575" cap="flat" cmpd="sng" algn="ctr">
            <a:solidFill>
              <a:schemeClr val="accent3"/>
            </a:solidFill>
            <a:prstDash val="solid"/>
            <a:round/>
            <a:headEnd type="none" w="med" len="med"/>
            <a:tailEnd type="none" w="med" len="med"/>
          </a:ln>
          <a:effectLst/>
        </p:spPr>
      </p:cxnSp>
      <p:sp>
        <p:nvSpPr>
          <p:cNvPr id="315" name="Isosceles Triangle 314">
            <a:extLst>
              <a:ext uri="{FF2B5EF4-FFF2-40B4-BE49-F238E27FC236}">
                <a16:creationId xmlns:a16="http://schemas.microsoft.com/office/drawing/2014/main" id="{692DE17E-FD9C-6D2D-D511-855AE826EF6E}"/>
              </a:ext>
            </a:extLst>
          </p:cNvPr>
          <p:cNvSpPr/>
          <p:nvPr/>
        </p:nvSpPr>
        <p:spPr bwMode="auto">
          <a:xfrm>
            <a:off x="6585168" y="1666782"/>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17" name="Oval 316">
            <a:extLst>
              <a:ext uri="{FF2B5EF4-FFF2-40B4-BE49-F238E27FC236}">
                <a16:creationId xmlns:a16="http://schemas.microsoft.com/office/drawing/2014/main" id="{076F6231-4581-10CF-4BC9-A7A45AEFC8CA}"/>
              </a:ext>
            </a:extLst>
          </p:cNvPr>
          <p:cNvSpPr/>
          <p:nvPr/>
        </p:nvSpPr>
        <p:spPr bwMode="auto">
          <a:xfrm>
            <a:off x="6763167" y="1670650"/>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29" name="Straight Connector 328">
            <a:extLst>
              <a:ext uri="{FF2B5EF4-FFF2-40B4-BE49-F238E27FC236}">
                <a16:creationId xmlns:a16="http://schemas.microsoft.com/office/drawing/2014/main" id="{DE6E465A-A782-755F-4C01-B27A2EF42009}"/>
              </a:ext>
            </a:extLst>
          </p:cNvPr>
          <p:cNvCxnSpPr>
            <a:cxnSpLocks/>
          </p:cNvCxnSpPr>
          <p:nvPr/>
        </p:nvCxnSpPr>
        <p:spPr bwMode="auto">
          <a:xfrm>
            <a:off x="6618077" y="1776400"/>
            <a:ext cx="158423" cy="0"/>
          </a:xfrm>
          <a:prstGeom prst="line">
            <a:avLst/>
          </a:prstGeom>
          <a:noFill/>
          <a:ln w="28575" cap="flat" cmpd="sng" algn="ctr">
            <a:solidFill>
              <a:schemeClr val="accent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E18F99C0-B910-6FE3-34DB-9EC99934E008}"/>
              </a:ext>
            </a:extLst>
          </p:cNvPr>
          <p:cNvCxnSpPr>
            <a:cxnSpLocks/>
          </p:cNvCxnSpPr>
          <p:nvPr/>
        </p:nvCxnSpPr>
        <p:spPr bwMode="auto">
          <a:xfrm>
            <a:off x="6777917" y="1776400"/>
            <a:ext cx="2572039" cy="0"/>
          </a:xfrm>
          <a:prstGeom prst="line">
            <a:avLst/>
          </a:prstGeom>
          <a:noFill/>
          <a:ln w="28575" cap="flat" cmpd="sng" algn="ctr">
            <a:solidFill>
              <a:schemeClr val="accent3"/>
            </a:solidFill>
            <a:prstDash val="solid"/>
            <a:round/>
            <a:headEnd type="none" w="med" len="med"/>
            <a:tailEnd type="none" w="med" len="med"/>
          </a:ln>
          <a:effectLst/>
        </p:spPr>
      </p:cxnSp>
      <p:sp>
        <p:nvSpPr>
          <p:cNvPr id="320" name="Diamond 319">
            <a:extLst>
              <a:ext uri="{FF2B5EF4-FFF2-40B4-BE49-F238E27FC236}">
                <a16:creationId xmlns:a16="http://schemas.microsoft.com/office/drawing/2014/main" id="{0172A7A8-A963-A820-323A-342A2DFBF844}"/>
              </a:ext>
            </a:extLst>
          </p:cNvPr>
          <p:cNvSpPr/>
          <p:nvPr/>
        </p:nvSpPr>
        <p:spPr bwMode="auto">
          <a:xfrm>
            <a:off x="6584046" y="1706645"/>
            <a:ext cx="52383" cy="52383"/>
          </a:xfrm>
          <a:prstGeom prst="diamond">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35" name="Straight Connector 334">
            <a:extLst>
              <a:ext uri="{FF2B5EF4-FFF2-40B4-BE49-F238E27FC236}">
                <a16:creationId xmlns:a16="http://schemas.microsoft.com/office/drawing/2014/main" id="{32903CDA-1D98-1E10-D5E7-45C5B035C0F8}"/>
              </a:ext>
            </a:extLst>
          </p:cNvPr>
          <p:cNvCxnSpPr>
            <a:cxnSpLocks/>
          </p:cNvCxnSpPr>
          <p:nvPr/>
        </p:nvCxnSpPr>
        <p:spPr bwMode="auto">
          <a:xfrm>
            <a:off x="6618077" y="1815219"/>
            <a:ext cx="1156480" cy="0"/>
          </a:xfrm>
          <a:prstGeom prst="line">
            <a:avLst/>
          </a:prstGeom>
          <a:noFill/>
          <a:ln w="28575" cap="flat" cmpd="sng" algn="ctr">
            <a:solidFill>
              <a:schemeClr val="accent1"/>
            </a:solidFill>
            <a:prstDash val="solid"/>
            <a:round/>
            <a:headEnd type="none" w="med" len="med"/>
            <a:tailEnd type="none" w="med" len="med"/>
          </a:ln>
          <a:effectLst/>
        </p:spPr>
      </p:cxnSp>
      <p:sp>
        <p:nvSpPr>
          <p:cNvPr id="322" name="Oval 321">
            <a:extLst>
              <a:ext uri="{FF2B5EF4-FFF2-40B4-BE49-F238E27FC236}">
                <a16:creationId xmlns:a16="http://schemas.microsoft.com/office/drawing/2014/main" id="{4CFBD70A-4EB1-F3EF-549C-557B3E87DA92}"/>
              </a:ext>
            </a:extLst>
          </p:cNvPr>
          <p:cNvSpPr/>
          <p:nvPr/>
        </p:nvSpPr>
        <p:spPr bwMode="auto">
          <a:xfrm>
            <a:off x="6766873" y="1712707"/>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28" name="Isosceles Triangle 327">
            <a:extLst>
              <a:ext uri="{FF2B5EF4-FFF2-40B4-BE49-F238E27FC236}">
                <a16:creationId xmlns:a16="http://schemas.microsoft.com/office/drawing/2014/main" id="{AB6130A7-6761-4036-8B8A-595A06963775}"/>
              </a:ext>
            </a:extLst>
          </p:cNvPr>
          <p:cNvSpPr/>
          <p:nvPr/>
        </p:nvSpPr>
        <p:spPr bwMode="auto">
          <a:xfrm rot="10800000">
            <a:off x="6582601" y="1755400"/>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30" name="Oval 329">
            <a:extLst>
              <a:ext uri="{FF2B5EF4-FFF2-40B4-BE49-F238E27FC236}">
                <a16:creationId xmlns:a16="http://schemas.microsoft.com/office/drawing/2014/main" id="{971C91C1-DA29-71B6-715D-1341B1BD9A32}"/>
              </a:ext>
            </a:extLst>
          </p:cNvPr>
          <p:cNvSpPr/>
          <p:nvPr/>
        </p:nvSpPr>
        <p:spPr bwMode="auto">
          <a:xfrm>
            <a:off x="6747463" y="1755839"/>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33" name="Star: 5 Points 332">
            <a:extLst>
              <a:ext uri="{FF2B5EF4-FFF2-40B4-BE49-F238E27FC236}">
                <a16:creationId xmlns:a16="http://schemas.microsoft.com/office/drawing/2014/main" id="{D46E1A4D-C552-CEC7-1FE9-46FA72B89726}"/>
              </a:ext>
            </a:extLst>
          </p:cNvPr>
          <p:cNvSpPr/>
          <p:nvPr/>
        </p:nvSpPr>
        <p:spPr bwMode="auto">
          <a:xfrm>
            <a:off x="9324745" y="1745152"/>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42" name="Straight Connector 341">
            <a:extLst>
              <a:ext uri="{FF2B5EF4-FFF2-40B4-BE49-F238E27FC236}">
                <a16:creationId xmlns:a16="http://schemas.microsoft.com/office/drawing/2014/main" id="{170F8349-85B0-E6CE-2264-221AD4A9DB19}"/>
              </a:ext>
            </a:extLst>
          </p:cNvPr>
          <p:cNvCxnSpPr>
            <a:cxnSpLocks/>
          </p:cNvCxnSpPr>
          <p:nvPr/>
        </p:nvCxnSpPr>
        <p:spPr bwMode="auto">
          <a:xfrm>
            <a:off x="6618077" y="1854078"/>
            <a:ext cx="2581783" cy="0"/>
          </a:xfrm>
          <a:prstGeom prst="line">
            <a:avLst/>
          </a:prstGeom>
          <a:noFill/>
          <a:ln w="28575" cap="flat" cmpd="sng" algn="ctr">
            <a:solidFill>
              <a:schemeClr val="accent1"/>
            </a:solidFill>
            <a:prstDash val="solid"/>
            <a:round/>
            <a:headEnd type="none" w="med" len="med"/>
            <a:tailEnd type="none" w="med" len="med"/>
          </a:ln>
          <a:effectLst/>
        </p:spPr>
      </p:cxnSp>
      <p:sp>
        <p:nvSpPr>
          <p:cNvPr id="334" name="Isosceles Triangle 333">
            <a:extLst>
              <a:ext uri="{FF2B5EF4-FFF2-40B4-BE49-F238E27FC236}">
                <a16:creationId xmlns:a16="http://schemas.microsoft.com/office/drawing/2014/main" id="{C2D107E8-C8B6-BC64-0358-9DC5140A1450}"/>
              </a:ext>
            </a:extLst>
          </p:cNvPr>
          <p:cNvSpPr/>
          <p:nvPr/>
        </p:nvSpPr>
        <p:spPr bwMode="auto">
          <a:xfrm rot="10800000">
            <a:off x="6582601" y="1793140"/>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38" name="Straight Connector 337">
            <a:extLst>
              <a:ext uri="{FF2B5EF4-FFF2-40B4-BE49-F238E27FC236}">
                <a16:creationId xmlns:a16="http://schemas.microsoft.com/office/drawing/2014/main" id="{7FBA9C6B-F0CA-0938-336D-AADDAFDD3165}"/>
              </a:ext>
            </a:extLst>
          </p:cNvPr>
          <p:cNvCxnSpPr>
            <a:cxnSpLocks/>
          </p:cNvCxnSpPr>
          <p:nvPr/>
        </p:nvCxnSpPr>
        <p:spPr bwMode="auto">
          <a:xfrm>
            <a:off x="7774017" y="1815219"/>
            <a:ext cx="1501536" cy="0"/>
          </a:xfrm>
          <a:prstGeom prst="line">
            <a:avLst/>
          </a:prstGeom>
          <a:noFill/>
          <a:ln w="28575" cap="flat" cmpd="sng" algn="ctr">
            <a:solidFill>
              <a:schemeClr val="accent3"/>
            </a:solidFill>
            <a:prstDash val="solid"/>
            <a:round/>
            <a:headEnd type="none" w="med" len="med"/>
            <a:tailEnd type="none" w="med" len="med"/>
          </a:ln>
          <a:effectLst/>
        </p:spPr>
      </p:cxnSp>
      <p:sp>
        <p:nvSpPr>
          <p:cNvPr id="337" name="Oval 336">
            <a:extLst>
              <a:ext uri="{FF2B5EF4-FFF2-40B4-BE49-F238E27FC236}">
                <a16:creationId xmlns:a16="http://schemas.microsoft.com/office/drawing/2014/main" id="{47564999-F591-061C-F1BE-BD55DDFE5ABE}"/>
              </a:ext>
            </a:extLst>
          </p:cNvPr>
          <p:cNvSpPr/>
          <p:nvPr/>
        </p:nvSpPr>
        <p:spPr bwMode="auto">
          <a:xfrm>
            <a:off x="7749196" y="1792008"/>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46" name="Straight Connector 345">
            <a:extLst>
              <a:ext uri="{FF2B5EF4-FFF2-40B4-BE49-F238E27FC236}">
                <a16:creationId xmlns:a16="http://schemas.microsoft.com/office/drawing/2014/main" id="{C95F6975-E826-F5AD-9C14-CBD77940E063}"/>
              </a:ext>
            </a:extLst>
          </p:cNvPr>
          <p:cNvCxnSpPr>
            <a:cxnSpLocks/>
          </p:cNvCxnSpPr>
          <p:nvPr/>
        </p:nvCxnSpPr>
        <p:spPr bwMode="auto">
          <a:xfrm>
            <a:off x="6609118" y="1899009"/>
            <a:ext cx="198487" cy="0"/>
          </a:xfrm>
          <a:prstGeom prst="line">
            <a:avLst/>
          </a:prstGeom>
          <a:noFill/>
          <a:ln w="28575" cap="flat" cmpd="sng" algn="ctr">
            <a:solidFill>
              <a:schemeClr val="accent1"/>
            </a:solidFill>
            <a:prstDash val="solid"/>
            <a:round/>
            <a:headEnd type="none" w="med" len="med"/>
            <a:tailEnd type="none" w="med" len="med"/>
          </a:ln>
          <a:effectLst/>
        </p:spPr>
      </p:cxnSp>
      <p:sp>
        <p:nvSpPr>
          <p:cNvPr id="340" name="Rectangle 339">
            <a:extLst>
              <a:ext uri="{FF2B5EF4-FFF2-40B4-BE49-F238E27FC236}">
                <a16:creationId xmlns:a16="http://schemas.microsoft.com/office/drawing/2014/main" id="{0904A4EC-235C-C034-6EF9-FA49F91085D2}"/>
              </a:ext>
            </a:extLst>
          </p:cNvPr>
          <p:cNvSpPr/>
          <p:nvPr/>
        </p:nvSpPr>
        <p:spPr bwMode="auto">
          <a:xfrm>
            <a:off x="9261008" y="1794714"/>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41" name="Isosceles Triangle 340">
            <a:extLst>
              <a:ext uri="{FF2B5EF4-FFF2-40B4-BE49-F238E27FC236}">
                <a16:creationId xmlns:a16="http://schemas.microsoft.com/office/drawing/2014/main" id="{F8599998-54F3-D73D-5DD5-A4B97FAE5EFD}"/>
              </a:ext>
            </a:extLst>
          </p:cNvPr>
          <p:cNvSpPr/>
          <p:nvPr/>
        </p:nvSpPr>
        <p:spPr bwMode="auto">
          <a:xfrm rot="10800000">
            <a:off x="6582601" y="1836857"/>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49" name="Straight Connector 348">
            <a:extLst>
              <a:ext uri="{FF2B5EF4-FFF2-40B4-BE49-F238E27FC236}">
                <a16:creationId xmlns:a16="http://schemas.microsoft.com/office/drawing/2014/main" id="{C38D1306-267B-DE3B-CEDB-B1245CCCE6FF}"/>
              </a:ext>
            </a:extLst>
          </p:cNvPr>
          <p:cNvCxnSpPr>
            <a:cxnSpLocks/>
          </p:cNvCxnSpPr>
          <p:nvPr/>
        </p:nvCxnSpPr>
        <p:spPr bwMode="auto">
          <a:xfrm>
            <a:off x="6800984" y="1899009"/>
            <a:ext cx="2140221" cy="0"/>
          </a:xfrm>
          <a:prstGeom prst="line">
            <a:avLst/>
          </a:prstGeom>
          <a:noFill/>
          <a:ln w="28575" cap="flat" cmpd="sng" algn="ctr">
            <a:solidFill>
              <a:schemeClr val="accent3"/>
            </a:solidFill>
            <a:prstDash val="solid"/>
            <a:round/>
            <a:headEnd type="none" w="med" len="med"/>
            <a:tailEnd type="none" w="med" len="med"/>
          </a:ln>
          <a:effectLst/>
        </p:spPr>
      </p:cxnSp>
      <p:sp>
        <p:nvSpPr>
          <p:cNvPr id="344" name="Rectangle 343">
            <a:extLst>
              <a:ext uri="{FF2B5EF4-FFF2-40B4-BE49-F238E27FC236}">
                <a16:creationId xmlns:a16="http://schemas.microsoft.com/office/drawing/2014/main" id="{7359EA52-3974-28CA-8F60-86E00B23645E}"/>
              </a:ext>
            </a:extLst>
          </p:cNvPr>
          <p:cNvSpPr/>
          <p:nvPr/>
        </p:nvSpPr>
        <p:spPr bwMode="auto">
          <a:xfrm>
            <a:off x="9183517" y="1831178"/>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45" name="Isosceles Triangle 344">
            <a:extLst>
              <a:ext uri="{FF2B5EF4-FFF2-40B4-BE49-F238E27FC236}">
                <a16:creationId xmlns:a16="http://schemas.microsoft.com/office/drawing/2014/main" id="{5E735EFC-FF2B-5073-4A19-50DA4A4C84CB}"/>
              </a:ext>
            </a:extLst>
          </p:cNvPr>
          <p:cNvSpPr/>
          <p:nvPr/>
        </p:nvSpPr>
        <p:spPr bwMode="auto">
          <a:xfrm rot="10800000">
            <a:off x="6582601" y="1879359"/>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48" name="Oval 347">
            <a:extLst>
              <a:ext uri="{FF2B5EF4-FFF2-40B4-BE49-F238E27FC236}">
                <a16:creationId xmlns:a16="http://schemas.microsoft.com/office/drawing/2014/main" id="{FFFA34D4-4442-4E27-71D9-B665ED8621FC}"/>
              </a:ext>
            </a:extLst>
          </p:cNvPr>
          <p:cNvSpPr/>
          <p:nvPr/>
        </p:nvSpPr>
        <p:spPr bwMode="auto">
          <a:xfrm>
            <a:off x="6776500" y="1875708"/>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53" name="Straight Connector 352">
            <a:extLst>
              <a:ext uri="{FF2B5EF4-FFF2-40B4-BE49-F238E27FC236}">
                <a16:creationId xmlns:a16="http://schemas.microsoft.com/office/drawing/2014/main" id="{463633FB-2086-B7D9-A0A8-158E8DADAB77}"/>
              </a:ext>
            </a:extLst>
          </p:cNvPr>
          <p:cNvCxnSpPr>
            <a:cxnSpLocks/>
          </p:cNvCxnSpPr>
          <p:nvPr/>
        </p:nvCxnSpPr>
        <p:spPr bwMode="auto">
          <a:xfrm>
            <a:off x="6609118" y="1937868"/>
            <a:ext cx="160842" cy="0"/>
          </a:xfrm>
          <a:prstGeom prst="line">
            <a:avLst/>
          </a:prstGeom>
          <a:noFill/>
          <a:ln w="28575" cap="flat" cmpd="sng" algn="ctr">
            <a:solidFill>
              <a:schemeClr val="accent1"/>
            </a:solidFill>
            <a:prstDash val="solid"/>
            <a:round/>
            <a:headEnd type="none" w="med" len="med"/>
            <a:tailEnd type="none" w="med" len="med"/>
          </a:ln>
          <a:effectLst/>
        </p:spPr>
      </p:cxnSp>
      <p:sp>
        <p:nvSpPr>
          <p:cNvPr id="351" name="Isosceles Triangle 350">
            <a:extLst>
              <a:ext uri="{FF2B5EF4-FFF2-40B4-BE49-F238E27FC236}">
                <a16:creationId xmlns:a16="http://schemas.microsoft.com/office/drawing/2014/main" id="{D319B272-AC26-B763-4EF1-EA333DC09F54}"/>
              </a:ext>
            </a:extLst>
          </p:cNvPr>
          <p:cNvSpPr/>
          <p:nvPr/>
        </p:nvSpPr>
        <p:spPr bwMode="auto">
          <a:xfrm rot="5400000">
            <a:off x="8928439" y="1876499"/>
            <a:ext cx="56090" cy="48353"/>
          </a:xfrm>
          <a:prstGeom prst="triangle">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56" name="Straight Connector 355">
            <a:extLst>
              <a:ext uri="{FF2B5EF4-FFF2-40B4-BE49-F238E27FC236}">
                <a16:creationId xmlns:a16="http://schemas.microsoft.com/office/drawing/2014/main" id="{9BBDEBFB-970B-0EA8-4163-54AF58A2033E}"/>
              </a:ext>
            </a:extLst>
          </p:cNvPr>
          <p:cNvCxnSpPr>
            <a:cxnSpLocks/>
          </p:cNvCxnSpPr>
          <p:nvPr/>
        </p:nvCxnSpPr>
        <p:spPr bwMode="auto">
          <a:xfrm>
            <a:off x="6775483" y="1937868"/>
            <a:ext cx="1927711" cy="0"/>
          </a:xfrm>
          <a:prstGeom prst="line">
            <a:avLst/>
          </a:prstGeom>
          <a:noFill/>
          <a:ln w="28575" cap="flat" cmpd="sng" algn="ctr">
            <a:solidFill>
              <a:schemeClr val="accent3"/>
            </a:solidFill>
            <a:prstDash val="solid"/>
            <a:round/>
            <a:headEnd type="none" w="med" len="med"/>
            <a:tailEnd type="none" w="med" len="med"/>
          </a:ln>
          <a:effectLst/>
        </p:spPr>
      </p:cxnSp>
      <p:sp>
        <p:nvSpPr>
          <p:cNvPr id="352" name="Isosceles Triangle 351">
            <a:extLst>
              <a:ext uri="{FF2B5EF4-FFF2-40B4-BE49-F238E27FC236}">
                <a16:creationId xmlns:a16="http://schemas.microsoft.com/office/drawing/2014/main" id="{55EF5B50-DF39-7F27-498F-3FC2B20FD95E}"/>
              </a:ext>
            </a:extLst>
          </p:cNvPr>
          <p:cNvSpPr/>
          <p:nvPr/>
        </p:nvSpPr>
        <p:spPr bwMode="auto">
          <a:xfrm>
            <a:off x="6578801" y="1911025"/>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60" name="Straight Connector 359">
            <a:extLst>
              <a:ext uri="{FF2B5EF4-FFF2-40B4-BE49-F238E27FC236}">
                <a16:creationId xmlns:a16="http://schemas.microsoft.com/office/drawing/2014/main" id="{F71F1E3D-74EA-7DF8-C196-23318E1C7F88}"/>
              </a:ext>
            </a:extLst>
          </p:cNvPr>
          <p:cNvCxnSpPr>
            <a:cxnSpLocks/>
          </p:cNvCxnSpPr>
          <p:nvPr/>
        </p:nvCxnSpPr>
        <p:spPr bwMode="auto">
          <a:xfrm>
            <a:off x="6609118" y="1977942"/>
            <a:ext cx="2060074" cy="0"/>
          </a:xfrm>
          <a:prstGeom prst="line">
            <a:avLst/>
          </a:prstGeom>
          <a:noFill/>
          <a:ln w="28575" cap="flat" cmpd="sng" algn="ctr">
            <a:solidFill>
              <a:schemeClr val="accent1"/>
            </a:solidFill>
            <a:prstDash val="solid"/>
            <a:round/>
            <a:headEnd type="none" w="med" len="med"/>
            <a:tailEnd type="none" w="med" len="med"/>
          </a:ln>
          <a:effectLst/>
        </p:spPr>
      </p:cxnSp>
      <p:sp>
        <p:nvSpPr>
          <p:cNvPr id="355" name="Oval 354">
            <a:extLst>
              <a:ext uri="{FF2B5EF4-FFF2-40B4-BE49-F238E27FC236}">
                <a16:creationId xmlns:a16="http://schemas.microsoft.com/office/drawing/2014/main" id="{E36AB9A7-D7CD-973C-5E0E-6B1AA622D7AB}"/>
              </a:ext>
            </a:extLst>
          </p:cNvPr>
          <p:cNvSpPr/>
          <p:nvPr/>
        </p:nvSpPr>
        <p:spPr bwMode="auto">
          <a:xfrm>
            <a:off x="6759499" y="1915781"/>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58" name="Rectangle 357">
            <a:extLst>
              <a:ext uri="{FF2B5EF4-FFF2-40B4-BE49-F238E27FC236}">
                <a16:creationId xmlns:a16="http://schemas.microsoft.com/office/drawing/2014/main" id="{BB2B5A1D-BF34-83F2-7A69-C9FDD571DA58}"/>
              </a:ext>
            </a:extLst>
          </p:cNvPr>
          <p:cNvSpPr/>
          <p:nvPr/>
        </p:nvSpPr>
        <p:spPr bwMode="auto">
          <a:xfrm>
            <a:off x="8674156" y="1915800"/>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59" name="Isosceles Triangle 358">
            <a:extLst>
              <a:ext uri="{FF2B5EF4-FFF2-40B4-BE49-F238E27FC236}">
                <a16:creationId xmlns:a16="http://schemas.microsoft.com/office/drawing/2014/main" id="{5B029D5F-00AC-B4EC-EBC5-AFD4C233D4B8}"/>
              </a:ext>
            </a:extLst>
          </p:cNvPr>
          <p:cNvSpPr/>
          <p:nvPr/>
        </p:nvSpPr>
        <p:spPr bwMode="auto">
          <a:xfrm>
            <a:off x="6584872" y="1952313"/>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64" name="Straight Connector 363">
            <a:extLst>
              <a:ext uri="{FF2B5EF4-FFF2-40B4-BE49-F238E27FC236}">
                <a16:creationId xmlns:a16="http://schemas.microsoft.com/office/drawing/2014/main" id="{479CC8A5-CAD9-227A-DBC3-BDA0B3EAC495}"/>
              </a:ext>
            </a:extLst>
          </p:cNvPr>
          <p:cNvCxnSpPr>
            <a:cxnSpLocks/>
          </p:cNvCxnSpPr>
          <p:nvPr/>
        </p:nvCxnSpPr>
        <p:spPr bwMode="auto">
          <a:xfrm>
            <a:off x="6609118" y="2018015"/>
            <a:ext cx="564004" cy="0"/>
          </a:xfrm>
          <a:prstGeom prst="line">
            <a:avLst/>
          </a:prstGeom>
          <a:noFill/>
          <a:ln w="28575"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C994AB7F-2C01-C07B-C18E-F0EE18697704}"/>
              </a:ext>
            </a:extLst>
          </p:cNvPr>
          <p:cNvCxnSpPr>
            <a:cxnSpLocks/>
          </p:cNvCxnSpPr>
          <p:nvPr/>
        </p:nvCxnSpPr>
        <p:spPr bwMode="auto">
          <a:xfrm>
            <a:off x="7175002" y="2018015"/>
            <a:ext cx="1434687" cy="0"/>
          </a:xfrm>
          <a:prstGeom prst="line">
            <a:avLst/>
          </a:prstGeom>
          <a:noFill/>
          <a:ln w="28575" cap="flat" cmpd="sng" algn="ctr">
            <a:solidFill>
              <a:schemeClr val="accent3"/>
            </a:solidFill>
            <a:prstDash val="solid"/>
            <a:round/>
            <a:headEnd type="none" w="med" len="med"/>
            <a:tailEnd type="none" w="med" len="med"/>
          </a:ln>
          <a:effectLst/>
        </p:spPr>
      </p:cxnSp>
      <p:sp>
        <p:nvSpPr>
          <p:cNvPr id="362" name="Rectangle 361">
            <a:extLst>
              <a:ext uri="{FF2B5EF4-FFF2-40B4-BE49-F238E27FC236}">
                <a16:creationId xmlns:a16="http://schemas.microsoft.com/office/drawing/2014/main" id="{D638D7F9-229F-8F81-F2A3-322F6B42B334}"/>
              </a:ext>
            </a:extLst>
          </p:cNvPr>
          <p:cNvSpPr/>
          <p:nvPr/>
        </p:nvSpPr>
        <p:spPr bwMode="auto">
          <a:xfrm>
            <a:off x="8662218" y="1959937"/>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70" name="Straight Connector 369">
            <a:extLst>
              <a:ext uri="{FF2B5EF4-FFF2-40B4-BE49-F238E27FC236}">
                <a16:creationId xmlns:a16="http://schemas.microsoft.com/office/drawing/2014/main" id="{60CE10A6-9068-1C3A-0858-F265961E961C}"/>
              </a:ext>
            </a:extLst>
          </p:cNvPr>
          <p:cNvCxnSpPr>
            <a:cxnSpLocks/>
          </p:cNvCxnSpPr>
          <p:nvPr/>
        </p:nvCxnSpPr>
        <p:spPr bwMode="auto">
          <a:xfrm>
            <a:off x="6609118" y="2060517"/>
            <a:ext cx="362423" cy="0"/>
          </a:xfrm>
          <a:prstGeom prst="line">
            <a:avLst/>
          </a:prstGeom>
          <a:noFill/>
          <a:ln w="28575"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79EE8C56-4196-9F41-CA43-A94F0F1D11FB}"/>
              </a:ext>
            </a:extLst>
          </p:cNvPr>
          <p:cNvCxnSpPr>
            <a:cxnSpLocks/>
          </p:cNvCxnSpPr>
          <p:nvPr/>
        </p:nvCxnSpPr>
        <p:spPr bwMode="auto">
          <a:xfrm>
            <a:off x="6977063" y="2060517"/>
            <a:ext cx="1610768" cy="0"/>
          </a:xfrm>
          <a:prstGeom prst="line">
            <a:avLst/>
          </a:prstGeom>
          <a:noFill/>
          <a:ln w="28575" cap="flat" cmpd="sng" algn="ctr">
            <a:solidFill>
              <a:schemeClr val="accent3"/>
            </a:solidFill>
            <a:prstDash val="solid"/>
            <a:round/>
            <a:headEnd type="none" w="med" len="med"/>
            <a:tailEnd type="none" w="med" len="med"/>
          </a:ln>
          <a:effectLst/>
        </p:spPr>
      </p:cxnSp>
      <p:sp>
        <p:nvSpPr>
          <p:cNvPr id="363" name="Isosceles Triangle 362">
            <a:extLst>
              <a:ext uri="{FF2B5EF4-FFF2-40B4-BE49-F238E27FC236}">
                <a16:creationId xmlns:a16="http://schemas.microsoft.com/office/drawing/2014/main" id="{034AD4D9-46B8-9BEF-47EE-CC3E8C2F6010}"/>
              </a:ext>
            </a:extLst>
          </p:cNvPr>
          <p:cNvSpPr/>
          <p:nvPr/>
        </p:nvSpPr>
        <p:spPr bwMode="auto">
          <a:xfrm>
            <a:off x="6584872" y="1991172"/>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66" name="Oval 365">
            <a:extLst>
              <a:ext uri="{FF2B5EF4-FFF2-40B4-BE49-F238E27FC236}">
                <a16:creationId xmlns:a16="http://schemas.microsoft.com/office/drawing/2014/main" id="{38DF1275-8967-451E-4AB7-FBA97D2CE111}"/>
              </a:ext>
            </a:extLst>
          </p:cNvPr>
          <p:cNvSpPr/>
          <p:nvPr/>
        </p:nvSpPr>
        <p:spPr bwMode="auto">
          <a:xfrm>
            <a:off x="7149105" y="1996292"/>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69" name="Diamond 368">
            <a:extLst>
              <a:ext uri="{FF2B5EF4-FFF2-40B4-BE49-F238E27FC236}">
                <a16:creationId xmlns:a16="http://schemas.microsoft.com/office/drawing/2014/main" id="{920CA89E-C3CF-A8EC-0FDB-1460DB53EF3A}"/>
              </a:ext>
            </a:extLst>
          </p:cNvPr>
          <p:cNvSpPr/>
          <p:nvPr/>
        </p:nvSpPr>
        <p:spPr bwMode="auto">
          <a:xfrm>
            <a:off x="6584046" y="2032089"/>
            <a:ext cx="52383" cy="52383"/>
          </a:xfrm>
          <a:prstGeom prst="diamond">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77" name="Straight Connector 376">
            <a:extLst>
              <a:ext uri="{FF2B5EF4-FFF2-40B4-BE49-F238E27FC236}">
                <a16:creationId xmlns:a16="http://schemas.microsoft.com/office/drawing/2014/main" id="{D57B5BC7-EE0D-57A6-F1D9-BE40AD15A454}"/>
              </a:ext>
            </a:extLst>
          </p:cNvPr>
          <p:cNvCxnSpPr>
            <a:cxnSpLocks/>
          </p:cNvCxnSpPr>
          <p:nvPr/>
        </p:nvCxnSpPr>
        <p:spPr bwMode="auto">
          <a:xfrm>
            <a:off x="6609118" y="2104233"/>
            <a:ext cx="181486" cy="0"/>
          </a:xfrm>
          <a:prstGeom prst="line">
            <a:avLst/>
          </a:prstGeom>
          <a:noFill/>
          <a:ln w="28575"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F1712AB7-154F-86D1-5408-8C0E25909497}"/>
              </a:ext>
            </a:extLst>
          </p:cNvPr>
          <p:cNvCxnSpPr>
            <a:cxnSpLocks/>
          </p:cNvCxnSpPr>
          <p:nvPr/>
        </p:nvCxnSpPr>
        <p:spPr bwMode="auto">
          <a:xfrm>
            <a:off x="6793698" y="2104233"/>
            <a:ext cx="1769846" cy="0"/>
          </a:xfrm>
          <a:prstGeom prst="line">
            <a:avLst/>
          </a:prstGeom>
          <a:noFill/>
          <a:ln w="28575" cap="flat" cmpd="sng" algn="ctr">
            <a:solidFill>
              <a:schemeClr val="accent3"/>
            </a:solidFill>
            <a:prstDash val="solid"/>
            <a:round/>
            <a:headEnd type="none" w="med" len="med"/>
            <a:tailEnd type="none" w="med" len="med"/>
          </a:ln>
          <a:effectLst/>
        </p:spPr>
      </p:cxnSp>
      <p:sp>
        <p:nvSpPr>
          <p:cNvPr id="372" name="Oval 371">
            <a:extLst>
              <a:ext uri="{FF2B5EF4-FFF2-40B4-BE49-F238E27FC236}">
                <a16:creationId xmlns:a16="http://schemas.microsoft.com/office/drawing/2014/main" id="{36F110F8-A078-5297-D5BD-6BB9DD1ADA9C}"/>
              </a:ext>
            </a:extLst>
          </p:cNvPr>
          <p:cNvSpPr/>
          <p:nvPr/>
        </p:nvSpPr>
        <p:spPr bwMode="auto">
          <a:xfrm>
            <a:off x="6949095" y="2035151"/>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75" name="Star: 5 Points 374">
            <a:extLst>
              <a:ext uri="{FF2B5EF4-FFF2-40B4-BE49-F238E27FC236}">
                <a16:creationId xmlns:a16="http://schemas.microsoft.com/office/drawing/2014/main" id="{BAAA3F2B-A2C9-54DE-24B3-7AEF2DF1C9D5}"/>
              </a:ext>
            </a:extLst>
          </p:cNvPr>
          <p:cNvSpPr/>
          <p:nvPr/>
        </p:nvSpPr>
        <p:spPr bwMode="auto">
          <a:xfrm>
            <a:off x="8559874" y="2028561"/>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76" name="Isosceles Triangle 375">
            <a:extLst>
              <a:ext uri="{FF2B5EF4-FFF2-40B4-BE49-F238E27FC236}">
                <a16:creationId xmlns:a16="http://schemas.microsoft.com/office/drawing/2014/main" id="{FB60E486-EE6D-1462-538D-14C8EA2019F4}"/>
              </a:ext>
            </a:extLst>
          </p:cNvPr>
          <p:cNvSpPr/>
          <p:nvPr/>
        </p:nvSpPr>
        <p:spPr bwMode="auto">
          <a:xfrm>
            <a:off x="6584872" y="2074961"/>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79" name="Oval 378">
            <a:extLst>
              <a:ext uri="{FF2B5EF4-FFF2-40B4-BE49-F238E27FC236}">
                <a16:creationId xmlns:a16="http://schemas.microsoft.com/office/drawing/2014/main" id="{92B0E9B8-7470-E6B7-0EE0-3C8CFC9E2B18}"/>
              </a:ext>
            </a:extLst>
          </p:cNvPr>
          <p:cNvSpPr/>
          <p:nvPr/>
        </p:nvSpPr>
        <p:spPr bwMode="auto">
          <a:xfrm>
            <a:off x="6766055" y="2079157"/>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83" name="Rectangle 382">
            <a:extLst>
              <a:ext uri="{FF2B5EF4-FFF2-40B4-BE49-F238E27FC236}">
                <a16:creationId xmlns:a16="http://schemas.microsoft.com/office/drawing/2014/main" id="{B2D6352A-3B91-A3F0-F7E4-2DC66437FD4C}"/>
              </a:ext>
            </a:extLst>
          </p:cNvPr>
          <p:cNvSpPr/>
          <p:nvPr/>
        </p:nvSpPr>
        <p:spPr bwMode="auto">
          <a:xfrm>
            <a:off x="8543353" y="2081595"/>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84" name="Straight Connector 383">
            <a:extLst>
              <a:ext uri="{FF2B5EF4-FFF2-40B4-BE49-F238E27FC236}">
                <a16:creationId xmlns:a16="http://schemas.microsoft.com/office/drawing/2014/main" id="{23697FC5-CB47-B339-A9C5-AF3E88942408}"/>
              </a:ext>
            </a:extLst>
          </p:cNvPr>
          <p:cNvCxnSpPr>
            <a:cxnSpLocks/>
          </p:cNvCxnSpPr>
          <p:nvPr/>
        </p:nvCxnSpPr>
        <p:spPr bwMode="auto">
          <a:xfrm>
            <a:off x="6609118" y="2141878"/>
            <a:ext cx="164485" cy="0"/>
          </a:xfrm>
          <a:prstGeom prst="line">
            <a:avLst/>
          </a:prstGeom>
          <a:noFill/>
          <a:ln w="28575"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29EF721B-582D-04CB-F31D-21F7B39808C8}"/>
              </a:ext>
            </a:extLst>
          </p:cNvPr>
          <p:cNvCxnSpPr>
            <a:cxnSpLocks/>
          </p:cNvCxnSpPr>
          <p:nvPr/>
        </p:nvCxnSpPr>
        <p:spPr bwMode="auto">
          <a:xfrm>
            <a:off x="6769411" y="2141878"/>
            <a:ext cx="1774704" cy="0"/>
          </a:xfrm>
          <a:prstGeom prst="line">
            <a:avLst/>
          </a:prstGeom>
          <a:noFill/>
          <a:ln w="28575" cap="flat" cmpd="sng" algn="ctr">
            <a:solidFill>
              <a:schemeClr val="accent3"/>
            </a:solidFill>
            <a:prstDash val="solid"/>
            <a:round/>
            <a:headEnd type="none" w="med" len="med"/>
            <a:tailEnd type="none" w="med" len="med"/>
          </a:ln>
          <a:effectLst/>
        </p:spPr>
      </p:cxnSp>
      <p:sp>
        <p:nvSpPr>
          <p:cNvPr id="388" name="Isosceles Triangle 387">
            <a:extLst>
              <a:ext uri="{FF2B5EF4-FFF2-40B4-BE49-F238E27FC236}">
                <a16:creationId xmlns:a16="http://schemas.microsoft.com/office/drawing/2014/main" id="{867F5BEA-D6E5-84EF-C599-A4D9A0828AF3}"/>
              </a:ext>
            </a:extLst>
          </p:cNvPr>
          <p:cNvSpPr/>
          <p:nvPr/>
        </p:nvSpPr>
        <p:spPr bwMode="auto">
          <a:xfrm>
            <a:off x="6584872" y="2116249"/>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89" name="Oval 388">
            <a:extLst>
              <a:ext uri="{FF2B5EF4-FFF2-40B4-BE49-F238E27FC236}">
                <a16:creationId xmlns:a16="http://schemas.microsoft.com/office/drawing/2014/main" id="{1B30AE85-AEFC-63B6-8CF1-FD5E854A7B8D}"/>
              </a:ext>
            </a:extLst>
          </p:cNvPr>
          <p:cNvSpPr/>
          <p:nvPr/>
        </p:nvSpPr>
        <p:spPr bwMode="auto">
          <a:xfrm>
            <a:off x="6743195" y="2117623"/>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90" name="Star: 5 Points 389">
            <a:extLst>
              <a:ext uri="{FF2B5EF4-FFF2-40B4-BE49-F238E27FC236}">
                <a16:creationId xmlns:a16="http://schemas.microsoft.com/office/drawing/2014/main" id="{D314FD59-42C6-B208-CE54-95D2B6EB10F3}"/>
              </a:ext>
            </a:extLst>
          </p:cNvPr>
          <p:cNvSpPr/>
          <p:nvPr/>
        </p:nvSpPr>
        <p:spPr bwMode="auto">
          <a:xfrm>
            <a:off x="8525508" y="2112591"/>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91" name="Straight Connector 390">
            <a:extLst>
              <a:ext uri="{FF2B5EF4-FFF2-40B4-BE49-F238E27FC236}">
                <a16:creationId xmlns:a16="http://schemas.microsoft.com/office/drawing/2014/main" id="{3E7BB1FA-B759-BD62-6210-BA74085FCF52}"/>
              </a:ext>
            </a:extLst>
          </p:cNvPr>
          <p:cNvCxnSpPr>
            <a:cxnSpLocks/>
          </p:cNvCxnSpPr>
          <p:nvPr/>
        </p:nvCxnSpPr>
        <p:spPr bwMode="auto">
          <a:xfrm>
            <a:off x="6609118" y="2183166"/>
            <a:ext cx="165700" cy="0"/>
          </a:xfrm>
          <a:prstGeom prst="line">
            <a:avLst/>
          </a:prstGeom>
          <a:noFill/>
          <a:ln w="28575" cap="flat" cmpd="sng" algn="ctr">
            <a:solidFill>
              <a:schemeClr val="accent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D4233685-9B8A-FDE4-4700-237D93DCB35B}"/>
              </a:ext>
            </a:extLst>
          </p:cNvPr>
          <p:cNvCxnSpPr>
            <a:cxnSpLocks/>
          </p:cNvCxnSpPr>
          <p:nvPr/>
        </p:nvCxnSpPr>
        <p:spPr bwMode="auto">
          <a:xfrm>
            <a:off x="6776697" y="2183166"/>
            <a:ext cx="1733416" cy="0"/>
          </a:xfrm>
          <a:prstGeom prst="line">
            <a:avLst/>
          </a:prstGeom>
          <a:noFill/>
          <a:ln w="28575" cap="flat" cmpd="sng" algn="ctr">
            <a:solidFill>
              <a:schemeClr val="accent3"/>
            </a:solidFill>
            <a:prstDash val="solid"/>
            <a:round/>
            <a:headEnd type="none" w="med" len="med"/>
            <a:tailEnd type="none" w="med" len="med"/>
          </a:ln>
          <a:effectLst/>
        </p:spPr>
      </p:cxnSp>
      <p:sp>
        <p:nvSpPr>
          <p:cNvPr id="395" name="Diamond 394">
            <a:extLst>
              <a:ext uri="{FF2B5EF4-FFF2-40B4-BE49-F238E27FC236}">
                <a16:creationId xmlns:a16="http://schemas.microsoft.com/office/drawing/2014/main" id="{D5483C5D-FCFE-BC22-8184-9BFA3A10F046}"/>
              </a:ext>
            </a:extLst>
          </p:cNvPr>
          <p:cNvSpPr/>
          <p:nvPr/>
        </p:nvSpPr>
        <p:spPr bwMode="auto">
          <a:xfrm>
            <a:off x="6584046" y="2157166"/>
            <a:ext cx="52383" cy="52383"/>
          </a:xfrm>
          <a:prstGeom prst="diamond">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96" name="Oval 395">
            <a:extLst>
              <a:ext uri="{FF2B5EF4-FFF2-40B4-BE49-F238E27FC236}">
                <a16:creationId xmlns:a16="http://schemas.microsoft.com/office/drawing/2014/main" id="{6CE136A7-3751-56F0-42CE-89CDEF8906AB}"/>
              </a:ext>
            </a:extLst>
          </p:cNvPr>
          <p:cNvSpPr/>
          <p:nvPr/>
        </p:nvSpPr>
        <p:spPr bwMode="auto">
          <a:xfrm>
            <a:off x="6755057" y="2159109"/>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97" name="Star: 5 Points 396">
            <a:extLst>
              <a:ext uri="{FF2B5EF4-FFF2-40B4-BE49-F238E27FC236}">
                <a16:creationId xmlns:a16="http://schemas.microsoft.com/office/drawing/2014/main" id="{BA9A134D-3F2D-B1BF-0CDB-14541D4E9C9E}"/>
              </a:ext>
            </a:extLst>
          </p:cNvPr>
          <p:cNvSpPr/>
          <p:nvPr/>
        </p:nvSpPr>
        <p:spPr bwMode="auto">
          <a:xfrm>
            <a:off x="8492158" y="2150235"/>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98" name="Straight Connector 397">
            <a:extLst>
              <a:ext uri="{FF2B5EF4-FFF2-40B4-BE49-F238E27FC236}">
                <a16:creationId xmlns:a16="http://schemas.microsoft.com/office/drawing/2014/main" id="{51399EE7-5AC5-5110-F0F8-38AAC72323BD}"/>
              </a:ext>
            </a:extLst>
          </p:cNvPr>
          <p:cNvCxnSpPr>
            <a:cxnSpLocks/>
          </p:cNvCxnSpPr>
          <p:nvPr/>
        </p:nvCxnSpPr>
        <p:spPr bwMode="auto">
          <a:xfrm>
            <a:off x="6609118" y="2225668"/>
            <a:ext cx="395210" cy="0"/>
          </a:xfrm>
          <a:prstGeom prst="line">
            <a:avLst/>
          </a:prstGeom>
          <a:noFill/>
          <a:ln w="28575" cap="flat" cmpd="sng" algn="ctr">
            <a:solidFill>
              <a:schemeClr val="accent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61ABACA3-F947-1367-2307-0E9CB346350F}"/>
              </a:ext>
            </a:extLst>
          </p:cNvPr>
          <p:cNvCxnSpPr>
            <a:cxnSpLocks/>
          </p:cNvCxnSpPr>
          <p:nvPr/>
        </p:nvCxnSpPr>
        <p:spPr bwMode="auto">
          <a:xfrm>
            <a:off x="7003780" y="2225668"/>
            <a:ext cx="1356969" cy="0"/>
          </a:xfrm>
          <a:prstGeom prst="line">
            <a:avLst/>
          </a:prstGeom>
          <a:noFill/>
          <a:ln w="28575" cap="flat" cmpd="sng" algn="ctr">
            <a:solidFill>
              <a:schemeClr val="accent3"/>
            </a:solidFill>
            <a:prstDash val="solid"/>
            <a:round/>
            <a:headEnd type="none" w="med" len="med"/>
            <a:tailEnd type="none" w="med" len="med"/>
          </a:ln>
          <a:effectLst/>
        </p:spPr>
      </p:cxnSp>
      <p:sp>
        <p:nvSpPr>
          <p:cNvPr id="402" name="Isosceles Triangle 401">
            <a:extLst>
              <a:ext uri="{FF2B5EF4-FFF2-40B4-BE49-F238E27FC236}">
                <a16:creationId xmlns:a16="http://schemas.microsoft.com/office/drawing/2014/main" id="{C6443806-4B63-2088-48DC-797EEAFE0CA9}"/>
              </a:ext>
            </a:extLst>
          </p:cNvPr>
          <p:cNvSpPr/>
          <p:nvPr/>
        </p:nvSpPr>
        <p:spPr bwMode="auto">
          <a:xfrm>
            <a:off x="6584872" y="2200039"/>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03" name="Oval 402">
            <a:extLst>
              <a:ext uri="{FF2B5EF4-FFF2-40B4-BE49-F238E27FC236}">
                <a16:creationId xmlns:a16="http://schemas.microsoft.com/office/drawing/2014/main" id="{9417589D-342A-34B1-77B9-41314F8D4DAF}"/>
              </a:ext>
            </a:extLst>
          </p:cNvPr>
          <p:cNvSpPr/>
          <p:nvPr/>
        </p:nvSpPr>
        <p:spPr bwMode="auto">
          <a:xfrm>
            <a:off x="6974635" y="2201745"/>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04" name="Straight Connector 403">
            <a:extLst>
              <a:ext uri="{FF2B5EF4-FFF2-40B4-BE49-F238E27FC236}">
                <a16:creationId xmlns:a16="http://schemas.microsoft.com/office/drawing/2014/main" id="{7069E5E6-A267-EF12-80CA-D4714109DEE0}"/>
              </a:ext>
            </a:extLst>
          </p:cNvPr>
          <p:cNvCxnSpPr>
            <a:cxnSpLocks/>
          </p:cNvCxnSpPr>
          <p:nvPr/>
        </p:nvCxnSpPr>
        <p:spPr bwMode="auto">
          <a:xfrm>
            <a:off x="6609118" y="2266956"/>
            <a:ext cx="372138" cy="0"/>
          </a:xfrm>
          <a:prstGeom prst="line">
            <a:avLst/>
          </a:prstGeom>
          <a:noFill/>
          <a:ln w="28575"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6F54374D-8BF7-E8F9-A4A3-AAC626D4884F}"/>
              </a:ext>
            </a:extLst>
          </p:cNvPr>
          <p:cNvCxnSpPr>
            <a:cxnSpLocks/>
          </p:cNvCxnSpPr>
          <p:nvPr/>
        </p:nvCxnSpPr>
        <p:spPr bwMode="auto">
          <a:xfrm>
            <a:off x="6979493" y="2266956"/>
            <a:ext cx="1364255" cy="0"/>
          </a:xfrm>
          <a:prstGeom prst="line">
            <a:avLst/>
          </a:prstGeom>
          <a:noFill/>
          <a:ln w="28575" cap="flat" cmpd="sng" algn="ctr">
            <a:solidFill>
              <a:schemeClr val="accent3"/>
            </a:solidFill>
            <a:prstDash val="solid"/>
            <a:round/>
            <a:headEnd type="none" w="med" len="med"/>
            <a:tailEnd type="none" w="med" len="med"/>
          </a:ln>
          <a:effectLst/>
        </p:spPr>
      </p:cxnSp>
      <p:sp>
        <p:nvSpPr>
          <p:cNvPr id="408" name="Star: 5 Points 407">
            <a:extLst>
              <a:ext uri="{FF2B5EF4-FFF2-40B4-BE49-F238E27FC236}">
                <a16:creationId xmlns:a16="http://schemas.microsoft.com/office/drawing/2014/main" id="{E153FC7A-4AF5-FAD1-448B-C1E90DB56FB2}"/>
              </a:ext>
            </a:extLst>
          </p:cNvPr>
          <p:cNvSpPr/>
          <p:nvPr/>
        </p:nvSpPr>
        <p:spPr bwMode="auto">
          <a:xfrm>
            <a:off x="8317231" y="2236724"/>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09" name="Oval 408">
            <a:extLst>
              <a:ext uri="{FF2B5EF4-FFF2-40B4-BE49-F238E27FC236}">
                <a16:creationId xmlns:a16="http://schemas.microsoft.com/office/drawing/2014/main" id="{9AA72855-3200-FC93-9619-CAAEB7F948CD}"/>
              </a:ext>
            </a:extLst>
          </p:cNvPr>
          <p:cNvSpPr/>
          <p:nvPr/>
        </p:nvSpPr>
        <p:spPr bwMode="auto">
          <a:xfrm>
            <a:off x="6955487" y="2241276"/>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10" name="Isosceles Triangle 409">
            <a:extLst>
              <a:ext uri="{FF2B5EF4-FFF2-40B4-BE49-F238E27FC236}">
                <a16:creationId xmlns:a16="http://schemas.microsoft.com/office/drawing/2014/main" id="{4AC10F8E-AF2E-1296-25F1-B4E68E09B214}"/>
              </a:ext>
            </a:extLst>
          </p:cNvPr>
          <p:cNvSpPr/>
          <p:nvPr/>
        </p:nvSpPr>
        <p:spPr bwMode="auto">
          <a:xfrm>
            <a:off x="6584872" y="2240112"/>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11" name="Straight Connector 410">
            <a:extLst>
              <a:ext uri="{FF2B5EF4-FFF2-40B4-BE49-F238E27FC236}">
                <a16:creationId xmlns:a16="http://schemas.microsoft.com/office/drawing/2014/main" id="{93171801-72B8-5EDA-9257-EFF8B139D4E1}"/>
              </a:ext>
            </a:extLst>
          </p:cNvPr>
          <p:cNvCxnSpPr>
            <a:cxnSpLocks/>
          </p:cNvCxnSpPr>
          <p:nvPr/>
        </p:nvCxnSpPr>
        <p:spPr bwMode="auto">
          <a:xfrm>
            <a:off x="6609118" y="2308244"/>
            <a:ext cx="1563408" cy="0"/>
          </a:xfrm>
          <a:prstGeom prst="line">
            <a:avLst/>
          </a:prstGeom>
          <a:noFill/>
          <a:ln w="28575" cap="flat" cmpd="sng" algn="ctr">
            <a:solidFill>
              <a:schemeClr val="accent1"/>
            </a:solidFill>
            <a:prstDash val="solid"/>
            <a:round/>
            <a:headEnd type="none" w="med" len="med"/>
            <a:tailEnd type="none" w="med" len="med"/>
          </a:ln>
          <a:effectLst/>
        </p:spPr>
      </p:cxnSp>
      <p:sp>
        <p:nvSpPr>
          <p:cNvPr id="413" name="Isosceles Triangle 412">
            <a:extLst>
              <a:ext uri="{FF2B5EF4-FFF2-40B4-BE49-F238E27FC236}">
                <a16:creationId xmlns:a16="http://schemas.microsoft.com/office/drawing/2014/main" id="{27F599AC-E93C-6EBD-4914-D7F35EDD9683}"/>
              </a:ext>
            </a:extLst>
          </p:cNvPr>
          <p:cNvSpPr/>
          <p:nvPr/>
        </p:nvSpPr>
        <p:spPr bwMode="auto">
          <a:xfrm rot="10800000">
            <a:off x="6582601" y="2284949"/>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14" name="Straight Connector 413">
            <a:extLst>
              <a:ext uri="{FF2B5EF4-FFF2-40B4-BE49-F238E27FC236}">
                <a16:creationId xmlns:a16="http://schemas.microsoft.com/office/drawing/2014/main" id="{D7526E17-0677-0D01-6B48-5F62993C5C37}"/>
              </a:ext>
            </a:extLst>
          </p:cNvPr>
          <p:cNvCxnSpPr>
            <a:cxnSpLocks/>
          </p:cNvCxnSpPr>
          <p:nvPr/>
        </p:nvCxnSpPr>
        <p:spPr bwMode="auto">
          <a:xfrm>
            <a:off x="6609118" y="2348317"/>
            <a:ext cx="398853" cy="0"/>
          </a:xfrm>
          <a:prstGeom prst="line">
            <a:avLst/>
          </a:prstGeom>
          <a:noFill/>
          <a:ln w="28575" cap="flat" cmpd="sng" algn="ctr">
            <a:solidFill>
              <a:schemeClr val="accent1"/>
            </a:solidFill>
            <a:prstDash val="solid"/>
            <a:round/>
            <a:headEnd type="none" w="med" len="med"/>
            <a:tailEnd type="none" w="med" len="med"/>
          </a:ln>
          <a:effectLst/>
        </p:spPr>
      </p:cxnSp>
      <p:sp>
        <p:nvSpPr>
          <p:cNvPr id="416" name="Diamond 415">
            <a:extLst>
              <a:ext uri="{FF2B5EF4-FFF2-40B4-BE49-F238E27FC236}">
                <a16:creationId xmlns:a16="http://schemas.microsoft.com/office/drawing/2014/main" id="{904728A2-B2DD-1B2E-DF67-522463B1D85B}"/>
              </a:ext>
            </a:extLst>
          </p:cNvPr>
          <p:cNvSpPr/>
          <p:nvPr/>
        </p:nvSpPr>
        <p:spPr bwMode="auto">
          <a:xfrm>
            <a:off x="6584046" y="2321102"/>
            <a:ext cx="52383" cy="52383"/>
          </a:xfrm>
          <a:prstGeom prst="diamond">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17" name="Straight Connector 416">
            <a:extLst>
              <a:ext uri="{FF2B5EF4-FFF2-40B4-BE49-F238E27FC236}">
                <a16:creationId xmlns:a16="http://schemas.microsoft.com/office/drawing/2014/main" id="{136276E4-F879-C1A8-29A5-FDA7D7B9D673}"/>
              </a:ext>
            </a:extLst>
          </p:cNvPr>
          <p:cNvCxnSpPr>
            <a:cxnSpLocks/>
          </p:cNvCxnSpPr>
          <p:nvPr/>
        </p:nvCxnSpPr>
        <p:spPr bwMode="auto">
          <a:xfrm>
            <a:off x="7004994" y="2348317"/>
            <a:ext cx="1160246" cy="0"/>
          </a:xfrm>
          <a:prstGeom prst="line">
            <a:avLst/>
          </a:prstGeom>
          <a:noFill/>
          <a:ln w="28575" cap="flat" cmpd="sng" algn="ctr">
            <a:solidFill>
              <a:schemeClr val="accent3"/>
            </a:solidFill>
            <a:prstDash val="solid"/>
            <a:round/>
            <a:headEnd type="none" w="med" len="med"/>
            <a:tailEnd type="none" w="med" len="med"/>
          </a:ln>
          <a:effectLst/>
        </p:spPr>
      </p:cxnSp>
      <p:sp>
        <p:nvSpPr>
          <p:cNvPr id="419" name="Oval 418">
            <a:extLst>
              <a:ext uri="{FF2B5EF4-FFF2-40B4-BE49-F238E27FC236}">
                <a16:creationId xmlns:a16="http://schemas.microsoft.com/office/drawing/2014/main" id="{CD6BE9E9-8FB2-4C9B-229C-72DCC72947AC}"/>
              </a:ext>
            </a:extLst>
          </p:cNvPr>
          <p:cNvSpPr/>
          <p:nvPr/>
        </p:nvSpPr>
        <p:spPr bwMode="auto">
          <a:xfrm>
            <a:off x="6974916" y="2325066"/>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20" name="Star: 5 Points 419">
            <a:extLst>
              <a:ext uri="{FF2B5EF4-FFF2-40B4-BE49-F238E27FC236}">
                <a16:creationId xmlns:a16="http://schemas.microsoft.com/office/drawing/2014/main" id="{61C7FDB7-C5E7-5FA5-61F7-2AAD85A37322}"/>
              </a:ext>
            </a:extLst>
          </p:cNvPr>
          <p:cNvSpPr/>
          <p:nvPr/>
        </p:nvSpPr>
        <p:spPr bwMode="auto">
          <a:xfrm>
            <a:off x="8143580" y="2318085"/>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21" name="Straight Connector 420">
            <a:extLst>
              <a:ext uri="{FF2B5EF4-FFF2-40B4-BE49-F238E27FC236}">
                <a16:creationId xmlns:a16="http://schemas.microsoft.com/office/drawing/2014/main" id="{1DDF375B-F163-0976-F065-F629946DB1D1}"/>
              </a:ext>
            </a:extLst>
          </p:cNvPr>
          <p:cNvCxnSpPr>
            <a:cxnSpLocks/>
          </p:cNvCxnSpPr>
          <p:nvPr/>
        </p:nvCxnSpPr>
        <p:spPr bwMode="auto">
          <a:xfrm>
            <a:off x="6609118" y="2389605"/>
            <a:ext cx="1512406" cy="0"/>
          </a:xfrm>
          <a:prstGeom prst="line">
            <a:avLst/>
          </a:prstGeom>
          <a:noFill/>
          <a:ln w="28575" cap="flat" cmpd="sng" algn="ctr">
            <a:solidFill>
              <a:schemeClr val="accent1"/>
            </a:solidFill>
            <a:prstDash val="solid"/>
            <a:round/>
            <a:headEnd type="none" w="med" len="med"/>
            <a:tailEnd type="none" w="med" len="med"/>
          </a:ln>
          <a:effectLst/>
        </p:spPr>
      </p:cxnSp>
      <p:sp>
        <p:nvSpPr>
          <p:cNvPr id="423" name="Isosceles Triangle 422">
            <a:extLst>
              <a:ext uri="{FF2B5EF4-FFF2-40B4-BE49-F238E27FC236}">
                <a16:creationId xmlns:a16="http://schemas.microsoft.com/office/drawing/2014/main" id="{230618F9-96D7-E497-1796-8CE81D46B4A5}"/>
              </a:ext>
            </a:extLst>
          </p:cNvPr>
          <p:cNvSpPr/>
          <p:nvPr/>
        </p:nvSpPr>
        <p:spPr bwMode="auto">
          <a:xfrm rot="10800000">
            <a:off x="6582601" y="2371168"/>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24" name="Straight Connector 423">
            <a:extLst>
              <a:ext uri="{FF2B5EF4-FFF2-40B4-BE49-F238E27FC236}">
                <a16:creationId xmlns:a16="http://schemas.microsoft.com/office/drawing/2014/main" id="{76215F18-D4FB-0454-E7C7-D5B4DF60ED59}"/>
              </a:ext>
            </a:extLst>
          </p:cNvPr>
          <p:cNvCxnSpPr>
            <a:cxnSpLocks/>
          </p:cNvCxnSpPr>
          <p:nvPr/>
        </p:nvCxnSpPr>
        <p:spPr bwMode="auto">
          <a:xfrm>
            <a:off x="6609118" y="2428464"/>
            <a:ext cx="1512406" cy="0"/>
          </a:xfrm>
          <a:prstGeom prst="line">
            <a:avLst/>
          </a:prstGeom>
          <a:noFill/>
          <a:ln w="28575" cap="flat" cmpd="sng" algn="ctr">
            <a:solidFill>
              <a:schemeClr val="accent1"/>
            </a:solidFill>
            <a:prstDash val="solid"/>
            <a:round/>
            <a:headEnd type="none" w="med" len="med"/>
            <a:tailEnd type="none" w="med" len="med"/>
          </a:ln>
          <a:effectLst/>
        </p:spPr>
      </p:cxnSp>
      <p:sp>
        <p:nvSpPr>
          <p:cNvPr id="425" name="Isosceles Triangle 424">
            <a:extLst>
              <a:ext uri="{FF2B5EF4-FFF2-40B4-BE49-F238E27FC236}">
                <a16:creationId xmlns:a16="http://schemas.microsoft.com/office/drawing/2014/main" id="{E8649BF2-8FF9-0D30-56A2-0528A654AB5B}"/>
              </a:ext>
            </a:extLst>
          </p:cNvPr>
          <p:cNvSpPr/>
          <p:nvPr/>
        </p:nvSpPr>
        <p:spPr bwMode="auto">
          <a:xfrm rot="10800000">
            <a:off x="6582601" y="2411241"/>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26" name="Rectangle 425">
            <a:extLst>
              <a:ext uri="{FF2B5EF4-FFF2-40B4-BE49-F238E27FC236}">
                <a16:creationId xmlns:a16="http://schemas.microsoft.com/office/drawing/2014/main" id="{02275324-EDA5-97AC-2B63-E14D63D26D41}"/>
              </a:ext>
            </a:extLst>
          </p:cNvPr>
          <p:cNvSpPr/>
          <p:nvPr/>
        </p:nvSpPr>
        <p:spPr bwMode="auto">
          <a:xfrm>
            <a:off x="8097690" y="2408253"/>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27" name="Straight Connector 426">
            <a:extLst>
              <a:ext uri="{FF2B5EF4-FFF2-40B4-BE49-F238E27FC236}">
                <a16:creationId xmlns:a16="http://schemas.microsoft.com/office/drawing/2014/main" id="{2DDE8BA3-FDAD-19A5-82C1-B5EA3F58A6D5}"/>
              </a:ext>
            </a:extLst>
          </p:cNvPr>
          <p:cNvCxnSpPr>
            <a:cxnSpLocks/>
          </p:cNvCxnSpPr>
          <p:nvPr/>
        </p:nvCxnSpPr>
        <p:spPr bwMode="auto">
          <a:xfrm>
            <a:off x="6609118" y="2468537"/>
            <a:ext cx="189184" cy="0"/>
          </a:xfrm>
          <a:prstGeom prst="line">
            <a:avLst/>
          </a:prstGeom>
          <a:noFill/>
          <a:ln w="28575" cap="flat" cmpd="sng" algn="ctr">
            <a:solidFill>
              <a:schemeClr val="accent1"/>
            </a:solidFill>
            <a:prstDash val="solid"/>
            <a:round/>
            <a:headEnd type="none" w="med" len="med"/>
            <a:tailEnd type="none" w="med" len="med"/>
          </a:ln>
          <a:effectLst/>
        </p:spPr>
      </p:cxnSp>
      <p:sp>
        <p:nvSpPr>
          <p:cNvPr id="429" name="Isosceles Triangle 428">
            <a:extLst>
              <a:ext uri="{FF2B5EF4-FFF2-40B4-BE49-F238E27FC236}">
                <a16:creationId xmlns:a16="http://schemas.microsoft.com/office/drawing/2014/main" id="{637CEACD-C618-FBDD-2CF2-970BA2E8CDAD}"/>
              </a:ext>
            </a:extLst>
          </p:cNvPr>
          <p:cNvSpPr/>
          <p:nvPr/>
        </p:nvSpPr>
        <p:spPr bwMode="auto">
          <a:xfrm rot="10800000">
            <a:off x="6582601" y="2450101"/>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30" name="Straight Connector 429">
            <a:extLst>
              <a:ext uri="{FF2B5EF4-FFF2-40B4-BE49-F238E27FC236}">
                <a16:creationId xmlns:a16="http://schemas.microsoft.com/office/drawing/2014/main" id="{A624D435-6EF6-EF77-9661-E663913C4DED}"/>
              </a:ext>
            </a:extLst>
          </p:cNvPr>
          <p:cNvCxnSpPr>
            <a:cxnSpLocks/>
          </p:cNvCxnSpPr>
          <p:nvPr/>
        </p:nvCxnSpPr>
        <p:spPr bwMode="auto">
          <a:xfrm>
            <a:off x="6798556" y="2468537"/>
            <a:ext cx="1251321" cy="0"/>
          </a:xfrm>
          <a:prstGeom prst="line">
            <a:avLst/>
          </a:prstGeom>
          <a:noFill/>
          <a:ln w="28575" cap="flat" cmpd="sng" algn="ctr">
            <a:solidFill>
              <a:schemeClr val="accent3"/>
            </a:solidFill>
            <a:prstDash val="solid"/>
            <a:round/>
            <a:headEnd type="none" w="med" len="med"/>
            <a:tailEnd type="none" w="med" len="med"/>
          </a:ln>
          <a:effectLst/>
        </p:spPr>
      </p:cxnSp>
      <p:sp>
        <p:nvSpPr>
          <p:cNvPr id="432" name="Rectangle 431">
            <a:extLst>
              <a:ext uri="{FF2B5EF4-FFF2-40B4-BE49-F238E27FC236}">
                <a16:creationId xmlns:a16="http://schemas.microsoft.com/office/drawing/2014/main" id="{6F439075-E3D5-FB06-109C-EA119C175D43}"/>
              </a:ext>
            </a:extLst>
          </p:cNvPr>
          <p:cNvSpPr/>
          <p:nvPr/>
        </p:nvSpPr>
        <p:spPr bwMode="auto">
          <a:xfrm>
            <a:off x="8027881" y="2448676"/>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33" name="Oval 432">
            <a:extLst>
              <a:ext uri="{FF2B5EF4-FFF2-40B4-BE49-F238E27FC236}">
                <a16:creationId xmlns:a16="http://schemas.microsoft.com/office/drawing/2014/main" id="{45FD8991-57FA-2AC8-848E-E161CC90CDE1}"/>
              </a:ext>
            </a:extLst>
          </p:cNvPr>
          <p:cNvSpPr/>
          <p:nvPr/>
        </p:nvSpPr>
        <p:spPr bwMode="auto">
          <a:xfrm>
            <a:off x="6772502" y="2445202"/>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34" name="Straight Connector 433">
            <a:extLst>
              <a:ext uri="{FF2B5EF4-FFF2-40B4-BE49-F238E27FC236}">
                <a16:creationId xmlns:a16="http://schemas.microsoft.com/office/drawing/2014/main" id="{AA3EE213-61DA-CAB2-2C6B-305A440AF805}"/>
              </a:ext>
            </a:extLst>
          </p:cNvPr>
          <p:cNvCxnSpPr>
            <a:cxnSpLocks/>
          </p:cNvCxnSpPr>
          <p:nvPr/>
        </p:nvCxnSpPr>
        <p:spPr bwMode="auto">
          <a:xfrm>
            <a:off x="6609118" y="2513467"/>
            <a:ext cx="1369113" cy="0"/>
          </a:xfrm>
          <a:prstGeom prst="line">
            <a:avLst/>
          </a:prstGeom>
          <a:noFill/>
          <a:ln w="28575" cap="flat" cmpd="sng" algn="ctr">
            <a:solidFill>
              <a:schemeClr val="accent1"/>
            </a:solidFill>
            <a:prstDash val="solid"/>
            <a:round/>
            <a:headEnd type="none" w="med" len="med"/>
            <a:tailEnd type="none" w="med" len="med"/>
          </a:ln>
          <a:effectLst/>
        </p:spPr>
      </p:cxnSp>
      <p:sp>
        <p:nvSpPr>
          <p:cNvPr id="436" name="Rectangle 435">
            <a:extLst>
              <a:ext uri="{FF2B5EF4-FFF2-40B4-BE49-F238E27FC236}">
                <a16:creationId xmlns:a16="http://schemas.microsoft.com/office/drawing/2014/main" id="{BFB1A301-C859-72AC-35C1-E29BB7E397E9}"/>
              </a:ext>
            </a:extLst>
          </p:cNvPr>
          <p:cNvSpPr/>
          <p:nvPr/>
        </p:nvSpPr>
        <p:spPr bwMode="auto">
          <a:xfrm>
            <a:off x="7951785" y="2492147"/>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37" name="Isosceles Triangle 436">
            <a:extLst>
              <a:ext uri="{FF2B5EF4-FFF2-40B4-BE49-F238E27FC236}">
                <a16:creationId xmlns:a16="http://schemas.microsoft.com/office/drawing/2014/main" id="{8EF09A79-B794-74E3-4607-33DCA4064495}"/>
              </a:ext>
            </a:extLst>
          </p:cNvPr>
          <p:cNvSpPr/>
          <p:nvPr/>
        </p:nvSpPr>
        <p:spPr bwMode="auto">
          <a:xfrm rot="10800000">
            <a:off x="6582601" y="2492603"/>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38" name="Straight Connector 437">
            <a:extLst>
              <a:ext uri="{FF2B5EF4-FFF2-40B4-BE49-F238E27FC236}">
                <a16:creationId xmlns:a16="http://schemas.microsoft.com/office/drawing/2014/main" id="{EAA59B08-9634-7413-66E4-CC0F9861AC5D}"/>
              </a:ext>
            </a:extLst>
          </p:cNvPr>
          <p:cNvCxnSpPr>
            <a:cxnSpLocks/>
          </p:cNvCxnSpPr>
          <p:nvPr/>
        </p:nvCxnSpPr>
        <p:spPr bwMode="auto">
          <a:xfrm>
            <a:off x="6609118" y="2552326"/>
            <a:ext cx="1369113" cy="0"/>
          </a:xfrm>
          <a:prstGeom prst="line">
            <a:avLst/>
          </a:prstGeom>
          <a:noFill/>
          <a:ln w="28575" cap="flat" cmpd="sng" algn="ctr">
            <a:solidFill>
              <a:schemeClr val="accent1"/>
            </a:solidFill>
            <a:prstDash val="solid"/>
            <a:round/>
            <a:headEnd type="none" w="med" len="med"/>
            <a:tailEnd type="none" w="med" len="med"/>
          </a:ln>
          <a:effectLst/>
        </p:spPr>
      </p:cxnSp>
      <p:sp>
        <p:nvSpPr>
          <p:cNvPr id="439" name="Isosceles Triangle 438">
            <a:extLst>
              <a:ext uri="{FF2B5EF4-FFF2-40B4-BE49-F238E27FC236}">
                <a16:creationId xmlns:a16="http://schemas.microsoft.com/office/drawing/2014/main" id="{74A64DFC-6C44-02C0-FCE4-3D5BC025355D}"/>
              </a:ext>
            </a:extLst>
          </p:cNvPr>
          <p:cNvSpPr/>
          <p:nvPr/>
        </p:nvSpPr>
        <p:spPr bwMode="auto">
          <a:xfrm>
            <a:off x="6584872" y="2526697"/>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40" name="Rectangle 439">
            <a:extLst>
              <a:ext uri="{FF2B5EF4-FFF2-40B4-BE49-F238E27FC236}">
                <a16:creationId xmlns:a16="http://schemas.microsoft.com/office/drawing/2014/main" id="{40CDEF78-42C3-D242-23B4-DC7456104365}"/>
              </a:ext>
            </a:extLst>
          </p:cNvPr>
          <p:cNvSpPr/>
          <p:nvPr/>
        </p:nvSpPr>
        <p:spPr bwMode="auto">
          <a:xfrm>
            <a:off x="7951785" y="2534649"/>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41" name="Straight Connector 440">
            <a:extLst>
              <a:ext uri="{FF2B5EF4-FFF2-40B4-BE49-F238E27FC236}">
                <a16:creationId xmlns:a16="http://schemas.microsoft.com/office/drawing/2014/main" id="{605A1DC3-DBDC-63DC-8F9C-2B7B3232660C}"/>
              </a:ext>
            </a:extLst>
          </p:cNvPr>
          <p:cNvCxnSpPr>
            <a:cxnSpLocks/>
          </p:cNvCxnSpPr>
          <p:nvPr/>
        </p:nvCxnSpPr>
        <p:spPr bwMode="auto">
          <a:xfrm>
            <a:off x="6609118" y="2594828"/>
            <a:ext cx="196058" cy="0"/>
          </a:xfrm>
          <a:prstGeom prst="line">
            <a:avLst/>
          </a:prstGeom>
          <a:noFill/>
          <a:ln w="28575" cap="flat" cmpd="sng" algn="ctr">
            <a:solidFill>
              <a:schemeClr val="accent1"/>
            </a:solidFill>
            <a:prstDash val="solid"/>
            <a:round/>
            <a:headEnd type="none" w="med" len="med"/>
            <a:tailEnd type="none" w="med" len="med"/>
          </a:ln>
          <a:effectLst/>
        </p:spPr>
      </p:cxnSp>
      <p:sp>
        <p:nvSpPr>
          <p:cNvPr id="443" name="Isosceles Triangle 442">
            <a:extLst>
              <a:ext uri="{FF2B5EF4-FFF2-40B4-BE49-F238E27FC236}">
                <a16:creationId xmlns:a16="http://schemas.microsoft.com/office/drawing/2014/main" id="{1C5C1DAE-6553-D8BE-1779-61E75FE37387}"/>
              </a:ext>
            </a:extLst>
          </p:cNvPr>
          <p:cNvSpPr/>
          <p:nvPr/>
        </p:nvSpPr>
        <p:spPr bwMode="auto">
          <a:xfrm rot="10800000">
            <a:off x="6582601" y="2567893"/>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44" name="Straight Connector 443">
            <a:extLst>
              <a:ext uri="{FF2B5EF4-FFF2-40B4-BE49-F238E27FC236}">
                <a16:creationId xmlns:a16="http://schemas.microsoft.com/office/drawing/2014/main" id="{8D1D953E-4EE1-FF6C-AF01-001294190CFE}"/>
              </a:ext>
            </a:extLst>
          </p:cNvPr>
          <p:cNvCxnSpPr>
            <a:cxnSpLocks/>
          </p:cNvCxnSpPr>
          <p:nvPr/>
        </p:nvCxnSpPr>
        <p:spPr bwMode="auto">
          <a:xfrm>
            <a:off x="6796127" y="2594828"/>
            <a:ext cx="1163889" cy="0"/>
          </a:xfrm>
          <a:prstGeom prst="line">
            <a:avLst/>
          </a:prstGeom>
          <a:noFill/>
          <a:ln w="28575" cap="flat" cmpd="sng" algn="ctr">
            <a:solidFill>
              <a:schemeClr val="accent3"/>
            </a:solidFill>
            <a:prstDash val="solid"/>
            <a:round/>
            <a:headEnd type="none" w="med" len="med"/>
            <a:tailEnd type="none" w="med" len="med"/>
          </a:ln>
          <a:effectLst/>
        </p:spPr>
      </p:cxnSp>
      <p:sp>
        <p:nvSpPr>
          <p:cNvPr id="446" name="Oval 445">
            <a:extLst>
              <a:ext uri="{FF2B5EF4-FFF2-40B4-BE49-F238E27FC236}">
                <a16:creationId xmlns:a16="http://schemas.microsoft.com/office/drawing/2014/main" id="{031C66C6-65D8-458A-C4AD-108871491875}"/>
              </a:ext>
            </a:extLst>
          </p:cNvPr>
          <p:cNvSpPr/>
          <p:nvPr/>
        </p:nvSpPr>
        <p:spPr bwMode="auto">
          <a:xfrm>
            <a:off x="6776144" y="2571493"/>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47" name="Isosceles Triangle 446">
            <a:extLst>
              <a:ext uri="{FF2B5EF4-FFF2-40B4-BE49-F238E27FC236}">
                <a16:creationId xmlns:a16="http://schemas.microsoft.com/office/drawing/2014/main" id="{E40C537E-9B90-F2E1-F53C-168D1700DF2C}"/>
              </a:ext>
            </a:extLst>
          </p:cNvPr>
          <p:cNvSpPr/>
          <p:nvPr/>
        </p:nvSpPr>
        <p:spPr bwMode="auto">
          <a:xfrm rot="5400000">
            <a:off x="7936061" y="2570649"/>
            <a:ext cx="56090" cy="48353"/>
          </a:xfrm>
          <a:prstGeom prst="triangle">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48" name="Straight Connector 447">
            <a:extLst>
              <a:ext uri="{FF2B5EF4-FFF2-40B4-BE49-F238E27FC236}">
                <a16:creationId xmlns:a16="http://schemas.microsoft.com/office/drawing/2014/main" id="{4C0E5C66-2DAA-886C-E633-B08FEBAA73E6}"/>
              </a:ext>
            </a:extLst>
          </p:cNvPr>
          <p:cNvCxnSpPr>
            <a:cxnSpLocks/>
          </p:cNvCxnSpPr>
          <p:nvPr/>
        </p:nvCxnSpPr>
        <p:spPr bwMode="auto">
          <a:xfrm>
            <a:off x="6609118" y="2636116"/>
            <a:ext cx="164485" cy="0"/>
          </a:xfrm>
          <a:prstGeom prst="line">
            <a:avLst/>
          </a:prstGeom>
          <a:noFill/>
          <a:ln w="28575" cap="flat" cmpd="sng" algn="ctr">
            <a:solidFill>
              <a:schemeClr val="accent1"/>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2262280E-D672-CE0F-AC92-3E7EB538084A}"/>
              </a:ext>
            </a:extLst>
          </p:cNvPr>
          <p:cNvCxnSpPr>
            <a:cxnSpLocks/>
          </p:cNvCxnSpPr>
          <p:nvPr/>
        </p:nvCxnSpPr>
        <p:spPr bwMode="auto">
          <a:xfrm>
            <a:off x="6775483" y="2636116"/>
            <a:ext cx="1160246" cy="0"/>
          </a:xfrm>
          <a:prstGeom prst="line">
            <a:avLst/>
          </a:prstGeom>
          <a:noFill/>
          <a:ln w="28575" cap="flat" cmpd="sng" algn="ctr">
            <a:solidFill>
              <a:schemeClr val="accent3"/>
            </a:solidFill>
            <a:prstDash val="solid"/>
            <a:round/>
            <a:headEnd type="none" w="med" len="med"/>
            <a:tailEnd type="none" w="med" len="med"/>
          </a:ln>
          <a:effectLst/>
        </p:spPr>
      </p:cxnSp>
      <p:sp>
        <p:nvSpPr>
          <p:cNvPr id="452" name="Isosceles Triangle 451">
            <a:extLst>
              <a:ext uri="{FF2B5EF4-FFF2-40B4-BE49-F238E27FC236}">
                <a16:creationId xmlns:a16="http://schemas.microsoft.com/office/drawing/2014/main" id="{2DC371FE-16A6-1FBE-1B62-5B28AD612EF5}"/>
              </a:ext>
            </a:extLst>
          </p:cNvPr>
          <p:cNvSpPr/>
          <p:nvPr/>
        </p:nvSpPr>
        <p:spPr bwMode="auto">
          <a:xfrm rot="10800000">
            <a:off x="6582601" y="2614038"/>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53" name="Oval 452">
            <a:extLst>
              <a:ext uri="{FF2B5EF4-FFF2-40B4-BE49-F238E27FC236}">
                <a16:creationId xmlns:a16="http://schemas.microsoft.com/office/drawing/2014/main" id="{35349DA1-03FD-E702-9D6D-ADB1D784059F}"/>
              </a:ext>
            </a:extLst>
          </p:cNvPr>
          <p:cNvSpPr/>
          <p:nvPr/>
        </p:nvSpPr>
        <p:spPr bwMode="auto">
          <a:xfrm>
            <a:off x="6748908" y="2611811"/>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54" name="Rectangle 453">
            <a:extLst>
              <a:ext uri="{FF2B5EF4-FFF2-40B4-BE49-F238E27FC236}">
                <a16:creationId xmlns:a16="http://schemas.microsoft.com/office/drawing/2014/main" id="{28C5BB48-C1B7-63DF-D5A4-83B0602D38D0}"/>
              </a:ext>
            </a:extLst>
          </p:cNvPr>
          <p:cNvSpPr/>
          <p:nvPr/>
        </p:nvSpPr>
        <p:spPr bwMode="auto">
          <a:xfrm>
            <a:off x="7917480" y="2613150"/>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55" name="Straight Connector 454">
            <a:extLst>
              <a:ext uri="{FF2B5EF4-FFF2-40B4-BE49-F238E27FC236}">
                <a16:creationId xmlns:a16="http://schemas.microsoft.com/office/drawing/2014/main" id="{E5506F1A-891C-F5DA-5D21-6F28F171F969}"/>
              </a:ext>
            </a:extLst>
          </p:cNvPr>
          <p:cNvCxnSpPr>
            <a:cxnSpLocks/>
          </p:cNvCxnSpPr>
          <p:nvPr/>
        </p:nvCxnSpPr>
        <p:spPr bwMode="auto">
          <a:xfrm>
            <a:off x="6609118" y="2674975"/>
            <a:ext cx="1262251" cy="0"/>
          </a:xfrm>
          <a:prstGeom prst="line">
            <a:avLst/>
          </a:prstGeom>
          <a:noFill/>
          <a:ln w="28575" cap="flat" cmpd="sng" algn="ctr">
            <a:solidFill>
              <a:schemeClr val="accent1"/>
            </a:solidFill>
            <a:prstDash val="solid"/>
            <a:round/>
            <a:headEnd type="none" w="med" len="med"/>
            <a:tailEnd type="none" w="med" len="med"/>
          </a:ln>
          <a:effectLst/>
        </p:spPr>
      </p:cxnSp>
      <p:sp>
        <p:nvSpPr>
          <p:cNvPr id="457" name="Rectangle 456">
            <a:extLst>
              <a:ext uri="{FF2B5EF4-FFF2-40B4-BE49-F238E27FC236}">
                <a16:creationId xmlns:a16="http://schemas.microsoft.com/office/drawing/2014/main" id="{431D06B2-E1A8-B499-7CA4-05C0440FF3B4}"/>
              </a:ext>
            </a:extLst>
          </p:cNvPr>
          <p:cNvSpPr/>
          <p:nvPr/>
        </p:nvSpPr>
        <p:spPr bwMode="auto">
          <a:xfrm>
            <a:off x="7860323" y="2656469"/>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58" name="Isosceles Triangle 457">
            <a:extLst>
              <a:ext uri="{FF2B5EF4-FFF2-40B4-BE49-F238E27FC236}">
                <a16:creationId xmlns:a16="http://schemas.microsoft.com/office/drawing/2014/main" id="{9A79292D-A317-27DF-27F6-89579D101D23}"/>
              </a:ext>
            </a:extLst>
          </p:cNvPr>
          <p:cNvSpPr/>
          <p:nvPr/>
        </p:nvSpPr>
        <p:spPr bwMode="auto">
          <a:xfrm rot="10800000">
            <a:off x="6582601" y="2654111"/>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59" name="Straight Connector 458">
            <a:extLst>
              <a:ext uri="{FF2B5EF4-FFF2-40B4-BE49-F238E27FC236}">
                <a16:creationId xmlns:a16="http://schemas.microsoft.com/office/drawing/2014/main" id="{CA76D333-978D-D646-F3A5-8458E3C2E2A1}"/>
              </a:ext>
            </a:extLst>
          </p:cNvPr>
          <p:cNvCxnSpPr>
            <a:cxnSpLocks/>
          </p:cNvCxnSpPr>
          <p:nvPr/>
        </p:nvCxnSpPr>
        <p:spPr bwMode="auto">
          <a:xfrm>
            <a:off x="6609118" y="2718692"/>
            <a:ext cx="369228" cy="0"/>
          </a:xfrm>
          <a:prstGeom prst="line">
            <a:avLst/>
          </a:prstGeom>
          <a:noFill/>
          <a:ln w="28575" cap="flat" cmpd="sng" algn="ctr">
            <a:solidFill>
              <a:schemeClr val="accent1"/>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70E77447-E3DA-3054-8F37-A6120EB4E40C}"/>
              </a:ext>
            </a:extLst>
          </p:cNvPr>
          <p:cNvCxnSpPr>
            <a:cxnSpLocks/>
          </p:cNvCxnSpPr>
          <p:nvPr/>
        </p:nvCxnSpPr>
        <p:spPr bwMode="auto">
          <a:xfrm>
            <a:off x="6975184" y="2718692"/>
            <a:ext cx="888899" cy="0"/>
          </a:xfrm>
          <a:prstGeom prst="line">
            <a:avLst/>
          </a:prstGeom>
          <a:noFill/>
          <a:ln w="28575" cap="flat" cmpd="sng" algn="ctr">
            <a:solidFill>
              <a:schemeClr val="accent3"/>
            </a:solidFill>
            <a:prstDash val="solid"/>
            <a:round/>
            <a:headEnd type="none" w="med" len="med"/>
            <a:tailEnd type="none" w="med" len="med"/>
          </a:ln>
          <a:effectLst/>
        </p:spPr>
      </p:cxnSp>
      <p:sp>
        <p:nvSpPr>
          <p:cNvPr id="464" name="Rectangle 463">
            <a:extLst>
              <a:ext uri="{FF2B5EF4-FFF2-40B4-BE49-F238E27FC236}">
                <a16:creationId xmlns:a16="http://schemas.microsoft.com/office/drawing/2014/main" id="{D49FA620-526B-CA13-9378-B014C5155DE1}"/>
              </a:ext>
            </a:extLst>
          </p:cNvPr>
          <p:cNvSpPr/>
          <p:nvPr/>
        </p:nvSpPr>
        <p:spPr bwMode="auto">
          <a:xfrm>
            <a:off x="7848234" y="2692081"/>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65" name="Oval 464">
            <a:extLst>
              <a:ext uri="{FF2B5EF4-FFF2-40B4-BE49-F238E27FC236}">
                <a16:creationId xmlns:a16="http://schemas.microsoft.com/office/drawing/2014/main" id="{B52D63F2-E898-4DB0-87F5-EC004273BACF}"/>
              </a:ext>
            </a:extLst>
          </p:cNvPr>
          <p:cNvSpPr/>
          <p:nvPr/>
        </p:nvSpPr>
        <p:spPr bwMode="auto">
          <a:xfrm>
            <a:off x="6947562" y="2697340"/>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67" name="Isosceles Triangle 466">
            <a:extLst>
              <a:ext uri="{FF2B5EF4-FFF2-40B4-BE49-F238E27FC236}">
                <a16:creationId xmlns:a16="http://schemas.microsoft.com/office/drawing/2014/main" id="{C1560C55-97A2-236A-EE72-EEC14C96B090}"/>
              </a:ext>
            </a:extLst>
          </p:cNvPr>
          <p:cNvSpPr/>
          <p:nvPr/>
        </p:nvSpPr>
        <p:spPr bwMode="auto">
          <a:xfrm>
            <a:off x="6584872" y="2691847"/>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68" name="Straight Connector 467">
            <a:extLst>
              <a:ext uri="{FF2B5EF4-FFF2-40B4-BE49-F238E27FC236}">
                <a16:creationId xmlns:a16="http://schemas.microsoft.com/office/drawing/2014/main" id="{D1989E4B-B20A-754D-D47F-F4C7161A4F21}"/>
              </a:ext>
            </a:extLst>
          </p:cNvPr>
          <p:cNvCxnSpPr>
            <a:cxnSpLocks/>
          </p:cNvCxnSpPr>
          <p:nvPr/>
        </p:nvCxnSpPr>
        <p:spPr bwMode="auto">
          <a:xfrm>
            <a:off x="6609118" y="2757551"/>
            <a:ext cx="174200" cy="0"/>
          </a:xfrm>
          <a:prstGeom prst="line">
            <a:avLst/>
          </a:prstGeom>
          <a:noFill/>
          <a:ln w="28575" cap="flat" cmpd="sng" algn="ctr">
            <a:solidFill>
              <a:schemeClr val="accent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0091DB76-3C98-60D3-4964-87290C3B6EC7}"/>
              </a:ext>
            </a:extLst>
          </p:cNvPr>
          <p:cNvCxnSpPr>
            <a:cxnSpLocks/>
          </p:cNvCxnSpPr>
          <p:nvPr/>
        </p:nvCxnSpPr>
        <p:spPr bwMode="auto">
          <a:xfrm>
            <a:off x="6776697" y="2757551"/>
            <a:ext cx="1018218" cy="0"/>
          </a:xfrm>
          <a:prstGeom prst="line">
            <a:avLst/>
          </a:prstGeom>
          <a:noFill/>
          <a:ln w="28575" cap="flat" cmpd="sng" algn="ctr">
            <a:solidFill>
              <a:schemeClr val="accent3"/>
            </a:solidFill>
            <a:prstDash val="solid"/>
            <a:round/>
            <a:headEnd type="none" w="med" len="med"/>
            <a:tailEnd type="none" w="med" len="med"/>
          </a:ln>
          <a:effectLst/>
        </p:spPr>
      </p:cxnSp>
      <p:sp>
        <p:nvSpPr>
          <p:cNvPr id="472" name="Star: 5 Points 471">
            <a:extLst>
              <a:ext uri="{FF2B5EF4-FFF2-40B4-BE49-F238E27FC236}">
                <a16:creationId xmlns:a16="http://schemas.microsoft.com/office/drawing/2014/main" id="{4783479C-B09D-C6B6-1EA0-F561D8E91563}"/>
              </a:ext>
            </a:extLst>
          </p:cNvPr>
          <p:cNvSpPr/>
          <p:nvPr/>
        </p:nvSpPr>
        <p:spPr bwMode="auto">
          <a:xfrm>
            <a:off x="7781015" y="2724336"/>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73" name="Oval 472">
            <a:extLst>
              <a:ext uri="{FF2B5EF4-FFF2-40B4-BE49-F238E27FC236}">
                <a16:creationId xmlns:a16="http://schemas.microsoft.com/office/drawing/2014/main" id="{0695E49F-7B07-3432-C3FF-DD54A1699356}"/>
              </a:ext>
            </a:extLst>
          </p:cNvPr>
          <p:cNvSpPr/>
          <p:nvPr/>
        </p:nvSpPr>
        <p:spPr bwMode="auto">
          <a:xfrm>
            <a:off x="6757166" y="2734990"/>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74" name="Isosceles Triangle 473">
            <a:extLst>
              <a:ext uri="{FF2B5EF4-FFF2-40B4-BE49-F238E27FC236}">
                <a16:creationId xmlns:a16="http://schemas.microsoft.com/office/drawing/2014/main" id="{17EBD96E-297C-8AE3-BF23-37CCBDFBE841}"/>
              </a:ext>
            </a:extLst>
          </p:cNvPr>
          <p:cNvSpPr/>
          <p:nvPr/>
        </p:nvSpPr>
        <p:spPr bwMode="auto">
          <a:xfrm rot="10800000">
            <a:off x="6582601" y="2740329"/>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75" name="Straight Connector 474">
            <a:extLst>
              <a:ext uri="{FF2B5EF4-FFF2-40B4-BE49-F238E27FC236}">
                <a16:creationId xmlns:a16="http://schemas.microsoft.com/office/drawing/2014/main" id="{58A31F27-E1EC-592F-F5CA-B7AE74060283}"/>
              </a:ext>
            </a:extLst>
          </p:cNvPr>
          <p:cNvCxnSpPr>
            <a:cxnSpLocks/>
          </p:cNvCxnSpPr>
          <p:nvPr/>
        </p:nvCxnSpPr>
        <p:spPr bwMode="auto">
          <a:xfrm>
            <a:off x="6609118" y="2798838"/>
            <a:ext cx="174200" cy="0"/>
          </a:xfrm>
          <a:prstGeom prst="line">
            <a:avLst/>
          </a:prstGeom>
          <a:noFill/>
          <a:ln w="28575" cap="flat" cmpd="sng" algn="ctr">
            <a:solidFill>
              <a:schemeClr val="accent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FDE93122-ED02-6B82-9CE4-93B15EDF4A2F}"/>
              </a:ext>
            </a:extLst>
          </p:cNvPr>
          <p:cNvCxnSpPr>
            <a:cxnSpLocks/>
          </p:cNvCxnSpPr>
          <p:nvPr/>
        </p:nvCxnSpPr>
        <p:spPr bwMode="auto">
          <a:xfrm>
            <a:off x="6782769" y="2798838"/>
            <a:ext cx="1012146" cy="0"/>
          </a:xfrm>
          <a:prstGeom prst="line">
            <a:avLst/>
          </a:prstGeom>
          <a:noFill/>
          <a:ln w="28575" cap="flat" cmpd="sng" algn="ctr">
            <a:solidFill>
              <a:schemeClr val="accent3"/>
            </a:solidFill>
            <a:prstDash val="solid"/>
            <a:round/>
            <a:headEnd type="none" w="med" len="med"/>
            <a:tailEnd type="none" w="med" len="med"/>
          </a:ln>
          <a:effectLst/>
        </p:spPr>
      </p:cxnSp>
      <p:sp>
        <p:nvSpPr>
          <p:cNvPr id="478" name="Star: 5 Points 477">
            <a:extLst>
              <a:ext uri="{FF2B5EF4-FFF2-40B4-BE49-F238E27FC236}">
                <a16:creationId xmlns:a16="http://schemas.microsoft.com/office/drawing/2014/main" id="{E12D391C-921B-788D-C86B-3202568EF770}"/>
              </a:ext>
            </a:extLst>
          </p:cNvPr>
          <p:cNvSpPr/>
          <p:nvPr/>
        </p:nvSpPr>
        <p:spPr bwMode="auto">
          <a:xfrm>
            <a:off x="7767611" y="2771496"/>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79" name="Oval 478">
            <a:extLst>
              <a:ext uri="{FF2B5EF4-FFF2-40B4-BE49-F238E27FC236}">
                <a16:creationId xmlns:a16="http://schemas.microsoft.com/office/drawing/2014/main" id="{C6193024-302E-DFB2-80C2-98341E42AEB1}"/>
              </a:ext>
            </a:extLst>
          </p:cNvPr>
          <p:cNvSpPr/>
          <p:nvPr/>
        </p:nvSpPr>
        <p:spPr bwMode="auto">
          <a:xfrm>
            <a:off x="6763567" y="2778493"/>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80" name="Isosceles Triangle 479">
            <a:extLst>
              <a:ext uri="{FF2B5EF4-FFF2-40B4-BE49-F238E27FC236}">
                <a16:creationId xmlns:a16="http://schemas.microsoft.com/office/drawing/2014/main" id="{E6941FDB-EFA4-6AFA-CE62-4CA7B127E5C7}"/>
              </a:ext>
            </a:extLst>
          </p:cNvPr>
          <p:cNvSpPr/>
          <p:nvPr/>
        </p:nvSpPr>
        <p:spPr bwMode="auto">
          <a:xfrm>
            <a:off x="6584872" y="2770779"/>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81" name="Straight Connector 480">
            <a:extLst>
              <a:ext uri="{FF2B5EF4-FFF2-40B4-BE49-F238E27FC236}">
                <a16:creationId xmlns:a16="http://schemas.microsoft.com/office/drawing/2014/main" id="{BB1913FE-9644-1E0F-3529-4FD9593D5211}"/>
              </a:ext>
            </a:extLst>
          </p:cNvPr>
          <p:cNvCxnSpPr>
            <a:cxnSpLocks/>
          </p:cNvCxnSpPr>
          <p:nvPr/>
        </p:nvCxnSpPr>
        <p:spPr bwMode="auto">
          <a:xfrm>
            <a:off x="6609118" y="2840126"/>
            <a:ext cx="174200" cy="0"/>
          </a:xfrm>
          <a:prstGeom prst="line">
            <a:avLst/>
          </a:prstGeom>
          <a:noFill/>
          <a:ln w="28575" cap="flat" cmpd="sng" algn="ctr">
            <a:solidFill>
              <a:schemeClr val="accent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1244E9A1-FAE0-A473-DC0F-57A53F49174C}"/>
              </a:ext>
            </a:extLst>
          </p:cNvPr>
          <p:cNvCxnSpPr>
            <a:cxnSpLocks/>
          </p:cNvCxnSpPr>
          <p:nvPr/>
        </p:nvCxnSpPr>
        <p:spPr bwMode="auto">
          <a:xfrm>
            <a:off x="6781555" y="2840126"/>
            <a:ext cx="986056" cy="0"/>
          </a:xfrm>
          <a:prstGeom prst="line">
            <a:avLst/>
          </a:prstGeom>
          <a:noFill/>
          <a:ln w="28575" cap="flat" cmpd="sng" algn="ctr">
            <a:solidFill>
              <a:schemeClr val="accent3"/>
            </a:solidFill>
            <a:prstDash val="solid"/>
            <a:round/>
            <a:headEnd type="none" w="med" len="med"/>
            <a:tailEnd type="none" w="med" len="med"/>
          </a:ln>
          <a:effectLst/>
        </p:spPr>
      </p:cxnSp>
      <p:sp>
        <p:nvSpPr>
          <p:cNvPr id="484" name="Oval 483">
            <a:extLst>
              <a:ext uri="{FF2B5EF4-FFF2-40B4-BE49-F238E27FC236}">
                <a16:creationId xmlns:a16="http://schemas.microsoft.com/office/drawing/2014/main" id="{1C021AFF-C313-8A2E-0C2D-6C1FB19FD10C}"/>
              </a:ext>
            </a:extLst>
          </p:cNvPr>
          <p:cNvSpPr/>
          <p:nvPr/>
        </p:nvSpPr>
        <p:spPr bwMode="auto">
          <a:xfrm>
            <a:off x="6750736" y="2810880"/>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85" name="Isosceles Triangle 484">
            <a:extLst>
              <a:ext uri="{FF2B5EF4-FFF2-40B4-BE49-F238E27FC236}">
                <a16:creationId xmlns:a16="http://schemas.microsoft.com/office/drawing/2014/main" id="{BDCA6FAC-AEC5-4483-E3F2-3CFD7E2BA583}"/>
              </a:ext>
            </a:extLst>
          </p:cNvPr>
          <p:cNvSpPr/>
          <p:nvPr/>
        </p:nvSpPr>
        <p:spPr bwMode="auto">
          <a:xfrm rot="10800000">
            <a:off x="6582601" y="2821690"/>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86" name="Straight Connector 485">
            <a:extLst>
              <a:ext uri="{FF2B5EF4-FFF2-40B4-BE49-F238E27FC236}">
                <a16:creationId xmlns:a16="http://schemas.microsoft.com/office/drawing/2014/main" id="{4D47AB8B-D6DB-3093-B7CE-BC3BD4BB65A0}"/>
              </a:ext>
            </a:extLst>
          </p:cNvPr>
          <p:cNvCxnSpPr>
            <a:cxnSpLocks/>
          </p:cNvCxnSpPr>
          <p:nvPr/>
        </p:nvCxnSpPr>
        <p:spPr bwMode="auto">
          <a:xfrm>
            <a:off x="6609118" y="2880199"/>
            <a:ext cx="193629" cy="0"/>
          </a:xfrm>
          <a:prstGeom prst="line">
            <a:avLst/>
          </a:prstGeom>
          <a:noFill/>
          <a:ln w="28575" cap="flat" cmpd="sng" algn="ctr">
            <a:solidFill>
              <a:schemeClr val="accent1"/>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DE8A4E96-AD9C-A69F-1825-E4278BEE7355}"/>
              </a:ext>
            </a:extLst>
          </p:cNvPr>
          <p:cNvCxnSpPr>
            <a:cxnSpLocks/>
          </p:cNvCxnSpPr>
          <p:nvPr/>
        </p:nvCxnSpPr>
        <p:spPr bwMode="auto">
          <a:xfrm>
            <a:off x="6796127" y="2880199"/>
            <a:ext cx="971484" cy="0"/>
          </a:xfrm>
          <a:prstGeom prst="line">
            <a:avLst/>
          </a:prstGeom>
          <a:noFill/>
          <a:ln w="28575" cap="flat" cmpd="sng" algn="ctr">
            <a:solidFill>
              <a:schemeClr val="accent3"/>
            </a:solidFill>
            <a:prstDash val="solid"/>
            <a:round/>
            <a:headEnd type="none" w="med" len="med"/>
            <a:tailEnd type="none" w="med" len="med"/>
          </a:ln>
          <a:effectLst/>
        </p:spPr>
      </p:cxnSp>
      <p:sp>
        <p:nvSpPr>
          <p:cNvPr id="490" name="Oval 489">
            <a:extLst>
              <a:ext uri="{FF2B5EF4-FFF2-40B4-BE49-F238E27FC236}">
                <a16:creationId xmlns:a16="http://schemas.microsoft.com/office/drawing/2014/main" id="{56B5B647-56DD-C275-1A83-9FD8D2632529}"/>
              </a:ext>
            </a:extLst>
          </p:cNvPr>
          <p:cNvSpPr/>
          <p:nvPr/>
        </p:nvSpPr>
        <p:spPr bwMode="auto">
          <a:xfrm>
            <a:off x="6775957" y="2858554"/>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91" name="Isosceles Triangle 490">
            <a:extLst>
              <a:ext uri="{FF2B5EF4-FFF2-40B4-BE49-F238E27FC236}">
                <a16:creationId xmlns:a16="http://schemas.microsoft.com/office/drawing/2014/main" id="{F835CB26-74E8-560D-FDCF-687B2A6D91E4}"/>
              </a:ext>
            </a:extLst>
          </p:cNvPr>
          <p:cNvSpPr/>
          <p:nvPr/>
        </p:nvSpPr>
        <p:spPr bwMode="auto">
          <a:xfrm rot="10800000">
            <a:off x="6582601" y="2861763"/>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92" name="Straight Connector 491">
            <a:extLst>
              <a:ext uri="{FF2B5EF4-FFF2-40B4-BE49-F238E27FC236}">
                <a16:creationId xmlns:a16="http://schemas.microsoft.com/office/drawing/2014/main" id="{DDFF84F4-1BDE-9239-C53F-D6D2774F9BEC}"/>
              </a:ext>
            </a:extLst>
          </p:cNvPr>
          <p:cNvCxnSpPr>
            <a:cxnSpLocks/>
          </p:cNvCxnSpPr>
          <p:nvPr/>
        </p:nvCxnSpPr>
        <p:spPr bwMode="auto">
          <a:xfrm>
            <a:off x="6609118" y="2919058"/>
            <a:ext cx="1158493" cy="0"/>
          </a:xfrm>
          <a:prstGeom prst="line">
            <a:avLst/>
          </a:prstGeom>
          <a:noFill/>
          <a:ln w="28575" cap="flat" cmpd="sng" algn="ctr">
            <a:solidFill>
              <a:schemeClr val="accent1"/>
            </a:solidFill>
            <a:prstDash val="solid"/>
            <a:round/>
            <a:headEnd type="none" w="med" len="med"/>
            <a:tailEnd type="none" w="med" len="med"/>
          </a:ln>
          <a:effectLst/>
        </p:spPr>
      </p:cxnSp>
      <p:sp>
        <p:nvSpPr>
          <p:cNvPr id="494" name="Star: 5 Points 493">
            <a:extLst>
              <a:ext uri="{FF2B5EF4-FFF2-40B4-BE49-F238E27FC236}">
                <a16:creationId xmlns:a16="http://schemas.microsoft.com/office/drawing/2014/main" id="{C1BB244D-73A1-6B79-D410-D2F9DFB03E54}"/>
              </a:ext>
            </a:extLst>
          </p:cNvPr>
          <p:cNvSpPr/>
          <p:nvPr/>
        </p:nvSpPr>
        <p:spPr bwMode="auto">
          <a:xfrm>
            <a:off x="7739338" y="2892084"/>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95" name="Isosceles Triangle 494">
            <a:extLst>
              <a:ext uri="{FF2B5EF4-FFF2-40B4-BE49-F238E27FC236}">
                <a16:creationId xmlns:a16="http://schemas.microsoft.com/office/drawing/2014/main" id="{696942D2-6A54-14CD-B2B9-84B2982DF78E}"/>
              </a:ext>
            </a:extLst>
          </p:cNvPr>
          <p:cNvSpPr/>
          <p:nvPr/>
        </p:nvSpPr>
        <p:spPr bwMode="auto">
          <a:xfrm rot="10800000">
            <a:off x="6582601" y="2903051"/>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96" name="Straight Connector 495">
            <a:extLst>
              <a:ext uri="{FF2B5EF4-FFF2-40B4-BE49-F238E27FC236}">
                <a16:creationId xmlns:a16="http://schemas.microsoft.com/office/drawing/2014/main" id="{FBD600CD-786B-769B-7E13-2BD715656BD6}"/>
              </a:ext>
            </a:extLst>
          </p:cNvPr>
          <p:cNvCxnSpPr>
            <a:cxnSpLocks/>
          </p:cNvCxnSpPr>
          <p:nvPr/>
        </p:nvCxnSpPr>
        <p:spPr bwMode="auto">
          <a:xfrm>
            <a:off x="6609118" y="2962774"/>
            <a:ext cx="193629" cy="0"/>
          </a:xfrm>
          <a:prstGeom prst="line">
            <a:avLst/>
          </a:prstGeom>
          <a:noFill/>
          <a:ln w="28575" cap="flat" cmpd="sng" algn="ctr">
            <a:solidFill>
              <a:schemeClr val="accent1"/>
            </a:solidFill>
            <a:prstDash val="solid"/>
            <a:round/>
            <a:headEnd type="none" w="med" len="med"/>
            <a:tailEnd type="none" w="med" len="med"/>
          </a:ln>
          <a:effectLst/>
        </p:spPr>
      </p:cxnSp>
      <p:sp>
        <p:nvSpPr>
          <p:cNvPr id="497" name="Isosceles Triangle 496">
            <a:extLst>
              <a:ext uri="{FF2B5EF4-FFF2-40B4-BE49-F238E27FC236}">
                <a16:creationId xmlns:a16="http://schemas.microsoft.com/office/drawing/2014/main" id="{0058AA92-FFAE-E6DA-1599-1CEE145022FF}"/>
              </a:ext>
            </a:extLst>
          </p:cNvPr>
          <p:cNvSpPr/>
          <p:nvPr/>
        </p:nvSpPr>
        <p:spPr bwMode="auto">
          <a:xfrm>
            <a:off x="6584872" y="2938358"/>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99" name="Straight Connector 498">
            <a:extLst>
              <a:ext uri="{FF2B5EF4-FFF2-40B4-BE49-F238E27FC236}">
                <a16:creationId xmlns:a16="http://schemas.microsoft.com/office/drawing/2014/main" id="{1F86E014-7428-CDF8-C4BF-23E5EBCF01F5}"/>
              </a:ext>
            </a:extLst>
          </p:cNvPr>
          <p:cNvCxnSpPr>
            <a:cxnSpLocks/>
          </p:cNvCxnSpPr>
          <p:nvPr/>
        </p:nvCxnSpPr>
        <p:spPr bwMode="auto">
          <a:xfrm>
            <a:off x="6794912" y="2962774"/>
            <a:ext cx="979105" cy="0"/>
          </a:xfrm>
          <a:prstGeom prst="line">
            <a:avLst/>
          </a:prstGeom>
          <a:noFill/>
          <a:ln w="28575" cap="flat" cmpd="sng" algn="ctr">
            <a:solidFill>
              <a:schemeClr val="accent3"/>
            </a:solidFill>
            <a:prstDash val="solid"/>
            <a:round/>
            <a:headEnd type="none" w="med" len="med"/>
            <a:tailEnd type="none" w="med" len="med"/>
          </a:ln>
          <a:effectLst/>
        </p:spPr>
      </p:cxnSp>
      <p:sp>
        <p:nvSpPr>
          <p:cNvPr id="501" name="Star: 5 Points 500">
            <a:extLst>
              <a:ext uri="{FF2B5EF4-FFF2-40B4-BE49-F238E27FC236}">
                <a16:creationId xmlns:a16="http://schemas.microsoft.com/office/drawing/2014/main" id="{6E59699A-6C5C-A99C-7875-BF46821C709A}"/>
              </a:ext>
            </a:extLst>
          </p:cNvPr>
          <p:cNvSpPr/>
          <p:nvPr/>
        </p:nvSpPr>
        <p:spPr bwMode="auto">
          <a:xfrm>
            <a:off x="7746247" y="2939872"/>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02" name="Oval 501">
            <a:extLst>
              <a:ext uri="{FF2B5EF4-FFF2-40B4-BE49-F238E27FC236}">
                <a16:creationId xmlns:a16="http://schemas.microsoft.com/office/drawing/2014/main" id="{C0B6D98D-3847-98A0-0032-F6130B660C6F}"/>
              </a:ext>
            </a:extLst>
          </p:cNvPr>
          <p:cNvSpPr/>
          <p:nvPr/>
        </p:nvSpPr>
        <p:spPr bwMode="auto">
          <a:xfrm>
            <a:off x="6772502" y="2936243"/>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503" name="Straight Connector 502">
            <a:extLst>
              <a:ext uri="{FF2B5EF4-FFF2-40B4-BE49-F238E27FC236}">
                <a16:creationId xmlns:a16="http://schemas.microsoft.com/office/drawing/2014/main" id="{30B31BE4-1653-C288-994C-4ABAB6356944}"/>
              </a:ext>
            </a:extLst>
          </p:cNvPr>
          <p:cNvCxnSpPr>
            <a:cxnSpLocks/>
          </p:cNvCxnSpPr>
          <p:nvPr/>
        </p:nvCxnSpPr>
        <p:spPr bwMode="auto">
          <a:xfrm>
            <a:off x="6609118" y="3004063"/>
            <a:ext cx="172986" cy="0"/>
          </a:xfrm>
          <a:prstGeom prst="line">
            <a:avLst/>
          </a:prstGeom>
          <a:noFill/>
          <a:ln w="28575" cap="flat" cmpd="sng" algn="ctr">
            <a:solidFill>
              <a:schemeClr val="accent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4B13AC0D-A2E2-6518-F49C-F10C6542B2B1}"/>
              </a:ext>
            </a:extLst>
          </p:cNvPr>
          <p:cNvCxnSpPr>
            <a:cxnSpLocks/>
          </p:cNvCxnSpPr>
          <p:nvPr/>
        </p:nvCxnSpPr>
        <p:spPr bwMode="auto">
          <a:xfrm>
            <a:off x="6783984" y="3004063"/>
            <a:ext cx="973237" cy="0"/>
          </a:xfrm>
          <a:prstGeom prst="line">
            <a:avLst/>
          </a:prstGeom>
          <a:noFill/>
          <a:ln w="28575" cap="flat" cmpd="sng" algn="ctr">
            <a:solidFill>
              <a:schemeClr val="accent3"/>
            </a:solidFill>
            <a:prstDash val="solid"/>
            <a:round/>
            <a:headEnd type="none" w="med" len="med"/>
            <a:tailEnd type="none" w="med" len="med"/>
          </a:ln>
          <a:effectLst/>
        </p:spPr>
      </p:cxnSp>
      <p:sp>
        <p:nvSpPr>
          <p:cNvPr id="507" name="Isosceles Triangle 506">
            <a:extLst>
              <a:ext uri="{FF2B5EF4-FFF2-40B4-BE49-F238E27FC236}">
                <a16:creationId xmlns:a16="http://schemas.microsoft.com/office/drawing/2014/main" id="{8AB4776C-71BB-5143-15EE-C0FB711A7475}"/>
              </a:ext>
            </a:extLst>
          </p:cNvPr>
          <p:cNvSpPr/>
          <p:nvPr/>
        </p:nvSpPr>
        <p:spPr bwMode="auto">
          <a:xfrm rot="5400000">
            <a:off x="7736084" y="2979609"/>
            <a:ext cx="56090" cy="48353"/>
          </a:xfrm>
          <a:prstGeom prst="triangle">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08" name="Oval 507">
            <a:extLst>
              <a:ext uri="{FF2B5EF4-FFF2-40B4-BE49-F238E27FC236}">
                <a16:creationId xmlns:a16="http://schemas.microsoft.com/office/drawing/2014/main" id="{46A852E0-606E-F49B-BD42-B8B53266B25E}"/>
              </a:ext>
            </a:extLst>
          </p:cNvPr>
          <p:cNvSpPr/>
          <p:nvPr/>
        </p:nvSpPr>
        <p:spPr bwMode="auto">
          <a:xfrm>
            <a:off x="6759499" y="2983604"/>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09" name="Isosceles Triangle 508">
            <a:extLst>
              <a:ext uri="{FF2B5EF4-FFF2-40B4-BE49-F238E27FC236}">
                <a16:creationId xmlns:a16="http://schemas.microsoft.com/office/drawing/2014/main" id="{723AF48A-A798-92C1-A2D8-55A186C84306}"/>
              </a:ext>
            </a:extLst>
          </p:cNvPr>
          <p:cNvSpPr/>
          <p:nvPr/>
        </p:nvSpPr>
        <p:spPr bwMode="auto">
          <a:xfrm rot="10800000">
            <a:off x="6582601" y="2984412"/>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510" name="Straight Connector 509">
            <a:extLst>
              <a:ext uri="{FF2B5EF4-FFF2-40B4-BE49-F238E27FC236}">
                <a16:creationId xmlns:a16="http://schemas.microsoft.com/office/drawing/2014/main" id="{73095A30-4E8C-5369-FF32-2059D36C0E96}"/>
              </a:ext>
            </a:extLst>
          </p:cNvPr>
          <p:cNvCxnSpPr>
            <a:cxnSpLocks/>
          </p:cNvCxnSpPr>
          <p:nvPr/>
        </p:nvCxnSpPr>
        <p:spPr bwMode="auto">
          <a:xfrm>
            <a:off x="6609118" y="3044136"/>
            <a:ext cx="171771" cy="0"/>
          </a:xfrm>
          <a:prstGeom prst="line">
            <a:avLst/>
          </a:prstGeom>
          <a:noFill/>
          <a:ln w="28575" cap="flat" cmpd="sng" algn="ctr">
            <a:solidFill>
              <a:schemeClr val="accent1"/>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E164AE70-1665-1C60-E3B8-755431682599}"/>
              </a:ext>
            </a:extLst>
          </p:cNvPr>
          <p:cNvCxnSpPr>
            <a:cxnSpLocks/>
          </p:cNvCxnSpPr>
          <p:nvPr/>
        </p:nvCxnSpPr>
        <p:spPr bwMode="auto">
          <a:xfrm>
            <a:off x="6777911" y="3044136"/>
            <a:ext cx="980524" cy="0"/>
          </a:xfrm>
          <a:prstGeom prst="line">
            <a:avLst/>
          </a:prstGeom>
          <a:noFill/>
          <a:ln w="28575" cap="flat" cmpd="sng" algn="ctr">
            <a:solidFill>
              <a:schemeClr val="accent3"/>
            </a:solidFill>
            <a:prstDash val="solid"/>
            <a:round/>
            <a:headEnd type="none" w="med" len="med"/>
            <a:tailEnd type="none" w="med" len="med"/>
          </a:ln>
          <a:effectLst/>
        </p:spPr>
      </p:cxnSp>
      <p:sp>
        <p:nvSpPr>
          <p:cNvPr id="514" name="Star: 5 Points 513">
            <a:extLst>
              <a:ext uri="{FF2B5EF4-FFF2-40B4-BE49-F238E27FC236}">
                <a16:creationId xmlns:a16="http://schemas.microsoft.com/office/drawing/2014/main" id="{3BE7A98E-A808-B934-78A3-44198A2F9ACB}"/>
              </a:ext>
            </a:extLst>
          </p:cNvPr>
          <p:cNvSpPr/>
          <p:nvPr/>
        </p:nvSpPr>
        <p:spPr bwMode="auto">
          <a:xfrm>
            <a:off x="7729998" y="3012382"/>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15" name="Oval 514">
            <a:extLst>
              <a:ext uri="{FF2B5EF4-FFF2-40B4-BE49-F238E27FC236}">
                <a16:creationId xmlns:a16="http://schemas.microsoft.com/office/drawing/2014/main" id="{627F176A-40E8-D066-39C8-2BEA9DDDD9FF}"/>
              </a:ext>
            </a:extLst>
          </p:cNvPr>
          <p:cNvSpPr/>
          <p:nvPr/>
        </p:nvSpPr>
        <p:spPr bwMode="auto">
          <a:xfrm>
            <a:off x="6753314" y="3022505"/>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16" name="Diamond 515">
            <a:extLst>
              <a:ext uri="{FF2B5EF4-FFF2-40B4-BE49-F238E27FC236}">
                <a16:creationId xmlns:a16="http://schemas.microsoft.com/office/drawing/2014/main" id="{18896684-E411-1337-F092-2B2B18E61B20}"/>
              </a:ext>
            </a:extLst>
          </p:cNvPr>
          <p:cNvSpPr/>
          <p:nvPr/>
        </p:nvSpPr>
        <p:spPr bwMode="auto">
          <a:xfrm>
            <a:off x="6584046" y="3018135"/>
            <a:ext cx="52383" cy="52383"/>
          </a:xfrm>
          <a:prstGeom prst="diamond">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517" name="Straight Connector 516">
            <a:extLst>
              <a:ext uri="{FF2B5EF4-FFF2-40B4-BE49-F238E27FC236}">
                <a16:creationId xmlns:a16="http://schemas.microsoft.com/office/drawing/2014/main" id="{9BBFF34D-D869-FEBE-3E85-BB82BC4BB504}"/>
              </a:ext>
            </a:extLst>
          </p:cNvPr>
          <p:cNvCxnSpPr>
            <a:cxnSpLocks/>
          </p:cNvCxnSpPr>
          <p:nvPr/>
        </p:nvCxnSpPr>
        <p:spPr bwMode="auto">
          <a:xfrm>
            <a:off x="6609118" y="3085424"/>
            <a:ext cx="194844" cy="0"/>
          </a:xfrm>
          <a:prstGeom prst="line">
            <a:avLst/>
          </a:prstGeom>
          <a:noFill/>
          <a:ln w="28575" cap="flat" cmpd="sng" algn="ctr">
            <a:solidFill>
              <a:schemeClr val="accent1"/>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95B67B3C-E9F7-1DFE-D0DB-CE5808D08840}"/>
              </a:ext>
            </a:extLst>
          </p:cNvPr>
          <p:cNvCxnSpPr>
            <a:cxnSpLocks/>
          </p:cNvCxnSpPr>
          <p:nvPr/>
        </p:nvCxnSpPr>
        <p:spPr bwMode="auto">
          <a:xfrm>
            <a:off x="6796127" y="3085424"/>
            <a:ext cx="901591" cy="0"/>
          </a:xfrm>
          <a:prstGeom prst="line">
            <a:avLst/>
          </a:prstGeom>
          <a:noFill/>
          <a:ln w="28575" cap="flat" cmpd="sng" algn="ctr">
            <a:solidFill>
              <a:schemeClr val="accent3"/>
            </a:solidFill>
            <a:prstDash val="solid"/>
            <a:round/>
            <a:headEnd type="none" w="med" len="med"/>
            <a:tailEnd type="none" w="med" len="med"/>
          </a:ln>
          <a:effectLst/>
        </p:spPr>
      </p:cxnSp>
      <p:sp>
        <p:nvSpPr>
          <p:cNvPr id="521" name="Rectangle 520">
            <a:extLst>
              <a:ext uri="{FF2B5EF4-FFF2-40B4-BE49-F238E27FC236}">
                <a16:creationId xmlns:a16="http://schemas.microsoft.com/office/drawing/2014/main" id="{4C61DB62-014A-3CFD-0E72-3B3E34CE81EE}"/>
              </a:ext>
            </a:extLst>
          </p:cNvPr>
          <p:cNvSpPr/>
          <p:nvPr/>
        </p:nvSpPr>
        <p:spPr bwMode="auto">
          <a:xfrm>
            <a:off x="7689443" y="3058694"/>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22" name="Oval 521">
            <a:extLst>
              <a:ext uri="{FF2B5EF4-FFF2-40B4-BE49-F238E27FC236}">
                <a16:creationId xmlns:a16="http://schemas.microsoft.com/office/drawing/2014/main" id="{625F611B-67F5-0CC7-568D-1E94B5DE34C2}"/>
              </a:ext>
            </a:extLst>
          </p:cNvPr>
          <p:cNvSpPr/>
          <p:nvPr/>
        </p:nvSpPr>
        <p:spPr bwMode="auto">
          <a:xfrm>
            <a:off x="6776531" y="3064566"/>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23" name="Isosceles Triangle 522">
            <a:extLst>
              <a:ext uri="{FF2B5EF4-FFF2-40B4-BE49-F238E27FC236}">
                <a16:creationId xmlns:a16="http://schemas.microsoft.com/office/drawing/2014/main" id="{94CEE459-D272-716B-9267-154847C991D4}"/>
              </a:ext>
            </a:extLst>
          </p:cNvPr>
          <p:cNvSpPr/>
          <p:nvPr/>
        </p:nvSpPr>
        <p:spPr bwMode="auto">
          <a:xfrm>
            <a:off x="6584872" y="3057364"/>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524" name="Straight Connector 523">
            <a:extLst>
              <a:ext uri="{FF2B5EF4-FFF2-40B4-BE49-F238E27FC236}">
                <a16:creationId xmlns:a16="http://schemas.microsoft.com/office/drawing/2014/main" id="{3565B19C-4865-98FA-1DC7-A8E62188E0C4}"/>
              </a:ext>
            </a:extLst>
          </p:cNvPr>
          <p:cNvCxnSpPr>
            <a:cxnSpLocks/>
          </p:cNvCxnSpPr>
          <p:nvPr/>
        </p:nvCxnSpPr>
        <p:spPr bwMode="auto">
          <a:xfrm>
            <a:off x="6609118" y="3130354"/>
            <a:ext cx="385496" cy="0"/>
          </a:xfrm>
          <a:prstGeom prst="line">
            <a:avLst/>
          </a:prstGeom>
          <a:noFill/>
          <a:ln w="28575" cap="flat" cmpd="sng" algn="ctr">
            <a:solidFill>
              <a:schemeClr val="accent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97E2D36C-5347-A280-8B08-AF46FDA14AA1}"/>
              </a:ext>
            </a:extLst>
          </p:cNvPr>
          <p:cNvCxnSpPr>
            <a:cxnSpLocks/>
          </p:cNvCxnSpPr>
          <p:nvPr/>
        </p:nvCxnSpPr>
        <p:spPr bwMode="auto">
          <a:xfrm>
            <a:off x="6990421" y="3130354"/>
            <a:ext cx="632008" cy="0"/>
          </a:xfrm>
          <a:prstGeom prst="line">
            <a:avLst/>
          </a:prstGeom>
          <a:noFill/>
          <a:ln w="28575" cap="flat" cmpd="sng" algn="ctr">
            <a:solidFill>
              <a:schemeClr val="accent3"/>
            </a:solidFill>
            <a:prstDash val="solid"/>
            <a:round/>
            <a:headEnd type="none" w="med" len="med"/>
            <a:tailEnd type="none" w="med" len="med"/>
          </a:ln>
          <a:effectLst/>
        </p:spPr>
      </p:cxnSp>
      <p:sp>
        <p:nvSpPr>
          <p:cNvPr id="528" name="Star: 5 Points 527">
            <a:extLst>
              <a:ext uri="{FF2B5EF4-FFF2-40B4-BE49-F238E27FC236}">
                <a16:creationId xmlns:a16="http://schemas.microsoft.com/office/drawing/2014/main" id="{E437761C-5CB8-4FD1-3577-1C5229261790}"/>
              </a:ext>
            </a:extLst>
          </p:cNvPr>
          <p:cNvSpPr/>
          <p:nvPr/>
        </p:nvSpPr>
        <p:spPr bwMode="auto">
          <a:xfrm>
            <a:off x="7600638" y="3098526"/>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29" name="Oval 528">
            <a:extLst>
              <a:ext uri="{FF2B5EF4-FFF2-40B4-BE49-F238E27FC236}">
                <a16:creationId xmlns:a16="http://schemas.microsoft.com/office/drawing/2014/main" id="{E1669B49-DC58-81AC-D6C2-CF9002A1ACA5}"/>
              </a:ext>
            </a:extLst>
          </p:cNvPr>
          <p:cNvSpPr/>
          <p:nvPr/>
        </p:nvSpPr>
        <p:spPr bwMode="auto">
          <a:xfrm>
            <a:off x="6971754" y="3104413"/>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30" name="Isosceles Triangle 529">
            <a:extLst>
              <a:ext uri="{FF2B5EF4-FFF2-40B4-BE49-F238E27FC236}">
                <a16:creationId xmlns:a16="http://schemas.microsoft.com/office/drawing/2014/main" id="{07166B5A-450A-62F7-BAEA-6A0C20299944}"/>
              </a:ext>
            </a:extLst>
          </p:cNvPr>
          <p:cNvSpPr/>
          <p:nvPr/>
        </p:nvSpPr>
        <p:spPr bwMode="auto">
          <a:xfrm>
            <a:off x="6584872" y="3102295"/>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531" name="Straight Connector 530">
            <a:extLst>
              <a:ext uri="{FF2B5EF4-FFF2-40B4-BE49-F238E27FC236}">
                <a16:creationId xmlns:a16="http://schemas.microsoft.com/office/drawing/2014/main" id="{4255D5E2-C20A-1D96-DB09-74A74A18DD97}"/>
              </a:ext>
            </a:extLst>
          </p:cNvPr>
          <p:cNvCxnSpPr>
            <a:cxnSpLocks/>
          </p:cNvCxnSpPr>
          <p:nvPr/>
        </p:nvCxnSpPr>
        <p:spPr bwMode="auto">
          <a:xfrm>
            <a:off x="6609118" y="3167998"/>
            <a:ext cx="997524" cy="0"/>
          </a:xfrm>
          <a:prstGeom prst="line">
            <a:avLst/>
          </a:prstGeom>
          <a:noFill/>
          <a:ln w="28575" cap="flat" cmpd="sng" algn="ctr">
            <a:solidFill>
              <a:schemeClr val="accent1"/>
            </a:solidFill>
            <a:prstDash val="solid"/>
            <a:round/>
            <a:headEnd type="none" w="med" len="med"/>
            <a:tailEnd type="none" w="med" len="med"/>
          </a:ln>
          <a:effectLst/>
        </p:spPr>
      </p:cxnSp>
      <p:sp>
        <p:nvSpPr>
          <p:cNvPr id="533" name="Isosceles Triangle 532">
            <a:extLst>
              <a:ext uri="{FF2B5EF4-FFF2-40B4-BE49-F238E27FC236}">
                <a16:creationId xmlns:a16="http://schemas.microsoft.com/office/drawing/2014/main" id="{A7B6C8C2-B55D-2355-0501-ECA884E0C7E5}"/>
              </a:ext>
            </a:extLst>
          </p:cNvPr>
          <p:cNvSpPr/>
          <p:nvPr/>
        </p:nvSpPr>
        <p:spPr bwMode="auto">
          <a:xfrm rot="5400000">
            <a:off x="7594006" y="3143547"/>
            <a:ext cx="56090" cy="48353"/>
          </a:xfrm>
          <a:prstGeom prst="triangle">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34" name="Isosceles Triangle 533">
            <a:extLst>
              <a:ext uri="{FF2B5EF4-FFF2-40B4-BE49-F238E27FC236}">
                <a16:creationId xmlns:a16="http://schemas.microsoft.com/office/drawing/2014/main" id="{848BA31D-AAAC-84F8-FEC5-582371D2B429}"/>
              </a:ext>
            </a:extLst>
          </p:cNvPr>
          <p:cNvSpPr/>
          <p:nvPr/>
        </p:nvSpPr>
        <p:spPr bwMode="auto">
          <a:xfrm rot="10800000">
            <a:off x="6582601" y="3151992"/>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535" name="Straight Connector 534">
            <a:extLst>
              <a:ext uri="{FF2B5EF4-FFF2-40B4-BE49-F238E27FC236}">
                <a16:creationId xmlns:a16="http://schemas.microsoft.com/office/drawing/2014/main" id="{8B6E6C61-770B-EBB5-9996-947067E9B2A5}"/>
              </a:ext>
            </a:extLst>
          </p:cNvPr>
          <p:cNvCxnSpPr>
            <a:cxnSpLocks/>
          </p:cNvCxnSpPr>
          <p:nvPr/>
        </p:nvCxnSpPr>
        <p:spPr bwMode="auto">
          <a:xfrm>
            <a:off x="6609118" y="3208072"/>
            <a:ext cx="997524" cy="0"/>
          </a:xfrm>
          <a:prstGeom prst="line">
            <a:avLst/>
          </a:prstGeom>
          <a:noFill/>
          <a:ln w="28575" cap="flat" cmpd="sng" algn="ctr">
            <a:solidFill>
              <a:schemeClr val="accent1"/>
            </a:solidFill>
            <a:prstDash val="solid"/>
            <a:round/>
            <a:headEnd type="none" w="med" len="med"/>
            <a:tailEnd type="none" w="med" len="med"/>
          </a:ln>
          <a:effectLst/>
        </p:spPr>
      </p:cxnSp>
      <p:sp>
        <p:nvSpPr>
          <p:cNvPr id="536" name="Isosceles Triangle 535">
            <a:extLst>
              <a:ext uri="{FF2B5EF4-FFF2-40B4-BE49-F238E27FC236}">
                <a16:creationId xmlns:a16="http://schemas.microsoft.com/office/drawing/2014/main" id="{4D197F37-4E47-44C1-64C8-6A926F2327B6}"/>
              </a:ext>
            </a:extLst>
          </p:cNvPr>
          <p:cNvSpPr/>
          <p:nvPr/>
        </p:nvSpPr>
        <p:spPr bwMode="auto">
          <a:xfrm rot="10800000">
            <a:off x="6582601" y="3189637"/>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37" name="Rectangle 536">
            <a:extLst>
              <a:ext uri="{FF2B5EF4-FFF2-40B4-BE49-F238E27FC236}">
                <a16:creationId xmlns:a16="http://schemas.microsoft.com/office/drawing/2014/main" id="{270D60E8-4B3F-EFCB-7BC7-49ABE91AFA84}"/>
              </a:ext>
            </a:extLst>
          </p:cNvPr>
          <p:cNvSpPr/>
          <p:nvPr/>
        </p:nvSpPr>
        <p:spPr bwMode="auto">
          <a:xfrm>
            <a:off x="7592024" y="3187657"/>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538" name="Straight Connector 537">
            <a:extLst>
              <a:ext uri="{FF2B5EF4-FFF2-40B4-BE49-F238E27FC236}">
                <a16:creationId xmlns:a16="http://schemas.microsoft.com/office/drawing/2014/main" id="{F3454869-4A5C-816C-6FB4-0E731EDA1AA4}"/>
              </a:ext>
            </a:extLst>
          </p:cNvPr>
          <p:cNvCxnSpPr>
            <a:cxnSpLocks/>
          </p:cNvCxnSpPr>
          <p:nvPr/>
        </p:nvCxnSpPr>
        <p:spPr bwMode="auto">
          <a:xfrm>
            <a:off x="6609118" y="3248145"/>
            <a:ext cx="200168" cy="0"/>
          </a:xfrm>
          <a:prstGeom prst="line">
            <a:avLst/>
          </a:prstGeom>
          <a:noFill/>
          <a:ln w="28575" cap="flat" cmpd="sng" algn="ctr">
            <a:solidFill>
              <a:schemeClr val="accent1"/>
            </a:solidFill>
            <a:prstDash val="solid"/>
            <a:round/>
            <a:headEnd type="none" w="med" len="med"/>
            <a:tailEnd type="none" w="med" len="med"/>
          </a:ln>
          <a:effectLst/>
        </p:spPr>
      </p:cxnSp>
      <p:sp>
        <p:nvSpPr>
          <p:cNvPr id="540" name="Isosceles Triangle 539">
            <a:extLst>
              <a:ext uri="{FF2B5EF4-FFF2-40B4-BE49-F238E27FC236}">
                <a16:creationId xmlns:a16="http://schemas.microsoft.com/office/drawing/2014/main" id="{8E8314C3-D01A-6571-8149-35FE3A17A905}"/>
              </a:ext>
            </a:extLst>
          </p:cNvPr>
          <p:cNvSpPr/>
          <p:nvPr/>
        </p:nvSpPr>
        <p:spPr bwMode="auto">
          <a:xfrm rot="10800000">
            <a:off x="6582601" y="3226067"/>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541" name="Straight Connector 540">
            <a:extLst>
              <a:ext uri="{FF2B5EF4-FFF2-40B4-BE49-F238E27FC236}">
                <a16:creationId xmlns:a16="http://schemas.microsoft.com/office/drawing/2014/main" id="{0B678C97-51E0-5E68-1DEF-5895B316DA8C}"/>
              </a:ext>
            </a:extLst>
          </p:cNvPr>
          <p:cNvCxnSpPr>
            <a:cxnSpLocks/>
          </p:cNvCxnSpPr>
          <p:nvPr/>
        </p:nvCxnSpPr>
        <p:spPr bwMode="auto">
          <a:xfrm>
            <a:off x="6796126" y="3248145"/>
            <a:ext cx="788991" cy="0"/>
          </a:xfrm>
          <a:prstGeom prst="line">
            <a:avLst/>
          </a:prstGeom>
          <a:noFill/>
          <a:ln w="28575" cap="flat" cmpd="sng" algn="ctr">
            <a:solidFill>
              <a:schemeClr val="accent3"/>
            </a:solidFill>
            <a:prstDash val="solid"/>
            <a:round/>
            <a:headEnd type="none" w="med" len="med"/>
            <a:tailEnd type="none" w="med" len="med"/>
          </a:ln>
          <a:effectLst/>
        </p:spPr>
      </p:cxnSp>
      <p:sp>
        <p:nvSpPr>
          <p:cNvPr id="543" name="Oval 542">
            <a:extLst>
              <a:ext uri="{FF2B5EF4-FFF2-40B4-BE49-F238E27FC236}">
                <a16:creationId xmlns:a16="http://schemas.microsoft.com/office/drawing/2014/main" id="{B6C562D0-17FA-000A-40F1-E95A0D30C87E}"/>
              </a:ext>
            </a:extLst>
          </p:cNvPr>
          <p:cNvSpPr/>
          <p:nvPr/>
        </p:nvSpPr>
        <p:spPr bwMode="auto">
          <a:xfrm>
            <a:off x="6778270" y="3226067"/>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44" name="Isosceles Triangle 543">
            <a:extLst>
              <a:ext uri="{FF2B5EF4-FFF2-40B4-BE49-F238E27FC236}">
                <a16:creationId xmlns:a16="http://schemas.microsoft.com/office/drawing/2014/main" id="{F8713F5D-2457-7673-FC59-53F95F3F1701}"/>
              </a:ext>
            </a:extLst>
          </p:cNvPr>
          <p:cNvSpPr/>
          <p:nvPr/>
        </p:nvSpPr>
        <p:spPr bwMode="auto">
          <a:xfrm rot="5400000">
            <a:off x="7571069" y="3225455"/>
            <a:ext cx="56090" cy="48353"/>
          </a:xfrm>
          <a:prstGeom prst="triangle">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545" name="Straight Connector 544">
            <a:extLst>
              <a:ext uri="{FF2B5EF4-FFF2-40B4-BE49-F238E27FC236}">
                <a16:creationId xmlns:a16="http://schemas.microsoft.com/office/drawing/2014/main" id="{A6D1DDC0-52D3-48F7-DFBB-FF8AA2D0C47F}"/>
              </a:ext>
            </a:extLst>
          </p:cNvPr>
          <p:cNvCxnSpPr>
            <a:cxnSpLocks/>
          </p:cNvCxnSpPr>
          <p:nvPr/>
        </p:nvCxnSpPr>
        <p:spPr bwMode="auto">
          <a:xfrm>
            <a:off x="6609118" y="3289433"/>
            <a:ext cx="367945" cy="0"/>
          </a:xfrm>
          <a:prstGeom prst="line">
            <a:avLst/>
          </a:prstGeom>
          <a:noFill/>
          <a:ln w="28575" cap="flat" cmpd="sng" algn="ctr">
            <a:solidFill>
              <a:schemeClr val="accent1"/>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7442289D-9A02-E212-00A3-8E39B6141C70}"/>
              </a:ext>
            </a:extLst>
          </p:cNvPr>
          <p:cNvCxnSpPr>
            <a:cxnSpLocks/>
          </p:cNvCxnSpPr>
          <p:nvPr/>
        </p:nvCxnSpPr>
        <p:spPr bwMode="auto">
          <a:xfrm>
            <a:off x="6977063" y="3289433"/>
            <a:ext cx="614961" cy="0"/>
          </a:xfrm>
          <a:prstGeom prst="line">
            <a:avLst/>
          </a:prstGeom>
          <a:noFill/>
          <a:ln w="28575" cap="flat" cmpd="sng" algn="ctr">
            <a:solidFill>
              <a:schemeClr val="accent3"/>
            </a:solidFill>
            <a:prstDash val="solid"/>
            <a:round/>
            <a:headEnd type="none" w="med" len="med"/>
            <a:tailEnd type="none" w="med" len="med"/>
          </a:ln>
          <a:effectLst/>
        </p:spPr>
      </p:cxnSp>
      <p:sp>
        <p:nvSpPr>
          <p:cNvPr id="549" name="Star: 5 Points 548">
            <a:extLst>
              <a:ext uri="{FF2B5EF4-FFF2-40B4-BE49-F238E27FC236}">
                <a16:creationId xmlns:a16="http://schemas.microsoft.com/office/drawing/2014/main" id="{49B55830-D6E7-A24C-3546-0412118D9E2B}"/>
              </a:ext>
            </a:extLst>
          </p:cNvPr>
          <p:cNvSpPr/>
          <p:nvPr/>
        </p:nvSpPr>
        <p:spPr bwMode="auto">
          <a:xfrm>
            <a:off x="7565507" y="3261600"/>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50" name="Oval 549">
            <a:extLst>
              <a:ext uri="{FF2B5EF4-FFF2-40B4-BE49-F238E27FC236}">
                <a16:creationId xmlns:a16="http://schemas.microsoft.com/office/drawing/2014/main" id="{4D5F8B31-4FBD-73DE-FE9C-684816CD3F86}"/>
              </a:ext>
            </a:extLst>
          </p:cNvPr>
          <p:cNvSpPr/>
          <p:nvPr/>
        </p:nvSpPr>
        <p:spPr bwMode="auto">
          <a:xfrm>
            <a:off x="6965496" y="3266573"/>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51" name="Isosceles Triangle 550">
            <a:extLst>
              <a:ext uri="{FF2B5EF4-FFF2-40B4-BE49-F238E27FC236}">
                <a16:creationId xmlns:a16="http://schemas.microsoft.com/office/drawing/2014/main" id="{7598E58F-54B8-FE32-CA87-304E1C2FE95B}"/>
              </a:ext>
            </a:extLst>
          </p:cNvPr>
          <p:cNvSpPr/>
          <p:nvPr/>
        </p:nvSpPr>
        <p:spPr bwMode="auto">
          <a:xfrm>
            <a:off x="6584872" y="3262763"/>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552" name="Straight Connector 551">
            <a:extLst>
              <a:ext uri="{FF2B5EF4-FFF2-40B4-BE49-F238E27FC236}">
                <a16:creationId xmlns:a16="http://schemas.microsoft.com/office/drawing/2014/main" id="{9CCAAAFD-FC1E-CDEA-B305-379C4C14E8AC}"/>
              </a:ext>
            </a:extLst>
          </p:cNvPr>
          <p:cNvCxnSpPr>
            <a:cxnSpLocks/>
          </p:cNvCxnSpPr>
          <p:nvPr/>
        </p:nvCxnSpPr>
        <p:spPr bwMode="auto">
          <a:xfrm>
            <a:off x="6609118" y="3333150"/>
            <a:ext cx="180614" cy="0"/>
          </a:xfrm>
          <a:prstGeom prst="line">
            <a:avLst/>
          </a:prstGeom>
          <a:noFill/>
          <a:ln w="28575" cap="flat" cmpd="sng" algn="ctr">
            <a:solidFill>
              <a:schemeClr val="accent1"/>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C120BF19-1B9E-EEA5-CC06-D13D6E34C70A}"/>
              </a:ext>
            </a:extLst>
          </p:cNvPr>
          <p:cNvCxnSpPr>
            <a:cxnSpLocks/>
          </p:cNvCxnSpPr>
          <p:nvPr/>
        </p:nvCxnSpPr>
        <p:spPr bwMode="auto">
          <a:xfrm>
            <a:off x="6786412" y="3333150"/>
            <a:ext cx="798705" cy="0"/>
          </a:xfrm>
          <a:prstGeom prst="line">
            <a:avLst/>
          </a:prstGeom>
          <a:noFill/>
          <a:ln w="28575" cap="flat" cmpd="sng" algn="ctr">
            <a:solidFill>
              <a:schemeClr val="accent3"/>
            </a:solidFill>
            <a:prstDash val="solid"/>
            <a:round/>
            <a:headEnd type="none" w="med" len="med"/>
            <a:tailEnd type="none" w="med" len="med"/>
          </a:ln>
          <a:effectLst/>
        </p:spPr>
      </p:cxnSp>
      <p:sp>
        <p:nvSpPr>
          <p:cNvPr id="556" name="Isosceles Triangle 555">
            <a:extLst>
              <a:ext uri="{FF2B5EF4-FFF2-40B4-BE49-F238E27FC236}">
                <a16:creationId xmlns:a16="http://schemas.microsoft.com/office/drawing/2014/main" id="{12FECC44-4534-FD89-16F2-D40FE644DEE3}"/>
              </a:ext>
            </a:extLst>
          </p:cNvPr>
          <p:cNvSpPr/>
          <p:nvPr/>
        </p:nvSpPr>
        <p:spPr bwMode="auto">
          <a:xfrm rot="10800000">
            <a:off x="6582601" y="3313850"/>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57" name="Oval 556">
            <a:extLst>
              <a:ext uri="{FF2B5EF4-FFF2-40B4-BE49-F238E27FC236}">
                <a16:creationId xmlns:a16="http://schemas.microsoft.com/office/drawing/2014/main" id="{B3F25E04-6681-9406-39F4-B795E86EC8FF}"/>
              </a:ext>
            </a:extLst>
          </p:cNvPr>
          <p:cNvSpPr/>
          <p:nvPr/>
        </p:nvSpPr>
        <p:spPr bwMode="auto">
          <a:xfrm>
            <a:off x="6760484" y="3310595"/>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58" name="Star: 5 Points 557">
            <a:extLst>
              <a:ext uri="{FF2B5EF4-FFF2-40B4-BE49-F238E27FC236}">
                <a16:creationId xmlns:a16="http://schemas.microsoft.com/office/drawing/2014/main" id="{CC4A6E3F-1D27-915E-3905-718AA2EFC5CF}"/>
              </a:ext>
            </a:extLst>
          </p:cNvPr>
          <p:cNvSpPr/>
          <p:nvPr/>
        </p:nvSpPr>
        <p:spPr bwMode="auto">
          <a:xfrm>
            <a:off x="7561781" y="3304419"/>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559" name="Straight Connector 558">
            <a:extLst>
              <a:ext uri="{FF2B5EF4-FFF2-40B4-BE49-F238E27FC236}">
                <a16:creationId xmlns:a16="http://schemas.microsoft.com/office/drawing/2014/main" id="{C00EEC8B-7FC2-9E01-0DD6-C065960E7F46}"/>
              </a:ext>
            </a:extLst>
          </p:cNvPr>
          <p:cNvCxnSpPr>
            <a:cxnSpLocks/>
          </p:cNvCxnSpPr>
          <p:nvPr/>
        </p:nvCxnSpPr>
        <p:spPr bwMode="auto">
          <a:xfrm>
            <a:off x="6609118" y="3374436"/>
            <a:ext cx="170557" cy="0"/>
          </a:xfrm>
          <a:prstGeom prst="line">
            <a:avLst/>
          </a:prstGeom>
          <a:noFill/>
          <a:ln w="28575" cap="flat" cmpd="sng" algn="ctr">
            <a:solidFill>
              <a:schemeClr val="accent1"/>
            </a:solidFill>
            <a:prstDash val="solid"/>
            <a:round/>
            <a:headEnd type="none" w="med" len="med"/>
            <a:tailEnd type="none" w="med" len="med"/>
          </a:ln>
          <a:effectLst/>
        </p:spPr>
      </p:cxnSp>
      <p:sp>
        <p:nvSpPr>
          <p:cNvPr id="561" name="Isosceles Triangle 560">
            <a:extLst>
              <a:ext uri="{FF2B5EF4-FFF2-40B4-BE49-F238E27FC236}">
                <a16:creationId xmlns:a16="http://schemas.microsoft.com/office/drawing/2014/main" id="{817ABD7C-495B-2496-C7D7-58B61A361BFB}"/>
              </a:ext>
            </a:extLst>
          </p:cNvPr>
          <p:cNvSpPr/>
          <p:nvPr/>
        </p:nvSpPr>
        <p:spPr bwMode="auto">
          <a:xfrm>
            <a:off x="6584872" y="3347592"/>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562" name="Straight Connector 561">
            <a:extLst>
              <a:ext uri="{FF2B5EF4-FFF2-40B4-BE49-F238E27FC236}">
                <a16:creationId xmlns:a16="http://schemas.microsoft.com/office/drawing/2014/main" id="{DFBA456F-74BF-6435-F640-BBF5AFB9618E}"/>
              </a:ext>
            </a:extLst>
          </p:cNvPr>
          <p:cNvCxnSpPr>
            <a:cxnSpLocks/>
          </p:cNvCxnSpPr>
          <p:nvPr/>
        </p:nvCxnSpPr>
        <p:spPr bwMode="auto">
          <a:xfrm>
            <a:off x="6777912" y="3374436"/>
            <a:ext cx="807205" cy="0"/>
          </a:xfrm>
          <a:prstGeom prst="line">
            <a:avLst/>
          </a:prstGeom>
          <a:noFill/>
          <a:ln w="28575" cap="flat" cmpd="sng" algn="ctr">
            <a:solidFill>
              <a:schemeClr val="accent3"/>
            </a:solidFill>
            <a:prstDash val="solid"/>
            <a:round/>
            <a:headEnd type="none" w="med" len="med"/>
            <a:tailEnd type="none" w="med" len="med"/>
          </a:ln>
          <a:effectLst/>
        </p:spPr>
      </p:cxnSp>
      <p:sp>
        <p:nvSpPr>
          <p:cNvPr id="564" name="Oval 563">
            <a:extLst>
              <a:ext uri="{FF2B5EF4-FFF2-40B4-BE49-F238E27FC236}">
                <a16:creationId xmlns:a16="http://schemas.microsoft.com/office/drawing/2014/main" id="{46D2B2CD-1CA9-15E4-2663-68CD666F82EF}"/>
              </a:ext>
            </a:extLst>
          </p:cNvPr>
          <p:cNvSpPr/>
          <p:nvPr/>
        </p:nvSpPr>
        <p:spPr bwMode="auto">
          <a:xfrm>
            <a:off x="6751520" y="3351215"/>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65" name="Star: 5 Points 564">
            <a:extLst>
              <a:ext uri="{FF2B5EF4-FFF2-40B4-BE49-F238E27FC236}">
                <a16:creationId xmlns:a16="http://schemas.microsoft.com/office/drawing/2014/main" id="{623A6C79-3C3B-4F1F-1181-4B8035DAC750}"/>
              </a:ext>
            </a:extLst>
          </p:cNvPr>
          <p:cNvSpPr/>
          <p:nvPr/>
        </p:nvSpPr>
        <p:spPr bwMode="auto">
          <a:xfrm>
            <a:off x="7560057" y="3345921"/>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566" name="Straight Connector 565">
            <a:extLst>
              <a:ext uri="{FF2B5EF4-FFF2-40B4-BE49-F238E27FC236}">
                <a16:creationId xmlns:a16="http://schemas.microsoft.com/office/drawing/2014/main" id="{2EB7E9F6-3B79-8E77-0E46-9333E81048DE}"/>
              </a:ext>
            </a:extLst>
          </p:cNvPr>
          <p:cNvCxnSpPr>
            <a:cxnSpLocks/>
          </p:cNvCxnSpPr>
          <p:nvPr/>
        </p:nvCxnSpPr>
        <p:spPr bwMode="auto">
          <a:xfrm>
            <a:off x="6609118" y="3415299"/>
            <a:ext cx="894305" cy="0"/>
          </a:xfrm>
          <a:prstGeom prst="line">
            <a:avLst/>
          </a:prstGeom>
          <a:noFill/>
          <a:ln w="28575" cap="flat" cmpd="sng" algn="ctr">
            <a:solidFill>
              <a:schemeClr val="accent1"/>
            </a:solidFill>
            <a:prstDash val="solid"/>
            <a:round/>
            <a:headEnd type="none" w="med" len="med"/>
            <a:tailEnd type="none" w="med" len="med"/>
          </a:ln>
          <a:effectLst/>
        </p:spPr>
      </p:cxnSp>
      <p:sp>
        <p:nvSpPr>
          <p:cNvPr id="568" name="Isosceles Triangle 567">
            <a:extLst>
              <a:ext uri="{FF2B5EF4-FFF2-40B4-BE49-F238E27FC236}">
                <a16:creationId xmlns:a16="http://schemas.microsoft.com/office/drawing/2014/main" id="{ADD5AE59-3783-9F9D-33D8-8A1B8CD108FC}"/>
              </a:ext>
            </a:extLst>
          </p:cNvPr>
          <p:cNvSpPr/>
          <p:nvPr/>
        </p:nvSpPr>
        <p:spPr bwMode="auto">
          <a:xfrm rot="10800000">
            <a:off x="6582601" y="3397639"/>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69" name="Rectangle 568">
            <a:extLst>
              <a:ext uri="{FF2B5EF4-FFF2-40B4-BE49-F238E27FC236}">
                <a16:creationId xmlns:a16="http://schemas.microsoft.com/office/drawing/2014/main" id="{02FCC888-465E-C314-D75A-185F9DF11924}"/>
              </a:ext>
            </a:extLst>
          </p:cNvPr>
          <p:cNvSpPr/>
          <p:nvPr/>
        </p:nvSpPr>
        <p:spPr bwMode="auto">
          <a:xfrm>
            <a:off x="7488315" y="3388948"/>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570" name="Straight Connector 569">
            <a:extLst>
              <a:ext uri="{FF2B5EF4-FFF2-40B4-BE49-F238E27FC236}">
                <a16:creationId xmlns:a16="http://schemas.microsoft.com/office/drawing/2014/main" id="{FCD66109-07C1-A136-11A1-50AA9FEC0A10}"/>
              </a:ext>
            </a:extLst>
          </p:cNvPr>
          <p:cNvCxnSpPr>
            <a:cxnSpLocks/>
          </p:cNvCxnSpPr>
          <p:nvPr/>
        </p:nvCxnSpPr>
        <p:spPr bwMode="auto">
          <a:xfrm>
            <a:off x="6609118" y="3457801"/>
            <a:ext cx="894305" cy="0"/>
          </a:xfrm>
          <a:prstGeom prst="line">
            <a:avLst/>
          </a:prstGeom>
          <a:noFill/>
          <a:ln w="28575" cap="flat" cmpd="sng" algn="ctr">
            <a:solidFill>
              <a:schemeClr val="accent1"/>
            </a:solidFill>
            <a:prstDash val="solid"/>
            <a:round/>
            <a:headEnd type="none" w="med" len="med"/>
            <a:tailEnd type="none" w="med" len="med"/>
          </a:ln>
          <a:effectLst/>
        </p:spPr>
      </p:cxnSp>
      <p:sp>
        <p:nvSpPr>
          <p:cNvPr id="571" name="Isosceles Triangle 570">
            <a:extLst>
              <a:ext uri="{FF2B5EF4-FFF2-40B4-BE49-F238E27FC236}">
                <a16:creationId xmlns:a16="http://schemas.microsoft.com/office/drawing/2014/main" id="{AB51AA38-8F03-71CF-6B8F-F7152392BEAA}"/>
              </a:ext>
            </a:extLst>
          </p:cNvPr>
          <p:cNvSpPr/>
          <p:nvPr/>
        </p:nvSpPr>
        <p:spPr bwMode="auto">
          <a:xfrm>
            <a:off x="6584872" y="3428953"/>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72" name="Rectangle 571">
            <a:extLst>
              <a:ext uri="{FF2B5EF4-FFF2-40B4-BE49-F238E27FC236}">
                <a16:creationId xmlns:a16="http://schemas.microsoft.com/office/drawing/2014/main" id="{DE881084-FD58-D2C8-937E-7D99C53E30C0}"/>
              </a:ext>
            </a:extLst>
          </p:cNvPr>
          <p:cNvSpPr/>
          <p:nvPr/>
        </p:nvSpPr>
        <p:spPr bwMode="auto">
          <a:xfrm>
            <a:off x="7474899" y="3430866"/>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573" name="Straight Connector 572">
            <a:extLst>
              <a:ext uri="{FF2B5EF4-FFF2-40B4-BE49-F238E27FC236}">
                <a16:creationId xmlns:a16="http://schemas.microsoft.com/office/drawing/2014/main" id="{92C2C93E-5648-CF81-A864-4D3FF5BA5BAF}"/>
              </a:ext>
            </a:extLst>
          </p:cNvPr>
          <p:cNvCxnSpPr>
            <a:cxnSpLocks/>
          </p:cNvCxnSpPr>
          <p:nvPr/>
        </p:nvCxnSpPr>
        <p:spPr bwMode="auto">
          <a:xfrm>
            <a:off x="6609118" y="3495446"/>
            <a:ext cx="174200" cy="0"/>
          </a:xfrm>
          <a:prstGeom prst="line">
            <a:avLst/>
          </a:prstGeom>
          <a:noFill/>
          <a:ln w="28575" cap="flat" cmpd="sng" algn="ctr">
            <a:solidFill>
              <a:schemeClr val="accent1"/>
            </a:solidFill>
            <a:prstDash val="solid"/>
            <a:round/>
            <a:headEnd type="none" w="med" len="med"/>
            <a:tailEnd type="none" w="med" len="med"/>
          </a:ln>
          <a:effectLst/>
        </p:spPr>
      </p:cxnSp>
      <p:sp>
        <p:nvSpPr>
          <p:cNvPr id="575" name="Isosceles Triangle 574">
            <a:extLst>
              <a:ext uri="{FF2B5EF4-FFF2-40B4-BE49-F238E27FC236}">
                <a16:creationId xmlns:a16="http://schemas.microsoft.com/office/drawing/2014/main" id="{451C27E6-8DB2-84A8-69A5-8E138E9F2F08}"/>
              </a:ext>
            </a:extLst>
          </p:cNvPr>
          <p:cNvSpPr/>
          <p:nvPr/>
        </p:nvSpPr>
        <p:spPr bwMode="auto">
          <a:xfrm rot="10800000">
            <a:off x="6582601" y="3475357"/>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576" name="Straight Connector 575">
            <a:extLst>
              <a:ext uri="{FF2B5EF4-FFF2-40B4-BE49-F238E27FC236}">
                <a16:creationId xmlns:a16="http://schemas.microsoft.com/office/drawing/2014/main" id="{1F2380C4-670F-4D62-2B4A-4CD4C1EBBBA8}"/>
              </a:ext>
            </a:extLst>
          </p:cNvPr>
          <p:cNvCxnSpPr>
            <a:cxnSpLocks/>
          </p:cNvCxnSpPr>
          <p:nvPr/>
        </p:nvCxnSpPr>
        <p:spPr bwMode="auto">
          <a:xfrm>
            <a:off x="6783984" y="3495446"/>
            <a:ext cx="704331" cy="0"/>
          </a:xfrm>
          <a:prstGeom prst="line">
            <a:avLst/>
          </a:prstGeom>
          <a:noFill/>
          <a:ln w="28575" cap="flat" cmpd="sng" algn="ctr">
            <a:solidFill>
              <a:schemeClr val="accent3"/>
            </a:solidFill>
            <a:prstDash val="solid"/>
            <a:round/>
            <a:headEnd type="none" w="med" len="med"/>
            <a:tailEnd type="none" w="med" len="med"/>
          </a:ln>
          <a:effectLst/>
        </p:spPr>
      </p:cxnSp>
      <p:sp>
        <p:nvSpPr>
          <p:cNvPr id="578" name="Oval 577">
            <a:extLst>
              <a:ext uri="{FF2B5EF4-FFF2-40B4-BE49-F238E27FC236}">
                <a16:creationId xmlns:a16="http://schemas.microsoft.com/office/drawing/2014/main" id="{58EB22E6-068E-4AC7-A7C7-FA393301CB02}"/>
              </a:ext>
            </a:extLst>
          </p:cNvPr>
          <p:cNvSpPr/>
          <p:nvPr/>
        </p:nvSpPr>
        <p:spPr bwMode="auto">
          <a:xfrm>
            <a:off x="6763552" y="3471737"/>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79" name="Star: 5 Points 578">
            <a:extLst>
              <a:ext uri="{FF2B5EF4-FFF2-40B4-BE49-F238E27FC236}">
                <a16:creationId xmlns:a16="http://schemas.microsoft.com/office/drawing/2014/main" id="{A149844B-69DF-67B2-543B-3C79C46FEB6F}"/>
              </a:ext>
            </a:extLst>
          </p:cNvPr>
          <p:cNvSpPr/>
          <p:nvPr/>
        </p:nvSpPr>
        <p:spPr bwMode="auto">
          <a:xfrm>
            <a:off x="7465634" y="3463515"/>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580" name="Straight Connector 579">
            <a:extLst>
              <a:ext uri="{FF2B5EF4-FFF2-40B4-BE49-F238E27FC236}">
                <a16:creationId xmlns:a16="http://schemas.microsoft.com/office/drawing/2014/main" id="{31E0CA49-CC84-3DCB-9BA0-D14DCAA7D6BB}"/>
              </a:ext>
            </a:extLst>
          </p:cNvPr>
          <p:cNvCxnSpPr>
            <a:cxnSpLocks/>
          </p:cNvCxnSpPr>
          <p:nvPr/>
        </p:nvCxnSpPr>
        <p:spPr bwMode="auto">
          <a:xfrm>
            <a:off x="6609118" y="3539162"/>
            <a:ext cx="174200" cy="0"/>
          </a:xfrm>
          <a:prstGeom prst="line">
            <a:avLst/>
          </a:prstGeom>
          <a:noFill/>
          <a:ln w="28575" cap="flat" cmpd="sng" algn="ctr">
            <a:solidFill>
              <a:schemeClr val="accent1"/>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B4694663-E7F0-CD3E-1ED4-6EE038BBDD01}"/>
              </a:ext>
            </a:extLst>
          </p:cNvPr>
          <p:cNvCxnSpPr>
            <a:cxnSpLocks/>
          </p:cNvCxnSpPr>
          <p:nvPr/>
        </p:nvCxnSpPr>
        <p:spPr bwMode="auto">
          <a:xfrm>
            <a:off x="6783984" y="3539162"/>
            <a:ext cx="704331" cy="0"/>
          </a:xfrm>
          <a:prstGeom prst="line">
            <a:avLst/>
          </a:prstGeom>
          <a:noFill/>
          <a:ln w="28575" cap="flat" cmpd="sng" algn="ctr">
            <a:solidFill>
              <a:schemeClr val="accent3"/>
            </a:solidFill>
            <a:prstDash val="solid"/>
            <a:round/>
            <a:headEnd type="none" w="med" len="med"/>
            <a:tailEnd type="none" w="med" len="med"/>
          </a:ln>
          <a:effectLst/>
        </p:spPr>
      </p:cxnSp>
      <p:sp>
        <p:nvSpPr>
          <p:cNvPr id="583" name="Isosceles Triangle 582">
            <a:extLst>
              <a:ext uri="{FF2B5EF4-FFF2-40B4-BE49-F238E27FC236}">
                <a16:creationId xmlns:a16="http://schemas.microsoft.com/office/drawing/2014/main" id="{227C0EA2-7263-659C-CA31-224CA0E50F0E}"/>
              </a:ext>
            </a:extLst>
          </p:cNvPr>
          <p:cNvSpPr/>
          <p:nvPr/>
        </p:nvSpPr>
        <p:spPr bwMode="auto">
          <a:xfrm>
            <a:off x="6584872" y="3510314"/>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84" name="Oval 583">
            <a:extLst>
              <a:ext uri="{FF2B5EF4-FFF2-40B4-BE49-F238E27FC236}">
                <a16:creationId xmlns:a16="http://schemas.microsoft.com/office/drawing/2014/main" id="{F0CEB220-BF12-456C-7880-85883D0B629F}"/>
              </a:ext>
            </a:extLst>
          </p:cNvPr>
          <p:cNvSpPr/>
          <p:nvPr/>
        </p:nvSpPr>
        <p:spPr bwMode="auto">
          <a:xfrm>
            <a:off x="6763551" y="3513794"/>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85" name="Rectangle 584">
            <a:extLst>
              <a:ext uri="{FF2B5EF4-FFF2-40B4-BE49-F238E27FC236}">
                <a16:creationId xmlns:a16="http://schemas.microsoft.com/office/drawing/2014/main" id="{7F27814B-DD29-1C0B-7A13-28EF7C125862}"/>
              </a:ext>
            </a:extLst>
          </p:cNvPr>
          <p:cNvSpPr/>
          <p:nvPr/>
        </p:nvSpPr>
        <p:spPr bwMode="auto">
          <a:xfrm>
            <a:off x="7469017" y="3510787"/>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586" name="Straight Connector 585">
            <a:extLst>
              <a:ext uri="{FF2B5EF4-FFF2-40B4-BE49-F238E27FC236}">
                <a16:creationId xmlns:a16="http://schemas.microsoft.com/office/drawing/2014/main" id="{B7C1ECA1-4CAC-07B1-BE77-A92F90FA6171}"/>
              </a:ext>
            </a:extLst>
          </p:cNvPr>
          <p:cNvCxnSpPr>
            <a:cxnSpLocks/>
          </p:cNvCxnSpPr>
          <p:nvPr/>
        </p:nvCxnSpPr>
        <p:spPr bwMode="auto">
          <a:xfrm>
            <a:off x="6609118" y="3580449"/>
            <a:ext cx="174200" cy="0"/>
          </a:xfrm>
          <a:prstGeom prst="line">
            <a:avLst/>
          </a:prstGeom>
          <a:noFill/>
          <a:ln w="28575" cap="flat" cmpd="sng" algn="ctr">
            <a:solidFill>
              <a:schemeClr val="accent1"/>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9EA25FE3-F7C0-804B-F5E1-42B2406E8265}"/>
              </a:ext>
            </a:extLst>
          </p:cNvPr>
          <p:cNvCxnSpPr>
            <a:cxnSpLocks/>
          </p:cNvCxnSpPr>
          <p:nvPr/>
        </p:nvCxnSpPr>
        <p:spPr bwMode="auto">
          <a:xfrm>
            <a:off x="6773055" y="3580449"/>
            <a:ext cx="669651" cy="0"/>
          </a:xfrm>
          <a:prstGeom prst="line">
            <a:avLst/>
          </a:prstGeom>
          <a:noFill/>
          <a:ln w="28575" cap="flat" cmpd="sng" algn="ctr">
            <a:solidFill>
              <a:schemeClr val="accent3"/>
            </a:solidFill>
            <a:prstDash val="solid"/>
            <a:round/>
            <a:headEnd type="none" w="med" len="med"/>
            <a:tailEnd type="none" w="med" len="med"/>
          </a:ln>
          <a:effectLst/>
        </p:spPr>
      </p:cxnSp>
      <p:sp>
        <p:nvSpPr>
          <p:cNvPr id="589" name="Rectangle 588">
            <a:extLst>
              <a:ext uri="{FF2B5EF4-FFF2-40B4-BE49-F238E27FC236}">
                <a16:creationId xmlns:a16="http://schemas.microsoft.com/office/drawing/2014/main" id="{5CF28B6F-7FCE-6661-0F0C-2F541D5838DF}"/>
              </a:ext>
            </a:extLst>
          </p:cNvPr>
          <p:cNvSpPr/>
          <p:nvPr/>
        </p:nvSpPr>
        <p:spPr bwMode="auto">
          <a:xfrm>
            <a:off x="7421132" y="3554062"/>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90" name="Oval 589">
            <a:extLst>
              <a:ext uri="{FF2B5EF4-FFF2-40B4-BE49-F238E27FC236}">
                <a16:creationId xmlns:a16="http://schemas.microsoft.com/office/drawing/2014/main" id="{AE4AFD3C-EB3C-FC9F-3973-B6A6B510D1C3}"/>
              </a:ext>
            </a:extLst>
          </p:cNvPr>
          <p:cNvSpPr/>
          <p:nvPr/>
        </p:nvSpPr>
        <p:spPr bwMode="auto">
          <a:xfrm>
            <a:off x="6753284" y="3554492"/>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91" name="Isosceles Triangle 590">
            <a:extLst>
              <a:ext uri="{FF2B5EF4-FFF2-40B4-BE49-F238E27FC236}">
                <a16:creationId xmlns:a16="http://schemas.microsoft.com/office/drawing/2014/main" id="{AF957CE5-96CB-6021-1D85-77012350454E}"/>
              </a:ext>
            </a:extLst>
          </p:cNvPr>
          <p:cNvSpPr/>
          <p:nvPr/>
        </p:nvSpPr>
        <p:spPr bwMode="auto">
          <a:xfrm>
            <a:off x="6584872" y="3554031"/>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592" name="Straight Connector 591">
            <a:extLst>
              <a:ext uri="{FF2B5EF4-FFF2-40B4-BE49-F238E27FC236}">
                <a16:creationId xmlns:a16="http://schemas.microsoft.com/office/drawing/2014/main" id="{47B9719B-B4C6-B785-4D34-DB32F0413E07}"/>
              </a:ext>
            </a:extLst>
          </p:cNvPr>
          <p:cNvCxnSpPr>
            <a:cxnSpLocks/>
          </p:cNvCxnSpPr>
          <p:nvPr/>
        </p:nvCxnSpPr>
        <p:spPr bwMode="auto">
          <a:xfrm>
            <a:off x="6609118" y="3616879"/>
            <a:ext cx="174200" cy="0"/>
          </a:xfrm>
          <a:prstGeom prst="line">
            <a:avLst/>
          </a:prstGeom>
          <a:noFill/>
          <a:ln w="28575" cap="flat" cmpd="sng" algn="ctr">
            <a:solidFill>
              <a:schemeClr val="accent1"/>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8B26214B-77F0-42AB-82A1-0249D108033D}"/>
              </a:ext>
            </a:extLst>
          </p:cNvPr>
          <p:cNvCxnSpPr>
            <a:cxnSpLocks/>
          </p:cNvCxnSpPr>
          <p:nvPr/>
        </p:nvCxnSpPr>
        <p:spPr bwMode="auto">
          <a:xfrm>
            <a:off x="6780340" y="3616879"/>
            <a:ext cx="662366" cy="0"/>
          </a:xfrm>
          <a:prstGeom prst="line">
            <a:avLst/>
          </a:prstGeom>
          <a:noFill/>
          <a:ln w="28575" cap="flat" cmpd="sng" algn="ctr">
            <a:solidFill>
              <a:schemeClr val="accent3"/>
            </a:solidFill>
            <a:prstDash val="solid"/>
            <a:round/>
            <a:headEnd type="none" w="med" len="med"/>
            <a:tailEnd type="none" w="med" len="med"/>
          </a:ln>
          <a:effectLst/>
        </p:spPr>
      </p:cxnSp>
      <p:sp>
        <p:nvSpPr>
          <p:cNvPr id="595" name="Star: 5 Points 594">
            <a:extLst>
              <a:ext uri="{FF2B5EF4-FFF2-40B4-BE49-F238E27FC236}">
                <a16:creationId xmlns:a16="http://schemas.microsoft.com/office/drawing/2014/main" id="{E44AB072-C055-FB46-8775-AE367BD3B441}"/>
              </a:ext>
            </a:extLst>
          </p:cNvPr>
          <p:cNvSpPr/>
          <p:nvPr/>
        </p:nvSpPr>
        <p:spPr bwMode="auto">
          <a:xfrm>
            <a:off x="7410865" y="3588213"/>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96" name="Oval 595">
            <a:extLst>
              <a:ext uri="{FF2B5EF4-FFF2-40B4-BE49-F238E27FC236}">
                <a16:creationId xmlns:a16="http://schemas.microsoft.com/office/drawing/2014/main" id="{C9D9410B-EF8C-DB66-E40D-CFCDFEAE8E3C}"/>
              </a:ext>
            </a:extLst>
          </p:cNvPr>
          <p:cNvSpPr/>
          <p:nvPr/>
        </p:nvSpPr>
        <p:spPr bwMode="auto">
          <a:xfrm>
            <a:off x="6761698" y="3595563"/>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97" name="Isosceles Triangle 596">
            <a:extLst>
              <a:ext uri="{FF2B5EF4-FFF2-40B4-BE49-F238E27FC236}">
                <a16:creationId xmlns:a16="http://schemas.microsoft.com/office/drawing/2014/main" id="{39DD5C17-347E-2E60-97B0-E19B2796A67C}"/>
              </a:ext>
            </a:extLst>
          </p:cNvPr>
          <p:cNvSpPr/>
          <p:nvPr/>
        </p:nvSpPr>
        <p:spPr bwMode="auto">
          <a:xfrm rot="10800000">
            <a:off x="6582601" y="3598006"/>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598" name="Straight Connector 597">
            <a:extLst>
              <a:ext uri="{FF2B5EF4-FFF2-40B4-BE49-F238E27FC236}">
                <a16:creationId xmlns:a16="http://schemas.microsoft.com/office/drawing/2014/main" id="{23F6F152-06F7-771F-A20F-F7C2343BA5BB}"/>
              </a:ext>
            </a:extLst>
          </p:cNvPr>
          <p:cNvCxnSpPr>
            <a:cxnSpLocks/>
          </p:cNvCxnSpPr>
          <p:nvPr/>
        </p:nvCxnSpPr>
        <p:spPr bwMode="auto">
          <a:xfrm>
            <a:off x="6609118" y="3659381"/>
            <a:ext cx="404925" cy="0"/>
          </a:xfrm>
          <a:prstGeom prst="line">
            <a:avLst/>
          </a:prstGeom>
          <a:noFill/>
          <a:ln w="28575" cap="flat" cmpd="sng" algn="ctr">
            <a:solidFill>
              <a:schemeClr val="accent1"/>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3CF6ADAF-76EE-08F3-5430-423155034B55}"/>
              </a:ext>
            </a:extLst>
          </p:cNvPr>
          <p:cNvCxnSpPr>
            <a:cxnSpLocks/>
          </p:cNvCxnSpPr>
          <p:nvPr/>
        </p:nvCxnSpPr>
        <p:spPr bwMode="auto">
          <a:xfrm>
            <a:off x="7020115" y="3659381"/>
            <a:ext cx="388590" cy="0"/>
          </a:xfrm>
          <a:prstGeom prst="line">
            <a:avLst/>
          </a:prstGeom>
          <a:noFill/>
          <a:ln w="28575" cap="flat" cmpd="sng" algn="ctr">
            <a:solidFill>
              <a:schemeClr val="accent3"/>
            </a:solidFill>
            <a:prstDash val="solid"/>
            <a:round/>
            <a:headEnd type="none" w="med" len="med"/>
            <a:tailEnd type="none" w="med" len="med"/>
          </a:ln>
          <a:effectLst/>
        </p:spPr>
      </p:cxnSp>
      <p:sp>
        <p:nvSpPr>
          <p:cNvPr id="602" name="Oval 601">
            <a:extLst>
              <a:ext uri="{FF2B5EF4-FFF2-40B4-BE49-F238E27FC236}">
                <a16:creationId xmlns:a16="http://schemas.microsoft.com/office/drawing/2014/main" id="{BAAA0714-2F4C-29A4-88C4-B5C21663C6FA}"/>
              </a:ext>
            </a:extLst>
          </p:cNvPr>
          <p:cNvSpPr/>
          <p:nvPr/>
        </p:nvSpPr>
        <p:spPr bwMode="auto">
          <a:xfrm>
            <a:off x="6990421" y="3635053"/>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03" name="Isosceles Triangle 602">
            <a:extLst>
              <a:ext uri="{FF2B5EF4-FFF2-40B4-BE49-F238E27FC236}">
                <a16:creationId xmlns:a16="http://schemas.microsoft.com/office/drawing/2014/main" id="{FD99A8DD-145F-4450-4245-D7CCAB65D8BE}"/>
              </a:ext>
            </a:extLst>
          </p:cNvPr>
          <p:cNvSpPr/>
          <p:nvPr/>
        </p:nvSpPr>
        <p:spPr bwMode="auto">
          <a:xfrm rot="10800000">
            <a:off x="6578801" y="3600008"/>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04" name="Isosceles Triangle 603">
            <a:extLst>
              <a:ext uri="{FF2B5EF4-FFF2-40B4-BE49-F238E27FC236}">
                <a16:creationId xmlns:a16="http://schemas.microsoft.com/office/drawing/2014/main" id="{C140BE24-E0CE-D4F3-0F89-724DB587F044}"/>
              </a:ext>
            </a:extLst>
          </p:cNvPr>
          <p:cNvSpPr/>
          <p:nvPr/>
        </p:nvSpPr>
        <p:spPr bwMode="auto">
          <a:xfrm rot="10800000">
            <a:off x="6578801" y="3638867"/>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605" name="Straight Connector 604">
            <a:extLst>
              <a:ext uri="{FF2B5EF4-FFF2-40B4-BE49-F238E27FC236}">
                <a16:creationId xmlns:a16="http://schemas.microsoft.com/office/drawing/2014/main" id="{F5EED803-9814-31FA-3257-8BCC09D8EE90}"/>
              </a:ext>
            </a:extLst>
          </p:cNvPr>
          <p:cNvCxnSpPr>
            <a:cxnSpLocks/>
          </p:cNvCxnSpPr>
          <p:nvPr/>
        </p:nvCxnSpPr>
        <p:spPr bwMode="auto">
          <a:xfrm>
            <a:off x="6609118" y="3700669"/>
            <a:ext cx="200915" cy="0"/>
          </a:xfrm>
          <a:prstGeom prst="line">
            <a:avLst/>
          </a:prstGeom>
          <a:noFill/>
          <a:ln w="28575" cap="flat" cmpd="sng" algn="ctr">
            <a:solidFill>
              <a:schemeClr val="accent1"/>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B9E86D34-3A95-20F1-7A69-C5A54C5DC076}"/>
              </a:ext>
            </a:extLst>
          </p:cNvPr>
          <p:cNvCxnSpPr>
            <a:cxnSpLocks/>
          </p:cNvCxnSpPr>
          <p:nvPr/>
        </p:nvCxnSpPr>
        <p:spPr bwMode="auto">
          <a:xfrm>
            <a:off x="6800319" y="3700669"/>
            <a:ext cx="622957" cy="0"/>
          </a:xfrm>
          <a:prstGeom prst="line">
            <a:avLst/>
          </a:prstGeom>
          <a:noFill/>
          <a:ln w="28575" cap="flat" cmpd="sng" algn="ctr">
            <a:solidFill>
              <a:schemeClr val="accent3"/>
            </a:solidFill>
            <a:prstDash val="solid"/>
            <a:round/>
            <a:headEnd type="none" w="med" len="med"/>
            <a:tailEnd type="none" w="med" len="med"/>
          </a:ln>
          <a:effectLst/>
        </p:spPr>
      </p:cxnSp>
      <p:sp>
        <p:nvSpPr>
          <p:cNvPr id="610" name="Oval 609">
            <a:extLst>
              <a:ext uri="{FF2B5EF4-FFF2-40B4-BE49-F238E27FC236}">
                <a16:creationId xmlns:a16="http://schemas.microsoft.com/office/drawing/2014/main" id="{C7E5699C-FEC4-EFC1-3B0F-0317E76AC364}"/>
              </a:ext>
            </a:extLst>
          </p:cNvPr>
          <p:cNvSpPr/>
          <p:nvPr/>
        </p:nvSpPr>
        <p:spPr bwMode="auto">
          <a:xfrm>
            <a:off x="6782769" y="3677427"/>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11" name="Star: 5 Points 610">
            <a:extLst>
              <a:ext uri="{FF2B5EF4-FFF2-40B4-BE49-F238E27FC236}">
                <a16:creationId xmlns:a16="http://schemas.microsoft.com/office/drawing/2014/main" id="{4CE1296A-1863-62E9-2E6C-4FC4883071D2}"/>
              </a:ext>
            </a:extLst>
          </p:cNvPr>
          <p:cNvSpPr/>
          <p:nvPr/>
        </p:nvSpPr>
        <p:spPr bwMode="auto">
          <a:xfrm>
            <a:off x="7393195" y="3671025"/>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12" name="Isosceles Triangle 611">
            <a:extLst>
              <a:ext uri="{FF2B5EF4-FFF2-40B4-BE49-F238E27FC236}">
                <a16:creationId xmlns:a16="http://schemas.microsoft.com/office/drawing/2014/main" id="{158D2910-8C85-B17C-B93F-FB79B91777D9}"/>
              </a:ext>
            </a:extLst>
          </p:cNvPr>
          <p:cNvSpPr/>
          <p:nvPr/>
        </p:nvSpPr>
        <p:spPr bwMode="auto">
          <a:xfrm>
            <a:off x="6584872" y="3675465"/>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613" name="Straight Connector 612">
            <a:extLst>
              <a:ext uri="{FF2B5EF4-FFF2-40B4-BE49-F238E27FC236}">
                <a16:creationId xmlns:a16="http://schemas.microsoft.com/office/drawing/2014/main" id="{1578F103-CA4B-2B88-7A73-0A926C4F7377}"/>
              </a:ext>
            </a:extLst>
          </p:cNvPr>
          <p:cNvCxnSpPr>
            <a:cxnSpLocks/>
          </p:cNvCxnSpPr>
          <p:nvPr/>
        </p:nvCxnSpPr>
        <p:spPr bwMode="auto">
          <a:xfrm>
            <a:off x="6609118" y="3743171"/>
            <a:ext cx="200915" cy="0"/>
          </a:xfrm>
          <a:prstGeom prst="line">
            <a:avLst/>
          </a:prstGeom>
          <a:noFill/>
          <a:ln w="28575" cap="flat" cmpd="sng" algn="ctr">
            <a:solidFill>
              <a:schemeClr val="accent1"/>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78A2349A-3287-D263-A2B2-D800AA9DC4F4}"/>
              </a:ext>
            </a:extLst>
          </p:cNvPr>
          <p:cNvCxnSpPr>
            <a:cxnSpLocks/>
          </p:cNvCxnSpPr>
          <p:nvPr/>
        </p:nvCxnSpPr>
        <p:spPr bwMode="auto">
          <a:xfrm>
            <a:off x="6819200" y="3743171"/>
            <a:ext cx="589505" cy="0"/>
          </a:xfrm>
          <a:prstGeom prst="line">
            <a:avLst/>
          </a:prstGeom>
          <a:noFill/>
          <a:ln w="28575" cap="flat" cmpd="sng" algn="ctr">
            <a:solidFill>
              <a:schemeClr val="accent3"/>
            </a:solidFill>
            <a:prstDash val="solid"/>
            <a:round/>
            <a:headEnd type="none" w="med" len="med"/>
            <a:tailEnd type="none" w="med" len="med"/>
          </a:ln>
          <a:effectLst/>
        </p:spPr>
      </p:cxnSp>
      <p:sp>
        <p:nvSpPr>
          <p:cNvPr id="616" name="Isosceles Triangle 615">
            <a:extLst>
              <a:ext uri="{FF2B5EF4-FFF2-40B4-BE49-F238E27FC236}">
                <a16:creationId xmlns:a16="http://schemas.microsoft.com/office/drawing/2014/main" id="{3B57C642-C6F8-8A1C-FEDF-A56C5F827D3E}"/>
              </a:ext>
            </a:extLst>
          </p:cNvPr>
          <p:cNvSpPr/>
          <p:nvPr/>
        </p:nvSpPr>
        <p:spPr bwMode="auto">
          <a:xfrm>
            <a:off x="6584872" y="3713109"/>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17" name="Oval 616">
            <a:extLst>
              <a:ext uri="{FF2B5EF4-FFF2-40B4-BE49-F238E27FC236}">
                <a16:creationId xmlns:a16="http://schemas.microsoft.com/office/drawing/2014/main" id="{FCE0F01F-3A52-5E72-1054-F20D5E7B13E5}"/>
              </a:ext>
            </a:extLst>
          </p:cNvPr>
          <p:cNvSpPr/>
          <p:nvPr/>
        </p:nvSpPr>
        <p:spPr bwMode="auto">
          <a:xfrm>
            <a:off x="6787531" y="3721728"/>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18" name="Star: 5 Points 617">
            <a:extLst>
              <a:ext uri="{FF2B5EF4-FFF2-40B4-BE49-F238E27FC236}">
                <a16:creationId xmlns:a16="http://schemas.microsoft.com/office/drawing/2014/main" id="{6850583F-4296-72E5-7F70-F82320C0F221}"/>
              </a:ext>
            </a:extLst>
          </p:cNvPr>
          <p:cNvSpPr/>
          <p:nvPr/>
        </p:nvSpPr>
        <p:spPr bwMode="auto">
          <a:xfrm>
            <a:off x="7391112" y="3714601"/>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619" name="Straight Connector 618">
            <a:extLst>
              <a:ext uri="{FF2B5EF4-FFF2-40B4-BE49-F238E27FC236}">
                <a16:creationId xmlns:a16="http://schemas.microsoft.com/office/drawing/2014/main" id="{54C51278-20D2-4E4E-C2B9-F17AF9C34E0B}"/>
              </a:ext>
            </a:extLst>
          </p:cNvPr>
          <p:cNvCxnSpPr>
            <a:cxnSpLocks/>
          </p:cNvCxnSpPr>
          <p:nvPr/>
        </p:nvCxnSpPr>
        <p:spPr bwMode="auto">
          <a:xfrm>
            <a:off x="6609118" y="3780815"/>
            <a:ext cx="781704" cy="0"/>
          </a:xfrm>
          <a:prstGeom prst="line">
            <a:avLst/>
          </a:prstGeom>
          <a:noFill/>
          <a:ln w="28575" cap="flat" cmpd="sng" algn="ctr">
            <a:solidFill>
              <a:schemeClr val="accent1"/>
            </a:solidFill>
            <a:prstDash val="solid"/>
            <a:round/>
            <a:headEnd type="none" w="med" len="med"/>
            <a:tailEnd type="none" w="med" len="med"/>
          </a:ln>
          <a:effectLst/>
        </p:spPr>
      </p:cxnSp>
      <p:sp>
        <p:nvSpPr>
          <p:cNvPr id="621" name="Star: 5 Points 620">
            <a:extLst>
              <a:ext uri="{FF2B5EF4-FFF2-40B4-BE49-F238E27FC236}">
                <a16:creationId xmlns:a16="http://schemas.microsoft.com/office/drawing/2014/main" id="{B59B960A-B9AC-8D76-879D-CB351A4CE662}"/>
              </a:ext>
            </a:extLst>
          </p:cNvPr>
          <p:cNvSpPr/>
          <p:nvPr/>
        </p:nvSpPr>
        <p:spPr bwMode="auto">
          <a:xfrm>
            <a:off x="7372676" y="3749997"/>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22" name="Isosceles Triangle 621">
            <a:extLst>
              <a:ext uri="{FF2B5EF4-FFF2-40B4-BE49-F238E27FC236}">
                <a16:creationId xmlns:a16="http://schemas.microsoft.com/office/drawing/2014/main" id="{8B55DC21-64A6-837A-2253-037C4BE0D0D0}"/>
              </a:ext>
            </a:extLst>
          </p:cNvPr>
          <p:cNvSpPr/>
          <p:nvPr/>
        </p:nvSpPr>
        <p:spPr bwMode="auto">
          <a:xfrm rot="10800000">
            <a:off x="6581229" y="3762730"/>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623" name="Straight Connector 622">
            <a:extLst>
              <a:ext uri="{FF2B5EF4-FFF2-40B4-BE49-F238E27FC236}">
                <a16:creationId xmlns:a16="http://schemas.microsoft.com/office/drawing/2014/main" id="{691A6B69-D206-5876-ECD8-58BA61A17D81}"/>
              </a:ext>
            </a:extLst>
          </p:cNvPr>
          <p:cNvCxnSpPr>
            <a:cxnSpLocks/>
          </p:cNvCxnSpPr>
          <p:nvPr/>
        </p:nvCxnSpPr>
        <p:spPr bwMode="auto">
          <a:xfrm>
            <a:off x="6609118" y="3824531"/>
            <a:ext cx="188772" cy="0"/>
          </a:xfrm>
          <a:prstGeom prst="line">
            <a:avLst/>
          </a:prstGeom>
          <a:noFill/>
          <a:ln w="28575" cap="flat" cmpd="sng" algn="ctr">
            <a:solidFill>
              <a:schemeClr val="accent1"/>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66069EBE-523C-98EE-2D7A-4CB6B7D6ECA6}"/>
              </a:ext>
            </a:extLst>
          </p:cNvPr>
          <p:cNvCxnSpPr>
            <a:cxnSpLocks/>
          </p:cNvCxnSpPr>
          <p:nvPr/>
        </p:nvCxnSpPr>
        <p:spPr bwMode="auto">
          <a:xfrm>
            <a:off x="6800319" y="3824531"/>
            <a:ext cx="590503" cy="0"/>
          </a:xfrm>
          <a:prstGeom prst="line">
            <a:avLst/>
          </a:prstGeom>
          <a:noFill/>
          <a:ln w="28575" cap="flat" cmpd="sng" algn="ctr">
            <a:solidFill>
              <a:schemeClr val="accent3"/>
            </a:solidFill>
            <a:prstDash val="solid"/>
            <a:round/>
            <a:headEnd type="none" w="med" len="med"/>
            <a:tailEnd type="none" w="med" len="med"/>
          </a:ln>
          <a:effectLst/>
        </p:spPr>
      </p:cxnSp>
      <p:sp>
        <p:nvSpPr>
          <p:cNvPr id="628" name="Star: 5 Points 627">
            <a:extLst>
              <a:ext uri="{FF2B5EF4-FFF2-40B4-BE49-F238E27FC236}">
                <a16:creationId xmlns:a16="http://schemas.microsoft.com/office/drawing/2014/main" id="{A12A4FF7-1F31-9F46-A4C8-805C2C2F3972}"/>
              </a:ext>
            </a:extLst>
          </p:cNvPr>
          <p:cNvSpPr/>
          <p:nvPr/>
        </p:nvSpPr>
        <p:spPr bwMode="auto">
          <a:xfrm>
            <a:off x="7371310" y="3797598"/>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29" name="Oval 628">
            <a:extLst>
              <a:ext uri="{FF2B5EF4-FFF2-40B4-BE49-F238E27FC236}">
                <a16:creationId xmlns:a16="http://schemas.microsoft.com/office/drawing/2014/main" id="{CF3884EF-D759-81FD-72E0-D6BCFDADC85E}"/>
              </a:ext>
            </a:extLst>
          </p:cNvPr>
          <p:cNvSpPr/>
          <p:nvPr/>
        </p:nvSpPr>
        <p:spPr bwMode="auto">
          <a:xfrm>
            <a:off x="6770019" y="3799483"/>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30" name="Isosceles Triangle 629">
            <a:extLst>
              <a:ext uri="{FF2B5EF4-FFF2-40B4-BE49-F238E27FC236}">
                <a16:creationId xmlns:a16="http://schemas.microsoft.com/office/drawing/2014/main" id="{E58166E7-9738-82E1-EA7F-92BA97F19EAB}"/>
              </a:ext>
            </a:extLst>
          </p:cNvPr>
          <p:cNvSpPr/>
          <p:nvPr/>
        </p:nvSpPr>
        <p:spPr bwMode="auto">
          <a:xfrm>
            <a:off x="6584872" y="3798113"/>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631" name="Straight Connector 630">
            <a:extLst>
              <a:ext uri="{FF2B5EF4-FFF2-40B4-BE49-F238E27FC236}">
                <a16:creationId xmlns:a16="http://schemas.microsoft.com/office/drawing/2014/main" id="{F23662DA-4F33-8429-B0FF-3B9D476B345D}"/>
              </a:ext>
            </a:extLst>
          </p:cNvPr>
          <p:cNvCxnSpPr>
            <a:cxnSpLocks/>
          </p:cNvCxnSpPr>
          <p:nvPr/>
        </p:nvCxnSpPr>
        <p:spPr bwMode="auto">
          <a:xfrm>
            <a:off x="6609118" y="3867033"/>
            <a:ext cx="764370" cy="0"/>
          </a:xfrm>
          <a:prstGeom prst="line">
            <a:avLst/>
          </a:prstGeom>
          <a:noFill/>
          <a:ln w="28575" cap="flat" cmpd="sng" algn="ctr">
            <a:solidFill>
              <a:schemeClr val="accent1"/>
            </a:solidFill>
            <a:prstDash val="solid"/>
            <a:round/>
            <a:headEnd type="none" w="med" len="med"/>
            <a:tailEnd type="none" w="med" len="med"/>
          </a:ln>
          <a:effectLst/>
        </p:spPr>
      </p:cxnSp>
      <p:sp>
        <p:nvSpPr>
          <p:cNvPr id="633" name="Isosceles Triangle 632">
            <a:extLst>
              <a:ext uri="{FF2B5EF4-FFF2-40B4-BE49-F238E27FC236}">
                <a16:creationId xmlns:a16="http://schemas.microsoft.com/office/drawing/2014/main" id="{A7B4B811-577A-20B6-E2F6-D76F87B1FC39}"/>
              </a:ext>
            </a:extLst>
          </p:cNvPr>
          <p:cNvSpPr/>
          <p:nvPr/>
        </p:nvSpPr>
        <p:spPr bwMode="auto">
          <a:xfrm>
            <a:off x="6584872" y="3834543"/>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34" name="Star: 5 Points 633">
            <a:extLst>
              <a:ext uri="{FF2B5EF4-FFF2-40B4-BE49-F238E27FC236}">
                <a16:creationId xmlns:a16="http://schemas.microsoft.com/office/drawing/2014/main" id="{7F48D106-C53D-865B-6288-0EB11AA6D30A}"/>
              </a:ext>
            </a:extLst>
          </p:cNvPr>
          <p:cNvSpPr/>
          <p:nvPr/>
        </p:nvSpPr>
        <p:spPr bwMode="auto">
          <a:xfrm>
            <a:off x="7348868" y="3838446"/>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635" name="Straight Connector 634">
            <a:extLst>
              <a:ext uri="{FF2B5EF4-FFF2-40B4-BE49-F238E27FC236}">
                <a16:creationId xmlns:a16="http://schemas.microsoft.com/office/drawing/2014/main" id="{6C4E4899-50A3-225C-ADA4-ED745CE1482D}"/>
              </a:ext>
            </a:extLst>
          </p:cNvPr>
          <p:cNvCxnSpPr>
            <a:cxnSpLocks/>
          </p:cNvCxnSpPr>
          <p:nvPr/>
        </p:nvCxnSpPr>
        <p:spPr bwMode="auto">
          <a:xfrm>
            <a:off x="6609118" y="3907104"/>
            <a:ext cx="362836" cy="0"/>
          </a:xfrm>
          <a:prstGeom prst="line">
            <a:avLst/>
          </a:prstGeom>
          <a:noFill/>
          <a:ln w="28575" cap="flat" cmpd="sng" algn="ctr">
            <a:solidFill>
              <a:schemeClr val="accent1"/>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BA94BB96-8177-EDE8-4DCC-5E9504FAB783}"/>
              </a:ext>
            </a:extLst>
          </p:cNvPr>
          <p:cNvCxnSpPr>
            <a:cxnSpLocks/>
          </p:cNvCxnSpPr>
          <p:nvPr/>
        </p:nvCxnSpPr>
        <p:spPr bwMode="auto">
          <a:xfrm>
            <a:off x="6977064" y="3907104"/>
            <a:ext cx="383067" cy="0"/>
          </a:xfrm>
          <a:prstGeom prst="line">
            <a:avLst/>
          </a:prstGeom>
          <a:noFill/>
          <a:ln w="28575" cap="flat" cmpd="sng" algn="ctr">
            <a:solidFill>
              <a:schemeClr val="accent3"/>
            </a:solidFill>
            <a:prstDash val="solid"/>
            <a:round/>
            <a:headEnd type="none" w="med" len="med"/>
            <a:tailEnd type="none" w="med" len="med"/>
          </a:ln>
          <a:effectLst/>
        </p:spPr>
      </p:cxnSp>
      <p:sp>
        <p:nvSpPr>
          <p:cNvPr id="639" name="Isosceles Triangle 638">
            <a:extLst>
              <a:ext uri="{FF2B5EF4-FFF2-40B4-BE49-F238E27FC236}">
                <a16:creationId xmlns:a16="http://schemas.microsoft.com/office/drawing/2014/main" id="{5E5C7E8B-F382-7BC8-DB96-3B3212EB76A4}"/>
              </a:ext>
            </a:extLst>
          </p:cNvPr>
          <p:cNvSpPr/>
          <p:nvPr/>
        </p:nvSpPr>
        <p:spPr bwMode="auto">
          <a:xfrm rot="10800000">
            <a:off x="6581229" y="3887808"/>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40" name="Oval 639">
            <a:extLst>
              <a:ext uri="{FF2B5EF4-FFF2-40B4-BE49-F238E27FC236}">
                <a16:creationId xmlns:a16="http://schemas.microsoft.com/office/drawing/2014/main" id="{6137795A-319D-5177-9061-92FFF10950CD}"/>
              </a:ext>
            </a:extLst>
          </p:cNvPr>
          <p:cNvSpPr/>
          <p:nvPr/>
        </p:nvSpPr>
        <p:spPr bwMode="auto">
          <a:xfrm>
            <a:off x="6952324" y="3882061"/>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641" name="Straight Connector 640">
            <a:extLst>
              <a:ext uri="{FF2B5EF4-FFF2-40B4-BE49-F238E27FC236}">
                <a16:creationId xmlns:a16="http://schemas.microsoft.com/office/drawing/2014/main" id="{78B58ECC-67E7-6AAD-D9AE-86C32851D6EF}"/>
              </a:ext>
            </a:extLst>
          </p:cNvPr>
          <p:cNvCxnSpPr>
            <a:cxnSpLocks/>
          </p:cNvCxnSpPr>
          <p:nvPr/>
        </p:nvCxnSpPr>
        <p:spPr bwMode="auto">
          <a:xfrm>
            <a:off x="6607903" y="3947177"/>
            <a:ext cx="757418" cy="0"/>
          </a:xfrm>
          <a:prstGeom prst="line">
            <a:avLst/>
          </a:prstGeom>
          <a:noFill/>
          <a:ln w="28575" cap="flat" cmpd="sng" algn="ctr">
            <a:solidFill>
              <a:schemeClr val="accent1"/>
            </a:solidFill>
            <a:prstDash val="solid"/>
            <a:round/>
            <a:headEnd type="none" w="med" len="med"/>
            <a:tailEnd type="none" w="med" len="med"/>
          </a:ln>
          <a:effectLst/>
        </p:spPr>
      </p:cxnSp>
      <p:sp>
        <p:nvSpPr>
          <p:cNvPr id="643" name="Star: 5 Points 642">
            <a:extLst>
              <a:ext uri="{FF2B5EF4-FFF2-40B4-BE49-F238E27FC236}">
                <a16:creationId xmlns:a16="http://schemas.microsoft.com/office/drawing/2014/main" id="{730BBDAA-66A1-1643-B9A8-C8D75EC90A83}"/>
              </a:ext>
            </a:extLst>
          </p:cNvPr>
          <p:cNvSpPr/>
          <p:nvPr/>
        </p:nvSpPr>
        <p:spPr bwMode="auto">
          <a:xfrm>
            <a:off x="7348868" y="3919807"/>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44" name="Isosceles Triangle 643">
            <a:extLst>
              <a:ext uri="{FF2B5EF4-FFF2-40B4-BE49-F238E27FC236}">
                <a16:creationId xmlns:a16="http://schemas.microsoft.com/office/drawing/2014/main" id="{9A78D866-10FA-15CF-D11A-5D5D95B00F97}"/>
              </a:ext>
            </a:extLst>
          </p:cNvPr>
          <p:cNvSpPr/>
          <p:nvPr/>
        </p:nvSpPr>
        <p:spPr bwMode="auto">
          <a:xfrm rot="10800000">
            <a:off x="6581229" y="3923024"/>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645" name="Straight Connector 644">
            <a:extLst>
              <a:ext uri="{FF2B5EF4-FFF2-40B4-BE49-F238E27FC236}">
                <a16:creationId xmlns:a16="http://schemas.microsoft.com/office/drawing/2014/main" id="{BBEA82E3-B392-CB86-53F3-00FC4F25929E}"/>
              </a:ext>
            </a:extLst>
          </p:cNvPr>
          <p:cNvCxnSpPr>
            <a:cxnSpLocks/>
          </p:cNvCxnSpPr>
          <p:nvPr/>
        </p:nvCxnSpPr>
        <p:spPr bwMode="auto">
          <a:xfrm>
            <a:off x="6607903" y="3990893"/>
            <a:ext cx="175415" cy="0"/>
          </a:xfrm>
          <a:prstGeom prst="line">
            <a:avLst/>
          </a:prstGeom>
          <a:noFill/>
          <a:ln w="28575" cap="flat" cmpd="sng" algn="ctr">
            <a:solidFill>
              <a:schemeClr val="accent1"/>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7B179526-7A10-2AF3-E0F3-8572703F97E8}"/>
              </a:ext>
            </a:extLst>
          </p:cNvPr>
          <p:cNvCxnSpPr>
            <a:cxnSpLocks/>
          </p:cNvCxnSpPr>
          <p:nvPr/>
        </p:nvCxnSpPr>
        <p:spPr bwMode="auto">
          <a:xfrm>
            <a:off x="6783983" y="3990893"/>
            <a:ext cx="579791" cy="0"/>
          </a:xfrm>
          <a:prstGeom prst="line">
            <a:avLst/>
          </a:prstGeom>
          <a:noFill/>
          <a:ln w="28575" cap="flat" cmpd="sng" algn="ctr">
            <a:solidFill>
              <a:schemeClr val="accent3"/>
            </a:solidFill>
            <a:prstDash val="solid"/>
            <a:round/>
            <a:headEnd type="none" w="med" len="med"/>
            <a:tailEnd type="none" w="med" len="med"/>
          </a:ln>
          <a:effectLst/>
        </p:spPr>
      </p:cxnSp>
      <p:sp>
        <p:nvSpPr>
          <p:cNvPr id="649" name="Star: 5 Points 648">
            <a:extLst>
              <a:ext uri="{FF2B5EF4-FFF2-40B4-BE49-F238E27FC236}">
                <a16:creationId xmlns:a16="http://schemas.microsoft.com/office/drawing/2014/main" id="{31F68420-367A-B036-E2DC-E8033492F561}"/>
              </a:ext>
            </a:extLst>
          </p:cNvPr>
          <p:cNvSpPr/>
          <p:nvPr/>
        </p:nvSpPr>
        <p:spPr bwMode="auto">
          <a:xfrm>
            <a:off x="7344793" y="3959974"/>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50" name="Oval 649">
            <a:extLst>
              <a:ext uri="{FF2B5EF4-FFF2-40B4-BE49-F238E27FC236}">
                <a16:creationId xmlns:a16="http://schemas.microsoft.com/office/drawing/2014/main" id="{914ABD55-0577-269E-C7E4-1774030EA4FD}"/>
              </a:ext>
            </a:extLst>
          </p:cNvPr>
          <p:cNvSpPr/>
          <p:nvPr/>
        </p:nvSpPr>
        <p:spPr bwMode="auto">
          <a:xfrm>
            <a:off x="6757165" y="3966575"/>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51" name="Isosceles Triangle 650">
            <a:extLst>
              <a:ext uri="{FF2B5EF4-FFF2-40B4-BE49-F238E27FC236}">
                <a16:creationId xmlns:a16="http://schemas.microsoft.com/office/drawing/2014/main" id="{11D38B1F-CBB9-CC3E-AED2-5E7C7B1C8F02}"/>
              </a:ext>
            </a:extLst>
          </p:cNvPr>
          <p:cNvSpPr/>
          <p:nvPr/>
        </p:nvSpPr>
        <p:spPr bwMode="auto">
          <a:xfrm>
            <a:off x="6584872" y="3963264"/>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652" name="Straight Connector 651">
            <a:extLst>
              <a:ext uri="{FF2B5EF4-FFF2-40B4-BE49-F238E27FC236}">
                <a16:creationId xmlns:a16="http://schemas.microsoft.com/office/drawing/2014/main" id="{BA19CEAE-90F2-B546-DCA3-C34A522DF0BE}"/>
              </a:ext>
            </a:extLst>
          </p:cNvPr>
          <p:cNvCxnSpPr>
            <a:cxnSpLocks/>
          </p:cNvCxnSpPr>
          <p:nvPr/>
        </p:nvCxnSpPr>
        <p:spPr bwMode="auto">
          <a:xfrm>
            <a:off x="6607903" y="4030966"/>
            <a:ext cx="724298" cy="0"/>
          </a:xfrm>
          <a:prstGeom prst="line">
            <a:avLst/>
          </a:prstGeom>
          <a:noFill/>
          <a:ln w="28575" cap="flat" cmpd="sng" algn="ctr">
            <a:solidFill>
              <a:schemeClr val="accent1"/>
            </a:solidFill>
            <a:prstDash val="solid"/>
            <a:round/>
            <a:headEnd type="none" w="med" len="med"/>
            <a:tailEnd type="none" w="med" len="med"/>
          </a:ln>
          <a:effectLst/>
        </p:spPr>
      </p:cxnSp>
      <p:sp>
        <p:nvSpPr>
          <p:cNvPr id="654" name="Star: 5 Points 653">
            <a:extLst>
              <a:ext uri="{FF2B5EF4-FFF2-40B4-BE49-F238E27FC236}">
                <a16:creationId xmlns:a16="http://schemas.microsoft.com/office/drawing/2014/main" id="{8EBEDEF4-7CBE-A346-9688-5D286ECEE91B}"/>
              </a:ext>
            </a:extLst>
          </p:cNvPr>
          <p:cNvSpPr/>
          <p:nvPr/>
        </p:nvSpPr>
        <p:spPr bwMode="auto">
          <a:xfrm>
            <a:off x="7312513" y="3995953"/>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55" name="Isosceles Triangle 654">
            <a:extLst>
              <a:ext uri="{FF2B5EF4-FFF2-40B4-BE49-F238E27FC236}">
                <a16:creationId xmlns:a16="http://schemas.microsoft.com/office/drawing/2014/main" id="{82EE262A-0DA1-D0E5-21E0-78DB8126CB6E}"/>
              </a:ext>
            </a:extLst>
          </p:cNvPr>
          <p:cNvSpPr/>
          <p:nvPr/>
        </p:nvSpPr>
        <p:spPr bwMode="auto">
          <a:xfrm>
            <a:off x="6584872" y="4004552"/>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656" name="Straight Connector 655">
            <a:extLst>
              <a:ext uri="{FF2B5EF4-FFF2-40B4-BE49-F238E27FC236}">
                <a16:creationId xmlns:a16="http://schemas.microsoft.com/office/drawing/2014/main" id="{EC05DC73-0053-4AE7-874F-9319F14CBFD4}"/>
              </a:ext>
            </a:extLst>
          </p:cNvPr>
          <p:cNvCxnSpPr>
            <a:cxnSpLocks/>
          </p:cNvCxnSpPr>
          <p:nvPr/>
        </p:nvCxnSpPr>
        <p:spPr bwMode="auto">
          <a:xfrm>
            <a:off x="6607903" y="4073468"/>
            <a:ext cx="196059" cy="0"/>
          </a:xfrm>
          <a:prstGeom prst="line">
            <a:avLst/>
          </a:prstGeom>
          <a:noFill/>
          <a:ln w="28575" cap="flat" cmpd="sng" algn="ctr">
            <a:solidFill>
              <a:schemeClr val="accent1"/>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33581A11-C816-E2C7-AAFF-D401BF9F31BB}"/>
              </a:ext>
            </a:extLst>
          </p:cNvPr>
          <p:cNvCxnSpPr>
            <a:cxnSpLocks/>
          </p:cNvCxnSpPr>
          <p:nvPr/>
        </p:nvCxnSpPr>
        <p:spPr bwMode="auto">
          <a:xfrm>
            <a:off x="6797340" y="4073468"/>
            <a:ext cx="421927" cy="0"/>
          </a:xfrm>
          <a:prstGeom prst="line">
            <a:avLst/>
          </a:prstGeom>
          <a:noFill/>
          <a:ln w="28575" cap="flat" cmpd="sng" algn="ctr">
            <a:solidFill>
              <a:schemeClr val="accent3"/>
            </a:solidFill>
            <a:prstDash val="solid"/>
            <a:round/>
            <a:headEnd type="none" w="med" len="med"/>
            <a:tailEnd type="none" w="med" len="med"/>
          </a:ln>
          <a:effectLst/>
        </p:spPr>
      </p:cxnSp>
      <p:sp>
        <p:nvSpPr>
          <p:cNvPr id="660" name="Star: 5 Points 659">
            <a:extLst>
              <a:ext uri="{FF2B5EF4-FFF2-40B4-BE49-F238E27FC236}">
                <a16:creationId xmlns:a16="http://schemas.microsoft.com/office/drawing/2014/main" id="{5ACDB443-674E-CB31-3E06-31908D34F473}"/>
              </a:ext>
            </a:extLst>
          </p:cNvPr>
          <p:cNvSpPr/>
          <p:nvPr/>
        </p:nvSpPr>
        <p:spPr bwMode="auto">
          <a:xfrm>
            <a:off x="7198606" y="4042244"/>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61" name="Oval 660">
            <a:extLst>
              <a:ext uri="{FF2B5EF4-FFF2-40B4-BE49-F238E27FC236}">
                <a16:creationId xmlns:a16="http://schemas.microsoft.com/office/drawing/2014/main" id="{B7C28D2E-8F7E-5F2E-66B4-876A81F6B7B5}"/>
              </a:ext>
            </a:extLst>
          </p:cNvPr>
          <p:cNvSpPr/>
          <p:nvPr/>
        </p:nvSpPr>
        <p:spPr bwMode="auto">
          <a:xfrm>
            <a:off x="6776594" y="4049150"/>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62" name="Isosceles Triangle 661">
            <a:extLst>
              <a:ext uri="{FF2B5EF4-FFF2-40B4-BE49-F238E27FC236}">
                <a16:creationId xmlns:a16="http://schemas.microsoft.com/office/drawing/2014/main" id="{A43BB058-47D6-B302-88BB-C8E721B02DA5}"/>
              </a:ext>
            </a:extLst>
          </p:cNvPr>
          <p:cNvSpPr/>
          <p:nvPr/>
        </p:nvSpPr>
        <p:spPr bwMode="auto">
          <a:xfrm rot="10800000">
            <a:off x="6581229" y="4050530"/>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663" name="Straight Connector 662">
            <a:extLst>
              <a:ext uri="{FF2B5EF4-FFF2-40B4-BE49-F238E27FC236}">
                <a16:creationId xmlns:a16="http://schemas.microsoft.com/office/drawing/2014/main" id="{82FB4237-FCE6-AE39-9FA5-6202E494823A}"/>
              </a:ext>
            </a:extLst>
          </p:cNvPr>
          <p:cNvCxnSpPr>
            <a:cxnSpLocks/>
          </p:cNvCxnSpPr>
          <p:nvPr/>
        </p:nvCxnSpPr>
        <p:spPr bwMode="auto">
          <a:xfrm>
            <a:off x="6607903" y="4111113"/>
            <a:ext cx="593149" cy="0"/>
          </a:xfrm>
          <a:prstGeom prst="line">
            <a:avLst/>
          </a:prstGeom>
          <a:noFill/>
          <a:ln w="28575" cap="flat" cmpd="sng" algn="ctr">
            <a:solidFill>
              <a:schemeClr val="accent1"/>
            </a:solidFill>
            <a:prstDash val="solid"/>
            <a:round/>
            <a:headEnd type="none" w="med" len="med"/>
            <a:tailEnd type="none" w="med" len="med"/>
          </a:ln>
          <a:effectLst/>
        </p:spPr>
      </p:cxnSp>
      <p:sp>
        <p:nvSpPr>
          <p:cNvPr id="665" name="Star: 5 Points 664">
            <a:extLst>
              <a:ext uri="{FF2B5EF4-FFF2-40B4-BE49-F238E27FC236}">
                <a16:creationId xmlns:a16="http://schemas.microsoft.com/office/drawing/2014/main" id="{B4FEBE46-3D72-103A-D6D1-4E1EA0F5E74B}"/>
              </a:ext>
            </a:extLst>
          </p:cNvPr>
          <p:cNvSpPr/>
          <p:nvPr/>
        </p:nvSpPr>
        <p:spPr bwMode="auto">
          <a:xfrm>
            <a:off x="7181867" y="4076749"/>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66" name="Isosceles Triangle 665">
            <a:extLst>
              <a:ext uri="{FF2B5EF4-FFF2-40B4-BE49-F238E27FC236}">
                <a16:creationId xmlns:a16="http://schemas.microsoft.com/office/drawing/2014/main" id="{659F9F8E-B1EA-CE5C-4A78-1CF1E22FE7B4}"/>
              </a:ext>
            </a:extLst>
          </p:cNvPr>
          <p:cNvSpPr/>
          <p:nvPr/>
        </p:nvSpPr>
        <p:spPr bwMode="auto">
          <a:xfrm>
            <a:off x="6584872" y="4081056"/>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667" name="Straight Connector 666">
            <a:extLst>
              <a:ext uri="{FF2B5EF4-FFF2-40B4-BE49-F238E27FC236}">
                <a16:creationId xmlns:a16="http://schemas.microsoft.com/office/drawing/2014/main" id="{121D6522-BA8D-235F-F113-D3F68E9BEB4E}"/>
              </a:ext>
            </a:extLst>
          </p:cNvPr>
          <p:cNvCxnSpPr>
            <a:cxnSpLocks/>
          </p:cNvCxnSpPr>
          <p:nvPr/>
        </p:nvCxnSpPr>
        <p:spPr bwMode="auto">
          <a:xfrm>
            <a:off x="6607903" y="4154830"/>
            <a:ext cx="593149" cy="0"/>
          </a:xfrm>
          <a:prstGeom prst="line">
            <a:avLst/>
          </a:prstGeom>
          <a:noFill/>
          <a:ln w="28575" cap="flat" cmpd="sng" algn="ctr">
            <a:solidFill>
              <a:schemeClr val="accent1"/>
            </a:solidFill>
            <a:prstDash val="solid"/>
            <a:round/>
            <a:headEnd type="none" w="med" len="med"/>
            <a:tailEnd type="none" w="med" len="med"/>
          </a:ln>
          <a:effectLst/>
        </p:spPr>
      </p:cxnSp>
      <p:sp>
        <p:nvSpPr>
          <p:cNvPr id="668" name="Star: 5 Points 667">
            <a:extLst>
              <a:ext uri="{FF2B5EF4-FFF2-40B4-BE49-F238E27FC236}">
                <a16:creationId xmlns:a16="http://schemas.microsoft.com/office/drawing/2014/main" id="{21D0D067-FFFE-8AF8-321C-CEE016D27B1F}"/>
              </a:ext>
            </a:extLst>
          </p:cNvPr>
          <p:cNvSpPr/>
          <p:nvPr/>
        </p:nvSpPr>
        <p:spPr bwMode="auto">
          <a:xfrm>
            <a:off x="7181867" y="4122264"/>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69" name="Isosceles Triangle 668">
            <a:extLst>
              <a:ext uri="{FF2B5EF4-FFF2-40B4-BE49-F238E27FC236}">
                <a16:creationId xmlns:a16="http://schemas.microsoft.com/office/drawing/2014/main" id="{B3258785-9DB2-3C39-F0F8-86B99A2E7E1D}"/>
              </a:ext>
            </a:extLst>
          </p:cNvPr>
          <p:cNvSpPr/>
          <p:nvPr/>
        </p:nvSpPr>
        <p:spPr bwMode="auto">
          <a:xfrm>
            <a:off x="6584872" y="4124772"/>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670" name="Straight Connector 669">
            <a:extLst>
              <a:ext uri="{FF2B5EF4-FFF2-40B4-BE49-F238E27FC236}">
                <a16:creationId xmlns:a16="http://schemas.microsoft.com/office/drawing/2014/main" id="{77D78F93-C2E5-0838-2B33-64D0B9550BF7}"/>
              </a:ext>
            </a:extLst>
          </p:cNvPr>
          <p:cNvCxnSpPr>
            <a:cxnSpLocks/>
          </p:cNvCxnSpPr>
          <p:nvPr/>
        </p:nvCxnSpPr>
        <p:spPr bwMode="auto">
          <a:xfrm>
            <a:off x="6607903" y="4193689"/>
            <a:ext cx="162057" cy="0"/>
          </a:xfrm>
          <a:prstGeom prst="line">
            <a:avLst/>
          </a:prstGeom>
          <a:noFill/>
          <a:ln w="28575" cap="flat" cmpd="sng" algn="ctr">
            <a:solidFill>
              <a:schemeClr val="accent1"/>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8931EB7B-00EC-6BC8-6BA0-1369AE0EE601}"/>
              </a:ext>
            </a:extLst>
          </p:cNvPr>
          <p:cNvCxnSpPr>
            <a:cxnSpLocks/>
          </p:cNvCxnSpPr>
          <p:nvPr/>
        </p:nvCxnSpPr>
        <p:spPr bwMode="auto">
          <a:xfrm>
            <a:off x="6769960" y="4193689"/>
            <a:ext cx="426234" cy="0"/>
          </a:xfrm>
          <a:prstGeom prst="line">
            <a:avLst/>
          </a:prstGeom>
          <a:noFill/>
          <a:ln w="28575" cap="flat" cmpd="sng" algn="ctr">
            <a:solidFill>
              <a:schemeClr val="accent3"/>
            </a:solidFill>
            <a:prstDash val="solid"/>
            <a:round/>
            <a:headEnd type="none" w="med" len="med"/>
            <a:tailEnd type="none" w="med" len="med"/>
          </a:ln>
          <a:effectLst/>
        </p:spPr>
      </p:cxnSp>
      <p:sp>
        <p:nvSpPr>
          <p:cNvPr id="674" name="Oval 673">
            <a:extLst>
              <a:ext uri="{FF2B5EF4-FFF2-40B4-BE49-F238E27FC236}">
                <a16:creationId xmlns:a16="http://schemas.microsoft.com/office/drawing/2014/main" id="{3DB0B681-01A2-9CB9-0C8E-53BE9BAFA914}"/>
              </a:ext>
            </a:extLst>
          </p:cNvPr>
          <p:cNvSpPr/>
          <p:nvPr/>
        </p:nvSpPr>
        <p:spPr bwMode="auto">
          <a:xfrm>
            <a:off x="6740821" y="4166977"/>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75" name="Isosceles Triangle 674">
            <a:extLst>
              <a:ext uri="{FF2B5EF4-FFF2-40B4-BE49-F238E27FC236}">
                <a16:creationId xmlns:a16="http://schemas.microsoft.com/office/drawing/2014/main" id="{E808D5CC-7270-3A94-5100-644D5EEA3540}"/>
              </a:ext>
            </a:extLst>
          </p:cNvPr>
          <p:cNvSpPr/>
          <p:nvPr/>
        </p:nvSpPr>
        <p:spPr bwMode="auto">
          <a:xfrm>
            <a:off x="6584872" y="4167274"/>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76" name="Star: 5 Points 675">
            <a:extLst>
              <a:ext uri="{FF2B5EF4-FFF2-40B4-BE49-F238E27FC236}">
                <a16:creationId xmlns:a16="http://schemas.microsoft.com/office/drawing/2014/main" id="{E8E5D873-1642-9CBC-7E01-9213F3BE7132}"/>
              </a:ext>
            </a:extLst>
          </p:cNvPr>
          <p:cNvSpPr/>
          <p:nvPr/>
        </p:nvSpPr>
        <p:spPr bwMode="auto">
          <a:xfrm>
            <a:off x="7178481" y="4163319"/>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677" name="Straight Connector 676">
            <a:extLst>
              <a:ext uri="{FF2B5EF4-FFF2-40B4-BE49-F238E27FC236}">
                <a16:creationId xmlns:a16="http://schemas.microsoft.com/office/drawing/2014/main" id="{BA342682-B6E6-B7A6-AE9D-199B7C7564DB}"/>
              </a:ext>
            </a:extLst>
          </p:cNvPr>
          <p:cNvCxnSpPr>
            <a:cxnSpLocks/>
          </p:cNvCxnSpPr>
          <p:nvPr/>
        </p:nvCxnSpPr>
        <p:spPr bwMode="auto">
          <a:xfrm>
            <a:off x="6607903" y="4234977"/>
            <a:ext cx="175415" cy="0"/>
          </a:xfrm>
          <a:prstGeom prst="line">
            <a:avLst/>
          </a:prstGeom>
          <a:noFill/>
          <a:ln w="28575" cap="flat" cmpd="sng" algn="ctr">
            <a:solidFill>
              <a:schemeClr val="accent1"/>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589432CE-255C-6AA3-C2E7-E9D43319A861}"/>
              </a:ext>
            </a:extLst>
          </p:cNvPr>
          <p:cNvCxnSpPr>
            <a:cxnSpLocks/>
          </p:cNvCxnSpPr>
          <p:nvPr/>
        </p:nvCxnSpPr>
        <p:spPr bwMode="auto">
          <a:xfrm>
            <a:off x="6783983" y="4234977"/>
            <a:ext cx="402497" cy="0"/>
          </a:xfrm>
          <a:prstGeom prst="line">
            <a:avLst/>
          </a:prstGeom>
          <a:noFill/>
          <a:ln w="28575" cap="flat" cmpd="sng" algn="ctr">
            <a:solidFill>
              <a:schemeClr val="accent3"/>
            </a:solidFill>
            <a:prstDash val="solid"/>
            <a:round/>
            <a:headEnd type="none" w="med" len="med"/>
            <a:tailEnd type="none" w="med" len="med"/>
          </a:ln>
          <a:effectLst/>
        </p:spPr>
      </p:cxnSp>
      <p:sp>
        <p:nvSpPr>
          <p:cNvPr id="681" name="Isosceles Triangle 680">
            <a:extLst>
              <a:ext uri="{FF2B5EF4-FFF2-40B4-BE49-F238E27FC236}">
                <a16:creationId xmlns:a16="http://schemas.microsoft.com/office/drawing/2014/main" id="{9C2AF66C-4F25-A323-006D-10530F5C97EC}"/>
              </a:ext>
            </a:extLst>
          </p:cNvPr>
          <p:cNvSpPr/>
          <p:nvPr/>
        </p:nvSpPr>
        <p:spPr bwMode="auto">
          <a:xfrm rot="10800000">
            <a:off x="6581229" y="4216895"/>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82" name="Oval 681">
            <a:extLst>
              <a:ext uri="{FF2B5EF4-FFF2-40B4-BE49-F238E27FC236}">
                <a16:creationId xmlns:a16="http://schemas.microsoft.com/office/drawing/2014/main" id="{573260AE-2756-99C7-C82D-268AA4835FDC}"/>
              </a:ext>
            </a:extLst>
          </p:cNvPr>
          <p:cNvSpPr/>
          <p:nvPr/>
        </p:nvSpPr>
        <p:spPr bwMode="auto">
          <a:xfrm>
            <a:off x="6763262" y="4213215"/>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83" name="Star: 5 Points 682">
            <a:extLst>
              <a:ext uri="{FF2B5EF4-FFF2-40B4-BE49-F238E27FC236}">
                <a16:creationId xmlns:a16="http://schemas.microsoft.com/office/drawing/2014/main" id="{D05BC17D-D9BD-D6E1-42BD-F35DEA5D5F95}"/>
              </a:ext>
            </a:extLst>
          </p:cNvPr>
          <p:cNvSpPr/>
          <p:nvPr/>
        </p:nvSpPr>
        <p:spPr bwMode="auto">
          <a:xfrm>
            <a:off x="7164798" y="4204658"/>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684" name="Straight Connector 683">
            <a:extLst>
              <a:ext uri="{FF2B5EF4-FFF2-40B4-BE49-F238E27FC236}">
                <a16:creationId xmlns:a16="http://schemas.microsoft.com/office/drawing/2014/main" id="{14061ABB-EF94-36AD-5BCE-28925FA1C42E}"/>
              </a:ext>
            </a:extLst>
          </p:cNvPr>
          <p:cNvCxnSpPr>
            <a:cxnSpLocks/>
          </p:cNvCxnSpPr>
          <p:nvPr/>
        </p:nvCxnSpPr>
        <p:spPr bwMode="auto">
          <a:xfrm>
            <a:off x="6607903" y="4277479"/>
            <a:ext cx="162057" cy="0"/>
          </a:xfrm>
          <a:prstGeom prst="line">
            <a:avLst/>
          </a:prstGeom>
          <a:noFill/>
          <a:ln w="28575" cap="flat" cmpd="sng" algn="ctr">
            <a:solidFill>
              <a:schemeClr val="accent1"/>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CF62F02E-7ABD-8862-C759-63C3A06D4323}"/>
              </a:ext>
            </a:extLst>
          </p:cNvPr>
          <p:cNvCxnSpPr>
            <a:cxnSpLocks/>
          </p:cNvCxnSpPr>
          <p:nvPr/>
        </p:nvCxnSpPr>
        <p:spPr bwMode="auto">
          <a:xfrm>
            <a:off x="6771840" y="4277479"/>
            <a:ext cx="418283" cy="0"/>
          </a:xfrm>
          <a:prstGeom prst="line">
            <a:avLst/>
          </a:prstGeom>
          <a:noFill/>
          <a:ln w="28575" cap="flat" cmpd="sng" algn="ctr">
            <a:solidFill>
              <a:schemeClr val="accent3"/>
            </a:solidFill>
            <a:prstDash val="solid"/>
            <a:round/>
            <a:headEnd type="none" w="med" len="med"/>
            <a:tailEnd type="none" w="med" len="med"/>
          </a:ln>
          <a:effectLst/>
        </p:spPr>
      </p:cxnSp>
      <p:sp>
        <p:nvSpPr>
          <p:cNvPr id="688" name="Star: 5 Points 687">
            <a:extLst>
              <a:ext uri="{FF2B5EF4-FFF2-40B4-BE49-F238E27FC236}">
                <a16:creationId xmlns:a16="http://schemas.microsoft.com/office/drawing/2014/main" id="{EDFE52C3-D7FB-9F3E-B352-7E0C11DB9E3E}"/>
              </a:ext>
            </a:extLst>
          </p:cNvPr>
          <p:cNvSpPr/>
          <p:nvPr/>
        </p:nvSpPr>
        <p:spPr bwMode="auto">
          <a:xfrm>
            <a:off x="7165486" y="4245438"/>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89" name="Oval 688">
            <a:extLst>
              <a:ext uri="{FF2B5EF4-FFF2-40B4-BE49-F238E27FC236}">
                <a16:creationId xmlns:a16="http://schemas.microsoft.com/office/drawing/2014/main" id="{2F0E7356-5D23-BAC3-2368-B84DB7A80FAE}"/>
              </a:ext>
            </a:extLst>
          </p:cNvPr>
          <p:cNvSpPr/>
          <p:nvPr/>
        </p:nvSpPr>
        <p:spPr bwMode="auto">
          <a:xfrm>
            <a:off x="6747100" y="4255626"/>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90" name="Isosceles Triangle 689">
            <a:extLst>
              <a:ext uri="{FF2B5EF4-FFF2-40B4-BE49-F238E27FC236}">
                <a16:creationId xmlns:a16="http://schemas.microsoft.com/office/drawing/2014/main" id="{43E94CAF-71A0-A2B2-913E-BCF63A112C04}"/>
              </a:ext>
            </a:extLst>
          </p:cNvPr>
          <p:cNvSpPr/>
          <p:nvPr/>
        </p:nvSpPr>
        <p:spPr bwMode="auto">
          <a:xfrm>
            <a:off x="6584872" y="4252278"/>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691" name="Straight Connector 690">
            <a:extLst>
              <a:ext uri="{FF2B5EF4-FFF2-40B4-BE49-F238E27FC236}">
                <a16:creationId xmlns:a16="http://schemas.microsoft.com/office/drawing/2014/main" id="{03D4B91C-0A60-91F0-947D-2BC15EE9FA29}"/>
              </a:ext>
            </a:extLst>
          </p:cNvPr>
          <p:cNvCxnSpPr>
            <a:cxnSpLocks/>
          </p:cNvCxnSpPr>
          <p:nvPr/>
        </p:nvCxnSpPr>
        <p:spPr bwMode="auto">
          <a:xfrm>
            <a:off x="6607903" y="4315123"/>
            <a:ext cx="570076" cy="0"/>
          </a:xfrm>
          <a:prstGeom prst="line">
            <a:avLst/>
          </a:prstGeom>
          <a:noFill/>
          <a:ln w="28575" cap="flat" cmpd="sng" algn="ctr">
            <a:solidFill>
              <a:schemeClr val="accent1"/>
            </a:solidFill>
            <a:prstDash val="solid"/>
            <a:round/>
            <a:headEnd type="none" w="med" len="med"/>
            <a:tailEnd type="none" w="med" len="med"/>
          </a:ln>
          <a:effectLst/>
        </p:spPr>
      </p:cxnSp>
      <p:sp>
        <p:nvSpPr>
          <p:cNvPr id="693" name="Star: 5 Points 692">
            <a:extLst>
              <a:ext uri="{FF2B5EF4-FFF2-40B4-BE49-F238E27FC236}">
                <a16:creationId xmlns:a16="http://schemas.microsoft.com/office/drawing/2014/main" id="{91B56D7B-B0EB-2FAE-B3C1-26002F62561B}"/>
              </a:ext>
            </a:extLst>
          </p:cNvPr>
          <p:cNvSpPr/>
          <p:nvPr/>
        </p:nvSpPr>
        <p:spPr bwMode="auto">
          <a:xfrm>
            <a:off x="7156661" y="4284066"/>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94" name="Isosceles Triangle 693">
            <a:extLst>
              <a:ext uri="{FF2B5EF4-FFF2-40B4-BE49-F238E27FC236}">
                <a16:creationId xmlns:a16="http://schemas.microsoft.com/office/drawing/2014/main" id="{52077C06-8E67-463E-C723-EF90089478FB}"/>
              </a:ext>
            </a:extLst>
          </p:cNvPr>
          <p:cNvSpPr/>
          <p:nvPr/>
        </p:nvSpPr>
        <p:spPr bwMode="auto">
          <a:xfrm rot="10800000">
            <a:off x="6581229" y="4298256"/>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695" name="Straight Connector 694">
            <a:extLst>
              <a:ext uri="{FF2B5EF4-FFF2-40B4-BE49-F238E27FC236}">
                <a16:creationId xmlns:a16="http://schemas.microsoft.com/office/drawing/2014/main" id="{694E8079-EAB0-4EC9-1C3C-7DE96D67AE4E}"/>
              </a:ext>
            </a:extLst>
          </p:cNvPr>
          <p:cNvCxnSpPr>
            <a:cxnSpLocks/>
          </p:cNvCxnSpPr>
          <p:nvPr/>
        </p:nvCxnSpPr>
        <p:spPr bwMode="auto">
          <a:xfrm>
            <a:off x="6607903" y="4356411"/>
            <a:ext cx="570076" cy="0"/>
          </a:xfrm>
          <a:prstGeom prst="line">
            <a:avLst/>
          </a:prstGeom>
          <a:noFill/>
          <a:ln w="28575" cap="flat" cmpd="sng" algn="ctr">
            <a:solidFill>
              <a:schemeClr val="accent1"/>
            </a:solidFill>
            <a:prstDash val="solid"/>
            <a:round/>
            <a:headEnd type="none" w="med" len="med"/>
            <a:tailEnd type="none" w="med" len="med"/>
          </a:ln>
          <a:effectLst/>
        </p:spPr>
      </p:cxnSp>
      <p:sp>
        <p:nvSpPr>
          <p:cNvPr id="696" name="Star: 5 Points 695">
            <a:extLst>
              <a:ext uri="{FF2B5EF4-FFF2-40B4-BE49-F238E27FC236}">
                <a16:creationId xmlns:a16="http://schemas.microsoft.com/office/drawing/2014/main" id="{D3A4B76C-2496-E636-0BA8-643AA4D9C95B}"/>
              </a:ext>
            </a:extLst>
          </p:cNvPr>
          <p:cNvSpPr/>
          <p:nvPr/>
        </p:nvSpPr>
        <p:spPr bwMode="auto">
          <a:xfrm>
            <a:off x="7158643" y="4324361"/>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97" name="Isosceles Triangle 696">
            <a:extLst>
              <a:ext uri="{FF2B5EF4-FFF2-40B4-BE49-F238E27FC236}">
                <a16:creationId xmlns:a16="http://schemas.microsoft.com/office/drawing/2014/main" id="{1E14CEB4-2A42-0E8B-26C0-DEEAAA8BD605}"/>
              </a:ext>
            </a:extLst>
          </p:cNvPr>
          <p:cNvSpPr/>
          <p:nvPr/>
        </p:nvSpPr>
        <p:spPr bwMode="auto">
          <a:xfrm rot="10800000">
            <a:off x="6581229" y="4335901"/>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698" name="Straight Connector 697">
            <a:extLst>
              <a:ext uri="{FF2B5EF4-FFF2-40B4-BE49-F238E27FC236}">
                <a16:creationId xmlns:a16="http://schemas.microsoft.com/office/drawing/2014/main" id="{9EE5A7C0-1118-E013-2955-5B55FA30F863}"/>
              </a:ext>
            </a:extLst>
          </p:cNvPr>
          <p:cNvCxnSpPr>
            <a:cxnSpLocks/>
          </p:cNvCxnSpPr>
          <p:nvPr/>
        </p:nvCxnSpPr>
        <p:spPr bwMode="auto">
          <a:xfrm>
            <a:off x="6607903" y="4398913"/>
            <a:ext cx="170558" cy="0"/>
          </a:xfrm>
          <a:prstGeom prst="line">
            <a:avLst/>
          </a:prstGeom>
          <a:noFill/>
          <a:ln w="28575" cap="flat" cmpd="sng" algn="ctr">
            <a:solidFill>
              <a:schemeClr val="accent1"/>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53FFE54D-EB40-1E04-4B9E-A40DDF570CCB}"/>
              </a:ext>
            </a:extLst>
          </p:cNvPr>
          <p:cNvCxnSpPr>
            <a:cxnSpLocks/>
          </p:cNvCxnSpPr>
          <p:nvPr/>
        </p:nvCxnSpPr>
        <p:spPr bwMode="auto">
          <a:xfrm>
            <a:off x="6773603" y="4398913"/>
            <a:ext cx="401948" cy="0"/>
          </a:xfrm>
          <a:prstGeom prst="line">
            <a:avLst/>
          </a:prstGeom>
          <a:noFill/>
          <a:ln w="28575" cap="flat" cmpd="sng" algn="ctr">
            <a:solidFill>
              <a:schemeClr val="accent3"/>
            </a:solidFill>
            <a:prstDash val="solid"/>
            <a:round/>
            <a:headEnd type="none" w="med" len="med"/>
            <a:tailEnd type="none" w="med" len="med"/>
          </a:ln>
          <a:effectLst/>
        </p:spPr>
      </p:cxnSp>
      <p:sp>
        <p:nvSpPr>
          <p:cNvPr id="702" name="Star: 5 Points 701">
            <a:extLst>
              <a:ext uri="{FF2B5EF4-FFF2-40B4-BE49-F238E27FC236}">
                <a16:creationId xmlns:a16="http://schemas.microsoft.com/office/drawing/2014/main" id="{7D39722D-326E-BA67-6428-076E5CA4186A}"/>
              </a:ext>
            </a:extLst>
          </p:cNvPr>
          <p:cNvSpPr/>
          <p:nvPr/>
        </p:nvSpPr>
        <p:spPr bwMode="auto">
          <a:xfrm>
            <a:off x="7157838" y="4369371"/>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03" name="Oval 702">
            <a:extLst>
              <a:ext uri="{FF2B5EF4-FFF2-40B4-BE49-F238E27FC236}">
                <a16:creationId xmlns:a16="http://schemas.microsoft.com/office/drawing/2014/main" id="{053C0D41-4C53-C68F-BF8D-D5BD8AB384BE}"/>
              </a:ext>
            </a:extLst>
          </p:cNvPr>
          <p:cNvSpPr/>
          <p:nvPr/>
        </p:nvSpPr>
        <p:spPr bwMode="auto">
          <a:xfrm>
            <a:off x="6741028" y="4374632"/>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04" name="Isosceles Triangle 703">
            <a:extLst>
              <a:ext uri="{FF2B5EF4-FFF2-40B4-BE49-F238E27FC236}">
                <a16:creationId xmlns:a16="http://schemas.microsoft.com/office/drawing/2014/main" id="{2EED7803-BE37-CF63-7411-25D9842DD63C}"/>
              </a:ext>
            </a:extLst>
          </p:cNvPr>
          <p:cNvSpPr/>
          <p:nvPr/>
        </p:nvSpPr>
        <p:spPr bwMode="auto">
          <a:xfrm>
            <a:off x="6584872" y="4372498"/>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05" name="Straight Connector 704">
            <a:extLst>
              <a:ext uri="{FF2B5EF4-FFF2-40B4-BE49-F238E27FC236}">
                <a16:creationId xmlns:a16="http://schemas.microsoft.com/office/drawing/2014/main" id="{9DDAA37A-E3C8-71EF-5531-4438DA684462}"/>
              </a:ext>
            </a:extLst>
          </p:cNvPr>
          <p:cNvCxnSpPr>
            <a:cxnSpLocks/>
          </p:cNvCxnSpPr>
          <p:nvPr/>
        </p:nvCxnSpPr>
        <p:spPr bwMode="auto">
          <a:xfrm>
            <a:off x="6607903" y="4440201"/>
            <a:ext cx="187558" cy="0"/>
          </a:xfrm>
          <a:prstGeom prst="line">
            <a:avLst/>
          </a:prstGeom>
          <a:noFill/>
          <a:ln w="28575" cap="flat" cmpd="sng" algn="ctr">
            <a:solidFill>
              <a:schemeClr val="accent1"/>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074F0CA4-231E-3825-4FAD-30BFCFA69253}"/>
              </a:ext>
            </a:extLst>
          </p:cNvPr>
          <p:cNvCxnSpPr>
            <a:cxnSpLocks/>
          </p:cNvCxnSpPr>
          <p:nvPr/>
        </p:nvCxnSpPr>
        <p:spPr bwMode="auto">
          <a:xfrm>
            <a:off x="6802747" y="4440201"/>
            <a:ext cx="377660" cy="0"/>
          </a:xfrm>
          <a:prstGeom prst="line">
            <a:avLst/>
          </a:prstGeom>
          <a:noFill/>
          <a:ln w="28575" cap="flat" cmpd="sng" algn="ctr">
            <a:solidFill>
              <a:schemeClr val="accent3"/>
            </a:solidFill>
            <a:prstDash val="solid"/>
            <a:round/>
            <a:headEnd type="none" w="med" len="med"/>
            <a:tailEnd type="none" w="med" len="med"/>
          </a:ln>
          <a:effectLst/>
        </p:spPr>
      </p:cxnSp>
      <p:sp>
        <p:nvSpPr>
          <p:cNvPr id="710" name="Star: 5 Points 709">
            <a:extLst>
              <a:ext uri="{FF2B5EF4-FFF2-40B4-BE49-F238E27FC236}">
                <a16:creationId xmlns:a16="http://schemas.microsoft.com/office/drawing/2014/main" id="{87A819B7-1AF7-2B2C-837F-FDB91844D245}"/>
              </a:ext>
            </a:extLst>
          </p:cNvPr>
          <p:cNvSpPr/>
          <p:nvPr/>
        </p:nvSpPr>
        <p:spPr bwMode="auto">
          <a:xfrm>
            <a:off x="7157323" y="4410648"/>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11" name="Oval 710">
            <a:extLst>
              <a:ext uri="{FF2B5EF4-FFF2-40B4-BE49-F238E27FC236}">
                <a16:creationId xmlns:a16="http://schemas.microsoft.com/office/drawing/2014/main" id="{9868D104-6B89-A17C-844C-C21FEBD2782E}"/>
              </a:ext>
            </a:extLst>
          </p:cNvPr>
          <p:cNvSpPr/>
          <p:nvPr/>
        </p:nvSpPr>
        <p:spPr bwMode="auto">
          <a:xfrm>
            <a:off x="6780024" y="4418718"/>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12" name="Isosceles Triangle 711">
            <a:extLst>
              <a:ext uri="{FF2B5EF4-FFF2-40B4-BE49-F238E27FC236}">
                <a16:creationId xmlns:a16="http://schemas.microsoft.com/office/drawing/2014/main" id="{219C5932-0262-05F0-A995-28903742265B}"/>
              </a:ext>
            </a:extLst>
          </p:cNvPr>
          <p:cNvSpPr/>
          <p:nvPr/>
        </p:nvSpPr>
        <p:spPr bwMode="auto">
          <a:xfrm>
            <a:off x="6584872" y="4412571"/>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13" name="Straight Connector 712">
            <a:extLst>
              <a:ext uri="{FF2B5EF4-FFF2-40B4-BE49-F238E27FC236}">
                <a16:creationId xmlns:a16="http://schemas.microsoft.com/office/drawing/2014/main" id="{494A6717-A7B7-51B9-5697-35D4112F07ED}"/>
              </a:ext>
            </a:extLst>
          </p:cNvPr>
          <p:cNvCxnSpPr>
            <a:cxnSpLocks/>
          </p:cNvCxnSpPr>
          <p:nvPr/>
        </p:nvCxnSpPr>
        <p:spPr bwMode="auto">
          <a:xfrm>
            <a:off x="6607903" y="4479060"/>
            <a:ext cx="215488" cy="0"/>
          </a:xfrm>
          <a:prstGeom prst="line">
            <a:avLst/>
          </a:prstGeom>
          <a:noFill/>
          <a:ln w="28575" cap="flat" cmpd="sng" algn="ctr">
            <a:solidFill>
              <a:schemeClr val="accent1"/>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023708F5-C0C7-9079-41DF-5E85C073265B}"/>
              </a:ext>
            </a:extLst>
          </p:cNvPr>
          <p:cNvCxnSpPr>
            <a:cxnSpLocks/>
          </p:cNvCxnSpPr>
          <p:nvPr/>
        </p:nvCxnSpPr>
        <p:spPr bwMode="auto">
          <a:xfrm>
            <a:off x="6811248" y="4479060"/>
            <a:ext cx="369160" cy="0"/>
          </a:xfrm>
          <a:prstGeom prst="line">
            <a:avLst/>
          </a:prstGeom>
          <a:noFill/>
          <a:ln w="28575" cap="flat" cmpd="sng" algn="ctr">
            <a:solidFill>
              <a:schemeClr val="accent3"/>
            </a:solidFill>
            <a:prstDash val="solid"/>
            <a:round/>
            <a:headEnd type="none" w="med" len="med"/>
            <a:tailEnd type="none" w="med" len="med"/>
          </a:ln>
          <a:effectLst/>
        </p:spPr>
      </p:cxnSp>
      <p:sp>
        <p:nvSpPr>
          <p:cNvPr id="717" name="Star: 5 Points 716">
            <a:extLst>
              <a:ext uri="{FF2B5EF4-FFF2-40B4-BE49-F238E27FC236}">
                <a16:creationId xmlns:a16="http://schemas.microsoft.com/office/drawing/2014/main" id="{0D4040C3-84F6-5F0F-923A-36A1A57572E5}"/>
              </a:ext>
            </a:extLst>
          </p:cNvPr>
          <p:cNvSpPr/>
          <p:nvPr/>
        </p:nvSpPr>
        <p:spPr bwMode="auto">
          <a:xfrm>
            <a:off x="7158643" y="4449611"/>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18" name="Oval 717">
            <a:extLst>
              <a:ext uri="{FF2B5EF4-FFF2-40B4-BE49-F238E27FC236}">
                <a16:creationId xmlns:a16="http://schemas.microsoft.com/office/drawing/2014/main" id="{33A4CF0F-0C58-5BFE-BAAB-54C04C103577}"/>
              </a:ext>
            </a:extLst>
          </p:cNvPr>
          <p:cNvSpPr/>
          <p:nvPr/>
        </p:nvSpPr>
        <p:spPr bwMode="auto">
          <a:xfrm>
            <a:off x="6793485" y="4455809"/>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19" name="Isosceles Triangle 718">
            <a:extLst>
              <a:ext uri="{FF2B5EF4-FFF2-40B4-BE49-F238E27FC236}">
                <a16:creationId xmlns:a16="http://schemas.microsoft.com/office/drawing/2014/main" id="{23A7410A-FCBA-37FA-6D86-51D633CD13F6}"/>
              </a:ext>
            </a:extLst>
          </p:cNvPr>
          <p:cNvSpPr/>
          <p:nvPr/>
        </p:nvSpPr>
        <p:spPr bwMode="auto">
          <a:xfrm rot="10800000">
            <a:off x="6581229" y="4456121"/>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20" name="Straight Connector 719">
            <a:extLst>
              <a:ext uri="{FF2B5EF4-FFF2-40B4-BE49-F238E27FC236}">
                <a16:creationId xmlns:a16="http://schemas.microsoft.com/office/drawing/2014/main" id="{900F5C94-A7D4-8B65-7840-59597A285CC1}"/>
              </a:ext>
            </a:extLst>
          </p:cNvPr>
          <p:cNvCxnSpPr>
            <a:cxnSpLocks/>
          </p:cNvCxnSpPr>
          <p:nvPr/>
        </p:nvCxnSpPr>
        <p:spPr bwMode="auto">
          <a:xfrm>
            <a:off x="6607903" y="4520347"/>
            <a:ext cx="571291" cy="0"/>
          </a:xfrm>
          <a:prstGeom prst="line">
            <a:avLst/>
          </a:prstGeom>
          <a:noFill/>
          <a:ln w="28575" cap="flat" cmpd="sng" algn="ctr">
            <a:solidFill>
              <a:schemeClr val="accent1"/>
            </a:solidFill>
            <a:prstDash val="solid"/>
            <a:round/>
            <a:headEnd type="none" w="med" len="med"/>
            <a:tailEnd type="none" w="med" len="med"/>
          </a:ln>
          <a:effectLst/>
        </p:spPr>
      </p:cxnSp>
      <p:sp>
        <p:nvSpPr>
          <p:cNvPr id="722" name="Star: 5 Points 721">
            <a:extLst>
              <a:ext uri="{FF2B5EF4-FFF2-40B4-BE49-F238E27FC236}">
                <a16:creationId xmlns:a16="http://schemas.microsoft.com/office/drawing/2014/main" id="{36BAA7B6-C371-015E-533A-137D2E1F0AA8}"/>
              </a:ext>
            </a:extLst>
          </p:cNvPr>
          <p:cNvSpPr/>
          <p:nvPr/>
        </p:nvSpPr>
        <p:spPr bwMode="auto">
          <a:xfrm>
            <a:off x="7151357" y="4492113"/>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23" name="Isosceles Triangle 722">
            <a:extLst>
              <a:ext uri="{FF2B5EF4-FFF2-40B4-BE49-F238E27FC236}">
                <a16:creationId xmlns:a16="http://schemas.microsoft.com/office/drawing/2014/main" id="{C548FC82-10F2-39B2-97DE-B91157A16D03}"/>
              </a:ext>
            </a:extLst>
          </p:cNvPr>
          <p:cNvSpPr/>
          <p:nvPr/>
        </p:nvSpPr>
        <p:spPr bwMode="auto">
          <a:xfrm rot="10800000">
            <a:off x="6581229" y="4498623"/>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24" name="Straight Connector 723">
            <a:extLst>
              <a:ext uri="{FF2B5EF4-FFF2-40B4-BE49-F238E27FC236}">
                <a16:creationId xmlns:a16="http://schemas.microsoft.com/office/drawing/2014/main" id="{D4000F26-6F7E-7243-FDB1-7C56ECCEAEF7}"/>
              </a:ext>
            </a:extLst>
          </p:cNvPr>
          <p:cNvCxnSpPr>
            <a:cxnSpLocks/>
          </p:cNvCxnSpPr>
          <p:nvPr/>
        </p:nvCxnSpPr>
        <p:spPr bwMode="auto">
          <a:xfrm>
            <a:off x="6607903" y="4561635"/>
            <a:ext cx="175415" cy="0"/>
          </a:xfrm>
          <a:prstGeom prst="line">
            <a:avLst/>
          </a:prstGeom>
          <a:noFill/>
          <a:ln w="28575" cap="flat" cmpd="sng" algn="ctr">
            <a:solidFill>
              <a:schemeClr val="accent1"/>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F1B1F705-46E0-16D7-501F-249868059A25}"/>
              </a:ext>
            </a:extLst>
          </p:cNvPr>
          <p:cNvCxnSpPr>
            <a:cxnSpLocks/>
          </p:cNvCxnSpPr>
          <p:nvPr/>
        </p:nvCxnSpPr>
        <p:spPr bwMode="auto">
          <a:xfrm>
            <a:off x="6782104" y="4561635"/>
            <a:ext cx="392233" cy="0"/>
          </a:xfrm>
          <a:prstGeom prst="line">
            <a:avLst/>
          </a:prstGeom>
          <a:noFill/>
          <a:ln w="28575" cap="flat" cmpd="sng" algn="ctr">
            <a:solidFill>
              <a:schemeClr val="accent3"/>
            </a:solidFill>
            <a:prstDash val="solid"/>
            <a:round/>
            <a:headEnd type="none" w="med" len="med"/>
            <a:tailEnd type="none" w="med" len="med"/>
          </a:ln>
          <a:effectLst/>
        </p:spPr>
      </p:cxnSp>
      <p:sp>
        <p:nvSpPr>
          <p:cNvPr id="728" name="Star: 5 Points 727">
            <a:extLst>
              <a:ext uri="{FF2B5EF4-FFF2-40B4-BE49-F238E27FC236}">
                <a16:creationId xmlns:a16="http://schemas.microsoft.com/office/drawing/2014/main" id="{DF9A1C9A-E7E8-E64D-62C1-B3061ECD635F}"/>
              </a:ext>
            </a:extLst>
          </p:cNvPr>
          <p:cNvSpPr/>
          <p:nvPr/>
        </p:nvSpPr>
        <p:spPr bwMode="auto">
          <a:xfrm>
            <a:off x="7152461" y="4533399"/>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29" name="Oval 728">
            <a:extLst>
              <a:ext uri="{FF2B5EF4-FFF2-40B4-BE49-F238E27FC236}">
                <a16:creationId xmlns:a16="http://schemas.microsoft.com/office/drawing/2014/main" id="{AE30B1FD-D327-ECA8-8B8E-49629AD2A5AF}"/>
              </a:ext>
            </a:extLst>
          </p:cNvPr>
          <p:cNvSpPr/>
          <p:nvPr/>
        </p:nvSpPr>
        <p:spPr bwMode="auto">
          <a:xfrm>
            <a:off x="6760484" y="4536461"/>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30" name="Isosceles Triangle 729">
            <a:extLst>
              <a:ext uri="{FF2B5EF4-FFF2-40B4-BE49-F238E27FC236}">
                <a16:creationId xmlns:a16="http://schemas.microsoft.com/office/drawing/2014/main" id="{3E695446-1576-57A3-6975-3E188AE53717}"/>
              </a:ext>
            </a:extLst>
          </p:cNvPr>
          <p:cNvSpPr/>
          <p:nvPr/>
        </p:nvSpPr>
        <p:spPr bwMode="auto">
          <a:xfrm>
            <a:off x="6584872" y="4532791"/>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31" name="Straight Connector 730">
            <a:extLst>
              <a:ext uri="{FF2B5EF4-FFF2-40B4-BE49-F238E27FC236}">
                <a16:creationId xmlns:a16="http://schemas.microsoft.com/office/drawing/2014/main" id="{6E9D239D-FD1D-B89F-B907-49EF05A53063}"/>
              </a:ext>
            </a:extLst>
          </p:cNvPr>
          <p:cNvCxnSpPr>
            <a:cxnSpLocks/>
          </p:cNvCxnSpPr>
          <p:nvPr/>
        </p:nvCxnSpPr>
        <p:spPr bwMode="auto">
          <a:xfrm>
            <a:off x="6607903" y="4604137"/>
            <a:ext cx="560362" cy="0"/>
          </a:xfrm>
          <a:prstGeom prst="line">
            <a:avLst/>
          </a:prstGeom>
          <a:noFill/>
          <a:ln w="28575" cap="flat" cmpd="sng" algn="ctr">
            <a:solidFill>
              <a:schemeClr val="accent1"/>
            </a:solidFill>
            <a:prstDash val="solid"/>
            <a:round/>
            <a:headEnd type="none" w="med" len="med"/>
            <a:tailEnd type="none" w="med" len="med"/>
          </a:ln>
          <a:effectLst/>
        </p:spPr>
      </p:cxnSp>
      <p:sp>
        <p:nvSpPr>
          <p:cNvPr id="733" name="Star: 5 Points 732">
            <a:extLst>
              <a:ext uri="{FF2B5EF4-FFF2-40B4-BE49-F238E27FC236}">
                <a16:creationId xmlns:a16="http://schemas.microsoft.com/office/drawing/2014/main" id="{EF410D2A-23F1-FB95-AA6B-D97E3817B338}"/>
              </a:ext>
            </a:extLst>
          </p:cNvPr>
          <p:cNvSpPr/>
          <p:nvPr/>
        </p:nvSpPr>
        <p:spPr bwMode="auto">
          <a:xfrm>
            <a:off x="7145447" y="4574831"/>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34" name="Isosceles Triangle 733">
            <a:extLst>
              <a:ext uri="{FF2B5EF4-FFF2-40B4-BE49-F238E27FC236}">
                <a16:creationId xmlns:a16="http://schemas.microsoft.com/office/drawing/2014/main" id="{CC85FD95-E200-91C2-63FB-82D4FE4DF86A}"/>
              </a:ext>
            </a:extLst>
          </p:cNvPr>
          <p:cNvSpPr/>
          <p:nvPr/>
        </p:nvSpPr>
        <p:spPr bwMode="auto">
          <a:xfrm rot="10800000">
            <a:off x="6581229" y="4582413"/>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35" name="Straight Connector 734">
            <a:extLst>
              <a:ext uri="{FF2B5EF4-FFF2-40B4-BE49-F238E27FC236}">
                <a16:creationId xmlns:a16="http://schemas.microsoft.com/office/drawing/2014/main" id="{28D0608C-729C-D55E-B295-BEDDEEF1457C}"/>
              </a:ext>
            </a:extLst>
          </p:cNvPr>
          <p:cNvCxnSpPr>
            <a:cxnSpLocks/>
          </p:cNvCxnSpPr>
          <p:nvPr/>
        </p:nvCxnSpPr>
        <p:spPr bwMode="auto">
          <a:xfrm>
            <a:off x="6607903" y="4645425"/>
            <a:ext cx="472929" cy="0"/>
          </a:xfrm>
          <a:prstGeom prst="line">
            <a:avLst/>
          </a:prstGeom>
          <a:noFill/>
          <a:ln w="28575" cap="flat" cmpd="sng" algn="ctr">
            <a:solidFill>
              <a:schemeClr val="accent1"/>
            </a:solidFill>
            <a:prstDash val="solid"/>
            <a:round/>
            <a:headEnd type="none" w="med" len="med"/>
            <a:tailEnd type="none" w="med" len="med"/>
          </a:ln>
          <a:effectLst/>
        </p:spPr>
      </p:cxnSp>
      <p:sp>
        <p:nvSpPr>
          <p:cNvPr id="737" name="Rectangle 736">
            <a:extLst>
              <a:ext uri="{FF2B5EF4-FFF2-40B4-BE49-F238E27FC236}">
                <a16:creationId xmlns:a16="http://schemas.microsoft.com/office/drawing/2014/main" id="{F964F63E-0228-6195-3DCA-F009C503E44B}"/>
              </a:ext>
            </a:extLst>
          </p:cNvPr>
          <p:cNvSpPr/>
          <p:nvPr/>
        </p:nvSpPr>
        <p:spPr bwMode="auto">
          <a:xfrm>
            <a:off x="7053141" y="4620942"/>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38" name="Isosceles Triangle 737">
            <a:extLst>
              <a:ext uri="{FF2B5EF4-FFF2-40B4-BE49-F238E27FC236}">
                <a16:creationId xmlns:a16="http://schemas.microsoft.com/office/drawing/2014/main" id="{BF754961-A457-6573-064B-6F0A036F2E32}"/>
              </a:ext>
            </a:extLst>
          </p:cNvPr>
          <p:cNvSpPr/>
          <p:nvPr/>
        </p:nvSpPr>
        <p:spPr bwMode="auto">
          <a:xfrm>
            <a:off x="6584872" y="4616580"/>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39" name="Straight Connector 738">
            <a:extLst>
              <a:ext uri="{FF2B5EF4-FFF2-40B4-BE49-F238E27FC236}">
                <a16:creationId xmlns:a16="http://schemas.microsoft.com/office/drawing/2014/main" id="{5B3E5311-E3F5-ECB9-D3CD-8B18E614C8B6}"/>
              </a:ext>
            </a:extLst>
          </p:cNvPr>
          <p:cNvCxnSpPr>
            <a:cxnSpLocks/>
          </p:cNvCxnSpPr>
          <p:nvPr/>
        </p:nvCxnSpPr>
        <p:spPr bwMode="auto">
          <a:xfrm>
            <a:off x="6607903" y="4689142"/>
            <a:ext cx="444999" cy="0"/>
          </a:xfrm>
          <a:prstGeom prst="line">
            <a:avLst/>
          </a:prstGeom>
          <a:noFill/>
          <a:ln w="28575" cap="flat" cmpd="sng" algn="ctr">
            <a:solidFill>
              <a:schemeClr val="accent1"/>
            </a:solidFill>
            <a:prstDash val="solid"/>
            <a:round/>
            <a:headEnd type="none" w="med" len="med"/>
            <a:tailEnd type="none" w="med" len="med"/>
          </a:ln>
          <a:effectLst/>
        </p:spPr>
      </p:cxnSp>
      <p:sp>
        <p:nvSpPr>
          <p:cNvPr id="740" name="Isosceles Triangle 739">
            <a:extLst>
              <a:ext uri="{FF2B5EF4-FFF2-40B4-BE49-F238E27FC236}">
                <a16:creationId xmlns:a16="http://schemas.microsoft.com/office/drawing/2014/main" id="{02BC7B06-AB00-5CB1-F6DF-050C3A0C56ED}"/>
              </a:ext>
            </a:extLst>
          </p:cNvPr>
          <p:cNvSpPr/>
          <p:nvPr/>
        </p:nvSpPr>
        <p:spPr bwMode="auto">
          <a:xfrm>
            <a:off x="6584872" y="4657868"/>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42" name="Star: 5 Points 741">
            <a:extLst>
              <a:ext uri="{FF2B5EF4-FFF2-40B4-BE49-F238E27FC236}">
                <a16:creationId xmlns:a16="http://schemas.microsoft.com/office/drawing/2014/main" id="{FCB8BFA1-C039-F6E2-7FB4-CDF01510B082}"/>
              </a:ext>
            </a:extLst>
          </p:cNvPr>
          <p:cNvSpPr/>
          <p:nvPr/>
        </p:nvSpPr>
        <p:spPr bwMode="auto">
          <a:xfrm>
            <a:off x="7030084" y="4661049"/>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43" name="Straight Connector 742">
            <a:extLst>
              <a:ext uri="{FF2B5EF4-FFF2-40B4-BE49-F238E27FC236}">
                <a16:creationId xmlns:a16="http://schemas.microsoft.com/office/drawing/2014/main" id="{EEC53CC8-38EF-F267-657E-EFACBB7E5813}"/>
              </a:ext>
            </a:extLst>
          </p:cNvPr>
          <p:cNvCxnSpPr>
            <a:cxnSpLocks/>
          </p:cNvCxnSpPr>
          <p:nvPr/>
        </p:nvCxnSpPr>
        <p:spPr bwMode="auto">
          <a:xfrm>
            <a:off x="6607903" y="4725572"/>
            <a:ext cx="418283" cy="0"/>
          </a:xfrm>
          <a:prstGeom prst="line">
            <a:avLst/>
          </a:prstGeom>
          <a:noFill/>
          <a:ln w="28575" cap="flat" cmpd="sng" algn="ctr">
            <a:solidFill>
              <a:schemeClr val="accent1"/>
            </a:solidFill>
            <a:prstDash val="solid"/>
            <a:round/>
            <a:headEnd type="none" w="med" len="med"/>
            <a:tailEnd type="none" w="med" len="med"/>
          </a:ln>
          <a:effectLst/>
        </p:spPr>
      </p:cxnSp>
      <p:sp>
        <p:nvSpPr>
          <p:cNvPr id="745" name="Star: 5 Points 744">
            <a:extLst>
              <a:ext uri="{FF2B5EF4-FFF2-40B4-BE49-F238E27FC236}">
                <a16:creationId xmlns:a16="http://schemas.microsoft.com/office/drawing/2014/main" id="{C61D6094-8C19-5250-09D5-B4B81B610EC4}"/>
              </a:ext>
            </a:extLst>
          </p:cNvPr>
          <p:cNvSpPr/>
          <p:nvPr/>
        </p:nvSpPr>
        <p:spPr bwMode="auto">
          <a:xfrm>
            <a:off x="7010397" y="4694865"/>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46" name="Isosceles Triangle 745">
            <a:extLst>
              <a:ext uri="{FF2B5EF4-FFF2-40B4-BE49-F238E27FC236}">
                <a16:creationId xmlns:a16="http://schemas.microsoft.com/office/drawing/2014/main" id="{568C858F-303F-3EEF-319E-80F2F840B0C0}"/>
              </a:ext>
            </a:extLst>
          </p:cNvPr>
          <p:cNvSpPr/>
          <p:nvPr/>
        </p:nvSpPr>
        <p:spPr bwMode="auto">
          <a:xfrm rot="10800000">
            <a:off x="6581229" y="4707491"/>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47" name="Straight Connector 746">
            <a:extLst>
              <a:ext uri="{FF2B5EF4-FFF2-40B4-BE49-F238E27FC236}">
                <a16:creationId xmlns:a16="http://schemas.microsoft.com/office/drawing/2014/main" id="{23062241-355F-11DF-6F25-041840A24FCA}"/>
              </a:ext>
            </a:extLst>
          </p:cNvPr>
          <p:cNvCxnSpPr>
            <a:cxnSpLocks/>
          </p:cNvCxnSpPr>
          <p:nvPr/>
        </p:nvCxnSpPr>
        <p:spPr bwMode="auto">
          <a:xfrm>
            <a:off x="6607903" y="4769288"/>
            <a:ext cx="418283" cy="0"/>
          </a:xfrm>
          <a:prstGeom prst="line">
            <a:avLst/>
          </a:prstGeom>
          <a:noFill/>
          <a:ln w="28575" cap="flat" cmpd="sng" algn="ctr">
            <a:solidFill>
              <a:schemeClr val="accent1"/>
            </a:solidFill>
            <a:prstDash val="solid"/>
            <a:round/>
            <a:headEnd type="none" w="med" len="med"/>
            <a:tailEnd type="none" w="med" len="med"/>
          </a:ln>
          <a:effectLst/>
        </p:spPr>
      </p:cxnSp>
      <p:sp>
        <p:nvSpPr>
          <p:cNvPr id="748" name="Rectangle 747">
            <a:extLst>
              <a:ext uri="{FF2B5EF4-FFF2-40B4-BE49-F238E27FC236}">
                <a16:creationId xmlns:a16="http://schemas.microsoft.com/office/drawing/2014/main" id="{F83B2E0B-8B79-3517-B6DA-48C58D6D7591}"/>
              </a:ext>
            </a:extLst>
          </p:cNvPr>
          <p:cNvSpPr/>
          <p:nvPr/>
        </p:nvSpPr>
        <p:spPr bwMode="auto">
          <a:xfrm>
            <a:off x="7003640" y="4743447"/>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49" name="Isosceles Triangle 748">
            <a:extLst>
              <a:ext uri="{FF2B5EF4-FFF2-40B4-BE49-F238E27FC236}">
                <a16:creationId xmlns:a16="http://schemas.microsoft.com/office/drawing/2014/main" id="{195447D1-6AAE-8C7B-29B9-9BAB946CCBCE}"/>
              </a:ext>
            </a:extLst>
          </p:cNvPr>
          <p:cNvSpPr/>
          <p:nvPr/>
        </p:nvSpPr>
        <p:spPr bwMode="auto">
          <a:xfrm rot="10800000">
            <a:off x="6581229" y="4748779"/>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50" name="Straight Connector 749">
            <a:extLst>
              <a:ext uri="{FF2B5EF4-FFF2-40B4-BE49-F238E27FC236}">
                <a16:creationId xmlns:a16="http://schemas.microsoft.com/office/drawing/2014/main" id="{7B8B1A1D-BD29-93B1-7CBC-28D461FE21C2}"/>
              </a:ext>
            </a:extLst>
          </p:cNvPr>
          <p:cNvCxnSpPr>
            <a:cxnSpLocks/>
          </p:cNvCxnSpPr>
          <p:nvPr/>
        </p:nvCxnSpPr>
        <p:spPr bwMode="auto">
          <a:xfrm>
            <a:off x="6607903" y="4810576"/>
            <a:ext cx="418283" cy="0"/>
          </a:xfrm>
          <a:prstGeom prst="line">
            <a:avLst/>
          </a:prstGeom>
          <a:noFill/>
          <a:ln w="28575" cap="flat" cmpd="sng" algn="ctr">
            <a:solidFill>
              <a:schemeClr val="accent1"/>
            </a:solidFill>
            <a:prstDash val="solid"/>
            <a:round/>
            <a:headEnd type="none" w="med" len="med"/>
            <a:tailEnd type="none" w="med" len="med"/>
          </a:ln>
          <a:effectLst/>
        </p:spPr>
      </p:cxnSp>
      <p:sp>
        <p:nvSpPr>
          <p:cNvPr id="751" name="Isosceles Triangle 750">
            <a:extLst>
              <a:ext uri="{FF2B5EF4-FFF2-40B4-BE49-F238E27FC236}">
                <a16:creationId xmlns:a16="http://schemas.microsoft.com/office/drawing/2014/main" id="{88CF0556-4607-1F65-1AA7-C9F8689E1EA9}"/>
              </a:ext>
            </a:extLst>
          </p:cNvPr>
          <p:cNvSpPr/>
          <p:nvPr/>
        </p:nvSpPr>
        <p:spPr bwMode="auto">
          <a:xfrm>
            <a:off x="6584872" y="4780516"/>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52" name="Star: 5 Points 751">
            <a:extLst>
              <a:ext uri="{FF2B5EF4-FFF2-40B4-BE49-F238E27FC236}">
                <a16:creationId xmlns:a16="http://schemas.microsoft.com/office/drawing/2014/main" id="{7A56F2AC-4170-8529-4077-8D46E0F32983}"/>
              </a:ext>
            </a:extLst>
          </p:cNvPr>
          <p:cNvSpPr/>
          <p:nvPr/>
        </p:nvSpPr>
        <p:spPr bwMode="auto">
          <a:xfrm>
            <a:off x="6997594" y="4779847"/>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53" name="Straight Connector 752">
            <a:extLst>
              <a:ext uri="{FF2B5EF4-FFF2-40B4-BE49-F238E27FC236}">
                <a16:creationId xmlns:a16="http://schemas.microsoft.com/office/drawing/2014/main" id="{F4F7C51F-FBB7-4E11-AE55-9DCA143F19F1}"/>
              </a:ext>
            </a:extLst>
          </p:cNvPr>
          <p:cNvCxnSpPr>
            <a:cxnSpLocks/>
          </p:cNvCxnSpPr>
          <p:nvPr/>
        </p:nvCxnSpPr>
        <p:spPr bwMode="auto">
          <a:xfrm>
            <a:off x="6607903" y="4850649"/>
            <a:ext cx="409570" cy="0"/>
          </a:xfrm>
          <a:prstGeom prst="line">
            <a:avLst/>
          </a:prstGeom>
          <a:noFill/>
          <a:ln w="28575" cap="flat" cmpd="sng" algn="ctr">
            <a:solidFill>
              <a:schemeClr val="accent1"/>
            </a:solidFill>
            <a:prstDash val="solid"/>
            <a:round/>
            <a:headEnd type="none" w="med" len="med"/>
            <a:tailEnd type="none" w="med" len="med"/>
          </a:ln>
          <a:effectLst/>
        </p:spPr>
      </p:cxnSp>
      <p:sp>
        <p:nvSpPr>
          <p:cNvPr id="756" name="Star: 5 Points 755">
            <a:extLst>
              <a:ext uri="{FF2B5EF4-FFF2-40B4-BE49-F238E27FC236}">
                <a16:creationId xmlns:a16="http://schemas.microsoft.com/office/drawing/2014/main" id="{4979CF0D-8DFE-9B76-7F4D-327B06305DCB}"/>
              </a:ext>
            </a:extLst>
          </p:cNvPr>
          <p:cNvSpPr/>
          <p:nvPr/>
        </p:nvSpPr>
        <p:spPr bwMode="auto">
          <a:xfrm>
            <a:off x="6991821" y="4819895"/>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57" name="Isosceles Triangle 756">
            <a:extLst>
              <a:ext uri="{FF2B5EF4-FFF2-40B4-BE49-F238E27FC236}">
                <a16:creationId xmlns:a16="http://schemas.microsoft.com/office/drawing/2014/main" id="{EA48E284-3F91-E361-B72A-4ED75A66E85A}"/>
              </a:ext>
            </a:extLst>
          </p:cNvPr>
          <p:cNvSpPr/>
          <p:nvPr/>
        </p:nvSpPr>
        <p:spPr bwMode="auto">
          <a:xfrm rot="10800000">
            <a:off x="6582443" y="4830141"/>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58" name="Straight Connector 757">
            <a:extLst>
              <a:ext uri="{FF2B5EF4-FFF2-40B4-BE49-F238E27FC236}">
                <a16:creationId xmlns:a16="http://schemas.microsoft.com/office/drawing/2014/main" id="{659446B8-8083-8CC3-11C7-A562E5A83D34}"/>
              </a:ext>
            </a:extLst>
          </p:cNvPr>
          <p:cNvCxnSpPr>
            <a:cxnSpLocks/>
          </p:cNvCxnSpPr>
          <p:nvPr/>
        </p:nvCxnSpPr>
        <p:spPr bwMode="auto">
          <a:xfrm>
            <a:off x="6607903" y="4890722"/>
            <a:ext cx="199702" cy="0"/>
          </a:xfrm>
          <a:prstGeom prst="line">
            <a:avLst/>
          </a:prstGeom>
          <a:noFill/>
          <a:ln w="28575" cap="flat" cmpd="sng" algn="ctr">
            <a:solidFill>
              <a:schemeClr val="accent1"/>
            </a:solidFill>
            <a:prstDash val="solid"/>
            <a:round/>
            <a:headEnd type="none" w="med" len="med"/>
            <a:tailEnd type="none" w="med" len="med"/>
          </a:ln>
          <a:effectLst/>
        </p:spPr>
      </p:cxnSp>
      <p:cxnSp>
        <p:nvCxnSpPr>
          <p:cNvPr id="760" name="Straight Connector 759">
            <a:extLst>
              <a:ext uri="{FF2B5EF4-FFF2-40B4-BE49-F238E27FC236}">
                <a16:creationId xmlns:a16="http://schemas.microsoft.com/office/drawing/2014/main" id="{47A92377-F2B9-2B8B-C157-F40DF7CA3ECA}"/>
              </a:ext>
            </a:extLst>
          </p:cNvPr>
          <p:cNvCxnSpPr>
            <a:cxnSpLocks/>
          </p:cNvCxnSpPr>
          <p:nvPr/>
        </p:nvCxnSpPr>
        <p:spPr bwMode="auto">
          <a:xfrm>
            <a:off x="6799104" y="4890722"/>
            <a:ext cx="193081" cy="0"/>
          </a:xfrm>
          <a:prstGeom prst="line">
            <a:avLst/>
          </a:prstGeom>
          <a:noFill/>
          <a:ln w="28575" cap="flat" cmpd="sng" algn="ctr">
            <a:solidFill>
              <a:schemeClr val="accent3"/>
            </a:solidFill>
            <a:prstDash val="solid"/>
            <a:round/>
            <a:headEnd type="none" w="med" len="med"/>
            <a:tailEnd type="none" w="med" len="med"/>
          </a:ln>
          <a:effectLst/>
        </p:spPr>
      </p:cxnSp>
      <p:sp>
        <p:nvSpPr>
          <p:cNvPr id="762" name="Oval 761">
            <a:extLst>
              <a:ext uri="{FF2B5EF4-FFF2-40B4-BE49-F238E27FC236}">
                <a16:creationId xmlns:a16="http://schemas.microsoft.com/office/drawing/2014/main" id="{C8628C63-61E4-EF16-3326-2974EE356622}"/>
              </a:ext>
            </a:extLst>
          </p:cNvPr>
          <p:cNvSpPr/>
          <p:nvPr/>
        </p:nvSpPr>
        <p:spPr bwMode="auto">
          <a:xfrm>
            <a:off x="6767591" y="4868637"/>
            <a:ext cx="45719" cy="45719"/>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63" name="Isosceles Triangle 762">
            <a:extLst>
              <a:ext uri="{FF2B5EF4-FFF2-40B4-BE49-F238E27FC236}">
                <a16:creationId xmlns:a16="http://schemas.microsoft.com/office/drawing/2014/main" id="{FDDF7F4D-6C26-F905-9EE5-667F52281FFE}"/>
              </a:ext>
            </a:extLst>
          </p:cNvPr>
          <p:cNvSpPr/>
          <p:nvPr/>
        </p:nvSpPr>
        <p:spPr bwMode="auto">
          <a:xfrm>
            <a:off x="6584872" y="4860663"/>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64" name="Straight Connector 763">
            <a:extLst>
              <a:ext uri="{FF2B5EF4-FFF2-40B4-BE49-F238E27FC236}">
                <a16:creationId xmlns:a16="http://schemas.microsoft.com/office/drawing/2014/main" id="{E2442F5D-65D5-BFA8-DA3D-9F71ED9E18F3}"/>
              </a:ext>
            </a:extLst>
          </p:cNvPr>
          <p:cNvCxnSpPr>
            <a:cxnSpLocks/>
          </p:cNvCxnSpPr>
          <p:nvPr/>
        </p:nvCxnSpPr>
        <p:spPr bwMode="auto">
          <a:xfrm>
            <a:off x="6607903" y="4929581"/>
            <a:ext cx="395211" cy="0"/>
          </a:xfrm>
          <a:prstGeom prst="line">
            <a:avLst/>
          </a:prstGeom>
          <a:noFill/>
          <a:ln w="28575" cap="flat" cmpd="sng" algn="ctr">
            <a:solidFill>
              <a:schemeClr val="accent1"/>
            </a:solidFill>
            <a:prstDash val="solid"/>
            <a:round/>
            <a:headEnd type="none" w="med" len="med"/>
            <a:tailEnd type="none" w="med" len="med"/>
          </a:ln>
          <a:effectLst/>
        </p:spPr>
      </p:cxnSp>
      <p:sp>
        <p:nvSpPr>
          <p:cNvPr id="766" name="Star: 5 Points 765">
            <a:extLst>
              <a:ext uri="{FF2B5EF4-FFF2-40B4-BE49-F238E27FC236}">
                <a16:creationId xmlns:a16="http://schemas.microsoft.com/office/drawing/2014/main" id="{E9C0A2A4-77C5-E5B7-7691-3F6058656150}"/>
              </a:ext>
            </a:extLst>
          </p:cNvPr>
          <p:cNvSpPr/>
          <p:nvPr/>
        </p:nvSpPr>
        <p:spPr bwMode="auto">
          <a:xfrm>
            <a:off x="6979974" y="4896445"/>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67" name="Isosceles Triangle 766">
            <a:extLst>
              <a:ext uri="{FF2B5EF4-FFF2-40B4-BE49-F238E27FC236}">
                <a16:creationId xmlns:a16="http://schemas.microsoft.com/office/drawing/2014/main" id="{7CCC8967-CBE9-650A-A900-71834FD0CD94}"/>
              </a:ext>
            </a:extLst>
          </p:cNvPr>
          <p:cNvSpPr/>
          <p:nvPr/>
        </p:nvSpPr>
        <p:spPr bwMode="auto">
          <a:xfrm rot="10800000">
            <a:off x="6582443" y="4910289"/>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68" name="Straight Connector 767">
            <a:extLst>
              <a:ext uri="{FF2B5EF4-FFF2-40B4-BE49-F238E27FC236}">
                <a16:creationId xmlns:a16="http://schemas.microsoft.com/office/drawing/2014/main" id="{65EF989C-C10D-AE79-EFEF-8D4D5B2C021A}"/>
              </a:ext>
            </a:extLst>
          </p:cNvPr>
          <p:cNvCxnSpPr>
            <a:cxnSpLocks/>
          </p:cNvCxnSpPr>
          <p:nvPr/>
        </p:nvCxnSpPr>
        <p:spPr bwMode="auto">
          <a:xfrm>
            <a:off x="6607903" y="4974512"/>
            <a:ext cx="395211" cy="0"/>
          </a:xfrm>
          <a:prstGeom prst="line">
            <a:avLst/>
          </a:prstGeom>
          <a:noFill/>
          <a:ln w="28575" cap="flat" cmpd="sng" algn="ctr">
            <a:solidFill>
              <a:schemeClr val="accent1"/>
            </a:solidFill>
            <a:prstDash val="solid"/>
            <a:round/>
            <a:headEnd type="none" w="med" len="med"/>
            <a:tailEnd type="none" w="med" len="med"/>
          </a:ln>
          <a:effectLst/>
        </p:spPr>
      </p:cxnSp>
      <p:sp>
        <p:nvSpPr>
          <p:cNvPr id="769" name="Star: 5 Points 768">
            <a:extLst>
              <a:ext uri="{FF2B5EF4-FFF2-40B4-BE49-F238E27FC236}">
                <a16:creationId xmlns:a16="http://schemas.microsoft.com/office/drawing/2014/main" id="{CB60E381-6645-4BA4-F05A-E4C210811D36}"/>
              </a:ext>
            </a:extLst>
          </p:cNvPr>
          <p:cNvSpPr/>
          <p:nvPr/>
        </p:nvSpPr>
        <p:spPr bwMode="auto">
          <a:xfrm>
            <a:off x="6985231" y="4939791"/>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70" name="Isosceles Triangle 769">
            <a:extLst>
              <a:ext uri="{FF2B5EF4-FFF2-40B4-BE49-F238E27FC236}">
                <a16:creationId xmlns:a16="http://schemas.microsoft.com/office/drawing/2014/main" id="{48CAFDD6-9027-10D8-901E-E3EC8A7DCA5D}"/>
              </a:ext>
            </a:extLst>
          </p:cNvPr>
          <p:cNvSpPr/>
          <p:nvPr/>
        </p:nvSpPr>
        <p:spPr bwMode="auto">
          <a:xfrm>
            <a:off x="6584872" y="4948095"/>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71" name="Straight Connector 770">
            <a:extLst>
              <a:ext uri="{FF2B5EF4-FFF2-40B4-BE49-F238E27FC236}">
                <a16:creationId xmlns:a16="http://schemas.microsoft.com/office/drawing/2014/main" id="{E2285F5D-FD34-D2EE-CA99-D9F3B2EA8A66}"/>
              </a:ext>
            </a:extLst>
          </p:cNvPr>
          <p:cNvCxnSpPr>
            <a:cxnSpLocks/>
          </p:cNvCxnSpPr>
          <p:nvPr/>
        </p:nvCxnSpPr>
        <p:spPr bwMode="auto">
          <a:xfrm>
            <a:off x="6607903" y="5012157"/>
            <a:ext cx="395211" cy="0"/>
          </a:xfrm>
          <a:prstGeom prst="line">
            <a:avLst/>
          </a:prstGeom>
          <a:noFill/>
          <a:ln w="28575" cap="flat" cmpd="sng" algn="ctr">
            <a:solidFill>
              <a:schemeClr val="accent1"/>
            </a:solidFill>
            <a:prstDash val="solid"/>
            <a:round/>
            <a:headEnd type="none" w="med" len="med"/>
            <a:tailEnd type="none" w="med" len="med"/>
          </a:ln>
          <a:effectLst/>
        </p:spPr>
      </p:cxnSp>
      <p:sp>
        <p:nvSpPr>
          <p:cNvPr id="772" name="Star: 5 Points 771">
            <a:extLst>
              <a:ext uri="{FF2B5EF4-FFF2-40B4-BE49-F238E27FC236}">
                <a16:creationId xmlns:a16="http://schemas.microsoft.com/office/drawing/2014/main" id="{33398F0E-092E-CCC3-FCF3-A04BCE4664D2}"/>
              </a:ext>
            </a:extLst>
          </p:cNvPr>
          <p:cNvSpPr/>
          <p:nvPr/>
        </p:nvSpPr>
        <p:spPr bwMode="auto">
          <a:xfrm>
            <a:off x="6980374" y="4983507"/>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73" name="Isosceles Triangle 772">
            <a:extLst>
              <a:ext uri="{FF2B5EF4-FFF2-40B4-BE49-F238E27FC236}">
                <a16:creationId xmlns:a16="http://schemas.microsoft.com/office/drawing/2014/main" id="{43C9A401-139B-3304-6E5C-08C9DF9A300E}"/>
              </a:ext>
            </a:extLst>
          </p:cNvPr>
          <p:cNvSpPr/>
          <p:nvPr/>
        </p:nvSpPr>
        <p:spPr bwMode="auto">
          <a:xfrm>
            <a:off x="6584872" y="4984525"/>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74" name="Straight Connector 773">
            <a:extLst>
              <a:ext uri="{FF2B5EF4-FFF2-40B4-BE49-F238E27FC236}">
                <a16:creationId xmlns:a16="http://schemas.microsoft.com/office/drawing/2014/main" id="{B1805FA4-C2B4-7927-FBB6-A826E4AEDA0C}"/>
              </a:ext>
            </a:extLst>
          </p:cNvPr>
          <p:cNvCxnSpPr>
            <a:cxnSpLocks/>
          </p:cNvCxnSpPr>
          <p:nvPr/>
        </p:nvCxnSpPr>
        <p:spPr bwMode="auto">
          <a:xfrm>
            <a:off x="6607903" y="5053445"/>
            <a:ext cx="364852" cy="0"/>
          </a:xfrm>
          <a:prstGeom prst="line">
            <a:avLst/>
          </a:prstGeom>
          <a:noFill/>
          <a:ln w="28575" cap="flat" cmpd="sng" algn="ctr">
            <a:solidFill>
              <a:schemeClr val="accent1"/>
            </a:solidFill>
            <a:prstDash val="solid"/>
            <a:round/>
            <a:headEnd type="none" w="med" len="med"/>
            <a:tailEnd type="none" w="med" len="med"/>
          </a:ln>
          <a:effectLst/>
        </p:spPr>
      </p:cxnSp>
      <p:sp>
        <p:nvSpPr>
          <p:cNvPr id="776" name="Star: 5 Points 775">
            <a:extLst>
              <a:ext uri="{FF2B5EF4-FFF2-40B4-BE49-F238E27FC236}">
                <a16:creationId xmlns:a16="http://schemas.microsoft.com/office/drawing/2014/main" id="{94AA8C72-D95E-8708-D2E5-9A5DCACAA75A}"/>
              </a:ext>
            </a:extLst>
          </p:cNvPr>
          <p:cNvSpPr/>
          <p:nvPr/>
        </p:nvSpPr>
        <p:spPr bwMode="auto">
          <a:xfrm>
            <a:off x="6958448" y="5021238"/>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77" name="Isosceles Triangle 776">
            <a:extLst>
              <a:ext uri="{FF2B5EF4-FFF2-40B4-BE49-F238E27FC236}">
                <a16:creationId xmlns:a16="http://schemas.microsoft.com/office/drawing/2014/main" id="{30F9F45B-DBE3-2EC1-EC22-F81B78247F29}"/>
              </a:ext>
            </a:extLst>
          </p:cNvPr>
          <p:cNvSpPr/>
          <p:nvPr/>
        </p:nvSpPr>
        <p:spPr bwMode="auto">
          <a:xfrm rot="10800000">
            <a:off x="6582443" y="5036580"/>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78" name="Straight Connector 777">
            <a:extLst>
              <a:ext uri="{FF2B5EF4-FFF2-40B4-BE49-F238E27FC236}">
                <a16:creationId xmlns:a16="http://schemas.microsoft.com/office/drawing/2014/main" id="{0AD99A4B-D146-C3AC-09C8-4985370BCA4C}"/>
              </a:ext>
            </a:extLst>
          </p:cNvPr>
          <p:cNvCxnSpPr>
            <a:cxnSpLocks/>
          </p:cNvCxnSpPr>
          <p:nvPr/>
        </p:nvCxnSpPr>
        <p:spPr bwMode="auto">
          <a:xfrm>
            <a:off x="6607903" y="5097161"/>
            <a:ext cx="364852" cy="0"/>
          </a:xfrm>
          <a:prstGeom prst="line">
            <a:avLst/>
          </a:prstGeom>
          <a:noFill/>
          <a:ln w="28575" cap="flat" cmpd="sng" algn="ctr">
            <a:solidFill>
              <a:schemeClr val="accent1"/>
            </a:solidFill>
            <a:prstDash val="solid"/>
            <a:round/>
            <a:headEnd type="none" w="med" len="med"/>
            <a:tailEnd type="none" w="med" len="med"/>
          </a:ln>
          <a:effectLst/>
        </p:spPr>
      </p:cxnSp>
      <p:sp>
        <p:nvSpPr>
          <p:cNvPr id="779" name="Rectangle 778">
            <a:extLst>
              <a:ext uri="{FF2B5EF4-FFF2-40B4-BE49-F238E27FC236}">
                <a16:creationId xmlns:a16="http://schemas.microsoft.com/office/drawing/2014/main" id="{0424003D-0D36-4FF7-4689-E118F8752D4F}"/>
              </a:ext>
            </a:extLst>
          </p:cNvPr>
          <p:cNvSpPr/>
          <p:nvPr/>
        </p:nvSpPr>
        <p:spPr bwMode="auto">
          <a:xfrm>
            <a:off x="6962105" y="5072534"/>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80" name="Diamond 779">
            <a:extLst>
              <a:ext uri="{FF2B5EF4-FFF2-40B4-BE49-F238E27FC236}">
                <a16:creationId xmlns:a16="http://schemas.microsoft.com/office/drawing/2014/main" id="{88A94E8C-B241-3870-D73C-F14EC98B9A18}"/>
              </a:ext>
            </a:extLst>
          </p:cNvPr>
          <p:cNvSpPr/>
          <p:nvPr/>
        </p:nvSpPr>
        <p:spPr bwMode="auto">
          <a:xfrm>
            <a:off x="6584046" y="5072756"/>
            <a:ext cx="52383" cy="52383"/>
          </a:xfrm>
          <a:prstGeom prst="diamond">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81" name="Straight Connector 780">
            <a:extLst>
              <a:ext uri="{FF2B5EF4-FFF2-40B4-BE49-F238E27FC236}">
                <a16:creationId xmlns:a16="http://schemas.microsoft.com/office/drawing/2014/main" id="{1307022C-7A53-500A-EAAE-618097935CE6}"/>
              </a:ext>
            </a:extLst>
          </p:cNvPr>
          <p:cNvCxnSpPr>
            <a:cxnSpLocks/>
          </p:cNvCxnSpPr>
          <p:nvPr/>
        </p:nvCxnSpPr>
        <p:spPr bwMode="auto">
          <a:xfrm>
            <a:off x="6607903" y="5137235"/>
            <a:ext cx="315064" cy="0"/>
          </a:xfrm>
          <a:prstGeom prst="line">
            <a:avLst/>
          </a:prstGeom>
          <a:noFill/>
          <a:ln w="28575" cap="flat" cmpd="sng" algn="ctr">
            <a:solidFill>
              <a:schemeClr val="accent1"/>
            </a:solidFill>
            <a:prstDash val="solid"/>
            <a:round/>
            <a:headEnd type="none" w="med" len="med"/>
            <a:tailEnd type="none" w="med" len="med"/>
          </a:ln>
          <a:effectLst/>
        </p:spPr>
      </p:cxnSp>
      <p:sp>
        <p:nvSpPr>
          <p:cNvPr id="783" name="Rectangle 782">
            <a:extLst>
              <a:ext uri="{FF2B5EF4-FFF2-40B4-BE49-F238E27FC236}">
                <a16:creationId xmlns:a16="http://schemas.microsoft.com/office/drawing/2014/main" id="{20CE5ED7-561D-B5BA-DAC9-B0A4ED82B47E}"/>
              </a:ext>
            </a:extLst>
          </p:cNvPr>
          <p:cNvSpPr/>
          <p:nvPr/>
        </p:nvSpPr>
        <p:spPr bwMode="auto">
          <a:xfrm>
            <a:off x="6891099" y="5114375"/>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84" name="Isosceles Triangle 783">
            <a:extLst>
              <a:ext uri="{FF2B5EF4-FFF2-40B4-BE49-F238E27FC236}">
                <a16:creationId xmlns:a16="http://schemas.microsoft.com/office/drawing/2014/main" id="{9458CE1D-C173-23B9-21F8-FBDB6F6E103E}"/>
              </a:ext>
            </a:extLst>
          </p:cNvPr>
          <p:cNvSpPr/>
          <p:nvPr/>
        </p:nvSpPr>
        <p:spPr bwMode="auto">
          <a:xfrm>
            <a:off x="6584872" y="5108388"/>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85" name="Straight Connector 784">
            <a:extLst>
              <a:ext uri="{FF2B5EF4-FFF2-40B4-BE49-F238E27FC236}">
                <a16:creationId xmlns:a16="http://schemas.microsoft.com/office/drawing/2014/main" id="{D8C2CBA1-9DF4-9A52-B3A5-B8D5FB5E260C}"/>
              </a:ext>
            </a:extLst>
          </p:cNvPr>
          <p:cNvCxnSpPr>
            <a:cxnSpLocks/>
          </p:cNvCxnSpPr>
          <p:nvPr/>
        </p:nvCxnSpPr>
        <p:spPr bwMode="auto">
          <a:xfrm>
            <a:off x="6607903" y="5174880"/>
            <a:ext cx="251919" cy="0"/>
          </a:xfrm>
          <a:prstGeom prst="line">
            <a:avLst/>
          </a:prstGeom>
          <a:noFill/>
          <a:ln w="28575" cap="flat" cmpd="sng" algn="ctr">
            <a:solidFill>
              <a:schemeClr val="accent1"/>
            </a:solidFill>
            <a:prstDash val="solid"/>
            <a:round/>
            <a:headEnd type="none" w="med" len="med"/>
            <a:tailEnd type="none" w="med" len="med"/>
          </a:ln>
          <a:effectLst/>
        </p:spPr>
      </p:cxnSp>
      <p:sp>
        <p:nvSpPr>
          <p:cNvPr id="787" name="Rectangle 786">
            <a:extLst>
              <a:ext uri="{FF2B5EF4-FFF2-40B4-BE49-F238E27FC236}">
                <a16:creationId xmlns:a16="http://schemas.microsoft.com/office/drawing/2014/main" id="{7DCA10CA-2AB8-B33B-080E-553B51572B30}"/>
              </a:ext>
            </a:extLst>
          </p:cNvPr>
          <p:cNvSpPr/>
          <p:nvPr/>
        </p:nvSpPr>
        <p:spPr bwMode="auto">
          <a:xfrm>
            <a:off x="6840544" y="5152474"/>
            <a:ext cx="45719" cy="4571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88" name="Diamond 787">
            <a:extLst>
              <a:ext uri="{FF2B5EF4-FFF2-40B4-BE49-F238E27FC236}">
                <a16:creationId xmlns:a16="http://schemas.microsoft.com/office/drawing/2014/main" id="{1FA04BDE-852B-5E1C-D809-6B9EA4BA08B6}"/>
              </a:ext>
            </a:extLst>
          </p:cNvPr>
          <p:cNvSpPr/>
          <p:nvPr/>
        </p:nvSpPr>
        <p:spPr bwMode="auto">
          <a:xfrm>
            <a:off x="6584046" y="5146831"/>
            <a:ext cx="52383" cy="52383"/>
          </a:xfrm>
          <a:prstGeom prst="diamond">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89" name="Straight Connector 788">
            <a:extLst>
              <a:ext uri="{FF2B5EF4-FFF2-40B4-BE49-F238E27FC236}">
                <a16:creationId xmlns:a16="http://schemas.microsoft.com/office/drawing/2014/main" id="{81D7F7E9-A230-BF23-625F-C69A2B033059}"/>
              </a:ext>
            </a:extLst>
          </p:cNvPr>
          <p:cNvCxnSpPr>
            <a:cxnSpLocks/>
          </p:cNvCxnSpPr>
          <p:nvPr/>
        </p:nvCxnSpPr>
        <p:spPr bwMode="auto">
          <a:xfrm>
            <a:off x="6607903" y="5216168"/>
            <a:ext cx="221560" cy="0"/>
          </a:xfrm>
          <a:prstGeom prst="line">
            <a:avLst/>
          </a:prstGeom>
          <a:noFill/>
          <a:ln w="28575" cap="flat" cmpd="sng" algn="ctr">
            <a:solidFill>
              <a:schemeClr val="accent1"/>
            </a:solidFill>
            <a:prstDash val="solid"/>
            <a:round/>
            <a:headEnd type="none" w="med" len="med"/>
            <a:tailEnd type="none" w="med" len="med"/>
          </a:ln>
          <a:effectLst/>
        </p:spPr>
      </p:cxnSp>
      <p:sp>
        <p:nvSpPr>
          <p:cNvPr id="791" name="Star: 5 Points 790">
            <a:extLst>
              <a:ext uri="{FF2B5EF4-FFF2-40B4-BE49-F238E27FC236}">
                <a16:creationId xmlns:a16="http://schemas.microsoft.com/office/drawing/2014/main" id="{6EC3BB6E-736E-8084-1AC7-D64F56DC256B}"/>
              </a:ext>
            </a:extLst>
          </p:cNvPr>
          <p:cNvSpPr/>
          <p:nvPr/>
        </p:nvSpPr>
        <p:spPr bwMode="auto">
          <a:xfrm>
            <a:off x="6811750" y="5180402"/>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92" name="Isosceles Triangle 791">
            <a:extLst>
              <a:ext uri="{FF2B5EF4-FFF2-40B4-BE49-F238E27FC236}">
                <a16:creationId xmlns:a16="http://schemas.microsoft.com/office/drawing/2014/main" id="{457E3589-EA58-6338-14D6-AAFBC1321430}"/>
              </a:ext>
            </a:extLst>
          </p:cNvPr>
          <p:cNvSpPr/>
          <p:nvPr/>
        </p:nvSpPr>
        <p:spPr bwMode="auto">
          <a:xfrm rot="10800000">
            <a:off x="6582443" y="5195659"/>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93" name="Straight Connector 792">
            <a:extLst>
              <a:ext uri="{FF2B5EF4-FFF2-40B4-BE49-F238E27FC236}">
                <a16:creationId xmlns:a16="http://schemas.microsoft.com/office/drawing/2014/main" id="{139C8D7E-EA11-C85E-4945-C9AD12C5B87A}"/>
              </a:ext>
            </a:extLst>
          </p:cNvPr>
          <p:cNvCxnSpPr>
            <a:cxnSpLocks/>
          </p:cNvCxnSpPr>
          <p:nvPr/>
        </p:nvCxnSpPr>
        <p:spPr bwMode="auto">
          <a:xfrm>
            <a:off x="6607903" y="5259884"/>
            <a:ext cx="221560" cy="0"/>
          </a:xfrm>
          <a:prstGeom prst="line">
            <a:avLst/>
          </a:prstGeom>
          <a:noFill/>
          <a:ln w="28575" cap="flat" cmpd="sng" algn="ctr">
            <a:solidFill>
              <a:schemeClr val="accent1"/>
            </a:solidFill>
            <a:prstDash val="solid"/>
            <a:round/>
            <a:headEnd type="none" w="med" len="med"/>
            <a:tailEnd type="none" w="med" len="med"/>
          </a:ln>
          <a:effectLst/>
        </p:spPr>
      </p:cxnSp>
      <p:sp>
        <p:nvSpPr>
          <p:cNvPr id="794" name="Star: 5 Points 793">
            <a:extLst>
              <a:ext uri="{FF2B5EF4-FFF2-40B4-BE49-F238E27FC236}">
                <a16:creationId xmlns:a16="http://schemas.microsoft.com/office/drawing/2014/main" id="{6A36923F-AFDA-C75A-8CA1-801132AE9E20}"/>
              </a:ext>
            </a:extLst>
          </p:cNvPr>
          <p:cNvSpPr/>
          <p:nvPr/>
        </p:nvSpPr>
        <p:spPr bwMode="auto">
          <a:xfrm>
            <a:off x="6808544" y="5227686"/>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95" name="Isosceles Triangle 794">
            <a:extLst>
              <a:ext uri="{FF2B5EF4-FFF2-40B4-BE49-F238E27FC236}">
                <a16:creationId xmlns:a16="http://schemas.microsoft.com/office/drawing/2014/main" id="{ECC4F978-7C0A-F039-6A15-CC1E32A275BB}"/>
              </a:ext>
            </a:extLst>
          </p:cNvPr>
          <p:cNvSpPr/>
          <p:nvPr/>
        </p:nvSpPr>
        <p:spPr bwMode="auto">
          <a:xfrm>
            <a:off x="6584872" y="5232252"/>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796" name="Straight Connector 795">
            <a:extLst>
              <a:ext uri="{FF2B5EF4-FFF2-40B4-BE49-F238E27FC236}">
                <a16:creationId xmlns:a16="http://schemas.microsoft.com/office/drawing/2014/main" id="{2A51CF66-B6E2-1775-8365-FE70C44F0870}"/>
              </a:ext>
            </a:extLst>
          </p:cNvPr>
          <p:cNvCxnSpPr>
            <a:cxnSpLocks/>
          </p:cNvCxnSpPr>
          <p:nvPr/>
        </p:nvCxnSpPr>
        <p:spPr bwMode="auto">
          <a:xfrm>
            <a:off x="6607903" y="5301172"/>
            <a:ext cx="211845" cy="0"/>
          </a:xfrm>
          <a:prstGeom prst="line">
            <a:avLst/>
          </a:prstGeom>
          <a:noFill/>
          <a:ln w="28575" cap="flat" cmpd="sng" algn="ctr">
            <a:solidFill>
              <a:schemeClr val="accent1"/>
            </a:solidFill>
            <a:prstDash val="solid"/>
            <a:round/>
            <a:headEnd type="none" w="med" len="med"/>
            <a:tailEnd type="none" w="med" len="med"/>
          </a:ln>
          <a:effectLst/>
        </p:spPr>
      </p:cxnSp>
      <p:sp>
        <p:nvSpPr>
          <p:cNvPr id="798" name="Star: 5 Points 797">
            <a:extLst>
              <a:ext uri="{FF2B5EF4-FFF2-40B4-BE49-F238E27FC236}">
                <a16:creationId xmlns:a16="http://schemas.microsoft.com/office/drawing/2014/main" id="{22D1066B-BA87-0116-E02B-3A078327D3D7}"/>
              </a:ext>
            </a:extLst>
          </p:cNvPr>
          <p:cNvSpPr/>
          <p:nvPr/>
        </p:nvSpPr>
        <p:spPr bwMode="auto">
          <a:xfrm>
            <a:off x="6800984" y="5274415"/>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99" name="Isosceles Triangle 798">
            <a:extLst>
              <a:ext uri="{FF2B5EF4-FFF2-40B4-BE49-F238E27FC236}">
                <a16:creationId xmlns:a16="http://schemas.microsoft.com/office/drawing/2014/main" id="{00C18B15-7E67-4E23-04B3-40EFEB72F231}"/>
              </a:ext>
            </a:extLst>
          </p:cNvPr>
          <p:cNvSpPr/>
          <p:nvPr/>
        </p:nvSpPr>
        <p:spPr bwMode="auto">
          <a:xfrm rot="10800000">
            <a:off x="6582443" y="5283091"/>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800" name="Straight Connector 799">
            <a:extLst>
              <a:ext uri="{FF2B5EF4-FFF2-40B4-BE49-F238E27FC236}">
                <a16:creationId xmlns:a16="http://schemas.microsoft.com/office/drawing/2014/main" id="{9C18E206-282E-D976-1B24-50A40E25B05F}"/>
              </a:ext>
            </a:extLst>
          </p:cNvPr>
          <p:cNvCxnSpPr>
            <a:cxnSpLocks/>
          </p:cNvCxnSpPr>
          <p:nvPr/>
        </p:nvCxnSpPr>
        <p:spPr bwMode="auto">
          <a:xfrm>
            <a:off x="6607903" y="5341246"/>
            <a:ext cx="200916" cy="0"/>
          </a:xfrm>
          <a:prstGeom prst="line">
            <a:avLst/>
          </a:prstGeom>
          <a:noFill/>
          <a:ln w="28575" cap="flat" cmpd="sng" algn="ctr">
            <a:solidFill>
              <a:schemeClr val="accent1"/>
            </a:solidFill>
            <a:prstDash val="solid"/>
            <a:round/>
            <a:headEnd type="none" w="med" len="med"/>
            <a:tailEnd type="none" w="med" len="med"/>
          </a:ln>
          <a:effectLst/>
        </p:spPr>
      </p:cxnSp>
      <p:sp>
        <p:nvSpPr>
          <p:cNvPr id="802" name="Star: 5 Points 801">
            <a:extLst>
              <a:ext uri="{FF2B5EF4-FFF2-40B4-BE49-F238E27FC236}">
                <a16:creationId xmlns:a16="http://schemas.microsoft.com/office/drawing/2014/main" id="{97CAAB70-3E81-01AF-D664-2924E4607CF0}"/>
              </a:ext>
            </a:extLst>
          </p:cNvPr>
          <p:cNvSpPr/>
          <p:nvPr/>
        </p:nvSpPr>
        <p:spPr bwMode="auto">
          <a:xfrm>
            <a:off x="6788914" y="5308359"/>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03" name="Isosceles Triangle 802">
            <a:extLst>
              <a:ext uri="{FF2B5EF4-FFF2-40B4-BE49-F238E27FC236}">
                <a16:creationId xmlns:a16="http://schemas.microsoft.com/office/drawing/2014/main" id="{E9470AEC-5E1D-7EDD-765E-72B14D57FC34}"/>
              </a:ext>
            </a:extLst>
          </p:cNvPr>
          <p:cNvSpPr/>
          <p:nvPr/>
        </p:nvSpPr>
        <p:spPr bwMode="auto">
          <a:xfrm rot="10800000">
            <a:off x="6582443" y="5320735"/>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804" name="Straight Connector 803">
            <a:extLst>
              <a:ext uri="{FF2B5EF4-FFF2-40B4-BE49-F238E27FC236}">
                <a16:creationId xmlns:a16="http://schemas.microsoft.com/office/drawing/2014/main" id="{2DA34528-E58B-2F6B-C489-220E1F52DE2C}"/>
              </a:ext>
            </a:extLst>
          </p:cNvPr>
          <p:cNvCxnSpPr>
            <a:cxnSpLocks/>
          </p:cNvCxnSpPr>
          <p:nvPr/>
        </p:nvCxnSpPr>
        <p:spPr bwMode="auto">
          <a:xfrm>
            <a:off x="6607903" y="5378891"/>
            <a:ext cx="200916" cy="0"/>
          </a:xfrm>
          <a:prstGeom prst="line">
            <a:avLst/>
          </a:prstGeom>
          <a:noFill/>
          <a:ln w="28575" cap="flat" cmpd="sng" algn="ctr">
            <a:solidFill>
              <a:schemeClr val="accent1"/>
            </a:solidFill>
            <a:prstDash val="solid"/>
            <a:round/>
            <a:headEnd type="none" w="med" len="med"/>
            <a:tailEnd type="none" w="med" len="med"/>
          </a:ln>
          <a:effectLst/>
        </p:spPr>
      </p:cxnSp>
      <p:sp>
        <p:nvSpPr>
          <p:cNvPr id="805" name="Star: 5 Points 804">
            <a:extLst>
              <a:ext uri="{FF2B5EF4-FFF2-40B4-BE49-F238E27FC236}">
                <a16:creationId xmlns:a16="http://schemas.microsoft.com/office/drawing/2014/main" id="{256593BE-71A0-BDA1-1C49-CA9611DF237F}"/>
              </a:ext>
            </a:extLst>
          </p:cNvPr>
          <p:cNvSpPr/>
          <p:nvPr/>
        </p:nvSpPr>
        <p:spPr bwMode="auto">
          <a:xfrm>
            <a:off x="6788914" y="5347980"/>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06" name="Isosceles Triangle 805">
            <a:extLst>
              <a:ext uri="{FF2B5EF4-FFF2-40B4-BE49-F238E27FC236}">
                <a16:creationId xmlns:a16="http://schemas.microsoft.com/office/drawing/2014/main" id="{7B5C75C0-930D-842A-1CE6-92B3DBE61A64}"/>
              </a:ext>
            </a:extLst>
          </p:cNvPr>
          <p:cNvSpPr/>
          <p:nvPr/>
        </p:nvSpPr>
        <p:spPr bwMode="auto">
          <a:xfrm rot="10800000">
            <a:off x="6582443" y="5362022"/>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807" name="Straight Connector 806">
            <a:extLst>
              <a:ext uri="{FF2B5EF4-FFF2-40B4-BE49-F238E27FC236}">
                <a16:creationId xmlns:a16="http://schemas.microsoft.com/office/drawing/2014/main" id="{6AC4C48D-3425-BAB3-D65D-69599E855650}"/>
              </a:ext>
            </a:extLst>
          </p:cNvPr>
          <p:cNvCxnSpPr>
            <a:cxnSpLocks/>
          </p:cNvCxnSpPr>
          <p:nvPr/>
        </p:nvCxnSpPr>
        <p:spPr bwMode="auto">
          <a:xfrm>
            <a:off x="6607903" y="5422607"/>
            <a:ext cx="200916" cy="0"/>
          </a:xfrm>
          <a:prstGeom prst="line">
            <a:avLst/>
          </a:prstGeom>
          <a:noFill/>
          <a:ln w="28575" cap="flat" cmpd="sng" algn="ctr">
            <a:solidFill>
              <a:schemeClr val="accent1"/>
            </a:solidFill>
            <a:prstDash val="solid"/>
            <a:round/>
            <a:headEnd type="none" w="med" len="med"/>
            <a:tailEnd type="none" w="med" len="med"/>
          </a:ln>
          <a:effectLst/>
        </p:spPr>
      </p:cxnSp>
      <p:sp>
        <p:nvSpPr>
          <p:cNvPr id="808" name="Isosceles Triangle 807">
            <a:extLst>
              <a:ext uri="{FF2B5EF4-FFF2-40B4-BE49-F238E27FC236}">
                <a16:creationId xmlns:a16="http://schemas.microsoft.com/office/drawing/2014/main" id="{03605D6B-30E9-FD3B-7E85-C0BE3484FD92}"/>
              </a:ext>
            </a:extLst>
          </p:cNvPr>
          <p:cNvSpPr/>
          <p:nvPr/>
        </p:nvSpPr>
        <p:spPr bwMode="auto">
          <a:xfrm>
            <a:off x="6584872" y="5394973"/>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09" name="Star: 5 Points 808">
            <a:extLst>
              <a:ext uri="{FF2B5EF4-FFF2-40B4-BE49-F238E27FC236}">
                <a16:creationId xmlns:a16="http://schemas.microsoft.com/office/drawing/2014/main" id="{19D8E592-613A-C975-7775-E61751083FFA}"/>
              </a:ext>
            </a:extLst>
          </p:cNvPr>
          <p:cNvSpPr/>
          <p:nvPr/>
        </p:nvSpPr>
        <p:spPr bwMode="auto">
          <a:xfrm>
            <a:off x="6780499" y="5387603"/>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810" name="Straight Connector 809">
            <a:extLst>
              <a:ext uri="{FF2B5EF4-FFF2-40B4-BE49-F238E27FC236}">
                <a16:creationId xmlns:a16="http://schemas.microsoft.com/office/drawing/2014/main" id="{D1F50F65-C1B5-8A4A-31B7-1D7216D0F1C9}"/>
              </a:ext>
            </a:extLst>
          </p:cNvPr>
          <p:cNvCxnSpPr>
            <a:cxnSpLocks/>
          </p:cNvCxnSpPr>
          <p:nvPr/>
        </p:nvCxnSpPr>
        <p:spPr bwMode="auto">
          <a:xfrm>
            <a:off x="6607903" y="5461466"/>
            <a:ext cx="199702" cy="0"/>
          </a:xfrm>
          <a:prstGeom prst="line">
            <a:avLst/>
          </a:prstGeom>
          <a:noFill/>
          <a:ln w="28575" cap="flat" cmpd="sng" algn="ctr">
            <a:solidFill>
              <a:schemeClr val="accent1"/>
            </a:solidFill>
            <a:prstDash val="solid"/>
            <a:round/>
            <a:headEnd type="none" w="med" len="med"/>
            <a:tailEnd type="none" w="med" len="med"/>
          </a:ln>
          <a:effectLst/>
        </p:spPr>
      </p:cxnSp>
      <p:sp>
        <p:nvSpPr>
          <p:cNvPr id="812" name="Star: 5 Points 811">
            <a:extLst>
              <a:ext uri="{FF2B5EF4-FFF2-40B4-BE49-F238E27FC236}">
                <a16:creationId xmlns:a16="http://schemas.microsoft.com/office/drawing/2014/main" id="{2E38B3F5-A24F-3E78-9D72-6E38926590F1}"/>
              </a:ext>
            </a:extLst>
          </p:cNvPr>
          <p:cNvSpPr/>
          <p:nvPr/>
        </p:nvSpPr>
        <p:spPr bwMode="auto">
          <a:xfrm>
            <a:off x="6778924" y="5429727"/>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13" name="Isosceles Triangle 812">
            <a:extLst>
              <a:ext uri="{FF2B5EF4-FFF2-40B4-BE49-F238E27FC236}">
                <a16:creationId xmlns:a16="http://schemas.microsoft.com/office/drawing/2014/main" id="{FEF26E98-44DD-0046-A0F6-D173E0450F5C}"/>
              </a:ext>
            </a:extLst>
          </p:cNvPr>
          <p:cNvSpPr/>
          <p:nvPr/>
        </p:nvSpPr>
        <p:spPr bwMode="auto">
          <a:xfrm rot="10800000">
            <a:off x="6582443" y="5440954"/>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814" name="Straight Connector 813">
            <a:extLst>
              <a:ext uri="{FF2B5EF4-FFF2-40B4-BE49-F238E27FC236}">
                <a16:creationId xmlns:a16="http://schemas.microsoft.com/office/drawing/2014/main" id="{500D52F4-1A79-F714-20D5-6CEAE37174B6}"/>
              </a:ext>
            </a:extLst>
          </p:cNvPr>
          <p:cNvCxnSpPr>
            <a:cxnSpLocks/>
          </p:cNvCxnSpPr>
          <p:nvPr/>
        </p:nvCxnSpPr>
        <p:spPr bwMode="auto">
          <a:xfrm>
            <a:off x="6607903" y="5505182"/>
            <a:ext cx="199702" cy="0"/>
          </a:xfrm>
          <a:prstGeom prst="line">
            <a:avLst/>
          </a:prstGeom>
          <a:noFill/>
          <a:ln w="28575" cap="flat" cmpd="sng" algn="ctr">
            <a:solidFill>
              <a:schemeClr val="accent1"/>
            </a:solidFill>
            <a:prstDash val="solid"/>
            <a:round/>
            <a:headEnd type="none" w="med" len="med"/>
            <a:tailEnd type="none" w="med" len="med"/>
          </a:ln>
          <a:effectLst/>
        </p:spPr>
      </p:cxnSp>
      <p:sp>
        <p:nvSpPr>
          <p:cNvPr id="815" name="Diamond 814">
            <a:extLst>
              <a:ext uri="{FF2B5EF4-FFF2-40B4-BE49-F238E27FC236}">
                <a16:creationId xmlns:a16="http://schemas.microsoft.com/office/drawing/2014/main" id="{CC997FE7-9533-BB03-1EC4-A7E49DB34EF8}"/>
              </a:ext>
            </a:extLst>
          </p:cNvPr>
          <p:cNvSpPr/>
          <p:nvPr/>
        </p:nvSpPr>
        <p:spPr bwMode="auto">
          <a:xfrm>
            <a:off x="6584046" y="5475917"/>
            <a:ext cx="52383" cy="52383"/>
          </a:xfrm>
          <a:prstGeom prst="diamond">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16" name="Star: 5 Points 815">
            <a:extLst>
              <a:ext uri="{FF2B5EF4-FFF2-40B4-BE49-F238E27FC236}">
                <a16:creationId xmlns:a16="http://schemas.microsoft.com/office/drawing/2014/main" id="{D3DEB68E-7E1F-C4F7-2AC5-39347C6469F9}"/>
              </a:ext>
            </a:extLst>
          </p:cNvPr>
          <p:cNvSpPr/>
          <p:nvPr/>
        </p:nvSpPr>
        <p:spPr bwMode="auto">
          <a:xfrm>
            <a:off x="6775282" y="5475872"/>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817" name="Straight Connector 816">
            <a:extLst>
              <a:ext uri="{FF2B5EF4-FFF2-40B4-BE49-F238E27FC236}">
                <a16:creationId xmlns:a16="http://schemas.microsoft.com/office/drawing/2014/main" id="{E4F1E01F-3557-E67C-A18A-B13C1269E9FA}"/>
              </a:ext>
            </a:extLst>
          </p:cNvPr>
          <p:cNvCxnSpPr>
            <a:cxnSpLocks/>
          </p:cNvCxnSpPr>
          <p:nvPr/>
        </p:nvCxnSpPr>
        <p:spPr bwMode="auto">
          <a:xfrm>
            <a:off x="6607903" y="5547684"/>
            <a:ext cx="185130" cy="0"/>
          </a:xfrm>
          <a:prstGeom prst="line">
            <a:avLst/>
          </a:prstGeom>
          <a:noFill/>
          <a:ln w="28575" cap="flat" cmpd="sng" algn="ctr">
            <a:solidFill>
              <a:schemeClr val="accent1"/>
            </a:solidFill>
            <a:prstDash val="solid"/>
            <a:round/>
            <a:headEnd type="none" w="med" len="med"/>
            <a:tailEnd type="none" w="med" len="med"/>
          </a:ln>
          <a:effectLst/>
        </p:spPr>
      </p:cxnSp>
      <p:sp>
        <p:nvSpPr>
          <p:cNvPr id="819" name="Star: 5 Points 818">
            <a:extLst>
              <a:ext uri="{FF2B5EF4-FFF2-40B4-BE49-F238E27FC236}">
                <a16:creationId xmlns:a16="http://schemas.microsoft.com/office/drawing/2014/main" id="{A74C9481-990C-8ECB-EAA1-0D8E823470E6}"/>
              </a:ext>
            </a:extLst>
          </p:cNvPr>
          <p:cNvSpPr/>
          <p:nvPr/>
        </p:nvSpPr>
        <p:spPr bwMode="auto">
          <a:xfrm>
            <a:off x="6771640" y="5514731"/>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20" name="Isosceles Triangle 819">
            <a:extLst>
              <a:ext uri="{FF2B5EF4-FFF2-40B4-BE49-F238E27FC236}">
                <a16:creationId xmlns:a16="http://schemas.microsoft.com/office/drawing/2014/main" id="{D046EECA-8132-25F2-354F-25E6AAAFC15E}"/>
              </a:ext>
            </a:extLst>
          </p:cNvPr>
          <p:cNvSpPr/>
          <p:nvPr/>
        </p:nvSpPr>
        <p:spPr bwMode="auto">
          <a:xfrm rot="10800000">
            <a:off x="6582443" y="5529601"/>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821" name="Straight Connector 820">
            <a:extLst>
              <a:ext uri="{FF2B5EF4-FFF2-40B4-BE49-F238E27FC236}">
                <a16:creationId xmlns:a16="http://schemas.microsoft.com/office/drawing/2014/main" id="{1333B72B-DAAA-5725-C9D2-9E78323656E8}"/>
              </a:ext>
            </a:extLst>
          </p:cNvPr>
          <p:cNvCxnSpPr>
            <a:cxnSpLocks/>
          </p:cNvCxnSpPr>
          <p:nvPr/>
        </p:nvCxnSpPr>
        <p:spPr bwMode="auto">
          <a:xfrm>
            <a:off x="6607903" y="5586543"/>
            <a:ext cx="185130" cy="0"/>
          </a:xfrm>
          <a:prstGeom prst="line">
            <a:avLst/>
          </a:prstGeom>
          <a:noFill/>
          <a:ln w="28575" cap="flat" cmpd="sng" algn="ctr">
            <a:solidFill>
              <a:schemeClr val="accent1"/>
            </a:solidFill>
            <a:prstDash val="solid"/>
            <a:round/>
            <a:headEnd type="none" w="med" len="med"/>
            <a:tailEnd type="none" w="med" len="med"/>
          </a:ln>
          <a:effectLst/>
        </p:spPr>
      </p:cxnSp>
      <p:sp>
        <p:nvSpPr>
          <p:cNvPr id="822" name="Star: 5 Points 821">
            <a:extLst>
              <a:ext uri="{FF2B5EF4-FFF2-40B4-BE49-F238E27FC236}">
                <a16:creationId xmlns:a16="http://schemas.microsoft.com/office/drawing/2014/main" id="{55E25B72-7798-C3AD-1429-D1EE17764388}"/>
              </a:ext>
            </a:extLst>
          </p:cNvPr>
          <p:cNvSpPr/>
          <p:nvPr/>
        </p:nvSpPr>
        <p:spPr bwMode="auto">
          <a:xfrm>
            <a:off x="6771640" y="5553590"/>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23" name="Isosceles Triangle 822">
            <a:extLst>
              <a:ext uri="{FF2B5EF4-FFF2-40B4-BE49-F238E27FC236}">
                <a16:creationId xmlns:a16="http://schemas.microsoft.com/office/drawing/2014/main" id="{C93969AF-5E62-591F-FE1B-1C71C734FFBB}"/>
              </a:ext>
            </a:extLst>
          </p:cNvPr>
          <p:cNvSpPr/>
          <p:nvPr/>
        </p:nvSpPr>
        <p:spPr bwMode="auto">
          <a:xfrm rot="10800000">
            <a:off x="6582443" y="5568460"/>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824" name="Straight Connector 823">
            <a:extLst>
              <a:ext uri="{FF2B5EF4-FFF2-40B4-BE49-F238E27FC236}">
                <a16:creationId xmlns:a16="http://schemas.microsoft.com/office/drawing/2014/main" id="{A6437D71-FA20-7DE6-0958-F085BEF9AAF1}"/>
              </a:ext>
            </a:extLst>
          </p:cNvPr>
          <p:cNvCxnSpPr>
            <a:cxnSpLocks/>
          </p:cNvCxnSpPr>
          <p:nvPr/>
        </p:nvCxnSpPr>
        <p:spPr bwMode="auto">
          <a:xfrm>
            <a:off x="6607903" y="5630259"/>
            <a:ext cx="185130" cy="0"/>
          </a:xfrm>
          <a:prstGeom prst="line">
            <a:avLst/>
          </a:prstGeom>
          <a:noFill/>
          <a:ln w="28575" cap="flat" cmpd="sng" algn="ctr">
            <a:solidFill>
              <a:schemeClr val="accent1"/>
            </a:solidFill>
            <a:prstDash val="solid"/>
            <a:round/>
            <a:headEnd type="none" w="med" len="med"/>
            <a:tailEnd type="none" w="med" len="med"/>
          </a:ln>
          <a:effectLst/>
        </p:spPr>
      </p:cxnSp>
      <p:sp>
        <p:nvSpPr>
          <p:cNvPr id="825" name="Star: 5 Points 824">
            <a:extLst>
              <a:ext uri="{FF2B5EF4-FFF2-40B4-BE49-F238E27FC236}">
                <a16:creationId xmlns:a16="http://schemas.microsoft.com/office/drawing/2014/main" id="{B4550BCE-1325-C07A-27AE-0ED73EFFCD05}"/>
              </a:ext>
            </a:extLst>
          </p:cNvPr>
          <p:cNvSpPr/>
          <p:nvPr/>
        </p:nvSpPr>
        <p:spPr bwMode="auto">
          <a:xfrm>
            <a:off x="6771640" y="5597306"/>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26" name="Isosceles Triangle 825">
            <a:extLst>
              <a:ext uri="{FF2B5EF4-FFF2-40B4-BE49-F238E27FC236}">
                <a16:creationId xmlns:a16="http://schemas.microsoft.com/office/drawing/2014/main" id="{1C462655-3E96-F661-E5F5-FF13797F3AB1}"/>
              </a:ext>
            </a:extLst>
          </p:cNvPr>
          <p:cNvSpPr/>
          <p:nvPr/>
        </p:nvSpPr>
        <p:spPr bwMode="auto">
          <a:xfrm rot="10800000">
            <a:off x="6582443" y="5612176"/>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827" name="Straight Connector 826">
            <a:extLst>
              <a:ext uri="{FF2B5EF4-FFF2-40B4-BE49-F238E27FC236}">
                <a16:creationId xmlns:a16="http://schemas.microsoft.com/office/drawing/2014/main" id="{ACF22273-281A-7300-83FF-66F61D918164}"/>
              </a:ext>
            </a:extLst>
          </p:cNvPr>
          <p:cNvCxnSpPr>
            <a:cxnSpLocks/>
          </p:cNvCxnSpPr>
          <p:nvPr/>
        </p:nvCxnSpPr>
        <p:spPr bwMode="auto">
          <a:xfrm>
            <a:off x="6607903" y="5672761"/>
            <a:ext cx="185130" cy="0"/>
          </a:xfrm>
          <a:prstGeom prst="line">
            <a:avLst/>
          </a:prstGeom>
          <a:noFill/>
          <a:ln w="28575" cap="flat" cmpd="sng" algn="ctr">
            <a:solidFill>
              <a:schemeClr val="accent1"/>
            </a:solidFill>
            <a:prstDash val="solid"/>
            <a:round/>
            <a:headEnd type="none" w="med" len="med"/>
            <a:tailEnd type="none" w="med" len="med"/>
          </a:ln>
          <a:effectLst/>
        </p:spPr>
      </p:cxnSp>
      <p:sp>
        <p:nvSpPr>
          <p:cNvPr id="828" name="Star: 5 Points 827">
            <a:extLst>
              <a:ext uri="{FF2B5EF4-FFF2-40B4-BE49-F238E27FC236}">
                <a16:creationId xmlns:a16="http://schemas.microsoft.com/office/drawing/2014/main" id="{CCF6C371-A887-CD92-3EEE-8D1EABC60C9D}"/>
              </a:ext>
            </a:extLst>
          </p:cNvPr>
          <p:cNvSpPr/>
          <p:nvPr/>
        </p:nvSpPr>
        <p:spPr bwMode="auto">
          <a:xfrm>
            <a:off x="6767998" y="5639808"/>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29" name="Isosceles Triangle 828">
            <a:extLst>
              <a:ext uri="{FF2B5EF4-FFF2-40B4-BE49-F238E27FC236}">
                <a16:creationId xmlns:a16="http://schemas.microsoft.com/office/drawing/2014/main" id="{254DD76B-10AC-A082-D3BB-24DD9735416A}"/>
              </a:ext>
            </a:extLst>
          </p:cNvPr>
          <p:cNvSpPr/>
          <p:nvPr/>
        </p:nvSpPr>
        <p:spPr bwMode="auto">
          <a:xfrm rot="10800000">
            <a:off x="6582443" y="5654678"/>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830" name="Straight Connector 829">
            <a:extLst>
              <a:ext uri="{FF2B5EF4-FFF2-40B4-BE49-F238E27FC236}">
                <a16:creationId xmlns:a16="http://schemas.microsoft.com/office/drawing/2014/main" id="{A8B1DD5A-CC2F-C95A-8FF7-CCFBD0D42AB9}"/>
              </a:ext>
            </a:extLst>
          </p:cNvPr>
          <p:cNvCxnSpPr>
            <a:cxnSpLocks/>
          </p:cNvCxnSpPr>
          <p:nvPr/>
        </p:nvCxnSpPr>
        <p:spPr bwMode="auto">
          <a:xfrm>
            <a:off x="6607903" y="5711620"/>
            <a:ext cx="185130" cy="0"/>
          </a:xfrm>
          <a:prstGeom prst="line">
            <a:avLst/>
          </a:prstGeom>
          <a:noFill/>
          <a:ln w="28575" cap="flat" cmpd="sng" algn="ctr">
            <a:solidFill>
              <a:schemeClr val="accent1"/>
            </a:solidFill>
            <a:prstDash val="solid"/>
            <a:round/>
            <a:headEnd type="none" w="med" len="med"/>
            <a:tailEnd type="none" w="med" len="med"/>
          </a:ln>
          <a:effectLst/>
        </p:spPr>
      </p:cxnSp>
      <p:sp>
        <p:nvSpPr>
          <p:cNvPr id="831" name="Star: 5 Points 830">
            <a:extLst>
              <a:ext uri="{FF2B5EF4-FFF2-40B4-BE49-F238E27FC236}">
                <a16:creationId xmlns:a16="http://schemas.microsoft.com/office/drawing/2014/main" id="{255A6BB9-4FE8-8352-C54F-AD80D9773DC8}"/>
              </a:ext>
            </a:extLst>
          </p:cNvPr>
          <p:cNvSpPr/>
          <p:nvPr/>
        </p:nvSpPr>
        <p:spPr bwMode="auto">
          <a:xfrm>
            <a:off x="6765570" y="5682310"/>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32" name="Isosceles Triangle 831">
            <a:extLst>
              <a:ext uri="{FF2B5EF4-FFF2-40B4-BE49-F238E27FC236}">
                <a16:creationId xmlns:a16="http://schemas.microsoft.com/office/drawing/2014/main" id="{B7E6E790-F520-EF5F-C9F4-D61B36A33038}"/>
              </a:ext>
            </a:extLst>
          </p:cNvPr>
          <p:cNvSpPr/>
          <p:nvPr/>
        </p:nvSpPr>
        <p:spPr bwMode="auto">
          <a:xfrm>
            <a:off x="6584872" y="5686415"/>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833" name="Straight Connector 832">
            <a:extLst>
              <a:ext uri="{FF2B5EF4-FFF2-40B4-BE49-F238E27FC236}">
                <a16:creationId xmlns:a16="http://schemas.microsoft.com/office/drawing/2014/main" id="{2F770841-3B5C-C3FE-B787-37BFE91A272B}"/>
              </a:ext>
            </a:extLst>
          </p:cNvPr>
          <p:cNvCxnSpPr>
            <a:cxnSpLocks/>
          </p:cNvCxnSpPr>
          <p:nvPr/>
        </p:nvCxnSpPr>
        <p:spPr bwMode="auto">
          <a:xfrm>
            <a:off x="6607903" y="5749265"/>
            <a:ext cx="168129" cy="0"/>
          </a:xfrm>
          <a:prstGeom prst="line">
            <a:avLst/>
          </a:prstGeom>
          <a:noFill/>
          <a:ln w="28575" cap="flat" cmpd="sng" algn="ctr">
            <a:solidFill>
              <a:schemeClr val="accent1"/>
            </a:solidFill>
            <a:prstDash val="solid"/>
            <a:round/>
            <a:headEnd type="none" w="med" len="med"/>
            <a:tailEnd type="none" w="med" len="med"/>
          </a:ln>
          <a:effectLst/>
        </p:spPr>
      </p:cxnSp>
      <p:sp>
        <p:nvSpPr>
          <p:cNvPr id="835" name="Diamond 834">
            <a:extLst>
              <a:ext uri="{FF2B5EF4-FFF2-40B4-BE49-F238E27FC236}">
                <a16:creationId xmlns:a16="http://schemas.microsoft.com/office/drawing/2014/main" id="{70DBEEF5-AC69-34E4-FC8C-9C0EF1327F2C}"/>
              </a:ext>
            </a:extLst>
          </p:cNvPr>
          <p:cNvSpPr/>
          <p:nvPr/>
        </p:nvSpPr>
        <p:spPr bwMode="auto">
          <a:xfrm>
            <a:off x="6584046" y="5722429"/>
            <a:ext cx="52383" cy="52383"/>
          </a:xfrm>
          <a:prstGeom prst="diamond">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836" name="Straight Connector 835">
            <a:extLst>
              <a:ext uri="{FF2B5EF4-FFF2-40B4-BE49-F238E27FC236}">
                <a16:creationId xmlns:a16="http://schemas.microsoft.com/office/drawing/2014/main" id="{9788A88F-F312-90F2-E1D5-28DE367DEAB1}"/>
              </a:ext>
            </a:extLst>
          </p:cNvPr>
          <p:cNvCxnSpPr>
            <a:cxnSpLocks/>
          </p:cNvCxnSpPr>
          <p:nvPr/>
        </p:nvCxnSpPr>
        <p:spPr bwMode="auto">
          <a:xfrm>
            <a:off x="6607903" y="5789338"/>
            <a:ext cx="155985" cy="0"/>
          </a:xfrm>
          <a:prstGeom prst="line">
            <a:avLst/>
          </a:prstGeom>
          <a:noFill/>
          <a:ln w="28575" cap="flat" cmpd="sng" algn="ctr">
            <a:solidFill>
              <a:schemeClr val="accent1"/>
            </a:solidFill>
            <a:prstDash val="solid"/>
            <a:round/>
            <a:headEnd type="none" w="med" len="med"/>
            <a:tailEnd type="none" w="med" len="med"/>
          </a:ln>
          <a:effectLst/>
        </p:spPr>
      </p:cxnSp>
      <p:sp>
        <p:nvSpPr>
          <p:cNvPr id="838" name="Star: 5 Points 837">
            <a:extLst>
              <a:ext uri="{FF2B5EF4-FFF2-40B4-BE49-F238E27FC236}">
                <a16:creationId xmlns:a16="http://schemas.microsoft.com/office/drawing/2014/main" id="{3B779F1D-6DA6-D65C-01A7-4BAE8745FA92}"/>
              </a:ext>
            </a:extLst>
          </p:cNvPr>
          <p:cNvSpPr/>
          <p:nvPr/>
        </p:nvSpPr>
        <p:spPr bwMode="auto">
          <a:xfrm>
            <a:off x="6741283" y="5761242"/>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39" name="Isosceles Triangle 838">
            <a:extLst>
              <a:ext uri="{FF2B5EF4-FFF2-40B4-BE49-F238E27FC236}">
                <a16:creationId xmlns:a16="http://schemas.microsoft.com/office/drawing/2014/main" id="{5004B2A3-927C-1257-D6BB-3000D6703174}"/>
              </a:ext>
            </a:extLst>
          </p:cNvPr>
          <p:cNvSpPr/>
          <p:nvPr/>
        </p:nvSpPr>
        <p:spPr bwMode="auto">
          <a:xfrm rot="10800000">
            <a:off x="6582443" y="5768827"/>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840" name="Straight Connector 839">
            <a:extLst>
              <a:ext uri="{FF2B5EF4-FFF2-40B4-BE49-F238E27FC236}">
                <a16:creationId xmlns:a16="http://schemas.microsoft.com/office/drawing/2014/main" id="{3706330C-59E1-CE58-106E-7A1782077DC3}"/>
              </a:ext>
            </a:extLst>
          </p:cNvPr>
          <p:cNvCxnSpPr>
            <a:cxnSpLocks/>
          </p:cNvCxnSpPr>
          <p:nvPr/>
        </p:nvCxnSpPr>
        <p:spPr bwMode="auto">
          <a:xfrm>
            <a:off x="6607903" y="5830626"/>
            <a:ext cx="115912" cy="0"/>
          </a:xfrm>
          <a:prstGeom prst="line">
            <a:avLst/>
          </a:prstGeom>
          <a:noFill/>
          <a:ln w="28575" cap="flat" cmpd="sng" algn="ctr">
            <a:solidFill>
              <a:schemeClr val="accent1"/>
            </a:solidFill>
            <a:prstDash val="solid"/>
            <a:round/>
            <a:headEnd type="none" w="med" len="med"/>
            <a:tailEnd type="none" w="med" len="med"/>
          </a:ln>
          <a:effectLst/>
        </p:spPr>
      </p:cxnSp>
      <p:sp>
        <p:nvSpPr>
          <p:cNvPr id="841" name="Star: 5 Points 840">
            <a:extLst>
              <a:ext uri="{FF2B5EF4-FFF2-40B4-BE49-F238E27FC236}">
                <a16:creationId xmlns:a16="http://schemas.microsoft.com/office/drawing/2014/main" id="{6FA8A0D8-C122-B165-EF52-A9BCEC05A415}"/>
              </a:ext>
            </a:extLst>
          </p:cNvPr>
          <p:cNvSpPr/>
          <p:nvPr/>
        </p:nvSpPr>
        <p:spPr bwMode="auto">
          <a:xfrm>
            <a:off x="6702424" y="5802530"/>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42" name="Isosceles Triangle 841">
            <a:extLst>
              <a:ext uri="{FF2B5EF4-FFF2-40B4-BE49-F238E27FC236}">
                <a16:creationId xmlns:a16="http://schemas.microsoft.com/office/drawing/2014/main" id="{27F1A4EB-5744-6058-25EC-91DDAA56445E}"/>
              </a:ext>
            </a:extLst>
          </p:cNvPr>
          <p:cNvSpPr/>
          <p:nvPr/>
        </p:nvSpPr>
        <p:spPr bwMode="auto">
          <a:xfrm rot="10800000">
            <a:off x="6582443" y="5810115"/>
            <a:ext cx="53034" cy="4571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844" name="Straight Connector 843">
            <a:extLst>
              <a:ext uri="{FF2B5EF4-FFF2-40B4-BE49-F238E27FC236}">
                <a16:creationId xmlns:a16="http://schemas.microsoft.com/office/drawing/2014/main" id="{3AB256F3-289F-8384-D921-CEB05C78A23C}"/>
              </a:ext>
            </a:extLst>
          </p:cNvPr>
          <p:cNvCxnSpPr>
            <a:cxnSpLocks/>
          </p:cNvCxnSpPr>
          <p:nvPr/>
        </p:nvCxnSpPr>
        <p:spPr bwMode="auto">
          <a:xfrm>
            <a:off x="6607903" y="5874342"/>
            <a:ext cx="115912" cy="0"/>
          </a:xfrm>
          <a:prstGeom prst="line">
            <a:avLst/>
          </a:prstGeom>
          <a:noFill/>
          <a:ln w="28575" cap="flat" cmpd="sng" algn="ctr">
            <a:solidFill>
              <a:schemeClr val="accent1"/>
            </a:solidFill>
            <a:prstDash val="solid"/>
            <a:round/>
            <a:headEnd type="none" w="med" len="med"/>
            <a:tailEnd type="none" w="med" len="med"/>
          </a:ln>
          <a:effectLst/>
        </p:spPr>
      </p:cxnSp>
      <p:sp>
        <p:nvSpPr>
          <p:cNvPr id="845" name="Isosceles Triangle 844">
            <a:extLst>
              <a:ext uri="{FF2B5EF4-FFF2-40B4-BE49-F238E27FC236}">
                <a16:creationId xmlns:a16="http://schemas.microsoft.com/office/drawing/2014/main" id="{DF351D43-E172-A049-3692-2A3395073527}"/>
              </a:ext>
            </a:extLst>
          </p:cNvPr>
          <p:cNvSpPr/>
          <p:nvPr/>
        </p:nvSpPr>
        <p:spPr bwMode="auto">
          <a:xfrm>
            <a:off x="6584872" y="5850351"/>
            <a:ext cx="53034" cy="45719"/>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46" name="Star: 5 Points 845">
            <a:extLst>
              <a:ext uri="{FF2B5EF4-FFF2-40B4-BE49-F238E27FC236}">
                <a16:creationId xmlns:a16="http://schemas.microsoft.com/office/drawing/2014/main" id="{F6B3896E-7DC1-F884-BA6E-687AACCAC3AE}"/>
              </a:ext>
            </a:extLst>
          </p:cNvPr>
          <p:cNvSpPr/>
          <p:nvPr/>
        </p:nvSpPr>
        <p:spPr bwMode="auto">
          <a:xfrm>
            <a:off x="6702424" y="5846061"/>
            <a:ext cx="53034" cy="53034"/>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47" name="TextBox 846">
            <a:extLst>
              <a:ext uri="{FF2B5EF4-FFF2-40B4-BE49-F238E27FC236}">
                <a16:creationId xmlns:a16="http://schemas.microsoft.com/office/drawing/2014/main" id="{52EE3090-0C55-E088-AAC7-C10CBB71BC50}"/>
              </a:ext>
            </a:extLst>
          </p:cNvPr>
          <p:cNvSpPr txBox="1"/>
          <p:nvPr/>
        </p:nvSpPr>
        <p:spPr bwMode="auto">
          <a:xfrm>
            <a:off x="9230061" y="3415709"/>
            <a:ext cx="13239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HER2 status</a:t>
            </a:r>
          </a:p>
        </p:txBody>
      </p:sp>
      <p:sp>
        <p:nvSpPr>
          <p:cNvPr id="848" name="TextBox 847">
            <a:extLst>
              <a:ext uri="{FF2B5EF4-FFF2-40B4-BE49-F238E27FC236}">
                <a16:creationId xmlns:a16="http://schemas.microsoft.com/office/drawing/2014/main" id="{5DBE80ED-AD68-F482-3DC7-768080A93FF7}"/>
              </a:ext>
            </a:extLst>
          </p:cNvPr>
          <p:cNvSpPr txBox="1"/>
          <p:nvPr/>
        </p:nvSpPr>
        <p:spPr bwMode="auto">
          <a:xfrm>
            <a:off x="9230061" y="3721184"/>
            <a:ext cx="297379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b="0">
                <a:solidFill>
                  <a:schemeClr val="bg1"/>
                </a:solidFill>
                <a:latin typeface="Calibri" panose="020F0502020204030204" pitchFamily="34" charset="0"/>
              </a:rPr>
              <a:t>HER2 IHC2+, FISH unknown</a:t>
            </a:r>
          </a:p>
          <a:p>
            <a:pPr algn="l">
              <a:lnSpc>
                <a:spcPct val="100000"/>
              </a:lnSpc>
              <a:spcBef>
                <a:spcPts val="0"/>
              </a:spcBef>
              <a:spcAft>
                <a:spcPct val="0"/>
              </a:spcAft>
              <a:buClrTx/>
              <a:buFontTx/>
              <a:buNone/>
            </a:pPr>
            <a:r>
              <a:rPr lang="en-US" sz="1600" b="0">
                <a:solidFill>
                  <a:schemeClr val="bg1"/>
                </a:solidFill>
                <a:latin typeface="Calibri" panose="020F0502020204030204" pitchFamily="34" charset="0"/>
              </a:rPr>
              <a:t>HER2 IHC2+ and FISH+ or IHC3+</a:t>
            </a:r>
          </a:p>
          <a:p>
            <a:pPr algn="l">
              <a:lnSpc>
                <a:spcPct val="100000"/>
              </a:lnSpc>
              <a:spcBef>
                <a:spcPts val="0"/>
              </a:spcBef>
              <a:spcAft>
                <a:spcPct val="0"/>
              </a:spcAft>
              <a:buClrTx/>
              <a:buFontTx/>
              <a:buNone/>
            </a:pPr>
            <a:r>
              <a:rPr lang="en-US" sz="1600" b="0">
                <a:solidFill>
                  <a:schemeClr val="bg1"/>
                </a:solidFill>
                <a:latin typeface="Calibri" panose="020F0502020204030204" pitchFamily="34" charset="0"/>
              </a:rPr>
              <a:t>HER2 IHC2+ and FISH-</a:t>
            </a:r>
          </a:p>
        </p:txBody>
      </p:sp>
      <p:sp>
        <p:nvSpPr>
          <p:cNvPr id="849" name="TextBox 848">
            <a:extLst>
              <a:ext uri="{FF2B5EF4-FFF2-40B4-BE49-F238E27FC236}">
                <a16:creationId xmlns:a16="http://schemas.microsoft.com/office/drawing/2014/main" id="{82B47971-F5E2-E13E-6FDC-B2F937851554}"/>
              </a:ext>
            </a:extLst>
          </p:cNvPr>
          <p:cNvSpPr txBox="1"/>
          <p:nvPr/>
        </p:nvSpPr>
        <p:spPr bwMode="auto">
          <a:xfrm>
            <a:off x="9230061" y="4559320"/>
            <a:ext cx="108877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b="0">
                <a:solidFill>
                  <a:schemeClr val="bg1"/>
                </a:solidFill>
                <a:latin typeface="Calibri" panose="020F0502020204030204" pitchFamily="34" charset="0"/>
              </a:rPr>
              <a:t>CR/PR</a:t>
            </a:r>
          </a:p>
          <a:p>
            <a:pPr algn="l">
              <a:lnSpc>
                <a:spcPct val="100000"/>
              </a:lnSpc>
              <a:spcBef>
                <a:spcPts val="0"/>
              </a:spcBef>
              <a:spcAft>
                <a:spcPct val="0"/>
              </a:spcAft>
              <a:buClrTx/>
              <a:buFontTx/>
              <a:buNone/>
            </a:pPr>
            <a:r>
              <a:rPr lang="en-US" sz="1600" b="0">
                <a:solidFill>
                  <a:schemeClr val="bg1"/>
                </a:solidFill>
                <a:latin typeface="Calibri" panose="020F0502020204030204" pitchFamily="34" charset="0"/>
              </a:rPr>
              <a:t>PD</a:t>
            </a:r>
          </a:p>
          <a:p>
            <a:pPr algn="l">
              <a:lnSpc>
                <a:spcPct val="100000"/>
              </a:lnSpc>
              <a:spcBef>
                <a:spcPts val="0"/>
              </a:spcBef>
              <a:spcAft>
                <a:spcPct val="0"/>
              </a:spcAft>
              <a:buClrTx/>
              <a:buFontTx/>
              <a:buNone/>
            </a:pPr>
            <a:r>
              <a:rPr lang="en-US" sz="1600" b="0">
                <a:solidFill>
                  <a:schemeClr val="bg1"/>
                </a:solidFill>
                <a:latin typeface="Calibri" panose="020F0502020204030204" pitchFamily="34" charset="0"/>
              </a:rPr>
              <a:t>Death</a:t>
            </a:r>
          </a:p>
          <a:p>
            <a:pPr algn="l">
              <a:lnSpc>
                <a:spcPct val="100000"/>
              </a:lnSpc>
              <a:spcBef>
                <a:spcPts val="0"/>
              </a:spcBef>
              <a:spcAft>
                <a:spcPct val="0"/>
              </a:spcAft>
              <a:buClrTx/>
              <a:buFontTx/>
              <a:buNone/>
            </a:pPr>
            <a:r>
              <a:rPr lang="en-US" sz="1600" b="0">
                <a:solidFill>
                  <a:schemeClr val="bg1"/>
                </a:solidFill>
                <a:latin typeface="Calibri" panose="020F0502020204030204" pitchFamily="34" charset="0"/>
              </a:rPr>
              <a:t>Ongoing</a:t>
            </a:r>
          </a:p>
        </p:txBody>
      </p:sp>
      <p:grpSp>
        <p:nvGrpSpPr>
          <p:cNvPr id="8" name="Group 7">
            <a:extLst>
              <a:ext uri="{FF2B5EF4-FFF2-40B4-BE49-F238E27FC236}">
                <a16:creationId xmlns:a16="http://schemas.microsoft.com/office/drawing/2014/main" id="{F957B801-0157-69AB-1AF5-FBBEF2E634B3}"/>
              </a:ext>
            </a:extLst>
          </p:cNvPr>
          <p:cNvGrpSpPr/>
          <p:nvPr/>
        </p:nvGrpSpPr>
        <p:grpSpPr>
          <a:xfrm>
            <a:off x="9061970" y="3820926"/>
            <a:ext cx="144282" cy="1684416"/>
            <a:chOff x="9175430" y="4527538"/>
            <a:chExt cx="88574" cy="1034050"/>
          </a:xfrm>
        </p:grpSpPr>
        <p:sp>
          <p:nvSpPr>
            <p:cNvPr id="286" name="Diamond 285">
              <a:extLst>
                <a:ext uri="{FF2B5EF4-FFF2-40B4-BE49-F238E27FC236}">
                  <a16:creationId xmlns:a16="http://schemas.microsoft.com/office/drawing/2014/main" id="{BEE073A5-385D-FAED-60DB-5EE165D7FC7E}"/>
                </a:ext>
              </a:extLst>
            </p:cNvPr>
            <p:cNvSpPr/>
            <p:nvPr/>
          </p:nvSpPr>
          <p:spPr bwMode="auto">
            <a:xfrm>
              <a:off x="9175430" y="4527538"/>
              <a:ext cx="81465" cy="81465"/>
            </a:xfrm>
            <a:prstGeom prst="diamond">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87" name="Isosceles Triangle 286">
              <a:extLst>
                <a:ext uri="{FF2B5EF4-FFF2-40B4-BE49-F238E27FC236}">
                  <a16:creationId xmlns:a16="http://schemas.microsoft.com/office/drawing/2014/main" id="{FE490E8B-98ED-65F7-AA14-28D4DC4FD7C3}"/>
                </a:ext>
              </a:extLst>
            </p:cNvPr>
            <p:cNvSpPr/>
            <p:nvPr/>
          </p:nvSpPr>
          <p:spPr bwMode="auto">
            <a:xfrm>
              <a:off x="9175567" y="4688675"/>
              <a:ext cx="81190" cy="69991"/>
            </a:xfrm>
            <a:prstGeom prst="triangl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88" name="Isosceles Triangle 287">
              <a:extLst>
                <a:ext uri="{FF2B5EF4-FFF2-40B4-BE49-F238E27FC236}">
                  <a16:creationId xmlns:a16="http://schemas.microsoft.com/office/drawing/2014/main" id="{F51DC0FF-3706-672D-3F26-7D817827B881}"/>
                </a:ext>
              </a:extLst>
            </p:cNvPr>
            <p:cNvSpPr/>
            <p:nvPr/>
          </p:nvSpPr>
          <p:spPr bwMode="auto">
            <a:xfrm rot="10800000">
              <a:off x="9175567" y="4834512"/>
              <a:ext cx="81190" cy="69991"/>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89" name="Oval 288">
              <a:extLst>
                <a:ext uri="{FF2B5EF4-FFF2-40B4-BE49-F238E27FC236}">
                  <a16:creationId xmlns:a16="http://schemas.microsoft.com/office/drawing/2014/main" id="{17E46866-26FF-7744-A67D-2F713C1A2D16}"/>
                </a:ext>
              </a:extLst>
            </p:cNvPr>
            <p:cNvSpPr/>
            <p:nvPr/>
          </p:nvSpPr>
          <p:spPr bwMode="auto">
            <a:xfrm>
              <a:off x="9194268" y="5059506"/>
              <a:ext cx="56090" cy="5609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0" name="Star: 5 Points 289">
              <a:extLst>
                <a:ext uri="{FF2B5EF4-FFF2-40B4-BE49-F238E27FC236}">
                  <a16:creationId xmlns:a16="http://schemas.microsoft.com/office/drawing/2014/main" id="{91912E6E-89F2-FC5D-2F97-75080C90E273}"/>
                </a:ext>
              </a:extLst>
            </p:cNvPr>
            <p:cNvSpPr/>
            <p:nvPr/>
          </p:nvSpPr>
          <p:spPr bwMode="auto">
            <a:xfrm>
              <a:off x="9186855" y="5187817"/>
              <a:ext cx="76561" cy="76561"/>
            </a:xfrm>
            <a:prstGeom prst="star5">
              <a:avLst>
                <a:gd name="adj" fmla="val 21819"/>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1" name="Rectangle 290">
              <a:extLst>
                <a:ext uri="{FF2B5EF4-FFF2-40B4-BE49-F238E27FC236}">
                  <a16:creationId xmlns:a16="http://schemas.microsoft.com/office/drawing/2014/main" id="{C04B6237-4443-5D42-5C89-03426954E11C}"/>
                </a:ext>
              </a:extLst>
            </p:cNvPr>
            <p:cNvSpPr/>
            <p:nvPr/>
          </p:nvSpPr>
          <p:spPr bwMode="auto">
            <a:xfrm>
              <a:off x="9204134" y="5359236"/>
              <a:ext cx="56090" cy="56090"/>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2" name="Isosceles Triangle 291">
              <a:extLst>
                <a:ext uri="{FF2B5EF4-FFF2-40B4-BE49-F238E27FC236}">
                  <a16:creationId xmlns:a16="http://schemas.microsoft.com/office/drawing/2014/main" id="{0782EE0C-9E1B-C395-7DCD-B2AACF484735}"/>
                </a:ext>
              </a:extLst>
            </p:cNvPr>
            <p:cNvSpPr/>
            <p:nvPr/>
          </p:nvSpPr>
          <p:spPr bwMode="auto">
            <a:xfrm rot="5400000">
              <a:off x="9202005" y="5499590"/>
              <a:ext cx="66591" cy="57406"/>
            </a:xfrm>
            <a:prstGeom prst="triangle">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10" name="TextBox 9">
            <a:extLst>
              <a:ext uri="{FF2B5EF4-FFF2-40B4-BE49-F238E27FC236}">
                <a16:creationId xmlns:a16="http://schemas.microsoft.com/office/drawing/2014/main" id="{B3FBA9E1-5627-6F4A-B1F8-031503514265}"/>
              </a:ext>
            </a:extLst>
          </p:cNvPr>
          <p:cNvSpPr txBox="1"/>
          <p:nvPr/>
        </p:nvSpPr>
        <p:spPr bwMode="auto">
          <a:xfrm>
            <a:off x="8280773" y="1188372"/>
            <a:ext cx="6286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a:solidFill>
                  <a:schemeClr val="bg1"/>
                </a:solidFill>
                <a:latin typeface="Calibri" panose="020F0502020204030204" pitchFamily="34" charset="0"/>
              </a:rPr>
              <a:t>DoR</a:t>
            </a:r>
          </a:p>
        </p:txBody>
      </p:sp>
    </p:spTree>
    <p:extLst>
      <p:ext uri="{BB962C8B-B14F-4D97-AF65-F5344CB8AC3E}">
        <p14:creationId xmlns:p14="http://schemas.microsoft.com/office/powerpoint/2010/main" val="1975732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C8235-F749-070B-7320-591D2A03DEA3}"/>
              </a:ext>
            </a:extLst>
          </p:cNvPr>
          <p:cNvSpPr>
            <a:spLocks noGrp="1"/>
          </p:cNvSpPr>
          <p:nvPr>
            <p:ph type="title"/>
          </p:nvPr>
        </p:nvSpPr>
        <p:spPr/>
        <p:txBody>
          <a:bodyPr/>
          <a:lstStyle/>
          <a:p>
            <a:r>
              <a:rPr lang="en-US"/>
              <a:t>Other Disitamab Vedotin Trials in Pretreated HER2+</a:t>
            </a:r>
            <a:br>
              <a:rPr lang="en-US"/>
            </a:br>
            <a:r>
              <a:rPr lang="en-US"/>
              <a:t>LA or Metastatic Urothelial Cancer  </a:t>
            </a:r>
          </a:p>
        </p:txBody>
      </p:sp>
      <p:sp>
        <p:nvSpPr>
          <p:cNvPr id="4" name="TextBox 3">
            <a:extLst>
              <a:ext uri="{FF2B5EF4-FFF2-40B4-BE49-F238E27FC236}">
                <a16:creationId xmlns:a16="http://schemas.microsoft.com/office/drawing/2014/main" id="{7F4F2B61-B78F-B06C-9BB5-0839237F69E2}"/>
              </a:ext>
            </a:extLst>
          </p:cNvPr>
          <p:cNvSpPr txBox="1"/>
          <p:nvPr/>
        </p:nvSpPr>
        <p:spPr bwMode="auto">
          <a:xfrm>
            <a:off x="402732" y="6376027"/>
            <a:ext cx="4566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2"/>
                </a:solidFill>
                <a:latin typeface="Calibri" panose="020F0502020204030204" pitchFamily="34" charset="0"/>
              </a:rPr>
              <a:t>Xu. JCO. 2022;40(Suppl_16):4519. Zhou. JCO. 2021;39(Suppl_15):4534.</a:t>
            </a:r>
          </a:p>
        </p:txBody>
      </p:sp>
      <p:graphicFrame>
        <p:nvGraphicFramePr>
          <p:cNvPr id="3" name="Table 12">
            <a:extLst>
              <a:ext uri="{FF2B5EF4-FFF2-40B4-BE49-F238E27FC236}">
                <a16:creationId xmlns:a16="http://schemas.microsoft.com/office/drawing/2014/main" id="{1E0CF79C-26B9-8B34-DFB1-B43ED809D18C}"/>
              </a:ext>
            </a:extLst>
          </p:cNvPr>
          <p:cNvGraphicFramePr>
            <a:graphicFrameLocks noGrp="1"/>
          </p:cNvGraphicFramePr>
          <p:nvPr>
            <p:extLst>
              <p:ext uri="{D42A27DB-BD31-4B8C-83A1-F6EECF244321}">
                <p14:modId xmlns:p14="http://schemas.microsoft.com/office/powerpoint/2010/main" val="3607093487"/>
              </p:ext>
            </p:extLst>
          </p:nvPr>
        </p:nvGraphicFramePr>
        <p:xfrm>
          <a:off x="717551" y="1600200"/>
          <a:ext cx="10788649" cy="3352800"/>
        </p:xfrm>
        <a:graphic>
          <a:graphicData uri="http://schemas.openxmlformats.org/drawingml/2006/table">
            <a:tbl>
              <a:tblPr firstRow="1" bandRow="1">
                <a:tableStyleId>{93296810-A885-4BE3-A3E7-6D5BEEA58F35}</a:tableStyleId>
              </a:tblPr>
              <a:tblGrid>
                <a:gridCol w="1412828">
                  <a:extLst>
                    <a:ext uri="{9D8B030D-6E8A-4147-A177-3AD203B41FA5}">
                      <a16:colId xmlns:a16="http://schemas.microsoft.com/office/drawing/2014/main" val="3133123065"/>
                    </a:ext>
                  </a:extLst>
                </a:gridCol>
                <a:gridCol w="1910353">
                  <a:extLst>
                    <a:ext uri="{9D8B030D-6E8A-4147-A177-3AD203B41FA5}">
                      <a16:colId xmlns:a16="http://schemas.microsoft.com/office/drawing/2014/main" val="2658444544"/>
                    </a:ext>
                  </a:extLst>
                </a:gridCol>
                <a:gridCol w="1367696">
                  <a:extLst>
                    <a:ext uri="{9D8B030D-6E8A-4147-A177-3AD203B41FA5}">
                      <a16:colId xmlns:a16="http://schemas.microsoft.com/office/drawing/2014/main" val="1433725968"/>
                    </a:ext>
                  </a:extLst>
                </a:gridCol>
                <a:gridCol w="432996">
                  <a:extLst>
                    <a:ext uri="{9D8B030D-6E8A-4147-A177-3AD203B41FA5}">
                      <a16:colId xmlns:a16="http://schemas.microsoft.com/office/drawing/2014/main" val="1854578705"/>
                    </a:ext>
                  </a:extLst>
                </a:gridCol>
                <a:gridCol w="1336192">
                  <a:extLst>
                    <a:ext uri="{9D8B030D-6E8A-4147-A177-3AD203B41FA5}">
                      <a16:colId xmlns:a16="http://schemas.microsoft.com/office/drawing/2014/main" val="1997038616"/>
                    </a:ext>
                  </a:extLst>
                </a:gridCol>
                <a:gridCol w="1031206">
                  <a:extLst>
                    <a:ext uri="{9D8B030D-6E8A-4147-A177-3AD203B41FA5}">
                      <a16:colId xmlns:a16="http://schemas.microsoft.com/office/drawing/2014/main" val="1997255231"/>
                    </a:ext>
                  </a:extLst>
                </a:gridCol>
                <a:gridCol w="1031206">
                  <a:extLst>
                    <a:ext uri="{9D8B030D-6E8A-4147-A177-3AD203B41FA5}">
                      <a16:colId xmlns:a16="http://schemas.microsoft.com/office/drawing/2014/main" val="1127436098"/>
                    </a:ext>
                  </a:extLst>
                </a:gridCol>
                <a:gridCol w="1031206">
                  <a:extLst>
                    <a:ext uri="{9D8B030D-6E8A-4147-A177-3AD203B41FA5}">
                      <a16:colId xmlns:a16="http://schemas.microsoft.com/office/drawing/2014/main" val="1673398646"/>
                    </a:ext>
                  </a:extLst>
                </a:gridCol>
                <a:gridCol w="1234966">
                  <a:extLst>
                    <a:ext uri="{9D8B030D-6E8A-4147-A177-3AD203B41FA5}">
                      <a16:colId xmlns:a16="http://schemas.microsoft.com/office/drawing/2014/main" val="95758514"/>
                    </a:ext>
                  </a:extLst>
                </a:gridCol>
              </a:tblGrid>
              <a:tr h="0">
                <a:tc rowSpan="2">
                  <a:txBody>
                    <a:bodyPr/>
                    <a:lstStyle/>
                    <a:p>
                      <a:pPr algn="ctr"/>
                      <a:r>
                        <a:rPr lang="en-US" sz="1800" b="1">
                          <a:solidFill>
                            <a:schemeClr val="tx1"/>
                          </a:solidFill>
                        </a:rPr>
                        <a:t>Clinical Trial</a:t>
                      </a:r>
                    </a:p>
                    <a:p>
                      <a:pPr algn="ctr"/>
                      <a:r>
                        <a:rPr lang="en-US" sz="1800" b="1">
                          <a:solidFill>
                            <a:schemeClr val="tx1"/>
                          </a:solidFill>
                        </a:rPr>
                        <a:t>(Phase)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rowSpan="2">
                  <a:txBody>
                    <a:bodyPr/>
                    <a:lstStyle/>
                    <a:p>
                      <a:pPr algn="ctr"/>
                      <a:r>
                        <a:rPr lang="en-US" sz="1800" b="1">
                          <a:solidFill>
                            <a:schemeClr val="tx1"/>
                          </a:solidFill>
                        </a:rPr>
                        <a:t>Treatments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rowSpan="2">
                  <a:txBody>
                    <a:bodyPr/>
                    <a:lstStyle/>
                    <a:p>
                      <a:pPr algn="ctr"/>
                      <a:r>
                        <a:rPr lang="en-US" sz="1800" b="1">
                          <a:solidFill>
                            <a:schemeClr val="tx1"/>
                          </a:solidFill>
                        </a:rPr>
                        <a:t>Line of Therapy</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rowSpan="2">
                  <a:txBody>
                    <a:bodyPr/>
                    <a:lstStyle/>
                    <a:p>
                      <a:pPr algn="ctr"/>
                      <a:r>
                        <a:rPr lang="en-US" sz="1800" b="1">
                          <a:solidFill>
                            <a:schemeClr val="tx1"/>
                          </a:solidFill>
                        </a:rPr>
                        <a:t>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rowSpan="2">
                  <a:txBody>
                    <a:bodyPr/>
                    <a:lstStyle/>
                    <a:p>
                      <a:pPr algn="ctr"/>
                      <a:r>
                        <a:rPr lang="en-US" sz="1800" b="1">
                          <a:solidFill>
                            <a:schemeClr val="tx1"/>
                          </a:solidFill>
                        </a:rPr>
                        <a:t>HER2</a:t>
                      </a:r>
                    </a:p>
                    <a:p>
                      <a:pPr algn="ctr"/>
                      <a:r>
                        <a:rPr lang="en-US" sz="1800" b="1">
                          <a:solidFill>
                            <a:schemeClr val="tx1"/>
                          </a:solidFill>
                        </a:rPr>
                        <a:t>Selection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4">
                  <a:txBody>
                    <a:bodyPr/>
                    <a:lstStyle/>
                    <a:p>
                      <a:pPr algn="ctr"/>
                      <a:r>
                        <a:rPr lang="en-US" sz="1600" b="1">
                          <a:solidFill>
                            <a:schemeClr val="tx1"/>
                          </a:solidFill>
                        </a:rPr>
                        <a:t>Efficacy Outcomes</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80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pPr algn="ctr"/>
                      <a:endParaRPr lang="en-US" sz="180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pPr algn="ctr"/>
                      <a:endParaRPr lang="en-US" sz="180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13079940"/>
                  </a:ext>
                </a:extLst>
              </a:tr>
              <a:tr h="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r>
                        <a:rPr lang="en-US" sz="1800" b="1">
                          <a:solidFill>
                            <a:schemeClr val="tx1"/>
                          </a:solidFill>
                        </a:rPr>
                        <a:t>ORR, %</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b="1">
                          <a:solidFill>
                            <a:schemeClr val="tx1"/>
                          </a:solidFill>
                        </a:rPr>
                        <a:t>DCR, %</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b="1">
                          <a:solidFill>
                            <a:schemeClr val="tx1"/>
                          </a:solidFill>
                        </a:rPr>
                        <a:t>mPFS, Mo</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b="1">
                          <a:solidFill>
                            <a:schemeClr val="tx1"/>
                          </a:solidFill>
                        </a:rPr>
                        <a:t>ORR if HER2</a:t>
                      </a:r>
                    </a:p>
                    <a:p>
                      <a:pPr algn="ctr"/>
                      <a:r>
                        <a:rPr lang="en-US" sz="1800" b="1">
                          <a:solidFill>
                            <a:schemeClr val="tx1"/>
                          </a:solidFill>
                        </a:rPr>
                        <a:t>IHC 1+, %</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449038906"/>
                  </a:ext>
                </a:extLst>
              </a:tr>
              <a:tr h="0">
                <a:tc>
                  <a:txBody>
                    <a:bodyPr/>
                    <a:lstStyle/>
                    <a:p>
                      <a:pPr algn="ctr"/>
                      <a:r>
                        <a:rPr lang="en-US" sz="1800">
                          <a:solidFill>
                            <a:schemeClr val="bg1"/>
                          </a:solidFill>
                        </a:rPr>
                        <a:t>Phase II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err="1">
                          <a:solidFill>
                            <a:schemeClr val="bg1"/>
                          </a:solidFill>
                        </a:rPr>
                        <a:t>Disitamab</a:t>
                      </a:r>
                      <a:endParaRPr lang="en-US" sz="1800" dirty="0">
                        <a:solidFill>
                          <a:schemeClr val="bg1"/>
                        </a:solidFill>
                      </a:endParaRPr>
                    </a:p>
                    <a:p>
                      <a:pPr algn="ctr"/>
                      <a:r>
                        <a:rPr lang="en-US" sz="1800" dirty="0" err="1">
                          <a:solidFill>
                            <a:schemeClr val="bg1"/>
                          </a:solidFill>
                        </a:rPr>
                        <a:t>vedotin</a:t>
                      </a:r>
                      <a:endParaRPr lang="en-US" sz="18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rPr>
                        <a:t>Refractory, </a:t>
                      </a:r>
                      <a:r>
                        <a:rPr lang="en-US" sz="1800" b="1">
                          <a:solidFill>
                            <a:srgbClr val="FF0000"/>
                          </a:solidFill>
                        </a:rPr>
                        <a:t>HER2-negative</a:t>
                      </a:r>
                      <a:r>
                        <a:rPr lang="en-US" sz="1800">
                          <a:solidFill>
                            <a:schemeClr val="bg1"/>
                          </a:solidFill>
                        </a:rPr>
                        <a:t> mUC</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19</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Yes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rPr>
                        <a:t> </a:t>
                      </a:r>
                      <a:r>
                        <a:rPr lang="en-US" sz="1800" baseline="0">
                          <a:solidFill>
                            <a:schemeClr val="bg1"/>
                          </a:solidFill>
                        </a:rPr>
                        <a:t>26.3</a:t>
                      </a:r>
                      <a:endParaRPr lang="en-US" sz="180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aseline="0">
                          <a:solidFill>
                            <a:schemeClr val="bg1"/>
                          </a:solidFill>
                        </a:rPr>
                        <a:t>94</a:t>
                      </a:r>
                      <a:endParaRPr lang="en-US" sz="180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aseline="0">
                          <a:solidFill>
                            <a:schemeClr val="bg1"/>
                          </a:solidFill>
                        </a:rPr>
                        <a:t>5.5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aseline="0">
                          <a:solidFill>
                            <a:schemeClr val="bg1"/>
                          </a:solidFill>
                        </a:rPr>
                        <a:t>38.5</a:t>
                      </a:r>
                      <a:endParaRPr lang="en-US" sz="180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70612964"/>
                  </a:ext>
                </a:extLst>
              </a:tr>
              <a:tr h="0">
                <a:tc>
                  <a:txBody>
                    <a:bodyPr/>
                    <a:lstStyle/>
                    <a:p>
                      <a:pPr algn="ctr"/>
                      <a:r>
                        <a:rPr lang="en-US" sz="1800">
                          <a:solidFill>
                            <a:schemeClr val="bg1"/>
                          </a:solidFill>
                        </a:rPr>
                        <a:t>Phase 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rPr>
                        <a:t>Disitamab vedotin +</a:t>
                      </a:r>
                    </a:p>
                    <a:p>
                      <a:pPr algn="ctr"/>
                      <a:r>
                        <a:rPr lang="en-US" sz="1800">
                          <a:solidFill>
                            <a:schemeClr val="bg1"/>
                          </a:solidFill>
                        </a:rPr>
                        <a:t>toripalimab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rPr>
                        <a:t>Refractory mUC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rPr>
                        <a:t>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rPr>
                        <a:t>Not specified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a:solidFill>
                            <a:schemeClr val="bg1"/>
                          </a:solidFill>
                        </a:rPr>
                        <a:t>  80*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a:solidFill>
                            <a:schemeClr val="bg1"/>
                          </a:solidFill>
                        </a:rPr>
                        <a:t>90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dirty="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49849431"/>
                  </a:ext>
                </a:extLst>
              </a:tr>
            </a:tbl>
          </a:graphicData>
        </a:graphic>
      </p:graphicFrame>
      <p:sp>
        <p:nvSpPr>
          <p:cNvPr id="5" name="TextBox 4">
            <a:extLst>
              <a:ext uri="{FF2B5EF4-FFF2-40B4-BE49-F238E27FC236}">
                <a16:creationId xmlns:a16="http://schemas.microsoft.com/office/drawing/2014/main" id="{BC8BC137-1C09-3014-CB25-9AFECE5A5053}"/>
              </a:ext>
            </a:extLst>
          </p:cNvPr>
          <p:cNvSpPr txBox="1"/>
          <p:nvPr/>
        </p:nvSpPr>
        <p:spPr bwMode="auto">
          <a:xfrm>
            <a:off x="717550" y="5073134"/>
            <a:ext cx="42977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*From a total of 8 of 10 assessable patients.</a:t>
            </a:r>
          </a:p>
        </p:txBody>
      </p:sp>
    </p:spTree>
    <p:extLst>
      <p:ext uri="{BB962C8B-B14F-4D97-AF65-F5344CB8AC3E}">
        <p14:creationId xmlns:p14="http://schemas.microsoft.com/office/powerpoint/2010/main" val="13954324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D82DC-19B5-81FC-DE7D-E6B1112CD225}"/>
              </a:ext>
            </a:extLst>
          </p:cNvPr>
          <p:cNvSpPr>
            <a:spLocks noGrp="1"/>
          </p:cNvSpPr>
          <p:nvPr>
            <p:ph type="title"/>
          </p:nvPr>
        </p:nvSpPr>
        <p:spPr/>
        <p:txBody>
          <a:bodyPr/>
          <a:lstStyle/>
          <a:p>
            <a:r>
              <a:rPr lang="en-US"/>
              <a:t>Trial in Progress: Disitamab Vedotin ± Pembrolizumab in HER2-Expressing Urothelial Carcinoma</a:t>
            </a:r>
          </a:p>
        </p:txBody>
      </p:sp>
      <p:sp>
        <p:nvSpPr>
          <p:cNvPr id="3" name="TextBox 2">
            <a:extLst>
              <a:ext uri="{FF2B5EF4-FFF2-40B4-BE49-F238E27FC236}">
                <a16:creationId xmlns:a16="http://schemas.microsoft.com/office/drawing/2014/main" id="{9476ABE5-BAF6-3390-A95B-ACF4F02BCD28}"/>
              </a:ext>
            </a:extLst>
          </p:cNvPr>
          <p:cNvSpPr txBox="1"/>
          <p:nvPr/>
        </p:nvSpPr>
        <p:spPr bwMode="auto">
          <a:xfrm>
            <a:off x="396008" y="6374692"/>
            <a:ext cx="78246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a:solidFill>
                  <a:schemeClr val="bg2"/>
                </a:solidFill>
                <a:latin typeface="Calibri" panose="020F0502020204030204" pitchFamily="34" charset="0"/>
              </a:rPr>
              <a:t>NCT04879329. Powles. ASCO-GU 2023. Abstr TPS594.</a:t>
            </a:r>
          </a:p>
        </p:txBody>
      </p:sp>
      <p:sp>
        <p:nvSpPr>
          <p:cNvPr id="4" name="TextBox 3">
            <a:extLst>
              <a:ext uri="{FF2B5EF4-FFF2-40B4-BE49-F238E27FC236}">
                <a16:creationId xmlns:a16="http://schemas.microsoft.com/office/drawing/2014/main" id="{4B22D516-D92B-DE4E-38B7-965CF38DD61F}"/>
              </a:ext>
            </a:extLst>
          </p:cNvPr>
          <p:cNvSpPr txBox="1"/>
          <p:nvPr/>
        </p:nvSpPr>
        <p:spPr bwMode="auto">
          <a:xfrm>
            <a:off x="621575" y="1484558"/>
            <a:ext cx="94838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400" b="0" i="0">
                <a:solidFill>
                  <a:srgbClr val="000000"/>
                </a:solidFill>
                <a:effectLst/>
                <a:latin typeface="+mn-lt"/>
              </a:rPr>
              <a:t>Multicenter, multicohort, open-label phase II study</a:t>
            </a:r>
            <a:endParaRPr lang="en-US" sz="2400" b="0">
              <a:solidFill>
                <a:schemeClr val="bg1"/>
              </a:solidFill>
              <a:latin typeface="+mn-lt"/>
            </a:endParaRPr>
          </a:p>
        </p:txBody>
      </p:sp>
      <p:sp>
        <p:nvSpPr>
          <p:cNvPr id="5" name="TextBox 4">
            <a:extLst>
              <a:ext uri="{FF2B5EF4-FFF2-40B4-BE49-F238E27FC236}">
                <a16:creationId xmlns:a16="http://schemas.microsoft.com/office/drawing/2014/main" id="{F8448DAE-EAAE-8DD4-CB73-13D4CF92CB1A}"/>
              </a:ext>
            </a:extLst>
          </p:cNvPr>
          <p:cNvSpPr txBox="1"/>
          <p:nvPr/>
        </p:nvSpPr>
        <p:spPr bwMode="auto">
          <a:xfrm>
            <a:off x="621952" y="5012597"/>
            <a:ext cx="6674023" cy="90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600"/>
              </a:spcBef>
              <a:spcAft>
                <a:spcPct val="0"/>
              </a:spcAft>
              <a:buClrTx/>
              <a:buFontTx/>
              <a:buNone/>
            </a:pPr>
            <a:r>
              <a:rPr lang="en-US" sz="1600">
                <a:solidFill>
                  <a:srgbClr val="000000"/>
                </a:solidFill>
                <a:latin typeface="+mn-lt"/>
              </a:rPr>
              <a:t>P</a:t>
            </a:r>
            <a:r>
              <a:rPr lang="en-US" sz="1600" i="0">
                <a:solidFill>
                  <a:srgbClr val="000000"/>
                </a:solidFill>
                <a:effectLst/>
                <a:latin typeface="+mn-lt"/>
              </a:rPr>
              <a:t>rimary objectives: </a:t>
            </a:r>
            <a:r>
              <a:rPr lang="en-US" sz="1600" b="0" i="0">
                <a:solidFill>
                  <a:srgbClr val="000000"/>
                </a:solidFill>
                <a:effectLst/>
                <a:latin typeface="+mn-lt"/>
              </a:rPr>
              <a:t>confirmed ORR per </a:t>
            </a:r>
            <a:r>
              <a:rPr lang="en-US" sz="1600" b="0">
                <a:solidFill>
                  <a:srgbClr val="000000"/>
                </a:solidFill>
                <a:latin typeface="+mn-lt"/>
              </a:rPr>
              <a:t>RECIST v1.1 </a:t>
            </a:r>
            <a:r>
              <a:rPr lang="en-US" sz="1600" b="0" i="0">
                <a:solidFill>
                  <a:srgbClr val="000000"/>
                </a:solidFill>
                <a:effectLst/>
                <a:latin typeface="+mn-lt"/>
              </a:rPr>
              <a:t>by BICR</a:t>
            </a:r>
            <a:endParaRPr lang="en-US" sz="1600" b="0" strike="sngStrike">
              <a:solidFill>
                <a:srgbClr val="000000"/>
              </a:solidFill>
              <a:latin typeface="+mn-lt"/>
            </a:endParaRPr>
          </a:p>
          <a:p>
            <a:pPr algn="l">
              <a:lnSpc>
                <a:spcPct val="100000"/>
              </a:lnSpc>
              <a:spcBef>
                <a:spcPts val="600"/>
              </a:spcBef>
              <a:spcAft>
                <a:spcPct val="0"/>
              </a:spcAft>
              <a:buClrTx/>
              <a:buFontTx/>
              <a:buNone/>
            </a:pPr>
            <a:r>
              <a:rPr lang="en-US" sz="1600" i="0">
                <a:solidFill>
                  <a:srgbClr val="000000"/>
                </a:solidFill>
                <a:effectLst/>
                <a:latin typeface="+mn-lt"/>
              </a:rPr>
              <a:t>Secondary endpoints: </a:t>
            </a:r>
            <a:r>
              <a:rPr lang="en-US" sz="1600" b="0" i="0">
                <a:solidFill>
                  <a:srgbClr val="000000"/>
                </a:solidFill>
                <a:effectLst/>
                <a:latin typeface="+mn-lt"/>
              </a:rPr>
              <a:t>confirmed </a:t>
            </a:r>
            <a:r>
              <a:rPr lang="en-US" sz="1600" b="0">
                <a:solidFill>
                  <a:srgbClr val="000000"/>
                </a:solidFill>
                <a:latin typeface="+mn-lt"/>
              </a:rPr>
              <a:t>ORR</a:t>
            </a:r>
            <a:r>
              <a:rPr lang="en-US" sz="1600" b="0" i="0">
                <a:solidFill>
                  <a:srgbClr val="000000"/>
                </a:solidFill>
                <a:effectLst/>
                <a:latin typeface="+mn-lt"/>
              </a:rPr>
              <a:t> per RECIST v1.1 by investigator, DoR, </a:t>
            </a:r>
            <a:br>
              <a:rPr lang="en-US" sz="1600" b="0" i="0">
                <a:solidFill>
                  <a:srgbClr val="000000"/>
                </a:solidFill>
                <a:effectLst/>
                <a:latin typeface="+mn-lt"/>
              </a:rPr>
            </a:br>
            <a:r>
              <a:rPr lang="en-US" sz="1600" b="0" i="0">
                <a:solidFill>
                  <a:srgbClr val="000000"/>
                </a:solidFill>
                <a:effectLst/>
                <a:latin typeface="+mn-lt"/>
              </a:rPr>
              <a:t>PFS, and DCR, OS, safety, change from baseline in LVEF, and PK parameters</a:t>
            </a:r>
          </a:p>
        </p:txBody>
      </p:sp>
      <p:sp>
        <p:nvSpPr>
          <p:cNvPr id="6" name="TextBox 5">
            <a:extLst>
              <a:ext uri="{FF2B5EF4-FFF2-40B4-BE49-F238E27FC236}">
                <a16:creationId xmlns:a16="http://schemas.microsoft.com/office/drawing/2014/main" id="{FB9ED48C-F27D-46A1-414D-3502014AA64E}"/>
              </a:ext>
            </a:extLst>
          </p:cNvPr>
          <p:cNvSpPr txBox="1"/>
          <p:nvPr/>
        </p:nvSpPr>
        <p:spPr bwMode="auto">
          <a:xfrm>
            <a:off x="1064895" y="2202303"/>
            <a:ext cx="2540948"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i="0">
                <a:solidFill>
                  <a:srgbClr val="000000"/>
                </a:solidFill>
                <a:effectLst/>
                <a:latin typeface="+mn-lt"/>
              </a:rPr>
              <a:t>Patients with locally advanced/metastatic UC; no previous anti-HER2 therapy or MMAE ADC; 1-2 previous platinum-containing therapy allowed for cohorts A and B; no previous therapy for locally advanced/metastatic UC in cohort C; eligible for carboplatin-containing chemotherapy</a:t>
            </a:r>
          </a:p>
          <a:p>
            <a:pPr algn="ctr">
              <a:lnSpc>
                <a:spcPct val="100000"/>
              </a:lnSpc>
              <a:spcBef>
                <a:spcPts val="0"/>
              </a:spcBef>
              <a:spcAft>
                <a:spcPct val="0"/>
              </a:spcAft>
              <a:buClrTx/>
              <a:buFontTx/>
              <a:buNone/>
            </a:pPr>
            <a:r>
              <a:rPr lang="en-US" sz="1400" b="0">
                <a:solidFill>
                  <a:srgbClr val="000000"/>
                </a:solidFill>
                <a:latin typeface="+mn-lt"/>
              </a:rPr>
              <a:t>(N = 332)</a:t>
            </a:r>
            <a:endParaRPr lang="en-US" sz="1400" b="0" i="0">
              <a:solidFill>
                <a:srgbClr val="000000"/>
              </a:solidFill>
              <a:effectLst/>
              <a:latin typeface="+mn-lt"/>
            </a:endParaRPr>
          </a:p>
        </p:txBody>
      </p:sp>
      <p:sp>
        <p:nvSpPr>
          <p:cNvPr id="9" name="Rectangle 24">
            <a:extLst>
              <a:ext uri="{FF2B5EF4-FFF2-40B4-BE49-F238E27FC236}">
                <a16:creationId xmlns:a16="http://schemas.microsoft.com/office/drawing/2014/main" id="{1349972F-46F7-44DC-8852-C198FB1A4EDA}"/>
              </a:ext>
            </a:extLst>
          </p:cNvPr>
          <p:cNvSpPr>
            <a:spLocks noChangeArrowheads="1"/>
          </p:cNvSpPr>
          <p:nvPr/>
        </p:nvSpPr>
        <p:spPr bwMode="auto">
          <a:xfrm>
            <a:off x="4310970" y="2188863"/>
            <a:ext cx="1192029" cy="706629"/>
          </a:xfrm>
          <a:prstGeom prst="rect">
            <a:avLst/>
          </a:prstGeom>
          <a:solidFill>
            <a:schemeClr val="bg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Cohort A</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a:solidFill>
                  <a:srgbClr val="FFFFFF"/>
                </a:solidFill>
                <a:latin typeface="Calibri" panose="020F0502020204030204" pitchFamily="34" charset="0"/>
                <a:cs typeface="Calibri" panose="020F0502020204030204" pitchFamily="34" charset="0"/>
              </a:rPr>
              <a:t>HER2+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b="0">
                <a:solidFill>
                  <a:srgbClr val="FFFFFF"/>
                </a:solidFill>
                <a:latin typeface="Calibri" panose="020F0502020204030204" pitchFamily="34" charset="0"/>
                <a:cs typeface="Calibri" panose="020F0502020204030204" pitchFamily="34" charset="0"/>
              </a:rPr>
              <a:t>(n = 75)</a:t>
            </a:r>
          </a:p>
        </p:txBody>
      </p:sp>
      <p:cxnSp>
        <p:nvCxnSpPr>
          <p:cNvPr id="12" name="Straight Arrow Connector 11">
            <a:extLst>
              <a:ext uri="{FF2B5EF4-FFF2-40B4-BE49-F238E27FC236}">
                <a16:creationId xmlns:a16="http://schemas.microsoft.com/office/drawing/2014/main" id="{4CB8462D-CAA9-E0B1-8D68-6941FA9698ED}"/>
              </a:ext>
            </a:extLst>
          </p:cNvPr>
          <p:cNvCxnSpPr>
            <a:cxnSpLocks/>
          </p:cNvCxnSpPr>
          <p:nvPr/>
        </p:nvCxnSpPr>
        <p:spPr bwMode="auto">
          <a:xfrm>
            <a:off x="3908485" y="2503219"/>
            <a:ext cx="225637" cy="0"/>
          </a:xfrm>
          <a:prstGeom prst="straightConnector1">
            <a:avLst/>
          </a:prstGeom>
          <a:noFill/>
          <a:ln w="28575" cap="flat" cmpd="sng" algn="ctr">
            <a:solidFill>
              <a:schemeClr val="bg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8913F21E-BE4B-84CF-30D4-5F986DDD1556}"/>
              </a:ext>
            </a:extLst>
          </p:cNvPr>
          <p:cNvCxnSpPr>
            <a:cxnSpLocks/>
          </p:cNvCxnSpPr>
          <p:nvPr/>
        </p:nvCxnSpPr>
        <p:spPr bwMode="auto">
          <a:xfrm>
            <a:off x="3454400" y="4277085"/>
            <a:ext cx="679722" cy="0"/>
          </a:xfrm>
          <a:prstGeom prst="straightConnector1">
            <a:avLst/>
          </a:prstGeom>
          <a:noFill/>
          <a:ln w="28575" cap="flat" cmpd="sng" algn="ctr">
            <a:solidFill>
              <a:schemeClr val="bg1"/>
            </a:solidFill>
            <a:prstDash val="solid"/>
            <a:round/>
            <a:headEnd type="none" w="med" len="med"/>
            <a:tailEnd type="triangle"/>
          </a:ln>
          <a:effectLst/>
        </p:spPr>
      </p:cxnSp>
      <p:sp>
        <p:nvSpPr>
          <p:cNvPr id="16" name="Rectangle 15">
            <a:extLst>
              <a:ext uri="{FF2B5EF4-FFF2-40B4-BE49-F238E27FC236}">
                <a16:creationId xmlns:a16="http://schemas.microsoft.com/office/drawing/2014/main" id="{142414EE-8A32-6C87-7B06-1A70CAF24267}"/>
              </a:ext>
            </a:extLst>
          </p:cNvPr>
          <p:cNvSpPr>
            <a:spLocks noChangeArrowheads="1"/>
          </p:cNvSpPr>
          <p:nvPr/>
        </p:nvSpPr>
        <p:spPr bwMode="auto">
          <a:xfrm>
            <a:off x="7361363" y="2696286"/>
            <a:ext cx="3243883" cy="491449"/>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Disitamab vedotin IV</a:t>
            </a:r>
            <a:r>
              <a:rPr lang="en-US" sz="1200">
                <a:solidFill>
                  <a:srgbClr val="FFFFFF"/>
                </a:solidFill>
                <a:latin typeface="Calibri" panose="020F0502020204030204" pitchFamily="34" charset="0"/>
                <a:cs typeface="Calibri" panose="020F0502020204030204" pitchFamily="34" charset="0"/>
              </a:rPr>
              <a:t> </a:t>
            </a:r>
            <a:r>
              <a:rPr kumimoji="0" lang="en-US" sz="120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Q2W</a:t>
            </a:r>
          </a:p>
        </p:txBody>
      </p:sp>
      <p:cxnSp>
        <p:nvCxnSpPr>
          <p:cNvPr id="18" name="Straight Arrow Connector 17">
            <a:extLst>
              <a:ext uri="{FF2B5EF4-FFF2-40B4-BE49-F238E27FC236}">
                <a16:creationId xmlns:a16="http://schemas.microsoft.com/office/drawing/2014/main" id="{9CA2BDFB-212D-4FB9-D83E-5534450A9B60}"/>
              </a:ext>
            </a:extLst>
          </p:cNvPr>
          <p:cNvCxnSpPr/>
          <p:nvPr/>
        </p:nvCxnSpPr>
        <p:spPr bwMode="auto">
          <a:xfrm>
            <a:off x="5515699" y="4284727"/>
            <a:ext cx="225637" cy="0"/>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3541BB40-6AF6-BF1E-2977-52024D4B8B15}"/>
              </a:ext>
            </a:extLst>
          </p:cNvPr>
          <p:cNvCxnSpPr/>
          <p:nvPr/>
        </p:nvCxnSpPr>
        <p:spPr bwMode="auto">
          <a:xfrm>
            <a:off x="6910226" y="4284727"/>
            <a:ext cx="225637" cy="0"/>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A5799EBD-8A22-A7D8-DBF6-FA83E388D8D8}"/>
              </a:ext>
            </a:extLst>
          </p:cNvPr>
          <p:cNvCxnSpPr>
            <a:cxnSpLocks/>
            <a:endCxn id="16" idx="1"/>
          </p:cNvCxnSpPr>
          <p:nvPr/>
        </p:nvCxnSpPr>
        <p:spPr bwMode="auto">
          <a:xfrm flipV="1">
            <a:off x="5766174" y="2942011"/>
            <a:ext cx="1595189" cy="1"/>
          </a:xfrm>
          <a:prstGeom prst="straightConnector1">
            <a:avLst/>
          </a:prstGeom>
          <a:noFill/>
          <a:ln w="28575" cap="flat" cmpd="sng" algn="ctr">
            <a:solidFill>
              <a:schemeClr val="bg1"/>
            </a:solidFill>
            <a:prstDash val="solid"/>
            <a:round/>
            <a:headEnd type="none" w="med" len="med"/>
            <a:tailEnd type="triangle"/>
          </a:ln>
          <a:effectLst/>
        </p:spPr>
      </p:cxnSp>
      <p:cxnSp>
        <p:nvCxnSpPr>
          <p:cNvPr id="23" name="Straight Connector 22">
            <a:extLst>
              <a:ext uri="{FF2B5EF4-FFF2-40B4-BE49-F238E27FC236}">
                <a16:creationId xmlns:a16="http://schemas.microsoft.com/office/drawing/2014/main" id="{923157E4-A9BF-7946-7052-E2B515C27D15}"/>
              </a:ext>
            </a:extLst>
          </p:cNvPr>
          <p:cNvCxnSpPr>
            <a:cxnSpLocks/>
          </p:cNvCxnSpPr>
          <p:nvPr/>
        </p:nvCxnSpPr>
        <p:spPr bwMode="auto">
          <a:xfrm>
            <a:off x="3920105" y="2494379"/>
            <a:ext cx="0" cy="851609"/>
          </a:xfrm>
          <a:prstGeom prst="line">
            <a:avLst/>
          </a:prstGeom>
          <a:noFill/>
          <a:ln w="28575" cap="flat" cmpd="sng" algn="ctr">
            <a:solidFill>
              <a:schemeClr val="bg1"/>
            </a:solidFill>
            <a:prstDash val="solid"/>
            <a:round/>
            <a:headEnd type="none" w="med" len="med"/>
            <a:tailEnd type="none" w="med" len="med"/>
          </a:ln>
          <a:effectLst/>
        </p:spPr>
      </p:cxnSp>
      <p:sp>
        <p:nvSpPr>
          <p:cNvPr id="25" name="Rectangle 24">
            <a:extLst>
              <a:ext uri="{FF2B5EF4-FFF2-40B4-BE49-F238E27FC236}">
                <a16:creationId xmlns:a16="http://schemas.microsoft.com/office/drawing/2014/main" id="{88C59DFB-F92A-E34C-660D-005F1B0660FC}"/>
              </a:ext>
            </a:extLst>
          </p:cNvPr>
          <p:cNvSpPr>
            <a:spLocks noChangeArrowheads="1"/>
          </p:cNvSpPr>
          <p:nvPr/>
        </p:nvSpPr>
        <p:spPr bwMode="auto">
          <a:xfrm>
            <a:off x="4310970" y="3030995"/>
            <a:ext cx="1192029" cy="706629"/>
          </a:xfrm>
          <a:prstGeom prst="rect">
            <a:avLst/>
          </a:prstGeom>
          <a:solidFill>
            <a:schemeClr val="bg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Cohort B</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a:solidFill>
                  <a:srgbClr val="FFFFFF"/>
                </a:solidFill>
                <a:latin typeface="Calibri" panose="020F0502020204030204" pitchFamily="34" charset="0"/>
                <a:cs typeface="Calibri" panose="020F0502020204030204" pitchFamily="34" charset="0"/>
              </a:rPr>
              <a:t>HER2 low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b="0">
                <a:solidFill>
                  <a:srgbClr val="FFFFFF"/>
                </a:solidFill>
                <a:latin typeface="Calibri" panose="020F0502020204030204" pitchFamily="34" charset="0"/>
                <a:cs typeface="Calibri" panose="020F0502020204030204" pitchFamily="34" charset="0"/>
              </a:rPr>
              <a:t>(n = 75)</a:t>
            </a:r>
          </a:p>
        </p:txBody>
      </p:sp>
      <p:cxnSp>
        <p:nvCxnSpPr>
          <p:cNvPr id="26" name="Straight Arrow Connector 25">
            <a:extLst>
              <a:ext uri="{FF2B5EF4-FFF2-40B4-BE49-F238E27FC236}">
                <a16:creationId xmlns:a16="http://schemas.microsoft.com/office/drawing/2014/main" id="{744597DF-CDC9-4036-1BD5-402F3B3120F0}"/>
              </a:ext>
            </a:extLst>
          </p:cNvPr>
          <p:cNvCxnSpPr>
            <a:cxnSpLocks/>
          </p:cNvCxnSpPr>
          <p:nvPr/>
        </p:nvCxnSpPr>
        <p:spPr bwMode="auto">
          <a:xfrm>
            <a:off x="3908485" y="3332950"/>
            <a:ext cx="225637" cy="0"/>
          </a:xfrm>
          <a:prstGeom prst="straightConnector1">
            <a:avLst/>
          </a:prstGeom>
          <a:noFill/>
          <a:ln w="28575" cap="flat" cmpd="sng" algn="ctr">
            <a:solidFill>
              <a:schemeClr val="bg1"/>
            </a:solidFill>
            <a:prstDash val="solid"/>
            <a:round/>
            <a:headEnd type="none" w="med" len="med"/>
            <a:tailEnd type="triangle"/>
          </a:ln>
          <a:effectLst/>
        </p:spPr>
      </p:cxnSp>
      <p:sp>
        <p:nvSpPr>
          <p:cNvPr id="27" name="Rectangle 26">
            <a:extLst>
              <a:ext uri="{FF2B5EF4-FFF2-40B4-BE49-F238E27FC236}">
                <a16:creationId xmlns:a16="http://schemas.microsoft.com/office/drawing/2014/main" id="{F1D16F59-4731-D4D1-271E-5FAB0141E4F3}"/>
              </a:ext>
            </a:extLst>
          </p:cNvPr>
          <p:cNvSpPr>
            <a:spLocks noChangeArrowheads="1"/>
          </p:cNvSpPr>
          <p:nvPr/>
        </p:nvSpPr>
        <p:spPr bwMode="auto">
          <a:xfrm>
            <a:off x="4310970" y="3931413"/>
            <a:ext cx="1192029" cy="706629"/>
          </a:xfrm>
          <a:prstGeom prst="rect">
            <a:avLst/>
          </a:prstGeom>
          <a:solidFill>
            <a:schemeClr val="bg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Cohort C</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a:solidFill>
                  <a:srgbClr val="FFFFFF"/>
                </a:solidFill>
                <a:latin typeface="Calibri" panose="020F0502020204030204" pitchFamily="34" charset="0"/>
                <a:cs typeface="Calibri" panose="020F0502020204030204" pitchFamily="34" charset="0"/>
              </a:rPr>
              <a:t>HER2+/HER2 low</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b="0">
                <a:solidFill>
                  <a:srgbClr val="FFFFFF"/>
                </a:solidFill>
                <a:latin typeface="Calibri" panose="020F0502020204030204" pitchFamily="34" charset="0"/>
                <a:cs typeface="Calibri" panose="020F0502020204030204" pitchFamily="34" charset="0"/>
              </a:rPr>
              <a:t>(n = 120)</a:t>
            </a:r>
          </a:p>
        </p:txBody>
      </p:sp>
      <p:cxnSp>
        <p:nvCxnSpPr>
          <p:cNvPr id="38" name="Connector: Elbow 37">
            <a:extLst>
              <a:ext uri="{FF2B5EF4-FFF2-40B4-BE49-F238E27FC236}">
                <a16:creationId xmlns:a16="http://schemas.microsoft.com/office/drawing/2014/main" id="{54765DBE-48F3-F7AA-83EC-C1F3A6F370A0}"/>
              </a:ext>
            </a:extLst>
          </p:cNvPr>
          <p:cNvCxnSpPr>
            <a:stCxn id="9" idx="3"/>
            <a:endCxn id="25" idx="3"/>
          </p:cNvCxnSpPr>
          <p:nvPr/>
        </p:nvCxnSpPr>
        <p:spPr bwMode="auto">
          <a:xfrm>
            <a:off x="5502999" y="2542178"/>
            <a:ext cx="12700" cy="842132"/>
          </a:xfrm>
          <a:prstGeom prst="bentConnector3">
            <a:avLst>
              <a:gd name="adj1" fmla="val 1800000"/>
            </a:avLst>
          </a:prstGeom>
          <a:noFill/>
          <a:ln w="28575" cap="flat" cmpd="sng" algn="ctr">
            <a:solidFill>
              <a:schemeClr val="bg1"/>
            </a:solidFill>
            <a:prstDash val="solid"/>
            <a:round/>
            <a:headEnd type="none" w="med" len="med"/>
            <a:tailEnd type="none" w="med" len="med"/>
          </a:ln>
          <a:effectLst/>
        </p:spPr>
      </p:cxnSp>
      <p:cxnSp>
        <p:nvCxnSpPr>
          <p:cNvPr id="39" name="Straight Arrow Connector 38">
            <a:extLst>
              <a:ext uri="{FF2B5EF4-FFF2-40B4-BE49-F238E27FC236}">
                <a16:creationId xmlns:a16="http://schemas.microsoft.com/office/drawing/2014/main" id="{64769A37-1FD7-147F-4BD0-819DF23498D7}"/>
              </a:ext>
            </a:extLst>
          </p:cNvPr>
          <p:cNvCxnSpPr>
            <a:cxnSpLocks/>
          </p:cNvCxnSpPr>
          <p:nvPr/>
        </p:nvCxnSpPr>
        <p:spPr bwMode="auto">
          <a:xfrm>
            <a:off x="3454400" y="2890535"/>
            <a:ext cx="454085" cy="0"/>
          </a:xfrm>
          <a:prstGeom prst="straightConnector1">
            <a:avLst/>
          </a:prstGeom>
          <a:noFill/>
          <a:ln w="28575" cap="flat" cmpd="sng" algn="ctr">
            <a:solidFill>
              <a:schemeClr val="bg1"/>
            </a:solidFill>
            <a:prstDash val="solid"/>
            <a:round/>
            <a:headEnd type="none" w="med" len="med"/>
            <a:tailEnd type="triangle"/>
          </a:ln>
          <a:effectLst/>
        </p:spPr>
      </p:cxnSp>
      <p:sp>
        <p:nvSpPr>
          <p:cNvPr id="40" name="Rectangle 39">
            <a:extLst>
              <a:ext uri="{FF2B5EF4-FFF2-40B4-BE49-F238E27FC236}">
                <a16:creationId xmlns:a16="http://schemas.microsoft.com/office/drawing/2014/main" id="{B58D92A6-09BD-A6FA-B925-749F9207241E}"/>
              </a:ext>
            </a:extLst>
          </p:cNvPr>
          <p:cNvSpPr>
            <a:spLocks noChangeArrowheads="1"/>
          </p:cNvSpPr>
          <p:nvPr/>
        </p:nvSpPr>
        <p:spPr bwMode="auto">
          <a:xfrm>
            <a:off x="7361365" y="3692347"/>
            <a:ext cx="3243883" cy="491449"/>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Disitamab vedotin + pembrolizumab</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 = 50)</a:t>
            </a:r>
          </a:p>
        </p:txBody>
      </p:sp>
      <p:cxnSp>
        <p:nvCxnSpPr>
          <p:cNvPr id="41" name="Connector: Elbow 40">
            <a:extLst>
              <a:ext uri="{FF2B5EF4-FFF2-40B4-BE49-F238E27FC236}">
                <a16:creationId xmlns:a16="http://schemas.microsoft.com/office/drawing/2014/main" id="{31AF9528-6E0A-ECEF-B9DD-B2D9C548098D}"/>
              </a:ext>
            </a:extLst>
          </p:cNvPr>
          <p:cNvCxnSpPr>
            <a:cxnSpLocks/>
            <a:stCxn id="40" idx="1"/>
          </p:cNvCxnSpPr>
          <p:nvPr/>
        </p:nvCxnSpPr>
        <p:spPr bwMode="auto">
          <a:xfrm rot="10800000" flipH="1" flipV="1">
            <a:off x="7361364" y="3938072"/>
            <a:ext cx="22763" cy="687600"/>
          </a:xfrm>
          <a:prstGeom prst="bentConnector4">
            <a:avLst>
              <a:gd name="adj1" fmla="val -1004261"/>
              <a:gd name="adj2" fmla="val 97420"/>
            </a:avLst>
          </a:prstGeom>
          <a:noFill/>
          <a:ln w="28575" cap="flat" cmpd="sng" algn="ctr">
            <a:solidFill>
              <a:schemeClr val="bg1"/>
            </a:solidFill>
            <a:prstDash val="solid"/>
            <a:round/>
            <a:headEnd type="none" w="med" len="med"/>
            <a:tailEnd type="none" w="med" len="med"/>
          </a:ln>
          <a:effectLst/>
        </p:spPr>
      </p:cxnSp>
      <p:sp>
        <p:nvSpPr>
          <p:cNvPr id="45" name="Rectangle 44">
            <a:extLst>
              <a:ext uri="{FF2B5EF4-FFF2-40B4-BE49-F238E27FC236}">
                <a16:creationId xmlns:a16="http://schemas.microsoft.com/office/drawing/2014/main" id="{198D7C66-90AC-11FB-7A35-BB4D22539DC5}"/>
              </a:ext>
            </a:extLst>
          </p:cNvPr>
          <p:cNvSpPr>
            <a:spLocks noChangeArrowheads="1"/>
          </p:cNvSpPr>
          <p:nvPr/>
        </p:nvSpPr>
        <p:spPr bwMode="auto">
          <a:xfrm>
            <a:off x="5766174" y="3930105"/>
            <a:ext cx="1192029" cy="706629"/>
          </a:xfrm>
          <a:prstGeom prst="rect">
            <a:avLst/>
          </a:prstGeom>
          <a:solidFill>
            <a:schemeClr val="accent3"/>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Disitamab vedotin + pembrolizumab (n = 20)</a:t>
            </a:r>
            <a:endParaRPr lang="en-US" sz="1200" b="0">
              <a:solidFill>
                <a:srgbClr val="FFFFFF"/>
              </a:solidFill>
              <a:latin typeface="Calibri" panose="020F0502020204030204" pitchFamily="34" charset="0"/>
              <a:cs typeface="Calibri" panose="020F0502020204030204" pitchFamily="34" charset="0"/>
            </a:endParaRPr>
          </a:p>
        </p:txBody>
      </p:sp>
      <p:sp>
        <p:nvSpPr>
          <p:cNvPr id="46" name="Rectangle 45">
            <a:extLst>
              <a:ext uri="{FF2B5EF4-FFF2-40B4-BE49-F238E27FC236}">
                <a16:creationId xmlns:a16="http://schemas.microsoft.com/office/drawing/2014/main" id="{0EDE57E9-D9F2-CDE1-F709-F086A6BF21FE}"/>
              </a:ext>
            </a:extLst>
          </p:cNvPr>
          <p:cNvSpPr>
            <a:spLocks noChangeArrowheads="1"/>
          </p:cNvSpPr>
          <p:nvPr/>
        </p:nvSpPr>
        <p:spPr bwMode="auto">
          <a:xfrm>
            <a:off x="7388529" y="4388511"/>
            <a:ext cx="3216719" cy="491448"/>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Disitamab vedotin IV Q2W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 = 50)</a:t>
            </a:r>
          </a:p>
        </p:txBody>
      </p:sp>
    </p:spTree>
    <p:extLst>
      <p:ext uri="{BB962C8B-B14F-4D97-AF65-F5344CB8AC3E}">
        <p14:creationId xmlns:p14="http://schemas.microsoft.com/office/powerpoint/2010/main" val="4102122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12">
            <a:extLst>
              <a:ext uri="{FF2B5EF4-FFF2-40B4-BE49-F238E27FC236}">
                <a16:creationId xmlns:a16="http://schemas.microsoft.com/office/drawing/2014/main" id="{9C37CFDB-0BD1-5A6D-6B43-822D6C8C242D}"/>
              </a:ext>
            </a:extLst>
          </p:cNvPr>
          <p:cNvGraphicFramePr>
            <a:graphicFrameLocks noGrp="1"/>
          </p:cNvGraphicFramePr>
          <p:nvPr>
            <p:extLst>
              <p:ext uri="{D42A27DB-BD31-4B8C-83A1-F6EECF244321}">
                <p14:modId xmlns:p14="http://schemas.microsoft.com/office/powerpoint/2010/main" val="2673180527"/>
              </p:ext>
            </p:extLst>
          </p:nvPr>
        </p:nvGraphicFramePr>
        <p:xfrm>
          <a:off x="701675" y="1600200"/>
          <a:ext cx="10788650" cy="2980884"/>
        </p:xfrm>
        <a:graphic>
          <a:graphicData uri="http://schemas.openxmlformats.org/drawingml/2006/table">
            <a:tbl>
              <a:tblPr firstRow="1" bandRow="1">
                <a:tableStyleId>{93296810-A885-4BE3-A3E7-6D5BEEA58F35}</a:tableStyleId>
              </a:tblPr>
              <a:tblGrid>
                <a:gridCol w="4015657">
                  <a:extLst>
                    <a:ext uri="{9D8B030D-6E8A-4147-A177-3AD203B41FA5}">
                      <a16:colId xmlns:a16="http://schemas.microsoft.com/office/drawing/2014/main" val="3133123065"/>
                    </a:ext>
                  </a:extLst>
                </a:gridCol>
                <a:gridCol w="3267317">
                  <a:extLst>
                    <a:ext uri="{9D8B030D-6E8A-4147-A177-3AD203B41FA5}">
                      <a16:colId xmlns:a16="http://schemas.microsoft.com/office/drawing/2014/main" val="2658444544"/>
                    </a:ext>
                  </a:extLst>
                </a:gridCol>
                <a:gridCol w="3505676">
                  <a:extLst>
                    <a:ext uri="{9D8B030D-6E8A-4147-A177-3AD203B41FA5}">
                      <a16:colId xmlns:a16="http://schemas.microsoft.com/office/drawing/2014/main" val="1433725968"/>
                    </a:ext>
                  </a:extLst>
                </a:gridCol>
              </a:tblGrid>
              <a:tr h="696955">
                <a:tc>
                  <a:txBody>
                    <a:bodyPr/>
                    <a:lstStyle/>
                    <a:p>
                      <a:pPr algn="l"/>
                      <a:r>
                        <a:rPr lang="en-US" sz="1800" b="1" kern="1200">
                          <a:solidFill>
                            <a:schemeClr val="tx1"/>
                          </a:solidFill>
                          <a:latin typeface="+mn-lt"/>
                          <a:ea typeface="+mn-ea"/>
                          <a:cs typeface="+mn-cs"/>
                        </a:rPr>
                        <a:t> Parameters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800" b="1" kern="1200">
                          <a:solidFill>
                            <a:schemeClr val="tx1"/>
                          </a:solidFill>
                          <a:latin typeface="+mn-lt"/>
                          <a:ea typeface="+mn-ea"/>
                          <a:cs typeface="+mn-cs"/>
                        </a:rPr>
                        <a:t>Trastuzumab deruxtecan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a:solidFill>
                            <a:schemeClr val="tx1"/>
                          </a:solidFill>
                          <a:latin typeface="+mn-lt"/>
                          <a:ea typeface="+mn-ea"/>
                          <a:cs typeface="+mn-cs"/>
                        </a:rPr>
                        <a:t>Disitamab vedotin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13079940"/>
                  </a:ext>
                </a:extLst>
              </a:tr>
              <a:tr h="1095209">
                <a:tc>
                  <a:txBody>
                    <a:bodyPr/>
                    <a:lstStyle/>
                    <a:p>
                      <a:pPr algn="l"/>
                      <a:r>
                        <a:rPr lang="en-US" sz="1800">
                          <a:solidFill>
                            <a:schemeClr val="bg1"/>
                          </a:solidFill>
                        </a:rPr>
                        <a:t>Payload associated AEs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rPr>
                        <a:t>DXd-associated AEs: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rPr>
                        <a:t>nausea, vomiting, diarrhea, cytopenias (neutropenia and anemia)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800">
                          <a:solidFill>
                            <a:schemeClr val="bg1"/>
                          </a:solidFill>
                        </a:rPr>
                        <a:t>MMAE-associated AEs:</a:t>
                      </a:r>
                    </a:p>
                    <a:p>
                      <a:pPr algn="ctr"/>
                      <a:r>
                        <a:rPr lang="en-US" sz="1800">
                          <a:solidFill>
                            <a:schemeClr val="bg1"/>
                          </a:solidFill>
                        </a:rPr>
                        <a:t>alopecia, neuropathy, anemia, rash, and diarrhea</a:t>
                      </a:r>
                    </a:p>
                    <a:p>
                      <a:pPr algn="ctr"/>
                      <a:endParaRPr lang="en-US" sz="180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470612964"/>
                  </a:ext>
                </a:extLst>
              </a:tr>
              <a:tr h="1095209">
                <a:tc>
                  <a:txBody>
                    <a:bodyPr/>
                    <a:lstStyle/>
                    <a:p>
                      <a:pPr algn="l"/>
                      <a:r>
                        <a:rPr lang="en-US" sz="1800">
                          <a:solidFill>
                            <a:schemeClr val="bg1"/>
                          </a:solidFill>
                        </a:rPr>
                        <a:t>MoA related to safety profile</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rPr>
                        <a:t>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a:solidFill>
                            <a:schemeClr val="bg1"/>
                          </a:solidFill>
                        </a:rPr>
                        <a:t>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49849431"/>
                  </a:ext>
                </a:extLst>
              </a:tr>
            </a:tbl>
          </a:graphicData>
        </a:graphic>
      </p:graphicFrame>
      <p:grpSp>
        <p:nvGrpSpPr>
          <p:cNvPr id="54" name="Group 53">
            <a:extLst>
              <a:ext uri="{FF2B5EF4-FFF2-40B4-BE49-F238E27FC236}">
                <a16:creationId xmlns:a16="http://schemas.microsoft.com/office/drawing/2014/main" id="{D7EE0308-1FD2-868C-D934-ED6A7D3CCED4}"/>
              </a:ext>
            </a:extLst>
          </p:cNvPr>
          <p:cNvGrpSpPr/>
          <p:nvPr/>
        </p:nvGrpSpPr>
        <p:grpSpPr>
          <a:xfrm>
            <a:off x="5116088" y="3862569"/>
            <a:ext cx="2473311" cy="377699"/>
            <a:chOff x="5135544" y="3760430"/>
            <a:chExt cx="2473311" cy="377699"/>
          </a:xfrm>
        </p:grpSpPr>
        <p:grpSp>
          <p:nvGrpSpPr>
            <p:cNvPr id="52" name="Group 51">
              <a:extLst>
                <a:ext uri="{FF2B5EF4-FFF2-40B4-BE49-F238E27FC236}">
                  <a16:creationId xmlns:a16="http://schemas.microsoft.com/office/drawing/2014/main" id="{5E1AB6B7-6DE1-C47E-A3F5-D898296029BB}"/>
                </a:ext>
              </a:extLst>
            </p:cNvPr>
            <p:cNvGrpSpPr/>
            <p:nvPr/>
          </p:nvGrpSpPr>
          <p:grpSpPr>
            <a:xfrm>
              <a:off x="5135546" y="3760430"/>
              <a:ext cx="2473309" cy="370737"/>
              <a:chOff x="5135546" y="3760430"/>
              <a:chExt cx="2473309" cy="370737"/>
            </a:xfrm>
          </p:grpSpPr>
          <p:sp>
            <p:nvSpPr>
              <p:cNvPr id="20" name="Freeform 15">
                <a:extLst>
                  <a:ext uri="{FF2B5EF4-FFF2-40B4-BE49-F238E27FC236}">
                    <a16:creationId xmlns:a16="http://schemas.microsoft.com/office/drawing/2014/main" id="{C22DF55A-D456-E947-EDBD-953E01BBE6C2}"/>
                  </a:ext>
                </a:extLst>
              </p:cNvPr>
              <p:cNvSpPr>
                <a:spLocks/>
              </p:cNvSpPr>
              <p:nvPr/>
            </p:nvSpPr>
            <p:spPr bwMode="auto">
              <a:xfrm>
                <a:off x="5135546" y="3760430"/>
                <a:ext cx="852866" cy="370735"/>
              </a:xfrm>
              <a:custGeom>
                <a:avLst/>
                <a:gdLst>
                  <a:gd name="T0" fmla="*/ 54 w 982"/>
                  <a:gd name="T1" fmla="*/ 426 h 427"/>
                  <a:gd name="T2" fmla="*/ 108 w 982"/>
                  <a:gd name="T3" fmla="*/ 414 h 427"/>
                  <a:gd name="T4" fmla="*/ 155 w 982"/>
                  <a:gd name="T5" fmla="*/ 390 h 427"/>
                  <a:gd name="T6" fmla="*/ 196 w 982"/>
                  <a:gd name="T7" fmla="*/ 357 h 427"/>
                  <a:gd name="T8" fmla="*/ 233 w 982"/>
                  <a:gd name="T9" fmla="*/ 317 h 427"/>
                  <a:gd name="T10" fmla="*/ 268 w 982"/>
                  <a:gd name="T11" fmla="*/ 271 h 427"/>
                  <a:gd name="T12" fmla="*/ 331 w 982"/>
                  <a:gd name="T13" fmla="*/ 172 h 427"/>
                  <a:gd name="T14" fmla="*/ 370 w 982"/>
                  <a:gd name="T15" fmla="*/ 126 h 427"/>
                  <a:gd name="T16" fmla="*/ 415 w 982"/>
                  <a:gd name="T17" fmla="*/ 90 h 427"/>
                  <a:gd name="T18" fmla="*/ 450 w 982"/>
                  <a:gd name="T19" fmla="*/ 76 h 427"/>
                  <a:gd name="T20" fmla="*/ 480 w 982"/>
                  <a:gd name="T21" fmla="*/ 72 h 427"/>
                  <a:gd name="T22" fmla="*/ 501 w 982"/>
                  <a:gd name="T23" fmla="*/ 72 h 427"/>
                  <a:gd name="T24" fmla="*/ 531 w 982"/>
                  <a:gd name="T25" fmla="*/ 76 h 427"/>
                  <a:gd name="T26" fmla="*/ 566 w 982"/>
                  <a:gd name="T27" fmla="*/ 90 h 427"/>
                  <a:gd name="T28" fmla="*/ 611 w 982"/>
                  <a:gd name="T29" fmla="*/ 126 h 427"/>
                  <a:gd name="T30" fmla="*/ 649 w 982"/>
                  <a:gd name="T31" fmla="*/ 172 h 427"/>
                  <a:gd name="T32" fmla="*/ 714 w 982"/>
                  <a:gd name="T33" fmla="*/ 271 h 427"/>
                  <a:gd name="T34" fmla="*/ 747 w 982"/>
                  <a:gd name="T35" fmla="*/ 317 h 427"/>
                  <a:gd name="T36" fmla="*/ 784 w 982"/>
                  <a:gd name="T37" fmla="*/ 357 h 427"/>
                  <a:gd name="T38" fmla="*/ 826 w 982"/>
                  <a:gd name="T39" fmla="*/ 390 h 427"/>
                  <a:gd name="T40" fmla="*/ 873 w 982"/>
                  <a:gd name="T41" fmla="*/ 414 h 427"/>
                  <a:gd name="T42" fmla="*/ 928 w 982"/>
                  <a:gd name="T43" fmla="*/ 426 h 427"/>
                  <a:gd name="T44" fmla="*/ 956 w 982"/>
                  <a:gd name="T45" fmla="*/ 427 h 427"/>
                  <a:gd name="T46" fmla="*/ 973 w 982"/>
                  <a:gd name="T47" fmla="*/ 417 h 427"/>
                  <a:gd name="T48" fmla="*/ 981 w 982"/>
                  <a:gd name="T49" fmla="*/ 400 h 427"/>
                  <a:gd name="T50" fmla="*/ 979 w 982"/>
                  <a:gd name="T51" fmla="*/ 380 h 427"/>
                  <a:gd name="T52" fmla="*/ 968 w 982"/>
                  <a:gd name="T53" fmla="*/ 364 h 427"/>
                  <a:gd name="T54" fmla="*/ 947 w 982"/>
                  <a:gd name="T55" fmla="*/ 357 h 427"/>
                  <a:gd name="T56" fmla="*/ 927 w 982"/>
                  <a:gd name="T57" fmla="*/ 355 h 427"/>
                  <a:gd name="T58" fmla="*/ 889 w 982"/>
                  <a:gd name="T59" fmla="*/ 345 h 427"/>
                  <a:gd name="T60" fmla="*/ 841 w 982"/>
                  <a:gd name="T61" fmla="*/ 314 h 427"/>
                  <a:gd name="T62" fmla="*/ 801 w 982"/>
                  <a:gd name="T63" fmla="*/ 272 h 427"/>
                  <a:gd name="T64" fmla="*/ 745 w 982"/>
                  <a:gd name="T65" fmla="*/ 190 h 427"/>
                  <a:gd name="T66" fmla="*/ 702 w 982"/>
                  <a:gd name="T67" fmla="*/ 126 h 427"/>
                  <a:gd name="T68" fmla="*/ 667 w 982"/>
                  <a:gd name="T69" fmla="*/ 84 h 427"/>
                  <a:gd name="T70" fmla="*/ 627 w 982"/>
                  <a:gd name="T71" fmla="*/ 48 h 427"/>
                  <a:gd name="T72" fmla="*/ 581 w 982"/>
                  <a:gd name="T73" fmla="*/ 20 h 427"/>
                  <a:gd name="T74" fmla="*/ 529 w 982"/>
                  <a:gd name="T75" fmla="*/ 3 h 427"/>
                  <a:gd name="T76" fmla="*/ 490 w 982"/>
                  <a:gd name="T77" fmla="*/ 0 h 427"/>
                  <a:gd name="T78" fmla="*/ 435 w 982"/>
                  <a:gd name="T79" fmla="*/ 8 h 427"/>
                  <a:gd name="T80" fmla="*/ 384 w 982"/>
                  <a:gd name="T81" fmla="*/ 28 h 427"/>
                  <a:gd name="T82" fmla="*/ 341 w 982"/>
                  <a:gd name="T83" fmla="*/ 59 h 427"/>
                  <a:gd name="T84" fmla="*/ 303 w 982"/>
                  <a:gd name="T85" fmla="*/ 98 h 427"/>
                  <a:gd name="T86" fmla="*/ 257 w 982"/>
                  <a:gd name="T87" fmla="*/ 156 h 427"/>
                  <a:gd name="T88" fmla="*/ 215 w 982"/>
                  <a:gd name="T89" fmla="*/ 223 h 427"/>
                  <a:gd name="T90" fmla="*/ 167 w 982"/>
                  <a:gd name="T91" fmla="*/ 287 h 427"/>
                  <a:gd name="T92" fmla="*/ 125 w 982"/>
                  <a:gd name="T93" fmla="*/ 326 h 427"/>
                  <a:gd name="T94" fmla="*/ 75 w 982"/>
                  <a:gd name="T95" fmla="*/ 351 h 427"/>
                  <a:gd name="T96" fmla="*/ 45 w 982"/>
                  <a:gd name="T97" fmla="*/ 356 h 427"/>
                  <a:gd name="T98" fmla="*/ 26 w 982"/>
                  <a:gd name="T99" fmla="*/ 358 h 427"/>
                  <a:gd name="T100" fmla="*/ 9 w 982"/>
                  <a:gd name="T101" fmla="*/ 369 h 427"/>
                  <a:gd name="T102" fmla="*/ 0 w 982"/>
                  <a:gd name="T103" fmla="*/ 386 h 427"/>
                  <a:gd name="T104" fmla="*/ 2 w 982"/>
                  <a:gd name="T105" fmla="*/ 406 h 427"/>
                  <a:gd name="T106" fmla="*/ 13 w 982"/>
                  <a:gd name="T107" fmla="*/ 421 h 427"/>
                  <a:gd name="T108" fmla="*/ 34 w 982"/>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427"/>
                    </a:moveTo>
                    <a:lnTo>
                      <a:pt x="34" y="427"/>
                    </a:lnTo>
                    <a:lnTo>
                      <a:pt x="54" y="426"/>
                    </a:lnTo>
                    <a:lnTo>
                      <a:pt x="73" y="423"/>
                    </a:lnTo>
                    <a:lnTo>
                      <a:pt x="90" y="419"/>
                    </a:lnTo>
                    <a:lnTo>
                      <a:pt x="108" y="414"/>
                    </a:lnTo>
                    <a:lnTo>
                      <a:pt x="124" y="407"/>
                    </a:lnTo>
                    <a:lnTo>
                      <a:pt x="140" y="399"/>
                    </a:lnTo>
                    <a:lnTo>
                      <a:pt x="155" y="390"/>
                    </a:lnTo>
                    <a:lnTo>
                      <a:pt x="170" y="380"/>
                    </a:lnTo>
                    <a:lnTo>
                      <a:pt x="183" y="369"/>
                    </a:lnTo>
                    <a:lnTo>
                      <a:pt x="196" y="357"/>
                    </a:lnTo>
                    <a:lnTo>
                      <a:pt x="210" y="345"/>
                    </a:lnTo>
                    <a:lnTo>
                      <a:pt x="222" y="331"/>
                    </a:lnTo>
                    <a:lnTo>
                      <a:pt x="233" y="317"/>
                    </a:lnTo>
                    <a:lnTo>
                      <a:pt x="245" y="302"/>
                    </a:lnTo>
                    <a:lnTo>
                      <a:pt x="268" y="271"/>
                    </a:lnTo>
                    <a:lnTo>
                      <a:pt x="268" y="271"/>
                    </a:lnTo>
                    <a:lnTo>
                      <a:pt x="288" y="239"/>
                    </a:lnTo>
                    <a:lnTo>
                      <a:pt x="309" y="205"/>
                    </a:lnTo>
                    <a:lnTo>
                      <a:pt x="331" y="172"/>
                    </a:lnTo>
                    <a:lnTo>
                      <a:pt x="344" y="155"/>
                    </a:lnTo>
                    <a:lnTo>
                      <a:pt x="356" y="140"/>
                    </a:lnTo>
                    <a:lnTo>
                      <a:pt x="370" y="126"/>
                    </a:lnTo>
                    <a:lnTo>
                      <a:pt x="384" y="113"/>
                    </a:lnTo>
                    <a:lnTo>
                      <a:pt x="400" y="101"/>
                    </a:lnTo>
                    <a:lnTo>
                      <a:pt x="415" y="90"/>
                    </a:lnTo>
                    <a:lnTo>
                      <a:pt x="433" y="82"/>
                    </a:lnTo>
                    <a:lnTo>
                      <a:pt x="441" y="79"/>
                    </a:lnTo>
                    <a:lnTo>
                      <a:pt x="450" y="76"/>
                    </a:lnTo>
                    <a:lnTo>
                      <a:pt x="460" y="74"/>
                    </a:lnTo>
                    <a:lnTo>
                      <a:pt x="470" y="73"/>
                    </a:lnTo>
                    <a:lnTo>
                      <a:pt x="480" y="72"/>
                    </a:lnTo>
                    <a:lnTo>
                      <a:pt x="490" y="71"/>
                    </a:lnTo>
                    <a:lnTo>
                      <a:pt x="490" y="71"/>
                    </a:lnTo>
                    <a:lnTo>
                      <a:pt x="501" y="72"/>
                    </a:lnTo>
                    <a:lnTo>
                      <a:pt x="511" y="73"/>
                    </a:lnTo>
                    <a:lnTo>
                      <a:pt x="521" y="74"/>
                    </a:lnTo>
                    <a:lnTo>
                      <a:pt x="531" y="76"/>
                    </a:lnTo>
                    <a:lnTo>
                      <a:pt x="540" y="79"/>
                    </a:lnTo>
                    <a:lnTo>
                      <a:pt x="549" y="82"/>
                    </a:lnTo>
                    <a:lnTo>
                      <a:pt x="566" y="90"/>
                    </a:lnTo>
                    <a:lnTo>
                      <a:pt x="582" y="101"/>
                    </a:lnTo>
                    <a:lnTo>
                      <a:pt x="597" y="113"/>
                    </a:lnTo>
                    <a:lnTo>
                      <a:pt x="611" y="126"/>
                    </a:lnTo>
                    <a:lnTo>
                      <a:pt x="625" y="140"/>
                    </a:lnTo>
                    <a:lnTo>
                      <a:pt x="637" y="155"/>
                    </a:lnTo>
                    <a:lnTo>
                      <a:pt x="649" y="172"/>
                    </a:lnTo>
                    <a:lnTo>
                      <a:pt x="672" y="205"/>
                    </a:lnTo>
                    <a:lnTo>
                      <a:pt x="694" y="239"/>
                    </a:lnTo>
                    <a:lnTo>
                      <a:pt x="714" y="271"/>
                    </a:lnTo>
                    <a:lnTo>
                      <a:pt x="714" y="271"/>
                    </a:lnTo>
                    <a:lnTo>
                      <a:pt x="736" y="302"/>
                    </a:lnTo>
                    <a:lnTo>
                      <a:pt x="747" y="317"/>
                    </a:lnTo>
                    <a:lnTo>
                      <a:pt x="760" y="331"/>
                    </a:lnTo>
                    <a:lnTo>
                      <a:pt x="772" y="345"/>
                    </a:lnTo>
                    <a:lnTo>
                      <a:pt x="784" y="357"/>
                    </a:lnTo>
                    <a:lnTo>
                      <a:pt x="798" y="369"/>
                    </a:lnTo>
                    <a:lnTo>
                      <a:pt x="811" y="380"/>
                    </a:lnTo>
                    <a:lnTo>
                      <a:pt x="826" y="390"/>
                    </a:lnTo>
                    <a:lnTo>
                      <a:pt x="841" y="400"/>
                    </a:lnTo>
                    <a:lnTo>
                      <a:pt x="857" y="407"/>
                    </a:lnTo>
                    <a:lnTo>
                      <a:pt x="873" y="414"/>
                    </a:lnTo>
                    <a:lnTo>
                      <a:pt x="891" y="419"/>
                    </a:lnTo>
                    <a:lnTo>
                      <a:pt x="908" y="423"/>
                    </a:lnTo>
                    <a:lnTo>
                      <a:pt x="928" y="426"/>
                    </a:lnTo>
                    <a:lnTo>
                      <a:pt x="947" y="427"/>
                    </a:lnTo>
                    <a:lnTo>
                      <a:pt x="947" y="427"/>
                    </a:lnTo>
                    <a:lnTo>
                      <a:pt x="956" y="427"/>
                    </a:lnTo>
                    <a:lnTo>
                      <a:pt x="962" y="425"/>
                    </a:lnTo>
                    <a:lnTo>
                      <a:pt x="968" y="421"/>
                    </a:lnTo>
                    <a:lnTo>
                      <a:pt x="973" y="417"/>
                    </a:lnTo>
                    <a:lnTo>
                      <a:pt x="976" y="412"/>
                    </a:lnTo>
                    <a:lnTo>
                      <a:pt x="979" y="406"/>
                    </a:lnTo>
                    <a:lnTo>
                      <a:pt x="981" y="400"/>
                    </a:lnTo>
                    <a:lnTo>
                      <a:pt x="982" y="393"/>
                    </a:lnTo>
                    <a:lnTo>
                      <a:pt x="981" y="386"/>
                    </a:lnTo>
                    <a:lnTo>
                      <a:pt x="979" y="380"/>
                    </a:lnTo>
                    <a:lnTo>
                      <a:pt x="976" y="374"/>
                    </a:lnTo>
                    <a:lnTo>
                      <a:pt x="973" y="369"/>
                    </a:lnTo>
                    <a:lnTo>
                      <a:pt x="968" y="364"/>
                    </a:lnTo>
                    <a:lnTo>
                      <a:pt x="962" y="360"/>
                    </a:lnTo>
                    <a:lnTo>
                      <a:pt x="956" y="358"/>
                    </a:lnTo>
                    <a:lnTo>
                      <a:pt x="947" y="357"/>
                    </a:lnTo>
                    <a:lnTo>
                      <a:pt x="947" y="357"/>
                    </a:lnTo>
                    <a:lnTo>
                      <a:pt x="937" y="356"/>
                    </a:lnTo>
                    <a:lnTo>
                      <a:pt x="927" y="355"/>
                    </a:lnTo>
                    <a:lnTo>
                      <a:pt x="917" y="353"/>
                    </a:lnTo>
                    <a:lnTo>
                      <a:pt x="907" y="351"/>
                    </a:lnTo>
                    <a:lnTo>
                      <a:pt x="889" y="345"/>
                    </a:lnTo>
                    <a:lnTo>
                      <a:pt x="872" y="336"/>
                    </a:lnTo>
                    <a:lnTo>
                      <a:pt x="856" y="326"/>
                    </a:lnTo>
                    <a:lnTo>
                      <a:pt x="841" y="314"/>
                    </a:lnTo>
                    <a:lnTo>
                      <a:pt x="827" y="301"/>
                    </a:lnTo>
                    <a:lnTo>
                      <a:pt x="813" y="287"/>
                    </a:lnTo>
                    <a:lnTo>
                      <a:pt x="801" y="272"/>
                    </a:lnTo>
                    <a:lnTo>
                      <a:pt x="789" y="256"/>
                    </a:lnTo>
                    <a:lnTo>
                      <a:pt x="767" y="223"/>
                    </a:lnTo>
                    <a:lnTo>
                      <a:pt x="745" y="190"/>
                    </a:lnTo>
                    <a:lnTo>
                      <a:pt x="724" y="156"/>
                    </a:lnTo>
                    <a:lnTo>
                      <a:pt x="724" y="156"/>
                    </a:lnTo>
                    <a:lnTo>
                      <a:pt x="702" y="126"/>
                    </a:lnTo>
                    <a:lnTo>
                      <a:pt x="691" y="112"/>
                    </a:lnTo>
                    <a:lnTo>
                      <a:pt x="679" y="98"/>
                    </a:lnTo>
                    <a:lnTo>
                      <a:pt x="667" y="84"/>
                    </a:lnTo>
                    <a:lnTo>
                      <a:pt x="653" y="71"/>
                    </a:lnTo>
                    <a:lnTo>
                      <a:pt x="640" y="59"/>
                    </a:lnTo>
                    <a:lnTo>
                      <a:pt x="627" y="48"/>
                    </a:lnTo>
                    <a:lnTo>
                      <a:pt x="612" y="38"/>
                    </a:lnTo>
                    <a:lnTo>
                      <a:pt x="597" y="28"/>
                    </a:lnTo>
                    <a:lnTo>
                      <a:pt x="581" y="20"/>
                    </a:lnTo>
                    <a:lnTo>
                      <a:pt x="565" y="13"/>
                    </a:lnTo>
                    <a:lnTo>
                      <a:pt x="547" y="8"/>
                    </a:lnTo>
                    <a:lnTo>
                      <a:pt x="529" y="3"/>
                    </a:lnTo>
                    <a:lnTo>
                      <a:pt x="510" y="1"/>
                    </a:lnTo>
                    <a:lnTo>
                      <a:pt x="490" y="0"/>
                    </a:lnTo>
                    <a:lnTo>
                      <a:pt x="490" y="0"/>
                    </a:lnTo>
                    <a:lnTo>
                      <a:pt x="471" y="1"/>
                    </a:lnTo>
                    <a:lnTo>
                      <a:pt x="452" y="3"/>
                    </a:lnTo>
                    <a:lnTo>
                      <a:pt x="435" y="8"/>
                    </a:lnTo>
                    <a:lnTo>
                      <a:pt x="417" y="13"/>
                    </a:lnTo>
                    <a:lnTo>
                      <a:pt x="401" y="20"/>
                    </a:lnTo>
                    <a:lnTo>
                      <a:pt x="384" y="28"/>
                    </a:lnTo>
                    <a:lnTo>
                      <a:pt x="370" y="38"/>
                    </a:lnTo>
                    <a:lnTo>
                      <a:pt x="355" y="48"/>
                    </a:lnTo>
                    <a:lnTo>
                      <a:pt x="341" y="59"/>
                    </a:lnTo>
                    <a:lnTo>
                      <a:pt x="327" y="71"/>
                    </a:lnTo>
                    <a:lnTo>
                      <a:pt x="315" y="84"/>
                    </a:lnTo>
                    <a:lnTo>
                      <a:pt x="303" y="98"/>
                    </a:lnTo>
                    <a:lnTo>
                      <a:pt x="290" y="112"/>
                    </a:lnTo>
                    <a:lnTo>
                      <a:pt x="279" y="126"/>
                    </a:lnTo>
                    <a:lnTo>
                      <a:pt x="257" y="156"/>
                    </a:lnTo>
                    <a:lnTo>
                      <a:pt x="257" y="156"/>
                    </a:lnTo>
                    <a:lnTo>
                      <a:pt x="237" y="190"/>
                    </a:lnTo>
                    <a:lnTo>
                      <a:pt x="215" y="223"/>
                    </a:lnTo>
                    <a:lnTo>
                      <a:pt x="192" y="256"/>
                    </a:lnTo>
                    <a:lnTo>
                      <a:pt x="180" y="272"/>
                    </a:lnTo>
                    <a:lnTo>
                      <a:pt x="167" y="287"/>
                    </a:lnTo>
                    <a:lnTo>
                      <a:pt x="154" y="301"/>
                    </a:lnTo>
                    <a:lnTo>
                      <a:pt x="141" y="314"/>
                    </a:lnTo>
                    <a:lnTo>
                      <a:pt x="125" y="326"/>
                    </a:lnTo>
                    <a:lnTo>
                      <a:pt x="110" y="336"/>
                    </a:lnTo>
                    <a:lnTo>
                      <a:pt x="92" y="345"/>
                    </a:lnTo>
                    <a:lnTo>
                      <a:pt x="75" y="351"/>
                    </a:lnTo>
                    <a:lnTo>
                      <a:pt x="64" y="353"/>
                    </a:lnTo>
                    <a:lnTo>
                      <a:pt x="55" y="355"/>
                    </a:lnTo>
                    <a:lnTo>
                      <a:pt x="45" y="356"/>
                    </a:lnTo>
                    <a:lnTo>
                      <a:pt x="34" y="357"/>
                    </a:lnTo>
                    <a:lnTo>
                      <a:pt x="34" y="357"/>
                    </a:lnTo>
                    <a:lnTo>
                      <a:pt x="26" y="358"/>
                    </a:lnTo>
                    <a:lnTo>
                      <a:pt x="19" y="360"/>
                    </a:lnTo>
                    <a:lnTo>
                      <a:pt x="13" y="364"/>
                    </a:lnTo>
                    <a:lnTo>
                      <a:pt x="9" y="369"/>
                    </a:lnTo>
                    <a:lnTo>
                      <a:pt x="4" y="374"/>
                    </a:lnTo>
                    <a:lnTo>
                      <a:pt x="2" y="380"/>
                    </a:lnTo>
                    <a:lnTo>
                      <a:pt x="0" y="386"/>
                    </a:lnTo>
                    <a:lnTo>
                      <a:pt x="0" y="393"/>
                    </a:lnTo>
                    <a:lnTo>
                      <a:pt x="0" y="400"/>
                    </a:lnTo>
                    <a:lnTo>
                      <a:pt x="2" y="406"/>
                    </a:lnTo>
                    <a:lnTo>
                      <a:pt x="4" y="412"/>
                    </a:lnTo>
                    <a:lnTo>
                      <a:pt x="9" y="417"/>
                    </a:lnTo>
                    <a:lnTo>
                      <a:pt x="13" y="421"/>
                    </a:lnTo>
                    <a:lnTo>
                      <a:pt x="19" y="425"/>
                    </a:lnTo>
                    <a:lnTo>
                      <a:pt x="26" y="427"/>
                    </a:lnTo>
                    <a:lnTo>
                      <a:pt x="34" y="427"/>
                    </a:lnTo>
                    <a:lnTo>
                      <a:pt x="34" y="427"/>
                    </a:lnTo>
                    <a:close/>
                  </a:path>
                </a:pathLst>
              </a:custGeom>
              <a:solidFill>
                <a:schemeClr val="accent6">
                  <a:lumMod val="40000"/>
                  <a:lumOff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2" name="Freeform 39">
                <a:extLst>
                  <a:ext uri="{FF2B5EF4-FFF2-40B4-BE49-F238E27FC236}">
                    <a16:creationId xmlns:a16="http://schemas.microsoft.com/office/drawing/2014/main" id="{5B32E940-18DD-9F69-073E-330896165D72}"/>
                  </a:ext>
                </a:extLst>
              </p:cNvPr>
              <p:cNvSpPr>
                <a:spLocks/>
              </p:cNvSpPr>
              <p:nvPr/>
            </p:nvSpPr>
            <p:spPr bwMode="auto">
              <a:xfrm>
                <a:off x="6755989" y="3760432"/>
                <a:ext cx="852866" cy="370735"/>
              </a:xfrm>
              <a:custGeom>
                <a:avLst/>
                <a:gdLst>
                  <a:gd name="T0" fmla="*/ 53 w 981"/>
                  <a:gd name="T1" fmla="*/ 426 h 427"/>
                  <a:gd name="T2" fmla="*/ 107 w 981"/>
                  <a:gd name="T3" fmla="*/ 414 h 427"/>
                  <a:gd name="T4" fmla="*/ 154 w 981"/>
                  <a:gd name="T5" fmla="*/ 390 h 427"/>
                  <a:gd name="T6" fmla="*/ 197 w 981"/>
                  <a:gd name="T7" fmla="*/ 357 h 427"/>
                  <a:gd name="T8" fmla="*/ 233 w 981"/>
                  <a:gd name="T9" fmla="*/ 317 h 427"/>
                  <a:gd name="T10" fmla="*/ 267 w 981"/>
                  <a:gd name="T11" fmla="*/ 271 h 427"/>
                  <a:gd name="T12" fmla="*/ 332 w 981"/>
                  <a:gd name="T13" fmla="*/ 172 h 427"/>
                  <a:gd name="T14" fmla="*/ 370 w 981"/>
                  <a:gd name="T15" fmla="*/ 126 h 427"/>
                  <a:gd name="T16" fmla="*/ 414 w 981"/>
                  <a:gd name="T17" fmla="*/ 90 h 427"/>
                  <a:gd name="T18" fmla="*/ 451 w 981"/>
                  <a:gd name="T19" fmla="*/ 76 h 427"/>
                  <a:gd name="T20" fmla="*/ 479 w 981"/>
                  <a:gd name="T21" fmla="*/ 72 h 427"/>
                  <a:gd name="T22" fmla="*/ 501 w 981"/>
                  <a:gd name="T23" fmla="*/ 72 h 427"/>
                  <a:gd name="T24" fmla="*/ 530 w 981"/>
                  <a:gd name="T25" fmla="*/ 76 h 427"/>
                  <a:gd name="T26" fmla="*/ 566 w 981"/>
                  <a:gd name="T27" fmla="*/ 90 h 427"/>
                  <a:gd name="T28" fmla="*/ 611 w 981"/>
                  <a:gd name="T29" fmla="*/ 126 h 427"/>
                  <a:gd name="T30" fmla="*/ 649 w 981"/>
                  <a:gd name="T31" fmla="*/ 172 h 427"/>
                  <a:gd name="T32" fmla="*/ 714 w 981"/>
                  <a:gd name="T33" fmla="*/ 271 h 427"/>
                  <a:gd name="T34" fmla="*/ 748 w 981"/>
                  <a:gd name="T35" fmla="*/ 317 h 427"/>
                  <a:gd name="T36" fmla="*/ 784 w 981"/>
                  <a:gd name="T37" fmla="*/ 357 h 427"/>
                  <a:gd name="T38" fmla="*/ 826 w 981"/>
                  <a:gd name="T39" fmla="*/ 390 h 427"/>
                  <a:gd name="T40" fmla="*/ 874 w 981"/>
                  <a:gd name="T41" fmla="*/ 414 h 427"/>
                  <a:gd name="T42" fmla="*/ 927 w 981"/>
                  <a:gd name="T43" fmla="*/ 426 h 427"/>
                  <a:gd name="T44" fmla="*/ 955 w 981"/>
                  <a:gd name="T45" fmla="*/ 427 h 427"/>
                  <a:gd name="T46" fmla="*/ 973 w 981"/>
                  <a:gd name="T47" fmla="*/ 417 h 427"/>
                  <a:gd name="T48" fmla="*/ 981 w 981"/>
                  <a:gd name="T49" fmla="*/ 400 h 427"/>
                  <a:gd name="T50" fmla="*/ 979 w 981"/>
                  <a:gd name="T51" fmla="*/ 380 h 427"/>
                  <a:gd name="T52" fmla="*/ 968 w 981"/>
                  <a:gd name="T53" fmla="*/ 364 h 427"/>
                  <a:gd name="T54" fmla="*/ 947 w 981"/>
                  <a:gd name="T55" fmla="*/ 357 h 427"/>
                  <a:gd name="T56" fmla="*/ 926 w 981"/>
                  <a:gd name="T57" fmla="*/ 355 h 427"/>
                  <a:gd name="T58" fmla="*/ 888 w 981"/>
                  <a:gd name="T59" fmla="*/ 345 h 427"/>
                  <a:gd name="T60" fmla="*/ 841 w 981"/>
                  <a:gd name="T61" fmla="*/ 314 h 427"/>
                  <a:gd name="T62" fmla="*/ 800 w 981"/>
                  <a:gd name="T63" fmla="*/ 272 h 427"/>
                  <a:gd name="T64" fmla="*/ 745 w 981"/>
                  <a:gd name="T65" fmla="*/ 190 h 427"/>
                  <a:gd name="T66" fmla="*/ 702 w 981"/>
                  <a:gd name="T67" fmla="*/ 126 h 427"/>
                  <a:gd name="T68" fmla="*/ 666 w 981"/>
                  <a:gd name="T69" fmla="*/ 84 h 427"/>
                  <a:gd name="T70" fmla="*/ 626 w 981"/>
                  <a:gd name="T71" fmla="*/ 48 h 427"/>
                  <a:gd name="T72" fmla="*/ 581 w 981"/>
                  <a:gd name="T73" fmla="*/ 20 h 427"/>
                  <a:gd name="T74" fmla="*/ 529 w 981"/>
                  <a:gd name="T75" fmla="*/ 3 h 427"/>
                  <a:gd name="T76" fmla="*/ 490 w 981"/>
                  <a:gd name="T77" fmla="*/ 0 h 427"/>
                  <a:gd name="T78" fmla="*/ 434 w 981"/>
                  <a:gd name="T79" fmla="*/ 8 h 427"/>
                  <a:gd name="T80" fmla="*/ 385 w 981"/>
                  <a:gd name="T81" fmla="*/ 28 h 427"/>
                  <a:gd name="T82" fmla="*/ 340 w 981"/>
                  <a:gd name="T83" fmla="*/ 59 h 427"/>
                  <a:gd name="T84" fmla="*/ 302 w 981"/>
                  <a:gd name="T85" fmla="*/ 98 h 427"/>
                  <a:gd name="T86" fmla="*/ 257 w 981"/>
                  <a:gd name="T87" fmla="*/ 156 h 427"/>
                  <a:gd name="T88" fmla="*/ 214 w 981"/>
                  <a:gd name="T89" fmla="*/ 223 h 427"/>
                  <a:gd name="T90" fmla="*/ 167 w 981"/>
                  <a:gd name="T91" fmla="*/ 287 h 427"/>
                  <a:gd name="T92" fmla="*/ 126 w 981"/>
                  <a:gd name="T93" fmla="*/ 326 h 427"/>
                  <a:gd name="T94" fmla="*/ 74 w 981"/>
                  <a:gd name="T95" fmla="*/ 351 h 427"/>
                  <a:gd name="T96" fmla="*/ 44 w 981"/>
                  <a:gd name="T97" fmla="*/ 356 h 427"/>
                  <a:gd name="T98" fmla="*/ 25 w 981"/>
                  <a:gd name="T99" fmla="*/ 358 h 427"/>
                  <a:gd name="T100" fmla="*/ 8 w 981"/>
                  <a:gd name="T101" fmla="*/ 369 h 427"/>
                  <a:gd name="T102" fmla="*/ 0 w 981"/>
                  <a:gd name="T103" fmla="*/ 386 h 427"/>
                  <a:gd name="T104" fmla="*/ 2 w 981"/>
                  <a:gd name="T105" fmla="*/ 406 h 427"/>
                  <a:gd name="T106" fmla="*/ 13 w 981"/>
                  <a:gd name="T107" fmla="*/ 421 h 427"/>
                  <a:gd name="T108" fmla="*/ 34 w 981"/>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1" h="427">
                    <a:moveTo>
                      <a:pt x="34" y="427"/>
                    </a:moveTo>
                    <a:lnTo>
                      <a:pt x="34" y="427"/>
                    </a:lnTo>
                    <a:lnTo>
                      <a:pt x="53" y="426"/>
                    </a:lnTo>
                    <a:lnTo>
                      <a:pt x="72" y="423"/>
                    </a:lnTo>
                    <a:lnTo>
                      <a:pt x="90" y="419"/>
                    </a:lnTo>
                    <a:lnTo>
                      <a:pt x="107" y="414"/>
                    </a:lnTo>
                    <a:lnTo>
                      <a:pt x="124" y="407"/>
                    </a:lnTo>
                    <a:lnTo>
                      <a:pt x="140" y="399"/>
                    </a:lnTo>
                    <a:lnTo>
                      <a:pt x="154" y="390"/>
                    </a:lnTo>
                    <a:lnTo>
                      <a:pt x="169" y="380"/>
                    </a:lnTo>
                    <a:lnTo>
                      <a:pt x="183" y="369"/>
                    </a:lnTo>
                    <a:lnTo>
                      <a:pt x="197" y="357"/>
                    </a:lnTo>
                    <a:lnTo>
                      <a:pt x="209" y="345"/>
                    </a:lnTo>
                    <a:lnTo>
                      <a:pt x="222" y="331"/>
                    </a:lnTo>
                    <a:lnTo>
                      <a:pt x="233" y="317"/>
                    </a:lnTo>
                    <a:lnTo>
                      <a:pt x="245" y="302"/>
                    </a:lnTo>
                    <a:lnTo>
                      <a:pt x="267" y="271"/>
                    </a:lnTo>
                    <a:lnTo>
                      <a:pt x="267" y="271"/>
                    </a:lnTo>
                    <a:lnTo>
                      <a:pt x="288" y="239"/>
                    </a:lnTo>
                    <a:lnTo>
                      <a:pt x="309" y="205"/>
                    </a:lnTo>
                    <a:lnTo>
                      <a:pt x="332" y="172"/>
                    </a:lnTo>
                    <a:lnTo>
                      <a:pt x="343" y="155"/>
                    </a:lnTo>
                    <a:lnTo>
                      <a:pt x="357" y="140"/>
                    </a:lnTo>
                    <a:lnTo>
                      <a:pt x="370" y="126"/>
                    </a:lnTo>
                    <a:lnTo>
                      <a:pt x="384" y="113"/>
                    </a:lnTo>
                    <a:lnTo>
                      <a:pt x="399" y="101"/>
                    </a:lnTo>
                    <a:lnTo>
                      <a:pt x="414" y="90"/>
                    </a:lnTo>
                    <a:lnTo>
                      <a:pt x="432" y="82"/>
                    </a:lnTo>
                    <a:lnTo>
                      <a:pt x="441" y="79"/>
                    </a:lnTo>
                    <a:lnTo>
                      <a:pt x="451" y="76"/>
                    </a:lnTo>
                    <a:lnTo>
                      <a:pt x="460" y="74"/>
                    </a:lnTo>
                    <a:lnTo>
                      <a:pt x="469" y="73"/>
                    </a:lnTo>
                    <a:lnTo>
                      <a:pt x="479" y="72"/>
                    </a:lnTo>
                    <a:lnTo>
                      <a:pt x="490" y="71"/>
                    </a:lnTo>
                    <a:lnTo>
                      <a:pt x="490" y="71"/>
                    </a:lnTo>
                    <a:lnTo>
                      <a:pt x="501" y="72"/>
                    </a:lnTo>
                    <a:lnTo>
                      <a:pt x="511" y="73"/>
                    </a:lnTo>
                    <a:lnTo>
                      <a:pt x="521" y="74"/>
                    </a:lnTo>
                    <a:lnTo>
                      <a:pt x="530" y="76"/>
                    </a:lnTo>
                    <a:lnTo>
                      <a:pt x="539" y="79"/>
                    </a:lnTo>
                    <a:lnTo>
                      <a:pt x="549" y="82"/>
                    </a:lnTo>
                    <a:lnTo>
                      <a:pt x="566" y="90"/>
                    </a:lnTo>
                    <a:lnTo>
                      <a:pt x="582" y="101"/>
                    </a:lnTo>
                    <a:lnTo>
                      <a:pt x="597" y="113"/>
                    </a:lnTo>
                    <a:lnTo>
                      <a:pt x="611" y="126"/>
                    </a:lnTo>
                    <a:lnTo>
                      <a:pt x="624" y="140"/>
                    </a:lnTo>
                    <a:lnTo>
                      <a:pt x="637" y="155"/>
                    </a:lnTo>
                    <a:lnTo>
                      <a:pt x="649" y="172"/>
                    </a:lnTo>
                    <a:lnTo>
                      <a:pt x="671" y="205"/>
                    </a:lnTo>
                    <a:lnTo>
                      <a:pt x="693" y="239"/>
                    </a:lnTo>
                    <a:lnTo>
                      <a:pt x="714" y="271"/>
                    </a:lnTo>
                    <a:lnTo>
                      <a:pt x="714" y="271"/>
                    </a:lnTo>
                    <a:lnTo>
                      <a:pt x="735" y="302"/>
                    </a:lnTo>
                    <a:lnTo>
                      <a:pt x="748" y="317"/>
                    </a:lnTo>
                    <a:lnTo>
                      <a:pt x="759" y="331"/>
                    </a:lnTo>
                    <a:lnTo>
                      <a:pt x="771" y="345"/>
                    </a:lnTo>
                    <a:lnTo>
                      <a:pt x="784" y="357"/>
                    </a:lnTo>
                    <a:lnTo>
                      <a:pt x="797" y="369"/>
                    </a:lnTo>
                    <a:lnTo>
                      <a:pt x="812" y="380"/>
                    </a:lnTo>
                    <a:lnTo>
                      <a:pt x="826" y="390"/>
                    </a:lnTo>
                    <a:lnTo>
                      <a:pt x="841" y="400"/>
                    </a:lnTo>
                    <a:lnTo>
                      <a:pt x="857" y="407"/>
                    </a:lnTo>
                    <a:lnTo>
                      <a:pt x="874" y="414"/>
                    </a:lnTo>
                    <a:lnTo>
                      <a:pt x="890" y="419"/>
                    </a:lnTo>
                    <a:lnTo>
                      <a:pt x="909" y="423"/>
                    </a:lnTo>
                    <a:lnTo>
                      <a:pt x="927" y="426"/>
                    </a:lnTo>
                    <a:lnTo>
                      <a:pt x="947" y="427"/>
                    </a:lnTo>
                    <a:lnTo>
                      <a:pt x="947" y="427"/>
                    </a:lnTo>
                    <a:lnTo>
                      <a:pt x="955" y="427"/>
                    </a:lnTo>
                    <a:lnTo>
                      <a:pt x="962" y="425"/>
                    </a:lnTo>
                    <a:lnTo>
                      <a:pt x="968" y="421"/>
                    </a:lnTo>
                    <a:lnTo>
                      <a:pt x="973" y="417"/>
                    </a:lnTo>
                    <a:lnTo>
                      <a:pt x="977" y="412"/>
                    </a:lnTo>
                    <a:lnTo>
                      <a:pt x="979" y="406"/>
                    </a:lnTo>
                    <a:lnTo>
                      <a:pt x="981" y="400"/>
                    </a:lnTo>
                    <a:lnTo>
                      <a:pt x="981" y="393"/>
                    </a:lnTo>
                    <a:lnTo>
                      <a:pt x="981" y="386"/>
                    </a:lnTo>
                    <a:lnTo>
                      <a:pt x="979" y="380"/>
                    </a:lnTo>
                    <a:lnTo>
                      <a:pt x="976" y="374"/>
                    </a:lnTo>
                    <a:lnTo>
                      <a:pt x="973" y="369"/>
                    </a:lnTo>
                    <a:lnTo>
                      <a:pt x="968" y="364"/>
                    </a:lnTo>
                    <a:lnTo>
                      <a:pt x="962" y="360"/>
                    </a:lnTo>
                    <a:lnTo>
                      <a:pt x="955" y="358"/>
                    </a:lnTo>
                    <a:lnTo>
                      <a:pt x="947" y="357"/>
                    </a:lnTo>
                    <a:lnTo>
                      <a:pt x="947" y="357"/>
                    </a:lnTo>
                    <a:lnTo>
                      <a:pt x="937" y="356"/>
                    </a:lnTo>
                    <a:lnTo>
                      <a:pt x="926" y="355"/>
                    </a:lnTo>
                    <a:lnTo>
                      <a:pt x="916" y="353"/>
                    </a:lnTo>
                    <a:lnTo>
                      <a:pt x="907" y="351"/>
                    </a:lnTo>
                    <a:lnTo>
                      <a:pt x="888" y="345"/>
                    </a:lnTo>
                    <a:lnTo>
                      <a:pt x="872" y="336"/>
                    </a:lnTo>
                    <a:lnTo>
                      <a:pt x="855" y="326"/>
                    </a:lnTo>
                    <a:lnTo>
                      <a:pt x="841" y="314"/>
                    </a:lnTo>
                    <a:lnTo>
                      <a:pt x="826" y="301"/>
                    </a:lnTo>
                    <a:lnTo>
                      <a:pt x="813" y="287"/>
                    </a:lnTo>
                    <a:lnTo>
                      <a:pt x="800" y="272"/>
                    </a:lnTo>
                    <a:lnTo>
                      <a:pt x="789" y="256"/>
                    </a:lnTo>
                    <a:lnTo>
                      <a:pt x="766" y="223"/>
                    </a:lnTo>
                    <a:lnTo>
                      <a:pt x="745" y="190"/>
                    </a:lnTo>
                    <a:lnTo>
                      <a:pt x="724" y="156"/>
                    </a:lnTo>
                    <a:lnTo>
                      <a:pt x="724" y="156"/>
                    </a:lnTo>
                    <a:lnTo>
                      <a:pt x="702" y="126"/>
                    </a:lnTo>
                    <a:lnTo>
                      <a:pt x="690" y="112"/>
                    </a:lnTo>
                    <a:lnTo>
                      <a:pt x="679" y="98"/>
                    </a:lnTo>
                    <a:lnTo>
                      <a:pt x="666" y="84"/>
                    </a:lnTo>
                    <a:lnTo>
                      <a:pt x="654" y="71"/>
                    </a:lnTo>
                    <a:lnTo>
                      <a:pt x="640" y="59"/>
                    </a:lnTo>
                    <a:lnTo>
                      <a:pt x="626" y="48"/>
                    </a:lnTo>
                    <a:lnTo>
                      <a:pt x="612" y="38"/>
                    </a:lnTo>
                    <a:lnTo>
                      <a:pt x="596" y="28"/>
                    </a:lnTo>
                    <a:lnTo>
                      <a:pt x="581" y="20"/>
                    </a:lnTo>
                    <a:lnTo>
                      <a:pt x="564" y="13"/>
                    </a:lnTo>
                    <a:lnTo>
                      <a:pt x="547" y="8"/>
                    </a:lnTo>
                    <a:lnTo>
                      <a:pt x="529" y="3"/>
                    </a:lnTo>
                    <a:lnTo>
                      <a:pt x="509" y="1"/>
                    </a:lnTo>
                    <a:lnTo>
                      <a:pt x="490" y="0"/>
                    </a:lnTo>
                    <a:lnTo>
                      <a:pt x="490" y="0"/>
                    </a:lnTo>
                    <a:lnTo>
                      <a:pt x="470" y="1"/>
                    </a:lnTo>
                    <a:lnTo>
                      <a:pt x="452" y="3"/>
                    </a:lnTo>
                    <a:lnTo>
                      <a:pt x="434" y="8"/>
                    </a:lnTo>
                    <a:lnTo>
                      <a:pt x="417" y="13"/>
                    </a:lnTo>
                    <a:lnTo>
                      <a:pt x="400" y="20"/>
                    </a:lnTo>
                    <a:lnTo>
                      <a:pt x="385" y="28"/>
                    </a:lnTo>
                    <a:lnTo>
                      <a:pt x="369" y="38"/>
                    </a:lnTo>
                    <a:lnTo>
                      <a:pt x="355" y="48"/>
                    </a:lnTo>
                    <a:lnTo>
                      <a:pt x="340" y="59"/>
                    </a:lnTo>
                    <a:lnTo>
                      <a:pt x="327" y="71"/>
                    </a:lnTo>
                    <a:lnTo>
                      <a:pt x="314" y="84"/>
                    </a:lnTo>
                    <a:lnTo>
                      <a:pt x="302" y="98"/>
                    </a:lnTo>
                    <a:lnTo>
                      <a:pt x="290" y="112"/>
                    </a:lnTo>
                    <a:lnTo>
                      <a:pt x="278" y="126"/>
                    </a:lnTo>
                    <a:lnTo>
                      <a:pt x="257" y="156"/>
                    </a:lnTo>
                    <a:lnTo>
                      <a:pt x="257" y="156"/>
                    </a:lnTo>
                    <a:lnTo>
                      <a:pt x="236" y="190"/>
                    </a:lnTo>
                    <a:lnTo>
                      <a:pt x="214" y="223"/>
                    </a:lnTo>
                    <a:lnTo>
                      <a:pt x="192" y="256"/>
                    </a:lnTo>
                    <a:lnTo>
                      <a:pt x="180" y="272"/>
                    </a:lnTo>
                    <a:lnTo>
                      <a:pt x="167" y="287"/>
                    </a:lnTo>
                    <a:lnTo>
                      <a:pt x="154" y="301"/>
                    </a:lnTo>
                    <a:lnTo>
                      <a:pt x="140" y="314"/>
                    </a:lnTo>
                    <a:lnTo>
                      <a:pt x="126" y="326"/>
                    </a:lnTo>
                    <a:lnTo>
                      <a:pt x="109" y="336"/>
                    </a:lnTo>
                    <a:lnTo>
                      <a:pt x="93" y="345"/>
                    </a:lnTo>
                    <a:lnTo>
                      <a:pt x="74" y="351"/>
                    </a:lnTo>
                    <a:lnTo>
                      <a:pt x="65" y="353"/>
                    </a:lnTo>
                    <a:lnTo>
                      <a:pt x="54" y="355"/>
                    </a:lnTo>
                    <a:lnTo>
                      <a:pt x="44" y="356"/>
                    </a:lnTo>
                    <a:lnTo>
                      <a:pt x="34" y="357"/>
                    </a:lnTo>
                    <a:lnTo>
                      <a:pt x="34" y="357"/>
                    </a:lnTo>
                    <a:lnTo>
                      <a:pt x="25" y="358"/>
                    </a:lnTo>
                    <a:lnTo>
                      <a:pt x="18" y="360"/>
                    </a:lnTo>
                    <a:lnTo>
                      <a:pt x="13" y="364"/>
                    </a:lnTo>
                    <a:lnTo>
                      <a:pt x="8" y="369"/>
                    </a:lnTo>
                    <a:lnTo>
                      <a:pt x="4" y="374"/>
                    </a:lnTo>
                    <a:lnTo>
                      <a:pt x="2" y="380"/>
                    </a:lnTo>
                    <a:lnTo>
                      <a:pt x="0" y="386"/>
                    </a:lnTo>
                    <a:lnTo>
                      <a:pt x="0" y="393"/>
                    </a:lnTo>
                    <a:lnTo>
                      <a:pt x="0" y="400"/>
                    </a:lnTo>
                    <a:lnTo>
                      <a:pt x="2" y="406"/>
                    </a:lnTo>
                    <a:lnTo>
                      <a:pt x="4" y="412"/>
                    </a:lnTo>
                    <a:lnTo>
                      <a:pt x="8" y="417"/>
                    </a:lnTo>
                    <a:lnTo>
                      <a:pt x="13" y="421"/>
                    </a:lnTo>
                    <a:lnTo>
                      <a:pt x="18" y="425"/>
                    </a:lnTo>
                    <a:lnTo>
                      <a:pt x="25" y="427"/>
                    </a:lnTo>
                    <a:lnTo>
                      <a:pt x="34" y="427"/>
                    </a:lnTo>
                    <a:lnTo>
                      <a:pt x="34" y="427"/>
                    </a:lnTo>
                    <a:close/>
                  </a:path>
                </a:pathLst>
              </a:custGeom>
              <a:solidFill>
                <a:schemeClr val="accent6">
                  <a:lumMod val="40000"/>
                  <a:lumOff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4" name="Freeform 51">
                <a:extLst>
                  <a:ext uri="{FF2B5EF4-FFF2-40B4-BE49-F238E27FC236}">
                    <a16:creationId xmlns:a16="http://schemas.microsoft.com/office/drawing/2014/main" id="{57800E86-D0FB-8C22-1210-EF03CF1C6D00}"/>
                  </a:ext>
                </a:extLst>
              </p:cNvPr>
              <p:cNvSpPr>
                <a:spLocks/>
              </p:cNvSpPr>
              <p:nvPr/>
            </p:nvSpPr>
            <p:spPr bwMode="auto">
              <a:xfrm>
                <a:off x="5950119" y="3760432"/>
                <a:ext cx="854608" cy="370735"/>
              </a:xfrm>
              <a:custGeom>
                <a:avLst/>
                <a:gdLst>
                  <a:gd name="T0" fmla="*/ 54 w 982"/>
                  <a:gd name="T1" fmla="*/ 426 h 427"/>
                  <a:gd name="T2" fmla="*/ 109 w 982"/>
                  <a:gd name="T3" fmla="*/ 414 h 427"/>
                  <a:gd name="T4" fmla="*/ 156 w 982"/>
                  <a:gd name="T5" fmla="*/ 390 h 427"/>
                  <a:gd name="T6" fmla="*/ 197 w 982"/>
                  <a:gd name="T7" fmla="*/ 357 h 427"/>
                  <a:gd name="T8" fmla="*/ 234 w 982"/>
                  <a:gd name="T9" fmla="*/ 317 h 427"/>
                  <a:gd name="T10" fmla="*/ 267 w 982"/>
                  <a:gd name="T11" fmla="*/ 271 h 427"/>
                  <a:gd name="T12" fmla="*/ 332 w 982"/>
                  <a:gd name="T13" fmla="*/ 172 h 427"/>
                  <a:gd name="T14" fmla="*/ 371 w 982"/>
                  <a:gd name="T15" fmla="*/ 126 h 427"/>
                  <a:gd name="T16" fmla="*/ 416 w 982"/>
                  <a:gd name="T17" fmla="*/ 90 h 427"/>
                  <a:gd name="T18" fmla="*/ 451 w 982"/>
                  <a:gd name="T19" fmla="*/ 76 h 427"/>
                  <a:gd name="T20" fmla="*/ 481 w 982"/>
                  <a:gd name="T21" fmla="*/ 72 h 427"/>
                  <a:gd name="T22" fmla="*/ 502 w 982"/>
                  <a:gd name="T23" fmla="*/ 72 h 427"/>
                  <a:gd name="T24" fmla="*/ 532 w 982"/>
                  <a:gd name="T25" fmla="*/ 76 h 427"/>
                  <a:gd name="T26" fmla="*/ 567 w 982"/>
                  <a:gd name="T27" fmla="*/ 90 h 427"/>
                  <a:gd name="T28" fmla="*/ 612 w 982"/>
                  <a:gd name="T29" fmla="*/ 126 h 427"/>
                  <a:gd name="T30" fmla="*/ 650 w 982"/>
                  <a:gd name="T31" fmla="*/ 172 h 427"/>
                  <a:gd name="T32" fmla="*/ 714 w 982"/>
                  <a:gd name="T33" fmla="*/ 271 h 427"/>
                  <a:gd name="T34" fmla="*/ 748 w 982"/>
                  <a:gd name="T35" fmla="*/ 317 h 427"/>
                  <a:gd name="T36" fmla="*/ 785 w 982"/>
                  <a:gd name="T37" fmla="*/ 357 h 427"/>
                  <a:gd name="T38" fmla="*/ 827 w 982"/>
                  <a:gd name="T39" fmla="*/ 390 h 427"/>
                  <a:gd name="T40" fmla="*/ 874 w 982"/>
                  <a:gd name="T41" fmla="*/ 414 h 427"/>
                  <a:gd name="T42" fmla="*/ 928 w 982"/>
                  <a:gd name="T43" fmla="*/ 426 h 427"/>
                  <a:gd name="T44" fmla="*/ 956 w 982"/>
                  <a:gd name="T45" fmla="*/ 427 h 427"/>
                  <a:gd name="T46" fmla="*/ 973 w 982"/>
                  <a:gd name="T47" fmla="*/ 417 h 427"/>
                  <a:gd name="T48" fmla="*/ 981 w 982"/>
                  <a:gd name="T49" fmla="*/ 400 h 427"/>
                  <a:gd name="T50" fmla="*/ 979 w 982"/>
                  <a:gd name="T51" fmla="*/ 380 h 427"/>
                  <a:gd name="T52" fmla="*/ 969 w 982"/>
                  <a:gd name="T53" fmla="*/ 364 h 427"/>
                  <a:gd name="T54" fmla="*/ 948 w 982"/>
                  <a:gd name="T55" fmla="*/ 357 h 427"/>
                  <a:gd name="T56" fmla="*/ 927 w 982"/>
                  <a:gd name="T57" fmla="*/ 355 h 427"/>
                  <a:gd name="T58" fmla="*/ 890 w 982"/>
                  <a:gd name="T59" fmla="*/ 345 h 427"/>
                  <a:gd name="T60" fmla="*/ 841 w 982"/>
                  <a:gd name="T61" fmla="*/ 314 h 427"/>
                  <a:gd name="T62" fmla="*/ 802 w 982"/>
                  <a:gd name="T63" fmla="*/ 272 h 427"/>
                  <a:gd name="T64" fmla="*/ 745 w 982"/>
                  <a:gd name="T65" fmla="*/ 190 h 427"/>
                  <a:gd name="T66" fmla="*/ 703 w 982"/>
                  <a:gd name="T67" fmla="*/ 126 h 427"/>
                  <a:gd name="T68" fmla="*/ 667 w 982"/>
                  <a:gd name="T69" fmla="*/ 84 h 427"/>
                  <a:gd name="T70" fmla="*/ 626 w 982"/>
                  <a:gd name="T71" fmla="*/ 48 h 427"/>
                  <a:gd name="T72" fmla="*/ 581 w 982"/>
                  <a:gd name="T73" fmla="*/ 20 h 427"/>
                  <a:gd name="T74" fmla="*/ 529 w 982"/>
                  <a:gd name="T75" fmla="*/ 3 h 427"/>
                  <a:gd name="T76" fmla="*/ 491 w 982"/>
                  <a:gd name="T77" fmla="*/ 0 h 427"/>
                  <a:gd name="T78" fmla="*/ 435 w 982"/>
                  <a:gd name="T79" fmla="*/ 8 h 427"/>
                  <a:gd name="T80" fmla="*/ 385 w 982"/>
                  <a:gd name="T81" fmla="*/ 28 h 427"/>
                  <a:gd name="T82" fmla="*/ 342 w 982"/>
                  <a:gd name="T83" fmla="*/ 59 h 427"/>
                  <a:gd name="T84" fmla="*/ 302 w 982"/>
                  <a:gd name="T85" fmla="*/ 98 h 427"/>
                  <a:gd name="T86" fmla="*/ 258 w 982"/>
                  <a:gd name="T87" fmla="*/ 156 h 427"/>
                  <a:gd name="T88" fmla="*/ 216 w 982"/>
                  <a:gd name="T89" fmla="*/ 223 h 427"/>
                  <a:gd name="T90" fmla="*/ 168 w 982"/>
                  <a:gd name="T91" fmla="*/ 287 h 427"/>
                  <a:gd name="T92" fmla="*/ 126 w 982"/>
                  <a:gd name="T93" fmla="*/ 326 h 427"/>
                  <a:gd name="T94" fmla="*/ 74 w 982"/>
                  <a:gd name="T95" fmla="*/ 351 h 427"/>
                  <a:gd name="T96" fmla="*/ 46 w 982"/>
                  <a:gd name="T97" fmla="*/ 356 h 427"/>
                  <a:gd name="T98" fmla="*/ 27 w 982"/>
                  <a:gd name="T99" fmla="*/ 358 h 427"/>
                  <a:gd name="T100" fmla="*/ 9 w 982"/>
                  <a:gd name="T101" fmla="*/ 369 h 427"/>
                  <a:gd name="T102" fmla="*/ 1 w 982"/>
                  <a:gd name="T103" fmla="*/ 386 h 427"/>
                  <a:gd name="T104" fmla="*/ 2 w 982"/>
                  <a:gd name="T105" fmla="*/ 406 h 427"/>
                  <a:gd name="T106" fmla="*/ 14 w 982"/>
                  <a:gd name="T107" fmla="*/ 421 h 427"/>
                  <a:gd name="T108" fmla="*/ 34 w 982"/>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427"/>
                    </a:moveTo>
                    <a:lnTo>
                      <a:pt x="34" y="427"/>
                    </a:lnTo>
                    <a:lnTo>
                      <a:pt x="54" y="426"/>
                    </a:lnTo>
                    <a:lnTo>
                      <a:pt x="73" y="423"/>
                    </a:lnTo>
                    <a:lnTo>
                      <a:pt x="91" y="419"/>
                    </a:lnTo>
                    <a:lnTo>
                      <a:pt x="109" y="414"/>
                    </a:lnTo>
                    <a:lnTo>
                      <a:pt x="125" y="407"/>
                    </a:lnTo>
                    <a:lnTo>
                      <a:pt x="140" y="399"/>
                    </a:lnTo>
                    <a:lnTo>
                      <a:pt x="156" y="390"/>
                    </a:lnTo>
                    <a:lnTo>
                      <a:pt x="170" y="380"/>
                    </a:lnTo>
                    <a:lnTo>
                      <a:pt x="184" y="369"/>
                    </a:lnTo>
                    <a:lnTo>
                      <a:pt x="197" y="357"/>
                    </a:lnTo>
                    <a:lnTo>
                      <a:pt x="210" y="345"/>
                    </a:lnTo>
                    <a:lnTo>
                      <a:pt x="222" y="331"/>
                    </a:lnTo>
                    <a:lnTo>
                      <a:pt x="234" y="317"/>
                    </a:lnTo>
                    <a:lnTo>
                      <a:pt x="246" y="302"/>
                    </a:lnTo>
                    <a:lnTo>
                      <a:pt x="267" y="271"/>
                    </a:lnTo>
                    <a:lnTo>
                      <a:pt x="267" y="271"/>
                    </a:lnTo>
                    <a:lnTo>
                      <a:pt x="288" y="239"/>
                    </a:lnTo>
                    <a:lnTo>
                      <a:pt x="310" y="205"/>
                    </a:lnTo>
                    <a:lnTo>
                      <a:pt x="332" y="172"/>
                    </a:lnTo>
                    <a:lnTo>
                      <a:pt x="345" y="155"/>
                    </a:lnTo>
                    <a:lnTo>
                      <a:pt x="357" y="140"/>
                    </a:lnTo>
                    <a:lnTo>
                      <a:pt x="371" y="126"/>
                    </a:lnTo>
                    <a:lnTo>
                      <a:pt x="385" y="113"/>
                    </a:lnTo>
                    <a:lnTo>
                      <a:pt x="399" y="101"/>
                    </a:lnTo>
                    <a:lnTo>
                      <a:pt x="416" y="90"/>
                    </a:lnTo>
                    <a:lnTo>
                      <a:pt x="432" y="82"/>
                    </a:lnTo>
                    <a:lnTo>
                      <a:pt x="442" y="79"/>
                    </a:lnTo>
                    <a:lnTo>
                      <a:pt x="451" y="76"/>
                    </a:lnTo>
                    <a:lnTo>
                      <a:pt x="460" y="74"/>
                    </a:lnTo>
                    <a:lnTo>
                      <a:pt x="471" y="73"/>
                    </a:lnTo>
                    <a:lnTo>
                      <a:pt x="481" y="72"/>
                    </a:lnTo>
                    <a:lnTo>
                      <a:pt x="491" y="71"/>
                    </a:lnTo>
                    <a:lnTo>
                      <a:pt x="491" y="71"/>
                    </a:lnTo>
                    <a:lnTo>
                      <a:pt x="502" y="72"/>
                    </a:lnTo>
                    <a:lnTo>
                      <a:pt x="512" y="73"/>
                    </a:lnTo>
                    <a:lnTo>
                      <a:pt x="522" y="74"/>
                    </a:lnTo>
                    <a:lnTo>
                      <a:pt x="532" y="76"/>
                    </a:lnTo>
                    <a:lnTo>
                      <a:pt x="541" y="79"/>
                    </a:lnTo>
                    <a:lnTo>
                      <a:pt x="549" y="82"/>
                    </a:lnTo>
                    <a:lnTo>
                      <a:pt x="567" y="90"/>
                    </a:lnTo>
                    <a:lnTo>
                      <a:pt x="582" y="101"/>
                    </a:lnTo>
                    <a:lnTo>
                      <a:pt x="598" y="113"/>
                    </a:lnTo>
                    <a:lnTo>
                      <a:pt x="612" y="126"/>
                    </a:lnTo>
                    <a:lnTo>
                      <a:pt x="625" y="140"/>
                    </a:lnTo>
                    <a:lnTo>
                      <a:pt x="638" y="155"/>
                    </a:lnTo>
                    <a:lnTo>
                      <a:pt x="650" y="172"/>
                    </a:lnTo>
                    <a:lnTo>
                      <a:pt x="673" y="205"/>
                    </a:lnTo>
                    <a:lnTo>
                      <a:pt x="694" y="239"/>
                    </a:lnTo>
                    <a:lnTo>
                      <a:pt x="714" y="271"/>
                    </a:lnTo>
                    <a:lnTo>
                      <a:pt x="714" y="271"/>
                    </a:lnTo>
                    <a:lnTo>
                      <a:pt x="737" y="302"/>
                    </a:lnTo>
                    <a:lnTo>
                      <a:pt x="748" y="317"/>
                    </a:lnTo>
                    <a:lnTo>
                      <a:pt x="760" y="331"/>
                    </a:lnTo>
                    <a:lnTo>
                      <a:pt x="772" y="345"/>
                    </a:lnTo>
                    <a:lnTo>
                      <a:pt x="785" y="357"/>
                    </a:lnTo>
                    <a:lnTo>
                      <a:pt x="799" y="369"/>
                    </a:lnTo>
                    <a:lnTo>
                      <a:pt x="812" y="380"/>
                    </a:lnTo>
                    <a:lnTo>
                      <a:pt x="827" y="390"/>
                    </a:lnTo>
                    <a:lnTo>
                      <a:pt x="842" y="400"/>
                    </a:lnTo>
                    <a:lnTo>
                      <a:pt x="858" y="407"/>
                    </a:lnTo>
                    <a:lnTo>
                      <a:pt x="874" y="414"/>
                    </a:lnTo>
                    <a:lnTo>
                      <a:pt x="892" y="419"/>
                    </a:lnTo>
                    <a:lnTo>
                      <a:pt x="909" y="423"/>
                    </a:lnTo>
                    <a:lnTo>
                      <a:pt x="928" y="426"/>
                    </a:lnTo>
                    <a:lnTo>
                      <a:pt x="948" y="427"/>
                    </a:lnTo>
                    <a:lnTo>
                      <a:pt x="948" y="427"/>
                    </a:lnTo>
                    <a:lnTo>
                      <a:pt x="956" y="427"/>
                    </a:lnTo>
                    <a:lnTo>
                      <a:pt x="963" y="425"/>
                    </a:lnTo>
                    <a:lnTo>
                      <a:pt x="969" y="421"/>
                    </a:lnTo>
                    <a:lnTo>
                      <a:pt x="973" y="417"/>
                    </a:lnTo>
                    <a:lnTo>
                      <a:pt x="977" y="412"/>
                    </a:lnTo>
                    <a:lnTo>
                      <a:pt x="979" y="406"/>
                    </a:lnTo>
                    <a:lnTo>
                      <a:pt x="981" y="400"/>
                    </a:lnTo>
                    <a:lnTo>
                      <a:pt x="982" y="393"/>
                    </a:lnTo>
                    <a:lnTo>
                      <a:pt x="981" y="386"/>
                    </a:lnTo>
                    <a:lnTo>
                      <a:pt x="979" y="380"/>
                    </a:lnTo>
                    <a:lnTo>
                      <a:pt x="977" y="374"/>
                    </a:lnTo>
                    <a:lnTo>
                      <a:pt x="973" y="369"/>
                    </a:lnTo>
                    <a:lnTo>
                      <a:pt x="969" y="364"/>
                    </a:lnTo>
                    <a:lnTo>
                      <a:pt x="963" y="360"/>
                    </a:lnTo>
                    <a:lnTo>
                      <a:pt x="956" y="358"/>
                    </a:lnTo>
                    <a:lnTo>
                      <a:pt x="948" y="357"/>
                    </a:lnTo>
                    <a:lnTo>
                      <a:pt x="948" y="357"/>
                    </a:lnTo>
                    <a:lnTo>
                      <a:pt x="937" y="356"/>
                    </a:lnTo>
                    <a:lnTo>
                      <a:pt x="927" y="355"/>
                    </a:lnTo>
                    <a:lnTo>
                      <a:pt x="917" y="353"/>
                    </a:lnTo>
                    <a:lnTo>
                      <a:pt x="907" y="351"/>
                    </a:lnTo>
                    <a:lnTo>
                      <a:pt x="890" y="345"/>
                    </a:lnTo>
                    <a:lnTo>
                      <a:pt x="872" y="336"/>
                    </a:lnTo>
                    <a:lnTo>
                      <a:pt x="857" y="326"/>
                    </a:lnTo>
                    <a:lnTo>
                      <a:pt x="841" y="314"/>
                    </a:lnTo>
                    <a:lnTo>
                      <a:pt x="828" y="301"/>
                    </a:lnTo>
                    <a:lnTo>
                      <a:pt x="814" y="287"/>
                    </a:lnTo>
                    <a:lnTo>
                      <a:pt x="802" y="272"/>
                    </a:lnTo>
                    <a:lnTo>
                      <a:pt x="790" y="256"/>
                    </a:lnTo>
                    <a:lnTo>
                      <a:pt x="767" y="223"/>
                    </a:lnTo>
                    <a:lnTo>
                      <a:pt x="745" y="190"/>
                    </a:lnTo>
                    <a:lnTo>
                      <a:pt x="724" y="156"/>
                    </a:lnTo>
                    <a:lnTo>
                      <a:pt x="724" y="156"/>
                    </a:lnTo>
                    <a:lnTo>
                      <a:pt x="703" y="126"/>
                    </a:lnTo>
                    <a:lnTo>
                      <a:pt x="691" y="112"/>
                    </a:lnTo>
                    <a:lnTo>
                      <a:pt x="679" y="98"/>
                    </a:lnTo>
                    <a:lnTo>
                      <a:pt x="667" y="84"/>
                    </a:lnTo>
                    <a:lnTo>
                      <a:pt x="654" y="71"/>
                    </a:lnTo>
                    <a:lnTo>
                      <a:pt x="641" y="59"/>
                    </a:lnTo>
                    <a:lnTo>
                      <a:pt x="626" y="48"/>
                    </a:lnTo>
                    <a:lnTo>
                      <a:pt x="612" y="38"/>
                    </a:lnTo>
                    <a:lnTo>
                      <a:pt x="598" y="28"/>
                    </a:lnTo>
                    <a:lnTo>
                      <a:pt x="581" y="20"/>
                    </a:lnTo>
                    <a:lnTo>
                      <a:pt x="565" y="13"/>
                    </a:lnTo>
                    <a:lnTo>
                      <a:pt x="548" y="8"/>
                    </a:lnTo>
                    <a:lnTo>
                      <a:pt x="529" y="3"/>
                    </a:lnTo>
                    <a:lnTo>
                      <a:pt x="511" y="1"/>
                    </a:lnTo>
                    <a:lnTo>
                      <a:pt x="491" y="0"/>
                    </a:lnTo>
                    <a:lnTo>
                      <a:pt x="491" y="0"/>
                    </a:lnTo>
                    <a:lnTo>
                      <a:pt x="472" y="1"/>
                    </a:lnTo>
                    <a:lnTo>
                      <a:pt x="453" y="3"/>
                    </a:lnTo>
                    <a:lnTo>
                      <a:pt x="435" y="8"/>
                    </a:lnTo>
                    <a:lnTo>
                      <a:pt x="418" y="13"/>
                    </a:lnTo>
                    <a:lnTo>
                      <a:pt x="402" y="20"/>
                    </a:lnTo>
                    <a:lnTo>
                      <a:pt x="385" y="28"/>
                    </a:lnTo>
                    <a:lnTo>
                      <a:pt x="370" y="38"/>
                    </a:lnTo>
                    <a:lnTo>
                      <a:pt x="355" y="48"/>
                    </a:lnTo>
                    <a:lnTo>
                      <a:pt x="342" y="59"/>
                    </a:lnTo>
                    <a:lnTo>
                      <a:pt x="328" y="71"/>
                    </a:lnTo>
                    <a:lnTo>
                      <a:pt x="315" y="84"/>
                    </a:lnTo>
                    <a:lnTo>
                      <a:pt x="302" y="98"/>
                    </a:lnTo>
                    <a:lnTo>
                      <a:pt x="291" y="112"/>
                    </a:lnTo>
                    <a:lnTo>
                      <a:pt x="280" y="126"/>
                    </a:lnTo>
                    <a:lnTo>
                      <a:pt x="258" y="156"/>
                    </a:lnTo>
                    <a:lnTo>
                      <a:pt x="258" y="156"/>
                    </a:lnTo>
                    <a:lnTo>
                      <a:pt x="236" y="190"/>
                    </a:lnTo>
                    <a:lnTo>
                      <a:pt x="216" y="223"/>
                    </a:lnTo>
                    <a:lnTo>
                      <a:pt x="193" y="256"/>
                    </a:lnTo>
                    <a:lnTo>
                      <a:pt x="181" y="272"/>
                    </a:lnTo>
                    <a:lnTo>
                      <a:pt x="168" y="287"/>
                    </a:lnTo>
                    <a:lnTo>
                      <a:pt x="155" y="301"/>
                    </a:lnTo>
                    <a:lnTo>
                      <a:pt x="140" y="314"/>
                    </a:lnTo>
                    <a:lnTo>
                      <a:pt x="126" y="326"/>
                    </a:lnTo>
                    <a:lnTo>
                      <a:pt x="111" y="336"/>
                    </a:lnTo>
                    <a:lnTo>
                      <a:pt x="93" y="345"/>
                    </a:lnTo>
                    <a:lnTo>
                      <a:pt x="74" y="351"/>
                    </a:lnTo>
                    <a:lnTo>
                      <a:pt x="65" y="353"/>
                    </a:lnTo>
                    <a:lnTo>
                      <a:pt x="55" y="355"/>
                    </a:lnTo>
                    <a:lnTo>
                      <a:pt x="46" y="356"/>
                    </a:lnTo>
                    <a:lnTo>
                      <a:pt x="34" y="357"/>
                    </a:lnTo>
                    <a:lnTo>
                      <a:pt x="34" y="357"/>
                    </a:lnTo>
                    <a:lnTo>
                      <a:pt x="27" y="358"/>
                    </a:lnTo>
                    <a:lnTo>
                      <a:pt x="20" y="360"/>
                    </a:lnTo>
                    <a:lnTo>
                      <a:pt x="14" y="364"/>
                    </a:lnTo>
                    <a:lnTo>
                      <a:pt x="9" y="369"/>
                    </a:lnTo>
                    <a:lnTo>
                      <a:pt x="5" y="374"/>
                    </a:lnTo>
                    <a:lnTo>
                      <a:pt x="2" y="380"/>
                    </a:lnTo>
                    <a:lnTo>
                      <a:pt x="1" y="386"/>
                    </a:lnTo>
                    <a:lnTo>
                      <a:pt x="0" y="393"/>
                    </a:lnTo>
                    <a:lnTo>
                      <a:pt x="1" y="400"/>
                    </a:lnTo>
                    <a:lnTo>
                      <a:pt x="2" y="406"/>
                    </a:lnTo>
                    <a:lnTo>
                      <a:pt x="5" y="412"/>
                    </a:lnTo>
                    <a:lnTo>
                      <a:pt x="8" y="417"/>
                    </a:lnTo>
                    <a:lnTo>
                      <a:pt x="14" y="421"/>
                    </a:lnTo>
                    <a:lnTo>
                      <a:pt x="20" y="425"/>
                    </a:lnTo>
                    <a:lnTo>
                      <a:pt x="26" y="427"/>
                    </a:lnTo>
                    <a:lnTo>
                      <a:pt x="34" y="427"/>
                    </a:lnTo>
                    <a:lnTo>
                      <a:pt x="34" y="427"/>
                    </a:lnTo>
                    <a:close/>
                  </a:path>
                </a:pathLst>
              </a:custGeom>
              <a:solidFill>
                <a:schemeClr val="accent6">
                  <a:lumMod val="40000"/>
                  <a:lumOff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53" name="Group 52">
              <a:extLst>
                <a:ext uri="{FF2B5EF4-FFF2-40B4-BE49-F238E27FC236}">
                  <a16:creationId xmlns:a16="http://schemas.microsoft.com/office/drawing/2014/main" id="{4540B954-85F6-2AF9-F944-40464946F45E}"/>
                </a:ext>
              </a:extLst>
            </p:cNvPr>
            <p:cNvGrpSpPr/>
            <p:nvPr/>
          </p:nvGrpSpPr>
          <p:grpSpPr>
            <a:xfrm>
              <a:off x="5135544" y="3765653"/>
              <a:ext cx="2473311" cy="372476"/>
              <a:chOff x="5135544" y="3765653"/>
              <a:chExt cx="2473311" cy="372476"/>
            </a:xfrm>
          </p:grpSpPr>
          <p:sp>
            <p:nvSpPr>
              <p:cNvPr id="18" name="Freeform 13">
                <a:extLst>
                  <a:ext uri="{FF2B5EF4-FFF2-40B4-BE49-F238E27FC236}">
                    <a16:creationId xmlns:a16="http://schemas.microsoft.com/office/drawing/2014/main" id="{F8AB026C-5738-757D-C42B-D91AEF4E30BB}"/>
                  </a:ext>
                </a:extLst>
              </p:cNvPr>
              <p:cNvSpPr>
                <a:spLocks/>
              </p:cNvSpPr>
              <p:nvPr/>
            </p:nvSpPr>
            <p:spPr bwMode="auto">
              <a:xfrm>
                <a:off x="5135544" y="3765653"/>
                <a:ext cx="852866" cy="372476"/>
              </a:xfrm>
              <a:custGeom>
                <a:avLst/>
                <a:gdLst>
                  <a:gd name="T0" fmla="*/ 45 w 982"/>
                  <a:gd name="T1" fmla="*/ 71 h 427"/>
                  <a:gd name="T2" fmla="*/ 75 w 982"/>
                  <a:gd name="T3" fmla="*/ 76 h 427"/>
                  <a:gd name="T4" fmla="*/ 125 w 982"/>
                  <a:gd name="T5" fmla="*/ 101 h 427"/>
                  <a:gd name="T6" fmla="*/ 167 w 982"/>
                  <a:gd name="T7" fmla="*/ 140 h 427"/>
                  <a:gd name="T8" fmla="*/ 215 w 982"/>
                  <a:gd name="T9" fmla="*/ 204 h 427"/>
                  <a:gd name="T10" fmla="*/ 257 w 982"/>
                  <a:gd name="T11" fmla="*/ 270 h 427"/>
                  <a:gd name="T12" fmla="*/ 303 w 982"/>
                  <a:gd name="T13" fmla="*/ 329 h 427"/>
                  <a:gd name="T14" fmla="*/ 341 w 982"/>
                  <a:gd name="T15" fmla="*/ 368 h 427"/>
                  <a:gd name="T16" fmla="*/ 384 w 982"/>
                  <a:gd name="T17" fmla="*/ 399 h 427"/>
                  <a:gd name="T18" fmla="*/ 435 w 982"/>
                  <a:gd name="T19" fmla="*/ 419 h 427"/>
                  <a:gd name="T20" fmla="*/ 490 w 982"/>
                  <a:gd name="T21" fmla="*/ 427 h 427"/>
                  <a:gd name="T22" fmla="*/ 529 w 982"/>
                  <a:gd name="T23" fmla="*/ 424 h 427"/>
                  <a:gd name="T24" fmla="*/ 581 w 982"/>
                  <a:gd name="T25" fmla="*/ 407 h 427"/>
                  <a:gd name="T26" fmla="*/ 627 w 982"/>
                  <a:gd name="T27" fmla="*/ 379 h 427"/>
                  <a:gd name="T28" fmla="*/ 667 w 982"/>
                  <a:gd name="T29" fmla="*/ 343 h 427"/>
                  <a:gd name="T30" fmla="*/ 702 w 982"/>
                  <a:gd name="T31" fmla="*/ 301 h 427"/>
                  <a:gd name="T32" fmla="*/ 745 w 982"/>
                  <a:gd name="T33" fmla="*/ 237 h 427"/>
                  <a:gd name="T34" fmla="*/ 801 w 982"/>
                  <a:gd name="T35" fmla="*/ 155 h 427"/>
                  <a:gd name="T36" fmla="*/ 841 w 982"/>
                  <a:gd name="T37" fmla="*/ 112 h 427"/>
                  <a:gd name="T38" fmla="*/ 889 w 982"/>
                  <a:gd name="T39" fmla="*/ 82 h 427"/>
                  <a:gd name="T40" fmla="*/ 927 w 982"/>
                  <a:gd name="T41" fmla="*/ 72 h 427"/>
                  <a:gd name="T42" fmla="*/ 947 w 982"/>
                  <a:gd name="T43" fmla="*/ 70 h 427"/>
                  <a:gd name="T44" fmla="*/ 968 w 982"/>
                  <a:gd name="T45" fmla="*/ 63 h 427"/>
                  <a:gd name="T46" fmla="*/ 979 w 982"/>
                  <a:gd name="T47" fmla="*/ 46 h 427"/>
                  <a:gd name="T48" fmla="*/ 981 w 982"/>
                  <a:gd name="T49" fmla="*/ 26 h 427"/>
                  <a:gd name="T50" fmla="*/ 973 w 982"/>
                  <a:gd name="T51" fmla="*/ 10 h 427"/>
                  <a:gd name="T52" fmla="*/ 956 w 982"/>
                  <a:gd name="T53" fmla="*/ 0 h 427"/>
                  <a:gd name="T54" fmla="*/ 928 w 982"/>
                  <a:gd name="T55" fmla="*/ 1 h 427"/>
                  <a:gd name="T56" fmla="*/ 873 w 982"/>
                  <a:gd name="T57" fmla="*/ 13 h 427"/>
                  <a:gd name="T58" fmla="*/ 826 w 982"/>
                  <a:gd name="T59" fmla="*/ 37 h 427"/>
                  <a:gd name="T60" fmla="*/ 784 w 982"/>
                  <a:gd name="T61" fmla="*/ 70 h 427"/>
                  <a:gd name="T62" fmla="*/ 747 w 982"/>
                  <a:gd name="T63" fmla="*/ 110 h 427"/>
                  <a:gd name="T64" fmla="*/ 714 w 982"/>
                  <a:gd name="T65" fmla="*/ 156 h 427"/>
                  <a:gd name="T66" fmla="*/ 649 w 982"/>
                  <a:gd name="T67" fmla="*/ 255 h 427"/>
                  <a:gd name="T68" fmla="*/ 611 w 982"/>
                  <a:gd name="T69" fmla="*/ 301 h 427"/>
                  <a:gd name="T70" fmla="*/ 566 w 982"/>
                  <a:gd name="T71" fmla="*/ 336 h 427"/>
                  <a:gd name="T72" fmla="*/ 531 w 982"/>
                  <a:gd name="T73" fmla="*/ 350 h 427"/>
                  <a:gd name="T74" fmla="*/ 501 w 982"/>
                  <a:gd name="T75" fmla="*/ 355 h 427"/>
                  <a:gd name="T76" fmla="*/ 480 w 982"/>
                  <a:gd name="T77" fmla="*/ 355 h 427"/>
                  <a:gd name="T78" fmla="*/ 450 w 982"/>
                  <a:gd name="T79" fmla="*/ 350 h 427"/>
                  <a:gd name="T80" fmla="*/ 415 w 982"/>
                  <a:gd name="T81" fmla="*/ 336 h 427"/>
                  <a:gd name="T82" fmla="*/ 370 w 982"/>
                  <a:gd name="T83" fmla="*/ 301 h 427"/>
                  <a:gd name="T84" fmla="*/ 331 w 982"/>
                  <a:gd name="T85" fmla="*/ 255 h 427"/>
                  <a:gd name="T86" fmla="*/ 268 w 982"/>
                  <a:gd name="T87" fmla="*/ 156 h 427"/>
                  <a:gd name="T88" fmla="*/ 233 w 982"/>
                  <a:gd name="T89" fmla="*/ 110 h 427"/>
                  <a:gd name="T90" fmla="*/ 196 w 982"/>
                  <a:gd name="T91" fmla="*/ 70 h 427"/>
                  <a:gd name="T92" fmla="*/ 155 w 982"/>
                  <a:gd name="T93" fmla="*/ 37 h 427"/>
                  <a:gd name="T94" fmla="*/ 108 w 982"/>
                  <a:gd name="T95" fmla="*/ 13 h 427"/>
                  <a:gd name="T96" fmla="*/ 54 w 982"/>
                  <a:gd name="T97" fmla="*/ 1 h 427"/>
                  <a:gd name="T98" fmla="*/ 26 w 982"/>
                  <a:gd name="T99" fmla="*/ 0 h 427"/>
                  <a:gd name="T100" fmla="*/ 9 w 982"/>
                  <a:gd name="T101" fmla="*/ 10 h 427"/>
                  <a:gd name="T102" fmla="*/ 0 w 982"/>
                  <a:gd name="T103" fmla="*/ 26 h 427"/>
                  <a:gd name="T104" fmla="*/ 2 w 982"/>
                  <a:gd name="T105" fmla="*/ 46 h 427"/>
                  <a:gd name="T106" fmla="*/ 13 w 982"/>
                  <a:gd name="T107" fmla="*/ 63 h 427"/>
                  <a:gd name="T108" fmla="*/ 34 w 982"/>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70"/>
                    </a:moveTo>
                    <a:lnTo>
                      <a:pt x="34" y="70"/>
                    </a:lnTo>
                    <a:lnTo>
                      <a:pt x="45" y="71"/>
                    </a:lnTo>
                    <a:lnTo>
                      <a:pt x="55" y="72"/>
                    </a:lnTo>
                    <a:lnTo>
                      <a:pt x="64" y="74"/>
                    </a:lnTo>
                    <a:lnTo>
                      <a:pt x="75" y="76"/>
                    </a:lnTo>
                    <a:lnTo>
                      <a:pt x="92" y="82"/>
                    </a:lnTo>
                    <a:lnTo>
                      <a:pt x="110" y="91"/>
                    </a:lnTo>
                    <a:lnTo>
                      <a:pt x="125" y="101"/>
                    </a:lnTo>
                    <a:lnTo>
                      <a:pt x="141" y="112"/>
                    </a:lnTo>
                    <a:lnTo>
                      <a:pt x="154" y="126"/>
                    </a:lnTo>
                    <a:lnTo>
                      <a:pt x="167" y="140"/>
                    </a:lnTo>
                    <a:lnTo>
                      <a:pt x="180" y="155"/>
                    </a:lnTo>
                    <a:lnTo>
                      <a:pt x="192" y="170"/>
                    </a:lnTo>
                    <a:lnTo>
                      <a:pt x="215" y="204"/>
                    </a:lnTo>
                    <a:lnTo>
                      <a:pt x="237" y="237"/>
                    </a:lnTo>
                    <a:lnTo>
                      <a:pt x="257" y="270"/>
                    </a:lnTo>
                    <a:lnTo>
                      <a:pt x="257" y="270"/>
                    </a:lnTo>
                    <a:lnTo>
                      <a:pt x="279" y="301"/>
                    </a:lnTo>
                    <a:lnTo>
                      <a:pt x="290" y="315"/>
                    </a:lnTo>
                    <a:lnTo>
                      <a:pt x="303" y="329"/>
                    </a:lnTo>
                    <a:lnTo>
                      <a:pt x="315" y="343"/>
                    </a:lnTo>
                    <a:lnTo>
                      <a:pt x="327" y="355"/>
                    </a:lnTo>
                    <a:lnTo>
                      <a:pt x="341" y="368"/>
                    </a:lnTo>
                    <a:lnTo>
                      <a:pt x="355" y="379"/>
                    </a:lnTo>
                    <a:lnTo>
                      <a:pt x="370" y="389"/>
                    </a:lnTo>
                    <a:lnTo>
                      <a:pt x="384" y="399"/>
                    </a:lnTo>
                    <a:lnTo>
                      <a:pt x="401" y="407"/>
                    </a:lnTo>
                    <a:lnTo>
                      <a:pt x="417" y="413"/>
                    </a:lnTo>
                    <a:lnTo>
                      <a:pt x="435" y="419"/>
                    </a:lnTo>
                    <a:lnTo>
                      <a:pt x="452" y="424"/>
                    </a:lnTo>
                    <a:lnTo>
                      <a:pt x="471" y="426"/>
                    </a:lnTo>
                    <a:lnTo>
                      <a:pt x="490" y="427"/>
                    </a:lnTo>
                    <a:lnTo>
                      <a:pt x="490" y="427"/>
                    </a:lnTo>
                    <a:lnTo>
                      <a:pt x="510" y="426"/>
                    </a:lnTo>
                    <a:lnTo>
                      <a:pt x="529" y="424"/>
                    </a:lnTo>
                    <a:lnTo>
                      <a:pt x="547" y="419"/>
                    </a:lnTo>
                    <a:lnTo>
                      <a:pt x="565" y="413"/>
                    </a:lnTo>
                    <a:lnTo>
                      <a:pt x="581" y="407"/>
                    </a:lnTo>
                    <a:lnTo>
                      <a:pt x="597" y="399"/>
                    </a:lnTo>
                    <a:lnTo>
                      <a:pt x="612" y="389"/>
                    </a:lnTo>
                    <a:lnTo>
                      <a:pt x="627" y="379"/>
                    </a:lnTo>
                    <a:lnTo>
                      <a:pt x="640" y="368"/>
                    </a:lnTo>
                    <a:lnTo>
                      <a:pt x="653" y="355"/>
                    </a:lnTo>
                    <a:lnTo>
                      <a:pt x="667" y="343"/>
                    </a:lnTo>
                    <a:lnTo>
                      <a:pt x="679" y="329"/>
                    </a:lnTo>
                    <a:lnTo>
                      <a:pt x="691" y="315"/>
                    </a:lnTo>
                    <a:lnTo>
                      <a:pt x="702" y="301"/>
                    </a:lnTo>
                    <a:lnTo>
                      <a:pt x="724" y="270"/>
                    </a:lnTo>
                    <a:lnTo>
                      <a:pt x="724" y="270"/>
                    </a:lnTo>
                    <a:lnTo>
                      <a:pt x="745" y="237"/>
                    </a:lnTo>
                    <a:lnTo>
                      <a:pt x="766" y="204"/>
                    </a:lnTo>
                    <a:lnTo>
                      <a:pt x="789" y="170"/>
                    </a:lnTo>
                    <a:lnTo>
                      <a:pt x="801" y="155"/>
                    </a:lnTo>
                    <a:lnTo>
                      <a:pt x="813" y="140"/>
                    </a:lnTo>
                    <a:lnTo>
                      <a:pt x="827" y="126"/>
                    </a:lnTo>
                    <a:lnTo>
                      <a:pt x="841" y="112"/>
                    </a:lnTo>
                    <a:lnTo>
                      <a:pt x="856" y="101"/>
                    </a:lnTo>
                    <a:lnTo>
                      <a:pt x="872" y="91"/>
                    </a:lnTo>
                    <a:lnTo>
                      <a:pt x="889" y="82"/>
                    </a:lnTo>
                    <a:lnTo>
                      <a:pt x="907" y="76"/>
                    </a:lnTo>
                    <a:lnTo>
                      <a:pt x="917" y="74"/>
                    </a:lnTo>
                    <a:lnTo>
                      <a:pt x="927" y="72"/>
                    </a:lnTo>
                    <a:lnTo>
                      <a:pt x="937" y="71"/>
                    </a:lnTo>
                    <a:lnTo>
                      <a:pt x="947" y="70"/>
                    </a:lnTo>
                    <a:lnTo>
                      <a:pt x="947" y="70"/>
                    </a:lnTo>
                    <a:lnTo>
                      <a:pt x="956" y="69"/>
                    </a:lnTo>
                    <a:lnTo>
                      <a:pt x="962" y="67"/>
                    </a:lnTo>
                    <a:lnTo>
                      <a:pt x="968" y="63"/>
                    </a:lnTo>
                    <a:lnTo>
                      <a:pt x="973" y="59"/>
                    </a:lnTo>
                    <a:lnTo>
                      <a:pt x="976" y="52"/>
                    </a:lnTo>
                    <a:lnTo>
                      <a:pt x="979" y="46"/>
                    </a:lnTo>
                    <a:lnTo>
                      <a:pt x="981" y="40"/>
                    </a:lnTo>
                    <a:lnTo>
                      <a:pt x="982" y="34"/>
                    </a:lnTo>
                    <a:lnTo>
                      <a:pt x="981" y="26"/>
                    </a:lnTo>
                    <a:lnTo>
                      <a:pt x="979" y="20"/>
                    </a:lnTo>
                    <a:lnTo>
                      <a:pt x="976" y="15"/>
                    </a:lnTo>
                    <a:lnTo>
                      <a:pt x="973" y="10"/>
                    </a:lnTo>
                    <a:lnTo>
                      <a:pt x="968" y="5"/>
                    </a:lnTo>
                    <a:lnTo>
                      <a:pt x="962" y="2"/>
                    </a:lnTo>
                    <a:lnTo>
                      <a:pt x="956" y="0"/>
                    </a:lnTo>
                    <a:lnTo>
                      <a:pt x="947" y="0"/>
                    </a:lnTo>
                    <a:lnTo>
                      <a:pt x="947" y="0"/>
                    </a:lnTo>
                    <a:lnTo>
                      <a:pt x="928" y="1"/>
                    </a:lnTo>
                    <a:lnTo>
                      <a:pt x="908" y="4"/>
                    </a:lnTo>
                    <a:lnTo>
                      <a:pt x="891" y="8"/>
                    </a:lnTo>
                    <a:lnTo>
                      <a:pt x="873" y="13"/>
                    </a:lnTo>
                    <a:lnTo>
                      <a:pt x="857" y="20"/>
                    </a:lnTo>
                    <a:lnTo>
                      <a:pt x="841" y="27"/>
                    </a:lnTo>
                    <a:lnTo>
                      <a:pt x="826" y="37"/>
                    </a:lnTo>
                    <a:lnTo>
                      <a:pt x="811" y="47"/>
                    </a:lnTo>
                    <a:lnTo>
                      <a:pt x="798" y="57"/>
                    </a:lnTo>
                    <a:lnTo>
                      <a:pt x="784" y="70"/>
                    </a:lnTo>
                    <a:lnTo>
                      <a:pt x="772" y="82"/>
                    </a:lnTo>
                    <a:lnTo>
                      <a:pt x="760" y="96"/>
                    </a:lnTo>
                    <a:lnTo>
                      <a:pt x="747" y="110"/>
                    </a:lnTo>
                    <a:lnTo>
                      <a:pt x="736" y="125"/>
                    </a:lnTo>
                    <a:lnTo>
                      <a:pt x="714" y="156"/>
                    </a:lnTo>
                    <a:lnTo>
                      <a:pt x="714" y="156"/>
                    </a:lnTo>
                    <a:lnTo>
                      <a:pt x="694" y="188"/>
                    </a:lnTo>
                    <a:lnTo>
                      <a:pt x="672" y="221"/>
                    </a:lnTo>
                    <a:lnTo>
                      <a:pt x="649" y="255"/>
                    </a:lnTo>
                    <a:lnTo>
                      <a:pt x="637" y="271"/>
                    </a:lnTo>
                    <a:lnTo>
                      <a:pt x="625" y="286"/>
                    </a:lnTo>
                    <a:lnTo>
                      <a:pt x="611" y="301"/>
                    </a:lnTo>
                    <a:lnTo>
                      <a:pt x="597" y="314"/>
                    </a:lnTo>
                    <a:lnTo>
                      <a:pt x="582" y="325"/>
                    </a:lnTo>
                    <a:lnTo>
                      <a:pt x="566" y="336"/>
                    </a:lnTo>
                    <a:lnTo>
                      <a:pt x="549" y="344"/>
                    </a:lnTo>
                    <a:lnTo>
                      <a:pt x="540" y="348"/>
                    </a:lnTo>
                    <a:lnTo>
                      <a:pt x="531" y="350"/>
                    </a:lnTo>
                    <a:lnTo>
                      <a:pt x="521" y="352"/>
                    </a:lnTo>
                    <a:lnTo>
                      <a:pt x="511" y="354"/>
                    </a:lnTo>
                    <a:lnTo>
                      <a:pt x="501" y="355"/>
                    </a:lnTo>
                    <a:lnTo>
                      <a:pt x="490" y="355"/>
                    </a:lnTo>
                    <a:lnTo>
                      <a:pt x="490" y="355"/>
                    </a:lnTo>
                    <a:lnTo>
                      <a:pt x="480" y="355"/>
                    </a:lnTo>
                    <a:lnTo>
                      <a:pt x="470" y="354"/>
                    </a:lnTo>
                    <a:lnTo>
                      <a:pt x="460" y="352"/>
                    </a:lnTo>
                    <a:lnTo>
                      <a:pt x="450" y="350"/>
                    </a:lnTo>
                    <a:lnTo>
                      <a:pt x="441" y="348"/>
                    </a:lnTo>
                    <a:lnTo>
                      <a:pt x="433" y="344"/>
                    </a:lnTo>
                    <a:lnTo>
                      <a:pt x="415" y="336"/>
                    </a:lnTo>
                    <a:lnTo>
                      <a:pt x="400" y="325"/>
                    </a:lnTo>
                    <a:lnTo>
                      <a:pt x="384" y="314"/>
                    </a:lnTo>
                    <a:lnTo>
                      <a:pt x="370" y="301"/>
                    </a:lnTo>
                    <a:lnTo>
                      <a:pt x="356" y="286"/>
                    </a:lnTo>
                    <a:lnTo>
                      <a:pt x="344" y="271"/>
                    </a:lnTo>
                    <a:lnTo>
                      <a:pt x="331" y="255"/>
                    </a:lnTo>
                    <a:lnTo>
                      <a:pt x="309" y="221"/>
                    </a:lnTo>
                    <a:lnTo>
                      <a:pt x="288" y="188"/>
                    </a:lnTo>
                    <a:lnTo>
                      <a:pt x="268" y="156"/>
                    </a:lnTo>
                    <a:lnTo>
                      <a:pt x="268" y="156"/>
                    </a:lnTo>
                    <a:lnTo>
                      <a:pt x="245" y="125"/>
                    </a:lnTo>
                    <a:lnTo>
                      <a:pt x="233" y="110"/>
                    </a:lnTo>
                    <a:lnTo>
                      <a:pt x="222" y="96"/>
                    </a:lnTo>
                    <a:lnTo>
                      <a:pt x="210" y="82"/>
                    </a:lnTo>
                    <a:lnTo>
                      <a:pt x="196" y="70"/>
                    </a:lnTo>
                    <a:lnTo>
                      <a:pt x="183" y="57"/>
                    </a:lnTo>
                    <a:lnTo>
                      <a:pt x="170" y="47"/>
                    </a:lnTo>
                    <a:lnTo>
                      <a:pt x="155" y="37"/>
                    </a:lnTo>
                    <a:lnTo>
                      <a:pt x="140" y="27"/>
                    </a:lnTo>
                    <a:lnTo>
                      <a:pt x="124" y="20"/>
                    </a:lnTo>
                    <a:lnTo>
                      <a:pt x="108" y="13"/>
                    </a:lnTo>
                    <a:lnTo>
                      <a:pt x="90" y="8"/>
                    </a:lnTo>
                    <a:lnTo>
                      <a:pt x="73" y="4"/>
                    </a:lnTo>
                    <a:lnTo>
                      <a:pt x="54" y="1"/>
                    </a:lnTo>
                    <a:lnTo>
                      <a:pt x="34" y="0"/>
                    </a:lnTo>
                    <a:lnTo>
                      <a:pt x="34" y="0"/>
                    </a:lnTo>
                    <a:lnTo>
                      <a:pt x="26" y="0"/>
                    </a:lnTo>
                    <a:lnTo>
                      <a:pt x="19" y="2"/>
                    </a:lnTo>
                    <a:lnTo>
                      <a:pt x="13" y="5"/>
                    </a:lnTo>
                    <a:lnTo>
                      <a:pt x="9" y="10"/>
                    </a:lnTo>
                    <a:lnTo>
                      <a:pt x="4" y="15"/>
                    </a:lnTo>
                    <a:lnTo>
                      <a:pt x="2" y="20"/>
                    </a:lnTo>
                    <a:lnTo>
                      <a:pt x="0" y="26"/>
                    </a:lnTo>
                    <a:lnTo>
                      <a:pt x="0" y="34"/>
                    </a:lnTo>
                    <a:lnTo>
                      <a:pt x="0" y="40"/>
                    </a:lnTo>
                    <a:lnTo>
                      <a:pt x="2" y="46"/>
                    </a:lnTo>
                    <a:lnTo>
                      <a:pt x="4" y="52"/>
                    </a:lnTo>
                    <a:lnTo>
                      <a:pt x="9" y="59"/>
                    </a:lnTo>
                    <a:lnTo>
                      <a:pt x="13" y="63"/>
                    </a:lnTo>
                    <a:lnTo>
                      <a:pt x="19" y="67"/>
                    </a:lnTo>
                    <a:lnTo>
                      <a:pt x="26" y="69"/>
                    </a:lnTo>
                    <a:lnTo>
                      <a:pt x="34" y="70"/>
                    </a:lnTo>
                    <a:lnTo>
                      <a:pt x="34" y="70"/>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0" name="Freeform 37">
                <a:extLst>
                  <a:ext uri="{FF2B5EF4-FFF2-40B4-BE49-F238E27FC236}">
                    <a16:creationId xmlns:a16="http://schemas.microsoft.com/office/drawing/2014/main" id="{FCA83AD1-D55E-EAFC-B8DD-83D5CF840572}"/>
                  </a:ext>
                </a:extLst>
              </p:cNvPr>
              <p:cNvSpPr>
                <a:spLocks/>
              </p:cNvSpPr>
              <p:nvPr/>
            </p:nvSpPr>
            <p:spPr bwMode="auto">
              <a:xfrm>
                <a:off x="6755989" y="3765653"/>
                <a:ext cx="852866" cy="372476"/>
              </a:xfrm>
              <a:custGeom>
                <a:avLst/>
                <a:gdLst>
                  <a:gd name="T0" fmla="*/ 44 w 981"/>
                  <a:gd name="T1" fmla="*/ 71 h 427"/>
                  <a:gd name="T2" fmla="*/ 74 w 981"/>
                  <a:gd name="T3" fmla="*/ 76 h 427"/>
                  <a:gd name="T4" fmla="*/ 126 w 981"/>
                  <a:gd name="T5" fmla="*/ 101 h 427"/>
                  <a:gd name="T6" fmla="*/ 167 w 981"/>
                  <a:gd name="T7" fmla="*/ 140 h 427"/>
                  <a:gd name="T8" fmla="*/ 214 w 981"/>
                  <a:gd name="T9" fmla="*/ 204 h 427"/>
                  <a:gd name="T10" fmla="*/ 257 w 981"/>
                  <a:gd name="T11" fmla="*/ 270 h 427"/>
                  <a:gd name="T12" fmla="*/ 302 w 981"/>
                  <a:gd name="T13" fmla="*/ 329 h 427"/>
                  <a:gd name="T14" fmla="*/ 340 w 981"/>
                  <a:gd name="T15" fmla="*/ 368 h 427"/>
                  <a:gd name="T16" fmla="*/ 385 w 981"/>
                  <a:gd name="T17" fmla="*/ 399 h 427"/>
                  <a:gd name="T18" fmla="*/ 434 w 981"/>
                  <a:gd name="T19" fmla="*/ 419 h 427"/>
                  <a:gd name="T20" fmla="*/ 490 w 981"/>
                  <a:gd name="T21" fmla="*/ 427 h 427"/>
                  <a:gd name="T22" fmla="*/ 529 w 981"/>
                  <a:gd name="T23" fmla="*/ 424 h 427"/>
                  <a:gd name="T24" fmla="*/ 581 w 981"/>
                  <a:gd name="T25" fmla="*/ 407 h 427"/>
                  <a:gd name="T26" fmla="*/ 626 w 981"/>
                  <a:gd name="T27" fmla="*/ 379 h 427"/>
                  <a:gd name="T28" fmla="*/ 666 w 981"/>
                  <a:gd name="T29" fmla="*/ 343 h 427"/>
                  <a:gd name="T30" fmla="*/ 702 w 981"/>
                  <a:gd name="T31" fmla="*/ 301 h 427"/>
                  <a:gd name="T32" fmla="*/ 745 w 981"/>
                  <a:gd name="T33" fmla="*/ 237 h 427"/>
                  <a:gd name="T34" fmla="*/ 800 w 981"/>
                  <a:gd name="T35" fmla="*/ 155 h 427"/>
                  <a:gd name="T36" fmla="*/ 841 w 981"/>
                  <a:gd name="T37" fmla="*/ 112 h 427"/>
                  <a:gd name="T38" fmla="*/ 888 w 981"/>
                  <a:gd name="T39" fmla="*/ 82 h 427"/>
                  <a:gd name="T40" fmla="*/ 926 w 981"/>
                  <a:gd name="T41" fmla="*/ 72 h 427"/>
                  <a:gd name="T42" fmla="*/ 947 w 981"/>
                  <a:gd name="T43" fmla="*/ 70 h 427"/>
                  <a:gd name="T44" fmla="*/ 968 w 981"/>
                  <a:gd name="T45" fmla="*/ 63 h 427"/>
                  <a:gd name="T46" fmla="*/ 979 w 981"/>
                  <a:gd name="T47" fmla="*/ 46 h 427"/>
                  <a:gd name="T48" fmla="*/ 981 w 981"/>
                  <a:gd name="T49" fmla="*/ 26 h 427"/>
                  <a:gd name="T50" fmla="*/ 973 w 981"/>
                  <a:gd name="T51" fmla="*/ 10 h 427"/>
                  <a:gd name="T52" fmla="*/ 955 w 981"/>
                  <a:gd name="T53" fmla="*/ 0 h 427"/>
                  <a:gd name="T54" fmla="*/ 927 w 981"/>
                  <a:gd name="T55" fmla="*/ 1 h 427"/>
                  <a:gd name="T56" fmla="*/ 874 w 981"/>
                  <a:gd name="T57" fmla="*/ 13 h 427"/>
                  <a:gd name="T58" fmla="*/ 826 w 981"/>
                  <a:gd name="T59" fmla="*/ 37 h 427"/>
                  <a:gd name="T60" fmla="*/ 784 w 981"/>
                  <a:gd name="T61" fmla="*/ 70 h 427"/>
                  <a:gd name="T62" fmla="*/ 748 w 981"/>
                  <a:gd name="T63" fmla="*/ 110 h 427"/>
                  <a:gd name="T64" fmla="*/ 714 w 981"/>
                  <a:gd name="T65" fmla="*/ 156 h 427"/>
                  <a:gd name="T66" fmla="*/ 649 w 981"/>
                  <a:gd name="T67" fmla="*/ 255 h 427"/>
                  <a:gd name="T68" fmla="*/ 611 w 981"/>
                  <a:gd name="T69" fmla="*/ 301 h 427"/>
                  <a:gd name="T70" fmla="*/ 566 w 981"/>
                  <a:gd name="T71" fmla="*/ 336 h 427"/>
                  <a:gd name="T72" fmla="*/ 530 w 981"/>
                  <a:gd name="T73" fmla="*/ 350 h 427"/>
                  <a:gd name="T74" fmla="*/ 501 w 981"/>
                  <a:gd name="T75" fmla="*/ 355 h 427"/>
                  <a:gd name="T76" fmla="*/ 479 w 981"/>
                  <a:gd name="T77" fmla="*/ 355 h 427"/>
                  <a:gd name="T78" fmla="*/ 451 w 981"/>
                  <a:gd name="T79" fmla="*/ 350 h 427"/>
                  <a:gd name="T80" fmla="*/ 414 w 981"/>
                  <a:gd name="T81" fmla="*/ 336 h 427"/>
                  <a:gd name="T82" fmla="*/ 370 w 981"/>
                  <a:gd name="T83" fmla="*/ 301 h 427"/>
                  <a:gd name="T84" fmla="*/ 332 w 981"/>
                  <a:gd name="T85" fmla="*/ 255 h 427"/>
                  <a:gd name="T86" fmla="*/ 267 w 981"/>
                  <a:gd name="T87" fmla="*/ 156 h 427"/>
                  <a:gd name="T88" fmla="*/ 233 w 981"/>
                  <a:gd name="T89" fmla="*/ 110 h 427"/>
                  <a:gd name="T90" fmla="*/ 197 w 981"/>
                  <a:gd name="T91" fmla="*/ 70 h 427"/>
                  <a:gd name="T92" fmla="*/ 154 w 981"/>
                  <a:gd name="T93" fmla="*/ 37 h 427"/>
                  <a:gd name="T94" fmla="*/ 107 w 981"/>
                  <a:gd name="T95" fmla="*/ 13 h 427"/>
                  <a:gd name="T96" fmla="*/ 53 w 981"/>
                  <a:gd name="T97" fmla="*/ 1 h 427"/>
                  <a:gd name="T98" fmla="*/ 25 w 981"/>
                  <a:gd name="T99" fmla="*/ 0 h 427"/>
                  <a:gd name="T100" fmla="*/ 8 w 981"/>
                  <a:gd name="T101" fmla="*/ 10 h 427"/>
                  <a:gd name="T102" fmla="*/ 0 w 981"/>
                  <a:gd name="T103" fmla="*/ 26 h 427"/>
                  <a:gd name="T104" fmla="*/ 2 w 981"/>
                  <a:gd name="T105" fmla="*/ 46 h 427"/>
                  <a:gd name="T106" fmla="*/ 13 w 981"/>
                  <a:gd name="T107" fmla="*/ 63 h 427"/>
                  <a:gd name="T108" fmla="*/ 34 w 981"/>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1" h="427">
                    <a:moveTo>
                      <a:pt x="34" y="70"/>
                    </a:moveTo>
                    <a:lnTo>
                      <a:pt x="34" y="70"/>
                    </a:lnTo>
                    <a:lnTo>
                      <a:pt x="44" y="71"/>
                    </a:lnTo>
                    <a:lnTo>
                      <a:pt x="54" y="72"/>
                    </a:lnTo>
                    <a:lnTo>
                      <a:pt x="65" y="74"/>
                    </a:lnTo>
                    <a:lnTo>
                      <a:pt x="74" y="76"/>
                    </a:lnTo>
                    <a:lnTo>
                      <a:pt x="93" y="82"/>
                    </a:lnTo>
                    <a:lnTo>
                      <a:pt x="109" y="91"/>
                    </a:lnTo>
                    <a:lnTo>
                      <a:pt x="126" y="101"/>
                    </a:lnTo>
                    <a:lnTo>
                      <a:pt x="140" y="112"/>
                    </a:lnTo>
                    <a:lnTo>
                      <a:pt x="154" y="126"/>
                    </a:lnTo>
                    <a:lnTo>
                      <a:pt x="167" y="140"/>
                    </a:lnTo>
                    <a:lnTo>
                      <a:pt x="180" y="155"/>
                    </a:lnTo>
                    <a:lnTo>
                      <a:pt x="192" y="170"/>
                    </a:lnTo>
                    <a:lnTo>
                      <a:pt x="214" y="204"/>
                    </a:lnTo>
                    <a:lnTo>
                      <a:pt x="236" y="237"/>
                    </a:lnTo>
                    <a:lnTo>
                      <a:pt x="257" y="270"/>
                    </a:lnTo>
                    <a:lnTo>
                      <a:pt x="257" y="270"/>
                    </a:lnTo>
                    <a:lnTo>
                      <a:pt x="278" y="301"/>
                    </a:lnTo>
                    <a:lnTo>
                      <a:pt x="290" y="315"/>
                    </a:lnTo>
                    <a:lnTo>
                      <a:pt x="302" y="329"/>
                    </a:lnTo>
                    <a:lnTo>
                      <a:pt x="314" y="343"/>
                    </a:lnTo>
                    <a:lnTo>
                      <a:pt x="327" y="355"/>
                    </a:lnTo>
                    <a:lnTo>
                      <a:pt x="340" y="368"/>
                    </a:lnTo>
                    <a:lnTo>
                      <a:pt x="355" y="379"/>
                    </a:lnTo>
                    <a:lnTo>
                      <a:pt x="369" y="389"/>
                    </a:lnTo>
                    <a:lnTo>
                      <a:pt x="385" y="399"/>
                    </a:lnTo>
                    <a:lnTo>
                      <a:pt x="400" y="407"/>
                    </a:lnTo>
                    <a:lnTo>
                      <a:pt x="417" y="413"/>
                    </a:lnTo>
                    <a:lnTo>
                      <a:pt x="434" y="419"/>
                    </a:lnTo>
                    <a:lnTo>
                      <a:pt x="452" y="424"/>
                    </a:lnTo>
                    <a:lnTo>
                      <a:pt x="470" y="426"/>
                    </a:lnTo>
                    <a:lnTo>
                      <a:pt x="490" y="427"/>
                    </a:lnTo>
                    <a:lnTo>
                      <a:pt x="490" y="427"/>
                    </a:lnTo>
                    <a:lnTo>
                      <a:pt x="509" y="426"/>
                    </a:lnTo>
                    <a:lnTo>
                      <a:pt x="529" y="424"/>
                    </a:lnTo>
                    <a:lnTo>
                      <a:pt x="547" y="419"/>
                    </a:lnTo>
                    <a:lnTo>
                      <a:pt x="564" y="413"/>
                    </a:lnTo>
                    <a:lnTo>
                      <a:pt x="581" y="407"/>
                    </a:lnTo>
                    <a:lnTo>
                      <a:pt x="596" y="399"/>
                    </a:lnTo>
                    <a:lnTo>
                      <a:pt x="612" y="389"/>
                    </a:lnTo>
                    <a:lnTo>
                      <a:pt x="626" y="379"/>
                    </a:lnTo>
                    <a:lnTo>
                      <a:pt x="640" y="368"/>
                    </a:lnTo>
                    <a:lnTo>
                      <a:pt x="654" y="355"/>
                    </a:lnTo>
                    <a:lnTo>
                      <a:pt x="666" y="343"/>
                    </a:lnTo>
                    <a:lnTo>
                      <a:pt x="679" y="329"/>
                    </a:lnTo>
                    <a:lnTo>
                      <a:pt x="690" y="315"/>
                    </a:lnTo>
                    <a:lnTo>
                      <a:pt x="702" y="301"/>
                    </a:lnTo>
                    <a:lnTo>
                      <a:pt x="724" y="270"/>
                    </a:lnTo>
                    <a:lnTo>
                      <a:pt x="724" y="270"/>
                    </a:lnTo>
                    <a:lnTo>
                      <a:pt x="745" y="237"/>
                    </a:lnTo>
                    <a:lnTo>
                      <a:pt x="766" y="204"/>
                    </a:lnTo>
                    <a:lnTo>
                      <a:pt x="789" y="170"/>
                    </a:lnTo>
                    <a:lnTo>
                      <a:pt x="800" y="155"/>
                    </a:lnTo>
                    <a:lnTo>
                      <a:pt x="813" y="140"/>
                    </a:lnTo>
                    <a:lnTo>
                      <a:pt x="826" y="126"/>
                    </a:lnTo>
                    <a:lnTo>
                      <a:pt x="841" y="112"/>
                    </a:lnTo>
                    <a:lnTo>
                      <a:pt x="855" y="101"/>
                    </a:lnTo>
                    <a:lnTo>
                      <a:pt x="872" y="91"/>
                    </a:lnTo>
                    <a:lnTo>
                      <a:pt x="888" y="82"/>
                    </a:lnTo>
                    <a:lnTo>
                      <a:pt x="907" y="76"/>
                    </a:lnTo>
                    <a:lnTo>
                      <a:pt x="916" y="74"/>
                    </a:lnTo>
                    <a:lnTo>
                      <a:pt x="926" y="72"/>
                    </a:lnTo>
                    <a:lnTo>
                      <a:pt x="937" y="71"/>
                    </a:lnTo>
                    <a:lnTo>
                      <a:pt x="947" y="70"/>
                    </a:lnTo>
                    <a:lnTo>
                      <a:pt x="947" y="70"/>
                    </a:lnTo>
                    <a:lnTo>
                      <a:pt x="955" y="69"/>
                    </a:lnTo>
                    <a:lnTo>
                      <a:pt x="962" y="67"/>
                    </a:lnTo>
                    <a:lnTo>
                      <a:pt x="968" y="63"/>
                    </a:lnTo>
                    <a:lnTo>
                      <a:pt x="973" y="59"/>
                    </a:lnTo>
                    <a:lnTo>
                      <a:pt x="976" y="52"/>
                    </a:lnTo>
                    <a:lnTo>
                      <a:pt x="979" y="46"/>
                    </a:lnTo>
                    <a:lnTo>
                      <a:pt x="981" y="40"/>
                    </a:lnTo>
                    <a:lnTo>
                      <a:pt x="981" y="34"/>
                    </a:lnTo>
                    <a:lnTo>
                      <a:pt x="981" y="26"/>
                    </a:lnTo>
                    <a:lnTo>
                      <a:pt x="979" y="20"/>
                    </a:lnTo>
                    <a:lnTo>
                      <a:pt x="977" y="15"/>
                    </a:lnTo>
                    <a:lnTo>
                      <a:pt x="973" y="10"/>
                    </a:lnTo>
                    <a:lnTo>
                      <a:pt x="968" y="5"/>
                    </a:lnTo>
                    <a:lnTo>
                      <a:pt x="962" y="2"/>
                    </a:lnTo>
                    <a:lnTo>
                      <a:pt x="955" y="0"/>
                    </a:lnTo>
                    <a:lnTo>
                      <a:pt x="947" y="0"/>
                    </a:lnTo>
                    <a:lnTo>
                      <a:pt x="947" y="0"/>
                    </a:lnTo>
                    <a:lnTo>
                      <a:pt x="927" y="1"/>
                    </a:lnTo>
                    <a:lnTo>
                      <a:pt x="909" y="4"/>
                    </a:lnTo>
                    <a:lnTo>
                      <a:pt x="890" y="8"/>
                    </a:lnTo>
                    <a:lnTo>
                      <a:pt x="874" y="13"/>
                    </a:lnTo>
                    <a:lnTo>
                      <a:pt x="857" y="20"/>
                    </a:lnTo>
                    <a:lnTo>
                      <a:pt x="841" y="27"/>
                    </a:lnTo>
                    <a:lnTo>
                      <a:pt x="826" y="37"/>
                    </a:lnTo>
                    <a:lnTo>
                      <a:pt x="812" y="47"/>
                    </a:lnTo>
                    <a:lnTo>
                      <a:pt x="797" y="57"/>
                    </a:lnTo>
                    <a:lnTo>
                      <a:pt x="784" y="70"/>
                    </a:lnTo>
                    <a:lnTo>
                      <a:pt x="771" y="82"/>
                    </a:lnTo>
                    <a:lnTo>
                      <a:pt x="759" y="96"/>
                    </a:lnTo>
                    <a:lnTo>
                      <a:pt x="748" y="110"/>
                    </a:lnTo>
                    <a:lnTo>
                      <a:pt x="735" y="125"/>
                    </a:lnTo>
                    <a:lnTo>
                      <a:pt x="714" y="156"/>
                    </a:lnTo>
                    <a:lnTo>
                      <a:pt x="714" y="156"/>
                    </a:lnTo>
                    <a:lnTo>
                      <a:pt x="693" y="188"/>
                    </a:lnTo>
                    <a:lnTo>
                      <a:pt x="671" y="221"/>
                    </a:lnTo>
                    <a:lnTo>
                      <a:pt x="649" y="255"/>
                    </a:lnTo>
                    <a:lnTo>
                      <a:pt x="637" y="271"/>
                    </a:lnTo>
                    <a:lnTo>
                      <a:pt x="624" y="286"/>
                    </a:lnTo>
                    <a:lnTo>
                      <a:pt x="611" y="301"/>
                    </a:lnTo>
                    <a:lnTo>
                      <a:pt x="597" y="314"/>
                    </a:lnTo>
                    <a:lnTo>
                      <a:pt x="582" y="325"/>
                    </a:lnTo>
                    <a:lnTo>
                      <a:pt x="566" y="336"/>
                    </a:lnTo>
                    <a:lnTo>
                      <a:pt x="549" y="344"/>
                    </a:lnTo>
                    <a:lnTo>
                      <a:pt x="539" y="348"/>
                    </a:lnTo>
                    <a:lnTo>
                      <a:pt x="530" y="350"/>
                    </a:lnTo>
                    <a:lnTo>
                      <a:pt x="521" y="352"/>
                    </a:lnTo>
                    <a:lnTo>
                      <a:pt x="511" y="354"/>
                    </a:lnTo>
                    <a:lnTo>
                      <a:pt x="501" y="355"/>
                    </a:lnTo>
                    <a:lnTo>
                      <a:pt x="490" y="355"/>
                    </a:lnTo>
                    <a:lnTo>
                      <a:pt x="490" y="355"/>
                    </a:lnTo>
                    <a:lnTo>
                      <a:pt x="479" y="355"/>
                    </a:lnTo>
                    <a:lnTo>
                      <a:pt x="469" y="354"/>
                    </a:lnTo>
                    <a:lnTo>
                      <a:pt x="460" y="352"/>
                    </a:lnTo>
                    <a:lnTo>
                      <a:pt x="451" y="350"/>
                    </a:lnTo>
                    <a:lnTo>
                      <a:pt x="441" y="348"/>
                    </a:lnTo>
                    <a:lnTo>
                      <a:pt x="432" y="344"/>
                    </a:lnTo>
                    <a:lnTo>
                      <a:pt x="414" y="336"/>
                    </a:lnTo>
                    <a:lnTo>
                      <a:pt x="399" y="325"/>
                    </a:lnTo>
                    <a:lnTo>
                      <a:pt x="384" y="314"/>
                    </a:lnTo>
                    <a:lnTo>
                      <a:pt x="370" y="301"/>
                    </a:lnTo>
                    <a:lnTo>
                      <a:pt x="357" y="286"/>
                    </a:lnTo>
                    <a:lnTo>
                      <a:pt x="343" y="271"/>
                    </a:lnTo>
                    <a:lnTo>
                      <a:pt x="332" y="255"/>
                    </a:lnTo>
                    <a:lnTo>
                      <a:pt x="309" y="221"/>
                    </a:lnTo>
                    <a:lnTo>
                      <a:pt x="288" y="188"/>
                    </a:lnTo>
                    <a:lnTo>
                      <a:pt x="267" y="156"/>
                    </a:lnTo>
                    <a:lnTo>
                      <a:pt x="267" y="156"/>
                    </a:lnTo>
                    <a:lnTo>
                      <a:pt x="245" y="125"/>
                    </a:lnTo>
                    <a:lnTo>
                      <a:pt x="233" y="110"/>
                    </a:lnTo>
                    <a:lnTo>
                      <a:pt x="222" y="96"/>
                    </a:lnTo>
                    <a:lnTo>
                      <a:pt x="209" y="82"/>
                    </a:lnTo>
                    <a:lnTo>
                      <a:pt x="197" y="70"/>
                    </a:lnTo>
                    <a:lnTo>
                      <a:pt x="183" y="57"/>
                    </a:lnTo>
                    <a:lnTo>
                      <a:pt x="169" y="47"/>
                    </a:lnTo>
                    <a:lnTo>
                      <a:pt x="154" y="37"/>
                    </a:lnTo>
                    <a:lnTo>
                      <a:pt x="140" y="27"/>
                    </a:lnTo>
                    <a:lnTo>
                      <a:pt x="124" y="20"/>
                    </a:lnTo>
                    <a:lnTo>
                      <a:pt x="107" y="13"/>
                    </a:lnTo>
                    <a:lnTo>
                      <a:pt x="90" y="8"/>
                    </a:lnTo>
                    <a:lnTo>
                      <a:pt x="72" y="4"/>
                    </a:lnTo>
                    <a:lnTo>
                      <a:pt x="53" y="1"/>
                    </a:lnTo>
                    <a:lnTo>
                      <a:pt x="34" y="0"/>
                    </a:lnTo>
                    <a:lnTo>
                      <a:pt x="34" y="0"/>
                    </a:lnTo>
                    <a:lnTo>
                      <a:pt x="25" y="0"/>
                    </a:lnTo>
                    <a:lnTo>
                      <a:pt x="18" y="2"/>
                    </a:lnTo>
                    <a:lnTo>
                      <a:pt x="13" y="5"/>
                    </a:lnTo>
                    <a:lnTo>
                      <a:pt x="8" y="10"/>
                    </a:lnTo>
                    <a:lnTo>
                      <a:pt x="4" y="15"/>
                    </a:lnTo>
                    <a:lnTo>
                      <a:pt x="2" y="20"/>
                    </a:lnTo>
                    <a:lnTo>
                      <a:pt x="0" y="26"/>
                    </a:lnTo>
                    <a:lnTo>
                      <a:pt x="0" y="34"/>
                    </a:lnTo>
                    <a:lnTo>
                      <a:pt x="0" y="40"/>
                    </a:lnTo>
                    <a:lnTo>
                      <a:pt x="2" y="46"/>
                    </a:lnTo>
                    <a:lnTo>
                      <a:pt x="4" y="52"/>
                    </a:lnTo>
                    <a:lnTo>
                      <a:pt x="8" y="59"/>
                    </a:lnTo>
                    <a:lnTo>
                      <a:pt x="13" y="63"/>
                    </a:lnTo>
                    <a:lnTo>
                      <a:pt x="18" y="67"/>
                    </a:lnTo>
                    <a:lnTo>
                      <a:pt x="25" y="69"/>
                    </a:lnTo>
                    <a:lnTo>
                      <a:pt x="34" y="70"/>
                    </a:lnTo>
                    <a:lnTo>
                      <a:pt x="34" y="70"/>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 name="Freeform 49">
                <a:extLst>
                  <a:ext uri="{FF2B5EF4-FFF2-40B4-BE49-F238E27FC236}">
                    <a16:creationId xmlns:a16="http://schemas.microsoft.com/office/drawing/2014/main" id="{3C7056A2-0168-AA29-1FB7-2D74E619D955}"/>
                  </a:ext>
                </a:extLst>
              </p:cNvPr>
              <p:cNvSpPr>
                <a:spLocks/>
              </p:cNvSpPr>
              <p:nvPr/>
            </p:nvSpPr>
            <p:spPr bwMode="auto">
              <a:xfrm>
                <a:off x="5950119" y="3765653"/>
                <a:ext cx="854608" cy="372476"/>
              </a:xfrm>
              <a:custGeom>
                <a:avLst/>
                <a:gdLst>
                  <a:gd name="T0" fmla="*/ 46 w 982"/>
                  <a:gd name="T1" fmla="*/ 71 h 427"/>
                  <a:gd name="T2" fmla="*/ 74 w 982"/>
                  <a:gd name="T3" fmla="*/ 76 h 427"/>
                  <a:gd name="T4" fmla="*/ 126 w 982"/>
                  <a:gd name="T5" fmla="*/ 101 h 427"/>
                  <a:gd name="T6" fmla="*/ 168 w 982"/>
                  <a:gd name="T7" fmla="*/ 140 h 427"/>
                  <a:gd name="T8" fmla="*/ 216 w 982"/>
                  <a:gd name="T9" fmla="*/ 204 h 427"/>
                  <a:gd name="T10" fmla="*/ 258 w 982"/>
                  <a:gd name="T11" fmla="*/ 270 h 427"/>
                  <a:gd name="T12" fmla="*/ 302 w 982"/>
                  <a:gd name="T13" fmla="*/ 329 h 427"/>
                  <a:gd name="T14" fmla="*/ 342 w 982"/>
                  <a:gd name="T15" fmla="*/ 368 h 427"/>
                  <a:gd name="T16" fmla="*/ 385 w 982"/>
                  <a:gd name="T17" fmla="*/ 399 h 427"/>
                  <a:gd name="T18" fmla="*/ 435 w 982"/>
                  <a:gd name="T19" fmla="*/ 419 h 427"/>
                  <a:gd name="T20" fmla="*/ 491 w 982"/>
                  <a:gd name="T21" fmla="*/ 427 h 427"/>
                  <a:gd name="T22" fmla="*/ 529 w 982"/>
                  <a:gd name="T23" fmla="*/ 424 h 427"/>
                  <a:gd name="T24" fmla="*/ 581 w 982"/>
                  <a:gd name="T25" fmla="*/ 407 h 427"/>
                  <a:gd name="T26" fmla="*/ 626 w 982"/>
                  <a:gd name="T27" fmla="*/ 379 h 427"/>
                  <a:gd name="T28" fmla="*/ 667 w 982"/>
                  <a:gd name="T29" fmla="*/ 343 h 427"/>
                  <a:gd name="T30" fmla="*/ 703 w 982"/>
                  <a:gd name="T31" fmla="*/ 301 h 427"/>
                  <a:gd name="T32" fmla="*/ 745 w 982"/>
                  <a:gd name="T33" fmla="*/ 237 h 427"/>
                  <a:gd name="T34" fmla="*/ 802 w 982"/>
                  <a:gd name="T35" fmla="*/ 155 h 427"/>
                  <a:gd name="T36" fmla="*/ 841 w 982"/>
                  <a:gd name="T37" fmla="*/ 112 h 427"/>
                  <a:gd name="T38" fmla="*/ 890 w 982"/>
                  <a:gd name="T39" fmla="*/ 82 h 427"/>
                  <a:gd name="T40" fmla="*/ 927 w 982"/>
                  <a:gd name="T41" fmla="*/ 72 h 427"/>
                  <a:gd name="T42" fmla="*/ 948 w 982"/>
                  <a:gd name="T43" fmla="*/ 70 h 427"/>
                  <a:gd name="T44" fmla="*/ 969 w 982"/>
                  <a:gd name="T45" fmla="*/ 63 h 427"/>
                  <a:gd name="T46" fmla="*/ 979 w 982"/>
                  <a:gd name="T47" fmla="*/ 46 h 427"/>
                  <a:gd name="T48" fmla="*/ 981 w 982"/>
                  <a:gd name="T49" fmla="*/ 26 h 427"/>
                  <a:gd name="T50" fmla="*/ 973 w 982"/>
                  <a:gd name="T51" fmla="*/ 10 h 427"/>
                  <a:gd name="T52" fmla="*/ 956 w 982"/>
                  <a:gd name="T53" fmla="*/ 0 h 427"/>
                  <a:gd name="T54" fmla="*/ 928 w 982"/>
                  <a:gd name="T55" fmla="*/ 1 h 427"/>
                  <a:gd name="T56" fmla="*/ 874 w 982"/>
                  <a:gd name="T57" fmla="*/ 13 h 427"/>
                  <a:gd name="T58" fmla="*/ 827 w 982"/>
                  <a:gd name="T59" fmla="*/ 37 h 427"/>
                  <a:gd name="T60" fmla="*/ 785 w 982"/>
                  <a:gd name="T61" fmla="*/ 70 h 427"/>
                  <a:gd name="T62" fmla="*/ 748 w 982"/>
                  <a:gd name="T63" fmla="*/ 110 h 427"/>
                  <a:gd name="T64" fmla="*/ 714 w 982"/>
                  <a:gd name="T65" fmla="*/ 156 h 427"/>
                  <a:gd name="T66" fmla="*/ 650 w 982"/>
                  <a:gd name="T67" fmla="*/ 255 h 427"/>
                  <a:gd name="T68" fmla="*/ 612 w 982"/>
                  <a:gd name="T69" fmla="*/ 301 h 427"/>
                  <a:gd name="T70" fmla="*/ 567 w 982"/>
                  <a:gd name="T71" fmla="*/ 336 h 427"/>
                  <a:gd name="T72" fmla="*/ 532 w 982"/>
                  <a:gd name="T73" fmla="*/ 350 h 427"/>
                  <a:gd name="T74" fmla="*/ 502 w 982"/>
                  <a:gd name="T75" fmla="*/ 355 h 427"/>
                  <a:gd name="T76" fmla="*/ 481 w 982"/>
                  <a:gd name="T77" fmla="*/ 355 h 427"/>
                  <a:gd name="T78" fmla="*/ 451 w 982"/>
                  <a:gd name="T79" fmla="*/ 350 h 427"/>
                  <a:gd name="T80" fmla="*/ 416 w 982"/>
                  <a:gd name="T81" fmla="*/ 336 h 427"/>
                  <a:gd name="T82" fmla="*/ 371 w 982"/>
                  <a:gd name="T83" fmla="*/ 301 h 427"/>
                  <a:gd name="T84" fmla="*/ 332 w 982"/>
                  <a:gd name="T85" fmla="*/ 255 h 427"/>
                  <a:gd name="T86" fmla="*/ 267 w 982"/>
                  <a:gd name="T87" fmla="*/ 156 h 427"/>
                  <a:gd name="T88" fmla="*/ 234 w 982"/>
                  <a:gd name="T89" fmla="*/ 110 h 427"/>
                  <a:gd name="T90" fmla="*/ 197 w 982"/>
                  <a:gd name="T91" fmla="*/ 70 h 427"/>
                  <a:gd name="T92" fmla="*/ 156 w 982"/>
                  <a:gd name="T93" fmla="*/ 37 h 427"/>
                  <a:gd name="T94" fmla="*/ 109 w 982"/>
                  <a:gd name="T95" fmla="*/ 13 h 427"/>
                  <a:gd name="T96" fmla="*/ 54 w 982"/>
                  <a:gd name="T97" fmla="*/ 1 h 427"/>
                  <a:gd name="T98" fmla="*/ 26 w 982"/>
                  <a:gd name="T99" fmla="*/ 0 h 427"/>
                  <a:gd name="T100" fmla="*/ 8 w 982"/>
                  <a:gd name="T101" fmla="*/ 10 h 427"/>
                  <a:gd name="T102" fmla="*/ 1 w 982"/>
                  <a:gd name="T103" fmla="*/ 26 h 427"/>
                  <a:gd name="T104" fmla="*/ 2 w 982"/>
                  <a:gd name="T105" fmla="*/ 46 h 427"/>
                  <a:gd name="T106" fmla="*/ 14 w 982"/>
                  <a:gd name="T107" fmla="*/ 63 h 427"/>
                  <a:gd name="T108" fmla="*/ 34 w 982"/>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70"/>
                    </a:moveTo>
                    <a:lnTo>
                      <a:pt x="34" y="70"/>
                    </a:lnTo>
                    <a:lnTo>
                      <a:pt x="46" y="71"/>
                    </a:lnTo>
                    <a:lnTo>
                      <a:pt x="55" y="72"/>
                    </a:lnTo>
                    <a:lnTo>
                      <a:pt x="65" y="74"/>
                    </a:lnTo>
                    <a:lnTo>
                      <a:pt x="74" y="76"/>
                    </a:lnTo>
                    <a:lnTo>
                      <a:pt x="93" y="82"/>
                    </a:lnTo>
                    <a:lnTo>
                      <a:pt x="111" y="91"/>
                    </a:lnTo>
                    <a:lnTo>
                      <a:pt x="126" y="101"/>
                    </a:lnTo>
                    <a:lnTo>
                      <a:pt x="140" y="112"/>
                    </a:lnTo>
                    <a:lnTo>
                      <a:pt x="155" y="126"/>
                    </a:lnTo>
                    <a:lnTo>
                      <a:pt x="168" y="140"/>
                    </a:lnTo>
                    <a:lnTo>
                      <a:pt x="181" y="155"/>
                    </a:lnTo>
                    <a:lnTo>
                      <a:pt x="193" y="170"/>
                    </a:lnTo>
                    <a:lnTo>
                      <a:pt x="216" y="204"/>
                    </a:lnTo>
                    <a:lnTo>
                      <a:pt x="236" y="237"/>
                    </a:lnTo>
                    <a:lnTo>
                      <a:pt x="258" y="270"/>
                    </a:lnTo>
                    <a:lnTo>
                      <a:pt x="258" y="270"/>
                    </a:lnTo>
                    <a:lnTo>
                      <a:pt x="280" y="301"/>
                    </a:lnTo>
                    <a:lnTo>
                      <a:pt x="291" y="315"/>
                    </a:lnTo>
                    <a:lnTo>
                      <a:pt x="302" y="329"/>
                    </a:lnTo>
                    <a:lnTo>
                      <a:pt x="315" y="343"/>
                    </a:lnTo>
                    <a:lnTo>
                      <a:pt x="328" y="355"/>
                    </a:lnTo>
                    <a:lnTo>
                      <a:pt x="342" y="368"/>
                    </a:lnTo>
                    <a:lnTo>
                      <a:pt x="355" y="379"/>
                    </a:lnTo>
                    <a:lnTo>
                      <a:pt x="370" y="389"/>
                    </a:lnTo>
                    <a:lnTo>
                      <a:pt x="385" y="399"/>
                    </a:lnTo>
                    <a:lnTo>
                      <a:pt x="402" y="407"/>
                    </a:lnTo>
                    <a:lnTo>
                      <a:pt x="418" y="413"/>
                    </a:lnTo>
                    <a:lnTo>
                      <a:pt x="435" y="419"/>
                    </a:lnTo>
                    <a:lnTo>
                      <a:pt x="453" y="424"/>
                    </a:lnTo>
                    <a:lnTo>
                      <a:pt x="472" y="426"/>
                    </a:lnTo>
                    <a:lnTo>
                      <a:pt x="491" y="427"/>
                    </a:lnTo>
                    <a:lnTo>
                      <a:pt x="491" y="427"/>
                    </a:lnTo>
                    <a:lnTo>
                      <a:pt x="511" y="426"/>
                    </a:lnTo>
                    <a:lnTo>
                      <a:pt x="529" y="424"/>
                    </a:lnTo>
                    <a:lnTo>
                      <a:pt x="548" y="419"/>
                    </a:lnTo>
                    <a:lnTo>
                      <a:pt x="565" y="413"/>
                    </a:lnTo>
                    <a:lnTo>
                      <a:pt x="581" y="407"/>
                    </a:lnTo>
                    <a:lnTo>
                      <a:pt x="598" y="399"/>
                    </a:lnTo>
                    <a:lnTo>
                      <a:pt x="612" y="389"/>
                    </a:lnTo>
                    <a:lnTo>
                      <a:pt x="626" y="379"/>
                    </a:lnTo>
                    <a:lnTo>
                      <a:pt x="641" y="368"/>
                    </a:lnTo>
                    <a:lnTo>
                      <a:pt x="654" y="355"/>
                    </a:lnTo>
                    <a:lnTo>
                      <a:pt x="667" y="343"/>
                    </a:lnTo>
                    <a:lnTo>
                      <a:pt x="679" y="329"/>
                    </a:lnTo>
                    <a:lnTo>
                      <a:pt x="691" y="315"/>
                    </a:lnTo>
                    <a:lnTo>
                      <a:pt x="703" y="301"/>
                    </a:lnTo>
                    <a:lnTo>
                      <a:pt x="724" y="270"/>
                    </a:lnTo>
                    <a:lnTo>
                      <a:pt x="724" y="270"/>
                    </a:lnTo>
                    <a:lnTo>
                      <a:pt x="745" y="237"/>
                    </a:lnTo>
                    <a:lnTo>
                      <a:pt x="767" y="204"/>
                    </a:lnTo>
                    <a:lnTo>
                      <a:pt x="790" y="170"/>
                    </a:lnTo>
                    <a:lnTo>
                      <a:pt x="802" y="155"/>
                    </a:lnTo>
                    <a:lnTo>
                      <a:pt x="814" y="140"/>
                    </a:lnTo>
                    <a:lnTo>
                      <a:pt x="828" y="126"/>
                    </a:lnTo>
                    <a:lnTo>
                      <a:pt x="841" y="112"/>
                    </a:lnTo>
                    <a:lnTo>
                      <a:pt x="857" y="101"/>
                    </a:lnTo>
                    <a:lnTo>
                      <a:pt x="872" y="91"/>
                    </a:lnTo>
                    <a:lnTo>
                      <a:pt x="890" y="82"/>
                    </a:lnTo>
                    <a:lnTo>
                      <a:pt x="907" y="76"/>
                    </a:lnTo>
                    <a:lnTo>
                      <a:pt x="917" y="74"/>
                    </a:lnTo>
                    <a:lnTo>
                      <a:pt x="927" y="72"/>
                    </a:lnTo>
                    <a:lnTo>
                      <a:pt x="937" y="71"/>
                    </a:lnTo>
                    <a:lnTo>
                      <a:pt x="948" y="70"/>
                    </a:lnTo>
                    <a:lnTo>
                      <a:pt x="948" y="70"/>
                    </a:lnTo>
                    <a:lnTo>
                      <a:pt x="956" y="69"/>
                    </a:lnTo>
                    <a:lnTo>
                      <a:pt x="963" y="67"/>
                    </a:lnTo>
                    <a:lnTo>
                      <a:pt x="969" y="63"/>
                    </a:lnTo>
                    <a:lnTo>
                      <a:pt x="973" y="59"/>
                    </a:lnTo>
                    <a:lnTo>
                      <a:pt x="977" y="52"/>
                    </a:lnTo>
                    <a:lnTo>
                      <a:pt x="979" y="46"/>
                    </a:lnTo>
                    <a:lnTo>
                      <a:pt x="981" y="40"/>
                    </a:lnTo>
                    <a:lnTo>
                      <a:pt x="982" y="34"/>
                    </a:lnTo>
                    <a:lnTo>
                      <a:pt x="981" y="26"/>
                    </a:lnTo>
                    <a:lnTo>
                      <a:pt x="980" y="20"/>
                    </a:lnTo>
                    <a:lnTo>
                      <a:pt x="977" y="15"/>
                    </a:lnTo>
                    <a:lnTo>
                      <a:pt x="973" y="10"/>
                    </a:lnTo>
                    <a:lnTo>
                      <a:pt x="969" y="5"/>
                    </a:lnTo>
                    <a:lnTo>
                      <a:pt x="963" y="2"/>
                    </a:lnTo>
                    <a:lnTo>
                      <a:pt x="956" y="0"/>
                    </a:lnTo>
                    <a:lnTo>
                      <a:pt x="948" y="0"/>
                    </a:lnTo>
                    <a:lnTo>
                      <a:pt x="948" y="0"/>
                    </a:lnTo>
                    <a:lnTo>
                      <a:pt x="928" y="1"/>
                    </a:lnTo>
                    <a:lnTo>
                      <a:pt x="909" y="4"/>
                    </a:lnTo>
                    <a:lnTo>
                      <a:pt x="892" y="8"/>
                    </a:lnTo>
                    <a:lnTo>
                      <a:pt x="874" y="13"/>
                    </a:lnTo>
                    <a:lnTo>
                      <a:pt x="858" y="20"/>
                    </a:lnTo>
                    <a:lnTo>
                      <a:pt x="842" y="27"/>
                    </a:lnTo>
                    <a:lnTo>
                      <a:pt x="827" y="37"/>
                    </a:lnTo>
                    <a:lnTo>
                      <a:pt x="812" y="47"/>
                    </a:lnTo>
                    <a:lnTo>
                      <a:pt x="799" y="57"/>
                    </a:lnTo>
                    <a:lnTo>
                      <a:pt x="785" y="70"/>
                    </a:lnTo>
                    <a:lnTo>
                      <a:pt x="772" y="82"/>
                    </a:lnTo>
                    <a:lnTo>
                      <a:pt x="760" y="96"/>
                    </a:lnTo>
                    <a:lnTo>
                      <a:pt x="748" y="110"/>
                    </a:lnTo>
                    <a:lnTo>
                      <a:pt x="737" y="125"/>
                    </a:lnTo>
                    <a:lnTo>
                      <a:pt x="714" y="156"/>
                    </a:lnTo>
                    <a:lnTo>
                      <a:pt x="714" y="156"/>
                    </a:lnTo>
                    <a:lnTo>
                      <a:pt x="694" y="188"/>
                    </a:lnTo>
                    <a:lnTo>
                      <a:pt x="673" y="221"/>
                    </a:lnTo>
                    <a:lnTo>
                      <a:pt x="650" y="255"/>
                    </a:lnTo>
                    <a:lnTo>
                      <a:pt x="638" y="271"/>
                    </a:lnTo>
                    <a:lnTo>
                      <a:pt x="625" y="286"/>
                    </a:lnTo>
                    <a:lnTo>
                      <a:pt x="612" y="301"/>
                    </a:lnTo>
                    <a:lnTo>
                      <a:pt x="598" y="314"/>
                    </a:lnTo>
                    <a:lnTo>
                      <a:pt x="582" y="325"/>
                    </a:lnTo>
                    <a:lnTo>
                      <a:pt x="567" y="336"/>
                    </a:lnTo>
                    <a:lnTo>
                      <a:pt x="549" y="344"/>
                    </a:lnTo>
                    <a:lnTo>
                      <a:pt x="541" y="348"/>
                    </a:lnTo>
                    <a:lnTo>
                      <a:pt x="532" y="350"/>
                    </a:lnTo>
                    <a:lnTo>
                      <a:pt x="522" y="352"/>
                    </a:lnTo>
                    <a:lnTo>
                      <a:pt x="512" y="354"/>
                    </a:lnTo>
                    <a:lnTo>
                      <a:pt x="502" y="355"/>
                    </a:lnTo>
                    <a:lnTo>
                      <a:pt x="491" y="355"/>
                    </a:lnTo>
                    <a:lnTo>
                      <a:pt x="491" y="355"/>
                    </a:lnTo>
                    <a:lnTo>
                      <a:pt x="481" y="355"/>
                    </a:lnTo>
                    <a:lnTo>
                      <a:pt x="471" y="354"/>
                    </a:lnTo>
                    <a:lnTo>
                      <a:pt x="460" y="352"/>
                    </a:lnTo>
                    <a:lnTo>
                      <a:pt x="451" y="350"/>
                    </a:lnTo>
                    <a:lnTo>
                      <a:pt x="442" y="348"/>
                    </a:lnTo>
                    <a:lnTo>
                      <a:pt x="432" y="344"/>
                    </a:lnTo>
                    <a:lnTo>
                      <a:pt x="416" y="336"/>
                    </a:lnTo>
                    <a:lnTo>
                      <a:pt x="399" y="325"/>
                    </a:lnTo>
                    <a:lnTo>
                      <a:pt x="385" y="314"/>
                    </a:lnTo>
                    <a:lnTo>
                      <a:pt x="371" y="301"/>
                    </a:lnTo>
                    <a:lnTo>
                      <a:pt x="357" y="286"/>
                    </a:lnTo>
                    <a:lnTo>
                      <a:pt x="345" y="271"/>
                    </a:lnTo>
                    <a:lnTo>
                      <a:pt x="332" y="255"/>
                    </a:lnTo>
                    <a:lnTo>
                      <a:pt x="310" y="221"/>
                    </a:lnTo>
                    <a:lnTo>
                      <a:pt x="288" y="188"/>
                    </a:lnTo>
                    <a:lnTo>
                      <a:pt x="267" y="156"/>
                    </a:lnTo>
                    <a:lnTo>
                      <a:pt x="267" y="156"/>
                    </a:lnTo>
                    <a:lnTo>
                      <a:pt x="246" y="125"/>
                    </a:lnTo>
                    <a:lnTo>
                      <a:pt x="234" y="110"/>
                    </a:lnTo>
                    <a:lnTo>
                      <a:pt x="222" y="96"/>
                    </a:lnTo>
                    <a:lnTo>
                      <a:pt x="210" y="82"/>
                    </a:lnTo>
                    <a:lnTo>
                      <a:pt x="197" y="70"/>
                    </a:lnTo>
                    <a:lnTo>
                      <a:pt x="184" y="57"/>
                    </a:lnTo>
                    <a:lnTo>
                      <a:pt x="170" y="47"/>
                    </a:lnTo>
                    <a:lnTo>
                      <a:pt x="156" y="37"/>
                    </a:lnTo>
                    <a:lnTo>
                      <a:pt x="140" y="27"/>
                    </a:lnTo>
                    <a:lnTo>
                      <a:pt x="125" y="20"/>
                    </a:lnTo>
                    <a:lnTo>
                      <a:pt x="109" y="13"/>
                    </a:lnTo>
                    <a:lnTo>
                      <a:pt x="91" y="8"/>
                    </a:lnTo>
                    <a:lnTo>
                      <a:pt x="73" y="4"/>
                    </a:lnTo>
                    <a:lnTo>
                      <a:pt x="54" y="1"/>
                    </a:lnTo>
                    <a:lnTo>
                      <a:pt x="34" y="0"/>
                    </a:lnTo>
                    <a:lnTo>
                      <a:pt x="34" y="0"/>
                    </a:lnTo>
                    <a:lnTo>
                      <a:pt x="26" y="0"/>
                    </a:lnTo>
                    <a:lnTo>
                      <a:pt x="20" y="2"/>
                    </a:lnTo>
                    <a:lnTo>
                      <a:pt x="14" y="5"/>
                    </a:lnTo>
                    <a:lnTo>
                      <a:pt x="8" y="10"/>
                    </a:lnTo>
                    <a:lnTo>
                      <a:pt x="5" y="15"/>
                    </a:lnTo>
                    <a:lnTo>
                      <a:pt x="2" y="20"/>
                    </a:lnTo>
                    <a:lnTo>
                      <a:pt x="1" y="26"/>
                    </a:lnTo>
                    <a:lnTo>
                      <a:pt x="0" y="34"/>
                    </a:lnTo>
                    <a:lnTo>
                      <a:pt x="1" y="40"/>
                    </a:lnTo>
                    <a:lnTo>
                      <a:pt x="2" y="46"/>
                    </a:lnTo>
                    <a:lnTo>
                      <a:pt x="5" y="52"/>
                    </a:lnTo>
                    <a:lnTo>
                      <a:pt x="8" y="59"/>
                    </a:lnTo>
                    <a:lnTo>
                      <a:pt x="14" y="63"/>
                    </a:lnTo>
                    <a:lnTo>
                      <a:pt x="20" y="67"/>
                    </a:lnTo>
                    <a:lnTo>
                      <a:pt x="27" y="69"/>
                    </a:lnTo>
                    <a:lnTo>
                      <a:pt x="34" y="70"/>
                    </a:lnTo>
                    <a:lnTo>
                      <a:pt x="34" y="70"/>
                    </a:ln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sp>
        <p:nvSpPr>
          <p:cNvPr id="2" name="Title 1">
            <a:extLst>
              <a:ext uri="{FF2B5EF4-FFF2-40B4-BE49-F238E27FC236}">
                <a16:creationId xmlns:a16="http://schemas.microsoft.com/office/drawing/2014/main" id="{15CC8235-F749-070B-7320-591D2A03DEA3}"/>
              </a:ext>
            </a:extLst>
          </p:cNvPr>
          <p:cNvSpPr>
            <a:spLocks noGrp="1"/>
          </p:cNvSpPr>
          <p:nvPr>
            <p:ph type="title"/>
          </p:nvPr>
        </p:nvSpPr>
        <p:spPr/>
        <p:txBody>
          <a:bodyPr/>
          <a:lstStyle/>
          <a:p>
            <a:r>
              <a:rPr lang="en-US"/>
              <a:t>Safety Profile Summary of Anti-HER2 ADC Payloads</a:t>
            </a:r>
          </a:p>
        </p:txBody>
      </p:sp>
      <p:sp>
        <p:nvSpPr>
          <p:cNvPr id="4" name="TextBox 3">
            <a:extLst>
              <a:ext uri="{FF2B5EF4-FFF2-40B4-BE49-F238E27FC236}">
                <a16:creationId xmlns:a16="http://schemas.microsoft.com/office/drawing/2014/main" id="{7F4F2B61-B78F-B06C-9BB5-0839237F69E2}"/>
              </a:ext>
            </a:extLst>
          </p:cNvPr>
          <p:cNvSpPr txBox="1"/>
          <p:nvPr/>
        </p:nvSpPr>
        <p:spPr bwMode="auto">
          <a:xfrm>
            <a:off x="402733" y="6374695"/>
            <a:ext cx="78246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pt-BR" sz="1200" b="0">
                <a:solidFill>
                  <a:schemeClr val="bg2"/>
                </a:solidFill>
                <a:latin typeface="Calibri" panose="020F0502020204030204" pitchFamily="34" charset="0"/>
              </a:rPr>
              <a:t>Tarantino. Nat Ver Clin Oncol. 2023; 20:558. Meric-Bernstam. ASCO 2023. Asbtr LBA3000. </a:t>
            </a:r>
            <a:r>
              <a:rPr lang="en-US" sz="1200" b="0">
                <a:solidFill>
                  <a:schemeClr val="bg2"/>
                </a:solidFill>
                <a:latin typeface="Calibri" panose="020F0502020204030204" pitchFamily="34" charset="0"/>
              </a:rPr>
              <a:t>Sheng. J Clin Oncol. 2023;[</a:t>
            </a:r>
            <a:r>
              <a:rPr lang="en-US" sz="1200" b="0" err="1">
                <a:solidFill>
                  <a:schemeClr val="bg2"/>
                </a:solidFill>
                <a:latin typeface="Calibri" panose="020F0502020204030204" pitchFamily="34" charset="0"/>
              </a:rPr>
              <a:t>Epub</a:t>
            </a:r>
            <a:r>
              <a:rPr lang="en-US" sz="1200" b="0">
                <a:solidFill>
                  <a:schemeClr val="bg2"/>
                </a:solidFill>
                <a:latin typeface="Calibri" panose="020F0502020204030204" pitchFamily="34" charset="0"/>
              </a:rPr>
              <a:t>].</a:t>
            </a:r>
          </a:p>
        </p:txBody>
      </p:sp>
      <p:sp>
        <p:nvSpPr>
          <p:cNvPr id="55" name="Freeform: Shape 54">
            <a:extLst>
              <a:ext uri="{FF2B5EF4-FFF2-40B4-BE49-F238E27FC236}">
                <a16:creationId xmlns:a16="http://schemas.microsoft.com/office/drawing/2014/main" id="{DD27D621-F4BC-B87C-595E-17FBAAD9A68A}"/>
              </a:ext>
            </a:extLst>
          </p:cNvPr>
          <p:cNvSpPr/>
          <p:nvPr/>
        </p:nvSpPr>
        <p:spPr bwMode="auto">
          <a:xfrm>
            <a:off x="6846726" y="3538431"/>
            <a:ext cx="633086" cy="506475"/>
          </a:xfrm>
          <a:custGeom>
            <a:avLst/>
            <a:gdLst>
              <a:gd name="connsiteX0" fmla="*/ 451714 w 488056"/>
              <a:gd name="connsiteY0" fmla="*/ 49388 h 362525"/>
              <a:gd name="connsiteX1" fmla="*/ 375514 w 488056"/>
              <a:gd name="connsiteY1" fmla="*/ 2822 h 362525"/>
              <a:gd name="connsiteX2" fmla="*/ 227347 w 488056"/>
              <a:gd name="connsiteY2" fmla="*/ 19755 h 362525"/>
              <a:gd name="connsiteX3" fmla="*/ 45314 w 488056"/>
              <a:gd name="connsiteY3" fmla="*/ 138288 h 362525"/>
              <a:gd name="connsiteX4" fmla="*/ 2980 w 488056"/>
              <a:gd name="connsiteY4" fmla="*/ 239888 h 362525"/>
              <a:gd name="connsiteX5" fmla="*/ 104580 w 488056"/>
              <a:gd name="connsiteY5" fmla="*/ 235655 h 362525"/>
              <a:gd name="connsiteX6" fmla="*/ 117280 w 488056"/>
              <a:gd name="connsiteY6" fmla="*/ 299155 h 362525"/>
              <a:gd name="connsiteX7" fmla="*/ 117280 w 488056"/>
              <a:gd name="connsiteY7" fmla="*/ 358422 h 362525"/>
              <a:gd name="connsiteX8" fmla="*/ 252747 w 488056"/>
              <a:gd name="connsiteY8" fmla="*/ 337255 h 362525"/>
              <a:gd name="connsiteX9" fmla="*/ 477114 w 488056"/>
              <a:gd name="connsiteY9" fmla="*/ 176388 h 362525"/>
              <a:gd name="connsiteX10" fmla="*/ 451714 w 488056"/>
              <a:gd name="connsiteY10" fmla="*/ 49388 h 362525"/>
              <a:gd name="connsiteX0" fmla="*/ 451714 w 488056"/>
              <a:gd name="connsiteY0" fmla="*/ 49388 h 362525"/>
              <a:gd name="connsiteX1" fmla="*/ 375514 w 488056"/>
              <a:gd name="connsiteY1" fmla="*/ 2822 h 362525"/>
              <a:gd name="connsiteX2" fmla="*/ 227347 w 488056"/>
              <a:gd name="connsiteY2" fmla="*/ 19755 h 362525"/>
              <a:gd name="connsiteX3" fmla="*/ 45314 w 488056"/>
              <a:gd name="connsiteY3" fmla="*/ 138288 h 362525"/>
              <a:gd name="connsiteX4" fmla="*/ 2980 w 488056"/>
              <a:gd name="connsiteY4" fmla="*/ 239888 h 362525"/>
              <a:gd name="connsiteX5" fmla="*/ 104580 w 488056"/>
              <a:gd name="connsiteY5" fmla="*/ 235655 h 362525"/>
              <a:gd name="connsiteX6" fmla="*/ 117280 w 488056"/>
              <a:gd name="connsiteY6" fmla="*/ 358422 h 362525"/>
              <a:gd name="connsiteX7" fmla="*/ 252747 w 488056"/>
              <a:gd name="connsiteY7" fmla="*/ 337255 h 362525"/>
              <a:gd name="connsiteX8" fmla="*/ 477114 w 488056"/>
              <a:gd name="connsiteY8" fmla="*/ 176388 h 362525"/>
              <a:gd name="connsiteX9" fmla="*/ 451714 w 488056"/>
              <a:gd name="connsiteY9" fmla="*/ 49388 h 362525"/>
              <a:gd name="connsiteX0" fmla="*/ 451714 w 488056"/>
              <a:gd name="connsiteY0" fmla="*/ 49388 h 362525"/>
              <a:gd name="connsiteX1" fmla="*/ 375514 w 488056"/>
              <a:gd name="connsiteY1" fmla="*/ 2822 h 362525"/>
              <a:gd name="connsiteX2" fmla="*/ 227347 w 488056"/>
              <a:gd name="connsiteY2" fmla="*/ 19755 h 362525"/>
              <a:gd name="connsiteX3" fmla="*/ 45314 w 488056"/>
              <a:gd name="connsiteY3" fmla="*/ 138288 h 362525"/>
              <a:gd name="connsiteX4" fmla="*/ 2980 w 488056"/>
              <a:gd name="connsiteY4" fmla="*/ 239888 h 362525"/>
              <a:gd name="connsiteX5" fmla="*/ 104580 w 488056"/>
              <a:gd name="connsiteY5" fmla="*/ 235655 h 362525"/>
              <a:gd name="connsiteX6" fmla="*/ 117280 w 488056"/>
              <a:gd name="connsiteY6" fmla="*/ 358422 h 362525"/>
              <a:gd name="connsiteX7" fmla="*/ 252747 w 488056"/>
              <a:gd name="connsiteY7" fmla="*/ 337255 h 362525"/>
              <a:gd name="connsiteX8" fmla="*/ 477114 w 488056"/>
              <a:gd name="connsiteY8" fmla="*/ 176388 h 362525"/>
              <a:gd name="connsiteX9" fmla="*/ 451714 w 488056"/>
              <a:gd name="connsiteY9" fmla="*/ 49388 h 362525"/>
              <a:gd name="connsiteX0" fmla="*/ 452091 w 488433"/>
              <a:gd name="connsiteY0" fmla="*/ 49388 h 366571"/>
              <a:gd name="connsiteX1" fmla="*/ 375891 w 488433"/>
              <a:gd name="connsiteY1" fmla="*/ 2822 h 366571"/>
              <a:gd name="connsiteX2" fmla="*/ 227724 w 488433"/>
              <a:gd name="connsiteY2" fmla="*/ 19755 h 366571"/>
              <a:gd name="connsiteX3" fmla="*/ 45691 w 488433"/>
              <a:gd name="connsiteY3" fmla="*/ 138288 h 366571"/>
              <a:gd name="connsiteX4" fmla="*/ 3357 w 488433"/>
              <a:gd name="connsiteY4" fmla="*/ 239888 h 366571"/>
              <a:gd name="connsiteX5" fmla="*/ 110781 w 488433"/>
              <a:gd name="connsiteY5" fmla="*/ 244391 h 366571"/>
              <a:gd name="connsiteX6" fmla="*/ 117657 w 488433"/>
              <a:gd name="connsiteY6" fmla="*/ 358422 h 366571"/>
              <a:gd name="connsiteX7" fmla="*/ 253124 w 488433"/>
              <a:gd name="connsiteY7" fmla="*/ 337255 h 366571"/>
              <a:gd name="connsiteX8" fmla="*/ 477491 w 488433"/>
              <a:gd name="connsiteY8" fmla="*/ 176388 h 366571"/>
              <a:gd name="connsiteX9" fmla="*/ 452091 w 488433"/>
              <a:gd name="connsiteY9" fmla="*/ 49388 h 366571"/>
              <a:gd name="connsiteX0" fmla="*/ 449476 w 485818"/>
              <a:gd name="connsiteY0" fmla="*/ 49388 h 366571"/>
              <a:gd name="connsiteX1" fmla="*/ 373276 w 485818"/>
              <a:gd name="connsiteY1" fmla="*/ 2822 h 366571"/>
              <a:gd name="connsiteX2" fmla="*/ 225109 w 485818"/>
              <a:gd name="connsiteY2" fmla="*/ 19755 h 366571"/>
              <a:gd name="connsiteX3" fmla="*/ 43076 w 485818"/>
              <a:gd name="connsiteY3" fmla="*/ 138288 h 366571"/>
              <a:gd name="connsiteX4" fmla="*/ 3654 w 485818"/>
              <a:gd name="connsiteY4" fmla="*/ 228240 h 366571"/>
              <a:gd name="connsiteX5" fmla="*/ 108166 w 485818"/>
              <a:gd name="connsiteY5" fmla="*/ 244391 h 366571"/>
              <a:gd name="connsiteX6" fmla="*/ 115042 w 485818"/>
              <a:gd name="connsiteY6" fmla="*/ 358422 h 366571"/>
              <a:gd name="connsiteX7" fmla="*/ 250509 w 485818"/>
              <a:gd name="connsiteY7" fmla="*/ 337255 h 366571"/>
              <a:gd name="connsiteX8" fmla="*/ 474876 w 485818"/>
              <a:gd name="connsiteY8" fmla="*/ 176388 h 366571"/>
              <a:gd name="connsiteX9" fmla="*/ 449476 w 485818"/>
              <a:gd name="connsiteY9" fmla="*/ 49388 h 366571"/>
              <a:gd name="connsiteX0" fmla="*/ 450670 w 487012"/>
              <a:gd name="connsiteY0" fmla="*/ 49388 h 366571"/>
              <a:gd name="connsiteX1" fmla="*/ 374470 w 487012"/>
              <a:gd name="connsiteY1" fmla="*/ 2822 h 366571"/>
              <a:gd name="connsiteX2" fmla="*/ 226303 w 487012"/>
              <a:gd name="connsiteY2" fmla="*/ 19755 h 366571"/>
              <a:gd name="connsiteX3" fmla="*/ 44270 w 487012"/>
              <a:gd name="connsiteY3" fmla="*/ 138288 h 366571"/>
              <a:gd name="connsiteX4" fmla="*/ 4848 w 487012"/>
              <a:gd name="connsiteY4" fmla="*/ 228240 h 366571"/>
              <a:gd name="connsiteX5" fmla="*/ 109360 w 487012"/>
              <a:gd name="connsiteY5" fmla="*/ 244391 h 366571"/>
              <a:gd name="connsiteX6" fmla="*/ 116236 w 487012"/>
              <a:gd name="connsiteY6" fmla="*/ 358422 h 366571"/>
              <a:gd name="connsiteX7" fmla="*/ 251703 w 487012"/>
              <a:gd name="connsiteY7" fmla="*/ 337255 h 366571"/>
              <a:gd name="connsiteX8" fmla="*/ 476070 w 487012"/>
              <a:gd name="connsiteY8" fmla="*/ 176388 h 366571"/>
              <a:gd name="connsiteX9" fmla="*/ 450670 w 487012"/>
              <a:gd name="connsiteY9" fmla="*/ 49388 h 366571"/>
              <a:gd name="connsiteX0" fmla="*/ 450670 w 487012"/>
              <a:gd name="connsiteY0" fmla="*/ 49388 h 371742"/>
              <a:gd name="connsiteX1" fmla="*/ 374470 w 487012"/>
              <a:gd name="connsiteY1" fmla="*/ 2822 h 371742"/>
              <a:gd name="connsiteX2" fmla="*/ 226303 w 487012"/>
              <a:gd name="connsiteY2" fmla="*/ 19755 h 371742"/>
              <a:gd name="connsiteX3" fmla="*/ 44270 w 487012"/>
              <a:gd name="connsiteY3" fmla="*/ 138288 h 371742"/>
              <a:gd name="connsiteX4" fmla="*/ 4848 w 487012"/>
              <a:gd name="connsiteY4" fmla="*/ 228240 h 371742"/>
              <a:gd name="connsiteX5" fmla="*/ 109360 w 487012"/>
              <a:gd name="connsiteY5" fmla="*/ 244391 h 371742"/>
              <a:gd name="connsiteX6" fmla="*/ 116236 w 487012"/>
              <a:gd name="connsiteY6" fmla="*/ 358422 h 371742"/>
              <a:gd name="connsiteX7" fmla="*/ 251703 w 487012"/>
              <a:gd name="connsiteY7" fmla="*/ 337255 h 371742"/>
              <a:gd name="connsiteX8" fmla="*/ 476070 w 487012"/>
              <a:gd name="connsiteY8" fmla="*/ 176388 h 371742"/>
              <a:gd name="connsiteX9" fmla="*/ 450670 w 487012"/>
              <a:gd name="connsiteY9" fmla="*/ 49388 h 371742"/>
              <a:gd name="connsiteX0" fmla="*/ 450670 w 464672"/>
              <a:gd name="connsiteY0" fmla="*/ 49388 h 371742"/>
              <a:gd name="connsiteX1" fmla="*/ 374470 w 464672"/>
              <a:gd name="connsiteY1" fmla="*/ 2822 h 371742"/>
              <a:gd name="connsiteX2" fmla="*/ 226303 w 464672"/>
              <a:gd name="connsiteY2" fmla="*/ 19755 h 371742"/>
              <a:gd name="connsiteX3" fmla="*/ 44270 w 464672"/>
              <a:gd name="connsiteY3" fmla="*/ 138288 h 371742"/>
              <a:gd name="connsiteX4" fmla="*/ 4848 w 464672"/>
              <a:gd name="connsiteY4" fmla="*/ 228240 h 371742"/>
              <a:gd name="connsiteX5" fmla="*/ 109360 w 464672"/>
              <a:gd name="connsiteY5" fmla="*/ 244391 h 371742"/>
              <a:gd name="connsiteX6" fmla="*/ 116236 w 464672"/>
              <a:gd name="connsiteY6" fmla="*/ 358422 h 371742"/>
              <a:gd name="connsiteX7" fmla="*/ 251703 w 464672"/>
              <a:gd name="connsiteY7" fmla="*/ 337255 h 371742"/>
              <a:gd name="connsiteX8" fmla="*/ 446949 w 464672"/>
              <a:gd name="connsiteY8" fmla="*/ 185124 h 371742"/>
              <a:gd name="connsiteX9" fmla="*/ 450670 w 464672"/>
              <a:gd name="connsiteY9" fmla="*/ 49388 h 371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4672" h="371742">
                <a:moveTo>
                  <a:pt x="450670" y="49388"/>
                </a:moveTo>
                <a:cubicBezTo>
                  <a:pt x="438590" y="19004"/>
                  <a:pt x="411864" y="7761"/>
                  <a:pt x="374470" y="2822"/>
                </a:cubicBezTo>
                <a:cubicBezTo>
                  <a:pt x="337075" y="-2117"/>
                  <a:pt x="281336" y="-2823"/>
                  <a:pt x="226303" y="19755"/>
                </a:cubicBezTo>
                <a:cubicBezTo>
                  <a:pt x="171270" y="42333"/>
                  <a:pt x="81179" y="103541"/>
                  <a:pt x="44270" y="138288"/>
                </a:cubicBezTo>
                <a:cubicBezTo>
                  <a:pt x="7361" y="173035"/>
                  <a:pt x="-8913" y="201819"/>
                  <a:pt x="4848" y="228240"/>
                </a:cubicBezTo>
                <a:cubicBezTo>
                  <a:pt x="18609" y="254661"/>
                  <a:pt x="90795" y="222694"/>
                  <a:pt x="109360" y="244391"/>
                </a:cubicBezTo>
                <a:cubicBezTo>
                  <a:pt x="127925" y="266088"/>
                  <a:pt x="95424" y="331297"/>
                  <a:pt x="116236" y="358422"/>
                </a:cubicBezTo>
                <a:cubicBezTo>
                  <a:pt x="137048" y="385547"/>
                  <a:pt x="191731" y="367594"/>
                  <a:pt x="251703" y="337255"/>
                </a:cubicBezTo>
                <a:cubicBezTo>
                  <a:pt x="311675" y="306916"/>
                  <a:pt x="417316" y="235924"/>
                  <a:pt x="446949" y="185124"/>
                </a:cubicBezTo>
                <a:cubicBezTo>
                  <a:pt x="476582" y="134324"/>
                  <a:pt x="462750" y="79772"/>
                  <a:pt x="450670" y="49388"/>
                </a:cubicBezTo>
                <a:close/>
              </a:path>
            </a:pathLst>
          </a:custGeom>
          <a:solidFill>
            <a:schemeClr val="accent2">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6" name="Star: 10 Points 55">
            <a:extLst>
              <a:ext uri="{FF2B5EF4-FFF2-40B4-BE49-F238E27FC236}">
                <a16:creationId xmlns:a16="http://schemas.microsoft.com/office/drawing/2014/main" id="{DBE188EE-939F-9488-2F10-209FD8007D19}"/>
              </a:ext>
            </a:extLst>
          </p:cNvPr>
          <p:cNvSpPr/>
          <p:nvPr/>
        </p:nvSpPr>
        <p:spPr bwMode="auto">
          <a:xfrm>
            <a:off x="7273457" y="3524983"/>
            <a:ext cx="370735" cy="370735"/>
          </a:xfrm>
          <a:prstGeom prst="star10">
            <a:avLst>
              <a:gd name="adj" fmla="val 27913"/>
              <a:gd name="hf" fmla="val 105146"/>
            </a:avLst>
          </a:prstGeom>
          <a:solidFill>
            <a:schemeClr val="accent3"/>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7" name="TextBox 56">
            <a:extLst>
              <a:ext uri="{FF2B5EF4-FFF2-40B4-BE49-F238E27FC236}">
                <a16:creationId xmlns:a16="http://schemas.microsoft.com/office/drawing/2014/main" id="{B06853F6-3B74-4B64-2EF4-F17AB0F93B93}"/>
              </a:ext>
            </a:extLst>
          </p:cNvPr>
          <p:cNvSpPr txBox="1"/>
          <p:nvPr/>
        </p:nvSpPr>
        <p:spPr bwMode="auto">
          <a:xfrm>
            <a:off x="5025041" y="4225200"/>
            <a:ext cx="26474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Topoisomerase I inhibitors</a:t>
            </a:r>
          </a:p>
        </p:txBody>
      </p:sp>
      <p:sp>
        <p:nvSpPr>
          <p:cNvPr id="58" name="TextBox 57">
            <a:extLst>
              <a:ext uri="{FF2B5EF4-FFF2-40B4-BE49-F238E27FC236}">
                <a16:creationId xmlns:a16="http://schemas.microsoft.com/office/drawing/2014/main" id="{2D5F8A18-3671-3E8A-A5B7-4248329A672B}"/>
              </a:ext>
            </a:extLst>
          </p:cNvPr>
          <p:cNvSpPr txBox="1"/>
          <p:nvPr/>
        </p:nvSpPr>
        <p:spPr bwMode="auto">
          <a:xfrm>
            <a:off x="8600925" y="4218476"/>
            <a:ext cx="22810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Microtubule inhibitors</a:t>
            </a:r>
          </a:p>
        </p:txBody>
      </p:sp>
      <p:pic>
        <p:nvPicPr>
          <p:cNvPr id="60" name="Graphic 59">
            <a:extLst>
              <a:ext uri="{FF2B5EF4-FFF2-40B4-BE49-F238E27FC236}">
                <a16:creationId xmlns:a16="http://schemas.microsoft.com/office/drawing/2014/main" id="{2CEFCCDE-FCCD-E97E-E002-44104F91B1F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91271" y="3666701"/>
            <a:ext cx="1671088" cy="566603"/>
          </a:xfrm>
          <a:prstGeom prst="rect">
            <a:avLst/>
          </a:prstGeom>
        </p:spPr>
      </p:pic>
      <p:sp>
        <p:nvSpPr>
          <p:cNvPr id="61" name="Star: 10 Points 60">
            <a:extLst>
              <a:ext uri="{FF2B5EF4-FFF2-40B4-BE49-F238E27FC236}">
                <a16:creationId xmlns:a16="http://schemas.microsoft.com/office/drawing/2014/main" id="{A4900523-D033-FEBA-6B08-051494A0A6AA}"/>
              </a:ext>
            </a:extLst>
          </p:cNvPr>
          <p:cNvSpPr/>
          <p:nvPr/>
        </p:nvSpPr>
        <p:spPr bwMode="auto">
          <a:xfrm>
            <a:off x="10145484" y="3790358"/>
            <a:ext cx="370735" cy="370735"/>
          </a:xfrm>
          <a:prstGeom prst="star10">
            <a:avLst>
              <a:gd name="adj" fmla="val 27913"/>
              <a:gd name="hf" fmla="val 105146"/>
            </a:avLst>
          </a:prstGeom>
          <a:solidFill>
            <a:schemeClr val="accent3"/>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Tree>
    <p:extLst>
      <p:ext uri="{BB962C8B-B14F-4D97-AF65-F5344CB8AC3E}">
        <p14:creationId xmlns:p14="http://schemas.microsoft.com/office/powerpoint/2010/main" val="14045526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59A7A-CCAF-77E9-0A38-FF3CEF88CBB2}"/>
              </a:ext>
            </a:extLst>
          </p:cNvPr>
          <p:cNvSpPr>
            <a:spLocks noGrp="1"/>
          </p:cNvSpPr>
          <p:nvPr>
            <p:ph type="title"/>
          </p:nvPr>
        </p:nvSpPr>
        <p:spPr/>
        <p:txBody>
          <a:bodyPr/>
          <a:lstStyle/>
          <a:p>
            <a:r>
              <a:rPr lang="en-US"/>
              <a:t>When Should You Incorporate Anti-HER2 Testing in mUC</a:t>
            </a:r>
          </a:p>
        </p:txBody>
      </p:sp>
      <p:sp>
        <p:nvSpPr>
          <p:cNvPr id="40" name="Rettangolo 9">
            <a:extLst>
              <a:ext uri="{FF2B5EF4-FFF2-40B4-BE49-F238E27FC236}">
                <a16:creationId xmlns:a16="http://schemas.microsoft.com/office/drawing/2014/main" id="{3364812A-60CD-4792-2188-D998F579E5D5}"/>
              </a:ext>
            </a:extLst>
          </p:cNvPr>
          <p:cNvSpPr/>
          <p:nvPr/>
        </p:nvSpPr>
        <p:spPr>
          <a:xfrm>
            <a:off x="1859806" y="3095127"/>
            <a:ext cx="1427707" cy="606902"/>
          </a:xfrm>
          <a:prstGeom prst="rect">
            <a:avLst/>
          </a:prstGeom>
          <a:noFill/>
          <a:ln w="25400">
            <a:solidFill>
              <a:srgbClr val="C00000"/>
            </a:solidFill>
          </a:ln>
          <a:effectLst>
            <a:outerShdw blurRad="225425" dist="50800" dir="5220000" algn="ctr">
              <a:srgbClr val="000000">
                <a:alpha val="3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Franklin Gothic Book" panose="020F0502020204030204"/>
              <a:ea typeface="+mn-ea"/>
              <a:cs typeface="+mn-cs"/>
            </a:endParaRPr>
          </a:p>
        </p:txBody>
      </p:sp>
      <p:cxnSp>
        <p:nvCxnSpPr>
          <p:cNvPr id="50" name="Straight Arrow Connector 49">
            <a:extLst>
              <a:ext uri="{FF2B5EF4-FFF2-40B4-BE49-F238E27FC236}">
                <a16:creationId xmlns:a16="http://schemas.microsoft.com/office/drawing/2014/main" id="{CB3CEDAC-68CE-D7B9-FA14-9C8D4DA1481A}"/>
              </a:ext>
            </a:extLst>
          </p:cNvPr>
          <p:cNvCxnSpPr/>
          <p:nvPr/>
        </p:nvCxnSpPr>
        <p:spPr bwMode="auto">
          <a:xfrm>
            <a:off x="1068404" y="2771412"/>
            <a:ext cx="0" cy="259882"/>
          </a:xfrm>
          <a:prstGeom prst="straightConnector1">
            <a:avLst/>
          </a:prstGeom>
          <a:noFill/>
          <a:ln w="28575" cap="flat" cmpd="sng" algn="ctr">
            <a:solidFill>
              <a:schemeClr val="bg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59F7EEBD-2070-E03F-A954-FFC043AE523D}"/>
              </a:ext>
            </a:extLst>
          </p:cNvPr>
          <p:cNvCxnSpPr/>
          <p:nvPr/>
        </p:nvCxnSpPr>
        <p:spPr bwMode="auto">
          <a:xfrm>
            <a:off x="3973630" y="2771412"/>
            <a:ext cx="0" cy="259882"/>
          </a:xfrm>
          <a:prstGeom prst="straightConnector1">
            <a:avLst/>
          </a:prstGeom>
          <a:noFill/>
          <a:ln w="28575" cap="flat" cmpd="sng" algn="ctr">
            <a:solidFill>
              <a:schemeClr val="bg1"/>
            </a:solidFill>
            <a:prstDash val="solid"/>
            <a:round/>
            <a:headEnd type="none" w="med" len="med"/>
            <a:tailEnd type="triangle"/>
          </a:ln>
          <a:effectLst/>
        </p:spPr>
      </p:cxnSp>
      <p:cxnSp>
        <p:nvCxnSpPr>
          <p:cNvPr id="52" name="Straight Arrow Connector 51">
            <a:extLst>
              <a:ext uri="{FF2B5EF4-FFF2-40B4-BE49-F238E27FC236}">
                <a16:creationId xmlns:a16="http://schemas.microsoft.com/office/drawing/2014/main" id="{FB0D5A59-985F-D7A3-2B51-739F2A388C6F}"/>
              </a:ext>
            </a:extLst>
          </p:cNvPr>
          <p:cNvCxnSpPr/>
          <p:nvPr/>
        </p:nvCxnSpPr>
        <p:spPr bwMode="auto">
          <a:xfrm>
            <a:off x="5406190" y="2823837"/>
            <a:ext cx="0" cy="259882"/>
          </a:xfrm>
          <a:prstGeom prst="straightConnector1">
            <a:avLst/>
          </a:prstGeom>
          <a:noFill/>
          <a:ln w="28575" cap="flat" cmpd="sng" algn="ctr">
            <a:solidFill>
              <a:schemeClr val="bg1"/>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87A11001-B22E-15C1-63D1-A462738CE35D}"/>
              </a:ext>
            </a:extLst>
          </p:cNvPr>
          <p:cNvCxnSpPr>
            <a:cxnSpLocks/>
          </p:cNvCxnSpPr>
          <p:nvPr/>
        </p:nvCxnSpPr>
        <p:spPr bwMode="auto">
          <a:xfrm>
            <a:off x="3188489" y="3386552"/>
            <a:ext cx="255070" cy="0"/>
          </a:xfrm>
          <a:prstGeom prst="straightConnector1">
            <a:avLst/>
          </a:prstGeom>
          <a:noFill/>
          <a:ln w="28575" cap="flat" cmpd="sng" algn="ctr">
            <a:solidFill>
              <a:schemeClr val="bg1"/>
            </a:solidFill>
            <a:prstDash val="solid"/>
            <a:round/>
            <a:headEnd type="none" w="med" len="med"/>
            <a:tailEnd type="triangle"/>
          </a:ln>
          <a:effectLst/>
        </p:spPr>
      </p:cxnSp>
      <p:cxnSp>
        <p:nvCxnSpPr>
          <p:cNvPr id="56" name="Straight Arrow Connector 55">
            <a:extLst>
              <a:ext uri="{FF2B5EF4-FFF2-40B4-BE49-F238E27FC236}">
                <a16:creationId xmlns:a16="http://schemas.microsoft.com/office/drawing/2014/main" id="{B45471EE-11E3-F0AE-B5F2-DD5FD8F07261}"/>
              </a:ext>
            </a:extLst>
          </p:cNvPr>
          <p:cNvCxnSpPr>
            <a:cxnSpLocks/>
          </p:cNvCxnSpPr>
          <p:nvPr/>
        </p:nvCxnSpPr>
        <p:spPr bwMode="auto">
          <a:xfrm flipH="1">
            <a:off x="1699781" y="3396600"/>
            <a:ext cx="232676" cy="0"/>
          </a:xfrm>
          <a:prstGeom prst="straightConnector1">
            <a:avLst/>
          </a:prstGeom>
          <a:noFill/>
          <a:ln w="28575" cap="flat" cmpd="sng" algn="ctr">
            <a:solidFill>
              <a:schemeClr val="bg1"/>
            </a:solidFill>
            <a:prstDash val="solid"/>
            <a:round/>
            <a:headEnd type="none" w="med" len="med"/>
            <a:tailEnd type="triangle"/>
          </a:ln>
          <a:effectLst/>
        </p:spPr>
      </p:cxnSp>
      <p:cxnSp>
        <p:nvCxnSpPr>
          <p:cNvPr id="59" name="Straight Connector 58">
            <a:extLst>
              <a:ext uri="{FF2B5EF4-FFF2-40B4-BE49-F238E27FC236}">
                <a16:creationId xmlns:a16="http://schemas.microsoft.com/office/drawing/2014/main" id="{7D8B92A0-E709-C3B8-5AEC-7E2522A039F8}"/>
              </a:ext>
            </a:extLst>
          </p:cNvPr>
          <p:cNvCxnSpPr>
            <a:cxnSpLocks/>
          </p:cNvCxnSpPr>
          <p:nvPr/>
        </p:nvCxnSpPr>
        <p:spPr bwMode="auto">
          <a:xfrm>
            <a:off x="1068404" y="2252312"/>
            <a:ext cx="4337786"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5027D68-333F-D7DD-9409-3FB417A1D846}"/>
              </a:ext>
            </a:extLst>
          </p:cNvPr>
          <p:cNvCxnSpPr/>
          <p:nvPr/>
        </p:nvCxnSpPr>
        <p:spPr bwMode="auto">
          <a:xfrm>
            <a:off x="3219585" y="2117558"/>
            <a:ext cx="0" cy="12512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93A32B48-5B67-44BD-D07F-B9ED7EB1798C}"/>
              </a:ext>
            </a:extLst>
          </p:cNvPr>
          <p:cNvCxnSpPr/>
          <p:nvPr/>
        </p:nvCxnSpPr>
        <p:spPr bwMode="auto">
          <a:xfrm>
            <a:off x="3973630" y="2252312"/>
            <a:ext cx="0" cy="144379"/>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3DFF59ED-CEA4-A899-0F32-4F63F4FF01B8}"/>
              </a:ext>
            </a:extLst>
          </p:cNvPr>
          <p:cNvCxnSpPr/>
          <p:nvPr/>
        </p:nvCxnSpPr>
        <p:spPr bwMode="auto">
          <a:xfrm>
            <a:off x="5406190" y="2242686"/>
            <a:ext cx="0" cy="16363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DA8E2D4E-74ED-41D1-4A76-40A74B37AAD0}"/>
              </a:ext>
            </a:extLst>
          </p:cNvPr>
          <p:cNvCxnSpPr/>
          <p:nvPr/>
        </p:nvCxnSpPr>
        <p:spPr bwMode="auto">
          <a:xfrm>
            <a:off x="1068404" y="2252312"/>
            <a:ext cx="0" cy="144379"/>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720213C3-D392-800A-CECF-90DFB4174B1C}"/>
              </a:ext>
            </a:extLst>
          </p:cNvPr>
          <p:cNvCxnSpPr/>
          <p:nvPr/>
        </p:nvCxnSpPr>
        <p:spPr bwMode="auto">
          <a:xfrm>
            <a:off x="2541069" y="2242686"/>
            <a:ext cx="0" cy="154005"/>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14BC0E7E-D563-7D62-EADF-1187DCB4A6A8}"/>
              </a:ext>
            </a:extLst>
          </p:cNvPr>
          <p:cNvCxnSpPr/>
          <p:nvPr/>
        </p:nvCxnSpPr>
        <p:spPr bwMode="auto">
          <a:xfrm>
            <a:off x="2579571" y="2791329"/>
            <a:ext cx="0" cy="239965"/>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8F8544E7-047E-8B6E-59A5-161438BA69F2}"/>
              </a:ext>
            </a:extLst>
          </p:cNvPr>
          <p:cNvCxnSpPr/>
          <p:nvPr/>
        </p:nvCxnSpPr>
        <p:spPr bwMode="auto">
          <a:xfrm>
            <a:off x="2204185" y="3031294"/>
            <a:ext cx="664143"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BE50CE16-656E-6150-75C2-FEA92DCB722D}"/>
              </a:ext>
            </a:extLst>
          </p:cNvPr>
          <p:cNvCxnSpPr/>
          <p:nvPr/>
        </p:nvCxnSpPr>
        <p:spPr bwMode="auto">
          <a:xfrm>
            <a:off x="2217084" y="3031294"/>
            <a:ext cx="0" cy="52425"/>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5225704-71D3-0B14-36E0-F77908B78CE6}"/>
              </a:ext>
            </a:extLst>
          </p:cNvPr>
          <p:cNvCxnSpPr/>
          <p:nvPr/>
        </p:nvCxnSpPr>
        <p:spPr bwMode="auto">
          <a:xfrm>
            <a:off x="2854036" y="3020178"/>
            <a:ext cx="0" cy="52425"/>
          </a:xfrm>
          <a:prstGeom prst="line">
            <a:avLst/>
          </a:prstGeom>
          <a:noFill/>
          <a:ln w="28575" cap="flat" cmpd="sng" algn="ctr">
            <a:solidFill>
              <a:schemeClr val="bg1"/>
            </a:solidFill>
            <a:prstDash val="solid"/>
            <a:round/>
            <a:headEnd type="none" w="med" len="med"/>
            <a:tailEnd type="none" w="med" len="med"/>
          </a:ln>
          <a:effectLst/>
        </p:spPr>
      </p:cxnSp>
      <p:sp>
        <p:nvSpPr>
          <p:cNvPr id="79" name="TextBox 78">
            <a:extLst>
              <a:ext uri="{FF2B5EF4-FFF2-40B4-BE49-F238E27FC236}">
                <a16:creationId xmlns:a16="http://schemas.microsoft.com/office/drawing/2014/main" id="{5D6CC516-C53F-BC32-D5CD-381DF2B5DAFE}"/>
              </a:ext>
            </a:extLst>
          </p:cNvPr>
          <p:cNvSpPr txBox="1"/>
          <p:nvPr/>
        </p:nvSpPr>
        <p:spPr>
          <a:xfrm>
            <a:off x="2709160" y="1534074"/>
            <a:ext cx="1179445" cy="674031"/>
          </a:xfrm>
          <a:prstGeom prst="rect">
            <a:avLst/>
          </a:prstGeom>
          <a:solidFill>
            <a:schemeClr val="accent2">
              <a:lumMod val="20000"/>
              <a:lumOff val="80000"/>
            </a:schemeClr>
          </a:solidFill>
        </p:spPr>
        <p:txBody>
          <a:bodyPr wrap="square" rtlCol="0">
            <a:spAutoFit/>
          </a:bodyPr>
          <a:lstStyle/>
          <a:p>
            <a:pPr marL="0" marR="0" lvl="0" indent="0" algn="ctr" defTabSz="914400" rtl="0" eaLnBrk="1" fontAlgn="auto" latinLnBrk="0" hangingPunct="1">
              <a:lnSpc>
                <a:spcPct val="90000"/>
              </a:lnSpc>
              <a:spcBef>
                <a:spcPts val="0"/>
              </a:spcBef>
              <a:spcAft>
                <a:spcPts val="800"/>
              </a:spcAft>
              <a:buClrTx/>
              <a:buSzTx/>
              <a:buFontTx/>
              <a:buNone/>
              <a:tabLst/>
              <a:defRPr/>
            </a:pPr>
            <a:r>
              <a:rPr kumimoji="0" lang="en-US" sz="1400" i="0" u="none" strike="noStrike" kern="1200" cap="none" spc="0" normalizeH="0" baseline="0" noProof="0">
                <a:ln>
                  <a:noFill/>
                </a:ln>
                <a:solidFill>
                  <a:schemeClr val="accent3"/>
                </a:solidFill>
                <a:effectLst/>
                <a:uLnTx/>
                <a:uFillTx/>
                <a:latin typeface="+mn-lt"/>
                <a:cs typeface="+mn-cs"/>
              </a:rPr>
              <a:t>HER2 testing by </a:t>
            </a:r>
            <a:r>
              <a:rPr lang="en-US" sz="1400">
                <a:solidFill>
                  <a:schemeClr val="accent3"/>
                </a:solidFill>
                <a:latin typeface="+mn-lt"/>
                <a:cs typeface="+mn-cs"/>
              </a:rPr>
              <a:t> validated IHC assay?</a:t>
            </a:r>
            <a:endParaRPr kumimoji="0" lang="en-US" sz="1400" i="0" u="none" strike="noStrike" kern="1200" cap="none" spc="0" normalizeH="0" baseline="0" noProof="0">
              <a:ln>
                <a:noFill/>
              </a:ln>
              <a:solidFill>
                <a:schemeClr val="accent3"/>
              </a:solidFill>
              <a:effectLst/>
              <a:uLnTx/>
              <a:uFillTx/>
              <a:latin typeface="+mn-lt"/>
              <a:cs typeface="+mn-cs"/>
            </a:endParaRPr>
          </a:p>
        </p:txBody>
      </p:sp>
      <p:sp>
        <p:nvSpPr>
          <p:cNvPr id="81" name="TextBox 80">
            <a:extLst>
              <a:ext uri="{FF2B5EF4-FFF2-40B4-BE49-F238E27FC236}">
                <a16:creationId xmlns:a16="http://schemas.microsoft.com/office/drawing/2014/main" id="{837335A1-BDB6-98E6-BEF4-6B61F360D221}"/>
              </a:ext>
            </a:extLst>
          </p:cNvPr>
          <p:cNvSpPr txBox="1"/>
          <p:nvPr/>
        </p:nvSpPr>
        <p:spPr bwMode="auto">
          <a:xfrm>
            <a:off x="450240" y="2435194"/>
            <a:ext cx="1316538" cy="307777"/>
          </a:xfrm>
          <a:prstGeom prst="rect">
            <a:avLst/>
          </a:prstGeom>
          <a:solidFill>
            <a:schemeClr val="accent2">
              <a:lumMod val="20000"/>
              <a:lumOff val="80000"/>
            </a:schemeClr>
          </a:solidFill>
          <a:ln>
            <a:noFill/>
          </a:ln>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mn-lt"/>
              </a:rPr>
              <a:t>IHC 3+</a:t>
            </a:r>
          </a:p>
        </p:txBody>
      </p:sp>
      <p:sp>
        <p:nvSpPr>
          <p:cNvPr id="82" name="TextBox 81">
            <a:extLst>
              <a:ext uri="{FF2B5EF4-FFF2-40B4-BE49-F238E27FC236}">
                <a16:creationId xmlns:a16="http://schemas.microsoft.com/office/drawing/2014/main" id="{B0E82416-E778-0D58-1F7D-54EDA5CB3EA1}"/>
              </a:ext>
            </a:extLst>
          </p:cNvPr>
          <p:cNvSpPr txBox="1"/>
          <p:nvPr/>
        </p:nvSpPr>
        <p:spPr bwMode="auto">
          <a:xfrm>
            <a:off x="1906431" y="2423956"/>
            <a:ext cx="1316539" cy="307777"/>
          </a:xfrm>
          <a:prstGeom prst="rect">
            <a:avLst/>
          </a:prstGeom>
          <a:solidFill>
            <a:schemeClr val="accent2">
              <a:lumMod val="20000"/>
              <a:lumOff val="80000"/>
            </a:schemeClr>
          </a:solidFill>
          <a:ln>
            <a:noFill/>
          </a:ln>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mn-lt"/>
              </a:rPr>
              <a:t>IHC 2+</a:t>
            </a:r>
          </a:p>
        </p:txBody>
      </p:sp>
      <p:sp>
        <p:nvSpPr>
          <p:cNvPr id="83" name="TextBox 82">
            <a:extLst>
              <a:ext uri="{FF2B5EF4-FFF2-40B4-BE49-F238E27FC236}">
                <a16:creationId xmlns:a16="http://schemas.microsoft.com/office/drawing/2014/main" id="{7838194A-139D-89D1-7B4F-F0BB147F5BC9}"/>
              </a:ext>
            </a:extLst>
          </p:cNvPr>
          <p:cNvSpPr txBox="1"/>
          <p:nvPr/>
        </p:nvSpPr>
        <p:spPr bwMode="auto">
          <a:xfrm>
            <a:off x="3373373" y="2444819"/>
            <a:ext cx="1316538" cy="307777"/>
          </a:xfrm>
          <a:prstGeom prst="rect">
            <a:avLst/>
          </a:prstGeom>
          <a:solidFill>
            <a:schemeClr val="accent2">
              <a:lumMod val="20000"/>
              <a:lumOff val="80000"/>
            </a:schemeClr>
          </a:solidFill>
          <a:ln>
            <a:noFill/>
          </a:ln>
        </p:spPr>
        <p:txBody>
          <a:bodyPr wrap="square" rtlCol="0">
            <a:spAutoFit/>
          </a:bodyPr>
          <a:lstStyle>
            <a:defPPr>
              <a:defRPr lang="en-US"/>
            </a:defPPr>
            <a:lvl1pPr algn="ctr">
              <a:lnSpc>
                <a:spcPct val="100000"/>
              </a:lnSpc>
              <a:spcBef>
                <a:spcPct val="50000"/>
              </a:spcBef>
              <a:buClrTx/>
              <a:buFontTx/>
              <a:buNone/>
              <a:defRPr sz="1200">
                <a:latin typeface="Calibri" panose="020F0502020204030204" pitchFamily="34" charset="0"/>
              </a:defRPr>
            </a:lvl1pPr>
          </a:lstStyle>
          <a:p>
            <a:r>
              <a:rPr lang="en-US" sz="1400">
                <a:solidFill>
                  <a:schemeClr val="bg1"/>
                </a:solidFill>
                <a:latin typeface="+mn-lt"/>
              </a:rPr>
              <a:t>IHC 1+</a:t>
            </a:r>
          </a:p>
        </p:txBody>
      </p:sp>
      <p:sp>
        <p:nvSpPr>
          <p:cNvPr id="84" name="TextBox 83">
            <a:extLst>
              <a:ext uri="{FF2B5EF4-FFF2-40B4-BE49-F238E27FC236}">
                <a16:creationId xmlns:a16="http://schemas.microsoft.com/office/drawing/2014/main" id="{19F459E5-4FAF-4E3B-9774-75BAE8EDEEA0}"/>
              </a:ext>
            </a:extLst>
          </p:cNvPr>
          <p:cNvSpPr txBox="1"/>
          <p:nvPr/>
        </p:nvSpPr>
        <p:spPr bwMode="auto">
          <a:xfrm>
            <a:off x="4814214" y="2435194"/>
            <a:ext cx="1323886" cy="307777"/>
          </a:xfrm>
          <a:prstGeom prst="rect">
            <a:avLst/>
          </a:prstGeom>
          <a:solidFill>
            <a:schemeClr val="accent2">
              <a:lumMod val="20000"/>
              <a:lumOff val="80000"/>
            </a:schemeClr>
          </a:solidFill>
          <a:ln>
            <a:noFill/>
          </a:ln>
        </p:spPr>
        <p:txBody>
          <a:bodyPr wrap="square" rtlCol="0">
            <a:spAutoFit/>
          </a:bodyPr>
          <a:lstStyle>
            <a:defPPr>
              <a:defRPr lang="en-US"/>
            </a:defPPr>
            <a:lvl1pPr algn="ctr">
              <a:lnSpc>
                <a:spcPct val="100000"/>
              </a:lnSpc>
              <a:spcBef>
                <a:spcPct val="50000"/>
              </a:spcBef>
              <a:buClrTx/>
              <a:buFontTx/>
              <a:buNone/>
              <a:defRPr sz="1200">
                <a:latin typeface="Calibri" panose="020F0502020204030204" pitchFamily="34" charset="0"/>
              </a:defRPr>
            </a:lvl1pPr>
          </a:lstStyle>
          <a:p>
            <a:r>
              <a:rPr lang="en-US" sz="1400">
                <a:solidFill>
                  <a:schemeClr val="bg1"/>
                </a:solidFill>
              </a:rPr>
              <a:t>IHC 0+</a:t>
            </a:r>
          </a:p>
        </p:txBody>
      </p:sp>
      <p:sp>
        <p:nvSpPr>
          <p:cNvPr id="88" name="TextBox 87">
            <a:extLst>
              <a:ext uri="{FF2B5EF4-FFF2-40B4-BE49-F238E27FC236}">
                <a16:creationId xmlns:a16="http://schemas.microsoft.com/office/drawing/2014/main" id="{940BD9BB-4865-C14F-0AB9-D9CCE89D25EA}"/>
              </a:ext>
            </a:extLst>
          </p:cNvPr>
          <p:cNvSpPr txBox="1"/>
          <p:nvPr/>
        </p:nvSpPr>
        <p:spPr bwMode="auto">
          <a:xfrm>
            <a:off x="1884652" y="3112832"/>
            <a:ext cx="645568" cy="523220"/>
          </a:xfrm>
          <a:prstGeom prst="rect">
            <a:avLst/>
          </a:prstGeom>
          <a:solidFill>
            <a:schemeClr val="accent2">
              <a:lumMod val="20000"/>
              <a:lumOff val="80000"/>
            </a:schemeClr>
          </a:solidFill>
          <a:ln>
            <a:noFill/>
          </a:ln>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mn-lt"/>
              </a:rPr>
              <a:t>Reflex +</a:t>
            </a:r>
          </a:p>
        </p:txBody>
      </p:sp>
      <p:sp>
        <p:nvSpPr>
          <p:cNvPr id="89" name="TextBox 88">
            <a:extLst>
              <a:ext uri="{FF2B5EF4-FFF2-40B4-BE49-F238E27FC236}">
                <a16:creationId xmlns:a16="http://schemas.microsoft.com/office/drawing/2014/main" id="{36C22D7B-DF1A-FDBB-3D59-2BEB2DC4E179}"/>
              </a:ext>
            </a:extLst>
          </p:cNvPr>
          <p:cNvSpPr txBox="1"/>
          <p:nvPr/>
        </p:nvSpPr>
        <p:spPr bwMode="auto">
          <a:xfrm>
            <a:off x="3499593" y="3202354"/>
            <a:ext cx="1185481" cy="480131"/>
          </a:xfrm>
          <a:prstGeom prst="rect">
            <a:avLst/>
          </a:prstGeom>
          <a:solidFill>
            <a:schemeClr val="accent1"/>
          </a:solidFill>
        </p:spPr>
        <p:txBody>
          <a:bodyPr wrap="square" rtlCol="0">
            <a:spAutoFit/>
          </a:bodyPr>
          <a:lstStyle>
            <a:defPPr>
              <a:defRPr lang="en-US"/>
            </a:defPPr>
            <a:lvl1pPr marL="0" marR="0" lvl="0" indent="0" algn="ctr" defTabSz="914400" eaLnBrk="1" fontAlgn="auto" latinLnBrk="0" hangingPunct="1">
              <a:lnSpc>
                <a:spcPct val="90000"/>
              </a:lnSpc>
              <a:spcBef>
                <a:spcPts val="0"/>
              </a:spcBef>
              <a:spcAft>
                <a:spcPts val="800"/>
              </a:spcAft>
              <a:buClrTx/>
              <a:buSzTx/>
              <a:buFontTx/>
              <a:buNone/>
              <a:tabLst/>
              <a:defRPr kumimoji="0" sz="1400" b="0" i="0" u="none" strike="noStrike" cap="none" spc="0" normalizeH="0" baseline="0">
                <a:ln>
                  <a:noFill/>
                </a:ln>
                <a:effectLst/>
                <a:uLnTx/>
                <a:uFillTx/>
                <a:latin typeface="+mn-lt"/>
                <a:cs typeface="+mn-cs"/>
              </a:defRPr>
            </a:lvl1pPr>
          </a:lstStyle>
          <a:p>
            <a:r>
              <a:rPr lang="en-US" b="1"/>
              <a:t>HER2         Low</a:t>
            </a:r>
          </a:p>
        </p:txBody>
      </p:sp>
      <p:sp>
        <p:nvSpPr>
          <p:cNvPr id="90" name="TextBox 89">
            <a:extLst>
              <a:ext uri="{FF2B5EF4-FFF2-40B4-BE49-F238E27FC236}">
                <a16:creationId xmlns:a16="http://schemas.microsoft.com/office/drawing/2014/main" id="{237B7B11-8FCA-8DC0-4DEE-AC31D842D478}"/>
              </a:ext>
            </a:extLst>
          </p:cNvPr>
          <p:cNvSpPr txBox="1"/>
          <p:nvPr/>
        </p:nvSpPr>
        <p:spPr bwMode="auto">
          <a:xfrm>
            <a:off x="4909270" y="3138468"/>
            <a:ext cx="1159844" cy="523220"/>
          </a:xfrm>
          <a:prstGeom prst="rect">
            <a:avLst/>
          </a:prstGeom>
          <a:solidFill>
            <a:schemeClr val="bg2"/>
          </a:solidFill>
          <a:ln>
            <a:noFill/>
          </a:ln>
        </p:spPr>
        <p:txBody>
          <a:bodyPr wrap="square" rtlCol="0">
            <a:spAutoFit/>
          </a:bodyPr>
          <a:lstStyle>
            <a:defPPr>
              <a:defRPr lang="en-US"/>
            </a:defPPr>
            <a:lvl1pPr algn="ctr">
              <a:lnSpc>
                <a:spcPct val="100000"/>
              </a:lnSpc>
              <a:spcBef>
                <a:spcPct val="50000"/>
              </a:spcBef>
              <a:buClrTx/>
              <a:buFontTx/>
              <a:buNone/>
              <a:defRPr sz="1200">
                <a:latin typeface="Calibri" panose="020F0502020204030204" pitchFamily="34" charset="0"/>
              </a:defRPr>
            </a:lvl1pPr>
          </a:lstStyle>
          <a:p>
            <a:r>
              <a:rPr lang="en-US" sz="1400"/>
              <a:t>HER2 Negative</a:t>
            </a:r>
          </a:p>
        </p:txBody>
      </p:sp>
      <p:sp>
        <p:nvSpPr>
          <p:cNvPr id="91" name="TextBox 90">
            <a:extLst>
              <a:ext uri="{FF2B5EF4-FFF2-40B4-BE49-F238E27FC236}">
                <a16:creationId xmlns:a16="http://schemas.microsoft.com/office/drawing/2014/main" id="{65F90BA2-2A52-4A04-8142-4E18FDE29C7E}"/>
              </a:ext>
            </a:extLst>
          </p:cNvPr>
          <p:cNvSpPr txBox="1"/>
          <p:nvPr/>
        </p:nvSpPr>
        <p:spPr bwMode="auto">
          <a:xfrm>
            <a:off x="2609831" y="3122484"/>
            <a:ext cx="645568" cy="523220"/>
          </a:xfrm>
          <a:prstGeom prst="rect">
            <a:avLst/>
          </a:prstGeom>
          <a:solidFill>
            <a:schemeClr val="accent2">
              <a:lumMod val="20000"/>
              <a:lumOff val="80000"/>
            </a:schemeClr>
          </a:solidFill>
          <a:ln>
            <a:noFill/>
          </a:ln>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mn-lt"/>
              </a:rPr>
              <a:t>Reflex -</a:t>
            </a:r>
          </a:p>
        </p:txBody>
      </p:sp>
      <p:sp>
        <p:nvSpPr>
          <p:cNvPr id="92" name="TextBox 91">
            <a:extLst>
              <a:ext uri="{FF2B5EF4-FFF2-40B4-BE49-F238E27FC236}">
                <a16:creationId xmlns:a16="http://schemas.microsoft.com/office/drawing/2014/main" id="{2A09D4E8-9DF8-F48D-F065-DE0D0F5B0F3D}"/>
              </a:ext>
            </a:extLst>
          </p:cNvPr>
          <p:cNvSpPr txBox="1"/>
          <p:nvPr/>
        </p:nvSpPr>
        <p:spPr bwMode="auto">
          <a:xfrm>
            <a:off x="457142" y="3092610"/>
            <a:ext cx="1190584" cy="523220"/>
          </a:xfrm>
          <a:prstGeom prst="rect">
            <a:avLst/>
          </a:prstGeom>
          <a:solidFill>
            <a:schemeClr val="accent3">
              <a:lumMod val="75000"/>
            </a:schemeClr>
          </a:solidFill>
          <a:ln>
            <a:noFill/>
          </a:ln>
        </p:spPr>
        <p:txBody>
          <a:bodyPr wrap="square" rtlCol="0">
            <a:spAutoFit/>
          </a:bodyPr>
          <a:lstStyle>
            <a:defPPr>
              <a:defRPr lang="en-US"/>
            </a:defPPr>
            <a:lvl1pPr algn="ctr">
              <a:lnSpc>
                <a:spcPct val="100000"/>
              </a:lnSpc>
              <a:spcBef>
                <a:spcPct val="50000"/>
              </a:spcBef>
              <a:buClrTx/>
              <a:buFontTx/>
              <a:buNone/>
              <a:defRPr sz="1200">
                <a:latin typeface="Calibri" panose="020F0502020204030204" pitchFamily="34" charset="0"/>
              </a:defRPr>
            </a:lvl1pPr>
          </a:lstStyle>
          <a:p>
            <a:r>
              <a:rPr lang="en-US" sz="1400"/>
              <a:t>HER2 Positive</a:t>
            </a:r>
          </a:p>
        </p:txBody>
      </p:sp>
      <p:pic>
        <p:nvPicPr>
          <p:cNvPr id="8" name="Picture 7" descr="Icon&#10;&#10;Description automatically generated">
            <a:extLst>
              <a:ext uri="{FF2B5EF4-FFF2-40B4-BE49-F238E27FC236}">
                <a16:creationId xmlns:a16="http://schemas.microsoft.com/office/drawing/2014/main" id="{D64906E0-2921-8CC0-A39E-BB0DB72BBC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6230" y="4061650"/>
            <a:ext cx="1037955" cy="1569332"/>
          </a:xfrm>
          <a:prstGeom prst="rect">
            <a:avLst/>
          </a:prstGeom>
        </p:spPr>
      </p:pic>
      <p:sp>
        <p:nvSpPr>
          <p:cNvPr id="7" name="TextBox 6">
            <a:extLst>
              <a:ext uri="{FF2B5EF4-FFF2-40B4-BE49-F238E27FC236}">
                <a16:creationId xmlns:a16="http://schemas.microsoft.com/office/drawing/2014/main" id="{A7F710D0-FA5E-EABA-7711-EAE4CEE3F9CC}"/>
              </a:ext>
            </a:extLst>
          </p:cNvPr>
          <p:cNvSpPr txBox="1"/>
          <p:nvPr/>
        </p:nvSpPr>
        <p:spPr>
          <a:xfrm>
            <a:off x="7457035" y="3612901"/>
            <a:ext cx="4219411" cy="338554"/>
          </a:xfrm>
          <a:prstGeom prst="rect">
            <a:avLst/>
          </a:prstGeom>
          <a:solidFill>
            <a:srgbClr val="E1471D"/>
          </a:solidFill>
          <a:ln w="12700">
            <a:solidFill>
              <a:schemeClr val="bg2"/>
            </a:solidFill>
          </a:ln>
        </p:spPr>
        <p:txBody>
          <a:bodyPr wrap="square" rtlCol="0">
            <a:spAutoFit/>
          </a:bodyPr>
          <a:lstStyle/>
          <a:p>
            <a:pPr algn="l"/>
            <a:r>
              <a:rPr lang="en-US" sz="1600" b="0">
                <a:latin typeface="+mn-lt"/>
              </a:rPr>
              <a:t>Consider a clinical trial of anti-HER2 ADCs</a:t>
            </a:r>
            <a:endParaRPr lang="en-US" sz="1400" b="0">
              <a:latin typeface="+mn-lt"/>
            </a:endParaRPr>
          </a:p>
        </p:txBody>
      </p:sp>
      <p:cxnSp>
        <p:nvCxnSpPr>
          <p:cNvPr id="10" name="Straight Arrow Connector 9">
            <a:extLst>
              <a:ext uri="{FF2B5EF4-FFF2-40B4-BE49-F238E27FC236}">
                <a16:creationId xmlns:a16="http://schemas.microsoft.com/office/drawing/2014/main" id="{0C739868-90BF-9990-DF81-06625F252816}"/>
              </a:ext>
            </a:extLst>
          </p:cNvPr>
          <p:cNvCxnSpPr>
            <a:cxnSpLocks/>
          </p:cNvCxnSpPr>
          <p:nvPr/>
        </p:nvCxnSpPr>
        <p:spPr>
          <a:xfrm flipV="1">
            <a:off x="2440739" y="4505213"/>
            <a:ext cx="4829634" cy="15579"/>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80F3CDC-DED0-D341-12D3-E411031FB92B}"/>
              </a:ext>
            </a:extLst>
          </p:cNvPr>
          <p:cNvSpPr txBox="1"/>
          <p:nvPr/>
        </p:nvSpPr>
        <p:spPr bwMode="auto">
          <a:xfrm>
            <a:off x="3756604" y="4259182"/>
            <a:ext cx="1190584" cy="523220"/>
          </a:xfrm>
          <a:prstGeom prst="rect">
            <a:avLst/>
          </a:prstGeom>
          <a:solidFill>
            <a:schemeClr val="accent4"/>
          </a:solidFill>
          <a:ln>
            <a:noFill/>
          </a:ln>
        </p:spPr>
        <p:txBody>
          <a:bodyPr wrap="square" rtlCol="0">
            <a:spAutoFit/>
          </a:bodyPr>
          <a:lstStyle>
            <a:defPPr>
              <a:defRPr lang="en-US"/>
            </a:defPPr>
            <a:lvl1pPr algn="ctr">
              <a:lnSpc>
                <a:spcPct val="100000"/>
              </a:lnSpc>
              <a:spcBef>
                <a:spcPct val="50000"/>
              </a:spcBef>
              <a:buClrTx/>
              <a:buFontTx/>
              <a:buNone/>
              <a:defRPr sz="1200">
                <a:latin typeface="Calibri" panose="020F0502020204030204" pitchFamily="34" charset="0"/>
              </a:defRPr>
            </a:lvl1pPr>
          </a:lstStyle>
          <a:p>
            <a:r>
              <a:rPr lang="en-US" sz="1400"/>
              <a:t>HER2 Positive</a:t>
            </a:r>
          </a:p>
        </p:txBody>
      </p:sp>
      <p:sp>
        <p:nvSpPr>
          <p:cNvPr id="15" name="TextBox 14">
            <a:extLst>
              <a:ext uri="{FF2B5EF4-FFF2-40B4-BE49-F238E27FC236}">
                <a16:creationId xmlns:a16="http://schemas.microsoft.com/office/drawing/2014/main" id="{0A5EA43E-2AE5-8C63-0632-09ABED003A71}"/>
              </a:ext>
            </a:extLst>
          </p:cNvPr>
          <p:cNvSpPr txBox="1"/>
          <p:nvPr/>
        </p:nvSpPr>
        <p:spPr>
          <a:xfrm>
            <a:off x="7527067" y="4318058"/>
            <a:ext cx="4219413" cy="307777"/>
          </a:xfrm>
          <a:prstGeom prst="rect">
            <a:avLst/>
          </a:prstGeom>
          <a:solidFill>
            <a:srgbClr val="E1471D"/>
          </a:solidFill>
          <a:ln w="12700">
            <a:solidFill>
              <a:schemeClr val="bg2"/>
            </a:solidFill>
          </a:ln>
        </p:spPr>
        <p:txBody>
          <a:bodyPr wrap="square" rtlCol="0">
            <a:spAutoFit/>
          </a:bodyPr>
          <a:lstStyle/>
          <a:p>
            <a:r>
              <a:rPr lang="en-US" sz="1400" b="0">
                <a:latin typeface="+mn-lt"/>
              </a:rPr>
              <a:t>Consider a clinical trial of anti-HER2 ADCs</a:t>
            </a:r>
            <a:endParaRPr lang="en-US" sz="1200" b="0">
              <a:latin typeface="+mn-lt"/>
            </a:endParaRPr>
          </a:p>
        </p:txBody>
      </p:sp>
      <p:sp>
        <p:nvSpPr>
          <p:cNvPr id="17" name="TextBox 16">
            <a:extLst>
              <a:ext uri="{FF2B5EF4-FFF2-40B4-BE49-F238E27FC236}">
                <a16:creationId xmlns:a16="http://schemas.microsoft.com/office/drawing/2014/main" id="{B117BE68-F25E-C60D-1D0C-3DD29C345D4A}"/>
              </a:ext>
            </a:extLst>
          </p:cNvPr>
          <p:cNvSpPr txBox="1"/>
          <p:nvPr/>
        </p:nvSpPr>
        <p:spPr bwMode="auto">
          <a:xfrm>
            <a:off x="6613547" y="3700348"/>
            <a:ext cx="6399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mUC</a:t>
            </a:r>
          </a:p>
        </p:txBody>
      </p:sp>
      <p:sp>
        <p:nvSpPr>
          <p:cNvPr id="18" name="TextBox 17">
            <a:extLst>
              <a:ext uri="{FF2B5EF4-FFF2-40B4-BE49-F238E27FC236}">
                <a16:creationId xmlns:a16="http://schemas.microsoft.com/office/drawing/2014/main" id="{56A8E15D-1766-9B22-609E-8C432F329C61}"/>
              </a:ext>
            </a:extLst>
          </p:cNvPr>
          <p:cNvSpPr txBox="1"/>
          <p:nvPr/>
        </p:nvSpPr>
        <p:spPr bwMode="auto">
          <a:xfrm>
            <a:off x="6698077" y="4505213"/>
            <a:ext cx="5545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RCC</a:t>
            </a:r>
          </a:p>
        </p:txBody>
      </p:sp>
      <p:sp>
        <p:nvSpPr>
          <p:cNvPr id="24" name="TextBox 23">
            <a:extLst>
              <a:ext uri="{FF2B5EF4-FFF2-40B4-BE49-F238E27FC236}">
                <a16:creationId xmlns:a16="http://schemas.microsoft.com/office/drawing/2014/main" id="{AA3E6416-17D8-2ED4-C79F-9B6DCB05E22E}"/>
              </a:ext>
            </a:extLst>
          </p:cNvPr>
          <p:cNvSpPr txBox="1"/>
          <p:nvPr/>
        </p:nvSpPr>
        <p:spPr bwMode="auto">
          <a:xfrm>
            <a:off x="5838699" y="4974188"/>
            <a:ext cx="14316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Penile cancer</a:t>
            </a:r>
          </a:p>
        </p:txBody>
      </p:sp>
      <p:sp>
        <p:nvSpPr>
          <p:cNvPr id="25" name="TextBox 24">
            <a:extLst>
              <a:ext uri="{FF2B5EF4-FFF2-40B4-BE49-F238E27FC236}">
                <a16:creationId xmlns:a16="http://schemas.microsoft.com/office/drawing/2014/main" id="{782395CF-34B0-4E2C-F5DB-2D373D2F2A11}"/>
              </a:ext>
            </a:extLst>
          </p:cNvPr>
          <p:cNvSpPr txBox="1"/>
          <p:nvPr/>
        </p:nvSpPr>
        <p:spPr>
          <a:xfrm>
            <a:off x="7506926" y="5083839"/>
            <a:ext cx="4243887" cy="338554"/>
          </a:xfrm>
          <a:prstGeom prst="rect">
            <a:avLst/>
          </a:prstGeom>
          <a:solidFill>
            <a:srgbClr val="E1471D"/>
          </a:solidFill>
          <a:ln w="12700">
            <a:solidFill>
              <a:schemeClr val="bg2"/>
            </a:solidFill>
          </a:ln>
        </p:spPr>
        <p:txBody>
          <a:bodyPr wrap="square" rtlCol="0">
            <a:spAutoFit/>
          </a:bodyPr>
          <a:lstStyle/>
          <a:p>
            <a:pPr algn="l"/>
            <a:r>
              <a:rPr lang="en-US" sz="1600" b="0">
                <a:latin typeface="+mn-lt"/>
              </a:rPr>
              <a:t>Consider a clinical trial of anti-HER2 ADCs</a:t>
            </a:r>
            <a:endParaRPr lang="en-US" sz="1400" b="0">
              <a:latin typeface="+mn-lt"/>
            </a:endParaRPr>
          </a:p>
        </p:txBody>
      </p:sp>
      <p:sp>
        <p:nvSpPr>
          <p:cNvPr id="26" name="TextBox 25">
            <a:extLst>
              <a:ext uri="{FF2B5EF4-FFF2-40B4-BE49-F238E27FC236}">
                <a16:creationId xmlns:a16="http://schemas.microsoft.com/office/drawing/2014/main" id="{9F24984A-5F7F-9EB0-3E22-53A21E031A30}"/>
              </a:ext>
            </a:extLst>
          </p:cNvPr>
          <p:cNvSpPr txBox="1"/>
          <p:nvPr/>
        </p:nvSpPr>
        <p:spPr bwMode="auto">
          <a:xfrm>
            <a:off x="613870" y="5899712"/>
            <a:ext cx="71915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a:solidFill>
                  <a:schemeClr val="bg1"/>
                </a:solidFill>
                <a:latin typeface="Calibri" panose="020F0502020204030204" pitchFamily="34" charset="0"/>
              </a:rPr>
              <a:t>Available NGS panel results could be useful in assessing for HER2 status </a:t>
            </a:r>
          </a:p>
        </p:txBody>
      </p:sp>
      <p:sp>
        <p:nvSpPr>
          <p:cNvPr id="33" name="TextBox 32">
            <a:extLst>
              <a:ext uri="{FF2B5EF4-FFF2-40B4-BE49-F238E27FC236}">
                <a16:creationId xmlns:a16="http://schemas.microsoft.com/office/drawing/2014/main" id="{857E5379-4BC0-EB2F-43F5-D9D16B9A9FA8}"/>
              </a:ext>
            </a:extLst>
          </p:cNvPr>
          <p:cNvSpPr txBox="1"/>
          <p:nvPr/>
        </p:nvSpPr>
        <p:spPr bwMode="auto">
          <a:xfrm>
            <a:off x="8975332" y="2490046"/>
            <a:ext cx="11828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Next steps</a:t>
            </a:r>
          </a:p>
        </p:txBody>
      </p:sp>
      <p:cxnSp>
        <p:nvCxnSpPr>
          <p:cNvPr id="35" name="Connector: Elbow 34">
            <a:extLst>
              <a:ext uri="{FF2B5EF4-FFF2-40B4-BE49-F238E27FC236}">
                <a16:creationId xmlns:a16="http://schemas.microsoft.com/office/drawing/2014/main" id="{47739163-B910-2A3E-5EC6-E6FEF91BD2E8}"/>
              </a:ext>
            </a:extLst>
          </p:cNvPr>
          <p:cNvCxnSpPr>
            <a:cxnSpLocks/>
            <a:stCxn id="7" idx="1"/>
            <a:endCxn id="25" idx="1"/>
          </p:cNvCxnSpPr>
          <p:nvPr/>
        </p:nvCxnSpPr>
        <p:spPr bwMode="auto">
          <a:xfrm rot="10800000" flipH="1" flipV="1">
            <a:off x="7457034" y="3782178"/>
            <a:ext cx="49891" cy="1470938"/>
          </a:xfrm>
          <a:prstGeom prst="bentConnector3">
            <a:avLst>
              <a:gd name="adj1" fmla="val -458199"/>
            </a:avLst>
          </a:prstGeom>
          <a:noFill/>
          <a:ln w="28575" cap="flat" cmpd="sng" algn="ctr">
            <a:solidFill>
              <a:schemeClr val="bg1"/>
            </a:solidFill>
            <a:prstDash val="solid"/>
            <a:round/>
            <a:headEnd type="triangle"/>
            <a:tailEnd type="triangle"/>
          </a:ln>
          <a:effectLst/>
        </p:spPr>
      </p:cxnSp>
      <p:cxnSp>
        <p:nvCxnSpPr>
          <p:cNvPr id="4" name="Connector: Curved 3">
            <a:extLst>
              <a:ext uri="{FF2B5EF4-FFF2-40B4-BE49-F238E27FC236}">
                <a16:creationId xmlns:a16="http://schemas.microsoft.com/office/drawing/2014/main" id="{5A4A1E36-7AAC-1C86-9797-6F3545336418}"/>
              </a:ext>
            </a:extLst>
          </p:cNvPr>
          <p:cNvCxnSpPr/>
          <p:nvPr/>
        </p:nvCxnSpPr>
        <p:spPr bwMode="auto">
          <a:xfrm>
            <a:off x="1270000" y="3700348"/>
            <a:ext cx="1054100" cy="820444"/>
          </a:xfrm>
          <a:prstGeom prst="curvedConnector3">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912588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D28ED-753A-3AB6-87BD-44C43E42CA1D}"/>
              </a:ext>
            </a:extLst>
          </p:cNvPr>
          <p:cNvSpPr>
            <a:spLocks noGrp="1"/>
          </p:cNvSpPr>
          <p:nvPr>
            <p:ph type="title"/>
          </p:nvPr>
        </p:nvSpPr>
        <p:spPr/>
        <p:txBody>
          <a:bodyPr/>
          <a:lstStyle/>
          <a:p>
            <a:r>
              <a:rPr lang="en-US"/>
              <a:t>Managing the Safety Profile of Anti-HER2 ADCs</a:t>
            </a:r>
          </a:p>
        </p:txBody>
      </p:sp>
    </p:spTree>
    <p:extLst>
      <p:ext uri="{BB962C8B-B14F-4D97-AF65-F5344CB8AC3E}">
        <p14:creationId xmlns:p14="http://schemas.microsoft.com/office/powerpoint/2010/main" val="17852614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1C462-89FC-38B7-5F0D-BCD4958A7147}"/>
              </a:ext>
            </a:extLst>
          </p:cNvPr>
          <p:cNvSpPr>
            <a:spLocks noGrp="1"/>
          </p:cNvSpPr>
          <p:nvPr>
            <p:ph type="title"/>
          </p:nvPr>
        </p:nvSpPr>
        <p:spPr/>
        <p:txBody>
          <a:bodyPr/>
          <a:lstStyle/>
          <a:p>
            <a:r>
              <a:rPr lang="en-US"/>
              <a:t>Administration Considerations for ADCs in GU Tumors</a:t>
            </a:r>
          </a:p>
        </p:txBody>
      </p:sp>
      <p:sp>
        <p:nvSpPr>
          <p:cNvPr id="4" name="Text Box 15">
            <a:extLst>
              <a:ext uri="{FF2B5EF4-FFF2-40B4-BE49-F238E27FC236}">
                <a16:creationId xmlns:a16="http://schemas.microsoft.com/office/drawing/2014/main" id="{C7A5CE30-15CF-8AB7-0ADE-14AFC73A4C0F}"/>
              </a:ext>
            </a:extLst>
          </p:cNvPr>
          <p:cNvSpPr txBox="1">
            <a:spLocks noChangeArrowheads="1"/>
          </p:cNvSpPr>
          <p:nvPr/>
        </p:nvSpPr>
        <p:spPr bwMode="auto">
          <a:xfrm>
            <a:off x="410896" y="6369770"/>
            <a:ext cx="855530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a:solidFill>
                  <a:schemeClr val="bg2"/>
                </a:solidFill>
                <a:latin typeface="Calibri" panose="020F0502020204030204" pitchFamily="34" charset="0"/>
              </a:rPr>
              <a:t>Trastuzumab deruxtecan PI. Trastuzumab emtansine PI. De Vries. Cancer Med. 2023;12:12071. Disitamab vedotin FDA approval pending.  </a:t>
            </a:r>
            <a:endParaRPr lang="en-US" altLang="en-US" sz="1200" b="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F72D5C26-340A-B977-EC18-1D958F2F97D3}"/>
              </a:ext>
            </a:extLst>
          </p:cNvPr>
          <p:cNvGraphicFramePr>
            <a:graphicFrameLocks/>
          </p:cNvGraphicFramePr>
          <p:nvPr>
            <p:extLst>
              <p:ext uri="{D42A27DB-BD31-4B8C-83A1-F6EECF244321}">
                <p14:modId xmlns:p14="http://schemas.microsoft.com/office/powerpoint/2010/main" val="3412648336"/>
              </p:ext>
            </p:extLst>
          </p:nvPr>
        </p:nvGraphicFramePr>
        <p:xfrm>
          <a:off x="717550" y="1590215"/>
          <a:ext cx="10788650" cy="4450176"/>
        </p:xfrm>
        <a:graphic>
          <a:graphicData uri="http://schemas.openxmlformats.org/drawingml/2006/table">
            <a:tbl>
              <a:tblPr/>
              <a:tblGrid>
                <a:gridCol w="3203470">
                  <a:extLst>
                    <a:ext uri="{9D8B030D-6E8A-4147-A177-3AD203B41FA5}">
                      <a16:colId xmlns:a16="http://schemas.microsoft.com/office/drawing/2014/main" val="20000"/>
                    </a:ext>
                  </a:extLst>
                </a:gridCol>
                <a:gridCol w="3792590">
                  <a:extLst>
                    <a:ext uri="{9D8B030D-6E8A-4147-A177-3AD203B41FA5}">
                      <a16:colId xmlns:a16="http://schemas.microsoft.com/office/drawing/2014/main" val="20001"/>
                    </a:ext>
                  </a:extLst>
                </a:gridCol>
                <a:gridCol w="3792590">
                  <a:extLst>
                    <a:ext uri="{9D8B030D-6E8A-4147-A177-3AD203B41FA5}">
                      <a16:colId xmlns:a16="http://schemas.microsoft.com/office/drawing/2014/main" val="88776181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Consideration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T-DXd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Disitamab vedotin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Premedication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Consider antiemetics for nausea and 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Starting dosage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5.4 mg/kg IV Q3W until PD/unacceptable toxicity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lang="en-US" sz="1600" b="0" i="0">
                          <a:solidFill>
                            <a:srgbClr val="000000"/>
                          </a:solidFill>
                          <a:effectLst/>
                          <a:latin typeface="+mn-lt"/>
                        </a:rPr>
                        <a:t>2 mg/kg IV infusion Q2W </a:t>
                      </a:r>
                      <a:endParaRPr kumimoji="0" lang="en-US" sz="16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Dose reductions for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First: 4.4 mg/kg</a:t>
                      </a:r>
                    </a:p>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Second: 3.2 mg/kg</a:t>
                      </a:r>
                    </a:p>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Third: discontinue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TBD</a:t>
                      </a:r>
                      <a:endParaRPr kumimoji="0" lang="en-US" sz="16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Key toxicities managed with dose modifications and growth factor supplementation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ILD/pneumonitis: </a:t>
                      </a:r>
                      <a:r>
                        <a:rPr kumimoji="0" lang="en-US" sz="1600" b="0" i="0" u="none" strike="noStrike" cap="none" normalizeH="0" baseline="0">
                          <a:ln>
                            <a:noFill/>
                          </a:ln>
                          <a:solidFill>
                            <a:schemeClr val="bg2">
                              <a:lumMod val="10000"/>
                            </a:schemeClr>
                          </a:solidFill>
                          <a:effectLst/>
                          <a:latin typeface="Calibri" panose="020F0502020204030204" pitchFamily="34" charset="0"/>
                        </a:rPr>
                        <a:t>stop at first sign of ILD/pneumonitis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Neutropenia: </a:t>
                      </a:r>
                      <a:r>
                        <a:rPr kumimoji="0" lang="en-US" sz="1600" b="0" i="0" u="none" strike="noStrike" cap="none" normalizeH="0" baseline="0">
                          <a:ln>
                            <a:noFill/>
                          </a:ln>
                          <a:solidFill>
                            <a:schemeClr val="bg2">
                              <a:lumMod val="10000"/>
                            </a:schemeClr>
                          </a:solidFill>
                          <a:effectLst/>
                          <a:latin typeface="Calibri" panose="020F0502020204030204" pitchFamily="34" charset="0"/>
                        </a:rPr>
                        <a:t>consider growth factor support and dose modifications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Thrombocytopenia: </a:t>
                      </a:r>
                      <a:r>
                        <a:rPr kumimoji="0" lang="en-US" sz="1600" b="0" i="0" u="none" strike="noStrike" cap="none" normalizeH="0" baseline="0">
                          <a:ln>
                            <a:noFill/>
                          </a:ln>
                          <a:solidFill>
                            <a:schemeClr val="bg2">
                              <a:lumMod val="10000"/>
                            </a:schemeClr>
                          </a:solidFill>
                          <a:effectLst/>
                          <a:latin typeface="Calibri" panose="020F0502020204030204" pitchFamily="34" charset="0"/>
                        </a:rPr>
                        <a:t>consider dose modification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1" i="0" u="none" strike="noStrike" cap="none" normalizeH="0" baseline="0">
                          <a:ln>
                            <a:noFill/>
                          </a:ln>
                          <a:solidFill>
                            <a:schemeClr val="bg2">
                              <a:lumMod val="10000"/>
                            </a:schemeClr>
                          </a:solidFill>
                          <a:effectLst/>
                          <a:latin typeface="Calibri" panose="020F0502020204030204" pitchFamily="34" charset="0"/>
                        </a:rPr>
                        <a:t>LVEF: </a:t>
                      </a:r>
                      <a:r>
                        <a:rPr kumimoji="0" lang="en-US" sz="1600" b="0" i="0" u="none" strike="noStrike" cap="none" normalizeH="0" baseline="0">
                          <a:ln>
                            <a:noFill/>
                          </a:ln>
                          <a:solidFill>
                            <a:schemeClr val="bg2">
                              <a:lumMod val="10000"/>
                            </a:schemeClr>
                          </a:solidFill>
                          <a:effectLst/>
                          <a:latin typeface="Calibri" panose="020F0502020204030204" pitchFamily="34" charset="0"/>
                        </a:rPr>
                        <a:t>consider dose modification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TBD</a:t>
                      </a:r>
                      <a:endParaRPr kumimoji="0" lang="en-US" sz="16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68929825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DDIs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Very limited/not clinically meaningful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TBD</a:t>
                      </a:r>
                      <a:endParaRPr kumimoji="0" lang="en-US" sz="16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527097796"/>
                  </a:ext>
                </a:extLst>
              </a:tr>
            </a:tbl>
          </a:graphicData>
        </a:graphic>
      </p:graphicFrame>
    </p:spTree>
    <p:extLst>
      <p:ext uri="{BB962C8B-B14F-4D97-AF65-F5344CB8AC3E}">
        <p14:creationId xmlns:p14="http://schemas.microsoft.com/office/powerpoint/2010/main" val="10595843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6D96E-0B4A-7C48-0C0E-29B12C902260}"/>
              </a:ext>
            </a:extLst>
          </p:cNvPr>
          <p:cNvSpPr>
            <a:spLocks noGrp="1"/>
          </p:cNvSpPr>
          <p:nvPr>
            <p:ph type="title"/>
          </p:nvPr>
        </p:nvSpPr>
        <p:spPr>
          <a:xfrm>
            <a:off x="609759" y="238127"/>
            <a:ext cx="11141055" cy="1103313"/>
          </a:xfrm>
        </p:spPr>
        <p:txBody>
          <a:bodyPr/>
          <a:lstStyle/>
          <a:p>
            <a:r>
              <a:rPr lang="en-US"/>
              <a:t>Managing ILD/Pneumonitis With T-DXd</a:t>
            </a:r>
          </a:p>
        </p:txBody>
      </p:sp>
      <p:sp>
        <p:nvSpPr>
          <p:cNvPr id="50" name="Text Box 15">
            <a:extLst>
              <a:ext uri="{FF2B5EF4-FFF2-40B4-BE49-F238E27FC236}">
                <a16:creationId xmlns:a16="http://schemas.microsoft.com/office/drawing/2014/main" id="{89598B4E-A2EF-B430-4885-673FC9864448}"/>
              </a:ext>
            </a:extLst>
          </p:cNvPr>
          <p:cNvSpPr txBox="1">
            <a:spLocks noChangeArrowheads="1"/>
          </p:cNvSpPr>
          <p:nvPr/>
        </p:nvSpPr>
        <p:spPr bwMode="auto">
          <a:xfrm>
            <a:off x="397958" y="6357954"/>
            <a:ext cx="908860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Fam-trastuzumab deruxtecan-nxki PI. Swain. Cancer Treat Rev. 2022;106:102378.</a:t>
            </a:r>
          </a:p>
        </p:txBody>
      </p:sp>
      <p:sp>
        <p:nvSpPr>
          <p:cNvPr id="3" name="Content Placeholder 5">
            <a:extLst>
              <a:ext uri="{FF2B5EF4-FFF2-40B4-BE49-F238E27FC236}">
                <a16:creationId xmlns:a16="http://schemas.microsoft.com/office/drawing/2014/main" id="{8BF21D1E-1F4B-FB86-8C30-DA530BD21E3D}"/>
              </a:ext>
            </a:extLst>
          </p:cNvPr>
          <p:cNvSpPr txBox="1">
            <a:spLocks/>
          </p:cNvSpPr>
          <p:nvPr/>
        </p:nvSpPr>
        <p:spPr>
          <a:xfrm>
            <a:off x="604675" y="1513047"/>
            <a:ext cx="10877529" cy="43669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a:t>T-DXd has boxed warnings for possible ILD (0.4%) and embryofetal toxicity</a:t>
            </a:r>
          </a:p>
          <a:p>
            <a:endParaRPr lang="en-US" b="0" kern="0"/>
          </a:p>
        </p:txBody>
      </p:sp>
      <p:sp>
        <p:nvSpPr>
          <p:cNvPr id="4" name="Right Arrow 17">
            <a:extLst>
              <a:ext uri="{FF2B5EF4-FFF2-40B4-BE49-F238E27FC236}">
                <a16:creationId xmlns:a16="http://schemas.microsoft.com/office/drawing/2014/main" id="{82C169F5-796E-ABD1-5233-D7D145503728}"/>
              </a:ext>
            </a:extLst>
          </p:cNvPr>
          <p:cNvSpPr/>
          <p:nvPr/>
        </p:nvSpPr>
        <p:spPr>
          <a:xfrm>
            <a:off x="3177177" y="3724629"/>
            <a:ext cx="540581" cy="733200"/>
          </a:xfrm>
          <a:prstGeom prst="rightArrow">
            <a:avLst/>
          </a:prstGeom>
          <a:solidFill>
            <a:schemeClr val="accent1"/>
          </a:solidFill>
          <a:ln w="9525"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Calibri" panose="020F0502020204030204" pitchFamily="34" charset="0"/>
            </a:endParaRPr>
          </a:p>
        </p:txBody>
      </p:sp>
      <p:sp>
        <p:nvSpPr>
          <p:cNvPr id="5" name="TextBox 4">
            <a:extLst>
              <a:ext uri="{FF2B5EF4-FFF2-40B4-BE49-F238E27FC236}">
                <a16:creationId xmlns:a16="http://schemas.microsoft.com/office/drawing/2014/main" id="{0DF9A86A-DC1A-18EB-9317-2C6C44CCF29F}"/>
              </a:ext>
            </a:extLst>
          </p:cNvPr>
          <p:cNvSpPr txBox="1"/>
          <p:nvPr/>
        </p:nvSpPr>
        <p:spPr>
          <a:xfrm>
            <a:off x="3856988" y="2476372"/>
            <a:ext cx="3600258" cy="3580467"/>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40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Assessments should include:</a:t>
            </a:r>
            <a:endPar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endParaRPr>
          </a:p>
          <a:p>
            <a:pPr marL="179388" marR="0" lvl="0" indent="-1698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High-resolution CT </a:t>
            </a:r>
          </a:p>
          <a:p>
            <a:pPr marL="179388" marR="0" lvl="0" indent="-1698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Pulmonologist consult; if indicated, ID consult</a:t>
            </a:r>
          </a:p>
          <a:p>
            <a:pPr marL="179388" marR="0" lvl="0" indent="-1698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Blood culture and CBC; other blood tests </a:t>
            </a:r>
            <a:br>
              <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as needed</a:t>
            </a:r>
          </a:p>
          <a:p>
            <a:pPr marL="179388" marR="0" lvl="0" indent="-1698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Consider bronchoscopy and BAL if indicated and feasible</a:t>
            </a:r>
          </a:p>
          <a:p>
            <a:pPr marL="179388" marR="0" lvl="0" indent="-1698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PFTs and pulse oximetry </a:t>
            </a:r>
          </a:p>
          <a:p>
            <a:pPr marL="179388" marR="0" lvl="0" indent="-1698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Arterial blood gases, if indicated </a:t>
            </a:r>
          </a:p>
          <a:p>
            <a:pPr marL="179388" marR="0" lvl="0" indent="-1698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As soon as ILD suspected, collect 1 blood sample for PK assessment, if feasible </a:t>
            </a:r>
          </a:p>
          <a:p>
            <a:pPr marL="179388" marR="0" lvl="0" indent="-1698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Rule out other causes of ILD (eg, progression, infection, other drugs, radiotherapy)</a:t>
            </a:r>
          </a:p>
          <a:p>
            <a:pPr marL="179388" marR="0" lvl="0" indent="-1698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All ILD events should be followed until resolution and after drug discontinuation</a:t>
            </a:r>
          </a:p>
        </p:txBody>
      </p:sp>
      <p:sp>
        <p:nvSpPr>
          <p:cNvPr id="8" name="Rectangle: Rounded Corners 7">
            <a:extLst>
              <a:ext uri="{FF2B5EF4-FFF2-40B4-BE49-F238E27FC236}">
                <a16:creationId xmlns:a16="http://schemas.microsoft.com/office/drawing/2014/main" id="{9882C24B-5AB4-4793-A445-172060600008}"/>
              </a:ext>
            </a:extLst>
          </p:cNvPr>
          <p:cNvSpPr/>
          <p:nvPr/>
        </p:nvSpPr>
        <p:spPr>
          <a:xfrm>
            <a:off x="466791" y="2118961"/>
            <a:ext cx="2708165" cy="3215039"/>
          </a:xfrm>
          <a:prstGeom prst="roundRect">
            <a:avLst>
              <a:gd name="adj" fmla="val 585"/>
            </a:avLst>
          </a:prstGeom>
          <a:noFill/>
          <a:ln w="19050"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Calibri" panose="020F0502020204030204" pitchFamily="34" charset="0"/>
            </a:endParaRPr>
          </a:p>
        </p:txBody>
      </p:sp>
      <p:sp>
        <p:nvSpPr>
          <p:cNvPr id="12" name="Rectangle: Rounded Corners 11">
            <a:extLst>
              <a:ext uri="{FF2B5EF4-FFF2-40B4-BE49-F238E27FC236}">
                <a16:creationId xmlns:a16="http://schemas.microsoft.com/office/drawing/2014/main" id="{31A36599-2BA2-BDE7-64FE-874F8B2B6247}"/>
              </a:ext>
            </a:extLst>
          </p:cNvPr>
          <p:cNvSpPr/>
          <p:nvPr/>
        </p:nvSpPr>
        <p:spPr>
          <a:xfrm>
            <a:off x="470381" y="2117940"/>
            <a:ext cx="2694923" cy="313812"/>
          </a:xfrm>
          <a:prstGeom prst="roundRect">
            <a:avLst>
              <a:gd name="adj" fmla="val 0"/>
            </a:avLst>
          </a:prstGeom>
          <a:solidFill>
            <a:schemeClr val="accent1"/>
          </a:solidFill>
          <a:ln w="19050"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FFFFFF"/>
                </a:solidFill>
                <a:effectLst/>
                <a:uLnTx/>
                <a:uFillTx/>
                <a:latin typeface="Calibri" panose="020F0502020204030204"/>
                <a:ea typeface="+mn-ea"/>
                <a:cs typeface="Calibri" panose="020F0502020204030204" pitchFamily="34" charset="0"/>
              </a:rPr>
              <a:t>Monitor</a:t>
            </a:r>
            <a:r>
              <a:rPr kumimoji="0" lang="en-US" sz="1600" b="0" i="0" u="none" strike="noStrike" kern="0" cap="none" spc="0" normalizeH="0" baseline="0" noProof="0">
                <a:ln>
                  <a:noFill/>
                </a:ln>
                <a:solidFill>
                  <a:srgbClr val="FFFFFF"/>
                </a:solidFill>
                <a:effectLst/>
                <a:uLnTx/>
                <a:uFillTx/>
                <a:latin typeface="Calibri" panose="020F0502020204030204"/>
                <a:ea typeface="+mn-ea"/>
                <a:cs typeface="Calibri" panose="020F0502020204030204" pitchFamily="34" charset="0"/>
              </a:rPr>
              <a:t> </a:t>
            </a:r>
          </a:p>
        </p:txBody>
      </p:sp>
      <p:sp>
        <p:nvSpPr>
          <p:cNvPr id="16" name="TextBox 15">
            <a:extLst>
              <a:ext uri="{FF2B5EF4-FFF2-40B4-BE49-F238E27FC236}">
                <a16:creationId xmlns:a16="http://schemas.microsoft.com/office/drawing/2014/main" id="{CC2AFC8A-6B26-6C47-3D85-157D945EF1D4}"/>
              </a:ext>
            </a:extLst>
          </p:cNvPr>
          <p:cNvSpPr txBox="1"/>
          <p:nvPr/>
        </p:nvSpPr>
        <p:spPr>
          <a:xfrm>
            <a:off x="959548" y="2455626"/>
            <a:ext cx="1722648"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Suspected ILD</a:t>
            </a:r>
          </a:p>
        </p:txBody>
      </p:sp>
      <p:sp>
        <p:nvSpPr>
          <p:cNvPr id="17" name="TextBox 16">
            <a:extLst>
              <a:ext uri="{FF2B5EF4-FFF2-40B4-BE49-F238E27FC236}">
                <a16:creationId xmlns:a16="http://schemas.microsoft.com/office/drawing/2014/main" id="{257AFB22-2813-037C-B23C-A47E5459E3FF}"/>
              </a:ext>
            </a:extLst>
          </p:cNvPr>
          <p:cNvSpPr txBox="1"/>
          <p:nvPr/>
        </p:nvSpPr>
        <p:spPr>
          <a:xfrm>
            <a:off x="508933" y="3177514"/>
            <a:ext cx="2623879" cy="24365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Interrupt drug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Rule out ILD if the patient exhibits: </a:t>
            </a:r>
          </a:p>
          <a:p>
            <a:pPr marL="285750" marR="0" lvl="0" indent="-285750"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Radiographic changes suggesting ILD </a:t>
            </a:r>
          </a:p>
          <a:p>
            <a:pPr marL="285750" marR="0" lvl="0" indent="-285750"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Acute onset of new/ worsening pulmonary </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or related symptoms </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(eg, cough, dyspnea, fever)</a:t>
            </a:r>
          </a:p>
          <a:p>
            <a:pPr marL="242888" marR="0" lvl="0" indent="-171450"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endParaRPr>
          </a:p>
        </p:txBody>
      </p:sp>
      <p:sp>
        <p:nvSpPr>
          <p:cNvPr id="18" name="Arrow: Down 17">
            <a:extLst>
              <a:ext uri="{FF2B5EF4-FFF2-40B4-BE49-F238E27FC236}">
                <a16:creationId xmlns:a16="http://schemas.microsoft.com/office/drawing/2014/main" id="{6E2263C6-CC5F-D5AC-8163-0CD5D31D1162}"/>
              </a:ext>
            </a:extLst>
          </p:cNvPr>
          <p:cNvSpPr/>
          <p:nvPr/>
        </p:nvSpPr>
        <p:spPr>
          <a:xfrm>
            <a:off x="1589302" y="2796303"/>
            <a:ext cx="463141" cy="338554"/>
          </a:xfrm>
          <a:prstGeom prst="downArrow">
            <a:avLst>
              <a:gd name="adj1" fmla="val 50000"/>
              <a:gd name="adj2" fmla="val 65442"/>
            </a:avLst>
          </a:prstGeom>
          <a:solidFill>
            <a:srgbClr val="1D2E5A"/>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Calibri" panose="020F0502020204030204" pitchFamily="34" charset="0"/>
            </a:endParaRPr>
          </a:p>
        </p:txBody>
      </p:sp>
      <p:sp>
        <p:nvSpPr>
          <p:cNvPr id="19" name="Rectangle: Rounded Corners 18">
            <a:extLst>
              <a:ext uri="{FF2B5EF4-FFF2-40B4-BE49-F238E27FC236}">
                <a16:creationId xmlns:a16="http://schemas.microsoft.com/office/drawing/2014/main" id="{322580A2-28DA-39B2-4864-8001A2945FD6}"/>
              </a:ext>
            </a:extLst>
          </p:cNvPr>
          <p:cNvSpPr/>
          <p:nvPr/>
        </p:nvSpPr>
        <p:spPr>
          <a:xfrm>
            <a:off x="3726409" y="2118962"/>
            <a:ext cx="3800890" cy="4004336"/>
          </a:xfrm>
          <a:prstGeom prst="roundRect">
            <a:avLst>
              <a:gd name="adj" fmla="val 728"/>
            </a:avLst>
          </a:prstGeom>
          <a:noFill/>
          <a:ln w="19050" cap="flat" cmpd="sng" algn="ctr">
            <a:solidFill>
              <a:schemeClr val="accent3"/>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Calibri" panose="020F0502020204030204" pitchFamily="34" charset="0"/>
            </a:endParaRPr>
          </a:p>
        </p:txBody>
      </p:sp>
      <p:sp>
        <p:nvSpPr>
          <p:cNvPr id="20" name="Rectangle: Rounded Corners 19">
            <a:extLst>
              <a:ext uri="{FF2B5EF4-FFF2-40B4-BE49-F238E27FC236}">
                <a16:creationId xmlns:a16="http://schemas.microsoft.com/office/drawing/2014/main" id="{50865A17-596F-DDF6-24CC-938AC9333665}"/>
              </a:ext>
            </a:extLst>
          </p:cNvPr>
          <p:cNvSpPr/>
          <p:nvPr/>
        </p:nvSpPr>
        <p:spPr>
          <a:xfrm>
            <a:off x="3726694" y="2116117"/>
            <a:ext cx="3800890" cy="313812"/>
          </a:xfrm>
          <a:prstGeom prst="roundRect">
            <a:avLst>
              <a:gd name="adj" fmla="val 0"/>
            </a:avLst>
          </a:prstGeom>
          <a:solidFill>
            <a:schemeClr val="accent3"/>
          </a:solidFill>
          <a:ln w="1905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FFFFFF"/>
                </a:solidFill>
                <a:effectLst/>
                <a:uLnTx/>
                <a:uFillTx/>
                <a:latin typeface="Calibri" panose="020F0502020204030204"/>
                <a:ea typeface="+mn-ea"/>
                <a:cs typeface="Calibri" panose="020F0502020204030204" pitchFamily="34" charset="0"/>
              </a:rPr>
              <a:t>Confirm</a:t>
            </a:r>
          </a:p>
        </p:txBody>
      </p:sp>
      <p:sp>
        <p:nvSpPr>
          <p:cNvPr id="21" name="Rectangle: Rounded Corners 20">
            <a:extLst>
              <a:ext uri="{FF2B5EF4-FFF2-40B4-BE49-F238E27FC236}">
                <a16:creationId xmlns:a16="http://schemas.microsoft.com/office/drawing/2014/main" id="{9A1B0F63-7F5D-A442-4108-108E2716AEBB}"/>
              </a:ext>
            </a:extLst>
          </p:cNvPr>
          <p:cNvSpPr/>
          <p:nvPr/>
        </p:nvSpPr>
        <p:spPr>
          <a:xfrm>
            <a:off x="8088404" y="2118962"/>
            <a:ext cx="3678599" cy="4004336"/>
          </a:xfrm>
          <a:prstGeom prst="roundRect">
            <a:avLst>
              <a:gd name="adj" fmla="val 0"/>
            </a:avLst>
          </a:prstGeom>
          <a:noFill/>
          <a:ln w="19050" cap="flat" cmpd="sng" algn="ctr">
            <a:solidFill>
              <a:schemeClr val="accent4"/>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Calibri" panose="020F0502020204030204" pitchFamily="34" charset="0"/>
            </a:endParaRPr>
          </a:p>
        </p:txBody>
      </p:sp>
      <p:sp>
        <p:nvSpPr>
          <p:cNvPr id="22" name="Rectangle: Rounded Corners 21">
            <a:extLst>
              <a:ext uri="{FF2B5EF4-FFF2-40B4-BE49-F238E27FC236}">
                <a16:creationId xmlns:a16="http://schemas.microsoft.com/office/drawing/2014/main" id="{6A41064D-37B0-D94F-2A31-78770941D851}"/>
              </a:ext>
            </a:extLst>
          </p:cNvPr>
          <p:cNvSpPr/>
          <p:nvPr/>
        </p:nvSpPr>
        <p:spPr>
          <a:xfrm>
            <a:off x="8088120" y="2118684"/>
            <a:ext cx="3678599" cy="313812"/>
          </a:xfrm>
          <a:prstGeom prst="roundRect">
            <a:avLst>
              <a:gd name="adj" fmla="val 0"/>
            </a:avLst>
          </a:prstGeom>
          <a:solidFill>
            <a:schemeClr val="accent4"/>
          </a:solidFill>
          <a:ln w="1905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FFFFFF"/>
                </a:solidFill>
                <a:effectLst/>
                <a:uLnTx/>
                <a:uFillTx/>
                <a:latin typeface="Calibri" panose="020F0502020204030204"/>
                <a:ea typeface="+mn-ea"/>
                <a:cs typeface="Calibri" panose="020F0502020204030204" pitchFamily="34" charset="0"/>
              </a:rPr>
              <a:t>Manage</a:t>
            </a:r>
          </a:p>
        </p:txBody>
      </p:sp>
      <p:sp>
        <p:nvSpPr>
          <p:cNvPr id="23" name="TextBox 22">
            <a:extLst>
              <a:ext uri="{FF2B5EF4-FFF2-40B4-BE49-F238E27FC236}">
                <a16:creationId xmlns:a16="http://schemas.microsoft.com/office/drawing/2014/main" id="{C59296C3-C067-D435-5BBF-264D03157F37}"/>
              </a:ext>
            </a:extLst>
          </p:cNvPr>
          <p:cNvSpPr txBox="1"/>
          <p:nvPr/>
        </p:nvSpPr>
        <p:spPr>
          <a:xfrm>
            <a:off x="8203875" y="2455626"/>
            <a:ext cx="3473981" cy="3667671"/>
          </a:xfrm>
          <a:prstGeom prst="rect">
            <a:avLst/>
          </a:prstGeom>
          <a:noFill/>
        </p:spPr>
        <p:txBody>
          <a:bodyPr wrap="square" rtlCol="0">
            <a:spAutoFit/>
          </a:bodyPr>
          <a:lstStyle/>
          <a:p>
            <a:pPr marL="119063" marR="0" lvl="0" indent="-1190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1"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Grade 1: </a:t>
            </a:r>
            <a:r>
              <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Hold until resolved to grade 0, consider corticosteroids (0.5 mg/kg/day prednisolone), then: </a:t>
            </a:r>
          </a:p>
          <a:p>
            <a:pPr marL="288925" marR="0" lvl="1" indent="-109538"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1"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If resolved ≤28 days from onset: </a:t>
            </a:r>
            <a:br>
              <a:rPr kumimoji="0" lang="en-US" sz="1400" b="0" i="1"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Maintain dose </a:t>
            </a:r>
          </a:p>
          <a:p>
            <a:pPr marL="288925" marR="0" lvl="1" indent="-109538"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1"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If resolved &gt;28 days after onset: </a:t>
            </a:r>
            <a:br>
              <a:rPr kumimoji="0" lang="en-US" sz="1400" b="0" i="1"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br>
            <a:r>
              <a:rPr kumimoji="0" lang="en-US" sz="1400" b="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R</a:t>
            </a:r>
            <a:r>
              <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educe dose by 1 level </a:t>
            </a:r>
          </a:p>
          <a:p>
            <a:pPr marL="288925" marR="0" lvl="1" indent="-109538"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If grade 1 ILD occurs beyond cycle Day 22 and has not resolved within 49 days from last infusion: </a:t>
            </a:r>
            <a:r>
              <a:rPr kumimoji="0" lang="en-US" sz="1400" b="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D</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iscontinue drug</a:t>
            </a:r>
            <a:endPar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endParaRPr>
          </a:p>
          <a:p>
            <a:pPr marL="119063" marR="0" lvl="0" indent="-1190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endParaRPr kumimoji="0" lang="en-US" sz="1400" b="1"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endParaRPr>
          </a:p>
          <a:p>
            <a:pPr marL="119063" marR="0" lvl="0" indent="-1190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1"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Grades 2-4: </a:t>
            </a:r>
            <a:r>
              <a:rPr kumimoji="0" lang="en-US" sz="1400" b="1" i="0" u="none" strike="noStrike" kern="1200" cap="none" spc="0" normalizeH="0" baseline="0" noProof="0">
                <a:ln>
                  <a:noFill/>
                </a:ln>
                <a:solidFill>
                  <a:srgbClr val="00823B"/>
                </a:solidFill>
                <a:effectLst/>
                <a:uLnTx/>
                <a:uFillTx/>
                <a:latin typeface="Calibri" panose="020F0502020204030204"/>
                <a:ea typeface="+mn-ea"/>
                <a:cs typeface="Calibri" panose="020F0502020204030204" pitchFamily="34" charset="0"/>
              </a:rPr>
              <a:t>Permanently discontinue treatment and promptly initiate systemic corticosteroid treatment</a:t>
            </a:r>
            <a:r>
              <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 eg, ≥1 mg/kg/day prednisolone or equivalent for ≥14 days, followed by taper for ≥4 wk</a:t>
            </a:r>
            <a:endParaRPr kumimoji="0" lang="en-US" sz="1400" b="0" i="0" u="none" strike="sng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endParaRPr>
          </a:p>
        </p:txBody>
      </p:sp>
      <p:sp>
        <p:nvSpPr>
          <p:cNvPr id="25" name="Right Arrow 17">
            <a:extLst>
              <a:ext uri="{FF2B5EF4-FFF2-40B4-BE49-F238E27FC236}">
                <a16:creationId xmlns:a16="http://schemas.microsoft.com/office/drawing/2014/main" id="{21A01411-7806-A386-5D54-89E24A2139AC}"/>
              </a:ext>
            </a:extLst>
          </p:cNvPr>
          <p:cNvSpPr/>
          <p:nvPr/>
        </p:nvSpPr>
        <p:spPr>
          <a:xfrm>
            <a:off x="7529868" y="3724629"/>
            <a:ext cx="540581" cy="733200"/>
          </a:xfrm>
          <a:prstGeom prst="rightArrow">
            <a:avLst/>
          </a:prstGeom>
          <a:solidFill>
            <a:schemeClr val="accent3"/>
          </a:solidFill>
          <a:ln w="9525" cap="flat" cmpd="sng" algn="ctr">
            <a:solidFill>
              <a:schemeClr val="accent3"/>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Calibri" panose="020F0502020204030204" pitchFamily="34" charset="0"/>
            </a:endParaRPr>
          </a:p>
        </p:txBody>
      </p:sp>
    </p:spTree>
    <p:extLst>
      <p:ext uri="{BB962C8B-B14F-4D97-AF65-F5344CB8AC3E}">
        <p14:creationId xmlns:p14="http://schemas.microsoft.com/office/powerpoint/2010/main" val="28649977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E1471D"/>
                </a:solidFill>
                <a:hlinkClick r:id="rId3"/>
              </a:rPr>
              <a:t>clinicaloptions.com/oncology                     </a:t>
            </a:r>
            <a:endParaRPr lang="en-US" sz="2400" b="1"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a:t>Go Online for More CCO </a:t>
            </a:r>
            <a:br>
              <a:rPr lang="en-US" altLang="en-US" sz="4000"/>
            </a:br>
            <a:r>
              <a:rPr lang="en-US" altLang="en-US" sz="4000"/>
              <a:t>Coverage of Anti-HER2 ADCs in Solid Tumors!</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lnSpcReduction="10000"/>
          </a:bodyPr>
          <a:lstStyle/>
          <a:p>
            <a:pPr>
              <a:buClr>
                <a:schemeClr val="tx2">
                  <a:lumMod val="20000"/>
                  <a:lumOff val="80000"/>
                </a:schemeClr>
              </a:buClr>
              <a:defRPr/>
            </a:pPr>
            <a:r>
              <a:rPr lang="en-US" sz="2800" kern="0">
                <a:solidFill>
                  <a:srgbClr val="E1471D"/>
                </a:solidFill>
              </a:rPr>
              <a:t>ClinicalThought commentary </a:t>
            </a:r>
            <a:r>
              <a:rPr lang="en-US" sz="2800" b="0" kern="0">
                <a:cs typeface="Calibri" panose="020F0502020204030204" pitchFamily="34" charset="0"/>
              </a:rPr>
              <a:t>including experts’ takeaways on </a:t>
            </a:r>
            <a:r>
              <a:rPr lang="en-US" sz="2800" b="0">
                <a:cs typeface="Calibri" panose="020F0502020204030204" pitchFamily="34" charset="0"/>
              </a:rPr>
              <a:t>the use of anti-HER2 ADCs f</a:t>
            </a:r>
            <a:r>
              <a:rPr lang="en-US" sz="2800" b="0" kern="0">
                <a:cs typeface="Calibri" panose="020F0502020204030204" pitchFamily="34" charset="0"/>
              </a:rPr>
              <a:t>or genitourinary, gastrointestinal, and gynecologic cancers </a:t>
            </a:r>
            <a:endParaRPr lang="en-US" sz="2800" b="0" i="1" kern="0">
              <a:cs typeface="Calibri" panose="020F0502020204030204" pitchFamily="34" charset="0"/>
            </a:endParaRPr>
          </a:p>
          <a:p>
            <a:pPr>
              <a:buClr>
                <a:schemeClr val="tx2">
                  <a:lumMod val="20000"/>
                  <a:lumOff val="80000"/>
                </a:schemeClr>
              </a:buClr>
              <a:defRPr/>
            </a:pPr>
            <a:r>
              <a:rPr lang="en-US" sz="2800" kern="0">
                <a:solidFill>
                  <a:srgbClr val="E1471D"/>
                </a:solidFill>
              </a:rPr>
              <a:t>On-demand CME-certified text modules </a:t>
            </a:r>
            <a:r>
              <a:rPr lang="en-US" sz="2800" b="0" kern="0"/>
              <a:t>for gynecologic and gastrointestinal cancers (coming soon!)</a:t>
            </a:r>
          </a:p>
          <a:p>
            <a:pPr>
              <a:buClr>
                <a:schemeClr val="tx2">
                  <a:lumMod val="20000"/>
                  <a:lumOff val="80000"/>
                </a:schemeClr>
              </a:buClr>
              <a:defRPr/>
            </a:pPr>
            <a:r>
              <a:rPr lang="en-US" sz="2400">
                <a:solidFill>
                  <a:srgbClr val="E1471D"/>
                </a:solidFill>
              </a:rPr>
              <a:t> </a:t>
            </a:r>
            <a:endParaRPr lang="en-US" sz="2400" b="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02C5C4238BBD148B4BA329F89E923F2" ma:contentTypeVersion="11" ma:contentTypeDescription="Create a new document." ma:contentTypeScope="" ma:versionID="7f8fc5e54406d5d14fc46987596abd31">
  <xsd:schema xmlns:xsd="http://www.w3.org/2001/XMLSchema" xmlns:xs="http://www.w3.org/2001/XMLSchema" xmlns:p="http://schemas.microsoft.com/office/2006/metadata/properties" xmlns:ns2="b46b557e-94c8-45af-8d8f-6669010c4746" xmlns:ns3="22fd6914-46d4-4c7e-bbad-46e82841b69d" targetNamespace="http://schemas.microsoft.com/office/2006/metadata/properties" ma:root="true" ma:fieldsID="cc87c70f031ae8dc5847ae5aa581b03b" ns2:_="" ns3:_="">
    <xsd:import namespace="b46b557e-94c8-45af-8d8f-6669010c4746"/>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6b557e-94c8-45af-8d8f-6669010c47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b46b557e-94c8-45af-8d8f-6669010c4746">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8A1A9C5A-0A45-46E5-91CA-84FA68846E9F}">
  <ds:schemaRefs>
    <ds:schemaRef ds:uri="22fd6914-46d4-4c7e-bbad-46e82841b69d"/>
    <ds:schemaRef ds:uri="b46b557e-94c8-45af-8d8f-6669010c474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schemas.openxmlformats.org/package/2006/metadata/core-properties"/>
    <ds:schemaRef ds:uri="b46b557e-94c8-45af-8d8f-6669010c4746"/>
    <ds:schemaRef ds:uri="http://purl.org/dc/elements/1.1/"/>
    <ds:schemaRef ds:uri="http://www.w3.org/XML/1998/namespace"/>
    <ds:schemaRef ds:uri="http://schemas.microsoft.com/office/2006/metadata/properties"/>
    <ds:schemaRef ds:uri="http://schemas.microsoft.com/office/infopath/2007/PartnerControls"/>
    <ds:schemaRef ds:uri="http://schemas.microsoft.com/office/2006/documentManagement/types"/>
    <ds:schemaRef ds:uri="http://purl.org/dc/dcmitype/"/>
    <ds:schemaRef ds:uri="22fd6914-46d4-4c7e-bbad-46e82841b69d"/>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6</TotalTime>
  <Words>5970</Words>
  <Application>Microsoft Office PowerPoint</Application>
  <PresentationFormat>Widescreen</PresentationFormat>
  <Paragraphs>1085</Paragraphs>
  <Slides>31</Slides>
  <Notes>30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Arial</vt:lpstr>
      <vt:lpstr>BlinkMacSystemFont</vt:lpstr>
      <vt:lpstr>Calibri</vt:lpstr>
      <vt:lpstr>Cambria</vt:lpstr>
      <vt:lpstr>Franklin Gothic Book</vt:lpstr>
      <vt:lpstr>Google Sans</vt:lpstr>
      <vt:lpstr>Times</vt:lpstr>
      <vt:lpstr>Wingdings</vt:lpstr>
      <vt:lpstr>2022_CCO_Template</vt:lpstr>
      <vt:lpstr>CCO Think Tank on Emerging HER2-Targeted ADCs: Genitourinary Malignancies</vt:lpstr>
      <vt:lpstr>About These Slides</vt:lpstr>
      <vt:lpstr>Faculty and Disclosures</vt:lpstr>
      <vt:lpstr>HER2 Receptor Signaling Pathway</vt:lpstr>
      <vt:lpstr>HER2 Alterations and Testing in miBC</vt:lpstr>
      <vt:lpstr>Tumor Agnostic Prevalence of HER2 Alterations (Mutations and Amplifications)</vt:lpstr>
      <vt:lpstr>Molecular Alterations and Genetic Testing in Bladder Cancers</vt:lpstr>
      <vt:lpstr>Role of HER2 in Kidney and Penile Cancers Remains Unclear</vt:lpstr>
      <vt:lpstr>ASCO/CAP Guidelines for HER2 Classification</vt:lpstr>
      <vt:lpstr>Guideline and Expert Recommendations for Type and Frequency of HER2 Testing in Genitourinary Cancers</vt:lpstr>
      <vt:lpstr>Clinical Data for Anti-HER2 Therapy in GU Cancers</vt:lpstr>
      <vt:lpstr>Current Standard of Care for LA/Metastatic UC</vt:lpstr>
      <vt:lpstr>Summary Data for Anti-HER2 Treatment in  Recurrent mUC</vt:lpstr>
      <vt:lpstr>Anti-HER2 ADC Therapies in Development for mUC</vt:lpstr>
      <vt:lpstr>HER2-Targeted ADC: Trastuzumab Deruxtecan</vt:lpstr>
      <vt:lpstr>Primary Analysis From T-DXd + Nivolumab in Patients With HER2-Expressing Urothelial Carcinoma</vt:lpstr>
      <vt:lpstr>Primary Analysis From T-DXd + Nivolumab in HER2+ UC: Safety Summary</vt:lpstr>
      <vt:lpstr>Efficacy and Safety of T-DXd in HER2 Expressing Tumors (DESTINY-PanTumor02): Study Design</vt:lpstr>
      <vt:lpstr>DESTINY-PanTumor02: T-DXd Efficacy Summary</vt:lpstr>
      <vt:lpstr>DESTINY-PanTumor02: Safety Summary</vt:lpstr>
      <vt:lpstr>Next-Generation ADC Disitamab Vedotin</vt:lpstr>
      <vt:lpstr>Efficacy/Safety of Disitamab Vedotin in HER2+ LA or Metastatic UC: A combined Analysis of 2 Phase II Trials</vt:lpstr>
      <vt:lpstr>Phase II Study of Disitamab Vedotin: Responses</vt:lpstr>
      <vt:lpstr>Other Disitamab Vedotin Trials in Pretreated HER2+ LA or Metastatic Urothelial Cancer  </vt:lpstr>
      <vt:lpstr>Trial in Progress: Disitamab Vedotin ± Pembrolizumab in HER2-Expressing Urothelial Carcinoma</vt:lpstr>
      <vt:lpstr>Safety Profile Summary of Anti-HER2 ADC Payloads</vt:lpstr>
      <vt:lpstr>When Should You Incorporate Anti-HER2 Testing in mUC</vt:lpstr>
      <vt:lpstr>Managing the Safety Profile of Anti-HER2 ADCs</vt:lpstr>
      <vt:lpstr>Administration Considerations for ADCs in GU Tumors</vt:lpstr>
      <vt:lpstr>Managing ILD/Pneumonitis With T-DXd</vt:lpstr>
      <vt:lpstr>Go Online for More CCO  Coverage of Anti-HER2 ADCs in Solid Tumors!</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CCO Think Tank on Emerging HER2-Targeted ADCs: Genitourinary Malignancies</dc:title>
  <dc:creator>Preferred User</dc:creator>
  <cp:lastModifiedBy>Valerie Wenzel</cp:lastModifiedBy>
  <cp:revision>2</cp:revision>
  <cp:lastPrinted>2016-09-26T20:21:49Z</cp:lastPrinted>
  <dcterms:created xsi:type="dcterms:W3CDTF">2005-05-27T15:08:01Z</dcterms:created>
  <dcterms:modified xsi:type="dcterms:W3CDTF">2024-04-05T15:43:06Z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53d5ec9a-fd11-4a95-8898-23da16a9bb9f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0x010100602C5C4238BBD148B4BA329F89E923F2</vt:lpwstr>
  </property>
  <property fmtid="{D5CDD505-2E9C-101B-9397-08002B2CF9AE}" pid="9" name="MediaServiceImageTags">
    <vt:lpwstr/>
  </property>
</Properties>
</file>