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5"/>
  </p:notesMasterIdLst>
  <p:handoutMasterIdLst>
    <p:handoutMasterId r:id="rId26"/>
  </p:handoutMasterIdLst>
  <p:sldIdLst>
    <p:sldId id="321" r:id="rId7"/>
    <p:sldId id="308" r:id="rId8"/>
    <p:sldId id="2145706337" r:id="rId9"/>
    <p:sldId id="2147473974" r:id="rId10"/>
    <p:sldId id="2147473960" r:id="rId11"/>
    <p:sldId id="2147473911" r:id="rId12"/>
    <p:sldId id="2147473912" r:id="rId13"/>
    <p:sldId id="2147473923" r:id="rId14"/>
    <p:sldId id="2147473975" r:id="rId15"/>
    <p:sldId id="2147473879" r:id="rId16"/>
    <p:sldId id="548" r:id="rId17"/>
    <p:sldId id="554" r:id="rId18"/>
    <p:sldId id="556" r:id="rId19"/>
    <p:sldId id="551" r:id="rId20"/>
    <p:sldId id="2147473976" r:id="rId21"/>
    <p:sldId id="2147473973" r:id="rId22"/>
    <p:sldId id="2147473977" r:id="rId23"/>
    <p:sldId id="547" r:id="rId24"/>
  </p:sldIdLst>
  <p:sldSz cx="12192000" cy="6858000"/>
  <p:notesSz cx="7315200" cy="9601200"/>
  <p:custDataLst>
    <p:tags r:id="rId27"/>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Nicole Mitchell" initials="NM" lastIdx="1" clrIdx="15">
    <p:extLst>
      <p:ext uri="{19B8F6BF-5375-455C-9EA6-DF929625EA0E}">
        <p15:presenceInfo xmlns:p15="http://schemas.microsoft.com/office/powerpoint/2012/main" userId="S::nmitchell@practicingclinicians.com::e6112baa-5d07-499c-8da8-7bdc6749eb49" providerId="AD"/>
      </p:ext>
    </p:extLst>
  </p:cmAuthor>
  <p:cmAuthor id="17" name="Yuan, Yuan, M.D." initials="YYM" lastIdx="19" clrIdx="16">
    <p:extLst>
      <p:ext uri="{19B8F6BF-5375-455C-9EA6-DF929625EA0E}">
        <p15:presenceInfo xmlns:p15="http://schemas.microsoft.com/office/powerpoint/2012/main" userId="S::Yuan.Yuan@cshs.org::3b0baccc-f2eb-4569-8dae-f4f0854585fa" providerId="AD"/>
      </p:ext>
    </p:extLst>
  </p:cmAuthor>
  <p:cmAuthor id="18" name="nhanson" initials="n" lastIdx="25" clrIdx="17">
    <p:extLst>
      <p:ext uri="{19B8F6BF-5375-455C-9EA6-DF929625EA0E}">
        <p15:presenceInfo xmlns:p15="http://schemas.microsoft.com/office/powerpoint/2012/main" userId="nhanson" providerId="None"/>
      </p:ext>
    </p:extLst>
  </p:cmAuthor>
  <p:cmAuthor id="19" name="Dussadee Royal" initials="DR" lastIdx="3" clrIdx="18">
    <p:extLst>
      <p:ext uri="{19B8F6BF-5375-455C-9EA6-DF929625EA0E}">
        <p15:presenceInfo xmlns:p15="http://schemas.microsoft.com/office/powerpoint/2012/main" userId="S::droyal@clinicaloptions.com::51beead8-6fa0-4b98-aeba-37044af35e17" providerId="AD"/>
      </p:ext>
    </p:extLst>
  </p:cmAuthor>
  <p:cmAuthor id="20" name="CLINICALOPTIONS\tquill" initials="C" lastIdx="7" clrIdx="19">
    <p:extLst>
      <p:ext uri="{19B8F6BF-5375-455C-9EA6-DF929625EA0E}">
        <p15:presenceInfo xmlns:p15="http://schemas.microsoft.com/office/powerpoint/2012/main" userId="CLINICALOPTIONS\tqui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88" autoAdjust="0"/>
    <p:restoredTop sz="87893" autoAdjust="0"/>
  </p:normalViewPr>
  <p:slideViewPr>
    <p:cSldViewPr snapToGrid="0" showGuides="1">
      <p:cViewPr varScale="1">
        <p:scale>
          <a:sx n="58" d="100"/>
          <a:sy n="58" d="100"/>
        </p:scale>
        <p:origin x="984" y="56"/>
      </p:cViewPr>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gs" Target="tags/tag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1711417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dirty="0">
              <a:solidFill>
                <a:srgbClr val="333333"/>
              </a:solidFill>
              <a:effectLst/>
              <a:latin typeface="Cambria" panose="02040503050406030204" pitchFamily="18" charset="0"/>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8190673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 mAb, monoclonal antibody; MoA, mechanism of action.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7353964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BC, breast cancer; CT, chemotherapy; HR, hormone receptor; mAb, monoclonal antibody; MBC, metastatic breast cancer; TNBC, triple-negative breast cancer.</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594324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BICR, blinded independent central review; DoR, duration of response; MBC, metastatic breast cancer; NE, not estimable; ORR, overall response rate; OS, overall survival; PD, progressive disease; PFS, progression-free survival; PR, partial response; SD, stable disease.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893181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BC, breast cancer; BICR, blinded independent central review; MBC, metastatic breast cancer; TNBC, triple-negative breast cancer.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1537561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i="1" dirty="0"/>
              <a:t>HR, hormone receptor; MBC, metastatic breast cancer; PD, progressive disease; PR, partial response; SD, stable disease; TNBC, triple-negative breast cancer.</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81A2F10-48C9-4419-8F28-D3C639F6C789}"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7127417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i="1" dirty="0"/>
              <a:t>HR, hormone receptor; MBC, metastatic breast cancer; ORR, overall response rate; PD, progressive disease; PFS, progression-free survival; PR, partial response; SD, stable disease; TNBC, triple-negative breast cancer</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81A2F10-48C9-4419-8F28-D3C639F6C789}"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94022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 BC, breast cancer; CBR, clinical benefit rate; CDK4/6i, CDK4/6 inhibitor; CT, chemotherapy; DoR, duration of response; ER, estrogen receptor; ET, endocrine therapy; HR, hormone receptor; MBC, metastatic breast cancer; ORR, objective response rate; PFS, progression-free survival; T-DXd, trastuzumab deruxtecan; TNBC, triple-negative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3589414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ER, estrogen receptor; MBC, metastatic breast cancer; PgR, progesterone receptor; PS, performance status; TNBC, triple-negative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3280128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CBR, clinical benefit rate; CR, complete response; DoR, duration of response; ER, estrogen receptor; ORR, objective response rate; PD, progressive disease; PR, partial response; SD stable disease; TNBC, triple-negative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27020325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GI, gastrointestinal; MBC, metastatic breast cancer; N/A, not applicable; SAE, serious adverse event; TRAE, treatment-related adverse event; WBC, white blood cell.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41155006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CelTIL, tumor cellularity and tumor-infiltrating lymphocytes; CR, complete response; HR, hormone receptor; IQR, interquartile range; ORR, overall response rate; PR, partial response.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26777632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BC, breast cancer; CelTIL, tumor cellularity and tumor-infiltrating lymphocytes; DoR, duration of response; DXd, deruxtecan; ET, endocrine therapy; HER3-DXd, patritumab deruxtecan; HR, hormone receptor; MBC, metastatic breast cancer; mets, metastases; ORR, overall response rate; pCR, pathologic complete response;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14729065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27179728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18</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7897934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pic>
        <p:nvPicPr>
          <p:cNvPr id="2" name="Picture 1">
            <a:extLst>
              <a:ext uri="{FF2B5EF4-FFF2-40B4-BE49-F238E27FC236}">
                <a16:creationId xmlns:a16="http://schemas.microsoft.com/office/drawing/2014/main" id="{05CFDA6E-B779-CF59-6AF8-77CD3A3FDD6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AAA942B0-8E96-D04E-36CD-704490DCE196}"/>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1CC8B62D-F91F-FD37-CA51-8F9318E233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B99F91C6-8E31-6DBC-2965-8CC51703B71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8AA3BC3-918E-2BB8-A2AB-1ED40E83C8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BC1AE95A-AB85-B310-B8A7-848824EF080C}"/>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2952A908-2DA6-F4CE-F1EA-D9B305ACFC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F342C90A-7E4B-1FC8-FF07-55E00E0C367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C3164A5-81E2-CACE-D628-55766E012390}"/>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4808476F-8B6F-2C37-4D4D-1E03D5C5C99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7D56BC55-C626-C694-B9A8-B1001912CB7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016B4473-676A-4419-6862-84CF67D03531}"/>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83CC623B-A7EB-E337-FF6A-43384012CD2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EB730F05-F523-D16F-6776-B3FED98555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extLst>
    <p:ext uri="{DCECCB84-F9BA-43D5-87BE-67443E8EF086}">
      <p15:sldGuideLst xmlns:p15="http://schemas.microsoft.com/office/powerpoint/2012/main">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4EBAD77-96E4-2EEE-81C1-9BAF56CFA8B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45B29D16-24A9-4898-7153-1DF0392165A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4F1D1F70-2827-2859-EB25-5EAD4EFF846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E52CF34-9296-6729-9218-D60A5AF4F21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86" userDrawn="1">
          <p15:clr>
            <a:srgbClr val="F26B43"/>
          </p15:clr>
        </p15:guide>
        <p15:guide id="2" pos="329" userDrawn="1">
          <p15:clr>
            <a:srgbClr val="F26B43"/>
          </p15:clr>
        </p15:guide>
        <p15:guide id="3" pos="448" userDrawn="1">
          <p15:clr>
            <a:srgbClr val="F26B43"/>
          </p15:clr>
        </p15:guide>
        <p15:guide id="4" pos="7232" userDrawn="1">
          <p15:clr>
            <a:srgbClr val="F26B43"/>
          </p15:clr>
        </p15:guide>
        <p15:guide id="5" pos="7415" userDrawn="1">
          <p15:clr>
            <a:srgbClr val="F26B43"/>
          </p15:clr>
        </p15:guide>
        <p15:guide id="6" orient="horz" pos="4151" userDrawn="1">
          <p15:clr>
            <a:srgbClr val="F26B43"/>
          </p15:clr>
        </p15:guide>
        <p15:guide id="7" orient="horz" pos="168" userDrawn="1">
          <p15:clr>
            <a:srgbClr val="F26B43"/>
          </p15:clr>
        </p15:guide>
        <p15:guide id="8" orient="horz" pos="1006" userDrawn="1">
          <p15:clr>
            <a:srgbClr val="F26B43"/>
          </p15:clr>
        </p15:guide>
        <p15:guide id="9" orient="horz" pos="40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p:txBody>
          <a:bodyPr/>
          <a:lstStyle/>
          <a:p>
            <a:pPr eaLnBrk="1" hangingPunct="1">
              <a:spcBef>
                <a:spcPct val="0"/>
              </a:spcBef>
              <a:spcAft>
                <a:spcPct val="0"/>
              </a:spcAft>
            </a:pPr>
            <a:r>
              <a:rPr lang="en-US" altLang="en-US" dirty="0"/>
              <a:t>Yuan Yuan, MD, PhD</a:t>
            </a:r>
          </a:p>
          <a:p>
            <a:pPr eaLnBrk="1" hangingPunct="1">
              <a:spcBef>
                <a:spcPct val="0"/>
              </a:spcBef>
              <a:spcAft>
                <a:spcPct val="0"/>
              </a:spcAft>
            </a:pPr>
            <a:r>
              <a:rPr lang="en-US" altLang="en-US" sz="1600" b="0" dirty="0"/>
              <a:t>Director, Breast Oncology</a:t>
            </a:r>
          </a:p>
          <a:p>
            <a:pPr eaLnBrk="1" hangingPunct="1">
              <a:spcBef>
                <a:spcPct val="0"/>
              </a:spcBef>
              <a:spcAft>
                <a:spcPct val="0"/>
              </a:spcAft>
            </a:pPr>
            <a:r>
              <a:rPr lang="en-US" altLang="en-US" sz="1600" b="0" dirty="0"/>
              <a:t>Cedars-Sinai Medical Center</a:t>
            </a:r>
          </a:p>
          <a:p>
            <a:pPr eaLnBrk="1" hangingPunct="1">
              <a:spcBef>
                <a:spcPct val="0"/>
              </a:spcBef>
              <a:spcAft>
                <a:spcPct val="0"/>
              </a:spcAft>
            </a:pPr>
            <a:r>
              <a:rPr lang="en-US" altLang="en-US" sz="1600" b="0" dirty="0"/>
              <a:t>Los Angeles, California</a:t>
            </a:r>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dirty="0">
                <a:effectLst/>
                <a:ea typeface="Times New Roman" panose="02020603050405020304" pitchFamily="18" charset="0"/>
                <a:cs typeface="Calibri" panose="020F0502020204030204" pitchFamily="34" charset="0"/>
              </a:rPr>
              <a:t>Elevating the Science of HER3-Targeted Therapy to Improve Outcomes in Breast Cancer</a:t>
            </a:r>
            <a:endParaRPr lang="en-US" altLang="en-US" sz="4000" dirty="0"/>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
        <p:nvSpPr>
          <p:cNvPr id="3" name="Text Box 21">
            <a:extLst>
              <a:ext uri="{FF2B5EF4-FFF2-40B4-BE49-F238E27FC236}">
                <a16:creationId xmlns:a16="http://schemas.microsoft.com/office/drawing/2014/main" id="{B575F9CC-89EA-4464-CEB6-7E59493C82CD}"/>
              </a:ext>
            </a:extLst>
          </p:cNvPr>
          <p:cNvSpPr txBox="1">
            <a:spLocks noChangeArrowheads="1"/>
          </p:cNvSpPr>
          <p:nvPr/>
        </p:nvSpPr>
        <p:spPr bwMode="auto">
          <a:xfrm>
            <a:off x="435015" y="6388443"/>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i="0" dirty="0">
                <a:solidFill>
                  <a:schemeClr val="bg2"/>
                </a:solidFill>
                <a:effectLst/>
                <a:latin typeface="Calibri" panose="020F0502020204030204" pitchFamily="34" charset="0"/>
                <a:cs typeface="Calibri" panose="020F0502020204030204" pitchFamily="34" charset="0"/>
              </a:rPr>
              <a:t>Supported by an educational grant from Daiichi Sankyo, Inc.</a:t>
            </a:r>
            <a:endParaRPr lang="en-US" sz="1200" b="0" dirty="0">
              <a:solidFill>
                <a:schemeClr val="bg2"/>
              </a:solidFill>
              <a:latin typeface="Calibri" panose="020F0502020204030204" pitchFamily="34" charset="0"/>
              <a:cs typeface="Calibri" panose="020F050202020403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 Disclosures</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buNone/>
            </a:pPr>
            <a:r>
              <a:rPr lang="en-US" sz="2400" dirty="0"/>
              <a:t>The </a:t>
            </a:r>
            <a:r>
              <a:rPr lang="en-US" sz="2400" b="1" i="1" dirty="0"/>
              <a:t>faculty</a:t>
            </a:r>
            <a:r>
              <a:rPr lang="en-US" sz="2400" dirty="0"/>
              <a:t> reported the following relevant financial relationships or relationships to products or devices they have with ineligible companies related to the content of this educational activity.</a:t>
            </a:r>
          </a:p>
          <a:p>
            <a:pPr marL="0" indent="0">
              <a:buNone/>
            </a:pPr>
            <a:r>
              <a:rPr kumimoji="0" lang="en-US" altLang="en-US" sz="2400" b="1" i="0" u="none" strike="noStrike" kern="0" cap="none" spc="0" normalizeH="0" baseline="0" noProof="0" dirty="0">
                <a:ln>
                  <a:noFill/>
                </a:ln>
                <a:solidFill>
                  <a:srgbClr val="E1471D"/>
                </a:solidFill>
                <a:effectLst/>
                <a:uLnTx/>
                <a:uFillTx/>
              </a:rPr>
              <a:t>Yuan Yuan, MD, PhD: </a:t>
            </a:r>
            <a:r>
              <a:rPr kumimoji="0" lang="en-US" altLang="en-US" sz="2400" i="1" u="none" strike="noStrike" kern="0" cap="none" spc="0" normalizeH="0" baseline="0" noProof="0" dirty="0">
                <a:ln>
                  <a:noFill/>
                </a:ln>
                <a:effectLst/>
                <a:uLnTx/>
                <a:uFillTx/>
              </a:rPr>
              <a:t>consultant/advisor/speaker: </a:t>
            </a:r>
            <a:r>
              <a:rPr kumimoji="0" lang="en-US" altLang="en-US" sz="2400" i="0" u="none" strike="noStrike" kern="0" cap="none" spc="0" normalizeH="0" baseline="0" noProof="0" dirty="0">
                <a:ln>
                  <a:noFill/>
                </a:ln>
                <a:effectLst/>
                <a:uLnTx/>
                <a:uFillTx/>
              </a:rPr>
              <a:t>AstraZeneca, Daiichi Sankyo, Gilead, Merck; </a:t>
            </a:r>
            <a:r>
              <a:rPr kumimoji="0" lang="en-US" altLang="en-US" sz="2400" i="1" u="none" strike="noStrike" kern="0" cap="none" spc="0" normalizeH="0" baseline="0" noProof="0" dirty="0">
                <a:ln>
                  <a:noFill/>
                </a:ln>
                <a:effectLst/>
                <a:uLnTx/>
                <a:uFillTx/>
              </a:rPr>
              <a:t>researcher: </a:t>
            </a:r>
            <a:r>
              <a:rPr kumimoji="0" lang="en-US" altLang="en-US" sz="2400" i="0" u="none" strike="noStrike" kern="0" cap="none" spc="0" normalizeH="0" baseline="0" noProof="0" dirty="0">
                <a:ln>
                  <a:noFill/>
                </a:ln>
                <a:effectLst/>
                <a:uLnTx/>
                <a:uFillTx/>
              </a:rPr>
              <a:t>Merck.</a:t>
            </a:r>
          </a:p>
          <a:p>
            <a:pPr marL="0" indent="0">
              <a:buNone/>
            </a:pPr>
            <a:endParaRPr lang="en-US" sz="2400" dirty="0">
              <a:solidFill>
                <a:srgbClr val="181818"/>
              </a:solidFill>
              <a:effectLst/>
              <a:cs typeface="Calibri" panose="020F0502020204030204" pitchFamily="34" charset="0"/>
            </a:endParaRPr>
          </a:p>
        </p:txBody>
      </p:sp>
    </p:spTree>
    <p:extLst>
      <p:ext uri="{BB962C8B-B14F-4D97-AF65-F5344CB8AC3E}">
        <p14:creationId xmlns:p14="http://schemas.microsoft.com/office/powerpoint/2010/main" val="2482264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63873-87B8-6BD2-EC4D-64075365F247}"/>
              </a:ext>
            </a:extLst>
          </p:cNvPr>
          <p:cNvSpPr>
            <a:spLocks noGrp="1"/>
          </p:cNvSpPr>
          <p:nvPr>
            <p:ph type="title"/>
          </p:nvPr>
        </p:nvSpPr>
        <p:spPr/>
        <p:txBody>
          <a:bodyPr/>
          <a:lstStyle/>
          <a:p>
            <a:r>
              <a:rPr lang="en-US" dirty="0"/>
              <a:t>HER3 in Breast Cancer</a:t>
            </a:r>
          </a:p>
        </p:txBody>
      </p:sp>
      <p:sp>
        <p:nvSpPr>
          <p:cNvPr id="3" name="Content Placeholder 2">
            <a:extLst>
              <a:ext uri="{FF2B5EF4-FFF2-40B4-BE49-F238E27FC236}">
                <a16:creationId xmlns:a16="http://schemas.microsoft.com/office/drawing/2014/main" id="{C1E0EB05-D4ED-D858-9DD5-DC352EC2B2CC}"/>
              </a:ext>
            </a:extLst>
          </p:cNvPr>
          <p:cNvSpPr>
            <a:spLocks noGrp="1"/>
          </p:cNvSpPr>
          <p:nvPr>
            <p:ph idx="1"/>
          </p:nvPr>
        </p:nvSpPr>
        <p:spPr>
          <a:xfrm>
            <a:off x="6381200" y="1513047"/>
            <a:ext cx="5224472" cy="4650686"/>
          </a:xfrm>
        </p:spPr>
        <p:txBody>
          <a:bodyPr/>
          <a:lstStyle/>
          <a:p>
            <a:pPr algn="l">
              <a:lnSpc>
                <a:spcPct val="100000"/>
              </a:lnSpc>
              <a:spcBef>
                <a:spcPct val="50000"/>
              </a:spcBef>
              <a:spcAft>
                <a:spcPct val="0"/>
              </a:spcAft>
              <a:buClrTx/>
            </a:pPr>
            <a:r>
              <a:rPr lang="en-US" sz="2000" b="0" i="0" dirty="0">
                <a:solidFill>
                  <a:srgbClr val="212121"/>
                </a:solidFill>
                <a:effectLst/>
                <a:ea typeface="Calibri" panose="020F0502020204030204" pitchFamily="34" charset="0"/>
                <a:cs typeface="Calibri" panose="020F0502020204030204" pitchFamily="34" charset="0"/>
              </a:rPr>
              <a:t>HER3 is a crucial heterodimeric partner for HER2 and other EGFR family members</a:t>
            </a:r>
          </a:p>
          <a:p>
            <a:pPr lvl="1" indent="-342900">
              <a:lnSpc>
                <a:spcPct val="100000"/>
              </a:lnSpc>
              <a:spcBef>
                <a:spcPts val="600"/>
              </a:spcBef>
              <a:spcAft>
                <a:spcPct val="0"/>
              </a:spcAft>
              <a:buClrTx/>
              <a:buFont typeface="Calibri" panose="020F0502020204030204" pitchFamily="34" charset="0"/>
              <a:buChar char="‒"/>
            </a:pPr>
            <a:r>
              <a:rPr lang="en-US" sz="2000" dirty="0">
                <a:solidFill>
                  <a:srgbClr val="212121"/>
                </a:solidFill>
                <a:ea typeface="Calibri" panose="020F0502020204030204" pitchFamily="34" charset="0"/>
                <a:cs typeface="Calibri" panose="020F0502020204030204" pitchFamily="34" charset="0"/>
              </a:rPr>
              <a:t>F</a:t>
            </a:r>
            <a:r>
              <a:rPr lang="en-US" sz="2000" b="0" i="0" dirty="0">
                <a:solidFill>
                  <a:srgbClr val="212121"/>
                </a:solidFill>
                <a:effectLst/>
                <a:ea typeface="Calibri" panose="020F0502020204030204" pitchFamily="34" charset="0"/>
                <a:cs typeface="Calibri" panose="020F0502020204030204" pitchFamily="34" charset="0"/>
              </a:rPr>
              <a:t>osters tumor progression via interaction with different RTKs</a:t>
            </a:r>
          </a:p>
          <a:p>
            <a:pPr lvl="1" indent="-342900">
              <a:lnSpc>
                <a:spcPct val="100000"/>
              </a:lnSpc>
              <a:spcBef>
                <a:spcPts val="600"/>
              </a:spcBef>
              <a:spcAft>
                <a:spcPct val="0"/>
              </a:spcAft>
              <a:buClrTx/>
              <a:buFont typeface="Calibri" panose="020F0502020204030204" pitchFamily="34" charset="0"/>
              <a:buChar char="‒"/>
            </a:pPr>
            <a:r>
              <a:rPr lang="en-US" sz="2000" dirty="0">
                <a:solidFill>
                  <a:srgbClr val="212121"/>
                </a:solidFill>
                <a:ea typeface="Calibri" panose="020F0502020204030204" pitchFamily="34" charset="0"/>
                <a:cs typeface="Calibri" panose="020F0502020204030204" pitchFamily="34" charset="0"/>
              </a:rPr>
              <a:t>R</a:t>
            </a:r>
            <a:r>
              <a:rPr lang="en-US" sz="2000" b="0" i="0" dirty="0">
                <a:solidFill>
                  <a:srgbClr val="212121"/>
                </a:solidFill>
                <a:effectLst/>
                <a:ea typeface="Calibri" panose="020F0502020204030204" pitchFamily="34" charset="0"/>
                <a:cs typeface="Calibri" panose="020F0502020204030204" pitchFamily="34" charset="0"/>
              </a:rPr>
              <a:t>egulates EGFR/HER2-mediated resistance and contributes to treatment failure </a:t>
            </a:r>
          </a:p>
          <a:p>
            <a:r>
              <a:rPr lang="en-US" altLang="en-US" sz="2000" dirty="0"/>
              <a:t>Overexpression of HER3 is seen in 30%-50% of breast cancer</a:t>
            </a:r>
            <a:endParaRPr lang="en-US" altLang="en-US" sz="2000" baseline="30000" dirty="0"/>
          </a:p>
          <a:p>
            <a:pPr lvl="1">
              <a:spcBef>
                <a:spcPts val="600"/>
              </a:spcBef>
            </a:pPr>
            <a:r>
              <a:rPr lang="en-US" altLang="en-US" sz="2000" b="0" kern="0" dirty="0"/>
              <a:t>Higher HER3 expression is associated with poor prognosis</a:t>
            </a:r>
          </a:p>
          <a:p>
            <a:endParaRPr lang="en-US" altLang="en-US" sz="2200" b="0" kern="0" dirty="0"/>
          </a:p>
        </p:txBody>
      </p:sp>
      <p:sp>
        <p:nvSpPr>
          <p:cNvPr id="7" name="Text Box 11">
            <a:extLst>
              <a:ext uri="{FF2B5EF4-FFF2-40B4-BE49-F238E27FC236}">
                <a16:creationId xmlns:a16="http://schemas.microsoft.com/office/drawing/2014/main" id="{B871D360-3FB0-25CD-3504-2964ABD41AC4}"/>
              </a:ext>
            </a:extLst>
          </p:cNvPr>
          <p:cNvSpPr txBox="1">
            <a:spLocks noChangeArrowheads="1"/>
          </p:cNvSpPr>
          <p:nvPr/>
        </p:nvSpPr>
        <p:spPr bwMode="auto">
          <a:xfrm>
            <a:off x="436811" y="6399620"/>
            <a:ext cx="85566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defTabSz="912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912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912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912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912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2813"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Mishra. Oncol Rev. 2018;12:355. Xue. Cancer Res. 2006;66:1418.</a:t>
            </a:r>
            <a:endPar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14" name="Rectangle: Rounded Corners 13">
            <a:extLst>
              <a:ext uri="{FF2B5EF4-FFF2-40B4-BE49-F238E27FC236}">
                <a16:creationId xmlns:a16="http://schemas.microsoft.com/office/drawing/2014/main" id="{4F3E14B0-84EF-E8E2-3F78-DC11D7DE0FB0}"/>
              </a:ext>
            </a:extLst>
          </p:cNvPr>
          <p:cNvSpPr/>
          <p:nvPr/>
        </p:nvSpPr>
        <p:spPr bwMode="auto">
          <a:xfrm rot="19551356">
            <a:off x="2242024" y="1561525"/>
            <a:ext cx="368819" cy="90279"/>
          </a:xfrm>
          <a:prstGeom prst="round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Oval 17">
            <a:extLst>
              <a:ext uri="{FF2B5EF4-FFF2-40B4-BE49-F238E27FC236}">
                <a16:creationId xmlns:a16="http://schemas.microsoft.com/office/drawing/2014/main" id="{FFF31FF8-5916-747A-018E-41F95FCA8033}"/>
              </a:ext>
            </a:extLst>
          </p:cNvPr>
          <p:cNvSpPr/>
          <p:nvPr/>
        </p:nvSpPr>
        <p:spPr bwMode="auto">
          <a:xfrm>
            <a:off x="3395784" y="1770444"/>
            <a:ext cx="113536" cy="150491"/>
          </a:xfrm>
          <a:prstGeom prst="ellipse">
            <a:avLst/>
          </a:prstGeom>
          <a:solidFill>
            <a:schemeClr val="accent4"/>
          </a:solid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 name="Freeform: Shape 18">
            <a:extLst>
              <a:ext uri="{FF2B5EF4-FFF2-40B4-BE49-F238E27FC236}">
                <a16:creationId xmlns:a16="http://schemas.microsoft.com/office/drawing/2014/main" id="{EC3F8689-2AD0-1AEC-6C00-199C9E6BDAD3}"/>
              </a:ext>
            </a:extLst>
          </p:cNvPr>
          <p:cNvSpPr/>
          <p:nvPr/>
        </p:nvSpPr>
        <p:spPr bwMode="auto">
          <a:xfrm>
            <a:off x="2576513" y="1432405"/>
            <a:ext cx="97477" cy="65401"/>
          </a:xfrm>
          <a:custGeom>
            <a:avLst/>
            <a:gdLst>
              <a:gd name="connsiteX0" fmla="*/ 0 w 185737"/>
              <a:gd name="connsiteY0" fmla="*/ 72359 h 72359"/>
              <a:gd name="connsiteX1" fmla="*/ 104775 w 185737"/>
              <a:gd name="connsiteY1" fmla="*/ 5684 h 72359"/>
              <a:gd name="connsiteX2" fmla="*/ 185737 w 185737"/>
              <a:gd name="connsiteY2" fmla="*/ 8066 h 72359"/>
            </a:gdLst>
            <a:ahLst/>
            <a:cxnLst>
              <a:cxn ang="0">
                <a:pos x="connsiteX0" y="connsiteY0"/>
              </a:cxn>
              <a:cxn ang="0">
                <a:pos x="connsiteX1" y="connsiteY1"/>
              </a:cxn>
              <a:cxn ang="0">
                <a:pos x="connsiteX2" y="connsiteY2"/>
              </a:cxn>
            </a:cxnLst>
            <a:rect l="l" t="t" r="r" b="b"/>
            <a:pathLst>
              <a:path w="185737" h="72359">
                <a:moveTo>
                  <a:pt x="0" y="72359"/>
                </a:moveTo>
                <a:cubicBezTo>
                  <a:pt x="36909" y="44379"/>
                  <a:pt x="73819" y="16399"/>
                  <a:pt x="104775" y="5684"/>
                </a:cubicBezTo>
                <a:cubicBezTo>
                  <a:pt x="135731" y="-5031"/>
                  <a:pt x="160734" y="1517"/>
                  <a:pt x="185737" y="8066"/>
                </a:cubicBezTo>
              </a:path>
            </a:pathLst>
          </a:custGeom>
          <a:noFill/>
          <a:ln w="19050">
            <a:solidFill>
              <a:schemeClr val="accent1"/>
            </a:solidFill>
            <a:miter lim="800000"/>
            <a:headEnd/>
            <a:tailEnd/>
          </a:ln>
        </p:spPr>
        <p:txBody>
          <a:bodyPr rtlCol="0" anchor="ctr"/>
          <a:lstStyle/>
          <a:p>
            <a:pPr algn="ctr"/>
            <a:endParaRPr lang="en-US" dirty="0"/>
          </a:p>
        </p:txBody>
      </p:sp>
      <p:sp>
        <p:nvSpPr>
          <p:cNvPr id="20" name="Freeform: Shape 19">
            <a:extLst>
              <a:ext uri="{FF2B5EF4-FFF2-40B4-BE49-F238E27FC236}">
                <a16:creationId xmlns:a16="http://schemas.microsoft.com/office/drawing/2014/main" id="{376B372A-AA23-99C4-FC10-FC3AA60F6C1C}"/>
              </a:ext>
            </a:extLst>
          </p:cNvPr>
          <p:cNvSpPr/>
          <p:nvPr/>
        </p:nvSpPr>
        <p:spPr bwMode="auto">
          <a:xfrm>
            <a:off x="2667000" y="1435894"/>
            <a:ext cx="47625" cy="47625"/>
          </a:xfrm>
          <a:custGeom>
            <a:avLst/>
            <a:gdLst>
              <a:gd name="connsiteX0" fmla="*/ 0 w 47625"/>
              <a:gd name="connsiteY0" fmla="*/ 0 h 47625"/>
              <a:gd name="connsiteX1" fmla="*/ 47625 w 47625"/>
              <a:gd name="connsiteY1" fmla="*/ 47625 h 47625"/>
            </a:gdLst>
            <a:ahLst/>
            <a:cxnLst>
              <a:cxn ang="0">
                <a:pos x="connsiteX0" y="connsiteY0"/>
              </a:cxn>
              <a:cxn ang="0">
                <a:pos x="connsiteX1" y="connsiteY1"/>
              </a:cxn>
            </a:cxnLst>
            <a:rect l="l" t="t" r="r" b="b"/>
            <a:pathLst>
              <a:path w="47625" h="47625">
                <a:moveTo>
                  <a:pt x="0" y="0"/>
                </a:moveTo>
                <a:lnTo>
                  <a:pt x="47625" y="47625"/>
                </a:lnTo>
              </a:path>
            </a:pathLst>
          </a:custGeom>
          <a:noFill/>
          <a:ln w="19050">
            <a:solidFill>
              <a:schemeClr val="bg1"/>
            </a:solidFill>
            <a:miter lim="800000"/>
            <a:headEnd/>
            <a:tailEnd/>
          </a:ln>
        </p:spPr>
        <p:txBody>
          <a:bodyPr rtlCol="0" anchor="ctr"/>
          <a:lstStyle/>
          <a:p>
            <a:pPr algn="ctr"/>
            <a:endParaRPr lang="en-US" dirty="0"/>
          </a:p>
        </p:txBody>
      </p:sp>
      <p:sp>
        <p:nvSpPr>
          <p:cNvPr id="21" name="Freeform: Shape 20">
            <a:extLst>
              <a:ext uri="{FF2B5EF4-FFF2-40B4-BE49-F238E27FC236}">
                <a16:creationId xmlns:a16="http://schemas.microsoft.com/office/drawing/2014/main" id="{59CB687E-3ACE-2692-D15B-38DD471D4977}"/>
              </a:ext>
            </a:extLst>
          </p:cNvPr>
          <p:cNvSpPr/>
          <p:nvPr/>
        </p:nvSpPr>
        <p:spPr bwMode="auto">
          <a:xfrm>
            <a:off x="2983706" y="1523947"/>
            <a:ext cx="119197" cy="47678"/>
          </a:xfrm>
          <a:custGeom>
            <a:avLst/>
            <a:gdLst>
              <a:gd name="connsiteX0" fmla="*/ 0 w 121444"/>
              <a:gd name="connsiteY0" fmla="*/ 27460 h 63179"/>
              <a:gd name="connsiteX1" fmla="*/ 76200 w 121444"/>
              <a:gd name="connsiteY1" fmla="*/ 1267 h 63179"/>
              <a:gd name="connsiteX2" fmla="*/ 121444 w 121444"/>
              <a:gd name="connsiteY2" fmla="*/ 63179 h 63179"/>
            </a:gdLst>
            <a:ahLst/>
            <a:cxnLst>
              <a:cxn ang="0">
                <a:pos x="connsiteX0" y="connsiteY0"/>
              </a:cxn>
              <a:cxn ang="0">
                <a:pos x="connsiteX1" y="connsiteY1"/>
              </a:cxn>
              <a:cxn ang="0">
                <a:pos x="connsiteX2" y="connsiteY2"/>
              </a:cxn>
            </a:cxnLst>
            <a:rect l="l" t="t" r="r" b="b"/>
            <a:pathLst>
              <a:path w="121444" h="63179">
                <a:moveTo>
                  <a:pt x="0" y="27460"/>
                </a:moveTo>
                <a:cubicBezTo>
                  <a:pt x="27979" y="11387"/>
                  <a:pt x="55959" y="-4686"/>
                  <a:pt x="76200" y="1267"/>
                </a:cubicBezTo>
                <a:cubicBezTo>
                  <a:pt x="96441" y="7220"/>
                  <a:pt x="108942" y="35199"/>
                  <a:pt x="121444" y="63179"/>
                </a:cubicBezTo>
              </a:path>
            </a:pathLst>
          </a:custGeom>
          <a:noFill/>
          <a:ln w="19050">
            <a:solidFill>
              <a:schemeClr val="bg1"/>
            </a:solidFill>
            <a:miter lim="800000"/>
            <a:headEnd/>
            <a:tailEnd/>
          </a:ln>
        </p:spPr>
        <p:txBody>
          <a:bodyPr rtlCol="0" anchor="ctr"/>
          <a:lstStyle/>
          <a:p>
            <a:pPr algn="ctr"/>
            <a:endParaRPr lang="en-US" dirty="0"/>
          </a:p>
        </p:txBody>
      </p:sp>
      <p:sp>
        <p:nvSpPr>
          <p:cNvPr id="16" name="Rectangle: Rounded Corners 15">
            <a:extLst>
              <a:ext uri="{FF2B5EF4-FFF2-40B4-BE49-F238E27FC236}">
                <a16:creationId xmlns:a16="http://schemas.microsoft.com/office/drawing/2014/main" id="{C83FBEA5-52A2-36FB-9DE0-8AD8E5A29751}"/>
              </a:ext>
            </a:extLst>
          </p:cNvPr>
          <p:cNvSpPr/>
          <p:nvPr/>
        </p:nvSpPr>
        <p:spPr bwMode="auto">
          <a:xfrm rot="2256990" flipH="1">
            <a:off x="3076490" y="1622665"/>
            <a:ext cx="306248" cy="88960"/>
          </a:xfrm>
          <a:prstGeom prst="round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 name="Freeform: Shape 21">
            <a:extLst>
              <a:ext uri="{FF2B5EF4-FFF2-40B4-BE49-F238E27FC236}">
                <a16:creationId xmlns:a16="http://schemas.microsoft.com/office/drawing/2014/main" id="{BFE8E440-2D50-654D-756B-2E0163A5EFF0}"/>
              </a:ext>
            </a:extLst>
          </p:cNvPr>
          <p:cNvSpPr/>
          <p:nvPr/>
        </p:nvSpPr>
        <p:spPr bwMode="auto">
          <a:xfrm rot="2700701">
            <a:off x="3289399" y="1943896"/>
            <a:ext cx="134764" cy="109643"/>
          </a:xfrm>
          <a:custGeom>
            <a:avLst/>
            <a:gdLst>
              <a:gd name="connsiteX0" fmla="*/ 0 w 121444"/>
              <a:gd name="connsiteY0" fmla="*/ 27460 h 63179"/>
              <a:gd name="connsiteX1" fmla="*/ 76200 w 121444"/>
              <a:gd name="connsiteY1" fmla="*/ 1267 h 63179"/>
              <a:gd name="connsiteX2" fmla="*/ 121444 w 121444"/>
              <a:gd name="connsiteY2" fmla="*/ 63179 h 63179"/>
            </a:gdLst>
            <a:ahLst/>
            <a:cxnLst>
              <a:cxn ang="0">
                <a:pos x="connsiteX0" y="connsiteY0"/>
              </a:cxn>
              <a:cxn ang="0">
                <a:pos x="connsiteX1" y="connsiteY1"/>
              </a:cxn>
              <a:cxn ang="0">
                <a:pos x="connsiteX2" y="connsiteY2"/>
              </a:cxn>
            </a:cxnLst>
            <a:rect l="l" t="t" r="r" b="b"/>
            <a:pathLst>
              <a:path w="121444" h="63179">
                <a:moveTo>
                  <a:pt x="0" y="27460"/>
                </a:moveTo>
                <a:cubicBezTo>
                  <a:pt x="27979" y="11387"/>
                  <a:pt x="55959" y="-4686"/>
                  <a:pt x="76200" y="1267"/>
                </a:cubicBezTo>
                <a:cubicBezTo>
                  <a:pt x="96441" y="7220"/>
                  <a:pt x="108942" y="35199"/>
                  <a:pt x="121444" y="63179"/>
                </a:cubicBezTo>
              </a:path>
            </a:pathLst>
          </a:custGeom>
          <a:noFill/>
          <a:ln w="19050">
            <a:solidFill>
              <a:schemeClr val="bg1"/>
            </a:solidFill>
            <a:miter lim="800000"/>
            <a:headEnd/>
            <a:tailEnd/>
          </a:ln>
        </p:spPr>
        <p:txBody>
          <a:bodyPr rtlCol="0" anchor="ctr"/>
          <a:lstStyle/>
          <a:p>
            <a:pPr algn="ctr"/>
            <a:endParaRPr lang="en-US" dirty="0"/>
          </a:p>
        </p:txBody>
      </p:sp>
      <p:sp>
        <p:nvSpPr>
          <p:cNvPr id="23" name="Freeform: Shape 22">
            <a:extLst>
              <a:ext uri="{FF2B5EF4-FFF2-40B4-BE49-F238E27FC236}">
                <a16:creationId xmlns:a16="http://schemas.microsoft.com/office/drawing/2014/main" id="{3B60BBDB-6E4E-681E-9E89-B4053B700058}"/>
              </a:ext>
            </a:extLst>
          </p:cNvPr>
          <p:cNvSpPr/>
          <p:nvPr/>
        </p:nvSpPr>
        <p:spPr bwMode="auto">
          <a:xfrm rot="1168022" flipV="1">
            <a:off x="2950093" y="1972436"/>
            <a:ext cx="113294" cy="126168"/>
          </a:xfrm>
          <a:custGeom>
            <a:avLst/>
            <a:gdLst>
              <a:gd name="connsiteX0" fmla="*/ 0 w 121444"/>
              <a:gd name="connsiteY0" fmla="*/ 27460 h 63179"/>
              <a:gd name="connsiteX1" fmla="*/ 76200 w 121444"/>
              <a:gd name="connsiteY1" fmla="*/ 1267 h 63179"/>
              <a:gd name="connsiteX2" fmla="*/ 121444 w 121444"/>
              <a:gd name="connsiteY2" fmla="*/ 63179 h 63179"/>
            </a:gdLst>
            <a:ahLst/>
            <a:cxnLst>
              <a:cxn ang="0">
                <a:pos x="connsiteX0" y="connsiteY0"/>
              </a:cxn>
              <a:cxn ang="0">
                <a:pos x="connsiteX1" y="connsiteY1"/>
              </a:cxn>
              <a:cxn ang="0">
                <a:pos x="connsiteX2" y="connsiteY2"/>
              </a:cxn>
            </a:cxnLst>
            <a:rect l="l" t="t" r="r" b="b"/>
            <a:pathLst>
              <a:path w="121444" h="63179">
                <a:moveTo>
                  <a:pt x="0" y="27460"/>
                </a:moveTo>
                <a:cubicBezTo>
                  <a:pt x="27979" y="11387"/>
                  <a:pt x="55959" y="-4686"/>
                  <a:pt x="76200" y="1267"/>
                </a:cubicBezTo>
                <a:cubicBezTo>
                  <a:pt x="96441" y="7220"/>
                  <a:pt x="108942" y="35199"/>
                  <a:pt x="121444" y="63179"/>
                </a:cubicBezTo>
              </a:path>
            </a:pathLst>
          </a:custGeom>
          <a:noFill/>
          <a:ln w="19050">
            <a:solidFill>
              <a:schemeClr val="bg1"/>
            </a:solidFill>
            <a:miter lim="800000"/>
            <a:headEnd/>
            <a:tailEnd/>
          </a:ln>
        </p:spPr>
        <p:txBody>
          <a:bodyPr rtlCol="0" anchor="ctr"/>
          <a:lstStyle/>
          <a:p>
            <a:pPr algn="ctr"/>
            <a:endParaRPr lang="en-US" dirty="0"/>
          </a:p>
        </p:txBody>
      </p:sp>
      <p:sp>
        <p:nvSpPr>
          <p:cNvPr id="12" name="Freeform 5">
            <a:extLst>
              <a:ext uri="{FF2B5EF4-FFF2-40B4-BE49-F238E27FC236}">
                <a16:creationId xmlns:a16="http://schemas.microsoft.com/office/drawing/2014/main" id="{6EC4A643-71B2-1C34-9C20-93F7BFBE917B}"/>
              </a:ext>
            </a:extLst>
          </p:cNvPr>
          <p:cNvSpPr>
            <a:spLocks/>
          </p:cNvSpPr>
          <p:nvPr/>
        </p:nvSpPr>
        <p:spPr bwMode="auto">
          <a:xfrm flipH="1">
            <a:off x="2840160" y="1540519"/>
            <a:ext cx="193146" cy="510646"/>
          </a:xfrm>
          <a:custGeom>
            <a:avLst/>
            <a:gdLst>
              <a:gd name="T0" fmla="*/ 52 w 61"/>
              <a:gd name="T1" fmla="*/ 73 h 160"/>
              <a:gd name="T2" fmla="*/ 61 w 61"/>
              <a:gd name="T3" fmla="*/ 64 h 160"/>
              <a:gd name="T4" fmla="*/ 52 w 61"/>
              <a:gd name="T5" fmla="*/ 56 h 160"/>
              <a:gd name="T6" fmla="*/ 51 w 61"/>
              <a:gd name="T7" fmla="*/ 56 h 160"/>
              <a:gd name="T8" fmla="*/ 51 w 61"/>
              <a:gd name="T9" fmla="*/ 33 h 160"/>
              <a:gd name="T10" fmla="*/ 52 w 61"/>
              <a:gd name="T11" fmla="*/ 33 h 160"/>
              <a:gd name="T12" fmla="*/ 61 w 61"/>
              <a:gd name="T13" fmla="*/ 25 h 160"/>
              <a:gd name="T14" fmla="*/ 52 w 61"/>
              <a:gd name="T15" fmla="*/ 17 h 160"/>
              <a:gd name="T16" fmla="*/ 51 w 61"/>
              <a:gd name="T17" fmla="*/ 17 h 160"/>
              <a:gd name="T18" fmla="*/ 51 w 61"/>
              <a:gd name="T19" fmla="*/ 12 h 160"/>
              <a:gd name="T20" fmla="*/ 39 w 61"/>
              <a:gd name="T21" fmla="*/ 0 h 160"/>
              <a:gd name="T22" fmla="*/ 12 w 61"/>
              <a:gd name="T23" fmla="*/ 0 h 160"/>
              <a:gd name="T24" fmla="*/ 0 w 61"/>
              <a:gd name="T25" fmla="*/ 12 h 160"/>
              <a:gd name="T26" fmla="*/ 0 w 61"/>
              <a:gd name="T27" fmla="*/ 148 h 160"/>
              <a:gd name="T28" fmla="*/ 12 w 61"/>
              <a:gd name="T29" fmla="*/ 160 h 160"/>
              <a:gd name="T30" fmla="*/ 39 w 61"/>
              <a:gd name="T31" fmla="*/ 160 h 160"/>
              <a:gd name="T32" fmla="*/ 51 w 61"/>
              <a:gd name="T33" fmla="*/ 148 h 160"/>
              <a:gd name="T34" fmla="*/ 51 w 61"/>
              <a:gd name="T35" fmla="*/ 141 h 160"/>
              <a:gd name="T36" fmla="*/ 52 w 61"/>
              <a:gd name="T37" fmla="*/ 141 h 160"/>
              <a:gd name="T38" fmla="*/ 61 w 61"/>
              <a:gd name="T39" fmla="*/ 133 h 160"/>
              <a:gd name="T40" fmla="*/ 52 w 61"/>
              <a:gd name="T41" fmla="*/ 125 h 160"/>
              <a:gd name="T42" fmla="*/ 51 w 61"/>
              <a:gd name="T43" fmla="*/ 125 h 160"/>
              <a:gd name="T44" fmla="*/ 51 w 61"/>
              <a:gd name="T45" fmla="*/ 106 h 160"/>
              <a:gd name="T46" fmla="*/ 52 w 61"/>
              <a:gd name="T47" fmla="*/ 107 h 160"/>
              <a:gd name="T48" fmla="*/ 61 w 61"/>
              <a:gd name="T49" fmla="*/ 98 h 160"/>
              <a:gd name="T50" fmla="*/ 52 w 61"/>
              <a:gd name="T51" fmla="*/ 90 h 160"/>
              <a:gd name="T52" fmla="*/ 51 w 61"/>
              <a:gd name="T53" fmla="*/ 90 h 160"/>
              <a:gd name="T54" fmla="*/ 51 w 61"/>
              <a:gd name="T55" fmla="*/ 73 h 160"/>
              <a:gd name="T56" fmla="*/ 52 w 61"/>
              <a:gd name="T57" fmla="*/ 7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160">
                <a:moveTo>
                  <a:pt x="52" y="73"/>
                </a:moveTo>
                <a:cubicBezTo>
                  <a:pt x="57" y="73"/>
                  <a:pt x="61" y="69"/>
                  <a:pt x="61" y="64"/>
                </a:cubicBezTo>
                <a:cubicBezTo>
                  <a:pt x="61" y="60"/>
                  <a:pt x="57" y="56"/>
                  <a:pt x="52" y="56"/>
                </a:cubicBezTo>
                <a:cubicBezTo>
                  <a:pt x="52" y="56"/>
                  <a:pt x="51" y="56"/>
                  <a:pt x="51" y="56"/>
                </a:cubicBezTo>
                <a:cubicBezTo>
                  <a:pt x="51" y="33"/>
                  <a:pt x="51" y="33"/>
                  <a:pt x="51" y="33"/>
                </a:cubicBezTo>
                <a:cubicBezTo>
                  <a:pt x="51" y="33"/>
                  <a:pt x="52" y="33"/>
                  <a:pt x="52" y="33"/>
                </a:cubicBezTo>
                <a:cubicBezTo>
                  <a:pt x="57" y="33"/>
                  <a:pt x="61" y="30"/>
                  <a:pt x="61" y="25"/>
                </a:cubicBezTo>
                <a:cubicBezTo>
                  <a:pt x="61" y="20"/>
                  <a:pt x="57" y="17"/>
                  <a:pt x="52" y="17"/>
                </a:cubicBezTo>
                <a:cubicBezTo>
                  <a:pt x="52" y="17"/>
                  <a:pt x="51" y="17"/>
                  <a:pt x="51" y="17"/>
                </a:cubicBezTo>
                <a:cubicBezTo>
                  <a:pt x="51" y="12"/>
                  <a:pt x="51" y="12"/>
                  <a:pt x="51" y="12"/>
                </a:cubicBezTo>
                <a:cubicBezTo>
                  <a:pt x="51" y="6"/>
                  <a:pt x="45" y="0"/>
                  <a:pt x="39" y="0"/>
                </a:cubicBezTo>
                <a:cubicBezTo>
                  <a:pt x="12" y="0"/>
                  <a:pt x="12" y="0"/>
                  <a:pt x="12" y="0"/>
                </a:cubicBezTo>
                <a:cubicBezTo>
                  <a:pt x="5" y="0"/>
                  <a:pt x="0" y="6"/>
                  <a:pt x="0" y="12"/>
                </a:cubicBezTo>
                <a:cubicBezTo>
                  <a:pt x="0" y="148"/>
                  <a:pt x="0" y="148"/>
                  <a:pt x="0" y="148"/>
                </a:cubicBezTo>
                <a:cubicBezTo>
                  <a:pt x="0" y="155"/>
                  <a:pt x="5" y="160"/>
                  <a:pt x="12" y="160"/>
                </a:cubicBezTo>
                <a:cubicBezTo>
                  <a:pt x="39" y="160"/>
                  <a:pt x="39" y="160"/>
                  <a:pt x="39" y="160"/>
                </a:cubicBezTo>
                <a:cubicBezTo>
                  <a:pt x="45" y="160"/>
                  <a:pt x="51" y="155"/>
                  <a:pt x="51" y="148"/>
                </a:cubicBezTo>
                <a:cubicBezTo>
                  <a:pt x="51" y="141"/>
                  <a:pt x="51" y="141"/>
                  <a:pt x="51" y="141"/>
                </a:cubicBezTo>
                <a:cubicBezTo>
                  <a:pt x="51" y="141"/>
                  <a:pt x="52" y="141"/>
                  <a:pt x="52" y="141"/>
                </a:cubicBezTo>
                <a:cubicBezTo>
                  <a:pt x="57" y="141"/>
                  <a:pt x="61" y="138"/>
                  <a:pt x="61" y="133"/>
                </a:cubicBezTo>
                <a:cubicBezTo>
                  <a:pt x="61" y="128"/>
                  <a:pt x="57" y="125"/>
                  <a:pt x="52" y="125"/>
                </a:cubicBezTo>
                <a:cubicBezTo>
                  <a:pt x="52" y="125"/>
                  <a:pt x="51" y="125"/>
                  <a:pt x="51" y="125"/>
                </a:cubicBezTo>
                <a:cubicBezTo>
                  <a:pt x="51" y="106"/>
                  <a:pt x="51" y="106"/>
                  <a:pt x="51" y="106"/>
                </a:cubicBezTo>
                <a:cubicBezTo>
                  <a:pt x="51" y="107"/>
                  <a:pt x="52" y="107"/>
                  <a:pt x="52" y="107"/>
                </a:cubicBezTo>
                <a:cubicBezTo>
                  <a:pt x="57" y="107"/>
                  <a:pt x="61" y="103"/>
                  <a:pt x="61" y="98"/>
                </a:cubicBezTo>
                <a:cubicBezTo>
                  <a:pt x="61" y="94"/>
                  <a:pt x="57" y="90"/>
                  <a:pt x="52" y="90"/>
                </a:cubicBezTo>
                <a:cubicBezTo>
                  <a:pt x="52" y="90"/>
                  <a:pt x="51" y="90"/>
                  <a:pt x="51" y="90"/>
                </a:cubicBezTo>
                <a:cubicBezTo>
                  <a:pt x="51" y="73"/>
                  <a:pt x="51" y="73"/>
                  <a:pt x="51" y="73"/>
                </a:cubicBezTo>
                <a:cubicBezTo>
                  <a:pt x="51" y="73"/>
                  <a:pt x="52" y="73"/>
                  <a:pt x="52" y="73"/>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Rectangle: Rounded Corners 16">
            <a:extLst>
              <a:ext uri="{FF2B5EF4-FFF2-40B4-BE49-F238E27FC236}">
                <a16:creationId xmlns:a16="http://schemas.microsoft.com/office/drawing/2014/main" id="{70D94F66-8821-385F-A73C-319A1EDCA4D5}"/>
              </a:ext>
            </a:extLst>
          </p:cNvPr>
          <p:cNvSpPr/>
          <p:nvPr/>
        </p:nvSpPr>
        <p:spPr bwMode="auto">
          <a:xfrm rot="20707529" flipH="1">
            <a:off x="3056478" y="1947677"/>
            <a:ext cx="285995" cy="79747"/>
          </a:xfrm>
          <a:prstGeom prst="round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Freeform: Shape 23">
            <a:extLst>
              <a:ext uri="{FF2B5EF4-FFF2-40B4-BE49-F238E27FC236}">
                <a16:creationId xmlns:a16="http://schemas.microsoft.com/office/drawing/2014/main" id="{93BC3DD5-A8DB-D483-717A-42CB0D3AAFEA}"/>
              </a:ext>
            </a:extLst>
          </p:cNvPr>
          <p:cNvSpPr/>
          <p:nvPr/>
        </p:nvSpPr>
        <p:spPr bwMode="auto">
          <a:xfrm rot="18754612" flipH="1" flipV="1">
            <a:off x="2656612" y="1924466"/>
            <a:ext cx="113294" cy="126168"/>
          </a:xfrm>
          <a:custGeom>
            <a:avLst/>
            <a:gdLst>
              <a:gd name="connsiteX0" fmla="*/ 0 w 121444"/>
              <a:gd name="connsiteY0" fmla="*/ 27460 h 63179"/>
              <a:gd name="connsiteX1" fmla="*/ 76200 w 121444"/>
              <a:gd name="connsiteY1" fmla="*/ 1267 h 63179"/>
              <a:gd name="connsiteX2" fmla="*/ 121444 w 121444"/>
              <a:gd name="connsiteY2" fmla="*/ 63179 h 63179"/>
            </a:gdLst>
            <a:ahLst/>
            <a:cxnLst>
              <a:cxn ang="0">
                <a:pos x="connsiteX0" y="connsiteY0"/>
              </a:cxn>
              <a:cxn ang="0">
                <a:pos x="connsiteX1" y="connsiteY1"/>
              </a:cxn>
              <a:cxn ang="0">
                <a:pos x="connsiteX2" y="connsiteY2"/>
              </a:cxn>
            </a:cxnLst>
            <a:rect l="l" t="t" r="r" b="b"/>
            <a:pathLst>
              <a:path w="121444" h="63179">
                <a:moveTo>
                  <a:pt x="0" y="27460"/>
                </a:moveTo>
                <a:cubicBezTo>
                  <a:pt x="27979" y="11387"/>
                  <a:pt x="55959" y="-4686"/>
                  <a:pt x="76200" y="1267"/>
                </a:cubicBezTo>
                <a:cubicBezTo>
                  <a:pt x="96441" y="7220"/>
                  <a:pt x="108942" y="35199"/>
                  <a:pt x="121444" y="63179"/>
                </a:cubicBezTo>
              </a:path>
            </a:pathLst>
          </a:custGeom>
          <a:noFill/>
          <a:ln w="19050">
            <a:solidFill>
              <a:schemeClr val="accent1"/>
            </a:solidFill>
            <a:miter lim="800000"/>
            <a:headEnd/>
            <a:tailEnd/>
          </a:ln>
        </p:spPr>
        <p:txBody>
          <a:bodyPr rtlCol="0" anchor="ctr"/>
          <a:lstStyle/>
          <a:p>
            <a:pPr algn="ctr"/>
            <a:endParaRPr lang="en-US" dirty="0"/>
          </a:p>
        </p:txBody>
      </p:sp>
      <p:sp>
        <p:nvSpPr>
          <p:cNvPr id="25" name="Freeform: Shape 24">
            <a:extLst>
              <a:ext uri="{FF2B5EF4-FFF2-40B4-BE49-F238E27FC236}">
                <a16:creationId xmlns:a16="http://schemas.microsoft.com/office/drawing/2014/main" id="{E3D30D57-2EAE-EEEE-25BD-A21DF8C08E64}"/>
              </a:ext>
            </a:extLst>
          </p:cNvPr>
          <p:cNvSpPr/>
          <p:nvPr/>
        </p:nvSpPr>
        <p:spPr bwMode="auto">
          <a:xfrm>
            <a:off x="2622947" y="1985700"/>
            <a:ext cx="88106" cy="42862"/>
          </a:xfrm>
          <a:custGeom>
            <a:avLst/>
            <a:gdLst>
              <a:gd name="connsiteX0" fmla="*/ 0 w 88106"/>
              <a:gd name="connsiteY0" fmla="*/ 0 h 42862"/>
              <a:gd name="connsiteX1" fmla="*/ 88106 w 88106"/>
              <a:gd name="connsiteY1" fmla="*/ 42862 h 42862"/>
            </a:gdLst>
            <a:ahLst/>
            <a:cxnLst>
              <a:cxn ang="0">
                <a:pos x="connsiteX0" y="connsiteY0"/>
              </a:cxn>
              <a:cxn ang="0">
                <a:pos x="connsiteX1" y="connsiteY1"/>
              </a:cxn>
            </a:cxnLst>
            <a:rect l="l" t="t" r="r" b="b"/>
            <a:pathLst>
              <a:path w="88106" h="42862">
                <a:moveTo>
                  <a:pt x="0" y="0"/>
                </a:moveTo>
                <a:lnTo>
                  <a:pt x="88106" y="42862"/>
                </a:lnTo>
              </a:path>
            </a:pathLst>
          </a:custGeom>
          <a:noFill/>
          <a:ln w="19050">
            <a:solidFill>
              <a:schemeClr val="bg1"/>
            </a:solidFill>
            <a:miter lim="800000"/>
            <a:headEnd/>
            <a:tailEnd/>
          </a:ln>
        </p:spPr>
        <p:txBody>
          <a:bodyPr rtlCol="0" anchor="ctr"/>
          <a:lstStyle/>
          <a:p>
            <a:pPr algn="ctr"/>
            <a:endParaRPr lang="en-US" dirty="0"/>
          </a:p>
        </p:txBody>
      </p:sp>
      <p:sp>
        <p:nvSpPr>
          <p:cNvPr id="15" name="Rectangle: Rounded Corners 14">
            <a:extLst>
              <a:ext uri="{FF2B5EF4-FFF2-40B4-BE49-F238E27FC236}">
                <a16:creationId xmlns:a16="http://schemas.microsoft.com/office/drawing/2014/main" id="{54AE4643-2022-B4B0-D3F2-7712F1E58903}"/>
              </a:ext>
            </a:extLst>
          </p:cNvPr>
          <p:cNvSpPr/>
          <p:nvPr/>
        </p:nvSpPr>
        <p:spPr bwMode="auto">
          <a:xfrm rot="892471">
            <a:off x="2291395" y="1900688"/>
            <a:ext cx="368819" cy="90279"/>
          </a:xfrm>
          <a:prstGeom prst="round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Freeform 5">
            <a:extLst>
              <a:ext uri="{FF2B5EF4-FFF2-40B4-BE49-F238E27FC236}">
                <a16:creationId xmlns:a16="http://schemas.microsoft.com/office/drawing/2014/main" id="{731A757F-6F8B-FBC7-2182-72E3FF9E67A2}"/>
              </a:ext>
            </a:extLst>
          </p:cNvPr>
          <p:cNvSpPr>
            <a:spLocks/>
          </p:cNvSpPr>
          <p:nvPr/>
        </p:nvSpPr>
        <p:spPr bwMode="auto">
          <a:xfrm>
            <a:off x="2673990" y="1476905"/>
            <a:ext cx="193146" cy="510646"/>
          </a:xfrm>
          <a:custGeom>
            <a:avLst/>
            <a:gdLst>
              <a:gd name="T0" fmla="*/ 52 w 61"/>
              <a:gd name="T1" fmla="*/ 73 h 160"/>
              <a:gd name="T2" fmla="*/ 61 w 61"/>
              <a:gd name="T3" fmla="*/ 64 h 160"/>
              <a:gd name="T4" fmla="*/ 52 w 61"/>
              <a:gd name="T5" fmla="*/ 56 h 160"/>
              <a:gd name="T6" fmla="*/ 51 w 61"/>
              <a:gd name="T7" fmla="*/ 56 h 160"/>
              <a:gd name="T8" fmla="*/ 51 w 61"/>
              <a:gd name="T9" fmla="*/ 33 h 160"/>
              <a:gd name="T10" fmla="*/ 52 w 61"/>
              <a:gd name="T11" fmla="*/ 33 h 160"/>
              <a:gd name="T12" fmla="*/ 61 w 61"/>
              <a:gd name="T13" fmla="*/ 25 h 160"/>
              <a:gd name="T14" fmla="*/ 52 w 61"/>
              <a:gd name="T15" fmla="*/ 17 h 160"/>
              <a:gd name="T16" fmla="*/ 51 w 61"/>
              <a:gd name="T17" fmla="*/ 17 h 160"/>
              <a:gd name="T18" fmla="*/ 51 w 61"/>
              <a:gd name="T19" fmla="*/ 12 h 160"/>
              <a:gd name="T20" fmla="*/ 39 w 61"/>
              <a:gd name="T21" fmla="*/ 0 h 160"/>
              <a:gd name="T22" fmla="*/ 12 w 61"/>
              <a:gd name="T23" fmla="*/ 0 h 160"/>
              <a:gd name="T24" fmla="*/ 0 w 61"/>
              <a:gd name="T25" fmla="*/ 12 h 160"/>
              <a:gd name="T26" fmla="*/ 0 w 61"/>
              <a:gd name="T27" fmla="*/ 148 h 160"/>
              <a:gd name="T28" fmla="*/ 12 w 61"/>
              <a:gd name="T29" fmla="*/ 160 h 160"/>
              <a:gd name="T30" fmla="*/ 39 w 61"/>
              <a:gd name="T31" fmla="*/ 160 h 160"/>
              <a:gd name="T32" fmla="*/ 51 w 61"/>
              <a:gd name="T33" fmla="*/ 148 h 160"/>
              <a:gd name="T34" fmla="*/ 51 w 61"/>
              <a:gd name="T35" fmla="*/ 141 h 160"/>
              <a:gd name="T36" fmla="*/ 52 w 61"/>
              <a:gd name="T37" fmla="*/ 141 h 160"/>
              <a:gd name="T38" fmla="*/ 61 w 61"/>
              <a:gd name="T39" fmla="*/ 133 h 160"/>
              <a:gd name="T40" fmla="*/ 52 w 61"/>
              <a:gd name="T41" fmla="*/ 125 h 160"/>
              <a:gd name="T42" fmla="*/ 51 w 61"/>
              <a:gd name="T43" fmla="*/ 125 h 160"/>
              <a:gd name="T44" fmla="*/ 51 w 61"/>
              <a:gd name="T45" fmla="*/ 106 h 160"/>
              <a:gd name="T46" fmla="*/ 52 w 61"/>
              <a:gd name="T47" fmla="*/ 107 h 160"/>
              <a:gd name="T48" fmla="*/ 61 w 61"/>
              <a:gd name="T49" fmla="*/ 98 h 160"/>
              <a:gd name="T50" fmla="*/ 52 w 61"/>
              <a:gd name="T51" fmla="*/ 90 h 160"/>
              <a:gd name="T52" fmla="*/ 51 w 61"/>
              <a:gd name="T53" fmla="*/ 90 h 160"/>
              <a:gd name="T54" fmla="*/ 51 w 61"/>
              <a:gd name="T55" fmla="*/ 73 h 160"/>
              <a:gd name="T56" fmla="*/ 52 w 61"/>
              <a:gd name="T57" fmla="*/ 73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1" h="160">
                <a:moveTo>
                  <a:pt x="52" y="73"/>
                </a:moveTo>
                <a:cubicBezTo>
                  <a:pt x="57" y="73"/>
                  <a:pt x="61" y="69"/>
                  <a:pt x="61" y="64"/>
                </a:cubicBezTo>
                <a:cubicBezTo>
                  <a:pt x="61" y="60"/>
                  <a:pt x="57" y="56"/>
                  <a:pt x="52" y="56"/>
                </a:cubicBezTo>
                <a:cubicBezTo>
                  <a:pt x="52" y="56"/>
                  <a:pt x="51" y="56"/>
                  <a:pt x="51" y="56"/>
                </a:cubicBezTo>
                <a:cubicBezTo>
                  <a:pt x="51" y="33"/>
                  <a:pt x="51" y="33"/>
                  <a:pt x="51" y="33"/>
                </a:cubicBezTo>
                <a:cubicBezTo>
                  <a:pt x="51" y="33"/>
                  <a:pt x="52" y="33"/>
                  <a:pt x="52" y="33"/>
                </a:cubicBezTo>
                <a:cubicBezTo>
                  <a:pt x="57" y="33"/>
                  <a:pt x="61" y="30"/>
                  <a:pt x="61" y="25"/>
                </a:cubicBezTo>
                <a:cubicBezTo>
                  <a:pt x="61" y="20"/>
                  <a:pt x="57" y="17"/>
                  <a:pt x="52" y="17"/>
                </a:cubicBezTo>
                <a:cubicBezTo>
                  <a:pt x="52" y="17"/>
                  <a:pt x="51" y="17"/>
                  <a:pt x="51" y="17"/>
                </a:cubicBezTo>
                <a:cubicBezTo>
                  <a:pt x="51" y="12"/>
                  <a:pt x="51" y="12"/>
                  <a:pt x="51" y="12"/>
                </a:cubicBezTo>
                <a:cubicBezTo>
                  <a:pt x="51" y="6"/>
                  <a:pt x="45" y="0"/>
                  <a:pt x="39" y="0"/>
                </a:cubicBezTo>
                <a:cubicBezTo>
                  <a:pt x="12" y="0"/>
                  <a:pt x="12" y="0"/>
                  <a:pt x="12" y="0"/>
                </a:cubicBezTo>
                <a:cubicBezTo>
                  <a:pt x="5" y="0"/>
                  <a:pt x="0" y="6"/>
                  <a:pt x="0" y="12"/>
                </a:cubicBezTo>
                <a:cubicBezTo>
                  <a:pt x="0" y="148"/>
                  <a:pt x="0" y="148"/>
                  <a:pt x="0" y="148"/>
                </a:cubicBezTo>
                <a:cubicBezTo>
                  <a:pt x="0" y="155"/>
                  <a:pt x="5" y="160"/>
                  <a:pt x="12" y="160"/>
                </a:cubicBezTo>
                <a:cubicBezTo>
                  <a:pt x="39" y="160"/>
                  <a:pt x="39" y="160"/>
                  <a:pt x="39" y="160"/>
                </a:cubicBezTo>
                <a:cubicBezTo>
                  <a:pt x="45" y="160"/>
                  <a:pt x="51" y="155"/>
                  <a:pt x="51" y="148"/>
                </a:cubicBezTo>
                <a:cubicBezTo>
                  <a:pt x="51" y="141"/>
                  <a:pt x="51" y="141"/>
                  <a:pt x="51" y="141"/>
                </a:cubicBezTo>
                <a:cubicBezTo>
                  <a:pt x="51" y="141"/>
                  <a:pt x="52" y="141"/>
                  <a:pt x="52" y="141"/>
                </a:cubicBezTo>
                <a:cubicBezTo>
                  <a:pt x="57" y="141"/>
                  <a:pt x="61" y="138"/>
                  <a:pt x="61" y="133"/>
                </a:cubicBezTo>
                <a:cubicBezTo>
                  <a:pt x="61" y="128"/>
                  <a:pt x="57" y="125"/>
                  <a:pt x="52" y="125"/>
                </a:cubicBezTo>
                <a:cubicBezTo>
                  <a:pt x="52" y="125"/>
                  <a:pt x="51" y="125"/>
                  <a:pt x="51" y="125"/>
                </a:cubicBezTo>
                <a:cubicBezTo>
                  <a:pt x="51" y="106"/>
                  <a:pt x="51" y="106"/>
                  <a:pt x="51" y="106"/>
                </a:cubicBezTo>
                <a:cubicBezTo>
                  <a:pt x="51" y="107"/>
                  <a:pt x="52" y="107"/>
                  <a:pt x="52" y="107"/>
                </a:cubicBezTo>
                <a:cubicBezTo>
                  <a:pt x="57" y="107"/>
                  <a:pt x="61" y="103"/>
                  <a:pt x="61" y="98"/>
                </a:cubicBezTo>
                <a:cubicBezTo>
                  <a:pt x="61" y="94"/>
                  <a:pt x="57" y="90"/>
                  <a:pt x="52" y="90"/>
                </a:cubicBezTo>
                <a:cubicBezTo>
                  <a:pt x="52" y="90"/>
                  <a:pt x="51" y="90"/>
                  <a:pt x="51" y="90"/>
                </a:cubicBezTo>
                <a:cubicBezTo>
                  <a:pt x="51" y="73"/>
                  <a:pt x="51" y="73"/>
                  <a:pt x="51" y="73"/>
                </a:cubicBezTo>
                <a:cubicBezTo>
                  <a:pt x="51" y="73"/>
                  <a:pt x="52" y="73"/>
                  <a:pt x="52" y="73"/>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28" name="Group 27">
            <a:extLst>
              <a:ext uri="{FF2B5EF4-FFF2-40B4-BE49-F238E27FC236}">
                <a16:creationId xmlns:a16="http://schemas.microsoft.com/office/drawing/2014/main" id="{1E60E0AB-44C3-05F3-9162-7B744E0492A1}"/>
              </a:ext>
            </a:extLst>
          </p:cNvPr>
          <p:cNvGrpSpPr/>
          <p:nvPr/>
        </p:nvGrpSpPr>
        <p:grpSpPr>
          <a:xfrm rot="6653884" flipV="1">
            <a:off x="2197672" y="1884914"/>
            <a:ext cx="147782" cy="121825"/>
            <a:chOff x="2128838" y="1432405"/>
            <a:chExt cx="138112" cy="65401"/>
          </a:xfrm>
        </p:grpSpPr>
        <p:sp>
          <p:nvSpPr>
            <p:cNvPr id="26" name="Freeform: Shape 25">
              <a:extLst>
                <a:ext uri="{FF2B5EF4-FFF2-40B4-BE49-F238E27FC236}">
                  <a16:creationId xmlns:a16="http://schemas.microsoft.com/office/drawing/2014/main" id="{0576C141-B9D9-246D-E1EE-484F2985E752}"/>
                </a:ext>
              </a:extLst>
            </p:cNvPr>
            <p:cNvSpPr/>
            <p:nvPr/>
          </p:nvSpPr>
          <p:spPr bwMode="auto">
            <a:xfrm>
              <a:off x="2128838" y="1432405"/>
              <a:ext cx="97477" cy="65401"/>
            </a:xfrm>
            <a:custGeom>
              <a:avLst/>
              <a:gdLst>
                <a:gd name="connsiteX0" fmla="*/ 0 w 185737"/>
                <a:gd name="connsiteY0" fmla="*/ 72359 h 72359"/>
                <a:gd name="connsiteX1" fmla="*/ 104775 w 185737"/>
                <a:gd name="connsiteY1" fmla="*/ 5684 h 72359"/>
                <a:gd name="connsiteX2" fmla="*/ 185737 w 185737"/>
                <a:gd name="connsiteY2" fmla="*/ 8066 h 72359"/>
              </a:gdLst>
              <a:ahLst/>
              <a:cxnLst>
                <a:cxn ang="0">
                  <a:pos x="connsiteX0" y="connsiteY0"/>
                </a:cxn>
                <a:cxn ang="0">
                  <a:pos x="connsiteX1" y="connsiteY1"/>
                </a:cxn>
                <a:cxn ang="0">
                  <a:pos x="connsiteX2" y="connsiteY2"/>
                </a:cxn>
              </a:cxnLst>
              <a:rect l="l" t="t" r="r" b="b"/>
              <a:pathLst>
                <a:path w="185737" h="72359">
                  <a:moveTo>
                    <a:pt x="0" y="72359"/>
                  </a:moveTo>
                  <a:cubicBezTo>
                    <a:pt x="36909" y="44379"/>
                    <a:pt x="73819" y="16399"/>
                    <a:pt x="104775" y="5684"/>
                  </a:cubicBezTo>
                  <a:cubicBezTo>
                    <a:pt x="135731" y="-5031"/>
                    <a:pt x="160734" y="1517"/>
                    <a:pt x="185737" y="8066"/>
                  </a:cubicBezTo>
                </a:path>
              </a:pathLst>
            </a:custGeom>
            <a:noFill/>
            <a:ln w="19050">
              <a:solidFill>
                <a:schemeClr val="accent1"/>
              </a:solidFill>
              <a:miter lim="800000"/>
              <a:headEnd/>
              <a:tailEnd/>
            </a:ln>
          </p:spPr>
          <p:txBody>
            <a:bodyPr rtlCol="0" anchor="ctr"/>
            <a:lstStyle/>
            <a:p>
              <a:pPr algn="ctr"/>
              <a:endParaRPr lang="en-US" dirty="0"/>
            </a:p>
          </p:txBody>
        </p:sp>
        <p:sp>
          <p:nvSpPr>
            <p:cNvPr id="27" name="Freeform: Shape 26">
              <a:extLst>
                <a:ext uri="{FF2B5EF4-FFF2-40B4-BE49-F238E27FC236}">
                  <a16:creationId xmlns:a16="http://schemas.microsoft.com/office/drawing/2014/main" id="{DB900DBC-32C4-2309-263B-5D71C7752F99}"/>
                </a:ext>
              </a:extLst>
            </p:cNvPr>
            <p:cNvSpPr/>
            <p:nvPr/>
          </p:nvSpPr>
          <p:spPr bwMode="auto">
            <a:xfrm>
              <a:off x="2219325" y="1435894"/>
              <a:ext cx="47625" cy="47625"/>
            </a:xfrm>
            <a:custGeom>
              <a:avLst/>
              <a:gdLst>
                <a:gd name="connsiteX0" fmla="*/ 0 w 47625"/>
                <a:gd name="connsiteY0" fmla="*/ 0 h 47625"/>
                <a:gd name="connsiteX1" fmla="*/ 47625 w 47625"/>
                <a:gd name="connsiteY1" fmla="*/ 47625 h 47625"/>
              </a:gdLst>
              <a:ahLst/>
              <a:cxnLst>
                <a:cxn ang="0">
                  <a:pos x="connsiteX0" y="connsiteY0"/>
                </a:cxn>
                <a:cxn ang="0">
                  <a:pos x="connsiteX1" y="connsiteY1"/>
                </a:cxn>
              </a:cxnLst>
              <a:rect l="l" t="t" r="r" b="b"/>
              <a:pathLst>
                <a:path w="47625" h="47625">
                  <a:moveTo>
                    <a:pt x="0" y="0"/>
                  </a:moveTo>
                  <a:lnTo>
                    <a:pt x="47625" y="47625"/>
                  </a:lnTo>
                </a:path>
              </a:pathLst>
            </a:custGeom>
            <a:noFill/>
            <a:ln w="19050">
              <a:solidFill>
                <a:schemeClr val="bg1"/>
              </a:solidFill>
              <a:miter lim="800000"/>
              <a:headEnd/>
              <a:tailEnd/>
            </a:ln>
          </p:spPr>
          <p:txBody>
            <a:bodyPr rtlCol="0" anchor="ctr"/>
            <a:lstStyle/>
            <a:p>
              <a:pPr algn="ctr"/>
              <a:endParaRPr lang="en-US" dirty="0"/>
            </a:p>
          </p:txBody>
        </p:sp>
      </p:grpSp>
      <p:grpSp>
        <p:nvGrpSpPr>
          <p:cNvPr id="39" name="Group 38">
            <a:extLst>
              <a:ext uri="{FF2B5EF4-FFF2-40B4-BE49-F238E27FC236}">
                <a16:creationId xmlns:a16="http://schemas.microsoft.com/office/drawing/2014/main" id="{8DEF9FA9-F854-00DC-5F5D-1A09B4626219}"/>
              </a:ext>
            </a:extLst>
          </p:cNvPr>
          <p:cNvGrpSpPr/>
          <p:nvPr/>
        </p:nvGrpSpPr>
        <p:grpSpPr>
          <a:xfrm>
            <a:off x="2507456" y="2319338"/>
            <a:ext cx="205402" cy="459581"/>
            <a:chOff x="2507456" y="2319338"/>
            <a:chExt cx="205402" cy="459581"/>
          </a:xfrm>
        </p:grpSpPr>
        <p:sp>
          <p:nvSpPr>
            <p:cNvPr id="32" name="Freeform: Shape 31">
              <a:extLst>
                <a:ext uri="{FF2B5EF4-FFF2-40B4-BE49-F238E27FC236}">
                  <a16:creationId xmlns:a16="http://schemas.microsoft.com/office/drawing/2014/main" id="{F7E919EE-9453-E3D1-CBDB-1157821A4E7B}"/>
                </a:ext>
              </a:extLst>
            </p:cNvPr>
            <p:cNvSpPr/>
            <p:nvPr/>
          </p:nvSpPr>
          <p:spPr bwMode="auto">
            <a:xfrm>
              <a:off x="2518361" y="2479558"/>
              <a:ext cx="104586" cy="139817"/>
            </a:xfrm>
            <a:custGeom>
              <a:avLst/>
              <a:gdLst>
                <a:gd name="connsiteX0" fmla="*/ 62127 w 81177"/>
                <a:gd name="connsiteY0" fmla="*/ 0 h 128587"/>
                <a:gd name="connsiteX1" fmla="*/ 214 w 81177"/>
                <a:gd name="connsiteY1" fmla="*/ 83343 h 128587"/>
                <a:gd name="connsiteX2" fmla="*/ 81177 w 81177"/>
                <a:gd name="connsiteY2" fmla="*/ 128587 h 128587"/>
              </a:gdLst>
              <a:ahLst/>
              <a:cxnLst>
                <a:cxn ang="0">
                  <a:pos x="connsiteX0" y="connsiteY0"/>
                </a:cxn>
                <a:cxn ang="0">
                  <a:pos x="connsiteX1" y="connsiteY1"/>
                </a:cxn>
                <a:cxn ang="0">
                  <a:pos x="connsiteX2" y="connsiteY2"/>
                </a:cxn>
              </a:cxnLst>
              <a:rect l="l" t="t" r="r" b="b"/>
              <a:pathLst>
                <a:path w="81177" h="128587">
                  <a:moveTo>
                    <a:pt x="62127" y="0"/>
                  </a:moveTo>
                  <a:cubicBezTo>
                    <a:pt x="29583" y="30956"/>
                    <a:pt x="-2961" y="61912"/>
                    <a:pt x="214" y="83343"/>
                  </a:cubicBezTo>
                  <a:cubicBezTo>
                    <a:pt x="3389" y="104774"/>
                    <a:pt x="42283" y="116680"/>
                    <a:pt x="81177" y="128587"/>
                  </a:cubicBezTo>
                </a:path>
              </a:pathLst>
            </a:custGeom>
            <a:noFill/>
            <a:ln w="19050">
              <a:solidFill>
                <a:schemeClr val="accent1"/>
              </a:solidFill>
              <a:miter lim="800000"/>
              <a:headEnd/>
              <a:tailEnd/>
            </a:ln>
          </p:spPr>
          <p:txBody>
            <a:bodyPr rtlCol="0" anchor="ctr"/>
            <a:lstStyle/>
            <a:p>
              <a:pPr algn="ctr"/>
              <a:endParaRPr lang="en-US" dirty="0"/>
            </a:p>
          </p:txBody>
        </p:sp>
        <p:sp>
          <p:nvSpPr>
            <p:cNvPr id="33" name="Freeform: Shape 32">
              <a:extLst>
                <a:ext uri="{FF2B5EF4-FFF2-40B4-BE49-F238E27FC236}">
                  <a16:creationId xmlns:a16="http://schemas.microsoft.com/office/drawing/2014/main" id="{6CB99FFC-C41A-4AC8-EA60-195D48030640}"/>
                </a:ext>
              </a:extLst>
            </p:cNvPr>
            <p:cNvSpPr/>
            <p:nvPr/>
          </p:nvSpPr>
          <p:spPr bwMode="auto">
            <a:xfrm>
              <a:off x="2507456" y="2319338"/>
              <a:ext cx="102444" cy="169068"/>
            </a:xfrm>
            <a:custGeom>
              <a:avLst/>
              <a:gdLst>
                <a:gd name="connsiteX0" fmla="*/ 0 w 102444"/>
                <a:gd name="connsiteY0" fmla="*/ 0 h 169068"/>
                <a:gd name="connsiteX1" fmla="*/ 97632 w 102444"/>
                <a:gd name="connsiteY1" fmla="*/ 119062 h 169068"/>
                <a:gd name="connsiteX2" fmla="*/ 78582 w 102444"/>
                <a:gd name="connsiteY2" fmla="*/ 169068 h 169068"/>
              </a:gdLst>
              <a:ahLst/>
              <a:cxnLst>
                <a:cxn ang="0">
                  <a:pos x="connsiteX0" y="connsiteY0"/>
                </a:cxn>
                <a:cxn ang="0">
                  <a:pos x="connsiteX1" y="connsiteY1"/>
                </a:cxn>
                <a:cxn ang="0">
                  <a:pos x="connsiteX2" y="connsiteY2"/>
                </a:cxn>
              </a:cxnLst>
              <a:rect l="l" t="t" r="r" b="b"/>
              <a:pathLst>
                <a:path w="102444" h="169068">
                  <a:moveTo>
                    <a:pt x="0" y="0"/>
                  </a:moveTo>
                  <a:cubicBezTo>
                    <a:pt x="42267" y="45442"/>
                    <a:pt x="84535" y="90884"/>
                    <a:pt x="97632" y="119062"/>
                  </a:cubicBezTo>
                  <a:cubicBezTo>
                    <a:pt x="110729" y="147240"/>
                    <a:pt x="94655" y="158154"/>
                    <a:pt x="78582" y="169068"/>
                  </a:cubicBezTo>
                </a:path>
              </a:pathLst>
            </a:custGeom>
            <a:noFill/>
            <a:ln w="19050">
              <a:solidFill>
                <a:schemeClr val="bg1"/>
              </a:solidFill>
              <a:miter lim="800000"/>
              <a:headEnd/>
              <a:tailEnd/>
            </a:ln>
          </p:spPr>
          <p:txBody>
            <a:bodyPr rtlCol="0" anchor="ctr"/>
            <a:lstStyle/>
            <a:p>
              <a:pPr algn="ctr"/>
              <a:endParaRPr lang="en-US" dirty="0"/>
            </a:p>
          </p:txBody>
        </p:sp>
        <p:sp>
          <p:nvSpPr>
            <p:cNvPr id="34" name="Freeform: Shape 33">
              <a:extLst>
                <a:ext uri="{FF2B5EF4-FFF2-40B4-BE49-F238E27FC236}">
                  <a16:creationId xmlns:a16="http://schemas.microsoft.com/office/drawing/2014/main" id="{666179A4-A0C1-1DC9-BB85-E951DE8DF8F4}"/>
                </a:ext>
              </a:extLst>
            </p:cNvPr>
            <p:cNvSpPr/>
            <p:nvPr/>
          </p:nvSpPr>
          <p:spPr bwMode="auto">
            <a:xfrm>
              <a:off x="2612231" y="2614613"/>
              <a:ext cx="100627" cy="164306"/>
            </a:xfrm>
            <a:custGeom>
              <a:avLst/>
              <a:gdLst>
                <a:gd name="connsiteX0" fmla="*/ 0 w 100627"/>
                <a:gd name="connsiteY0" fmla="*/ 0 h 164306"/>
                <a:gd name="connsiteX1" fmla="*/ 85725 w 100627"/>
                <a:gd name="connsiteY1" fmla="*/ 61912 h 164306"/>
                <a:gd name="connsiteX2" fmla="*/ 100013 w 100627"/>
                <a:gd name="connsiteY2" fmla="*/ 164306 h 164306"/>
              </a:gdLst>
              <a:ahLst/>
              <a:cxnLst>
                <a:cxn ang="0">
                  <a:pos x="connsiteX0" y="connsiteY0"/>
                </a:cxn>
                <a:cxn ang="0">
                  <a:pos x="connsiteX1" y="connsiteY1"/>
                </a:cxn>
                <a:cxn ang="0">
                  <a:pos x="connsiteX2" y="connsiteY2"/>
                </a:cxn>
              </a:cxnLst>
              <a:rect l="l" t="t" r="r" b="b"/>
              <a:pathLst>
                <a:path w="100627" h="164306">
                  <a:moveTo>
                    <a:pt x="0" y="0"/>
                  </a:moveTo>
                  <a:cubicBezTo>
                    <a:pt x="34528" y="17264"/>
                    <a:pt x="69056" y="34528"/>
                    <a:pt x="85725" y="61912"/>
                  </a:cubicBezTo>
                  <a:cubicBezTo>
                    <a:pt x="102394" y="89296"/>
                    <a:pt x="101203" y="126801"/>
                    <a:pt x="100013" y="164306"/>
                  </a:cubicBezTo>
                </a:path>
              </a:pathLst>
            </a:custGeom>
            <a:noFill/>
            <a:ln w="19050">
              <a:solidFill>
                <a:schemeClr val="bg1"/>
              </a:solidFill>
              <a:miter lim="800000"/>
              <a:headEnd/>
              <a:tailEnd/>
            </a:ln>
          </p:spPr>
          <p:txBody>
            <a:bodyPr rtlCol="0" anchor="ctr"/>
            <a:lstStyle/>
            <a:p>
              <a:pPr algn="ctr"/>
              <a:endParaRPr lang="en-US" dirty="0"/>
            </a:p>
          </p:txBody>
        </p:sp>
      </p:grpSp>
      <p:sp>
        <p:nvSpPr>
          <p:cNvPr id="11" name="Freeform 6">
            <a:extLst>
              <a:ext uri="{FF2B5EF4-FFF2-40B4-BE49-F238E27FC236}">
                <a16:creationId xmlns:a16="http://schemas.microsoft.com/office/drawing/2014/main" id="{F66DDB0F-5EBE-A455-EA5A-02BE40626AA7}"/>
              </a:ext>
            </a:extLst>
          </p:cNvPr>
          <p:cNvSpPr>
            <a:spLocks/>
          </p:cNvSpPr>
          <p:nvPr/>
        </p:nvSpPr>
        <p:spPr bwMode="auto">
          <a:xfrm rot="19477454">
            <a:off x="2311513" y="1964245"/>
            <a:ext cx="193146" cy="406136"/>
          </a:xfrm>
          <a:custGeom>
            <a:avLst/>
            <a:gdLst>
              <a:gd name="T0" fmla="*/ 53 w 61"/>
              <a:gd name="T1" fmla="*/ 74 h 127"/>
              <a:gd name="T2" fmla="*/ 61 w 61"/>
              <a:gd name="T3" fmla="*/ 65 h 127"/>
              <a:gd name="T4" fmla="*/ 53 w 61"/>
              <a:gd name="T5" fmla="*/ 57 h 127"/>
              <a:gd name="T6" fmla="*/ 51 w 61"/>
              <a:gd name="T7" fmla="*/ 57 h 127"/>
              <a:gd name="T8" fmla="*/ 51 w 61"/>
              <a:gd name="T9" fmla="*/ 40 h 127"/>
              <a:gd name="T10" fmla="*/ 53 w 61"/>
              <a:gd name="T11" fmla="*/ 40 h 127"/>
              <a:gd name="T12" fmla="*/ 61 w 61"/>
              <a:gd name="T13" fmla="*/ 31 h 127"/>
              <a:gd name="T14" fmla="*/ 53 w 61"/>
              <a:gd name="T15" fmla="*/ 23 h 127"/>
              <a:gd name="T16" fmla="*/ 51 w 61"/>
              <a:gd name="T17" fmla="*/ 23 h 127"/>
              <a:gd name="T18" fmla="*/ 51 w 61"/>
              <a:gd name="T19" fmla="*/ 12 h 127"/>
              <a:gd name="T20" fmla="*/ 39 w 61"/>
              <a:gd name="T21" fmla="*/ 0 h 127"/>
              <a:gd name="T22" fmla="*/ 12 w 61"/>
              <a:gd name="T23" fmla="*/ 0 h 127"/>
              <a:gd name="T24" fmla="*/ 0 w 61"/>
              <a:gd name="T25" fmla="*/ 12 h 127"/>
              <a:gd name="T26" fmla="*/ 0 w 61"/>
              <a:gd name="T27" fmla="*/ 115 h 127"/>
              <a:gd name="T28" fmla="*/ 12 w 61"/>
              <a:gd name="T29" fmla="*/ 127 h 127"/>
              <a:gd name="T30" fmla="*/ 39 w 61"/>
              <a:gd name="T31" fmla="*/ 127 h 127"/>
              <a:gd name="T32" fmla="*/ 51 w 61"/>
              <a:gd name="T33" fmla="*/ 115 h 127"/>
              <a:gd name="T34" fmla="*/ 51 w 61"/>
              <a:gd name="T35" fmla="*/ 108 h 127"/>
              <a:gd name="T36" fmla="*/ 53 w 61"/>
              <a:gd name="T37" fmla="*/ 108 h 127"/>
              <a:gd name="T38" fmla="*/ 61 w 61"/>
              <a:gd name="T39" fmla="*/ 100 h 127"/>
              <a:gd name="T40" fmla="*/ 53 w 61"/>
              <a:gd name="T41" fmla="*/ 92 h 127"/>
              <a:gd name="T42" fmla="*/ 51 w 61"/>
              <a:gd name="T43" fmla="*/ 92 h 127"/>
              <a:gd name="T44" fmla="*/ 51 w 61"/>
              <a:gd name="T45" fmla="*/ 73 h 127"/>
              <a:gd name="T46" fmla="*/ 53 w 61"/>
              <a:gd name="T47" fmla="*/ 7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 h="127">
                <a:moveTo>
                  <a:pt x="53" y="74"/>
                </a:moveTo>
                <a:cubicBezTo>
                  <a:pt x="57" y="74"/>
                  <a:pt x="61" y="70"/>
                  <a:pt x="61" y="65"/>
                </a:cubicBezTo>
                <a:cubicBezTo>
                  <a:pt x="61" y="61"/>
                  <a:pt x="57" y="57"/>
                  <a:pt x="53" y="57"/>
                </a:cubicBezTo>
                <a:cubicBezTo>
                  <a:pt x="52" y="57"/>
                  <a:pt x="52" y="57"/>
                  <a:pt x="51" y="57"/>
                </a:cubicBezTo>
                <a:cubicBezTo>
                  <a:pt x="51" y="40"/>
                  <a:pt x="51" y="40"/>
                  <a:pt x="51" y="40"/>
                </a:cubicBezTo>
                <a:cubicBezTo>
                  <a:pt x="52" y="40"/>
                  <a:pt x="52" y="40"/>
                  <a:pt x="53" y="40"/>
                </a:cubicBezTo>
                <a:cubicBezTo>
                  <a:pt x="57" y="40"/>
                  <a:pt x="61" y="36"/>
                  <a:pt x="61" y="31"/>
                </a:cubicBezTo>
                <a:cubicBezTo>
                  <a:pt x="61" y="27"/>
                  <a:pt x="57" y="23"/>
                  <a:pt x="53" y="23"/>
                </a:cubicBezTo>
                <a:cubicBezTo>
                  <a:pt x="52" y="23"/>
                  <a:pt x="52" y="23"/>
                  <a:pt x="51" y="23"/>
                </a:cubicBezTo>
                <a:cubicBezTo>
                  <a:pt x="51" y="12"/>
                  <a:pt x="51" y="12"/>
                  <a:pt x="51" y="12"/>
                </a:cubicBezTo>
                <a:cubicBezTo>
                  <a:pt x="51" y="6"/>
                  <a:pt x="46" y="0"/>
                  <a:pt x="39" y="0"/>
                </a:cubicBezTo>
                <a:cubicBezTo>
                  <a:pt x="12" y="0"/>
                  <a:pt x="12" y="0"/>
                  <a:pt x="12" y="0"/>
                </a:cubicBezTo>
                <a:cubicBezTo>
                  <a:pt x="5" y="0"/>
                  <a:pt x="0" y="6"/>
                  <a:pt x="0" y="12"/>
                </a:cubicBezTo>
                <a:cubicBezTo>
                  <a:pt x="0" y="115"/>
                  <a:pt x="0" y="115"/>
                  <a:pt x="0" y="115"/>
                </a:cubicBezTo>
                <a:cubicBezTo>
                  <a:pt x="0" y="122"/>
                  <a:pt x="5" y="127"/>
                  <a:pt x="12" y="127"/>
                </a:cubicBezTo>
                <a:cubicBezTo>
                  <a:pt x="39" y="127"/>
                  <a:pt x="39" y="127"/>
                  <a:pt x="39" y="127"/>
                </a:cubicBezTo>
                <a:cubicBezTo>
                  <a:pt x="46" y="127"/>
                  <a:pt x="51" y="122"/>
                  <a:pt x="51" y="115"/>
                </a:cubicBezTo>
                <a:cubicBezTo>
                  <a:pt x="51" y="108"/>
                  <a:pt x="51" y="108"/>
                  <a:pt x="51" y="108"/>
                </a:cubicBezTo>
                <a:cubicBezTo>
                  <a:pt x="52" y="108"/>
                  <a:pt x="52" y="108"/>
                  <a:pt x="53" y="108"/>
                </a:cubicBezTo>
                <a:cubicBezTo>
                  <a:pt x="57" y="108"/>
                  <a:pt x="61" y="105"/>
                  <a:pt x="61" y="100"/>
                </a:cubicBezTo>
                <a:cubicBezTo>
                  <a:pt x="61" y="95"/>
                  <a:pt x="57" y="92"/>
                  <a:pt x="53" y="92"/>
                </a:cubicBezTo>
                <a:cubicBezTo>
                  <a:pt x="52" y="92"/>
                  <a:pt x="52" y="92"/>
                  <a:pt x="51" y="92"/>
                </a:cubicBezTo>
                <a:cubicBezTo>
                  <a:pt x="51" y="73"/>
                  <a:pt x="51" y="73"/>
                  <a:pt x="51" y="73"/>
                </a:cubicBezTo>
                <a:cubicBezTo>
                  <a:pt x="52" y="74"/>
                  <a:pt x="52" y="74"/>
                  <a:pt x="53" y="7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5" name="Oval 34">
            <a:extLst>
              <a:ext uri="{FF2B5EF4-FFF2-40B4-BE49-F238E27FC236}">
                <a16:creationId xmlns:a16="http://schemas.microsoft.com/office/drawing/2014/main" id="{EDE01D34-35CD-C731-8A82-579C96523182}"/>
              </a:ext>
            </a:extLst>
          </p:cNvPr>
          <p:cNvSpPr/>
          <p:nvPr/>
        </p:nvSpPr>
        <p:spPr bwMode="auto">
          <a:xfrm>
            <a:off x="2625952" y="2756394"/>
            <a:ext cx="143441" cy="14344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0" name="Group 39">
            <a:extLst>
              <a:ext uri="{FF2B5EF4-FFF2-40B4-BE49-F238E27FC236}">
                <a16:creationId xmlns:a16="http://schemas.microsoft.com/office/drawing/2014/main" id="{FF894DDB-DEA1-B5A8-65DC-D14C971A26D0}"/>
              </a:ext>
            </a:extLst>
          </p:cNvPr>
          <p:cNvGrpSpPr/>
          <p:nvPr/>
        </p:nvGrpSpPr>
        <p:grpSpPr>
          <a:xfrm flipH="1">
            <a:off x="2983469" y="2344970"/>
            <a:ext cx="205402" cy="459581"/>
            <a:chOff x="2507456" y="2319338"/>
            <a:chExt cx="205402" cy="459581"/>
          </a:xfrm>
        </p:grpSpPr>
        <p:sp>
          <p:nvSpPr>
            <p:cNvPr id="41" name="Freeform: Shape 40">
              <a:extLst>
                <a:ext uri="{FF2B5EF4-FFF2-40B4-BE49-F238E27FC236}">
                  <a16:creationId xmlns:a16="http://schemas.microsoft.com/office/drawing/2014/main" id="{83222739-7880-4C63-9C58-671DEFCCB916}"/>
                </a:ext>
              </a:extLst>
            </p:cNvPr>
            <p:cNvSpPr/>
            <p:nvPr/>
          </p:nvSpPr>
          <p:spPr bwMode="auto">
            <a:xfrm>
              <a:off x="2518361" y="2479558"/>
              <a:ext cx="104586" cy="139817"/>
            </a:xfrm>
            <a:custGeom>
              <a:avLst/>
              <a:gdLst>
                <a:gd name="connsiteX0" fmla="*/ 62127 w 81177"/>
                <a:gd name="connsiteY0" fmla="*/ 0 h 128587"/>
                <a:gd name="connsiteX1" fmla="*/ 214 w 81177"/>
                <a:gd name="connsiteY1" fmla="*/ 83343 h 128587"/>
                <a:gd name="connsiteX2" fmla="*/ 81177 w 81177"/>
                <a:gd name="connsiteY2" fmla="*/ 128587 h 128587"/>
              </a:gdLst>
              <a:ahLst/>
              <a:cxnLst>
                <a:cxn ang="0">
                  <a:pos x="connsiteX0" y="connsiteY0"/>
                </a:cxn>
                <a:cxn ang="0">
                  <a:pos x="connsiteX1" y="connsiteY1"/>
                </a:cxn>
                <a:cxn ang="0">
                  <a:pos x="connsiteX2" y="connsiteY2"/>
                </a:cxn>
              </a:cxnLst>
              <a:rect l="l" t="t" r="r" b="b"/>
              <a:pathLst>
                <a:path w="81177" h="128587">
                  <a:moveTo>
                    <a:pt x="62127" y="0"/>
                  </a:moveTo>
                  <a:cubicBezTo>
                    <a:pt x="29583" y="30956"/>
                    <a:pt x="-2961" y="61912"/>
                    <a:pt x="214" y="83343"/>
                  </a:cubicBezTo>
                  <a:cubicBezTo>
                    <a:pt x="3389" y="104774"/>
                    <a:pt x="42283" y="116680"/>
                    <a:pt x="81177" y="128587"/>
                  </a:cubicBezTo>
                </a:path>
              </a:pathLst>
            </a:custGeom>
            <a:noFill/>
            <a:ln w="19050">
              <a:solidFill>
                <a:schemeClr val="accent3"/>
              </a:solidFill>
              <a:miter lim="800000"/>
              <a:headEnd/>
              <a:tailEnd/>
            </a:ln>
          </p:spPr>
          <p:txBody>
            <a:bodyPr rtlCol="0" anchor="ctr"/>
            <a:lstStyle/>
            <a:p>
              <a:pPr algn="ctr"/>
              <a:endParaRPr lang="en-US" dirty="0"/>
            </a:p>
          </p:txBody>
        </p:sp>
        <p:sp>
          <p:nvSpPr>
            <p:cNvPr id="42" name="Freeform: Shape 41">
              <a:extLst>
                <a:ext uri="{FF2B5EF4-FFF2-40B4-BE49-F238E27FC236}">
                  <a16:creationId xmlns:a16="http://schemas.microsoft.com/office/drawing/2014/main" id="{84A57C85-97F1-54C0-A800-5EDE45D73A12}"/>
                </a:ext>
              </a:extLst>
            </p:cNvPr>
            <p:cNvSpPr/>
            <p:nvPr/>
          </p:nvSpPr>
          <p:spPr bwMode="auto">
            <a:xfrm>
              <a:off x="2507456" y="2319338"/>
              <a:ext cx="102444" cy="169068"/>
            </a:xfrm>
            <a:custGeom>
              <a:avLst/>
              <a:gdLst>
                <a:gd name="connsiteX0" fmla="*/ 0 w 102444"/>
                <a:gd name="connsiteY0" fmla="*/ 0 h 169068"/>
                <a:gd name="connsiteX1" fmla="*/ 97632 w 102444"/>
                <a:gd name="connsiteY1" fmla="*/ 119062 h 169068"/>
                <a:gd name="connsiteX2" fmla="*/ 78582 w 102444"/>
                <a:gd name="connsiteY2" fmla="*/ 169068 h 169068"/>
              </a:gdLst>
              <a:ahLst/>
              <a:cxnLst>
                <a:cxn ang="0">
                  <a:pos x="connsiteX0" y="connsiteY0"/>
                </a:cxn>
                <a:cxn ang="0">
                  <a:pos x="connsiteX1" y="connsiteY1"/>
                </a:cxn>
                <a:cxn ang="0">
                  <a:pos x="connsiteX2" y="connsiteY2"/>
                </a:cxn>
              </a:cxnLst>
              <a:rect l="l" t="t" r="r" b="b"/>
              <a:pathLst>
                <a:path w="102444" h="169068">
                  <a:moveTo>
                    <a:pt x="0" y="0"/>
                  </a:moveTo>
                  <a:cubicBezTo>
                    <a:pt x="42267" y="45442"/>
                    <a:pt x="84535" y="90884"/>
                    <a:pt x="97632" y="119062"/>
                  </a:cubicBezTo>
                  <a:cubicBezTo>
                    <a:pt x="110729" y="147240"/>
                    <a:pt x="94655" y="158154"/>
                    <a:pt x="78582" y="169068"/>
                  </a:cubicBezTo>
                </a:path>
              </a:pathLst>
            </a:custGeom>
            <a:noFill/>
            <a:ln w="19050">
              <a:solidFill>
                <a:schemeClr val="bg1"/>
              </a:solidFill>
              <a:miter lim="800000"/>
              <a:headEnd/>
              <a:tailEnd/>
            </a:ln>
          </p:spPr>
          <p:txBody>
            <a:bodyPr rtlCol="0" anchor="ctr"/>
            <a:lstStyle/>
            <a:p>
              <a:pPr algn="ctr"/>
              <a:endParaRPr lang="en-US" dirty="0"/>
            </a:p>
          </p:txBody>
        </p:sp>
        <p:sp>
          <p:nvSpPr>
            <p:cNvPr id="43" name="Freeform: Shape 42">
              <a:extLst>
                <a:ext uri="{FF2B5EF4-FFF2-40B4-BE49-F238E27FC236}">
                  <a16:creationId xmlns:a16="http://schemas.microsoft.com/office/drawing/2014/main" id="{699FF12B-0C6D-75C5-E804-A27CD2F82F07}"/>
                </a:ext>
              </a:extLst>
            </p:cNvPr>
            <p:cNvSpPr/>
            <p:nvPr/>
          </p:nvSpPr>
          <p:spPr bwMode="auto">
            <a:xfrm>
              <a:off x="2612231" y="2614613"/>
              <a:ext cx="100627" cy="164306"/>
            </a:xfrm>
            <a:custGeom>
              <a:avLst/>
              <a:gdLst>
                <a:gd name="connsiteX0" fmla="*/ 0 w 100627"/>
                <a:gd name="connsiteY0" fmla="*/ 0 h 164306"/>
                <a:gd name="connsiteX1" fmla="*/ 85725 w 100627"/>
                <a:gd name="connsiteY1" fmla="*/ 61912 h 164306"/>
                <a:gd name="connsiteX2" fmla="*/ 100013 w 100627"/>
                <a:gd name="connsiteY2" fmla="*/ 164306 h 164306"/>
              </a:gdLst>
              <a:ahLst/>
              <a:cxnLst>
                <a:cxn ang="0">
                  <a:pos x="connsiteX0" y="connsiteY0"/>
                </a:cxn>
                <a:cxn ang="0">
                  <a:pos x="connsiteX1" y="connsiteY1"/>
                </a:cxn>
                <a:cxn ang="0">
                  <a:pos x="connsiteX2" y="connsiteY2"/>
                </a:cxn>
              </a:cxnLst>
              <a:rect l="l" t="t" r="r" b="b"/>
              <a:pathLst>
                <a:path w="100627" h="164306">
                  <a:moveTo>
                    <a:pt x="0" y="0"/>
                  </a:moveTo>
                  <a:cubicBezTo>
                    <a:pt x="34528" y="17264"/>
                    <a:pt x="69056" y="34528"/>
                    <a:pt x="85725" y="61912"/>
                  </a:cubicBezTo>
                  <a:cubicBezTo>
                    <a:pt x="102394" y="89296"/>
                    <a:pt x="101203" y="126801"/>
                    <a:pt x="100013" y="164306"/>
                  </a:cubicBezTo>
                </a:path>
              </a:pathLst>
            </a:custGeom>
            <a:noFill/>
            <a:ln w="19050">
              <a:solidFill>
                <a:schemeClr val="bg1"/>
              </a:solidFill>
              <a:miter lim="800000"/>
              <a:headEnd/>
              <a:tailEnd/>
            </a:ln>
          </p:spPr>
          <p:txBody>
            <a:bodyPr rtlCol="0" anchor="ctr"/>
            <a:lstStyle/>
            <a:p>
              <a:pPr algn="ctr"/>
              <a:endParaRPr lang="en-US" dirty="0"/>
            </a:p>
          </p:txBody>
        </p:sp>
      </p:grpSp>
      <p:sp>
        <p:nvSpPr>
          <p:cNvPr id="13" name="Freeform 6">
            <a:extLst>
              <a:ext uri="{FF2B5EF4-FFF2-40B4-BE49-F238E27FC236}">
                <a16:creationId xmlns:a16="http://schemas.microsoft.com/office/drawing/2014/main" id="{4537C124-2AF1-A564-ED3D-88AC012F9651}"/>
              </a:ext>
            </a:extLst>
          </p:cNvPr>
          <p:cNvSpPr>
            <a:spLocks/>
          </p:cNvSpPr>
          <p:nvPr/>
        </p:nvSpPr>
        <p:spPr bwMode="auto">
          <a:xfrm rot="2122546" flipH="1">
            <a:off x="3133041" y="2014969"/>
            <a:ext cx="193146" cy="406136"/>
          </a:xfrm>
          <a:custGeom>
            <a:avLst/>
            <a:gdLst>
              <a:gd name="T0" fmla="*/ 53 w 61"/>
              <a:gd name="T1" fmla="*/ 74 h 127"/>
              <a:gd name="T2" fmla="*/ 61 w 61"/>
              <a:gd name="T3" fmla="*/ 65 h 127"/>
              <a:gd name="T4" fmla="*/ 53 w 61"/>
              <a:gd name="T5" fmla="*/ 57 h 127"/>
              <a:gd name="T6" fmla="*/ 51 w 61"/>
              <a:gd name="T7" fmla="*/ 57 h 127"/>
              <a:gd name="T8" fmla="*/ 51 w 61"/>
              <a:gd name="T9" fmla="*/ 40 h 127"/>
              <a:gd name="T10" fmla="*/ 53 w 61"/>
              <a:gd name="T11" fmla="*/ 40 h 127"/>
              <a:gd name="T12" fmla="*/ 61 w 61"/>
              <a:gd name="T13" fmla="*/ 31 h 127"/>
              <a:gd name="T14" fmla="*/ 53 w 61"/>
              <a:gd name="T15" fmla="*/ 23 h 127"/>
              <a:gd name="T16" fmla="*/ 51 w 61"/>
              <a:gd name="T17" fmla="*/ 23 h 127"/>
              <a:gd name="T18" fmla="*/ 51 w 61"/>
              <a:gd name="T19" fmla="*/ 12 h 127"/>
              <a:gd name="T20" fmla="*/ 39 w 61"/>
              <a:gd name="T21" fmla="*/ 0 h 127"/>
              <a:gd name="T22" fmla="*/ 12 w 61"/>
              <a:gd name="T23" fmla="*/ 0 h 127"/>
              <a:gd name="T24" fmla="*/ 0 w 61"/>
              <a:gd name="T25" fmla="*/ 12 h 127"/>
              <a:gd name="T26" fmla="*/ 0 w 61"/>
              <a:gd name="T27" fmla="*/ 115 h 127"/>
              <a:gd name="T28" fmla="*/ 12 w 61"/>
              <a:gd name="T29" fmla="*/ 127 h 127"/>
              <a:gd name="T30" fmla="*/ 39 w 61"/>
              <a:gd name="T31" fmla="*/ 127 h 127"/>
              <a:gd name="T32" fmla="*/ 51 w 61"/>
              <a:gd name="T33" fmla="*/ 115 h 127"/>
              <a:gd name="T34" fmla="*/ 51 w 61"/>
              <a:gd name="T35" fmla="*/ 108 h 127"/>
              <a:gd name="T36" fmla="*/ 53 w 61"/>
              <a:gd name="T37" fmla="*/ 108 h 127"/>
              <a:gd name="T38" fmla="*/ 61 w 61"/>
              <a:gd name="T39" fmla="*/ 100 h 127"/>
              <a:gd name="T40" fmla="*/ 53 w 61"/>
              <a:gd name="T41" fmla="*/ 92 h 127"/>
              <a:gd name="T42" fmla="*/ 51 w 61"/>
              <a:gd name="T43" fmla="*/ 92 h 127"/>
              <a:gd name="T44" fmla="*/ 51 w 61"/>
              <a:gd name="T45" fmla="*/ 73 h 127"/>
              <a:gd name="T46" fmla="*/ 53 w 61"/>
              <a:gd name="T47" fmla="*/ 7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 h="127">
                <a:moveTo>
                  <a:pt x="53" y="74"/>
                </a:moveTo>
                <a:cubicBezTo>
                  <a:pt x="57" y="74"/>
                  <a:pt x="61" y="70"/>
                  <a:pt x="61" y="65"/>
                </a:cubicBezTo>
                <a:cubicBezTo>
                  <a:pt x="61" y="61"/>
                  <a:pt x="57" y="57"/>
                  <a:pt x="53" y="57"/>
                </a:cubicBezTo>
                <a:cubicBezTo>
                  <a:pt x="52" y="57"/>
                  <a:pt x="52" y="57"/>
                  <a:pt x="51" y="57"/>
                </a:cubicBezTo>
                <a:cubicBezTo>
                  <a:pt x="51" y="40"/>
                  <a:pt x="51" y="40"/>
                  <a:pt x="51" y="40"/>
                </a:cubicBezTo>
                <a:cubicBezTo>
                  <a:pt x="52" y="40"/>
                  <a:pt x="52" y="40"/>
                  <a:pt x="53" y="40"/>
                </a:cubicBezTo>
                <a:cubicBezTo>
                  <a:pt x="57" y="40"/>
                  <a:pt x="61" y="36"/>
                  <a:pt x="61" y="31"/>
                </a:cubicBezTo>
                <a:cubicBezTo>
                  <a:pt x="61" y="27"/>
                  <a:pt x="57" y="23"/>
                  <a:pt x="53" y="23"/>
                </a:cubicBezTo>
                <a:cubicBezTo>
                  <a:pt x="52" y="23"/>
                  <a:pt x="52" y="23"/>
                  <a:pt x="51" y="23"/>
                </a:cubicBezTo>
                <a:cubicBezTo>
                  <a:pt x="51" y="12"/>
                  <a:pt x="51" y="12"/>
                  <a:pt x="51" y="12"/>
                </a:cubicBezTo>
                <a:cubicBezTo>
                  <a:pt x="51" y="6"/>
                  <a:pt x="46" y="0"/>
                  <a:pt x="39" y="0"/>
                </a:cubicBezTo>
                <a:cubicBezTo>
                  <a:pt x="12" y="0"/>
                  <a:pt x="12" y="0"/>
                  <a:pt x="12" y="0"/>
                </a:cubicBezTo>
                <a:cubicBezTo>
                  <a:pt x="5" y="0"/>
                  <a:pt x="0" y="6"/>
                  <a:pt x="0" y="12"/>
                </a:cubicBezTo>
                <a:cubicBezTo>
                  <a:pt x="0" y="115"/>
                  <a:pt x="0" y="115"/>
                  <a:pt x="0" y="115"/>
                </a:cubicBezTo>
                <a:cubicBezTo>
                  <a:pt x="0" y="122"/>
                  <a:pt x="5" y="127"/>
                  <a:pt x="12" y="127"/>
                </a:cubicBezTo>
                <a:cubicBezTo>
                  <a:pt x="39" y="127"/>
                  <a:pt x="39" y="127"/>
                  <a:pt x="39" y="127"/>
                </a:cubicBezTo>
                <a:cubicBezTo>
                  <a:pt x="46" y="127"/>
                  <a:pt x="51" y="122"/>
                  <a:pt x="51" y="115"/>
                </a:cubicBezTo>
                <a:cubicBezTo>
                  <a:pt x="51" y="108"/>
                  <a:pt x="51" y="108"/>
                  <a:pt x="51" y="108"/>
                </a:cubicBezTo>
                <a:cubicBezTo>
                  <a:pt x="52" y="108"/>
                  <a:pt x="52" y="108"/>
                  <a:pt x="53" y="108"/>
                </a:cubicBezTo>
                <a:cubicBezTo>
                  <a:pt x="57" y="108"/>
                  <a:pt x="61" y="105"/>
                  <a:pt x="61" y="100"/>
                </a:cubicBezTo>
                <a:cubicBezTo>
                  <a:pt x="61" y="95"/>
                  <a:pt x="57" y="92"/>
                  <a:pt x="53" y="92"/>
                </a:cubicBezTo>
                <a:cubicBezTo>
                  <a:pt x="52" y="92"/>
                  <a:pt x="52" y="92"/>
                  <a:pt x="51" y="92"/>
                </a:cubicBezTo>
                <a:cubicBezTo>
                  <a:pt x="51" y="73"/>
                  <a:pt x="51" y="73"/>
                  <a:pt x="51" y="73"/>
                </a:cubicBezTo>
                <a:cubicBezTo>
                  <a:pt x="52" y="74"/>
                  <a:pt x="52" y="74"/>
                  <a:pt x="53" y="74"/>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7" name="Oval 36">
            <a:extLst>
              <a:ext uri="{FF2B5EF4-FFF2-40B4-BE49-F238E27FC236}">
                <a16:creationId xmlns:a16="http://schemas.microsoft.com/office/drawing/2014/main" id="{A44E1177-4C8E-0252-04A1-11F4B8F7C790}"/>
              </a:ext>
            </a:extLst>
          </p:cNvPr>
          <p:cNvSpPr/>
          <p:nvPr/>
        </p:nvSpPr>
        <p:spPr bwMode="auto">
          <a:xfrm>
            <a:off x="2914083" y="2756394"/>
            <a:ext cx="143441" cy="14344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5" name="Group 44">
            <a:extLst>
              <a:ext uri="{FF2B5EF4-FFF2-40B4-BE49-F238E27FC236}">
                <a16:creationId xmlns:a16="http://schemas.microsoft.com/office/drawing/2014/main" id="{A902964E-D899-BE13-0222-5A86A44D9444}"/>
              </a:ext>
            </a:extLst>
          </p:cNvPr>
          <p:cNvGrpSpPr/>
          <p:nvPr/>
        </p:nvGrpSpPr>
        <p:grpSpPr>
          <a:xfrm>
            <a:off x="715687" y="2463043"/>
            <a:ext cx="4667740" cy="254234"/>
            <a:chOff x="711200" y="1597025"/>
            <a:chExt cx="9911557" cy="608012"/>
          </a:xfrm>
        </p:grpSpPr>
        <p:grpSp>
          <p:nvGrpSpPr>
            <p:cNvPr id="46" name="Group 45">
              <a:extLst>
                <a:ext uri="{FF2B5EF4-FFF2-40B4-BE49-F238E27FC236}">
                  <a16:creationId xmlns:a16="http://schemas.microsoft.com/office/drawing/2014/main" id="{55DE4BD0-4151-A6FF-40A7-8A3B577F7399}"/>
                </a:ext>
              </a:extLst>
            </p:cNvPr>
            <p:cNvGrpSpPr/>
            <p:nvPr/>
          </p:nvGrpSpPr>
          <p:grpSpPr>
            <a:xfrm>
              <a:off x="711200" y="1597025"/>
              <a:ext cx="217488" cy="608012"/>
              <a:chOff x="7754938" y="563563"/>
              <a:chExt cx="217488" cy="608012"/>
            </a:xfrm>
          </p:grpSpPr>
          <p:sp>
            <p:nvSpPr>
              <p:cNvPr id="376" name="Freeform 5">
                <a:extLst>
                  <a:ext uri="{FF2B5EF4-FFF2-40B4-BE49-F238E27FC236}">
                    <a16:creationId xmlns:a16="http://schemas.microsoft.com/office/drawing/2014/main" id="{3020B0F7-347B-2BE4-5983-69C5621E2192}"/>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7" name="Freeform 6">
                <a:extLst>
                  <a:ext uri="{FF2B5EF4-FFF2-40B4-BE49-F238E27FC236}">
                    <a16:creationId xmlns:a16="http://schemas.microsoft.com/office/drawing/2014/main" id="{A6511C4A-DD7D-7A3D-3B10-BCDD1D3D0E3F}"/>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8" name="Freeform 7">
                <a:extLst>
                  <a:ext uri="{FF2B5EF4-FFF2-40B4-BE49-F238E27FC236}">
                    <a16:creationId xmlns:a16="http://schemas.microsoft.com/office/drawing/2014/main" id="{1B723C20-8313-B5A9-FA33-96983F699AFC}"/>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9" name="Freeform 8">
                <a:extLst>
                  <a:ext uri="{FF2B5EF4-FFF2-40B4-BE49-F238E27FC236}">
                    <a16:creationId xmlns:a16="http://schemas.microsoft.com/office/drawing/2014/main" id="{74E2DE7C-DA51-FB0A-E678-92211CCDAFA1}"/>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0" name="Freeform 9">
                <a:extLst>
                  <a:ext uri="{FF2B5EF4-FFF2-40B4-BE49-F238E27FC236}">
                    <a16:creationId xmlns:a16="http://schemas.microsoft.com/office/drawing/2014/main" id="{A77D928B-EAA4-BF67-8A0C-7A2DA518468D}"/>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1" name="Freeform 10">
                <a:extLst>
                  <a:ext uri="{FF2B5EF4-FFF2-40B4-BE49-F238E27FC236}">
                    <a16:creationId xmlns:a16="http://schemas.microsoft.com/office/drawing/2014/main" id="{99956F41-0384-10CB-3175-AFBA5E9A450E}"/>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47" name="Group 46">
              <a:extLst>
                <a:ext uri="{FF2B5EF4-FFF2-40B4-BE49-F238E27FC236}">
                  <a16:creationId xmlns:a16="http://schemas.microsoft.com/office/drawing/2014/main" id="{FEAA2800-BA9D-674B-7659-06C173DF9475}"/>
                </a:ext>
              </a:extLst>
            </p:cNvPr>
            <p:cNvGrpSpPr/>
            <p:nvPr/>
          </p:nvGrpSpPr>
          <p:grpSpPr>
            <a:xfrm>
              <a:off x="920750" y="1597025"/>
              <a:ext cx="217488" cy="608012"/>
              <a:chOff x="7754938" y="563563"/>
              <a:chExt cx="217488" cy="608012"/>
            </a:xfrm>
          </p:grpSpPr>
          <p:sp>
            <p:nvSpPr>
              <p:cNvPr id="370" name="Freeform 5">
                <a:extLst>
                  <a:ext uri="{FF2B5EF4-FFF2-40B4-BE49-F238E27FC236}">
                    <a16:creationId xmlns:a16="http://schemas.microsoft.com/office/drawing/2014/main" id="{1548970D-EBFF-C342-1FC4-F762808B0305}"/>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1" name="Freeform 6">
                <a:extLst>
                  <a:ext uri="{FF2B5EF4-FFF2-40B4-BE49-F238E27FC236}">
                    <a16:creationId xmlns:a16="http://schemas.microsoft.com/office/drawing/2014/main" id="{9C153252-6040-7CAD-C94A-3F4FA3E7DAE2}"/>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2" name="Freeform 7">
                <a:extLst>
                  <a:ext uri="{FF2B5EF4-FFF2-40B4-BE49-F238E27FC236}">
                    <a16:creationId xmlns:a16="http://schemas.microsoft.com/office/drawing/2014/main" id="{87BD6163-642A-7E05-5DE5-4050DC304DCA}"/>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3" name="Freeform 8">
                <a:extLst>
                  <a:ext uri="{FF2B5EF4-FFF2-40B4-BE49-F238E27FC236}">
                    <a16:creationId xmlns:a16="http://schemas.microsoft.com/office/drawing/2014/main" id="{1D544A64-6664-158C-E225-E7CF7DD2F4C4}"/>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4" name="Freeform 9">
                <a:extLst>
                  <a:ext uri="{FF2B5EF4-FFF2-40B4-BE49-F238E27FC236}">
                    <a16:creationId xmlns:a16="http://schemas.microsoft.com/office/drawing/2014/main" id="{B53798BF-F79D-89CC-7646-115A6E1C413C}"/>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5" name="Freeform 10">
                <a:extLst>
                  <a:ext uri="{FF2B5EF4-FFF2-40B4-BE49-F238E27FC236}">
                    <a16:creationId xmlns:a16="http://schemas.microsoft.com/office/drawing/2014/main" id="{8A4D5669-B96A-F3A3-1E17-B8C8E33703E7}"/>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48" name="Group 47">
              <a:extLst>
                <a:ext uri="{FF2B5EF4-FFF2-40B4-BE49-F238E27FC236}">
                  <a16:creationId xmlns:a16="http://schemas.microsoft.com/office/drawing/2014/main" id="{03548533-4AAA-5149-E312-D20343909D3B}"/>
                </a:ext>
              </a:extLst>
            </p:cNvPr>
            <p:cNvGrpSpPr/>
            <p:nvPr/>
          </p:nvGrpSpPr>
          <p:grpSpPr>
            <a:xfrm>
              <a:off x="1120775" y="1597025"/>
              <a:ext cx="217488" cy="608012"/>
              <a:chOff x="7754938" y="563563"/>
              <a:chExt cx="217488" cy="608012"/>
            </a:xfrm>
          </p:grpSpPr>
          <p:sp>
            <p:nvSpPr>
              <p:cNvPr id="364" name="Freeform 5">
                <a:extLst>
                  <a:ext uri="{FF2B5EF4-FFF2-40B4-BE49-F238E27FC236}">
                    <a16:creationId xmlns:a16="http://schemas.microsoft.com/office/drawing/2014/main" id="{7815E5E9-47B0-8332-BF8C-5480132C2DC6}"/>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5" name="Freeform 6">
                <a:extLst>
                  <a:ext uri="{FF2B5EF4-FFF2-40B4-BE49-F238E27FC236}">
                    <a16:creationId xmlns:a16="http://schemas.microsoft.com/office/drawing/2014/main" id="{E57F8745-85A3-2A75-04E1-F2CD6CFCB6DE}"/>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6" name="Freeform 7">
                <a:extLst>
                  <a:ext uri="{FF2B5EF4-FFF2-40B4-BE49-F238E27FC236}">
                    <a16:creationId xmlns:a16="http://schemas.microsoft.com/office/drawing/2014/main" id="{2C292131-29F5-DCF6-68EA-4ABC51434324}"/>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7" name="Freeform 8">
                <a:extLst>
                  <a:ext uri="{FF2B5EF4-FFF2-40B4-BE49-F238E27FC236}">
                    <a16:creationId xmlns:a16="http://schemas.microsoft.com/office/drawing/2014/main" id="{7933C96F-B882-3F91-B2A2-E44E12174D40}"/>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8" name="Freeform 9">
                <a:extLst>
                  <a:ext uri="{FF2B5EF4-FFF2-40B4-BE49-F238E27FC236}">
                    <a16:creationId xmlns:a16="http://schemas.microsoft.com/office/drawing/2014/main" id="{B711CAAA-B32C-BDB2-D607-BC07B77A1970}"/>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9" name="Freeform 10">
                <a:extLst>
                  <a:ext uri="{FF2B5EF4-FFF2-40B4-BE49-F238E27FC236}">
                    <a16:creationId xmlns:a16="http://schemas.microsoft.com/office/drawing/2014/main" id="{DDAF3B5F-343C-7192-B301-4C8484613AC6}"/>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49" name="Group 48">
              <a:extLst>
                <a:ext uri="{FF2B5EF4-FFF2-40B4-BE49-F238E27FC236}">
                  <a16:creationId xmlns:a16="http://schemas.microsoft.com/office/drawing/2014/main" id="{CC2C2D4D-EFC3-8617-EECC-315874C0438F}"/>
                </a:ext>
              </a:extLst>
            </p:cNvPr>
            <p:cNvGrpSpPr/>
            <p:nvPr/>
          </p:nvGrpSpPr>
          <p:grpSpPr>
            <a:xfrm>
              <a:off x="1330325" y="1597025"/>
              <a:ext cx="217488" cy="608012"/>
              <a:chOff x="7754938" y="563563"/>
              <a:chExt cx="217488" cy="608012"/>
            </a:xfrm>
          </p:grpSpPr>
          <p:sp>
            <p:nvSpPr>
              <p:cNvPr id="358" name="Freeform 5">
                <a:extLst>
                  <a:ext uri="{FF2B5EF4-FFF2-40B4-BE49-F238E27FC236}">
                    <a16:creationId xmlns:a16="http://schemas.microsoft.com/office/drawing/2014/main" id="{4868F242-2801-E9AB-BAA9-867A68948197}"/>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9" name="Freeform 6">
                <a:extLst>
                  <a:ext uri="{FF2B5EF4-FFF2-40B4-BE49-F238E27FC236}">
                    <a16:creationId xmlns:a16="http://schemas.microsoft.com/office/drawing/2014/main" id="{0F7FD401-0E1B-7551-DC5C-009EB4D3A976}"/>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0" name="Freeform 7">
                <a:extLst>
                  <a:ext uri="{FF2B5EF4-FFF2-40B4-BE49-F238E27FC236}">
                    <a16:creationId xmlns:a16="http://schemas.microsoft.com/office/drawing/2014/main" id="{9FDBC447-E3EC-9A1A-2963-F98E6CB3567B}"/>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1" name="Freeform 8">
                <a:extLst>
                  <a:ext uri="{FF2B5EF4-FFF2-40B4-BE49-F238E27FC236}">
                    <a16:creationId xmlns:a16="http://schemas.microsoft.com/office/drawing/2014/main" id="{850E2B03-6BEA-39C5-8CB6-AF553DACB1E7}"/>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2" name="Freeform 9">
                <a:extLst>
                  <a:ext uri="{FF2B5EF4-FFF2-40B4-BE49-F238E27FC236}">
                    <a16:creationId xmlns:a16="http://schemas.microsoft.com/office/drawing/2014/main" id="{F8849DD7-224C-B876-272A-F2DBACADFC81}"/>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3" name="Freeform 10">
                <a:extLst>
                  <a:ext uri="{FF2B5EF4-FFF2-40B4-BE49-F238E27FC236}">
                    <a16:creationId xmlns:a16="http://schemas.microsoft.com/office/drawing/2014/main" id="{CAF7082E-1FFD-DC0C-D539-D3F0806DE624}"/>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0" name="Group 49">
              <a:extLst>
                <a:ext uri="{FF2B5EF4-FFF2-40B4-BE49-F238E27FC236}">
                  <a16:creationId xmlns:a16="http://schemas.microsoft.com/office/drawing/2014/main" id="{4CD4C9CB-F56E-3EAD-BE14-409C9BC4F0C0}"/>
                </a:ext>
              </a:extLst>
            </p:cNvPr>
            <p:cNvGrpSpPr/>
            <p:nvPr/>
          </p:nvGrpSpPr>
          <p:grpSpPr>
            <a:xfrm>
              <a:off x="1537494" y="1597025"/>
              <a:ext cx="217488" cy="608012"/>
              <a:chOff x="7754938" y="563563"/>
              <a:chExt cx="217488" cy="608012"/>
            </a:xfrm>
          </p:grpSpPr>
          <p:sp>
            <p:nvSpPr>
              <p:cNvPr id="352" name="Freeform 5">
                <a:extLst>
                  <a:ext uri="{FF2B5EF4-FFF2-40B4-BE49-F238E27FC236}">
                    <a16:creationId xmlns:a16="http://schemas.microsoft.com/office/drawing/2014/main" id="{8972EA8D-560F-79A5-0786-37C0D536D848}"/>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3" name="Freeform 6">
                <a:extLst>
                  <a:ext uri="{FF2B5EF4-FFF2-40B4-BE49-F238E27FC236}">
                    <a16:creationId xmlns:a16="http://schemas.microsoft.com/office/drawing/2014/main" id="{539E4CC7-3BEE-61FB-9938-18F228F96BC5}"/>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4" name="Freeform 7">
                <a:extLst>
                  <a:ext uri="{FF2B5EF4-FFF2-40B4-BE49-F238E27FC236}">
                    <a16:creationId xmlns:a16="http://schemas.microsoft.com/office/drawing/2014/main" id="{11BFFF00-4EB2-A9E0-D0A3-AC7B42BB89E3}"/>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5" name="Freeform 8">
                <a:extLst>
                  <a:ext uri="{FF2B5EF4-FFF2-40B4-BE49-F238E27FC236}">
                    <a16:creationId xmlns:a16="http://schemas.microsoft.com/office/drawing/2014/main" id="{A195493B-A569-380D-EDD4-A1F072B0A22D}"/>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6" name="Freeform 9">
                <a:extLst>
                  <a:ext uri="{FF2B5EF4-FFF2-40B4-BE49-F238E27FC236}">
                    <a16:creationId xmlns:a16="http://schemas.microsoft.com/office/drawing/2014/main" id="{10C56C89-A9C1-722C-BB01-A157BCAF4716}"/>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7" name="Freeform 10">
                <a:extLst>
                  <a:ext uri="{FF2B5EF4-FFF2-40B4-BE49-F238E27FC236}">
                    <a16:creationId xmlns:a16="http://schemas.microsoft.com/office/drawing/2014/main" id="{D85FB00F-7D6E-892E-07E7-A8D75312B187}"/>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1" name="Group 50">
              <a:extLst>
                <a:ext uri="{FF2B5EF4-FFF2-40B4-BE49-F238E27FC236}">
                  <a16:creationId xmlns:a16="http://schemas.microsoft.com/office/drawing/2014/main" id="{014B5FC0-A7AC-ED88-11A3-9C4308AE274E}"/>
                </a:ext>
              </a:extLst>
            </p:cNvPr>
            <p:cNvGrpSpPr/>
            <p:nvPr/>
          </p:nvGrpSpPr>
          <p:grpSpPr>
            <a:xfrm>
              <a:off x="1747044" y="1597025"/>
              <a:ext cx="217488" cy="608012"/>
              <a:chOff x="7754938" y="563563"/>
              <a:chExt cx="217488" cy="608012"/>
            </a:xfrm>
          </p:grpSpPr>
          <p:sp>
            <p:nvSpPr>
              <p:cNvPr id="346" name="Freeform 5">
                <a:extLst>
                  <a:ext uri="{FF2B5EF4-FFF2-40B4-BE49-F238E27FC236}">
                    <a16:creationId xmlns:a16="http://schemas.microsoft.com/office/drawing/2014/main" id="{03F00342-9CB9-6223-E6F7-D3154C95F995}"/>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7" name="Freeform 6">
                <a:extLst>
                  <a:ext uri="{FF2B5EF4-FFF2-40B4-BE49-F238E27FC236}">
                    <a16:creationId xmlns:a16="http://schemas.microsoft.com/office/drawing/2014/main" id="{88CF46E9-3AD6-E92B-2EA0-05C5800D0F91}"/>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8" name="Freeform 7">
                <a:extLst>
                  <a:ext uri="{FF2B5EF4-FFF2-40B4-BE49-F238E27FC236}">
                    <a16:creationId xmlns:a16="http://schemas.microsoft.com/office/drawing/2014/main" id="{8A55651C-66AC-ED17-910C-ACDA4B0714ED}"/>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9" name="Freeform 8">
                <a:extLst>
                  <a:ext uri="{FF2B5EF4-FFF2-40B4-BE49-F238E27FC236}">
                    <a16:creationId xmlns:a16="http://schemas.microsoft.com/office/drawing/2014/main" id="{7DC86F50-51B0-873C-BF1C-BE6D8E4925E6}"/>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0" name="Freeform 9">
                <a:extLst>
                  <a:ext uri="{FF2B5EF4-FFF2-40B4-BE49-F238E27FC236}">
                    <a16:creationId xmlns:a16="http://schemas.microsoft.com/office/drawing/2014/main" id="{BB471A68-04FE-4372-C7E4-8C2E62BCA509}"/>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1" name="Freeform 10">
                <a:extLst>
                  <a:ext uri="{FF2B5EF4-FFF2-40B4-BE49-F238E27FC236}">
                    <a16:creationId xmlns:a16="http://schemas.microsoft.com/office/drawing/2014/main" id="{3DB0C302-FC58-5FDC-4FAC-C7EACFD614D6}"/>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2" name="Group 51">
              <a:extLst>
                <a:ext uri="{FF2B5EF4-FFF2-40B4-BE49-F238E27FC236}">
                  <a16:creationId xmlns:a16="http://schemas.microsoft.com/office/drawing/2014/main" id="{FE3E5FF2-5D06-419F-FB8F-650B57377659}"/>
                </a:ext>
              </a:extLst>
            </p:cNvPr>
            <p:cNvGrpSpPr/>
            <p:nvPr/>
          </p:nvGrpSpPr>
          <p:grpSpPr>
            <a:xfrm>
              <a:off x="1947069" y="1597025"/>
              <a:ext cx="217488" cy="608012"/>
              <a:chOff x="7754938" y="563563"/>
              <a:chExt cx="217488" cy="608012"/>
            </a:xfrm>
          </p:grpSpPr>
          <p:sp>
            <p:nvSpPr>
              <p:cNvPr id="340" name="Freeform 5">
                <a:extLst>
                  <a:ext uri="{FF2B5EF4-FFF2-40B4-BE49-F238E27FC236}">
                    <a16:creationId xmlns:a16="http://schemas.microsoft.com/office/drawing/2014/main" id="{850D8037-95EA-0196-0CE2-C3685B5797FB}"/>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1" name="Freeform 6">
                <a:extLst>
                  <a:ext uri="{FF2B5EF4-FFF2-40B4-BE49-F238E27FC236}">
                    <a16:creationId xmlns:a16="http://schemas.microsoft.com/office/drawing/2014/main" id="{E6E0A457-2C0B-06C7-A3C6-A6CC7B94356B}"/>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2" name="Freeform 7">
                <a:extLst>
                  <a:ext uri="{FF2B5EF4-FFF2-40B4-BE49-F238E27FC236}">
                    <a16:creationId xmlns:a16="http://schemas.microsoft.com/office/drawing/2014/main" id="{8380ACD8-1534-EFCB-5F33-3360336496C6}"/>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3" name="Freeform 8">
                <a:extLst>
                  <a:ext uri="{FF2B5EF4-FFF2-40B4-BE49-F238E27FC236}">
                    <a16:creationId xmlns:a16="http://schemas.microsoft.com/office/drawing/2014/main" id="{944113F5-5C1F-3A3E-E3F2-F39FAE2EC178}"/>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4" name="Freeform 9">
                <a:extLst>
                  <a:ext uri="{FF2B5EF4-FFF2-40B4-BE49-F238E27FC236}">
                    <a16:creationId xmlns:a16="http://schemas.microsoft.com/office/drawing/2014/main" id="{1600F523-EA33-6380-7FCF-B284C2E75CE2}"/>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5" name="Freeform 10">
                <a:extLst>
                  <a:ext uri="{FF2B5EF4-FFF2-40B4-BE49-F238E27FC236}">
                    <a16:creationId xmlns:a16="http://schemas.microsoft.com/office/drawing/2014/main" id="{F3B20A94-34B4-866B-B5B1-5C398586B412}"/>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3" name="Group 52">
              <a:extLst>
                <a:ext uri="{FF2B5EF4-FFF2-40B4-BE49-F238E27FC236}">
                  <a16:creationId xmlns:a16="http://schemas.microsoft.com/office/drawing/2014/main" id="{D81541AB-7C6A-BE78-1183-C40957D5BD2D}"/>
                </a:ext>
              </a:extLst>
            </p:cNvPr>
            <p:cNvGrpSpPr/>
            <p:nvPr/>
          </p:nvGrpSpPr>
          <p:grpSpPr>
            <a:xfrm>
              <a:off x="2156619" y="1597025"/>
              <a:ext cx="217488" cy="608012"/>
              <a:chOff x="7754938" y="563563"/>
              <a:chExt cx="217488" cy="608012"/>
            </a:xfrm>
          </p:grpSpPr>
          <p:sp>
            <p:nvSpPr>
              <p:cNvPr id="334" name="Freeform 5">
                <a:extLst>
                  <a:ext uri="{FF2B5EF4-FFF2-40B4-BE49-F238E27FC236}">
                    <a16:creationId xmlns:a16="http://schemas.microsoft.com/office/drawing/2014/main" id="{D48CD1C5-C673-7FE1-F9DB-8D212BD3E3C3}"/>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5" name="Freeform 6">
                <a:extLst>
                  <a:ext uri="{FF2B5EF4-FFF2-40B4-BE49-F238E27FC236}">
                    <a16:creationId xmlns:a16="http://schemas.microsoft.com/office/drawing/2014/main" id="{AC045428-412E-5FC1-E63A-1E7218D2AD9C}"/>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6" name="Freeform 7">
                <a:extLst>
                  <a:ext uri="{FF2B5EF4-FFF2-40B4-BE49-F238E27FC236}">
                    <a16:creationId xmlns:a16="http://schemas.microsoft.com/office/drawing/2014/main" id="{B28499FB-52B3-FF1E-C284-736C03FF1306}"/>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7" name="Freeform 8">
                <a:extLst>
                  <a:ext uri="{FF2B5EF4-FFF2-40B4-BE49-F238E27FC236}">
                    <a16:creationId xmlns:a16="http://schemas.microsoft.com/office/drawing/2014/main" id="{AE1EEAAC-B5BB-71C1-FB8F-CE2DD15570F7}"/>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8" name="Freeform 9">
                <a:extLst>
                  <a:ext uri="{FF2B5EF4-FFF2-40B4-BE49-F238E27FC236}">
                    <a16:creationId xmlns:a16="http://schemas.microsoft.com/office/drawing/2014/main" id="{5E6ABCB8-DDB8-E4E5-45C9-02A8D3AFF9EB}"/>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9" name="Freeform 10">
                <a:extLst>
                  <a:ext uri="{FF2B5EF4-FFF2-40B4-BE49-F238E27FC236}">
                    <a16:creationId xmlns:a16="http://schemas.microsoft.com/office/drawing/2014/main" id="{D4D89BD1-2584-8DE9-8744-51D39610C303}"/>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4" name="Group 53">
              <a:extLst>
                <a:ext uri="{FF2B5EF4-FFF2-40B4-BE49-F238E27FC236}">
                  <a16:creationId xmlns:a16="http://schemas.microsoft.com/office/drawing/2014/main" id="{3B073AE7-50EB-1518-592F-94CF906695D2}"/>
                </a:ext>
              </a:extLst>
            </p:cNvPr>
            <p:cNvGrpSpPr/>
            <p:nvPr/>
          </p:nvGrpSpPr>
          <p:grpSpPr>
            <a:xfrm>
              <a:off x="2366169" y="1597025"/>
              <a:ext cx="217488" cy="608012"/>
              <a:chOff x="7754938" y="563563"/>
              <a:chExt cx="217488" cy="608012"/>
            </a:xfrm>
          </p:grpSpPr>
          <p:sp>
            <p:nvSpPr>
              <p:cNvPr id="328" name="Freeform 5">
                <a:extLst>
                  <a:ext uri="{FF2B5EF4-FFF2-40B4-BE49-F238E27FC236}">
                    <a16:creationId xmlns:a16="http://schemas.microsoft.com/office/drawing/2014/main" id="{AD404771-9828-57C9-C247-28B1449F4839}"/>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9" name="Freeform 6">
                <a:extLst>
                  <a:ext uri="{FF2B5EF4-FFF2-40B4-BE49-F238E27FC236}">
                    <a16:creationId xmlns:a16="http://schemas.microsoft.com/office/drawing/2014/main" id="{730DD559-12B9-8736-418E-6F8EBD3DD5CF}"/>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0" name="Freeform 7">
                <a:extLst>
                  <a:ext uri="{FF2B5EF4-FFF2-40B4-BE49-F238E27FC236}">
                    <a16:creationId xmlns:a16="http://schemas.microsoft.com/office/drawing/2014/main" id="{F2F6E8F8-BC22-B812-437D-E48EAE0731EC}"/>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1" name="Freeform 8">
                <a:extLst>
                  <a:ext uri="{FF2B5EF4-FFF2-40B4-BE49-F238E27FC236}">
                    <a16:creationId xmlns:a16="http://schemas.microsoft.com/office/drawing/2014/main" id="{1E9FC237-1A02-61B6-4E66-4E0DFF27B191}"/>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2" name="Freeform 9">
                <a:extLst>
                  <a:ext uri="{FF2B5EF4-FFF2-40B4-BE49-F238E27FC236}">
                    <a16:creationId xmlns:a16="http://schemas.microsoft.com/office/drawing/2014/main" id="{63CFB965-EB79-F4E6-4F58-20A3C1E8623B}"/>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3" name="Freeform 10">
                <a:extLst>
                  <a:ext uri="{FF2B5EF4-FFF2-40B4-BE49-F238E27FC236}">
                    <a16:creationId xmlns:a16="http://schemas.microsoft.com/office/drawing/2014/main" id="{97433759-0849-E014-0E57-4CB80066BC33}"/>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5" name="Group 54">
              <a:extLst>
                <a:ext uri="{FF2B5EF4-FFF2-40B4-BE49-F238E27FC236}">
                  <a16:creationId xmlns:a16="http://schemas.microsoft.com/office/drawing/2014/main" id="{56DCAD2A-1607-19DC-8BEE-6725C597A252}"/>
                </a:ext>
              </a:extLst>
            </p:cNvPr>
            <p:cNvGrpSpPr/>
            <p:nvPr/>
          </p:nvGrpSpPr>
          <p:grpSpPr>
            <a:xfrm>
              <a:off x="2575719" y="1597025"/>
              <a:ext cx="217488" cy="608012"/>
              <a:chOff x="7754938" y="563563"/>
              <a:chExt cx="217488" cy="608012"/>
            </a:xfrm>
          </p:grpSpPr>
          <p:sp>
            <p:nvSpPr>
              <p:cNvPr id="322" name="Freeform 5">
                <a:extLst>
                  <a:ext uri="{FF2B5EF4-FFF2-40B4-BE49-F238E27FC236}">
                    <a16:creationId xmlns:a16="http://schemas.microsoft.com/office/drawing/2014/main" id="{B4D7E409-6249-4FD8-A276-1455BE9B91C9}"/>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3" name="Freeform 6">
                <a:extLst>
                  <a:ext uri="{FF2B5EF4-FFF2-40B4-BE49-F238E27FC236}">
                    <a16:creationId xmlns:a16="http://schemas.microsoft.com/office/drawing/2014/main" id="{C5EDC2FA-FA70-05F8-6C36-F758D6B5FC3C}"/>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4" name="Freeform 7">
                <a:extLst>
                  <a:ext uri="{FF2B5EF4-FFF2-40B4-BE49-F238E27FC236}">
                    <a16:creationId xmlns:a16="http://schemas.microsoft.com/office/drawing/2014/main" id="{7D39C51C-7A24-3FA9-14B5-6BD63F50E023}"/>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5" name="Freeform 8">
                <a:extLst>
                  <a:ext uri="{FF2B5EF4-FFF2-40B4-BE49-F238E27FC236}">
                    <a16:creationId xmlns:a16="http://schemas.microsoft.com/office/drawing/2014/main" id="{F3154753-C66F-5315-9AFB-06F00557A02E}"/>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6" name="Freeform 9">
                <a:extLst>
                  <a:ext uri="{FF2B5EF4-FFF2-40B4-BE49-F238E27FC236}">
                    <a16:creationId xmlns:a16="http://schemas.microsoft.com/office/drawing/2014/main" id="{9512A5C0-3B46-F84A-D66B-8C794866D05E}"/>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7" name="Freeform 10">
                <a:extLst>
                  <a:ext uri="{FF2B5EF4-FFF2-40B4-BE49-F238E27FC236}">
                    <a16:creationId xmlns:a16="http://schemas.microsoft.com/office/drawing/2014/main" id="{D8A1286C-F29B-F6A3-06E3-71D058359CD4}"/>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6" name="Group 55">
              <a:extLst>
                <a:ext uri="{FF2B5EF4-FFF2-40B4-BE49-F238E27FC236}">
                  <a16:creationId xmlns:a16="http://schemas.microsoft.com/office/drawing/2014/main" id="{F97ABD3D-6DD4-D728-71F5-B3AC2FDF48B7}"/>
                </a:ext>
              </a:extLst>
            </p:cNvPr>
            <p:cNvGrpSpPr/>
            <p:nvPr/>
          </p:nvGrpSpPr>
          <p:grpSpPr>
            <a:xfrm>
              <a:off x="2775744" y="1597025"/>
              <a:ext cx="217488" cy="608012"/>
              <a:chOff x="7754938" y="563563"/>
              <a:chExt cx="217488" cy="608012"/>
            </a:xfrm>
          </p:grpSpPr>
          <p:sp>
            <p:nvSpPr>
              <p:cNvPr id="316" name="Freeform 5">
                <a:extLst>
                  <a:ext uri="{FF2B5EF4-FFF2-40B4-BE49-F238E27FC236}">
                    <a16:creationId xmlns:a16="http://schemas.microsoft.com/office/drawing/2014/main" id="{013CF51C-A6E8-8F87-3254-45647A5D46A2}"/>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7" name="Freeform 6">
                <a:extLst>
                  <a:ext uri="{FF2B5EF4-FFF2-40B4-BE49-F238E27FC236}">
                    <a16:creationId xmlns:a16="http://schemas.microsoft.com/office/drawing/2014/main" id="{444BC076-E263-83E3-91E3-1C0B7E14BD1E}"/>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8" name="Freeform 7">
                <a:extLst>
                  <a:ext uri="{FF2B5EF4-FFF2-40B4-BE49-F238E27FC236}">
                    <a16:creationId xmlns:a16="http://schemas.microsoft.com/office/drawing/2014/main" id="{E83E1D2C-16EE-9816-7A19-113BBC4C8CBB}"/>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9" name="Freeform 8">
                <a:extLst>
                  <a:ext uri="{FF2B5EF4-FFF2-40B4-BE49-F238E27FC236}">
                    <a16:creationId xmlns:a16="http://schemas.microsoft.com/office/drawing/2014/main" id="{FE009368-FF2A-8241-EDE1-B95BB6408C34}"/>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0" name="Freeform 9">
                <a:extLst>
                  <a:ext uri="{FF2B5EF4-FFF2-40B4-BE49-F238E27FC236}">
                    <a16:creationId xmlns:a16="http://schemas.microsoft.com/office/drawing/2014/main" id="{C4B4A931-E620-3A8D-ADDD-EB7477C13CF7}"/>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1" name="Freeform 10">
                <a:extLst>
                  <a:ext uri="{FF2B5EF4-FFF2-40B4-BE49-F238E27FC236}">
                    <a16:creationId xmlns:a16="http://schemas.microsoft.com/office/drawing/2014/main" id="{71B45B7E-0319-B08C-61E0-5958EE87D4FA}"/>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7" name="Group 56">
              <a:extLst>
                <a:ext uri="{FF2B5EF4-FFF2-40B4-BE49-F238E27FC236}">
                  <a16:creationId xmlns:a16="http://schemas.microsoft.com/office/drawing/2014/main" id="{0BDC4827-7D56-F5D2-DB29-C5C4D59A6474}"/>
                </a:ext>
              </a:extLst>
            </p:cNvPr>
            <p:cNvGrpSpPr/>
            <p:nvPr/>
          </p:nvGrpSpPr>
          <p:grpSpPr>
            <a:xfrm>
              <a:off x="2985294" y="1597025"/>
              <a:ext cx="217488" cy="608012"/>
              <a:chOff x="7754938" y="563563"/>
              <a:chExt cx="217488" cy="608012"/>
            </a:xfrm>
          </p:grpSpPr>
          <p:sp>
            <p:nvSpPr>
              <p:cNvPr id="310" name="Freeform 5">
                <a:extLst>
                  <a:ext uri="{FF2B5EF4-FFF2-40B4-BE49-F238E27FC236}">
                    <a16:creationId xmlns:a16="http://schemas.microsoft.com/office/drawing/2014/main" id="{8576C794-D118-2EF7-4F83-EDE3FA3F387B}"/>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1" name="Freeform 6">
                <a:extLst>
                  <a:ext uri="{FF2B5EF4-FFF2-40B4-BE49-F238E27FC236}">
                    <a16:creationId xmlns:a16="http://schemas.microsoft.com/office/drawing/2014/main" id="{BCC76E22-A537-FB16-EC7C-FC05CD79FCFB}"/>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2" name="Freeform 7">
                <a:extLst>
                  <a:ext uri="{FF2B5EF4-FFF2-40B4-BE49-F238E27FC236}">
                    <a16:creationId xmlns:a16="http://schemas.microsoft.com/office/drawing/2014/main" id="{B7D5D415-9523-206F-BBB0-62C8B8FEAD13}"/>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3" name="Freeform 8">
                <a:extLst>
                  <a:ext uri="{FF2B5EF4-FFF2-40B4-BE49-F238E27FC236}">
                    <a16:creationId xmlns:a16="http://schemas.microsoft.com/office/drawing/2014/main" id="{727CEF44-8D0F-A965-A5D0-3B99CE46774B}"/>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4" name="Freeform 9">
                <a:extLst>
                  <a:ext uri="{FF2B5EF4-FFF2-40B4-BE49-F238E27FC236}">
                    <a16:creationId xmlns:a16="http://schemas.microsoft.com/office/drawing/2014/main" id="{0933B664-BFFB-808C-3DDB-93396DAFD6D1}"/>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5" name="Freeform 10">
                <a:extLst>
                  <a:ext uri="{FF2B5EF4-FFF2-40B4-BE49-F238E27FC236}">
                    <a16:creationId xmlns:a16="http://schemas.microsoft.com/office/drawing/2014/main" id="{2AD68ADA-F97C-394D-88CA-41070B4C7F3C}"/>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8" name="Group 57">
              <a:extLst>
                <a:ext uri="{FF2B5EF4-FFF2-40B4-BE49-F238E27FC236}">
                  <a16:creationId xmlns:a16="http://schemas.microsoft.com/office/drawing/2014/main" id="{05B6B9D8-E47B-F702-4A6C-648F4282BFB3}"/>
                </a:ext>
              </a:extLst>
            </p:cNvPr>
            <p:cNvGrpSpPr/>
            <p:nvPr/>
          </p:nvGrpSpPr>
          <p:grpSpPr>
            <a:xfrm>
              <a:off x="3192463" y="1597025"/>
              <a:ext cx="217488" cy="608012"/>
              <a:chOff x="7754938" y="563563"/>
              <a:chExt cx="217488" cy="608012"/>
            </a:xfrm>
          </p:grpSpPr>
          <p:sp>
            <p:nvSpPr>
              <p:cNvPr id="304" name="Freeform 5">
                <a:extLst>
                  <a:ext uri="{FF2B5EF4-FFF2-40B4-BE49-F238E27FC236}">
                    <a16:creationId xmlns:a16="http://schemas.microsoft.com/office/drawing/2014/main" id="{FA96B04C-B45E-2655-F1B5-5B580578EAF1}"/>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5" name="Freeform 6">
                <a:extLst>
                  <a:ext uri="{FF2B5EF4-FFF2-40B4-BE49-F238E27FC236}">
                    <a16:creationId xmlns:a16="http://schemas.microsoft.com/office/drawing/2014/main" id="{E66F3344-A5BD-AC9D-6531-5D0640DE8834}"/>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6" name="Freeform 7">
                <a:extLst>
                  <a:ext uri="{FF2B5EF4-FFF2-40B4-BE49-F238E27FC236}">
                    <a16:creationId xmlns:a16="http://schemas.microsoft.com/office/drawing/2014/main" id="{42A41FC9-9202-459A-B8BB-5CFB87151536}"/>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7" name="Freeform 8">
                <a:extLst>
                  <a:ext uri="{FF2B5EF4-FFF2-40B4-BE49-F238E27FC236}">
                    <a16:creationId xmlns:a16="http://schemas.microsoft.com/office/drawing/2014/main" id="{979ABF93-8A40-2C7C-2274-7E7E7D308616}"/>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8" name="Freeform 9">
                <a:extLst>
                  <a:ext uri="{FF2B5EF4-FFF2-40B4-BE49-F238E27FC236}">
                    <a16:creationId xmlns:a16="http://schemas.microsoft.com/office/drawing/2014/main" id="{D3A199F0-64AA-2E71-CB5B-D7CEEE78EF18}"/>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9" name="Freeform 10">
                <a:extLst>
                  <a:ext uri="{FF2B5EF4-FFF2-40B4-BE49-F238E27FC236}">
                    <a16:creationId xmlns:a16="http://schemas.microsoft.com/office/drawing/2014/main" id="{CF92EC84-55BE-FDAD-A246-91217585FBFA}"/>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9" name="Group 58">
              <a:extLst>
                <a:ext uri="{FF2B5EF4-FFF2-40B4-BE49-F238E27FC236}">
                  <a16:creationId xmlns:a16="http://schemas.microsoft.com/office/drawing/2014/main" id="{B9F071F4-C5F9-0C8C-3CD8-1E0C20E6ACF7}"/>
                </a:ext>
              </a:extLst>
            </p:cNvPr>
            <p:cNvGrpSpPr/>
            <p:nvPr/>
          </p:nvGrpSpPr>
          <p:grpSpPr>
            <a:xfrm>
              <a:off x="3402013" y="1597025"/>
              <a:ext cx="217488" cy="608012"/>
              <a:chOff x="7754938" y="563563"/>
              <a:chExt cx="217488" cy="608012"/>
            </a:xfrm>
          </p:grpSpPr>
          <p:sp>
            <p:nvSpPr>
              <p:cNvPr id="298" name="Freeform 5">
                <a:extLst>
                  <a:ext uri="{FF2B5EF4-FFF2-40B4-BE49-F238E27FC236}">
                    <a16:creationId xmlns:a16="http://schemas.microsoft.com/office/drawing/2014/main" id="{146FF5A3-520D-5DC7-AC10-07D177438D9A}"/>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9" name="Freeform 6">
                <a:extLst>
                  <a:ext uri="{FF2B5EF4-FFF2-40B4-BE49-F238E27FC236}">
                    <a16:creationId xmlns:a16="http://schemas.microsoft.com/office/drawing/2014/main" id="{71D5A022-7E63-3F9B-587F-D667F58255DE}"/>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0" name="Freeform 7">
                <a:extLst>
                  <a:ext uri="{FF2B5EF4-FFF2-40B4-BE49-F238E27FC236}">
                    <a16:creationId xmlns:a16="http://schemas.microsoft.com/office/drawing/2014/main" id="{7B45A946-6294-D052-BC43-1AD9E8256DA4}"/>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1" name="Freeform 8">
                <a:extLst>
                  <a:ext uri="{FF2B5EF4-FFF2-40B4-BE49-F238E27FC236}">
                    <a16:creationId xmlns:a16="http://schemas.microsoft.com/office/drawing/2014/main" id="{60C3133D-1374-B1A5-7B1F-9EA2CC2CF62C}"/>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2" name="Freeform 9">
                <a:extLst>
                  <a:ext uri="{FF2B5EF4-FFF2-40B4-BE49-F238E27FC236}">
                    <a16:creationId xmlns:a16="http://schemas.microsoft.com/office/drawing/2014/main" id="{C36E29F3-E82A-B3D2-8914-C250113352FB}"/>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3" name="Freeform 10">
                <a:extLst>
                  <a:ext uri="{FF2B5EF4-FFF2-40B4-BE49-F238E27FC236}">
                    <a16:creationId xmlns:a16="http://schemas.microsoft.com/office/drawing/2014/main" id="{40A1B869-38DF-9E71-F8C4-184F84722867}"/>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0" name="Group 59">
              <a:extLst>
                <a:ext uri="{FF2B5EF4-FFF2-40B4-BE49-F238E27FC236}">
                  <a16:creationId xmlns:a16="http://schemas.microsoft.com/office/drawing/2014/main" id="{1913027A-A778-FC67-FF8D-D456F322AE7F}"/>
                </a:ext>
              </a:extLst>
            </p:cNvPr>
            <p:cNvGrpSpPr/>
            <p:nvPr/>
          </p:nvGrpSpPr>
          <p:grpSpPr>
            <a:xfrm>
              <a:off x="3602038" y="1597025"/>
              <a:ext cx="217488" cy="608012"/>
              <a:chOff x="7754938" y="563563"/>
              <a:chExt cx="217488" cy="608012"/>
            </a:xfrm>
          </p:grpSpPr>
          <p:sp>
            <p:nvSpPr>
              <p:cNvPr id="292" name="Freeform 5">
                <a:extLst>
                  <a:ext uri="{FF2B5EF4-FFF2-40B4-BE49-F238E27FC236}">
                    <a16:creationId xmlns:a16="http://schemas.microsoft.com/office/drawing/2014/main" id="{738C9554-7FBB-8099-2D0C-EF402C01365C}"/>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3" name="Freeform 6">
                <a:extLst>
                  <a:ext uri="{FF2B5EF4-FFF2-40B4-BE49-F238E27FC236}">
                    <a16:creationId xmlns:a16="http://schemas.microsoft.com/office/drawing/2014/main" id="{D17349BB-A8A9-71B1-CFAD-C6346312D5C7}"/>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4" name="Freeform 7">
                <a:extLst>
                  <a:ext uri="{FF2B5EF4-FFF2-40B4-BE49-F238E27FC236}">
                    <a16:creationId xmlns:a16="http://schemas.microsoft.com/office/drawing/2014/main" id="{929C62F9-8DF0-D360-B17B-04D3450C1ED9}"/>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5" name="Freeform 8">
                <a:extLst>
                  <a:ext uri="{FF2B5EF4-FFF2-40B4-BE49-F238E27FC236}">
                    <a16:creationId xmlns:a16="http://schemas.microsoft.com/office/drawing/2014/main" id="{561A9DD6-B1D7-B26B-E986-B740919BB984}"/>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6" name="Freeform 9">
                <a:extLst>
                  <a:ext uri="{FF2B5EF4-FFF2-40B4-BE49-F238E27FC236}">
                    <a16:creationId xmlns:a16="http://schemas.microsoft.com/office/drawing/2014/main" id="{61B97F12-219A-E7F1-8AAD-887088F780B8}"/>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7" name="Freeform 10">
                <a:extLst>
                  <a:ext uri="{FF2B5EF4-FFF2-40B4-BE49-F238E27FC236}">
                    <a16:creationId xmlns:a16="http://schemas.microsoft.com/office/drawing/2014/main" id="{43B6CCE1-6BF6-7DED-DF34-BDA1C39C9C43}"/>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1" name="Group 60">
              <a:extLst>
                <a:ext uri="{FF2B5EF4-FFF2-40B4-BE49-F238E27FC236}">
                  <a16:creationId xmlns:a16="http://schemas.microsoft.com/office/drawing/2014/main" id="{551A3CFF-A659-DC54-3840-9402F8035DF4}"/>
                </a:ext>
              </a:extLst>
            </p:cNvPr>
            <p:cNvGrpSpPr/>
            <p:nvPr/>
          </p:nvGrpSpPr>
          <p:grpSpPr>
            <a:xfrm>
              <a:off x="3811588" y="1597025"/>
              <a:ext cx="217488" cy="608012"/>
              <a:chOff x="7754938" y="563563"/>
              <a:chExt cx="217488" cy="608012"/>
            </a:xfrm>
          </p:grpSpPr>
          <p:sp>
            <p:nvSpPr>
              <p:cNvPr id="286" name="Freeform 5">
                <a:extLst>
                  <a:ext uri="{FF2B5EF4-FFF2-40B4-BE49-F238E27FC236}">
                    <a16:creationId xmlns:a16="http://schemas.microsoft.com/office/drawing/2014/main" id="{33959F56-CAB4-E116-A8D7-17733FCC7A79}"/>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7" name="Freeform 6">
                <a:extLst>
                  <a:ext uri="{FF2B5EF4-FFF2-40B4-BE49-F238E27FC236}">
                    <a16:creationId xmlns:a16="http://schemas.microsoft.com/office/drawing/2014/main" id="{E859F877-EF33-DC42-DAE5-75C584B8CB32}"/>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8" name="Freeform 7">
                <a:extLst>
                  <a:ext uri="{FF2B5EF4-FFF2-40B4-BE49-F238E27FC236}">
                    <a16:creationId xmlns:a16="http://schemas.microsoft.com/office/drawing/2014/main" id="{F6A21790-CADA-A4D0-777C-76C7DBB6F33F}"/>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9" name="Freeform 8">
                <a:extLst>
                  <a:ext uri="{FF2B5EF4-FFF2-40B4-BE49-F238E27FC236}">
                    <a16:creationId xmlns:a16="http://schemas.microsoft.com/office/drawing/2014/main" id="{D4801785-821B-AB24-6435-94B7172F710D}"/>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0" name="Freeform 9">
                <a:extLst>
                  <a:ext uri="{FF2B5EF4-FFF2-40B4-BE49-F238E27FC236}">
                    <a16:creationId xmlns:a16="http://schemas.microsoft.com/office/drawing/2014/main" id="{F6E2C900-2EC3-3B2C-D360-A07ECBC31D38}"/>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1" name="Freeform 10">
                <a:extLst>
                  <a:ext uri="{FF2B5EF4-FFF2-40B4-BE49-F238E27FC236}">
                    <a16:creationId xmlns:a16="http://schemas.microsoft.com/office/drawing/2014/main" id="{5B8356F9-AF42-43D0-240B-A393A8CAC157}"/>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2" name="Group 61">
              <a:extLst>
                <a:ext uri="{FF2B5EF4-FFF2-40B4-BE49-F238E27FC236}">
                  <a16:creationId xmlns:a16="http://schemas.microsoft.com/office/drawing/2014/main" id="{6EAE7D10-7F51-C303-94AF-4EDC83DD8BFD}"/>
                </a:ext>
              </a:extLst>
            </p:cNvPr>
            <p:cNvGrpSpPr/>
            <p:nvPr/>
          </p:nvGrpSpPr>
          <p:grpSpPr>
            <a:xfrm>
              <a:off x="4016375" y="1597025"/>
              <a:ext cx="217488" cy="608012"/>
              <a:chOff x="7754938" y="563563"/>
              <a:chExt cx="217488" cy="608012"/>
            </a:xfrm>
          </p:grpSpPr>
          <p:sp>
            <p:nvSpPr>
              <p:cNvPr id="280" name="Freeform 5">
                <a:extLst>
                  <a:ext uri="{FF2B5EF4-FFF2-40B4-BE49-F238E27FC236}">
                    <a16:creationId xmlns:a16="http://schemas.microsoft.com/office/drawing/2014/main" id="{5AB0861F-E5B0-0D4E-426E-F5418D5BAB34}"/>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1" name="Freeform 6">
                <a:extLst>
                  <a:ext uri="{FF2B5EF4-FFF2-40B4-BE49-F238E27FC236}">
                    <a16:creationId xmlns:a16="http://schemas.microsoft.com/office/drawing/2014/main" id="{931B1C22-C7A7-DF70-6B19-40E920340B42}"/>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2" name="Freeform 7">
                <a:extLst>
                  <a:ext uri="{FF2B5EF4-FFF2-40B4-BE49-F238E27FC236}">
                    <a16:creationId xmlns:a16="http://schemas.microsoft.com/office/drawing/2014/main" id="{57C85F0E-6E3C-359D-B238-3674355CC4DC}"/>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3" name="Freeform 8">
                <a:extLst>
                  <a:ext uri="{FF2B5EF4-FFF2-40B4-BE49-F238E27FC236}">
                    <a16:creationId xmlns:a16="http://schemas.microsoft.com/office/drawing/2014/main" id="{0789363C-86A4-6539-D712-C6FC7E736FCB}"/>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4" name="Freeform 9">
                <a:extLst>
                  <a:ext uri="{FF2B5EF4-FFF2-40B4-BE49-F238E27FC236}">
                    <a16:creationId xmlns:a16="http://schemas.microsoft.com/office/drawing/2014/main" id="{1F503F7F-5DD6-33AD-067B-5E265DAF8A0B}"/>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5" name="Freeform 10">
                <a:extLst>
                  <a:ext uri="{FF2B5EF4-FFF2-40B4-BE49-F238E27FC236}">
                    <a16:creationId xmlns:a16="http://schemas.microsoft.com/office/drawing/2014/main" id="{F4F8165B-717D-99C0-DB46-CB165A668E31}"/>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3" name="Group 62">
              <a:extLst>
                <a:ext uri="{FF2B5EF4-FFF2-40B4-BE49-F238E27FC236}">
                  <a16:creationId xmlns:a16="http://schemas.microsoft.com/office/drawing/2014/main" id="{39FB8975-6166-CB44-017A-38312FC9C391}"/>
                </a:ext>
              </a:extLst>
            </p:cNvPr>
            <p:cNvGrpSpPr/>
            <p:nvPr/>
          </p:nvGrpSpPr>
          <p:grpSpPr>
            <a:xfrm>
              <a:off x="4225925" y="1597025"/>
              <a:ext cx="217488" cy="608012"/>
              <a:chOff x="7754938" y="563563"/>
              <a:chExt cx="217488" cy="608012"/>
            </a:xfrm>
          </p:grpSpPr>
          <p:sp>
            <p:nvSpPr>
              <p:cNvPr id="274" name="Freeform 5">
                <a:extLst>
                  <a:ext uri="{FF2B5EF4-FFF2-40B4-BE49-F238E27FC236}">
                    <a16:creationId xmlns:a16="http://schemas.microsoft.com/office/drawing/2014/main" id="{EEAE1EB4-2DA0-4DA8-B0FD-AD4A64AA4731}"/>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5" name="Freeform 6">
                <a:extLst>
                  <a:ext uri="{FF2B5EF4-FFF2-40B4-BE49-F238E27FC236}">
                    <a16:creationId xmlns:a16="http://schemas.microsoft.com/office/drawing/2014/main" id="{E23451BA-A01C-8007-E42A-E01F5C6B152E}"/>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6" name="Freeform 7">
                <a:extLst>
                  <a:ext uri="{FF2B5EF4-FFF2-40B4-BE49-F238E27FC236}">
                    <a16:creationId xmlns:a16="http://schemas.microsoft.com/office/drawing/2014/main" id="{A5CA5531-8D58-04E9-531C-3EDFA1C9A132}"/>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7" name="Freeform 8">
                <a:extLst>
                  <a:ext uri="{FF2B5EF4-FFF2-40B4-BE49-F238E27FC236}">
                    <a16:creationId xmlns:a16="http://schemas.microsoft.com/office/drawing/2014/main" id="{F3D142B8-8CCC-951C-3A84-4CDC4C0FCCF8}"/>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8" name="Freeform 9">
                <a:extLst>
                  <a:ext uri="{FF2B5EF4-FFF2-40B4-BE49-F238E27FC236}">
                    <a16:creationId xmlns:a16="http://schemas.microsoft.com/office/drawing/2014/main" id="{451F6E17-F800-5773-B07E-2545CC476FA1}"/>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9" name="Freeform 10">
                <a:extLst>
                  <a:ext uri="{FF2B5EF4-FFF2-40B4-BE49-F238E27FC236}">
                    <a16:creationId xmlns:a16="http://schemas.microsoft.com/office/drawing/2014/main" id="{36A7F7FB-3F63-415F-8325-E8B23BDC7EA8}"/>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4" name="Group 63">
              <a:extLst>
                <a:ext uri="{FF2B5EF4-FFF2-40B4-BE49-F238E27FC236}">
                  <a16:creationId xmlns:a16="http://schemas.microsoft.com/office/drawing/2014/main" id="{8C987F28-4903-7A4F-D521-FEB76A254455}"/>
                </a:ext>
              </a:extLst>
            </p:cNvPr>
            <p:cNvGrpSpPr/>
            <p:nvPr/>
          </p:nvGrpSpPr>
          <p:grpSpPr>
            <a:xfrm>
              <a:off x="4425950" y="1597025"/>
              <a:ext cx="217488" cy="608012"/>
              <a:chOff x="7754938" y="563563"/>
              <a:chExt cx="217488" cy="608012"/>
            </a:xfrm>
          </p:grpSpPr>
          <p:sp>
            <p:nvSpPr>
              <p:cNvPr id="268" name="Freeform 5">
                <a:extLst>
                  <a:ext uri="{FF2B5EF4-FFF2-40B4-BE49-F238E27FC236}">
                    <a16:creationId xmlns:a16="http://schemas.microsoft.com/office/drawing/2014/main" id="{A92B9D73-1B40-E001-61F1-27D4997EE74F}"/>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9" name="Freeform 6">
                <a:extLst>
                  <a:ext uri="{FF2B5EF4-FFF2-40B4-BE49-F238E27FC236}">
                    <a16:creationId xmlns:a16="http://schemas.microsoft.com/office/drawing/2014/main" id="{F6557017-34F0-EE63-63D2-8C52D8B037EB}"/>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0" name="Freeform 7">
                <a:extLst>
                  <a:ext uri="{FF2B5EF4-FFF2-40B4-BE49-F238E27FC236}">
                    <a16:creationId xmlns:a16="http://schemas.microsoft.com/office/drawing/2014/main" id="{F54FC408-61BE-4F8D-F302-19A8CFE48BC0}"/>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1" name="Freeform 8">
                <a:extLst>
                  <a:ext uri="{FF2B5EF4-FFF2-40B4-BE49-F238E27FC236}">
                    <a16:creationId xmlns:a16="http://schemas.microsoft.com/office/drawing/2014/main" id="{CB46373D-25C3-497E-9947-134F0F5A6462}"/>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2" name="Freeform 9">
                <a:extLst>
                  <a:ext uri="{FF2B5EF4-FFF2-40B4-BE49-F238E27FC236}">
                    <a16:creationId xmlns:a16="http://schemas.microsoft.com/office/drawing/2014/main" id="{4AA68831-4EE6-EC8F-94AB-F2B6AAEA29F3}"/>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3" name="Freeform 10">
                <a:extLst>
                  <a:ext uri="{FF2B5EF4-FFF2-40B4-BE49-F238E27FC236}">
                    <a16:creationId xmlns:a16="http://schemas.microsoft.com/office/drawing/2014/main" id="{CD82298F-6F5F-78E0-800D-B13C2BF34761}"/>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5" name="Group 64">
              <a:extLst>
                <a:ext uri="{FF2B5EF4-FFF2-40B4-BE49-F238E27FC236}">
                  <a16:creationId xmlns:a16="http://schemas.microsoft.com/office/drawing/2014/main" id="{D5AB898E-433F-680F-9E4F-E8CCA23B0050}"/>
                </a:ext>
              </a:extLst>
            </p:cNvPr>
            <p:cNvGrpSpPr/>
            <p:nvPr/>
          </p:nvGrpSpPr>
          <p:grpSpPr>
            <a:xfrm>
              <a:off x="4635500" y="1597025"/>
              <a:ext cx="217488" cy="608012"/>
              <a:chOff x="7754938" y="563563"/>
              <a:chExt cx="217488" cy="608012"/>
            </a:xfrm>
          </p:grpSpPr>
          <p:sp>
            <p:nvSpPr>
              <p:cNvPr id="262" name="Freeform 5">
                <a:extLst>
                  <a:ext uri="{FF2B5EF4-FFF2-40B4-BE49-F238E27FC236}">
                    <a16:creationId xmlns:a16="http://schemas.microsoft.com/office/drawing/2014/main" id="{57064BAF-1A0F-CE61-EE5B-91FF83B1C819}"/>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3" name="Freeform 6">
                <a:extLst>
                  <a:ext uri="{FF2B5EF4-FFF2-40B4-BE49-F238E27FC236}">
                    <a16:creationId xmlns:a16="http://schemas.microsoft.com/office/drawing/2014/main" id="{0791CB90-DAE5-37EA-9A3F-1F5FD83D7563}"/>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4" name="Freeform 7">
                <a:extLst>
                  <a:ext uri="{FF2B5EF4-FFF2-40B4-BE49-F238E27FC236}">
                    <a16:creationId xmlns:a16="http://schemas.microsoft.com/office/drawing/2014/main" id="{F4484CBF-8EA0-7133-EC46-BD72EBC9F441}"/>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5" name="Freeform 8">
                <a:extLst>
                  <a:ext uri="{FF2B5EF4-FFF2-40B4-BE49-F238E27FC236}">
                    <a16:creationId xmlns:a16="http://schemas.microsoft.com/office/drawing/2014/main" id="{97085D84-9E6A-0154-D9A1-B86A0FE8CAA2}"/>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6" name="Freeform 9">
                <a:extLst>
                  <a:ext uri="{FF2B5EF4-FFF2-40B4-BE49-F238E27FC236}">
                    <a16:creationId xmlns:a16="http://schemas.microsoft.com/office/drawing/2014/main" id="{4A5472D5-5C11-F260-ADFD-7B3C5A42EC57}"/>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7" name="Freeform 10">
                <a:extLst>
                  <a:ext uri="{FF2B5EF4-FFF2-40B4-BE49-F238E27FC236}">
                    <a16:creationId xmlns:a16="http://schemas.microsoft.com/office/drawing/2014/main" id="{5F90482D-F068-98F8-ABD8-5FFFB138D56E}"/>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6" name="Group 65">
              <a:extLst>
                <a:ext uri="{FF2B5EF4-FFF2-40B4-BE49-F238E27FC236}">
                  <a16:creationId xmlns:a16="http://schemas.microsoft.com/office/drawing/2014/main" id="{17670774-DBAA-A070-A6DF-F4775EA9E0E6}"/>
                </a:ext>
              </a:extLst>
            </p:cNvPr>
            <p:cNvGrpSpPr/>
            <p:nvPr/>
          </p:nvGrpSpPr>
          <p:grpSpPr>
            <a:xfrm>
              <a:off x="4842669" y="1597025"/>
              <a:ext cx="217488" cy="608012"/>
              <a:chOff x="7754938" y="563563"/>
              <a:chExt cx="217488" cy="608012"/>
            </a:xfrm>
          </p:grpSpPr>
          <p:sp>
            <p:nvSpPr>
              <p:cNvPr id="256" name="Freeform 5">
                <a:extLst>
                  <a:ext uri="{FF2B5EF4-FFF2-40B4-BE49-F238E27FC236}">
                    <a16:creationId xmlns:a16="http://schemas.microsoft.com/office/drawing/2014/main" id="{2584FBE7-8AB3-E112-7415-3ED431D60439}"/>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7" name="Freeform 6">
                <a:extLst>
                  <a:ext uri="{FF2B5EF4-FFF2-40B4-BE49-F238E27FC236}">
                    <a16:creationId xmlns:a16="http://schemas.microsoft.com/office/drawing/2014/main" id="{B7DFE03A-4709-8685-179B-A17DC233F602}"/>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8" name="Freeform 7">
                <a:extLst>
                  <a:ext uri="{FF2B5EF4-FFF2-40B4-BE49-F238E27FC236}">
                    <a16:creationId xmlns:a16="http://schemas.microsoft.com/office/drawing/2014/main" id="{2F09C4B6-BFD8-AD20-91B6-6409BFC89BF9}"/>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9" name="Freeform 8">
                <a:extLst>
                  <a:ext uri="{FF2B5EF4-FFF2-40B4-BE49-F238E27FC236}">
                    <a16:creationId xmlns:a16="http://schemas.microsoft.com/office/drawing/2014/main" id="{899019F7-B3CC-7DCC-7DE3-B1D0135B2D41}"/>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0" name="Freeform 9">
                <a:extLst>
                  <a:ext uri="{FF2B5EF4-FFF2-40B4-BE49-F238E27FC236}">
                    <a16:creationId xmlns:a16="http://schemas.microsoft.com/office/drawing/2014/main" id="{BCBD8C78-4AB7-AC44-61E0-010FB8114E03}"/>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1" name="Freeform 10">
                <a:extLst>
                  <a:ext uri="{FF2B5EF4-FFF2-40B4-BE49-F238E27FC236}">
                    <a16:creationId xmlns:a16="http://schemas.microsoft.com/office/drawing/2014/main" id="{406313BE-A432-3A11-FC58-C4745E1E2DF4}"/>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7" name="Group 66">
              <a:extLst>
                <a:ext uri="{FF2B5EF4-FFF2-40B4-BE49-F238E27FC236}">
                  <a16:creationId xmlns:a16="http://schemas.microsoft.com/office/drawing/2014/main" id="{AE7FCE9C-A7A3-B5E0-3AA0-2709655EE4B4}"/>
                </a:ext>
              </a:extLst>
            </p:cNvPr>
            <p:cNvGrpSpPr/>
            <p:nvPr/>
          </p:nvGrpSpPr>
          <p:grpSpPr>
            <a:xfrm>
              <a:off x="5052219" y="1597025"/>
              <a:ext cx="217488" cy="608012"/>
              <a:chOff x="7754938" y="563563"/>
              <a:chExt cx="217488" cy="608012"/>
            </a:xfrm>
          </p:grpSpPr>
          <p:sp>
            <p:nvSpPr>
              <p:cNvPr id="250" name="Freeform 5">
                <a:extLst>
                  <a:ext uri="{FF2B5EF4-FFF2-40B4-BE49-F238E27FC236}">
                    <a16:creationId xmlns:a16="http://schemas.microsoft.com/office/drawing/2014/main" id="{C06D259A-2BD2-FF8F-04F1-7DF9F5A159AB}"/>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1" name="Freeform 6">
                <a:extLst>
                  <a:ext uri="{FF2B5EF4-FFF2-40B4-BE49-F238E27FC236}">
                    <a16:creationId xmlns:a16="http://schemas.microsoft.com/office/drawing/2014/main" id="{32CD8B0B-BEB9-FD33-3649-9710560AC6D4}"/>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2" name="Freeform 7">
                <a:extLst>
                  <a:ext uri="{FF2B5EF4-FFF2-40B4-BE49-F238E27FC236}">
                    <a16:creationId xmlns:a16="http://schemas.microsoft.com/office/drawing/2014/main" id="{0DF12580-3DA9-D347-5137-4F486D4A3706}"/>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3" name="Freeform 8">
                <a:extLst>
                  <a:ext uri="{FF2B5EF4-FFF2-40B4-BE49-F238E27FC236}">
                    <a16:creationId xmlns:a16="http://schemas.microsoft.com/office/drawing/2014/main" id="{B5974C81-B7DF-4907-791B-C75196176B89}"/>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4" name="Freeform 9">
                <a:extLst>
                  <a:ext uri="{FF2B5EF4-FFF2-40B4-BE49-F238E27FC236}">
                    <a16:creationId xmlns:a16="http://schemas.microsoft.com/office/drawing/2014/main" id="{9D0ADC52-CF80-4B07-BF95-29598EE80EDD}"/>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5" name="Freeform 10">
                <a:extLst>
                  <a:ext uri="{FF2B5EF4-FFF2-40B4-BE49-F238E27FC236}">
                    <a16:creationId xmlns:a16="http://schemas.microsoft.com/office/drawing/2014/main" id="{D0FD9FD1-5EBE-4601-A6F8-8080A9061FBB}"/>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8" name="Group 67">
              <a:extLst>
                <a:ext uri="{FF2B5EF4-FFF2-40B4-BE49-F238E27FC236}">
                  <a16:creationId xmlns:a16="http://schemas.microsoft.com/office/drawing/2014/main" id="{8DAA2100-7AF1-F7BF-F357-13D911B58362}"/>
                </a:ext>
              </a:extLst>
            </p:cNvPr>
            <p:cNvGrpSpPr/>
            <p:nvPr/>
          </p:nvGrpSpPr>
          <p:grpSpPr>
            <a:xfrm>
              <a:off x="5252244" y="1597025"/>
              <a:ext cx="217488" cy="608012"/>
              <a:chOff x="7754938" y="563563"/>
              <a:chExt cx="217488" cy="608012"/>
            </a:xfrm>
          </p:grpSpPr>
          <p:sp>
            <p:nvSpPr>
              <p:cNvPr id="244" name="Freeform 5">
                <a:extLst>
                  <a:ext uri="{FF2B5EF4-FFF2-40B4-BE49-F238E27FC236}">
                    <a16:creationId xmlns:a16="http://schemas.microsoft.com/office/drawing/2014/main" id="{01CB2489-C599-01BF-7746-E294F1C256B1}"/>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5" name="Freeform 6">
                <a:extLst>
                  <a:ext uri="{FF2B5EF4-FFF2-40B4-BE49-F238E27FC236}">
                    <a16:creationId xmlns:a16="http://schemas.microsoft.com/office/drawing/2014/main" id="{51F813DA-F3CD-8631-8F31-8FB263A70B22}"/>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6" name="Freeform 7">
                <a:extLst>
                  <a:ext uri="{FF2B5EF4-FFF2-40B4-BE49-F238E27FC236}">
                    <a16:creationId xmlns:a16="http://schemas.microsoft.com/office/drawing/2014/main" id="{8A78A57E-0AE8-C4E4-CEAD-07280140BFBE}"/>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7" name="Freeform 8">
                <a:extLst>
                  <a:ext uri="{FF2B5EF4-FFF2-40B4-BE49-F238E27FC236}">
                    <a16:creationId xmlns:a16="http://schemas.microsoft.com/office/drawing/2014/main" id="{E22B68DC-0AEE-48B9-B914-CA6404D4D5F7}"/>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8" name="Freeform 9">
                <a:extLst>
                  <a:ext uri="{FF2B5EF4-FFF2-40B4-BE49-F238E27FC236}">
                    <a16:creationId xmlns:a16="http://schemas.microsoft.com/office/drawing/2014/main" id="{CB47CD88-C0B8-AEEA-FFAF-A1411FAEBE4C}"/>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9" name="Freeform 10">
                <a:extLst>
                  <a:ext uri="{FF2B5EF4-FFF2-40B4-BE49-F238E27FC236}">
                    <a16:creationId xmlns:a16="http://schemas.microsoft.com/office/drawing/2014/main" id="{2626AB01-C852-2CB9-8885-D171B2C59851}"/>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9" name="Group 68">
              <a:extLst>
                <a:ext uri="{FF2B5EF4-FFF2-40B4-BE49-F238E27FC236}">
                  <a16:creationId xmlns:a16="http://schemas.microsoft.com/office/drawing/2014/main" id="{749EB543-05EE-0B97-058E-036C479BF51C}"/>
                </a:ext>
              </a:extLst>
            </p:cNvPr>
            <p:cNvGrpSpPr/>
            <p:nvPr/>
          </p:nvGrpSpPr>
          <p:grpSpPr>
            <a:xfrm>
              <a:off x="5461794" y="1597025"/>
              <a:ext cx="217488" cy="608012"/>
              <a:chOff x="7754938" y="563563"/>
              <a:chExt cx="217488" cy="608012"/>
            </a:xfrm>
          </p:grpSpPr>
          <p:sp>
            <p:nvSpPr>
              <p:cNvPr id="238" name="Freeform 5">
                <a:extLst>
                  <a:ext uri="{FF2B5EF4-FFF2-40B4-BE49-F238E27FC236}">
                    <a16:creationId xmlns:a16="http://schemas.microsoft.com/office/drawing/2014/main" id="{4DFC299D-4AF1-B1A2-4819-F8BBF57C5D4B}"/>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9" name="Freeform 6">
                <a:extLst>
                  <a:ext uri="{FF2B5EF4-FFF2-40B4-BE49-F238E27FC236}">
                    <a16:creationId xmlns:a16="http://schemas.microsoft.com/office/drawing/2014/main" id="{526F89F9-C70D-8501-C267-CB2EA13D343A}"/>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0" name="Freeform 7">
                <a:extLst>
                  <a:ext uri="{FF2B5EF4-FFF2-40B4-BE49-F238E27FC236}">
                    <a16:creationId xmlns:a16="http://schemas.microsoft.com/office/drawing/2014/main" id="{FBE965C5-8960-F903-8959-007B035B1E49}"/>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1" name="Freeform 8">
                <a:extLst>
                  <a:ext uri="{FF2B5EF4-FFF2-40B4-BE49-F238E27FC236}">
                    <a16:creationId xmlns:a16="http://schemas.microsoft.com/office/drawing/2014/main" id="{3E977168-F6A3-EAE7-8042-0DD057CE4670}"/>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2" name="Freeform 9">
                <a:extLst>
                  <a:ext uri="{FF2B5EF4-FFF2-40B4-BE49-F238E27FC236}">
                    <a16:creationId xmlns:a16="http://schemas.microsoft.com/office/drawing/2014/main" id="{03CF6AB7-47AD-FD81-1FDF-E94148AB4336}"/>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3" name="Freeform 10">
                <a:extLst>
                  <a:ext uri="{FF2B5EF4-FFF2-40B4-BE49-F238E27FC236}">
                    <a16:creationId xmlns:a16="http://schemas.microsoft.com/office/drawing/2014/main" id="{F3BA9B55-7E76-1F30-C339-A7D64D8C6137}"/>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70" name="Group 69">
              <a:extLst>
                <a:ext uri="{FF2B5EF4-FFF2-40B4-BE49-F238E27FC236}">
                  <a16:creationId xmlns:a16="http://schemas.microsoft.com/office/drawing/2014/main" id="{D6A760FC-A77D-3A68-09B8-214118B37AB7}"/>
                </a:ext>
              </a:extLst>
            </p:cNvPr>
            <p:cNvGrpSpPr/>
            <p:nvPr/>
          </p:nvGrpSpPr>
          <p:grpSpPr>
            <a:xfrm>
              <a:off x="5654675" y="1597025"/>
              <a:ext cx="217488" cy="608012"/>
              <a:chOff x="7754938" y="563563"/>
              <a:chExt cx="217488" cy="608012"/>
            </a:xfrm>
          </p:grpSpPr>
          <p:sp>
            <p:nvSpPr>
              <p:cNvPr id="232" name="Freeform 5">
                <a:extLst>
                  <a:ext uri="{FF2B5EF4-FFF2-40B4-BE49-F238E27FC236}">
                    <a16:creationId xmlns:a16="http://schemas.microsoft.com/office/drawing/2014/main" id="{BBF3470B-4AB6-C987-E028-30E0A1C5C65F}"/>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3" name="Freeform 6">
                <a:extLst>
                  <a:ext uri="{FF2B5EF4-FFF2-40B4-BE49-F238E27FC236}">
                    <a16:creationId xmlns:a16="http://schemas.microsoft.com/office/drawing/2014/main" id="{4B000E12-AF04-42CA-D306-024953B5C660}"/>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4" name="Freeform 7">
                <a:extLst>
                  <a:ext uri="{FF2B5EF4-FFF2-40B4-BE49-F238E27FC236}">
                    <a16:creationId xmlns:a16="http://schemas.microsoft.com/office/drawing/2014/main" id="{243C1382-FB32-B86F-152E-9162277B3D3B}"/>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5" name="Freeform 8">
                <a:extLst>
                  <a:ext uri="{FF2B5EF4-FFF2-40B4-BE49-F238E27FC236}">
                    <a16:creationId xmlns:a16="http://schemas.microsoft.com/office/drawing/2014/main" id="{6AEF1A00-402C-28CE-7D7F-F26EB157CE33}"/>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6" name="Freeform 9">
                <a:extLst>
                  <a:ext uri="{FF2B5EF4-FFF2-40B4-BE49-F238E27FC236}">
                    <a16:creationId xmlns:a16="http://schemas.microsoft.com/office/drawing/2014/main" id="{716150F8-D415-EA33-9D67-9405D6916B97}"/>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7" name="Freeform 10">
                <a:extLst>
                  <a:ext uri="{FF2B5EF4-FFF2-40B4-BE49-F238E27FC236}">
                    <a16:creationId xmlns:a16="http://schemas.microsoft.com/office/drawing/2014/main" id="{166AA264-86C0-7DC7-1C1B-F9F906222478}"/>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71" name="Group 70">
              <a:extLst>
                <a:ext uri="{FF2B5EF4-FFF2-40B4-BE49-F238E27FC236}">
                  <a16:creationId xmlns:a16="http://schemas.microsoft.com/office/drawing/2014/main" id="{A740D9FD-CD24-6756-57CA-E364021B86D9}"/>
                </a:ext>
              </a:extLst>
            </p:cNvPr>
            <p:cNvGrpSpPr/>
            <p:nvPr/>
          </p:nvGrpSpPr>
          <p:grpSpPr>
            <a:xfrm>
              <a:off x="5864225" y="1597025"/>
              <a:ext cx="217488" cy="608012"/>
              <a:chOff x="7754938" y="563563"/>
              <a:chExt cx="217488" cy="608012"/>
            </a:xfrm>
          </p:grpSpPr>
          <p:sp>
            <p:nvSpPr>
              <p:cNvPr id="226" name="Freeform 5">
                <a:extLst>
                  <a:ext uri="{FF2B5EF4-FFF2-40B4-BE49-F238E27FC236}">
                    <a16:creationId xmlns:a16="http://schemas.microsoft.com/office/drawing/2014/main" id="{FF607610-B33D-A9D9-9F56-5C830E02D5BB}"/>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7" name="Freeform 6">
                <a:extLst>
                  <a:ext uri="{FF2B5EF4-FFF2-40B4-BE49-F238E27FC236}">
                    <a16:creationId xmlns:a16="http://schemas.microsoft.com/office/drawing/2014/main" id="{638E07F4-634A-17F0-02AA-77A837CB11C7}"/>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8" name="Freeform 7">
                <a:extLst>
                  <a:ext uri="{FF2B5EF4-FFF2-40B4-BE49-F238E27FC236}">
                    <a16:creationId xmlns:a16="http://schemas.microsoft.com/office/drawing/2014/main" id="{FE632B6C-4ED6-303C-0C62-43AFE3578649}"/>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9" name="Freeform 8">
                <a:extLst>
                  <a:ext uri="{FF2B5EF4-FFF2-40B4-BE49-F238E27FC236}">
                    <a16:creationId xmlns:a16="http://schemas.microsoft.com/office/drawing/2014/main" id="{19BAE6F3-219C-E623-6E44-399384C795B6}"/>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0" name="Freeform 9">
                <a:extLst>
                  <a:ext uri="{FF2B5EF4-FFF2-40B4-BE49-F238E27FC236}">
                    <a16:creationId xmlns:a16="http://schemas.microsoft.com/office/drawing/2014/main" id="{DE41BDE4-BA20-4C2B-FFD6-3C7C0EC19227}"/>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1" name="Freeform 10">
                <a:extLst>
                  <a:ext uri="{FF2B5EF4-FFF2-40B4-BE49-F238E27FC236}">
                    <a16:creationId xmlns:a16="http://schemas.microsoft.com/office/drawing/2014/main" id="{B1AE4A11-DE28-D36E-1C5E-C790B568A5C7}"/>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72" name="Group 71">
              <a:extLst>
                <a:ext uri="{FF2B5EF4-FFF2-40B4-BE49-F238E27FC236}">
                  <a16:creationId xmlns:a16="http://schemas.microsoft.com/office/drawing/2014/main" id="{49DFC04B-C051-EE4E-B69E-FED17DFCA8BC}"/>
                </a:ext>
              </a:extLst>
            </p:cNvPr>
            <p:cNvGrpSpPr/>
            <p:nvPr/>
          </p:nvGrpSpPr>
          <p:grpSpPr>
            <a:xfrm>
              <a:off x="6064250" y="1597025"/>
              <a:ext cx="217488" cy="608012"/>
              <a:chOff x="7754938" y="563563"/>
              <a:chExt cx="217488" cy="608012"/>
            </a:xfrm>
          </p:grpSpPr>
          <p:sp>
            <p:nvSpPr>
              <p:cNvPr id="220" name="Freeform 5">
                <a:extLst>
                  <a:ext uri="{FF2B5EF4-FFF2-40B4-BE49-F238E27FC236}">
                    <a16:creationId xmlns:a16="http://schemas.microsoft.com/office/drawing/2014/main" id="{48F80962-ED60-3B17-35F0-9221A507DA8D}"/>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1" name="Freeform 6">
                <a:extLst>
                  <a:ext uri="{FF2B5EF4-FFF2-40B4-BE49-F238E27FC236}">
                    <a16:creationId xmlns:a16="http://schemas.microsoft.com/office/drawing/2014/main" id="{6CCC23B9-A9CD-F4F2-5887-21C0BE899445}"/>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2" name="Freeform 7">
                <a:extLst>
                  <a:ext uri="{FF2B5EF4-FFF2-40B4-BE49-F238E27FC236}">
                    <a16:creationId xmlns:a16="http://schemas.microsoft.com/office/drawing/2014/main" id="{3A9C9ACC-107F-60E1-943C-1F6F1789B7C7}"/>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3" name="Freeform 8">
                <a:extLst>
                  <a:ext uri="{FF2B5EF4-FFF2-40B4-BE49-F238E27FC236}">
                    <a16:creationId xmlns:a16="http://schemas.microsoft.com/office/drawing/2014/main" id="{33915F94-7D6E-B85B-6CE2-806B85DFC56A}"/>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4" name="Freeform 9">
                <a:extLst>
                  <a:ext uri="{FF2B5EF4-FFF2-40B4-BE49-F238E27FC236}">
                    <a16:creationId xmlns:a16="http://schemas.microsoft.com/office/drawing/2014/main" id="{4D61E6A1-513C-41CF-4E9F-014E3F21B792}"/>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5" name="Freeform 10">
                <a:extLst>
                  <a:ext uri="{FF2B5EF4-FFF2-40B4-BE49-F238E27FC236}">
                    <a16:creationId xmlns:a16="http://schemas.microsoft.com/office/drawing/2014/main" id="{F976F2D0-5781-10D9-BA3A-616CBB3B7697}"/>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73" name="Group 72">
              <a:extLst>
                <a:ext uri="{FF2B5EF4-FFF2-40B4-BE49-F238E27FC236}">
                  <a16:creationId xmlns:a16="http://schemas.microsoft.com/office/drawing/2014/main" id="{EEAA647E-F0AB-631D-D1C0-95C524F91848}"/>
                </a:ext>
              </a:extLst>
            </p:cNvPr>
            <p:cNvGrpSpPr/>
            <p:nvPr/>
          </p:nvGrpSpPr>
          <p:grpSpPr>
            <a:xfrm>
              <a:off x="6273800" y="1597025"/>
              <a:ext cx="217488" cy="608012"/>
              <a:chOff x="7754938" y="563563"/>
              <a:chExt cx="217488" cy="608012"/>
            </a:xfrm>
          </p:grpSpPr>
          <p:sp>
            <p:nvSpPr>
              <p:cNvPr id="214" name="Freeform 5">
                <a:extLst>
                  <a:ext uri="{FF2B5EF4-FFF2-40B4-BE49-F238E27FC236}">
                    <a16:creationId xmlns:a16="http://schemas.microsoft.com/office/drawing/2014/main" id="{797AFFC4-99FF-1A88-5BCA-100571554BA5}"/>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5" name="Freeform 6">
                <a:extLst>
                  <a:ext uri="{FF2B5EF4-FFF2-40B4-BE49-F238E27FC236}">
                    <a16:creationId xmlns:a16="http://schemas.microsoft.com/office/drawing/2014/main" id="{4291C1D8-C42D-131A-046A-A9045657CB31}"/>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6" name="Freeform 7">
                <a:extLst>
                  <a:ext uri="{FF2B5EF4-FFF2-40B4-BE49-F238E27FC236}">
                    <a16:creationId xmlns:a16="http://schemas.microsoft.com/office/drawing/2014/main" id="{98B9B57C-A7FB-391A-BD07-C8A12DFED4AB}"/>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7" name="Freeform 8">
                <a:extLst>
                  <a:ext uri="{FF2B5EF4-FFF2-40B4-BE49-F238E27FC236}">
                    <a16:creationId xmlns:a16="http://schemas.microsoft.com/office/drawing/2014/main" id="{F83B3CCE-2EDC-25DF-B982-193E2F5667B4}"/>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8" name="Freeform 9">
                <a:extLst>
                  <a:ext uri="{FF2B5EF4-FFF2-40B4-BE49-F238E27FC236}">
                    <a16:creationId xmlns:a16="http://schemas.microsoft.com/office/drawing/2014/main" id="{1CD54E54-353A-43B9-01DC-4B03B4FAF8B4}"/>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9" name="Freeform 10">
                <a:extLst>
                  <a:ext uri="{FF2B5EF4-FFF2-40B4-BE49-F238E27FC236}">
                    <a16:creationId xmlns:a16="http://schemas.microsoft.com/office/drawing/2014/main" id="{BF3069D7-1390-0FC8-CFC2-A3F6C259266F}"/>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74" name="Group 73">
              <a:extLst>
                <a:ext uri="{FF2B5EF4-FFF2-40B4-BE49-F238E27FC236}">
                  <a16:creationId xmlns:a16="http://schemas.microsoft.com/office/drawing/2014/main" id="{2ADF27C8-C110-F280-8C53-C1E0E8D2B32F}"/>
                </a:ext>
              </a:extLst>
            </p:cNvPr>
            <p:cNvGrpSpPr/>
            <p:nvPr/>
          </p:nvGrpSpPr>
          <p:grpSpPr>
            <a:xfrm>
              <a:off x="6480969" y="1597025"/>
              <a:ext cx="217488" cy="608012"/>
              <a:chOff x="7754938" y="563563"/>
              <a:chExt cx="217488" cy="608012"/>
            </a:xfrm>
          </p:grpSpPr>
          <p:sp>
            <p:nvSpPr>
              <p:cNvPr id="208" name="Freeform 5">
                <a:extLst>
                  <a:ext uri="{FF2B5EF4-FFF2-40B4-BE49-F238E27FC236}">
                    <a16:creationId xmlns:a16="http://schemas.microsoft.com/office/drawing/2014/main" id="{5329467B-2091-B6E7-05E2-A7B5E901F911}"/>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9" name="Freeform 6">
                <a:extLst>
                  <a:ext uri="{FF2B5EF4-FFF2-40B4-BE49-F238E27FC236}">
                    <a16:creationId xmlns:a16="http://schemas.microsoft.com/office/drawing/2014/main" id="{09273333-FC03-6361-12DF-8C5E4F589F10}"/>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0" name="Freeform 7">
                <a:extLst>
                  <a:ext uri="{FF2B5EF4-FFF2-40B4-BE49-F238E27FC236}">
                    <a16:creationId xmlns:a16="http://schemas.microsoft.com/office/drawing/2014/main" id="{A6D4726C-E35F-0E04-0434-7B14488930D0}"/>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1" name="Freeform 8">
                <a:extLst>
                  <a:ext uri="{FF2B5EF4-FFF2-40B4-BE49-F238E27FC236}">
                    <a16:creationId xmlns:a16="http://schemas.microsoft.com/office/drawing/2014/main" id="{17FA06BC-7B93-E994-32EB-9288B8A06ED5}"/>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2" name="Freeform 9">
                <a:extLst>
                  <a:ext uri="{FF2B5EF4-FFF2-40B4-BE49-F238E27FC236}">
                    <a16:creationId xmlns:a16="http://schemas.microsoft.com/office/drawing/2014/main" id="{5BB1578D-CF16-16C6-E239-9D16B088A335}"/>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3" name="Freeform 10">
                <a:extLst>
                  <a:ext uri="{FF2B5EF4-FFF2-40B4-BE49-F238E27FC236}">
                    <a16:creationId xmlns:a16="http://schemas.microsoft.com/office/drawing/2014/main" id="{52A931DB-DF44-D7CE-39D5-8DE1EAAEF3D9}"/>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75" name="Group 74">
              <a:extLst>
                <a:ext uri="{FF2B5EF4-FFF2-40B4-BE49-F238E27FC236}">
                  <a16:creationId xmlns:a16="http://schemas.microsoft.com/office/drawing/2014/main" id="{7D03FA94-19A2-33D0-A897-F8A98408C3C7}"/>
                </a:ext>
              </a:extLst>
            </p:cNvPr>
            <p:cNvGrpSpPr/>
            <p:nvPr/>
          </p:nvGrpSpPr>
          <p:grpSpPr>
            <a:xfrm>
              <a:off x="6690519" y="1597025"/>
              <a:ext cx="217488" cy="608012"/>
              <a:chOff x="7754938" y="563563"/>
              <a:chExt cx="217488" cy="608012"/>
            </a:xfrm>
          </p:grpSpPr>
          <p:sp>
            <p:nvSpPr>
              <p:cNvPr id="202" name="Freeform 5">
                <a:extLst>
                  <a:ext uri="{FF2B5EF4-FFF2-40B4-BE49-F238E27FC236}">
                    <a16:creationId xmlns:a16="http://schemas.microsoft.com/office/drawing/2014/main" id="{FE0CABFE-F99B-752D-8970-174FB7514A31}"/>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3" name="Freeform 6">
                <a:extLst>
                  <a:ext uri="{FF2B5EF4-FFF2-40B4-BE49-F238E27FC236}">
                    <a16:creationId xmlns:a16="http://schemas.microsoft.com/office/drawing/2014/main" id="{544C3A20-5A92-616A-CF94-7052FFFBF950}"/>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4" name="Freeform 7">
                <a:extLst>
                  <a:ext uri="{FF2B5EF4-FFF2-40B4-BE49-F238E27FC236}">
                    <a16:creationId xmlns:a16="http://schemas.microsoft.com/office/drawing/2014/main" id="{69534150-7675-8D7C-B2F4-A9A8FB888C7C}"/>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5" name="Freeform 8">
                <a:extLst>
                  <a:ext uri="{FF2B5EF4-FFF2-40B4-BE49-F238E27FC236}">
                    <a16:creationId xmlns:a16="http://schemas.microsoft.com/office/drawing/2014/main" id="{2467DA7C-12BC-2114-E21A-BB3E03E622F9}"/>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6" name="Freeform 9">
                <a:extLst>
                  <a:ext uri="{FF2B5EF4-FFF2-40B4-BE49-F238E27FC236}">
                    <a16:creationId xmlns:a16="http://schemas.microsoft.com/office/drawing/2014/main" id="{7214D7A2-9BEF-195D-A5B0-BCE15830D0CB}"/>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7" name="Freeform 10">
                <a:extLst>
                  <a:ext uri="{FF2B5EF4-FFF2-40B4-BE49-F238E27FC236}">
                    <a16:creationId xmlns:a16="http://schemas.microsoft.com/office/drawing/2014/main" id="{65C8DA42-27A5-9F94-F1F7-1343DA613D24}"/>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76" name="Group 75">
              <a:extLst>
                <a:ext uri="{FF2B5EF4-FFF2-40B4-BE49-F238E27FC236}">
                  <a16:creationId xmlns:a16="http://schemas.microsoft.com/office/drawing/2014/main" id="{5A64ED12-3BE0-E3EC-0874-18A423C71CE4}"/>
                </a:ext>
              </a:extLst>
            </p:cNvPr>
            <p:cNvGrpSpPr/>
            <p:nvPr/>
          </p:nvGrpSpPr>
          <p:grpSpPr>
            <a:xfrm>
              <a:off x="6890544" y="1597025"/>
              <a:ext cx="217488" cy="608012"/>
              <a:chOff x="7754938" y="563563"/>
              <a:chExt cx="217488" cy="608012"/>
            </a:xfrm>
          </p:grpSpPr>
          <p:sp>
            <p:nvSpPr>
              <p:cNvPr id="196" name="Freeform 5">
                <a:extLst>
                  <a:ext uri="{FF2B5EF4-FFF2-40B4-BE49-F238E27FC236}">
                    <a16:creationId xmlns:a16="http://schemas.microsoft.com/office/drawing/2014/main" id="{FBA02088-83F3-6369-D6FE-CD1D71F7B4CE}"/>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7" name="Freeform 6">
                <a:extLst>
                  <a:ext uri="{FF2B5EF4-FFF2-40B4-BE49-F238E27FC236}">
                    <a16:creationId xmlns:a16="http://schemas.microsoft.com/office/drawing/2014/main" id="{76EE4DF9-B252-85FC-4AFE-3DACD2663FAE}"/>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8" name="Freeform 7">
                <a:extLst>
                  <a:ext uri="{FF2B5EF4-FFF2-40B4-BE49-F238E27FC236}">
                    <a16:creationId xmlns:a16="http://schemas.microsoft.com/office/drawing/2014/main" id="{44992F09-1E6F-9973-D03E-28E997A1BD87}"/>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9" name="Freeform 8">
                <a:extLst>
                  <a:ext uri="{FF2B5EF4-FFF2-40B4-BE49-F238E27FC236}">
                    <a16:creationId xmlns:a16="http://schemas.microsoft.com/office/drawing/2014/main" id="{40A6C80C-BDF8-F954-3A9B-CA76F1DE0B13}"/>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0" name="Freeform 9">
                <a:extLst>
                  <a:ext uri="{FF2B5EF4-FFF2-40B4-BE49-F238E27FC236}">
                    <a16:creationId xmlns:a16="http://schemas.microsoft.com/office/drawing/2014/main" id="{D33205E2-56E2-CA9B-3790-CAF0C56D234F}"/>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1" name="Freeform 10">
                <a:extLst>
                  <a:ext uri="{FF2B5EF4-FFF2-40B4-BE49-F238E27FC236}">
                    <a16:creationId xmlns:a16="http://schemas.microsoft.com/office/drawing/2014/main" id="{80856207-4782-C8B7-CA90-DE30EE61DB72}"/>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77" name="Group 76">
              <a:extLst>
                <a:ext uri="{FF2B5EF4-FFF2-40B4-BE49-F238E27FC236}">
                  <a16:creationId xmlns:a16="http://schemas.microsoft.com/office/drawing/2014/main" id="{9680E4DC-0616-17B7-C5A7-0A155638277E}"/>
                </a:ext>
              </a:extLst>
            </p:cNvPr>
            <p:cNvGrpSpPr/>
            <p:nvPr/>
          </p:nvGrpSpPr>
          <p:grpSpPr>
            <a:xfrm>
              <a:off x="7100094" y="1597025"/>
              <a:ext cx="217488" cy="608012"/>
              <a:chOff x="7754938" y="563563"/>
              <a:chExt cx="217488" cy="608012"/>
            </a:xfrm>
          </p:grpSpPr>
          <p:sp>
            <p:nvSpPr>
              <p:cNvPr id="190" name="Freeform 5">
                <a:extLst>
                  <a:ext uri="{FF2B5EF4-FFF2-40B4-BE49-F238E27FC236}">
                    <a16:creationId xmlns:a16="http://schemas.microsoft.com/office/drawing/2014/main" id="{31D593CD-6594-01A1-9B95-4EE8C8796794}"/>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1" name="Freeform 6">
                <a:extLst>
                  <a:ext uri="{FF2B5EF4-FFF2-40B4-BE49-F238E27FC236}">
                    <a16:creationId xmlns:a16="http://schemas.microsoft.com/office/drawing/2014/main" id="{9353F82C-6ABB-4361-F375-D89EC49922B1}"/>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2" name="Freeform 7">
                <a:extLst>
                  <a:ext uri="{FF2B5EF4-FFF2-40B4-BE49-F238E27FC236}">
                    <a16:creationId xmlns:a16="http://schemas.microsoft.com/office/drawing/2014/main" id="{BE9D6650-5BE2-47AF-F870-53FEA0AA0FC3}"/>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3" name="Freeform 8">
                <a:extLst>
                  <a:ext uri="{FF2B5EF4-FFF2-40B4-BE49-F238E27FC236}">
                    <a16:creationId xmlns:a16="http://schemas.microsoft.com/office/drawing/2014/main" id="{EDCF6919-5679-8083-7F13-880C86852006}"/>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4" name="Freeform 9">
                <a:extLst>
                  <a:ext uri="{FF2B5EF4-FFF2-40B4-BE49-F238E27FC236}">
                    <a16:creationId xmlns:a16="http://schemas.microsoft.com/office/drawing/2014/main" id="{2CAC0E36-E6CB-4BE3-8E3F-90A9DDB34052}"/>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5" name="Freeform 10">
                <a:extLst>
                  <a:ext uri="{FF2B5EF4-FFF2-40B4-BE49-F238E27FC236}">
                    <a16:creationId xmlns:a16="http://schemas.microsoft.com/office/drawing/2014/main" id="{6F759CDD-4897-C8B0-E307-28BD7EADB544}"/>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78" name="Group 77">
              <a:extLst>
                <a:ext uri="{FF2B5EF4-FFF2-40B4-BE49-F238E27FC236}">
                  <a16:creationId xmlns:a16="http://schemas.microsoft.com/office/drawing/2014/main" id="{9CBC2A40-6EA6-3523-2F96-78D0C0FDDACE}"/>
                </a:ext>
              </a:extLst>
            </p:cNvPr>
            <p:cNvGrpSpPr/>
            <p:nvPr/>
          </p:nvGrpSpPr>
          <p:grpSpPr>
            <a:xfrm>
              <a:off x="7309644" y="1597025"/>
              <a:ext cx="217488" cy="608012"/>
              <a:chOff x="7754938" y="563563"/>
              <a:chExt cx="217488" cy="608012"/>
            </a:xfrm>
          </p:grpSpPr>
          <p:sp>
            <p:nvSpPr>
              <p:cNvPr id="184" name="Freeform 5">
                <a:extLst>
                  <a:ext uri="{FF2B5EF4-FFF2-40B4-BE49-F238E27FC236}">
                    <a16:creationId xmlns:a16="http://schemas.microsoft.com/office/drawing/2014/main" id="{A8D2158F-C047-6DF6-FEDE-FC093F10317F}"/>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5" name="Freeform 6">
                <a:extLst>
                  <a:ext uri="{FF2B5EF4-FFF2-40B4-BE49-F238E27FC236}">
                    <a16:creationId xmlns:a16="http://schemas.microsoft.com/office/drawing/2014/main" id="{73641F9F-015A-57F5-DE0D-A48ED2E7EEC9}"/>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6" name="Freeform 7">
                <a:extLst>
                  <a:ext uri="{FF2B5EF4-FFF2-40B4-BE49-F238E27FC236}">
                    <a16:creationId xmlns:a16="http://schemas.microsoft.com/office/drawing/2014/main" id="{B7AA4718-4515-06F5-DC75-F4D3D28A1C15}"/>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7" name="Freeform 8">
                <a:extLst>
                  <a:ext uri="{FF2B5EF4-FFF2-40B4-BE49-F238E27FC236}">
                    <a16:creationId xmlns:a16="http://schemas.microsoft.com/office/drawing/2014/main" id="{0586277C-CB19-45C3-3C84-22F66DBAA5B1}"/>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8" name="Freeform 9">
                <a:extLst>
                  <a:ext uri="{FF2B5EF4-FFF2-40B4-BE49-F238E27FC236}">
                    <a16:creationId xmlns:a16="http://schemas.microsoft.com/office/drawing/2014/main" id="{324EB13E-CD1F-EE18-7EA9-953D6432D206}"/>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9" name="Freeform 10">
                <a:extLst>
                  <a:ext uri="{FF2B5EF4-FFF2-40B4-BE49-F238E27FC236}">
                    <a16:creationId xmlns:a16="http://schemas.microsoft.com/office/drawing/2014/main" id="{A2FC6731-1255-BE8B-56D1-BE5461761D22}"/>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79" name="Group 78">
              <a:extLst>
                <a:ext uri="{FF2B5EF4-FFF2-40B4-BE49-F238E27FC236}">
                  <a16:creationId xmlns:a16="http://schemas.microsoft.com/office/drawing/2014/main" id="{9B2949C8-C524-A8A8-7FA9-9DB4697A71DC}"/>
                </a:ext>
              </a:extLst>
            </p:cNvPr>
            <p:cNvGrpSpPr/>
            <p:nvPr/>
          </p:nvGrpSpPr>
          <p:grpSpPr>
            <a:xfrm>
              <a:off x="7519194" y="1597025"/>
              <a:ext cx="217488" cy="608012"/>
              <a:chOff x="7754938" y="563563"/>
              <a:chExt cx="217488" cy="608012"/>
            </a:xfrm>
          </p:grpSpPr>
          <p:sp>
            <p:nvSpPr>
              <p:cNvPr id="178" name="Freeform 5">
                <a:extLst>
                  <a:ext uri="{FF2B5EF4-FFF2-40B4-BE49-F238E27FC236}">
                    <a16:creationId xmlns:a16="http://schemas.microsoft.com/office/drawing/2014/main" id="{4349A9C1-25C2-4F0A-7C38-8DF1A496A031}"/>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9" name="Freeform 6">
                <a:extLst>
                  <a:ext uri="{FF2B5EF4-FFF2-40B4-BE49-F238E27FC236}">
                    <a16:creationId xmlns:a16="http://schemas.microsoft.com/office/drawing/2014/main" id="{92854D15-9166-BFCB-5BB4-C530598C4C8D}"/>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0" name="Freeform 7">
                <a:extLst>
                  <a:ext uri="{FF2B5EF4-FFF2-40B4-BE49-F238E27FC236}">
                    <a16:creationId xmlns:a16="http://schemas.microsoft.com/office/drawing/2014/main" id="{A5254F31-CDBA-8D5D-BFB4-386CA6301D1F}"/>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1" name="Freeform 8">
                <a:extLst>
                  <a:ext uri="{FF2B5EF4-FFF2-40B4-BE49-F238E27FC236}">
                    <a16:creationId xmlns:a16="http://schemas.microsoft.com/office/drawing/2014/main" id="{AEF3B190-D64E-307C-2BF8-179EF1B39D21}"/>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2" name="Freeform 9">
                <a:extLst>
                  <a:ext uri="{FF2B5EF4-FFF2-40B4-BE49-F238E27FC236}">
                    <a16:creationId xmlns:a16="http://schemas.microsoft.com/office/drawing/2014/main" id="{2EFC2944-B4AB-06F0-E26B-DD4BE5DF0099}"/>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3" name="Freeform 10">
                <a:extLst>
                  <a:ext uri="{FF2B5EF4-FFF2-40B4-BE49-F238E27FC236}">
                    <a16:creationId xmlns:a16="http://schemas.microsoft.com/office/drawing/2014/main" id="{BAEAFFCD-9276-6FB6-3458-5FDFDC85140E}"/>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80" name="Group 79">
              <a:extLst>
                <a:ext uri="{FF2B5EF4-FFF2-40B4-BE49-F238E27FC236}">
                  <a16:creationId xmlns:a16="http://schemas.microsoft.com/office/drawing/2014/main" id="{151CC169-CDAE-8F6C-ECBB-5C5526E29E74}"/>
                </a:ext>
              </a:extLst>
            </p:cNvPr>
            <p:cNvGrpSpPr/>
            <p:nvPr/>
          </p:nvGrpSpPr>
          <p:grpSpPr>
            <a:xfrm>
              <a:off x="7719219" y="1597025"/>
              <a:ext cx="217488" cy="608012"/>
              <a:chOff x="7754938" y="563563"/>
              <a:chExt cx="217488" cy="608012"/>
            </a:xfrm>
          </p:grpSpPr>
          <p:sp>
            <p:nvSpPr>
              <p:cNvPr id="172" name="Freeform 5">
                <a:extLst>
                  <a:ext uri="{FF2B5EF4-FFF2-40B4-BE49-F238E27FC236}">
                    <a16:creationId xmlns:a16="http://schemas.microsoft.com/office/drawing/2014/main" id="{E5DCBC65-9726-D028-D3DD-242F998C23A0}"/>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3" name="Freeform 6">
                <a:extLst>
                  <a:ext uri="{FF2B5EF4-FFF2-40B4-BE49-F238E27FC236}">
                    <a16:creationId xmlns:a16="http://schemas.microsoft.com/office/drawing/2014/main" id="{86F06C4F-B1FA-1F15-86C7-845D1FC700EC}"/>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4" name="Freeform 7">
                <a:extLst>
                  <a:ext uri="{FF2B5EF4-FFF2-40B4-BE49-F238E27FC236}">
                    <a16:creationId xmlns:a16="http://schemas.microsoft.com/office/drawing/2014/main" id="{DF8AA1A9-F77B-0BEF-7E02-FB184D913DE5}"/>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5" name="Freeform 8">
                <a:extLst>
                  <a:ext uri="{FF2B5EF4-FFF2-40B4-BE49-F238E27FC236}">
                    <a16:creationId xmlns:a16="http://schemas.microsoft.com/office/drawing/2014/main" id="{77BB09A8-594B-D113-7965-F7B07420E631}"/>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6" name="Freeform 9">
                <a:extLst>
                  <a:ext uri="{FF2B5EF4-FFF2-40B4-BE49-F238E27FC236}">
                    <a16:creationId xmlns:a16="http://schemas.microsoft.com/office/drawing/2014/main" id="{A58647AF-A540-3FE8-A09E-968467B6D405}"/>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7" name="Freeform 10">
                <a:extLst>
                  <a:ext uri="{FF2B5EF4-FFF2-40B4-BE49-F238E27FC236}">
                    <a16:creationId xmlns:a16="http://schemas.microsoft.com/office/drawing/2014/main" id="{FF19831D-CE59-A91B-835E-6E90C60CE618}"/>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81" name="Group 80">
              <a:extLst>
                <a:ext uri="{FF2B5EF4-FFF2-40B4-BE49-F238E27FC236}">
                  <a16:creationId xmlns:a16="http://schemas.microsoft.com/office/drawing/2014/main" id="{1583F5A3-24EB-5E44-3471-C7732C0B199D}"/>
                </a:ext>
              </a:extLst>
            </p:cNvPr>
            <p:cNvGrpSpPr/>
            <p:nvPr/>
          </p:nvGrpSpPr>
          <p:grpSpPr>
            <a:xfrm>
              <a:off x="7928769" y="1597025"/>
              <a:ext cx="217488" cy="608012"/>
              <a:chOff x="7754938" y="563563"/>
              <a:chExt cx="217488" cy="608012"/>
            </a:xfrm>
          </p:grpSpPr>
          <p:sp>
            <p:nvSpPr>
              <p:cNvPr id="166" name="Freeform 5">
                <a:extLst>
                  <a:ext uri="{FF2B5EF4-FFF2-40B4-BE49-F238E27FC236}">
                    <a16:creationId xmlns:a16="http://schemas.microsoft.com/office/drawing/2014/main" id="{BBD1524E-CCA2-0B72-0606-81CFF517EF53}"/>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 name="Freeform 6">
                <a:extLst>
                  <a:ext uri="{FF2B5EF4-FFF2-40B4-BE49-F238E27FC236}">
                    <a16:creationId xmlns:a16="http://schemas.microsoft.com/office/drawing/2014/main" id="{5A5100D3-37A7-5A7D-A5FE-469823BE0756}"/>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 name="Freeform 7">
                <a:extLst>
                  <a:ext uri="{FF2B5EF4-FFF2-40B4-BE49-F238E27FC236}">
                    <a16:creationId xmlns:a16="http://schemas.microsoft.com/office/drawing/2014/main" id="{4D989CB4-E564-1F14-F8E0-28574F58D0F5}"/>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9" name="Freeform 8">
                <a:extLst>
                  <a:ext uri="{FF2B5EF4-FFF2-40B4-BE49-F238E27FC236}">
                    <a16:creationId xmlns:a16="http://schemas.microsoft.com/office/drawing/2014/main" id="{A008580F-7D1E-D701-322F-76F0DA834992}"/>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0" name="Freeform 9">
                <a:extLst>
                  <a:ext uri="{FF2B5EF4-FFF2-40B4-BE49-F238E27FC236}">
                    <a16:creationId xmlns:a16="http://schemas.microsoft.com/office/drawing/2014/main" id="{B957D2F7-07B4-D6F3-A188-88210E15B23A}"/>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1" name="Freeform 10">
                <a:extLst>
                  <a:ext uri="{FF2B5EF4-FFF2-40B4-BE49-F238E27FC236}">
                    <a16:creationId xmlns:a16="http://schemas.microsoft.com/office/drawing/2014/main" id="{EA27FC86-4BAE-F7A1-4B2D-6C1FB4DB3BA1}"/>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82" name="Group 81">
              <a:extLst>
                <a:ext uri="{FF2B5EF4-FFF2-40B4-BE49-F238E27FC236}">
                  <a16:creationId xmlns:a16="http://schemas.microsoft.com/office/drawing/2014/main" id="{677E874F-41AF-E693-658C-EEBA06B208A8}"/>
                </a:ext>
              </a:extLst>
            </p:cNvPr>
            <p:cNvGrpSpPr/>
            <p:nvPr/>
          </p:nvGrpSpPr>
          <p:grpSpPr>
            <a:xfrm>
              <a:off x="8135938" y="1597025"/>
              <a:ext cx="217488" cy="608012"/>
              <a:chOff x="7754938" y="563563"/>
              <a:chExt cx="217488" cy="608012"/>
            </a:xfrm>
          </p:grpSpPr>
          <p:sp>
            <p:nvSpPr>
              <p:cNvPr id="160" name="Freeform 5">
                <a:extLst>
                  <a:ext uri="{FF2B5EF4-FFF2-40B4-BE49-F238E27FC236}">
                    <a16:creationId xmlns:a16="http://schemas.microsoft.com/office/drawing/2014/main" id="{6EE8A923-7470-F2A0-C273-FF3869A04E5E}"/>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 name="Freeform 6">
                <a:extLst>
                  <a:ext uri="{FF2B5EF4-FFF2-40B4-BE49-F238E27FC236}">
                    <a16:creationId xmlns:a16="http://schemas.microsoft.com/office/drawing/2014/main" id="{8197EFF4-7F76-2099-6613-E3376A14B1D0}"/>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 name="Freeform 7">
                <a:extLst>
                  <a:ext uri="{FF2B5EF4-FFF2-40B4-BE49-F238E27FC236}">
                    <a16:creationId xmlns:a16="http://schemas.microsoft.com/office/drawing/2014/main" id="{1661E685-DF79-944D-A77C-B0B92EF873B7}"/>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 name="Freeform 8">
                <a:extLst>
                  <a:ext uri="{FF2B5EF4-FFF2-40B4-BE49-F238E27FC236}">
                    <a16:creationId xmlns:a16="http://schemas.microsoft.com/office/drawing/2014/main" id="{CCC5A88E-0C6A-22F3-FC20-A59F3951C02B}"/>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 name="Freeform 9">
                <a:extLst>
                  <a:ext uri="{FF2B5EF4-FFF2-40B4-BE49-F238E27FC236}">
                    <a16:creationId xmlns:a16="http://schemas.microsoft.com/office/drawing/2014/main" id="{B12B453A-608F-184E-1B27-4EC5C4160056}"/>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 name="Freeform 10">
                <a:extLst>
                  <a:ext uri="{FF2B5EF4-FFF2-40B4-BE49-F238E27FC236}">
                    <a16:creationId xmlns:a16="http://schemas.microsoft.com/office/drawing/2014/main" id="{89E8752A-2D91-4E66-690E-04BC20A09F7A}"/>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83" name="Group 82">
              <a:extLst>
                <a:ext uri="{FF2B5EF4-FFF2-40B4-BE49-F238E27FC236}">
                  <a16:creationId xmlns:a16="http://schemas.microsoft.com/office/drawing/2014/main" id="{CA602DB8-CE5E-F9FC-87D9-C8858139D002}"/>
                </a:ext>
              </a:extLst>
            </p:cNvPr>
            <p:cNvGrpSpPr/>
            <p:nvPr/>
          </p:nvGrpSpPr>
          <p:grpSpPr>
            <a:xfrm>
              <a:off x="8345488" y="1597025"/>
              <a:ext cx="217488" cy="608012"/>
              <a:chOff x="7754938" y="563563"/>
              <a:chExt cx="217488" cy="608012"/>
            </a:xfrm>
          </p:grpSpPr>
          <p:sp>
            <p:nvSpPr>
              <p:cNvPr id="154" name="Freeform 5">
                <a:extLst>
                  <a:ext uri="{FF2B5EF4-FFF2-40B4-BE49-F238E27FC236}">
                    <a16:creationId xmlns:a16="http://schemas.microsoft.com/office/drawing/2014/main" id="{C01144AE-666B-AFB4-930C-1943E98CD92E}"/>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 name="Freeform 6">
                <a:extLst>
                  <a:ext uri="{FF2B5EF4-FFF2-40B4-BE49-F238E27FC236}">
                    <a16:creationId xmlns:a16="http://schemas.microsoft.com/office/drawing/2014/main" id="{073D2C5C-4F76-5ECA-D66D-6A2C1E286B15}"/>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 name="Freeform 7">
                <a:extLst>
                  <a:ext uri="{FF2B5EF4-FFF2-40B4-BE49-F238E27FC236}">
                    <a16:creationId xmlns:a16="http://schemas.microsoft.com/office/drawing/2014/main" id="{536C6F0C-981C-0C0A-11B2-8681ED44CC87}"/>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 name="Freeform 8">
                <a:extLst>
                  <a:ext uri="{FF2B5EF4-FFF2-40B4-BE49-F238E27FC236}">
                    <a16:creationId xmlns:a16="http://schemas.microsoft.com/office/drawing/2014/main" id="{06E8ECEE-5BAC-5A8E-FA9A-61911DF93AF9}"/>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 name="Freeform 9">
                <a:extLst>
                  <a:ext uri="{FF2B5EF4-FFF2-40B4-BE49-F238E27FC236}">
                    <a16:creationId xmlns:a16="http://schemas.microsoft.com/office/drawing/2014/main" id="{E52D0249-C48B-FB77-3645-15C3210FB4F7}"/>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 name="Freeform 10">
                <a:extLst>
                  <a:ext uri="{FF2B5EF4-FFF2-40B4-BE49-F238E27FC236}">
                    <a16:creationId xmlns:a16="http://schemas.microsoft.com/office/drawing/2014/main" id="{D0852391-A1C4-BB38-80E2-F85FBBDAB6F7}"/>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84" name="Group 83">
              <a:extLst>
                <a:ext uri="{FF2B5EF4-FFF2-40B4-BE49-F238E27FC236}">
                  <a16:creationId xmlns:a16="http://schemas.microsoft.com/office/drawing/2014/main" id="{1A8B599E-1B04-664B-CE99-2AF8340BAF7C}"/>
                </a:ext>
              </a:extLst>
            </p:cNvPr>
            <p:cNvGrpSpPr/>
            <p:nvPr/>
          </p:nvGrpSpPr>
          <p:grpSpPr>
            <a:xfrm>
              <a:off x="8545513" y="1597025"/>
              <a:ext cx="217488" cy="608012"/>
              <a:chOff x="7754938" y="563563"/>
              <a:chExt cx="217488" cy="608012"/>
            </a:xfrm>
          </p:grpSpPr>
          <p:sp>
            <p:nvSpPr>
              <p:cNvPr id="148" name="Freeform 5">
                <a:extLst>
                  <a:ext uri="{FF2B5EF4-FFF2-40B4-BE49-F238E27FC236}">
                    <a16:creationId xmlns:a16="http://schemas.microsoft.com/office/drawing/2014/main" id="{060BD1B3-61D2-9393-9BB3-A212C4CED286}"/>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 name="Freeform 6">
                <a:extLst>
                  <a:ext uri="{FF2B5EF4-FFF2-40B4-BE49-F238E27FC236}">
                    <a16:creationId xmlns:a16="http://schemas.microsoft.com/office/drawing/2014/main" id="{477E4DB9-9FBB-2655-CB43-B42C68907EBE}"/>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 name="Freeform 7">
                <a:extLst>
                  <a:ext uri="{FF2B5EF4-FFF2-40B4-BE49-F238E27FC236}">
                    <a16:creationId xmlns:a16="http://schemas.microsoft.com/office/drawing/2014/main" id="{D3203654-475E-ABF0-D0A2-2D989E36817F}"/>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 name="Freeform 8">
                <a:extLst>
                  <a:ext uri="{FF2B5EF4-FFF2-40B4-BE49-F238E27FC236}">
                    <a16:creationId xmlns:a16="http://schemas.microsoft.com/office/drawing/2014/main" id="{768C1094-983D-110B-64BB-F8BE95FFA942}"/>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 name="Freeform 9">
                <a:extLst>
                  <a:ext uri="{FF2B5EF4-FFF2-40B4-BE49-F238E27FC236}">
                    <a16:creationId xmlns:a16="http://schemas.microsoft.com/office/drawing/2014/main" id="{DEAAC9A0-62E8-EC54-4073-86D05A1A3F47}"/>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 name="Freeform 10">
                <a:extLst>
                  <a:ext uri="{FF2B5EF4-FFF2-40B4-BE49-F238E27FC236}">
                    <a16:creationId xmlns:a16="http://schemas.microsoft.com/office/drawing/2014/main" id="{7819EFAF-6B4A-F5E6-6946-64EB37647399}"/>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85" name="Group 84">
              <a:extLst>
                <a:ext uri="{FF2B5EF4-FFF2-40B4-BE49-F238E27FC236}">
                  <a16:creationId xmlns:a16="http://schemas.microsoft.com/office/drawing/2014/main" id="{2490E203-8B73-C731-DF72-D5B327703232}"/>
                </a:ext>
              </a:extLst>
            </p:cNvPr>
            <p:cNvGrpSpPr/>
            <p:nvPr/>
          </p:nvGrpSpPr>
          <p:grpSpPr>
            <a:xfrm>
              <a:off x="8755063" y="1597025"/>
              <a:ext cx="217488" cy="608012"/>
              <a:chOff x="7754938" y="563563"/>
              <a:chExt cx="217488" cy="608012"/>
            </a:xfrm>
          </p:grpSpPr>
          <p:sp>
            <p:nvSpPr>
              <p:cNvPr id="142" name="Freeform 5">
                <a:extLst>
                  <a:ext uri="{FF2B5EF4-FFF2-40B4-BE49-F238E27FC236}">
                    <a16:creationId xmlns:a16="http://schemas.microsoft.com/office/drawing/2014/main" id="{DEF30F45-D3EE-94B6-709B-32037AA24C47}"/>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 name="Freeform 6">
                <a:extLst>
                  <a:ext uri="{FF2B5EF4-FFF2-40B4-BE49-F238E27FC236}">
                    <a16:creationId xmlns:a16="http://schemas.microsoft.com/office/drawing/2014/main" id="{F2E72247-B118-2CAB-FF69-9A5D41560C20}"/>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 name="Freeform 7">
                <a:extLst>
                  <a:ext uri="{FF2B5EF4-FFF2-40B4-BE49-F238E27FC236}">
                    <a16:creationId xmlns:a16="http://schemas.microsoft.com/office/drawing/2014/main" id="{EC65D0CB-69B9-FC96-0164-09A433A5F3F5}"/>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 name="Freeform 8">
                <a:extLst>
                  <a:ext uri="{FF2B5EF4-FFF2-40B4-BE49-F238E27FC236}">
                    <a16:creationId xmlns:a16="http://schemas.microsoft.com/office/drawing/2014/main" id="{616BED2D-9E87-5607-63F1-5B9F775184A6}"/>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 name="Freeform 9">
                <a:extLst>
                  <a:ext uri="{FF2B5EF4-FFF2-40B4-BE49-F238E27FC236}">
                    <a16:creationId xmlns:a16="http://schemas.microsoft.com/office/drawing/2014/main" id="{07E6B9F3-64BB-CC97-C24F-BA0793523D57}"/>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 name="Freeform 10">
                <a:extLst>
                  <a:ext uri="{FF2B5EF4-FFF2-40B4-BE49-F238E27FC236}">
                    <a16:creationId xmlns:a16="http://schemas.microsoft.com/office/drawing/2014/main" id="{7300449A-1507-E98D-0C5F-BC597A9E6C29}"/>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86" name="Group 85">
              <a:extLst>
                <a:ext uri="{FF2B5EF4-FFF2-40B4-BE49-F238E27FC236}">
                  <a16:creationId xmlns:a16="http://schemas.microsoft.com/office/drawing/2014/main" id="{327CB876-19E8-37BB-6054-5EA249C32E49}"/>
                </a:ext>
              </a:extLst>
            </p:cNvPr>
            <p:cNvGrpSpPr/>
            <p:nvPr/>
          </p:nvGrpSpPr>
          <p:grpSpPr>
            <a:xfrm>
              <a:off x="8959850" y="1597025"/>
              <a:ext cx="217488" cy="608012"/>
              <a:chOff x="7754938" y="563563"/>
              <a:chExt cx="217488" cy="608012"/>
            </a:xfrm>
          </p:grpSpPr>
          <p:sp>
            <p:nvSpPr>
              <p:cNvPr id="136" name="Freeform 5">
                <a:extLst>
                  <a:ext uri="{FF2B5EF4-FFF2-40B4-BE49-F238E27FC236}">
                    <a16:creationId xmlns:a16="http://schemas.microsoft.com/office/drawing/2014/main" id="{79AE1BEF-17CC-81F5-66DB-73CF772BF38B}"/>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 name="Freeform 6">
                <a:extLst>
                  <a:ext uri="{FF2B5EF4-FFF2-40B4-BE49-F238E27FC236}">
                    <a16:creationId xmlns:a16="http://schemas.microsoft.com/office/drawing/2014/main" id="{ABAE917E-7705-958B-A7D6-6C0CDE29D158}"/>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 name="Freeform 7">
                <a:extLst>
                  <a:ext uri="{FF2B5EF4-FFF2-40B4-BE49-F238E27FC236}">
                    <a16:creationId xmlns:a16="http://schemas.microsoft.com/office/drawing/2014/main" id="{F45A9087-F781-1157-ED74-34FB172522A9}"/>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 name="Freeform 8">
                <a:extLst>
                  <a:ext uri="{FF2B5EF4-FFF2-40B4-BE49-F238E27FC236}">
                    <a16:creationId xmlns:a16="http://schemas.microsoft.com/office/drawing/2014/main" id="{02BB2EAB-1CCB-AA7A-00A3-05999F8AC522}"/>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 name="Freeform 9">
                <a:extLst>
                  <a:ext uri="{FF2B5EF4-FFF2-40B4-BE49-F238E27FC236}">
                    <a16:creationId xmlns:a16="http://schemas.microsoft.com/office/drawing/2014/main" id="{45092309-548B-F2C3-80B6-AFC9FD22C064}"/>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 name="Freeform 10">
                <a:extLst>
                  <a:ext uri="{FF2B5EF4-FFF2-40B4-BE49-F238E27FC236}">
                    <a16:creationId xmlns:a16="http://schemas.microsoft.com/office/drawing/2014/main" id="{9F3E912A-025F-326A-5CB9-3C47BFDA10EF}"/>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87" name="Group 86">
              <a:extLst>
                <a:ext uri="{FF2B5EF4-FFF2-40B4-BE49-F238E27FC236}">
                  <a16:creationId xmlns:a16="http://schemas.microsoft.com/office/drawing/2014/main" id="{45C226CC-D6AA-2D0D-ECE5-EE7B8D7A37C1}"/>
                </a:ext>
              </a:extLst>
            </p:cNvPr>
            <p:cNvGrpSpPr/>
            <p:nvPr/>
          </p:nvGrpSpPr>
          <p:grpSpPr>
            <a:xfrm>
              <a:off x="9169400" y="1597025"/>
              <a:ext cx="217488" cy="608012"/>
              <a:chOff x="7754938" y="563563"/>
              <a:chExt cx="217488" cy="608012"/>
            </a:xfrm>
          </p:grpSpPr>
          <p:sp>
            <p:nvSpPr>
              <p:cNvPr id="130" name="Freeform 5">
                <a:extLst>
                  <a:ext uri="{FF2B5EF4-FFF2-40B4-BE49-F238E27FC236}">
                    <a16:creationId xmlns:a16="http://schemas.microsoft.com/office/drawing/2014/main" id="{F893A107-74CA-2E5F-683D-4BC03FBBB517}"/>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 name="Freeform 6">
                <a:extLst>
                  <a:ext uri="{FF2B5EF4-FFF2-40B4-BE49-F238E27FC236}">
                    <a16:creationId xmlns:a16="http://schemas.microsoft.com/office/drawing/2014/main" id="{FDEE844D-077C-C0BF-6232-C127FE0EC9D4}"/>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 name="Freeform 7">
                <a:extLst>
                  <a:ext uri="{FF2B5EF4-FFF2-40B4-BE49-F238E27FC236}">
                    <a16:creationId xmlns:a16="http://schemas.microsoft.com/office/drawing/2014/main" id="{4899B9A3-FB8F-DD8F-E83E-F16C9325E9AE}"/>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 name="Freeform 8">
                <a:extLst>
                  <a:ext uri="{FF2B5EF4-FFF2-40B4-BE49-F238E27FC236}">
                    <a16:creationId xmlns:a16="http://schemas.microsoft.com/office/drawing/2014/main" id="{BDB09209-25CB-620C-6257-36BB1B87C45D}"/>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 name="Freeform 9">
                <a:extLst>
                  <a:ext uri="{FF2B5EF4-FFF2-40B4-BE49-F238E27FC236}">
                    <a16:creationId xmlns:a16="http://schemas.microsoft.com/office/drawing/2014/main" id="{7385AF09-2873-80BF-2FA5-641BD134E407}"/>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 name="Freeform 10">
                <a:extLst>
                  <a:ext uri="{FF2B5EF4-FFF2-40B4-BE49-F238E27FC236}">
                    <a16:creationId xmlns:a16="http://schemas.microsoft.com/office/drawing/2014/main" id="{C64A4A2F-7622-35C1-9C43-491065C3060C}"/>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88" name="Group 87">
              <a:extLst>
                <a:ext uri="{FF2B5EF4-FFF2-40B4-BE49-F238E27FC236}">
                  <a16:creationId xmlns:a16="http://schemas.microsoft.com/office/drawing/2014/main" id="{06858153-F2A4-B3FE-9064-79BF91D05847}"/>
                </a:ext>
              </a:extLst>
            </p:cNvPr>
            <p:cNvGrpSpPr/>
            <p:nvPr/>
          </p:nvGrpSpPr>
          <p:grpSpPr>
            <a:xfrm>
              <a:off x="9369425" y="1597025"/>
              <a:ext cx="217488" cy="608012"/>
              <a:chOff x="7754938" y="563563"/>
              <a:chExt cx="217488" cy="608012"/>
            </a:xfrm>
          </p:grpSpPr>
          <p:sp>
            <p:nvSpPr>
              <p:cNvPr id="124" name="Freeform 5">
                <a:extLst>
                  <a:ext uri="{FF2B5EF4-FFF2-40B4-BE49-F238E27FC236}">
                    <a16:creationId xmlns:a16="http://schemas.microsoft.com/office/drawing/2014/main" id="{B328D265-32D8-B7C5-622C-F2EB6030ED3E}"/>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 name="Freeform 6">
                <a:extLst>
                  <a:ext uri="{FF2B5EF4-FFF2-40B4-BE49-F238E27FC236}">
                    <a16:creationId xmlns:a16="http://schemas.microsoft.com/office/drawing/2014/main" id="{9CB034FB-4F72-D4FA-DAA3-9CB4BA123294}"/>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 name="Freeform 7">
                <a:extLst>
                  <a:ext uri="{FF2B5EF4-FFF2-40B4-BE49-F238E27FC236}">
                    <a16:creationId xmlns:a16="http://schemas.microsoft.com/office/drawing/2014/main" id="{172F5ABC-018E-A676-BAB6-0D81DFF830C6}"/>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 name="Freeform 8">
                <a:extLst>
                  <a:ext uri="{FF2B5EF4-FFF2-40B4-BE49-F238E27FC236}">
                    <a16:creationId xmlns:a16="http://schemas.microsoft.com/office/drawing/2014/main" id="{D8777221-0D6B-C3E8-4444-4E0A94827ADE}"/>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 name="Freeform 9">
                <a:extLst>
                  <a:ext uri="{FF2B5EF4-FFF2-40B4-BE49-F238E27FC236}">
                    <a16:creationId xmlns:a16="http://schemas.microsoft.com/office/drawing/2014/main" id="{3DD9D28D-2ECF-18B1-4480-557873894834}"/>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 name="Freeform 10">
                <a:extLst>
                  <a:ext uri="{FF2B5EF4-FFF2-40B4-BE49-F238E27FC236}">
                    <a16:creationId xmlns:a16="http://schemas.microsoft.com/office/drawing/2014/main" id="{402AD8F5-7575-9E6B-C02D-08810A8ED034}"/>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89" name="Group 88">
              <a:extLst>
                <a:ext uri="{FF2B5EF4-FFF2-40B4-BE49-F238E27FC236}">
                  <a16:creationId xmlns:a16="http://schemas.microsoft.com/office/drawing/2014/main" id="{246E7F9B-F41A-82C5-1F22-0A63E198DAF8}"/>
                </a:ext>
              </a:extLst>
            </p:cNvPr>
            <p:cNvGrpSpPr/>
            <p:nvPr/>
          </p:nvGrpSpPr>
          <p:grpSpPr>
            <a:xfrm>
              <a:off x="9578975" y="1597025"/>
              <a:ext cx="217488" cy="608012"/>
              <a:chOff x="7754938" y="563563"/>
              <a:chExt cx="217488" cy="608012"/>
            </a:xfrm>
          </p:grpSpPr>
          <p:sp>
            <p:nvSpPr>
              <p:cNvPr id="118" name="Freeform 5">
                <a:extLst>
                  <a:ext uri="{FF2B5EF4-FFF2-40B4-BE49-F238E27FC236}">
                    <a16:creationId xmlns:a16="http://schemas.microsoft.com/office/drawing/2014/main" id="{23979B0F-DE3A-026E-CF76-98EE380CC6F6}"/>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 name="Freeform 6">
                <a:extLst>
                  <a:ext uri="{FF2B5EF4-FFF2-40B4-BE49-F238E27FC236}">
                    <a16:creationId xmlns:a16="http://schemas.microsoft.com/office/drawing/2014/main" id="{9CEA850A-4A78-B920-A5D9-D90B2D96FE67}"/>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 name="Freeform 7">
                <a:extLst>
                  <a:ext uri="{FF2B5EF4-FFF2-40B4-BE49-F238E27FC236}">
                    <a16:creationId xmlns:a16="http://schemas.microsoft.com/office/drawing/2014/main" id="{2BE4609C-65DD-4C76-64DC-51ED18368F1F}"/>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 name="Freeform 8">
                <a:extLst>
                  <a:ext uri="{FF2B5EF4-FFF2-40B4-BE49-F238E27FC236}">
                    <a16:creationId xmlns:a16="http://schemas.microsoft.com/office/drawing/2014/main" id="{CFF2EA69-F635-1F1E-DDF9-920DC4F24EEA}"/>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 name="Freeform 9">
                <a:extLst>
                  <a:ext uri="{FF2B5EF4-FFF2-40B4-BE49-F238E27FC236}">
                    <a16:creationId xmlns:a16="http://schemas.microsoft.com/office/drawing/2014/main" id="{88ED74C5-0FBC-DF9F-8C6D-9F847B32F5B7}"/>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 name="Freeform 10">
                <a:extLst>
                  <a:ext uri="{FF2B5EF4-FFF2-40B4-BE49-F238E27FC236}">
                    <a16:creationId xmlns:a16="http://schemas.microsoft.com/office/drawing/2014/main" id="{F12E41C9-F518-B411-2597-1E7991CBC7D5}"/>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0" name="Group 89">
              <a:extLst>
                <a:ext uri="{FF2B5EF4-FFF2-40B4-BE49-F238E27FC236}">
                  <a16:creationId xmlns:a16="http://schemas.microsoft.com/office/drawing/2014/main" id="{29B8B95D-7581-C665-6763-3D6F1CC26262}"/>
                </a:ext>
              </a:extLst>
            </p:cNvPr>
            <p:cNvGrpSpPr/>
            <p:nvPr/>
          </p:nvGrpSpPr>
          <p:grpSpPr>
            <a:xfrm>
              <a:off x="9786144" y="1597025"/>
              <a:ext cx="217488" cy="608012"/>
              <a:chOff x="7754938" y="563563"/>
              <a:chExt cx="217488" cy="608012"/>
            </a:xfrm>
          </p:grpSpPr>
          <p:sp>
            <p:nvSpPr>
              <p:cNvPr id="112" name="Freeform 5">
                <a:extLst>
                  <a:ext uri="{FF2B5EF4-FFF2-40B4-BE49-F238E27FC236}">
                    <a16:creationId xmlns:a16="http://schemas.microsoft.com/office/drawing/2014/main" id="{9B9F47F9-6B60-D0D5-2B1F-DE55332B61F6}"/>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3" name="Freeform 6">
                <a:extLst>
                  <a:ext uri="{FF2B5EF4-FFF2-40B4-BE49-F238E27FC236}">
                    <a16:creationId xmlns:a16="http://schemas.microsoft.com/office/drawing/2014/main" id="{D581CA52-4490-4781-EF6D-FA2E762DF766}"/>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 name="Freeform 7">
                <a:extLst>
                  <a:ext uri="{FF2B5EF4-FFF2-40B4-BE49-F238E27FC236}">
                    <a16:creationId xmlns:a16="http://schemas.microsoft.com/office/drawing/2014/main" id="{C3A459E1-6BA9-44CF-931A-24B5F0876C70}"/>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 name="Freeform 8">
                <a:extLst>
                  <a:ext uri="{FF2B5EF4-FFF2-40B4-BE49-F238E27FC236}">
                    <a16:creationId xmlns:a16="http://schemas.microsoft.com/office/drawing/2014/main" id="{48F0F9F6-8CBB-8B3B-8099-B7C12E153272}"/>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 name="Freeform 9">
                <a:extLst>
                  <a:ext uri="{FF2B5EF4-FFF2-40B4-BE49-F238E27FC236}">
                    <a16:creationId xmlns:a16="http://schemas.microsoft.com/office/drawing/2014/main" id="{6533F180-FB99-CFB8-BC0B-607BAD0FD0C9}"/>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 name="Freeform 10">
                <a:extLst>
                  <a:ext uri="{FF2B5EF4-FFF2-40B4-BE49-F238E27FC236}">
                    <a16:creationId xmlns:a16="http://schemas.microsoft.com/office/drawing/2014/main" id="{0F44A5B2-080B-AF88-556C-BFDBF1B79F98}"/>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1" name="Group 90">
              <a:extLst>
                <a:ext uri="{FF2B5EF4-FFF2-40B4-BE49-F238E27FC236}">
                  <a16:creationId xmlns:a16="http://schemas.microsoft.com/office/drawing/2014/main" id="{531D9AE9-221C-9889-8B5D-DEE87A240A0B}"/>
                </a:ext>
              </a:extLst>
            </p:cNvPr>
            <p:cNvGrpSpPr/>
            <p:nvPr/>
          </p:nvGrpSpPr>
          <p:grpSpPr>
            <a:xfrm>
              <a:off x="9995694" y="1597025"/>
              <a:ext cx="217488" cy="608012"/>
              <a:chOff x="7754938" y="563563"/>
              <a:chExt cx="217488" cy="608012"/>
            </a:xfrm>
          </p:grpSpPr>
          <p:sp>
            <p:nvSpPr>
              <p:cNvPr id="106" name="Freeform 5">
                <a:extLst>
                  <a:ext uri="{FF2B5EF4-FFF2-40B4-BE49-F238E27FC236}">
                    <a16:creationId xmlns:a16="http://schemas.microsoft.com/office/drawing/2014/main" id="{5A0E6B7D-B3F2-1C47-2989-CE1C29221E00}"/>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7" name="Freeform 6">
                <a:extLst>
                  <a:ext uri="{FF2B5EF4-FFF2-40B4-BE49-F238E27FC236}">
                    <a16:creationId xmlns:a16="http://schemas.microsoft.com/office/drawing/2014/main" id="{B7F3D14D-4076-C19B-67D6-DBF532F6DB2D}"/>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 name="Freeform 7">
                <a:extLst>
                  <a:ext uri="{FF2B5EF4-FFF2-40B4-BE49-F238E27FC236}">
                    <a16:creationId xmlns:a16="http://schemas.microsoft.com/office/drawing/2014/main" id="{B9185B52-4F94-4F36-502B-65AEE21242CE}"/>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9" name="Freeform 8">
                <a:extLst>
                  <a:ext uri="{FF2B5EF4-FFF2-40B4-BE49-F238E27FC236}">
                    <a16:creationId xmlns:a16="http://schemas.microsoft.com/office/drawing/2014/main" id="{9BE6083C-84F4-0875-C039-E26D1F10A569}"/>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0" name="Freeform 9">
                <a:extLst>
                  <a:ext uri="{FF2B5EF4-FFF2-40B4-BE49-F238E27FC236}">
                    <a16:creationId xmlns:a16="http://schemas.microsoft.com/office/drawing/2014/main" id="{E37099B1-1869-911A-6D05-7E630F5F1FDE}"/>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1" name="Freeform 10">
                <a:extLst>
                  <a:ext uri="{FF2B5EF4-FFF2-40B4-BE49-F238E27FC236}">
                    <a16:creationId xmlns:a16="http://schemas.microsoft.com/office/drawing/2014/main" id="{5B668499-C5CF-DA32-068B-BA1FD0ACEC47}"/>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2" name="Group 91">
              <a:extLst>
                <a:ext uri="{FF2B5EF4-FFF2-40B4-BE49-F238E27FC236}">
                  <a16:creationId xmlns:a16="http://schemas.microsoft.com/office/drawing/2014/main" id="{36CEDC6C-C4D7-1C7E-4FF9-089A67905CB4}"/>
                </a:ext>
              </a:extLst>
            </p:cNvPr>
            <p:cNvGrpSpPr/>
            <p:nvPr/>
          </p:nvGrpSpPr>
          <p:grpSpPr>
            <a:xfrm>
              <a:off x="10195719" y="1597025"/>
              <a:ext cx="217488" cy="608012"/>
              <a:chOff x="7754938" y="563563"/>
              <a:chExt cx="217488" cy="608012"/>
            </a:xfrm>
          </p:grpSpPr>
          <p:sp>
            <p:nvSpPr>
              <p:cNvPr id="100" name="Freeform 5">
                <a:extLst>
                  <a:ext uri="{FF2B5EF4-FFF2-40B4-BE49-F238E27FC236}">
                    <a16:creationId xmlns:a16="http://schemas.microsoft.com/office/drawing/2014/main" id="{52F5374F-CB43-C9C4-1607-4673E5DA014D}"/>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1" name="Freeform 6">
                <a:extLst>
                  <a:ext uri="{FF2B5EF4-FFF2-40B4-BE49-F238E27FC236}">
                    <a16:creationId xmlns:a16="http://schemas.microsoft.com/office/drawing/2014/main" id="{7212843F-1F42-39EB-D4F6-BFD5E5EDCB63}"/>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2" name="Freeform 7">
                <a:extLst>
                  <a:ext uri="{FF2B5EF4-FFF2-40B4-BE49-F238E27FC236}">
                    <a16:creationId xmlns:a16="http://schemas.microsoft.com/office/drawing/2014/main" id="{1174E2AD-EDE6-1FF4-4140-0B262D8E7239}"/>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3" name="Freeform 8">
                <a:extLst>
                  <a:ext uri="{FF2B5EF4-FFF2-40B4-BE49-F238E27FC236}">
                    <a16:creationId xmlns:a16="http://schemas.microsoft.com/office/drawing/2014/main" id="{DCB90CFF-F034-8173-DD1B-596A7F0BFC63}"/>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4" name="Freeform 9">
                <a:extLst>
                  <a:ext uri="{FF2B5EF4-FFF2-40B4-BE49-F238E27FC236}">
                    <a16:creationId xmlns:a16="http://schemas.microsoft.com/office/drawing/2014/main" id="{ADB536C3-5C13-90B3-F725-EB1D49BBA46C}"/>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5" name="Freeform 10">
                <a:extLst>
                  <a:ext uri="{FF2B5EF4-FFF2-40B4-BE49-F238E27FC236}">
                    <a16:creationId xmlns:a16="http://schemas.microsoft.com/office/drawing/2014/main" id="{AF035F23-D219-794E-C137-9A4287E9DEAF}"/>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93" name="Group 92">
              <a:extLst>
                <a:ext uri="{FF2B5EF4-FFF2-40B4-BE49-F238E27FC236}">
                  <a16:creationId xmlns:a16="http://schemas.microsoft.com/office/drawing/2014/main" id="{EB4D69D6-7442-8C4C-B650-9D8FB40067B0}"/>
                </a:ext>
              </a:extLst>
            </p:cNvPr>
            <p:cNvGrpSpPr/>
            <p:nvPr/>
          </p:nvGrpSpPr>
          <p:grpSpPr>
            <a:xfrm>
              <a:off x="10405269" y="1597025"/>
              <a:ext cx="217488" cy="608012"/>
              <a:chOff x="7754938" y="563563"/>
              <a:chExt cx="217488" cy="608012"/>
            </a:xfrm>
          </p:grpSpPr>
          <p:sp>
            <p:nvSpPr>
              <p:cNvPr id="94" name="Freeform 5">
                <a:extLst>
                  <a:ext uri="{FF2B5EF4-FFF2-40B4-BE49-F238E27FC236}">
                    <a16:creationId xmlns:a16="http://schemas.microsoft.com/office/drawing/2014/main" id="{59EE453C-A9C3-20AB-5789-0311A7E42D22}"/>
                  </a:ext>
                </a:extLst>
              </p:cNvPr>
              <p:cNvSpPr>
                <a:spLocks/>
              </p:cNvSpPr>
              <p:nvPr/>
            </p:nvSpPr>
            <p:spPr bwMode="auto">
              <a:xfrm>
                <a:off x="7815263" y="754063"/>
                <a:ext cx="98425" cy="227012"/>
              </a:xfrm>
              <a:custGeom>
                <a:avLst/>
                <a:gdLst>
                  <a:gd name="T0" fmla="*/ 10 w 10"/>
                  <a:gd name="T1" fmla="*/ 0 h 25"/>
                  <a:gd name="T2" fmla="*/ 5 w 10"/>
                  <a:gd name="T3" fmla="*/ 1 h 25"/>
                  <a:gd name="T4" fmla="*/ 0 w 10"/>
                  <a:gd name="T5" fmla="*/ 0 h 25"/>
                  <a:gd name="T6" fmla="*/ 0 w 10"/>
                  <a:gd name="T7" fmla="*/ 25 h 25"/>
                  <a:gd name="T8" fmla="*/ 5 w 10"/>
                  <a:gd name="T9" fmla="*/ 24 h 25"/>
                  <a:gd name="T10" fmla="*/ 10 w 10"/>
                  <a:gd name="T11" fmla="*/ 25 h 25"/>
                  <a:gd name="T12" fmla="*/ 10 w 10"/>
                  <a:gd name="T13" fmla="*/ 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0"/>
                    </a:moveTo>
                    <a:cubicBezTo>
                      <a:pt x="8" y="1"/>
                      <a:pt x="7" y="1"/>
                      <a:pt x="5" y="1"/>
                    </a:cubicBezTo>
                    <a:cubicBezTo>
                      <a:pt x="3" y="1"/>
                      <a:pt x="1" y="1"/>
                      <a:pt x="0" y="0"/>
                    </a:cubicBezTo>
                    <a:cubicBezTo>
                      <a:pt x="0" y="25"/>
                      <a:pt x="0" y="25"/>
                      <a:pt x="0" y="25"/>
                    </a:cubicBezTo>
                    <a:cubicBezTo>
                      <a:pt x="1" y="24"/>
                      <a:pt x="3" y="24"/>
                      <a:pt x="5" y="24"/>
                    </a:cubicBezTo>
                    <a:cubicBezTo>
                      <a:pt x="7" y="24"/>
                      <a:pt x="8" y="24"/>
                      <a:pt x="10" y="25"/>
                    </a:cubicBezTo>
                    <a:cubicBezTo>
                      <a:pt x="10" y="0"/>
                      <a:pt x="10" y="0"/>
                      <a:pt x="10" y="0"/>
                    </a:cubicBezTo>
                  </a:path>
                </a:pathLst>
              </a:custGeom>
              <a:solidFill>
                <a:srgbClr val="DDD6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6">
                <a:extLst>
                  <a:ext uri="{FF2B5EF4-FFF2-40B4-BE49-F238E27FC236}">
                    <a16:creationId xmlns:a16="http://schemas.microsoft.com/office/drawing/2014/main" id="{A1F6A7DA-3C61-850E-92FD-46C6E097C963}"/>
                  </a:ext>
                </a:extLst>
              </p:cNvPr>
              <p:cNvSpPr>
                <a:spLocks noEditPoints="1"/>
              </p:cNvSpPr>
              <p:nvPr/>
            </p:nvSpPr>
            <p:spPr bwMode="auto">
              <a:xfrm>
                <a:off x="7794625" y="744538"/>
                <a:ext cx="138113" cy="246062"/>
              </a:xfrm>
              <a:custGeom>
                <a:avLst/>
                <a:gdLst>
                  <a:gd name="T0" fmla="*/ 0 w 14"/>
                  <a:gd name="T1" fmla="*/ 0 h 27"/>
                  <a:gd name="T2" fmla="*/ 0 w 14"/>
                  <a:gd name="T3" fmla="*/ 27 h 27"/>
                  <a:gd name="T4" fmla="*/ 2 w 14"/>
                  <a:gd name="T5" fmla="*/ 26 h 27"/>
                  <a:gd name="T6" fmla="*/ 2 w 14"/>
                  <a:gd name="T7" fmla="*/ 1 h 27"/>
                  <a:gd name="T8" fmla="*/ 0 w 14"/>
                  <a:gd name="T9" fmla="*/ 0 h 27"/>
                  <a:gd name="T10" fmla="*/ 14 w 14"/>
                  <a:gd name="T11" fmla="*/ 0 h 27"/>
                  <a:gd name="T12" fmla="*/ 12 w 14"/>
                  <a:gd name="T13" fmla="*/ 1 h 27"/>
                  <a:gd name="T14" fmla="*/ 12 w 14"/>
                  <a:gd name="T15" fmla="*/ 26 h 27"/>
                  <a:gd name="T16" fmla="*/ 14 w 14"/>
                  <a:gd name="T17" fmla="*/ 27 h 27"/>
                  <a:gd name="T18" fmla="*/ 14 w 14"/>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7">
                    <a:moveTo>
                      <a:pt x="0" y="0"/>
                    </a:moveTo>
                    <a:cubicBezTo>
                      <a:pt x="0" y="27"/>
                      <a:pt x="0" y="27"/>
                      <a:pt x="0" y="27"/>
                    </a:cubicBezTo>
                    <a:cubicBezTo>
                      <a:pt x="1" y="27"/>
                      <a:pt x="1" y="26"/>
                      <a:pt x="2" y="26"/>
                    </a:cubicBezTo>
                    <a:cubicBezTo>
                      <a:pt x="2" y="1"/>
                      <a:pt x="2" y="1"/>
                      <a:pt x="2" y="1"/>
                    </a:cubicBezTo>
                    <a:cubicBezTo>
                      <a:pt x="1" y="1"/>
                      <a:pt x="1" y="0"/>
                      <a:pt x="0" y="0"/>
                    </a:cubicBezTo>
                    <a:moveTo>
                      <a:pt x="14" y="0"/>
                    </a:moveTo>
                    <a:cubicBezTo>
                      <a:pt x="13" y="0"/>
                      <a:pt x="13" y="1"/>
                      <a:pt x="12" y="1"/>
                    </a:cubicBezTo>
                    <a:cubicBezTo>
                      <a:pt x="12" y="26"/>
                      <a:pt x="12" y="26"/>
                      <a:pt x="12" y="26"/>
                    </a:cubicBezTo>
                    <a:cubicBezTo>
                      <a:pt x="13" y="26"/>
                      <a:pt x="13" y="27"/>
                      <a:pt x="14" y="27"/>
                    </a:cubicBezTo>
                    <a:cubicBezTo>
                      <a:pt x="14" y="0"/>
                      <a:pt x="14" y="0"/>
                      <a:pt x="14"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Freeform 7">
                <a:extLst>
                  <a:ext uri="{FF2B5EF4-FFF2-40B4-BE49-F238E27FC236}">
                    <a16:creationId xmlns:a16="http://schemas.microsoft.com/office/drawing/2014/main" id="{BFE26990-A510-DD5E-053E-C607A8C19C0F}"/>
                  </a:ext>
                </a:extLst>
              </p:cNvPr>
              <p:cNvSpPr>
                <a:spLocks/>
              </p:cNvSpPr>
              <p:nvPr/>
            </p:nvSpPr>
            <p:spPr bwMode="auto">
              <a:xfrm>
                <a:off x="7775575" y="581025"/>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7" name="Freeform 8">
                <a:extLst>
                  <a:ext uri="{FF2B5EF4-FFF2-40B4-BE49-F238E27FC236}">
                    <a16:creationId xmlns:a16="http://schemas.microsoft.com/office/drawing/2014/main" id="{EC920C7E-EFF4-7516-3017-B7E0CD91074A}"/>
                  </a:ext>
                </a:extLst>
              </p:cNvPr>
              <p:cNvSpPr>
                <a:spLocks noEditPoints="1"/>
              </p:cNvSpPr>
              <p:nvPr/>
            </p:nvSpPr>
            <p:spPr bwMode="auto">
              <a:xfrm>
                <a:off x="7754938" y="563563"/>
                <a:ext cx="217488" cy="200025"/>
              </a:xfrm>
              <a:custGeom>
                <a:avLst/>
                <a:gdLst>
                  <a:gd name="T0" fmla="*/ 22 w 22"/>
                  <a:gd name="T1" fmla="*/ 11 h 22"/>
                  <a:gd name="T2" fmla="*/ 22 w 22"/>
                  <a:gd name="T3" fmla="*/ 11 h 22"/>
                  <a:gd name="T4" fmla="*/ 22 w 22"/>
                  <a:gd name="T5" fmla="*/ 11 h 22"/>
                  <a:gd name="T6" fmla="*/ 11 w 22"/>
                  <a:gd name="T7" fmla="*/ 0 h 22"/>
                  <a:gd name="T8" fmla="*/ 0 w 22"/>
                  <a:gd name="T9" fmla="*/ 11 h 22"/>
                  <a:gd name="T10" fmla="*/ 4 w 22"/>
                  <a:gd name="T11" fmla="*/ 20 h 22"/>
                  <a:gd name="T12" fmla="*/ 6 w 22"/>
                  <a:gd name="T13" fmla="*/ 21 h 22"/>
                  <a:gd name="T14" fmla="*/ 11 w 22"/>
                  <a:gd name="T15" fmla="*/ 22 h 22"/>
                  <a:gd name="T16" fmla="*/ 16 w 22"/>
                  <a:gd name="T17" fmla="*/ 21 h 22"/>
                  <a:gd name="T18" fmla="*/ 18 w 22"/>
                  <a:gd name="T19" fmla="*/ 20 h 22"/>
                  <a:gd name="T20" fmla="*/ 22 w 22"/>
                  <a:gd name="T21" fmla="*/ 11 h 22"/>
                  <a:gd name="T22" fmla="*/ 21 w 22"/>
                  <a:gd name="T23" fmla="*/ 11 h 22"/>
                  <a:gd name="T24" fmla="*/ 20 w 22"/>
                  <a:gd name="T25" fmla="*/ 11 h 22"/>
                  <a:gd name="T26" fmla="*/ 11 w 22"/>
                  <a:gd name="T27" fmla="*/ 20 h 22"/>
                  <a:gd name="T28" fmla="*/ 2 w 22"/>
                  <a:gd name="T29" fmla="*/ 11 h 22"/>
                  <a:gd name="T30" fmla="*/ 11 w 22"/>
                  <a:gd name="T31" fmla="*/ 2 h 22"/>
                  <a:gd name="T32" fmla="*/ 20 w 22"/>
                  <a:gd name="T33" fmla="*/ 11 h 22"/>
                  <a:gd name="T34" fmla="*/ 21 w 22"/>
                  <a:gd name="T35" fmla="*/ 11 h 22"/>
                  <a:gd name="T36" fmla="*/ 22 w 22"/>
                  <a:gd name="T37" fmla="*/ 11 h 22"/>
                  <a:gd name="T38" fmla="*/ 22 w 22"/>
                  <a:gd name="T39" fmla="*/ 1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5" y="0"/>
                      <a:pt x="0" y="5"/>
                      <a:pt x="0" y="11"/>
                    </a:cubicBezTo>
                    <a:cubicBezTo>
                      <a:pt x="0" y="15"/>
                      <a:pt x="1" y="18"/>
                      <a:pt x="4" y="20"/>
                    </a:cubicBezTo>
                    <a:cubicBezTo>
                      <a:pt x="5" y="20"/>
                      <a:pt x="5" y="21"/>
                      <a:pt x="6" y="21"/>
                    </a:cubicBezTo>
                    <a:cubicBezTo>
                      <a:pt x="7" y="22"/>
                      <a:pt x="9" y="22"/>
                      <a:pt x="11" y="22"/>
                    </a:cubicBezTo>
                    <a:cubicBezTo>
                      <a:pt x="13" y="22"/>
                      <a:pt x="14" y="22"/>
                      <a:pt x="16" y="21"/>
                    </a:cubicBezTo>
                    <a:cubicBezTo>
                      <a:pt x="17" y="21"/>
                      <a:pt x="17" y="20"/>
                      <a:pt x="18" y="20"/>
                    </a:cubicBezTo>
                    <a:cubicBezTo>
                      <a:pt x="20" y="18"/>
                      <a:pt x="22" y="15"/>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5"/>
                      <a:pt x="17"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8" name="Freeform 9">
                <a:extLst>
                  <a:ext uri="{FF2B5EF4-FFF2-40B4-BE49-F238E27FC236}">
                    <a16:creationId xmlns:a16="http://schemas.microsoft.com/office/drawing/2014/main" id="{C395BE50-FDDF-52C1-6C55-BBD6337499D2}"/>
                  </a:ext>
                </a:extLst>
              </p:cNvPr>
              <p:cNvSpPr>
                <a:spLocks/>
              </p:cNvSpPr>
              <p:nvPr/>
            </p:nvSpPr>
            <p:spPr bwMode="auto">
              <a:xfrm>
                <a:off x="7775575" y="990600"/>
                <a:ext cx="187325" cy="163512"/>
              </a:xfrm>
              <a:custGeom>
                <a:avLst/>
                <a:gdLst>
                  <a:gd name="T0" fmla="*/ 9 w 19"/>
                  <a:gd name="T1" fmla="*/ 0 h 18"/>
                  <a:gd name="T2" fmla="*/ 0 w 19"/>
                  <a:gd name="T3" fmla="*/ 9 h 18"/>
                  <a:gd name="T4" fmla="*/ 9 w 19"/>
                  <a:gd name="T5" fmla="*/ 18 h 18"/>
                  <a:gd name="T6" fmla="*/ 18 w 19"/>
                  <a:gd name="T7" fmla="*/ 9 h 18"/>
                  <a:gd name="T8" fmla="*/ 19 w 19"/>
                  <a:gd name="T9" fmla="*/ 9 h 18"/>
                  <a:gd name="T10" fmla="*/ 19 w 19"/>
                  <a:gd name="T11" fmla="*/ 9 h 18"/>
                  <a:gd name="T12" fmla="*/ 18 w 19"/>
                  <a:gd name="T13" fmla="*/ 9 h 18"/>
                  <a:gd name="T14" fmla="*/ 9 w 19"/>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8">
                    <a:moveTo>
                      <a:pt x="9" y="0"/>
                    </a:moveTo>
                    <a:cubicBezTo>
                      <a:pt x="4" y="0"/>
                      <a:pt x="0" y="4"/>
                      <a:pt x="0" y="9"/>
                    </a:cubicBezTo>
                    <a:cubicBezTo>
                      <a:pt x="0" y="14"/>
                      <a:pt x="4" y="18"/>
                      <a:pt x="9" y="18"/>
                    </a:cubicBezTo>
                    <a:cubicBezTo>
                      <a:pt x="14" y="18"/>
                      <a:pt x="18" y="14"/>
                      <a:pt x="18" y="9"/>
                    </a:cubicBezTo>
                    <a:cubicBezTo>
                      <a:pt x="19" y="9"/>
                      <a:pt x="19" y="9"/>
                      <a:pt x="19" y="9"/>
                    </a:cubicBezTo>
                    <a:cubicBezTo>
                      <a:pt x="19" y="9"/>
                      <a:pt x="19" y="9"/>
                      <a:pt x="19" y="9"/>
                    </a:cubicBezTo>
                    <a:cubicBezTo>
                      <a:pt x="18" y="9"/>
                      <a:pt x="18" y="9"/>
                      <a:pt x="18" y="9"/>
                    </a:cubicBezTo>
                    <a:cubicBezTo>
                      <a:pt x="18" y="4"/>
                      <a:pt x="14" y="0"/>
                      <a:pt x="9" y="0"/>
                    </a:cubicBezTo>
                  </a:path>
                </a:pathLst>
              </a:custGeom>
              <a:solidFill>
                <a:srgbClr val="DEC6A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9" name="Freeform 10">
                <a:extLst>
                  <a:ext uri="{FF2B5EF4-FFF2-40B4-BE49-F238E27FC236}">
                    <a16:creationId xmlns:a16="http://schemas.microsoft.com/office/drawing/2014/main" id="{8B7B91C8-A085-4F9F-72EB-262132E400E6}"/>
                  </a:ext>
                </a:extLst>
              </p:cNvPr>
              <p:cNvSpPr>
                <a:spLocks noEditPoints="1"/>
              </p:cNvSpPr>
              <p:nvPr/>
            </p:nvSpPr>
            <p:spPr bwMode="auto">
              <a:xfrm>
                <a:off x="7754938" y="971550"/>
                <a:ext cx="217488" cy="200025"/>
              </a:xfrm>
              <a:custGeom>
                <a:avLst/>
                <a:gdLst>
                  <a:gd name="T0" fmla="*/ 22 w 22"/>
                  <a:gd name="T1" fmla="*/ 11 h 22"/>
                  <a:gd name="T2" fmla="*/ 22 w 22"/>
                  <a:gd name="T3" fmla="*/ 11 h 22"/>
                  <a:gd name="T4" fmla="*/ 22 w 22"/>
                  <a:gd name="T5" fmla="*/ 11 h 22"/>
                  <a:gd name="T6" fmla="*/ 11 w 22"/>
                  <a:gd name="T7" fmla="*/ 0 h 22"/>
                  <a:gd name="T8" fmla="*/ 6 w 22"/>
                  <a:gd name="T9" fmla="*/ 1 h 22"/>
                  <a:gd name="T10" fmla="*/ 4 w 22"/>
                  <a:gd name="T11" fmla="*/ 2 h 22"/>
                  <a:gd name="T12" fmla="*/ 0 w 22"/>
                  <a:gd name="T13" fmla="*/ 11 h 22"/>
                  <a:gd name="T14" fmla="*/ 11 w 22"/>
                  <a:gd name="T15" fmla="*/ 22 h 22"/>
                  <a:gd name="T16" fmla="*/ 22 w 22"/>
                  <a:gd name="T17" fmla="*/ 11 h 22"/>
                  <a:gd name="T18" fmla="*/ 21 w 22"/>
                  <a:gd name="T19" fmla="*/ 11 h 22"/>
                  <a:gd name="T20" fmla="*/ 20 w 22"/>
                  <a:gd name="T21" fmla="*/ 11 h 22"/>
                  <a:gd name="T22" fmla="*/ 11 w 22"/>
                  <a:gd name="T23" fmla="*/ 20 h 22"/>
                  <a:gd name="T24" fmla="*/ 2 w 22"/>
                  <a:gd name="T25" fmla="*/ 11 h 22"/>
                  <a:gd name="T26" fmla="*/ 11 w 22"/>
                  <a:gd name="T27" fmla="*/ 2 h 22"/>
                  <a:gd name="T28" fmla="*/ 20 w 22"/>
                  <a:gd name="T29" fmla="*/ 11 h 22"/>
                  <a:gd name="T30" fmla="*/ 21 w 22"/>
                  <a:gd name="T31" fmla="*/ 11 h 22"/>
                  <a:gd name="T32" fmla="*/ 22 w 22"/>
                  <a:gd name="T33" fmla="*/ 11 h 22"/>
                  <a:gd name="T34" fmla="*/ 22 w 22"/>
                  <a:gd name="T35" fmla="*/ 11 h 22"/>
                  <a:gd name="T36" fmla="*/ 18 w 22"/>
                  <a:gd name="T37" fmla="*/ 2 h 22"/>
                  <a:gd name="T38" fmla="*/ 16 w 22"/>
                  <a:gd name="T39" fmla="*/ 1 h 22"/>
                  <a:gd name="T40" fmla="*/ 11 w 22"/>
                  <a:gd name="T4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 h="22">
                    <a:moveTo>
                      <a:pt x="22" y="11"/>
                    </a:moveTo>
                    <a:cubicBezTo>
                      <a:pt x="22" y="11"/>
                      <a:pt x="22" y="11"/>
                      <a:pt x="22" y="11"/>
                    </a:cubicBezTo>
                    <a:cubicBezTo>
                      <a:pt x="22" y="11"/>
                      <a:pt x="22" y="11"/>
                      <a:pt x="22" y="11"/>
                    </a:cubicBezTo>
                    <a:moveTo>
                      <a:pt x="11" y="0"/>
                    </a:moveTo>
                    <a:cubicBezTo>
                      <a:pt x="9" y="0"/>
                      <a:pt x="7" y="0"/>
                      <a:pt x="6" y="1"/>
                    </a:cubicBezTo>
                    <a:cubicBezTo>
                      <a:pt x="5" y="1"/>
                      <a:pt x="5" y="2"/>
                      <a:pt x="4" y="2"/>
                    </a:cubicBezTo>
                    <a:cubicBezTo>
                      <a:pt x="1" y="4"/>
                      <a:pt x="0" y="8"/>
                      <a:pt x="0" y="11"/>
                    </a:cubicBezTo>
                    <a:cubicBezTo>
                      <a:pt x="0" y="17"/>
                      <a:pt x="5" y="22"/>
                      <a:pt x="11" y="22"/>
                    </a:cubicBezTo>
                    <a:cubicBezTo>
                      <a:pt x="17" y="22"/>
                      <a:pt x="22" y="17"/>
                      <a:pt x="22" y="11"/>
                    </a:cubicBezTo>
                    <a:cubicBezTo>
                      <a:pt x="21" y="11"/>
                      <a:pt x="21" y="11"/>
                      <a:pt x="21" y="11"/>
                    </a:cubicBezTo>
                    <a:cubicBezTo>
                      <a:pt x="20" y="11"/>
                      <a:pt x="20" y="11"/>
                      <a:pt x="20" y="11"/>
                    </a:cubicBezTo>
                    <a:cubicBezTo>
                      <a:pt x="20" y="16"/>
                      <a:pt x="16" y="20"/>
                      <a:pt x="11" y="20"/>
                    </a:cubicBezTo>
                    <a:cubicBezTo>
                      <a:pt x="6" y="20"/>
                      <a:pt x="2" y="16"/>
                      <a:pt x="2" y="11"/>
                    </a:cubicBezTo>
                    <a:cubicBezTo>
                      <a:pt x="2" y="6"/>
                      <a:pt x="6" y="2"/>
                      <a:pt x="11" y="2"/>
                    </a:cubicBezTo>
                    <a:cubicBezTo>
                      <a:pt x="16" y="2"/>
                      <a:pt x="20" y="6"/>
                      <a:pt x="20" y="11"/>
                    </a:cubicBezTo>
                    <a:cubicBezTo>
                      <a:pt x="21" y="11"/>
                      <a:pt x="21" y="11"/>
                      <a:pt x="21" y="11"/>
                    </a:cubicBezTo>
                    <a:cubicBezTo>
                      <a:pt x="22" y="11"/>
                      <a:pt x="22" y="11"/>
                      <a:pt x="22" y="11"/>
                    </a:cubicBezTo>
                    <a:cubicBezTo>
                      <a:pt x="22" y="11"/>
                      <a:pt x="22" y="11"/>
                      <a:pt x="22" y="11"/>
                    </a:cubicBezTo>
                    <a:cubicBezTo>
                      <a:pt x="22" y="8"/>
                      <a:pt x="20" y="4"/>
                      <a:pt x="18" y="2"/>
                    </a:cubicBezTo>
                    <a:cubicBezTo>
                      <a:pt x="17" y="2"/>
                      <a:pt x="17" y="1"/>
                      <a:pt x="16" y="1"/>
                    </a:cubicBezTo>
                    <a:cubicBezTo>
                      <a:pt x="14" y="0"/>
                      <a:pt x="13" y="0"/>
                      <a:pt x="11" y="0"/>
                    </a:cubicBezTo>
                  </a:path>
                </a:pathLst>
              </a:custGeom>
              <a:solidFill>
                <a:srgbClr val="B0A9A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sp>
        <p:nvSpPr>
          <p:cNvPr id="382" name="TextBox 381">
            <a:extLst>
              <a:ext uri="{FF2B5EF4-FFF2-40B4-BE49-F238E27FC236}">
                <a16:creationId xmlns:a16="http://schemas.microsoft.com/office/drawing/2014/main" id="{AFB7C828-284F-BA79-99AF-7E062FEE10BD}"/>
              </a:ext>
            </a:extLst>
          </p:cNvPr>
          <p:cNvSpPr txBox="1"/>
          <p:nvPr/>
        </p:nvSpPr>
        <p:spPr bwMode="auto">
          <a:xfrm>
            <a:off x="3594830" y="1594299"/>
            <a:ext cx="775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Neuregulin/heregulin</a:t>
            </a:r>
          </a:p>
        </p:txBody>
      </p:sp>
      <p:sp>
        <p:nvSpPr>
          <p:cNvPr id="383" name="TextBox 382">
            <a:extLst>
              <a:ext uri="{FF2B5EF4-FFF2-40B4-BE49-F238E27FC236}">
                <a16:creationId xmlns:a16="http://schemas.microsoft.com/office/drawing/2014/main" id="{D6CE8D91-1F27-63F1-BBD0-D3CBB19CE94E}"/>
              </a:ext>
            </a:extLst>
          </p:cNvPr>
          <p:cNvSpPr txBox="1"/>
          <p:nvPr/>
        </p:nvSpPr>
        <p:spPr bwMode="auto">
          <a:xfrm>
            <a:off x="3475588" y="2081156"/>
            <a:ext cx="7085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HER3</a:t>
            </a:r>
          </a:p>
        </p:txBody>
      </p:sp>
      <p:sp>
        <p:nvSpPr>
          <p:cNvPr id="384" name="TextBox 383">
            <a:extLst>
              <a:ext uri="{FF2B5EF4-FFF2-40B4-BE49-F238E27FC236}">
                <a16:creationId xmlns:a16="http://schemas.microsoft.com/office/drawing/2014/main" id="{F677E0F5-768E-0B08-7D6C-0C817EC375D2}"/>
              </a:ext>
            </a:extLst>
          </p:cNvPr>
          <p:cNvSpPr txBox="1"/>
          <p:nvPr/>
        </p:nvSpPr>
        <p:spPr bwMode="auto">
          <a:xfrm>
            <a:off x="1464100" y="2051024"/>
            <a:ext cx="7085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HER2</a:t>
            </a:r>
          </a:p>
        </p:txBody>
      </p:sp>
      <p:sp>
        <p:nvSpPr>
          <p:cNvPr id="385" name="Oval 384">
            <a:extLst>
              <a:ext uri="{FF2B5EF4-FFF2-40B4-BE49-F238E27FC236}">
                <a16:creationId xmlns:a16="http://schemas.microsoft.com/office/drawing/2014/main" id="{07DD898C-EBED-3ABC-2EA5-7A3C14B8FEFD}"/>
              </a:ext>
            </a:extLst>
          </p:cNvPr>
          <p:cNvSpPr/>
          <p:nvPr/>
        </p:nvSpPr>
        <p:spPr bwMode="auto">
          <a:xfrm>
            <a:off x="1958973" y="2953459"/>
            <a:ext cx="491585" cy="275054"/>
          </a:xfrm>
          <a:prstGeom prst="ellipse">
            <a:avLst/>
          </a:prstGeom>
          <a:solidFill>
            <a:schemeClr val="accent2"/>
          </a:solidFill>
          <a:ln w="12700">
            <a:solidFill>
              <a:schemeClr val="bg1"/>
            </a:solidFill>
            <a:miter lim="800000"/>
            <a:headEnd/>
            <a:tailEnd/>
          </a:ln>
        </p:spPr>
        <p:txBody>
          <a:bodyPr lIns="0" tIns="0" rIns="0" bIns="0" rtlCol="0" anchor="ctr"/>
          <a:lstStyle/>
          <a:p>
            <a:pPr algn="ctr" eaLnBrk="1" hangingPunct="1">
              <a:spcBef>
                <a:spcPct val="35000"/>
              </a:spcBef>
              <a:spcAft>
                <a:spcPct val="25000"/>
              </a:spcAft>
              <a:buClr>
                <a:schemeClr val="folHlink"/>
              </a:buClr>
              <a:buNone/>
            </a:pPr>
            <a:r>
              <a:rPr lang="en-US" sz="1100" b="0" dirty="0">
                <a:latin typeface="Calibri" panose="020F0502020204030204" pitchFamily="34" charset="0"/>
              </a:rPr>
              <a:t>GRB2</a:t>
            </a:r>
          </a:p>
        </p:txBody>
      </p:sp>
      <p:sp>
        <p:nvSpPr>
          <p:cNvPr id="386" name="Oval 385">
            <a:extLst>
              <a:ext uri="{FF2B5EF4-FFF2-40B4-BE49-F238E27FC236}">
                <a16:creationId xmlns:a16="http://schemas.microsoft.com/office/drawing/2014/main" id="{08296920-E502-8513-DABF-01FA6A0817D8}"/>
              </a:ext>
            </a:extLst>
          </p:cNvPr>
          <p:cNvSpPr/>
          <p:nvPr/>
        </p:nvSpPr>
        <p:spPr bwMode="auto">
          <a:xfrm>
            <a:off x="1958973" y="3225707"/>
            <a:ext cx="491585" cy="275054"/>
          </a:xfrm>
          <a:prstGeom prst="ellipse">
            <a:avLst/>
          </a:prstGeom>
          <a:solidFill>
            <a:schemeClr val="accent2"/>
          </a:solidFill>
          <a:ln w="12700">
            <a:solidFill>
              <a:schemeClr val="bg1"/>
            </a:solidFill>
            <a:miter lim="800000"/>
            <a:headEnd/>
            <a:tailEnd/>
          </a:ln>
        </p:spPr>
        <p:txBody>
          <a:bodyPr lIns="0" tIns="0" rIns="0" bIns="0" rtlCol="0" anchor="ctr"/>
          <a:lstStyle/>
          <a:p>
            <a:pPr algn="ctr" eaLnBrk="1" hangingPunct="1">
              <a:spcBef>
                <a:spcPct val="35000"/>
              </a:spcBef>
              <a:spcAft>
                <a:spcPct val="25000"/>
              </a:spcAft>
              <a:buClr>
                <a:schemeClr val="folHlink"/>
              </a:buClr>
              <a:buNone/>
            </a:pPr>
            <a:r>
              <a:rPr lang="en-US" sz="1100" b="0" dirty="0">
                <a:latin typeface="Calibri" panose="020F0502020204030204" pitchFamily="34" charset="0"/>
              </a:rPr>
              <a:t>SHC</a:t>
            </a:r>
          </a:p>
        </p:txBody>
      </p:sp>
      <p:sp>
        <p:nvSpPr>
          <p:cNvPr id="387" name="Oval 386">
            <a:extLst>
              <a:ext uri="{FF2B5EF4-FFF2-40B4-BE49-F238E27FC236}">
                <a16:creationId xmlns:a16="http://schemas.microsoft.com/office/drawing/2014/main" id="{6F75EFD1-9102-E04E-65AC-C439D90AA523}"/>
              </a:ext>
            </a:extLst>
          </p:cNvPr>
          <p:cNvSpPr/>
          <p:nvPr/>
        </p:nvSpPr>
        <p:spPr bwMode="auto">
          <a:xfrm>
            <a:off x="2428643" y="2961838"/>
            <a:ext cx="103573" cy="103573"/>
          </a:xfrm>
          <a:prstGeom prst="ellipse">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9" name="Oval 388">
            <a:extLst>
              <a:ext uri="{FF2B5EF4-FFF2-40B4-BE49-F238E27FC236}">
                <a16:creationId xmlns:a16="http://schemas.microsoft.com/office/drawing/2014/main" id="{051E151D-A8E6-E530-B206-F7C76F72560B}"/>
              </a:ext>
            </a:extLst>
          </p:cNvPr>
          <p:cNvSpPr/>
          <p:nvPr/>
        </p:nvSpPr>
        <p:spPr bwMode="auto">
          <a:xfrm>
            <a:off x="3138091" y="2959376"/>
            <a:ext cx="103573" cy="103573"/>
          </a:xfrm>
          <a:prstGeom prst="ellipse">
            <a:avLst/>
          </a:prstGeom>
          <a:solidFill>
            <a:schemeClr val="accent3">
              <a:lumMod val="50000"/>
            </a:scheme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0" name="Oval 389">
            <a:extLst>
              <a:ext uri="{FF2B5EF4-FFF2-40B4-BE49-F238E27FC236}">
                <a16:creationId xmlns:a16="http://schemas.microsoft.com/office/drawing/2014/main" id="{F4A72560-8AFD-81D0-B63C-4A9C5432C7CF}"/>
              </a:ext>
            </a:extLst>
          </p:cNvPr>
          <p:cNvSpPr/>
          <p:nvPr/>
        </p:nvSpPr>
        <p:spPr bwMode="auto">
          <a:xfrm>
            <a:off x="3022429" y="3127442"/>
            <a:ext cx="103573" cy="103573"/>
          </a:xfrm>
          <a:prstGeom prst="ellipse">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1" name="Oval 390">
            <a:extLst>
              <a:ext uri="{FF2B5EF4-FFF2-40B4-BE49-F238E27FC236}">
                <a16:creationId xmlns:a16="http://schemas.microsoft.com/office/drawing/2014/main" id="{956C22F9-D474-3C3B-B61C-F3F47B4DE77B}"/>
              </a:ext>
            </a:extLst>
          </p:cNvPr>
          <p:cNvSpPr/>
          <p:nvPr/>
        </p:nvSpPr>
        <p:spPr bwMode="auto">
          <a:xfrm>
            <a:off x="3235746" y="3092542"/>
            <a:ext cx="103573" cy="103573"/>
          </a:xfrm>
          <a:prstGeom prst="ellipse">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2" name="Oval 391">
            <a:extLst>
              <a:ext uri="{FF2B5EF4-FFF2-40B4-BE49-F238E27FC236}">
                <a16:creationId xmlns:a16="http://schemas.microsoft.com/office/drawing/2014/main" id="{F09378C0-9ABE-84BB-01FE-4E1D8AC125F7}"/>
              </a:ext>
            </a:extLst>
          </p:cNvPr>
          <p:cNvSpPr/>
          <p:nvPr/>
        </p:nvSpPr>
        <p:spPr bwMode="auto">
          <a:xfrm>
            <a:off x="3164725" y="3210911"/>
            <a:ext cx="103573" cy="103573"/>
          </a:xfrm>
          <a:prstGeom prst="ellipse">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4" name="Oval 393">
            <a:extLst>
              <a:ext uri="{FF2B5EF4-FFF2-40B4-BE49-F238E27FC236}">
                <a16:creationId xmlns:a16="http://schemas.microsoft.com/office/drawing/2014/main" id="{03A648B6-51D6-9076-C7AD-B9FC4E4EE20F}"/>
              </a:ext>
            </a:extLst>
          </p:cNvPr>
          <p:cNvSpPr/>
          <p:nvPr/>
        </p:nvSpPr>
        <p:spPr bwMode="auto">
          <a:xfrm>
            <a:off x="3294931" y="3284891"/>
            <a:ext cx="103573" cy="103573"/>
          </a:xfrm>
          <a:prstGeom prst="ellipse">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5" name="Freeform: Shape 394">
            <a:extLst>
              <a:ext uri="{FF2B5EF4-FFF2-40B4-BE49-F238E27FC236}">
                <a16:creationId xmlns:a16="http://schemas.microsoft.com/office/drawing/2014/main" id="{4D808ECB-7E57-9D7C-4915-8FB9DF14DD90}"/>
              </a:ext>
            </a:extLst>
          </p:cNvPr>
          <p:cNvSpPr/>
          <p:nvPr/>
        </p:nvSpPr>
        <p:spPr bwMode="auto">
          <a:xfrm>
            <a:off x="2569183" y="3074633"/>
            <a:ext cx="123709" cy="53694"/>
          </a:xfrm>
          <a:custGeom>
            <a:avLst/>
            <a:gdLst>
              <a:gd name="connsiteX0" fmla="*/ 121328 w 121328"/>
              <a:gd name="connsiteY0" fmla="*/ 0 h 53694"/>
              <a:gd name="connsiteX1" fmla="*/ 82858 w 121328"/>
              <a:gd name="connsiteY1" fmla="*/ 53266 h 53694"/>
              <a:gd name="connsiteX2" fmla="*/ 0 w 121328"/>
              <a:gd name="connsiteY2" fmla="*/ 20715 h 53694"/>
              <a:gd name="connsiteX0" fmla="*/ 102278 w 102278"/>
              <a:gd name="connsiteY0" fmla="*/ 0 h 68102"/>
              <a:gd name="connsiteX1" fmla="*/ 63808 w 102278"/>
              <a:gd name="connsiteY1" fmla="*/ 53266 h 68102"/>
              <a:gd name="connsiteX2" fmla="*/ 0 w 102278"/>
              <a:gd name="connsiteY2" fmla="*/ 61196 h 68102"/>
              <a:gd name="connsiteX0" fmla="*/ 123709 w 123709"/>
              <a:gd name="connsiteY0" fmla="*/ 0 h 53694"/>
              <a:gd name="connsiteX1" fmla="*/ 85239 w 123709"/>
              <a:gd name="connsiteY1" fmla="*/ 53266 h 53694"/>
              <a:gd name="connsiteX2" fmla="*/ 0 w 123709"/>
              <a:gd name="connsiteY2" fmla="*/ 20714 h 53694"/>
            </a:gdLst>
            <a:ahLst/>
            <a:cxnLst>
              <a:cxn ang="0">
                <a:pos x="connsiteX0" y="connsiteY0"/>
              </a:cxn>
              <a:cxn ang="0">
                <a:pos x="connsiteX1" y="connsiteY1"/>
              </a:cxn>
              <a:cxn ang="0">
                <a:pos x="connsiteX2" y="connsiteY2"/>
              </a:cxn>
            </a:cxnLst>
            <a:rect l="l" t="t" r="r" b="b"/>
            <a:pathLst>
              <a:path w="123709" h="53694">
                <a:moveTo>
                  <a:pt x="123709" y="0"/>
                </a:moveTo>
                <a:cubicBezTo>
                  <a:pt x="114584" y="24907"/>
                  <a:pt x="105460" y="49814"/>
                  <a:pt x="85239" y="53266"/>
                </a:cubicBezTo>
                <a:cubicBezTo>
                  <a:pt x="65018" y="56718"/>
                  <a:pt x="31318" y="38715"/>
                  <a:pt x="0" y="20714"/>
                </a:cubicBezTo>
              </a:path>
            </a:pathLst>
          </a:custGeom>
          <a:noFill/>
          <a:ln w="19050">
            <a:solidFill>
              <a:schemeClr val="bg1"/>
            </a:solidFill>
            <a:miter lim="800000"/>
            <a:headEnd/>
            <a:tailEnd/>
          </a:ln>
        </p:spPr>
        <p:txBody>
          <a:bodyPr rtlCol="0" anchor="ctr"/>
          <a:lstStyle/>
          <a:p>
            <a:pPr algn="ctr"/>
            <a:endParaRPr lang="en-US" dirty="0"/>
          </a:p>
        </p:txBody>
      </p:sp>
      <p:sp>
        <p:nvSpPr>
          <p:cNvPr id="396" name="Freeform: Shape 395">
            <a:extLst>
              <a:ext uri="{FF2B5EF4-FFF2-40B4-BE49-F238E27FC236}">
                <a16:creationId xmlns:a16="http://schemas.microsoft.com/office/drawing/2014/main" id="{E42DF6CF-F940-8343-F708-FCE72F63BB6B}"/>
              </a:ext>
            </a:extLst>
          </p:cNvPr>
          <p:cNvSpPr/>
          <p:nvPr/>
        </p:nvSpPr>
        <p:spPr bwMode="auto">
          <a:xfrm>
            <a:off x="2469870" y="3098047"/>
            <a:ext cx="104076" cy="91887"/>
          </a:xfrm>
          <a:custGeom>
            <a:avLst/>
            <a:gdLst>
              <a:gd name="connsiteX0" fmla="*/ 104559 w 104559"/>
              <a:gd name="connsiteY0" fmla="*/ 0 h 88776"/>
              <a:gd name="connsiteX1" fmla="*/ 6905 w 104559"/>
              <a:gd name="connsiteY1" fmla="*/ 26633 h 88776"/>
              <a:gd name="connsiteX2" fmla="*/ 15782 w 104559"/>
              <a:gd name="connsiteY2" fmla="*/ 88776 h 88776"/>
              <a:gd name="connsiteX0" fmla="*/ 102220 w 102220"/>
              <a:gd name="connsiteY0" fmla="*/ 0 h 84379"/>
              <a:gd name="connsiteX1" fmla="*/ 6905 w 102220"/>
              <a:gd name="connsiteY1" fmla="*/ 22236 h 84379"/>
              <a:gd name="connsiteX2" fmla="*/ 15782 w 102220"/>
              <a:gd name="connsiteY2" fmla="*/ 84379 h 84379"/>
              <a:gd name="connsiteX0" fmla="*/ 102220 w 102220"/>
              <a:gd name="connsiteY0" fmla="*/ 466 h 84845"/>
              <a:gd name="connsiteX1" fmla="*/ 6905 w 102220"/>
              <a:gd name="connsiteY1" fmla="*/ 22702 h 84845"/>
              <a:gd name="connsiteX2" fmla="*/ 15782 w 102220"/>
              <a:gd name="connsiteY2" fmla="*/ 84845 h 84845"/>
            </a:gdLst>
            <a:ahLst/>
            <a:cxnLst>
              <a:cxn ang="0">
                <a:pos x="connsiteX0" y="connsiteY0"/>
              </a:cxn>
              <a:cxn ang="0">
                <a:pos x="connsiteX1" y="connsiteY1"/>
              </a:cxn>
              <a:cxn ang="0">
                <a:pos x="connsiteX2" y="connsiteY2"/>
              </a:cxn>
            </a:cxnLst>
            <a:rect l="l" t="t" r="r" b="b"/>
            <a:pathLst>
              <a:path w="102220" h="84845">
                <a:moveTo>
                  <a:pt x="102220" y="466"/>
                </a:moveTo>
                <a:cubicBezTo>
                  <a:pt x="60791" y="6384"/>
                  <a:pt x="35734" y="-14082"/>
                  <a:pt x="6905" y="22702"/>
                </a:cubicBezTo>
                <a:cubicBezTo>
                  <a:pt x="-7891" y="37498"/>
                  <a:pt x="3945" y="61171"/>
                  <a:pt x="15782" y="84845"/>
                </a:cubicBezTo>
              </a:path>
            </a:pathLst>
          </a:custGeom>
          <a:noFill/>
          <a:ln w="19050">
            <a:solidFill>
              <a:schemeClr val="bg1"/>
            </a:solidFill>
            <a:miter lim="800000"/>
            <a:headEnd/>
            <a:tailEnd/>
          </a:ln>
        </p:spPr>
        <p:txBody>
          <a:bodyPr rtlCol="0" anchor="ctr"/>
          <a:lstStyle/>
          <a:p>
            <a:pPr algn="ctr"/>
            <a:endParaRPr lang="en-US" dirty="0"/>
          </a:p>
        </p:txBody>
      </p:sp>
      <p:sp>
        <p:nvSpPr>
          <p:cNvPr id="398" name="Freeform: Shape 397">
            <a:extLst>
              <a:ext uri="{FF2B5EF4-FFF2-40B4-BE49-F238E27FC236}">
                <a16:creationId xmlns:a16="http://schemas.microsoft.com/office/drawing/2014/main" id="{9ED85E93-304C-226D-3A03-C3F5780E21CC}"/>
              </a:ext>
            </a:extLst>
          </p:cNvPr>
          <p:cNvSpPr/>
          <p:nvPr/>
        </p:nvSpPr>
        <p:spPr bwMode="auto">
          <a:xfrm>
            <a:off x="2482992" y="3189515"/>
            <a:ext cx="81945" cy="86949"/>
          </a:xfrm>
          <a:custGeom>
            <a:avLst/>
            <a:gdLst>
              <a:gd name="connsiteX0" fmla="*/ 0 w 112619"/>
              <a:gd name="connsiteY0" fmla="*/ 0 h 85818"/>
              <a:gd name="connsiteX1" fmla="*/ 103572 w 112619"/>
              <a:gd name="connsiteY1" fmla="*/ 68063 h 85818"/>
              <a:gd name="connsiteX2" fmla="*/ 100613 w 112619"/>
              <a:gd name="connsiteY2" fmla="*/ 85818 h 85818"/>
            </a:gdLst>
            <a:ahLst/>
            <a:cxnLst>
              <a:cxn ang="0">
                <a:pos x="connsiteX0" y="connsiteY0"/>
              </a:cxn>
              <a:cxn ang="0">
                <a:pos x="connsiteX1" y="connsiteY1"/>
              </a:cxn>
              <a:cxn ang="0">
                <a:pos x="connsiteX2" y="connsiteY2"/>
              </a:cxn>
            </a:cxnLst>
            <a:rect l="l" t="t" r="r" b="b"/>
            <a:pathLst>
              <a:path w="112619" h="85818">
                <a:moveTo>
                  <a:pt x="0" y="0"/>
                </a:moveTo>
                <a:cubicBezTo>
                  <a:pt x="43401" y="26880"/>
                  <a:pt x="86803" y="53760"/>
                  <a:pt x="103572" y="68063"/>
                </a:cubicBezTo>
                <a:cubicBezTo>
                  <a:pt x="120341" y="82366"/>
                  <a:pt x="110477" y="84092"/>
                  <a:pt x="100613" y="85818"/>
                </a:cubicBezTo>
              </a:path>
            </a:pathLst>
          </a:custGeom>
          <a:noFill/>
          <a:ln w="19050">
            <a:solidFill>
              <a:schemeClr val="bg1"/>
            </a:solidFill>
            <a:miter lim="800000"/>
            <a:headEnd/>
            <a:tailEnd/>
          </a:ln>
        </p:spPr>
        <p:txBody>
          <a:bodyPr rtlCol="0" anchor="ctr"/>
          <a:lstStyle/>
          <a:p>
            <a:pPr algn="ctr"/>
            <a:endParaRPr lang="en-US" dirty="0"/>
          </a:p>
        </p:txBody>
      </p:sp>
      <p:sp>
        <p:nvSpPr>
          <p:cNvPr id="400" name="Freeform: Shape 399">
            <a:extLst>
              <a:ext uri="{FF2B5EF4-FFF2-40B4-BE49-F238E27FC236}">
                <a16:creationId xmlns:a16="http://schemas.microsoft.com/office/drawing/2014/main" id="{2EACAB57-CC49-FD47-DF86-D096BF87E73A}"/>
              </a:ext>
            </a:extLst>
          </p:cNvPr>
          <p:cNvSpPr/>
          <p:nvPr/>
        </p:nvSpPr>
        <p:spPr bwMode="auto">
          <a:xfrm>
            <a:off x="2528888" y="3267075"/>
            <a:ext cx="40481" cy="45244"/>
          </a:xfrm>
          <a:custGeom>
            <a:avLst/>
            <a:gdLst>
              <a:gd name="connsiteX0" fmla="*/ 40481 w 40481"/>
              <a:gd name="connsiteY0" fmla="*/ 0 h 45244"/>
              <a:gd name="connsiteX1" fmla="*/ 0 w 40481"/>
              <a:gd name="connsiteY1" fmla="*/ 45244 h 45244"/>
            </a:gdLst>
            <a:ahLst/>
            <a:cxnLst>
              <a:cxn ang="0">
                <a:pos x="connsiteX0" y="connsiteY0"/>
              </a:cxn>
              <a:cxn ang="0">
                <a:pos x="connsiteX1" y="connsiteY1"/>
              </a:cxn>
            </a:cxnLst>
            <a:rect l="l" t="t" r="r" b="b"/>
            <a:pathLst>
              <a:path w="40481" h="45244">
                <a:moveTo>
                  <a:pt x="40481" y="0"/>
                </a:moveTo>
                <a:lnTo>
                  <a:pt x="0" y="45244"/>
                </a:lnTo>
              </a:path>
            </a:pathLst>
          </a:custGeom>
          <a:noFill/>
          <a:ln w="19050">
            <a:solidFill>
              <a:schemeClr val="accent1"/>
            </a:solidFill>
            <a:miter lim="800000"/>
            <a:headEnd/>
            <a:tailEnd/>
          </a:ln>
        </p:spPr>
        <p:txBody>
          <a:bodyPr rtlCol="0" anchor="ctr"/>
          <a:lstStyle/>
          <a:p>
            <a:pPr algn="ctr"/>
            <a:endParaRPr lang="en-US" dirty="0"/>
          </a:p>
        </p:txBody>
      </p:sp>
      <p:sp>
        <p:nvSpPr>
          <p:cNvPr id="388" name="Oval 387">
            <a:extLst>
              <a:ext uri="{FF2B5EF4-FFF2-40B4-BE49-F238E27FC236}">
                <a16:creationId xmlns:a16="http://schemas.microsoft.com/office/drawing/2014/main" id="{28BF704A-AE4F-6CA0-4017-22D59C248619}"/>
              </a:ext>
            </a:extLst>
          </p:cNvPr>
          <p:cNvSpPr/>
          <p:nvPr/>
        </p:nvSpPr>
        <p:spPr bwMode="auto">
          <a:xfrm>
            <a:off x="2442674" y="3273054"/>
            <a:ext cx="103573" cy="103573"/>
          </a:xfrm>
          <a:prstGeom prst="ellipse">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Oval 35">
            <a:extLst>
              <a:ext uri="{FF2B5EF4-FFF2-40B4-BE49-F238E27FC236}">
                <a16:creationId xmlns:a16="http://schemas.microsoft.com/office/drawing/2014/main" id="{786D0EA7-1FAC-3F69-BEB2-1FD6346F693F}"/>
              </a:ext>
            </a:extLst>
          </p:cNvPr>
          <p:cNvSpPr/>
          <p:nvPr/>
        </p:nvSpPr>
        <p:spPr bwMode="auto">
          <a:xfrm>
            <a:off x="2604392" y="2896019"/>
            <a:ext cx="193647" cy="193647"/>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1" name="Oval 400">
            <a:extLst>
              <a:ext uri="{FF2B5EF4-FFF2-40B4-BE49-F238E27FC236}">
                <a16:creationId xmlns:a16="http://schemas.microsoft.com/office/drawing/2014/main" id="{FADC84B4-5CF0-06BA-8011-33D5CC244717}"/>
              </a:ext>
            </a:extLst>
          </p:cNvPr>
          <p:cNvSpPr/>
          <p:nvPr/>
        </p:nvSpPr>
        <p:spPr bwMode="auto">
          <a:xfrm>
            <a:off x="3128542" y="3404158"/>
            <a:ext cx="491585" cy="275054"/>
          </a:xfrm>
          <a:prstGeom prst="ellipse">
            <a:avLst/>
          </a:prstGeom>
          <a:solidFill>
            <a:schemeClr val="accent2"/>
          </a:solidFill>
          <a:ln w="12700">
            <a:solidFill>
              <a:schemeClr val="bg1"/>
            </a:solidFill>
            <a:miter lim="800000"/>
            <a:headEnd/>
            <a:tailEnd/>
          </a:ln>
        </p:spPr>
        <p:txBody>
          <a:bodyPr lIns="0" tIns="0" rIns="0" bIns="0" rtlCol="0" anchor="ctr"/>
          <a:lstStyle/>
          <a:p>
            <a:pPr algn="ctr" eaLnBrk="1" hangingPunct="1">
              <a:spcBef>
                <a:spcPct val="35000"/>
              </a:spcBef>
              <a:spcAft>
                <a:spcPct val="25000"/>
              </a:spcAft>
              <a:buClr>
                <a:schemeClr val="folHlink"/>
              </a:buClr>
              <a:buNone/>
            </a:pPr>
            <a:r>
              <a:rPr lang="en-US" sz="1100" b="0" dirty="0">
                <a:latin typeface="Calibri" panose="020F0502020204030204" pitchFamily="34" charset="0"/>
              </a:rPr>
              <a:t>p85</a:t>
            </a:r>
          </a:p>
        </p:txBody>
      </p:sp>
      <p:sp>
        <p:nvSpPr>
          <p:cNvPr id="402" name="Oval 401">
            <a:extLst>
              <a:ext uri="{FF2B5EF4-FFF2-40B4-BE49-F238E27FC236}">
                <a16:creationId xmlns:a16="http://schemas.microsoft.com/office/drawing/2014/main" id="{A7F477C9-5458-9502-D387-AC57C9BDE08E}"/>
              </a:ext>
            </a:extLst>
          </p:cNvPr>
          <p:cNvSpPr/>
          <p:nvPr/>
        </p:nvSpPr>
        <p:spPr bwMode="auto">
          <a:xfrm>
            <a:off x="3592842" y="3495213"/>
            <a:ext cx="491585" cy="275054"/>
          </a:xfrm>
          <a:prstGeom prst="ellipse">
            <a:avLst/>
          </a:prstGeom>
          <a:solidFill>
            <a:schemeClr val="accent2"/>
          </a:solidFill>
          <a:ln w="12700">
            <a:solidFill>
              <a:schemeClr val="bg1"/>
            </a:solidFill>
            <a:miter lim="800000"/>
            <a:headEnd/>
            <a:tailEnd/>
          </a:ln>
        </p:spPr>
        <p:txBody>
          <a:bodyPr lIns="0" tIns="0" rIns="0" bIns="0" rtlCol="0" anchor="ctr"/>
          <a:lstStyle/>
          <a:p>
            <a:pPr algn="ctr" eaLnBrk="1" hangingPunct="1">
              <a:spcBef>
                <a:spcPct val="35000"/>
              </a:spcBef>
              <a:spcAft>
                <a:spcPct val="25000"/>
              </a:spcAft>
              <a:buClr>
                <a:schemeClr val="folHlink"/>
              </a:buClr>
              <a:buNone/>
            </a:pPr>
            <a:r>
              <a:rPr lang="en-US" sz="1100" b="0" dirty="0">
                <a:latin typeface="Calibri" panose="020F0502020204030204" pitchFamily="34" charset="0"/>
              </a:rPr>
              <a:t>p110</a:t>
            </a:r>
          </a:p>
        </p:txBody>
      </p:sp>
      <p:sp>
        <p:nvSpPr>
          <p:cNvPr id="404" name="Freeform: Shape 403">
            <a:extLst>
              <a:ext uri="{FF2B5EF4-FFF2-40B4-BE49-F238E27FC236}">
                <a16:creationId xmlns:a16="http://schemas.microsoft.com/office/drawing/2014/main" id="{FFEC4148-095E-0C0F-55B1-9F57814A58D9}"/>
              </a:ext>
            </a:extLst>
          </p:cNvPr>
          <p:cNvSpPr/>
          <p:nvPr/>
        </p:nvSpPr>
        <p:spPr bwMode="auto">
          <a:xfrm>
            <a:off x="2983706" y="3074634"/>
            <a:ext cx="281129" cy="282930"/>
          </a:xfrm>
          <a:custGeom>
            <a:avLst/>
            <a:gdLst>
              <a:gd name="connsiteX0" fmla="*/ 0 w 247650"/>
              <a:gd name="connsiteY0" fmla="*/ 0 h 280987"/>
              <a:gd name="connsiteX1" fmla="*/ 40482 w 247650"/>
              <a:gd name="connsiteY1" fmla="*/ 52387 h 280987"/>
              <a:gd name="connsiteX2" fmla="*/ 85725 w 247650"/>
              <a:gd name="connsiteY2" fmla="*/ 28575 h 280987"/>
              <a:gd name="connsiteX3" fmla="*/ 166688 w 247650"/>
              <a:gd name="connsiteY3" fmla="*/ 11906 h 280987"/>
              <a:gd name="connsiteX4" fmla="*/ 209550 w 247650"/>
              <a:gd name="connsiteY4" fmla="*/ 69056 h 280987"/>
              <a:gd name="connsiteX5" fmla="*/ 171450 w 247650"/>
              <a:gd name="connsiteY5" fmla="*/ 138112 h 280987"/>
              <a:gd name="connsiteX6" fmla="*/ 121444 w 247650"/>
              <a:gd name="connsiteY6" fmla="*/ 195262 h 280987"/>
              <a:gd name="connsiteX7" fmla="*/ 111919 w 247650"/>
              <a:gd name="connsiteY7" fmla="*/ 261937 h 280987"/>
              <a:gd name="connsiteX8" fmla="*/ 247650 w 247650"/>
              <a:gd name="connsiteY8" fmla="*/ 280987 h 280987"/>
              <a:gd name="connsiteX0" fmla="*/ 0 w 247650"/>
              <a:gd name="connsiteY0" fmla="*/ 0 h 280987"/>
              <a:gd name="connsiteX1" fmla="*/ 27855 w 247650"/>
              <a:gd name="connsiteY1" fmla="*/ 40360 h 280987"/>
              <a:gd name="connsiteX2" fmla="*/ 85725 w 247650"/>
              <a:gd name="connsiteY2" fmla="*/ 28575 h 280987"/>
              <a:gd name="connsiteX3" fmla="*/ 166688 w 247650"/>
              <a:gd name="connsiteY3" fmla="*/ 11906 h 280987"/>
              <a:gd name="connsiteX4" fmla="*/ 209550 w 247650"/>
              <a:gd name="connsiteY4" fmla="*/ 69056 h 280987"/>
              <a:gd name="connsiteX5" fmla="*/ 171450 w 247650"/>
              <a:gd name="connsiteY5" fmla="*/ 138112 h 280987"/>
              <a:gd name="connsiteX6" fmla="*/ 121444 w 247650"/>
              <a:gd name="connsiteY6" fmla="*/ 195262 h 280987"/>
              <a:gd name="connsiteX7" fmla="*/ 111919 w 247650"/>
              <a:gd name="connsiteY7" fmla="*/ 261937 h 280987"/>
              <a:gd name="connsiteX8" fmla="*/ 247650 w 247650"/>
              <a:gd name="connsiteY8" fmla="*/ 280987 h 280987"/>
              <a:gd name="connsiteX0" fmla="*/ 0 w 247650"/>
              <a:gd name="connsiteY0" fmla="*/ 0 h 280987"/>
              <a:gd name="connsiteX1" fmla="*/ 27855 w 247650"/>
              <a:gd name="connsiteY1" fmla="*/ 40360 h 280987"/>
              <a:gd name="connsiteX2" fmla="*/ 85725 w 247650"/>
              <a:gd name="connsiteY2" fmla="*/ 28575 h 280987"/>
              <a:gd name="connsiteX3" fmla="*/ 161638 w 247650"/>
              <a:gd name="connsiteY3" fmla="*/ 16718 h 280987"/>
              <a:gd name="connsiteX4" fmla="*/ 209550 w 247650"/>
              <a:gd name="connsiteY4" fmla="*/ 69056 h 280987"/>
              <a:gd name="connsiteX5" fmla="*/ 171450 w 247650"/>
              <a:gd name="connsiteY5" fmla="*/ 138112 h 280987"/>
              <a:gd name="connsiteX6" fmla="*/ 121444 w 247650"/>
              <a:gd name="connsiteY6" fmla="*/ 195262 h 280987"/>
              <a:gd name="connsiteX7" fmla="*/ 111919 w 247650"/>
              <a:gd name="connsiteY7" fmla="*/ 261937 h 280987"/>
              <a:gd name="connsiteX8" fmla="*/ 247650 w 247650"/>
              <a:gd name="connsiteY8" fmla="*/ 280987 h 280987"/>
              <a:gd name="connsiteX0" fmla="*/ 0 w 247650"/>
              <a:gd name="connsiteY0" fmla="*/ 0 h 280987"/>
              <a:gd name="connsiteX1" fmla="*/ 27855 w 247650"/>
              <a:gd name="connsiteY1" fmla="*/ 40360 h 280987"/>
              <a:gd name="connsiteX2" fmla="*/ 85725 w 247650"/>
              <a:gd name="connsiteY2" fmla="*/ 28575 h 280987"/>
              <a:gd name="connsiteX3" fmla="*/ 161638 w 247650"/>
              <a:gd name="connsiteY3" fmla="*/ 16718 h 280987"/>
              <a:gd name="connsiteX4" fmla="*/ 209550 w 247650"/>
              <a:gd name="connsiteY4" fmla="*/ 69056 h 280987"/>
              <a:gd name="connsiteX5" fmla="*/ 171450 w 247650"/>
              <a:gd name="connsiteY5" fmla="*/ 138112 h 280987"/>
              <a:gd name="connsiteX6" fmla="*/ 121444 w 247650"/>
              <a:gd name="connsiteY6" fmla="*/ 195262 h 280987"/>
              <a:gd name="connsiteX7" fmla="*/ 111919 w 247650"/>
              <a:gd name="connsiteY7" fmla="*/ 261937 h 280987"/>
              <a:gd name="connsiteX8" fmla="*/ 247650 w 247650"/>
              <a:gd name="connsiteY8" fmla="*/ 280987 h 280987"/>
              <a:gd name="connsiteX0" fmla="*/ 0 w 298160"/>
              <a:gd name="connsiteY0" fmla="*/ 0 h 285798"/>
              <a:gd name="connsiteX1" fmla="*/ 27855 w 298160"/>
              <a:gd name="connsiteY1" fmla="*/ 40360 h 285798"/>
              <a:gd name="connsiteX2" fmla="*/ 85725 w 298160"/>
              <a:gd name="connsiteY2" fmla="*/ 28575 h 285798"/>
              <a:gd name="connsiteX3" fmla="*/ 161638 w 298160"/>
              <a:gd name="connsiteY3" fmla="*/ 16718 h 285798"/>
              <a:gd name="connsiteX4" fmla="*/ 209550 w 298160"/>
              <a:gd name="connsiteY4" fmla="*/ 69056 h 285798"/>
              <a:gd name="connsiteX5" fmla="*/ 171450 w 298160"/>
              <a:gd name="connsiteY5" fmla="*/ 138112 h 285798"/>
              <a:gd name="connsiteX6" fmla="*/ 121444 w 298160"/>
              <a:gd name="connsiteY6" fmla="*/ 195262 h 285798"/>
              <a:gd name="connsiteX7" fmla="*/ 111919 w 298160"/>
              <a:gd name="connsiteY7" fmla="*/ 261937 h 285798"/>
              <a:gd name="connsiteX8" fmla="*/ 298160 w 298160"/>
              <a:gd name="connsiteY8" fmla="*/ 285798 h 285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8160" h="285798">
                <a:moveTo>
                  <a:pt x="0" y="0"/>
                </a:moveTo>
                <a:cubicBezTo>
                  <a:pt x="13097" y="23812"/>
                  <a:pt x="13567" y="35597"/>
                  <a:pt x="27855" y="40360"/>
                </a:cubicBezTo>
                <a:cubicBezTo>
                  <a:pt x="42143" y="45123"/>
                  <a:pt x="63428" y="32515"/>
                  <a:pt x="85725" y="28575"/>
                </a:cubicBezTo>
                <a:cubicBezTo>
                  <a:pt x="108022" y="24635"/>
                  <a:pt x="113220" y="9970"/>
                  <a:pt x="161638" y="16718"/>
                </a:cubicBezTo>
                <a:cubicBezTo>
                  <a:pt x="210056" y="23466"/>
                  <a:pt x="207915" y="48824"/>
                  <a:pt x="209550" y="69056"/>
                </a:cubicBezTo>
                <a:cubicBezTo>
                  <a:pt x="211185" y="89288"/>
                  <a:pt x="186134" y="117078"/>
                  <a:pt x="171450" y="138112"/>
                </a:cubicBezTo>
                <a:cubicBezTo>
                  <a:pt x="156766" y="159146"/>
                  <a:pt x="131366" y="174624"/>
                  <a:pt x="121444" y="195262"/>
                </a:cubicBezTo>
                <a:cubicBezTo>
                  <a:pt x="111522" y="215900"/>
                  <a:pt x="90885" y="247650"/>
                  <a:pt x="111919" y="261937"/>
                </a:cubicBezTo>
                <a:cubicBezTo>
                  <a:pt x="132953" y="276224"/>
                  <a:pt x="240811" y="283416"/>
                  <a:pt x="298160" y="285798"/>
                </a:cubicBezTo>
              </a:path>
            </a:pathLst>
          </a:custGeom>
          <a:noFill/>
          <a:ln w="19050">
            <a:solidFill>
              <a:schemeClr val="bg1"/>
            </a:solidFill>
            <a:miter lim="800000"/>
            <a:headEnd/>
            <a:tailEnd/>
          </a:ln>
        </p:spPr>
        <p:txBody>
          <a:bodyPr rtlCol="0" anchor="ctr"/>
          <a:lstStyle/>
          <a:p>
            <a:pPr algn="ctr"/>
            <a:endParaRPr lang="en-US" dirty="0"/>
          </a:p>
        </p:txBody>
      </p:sp>
      <p:sp>
        <p:nvSpPr>
          <p:cNvPr id="393" name="Oval 392">
            <a:extLst>
              <a:ext uri="{FF2B5EF4-FFF2-40B4-BE49-F238E27FC236}">
                <a16:creationId xmlns:a16="http://schemas.microsoft.com/office/drawing/2014/main" id="{90CE34D3-4C81-F3F9-3415-931D4A030B3E}"/>
              </a:ext>
            </a:extLst>
          </p:cNvPr>
          <p:cNvSpPr/>
          <p:nvPr/>
        </p:nvSpPr>
        <p:spPr bwMode="auto">
          <a:xfrm>
            <a:off x="3049315" y="3302647"/>
            <a:ext cx="103573" cy="103573"/>
          </a:xfrm>
          <a:prstGeom prst="ellipse">
            <a:avLst/>
          </a:prstGeom>
          <a:solidFill>
            <a:schemeClr val="accent4"/>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11" name="Straight Connector 410">
            <a:extLst>
              <a:ext uri="{FF2B5EF4-FFF2-40B4-BE49-F238E27FC236}">
                <a16:creationId xmlns:a16="http://schemas.microsoft.com/office/drawing/2014/main" id="{C0F92DB5-AD29-656B-5AF0-AD1735AB2B5A}"/>
              </a:ext>
            </a:extLst>
          </p:cNvPr>
          <p:cNvCxnSpPr>
            <a:cxnSpLocks/>
          </p:cNvCxnSpPr>
          <p:nvPr/>
        </p:nvCxnSpPr>
        <p:spPr bwMode="auto">
          <a:xfrm>
            <a:off x="1739173" y="3347628"/>
            <a:ext cx="105976" cy="252732"/>
          </a:xfrm>
          <a:prstGeom prst="line">
            <a:avLst/>
          </a:prstGeom>
          <a:noFill/>
          <a:ln w="28575" cap="flat" cmpd="sng" algn="ctr">
            <a:solidFill>
              <a:schemeClr val="bg1"/>
            </a:solidFill>
            <a:prstDash val="solid"/>
            <a:round/>
            <a:headEnd type="none" w="med" len="med"/>
            <a:tailEnd type="arrow" w="med" len="med"/>
          </a:ln>
          <a:effectLst/>
        </p:spPr>
      </p:cxnSp>
      <p:cxnSp>
        <p:nvCxnSpPr>
          <p:cNvPr id="413" name="Straight Connector 412">
            <a:extLst>
              <a:ext uri="{FF2B5EF4-FFF2-40B4-BE49-F238E27FC236}">
                <a16:creationId xmlns:a16="http://schemas.microsoft.com/office/drawing/2014/main" id="{A6F87FBF-E602-9D31-E8FE-7646387CAAEC}"/>
              </a:ext>
            </a:extLst>
          </p:cNvPr>
          <p:cNvCxnSpPr>
            <a:cxnSpLocks/>
          </p:cNvCxnSpPr>
          <p:nvPr/>
        </p:nvCxnSpPr>
        <p:spPr bwMode="auto">
          <a:xfrm flipH="1">
            <a:off x="1633092" y="3839475"/>
            <a:ext cx="88805" cy="163294"/>
          </a:xfrm>
          <a:prstGeom prst="line">
            <a:avLst/>
          </a:prstGeom>
          <a:noFill/>
          <a:ln w="28575" cap="flat" cmpd="sng" algn="ctr">
            <a:solidFill>
              <a:schemeClr val="bg1"/>
            </a:solidFill>
            <a:prstDash val="solid"/>
            <a:round/>
            <a:headEnd type="none" w="med" len="med"/>
            <a:tailEnd type="arrow" w="med" len="med"/>
          </a:ln>
          <a:effectLst/>
        </p:spPr>
      </p:cxnSp>
      <p:cxnSp>
        <p:nvCxnSpPr>
          <p:cNvPr id="416" name="Straight Connector 415">
            <a:extLst>
              <a:ext uri="{FF2B5EF4-FFF2-40B4-BE49-F238E27FC236}">
                <a16:creationId xmlns:a16="http://schemas.microsoft.com/office/drawing/2014/main" id="{219E1587-3E72-D43E-306D-D70139195D56}"/>
              </a:ext>
            </a:extLst>
          </p:cNvPr>
          <p:cNvCxnSpPr>
            <a:cxnSpLocks/>
          </p:cNvCxnSpPr>
          <p:nvPr/>
        </p:nvCxnSpPr>
        <p:spPr bwMode="auto">
          <a:xfrm flipH="1">
            <a:off x="1406110" y="4264726"/>
            <a:ext cx="107657" cy="176645"/>
          </a:xfrm>
          <a:prstGeom prst="line">
            <a:avLst/>
          </a:prstGeom>
          <a:noFill/>
          <a:ln w="28575" cap="flat" cmpd="sng" algn="ctr">
            <a:solidFill>
              <a:schemeClr val="bg1"/>
            </a:solidFill>
            <a:prstDash val="solid"/>
            <a:round/>
            <a:headEnd type="none" w="med" len="med"/>
            <a:tailEnd type="arrow" w="med" len="med"/>
          </a:ln>
          <a:effectLst/>
        </p:spPr>
      </p:cxnSp>
      <p:cxnSp>
        <p:nvCxnSpPr>
          <p:cNvPr id="420" name="Straight Connector 419">
            <a:extLst>
              <a:ext uri="{FF2B5EF4-FFF2-40B4-BE49-F238E27FC236}">
                <a16:creationId xmlns:a16="http://schemas.microsoft.com/office/drawing/2014/main" id="{5F6ABE73-A9D8-F2C1-41CB-47C693DD6863}"/>
              </a:ext>
            </a:extLst>
          </p:cNvPr>
          <p:cNvCxnSpPr>
            <a:cxnSpLocks/>
          </p:cNvCxnSpPr>
          <p:nvPr/>
        </p:nvCxnSpPr>
        <p:spPr bwMode="auto">
          <a:xfrm flipH="1">
            <a:off x="1192838" y="4709929"/>
            <a:ext cx="107657" cy="176645"/>
          </a:xfrm>
          <a:prstGeom prst="line">
            <a:avLst/>
          </a:prstGeom>
          <a:noFill/>
          <a:ln w="28575" cap="flat" cmpd="sng" algn="ctr">
            <a:solidFill>
              <a:schemeClr val="bg1"/>
            </a:solidFill>
            <a:prstDash val="solid"/>
            <a:round/>
            <a:headEnd type="none" w="med" len="med"/>
            <a:tailEnd type="arrow" w="med" len="med"/>
          </a:ln>
          <a:effectLst/>
        </p:spPr>
      </p:cxnSp>
      <p:sp>
        <p:nvSpPr>
          <p:cNvPr id="405" name="Oval 404">
            <a:extLst>
              <a:ext uri="{FF2B5EF4-FFF2-40B4-BE49-F238E27FC236}">
                <a16:creationId xmlns:a16="http://schemas.microsoft.com/office/drawing/2014/main" id="{1868AF73-C36D-AD31-DDEC-BF37777BA695}"/>
              </a:ext>
            </a:extLst>
          </p:cNvPr>
          <p:cNvSpPr/>
          <p:nvPr/>
        </p:nvSpPr>
        <p:spPr bwMode="auto">
          <a:xfrm>
            <a:off x="1513770" y="3089419"/>
            <a:ext cx="491585" cy="275054"/>
          </a:xfrm>
          <a:prstGeom prst="ellipse">
            <a:avLst/>
          </a:prstGeom>
          <a:solidFill>
            <a:schemeClr val="accent2"/>
          </a:solidFill>
          <a:ln w="12700">
            <a:solidFill>
              <a:schemeClr val="bg1"/>
            </a:solidFill>
            <a:miter lim="800000"/>
            <a:headEnd/>
            <a:tailEnd/>
          </a:ln>
        </p:spPr>
        <p:txBody>
          <a:bodyPr lIns="0" tIns="0" rIns="0" bIns="0" rtlCol="0" anchor="ctr"/>
          <a:lstStyle/>
          <a:p>
            <a:pPr algn="ctr" eaLnBrk="1" hangingPunct="1">
              <a:spcBef>
                <a:spcPct val="35000"/>
              </a:spcBef>
              <a:spcAft>
                <a:spcPct val="25000"/>
              </a:spcAft>
              <a:buClr>
                <a:schemeClr val="folHlink"/>
              </a:buClr>
              <a:buNone/>
            </a:pPr>
            <a:r>
              <a:rPr lang="en-US" sz="1100" b="0" dirty="0">
                <a:latin typeface="Calibri" panose="020F0502020204030204" pitchFamily="34" charset="0"/>
              </a:rPr>
              <a:t>SOS</a:t>
            </a:r>
          </a:p>
        </p:txBody>
      </p:sp>
      <p:sp>
        <p:nvSpPr>
          <p:cNvPr id="406" name="Oval 405">
            <a:extLst>
              <a:ext uri="{FF2B5EF4-FFF2-40B4-BE49-F238E27FC236}">
                <a16:creationId xmlns:a16="http://schemas.microsoft.com/office/drawing/2014/main" id="{F697C12E-CB31-AA01-BE43-5FDC310083E2}"/>
              </a:ext>
            </a:extLst>
          </p:cNvPr>
          <p:cNvSpPr/>
          <p:nvPr/>
        </p:nvSpPr>
        <p:spPr bwMode="auto">
          <a:xfrm>
            <a:off x="1623617" y="3595865"/>
            <a:ext cx="491585" cy="275054"/>
          </a:xfrm>
          <a:prstGeom prst="ellipse">
            <a:avLst/>
          </a:prstGeom>
          <a:solidFill>
            <a:schemeClr val="accent2"/>
          </a:solidFill>
          <a:ln w="12700">
            <a:solidFill>
              <a:schemeClr val="bg1"/>
            </a:solidFill>
            <a:miter lim="800000"/>
            <a:headEnd/>
            <a:tailEnd/>
          </a:ln>
        </p:spPr>
        <p:txBody>
          <a:bodyPr lIns="0" tIns="0" rIns="0" bIns="0" rtlCol="0" anchor="ctr"/>
          <a:lstStyle/>
          <a:p>
            <a:pPr algn="ctr" eaLnBrk="1" hangingPunct="1">
              <a:spcBef>
                <a:spcPct val="35000"/>
              </a:spcBef>
              <a:spcAft>
                <a:spcPct val="25000"/>
              </a:spcAft>
              <a:buClr>
                <a:schemeClr val="folHlink"/>
              </a:buClr>
              <a:buNone/>
            </a:pPr>
            <a:r>
              <a:rPr lang="en-US" sz="1100" b="0" dirty="0">
                <a:latin typeface="Calibri" panose="020F0502020204030204" pitchFamily="34" charset="0"/>
              </a:rPr>
              <a:t>RAS</a:t>
            </a:r>
          </a:p>
        </p:txBody>
      </p:sp>
      <p:sp>
        <p:nvSpPr>
          <p:cNvPr id="407" name="Oval 406">
            <a:extLst>
              <a:ext uri="{FF2B5EF4-FFF2-40B4-BE49-F238E27FC236}">
                <a16:creationId xmlns:a16="http://schemas.microsoft.com/office/drawing/2014/main" id="{D83C47A9-2594-4666-37EA-4F6F76AA663E}"/>
              </a:ext>
            </a:extLst>
          </p:cNvPr>
          <p:cNvSpPr/>
          <p:nvPr/>
        </p:nvSpPr>
        <p:spPr bwMode="auto">
          <a:xfrm>
            <a:off x="1305930" y="3990731"/>
            <a:ext cx="491585" cy="275054"/>
          </a:xfrm>
          <a:prstGeom prst="ellipse">
            <a:avLst/>
          </a:prstGeom>
          <a:solidFill>
            <a:schemeClr val="accent2"/>
          </a:solidFill>
          <a:ln w="12700">
            <a:solidFill>
              <a:schemeClr val="bg1"/>
            </a:solidFill>
            <a:miter lim="800000"/>
            <a:headEnd/>
            <a:tailEnd/>
          </a:ln>
        </p:spPr>
        <p:txBody>
          <a:bodyPr lIns="0" tIns="0" rIns="0" bIns="0" rtlCol="0" anchor="ctr"/>
          <a:lstStyle/>
          <a:p>
            <a:pPr algn="ctr" eaLnBrk="1" hangingPunct="1">
              <a:spcBef>
                <a:spcPct val="35000"/>
              </a:spcBef>
              <a:spcAft>
                <a:spcPct val="25000"/>
              </a:spcAft>
              <a:buClr>
                <a:schemeClr val="folHlink"/>
              </a:buClr>
              <a:buNone/>
            </a:pPr>
            <a:r>
              <a:rPr lang="en-US" sz="1100" b="0" dirty="0">
                <a:latin typeface="Calibri" panose="020F0502020204030204" pitchFamily="34" charset="0"/>
              </a:rPr>
              <a:t>RAF</a:t>
            </a:r>
          </a:p>
        </p:txBody>
      </p:sp>
      <p:sp>
        <p:nvSpPr>
          <p:cNvPr id="408" name="Oval 407">
            <a:extLst>
              <a:ext uri="{FF2B5EF4-FFF2-40B4-BE49-F238E27FC236}">
                <a16:creationId xmlns:a16="http://schemas.microsoft.com/office/drawing/2014/main" id="{CBA97FEF-CA2A-7A4A-E113-EFEBCA25340F}"/>
              </a:ext>
            </a:extLst>
          </p:cNvPr>
          <p:cNvSpPr/>
          <p:nvPr/>
        </p:nvSpPr>
        <p:spPr bwMode="auto">
          <a:xfrm>
            <a:off x="1082019" y="4439297"/>
            <a:ext cx="491585" cy="275054"/>
          </a:xfrm>
          <a:prstGeom prst="ellipse">
            <a:avLst/>
          </a:prstGeom>
          <a:solidFill>
            <a:schemeClr val="accent2"/>
          </a:solidFill>
          <a:ln w="12700">
            <a:solidFill>
              <a:schemeClr val="bg1"/>
            </a:solidFill>
            <a:miter lim="800000"/>
            <a:headEnd/>
            <a:tailEnd/>
          </a:ln>
        </p:spPr>
        <p:txBody>
          <a:bodyPr lIns="0" tIns="0" rIns="0" bIns="0" rtlCol="0" anchor="ctr"/>
          <a:lstStyle/>
          <a:p>
            <a:pPr algn="ctr" eaLnBrk="1" hangingPunct="1">
              <a:spcBef>
                <a:spcPct val="35000"/>
              </a:spcBef>
              <a:spcAft>
                <a:spcPct val="25000"/>
              </a:spcAft>
              <a:buClr>
                <a:schemeClr val="folHlink"/>
              </a:buClr>
              <a:buNone/>
            </a:pPr>
            <a:r>
              <a:rPr lang="en-US" sz="1100" b="0" dirty="0">
                <a:latin typeface="Calibri" panose="020F0502020204030204" pitchFamily="34" charset="0"/>
              </a:rPr>
              <a:t>MEK</a:t>
            </a:r>
          </a:p>
        </p:txBody>
      </p:sp>
      <p:sp>
        <p:nvSpPr>
          <p:cNvPr id="409" name="Oval 408">
            <a:extLst>
              <a:ext uri="{FF2B5EF4-FFF2-40B4-BE49-F238E27FC236}">
                <a16:creationId xmlns:a16="http://schemas.microsoft.com/office/drawing/2014/main" id="{FA875FB0-8DDD-8048-8299-1FB9553AE5D5}"/>
              </a:ext>
            </a:extLst>
          </p:cNvPr>
          <p:cNvSpPr/>
          <p:nvPr/>
        </p:nvSpPr>
        <p:spPr bwMode="auto">
          <a:xfrm>
            <a:off x="919346" y="4890713"/>
            <a:ext cx="491585" cy="275054"/>
          </a:xfrm>
          <a:prstGeom prst="ellipse">
            <a:avLst/>
          </a:prstGeom>
          <a:solidFill>
            <a:schemeClr val="accent2"/>
          </a:solidFill>
          <a:ln w="12700">
            <a:solidFill>
              <a:schemeClr val="bg1"/>
            </a:solidFill>
            <a:miter lim="800000"/>
            <a:headEnd/>
            <a:tailEnd/>
          </a:ln>
        </p:spPr>
        <p:txBody>
          <a:bodyPr lIns="0" tIns="0" rIns="0" bIns="0" rtlCol="0" anchor="ctr"/>
          <a:lstStyle/>
          <a:p>
            <a:pPr algn="ctr" eaLnBrk="1" hangingPunct="1">
              <a:spcBef>
                <a:spcPct val="35000"/>
              </a:spcBef>
              <a:spcAft>
                <a:spcPct val="25000"/>
              </a:spcAft>
              <a:buClr>
                <a:schemeClr val="folHlink"/>
              </a:buClr>
              <a:buNone/>
            </a:pPr>
            <a:r>
              <a:rPr lang="en-US" sz="1100" b="0" dirty="0">
                <a:latin typeface="Calibri" panose="020F0502020204030204" pitchFamily="34" charset="0"/>
              </a:rPr>
              <a:t>ERK</a:t>
            </a:r>
          </a:p>
        </p:txBody>
      </p:sp>
      <p:cxnSp>
        <p:nvCxnSpPr>
          <p:cNvPr id="424" name="Straight Connector 423">
            <a:extLst>
              <a:ext uri="{FF2B5EF4-FFF2-40B4-BE49-F238E27FC236}">
                <a16:creationId xmlns:a16="http://schemas.microsoft.com/office/drawing/2014/main" id="{B0210C70-E3EF-2531-EE93-2300C389B763}"/>
              </a:ext>
            </a:extLst>
          </p:cNvPr>
          <p:cNvCxnSpPr>
            <a:cxnSpLocks/>
          </p:cNvCxnSpPr>
          <p:nvPr/>
        </p:nvCxnSpPr>
        <p:spPr bwMode="auto">
          <a:xfrm flipH="1">
            <a:off x="2450558" y="4167898"/>
            <a:ext cx="882091" cy="33073"/>
          </a:xfrm>
          <a:prstGeom prst="line">
            <a:avLst/>
          </a:prstGeom>
          <a:noFill/>
          <a:ln w="28575" cap="flat" cmpd="sng" algn="ctr">
            <a:solidFill>
              <a:schemeClr val="bg1"/>
            </a:solidFill>
            <a:prstDash val="solid"/>
            <a:round/>
            <a:headEnd type="none" w="med" len="med"/>
            <a:tailEnd type="arrow" w="med" len="med"/>
          </a:ln>
          <a:effectLst/>
        </p:spPr>
      </p:cxnSp>
      <p:sp>
        <p:nvSpPr>
          <p:cNvPr id="426" name="TextBox 425">
            <a:extLst>
              <a:ext uri="{FF2B5EF4-FFF2-40B4-BE49-F238E27FC236}">
                <a16:creationId xmlns:a16="http://schemas.microsoft.com/office/drawing/2014/main" id="{5006F855-B91E-6FCF-315E-72F44DA71B49}"/>
              </a:ext>
            </a:extLst>
          </p:cNvPr>
          <p:cNvSpPr txBox="1"/>
          <p:nvPr/>
        </p:nvSpPr>
        <p:spPr bwMode="auto">
          <a:xfrm>
            <a:off x="1476298" y="5169457"/>
            <a:ext cx="952345" cy="366548"/>
          </a:xfrm>
          <a:prstGeom prst="roundRect">
            <a:avLst>
              <a:gd name="adj" fmla="val 28889"/>
            </a:avLst>
          </a:prstGeom>
          <a:solidFill>
            <a:schemeClr val="accent6"/>
          </a:solidFill>
          <a:ln w="12700">
            <a:solidFill>
              <a:schemeClr val="bg1"/>
            </a:solidFill>
          </a:ln>
        </p:spPr>
        <p:txBody>
          <a:bodyPr wrap="square" lIns="0" tIns="0" rIns="0" bIns="0" rtlCol="0" anchor="ctr">
            <a:noAutofit/>
          </a:bodyPr>
          <a:lstStyle/>
          <a:p>
            <a:pPr algn="ctr">
              <a:lnSpc>
                <a:spcPts val="1100"/>
              </a:lnSpc>
              <a:spcBef>
                <a:spcPct val="50000"/>
              </a:spcBef>
              <a:spcAft>
                <a:spcPct val="0"/>
              </a:spcAft>
              <a:buClrTx/>
              <a:buFontTx/>
              <a:buNone/>
            </a:pPr>
            <a:r>
              <a:rPr lang="en-US" sz="1100" b="0" dirty="0">
                <a:latin typeface="Calibri" panose="020F0502020204030204" pitchFamily="34" charset="0"/>
              </a:rPr>
              <a:t>Cell growth/</a:t>
            </a:r>
            <a:br>
              <a:rPr lang="en-US" sz="1100" b="0" dirty="0">
                <a:latin typeface="Calibri" panose="020F0502020204030204" pitchFamily="34" charset="0"/>
              </a:rPr>
            </a:br>
            <a:r>
              <a:rPr lang="en-US" sz="1100" b="0" dirty="0">
                <a:latin typeface="Calibri" panose="020F0502020204030204" pitchFamily="34" charset="0"/>
              </a:rPr>
              <a:t>Survival</a:t>
            </a:r>
          </a:p>
        </p:txBody>
      </p:sp>
      <p:cxnSp>
        <p:nvCxnSpPr>
          <p:cNvPr id="427" name="Straight Connector 426">
            <a:extLst>
              <a:ext uri="{FF2B5EF4-FFF2-40B4-BE49-F238E27FC236}">
                <a16:creationId xmlns:a16="http://schemas.microsoft.com/office/drawing/2014/main" id="{547044CE-E219-D00F-3AF9-17C70B618BEE}"/>
              </a:ext>
            </a:extLst>
          </p:cNvPr>
          <p:cNvCxnSpPr>
            <a:cxnSpLocks/>
            <a:stCxn id="409" idx="5"/>
          </p:cNvCxnSpPr>
          <p:nvPr/>
        </p:nvCxnSpPr>
        <p:spPr bwMode="auto">
          <a:xfrm>
            <a:off x="1338940" y="5125486"/>
            <a:ext cx="132213" cy="175746"/>
          </a:xfrm>
          <a:prstGeom prst="line">
            <a:avLst/>
          </a:prstGeom>
          <a:noFill/>
          <a:ln w="28575" cap="flat" cmpd="sng" algn="ctr">
            <a:solidFill>
              <a:schemeClr val="bg1"/>
            </a:solidFill>
            <a:prstDash val="solid"/>
            <a:round/>
            <a:headEnd type="none" w="med" len="med"/>
            <a:tailEnd type="arrow" w="med" len="med"/>
          </a:ln>
          <a:effectLst/>
        </p:spPr>
      </p:cxnSp>
      <p:cxnSp>
        <p:nvCxnSpPr>
          <p:cNvPr id="430" name="Straight Connector 429">
            <a:extLst>
              <a:ext uri="{FF2B5EF4-FFF2-40B4-BE49-F238E27FC236}">
                <a16:creationId xmlns:a16="http://schemas.microsoft.com/office/drawing/2014/main" id="{795E1221-B488-4EB2-9B4C-65556C1EA7B9}"/>
              </a:ext>
            </a:extLst>
          </p:cNvPr>
          <p:cNvCxnSpPr>
            <a:cxnSpLocks/>
            <a:endCxn id="426" idx="0"/>
          </p:cNvCxnSpPr>
          <p:nvPr/>
        </p:nvCxnSpPr>
        <p:spPr bwMode="auto">
          <a:xfrm flipH="1">
            <a:off x="1952471" y="4349433"/>
            <a:ext cx="230454" cy="820024"/>
          </a:xfrm>
          <a:prstGeom prst="line">
            <a:avLst/>
          </a:prstGeom>
          <a:noFill/>
          <a:ln w="28575" cap="flat" cmpd="sng" algn="ctr">
            <a:solidFill>
              <a:schemeClr val="bg1"/>
            </a:solidFill>
            <a:prstDash val="solid"/>
            <a:round/>
            <a:headEnd type="none" w="med" len="med"/>
            <a:tailEnd type="arrow" w="med" len="med"/>
          </a:ln>
          <a:effectLst/>
        </p:spPr>
      </p:cxnSp>
      <p:cxnSp>
        <p:nvCxnSpPr>
          <p:cNvPr id="440" name="Straight Connector 439">
            <a:extLst>
              <a:ext uri="{FF2B5EF4-FFF2-40B4-BE49-F238E27FC236}">
                <a16:creationId xmlns:a16="http://schemas.microsoft.com/office/drawing/2014/main" id="{1BB3C421-8295-3A92-5660-DA07DA28A1B8}"/>
              </a:ext>
            </a:extLst>
          </p:cNvPr>
          <p:cNvCxnSpPr>
            <a:cxnSpLocks/>
          </p:cNvCxnSpPr>
          <p:nvPr/>
        </p:nvCxnSpPr>
        <p:spPr bwMode="auto">
          <a:xfrm flipH="1">
            <a:off x="2807510" y="4275475"/>
            <a:ext cx="625992" cy="297264"/>
          </a:xfrm>
          <a:prstGeom prst="line">
            <a:avLst/>
          </a:prstGeom>
          <a:noFill/>
          <a:ln w="28575" cap="flat" cmpd="sng" algn="ctr">
            <a:solidFill>
              <a:schemeClr val="bg1"/>
            </a:solidFill>
            <a:prstDash val="solid"/>
            <a:round/>
            <a:headEnd type="none" w="med" len="med"/>
            <a:tailEnd type="arrow" w="med" len="med"/>
          </a:ln>
          <a:effectLst/>
        </p:spPr>
      </p:cxnSp>
      <p:cxnSp>
        <p:nvCxnSpPr>
          <p:cNvPr id="442" name="Straight Connector 441">
            <a:extLst>
              <a:ext uri="{FF2B5EF4-FFF2-40B4-BE49-F238E27FC236}">
                <a16:creationId xmlns:a16="http://schemas.microsoft.com/office/drawing/2014/main" id="{09EC8DC4-D013-D0F7-FCE6-47892A53B730}"/>
              </a:ext>
            </a:extLst>
          </p:cNvPr>
          <p:cNvCxnSpPr>
            <a:cxnSpLocks/>
          </p:cNvCxnSpPr>
          <p:nvPr/>
        </p:nvCxnSpPr>
        <p:spPr bwMode="auto">
          <a:xfrm flipH="1">
            <a:off x="3279383" y="4283461"/>
            <a:ext cx="280609" cy="308564"/>
          </a:xfrm>
          <a:prstGeom prst="line">
            <a:avLst/>
          </a:prstGeom>
          <a:noFill/>
          <a:ln w="28575" cap="flat" cmpd="sng" algn="ctr">
            <a:solidFill>
              <a:schemeClr val="bg1"/>
            </a:solidFill>
            <a:prstDash val="solid"/>
            <a:round/>
            <a:headEnd type="none" w="med" len="med"/>
            <a:tailEnd type="arrow" w="med" len="med"/>
          </a:ln>
          <a:effectLst/>
        </p:spPr>
      </p:cxnSp>
      <p:cxnSp>
        <p:nvCxnSpPr>
          <p:cNvPr id="445" name="Straight Connector 444">
            <a:extLst>
              <a:ext uri="{FF2B5EF4-FFF2-40B4-BE49-F238E27FC236}">
                <a16:creationId xmlns:a16="http://schemas.microsoft.com/office/drawing/2014/main" id="{EE0F3C82-83CC-4651-599D-BF750F0D3DEA}"/>
              </a:ext>
            </a:extLst>
          </p:cNvPr>
          <p:cNvCxnSpPr>
            <a:cxnSpLocks/>
            <a:endCxn id="435" idx="0"/>
          </p:cNvCxnSpPr>
          <p:nvPr/>
        </p:nvCxnSpPr>
        <p:spPr bwMode="auto">
          <a:xfrm>
            <a:off x="3649933" y="4283461"/>
            <a:ext cx="158267" cy="322350"/>
          </a:xfrm>
          <a:prstGeom prst="line">
            <a:avLst/>
          </a:prstGeom>
          <a:noFill/>
          <a:ln w="28575" cap="flat" cmpd="sng" algn="ctr">
            <a:solidFill>
              <a:schemeClr val="bg1"/>
            </a:solidFill>
            <a:prstDash val="solid"/>
            <a:round/>
            <a:headEnd type="none" w="med" len="med"/>
            <a:tailEnd type="arrow" w="med" len="med"/>
          </a:ln>
          <a:effectLst/>
        </p:spPr>
      </p:cxnSp>
      <p:cxnSp>
        <p:nvCxnSpPr>
          <p:cNvPr id="447" name="Straight Connector 446">
            <a:extLst>
              <a:ext uri="{FF2B5EF4-FFF2-40B4-BE49-F238E27FC236}">
                <a16:creationId xmlns:a16="http://schemas.microsoft.com/office/drawing/2014/main" id="{C6F63E4A-F629-B440-8732-220135791540}"/>
              </a:ext>
            </a:extLst>
          </p:cNvPr>
          <p:cNvCxnSpPr>
            <a:cxnSpLocks/>
          </p:cNvCxnSpPr>
          <p:nvPr/>
        </p:nvCxnSpPr>
        <p:spPr bwMode="auto">
          <a:xfrm>
            <a:off x="3969591" y="4148073"/>
            <a:ext cx="1522880" cy="0"/>
          </a:xfrm>
          <a:prstGeom prst="line">
            <a:avLst/>
          </a:prstGeom>
          <a:noFill/>
          <a:ln w="28575" cap="flat" cmpd="sng" algn="ctr">
            <a:solidFill>
              <a:schemeClr val="bg1"/>
            </a:solidFill>
            <a:prstDash val="solid"/>
            <a:round/>
            <a:headEnd type="none" w="med" len="med"/>
            <a:tailEnd type="arrow" w="med" len="med"/>
          </a:ln>
          <a:effectLst/>
        </p:spPr>
      </p:cxnSp>
      <p:cxnSp>
        <p:nvCxnSpPr>
          <p:cNvPr id="455" name="Straight Connector 454">
            <a:extLst>
              <a:ext uri="{FF2B5EF4-FFF2-40B4-BE49-F238E27FC236}">
                <a16:creationId xmlns:a16="http://schemas.microsoft.com/office/drawing/2014/main" id="{0D1E7EE7-FB3A-2771-9DD5-E9E054562C95}"/>
              </a:ext>
            </a:extLst>
          </p:cNvPr>
          <p:cNvCxnSpPr>
            <a:cxnSpLocks/>
          </p:cNvCxnSpPr>
          <p:nvPr/>
        </p:nvCxnSpPr>
        <p:spPr bwMode="auto">
          <a:xfrm>
            <a:off x="5740682" y="4255689"/>
            <a:ext cx="0" cy="223949"/>
          </a:xfrm>
          <a:prstGeom prst="line">
            <a:avLst/>
          </a:prstGeom>
          <a:noFill/>
          <a:ln w="28575" cap="flat" cmpd="sng" algn="ctr">
            <a:solidFill>
              <a:schemeClr val="bg1"/>
            </a:solidFill>
            <a:prstDash val="solid"/>
            <a:round/>
            <a:headEnd type="none" w="med" len="med"/>
            <a:tailEnd type="arrow" w="med" len="med"/>
          </a:ln>
          <a:effectLst/>
        </p:spPr>
      </p:cxnSp>
      <p:cxnSp>
        <p:nvCxnSpPr>
          <p:cNvPr id="458" name="Straight Connector 457">
            <a:extLst>
              <a:ext uri="{FF2B5EF4-FFF2-40B4-BE49-F238E27FC236}">
                <a16:creationId xmlns:a16="http://schemas.microsoft.com/office/drawing/2014/main" id="{D420BC8E-F27D-CAB7-451C-4F4D7AD947F2}"/>
              </a:ext>
            </a:extLst>
          </p:cNvPr>
          <p:cNvCxnSpPr>
            <a:cxnSpLocks/>
          </p:cNvCxnSpPr>
          <p:nvPr/>
        </p:nvCxnSpPr>
        <p:spPr bwMode="auto">
          <a:xfrm>
            <a:off x="5740682" y="4766677"/>
            <a:ext cx="0" cy="488237"/>
          </a:xfrm>
          <a:prstGeom prst="line">
            <a:avLst/>
          </a:prstGeom>
          <a:noFill/>
          <a:ln w="28575" cap="flat" cmpd="sng" algn="ctr">
            <a:solidFill>
              <a:schemeClr val="bg1"/>
            </a:solidFill>
            <a:prstDash val="solid"/>
            <a:round/>
            <a:headEnd type="none" w="med" len="med"/>
            <a:tailEnd type="arrow" w="med" len="med"/>
          </a:ln>
          <a:effectLst/>
        </p:spPr>
      </p:cxnSp>
      <p:cxnSp>
        <p:nvCxnSpPr>
          <p:cNvPr id="460" name="Straight Connector 459">
            <a:extLst>
              <a:ext uri="{FF2B5EF4-FFF2-40B4-BE49-F238E27FC236}">
                <a16:creationId xmlns:a16="http://schemas.microsoft.com/office/drawing/2014/main" id="{CA5E5881-7CFD-ECD8-7CB5-3546910549A9}"/>
              </a:ext>
            </a:extLst>
          </p:cNvPr>
          <p:cNvCxnSpPr>
            <a:cxnSpLocks/>
          </p:cNvCxnSpPr>
          <p:nvPr/>
        </p:nvCxnSpPr>
        <p:spPr bwMode="auto">
          <a:xfrm>
            <a:off x="3770687" y="4827189"/>
            <a:ext cx="4991" cy="427725"/>
          </a:xfrm>
          <a:prstGeom prst="line">
            <a:avLst/>
          </a:prstGeom>
          <a:noFill/>
          <a:ln w="28575" cap="flat" cmpd="sng" algn="ctr">
            <a:solidFill>
              <a:schemeClr val="bg1"/>
            </a:solidFill>
            <a:prstDash val="solid"/>
            <a:round/>
            <a:headEnd type="none" w="med" len="med"/>
            <a:tailEnd type="arrow" w="med" len="med"/>
          </a:ln>
          <a:effectLst/>
        </p:spPr>
      </p:cxnSp>
      <p:cxnSp>
        <p:nvCxnSpPr>
          <p:cNvPr id="462" name="Straight Connector 461">
            <a:extLst>
              <a:ext uri="{FF2B5EF4-FFF2-40B4-BE49-F238E27FC236}">
                <a16:creationId xmlns:a16="http://schemas.microsoft.com/office/drawing/2014/main" id="{C8634145-BA8E-3758-5592-18CD13802F2B}"/>
              </a:ext>
            </a:extLst>
          </p:cNvPr>
          <p:cNvCxnSpPr>
            <a:cxnSpLocks/>
          </p:cNvCxnSpPr>
          <p:nvPr/>
        </p:nvCxnSpPr>
        <p:spPr bwMode="auto">
          <a:xfrm flipH="1">
            <a:off x="3259898" y="4833912"/>
            <a:ext cx="13248" cy="866281"/>
          </a:xfrm>
          <a:prstGeom prst="line">
            <a:avLst/>
          </a:prstGeom>
          <a:noFill/>
          <a:ln w="28575" cap="flat" cmpd="sng" algn="ctr">
            <a:solidFill>
              <a:schemeClr val="bg1"/>
            </a:solidFill>
            <a:prstDash val="solid"/>
            <a:round/>
            <a:headEnd type="none" w="med" len="med"/>
            <a:tailEnd type="arrow" w="med" len="med"/>
          </a:ln>
          <a:effectLst/>
        </p:spPr>
      </p:cxnSp>
      <p:cxnSp>
        <p:nvCxnSpPr>
          <p:cNvPr id="464" name="Straight Connector 463">
            <a:extLst>
              <a:ext uri="{FF2B5EF4-FFF2-40B4-BE49-F238E27FC236}">
                <a16:creationId xmlns:a16="http://schemas.microsoft.com/office/drawing/2014/main" id="{FC7B6E2F-397A-0811-31A7-D03A07B9049E}"/>
              </a:ext>
            </a:extLst>
          </p:cNvPr>
          <p:cNvCxnSpPr>
            <a:cxnSpLocks/>
          </p:cNvCxnSpPr>
          <p:nvPr/>
        </p:nvCxnSpPr>
        <p:spPr bwMode="auto">
          <a:xfrm>
            <a:off x="2681475" y="4833912"/>
            <a:ext cx="404695" cy="866281"/>
          </a:xfrm>
          <a:prstGeom prst="line">
            <a:avLst/>
          </a:prstGeom>
          <a:noFill/>
          <a:ln w="28575" cap="flat" cmpd="sng" algn="ctr">
            <a:solidFill>
              <a:schemeClr val="bg1"/>
            </a:solidFill>
            <a:prstDash val="solid"/>
            <a:round/>
            <a:headEnd type="none" w="med" len="med"/>
            <a:tailEnd type="arrow" w="med" len="med"/>
          </a:ln>
          <a:effectLst/>
        </p:spPr>
      </p:cxnSp>
      <p:cxnSp>
        <p:nvCxnSpPr>
          <p:cNvPr id="466" name="Straight Connector 465">
            <a:extLst>
              <a:ext uri="{FF2B5EF4-FFF2-40B4-BE49-F238E27FC236}">
                <a16:creationId xmlns:a16="http://schemas.microsoft.com/office/drawing/2014/main" id="{D8A64DBA-088A-F510-847B-0CC0185BAECC}"/>
              </a:ext>
            </a:extLst>
          </p:cNvPr>
          <p:cNvCxnSpPr>
            <a:cxnSpLocks/>
          </p:cNvCxnSpPr>
          <p:nvPr/>
        </p:nvCxnSpPr>
        <p:spPr bwMode="auto">
          <a:xfrm flipH="1">
            <a:off x="2147091" y="4829502"/>
            <a:ext cx="307971" cy="336148"/>
          </a:xfrm>
          <a:prstGeom prst="line">
            <a:avLst/>
          </a:prstGeom>
          <a:noFill/>
          <a:ln w="28575" cap="flat" cmpd="sng" algn="ctr">
            <a:solidFill>
              <a:schemeClr val="bg1"/>
            </a:solidFill>
            <a:prstDash val="solid"/>
            <a:round/>
            <a:headEnd type="none" w="med" len="med"/>
            <a:tailEnd type="arrow" w="med" len="med"/>
          </a:ln>
          <a:effectLst/>
        </p:spPr>
      </p:cxnSp>
      <p:cxnSp>
        <p:nvCxnSpPr>
          <p:cNvPr id="470" name="Straight Connector 469">
            <a:extLst>
              <a:ext uri="{FF2B5EF4-FFF2-40B4-BE49-F238E27FC236}">
                <a16:creationId xmlns:a16="http://schemas.microsoft.com/office/drawing/2014/main" id="{9C046084-F3A5-A0B9-DC8B-CFA3510BC8D7}"/>
              </a:ext>
            </a:extLst>
          </p:cNvPr>
          <p:cNvCxnSpPr>
            <a:cxnSpLocks/>
          </p:cNvCxnSpPr>
          <p:nvPr/>
        </p:nvCxnSpPr>
        <p:spPr bwMode="auto">
          <a:xfrm flipH="1">
            <a:off x="3880776" y="4800295"/>
            <a:ext cx="434516" cy="466757"/>
          </a:xfrm>
          <a:prstGeom prst="line">
            <a:avLst/>
          </a:prstGeom>
          <a:noFill/>
          <a:ln w="28575" cap="flat" cmpd="sng" algn="ctr">
            <a:solidFill>
              <a:schemeClr val="bg1"/>
            </a:solidFill>
            <a:prstDash val="solid"/>
            <a:round/>
            <a:headEnd type="none" w="med" len="med"/>
            <a:tailEnd type="arrow" w="med" len="med"/>
          </a:ln>
          <a:effectLst/>
        </p:spPr>
      </p:cxnSp>
      <p:cxnSp>
        <p:nvCxnSpPr>
          <p:cNvPr id="472" name="Straight Connector 471">
            <a:extLst>
              <a:ext uri="{FF2B5EF4-FFF2-40B4-BE49-F238E27FC236}">
                <a16:creationId xmlns:a16="http://schemas.microsoft.com/office/drawing/2014/main" id="{1B35BE55-0D45-1B99-99F2-288970BD3CCD}"/>
              </a:ext>
            </a:extLst>
          </p:cNvPr>
          <p:cNvCxnSpPr>
            <a:cxnSpLocks/>
          </p:cNvCxnSpPr>
          <p:nvPr/>
        </p:nvCxnSpPr>
        <p:spPr bwMode="auto">
          <a:xfrm flipH="1">
            <a:off x="4832208" y="4632096"/>
            <a:ext cx="7520" cy="628217"/>
          </a:xfrm>
          <a:prstGeom prst="line">
            <a:avLst/>
          </a:prstGeom>
          <a:noFill/>
          <a:ln w="28575" cap="flat" cmpd="sng" algn="ctr">
            <a:solidFill>
              <a:schemeClr val="bg1"/>
            </a:solidFill>
            <a:prstDash val="solid"/>
            <a:round/>
            <a:headEnd type="none" w="med" len="med"/>
            <a:tailEnd type="arrow" w="med" len="med"/>
          </a:ln>
          <a:effectLst/>
        </p:spPr>
      </p:cxnSp>
      <p:grpSp>
        <p:nvGrpSpPr>
          <p:cNvPr id="478" name="Group 477">
            <a:extLst>
              <a:ext uri="{FF2B5EF4-FFF2-40B4-BE49-F238E27FC236}">
                <a16:creationId xmlns:a16="http://schemas.microsoft.com/office/drawing/2014/main" id="{2E877B6C-1E83-1033-E4BA-51DF44ABB61D}"/>
              </a:ext>
            </a:extLst>
          </p:cNvPr>
          <p:cNvGrpSpPr/>
          <p:nvPr/>
        </p:nvGrpSpPr>
        <p:grpSpPr>
          <a:xfrm rot="869062">
            <a:off x="3965089" y="4193159"/>
            <a:ext cx="678686" cy="168159"/>
            <a:chOff x="4909815" y="2974419"/>
            <a:chExt cx="341160" cy="168159"/>
          </a:xfrm>
        </p:grpSpPr>
        <p:cxnSp>
          <p:nvCxnSpPr>
            <p:cNvPr id="475" name="Straight Connector 474">
              <a:extLst>
                <a:ext uri="{FF2B5EF4-FFF2-40B4-BE49-F238E27FC236}">
                  <a16:creationId xmlns:a16="http://schemas.microsoft.com/office/drawing/2014/main" id="{71A7299E-B66F-4C1A-A246-9572E29A2BD8}"/>
                </a:ext>
              </a:extLst>
            </p:cNvPr>
            <p:cNvCxnSpPr>
              <a:cxnSpLocks/>
            </p:cNvCxnSpPr>
            <p:nvPr/>
          </p:nvCxnSpPr>
          <p:spPr bwMode="auto">
            <a:xfrm rot="20730938">
              <a:off x="4909815" y="2976150"/>
              <a:ext cx="328564" cy="165097"/>
            </a:xfrm>
            <a:prstGeom prst="line">
              <a:avLst/>
            </a:prstGeom>
            <a:noFill/>
            <a:ln w="28575" cap="flat" cmpd="sng" algn="ctr">
              <a:solidFill>
                <a:schemeClr val="bg1"/>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08C43D3E-EE4D-E412-3522-31924001A01C}"/>
                </a:ext>
              </a:extLst>
            </p:cNvPr>
            <p:cNvCxnSpPr>
              <a:cxnSpLocks/>
            </p:cNvCxnSpPr>
            <p:nvPr/>
          </p:nvCxnSpPr>
          <p:spPr bwMode="auto">
            <a:xfrm flipV="1">
              <a:off x="5250975" y="2974419"/>
              <a:ext cx="0" cy="168159"/>
            </a:xfrm>
            <a:prstGeom prst="line">
              <a:avLst/>
            </a:prstGeom>
            <a:noFill/>
            <a:ln w="28575" cap="flat" cmpd="sng" algn="ctr">
              <a:solidFill>
                <a:schemeClr val="bg1"/>
              </a:solidFill>
              <a:prstDash val="solid"/>
              <a:round/>
              <a:headEnd type="none" w="med" len="med"/>
              <a:tailEnd type="none" w="med" len="med"/>
            </a:ln>
            <a:effectLst/>
          </p:spPr>
        </p:cxnSp>
      </p:grpSp>
      <p:grpSp>
        <p:nvGrpSpPr>
          <p:cNvPr id="480" name="Group 479">
            <a:extLst>
              <a:ext uri="{FF2B5EF4-FFF2-40B4-BE49-F238E27FC236}">
                <a16:creationId xmlns:a16="http://schemas.microsoft.com/office/drawing/2014/main" id="{41860211-6506-8FC5-6E22-50E704BE3D16}"/>
              </a:ext>
            </a:extLst>
          </p:cNvPr>
          <p:cNvGrpSpPr/>
          <p:nvPr/>
        </p:nvGrpSpPr>
        <p:grpSpPr>
          <a:xfrm rot="2731388">
            <a:off x="3876960" y="4317645"/>
            <a:ext cx="379532" cy="264888"/>
            <a:chOff x="4943759" y="2915423"/>
            <a:chExt cx="307216" cy="264888"/>
          </a:xfrm>
        </p:grpSpPr>
        <p:cxnSp>
          <p:nvCxnSpPr>
            <p:cNvPr id="481" name="Straight Connector 480">
              <a:extLst>
                <a:ext uri="{FF2B5EF4-FFF2-40B4-BE49-F238E27FC236}">
                  <a16:creationId xmlns:a16="http://schemas.microsoft.com/office/drawing/2014/main" id="{4752DCC4-7344-CF61-F1E7-B54FAB1996CF}"/>
                </a:ext>
              </a:extLst>
            </p:cNvPr>
            <p:cNvCxnSpPr>
              <a:cxnSpLocks/>
            </p:cNvCxnSpPr>
            <p:nvPr/>
          </p:nvCxnSpPr>
          <p:spPr bwMode="auto">
            <a:xfrm rot="18868612">
              <a:off x="4941780" y="2917402"/>
              <a:ext cx="264888" cy="260930"/>
            </a:xfrm>
            <a:prstGeom prst="line">
              <a:avLst/>
            </a:prstGeom>
            <a:noFill/>
            <a:ln w="28575" cap="flat" cmpd="sng" algn="ctr">
              <a:solidFill>
                <a:schemeClr val="bg1"/>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A8B34C9C-7917-228E-E67B-D2B50A0FADA6}"/>
                </a:ext>
              </a:extLst>
            </p:cNvPr>
            <p:cNvCxnSpPr>
              <a:cxnSpLocks/>
            </p:cNvCxnSpPr>
            <p:nvPr/>
          </p:nvCxnSpPr>
          <p:spPr bwMode="auto">
            <a:xfrm flipV="1">
              <a:off x="5250975" y="2974419"/>
              <a:ext cx="0" cy="168159"/>
            </a:xfrm>
            <a:prstGeom prst="line">
              <a:avLst/>
            </a:prstGeom>
            <a:noFill/>
            <a:ln w="28575" cap="flat" cmpd="sng" algn="ctr">
              <a:solidFill>
                <a:schemeClr val="bg1"/>
              </a:solidFill>
              <a:prstDash val="solid"/>
              <a:round/>
              <a:headEnd type="none" w="med" len="med"/>
              <a:tailEnd type="none" w="med" len="med"/>
            </a:ln>
            <a:effectLst/>
          </p:spPr>
        </p:cxnSp>
      </p:grpSp>
      <p:sp>
        <p:nvSpPr>
          <p:cNvPr id="422" name="TextBox 421">
            <a:extLst>
              <a:ext uri="{FF2B5EF4-FFF2-40B4-BE49-F238E27FC236}">
                <a16:creationId xmlns:a16="http://schemas.microsoft.com/office/drawing/2014/main" id="{3F97B950-8A62-EA69-031A-9B022FC11264}"/>
              </a:ext>
            </a:extLst>
          </p:cNvPr>
          <p:cNvSpPr txBox="1"/>
          <p:nvPr/>
        </p:nvSpPr>
        <p:spPr bwMode="auto">
          <a:xfrm>
            <a:off x="3324861" y="4043619"/>
            <a:ext cx="710210" cy="275054"/>
          </a:xfrm>
          <a:prstGeom prst="rect">
            <a:avLst/>
          </a:prstGeom>
          <a:solidFill>
            <a:schemeClr val="accent5"/>
          </a:solidFill>
          <a:ln w="12700">
            <a:solidFill>
              <a:schemeClr val="bg1"/>
            </a:solidFill>
          </a:ln>
        </p:spPr>
        <p:txBody>
          <a:bodyPr wrap="square" lIns="0" tIns="0" rIns="0" bIns="0" rtlCol="0" anchor="ctr">
            <a:no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AKT</a:t>
            </a:r>
          </a:p>
        </p:txBody>
      </p:sp>
      <p:sp>
        <p:nvSpPr>
          <p:cNvPr id="423" name="Oval 422">
            <a:extLst>
              <a:ext uri="{FF2B5EF4-FFF2-40B4-BE49-F238E27FC236}">
                <a16:creationId xmlns:a16="http://schemas.microsoft.com/office/drawing/2014/main" id="{79BC637E-3A14-9ECD-F109-B360E1CE2FE6}"/>
              </a:ext>
            </a:extLst>
          </p:cNvPr>
          <p:cNvSpPr/>
          <p:nvPr/>
        </p:nvSpPr>
        <p:spPr bwMode="auto">
          <a:xfrm>
            <a:off x="1937058" y="4077135"/>
            <a:ext cx="491585" cy="275054"/>
          </a:xfrm>
          <a:prstGeom prst="ellipse">
            <a:avLst/>
          </a:prstGeom>
          <a:solidFill>
            <a:schemeClr val="accent2"/>
          </a:solidFill>
          <a:ln w="12700">
            <a:solidFill>
              <a:schemeClr val="bg1"/>
            </a:solidFill>
            <a:miter lim="800000"/>
            <a:headEnd/>
            <a:tailEnd/>
          </a:ln>
        </p:spPr>
        <p:txBody>
          <a:bodyPr lIns="0" tIns="0" rIns="0" bIns="0" rtlCol="0" anchor="ctr"/>
          <a:lstStyle/>
          <a:p>
            <a:pPr algn="ctr" eaLnBrk="1" hangingPunct="1">
              <a:spcBef>
                <a:spcPct val="35000"/>
              </a:spcBef>
              <a:spcAft>
                <a:spcPct val="25000"/>
              </a:spcAft>
              <a:buClr>
                <a:schemeClr val="folHlink"/>
              </a:buClr>
              <a:buNone/>
            </a:pPr>
            <a:r>
              <a:rPr lang="en-US" sz="1100" b="0" dirty="0">
                <a:latin typeface="Calibri" panose="020F0502020204030204" pitchFamily="34" charset="0"/>
              </a:rPr>
              <a:t>GSKB</a:t>
            </a:r>
          </a:p>
        </p:txBody>
      </p:sp>
      <p:sp>
        <p:nvSpPr>
          <p:cNvPr id="433" name="TextBox 432">
            <a:extLst>
              <a:ext uri="{FF2B5EF4-FFF2-40B4-BE49-F238E27FC236}">
                <a16:creationId xmlns:a16="http://schemas.microsoft.com/office/drawing/2014/main" id="{5A288D59-BADC-5C38-11F7-94FBB1433E76}"/>
              </a:ext>
            </a:extLst>
          </p:cNvPr>
          <p:cNvSpPr txBox="1"/>
          <p:nvPr/>
        </p:nvSpPr>
        <p:spPr bwMode="auto">
          <a:xfrm>
            <a:off x="2450558" y="4605812"/>
            <a:ext cx="460463" cy="229501"/>
          </a:xfrm>
          <a:prstGeom prst="rect">
            <a:avLst/>
          </a:prstGeom>
          <a:solidFill>
            <a:schemeClr val="accent5"/>
          </a:solidFill>
          <a:ln w="12700">
            <a:solidFill>
              <a:schemeClr val="bg1"/>
            </a:solidFill>
          </a:ln>
        </p:spPr>
        <p:txBody>
          <a:bodyPr wrap="square" lIns="0" tIns="0" rIns="0" bIns="0" rtlCol="0" anchor="ctr">
            <a:no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mTOR</a:t>
            </a:r>
          </a:p>
        </p:txBody>
      </p:sp>
      <p:sp>
        <p:nvSpPr>
          <p:cNvPr id="434" name="TextBox 433">
            <a:extLst>
              <a:ext uri="{FF2B5EF4-FFF2-40B4-BE49-F238E27FC236}">
                <a16:creationId xmlns:a16="http://schemas.microsoft.com/office/drawing/2014/main" id="{955115FD-76E9-54B6-01E9-467876D7A3DD}"/>
              </a:ext>
            </a:extLst>
          </p:cNvPr>
          <p:cNvSpPr txBox="1"/>
          <p:nvPr/>
        </p:nvSpPr>
        <p:spPr bwMode="auto">
          <a:xfrm>
            <a:off x="3044064" y="4607364"/>
            <a:ext cx="441987" cy="229501"/>
          </a:xfrm>
          <a:prstGeom prst="rect">
            <a:avLst/>
          </a:prstGeom>
          <a:solidFill>
            <a:schemeClr val="accent5"/>
          </a:solidFill>
          <a:ln w="12700">
            <a:solidFill>
              <a:schemeClr val="bg1"/>
            </a:solidFill>
          </a:ln>
        </p:spPr>
        <p:txBody>
          <a:bodyPr wrap="square" lIns="0" tIns="0" rIns="0" bIns="0" rtlCol="0" anchor="ctr">
            <a:no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STAT3</a:t>
            </a:r>
          </a:p>
        </p:txBody>
      </p:sp>
      <p:sp>
        <p:nvSpPr>
          <p:cNvPr id="435" name="TextBox 434">
            <a:extLst>
              <a:ext uri="{FF2B5EF4-FFF2-40B4-BE49-F238E27FC236}">
                <a16:creationId xmlns:a16="http://schemas.microsoft.com/office/drawing/2014/main" id="{CD55A861-39A0-54EA-F0E6-EC0B2A676627}"/>
              </a:ext>
            </a:extLst>
          </p:cNvPr>
          <p:cNvSpPr txBox="1"/>
          <p:nvPr/>
        </p:nvSpPr>
        <p:spPr bwMode="auto">
          <a:xfrm>
            <a:off x="3587206" y="4605811"/>
            <a:ext cx="441987" cy="229501"/>
          </a:xfrm>
          <a:prstGeom prst="rect">
            <a:avLst/>
          </a:prstGeom>
          <a:solidFill>
            <a:schemeClr val="accent5"/>
          </a:solidFill>
          <a:ln w="12700">
            <a:solidFill>
              <a:schemeClr val="bg1"/>
            </a:solidFill>
          </a:ln>
        </p:spPr>
        <p:txBody>
          <a:bodyPr wrap="square" lIns="0" tIns="0" rIns="0" bIns="0" rtlCol="0" anchor="ctr">
            <a:no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NF</a:t>
            </a:r>
            <a:r>
              <a:rPr lang="az-Cyrl-AZ" sz="1100" b="0" dirty="0">
                <a:solidFill>
                  <a:schemeClr val="bg1"/>
                </a:solidFill>
                <a:latin typeface="Calibri" panose="020F0502020204030204" pitchFamily="34" charset="0"/>
              </a:rPr>
              <a:t>ҝ</a:t>
            </a:r>
            <a:r>
              <a:rPr lang="en-US" sz="1100" b="0" dirty="0">
                <a:solidFill>
                  <a:schemeClr val="bg1"/>
                </a:solidFill>
                <a:latin typeface="Calibri" panose="020F0502020204030204" pitchFamily="34" charset="0"/>
              </a:rPr>
              <a:t>B</a:t>
            </a:r>
          </a:p>
        </p:txBody>
      </p:sp>
      <p:sp>
        <p:nvSpPr>
          <p:cNvPr id="436" name="TextBox 435">
            <a:extLst>
              <a:ext uri="{FF2B5EF4-FFF2-40B4-BE49-F238E27FC236}">
                <a16:creationId xmlns:a16="http://schemas.microsoft.com/office/drawing/2014/main" id="{5537DD41-010C-96A3-CC84-7C7D40FADB75}"/>
              </a:ext>
            </a:extLst>
          </p:cNvPr>
          <p:cNvSpPr txBox="1"/>
          <p:nvPr/>
        </p:nvSpPr>
        <p:spPr bwMode="auto">
          <a:xfrm>
            <a:off x="5492471" y="4057638"/>
            <a:ext cx="441987" cy="229501"/>
          </a:xfrm>
          <a:prstGeom prst="rect">
            <a:avLst/>
          </a:prstGeom>
          <a:solidFill>
            <a:schemeClr val="accent5"/>
          </a:solidFill>
          <a:ln w="12700">
            <a:solidFill>
              <a:schemeClr val="bg1"/>
            </a:solidFill>
          </a:ln>
        </p:spPr>
        <p:txBody>
          <a:bodyPr wrap="square" lIns="0" tIns="0" rIns="0" bIns="0" rtlCol="0" anchor="ctr">
            <a:no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SLUG</a:t>
            </a:r>
          </a:p>
        </p:txBody>
      </p:sp>
      <p:sp>
        <p:nvSpPr>
          <p:cNvPr id="437" name="Oval 436">
            <a:extLst>
              <a:ext uri="{FF2B5EF4-FFF2-40B4-BE49-F238E27FC236}">
                <a16:creationId xmlns:a16="http://schemas.microsoft.com/office/drawing/2014/main" id="{67D5F810-7D93-0336-9B27-B207DAD12055}"/>
              </a:ext>
            </a:extLst>
          </p:cNvPr>
          <p:cNvSpPr/>
          <p:nvPr/>
        </p:nvSpPr>
        <p:spPr bwMode="auto">
          <a:xfrm>
            <a:off x="2450558" y="5713980"/>
            <a:ext cx="1518922" cy="490834"/>
          </a:xfrm>
          <a:prstGeom prst="ellipse">
            <a:avLst/>
          </a:prstGeom>
          <a:solidFill>
            <a:schemeClr val="accent6"/>
          </a:solidFill>
          <a:ln w="12700">
            <a:solidFill>
              <a:schemeClr val="bg1"/>
            </a:solidFill>
            <a:miter lim="800000"/>
            <a:headEnd/>
            <a:tailEnd/>
          </a:ln>
        </p:spPr>
        <p:txBody>
          <a:bodyPr lIns="0" tIns="0" rIns="0" bIns="0" rtlCol="0" anchor="ctr"/>
          <a:lstStyle/>
          <a:p>
            <a:pPr algn="ctr" eaLnBrk="1" hangingPunct="1">
              <a:lnSpc>
                <a:spcPts val="1100"/>
              </a:lnSpc>
              <a:spcBef>
                <a:spcPct val="35000"/>
              </a:spcBef>
              <a:spcAft>
                <a:spcPct val="25000"/>
              </a:spcAft>
              <a:buClr>
                <a:schemeClr val="folHlink"/>
              </a:buClr>
              <a:buNone/>
            </a:pPr>
            <a:r>
              <a:rPr lang="en-US" sz="1100" b="0" dirty="0">
                <a:latin typeface="Calibri" panose="020F0502020204030204" pitchFamily="34" charset="0"/>
              </a:rPr>
              <a:t>Tumor progression &amp; angiogenesis</a:t>
            </a:r>
          </a:p>
        </p:txBody>
      </p:sp>
      <p:sp>
        <p:nvSpPr>
          <p:cNvPr id="438" name="TextBox 437">
            <a:extLst>
              <a:ext uri="{FF2B5EF4-FFF2-40B4-BE49-F238E27FC236}">
                <a16:creationId xmlns:a16="http://schemas.microsoft.com/office/drawing/2014/main" id="{05434815-A5BE-CA0C-2595-BC64CA822B12}"/>
              </a:ext>
            </a:extLst>
          </p:cNvPr>
          <p:cNvSpPr txBox="1"/>
          <p:nvPr/>
        </p:nvSpPr>
        <p:spPr bwMode="auto">
          <a:xfrm>
            <a:off x="3353064" y="5269771"/>
            <a:ext cx="733571" cy="275054"/>
          </a:xfrm>
          <a:prstGeom prst="roundRect">
            <a:avLst>
              <a:gd name="adj" fmla="val 28889"/>
            </a:avLst>
          </a:prstGeom>
          <a:solidFill>
            <a:schemeClr val="accent6"/>
          </a:solidFill>
          <a:ln w="12700">
            <a:solidFill>
              <a:schemeClr val="bg1"/>
            </a:solidFill>
          </a:ln>
        </p:spPr>
        <p:txBody>
          <a:bodyPr wrap="square" lIns="0" tIns="0" rIns="0" bIns="0" rtlCol="0" anchor="ctr">
            <a:noAutofit/>
          </a:bodyPr>
          <a:lstStyle/>
          <a:p>
            <a:pPr algn="ctr">
              <a:lnSpc>
                <a:spcPts val="1100"/>
              </a:lnSpc>
              <a:spcBef>
                <a:spcPct val="50000"/>
              </a:spcBef>
              <a:spcAft>
                <a:spcPct val="0"/>
              </a:spcAft>
              <a:buClrTx/>
              <a:buFontTx/>
              <a:buNone/>
            </a:pPr>
            <a:r>
              <a:rPr lang="en-US" sz="1100" b="0" dirty="0">
                <a:latin typeface="Calibri" panose="020F0502020204030204" pitchFamily="34" charset="0"/>
              </a:rPr>
              <a:t>Cell death</a:t>
            </a:r>
          </a:p>
        </p:txBody>
      </p:sp>
      <p:sp>
        <p:nvSpPr>
          <p:cNvPr id="439" name="TextBox 438">
            <a:extLst>
              <a:ext uri="{FF2B5EF4-FFF2-40B4-BE49-F238E27FC236}">
                <a16:creationId xmlns:a16="http://schemas.microsoft.com/office/drawing/2014/main" id="{90A3FB17-C38C-BAC3-2DCA-16E780D24116}"/>
              </a:ext>
            </a:extLst>
          </p:cNvPr>
          <p:cNvSpPr txBox="1"/>
          <p:nvPr/>
        </p:nvSpPr>
        <p:spPr bwMode="auto">
          <a:xfrm>
            <a:off x="4385734" y="5260951"/>
            <a:ext cx="733571" cy="275054"/>
          </a:xfrm>
          <a:prstGeom prst="roundRect">
            <a:avLst>
              <a:gd name="adj" fmla="val 28889"/>
            </a:avLst>
          </a:prstGeom>
          <a:solidFill>
            <a:schemeClr val="accent6"/>
          </a:solidFill>
          <a:ln w="12700">
            <a:solidFill>
              <a:schemeClr val="bg1"/>
            </a:solidFill>
          </a:ln>
        </p:spPr>
        <p:txBody>
          <a:bodyPr wrap="square" lIns="0" tIns="0" rIns="0" bIns="0" rtlCol="0" anchor="ctr">
            <a:noAutofit/>
          </a:bodyPr>
          <a:lstStyle/>
          <a:p>
            <a:pPr algn="ctr">
              <a:lnSpc>
                <a:spcPts val="1100"/>
              </a:lnSpc>
              <a:spcBef>
                <a:spcPct val="50000"/>
              </a:spcBef>
              <a:spcAft>
                <a:spcPct val="0"/>
              </a:spcAft>
              <a:buClrTx/>
              <a:buFontTx/>
              <a:buNone/>
            </a:pPr>
            <a:r>
              <a:rPr lang="en-US" sz="1100" b="0" dirty="0">
                <a:latin typeface="Calibri" panose="020F0502020204030204" pitchFamily="34" charset="0"/>
              </a:rPr>
              <a:t>Cell cycle</a:t>
            </a:r>
          </a:p>
        </p:txBody>
      </p:sp>
      <p:sp>
        <p:nvSpPr>
          <p:cNvPr id="450" name="Oval 449">
            <a:extLst>
              <a:ext uri="{FF2B5EF4-FFF2-40B4-BE49-F238E27FC236}">
                <a16:creationId xmlns:a16="http://schemas.microsoft.com/office/drawing/2014/main" id="{F5F58272-4D97-3482-C1D2-BFF23E1716A7}"/>
              </a:ext>
            </a:extLst>
          </p:cNvPr>
          <p:cNvSpPr/>
          <p:nvPr/>
        </p:nvSpPr>
        <p:spPr bwMode="auto">
          <a:xfrm>
            <a:off x="5494890" y="4479638"/>
            <a:ext cx="491585" cy="275054"/>
          </a:xfrm>
          <a:prstGeom prst="ellipse">
            <a:avLst/>
          </a:prstGeom>
          <a:solidFill>
            <a:schemeClr val="accent5"/>
          </a:solidFill>
          <a:ln w="12700">
            <a:solidFill>
              <a:schemeClr val="bg1"/>
            </a:solidFill>
            <a:miter lim="800000"/>
            <a:headEnd/>
            <a:tailEnd/>
          </a:ln>
        </p:spPr>
        <p:txBody>
          <a:bodyPr lIns="0" tIns="0" rIns="0" bIns="0"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EMT</a:t>
            </a:r>
          </a:p>
        </p:txBody>
      </p:sp>
      <p:sp>
        <p:nvSpPr>
          <p:cNvPr id="451" name="TextBox 450">
            <a:extLst>
              <a:ext uri="{FF2B5EF4-FFF2-40B4-BE49-F238E27FC236}">
                <a16:creationId xmlns:a16="http://schemas.microsoft.com/office/drawing/2014/main" id="{F9A169DD-96E9-D992-AEA3-B7DE9616A056}"/>
              </a:ext>
            </a:extLst>
          </p:cNvPr>
          <p:cNvSpPr txBox="1"/>
          <p:nvPr/>
        </p:nvSpPr>
        <p:spPr bwMode="auto">
          <a:xfrm>
            <a:off x="5304163" y="5254914"/>
            <a:ext cx="785313" cy="295177"/>
          </a:xfrm>
          <a:prstGeom prst="roundRect">
            <a:avLst>
              <a:gd name="adj" fmla="val 28889"/>
            </a:avLst>
          </a:prstGeom>
          <a:solidFill>
            <a:schemeClr val="accent6"/>
          </a:solidFill>
          <a:ln w="12700">
            <a:solidFill>
              <a:schemeClr val="bg1"/>
            </a:solidFill>
          </a:ln>
        </p:spPr>
        <p:txBody>
          <a:bodyPr wrap="square" lIns="0" tIns="0" rIns="0" bIns="0" rtlCol="0" anchor="ctr">
            <a:noAutofit/>
          </a:bodyPr>
          <a:lstStyle/>
          <a:p>
            <a:pPr algn="ctr">
              <a:lnSpc>
                <a:spcPts val="1100"/>
              </a:lnSpc>
              <a:spcBef>
                <a:spcPct val="50000"/>
              </a:spcBef>
              <a:spcAft>
                <a:spcPct val="0"/>
              </a:spcAft>
              <a:buClrTx/>
              <a:buFontTx/>
              <a:buNone/>
            </a:pPr>
            <a:r>
              <a:rPr lang="en-US" sz="1100" b="0" dirty="0">
                <a:latin typeface="Calibri" panose="020F0502020204030204" pitchFamily="34" charset="0"/>
              </a:rPr>
              <a:t>Metastasis</a:t>
            </a:r>
          </a:p>
        </p:txBody>
      </p:sp>
      <p:sp>
        <p:nvSpPr>
          <p:cNvPr id="468" name="Oval 467">
            <a:extLst>
              <a:ext uri="{FF2B5EF4-FFF2-40B4-BE49-F238E27FC236}">
                <a16:creationId xmlns:a16="http://schemas.microsoft.com/office/drawing/2014/main" id="{865365BA-456B-D936-0959-FB21C23D7CE9}"/>
              </a:ext>
            </a:extLst>
          </p:cNvPr>
          <p:cNvSpPr/>
          <p:nvPr/>
        </p:nvSpPr>
        <p:spPr bwMode="auto">
          <a:xfrm>
            <a:off x="4668427" y="4356404"/>
            <a:ext cx="312645" cy="275054"/>
          </a:xfrm>
          <a:prstGeom prst="ellipse">
            <a:avLst/>
          </a:prstGeom>
          <a:solidFill>
            <a:schemeClr val="accent5"/>
          </a:solidFill>
          <a:ln w="12700">
            <a:solidFill>
              <a:schemeClr val="bg1"/>
            </a:solidFill>
            <a:miter lim="800000"/>
            <a:headEnd/>
            <a:tailEnd/>
          </a:ln>
        </p:spPr>
        <p:txBody>
          <a:bodyPr lIns="0" tIns="0" rIns="0" bIns="0" rtlCol="0" anchor="ctr"/>
          <a:lstStyle/>
          <a:p>
            <a:pPr algn="ctr" eaLnBrk="1" hangingPunct="1">
              <a:spcBef>
                <a:spcPct val="35000"/>
              </a:spcBef>
              <a:spcAft>
                <a:spcPct val="25000"/>
              </a:spcAft>
              <a:buClr>
                <a:schemeClr val="folHlink"/>
              </a:buClr>
              <a:buNone/>
            </a:pPr>
            <a:r>
              <a:rPr lang="en-US" sz="1100" b="0" dirty="0">
                <a:solidFill>
                  <a:schemeClr val="bg1"/>
                </a:solidFill>
                <a:latin typeface="Calibri" panose="020F0502020204030204" pitchFamily="34" charset="0"/>
              </a:rPr>
              <a:t>p27</a:t>
            </a:r>
          </a:p>
        </p:txBody>
      </p:sp>
      <p:sp>
        <p:nvSpPr>
          <p:cNvPr id="469" name="TextBox 468">
            <a:extLst>
              <a:ext uri="{FF2B5EF4-FFF2-40B4-BE49-F238E27FC236}">
                <a16:creationId xmlns:a16="http://schemas.microsoft.com/office/drawing/2014/main" id="{53100C9D-01B1-647C-E93C-09253F077B2C}"/>
              </a:ext>
            </a:extLst>
          </p:cNvPr>
          <p:cNvSpPr txBox="1"/>
          <p:nvPr/>
        </p:nvSpPr>
        <p:spPr bwMode="auto">
          <a:xfrm>
            <a:off x="4194331" y="4632096"/>
            <a:ext cx="393259" cy="176929"/>
          </a:xfrm>
          <a:prstGeom prst="rect">
            <a:avLst/>
          </a:prstGeom>
          <a:solidFill>
            <a:schemeClr val="accent5"/>
          </a:solidFill>
          <a:ln w="12700">
            <a:solidFill>
              <a:schemeClr val="bg1"/>
            </a:solidFill>
          </a:ln>
        </p:spPr>
        <p:txBody>
          <a:bodyPr wrap="square" lIns="0" tIns="0" rIns="0" bIns="0" rtlCol="0" anchor="ctr">
            <a:noAutofit/>
          </a:bodyPr>
          <a:lstStyle/>
          <a:p>
            <a:pPr algn="ct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BAD</a:t>
            </a:r>
          </a:p>
        </p:txBody>
      </p:sp>
      <p:cxnSp>
        <p:nvCxnSpPr>
          <p:cNvPr id="486" name="Straight Connector 485">
            <a:extLst>
              <a:ext uri="{FF2B5EF4-FFF2-40B4-BE49-F238E27FC236}">
                <a16:creationId xmlns:a16="http://schemas.microsoft.com/office/drawing/2014/main" id="{C71CEF86-4547-83CA-E9D6-A4CC013F19B0}"/>
              </a:ext>
            </a:extLst>
          </p:cNvPr>
          <p:cNvCxnSpPr>
            <a:cxnSpLocks/>
          </p:cNvCxnSpPr>
          <p:nvPr/>
        </p:nvCxnSpPr>
        <p:spPr bwMode="auto">
          <a:xfrm>
            <a:off x="3837922" y="3764872"/>
            <a:ext cx="0" cy="275054"/>
          </a:xfrm>
          <a:prstGeom prst="line">
            <a:avLst/>
          </a:prstGeom>
          <a:noFill/>
          <a:ln w="28575" cap="flat" cmpd="sng" algn="ctr">
            <a:solidFill>
              <a:schemeClr val="bg2"/>
            </a:solidFill>
            <a:prstDash val="solid"/>
            <a:round/>
            <a:headEnd type="none" w="med" len="med"/>
            <a:tailEnd type="arrow" w="med" len="med"/>
          </a:ln>
          <a:effectLst/>
        </p:spPr>
      </p:cxnSp>
      <p:sp>
        <p:nvSpPr>
          <p:cNvPr id="38" name="Oval 37">
            <a:extLst>
              <a:ext uri="{FF2B5EF4-FFF2-40B4-BE49-F238E27FC236}">
                <a16:creationId xmlns:a16="http://schemas.microsoft.com/office/drawing/2014/main" id="{142D64BD-0ADF-FDDE-2EF4-6EC590DC9E28}"/>
              </a:ext>
            </a:extLst>
          </p:cNvPr>
          <p:cNvSpPr/>
          <p:nvPr/>
        </p:nvSpPr>
        <p:spPr bwMode="auto">
          <a:xfrm>
            <a:off x="2892523" y="2896019"/>
            <a:ext cx="193647" cy="193647"/>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562992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BB2C5-DB89-8F21-7CAB-C2B458700F9B}"/>
              </a:ext>
            </a:extLst>
          </p:cNvPr>
          <p:cNvSpPr>
            <a:spLocks noGrp="1"/>
          </p:cNvSpPr>
          <p:nvPr>
            <p:ph type="title"/>
          </p:nvPr>
        </p:nvSpPr>
        <p:spPr/>
        <p:txBody>
          <a:bodyPr/>
          <a:lstStyle/>
          <a:p>
            <a:r>
              <a:rPr lang="en-US" sz="3200" dirty="0"/>
              <a:t>Antibody–Drug Conjugate Landscape in Breast Cancer</a:t>
            </a:r>
          </a:p>
        </p:txBody>
      </p:sp>
      <p:sp>
        <p:nvSpPr>
          <p:cNvPr id="3" name="Content Placeholder 2">
            <a:extLst>
              <a:ext uri="{FF2B5EF4-FFF2-40B4-BE49-F238E27FC236}">
                <a16:creationId xmlns:a16="http://schemas.microsoft.com/office/drawing/2014/main" id="{EAFBEDE8-3390-CAA2-CB8C-817DDA179612}"/>
              </a:ext>
            </a:extLst>
          </p:cNvPr>
          <p:cNvSpPr>
            <a:spLocks noGrp="1"/>
          </p:cNvSpPr>
          <p:nvPr>
            <p:ph idx="1"/>
          </p:nvPr>
        </p:nvSpPr>
        <p:spPr>
          <a:xfrm>
            <a:off x="608293" y="4244938"/>
            <a:ext cx="4948336" cy="1556282"/>
          </a:xfrm>
        </p:spPr>
        <p:txBody>
          <a:bodyPr/>
          <a:lstStyle/>
          <a:p>
            <a:r>
              <a:rPr lang="en-US" sz="1800" dirty="0">
                <a:ea typeface="Calibri" panose="020F0502020204030204" pitchFamily="34" charset="0"/>
                <a:cs typeface="Calibri" panose="020F0502020204030204" pitchFamily="34" charset="0"/>
              </a:rPr>
              <a:t>Open questions in this setting:</a:t>
            </a:r>
          </a:p>
          <a:p>
            <a:pPr lvl="1"/>
            <a:r>
              <a:rPr lang="en-US" sz="1800" dirty="0">
                <a:ea typeface="Calibri" panose="020F0502020204030204" pitchFamily="34" charset="0"/>
                <a:cs typeface="Calibri" panose="020F0502020204030204" pitchFamily="34" charset="0"/>
              </a:rPr>
              <a:t>MoA for ADC resistance</a:t>
            </a:r>
          </a:p>
          <a:p>
            <a:pPr lvl="1"/>
            <a:r>
              <a:rPr lang="en-US" sz="1800" dirty="0">
                <a:ea typeface="Calibri" panose="020F0502020204030204" pitchFamily="34" charset="0"/>
                <a:cs typeface="Calibri" panose="020F0502020204030204" pitchFamily="34" charset="0"/>
              </a:rPr>
              <a:t>Sequencing considerations for ADCs</a:t>
            </a:r>
          </a:p>
        </p:txBody>
      </p:sp>
      <p:sp>
        <p:nvSpPr>
          <p:cNvPr id="7" name="Text Box 11">
            <a:extLst>
              <a:ext uri="{FF2B5EF4-FFF2-40B4-BE49-F238E27FC236}">
                <a16:creationId xmlns:a16="http://schemas.microsoft.com/office/drawing/2014/main" id="{AC6473F0-27E9-5EA6-6141-CCB6D306FCE6}"/>
              </a:ext>
            </a:extLst>
          </p:cNvPr>
          <p:cNvSpPr txBox="1">
            <a:spLocks noChangeArrowheads="1"/>
          </p:cNvSpPr>
          <p:nvPr/>
        </p:nvSpPr>
        <p:spPr bwMode="auto">
          <a:xfrm>
            <a:off x="446238" y="6398035"/>
            <a:ext cx="85566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defTabSz="912813">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912813">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912813">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912813">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912813">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912813"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2813" rtl="0" eaLnBrk="1" fontAlgn="auto" latinLnBrk="0" hangingPunct="1">
              <a:lnSpc>
                <a:spcPct val="100000"/>
              </a:lnSpc>
              <a:spcBef>
                <a:spcPct val="0"/>
              </a:spcBef>
              <a:spcAft>
                <a:spcPct val="0"/>
              </a:spcAft>
              <a:buClrTx/>
              <a:buSzTx/>
              <a:buFont typeface="Wingdings" panose="05000000000000000000" pitchFamily="2" charset="2"/>
              <a:buNone/>
              <a:tabLst/>
              <a:defRPr/>
            </a:pPr>
            <a:r>
              <a:rPr lang="da-DK" altLang="en-US" sz="1200" b="0" dirty="0">
                <a:solidFill>
                  <a:srgbClr val="455560"/>
                </a:solidFill>
                <a:latin typeface="Calibri" panose="020F0502020204030204" pitchFamily="34" charset="0"/>
                <a:ea typeface="MS PGothic" panose="020B0600070205080204" pitchFamily="34" charset="-128"/>
              </a:rPr>
              <a:t>Zhao. Acta Pharm Sin B. 2020;10:1589.</a:t>
            </a:r>
            <a:endPar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grpSp>
        <p:nvGrpSpPr>
          <p:cNvPr id="8" name="Group 7">
            <a:extLst>
              <a:ext uri="{FF2B5EF4-FFF2-40B4-BE49-F238E27FC236}">
                <a16:creationId xmlns:a16="http://schemas.microsoft.com/office/drawing/2014/main" id="{F416662C-F851-9244-E8FC-9782FDAE979C}"/>
              </a:ext>
            </a:extLst>
          </p:cNvPr>
          <p:cNvGrpSpPr/>
          <p:nvPr/>
        </p:nvGrpSpPr>
        <p:grpSpPr>
          <a:xfrm>
            <a:off x="6362452" y="3417203"/>
            <a:ext cx="4568219" cy="2809128"/>
            <a:chOff x="600028" y="2543472"/>
            <a:chExt cx="5291247" cy="2999665"/>
          </a:xfrm>
        </p:grpSpPr>
        <p:pic>
          <p:nvPicPr>
            <p:cNvPr id="9" name="Picture 8" descr="A picture containing dishware, tableware, porcelain&#10;&#10;Description automatically generated">
              <a:extLst>
                <a:ext uri="{FF2B5EF4-FFF2-40B4-BE49-F238E27FC236}">
                  <a16:creationId xmlns:a16="http://schemas.microsoft.com/office/drawing/2014/main" id="{85E357B0-34EE-1664-2940-8B6A5F6E52A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0028" y="2812087"/>
              <a:ext cx="5291247" cy="2731050"/>
            </a:xfrm>
            <a:prstGeom prst="rect">
              <a:avLst/>
            </a:prstGeom>
          </p:spPr>
        </p:pic>
        <p:sp>
          <p:nvSpPr>
            <p:cNvPr id="10" name="TextBox 10">
              <a:extLst>
                <a:ext uri="{FF2B5EF4-FFF2-40B4-BE49-F238E27FC236}">
                  <a16:creationId xmlns:a16="http://schemas.microsoft.com/office/drawing/2014/main" id="{2AC0FA3C-4A5D-ECB9-518E-BD8ACF7D5E85}"/>
                </a:ext>
              </a:extLst>
            </p:cNvPr>
            <p:cNvSpPr txBox="1"/>
            <p:nvPr/>
          </p:nvSpPr>
          <p:spPr>
            <a:xfrm>
              <a:off x="1817975" y="3990237"/>
              <a:ext cx="934826"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9057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Calibri" panose="020F0502020204030204"/>
                  <a:ea typeface="+mn-ea"/>
                  <a:cs typeface="+mn-cs"/>
                </a:rPr>
                <a:t>Endocytosis</a:t>
              </a:r>
            </a:p>
          </p:txBody>
        </p:sp>
        <p:sp>
          <p:nvSpPr>
            <p:cNvPr id="11" name="TextBox 11">
              <a:extLst>
                <a:ext uri="{FF2B5EF4-FFF2-40B4-BE49-F238E27FC236}">
                  <a16:creationId xmlns:a16="http://schemas.microsoft.com/office/drawing/2014/main" id="{1A90DDA3-078E-96CF-2D1F-C688CE16F065}"/>
                </a:ext>
              </a:extLst>
            </p:cNvPr>
            <p:cNvSpPr txBox="1"/>
            <p:nvPr/>
          </p:nvSpPr>
          <p:spPr>
            <a:xfrm>
              <a:off x="4397111" y="4350332"/>
              <a:ext cx="1004559" cy="3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90570" rtl="0" eaLnBrk="1" fontAlgn="auto" latinLnBrk="0" hangingPunct="1">
                <a:lnSpc>
                  <a:spcPct val="100000"/>
                </a:lnSpc>
                <a:spcBef>
                  <a:spcPts val="0"/>
                </a:spcBef>
                <a:spcAft>
                  <a:spcPts val="0"/>
                </a:spcAft>
                <a:buClrTx/>
                <a:buSzTx/>
                <a:buFontTx/>
                <a:buNone/>
                <a:tabLst/>
                <a:defRPr/>
              </a:pPr>
              <a:r>
                <a:rPr kumimoji="0" lang="en-GB" sz="1100" b="1" i="0" u="none" strike="noStrike" kern="0" cap="none" spc="0" normalizeH="0" baseline="0" noProof="0" dirty="0">
                  <a:ln>
                    <a:noFill/>
                  </a:ln>
                  <a:solidFill>
                    <a:prstClr val="black"/>
                  </a:solidFill>
                  <a:effectLst/>
                  <a:uLnTx/>
                  <a:uFillTx/>
                  <a:latin typeface="Calibri" panose="020F0502020204030204"/>
                  <a:ea typeface="+mn-ea"/>
                  <a:cs typeface="+mn-cs"/>
                </a:rPr>
                <a:t>Release of active cytotoxic payload</a:t>
              </a:r>
            </a:p>
          </p:txBody>
        </p:sp>
        <p:cxnSp>
          <p:nvCxnSpPr>
            <p:cNvPr id="12" name="Straight Arrow Connector 11">
              <a:extLst>
                <a:ext uri="{FF2B5EF4-FFF2-40B4-BE49-F238E27FC236}">
                  <a16:creationId xmlns:a16="http://schemas.microsoft.com/office/drawing/2014/main" id="{B67B42A4-4239-98CD-7DF2-EFAF70FEFA08}"/>
                </a:ext>
              </a:extLst>
            </p:cNvPr>
            <p:cNvCxnSpPr>
              <a:cxnSpLocks/>
            </p:cNvCxnSpPr>
            <p:nvPr/>
          </p:nvCxnSpPr>
          <p:spPr>
            <a:xfrm flipV="1">
              <a:off x="4166544" y="4152876"/>
              <a:ext cx="305788" cy="171757"/>
            </a:xfrm>
            <a:prstGeom prst="straightConnector1">
              <a:avLst/>
            </a:prstGeom>
            <a:noFill/>
            <a:ln w="28575" cap="flat" cmpd="sng" algn="ctr">
              <a:solidFill>
                <a:schemeClr val="bg1"/>
              </a:solidFill>
              <a:prstDash val="solid"/>
              <a:round/>
              <a:headEnd type="none" w="med" len="med"/>
              <a:tailEnd type="triangle" w="med" len="med"/>
            </a:ln>
            <a:effectLst/>
          </p:spPr>
        </p:cxnSp>
        <p:cxnSp>
          <p:nvCxnSpPr>
            <p:cNvPr id="13" name="Straight Arrow Connector 12">
              <a:extLst>
                <a:ext uri="{FF2B5EF4-FFF2-40B4-BE49-F238E27FC236}">
                  <a16:creationId xmlns:a16="http://schemas.microsoft.com/office/drawing/2014/main" id="{4996BE74-6A20-80B3-7E01-529F3A57A7AB}"/>
                </a:ext>
              </a:extLst>
            </p:cNvPr>
            <p:cNvCxnSpPr>
              <a:cxnSpLocks/>
            </p:cNvCxnSpPr>
            <p:nvPr/>
          </p:nvCxnSpPr>
          <p:spPr>
            <a:xfrm flipV="1">
              <a:off x="2737229" y="4632034"/>
              <a:ext cx="548924" cy="116065"/>
            </a:xfrm>
            <a:prstGeom prst="straightConnector1">
              <a:avLst/>
            </a:prstGeom>
            <a:noFill/>
            <a:ln w="28575" cap="flat" cmpd="sng" algn="ctr">
              <a:solidFill>
                <a:schemeClr val="bg1"/>
              </a:solidFill>
              <a:prstDash val="solid"/>
              <a:round/>
              <a:headEnd type="none" w="med" len="med"/>
              <a:tailEnd type="triangle" w="med" len="med"/>
            </a:ln>
            <a:effectLst/>
          </p:spPr>
        </p:cxnSp>
        <p:sp>
          <p:nvSpPr>
            <p:cNvPr id="14" name="TextBox 13">
              <a:extLst>
                <a:ext uri="{FF2B5EF4-FFF2-40B4-BE49-F238E27FC236}">
                  <a16:creationId xmlns:a16="http://schemas.microsoft.com/office/drawing/2014/main" id="{9293DAF9-5FC2-D915-E6F4-C71C4E9F534C}"/>
                </a:ext>
              </a:extLst>
            </p:cNvPr>
            <p:cNvSpPr txBox="1"/>
            <p:nvPr/>
          </p:nvSpPr>
          <p:spPr>
            <a:xfrm>
              <a:off x="3448048" y="5014050"/>
              <a:ext cx="1004559" cy="215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9057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Calibri" panose="020F0502020204030204"/>
                  <a:ea typeface="+mn-ea"/>
                  <a:cs typeface="+mn-cs"/>
                </a:rPr>
                <a:t>Lysosomal degradation</a:t>
              </a:r>
            </a:p>
          </p:txBody>
        </p:sp>
        <p:grpSp>
          <p:nvGrpSpPr>
            <p:cNvPr id="15" name="Group 14">
              <a:extLst>
                <a:ext uri="{FF2B5EF4-FFF2-40B4-BE49-F238E27FC236}">
                  <a16:creationId xmlns:a16="http://schemas.microsoft.com/office/drawing/2014/main" id="{D6B4A266-10FF-B3BC-B62D-0D350739DF72}"/>
                </a:ext>
              </a:extLst>
            </p:cNvPr>
            <p:cNvGrpSpPr/>
            <p:nvPr/>
          </p:nvGrpSpPr>
          <p:grpSpPr>
            <a:xfrm rot="5830141">
              <a:off x="4591459" y="3737965"/>
              <a:ext cx="395187" cy="638296"/>
              <a:chOff x="7512233" y="4017756"/>
              <a:chExt cx="181869" cy="330490"/>
            </a:xfrm>
          </p:grpSpPr>
          <p:sp>
            <p:nvSpPr>
              <p:cNvPr id="114" name="7-Point Star 2">
                <a:extLst>
                  <a:ext uri="{FF2B5EF4-FFF2-40B4-BE49-F238E27FC236}">
                    <a16:creationId xmlns:a16="http://schemas.microsoft.com/office/drawing/2014/main" id="{9182988E-1D09-F2CC-EFBD-4776F900BCE5}"/>
                  </a:ext>
                </a:extLst>
              </p:cNvPr>
              <p:cNvSpPr/>
              <p:nvPr/>
            </p:nvSpPr>
            <p:spPr bwMode="auto">
              <a:xfrm rot="2228830">
                <a:off x="7638823" y="4079447"/>
                <a:ext cx="55279" cy="55279"/>
              </a:xfrm>
              <a:prstGeom prst="star7">
                <a:avLst/>
              </a:prstGeom>
              <a:solidFill>
                <a:schemeClr val="accent2"/>
              </a:solidFill>
              <a:ln w="28575">
                <a:solidFill>
                  <a:schemeClr val="accent5"/>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15" name="7-Point Star 2">
                <a:extLst>
                  <a:ext uri="{FF2B5EF4-FFF2-40B4-BE49-F238E27FC236}">
                    <a16:creationId xmlns:a16="http://schemas.microsoft.com/office/drawing/2014/main" id="{5C95FE8A-14DC-C501-06C6-878D85D1450F}"/>
                  </a:ext>
                </a:extLst>
              </p:cNvPr>
              <p:cNvSpPr/>
              <p:nvPr/>
            </p:nvSpPr>
            <p:spPr bwMode="auto">
              <a:xfrm rot="2228830">
                <a:off x="7517025" y="4145457"/>
                <a:ext cx="55279" cy="55279"/>
              </a:xfrm>
              <a:prstGeom prst="star7">
                <a:avLst/>
              </a:prstGeom>
              <a:solidFill>
                <a:schemeClr val="accent2"/>
              </a:solidFill>
              <a:ln w="28575">
                <a:solidFill>
                  <a:schemeClr val="accent5"/>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16" name="7-Point Star 2">
                <a:extLst>
                  <a:ext uri="{FF2B5EF4-FFF2-40B4-BE49-F238E27FC236}">
                    <a16:creationId xmlns:a16="http://schemas.microsoft.com/office/drawing/2014/main" id="{C217587D-7041-FAD8-C6C2-6B438D6D735B}"/>
                  </a:ext>
                </a:extLst>
              </p:cNvPr>
              <p:cNvSpPr/>
              <p:nvPr/>
            </p:nvSpPr>
            <p:spPr bwMode="auto">
              <a:xfrm rot="2228830">
                <a:off x="7562382" y="4292967"/>
                <a:ext cx="55279" cy="55279"/>
              </a:xfrm>
              <a:prstGeom prst="star7">
                <a:avLst/>
              </a:prstGeom>
              <a:solidFill>
                <a:schemeClr val="accent2"/>
              </a:solidFill>
              <a:ln w="28575">
                <a:solidFill>
                  <a:schemeClr val="accent5"/>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17" name="7-Point Star 2">
                <a:extLst>
                  <a:ext uri="{FF2B5EF4-FFF2-40B4-BE49-F238E27FC236}">
                    <a16:creationId xmlns:a16="http://schemas.microsoft.com/office/drawing/2014/main" id="{B9BA0899-8A0C-8FCE-DA1A-BDCD0A15E941}"/>
                  </a:ext>
                </a:extLst>
              </p:cNvPr>
              <p:cNvSpPr/>
              <p:nvPr/>
            </p:nvSpPr>
            <p:spPr bwMode="auto">
              <a:xfrm rot="2228830">
                <a:off x="7512233" y="4017756"/>
                <a:ext cx="55279" cy="55279"/>
              </a:xfrm>
              <a:prstGeom prst="star7">
                <a:avLst/>
              </a:prstGeom>
              <a:solidFill>
                <a:schemeClr val="accent2"/>
              </a:solidFill>
              <a:ln w="28575">
                <a:solidFill>
                  <a:schemeClr val="accent5"/>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grpSp>
          <p:nvGrpSpPr>
            <p:cNvPr id="16" name="Group 15">
              <a:extLst>
                <a:ext uri="{FF2B5EF4-FFF2-40B4-BE49-F238E27FC236}">
                  <a16:creationId xmlns:a16="http://schemas.microsoft.com/office/drawing/2014/main" id="{60039F3D-A6FA-C777-3FFA-6D48244AC290}"/>
                </a:ext>
              </a:extLst>
            </p:cNvPr>
            <p:cNvGrpSpPr/>
            <p:nvPr/>
          </p:nvGrpSpPr>
          <p:grpSpPr>
            <a:xfrm>
              <a:off x="3339189" y="4151167"/>
              <a:ext cx="937075" cy="827067"/>
              <a:chOff x="6285528" y="1841532"/>
              <a:chExt cx="940796" cy="739158"/>
            </a:xfrm>
          </p:grpSpPr>
          <p:sp>
            <p:nvSpPr>
              <p:cNvPr id="100" name="Freeform 16">
                <a:extLst>
                  <a:ext uri="{FF2B5EF4-FFF2-40B4-BE49-F238E27FC236}">
                    <a16:creationId xmlns:a16="http://schemas.microsoft.com/office/drawing/2014/main" id="{2949554E-AAAC-89A4-2B6E-A5667FFEEE80}"/>
                  </a:ext>
                </a:extLst>
              </p:cNvPr>
              <p:cNvSpPr/>
              <p:nvPr/>
            </p:nvSpPr>
            <p:spPr bwMode="auto">
              <a:xfrm rot="2376692" flipV="1">
                <a:off x="6285528" y="1841532"/>
                <a:ext cx="940796" cy="739158"/>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tx1"/>
              </a:solidFill>
              <a:ln w="50800" cmpd="dbl">
                <a:solidFill>
                  <a:schemeClr val="accent6"/>
                </a:solidFill>
                <a:miter lim="800000"/>
                <a:headEnd/>
                <a:tailEnd/>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endParaRPr>
              </a:p>
            </p:txBody>
          </p:sp>
          <p:grpSp>
            <p:nvGrpSpPr>
              <p:cNvPr id="101" name="Group 100">
                <a:extLst>
                  <a:ext uri="{FF2B5EF4-FFF2-40B4-BE49-F238E27FC236}">
                    <a16:creationId xmlns:a16="http://schemas.microsoft.com/office/drawing/2014/main" id="{6891FB6A-B77D-66B9-03E0-C9DD01D041DB}"/>
                  </a:ext>
                </a:extLst>
              </p:cNvPr>
              <p:cNvGrpSpPr/>
              <p:nvPr/>
            </p:nvGrpSpPr>
            <p:grpSpPr>
              <a:xfrm>
                <a:off x="6422866" y="1906274"/>
                <a:ext cx="554877" cy="587570"/>
                <a:chOff x="6422866" y="1906274"/>
                <a:chExt cx="554877" cy="587570"/>
              </a:xfrm>
            </p:grpSpPr>
            <p:grpSp>
              <p:nvGrpSpPr>
                <p:cNvPr id="102" name="Group 101">
                  <a:extLst>
                    <a:ext uri="{FF2B5EF4-FFF2-40B4-BE49-F238E27FC236}">
                      <a16:creationId xmlns:a16="http://schemas.microsoft.com/office/drawing/2014/main" id="{F1408E3F-6541-3227-CB52-4FF40E77C003}"/>
                    </a:ext>
                  </a:extLst>
                </p:cNvPr>
                <p:cNvGrpSpPr/>
                <p:nvPr/>
              </p:nvGrpSpPr>
              <p:grpSpPr>
                <a:xfrm>
                  <a:off x="6559580" y="1906274"/>
                  <a:ext cx="267328" cy="180527"/>
                  <a:chOff x="7426774" y="3954199"/>
                  <a:chExt cx="267328" cy="180527"/>
                </a:xfrm>
              </p:grpSpPr>
              <p:sp>
                <p:nvSpPr>
                  <p:cNvPr id="110" name="7-Point Star 2">
                    <a:extLst>
                      <a:ext uri="{FF2B5EF4-FFF2-40B4-BE49-F238E27FC236}">
                        <a16:creationId xmlns:a16="http://schemas.microsoft.com/office/drawing/2014/main" id="{5FAF9469-6520-A615-BC6C-733243CC6773}"/>
                      </a:ext>
                    </a:extLst>
                  </p:cNvPr>
                  <p:cNvSpPr/>
                  <p:nvPr/>
                </p:nvSpPr>
                <p:spPr bwMode="auto">
                  <a:xfrm rot="2228830">
                    <a:off x="7638823" y="4079447"/>
                    <a:ext cx="55279" cy="55279"/>
                  </a:xfrm>
                  <a:prstGeom prst="star7">
                    <a:avLst/>
                  </a:prstGeom>
                  <a:solidFill>
                    <a:schemeClr val="accent2"/>
                  </a:solidFill>
                  <a:ln w="50800">
                    <a:solidFill>
                      <a:schemeClr val="accent5"/>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11" name="7-Point Star 2">
                    <a:extLst>
                      <a:ext uri="{FF2B5EF4-FFF2-40B4-BE49-F238E27FC236}">
                        <a16:creationId xmlns:a16="http://schemas.microsoft.com/office/drawing/2014/main" id="{57DEFB98-5A70-05A4-6CB0-75BA81DFDB11}"/>
                      </a:ext>
                    </a:extLst>
                  </p:cNvPr>
                  <p:cNvSpPr/>
                  <p:nvPr/>
                </p:nvSpPr>
                <p:spPr bwMode="auto">
                  <a:xfrm rot="2228830">
                    <a:off x="7426774" y="4000035"/>
                    <a:ext cx="55279" cy="55279"/>
                  </a:xfrm>
                  <a:prstGeom prst="star7">
                    <a:avLst/>
                  </a:prstGeom>
                  <a:solidFill>
                    <a:schemeClr val="accent2"/>
                  </a:solidFill>
                  <a:ln w="50800">
                    <a:solidFill>
                      <a:schemeClr val="accent5"/>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12" name="7-Point Star 2">
                    <a:extLst>
                      <a:ext uri="{FF2B5EF4-FFF2-40B4-BE49-F238E27FC236}">
                        <a16:creationId xmlns:a16="http://schemas.microsoft.com/office/drawing/2014/main" id="{70E1DFAD-A12B-BF9C-072A-EF2CF7C0F1F2}"/>
                      </a:ext>
                    </a:extLst>
                  </p:cNvPr>
                  <p:cNvSpPr/>
                  <p:nvPr/>
                </p:nvSpPr>
                <p:spPr bwMode="auto">
                  <a:xfrm rot="2228830">
                    <a:off x="7538615" y="4077479"/>
                    <a:ext cx="55279" cy="55279"/>
                  </a:xfrm>
                  <a:prstGeom prst="star7">
                    <a:avLst/>
                  </a:prstGeom>
                  <a:solidFill>
                    <a:schemeClr val="accent2"/>
                  </a:solidFill>
                  <a:ln w="50800">
                    <a:solidFill>
                      <a:schemeClr val="accent5"/>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13" name="7-Point Star 2">
                    <a:extLst>
                      <a:ext uri="{FF2B5EF4-FFF2-40B4-BE49-F238E27FC236}">
                        <a16:creationId xmlns:a16="http://schemas.microsoft.com/office/drawing/2014/main" id="{95AA2E6A-1119-65FB-ACDB-C439812A533C}"/>
                      </a:ext>
                    </a:extLst>
                  </p:cNvPr>
                  <p:cNvSpPr/>
                  <p:nvPr/>
                </p:nvSpPr>
                <p:spPr bwMode="auto">
                  <a:xfrm rot="2228830">
                    <a:off x="7549244" y="3954199"/>
                    <a:ext cx="55279" cy="55279"/>
                  </a:xfrm>
                  <a:prstGeom prst="star7">
                    <a:avLst/>
                  </a:prstGeom>
                  <a:solidFill>
                    <a:schemeClr val="accent2"/>
                  </a:solidFill>
                  <a:ln w="50800">
                    <a:solidFill>
                      <a:schemeClr val="accent5"/>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sp>
              <p:nvSpPr>
                <p:cNvPr id="103" name="Freeform 73">
                  <a:extLst>
                    <a:ext uri="{FF2B5EF4-FFF2-40B4-BE49-F238E27FC236}">
                      <a16:creationId xmlns:a16="http://schemas.microsoft.com/office/drawing/2014/main" id="{0061D422-D8CD-72EA-B462-2639108FE4BD}"/>
                    </a:ext>
                  </a:extLst>
                </p:cNvPr>
                <p:cNvSpPr/>
                <p:nvPr/>
              </p:nvSpPr>
              <p:spPr bwMode="auto">
                <a:xfrm rot="20402550">
                  <a:off x="6837068" y="2099696"/>
                  <a:ext cx="124050" cy="167213"/>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50800">
                  <a:solidFill>
                    <a:srgbClr val="68A0DE">
                      <a:lumMod val="50000"/>
                    </a:srgbClr>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04" name="Freeform 74">
                  <a:extLst>
                    <a:ext uri="{FF2B5EF4-FFF2-40B4-BE49-F238E27FC236}">
                      <a16:creationId xmlns:a16="http://schemas.microsoft.com/office/drawing/2014/main" id="{46DD6575-60ED-E3E6-C607-99D0149CA57C}"/>
                    </a:ext>
                  </a:extLst>
                </p:cNvPr>
                <p:cNvSpPr/>
                <p:nvPr/>
              </p:nvSpPr>
              <p:spPr bwMode="auto">
                <a:xfrm flipV="1">
                  <a:off x="6422866" y="2077865"/>
                  <a:ext cx="128892" cy="173740"/>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50800">
                  <a:solidFill>
                    <a:srgbClr val="68A0DE">
                      <a:lumMod val="50000"/>
                    </a:srgbClr>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105" name="Freeform 41">
                  <a:extLst>
                    <a:ext uri="{FF2B5EF4-FFF2-40B4-BE49-F238E27FC236}">
                      <a16:creationId xmlns:a16="http://schemas.microsoft.com/office/drawing/2014/main" id="{F54CC9DE-BB02-898B-4A27-25D674E6D16F}"/>
                    </a:ext>
                  </a:extLst>
                </p:cNvPr>
                <p:cNvSpPr/>
                <p:nvPr/>
              </p:nvSpPr>
              <p:spPr bwMode="auto">
                <a:xfrm rot="20847747" flipH="1">
                  <a:off x="6552252" y="2035220"/>
                  <a:ext cx="184298" cy="438024"/>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rgbClr val="1D2E58">
                    <a:lumMod val="60000"/>
                    <a:lumOff val="40000"/>
                  </a:srgbClr>
                </a:solidFill>
                <a:ln w="50800">
                  <a:solidFill>
                    <a:srgbClr val="68A0DE">
                      <a:lumMod val="50000"/>
                    </a:srgbClr>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nvGrpSpPr>
                <p:cNvPr id="106" name="Group 105">
                  <a:extLst>
                    <a:ext uri="{FF2B5EF4-FFF2-40B4-BE49-F238E27FC236}">
                      <a16:creationId xmlns:a16="http://schemas.microsoft.com/office/drawing/2014/main" id="{50EC0753-9722-A0FC-2B0D-49153B6A9ED6}"/>
                    </a:ext>
                  </a:extLst>
                </p:cNvPr>
                <p:cNvGrpSpPr/>
                <p:nvPr/>
              </p:nvGrpSpPr>
              <p:grpSpPr>
                <a:xfrm rot="19134965">
                  <a:off x="6799369" y="2072274"/>
                  <a:ext cx="178374" cy="421570"/>
                  <a:chOff x="10890882" y="2045322"/>
                  <a:chExt cx="453373" cy="1071504"/>
                </a:xfrm>
              </p:grpSpPr>
              <p:sp>
                <p:nvSpPr>
                  <p:cNvPr id="107" name="Freeform 39">
                    <a:extLst>
                      <a:ext uri="{FF2B5EF4-FFF2-40B4-BE49-F238E27FC236}">
                        <a16:creationId xmlns:a16="http://schemas.microsoft.com/office/drawing/2014/main" id="{AD7FE72D-2AF8-0D8B-EC90-2B752BE2E35B}"/>
                      </a:ext>
                    </a:extLst>
                  </p:cNvPr>
                  <p:cNvSpPr/>
                  <p:nvPr/>
                </p:nvSpPr>
                <p:spPr bwMode="auto">
                  <a:xfrm rot="20402550">
                    <a:off x="10890882" y="2045322"/>
                    <a:ext cx="453373" cy="1071504"/>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rgbClr val="1D2E58">
                      <a:lumMod val="60000"/>
                      <a:lumOff val="40000"/>
                    </a:srgbClr>
                  </a:solidFill>
                  <a:ln w="50800">
                    <a:solidFill>
                      <a:srgbClr val="68A0DE">
                        <a:lumMod val="50000"/>
                      </a:srgbClr>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cxnSp>
                <p:nvCxnSpPr>
                  <p:cNvPr id="108" name="Straight Connector 107">
                    <a:extLst>
                      <a:ext uri="{FF2B5EF4-FFF2-40B4-BE49-F238E27FC236}">
                        <a16:creationId xmlns:a16="http://schemas.microsoft.com/office/drawing/2014/main" id="{A416F3B1-E1C5-ADB3-27F6-52E862F5140C}"/>
                      </a:ext>
                    </a:extLst>
                  </p:cNvPr>
                  <p:cNvCxnSpPr>
                    <a:cxnSpLocks/>
                  </p:cNvCxnSpPr>
                  <p:nvPr/>
                </p:nvCxnSpPr>
                <p:spPr bwMode="auto">
                  <a:xfrm rot="20402550" flipV="1">
                    <a:off x="10904861" y="2606828"/>
                    <a:ext cx="115008" cy="0"/>
                  </a:xfrm>
                  <a:prstGeom prst="line">
                    <a:avLst/>
                  </a:prstGeom>
                  <a:noFill/>
                  <a:ln w="50800" cap="flat" cmpd="sng" algn="ctr">
                    <a:solidFill>
                      <a:srgbClr val="F4AB3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85C8E514-B8F3-467E-BEFE-AFB3B4C2BB12}"/>
                      </a:ext>
                    </a:extLst>
                  </p:cNvPr>
                  <p:cNvCxnSpPr/>
                  <p:nvPr/>
                </p:nvCxnSpPr>
                <p:spPr bwMode="auto">
                  <a:xfrm rot="20402550">
                    <a:off x="11007633" y="2921347"/>
                    <a:ext cx="124006" cy="0"/>
                  </a:xfrm>
                  <a:prstGeom prst="line">
                    <a:avLst/>
                  </a:prstGeom>
                  <a:noFill/>
                  <a:ln w="50800" cap="flat" cmpd="sng" algn="ctr">
                    <a:solidFill>
                      <a:srgbClr val="F4AB33"/>
                    </a:solidFill>
                    <a:prstDash val="solid"/>
                    <a:round/>
                    <a:headEnd type="none" w="med" len="med"/>
                    <a:tailEnd type="none" w="med" len="med"/>
                  </a:ln>
                  <a:effectLst/>
                </p:spPr>
              </p:cxnSp>
            </p:grpSp>
          </p:grpSp>
        </p:grpSp>
        <p:grpSp>
          <p:nvGrpSpPr>
            <p:cNvPr id="17" name="Group 16">
              <a:extLst>
                <a:ext uri="{FF2B5EF4-FFF2-40B4-BE49-F238E27FC236}">
                  <a16:creationId xmlns:a16="http://schemas.microsoft.com/office/drawing/2014/main" id="{D334C4E9-F68D-DDF0-D9D8-29C73FE6EF10}"/>
                </a:ext>
              </a:extLst>
            </p:cNvPr>
            <p:cNvGrpSpPr/>
            <p:nvPr/>
          </p:nvGrpSpPr>
          <p:grpSpPr>
            <a:xfrm rot="7138037">
              <a:off x="1502548" y="3411542"/>
              <a:ext cx="335313" cy="298488"/>
              <a:chOff x="257685" y="4076811"/>
              <a:chExt cx="1464471" cy="1434470"/>
            </a:xfrm>
          </p:grpSpPr>
          <p:sp>
            <p:nvSpPr>
              <p:cNvPr id="78" name="Rectangle 77">
                <a:extLst>
                  <a:ext uri="{FF2B5EF4-FFF2-40B4-BE49-F238E27FC236}">
                    <a16:creationId xmlns:a16="http://schemas.microsoft.com/office/drawing/2014/main" id="{DAE69E99-9548-2FAB-AF5A-4AF9489EFFB5}"/>
                  </a:ext>
                </a:extLst>
              </p:cNvPr>
              <p:cNvSpPr/>
              <p:nvPr/>
            </p:nvSpPr>
            <p:spPr bwMode="auto">
              <a:xfrm>
                <a:off x="1183936" y="5140278"/>
                <a:ext cx="144905" cy="38378"/>
              </a:xfrm>
              <a:prstGeom prst="rect">
                <a:avLst/>
              </a:prstGeom>
              <a:solidFill>
                <a:srgbClr val="68A0DE"/>
              </a:solidFill>
              <a:ln w="28575">
                <a:no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79" name="Rectangle 78">
                <a:extLst>
                  <a:ext uri="{FF2B5EF4-FFF2-40B4-BE49-F238E27FC236}">
                    <a16:creationId xmlns:a16="http://schemas.microsoft.com/office/drawing/2014/main" id="{2C386814-DA09-9242-9AAB-FD99E0201984}"/>
                  </a:ext>
                </a:extLst>
              </p:cNvPr>
              <p:cNvSpPr/>
              <p:nvPr/>
            </p:nvSpPr>
            <p:spPr bwMode="auto">
              <a:xfrm>
                <a:off x="615238" y="5135013"/>
                <a:ext cx="147068" cy="38378"/>
              </a:xfrm>
              <a:prstGeom prst="rect">
                <a:avLst/>
              </a:prstGeom>
              <a:solidFill>
                <a:srgbClr val="68A0DE"/>
              </a:solidFill>
              <a:ln w="28575">
                <a:no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80" name="7-Point Star 14">
                <a:extLst>
                  <a:ext uri="{FF2B5EF4-FFF2-40B4-BE49-F238E27FC236}">
                    <a16:creationId xmlns:a16="http://schemas.microsoft.com/office/drawing/2014/main" id="{20D49458-3E8F-2A66-2BE0-DAF1FF503D79}"/>
                  </a:ext>
                </a:extLst>
              </p:cNvPr>
              <p:cNvSpPr/>
              <p:nvPr/>
            </p:nvSpPr>
            <p:spPr bwMode="auto">
              <a:xfrm rot="20253103">
                <a:off x="487455" y="5074753"/>
                <a:ext cx="139353" cy="139353"/>
              </a:xfrm>
              <a:prstGeom prst="star7">
                <a:avLst/>
              </a:prstGeom>
              <a:solidFill>
                <a:schemeClr val="accent2"/>
              </a:solidFill>
              <a:ln w="28575">
                <a:solidFill>
                  <a:schemeClr val="accent5"/>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81" name="7-Point Star 2">
                <a:extLst>
                  <a:ext uri="{FF2B5EF4-FFF2-40B4-BE49-F238E27FC236}">
                    <a16:creationId xmlns:a16="http://schemas.microsoft.com/office/drawing/2014/main" id="{80DC204A-1A07-BECA-A573-42820A8BD5D1}"/>
                  </a:ext>
                </a:extLst>
              </p:cNvPr>
              <p:cNvSpPr/>
              <p:nvPr/>
            </p:nvSpPr>
            <p:spPr bwMode="auto">
              <a:xfrm>
                <a:off x="1313777" y="5084042"/>
                <a:ext cx="139353" cy="139353"/>
              </a:xfrm>
              <a:prstGeom prst="star7">
                <a:avLst/>
              </a:prstGeom>
              <a:solidFill>
                <a:schemeClr val="accent2"/>
              </a:solidFill>
              <a:ln w="28575">
                <a:solidFill>
                  <a:schemeClr val="accent5"/>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nvGrpSpPr>
              <p:cNvPr id="82" name="Group 81">
                <a:extLst>
                  <a:ext uri="{FF2B5EF4-FFF2-40B4-BE49-F238E27FC236}">
                    <a16:creationId xmlns:a16="http://schemas.microsoft.com/office/drawing/2014/main" id="{07A754A1-6044-80FB-542F-E3E605830D8F}"/>
                  </a:ext>
                </a:extLst>
              </p:cNvPr>
              <p:cNvGrpSpPr/>
              <p:nvPr/>
            </p:nvGrpSpPr>
            <p:grpSpPr>
              <a:xfrm>
                <a:off x="257685" y="4076811"/>
                <a:ext cx="1464471" cy="1434470"/>
                <a:chOff x="1710686" y="3278840"/>
                <a:chExt cx="1464471" cy="1434470"/>
              </a:xfrm>
            </p:grpSpPr>
            <p:sp>
              <p:nvSpPr>
                <p:cNvPr id="83" name="Rectangle 82">
                  <a:extLst>
                    <a:ext uri="{FF2B5EF4-FFF2-40B4-BE49-F238E27FC236}">
                      <a16:creationId xmlns:a16="http://schemas.microsoft.com/office/drawing/2014/main" id="{EF392138-5857-9208-4ED2-1C531A331DE3}"/>
                    </a:ext>
                  </a:extLst>
                </p:cNvPr>
                <p:cNvSpPr/>
                <p:nvPr/>
              </p:nvSpPr>
              <p:spPr bwMode="auto">
                <a:xfrm>
                  <a:off x="2626726" y="4582544"/>
                  <a:ext cx="144906" cy="38378"/>
                </a:xfrm>
                <a:prstGeom prst="rect">
                  <a:avLst/>
                </a:prstGeom>
                <a:solidFill>
                  <a:srgbClr val="68A0DE"/>
                </a:solidFill>
                <a:ln w="28575">
                  <a:no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84" name="Freeform 73">
                  <a:extLst>
                    <a:ext uri="{FF2B5EF4-FFF2-40B4-BE49-F238E27FC236}">
                      <a16:creationId xmlns:a16="http://schemas.microsoft.com/office/drawing/2014/main" id="{CE74B652-2234-012F-7DF8-BB7262BD9023}"/>
                    </a:ext>
                  </a:extLst>
                </p:cNvPr>
                <p:cNvSpPr/>
                <p:nvPr/>
              </p:nvSpPr>
              <p:spPr bwMode="auto">
                <a:xfrm>
                  <a:off x="2744226" y="3517080"/>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85" name="Freeform 74">
                  <a:extLst>
                    <a:ext uri="{FF2B5EF4-FFF2-40B4-BE49-F238E27FC236}">
                      <a16:creationId xmlns:a16="http://schemas.microsoft.com/office/drawing/2014/main" id="{A8CBED26-C8DE-D5AF-00FD-7F1699908259}"/>
                    </a:ext>
                  </a:extLst>
                </p:cNvPr>
                <p:cNvSpPr/>
                <p:nvPr/>
              </p:nvSpPr>
              <p:spPr bwMode="auto">
                <a:xfrm flipV="1">
                  <a:off x="1710686" y="3539196"/>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86" name="Freeform 39">
                  <a:extLst>
                    <a:ext uri="{FF2B5EF4-FFF2-40B4-BE49-F238E27FC236}">
                      <a16:creationId xmlns:a16="http://schemas.microsoft.com/office/drawing/2014/main" id="{02983422-B6AE-D1C5-76D6-A50A2EC506B2}"/>
                    </a:ext>
                  </a:extLst>
                </p:cNvPr>
                <p:cNvSpPr/>
                <p:nvPr/>
              </p:nvSpPr>
              <p:spPr bwMode="auto">
                <a:xfrm>
                  <a:off x="2461753" y="3278840"/>
                  <a:ext cx="61964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87" name="Freeform 41">
                  <a:extLst>
                    <a:ext uri="{FF2B5EF4-FFF2-40B4-BE49-F238E27FC236}">
                      <a16:creationId xmlns:a16="http://schemas.microsoft.com/office/drawing/2014/main" id="{081A6049-B72D-E410-F0A9-CB80DA310D94}"/>
                    </a:ext>
                  </a:extLst>
                </p:cNvPr>
                <p:cNvSpPr/>
                <p:nvPr/>
              </p:nvSpPr>
              <p:spPr bwMode="auto">
                <a:xfrm flipH="1">
                  <a:off x="1775315" y="3278840"/>
                  <a:ext cx="61617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88" name="Rectangle 87">
                  <a:extLst>
                    <a:ext uri="{FF2B5EF4-FFF2-40B4-BE49-F238E27FC236}">
                      <a16:creationId xmlns:a16="http://schemas.microsoft.com/office/drawing/2014/main" id="{F56D5AF7-C0C4-05B0-5498-495E17CF1120}"/>
                    </a:ext>
                  </a:extLst>
                </p:cNvPr>
                <p:cNvSpPr/>
                <p:nvPr/>
              </p:nvSpPr>
              <p:spPr bwMode="auto">
                <a:xfrm>
                  <a:off x="2058028" y="4577279"/>
                  <a:ext cx="147069" cy="38378"/>
                </a:xfrm>
                <a:prstGeom prst="rect">
                  <a:avLst/>
                </a:prstGeom>
                <a:solidFill>
                  <a:srgbClr val="68A0DE"/>
                </a:solidFill>
                <a:ln w="28575">
                  <a:no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cxnSp>
              <p:nvCxnSpPr>
                <p:cNvPr id="89" name="Straight Connector 88">
                  <a:extLst>
                    <a:ext uri="{FF2B5EF4-FFF2-40B4-BE49-F238E27FC236}">
                      <a16:creationId xmlns:a16="http://schemas.microsoft.com/office/drawing/2014/main" id="{C364D92E-30EA-C97D-73DF-CC20F220B5A7}"/>
                    </a:ext>
                  </a:extLst>
                </p:cNvPr>
                <p:cNvCxnSpPr>
                  <a:cxnSpLocks/>
                </p:cNvCxnSpPr>
                <p:nvPr/>
              </p:nvCxnSpPr>
              <p:spPr bwMode="auto">
                <a:xfrm flipV="1">
                  <a:off x="2225474" y="3957563"/>
                  <a:ext cx="145887" cy="0"/>
                </a:xfrm>
                <a:prstGeom prst="line">
                  <a:avLst/>
                </a:prstGeom>
                <a:noFill/>
                <a:ln w="28575" cap="flat" cmpd="sng" algn="ctr">
                  <a:solidFill>
                    <a:srgbClr val="F4AB3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F2365538-4D05-1772-089A-4AE10F3262F8}"/>
                    </a:ext>
                  </a:extLst>
                </p:cNvPr>
                <p:cNvCxnSpPr>
                  <a:cxnSpLocks/>
                </p:cNvCxnSpPr>
                <p:nvPr/>
              </p:nvCxnSpPr>
              <p:spPr bwMode="auto">
                <a:xfrm flipV="1">
                  <a:off x="2481584" y="3957563"/>
                  <a:ext cx="157186" cy="0"/>
                </a:xfrm>
                <a:prstGeom prst="line">
                  <a:avLst/>
                </a:prstGeom>
                <a:noFill/>
                <a:ln w="28575" cap="flat" cmpd="sng" algn="ctr">
                  <a:solidFill>
                    <a:srgbClr val="F4AB3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8C38EB17-1E7B-9781-E59A-2ECFF6594AC6}"/>
                    </a:ext>
                  </a:extLst>
                </p:cNvPr>
                <p:cNvCxnSpPr/>
                <p:nvPr/>
              </p:nvCxnSpPr>
              <p:spPr bwMode="auto">
                <a:xfrm>
                  <a:off x="2225474" y="4402355"/>
                  <a:ext cx="156302" cy="0"/>
                </a:xfrm>
                <a:prstGeom prst="line">
                  <a:avLst/>
                </a:prstGeom>
                <a:noFill/>
                <a:ln w="28575" cap="flat" cmpd="sng" algn="ctr">
                  <a:solidFill>
                    <a:srgbClr val="F4AB3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FEF393C-2632-A4FC-BC82-F86A341AC857}"/>
                    </a:ext>
                  </a:extLst>
                </p:cNvPr>
                <p:cNvCxnSpPr/>
                <p:nvPr/>
              </p:nvCxnSpPr>
              <p:spPr bwMode="auto">
                <a:xfrm>
                  <a:off x="2466518" y="4402355"/>
                  <a:ext cx="169484" cy="0"/>
                </a:xfrm>
                <a:prstGeom prst="line">
                  <a:avLst/>
                </a:prstGeom>
                <a:noFill/>
                <a:ln w="28575" cap="flat" cmpd="sng" algn="ctr">
                  <a:solidFill>
                    <a:srgbClr val="F4AB3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BD314F16-59F4-F3A8-E5EF-D9B2880B8BBA}"/>
                    </a:ext>
                  </a:extLst>
                </p:cNvPr>
                <p:cNvCxnSpPr/>
                <p:nvPr/>
              </p:nvCxnSpPr>
              <p:spPr bwMode="auto">
                <a:xfrm>
                  <a:off x="2680199" y="3673882"/>
                  <a:ext cx="306165" cy="218384"/>
                </a:xfrm>
                <a:prstGeom prst="line">
                  <a:avLst/>
                </a:prstGeom>
                <a:noFill/>
                <a:ln w="28575" cap="flat" cmpd="sng" algn="ctr">
                  <a:solidFill>
                    <a:srgbClr val="F4AB3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2FE41E5B-9FCC-0CAA-7292-D454FE08ADFD}"/>
                    </a:ext>
                  </a:extLst>
                </p:cNvPr>
                <p:cNvCxnSpPr/>
                <p:nvPr/>
              </p:nvCxnSpPr>
              <p:spPr bwMode="auto">
                <a:xfrm flipV="1">
                  <a:off x="1861017" y="3666349"/>
                  <a:ext cx="302898" cy="225917"/>
                </a:xfrm>
                <a:prstGeom prst="line">
                  <a:avLst/>
                </a:prstGeom>
                <a:noFill/>
                <a:ln w="28575" cap="flat" cmpd="sng" algn="ctr">
                  <a:solidFill>
                    <a:srgbClr val="F4AB33"/>
                  </a:solidFill>
                  <a:prstDash val="solid"/>
                  <a:round/>
                  <a:headEnd type="none" w="med" len="med"/>
                  <a:tailEnd type="none" w="med" len="med"/>
                </a:ln>
                <a:effectLst/>
              </p:spPr>
            </p:cxnSp>
            <p:sp>
              <p:nvSpPr>
                <p:cNvPr id="95" name="Rectangle 94">
                  <a:extLst>
                    <a:ext uri="{FF2B5EF4-FFF2-40B4-BE49-F238E27FC236}">
                      <a16:creationId xmlns:a16="http://schemas.microsoft.com/office/drawing/2014/main" id="{02142D71-0A04-884D-5896-BC284C2DC14F}"/>
                    </a:ext>
                  </a:extLst>
                </p:cNvPr>
                <p:cNvSpPr/>
                <p:nvPr/>
              </p:nvSpPr>
              <p:spPr bwMode="auto">
                <a:xfrm rot="19486446">
                  <a:off x="1986661" y="3744898"/>
                  <a:ext cx="50241" cy="70776"/>
                </a:xfrm>
                <a:prstGeom prst="rect">
                  <a:avLst/>
                </a:prstGeom>
                <a:solidFill>
                  <a:srgbClr val="F4AB33">
                    <a:lumMod val="50000"/>
                  </a:srgbClr>
                </a:solidFill>
                <a:ln w="28575">
                  <a:no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96" name="Rectangle 95">
                  <a:extLst>
                    <a:ext uri="{FF2B5EF4-FFF2-40B4-BE49-F238E27FC236}">
                      <a16:creationId xmlns:a16="http://schemas.microsoft.com/office/drawing/2014/main" id="{D7534062-86BD-B11C-D84A-AF3F74BBEE2C}"/>
                    </a:ext>
                  </a:extLst>
                </p:cNvPr>
                <p:cNvSpPr/>
                <p:nvPr/>
              </p:nvSpPr>
              <p:spPr bwMode="auto">
                <a:xfrm rot="2113554" flipV="1">
                  <a:off x="2815093" y="3749685"/>
                  <a:ext cx="50241" cy="70776"/>
                </a:xfrm>
                <a:prstGeom prst="rect">
                  <a:avLst/>
                </a:prstGeom>
                <a:solidFill>
                  <a:srgbClr val="F4AB33">
                    <a:lumMod val="50000"/>
                  </a:srgbClr>
                </a:solidFill>
                <a:ln w="28575">
                  <a:no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97" name="Rectangle 96">
                  <a:extLst>
                    <a:ext uri="{FF2B5EF4-FFF2-40B4-BE49-F238E27FC236}">
                      <a16:creationId xmlns:a16="http://schemas.microsoft.com/office/drawing/2014/main" id="{EB468659-96D0-7F49-1FF0-8C87079D7F7D}"/>
                    </a:ext>
                  </a:extLst>
                </p:cNvPr>
                <p:cNvSpPr/>
                <p:nvPr/>
              </p:nvSpPr>
              <p:spPr bwMode="auto">
                <a:xfrm rot="5400000" flipV="1">
                  <a:off x="2404514" y="4110830"/>
                  <a:ext cx="50241" cy="70776"/>
                </a:xfrm>
                <a:prstGeom prst="rect">
                  <a:avLst/>
                </a:prstGeom>
                <a:solidFill>
                  <a:srgbClr val="F4AB33">
                    <a:lumMod val="50000"/>
                  </a:srgbClr>
                </a:solidFill>
                <a:ln w="28575">
                  <a:no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98" name="7-Point Star 14">
                  <a:extLst>
                    <a:ext uri="{FF2B5EF4-FFF2-40B4-BE49-F238E27FC236}">
                      <a16:creationId xmlns:a16="http://schemas.microsoft.com/office/drawing/2014/main" id="{87E6FE4E-8937-5A14-BCED-A382B1AA3A7F}"/>
                    </a:ext>
                  </a:extLst>
                </p:cNvPr>
                <p:cNvSpPr/>
                <p:nvPr/>
              </p:nvSpPr>
              <p:spPr bwMode="auto">
                <a:xfrm rot="20253103">
                  <a:off x="1930247" y="4517019"/>
                  <a:ext cx="139352" cy="139352"/>
                </a:xfrm>
                <a:prstGeom prst="star7">
                  <a:avLst/>
                </a:prstGeom>
                <a:solidFill>
                  <a:schemeClr val="accent2"/>
                </a:solidFill>
                <a:ln w="28575">
                  <a:solidFill>
                    <a:schemeClr val="accent5"/>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99" name="7-Point Star 2">
                  <a:extLst>
                    <a:ext uri="{FF2B5EF4-FFF2-40B4-BE49-F238E27FC236}">
                      <a16:creationId xmlns:a16="http://schemas.microsoft.com/office/drawing/2014/main" id="{B3D50FF4-90FF-FEC3-9DAC-F3ED2306B4E6}"/>
                    </a:ext>
                  </a:extLst>
                </p:cNvPr>
                <p:cNvSpPr/>
                <p:nvPr/>
              </p:nvSpPr>
              <p:spPr bwMode="auto">
                <a:xfrm>
                  <a:off x="2756566" y="4526308"/>
                  <a:ext cx="139352" cy="139352"/>
                </a:xfrm>
                <a:prstGeom prst="star7">
                  <a:avLst/>
                </a:prstGeom>
                <a:solidFill>
                  <a:schemeClr val="accent2"/>
                </a:solidFill>
                <a:ln w="28575">
                  <a:solidFill>
                    <a:schemeClr val="accent5"/>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grpSp>
        <p:cxnSp>
          <p:nvCxnSpPr>
            <p:cNvPr id="18" name="Straight Connector 17">
              <a:extLst>
                <a:ext uri="{FF2B5EF4-FFF2-40B4-BE49-F238E27FC236}">
                  <a16:creationId xmlns:a16="http://schemas.microsoft.com/office/drawing/2014/main" id="{93D1CFE2-B4E3-4CDC-152D-8E067E48DD37}"/>
                </a:ext>
              </a:extLst>
            </p:cNvPr>
            <p:cNvCxnSpPr>
              <a:cxnSpLocks/>
            </p:cNvCxnSpPr>
            <p:nvPr/>
          </p:nvCxnSpPr>
          <p:spPr bwMode="auto">
            <a:xfrm rot="19024037">
              <a:off x="2384329" y="2825262"/>
              <a:ext cx="0" cy="186669"/>
            </a:xfrm>
            <a:prstGeom prst="line">
              <a:avLst/>
            </a:prstGeom>
            <a:noFill/>
            <a:ln w="57150" cap="flat" cmpd="sng" algn="ctr">
              <a:solidFill>
                <a:schemeClr val="accent3"/>
              </a:solidFill>
              <a:prstDash val="solid"/>
              <a:round/>
              <a:headEnd type="none" w="med" len="med"/>
              <a:tailEnd type="none" w="med" len="med"/>
            </a:ln>
            <a:effectLst/>
          </p:spPr>
        </p:cxnSp>
        <p:grpSp>
          <p:nvGrpSpPr>
            <p:cNvPr id="19" name="Group 18">
              <a:extLst>
                <a:ext uri="{FF2B5EF4-FFF2-40B4-BE49-F238E27FC236}">
                  <a16:creationId xmlns:a16="http://schemas.microsoft.com/office/drawing/2014/main" id="{B20A2CB4-61D4-2A8A-EBF2-C3630EB90B14}"/>
                </a:ext>
              </a:extLst>
            </p:cNvPr>
            <p:cNvGrpSpPr/>
            <p:nvPr/>
          </p:nvGrpSpPr>
          <p:grpSpPr>
            <a:xfrm rot="8464567">
              <a:off x="2050971" y="2543472"/>
              <a:ext cx="335313" cy="298488"/>
              <a:chOff x="257685" y="4076811"/>
              <a:chExt cx="1464471" cy="1434470"/>
            </a:xfrm>
          </p:grpSpPr>
          <p:sp>
            <p:nvSpPr>
              <p:cNvPr id="56" name="Rectangle 55">
                <a:extLst>
                  <a:ext uri="{FF2B5EF4-FFF2-40B4-BE49-F238E27FC236}">
                    <a16:creationId xmlns:a16="http://schemas.microsoft.com/office/drawing/2014/main" id="{7C513038-5AE1-DC50-ACDA-8CA3215DE85B}"/>
                  </a:ext>
                </a:extLst>
              </p:cNvPr>
              <p:cNvSpPr/>
              <p:nvPr/>
            </p:nvSpPr>
            <p:spPr bwMode="auto">
              <a:xfrm>
                <a:off x="1183936" y="5140278"/>
                <a:ext cx="144905" cy="38378"/>
              </a:xfrm>
              <a:prstGeom prst="rect">
                <a:avLst/>
              </a:prstGeom>
              <a:solidFill>
                <a:srgbClr val="68A0DE"/>
              </a:solidFill>
              <a:ln w="28575">
                <a:no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7" name="Rectangle 56">
                <a:extLst>
                  <a:ext uri="{FF2B5EF4-FFF2-40B4-BE49-F238E27FC236}">
                    <a16:creationId xmlns:a16="http://schemas.microsoft.com/office/drawing/2014/main" id="{C507143B-6E1B-3BA9-D942-CA57A4B0D2A0}"/>
                  </a:ext>
                </a:extLst>
              </p:cNvPr>
              <p:cNvSpPr/>
              <p:nvPr/>
            </p:nvSpPr>
            <p:spPr bwMode="auto">
              <a:xfrm>
                <a:off x="615238" y="5135013"/>
                <a:ext cx="147068" cy="38378"/>
              </a:xfrm>
              <a:prstGeom prst="rect">
                <a:avLst/>
              </a:prstGeom>
              <a:solidFill>
                <a:srgbClr val="68A0DE"/>
              </a:solidFill>
              <a:ln w="28575">
                <a:no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8" name="7-Point Star 14">
                <a:extLst>
                  <a:ext uri="{FF2B5EF4-FFF2-40B4-BE49-F238E27FC236}">
                    <a16:creationId xmlns:a16="http://schemas.microsoft.com/office/drawing/2014/main" id="{54A9B20B-F5F6-B775-2E8E-5DA1B3B4E8E4}"/>
                  </a:ext>
                </a:extLst>
              </p:cNvPr>
              <p:cNvSpPr/>
              <p:nvPr/>
            </p:nvSpPr>
            <p:spPr bwMode="auto">
              <a:xfrm rot="20253103">
                <a:off x="487455" y="5074753"/>
                <a:ext cx="139353" cy="139353"/>
              </a:xfrm>
              <a:prstGeom prst="star7">
                <a:avLst/>
              </a:prstGeom>
              <a:solidFill>
                <a:schemeClr val="accent2"/>
              </a:solidFill>
              <a:ln w="28575">
                <a:solidFill>
                  <a:schemeClr val="accent5"/>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9" name="7-Point Star 2">
                <a:extLst>
                  <a:ext uri="{FF2B5EF4-FFF2-40B4-BE49-F238E27FC236}">
                    <a16:creationId xmlns:a16="http://schemas.microsoft.com/office/drawing/2014/main" id="{A0B754F6-92A4-7BC9-C181-25290BA585FA}"/>
                  </a:ext>
                </a:extLst>
              </p:cNvPr>
              <p:cNvSpPr/>
              <p:nvPr/>
            </p:nvSpPr>
            <p:spPr bwMode="auto">
              <a:xfrm>
                <a:off x="1313777" y="5084042"/>
                <a:ext cx="139353" cy="139353"/>
              </a:xfrm>
              <a:prstGeom prst="star7">
                <a:avLst/>
              </a:prstGeom>
              <a:solidFill>
                <a:schemeClr val="accent2"/>
              </a:solidFill>
              <a:ln w="28575">
                <a:solidFill>
                  <a:schemeClr val="accent5"/>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nvGrpSpPr>
              <p:cNvPr id="60" name="Group 59">
                <a:extLst>
                  <a:ext uri="{FF2B5EF4-FFF2-40B4-BE49-F238E27FC236}">
                    <a16:creationId xmlns:a16="http://schemas.microsoft.com/office/drawing/2014/main" id="{23C90B24-2EB8-2564-805D-04A6187DE978}"/>
                  </a:ext>
                </a:extLst>
              </p:cNvPr>
              <p:cNvGrpSpPr/>
              <p:nvPr/>
            </p:nvGrpSpPr>
            <p:grpSpPr>
              <a:xfrm>
                <a:off x="257685" y="4076811"/>
                <a:ext cx="1464471" cy="1434470"/>
                <a:chOff x="1710686" y="3278840"/>
                <a:chExt cx="1464471" cy="1434470"/>
              </a:xfrm>
            </p:grpSpPr>
            <p:sp>
              <p:nvSpPr>
                <p:cNvPr id="61" name="Rectangle 60">
                  <a:extLst>
                    <a:ext uri="{FF2B5EF4-FFF2-40B4-BE49-F238E27FC236}">
                      <a16:creationId xmlns:a16="http://schemas.microsoft.com/office/drawing/2014/main" id="{0D6EED2F-D49E-8A6A-F3C9-0FCD42184355}"/>
                    </a:ext>
                  </a:extLst>
                </p:cNvPr>
                <p:cNvSpPr/>
                <p:nvPr/>
              </p:nvSpPr>
              <p:spPr bwMode="auto">
                <a:xfrm>
                  <a:off x="2626726" y="4582544"/>
                  <a:ext cx="144906" cy="38378"/>
                </a:xfrm>
                <a:prstGeom prst="rect">
                  <a:avLst/>
                </a:prstGeom>
                <a:solidFill>
                  <a:srgbClr val="68A0DE"/>
                </a:solidFill>
                <a:ln w="28575">
                  <a:no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2" name="Freeform 73">
                  <a:extLst>
                    <a:ext uri="{FF2B5EF4-FFF2-40B4-BE49-F238E27FC236}">
                      <a16:creationId xmlns:a16="http://schemas.microsoft.com/office/drawing/2014/main" id="{6C285179-36E7-7A76-F094-A2C1FD012874}"/>
                    </a:ext>
                  </a:extLst>
                </p:cNvPr>
                <p:cNvSpPr/>
                <p:nvPr/>
              </p:nvSpPr>
              <p:spPr bwMode="auto">
                <a:xfrm>
                  <a:off x="2744226" y="3517080"/>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3" name="Freeform 74">
                  <a:extLst>
                    <a:ext uri="{FF2B5EF4-FFF2-40B4-BE49-F238E27FC236}">
                      <a16:creationId xmlns:a16="http://schemas.microsoft.com/office/drawing/2014/main" id="{A5ADB799-9FB3-5162-3BD7-5C36DA7A5C02}"/>
                    </a:ext>
                  </a:extLst>
                </p:cNvPr>
                <p:cNvSpPr/>
                <p:nvPr/>
              </p:nvSpPr>
              <p:spPr bwMode="auto">
                <a:xfrm flipV="1">
                  <a:off x="1710686" y="3539196"/>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4" name="Freeform 39">
                  <a:extLst>
                    <a:ext uri="{FF2B5EF4-FFF2-40B4-BE49-F238E27FC236}">
                      <a16:creationId xmlns:a16="http://schemas.microsoft.com/office/drawing/2014/main" id="{B0D05071-A414-9EF1-1C56-90BD1F8AFF4F}"/>
                    </a:ext>
                  </a:extLst>
                </p:cNvPr>
                <p:cNvSpPr/>
                <p:nvPr/>
              </p:nvSpPr>
              <p:spPr bwMode="auto">
                <a:xfrm>
                  <a:off x="2461753" y="3278840"/>
                  <a:ext cx="61964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5" name="Freeform 41">
                  <a:extLst>
                    <a:ext uri="{FF2B5EF4-FFF2-40B4-BE49-F238E27FC236}">
                      <a16:creationId xmlns:a16="http://schemas.microsoft.com/office/drawing/2014/main" id="{7CDCAC75-C160-8AA2-48FA-1709DBDAE323}"/>
                    </a:ext>
                  </a:extLst>
                </p:cNvPr>
                <p:cNvSpPr/>
                <p:nvPr/>
              </p:nvSpPr>
              <p:spPr bwMode="auto">
                <a:xfrm flipH="1">
                  <a:off x="1775315" y="3278840"/>
                  <a:ext cx="61617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66" name="Rectangle 65">
                  <a:extLst>
                    <a:ext uri="{FF2B5EF4-FFF2-40B4-BE49-F238E27FC236}">
                      <a16:creationId xmlns:a16="http://schemas.microsoft.com/office/drawing/2014/main" id="{3DFE911A-9B96-965D-AB6B-05F7CBBE2B50}"/>
                    </a:ext>
                  </a:extLst>
                </p:cNvPr>
                <p:cNvSpPr/>
                <p:nvPr/>
              </p:nvSpPr>
              <p:spPr bwMode="auto">
                <a:xfrm>
                  <a:off x="2058028" y="4577279"/>
                  <a:ext cx="147069" cy="38378"/>
                </a:xfrm>
                <a:prstGeom prst="rect">
                  <a:avLst/>
                </a:prstGeom>
                <a:solidFill>
                  <a:srgbClr val="68A0DE"/>
                </a:solidFill>
                <a:ln w="28575">
                  <a:no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cxnSp>
              <p:nvCxnSpPr>
                <p:cNvPr id="67" name="Straight Connector 66">
                  <a:extLst>
                    <a:ext uri="{FF2B5EF4-FFF2-40B4-BE49-F238E27FC236}">
                      <a16:creationId xmlns:a16="http://schemas.microsoft.com/office/drawing/2014/main" id="{B615AF60-11D3-CBD2-B5E4-6A18DF0BF499}"/>
                    </a:ext>
                  </a:extLst>
                </p:cNvPr>
                <p:cNvCxnSpPr>
                  <a:cxnSpLocks/>
                </p:cNvCxnSpPr>
                <p:nvPr/>
              </p:nvCxnSpPr>
              <p:spPr bwMode="auto">
                <a:xfrm flipV="1">
                  <a:off x="2225474" y="3957563"/>
                  <a:ext cx="145887" cy="0"/>
                </a:xfrm>
                <a:prstGeom prst="line">
                  <a:avLst/>
                </a:prstGeom>
                <a:noFill/>
                <a:ln w="28575" cap="flat" cmpd="sng" algn="ctr">
                  <a:solidFill>
                    <a:srgbClr val="F4AB3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0F6D8565-03A5-0187-8DE6-CF239AC61743}"/>
                    </a:ext>
                  </a:extLst>
                </p:cNvPr>
                <p:cNvCxnSpPr>
                  <a:cxnSpLocks/>
                </p:cNvCxnSpPr>
                <p:nvPr/>
              </p:nvCxnSpPr>
              <p:spPr bwMode="auto">
                <a:xfrm flipV="1">
                  <a:off x="2481584" y="3957563"/>
                  <a:ext cx="157186" cy="0"/>
                </a:xfrm>
                <a:prstGeom prst="line">
                  <a:avLst/>
                </a:prstGeom>
                <a:noFill/>
                <a:ln w="28575" cap="flat" cmpd="sng" algn="ctr">
                  <a:solidFill>
                    <a:srgbClr val="F4AB3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F3D470D1-160C-8618-E317-828227F0BE97}"/>
                    </a:ext>
                  </a:extLst>
                </p:cNvPr>
                <p:cNvCxnSpPr/>
                <p:nvPr/>
              </p:nvCxnSpPr>
              <p:spPr bwMode="auto">
                <a:xfrm>
                  <a:off x="2225474" y="4402355"/>
                  <a:ext cx="156302" cy="0"/>
                </a:xfrm>
                <a:prstGeom prst="line">
                  <a:avLst/>
                </a:prstGeom>
                <a:noFill/>
                <a:ln w="28575" cap="flat" cmpd="sng" algn="ctr">
                  <a:solidFill>
                    <a:srgbClr val="F4AB3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01E93D4A-B2D0-DC1C-7840-5AF0117E20AA}"/>
                    </a:ext>
                  </a:extLst>
                </p:cNvPr>
                <p:cNvCxnSpPr/>
                <p:nvPr/>
              </p:nvCxnSpPr>
              <p:spPr bwMode="auto">
                <a:xfrm>
                  <a:off x="2466518" y="4402355"/>
                  <a:ext cx="169484" cy="0"/>
                </a:xfrm>
                <a:prstGeom prst="line">
                  <a:avLst/>
                </a:prstGeom>
                <a:noFill/>
                <a:ln w="28575" cap="flat" cmpd="sng" algn="ctr">
                  <a:solidFill>
                    <a:srgbClr val="F4AB3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91B2A6CB-C061-44FE-4C0C-33E1DD2F24DB}"/>
                    </a:ext>
                  </a:extLst>
                </p:cNvPr>
                <p:cNvCxnSpPr/>
                <p:nvPr/>
              </p:nvCxnSpPr>
              <p:spPr bwMode="auto">
                <a:xfrm>
                  <a:off x="2680199" y="3673882"/>
                  <a:ext cx="306165" cy="218384"/>
                </a:xfrm>
                <a:prstGeom prst="line">
                  <a:avLst/>
                </a:prstGeom>
                <a:noFill/>
                <a:ln w="28575" cap="flat" cmpd="sng" algn="ctr">
                  <a:solidFill>
                    <a:srgbClr val="F4AB3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D0099A05-4CA0-65F2-1FAF-2234EC7CFC6D}"/>
                    </a:ext>
                  </a:extLst>
                </p:cNvPr>
                <p:cNvCxnSpPr/>
                <p:nvPr/>
              </p:nvCxnSpPr>
              <p:spPr bwMode="auto">
                <a:xfrm flipV="1">
                  <a:off x="1861017" y="3666349"/>
                  <a:ext cx="302898" cy="225917"/>
                </a:xfrm>
                <a:prstGeom prst="line">
                  <a:avLst/>
                </a:prstGeom>
                <a:noFill/>
                <a:ln w="28575" cap="flat" cmpd="sng" algn="ctr">
                  <a:solidFill>
                    <a:srgbClr val="F4AB33"/>
                  </a:solidFill>
                  <a:prstDash val="solid"/>
                  <a:round/>
                  <a:headEnd type="none" w="med" len="med"/>
                  <a:tailEnd type="none" w="med" len="med"/>
                </a:ln>
                <a:effectLst/>
              </p:spPr>
            </p:cxnSp>
            <p:sp>
              <p:nvSpPr>
                <p:cNvPr id="73" name="Rectangle 72">
                  <a:extLst>
                    <a:ext uri="{FF2B5EF4-FFF2-40B4-BE49-F238E27FC236}">
                      <a16:creationId xmlns:a16="http://schemas.microsoft.com/office/drawing/2014/main" id="{4D86BC9D-4E9C-CF82-26D2-EC5E56915526}"/>
                    </a:ext>
                  </a:extLst>
                </p:cNvPr>
                <p:cNvSpPr/>
                <p:nvPr/>
              </p:nvSpPr>
              <p:spPr bwMode="auto">
                <a:xfrm rot="19486446">
                  <a:off x="1986661" y="3744898"/>
                  <a:ext cx="50241" cy="70776"/>
                </a:xfrm>
                <a:prstGeom prst="rect">
                  <a:avLst/>
                </a:prstGeom>
                <a:solidFill>
                  <a:srgbClr val="F4AB33">
                    <a:lumMod val="50000"/>
                  </a:srgbClr>
                </a:solidFill>
                <a:ln w="28575">
                  <a:no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74" name="Rectangle 73">
                  <a:extLst>
                    <a:ext uri="{FF2B5EF4-FFF2-40B4-BE49-F238E27FC236}">
                      <a16:creationId xmlns:a16="http://schemas.microsoft.com/office/drawing/2014/main" id="{46E97236-A93D-21A4-FFED-A4A13283F84F}"/>
                    </a:ext>
                  </a:extLst>
                </p:cNvPr>
                <p:cNvSpPr/>
                <p:nvPr/>
              </p:nvSpPr>
              <p:spPr bwMode="auto">
                <a:xfrm rot="2113554" flipV="1">
                  <a:off x="2815093" y="3749685"/>
                  <a:ext cx="50241" cy="70776"/>
                </a:xfrm>
                <a:prstGeom prst="rect">
                  <a:avLst/>
                </a:prstGeom>
                <a:solidFill>
                  <a:srgbClr val="F4AB33">
                    <a:lumMod val="50000"/>
                  </a:srgbClr>
                </a:solidFill>
                <a:ln w="28575">
                  <a:no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75" name="Rectangle 74">
                  <a:extLst>
                    <a:ext uri="{FF2B5EF4-FFF2-40B4-BE49-F238E27FC236}">
                      <a16:creationId xmlns:a16="http://schemas.microsoft.com/office/drawing/2014/main" id="{6878DC4F-EED9-57A2-F5EF-1CE30C3F735E}"/>
                    </a:ext>
                  </a:extLst>
                </p:cNvPr>
                <p:cNvSpPr/>
                <p:nvPr/>
              </p:nvSpPr>
              <p:spPr bwMode="auto">
                <a:xfrm rot="5400000" flipV="1">
                  <a:off x="2404514" y="4110830"/>
                  <a:ext cx="50241" cy="70776"/>
                </a:xfrm>
                <a:prstGeom prst="rect">
                  <a:avLst/>
                </a:prstGeom>
                <a:solidFill>
                  <a:srgbClr val="F4AB33">
                    <a:lumMod val="50000"/>
                  </a:srgbClr>
                </a:solidFill>
                <a:ln w="28575">
                  <a:no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76" name="7-Point Star 14">
                  <a:extLst>
                    <a:ext uri="{FF2B5EF4-FFF2-40B4-BE49-F238E27FC236}">
                      <a16:creationId xmlns:a16="http://schemas.microsoft.com/office/drawing/2014/main" id="{90F08A26-9E1A-0EF2-FF57-23A1D83F2818}"/>
                    </a:ext>
                  </a:extLst>
                </p:cNvPr>
                <p:cNvSpPr/>
                <p:nvPr/>
              </p:nvSpPr>
              <p:spPr bwMode="auto">
                <a:xfrm rot="20253103">
                  <a:off x="1930247" y="4517019"/>
                  <a:ext cx="139352" cy="139352"/>
                </a:xfrm>
                <a:prstGeom prst="star7">
                  <a:avLst/>
                </a:prstGeom>
                <a:solidFill>
                  <a:schemeClr val="accent2"/>
                </a:solidFill>
                <a:ln w="28575">
                  <a:solidFill>
                    <a:schemeClr val="accent5"/>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77" name="7-Point Star 2">
                  <a:extLst>
                    <a:ext uri="{FF2B5EF4-FFF2-40B4-BE49-F238E27FC236}">
                      <a16:creationId xmlns:a16="http://schemas.microsoft.com/office/drawing/2014/main" id="{43FF0F61-1A09-8DAD-9830-57A9BA7FCD3F}"/>
                    </a:ext>
                  </a:extLst>
                </p:cNvPr>
                <p:cNvSpPr/>
                <p:nvPr/>
              </p:nvSpPr>
              <p:spPr bwMode="auto">
                <a:xfrm>
                  <a:off x="2756566" y="4526308"/>
                  <a:ext cx="139352" cy="139352"/>
                </a:xfrm>
                <a:prstGeom prst="star7">
                  <a:avLst/>
                </a:prstGeom>
                <a:solidFill>
                  <a:schemeClr val="accent2"/>
                </a:solidFill>
                <a:ln w="28575">
                  <a:solidFill>
                    <a:schemeClr val="accent5"/>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grpSp>
        <p:sp>
          <p:nvSpPr>
            <p:cNvPr id="20" name="TextBox 160">
              <a:extLst>
                <a:ext uri="{FF2B5EF4-FFF2-40B4-BE49-F238E27FC236}">
                  <a16:creationId xmlns:a16="http://schemas.microsoft.com/office/drawing/2014/main" id="{5EB3BD1E-2C4A-E55D-A0A1-6B7BC9D1A987}"/>
                </a:ext>
              </a:extLst>
            </p:cNvPr>
            <p:cNvSpPr txBox="1"/>
            <p:nvPr/>
          </p:nvSpPr>
          <p:spPr>
            <a:xfrm>
              <a:off x="1491666" y="2677468"/>
              <a:ext cx="568495" cy="29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9057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Calibri" panose="020F0502020204030204"/>
                  <a:ea typeface="+mn-ea"/>
                  <a:cs typeface="+mn-cs"/>
                </a:rPr>
                <a:t>ADC</a:t>
              </a:r>
            </a:p>
          </p:txBody>
        </p:sp>
        <p:sp>
          <p:nvSpPr>
            <p:cNvPr id="21" name="TextBox 161">
              <a:extLst>
                <a:ext uri="{FF2B5EF4-FFF2-40B4-BE49-F238E27FC236}">
                  <a16:creationId xmlns:a16="http://schemas.microsoft.com/office/drawing/2014/main" id="{9CAE9D30-AE56-BA3B-270A-CFEA155D0213}"/>
                </a:ext>
              </a:extLst>
            </p:cNvPr>
            <p:cNvSpPr txBox="1"/>
            <p:nvPr/>
          </p:nvSpPr>
          <p:spPr>
            <a:xfrm>
              <a:off x="2209578" y="3054928"/>
              <a:ext cx="2346353" cy="26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9057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Calibri" panose="020F0502020204030204"/>
                  <a:ea typeface="+mn-ea"/>
                  <a:cs typeface="+mn-cs"/>
                </a:rPr>
                <a:t>Tumor-associated antigen</a:t>
              </a:r>
            </a:p>
          </p:txBody>
        </p:sp>
        <p:sp>
          <p:nvSpPr>
            <p:cNvPr id="22" name="Arc 21">
              <a:extLst>
                <a:ext uri="{FF2B5EF4-FFF2-40B4-BE49-F238E27FC236}">
                  <a16:creationId xmlns:a16="http://schemas.microsoft.com/office/drawing/2014/main" id="{1937CF63-8625-EAC4-998C-1BCB8152BF54}"/>
                </a:ext>
              </a:extLst>
            </p:cNvPr>
            <p:cNvSpPr/>
            <p:nvPr/>
          </p:nvSpPr>
          <p:spPr bwMode="auto">
            <a:xfrm rot="19659114" flipH="1">
              <a:off x="1605003" y="3965116"/>
              <a:ext cx="379458" cy="874670"/>
            </a:xfrm>
            <a:prstGeom prst="arc">
              <a:avLst>
                <a:gd name="adj1" fmla="val 16200000"/>
                <a:gd name="adj2" fmla="val 1332574"/>
              </a:avLst>
            </a:prstGeom>
            <a:noFill/>
            <a:ln w="28575" cap="flat" cmpd="sng" algn="ctr">
              <a:solidFill>
                <a:schemeClr val="bg1"/>
              </a:solidFill>
              <a:prstDash val="solid"/>
              <a:round/>
              <a:headEnd type="none" w="med" len="med"/>
              <a:tailEnd type="triangle"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23" name="Freeform 16">
              <a:extLst>
                <a:ext uri="{FF2B5EF4-FFF2-40B4-BE49-F238E27FC236}">
                  <a16:creationId xmlns:a16="http://schemas.microsoft.com/office/drawing/2014/main" id="{D43646C2-3180-1244-C884-4D9B6653DEF4}"/>
                </a:ext>
              </a:extLst>
            </p:cNvPr>
            <p:cNvSpPr/>
            <p:nvPr/>
          </p:nvSpPr>
          <p:spPr bwMode="auto">
            <a:xfrm rot="2376692" flipV="1">
              <a:off x="1707833" y="4272653"/>
              <a:ext cx="937075" cy="827067"/>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tx1"/>
            </a:solidFill>
            <a:ln w="50800" cmpd="dbl">
              <a:solidFill>
                <a:schemeClr val="accent6"/>
              </a:solidFill>
              <a:miter lim="800000"/>
              <a:headEnd/>
              <a:tailEnd/>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endParaRPr>
            </a:p>
          </p:txBody>
        </p:sp>
        <p:sp>
          <p:nvSpPr>
            <p:cNvPr id="24" name="TextBox 178">
              <a:extLst>
                <a:ext uri="{FF2B5EF4-FFF2-40B4-BE49-F238E27FC236}">
                  <a16:creationId xmlns:a16="http://schemas.microsoft.com/office/drawing/2014/main" id="{1A076734-072D-6BB6-6AE4-CC5BEF58C2F8}"/>
                </a:ext>
              </a:extLst>
            </p:cNvPr>
            <p:cNvSpPr txBox="1"/>
            <p:nvPr/>
          </p:nvSpPr>
          <p:spPr>
            <a:xfrm>
              <a:off x="2388625" y="5128535"/>
              <a:ext cx="9489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9057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Calibri" panose="020F0502020204030204"/>
                  <a:ea typeface="+mn-ea"/>
                  <a:cs typeface="+mn-cs"/>
                </a:rPr>
                <a:t>Endosome</a:t>
              </a:r>
            </a:p>
          </p:txBody>
        </p:sp>
        <p:grpSp>
          <p:nvGrpSpPr>
            <p:cNvPr id="25" name="Group 24">
              <a:extLst>
                <a:ext uri="{FF2B5EF4-FFF2-40B4-BE49-F238E27FC236}">
                  <a16:creationId xmlns:a16="http://schemas.microsoft.com/office/drawing/2014/main" id="{82BEF5E0-7EDE-D598-0CB7-2EBC13D999EE}"/>
                </a:ext>
              </a:extLst>
            </p:cNvPr>
            <p:cNvGrpSpPr/>
            <p:nvPr/>
          </p:nvGrpSpPr>
          <p:grpSpPr>
            <a:xfrm rot="2117652">
              <a:off x="2065599" y="4543806"/>
              <a:ext cx="489931" cy="519983"/>
              <a:chOff x="6606641" y="3394701"/>
              <a:chExt cx="705607" cy="666639"/>
            </a:xfrm>
          </p:grpSpPr>
          <p:cxnSp>
            <p:nvCxnSpPr>
              <p:cNvPr id="32" name="Straight Connector 31">
                <a:extLst>
                  <a:ext uri="{FF2B5EF4-FFF2-40B4-BE49-F238E27FC236}">
                    <a16:creationId xmlns:a16="http://schemas.microsoft.com/office/drawing/2014/main" id="{63E62718-BFF2-2C56-381E-B96BC9F39804}"/>
                  </a:ext>
                </a:extLst>
              </p:cNvPr>
              <p:cNvCxnSpPr/>
              <p:nvPr/>
            </p:nvCxnSpPr>
            <p:spPr bwMode="auto">
              <a:xfrm rot="19024037">
                <a:off x="7312248" y="3755913"/>
                <a:ext cx="0" cy="305427"/>
              </a:xfrm>
              <a:prstGeom prst="line">
                <a:avLst/>
              </a:prstGeom>
              <a:noFill/>
              <a:ln w="57150" cap="flat" cmpd="sng" algn="ctr">
                <a:solidFill>
                  <a:schemeClr val="accent3"/>
                </a:solidFill>
                <a:prstDash val="solid"/>
                <a:round/>
                <a:headEnd type="none" w="med" len="med"/>
                <a:tailEnd type="none" w="med" len="med"/>
              </a:ln>
              <a:effectLst/>
            </p:spPr>
          </p:cxnSp>
          <p:grpSp>
            <p:nvGrpSpPr>
              <p:cNvPr id="33" name="Group 32">
                <a:extLst>
                  <a:ext uri="{FF2B5EF4-FFF2-40B4-BE49-F238E27FC236}">
                    <a16:creationId xmlns:a16="http://schemas.microsoft.com/office/drawing/2014/main" id="{3A077ABF-F743-F28A-63E8-B082E5BC49C4}"/>
                  </a:ext>
                </a:extLst>
              </p:cNvPr>
              <p:cNvGrpSpPr/>
              <p:nvPr/>
            </p:nvGrpSpPr>
            <p:grpSpPr>
              <a:xfrm rot="7138037">
                <a:off x="6606643" y="3394699"/>
                <a:ext cx="548638" cy="548641"/>
                <a:chOff x="257685" y="4076811"/>
                <a:chExt cx="1464471" cy="1434470"/>
              </a:xfrm>
            </p:grpSpPr>
            <p:sp>
              <p:nvSpPr>
                <p:cNvPr id="34" name="Rectangle 33">
                  <a:extLst>
                    <a:ext uri="{FF2B5EF4-FFF2-40B4-BE49-F238E27FC236}">
                      <a16:creationId xmlns:a16="http://schemas.microsoft.com/office/drawing/2014/main" id="{70173FD9-5279-9EB6-7557-1A288F376C40}"/>
                    </a:ext>
                  </a:extLst>
                </p:cNvPr>
                <p:cNvSpPr/>
                <p:nvPr/>
              </p:nvSpPr>
              <p:spPr bwMode="auto">
                <a:xfrm>
                  <a:off x="1183936" y="5140278"/>
                  <a:ext cx="144905" cy="38378"/>
                </a:xfrm>
                <a:prstGeom prst="rect">
                  <a:avLst/>
                </a:prstGeom>
                <a:solidFill>
                  <a:srgbClr val="68A0DE"/>
                </a:solidFill>
                <a:ln w="28575">
                  <a:no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5" name="Rectangle 34">
                  <a:extLst>
                    <a:ext uri="{FF2B5EF4-FFF2-40B4-BE49-F238E27FC236}">
                      <a16:creationId xmlns:a16="http://schemas.microsoft.com/office/drawing/2014/main" id="{98F19297-E3F0-357F-DB5E-43DBE1793958}"/>
                    </a:ext>
                  </a:extLst>
                </p:cNvPr>
                <p:cNvSpPr/>
                <p:nvPr/>
              </p:nvSpPr>
              <p:spPr bwMode="auto">
                <a:xfrm>
                  <a:off x="615238" y="5135013"/>
                  <a:ext cx="147068" cy="38378"/>
                </a:xfrm>
                <a:prstGeom prst="rect">
                  <a:avLst/>
                </a:prstGeom>
                <a:solidFill>
                  <a:srgbClr val="68A0DE"/>
                </a:solidFill>
                <a:ln w="28575">
                  <a:no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6" name="7-Point Star 14">
                  <a:extLst>
                    <a:ext uri="{FF2B5EF4-FFF2-40B4-BE49-F238E27FC236}">
                      <a16:creationId xmlns:a16="http://schemas.microsoft.com/office/drawing/2014/main" id="{6CB361D3-6B53-F92E-2EC2-01EE39C865BB}"/>
                    </a:ext>
                  </a:extLst>
                </p:cNvPr>
                <p:cNvSpPr/>
                <p:nvPr/>
              </p:nvSpPr>
              <p:spPr bwMode="auto">
                <a:xfrm rot="20253103">
                  <a:off x="487455" y="5074753"/>
                  <a:ext cx="139353" cy="139353"/>
                </a:xfrm>
                <a:prstGeom prst="star7">
                  <a:avLst/>
                </a:prstGeom>
                <a:solidFill>
                  <a:schemeClr val="accent2"/>
                </a:solidFill>
                <a:ln w="28575">
                  <a:solidFill>
                    <a:schemeClr val="accent5"/>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37" name="7-Point Star 2">
                  <a:extLst>
                    <a:ext uri="{FF2B5EF4-FFF2-40B4-BE49-F238E27FC236}">
                      <a16:creationId xmlns:a16="http://schemas.microsoft.com/office/drawing/2014/main" id="{08377F3D-6638-440A-A13F-C5BEDC127443}"/>
                    </a:ext>
                  </a:extLst>
                </p:cNvPr>
                <p:cNvSpPr/>
                <p:nvPr/>
              </p:nvSpPr>
              <p:spPr bwMode="auto">
                <a:xfrm>
                  <a:off x="1313777" y="5084042"/>
                  <a:ext cx="139353" cy="139353"/>
                </a:xfrm>
                <a:prstGeom prst="star7">
                  <a:avLst/>
                </a:prstGeom>
                <a:solidFill>
                  <a:schemeClr val="accent2"/>
                </a:solidFill>
                <a:ln w="28575">
                  <a:solidFill>
                    <a:schemeClr val="accent5"/>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nvGrpSpPr>
                <p:cNvPr id="38" name="Group 37">
                  <a:extLst>
                    <a:ext uri="{FF2B5EF4-FFF2-40B4-BE49-F238E27FC236}">
                      <a16:creationId xmlns:a16="http://schemas.microsoft.com/office/drawing/2014/main" id="{07AA2B98-F99C-93DC-0CA6-B1B7C0C42B12}"/>
                    </a:ext>
                  </a:extLst>
                </p:cNvPr>
                <p:cNvGrpSpPr/>
                <p:nvPr/>
              </p:nvGrpSpPr>
              <p:grpSpPr>
                <a:xfrm>
                  <a:off x="257685" y="4076811"/>
                  <a:ext cx="1464471" cy="1434470"/>
                  <a:chOff x="1710686" y="3278840"/>
                  <a:chExt cx="1464471" cy="1434470"/>
                </a:xfrm>
              </p:grpSpPr>
              <p:sp>
                <p:nvSpPr>
                  <p:cNvPr id="39" name="Rectangle 38">
                    <a:extLst>
                      <a:ext uri="{FF2B5EF4-FFF2-40B4-BE49-F238E27FC236}">
                        <a16:creationId xmlns:a16="http://schemas.microsoft.com/office/drawing/2014/main" id="{2035A447-9C04-A16E-1183-D30243A94DFA}"/>
                      </a:ext>
                    </a:extLst>
                  </p:cNvPr>
                  <p:cNvSpPr/>
                  <p:nvPr/>
                </p:nvSpPr>
                <p:spPr bwMode="auto">
                  <a:xfrm>
                    <a:off x="2626726" y="4582544"/>
                    <a:ext cx="144906" cy="38378"/>
                  </a:xfrm>
                  <a:prstGeom prst="rect">
                    <a:avLst/>
                  </a:prstGeom>
                  <a:solidFill>
                    <a:srgbClr val="68A0DE"/>
                  </a:solidFill>
                  <a:ln w="28575">
                    <a:no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0" name="Freeform 73">
                    <a:extLst>
                      <a:ext uri="{FF2B5EF4-FFF2-40B4-BE49-F238E27FC236}">
                        <a16:creationId xmlns:a16="http://schemas.microsoft.com/office/drawing/2014/main" id="{211D3A94-7D5C-1507-B00A-0101E3D5D6EB}"/>
                      </a:ext>
                    </a:extLst>
                  </p:cNvPr>
                  <p:cNvSpPr/>
                  <p:nvPr/>
                </p:nvSpPr>
                <p:spPr bwMode="auto">
                  <a:xfrm>
                    <a:off x="2744226" y="3517080"/>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1" name="Freeform 74">
                    <a:extLst>
                      <a:ext uri="{FF2B5EF4-FFF2-40B4-BE49-F238E27FC236}">
                        <a16:creationId xmlns:a16="http://schemas.microsoft.com/office/drawing/2014/main" id="{95738DDF-6783-1655-611C-2970D99D76F3}"/>
                      </a:ext>
                    </a:extLst>
                  </p:cNvPr>
                  <p:cNvSpPr/>
                  <p:nvPr/>
                </p:nvSpPr>
                <p:spPr bwMode="auto">
                  <a:xfrm flipV="1">
                    <a:off x="1710686" y="3539196"/>
                    <a:ext cx="430931" cy="568975"/>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2" name="Freeform 39">
                    <a:extLst>
                      <a:ext uri="{FF2B5EF4-FFF2-40B4-BE49-F238E27FC236}">
                        <a16:creationId xmlns:a16="http://schemas.microsoft.com/office/drawing/2014/main" id="{BC5024C4-D3D5-DCCC-B49E-EFB3A3E7EA34}"/>
                      </a:ext>
                    </a:extLst>
                  </p:cNvPr>
                  <p:cNvSpPr/>
                  <p:nvPr/>
                </p:nvSpPr>
                <p:spPr bwMode="auto">
                  <a:xfrm>
                    <a:off x="2461753" y="3278840"/>
                    <a:ext cx="61964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3" name="Freeform 41">
                    <a:extLst>
                      <a:ext uri="{FF2B5EF4-FFF2-40B4-BE49-F238E27FC236}">
                        <a16:creationId xmlns:a16="http://schemas.microsoft.com/office/drawing/2014/main" id="{35ED715D-88B7-6980-CCDF-AB905C132434}"/>
                      </a:ext>
                    </a:extLst>
                  </p:cNvPr>
                  <p:cNvSpPr/>
                  <p:nvPr/>
                </p:nvSpPr>
                <p:spPr bwMode="auto">
                  <a:xfrm flipH="1">
                    <a:off x="1775315" y="3278840"/>
                    <a:ext cx="616174" cy="143447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rgbClr val="1D2E58">
                      <a:lumMod val="60000"/>
                      <a:lumOff val="40000"/>
                    </a:srgbClr>
                  </a:solidFill>
                  <a:ln w="28575">
                    <a:solidFill>
                      <a:srgbClr val="68A0DE">
                        <a:lumMod val="50000"/>
                      </a:srgbClr>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44" name="Rectangle 43">
                    <a:extLst>
                      <a:ext uri="{FF2B5EF4-FFF2-40B4-BE49-F238E27FC236}">
                        <a16:creationId xmlns:a16="http://schemas.microsoft.com/office/drawing/2014/main" id="{757D3B1F-65BE-4A90-2F5F-27AD87EC80FD}"/>
                      </a:ext>
                    </a:extLst>
                  </p:cNvPr>
                  <p:cNvSpPr/>
                  <p:nvPr/>
                </p:nvSpPr>
                <p:spPr bwMode="auto">
                  <a:xfrm>
                    <a:off x="2058028" y="4577279"/>
                    <a:ext cx="147069" cy="38378"/>
                  </a:xfrm>
                  <a:prstGeom prst="rect">
                    <a:avLst/>
                  </a:prstGeom>
                  <a:solidFill>
                    <a:srgbClr val="68A0DE"/>
                  </a:solidFill>
                  <a:ln w="28575">
                    <a:no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cxnSp>
                <p:nvCxnSpPr>
                  <p:cNvPr id="45" name="Straight Connector 44">
                    <a:extLst>
                      <a:ext uri="{FF2B5EF4-FFF2-40B4-BE49-F238E27FC236}">
                        <a16:creationId xmlns:a16="http://schemas.microsoft.com/office/drawing/2014/main" id="{62F52B50-4EE3-9A13-CF36-1F311963925D}"/>
                      </a:ext>
                    </a:extLst>
                  </p:cNvPr>
                  <p:cNvCxnSpPr>
                    <a:cxnSpLocks/>
                  </p:cNvCxnSpPr>
                  <p:nvPr/>
                </p:nvCxnSpPr>
                <p:spPr bwMode="auto">
                  <a:xfrm flipV="1">
                    <a:off x="2225474" y="3957563"/>
                    <a:ext cx="145887" cy="0"/>
                  </a:xfrm>
                  <a:prstGeom prst="line">
                    <a:avLst/>
                  </a:prstGeom>
                  <a:noFill/>
                  <a:ln w="28575" cap="flat" cmpd="sng" algn="ctr">
                    <a:solidFill>
                      <a:srgbClr val="F4AB33"/>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87006ED-4B5D-1DF8-2C6F-375F869FB97A}"/>
                      </a:ext>
                    </a:extLst>
                  </p:cNvPr>
                  <p:cNvCxnSpPr>
                    <a:cxnSpLocks/>
                  </p:cNvCxnSpPr>
                  <p:nvPr/>
                </p:nvCxnSpPr>
                <p:spPr bwMode="auto">
                  <a:xfrm flipV="1">
                    <a:off x="2481584" y="3957563"/>
                    <a:ext cx="157186" cy="0"/>
                  </a:xfrm>
                  <a:prstGeom prst="line">
                    <a:avLst/>
                  </a:prstGeom>
                  <a:noFill/>
                  <a:ln w="28575" cap="flat" cmpd="sng" algn="ctr">
                    <a:solidFill>
                      <a:srgbClr val="F4AB33"/>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E36F2F3C-8752-FBE1-7279-62E667779F30}"/>
                      </a:ext>
                    </a:extLst>
                  </p:cNvPr>
                  <p:cNvCxnSpPr/>
                  <p:nvPr/>
                </p:nvCxnSpPr>
                <p:spPr bwMode="auto">
                  <a:xfrm>
                    <a:off x="2225474" y="4402355"/>
                    <a:ext cx="156302" cy="0"/>
                  </a:xfrm>
                  <a:prstGeom prst="line">
                    <a:avLst/>
                  </a:prstGeom>
                  <a:noFill/>
                  <a:ln w="28575" cap="flat" cmpd="sng" algn="ctr">
                    <a:solidFill>
                      <a:srgbClr val="F4AB33"/>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26CA5D6C-A9BB-C643-B982-B3E3684050F8}"/>
                      </a:ext>
                    </a:extLst>
                  </p:cNvPr>
                  <p:cNvCxnSpPr/>
                  <p:nvPr/>
                </p:nvCxnSpPr>
                <p:spPr bwMode="auto">
                  <a:xfrm>
                    <a:off x="2466518" y="4402355"/>
                    <a:ext cx="169484" cy="0"/>
                  </a:xfrm>
                  <a:prstGeom prst="line">
                    <a:avLst/>
                  </a:prstGeom>
                  <a:noFill/>
                  <a:ln w="28575" cap="flat" cmpd="sng" algn="ctr">
                    <a:solidFill>
                      <a:srgbClr val="F4AB3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5A327A0B-1A0D-B052-60F2-F05C131A1A43}"/>
                      </a:ext>
                    </a:extLst>
                  </p:cNvPr>
                  <p:cNvCxnSpPr/>
                  <p:nvPr/>
                </p:nvCxnSpPr>
                <p:spPr bwMode="auto">
                  <a:xfrm>
                    <a:off x="2680199" y="3673882"/>
                    <a:ext cx="306165" cy="218384"/>
                  </a:xfrm>
                  <a:prstGeom prst="line">
                    <a:avLst/>
                  </a:prstGeom>
                  <a:noFill/>
                  <a:ln w="28575" cap="flat" cmpd="sng" algn="ctr">
                    <a:solidFill>
                      <a:srgbClr val="F4AB33"/>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B2BE1381-57AF-42BD-1D7D-583B437D29D0}"/>
                      </a:ext>
                    </a:extLst>
                  </p:cNvPr>
                  <p:cNvCxnSpPr/>
                  <p:nvPr/>
                </p:nvCxnSpPr>
                <p:spPr bwMode="auto">
                  <a:xfrm flipV="1">
                    <a:off x="1861017" y="3666349"/>
                    <a:ext cx="302898" cy="225917"/>
                  </a:xfrm>
                  <a:prstGeom prst="line">
                    <a:avLst/>
                  </a:prstGeom>
                  <a:noFill/>
                  <a:ln w="28575" cap="flat" cmpd="sng" algn="ctr">
                    <a:solidFill>
                      <a:srgbClr val="F4AB33"/>
                    </a:solidFill>
                    <a:prstDash val="solid"/>
                    <a:round/>
                    <a:headEnd type="none" w="med" len="med"/>
                    <a:tailEnd type="none" w="med" len="med"/>
                  </a:ln>
                  <a:effectLst/>
                </p:spPr>
              </p:cxnSp>
              <p:sp>
                <p:nvSpPr>
                  <p:cNvPr id="51" name="Rectangle 50">
                    <a:extLst>
                      <a:ext uri="{FF2B5EF4-FFF2-40B4-BE49-F238E27FC236}">
                        <a16:creationId xmlns:a16="http://schemas.microsoft.com/office/drawing/2014/main" id="{FD71EE56-34DB-05D0-9999-79785FAAA7C5}"/>
                      </a:ext>
                    </a:extLst>
                  </p:cNvPr>
                  <p:cNvSpPr/>
                  <p:nvPr/>
                </p:nvSpPr>
                <p:spPr bwMode="auto">
                  <a:xfrm rot="19486446">
                    <a:off x="1986661" y="3744898"/>
                    <a:ext cx="50241" cy="70776"/>
                  </a:xfrm>
                  <a:prstGeom prst="rect">
                    <a:avLst/>
                  </a:prstGeom>
                  <a:solidFill>
                    <a:srgbClr val="F4AB33">
                      <a:lumMod val="50000"/>
                    </a:srgbClr>
                  </a:solidFill>
                  <a:ln w="28575">
                    <a:no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2" name="Rectangle 51">
                    <a:extLst>
                      <a:ext uri="{FF2B5EF4-FFF2-40B4-BE49-F238E27FC236}">
                        <a16:creationId xmlns:a16="http://schemas.microsoft.com/office/drawing/2014/main" id="{19168506-B54F-4F12-A948-7F3E82C201D3}"/>
                      </a:ext>
                    </a:extLst>
                  </p:cNvPr>
                  <p:cNvSpPr/>
                  <p:nvPr/>
                </p:nvSpPr>
                <p:spPr bwMode="auto">
                  <a:xfrm rot="2113554" flipV="1">
                    <a:off x="2815093" y="3749685"/>
                    <a:ext cx="50241" cy="70776"/>
                  </a:xfrm>
                  <a:prstGeom prst="rect">
                    <a:avLst/>
                  </a:prstGeom>
                  <a:solidFill>
                    <a:srgbClr val="F4AB33">
                      <a:lumMod val="50000"/>
                    </a:srgbClr>
                  </a:solidFill>
                  <a:ln w="28575">
                    <a:no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3" name="Rectangle 52">
                    <a:extLst>
                      <a:ext uri="{FF2B5EF4-FFF2-40B4-BE49-F238E27FC236}">
                        <a16:creationId xmlns:a16="http://schemas.microsoft.com/office/drawing/2014/main" id="{BEAB9C44-9AE7-11C2-1D4F-5E2B4984C5C4}"/>
                      </a:ext>
                    </a:extLst>
                  </p:cNvPr>
                  <p:cNvSpPr/>
                  <p:nvPr/>
                </p:nvSpPr>
                <p:spPr bwMode="auto">
                  <a:xfrm rot="5400000" flipV="1">
                    <a:off x="2404514" y="4110830"/>
                    <a:ext cx="50241" cy="70776"/>
                  </a:xfrm>
                  <a:prstGeom prst="rect">
                    <a:avLst/>
                  </a:prstGeom>
                  <a:solidFill>
                    <a:srgbClr val="F4AB33">
                      <a:lumMod val="50000"/>
                    </a:srgbClr>
                  </a:solidFill>
                  <a:ln w="28575">
                    <a:no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4" name="7-Point Star 14">
                    <a:extLst>
                      <a:ext uri="{FF2B5EF4-FFF2-40B4-BE49-F238E27FC236}">
                        <a16:creationId xmlns:a16="http://schemas.microsoft.com/office/drawing/2014/main" id="{10C0ED5D-B983-F77C-0470-A63C49459AA9}"/>
                      </a:ext>
                    </a:extLst>
                  </p:cNvPr>
                  <p:cNvSpPr/>
                  <p:nvPr/>
                </p:nvSpPr>
                <p:spPr bwMode="auto">
                  <a:xfrm rot="20253103">
                    <a:off x="1930247" y="4517019"/>
                    <a:ext cx="139352" cy="139352"/>
                  </a:xfrm>
                  <a:prstGeom prst="star7">
                    <a:avLst/>
                  </a:prstGeom>
                  <a:solidFill>
                    <a:schemeClr val="accent2"/>
                  </a:solidFill>
                  <a:ln w="28575">
                    <a:solidFill>
                      <a:schemeClr val="accent5"/>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sp>
                <p:nvSpPr>
                  <p:cNvPr id="55" name="7-Point Star 2">
                    <a:extLst>
                      <a:ext uri="{FF2B5EF4-FFF2-40B4-BE49-F238E27FC236}">
                        <a16:creationId xmlns:a16="http://schemas.microsoft.com/office/drawing/2014/main" id="{00A7BCBA-6FAF-47AB-30E5-FC7D2D7DB189}"/>
                      </a:ext>
                    </a:extLst>
                  </p:cNvPr>
                  <p:cNvSpPr/>
                  <p:nvPr/>
                </p:nvSpPr>
                <p:spPr bwMode="auto">
                  <a:xfrm>
                    <a:off x="2756566" y="4526308"/>
                    <a:ext cx="139352" cy="139352"/>
                  </a:xfrm>
                  <a:prstGeom prst="star7">
                    <a:avLst/>
                  </a:prstGeom>
                  <a:solidFill>
                    <a:schemeClr val="accent2"/>
                  </a:solidFill>
                  <a:ln w="28575">
                    <a:solidFill>
                      <a:schemeClr val="accent5"/>
                    </a:solidFill>
                    <a:miter lim="800000"/>
                    <a:headEnd/>
                    <a:tailEnd/>
                  </a:ln>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0" cap="none" spc="0" normalizeH="0" baseline="0" noProof="0" dirty="0">
                      <a:ln>
                        <a:noFill/>
                      </a:ln>
                      <a:solidFill>
                        <a:srgbClr val="000000"/>
                      </a:solidFill>
                      <a:effectLst/>
                      <a:uLnTx/>
                      <a:uFillTx/>
                      <a:latin typeface="Arial"/>
                      <a:ea typeface="+mn-ea"/>
                      <a:cs typeface="Arial" panose="020B0604020202020204" pitchFamily="34" charset="0"/>
                    </a:endParaRPr>
                  </a:p>
                </p:txBody>
              </p:sp>
            </p:grpSp>
          </p:grpSp>
        </p:grpSp>
        <p:grpSp>
          <p:nvGrpSpPr>
            <p:cNvPr id="26" name="Group 25">
              <a:extLst>
                <a:ext uri="{FF2B5EF4-FFF2-40B4-BE49-F238E27FC236}">
                  <a16:creationId xmlns:a16="http://schemas.microsoft.com/office/drawing/2014/main" id="{93811027-42FA-2D98-434B-0A7A6146B56A}"/>
                </a:ext>
              </a:extLst>
            </p:cNvPr>
            <p:cNvGrpSpPr/>
            <p:nvPr/>
          </p:nvGrpSpPr>
          <p:grpSpPr>
            <a:xfrm>
              <a:off x="1878899" y="3581470"/>
              <a:ext cx="1570989" cy="445731"/>
              <a:chOff x="8404134" y="1463346"/>
              <a:chExt cx="1879098" cy="474597"/>
            </a:xfrm>
          </p:grpSpPr>
          <p:sp>
            <p:nvSpPr>
              <p:cNvPr id="30" name="Freeform 16">
                <a:extLst>
                  <a:ext uri="{FF2B5EF4-FFF2-40B4-BE49-F238E27FC236}">
                    <a16:creationId xmlns:a16="http://schemas.microsoft.com/office/drawing/2014/main" id="{13B95341-8820-3FA7-03C5-EEF6FF958CBA}"/>
                  </a:ext>
                </a:extLst>
              </p:cNvPr>
              <p:cNvSpPr/>
              <p:nvPr/>
            </p:nvSpPr>
            <p:spPr bwMode="auto">
              <a:xfrm rot="2376692" flipV="1">
                <a:off x="9679168" y="1463346"/>
                <a:ext cx="604064" cy="474597"/>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tx1"/>
              </a:solidFill>
              <a:ln w="50800" cmpd="dbl">
                <a:solidFill>
                  <a:schemeClr val="accent6"/>
                </a:solidFill>
                <a:miter lim="800000"/>
                <a:headEnd/>
                <a:tailEnd/>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S PGothic" pitchFamily="34" charset="-128"/>
                  <a:cs typeface="Arial" pitchFamily="34" charset="0"/>
                </a:endParaRPr>
              </a:p>
            </p:txBody>
          </p:sp>
          <p:cxnSp>
            <p:nvCxnSpPr>
              <p:cNvPr id="31" name="Straight Connector 30">
                <a:extLst>
                  <a:ext uri="{FF2B5EF4-FFF2-40B4-BE49-F238E27FC236}">
                    <a16:creationId xmlns:a16="http://schemas.microsoft.com/office/drawing/2014/main" id="{CB304145-E624-4F71-D99C-B7CEB60BEDBE}"/>
                  </a:ext>
                </a:extLst>
              </p:cNvPr>
              <p:cNvCxnSpPr>
                <a:cxnSpLocks/>
              </p:cNvCxnSpPr>
              <p:nvPr/>
            </p:nvCxnSpPr>
            <p:spPr bwMode="auto">
              <a:xfrm>
                <a:off x="8404134" y="1552914"/>
                <a:ext cx="206056" cy="147730"/>
              </a:xfrm>
              <a:prstGeom prst="line">
                <a:avLst/>
              </a:prstGeom>
              <a:noFill/>
              <a:ln w="57150" cap="flat" cmpd="sng" algn="ctr">
                <a:solidFill>
                  <a:schemeClr val="accent3"/>
                </a:solidFill>
                <a:prstDash val="solid"/>
                <a:round/>
                <a:headEnd type="none" w="med" len="med"/>
                <a:tailEnd type="none" w="med" len="med"/>
              </a:ln>
              <a:effectLst/>
            </p:spPr>
          </p:cxnSp>
        </p:grpSp>
        <p:sp>
          <p:nvSpPr>
            <p:cNvPr id="27" name="TextBox 234">
              <a:extLst>
                <a:ext uri="{FF2B5EF4-FFF2-40B4-BE49-F238E27FC236}">
                  <a16:creationId xmlns:a16="http://schemas.microsoft.com/office/drawing/2014/main" id="{45A9BE7A-7D59-81A5-88E7-06500FEE871E}"/>
                </a:ext>
              </a:extLst>
            </p:cNvPr>
            <p:cNvSpPr txBox="1"/>
            <p:nvPr/>
          </p:nvSpPr>
          <p:spPr>
            <a:xfrm>
              <a:off x="3469071" y="3399055"/>
              <a:ext cx="9415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9057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Calibri" panose="020F0502020204030204"/>
                  <a:ea typeface="+mn-ea"/>
                  <a:cs typeface="+mn-cs"/>
                </a:rPr>
                <a:t>Endosome recycling</a:t>
              </a:r>
            </a:p>
          </p:txBody>
        </p:sp>
        <p:sp>
          <p:nvSpPr>
            <p:cNvPr id="28" name="Arc 27">
              <a:extLst>
                <a:ext uri="{FF2B5EF4-FFF2-40B4-BE49-F238E27FC236}">
                  <a16:creationId xmlns:a16="http://schemas.microsoft.com/office/drawing/2014/main" id="{73B42119-008F-FFC6-9B07-F19DBF505760}"/>
                </a:ext>
              </a:extLst>
            </p:cNvPr>
            <p:cNvSpPr/>
            <p:nvPr/>
          </p:nvSpPr>
          <p:spPr bwMode="auto">
            <a:xfrm rot="13264169" flipH="1">
              <a:off x="2721179" y="3866272"/>
              <a:ext cx="379458" cy="874670"/>
            </a:xfrm>
            <a:prstGeom prst="arc">
              <a:avLst>
                <a:gd name="adj1" fmla="val 17071518"/>
                <a:gd name="adj2" fmla="val 4215387"/>
              </a:avLst>
            </a:prstGeom>
            <a:noFill/>
            <a:ln w="28575" cap="flat" cmpd="sng" algn="ctr">
              <a:solidFill>
                <a:schemeClr val="bg1"/>
              </a:solidFill>
              <a:prstDash val="solid"/>
              <a:round/>
              <a:headEnd type="none" w="med" len="med"/>
              <a:tailEnd type="triangle" w="med" len="med"/>
            </a:ln>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dirty="0"/>
            </a:p>
          </p:txBody>
        </p:sp>
        <p:sp>
          <p:nvSpPr>
            <p:cNvPr id="29" name="TextBox 160">
              <a:extLst>
                <a:ext uri="{FF2B5EF4-FFF2-40B4-BE49-F238E27FC236}">
                  <a16:creationId xmlns:a16="http://schemas.microsoft.com/office/drawing/2014/main" id="{0C1B57F1-955D-7680-01C0-6C0D17B1D3DC}"/>
                </a:ext>
              </a:extLst>
            </p:cNvPr>
            <p:cNvSpPr txBox="1"/>
            <p:nvPr/>
          </p:nvSpPr>
          <p:spPr>
            <a:xfrm>
              <a:off x="2104199" y="3402807"/>
              <a:ext cx="568495" cy="299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90570" rtl="0" eaLnBrk="1" fontAlgn="auto" latinLnBrk="0" hangingPunct="1">
                <a:lnSpc>
                  <a:spcPct val="100000"/>
                </a:lnSpc>
                <a:spcBef>
                  <a:spcPts val="0"/>
                </a:spcBef>
                <a:spcAft>
                  <a:spcPts val="0"/>
                </a:spcAft>
                <a:buClrTx/>
                <a:buSzTx/>
                <a:buFontTx/>
                <a:buNone/>
                <a:tabLst/>
                <a:defRPr/>
              </a:pPr>
              <a:r>
                <a:rPr kumimoji="0" lang="en-GB" sz="1200" b="1" i="0" u="none" strike="noStrike" kern="0" cap="none" spc="0" normalizeH="0" baseline="0" noProof="0" dirty="0">
                  <a:ln>
                    <a:noFill/>
                  </a:ln>
                  <a:solidFill>
                    <a:prstClr val="black"/>
                  </a:solidFill>
                  <a:effectLst/>
                  <a:uLnTx/>
                  <a:uFillTx/>
                  <a:latin typeface="Calibri" panose="020F0502020204030204"/>
                  <a:ea typeface="+mn-ea"/>
                  <a:cs typeface="+mn-cs"/>
                </a:rPr>
                <a:t>Coated pit</a:t>
              </a:r>
            </a:p>
          </p:txBody>
        </p:sp>
      </p:grpSp>
      <p:grpSp>
        <p:nvGrpSpPr>
          <p:cNvPr id="118" name="Group 117">
            <a:extLst>
              <a:ext uri="{FF2B5EF4-FFF2-40B4-BE49-F238E27FC236}">
                <a16:creationId xmlns:a16="http://schemas.microsoft.com/office/drawing/2014/main" id="{2BF0BFFD-5B81-E3D9-730A-31FD3107C6C3}"/>
              </a:ext>
            </a:extLst>
          </p:cNvPr>
          <p:cNvGrpSpPr/>
          <p:nvPr/>
        </p:nvGrpSpPr>
        <p:grpSpPr>
          <a:xfrm rot="14475752">
            <a:off x="9430639" y="1258133"/>
            <a:ext cx="1117048" cy="1894354"/>
            <a:chOff x="1966063" y="2405056"/>
            <a:chExt cx="2630852" cy="3340357"/>
          </a:xfrm>
        </p:grpSpPr>
        <p:sp>
          <p:nvSpPr>
            <p:cNvPr id="119" name="Freeform 39">
              <a:extLst>
                <a:ext uri="{FF2B5EF4-FFF2-40B4-BE49-F238E27FC236}">
                  <a16:creationId xmlns:a16="http://schemas.microsoft.com/office/drawing/2014/main" id="{7CD70DEF-0170-6CCA-D748-CB7A76E1644A}"/>
                </a:ext>
              </a:extLst>
            </p:cNvPr>
            <p:cNvSpPr/>
            <p:nvPr/>
          </p:nvSpPr>
          <p:spPr bwMode="auto">
            <a:xfrm rot="9397757">
              <a:off x="2061097" y="2901021"/>
              <a:ext cx="1125787" cy="2844392"/>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accent1"/>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0" name="Freeform 41">
              <a:extLst>
                <a:ext uri="{FF2B5EF4-FFF2-40B4-BE49-F238E27FC236}">
                  <a16:creationId xmlns:a16="http://schemas.microsoft.com/office/drawing/2014/main" id="{4027FE72-2B0C-7EE0-1228-50F10C8A4AAE}"/>
                </a:ext>
              </a:extLst>
            </p:cNvPr>
            <p:cNvSpPr/>
            <p:nvPr/>
          </p:nvSpPr>
          <p:spPr bwMode="auto">
            <a:xfrm rot="9397757" flipH="1">
              <a:off x="3211965" y="2405056"/>
              <a:ext cx="1119484" cy="2844392"/>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1"/>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1" name="Rectangle 120">
              <a:extLst>
                <a:ext uri="{FF2B5EF4-FFF2-40B4-BE49-F238E27FC236}">
                  <a16:creationId xmlns:a16="http://schemas.microsoft.com/office/drawing/2014/main" id="{E672C1A3-2C92-6494-310F-C534116531EE}"/>
                </a:ext>
              </a:extLst>
            </p:cNvPr>
            <p:cNvSpPr/>
            <p:nvPr/>
          </p:nvSpPr>
          <p:spPr bwMode="auto">
            <a:xfrm rot="9397757">
              <a:off x="2168791" y="3287804"/>
              <a:ext cx="263268" cy="69726"/>
            </a:xfrm>
            <a:prstGeom prst="rect">
              <a:avLst/>
            </a:prstGeom>
            <a:solidFill>
              <a:schemeClr val="accent2"/>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2" name="7-Point Star 2">
              <a:extLst>
                <a:ext uri="{FF2B5EF4-FFF2-40B4-BE49-F238E27FC236}">
                  <a16:creationId xmlns:a16="http://schemas.microsoft.com/office/drawing/2014/main" id="{767FAC11-3B99-3D79-4A3F-A42163054443}"/>
                </a:ext>
              </a:extLst>
            </p:cNvPr>
            <p:cNvSpPr/>
            <p:nvPr/>
          </p:nvSpPr>
          <p:spPr bwMode="auto">
            <a:xfrm rot="9397757">
              <a:off x="1966063" y="3297238"/>
              <a:ext cx="253181" cy="253181"/>
            </a:xfrm>
            <a:prstGeom prst="star7">
              <a:avLst/>
            </a:prstGeom>
            <a:solidFill>
              <a:schemeClr val="accent1"/>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3" name="Freeform 73">
              <a:extLst>
                <a:ext uri="{FF2B5EF4-FFF2-40B4-BE49-F238E27FC236}">
                  <a16:creationId xmlns:a16="http://schemas.microsoft.com/office/drawing/2014/main" id="{004DFEB7-60BA-B181-8CEE-453CC1E72956}"/>
                </a:ext>
              </a:extLst>
            </p:cNvPr>
            <p:cNvSpPr/>
            <p:nvPr/>
          </p:nvSpPr>
          <p:spPr bwMode="auto">
            <a:xfrm rot="9397757">
              <a:off x="2106217" y="4375651"/>
              <a:ext cx="782927" cy="1033731"/>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1"/>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4" name="Freeform 74">
              <a:extLst>
                <a:ext uri="{FF2B5EF4-FFF2-40B4-BE49-F238E27FC236}">
                  <a16:creationId xmlns:a16="http://schemas.microsoft.com/office/drawing/2014/main" id="{F2B5FD95-1D38-66C0-36E7-2216A5BF9CDE}"/>
                </a:ext>
              </a:extLst>
            </p:cNvPr>
            <p:cNvSpPr/>
            <p:nvPr/>
          </p:nvSpPr>
          <p:spPr bwMode="auto">
            <a:xfrm rot="9397757" flipV="1">
              <a:off x="3813988" y="3593896"/>
              <a:ext cx="782927" cy="1033731"/>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1"/>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5" name="Rectangle 124">
              <a:extLst>
                <a:ext uri="{FF2B5EF4-FFF2-40B4-BE49-F238E27FC236}">
                  <a16:creationId xmlns:a16="http://schemas.microsoft.com/office/drawing/2014/main" id="{31FB668E-0741-0798-BDF0-80163C6723E6}"/>
                </a:ext>
              </a:extLst>
            </p:cNvPr>
            <p:cNvSpPr/>
            <p:nvPr/>
          </p:nvSpPr>
          <p:spPr bwMode="auto">
            <a:xfrm rot="9397757">
              <a:off x="3076832" y="2765293"/>
              <a:ext cx="267198" cy="69726"/>
            </a:xfrm>
            <a:prstGeom prst="rect">
              <a:avLst/>
            </a:prstGeom>
            <a:solidFill>
              <a:schemeClr val="accent2"/>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126" name="Straight Connector 125">
              <a:extLst>
                <a:ext uri="{FF2B5EF4-FFF2-40B4-BE49-F238E27FC236}">
                  <a16:creationId xmlns:a16="http://schemas.microsoft.com/office/drawing/2014/main" id="{6E20C870-5DB5-63D4-64BD-FF5EB5F7CBAA}"/>
                </a:ext>
              </a:extLst>
            </p:cNvPr>
            <p:cNvCxnSpPr/>
            <p:nvPr/>
          </p:nvCxnSpPr>
          <p:spPr bwMode="auto">
            <a:xfrm rot="9397757" flipV="1">
              <a:off x="3321219" y="4063859"/>
              <a:ext cx="265052" cy="24784"/>
            </a:xfrm>
            <a:prstGeom prst="line">
              <a:avLst/>
            </a:prstGeom>
            <a:noFill/>
            <a:ln w="28575" cap="flat" cmpd="sng" algn="ctr">
              <a:solidFill>
                <a:schemeClr val="accent6"/>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EE73C524-1E3F-4A78-9708-4D04B334B401}"/>
                </a:ext>
              </a:extLst>
            </p:cNvPr>
            <p:cNvCxnSpPr>
              <a:cxnSpLocks/>
              <a:endCxn id="119" idx="6"/>
            </p:cNvCxnSpPr>
            <p:nvPr/>
          </p:nvCxnSpPr>
          <p:spPr bwMode="auto">
            <a:xfrm rot="9397757">
              <a:off x="2872071" y="4239304"/>
              <a:ext cx="285580" cy="40406"/>
            </a:xfrm>
            <a:prstGeom prst="line">
              <a:avLst/>
            </a:prstGeom>
            <a:noFill/>
            <a:ln w="28575" cap="flat" cmpd="sng" algn="ctr">
              <a:solidFill>
                <a:schemeClr val="accent6"/>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FDE58756-4B21-554D-75D8-2914B2DB88AC}"/>
                </a:ext>
              </a:extLst>
            </p:cNvPr>
            <p:cNvCxnSpPr/>
            <p:nvPr/>
          </p:nvCxnSpPr>
          <p:spPr bwMode="auto">
            <a:xfrm rot="9397757">
              <a:off x="3016876" y="3417712"/>
              <a:ext cx="283974" cy="0"/>
            </a:xfrm>
            <a:prstGeom prst="line">
              <a:avLst/>
            </a:prstGeom>
            <a:noFill/>
            <a:ln w="28575" cap="flat" cmpd="sng" algn="ctr">
              <a:solidFill>
                <a:schemeClr val="accent6"/>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45E3ECD6-E39E-CCB3-0881-5338C0B3365F}"/>
                </a:ext>
              </a:extLst>
            </p:cNvPr>
            <p:cNvCxnSpPr/>
            <p:nvPr/>
          </p:nvCxnSpPr>
          <p:spPr bwMode="auto">
            <a:xfrm rot="9397757">
              <a:off x="2591903" y="3596182"/>
              <a:ext cx="307924" cy="0"/>
            </a:xfrm>
            <a:prstGeom prst="line">
              <a:avLst/>
            </a:prstGeom>
            <a:noFill/>
            <a:ln w="28575" cap="flat" cmpd="sng" algn="ctr">
              <a:solidFill>
                <a:schemeClr val="accent6"/>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952B5B95-CD43-6D2F-EED3-DF19FBF55DDA}"/>
                </a:ext>
              </a:extLst>
            </p:cNvPr>
            <p:cNvCxnSpPr/>
            <p:nvPr/>
          </p:nvCxnSpPr>
          <p:spPr bwMode="auto">
            <a:xfrm rot="9397757">
              <a:off x="2443708" y="4633872"/>
              <a:ext cx="556250" cy="396767"/>
            </a:xfrm>
            <a:prstGeom prst="line">
              <a:avLst/>
            </a:prstGeom>
            <a:noFill/>
            <a:ln w="28575" cap="flat" cmpd="sng" algn="ctr">
              <a:solidFill>
                <a:schemeClr val="accent6"/>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C26F48E3-3971-4571-4F12-A7EF6FB5504C}"/>
                </a:ext>
              </a:extLst>
            </p:cNvPr>
            <p:cNvCxnSpPr/>
            <p:nvPr/>
          </p:nvCxnSpPr>
          <p:spPr bwMode="auto">
            <a:xfrm rot="9397757" flipV="1">
              <a:off x="3818323" y="4041751"/>
              <a:ext cx="550314" cy="410452"/>
            </a:xfrm>
            <a:prstGeom prst="line">
              <a:avLst/>
            </a:prstGeom>
            <a:noFill/>
            <a:ln w="28575" cap="flat" cmpd="sng" algn="ctr">
              <a:solidFill>
                <a:schemeClr val="accent6"/>
              </a:solidFill>
              <a:prstDash val="solid"/>
              <a:round/>
              <a:headEnd type="none" w="med" len="med"/>
              <a:tailEnd type="none" w="med" len="med"/>
            </a:ln>
            <a:effectLst/>
          </p:spPr>
        </p:cxnSp>
        <p:sp>
          <p:nvSpPr>
            <p:cNvPr id="132" name="Rectangle 131">
              <a:extLst>
                <a:ext uri="{FF2B5EF4-FFF2-40B4-BE49-F238E27FC236}">
                  <a16:creationId xmlns:a16="http://schemas.microsoft.com/office/drawing/2014/main" id="{0C24CAC0-82A5-9C71-0EF2-9C4D09E263E9}"/>
                </a:ext>
              </a:extLst>
            </p:cNvPr>
            <p:cNvSpPr/>
            <p:nvPr/>
          </p:nvSpPr>
          <p:spPr bwMode="auto">
            <a:xfrm rot="7284203">
              <a:off x="4048277" y="4180558"/>
              <a:ext cx="91279" cy="128588"/>
            </a:xfrm>
            <a:prstGeom prst="rect">
              <a:avLst/>
            </a:prstGeom>
            <a:solidFill>
              <a:schemeClr val="accent3"/>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3" name="Rectangle 132">
              <a:extLst>
                <a:ext uri="{FF2B5EF4-FFF2-40B4-BE49-F238E27FC236}">
                  <a16:creationId xmlns:a16="http://schemas.microsoft.com/office/drawing/2014/main" id="{B6F335B4-BFD4-A0EF-D6DE-FFD6A3C344E5}"/>
                </a:ext>
              </a:extLst>
            </p:cNvPr>
            <p:cNvSpPr/>
            <p:nvPr/>
          </p:nvSpPr>
          <p:spPr bwMode="auto">
            <a:xfrm rot="11511311" flipV="1">
              <a:off x="2663192" y="4769624"/>
              <a:ext cx="91279" cy="128588"/>
            </a:xfrm>
            <a:prstGeom prst="rect">
              <a:avLst/>
            </a:prstGeom>
            <a:solidFill>
              <a:schemeClr val="accent3"/>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4" name="Rectangle 133">
              <a:extLst>
                <a:ext uri="{FF2B5EF4-FFF2-40B4-BE49-F238E27FC236}">
                  <a16:creationId xmlns:a16="http://schemas.microsoft.com/office/drawing/2014/main" id="{6E54DE38-6A19-55C0-543A-AFDC04F80D5A}"/>
                </a:ext>
              </a:extLst>
            </p:cNvPr>
            <p:cNvSpPr/>
            <p:nvPr/>
          </p:nvSpPr>
          <p:spPr bwMode="auto">
            <a:xfrm rot="14797757" flipV="1">
              <a:off x="3087668" y="3871412"/>
              <a:ext cx="91279" cy="128588"/>
            </a:xfrm>
            <a:prstGeom prst="rect">
              <a:avLst/>
            </a:prstGeom>
            <a:solidFill>
              <a:schemeClr val="accent3"/>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5" name="7-Point Star 14">
              <a:extLst>
                <a:ext uri="{FF2B5EF4-FFF2-40B4-BE49-F238E27FC236}">
                  <a16:creationId xmlns:a16="http://schemas.microsoft.com/office/drawing/2014/main" id="{4E7DC815-4693-D5A4-1DB1-78B5838FBF49}"/>
                </a:ext>
              </a:extLst>
            </p:cNvPr>
            <p:cNvSpPr/>
            <p:nvPr/>
          </p:nvSpPr>
          <p:spPr bwMode="auto">
            <a:xfrm rot="8050860">
              <a:off x="3310428" y="2594992"/>
              <a:ext cx="253181" cy="253181"/>
            </a:xfrm>
            <a:prstGeom prst="star7">
              <a:avLst/>
            </a:prstGeom>
            <a:solidFill>
              <a:schemeClr val="accent1"/>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6" name="Rectangle 135">
              <a:extLst>
                <a:ext uri="{FF2B5EF4-FFF2-40B4-BE49-F238E27FC236}">
                  <a16:creationId xmlns:a16="http://schemas.microsoft.com/office/drawing/2014/main" id="{5063EAF7-C916-6FB5-2FD4-DD1CA81121E9}"/>
                </a:ext>
              </a:extLst>
            </p:cNvPr>
            <p:cNvSpPr/>
            <p:nvPr/>
          </p:nvSpPr>
          <p:spPr bwMode="auto">
            <a:xfrm rot="9397757">
              <a:off x="3296460" y="3257729"/>
              <a:ext cx="267198" cy="69726"/>
            </a:xfrm>
            <a:prstGeom prst="rect">
              <a:avLst/>
            </a:prstGeom>
            <a:solidFill>
              <a:schemeClr val="accent2"/>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7" name="7-Point Star 14">
              <a:extLst>
                <a:ext uri="{FF2B5EF4-FFF2-40B4-BE49-F238E27FC236}">
                  <a16:creationId xmlns:a16="http://schemas.microsoft.com/office/drawing/2014/main" id="{833DC5D7-4CEA-533F-3805-8CBD83228344}"/>
                </a:ext>
              </a:extLst>
            </p:cNvPr>
            <p:cNvSpPr/>
            <p:nvPr/>
          </p:nvSpPr>
          <p:spPr bwMode="auto">
            <a:xfrm rot="8050860">
              <a:off x="3530056" y="3087428"/>
              <a:ext cx="253181" cy="253181"/>
            </a:xfrm>
            <a:prstGeom prst="star7">
              <a:avLst/>
            </a:prstGeom>
            <a:solidFill>
              <a:schemeClr val="accent1"/>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05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138" name="TextBox 137">
            <a:extLst>
              <a:ext uri="{FF2B5EF4-FFF2-40B4-BE49-F238E27FC236}">
                <a16:creationId xmlns:a16="http://schemas.microsoft.com/office/drawing/2014/main" id="{00BB6081-A55C-92A1-E09D-64C50465C7F0}"/>
              </a:ext>
            </a:extLst>
          </p:cNvPr>
          <p:cNvSpPr txBox="1"/>
          <p:nvPr/>
        </p:nvSpPr>
        <p:spPr bwMode="auto">
          <a:xfrm>
            <a:off x="6559420" y="1355279"/>
            <a:ext cx="22685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pPr marL="0" marR="0" lvl="0" indent="0" defTabSz="609356"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cs typeface="+mn-cs"/>
              </a:rPr>
              <a:t>mAb</a:t>
            </a:r>
            <a:br>
              <a:rPr lang="en-US" sz="1200" dirty="0">
                <a:solidFill>
                  <a:srgbClr val="000000"/>
                </a:solidFill>
                <a:cs typeface="+mn-cs"/>
              </a:rPr>
            </a:br>
            <a:r>
              <a:rPr lang="en-US" sz="1200" b="0" dirty="0">
                <a:solidFill>
                  <a:srgbClr val="000000"/>
                </a:solidFill>
                <a:cs typeface="+mn-cs"/>
              </a:rPr>
              <a:t>Targeted antigen should be highly expressed on tumor cells with limited affinity for healthy tissues</a:t>
            </a:r>
            <a:endParaRPr kumimoji="0" lang="en-US" sz="1200" b="1" i="0" u="none" strike="noStrike" kern="1200" cap="none" spc="0" normalizeH="0" baseline="0" noProof="0" dirty="0">
              <a:ln>
                <a:noFill/>
              </a:ln>
              <a:solidFill>
                <a:srgbClr val="000000"/>
              </a:solidFill>
              <a:effectLst/>
              <a:uLnTx/>
              <a:uFillTx/>
              <a:cs typeface="+mn-cs"/>
            </a:endParaRPr>
          </a:p>
        </p:txBody>
      </p:sp>
      <p:cxnSp>
        <p:nvCxnSpPr>
          <p:cNvPr id="139" name="Straight Arrow Connector 138">
            <a:extLst>
              <a:ext uri="{FF2B5EF4-FFF2-40B4-BE49-F238E27FC236}">
                <a16:creationId xmlns:a16="http://schemas.microsoft.com/office/drawing/2014/main" id="{6E8505EA-6C39-81DA-5CE5-B702210D8807}"/>
              </a:ext>
            </a:extLst>
          </p:cNvPr>
          <p:cNvCxnSpPr>
            <a:cxnSpLocks/>
          </p:cNvCxnSpPr>
          <p:nvPr/>
        </p:nvCxnSpPr>
        <p:spPr bwMode="auto">
          <a:xfrm flipH="1" flipV="1">
            <a:off x="10129405" y="2905364"/>
            <a:ext cx="338150" cy="135210"/>
          </a:xfrm>
          <a:prstGeom prst="straightConnector1">
            <a:avLst/>
          </a:prstGeom>
          <a:noFill/>
          <a:ln w="28575" cap="flat" cmpd="sng" algn="ctr">
            <a:solidFill>
              <a:schemeClr val="bg1"/>
            </a:solidFill>
            <a:prstDash val="solid"/>
            <a:round/>
            <a:headEnd type="none" w="med" len="med"/>
            <a:tailEnd type="triangle"/>
          </a:ln>
          <a:effectLst/>
        </p:spPr>
      </p:cxnSp>
      <p:sp>
        <p:nvSpPr>
          <p:cNvPr id="140" name="TextBox 139">
            <a:extLst>
              <a:ext uri="{FF2B5EF4-FFF2-40B4-BE49-F238E27FC236}">
                <a16:creationId xmlns:a16="http://schemas.microsoft.com/office/drawing/2014/main" id="{329B6853-87DE-5307-244A-7661C8AC6842}"/>
              </a:ext>
            </a:extLst>
          </p:cNvPr>
          <p:cNvSpPr txBox="1"/>
          <p:nvPr/>
        </p:nvSpPr>
        <p:spPr bwMode="auto">
          <a:xfrm>
            <a:off x="10191297" y="2887840"/>
            <a:ext cx="135567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pPr marL="0" marR="0" lvl="0" indent="0" algn="ctr" defTabSz="609356"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cs typeface="+mn-cs"/>
              </a:rPr>
              <a:t>Payload</a:t>
            </a:r>
            <a:br>
              <a:rPr kumimoji="0" lang="en-US" sz="1200" b="1" i="0" u="none" strike="noStrike" kern="1200" cap="none" spc="0" normalizeH="0" baseline="0" noProof="0" dirty="0">
                <a:ln>
                  <a:noFill/>
                </a:ln>
                <a:solidFill>
                  <a:srgbClr val="000000"/>
                </a:solidFill>
                <a:effectLst/>
                <a:uLnTx/>
                <a:uFillTx/>
                <a:cs typeface="+mn-cs"/>
              </a:rPr>
            </a:br>
            <a:r>
              <a:rPr lang="en-US" sz="1200" b="0" dirty="0">
                <a:solidFill>
                  <a:srgbClr val="000000"/>
                </a:solidFill>
                <a:cs typeface="+mn-cs"/>
              </a:rPr>
              <a:t>Highly potent </a:t>
            </a:r>
            <a:r>
              <a:rPr kumimoji="0" lang="en-US" sz="1200" b="0" i="0" u="none" strike="noStrike" kern="1200" cap="none" spc="0" normalizeH="0" baseline="0" noProof="0" dirty="0">
                <a:ln>
                  <a:noFill/>
                </a:ln>
                <a:solidFill>
                  <a:srgbClr val="000000"/>
                </a:solidFill>
                <a:effectLst/>
                <a:uLnTx/>
                <a:uFillTx/>
                <a:cs typeface="+mn-cs"/>
              </a:rPr>
              <a:t>cytotoxic agent</a:t>
            </a:r>
          </a:p>
        </p:txBody>
      </p:sp>
      <p:cxnSp>
        <p:nvCxnSpPr>
          <p:cNvPr id="141" name="Straight Arrow Connector 140">
            <a:extLst>
              <a:ext uri="{FF2B5EF4-FFF2-40B4-BE49-F238E27FC236}">
                <a16:creationId xmlns:a16="http://schemas.microsoft.com/office/drawing/2014/main" id="{27B06298-7A38-B9FC-55DE-825FBBCF8B08}"/>
              </a:ext>
            </a:extLst>
          </p:cNvPr>
          <p:cNvCxnSpPr>
            <a:cxnSpLocks/>
            <a:stCxn id="142" idx="3"/>
          </p:cNvCxnSpPr>
          <p:nvPr/>
        </p:nvCxnSpPr>
        <p:spPr bwMode="auto">
          <a:xfrm flipV="1">
            <a:off x="8700288" y="2659845"/>
            <a:ext cx="584006" cy="41671"/>
          </a:xfrm>
          <a:prstGeom prst="straightConnector1">
            <a:avLst/>
          </a:prstGeom>
          <a:noFill/>
          <a:ln w="28575" cap="flat" cmpd="sng" algn="ctr">
            <a:solidFill>
              <a:schemeClr val="bg1"/>
            </a:solidFill>
            <a:prstDash val="solid"/>
            <a:round/>
            <a:headEnd type="none" w="med" len="med"/>
            <a:tailEnd type="triangle"/>
          </a:ln>
          <a:effectLst/>
        </p:spPr>
      </p:cxnSp>
      <p:sp>
        <p:nvSpPr>
          <p:cNvPr id="142" name="TextBox 141">
            <a:extLst>
              <a:ext uri="{FF2B5EF4-FFF2-40B4-BE49-F238E27FC236}">
                <a16:creationId xmlns:a16="http://schemas.microsoft.com/office/drawing/2014/main" id="{9C2D4C69-EA26-6873-14BF-F6FECE2AEA43}"/>
              </a:ext>
            </a:extLst>
          </p:cNvPr>
          <p:cNvSpPr txBox="1"/>
          <p:nvPr/>
        </p:nvSpPr>
        <p:spPr bwMode="auto">
          <a:xfrm>
            <a:off x="6605281" y="2286017"/>
            <a:ext cx="20950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pPr marL="0" marR="0" lvl="0" indent="0" algn="ctr" defTabSz="609356" rtl="0" eaLnBrk="1" fontAlgn="auto" latinLnBrk="0" hangingPunct="1">
              <a:lnSpc>
                <a:spcPct val="100000"/>
              </a:lnSpc>
              <a:spcBef>
                <a:spcPct val="50000"/>
              </a:spcBef>
              <a:spcAft>
                <a:spcPct val="0"/>
              </a:spcAft>
              <a:buClrTx/>
              <a:buSzTx/>
              <a:buFontTx/>
              <a:buNone/>
              <a:tabLst/>
              <a:defRPr/>
            </a:pPr>
            <a:r>
              <a:rPr lang="en-US" sz="1200" dirty="0">
                <a:solidFill>
                  <a:srgbClr val="000000"/>
                </a:solidFill>
                <a:cs typeface="+mn-cs"/>
              </a:rPr>
              <a:t>L</a:t>
            </a:r>
            <a:r>
              <a:rPr kumimoji="0" lang="en-US" sz="1200" b="1" i="0" u="none" strike="noStrike" kern="1200" cap="none" spc="0" normalizeH="0" baseline="0" noProof="0" dirty="0">
                <a:ln>
                  <a:noFill/>
                </a:ln>
                <a:solidFill>
                  <a:srgbClr val="000000"/>
                </a:solidFill>
                <a:effectLst/>
                <a:uLnTx/>
                <a:uFillTx/>
                <a:cs typeface="+mn-cs"/>
              </a:rPr>
              <a:t>inker</a:t>
            </a:r>
            <a:br>
              <a:rPr lang="en-US" sz="1200" dirty="0">
                <a:solidFill>
                  <a:srgbClr val="000000"/>
                </a:solidFill>
                <a:cs typeface="+mn-cs"/>
              </a:rPr>
            </a:br>
            <a:r>
              <a:rPr lang="en-US" sz="1200" b="0" dirty="0">
                <a:solidFill>
                  <a:srgbClr val="000000"/>
                </a:solidFill>
                <a:cs typeface="+mn-cs"/>
              </a:rPr>
              <a:t>Should be stable in circulation and efficiently release payload inside tumor cell</a:t>
            </a:r>
            <a:endParaRPr kumimoji="0" lang="en-US" sz="1200" b="1" i="0" u="none" strike="noStrike" kern="1200" cap="none" spc="0" normalizeH="0" baseline="0" noProof="0" dirty="0">
              <a:ln>
                <a:noFill/>
              </a:ln>
              <a:solidFill>
                <a:srgbClr val="000000"/>
              </a:solidFill>
              <a:effectLst/>
              <a:uLnTx/>
              <a:uFillTx/>
              <a:cs typeface="+mn-cs"/>
            </a:endParaRPr>
          </a:p>
        </p:txBody>
      </p:sp>
      <p:cxnSp>
        <p:nvCxnSpPr>
          <p:cNvPr id="143" name="Straight Arrow Connector 142">
            <a:extLst>
              <a:ext uri="{FF2B5EF4-FFF2-40B4-BE49-F238E27FC236}">
                <a16:creationId xmlns:a16="http://schemas.microsoft.com/office/drawing/2014/main" id="{D5820B54-9A56-75EC-6528-A4ABADE17C91}"/>
              </a:ext>
            </a:extLst>
          </p:cNvPr>
          <p:cNvCxnSpPr>
            <a:cxnSpLocks/>
            <a:stCxn id="138" idx="3"/>
          </p:cNvCxnSpPr>
          <p:nvPr/>
        </p:nvCxnSpPr>
        <p:spPr bwMode="auto">
          <a:xfrm flipV="1">
            <a:off x="8827933" y="1716917"/>
            <a:ext cx="734796" cy="53861"/>
          </a:xfrm>
          <a:prstGeom prst="straightConnector1">
            <a:avLst/>
          </a:prstGeom>
          <a:noFill/>
          <a:ln w="28575" cap="flat" cmpd="sng" algn="ctr">
            <a:solidFill>
              <a:schemeClr val="bg1"/>
            </a:solidFill>
            <a:prstDash val="solid"/>
            <a:round/>
            <a:headEnd type="none" w="med" len="med"/>
            <a:tailEnd type="triangle"/>
          </a:ln>
          <a:effectLst/>
        </p:spPr>
      </p:cxnSp>
      <p:sp>
        <p:nvSpPr>
          <p:cNvPr id="155" name="TextBox 154">
            <a:extLst>
              <a:ext uri="{FF2B5EF4-FFF2-40B4-BE49-F238E27FC236}">
                <a16:creationId xmlns:a16="http://schemas.microsoft.com/office/drawing/2014/main" id="{9E78C5EA-71F0-8EB9-DF32-122243E91F79}"/>
              </a:ext>
            </a:extLst>
          </p:cNvPr>
          <p:cNvSpPr txBox="1"/>
          <p:nvPr/>
        </p:nvSpPr>
        <p:spPr bwMode="auto">
          <a:xfrm>
            <a:off x="10217727" y="1297743"/>
            <a:ext cx="13556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pPr marL="0" marR="0" lvl="0" indent="0" algn="ctr" defTabSz="609356"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cs typeface="+mn-cs"/>
              </a:rPr>
              <a:t>Antibody–drug conjugate</a:t>
            </a:r>
            <a:endParaRPr kumimoji="0" lang="en-US" sz="1200" b="0" i="0" u="none" strike="noStrike" kern="1200" cap="none" spc="0" normalizeH="0" baseline="0" noProof="0" dirty="0">
              <a:ln>
                <a:noFill/>
              </a:ln>
              <a:solidFill>
                <a:srgbClr val="000000"/>
              </a:solidFill>
              <a:effectLst/>
              <a:uLnTx/>
              <a:uFillTx/>
              <a:cs typeface="+mn-cs"/>
            </a:endParaRPr>
          </a:p>
        </p:txBody>
      </p:sp>
      <p:graphicFrame>
        <p:nvGraphicFramePr>
          <p:cNvPr id="157" name="Table 157">
            <a:extLst>
              <a:ext uri="{FF2B5EF4-FFF2-40B4-BE49-F238E27FC236}">
                <a16:creationId xmlns:a16="http://schemas.microsoft.com/office/drawing/2014/main" id="{8525D978-4BAE-BF5F-8D52-F98CD7A51C14}"/>
              </a:ext>
            </a:extLst>
          </p:cNvPr>
          <p:cNvGraphicFramePr>
            <a:graphicFrameLocks noGrp="1"/>
          </p:cNvGraphicFramePr>
          <p:nvPr>
            <p:extLst>
              <p:ext uri="{D42A27DB-BD31-4B8C-83A1-F6EECF244321}">
                <p14:modId xmlns:p14="http://schemas.microsoft.com/office/powerpoint/2010/main" val="2608305672"/>
              </p:ext>
            </p:extLst>
          </p:nvPr>
        </p:nvGraphicFramePr>
        <p:xfrm>
          <a:off x="716074" y="1591908"/>
          <a:ext cx="4948335" cy="2494280"/>
        </p:xfrm>
        <a:graphic>
          <a:graphicData uri="http://schemas.openxmlformats.org/drawingml/2006/table">
            <a:tbl>
              <a:tblPr firstRow="1" bandRow="1">
                <a:tableStyleId>{93296810-A885-4BE3-A3E7-6D5BEEA58F35}</a:tableStyleId>
              </a:tblPr>
              <a:tblGrid>
                <a:gridCol w="914400">
                  <a:extLst>
                    <a:ext uri="{9D8B030D-6E8A-4147-A177-3AD203B41FA5}">
                      <a16:colId xmlns:a16="http://schemas.microsoft.com/office/drawing/2014/main" val="1113376925"/>
                    </a:ext>
                  </a:extLst>
                </a:gridCol>
                <a:gridCol w="2662335">
                  <a:extLst>
                    <a:ext uri="{9D8B030D-6E8A-4147-A177-3AD203B41FA5}">
                      <a16:colId xmlns:a16="http://schemas.microsoft.com/office/drawing/2014/main" val="130821836"/>
                    </a:ext>
                  </a:extLst>
                </a:gridCol>
                <a:gridCol w="1371600">
                  <a:extLst>
                    <a:ext uri="{9D8B030D-6E8A-4147-A177-3AD203B41FA5}">
                      <a16:colId xmlns:a16="http://schemas.microsoft.com/office/drawing/2014/main" val="1754381576"/>
                    </a:ext>
                  </a:extLst>
                </a:gridCol>
              </a:tblGrid>
              <a:tr h="370840">
                <a:tc>
                  <a:txBody>
                    <a:bodyPr/>
                    <a:lstStyle/>
                    <a:p>
                      <a:r>
                        <a:rPr lang="en-US" dirty="0"/>
                        <a:t>Target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r>
                        <a:rPr lang="en-US" dirty="0"/>
                        <a:t>Agent</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t>FDA Approved?</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457703845"/>
                  </a:ext>
                </a:extLst>
              </a:tr>
              <a:tr h="370840">
                <a:tc rowSpan="2">
                  <a:txBody>
                    <a:bodyPr/>
                    <a:lstStyle/>
                    <a:p>
                      <a:r>
                        <a:rPr lang="en-US" dirty="0">
                          <a:solidFill>
                            <a:schemeClr val="bg1"/>
                          </a:solidFill>
                        </a:rPr>
                        <a:t>HER2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dirty="0">
                          <a:solidFill>
                            <a:schemeClr val="bg1"/>
                          </a:solidFill>
                        </a:rPr>
                        <a:t>Trastuzumab emtansine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endParaRPr lang="en-US"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78303515"/>
                  </a:ext>
                </a:extLst>
              </a:tr>
              <a:tr h="370840">
                <a:tc vMerge="1">
                  <a:txBody>
                    <a:bodyPr/>
                    <a:lstStyle/>
                    <a:p>
                      <a:r>
                        <a:rPr lang="en-US" dirty="0">
                          <a:solidFill>
                            <a:schemeClr val="bg1"/>
                          </a:solidFill>
                        </a:rPr>
                        <a:t>HER2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dirty="0">
                          <a:solidFill>
                            <a:schemeClr val="bg1"/>
                          </a:solidFill>
                        </a:rPr>
                        <a:t>Trastuzumab deruxtecan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endParaRPr lang="en-US" dirty="0">
                        <a:solidFill>
                          <a:schemeClr val="bg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41693123"/>
                  </a:ext>
                </a:extLst>
              </a:tr>
              <a:tr h="370840">
                <a:tc>
                  <a:txBody>
                    <a:bodyPr/>
                    <a:lstStyle/>
                    <a:p>
                      <a:r>
                        <a:rPr lang="en-US" dirty="0">
                          <a:solidFill>
                            <a:schemeClr val="bg1"/>
                          </a:solidFill>
                        </a:rPr>
                        <a:t>HER3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r>
                        <a:rPr lang="en-US" dirty="0">
                          <a:solidFill>
                            <a:schemeClr val="bg1"/>
                          </a:solidFill>
                        </a:rPr>
                        <a:t>Patritumab deruxtecan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endParaRPr lang="en-US"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18712210"/>
                  </a:ext>
                </a:extLst>
              </a:tr>
              <a:tr h="370840">
                <a:tc rowSpan="2">
                  <a:txBody>
                    <a:bodyPr/>
                    <a:lstStyle/>
                    <a:p>
                      <a:r>
                        <a:rPr lang="en-US" dirty="0">
                          <a:solidFill>
                            <a:schemeClr val="bg1"/>
                          </a:solidFill>
                        </a:rPr>
                        <a:t>TROP2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dirty="0">
                          <a:solidFill>
                            <a:schemeClr val="bg1"/>
                          </a:solidFill>
                        </a:rPr>
                        <a:t>Sacituzumab govitecan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endParaRPr lang="en-US"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19879402"/>
                  </a:ext>
                </a:extLst>
              </a:tr>
              <a:tr h="370840">
                <a:tc vMerge="1">
                  <a:txBody>
                    <a:bodyPr/>
                    <a:lstStyle/>
                    <a:p>
                      <a:endParaRPr lang="en-US" dirty="0"/>
                    </a:p>
                  </a:txBody>
                  <a:tcPr/>
                </a:tc>
                <a:tc>
                  <a:txBody>
                    <a:bodyPr/>
                    <a:lstStyle/>
                    <a:p>
                      <a:r>
                        <a:rPr lang="en-US" dirty="0">
                          <a:solidFill>
                            <a:schemeClr val="bg1"/>
                          </a:solidFill>
                        </a:rPr>
                        <a:t>Datopotamab deruxtecan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endParaRPr lang="en-US"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66519809"/>
                  </a:ext>
                </a:extLst>
              </a:tr>
            </a:tbl>
          </a:graphicData>
        </a:graphic>
      </p:graphicFrame>
      <p:sp>
        <p:nvSpPr>
          <p:cNvPr id="158" name="Star: 5 Points 157">
            <a:extLst>
              <a:ext uri="{FF2B5EF4-FFF2-40B4-BE49-F238E27FC236}">
                <a16:creationId xmlns:a16="http://schemas.microsoft.com/office/drawing/2014/main" id="{D9E4F294-BE2C-B839-352E-4B9112325A26}"/>
              </a:ext>
            </a:extLst>
          </p:cNvPr>
          <p:cNvSpPr/>
          <p:nvPr/>
        </p:nvSpPr>
        <p:spPr bwMode="auto">
          <a:xfrm>
            <a:off x="4820213" y="2287700"/>
            <a:ext cx="285989" cy="265396"/>
          </a:xfrm>
          <a:prstGeom prst="star5">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Star: 5 Points 158">
            <a:extLst>
              <a:ext uri="{FF2B5EF4-FFF2-40B4-BE49-F238E27FC236}">
                <a16:creationId xmlns:a16="http://schemas.microsoft.com/office/drawing/2014/main" id="{6FC1D1B5-A033-58E1-2AB5-FCDCDA048E88}"/>
              </a:ext>
            </a:extLst>
          </p:cNvPr>
          <p:cNvSpPr/>
          <p:nvPr/>
        </p:nvSpPr>
        <p:spPr bwMode="auto">
          <a:xfrm>
            <a:off x="4820213" y="3393606"/>
            <a:ext cx="285989" cy="265396"/>
          </a:xfrm>
          <a:prstGeom prst="star5">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 name="Star: 5 Points 3">
            <a:extLst>
              <a:ext uri="{FF2B5EF4-FFF2-40B4-BE49-F238E27FC236}">
                <a16:creationId xmlns:a16="http://schemas.microsoft.com/office/drawing/2014/main" id="{3AD9582B-8418-A141-D03C-C431441EE0AD}"/>
              </a:ext>
            </a:extLst>
          </p:cNvPr>
          <p:cNvSpPr/>
          <p:nvPr/>
        </p:nvSpPr>
        <p:spPr bwMode="auto">
          <a:xfrm>
            <a:off x="4820213" y="2641052"/>
            <a:ext cx="285989" cy="265396"/>
          </a:xfrm>
          <a:prstGeom prst="star5">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431608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Phase I/II Trial of Patritumab Deruxtecan in Previously Treated Patients With HER3+ MBC</a:t>
            </a:r>
          </a:p>
        </p:txBody>
      </p:sp>
      <p:sp>
        <p:nvSpPr>
          <p:cNvPr id="3" name="Content Placeholder 2">
            <a:extLst>
              <a:ext uri="{FF2B5EF4-FFF2-40B4-BE49-F238E27FC236}">
                <a16:creationId xmlns:a16="http://schemas.microsoft.com/office/drawing/2014/main" id="{19A2A031-9DAB-41D3-BA55-0E35CA968060}"/>
              </a:ext>
            </a:extLst>
          </p:cNvPr>
          <p:cNvSpPr>
            <a:spLocks noGrp="1"/>
          </p:cNvSpPr>
          <p:nvPr>
            <p:ph idx="1"/>
          </p:nvPr>
        </p:nvSpPr>
        <p:spPr>
          <a:xfrm>
            <a:off x="604675" y="1486351"/>
            <a:ext cx="10877529" cy="4650686"/>
          </a:xfrm>
          <a:noFill/>
        </p:spPr>
        <p:txBody>
          <a:bodyPr/>
          <a:lstStyle/>
          <a:p>
            <a:r>
              <a:rPr lang="en-US" sz="1800" dirty="0"/>
              <a:t>Human anti-HER3 IgG1 mAb with topoisomerase I inhibitor payload (exatecan derivative) and tetrapeptide-based cleavable linker (drug:antibody ratio = 8)</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3561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Krop. ASCO 2022. Abstr 1002. NCT02980341/JapicCTI-163401.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8" name="Text Box 45">
            <a:extLst>
              <a:ext uri="{FF2B5EF4-FFF2-40B4-BE49-F238E27FC236}">
                <a16:creationId xmlns:a16="http://schemas.microsoft.com/office/drawing/2014/main" id="{008DB48E-B946-E542-AFAC-2F76A6FF8F0A}"/>
              </a:ext>
            </a:extLst>
          </p:cNvPr>
          <p:cNvSpPr txBox="1">
            <a:spLocks noChangeArrowheads="1"/>
          </p:cNvSpPr>
          <p:nvPr/>
        </p:nvSpPr>
        <p:spPr bwMode="auto">
          <a:xfrm>
            <a:off x="158906" y="2847965"/>
            <a:ext cx="2491386"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HER3+* advanced/unresectable MBC; (HR+/HER2-) ≥2 and ≤6 lines prior CT (≥2 for advanced BC);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(TNBC) 1-2 lines prior CT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for advanced BC</a:t>
            </a:r>
          </a:p>
        </p:txBody>
      </p:sp>
      <p:sp>
        <p:nvSpPr>
          <p:cNvPr id="23" name="Rectangle 49">
            <a:extLst>
              <a:ext uri="{FF2B5EF4-FFF2-40B4-BE49-F238E27FC236}">
                <a16:creationId xmlns:a16="http://schemas.microsoft.com/office/drawing/2014/main" id="{30982185-96A5-7048-9F11-49A1DCAE4AE1}"/>
              </a:ext>
            </a:extLst>
          </p:cNvPr>
          <p:cNvSpPr>
            <a:spLocks noChangeArrowheads="1"/>
          </p:cNvSpPr>
          <p:nvPr/>
        </p:nvSpPr>
        <p:spPr bwMode="auto">
          <a:xfrm>
            <a:off x="2778897" y="2562957"/>
            <a:ext cx="4782951" cy="528027"/>
          </a:xfrm>
          <a:prstGeom prst="rect">
            <a:avLst/>
          </a:prstGeom>
          <a:solidFill>
            <a:schemeClr val="accent2">
              <a:lumMod val="5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8 mg/kg IV Q3W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6)</a:t>
            </a:r>
          </a:p>
        </p:txBody>
      </p:sp>
      <p:sp>
        <p:nvSpPr>
          <p:cNvPr id="26" name="Rectangle 49">
            <a:extLst>
              <a:ext uri="{FF2B5EF4-FFF2-40B4-BE49-F238E27FC236}">
                <a16:creationId xmlns:a16="http://schemas.microsoft.com/office/drawing/2014/main" id="{8386BD85-5498-2F4F-BB94-0897F847B773}"/>
              </a:ext>
            </a:extLst>
          </p:cNvPr>
          <p:cNvSpPr>
            <a:spLocks noChangeArrowheads="1"/>
          </p:cNvSpPr>
          <p:nvPr/>
        </p:nvSpPr>
        <p:spPr bwMode="auto">
          <a:xfrm>
            <a:off x="2781517" y="3133441"/>
            <a:ext cx="4777653" cy="52802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6.4 mg/kg IV Q3W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15)</a:t>
            </a:r>
          </a:p>
        </p:txBody>
      </p:sp>
      <p:sp>
        <p:nvSpPr>
          <p:cNvPr id="30" name="Rectangle 49">
            <a:extLst>
              <a:ext uri="{FF2B5EF4-FFF2-40B4-BE49-F238E27FC236}">
                <a16:creationId xmlns:a16="http://schemas.microsoft.com/office/drawing/2014/main" id="{2C24B281-6254-4349-B8D7-C1E1BBAE28E3}"/>
              </a:ext>
            </a:extLst>
          </p:cNvPr>
          <p:cNvSpPr>
            <a:spLocks noChangeArrowheads="1"/>
          </p:cNvSpPr>
          <p:nvPr/>
        </p:nvSpPr>
        <p:spPr bwMode="auto">
          <a:xfrm>
            <a:off x="2778897" y="3711926"/>
            <a:ext cx="4782951" cy="528027"/>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4.8 mg/kg IV Q3W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15)</a:t>
            </a:r>
          </a:p>
        </p:txBody>
      </p:sp>
      <p:sp>
        <p:nvSpPr>
          <p:cNvPr id="35" name="Text Box 45">
            <a:extLst>
              <a:ext uri="{FF2B5EF4-FFF2-40B4-BE49-F238E27FC236}">
                <a16:creationId xmlns:a16="http://schemas.microsoft.com/office/drawing/2014/main" id="{F2C4227D-75BC-424F-8E15-29D628D22797}"/>
              </a:ext>
            </a:extLst>
          </p:cNvPr>
          <p:cNvSpPr txBox="1">
            <a:spLocks noChangeArrowheads="1"/>
          </p:cNvSpPr>
          <p:nvPr/>
        </p:nvSpPr>
        <p:spPr bwMode="auto">
          <a:xfrm>
            <a:off x="8668112" y="2040571"/>
            <a:ext cx="2019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a:lnSpc>
                <a:spcPct val="100000"/>
              </a:lnSpc>
              <a:buClrTx/>
              <a:buFontTx/>
              <a:buNone/>
              <a:defRPr sz="1800" b="0">
                <a:solidFill>
                  <a:schemeClr val="bg1"/>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Dose Expansion</a:t>
            </a:r>
            <a:endParaRPr kumimoji="0" lang="en-US" altLang="en-US" sz="1600" b="1" i="1"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2" name="Rectangle 49">
            <a:extLst>
              <a:ext uri="{FF2B5EF4-FFF2-40B4-BE49-F238E27FC236}">
                <a16:creationId xmlns:a16="http://schemas.microsoft.com/office/drawing/2014/main" id="{4E628BA6-6952-B847-8AA2-E0310E5CFBF1}"/>
              </a:ext>
            </a:extLst>
          </p:cNvPr>
          <p:cNvSpPr>
            <a:spLocks noChangeArrowheads="1"/>
          </p:cNvSpPr>
          <p:nvPr/>
        </p:nvSpPr>
        <p:spPr bwMode="auto">
          <a:xfrm>
            <a:off x="2781518" y="4286509"/>
            <a:ext cx="2363514" cy="528027"/>
          </a:xfrm>
          <a:prstGeom prst="rect">
            <a:avLst/>
          </a:prstGeom>
          <a:solidFill>
            <a:schemeClr val="accent2">
              <a:lumMod val="60000"/>
              <a:lumOff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3.2 mg/kg IV Q3W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(n = 3)</a:t>
            </a:r>
          </a:p>
        </p:txBody>
      </p:sp>
      <p:sp>
        <p:nvSpPr>
          <p:cNvPr id="52" name="Text Box 45">
            <a:extLst>
              <a:ext uri="{FF2B5EF4-FFF2-40B4-BE49-F238E27FC236}">
                <a16:creationId xmlns:a16="http://schemas.microsoft.com/office/drawing/2014/main" id="{B75EC7DA-8E8C-904C-AA19-FECC69470218}"/>
              </a:ext>
            </a:extLst>
          </p:cNvPr>
          <p:cNvSpPr txBox="1">
            <a:spLocks noChangeArrowheads="1"/>
          </p:cNvSpPr>
          <p:nvPr/>
        </p:nvSpPr>
        <p:spPr bwMode="auto">
          <a:xfrm>
            <a:off x="2952400" y="2040571"/>
            <a:ext cx="2019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a:lnSpc>
                <a:spcPct val="100000"/>
              </a:lnSpc>
              <a:buClrTx/>
              <a:buFontTx/>
              <a:buNone/>
              <a:defRPr sz="1800" b="0">
                <a:solidFill>
                  <a:schemeClr val="bg1"/>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Dose Escalation</a:t>
            </a:r>
          </a:p>
        </p:txBody>
      </p:sp>
      <p:sp>
        <p:nvSpPr>
          <p:cNvPr id="6" name="Rectangle 49">
            <a:extLst>
              <a:ext uri="{FF2B5EF4-FFF2-40B4-BE49-F238E27FC236}">
                <a16:creationId xmlns:a16="http://schemas.microsoft.com/office/drawing/2014/main" id="{DC31C196-72E9-8119-8F1E-D52E2F7018E1}"/>
              </a:ext>
            </a:extLst>
          </p:cNvPr>
          <p:cNvSpPr>
            <a:spLocks noChangeArrowheads="1"/>
          </p:cNvSpPr>
          <p:nvPr/>
        </p:nvSpPr>
        <p:spPr bwMode="auto">
          <a:xfrm>
            <a:off x="2781518" y="4853512"/>
            <a:ext cx="2363514" cy="528027"/>
          </a:xfrm>
          <a:prstGeom prst="rect">
            <a:avLst/>
          </a:prstGeom>
          <a:solidFill>
            <a:schemeClr val="accent2">
              <a:lumMod val="60000"/>
              <a:lumOff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1.6 mg/kg IV Q3W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(n = 3)</a:t>
            </a:r>
          </a:p>
        </p:txBody>
      </p:sp>
      <p:sp>
        <p:nvSpPr>
          <p:cNvPr id="11" name="Rectangle 49">
            <a:extLst>
              <a:ext uri="{FF2B5EF4-FFF2-40B4-BE49-F238E27FC236}">
                <a16:creationId xmlns:a16="http://schemas.microsoft.com/office/drawing/2014/main" id="{6DCAA567-4BEB-9A99-6216-68B20AAAC1FD}"/>
              </a:ext>
            </a:extLst>
          </p:cNvPr>
          <p:cNvSpPr>
            <a:spLocks noChangeArrowheads="1"/>
          </p:cNvSpPr>
          <p:nvPr/>
        </p:nvSpPr>
        <p:spPr bwMode="auto">
          <a:xfrm>
            <a:off x="5198334" y="4284919"/>
            <a:ext cx="2363514" cy="528027"/>
          </a:xfrm>
          <a:prstGeom prst="rect">
            <a:avLst/>
          </a:prstGeom>
          <a:solidFill>
            <a:schemeClr val="accent2">
              <a:lumMod val="60000"/>
              <a:lumOff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3.2 → 4.8 → 6.4 mg/kg </a:t>
            </a:r>
            <a:br>
              <a:rPr kumimoji="0" lang="en-US" alt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IV Q3W (n = 12)</a:t>
            </a:r>
          </a:p>
        </p:txBody>
      </p:sp>
      <p:sp>
        <p:nvSpPr>
          <p:cNvPr id="12" name="Rectangle 49">
            <a:extLst>
              <a:ext uri="{FF2B5EF4-FFF2-40B4-BE49-F238E27FC236}">
                <a16:creationId xmlns:a16="http://schemas.microsoft.com/office/drawing/2014/main" id="{32857191-6916-ED51-A1BA-054FB2AD0FD6}"/>
              </a:ext>
            </a:extLst>
          </p:cNvPr>
          <p:cNvSpPr>
            <a:spLocks noChangeArrowheads="1"/>
          </p:cNvSpPr>
          <p:nvPr/>
        </p:nvSpPr>
        <p:spPr bwMode="auto">
          <a:xfrm>
            <a:off x="5198334" y="4851922"/>
            <a:ext cx="2363514" cy="528027"/>
          </a:xfrm>
          <a:prstGeom prst="rect">
            <a:avLst/>
          </a:prstGeom>
          <a:solidFill>
            <a:schemeClr val="accent2">
              <a:lumMod val="60000"/>
              <a:lumOff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4.2 mg/kg IV Q2W x 3, then </a:t>
            </a:r>
            <a:br>
              <a:rPr kumimoji="0" lang="en-US" alt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6.4 mg/kg IV Q3W (n = 12)</a:t>
            </a:r>
          </a:p>
        </p:txBody>
      </p:sp>
      <p:sp>
        <p:nvSpPr>
          <p:cNvPr id="13" name="Text Box 45">
            <a:extLst>
              <a:ext uri="{FF2B5EF4-FFF2-40B4-BE49-F238E27FC236}">
                <a16:creationId xmlns:a16="http://schemas.microsoft.com/office/drawing/2014/main" id="{1C57538D-EFAC-6DF3-E6A9-F4AC82284511}"/>
              </a:ext>
            </a:extLst>
          </p:cNvPr>
          <p:cNvSpPr txBox="1">
            <a:spLocks noChangeArrowheads="1"/>
          </p:cNvSpPr>
          <p:nvPr/>
        </p:nvSpPr>
        <p:spPr bwMode="auto">
          <a:xfrm>
            <a:off x="5318535" y="2040571"/>
            <a:ext cx="2019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a:lnSpc>
                <a:spcPct val="100000"/>
              </a:lnSpc>
              <a:buClrTx/>
              <a:buFontTx/>
              <a:buNone/>
              <a:defRPr sz="1800" b="0">
                <a:solidFill>
                  <a:schemeClr val="bg1"/>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Dose Finding</a:t>
            </a:r>
          </a:p>
        </p:txBody>
      </p:sp>
      <p:sp>
        <p:nvSpPr>
          <p:cNvPr id="14" name="Rectangle 49">
            <a:extLst>
              <a:ext uri="{FF2B5EF4-FFF2-40B4-BE49-F238E27FC236}">
                <a16:creationId xmlns:a16="http://schemas.microsoft.com/office/drawing/2014/main" id="{645AEC05-22E6-85EF-3E8F-A57AD463233C}"/>
              </a:ext>
            </a:extLst>
          </p:cNvPr>
          <p:cNvSpPr>
            <a:spLocks noChangeArrowheads="1"/>
          </p:cNvSpPr>
          <p:nvPr/>
        </p:nvSpPr>
        <p:spPr bwMode="auto">
          <a:xfrm>
            <a:off x="7629052" y="3133888"/>
            <a:ext cx="2019128" cy="52802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6.4 mg/kg IV Q3W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31)</a:t>
            </a:r>
          </a:p>
        </p:txBody>
      </p:sp>
      <p:sp>
        <p:nvSpPr>
          <p:cNvPr id="15" name="Rectangle 49">
            <a:extLst>
              <a:ext uri="{FF2B5EF4-FFF2-40B4-BE49-F238E27FC236}">
                <a16:creationId xmlns:a16="http://schemas.microsoft.com/office/drawing/2014/main" id="{8E31F2F8-E8DF-34DA-5496-7BFD05499F2E}"/>
              </a:ext>
            </a:extLst>
          </p:cNvPr>
          <p:cNvSpPr>
            <a:spLocks noChangeArrowheads="1"/>
          </p:cNvSpPr>
          <p:nvPr/>
        </p:nvSpPr>
        <p:spPr bwMode="auto">
          <a:xfrm>
            <a:off x="7629052" y="3700891"/>
            <a:ext cx="2019128" cy="528027"/>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4.8 mg/kg IV Q3W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33)</a:t>
            </a:r>
          </a:p>
        </p:txBody>
      </p:sp>
      <p:sp>
        <p:nvSpPr>
          <p:cNvPr id="16" name="Rectangle 49">
            <a:extLst>
              <a:ext uri="{FF2B5EF4-FFF2-40B4-BE49-F238E27FC236}">
                <a16:creationId xmlns:a16="http://schemas.microsoft.com/office/drawing/2014/main" id="{F275E65A-1B73-EC3C-AF7E-808E23C53DA1}"/>
              </a:ext>
            </a:extLst>
          </p:cNvPr>
          <p:cNvSpPr>
            <a:spLocks noChangeArrowheads="1"/>
          </p:cNvSpPr>
          <p:nvPr/>
        </p:nvSpPr>
        <p:spPr bwMode="auto">
          <a:xfrm>
            <a:off x="9696530" y="3132298"/>
            <a:ext cx="2019128" cy="52802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fontAlgn="auto" hangingPunct="1">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6.4 mg/kg IV Q3W </a:t>
            </a:r>
          </a:p>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31)</a:t>
            </a:r>
          </a:p>
        </p:txBody>
      </p:sp>
      <p:sp>
        <p:nvSpPr>
          <p:cNvPr id="19" name="Rectangle 49">
            <a:extLst>
              <a:ext uri="{FF2B5EF4-FFF2-40B4-BE49-F238E27FC236}">
                <a16:creationId xmlns:a16="http://schemas.microsoft.com/office/drawing/2014/main" id="{B15F3BAC-ED9E-C67B-60A7-EB0F4D5B6E3A}"/>
              </a:ext>
            </a:extLst>
          </p:cNvPr>
          <p:cNvSpPr>
            <a:spLocks noChangeArrowheads="1"/>
          </p:cNvSpPr>
          <p:nvPr/>
        </p:nvSpPr>
        <p:spPr bwMode="auto">
          <a:xfrm>
            <a:off x="8686966" y="4648309"/>
            <a:ext cx="2019128" cy="52802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6.4 mg/kg IV Q3W </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21)</a:t>
            </a:r>
          </a:p>
        </p:txBody>
      </p:sp>
      <p:sp>
        <p:nvSpPr>
          <p:cNvPr id="29" name="Text Box 45">
            <a:extLst>
              <a:ext uri="{FF2B5EF4-FFF2-40B4-BE49-F238E27FC236}">
                <a16:creationId xmlns:a16="http://schemas.microsoft.com/office/drawing/2014/main" id="{10B17B3B-FA1F-ABF9-0003-251E3900C62E}"/>
              </a:ext>
            </a:extLst>
          </p:cNvPr>
          <p:cNvSpPr txBox="1">
            <a:spLocks noChangeArrowheads="1"/>
          </p:cNvSpPr>
          <p:nvPr/>
        </p:nvSpPr>
        <p:spPr bwMode="auto">
          <a:xfrm>
            <a:off x="4188770" y="2252305"/>
            <a:ext cx="2019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a:lnSpc>
                <a:spcPct val="100000"/>
              </a:lnSpc>
              <a:buClrTx/>
              <a:buFontTx/>
              <a:buNone/>
              <a:defRPr sz="1800" b="0">
                <a:solidFill>
                  <a:schemeClr val="bg1"/>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chemeClr val="tx2">
                    <a:lumMod val="50000"/>
                  </a:schemeClr>
                </a:solidFill>
                <a:effectLst/>
                <a:uLnTx/>
                <a:uFillTx/>
                <a:latin typeface="Calibri" panose="020F0502020204030204" pitchFamily="34" charset="0"/>
                <a:ea typeface="+mn-ea"/>
                <a:cs typeface="Calibri" panose="020F0502020204030204" pitchFamily="34" charset="0"/>
              </a:rPr>
              <a:t>Any BC Subtype</a:t>
            </a:r>
          </a:p>
        </p:txBody>
      </p:sp>
      <p:sp>
        <p:nvSpPr>
          <p:cNvPr id="31" name="Text Box 45">
            <a:extLst>
              <a:ext uri="{FF2B5EF4-FFF2-40B4-BE49-F238E27FC236}">
                <a16:creationId xmlns:a16="http://schemas.microsoft.com/office/drawing/2014/main" id="{796C1E87-03CE-9BF9-7A64-4208D1251FA1}"/>
              </a:ext>
            </a:extLst>
          </p:cNvPr>
          <p:cNvSpPr txBox="1">
            <a:spLocks noChangeArrowheads="1"/>
          </p:cNvSpPr>
          <p:nvPr/>
        </p:nvSpPr>
        <p:spPr bwMode="auto">
          <a:xfrm>
            <a:off x="7636625" y="2710022"/>
            <a:ext cx="2019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a:lnSpc>
                <a:spcPct val="100000"/>
              </a:lnSpc>
              <a:buClrTx/>
              <a:buFontTx/>
              <a:buNone/>
              <a:defRPr sz="1800" b="0">
                <a:solidFill>
                  <a:schemeClr val="bg1"/>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chemeClr val="tx2">
                    <a:lumMod val="50000"/>
                  </a:schemeClr>
                </a:solidFill>
                <a:effectLst/>
                <a:uLnTx/>
                <a:uFillTx/>
                <a:latin typeface="Calibri" panose="020F0502020204030204" pitchFamily="34" charset="0"/>
                <a:ea typeface="+mn-ea"/>
                <a:cs typeface="Calibri" panose="020F0502020204030204" pitchFamily="34" charset="0"/>
              </a:rPr>
              <a:t>HR+/HER2-</a:t>
            </a:r>
          </a:p>
        </p:txBody>
      </p:sp>
      <p:sp>
        <p:nvSpPr>
          <p:cNvPr id="32" name="Text Box 45">
            <a:extLst>
              <a:ext uri="{FF2B5EF4-FFF2-40B4-BE49-F238E27FC236}">
                <a16:creationId xmlns:a16="http://schemas.microsoft.com/office/drawing/2014/main" id="{D69F377F-6058-A5D1-613F-28AE4D418622}"/>
              </a:ext>
            </a:extLst>
          </p:cNvPr>
          <p:cNvSpPr txBox="1">
            <a:spLocks noChangeArrowheads="1"/>
          </p:cNvSpPr>
          <p:nvPr/>
        </p:nvSpPr>
        <p:spPr bwMode="auto">
          <a:xfrm>
            <a:off x="9681971" y="2700255"/>
            <a:ext cx="2019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a:lnSpc>
                <a:spcPct val="100000"/>
              </a:lnSpc>
              <a:buClrTx/>
              <a:buFontTx/>
              <a:buNone/>
              <a:defRPr sz="1800" b="0">
                <a:solidFill>
                  <a:schemeClr val="bg1"/>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chemeClr val="tx2">
                    <a:lumMod val="50000"/>
                  </a:schemeClr>
                </a:solidFill>
                <a:effectLst/>
                <a:uLnTx/>
                <a:uFillTx/>
                <a:latin typeface="Calibri" panose="020F0502020204030204" pitchFamily="34" charset="0"/>
                <a:ea typeface="+mn-ea"/>
                <a:cs typeface="Calibri" panose="020F0502020204030204" pitchFamily="34" charset="0"/>
              </a:rPr>
              <a:t>TNBC</a:t>
            </a:r>
          </a:p>
        </p:txBody>
      </p:sp>
      <p:sp>
        <p:nvSpPr>
          <p:cNvPr id="33" name="Text Box 45">
            <a:extLst>
              <a:ext uri="{FF2B5EF4-FFF2-40B4-BE49-F238E27FC236}">
                <a16:creationId xmlns:a16="http://schemas.microsoft.com/office/drawing/2014/main" id="{6371B5E1-1EB7-1F76-D035-71C6C954E957}"/>
              </a:ext>
            </a:extLst>
          </p:cNvPr>
          <p:cNvSpPr txBox="1">
            <a:spLocks noChangeArrowheads="1"/>
          </p:cNvSpPr>
          <p:nvPr/>
        </p:nvSpPr>
        <p:spPr bwMode="auto">
          <a:xfrm>
            <a:off x="8619762" y="2318582"/>
            <a:ext cx="20191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a:lnSpc>
                <a:spcPct val="100000"/>
              </a:lnSpc>
              <a:buClrTx/>
              <a:buFontTx/>
              <a:buNone/>
              <a:defRPr sz="1800" b="0">
                <a:solidFill>
                  <a:schemeClr val="bg1"/>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1" u="none" strike="noStrike" kern="1200" cap="none" spc="0" normalizeH="0" baseline="0" noProof="0" dirty="0">
                <a:ln>
                  <a:noFill/>
                </a:ln>
                <a:solidFill>
                  <a:schemeClr val="tx2">
                    <a:lumMod val="50000"/>
                  </a:schemeClr>
                </a:solidFill>
                <a:effectLst/>
                <a:uLnTx/>
                <a:uFillTx/>
                <a:latin typeface="Calibri" panose="020F0502020204030204" pitchFamily="34" charset="0"/>
                <a:ea typeface="+mn-ea"/>
                <a:cs typeface="Calibri" panose="020F0502020204030204" pitchFamily="34" charset="0"/>
              </a:rPr>
              <a:t>HER3 High</a:t>
            </a:r>
          </a:p>
        </p:txBody>
      </p:sp>
      <p:sp>
        <p:nvSpPr>
          <p:cNvPr id="34" name="Text Box 45">
            <a:extLst>
              <a:ext uri="{FF2B5EF4-FFF2-40B4-BE49-F238E27FC236}">
                <a16:creationId xmlns:a16="http://schemas.microsoft.com/office/drawing/2014/main" id="{D5FD4C1C-E801-56AC-FB0D-CEE27717CDE4}"/>
              </a:ext>
            </a:extLst>
          </p:cNvPr>
          <p:cNvSpPr txBox="1">
            <a:spLocks noChangeArrowheads="1"/>
          </p:cNvSpPr>
          <p:nvPr/>
        </p:nvSpPr>
        <p:spPr bwMode="auto">
          <a:xfrm>
            <a:off x="8436278" y="4316671"/>
            <a:ext cx="24913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ctr">
              <a:lnSpc>
                <a:spcPct val="100000"/>
              </a:lnSpc>
              <a:buClrTx/>
              <a:buFontTx/>
              <a:buNone/>
              <a:defRPr sz="1800" b="0">
                <a:solidFill>
                  <a:schemeClr val="bg1"/>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a:defRPr/>
            </a:pPr>
            <a:r>
              <a:rPr kumimoji="0" lang="en-US" altLang="en-US" sz="1600" b="1" i="1" u="none" strike="noStrike" kern="1200" cap="none" spc="0" normalizeH="0" baseline="0" noProof="0" dirty="0">
                <a:ln>
                  <a:noFill/>
                </a:ln>
                <a:solidFill>
                  <a:schemeClr val="tx2">
                    <a:lumMod val="50000"/>
                  </a:schemeClr>
                </a:solidFill>
                <a:effectLst/>
                <a:uLnTx/>
                <a:uFillTx/>
                <a:latin typeface="Calibri" panose="020F0502020204030204" pitchFamily="34" charset="0"/>
                <a:ea typeface="+mn-ea"/>
                <a:cs typeface="Calibri" panose="020F0502020204030204" pitchFamily="34" charset="0"/>
              </a:rPr>
              <a:t>HER3 Low, HR+/HER2-</a:t>
            </a:r>
          </a:p>
        </p:txBody>
      </p:sp>
      <p:sp>
        <p:nvSpPr>
          <p:cNvPr id="37" name="Rectangle 36">
            <a:extLst>
              <a:ext uri="{FF2B5EF4-FFF2-40B4-BE49-F238E27FC236}">
                <a16:creationId xmlns:a16="http://schemas.microsoft.com/office/drawing/2014/main" id="{E1AA2A7F-4FF4-5717-0223-98020F548459}"/>
              </a:ext>
            </a:extLst>
          </p:cNvPr>
          <p:cNvSpPr/>
          <p:nvPr/>
        </p:nvSpPr>
        <p:spPr bwMode="auto">
          <a:xfrm>
            <a:off x="2711693" y="2040571"/>
            <a:ext cx="4887224" cy="3379189"/>
          </a:xfrm>
          <a:prstGeom prst="rect">
            <a:avLst/>
          </a:prstGeom>
          <a:no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8BDCF2D1-9E7B-2240-AA79-F6656325B8B4}"/>
              </a:ext>
            </a:extLst>
          </p:cNvPr>
          <p:cNvSpPr/>
          <p:nvPr/>
        </p:nvSpPr>
        <p:spPr bwMode="auto">
          <a:xfrm>
            <a:off x="7598916" y="2040571"/>
            <a:ext cx="4159697" cy="3379189"/>
          </a:xfrm>
          <a:prstGeom prst="rect">
            <a:avLst/>
          </a:prstGeom>
          <a:no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40" name="Straight Connector 39">
            <a:extLst>
              <a:ext uri="{FF2B5EF4-FFF2-40B4-BE49-F238E27FC236}">
                <a16:creationId xmlns:a16="http://schemas.microsoft.com/office/drawing/2014/main" id="{6CADAB34-4FD8-F468-478C-F4D5780C6173}"/>
              </a:ext>
            </a:extLst>
          </p:cNvPr>
          <p:cNvCxnSpPr/>
          <p:nvPr/>
        </p:nvCxnSpPr>
        <p:spPr bwMode="auto">
          <a:xfrm>
            <a:off x="7598916" y="4256638"/>
            <a:ext cx="4177990" cy="0"/>
          </a:xfrm>
          <a:prstGeom prst="line">
            <a:avLst/>
          </a:prstGeom>
          <a:noFill/>
          <a:ln w="12700"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EBCC89A2-BE13-93D2-4B36-8720F4139DE5}"/>
              </a:ext>
            </a:extLst>
          </p:cNvPr>
          <p:cNvCxnSpPr>
            <a:cxnSpLocks/>
          </p:cNvCxnSpPr>
          <p:nvPr/>
        </p:nvCxnSpPr>
        <p:spPr bwMode="auto">
          <a:xfrm>
            <a:off x="7629052" y="2609713"/>
            <a:ext cx="4129561" cy="0"/>
          </a:xfrm>
          <a:prstGeom prst="line">
            <a:avLst/>
          </a:prstGeom>
          <a:noFill/>
          <a:ln w="12700" cap="flat" cmpd="sng" algn="ctr">
            <a:solidFill>
              <a:schemeClr val="tx2">
                <a:lumMod val="50000"/>
              </a:schemeClr>
            </a:solidFill>
            <a:prstDash val="solid"/>
            <a:round/>
            <a:headEnd type="none" w="med" len="med"/>
            <a:tailEnd type="none" w="med" len="med"/>
          </a:ln>
          <a:effectLst/>
        </p:spPr>
      </p:cxnSp>
      <p:sp>
        <p:nvSpPr>
          <p:cNvPr id="44" name="Content Placeholder 2">
            <a:extLst>
              <a:ext uri="{FF2B5EF4-FFF2-40B4-BE49-F238E27FC236}">
                <a16:creationId xmlns:a16="http://schemas.microsoft.com/office/drawing/2014/main" id="{B437AF78-223E-139F-32AD-7C08ECE3E878}"/>
              </a:ext>
            </a:extLst>
          </p:cNvPr>
          <p:cNvSpPr txBox="1">
            <a:spLocks/>
          </p:cNvSpPr>
          <p:nvPr/>
        </p:nvSpPr>
        <p:spPr bwMode="auto">
          <a:xfrm>
            <a:off x="604838" y="5537731"/>
            <a:ext cx="10877550" cy="81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kern="0" dirty="0"/>
              <a:t>Primary endpoints: </a:t>
            </a:r>
            <a:r>
              <a:rPr lang="en-US" sz="1800" b="0" kern="0" dirty="0"/>
              <a:t>safety, response</a:t>
            </a:r>
          </a:p>
          <a:p>
            <a:r>
              <a:rPr lang="en-US" sz="1800" kern="0" dirty="0"/>
              <a:t>Pooled data for reporting: </a:t>
            </a:r>
            <a:r>
              <a:rPr lang="en-US" sz="1800" b="0" kern="0" dirty="0"/>
              <a:t>efficacy by subtype, safety by dose</a:t>
            </a:r>
          </a:p>
        </p:txBody>
      </p:sp>
      <p:sp>
        <p:nvSpPr>
          <p:cNvPr id="7" name="TextBox 6">
            <a:extLst>
              <a:ext uri="{FF2B5EF4-FFF2-40B4-BE49-F238E27FC236}">
                <a16:creationId xmlns:a16="http://schemas.microsoft.com/office/drawing/2014/main" id="{2421D5A2-6871-42C0-A993-FDB66DACFA37}"/>
              </a:ext>
            </a:extLst>
          </p:cNvPr>
          <p:cNvSpPr txBox="1"/>
          <p:nvPr/>
        </p:nvSpPr>
        <p:spPr>
          <a:xfrm>
            <a:off x="7231224" y="5445546"/>
            <a:ext cx="4527389" cy="830997"/>
          </a:xfrm>
          <a:prstGeom prst="rect">
            <a:avLst/>
          </a:prstGeom>
          <a:solidFill>
            <a:schemeClr val="accent3">
              <a:lumMod val="20000"/>
              <a:lumOff val="80000"/>
            </a:schemeClr>
          </a:solidFill>
          <a:ln w="12700">
            <a:noFill/>
          </a:ln>
        </p:spPr>
        <p:txBody>
          <a:bodyPr wrap="square" rtlCol="0">
            <a:spAutoFit/>
          </a:bodyPr>
          <a:lstStyle/>
          <a:p>
            <a:r>
              <a:rPr lang="en-US" sz="1600" b="0" dirty="0">
                <a:solidFill>
                  <a:schemeClr val="bg1"/>
                </a:solidFill>
                <a:latin typeface="+mj-lt"/>
              </a:rPr>
              <a:t>*HER3+ defined by IHC 2+ or 3+ for dose escalation/ dose finding cohort; ≥25% membrane positivity for dose expansion cohort. </a:t>
            </a:r>
          </a:p>
        </p:txBody>
      </p:sp>
    </p:spTree>
    <p:extLst>
      <p:ext uri="{BB962C8B-B14F-4D97-AF65-F5344CB8AC3E}">
        <p14:creationId xmlns:p14="http://schemas.microsoft.com/office/powerpoint/2010/main" val="1636799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Patritumab Deruxtecan in HER3+ MBC: Efficacy</a:t>
            </a:r>
          </a:p>
        </p:txBody>
      </p:sp>
      <p:sp>
        <p:nvSpPr>
          <p:cNvPr id="5" name="Content Placeholder 4">
            <a:extLst>
              <a:ext uri="{FF2B5EF4-FFF2-40B4-BE49-F238E27FC236}">
                <a16:creationId xmlns:a16="http://schemas.microsoft.com/office/drawing/2014/main" id="{9FB7DB59-7F9D-13D4-3EDB-3419E7CC1DA6}"/>
              </a:ext>
            </a:extLst>
          </p:cNvPr>
          <p:cNvSpPr>
            <a:spLocks noGrp="1"/>
          </p:cNvSpPr>
          <p:nvPr>
            <p:ph idx="1"/>
          </p:nvPr>
        </p:nvSpPr>
        <p:spPr>
          <a:xfrm>
            <a:off x="604675" y="5539795"/>
            <a:ext cx="10877529" cy="623937"/>
          </a:xfrm>
        </p:spPr>
        <p:txBody>
          <a:bodyPr/>
          <a:lstStyle/>
          <a:p>
            <a:r>
              <a:rPr lang="en-US" sz="2000" dirty="0"/>
              <a:t>All patients (N = 182): ORR, 28.6%; median DoR, 7.0 mo</a:t>
            </a:r>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28937" y="640151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Krop. ASCO 2022. Abstr 1002.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Group 3">
            <a:extLst>
              <a:ext uri="{FF2B5EF4-FFF2-40B4-BE49-F238E27FC236}">
                <a16:creationId xmlns:a16="http://schemas.microsoft.com/office/drawing/2014/main" id="{AF28A6F6-08AC-37B0-88AD-2DBF9F4939DD}"/>
              </a:ext>
            </a:extLst>
          </p:cNvPr>
          <p:cNvGraphicFramePr>
            <a:graphicFrameLocks/>
          </p:cNvGraphicFramePr>
          <p:nvPr>
            <p:extLst>
              <p:ext uri="{D42A27DB-BD31-4B8C-83A1-F6EECF244321}">
                <p14:modId xmlns:p14="http://schemas.microsoft.com/office/powerpoint/2010/main" val="3042971000"/>
              </p:ext>
            </p:extLst>
          </p:nvPr>
        </p:nvGraphicFramePr>
        <p:xfrm>
          <a:off x="587257" y="1597887"/>
          <a:ext cx="11017487" cy="3840576"/>
        </p:xfrm>
        <a:graphic>
          <a:graphicData uri="http://schemas.openxmlformats.org/drawingml/2006/table">
            <a:tbl>
              <a:tblPr firstRow="1" bandRow="1">
                <a:effectLst/>
                <a:tableStyleId>{284E427A-3D55-4303-BF80-6455036E1DE7}</a:tableStyleId>
              </a:tblPr>
              <a:tblGrid>
                <a:gridCol w="2834037">
                  <a:extLst>
                    <a:ext uri="{9D8B030D-6E8A-4147-A177-3AD203B41FA5}">
                      <a16:colId xmlns:a16="http://schemas.microsoft.com/office/drawing/2014/main" val="20000"/>
                    </a:ext>
                  </a:extLst>
                </a:gridCol>
                <a:gridCol w="3123344">
                  <a:extLst>
                    <a:ext uri="{9D8B030D-6E8A-4147-A177-3AD203B41FA5}">
                      <a16:colId xmlns:a16="http://schemas.microsoft.com/office/drawing/2014/main" val="20001"/>
                    </a:ext>
                  </a:extLst>
                </a:gridCol>
                <a:gridCol w="2530053">
                  <a:extLst>
                    <a:ext uri="{9D8B030D-6E8A-4147-A177-3AD203B41FA5}">
                      <a16:colId xmlns:a16="http://schemas.microsoft.com/office/drawing/2014/main" val="20002"/>
                    </a:ext>
                  </a:extLst>
                </a:gridCol>
                <a:gridCol w="2530053">
                  <a:extLst>
                    <a:ext uri="{9D8B030D-6E8A-4147-A177-3AD203B41FA5}">
                      <a16:colId xmlns:a16="http://schemas.microsoft.com/office/drawing/2014/main" val="3590159404"/>
                    </a:ext>
                  </a:extLst>
                </a:gridCol>
              </a:tblGrid>
              <a:tr h="4610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u="none" strike="noStrike" cap="none" normalizeH="0" baseline="0" dirty="0">
                          <a:ln>
                            <a:noFill/>
                          </a:ln>
                          <a:solidFill>
                            <a:schemeClr val="tx1"/>
                          </a:solidFill>
                          <a:effectLst/>
                        </a:rPr>
                        <a:t>Outcome (BICR per RECIST v1.1)</a:t>
                      </a: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9525" cap="flat" cmpd="sng" algn="ctr">
                      <a:noFill/>
                      <a:prstDash val="solid"/>
                    </a:lnL>
                    <a:lnR>
                      <a:noFill/>
                    </a:lnR>
                    <a:lnT w="9525" cap="flat" cmpd="sng" algn="ctr">
                      <a:noFill/>
                      <a:prstDash val="solid"/>
                    </a:lnT>
                    <a:lnB w="25400" cap="flat" cmpd="sng" algn="ctr">
                      <a:noFill/>
                      <a:prstDash val="soli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u="none" strike="noStrike" cap="none" normalizeH="0" baseline="0" dirty="0">
                          <a:ln>
                            <a:noFill/>
                          </a:ln>
                          <a:solidFill>
                            <a:schemeClr val="tx1"/>
                          </a:solidFill>
                          <a:effectLst/>
                        </a:rPr>
                        <a:t>HR+/HER2- (HER3 High + Low) </a:t>
                      </a:r>
                      <a:br>
                        <a:rPr kumimoji="0" lang="en-US" sz="1800" b="1" u="none" strike="noStrike" cap="none" normalizeH="0" baseline="0" dirty="0">
                          <a:ln>
                            <a:noFill/>
                          </a:ln>
                          <a:solidFill>
                            <a:schemeClr val="tx1"/>
                          </a:solidFill>
                          <a:effectLst/>
                        </a:rPr>
                      </a:br>
                      <a:r>
                        <a:rPr kumimoji="0" lang="en-US" sz="1800" b="1" u="none" strike="noStrike" cap="none" normalizeH="0" baseline="0" dirty="0">
                          <a:ln>
                            <a:noFill/>
                          </a:ln>
                          <a:solidFill>
                            <a:schemeClr val="tx1"/>
                          </a:solidFill>
                          <a:effectLst/>
                        </a:rPr>
                        <a:t>(n = 113)</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9525" cap="flat" cmpd="sng" algn="ctr">
                      <a:noFill/>
                      <a:prstDash val="solid"/>
                    </a:lnT>
                    <a:lnB w="25400" cap="flat" cmpd="sng" algn="ctr">
                      <a:noFill/>
                      <a:prstDash val="soli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u="none" strike="noStrike" cap="none" normalizeH="0" baseline="0" dirty="0">
                          <a:ln>
                            <a:noFill/>
                          </a:ln>
                          <a:solidFill>
                            <a:schemeClr val="tx1"/>
                          </a:solidFill>
                          <a:effectLst/>
                        </a:rPr>
                        <a:t>TNBC (HER3 High) </a:t>
                      </a:r>
                      <a:br>
                        <a:rPr kumimoji="0" lang="en-US" sz="1800" b="1" u="none" strike="noStrike" cap="none" normalizeH="0" baseline="0" dirty="0">
                          <a:ln>
                            <a:noFill/>
                          </a:ln>
                          <a:solidFill>
                            <a:schemeClr val="tx1"/>
                          </a:solidFill>
                          <a:effectLst/>
                        </a:rPr>
                      </a:br>
                      <a:r>
                        <a:rPr kumimoji="0" lang="en-US" sz="1800" b="1" u="none" strike="noStrike" cap="none" normalizeH="0" baseline="0" dirty="0">
                          <a:ln>
                            <a:noFill/>
                          </a:ln>
                          <a:solidFill>
                            <a:schemeClr val="tx1"/>
                          </a:solidFill>
                          <a:effectLst/>
                        </a:rPr>
                        <a:t>(n = 53)</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9525" cap="flat" cmpd="sng" algn="ctr">
                      <a:noFill/>
                      <a:prstDash val="solid"/>
                    </a:lnT>
                    <a:lnB w="25400" cap="flat" cmpd="sng" algn="ctr">
                      <a:noFill/>
                      <a:prstDash val="soli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u="none" strike="noStrike" cap="none" normalizeH="0" baseline="0" dirty="0">
                          <a:ln>
                            <a:noFill/>
                          </a:ln>
                          <a:solidFill>
                            <a:schemeClr val="tx1"/>
                          </a:solidFill>
                          <a:effectLst/>
                        </a:rPr>
                        <a:t>HER2+ (HER3 High) </a:t>
                      </a:r>
                      <a:br>
                        <a:rPr kumimoji="0" lang="en-US" sz="1800" b="1" u="none" strike="noStrike" cap="none" normalizeH="0" baseline="0" dirty="0">
                          <a:ln>
                            <a:noFill/>
                          </a:ln>
                          <a:solidFill>
                            <a:schemeClr val="tx1"/>
                          </a:solidFill>
                          <a:effectLst/>
                        </a:rPr>
                      </a:br>
                      <a:r>
                        <a:rPr kumimoji="0" lang="en-US" sz="1800" b="1" u="none" strike="noStrike" cap="none" normalizeH="0" baseline="0" dirty="0">
                          <a:ln>
                            <a:noFill/>
                          </a:ln>
                          <a:solidFill>
                            <a:schemeClr val="tx1"/>
                          </a:solidFill>
                          <a:effectLst/>
                        </a:rPr>
                        <a:t>(n = 14)</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w="9525" cap="flat" cmpd="sng" algn="ctr">
                      <a:noFill/>
                      <a:prstDash val="solid"/>
                    </a:lnR>
                    <a:lnT w="9525" cap="flat" cmpd="sng" algn="ctr">
                      <a:noFill/>
                      <a:prstDash val="solid"/>
                    </a:lnT>
                    <a:lnB w="25400" cap="flat" cmpd="sng" algn="ctr">
                      <a:noFill/>
                      <a:prstDash val="soli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024383270"/>
                  </a:ext>
                </a:extLst>
              </a:tr>
              <a:tr h="2669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Confirmed ORR, % (95% CI)</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25400"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30.1 (21.8-39.4)</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25400"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22.6 (12.3-36.2)</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25400"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42.9 (17.7-71.1)</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25400"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10433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u="none" strike="noStrike" cap="none" normalizeH="0" baseline="0" dirty="0">
                          <a:ln>
                            <a:noFill/>
                          </a:ln>
                          <a:solidFill>
                            <a:schemeClr val="bg1"/>
                          </a:solidFill>
                          <a:effectLst/>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u="none" strike="noStrike" cap="none" normalizeH="0" baseline="0" dirty="0">
                          <a:ln>
                            <a:noFill/>
                          </a:ln>
                          <a:solidFill>
                            <a:schemeClr val="bg1"/>
                          </a:solidFill>
                          <a:effectLst/>
                        </a:rPr>
                        <a:t>SD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u="none" strike="noStrike" cap="none" normalizeH="0" baseline="0" dirty="0">
                          <a:ln>
                            <a:noFill/>
                          </a:ln>
                          <a:solidFill>
                            <a:schemeClr val="bg1"/>
                          </a:solidFill>
                          <a:effectLst/>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u="none" strike="noStrike" cap="none" normalizeH="0" baseline="0" dirty="0">
                          <a:ln>
                            <a:noFill/>
                          </a:ln>
                          <a:solidFill>
                            <a:schemeClr val="bg1"/>
                          </a:solidFill>
                          <a:effectLst/>
                        </a:rPr>
                        <a:t>Not evaluable</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u="none" strike="noStrike" cap="none" normalizeH="0" baseline="0" dirty="0">
                        <a:ln>
                          <a:noFill/>
                        </a:ln>
                        <a:solidFill>
                          <a:schemeClr val="bg1"/>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30.1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50.4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11.5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8.0</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u="none" strike="noStrike" cap="none" normalizeH="0" baseline="0" dirty="0">
                        <a:ln>
                          <a:noFill/>
                        </a:ln>
                        <a:solidFill>
                          <a:schemeClr val="bg1"/>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22.6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56.6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17.0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3.8</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u="none" strike="noStrike" cap="none" normalizeH="0" baseline="0" dirty="0">
                        <a:ln>
                          <a:noFill/>
                        </a:ln>
                        <a:solidFill>
                          <a:schemeClr val="bg1"/>
                        </a:solidFill>
                        <a:effectLst/>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42.9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0</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2669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Median DoR, mo (95% CI)</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7.2 (5.3-NE)</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5.9 (3.0-8.4)</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8.3 (2.8-26.4)</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02138857"/>
                  </a:ext>
                </a:extLst>
              </a:tr>
              <a:tr h="2669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Median PFS, mo (95% CI)</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800" b="0" u="none" strike="noStrike" cap="none" normalizeH="0" baseline="0" dirty="0">
                          <a:ln>
                            <a:noFill/>
                          </a:ln>
                          <a:solidFill>
                            <a:schemeClr val="bg1"/>
                          </a:solidFill>
                          <a:effectLst/>
                        </a:rPr>
                        <a:t>6-mo PFS, %</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7.4 (4.7-8.4)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53.5</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5.5 (3.9-6.8)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38.2</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11.0 (4.4-16.4)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51.6</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35405"/>
                  </a:ext>
                </a:extLst>
              </a:tr>
              <a:tr h="2669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u="none" strike="noStrike" cap="none" normalizeH="0" baseline="0" dirty="0">
                          <a:ln>
                            <a:noFill/>
                          </a:ln>
                          <a:solidFill>
                            <a:schemeClr val="bg1"/>
                          </a:solidFill>
                          <a:effectLst/>
                        </a:rPr>
                        <a:t>Median OS, mo (95% CI)</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14.6 (11.3-19.5)</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14.6 (11.2-17.2)</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u="none" strike="noStrike" cap="none" normalizeH="0" baseline="0" dirty="0">
                          <a:ln>
                            <a:noFill/>
                          </a:ln>
                          <a:solidFill>
                            <a:schemeClr val="bg1"/>
                          </a:solidFill>
                          <a:effectLst/>
                        </a:rPr>
                        <a:t>19.5 (12.2-NE)</a:t>
                      </a:r>
                      <a:endParaRPr kumimoji="0" lang="en-US" sz="18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9525" cap="flat" cmpd="sng" algn="ctr">
                      <a:noFill/>
                      <a:prstDash val="solid"/>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36996281"/>
                  </a:ext>
                </a:extLst>
              </a:tr>
            </a:tbl>
          </a:graphicData>
        </a:graphic>
      </p:graphicFrame>
      <p:sp>
        <p:nvSpPr>
          <p:cNvPr id="8" name="Rectangle 7">
            <a:extLst>
              <a:ext uri="{FF2B5EF4-FFF2-40B4-BE49-F238E27FC236}">
                <a16:creationId xmlns:a16="http://schemas.microsoft.com/office/drawing/2014/main" id="{FB8CE34C-E3D2-D727-9A4D-906EF97C969B}"/>
              </a:ext>
            </a:extLst>
          </p:cNvPr>
          <p:cNvSpPr/>
          <p:nvPr/>
        </p:nvSpPr>
        <p:spPr>
          <a:xfrm flipV="1">
            <a:off x="604676" y="2244238"/>
            <a:ext cx="10982647" cy="36094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8B179477-DD34-76D8-B409-DFE5F6CE3EAF}"/>
              </a:ext>
            </a:extLst>
          </p:cNvPr>
          <p:cNvSpPr/>
          <p:nvPr/>
        </p:nvSpPr>
        <p:spPr>
          <a:xfrm flipV="1">
            <a:off x="587256" y="5077516"/>
            <a:ext cx="11000067" cy="36094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03209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dirty="0"/>
              <a:t>Patritumab Deruxtecan in HER3+ MBC: </a:t>
            </a:r>
            <a:br>
              <a:rPr lang="en-US" dirty="0"/>
            </a:br>
            <a:r>
              <a:rPr lang="en-US" dirty="0"/>
              <a:t>Response by Subtype</a:t>
            </a:r>
          </a:p>
        </p:txBody>
      </p:sp>
      <p:sp>
        <p:nvSpPr>
          <p:cNvPr id="262" name="Content Placeholder 261">
            <a:extLst>
              <a:ext uri="{FF2B5EF4-FFF2-40B4-BE49-F238E27FC236}">
                <a16:creationId xmlns:a16="http://schemas.microsoft.com/office/drawing/2014/main" id="{305D2D07-3C6A-BEF8-90F3-7C17E2ADA311}"/>
              </a:ext>
            </a:extLst>
          </p:cNvPr>
          <p:cNvSpPr>
            <a:spLocks noGrp="1"/>
          </p:cNvSpPr>
          <p:nvPr>
            <p:ph idx="4294967295"/>
          </p:nvPr>
        </p:nvSpPr>
        <p:spPr>
          <a:xfrm>
            <a:off x="629753" y="5743282"/>
            <a:ext cx="11460075" cy="463550"/>
          </a:xfrm>
        </p:spPr>
        <p:txBody>
          <a:bodyPr/>
          <a:lstStyle/>
          <a:p>
            <a:r>
              <a:rPr lang="en-US" sz="1800" dirty="0"/>
              <a:t>Patritumab-DXd induced a clinically meaningful decrease in tumor size by BICR in most patients </a:t>
            </a:r>
            <a:r>
              <a:rPr lang="en-US" sz="1800" b="1" dirty="0"/>
              <a:t>across BC subtypes</a:t>
            </a:r>
            <a:endParaRPr lang="en-US" sz="1800" b="1" baseline="30000" dirty="0"/>
          </a:p>
        </p:txBody>
      </p:sp>
      <p:sp>
        <p:nvSpPr>
          <p:cNvPr id="4" name="Text Box 15">
            <a:extLst>
              <a:ext uri="{FF2B5EF4-FFF2-40B4-BE49-F238E27FC236}">
                <a16:creationId xmlns:a16="http://schemas.microsoft.com/office/drawing/2014/main" id="{64EA308B-AE14-451D-83B6-8743C06B1BEC}"/>
              </a:ext>
            </a:extLst>
          </p:cNvPr>
          <p:cNvSpPr txBox="1">
            <a:spLocks noChangeArrowheads="1"/>
          </p:cNvSpPr>
          <p:nvPr/>
        </p:nvSpPr>
        <p:spPr bwMode="auto">
          <a:xfrm>
            <a:off x="43561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Krop. ASCO 2022. Abstr 1002.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cxnSp>
        <p:nvCxnSpPr>
          <p:cNvPr id="3" name="Straight Connector 2">
            <a:extLst>
              <a:ext uri="{FF2B5EF4-FFF2-40B4-BE49-F238E27FC236}">
                <a16:creationId xmlns:a16="http://schemas.microsoft.com/office/drawing/2014/main" id="{62FAF076-8BFB-3AD4-694F-121D680FA703}"/>
              </a:ext>
            </a:extLst>
          </p:cNvPr>
          <p:cNvCxnSpPr/>
          <p:nvPr/>
        </p:nvCxnSpPr>
        <p:spPr bwMode="auto">
          <a:xfrm>
            <a:off x="1299130" y="1653711"/>
            <a:ext cx="66944" cy="0"/>
          </a:xfrm>
          <a:prstGeom prst="line">
            <a:avLst/>
          </a:prstGeom>
          <a:noFill/>
          <a:ln w="28575" cap="flat" cmpd="sng" algn="ctr">
            <a:solidFill>
              <a:schemeClr val="bg1"/>
            </a:solidFill>
            <a:prstDash val="solid"/>
            <a:round/>
            <a:headEnd type="none" w="med" len="med"/>
            <a:tailEnd type="none" w="med" len="med"/>
          </a:ln>
          <a:effectLst/>
        </p:spPr>
      </p:cxnSp>
      <p:sp>
        <p:nvSpPr>
          <p:cNvPr id="5" name="TextBox 4">
            <a:extLst>
              <a:ext uri="{FF2B5EF4-FFF2-40B4-BE49-F238E27FC236}">
                <a16:creationId xmlns:a16="http://schemas.microsoft.com/office/drawing/2014/main" id="{06E4EA04-F99A-C199-256E-E01D52E623E1}"/>
              </a:ext>
            </a:extLst>
          </p:cNvPr>
          <p:cNvSpPr txBox="1"/>
          <p:nvPr/>
        </p:nvSpPr>
        <p:spPr bwMode="auto">
          <a:xfrm>
            <a:off x="972972" y="1574103"/>
            <a:ext cx="2811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cxnSp>
        <p:nvCxnSpPr>
          <p:cNvPr id="7" name="Straight Connector 6">
            <a:extLst>
              <a:ext uri="{FF2B5EF4-FFF2-40B4-BE49-F238E27FC236}">
                <a16:creationId xmlns:a16="http://schemas.microsoft.com/office/drawing/2014/main" id="{F67A5B07-A93B-87B9-FF24-23288A2890C8}"/>
              </a:ext>
            </a:extLst>
          </p:cNvPr>
          <p:cNvCxnSpPr/>
          <p:nvPr/>
        </p:nvCxnSpPr>
        <p:spPr bwMode="auto">
          <a:xfrm>
            <a:off x="1299130" y="2067204"/>
            <a:ext cx="66944" cy="0"/>
          </a:xfrm>
          <a:prstGeom prst="line">
            <a:avLst/>
          </a:prstGeom>
          <a:noFill/>
          <a:ln w="28575" cap="flat" cmpd="sng" algn="ctr">
            <a:solidFill>
              <a:schemeClr val="bg1"/>
            </a:solidFill>
            <a:prstDash val="solid"/>
            <a:round/>
            <a:headEnd type="none" w="med" len="med"/>
            <a:tailEnd type="none" w="med" len="med"/>
          </a:ln>
          <a:effectLst/>
        </p:spPr>
      </p:cxnSp>
      <p:sp>
        <p:nvSpPr>
          <p:cNvPr id="8" name="TextBox 7">
            <a:extLst>
              <a:ext uri="{FF2B5EF4-FFF2-40B4-BE49-F238E27FC236}">
                <a16:creationId xmlns:a16="http://schemas.microsoft.com/office/drawing/2014/main" id="{48DECB86-362D-95BB-6263-47A4EB144CE0}"/>
              </a:ext>
            </a:extLst>
          </p:cNvPr>
          <p:cNvSpPr txBox="1"/>
          <p:nvPr/>
        </p:nvSpPr>
        <p:spPr bwMode="auto">
          <a:xfrm>
            <a:off x="972972" y="1987596"/>
            <a:ext cx="2811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cxnSp>
        <p:nvCxnSpPr>
          <p:cNvPr id="9" name="Straight Connector 8">
            <a:extLst>
              <a:ext uri="{FF2B5EF4-FFF2-40B4-BE49-F238E27FC236}">
                <a16:creationId xmlns:a16="http://schemas.microsoft.com/office/drawing/2014/main" id="{3DDEA567-3678-547C-0966-4D83A9F4EA29}"/>
              </a:ext>
            </a:extLst>
          </p:cNvPr>
          <p:cNvCxnSpPr/>
          <p:nvPr/>
        </p:nvCxnSpPr>
        <p:spPr bwMode="auto">
          <a:xfrm>
            <a:off x="1299130" y="2281583"/>
            <a:ext cx="66944" cy="0"/>
          </a:xfrm>
          <a:prstGeom prst="line">
            <a:avLst/>
          </a:prstGeom>
          <a:noFill/>
          <a:ln w="28575" cap="flat" cmpd="sng" algn="ctr">
            <a:solidFill>
              <a:schemeClr val="bg1"/>
            </a:solidFill>
            <a:prstDash val="solid"/>
            <a:round/>
            <a:headEnd type="none" w="med" len="med"/>
            <a:tailEnd type="none" w="med" len="med"/>
          </a:ln>
          <a:effectLst/>
        </p:spPr>
      </p:cxnSp>
      <p:sp>
        <p:nvSpPr>
          <p:cNvPr id="10" name="TextBox 9">
            <a:extLst>
              <a:ext uri="{FF2B5EF4-FFF2-40B4-BE49-F238E27FC236}">
                <a16:creationId xmlns:a16="http://schemas.microsoft.com/office/drawing/2014/main" id="{937659B4-206D-FB93-E9E1-FBC9A1DEBEA1}"/>
              </a:ext>
            </a:extLst>
          </p:cNvPr>
          <p:cNvSpPr txBox="1"/>
          <p:nvPr/>
        </p:nvSpPr>
        <p:spPr bwMode="auto">
          <a:xfrm>
            <a:off x="972972" y="2201975"/>
            <a:ext cx="2811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cxnSp>
        <p:nvCxnSpPr>
          <p:cNvPr id="11" name="Straight Connector 10">
            <a:extLst>
              <a:ext uri="{FF2B5EF4-FFF2-40B4-BE49-F238E27FC236}">
                <a16:creationId xmlns:a16="http://schemas.microsoft.com/office/drawing/2014/main" id="{CD5ADF6B-50C7-AA7C-1A75-EA4FA4D93365}"/>
              </a:ext>
            </a:extLst>
          </p:cNvPr>
          <p:cNvCxnSpPr/>
          <p:nvPr/>
        </p:nvCxnSpPr>
        <p:spPr bwMode="auto">
          <a:xfrm>
            <a:off x="1299130" y="2484363"/>
            <a:ext cx="66944" cy="0"/>
          </a:xfrm>
          <a:prstGeom prst="line">
            <a:avLst/>
          </a:prstGeom>
          <a:noFill/>
          <a:ln w="28575" cap="flat" cmpd="sng" algn="ctr">
            <a:solidFill>
              <a:schemeClr val="bg1"/>
            </a:solidFill>
            <a:prstDash val="solid"/>
            <a:round/>
            <a:headEnd type="none" w="med" len="med"/>
            <a:tailEnd type="none" w="med" len="med"/>
          </a:ln>
          <a:effectLst/>
        </p:spPr>
      </p:cxnSp>
      <p:sp>
        <p:nvSpPr>
          <p:cNvPr id="12" name="TextBox 11">
            <a:extLst>
              <a:ext uri="{FF2B5EF4-FFF2-40B4-BE49-F238E27FC236}">
                <a16:creationId xmlns:a16="http://schemas.microsoft.com/office/drawing/2014/main" id="{CAFB1EBA-36B9-A57A-0672-C220133DC407}"/>
              </a:ext>
            </a:extLst>
          </p:cNvPr>
          <p:cNvSpPr txBox="1"/>
          <p:nvPr/>
        </p:nvSpPr>
        <p:spPr bwMode="auto">
          <a:xfrm>
            <a:off x="972972" y="2401559"/>
            <a:ext cx="2811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cxnSp>
        <p:nvCxnSpPr>
          <p:cNvPr id="13" name="Straight Connector 12">
            <a:extLst>
              <a:ext uri="{FF2B5EF4-FFF2-40B4-BE49-F238E27FC236}">
                <a16:creationId xmlns:a16="http://schemas.microsoft.com/office/drawing/2014/main" id="{32789B86-5518-E4D3-6B26-0B72E910B146}"/>
              </a:ext>
            </a:extLst>
          </p:cNvPr>
          <p:cNvCxnSpPr/>
          <p:nvPr/>
        </p:nvCxnSpPr>
        <p:spPr bwMode="auto">
          <a:xfrm>
            <a:off x="1299130" y="3316812"/>
            <a:ext cx="66944" cy="0"/>
          </a:xfrm>
          <a:prstGeom prst="line">
            <a:avLst/>
          </a:prstGeom>
          <a:noFill/>
          <a:ln w="28575" cap="flat" cmpd="sng" algn="ctr">
            <a:solidFill>
              <a:schemeClr val="bg1"/>
            </a:solidFill>
            <a:prstDash val="solid"/>
            <a:round/>
            <a:headEnd type="none" w="med" len="med"/>
            <a:tailEnd type="none" w="med" len="med"/>
          </a:ln>
          <a:effectLst/>
        </p:spPr>
      </p:cxnSp>
      <p:sp>
        <p:nvSpPr>
          <p:cNvPr id="14" name="TextBox 13">
            <a:extLst>
              <a:ext uri="{FF2B5EF4-FFF2-40B4-BE49-F238E27FC236}">
                <a16:creationId xmlns:a16="http://schemas.microsoft.com/office/drawing/2014/main" id="{D7B5E337-BCE8-CD01-6DBA-D8CABCAABCBC}"/>
              </a:ext>
            </a:extLst>
          </p:cNvPr>
          <p:cNvSpPr txBox="1"/>
          <p:nvPr/>
        </p:nvSpPr>
        <p:spPr bwMode="auto">
          <a:xfrm>
            <a:off x="902788" y="3234008"/>
            <a:ext cx="35129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6" name="TextBox 15">
            <a:extLst>
              <a:ext uri="{FF2B5EF4-FFF2-40B4-BE49-F238E27FC236}">
                <a16:creationId xmlns:a16="http://schemas.microsoft.com/office/drawing/2014/main" id="{BA0F5878-41CA-8F66-AC05-B52238B45087}"/>
              </a:ext>
            </a:extLst>
          </p:cNvPr>
          <p:cNvSpPr txBox="1"/>
          <p:nvPr/>
        </p:nvSpPr>
        <p:spPr bwMode="auto">
          <a:xfrm rot="16200000">
            <a:off x="-205740" y="2239470"/>
            <a:ext cx="19273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Best Percent Change From Baseline</a:t>
            </a:r>
            <a:endParaRPr kumimoji="0" lang="en-US" sz="14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p:txBody>
      </p:sp>
      <p:cxnSp>
        <p:nvCxnSpPr>
          <p:cNvPr id="17" name="Straight Connector 16">
            <a:extLst>
              <a:ext uri="{FF2B5EF4-FFF2-40B4-BE49-F238E27FC236}">
                <a16:creationId xmlns:a16="http://schemas.microsoft.com/office/drawing/2014/main" id="{CCBED937-2FA2-CE27-DE5B-60D82BE4A985}"/>
              </a:ext>
            </a:extLst>
          </p:cNvPr>
          <p:cNvCxnSpPr>
            <a:cxnSpLocks/>
          </p:cNvCxnSpPr>
          <p:nvPr/>
        </p:nvCxnSpPr>
        <p:spPr bwMode="auto">
          <a:xfrm>
            <a:off x="1366413" y="1639782"/>
            <a:ext cx="0" cy="169164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F26D11F-8741-0782-9AD3-17E44CC83D5E}"/>
              </a:ext>
            </a:extLst>
          </p:cNvPr>
          <p:cNvCxnSpPr/>
          <p:nvPr/>
        </p:nvCxnSpPr>
        <p:spPr bwMode="auto">
          <a:xfrm>
            <a:off x="1299130" y="1863019"/>
            <a:ext cx="66944" cy="0"/>
          </a:xfrm>
          <a:prstGeom prst="line">
            <a:avLst/>
          </a:prstGeom>
          <a:noFill/>
          <a:ln w="28575" cap="flat" cmpd="sng" algn="ctr">
            <a:solidFill>
              <a:schemeClr val="bg1"/>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698B901D-9B17-888E-D643-A76B21CC1CFC}"/>
              </a:ext>
            </a:extLst>
          </p:cNvPr>
          <p:cNvSpPr txBox="1"/>
          <p:nvPr/>
        </p:nvSpPr>
        <p:spPr bwMode="auto">
          <a:xfrm>
            <a:off x="972972" y="1783411"/>
            <a:ext cx="2811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cxnSp>
        <p:nvCxnSpPr>
          <p:cNvPr id="21" name="Straight Connector 20">
            <a:extLst>
              <a:ext uri="{FF2B5EF4-FFF2-40B4-BE49-F238E27FC236}">
                <a16:creationId xmlns:a16="http://schemas.microsoft.com/office/drawing/2014/main" id="{22D96693-B31C-C57A-1F1E-466B4631526C}"/>
              </a:ext>
            </a:extLst>
          </p:cNvPr>
          <p:cNvCxnSpPr/>
          <p:nvPr/>
        </p:nvCxnSpPr>
        <p:spPr bwMode="auto">
          <a:xfrm>
            <a:off x="1299130" y="2697427"/>
            <a:ext cx="66944" cy="0"/>
          </a:xfrm>
          <a:prstGeom prst="line">
            <a:avLst/>
          </a:prstGeom>
          <a:noFill/>
          <a:ln w="28575" cap="flat" cmpd="sng" algn="ctr">
            <a:solidFill>
              <a:schemeClr val="bg1"/>
            </a:solidFill>
            <a:prstDash val="solid"/>
            <a:round/>
            <a:headEnd type="none" w="med" len="med"/>
            <a:tailEnd type="none" w="med" len="med"/>
          </a:ln>
          <a:effectLst/>
        </p:spPr>
      </p:cxnSp>
      <p:sp>
        <p:nvSpPr>
          <p:cNvPr id="22" name="TextBox 21">
            <a:extLst>
              <a:ext uri="{FF2B5EF4-FFF2-40B4-BE49-F238E27FC236}">
                <a16:creationId xmlns:a16="http://schemas.microsoft.com/office/drawing/2014/main" id="{ACFEBA6B-2CD6-F5FA-A3FA-5376FBA393D5}"/>
              </a:ext>
            </a:extLst>
          </p:cNvPr>
          <p:cNvSpPr txBox="1"/>
          <p:nvPr/>
        </p:nvSpPr>
        <p:spPr bwMode="auto">
          <a:xfrm>
            <a:off x="972972" y="2614623"/>
            <a:ext cx="2811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cxnSp>
        <p:nvCxnSpPr>
          <p:cNvPr id="24" name="Straight Connector 23">
            <a:extLst>
              <a:ext uri="{FF2B5EF4-FFF2-40B4-BE49-F238E27FC236}">
                <a16:creationId xmlns:a16="http://schemas.microsoft.com/office/drawing/2014/main" id="{D3B58E8C-91DC-D98E-DDEF-400171F517AE}"/>
              </a:ext>
            </a:extLst>
          </p:cNvPr>
          <p:cNvCxnSpPr/>
          <p:nvPr/>
        </p:nvCxnSpPr>
        <p:spPr bwMode="auto">
          <a:xfrm>
            <a:off x="1299130" y="2898654"/>
            <a:ext cx="66944" cy="0"/>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9C567D11-056F-D974-9CDD-98FB180253BF}"/>
              </a:ext>
            </a:extLst>
          </p:cNvPr>
          <p:cNvSpPr txBox="1"/>
          <p:nvPr/>
        </p:nvSpPr>
        <p:spPr bwMode="auto">
          <a:xfrm>
            <a:off x="972972" y="2815850"/>
            <a:ext cx="2811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cxnSp>
        <p:nvCxnSpPr>
          <p:cNvPr id="26" name="Straight Connector 25">
            <a:extLst>
              <a:ext uri="{FF2B5EF4-FFF2-40B4-BE49-F238E27FC236}">
                <a16:creationId xmlns:a16="http://schemas.microsoft.com/office/drawing/2014/main" id="{F321FD2B-2484-0EF9-FCDC-145A67BE6F67}"/>
              </a:ext>
            </a:extLst>
          </p:cNvPr>
          <p:cNvCxnSpPr/>
          <p:nvPr/>
        </p:nvCxnSpPr>
        <p:spPr bwMode="auto">
          <a:xfrm>
            <a:off x="1299130" y="3114677"/>
            <a:ext cx="66944" cy="0"/>
          </a:xfrm>
          <a:prstGeom prst="line">
            <a:avLst/>
          </a:prstGeom>
          <a:noFill/>
          <a:ln w="28575" cap="flat" cmpd="sng" algn="ctr">
            <a:solidFill>
              <a:schemeClr val="bg1"/>
            </a:solidFill>
            <a:prstDash val="solid"/>
            <a:round/>
            <a:headEnd type="none" w="med" len="med"/>
            <a:tailEnd type="none" w="med" len="med"/>
          </a:ln>
          <a:effectLst/>
        </p:spPr>
      </p:cxnSp>
      <p:sp>
        <p:nvSpPr>
          <p:cNvPr id="27" name="TextBox 26">
            <a:extLst>
              <a:ext uri="{FF2B5EF4-FFF2-40B4-BE49-F238E27FC236}">
                <a16:creationId xmlns:a16="http://schemas.microsoft.com/office/drawing/2014/main" id="{561248C0-4532-1ADA-C6BF-A6FC05755465}"/>
              </a:ext>
            </a:extLst>
          </p:cNvPr>
          <p:cNvSpPr txBox="1"/>
          <p:nvPr/>
        </p:nvSpPr>
        <p:spPr bwMode="auto">
          <a:xfrm>
            <a:off x="972972" y="3040751"/>
            <a:ext cx="2811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28" name="Rectangle 27">
            <a:extLst>
              <a:ext uri="{FF2B5EF4-FFF2-40B4-BE49-F238E27FC236}">
                <a16:creationId xmlns:a16="http://schemas.microsoft.com/office/drawing/2014/main" id="{FE600782-ED59-9F1E-5B13-BD8DA36CE3DB}"/>
              </a:ext>
            </a:extLst>
          </p:cNvPr>
          <p:cNvSpPr/>
          <p:nvPr/>
        </p:nvSpPr>
        <p:spPr bwMode="auto">
          <a:xfrm>
            <a:off x="1411127" y="1731135"/>
            <a:ext cx="88774" cy="55486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9" name="Rectangle 28">
            <a:extLst>
              <a:ext uri="{FF2B5EF4-FFF2-40B4-BE49-F238E27FC236}">
                <a16:creationId xmlns:a16="http://schemas.microsoft.com/office/drawing/2014/main" id="{B906A7F2-B64D-658E-949C-6B119F6190E2}"/>
              </a:ext>
            </a:extLst>
          </p:cNvPr>
          <p:cNvSpPr/>
          <p:nvPr/>
        </p:nvSpPr>
        <p:spPr bwMode="auto">
          <a:xfrm>
            <a:off x="1506973" y="1843586"/>
            <a:ext cx="88774" cy="43799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 name="Rectangle 29">
            <a:extLst>
              <a:ext uri="{FF2B5EF4-FFF2-40B4-BE49-F238E27FC236}">
                <a16:creationId xmlns:a16="http://schemas.microsoft.com/office/drawing/2014/main" id="{68E4E861-255B-3739-E145-715941321B4A}"/>
              </a:ext>
            </a:extLst>
          </p:cNvPr>
          <p:cNvSpPr/>
          <p:nvPr/>
        </p:nvSpPr>
        <p:spPr bwMode="auto">
          <a:xfrm>
            <a:off x="1602819" y="1890934"/>
            <a:ext cx="88774" cy="39064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 name="Rectangle 30">
            <a:extLst>
              <a:ext uri="{FF2B5EF4-FFF2-40B4-BE49-F238E27FC236}">
                <a16:creationId xmlns:a16="http://schemas.microsoft.com/office/drawing/2014/main" id="{6023E535-DCE0-5A5B-38EC-1852C5E56A9D}"/>
              </a:ext>
            </a:extLst>
          </p:cNvPr>
          <p:cNvSpPr/>
          <p:nvPr/>
        </p:nvSpPr>
        <p:spPr bwMode="auto">
          <a:xfrm>
            <a:off x="1698665" y="2024099"/>
            <a:ext cx="88774" cy="26190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 name="Rectangle 31">
            <a:extLst>
              <a:ext uri="{FF2B5EF4-FFF2-40B4-BE49-F238E27FC236}">
                <a16:creationId xmlns:a16="http://schemas.microsoft.com/office/drawing/2014/main" id="{44F4C7C2-2308-3059-9EF6-5B1AFBBFADEF}"/>
              </a:ext>
            </a:extLst>
          </p:cNvPr>
          <p:cNvSpPr/>
          <p:nvPr/>
        </p:nvSpPr>
        <p:spPr bwMode="auto">
          <a:xfrm>
            <a:off x="1794511" y="2038896"/>
            <a:ext cx="88774" cy="24710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3" name="Rectangle 32">
            <a:extLst>
              <a:ext uri="{FF2B5EF4-FFF2-40B4-BE49-F238E27FC236}">
                <a16:creationId xmlns:a16="http://schemas.microsoft.com/office/drawing/2014/main" id="{431F5C27-EFD6-4CC2-830D-70E4CACB928B}"/>
              </a:ext>
            </a:extLst>
          </p:cNvPr>
          <p:cNvSpPr/>
          <p:nvPr/>
        </p:nvSpPr>
        <p:spPr bwMode="auto">
          <a:xfrm>
            <a:off x="1890357" y="2059611"/>
            <a:ext cx="88774" cy="22638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 name="Rectangle 33">
            <a:extLst>
              <a:ext uri="{FF2B5EF4-FFF2-40B4-BE49-F238E27FC236}">
                <a16:creationId xmlns:a16="http://schemas.microsoft.com/office/drawing/2014/main" id="{206ADF28-5986-2C57-387C-D3167F4D3104}"/>
              </a:ext>
            </a:extLst>
          </p:cNvPr>
          <p:cNvSpPr/>
          <p:nvPr/>
        </p:nvSpPr>
        <p:spPr bwMode="auto">
          <a:xfrm>
            <a:off x="1986203" y="2104000"/>
            <a:ext cx="88774" cy="17758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 name="Rectangle 34">
            <a:extLst>
              <a:ext uri="{FF2B5EF4-FFF2-40B4-BE49-F238E27FC236}">
                <a16:creationId xmlns:a16="http://schemas.microsoft.com/office/drawing/2014/main" id="{8862189F-9201-2B5B-7A35-066ABCF83AA5}"/>
              </a:ext>
            </a:extLst>
          </p:cNvPr>
          <p:cNvSpPr/>
          <p:nvPr/>
        </p:nvSpPr>
        <p:spPr bwMode="auto">
          <a:xfrm>
            <a:off x="2082049" y="2130633"/>
            <a:ext cx="88774" cy="15095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6" name="Rectangle 35">
            <a:extLst>
              <a:ext uri="{FF2B5EF4-FFF2-40B4-BE49-F238E27FC236}">
                <a16:creationId xmlns:a16="http://schemas.microsoft.com/office/drawing/2014/main" id="{DFE6A135-6CB7-B72B-8191-25473DAD4261}"/>
              </a:ext>
            </a:extLst>
          </p:cNvPr>
          <p:cNvSpPr/>
          <p:nvPr/>
        </p:nvSpPr>
        <p:spPr bwMode="auto">
          <a:xfrm>
            <a:off x="2369587" y="2160226"/>
            <a:ext cx="88774" cy="12577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 name="Rectangle 36">
            <a:extLst>
              <a:ext uri="{FF2B5EF4-FFF2-40B4-BE49-F238E27FC236}">
                <a16:creationId xmlns:a16="http://schemas.microsoft.com/office/drawing/2014/main" id="{ACDD6DFC-410D-7C25-911D-C52C1B1CCC8C}"/>
              </a:ext>
            </a:extLst>
          </p:cNvPr>
          <p:cNvSpPr/>
          <p:nvPr/>
        </p:nvSpPr>
        <p:spPr bwMode="auto">
          <a:xfrm>
            <a:off x="2177895" y="2133591"/>
            <a:ext cx="88774" cy="15241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 name="Rectangle 37">
            <a:extLst>
              <a:ext uri="{FF2B5EF4-FFF2-40B4-BE49-F238E27FC236}">
                <a16:creationId xmlns:a16="http://schemas.microsoft.com/office/drawing/2014/main" id="{D2AD460E-B51E-F332-5DFD-B696D3925DB0}"/>
              </a:ext>
            </a:extLst>
          </p:cNvPr>
          <p:cNvSpPr/>
          <p:nvPr/>
        </p:nvSpPr>
        <p:spPr bwMode="auto">
          <a:xfrm>
            <a:off x="2273741" y="2145427"/>
            <a:ext cx="88774" cy="1361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9" name="Rectangle 38">
            <a:extLst>
              <a:ext uri="{FF2B5EF4-FFF2-40B4-BE49-F238E27FC236}">
                <a16:creationId xmlns:a16="http://schemas.microsoft.com/office/drawing/2014/main" id="{CADED041-44F6-530F-D710-B7EDBF5D4FCB}"/>
              </a:ext>
            </a:extLst>
          </p:cNvPr>
          <p:cNvSpPr/>
          <p:nvPr/>
        </p:nvSpPr>
        <p:spPr bwMode="auto">
          <a:xfrm>
            <a:off x="2465433" y="2186859"/>
            <a:ext cx="88774" cy="9914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0" name="Rectangle 39">
            <a:extLst>
              <a:ext uri="{FF2B5EF4-FFF2-40B4-BE49-F238E27FC236}">
                <a16:creationId xmlns:a16="http://schemas.microsoft.com/office/drawing/2014/main" id="{5AEBA870-3E5E-7B74-782A-936B0D787B85}"/>
              </a:ext>
            </a:extLst>
          </p:cNvPr>
          <p:cNvSpPr/>
          <p:nvPr/>
        </p:nvSpPr>
        <p:spPr bwMode="auto">
          <a:xfrm>
            <a:off x="2561279" y="2192778"/>
            <a:ext cx="88774" cy="8880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1" name="Rectangle 40">
            <a:extLst>
              <a:ext uri="{FF2B5EF4-FFF2-40B4-BE49-F238E27FC236}">
                <a16:creationId xmlns:a16="http://schemas.microsoft.com/office/drawing/2014/main" id="{B1E07637-9E19-C0F9-00E2-F06FCD44831D}"/>
              </a:ext>
            </a:extLst>
          </p:cNvPr>
          <p:cNvSpPr/>
          <p:nvPr/>
        </p:nvSpPr>
        <p:spPr bwMode="auto">
          <a:xfrm>
            <a:off x="2657125" y="2204616"/>
            <a:ext cx="88774" cy="7696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 name="Rectangle 41">
            <a:extLst>
              <a:ext uri="{FF2B5EF4-FFF2-40B4-BE49-F238E27FC236}">
                <a16:creationId xmlns:a16="http://schemas.microsoft.com/office/drawing/2014/main" id="{6A4834BE-6A85-7636-6553-F5D1D709F3D0}"/>
              </a:ext>
            </a:extLst>
          </p:cNvPr>
          <p:cNvSpPr/>
          <p:nvPr/>
        </p:nvSpPr>
        <p:spPr bwMode="auto">
          <a:xfrm>
            <a:off x="2752971" y="2210534"/>
            <a:ext cx="88774" cy="7104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3" name="Rectangle 42">
            <a:extLst>
              <a:ext uri="{FF2B5EF4-FFF2-40B4-BE49-F238E27FC236}">
                <a16:creationId xmlns:a16="http://schemas.microsoft.com/office/drawing/2014/main" id="{17FD701C-E3D4-702B-2E32-35D37E05357D}"/>
              </a:ext>
            </a:extLst>
          </p:cNvPr>
          <p:cNvSpPr/>
          <p:nvPr/>
        </p:nvSpPr>
        <p:spPr bwMode="auto">
          <a:xfrm>
            <a:off x="2848817" y="2210534"/>
            <a:ext cx="88774" cy="7546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 name="Rectangle 43">
            <a:extLst>
              <a:ext uri="{FF2B5EF4-FFF2-40B4-BE49-F238E27FC236}">
                <a16:creationId xmlns:a16="http://schemas.microsoft.com/office/drawing/2014/main" id="{CB936D67-029F-8293-59F5-54F9CA37730C}"/>
              </a:ext>
            </a:extLst>
          </p:cNvPr>
          <p:cNvSpPr/>
          <p:nvPr/>
        </p:nvSpPr>
        <p:spPr bwMode="auto">
          <a:xfrm>
            <a:off x="2944663" y="2222371"/>
            <a:ext cx="88774" cy="5921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 name="Rectangle 44">
            <a:extLst>
              <a:ext uri="{FF2B5EF4-FFF2-40B4-BE49-F238E27FC236}">
                <a16:creationId xmlns:a16="http://schemas.microsoft.com/office/drawing/2014/main" id="{73D442F0-085D-90FA-AEE5-C6D1DD98D385}"/>
              </a:ext>
            </a:extLst>
          </p:cNvPr>
          <p:cNvSpPr/>
          <p:nvPr/>
        </p:nvSpPr>
        <p:spPr bwMode="auto">
          <a:xfrm>
            <a:off x="3040509" y="2231249"/>
            <a:ext cx="88774" cy="5475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 name="Rectangle 45">
            <a:extLst>
              <a:ext uri="{FF2B5EF4-FFF2-40B4-BE49-F238E27FC236}">
                <a16:creationId xmlns:a16="http://schemas.microsoft.com/office/drawing/2014/main" id="{580FA8A1-1A61-C7E0-3F2E-05F714FFDB90}"/>
              </a:ext>
            </a:extLst>
          </p:cNvPr>
          <p:cNvSpPr/>
          <p:nvPr/>
        </p:nvSpPr>
        <p:spPr bwMode="auto">
          <a:xfrm>
            <a:off x="3136356" y="2266760"/>
            <a:ext cx="88774" cy="182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7" name="Rectangle 46">
            <a:extLst>
              <a:ext uri="{FF2B5EF4-FFF2-40B4-BE49-F238E27FC236}">
                <a16:creationId xmlns:a16="http://schemas.microsoft.com/office/drawing/2014/main" id="{446A70F3-A240-FA9B-DA24-54BC9391EF0D}"/>
              </a:ext>
            </a:extLst>
          </p:cNvPr>
          <p:cNvSpPr/>
          <p:nvPr/>
        </p:nvSpPr>
        <p:spPr bwMode="auto">
          <a:xfrm>
            <a:off x="3408604" y="2275637"/>
            <a:ext cx="88774" cy="182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8" name="Rectangle 47">
            <a:extLst>
              <a:ext uri="{FF2B5EF4-FFF2-40B4-BE49-F238E27FC236}">
                <a16:creationId xmlns:a16="http://schemas.microsoft.com/office/drawing/2014/main" id="{01135C58-EF70-C73C-996F-EC8056184C26}"/>
              </a:ext>
            </a:extLst>
          </p:cNvPr>
          <p:cNvSpPr/>
          <p:nvPr/>
        </p:nvSpPr>
        <p:spPr bwMode="auto">
          <a:xfrm>
            <a:off x="3600182" y="2275637"/>
            <a:ext cx="88774" cy="2743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9" name="Rectangle 48">
            <a:extLst>
              <a:ext uri="{FF2B5EF4-FFF2-40B4-BE49-F238E27FC236}">
                <a16:creationId xmlns:a16="http://schemas.microsoft.com/office/drawing/2014/main" id="{540254A4-F14D-83EF-759A-06E7F9510A31}"/>
              </a:ext>
            </a:extLst>
          </p:cNvPr>
          <p:cNvSpPr/>
          <p:nvPr/>
        </p:nvSpPr>
        <p:spPr bwMode="auto">
          <a:xfrm>
            <a:off x="3504393" y="2275638"/>
            <a:ext cx="88774" cy="2743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0" name="Rectangle 49">
            <a:extLst>
              <a:ext uri="{FF2B5EF4-FFF2-40B4-BE49-F238E27FC236}">
                <a16:creationId xmlns:a16="http://schemas.microsoft.com/office/drawing/2014/main" id="{89C1419E-9432-7A55-6BAE-C82E4AAB42DF}"/>
              </a:ext>
            </a:extLst>
          </p:cNvPr>
          <p:cNvSpPr/>
          <p:nvPr/>
        </p:nvSpPr>
        <p:spPr bwMode="auto">
          <a:xfrm>
            <a:off x="3695971" y="2275637"/>
            <a:ext cx="88774" cy="2743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1" name="Rectangle 50">
            <a:extLst>
              <a:ext uri="{FF2B5EF4-FFF2-40B4-BE49-F238E27FC236}">
                <a16:creationId xmlns:a16="http://schemas.microsoft.com/office/drawing/2014/main" id="{F8A60DF5-1F7A-A19B-E4EB-6019732EF584}"/>
              </a:ext>
            </a:extLst>
          </p:cNvPr>
          <p:cNvSpPr/>
          <p:nvPr/>
        </p:nvSpPr>
        <p:spPr bwMode="auto">
          <a:xfrm>
            <a:off x="3791760" y="2273257"/>
            <a:ext cx="88774" cy="3657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Rectangle 51">
            <a:extLst>
              <a:ext uri="{FF2B5EF4-FFF2-40B4-BE49-F238E27FC236}">
                <a16:creationId xmlns:a16="http://schemas.microsoft.com/office/drawing/2014/main" id="{DFDE06E2-B1D1-EEF9-C924-731D0A209151}"/>
              </a:ext>
            </a:extLst>
          </p:cNvPr>
          <p:cNvSpPr/>
          <p:nvPr/>
        </p:nvSpPr>
        <p:spPr bwMode="auto">
          <a:xfrm>
            <a:off x="3887549" y="2273257"/>
            <a:ext cx="88774" cy="3657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 name="Rectangle 52">
            <a:extLst>
              <a:ext uri="{FF2B5EF4-FFF2-40B4-BE49-F238E27FC236}">
                <a16:creationId xmlns:a16="http://schemas.microsoft.com/office/drawing/2014/main" id="{72E11B0B-5408-37B8-E8B0-7D6B80068004}"/>
              </a:ext>
            </a:extLst>
          </p:cNvPr>
          <p:cNvSpPr/>
          <p:nvPr/>
        </p:nvSpPr>
        <p:spPr bwMode="auto">
          <a:xfrm>
            <a:off x="3983338" y="2278402"/>
            <a:ext cx="88774" cy="457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 name="Rectangle 53">
            <a:extLst>
              <a:ext uri="{FF2B5EF4-FFF2-40B4-BE49-F238E27FC236}">
                <a16:creationId xmlns:a16="http://schemas.microsoft.com/office/drawing/2014/main" id="{2FA5CB1C-65C7-3950-7611-219E05A48FAF}"/>
              </a:ext>
            </a:extLst>
          </p:cNvPr>
          <p:cNvSpPr/>
          <p:nvPr/>
        </p:nvSpPr>
        <p:spPr bwMode="auto">
          <a:xfrm>
            <a:off x="4079127" y="2278402"/>
            <a:ext cx="88774" cy="457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5" name="Rectangle 54">
            <a:extLst>
              <a:ext uri="{FF2B5EF4-FFF2-40B4-BE49-F238E27FC236}">
                <a16:creationId xmlns:a16="http://schemas.microsoft.com/office/drawing/2014/main" id="{1C97A2E0-D48B-CC62-266B-3CECEDB85D91}"/>
              </a:ext>
            </a:extLst>
          </p:cNvPr>
          <p:cNvSpPr/>
          <p:nvPr/>
        </p:nvSpPr>
        <p:spPr bwMode="auto">
          <a:xfrm>
            <a:off x="4174916" y="2286001"/>
            <a:ext cx="88774" cy="4764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 name="Rectangle 55">
            <a:extLst>
              <a:ext uri="{FF2B5EF4-FFF2-40B4-BE49-F238E27FC236}">
                <a16:creationId xmlns:a16="http://schemas.microsoft.com/office/drawing/2014/main" id="{835A4C3D-6646-6092-B052-6F71F8B09A0D}"/>
              </a:ext>
            </a:extLst>
          </p:cNvPr>
          <p:cNvSpPr/>
          <p:nvPr/>
        </p:nvSpPr>
        <p:spPr bwMode="auto">
          <a:xfrm>
            <a:off x="4270705" y="2286000"/>
            <a:ext cx="88774" cy="5040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Rectangle 56">
            <a:extLst>
              <a:ext uri="{FF2B5EF4-FFF2-40B4-BE49-F238E27FC236}">
                <a16:creationId xmlns:a16="http://schemas.microsoft.com/office/drawing/2014/main" id="{ACE5AB5A-2D2E-C904-DC48-AB42FFE6673F}"/>
              </a:ext>
            </a:extLst>
          </p:cNvPr>
          <p:cNvSpPr/>
          <p:nvPr/>
        </p:nvSpPr>
        <p:spPr bwMode="auto">
          <a:xfrm>
            <a:off x="4653861" y="2281584"/>
            <a:ext cx="88774" cy="8816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 name="Rectangle 57">
            <a:extLst>
              <a:ext uri="{FF2B5EF4-FFF2-40B4-BE49-F238E27FC236}">
                <a16:creationId xmlns:a16="http://schemas.microsoft.com/office/drawing/2014/main" id="{E02428AD-478A-6BCF-F9EB-ED7C5811A983}"/>
              </a:ext>
            </a:extLst>
          </p:cNvPr>
          <p:cNvSpPr/>
          <p:nvPr/>
        </p:nvSpPr>
        <p:spPr bwMode="auto">
          <a:xfrm>
            <a:off x="4366494" y="2289353"/>
            <a:ext cx="88774" cy="5143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 name="Rectangle 58">
            <a:extLst>
              <a:ext uri="{FF2B5EF4-FFF2-40B4-BE49-F238E27FC236}">
                <a16:creationId xmlns:a16="http://schemas.microsoft.com/office/drawing/2014/main" id="{AC4CB8DB-6688-447A-E641-D2D97C4D1609}"/>
              </a:ext>
            </a:extLst>
          </p:cNvPr>
          <p:cNvSpPr/>
          <p:nvPr/>
        </p:nvSpPr>
        <p:spPr bwMode="auto">
          <a:xfrm>
            <a:off x="4462283" y="2286000"/>
            <a:ext cx="88774" cy="6669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 name="Rectangle 59">
            <a:extLst>
              <a:ext uri="{FF2B5EF4-FFF2-40B4-BE49-F238E27FC236}">
                <a16:creationId xmlns:a16="http://schemas.microsoft.com/office/drawing/2014/main" id="{D5FDC2A2-5631-2359-B770-3D50CB40D391}"/>
              </a:ext>
            </a:extLst>
          </p:cNvPr>
          <p:cNvSpPr/>
          <p:nvPr/>
        </p:nvSpPr>
        <p:spPr bwMode="auto">
          <a:xfrm>
            <a:off x="4558072" y="2286000"/>
            <a:ext cx="88774" cy="6669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Rectangle 60">
            <a:extLst>
              <a:ext uri="{FF2B5EF4-FFF2-40B4-BE49-F238E27FC236}">
                <a16:creationId xmlns:a16="http://schemas.microsoft.com/office/drawing/2014/main" id="{460DE6C1-0299-5DF5-F292-EBBA33AB13E5}"/>
              </a:ext>
            </a:extLst>
          </p:cNvPr>
          <p:cNvSpPr/>
          <p:nvPr/>
        </p:nvSpPr>
        <p:spPr bwMode="auto">
          <a:xfrm>
            <a:off x="4749650" y="2286000"/>
            <a:ext cx="88774" cy="9051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Rectangle 61">
            <a:extLst>
              <a:ext uri="{FF2B5EF4-FFF2-40B4-BE49-F238E27FC236}">
                <a16:creationId xmlns:a16="http://schemas.microsoft.com/office/drawing/2014/main" id="{9030A8DE-4B24-485B-1664-0F2F697155EA}"/>
              </a:ext>
            </a:extLst>
          </p:cNvPr>
          <p:cNvSpPr/>
          <p:nvPr/>
        </p:nvSpPr>
        <p:spPr bwMode="auto">
          <a:xfrm>
            <a:off x="4845439" y="2286000"/>
            <a:ext cx="88774" cy="9051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 name="Rectangle 62">
            <a:extLst>
              <a:ext uri="{FF2B5EF4-FFF2-40B4-BE49-F238E27FC236}">
                <a16:creationId xmlns:a16="http://schemas.microsoft.com/office/drawing/2014/main" id="{5FFE1256-EC03-FB3A-2970-D9212145E296}"/>
              </a:ext>
            </a:extLst>
          </p:cNvPr>
          <p:cNvSpPr/>
          <p:nvPr/>
        </p:nvSpPr>
        <p:spPr bwMode="auto">
          <a:xfrm>
            <a:off x="4941228" y="2286000"/>
            <a:ext cx="88774" cy="9051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4" name="Rectangle 63">
            <a:extLst>
              <a:ext uri="{FF2B5EF4-FFF2-40B4-BE49-F238E27FC236}">
                <a16:creationId xmlns:a16="http://schemas.microsoft.com/office/drawing/2014/main" id="{7BAB81F2-77E0-827B-DAF5-D7D6F94B8100}"/>
              </a:ext>
            </a:extLst>
          </p:cNvPr>
          <p:cNvSpPr/>
          <p:nvPr/>
        </p:nvSpPr>
        <p:spPr bwMode="auto">
          <a:xfrm>
            <a:off x="5037017" y="2281583"/>
            <a:ext cx="88774" cy="11397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5" name="Rectangle 64">
            <a:extLst>
              <a:ext uri="{FF2B5EF4-FFF2-40B4-BE49-F238E27FC236}">
                <a16:creationId xmlns:a16="http://schemas.microsoft.com/office/drawing/2014/main" id="{CE8885B2-6092-ADA3-BCBF-AE46AD368F51}"/>
              </a:ext>
            </a:extLst>
          </p:cNvPr>
          <p:cNvSpPr/>
          <p:nvPr/>
        </p:nvSpPr>
        <p:spPr bwMode="auto">
          <a:xfrm>
            <a:off x="5132806" y="2281584"/>
            <a:ext cx="88774" cy="1211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6" name="Rectangle 65">
            <a:extLst>
              <a:ext uri="{FF2B5EF4-FFF2-40B4-BE49-F238E27FC236}">
                <a16:creationId xmlns:a16="http://schemas.microsoft.com/office/drawing/2014/main" id="{4DD70269-19F5-3554-10E0-AA2C7FBCF3FD}"/>
              </a:ext>
            </a:extLst>
          </p:cNvPr>
          <p:cNvSpPr/>
          <p:nvPr/>
        </p:nvSpPr>
        <p:spPr bwMode="auto">
          <a:xfrm>
            <a:off x="5228595" y="2288728"/>
            <a:ext cx="88774" cy="1211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Rectangle 66">
            <a:extLst>
              <a:ext uri="{FF2B5EF4-FFF2-40B4-BE49-F238E27FC236}">
                <a16:creationId xmlns:a16="http://schemas.microsoft.com/office/drawing/2014/main" id="{2177016B-7753-B3F6-7DDE-EB0CA43D2E4B}"/>
              </a:ext>
            </a:extLst>
          </p:cNvPr>
          <p:cNvSpPr/>
          <p:nvPr/>
        </p:nvSpPr>
        <p:spPr bwMode="auto">
          <a:xfrm>
            <a:off x="5324384" y="2281583"/>
            <a:ext cx="88774" cy="15684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 name="Rectangle 67">
            <a:extLst>
              <a:ext uri="{FF2B5EF4-FFF2-40B4-BE49-F238E27FC236}">
                <a16:creationId xmlns:a16="http://schemas.microsoft.com/office/drawing/2014/main" id="{2AD311AB-8B8B-FF7A-1689-312E0755343D}"/>
              </a:ext>
            </a:extLst>
          </p:cNvPr>
          <p:cNvSpPr/>
          <p:nvPr/>
        </p:nvSpPr>
        <p:spPr bwMode="auto">
          <a:xfrm>
            <a:off x="5420173" y="2286000"/>
            <a:ext cx="88774" cy="15956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 name="Rectangle 68">
            <a:extLst>
              <a:ext uri="{FF2B5EF4-FFF2-40B4-BE49-F238E27FC236}">
                <a16:creationId xmlns:a16="http://schemas.microsoft.com/office/drawing/2014/main" id="{278AC5BA-7239-372C-1EC3-01D00257D6B8}"/>
              </a:ext>
            </a:extLst>
          </p:cNvPr>
          <p:cNvSpPr/>
          <p:nvPr/>
        </p:nvSpPr>
        <p:spPr bwMode="auto">
          <a:xfrm>
            <a:off x="5515962" y="2281238"/>
            <a:ext cx="88774" cy="1643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 name="Rectangle 69">
            <a:extLst>
              <a:ext uri="{FF2B5EF4-FFF2-40B4-BE49-F238E27FC236}">
                <a16:creationId xmlns:a16="http://schemas.microsoft.com/office/drawing/2014/main" id="{B68ADF2D-B736-A46E-8DD2-442598659A11}"/>
              </a:ext>
            </a:extLst>
          </p:cNvPr>
          <p:cNvSpPr/>
          <p:nvPr/>
        </p:nvSpPr>
        <p:spPr bwMode="auto">
          <a:xfrm>
            <a:off x="5611751" y="2281583"/>
            <a:ext cx="88774" cy="16398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1" name="Rectangle 70">
            <a:extLst>
              <a:ext uri="{FF2B5EF4-FFF2-40B4-BE49-F238E27FC236}">
                <a16:creationId xmlns:a16="http://schemas.microsoft.com/office/drawing/2014/main" id="{A367C8B8-8635-473B-627B-B850632281EE}"/>
              </a:ext>
            </a:extLst>
          </p:cNvPr>
          <p:cNvSpPr/>
          <p:nvPr/>
        </p:nvSpPr>
        <p:spPr bwMode="auto">
          <a:xfrm>
            <a:off x="5707540" y="2288728"/>
            <a:ext cx="88774" cy="1616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2" name="Rectangle 71">
            <a:extLst>
              <a:ext uri="{FF2B5EF4-FFF2-40B4-BE49-F238E27FC236}">
                <a16:creationId xmlns:a16="http://schemas.microsoft.com/office/drawing/2014/main" id="{C5B246D7-77F6-9D7E-A0BD-EB82C2EEA63B}"/>
              </a:ext>
            </a:extLst>
          </p:cNvPr>
          <p:cNvSpPr/>
          <p:nvPr/>
        </p:nvSpPr>
        <p:spPr bwMode="auto">
          <a:xfrm>
            <a:off x="5803329" y="2288728"/>
            <a:ext cx="88774" cy="1758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3" name="Rectangle 72">
            <a:extLst>
              <a:ext uri="{FF2B5EF4-FFF2-40B4-BE49-F238E27FC236}">
                <a16:creationId xmlns:a16="http://schemas.microsoft.com/office/drawing/2014/main" id="{E6FA6A8F-931F-45A5-F03B-9103E813F966}"/>
              </a:ext>
            </a:extLst>
          </p:cNvPr>
          <p:cNvSpPr/>
          <p:nvPr/>
        </p:nvSpPr>
        <p:spPr bwMode="auto">
          <a:xfrm>
            <a:off x="5899118" y="2288728"/>
            <a:ext cx="88774" cy="1758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4" name="Rectangle 73">
            <a:extLst>
              <a:ext uri="{FF2B5EF4-FFF2-40B4-BE49-F238E27FC236}">
                <a16:creationId xmlns:a16="http://schemas.microsoft.com/office/drawing/2014/main" id="{6359432D-5BE4-EB89-A544-D37D8C8C956D}"/>
              </a:ext>
            </a:extLst>
          </p:cNvPr>
          <p:cNvSpPr/>
          <p:nvPr/>
        </p:nvSpPr>
        <p:spPr bwMode="auto">
          <a:xfrm>
            <a:off x="5994907" y="2288728"/>
            <a:ext cx="88774" cy="1758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 name="Rectangle 74">
            <a:extLst>
              <a:ext uri="{FF2B5EF4-FFF2-40B4-BE49-F238E27FC236}">
                <a16:creationId xmlns:a16="http://schemas.microsoft.com/office/drawing/2014/main" id="{D75A1FBD-62EE-6DC9-A6B3-9103DA084283}"/>
              </a:ext>
            </a:extLst>
          </p:cNvPr>
          <p:cNvSpPr/>
          <p:nvPr/>
        </p:nvSpPr>
        <p:spPr bwMode="auto">
          <a:xfrm>
            <a:off x="6090696" y="2286000"/>
            <a:ext cx="88774" cy="2095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 name="Rectangle 75">
            <a:extLst>
              <a:ext uri="{FF2B5EF4-FFF2-40B4-BE49-F238E27FC236}">
                <a16:creationId xmlns:a16="http://schemas.microsoft.com/office/drawing/2014/main" id="{C0D0D544-1FCF-8A3E-1591-9362B7D04C1B}"/>
              </a:ext>
            </a:extLst>
          </p:cNvPr>
          <p:cNvSpPr/>
          <p:nvPr/>
        </p:nvSpPr>
        <p:spPr bwMode="auto">
          <a:xfrm>
            <a:off x="6186485" y="2283619"/>
            <a:ext cx="88774" cy="22385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 name="Rectangle 76">
            <a:extLst>
              <a:ext uri="{FF2B5EF4-FFF2-40B4-BE49-F238E27FC236}">
                <a16:creationId xmlns:a16="http://schemas.microsoft.com/office/drawing/2014/main" id="{7A5AB0BD-CD35-0212-84F8-C77B45DB6FC1}"/>
              </a:ext>
            </a:extLst>
          </p:cNvPr>
          <p:cNvSpPr/>
          <p:nvPr/>
        </p:nvSpPr>
        <p:spPr bwMode="auto">
          <a:xfrm>
            <a:off x="6282274" y="2283619"/>
            <a:ext cx="88774" cy="22385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8" name="Rectangle 77">
            <a:extLst>
              <a:ext uri="{FF2B5EF4-FFF2-40B4-BE49-F238E27FC236}">
                <a16:creationId xmlns:a16="http://schemas.microsoft.com/office/drawing/2014/main" id="{5125915E-EC7E-30DC-5548-C8D6B24ED808}"/>
              </a:ext>
            </a:extLst>
          </p:cNvPr>
          <p:cNvSpPr/>
          <p:nvPr/>
        </p:nvSpPr>
        <p:spPr bwMode="auto">
          <a:xfrm>
            <a:off x="6378063" y="2283619"/>
            <a:ext cx="88774" cy="22385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Rectangle 78">
            <a:extLst>
              <a:ext uri="{FF2B5EF4-FFF2-40B4-BE49-F238E27FC236}">
                <a16:creationId xmlns:a16="http://schemas.microsoft.com/office/drawing/2014/main" id="{E85E9831-C253-54C1-6B48-BF12CF5F116C}"/>
              </a:ext>
            </a:extLst>
          </p:cNvPr>
          <p:cNvSpPr/>
          <p:nvPr/>
        </p:nvSpPr>
        <p:spPr bwMode="auto">
          <a:xfrm>
            <a:off x="6473852" y="2281239"/>
            <a:ext cx="88774" cy="23100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0" name="Rectangle 79">
            <a:extLst>
              <a:ext uri="{FF2B5EF4-FFF2-40B4-BE49-F238E27FC236}">
                <a16:creationId xmlns:a16="http://schemas.microsoft.com/office/drawing/2014/main" id="{D2ACB08B-9ED3-4DF7-278D-15E196F07FDB}"/>
              </a:ext>
            </a:extLst>
          </p:cNvPr>
          <p:cNvSpPr/>
          <p:nvPr/>
        </p:nvSpPr>
        <p:spPr bwMode="auto">
          <a:xfrm>
            <a:off x="6569641" y="2286000"/>
            <a:ext cx="88774" cy="22624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Rectangle 80">
            <a:extLst>
              <a:ext uri="{FF2B5EF4-FFF2-40B4-BE49-F238E27FC236}">
                <a16:creationId xmlns:a16="http://schemas.microsoft.com/office/drawing/2014/main" id="{66AC9B9C-EE74-56BE-019C-BE5C2BF6103A}"/>
              </a:ext>
            </a:extLst>
          </p:cNvPr>
          <p:cNvSpPr/>
          <p:nvPr/>
        </p:nvSpPr>
        <p:spPr bwMode="auto">
          <a:xfrm>
            <a:off x="6665430" y="2286001"/>
            <a:ext cx="88774" cy="23814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Rectangle 81">
            <a:extLst>
              <a:ext uri="{FF2B5EF4-FFF2-40B4-BE49-F238E27FC236}">
                <a16:creationId xmlns:a16="http://schemas.microsoft.com/office/drawing/2014/main" id="{E45C920A-2BF9-D22D-AE79-AEA181E484E2}"/>
              </a:ext>
            </a:extLst>
          </p:cNvPr>
          <p:cNvSpPr/>
          <p:nvPr/>
        </p:nvSpPr>
        <p:spPr bwMode="auto">
          <a:xfrm>
            <a:off x="6761219" y="2281238"/>
            <a:ext cx="88774" cy="25481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3" name="Rectangle 82">
            <a:extLst>
              <a:ext uri="{FF2B5EF4-FFF2-40B4-BE49-F238E27FC236}">
                <a16:creationId xmlns:a16="http://schemas.microsoft.com/office/drawing/2014/main" id="{B292DA2C-7878-A254-AA6D-C0F163B95342}"/>
              </a:ext>
            </a:extLst>
          </p:cNvPr>
          <p:cNvSpPr/>
          <p:nvPr/>
        </p:nvSpPr>
        <p:spPr bwMode="auto">
          <a:xfrm>
            <a:off x="6857008" y="2283619"/>
            <a:ext cx="88774" cy="26195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4" name="Rectangle 83">
            <a:extLst>
              <a:ext uri="{FF2B5EF4-FFF2-40B4-BE49-F238E27FC236}">
                <a16:creationId xmlns:a16="http://schemas.microsoft.com/office/drawing/2014/main" id="{F15FEB94-F371-1455-F1F2-5764979446E6}"/>
              </a:ext>
            </a:extLst>
          </p:cNvPr>
          <p:cNvSpPr/>
          <p:nvPr/>
        </p:nvSpPr>
        <p:spPr bwMode="auto">
          <a:xfrm>
            <a:off x="6952797" y="2283619"/>
            <a:ext cx="88774" cy="26195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Rectangle 84">
            <a:extLst>
              <a:ext uri="{FF2B5EF4-FFF2-40B4-BE49-F238E27FC236}">
                <a16:creationId xmlns:a16="http://schemas.microsoft.com/office/drawing/2014/main" id="{218C59E9-B7C7-267E-33B1-290298A0350C}"/>
              </a:ext>
            </a:extLst>
          </p:cNvPr>
          <p:cNvSpPr/>
          <p:nvPr/>
        </p:nvSpPr>
        <p:spPr bwMode="auto">
          <a:xfrm>
            <a:off x="7048586" y="2281238"/>
            <a:ext cx="88774" cy="26910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6" name="Rectangle 85">
            <a:extLst>
              <a:ext uri="{FF2B5EF4-FFF2-40B4-BE49-F238E27FC236}">
                <a16:creationId xmlns:a16="http://schemas.microsoft.com/office/drawing/2014/main" id="{E43C088F-2E22-A79D-4EF7-D12DC31B4D1D}"/>
              </a:ext>
            </a:extLst>
          </p:cNvPr>
          <p:cNvSpPr/>
          <p:nvPr/>
        </p:nvSpPr>
        <p:spPr bwMode="auto">
          <a:xfrm>
            <a:off x="7144375" y="2286001"/>
            <a:ext cx="88774" cy="27386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7" name="Rectangle 86">
            <a:extLst>
              <a:ext uri="{FF2B5EF4-FFF2-40B4-BE49-F238E27FC236}">
                <a16:creationId xmlns:a16="http://schemas.microsoft.com/office/drawing/2014/main" id="{8764B687-767E-E859-0569-D3E70D123B33}"/>
              </a:ext>
            </a:extLst>
          </p:cNvPr>
          <p:cNvSpPr/>
          <p:nvPr/>
        </p:nvSpPr>
        <p:spPr bwMode="auto">
          <a:xfrm>
            <a:off x="7240164" y="2281238"/>
            <a:ext cx="88774" cy="28339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8" name="Rectangle 87">
            <a:extLst>
              <a:ext uri="{FF2B5EF4-FFF2-40B4-BE49-F238E27FC236}">
                <a16:creationId xmlns:a16="http://schemas.microsoft.com/office/drawing/2014/main" id="{ED02199F-9BC1-C477-FBD6-B60F69CA21CE}"/>
              </a:ext>
            </a:extLst>
          </p:cNvPr>
          <p:cNvSpPr/>
          <p:nvPr/>
        </p:nvSpPr>
        <p:spPr bwMode="auto">
          <a:xfrm>
            <a:off x="7335953" y="2281238"/>
            <a:ext cx="88774" cy="30006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9" name="Rectangle 88">
            <a:extLst>
              <a:ext uri="{FF2B5EF4-FFF2-40B4-BE49-F238E27FC236}">
                <a16:creationId xmlns:a16="http://schemas.microsoft.com/office/drawing/2014/main" id="{7173EC76-9231-54F7-508D-DAB7BE08C6BB}"/>
              </a:ext>
            </a:extLst>
          </p:cNvPr>
          <p:cNvSpPr/>
          <p:nvPr/>
        </p:nvSpPr>
        <p:spPr bwMode="auto">
          <a:xfrm>
            <a:off x="7431742" y="2283619"/>
            <a:ext cx="88774" cy="30720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0" name="Rectangle 89">
            <a:extLst>
              <a:ext uri="{FF2B5EF4-FFF2-40B4-BE49-F238E27FC236}">
                <a16:creationId xmlns:a16="http://schemas.microsoft.com/office/drawing/2014/main" id="{388A3998-EBFC-97AC-76F8-C271CD23F9A3}"/>
              </a:ext>
            </a:extLst>
          </p:cNvPr>
          <p:cNvSpPr/>
          <p:nvPr/>
        </p:nvSpPr>
        <p:spPr bwMode="auto">
          <a:xfrm>
            <a:off x="7527531" y="2283619"/>
            <a:ext cx="88774" cy="30720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Rectangle 90">
            <a:extLst>
              <a:ext uri="{FF2B5EF4-FFF2-40B4-BE49-F238E27FC236}">
                <a16:creationId xmlns:a16="http://schemas.microsoft.com/office/drawing/2014/main" id="{65372D2F-06DC-5F61-9B0E-E57005BC99B1}"/>
              </a:ext>
            </a:extLst>
          </p:cNvPr>
          <p:cNvSpPr/>
          <p:nvPr/>
        </p:nvSpPr>
        <p:spPr bwMode="auto">
          <a:xfrm>
            <a:off x="7623320" y="2281238"/>
            <a:ext cx="88774" cy="32149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 name="Rectangle 91">
            <a:extLst>
              <a:ext uri="{FF2B5EF4-FFF2-40B4-BE49-F238E27FC236}">
                <a16:creationId xmlns:a16="http://schemas.microsoft.com/office/drawing/2014/main" id="{D66E1FBD-7BC3-CDF4-DC20-FDA5F68323CF}"/>
              </a:ext>
            </a:extLst>
          </p:cNvPr>
          <p:cNvSpPr/>
          <p:nvPr/>
        </p:nvSpPr>
        <p:spPr bwMode="auto">
          <a:xfrm>
            <a:off x="7719109" y="2283618"/>
            <a:ext cx="88774" cy="33578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 name="Rectangle 92">
            <a:extLst>
              <a:ext uri="{FF2B5EF4-FFF2-40B4-BE49-F238E27FC236}">
                <a16:creationId xmlns:a16="http://schemas.microsoft.com/office/drawing/2014/main" id="{84E4C4BE-15D8-CFDF-E77D-F39E2265021E}"/>
              </a:ext>
            </a:extLst>
          </p:cNvPr>
          <p:cNvSpPr/>
          <p:nvPr/>
        </p:nvSpPr>
        <p:spPr bwMode="auto">
          <a:xfrm>
            <a:off x="7814898" y="2281238"/>
            <a:ext cx="88774" cy="34292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 name="Rectangle 93">
            <a:extLst>
              <a:ext uri="{FF2B5EF4-FFF2-40B4-BE49-F238E27FC236}">
                <a16:creationId xmlns:a16="http://schemas.microsoft.com/office/drawing/2014/main" id="{BDDC147F-D5DA-A6C2-FE03-607FF0F9FA3F}"/>
              </a:ext>
            </a:extLst>
          </p:cNvPr>
          <p:cNvSpPr/>
          <p:nvPr/>
        </p:nvSpPr>
        <p:spPr bwMode="auto">
          <a:xfrm>
            <a:off x="7910687" y="2286001"/>
            <a:ext cx="88774" cy="34292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 name="Rectangle 94">
            <a:extLst>
              <a:ext uri="{FF2B5EF4-FFF2-40B4-BE49-F238E27FC236}">
                <a16:creationId xmlns:a16="http://schemas.microsoft.com/office/drawing/2014/main" id="{9735BE0C-D112-DEA9-EE65-38E99D3743E7}"/>
              </a:ext>
            </a:extLst>
          </p:cNvPr>
          <p:cNvSpPr/>
          <p:nvPr/>
        </p:nvSpPr>
        <p:spPr bwMode="auto">
          <a:xfrm>
            <a:off x="8006476" y="2286000"/>
            <a:ext cx="88774" cy="40483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 name="Rectangle 95">
            <a:extLst>
              <a:ext uri="{FF2B5EF4-FFF2-40B4-BE49-F238E27FC236}">
                <a16:creationId xmlns:a16="http://schemas.microsoft.com/office/drawing/2014/main" id="{5758F5FC-977E-3596-C73D-7FB3C60CF755}"/>
              </a:ext>
            </a:extLst>
          </p:cNvPr>
          <p:cNvSpPr/>
          <p:nvPr/>
        </p:nvSpPr>
        <p:spPr bwMode="auto">
          <a:xfrm>
            <a:off x="8198054" y="2281238"/>
            <a:ext cx="88774" cy="41674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7" name="Rectangle 96">
            <a:extLst>
              <a:ext uri="{FF2B5EF4-FFF2-40B4-BE49-F238E27FC236}">
                <a16:creationId xmlns:a16="http://schemas.microsoft.com/office/drawing/2014/main" id="{2F9FDC83-F90B-C454-B411-21E193267300}"/>
              </a:ext>
            </a:extLst>
          </p:cNvPr>
          <p:cNvSpPr/>
          <p:nvPr/>
        </p:nvSpPr>
        <p:spPr bwMode="auto">
          <a:xfrm>
            <a:off x="8389632" y="2288728"/>
            <a:ext cx="88774" cy="44973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8" name="Rectangle 97">
            <a:extLst>
              <a:ext uri="{FF2B5EF4-FFF2-40B4-BE49-F238E27FC236}">
                <a16:creationId xmlns:a16="http://schemas.microsoft.com/office/drawing/2014/main" id="{39F232C5-C5DF-F306-8E58-85A910B72552}"/>
              </a:ext>
            </a:extLst>
          </p:cNvPr>
          <p:cNvSpPr/>
          <p:nvPr/>
        </p:nvSpPr>
        <p:spPr bwMode="auto">
          <a:xfrm>
            <a:off x="8485421" y="2288728"/>
            <a:ext cx="88774" cy="44973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9" name="Rectangle 98">
            <a:extLst>
              <a:ext uri="{FF2B5EF4-FFF2-40B4-BE49-F238E27FC236}">
                <a16:creationId xmlns:a16="http://schemas.microsoft.com/office/drawing/2014/main" id="{09D12386-6587-817A-59D5-3FC83B577B38}"/>
              </a:ext>
            </a:extLst>
          </p:cNvPr>
          <p:cNvSpPr/>
          <p:nvPr/>
        </p:nvSpPr>
        <p:spPr bwMode="auto">
          <a:xfrm>
            <a:off x="8102265" y="2286000"/>
            <a:ext cx="88774" cy="40483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0" name="Rectangle 99">
            <a:extLst>
              <a:ext uri="{FF2B5EF4-FFF2-40B4-BE49-F238E27FC236}">
                <a16:creationId xmlns:a16="http://schemas.microsoft.com/office/drawing/2014/main" id="{7E11DA4A-5F75-B0C5-DB90-792EC69E16F6}"/>
              </a:ext>
            </a:extLst>
          </p:cNvPr>
          <p:cNvSpPr/>
          <p:nvPr/>
        </p:nvSpPr>
        <p:spPr bwMode="auto">
          <a:xfrm>
            <a:off x="8293843" y="2281238"/>
            <a:ext cx="88774" cy="41674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1" name="Rectangle 100">
            <a:extLst>
              <a:ext uri="{FF2B5EF4-FFF2-40B4-BE49-F238E27FC236}">
                <a16:creationId xmlns:a16="http://schemas.microsoft.com/office/drawing/2014/main" id="{00F9FF56-F83D-15EE-05B9-245A4D6F4084}"/>
              </a:ext>
            </a:extLst>
          </p:cNvPr>
          <p:cNvSpPr/>
          <p:nvPr/>
        </p:nvSpPr>
        <p:spPr bwMode="auto">
          <a:xfrm>
            <a:off x="8581210" y="2288728"/>
            <a:ext cx="88774" cy="44973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2" name="Rectangle 101">
            <a:extLst>
              <a:ext uri="{FF2B5EF4-FFF2-40B4-BE49-F238E27FC236}">
                <a16:creationId xmlns:a16="http://schemas.microsoft.com/office/drawing/2014/main" id="{DA19FBAB-8793-0196-7184-49FA6E895299}"/>
              </a:ext>
            </a:extLst>
          </p:cNvPr>
          <p:cNvSpPr/>
          <p:nvPr/>
        </p:nvSpPr>
        <p:spPr bwMode="auto">
          <a:xfrm>
            <a:off x="8676999" y="2288728"/>
            <a:ext cx="88774" cy="44973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3" name="Rectangle 102">
            <a:extLst>
              <a:ext uri="{FF2B5EF4-FFF2-40B4-BE49-F238E27FC236}">
                <a16:creationId xmlns:a16="http://schemas.microsoft.com/office/drawing/2014/main" id="{9C3D29A1-2144-F826-FD0D-927466CCCF55}"/>
              </a:ext>
            </a:extLst>
          </p:cNvPr>
          <p:cNvSpPr/>
          <p:nvPr/>
        </p:nvSpPr>
        <p:spPr bwMode="auto">
          <a:xfrm>
            <a:off x="8772788" y="2281238"/>
            <a:ext cx="88774" cy="4643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4" name="Rectangle 103">
            <a:extLst>
              <a:ext uri="{FF2B5EF4-FFF2-40B4-BE49-F238E27FC236}">
                <a16:creationId xmlns:a16="http://schemas.microsoft.com/office/drawing/2014/main" id="{80FA3B04-FD69-C57E-26E0-B9C0F581B02F}"/>
              </a:ext>
            </a:extLst>
          </p:cNvPr>
          <p:cNvSpPr/>
          <p:nvPr/>
        </p:nvSpPr>
        <p:spPr bwMode="auto">
          <a:xfrm>
            <a:off x="8868577" y="2286001"/>
            <a:ext cx="88774" cy="4643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 name="Rectangle 104">
            <a:extLst>
              <a:ext uri="{FF2B5EF4-FFF2-40B4-BE49-F238E27FC236}">
                <a16:creationId xmlns:a16="http://schemas.microsoft.com/office/drawing/2014/main" id="{79999022-B5ED-A330-5BF8-AF63D4C78338}"/>
              </a:ext>
            </a:extLst>
          </p:cNvPr>
          <p:cNvSpPr/>
          <p:nvPr/>
        </p:nvSpPr>
        <p:spPr bwMode="auto">
          <a:xfrm>
            <a:off x="8964366" y="2281238"/>
            <a:ext cx="88774" cy="47627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6" name="Rectangle 105">
            <a:extLst>
              <a:ext uri="{FF2B5EF4-FFF2-40B4-BE49-F238E27FC236}">
                <a16:creationId xmlns:a16="http://schemas.microsoft.com/office/drawing/2014/main" id="{DC811418-F2A9-0C62-1D75-F170D3FB57D4}"/>
              </a:ext>
            </a:extLst>
          </p:cNvPr>
          <p:cNvSpPr/>
          <p:nvPr/>
        </p:nvSpPr>
        <p:spPr bwMode="auto">
          <a:xfrm>
            <a:off x="9060155" y="2281238"/>
            <a:ext cx="88774" cy="48342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7" name="Rectangle 106">
            <a:extLst>
              <a:ext uri="{FF2B5EF4-FFF2-40B4-BE49-F238E27FC236}">
                <a16:creationId xmlns:a16="http://schemas.microsoft.com/office/drawing/2014/main" id="{A4750219-C7F6-C1AE-ABD0-74F702F193FD}"/>
              </a:ext>
            </a:extLst>
          </p:cNvPr>
          <p:cNvSpPr/>
          <p:nvPr/>
        </p:nvSpPr>
        <p:spPr bwMode="auto">
          <a:xfrm>
            <a:off x="9155944" y="2288728"/>
            <a:ext cx="88774" cy="50212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8" name="Rectangle 107">
            <a:extLst>
              <a:ext uri="{FF2B5EF4-FFF2-40B4-BE49-F238E27FC236}">
                <a16:creationId xmlns:a16="http://schemas.microsoft.com/office/drawing/2014/main" id="{569CEAC3-A64A-44E8-DBB9-0B2907D9BDDE}"/>
              </a:ext>
            </a:extLst>
          </p:cNvPr>
          <p:cNvSpPr/>
          <p:nvPr/>
        </p:nvSpPr>
        <p:spPr bwMode="auto">
          <a:xfrm>
            <a:off x="9251733" y="2288728"/>
            <a:ext cx="88774" cy="50212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9" name="Rectangle 108">
            <a:extLst>
              <a:ext uri="{FF2B5EF4-FFF2-40B4-BE49-F238E27FC236}">
                <a16:creationId xmlns:a16="http://schemas.microsoft.com/office/drawing/2014/main" id="{E0AFEFEC-605F-9165-6829-8E55F298F902}"/>
              </a:ext>
            </a:extLst>
          </p:cNvPr>
          <p:cNvSpPr/>
          <p:nvPr/>
        </p:nvSpPr>
        <p:spPr bwMode="auto">
          <a:xfrm>
            <a:off x="9347522" y="2283620"/>
            <a:ext cx="88774" cy="5381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0" name="Rectangle 109">
            <a:extLst>
              <a:ext uri="{FF2B5EF4-FFF2-40B4-BE49-F238E27FC236}">
                <a16:creationId xmlns:a16="http://schemas.microsoft.com/office/drawing/2014/main" id="{3E7B44E0-0715-9D8D-EC87-DE38B036EB30}"/>
              </a:ext>
            </a:extLst>
          </p:cNvPr>
          <p:cNvSpPr/>
          <p:nvPr/>
        </p:nvSpPr>
        <p:spPr bwMode="auto">
          <a:xfrm>
            <a:off x="9443311" y="2283619"/>
            <a:ext cx="88774" cy="5500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1" name="Rectangle 110">
            <a:extLst>
              <a:ext uri="{FF2B5EF4-FFF2-40B4-BE49-F238E27FC236}">
                <a16:creationId xmlns:a16="http://schemas.microsoft.com/office/drawing/2014/main" id="{F77D171D-4EA5-267A-EDBB-A516C73E64E8}"/>
              </a:ext>
            </a:extLst>
          </p:cNvPr>
          <p:cNvSpPr/>
          <p:nvPr/>
        </p:nvSpPr>
        <p:spPr bwMode="auto">
          <a:xfrm>
            <a:off x="9539100" y="2288728"/>
            <a:ext cx="88774" cy="55212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2" name="Rectangle 111">
            <a:extLst>
              <a:ext uri="{FF2B5EF4-FFF2-40B4-BE49-F238E27FC236}">
                <a16:creationId xmlns:a16="http://schemas.microsoft.com/office/drawing/2014/main" id="{628937B0-507E-5F7F-DC35-C8CBA1E91E49}"/>
              </a:ext>
            </a:extLst>
          </p:cNvPr>
          <p:cNvSpPr/>
          <p:nvPr/>
        </p:nvSpPr>
        <p:spPr bwMode="auto">
          <a:xfrm>
            <a:off x="9634889" y="2288728"/>
            <a:ext cx="88774" cy="55212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3" name="Rectangle 112">
            <a:extLst>
              <a:ext uri="{FF2B5EF4-FFF2-40B4-BE49-F238E27FC236}">
                <a16:creationId xmlns:a16="http://schemas.microsoft.com/office/drawing/2014/main" id="{235E5BE9-41D7-C690-DF37-0F2461A27C4D}"/>
              </a:ext>
            </a:extLst>
          </p:cNvPr>
          <p:cNvSpPr/>
          <p:nvPr/>
        </p:nvSpPr>
        <p:spPr bwMode="auto">
          <a:xfrm>
            <a:off x="9730678" y="2286001"/>
            <a:ext cx="88774" cy="58343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4" name="Rectangle 113">
            <a:extLst>
              <a:ext uri="{FF2B5EF4-FFF2-40B4-BE49-F238E27FC236}">
                <a16:creationId xmlns:a16="http://schemas.microsoft.com/office/drawing/2014/main" id="{8FEDE750-6CBE-0690-C510-A3C7EF4DF28E}"/>
              </a:ext>
            </a:extLst>
          </p:cNvPr>
          <p:cNvSpPr/>
          <p:nvPr/>
        </p:nvSpPr>
        <p:spPr bwMode="auto">
          <a:xfrm>
            <a:off x="9826467" y="2288728"/>
            <a:ext cx="88774" cy="60213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5" name="Rectangle 114">
            <a:extLst>
              <a:ext uri="{FF2B5EF4-FFF2-40B4-BE49-F238E27FC236}">
                <a16:creationId xmlns:a16="http://schemas.microsoft.com/office/drawing/2014/main" id="{F4CF845B-B589-A2C7-7A1E-B4BE15B0195E}"/>
              </a:ext>
            </a:extLst>
          </p:cNvPr>
          <p:cNvSpPr/>
          <p:nvPr/>
        </p:nvSpPr>
        <p:spPr bwMode="auto">
          <a:xfrm>
            <a:off x="9922256" y="2281239"/>
            <a:ext cx="88774" cy="65010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 name="Rectangle 115">
            <a:extLst>
              <a:ext uri="{FF2B5EF4-FFF2-40B4-BE49-F238E27FC236}">
                <a16:creationId xmlns:a16="http://schemas.microsoft.com/office/drawing/2014/main" id="{FD66B9A8-7611-5D93-4E3A-35625C7C0D45}"/>
              </a:ext>
            </a:extLst>
          </p:cNvPr>
          <p:cNvSpPr/>
          <p:nvPr/>
        </p:nvSpPr>
        <p:spPr bwMode="auto">
          <a:xfrm>
            <a:off x="10018045" y="2281239"/>
            <a:ext cx="88774" cy="65010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 name="Rectangle 116">
            <a:extLst>
              <a:ext uri="{FF2B5EF4-FFF2-40B4-BE49-F238E27FC236}">
                <a16:creationId xmlns:a16="http://schemas.microsoft.com/office/drawing/2014/main" id="{EF5E175F-2FB8-1F60-6018-98305902E24C}"/>
              </a:ext>
            </a:extLst>
          </p:cNvPr>
          <p:cNvSpPr/>
          <p:nvPr/>
        </p:nvSpPr>
        <p:spPr bwMode="auto">
          <a:xfrm>
            <a:off x="10113834" y="2283619"/>
            <a:ext cx="88774" cy="65725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 name="Rectangle 117">
            <a:extLst>
              <a:ext uri="{FF2B5EF4-FFF2-40B4-BE49-F238E27FC236}">
                <a16:creationId xmlns:a16="http://schemas.microsoft.com/office/drawing/2014/main" id="{A7B96438-8E89-E194-FA34-2494AA830E3B}"/>
              </a:ext>
            </a:extLst>
          </p:cNvPr>
          <p:cNvSpPr/>
          <p:nvPr/>
        </p:nvSpPr>
        <p:spPr bwMode="auto">
          <a:xfrm>
            <a:off x="10209623" y="2288728"/>
            <a:ext cx="88774" cy="67357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 name="Rectangle 118">
            <a:extLst>
              <a:ext uri="{FF2B5EF4-FFF2-40B4-BE49-F238E27FC236}">
                <a16:creationId xmlns:a16="http://schemas.microsoft.com/office/drawing/2014/main" id="{A187E405-92F7-729F-9F9D-37CD6E038A62}"/>
              </a:ext>
            </a:extLst>
          </p:cNvPr>
          <p:cNvSpPr/>
          <p:nvPr/>
        </p:nvSpPr>
        <p:spPr bwMode="auto">
          <a:xfrm>
            <a:off x="10305412" y="2281238"/>
            <a:ext cx="88774" cy="68582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 name="Rectangle 119">
            <a:extLst>
              <a:ext uri="{FF2B5EF4-FFF2-40B4-BE49-F238E27FC236}">
                <a16:creationId xmlns:a16="http://schemas.microsoft.com/office/drawing/2014/main" id="{41E54AC4-DD55-0671-19F3-07D6D75AACF3}"/>
              </a:ext>
            </a:extLst>
          </p:cNvPr>
          <p:cNvSpPr/>
          <p:nvPr/>
        </p:nvSpPr>
        <p:spPr bwMode="auto">
          <a:xfrm>
            <a:off x="10401201" y="2281239"/>
            <a:ext cx="88774" cy="6977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1" name="Rectangle 120">
            <a:extLst>
              <a:ext uri="{FF2B5EF4-FFF2-40B4-BE49-F238E27FC236}">
                <a16:creationId xmlns:a16="http://schemas.microsoft.com/office/drawing/2014/main" id="{A5AB2542-69E4-0A69-CB38-071E8F442F8C}"/>
              </a:ext>
            </a:extLst>
          </p:cNvPr>
          <p:cNvSpPr/>
          <p:nvPr/>
        </p:nvSpPr>
        <p:spPr bwMode="auto">
          <a:xfrm>
            <a:off x="10496990" y="2281239"/>
            <a:ext cx="88774" cy="6977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2" name="Rectangle 121">
            <a:extLst>
              <a:ext uri="{FF2B5EF4-FFF2-40B4-BE49-F238E27FC236}">
                <a16:creationId xmlns:a16="http://schemas.microsoft.com/office/drawing/2014/main" id="{4066DB79-BC0F-F3F4-5097-C76F939C9E3F}"/>
              </a:ext>
            </a:extLst>
          </p:cNvPr>
          <p:cNvSpPr/>
          <p:nvPr/>
        </p:nvSpPr>
        <p:spPr bwMode="auto">
          <a:xfrm>
            <a:off x="10592779" y="2281239"/>
            <a:ext cx="88774" cy="6977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3" name="Rectangle 122">
            <a:extLst>
              <a:ext uri="{FF2B5EF4-FFF2-40B4-BE49-F238E27FC236}">
                <a16:creationId xmlns:a16="http://schemas.microsoft.com/office/drawing/2014/main" id="{EC08600B-D891-4CF9-3C05-09F233E94A89}"/>
              </a:ext>
            </a:extLst>
          </p:cNvPr>
          <p:cNvSpPr/>
          <p:nvPr/>
        </p:nvSpPr>
        <p:spPr bwMode="auto">
          <a:xfrm>
            <a:off x="10688568" y="2283619"/>
            <a:ext cx="88774" cy="71678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4" name="Rectangle 123">
            <a:extLst>
              <a:ext uri="{FF2B5EF4-FFF2-40B4-BE49-F238E27FC236}">
                <a16:creationId xmlns:a16="http://schemas.microsoft.com/office/drawing/2014/main" id="{419E66BF-24BB-278C-535A-7EB3051ED1FA}"/>
              </a:ext>
            </a:extLst>
          </p:cNvPr>
          <p:cNvSpPr/>
          <p:nvPr/>
        </p:nvSpPr>
        <p:spPr bwMode="auto">
          <a:xfrm>
            <a:off x="10784357" y="2288728"/>
            <a:ext cx="88774" cy="74025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5" name="Rectangle 124">
            <a:extLst>
              <a:ext uri="{FF2B5EF4-FFF2-40B4-BE49-F238E27FC236}">
                <a16:creationId xmlns:a16="http://schemas.microsoft.com/office/drawing/2014/main" id="{4CC16AE8-63CF-8F22-94E3-74EB2FD3462B}"/>
              </a:ext>
            </a:extLst>
          </p:cNvPr>
          <p:cNvSpPr/>
          <p:nvPr/>
        </p:nvSpPr>
        <p:spPr bwMode="auto">
          <a:xfrm>
            <a:off x="10880146" y="2283619"/>
            <a:ext cx="88774" cy="76679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6" name="Rectangle 125">
            <a:extLst>
              <a:ext uri="{FF2B5EF4-FFF2-40B4-BE49-F238E27FC236}">
                <a16:creationId xmlns:a16="http://schemas.microsoft.com/office/drawing/2014/main" id="{31FB02D2-CA21-9A00-F4DE-5D176B39E2F7}"/>
              </a:ext>
            </a:extLst>
          </p:cNvPr>
          <p:cNvSpPr/>
          <p:nvPr/>
        </p:nvSpPr>
        <p:spPr bwMode="auto">
          <a:xfrm>
            <a:off x="10975935" y="2281238"/>
            <a:ext cx="88774" cy="81679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7" name="Rectangle 126">
            <a:extLst>
              <a:ext uri="{FF2B5EF4-FFF2-40B4-BE49-F238E27FC236}">
                <a16:creationId xmlns:a16="http://schemas.microsoft.com/office/drawing/2014/main" id="{60E091EE-F5AD-54F4-18D0-C7F7E8FE463D}"/>
              </a:ext>
            </a:extLst>
          </p:cNvPr>
          <p:cNvSpPr/>
          <p:nvPr/>
        </p:nvSpPr>
        <p:spPr bwMode="auto">
          <a:xfrm>
            <a:off x="11071724" y="2281239"/>
            <a:ext cx="88774" cy="96681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8" name="Rectangle 127">
            <a:extLst>
              <a:ext uri="{FF2B5EF4-FFF2-40B4-BE49-F238E27FC236}">
                <a16:creationId xmlns:a16="http://schemas.microsoft.com/office/drawing/2014/main" id="{A087F867-B438-E29F-F4B1-58E049357219}"/>
              </a:ext>
            </a:extLst>
          </p:cNvPr>
          <p:cNvSpPr/>
          <p:nvPr/>
        </p:nvSpPr>
        <p:spPr bwMode="auto">
          <a:xfrm>
            <a:off x="11167513" y="2283619"/>
            <a:ext cx="88774" cy="103587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9" name="Rectangle 128">
            <a:extLst>
              <a:ext uri="{FF2B5EF4-FFF2-40B4-BE49-F238E27FC236}">
                <a16:creationId xmlns:a16="http://schemas.microsoft.com/office/drawing/2014/main" id="{A259757E-C022-1377-EFEA-220A0CB49B45}"/>
              </a:ext>
            </a:extLst>
          </p:cNvPr>
          <p:cNvSpPr/>
          <p:nvPr/>
        </p:nvSpPr>
        <p:spPr bwMode="auto">
          <a:xfrm>
            <a:off x="11263302" y="2283619"/>
            <a:ext cx="88774" cy="103587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0" name="Rectangle 129">
            <a:extLst>
              <a:ext uri="{FF2B5EF4-FFF2-40B4-BE49-F238E27FC236}">
                <a16:creationId xmlns:a16="http://schemas.microsoft.com/office/drawing/2014/main" id="{99BF7A17-7C9F-A3A7-8B90-D70F30CBED56}"/>
              </a:ext>
            </a:extLst>
          </p:cNvPr>
          <p:cNvSpPr/>
          <p:nvPr/>
        </p:nvSpPr>
        <p:spPr bwMode="auto">
          <a:xfrm>
            <a:off x="11359091" y="2283619"/>
            <a:ext cx="88774" cy="103587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1" name="Rectangle 130">
            <a:extLst>
              <a:ext uri="{FF2B5EF4-FFF2-40B4-BE49-F238E27FC236}">
                <a16:creationId xmlns:a16="http://schemas.microsoft.com/office/drawing/2014/main" id="{5CD47865-E7D7-F351-E0C8-3B5A2CB089C5}"/>
              </a:ext>
            </a:extLst>
          </p:cNvPr>
          <p:cNvSpPr/>
          <p:nvPr/>
        </p:nvSpPr>
        <p:spPr bwMode="auto">
          <a:xfrm>
            <a:off x="11454850" y="2283619"/>
            <a:ext cx="88774" cy="103587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132" name="Straight Connector 131">
            <a:extLst>
              <a:ext uri="{FF2B5EF4-FFF2-40B4-BE49-F238E27FC236}">
                <a16:creationId xmlns:a16="http://schemas.microsoft.com/office/drawing/2014/main" id="{221C3FBC-6484-B32F-DCA4-153518F1E899}"/>
              </a:ext>
            </a:extLst>
          </p:cNvPr>
          <p:cNvCxnSpPr>
            <a:cxnSpLocks/>
          </p:cNvCxnSpPr>
          <p:nvPr/>
        </p:nvCxnSpPr>
        <p:spPr bwMode="auto">
          <a:xfrm>
            <a:off x="1373021" y="2067204"/>
            <a:ext cx="10149840" cy="0"/>
          </a:xfrm>
          <a:prstGeom prst="line">
            <a:avLst/>
          </a:prstGeom>
          <a:noFill/>
          <a:ln w="28575" cap="flat" cmpd="sng" algn="ctr">
            <a:solidFill>
              <a:srgbClr val="CDCDCF"/>
            </a:solidFill>
            <a:prstDash val="sysDash"/>
            <a:round/>
            <a:headEnd type="none" w="med" len="med"/>
            <a:tailEnd type="none" w="med" len="med"/>
          </a:ln>
          <a:effectLst/>
        </p:spPr>
      </p:cxnSp>
      <p:cxnSp>
        <p:nvCxnSpPr>
          <p:cNvPr id="134" name="Straight Connector 133">
            <a:extLst>
              <a:ext uri="{FF2B5EF4-FFF2-40B4-BE49-F238E27FC236}">
                <a16:creationId xmlns:a16="http://schemas.microsoft.com/office/drawing/2014/main" id="{89B07547-27BE-6F6D-B6F5-ACDEF3F39EAB}"/>
              </a:ext>
            </a:extLst>
          </p:cNvPr>
          <p:cNvCxnSpPr>
            <a:cxnSpLocks/>
          </p:cNvCxnSpPr>
          <p:nvPr/>
        </p:nvCxnSpPr>
        <p:spPr bwMode="auto">
          <a:xfrm>
            <a:off x="1373021" y="2590599"/>
            <a:ext cx="10149840" cy="0"/>
          </a:xfrm>
          <a:prstGeom prst="line">
            <a:avLst/>
          </a:prstGeom>
          <a:noFill/>
          <a:ln w="28575" cap="flat" cmpd="sng" algn="ctr">
            <a:solidFill>
              <a:srgbClr val="CDCDCF"/>
            </a:solidFill>
            <a:prstDash val="sysDash"/>
            <a:round/>
            <a:headEnd type="none" w="med" len="med"/>
            <a:tailEnd type="none" w="med" len="med"/>
          </a:ln>
          <a:effectLst/>
        </p:spPr>
      </p:cxnSp>
      <p:sp>
        <p:nvSpPr>
          <p:cNvPr id="135" name="TextBox 134">
            <a:extLst>
              <a:ext uri="{FF2B5EF4-FFF2-40B4-BE49-F238E27FC236}">
                <a16:creationId xmlns:a16="http://schemas.microsoft.com/office/drawing/2014/main" id="{4D685B17-6C3D-1258-85FB-81D320BB8982}"/>
              </a:ext>
            </a:extLst>
          </p:cNvPr>
          <p:cNvSpPr txBox="1"/>
          <p:nvPr/>
        </p:nvSpPr>
        <p:spPr bwMode="auto">
          <a:xfrm>
            <a:off x="5496985" y="1638176"/>
            <a:ext cx="1072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HR+/HER2-</a:t>
            </a:r>
          </a:p>
        </p:txBody>
      </p:sp>
      <p:sp>
        <p:nvSpPr>
          <p:cNvPr id="136" name="TextBox 135">
            <a:extLst>
              <a:ext uri="{FF2B5EF4-FFF2-40B4-BE49-F238E27FC236}">
                <a16:creationId xmlns:a16="http://schemas.microsoft.com/office/drawing/2014/main" id="{2AE89D32-6BB8-C678-AC94-68A56D026336}"/>
              </a:ext>
            </a:extLst>
          </p:cNvPr>
          <p:cNvSpPr txBox="1"/>
          <p:nvPr/>
        </p:nvSpPr>
        <p:spPr bwMode="auto">
          <a:xfrm>
            <a:off x="1593801" y="2709563"/>
            <a:ext cx="1220559" cy="505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ts val="13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HER3 Expression</a:t>
            </a:r>
          </a:p>
          <a:p>
            <a:pPr marL="228600" marR="0" lvl="0" indent="0" algn="l" defTabSz="914400" rtl="0" eaLnBrk="1" fontAlgn="auto" latinLnBrk="0" hangingPunct="1">
              <a:lnSpc>
                <a:spcPts val="13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High</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Low</a:t>
            </a:r>
          </a:p>
        </p:txBody>
      </p:sp>
      <p:sp>
        <p:nvSpPr>
          <p:cNvPr id="137" name="Rectangle 136">
            <a:extLst>
              <a:ext uri="{FF2B5EF4-FFF2-40B4-BE49-F238E27FC236}">
                <a16:creationId xmlns:a16="http://schemas.microsoft.com/office/drawing/2014/main" id="{23CBF6D6-C3F9-9026-3EBF-A5D79656E572}"/>
              </a:ext>
            </a:extLst>
          </p:cNvPr>
          <p:cNvSpPr/>
          <p:nvPr/>
        </p:nvSpPr>
        <p:spPr bwMode="auto">
          <a:xfrm>
            <a:off x="1702918" y="2917913"/>
            <a:ext cx="74266" cy="7426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8" name="Rectangle 137">
            <a:extLst>
              <a:ext uri="{FF2B5EF4-FFF2-40B4-BE49-F238E27FC236}">
                <a16:creationId xmlns:a16="http://schemas.microsoft.com/office/drawing/2014/main" id="{46C6A3ED-2F91-7C2F-0B3B-D8699A3B0088}"/>
              </a:ext>
            </a:extLst>
          </p:cNvPr>
          <p:cNvSpPr/>
          <p:nvPr/>
        </p:nvSpPr>
        <p:spPr bwMode="auto">
          <a:xfrm>
            <a:off x="1702918" y="3084167"/>
            <a:ext cx="74266" cy="7426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9" name="TextBox 138">
            <a:extLst>
              <a:ext uri="{FF2B5EF4-FFF2-40B4-BE49-F238E27FC236}">
                <a16:creationId xmlns:a16="http://schemas.microsoft.com/office/drawing/2014/main" id="{8A521898-7149-8699-D599-0FBB82D5E469}"/>
              </a:ext>
            </a:extLst>
          </p:cNvPr>
          <p:cNvSpPr txBox="1"/>
          <p:nvPr/>
        </p:nvSpPr>
        <p:spPr bwMode="auto">
          <a:xfrm>
            <a:off x="5506803" y="3205217"/>
            <a:ext cx="1822135" cy="172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ts val="13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(n = 106)</a:t>
            </a:r>
          </a:p>
        </p:txBody>
      </p:sp>
      <p:cxnSp>
        <p:nvCxnSpPr>
          <p:cNvPr id="140" name="Straight Connector 139">
            <a:extLst>
              <a:ext uri="{FF2B5EF4-FFF2-40B4-BE49-F238E27FC236}">
                <a16:creationId xmlns:a16="http://schemas.microsoft.com/office/drawing/2014/main" id="{234C5095-0148-37F5-869C-AD84E0122EA9}"/>
              </a:ext>
            </a:extLst>
          </p:cNvPr>
          <p:cNvCxnSpPr/>
          <p:nvPr/>
        </p:nvCxnSpPr>
        <p:spPr bwMode="auto">
          <a:xfrm>
            <a:off x="1299130" y="3625387"/>
            <a:ext cx="66944" cy="0"/>
          </a:xfrm>
          <a:prstGeom prst="line">
            <a:avLst/>
          </a:prstGeom>
          <a:noFill/>
          <a:ln w="28575" cap="flat" cmpd="sng" algn="ctr">
            <a:solidFill>
              <a:schemeClr val="bg1"/>
            </a:solidFill>
            <a:prstDash val="solid"/>
            <a:round/>
            <a:headEnd type="none" w="med" len="med"/>
            <a:tailEnd type="none" w="med" len="med"/>
          </a:ln>
          <a:effectLst/>
        </p:spPr>
      </p:cxnSp>
      <p:sp>
        <p:nvSpPr>
          <p:cNvPr id="141" name="TextBox 140">
            <a:extLst>
              <a:ext uri="{FF2B5EF4-FFF2-40B4-BE49-F238E27FC236}">
                <a16:creationId xmlns:a16="http://schemas.microsoft.com/office/drawing/2014/main" id="{A57FE9EF-DD10-DFB5-26BE-55461954DCD2}"/>
              </a:ext>
            </a:extLst>
          </p:cNvPr>
          <p:cNvSpPr txBox="1"/>
          <p:nvPr/>
        </p:nvSpPr>
        <p:spPr bwMode="auto">
          <a:xfrm>
            <a:off x="972972" y="3545779"/>
            <a:ext cx="2811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cxnSp>
        <p:nvCxnSpPr>
          <p:cNvPr id="142" name="Straight Connector 141">
            <a:extLst>
              <a:ext uri="{FF2B5EF4-FFF2-40B4-BE49-F238E27FC236}">
                <a16:creationId xmlns:a16="http://schemas.microsoft.com/office/drawing/2014/main" id="{056BF93E-16D9-4AEC-7DCF-B318DA09E28F}"/>
              </a:ext>
            </a:extLst>
          </p:cNvPr>
          <p:cNvCxnSpPr/>
          <p:nvPr/>
        </p:nvCxnSpPr>
        <p:spPr bwMode="auto">
          <a:xfrm>
            <a:off x="1299130" y="4038880"/>
            <a:ext cx="66944" cy="0"/>
          </a:xfrm>
          <a:prstGeom prst="line">
            <a:avLst/>
          </a:prstGeom>
          <a:noFill/>
          <a:ln w="28575" cap="flat" cmpd="sng" algn="ctr">
            <a:solidFill>
              <a:schemeClr val="bg1"/>
            </a:solidFill>
            <a:prstDash val="solid"/>
            <a:round/>
            <a:headEnd type="none" w="med" len="med"/>
            <a:tailEnd type="none" w="med" len="med"/>
          </a:ln>
          <a:effectLst/>
        </p:spPr>
      </p:cxnSp>
      <p:sp>
        <p:nvSpPr>
          <p:cNvPr id="143" name="TextBox 142">
            <a:extLst>
              <a:ext uri="{FF2B5EF4-FFF2-40B4-BE49-F238E27FC236}">
                <a16:creationId xmlns:a16="http://schemas.microsoft.com/office/drawing/2014/main" id="{0CD14A5E-DB4C-6F74-434E-237A6DB81559}"/>
              </a:ext>
            </a:extLst>
          </p:cNvPr>
          <p:cNvSpPr txBox="1"/>
          <p:nvPr/>
        </p:nvSpPr>
        <p:spPr bwMode="auto">
          <a:xfrm>
            <a:off x="972972" y="3959272"/>
            <a:ext cx="2811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cxnSp>
        <p:nvCxnSpPr>
          <p:cNvPr id="144" name="Straight Connector 143">
            <a:extLst>
              <a:ext uri="{FF2B5EF4-FFF2-40B4-BE49-F238E27FC236}">
                <a16:creationId xmlns:a16="http://schemas.microsoft.com/office/drawing/2014/main" id="{C0AA3BEF-3BA1-300E-4408-F17B3C42433F}"/>
              </a:ext>
            </a:extLst>
          </p:cNvPr>
          <p:cNvCxnSpPr/>
          <p:nvPr/>
        </p:nvCxnSpPr>
        <p:spPr bwMode="auto">
          <a:xfrm>
            <a:off x="1299130" y="4253259"/>
            <a:ext cx="66944" cy="0"/>
          </a:xfrm>
          <a:prstGeom prst="line">
            <a:avLst/>
          </a:prstGeom>
          <a:noFill/>
          <a:ln w="28575" cap="flat" cmpd="sng" algn="ctr">
            <a:solidFill>
              <a:schemeClr val="bg1"/>
            </a:solidFill>
            <a:prstDash val="solid"/>
            <a:round/>
            <a:headEnd type="none" w="med" len="med"/>
            <a:tailEnd type="none" w="med" len="med"/>
          </a:ln>
          <a:effectLst/>
        </p:spPr>
      </p:cxnSp>
      <p:sp>
        <p:nvSpPr>
          <p:cNvPr id="145" name="TextBox 144">
            <a:extLst>
              <a:ext uri="{FF2B5EF4-FFF2-40B4-BE49-F238E27FC236}">
                <a16:creationId xmlns:a16="http://schemas.microsoft.com/office/drawing/2014/main" id="{5483A0CE-C477-6694-A25D-7256F137A74A}"/>
              </a:ext>
            </a:extLst>
          </p:cNvPr>
          <p:cNvSpPr txBox="1"/>
          <p:nvPr/>
        </p:nvSpPr>
        <p:spPr bwMode="auto">
          <a:xfrm>
            <a:off x="972972" y="4173651"/>
            <a:ext cx="2811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cxnSp>
        <p:nvCxnSpPr>
          <p:cNvPr id="146" name="Straight Connector 145">
            <a:extLst>
              <a:ext uri="{FF2B5EF4-FFF2-40B4-BE49-F238E27FC236}">
                <a16:creationId xmlns:a16="http://schemas.microsoft.com/office/drawing/2014/main" id="{8964352B-69F0-2013-1419-E872B7A175BF}"/>
              </a:ext>
            </a:extLst>
          </p:cNvPr>
          <p:cNvCxnSpPr/>
          <p:nvPr/>
        </p:nvCxnSpPr>
        <p:spPr bwMode="auto">
          <a:xfrm>
            <a:off x="1299130" y="4456039"/>
            <a:ext cx="66944" cy="0"/>
          </a:xfrm>
          <a:prstGeom prst="line">
            <a:avLst/>
          </a:prstGeom>
          <a:noFill/>
          <a:ln w="28575" cap="flat" cmpd="sng" algn="ctr">
            <a:solidFill>
              <a:schemeClr val="bg1"/>
            </a:solidFill>
            <a:prstDash val="solid"/>
            <a:round/>
            <a:headEnd type="none" w="med" len="med"/>
            <a:tailEnd type="none" w="med" len="med"/>
          </a:ln>
          <a:effectLst/>
        </p:spPr>
      </p:cxnSp>
      <p:sp>
        <p:nvSpPr>
          <p:cNvPr id="147" name="TextBox 146">
            <a:extLst>
              <a:ext uri="{FF2B5EF4-FFF2-40B4-BE49-F238E27FC236}">
                <a16:creationId xmlns:a16="http://schemas.microsoft.com/office/drawing/2014/main" id="{D13BC94A-9789-68DA-9151-EA11418CF48F}"/>
              </a:ext>
            </a:extLst>
          </p:cNvPr>
          <p:cNvSpPr txBox="1"/>
          <p:nvPr/>
        </p:nvSpPr>
        <p:spPr bwMode="auto">
          <a:xfrm>
            <a:off x="972972" y="4373235"/>
            <a:ext cx="2811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cxnSp>
        <p:nvCxnSpPr>
          <p:cNvPr id="148" name="Straight Connector 147">
            <a:extLst>
              <a:ext uri="{FF2B5EF4-FFF2-40B4-BE49-F238E27FC236}">
                <a16:creationId xmlns:a16="http://schemas.microsoft.com/office/drawing/2014/main" id="{AA837216-04BD-C404-AE1B-3B87009BE8F0}"/>
              </a:ext>
            </a:extLst>
          </p:cNvPr>
          <p:cNvCxnSpPr/>
          <p:nvPr/>
        </p:nvCxnSpPr>
        <p:spPr bwMode="auto">
          <a:xfrm>
            <a:off x="1299130" y="5288488"/>
            <a:ext cx="66944" cy="0"/>
          </a:xfrm>
          <a:prstGeom prst="line">
            <a:avLst/>
          </a:prstGeom>
          <a:noFill/>
          <a:ln w="28575" cap="flat" cmpd="sng" algn="ctr">
            <a:solidFill>
              <a:schemeClr val="bg1"/>
            </a:solidFill>
            <a:prstDash val="solid"/>
            <a:round/>
            <a:headEnd type="none" w="med" len="med"/>
            <a:tailEnd type="none" w="med" len="med"/>
          </a:ln>
          <a:effectLst/>
        </p:spPr>
      </p:cxnSp>
      <p:sp>
        <p:nvSpPr>
          <p:cNvPr id="149" name="TextBox 148">
            <a:extLst>
              <a:ext uri="{FF2B5EF4-FFF2-40B4-BE49-F238E27FC236}">
                <a16:creationId xmlns:a16="http://schemas.microsoft.com/office/drawing/2014/main" id="{DAE3ED2B-3FDE-1311-DC05-A75326A42542}"/>
              </a:ext>
            </a:extLst>
          </p:cNvPr>
          <p:cNvSpPr txBox="1"/>
          <p:nvPr/>
        </p:nvSpPr>
        <p:spPr bwMode="auto">
          <a:xfrm>
            <a:off x="858330" y="5205684"/>
            <a:ext cx="39574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50" name="TextBox 149">
            <a:extLst>
              <a:ext uri="{FF2B5EF4-FFF2-40B4-BE49-F238E27FC236}">
                <a16:creationId xmlns:a16="http://schemas.microsoft.com/office/drawing/2014/main" id="{6489A3F1-E13C-7D02-1D6B-28CA36402816}"/>
              </a:ext>
            </a:extLst>
          </p:cNvPr>
          <p:cNvSpPr txBox="1"/>
          <p:nvPr/>
        </p:nvSpPr>
        <p:spPr bwMode="auto">
          <a:xfrm rot="16200000">
            <a:off x="-205740" y="4211146"/>
            <a:ext cx="19273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Best Percent Change From Baseline</a:t>
            </a:r>
            <a:endParaRPr kumimoji="0" lang="en-US" sz="14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p:txBody>
      </p:sp>
      <p:cxnSp>
        <p:nvCxnSpPr>
          <p:cNvPr id="152" name="Straight Connector 151">
            <a:extLst>
              <a:ext uri="{FF2B5EF4-FFF2-40B4-BE49-F238E27FC236}">
                <a16:creationId xmlns:a16="http://schemas.microsoft.com/office/drawing/2014/main" id="{071425E6-D49E-BE08-56A9-46838E2E9AE6}"/>
              </a:ext>
            </a:extLst>
          </p:cNvPr>
          <p:cNvCxnSpPr/>
          <p:nvPr/>
        </p:nvCxnSpPr>
        <p:spPr bwMode="auto">
          <a:xfrm>
            <a:off x="1299130" y="3834695"/>
            <a:ext cx="66944" cy="0"/>
          </a:xfrm>
          <a:prstGeom prst="line">
            <a:avLst/>
          </a:prstGeom>
          <a:noFill/>
          <a:ln w="28575" cap="flat" cmpd="sng" algn="ctr">
            <a:solidFill>
              <a:schemeClr val="bg1"/>
            </a:solidFill>
            <a:prstDash val="solid"/>
            <a:round/>
            <a:headEnd type="none" w="med" len="med"/>
            <a:tailEnd type="none" w="med" len="med"/>
          </a:ln>
          <a:effectLst/>
        </p:spPr>
      </p:cxnSp>
      <p:sp>
        <p:nvSpPr>
          <p:cNvPr id="153" name="TextBox 152">
            <a:extLst>
              <a:ext uri="{FF2B5EF4-FFF2-40B4-BE49-F238E27FC236}">
                <a16:creationId xmlns:a16="http://schemas.microsoft.com/office/drawing/2014/main" id="{2666F7F6-EA07-7733-CD23-521620D73632}"/>
              </a:ext>
            </a:extLst>
          </p:cNvPr>
          <p:cNvSpPr txBox="1"/>
          <p:nvPr/>
        </p:nvSpPr>
        <p:spPr bwMode="auto">
          <a:xfrm>
            <a:off x="972972" y="3755087"/>
            <a:ext cx="2811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cxnSp>
        <p:nvCxnSpPr>
          <p:cNvPr id="154" name="Straight Connector 153">
            <a:extLst>
              <a:ext uri="{FF2B5EF4-FFF2-40B4-BE49-F238E27FC236}">
                <a16:creationId xmlns:a16="http://schemas.microsoft.com/office/drawing/2014/main" id="{018DDC50-A97C-9C99-4272-B226C7FDADC1}"/>
              </a:ext>
            </a:extLst>
          </p:cNvPr>
          <p:cNvCxnSpPr/>
          <p:nvPr/>
        </p:nvCxnSpPr>
        <p:spPr bwMode="auto">
          <a:xfrm>
            <a:off x="1299130" y="4669103"/>
            <a:ext cx="66944" cy="0"/>
          </a:xfrm>
          <a:prstGeom prst="line">
            <a:avLst/>
          </a:prstGeom>
          <a:noFill/>
          <a:ln w="28575" cap="flat" cmpd="sng" algn="ctr">
            <a:solidFill>
              <a:schemeClr val="bg1"/>
            </a:solidFill>
            <a:prstDash val="solid"/>
            <a:round/>
            <a:headEnd type="none" w="med" len="med"/>
            <a:tailEnd type="none" w="med" len="med"/>
          </a:ln>
          <a:effectLst/>
        </p:spPr>
      </p:cxnSp>
      <p:sp>
        <p:nvSpPr>
          <p:cNvPr id="155" name="TextBox 154">
            <a:extLst>
              <a:ext uri="{FF2B5EF4-FFF2-40B4-BE49-F238E27FC236}">
                <a16:creationId xmlns:a16="http://schemas.microsoft.com/office/drawing/2014/main" id="{16987EA9-2714-417D-CD87-A0B5C49FDE2A}"/>
              </a:ext>
            </a:extLst>
          </p:cNvPr>
          <p:cNvSpPr txBox="1"/>
          <p:nvPr/>
        </p:nvSpPr>
        <p:spPr bwMode="auto">
          <a:xfrm>
            <a:off x="972972" y="4586299"/>
            <a:ext cx="2811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cxnSp>
        <p:nvCxnSpPr>
          <p:cNvPr id="156" name="Straight Connector 155">
            <a:extLst>
              <a:ext uri="{FF2B5EF4-FFF2-40B4-BE49-F238E27FC236}">
                <a16:creationId xmlns:a16="http://schemas.microsoft.com/office/drawing/2014/main" id="{62754E9D-1B7B-F54A-CDD9-082FCEB0346C}"/>
              </a:ext>
            </a:extLst>
          </p:cNvPr>
          <p:cNvCxnSpPr/>
          <p:nvPr/>
        </p:nvCxnSpPr>
        <p:spPr bwMode="auto">
          <a:xfrm>
            <a:off x="1299130" y="4870330"/>
            <a:ext cx="66944" cy="0"/>
          </a:xfrm>
          <a:prstGeom prst="line">
            <a:avLst/>
          </a:prstGeom>
          <a:noFill/>
          <a:ln w="28575" cap="flat" cmpd="sng" algn="ctr">
            <a:solidFill>
              <a:schemeClr val="bg1"/>
            </a:solidFill>
            <a:prstDash val="solid"/>
            <a:round/>
            <a:headEnd type="none" w="med" len="med"/>
            <a:tailEnd type="none" w="med" len="med"/>
          </a:ln>
          <a:effectLst/>
        </p:spPr>
      </p:cxnSp>
      <p:sp>
        <p:nvSpPr>
          <p:cNvPr id="157" name="TextBox 156">
            <a:extLst>
              <a:ext uri="{FF2B5EF4-FFF2-40B4-BE49-F238E27FC236}">
                <a16:creationId xmlns:a16="http://schemas.microsoft.com/office/drawing/2014/main" id="{E58ADA4B-3B04-9107-F8E9-085290CA0113}"/>
              </a:ext>
            </a:extLst>
          </p:cNvPr>
          <p:cNvSpPr txBox="1"/>
          <p:nvPr/>
        </p:nvSpPr>
        <p:spPr bwMode="auto">
          <a:xfrm>
            <a:off x="972972" y="4787526"/>
            <a:ext cx="2811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cxnSp>
        <p:nvCxnSpPr>
          <p:cNvPr id="158" name="Straight Connector 157">
            <a:extLst>
              <a:ext uri="{FF2B5EF4-FFF2-40B4-BE49-F238E27FC236}">
                <a16:creationId xmlns:a16="http://schemas.microsoft.com/office/drawing/2014/main" id="{8FD14E34-64B2-767F-E082-91ED3264141E}"/>
              </a:ext>
            </a:extLst>
          </p:cNvPr>
          <p:cNvCxnSpPr/>
          <p:nvPr/>
        </p:nvCxnSpPr>
        <p:spPr bwMode="auto">
          <a:xfrm>
            <a:off x="1299130" y="5086353"/>
            <a:ext cx="66944" cy="0"/>
          </a:xfrm>
          <a:prstGeom prst="line">
            <a:avLst/>
          </a:prstGeom>
          <a:noFill/>
          <a:ln w="28575" cap="flat" cmpd="sng" algn="ctr">
            <a:solidFill>
              <a:schemeClr val="bg1"/>
            </a:solidFill>
            <a:prstDash val="solid"/>
            <a:round/>
            <a:headEnd type="none" w="med" len="med"/>
            <a:tailEnd type="none" w="med" len="med"/>
          </a:ln>
          <a:effectLst/>
        </p:spPr>
      </p:cxnSp>
      <p:sp>
        <p:nvSpPr>
          <p:cNvPr id="159" name="TextBox 158">
            <a:extLst>
              <a:ext uri="{FF2B5EF4-FFF2-40B4-BE49-F238E27FC236}">
                <a16:creationId xmlns:a16="http://schemas.microsoft.com/office/drawing/2014/main" id="{DE05A024-B477-F866-35DA-E35482B96A13}"/>
              </a:ext>
            </a:extLst>
          </p:cNvPr>
          <p:cNvSpPr txBox="1"/>
          <p:nvPr/>
        </p:nvSpPr>
        <p:spPr bwMode="auto">
          <a:xfrm>
            <a:off x="972972" y="5012427"/>
            <a:ext cx="2811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61" name="Rectangle 160">
            <a:extLst>
              <a:ext uri="{FF2B5EF4-FFF2-40B4-BE49-F238E27FC236}">
                <a16:creationId xmlns:a16="http://schemas.microsoft.com/office/drawing/2014/main" id="{2BBE4E4A-66C1-815F-DD41-EAD0962D90B4}"/>
              </a:ext>
            </a:extLst>
          </p:cNvPr>
          <p:cNvSpPr/>
          <p:nvPr/>
        </p:nvSpPr>
        <p:spPr bwMode="auto">
          <a:xfrm>
            <a:off x="1433433" y="3973415"/>
            <a:ext cx="132936" cy="28267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2" name="Rectangle 161">
            <a:extLst>
              <a:ext uri="{FF2B5EF4-FFF2-40B4-BE49-F238E27FC236}">
                <a16:creationId xmlns:a16="http://schemas.microsoft.com/office/drawing/2014/main" id="{8A594D29-56D4-37A1-0613-0D4A1BD15E79}"/>
              </a:ext>
            </a:extLst>
          </p:cNvPr>
          <p:cNvSpPr/>
          <p:nvPr/>
        </p:nvSpPr>
        <p:spPr bwMode="auto">
          <a:xfrm>
            <a:off x="1572287" y="3986293"/>
            <a:ext cx="132936" cy="26979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3" name="Rectangle 162">
            <a:extLst>
              <a:ext uri="{FF2B5EF4-FFF2-40B4-BE49-F238E27FC236}">
                <a16:creationId xmlns:a16="http://schemas.microsoft.com/office/drawing/2014/main" id="{43B9A353-8224-9AA2-618C-04B7897260E7}"/>
              </a:ext>
            </a:extLst>
          </p:cNvPr>
          <p:cNvSpPr/>
          <p:nvPr/>
        </p:nvSpPr>
        <p:spPr bwMode="auto">
          <a:xfrm>
            <a:off x="1711141" y="4027506"/>
            <a:ext cx="132936" cy="225753"/>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4" name="Rectangle 163">
            <a:extLst>
              <a:ext uri="{FF2B5EF4-FFF2-40B4-BE49-F238E27FC236}">
                <a16:creationId xmlns:a16="http://schemas.microsoft.com/office/drawing/2014/main" id="{792C753E-245E-B43F-1456-23F6C282569F}"/>
              </a:ext>
            </a:extLst>
          </p:cNvPr>
          <p:cNvSpPr/>
          <p:nvPr/>
        </p:nvSpPr>
        <p:spPr bwMode="auto">
          <a:xfrm>
            <a:off x="1849995" y="4037810"/>
            <a:ext cx="132936" cy="21545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5" name="Rectangle 164">
            <a:extLst>
              <a:ext uri="{FF2B5EF4-FFF2-40B4-BE49-F238E27FC236}">
                <a16:creationId xmlns:a16="http://schemas.microsoft.com/office/drawing/2014/main" id="{E4012A7E-A35F-7868-0B58-3377196FFE44}"/>
              </a:ext>
            </a:extLst>
          </p:cNvPr>
          <p:cNvSpPr/>
          <p:nvPr/>
        </p:nvSpPr>
        <p:spPr bwMode="auto">
          <a:xfrm>
            <a:off x="1988849" y="4071295"/>
            <a:ext cx="132936" cy="18196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6" name="Rectangle 165">
            <a:extLst>
              <a:ext uri="{FF2B5EF4-FFF2-40B4-BE49-F238E27FC236}">
                <a16:creationId xmlns:a16="http://schemas.microsoft.com/office/drawing/2014/main" id="{AAA5B30C-39A2-6408-9970-95D1927A4EC3}"/>
              </a:ext>
            </a:extLst>
          </p:cNvPr>
          <p:cNvSpPr/>
          <p:nvPr/>
        </p:nvSpPr>
        <p:spPr bwMode="auto">
          <a:xfrm>
            <a:off x="2127703" y="4117659"/>
            <a:ext cx="132936" cy="13842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7" name="Rectangle 166">
            <a:extLst>
              <a:ext uri="{FF2B5EF4-FFF2-40B4-BE49-F238E27FC236}">
                <a16:creationId xmlns:a16="http://schemas.microsoft.com/office/drawing/2014/main" id="{215FD5CB-6385-CE37-A69D-900610D0E1CE}"/>
              </a:ext>
            </a:extLst>
          </p:cNvPr>
          <p:cNvSpPr/>
          <p:nvPr/>
        </p:nvSpPr>
        <p:spPr bwMode="auto">
          <a:xfrm>
            <a:off x="2266557" y="4138265"/>
            <a:ext cx="132936" cy="117823"/>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8" name="Rectangle 167">
            <a:extLst>
              <a:ext uri="{FF2B5EF4-FFF2-40B4-BE49-F238E27FC236}">
                <a16:creationId xmlns:a16="http://schemas.microsoft.com/office/drawing/2014/main" id="{8C592F14-5845-1EBC-8675-A2C3F800C3BE}"/>
              </a:ext>
            </a:extLst>
          </p:cNvPr>
          <p:cNvSpPr/>
          <p:nvPr/>
        </p:nvSpPr>
        <p:spPr bwMode="auto">
          <a:xfrm>
            <a:off x="2405411" y="4156295"/>
            <a:ext cx="132936" cy="99793"/>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9" name="Rectangle 168">
            <a:extLst>
              <a:ext uri="{FF2B5EF4-FFF2-40B4-BE49-F238E27FC236}">
                <a16:creationId xmlns:a16="http://schemas.microsoft.com/office/drawing/2014/main" id="{BCE1B45D-1AE2-1CB2-5EBE-63EC727532C1}"/>
              </a:ext>
            </a:extLst>
          </p:cNvPr>
          <p:cNvSpPr/>
          <p:nvPr/>
        </p:nvSpPr>
        <p:spPr bwMode="auto">
          <a:xfrm>
            <a:off x="2544265" y="4194933"/>
            <a:ext cx="132936" cy="5858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0" name="Rectangle 169">
            <a:extLst>
              <a:ext uri="{FF2B5EF4-FFF2-40B4-BE49-F238E27FC236}">
                <a16:creationId xmlns:a16="http://schemas.microsoft.com/office/drawing/2014/main" id="{5579C9AA-2E2E-DD22-3918-278178D5205A}"/>
              </a:ext>
            </a:extLst>
          </p:cNvPr>
          <p:cNvSpPr/>
          <p:nvPr/>
        </p:nvSpPr>
        <p:spPr bwMode="auto">
          <a:xfrm>
            <a:off x="2683119" y="4209090"/>
            <a:ext cx="132936" cy="4571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1" name="Rectangle 170">
            <a:extLst>
              <a:ext uri="{FF2B5EF4-FFF2-40B4-BE49-F238E27FC236}">
                <a16:creationId xmlns:a16="http://schemas.microsoft.com/office/drawing/2014/main" id="{2B8F45B6-7743-8FC7-BB97-B082CA8E998A}"/>
              </a:ext>
            </a:extLst>
          </p:cNvPr>
          <p:cNvSpPr/>
          <p:nvPr/>
        </p:nvSpPr>
        <p:spPr bwMode="auto">
          <a:xfrm>
            <a:off x="2821973" y="4252878"/>
            <a:ext cx="132936" cy="914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2" name="Rectangle 171">
            <a:extLst>
              <a:ext uri="{FF2B5EF4-FFF2-40B4-BE49-F238E27FC236}">
                <a16:creationId xmlns:a16="http://schemas.microsoft.com/office/drawing/2014/main" id="{105E6511-54AE-A969-4250-D3956E2417B5}"/>
              </a:ext>
            </a:extLst>
          </p:cNvPr>
          <p:cNvSpPr/>
          <p:nvPr/>
        </p:nvSpPr>
        <p:spPr bwMode="auto">
          <a:xfrm>
            <a:off x="2960827" y="4252878"/>
            <a:ext cx="132936" cy="1828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3" name="Rectangle 172">
            <a:extLst>
              <a:ext uri="{FF2B5EF4-FFF2-40B4-BE49-F238E27FC236}">
                <a16:creationId xmlns:a16="http://schemas.microsoft.com/office/drawing/2014/main" id="{10F7BB30-DE7C-3347-5D45-E6A3F4BA4981}"/>
              </a:ext>
            </a:extLst>
          </p:cNvPr>
          <p:cNvSpPr/>
          <p:nvPr/>
        </p:nvSpPr>
        <p:spPr bwMode="auto">
          <a:xfrm>
            <a:off x="3099681" y="4252878"/>
            <a:ext cx="132936" cy="1828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4" name="Rectangle 173">
            <a:extLst>
              <a:ext uri="{FF2B5EF4-FFF2-40B4-BE49-F238E27FC236}">
                <a16:creationId xmlns:a16="http://schemas.microsoft.com/office/drawing/2014/main" id="{C6A7F0A8-51A2-0FA6-0BFB-B97B9D1FB376}"/>
              </a:ext>
            </a:extLst>
          </p:cNvPr>
          <p:cNvSpPr/>
          <p:nvPr/>
        </p:nvSpPr>
        <p:spPr bwMode="auto">
          <a:xfrm>
            <a:off x="3238535" y="4252878"/>
            <a:ext cx="132936" cy="2743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5" name="Rectangle 174">
            <a:extLst>
              <a:ext uri="{FF2B5EF4-FFF2-40B4-BE49-F238E27FC236}">
                <a16:creationId xmlns:a16="http://schemas.microsoft.com/office/drawing/2014/main" id="{1E4C6E89-3B40-6393-8A89-474FC0CB3BD1}"/>
              </a:ext>
            </a:extLst>
          </p:cNvPr>
          <p:cNvSpPr/>
          <p:nvPr/>
        </p:nvSpPr>
        <p:spPr bwMode="auto">
          <a:xfrm>
            <a:off x="3377389" y="4250302"/>
            <a:ext cx="132936" cy="36576"/>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6" name="Rectangle 175">
            <a:extLst>
              <a:ext uri="{FF2B5EF4-FFF2-40B4-BE49-F238E27FC236}">
                <a16:creationId xmlns:a16="http://schemas.microsoft.com/office/drawing/2014/main" id="{5CAA4EAE-E57C-5E42-F28C-49B874CBB25A}"/>
              </a:ext>
            </a:extLst>
          </p:cNvPr>
          <p:cNvSpPr/>
          <p:nvPr/>
        </p:nvSpPr>
        <p:spPr bwMode="auto">
          <a:xfrm>
            <a:off x="3516243" y="4256088"/>
            <a:ext cx="132936" cy="72003"/>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7" name="Rectangle 176">
            <a:extLst>
              <a:ext uri="{FF2B5EF4-FFF2-40B4-BE49-F238E27FC236}">
                <a16:creationId xmlns:a16="http://schemas.microsoft.com/office/drawing/2014/main" id="{27C82056-8C1C-59E3-3B8B-22AAD4EDBFC7}"/>
              </a:ext>
            </a:extLst>
          </p:cNvPr>
          <p:cNvSpPr/>
          <p:nvPr/>
        </p:nvSpPr>
        <p:spPr bwMode="auto">
          <a:xfrm>
            <a:off x="3655097" y="4256088"/>
            <a:ext cx="132936" cy="9518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8" name="Rectangle 177">
            <a:extLst>
              <a:ext uri="{FF2B5EF4-FFF2-40B4-BE49-F238E27FC236}">
                <a16:creationId xmlns:a16="http://schemas.microsoft.com/office/drawing/2014/main" id="{31A1D816-89E4-A421-28B3-147FD439F3A5}"/>
              </a:ext>
            </a:extLst>
          </p:cNvPr>
          <p:cNvSpPr/>
          <p:nvPr/>
        </p:nvSpPr>
        <p:spPr bwMode="auto">
          <a:xfrm>
            <a:off x="3793951" y="4252879"/>
            <a:ext cx="132936" cy="14991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9" name="Rectangle 178">
            <a:extLst>
              <a:ext uri="{FF2B5EF4-FFF2-40B4-BE49-F238E27FC236}">
                <a16:creationId xmlns:a16="http://schemas.microsoft.com/office/drawing/2014/main" id="{D5A9CC0A-4C21-AB50-BFA9-9C81C86EF789}"/>
              </a:ext>
            </a:extLst>
          </p:cNvPr>
          <p:cNvSpPr/>
          <p:nvPr/>
        </p:nvSpPr>
        <p:spPr bwMode="auto">
          <a:xfrm>
            <a:off x="3932805" y="4252604"/>
            <a:ext cx="132936" cy="155336"/>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0" name="Rectangle 179">
            <a:extLst>
              <a:ext uri="{FF2B5EF4-FFF2-40B4-BE49-F238E27FC236}">
                <a16:creationId xmlns:a16="http://schemas.microsoft.com/office/drawing/2014/main" id="{4990460D-86E5-46A8-9587-6D5B99386E08}"/>
              </a:ext>
            </a:extLst>
          </p:cNvPr>
          <p:cNvSpPr/>
          <p:nvPr/>
        </p:nvSpPr>
        <p:spPr bwMode="auto">
          <a:xfrm>
            <a:off x="4071659" y="4256088"/>
            <a:ext cx="132936" cy="16730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1" name="Rectangle 180">
            <a:extLst>
              <a:ext uri="{FF2B5EF4-FFF2-40B4-BE49-F238E27FC236}">
                <a16:creationId xmlns:a16="http://schemas.microsoft.com/office/drawing/2014/main" id="{F776FDD3-D86C-B224-F3CD-563CA38551AE}"/>
              </a:ext>
            </a:extLst>
          </p:cNvPr>
          <p:cNvSpPr/>
          <p:nvPr/>
        </p:nvSpPr>
        <p:spPr bwMode="auto">
          <a:xfrm>
            <a:off x="4210513" y="4250303"/>
            <a:ext cx="132936" cy="17824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2" name="Rectangle 181">
            <a:extLst>
              <a:ext uri="{FF2B5EF4-FFF2-40B4-BE49-F238E27FC236}">
                <a16:creationId xmlns:a16="http://schemas.microsoft.com/office/drawing/2014/main" id="{94FC1FDC-92F5-D4B0-24AC-6C76194FAF3E}"/>
              </a:ext>
            </a:extLst>
          </p:cNvPr>
          <p:cNvSpPr/>
          <p:nvPr/>
        </p:nvSpPr>
        <p:spPr bwMode="auto">
          <a:xfrm>
            <a:off x="4349367" y="4256088"/>
            <a:ext cx="132936" cy="18533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3" name="Rectangle 182">
            <a:extLst>
              <a:ext uri="{FF2B5EF4-FFF2-40B4-BE49-F238E27FC236}">
                <a16:creationId xmlns:a16="http://schemas.microsoft.com/office/drawing/2014/main" id="{A584A9FE-6BAA-AD35-89A1-93E20C83E843}"/>
              </a:ext>
            </a:extLst>
          </p:cNvPr>
          <p:cNvSpPr/>
          <p:nvPr/>
        </p:nvSpPr>
        <p:spPr bwMode="auto">
          <a:xfrm>
            <a:off x="4488221" y="4256088"/>
            <a:ext cx="132936" cy="18533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4" name="Rectangle 183">
            <a:extLst>
              <a:ext uri="{FF2B5EF4-FFF2-40B4-BE49-F238E27FC236}">
                <a16:creationId xmlns:a16="http://schemas.microsoft.com/office/drawing/2014/main" id="{40BFD6F1-FE05-BB7A-97AE-940823F69FFB}"/>
              </a:ext>
            </a:extLst>
          </p:cNvPr>
          <p:cNvSpPr/>
          <p:nvPr/>
        </p:nvSpPr>
        <p:spPr bwMode="auto">
          <a:xfrm>
            <a:off x="4627075" y="4250302"/>
            <a:ext cx="132936" cy="198851"/>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5" name="Rectangle 184">
            <a:extLst>
              <a:ext uri="{FF2B5EF4-FFF2-40B4-BE49-F238E27FC236}">
                <a16:creationId xmlns:a16="http://schemas.microsoft.com/office/drawing/2014/main" id="{82E98DEB-74E5-7B96-C1E6-8916FDBD3D03}"/>
              </a:ext>
            </a:extLst>
          </p:cNvPr>
          <p:cNvSpPr/>
          <p:nvPr/>
        </p:nvSpPr>
        <p:spPr bwMode="auto">
          <a:xfrm>
            <a:off x="4765929" y="4250303"/>
            <a:ext cx="132936" cy="20915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6" name="Rectangle 185">
            <a:extLst>
              <a:ext uri="{FF2B5EF4-FFF2-40B4-BE49-F238E27FC236}">
                <a16:creationId xmlns:a16="http://schemas.microsoft.com/office/drawing/2014/main" id="{B82D1354-FC04-4EA4-2552-DE800892A46F}"/>
              </a:ext>
            </a:extLst>
          </p:cNvPr>
          <p:cNvSpPr/>
          <p:nvPr/>
        </p:nvSpPr>
        <p:spPr bwMode="auto">
          <a:xfrm>
            <a:off x="4904783" y="4258030"/>
            <a:ext cx="132936" cy="20915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7" name="Rectangle 186">
            <a:extLst>
              <a:ext uri="{FF2B5EF4-FFF2-40B4-BE49-F238E27FC236}">
                <a16:creationId xmlns:a16="http://schemas.microsoft.com/office/drawing/2014/main" id="{69A0D0BC-481C-DAE5-B87C-75096C2B9F6A}"/>
              </a:ext>
            </a:extLst>
          </p:cNvPr>
          <p:cNvSpPr/>
          <p:nvPr/>
        </p:nvSpPr>
        <p:spPr bwMode="auto">
          <a:xfrm>
            <a:off x="5043637" y="4250302"/>
            <a:ext cx="132936" cy="22460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8" name="Rectangle 187">
            <a:extLst>
              <a:ext uri="{FF2B5EF4-FFF2-40B4-BE49-F238E27FC236}">
                <a16:creationId xmlns:a16="http://schemas.microsoft.com/office/drawing/2014/main" id="{976738C3-593A-1DFF-F4BE-17AEDE617A17}"/>
              </a:ext>
            </a:extLst>
          </p:cNvPr>
          <p:cNvSpPr/>
          <p:nvPr/>
        </p:nvSpPr>
        <p:spPr bwMode="auto">
          <a:xfrm>
            <a:off x="5182491" y="4250302"/>
            <a:ext cx="132936" cy="22460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9" name="Rectangle 188">
            <a:extLst>
              <a:ext uri="{FF2B5EF4-FFF2-40B4-BE49-F238E27FC236}">
                <a16:creationId xmlns:a16="http://schemas.microsoft.com/office/drawing/2014/main" id="{C966A870-7A46-F36B-717A-4EDFA03E279E}"/>
              </a:ext>
            </a:extLst>
          </p:cNvPr>
          <p:cNvSpPr/>
          <p:nvPr/>
        </p:nvSpPr>
        <p:spPr bwMode="auto">
          <a:xfrm>
            <a:off x="5321345" y="4250302"/>
            <a:ext cx="132936" cy="23175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0" name="Rectangle 189">
            <a:extLst>
              <a:ext uri="{FF2B5EF4-FFF2-40B4-BE49-F238E27FC236}">
                <a16:creationId xmlns:a16="http://schemas.microsoft.com/office/drawing/2014/main" id="{C8EA7CE0-F0E1-7415-DBFB-5C2626052DC8}"/>
              </a:ext>
            </a:extLst>
          </p:cNvPr>
          <p:cNvSpPr/>
          <p:nvPr/>
        </p:nvSpPr>
        <p:spPr bwMode="auto">
          <a:xfrm>
            <a:off x="5460199" y="4250303"/>
            <a:ext cx="132936" cy="24206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1" name="Rectangle 190">
            <a:extLst>
              <a:ext uri="{FF2B5EF4-FFF2-40B4-BE49-F238E27FC236}">
                <a16:creationId xmlns:a16="http://schemas.microsoft.com/office/drawing/2014/main" id="{2160D3C3-B475-AE6C-1B65-5084B8169D7B}"/>
              </a:ext>
            </a:extLst>
          </p:cNvPr>
          <p:cNvSpPr/>
          <p:nvPr/>
        </p:nvSpPr>
        <p:spPr bwMode="auto">
          <a:xfrm>
            <a:off x="5599053" y="4256088"/>
            <a:ext cx="132936" cy="26718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2" name="Rectangle 191">
            <a:extLst>
              <a:ext uri="{FF2B5EF4-FFF2-40B4-BE49-F238E27FC236}">
                <a16:creationId xmlns:a16="http://schemas.microsoft.com/office/drawing/2014/main" id="{4C04E54D-6C9C-B41C-DEDE-C4071C088CF5}"/>
              </a:ext>
            </a:extLst>
          </p:cNvPr>
          <p:cNvSpPr/>
          <p:nvPr/>
        </p:nvSpPr>
        <p:spPr bwMode="auto">
          <a:xfrm>
            <a:off x="5737907" y="4250302"/>
            <a:ext cx="132936" cy="28842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5" name="Rectangle 194">
            <a:extLst>
              <a:ext uri="{FF2B5EF4-FFF2-40B4-BE49-F238E27FC236}">
                <a16:creationId xmlns:a16="http://schemas.microsoft.com/office/drawing/2014/main" id="{0B4B538C-63E9-C940-3841-4C6979A7F24E}"/>
              </a:ext>
            </a:extLst>
          </p:cNvPr>
          <p:cNvSpPr/>
          <p:nvPr/>
        </p:nvSpPr>
        <p:spPr bwMode="auto">
          <a:xfrm>
            <a:off x="5876761" y="4255454"/>
            <a:ext cx="132936" cy="28842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6" name="Rectangle 195">
            <a:extLst>
              <a:ext uri="{FF2B5EF4-FFF2-40B4-BE49-F238E27FC236}">
                <a16:creationId xmlns:a16="http://schemas.microsoft.com/office/drawing/2014/main" id="{14B25088-20FB-5065-CEDD-6D05D99C5092}"/>
              </a:ext>
            </a:extLst>
          </p:cNvPr>
          <p:cNvSpPr/>
          <p:nvPr/>
        </p:nvSpPr>
        <p:spPr bwMode="auto">
          <a:xfrm>
            <a:off x="6015615" y="4250302"/>
            <a:ext cx="132936" cy="31675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7" name="Rectangle 196">
            <a:extLst>
              <a:ext uri="{FF2B5EF4-FFF2-40B4-BE49-F238E27FC236}">
                <a16:creationId xmlns:a16="http://schemas.microsoft.com/office/drawing/2014/main" id="{B1F82B44-FC49-3B3A-B1C5-C033BCCCF2AD}"/>
              </a:ext>
            </a:extLst>
          </p:cNvPr>
          <p:cNvSpPr/>
          <p:nvPr/>
        </p:nvSpPr>
        <p:spPr bwMode="auto">
          <a:xfrm>
            <a:off x="6154469" y="4250302"/>
            <a:ext cx="132936" cy="35281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8" name="Rectangle 197">
            <a:extLst>
              <a:ext uri="{FF2B5EF4-FFF2-40B4-BE49-F238E27FC236}">
                <a16:creationId xmlns:a16="http://schemas.microsoft.com/office/drawing/2014/main" id="{EC279867-75A8-AC4E-D7A9-089FAFBF43A7}"/>
              </a:ext>
            </a:extLst>
          </p:cNvPr>
          <p:cNvSpPr/>
          <p:nvPr/>
        </p:nvSpPr>
        <p:spPr bwMode="auto">
          <a:xfrm>
            <a:off x="6293323" y="4258031"/>
            <a:ext cx="132936" cy="35539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9" name="Rectangle 198">
            <a:extLst>
              <a:ext uri="{FF2B5EF4-FFF2-40B4-BE49-F238E27FC236}">
                <a16:creationId xmlns:a16="http://schemas.microsoft.com/office/drawing/2014/main" id="{6591FE93-10A9-63C2-4F8B-ED70EE76C130}"/>
              </a:ext>
            </a:extLst>
          </p:cNvPr>
          <p:cNvSpPr/>
          <p:nvPr/>
        </p:nvSpPr>
        <p:spPr bwMode="auto">
          <a:xfrm>
            <a:off x="6432177" y="4258031"/>
            <a:ext cx="132936" cy="35539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0" name="Rectangle 199">
            <a:extLst>
              <a:ext uri="{FF2B5EF4-FFF2-40B4-BE49-F238E27FC236}">
                <a16:creationId xmlns:a16="http://schemas.microsoft.com/office/drawing/2014/main" id="{C1F7079E-C911-7513-6C43-3A55CFF95857}"/>
              </a:ext>
            </a:extLst>
          </p:cNvPr>
          <p:cNvSpPr/>
          <p:nvPr/>
        </p:nvSpPr>
        <p:spPr bwMode="auto">
          <a:xfrm>
            <a:off x="6571031" y="4250302"/>
            <a:ext cx="132936" cy="37600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1" name="Rectangle 200">
            <a:extLst>
              <a:ext uri="{FF2B5EF4-FFF2-40B4-BE49-F238E27FC236}">
                <a16:creationId xmlns:a16="http://schemas.microsoft.com/office/drawing/2014/main" id="{1700E2B8-0304-88DC-EB80-79CC26ABCF25}"/>
              </a:ext>
            </a:extLst>
          </p:cNvPr>
          <p:cNvSpPr/>
          <p:nvPr/>
        </p:nvSpPr>
        <p:spPr bwMode="auto">
          <a:xfrm>
            <a:off x="6709885" y="4250302"/>
            <a:ext cx="132936" cy="38372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2" name="Rectangle 201">
            <a:extLst>
              <a:ext uri="{FF2B5EF4-FFF2-40B4-BE49-F238E27FC236}">
                <a16:creationId xmlns:a16="http://schemas.microsoft.com/office/drawing/2014/main" id="{31836E89-F2FF-EB10-204E-7FDF117A6349}"/>
              </a:ext>
            </a:extLst>
          </p:cNvPr>
          <p:cNvSpPr/>
          <p:nvPr/>
        </p:nvSpPr>
        <p:spPr bwMode="auto">
          <a:xfrm>
            <a:off x="6848739" y="4250303"/>
            <a:ext cx="132936" cy="39660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3" name="Rectangle 202">
            <a:extLst>
              <a:ext uri="{FF2B5EF4-FFF2-40B4-BE49-F238E27FC236}">
                <a16:creationId xmlns:a16="http://schemas.microsoft.com/office/drawing/2014/main" id="{698CC9C1-F070-E21D-002A-D476F090AA65}"/>
              </a:ext>
            </a:extLst>
          </p:cNvPr>
          <p:cNvSpPr/>
          <p:nvPr/>
        </p:nvSpPr>
        <p:spPr bwMode="auto">
          <a:xfrm>
            <a:off x="6987593" y="4250302"/>
            <a:ext cx="132936" cy="49964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4" name="Rectangle 203">
            <a:extLst>
              <a:ext uri="{FF2B5EF4-FFF2-40B4-BE49-F238E27FC236}">
                <a16:creationId xmlns:a16="http://schemas.microsoft.com/office/drawing/2014/main" id="{D5416D34-E157-C1FF-F91A-CB12B4F494A4}"/>
              </a:ext>
            </a:extLst>
          </p:cNvPr>
          <p:cNvSpPr/>
          <p:nvPr/>
        </p:nvSpPr>
        <p:spPr bwMode="auto">
          <a:xfrm>
            <a:off x="7126447" y="4256088"/>
            <a:ext cx="132936" cy="52733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5" name="Rectangle 204">
            <a:extLst>
              <a:ext uri="{FF2B5EF4-FFF2-40B4-BE49-F238E27FC236}">
                <a16:creationId xmlns:a16="http://schemas.microsoft.com/office/drawing/2014/main" id="{FBE54B3F-686C-BA54-CA65-AABEF61E6D8B}"/>
              </a:ext>
            </a:extLst>
          </p:cNvPr>
          <p:cNvSpPr/>
          <p:nvPr/>
        </p:nvSpPr>
        <p:spPr bwMode="auto">
          <a:xfrm>
            <a:off x="7265301" y="4256089"/>
            <a:ext cx="132936" cy="535066"/>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6" name="Rectangle 205">
            <a:extLst>
              <a:ext uri="{FF2B5EF4-FFF2-40B4-BE49-F238E27FC236}">
                <a16:creationId xmlns:a16="http://schemas.microsoft.com/office/drawing/2014/main" id="{39FCB6D1-0ACF-E1DE-57E8-DF99636477C0}"/>
              </a:ext>
            </a:extLst>
          </p:cNvPr>
          <p:cNvSpPr/>
          <p:nvPr/>
        </p:nvSpPr>
        <p:spPr bwMode="auto">
          <a:xfrm>
            <a:off x="7404155" y="4250302"/>
            <a:ext cx="132936" cy="55630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7" name="Rectangle 206">
            <a:extLst>
              <a:ext uri="{FF2B5EF4-FFF2-40B4-BE49-F238E27FC236}">
                <a16:creationId xmlns:a16="http://schemas.microsoft.com/office/drawing/2014/main" id="{DE769796-F06B-6EDC-F5AF-A3AE361D9379}"/>
              </a:ext>
            </a:extLst>
          </p:cNvPr>
          <p:cNvSpPr/>
          <p:nvPr/>
        </p:nvSpPr>
        <p:spPr bwMode="auto">
          <a:xfrm>
            <a:off x="7543009" y="4250080"/>
            <a:ext cx="132936" cy="64153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8" name="Rectangle 207">
            <a:extLst>
              <a:ext uri="{FF2B5EF4-FFF2-40B4-BE49-F238E27FC236}">
                <a16:creationId xmlns:a16="http://schemas.microsoft.com/office/drawing/2014/main" id="{B5448464-DED8-94B6-F091-E8ECD5517C90}"/>
              </a:ext>
            </a:extLst>
          </p:cNvPr>
          <p:cNvSpPr/>
          <p:nvPr/>
        </p:nvSpPr>
        <p:spPr bwMode="auto">
          <a:xfrm>
            <a:off x="7681863" y="4249856"/>
            <a:ext cx="132936" cy="67523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9" name="Rectangle 208">
            <a:extLst>
              <a:ext uri="{FF2B5EF4-FFF2-40B4-BE49-F238E27FC236}">
                <a16:creationId xmlns:a16="http://schemas.microsoft.com/office/drawing/2014/main" id="{D7776418-2C3D-101B-1584-278783674904}"/>
              </a:ext>
            </a:extLst>
          </p:cNvPr>
          <p:cNvSpPr/>
          <p:nvPr/>
        </p:nvSpPr>
        <p:spPr bwMode="auto">
          <a:xfrm>
            <a:off x="7820717" y="4250081"/>
            <a:ext cx="132936" cy="711076"/>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0" name="Rectangle 209">
            <a:extLst>
              <a:ext uri="{FF2B5EF4-FFF2-40B4-BE49-F238E27FC236}">
                <a16:creationId xmlns:a16="http://schemas.microsoft.com/office/drawing/2014/main" id="{BEE020F7-9AF4-BFC3-911D-A84D69FBB910}"/>
              </a:ext>
            </a:extLst>
          </p:cNvPr>
          <p:cNvSpPr/>
          <p:nvPr/>
        </p:nvSpPr>
        <p:spPr bwMode="auto">
          <a:xfrm>
            <a:off x="7959571" y="4249856"/>
            <a:ext cx="132936" cy="72160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1" name="Rectangle 210">
            <a:extLst>
              <a:ext uri="{FF2B5EF4-FFF2-40B4-BE49-F238E27FC236}">
                <a16:creationId xmlns:a16="http://schemas.microsoft.com/office/drawing/2014/main" id="{09E7C5C8-8E86-D6D4-B1AF-09164D469097}"/>
              </a:ext>
            </a:extLst>
          </p:cNvPr>
          <p:cNvSpPr/>
          <p:nvPr/>
        </p:nvSpPr>
        <p:spPr bwMode="auto">
          <a:xfrm>
            <a:off x="8098425" y="4249856"/>
            <a:ext cx="132936" cy="79115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4" name="Rectangle 213">
            <a:extLst>
              <a:ext uri="{FF2B5EF4-FFF2-40B4-BE49-F238E27FC236}">
                <a16:creationId xmlns:a16="http://schemas.microsoft.com/office/drawing/2014/main" id="{EB4C7368-518A-3966-B9BB-15A6EE542D9F}"/>
              </a:ext>
            </a:extLst>
          </p:cNvPr>
          <p:cNvSpPr/>
          <p:nvPr/>
        </p:nvSpPr>
        <p:spPr bwMode="auto">
          <a:xfrm>
            <a:off x="8237279" y="4249856"/>
            <a:ext cx="132936" cy="79630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5" name="Rectangle 214">
            <a:extLst>
              <a:ext uri="{FF2B5EF4-FFF2-40B4-BE49-F238E27FC236}">
                <a16:creationId xmlns:a16="http://schemas.microsoft.com/office/drawing/2014/main" id="{ECB94184-BBE4-B5A7-3731-61E7F60580E7}"/>
              </a:ext>
            </a:extLst>
          </p:cNvPr>
          <p:cNvSpPr/>
          <p:nvPr/>
        </p:nvSpPr>
        <p:spPr bwMode="auto">
          <a:xfrm>
            <a:off x="8376144" y="4249856"/>
            <a:ext cx="132936" cy="104100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217" name="Straight Connector 216">
            <a:extLst>
              <a:ext uri="{FF2B5EF4-FFF2-40B4-BE49-F238E27FC236}">
                <a16:creationId xmlns:a16="http://schemas.microsoft.com/office/drawing/2014/main" id="{3FE43324-CB88-F2EC-B62F-5DFD59238D51}"/>
              </a:ext>
            </a:extLst>
          </p:cNvPr>
          <p:cNvCxnSpPr/>
          <p:nvPr/>
        </p:nvCxnSpPr>
        <p:spPr bwMode="auto">
          <a:xfrm>
            <a:off x="9366805" y="3625387"/>
            <a:ext cx="66944" cy="0"/>
          </a:xfrm>
          <a:prstGeom prst="line">
            <a:avLst/>
          </a:prstGeom>
          <a:noFill/>
          <a:ln w="28575" cap="flat" cmpd="sng" algn="ctr">
            <a:solidFill>
              <a:schemeClr val="bg1"/>
            </a:solidFill>
            <a:prstDash val="solid"/>
            <a:round/>
            <a:headEnd type="none" w="med" len="med"/>
            <a:tailEnd type="none" w="med" len="med"/>
          </a:ln>
          <a:effectLst/>
        </p:spPr>
      </p:cxnSp>
      <p:sp>
        <p:nvSpPr>
          <p:cNvPr id="218" name="TextBox 217">
            <a:extLst>
              <a:ext uri="{FF2B5EF4-FFF2-40B4-BE49-F238E27FC236}">
                <a16:creationId xmlns:a16="http://schemas.microsoft.com/office/drawing/2014/main" id="{7CA185CF-9B7C-8BE6-D32C-0F3E83819A80}"/>
              </a:ext>
            </a:extLst>
          </p:cNvPr>
          <p:cNvSpPr txBox="1"/>
          <p:nvPr/>
        </p:nvSpPr>
        <p:spPr bwMode="auto">
          <a:xfrm>
            <a:off x="9040647" y="3545779"/>
            <a:ext cx="2811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cxnSp>
        <p:nvCxnSpPr>
          <p:cNvPr id="219" name="Straight Connector 218">
            <a:extLst>
              <a:ext uri="{FF2B5EF4-FFF2-40B4-BE49-F238E27FC236}">
                <a16:creationId xmlns:a16="http://schemas.microsoft.com/office/drawing/2014/main" id="{DEAD5C5F-C2EC-EBA8-41E6-5EBE91220526}"/>
              </a:ext>
            </a:extLst>
          </p:cNvPr>
          <p:cNvCxnSpPr/>
          <p:nvPr/>
        </p:nvCxnSpPr>
        <p:spPr bwMode="auto">
          <a:xfrm>
            <a:off x="9366805" y="4038880"/>
            <a:ext cx="66944" cy="0"/>
          </a:xfrm>
          <a:prstGeom prst="line">
            <a:avLst/>
          </a:prstGeom>
          <a:noFill/>
          <a:ln w="28575" cap="flat" cmpd="sng" algn="ctr">
            <a:solidFill>
              <a:schemeClr val="bg1"/>
            </a:solidFill>
            <a:prstDash val="solid"/>
            <a:round/>
            <a:headEnd type="none" w="med" len="med"/>
            <a:tailEnd type="none" w="med" len="med"/>
          </a:ln>
          <a:effectLst/>
        </p:spPr>
      </p:cxnSp>
      <p:sp>
        <p:nvSpPr>
          <p:cNvPr id="220" name="TextBox 219">
            <a:extLst>
              <a:ext uri="{FF2B5EF4-FFF2-40B4-BE49-F238E27FC236}">
                <a16:creationId xmlns:a16="http://schemas.microsoft.com/office/drawing/2014/main" id="{37B61524-BAC5-B732-1979-75F924092E7E}"/>
              </a:ext>
            </a:extLst>
          </p:cNvPr>
          <p:cNvSpPr txBox="1"/>
          <p:nvPr/>
        </p:nvSpPr>
        <p:spPr bwMode="auto">
          <a:xfrm>
            <a:off x="9040647" y="3959272"/>
            <a:ext cx="2811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cxnSp>
        <p:nvCxnSpPr>
          <p:cNvPr id="221" name="Straight Connector 220">
            <a:extLst>
              <a:ext uri="{FF2B5EF4-FFF2-40B4-BE49-F238E27FC236}">
                <a16:creationId xmlns:a16="http://schemas.microsoft.com/office/drawing/2014/main" id="{CE314181-9F1F-D3AA-8DD1-A4EE1BA97697}"/>
              </a:ext>
            </a:extLst>
          </p:cNvPr>
          <p:cNvCxnSpPr/>
          <p:nvPr/>
        </p:nvCxnSpPr>
        <p:spPr bwMode="auto">
          <a:xfrm>
            <a:off x="9366805" y="4253259"/>
            <a:ext cx="66944" cy="0"/>
          </a:xfrm>
          <a:prstGeom prst="line">
            <a:avLst/>
          </a:prstGeom>
          <a:noFill/>
          <a:ln w="28575" cap="flat" cmpd="sng" algn="ctr">
            <a:solidFill>
              <a:schemeClr val="bg1"/>
            </a:solidFill>
            <a:prstDash val="solid"/>
            <a:round/>
            <a:headEnd type="none" w="med" len="med"/>
            <a:tailEnd type="none" w="med" len="med"/>
          </a:ln>
          <a:effectLst/>
        </p:spPr>
      </p:cxnSp>
      <p:sp>
        <p:nvSpPr>
          <p:cNvPr id="222" name="TextBox 221">
            <a:extLst>
              <a:ext uri="{FF2B5EF4-FFF2-40B4-BE49-F238E27FC236}">
                <a16:creationId xmlns:a16="http://schemas.microsoft.com/office/drawing/2014/main" id="{F317A09E-702A-F6AA-7BF4-1B0DF449100D}"/>
              </a:ext>
            </a:extLst>
          </p:cNvPr>
          <p:cNvSpPr txBox="1"/>
          <p:nvPr/>
        </p:nvSpPr>
        <p:spPr bwMode="auto">
          <a:xfrm>
            <a:off x="9040647" y="4173651"/>
            <a:ext cx="2811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cxnSp>
        <p:nvCxnSpPr>
          <p:cNvPr id="223" name="Straight Connector 222">
            <a:extLst>
              <a:ext uri="{FF2B5EF4-FFF2-40B4-BE49-F238E27FC236}">
                <a16:creationId xmlns:a16="http://schemas.microsoft.com/office/drawing/2014/main" id="{0FBC056C-D7BA-C7F3-CB30-88D511233991}"/>
              </a:ext>
            </a:extLst>
          </p:cNvPr>
          <p:cNvCxnSpPr/>
          <p:nvPr/>
        </p:nvCxnSpPr>
        <p:spPr bwMode="auto">
          <a:xfrm>
            <a:off x="9366805" y="4456039"/>
            <a:ext cx="66944" cy="0"/>
          </a:xfrm>
          <a:prstGeom prst="line">
            <a:avLst/>
          </a:prstGeom>
          <a:noFill/>
          <a:ln w="28575" cap="flat" cmpd="sng" algn="ctr">
            <a:solidFill>
              <a:schemeClr val="bg1"/>
            </a:solidFill>
            <a:prstDash val="solid"/>
            <a:round/>
            <a:headEnd type="none" w="med" len="med"/>
            <a:tailEnd type="none" w="med" len="med"/>
          </a:ln>
          <a:effectLst/>
        </p:spPr>
      </p:cxnSp>
      <p:sp>
        <p:nvSpPr>
          <p:cNvPr id="224" name="TextBox 223">
            <a:extLst>
              <a:ext uri="{FF2B5EF4-FFF2-40B4-BE49-F238E27FC236}">
                <a16:creationId xmlns:a16="http://schemas.microsoft.com/office/drawing/2014/main" id="{41DDAF3F-A1C0-2B25-D738-D20B39356298}"/>
              </a:ext>
            </a:extLst>
          </p:cNvPr>
          <p:cNvSpPr txBox="1"/>
          <p:nvPr/>
        </p:nvSpPr>
        <p:spPr bwMode="auto">
          <a:xfrm>
            <a:off x="9040647" y="4373235"/>
            <a:ext cx="2811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cxnSp>
        <p:nvCxnSpPr>
          <p:cNvPr id="225" name="Straight Connector 224">
            <a:extLst>
              <a:ext uri="{FF2B5EF4-FFF2-40B4-BE49-F238E27FC236}">
                <a16:creationId xmlns:a16="http://schemas.microsoft.com/office/drawing/2014/main" id="{A93BCBDF-916D-0E1B-3FC9-4F5B9C0B9C24}"/>
              </a:ext>
            </a:extLst>
          </p:cNvPr>
          <p:cNvCxnSpPr/>
          <p:nvPr/>
        </p:nvCxnSpPr>
        <p:spPr bwMode="auto">
          <a:xfrm>
            <a:off x="9366805" y="5288488"/>
            <a:ext cx="66944" cy="0"/>
          </a:xfrm>
          <a:prstGeom prst="line">
            <a:avLst/>
          </a:prstGeom>
          <a:noFill/>
          <a:ln w="28575" cap="flat" cmpd="sng" algn="ctr">
            <a:solidFill>
              <a:schemeClr val="bg1"/>
            </a:solidFill>
            <a:prstDash val="solid"/>
            <a:round/>
            <a:headEnd type="none" w="med" len="med"/>
            <a:tailEnd type="none" w="med" len="med"/>
          </a:ln>
          <a:effectLst/>
        </p:spPr>
      </p:cxnSp>
      <p:sp>
        <p:nvSpPr>
          <p:cNvPr id="226" name="TextBox 225">
            <a:extLst>
              <a:ext uri="{FF2B5EF4-FFF2-40B4-BE49-F238E27FC236}">
                <a16:creationId xmlns:a16="http://schemas.microsoft.com/office/drawing/2014/main" id="{D8DD5323-2234-AAB5-FA8B-67526B44C58F}"/>
              </a:ext>
            </a:extLst>
          </p:cNvPr>
          <p:cNvSpPr txBox="1"/>
          <p:nvPr/>
        </p:nvSpPr>
        <p:spPr bwMode="auto">
          <a:xfrm>
            <a:off x="8964367" y="5205684"/>
            <a:ext cx="35738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cxnSp>
        <p:nvCxnSpPr>
          <p:cNvPr id="229" name="Straight Connector 228">
            <a:extLst>
              <a:ext uri="{FF2B5EF4-FFF2-40B4-BE49-F238E27FC236}">
                <a16:creationId xmlns:a16="http://schemas.microsoft.com/office/drawing/2014/main" id="{BF62FCF9-68B0-AEFB-7692-0E3D833F9EF1}"/>
              </a:ext>
            </a:extLst>
          </p:cNvPr>
          <p:cNvCxnSpPr/>
          <p:nvPr/>
        </p:nvCxnSpPr>
        <p:spPr bwMode="auto">
          <a:xfrm>
            <a:off x="9366805" y="3834695"/>
            <a:ext cx="66944" cy="0"/>
          </a:xfrm>
          <a:prstGeom prst="line">
            <a:avLst/>
          </a:prstGeom>
          <a:noFill/>
          <a:ln w="28575" cap="flat" cmpd="sng" algn="ctr">
            <a:solidFill>
              <a:schemeClr val="bg1"/>
            </a:solidFill>
            <a:prstDash val="solid"/>
            <a:round/>
            <a:headEnd type="none" w="med" len="med"/>
            <a:tailEnd type="none" w="med" len="med"/>
          </a:ln>
          <a:effectLst/>
        </p:spPr>
      </p:cxnSp>
      <p:sp>
        <p:nvSpPr>
          <p:cNvPr id="230" name="TextBox 229">
            <a:extLst>
              <a:ext uri="{FF2B5EF4-FFF2-40B4-BE49-F238E27FC236}">
                <a16:creationId xmlns:a16="http://schemas.microsoft.com/office/drawing/2014/main" id="{AA5A807D-7F61-CF1E-305C-7806ED6305CA}"/>
              </a:ext>
            </a:extLst>
          </p:cNvPr>
          <p:cNvSpPr txBox="1"/>
          <p:nvPr/>
        </p:nvSpPr>
        <p:spPr bwMode="auto">
          <a:xfrm>
            <a:off x="9040647" y="3755087"/>
            <a:ext cx="2811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cxnSp>
        <p:nvCxnSpPr>
          <p:cNvPr id="231" name="Straight Connector 230">
            <a:extLst>
              <a:ext uri="{FF2B5EF4-FFF2-40B4-BE49-F238E27FC236}">
                <a16:creationId xmlns:a16="http://schemas.microsoft.com/office/drawing/2014/main" id="{47D1F9E6-E7FC-EBBE-8D67-ACC47415EEDC}"/>
              </a:ext>
            </a:extLst>
          </p:cNvPr>
          <p:cNvCxnSpPr/>
          <p:nvPr/>
        </p:nvCxnSpPr>
        <p:spPr bwMode="auto">
          <a:xfrm>
            <a:off x="9366805" y="4669103"/>
            <a:ext cx="66944" cy="0"/>
          </a:xfrm>
          <a:prstGeom prst="line">
            <a:avLst/>
          </a:prstGeom>
          <a:noFill/>
          <a:ln w="28575" cap="flat" cmpd="sng" algn="ctr">
            <a:solidFill>
              <a:schemeClr val="bg1"/>
            </a:solidFill>
            <a:prstDash val="solid"/>
            <a:round/>
            <a:headEnd type="none" w="med" len="med"/>
            <a:tailEnd type="none" w="med" len="med"/>
          </a:ln>
          <a:effectLst/>
        </p:spPr>
      </p:cxnSp>
      <p:sp>
        <p:nvSpPr>
          <p:cNvPr id="232" name="TextBox 231">
            <a:extLst>
              <a:ext uri="{FF2B5EF4-FFF2-40B4-BE49-F238E27FC236}">
                <a16:creationId xmlns:a16="http://schemas.microsoft.com/office/drawing/2014/main" id="{6E3B32DE-5F37-982C-F54B-FF33D2CB649D}"/>
              </a:ext>
            </a:extLst>
          </p:cNvPr>
          <p:cNvSpPr txBox="1"/>
          <p:nvPr/>
        </p:nvSpPr>
        <p:spPr bwMode="auto">
          <a:xfrm>
            <a:off x="9040647" y="4586299"/>
            <a:ext cx="2811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cxnSp>
        <p:nvCxnSpPr>
          <p:cNvPr id="233" name="Straight Connector 232">
            <a:extLst>
              <a:ext uri="{FF2B5EF4-FFF2-40B4-BE49-F238E27FC236}">
                <a16:creationId xmlns:a16="http://schemas.microsoft.com/office/drawing/2014/main" id="{B4E9B9B5-9E62-8585-AE2A-43B8F1E57334}"/>
              </a:ext>
            </a:extLst>
          </p:cNvPr>
          <p:cNvCxnSpPr/>
          <p:nvPr/>
        </p:nvCxnSpPr>
        <p:spPr bwMode="auto">
          <a:xfrm>
            <a:off x="9366805" y="4870330"/>
            <a:ext cx="66944" cy="0"/>
          </a:xfrm>
          <a:prstGeom prst="line">
            <a:avLst/>
          </a:prstGeom>
          <a:noFill/>
          <a:ln w="28575" cap="flat" cmpd="sng" algn="ctr">
            <a:solidFill>
              <a:schemeClr val="bg1"/>
            </a:solidFill>
            <a:prstDash val="solid"/>
            <a:round/>
            <a:headEnd type="none" w="med" len="med"/>
            <a:tailEnd type="none" w="med" len="med"/>
          </a:ln>
          <a:effectLst/>
        </p:spPr>
      </p:cxnSp>
      <p:sp>
        <p:nvSpPr>
          <p:cNvPr id="234" name="TextBox 233">
            <a:extLst>
              <a:ext uri="{FF2B5EF4-FFF2-40B4-BE49-F238E27FC236}">
                <a16:creationId xmlns:a16="http://schemas.microsoft.com/office/drawing/2014/main" id="{C38DBB1C-E352-F03E-A43A-D449C810F7FB}"/>
              </a:ext>
            </a:extLst>
          </p:cNvPr>
          <p:cNvSpPr txBox="1"/>
          <p:nvPr/>
        </p:nvSpPr>
        <p:spPr bwMode="auto">
          <a:xfrm>
            <a:off x="9040647" y="4787526"/>
            <a:ext cx="2811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cxnSp>
        <p:nvCxnSpPr>
          <p:cNvPr id="235" name="Straight Connector 234">
            <a:extLst>
              <a:ext uri="{FF2B5EF4-FFF2-40B4-BE49-F238E27FC236}">
                <a16:creationId xmlns:a16="http://schemas.microsoft.com/office/drawing/2014/main" id="{EB684CBD-3473-58D6-C664-7BE3D724E978}"/>
              </a:ext>
            </a:extLst>
          </p:cNvPr>
          <p:cNvCxnSpPr/>
          <p:nvPr/>
        </p:nvCxnSpPr>
        <p:spPr bwMode="auto">
          <a:xfrm>
            <a:off x="9366805" y="5086353"/>
            <a:ext cx="66944" cy="0"/>
          </a:xfrm>
          <a:prstGeom prst="line">
            <a:avLst/>
          </a:prstGeom>
          <a:noFill/>
          <a:ln w="28575" cap="flat" cmpd="sng" algn="ctr">
            <a:solidFill>
              <a:schemeClr val="bg1"/>
            </a:solidFill>
            <a:prstDash val="solid"/>
            <a:round/>
            <a:headEnd type="none" w="med" len="med"/>
            <a:tailEnd type="none" w="med" len="med"/>
          </a:ln>
          <a:effectLst/>
        </p:spPr>
      </p:cxnSp>
      <p:sp>
        <p:nvSpPr>
          <p:cNvPr id="236" name="TextBox 235">
            <a:extLst>
              <a:ext uri="{FF2B5EF4-FFF2-40B4-BE49-F238E27FC236}">
                <a16:creationId xmlns:a16="http://schemas.microsoft.com/office/drawing/2014/main" id="{BF5AA1E5-7D4C-C0C7-DA19-117D16DA7089}"/>
              </a:ext>
            </a:extLst>
          </p:cNvPr>
          <p:cNvSpPr txBox="1"/>
          <p:nvPr/>
        </p:nvSpPr>
        <p:spPr bwMode="auto">
          <a:xfrm>
            <a:off x="9040647" y="5012427"/>
            <a:ext cx="28110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cxnSp>
        <p:nvCxnSpPr>
          <p:cNvPr id="237" name="Straight Connector 236">
            <a:extLst>
              <a:ext uri="{FF2B5EF4-FFF2-40B4-BE49-F238E27FC236}">
                <a16:creationId xmlns:a16="http://schemas.microsoft.com/office/drawing/2014/main" id="{3929C6D6-605D-7F77-98B7-82D51DE1E35F}"/>
              </a:ext>
            </a:extLst>
          </p:cNvPr>
          <p:cNvCxnSpPr/>
          <p:nvPr/>
        </p:nvCxnSpPr>
        <p:spPr bwMode="auto">
          <a:xfrm>
            <a:off x="1364135" y="4253259"/>
            <a:ext cx="7223760" cy="0"/>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CFD1C655-1E44-ED03-4DD3-EF8A11972D20}"/>
              </a:ext>
            </a:extLst>
          </p:cNvPr>
          <p:cNvCxnSpPr/>
          <p:nvPr/>
        </p:nvCxnSpPr>
        <p:spPr bwMode="auto">
          <a:xfrm>
            <a:off x="1364135" y="4040910"/>
            <a:ext cx="7223760" cy="0"/>
          </a:xfrm>
          <a:prstGeom prst="line">
            <a:avLst/>
          </a:prstGeom>
          <a:noFill/>
          <a:ln w="28575" cap="flat" cmpd="sng" algn="ctr">
            <a:solidFill>
              <a:srgbClr val="CDCDCF"/>
            </a:solidFill>
            <a:prstDash val="sysDash"/>
            <a:round/>
            <a:headEnd type="none" w="med" len="med"/>
            <a:tailEnd type="none" w="med" len="med"/>
          </a:ln>
          <a:effectLst/>
        </p:spPr>
      </p:cxnSp>
      <p:cxnSp>
        <p:nvCxnSpPr>
          <p:cNvPr id="239" name="Straight Connector 238">
            <a:extLst>
              <a:ext uri="{FF2B5EF4-FFF2-40B4-BE49-F238E27FC236}">
                <a16:creationId xmlns:a16="http://schemas.microsoft.com/office/drawing/2014/main" id="{764E22ED-F860-8917-4F5C-E82AD51E30FC}"/>
              </a:ext>
            </a:extLst>
          </p:cNvPr>
          <p:cNvCxnSpPr/>
          <p:nvPr/>
        </p:nvCxnSpPr>
        <p:spPr bwMode="auto">
          <a:xfrm>
            <a:off x="1364135" y="4560948"/>
            <a:ext cx="7223760" cy="0"/>
          </a:xfrm>
          <a:prstGeom prst="line">
            <a:avLst/>
          </a:prstGeom>
          <a:noFill/>
          <a:ln w="28575" cap="flat" cmpd="sng" algn="ctr">
            <a:solidFill>
              <a:srgbClr val="CDCDCF"/>
            </a:solidFill>
            <a:prstDash val="sysDash"/>
            <a:round/>
            <a:headEnd type="none" w="med" len="med"/>
            <a:tailEnd type="none" w="med" len="med"/>
          </a:ln>
          <a:effectLst/>
        </p:spPr>
      </p:cxnSp>
      <p:cxnSp>
        <p:nvCxnSpPr>
          <p:cNvPr id="151" name="Straight Connector 150">
            <a:extLst>
              <a:ext uri="{FF2B5EF4-FFF2-40B4-BE49-F238E27FC236}">
                <a16:creationId xmlns:a16="http://schemas.microsoft.com/office/drawing/2014/main" id="{1F97A049-D28D-E63F-4CC8-167D86884569}"/>
              </a:ext>
            </a:extLst>
          </p:cNvPr>
          <p:cNvCxnSpPr>
            <a:cxnSpLocks/>
          </p:cNvCxnSpPr>
          <p:nvPr/>
        </p:nvCxnSpPr>
        <p:spPr bwMode="auto">
          <a:xfrm>
            <a:off x="1366413" y="3611458"/>
            <a:ext cx="0" cy="1691640"/>
          </a:xfrm>
          <a:prstGeom prst="line">
            <a:avLst/>
          </a:prstGeom>
          <a:noFill/>
          <a:ln w="28575" cap="flat" cmpd="sng" algn="ctr">
            <a:solidFill>
              <a:schemeClr val="bg1"/>
            </a:solidFill>
            <a:prstDash val="solid"/>
            <a:round/>
            <a:headEnd type="none" w="med" len="med"/>
            <a:tailEnd type="none" w="med" len="med"/>
          </a:ln>
          <a:effectLst/>
        </p:spPr>
      </p:cxnSp>
      <p:sp>
        <p:nvSpPr>
          <p:cNvPr id="240" name="TextBox 239">
            <a:extLst>
              <a:ext uri="{FF2B5EF4-FFF2-40B4-BE49-F238E27FC236}">
                <a16:creationId xmlns:a16="http://schemas.microsoft.com/office/drawing/2014/main" id="{4FE7F0F2-AB31-6765-7942-98364244FE64}"/>
              </a:ext>
            </a:extLst>
          </p:cNvPr>
          <p:cNvSpPr txBox="1"/>
          <p:nvPr/>
        </p:nvSpPr>
        <p:spPr bwMode="auto">
          <a:xfrm>
            <a:off x="4419722" y="5142358"/>
            <a:ext cx="1220559" cy="172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ts val="13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(n = 51)</a:t>
            </a:r>
          </a:p>
        </p:txBody>
      </p:sp>
      <p:sp>
        <p:nvSpPr>
          <p:cNvPr id="242" name="TextBox 241">
            <a:extLst>
              <a:ext uri="{FF2B5EF4-FFF2-40B4-BE49-F238E27FC236}">
                <a16:creationId xmlns:a16="http://schemas.microsoft.com/office/drawing/2014/main" id="{6B846CA5-F369-42D7-B7A7-1032CB4CBE62}"/>
              </a:ext>
            </a:extLst>
          </p:cNvPr>
          <p:cNvSpPr txBox="1"/>
          <p:nvPr/>
        </p:nvSpPr>
        <p:spPr bwMode="auto">
          <a:xfrm>
            <a:off x="4449287" y="3604644"/>
            <a:ext cx="1072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TNBC</a:t>
            </a:r>
            <a:endPar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243" name="Rectangle 242">
            <a:extLst>
              <a:ext uri="{FF2B5EF4-FFF2-40B4-BE49-F238E27FC236}">
                <a16:creationId xmlns:a16="http://schemas.microsoft.com/office/drawing/2014/main" id="{4FD8D5DE-6638-A19F-2F85-B4B4336925F5}"/>
              </a:ext>
            </a:extLst>
          </p:cNvPr>
          <p:cNvSpPr/>
          <p:nvPr/>
        </p:nvSpPr>
        <p:spPr bwMode="auto">
          <a:xfrm>
            <a:off x="9539100" y="3907089"/>
            <a:ext cx="135788" cy="34276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4" name="Rectangle 243">
            <a:extLst>
              <a:ext uri="{FF2B5EF4-FFF2-40B4-BE49-F238E27FC236}">
                <a16:creationId xmlns:a16="http://schemas.microsoft.com/office/drawing/2014/main" id="{A26574CE-4A4C-CE8D-0ECE-1600B36BBB81}"/>
              </a:ext>
            </a:extLst>
          </p:cNvPr>
          <p:cNvSpPr/>
          <p:nvPr/>
        </p:nvSpPr>
        <p:spPr bwMode="auto">
          <a:xfrm>
            <a:off x="9684766" y="4199190"/>
            <a:ext cx="135788" cy="5000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5" name="Rectangle 244">
            <a:extLst>
              <a:ext uri="{FF2B5EF4-FFF2-40B4-BE49-F238E27FC236}">
                <a16:creationId xmlns:a16="http://schemas.microsoft.com/office/drawing/2014/main" id="{77436BBB-F918-6E8D-9D65-AEDCD78335E3}"/>
              </a:ext>
            </a:extLst>
          </p:cNvPr>
          <p:cNvSpPr/>
          <p:nvPr/>
        </p:nvSpPr>
        <p:spPr bwMode="auto">
          <a:xfrm>
            <a:off x="9830432" y="4219510"/>
            <a:ext cx="135788" cy="3657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6" name="Rectangle 245">
            <a:extLst>
              <a:ext uri="{FF2B5EF4-FFF2-40B4-BE49-F238E27FC236}">
                <a16:creationId xmlns:a16="http://schemas.microsoft.com/office/drawing/2014/main" id="{C95379F4-FCDE-BE4C-A63E-8550BBE1930C}"/>
              </a:ext>
            </a:extLst>
          </p:cNvPr>
          <p:cNvSpPr/>
          <p:nvPr/>
        </p:nvSpPr>
        <p:spPr bwMode="auto">
          <a:xfrm>
            <a:off x="9976098" y="4247450"/>
            <a:ext cx="135788" cy="1828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7" name="Rectangle 246">
            <a:extLst>
              <a:ext uri="{FF2B5EF4-FFF2-40B4-BE49-F238E27FC236}">
                <a16:creationId xmlns:a16="http://schemas.microsoft.com/office/drawing/2014/main" id="{2593A98A-9669-E152-08C9-7E3C121B5E09}"/>
              </a:ext>
            </a:extLst>
          </p:cNvPr>
          <p:cNvSpPr/>
          <p:nvPr/>
        </p:nvSpPr>
        <p:spPr bwMode="auto">
          <a:xfrm>
            <a:off x="10121764" y="4247451"/>
            <a:ext cx="135788" cy="10007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8" name="Rectangle 247">
            <a:extLst>
              <a:ext uri="{FF2B5EF4-FFF2-40B4-BE49-F238E27FC236}">
                <a16:creationId xmlns:a16="http://schemas.microsoft.com/office/drawing/2014/main" id="{CA2C1968-2CC4-2E44-C501-10B8DBE14AA6}"/>
              </a:ext>
            </a:extLst>
          </p:cNvPr>
          <p:cNvSpPr/>
          <p:nvPr/>
        </p:nvSpPr>
        <p:spPr bwMode="auto">
          <a:xfrm>
            <a:off x="10267430" y="4247451"/>
            <a:ext cx="135788" cy="29819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0" name="Rectangle 249">
            <a:extLst>
              <a:ext uri="{FF2B5EF4-FFF2-40B4-BE49-F238E27FC236}">
                <a16:creationId xmlns:a16="http://schemas.microsoft.com/office/drawing/2014/main" id="{8319A520-0BAA-8D96-FE75-C3864B33746C}"/>
              </a:ext>
            </a:extLst>
          </p:cNvPr>
          <p:cNvSpPr/>
          <p:nvPr/>
        </p:nvSpPr>
        <p:spPr bwMode="auto">
          <a:xfrm>
            <a:off x="10413096" y="4256088"/>
            <a:ext cx="135788" cy="32003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1" name="Rectangle 250">
            <a:extLst>
              <a:ext uri="{FF2B5EF4-FFF2-40B4-BE49-F238E27FC236}">
                <a16:creationId xmlns:a16="http://schemas.microsoft.com/office/drawing/2014/main" id="{D2301A74-F43E-9440-9071-C83743F9A4F3}"/>
              </a:ext>
            </a:extLst>
          </p:cNvPr>
          <p:cNvSpPr/>
          <p:nvPr/>
        </p:nvSpPr>
        <p:spPr bwMode="auto">
          <a:xfrm>
            <a:off x="10558762" y="4247450"/>
            <a:ext cx="135788" cy="39217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2" name="Rectangle 251">
            <a:extLst>
              <a:ext uri="{FF2B5EF4-FFF2-40B4-BE49-F238E27FC236}">
                <a16:creationId xmlns:a16="http://schemas.microsoft.com/office/drawing/2014/main" id="{72838DFD-7EBC-1CE3-59D4-C70CF3CE72AB}"/>
              </a:ext>
            </a:extLst>
          </p:cNvPr>
          <p:cNvSpPr/>
          <p:nvPr/>
        </p:nvSpPr>
        <p:spPr bwMode="auto">
          <a:xfrm>
            <a:off x="10704428" y="4257610"/>
            <a:ext cx="135788" cy="39217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3" name="Rectangle 252">
            <a:extLst>
              <a:ext uri="{FF2B5EF4-FFF2-40B4-BE49-F238E27FC236}">
                <a16:creationId xmlns:a16="http://schemas.microsoft.com/office/drawing/2014/main" id="{58B8A704-9A8C-0A2D-C7A0-18D21FFE334B}"/>
              </a:ext>
            </a:extLst>
          </p:cNvPr>
          <p:cNvSpPr/>
          <p:nvPr/>
        </p:nvSpPr>
        <p:spPr bwMode="auto">
          <a:xfrm>
            <a:off x="10850094" y="4254810"/>
            <a:ext cx="135788" cy="41021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4" name="Rectangle 253">
            <a:extLst>
              <a:ext uri="{FF2B5EF4-FFF2-40B4-BE49-F238E27FC236}">
                <a16:creationId xmlns:a16="http://schemas.microsoft.com/office/drawing/2014/main" id="{EBE76D95-9B1C-04E2-B62B-D3C7FA64395E}"/>
              </a:ext>
            </a:extLst>
          </p:cNvPr>
          <p:cNvSpPr/>
          <p:nvPr/>
        </p:nvSpPr>
        <p:spPr bwMode="auto">
          <a:xfrm>
            <a:off x="10995760" y="4254809"/>
            <a:ext cx="135788" cy="41529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5" name="Rectangle 254">
            <a:extLst>
              <a:ext uri="{FF2B5EF4-FFF2-40B4-BE49-F238E27FC236}">
                <a16:creationId xmlns:a16="http://schemas.microsoft.com/office/drawing/2014/main" id="{A0CD2213-7263-19A9-33FA-9A6E4104E16B}"/>
              </a:ext>
            </a:extLst>
          </p:cNvPr>
          <p:cNvSpPr/>
          <p:nvPr/>
        </p:nvSpPr>
        <p:spPr bwMode="auto">
          <a:xfrm>
            <a:off x="11141426" y="4254809"/>
            <a:ext cx="135788" cy="43561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56" name="Rectangle 255">
            <a:extLst>
              <a:ext uri="{FF2B5EF4-FFF2-40B4-BE49-F238E27FC236}">
                <a16:creationId xmlns:a16="http://schemas.microsoft.com/office/drawing/2014/main" id="{B2D8504B-4B19-C59F-9DDE-7EDFD25EB53A}"/>
              </a:ext>
            </a:extLst>
          </p:cNvPr>
          <p:cNvSpPr/>
          <p:nvPr/>
        </p:nvSpPr>
        <p:spPr bwMode="auto">
          <a:xfrm>
            <a:off x="11287087" y="4247451"/>
            <a:ext cx="135788" cy="68427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257" name="Straight Connector 256">
            <a:extLst>
              <a:ext uri="{FF2B5EF4-FFF2-40B4-BE49-F238E27FC236}">
                <a16:creationId xmlns:a16="http://schemas.microsoft.com/office/drawing/2014/main" id="{17C93496-F901-7E30-BD7F-C2999BD6B38A}"/>
              </a:ext>
            </a:extLst>
          </p:cNvPr>
          <p:cNvCxnSpPr/>
          <p:nvPr/>
        </p:nvCxnSpPr>
        <p:spPr bwMode="auto">
          <a:xfrm>
            <a:off x="9432845" y="4253259"/>
            <a:ext cx="2103120" cy="0"/>
          </a:xfrm>
          <a:prstGeom prst="line">
            <a:avLst/>
          </a:prstGeom>
          <a:noFill/>
          <a:ln w="28575"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0730D8DD-C017-4736-BFCD-309602A448F8}"/>
              </a:ext>
            </a:extLst>
          </p:cNvPr>
          <p:cNvCxnSpPr/>
          <p:nvPr/>
        </p:nvCxnSpPr>
        <p:spPr bwMode="auto">
          <a:xfrm>
            <a:off x="9432845" y="4037359"/>
            <a:ext cx="2103120" cy="0"/>
          </a:xfrm>
          <a:prstGeom prst="line">
            <a:avLst/>
          </a:prstGeom>
          <a:noFill/>
          <a:ln w="28575" cap="flat" cmpd="sng" algn="ctr">
            <a:solidFill>
              <a:srgbClr val="CDCDCF"/>
            </a:solidFill>
            <a:prstDash val="sysDash"/>
            <a:round/>
            <a:headEnd type="none" w="med" len="med"/>
            <a:tailEnd type="none" w="med" len="med"/>
          </a:ln>
          <a:effectLst/>
        </p:spPr>
      </p:cxnSp>
      <p:cxnSp>
        <p:nvCxnSpPr>
          <p:cNvPr id="259" name="Straight Connector 258">
            <a:extLst>
              <a:ext uri="{FF2B5EF4-FFF2-40B4-BE49-F238E27FC236}">
                <a16:creationId xmlns:a16="http://schemas.microsoft.com/office/drawing/2014/main" id="{0A148BBB-D44B-3757-D28B-CBAB3904DBEE}"/>
              </a:ext>
            </a:extLst>
          </p:cNvPr>
          <p:cNvCxnSpPr/>
          <p:nvPr/>
        </p:nvCxnSpPr>
        <p:spPr bwMode="auto">
          <a:xfrm>
            <a:off x="9432845" y="4555519"/>
            <a:ext cx="2103120" cy="0"/>
          </a:xfrm>
          <a:prstGeom prst="line">
            <a:avLst/>
          </a:prstGeom>
          <a:noFill/>
          <a:ln w="28575" cap="flat" cmpd="sng" algn="ctr">
            <a:solidFill>
              <a:srgbClr val="CDCDCF"/>
            </a:solidFill>
            <a:prstDash val="sysDash"/>
            <a:round/>
            <a:headEnd type="none" w="med" len="med"/>
            <a:tailEnd type="none" w="med" len="med"/>
          </a:ln>
          <a:effectLst/>
        </p:spPr>
      </p:cxnSp>
      <p:cxnSp>
        <p:nvCxnSpPr>
          <p:cNvPr id="228" name="Straight Connector 227">
            <a:extLst>
              <a:ext uri="{FF2B5EF4-FFF2-40B4-BE49-F238E27FC236}">
                <a16:creationId xmlns:a16="http://schemas.microsoft.com/office/drawing/2014/main" id="{DAD80ED9-998B-38F7-5B85-A071B8E34343}"/>
              </a:ext>
            </a:extLst>
          </p:cNvPr>
          <p:cNvCxnSpPr>
            <a:cxnSpLocks/>
          </p:cNvCxnSpPr>
          <p:nvPr/>
        </p:nvCxnSpPr>
        <p:spPr bwMode="auto">
          <a:xfrm>
            <a:off x="9434088" y="3611458"/>
            <a:ext cx="0" cy="1691640"/>
          </a:xfrm>
          <a:prstGeom prst="line">
            <a:avLst/>
          </a:prstGeom>
          <a:noFill/>
          <a:ln w="28575" cap="flat" cmpd="sng" algn="ctr">
            <a:solidFill>
              <a:schemeClr val="bg1"/>
            </a:solidFill>
            <a:prstDash val="solid"/>
            <a:round/>
            <a:headEnd type="none" w="med" len="med"/>
            <a:tailEnd type="none" w="med" len="med"/>
          </a:ln>
          <a:effectLst/>
        </p:spPr>
      </p:cxnSp>
      <p:sp>
        <p:nvSpPr>
          <p:cNvPr id="260" name="TextBox 259">
            <a:extLst>
              <a:ext uri="{FF2B5EF4-FFF2-40B4-BE49-F238E27FC236}">
                <a16:creationId xmlns:a16="http://schemas.microsoft.com/office/drawing/2014/main" id="{9069E46F-8B58-44BB-5947-8319BB564766}"/>
              </a:ext>
            </a:extLst>
          </p:cNvPr>
          <p:cNvSpPr txBox="1"/>
          <p:nvPr/>
        </p:nvSpPr>
        <p:spPr bwMode="auto">
          <a:xfrm>
            <a:off x="10094933" y="3604644"/>
            <a:ext cx="10726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HER2+</a:t>
            </a:r>
            <a:endPar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261" name="TextBox 260">
            <a:extLst>
              <a:ext uri="{FF2B5EF4-FFF2-40B4-BE49-F238E27FC236}">
                <a16:creationId xmlns:a16="http://schemas.microsoft.com/office/drawing/2014/main" id="{D9A83F9E-9DD7-F37F-E95F-A34638A59B73}"/>
              </a:ext>
            </a:extLst>
          </p:cNvPr>
          <p:cNvSpPr txBox="1"/>
          <p:nvPr/>
        </p:nvSpPr>
        <p:spPr bwMode="auto">
          <a:xfrm>
            <a:off x="10113112" y="5142358"/>
            <a:ext cx="1220559" cy="172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1" fontAlgn="auto" latinLnBrk="0" hangingPunct="1">
              <a:lnSpc>
                <a:spcPts val="13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(n = 13)</a:t>
            </a:r>
          </a:p>
        </p:txBody>
      </p:sp>
      <p:cxnSp>
        <p:nvCxnSpPr>
          <p:cNvPr id="264" name="Straight Connector 263">
            <a:extLst>
              <a:ext uri="{FF2B5EF4-FFF2-40B4-BE49-F238E27FC236}">
                <a16:creationId xmlns:a16="http://schemas.microsoft.com/office/drawing/2014/main" id="{200481D1-E825-4BE2-111C-0B8BFA8CD2D9}"/>
              </a:ext>
            </a:extLst>
          </p:cNvPr>
          <p:cNvCxnSpPr/>
          <p:nvPr/>
        </p:nvCxnSpPr>
        <p:spPr bwMode="auto">
          <a:xfrm>
            <a:off x="1368186" y="2281583"/>
            <a:ext cx="10241280"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5981050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4" name="Straight Connector 63">
            <a:extLst>
              <a:ext uri="{FF2B5EF4-FFF2-40B4-BE49-F238E27FC236}">
                <a16:creationId xmlns:a16="http://schemas.microsoft.com/office/drawing/2014/main" id="{17F98826-DF74-85B0-6B29-7960515B76DB}"/>
              </a:ext>
            </a:extLst>
          </p:cNvPr>
          <p:cNvCxnSpPr>
            <a:cxnSpLocks/>
          </p:cNvCxnSpPr>
          <p:nvPr/>
        </p:nvCxnSpPr>
        <p:spPr bwMode="auto">
          <a:xfrm>
            <a:off x="3307665" y="2187761"/>
            <a:ext cx="0" cy="1716124"/>
          </a:xfrm>
          <a:prstGeom prst="line">
            <a:avLst/>
          </a:prstGeom>
          <a:noFill/>
          <a:ln w="19050"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9C39D8C6-BE0D-8447-653B-6929499693D5}"/>
              </a:ext>
            </a:extLst>
          </p:cNvPr>
          <p:cNvCxnSpPr/>
          <p:nvPr/>
        </p:nvCxnSpPr>
        <p:spPr bwMode="auto">
          <a:xfrm>
            <a:off x="2487587" y="2174661"/>
            <a:ext cx="0" cy="935347"/>
          </a:xfrm>
          <a:prstGeom prst="line">
            <a:avLst/>
          </a:prstGeom>
          <a:noFill/>
          <a:ln w="19050" cap="flat" cmpd="sng" algn="ctr">
            <a:solidFill>
              <a:schemeClr val="bg1"/>
            </a:solidFill>
            <a:prstDash val="solid"/>
            <a:round/>
            <a:headEnd type="none" w="med" len="med"/>
            <a:tailEnd type="none" w="med" len="med"/>
          </a:ln>
          <a:effectLst/>
        </p:spPr>
      </p:cxnSp>
      <p:sp>
        <p:nvSpPr>
          <p:cNvPr id="33" name="Rectangle 32">
            <a:extLst>
              <a:ext uri="{FF2B5EF4-FFF2-40B4-BE49-F238E27FC236}">
                <a16:creationId xmlns:a16="http://schemas.microsoft.com/office/drawing/2014/main" id="{13AF2A56-637F-85A3-B00E-B0C638C48FD8}"/>
              </a:ext>
            </a:extLst>
          </p:cNvPr>
          <p:cNvSpPr/>
          <p:nvPr/>
        </p:nvSpPr>
        <p:spPr bwMode="auto">
          <a:xfrm>
            <a:off x="2173106" y="2226777"/>
            <a:ext cx="610472" cy="516419"/>
          </a:xfrm>
          <a:prstGeom prst="rect">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Title 2"/>
          <p:cNvSpPr>
            <a:spLocks noGrp="1"/>
          </p:cNvSpPr>
          <p:nvPr>
            <p:ph type="title"/>
          </p:nvPr>
        </p:nvSpPr>
        <p:spPr/>
        <p:txBody>
          <a:bodyPr>
            <a:noAutofit/>
          </a:bodyPr>
          <a:lstStyle/>
          <a:p>
            <a:r>
              <a:rPr lang="en-US" dirty="0"/>
              <a:t>Patritumab Deruxtecan in HER3+ MBC: </a:t>
            </a:r>
            <a:br>
              <a:rPr lang="en-US" dirty="0"/>
            </a:br>
            <a:r>
              <a:rPr lang="en-US" dirty="0"/>
              <a:t>Pretreatment HER3 Membrane Expression by Response</a:t>
            </a:r>
          </a:p>
        </p:txBody>
      </p:sp>
      <p:sp>
        <p:nvSpPr>
          <p:cNvPr id="4" name="Text Box 15">
            <a:extLst>
              <a:ext uri="{FF2B5EF4-FFF2-40B4-BE49-F238E27FC236}">
                <a16:creationId xmlns:a16="http://schemas.microsoft.com/office/drawing/2014/main" id="{6EDBDE0A-352B-3E40-C5E6-09A9564C7BC0}"/>
              </a:ext>
            </a:extLst>
          </p:cNvPr>
          <p:cNvSpPr txBox="1">
            <a:spLocks noChangeArrowheads="1"/>
          </p:cNvSpPr>
          <p:nvPr/>
        </p:nvSpPr>
        <p:spPr bwMode="auto">
          <a:xfrm>
            <a:off x="435611" y="64003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Calibri" panose="020F0502020204030204" pitchFamily="34" charset="0"/>
              </a:rPr>
              <a:t>Krop. ASCO 2022. Abstr 1002.</a:t>
            </a:r>
            <a:endParaRPr kumimoji="0" lang="en-US" altLang="en-US" sz="1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p:txBody>
      </p:sp>
      <p:sp>
        <p:nvSpPr>
          <p:cNvPr id="2" name="TextBox 1">
            <a:extLst>
              <a:ext uri="{FF2B5EF4-FFF2-40B4-BE49-F238E27FC236}">
                <a16:creationId xmlns:a16="http://schemas.microsoft.com/office/drawing/2014/main" id="{02583DF0-9B2B-866A-6298-4BCB76D1B634}"/>
              </a:ext>
            </a:extLst>
          </p:cNvPr>
          <p:cNvSpPr txBox="1"/>
          <p:nvPr/>
        </p:nvSpPr>
        <p:spPr bwMode="auto">
          <a:xfrm>
            <a:off x="1978270" y="1513047"/>
            <a:ext cx="32786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HR+/HER2- (n = 74)</a:t>
            </a:r>
          </a:p>
        </p:txBody>
      </p:sp>
      <p:sp>
        <p:nvSpPr>
          <p:cNvPr id="7" name="TextBox 6">
            <a:extLst>
              <a:ext uri="{FF2B5EF4-FFF2-40B4-BE49-F238E27FC236}">
                <a16:creationId xmlns:a16="http://schemas.microsoft.com/office/drawing/2014/main" id="{AEDB85C6-3C10-B228-19B5-C25E806463CA}"/>
              </a:ext>
            </a:extLst>
          </p:cNvPr>
          <p:cNvSpPr txBox="1"/>
          <p:nvPr/>
        </p:nvSpPr>
        <p:spPr bwMode="auto">
          <a:xfrm>
            <a:off x="7222816" y="1516959"/>
            <a:ext cx="3496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TNBC (n = 26)</a:t>
            </a:r>
          </a:p>
        </p:txBody>
      </p:sp>
      <p:sp>
        <p:nvSpPr>
          <p:cNvPr id="8" name="TextBox 7">
            <a:extLst>
              <a:ext uri="{FF2B5EF4-FFF2-40B4-BE49-F238E27FC236}">
                <a16:creationId xmlns:a16="http://schemas.microsoft.com/office/drawing/2014/main" id="{4360DFCD-5D17-71AC-C582-E11AB8F7145D}"/>
              </a:ext>
            </a:extLst>
          </p:cNvPr>
          <p:cNvSpPr txBox="1"/>
          <p:nvPr/>
        </p:nvSpPr>
        <p:spPr bwMode="auto">
          <a:xfrm>
            <a:off x="1347029" y="5608136"/>
            <a:ext cx="966651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Responses were seen over a broad range of baseline HER3 membrane expression</a:t>
            </a:r>
          </a:p>
          <a:p>
            <a:pPr marL="285750" indent="-285750" algn="l">
              <a:lnSpc>
                <a:spcPct val="100000"/>
              </a:lnSpc>
              <a:spcBef>
                <a:spcPts val="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Change in HER3 membrane expression over time was not associated with clinical activity</a:t>
            </a:r>
          </a:p>
        </p:txBody>
      </p:sp>
      <p:cxnSp>
        <p:nvCxnSpPr>
          <p:cNvPr id="9" name="Straight Connector 8">
            <a:extLst>
              <a:ext uri="{FF2B5EF4-FFF2-40B4-BE49-F238E27FC236}">
                <a16:creationId xmlns:a16="http://schemas.microsoft.com/office/drawing/2014/main" id="{8126FC1E-594A-5779-BB9F-40F685D8F4FA}"/>
              </a:ext>
            </a:extLst>
          </p:cNvPr>
          <p:cNvCxnSpPr/>
          <p:nvPr/>
        </p:nvCxnSpPr>
        <p:spPr bwMode="auto">
          <a:xfrm>
            <a:off x="1978270" y="2174661"/>
            <a:ext cx="0" cy="2662657"/>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206AF660-39B4-CF81-831D-C4522B5D2F58}"/>
              </a:ext>
            </a:extLst>
          </p:cNvPr>
          <p:cNvCxnSpPr/>
          <p:nvPr/>
        </p:nvCxnSpPr>
        <p:spPr bwMode="auto">
          <a:xfrm>
            <a:off x="1897727" y="2176124"/>
            <a:ext cx="80543"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6F7E6537-E901-F87F-6BF5-FB2A1214F31F}"/>
              </a:ext>
            </a:extLst>
          </p:cNvPr>
          <p:cNvCxnSpPr/>
          <p:nvPr/>
        </p:nvCxnSpPr>
        <p:spPr bwMode="auto">
          <a:xfrm>
            <a:off x="1897727" y="2844157"/>
            <a:ext cx="80543"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176B9472-F1C5-94A2-C6EE-971D82AADEAD}"/>
              </a:ext>
            </a:extLst>
          </p:cNvPr>
          <p:cNvCxnSpPr/>
          <p:nvPr/>
        </p:nvCxnSpPr>
        <p:spPr bwMode="auto">
          <a:xfrm>
            <a:off x="1897727" y="3507453"/>
            <a:ext cx="80543"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1F5BBFF-21D7-91BC-8C85-FA315F8F4143}"/>
              </a:ext>
            </a:extLst>
          </p:cNvPr>
          <p:cNvCxnSpPr/>
          <p:nvPr/>
        </p:nvCxnSpPr>
        <p:spPr bwMode="auto">
          <a:xfrm>
            <a:off x="1897727" y="4180224"/>
            <a:ext cx="80543"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ED538A8B-FB32-D7F6-2FD1-A2D9D4211E59}"/>
              </a:ext>
            </a:extLst>
          </p:cNvPr>
          <p:cNvCxnSpPr/>
          <p:nvPr/>
        </p:nvCxnSpPr>
        <p:spPr bwMode="auto">
          <a:xfrm>
            <a:off x="1897727" y="4838781"/>
            <a:ext cx="80543"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44A81211-36CE-4576-B75B-3B874C54CCA8}"/>
              </a:ext>
            </a:extLst>
          </p:cNvPr>
          <p:cNvCxnSpPr>
            <a:cxnSpLocks/>
          </p:cNvCxnSpPr>
          <p:nvPr/>
        </p:nvCxnSpPr>
        <p:spPr bwMode="auto">
          <a:xfrm>
            <a:off x="1964056" y="4838781"/>
            <a:ext cx="351072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87AF479-0211-52A2-9B9F-84000F1681E6}"/>
              </a:ext>
            </a:extLst>
          </p:cNvPr>
          <p:cNvCxnSpPr>
            <a:cxnSpLocks/>
          </p:cNvCxnSpPr>
          <p:nvPr/>
        </p:nvCxnSpPr>
        <p:spPr bwMode="auto">
          <a:xfrm rot="16200000">
            <a:off x="2447316" y="4877590"/>
            <a:ext cx="80543"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8245A493-A626-475F-F9B6-634B077FE3CE}"/>
              </a:ext>
            </a:extLst>
          </p:cNvPr>
          <p:cNvCxnSpPr>
            <a:cxnSpLocks/>
          </p:cNvCxnSpPr>
          <p:nvPr/>
        </p:nvCxnSpPr>
        <p:spPr bwMode="auto">
          <a:xfrm rot="16200000">
            <a:off x="3257485" y="4877590"/>
            <a:ext cx="80543"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7322019-C138-9B75-08AB-BD66634915AB}"/>
              </a:ext>
            </a:extLst>
          </p:cNvPr>
          <p:cNvCxnSpPr>
            <a:cxnSpLocks/>
          </p:cNvCxnSpPr>
          <p:nvPr/>
        </p:nvCxnSpPr>
        <p:spPr bwMode="auto">
          <a:xfrm rot="16200000">
            <a:off x="4077131" y="4877590"/>
            <a:ext cx="80543"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C5A89F7-F1B9-062D-81EC-8CB37ED66CD1}"/>
              </a:ext>
            </a:extLst>
          </p:cNvPr>
          <p:cNvCxnSpPr>
            <a:cxnSpLocks/>
          </p:cNvCxnSpPr>
          <p:nvPr/>
        </p:nvCxnSpPr>
        <p:spPr bwMode="auto">
          <a:xfrm rot="16200000">
            <a:off x="4915727" y="4877590"/>
            <a:ext cx="80543" cy="0"/>
          </a:xfrm>
          <a:prstGeom prst="line">
            <a:avLst/>
          </a:prstGeom>
          <a:noFill/>
          <a:ln w="28575" cap="flat" cmpd="sng" algn="ctr">
            <a:solidFill>
              <a:schemeClr val="bg1"/>
            </a:solidFill>
            <a:prstDash val="solid"/>
            <a:round/>
            <a:headEnd type="none" w="med" len="med"/>
            <a:tailEnd type="none" w="med" len="med"/>
          </a:ln>
          <a:effectLst/>
        </p:spPr>
      </p:cxnSp>
      <p:sp>
        <p:nvSpPr>
          <p:cNvPr id="22" name="TextBox 21">
            <a:extLst>
              <a:ext uri="{FF2B5EF4-FFF2-40B4-BE49-F238E27FC236}">
                <a16:creationId xmlns:a16="http://schemas.microsoft.com/office/drawing/2014/main" id="{F7AB99A8-7CD3-4199-083C-30761ABAACD3}"/>
              </a:ext>
            </a:extLst>
          </p:cNvPr>
          <p:cNvSpPr txBox="1"/>
          <p:nvPr/>
        </p:nvSpPr>
        <p:spPr bwMode="auto">
          <a:xfrm>
            <a:off x="1478102" y="2055449"/>
            <a:ext cx="4125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3" name="TextBox 22">
            <a:extLst>
              <a:ext uri="{FF2B5EF4-FFF2-40B4-BE49-F238E27FC236}">
                <a16:creationId xmlns:a16="http://schemas.microsoft.com/office/drawing/2014/main" id="{93AA8DFA-E726-8DC9-25EB-B1FCABD51E30}"/>
              </a:ext>
            </a:extLst>
          </p:cNvPr>
          <p:cNvSpPr txBox="1"/>
          <p:nvPr/>
        </p:nvSpPr>
        <p:spPr bwMode="auto">
          <a:xfrm>
            <a:off x="1478102" y="2709269"/>
            <a:ext cx="4125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75</a:t>
            </a:r>
          </a:p>
        </p:txBody>
      </p:sp>
      <p:sp>
        <p:nvSpPr>
          <p:cNvPr id="24" name="TextBox 23">
            <a:extLst>
              <a:ext uri="{FF2B5EF4-FFF2-40B4-BE49-F238E27FC236}">
                <a16:creationId xmlns:a16="http://schemas.microsoft.com/office/drawing/2014/main" id="{A1D9EE68-C662-98B7-982F-726418F78D0A}"/>
              </a:ext>
            </a:extLst>
          </p:cNvPr>
          <p:cNvSpPr txBox="1"/>
          <p:nvPr/>
        </p:nvSpPr>
        <p:spPr bwMode="auto">
          <a:xfrm>
            <a:off x="1478102" y="3382040"/>
            <a:ext cx="4125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25" name="TextBox 24">
            <a:extLst>
              <a:ext uri="{FF2B5EF4-FFF2-40B4-BE49-F238E27FC236}">
                <a16:creationId xmlns:a16="http://schemas.microsoft.com/office/drawing/2014/main" id="{B53660ED-B9F2-5ADB-6E2A-D0DED1F7D7BD}"/>
              </a:ext>
            </a:extLst>
          </p:cNvPr>
          <p:cNvSpPr txBox="1"/>
          <p:nvPr/>
        </p:nvSpPr>
        <p:spPr bwMode="auto">
          <a:xfrm>
            <a:off x="1478102" y="4059548"/>
            <a:ext cx="4125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p>
        </p:txBody>
      </p:sp>
      <p:sp>
        <p:nvSpPr>
          <p:cNvPr id="26" name="TextBox 25">
            <a:extLst>
              <a:ext uri="{FF2B5EF4-FFF2-40B4-BE49-F238E27FC236}">
                <a16:creationId xmlns:a16="http://schemas.microsoft.com/office/drawing/2014/main" id="{174B6C24-295A-C8D3-F4C5-2DD5669C8943}"/>
              </a:ext>
            </a:extLst>
          </p:cNvPr>
          <p:cNvSpPr txBox="1"/>
          <p:nvPr/>
        </p:nvSpPr>
        <p:spPr bwMode="auto">
          <a:xfrm>
            <a:off x="1478102" y="4718105"/>
            <a:ext cx="4125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7" name="TextBox 26">
            <a:extLst>
              <a:ext uri="{FF2B5EF4-FFF2-40B4-BE49-F238E27FC236}">
                <a16:creationId xmlns:a16="http://schemas.microsoft.com/office/drawing/2014/main" id="{8F110486-A8AF-0AAC-57A9-A4C19A86DFA9}"/>
              </a:ext>
            </a:extLst>
          </p:cNvPr>
          <p:cNvSpPr txBox="1"/>
          <p:nvPr/>
        </p:nvSpPr>
        <p:spPr bwMode="auto">
          <a:xfrm>
            <a:off x="2213233" y="4984039"/>
            <a:ext cx="565283"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200"/>
              </a:lnSpc>
              <a:spcBef>
                <a:spcPct val="50000"/>
              </a:spcBef>
              <a:spcAft>
                <a:spcPct val="0"/>
              </a:spcAft>
              <a:buClrTx/>
              <a:buFontTx/>
              <a:buNone/>
            </a:pPr>
            <a:r>
              <a:rPr lang="en-US" sz="1600" b="0" dirty="0">
                <a:solidFill>
                  <a:schemeClr val="bg1"/>
                </a:solidFill>
                <a:latin typeface="Calibri" panose="020F0502020204030204" pitchFamily="34" charset="0"/>
              </a:rPr>
              <a:t>PR</a:t>
            </a:r>
            <a:br>
              <a:rPr lang="en-US" sz="16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 = 20)</a:t>
            </a:r>
            <a:endParaRPr lang="en-US" sz="1600" b="0" dirty="0">
              <a:solidFill>
                <a:schemeClr val="bg1"/>
              </a:solidFill>
              <a:latin typeface="Calibri" panose="020F0502020204030204" pitchFamily="34" charset="0"/>
            </a:endParaRPr>
          </a:p>
        </p:txBody>
      </p:sp>
      <p:sp>
        <p:nvSpPr>
          <p:cNvPr id="28" name="TextBox 27">
            <a:extLst>
              <a:ext uri="{FF2B5EF4-FFF2-40B4-BE49-F238E27FC236}">
                <a16:creationId xmlns:a16="http://schemas.microsoft.com/office/drawing/2014/main" id="{A2A43C6E-09A5-047F-FB77-03D91DDD73F4}"/>
              </a:ext>
            </a:extLst>
          </p:cNvPr>
          <p:cNvSpPr txBox="1"/>
          <p:nvPr/>
        </p:nvSpPr>
        <p:spPr bwMode="auto">
          <a:xfrm>
            <a:off x="3033791" y="4984039"/>
            <a:ext cx="544972"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200"/>
              </a:lnSpc>
              <a:spcBef>
                <a:spcPct val="50000"/>
              </a:spcBef>
              <a:spcAft>
                <a:spcPct val="0"/>
              </a:spcAft>
              <a:buClrTx/>
              <a:buFontTx/>
              <a:buNone/>
            </a:pPr>
            <a:r>
              <a:rPr lang="en-US" sz="1600" b="0" dirty="0">
                <a:solidFill>
                  <a:schemeClr val="bg1"/>
                </a:solidFill>
                <a:latin typeface="Calibri" panose="020F0502020204030204" pitchFamily="34" charset="0"/>
              </a:rPr>
              <a:t>SD</a:t>
            </a:r>
            <a:br>
              <a:rPr lang="en-US" sz="16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 = 38)</a:t>
            </a:r>
            <a:endParaRPr lang="en-US" sz="1600" b="0" dirty="0">
              <a:solidFill>
                <a:schemeClr val="bg1"/>
              </a:solidFill>
              <a:latin typeface="Calibri" panose="020F0502020204030204" pitchFamily="34" charset="0"/>
            </a:endParaRPr>
          </a:p>
        </p:txBody>
      </p:sp>
      <p:sp>
        <p:nvSpPr>
          <p:cNvPr id="29" name="TextBox 28">
            <a:extLst>
              <a:ext uri="{FF2B5EF4-FFF2-40B4-BE49-F238E27FC236}">
                <a16:creationId xmlns:a16="http://schemas.microsoft.com/office/drawing/2014/main" id="{F73B7D38-44BD-7EDF-A93A-635D0EBBEB3D}"/>
              </a:ext>
            </a:extLst>
          </p:cNvPr>
          <p:cNvSpPr txBox="1"/>
          <p:nvPr/>
        </p:nvSpPr>
        <p:spPr bwMode="auto">
          <a:xfrm>
            <a:off x="3853870" y="4984039"/>
            <a:ext cx="502952"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200"/>
              </a:lnSpc>
              <a:spcBef>
                <a:spcPct val="50000"/>
              </a:spcBef>
              <a:spcAft>
                <a:spcPct val="0"/>
              </a:spcAft>
              <a:buClrTx/>
              <a:buFontTx/>
              <a:buNone/>
            </a:pPr>
            <a:r>
              <a:rPr lang="en-US" sz="1600" b="0" dirty="0">
                <a:solidFill>
                  <a:schemeClr val="bg1"/>
                </a:solidFill>
                <a:latin typeface="Calibri" panose="020F0502020204030204" pitchFamily="34" charset="0"/>
              </a:rPr>
              <a:t>PD</a:t>
            </a:r>
            <a:br>
              <a:rPr lang="en-US" sz="16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 = 10)</a:t>
            </a:r>
            <a:endParaRPr lang="en-US" sz="1600" b="0" dirty="0">
              <a:solidFill>
                <a:schemeClr val="bg1"/>
              </a:solidFill>
              <a:latin typeface="Calibri" panose="020F0502020204030204" pitchFamily="34" charset="0"/>
            </a:endParaRPr>
          </a:p>
        </p:txBody>
      </p:sp>
      <p:sp>
        <p:nvSpPr>
          <p:cNvPr id="30" name="TextBox 29">
            <a:extLst>
              <a:ext uri="{FF2B5EF4-FFF2-40B4-BE49-F238E27FC236}">
                <a16:creationId xmlns:a16="http://schemas.microsoft.com/office/drawing/2014/main" id="{69AB9AC7-FA55-3020-1ED2-66E9CE591B4F}"/>
              </a:ext>
            </a:extLst>
          </p:cNvPr>
          <p:cNvSpPr txBox="1"/>
          <p:nvPr/>
        </p:nvSpPr>
        <p:spPr bwMode="auto">
          <a:xfrm>
            <a:off x="4759209" y="4984039"/>
            <a:ext cx="412518"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200"/>
              </a:lnSpc>
              <a:spcBef>
                <a:spcPct val="50000"/>
              </a:spcBef>
              <a:spcAft>
                <a:spcPct val="0"/>
              </a:spcAft>
              <a:buClrTx/>
              <a:buFontTx/>
              <a:buNone/>
            </a:pPr>
            <a:r>
              <a:rPr lang="en-US" sz="1600" b="0" dirty="0">
                <a:solidFill>
                  <a:schemeClr val="bg1"/>
                </a:solidFill>
                <a:latin typeface="Calibri" panose="020F0502020204030204" pitchFamily="34" charset="0"/>
              </a:rPr>
              <a:t>NE</a:t>
            </a:r>
            <a:br>
              <a:rPr lang="en-US" sz="16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 = 6)</a:t>
            </a:r>
            <a:endParaRPr lang="en-US" sz="1600" b="0" dirty="0">
              <a:solidFill>
                <a:schemeClr val="bg1"/>
              </a:solidFill>
              <a:latin typeface="Calibri" panose="020F0502020204030204" pitchFamily="34" charset="0"/>
            </a:endParaRPr>
          </a:p>
        </p:txBody>
      </p:sp>
      <p:sp>
        <p:nvSpPr>
          <p:cNvPr id="31" name="TextBox 30">
            <a:extLst>
              <a:ext uri="{FF2B5EF4-FFF2-40B4-BE49-F238E27FC236}">
                <a16:creationId xmlns:a16="http://schemas.microsoft.com/office/drawing/2014/main" id="{66374C47-1E78-979B-724B-0522E761823A}"/>
              </a:ext>
            </a:extLst>
          </p:cNvPr>
          <p:cNvSpPr txBox="1"/>
          <p:nvPr/>
        </p:nvSpPr>
        <p:spPr bwMode="auto">
          <a:xfrm>
            <a:off x="1964056" y="5382110"/>
            <a:ext cx="3562844" cy="16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200"/>
              </a:lnSpc>
              <a:spcBef>
                <a:spcPct val="50000"/>
              </a:spcBef>
              <a:spcAft>
                <a:spcPct val="0"/>
              </a:spcAft>
              <a:buClrTx/>
              <a:buFontTx/>
              <a:buNone/>
            </a:pPr>
            <a:r>
              <a:rPr lang="en-US" sz="1600" dirty="0">
                <a:solidFill>
                  <a:schemeClr val="bg1"/>
                </a:solidFill>
                <a:latin typeface="Calibri" panose="020F0502020204030204" pitchFamily="34" charset="0"/>
              </a:rPr>
              <a:t>Response</a:t>
            </a:r>
          </a:p>
        </p:txBody>
      </p:sp>
      <p:sp>
        <p:nvSpPr>
          <p:cNvPr id="32" name="TextBox 31">
            <a:extLst>
              <a:ext uri="{FF2B5EF4-FFF2-40B4-BE49-F238E27FC236}">
                <a16:creationId xmlns:a16="http://schemas.microsoft.com/office/drawing/2014/main" id="{647EDDB6-09BF-54D4-BB5D-BA46D6091C39}"/>
              </a:ext>
            </a:extLst>
          </p:cNvPr>
          <p:cNvSpPr txBox="1"/>
          <p:nvPr/>
        </p:nvSpPr>
        <p:spPr bwMode="auto">
          <a:xfrm rot="16200000">
            <a:off x="58777" y="3424918"/>
            <a:ext cx="2911399" cy="16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200"/>
              </a:lnSpc>
              <a:spcBef>
                <a:spcPct val="50000"/>
              </a:spcBef>
              <a:spcAft>
                <a:spcPct val="0"/>
              </a:spcAft>
              <a:buClrTx/>
              <a:buFontTx/>
              <a:buNone/>
            </a:pPr>
            <a:r>
              <a:rPr lang="en-US" sz="1600" dirty="0">
                <a:solidFill>
                  <a:schemeClr val="bg1"/>
                </a:solidFill>
                <a:latin typeface="Calibri" panose="020F0502020204030204" pitchFamily="34" charset="0"/>
              </a:rPr>
              <a:t>HER3 Membrane Positivity (%)</a:t>
            </a:r>
          </a:p>
        </p:txBody>
      </p:sp>
      <p:cxnSp>
        <p:nvCxnSpPr>
          <p:cNvPr id="35" name="Straight Connector 34">
            <a:extLst>
              <a:ext uri="{FF2B5EF4-FFF2-40B4-BE49-F238E27FC236}">
                <a16:creationId xmlns:a16="http://schemas.microsoft.com/office/drawing/2014/main" id="{55F5C2ED-38AE-A978-DCE4-1CCD5893E579}"/>
              </a:ext>
            </a:extLst>
          </p:cNvPr>
          <p:cNvCxnSpPr>
            <a:cxnSpLocks/>
          </p:cNvCxnSpPr>
          <p:nvPr/>
        </p:nvCxnSpPr>
        <p:spPr bwMode="auto">
          <a:xfrm>
            <a:off x="2164685" y="2377565"/>
            <a:ext cx="61047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317ECBE-E336-D5C1-13F0-6C8517D58458}"/>
              </a:ext>
            </a:extLst>
          </p:cNvPr>
          <p:cNvCxnSpPr>
            <a:cxnSpLocks/>
          </p:cNvCxnSpPr>
          <p:nvPr/>
        </p:nvCxnSpPr>
        <p:spPr bwMode="auto">
          <a:xfrm>
            <a:off x="2180963" y="2610750"/>
            <a:ext cx="594360" cy="0"/>
          </a:xfrm>
          <a:prstGeom prst="line">
            <a:avLst/>
          </a:prstGeom>
          <a:noFill/>
          <a:ln w="19050" cap="flat" cmpd="sng" algn="ctr">
            <a:solidFill>
              <a:schemeClr val="accent2"/>
            </a:solidFill>
            <a:prstDash val="solid"/>
            <a:round/>
            <a:headEnd type="none" w="med" len="med"/>
            <a:tailEnd type="none" w="med" len="med"/>
          </a:ln>
          <a:effectLst/>
        </p:spPr>
      </p:cxnSp>
      <p:sp>
        <p:nvSpPr>
          <p:cNvPr id="40" name="Oval 39">
            <a:extLst>
              <a:ext uri="{FF2B5EF4-FFF2-40B4-BE49-F238E27FC236}">
                <a16:creationId xmlns:a16="http://schemas.microsoft.com/office/drawing/2014/main" id="{E8598558-6FA5-B49F-1F52-5774FA78FABE}"/>
              </a:ext>
            </a:extLst>
          </p:cNvPr>
          <p:cNvSpPr/>
          <p:nvPr/>
        </p:nvSpPr>
        <p:spPr bwMode="auto">
          <a:xfrm>
            <a:off x="2128563" y="2154865"/>
            <a:ext cx="65501" cy="655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Oval 36">
            <a:extLst>
              <a:ext uri="{FF2B5EF4-FFF2-40B4-BE49-F238E27FC236}">
                <a16:creationId xmlns:a16="http://schemas.microsoft.com/office/drawing/2014/main" id="{0461FEAA-1A5A-D3A0-8B59-03C88ECC164F}"/>
              </a:ext>
            </a:extLst>
          </p:cNvPr>
          <p:cNvSpPr/>
          <p:nvPr/>
        </p:nvSpPr>
        <p:spPr bwMode="auto">
          <a:xfrm>
            <a:off x="2162796" y="2271315"/>
            <a:ext cx="65501" cy="655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Oval 40">
            <a:extLst>
              <a:ext uri="{FF2B5EF4-FFF2-40B4-BE49-F238E27FC236}">
                <a16:creationId xmlns:a16="http://schemas.microsoft.com/office/drawing/2014/main" id="{1A41C9F5-978A-EF00-00D8-094CF29E05F9}"/>
              </a:ext>
            </a:extLst>
          </p:cNvPr>
          <p:cNvSpPr/>
          <p:nvPr/>
        </p:nvSpPr>
        <p:spPr bwMode="auto">
          <a:xfrm>
            <a:off x="2348820" y="2150793"/>
            <a:ext cx="65501" cy="655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Oval 41">
            <a:extLst>
              <a:ext uri="{FF2B5EF4-FFF2-40B4-BE49-F238E27FC236}">
                <a16:creationId xmlns:a16="http://schemas.microsoft.com/office/drawing/2014/main" id="{B78C237C-2351-049B-F6F7-4DBF1C4EB693}"/>
              </a:ext>
            </a:extLst>
          </p:cNvPr>
          <p:cNvSpPr/>
          <p:nvPr/>
        </p:nvSpPr>
        <p:spPr bwMode="auto">
          <a:xfrm>
            <a:off x="2456242" y="2142932"/>
            <a:ext cx="65501" cy="655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Oval 42">
            <a:extLst>
              <a:ext uri="{FF2B5EF4-FFF2-40B4-BE49-F238E27FC236}">
                <a16:creationId xmlns:a16="http://schemas.microsoft.com/office/drawing/2014/main" id="{E9A29729-D28B-9FAB-D24C-5FDBD5A46E86}"/>
              </a:ext>
            </a:extLst>
          </p:cNvPr>
          <p:cNvSpPr/>
          <p:nvPr/>
        </p:nvSpPr>
        <p:spPr bwMode="auto">
          <a:xfrm>
            <a:off x="2540084" y="2203194"/>
            <a:ext cx="65501" cy="655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Oval 43">
            <a:extLst>
              <a:ext uri="{FF2B5EF4-FFF2-40B4-BE49-F238E27FC236}">
                <a16:creationId xmlns:a16="http://schemas.microsoft.com/office/drawing/2014/main" id="{512F03E4-7DA6-1004-4EF6-446765BFA2FB}"/>
              </a:ext>
            </a:extLst>
          </p:cNvPr>
          <p:cNvSpPr/>
          <p:nvPr/>
        </p:nvSpPr>
        <p:spPr bwMode="auto">
          <a:xfrm>
            <a:off x="2642267" y="2200574"/>
            <a:ext cx="65501" cy="655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Oval 44">
            <a:extLst>
              <a:ext uri="{FF2B5EF4-FFF2-40B4-BE49-F238E27FC236}">
                <a16:creationId xmlns:a16="http://schemas.microsoft.com/office/drawing/2014/main" id="{FFA85F12-5DC3-1374-88CB-5D142CE04B4C}"/>
              </a:ext>
            </a:extLst>
          </p:cNvPr>
          <p:cNvSpPr/>
          <p:nvPr/>
        </p:nvSpPr>
        <p:spPr bwMode="auto">
          <a:xfrm>
            <a:off x="2747069" y="2197954"/>
            <a:ext cx="65501" cy="655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Oval 45">
            <a:extLst>
              <a:ext uri="{FF2B5EF4-FFF2-40B4-BE49-F238E27FC236}">
                <a16:creationId xmlns:a16="http://schemas.microsoft.com/office/drawing/2014/main" id="{2F3DA3BA-6954-D452-BABB-04F583C58EFE}"/>
              </a:ext>
            </a:extLst>
          </p:cNvPr>
          <p:cNvSpPr/>
          <p:nvPr/>
        </p:nvSpPr>
        <p:spPr bwMode="auto">
          <a:xfrm>
            <a:off x="2773269" y="2187474"/>
            <a:ext cx="65501" cy="655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Oval 46">
            <a:extLst>
              <a:ext uri="{FF2B5EF4-FFF2-40B4-BE49-F238E27FC236}">
                <a16:creationId xmlns:a16="http://schemas.microsoft.com/office/drawing/2014/main" id="{89CB4EB6-9151-AB98-4676-CE3EEED70F1F}"/>
              </a:ext>
            </a:extLst>
          </p:cNvPr>
          <p:cNvSpPr/>
          <p:nvPr/>
        </p:nvSpPr>
        <p:spPr bwMode="auto">
          <a:xfrm>
            <a:off x="2710388" y="2281796"/>
            <a:ext cx="65501" cy="655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Oval 47">
            <a:extLst>
              <a:ext uri="{FF2B5EF4-FFF2-40B4-BE49-F238E27FC236}">
                <a16:creationId xmlns:a16="http://schemas.microsoft.com/office/drawing/2014/main" id="{1CC681EC-A4EE-B934-C981-34FF2E43338E}"/>
              </a:ext>
            </a:extLst>
          </p:cNvPr>
          <p:cNvSpPr/>
          <p:nvPr/>
        </p:nvSpPr>
        <p:spPr bwMode="auto">
          <a:xfrm>
            <a:off x="2537464" y="2287036"/>
            <a:ext cx="65501" cy="655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Oval 48">
            <a:extLst>
              <a:ext uri="{FF2B5EF4-FFF2-40B4-BE49-F238E27FC236}">
                <a16:creationId xmlns:a16="http://schemas.microsoft.com/office/drawing/2014/main" id="{0E3A9168-D5F9-85D8-241A-42AD71A2D832}"/>
              </a:ext>
            </a:extLst>
          </p:cNvPr>
          <p:cNvSpPr/>
          <p:nvPr/>
        </p:nvSpPr>
        <p:spPr bwMode="auto">
          <a:xfrm>
            <a:off x="2652747" y="2418038"/>
            <a:ext cx="65501" cy="655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Oval 49">
            <a:extLst>
              <a:ext uri="{FF2B5EF4-FFF2-40B4-BE49-F238E27FC236}">
                <a16:creationId xmlns:a16="http://schemas.microsoft.com/office/drawing/2014/main" id="{F6CB0427-3824-ABD2-FEC3-B5F52AEE4BDD}"/>
              </a:ext>
            </a:extLst>
          </p:cNvPr>
          <p:cNvSpPr/>
          <p:nvPr/>
        </p:nvSpPr>
        <p:spPr bwMode="auto">
          <a:xfrm>
            <a:off x="2597726" y="2404937"/>
            <a:ext cx="65501" cy="655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Oval 50">
            <a:extLst>
              <a:ext uri="{FF2B5EF4-FFF2-40B4-BE49-F238E27FC236}">
                <a16:creationId xmlns:a16="http://schemas.microsoft.com/office/drawing/2014/main" id="{EC2CB5E8-DACC-4B70-ACF2-7C8AD29391F1}"/>
              </a:ext>
            </a:extLst>
          </p:cNvPr>
          <p:cNvSpPr/>
          <p:nvPr/>
        </p:nvSpPr>
        <p:spPr bwMode="auto">
          <a:xfrm>
            <a:off x="2401221" y="2543800"/>
            <a:ext cx="65501" cy="655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Oval 51">
            <a:extLst>
              <a:ext uri="{FF2B5EF4-FFF2-40B4-BE49-F238E27FC236}">
                <a16:creationId xmlns:a16="http://schemas.microsoft.com/office/drawing/2014/main" id="{8ADBECB6-3924-375A-B6B7-6AA8D9728D89}"/>
              </a:ext>
            </a:extLst>
          </p:cNvPr>
          <p:cNvSpPr/>
          <p:nvPr/>
        </p:nvSpPr>
        <p:spPr bwMode="auto">
          <a:xfrm>
            <a:off x="2209957" y="2412797"/>
            <a:ext cx="65501" cy="655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Oval 52">
            <a:extLst>
              <a:ext uri="{FF2B5EF4-FFF2-40B4-BE49-F238E27FC236}">
                <a16:creationId xmlns:a16="http://schemas.microsoft.com/office/drawing/2014/main" id="{8EB8BAB8-674D-4D3F-40F4-627A63334465}"/>
              </a:ext>
            </a:extLst>
          </p:cNvPr>
          <p:cNvSpPr/>
          <p:nvPr/>
        </p:nvSpPr>
        <p:spPr bwMode="auto">
          <a:xfrm>
            <a:off x="2652747" y="2674803"/>
            <a:ext cx="65501" cy="655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Oval 53">
            <a:extLst>
              <a:ext uri="{FF2B5EF4-FFF2-40B4-BE49-F238E27FC236}">
                <a16:creationId xmlns:a16="http://schemas.microsoft.com/office/drawing/2014/main" id="{32BEF5B2-8D89-9385-FA7B-A28CBCEDA323}"/>
              </a:ext>
            </a:extLst>
          </p:cNvPr>
          <p:cNvSpPr/>
          <p:nvPr/>
        </p:nvSpPr>
        <p:spPr bwMode="auto">
          <a:xfrm>
            <a:off x="2194237" y="2821527"/>
            <a:ext cx="65501" cy="655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Oval 54">
            <a:extLst>
              <a:ext uri="{FF2B5EF4-FFF2-40B4-BE49-F238E27FC236}">
                <a16:creationId xmlns:a16="http://schemas.microsoft.com/office/drawing/2014/main" id="{219353DF-C047-D2BA-B503-FA29F4ABDCB0}"/>
              </a:ext>
            </a:extLst>
          </p:cNvPr>
          <p:cNvSpPr/>
          <p:nvPr/>
        </p:nvSpPr>
        <p:spPr bwMode="auto">
          <a:xfrm>
            <a:off x="2375021" y="2813667"/>
            <a:ext cx="65501" cy="655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Oval 55">
            <a:extLst>
              <a:ext uri="{FF2B5EF4-FFF2-40B4-BE49-F238E27FC236}">
                <a16:creationId xmlns:a16="http://schemas.microsoft.com/office/drawing/2014/main" id="{50F0BD7C-3B48-4AC6-2095-060E8DD6E68E}"/>
              </a:ext>
            </a:extLst>
          </p:cNvPr>
          <p:cNvSpPr/>
          <p:nvPr/>
        </p:nvSpPr>
        <p:spPr bwMode="auto">
          <a:xfrm>
            <a:off x="2377641" y="3078293"/>
            <a:ext cx="65501" cy="655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Oval 56">
            <a:extLst>
              <a:ext uri="{FF2B5EF4-FFF2-40B4-BE49-F238E27FC236}">
                <a16:creationId xmlns:a16="http://schemas.microsoft.com/office/drawing/2014/main" id="{69ABEB1E-30E0-C0F4-7153-57A24D027491}"/>
              </a:ext>
            </a:extLst>
          </p:cNvPr>
          <p:cNvSpPr/>
          <p:nvPr/>
        </p:nvSpPr>
        <p:spPr bwMode="auto">
          <a:xfrm>
            <a:off x="2335720" y="4000553"/>
            <a:ext cx="65501" cy="655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72FAA70E-B42E-C777-D8BF-8C6A31385471}"/>
              </a:ext>
            </a:extLst>
          </p:cNvPr>
          <p:cNvSpPr/>
          <p:nvPr/>
        </p:nvSpPr>
        <p:spPr bwMode="auto">
          <a:xfrm>
            <a:off x="2335720" y="4398802"/>
            <a:ext cx="65501" cy="655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33294206-C623-CD1F-4490-70DFFE298524}"/>
              </a:ext>
            </a:extLst>
          </p:cNvPr>
          <p:cNvSpPr/>
          <p:nvPr/>
        </p:nvSpPr>
        <p:spPr bwMode="auto">
          <a:xfrm>
            <a:off x="3001044" y="2229397"/>
            <a:ext cx="610472" cy="746985"/>
          </a:xfrm>
          <a:prstGeom prst="rect">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62" name="Straight Connector 61">
            <a:extLst>
              <a:ext uri="{FF2B5EF4-FFF2-40B4-BE49-F238E27FC236}">
                <a16:creationId xmlns:a16="http://schemas.microsoft.com/office/drawing/2014/main" id="{7E25D7D6-5F46-4C78-20FA-40D1B71DA9DA}"/>
              </a:ext>
            </a:extLst>
          </p:cNvPr>
          <p:cNvCxnSpPr>
            <a:cxnSpLocks/>
          </p:cNvCxnSpPr>
          <p:nvPr/>
        </p:nvCxnSpPr>
        <p:spPr bwMode="auto">
          <a:xfrm>
            <a:off x="2992623" y="2443066"/>
            <a:ext cx="610472"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9C5D0433-2A16-0DAE-5986-3F8FEC7E86E1}"/>
              </a:ext>
            </a:extLst>
          </p:cNvPr>
          <p:cNvCxnSpPr>
            <a:cxnSpLocks/>
          </p:cNvCxnSpPr>
          <p:nvPr/>
        </p:nvCxnSpPr>
        <p:spPr bwMode="auto">
          <a:xfrm>
            <a:off x="3008901" y="2749337"/>
            <a:ext cx="594360" cy="0"/>
          </a:xfrm>
          <a:prstGeom prst="line">
            <a:avLst/>
          </a:prstGeom>
          <a:noFill/>
          <a:ln w="19050" cap="flat" cmpd="sng" algn="ctr">
            <a:solidFill>
              <a:schemeClr val="accent2"/>
            </a:solidFill>
            <a:prstDash val="solid"/>
            <a:round/>
            <a:headEnd type="none" w="med" len="med"/>
            <a:tailEnd type="none" w="med" len="med"/>
          </a:ln>
          <a:effectLst/>
        </p:spPr>
      </p:cxnSp>
      <p:sp>
        <p:nvSpPr>
          <p:cNvPr id="66" name="Oval 65">
            <a:extLst>
              <a:ext uri="{FF2B5EF4-FFF2-40B4-BE49-F238E27FC236}">
                <a16:creationId xmlns:a16="http://schemas.microsoft.com/office/drawing/2014/main" id="{DEBA49E4-5AB7-68FE-9C3E-CBADB93EDB2B}"/>
              </a:ext>
            </a:extLst>
          </p:cNvPr>
          <p:cNvSpPr/>
          <p:nvPr/>
        </p:nvSpPr>
        <p:spPr bwMode="auto">
          <a:xfrm>
            <a:off x="2976150" y="2136381"/>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Oval 66">
            <a:extLst>
              <a:ext uri="{FF2B5EF4-FFF2-40B4-BE49-F238E27FC236}">
                <a16:creationId xmlns:a16="http://schemas.microsoft.com/office/drawing/2014/main" id="{396832D2-566B-5A00-8005-9AF528036B5E}"/>
              </a:ext>
            </a:extLst>
          </p:cNvPr>
          <p:cNvSpPr/>
          <p:nvPr/>
        </p:nvSpPr>
        <p:spPr bwMode="auto">
          <a:xfrm>
            <a:off x="2994490" y="2170441"/>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3DC94AD3-8A0B-D531-7D52-C88EFD8EC32A}"/>
              </a:ext>
            </a:extLst>
          </p:cNvPr>
          <p:cNvSpPr/>
          <p:nvPr/>
        </p:nvSpPr>
        <p:spPr bwMode="auto">
          <a:xfrm>
            <a:off x="3177894" y="2159961"/>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Oval 68">
            <a:extLst>
              <a:ext uri="{FF2B5EF4-FFF2-40B4-BE49-F238E27FC236}">
                <a16:creationId xmlns:a16="http://schemas.microsoft.com/office/drawing/2014/main" id="{0A1CFDF9-5919-ED17-C3A9-3B1D58DBBF1E}"/>
              </a:ext>
            </a:extLst>
          </p:cNvPr>
          <p:cNvSpPr/>
          <p:nvPr/>
        </p:nvSpPr>
        <p:spPr bwMode="auto">
          <a:xfrm>
            <a:off x="3285317" y="2154721"/>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Oval 69">
            <a:extLst>
              <a:ext uri="{FF2B5EF4-FFF2-40B4-BE49-F238E27FC236}">
                <a16:creationId xmlns:a16="http://schemas.microsoft.com/office/drawing/2014/main" id="{253CD8D8-3AD1-FBA4-F9D5-7EFFC653F685}"/>
              </a:ext>
            </a:extLst>
          </p:cNvPr>
          <p:cNvSpPr/>
          <p:nvPr/>
        </p:nvSpPr>
        <p:spPr bwMode="auto">
          <a:xfrm>
            <a:off x="3327238" y="2162581"/>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Oval 70">
            <a:extLst>
              <a:ext uri="{FF2B5EF4-FFF2-40B4-BE49-F238E27FC236}">
                <a16:creationId xmlns:a16="http://schemas.microsoft.com/office/drawing/2014/main" id="{9DA0816F-3FAF-881B-925A-E1616E0A1C00}"/>
              </a:ext>
            </a:extLst>
          </p:cNvPr>
          <p:cNvSpPr/>
          <p:nvPr/>
        </p:nvSpPr>
        <p:spPr bwMode="auto">
          <a:xfrm>
            <a:off x="3403219" y="2196642"/>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Oval 71">
            <a:extLst>
              <a:ext uri="{FF2B5EF4-FFF2-40B4-BE49-F238E27FC236}">
                <a16:creationId xmlns:a16="http://schemas.microsoft.com/office/drawing/2014/main" id="{D885B269-4AFD-D972-5309-B772EF6DCDCA}"/>
              </a:ext>
            </a:extLst>
          </p:cNvPr>
          <p:cNvSpPr/>
          <p:nvPr/>
        </p:nvSpPr>
        <p:spPr bwMode="auto">
          <a:xfrm>
            <a:off x="3429420" y="2217602"/>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41245D18-50CF-DA38-4C68-55624C6798D4}"/>
              </a:ext>
            </a:extLst>
          </p:cNvPr>
          <p:cNvSpPr/>
          <p:nvPr/>
        </p:nvSpPr>
        <p:spPr bwMode="auto">
          <a:xfrm>
            <a:off x="3487061" y="2146861"/>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F56D972D-B165-AA3F-90F1-345D98ED823F}"/>
              </a:ext>
            </a:extLst>
          </p:cNvPr>
          <p:cNvSpPr/>
          <p:nvPr/>
        </p:nvSpPr>
        <p:spPr bwMode="auto">
          <a:xfrm>
            <a:off x="3549942" y="2152101"/>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A7646102-84E8-E0FB-58D7-1C3E5D34EC15}"/>
              </a:ext>
            </a:extLst>
          </p:cNvPr>
          <p:cNvSpPr/>
          <p:nvPr/>
        </p:nvSpPr>
        <p:spPr bwMode="auto">
          <a:xfrm>
            <a:off x="3578763" y="2133760"/>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5720EF92-14EC-C4EA-FF3F-F3ABE0C9A812}"/>
              </a:ext>
            </a:extLst>
          </p:cNvPr>
          <p:cNvSpPr/>
          <p:nvPr/>
        </p:nvSpPr>
        <p:spPr bwMode="auto">
          <a:xfrm>
            <a:off x="3002351" y="2288344"/>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1069AAD6-82AA-C40D-24F2-17E57A9F0848}"/>
              </a:ext>
            </a:extLst>
          </p:cNvPr>
          <p:cNvSpPr/>
          <p:nvPr/>
        </p:nvSpPr>
        <p:spPr bwMode="auto">
          <a:xfrm>
            <a:off x="3259117" y="2270003"/>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16BE0D4A-B75E-8569-5BBF-363658A647E7}"/>
              </a:ext>
            </a:extLst>
          </p:cNvPr>
          <p:cNvSpPr/>
          <p:nvPr/>
        </p:nvSpPr>
        <p:spPr bwMode="auto">
          <a:xfrm>
            <a:off x="3387500" y="2283104"/>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D40ACEB1-EA36-CA3F-CB79-B6BE13929324}"/>
              </a:ext>
            </a:extLst>
          </p:cNvPr>
          <p:cNvSpPr/>
          <p:nvPr/>
        </p:nvSpPr>
        <p:spPr bwMode="auto">
          <a:xfrm>
            <a:off x="3065233" y="2419347"/>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Oval 79">
            <a:extLst>
              <a:ext uri="{FF2B5EF4-FFF2-40B4-BE49-F238E27FC236}">
                <a16:creationId xmlns:a16="http://schemas.microsoft.com/office/drawing/2014/main" id="{398D3C0E-3BD5-555E-4FDE-06E2B659C99E}"/>
              </a:ext>
            </a:extLst>
          </p:cNvPr>
          <p:cNvSpPr/>
          <p:nvPr/>
        </p:nvSpPr>
        <p:spPr bwMode="auto">
          <a:xfrm>
            <a:off x="3115014" y="2406246"/>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Oval 80">
            <a:extLst>
              <a:ext uri="{FF2B5EF4-FFF2-40B4-BE49-F238E27FC236}">
                <a16:creationId xmlns:a16="http://schemas.microsoft.com/office/drawing/2014/main" id="{62D4D54D-18F1-96A2-D124-5C0B36F8858D}"/>
              </a:ext>
            </a:extLst>
          </p:cNvPr>
          <p:cNvSpPr/>
          <p:nvPr/>
        </p:nvSpPr>
        <p:spPr bwMode="auto">
          <a:xfrm>
            <a:off x="3206716" y="2416727"/>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84B07A40-949F-5A14-3DC1-F60B9B0BB0AD}"/>
              </a:ext>
            </a:extLst>
          </p:cNvPr>
          <p:cNvSpPr/>
          <p:nvPr/>
        </p:nvSpPr>
        <p:spPr bwMode="auto">
          <a:xfrm>
            <a:off x="3256497" y="2414107"/>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D301B9CF-043F-6BDC-76A4-16B1069279DD}"/>
              </a:ext>
            </a:extLst>
          </p:cNvPr>
          <p:cNvSpPr/>
          <p:nvPr/>
        </p:nvSpPr>
        <p:spPr bwMode="auto">
          <a:xfrm>
            <a:off x="3308898" y="2419348"/>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8EC2F339-21B3-A526-AF15-8A327F28C58A}"/>
              </a:ext>
            </a:extLst>
          </p:cNvPr>
          <p:cNvSpPr/>
          <p:nvPr/>
        </p:nvSpPr>
        <p:spPr bwMode="auto">
          <a:xfrm>
            <a:off x="3408460" y="2416728"/>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AEC80D79-A6EC-F4D4-7F90-C9738D18D4C2}"/>
              </a:ext>
            </a:extLst>
          </p:cNvPr>
          <p:cNvSpPr/>
          <p:nvPr/>
        </p:nvSpPr>
        <p:spPr bwMode="auto">
          <a:xfrm>
            <a:off x="2968290" y="2552971"/>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94655A9B-7D4A-5D2C-09F7-BF2A06F7F71D}"/>
              </a:ext>
            </a:extLst>
          </p:cNvPr>
          <p:cNvSpPr/>
          <p:nvPr/>
        </p:nvSpPr>
        <p:spPr bwMode="auto">
          <a:xfrm>
            <a:off x="3246016" y="2545110"/>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A867017E-C0E4-5532-D949-C7A90AD5F361}"/>
              </a:ext>
            </a:extLst>
          </p:cNvPr>
          <p:cNvSpPr/>
          <p:nvPr/>
        </p:nvSpPr>
        <p:spPr bwMode="auto">
          <a:xfrm>
            <a:off x="3345578" y="2678733"/>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BA924045-B8D8-9887-FAAB-FBF5765E822E}"/>
              </a:ext>
            </a:extLst>
          </p:cNvPr>
          <p:cNvSpPr/>
          <p:nvPr/>
        </p:nvSpPr>
        <p:spPr bwMode="auto">
          <a:xfrm>
            <a:off x="3513262" y="2537250"/>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63EC729E-F695-5672-CFE6-15486FAE82D1}"/>
              </a:ext>
            </a:extLst>
          </p:cNvPr>
          <p:cNvSpPr/>
          <p:nvPr/>
        </p:nvSpPr>
        <p:spPr bwMode="auto">
          <a:xfrm>
            <a:off x="3578763" y="2537250"/>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E3A80BF1-0011-BB8C-BC6C-33409B2BEDA4}"/>
              </a:ext>
            </a:extLst>
          </p:cNvPr>
          <p:cNvSpPr/>
          <p:nvPr/>
        </p:nvSpPr>
        <p:spPr bwMode="auto">
          <a:xfrm>
            <a:off x="3602344" y="2670873"/>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A83CB9D8-4689-21A0-71FC-AB295A1CCC78}"/>
              </a:ext>
            </a:extLst>
          </p:cNvPr>
          <p:cNvSpPr/>
          <p:nvPr/>
        </p:nvSpPr>
        <p:spPr bwMode="auto">
          <a:xfrm>
            <a:off x="3568283" y="2945979"/>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6EF50650-8898-7C17-26AF-1B0E93034C86}"/>
              </a:ext>
            </a:extLst>
          </p:cNvPr>
          <p:cNvSpPr/>
          <p:nvPr/>
        </p:nvSpPr>
        <p:spPr bwMode="auto">
          <a:xfrm>
            <a:off x="3437280" y="2953839"/>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9DD9CC8C-DAB2-824F-EC9C-818A1DB01AE9}"/>
              </a:ext>
            </a:extLst>
          </p:cNvPr>
          <p:cNvSpPr/>
          <p:nvPr/>
        </p:nvSpPr>
        <p:spPr bwMode="auto">
          <a:xfrm>
            <a:off x="3209335" y="2932879"/>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Oval 93">
            <a:extLst>
              <a:ext uri="{FF2B5EF4-FFF2-40B4-BE49-F238E27FC236}">
                <a16:creationId xmlns:a16="http://schemas.microsoft.com/office/drawing/2014/main" id="{EAB616CB-6458-9DE9-F4F5-73032663110A}"/>
              </a:ext>
            </a:extLst>
          </p:cNvPr>
          <p:cNvSpPr/>
          <p:nvPr/>
        </p:nvSpPr>
        <p:spPr bwMode="auto">
          <a:xfrm>
            <a:off x="3424180" y="3352088"/>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Oval 94">
            <a:extLst>
              <a:ext uri="{FF2B5EF4-FFF2-40B4-BE49-F238E27FC236}">
                <a16:creationId xmlns:a16="http://schemas.microsoft.com/office/drawing/2014/main" id="{548B22BA-00E1-1FD5-68E6-24F2A0678758}"/>
              </a:ext>
            </a:extLst>
          </p:cNvPr>
          <p:cNvSpPr/>
          <p:nvPr/>
        </p:nvSpPr>
        <p:spPr bwMode="auto">
          <a:xfrm>
            <a:off x="3086192" y="3742477"/>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Oval 95">
            <a:extLst>
              <a:ext uri="{FF2B5EF4-FFF2-40B4-BE49-F238E27FC236}">
                <a16:creationId xmlns:a16="http://schemas.microsoft.com/office/drawing/2014/main" id="{FA65C65A-9CFD-9959-B129-98475BF9C372}"/>
              </a:ext>
            </a:extLst>
          </p:cNvPr>
          <p:cNvSpPr/>
          <p:nvPr/>
        </p:nvSpPr>
        <p:spPr bwMode="auto">
          <a:xfrm>
            <a:off x="3078332" y="3886580"/>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Oval 96">
            <a:extLst>
              <a:ext uri="{FF2B5EF4-FFF2-40B4-BE49-F238E27FC236}">
                <a16:creationId xmlns:a16="http://schemas.microsoft.com/office/drawing/2014/main" id="{C38F1C8D-8A46-B5D7-6F9E-99BCE9A35015}"/>
              </a:ext>
            </a:extLst>
          </p:cNvPr>
          <p:cNvSpPr/>
          <p:nvPr/>
        </p:nvSpPr>
        <p:spPr bwMode="auto">
          <a:xfrm>
            <a:off x="3387499" y="3891820"/>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Oval 97">
            <a:extLst>
              <a:ext uri="{FF2B5EF4-FFF2-40B4-BE49-F238E27FC236}">
                <a16:creationId xmlns:a16="http://schemas.microsoft.com/office/drawing/2014/main" id="{DC188295-0C49-70BE-1C27-60F6FFAB6BA0}"/>
              </a:ext>
            </a:extLst>
          </p:cNvPr>
          <p:cNvSpPr/>
          <p:nvPr/>
        </p:nvSpPr>
        <p:spPr bwMode="auto">
          <a:xfrm>
            <a:off x="3480508" y="3746609"/>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Oval 98">
            <a:extLst>
              <a:ext uri="{FF2B5EF4-FFF2-40B4-BE49-F238E27FC236}">
                <a16:creationId xmlns:a16="http://schemas.microsoft.com/office/drawing/2014/main" id="{2195CC9B-559F-DE81-00FF-31F083835A30}"/>
              </a:ext>
            </a:extLst>
          </p:cNvPr>
          <p:cNvSpPr/>
          <p:nvPr/>
        </p:nvSpPr>
        <p:spPr bwMode="auto">
          <a:xfrm>
            <a:off x="3278764" y="4142237"/>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Oval 99">
            <a:extLst>
              <a:ext uri="{FF2B5EF4-FFF2-40B4-BE49-F238E27FC236}">
                <a16:creationId xmlns:a16="http://schemas.microsoft.com/office/drawing/2014/main" id="{C7A90029-585B-0315-3355-7BB929B2FEE8}"/>
              </a:ext>
            </a:extLst>
          </p:cNvPr>
          <p:cNvSpPr/>
          <p:nvPr/>
        </p:nvSpPr>
        <p:spPr bwMode="auto">
          <a:xfrm>
            <a:off x="3498849" y="4268000"/>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4025F96C-4A1C-A6EA-8B7B-BBD0D656451C}"/>
              </a:ext>
            </a:extLst>
          </p:cNvPr>
          <p:cNvSpPr/>
          <p:nvPr/>
        </p:nvSpPr>
        <p:spPr bwMode="auto">
          <a:xfrm>
            <a:off x="3467408" y="4543106"/>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02" name="Straight Connector 101">
            <a:extLst>
              <a:ext uri="{FF2B5EF4-FFF2-40B4-BE49-F238E27FC236}">
                <a16:creationId xmlns:a16="http://schemas.microsoft.com/office/drawing/2014/main" id="{4B9EEE19-2691-4309-DB11-3A82D9C4D90D}"/>
              </a:ext>
            </a:extLst>
          </p:cNvPr>
          <p:cNvCxnSpPr>
            <a:cxnSpLocks/>
          </p:cNvCxnSpPr>
          <p:nvPr/>
        </p:nvCxnSpPr>
        <p:spPr bwMode="auto">
          <a:xfrm flipH="1">
            <a:off x="4131400" y="2170441"/>
            <a:ext cx="1584" cy="1862862"/>
          </a:xfrm>
          <a:prstGeom prst="line">
            <a:avLst/>
          </a:prstGeom>
          <a:noFill/>
          <a:ln w="19050" cap="flat" cmpd="sng" algn="ctr">
            <a:solidFill>
              <a:schemeClr val="bg1"/>
            </a:solidFill>
            <a:prstDash val="solid"/>
            <a:round/>
            <a:headEnd type="none" w="med" len="med"/>
            <a:tailEnd type="none" w="med" len="med"/>
          </a:ln>
          <a:effectLst/>
        </p:spPr>
      </p:cxnSp>
      <p:sp>
        <p:nvSpPr>
          <p:cNvPr id="103" name="Rectangle 102">
            <a:extLst>
              <a:ext uri="{FF2B5EF4-FFF2-40B4-BE49-F238E27FC236}">
                <a16:creationId xmlns:a16="http://schemas.microsoft.com/office/drawing/2014/main" id="{53890DF3-7E9A-B1CF-65F0-843E5F2D3B2F}"/>
              </a:ext>
            </a:extLst>
          </p:cNvPr>
          <p:cNvSpPr/>
          <p:nvPr/>
        </p:nvSpPr>
        <p:spPr bwMode="auto">
          <a:xfrm>
            <a:off x="3826363" y="2339440"/>
            <a:ext cx="610472" cy="730773"/>
          </a:xfrm>
          <a:prstGeom prst="rect">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04" name="Straight Connector 103">
            <a:extLst>
              <a:ext uri="{FF2B5EF4-FFF2-40B4-BE49-F238E27FC236}">
                <a16:creationId xmlns:a16="http://schemas.microsoft.com/office/drawing/2014/main" id="{7506CF13-011D-BFD8-EB5F-60CD7B028AA6}"/>
              </a:ext>
            </a:extLst>
          </p:cNvPr>
          <p:cNvCxnSpPr>
            <a:cxnSpLocks/>
          </p:cNvCxnSpPr>
          <p:nvPr/>
        </p:nvCxnSpPr>
        <p:spPr bwMode="auto">
          <a:xfrm>
            <a:off x="3817942" y="2709269"/>
            <a:ext cx="610472"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1EF02656-5893-1D24-B331-A0304AAC3990}"/>
              </a:ext>
            </a:extLst>
          </p:cNvPr>
          <p:cNvCxnSpPr>
            <a:cxnSpLocks/>
          </p:cNvCxnSpPr>
          <p:nvPr/>
        </p:nvCxnSpPr>
        <p:spPr bwMode="auto">
          <a:xfrm>
            <a:off x="3834220" y="2914401"/>
            <a:ext cx="594360" cy="0"/>
          </a:xfrm>
          <a:prstGeom prst="line">
            <a:avLst/>
          </a:prstGeom>
          <a:noFill/>
          <a:ln w="19050" cap="flat" cmpd="sng" algn="ctr">
            <a:solidFill>
              <a:schemeClr val="accent2"/>
            </a:solidFill>
            <a:prstDash val="solid"/>
            <a:round/>
            <a:headEnd type="none" w="med" len="med"/>
            <a:tailEnd type="none" w="med" len="med"/>
          </a:ln>
          <a:effectLst/>
        </p:spPr>
      </p:cxnSp>
      <p:sp>
        <p:nvSpPr>
          <p:cNvPr id="106" name="Oval 105">
            <a:extLst>
              <a:ext uri="{FF2B5EF4-FFF2-40B4-BE49-F238E27FC236}">
                <a16:creationId xmlns:a16="http://schemas.microsoft.com/office/drawing/2014/main" id="{21D3A2F9-6C39-2BB5-00B8-98B970FD09F7}"/>
              </a:ext>
            </a:extLst>
          </p:cNvPr>
          <p:cNvSpPr/>
          <p:nvPr/>
        </p:nvSpPr>
        <p:spPr bwMode="auto">
          <a:xfrm>
            <a:off x="4244258" y="2133761"/>
            <a:ext cx="65501" cy="65501"/>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Oval 106">
            <a:extLst>
              <a:ext uri="{FF2B5EF4-FFF2-40B4-BE49-F238E27FC236}">
                <a16:creationId xmlns:a16="http://schemas.microsoft.com/office/drawing/2014/main" id="{117D5499-8EAD-5084-83B6-26735E32EDA2}"/>
              </a:ext>
            </a:extLst>
          </p:cNvPr>
          <p:cNvSpPr/>
          <p:nvPr/>
        </p:nvSpPr>
        <p:spPr bwMode="auto">
          <a:xfrm>
            <a:off x="4286179" y="2149482"/>
            <a:ext cx="65501" cy="65501"/>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8F379B3D-D9B4-29BD-E80E-8AD5B5D6713A}"/>
              </a:ext>
            </a:extLst>
          </p:cNvPr>
          <p:cNvSpPr/>
          <p:nvPr/>
        </p:nvSpPr>
        <p:spPr bwMode="auto">
          <a:xfrm>
            <a:off x="4317620" y="2270004"/>
            <a:ext cx="65501" cy="65501"/>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CA53B65E-F454-93AD-9CF4-D25E405502C1}"/>
              </a:ext>
            </a:extLst>
          </p:cNvPr>
          <p:cNvSpPr/>
          <p:nvPr/>
        </p:nvSpPr>
        <p:spPr bwMode="auto">
          <a:xfrm>
            <a:off x="3940332" y="2403627"/>
            <a:ext cx="65501" cy="65501"/>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Oval 110">
            <a:extLst>
              <a:ext uri="{FF2B5EF4-FFF2-40B4-BE49-F238E27FC236}">
                <a16:creationId xmlns:a16="http://schemas.microsoft.com/office/drawing/2014/main" id="{786DB017-5E25-564E-8F5E-E219E4656F3B}"/>
              </a:ext>
            </a:extLst>
          </p:cNvPr>
          <p:cNvSpPr/>
          <p:nvPr/>
        </p:nvSpPr>
        <p:spPr bwMode="auto">
          <a:xfrm>
            <a:off x="3788369" y="2539870"/>
            <a:ext cx="65501" cy="65501"/>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8BA3B1B3-9E03-030E-460E-F90DAA71833B}"/>
              </a:ext>
            </a:extLst>
          </p:cNvPr>
          <p:cNvSpPr/>
          <p:nvPr/>
        </p:nvSpPr>
        <p:spPr bwMode="auto">
          <a:xfrm>
            <a:off x="4071335" y="2812356"/>
            <a:ext cx="65501" cy="65501"/>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8ABD05F0-7F40-6299-DE59-E133A6367727}"/>
              </a:ext>
            </a:extLst>
          </p:cNvPr>
          <p:cNvSpPr/>
          <p:nvPr/>
        </p:nvSpPr>
        <p:spPr bwMode="auto">
          <a:xfrm>
            <a:off x="4123736" y="2951219"/>
            <a:ext cx="65501" cy="65501"/>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CF1BCDBE-5F44-59DA-8276-38F109C6A380}"/>
              </a:ext>
            </a:extLst>
          </p:cNvPr>
          <p:cNvSpPr/>
          <p:nvPr/>
        </p:nvSpPr>
        <p:spPr bwMode="auto">
          <a:xfrm>
            <a:off x="3995353" y="3079602"/>
            <a:ext cx="65501" cy="65501"/>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16" name="Straight Connector 115">
            <a:extLst>
              <a:ext uri="{FF2B5EF4-FFF2-40B4-BE49-F238E27FC236}">
                <a16:creationId xmlns:a16="http://schemas.microsoft.com/office/drawing/2014/main" id="{F2597439-001E-9089-403C-D1749E889B80}"/>
              </a:ext>
            </a:extLst>
          </p:cNvPr>
          <p:cNvCxnSpPr>
            <a:cxnSpLocks/>
          </p:cNvCxnSpPr>
          <p:nvPr/>
        </p:nvCxnSpPr>
        <p:spPr bwMode="auto">
          <a:xfrm flipH="1">
            <a:off x="4951478" y="2167821"/>
            <a:ext cx="1584" cy="1862862"/>
          </a:xfrm>
          <a:prstGeom prst="line">
            <a:avLst/>
          </a:prstGeom>
          <a:noFill/>
          <a:ln w="19050" cap="flat" cmpd="sng" algn="ctr">
            <a:solidFill>
              <a:schemeClr val="bg1"/>
            </a:solidFill>
            <a:prstDash val="solid"/>
            <a:round/>
            <a:headEnd type="none" w="med" len="med"/>
            <a:tailEnd type="none" w="med" len="med"/>
          </a:ln>
          <a:effectLst/>
        </p:spPr>
      </p:cxnSp>
      <p:sp>
        <p:nvSpPr>
          <p:cNvPr id="117" name="Rectangle 116">
            <a:extLst>
              <a:ext uri="{FF2B5EF4-FFF2-40B4-BE49-F238E27FC236}">
                <a16:creationId xmlns:a16="http://schemas.microsoft.com/office/drawing/2014/main" id="{24EA7D8A-1F0C-3D3A-F5CA-DFCB06B84639}"/>
              </a:ext>
            </a:extLst>
          </p:cNvPr>
          <p:cNvSpPr/>
          <p:nvPr/>
        </p:nvSpPr>
        <p:spPr bwMode="auto">
          <a:xfrm>
            <a:off x="4646441" y="2336821"/>
            <a:ext cx="610472" cy="698298"/>
          </a:xfrm>
          <a:prstGeom prst="rect">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18" name="Straight Connector 117">
            <a:extLst>
              <a:ext uri="{FF2B5EF4-FFF2-40B4-BE49-F238E27FC236}">
                <a16:creationId xmlns:a16="http://schemas.microsoft.com/office/drawing/2014/main" id="{FFC6E084-99FC-A292-E9EA-10EB41BF52D4}"/>
              </a:ext>
            </a:extLst>
          </p:cNvPr>
          <p:cNvCxnSpPr>
            <a:cxnSpLocks/>
          </p:cNvCxnSpPr>
          <p:nvPr/>
        </p:nvCxnSpPr>
        <p:spPr bwMode="auto">
          <a:xfrm>
            <a:off x="4638186" y="2646388"/>
            <a:ext cx="610472"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F7B1C42A-195C-03F7-0488-5319B9C04450}"/>
              </a:ext>
            </a:extLst>
          </p:cNvPr>
          <p:cNvCxnSpPr>
            <a:cxnSpLocks/>
          </p:cNvCxnSpPr>
          <p:nvPr/>
        </p:nvCxnSpPr>
        <p:spPr bwMode="auto">
          <a:xfrm>
            <a:off x="4654298" y="2953839"/>
            <a:ext cx="594360" cy="0"/>
          </a:xfrm>
          <a:prstGeom prst="line">
            <a:avLst/>
          </a:prstGeom>
          <a:noFill/>
          <a:ln w="19050" cap="flat" cmpd="sng" algn="ctr">
            <a:solidFill>
              <a:schemeClr val="accent2"/>
            </a:solidFill>
            <a:prstDash val="solid"/>
            <a:round/>
            <a:headEnd type="none" w="med" len="med"/>
            <a:tailEnd type="none" w="med" len="med"/>
          </a:ln>
          <a:effectLst/>
        </p:spPr>
      </p:cxnSp>
      <p:sp>
        <p:nvSpPr>
          <p:cNvPr id="120" name="Oval 119">
            <a:extLst>
              <a:ext uri="{FF2B5EF4-FFF2-40B4-BE49-F238E27FC236}">
                <a16:creationId xmlns:a16="http://schemas.microsoft.com/office/drawing/2014/main" id="{3227B252-A60A-8015-6A32-6364E3BB13EC}"/>
              </a:ext>
            </a:extLst>
          </p:cNvPr>
          <p:cNvSpPr/>
          <p:nvPr/>
        </p:nvSpPr>
        <p:spPr bwMode="auto">
          <a:xfrm>
            <a:off x="5132458" y="2173062"/>
            <a:ext cx="65501" cy="655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BD76AE8E-70AB-B7FA-C6D8-527B142A95D6}"/>
              </a:ext>
            </a:extLst>
          </p:cNvPr>
          <p:cNvSpPr/>
          <p:nvPr/>
        </p:nvSpPr>
        <p:spPr bwMode="auto">
          <a:xfrm>
            <a:off x="4836392" y="2290965"/>
            <a:ext cx="65501" cy="655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16D4455E-4C0A-2863-6F7B-A8D510A2266D}"/>
              </a:ext>
            </a:extLst>
          </p:cNvPr>
          <p:cNvSpPr/>
          <p:nvPr/>
        </p:nvSpPr>
        <p:spPr bwMode="auto">
          <a:xfrm>
            <a:off x="4865212" y="2416727"/>
            <a:ext cx="65501" cy="655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Oval 122">
            <a:extLst>
              <a:ext uri="{FF2B5EF4-FFF2-40B4-BE49-F238E27FC236}">
                <a16:creationId xmlns:a16="http://schemas.microsoft.com/office/drawing/2014/main" id="{247F9C0E-A943-AA76-B2CE-DC7DC38656B9}"/>
              </a:ext>
            </a:extLst>
          </p:cNvPr>
          <p:cNvSpPr/>
          <p:nvPr/>
        </p:nvSpPr>
        <p:spPr bwMode="auto">
          <a:xfrm>
            <a:off x="4878313" y="2809736"/>
            <a:ext cx="65501" cy="655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Oval 123">
            <a:extLst>
              <a:ext uri="{FF2B5EF4-FFF2-40B4-BE49-F238E27FC236}">
                <a16:creationId xmlns:a16="http://schemas.microsoft.com/office/drawing/2014/main" id="{3282A3A1-2073-9D20-970C-A7712794FC2A}"/>
              </a:ext>
            </a:extLst>
          </p:cNvPr>
          <p:cNvSpPr/>
          <p:nvPr/>
        </p:nvSpPr>
        <p:spPr bwMode="auto">
          <a:xfrm>
            <a:off x="5006695" y="3076982"/>
            <a:ext cx="65501" cy="655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25" name="Straight Connector 124">
            <a:extLst>
              <a:ext uri="{FF2B5EF4-FFF2-40B4-BE49-F238E27FC236}">
                <a16:creationId xmlns:a16="http://schemas.microsoft.com/office/drawing/2014/main" id="{66DB36D4-0222-4823-1AE4-C58591FA305F}"/>
              </a:ext>
            </a:extLst>
          </p:cNvPr>
          <p:cNvCxnSpPr/>
          <p:nvPr/>
        </p:nvCxnSpPr>
        <p:spPr bwMode="auto">
          <a:xfrm>
            <a:off x="7222816" y="2174661"/>
            <a:ext cx="0" cy="2662657"/>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413905D3-90A9-5404-8A69-7F8B0BA68D26}"/>
              </a:ext>
            </a:extLst>
          </p:cNvPr>
          <p:cNvCxnSpPr/>
          <p:nvPr/>
        </p:nvCxnSpPr>
        <p:spPr bwMode="auto">
          <a:xfrm>
            <a:off x="7142273" y="2176124"/>
            <a:ext cx="80543"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93F453A3-58D7-9B65-A55F-126830FBE68D}"/>
              </a:ext>
            </a:extLst>
          </p:cNvPr>
          <p:cNvCxnSpPr/>
          <p:nvPr/>
        </p:nvCxnSpPr>
        <p:spPr bwMode="auto">
          <a:xfrm>
            <a:off x="7142273" y="2844157"/>
            <a:ext cx="80543"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F4926DC8-1C99-289D-9209-14ED65B683DE}"/>
              </a:ext>
            </a:extLst>
          </p:cNvPr>
          <p:cNvCxnSpPr/>
          <p:nvPr/>
        </p:nvCxnSpPr>
        <p:spPr bwMode="auto">
          <a:xfrm>
            <a:off x="7142273" y="3507453"/>
            <a:ext cx="80543"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91875D15-7E49-20B7-1590-886E624578F8}"/>
              </a:ext>
            </a:extLst>
          </p:cNvPr>
          <p:cNvCxnSpPr/>
          <p:nvPr/>
        </p:nvCxnSpPr>
        <p:spPr bwMode="auto">
          <a:xfrm>
            <a:off x="7142273" y="4180224"/>
            <a:ext cx="80543"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FF93F50B-B19C-345F-A173-312305817EC7}"/>
              </a:ext>
            </a:extLst>
          </p:cNvPr>
          <p:cNvCxnSpPr>
            <a:cxnSpLocks/>
          </p:cNvCxnSpPr>
          <p:nvPr/>
        </p:nvCxnSpPr>
        <p:spPr bwMode="auto">
          <a:xfrm>
            <a:off x="7208602" y="4838781"/>
            <a:ext cx="3510728"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32F3BE0F-0542-AE05-607F-71AB88701DCF}"/>
              </a:ext>
            </a:extLst>
          </p:cNvPr>
          <p:cNvCxnSpPr>
            <a:cxnSpLocks/>
          </p:cNvCxnSpPr>
          <p:nvPr/>
        </p:nvCxnSpPr>
        <p:spPr bwMode="auto">
          <a:xfrm rot="16200000">
            <a:off x="7691862" y="4877590"/>
            <a:ext cx="80543"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8525F8ED-A23C-3EAA-765F-886BE9B60B99}"/>
              </a:ext>
            </a:extLst>
          </p:cNvPr>
          <p:cNvCxnSpPr>
            <a:cxnSpLocks/>
          </p:cNvCxnSpPr>
          <p:nvPr/>
        </p:nvCxnSpPr>
        <p:spPr bwMode="auto">
          <a:xfrm rot="16200000">
            <a:off x="8502031" y="4877590"/>
            <a:ext cx="80543"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27D559AE-FF99-14E3-3441-5D3A056FA1A1}"/>
              </a:ext>
            </a:extLst>
          </p:cNvPr>
          <p:cNvCxnSpPr>
            <a:cxnSpLocks/>
          </p:cNvCxnSpPr>
          <p:nvPr/>
        </p:nvCxnSpPr>
        <p:spPr bwMode="auto">
          <a:xfrm rot="16200000">
            <a:off x="9321677" y="4877590"/>
            <a:ext cx="80543"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DE21A3B3-87D3-BE95-F2AF-78CB2139E7A6}"/>
              </a:ext>
            </a:extLst>
          </p:cNvPr>
          <p:cNvCxnSpPr>
            <a:cxnSpLocks/>
          </p:cNvCxnSpPr>
          <p:nvPr/>
        </p:nvCxnSpPr>
        <p:spPr bwMode="auto">
          <a:xfrm rot="16200000">
            <a:off x="10160273" y="4877590"/>
            <a:ext cx="80543" cy="0"/>
          </a:xfrm>
          <a:prstGeom prst="line">
            <a:avLst/>
          </a:prstGeom>
          <a:noFill/>
          <a:ln w="28575" cap="flat" cmpd="sng" algn="ctr">
            <a:solidFill>
              <a:schemeClr val="bg1"/>
            </a:solidFill>
            <a:prstDash val="solid"/>
            <a:round/>
            <a:headEnd type="none" w="med" len="med"/>
            <a:tailEnd type="none" w="med" len="med"/>
          </a:ln>
          <a:effectLst/>
        </p:spPr>
      </p:cxnSp>
      <p:sp>
        <p:nvSpPr>
          <p:cNvPr id="135" name="TextBox 134">
            <a:extLst>
              <a:ext uri="{FF2B5EF4-FFF2-40B4-BE49-F238E27FC236}">
                <a16:creationId xmlns:a16="http://schemas.microsoft.com/office/drawing/2014/main" id="{E3EA8225-E642-997B-393F-102BFCBA5433}"/>
              </a:ext>
            </a:extLst>
          </p:cNvPr>
          <p:cNvSpPr txBox="1"/>
          <p:nvPr/>
        </p:nvSpPr>
        <p:spPr bwMode="auto">
          <a:xfrm>
            <a:off x="6722648" y="2055449"/>
            <a:ext cx="4125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36" name="TextBox 135">
            <a:extLst>
              <a:ext uri="{FF2B5EF4-FFF2-40B4-BE49-F238E27FC236}">
                <a16:creationId xmlns:a16="http://schemas.microsoft.com/office/drawing/2014/main" id="{68E0DA00-EE38-7F1C-096F-CDD24EE9658B}"/>
              </a:ext>
            </a:extLst>
          </p:cNvPr>
          <p:cNvSpPr txBox="1"/>
          <p:nvPr/>
        </p:nvSpPr>
        <p:spPr bwMode="auto">
          <a:xfrm>
            <a:off x="6722648" y="2709269"/>
            <a:ext cx="4125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75</a:t>
            </a:r>
          </a:p>
        </p:txBody>
      </p:sp>
      <p:sp>
        <p:nvSpPr>
          <p:cNvPr id="137" name="TextBox 136">
            <a:extLst>
              <a:ext uri="{FF2B5EF4-FFF2-40B4-BE49-F238E27FC236}">
                <a16:creationId xmlns:a16="http://schemas.microsoft.com/office/drawing/2014/main" id="{92DF8CE1-A083-76E0-1A3F-E99FB53B7688}"/>
              </a:ext>
            </a:extLst>
          </p:cNvPr>
          <p:cNvSpPr txBox="1"/>
          <p:nvPr/>
        </p:nvSpPr>
        <p:spPr bwMode="auto">
          <a:xfrm>
            <a:off x="6722648" y="3382040"/>
            <a:ext cx="4125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138" name="TextBox 137">
            <a:extLst>
              <a:ext uri="{FF2B5EF4-FFF2-40B4-BE49-F238E27FC236}">
                <a16:creationId xmlns:a16="http://schemas.microsoft.com/office/drawing/2014/main" id="{90504C5F-06A7-0279-BFF6-C9082C00F65C}"/>
              </a:ext>
            </a:extLst>
          </p:cNvPr>
          <p:cNvSpPr txBox="1"/>
          <p:nvPr/>
        </p:nvSpPr>
        <p:spPr bwMode="auto">
          <a:xfrm>
            <a:off x="6722648" y="4059548"/>
            <a:ext cx="4125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p>
        </p:txBody>
      </p:sp>
      <p:sp>
        <p:nvSpPr>
          <p:cNvPr id="139" name="TextBox 138">
            <a:extLst>
              <a:ext uri="{FF2B5EF4-FFF2-40B4-BE49-F238E27FC236}">
                <a16:creationId xmlns:a16="http://schemas.microsoft.com/office/drawing/2014/main" id="{C8E95915-2DA6-DE8F-2519-A5090FD88BBC}"/>
              </a:ext>
            </a:extLst>
          </p:cNvPr>
          <p:cNvSpPr txBox="1"/>
          <p:nvPr/>
        </p:nvSpPr>
        <p:spPr bwMode="auto">
          <a:xfrm>
            <a:off x="6722648" y="4718105"/>
            <a:ext cx="41251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40" name="TextBox 139">
            <a:extLst>
              <a:ext uri="{FF2B5EF4-FFF2-40B4-BE49-F238E27FC236}">
                <a16:creationId xmlns:a16="http://schemas.microsoft.com/office/drawing/2014/main" id="{53D1F93F-1800-52A9-2B57-20429319E0B9}"/>
              </a:ext>
            </a:extLst>
          </p:cNvPr>
          <p:cNvSpPr txBox="1"/>
          <p:nvPr/>
        </p:nvSpPr>
        <p:spPr bwMode="auto">
          <a:xfrm rot="16200000">
            <a:off x="5303323" y="3424918"/>
            <a:ext cx="2911399" cy="16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200"/>
              </a:lnSpc>
              <a:spcBef>
                <a:spcPct val="50000"/>
              </a:spcBef>
              <a:spcAft>
                <a:spcPct val="0"/>
              </a:spcAft>
              <a:buClrTx/>
              <a:buFontTx/>
              <a:buNone/>
            </a:pPr>
            <a:r>
              <a:rPr lang="en-US" sz="1600" dirty="0">
                <a:solidFill>
                  <a:schemeClr val="bg1"/>
                </a:solidFill>
                <a:latin typeface="Calibri" panose="020F0502020204030204" pitchFamily="34" charset="0"/>
              </a:rPr>
              <a:t>HER3 Membrane Positivity (%)</a:t>
            </a:r>
            <a:endParaRPr lang="en-US" sz="1600" baseline="30000" dirty="0">
              <a:solidFill>
                <a:schemeClr val="bg1"/>
              </a:solidFill>
              <a:latin typeface="Calibri" panose="020F0502020204030204" pitchFamily="34" charset="0"/>
            </a:endParaRPr>
          </a:p>
        </p:txBody>
      </p:sp>
      <p:sp>
        <p:nvSpPr>
          <p:cNvPr id="142" name="TextBox 141">
            <a:extLst>
              <a:ext uri="{FF2B5EF4-FFF2-40B4-BE49-F238E27FC236}">
                <a16:creationId xmlns:a16="http://schemas.microsoft.com/office/drawing/2014/main" id="{F60E4BEE-9642-DBDB-D2EC-9D287B604D8F}"/>
              </a:ext>
            </a:extLst>
          </p:cNvPr>
          <p:cNvSpPr txBox="1"/>
          <p:nvPr/>
        </p:nvSpPr>
        <p:spPr bwMode="auto">
          <a:xfrm>
            <a:off x="7544924" y="4984039"/>
            <a:ext cx="412518"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200"/>
              </a:lnSpc>
              <a:spcBef>
                <a:spcPct val="50000"/>
              </a:spcBef>
              <a:spcAft>
                <a:spcPct val="0"/>
              </a:spcAft>
              <a:buClrTx/>
              <a:buFontTx/>
              <a:buNone/>
            </a:pPr>
            <a:r>
              <a:rPr lang="en-US" sz="1600" b="0" dirty="0">
                <a:solidFill>
                  <a:schemeClr val="bg1"/>
                </a:solidFill>
                <a:latin typeface="Calibri" panose="020F0502020204030204" pitchFamily="34" charset="0"/>
              </a:rPr>
              <a:t>PR</a:t>
            </a:r>
            <a:br>
              <a:rPr lang="en-US" sz="16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 = 3)</a:t>
            </a:r>
            <a:endParaRPr lang="en-US" sz="1600" b="0" dirty="0">
              <a:solidFill>
                <a:schemeClr val="bg1"/>
              </a:solidFill>
              <a:latin typeface="Calibri" panose="020F0502020204030204" pitchFamily="34" charset="0"/>
            </a:endParaRPr>
          </a:p>
        </p:txBody>
      </p:sp>
      <p:sp>
        <p:nvSpPr>
          <p:cNvPr id="143" name="TextBox 142">
            <a:extLst>
              <a:ext uri="{FF2B5EF4-FFF2-40B4-BE49-F238E27FC236}">
                <a16:creationId xmlns:a16="http://schemas.microsoft.com/office/drawing/2014/main" id="{B204F628-557B-565C-7105-1B3BA8AC594F}"/>
              </a:ext>
            </a:extLst>
          </p:cNvPr>
          <p:cNvSpPr txBox="1"/>
          <p:nvPr/>
        </p:nvSpPr>
        <p:spPr bwMode="auto">
          <a:xfrm>
            <a:off x="8288624" y="4984039"/>
            <a:ext cx="494911"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200"/>
              </a:lnSpc>
              <a:spcBef>
                <a:spcPct val="50000"/>
              </a:spcBef>
              <a:spcAft>
                <a:spcPct val="0"/>
              </a:spcAft>
              <a:buClrTx/>
              <a:buFontTx/>
              <a:buNone/>
            </a:pPr>
            <a:r>
              <a:rPr lang="en-US" sz="1600" b="0" dirty="0">
                <a:solidFill>
                  <a:schemeClr val="bg1"/>
                </a:solidFill>
                <a:latin typeface="Calibri" panose="020F0502020204030204" pitchFamily="34" charset="0"/>
              </a:rPr>
              <a:t>SD</a:t>
            </a:r>
            <a:br>
              <a:rPr lang="en-US" sz="16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 = 18)</a:t>
            </a:r>
            <a:endParaRPr lang="en-US" sz="1600" b="0" dirty="0">
              <a:solidFill>
                <a:schemeClr val="bg1"/>
              </a:solidFill>
              <a:latin typeface="Calibri" panose="020F0502020204030204" pitchFamily="34" charset="0"/>
            </a:endParaRPr>
          </a:p>
        </p:txBody>
      </p:sp>
      <p:sp>
        <p:nvSpPr>
          <p:cNvPr id="144" name="TextBox 143">
            <a:extLst>
              <a:ext uri="{FF2B5EF4-FFF2-40B4-BE49-F238E27FC236}">
                <a16:creationId xmlns:a16="http://schemas.microsoft.com/office/drawing/2014/main" id="{FBD6F719-62F4-D6C2-560C-8F2A17A88BC4}"/>
              </a:ext>
            </a:extLst>
          </p:cNvPr>
          <p:cNvSpPr txBox="1"/>
          <p:nvPr/>
        </p:nvSpPr>
        <p:spPr bwMode="auto">
          <a:xfrm>
            <a:off x="9174032" y="4984039"/>
            <a:ext cx="412518"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200"/>
              </a:lnSpc>
              <a:spcBef>
                <a:spcPct val="50000"/>
              </a:spcBef>
              <a:spcAft>
                <a:spcPct val="0"/>
              </a:spcAft>
              <a:buClrTx/>
              <a:buFontTx/>
              <a:buNone/>
            </a:pPr>
            <a:r>
              <a:rPr lang="en-US" sz="1600" b="0" dirty="0">
                <a:solidFill>
                  <a:schemeClr val="bg1"/>
                </a:solidFill>
                <a:latin typeface="Calibri" panose="020F0502020204030204" pitchFamily="34" charset="0"/>
              </a:rPr>
              <a:t>PD</a:t>
            </a:r>
            <a:br>
              <a:rPr lang="en-US" sz="16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 = 3)</a:t>
            </a:r>
            <a:endParaRPr lang="en-US" sz="1600" b="0" dirty="0">
              <a:solidFill>
                <a:schemeClr val="bg1"/>
              </a:solidFill>
              <a:latin typeface="Calibri" panose="020F0502020204030204" pitchFamily="34" charset="0"/>
            </a:endParaRPr>
          </a:p>
        </p:txBody>
      </p:sp>
      <p:sp>
        <p:nvSpPr>
          <p:cNvPr id="145" name="TextBox 144">
            <a:extLst>
              <a:ext uri="{FF2B5EF4-FFF2-40B4-BE49-F238E27FC236}">
                <a16:creationId xmlns:a16="http://schemas.microsoft.com/office/drawing/2014/main" id="{7C7F0092-6914-0592-F28A-7711BABE2854}"/>
              </a:ext>
            </a:extLst>
          </p:cNvPr>
          <p:cNvSpPr txBox="1"/>
          <p:nvPr/>
        </p:nvSpPr>
        <p:spPr bwMode="auto">
          <a:xfrm>
            <a:off x="10022805" y="4984039"/>
            <a:ext cx="412518" cy="3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200"/>
              </a:lnSpc>
              <a:spcBef>
                <a:spcPct val="50000"/>
              </a:spcBef>
              <a:spcAft>
                <a:spcPct val="0"/>
              </a:spcAft>
              <a:buClrTx/>
              <a:buFontTx/>
              <a:buNone/>
            </a:pPr>
            <a:r>
              <a:rPr lang="en-US" sz="1600" b="0" dirty="0">
                <a:solidFill>
                  <a:schemeClr val="bg1"/>
                </a:solidFill>
                <a:latin typeface="Calibri" panose="020F0502020204030204" pitchFamily="34" charset="0"/>
              </a:rPr>
              <a:t>NE</a:t>
            </a:r>
            <a:br>
              <a:rPr lang="en-US" sz="16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(n = 2)</a:t>
            </a:r>
            <a:endParaRPr lang="en-US" sz="1600" b="0" dirty="0">
              <a:solidFill>
                <a:schemeClr val="bg1"/>
              </a:solidFill>
              <a:latin typeface="Calibri" panose="020F0502020204030204" pitchFamily="34" charset="0"/>
            </a:endParaRPr>
          </a:p>
        </p:txBody>
      </p:sp>
      <p:sp>
        <p:nvSpPr>
          <p:cNvPr id="146" name="TextBox 145">
            <a:extLst>
              <a:ext uri="{FF2B5EF4-FFF2-40B4-BE49-F238E27FC236}">
                <a16:creationId xmlns:a16="http://schemas.microsoft.com/office/drawing/2014/main" id="{C799A61C-7C20-C8B2-0828-8DDE388EE278}"/>
              </a:ext>
            </a:extLst>
          </p:cNvPr>
          <p:cNvSpPr txBox="1"/>
          <p:nvPr/>
        </p:nvSpPr>
        <p:spPr bwMode="auto">
          <a:xfrm>
            <a:off x="7227652" y="5382110"/>
            <a:ext cx="3562844" cy="16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ts val="1200"/>
              </a:lnSpc>
              <a:spcBef>
                <a:spcPct val="50000"/>
              </a:spcBef>
              <a:spcAft>
                <a:spcPct val="0"/>
              </a:spcAft>
              <a:buClrTx/>
              <a:buFontTx/>
              <a:buNone/>
            </a:pPr>
            <a:r>
              <a:rPr lang="en-US" sz="1600" dirty="0">
                <a:solidFill>
                  <a:schemeClr val="bg1"/>
                </a:solidFill>
                <a:latin typeface="Calibri" panose="020F0502020204030204" pitchFamily="34" charset="0"/>
              </a:rPr>
              <a:t>Response</a:t>
            </a:r>
          </a:p>
        </p:txBody>
      </p:sp>
      <p:cxnSp>
        <p:nvCxnSpPr>
          <p:cNvPr id="147" name="Straight Connector 146">
            <a:extLst>
              <a:ext uri="{FF2B5EF4-FFF2-40B4-BE49-F238E27FC236}">
                <a16:creationId xmlns:a16="http://schemas.microsoft.com/office/drawing/2014/main" id="{3EF2FC7D-FF2F-70DD-F033-BF64E4EC93C3}"/>
              </a:ext>
            </a:extLst>
          </p:cNvPr>
          <p:cNvCxnSpPr>
            <a:cxnSpLocks/>
            <a:stCxn id="148" idx="0"/>
          </p:cNvCxnSpPr>
          <p:nvPr/>
        </p:nvCxnSpPr>
        <p:spPr bwMode="auto">
          <a:xfrm>
            <a:off x="7712140" y="2310189"/>
            <a:ext cx="0" cy="533968"/>
          </a:xfrm>
          <a:prstGeom prst="line">
            <a:avLst/>
          </a:prstGeom>
          <a:noFill/>
          <a:ln w="19050" cap="flat" cmpd="sng" algn="ctr">
            <a:solidFill>
              <a:schemeClr val="bg1"/>
            </a:solidFill>
            <a:prstDash val="solid"/>
            <a:round/>
            <a:headEnd type="none" w="med" len="med"/>
            <a:tailEnd type="none" w="med" len="med"/>
          </a:ln>
          <a:effectLst/>
        </p:spPr>
      </p:cxnSp>
      <p:sp>
        <p:nvSpPr>
          <p:cNvPr id="148" name="Rectangle 147">
            <a:extLst>
              <a:ext uri="{FF2B5EF4-FFF2-40B4-BE49-F238E27FC236}">
                <a16:creationId xmlns:a16="http://schemas.microsoft.com/office/drawing/2014/main" id="{C9BB7EE7-DFB8-7817-64C0-35E58E52075F}"/>
              </a:ext>
            </a:extLst>
          </p:cNvPr>
          <p:cNvSpPr/>
          <p:nvPr/>
        </p:nvSpPr>
        <p:spPr bwMode="auto">
          <a:xfrm>
            <a:off x="7406904" y="2310189"/>
            <a:ext cx="610472" cy="256202"/>
          </a:xfrm>
          <a:prstGeom prst="rect">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49" name="Straight Connector 148">
            <a:extLst>
              <a:ext uri="{FF2B5EF4-FFF2-40B4-BE49-F238E27FC236}">
                <a16:creationId xmlns:a16="http://schemas.microsoft.com/office/drawing/2014/main" id="{9A28A20F-FFEA-C81C-439F-C06ED5653DF0}"/>
              </a:ext>
            </a:extLst>
          </p:cNvPr>
          <p:cNvCxnSpPr>
            <a:cxnSpLocks/>
          </p:cNvCxnSpPr>
          <p:nvPr/>
        </p:nvCxnSpPr>
        <p:spPr bwMode="auto">
          <a:xfrm>
            <a:off x="7398649" y="2310188"/>
            <a:ext cx="610472"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09BA6E87-90DB-A032-1064-301CDF7BAC08}"/>
              </a:ext>
            </a:extLst>
          </p:cNvPr>
          <p:cNvCxnSpPr>
            <a:cxnSpLocks/>
          </p:cNvCxnSpPr>
          <p:nvPr/>
        </p:nvCxnSpPr>
        <p:spPr bwMode="auto">
          <a:xfrm>
            <a:off x="7414761" y="2485382"/>
            <a:ext cx="594360" cy="0"/>
          </a:xfrm>
          <a:prstGeom prst="line">
            <a:avLst/>
          </a:prstGeom>
          <a:noFill/>
          <a:ln w="19050" cap="flat" cmpd="sng" algn="ctr">
            <a:solidFill>
              <a:schemeClr val="accent2"/>
            </a:solidFill>
            <a:prstDash val="solid"/>
            <a:round/>
            <a:headEnd type="none" w="med" len="med"/>
            <a:tailEnd type="none" w="med" len="med"/>
          </a:ln>
          <a:effectLst/>
        </p:spPr>
      </p:cxnSp>
      <p:sp>
        <p:nvSpPr>
          <p:cNvPr id="155" name="Oval 154">
            <a:extLst>
              <a:ext uri="{FF2B5EF4-FFF2-40B4-BE49-F238E27FC236}">
                <a16:creationId xmlns:a16="http://schemas.microsoft.com/office/drawing/2014/main" id="{50CDF14D-5C07-AD77-C691-CC8D6D957B6C}"/>
              </a:ext>
            </a:extLst>
          </p:cNvPr>
          <p:cNvSpPr/>
          <p:nvPr/>
        </p:nvSpPr>
        <p:spPr bwMode="auto">
          <a:xfrm>
            <a:off x="7742000" y="2282553"/>
            <a:ext cx="65501" cy="655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41577A2F-DA49-4E6F-05BD-B07E7F75C36B}"/>
              </a:ext>
            </a:extLst>
          </p:cNvPr>
          <p:cNvSpPr/>
          <p:nvPr/>
        </p:nvSpPr>
        <p:spPr bwMode="auto">
          <a:xfrm>
            <a:off x="7878124" y="2261839"/>
            <a:ext cx="65501" cy="655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B84BF921-A504-2ED8-18B8-C3784C08E426}"/>
              </a:ext>
            </a:extLst>
          </p:cNvPr>
          <p:cNvSpPr/>
          <p:nvPr/>
        </p:nvSpPr>
        <p:spPr bwMode="auto">
          <a:xfrm>
            <a:off x="7866287" y="2821132"/>
            <a:ext cx="65501" cy="65501"/>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58" name="Straight Connector 157">
            <a:extLst>
              <a:ext uri="{FF2B5EF4-FFF2-40B4-BE49-F238E27FC236}">
                <a16:creationId xmlns:a16="http://schemas.microsoft.com/office/drawing/2014/main" id="{381B88B9-9664-CC64-5F24-EF7502EC7FC5}"/>
              </a:ext>
            </a:extLst>
          </p:cNvPr>
          <p:cNvCxnSpPr>
            <a:cxnSpLocks/>
          </p:cNvCxnSpPr>
          <p:nvPr/>
        </p:nvCxnSpPr>
        <p:spPr bwMode="auto">
          <a:xfrm>
            <a:off x="8537763" y="2174661"/>
            <a:ext cx="0" cy="669496"/>
          </a:xfrm>
          <a:prstGeom prst="line">
            <a:avLst/>
          </a:prstGeom>
          <a:noFill/>
          <a:ln w="19050" cap="flat" cmpd="sng" algn="ctr">
            <a:solidFill>
              <a:schemeClr val="bg1"/>
            </a:solidFill>
            <a:prstDash val="solid"/>
            <a:round/>
            <a:headEnd type="none" w="med" len="med"/>
            <a:tailEnd type="none" w="med" len="med"/>
          </a:ln>
          <a:effectLst/>
        </p:spPr>
      </p:cxnSp>
      <p:sp>
        <p:nvSpPr>
          <p:cNvPr id="159" name="Rectangle 158">
            <a:extLst>
              <a:ext uri="{FF2B5EF4-FFF2-40B4-BE49-F238E27FC236}">
                <a16:creationId xmlns:a16="http://schemas.microsoft.com/office/drawing/2014/main" id="{3D00C52D-3E42-3BC8-D563-062F0305F6AB}"/>
              </a:ext>
            </a:extLst>
          </p:cNvPr>
          <p:cNvSpPr/>
          <p:nvPr/>
        </p:nvSpPr>
        <p:spPr bwMode="auto">
          <a:xfrm>
            <a:off x="8232527" y="2354576"/>
            <a:ext cx="610472" cy="489577"/>
          </a:xfrm>
          <a:prstGeom prst="rect">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60" name="Straight Connector 159">
            <a:extLst>
              <a:ext uri="{FF2B5EF4-FFF2-40B4-BE49-F238E27FC236}">
                <a16:creationId xmlns:a16="http://schemas.microsoft.com/office/drawing/2014/main" id="{7ECC6A9A-4895-5A7D-802B-6FC497322555}"/>
              </a:ext>
            </a:extLst>
          </p:cNvPr>
          <p:cNvCxnSpPr>
            <a:cxnSpLocks/>
          </p:cNvCxnSpPr>
          <p:nvPr/>
        </p:nvCxnSpPr>
        <p:spPr bwMode="auto">
          <a:xfrm>
            <a:off x="8224272" y="2651340"/>
            <a:ext cx="610472"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FE466658-6409-DA09-7E5B-F2F23211064B}"/>
              </a:ext>
            </a:extLst>
          </p:cNvPr>
          <p:cNvCxnSpPr>
            <a:cxnSpLocks/>
          </p:cNvCxnSpPr>
          <p:nvPr/>
        </p:nvCxnSpPr>
        <p:spPr bwMode="auto">
          <a:xfrm>
            <a:off x="8240384" y="2672681"/>
            <a:ext cx="594360" cy="0"/>
          </a:xfrm>
          <a:prstGeom prst="line">
            <a:avLst/>
          </a:prstGeom>
          <a:noFill/>
          <a:ln w="19050" cap="flat" cmpd="sng" algn="ctr">
            <a:solidFill>
              <a:schemeClr val="accent2"/>
            </a:solidFill>
            <a:prstDash val="solid"/>
            <a:round/>
            <a:headEnd type="none" w="med" len="med"/>
            <a:tailEnd type="none" w="med" len="med"/>
          </a:ln>
          <a:effectLst/>
        </p:spPr>
      </p:cxnSp>
      <p:sp>
        <p:nvSpPr>
          <p:cNvPr id="164" name="Oval 163">
            <a:extLst>
              <a:ext uri="{FF2B5EF4-FFF2-40B4-BE49-F238E27FC236}">
                <a16:creationId xmlns:a16="http://schemas.microsoft.com/office/drawing/2014/main" id="{EFFE39F3-FAA3-FD07-D82F-5093F02A931E}"/>
              </a:ext>
            </a:extLst>
          </p:cNvPr>
          <p:cNvSpPr/>
          <p:nvPr/>
        </p:nvSpPr>
        <p:spPr bwMode="auto">
          <a:xfrm>
            <a:off x="8265782" y="2152348"/>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578055C3-8C20-7942-0E5B-50DE65E3DCB5}"/>
              </a:ext>
            </a:extLst>
          </p:cNvPr>
          <p:cNvSpPr/>
          <p:nvPr/>
        </p:nvSpPr>
        <p:spPr bwMode="auto">
          <a:xfrm>
            <a:off x="8298334" y="2276636"/>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C4E05F03-3DCF-0772-46B1-C05FC57CE7E9}"/>
              </a:ext>
            </a:extLst>
          </p:cNvPr>
          <p:cNvSpPr/>
          <p:nvPr/>
        </p:nvSpPr>
        <p:spPr bwMode="auto">
          <a:xfrm>
            <a:off x="8529153" y="2267758"/>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C8C4F046-365D-E474-0EAB-BC6B069FD29F}"/>
              </a:ext>
            </a:extLst>
          </p:cNvPr>
          <p:cNvSpPr/>
          <p:nvPr/>
        </p:nvSpPr>
        <p:spPr bwMode="auto">
          <a:xfrm>
            <a:off x="8612011" y="2267758"/>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570A30C3-C574-1766-4093-B5ED810A5ED2}"/>
              </a:ext>
            </a:extLst>
          </p:cNvPr>
          <p:cNvSpPr/>
          <p:nvPr/>
        </p:nvSpPr>
        <p:spPr bwMode="auto">
          <a:xfrm>
            <a:off x="8671196" y="2276635"/>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57EED3D2-8AFE-14A8-679E-88E6461F91BA}"/>
              </a:ext>
            </a:extLst>
          </p:cNvPr>
          <p:cNvSpPr/>
          <p:nvPr/>
        </p:nvSpPr>
        <p:spPr bwMode="auto">
          <a:xfrm>
            <a:off x="8828035" y="2540006"/>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AAB935CB-073A-1A8A-631D-67D8E87145F6}"/>
              </a:ext>
            </a:extLst>
          </p:cNvPr>
          <p:cNvSpPr/>
          <p:nvPr/>
        </p:nvSpPr>
        <p:spPr bwMode="auto">
          <a:xfrm>
            <a:off x="8529154" y="2670212"/>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Oval 170">
            <a:extLst>
              <a:ext uri="{FF2B5EF4-FFF2-40B4-BE49-F238E27FC236}">
                <a16:creationId xmlns:a16="http://schemas.microsoft.com/office/drawing/2014/main" id="{4A2DA715-A5C7-F939-ECC4-108B49EBF201}"/>
              </a:ext>
            </a:extLst>
          </p:cNvPr>
          <p:cNvSpPr/>
          <p:nvPr/>
        </p:nvSpPr>
        <p:spPr bwMode="auto">
          <a:xfrm>
            <a:off x="8665278" y="2397964"/>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07C87EB3-26E2-F0AE-79ED-AD928E366365}"/>
              </a:ext>
            </a:extLst>
          </p:cNvPr>
          <p:cNvSpPr/>
          <p:nvPr/>
        </p:nvSpPr>
        <p:spPr bwMode="auto">
          <a:xfrm>
            <a:off x="8342723" y="2400924"/>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48367102-B45B-2B28-1424-BF2004E0BEBE}"/>
              </a:ext>
            </a:extLst>
          </p:cNvPr>
          <p:cNvSpPr/>
          <p:nvPr/>
        </p:nvSpPr>
        <p:spPr bwMode="auto">
          <a:xfrm>
            <a:off x="8218436" y="2418680"/>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EDD97C43-5146-41C3-A9C5-1B49E86A8ABE}"/>
              </a:ext>
            </a:extLst>
          </p:cNvPr>
          <p:cNvSpPr/>
          <p:nvPr/>
        </p:nvSpPr>
        <p:spPr bwMode="auto">
          <a:xfrm>
            <a:off x="8322009" y="2685010"/>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CA8354F5-49A4-E17F-D735-143E9E7FA1F1}"/>
              </a:ext>
            </a:extLst>
          </p:cNvPr>
          <p:cNvSpPr/>
          <p:nvPr/>
        </p:nvSpPr>
        <p:spPr bwMode="auto">
          <a:xfrm>
            <a:off x="8197722" y="2815216"/>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BCBB9FCD-FE09-8620-65A3-DC4708400E8F}"/>
              </a:ext>
            </a:extLst>
          </p:cNvPr>
          <p:cNvSpPr/>
          <p:nvPr/>
        </p:nvSpPr>
        <p:spPr bwMode="auto">
          <a:xfrm>
            <a:off x="8529155" y="2809298"/>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9EF75EB7-56C0-92CF-51CE-A975EEC711AC}"/>
              </a:ext>
            </a:extLst>
          </p:cNvPr>
          <p:cNvSpPr/>
          <p:nvPr/>
        </p:nvSpPr>
        <p:spPr bwMode="auto">
          <a:xfrm>
            <a:off x="8694872" y="2676133"/>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82D08DF1-EB3F-5D11-0068-9342E42CFE6E}"/>
              </a:ext>
            </a:extLst>
          </p:cNvPr>
          <p:cNvSpPr/>
          <p:nvPr/>
        </p:nvSpPr>
        <p:spPr bwMode="auto">
          <a:xfrm>
            <a:off x="8700790" y="2803379"/>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32F926A0-8369-D0F7-7A8E-5D6786349BEC}"/>
              </a:ext>
            </a:extLst>
          </p:cNvPr>
          <p:cNvSpPr/>
          <p:nvPr/>
        </p:nvSpPr>
        <p:spPr bwMode="auto">
          <a:xfrm>
            <a:off x="8825078" y="2797460"/>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347F5099-F8A2-5ADC-2390-D09DCEC05F79}"/>
              </a:ext>
            </a:extLst>
          </p:cNvPr>
          <p:cNvSpPr/>
          <p:nvPr/>
        </p:nvSpPr>
        <p:spPr bwMode="auto">
          <a:xfrm>
            <a:off x="8789568" y="2821134"/>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2F12D0A7-61E8-BBD4-5067-79718B9B536F}"/>
              </a:ext>
            </a:extLst>
          </p:cNvPr>
          <p:cNvSpPr/>
          <p:nvPr/>
        </p:nvSpPr>
        <p:spPr bwMode="auto">
          <a:xfrm>
            <a:off x="8286499" y="4268194"/>
            <a:ext cx="65501" cy="65501"/>
          </a:xfrm>
          <a:prstGeom prst="ellipse">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83" name="Straight Connector 182">
            <a:extLst>
              <a:ext uri="{FF2B5EF4-FFF2-40B4-BE49-F238E27FC236}">
                <a16:creationId xmlns:a16="http://schemas.microsoft.com/office/drawing/2014/main" id="{C8647E0E-FF34-D73E-9D83-70788A4378F0}"/>
              </a:ext>
            </a:extLst>
          </p:cNvPr>
          <p:cNvCxnSpPr>
            <a:cxnSpLocks/>
          </p:cNvCxnSpPr>
          <p:nvPr/>
        </p:nvCxnSpPr>
        <p:spPr bwMode="auto">
          <a:xfrm>
            <a:off x="9360427" y="2309385"/>
            <a:ext cx="0" cy="2475679"/>
          </a:xfrm>
          <a:prstGeom prst="line">
            <a:avLst/>
          </a:prstGeom>
          <a:noFill/>
          <a:ln w="19050" cap="flat" cmpd="sng" algn="ctr">
            <a:solidFill>
              <a:schemeClr val="bg1"/>
            </a:solidFill>
            <a:prstDash val="solid"/>
            <a:round/>
            <a:headEnd type="none" w="med" len="med"/>
            <a:tailEnd type="none" w="med" len="med"/>
          </a:ln>
          <a:effectLst/>
        </p:spPr>
      </p:cxnSp>
      <p:sp>
        <p:nvSpPr>
          <p:cNvPr id="184" name="Rectangle 183">
            <a:extLst>
              <a:ext uri="{FF2B5EF4-FFF2-40B4-BE49-F238E27FC236}">
                <a16:creationId xmlns:a16="http://schemas.microsoft.com/office/drawing/2014/main" id="{CCA9CEB0-F9D7-359C-5E70-BB80C48779C4}"/>
              </a:ext>
            </a:extLst>
          </p:cNvPr>
          <p:cNvSpPr/>
          <p:nvPr/>
        </p:nvSpPr>
        <p:spPr bwMode="auto">
          <a:xfrm>
            <a:off x="9055191" y="3304486"/>
            <a:ext cx="610472" cy="1238620"/>
          </a:xfrm>
          <a:prstGeom prst="rect">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85" name="Straight Connector 184">
            <a:extLst>
              <a:ext uri="{FF2B5EF4-FFF2-40B4-BE49-F238E27FC236}">
                <a16:creationId xmlns:a16="http://schemas.microsoft.com/office/drawing/2014/main" id="{8D0E4C02-73C1-CBF7-42F5-486EBF3F1C12}"/>
              </a:ext>
            </a:extLst>
          </p:cNvPr>
          <p:cNvCxnSpPr>
            <a:cxnSpLocks/>
          </p:cNvCxnSpPr>
          <p:nvPr/>
        </p:nvCxnSpPr>
        <p:spPr bwMode="auto">
          <a:xfrm>
            <a:off x="9046936" y="4305769"/>
            <a:ext cx="610472"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BE133095-5A55-2D06-572F-14D943754184}"/>
              </a:ext>
            </a:extLst>
          </p:cNvPr>
          <p:cNvCxnSpPr>
            <a:cxnSpLocks/>
          </p:cNvCxnSpPr>
          <p:nvPr/>
        </p:nvCxnSpPr>
        <p:spPr bwMode="auto">
          <a:xfrm>
            <a:off x="9063048" y="3802561"/>
            <a:ext cx="594360" cy="0"/>
          </a:xfrm>
          <a:prstGeom prst="line">
            <a:avLst/>
          </a:prstGeom>
          <a:noFill/>
          <a:ln w="19050" cap="flat" cmpd="sng" algn="ctr">
            <a:solidFill>
              <a:schemeClr val="accent2"/>
            </a:solidFill>
            <a:prstDash val="solid"/>
            <a:round/>
            <a:headEnd type="none" w="med" len="med"/>
            <a:tailEnd type="none" w="med" len="med"/>
          </a:ln>
          <a:effectLst/>
        </p:spPr>
      </p:cxnSp>
      <p:sp>
        <p:nvSpPr>
          <p:cNvPr id="189" name="Oval 188">
            <a:extLst>
              <a:ext uri="{FF2B5EF4-FFF2-40B4-BE49-F238E27FC236}">
                <a16:creationId xmlns:a16="http://schemas.microsoft.com/office/drawing/2014/main" id="{FD3545B7-A371-0A73-2DAE-4EE2D5009825}"/>
              </a:ext>
            </a:extLst>
          </p:cNvPr>
          <p:cNvSpPr/>
          <p:nvPr/>
        </p:nvSpPr>
        <p:spPr bwMode="auto">
          <a:xfrm>
            <a:off x="9618969" y="2282113"/>
            <a:ext cx="65501" cy="65501"/>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Oval 189">
            <a:extLst>
              <a:ext uri="{FF2B5EF4-FFF2-40B4-BE49-F238E27FC236}">
                <a16:creationId xmlns:a16="http://schemas.microsoft.com/office/drawing/2014/main" id="{F932DE8C-CF98-B3C0-B4E5-DCBC8FD6279F}"/>
              </a:ext>
            </a:extLst>
          </p:cNvPr>
          <p:cNvSpPr/>
          <p:nvPr/>
        </p:nvSpPr>
        <p:spPr bwMode="auto">
          <a:xfrm>
            <a:off x="9482845" y="4270711"/>
            <a:ext cx="65501" cy="65501"/>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Oval 190">
            <a:extLst>
              <a:ext uri="{FF2B5EF4-FFF2-40B4-BE49-F238E27FC236}">
                <a16:creationId xmlns:a16="http://schemas.microsoft.com/office/drawing/2014/main" id="{CD130E2A-984C-E620-3BCE-00D826B42BB6}"/>
              </a:ext>
            </a:extLst>
          </p:cNvPr>
          <p:cNvSpPr/>
          <p:nvPr/>
        </p:nvSpPr>
        <p:spPr bwMode="auto">
          <a:xfrm>
            <a:off x="9488763" y="4753065"/>
            <a:ext cx="65501" cy="65501"/>
          </a:xfrm>
          <a:prstGeom prst="ellips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92" name="Straight Connector 191">
            <a:extLst>
              <a:ext uri="{FF2B5EF4-FFF2-40B4-BE49-F238E27FC236}">
                <a16:creationId xmlns:a16="http://schemas.microsoft.com/office/drawing/2014/main" id="{97FE77A7-270A-7F84-4460-EA92C4E10FF1}"/>
              </a:ext>
            </a:extLst>
          </p:cNvPr>
          <p:cNvCxnSpPr>
            <a:cxnSpLocks/>
          </p:cNvCxnSpPr>
          <p:nvPr/>
        </p:nvCxnSpPr>
        <p:spPr bwMode="auto">
          <a:xfrm>
            <a:off x="10183092" y="2709269"/>
            <a:ext cx="0" cy="2043796"/>
          </a:xfrm>
          <a:prstGeom prst="line">
            <a:avLst/>
          </a:prstGeom>
          <a:noFill/>
          <a:ln w="19050" cap="flat" cmpd="sng" algn="ctr">
            <a:solidFill>
              <a:schemeClr val="bg1"/>
            </a:solidFill>
            <a:prstDash val="solid"/>
            <a:round/>
            <a:headEnd type="none" w="med" len="med"/>
            <a:tailEnd type="none" w="med" len="med"/>
          </a:ln>
          <a:effectLst/>
        </p:spPr>
      </p:cxnSp>
      <p:sp>
        <p:nvSpPr>
          <p:cNvPr id="193" name="Rectangle 192">
            <a:extLst>
              <a:ext uri="{FF2B5EF4-FFF2-40B4-BE49-F238E27FC236}">
                <a16:creationId xmlns:a16="http://schemas.microsoft.com/office/drawing/2014/main" id="{8E9E564B-8C89-BEC7-E635-21D0A17B07FB}"/>
              </a:ext>
            </a:extLst>
          </p:cNvPr>
          <p:cNvSpPr/>
          <p:nvPr/>
        </p:nvSpPr>
        <p:spPr bwMode="auto">
          <a:xfrm>
            <a:off x="9877856" y="3222035"/>
            <a:ext cx="610472" cy="1018527"/>
          </a:xfrm>
          <a:prstGeom prst="rect">
            <a:avLst/>
          </a:prstGeom>
          <a:solidFill>
            <a:schemeClr val="tx1"/>
          </a:solid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dirty="0"/>
          </a:p>
        </p:txBody>
      </p:sp>
      <p:cxnSp>
        <p:nvCxnSpPr>
          <p:cNvPr id="194" name="Straight Connector 193">
            <a:extLst>
              <a:ext uri="{FF2B5EF4-FFF2-40B4-BE49-F238E27FC236}">
                <a16:creationId xmlns:a16="http://schemas.microsoft.com/office/drawing/2014/main" id="{9B57EE09-D7CF-96AF-BFBC-04C10764FDEB}"/>
              </a:ext>
            </a:extLst>
          </p:cNvPr>
          <p:cNvCxnSpPr>
            <a:cxnSpLocks/>
          </p:cNvCxnSpPr>
          <p:nvPr/>
        </p:nvCxnSpPr>
        <p:spPr bwMode="auto">
          <a:xfrm>
            <a:off x="9877856" y="3728556"/>
            <a:ext cx="610472" cy="0"/>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B93ED223-C1F1-7619-4E92-1A1FF76A4FE8}"/>
              </a:ext>
            </a:extLst>
          </p:cNvPr>
          <p:cNvCxnSpPr>
            <a:cxnSpLocks/>
          </p:cNvCxnSpPr>
          <p:nvPr/>
        </p:nvCxnSpPr>
        <p:spPr bwMode="auto">
          <a:xfrm>
            <a:off x="9885713" y="3736926"/>
            <a:ext cx="594360" cy="0"/>
          </a:xfrm>
          <a:prstGeom prst="line">
            <a:avLst/>
          </a:prstGeom>
          <a:noFill/>
          <a:ln w="19050" cap="flat" cmpd="sng" algn="ctr">
            <a:solidFill>
              <a:schemeClr val="accent2"/>
            </a:solidFill>
            <a:prstDash val="solid"/>
            <a:round/>
            <a:headEnd type="none" w="med" len="med"/>
            <a:tailEnd type="none" w="med" len="med"/>
          </a:ln>
          <a:effectLst/>
        </p:spPr>
      </p:cxnSp>
      <p:sp>
        <p:nvSpPr>
          <p:cNvPr id="202" name="Oval 201">
            <a:extLst>
              <a:ext uri="{FF2B5EF4-FFF2-40B4-BE49-F238E27FC236}">
                <a16:creationId xmlns:a16="http://schemas.microsoft.com/office/drawing/2014/main" id="{A29869DB-A3FD-A44B-7D56-8F6BC83F5B3D}"/>
              </a:ext>
            </a:extLst>
          </p:cNvPr>
          <p:cNvSpPr/>
          <p:nvPr/>
        </p:nvSpPr>
        <p:spPr bwMode="auto">
          <a:xfrm>
            <a:off x="10228569" y="2672730"/>
            <a:ext cx="65501" cy="655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Oval 202">
            <a:extLst>
              <a:ext uri="{FF2B5EF4-FFF2-40B4-BE49-F238E27FC236}">
                <a16:creationId xmlns:a16="http://schemas.microsoft.com/office/drawing/2014/main" id="{CAAD3EA3-3CB8-C9A3-E1A4-7910EF1F2AAC}"/>
              </a:ext>
            </a:extLst>
          </p:cNvPr>
          <p:cNvSpPr/>
          <p:nvPr/>
        </p:nvSpPr>
        <p:spPr bwMode="auto">
          <a:xfrm>
            <a:off x="9856780" y="4717570"/>
            <a:ext cx="65501" cy="65501"/>
          </a:xfrm>
          <a:prstGeom prst="ellipse">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545630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dirty="0"/>
              <a:t>Patritumab Deruxtecan in HER3+ MBC: </a:t>
            </a:r>
            <a:br>
              <a:rPr lang="en-US" dirty="0"/>
            </a:br>
            <a:r>
              <a:rPr lang="en-US" dirty="0"/>
              <a:t>Efficacy by Subtype</a:t>
            </a:r>
          </a:p>
        </p:txBody>
      </p:sp>
      <p:sp>
        <p:nvSpPr>
          <p:cNvPr id="2" name="Content Placeholder 1">
            <a:extLst>
              <a:ext uri="{FF2B5EF4-FFF2-40B4-BE49-F238E27FC236}">
                <a16:creationId xmlns:a16="http://schemas.microsoft.com/office/drawing/2014/main" id="{009D6FDB-17B6-533D-97CE-6B899D5A255F}"/>
              </a:ext>
            </a:extLst>
          </p:cNvPr>
          <p:cNvSpPr>
            <a:spLocks noGrp="1"/>
          </p:cNvSpPr>
          <p:nvPr>
            <p:ph idx="1"/>
          </p:nvPr>
        </p:nvSpPr>
        <p:spPr>
          <a:xfrm>
            <a:off x="604675" y="5571551"/>
            <a:ext cx="10877529" cy="612204"/>
          </a:xfrm>
        </p:spPr>
        <p:txBody>
          <a:bodyPr/>
          <a:lstStyle/>
          <a:p>
            <a:r>
              <a:rPr lang="en-US" sz="2000" b="1" dirty="0"/>
              <a:t>Similar activity in HER2-low vs HER2-zero tumors</a:t>
            </a:r>
            <a:r>
              <a:rPr lang="en-US" sz="2000" dirty="0"/>
              <a:t>, with ORR ranging from 20% to 36% and PFS ranging from 4.4 mo to 8.4 mo</a:t>
            </a:r>
          </a:p>
          <a:p>
            <a:endParaRPr lang="en-US" sz="2000" dirty="0"/>
          </a:p>
        </p:txBody>
      </p:sp>
      <p:sp>
        <p:nvSpPr>
          <p:cNvPr id="279" name="Text Box 15">
            <a:extLst>
              <a:ext uri="{FF2B5EF4-FFF2-40B4-BE49-F238E27FC236}">
                <a16:creationId xmlns:a16="http://schemas.microsoft.com/office/drawing/2014/main" id="{7D12DA6B-9D8E-A87A-DA4A-1564ED4A4307}"/>
              </a:ext>
            </a:extLst>
          </p:cNvPr>
          <p:cNvSpPr txBox="1">
            <a:spLocks noChangeArrowheads="1"/>
          </p:cNvSpPr>
          <p:nvPr/>
        </p:nvSpPr>
        <p:spPr bwMode="auto">
          <a:xfrm>
            <a:off x="423265" y="640217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Iwata. JSMO 2023.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4" name="Group 3">
            <a:extLst>
              <a:ext uri="{FF2B5EF4-FFF2-40B4-BE49-F238E27FC236}">
                <a16:creationId xmlns:a16="http://schemas.microsoft.com/office/drawing/2014/main" id="{D47FF591-0D66-0255-F3DE-BFCEC40CDE90}"/>
              </a:ext>
            </a:extLst>
          </p:cNvPr>
          <p:cNvGraphicFramePr>
            <a:graphicFrameLocks/>
          </p:cNvGraphicFramePr>
          <p:nvPr>
            <p:extLst>
              <p:ext uri="{D42A27DB-BD31-4B8C-83A1-F6EECF244321}">
                <p14:modId xmlns:p14="http://schemas.microsoft.com/office/powerpoint/2010/main" val="3636253910"/>
              </p:ext>
            </p:extLst>
          </p:nvPr>
        </p:nvGraphicFramePr>
        <p:xfrm>
          <a:off x="671026" y="1599694"/>
          <a:ext cx="10872446" cy="3951835"/>
        </p:xfrm>
        <a:graphic>
          <a:graphicData uri="http://schemas.openxmlformats.org/drawingml/2006/table">
            <a:tbl>
              <a:tblPr/>
              <a:tblGrid>
                <a:gridCol w="2795750">
                  <a:extLst>
                    <a:ext uri="{9D8B030D-6E8A-4147-A177-3AD203B41FA5}">
                      <a16:colId xmlns:a16="http://schemas.microsoft.com/office/drawing/2014/main" val="20000"/>
                    </a:ext>
                  </a:extLst>
                </a:gridCol>
                <a:gridCol w="2019174">
                  <a:extLst>
                    <a:ext uri="{9D8B030D-6E8A-4147-A177-3AD203B41FA5}">
                      <a16:colId xmlns:a16="http://schemas.microsoft.com/office/drawing/2014/main" val="20001"/>
                    </a:ext>
                  </a:extLst>
                </a:gridCol>
                <a:gridCol w="2019174">
                  <a:extLst>
                    <a:ext uri="{9D8B030D-6E8A-4147-A177-3AD203B41FA5}">
                      <a16:colId xmlns:a16="http://schemas.microsoft.com/office/drawing/2014/main" val="1168917553"/>
                    </a:ext>
                  </a:extLst>
                </a:gridCol>
                <a:gridCol w="2019174">
                  <a:extLst>
                    <a:ext uri="{9D8B030D-6E8A-4147-A177-3AD203B41FA5}">
                      <a16:colId xmlns:a16="http://schemas.microsoft.com/office/drawing/2014/main" val="20002"/>
                    </a:ext>
                  </a:extLst>
                </a:gridCol>
                <a:gridCol w="2019174">
                  <a:extLst>
                    <a:ext uri="{9D8B030D-6E8A-4147-A177-3AD203B41FA5}">
                      <a16:colId xmlns:a16="http://schemas.microsoft.com/office/drawing/2014/main" val="367825801"/>
                    </a:ext>
                  </a:extLst>
                </a:gridCol>
              </a:tblGrid>
              <a:tr h="38557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HR+/HER2- </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TNBC</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2003198733"/>
                  </a:ext>
                </a:extLst>
              </a:tr>
              <a:tr h="461035">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HR+/HER2 Low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HR+/HER2 Zero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39)</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HR-/HER2 Low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29)</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HR-/HER2 Zero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2024383270"/>
                  </a:ext>
                </a:extLst>
              </a:tr>
              <a:tr h="2669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Confirmed 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36.2 (24.0-49.9)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28.2 (15.0-449)</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20.7 (8.0-39.7)</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26.3 (9.1-51.2)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0433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Best overall response,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rPr>
                        <a:t>SD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1"/>
                          </a:solidFill>
                          <a:effectLst/>
                          <a:latin typeface="Calibri" panose="020F0502020204030204" pitchFamily="34" charset="0"/>
                        </a:rPr>
                        <a:t>Not evaluable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36.2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43.1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61.5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2.6</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20.7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48.3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6.9</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1"/>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68.4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669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Median DoR,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7.0</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4.1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02138857"/>
                  </a:ext>
                </a:extLst>
              </a:tr>
              <a:tr h="2669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Median 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8.2</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4.4</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35405"/>
                  </a:ext>
                </a:extLst>
              </a:tr>
              <a:tr h="2669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Median OS, mo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14.6</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12.7</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16.6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36996281"/>
                  </a:ext>
                </a:extLst>
              </a:tr>
            </a:tbl>
          </a:graphicData>
        </a:graphic>
      </p:graphicFrame>
      <p:sp>
        <p:nvSpPr>
          <p:cNvPr id="5" name="Rectangle 4">
            <a:extLst>
              <a:ext uri="{FF2B5EF4-FFF2-40B4-BE49-F238E27FC236}">
                <a16:creationId xmlns:a16="http://schemas.microsoft.com/office/drawing/2014/main" id="{DCA11701-DA4F-1A00-2369-2A28D98DAA48}"/>
              </a:ext>
            </a:extLst>
          </p:cNvPr>
          <p:cNvSpPr/>
          <p:nvPr/>
        </p:nvSpPr>
        <p:spPr>
          <a:xfrm flipV="1">
            <a:off x="671026" y="3292293"/>
            <a:ext cx="10849948" cy="32004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B0021EE2-FE27-CDA2-C605-5694FBDFEEE6}"/>
              </a:ext>
            </a:extLst>
          </p:cNvPr>
          <p:cNvSpPr/>
          <p:nvPr/>
        </p:nvSpPr>
        <p:spPr>
          <a:xfrm flipV="1">
            <a:off x="693524" y="4826778"/>
            <a:ext cx="10827450" cy="36094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302818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Phase II Trial of Patritumab Deruxtecan in </a:t>
            </a:r>
            <a:br>
              <a:rPr lang="en-US" dirty="0"/>
            </a:br>
            <a:r>
              <a:rPr lang="en-US" dirty="0"/>
              <a:t>Previously Treated HER2- MBC</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0877529" cy="419732"/>
          </a:xfrm>
        </p:spPr>
        <p:txBody>
          <a:bodyPr/>
          <a:lstStyle/>
          <a:p>
            <a:r>
              <a:rPr lang="en-US" altLang="en-US" sz="2000" dirty="0"/>
              <a:t>Multicenter, 3-part, open-label phase II trial; data for Part A reported</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Hamilton. ASCO 2023. Abstr 1004. NCT04699630.</a:t>
            </a:r>
          </a:p>
        </p:txBody>
      </p:sp>
      <p:sp>
        <p:nvSpPr>
          <p:cNvPr id="2" name="Text Box 45">
            <a:extLst>
              <a:ext uri="{FF2B5EF4-FFF2-40B4-BE49-F238E27FC236}">
                <a16:creationId xmlns:a16="http://schemas.microsoft.com/office/drawing/2014/main" id="{40144EC7-2EAE-050B-31A2-AB615BC82FEA}"/>
              </a:ext>
            </a:extLst>
          </p:cNvPr>
          <p:cNvSpPr txBox="1">
            <a:spLocks noChangeArrowheads="1"/>
          </p:cNvSpPr>
          <p:nvPr/>
        </p:nvSpPr>
        <p:spPr bwMode="auto">
          <a:xfrm>
            <a:off x="293266" y="2305134"/>
            <a:ext cx="2821481"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HER2- locally advanced or MBC; 1 prior CDK4/6i, ≤2 prior CT, and unlimited ET regimens for HR+ BC, or 1-3 prior CT regimens for TNBC; no prior anti-HER3 agents or exatecan-based ADCs </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60)</a:t>
            </a:r>
            <a:endParaRPr lang="en-US" altLang="en-US" sz="1600" b="0" dirty="0">
              <a:solidFill>
                <a:schemeClr val="bg1"/>
              </a:solidFill>
              <a:latin typeface="Calibri" panose="020F0502020204030204" pitchFamily="34" charset="0"/>
            </a:endParaRPr>
          </a:p>
        </p:txBody>
      </p:sp>
      <p:sp>
        <p:nvSpPr>
          <p:cNvPr id="5" name="Rectangle 49">
            <a:extLst>
              <a:ext uri="{FF2B5EF4-FFF2-40B4-BE49-F238E27FC236}">
                <a16:creationId xmlns:a16="http://schemas.microsoft.com/office/drawing/2014/main" id="{E9D13008-773D-2BE9-7823-AC5EEE5392CB}"/>
              </a:ext>
            </a:extLst>
          </p:cNvPr>
          <p:cNvSpPr>
            <a:spLocks noChangeArrowheads="1"/>
          </p:cNvSpPr>
          <p:nvPr/>
        </p:nvSpPr>
        <p:spPr bwMode="auto">
          <a:xfrm>
            <a:off x="3886729" y="2874232"/>
            <a:ext cx="2550048" cy="92390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Patritumab deruxtecan </a:t>
            </a:r>
            <a:br>
              <a:rPr lang="en-US" altLang="en-US" sz="180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5.6 mg/kg IV Q3W</a:t>
            </a:r>
            <a:endParaRPr lang="en-US" altLang="en-US" sz="1800" dirty="0">
              <a:solidFill>
                <a:schemeClr val="tx1"/>
              </a:solidFill>
              <a:latin typeface="Calibri" panose="020F0502020204030204" pitchFamily="34" charset="0"/>
            </a:endParaRPr>
          </a:p>
        </p:txBody>
      </p:sp>
      <p:sp>
        <p:nvSpPr>
          <p:cNvPr id="8" name="Line 52">
            <a:extLst>
              <a:ext uri="{FF2B5EF4-FFF2-40B4-BE49-F238E27FC236}">
                <a16:creationId xmlns:a16="http://schemas.microsoft.com/office/drawing/2014/main" id="{81936B97-71BC-D574-FBA0-EAA0AD318AAE}"/>
              </a:ext>
            </a:extLst>
          </p:cNvPr>
          <p:cNvSpPr>
            <a:spLocks noChangeShapeType="1"/>
          </p:cNvSpPr>
          <p:nvPr/>
        </p:nvSpPr>
        <p:spPr bwMode="auto">
          <a:xfrm>
            <a:off x="3173294" y="3336185"/>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59BD1EA3-C015-4212-5C36-6DCE47DFDE2A}"/>
              </a:ext>
            </a:extLst>
          </p:cNvPr>
          <p:cNvSpPr txBox="1"/>
          <p:nvPr/>
        </p:nvSpPr>
        <p:spPr bwMode="auto">
          <a:xfrm>
            <a:off x="2732051" y="1968189"/>
            <a:ext cx="77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Part A</a:t>
            </a:r>
          </a:p>
        </p:txBody>
      </p:sp>
      <p:sp>
        <p:nvSpPr>
          <p:cNvPr id="12" name="Text Box 45">
            <a:extLst>
              <a:ext uri="{FF2B5EF4-FFF2-40B4-BE49-F238E27FC236}">
                <a16:creationId xmlns:a16="http://schemas.microsoft.com/office/drawing/2014/main" id="{747DC87B-1FB9-B6F4-A4CB-A69D7DFC5511}"/>
              </a:ext>
            </a:extLst>
          </p:cNvPr>
          <p:cNvSpPr txBox="1">
            <a:spLocks noChangeArrowheads="1"/>
          </p:cNvSpPr>
          <p:nvPr/>
        </p:nvSpPr>
        <p:spPr bwMode="auto">
          <a:xfrm>
            <a:off x="6436777" y="2428244"/>
            <a:ext cx="2284377"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Expansion in up to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3 populations based on combinations of HER3 (25%-74% or ≥75%) and ER (negative, 1%-10% or &gt;10%) expression levels</a:t>
            </a:r>
          </a:p>
          <a:p>
            <a:pPr algn="ctr">
              <a:lnSpc>
                <a:spcPct val="100000"/>
              </a:lnSpc>
              <a:spcBef>
                <a:spcPct val="0"/>
              </a:spcBef>
              <a:spcAft>
                <a:spcPct val="0"/>
              </a:spcAft>
              <a:buClrTx/>
              <a:buNone/>
            </a:pPr>
            <a:r>
              <a:rPr lang="en-GB" altLang="en-US" sz="1600" b="0" dirty="0">
                <a:solidFill>
                  <a:schemeClr val="bg1"/>
                </a:solidFill>
                <a:latin typeface="Calibri" panose="020F0502020204030204" pitchFamily="34" charset="0"/>
              </a:rPr>
              <a:t>(N = 20-40)</a:t>
            </a:r>
          </a:p>
        </p:txBody>
      </p:sp>
      <p:sp>
        <p:nvSpPr>
          <p:cNvPr id="13" name="Rectangle 49">
            <a:extLst>
              <a:ext uri="{FF2B5EF4-FFF2-40B4-BE49-F238E27FC236}">
                <a16:creationId xmlns:a16="http://schemas.microsoft.com/office/drawing/2014/main" id="{D23C9DAE-C4BA-F9D7-A254-5B9E08A99BA3}"/>
              </a:ext>
            </a:extLst>
          </p:cNvPr>
          <p:cNvSpPr>
            <a:spLocks noChangeArrowheads="1"/>
          </p:cNvSpPr>
          <p:nvPr/>
        </p:nvSpPr>
        <p:spPr bwMode="auto">
          <a:xfrm>
            <a:off x="9402027" y="2874232"/>
            <a:ext cx="2484130" cy="92390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Patritumab deruxtecan </a:t>
            </a:r>
            <a:br>
              <a:rPr lang="en-US" altLang="en-US" sz="180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5.6 mg/kg IV Q3W</a:t>
            </a:r>
            <a:endParaRPr lang="en-US" altLang="en-US" sz="1800" dirty="0">
              <a:solidFill>
                <a:schemeClr val="tx1"/>
              </a:solidFill>
              <a:latin typeface="Calibri" panose="020F0502020204030204" pitchFamily="34" charset="0"/>
            </a:endParaRPr>
          </a:p>
        </p:txBody>
      </p:sp>
      <p:sp>
        <p:nvSpPr>
          <p:cNvPr id="14" name="Line 52">
            <a:extLst>
              <a:ext uri="{FF2B5EF4-FFF2-40B4-BE49-F238E27FC236}">
                <a16:creationId xmlns:a16="http://schemas.microsoft.com/office/drawing/2014/main" id="{28E71E93-E4E1-7E50-BADC-3C262E7255E0}"/>
              </a:ext>
            </a:extLst>
          </p:cNvPr>
          <p:cNvSpPr>
            <a:spLocks noChangeShapeType="1"/>
          </p:cNvSpPr>
          <p:nvPr/>
        </p:nvSpPr>
        <p:spPr bwMode="auto">
          <a:xfrm>
            <a:off x="8808301" y="3336185"/>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F1FBE532-2B77-2C6B-C2C5-AE73D33A49C6}"/>
              </a:ext>
            </a:extLst>
          </p:cNvPr>
          <p:cNvSpPr txBox="1"/>
          <p:nvPr/>
        </p:nvSpPr>
        <p:spPr bwMode="auto">
          <a:xfrm>
            <a:off x="9080091" y="2036283"/>
            <a:ext cx="77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Part B</a:t>
            </a:r>
          </a:p>
        </p:txBody>
      </p:sp>
      <p:sp>
        <p:nvSpPr>
          <p:cNvPr id="16" name="Rectangle 15">
            <a:extLst>
              <a:ext uri="{FF2B5EF4-FFF2-40B4-BE49-F238E27FC236}">
                <a16:creationId xmlns:a16="http://schemas.microsoft.com/office/drawing/2014/main" id="{BDF5EBA8-CCD4-94A8-5C73-B5C0BFA7AE7E}"/>
              </a:ext>
            </a:extLst>
          </p:cNvPr>
          <p:cNvSpPr/>
          <p:nvPr/>
        </p:nvSpPr>
        <p:spPr bwMode="auto">
          <a:xfrm>
            <a:off x="223736" y="1932779"/>
            <a:ext cx="6213041" cy="2546357"/>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Text Box 45">
            <a:extLst>
              <a:ext uri="{FF2B5EF4-FFF2-40B4-BE49-F238E27FC236}">
                <a16:creationId xmlns:a16="http://schemas.microsoft.com/office/drawing/2014/main" id="{29F208A3-CD25-5200-AFAE-813DEA8D2354}"/>
              </a:ext>
            </a:extLst>
          </p:cNvPr>
          <p:cNvSpPr txBox="1">
            <a:spLocks noChangeArrowheads="1"/>
          </p:cNvSpPr>
          <p:nvPr/>
        </p:nvSpPr>
        <p:spPr bwMode="auto">
          <a:xfrm>
            <a:off x="6523924" y="5008979"/>
            <a:ext cx="228437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HER2+ MBC after prior T-DXd</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(N = 21)</a:t>
            </a:r>
          </a:p>
        </p:txBody>
      </p:sp>
      <p:sp>
        <p:nvSpPr>
          <p:cNvPr id="18" name="Rectangle 49">
            <a:extLst>
              <a:ext uri="{FF2B5EF4-FFF2-40B4-BE49-F238E27FC236}">
                <a16:creationId xmlns:a16="http://schemas.microsoft.com/office/drawing/2014/main" id="{BA286131-25E3-AB58-E76C-2D795713D971}"/>
              </a:ext>
            </a:extLst>
          </p:cNvPr>
          <p:cNvSpPr>
            <a:spLocks noChangeArrowheads="1"/>
          </p:cNvSpPr>
          <p:nvPr/>
        </p:nvSpPr>
        <p:spPr bwMode="auto">
          <a:xfrm>
            <a:off x="9402027" y="4992582"/>
            <a:ext cx="2484130" cy="92390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Patritumab deruxtecan </a:t>
            </a:r>
            <a:br>
              <a:rPr lang="en-US" altLang="en-US" sz="1800" dirty="0">
                <a:solidFill>
                  <a:schemeClr val="tx1"/>
                </a:solidFill>
                <a:latin typeface="Calibri" panose="020F0502020204030204" pitchFamily="34" charset="0"/>
              </a:rPr>
            </a:br>
            <a:r>
              <a:rPr lang="en-US" altLang="en-US" sz="1800" b="0" dirty="0">
                <a:solidFill>
                  <a:schemeClr val="tx1"/>
                </a:solidFill>
                <a:latin typeface="Calibri" panose="020F0502020204030204" pitchFamily="34" charset="0"/>
              </a:rPr>
              <a:t>5.6 mg/kg IV Q3W</a:t>
            </a:r>
            <a:endParaRPr lang="en-US" altLang="en-US" sz="1800" dirty="0">
              <a:solidFill>
                <a:schemeClr val="tx1"/>
              </a:solidFill>
              <a:latin typeface="Calibri" panose="020F0502020204030204" pitchFamily="34" charset="0"/>
            </a:endParaRPr>
          </a:p>
        </p:txBody>
      </p:sp>
      <p:sp>
        <p:nvSpPr>
          <p:cNvPr id="19" name="Line 52">
            <a:extLst>
              <a:ext uri="{FF2B5EF4-FFF2-40B4-BE49-F238E27FC236}">
                <a16:creationId xmlns:a16="http://schemas.microsoft.com/office/drawing/2014/main" id="{7D11A07F-7B16-BC9A-D3E9-CDB39B01EF7C}"/>
              </a:ext>
            </a:extLst>
          </p:cNvPr>
          <p:cNvSpPr>
            <a:spLocks noChangeShapeType="1"/>
          </p:cNvSpPr>
          <p:nvPr/>
        </p:nvSpPr>
        <p:spPr bwMode="auto">
          <a:xfrm>
            <a:off x="8808301" y="542736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0" name="TextBox 19">
            <a:extLst>
              <a:ext uri="{FF2B5EF4-FFF2-40B4-BE49-F238E27FC236}">
                <a16:creationId xmlns:a16="http://schemas.microsoft.com/office/drawing/2014/main" id="{1CB6A043-FE87-501E-6280-06E1774CC3D7}"/>
              </a:ext>
            </a:extLst>
          </p:cNvPr>
          <p:cNvSpPr txBox="1"/>
          <p:nvPr/>
        </p:nvSpPr>
        <p:spPr bwMode="auto">
          <a:xfrm>
            <a:off x="9080091" y="4531084"/>
            <a:ext cx="77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Part Z</a:t>
            </a:r>
          </a:p>
        </p:txBody>
      </p:sp>
      <p:sp>
        <p:nvSpPr>
          <p:cNvPr id="21" name="Rectangle 3">
            <a:extLst>
              <a:ext uri="{FF2B5EF4-FFF2-40B4-BE49-F238E27FC236}">
                <a16:creationId xmlns:a16="http://schemas.microsoft.com/office/drawing/2014/main" id="{9CDFEB16-B462-10E8-6D7B-9E0E9951D5C2}"/>
              </a:ext>
            </a:extLst>
          </p:cNvPr>
          <p:cNvSpPr txBox="1">
            <a:spLocks noChangeArrowheads="1"/>
          </p:cNvSpPr>
          <p:nvPr/>
        </p:nvSpPr>
        <p:spPr bwMode="auto">
          <a:xfrm>
            <a:off x="604675" y="4796803"/>
            <a:ext cx="5653668" cy="11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000" kern="0" dirty="0"/>
              <a:t>Primary endpoints</a:t>
            </a:r>
            <a:r>
              <a:rPr lang="en-US" altLang="en-US" sz="2000" b="0" kern="0" dirty="0"/>
              <a:t>: ORR, 6-mo PFS in HER2- MBC</a:t>
            </a:r>
          </a:p>
          <a:p>
            <a:r>
              <a:rPr lang="en-US" altLang="en-US" sz="2000" kern="0" dirty="0"/>
              <a:t>Secondary endpoints</a:t>
            </a:r>
            <a:r>
              <a:rPr lang="en-US" altLang="en-US" sz="2000" b="0" kern="0" dirty="0"/>
              <a:t>: DoR, CBR, PFS in HER2+ and HER2- MBC; safety </a:t>
            </a:r>
          </a:p>
        </p:txBody>
      </p:sp>
    </p:spTree>
    <p:extLst>
      <p:ext uri="{BB962C8B-B14F-4D97-AF65-F5344CB8AC3E}">
        <p14:creationId xmlns:p14="http://schemas.microsoft.com/office/powerpoint/2010/main" val="3717249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sz="3200" dirty="0"/>
              <a:t>Patritumab Deruxtecan in HER2- MBC: </a:t>
            </a:r>
            <a:br>
              <a:rPr lang="en-US" sz="3200" dirty="0"/>
            </a:br>
            <a:r>
              <a:rPr lang="en-US" sz="3200" dirty="0"/>
              <a:t>Baseline Characteristics</a:t>
            </a:r>
            <a:endParaRPr lang="en-US" altLang="en-US" sz="32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Hamilton. ASCO 2023. Abstr 1004.</a:t>
            </a:r>
          </a:p>
        </p:txBody>
      </p:sp>
      <p:graphicFrame>
        <p:nvGraphicFramePr>
          <p:cNvPr id="2" name="Group 3">
            <a:extLst>
              <a:ext uri="{FF2B5EF4-FFF2-40B4-BE49-F238E27FC236}">
                <a16:creationId xmlns:a16="http://schemas.microsoft.com/office/drawing/2014/main" id="{5DCC5D42-2550-0535-6400-525FBAE54702}"/>
              </a:ext>
            </a:extLst>
          </p:cNvPr>
          <p:cNvGraphicFramePr>
            <a:graphicFrameLocks/>
          </p:cNvGraphicFramePr>
          <p:nvPr/>
        </p:nvGraphicFramePr>
        <p:xfrm>
          <a:off x="727077" y="1604963"/>
          <a:ext cx="5160768" cy="4297792"/>
        </p:xfrm>
        <a:graphic>
          <a:graphicData uri="http://schemas.openxmlformats.org/drawingml/2006/table">
            <a:tbl>
              <a:tblPr/>
              <a:tblGrid>
                <a:gridCol w="3290446">
                  <a:extLst>
                    <a:ext uri="{9D8B030D-6E8A-4147-A177-3AD203B41FA5}">
                      <a16:colId xmlns:a16="http://schemas.microsoft.com/office/drawing/2014/main" val="20000"/>
                    </a:ext>
                  </a:extLst>
                </a:gridCol>
                <a:gridCol w="1870322">
                  <a:extLst>
                    <a:ext uri="{9D8B030D-6E8A-4147-A177-3AD203B41FA5}">
                      <a16:colId xmlns:a16="http://schemas.microsoft.com/office/drawing/2014/main" val="20001"/>
                    </a:ext>
                  </a:extLst>
                </a:gridCol>
              </a:tblGrid>
              <a:tr h="2206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Patients (N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06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Female,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18-64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65-74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≥75 yr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59 (98.3)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43 (71.7)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10 (16.7)</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8626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Other/not reported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46 (76.7)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6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0804">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ECOG PS 0/1,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31 (51.7)/29 (48.3)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59946426"/>
                  </a:ext>
                </a:extLst>
              </a:tr>
              <a:tr h="260804">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Stage IV at diagnosis,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 (21.7)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05799798"/>
                  </a:ext>
                </a:extLst>
              </a:tr>
              <a:tr h="260804">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1" u="none" strike="noStrike" cap="none" normalizeH="0" baseline="0" dirty="0">
                          <a:ln>
                            <a:noFill/>
                          </a:ln>
                          <a:solidFill>
                            <a:schemeClr val="bg2">
                              <a:lumMod val="10000"/>
                            </a:schemeClr>
                          </a:solidFill>
                          <a:effectLst/>
                          <a:latin typeface="Calibri" panose="020F0502020204030204" pitchFamily="34" charset="0"/>
                        </a:rPr>
                        <a:t>BRCA1/BRCA2</a:t>
                      </a:r>
                      <a:r>
                        <a:rPr kumimoji="0" lang="en-US" sz="1500" b="0" i="0" u="none" strike="noStrike" cap="none" normalizeH="0" baseline="0" dirty="0">
                          <a:ln>
                            <a:noFill/>
                          </a:ln>
                          <a:solidFill>
                            <a:schemeClr val="bg2">
                              <a:lumMod val="10000"/>
                            </a:schemeClr>
                          </a:solidFill>
                          <a:effectLst/>
                          <a:latin typeface="Calibri" panose="020F0502020204030204" pitchFamily="34" charset="0"/>
                        </a:rPr>
                        <a:t> mutation,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 (3.3)/1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18862218"/>
                  </a:ext>
                </a:extLst>
              </a:tr>
              <a:tr h="260804">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Median prior regimens for MBC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24 (40.0)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36 (60.0)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9766663"/>
                  </a:ext>
                </a:extLst>
              </a:tr>
            </a:tbl>
          </a:graphicData>
        </a:graphic>
      </p:graphicFrame>
      <p:graphicFrame>
        <p:nvGraphicFramePr>
          <p:cNvPr id="3" name="Group 3">
            <a:extLst>
              <a:ext uri="{FF2B5EF4-FFF2-40B4-BE49-F238E27FC236}">
                <a16:creationId xmlns:a16="http://schemas.microsoft.com/office/drawing/2014/main" id="{7CDD437B-3F76-D684-15CB-62AEC0B22F56}"/>
              </a:ext>
            </a:extLst>
          </p:cNvPr>
          <p:cNvGraphicFramePr>
            <a:graphicFrameLocks/>
          </p:cNvGraphicFramePr>
          <p:nvPr/>
        </p:nvGraphicFramePr>
        <p:xfrm>
          <a:off x="6304157" y="1604963"/>
          <a:ext cx="5160768" cy="3977736"/>
        </p:xfrm>
        <a:graphic>
          <a:graphicData uri="http://schemas.openxmlformats.org/drawingml/2006/table">
            <a:tbl>
              <a:tblPr/>
              <a:tblGrid>
                <a:gridCol w="3140926">
                  <a:extLst>
                    <a:ext uri="{9D8B030D-6E8A-4147-A177-3AD203B41FA5}">
                      <a16:colId xmlns:a16="http://schemas.microsoft.com/office/drawing/2014/main" val="20000"/>
                    </a:ext>
                  </a:extLst>
                </a:gridCol>
                <a:gridCol w="2019842">
                  <a:extLst>
                    <a:ext uri="{9D8B030D-6E8A-4147-A177-3AD203B41FA5}">
                      <a16:colId xmlns:a16="http://schemas.microsoft.com/office/drawing/2014/main" val="20001"/>
                    </a:ext>
                  </a:extLst>
                </a:gridCol>
              </a:tblGrid>
              <a:tr h="2206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500" b="1" i="0" u="none" strike="noStrike" cap="none" normalizeH="0" baseline="0" noProof="0" dirty="0">
                          <a:ln>
                            <a:noFill/>
                          </a:ln>
                          <a:solidFill>
                            <a:schemeClr val="tx1"/>
                          </a:solidFill>
                          <a:effectLst/>
                          <a:latin typeface="Calibri" panose="020F0502020204030204" pitchFamily="34" charset="0"/>
                        </a:rPr>
                        <a:t>Tumor</a:t>
                      </a:r>
                      <a:r>
                        <a:rPr kumimoji="0" lang="en-GB" sz="1500" b="1" i="0" u="none" strike="noStrike" cap="none" normalizeH="0" baseline="0" dirty="0">
                          <a:ln>
                            <a:noFill/>
                          </a:ln>
                          <a:solidFill>
                            <a:schemeClr val="tx1"/>
                          </a:solidFill>
                          <a:effectLst/>
                          <a:latin typeface="Calibri" panose="020F0502020204030204" pitchFamily="34" charset="0"/>
                        </a:rPr>
                        <a:t> 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Patients (n =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ER expression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High (&gt;10%)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Low (1%-10%)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24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 (2.1)</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23 (47.9)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206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PgR expression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High (&gt;10%)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Low (1%-10%)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Negative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22 (45.8)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3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23 (47.9)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TNBC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19 (39.6)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60804">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15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(n =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219167220"/>
                  </a:ext>
                </a:extLst>
              </a:tr>
              <a:tr h="2608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HER3 expression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25%-74%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&lt;25%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30 (63.8)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13 (27.7)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4 (8.5)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59946426"/>
                  </a:ext>
                </a:extLst>
              </a:tr>
            </a:tbl>
          </a:graphicData>
        </a:graphic>
      </p:graphicFrame>
      <p:sp>
        <p:nvSpPr>
          <p:cNvPr id="4" name="TextBox 3">
            <a:extLst>
              <a:ext uri="{FF2B5EF4-FFF2-40B4-BE49-F238E27FC236}">
                <a16:creationId xmlns:a16="http://schemas.microsoft.com/office/drawing/2014/main" id="{591AB9D9-0588-42E5-9547-B0136E5DE0AF}"/>
              </a:ext>
            </a:extLst>
          </p:cNvPr>
          <p:cNvSpPr txBox="1"/>
          <p:nvPr/>
        </p:nvSpPr>
        <p:spPr bwMode="auto">
          <a:xfrm>
            <a:off x="609759" y="5902755"/>
            <a:ext cx="41266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 patient did not receive treatment after enrollment.</a:t>
            </a:r>
          </a:p>
        </p:txBody>
      </p:sp>
      <p:sp>
        <p:nvSpPr>
          <p:cNvPr id="5" name="Rectangle 4">
            <a:extLst>
              <a:ext uri="{FF2B5EF4-FFF2-40B4-BE49-F238E27FC236}">
                <a16:creationId xmlns:a16="http://schemas.microsoft.com/office/drawing/2014/main" id="{305C8FA1-310E-CE44-842B-336A7471AB70}"/>
              </a:ext>
            </a:extLst>
          </p:cNvPr>
          <p:cNvSpPr/>
          <p:nvPr/>
        </p:nvSpPr>
        <p:spPr bwMode="auto">
          <a:xfrm>
            <a:off x="6304157" y="4254365"/>
            <a:ext cx="5160766" cy="1328333"/>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Rectangle 5">
            <a:extLst>
              <a:ext uri="{FF2B5EF4-FFF2-40B4-BE49-F238E27FC236}">
                <a16:creationId xmlns:a16="http://schemas.microsoft.com/office/drawing/2014/main" id="{0BC8B007-BFEB-DDE3-4298-D02C43992551}"/>
              </a:ext>
            </a:extLst>
          </p:cNvPr>
          <p:cNvSpPr/>
          <p:nvPr/>
        </p:nvSpPr>
        <p:spPr bwMode="auto">
          <a:xfrm>
            <a:off x="727075" y="5107220"/>
            <a:ext cx="5160768" cy="795535"/>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5149116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sz="3200" dirty="0"/>
              <a:t>Patritumab Deruxtecan in HER2- MBC: </a:t>
            </a:r>
            <a:br>
              <a:rPr lang="en-US" sz="3200" dirty="0"/>
            </a:br>
            <a:r>
              <a:rPr lang="en-US" sz="3200" dirty="0"/>
              <a:t>Response by Receptor Expression</a:t>
            </a:r>
            <a:endParaRPr lang="en-US" altLang="en-US" sz="32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Hamilton. ASCO 2023. Abstr 1004.</a:t>
            </a:r>
          </a:p>
        </p:txBody>
      </p:sp>
      <p:graphicFrame>
        <p:nvGraphicFramePr>
          <p:cNvPr id="2" name="Group 3">
            <a:extLst>
              <a:ext uri="{FF2B5EF4-FFF2-40B4-BE49-F238E27FC236}">
                <a16:creationId xmlns:a16="http://schemas.microsoft.com/office/drawing/2014/main" id="{5DCC5D42-2550-0535-6400-525FBAE54702}"/>
              </a:ext>
            </a:extLst>
          </p:cNvPr>
          <p:cNvGraphicFramePr>
            <a:graphicFrameLocks/>
          </p:cNvGraphicFramePr>
          <p:nvPr>
            <p:extLst>
              <p:ext uri="{D42A27DB-BD31-4B8C-83A1-F6EECF244321}">
                <p14:modId xmlns:p14="http://schemas.microsoft.com/office/powerpoint/2010/main" val="4189971117"/>
              </p:ext>
            </p:extLst>
          </p:nvPr>
        </p:nvGraphicFramePr>
        <p:xfrm>
          <a:off x="711285" y="1314835"/>
          <a:ext cx="10770919" cy="3139520"/>
        </p:xfrm>
        <a:graphic>
          <a:graphicData uri="http://schemas.openxmlformats.org/drawingml/2006/table">
            <a:tbl>
              <a:tblPr/>
              <a:tblGrid>
                <a:gridCol w="2730564">
                  <a:extLst>
                    <a:ext uri="{9D8B030D-6E8A-4147-A177-3AD203B41FA5}">
                      <a16:colId xmlns:a16="http://schemas.microsoft.com/office/drawing/2014/main" val="20000"/>
                    </a:ext>
                  </a:extLst>
                </a:gridCol>
                <a:gridCol w="1608071">
                  <a:extLst>
                    <a:ext uri="{9D8B030D-6E8A-4147-A177-3AD203B41FA5}">
                      <a16:colId xmlns:a16="http://schemas.microsoft.com/office/drawing/2014/main" val="20001"/>
                    </a:ext>
                  </a:extLst>
                </a:gridCol>
                <a:gridCol w="1608071">
                  <a:extLst>
                    <a:ext uri="{9D8B030D-6E8A-4147-A177-3AD203B41FA5}">
                      <a16:colId xmlns:a16="http://schemas.microsoft.com/office/drawing/2014/main" val="112905465"/>
                    </a:ext>
                  </a:extLst>
                </a:gridCol>
                <a:gridCol w="1608071">
                  <a:extLst>
                    <a:ext uri="{9D8B030D-6E8A-4147-A177-3AD203B41FA5}">
                      <a16:colId xmlns:a16="http://schemas.microsoft.com/office/drawing/2014/main" val="2802694961"/>
                    </a:ext>
                  </a:extLst>
                </a:gridCol>
                <a:gridCol w="1608071">
                  <a:extLst>
                    <a:ext uri="{9D8B030D-6E8A-4147-A177-3AD203B41FA5}">
                      <a16:colId xmlns:a16="http://schemas.microsoft.com/office/drawing/2014/main" val="3510900270"/>
                    </a:ext>
                  </a:extLst>
                </a:gridCol>
                <a:gridCol w="1608071">
                  <a:extLst>
                    <a:ext uri="{9D8B030D-6E8A-4147-A177-3AD203B41FA5}">
                      <a16:colId xmlns:a16="http://schemas.microsoft.com/office/drawing/2014/main" val="948896038"/>
                    </a:ext>
                  </a:extLst>
                </a:gridCol>
              </a:tblGrid>
              <a:tr h="2494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Investigator-Assessed 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HER3 ≥75%</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HER3 25%-74%</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HER3 &lt;25%</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Unknown HER3</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Total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6695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Best overall response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(43.3)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(46.2)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(30.8)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(50.0)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(61.5)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(35.0)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(43.3)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44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(46.2)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(35.0)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444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CBR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(53.8)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(38.5)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(43.3)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444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DoR ≥6 mo (% of responders)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(66.7)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(47.6)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59946426"/>
                  </a:ext>
                </a:extLst>
              </a:tr>
            </a:tbl>
          </a:graphicData>
        </a:graphic>
      </p:graphicFrame>
      <p:graphicFrame>
        <p:nvGraphicFramePr>
          <p:cNvPr id="3" name="Group 3">
            <a:extLst>
              <a:ext uri="{FF2B5EF4-FFF2-40B4-BE49-F238E27FC236}">
                <a16:creationId xmlns:a16="http://schemas.microsoft.com/office/drawing/2014/main" id="{9DD4FDD0-2101-D183-84BA-479E06309EDA}"/>
              </a:ext>
            </a:extLst>
          </p:cNvPr>
          <p:cNvGraphicFramePr>
            <a:graphicFrameLocks/>
          </p:cNvGraphicFramePr>
          <p:nvPr>
            <p:extLst>
              <p:ext uri="{D42A27DB-BD31-4B8C-83A1-F6EECF244321}">
                <p14:modId xmlns:p14="http://schemas.microsoft.com/office/powerpoint/2010/main" val="1578713362"/>
              </p:ext>
            </p:extLst>
          </p:nvPr>
        </p:nvGraphicFramePr>
        <p:xfrm>
          <a:off x="711285" y="4603308"/>
          <a:ext cx="10770921" cy="1676480"/>
        </p:xfrm>
        <a:graphic>
          <a:graphicData uri="http://schemas.openxmlformats.org/drawingml/2006/table">
            <a:tbl>
              <a:tblPr/>
              <a:tblGrid>
                <a:gridCol w="2682381">
                  <a:extLst>
                    <a:ext uri="{9D8B030D-6E8A-4147-A177-3AD203B41FA5}">
                      <a16:colId xmlns:a16="http://schemas.microsoft.com/office/drawing/2014/main" val="20000"/>
                    </a:ext>
                  </a:extLst>
                </a:gridCol>
                <a:gridCol w="1320245">
                  <a:extLst>
                    <a:ext uri="{9D8B030D-6E8A-4147-A177-3AD203B41FA5}">
                      <a16:colId xmlns:a16="http://schemas.microsoft.com/office/drawing/2014/main" val="20001"/>
                    </a:ext>
                  </a:extLst>
                </a:gridCol>
                <a:gridCol w="1397340">
                  <a:extLst>
                    <a:ext uri="{9D8B030D-6E8A-4147-A177-3AD203B41FA5}">
                      <a16:colId xmlns:a16="http://schemas.microsoft.com/office/drawing/2014/main" val="4015434458"/>
                    </a:ext>
                  </a:extLst>
                </a:gridCol>
                <a:gridCol w="1281698">
                  <a:extLst>
                    <a:ext uri="{9D8B030D-6E8A-4147-A177-3AD203B41FA5}">
                      <a16:colId xmlns:a16="http://schemas.microsoft.com/office/drawing/2014/main" val="112905465"/>
                    </a:ext>
                  </a:extLst>
                </a:gridCol>
                <a:gridCol w="1310608">
                  <a:extLst>
                    <a:ext uri="{9D8B030D-6E8A-4147-A177-3AD203B41FA5}">
                      <a16:colId xmlns:a16="http://schemas.microsoft.com/office/drawing/2014/main" val="3484795837"/>
                    </a:ext>
                  </a:extLst>
                </a:gridCol>
                <a:gridCol w="1291335">
                  <a:extLst>
                    <a:ext uri="{9D8B030D-6E8A-4147-A177-3AD203B41FA5}">
                      <a16:colId xmlns:a16="http://schemas.microsoft.com/office/drawing/2014/main" val="2802694961"/>
                    </a:ext>
                  </a:extLst>
                </a:gridCol>
                <a:gridCol w="1487314">
                  <a:extLst>
                    <a:ext uri="{9D8B030D-6E8A-4147-A177-3AD203B41FA5}">
                      <a16:colId xmlns:a16="http://schemas.microsoft.com/office/drawing/2014/main" val="1600028745"/>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Investigator-Assessed 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HER3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HER3 25%-74%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Any HER3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extLst>
                  <a:ext uri="{0D108BD9-81ED-4DB2-BD59-A6C34878D82A}">
                    <a16:rowId xmlns:a16="http://schemas.microsoft.com/office/drawing/2014/main" val="213755368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Investigator-assessed Response,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ER+ (n =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TNBC (n =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ER+ (n =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TNBC (n =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HR+ (n =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TNBC (n =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ORR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(37.5)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(60.0)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(41.4)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(21.1)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CBR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(60.0)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DoR ≥6 mo (% of responders)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(33.3)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4" name="Rectangle 3">
            <a:extLst>
              <a:ext uri="{FF2B5EF4-FFF2-40B4-BE49-F238E27FC236}">
                <a16:creationId xmlns:a16="http://schemas.microsoft.com/office/drawing/2014/main" id="{76B159B8-72BB-67B8-616C-4DD0FF87E5F6}"/>
              </a:ext>
            </a:extLst>
          </p:cNvPr>
          <p:cNvSpPr/>
          <p:nvPr/>
        </p:nvSpPr>
        <p:spPr bwMode="auto">
          <a:xfrm>
            <a:off x="711283" y="3457939"/>
            <a:ext cx="10770918" cy="332189"/>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Rectangle 4">
            <a:extLst>
              <a:ext uri="{FF2B5EF4-FFF2-40B4-BE49-F238E27FC236}">
                <a16:creationId xmlns:a16="http://schemas.microsoft.com/office/drawing/2014/main" id="{896E9286-1178-C441-D435-880DCA475E61}"/>
              </a:ext>
            </a:extLst>
          </p:cNvPr>
          <p:cNvSpPr/>
          <p:nvPr/>
        </p:nvSpPr>
        <p:spPr bwMode="auto">
          <a:xfrm>
            <a:off x="711284" y="5267535"/>
            <a:ext cx="10770918" cy="332189"/>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862039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Patritumab Deruxtecan in HER2- MBC: </a:t>
            </a:r>
            <a:br>
              <a:rPr lang="en-US" dirty="0"/>
            </a:br>
            <a:r>
              <a:rPr lang="en-US" dirty="0"/>
              <a:t>Safety and Dosing</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Hamilton. ASCO 2023. Abstr 1004.</a:t>
            </a:r>
          </a:p>
        </p:txBody>
      </p:sp>
      <p:graphicFrame>
        <p:nvGraphicFramePr>
          <p:cNvPr id="2" name="Group 3">
            <a:extLst>
              <a:ext uri="{FF2B5EF4-FFF2-40B4-BE49-F238E27FC236}">
                <a16:creationId xmlns:a16="http://schemas.microsoft.com/office/drawing/2014/main" id="{C46C7451-F858-80D1-4A9B-68471DDEEC32}"/>
              </a:ext>
            </a:extLst>
          </p:cNvPr>
          <p:cNvGraphicFramePr>
            <a:graphicFrameLocks/>
          </p:cNvGraphicFramePr>
          <p:nvPr>
            <p:extLst>
              <p:ext uri="{D42A27DB-BD31-4B8C-83A1-F6EECF244321}">
                <p14:modId xmlns:p14="http://schemas.microsoft.com/office/powerpoint/2010/main" val="4086163320"/>
              </p:ext>
            </p:extLst>
          </p:nvPr>
        </p:nvGraphicFramePr>
        <p:xfrm>
          <a:off x="727077" y="1449103"/>
          <a:ext cx="5160769" cy="4175968"/>
        </p:xfrm>
        <a:graphic>
          <a:graphicData uri="http://schemas.openxmlformats.org/drawingml/2006/table">
            <a:tbl>
              <a:tblPr/>
              <a:tblGrid>
                <a:gridCol w="2167863">
                  <a:extLst>
                    <a:ext uri="{9D8B030D-6E8A-4147-A177-3AD203B41FA5}">
                      <a16:colId xmlns:a16="http://schemas.microsoft.com/office/drawing/2014/main" val="20000"/>
                    </a:ext>
                  </a:extLst>
                </a:gridCol>
                <a:gridCol w="1496453">
                  <a:extLst>
                    <a:ext uri="{9D8B030D-6E8A-4147-A177-3AD203B41FA5}">
                      <a16:colId xmlns:a16="http://schemas.microsoft.com/office/drawing/2014/main" val="20001"/>
                    </a:ext>
                  </a:extLst>
                </a:gridCol>
                <a:gridCol w="1496453">
                  <a:extLst>
                    <a:ext uri="{9D8B030D-6E8A-4147-A177-3AD203B41FA5}">
                      <a16:colId xmlns:a16="http://schemas.microsoft.com/office/drawing/2014/main" val="461934006"/>
                    </a:ext>
                  </a:extLst>
                </a:gridCol>
              </a:tblGrid>
              <a:tr h="18702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TRAEs Occurring in ≥10%,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Patients (N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865147797"/>
                  </a:ext>
                </a:extLst>
              </a:tr>
              <a:tr h="18702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870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(93.3)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(31.7)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870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(50.0)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870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 (45.0)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870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(36.7)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59946426"/>
                  </a:ext>
                </a:extLst>
              </a:tr>
              <a:tr h="18702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(31.7)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05799798"/>
                  </a:ext>
                </a:extLst>
              </a:tr>
              <a:tr h="18702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18862218"/>
                  </a:ext>
                </a:extLst>
              </a:tr>
              <a:tr h="18702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Alopecia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(28.3)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9766663"/>
                  </a:ext>
                </a:extLst>
              </a:tr>
              <a:tr h="18702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Hypokalemia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43988058"/>
                  </a:ext>
                </a:extLst>
              </a:tr>
              <a:tr h="18702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76874683"/>
                  </a:ext>
                </a:extLst>
              </a:tr>
              <a:tr h="317941">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Neutrophil count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44166714"/>
                  </a:ext>
                </a:extLst>
              </a:tr>
              <a:tr h="18702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WBC count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14134709"/>
                  </a:ext>
                </a:extLst>
              </a:tr>
            </a:tbl>
          </a:graphicData>
        </a:graphic>
      </p:graphicFrame>
      <p:graphicFrame>
        <p:nvGraphicFramePr>
          <p:cNvPr id="3" name="Group 3">
            <a:extLst>
              <a:ext uri="{FF2B5EF4-FFF2-40B4-BE49-F238E27FC236}">
                <a16:creationId xmlns:a16="http://schemas.microsoft.com/office/drawing/2014/main" id="{8435AADE-391D-AB24-E255-EB799E52CA72}"/>
              </a:ext>
            </a:extLst>
          </p:cNvPr>
          <p:cNvGraphicFramePr>
            <a:graphicFrameLocks/>
          </p:cNvGraphicFramePr>
          <p:nvPr>
            <p:extLst>
              <p:ext uri="{D42A27DB-BD31-4B8C-83A1-F6EECF244321}">
                <p14:modId xmlns:p14="http://schemas.microsoft.com/office/powerpoint/2010/main" val="568041991"/>
              </p:ext>
            </p:extLst>
          </p:nvPr>
        </p:nvGraphicFramePr>
        <p:xfrm>
          <a:off x="6304157" y="1449103"/>
          <a:ext cx="5160768" cy="2407968"/>
        </p:xfrm>
        <a:graphic>
          <a:graphicData uri="http://schemas.openxmlformats.org/drawingml/2006/table">
            <a:tbl>
              <a:tblPr/>
              <a:tblGrid>
                <a:gridCol w="3397404">
                  <a:extLst>
                    <a:ext uri="{9D8B030D-6E8A-4147-A177-3AD203B41FA5}">
                      <a16:colId xmlns:a16="http://schemas.microsoft.com/office/drawing/2014/main" val="20000"/>
                    </a:ext>
                  </a:extLst>
                </a:gridCol>
                <a:gridCol w="1763364">
                  <a:extLst>
                    <a:ext uri="{9D8B030D-6E8A-4147-A177-3AD203B41FA5}">
                      <a16:colId xmlns:a16="http://schemas.microsoft.com/office/drawing/2014/main" val="20001"/>
                    </a:ext>
                  </a:extLst>
                </a:gridCol>
              </a:tblGrid>
              <a:tr h="2019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7674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Treatment 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Interstitial lung disease</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Nausea/vomiting</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260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Unrelated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Dyspnea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Pneumocystis jirovecii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Pneumothorax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5" name="TextBox 4">
            <a:extLst>
              <a:ext uri="{FF2B5EF4-FFF2-40B4-BE49-F238E27FC236}">
                <a16:creationId xmlns:a16="http://schemas.microsoft.com/office/drawing/2014/main" id="{BCBAC186-9455-7CDA-77EC-C9CDD650BB6E}"/>
              </a:ext>
            </a:extLst>
          </p:cNvPr>
          <p:cNvSpPr txBox="1"/>
          <p:nvPr/>
        </p:nvSpPr>
        <p:spPr bwMode="auto">
          <a:xfrm>
            <a:off x="727077" y="5666471"/>
            <a:ext cx="51780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1"/>
                </a:solidFill>
                <a:latin typeface="Calibri" panose="020F0502020204030204" pitchFamily="34" charset="0"/>
              </a:rPr>
              <a:t>*More than 1 TRAE could be reported per patient. </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lang="en-US" sz="1200" b="0" dirty="0">
                <a:solidFill>
                  <a:schemeClr val="bg1"/>
                </a:solidFill>
                <a:latin typeface="Calibri" panose="020F0502020204030204" pitchFamily="34" charset="0"/>
              </a:rPr>
              <a:t>Adjudication of interstitial lung disease/pneumonitis events ongoing at data cutoff. </a:t>
            </a:r>
            <a:r>
              <a:rPr lang="en-US" altLang="en-US" sz="1200" b="0" baseline="30000" dirty="0">
                <a:solidFill>
                  <a:schemeClr val="bg1"/>
                </a:solidFill>
                <a:latin typeface="Calibri" panose="020F0502020204030204" pitchFamily="34" charset="0"/>
              </a:rPr>
              <a:t>‡</a:t>
            </a:r>
            <a:r>
              <a:rPr lang="en-US" altLang="en-US" sz="1200" b="0" dirty="0">
                <a:solidFill>
                  <a:schemeClr val="bg1"/>
                </a:solidFill>
                <a:latin typeface="Calibri" panose="020F0502020204030204" pitchFamily="34" charset="0"/>
              </a:rPr>
              <a:t>All due to AE: GI (n = 4); thrombocytopenia (n = 2); fatigue, dyspnea, pruritus (n = 1 each).</a:t>
            </a:r>
          </a:p>
        </p:txBody>
      </p:sp>
      <p:graphicFrame>
        <p:nvGraphicFramePr>
          <p:cNvPr id="6" name="Group 3">
            <a:extLst>
              <a:ext uri="{FF2B5EF4-FFF2-40B4-BE49-F238E27FC236}">
                <a16:creationId xmlns:a16="http://schemas.microsoft.com/office/drawing/2014/main" id="{1E123BBE-724A-F4EA-6900-5FC8DA15C1E0}"/>
              </a:ext>
            </a:extLst>
          </p:cNvPr>
          <p:cNvGraphicFramePr>
            <a:graphicFrameLocks/>
          </p:cNvGraphicFramePr>
          <p:nvPr>
            <p:extLst>
              <p:ext uri="{D42A27DB-BD31-4B8C-83A1-F6EECF244321}">
                <p14:modId xmlns:p14="http://schemas.microsoft.com/office/powerpoint/2010/main" val="4106471542"/>
              </p:ext>
            </p:extLst>
          </p:nvPr>
        </p:nvGraphicFramePr>
        <p:xfrm>
          <a:off x="6321434" y="3967883"/>
          <a:ext cx="5160770" cy="2286064"/>
        </p:xfrm>
        <a:graphic>
          <a:graphicData uri="http://schemas.openxmlformats.org/drawingml/2006/table">
            <a:tbl>
              <a:tblPr/>
              <a:tblGrid>
                <a:gridCol w="3296773">
                  <a:extLst>
                    <a:ext uri="{9D8B030D-6E8A-4147-A177-3AD203B41FA5}">
                      <a16:colId xmlns:a16="http://schemas.microsoft.com/office/drawing/2014/main" val="20000"/>
                    </a:ext>
                  </a:extLst>
                </a:gridCol>
                <a:gridCol w="1863997">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Treatment Received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Patients (N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4646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treatment duration, mo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mo,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(0.7-15.2)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(43.3)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67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dose reduction,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dose reduction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dose reductions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(15.0)</a:t>
                      </a:r>
                      <a:r>
                        <a:rPr lang="en-US" altLang="en-US" sz="1400" b="0" baseline="30000" dirty="0">
                          <a:solidFill>
                            <a:schemeClr val="bg1"/>
                          </a:solidFill>
                          <a:latin typeface="Calibri" panose="020F0502020204030204" pitchFamily="34" charset="0"/>
                        </a:rPr>
                        <a:t>‡</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677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Dose interruption,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Due to 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(23.3)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(11.7)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59946426"/>
                  </a:ext>
                </a:extLst>
              </a:tr>
            </a:tbl>
          </a:graphicData>
        </a:graphic>
      </p:graphicFrame>
      <p:sp>
        <p:nvSpPr>
          <p:cNvPr id="4" name="Rectangle 3">
            <a:extLst>
              <a:ext uri="{FF2B5EF4-FFF2-40B4-BE49-F238E27FC236}">
                <a16:creationId xmlns:a16="http://schemas.microsoft.com/office/drawing/2014/main" id="{02935771-ED4E-7B37-1DB8-8B97B944171E}"/>
              </a:ext>
            </a:extLst>
          </p:cNvPr>
          <p:cNvSpPr/>
          <p:nvPr/>
        </p:nvSpPr>
        <p:spPr bwMode="auto">
          <a:xfrm>
            <a:off x="709801" y="2356993"/>
            <a:ext cx="5178046" cy="1234440"/>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 name="Rectangle 8">
            <a:extLst>
              <a:ext uri="{FF2B5EF4-FFF2-40B4-BE49-F238E27FC236}">
                <a16:creationId xmlns:a16="http://schemas.microsoft.com/office/drawing/2014/main" id="{2F5498D9-1A10-8C9A-AAD8-B54984CF5774}"/>
              </a:ext>
            </a:extLst>
          </p:cNvPr>
          <p:cNvSpPr/>
          <p:nvPr/>
        </p:nvSpPr>
        <p:spPr bwMode="auto">
          <a:xfrm>
            <a:off x="6321433" y="1737226"/>
            <a:ext cx="5143490" cy="1180139"/>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4244026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518D7-2C19-F564-65DA-2651B871C818}"/>
              </a:ext>
            </a:extLst>
          </p:cNvPr>
          <p:cNvSpPr>
            <a:spLocks noGrp="1"/>
          </p:cNvSpPr>
          <p:nvPr>
            <p:ph type="title"/>
          </p:nvPr>
        </p:nvSpPr>
        <p:spPr/>
        <p:txBody>
          <a:bodyPr/>
          <a:lstStyle/>
          <a:p>
            <a:r>
              <a:rPr lang="en-US" sz="3200" dirty="0"/>
              <a:t>SOLTI TOT HER3: Preoperative Patritumab Deruxtecan for Early-Stage HR+/HER2- Breast Cancer</a:t>
            </a:r>
          </a:p>
        </p:txBody>
      </p:sp>
      <p:sp>
        <p:nvSpPr>
          <p:cNvPr id="3" name="Content Placeholder 2">
            <a:extLst>
              <a:ext uri="{FF2B5EF4-FFF2-40B4-BE49-F238E27FC236}">
                <a16:creationId xmlns:a16="http://schemas.microsoft.com/office/drawing/2014/main" id="{092055C4-CD64-72D3-72AD-12D9C328017D}"/>
              </a:ext>
            </a:extLst>
          </p:cNvPr>
          <p:cNvSpPr>
            <a:spLocks noGrp="1"/>
          </p:cNvSpPr>
          <p:nvPr>
            <p:ph idx="1"/>
          </p:nvPr>
        </p:nvSpPr>
        <p:spPr>
          <a:xfrm>
            <a:off x="604675" y="1513047"/>
            <a:ext cx="10877529" cy="954772"/>
          </a:xfrm>
        </p:spPr>
        <p:txBody>
          <a:bodyPr/>
          <a:lstStyle/>
          <a:p>
            <a:r>
              <a:rPr lang="en-US" sz="2000" dirty="0"/>
              <a:t>Single-arm, multicohort phase I study of a single dose of patritumab deruxtecan for primary operable (≥1 cm) nonmetastatic HR+/HER2- breast cancer not previously treated (N = 77)</a:t>
            </a:r>
          </a:p>
          <a:p>
            <a:pPr>
              <a:spcBef>
                <a:spcPts val="0"/>
              </a:spcBef>
            </a:pPr>
            <a:r>
              <a:rPr lang="en-US" sz="2000" dirty="0"/>
              <a:t>CelTIL is an early readout biomarker associated with event-free and overall survival outcomes</a:t>
            </a:r>
            <a:br>
              <a:rPr lang="en-US" sz="2000" dirty="0"/>
            </a:br>
            <a:endParaRPr lang="en-US" sz="2000" dirty="0"/>
          </a:p>
        </p:txBody>
      </p:sp>
      <p:sp>
        <p:nvSpPr>
          <p:cNvPr id="4" name="Text Box 15">
            <a:extLst>
              <a:ext uri="{FF2B5EF4-FFF2-40B4-BE49-F238E27FC236}">
                <a16:creationId xmlns:a16="http://schemas.microsoft.com/office/drawing/2014/main" id="{283C04C0-73C8-A5EF-BF7A-2E6A3D023364}"/>
              </a:ext>
            </a:extLst>
          </p:cNvPr>
          <p:cNvSpPr txBox="1">
            <a:spLocks noChangeArrowheads="1"/>
          </p:cNvSpPr>
          <p:nvPr/>
        </p:nvSpPr>
        <p:spPr bwMode="auto">
          <a:xfrm>
            <a:off x="412751" y="640630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eaLnBrk="1" hangingPunct="1">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Oliveira. Ann Oncol. 2023;34:670-680. </a:t>
            </a:r>
            <a:r>
              <a:rPr lang="en-US" altLang="en-US" sz="1200" b="0" spc="-10" dirty="0">
                <a:solidFill>
                  <a:srgbClr val="455560"/>
                </a:solidFill>
                <a:latin typeface="Calibri" panose="020F0502020204030204" pitchFamily="34" charset="0"/>
              </a:rPr>
              <a:t>Chic. JNCI. 2022;114:467.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0BC12CD3-5A94-0732-F114-96CB24A8B3BA}"/>
              </a:ext>
            </a:extLst>
          </p:cNvPr>
          <p:cNvSpPr txBox="1"/>
          <p:nvPr/>
        </p:nvSpPr>
        <p:spPr bwMode="auto">
          <a:xfrm>
            <a:off x="980094" y="2511770"/>
            <a:ext cx="35186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CelTIL Change From Baseline in All Patients (N = 77)</a:t>
            </a:r>
          </a:p>
        </p:txBody>
      </p:sp>
      <p:sp>
        <p:nvSpPr>
          <p:cNvPr id="11" name="TextBox 10">
            <a:extLst>
              <a:ext uri="{FF2B5EF4-FFF2-40B4-BE49-F238E27FC236}">
                <a16:creationId xmlns:a16="http://schemas.microsoft.com/office/drawing/2014/main" id="{7C8A9583-EF29-5CD9-D72B-B66CE277AADA}"/>
              </a:ext>
            </a:extLst>
          </p:cNvPr>
          <p:cNvSpPr txBox="1"/>
          <p:nvPr/>
        </p:nvSpPr>
        <p:spPr bwMode="auto">
          <a:xfrm>
            <a:off x="5247634" y="2511770"/>
            <a:ext cx="23419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CelTIL Change in Responders (n = 28)</a:t>
            </a:r>
          </a:p>
        </p:txBody>
      </p:sp>
      <p:sp>
        <p:nvSpPr>
          <p:cNvPr id="12" name="TextBox 11">
            <a:extLst>
              <a:ext uri="{FF2B5EF4-FFF2-40B4-BE49-F238E27FC236}">
                <a16:creationId xmlns:a16="http://schemas.microsoft.com/office/drawing/2014/main" id="{F153A5A5-A8A9-D3B4-132D-50F4595E7DAA}"/>
              </a:ext>
            </a:extLst>
          </p:cNvPr>
          <p:cNvSpPr txBox="1"/>
          <p:nvPr/>
        </p:nvSpPr>
        <p:spPr bwMode="auto">
          <a:xfrm>
            <a:off x="8284619" y="2511770"/>
            <a:ext cx="26967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CelTIL Change in Nonresponders (n = 34)</a:t>
            </a:r>
          </a:p>
        </p:txBody>
      </p:sp>
      <p:sp>
        <p:nvSpPr>
          <p:cNvPr id="13" name="TextBox 12">
            <a:extLst>
              <a:ext uri="{FF2B5EF4-FFF2-40B4-BE49-F238E27FC236}">
                <a16:creationId xmlns:a16="http://schemas.microsoft.com/office/drawing/2014/main" id="{F2CCC3DC-9A57-D34B-0817-AC31A6EBB9D5}"/>
              </a:ext>
            </a:extLst>
          </p:cNvPr>
          <p:cNvSpPr txBox="1"/>
          <p:nvPr/>
        </p:nvSpPr>
        <p:spPr bwMode="auto">
          <a:xfrm>
            <a:off x="4822599" y="5366436"/>
            <a:ext cx="688702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buFont typeface="Wingdings" panose="05000000000000000000" pitchFamily="2" charset="2"/>
              <a:buChar char="§"/>
            </a:pPr>
            <a:r>
              <a:rPr lang="en-US" i="0" dirty="0">
                <a:solidFill>
                  <a:srgbClr val="212121"/>
                </a:solidFill>
                <a:effectLst/>
                <a:latin typeface="+mj-lt"/>
              </a:rPr>
              <a:t>ORR</a:t>
            </a:r>
            <a:r>
              <a:rPr lang="en-US" b="0" i="0" dirty="0">
                <a:solidFill>
                  <a:srgbClr val="212121"/>
                </a:solidFill>
                <a:effectLst/>
                <a:latin typeface="+mj-lt"/>
              </a:rPr>
              <a:t> at C1D21: </a:t>
            </a:r>
            <a:r>
              <a:rPr lang="en-US" i="0" dirty="0">
                <a:solidFill>
                  <a:srgbClr val="212121"/>
                </a:solidFill>
                <a:effectLst/>
                <a:latin typeface="+mj-lt"/>
              </a:rPr>
              <a:t>45% </a:t>
            </a:r>
            <a:r>
              <a:rPr lang="en-US" b="0" i="0" dirty="0">
                <a:solidFill>
                  <a:srgbClr val="212121"/>
                </a:solidFill>
                <a:effectLst/>
                <a:latin typeface="+mj-lt"/>
              </a:rPr>
              <a:t>(CR: 23%; PR: 23%)</a:t>
            </a:r>
          </a:p>
          <a:p>
            <a:pPr marL="285750" indent="-285750">
              <a:spcBef>
                <a:spcPts val="0"/>
              </a:spcBef>
              <a:buFont typeface="Wingdings" panose="05000000000000000000" pitchFamily="2" charset="2"/>
              <a:buChar char="§"/>
            </a:pPr>
            <a:r>
              <a:rPr lang="en-US" b="0" i="0" dirty="0">
                <a:solidFill>
                  <a:srgbClr val="212121"/>
                </a:solidFill>
                <a:effectLst/>
                <a:latin typeface="+mj-lt"/>
              </a:rPr>
              <a:t>Baseline HER3 mRNA expression levels were not associated with CelTIL change or ORR</a:t>
            </a:r>
          </a:p>
        </p:txBody>
      </p:sp>
      <p:cxnSp>
        <p:nvCxnSpPr>
          <p:cNvPr id="7" name="Straight Connector 6">
            <a:extLst>
              <a:ext uri="{FF2B5EF4-FFF2-40B4-BE49-F238E27FC236}">
                <a16:creationId xmlns:a16="http://schemas.microsoft.com/office/drawing/2014/main" id="{1B36720F-205F-9BB2-EAD5-7AFEF76CBB20}"/>
              </a:ext>
            </a:extLst>
          </p:cNvPr>
          <p:cNvCxnSpPr>
            <a:cxnSpLocks/>
          </p:cNvCxnSpPr>
          <p:nvPr/>
        </p:nvCxnSpPr>
        <p:spPr bwMode="auto">
          <a:xfrm>
            <a:off x="8722578" y="3256581"/>
            <a:ext cx="0" cy="1837215"/>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B34C87B1-1B0B-5E87-E650-0B65DF09A52E}"/>
              </a:ext>
            </a:extLst>
          </p:cNvPr>
          <p:cNvCxnSpPr/>
          <p:nvPr/>
        </p:nvCxnSpPr>
        <p:spPr bwMode="auto">
          <a:xfrm>
            <a:off x="8666480" y="3259385"/>
            <a:ext cx="617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BE07B79B-4BE5-C464-3E9F-7FAB7F6DB122}"/>
              </a:ext>
            </a:extLst>
          </p:cNvPr>
          <p:cNvCxnSpPr/>
          <p:nvPr/>
        </p:nvCxnSpPr>
        <p:spPr bwMode="auto">
          <a:xfrm>
            <a:off x="8666480" y="3750244"/>
            <a:ext cx="617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E04617B3-581F-EFA9-AE8C-F5C70F88E65E}"/>
              </a:ext>
            </a:extLst>
          </p:cNvPr>
          <p:cNvCxnSpPr/>
          <p:nvPr/>
        </p:nvCxnSpPr>
        <p:spPr bwMode="auto">
          <a:xfrm>
            <a:off x="8666480" y="4249517"/>
            <a:ext cx="617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359750D8-4B39-5D59-F32B-68AD284CB574}"/>
              </a:ext>
            </a:extLst>
          </p:cNvPr>
          <p:cNvCxnSpPr/>
          <p:nvPr/>
        </p:nvCxnSpPr>
        <p:spPr bwMode="auto">
          <a:xfrm>
            <a:off x="8666480" y="4734767"/>
            <a:ext cx="617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73AF1FB-6574-4549-D32E-FE9CF5143E6A}"/>
              </a:ext>
            </a:extLst>
          </p:cNvPr>
          <p:cNvCxnSpPr>
            <a:cxnSpLocks/>
          </p:cNvCxnSpPr>
          <p:nvPr/>
        </p:nvCxnSpPr>
        <p:spPr bwMode="auto">
          <a:xfrm>
            <a:off x="8722578" y="5085380"/>
            <a:ext cx="2092462" cy="0"/>
          </a:xfrm>
          <a:prstGeom prst="line">
            <a:avLst/>
          </a:prstGeom>
          <a:noFill/>
          <a:ln w="28575" cap="flat" cmpd="sng" algn="ctr">
            <a:solidFill>
              <a:schemeClr val="bg1"/>
            </a:solidFill>
            <a:prstDash val="solid"/>
            <a:round/>
            <a:headEnd type="none" w="med" len="med"/>
            <a:tailEnd type="none" w="med" len="med"/>
          </a:ln>
          <a:effectLst/>
        </p:spPr>
      </p:cxnSp>
      <p:sp>
        <p:nvSpPr>
          <p:cNvPr id="26" name="TextBox 25">
            <a:extLst>
              <a:ext uri="{FF2B5EF4-FFF2-40B4-BE49-F238E27FC236}">
                <a16:creationId xmlns:a16="http://schemas.microsoft.com/office/drawing/2014/main" id="{49C04A2C-D5D4-DE87-68C6-D3B690BF318B}"/>
              </a:ext>
            </a:extLst>
          </p:cNvPr>
          <p:cNvSpPr txBox="1"/>
          <p:nvPr/>
        </p:nvSpPr>
        <p:spPr bwMode="auto">
          <a:xfrm>
            <a:off x="8382956" y="3151873"/>
            <a:ext cx="25639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27" name="TextBox 26">
            <a:extLst>
              <a:ext uri="{FF2B5EF4-FFF2-40B4-BE49-F238E27FC236}">
                <a16:creationId xmlns:a16="http://schemas.microsoft.com/office/drawing/2014/main" id="{3AE33888-385A-433E-98B8-D679CA852F1A}"/>
              </a:ext>
            </a:extLst>
          </p:cNvPr>
          <p:cNvSpPr txBox="1"/>
          <p:nvPr/>
        </p:nvSpPr>
        <p:spPr bwMode="auto">
          <a:xfrm>
            <a:off x="8378095" y="3644135"/>
            <a:ext cx="25639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28" name="TextBox 27">
            <a:extLst>
              <a:ext uri="{FF2B5EF4-FFF2-40B4-BE49-F238E27FC236}">
                <a16:creationId xmlns:a16="http://schemas.microsoft.com/office/drawing/2014/main" id="{9E9486AA-3F0B-997D-2262-FB2AF8370F59}"/>
              </a:ext>
            </a:extLst>
          </p:cNvPr>
          <p:cNvSpPr txBox="1"/>
          <p:nvPr/>
        </p:nvSpPr>
        <p:spPr bwMode="auto">
          <a:xfrm>
            <a:off x="8374523" y="4141795"/>
            <a:ext cx="25639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29" name="TextBox 28">
            <a:extLst>
              <a:ext uri="{FF2B5EF4-FFF2-40B4-BE49-F238E27FC236}">
                <a16:creationId xmlns:a16="http://schemas.microsoft.com/office/drawing/2014/main" id="{EF034BC0-7A0D-8875-24B2-6FF45BD456F3}"/>
              </a:ext>
            </a:extLst>
          </p:cNvPr>
          <p:cNvSpPr txBox="1"/>
          <p:nvPr/>
        </p:nvSpPr>
        <p:spPr bwMode="auto">
          <a:xfrm>
            <a:off x="8382937" y="4634057"/>
            <a:ext cx="25639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0" name="TextBox 29">
            <a:extLst>
              <a:ext uri="{FF2B5EF4-FFF2-40B4-BE49-F238E27FC236}">
                <a16:creationId xmlns:a16="http://schemas.microsoft.com/office/drawing/2014/main" id="{95C537F1-9C2B-DB33-BE8B-D0BE41C79024}"/>
              </a:ext>
            </a:extLst>
          </p:cNvPr>
          <p:cNvSpPr txBox="1"/>
          <p:nvPr/>
        </p:nvSpPr>
        <p:spPr bwMode="auto">
          <a:xfrm>
            <a:off x="8998277" y="5162462"/>
            <a:ext cx="7725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Baseline</a:t>
            </a:r>
          </a:p>
        </p:txBody>
      </p:sp>
      <p:cxnSp>
        <p:nvCxnSpPr>
          <p:cNvPr id="31" name="Straight Connector 30">
            <a:extLst>
              <a:ext uri="{FF2B5EF4-FFF2-40B4-BE49-F238E27FC236}">
                <a16:creationId xmlns:a16="http://schemas.microsoft.com/office/drawing/2014/main" id="{88FB34BF-3E6E-2711-F2F5-BBA340FEF6D9}"/>
              </a:ext>
            </a:extLst>
          </p:cNvPr>
          <p:cNvCxnSpPr>
            <a:cxnSpLocks/>
          </p:cNvCxnSpPr>
          <p:nvPr/>
        </p:nvCxnSpPr>
        <p:spPr bwMode="auto">
          <a:xfrm rot="16200000">
            <a:off x="9353683" y="5124650"/>
            <a:ext cx="617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D4A11E7-0412-84F1-7A6D-2925D75B4D1C}"/>
              </a:ext>
            </a:extLst>
          </p:cNvPr>
          <p:cNvCxnSpPr>
            <a:cxnSpLocks/>
          </p:cNvCxnSpPr>
          <p:nvPr/>
        </p:nvCxnSpPr>
        <p:spPr bwMode="auto">
          <a:xfrm rot="16200000">
            <a:off x="10321376" y="5124650"/>
            <a:ext cx="61708" cy="0"/>
          </a:xfrm>
          <a:prstGeom prst="line">
            <a:avLst/>
          </a:prstGeom>
          <a:noFill/>
          <a:ln w="28575" cap="flat" cmpd="sng" algn="ctr">
            <a:solidFill>
              <a:schemeClr val="bg1"/>
            </a:solidFill>
            <a:prstDash val="solid"/>
            <a:round/>
            <a:headEnd type="none" w="med" len="med"/>
            <a:tailEnd type="none" w="med" len="med"/>
          </a:ln>
          <a:effectLst/>
        </p:spPr>
      </p:cxnSp>
      <p:sp>
        <p:nvSpPr>
          <p:cNvPr id="34" name="TextBox 33">
            <a:extLst>
              <a:ext uri="{FF2B5EF4-FFF2-40B4-BE49-F238E27FC236}">
                <a16:creationId xmlns:a16="http://schemas.microsoft.com/office/drawing/2014/main" id="{7A5B4B19-0E49-9174-49EA-C10346D6D0C9}"/>
              </a:ext>
            </a:extLst>
          </p:cNvPr>
          <p:cNvSpPr txBox="1"/>
          <p:nvPr/>
        </p:nvSpPr>
        <p:spPr bwMode="auto">
          <a:xfrm>
            <a:off x="9965970" y="5162462"/>
            <a:ext cx="7725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C1D21</a:t>
            </a:r>
          </a:p>
        </p:txBody>
      </p:sp>
      <p:sp>
        <p:nvSpPr>
          <p:cNvPr id="36" name="Freeform: Shape 35">
            <a:extLst>
              <a:ext uri="{FF2B5EF4-FFF2-40B4-BE49-F238E27FC236}">
                <a16:creationId xmlns:a16="http://schemas.microsoft.com/office/drawing/2014/main" id="{FE8F68C0-E75A-1E15-3083-94DAC629E613}"/>
              </a:ext>
            </a:extLst>
          </p:cNvPr>
          <p:cNvSpPr/>
          <p:nvPr/>
        </p:nvSpPr>
        <p:spPr bwMode="auto">
          <a:xfrm>
            <a:off x="9374983" y="4685740"/>
            <a:ext cx="992981" cy="0"/>
          </a:xfrm>
          <a:custGeom>
            <a:avLst/>
            <a:gdLst>
              <a:gd name="connsiteX0" fmla="*/ 0 w 992981"/>
              <a:gd name="connsiteY0" fmla="*/ 0 h 0"/>
              <a:gd name="connsiteX1" fmla="*/ 992981 w 992981"/>
              <a:gd name="connsiteY1" fmla="*/ 0 h 0"/>
            </a:gdLst>
            <a:ahLst/>
            <a:cxnLst>
              <a:cxn ang="0">
                <a:pos x="connsiteX0" y="connsiteY0"/>
              </a:cxn>
              <a:cxn ang="0">
                <a:pos x="connsiteX1" y="connsiteY1"/>
              </a:cxn>
            </a:cxnLst>
            <a:rect l="l" t="t" r="r" b="b"/>
            <a:pathLst>
              <a:path w="992981">
                <a:moveTo>
                  <a:pt x="0" y="0"/>
                </a:moveTo>
                <a:lnTo>
                  <a:pt x="992981" y="0"/>
                </a:lnTo>
              </a:path>
            </a:pathLst>
          </a:custGeom>
          <a:noFill/>
          <a:ln w="19050">
            <a:solidFill>
              <a:schemeClr val="accent3"/>
            </a:solidFill>
            <a:miter lim="800000"/>
            <a:headEnd/>
            <a:tailEnd/>
          </a:ln>
        </p:spPr>
        <p:txBody>
          <a:bodyPr rtlCol="0" anchor="ctr"/>
          <a:lstStyle/>
          <a:p>
            <a:pPr algn="ctr"/>
            <a:endParaRPr lang="en-US" dirty="0"/>
          </a:p>
        </p:txBody>
      </p:sp>
      <p:sp>
        <p:nvSpPr>
          <p:cNvPr id="37" name="Freeform: Shape 36">
            <a:extLst>
              <a:ext uri="{FF2B5EF4-FFF2-40B4-BE49-F238E27FC236}">
                <a16:creationId xmlns:a16="http://schemas.microsoft.com/office/drawing/2014/main" id="{C1E73BEE-5F49-B0B0-95E0-A61F54E5E977}"/>
              </a:ext>
            </a:extLst>
          </p:cNvPr>
          <p:cNvSpPr/>
          <p:nvPr/>
        </p:nvSpPr>
        <p:spPr bwMode="auto">
          <a:xfrm>
            <a:off x="9370219" y="4309503"/>
            <a:ext cx="992981" cy="457200"/>
          </a:xfrm>
          <a:custGeom>
            <a:avLst/>
            <a:gdLst>
              <a:gd name="connsiteX0" fmla="*/ 0 w 992981"/>
              <a:gd name="connsiteY0" fmla="*/ 0 h 457200"/>
              <a:gd name="connsiteX1" fmla="*/ 992981 w 992981"/>
              <a:gd name="connsiteY1" fmla="*/ 457200 h 457200"/>
            </a:gdLst>
            <a:ahLst/>
            <a:cxnLst>
              <a:cxn ang="0">
                <a:pos x="connsiteX0" y="connsiteY0"/>
              </a:cxn>
              <a:cxn ang="0">
                <a:pos x="connsiteX1" y="connsiteY1"/>
              </a:cxn>
            </a:cxnLst>
            <a:rect l="l" t="t" r="r" b="b"/>
            <a:pathLst>
              <a:path w="992981" h="457200">
                <a:moveTo>
                  <a:pt x="0" y="0"/>
                </a:moveTo>
                <a:lnTo>
                  <a:pt x="992981" y="457200"/>
                </a:lnTo>
              </a:path>
            </a:pathLst>
          </a:custGeom>
          <a:noFill/>
          <a:ln w="19050">
            <a:solidFill>
              <a:schemeClr val="accent2"/>
            </a:solidFill>
            <a:miter lim="800000"/>
            <a:headEnd/>
            <a:tailEnd/>
          </a:ln>
        </p:spPr>
        <p:txBody>
          <a:bodyPr rtlCol="0" anchor="ctr"/>
          <a:lstStyle/>
          <a:p>
            <a:pPr algn="ctr"/>
            <a:endParaRPr lang="en-US" dirty="0"/>
          </a:p>
        </p:txBody>
      </p:sp>
      <p:sp>
        <p:nvSpPr>
          <p:cNvPr id="38" name="Freeform: Shape 37">
            <a:extLst>
              <a:ext uri="{FF2B5EF4-FFF2-40B4-BE49-F238E27FC236}">
                <a16:creationId xmlns:a16="http://schemas.microsoft.com/office/drawing/2014/main" id="{F11C19F7-E30C-C61E-3402-4176B6EE0CC5}"/>
              </a:ext>
            </a:extLst>
          </p:cNvPr>
          <p:cNvSpPr/>
          <p:nvPr/>
        </p:nvSpPr>
        <p:spPr bwMode="auto">
          <a:xfrm>
            <a:off x="9371945" y="4578127"/>
            <a:ext cx="998242" cy="94322"/>
          </a:xfrm>
          <a:custGeom>
            <a:avLst/>
            <a:gdLst>
              <a:gd name="connsiteX0" fmla="*/ 0 w 998242"/>
              <a:gd name="connsiteY0" fmla="*/ 0 h 94322"/>
              <a:gd name="connsiteX1" fmla="*/ 998242 w 998242"/>
              <a:gd name="connsiteY1" fmla="*/ 94322 h 94322"/>
            </a:gdLst>
            <a:ahLst/>
            <a:cxnLst>
              <a:cxn ang="0">
                <a:pos x="connsiteX0" y="connsiteY0"/>
              </a:cxn>
              <a:cxn ang="0">
                <a:pos x="connsiteX1" y="connsiteY1"/>
              </a:cxn>
            </a:cxnLst>
            <a:rect l="l" t="t" r="r" b="b"/>
            <a:pathLst>
              <a:path w="998242" h="94322">
                <a:moveTo>
                  <a:pt x="0" y="0"/>
                </a:moveTo>
                <a:lnTo>
                  <a:pt x="998242" y="94322"/>
                </a:lnTo>
              </a:path>
            </a:pathLst>
          </a:custGeom>
          <a:noFill/>
          <a:ln w="19050">
            <a:solidFill>
              <a:schemeClr val="accent2"/>
            </a:solidFill>
            <a:miter lim="800000"/>
            <a:headEnd/>
            <a:tailEnd/>
          </a:ln>
        </p:spPr>
        <p:txBody>
          <a:bodyPr rtlCol="0" anchor="ctr"/>
          <a:lstStyle/>
          <a:p>
            <a:pPr algn="ctr"/>
            <a:endParaRPr lang="en-US" dirty="0"/>
          </a:p>
        </p:txBody>
      </p:sp>
      <p:sp>
        <p:nvSpPr>
          <p:cNvPr id="39" name="Freeform: Shape 38">
            <a:extLst>
              <a:ext uri="{FF2B5EF4-FFF2-40B4-BE49-F238E27FC236}">
                <a16:creationId xmlns:a16="http://schemas.microsoft.com/office/drawing/2014/main" id="{2F951FB3-E972-65D1-F72A-DD3358920EFA}"/>
              </a:ext>
            </a:extLst>
          </p:cNvPr>
          <p:cNvSpPr/>
          <p:nvPr/>
        </p:nvSpPr>
        <p:spPr bwMode="auto">
          <a:xfrm>
            <a:off x="9371945" y="4648868"/>
            <a:ext cx="998242" cy="36681"/>
          </a:xfrm>
          <a:custGeom>
            <a:avLst/>
            <a:gdLst>
              <a:gd name="connsiteX0" fmla="*/ 0 w 998242"/>
              <a:gd name="connsiteY0" fmla="*/ 0 h 36681"/>
              <a:gd name="connsiteX1" fmla="*/ 998242 w 998242"/>
              <a:gd name="connsiteY1" fmla="*/ 36681 h 36681"/>
            </a:gdLst>
            <a:ahLst/>
            <a:cxnLst>
              <a:cxn ang="0">
                <a:pos x="connsiteX0" y="connsiteY0"/>
              </a:cxn>
              <a:cxn ang="0">
                <a:pos x="connsiteX1" y="connsiteY1"/>
              </a:cxn>
            </a:cxnLst>
            <a:rect l="l" t="t" r="r" b="b"/>
            <a:pathLst>
              <a:path w="998242" h="36681">
                <a:moveTo>
                  <a:pt x="0" y="0"/>
                </a:moveTo>
                <a:lnTo>
                  <a:pt x="998242" y="36681"/>
                </a:lnTo>
              </a:path>
            </a:pathLst>
          </a:custGeom>
          <a:noFill/>
          <a:ln w="19050">
            <a:solidFill>
              <a:schemeClr val="accent2"/>
            </a:solidFill>
            <a:miter lim="800000"/>
            <a:headEnd/>
            <a:tailEnd/>
          </a:ln>
        </p:spPr>
        <p:txBody>
          <a:bodyPr rtlCol="0" anchor="ctr"/>
          <a:lstStyle/>
          <a:p>
            <a:pPr algn="ctr"/>
            <a:endParaRPr lang="en-US" dirty="0"/>
          </a:p>
        </p:txBody>
      </p:sp>
      <p:sp>
        <p:nvSpPr>
          <p:cNvPr id="40" name="Freeform: Shape 39">
            <a:extLst>
              <a:ext uri="{FF2B5EF4-FFF2-40B4-BE49-F238E27FC236}">
                <a16:creationId xmlns:a16="http://schemas.microsoft.com/office/drawing/2014/main" id="{038D9D95-9310-924B-E022-932FBFF60739}"/>
              </a:ext>
            </a:extLst>
          </p:cNvPr>
          <p:cNvSpPr/>
          <p:nvPr/>
        </p:nvSpPr>
        <p:spPr bwMode="auto">
          <a:xfrm>
            <a:off x="9371945" y="4751050"/>
            <a:ext cx="998242" cy="49781"/>
          </a:xfrm>
          <a:custGeom>
            <a:avLst/>
            <a:gdLst>
              <a:gd name="connsiteX0" fmla="*/ 0 w 998242"/>
              <a:gd name="connsiteY0" fmla="*/ 0 h 49781"/>
              <a:gd name="connsiteX1" fmla="*/ 998242 w 998242"/>
              <a:gd name="connsiteY1" fmla="*/ 49781 h 49781"/>
            </a:gdLst>
            <a:ahLst/>
            <a:cxnLst>
              <a:cxn ang="0">
                <a:pos x="connsiteX0" y="connsiteY0"/>
              </a:cxn>
              <a:cxn ang="0">
                <a:pos x="connsiteX1" y="connsiteY1"/>
              </a:cxn>
            </a:cxnLst>
            <a:rect l="l" t="t" r="r" b="b"/>
            <a:pathLst>
              <a:path w="998242" h="49781">
                <a:moveTo>
                  <a:pt x="0" y="0"/>
                </a:moveTo>
                <a:lnTo>
                  <a:pt x="998242" y="49781"/>
                </a:lnTo>
              </a:path>
            </a:pathLst>
          </a:custGeom>
          <a:noFill/>
          <a:ln w="19050">
            <a:solidFill>
              <a:schemeClr val="accent2"/>
            </a:solidFill>
            <a:miter lim="800000"/>
            <a:headEnd/>
            <a:tailEnd/>
          </a:ln>
        </p:spPr>
        <p:txBody>
          <a:bodyPr rtlCol="0" anchor="ctr"/>
          <a:lstStyle/>
          <a:p>
            <a:pPr algn="ctr"/>
            <a:endParaRPr lang="en-US" dirty="0"/>
          </a:p>
        </p:txBody>
      </p:sp>
      <p:sp>
        <p:nvSpPr>
          <p:cNvPr id="41" name="Freeform: Shape 40">
            <a:extLst>
              <a:ext uri="{FF2B5EF4-FFF2-40B4-BE49-F238E27FC236}">
                <a16:creationId xmlns:a16="http://schemas.microsoft.com/office/drawing/2014/main" id="{DDF9F15B-22E5-6D3D-F8BE-C2BC5028F00B}"/>
              </a:ext>
            </a:extLst>
          </p:cNvPr>
          <p:cNvSpPr/>
          <p:nvPr/>
        </p:nvSpPr>
        <p:spPr bwMode="auto">
          <a:xfrm>
            <a:off x="9371945" y="4795591"/>
            <a:ext cx="1008722" cy="18341"/>
          </a:xfrm>
          <a:custGeom>
            <a:avLst/>
            <a:gdLst>
              <a:gd name="connsiteX0" fmla="*/ 0 w 1008722"/>
              <a:gd name="connsiteY0" fmla="*/ 0 h 18341"/>
              <a:gd name="connsiteX1" fmla="*/ 1008722 w 1008722"/>
              <a:gd name="connsiteY1" fmla="*/ 18341 h 18341"/>
            </a:gdLst>
            <a:ahLst/>
            <a:cxnLst>
              <a:cxn ang="0">
                <a:pos x="connsiteX0" y="connsiteY0"/>
              </a:cxn>
              <a:cxn ang="0">
                <a:pos x="connsiteX1" y="connsiteY1"/>
              </a:cxn>
            </a:cxnLst>
            <a:rect l="l" t="t" r="r" b="b"/>
            <a:pathLst>
              <a:path w="1008722" h="18341">
                <a:moveTo>
                  <a:pt x="0" y="0"/>
                </a:moveTo>
                <a:lnTo>
                  <a:pt x="1008722" y="18341"/>
                </a:lnTo>
              </a:path>
            </a:pathLst>
          </a:custGeom>
          <a:noFill/>
          <a:ln w="19050">
            <a:solidFill>
              <a:schemeClr val="accent2"/>
            </a:solidFill>
            <a:miter lim="800000"/>
            <a:headEnd/>
            <a:tailEnd/>
          </a:ln>
        </p:spPr>
        <p:txBody>
          <a:bodyPr rtlCol="0" anchor="ctr"/>
          <a:lstStyle/>
          <a:p>
            <a:pPr algn="ctr"/>
            <a:endParaRPr lang="en-US" dirty="0"/>
          </a:p>
        </p:txBody>
      </p:sp>
      <p:sp>
        <p:nvSpPr>
          <p:cNvPr id="42" name="Freeform: Shape 41">
            <a:extLst>
              <a:ext uri="{FF2B5EF4-FFF2-40B4-BE49-F238E27FC236}">
                <a16:creationId xmlns:a16="http://schemas.microsoft.com/office/drawing/2014/main" id="{EE7BC487-C593-E30A-3A3A-E0CB70D4E5A0}"/>
              </a:ext>
            </a:extLst>
          </p:cNvPr>
          <p:cNvSpPr/>
          <p:nvPr/>
        </p:nvSpPr>
        <p:spPr bwMode="auto">
          <a:xfrm>
            <a:off x="9379805" y="4758911"/>
            <a:ext cx="993002" cy="183404"/>
          </a:xfrm>
          <a:custGeom>
            <a:avLst/>
            <a:gdLst>
              <a:gd name="connsiteX0" fmla="*/ 0 w 993002"/>
              <a:gd name="connsiteY0" fmla="*/ 0 h 183404"/>
              <a:gd name="connsiteX1" fmla="*/ 993002 w 993002"/>
              <a:gd name="connsiteY1" fmla="*/ 183404 h 183404"/>
            </a:gdLst>
            <a:ahLst/>
            <a:cxnLst>
              <a:cxn ang="0">
                <a:pos x="connsiteX0" y="connsiteY0"/>
              </a:cxn>
              <a:cxn ang="0">
                <a:pos x="connsiteX1" y="connsiteY1"/>
              </a:cxn>
            </a:cxnLst>
            <a:rect l="l" t="t" r="r" b="b"/>
            <a:pathLst>
              <a:path w="993002" h="183404">
                <a:moveTo>
                  <a:pt x="0" y="0"/>
                </a:moveTo>
                <a:lnTo>
                  <a:pt x="993002" y="183404"/>
                </a:lnTo>
              </a:path>
            </a:pathLst>
          </a:custGeom>
          <a:noFill/>
          <a:ln w="19050">
            <a:solidFill>
              <a:schemeClr val="accent2"/>
            </a:solidFill>
            <a:miter lim="800000"/>
            <a:headEnd/>
            <a:tailEnd/>
          </a:ln>
        </p:spPr>
        <p:txBody>
          <a:bodyPr rtlCol="0" anchor="ctr"/>
          <a:lstStyle/>
          <a:p>
            <a:pPr algn="ctr"/>
            <a:endParaRPr lang="en-US" dirty="0"/>
          </a:p>
        </p:txBody>
      </p:sp>
      <p:sp>
        <p:nvSpPr>
          <p:cNvPr id="43" name="Freeform: Shape 42">
            <a:extLst>
              <a:ext uri="{FF2B5EF4-FFF2-40B4-BE49-F238E27FC236}">
                <a16:creationId xmlns:a16="http://schemas.microsoft.com/office/drawing/2014/main" id="{BF1D1B40-D055-E3C8-F20F-19CAD988D477}"/>
              </a:ext>
            </a:extLst>
          </p:cNvPr>
          <p:cNvSpPr/>
          <p:nvPr/>
        </p:nvSpPr>
        <p:spPr bwMode="auto">
          <a:xfrm>
            <a:off x="9379805" y="4866333"/>
            <a:ext cx="995622" cy="7860"/>
          </a:xfrm>
          <a:custGeom>
            <a:avLst/>
            <a:gdLst>
              <a:gd name="connsiteX0" fmla="*/ 995622 w 995622"/>
              <a:gd name="connsiteY0" fmla="*/ 7860 h 7860"/>
              <a:gd name="connsiteX1" fmla="*/ 0 w 995622"/>
              <a:gd name="connsiteY1" fmla="*/ 0 h 7860"/>
            </a:gdLst>
            <a:ahLst/>
            <a:cxnLst>
              <a:cxn ang="0">
                <a:pos x="connsiteX0" y="connsiteY0"/>
              </a:cxn>
              <a:cxn ang="0">
                <a:pos x="connsiteX1" y="connsiteY1"/>
              </a:cxn>
            </a:cxnLst>
            <a:rect l="l" t="t" r="r" b="b"/>
            <a:pathLst>
              <a:path w="995622" h="7860">
                <a:moveTo>
                  <a:pt x="995622" y="7860"/>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44" name="Freeform: Shape 43">
            <a:extLst>
              <a:ext uri="{FF2B5EF4-FFF2-40B4-BE49-F238E27FC236}">
                <a16:creationId xmlns:a16="http://schemas.microsoft.com/office/drawing/2014/main" id="{7D88A501-DD08-50E5-D50E-89AF181D7B6D}"/>
              </a:ext>
            </a:extLst>
          </p:cNvPr>
          <p:cNvSpPr/>
          <p:nvPr/>
        </p:nvSpPr>
        <p:spPr bwMode="auto">
          <a:xfrm>
            <a:off x="9382425" y="4821792"/>
            <a:ext cx="987762" cy="128383"/>
          </a:xfrm>
          <a:custGeom>
            <a:avLst/>
            <a:gdLst>
              <a:gd name="connsiteX0" fmla="*/ 987762 w 987762"/>
              <a:gd name="connsiteY0" fmla="*/ 128383 h 128383"/>
              <a:gd name="connsiteX1" fmla="*/ 0 w 987762"/>
              <a:gd name="connsiteY1" fmla="*/ 0 h 128383"/>
            </a:gdLst>
            <a:ahLst/>
            <a:cxnLst>
              <a:cxn ang="0">
                <a:pos x="connsiteX0" y="connsiteY0"/>
              </a:cxn>
              <a:cxn ang="0">
                <a:pos x="connsiteX1" y="connsiteY1"/>
              </a:cxn>
            </a:cxnLst>
            <a:rect l="l" t="t" r="r" b="b"/>
            <a:pathLst>
              <a:path w="987762" h="128383">
                <a:moveTo>
                  <a:pt x="987762" y="128383"/>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45" name="Freeform: Shape 44">
            <a:extLst>
              <a:ext uri="{FF2B5EF4-FFF2-40B4-BE49-F238E27FC236}">
                <a16:creationId xmlns:a16="http://schemas.microsoft.com/office/drawing/2014/main" id="{CC691391-486C-3396-E496-EBB149004A6F}"/>
              </a:ext>
            </a:extLst>
          </p:cNvPr>
          <p:cNvSpPr/>
          <p:nvPr/>
        </p:nvSpPr>
        <p:spPr bwMode="auto">
          <a:xfrm>
            <a:off x="9379805" y="4913494"/>
            <a:ext cx="987762" cy="36681"/>
          </a:xfrm>
          <a:custGeom>
            <a:avLst/>
            <a:gdLst>
              <a:gd name="connsiteX0" fmla="*/ 0 w 987762"/>
              <a:gd name="connsiteY0" fmla="*/ 0 h 36681"/>
              <a:gd name="connsiteX1" fmla="*/ 987762 w 987762"/>
              <a:gd name="connsiteY1" fmla="*/ 36681 h 36681"/>
            </a:gdLst>
            <a:ahLst/>
            <a:cxnLst>
              <a:cxn ang="0">
                <a:pos x="connsiteX0" y="connsiteY0"/>
              </a:cxn>
              <a:cxn ang="0">
                <a:pos x="connsiteX1" y="connsiteY1"/>
              </a:cxn>
            </a:cxnLst>
            <a:rect l="l" t="t" r="r" b="b"/>
            <a:pathLst>
              <a:path w="987762" h="36681">
                <a:moveTo>
                  <a:pt x="0" y="0"/>
                </a:moveTo>
                <a:lnTo>
                  <a:pt x="987762" y="36681"/>
                </a:lnTo>
              </a:path>
            </a:pathLst>
          </a:custGeom>
          <a:noFill/>
          <a:ln w="19050">
            <a:solidFill>
              <a:schemeClr val="accent2"/>
            </a:solidFill>
            <a:miter lim="800000"/>
            <a:headEnd/>
            <a:tailEnd/>
          </a:ln>
        </p:spPr>
        <p:txBody>
          <a:bodyPr rtlCol="0" anchor="ctr"/>
          <a:lstStyle/>
          <a:p>
            <a:pPr algn="ctr"/>
            <a:endParaRPr lang="en-US" dirty="0"/>
          </a:p>
        </p:txBody>
      </p:sp>
      <p:sp>
        <p:nvSpPr>
          <p:cNvPr id="46" name="Freeform: Shape 45">
            <a:extLst>
              <a:ext uri="{FF2B5EF4-FFF2-40B4-BE49-F238E27FC236}">
                <a16:creationId xmlns:a16="http://schemas.microsoft.com/office/drawing/2014/main" id="{AC3EAEFF-9E63-E77E-00A4-1A43CAEF04F2}"/>
              </a:ext>
            </a:extLst>
          </p:cNvPr>
          <p:cNvSpPr/>
          <p:nvPr/>
        </p:nvSpPr>
        <p:spPr bwMode="auto">
          <a:xfrm>
            <a:off x="9377185" y="4947555"/>
            <a:ext cx="987762" cy="44541"/>
          </a:xfrm>
          <a:custGeom>
            <a:avLst/>
            <a:gdLst>
              <a:gd name="connsiteX0" fmla="*/ 0 w 987762"/>
              <a:gd name="connsiteY0" fmla="*/ 0 h 44541"/>
              <a:gd name="connsiteX1" fmla="*/ 987762 w 987762"/>
              <a:gd name="connsiteY1" fmla="*/ 44541 h 44541"/>
            </a:gdLst>
            <a:ahLst/>
            <a:cxnLst>
              <a:cxn ang="0">
                <a:pos x="connsiteX0" y="connsiteY0"/>
              </a:cxn>
              <a:cxn ang="0">
                <a:pos x="connsiteX1" y="connsiteY1"/>
              </a:cxn>
            </a:cxnLst>
            <a:rect l="l" t="t" r="r" b="b"/>
            <a:pathLst>
              <a:path w="987762" h="44541">
                <a:moveTo>
                  <a:pt x="0" y="0"/>
                </a:moveTo>
                <a:lnTo>
                  <a:pt x="987762" y="44541"/>
                </a:lnTo>
              </a:path>
            </a:pathLst>
          </a:custGeom>
          <a:noFill/>
          <a:ln w="19050">
            <a:solidFill>
              <a:schemeClr val="accent2"/>
            </a:solidFill>
            <a:miter lim="800000"/>
            <a:headEnd/>
            <a:tailEnd/>
          </a:ln>
        </p:spPr>
        <p:txBody>
          <a:bodyPr rtlCol="0" anchor="ctr"/>
          <a:lstStyle/>
          <a:p>
            <a:pPr algn="ctr"/>
            <a:endParaRPr lang="en-US" dirty="0"/>
          </a:p>
        </p:txBody>
      </p:sp>
      <p:sp>
        <p:nvSpPr>
          <p:cNvPr id="47" name="Freeform: Shape 46">
            <a:extLst>
              <a:ext uri="{FF2B5EF4-FFF2-40B4-BE49-F238E27FC236}">
                <a16:creationId xmlns:a16="http://schemas.microsoft.com/office/drawing/2014/main" id="{B53F18F7-8251-D5FD-CEF9-92A2F3CDB4B9}"/>
              </a:ext>
            </a:extLst>
          </p:cNvPr>
          <p:cNvSpPr/>
          <p:nvPr/>
        </p:nvSpPr>
        <p:spPr bwMode="auto">
          <a:xfrm>
            <a:off x="9379805" y="4950175"/>
            <a:ext cx="982522" cy="81222"/>
          </a:xfrm>
          <a:custGeom>
            <a:avLst/>
            <a:gdLst>
              <a:gd name="connsiteX0" fmla="*/ 0 w 982522"/>
              <a:gd name="connsiteY0" fmla="*/ 0 h 81222"/>
              <a:gd name="connsiteX1" fmla="*/ 982522 w 982522"/>
              <a:gd name="connsiteY1" fmla="*/ 81222 h 81222"/>
            </a:gdLst>
            <a:ahLst/>
            <a:cxnLst>
              <a:cxn ang="0">
                <a:pos x="connsiteX0" y="connsiteY0"/>
              </a:cxn>
              <a:cxn ang="0">
                <a:pos x="connsiteX1" y="connsiteY1"/>
              </a:cxn>
            </a:cxnLst>
            <a:rect l="l" t="t" r="r" b="b"/>
            <a:pathLst>
              <a:path w="982522" h="81222">
                <a:moveTo>
                  <a:pt x="0" y="0"/>
                </a:moveTo>
                <a:lnTo>
                  <a:pt x="982522" y="81222"/>
                </a:lnTo>
              </a:path>
            </a:pathLst>
          </a:custGeom>
          <a:noFill/>
          <a:ln w="19050">
            <a:solidFill>
              <a:schemeClr val="accent2"/>
            </a:solidFill>
            <a:miter lim="800000"/>
            <a:headEnd/>
            <a:tailEnd/>
          </a:ln>
        </p:spPr>
        <p:txBody>
          <a:bodyPr rtlCol="0" anchor="ctr"/>
          <a:lstStyle/>
          <a:p>
            <a:pPr algn="ctr"/>
            <a:endParaRPr lang="en-US" dirty="0"/>
          </a:p>
        </p:txBody>
      </p:sp>
      <p:sp>
        <p:nvSpPr>
          <p:cNvPr id="48" name="Freeform: Shape 47">
            <a:extLst>
              <a:ext uri="{FF2B5EF4-FFF2-40B4-BE49-F238E27FC236}">
                <a16:creationId xmlns:a16="http://schemas.microsoft.com/office/drawing/2014/main" id="{9E464498-596B-7E5D-B6AC-CE234908D4E5}"/>
              </a:ext>
            </a:extLst>
          </p:cNvPr>
          <p:cNvSpPr/>
          <p:nvPr/>
        </p:nvSpPr>
        <p:spPr bwMode="auto">
          <a:xfrm>
            <a:off x="9387665" y="4245379"/>
            <a:ext cx="977282" cy="259386"/>
          </a:xfrm>
          <a:custGeom>
            <a:avLst/>
            <a:gdLst>
              <a:gd name="connsiteX0" fmla="*/ 0 w 977282"/>
              <a:gd name="connsiteY0" fmla="*/ 259386 h 259386"/>
              <a:gd name="connsiteX1" fmla="*/ 977282 w 977282"/>
              <a:gd name="connsiteY1" fmla="*/ 0 h 259386"/>
            </a:gdLst>
            <a:ahLst/>
            <a:cxnLst>
              <a:cxn ang="0">
                <a:pos x="connsiteX0" y="connsiteY0"/>
              </a:cxn>
              <a:cxn ang="0">
                <a:pos x="connsiteX1" y="connsiteY1"/>
              </a:cxn>
            </a:cxnLst>
            <a:rect l="l" t="t" r="r" b="b"/>
            <a:pathLst>
              <a:path w="977282" h="259386">
                <a:moveTo>
                  <a:pt x="0" y="259386"/>
                </a:moveTo>
                <a:lnTo>
                  <a:pt x="977282" y="0"/>
                </a:lnTo>
              </a:path>
            </a:pathLst>
          </a:custGeom>
          <a:noFill/>
          <a:ln w="19050">
            <a:solidFill>
              <a:schemeClr val="accent1"/>
            </a:solidFill>
            <a:miter lim="800000"/>
            <a:headEnd/>
            <a:tailEnd/>
          </a:ln>
        </p:spPr>
        <p:txBody>
          <a:bodyPr rtlCol="0" anchor="ctr"/>
          <a:lstStyle/>
          <a:p>
            <a:pPr algn="ctr"/>
            <a:endParaRPr lang="en-US" dirty="0"/>
          </a:p>
        </p:txBody>
      </p:sp>
      <p:sp>
        <p:nvSpPr>
          <p:cNvPr id="49" name="Freeform: Shape 48">
            <a:extLst>
              <a:ext uri="{FF2B5EF4-FFF2-40B4-BE49-F238E27FC236}">
                <a16:creationId xmlns:a16="http://schemas.microsoft.com/office/drawing/2014/main" id="{5D8A154F-5771-4310-56BF-680664077282}"/>
              </a:ext>
            </a:extLst>
          </p:cNvPr>
          <p:cNvSpPr/>
          <p:nvPr/>
        </p:nvSpPr>
        <p:spPr bwMode="auto">
          <a:xfrm>
            <a:off x="9385045" y="4337081"/>
            <a:ext cx="985142" cy="241046"/>
          </a:xfrm>
          <a:custGeom>
            <a:avLst/>
            <a:gdLst>
              <a:gd name="connsiteX0" fmla="*/ 0 w 985142"/>
              <a:gd name="connsiteY0" fmla="*/ 241046 h 241046"/>
              <a:gd name="connsiteX1" fmla="*/ 985142 w 985142"/>
              <a:gd name="connsiteY1" fmla="*/ 0 h 241046"/>
            </a:gdLst>
            <a:ahLst/>
            <a:cxnLst>
              <a:cxn ang="0">
                <a:pos x="connsiteX0" y="connsiteY0"/>
              </a:cxn>
              <a:cxn ang="0">
                <a:pos x="connsiteX1" y="connsiteY1"/>
              </a:cxn>
            </a:cxnLst>
            <a:rect l="l" t="t" r="r" b="b"/>
            <a:pathLst>
              <a:path w="985142" h="241046">
                <a:moveTo>
                  <a:pt x="0" y="241046"/>
                </a:moveTo>
                <a:lnTo>
                  <a:pt x="985142" y="0"/>
                </a:lnTo>
              </a:path>
            </a:pathLst>
          </a:custGeom>
          <a:noFill/>
          <a:ln w="19050">
            <a:solidFill>
              <a:schemeClr val="accent1"/>
            </a:solidFill>
            <a:miter lim="800000"/>
            <a:headEnd/>
            <a:tailEnd/>
          </a:ln>
        </p:spPr>
        <p:txBody>
          <a:bodyPr rtlCol="0" anchor="ctr"/>
          <a:lstStyle/>
          <a:p>
            <a:pPr algn="ctr"/>
            <a:endParaRPr lang="en-US" dirty="0"/>
          </a:p>
        </p:txBody>
      </p:sp>
      <p:sp>
        <p:nvSpPr>
          <p:cNvPr id="50" name="Freeform: Shape 49">
            <a:extLst>
              <a:ext uri="{FF2B5EF4-FFF2-40B4-BE49-F238E27FC236}">
                <a16:creationId xmlns:a16="http://schemas.microsoft.com/office/drawing/2014/main" id="{3430345D-C86D-BE2C-EB67-6E74872FAC0D}"/>
              </a:ext>
            </a:extLst>
          </p:cNvPr>
          <p:cNvSpPr/>
          <p:nvPr/>
        </p:nvSpPr>
        <p:spPr bwMode="auto">
          <a:xfrm>
            <a:off x="9382425" y="4436644"/>
            <a:ext cx="982522" cy="170303"/>
          </a:xfrm>
          <a:custGeom>
            <a:avLst/>
            <a:gdLst>
              <a:gd name="connsiteX0" fmla="*/ 0 w 982522"/>
              <a:gd name="connsiteY0" fmla="*/ 170303 h 170303"/>
              <a:gd name="connsiteX1" fmla="*/ 982522 w 982522"/>
              <a:gd name="connsiteY1" fmla="*/ 0 h 170303"/>
            </a:gdLst>
            <a:ahLst/>
            <a:cxnLst>
              <a:cxn ang="0">
                <a:pos x="connsiteX0" y="connsiteY0"/>
              </a:cxn>
              <a:cxn ang="0">
                <a:pos x="connsiteX1" y="connsiteY1"/>
              </a:cxn>
            </a:cxnLst>
            <a:rect l="l" t="t" r="r" b="b"/>
            <a:pathLst>
              <a:path w="982522" h="170303">
                <a:moveTo>
                  <a:pt x="0" y="170303"/>
                </a:moveTo>
                <a:lnTo>
                  <a:pt x="982522" y="0"/>
                </a:lnTo>
              </a:path>
            </a:pathLst>
          </a:custGeom>
          <a:noFill/>
          <a:ln w="19050">
            <a:solidFill>
              <a:schemeClr val="accent1"/>
            </a:solidFill>
            <a:miter lim="800000"/>
            <a:headEnd/>
            <a:tailEnd/>
          </a:ln>
        </p:spPr>
        <p:txBody>
          <a:bodyPr rtlCol="0" anchor="ctr"/>
          <a:lstStyle/>
          <a:p>
            <a:pPr algn="ctr"/>
            <a:endParaRPr lang="en-US" dirty="0"/>
          </a:p>
        </p:txBody>
      </p:sp>
      <p:sp>
        <p:nvSpPr>
          <p:cNvPr id="51" name="Freeform: Shape 50">
            <a:extLst>
              <a:ext uri="{FF2B5EF4-FFF2-40B4-BE49-F238E27FC236}">
                <a16:creationId xmlns:a16="http://schemas.microsoft.com/office/drawing/2014/main" id="{D183AFBD-C5E7-7398-660E-43D0BC0EBBE6}"/>
              </a:ext>
            </a:extLst>
          </p:cNvPr>
          <p:cNvSpPr/>
          <p:nvPr/>
        </p:nvSpPr>
        <p:spPr bwMode="auto">
          <a:xfrm>
            <a:off x="9382425" y="4360662"/>
            <a:ext cx="987762" cy="356328"/>
          </a:xfrm>
          <a:custGeom>
            <a:avLst/>
            <a:gdLst>
              <a:gd name="connsiteX0" fmla="*/ 0 w 987762"/>
              <a:gd name="connsiteY0" fmla="*/ 356328 h 356328"/>
              <a:gd name="connsiteX1" fmla="*/ 987762 w 987762"/>
              <a:gd name="connsiteY1" fmla="*/ 0 h 356328"/>
            </a:gdLst>
            <a:ahLst/>
            <a:cxnLst>
              <a:cxn ang="0">
                <a:pos x="connsiteX0" y="connsiteY0"/>
              </a:cxn>
              <a:cxn ang="0">
                <a:pos x="connsiteX1" y="connsiteY1"/>
              </a:cxn>
            </a:cxnLst>
            <a:rect l="l" t="t" r="r" b="b"/>
            <a:pathLst>
              <a:path w="987762" h="356328">
                <a:moveTo>
                  <a:pt x="0" y="356328"/>
                </a:moveTo>
                <a:lnTo>
                  <a:pt x="987762" y="0"/>
                </a:lnTo>
              </a:path>
            </a:pathLst>
          </a:custGeom>
          <a:noFill/>
          <a:ln w="19050">
            <a:solidFill>
              <a:schemeClr val="accent1"/>
            </a:solidFill>
            <a:miter lim="800000"/>
            <a:headEnd/>
            <a:tailEnd/>
          </a:ln>
        </p:spPr>
        <p:txBody>
          <a:bodyPr rtlCol="0" anchor="ctr"/>
          <a:lstStyle/>
          <a:p>
            <a:pPr algn="ctr"/>
            <a:endParaRPr lang="en-US" dirty="0"/>
          </a:p>
        </p:txBody>
      </p:sp>
      <p:sp>
        <p:nvSpPr>
          <p:cNvPr id="52" name="Freeform: Shape 51">
            <a:extLst>
              <a:ext uri="{FF2B5EF4-FFF2-40B4-BE49-F238E27FC236}">
                <a16:creationId xmlns:a16="http://schemas.microsoft.com/office/drawing/2014/main" id="{87F78C8B-2386-F3A3-7DB8-45381D7ECAC7}"/>
              </a:ext>
            </a:extLst>
          </p:cNvPr>
          <p:cNvSpPr/>
          <p:nvPr/>
        </p:nvSpPr>
        <p:spPr bwMode="auto">
          <a:xfrm>
            <a:off x="9379805" y="4289920"/>
            <a:ext cx="990382" cy="662875"/>
          </a:xfrm>
          <a:custGeom>
            <a:avLst/>
            <a:gdLst>
              <a:gd name="connsiteX0" fmla="*/ 0 w 990382"/>
              <a:gd name="connsiteY0" fmla="*/ 662875 h 662875"/>
              <a:gd name="connsiteX1" fmla="*/ 990382 w 990382"/>
              <a:gd name="connsiteY1" fmla="*/ 0 h 662875"/>
            </a:gdLst>
            <a:ahLst/>
            <a:cxnLst>
              <a:cxn ang="0">
                <a:pos x="connsiteX0" y="connsiteY0"/>
              </a:cxn>
              <a:cxn ang="0">
                <a:pos x="connsiteX1" y="connsiteY1"/>
              </a:cxn>
            </a:cxnLst>
            <a:rect l="l" t="t" r="r" b="b"/>
            <a:pathLst>
              <a:path w="990382" h="662875">
                <a:moveTo>
                  <a:pt x="0" y="662875"/>
                </a:moveTo>
                <a:lnTo>
                  <a:pt x="990382" y="0"/>
                </a:lnTo>
              </a:path>
            </a:pathLst>
          </a:custGeom>
          <a:noFill/>
          <a:ln w="19050">
            <a:solidFill>
              <a:schemeClr val="accent1"/>
            </a:solidFill>
            <a:miter lim="800000"/>
            <a:headEnd/>
            <a:tailEnd/>
          </a:ln>
        </p:spPr>
        <p:txBody>
          <a:bodyPr rtlCol="0" anchor="ctr"/>
          <a:lstStyle/>
          <a:p>
            <a:pPr algn="ctr"/>
            <a:endParaRPr lang="en-US" dirty="0"/>
          </a:p>
        </p:txBody>
      </p:sp>
      <p:sp>
        <p:nvSpPr>
          <p:cNvPr id="53" name="Freeform: Shape 52">
            <a:extLst>
              <a:ext uri="{FF2B5EF4-FFF2-40B4-BE49-F238E27FC236}">
                <a16:creationId xmlns:a16="http://schemas.microsoft.com/office/drawing/2014/main" id="{0E32737E-0901-1CD0-7D9B-45FBB2FC52ED}"/>
              </a:ext>
            </a:extLst>
          </p:cNvPr>
          <p:cNvSpPr/>
          <p:nvPr/>
        </p:nvSpPr>
        <p:spPr bwMode="auto">
          <a:xfrm>
            <a:off x="9379805" y="4606947"/>
            <a:ext cx="990382" cy="41921"/>
          </a:xfrm>
          <a:custGeom>
            <a:avLst/>
            <a:gdLst>
              <a:gd name="connsiteX0" fmla="*/ 0 w 990382"/>
              <a:gd name="connsiteY0" fmla="*/ 41921 h 41921"/>
              <a:gd name="connsiteX1" fmla="*/ 990382 w 990382"/>
              <a:gd name="connsiteY1" fmla="*/ 0 h 41921"/>
            </a:gdLst>
            <a:ahLst/>
            <a:cxnLst>
              <a:cxn ang="0">
                <a:pos x="connsiteX0" y="connsiteY0"/>
              </a:cxn>
              <a:cxn ang="0">
                <a:pos x="connsiteX1" y="connsiteY1"/>
              </a:cxn>
            </a:cxnLst>
            <a:rect l="l" t="t" r="r" b="b"/>
            <a:pathLst>
              <a:path w="990382" h="41921">
                <a:moveTo>
                  <a:pt x="0" y="41921"/>
                </a:moveTo>
                <a:lnTo>
                  <a:pt x="990382" y="0"/>
                </a:lnTo>
              </a:path>
            </a:pathLst>
          </a:custGeom>
          <a:noFill/>
          <a:ln w="19050">
            <a:solidFill>
              <a:schemeClr val="accent1"/>
            </a:solidFill>
            <a:miter lim="800000"/>
            <a:headEnd/>
            <a:tailEnd/>
          </a:ln>
        </p:spPr>
        <p:txBody>
          <a:bodyPr rtlCol="0" anchor="ctr"/>
          <a:lstStyle/>
          <a:p>
            <a:pPr algn="ctr"/>
            <a:endParaRPr lang="en-US" dirty="0"/>
          </a:p>
        </p:txBody>
      </p:sp>
      <p:sp>
        <p:nvSpPr>
          <p:cNvPr id="54" name="Freeform: Shape 53">
            <a:extLst>
              <a:ext uri="{FF2B5EF4-FFF2-40B4-BE49-F238E27FC236}">
                <a16:creationId xmlns:a16="http://schemas.microsoft.com/office/drawing/2014/main" id="{525EBC33-FCB1-C4CA-7793-5C03A2D3BF7C}"/>
              </a:ext>
            </a:extLst>
          </p:cNvPr>
          <p:cNvSpPr/>
          <p:nvPr/>
        </p:nvSpPr>
        <p:spPr bwMode="auto">
          <a:xfrm>
            <a:off x="9382425" y="4559786"/>
            <a:ext cx="982522" cy="125763"/>
          </a:xfrm>
          <a:custGeom>
            <a:avLst/>
            <a:gdLst>
              <a:gd name="connsiteX0" fmla="*/ 982522 w 982522"/>
              <a:gd name="connsiteY0" fmla="*/ 0 h 125763"/>
              <a:gd name="connsiteX1" fmla="*/ 0 w 982522"/>
              <a:gd name="connsiteY1" fmla="*/ 125763 h 125763"/>
            </a:gdLst>
            <a:ahLst/>
            <a:cxnLst>
              <a:cxn ang="0">
                <a:pos x="connsiteX0" y="connsiteY0"/>
              </a:cxn>
              <a:cxn ang="0">
                <a:pos x="connsiteX1" y="connsiteY1"/>
              </a:cxn>
            </a:cxnLst>
            <a:rect l="l" t="t" r="r" b="b"/>
            <a:pathLst>
              <a:path w="982522" h="125763">
                <a:moveTo>
                  <a:pt x="982522" y="0"/>
                </a:moveTo>
                <a:lnTo>
                  <a:pt x="0" y="125763"/>
                </a:lnTo>
              </a:path>
            </a:pathLst>
          </a:custGeom>
          <a:noFill/>
          <a:ln w="19050">
            <a:solidFill>
              <a:schemeClr val="accent1"/>
            </a:solidFill>
            <a:miter lim="800000"/>
            <a:headEnd/>
            <a:tailEnd/>
          </a:ln>
        </p:spPr>
        <p:txBody>
          <a:bodyPr rtlCol="0" anchor="ctr"/>
          <a:lstStyle/>
          <a:p>
            <a:pPr algn="ctr"/>
            <a:endParaRPr lang="en-US" dirty="0"/>
          </a:p>
        </p:txBody>
      </p:sp>
      <p:sp>
        <p:nvSpPr>
          <p:cNvPr id="55" name="Freeform: Shape 54">
            <a:extLst>
              <a:ext uri="{FF2B5EF4-FFF2-40B4-BE49-F238E27FC236}">
                <a16:creationId xmlns:a16="http://schemas.microsoft.com/office/drawing/2014/main" id="{C083B951-DB4B-1B72-4AA1-0E43385315D3}"/>
              </a:ext>
            </a:extLst>
          </p:cNvPr>
          <p:cNvSpPr/>
          <p:nvPr/>
        </p:nvSpPr>
        <p:spPr bwMode="auto">
          <a:xfrm>
            <a:off x="9382425" y="4599087"/>
            <a:ext cx="987762" cy="230565"/>
          </a:xfrm>
          <a:custGeom>
            <a:avLst/>
            <a:gdLst>
              <a:gd name="connsiteX0" fmla="*/ 987762 w 987762"/>
              <a:gd name="connsiteY0" fmla="*/ 0 h 230565"/>
              <a:gd name="connsiteX1" fmla="*/ 0 w 987762"/>
              <a:gd name="connsiteY1" fmla="*/ 230565 h 230565"/>
            </a:gdLst>
            <a:ahLst/>
            <a:cxnLst>
              <a:cxn ang="0">
                <a:pos x="connsiteX0" y="connsiteY0"/>
              </a:cxn>
              <a:cxn ang="0">
                <a:pos x="connsiteX1" y="connsiteY1"/>
              </a:cxn>
            </a:cxnLst>
            <a:rect l="l" t="t" r="r" b="b"/>
            <a:pathLst>
              <a:path w="987762" h="230565">
                <a:moveTo>
                  <a:pt x="987762" y="0"/>
                </a:moveTo>
                <a:lnTo>
                  <a:pt x="0" y="230565"/>
                </a:lnTo>
              </a:path>
            </a:pathLst>
          </a:custGeom>
          <a:noFill/>
          <a:ln w="19050">
            <a:solidFill>
              <a:schemeClr val="accent1"/>
            </a:solidFill>
            <a:miter lim="800000"/>
            <a:headEnd/>
            <a:tailEnd/>
          </a:ln>
        </p:spPr>
        <p:txBody>
          <a:bodyPr rtlCol="0" anchor="ctr"/>
          <a:lstStyle/>
          <a:p>
            <a:pPr algn="ctr"/>
            <a:endParaRPr lang="en-US" dirty="0"/>
          </a:p>
        </p:txBody>
      </p:sp>
      <p:sp>
        <p:nvSpPr>
          <p:cNvPr id="56" name="Freeform: Shape 55">
            <a:extLst>
              <a:ext uri="{FF2B5EF4-FFF2-40B4-BE49-F238E27FC236}">
                <a16:creationId xmlns:a16="http://schemas.microsoft.com/office/drawing/2014/main" id="{4EA8A283-FAF6-EEA5-0F91-768763CD3356}"/>
              </a:ext>
            </a:extLst>
          </p:cNvPr>
          <p:cNvSpPr/>
          <p:nvPr/>
        </p:nvSpPr>
        <p:spPr bwMode="auto">
          <a:xfrm>
            <a:off x="9382425" y="4646248"/>
            <a:ext cx="982522" cy="301307"/>
          </a:xfrm>
          <a:custGeom>
            <a:avLst/>
            <a:gdLst>
              <a:gd name="connsiteX0" fmla="*/ 982522 w 982522"/>
              <a:gd name="connsiteY0" fmla="*/ 0 h 301307"/>
              <a:gd name="connsiteX1" fmla="*/ 0 w 982522"/>
              <a:gd name="connsiteY1" fmla="*/ 301307 h 301307"/>
            </a:gdLst>
            <a:ahLst/>
            <a:cxnLst>
              <a:cxn ang="0">
                <a:pos x="connsiteX0" y="connsiteY0"/>
              </a:cxn>
              <a:cxn ang="0">
                <a:pos x="connsiteX1" y="connsiteY1"/>
              </a:cxn>
            </a:cxnLst>
            <a:rect l="l" t="t" r="r" b="b"/>
            <a:pathLst>
              <a:path w="982522" h="301307">
                <a:moveTo>
                  <a:pt x="982522" y="0"/>
                </a:moveTo>
                <a:lnTo>
                  <a:pt x="0" y="301307"/>
                </a:lnTo>
              </a:path>
            </a:pathLst>
          </a:custGeom>
          <a:noFill/>
          <a:ln w="19050">
            <a:solidFill>
              <a:schemeClr val="accent1"/>
            </a:solidFill>
            <a:miter lim="800000"/>
            <a:headEnd/>
            <a:tailEnd/>
          </a:ln>
        </p:spPr>
        <p:txBody>
          <a:bodyPr rtlCol="0" anchor="ctr"/>
          <a:lstStyle/>
          <a:p>
            <a:pPr algn="ctr"/>
            <a:endParaRPr lang="en-US" dirty="0"/>
          </a:p>
        </p:txBody>
      </p:sp>
      <p:sp>
        <p:nvSpPr>
          <p:cNvPr id="57" name="Freeform: Shape 56">
            <a:extLst>
              <a:ext uri="{FF2B5EF4-FFF2-40B4-BE49-F238E27FC236}">
                <a16:creationId xmlns:a16="http://schemas.microsoft.com/office/drawing/2014/main" id="{8DE4A3B1-A228-0E3B-2079-34979A6F47DA}"/>
              </a:ext>
            </a:extLst>
          </p:cNvPr>
          <p:cNvSpPr/>
          <p:nvPr/>
        </p:nvSpPr>
        <p:spPr bwMode="auto">
          <a:xfrm>
            <a:off x="9379805" y="4701269"/>
            <a:ext cx="985142" cy="65502"/>
          </a:xfrm>
          <a:custGeom>
            <a:avLst/>
            <a:gdLst>
              <a:gd name="connsiteX0" fmla="*/ 0 w 985142"/>
              <a:gd name="connsiteY0" fmla="*/ 65502 h 65502"/>
              <a:gd name="connsiteX1" fmla="*/ 985142 w 985142"/>
              <a:gd name="connsiteY1" fmla="*/ 0 h 65502"/>
            </a:gdLst>
            <a:ahLst/>
            <a:cxnLst>
              <a:cxn ang="0">
                <a:pos x="connsiteX0" y="connsiteY0"/>
              </a:cxn>
              <a:cxn ang="0">
                <a:pos x="connsiteX1" y="connsiteY1"/>
              </a:cxn>
            </a:cxnLst>
            <a:rect l="l" t="t" r="r" b="b"/>
            <a:pathLst>
              <a:path w="985142" h="65502">
                <a:moveTo>
                  <a:pt x="0" y="65502"/>
                </a:moveTo>
                <a:lnTo>
                  <a:pt x="985142" y="0"/>
                </a:lnTo>
              </a:path>
            </a:pathLst>
          </a:custGeom>
          <a:noFill/>
          <a:ln w="19050">
            <a:solidFill>
              <a:schemeClr val="accent1"/>
            </a:solidFill>
            <a:miter lim="800000"/>
            <a:headEnd/>
            <a:tailEnd/>
          </a:ln>
        </p:spPr>
        <p:txBody>
          <a:bodyPr rtlCol="0" anchor="ctr"/>
          <a:lstStyle/>
          <a:p>
            <a:pPr algn="ctr"/>
            <a:endParaRPr lang="en-US" dirty="0"/>
          </a:p>
        </p:txBody>
      </p:sp>
      <p:sp>
        <p:nvSpPr>
          <p:cNvPr id="58" name="Freeform: Shape 57">
            <a:extLst>
              <a:ext uri="{FF2B5EF4-FFF2-40B4-BE49-F238E27FC236}">
                <a16:creationId xmlns:a16="http://schemas.microsoft.com/office/drawing/2014/main" id="{0F67AA7C-FEDF-DA9F-2E11-0D4FA28D776F}"/>
              </a:ext>
            </a:extLst>
          </p:cNvPr>
          <p:cNvSpPr/>
          <p:nvPr/>
        </p:nvSpPr>
        <p:spPr bwMode="auto">
          <a:xfrm>
            <a:off x="9382425" y="4368522"/>
            <a:ext cx="985142" cy="592133"/>
          </a:xfrm>
          <a:custGeom>
            <a:avLst/>
            <a:gdLst>
              <a:gd name="connsiteX0" fmla="*/ 985142 w 985142"/>
              <a:gd name="connsiteY0" fmla="*/ 0 h 592133"/>
              <a:gd name="connsiteX1" fmla="*/ 0 w 985142"/>
              <a:gd name="connsiteY1" fmla="*/ 592133 h 592133"/>
            </a:gdLst>
            <a:ahLst/>
            <a:cxnLst>
              <a:cxn ang="0">
                <a:pos x="connsiteX0" y="connsiteY0"/>
              </a:cxn>
              <a:cxn ang="0">
                <a:pos x="connsiteX1" y="connsiteY1"/>
              </a:cxn>
            </a:cxnLst>
            <a:rect l="l" t="t" r="r" b="b"/>
            <a:pathLst>
              <a:path w="985142" h="592133">
                <a:moveTo>
                  <a:pt x="985142" y="0"/>
                </a:moveTo>
                <a:lnTo>
                  <a:pt x="0" y="592133"/>
                </a:lnTo>
              </a:path>
            </a:pathLst>
          </a:custGeom>
          <a:noFill/>
          <a:ln w="19050">
            <a:solidFill>
              <a:schemeClr val="accent1"/>
            </a:solidFill>
            <a:miter lim="800000"/>
            <a:headEnd/>
            <a:tailEnd/>
          </a:ln>
        </p:spPr>
        <p:txBody>
          <a:bodyPr rtlCol="0" anchor="ctr"/>
          <a:lstStyle/>
          <a:p>
            <a:pPr algn="ctr"/>
            <a:endParaRPr lang="en-US" dirty="0"/>
          </a:p>
        </p:txBody>
      </p:sp>
      <p:sp>
        <p:nvSpPr>
          <p:cNvPr id="60" name="Freeform: Shape 59">
            <a:extLst>
              <a:ext uri="{FF2B5EF4-FFF2-40B4-BE49-F238E27FC236}">
                <a16:creationId xmlns:a16="http://schemas.microsoft.com/office/drawing/2014/main" id="{C33D14B1-9B39-4F7A-E184-2B9E30C9349F}"/>
              </a:ext>
            </a:extLst>
          </p:cNvPr>
          <p:cNvSpPr/>
          <p:nvPr/>
        </p:nvSpPr>
        <p:spPr bwMode="auto">
          <a:xfrm>
            <a:off x="9387665" y="4790351"/>
            <a:ext cx="982522" cy="44541"/>
          </a:xfrm>
          <a:custGeom>
            <a:avLst/>
            <a:gdLst>
              <a:gd name="connsiteX0" fmla="*/ 0 w 982522"/>
              <a:gd name="connsiteY0" fmla="*/ 44541 h 44541"/>
              <a:gd name="connsiteX1" fmla="*/ 982522 w 982522"/>
              <a:gd name="connsiteY1" fmla="*/ 0 h 44541"/>
            </a:gdLst>
            <a:ahLst/>
            <a:cxnLst>
              <a:cxn ang="0">
                <a:pos x="connsiteX0" y="connsiteY0"/>
              </a:cxn>
              <a:cxn ang="0">
                <a:pos x="connsiteX1" y="connsiteY1"/>
              </a:cxn>
            </a:cxnLst>
            <a:rect l="l" t="t" r="r" b="b"/>
            <a:pathLst>
              <a:path w="982522" h="44541">
                <a:moveTo>
                  <a:pt x="0" y="44541"/>
                </a:moveTo>
                <a:lnTo>
                  <a:pt x="982522" y="0"/>
                </a:lnTo>
              </a:path>
            </a:pathLst>
          </a:custGeom>
          <a:noFill/>
          <a:ln w="19050">
            <a:solidFill>
              <a:schemeClr val="accent1"/>
            </a:solidFill>
            <a:miter lim="800000"/>
            <a:headEnd/>
            <a:tailEnd/>
          </a:ln>
        </p:spPr>
        <p:txBody>
          <a:bodyPr rtlCol="0" anchor="ctr"/>
          <a:lstStyle/>
          <a:p>
            <a:pPr algn="ctr"/>
            <a:endParaRPr lang="en-US" dirty="0"/>
          </a:p>
        </p:txBody>
      </p:sp>
      <p:sp>
        <p:nvSpPr>
          <p:cNvPr id="61" name="Freeform: Shape 60">
            <a:extLst>
              <a:ext uri="{FF2B5EF4-FFF2-40B4-BE49-F238E27FC236}">
                <a16:creationId xmlns:a16="http://schemas.microsoft.com/office/drawing/2014/main" id="{482C0865-E4E9-B992-1897-034230EF6E8C}"/>
              </a:ext>
            </a:extLst>
          </p:cNvPr>
          <p:cNvSpPr/>
          <p:nvPr/>
        </p:nvSpPr>
        <p:spPr bwMode="auto">
          <a:xfrm>
            <a:off x="9387665" y="4806072"/>
            <a:ext cx="985142" cy="65501"/>
          </a:xfrm>
          <a:custGeom>
            <a:avLst/>
            <a:gdLst>
              <a:gd name="connsiteX0" fmla="*/ 0 w 985142"/>
              <a:gd name="connsiteY0" fmla="*/ 65501 h 65501"/>
              <a:gd name="connsiteX1" fmla="*/ 985142 w 985142"/>
              <a:gd name="connsiteY1" fmla="*/ 0 h 65501"/>
            </a:gdLst>
            <a:ahLst/>
            <a:cxnLst>
              <a:cxn ang="0">
                <a:pos x="connsiteX0" y="connsiteY0"/>
              </a:cxn>
              <a:cxn ang="0">
                <a:pos x="connsiteX1" y="connsiteY1"/>
              </a:cxn>
            </a:cxnLst>
            <a:rect l="l" t="t" r="r" b="b"/>
            <a:pathLst>
              <a:path w="985142" h="65501">
                <a:moveTo>
                  <a:pt x="0" y="65501"/>
                </a:moveTo>
                <a:lnTo>
                  <a:pt x="985142" y="0"/>
                </a:lnTo>
              </a:path>
            </a:pathLst>
          </a:custGeom>
          <a:noFill/>
          <a:ln w="19050">
            <a:solidFill>
              <a:schemeClr val="accent1"/>
            </a:solidFill>
            <a:miter lim="800000"/>
            <a:headEnd/>
            <a:tailEnd/>
          </a:ln>
        </p:spPr>
        <p:txBody>
          <a:bodyPr rtlCol="0" anchor="ctr"/>
          <a:lstStyle/>
          <a:p>
            <a:pPr algn="ctr"/>
            <a:endParaRPr lang="en-US" dirty="0"/>
          </a:p>
        </p:txBody>
      </p:sp>
      <p:sp>
        <p:nvSpPr>
          <p:cNvPr id="62" name="Freeform: Shape 61">
            <a:extLst>
              <a:ext uri="{FF2B5EF4-FFF2-40B4-BE49-F238E27FC236}">
                <a16:creationId xmlns:a16="http://schemas.microsoft.com/office/drawing/2014/main" id="{890587B5-D504-6D08-9D9B-4DE881D37E1B}"/>
              </a:ext>
            </a:extLst>
          </p:cNvPr>
          <p:cNvSpPr/>
          <p:nvPr/>
        </p:nvSpPr>
        <p:spPr bwMode="auto">
          <a:xfrm>
            <a:off x="9387665" y="4829652"/>
            <a:ext cx="979902" cy="41921"/>
          </a:xfrm>
          <a:custGeom>
            <a:avLst/>
            <a:gdLst>
              <a:gd name="connsiteX0" fmla="*/ 979902 w 979902"/>
              <a:gd name="connsiteY0" fmla="*/ 0 h 41921"/>
              <a:gd name="connsiteX1" fmla="*/ 0 w 979902"/>
              <a:gd name="connsiteY1" fmla="*/ 41921 h 41921"/>
            </a:gdLst>
            <a:ahLst/>
            <a:cxnLst>
              <a:cxn ang="0">
                <a:pos x="connsiteX0" y="connsiteY0"/>
              </a:cxn>
              <a:cxn ang="0">
                <a:pos x="connsiteX1" y="connsiteY1"/>
              </a:cxn>
            </a:cxnLst>
            <a:rect l="l" t="t" r="r" b="b"/>
            <a:pathLst>
              <a:path w="979902" h="41921">
                <a:moveTo>
                  <a:pt x="979902" y="0"/>
                </a:moveTo>
                <a:lnTo>
                  <a:pt x="0" y="41921"/>
                </a:lnTo>
              </a:path>
            </a:pathLst>
          </a:custGeom>
          <a:noFill/>
          <a:ln w="19050">
            <a:solidFill>
              <a:schemeClr val="accent1"/>
            </a:solidFill>
            <a:miter lim="800000"/>
            <a:headEnd/>
            <a:tailEnd/>
          </a:ln>
        </p:spPr>
        <p:txBody>
          <a:bodyPr rtlCol="0" anchor="ctr"/>
          <a:lstStyle/>
          <a:p>
            <a:pPr algn="ctr"/>
            <a:endParaRPr lang="en-US" dirty="0"/>
          </a:p>
        </p:txBody>
      </p:sp>
      <p:sp>
        <p:nvSpPr>
          <p:cNvPr id="64" name="Freeform: Shape 63">
            <a:extLst>
              <a:ext uri="{FF2B5EF4-FFF2-40B4-BE49-F238E27FC236}">
                <a16:creationId xmlns:a16="http://schemas.microsoft.com/office/drawing/2014/main" id="{383FA9B9-8223-86E4-41BF-7A2BFEE6F21D}"/>
              </a:ext>
            </a:extLst>
          </p:cNvPr>
          <p:cNvSpPr/>
          <p:nvPr/>
        </p:nvSpPr>
        <p:spPr bwMode="auto">
          <a:xfrm>
            <a:off x="9377185" y="4842752"/>
            <a:ext cx="993002" cy="110043"/>
          </a:xfrm>
          <a:custGeom>
            <a:avLst/>
            <a:gdLst>
              <a:gd name="connsiteX0" fmla="*/ 0 w 993002"/>
              <a:gd name="connsiteY0" fmla="*/ 110043 h 110043"/>
              <a:gd name="connsiteX1" fmla="*/ 993002 w 993002"/>
              <a:gd name="connsiteY1" fmla="*/ 0 h 110043"/>
            </a:gdLst>
            <a:ahLst/>
            <a:cxnLst>
              <a:cxn ang="0">
                <a:pos x="connsiteX0" y="connsiteY0"/>
              </a:cxn>
              <a:cxn ang="0">
                <a:pos x="connsiteX1" y="connsiteY1"/>
              </a:cxn>
            </a:cxnLst>
            <a:rect l="l" t="t" r="r" b="b"/>
            <a:pathLst>
              <a:path w="993002" h="110043">
                <a:moveTo>
                  <a:pt x="0" y="110043"/>
                </a:moveTo>
                <a:lnTo>
                  <a:pt x="993002" y="0"/>
                </a:lnTo>
              </a:path>
            </a:pathLst>
          </a:custGeom>
          <a:noFill/>
          <a:ln w="19050">
            <a:solidFill>
              <a:schemeClr val="accent1"/>
            </a:solidFill>
            <a:miter lim="800000"/>
            <a:headEnd/>
            <a:tailEnd/>
          </a:ln>
        </p:spPr>
        <p:txBody>
          <a:bodyPr rtlCol="0" anchor="ctr"/>
          <a:lstStyle/>
          <a:p>
            <a:pPr algn="ctr"/>
            <a:endParaRPr lang="en-US" dirty="0"/>
          </a:p>
        </p:txBody>
      </p:sp>
      <p:sp>
        <p:nvSpPr>
          <p:cNvPr id="65" name="TextBox 64">
            <a:extLst>
              <a:ext uri="{FF2B5EF4-FFF2-40B4-BE49-F238E27FC236}">
                <a16:creationId xmlns:a16="http://schemas.microsoft.com/office/drawing/2014/main" id="{27163616-431D-48C3-FBD3-3CDC8F9E353B}"/>
              </a:ext>
            </a:extLst>
          </p:cNvPr>
          <p:cNvSpPr txBox="1"/>
          <p:nvPr/>
        </p:nvSpPr>
        <p:spPr bwMode="auto">
          <a:xfrm rot="16200000">
            <a:off x="7368182" y="3993913"/>
            <a:ext cx="18306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CelTIL Score (%)</a:t>
            </a:r>
          </a:p>
        </p:txBody>
      </p:sp>
      <p:cxnSp>
        <p:nvCxnSpPr>
          <p:cNvPr id="67" name="Straight Connector 66">
            <a:extLst>
              <a:ext uri="{FF2B5EF4-FFF2-40B4-BE49-F238E27FC236}">
                <a16:creationId xmlns:a16="http://schemas.microsoft.com/office/drawing/2014/main" id="{16F9523B-54E3-F466-F974-F7AD81DD8D2E}"/>
              </a:ext>
            </a:extLst>
          </p:cNvPr>
          <p:cNvCxnSpPr>
            <a:cxnSpLocks/>
          </p:cNvCxnSpPr>
          <p:nvPr/>
        </p:nvCxnSpPr>
        <p:spPr bwMode="auto">
          <a:xfrm>
            <a:off x="5516800" y="3256581"/>
            <a:ext cx="0" cy="1837215"/>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CA18F9CA-4655-1947-225B-C445FCF14B3F}"/>
              </a:ext>
            </a:extLst>
          </p:cNvPr>
          <p:cNvCxnSpPr/>
          <p:nvPr/>
        </p:nvCxnSpPr>
        <p:spPr bwMode="auto">
          <a:xfrm>
            <a:off x="5460702" y="3259385"/>
            <a:ext cx="6170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53FEF6FE-E73B-6579-E0AA-7F74D77604F5}"/>
              </a:ext>
            </a:extLst>
          </p:cNvPr>
          <p:cNvCxnSpPr/>
          <p:nvPr/>
        </p:nvCxnSpPr>
        <p:spPr bwMode="auto">
          <a:xfrm>
            <a:off x="5460702" y="3750244"/>
            <a:ext cx="6170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527DB464-33DB-0C28-3C48-74938C18C9C4}"/>
              </a:ext>
            </a:extLst>
          </p:cNvPr>
          <p:cNvCxnSpPr/>
          <p:nvPr/>
        </p:nvCxnSpPr>
        <p:spPr bwMode="auto">
          <a:xfrm>
            <a:off x="5460702" y="4249517"/>
            <a:ext cx="6170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97545FF2-1B86-51F3-2824-41A761C323D7}"/>
              </a:ext>
            </a:extLst>
          </p:cNvPr>
          <p:cNvCxnSpPr/>
          <p:nvPr/>
        </p:nvCxnSpPr>
        <p:spPr bwMode="auto">
          <a:xfrm>
            <a:off x="5460702" y="4734767"/>
            <a:ext cx="6170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97B89039-7945-52C6-93F6-35E1E17E490D}"/>
              </a:ext>
            </a:extLst>
          </p:cNvPr>
          <p:cNvCxnSpPr>
            <a:cxnSpLocks/>
          </p:cNvCxnSpPr>
          <p:nvPr/>
        </p:nvCxnSpPr>
        <p:spPr bwMode="auto">
          <a:xfrm>
            <a:off x="5516800" y="5085380"/>
            <a:ext cx="2092462" cy="0"/>
          </a:xfrm>
          <a:prstGeom prst="line">
            <a:avLst/>
          </a:prstGeom>
          <a:noFill/>
          <a:ln w="28575" cap="flat" cmpd="sng" algn="ctr">
            <a:solidFill>
              <a:schemeClr val="bg1"/>
            </a:solidFill>
            <a:prstDash val="solid"/>
            <a:round/>
            <a:headEnd type="none" w="med" len="med"/>
            <a:tailEnd type="none" w="med" len="med"/>
          </a:ln>
          <a:effectLst/>
        </p:spPr>
      </p:cxnSp>
      <p:sp>
        <p:nvSpPr>
          <p:cNvPr id="73" name="TextBox 72">
            <a:extLst>
              <a:ext uri="{FF2B5EF4-FFF2-40B4-BE49-F238E27FC236}">
                <a16:creationId xmlns:a16="http://schemas.microsoft.com/office/drawing/2014/main" id="{07F3FF19-168D-58AA-A0A8-1BE87496F49D}"/>
              </a:ext>
            </a:extLst>
          </p:cNvPr>
          <p:cNvSpPr txBox="1"/>
          <p:nvPr/>
        </p:nvSpPr>
        <p:spPr bwMode="auto">
          <a:xfrm>
            <a:off x="5177178" y="3151873"/>
            <a:ext cx="25639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74" name="TextBox 73">
            <a:extLst>
              <a:ext uri="{FF2B5EF4-FFF2-40B4-BE49-F238E27FC236}">
                <a16:creationId xmlns:a16="http://schemas.microsoft.com/office/drawing/2014/main" id="{9F802B77-2332-79ED-F59F-0C9EF38602A0}"/>
              </a:ext>
            </a:extLst>
          </p:cNvPr>
          <p:cNvSpPr txBox="1"/>
          <p:nvPr/>
        </p:nvSpPr>
        <p:spPr bwMode="auto">
          <a:xfrm>
            <a:off x="5172317" y="3644135"/>
            <a:ext cx="25639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75" name="TextBox 74">
            <a:extLst>
              <a:ext uri="{FF2B5EF4-FFF2-40B4-BE49-F238E27FC236}">
                <a16:creationId xmlns:a16="http://schemas.microsoft.com/office/drawing/2014/main" id="{D416A048-F0FD-B405-CB5F-927BE8B1F82D}"/>
              </a:ext>
            </a:extLst>
          </p:cNvPr>
          <p:cNvSpPr txBox="1"/>
          <p:nvPr/>
        </p:nvSpPr>
        <p:spPr bwMode="auto">
          <a:xfrm>
            <a:off x="5168745" y="4141795"/>
            <a:ext cx="25639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76" name="TextBox 75">
            <a:extLst>
              <a:ext uri="{FF2B5EF4-FFF2-40B4-BE49-F238E27FC236}">
                <a16:creationId xmlns:a16="http://schemas.microsoft.com/office/drawing/2014/main" id="{645FA47A-1640-CBC4-999F-7C1939BD7675}"/>
              </a:ext>
            </a:extLst>
          </p:cNvPr>
          <p:cNvSpPr txBox="1"/>
          <p:nvPr/>
        </p:nvSpPr>
        <p:spPr bwMode="auto">
          <a:xfrm>
            <a:off x="5177159" y="4634057"/>
            <a:ext cx="25639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77" name="TextBox 76">
            <a:extLst>
              <a:ext uri="{FF2B5EF4-FFF2-40B4-BE49-F238E27FC236}">
                <a16:creationId xmlns:a16="http://schemas.microsoft.com/office/drawing/2014/main" id="{A205ED04-2369-1F90-4F94-CB2E4582C172}"/>
              </a:ext>
            </a:extLst>
          </p:cNvPr>
          <p:cNvSpPr txBox="1"/>
          <p:nvPr/>
        </p:nvSpPr>
        <p:spPr bwMode="auto">
          <a:xfrm>
            <a:off x="5664506" y="5162462"/>
            <a:ext cx="7725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Baseline</a:t>
            </a:r>
          </a:p>
        </p:txBody>
      </p:sp>
      <p:cxnSp>
        <p:nvCxnSpPr>
          <p:cNvPr id="78" name="Straight Connector 77">
            <a:extLst>
              <a:ext uri="{FF2B5EF4-FFF2-40B4-BE49-F238E27FC236}">
                <a16:creationId xmlns:a16="http://schemas.microsoft.com/office/drawing/2014/main" id="{CCEF92CF-27E2-26E7-621E-28C1BFDA5504}"/>
              </a:ext>
            </a:extLst>
          </p:cNvPr>
          <p:cNvCxnSpPr>
            <a:cxnSpLocks/>
          </p:cNvCxnSpPr>
          <p:nvPr/>
        </p:nvCxnSpPr>
        <p:spPr bwMode="auto">
          <a:xfrm rot="16200000">
            <a:off x="6027046" y="5124650"/>
            <a:ext cx="61708"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517F8D42-0F3B-888C-4857-025B7D27F2B1}"/>
              </a:ext>
            </a:extLst>
          </p:cNvPr>
          <p:cNvCxnSpPr>
            <a:cxnSpLocks/>
          </p:cNvCxnSpPr>
          <p:nvPr/>
        </p:nvCxnSpPr>
        <p:spPr bwMode="auto">
          <a:xfrm rot="16200000">
            <a:off x="7013205" y="5124650"/>
            <a:ext cx="61708" cy="0"/>
          </a:xfrm>
          <a:prstGeom prst="line">
            <a:avLst/>
          </a:prstGeom>
          <a:noFill/>
          <a:ln w="28575" cap="flat" cmpd="sng" algn="ctr">
            <a:solidFill>
              <a:schemeClr val="bg1"/>
            </a:solidFill>
            <a:prstDash val="solid"/>
            <a:round/>
            <a:headEnd type="none" w="med" len="med"/>
            <a:tailEnd type="none" w="med" len="med"/>
          </a:ln>
          <a:effectLst/>
        </p:spPr>
      </p:cxnSp>
      <p:sp>
        <p:nvSpPr>
          <p:cNvPr id="80" name="TextBox 79">
            <a:extLst>
              <a:ext uri="{FF2B5EF4-FFF2-40B4-BE49-F238E27FC236}">
                <a16:creationId xmlns:a16="http://schemas.microsoft.com/office/drawing/2014/main" id="{2E18DFD2-54CD-382E-D914-179AE9645469}"/>
              </a:ext>
            </a:extLst>
          </p:cNvPr>
          <p:cNvSpPr txBox="1"/>
          <p:nvPr/>
        </p:nvSpPr>
        <p:spPr bwMode="auto">
          <a:xfrm>
            <a:off x="6662240" y="5162462"/>
            <a:ext cx="7725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C1D21</a:t>
            </a:r>
          </a:p>
        </p:txBody>
      </p:sp>
      <p:sp>
        <p:nvSpPr>
          <p:cNvPr id="81" name="TextBox 80">
            <a:extLst>
              <a:ext uri="{FF2B5EF4-FFF2-40B4-BE49-F238E27FC236}">
                <a16:creationId xmlns:a16="http://schemas.microsoft.com/office/drawing/2014/main" id="{26813045-A9A1-9B4E-BA48-185F15AFFD79}"/>
              </a:ext>
            </a:extLst>
          </p:cNvPr>
          <p:cNvSpPr txBox="1"/>
          <p:nvPr/>
        </p:nvSpPr>
        <p:spPr bwMode="auto">
          <a:xfrm rot="16200000">
            <a:off x="4162404" y="3993913"/>
            <a:ext cx="183069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CelTIL Score (%)</a:t>
            </a:r>
          </a:p>
        </p:txBody>
      </p:sp>
      <p:sp>
        <p:nvSpPr>
          <p:cNvPr id="82" name="TextBox 81">
            <a:extLst>
              <a:ext uri="{FF2B5EF4-FFF2-40B4-BE49-F238E27FC236}">
                <a16:creationId xmlns:a16="http://schemas.microsoft.com/office/drawing/2014/main" id="{8D946FF4-0F1D-9CFF-0296-5F6796F828B1}"/>
              </a:ext>
            </a:extLst>
          </p:cNvPr>
          <p:cNvSpPr txBox="1"/>
          <p:nvPr/>
        </p:nvSpPr>
        <p:spPr bwMode="auto">
          <a:xfrm>
            <a:off x="5598500" y="2860373"/>
            <a:ext cx="1521966" cy="617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ts val="1200"/>
              </a:lnSpc>
              <a:spcBef>
                <a:spcPts val="0"/>
              </a:spcBef>
              <a:spcAft>
                <a:spcPct val="0"/>
              </a:spcAft>
              <a:buClrTx/>
              <a:buFontTx/>
              <a:buNone/>
            </a:pP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Median change: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+11.9</a:t>
            </a:r>
          </a:p>
          <a:p>
            <a:pPr>
              <a:lnSpc>
                <a:spcPts val="1200"/>
              </a:lnSpc>
              <a:spcBef>
                <a:spcPts val="0"/>
              </a:spcBef>
              <a:spcAft>
                <a:spcPct val="0"/>
              </a:spcAft>
              <a:buClrTx/>
              <a:buFontTx/>
              <a:buNone/>
            </a:pPr>
            <a:r>
              <a:rPr lang="en-US" sz="1200" b="0" dirty="0">
                <a:solidFill>
                  <a:schemeClr val="bg1"/>
                </a:solidFill>
                <a:latin typeface="Calibri" panose="020F0502020204030204" pitchFamily="34" charset="0"/>
              </a:rPr>
              <a:t>(IQR: -0.2-25.5)</a:t>
            </a:r>
          </a:p>
        </p:txBody>
      </p:sp>
      <p:sp>
        <p:nvSpPr>
          <p:cNvPr id="84" name="Freeform: Shape 83">
            <a:extLst>
              <a:ext uri="{FF2B5EF4-FFF2-40B4-BE49-F238E27FC236}">
                <a16:creationId xmlns:a16="http://schemas.microsoft.com/office/drawing/2014/main" id="{8D98405C-2144-5131-D79F-8DAE993AFC09}"/>
              </a:ext>
            </a:extLst>
          </p:cNvPr>
          <p:cNvSpPr/>
          <p:nvPr/>
        </p:nvSpPr>
        <p:spPr bwMode="auto">
          <a:xfrm>
            <a:off x="6061406" y="4793671"/>
            <a:ext cx="978913" cy="0"/>
          </a:xfrm>
          <a:custGeom>
            <a:avLst/>
            <a:gdLst>
              <a:gd name="connsiteX0" fmla="*/ 0 w 978913"/>
              <a:gd name="connsiteY0" fmla="*/ 0 h 0"/>
              <a:gd name="connsiteX1" fmla="*/ 978913 w 978913"/>
              <a:gd name="connsiteY1" fmla="*/ 0 h 0"/>
            </a:gdLst>
            <a:ahLst/>
            <a:cxnLst>
              <a:cxn ang="0">
                <a:pos x="connsiteX0" y="connsiteY0"/>
              </a:cxn>
              <a:cxn ang="0">
                <a:pos x="connsiteX1" y="connsiteY1"/>
              </a:cxn>
            </a:cxnLst>
            <a:rect l="l" t="t" r="r" b="b"/>
            <a:pathLst>
              <a:path w="978913">
                <a:moveTo>
                  <a:pt x="0" y="0"/>
                </a:moveTo>
                <a:lnTo>
                  <a:pt x="978913" y="0"/>
                </a:lnTo>
              </a:path>
            </a:pathLst>
          </a:custGeom>
          <a:noFill/>
          <a:ln w="19050">
            <a:solidFill>
              <a:schemeClr val="accent3"/>
            </a:solidFill>
            <a:miter lim="800000"/>
            <a:headEnd/>
            <a:tailEnd/>
          </a:ln>
        </p:spPr>
        <p:txBody>
          <a:bodyPr rtlCol="0" anchor="ctr"/>
          <a:lstStyle/>
          <a:p>
            <a:pPr algn="ctr"/>
            <a:endParaRPr lang="en-US" dirty="0"/>
          </a:p>
        </p:txBody>
      </p:sp>
      <p:sp>
        <p:nvSpPr>
          <p:cNvPr id="86" name="Freeform: Shape 85">
            <a:extLst>
              <a:ext uri="{FF2B5EF4-FFF2-40B4-BE49-F238E27FC236}">
                <a16:creationId xmlns:a16="http://schemas.microsoft.com/office/drawing/2014/main" id="{15620FF4-32DF-CD4D-A915-8085500AC785}"/>
              </a:ext>
            </a:extLst>
          </p:cNvPr>
          <p:cNvSpPr/>
          <p:nvPr/>
        </p:nvSpPr>
        <p:spPr bwMode="auto">
          <a:xfrm>
            <a:off x="6061406" y="4776841"/>
            <a:ext cx="981718" cy="246832"/>
          </a:xfrm>
          <a:custGeom>
            <a:avLst/>
            <a:gdLst>
              <a:gd name="connsiteX0" fmla="*/ 981718 w 981718"/>
              <a:gd name="connsiteY0" fmla="*/ 246832 h 246832"/>
              <a:gd name="connsiteX1" fmla="*/ 0 w 981718"/>
              <a:gd name="connsiteY1" fmla="*/ 0 h 246832"/>
            </a:gdLst>
            <a:ahLst/>
            <a:cxnLst>
              <a:cxn ang="0">
                <a:pos x="connsiteX0" y="connsiteY0"/>
              </a:cxn>
              <a:cxn ang="0">
                <a:pos x="connsiteX1" y="connsiteY1"/>
              </a:cxn>
            </a:cxnLst>
            <a:rect l="l" t="t" r="r" b="b"/>
            <a:pathLst>
              <a:path w="981718" h="246832">
                <a:moveTo>
                  <a:pt x="981718" y="246832"/>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87" name="Freeform: Shape 86">
            <a:extLst>
              <a:ext uri="{FF2B5EF4-FFF2-40B4-BE49-F238E27FC236}">
                <a16:creationId xmlns:a16="http://schemas.microsoft.com/office/drawing/2014/main" id="{0197C2E8-76A5-B9EC-AE25-0591CD4F4701}"/>
              </a:ext>
            </a:extLst>
          </p:cNvPr>
          <p:cNvSpPr/>
          <p:nvPr/>
        </p:nvSpPr>
        <p:spPr bwMode="auto">
          <a:xfrm>
            <a:off x="6058601" y="4692694"/>
            <a:ext cx="981718" cy="333784"/>
          </a:xfrm>
          <a:custGeom>
            <a:avLst/>
            <a:gdLst>
              <a:gd name="connsiteX0" fmla="*/ 981718 w 981718"/>
              <a:gd name="connsiteY0" fmla="*/ 333784 h 333784"/>
              <a:gd name="connsiteX1" fmla="*/ 0 w 981718"/>
              <a:gd name="connsiteY1" fmla="*/ 0 h 333784"/>
            </a:gdLst>
            <a:ahLst/>
            <a:cxnLst>
              <a:cxn ang="0">
                <a:pos x="connsiteX0" y="connsiteY0"/>
              </a:cxn>
              <a:cxn ang="0">
                <a:pos x="connsiteX1" y="connsiteY1"/>
              </a:cxn>
            </a:cxnLst>
            <a:rect l="l" t="t" r="r" b="b"/>
            <a:pathLst>
              <a:path w="981718" h="333784">
                <a:moveTo>
                  <a:pt x="981718" y="333784"/>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88" name="Freeform: Shape 87">
            <a:extLst>
              <a:ext uri="{FF2B5EF4-FFF2-40B4-BE49-F238E27FC236}">
                <a16:creationId xmlns:a16="http://schemas.microsoft.com/office/drawing/2014/main" id="{E62746F8-0306-CF30-0B6D-5ECB914FEA86}"/>
              </a:ext>
            </a:extLst>
          </p:cNvPr>
          <p:cNvSpPr/>
          <p:nvPr/>
        </p:nvSpPr>
        <p:spPr bwMode="auto">
          <a:xfrm>
            <a:off x="6061406" y="4776841"/>
            <a:ext cx="976108" cy="86952"/>
          </a:xfrm>
          <a:custGeom>
            <a:avLst/>
            <a:gdLst>
              <a:gd name="connsiteX0" fmla="*/ 976108 w 976108"/>
              <a:gd name="connsiteY0" fmla="*/ 86952 h 86952"/>
              <a:gd name="connsiteX1" fmla="*/ 0 w 976108"/>
              <a:gd name="connsiteY1" fmla="*/ 0 h 86952"/>
            </a:gdLst>
            <a:ahLst/>
            <a:cxnLst>
              <a:cxn ang="0">
                <a:pos x="connsiteX0" y="connsiteY0"/>
              </a:cxn>
              <a:cxn ang="0">
                <a:pos x="connsiteX1" y="connsiteY1"/>
              </a:cxn>
            </a:cxnLst>
            <a:rect l="l" t="t" r="r" b="b"/>
            <a:pathLst>
              <a:path w="976108" h="86952">
                <a:moveTo>
                  <a:pt x="976108" y="86952"/>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89" name="Freeform: Shape 88">
            <a:extLst>
              <a:ext uri="{FF2B5EF4-FFF2-40B4-BE49-F238E27FC236}">
                <a16:creationId xmlns:a16="http://schemas.microsoft.com/office/drawing/2014/main" id="{939FAD47-07BA-22FA-DA43-1211BAE1E89C}"/>
              </a:ext>
            </a:extLst>
          </p:cNvPr>
          <p:cNvSpPr/>
          <p:nvPr/>
        </p:nvSpPr>
        <p:spPr bwMode="auto">
          <a:xfrm>
            <a:off x="6067016" y="4544034"/>
            <a:ext cx="967693" cy="294515"/>
          </a:xfrm>
          <a:custGeom>
            <a:avLst/>
            <a:gdLst>
              <a:gd name="connsiteX0" fmla="*/ 967693 w 967693"/>
              <a:gd name="connsiteY0" fmla="*/ 294515 h 294515"/>
              <a:gd name="connsiteX1" fmla="*/ 0 w 967693"/>
              <a:gd name="connsiteY1" fmla="*/ 0 h 294515"/>
            </a:gdLst>
            <a:ahLst/>
            <a:cxnLst>
              <a:cxn ang="0">
                <a:pos x="connsiteX0" y="connsiteY0"/>
              </a:cxn>
              <a:cxn ang="0">
                <a:pos x="connsiteX1" y="connsiteY1"/>
              </a:cxn>
            </a:cxnLst>
            <a:rect l="l" t="t" r="r" b="b"/>
            <a:pathLst>
              <a:path w="967693" h="294515">
                <a:moveTo>
                  <a:pt x="967693" y="294515"/>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90" name="Freeform: Shape 89">
            <a:extLst>
              <a:ext uri="{FF2B5EF4-FFF2-40B4-BE49-F238E27FC236}">
                <a16:creationId xmlns:a16="http://schemas.microsoft.com/office/drawing/2014/main" id="{86823C16-DD0A-A542-AD95-7644C365D7CB}"/>
              </a:ext>
            </a:extLst>
          </p:cNvPr>
          <p:cNvSpPr/>
          <p:nvPr/>
        </p:nvSpPr>
        <p:spPr bwMode="auto">
          <a:xfrm>
            <a:off x="6067016" y="4653425"/>
            <a:ext cx="970498" cy="89757"/>
          </a:xfrm>
          <a:custGeom>
            <a:avLst/>
            <a:gdLst>
              <a:gd name="connsiteX0" fmla="*/ 970498 w 970498"/>
              <a:gd name="connsiteY0" fmla="*/ 89757 h 89757"/>
              <a:gd name="connsiteX1" fmla="*/ 0 w 970498"/>
              <a:gd name="connsiteY1" fmla="*/ 0 h 89757"/>
            </a:gdLst>
            <a:ahLst/>
            <a:cxnLst>
              <a:cxn ang="0">
                <a:pos x="connsiteX0" y="connsiteY0"/>
              </a:cxn>
              <a:cxn ang="0">
                <a:pos x="connsiteX1" y="connsiteY1"/>
              </a:cxn>
            </a:cxnLst>
            <a:rect l="l" t="t" r="r" b="b"/>
            <a:pathLst>
              <a:path w="970498" h="89757">
                <a:moveTo>
                  <a:pt x="970498" y="89757"/>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91" name="Freeform: Shape 90">
            <a:extLst>
              <a:ext uri="{FF2B5EF4-FFF2-40B4-BE49-F238E27FC236}">
                <a16:creationId xmlns:a16="http://schemas.microsoft.com/office/drawing/2014/main" id="{5F484BD5-5C0C-10C1-760D-5A30E76D817B}"/>
              </a:ext>
            </a:extLst>
          </p:cNvPr>
          <p:cNvSpPr/>
          <p:nvPr/>
        </p:nvSpPr>
        <p:spPr bwMode="auto">
          <a:xfrm>
            <a:off x="6072626" y="4734767"/>
            <a:ext cx="973303" cy="11220"/>
          </a:xfrm>
          <a:custGeom>
            <a:avLst/>
            <a:gdLst>
              <a:gd name="connsiteX0" fmla="*/ 973303 w 973303"/>
              <a:gd name="connsiteY0" fmla="*/ 11220 h 11220"/>
              <a:gd name="connsiteX1" fmla="*/ 0 w 973303"/>
              <a:gd name="connsiteY1" fmla="*/ 0 h 11220"/>
            </a:gdLst>
            <a:ahLst/>
            <a:cxnLst>
              <a:cxn ang="0">
                <a:pos x="connsiteX0" y="connsiteY0"/>
              </a:cxn>
              <a:cxn ang="0">
                <a:pos x="connsiteX1" y="connsiteY1"/>
              </a:cxn>
            </a:cxnLst>
            <a:rect l="l" t="t" r="r" b="b"/>
            <a:pathLst>
              <a:path w="973303" h="11220">
                <a:moveTo>
                  <a:pt x="973303" y="11220"/>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92" name="Freeform: Shape 91">
            <a:extLst>
              <a:ext uri="{FF2B5EF4-FFF2-40B4-BE49-F238E27FC236}">
                <a16:creationId xmlns:a16="http://schemas.microsoft.com/office/drawing/2014/main" id="{709D77EE-9C24-17FF-D7D9-8837652BDDAF}"/>
              </a:ext>
            </a:extLst>
          </p:cNvPr>
          <p:cNvSpPr/>
          <p:nvPr/>
        </p:nvSpPr>
        <p:spPr bwMode="auto">
          <a:xfrm>
            <a:off x="6069821" y="4594522"/>
            <a:ext cx="964888" cy="249637"/>
          </a:xfrm>
          <a:custGeom>
            <a:avLst/>
            <a:gdLst>
              <a:gd name="connsiteX0" fmla="*/ 0 w 964888"/>
              <a:gd name="connsiteY0" fmla="*/ 0 h 249637"/>
              <a:gd name="connsiteX1" fmla="*/ 964888 w 964888"/>
              <a:gd name="connsiteY1" fmla="*/ 249637 h 249637"/>
            </a:gdLst>
            <a:ahLst/>
            <a:cxnLst>
              <a:cxn ang="0">
                <a:pos x="connsiteX0" y="connsiteY0"/>
              </a:cxn>
              <a:cxn ang="0">
                <a:pos x="connsiteX1" y="connsiteY1"/>
              </a:cxn>
            </a:cxnLst>
            <a:rect l="l" t="t" r="r" b="b"/>
            <a:pathLst>
              <a:path w="964888" h="249637">
                <a:moveTo>
                  <a:pt x="0" y="0"/>
                </a:moveTo>
                <a:lnTo>
                  <a:pt x="964888" y="249637"/>
                </a:lnTo>
              </a:path>
            </a:pathLst>
          </a:custGeom>
          <a:noFill/>
          <a:ln w="19050">
            <a:solidFill>
              <a:schemeClr val="accent2"/>
            </a:solidFill>
            <a:miter lim="800000"/>
            <a:headEnd/>
            <a:tailEnd/>
          </a:ln>
        </p:spPr>
        <p:txBody>
          <a:bodyPr rtlCol="0" anchor="ctr"/>
          <a:lstStyle/>
          <a:p>
            <a:pPr algn="ctr"/>
            <a:endParaRPr lang="en-US" dirty="0"/>
          </a:p>
        </p:txBody>
      </p:sp>
      <p:sp>
        <p:nvSpPr>
          <p:cNvPr id="93" name="Freeform: Shape 92">
            <a:extLst>
              <a:ext uri="{FF2B5EF4-FFF2-40B4-BE49-F238E27FC236}">
                <a16:creationId xmlns:a16="http://schemas.microsoft.com/office/drawing/2014/main" id="{D1F3533A-4733-D840-A620-C1A0CF8610D0}"/>
              </a:ext>
            </a:extLst>
          </p:cNvPr>
          <p:cNvSpPr/>
          <p:nvPr/>
        </p:nvSpPr>
        <p:spPr bwMode="auto">
          <a:xfrm>
            <a:off x="6067016" y="3217312"/>
            <a:ext cx="976108" cy="726471"/>
          </a:xfrm>
          <a:custGeom>
            <a:avLst/>
            <a:gdLst>
              <a:gd name="connsiteX0" fmla="*/ 0 w 976108"/>
              <a:gd name="connsiteY0" fmla="*/ 726471 h 726471"/>
              <a:gd name="connsiteX1" fmla="*/ 976108 w 976108"/>
              <a:gd name="connsiteY1" fmla="*/ 0 h 726471"/>
            </a:gdLst>
            <a:ahLst/>
            <a:cxnLst>
              <a:cxn ang="0">
                <a:pos x="connsiteX0" y="connsiteY0"/>
              </a:cxn>
              <a:cxn ang="0">
                <a:pos x="connsiteX1" y="connsiteY1"/>
              </a:cxn>
            </a:cxnLst>
            <a:rect l="l" t="t" r="r" b="b"/>
            <a:pathLst>
              <a:path w="976108" h="726471">
                <a:moveTo>
                  <a:pt x="0" y="726471"/>
                </a:moveTo>
                <a:lnTo>
                  <a:pt x="976108" y="0"/>
                </a:lnTo>
              </a:path>
            </a:pathLst>
          </a:custGeom>
          <a:noFill/>
          <a:ln w="19050">
            <a:solidFill>
              <a:schemeClr val="accent1"/>
            </a:solidFill>
            <a:miter lim="800000"/>
            <a:headEnd/>
            <a:tailEnd/>
          </a:ln>
        </p:spPr>
        <p:txBody>
          <a:bodyPr rtlCol="0" anchor="ctr"/>
          <a:lstStyle/>
          <a:p>
            <a:pPr algn="ctr"/>
            <a:endParaRPr lang="en-US" dirty="0"/>
          </a:p>
        </p:txBody>
      </p:sp>
      <p:sp>
        <p:nvSpPr>
          <p:cNvPr id="94" name="Freeform: Shape 93">
            <a:extLst>
              <a:ext uri="{FF2B5EF4-FFF2-40B4-BE49-F238E27FC236}">
                <a16:creationId xmlns:a16="http://schemas.microsoft.com/office/drawing/2014/main" id="{ABB5539D-7D71-3E32-E69B-AC7130874318}"/>
              </a:ext>
            </a:extLst>
          </p:cNvPr>
          <p:cNvSpPr/>
          <p:nvPr/>
        </p:nvSpPr>
        <p:spPr bwMode="auto">
          <a:xfrm>
            <a:off x="6081042" y="2931211"/>
            <a:ext cx="948057" cy="1874857"/>
          </a:xfrm>
          <a:custGeom>
            <a:avLst/>
            <a:gdLst>
              <a:gd name="connsiteX0" fmla="*/ 962083 w 962083"/>
              <a:gd name="connsiteY0" fmla="*/ 0 h 1873678"/>
              <a:gd name="connsiteX1" fmla="*/ 0 w 962083"/>
              <a:gd name="connsiteY1" fmla="*/ 1873678 h 1873678"/>
            </a:gdLst>
            <a:ahLst/>
            <a:cxnLst>
              <a:cxn ang="0">
                <a:pos x="connsiteX0" y="connsiteY0"/>
              </a:cxn>
              <a:cxn ang="0">
                <a:pos x="connsiteX1" y="connsiteY1"/>
              </a:cxn>
            </a:cxnLst>
            <a:rect l="l" t="t" r="r" b="b"/>
            <a:pathLst>
              <a:path w="962083" h="1873678">
                <a:moveTo>
                  <a:pt x="962083" y="0"/>
                </a:moveTo>
                <a:lnTo>
                  <a:pt x="0" y="1873678"/>
                </a:lnTo>
              </a:path>
            </a:pathLst>
          </a:custGeom>
          <a:noFill/>
          <a:ln w="19050">
            <a:solidFill>
              <a:schemeClr val="accent1"/>
            </a:solidFill>
            <a:miter lim="800000"/>
            <a:headEnd/>
            <a:tailEnd/>
          </a:ln>
        </p:spPr>
        <p:txBody>
          <a:bodyPr rtlCol="0" anchor="ctr"/>
          <a:lstStyle/>
          <a:p>
            <a:pPr algn="ctr"/>
            <a:endParaRPr lang="en-US" dirty="0"/>
          </a:p>
        </p:txBody>
      </p:sp>
      <p:sp>
        <p:nvSpPr>
          <p:cNvPr id="95" name="Freeform: Shape 94">
            <a:extLst>
              <a:ext uri="{FF2B5EF4-FFF2-40B4-BE49-F238E27FC236}">
                <a16:creationId xmlns:a16="http://schemas.microsoft.com/office/drawing/2014/main" id="{00F15CAC-53A3-625A-DDFF-805E00B6DA7A}"/>
              </a:ext>
            </a:extLst>
          </p:cNvPr>
          <p:cNvSpPr/>
          <p:nvPr/>
        </p:nvSpPr>
        <p:spPr bwMode="auto">
          <a:xfrm>
            <a:off x="6069821" y="3767074"/>
            <a:ext cx="967693" cy="440371"/>
          </a:xfrm>
          <a:custGeom>
            <a:avLst/>
            <a:gdLst>
              <a:gd name="connsiteX0" fmla="*/ 0 w 967693"/>
              <a:gd name="connsiteY0" fmla="*/ 440371 h 440371"/>
              <a:gd name="connsiteX1" fmla="*/ 967693 w 967693"/>
              <a:gd name="connsiteY1" fmla="*/ 0 h 440371"/>
            </a:gdLst>
            <a:ahLst/>
            <a:cxnLst>
              <a:cxn ang="0">
                <a:pos x="connsiteX0" y="connsiteY0"/>
              </a:cxn>
              <a:cxn ang="0">
                <a:pos x="connsiteX1" y="connsiteY1"/>
              </a:cxn>
            </a:cxnLst>
            <a:rect l="l" t="t" r="r" b="b"/>
            <a:pathLst>
              <a:path w="967693" h="440371">
                <a:moveTo>
                  <a:pt x="0" y="440371"/>
                </a:moveTo>
                <a:lnTo>
                  <a:pt x="967693" y="0"/>
                </a:lnTo>
              </a:path>
            </a:pathLst>
          </a:custGeom>
          <a:noFill/>
          <a:ln w="19050">
            <a:solidFill>
              <a:schemeClr val="accent1"/>
            </a:solidFill>
            <a:miter lim="800000"/>
            <a:headEnd/>
            <a:tailEnd/>
          </a:ln>
        </p:spPr>
        <p:txBody>
          <a:bodyPr rtlCol="0" anchor="ctr"/>
          <a:lstStyle/>
          <a:p>
            <a:pPr algn="ctr"/>
            <a:endParaRPr lang="en-US" dirty="0"/>
          </a:p>
        </p:txBody>
      </p:sp>
      <p:sp>
        <p:nvSpPr>
          <p:cNvPr id="96" name="Freeform: Shape 95">
            <a:extLst>
              <a:ext uri="{FF2B5EF4-FFF2-40B4-BE49-F238E27FC236}">
                <a16:creationId xmlns:a16="http://schemas.microsoft.com/office/drawing/2014/main" id="{6AF7E80D-69BE-8C3D-9F9C-0F2DF82CF918}"/>
              </a:ext>
            </a:extLst>
          </p:cNvPr>
          <p:cNvSpPr/>
          <p:nvPr/>
        </p:nvSpPr>
        <p:spPr bwMode="auto">
          <a:xfrm>
            <a:off x="6067016" y="3452925"/>
            <a:ext cx="967693" cy="1001352"/>
          </a:xfrm>
          <a:custGeom>
            <a:avLst/>
            <a:gdLst>
              <a:gd name="connsiteX0" fmla="*/ 0 w 967693"/>
              <a:gd name="connsiteY0" fmla="*/ 1001352 h 1001352"/>
              <a:gd name="connsiteX1" fmla="*/ 967693 w 967693"/>
              <a:gd name="connsiteY1" fmla="*/ 0 h 1001352"/>
            </a:gdLst>
            <a:ahLst/>
            <a:cxnLst>
              <a:cxn ang="0">
                <a:pos x="connsiteX0" y="connsiteY0"/>
              </a:cxn>
              <a:cxn ang="0">
                <a:pos x="connsiteX1" y="connsiteY1"/>
              </a:cxn>
            </a:cxnLst>
            <a:rect l="l" t="t" r="r" b="b"/>
            <a:pathLst>
              <a:path w="967693" h="1001352">
                <a:moveTo>
                  <a:pt x="0" y="1001352"/>
                </a:moveTo>
                <a:lnTo>
                  <a:pt x="967693" y="0"/>
                </a:lnTo>
              </a:path>
            </a:pathLst>
          </a:custGeom>
          <a:noFill/>
          <a:ln w="19050">
            <a:solidFill>
              <a:schemeClr val="accent1"/>
            </a:solidFill>
            <a:miter lim="800000"/>
            <a:headEnd/>
            <a:tailEnd/>
          </a:ln>
        </p:spPr>
        <p:txBody>
          <a:bodyPr rtlCol="0" anchor="ctr"/>
          <a:lstStyle/>
          <a:p>
            <a:pPr algn="ctr"/>
            <a:endParaRPr lang="en-US" dirty="0"/>
          </a:p>
        </p:txBody>
      </p:sp>
      <p:sp>
        <p:nvSpPr>
          <p:cNvPr id="97" name="Freeform: Shape 96">
            <a:extLst>
              <a:ext uri="{FF2B5EF4-FFF2-40B4-BE49-F238E27FC236}">
                <a16:creationId xmlns:a16="http://schemas.microsoft.com/office/drawing/2014/main" id="{908593DB-AF4B-2CDC-6667-565C7DA7E7B0}"/>
              </a:ext>
            </a:extLst>
          </p:cNvPr>
          <p:cNvSpPr/>
          <p:nvPr/>
        </p:nvSpPr>
        <p:spPr bwMode="auto">
          <a:xfrm>
            <a:off x="6075431" y="3450120"/>
            <a:ext cx="959278" cy="1343551"/>
          </a:xfrm>
          <a:custGeom>
            <a:avLst/>
            <a:gdLst>
              <a:gd name="connsiteX0" fmla="*/ 959278 w 959278"/>
              <a:gd name="connsiteY0" fmla="*/ 0 h 1343551"/>
              <a:gd name="connsiteX1" fmla="*/ 0 w 959278"/>
              <a:gd name="connsiteY1" fmla="*/ 1343551 h 1343551"/>
            </a:gdLst>
            <a:ahLst/>
            <a:cxnLst>
              <a:cxn ang="0">
                <a:pos x="connsiteX0" y="connsiteY0"/>
              </a:cxn>
              <a:cxn ang="0">
                <a:pos x="connsiteX1" y="connsiteY1"/>
              </a:cxn>
            </a:cxnLst>
            <a:rect l="l" t="t" r="r" b="b"/>
            <a:pathLst>
              <a:path w="959278" h="1343551">
                <a:moveTo>
                  <a:pt x="959278" y="0"/>
                </a:moveTo>
                <a:lnTo>
                  <a:pt x="0" y="1343551"/>
                </a:lnTo>
              </a:path>
            </a:pathLst>
          </a:custGeom>
          <a:noFill/>
          <a:ln w="19050">
            <a:solidFill>
              <a:schemeClr val="accent1"/>
            </a:solidFill>
            <a:miter lim="800000"/>
            <a:headEnd/>
            <a:tailEnd/>
          </a:ln>
        </p:spPr>
        <p:txBody>
          <a:bodyPr rtlCol="0" anchor="ctr"/>
          <a:lstStyle/>
          <a:p>
            <a:pPr algn="ctr"/>
            <a:endParaRPr lang="en-US" dirty="0"/>
          </a:p>
        </p:txBody>
      </p:sp>
      <p:sp>
        <p:nvSpPr>
          <p:cNvPr id="98" name="Freeform: Shape 97">
            <a:extLst>
              <a:ext uri="{FF2B5EF4-FFF2-40B4-BE49-F238E27FC236}">
                <a16:creationId xmlns:a16="http://schemas.microsoft.com/office/drawing/2014/main" id="{9C6703CC-694A-1CD9-B5CD-5ED24B7B260F}"/>
              </a:ext>
            </a:extLst>
          </p:cNvPr>
          <p:cNvSpPr/>
          <p:nvPr/>
        </p:nvSpPr>
        <p:spPr bwMode="auto">
          <a:xfrm>
            <a:off x="6069821" y="3609999"/>
            <a:ext cx="959278" cy="1071475"/>
          </a:xfrm>
          <a:custGeom>
            <a:avLst/>
            <a:gdLst>
              <a:gd name="connsiteX0" fmla="*/ 959278 w 959278"/>
              <a:gd name="connsiteY0" fmla="*/ 0 h 1071475"/>
              <a:gd name="connsiteX1" fmla="*/ 0 w 959278"/>
              <a:gd name="connsiteY1" fmla="*/ 1071475 h 1071475"/>
            </a:gdLst>
            <a:ahLst/>
            <a:cxnLst>
              <a:cxn ang="0">
                <a:pos x="connsiteX0" y="connsiteY0"/>
              </a:cxn>
              <a:cxn ang="0">
                <a:pos x="connsiteX1" y="connsiteY1"/>
              </a:cxn>
            </a:cxnLst>
            <a:rect l="l" t="t" r="r" b="b"/>
            <a:pathLst>
              <a:path w="959278" h="1071475">
                <a:moveTo>
                  <a:pt x="959278" y="0"/>
                </a:moveTo>
                <a:lnTo>
                  <a:pt x="0" y="1071475"/>
                </a:lnTo>
              </a:path>
            </a:pathLst>
          </a:custGeom>
          <a:noFill/>
          <a:ln w="19050">
            <a:solidFill>
              <a:schemeClr val="accent1"/>
            </a:solidFill>
            <a:miter lim="800000"/>
            <a:headEnd/>
            <a:tailEnd/>
          </a:ln>
        </p:spPr>
        <p:txBody>
          <a:bodyPr rtlCol="0" anchor="ctr"/>
          <a:lstStyle/>
          <a:p>
            <a:pPr algn="ctr"/>
            <a:endParaRPr lang="en-US" dirty="0"/>
          </a:p>
        </p:txBody>
      </p:sp>
      <p:sp>
        <p:nvSpPr>
          <p:cNvPr id="99" name="Freeform: Shape 98">
            <a:extLst>
              <a:ext uri="{FF2B5EF4-FFF2-40B4-BE49-F238E27FC236}">
                <a16:creationId xmlns:a16="http://schemas.microsoft.com/office/drawing/2014/main" id="{3552DB70-87A6-5FE5-3B60-5DFFEF9DAB09}"/>
              </a:ext>
            </a:extLst>
          </p:cNvPr>
          <p:cNvSpPr/>
          <p:nvPr/>
        </p:nvSpPr>
        <p:spPr bwMode="auto">
          <a:xfrm>
            <a:off x="6064211" y="3736220"/>
            <a:ext cx="967693" cy="813424"/>
          </a:xfrm>
          <a:custGeom>
            <a:avLst/>
            <a:gdLst>
              <a:gd name="connsiteX0" fmla="*/ 967693 w 967693"/>
              <a:gd name="connsiteY0" fmla="*/ 0 h 813424"/>
              <a:gd name="connsiteX1" fmla="*/ 0 w 967693"/>
              <a:gd name="connsiteY1" fmla="*/ 813424 h 813424"/>
            </a:gdLst>
            <a:ahLst/>
            <a:cxnLst>
              <a:cxn ang="0">
                <a:pos x="connsiteX0" y="connsiteY0"/>
              </a:cxn>
              <a:cxn ang="0">
                <a:pos x="connsiteX1" y="connsiteY1"/>
              </a:cxn>
            </a:cxnLst>
            <a:rect l="l" t="t" r="r" b="b"/>
            <a:pathLst>
              <a:path w="967693" h="813424">
                <a:moveTo>
                  <a:pt x="967693" y="0"/>
                </a:moveTo>
                <a:lnTo>
                  <a:pt x="0" y="813424"/>
                </a:lnTo>
              </a:path>
            </a:pathLst>
          </a:custGeom>
          <a:noFill/>
          <a:ln w="19050">
            <a:solidFill>
              <a:schemeClr val="accent1"/>
            </a:solidFill>
            <a:miter lim="800000"/>
            <a:headEnd/>
            <a:tailEnd/>
          </a:ln>
        </p:spPr>
        <p:txBody>
          <a:bodyPr rtlCol="0" anchor="ctr"/>
          <a:lstStyle/>
          <a:p>
            <a:pPr algn="ctr"/>
            <a:endParaRPr lang="en-US" dirty="0"/>
          </a:p>
        </p:txBody>
      </p:sp>
      <p:sp>
        <p:nvSpPr>
          <p:cNvPr id="100" name="Freeform: Shape 99">
            <a:extLst>
              <a:ext uri="{FF2B5EF4-FFF2-40B4-BE49-F238E27FC236}">
                <a16:creationId xmlns:a16="http://schemas.microsoft.com/office/drawing/2014/main" id="{FC30E6D7-B076-4050-E91F-AE40B5964F28}"/>
              </a:ext>
            </a:extLst>
          </p:cNvPr>
          <p:cNvSpPr/>
          <p:nvPr/>
        </p:nvSpPr>
        <p:spPr bwMode="auto">
          <a:xfrm>
            <a:off x="6067016" y="3940978"/>
            <a:ext cx="964888" cy="726472"/>
          </a:xfrm>
          <a:custGeom>
            <a:avLst/>
            <a:gdLst>
              <a:gd name="connsiteX0" fmla="*/ 964888 w 964888"/>
              <a:gd name="connsiteY0" fmla="*/ 0 h 726472"/>
              <a:gd name="connsiteX1" fmla="*/ 0 w 964888"/>
              <a:gd name="connsiteY1" fmla="*/ 726472 h 726472"/>
            </a:gdLst>
            <a:ahLst/>
            <a:cxnLst>
              <a:cxn ang="0">
                <a:pos x="connsiteX0" y="connsiteY0"/>
              </a:cxn>
              <a:cxn ang="0">
                <a:pos x="connsiteX1" y="connsiteY1"/>
              </a:cxn>
            </a:cxnLst>
            <a:rect l="l" t="t" r="r" b="b"/>
            <a:pathLst>
              <a:path w="964888" h="726472">
                <a:moveTo>
                  <a:pt x="964888" y="0"/>
                </a:moveTo>
                <a:lnTo>
                  <a:pt x="0" y="726472"/>
                </a:lnTo>
              </a:path>
            </a:pathLst>
          </a:custGeom>
          <a:noFill/>
          <a:ln w="19050">
            <a:solidFill>
              <a:schemeClr val="accent1"/>
            </a:solidFill>
            <a:miter lim="800000"/>
            <a:headEnd/>
            <a:tailEnd/>
          </a:ln>
        </p:spPr>
        <p:txBody>
          <a:bodyPr rtlCol="0" anchor="ctr"/>
          <a:lstStyle/>
          <a:p>
            <a:pPr algn="ctr"/>
            <a:endParaRPr lang="en-US" dirty="0"/>
          </a:p>
        </p:txBody>
      </p:sp>
      <p:sp>
        <p:nvSpPr>
          <p:cNvPr id="101" name="Freeform: Shape 100">
            <a:extLst>
              <a:ext uri="{FF2B5EF4-FFF2-40B4-BE49-F238E27FC236}">
                <a16:creationId xmlns:a16="http://schemas.microsoft.com/office/drawing/2014/main" id="{FF9CF9BB-94C4-094B-A75C-BF7989822559}"/>
              </a:ext>
            </a:extLst>
          </p:cNvPr>
          <p:cNvSpPr/>
          <p:nvPr/>
        </p:nvSpPr>
        <p:spPr bwMode="auto">
          <a:xfrm>
            <a:off x="6058601" y="4243909"/>
            <a:ext cx="976108" cy="92562"/>
          </a:xfrm>
          <a:custGeom>
            <a:avLst/>
            <a:gdLst>
              <a:gd name="connsiteX0" fmla="*/ 976108 w 976108"/>
              <a:gd name="connsiteY0" fmla="*/ 0 h 92562"/>
              <a:gd name="connsiteX1" fmla="*/ 0 w 976108"/>
              <a:gd name="connsiteY1" fmla="*/ 92562 h 92562"/>
            </a:gdLst>
            <a:ahLst/>
            <a:cxnLst>
              <a:cxn ang="0">
                <a:pos x="connsiteX0" y="connsiteY0"/>
              </a:cxn>
              <a:cxn ang="0">
                <a:pos x="connsiteX1" y="connsiteY1"/>
              </a:cxn>
            </a:cxnLst>
            <a:rect l="l" t="t" r="r" b="b"/>
            <a:pathLst>
              <a:path w="976108" h="92562">
                <a:moveTo>
                  <a:pt x="976108" y="0"/>
                </a:moveTo>
                <a:lnTo>
                  <a:pt x="0" y="92562"/>
                </a:lnTo>
              </a:path>
            </a:pathLst>
          </a:custGeom>
          <a:noFill/>
          <a:ln w="19050">
            <a:solidFill>
              <a:schemeClr val="accent1"/>
            </a:solidFill>
            <a:miter lim="800000"/>
            <a:headEnd/>
            <a:tailEnd/>
          </a:ln>
        </p:spPr>
        <p:txBody>
          <a:bodyPr rtlCol="0" anchor="ctr"/>
          <a:lstStyle/>
          <a:p>
            <a:pPr algn="ctr"/>
            <a:endParaRPr lang="en-US" dirty="0"/>
          </a:p>
        </p:txBody>
      </p:sp>
      <p:sp>
        <p:nvSpPr>
          <p:cNvPr id="102" name="Freeform: Shape 101">
            <a:extLst>
              <a:ext uri="{FF2B5EF4-FFF2-40B4-BE49-F238E27FC236}">
                <a16:creationId xmlns:a16="http://schemas.microsoft.com/office/drawing/2014/main" id="{75A6B0CD-2CE0-ACEB-CBDE-EF15E9096253}"/>
              </a:ext>
            </a:extLst>
          </p:cNvPr>
          <p:cNvSpPr/>
          <p:nvPr/>
        </p:nvSpPr>
        <p:spPr bwMode="auto">
          <a:xfrm>
            <a:off x="6067016" y="4283177"/>
            <a:ext cx="970498" cy="294516"/>
          </a:xfrm>
          <a:custGeom>
            <a:avLst/>
            <a:gdLst>
              <a:gd name="connsiteX0" fmla="*/ 970498 w 970498"/>
              <a:gd name="connsiteY0" fmla="*/ 0 h 294516"/>
              <a:gd name="connsiteX1" fmla="*/ 0 w 970498"/>
              <a:gd name="connsiteY1" fmla="*/ 294516 h 294516"/>
            </a:gdLst>
            <a:ahLst/>
            <a:cxnLst>
              <a:cxn ang="0">
                <a:pos x="connsiteX0" y="connsiteY0"/>
              </a:cxn>
              <a:cxn ang="0">
                <a:pos x="connsiteX1" y="connsiteY1"/>
              </a:cxn>
            </a:cxnLst>
            <a:rect l="l" t="t" r="r" b="b"/>
            <a:pathLst>
              <a:path w="970498" h="294516">
                <a:moveTo>
                  <a:pt x="970498" y="0"/>
                </a:moveTo>
                <a:lnTo>
                  <a:pt x="0" y="294516"/>
                </a:lnTo>
              </a:path>
            </a:pathLst>
          </a:custGeom>
          <a:noFill/>
          <a:ln w="19050">
            <a:solidFill>
              <a:schemeClr val="accent1"/>
            </a:solidFill>
            <a:miter lim="800000"/>
            <a:headEnd/>
            <a:tailEnd/>
          </a:ln>
        </p:spPr>
        <p:txBody>
          <a:bodyPr rtlCol="0" anchor="ctr"/>
          <a:lstStyle/>
          <a:p>
            <a:pPr algn="ctr"/>
            <a:endParaRPr lang="en-US" dirty="0"/>
          </a:p>
        </p:txBody>
      </p:sp>
      <p:sp>
        <p:nvSpPr>
          <p:cNvPr id="103" name="Freeform: Shape 102">
            <a:extLst>
              <a:ext uri="{FF2B5EF4-FFF2-40B4-BE49-F238E27FC236}">
                <a16:creationId xmlns:a16="http://schemas.microsoft.com/office/drawing/2014/main" id="{F3CC63CD-2AC2-2D3D-882B-6A86C6645803}"/>
              </a:ext>
            </a:extLst>
          </p:cNvPr>
          <p:cNvSpPr/>
          <p:nvPr/>
        </p:nvSpPr>
        <p:spPr bwMode="auto">
          <a:xfrm>
            <a:off x="6072626" y="4283177"/>
            <a:ext cx="970498" cy="597446"/>
          </a:xfrm>
          <a:custGeom>
            <a:avLst/>
            <a:gdLst>
              <a:gd name="connsiteX0" fmla="*/ 970498 w 970498"/>
              <a:gd name="connsiteY0" fmla="*/ 0 h 597446"/>
              <a:gd name="connsiteX1" fmla="*/ 0 w 970498"/>
              <a:gd name="connsiteY1" fmla="*/ 597446 h 597446"/>
            </a:gdLst>
            <a:ahLst/>
            <a:cxnLst>
              <a:cxn ang="0">
                <a:pos x="connsiteX0" y="connsiteY0"/>
              </a:cxn>
              <a:cxn ang="0">
                <a:pos x="connsiteX1" y="connsiteY1"/>
              </a:cxn>
            </a:cxnLst>
            <a:rect l="l" t="t" r="r" b="b"/>
            <a:pathLst>
              <a:path w="970498" h="597446">
                <a:moveTo>
                  <a:pt x="970498" y="0"/>
                </a:moveTo>
                <a:lnTo>
                  <a:pt x="0" y="597446"/>
                </a:lnTo>
              </a:path>
            </a:pathLst>
          </a:custGeom>
          <a:noFill/>
          <a:ln w="19050">
            <a:solidFill>
              <a:schemeClr val="accent1"/>
            </a:solidFill>
            <a:miter lim="800000"/>
            <a:headEnd/>
            <a:tailEnd/>
          </a:ln>
        </p:spPr>
        <p:txBody>
          <a:bodyPr rtlCol="0" anchor="ctr"/>
          <a:lstStyle/>
          <a:p>
            <a:pPr algn="ctr"/>
            <a:endParaRPr lang="en-US" dirty="0"/>
          </a:p>
        </p:txBody>
      </p:sp>
      <p:sp>
        <p:nvSpPr>
          <p:cNvPr id="104" name="Freeform: Shape 103">
            <a:extLst>
              <a:ext uri="{FF2B5EF4-FFF2-40B4-BE49-F238E27FC236}">
                <a16:creationId xmlns:a16="http://schemas.microsoft.com/office/drawing/2014/main" id="{EF95A42D-EEA4-66F4-4C4B-025047ADA38E}"/>
              </a:ext>
            </a:extLst>
          </p:cNvPr>
          <p:cNvSpPr/>
          <p:nvPr/>
        </p:nvSpPr>
        <p:spPr bwMode="auto">
          <a:xfrm>
            <a:off x="6069821" y="4358910"/>
            <a:ext cx="967693" cy="196343"/>
          </a:xfrm>
          <a:custGeom>
            <a:avLst/>
            <a:gdLst>
              <a:gd name="connsiteX0" fmla="*/ 967693 w 967693"/>
              <a:gd name="connsiteY0" fmla="*/ 0 h 196343"/>
              <a:gd name="connsiteX1" fmla="*/ 0 w 967693"/>
              <a:gd name="connsiteY1" fmla="*/ 196343 h 196343"/>
            </a:gdLst>
            <a:ahLst/>
            <a:cxnLst>
              <a:cxn ang="0">
                <a:pos x="connsiteX0" y="connsiteY0"/>
              </a:cxn>
              <a:cxn ang="0">
                <a:pos x="connsiteX1" y="connsiteY1"/>
              </a:cxn>
            </a:cxnLst>
            <a:rect l="l" t="t" r="r" b="b"/>
            <a:pathLst>
              <a:path w="967693" h="196343">
                <a:moveTo>
                  <a:pt x="967693" y="0"/>
                </a:moveTo>
                <a:lnTo>
                  <a:pt x="0" y="196343"/>
                </a:lnTo>
              </a:path>
            </a:pathLst>
          </a:custGeom>
          <a:noFill/>
          <a:ln w="19050">
            <a:solidFill>
              <a:schemeClr val="accent1"/>
            </a:solidFill>
            <a:miter lim="800000"/>
            <a:headEnd/>
            <a:tailEnd/>
          </a:ln>
        </p:spPr>
        <p:txBody>
          <a:bodyPr rtlCol="0" anchor="ctr"/>
          <a:lstStyle/>
          <a:p>
            <a:pPr algn="ctr"/>
            <a:endParaRPr lang="en-US" dirty="0"/>
          </a:p>
        </p:txBody>
      </p:sp>
      <p:sp>
        <p:nvSpPr>
          <p:cNvPr id="105" name="Freeform: Shape 104">
            <a:extLst>
              <a:ext uri="{FF2B5EF4-FFF2-40B4-BE49-F238E27FC236}">
                <a16:creationId xmlns:a16="http://schemas.microsoft.com/office/drawing/2014/main" id="{2254A36C-63D5-8B57-184C-19D6F0E3D3E3}"/>
              </a:ext>
            </a:extLst>
          </p:cNvPr>
          <p:cNvSpPr/>
          <p:nvPr/>
        </p:nvSpPr>
        <p:spPr bwMode="auto">
          <a:xfrm>
            <a:off x="6064211" y="4372934"/>
            <a:ext cx="967693" cy="204759"/>
          </a:xfrm>
          <a:custGeom>
            <a:avLst/>
            <a:gdLst>
              <a:gd name="connsiteX0" fmla="*/ 967693 w 967693"/>
              <a:gd name="connsiteY0" fmla="*/ 0 h 204759"/>
              <a:gd name="connsiteX1" fmla="*/ 0 w 967693"/>
              <a:gd name="connsiteY1" fmla="*/ 204759 h 204759"/>
            </a:gdLst>
            <a:ahLst/>
            <a:cxnLst>
              <a:cxn ang="0">
                <a:pos x="connsiteX0" y="connsiteY0"/>
              </a:cxn>
              <a:cxn ang="0">
                <a:pos x="connsiteX1" y="connsiteY1"/>
              </a:cxn>
            </a:cxnLst>
            <a:rect l="l" t="t" r="r" b="b"/>
            <a:pathLst>
              <a:path w="967693" h="204759">
                <a:moveTo>
                  <a:pt x="967693" y="0"/>
                </a:moveTo>
                <a:lnTo>
                  <a:pt x="0" y="204759"/>
                </a:lnTo>
              </a:path>
            </a:pathLst>
          </a:custGeom>
          <a:noFill/>
          <a:ln w="19050">
            <a:solidFill>
              <a:schemeClr val="accent1"/>
            </a:solidFill>
            <a:miter lim="800000"/>
            <a:headEnd/>
            <a:tailEnd/>
          </a:ln>
        </p:spPr>
        <p:txBody>
          <a:bodyPr rtlCol="0" anchor="ctr"/>
          <a:lstStyle/>
          <a:p>
            <a:pPr algn="ctr"/>
            <a:endParaRPr lang="en-US" dirty="0"/>
          </a:p>
        </p:txBody>
      </p:sp>
      <p:sp>
        <p:nvSpPr>
          <p:cNvPr id="106" name="Freeform: Shape 105">
            <a:extLst>
              <a:ext uri="{FF2B5EF4-FFF2-40B4-BE49-F238E27FC236}">
                <a16:creationId xmlns:a16="http://schemas.microsoft.com/office/drawing/2014/main" id="{18638828-18B5-6E47-C69C-A4DAF502535A}"/>
              </a:ext>
            </a:extLst>
          </p:cNvPr>
          <p:cNvSpPr/>
          <p:nvPr/>
        </p:nvSpPr>
        <p:spPr bwMode="auto">
          <a:xfrm>
            <a:off x="6061406" y="4398178"/>
            <a:ext cx="970498" cy="249637"/>
          </a:xfrm>
          <a:custGeom>
            <a:avLst/>
            <a:gdLst>
              <a:gd name="connsiteX0" fmla="*/ 970498 w 970498"/>
              <a:gd name="connsiteY0" fmla="*/ 0 h 249637"/>
              <a:gd name="connsiteX1" fmla="*/ 0 w 970498"/>
              <a:gd name="connsiteY1" fmla="*/ 249637 h 249637"/>
            </a:gdLst>
            <a:ahLst/>
            <a:cxnLst>
              <a:cxn ang="0">
                <a:pos x="connsiteX0" y="connsiteY0"/>
              </a:cxn>
              <a:cxn ang="0">
                <a:pos x="connsiteX1" y="connsiteY1"/>
              </a:cxn>
            </a:cxnLst>
            <a:rect l="l" t="t" r="r" b="b"/>
            <a:pathLst>
              <a:path w="970498" h="249637">
                <a:moveTo>
                  <a:pt x="970498" y="0"/>
                </a:moveTo>
                <a:lnTo>
                  <a:pt x="0" y="249637"/>
                </a:lnTo>
              </a:path>
            </a:pathLst>
          </a:custGeom>
          <a:noFill/>
          <a:ln w="19050">
            <a:solidFill>
              <a:schemeClr val="accent1"/>
            </a:solidFill>
            <a:miter lim="800000"/>
            <a:headEnd/>
            <a:tailEnd/>
          </a:ln>
        </p:spPr>
        <p:txBody>
          <a:bodyPr rtlCol="0" anchor="ctr"/>
          <a:lstStyle/>
          <a:p>
            <a:pPr algn="ctr"/>
            <a:endParaRPr lang="en-US" dirty="0"/>
          </a:p>
        </p:txBody>
      </p:sp>
      <p:sp>
        <p:nvSpPr>
          <p:cNvPr id="107" name="Freeform: Shape 106">
            <a:extLst>
              <a:ext uri="{FF2B5EF4-FFF2-40B4-BE49-F238E27FC236}">
                <a16:creationId xmlns:a16="http://schemas.microsoft.com/office/drawing/2014/main" id="{386D8E11-5AB2-ED02-98CB-42C55EB34C71}"/>
              </a:ext>
            </a:extLst>
          </p:cNvPr>
          <p:cNvSpPr/>
          <p:nvPr/>
        </p:nvSpPr>
        <p:spPr bwMode="auto">
          <a:xfrm>
            <a:off x="6064211" y="4487936"/>
            <a:ext cx="973303" cy="207563"/>
          </a:xfrm>
          <a:custGeom>
            <a:avLst/>
            <a:gdLst>
              <a:gd name="connsiteX0" fmla="*/ 0 w 973303"/>
              <a:gd name="connsiteY0" fmla="*/ 207563 h 207563"/>
              <a:gd name="connsiteX1" fmla="*/ 973303 w 973303"/>
              <a:gd name="connsiteY1" fmla="*/ 0 h 207563"/>
            </a:gdLst>
            <a:ahLst/>
            <a:cxnLst>
              <a:cxn ang="0">
                <a:pos x="connsiteX0" y="connsiteY0"/>
              </a:cxn>
              <a:cxn ang="0">
                <a:pos x="connsiteX1" y="connsiteY1"/>
              </a:cxn>
            </a:cxnLst>
            <a:rect l="l" t="t" r="r" b="b"/>
            <a:pathLst>
              <a:path w="973303" h="207563">
                <a:moveTo>
                  <a:pt x="0" y="207563"/>
                </a:moveTo>
                <a:lnTo>
                  <a:pt x="973303" y="0"/>
                </a:lnTo>
              </a:path>
            </a:pathLst>
          </a:custGeom>
          <a:noFill/>
          <a:ln w="19050">
            <a:solidFill>
              <a:schemeClr val="accent1"/>
            </a:solidFill>
            <a:miter lim="800000"/>
            <a:headEnd/>
            <a:tailEnd/>
          </a:ln>
        </p:spPr>
        <p:txBody>
          <a:bodyPr rtlCol="0" anchor="ctr"/>
          <a:lstStyle/>
          <a:p>
            <a:pPr algn="ctr"/>
            <a:endParaRPr lang="en-US" dirty="0"/>
          </a:p>
        </p:txBody>
      </p:sp>
      <p:sp>
        <p:nvSpPr>
          <p:cNvPr id="108" name="Freeform: Shape 107">
            <a:extLst>
              <a:ext uri="{FF2B5EF4-FFF2-40B4-BE49-F238E27FC236}">
                <a16:creationId xmlns:a16="http://schemas.microsoft.com/office/drawing/2014/main" id="{15787FE4-D94F-ECAF-A843-5B885E935D2F}"/>
              </a:ext>
            </a:extLst>
          </p:cNvPr>
          <p:cNvSpPr/>
          <p:nvPr/>
        </p:nvSpPr>
        <p:spPr bwMode="auto">
          <a:xfrm>
            <a:off x="6064211" y="4358910"/>
            <a:ext cx="973303" cy="462810"/>
          </a:xfrm>
          <a:custGeom>
            <a:avLst/>
            <a:gdLst>
              <a:gd name="connsiteX0" fmla="*/ 0 w 973303"/>
              <a:gd name="connsiteY0" fmla="*/ 462810 h 462810"/>
              <a:gd name="connsiteX1" fmla="*/ 973303 w 973303"/>
              <a:gd name="connsiteY1" fmla="*/ 0 h 462810"/>
            </a:gdLst>
            <a:ahLst/>
            <a:cxnLst>
              <a:cxn ang="0">
                <a:pos x="connsiteX0" y="connsiteY0"/>
              </a:cxn>
              <a:cxn ang="0">
                <a:pos x="connsiteX1" y="connsiteY1"/>
              </a:cxn>
            </a:cxnLst>
            <a:rect l="l" t="t" r="r" b="b"/>
            <a:pathLst>
              <a:path w="973303" h="462810">
                <a:moveTo>
                  <a:pt x="0" y="462810"/>
                </a:moveTo>
                <a:lnTo>
                  <a:pt x="973303" y="0"/>
                </a:lnTo>
              </a:path>
            </a:pathLst>
          </a:custGeom>
          <a:noFill/>
          <a:ln w="19050">
            <a:solidFill>
              <a:schemeClr val="accent1"/>
            </a:solidFill>
            <a:miter lim="800000"/>
            <a:headEnd/>
            <a:tailEnd/>
          </a:ln>
        </p:spPr>
        <p:txBody>
          <a:bodyPr rtlCol="0" anchor="ctr"/>
          <a:lstStyle/>
          <a:p>
            <a:pPr algn="ctr"/>
            <a:endParaRPr lang="en-US" dirty="0"/>
          </a:p>
        </p:txBody>
      </p:sp>
      <p:sp>
        <p:nvSpPr>
          <p:cNvPr id="109" name="Freeform: Shape 108">
            <a:extLst>
              <a:ext uri="{FF2B5EF4-FFF2-40B4-BE49-F238E27FC236}">
                <a16:creationId xmlns:a16="http://schemas.microsoft.com/office/drawing/2014/main" id="{8CE44DE4-1B87-9467-1221-2B44F7C04521}"/>
              </a:ext>
            </a:extLst>
          </p:cNvPr>
          <p:cNvSpPr/>
          <p:nvPr/>
        </p:nvSpPr>
        <p:spPr bwMode="auto">
          <a:xfrm>
            <a:off x="6064211" y="4530009"/>
            <a:ext cx="976108" cy="350614"/>
          </a:xfrm>
          <a:custGeom>
            <a:avLst/>
            <a:gdLst>
              <a:gd name="connsiteX0" fmla="*/ 0 w 976108"/>
              <a:gd name="connsiteY0" fmla="*/ 350614 h 350614"/>
              <a:gd name="connsiteX1" fmla="*/ 976108 w 976108"/>
              <a:gd name="connsiteY1" fmla="*/ 0 h 350614"/>
            </a:gdLst>
            <a:ahLst/>
            <a:cxnLst>
              <a:cxn ang="0">
                <a:pos x="connsiteX0" y="connsiteY0"/>
              </a:cxn>
              <a:cxn ang="0">
                <a:pos x="connsiteX1" y="connsiteY1"/>
              </a:cxn>
            </a:cxnLst>
            <a:rect l="l" t="t" r="r" b="b"/>
            <a:pathLst>
              <a:path w="976108" h="350614">
                <a:moveTo>
                  <a:pt x="0" y="350614"/>
                </a:moveTo>
                <a:lnTo>
                  <a:pt x="976108" y="0"/>
                </a:lnTo>
              </a:path>
            </a:pathLst>
          </a:custGeom>
          <a:noFill/>
          <a:ln w="19050">
            <a:solidFill>
              <a:schemeClr val="accent1"/>
            </a:solidFill>
            <a:miter lim="800000"/>
            <a:headEnd/>
            <a:tailEnd/>
          </a:ln>
        </p:spPr>
        <p:txBody>
          <a:bodyPr rtlCol="0" anchor="ctr"/>
          <a:lstStyle/>
          <a:p>
            <a:pPr algn="ctr"/>
            <a:endParaRPr lang="en-US" dirty="0"/>
          </a:p>
        </p:txBody>
      </p:sp>
      <p:sp>
        <p:nvSpPr>
          <p:cNvPr id="110" name="Freeform: Shape 109">
            <a:extLst>
              <a:ext uri="{FF2B5EF4-FFF2-40B4-BE49-F238E27FC236}">
                <a16:creationId xmlns:a16="http://schemas.microsoft.com/office/drawing/2014/main" id="{B0B792B1-5180-6C56-07D7-27313AF23EA2}"/>
              </a:ext>
            </a:extLst>
          </p:cNvPr>
          <p:cNvSpPr/>
          <p:nvPr/>
        </p:nvSpPr>
        <p:spPr bwMode="auto">
          <a:xfrm>
            <a:off x="6061406" y="4586107"/>
            <a:ext cx="976108" cy="288906"/>
          </a:xfrm>
          <a:custGeom>
            <a:avLst/>
            <a:gdLst>
              <a:gd name="connsiteX0" fmla="*/ 0 w 976108"/>
              <a:gd name="connsiteY0" fmla="*/ 288906 h 288906"/>
              <a:gd name="connsiteX1" fmla="*/ 976108 w 976108"/>
              <a:gd name="connsiteY1" fmla="*/ 0 h 288906"/>
            </a:gdLst>
            <a:ahLst/>
            <a:cxnLst>
              <a:cxn ang="0">
                <a:pos x="connsiteX0" y="connsiteY0"/>
              </a:cxn>
              <a:cxn ang="0">
                <a:pos x="connsiteX1" y="connsiteY1"/>
              </a:cxn>
            </a:cxnLst>
            <a:rect l="l" t="t" r="r" b="b"/>
            <a:pathLst>
              <a:path w="976108" h="288906">
                <a:moveTo>
                  <a:pt x="0" y="288906"/>
                </a:moveTo>
                <a:lnTo>
                  <a:pt x="976108" y="0"/>
                </a:lnTo>
              </a:path>
            </a:pathLst>
          </a:custGeom>
          <a:noFill/>
          <a:ln w="19050">
            <a:solidFill>
              <a:schemeClr val="accent1"/>
            </a:solidFill>
            <a:miter lim="800000"/>
            <a:headEnd/>
            <a:tailEnd/>
          </a:ln>
        </p:spPr>
        <p:txBody>
          <a:bodyPr rtlCol="0" anchor="ctr"/>
          <a:lstStyle/>
          <a:p>
            <a:pPr algn="ctr"/>
            <a:endParaRPr lang="en-US" dirty="0"/>
          </a:p>
        </p:txBody>
      </p:sp>
      <p:sp>
        <p:nvSpPr>
          <p:cNvPr id="111" name="Freeform: Shape 110">
            <a:extLst>
              <a:ext uri="{FF2B5EF4-FFF2-40B4-BE49-F238E27FC236}">
                <a16:creationId xmlns:a16="http://schemas.microsoft.com/office/drawing/2014/main" id="{68B09F83-82F0-CA76-0F82-F301911F934D}"/>
              </a:ext>
            </a:extLst>
          </p:cNvPr>
          <p:cNvSpPr/>
          <p:nvPr/>
        </p:nvSpPr>
        <p:spPr bwMode="auto">
          <a:xfrm>
            <a:off x="6061406" y="4555253"/>
            <a:ext cx="978913" cy="359029"/>
          </a:xfrm>
          <a:custGeom>
            <a:avLst/>
            <a:gdLst>
              <a:gd name="connsiteX0" fmla="*/ 0 w 978913"/>
              <a:gd name="connsiteY0" fmla="*/ 359029 h 359029"/>
              <a:gd name="connsiteX1" fmla="*/ 978913 w 978913"/>
              <a:gd name="connsiteY1" fmla="*/ 0 h 359029"/>
            </a:gdLst>
            <a:ahLst/>
            <a:cxnLst>
              <a:cxn ang="0">
                <a:pos x="connsiteX0" y="connsiteY0"/>
              </a:cxn>
              <a:cxn ang="0">
                <a:pos x="connsiteX1" y="connsiteY1"/>
              </a:cxn>
            </a:cxnLst>
            <a:rect l="l" t="t" r="r" b="b"/>
            <a:pathLst>
              <a:path w="978913" h="359029">
                <a:moveTo>
                  <a:pt x="0" y="359029"/>
                </a:moveTo>
                <a:lnTo>
                  <a:pt x="978913" y="0"/>
                </a:lnTo>
              </a:path>
            </a:pathLst>
          </a:custGeom>
          <a:noFill/>
          <a:ln w="19050">
            <a:solidFill>
              <a:schemeClr val="accent1"/>
            </a:solidFill>
            <a:miter lim="800000"/>
            <a:headEnd/>
            <a:tailEnd/>
          </a:ln>
        </p:spPr>
        <p:txBody>
          <a:bodyPr rtlCol="0" anchor="ctr"/>
          <a:lstStyle/>
          <a:p>
            <a:pPr algn="ctr"/>
            <a:endParaRPr lang="en-US" dirty="0"/>
          </a:p>
        </p:txBody>
      </p:sp>
      <p:cxnSp>
        <p:nvCxnSpPr>
          <p:cNvPr id="112" name="Straight Connector 111">
            <a:extLst>
              <a:ext uri="{FF2B5EF4-FFF2-40B4-BE49-F238E27FC236}">
                <a16:creationId xmlns:a16="http://schemas.microsoft.com/office/drawing/2014/main" id="{0A377CF6-1A90-2A8B-1427-C9FB7E347386}"/>
              </a:ext>
            </a:extLst>
          </p:cNvPr>
          <p:cNvCxnSpPr>
            <a:cxnSpLocks/>
          </p:cNvCxnSpPr>
          <p:nvPr/>
        </p:nvCxnSpPr>
        <p:spPr bwMode="auto">
          <a:xfrm>
            <a:off x="1321318" y="3116731"/>
            <a:ext cx="0" cy="262302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C17C1C81-B300-CB33-9C08-D1123CCFF608}"/>
              </a:ext>
            </a:extLst>
          </p:cNvPr>
          <p:cNvCxnSpPr/>
          <p:nvPr/>
        </p:nvCxnSpPr>
        <p:spPr bwMode="auto">
          <a:xfrm>
            <a:off x="1243362" y="3119535"/>
            <a:ext cx="74066" cy="0"/>
          </a:xfrm>
          <a:prstGeom prst="line">
            <a:avLst/>
          </a:prstGeom>
          <a:noFill/>
          <a:ln w="28575" cap="flat" cmpd="sng" algn="ctr">
            <a:solidFill>
              <a:schemeClr val="bg1"/>
            </a:solidFill>
            <a:prstDash val="solid"/>
            <a:round/>
            <a:headEnd type="none" w="med" len="med"/>
            <a:tailEnd type="none" w="med" len="med"/>
          </a:ln>
          <a:effectLst/>
        </p:spPr>
      </p:cxnSp>
      <p:sp>
        <p:nvSpPr>
          <p:cNvPr id="114" name="TextBox 113">
            <a:extLst>
              <a:ext uri="{FF2B5EF4-FFF2-40B4-BE49-F238E27FC236}">
                <a16:creationId xmlns:a16="http://schemas.microsoft.com/office/drawing/2014/main" id="{A6D043A7-91BF-DBC4-B266-844ABCC78894}"/>
              </a:ext>
            </a:extLst>
          </p:cNvPr>
          <p:cNvSpPr txBox="1"/>
          <p:nvPr/>
        </p:nvSpPr>
        <p:spPr bwMode="auto">
          <a:xfrm>
            <a:off x="886537" y="3012023"/>
            <a:ext cx="3260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15" name="TextBox 114">
            <a:extLst>
              <a:ext uri="{FF2B5EF4-FFF2-40B4-BE49-F238E27FC236}">
                <a16:creationId xmlns:a16="http://schemas.microsoft.com/office/drawing/2014/main" id="{36F5EACF-1236-8680-15F4-07197DEABC09}"/>
              </a:ext>
            </a:extLst>
          </p:cNvPr>
          <p:cNvSpPr txBox="1"/>
          <p:nvPr/>
        </p:nvSpPr>
        <p:spPr bwMode="auto">
          <a:xfrm rot="16200000">
            <a:off x="-530464" y="4299946"/>
            <a:ext cx="272246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CelTIL Score (%)</a:t>
            </a:r>
          </a:p>
        </p:txBody>
      </p:sp>
      <p:cxnSp>
        <p:nvCxnSpPr>
          <p:cNvPr id="117" name="Straight Connector 116">
            <a:extLst>
              <a:ext uri="{FF2B5EF4-FFF2-40B4-BE49-F238E27FC236}">
                <a16:creationId xmlns:a16="http://schemas.microsoft.com/office/drawing/2014/main" id="{95026739-8C37-3105-3829-D0C2607F830A}"/>
              </a:ext>
            </a:extLst>
          </p:cNvPr>
          <p:cNvCxnSpPr/>
          <p:nvPr/>
        </p:nvCxnSpPr>
        <p:spPr bwMode="auto">
          <a:xfrm>
            <a:off x="1243362" y="3655061"/>
            <a:ext cx="82296"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7FE57362-ED3E-6190-8FB5-17999D621AFF}"/>
              </a:ext>
            </a:extLst>
          </p:cNvPr>
          <p:cNvCxnSpPr/>
          <p:nvPr/>
        </p:nvCxnSpPr>
        <p:spPr bwMode="auto">
          <a:xfrm>
            <a:off x="1243362" y="4165084"/>
            <a:ext cx="74066"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15FCDC0F-7DAB-9EE8-4021-779E776455DF}"/>
              </a:ext>
            </a:extLst>
          </p:cNvPr>
          <p:cNvCxnSpPr/>
          <p:nvPr/>
        </p:nvCxnSpPr>
        <p:spPr bwMode="auto">
          <a:xfrm>
            <a:off x="1243362" y="4689680"/>
            <a:ext cx="74066"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0D6D6FBA-5259-DD35-A191-2356245223B6}"/>
              </a:ext>
            </a:extLst>
          </p:cNvPr>
          <p:cNvCxnSpPr/>
          <p:nvPr/>
        </p:nvCxnSpPr>
        <p:spPr bwMode="auto">
          <a:xfrm>
            <a:off x="1243362" y="5210633"/>
            <a:ext cx="74066"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4F3CC04C-CFD6-214E-18FF-D77F43EE45B3}"/>
              </a:ext>
            </a:extLst>
          </p:cNvPr>
          <p:cNvCxnSpPr/>
          <p:nvPr/>
        </p:nvCxnSpPr>
        <p:spPr bwMode="auto">
          <a:xfrm>
            <a:off x="1243362" y="5731586"/>
            <a:ext cx="74066"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EF1A6278-0612-DCB6-A31F-E32A906BC947}"/>
              </a:ext>
            </a:extLst>
          </p:cNvPr>
          <p:cNvCxnSpPr>
            <a:cxnSpLocks/>
          </p:cNvCxnSpPr>
          <p:nvPr/>
        </p:nvCxnSpPr>
        <p:spPr bwMode="auto">
          <a:xfrm>
            <a:off x="1305293" y="5731586"/>
            <a:ext cx="3033553" cy="0"/>
          </a:xfrm>
          <a:prstGeom prst="line">
            <a:avLst/>
          </a:prstGeom>
          <a:noFill/>
          <a:ln w="28575" cap="flat" cmpd="sng" algn="ctr">
            <a:solidFill>
              <a:schemeClr val="bg1"/>
            </a:solidFill>
            <a:prstDash val="solid"/>
            <a:round/>
            <a:headEnd type="none" w="med" len="med"/>
            <a:tailEnd type="none" w="med" len="med"/>
          </a:ln>
          <a:effectLst/>
        </p:spPr>
      </p:cxnSp>
      <p:sp>
        <p:nvSpPr>
          <p:cNvPr id="124" name="TextBox 123">
            <a:extLst>
              <a:ext uri="{FF2B5EF4-FFF2-40B4-BE49-F238E27FC236}">
                <a16:creationId xmlns:a16="http://schemas.microsoft.com/office/drawing/2014/main" id="{5DDA04DE-08F2-6924-1BCE-5BA879833D3E}"/>
              </a:ext>
            </a:extLst>
          </p:cNvPr>
          <p:cNvSpPr txBox="1"/>
          <p:nvPr/>
        </p:nvSpPr>
        <p:spPr bwMode="auto">
          <a:xfrm>
            <a:off x="886537" y="3543906"/>
            <a:ext cx="3260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25" name="TextBox 124">
            <a:extLst>
              <a:ext uri="{FF2B5EF4-FFF2-40B4-BE49-F238E27FC236}">
                <a16:creationId xmlns:a16="http://schemas.microsoft.com/office/drawing/2014/main" id="{ECB7BF29-EFAD-9D04-F2BC-70A699C2807C}"/>
              </a:ext>
            </a:extLst>
          </p:cNvPr>
          <p:cNvSpPr txBox="1"/>
          <p:nvPr/>
        </p:nvSpPr>
        <p:spPr bwMode="auto">
          <a:xfrm>
            <a:off x="886537" y="4053930"/>
            <a:ext cx="3260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26" name="TextBox 125">
            <a:extLst>
              <a:ext uri="{FF2B5EF4-FFF2-40B4-BE49-F238E27FC236}">
                <a16:creationId xmlns:a16="http://schemas.microsoft.com/office/drawing/2014/main" id="{3AEE7DBA-77EC-B7C1-DC5C-796ED0F4CA23}"/>
              </a:ext>
            </a:extLst>
          </p:cNvPr>
          <p:cNvSpPr txBox="1"/>
          <p:nvPr/>
        </p:nvSpPr>
        <p:spPr bwMode="auto">
          <a:xfrm>
            <a:off x="886537" y="4571240"/>
            <a:ext cx="3260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27" name="TextBox 126">
            <a:extLst>
              <a:ext uri="{FF2B5EF4-FFF2-40B4-BE49-F238E27FC236}">
                <a16:creationId xmlns:a16="http://schemas.microsoft.com/office/drawing/2014/main" id="{60929093-EF5A-8D80-96B1-788A997D9C8D}"/>
              </a:ext>
            </a:extLst>
          </p:cNvPr>
          <p:cNvSpPr txBox="1"/>
          <p:nvPr/>
        </p:nvSpPr>
        <p:spPr bwMode="auto">
          <a:xfrm>
            <a:off x="886537" y="5099479"/>
            <a:ext cx="3260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28" name="TextBox 127">
            <a:extLst>
              <a:ext uri="{FF2B5EF4-FFF2-40B4-BE49-F238E27FC236}">
                <a16:creationId xmlns:a16="http://schemas.microsoft.com/office/drawing/2014/main" id="{8E24F86C-85D2-22DF-2A25-3C01F6F84A10}"/>
              </a:ext>
            </a:extLst>
          </p:cNvPr>
          <p:cNvSpPr txBox="1"/>
          <p:nvPr/>
        </p:nvSpPr>
        <p:spPr bwMode="auto">
          <a:xfrm>
            <a:off x="886537" y="5620432"/>
            <a:ext cx="32605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cxnSp>
        <p:nvCxnSpPr>
          <p:cNvPr id="129" name="Straight Connector 128">
            <a:extLst>
              <a:ext uri="{FF2B5EF4-FFF2-40B4-BE49-F238E27FC236}">
                <a16:creationId xmlns:a16="http://schemas.microsoft.com/office/drawing/2014/main" id="{F4431FFB-A53B-44D6-BFE8-83D9146F3FEB}"/>
              </a:ext>
            </a:extLst>
          </p:cNvPr>
          <p:cNvCxnSpPr>
            <a:cxnSpLocks/>
          </p:cNvCxnSpPr>
          <p:nvPr/>
        </p:nvCxnSpPr>
        <p:spPr bwMode="auto">
          <a:xfrm rot="16200000">
            <a:off x="2092188" y="5768619"/>
            <a:ext cx="74066"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908157DC-FD67-1C4C-D06B-D4104C3EEB6A}"/>
              </a:ext>
            </a:extLst>
          </p:cNvPr>
          <p:cNvCxnSpPr>
            <a:cxnSpLocks/>
          </p:cNvCxnSpPr>
          <p:nvPr/>
        </p:nvCxnSpPr>
        <p:spPr bwMode="auto">
          <a:xfrm rot="16200000">
            <a:off x="3494754" y="5768619"/>
            <a:ext cx="74066" cy="0"/>
          </a:xfrm>
          <a:prstGeom prst="line">
            <a:avLst/>
          </a:prstGeom>
          <a:noFill/>
          <a:ln w="28575" cap="flat" cmpd="sng" algn="ctr">
            <a:solidFill>
              <a:schemeClr val="bg1"/>
            </a:solidFill>
            <a:prstDash val="solid"/>
            <a:round/>
            <a:headEnd type="none" w="med" len="med"/>
            <a:tailEnd type="none" w="med" len="med"/>
          </a:ln>
          <a:effectLst/>
        </p:spPr>
      </p:cxnSp>
      <p:sp>
        <p:nvSpPr>
          <p:cNvPr id="131" name="TextBox 130">
            <a:extLst>
              <a:ext uri="{FF2B5EF4-FFF2-40B4-BE49-F238E27FC236}">
                <a16:creationId xmlns:a16="http://schemas.microsoft.com/office/drawing/2014/main" id="{B7BA05D8-8478-1CC2-F0CD-239FEB6F1D8E}"/>
              </a:ext>
            </a:extLst>
          </p:cNvPr>
          <p:cNvSpPr txBox="1"/>
          <p:nvPr/>
        </p:nvSpPr>
        <p:spPr bwMode="auto">
          <a:xfrm>
            <a:off x="1742961" y="5836422"/>
            <a:ext cx="7725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Baseline</a:t>
            </a:r>
          </a:p>
        </p:txBody>
      </p:sp>
      <p:sp>
        <p:nvSpPr>
          <p:cNvPr id="132" name="TextBox 131">
            <a:extLst>
              <a:ext uri="{FF2B5EF4-FFF2-40B4-BE49-F238E27FC236}">
                <a16:creationId xmlns:a16="http://schemas.microsoft.com/office/drawing/2014/main" id="{7169221C-AEA3-A682-16A6-811B8FB6C125}"/>
              </a:ext>
            </a:extLst>
          </p:cNvPr>
          <p:cNvSpPr txBox="1"/>
          <p:nvPr/>
        </p:nvSpPr>
        <p:spPr bwMode="auto">
          <a:xfrm>
            <a:off x="3149170" y="5836422"/>
            <a:ext cx="77252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C1D21</a:t>
            </a:r>
          </a:p>
        </p:txBody>
      </p:sp>
      <p:sp>
        <p:nvSpPr>
          <p:cNvPr id="133" name="TextBox 132">
            <a:extLst>
              <a:ext uri="{FF2B5EF4-FFF2-40B4-BE49-F238E27FC236}">
                <a16:creationId xmlns:a16="http://schemas.microsoft.com/office/drawing/2014/main" id="{182439A7-51D3-C580-141F-ADAF10D4DC06}"/>
              </a:ext>
            </a:extLst>
          </p:cNvPr>
          <p:cNvSpPr txBox="1"/>
          <p:nvPr/>
        </p:nvSpPr>
        <p:spPr bwMode="auto">
          <a:xfrm>
            <a:off x="1406951" y="3015298"/>
            <a:ext cx="1521966" cy="463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ts val="1200"/>
              </a:lnSpc>
              <a:spcBef>
                <a:spcPts val="0"/>
              </a:spcBef>
              <a:spcAft>
                <a:spcPct val="0"/>
              </a:spcAft>
              <a:buClrTx/>
              <a:buFontTx/>
              <a:buNone/>
            </a:pPr>
            <a:r>
              <a:rPr lang="en-US" sz="1200" b="0" i="1" dirty="0">
                <a:solidFill>
                  <a:schemeClr val="bg1"/>
                </a:solidFill>
                <a:latin typeface="Calibri" panose="020F0502020204030204" pitchFamily="34" charset="0"/>
              </a:rPr>
              <a:t>P = </a:t>
            </a:r>
            <a:r>
              <a:rPr lang="en-US" sz="1200" b="0" dirty="0">
                <a:solidFill>
                  <a:schemeClr val="bg1"/>
                </a:solidFill>
                <a:latin typeface="Calibri" panose="020F0502020204030204" pitchFamily="34" charset="0"/>
              </a:rPr>
              <a:t>.003</a:t>
            </a:r>
          </a:p>
          <a:p>
            <a:pPr>
              <a:lnSpc>
                <a:spcPts val="1200"/>
              </a:lnSpc>
              <a:spcBef>
                <a:spcPts val="0"/>
              </a:spcBef>
              <a:spcAft>
                <a:spcPct val="0"/>
              </a:spcAft>
              <a:buClrTx/>
              <a:buFontTx/>
              <a:buNone/>
            </a:pPr>
            <a:r>
              <a:rPr lang="en-US" sz="1200" b="0" dirty="0">
                <a:solidFill>
                  <a:schemeClr val="bg1"/>
                </a:solidFill>
                <a:latin typeface="Calibri" panose="020F0502020204030204" pitchFamily="34" charset="0"/>
              </a:rPr>
              <a:t>Median change: +3.5 (IQR: -3.8-12.7)</a:t>
            </a:r>
          </a:p>
        </p:txBody>
      </p:sp>
      <p:sp>
        <p:nvSpPr>
          <p:cNvPr id="134" name="Freeform: Shape 133">
            <a:extLst>
              <a:ext uri="{FF2B5EF4-FFF2-40B4-BE49-F238E27FC236}">
                <a16:creationId xmlns:a16="http://schemas.microsoft.com/office/drawing/2014/main" id="{128B5998-A810-AFBE-25DD-3FBA75F4B043}"/>
              </a:ext>
            </a:extLst>
          </p:cNvPr>
          <p:cNvSpPr/>
          <p:nvPr/>
        </p:nvSpPr>
        <p:spPr bwMode="auto">
          <a:xfrm>
            <a:off x="2127528" y="5171439"/>
            <a:ext cx="1406209" cy="0"/>
          </a:xfrm>
          <a:custGeom>
            <a:avLst/>
            <a:gdLst>
              <a:gd name="connsiteX0" fmla="*/ 0 w 1406209"/>
              <a:gd name="connsiteY0" fmla="*/ 0 h 0"/>
              <a:gd name="connsiteX1" fmla="*/ 1406209 w 1406209"/>
              <a:gd name="connsiteY1" fmla="*/ 0 h 0"/>
              <a:gd name="connsiteX2" fmla="*/ 0 w 1406209"/>
              <a:gd name="connsiteY2" fmla="*/ 0 h 0"/>
            </a:gdLst>
            <a:ahLst/>
            <a:cxnLst>
              <a:cxn ang="0">
                <a:pos x="connsiteX0" y="connsiteY0"/>
              </a:cxn>
              <a:cxn ang="0">
                <a:pos x="connsiteX1" y="connsiteY1"/>
              </a:cxn>
              <a:cxn ang="0">
                <a:pos x="connsiteX2" y="connsiteY2"/>
              </a:cxn>
            </a:cxnLst>
            <a:rect l="l" t="t" r="r" b="b"/>
            <a:pathLst>
              <a:path w="1406209">
                <a:moveTo>
                  <a:pt x="0" y="0"/>
                </a:moveTo>
                <a:lnTo>
                  <a:pt x="1406209" y="0"/>
                </a:lnTo>
                <a:lnTo>
                  <a:pt x="0" y="0"/>
                </a:lnTo>
                <a:close/>
              </a:path>
            </a:pathLst>
          </a:custGeom>
          <a:solidFill>
            <a:schemeClr val="accent1"/>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Freeform: Shape 134">
            <a:extLst>
              <a:ext uri="{FF2B5EF4-FFF2-40B4-BE49-F238E27FC236}">
                <a16:creationId xmlns:a16="http://schemas.microsoft.com/office/drawing/2014/main" id="{83A49BD0-778B-E222-28DB-04202DCBE7A7}"/>
              </a:ext>
            </a:extLst>
          </p:cNvPr>
          <p:cNvSpPr/>
          <p:nvPr/>
        </p:nvSpPr>
        <p:spPr bwMode="auto">
          <a:xfrm>
            <a:off x="2118964" y="5262515"/>
            <a:ext cx="1406209" cy="0"/>
          </a:xfrm>
          <a:custGeom>
            <a:avLst/>
            <a:gdLst>
              <a:gd name="connsiteX0" fmla="*/ 0 w 1406209"/>
              <a:gd name="connsiteY0" fmla="*/ 0 h 0"/>
              <a:gd name="connsiteX1" fmla="*/ 1406209 w 1406209"/>
              <a:gd name="connsiteY1" fmla="*/ 0 h 0"/>
              <a:gd name="connsiteX2" fmla="*/ 0 w 1406209"/>
              <a:gd name="connsiteY2" fmla="*/ 0 h 0"/>
            </a:gdLst>
            <a:ahLst/>
            <a:cxnLst>
              <a:cxn ang="0">
                <a:pos x="connsiteX0" y="connsiteY0"/>
              </a:cxn>
              <a:cxn ang="0">
                <a:pos x="connsiteX1" y="connsiteY1"/>
              </a:cxn>
              <a:cxn ang="0">
                <a:pos x="connsiteX2" y="connsiteY2"/>
              </a:cxn>
            </a:cxnLst>
            <a:rect l="l" t="t" r="r" b="b"/>
            <a:pathLst>
              <a:path w="1406209">
                <a:moveTo>
                  <a:pt x="0" y="0"/>
                </a:moveTo>
                <a:lnTo>
                  <a:pt x="1406209" y="0"/>
                </a:lnTo>
                <a:lnTo>
                  <a:pt x="0" y="0"/>
                </a:lnTo>
                <a:close/>
              </a:path>
            </a:pathLst>
          </a:custGeom>
          <a:solidFill>
            <a:schemeClr val="accent1"/>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Freeform: Shape 135">
            <a:extLst>
              <a:ext uri="{FF2B5EF4-FFF2-40B4-BE49-F238E27FC236}">
                <a16:creationId xmlns:a16="http://schemas.microsoft.com/office/drawing/2014/main" id="{DB024985-868B-7F60-07F9-0998DBB58ACD}"/>
              </a:ext>
            </a:extLst>
          </p:cNvPr>
          <p:cNvSpPr/>
          <p:nvPr/>
        </p:nvSpPr>
        <p:spPr bwMode="auto">
          <a:xfrm>
            <a:off x="2118964" y="5284373"/>
            <a:ext cx="1406209" cy="0"/>
          </a:xfrm>
          <a:custGeom>
            <a:avLst/>
            <a:gdLst>
              <a:gd name="connsiteX0" fmla="*/ 0 w 1406209"/>
              <a:gd name="connsiteY0" fmla="*/ 0 h 0"/>
              <a:gd name="connsiteX1" fmla="*/ 1406209 w 1406209"/>
              <a:gd name="connsiteY1" fmla="*/ 0 h 0"/>
              <a:gd name="connsiteX2" fmla="*/ 0 w 1406209"/>
              <a:gd name="connsiteY2" fmla="*/ 0 h 0"/>
            </a:gdLst>
            <a:ahLst/>
            <a:cxnLst>
              <a:cxn ang="0">
                <a:pos x="connsiteX0" y="connsiteY0"/>
              </a:cxn>
              <a:cxn ang="0">
                <a:pos x="connsiteX1" y="connsiteY1"/>
              </a:cxn>
              <a:cxn ang="0">
                <a:pos x="connsiteX2" y="connsiteY2"/>
              </a:cxn>
            </a:cxnLst>
            <a:rect l="l" t="t" r="r" b="b"/>
            <a:pathLst>
              <a:path w="1406209">
                <a:moveTo>
                  <a:pt x="0" y="0"/>
                </a:moveTo>
                <a:lnTo>
                  <a:pt x="1406209" y="0"/>
                </a:lnTo>
                <a:lnTo>
                  <a:pt x="0" y="0"/>
                </a:lnTo>
                <a:close/>
              </a:path>
            </a:pathLst>
          </a:custGeom>
          <a:solidFill>
            <a:schemeClr val="accent1"/>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Freeform: Shape 136">
            <a:extLst>
              <a:ext uri="{FF2B5EF4-FFF2-40B4-BE49-F238E27FC236}">
                <a16:creationId xmlns:a16="http://schemas.microsoft.com/office/drawing/2014/main" id="{878591B3-9DA1-9DF0-60FE-635506389F12}"/>
              </a:ext>
            </a:extLst>
          </p:cNvPr>
          <p:cNvSpPr/>
          <p:nvPr/>
        </p:nvSpPr>
        <p:spPr bwMode="auto">
          <a:xfrm>
            <a:off x="2127528" y="5382735"/>
            <a:ext cx="1406209" cy="0"/>
          </a:xfrm>
          <a:custGeom>
            <a:avLst/>
            <a:gdLst>
              <a:gd name="connsiteX0" fmla="*/ 0 w 1406209"/>
              <a:gd name="connsiteY0" fmla="*/ 0 h 0"/>
              <a:gd name="connsiteX1" fmla="*/ 1406209 w 1406209"/>
              <a:gd name="connsiteY1" fmla="*/ 0 h 0"/>
              <a:gd name="connsiteX2" fmla="*/ 0 w 1406209"/>
              <a:gd name="connsiteY2" fmla="*/ 0 h 0"/>
            </a:gdLst>
            <a:ahLst/>
            <a:cxnLst>
              <a:cxn ang="0">
                <a:pos x="connsiteX0" y="connsiteY0"/>
              </a:cxn>
              <a:cxn ang="0">
                <a:pos x="connsiteX1" y="connsiteY1"/>
              </a:cxn>
              <a:cxn ang="0">
                <a:pos x="connsiteX2" y="connsiteY2"/>
              </a:cxn>
            </a:cxnLst>
            <a:rect l="l" t="t" r="r" b="b"/>
            <a:pathLst>
              <a:path w="1406209">
                <a:moveTo>
                  <a:pt x="0" y="0"/>
                </a:moveTo>
                <a:lnTo>
                  <a:pt x="1406209" y="0"/>
                </a:lnTo>
                <a:lnTo>
                  <a:pt x="0" y="0"/>
                </a:lnTo>
                <a:close/>
              </a:path>
            </a:pathLst>
          </a:custGeom>
          <a:solidFill>
            <a:schemeClr val="accent1"/>
          </a:solid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Freeform: Shape 137">
            <a:extLst>
              <a:ext uri="{FF2B5EF4-FFF2-40B4-BE49-F238E27FC236}">
                <a16:creationId xmlns:a16="http://schemas.microsoft.com/office/drawing/2014/main" id="{C22B03D8-BBD1-AB26-FB01-B6852111EDDC}"/>
              </a:ext>
            </a:extLst>
          </p:cNvPr>
          <p:cNvSpPr/>
          <p:nvPr/>
        </p:nvSpPr>
        <p:spPr bwMode="auto">
          <a:xfrm>
            <a:off x="2134814" y="5634104"/>
            <a:ext cx="1395280" cy="87432"/>
          </a:xfrm>
          <a:custGeom>
            <a:avLst/>
            <a:gdLst>
              <a:gd name="connsiteX0" fmla="*/ 1395280 w 1395280"/>
              <a:gd name="connsiteY0" fmla="*/ 87432 h 87432"/>
              <a:gd name="connsiteX1" fmla="*/ 0 w 1395280"/>
              <a:gd name="connsiteY1" fmla="*/ 0 h 87432"/>
            </a:gdLst>
            <a:ahLst/>
            <a:cxnLst>
              <a:cxn ang="0">
                <a:pos x="connsiteX0" y="connsiteY0"/>
              </a:cxn>
              <a:cxn ang="0">
                <a:pos x="connsiteX1" y="connsiteY1"/>
              </a:cxn>
            </a:cxnLst>
            <a:rect l="l" t="t" r="r" b="b"/>
            <a:pathLst>
              <a:path w="1395280" h="87432">
                <a:moveTo>
                  <a:pt x="1395280" y="87432"/>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139" name="Freeform: Shape 138">
            <a:extLst>
              <a:ext uri="{FF2B5EF4-FFF2-40B4-BE49-F238E27FC236}">
                <a16:creationId xmlns:a16="http://schemas.microsoft.com/office/drawing/2014/main" id="{D03800BC-1EB2-E324-3DC5-B913D2177947}"/>
              </a:ext>
            </a:extLst>
          </p:cNvPr>
          <p:cNvSpPr/>
          <p:nvPr/>
        </p:nvSpPr>
        <p:spPr bwMode="auto">
          <a:xfrm>
            <a:off x="2145743" y="5630461"/>
            <a:ext cx="1384351" cy="54645"/>
          </a:xfrm>
          <a:custGeom>
            <a:avLst/>
            <a:gdLst>
              <a:gd name="connsiteX0" fmla="*/ 0 w 1384351"/>
              <a:gd name="connsiteY0" fmla="*/ 0 h 54645"/>
              <a:gd name="connsiteX1" fmla="*/ 1384351 w 1384351"/>
              <a:gd name="connsiteY1" fmla="*/ 54645 h 54645"/>
            </a:gdLst>
            <a:ahLst/>
            <a:cxnLst>
              <a:cxn ang="0">
                <a:pos x="connsiteX0" y="connsiteY0"/>
              </a:cxn>
              <a:cxn ang="0">
                <a:pos x="connsiteX1" y="connsiteY1"/>
              </a:cxn>
            </a:cxnLst>
            <a:rect l="l" t="t" r="r" b="b"/>
            <a:pathLst>
              <a:path w="1384351" h="54645">
                <a:moveTo>
                  <a:pt x="0" y="0"/>
                </a:moveTo>
                <a:lnTo>
                  <a:pt x="1384351" y="54645"/>
                </a:lnTo>
              </a:path>
            </a:pathLst>
          </a:custGeom>
          <a:noFill/>
          <a:ln w="19050">
            <a:solidFill>
              <a:schemeClr val="accent2"/>
            </a:solidFill>
            <a:miter lim="800000"/>
            <a:headEnd/>
            <a:tailEnd/>
          </a:ln>
        </p:spPr>
        <p:txBody>
          <a:bodyPr rtlCol="0" anchor="ctr"/>
          <a:lstStyle/>
          <a:p>
            <a:pPr algn="ctr"/>
            <a:endParaRPr lang="en-US" dirty="0"/>
          </a:p>
        </p:txBody>
      </p:sp>
      <p:sp>
        <p:nvSpPr>
          <p:cNvPr id="140" name="Freeform: Shape 139">
            <a:extLst>
              <a:ext uri="{FF2B5EF4-FFF2-40B4-BE49-F238E27FC236}">
                <a16:creationId xmlns:a16="http://schemas.microsoft.com/office/drawing/2014/main" id="{E7FF31A3-56C7-B732-A227-79A72186443C}"/>
              </a:ext>
            </a:extLst>
          </p:cNvPr>
          <p:cNvSpPr/>
          <p:nvPr/>
        </p:nvSpPr>
        <p:spPr bwMode="auto">
          <a:xfrm>
            <a:off x="2134814" y="5594030"/>
            <a:ext cx="1387994" cy="29145"/>
          </a:xfrm>
          <a:custGeom>
            <a:avLst/>
            <a:gdLst>
              <a:gd name="connsiteX0" fmla="*/ 1387994 w 1387994"/>
              <a:gd name="connsiteY0" fmla="*/ 29145 h 29145"/>
              <a:gd name="connsiteX1" fmla="*/ 0 w 1387994"/>
              <a:gd name="connsiteY1" fmla="*/ 0 h 29145"/>
            </a:gdLst>
            <a:ahLst/>
            <a:cxnLst>
              <a:cxn ang="0">
                <a:pos x="connsiteX0" y="connsiteY0"/>
              </a:cxn>
              <a:cxn ang="0">
                <a:pos x="connsiteX1" y="connsiteY1"/>
              </a:cxn>
            </a:cxnLst>
            <a:rect l="l" t="t" r="r" b="b"/>
            <a:pathLst>
              <a:path w="1387994" h="29145">
                <a:moveTo>
                  <a:pt x="1387994" y="29145"/>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141" name="Freeform: Shape 140">
            <a:extLst>
              <a:ext uri="{FF2B5EF4-FFF2-40B4-BE49-F238E27FC236}">
                <a16:creationId xmlns:a16="http://schemas.microsoft.com/office/drawing/2014/main" id="{38CF68CB-705C-CE80-EF53-834DA0165CCA}"/>
              </a:ext>
            </a:extLst>
          </p:cNvPr>
          <p:cNvSpPr/>
          <p:nvPr/>
        </p:nvSpPr>
        <p:spPr bwMode="auto">
          <a:xfrm>
            <a:off x="2138457" y="5553957"/>
            <a:ext cx="1387994" cy="69218"/>
          </a:xfrm>
          <a:custGeom>
            <a:avLst/>
            <a:gdLst>
              <a:gd name="connsiteX0" fmla="*/ 1387994 w 1387994"/>
              <a:gd name="connsiteY0" fmla="*/ 69218 h 69218"/>
              <a:gd name="connsiteX1" fmla="*/ 0 w 1387994"/>
              <a:gd name="connsiteY1" fmla="*/ 0 h 69218"/>
            </a:gdLst>
            <a:ahLst/>
            <a:cxnLst>
              <a:cxn ang="0">
                <a:pos x="connsiteX0" y="connsiteY0"/>
              </a:cxn>
              <a:cxn ang="0">
                <a:pos x="connsiteX1" y="connsiteY1"/>
              </a:cxn>
            </a:cxnLst>
            <a:rect l="l" t="t" r="r" b="b"/>
            <a:pathLst>
              <a:path w="1387994" h="69218">
                <a:moveTo>
                  <a:pt x="1387994" y="69218"/>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143" name="Freeform: Shape 142">
            <a:extLst>
              <a:ext uri="{FF2B5EF4-FFF2-40B4-BE49-F238E27FC236}">
                <a16:creationId xmlns:a16="http://schemas.microsoft.com/office/drawing/2014/main" id="{357FDC4D-B036-7657-6A3B-9C66AA5EB6A1}"/>
              </a:ext>
            </a:extLst>
          </p:cNvPr>
          <p:cNvSpPr/>
          <p:nvPr/>
        </p:nvSpPr>
        <p:spPr bwMode="auto">
          <a:xfrm>
            <a:off x="2134814" y="5495669"/>
            <a:ext cx="1391637" cy="123863"/>
          </a:xfrm>
          <a:custGeom>
            <a:avLst/>
            <a:gdLst>
              <a:gd name="connsiteX0" fmla="*/ 1391637 w 1391637"/>
              <a:gd name="connsiteY0" fmla="*/ 123863 h 123863"/>
              <a:gd name="connsiteX1" fmla="*/ 0 w 1391637"/>
              <a:gd name="connsiteY1" fmla="*/ 0 h 123863"/>
            </a:gdLst>
            <a:ahLst/>
            <a:cxnLst>
              <a:cxn ang="0">
                <a:pos x="connsiteX0" y="connsiteY0"/>
              </a:cxn>
              <a:cxn ang="0">
                <a:pos x="connsiteX1" y="connsiteY1"/>
              </a:cxn>
            </a:cxnLst>
            <a:rect l="l" t="t" r="r" b="b"/>
            <a:pathLst>
              <a:path w="1391637" h="123863">
                <a:moveTo>
                  <a:pt x="1391637" y="123863"/>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144" name="Freeform: Shape 143">
            <a:extLst>
              <a:ext uri="{FF2B5EF4-FFF2-40B4-BE49-F238E27FC236}">
                <a16:creationId xmlns:a16="http://schemas.microsoft.com/office/drawing/2014/main" id="{FE63ED69-A05E-438D-994D-EC38E5DFD9FA}"/>
              </a:ext>
            </a:extLst>
          </p:cNvPr>
          <p:cNvSpPr/>
          <p:nvPr/>
        </p:nvSpPr>
        <p:spPr bwMode="auto">
          <a:xfrm>
            <a:off x="2127565" y="5379972"/>
            <a:ext cx="1406209" cy="244083"/>
          </a:xfrm>
          <a:custGeom>
            <a:avLst/>
            <a:gdLst>
              <a:gd name="connsiteX0" fmla="*/ 1402566 w 1402566"/>
              <a:gd name="connsiteY0" fmla="*/ 262298 h 262298"/>
              <a:gd name="connsiteX1" fmla="*/ 0 w 1402566"/>
              <a:gd name="connsiteY1" fmla="*/ 0 h 262298"/>
              <a:gd name="connsiteX0" fmla="*/ 1406209 w 1406209"/>
              <a:gd name="connsiteY0" fmla="*/ 244083 h 244083"/>
              <a:gd name="connsiteX1" fmla="*/ 0 w 1406209"/>
              <a:gd name="connsiteY1" fmla="*/ 0 h 244083"/>
            </a:gdLst>
            <a:ahLst/>
            <a:cxnLst>
              <a:cxn ang="0">
                <a:pos x="connsiteX0" y="connsiteY0"/>
              </a:cxn>
              <a:cxn ang="0">
                <a:pos x="connsiteX1" y="connsiteY1"/>
              </a:cxn>
            </a:cxnLst>
            <a:rect l="l" t="t" r="r" b="b"/>
            <a:pathLst>
              <a:path w="1406209" h="244083">
                <a:moveTo>
                  <a:pt x="1406209" y="244083"/>
                </a:moveTo>
                <a:cubicBezTo>
                  <a:pt x="938687" y="156650"/>
                  <a:pt x="467522" y="87433"/>
                  <a:pt x="0" y="0"/>
                </a:cubicBezTo>
              </a:path>
            </a:pathLst>
          </a:custGeom>
          <a:noFill/>
          <a:ln w="19050">
            <a:solidFill>
              <a:schemeClr val="accent2"/>
            </a:solidFill>
            <a:miter lim="800000"/>
            <a:headEnd/>
            <a:tailEnd/>
          </a:ln>
        </p:spPr>
        <p:txBody>
          <a:bodyPr rtlCol="0" anchor="ctr"/>
          <a:lstStyle/>
          <a:p>
            <a:pPr algn="ctr"/>
            <a:endParaRPr lang="en-US" dirty="0"/>
          </a:p>
        </p:txBody>
      </p:sp>
      <p:sp>
        <p:nvSpPr>
          <p:cNvPr id="145" name="Freeform: Shape 144">
            <a:extLst>
              <a:ext uri="{FF2B5EF4-FFF2-40B4-BE49-F238E27FC236}">
                <a16:creationId xmlns:a16="http://schemas.microsoft.com/office/drawing/2014/main" id="{21924071-F2D7-49D0-12D2-097AD12E1522}"/>
              </a:ext>
            </a:extLst>
          </p:cNvPr>
          <p:cNvSpPr/>
          <p:nvPr/>
        </p:nvSpPr>
        <p:spPr bwMode="auto">
          <a:xfrm>
            <a:off x="2131171" y="5298945"/>
            <a:ext cx="1398923" cy="320587"/>
          </a:xfrm>
          <a:custGeom>
            <a:avLst/>
            <a:gdLst>
              <a:gd name="connsiteX0" fmla="*/ 1398923 w 1398923"/>
              <a:gd name="connsiteY0" fmla="*/ 320587 h 320587"/>
              <a:gd name="connsiteX1" fmla="*/ 0 w 1398923"/>
              <a:gd name="connsiteY1" fmla="*/ 0 h 320587"/>
            </a:gdLst>
            <a:ahLst/>
            <a:cxnLst>
              <a:cxn ang="0">
                <a:pos x="connsiteX0" y="connsiteY0"/>
              </a:cxn>
              <a:cxn ang="0">
                <a:pos x="connsiteX1" y="connsiteY1"/>
              </a:cxn>
            </a:cxnLst>
            <a:rect l="l" t="t" r="r" b="b"/>
            <a:pathLst>
              <a:path w="1398923" h="320587">
                <a:moveTo>
                  <a:pt x="1398923" y="320587"/>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146" name="Freeform: Shape 145">
            <a:extLst>
              <a:ext uri="{FF2B5EF4-FFF2-40B4-BE49-F238E27FC236}">
                <a16:creationId xmlns:a16="http://schemas.microsoft.com/office/drawing/2014/main" id="{8828C5F3-CC98-88A2-988C-63526151351D}"/>
              </a:ext>
            </a:extLst>
          </p:cNvPr>
          <p:cNvSpPr/>
          <p:nvPr/>
        </p:nvSpPr>
        <p:spPr bwMode="auto">
          <a:xfrm>
            <a:off x="2138457" y="5247943"/>
            <a:ext cx="1391637" cy="331515"/>
          </a:xfrm>
          <a:custGeom>
            <a:avLst/>
            <a:gdLst>
              <a:gd name="connsiteX0" fmla="*/ 1391637 w 1391637"/>
              <a:gd name="connsiteY0" fmla="*/ 331515 h 331515"/>
              <a:gd name="connsiteX1" fmla="*/ 0 w 1391637"/>
              <a:gd name="connsiteY1" fmla="*/ 0 h 331515"/>
            </a:gdLst>
            <a:ahLst/>
            <a:cxnLst>
              <a:cxn ang="0">
                <a:pos x="connsiteX0" y="connsiteY0"/>
              </a:cxn>
              <a:cxn ang="0">
                <a:pos x="connsiteX1" y="connsiteY1"/>
              </a:cxn>
            </a:cxnLst>
            <a:rect l="l" t="t" r="r" b="b"/>
            <a:pathLst>
              <a:path w="1391637" h="331515">
                <a:moveTo>
                  <a:pt x="1391637" y="331515"/>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147" name="Freeform: Shape 146">
            <a:extLst>
              <a:ext uri="{FF2B5EF4-FFF2-40B4-BE49-F238E27FC236}">
                <a16:creationId xmlns:a16="http://schemas.microsoft.com/office/drawing/2014/main" id="{DDF15F5B-4533-9902-01BD-8EC7E462C9CD}"/>
              </a:ext>
            </a:extLst>
          </p:cNvPr>
          <p:cNvSpPr/>
          <p:nvPr/>
        </p:nvSpPr>
        <p:spPr bwMode="auto">
          <a:xfrm>
            <a:off x="2142100" y="5517527"/>
            <a:ext cx="1387994" cy="10929"/>
          </a:xfrm>
          <a:custGeom>
            <a:avLst/>
            <a:gdLst>
              <a:gd name="connsiteX0" fmla="*/ 1387994 w 1387994"/>
              <a:gd name="connsiteY0" fmla="*/ 10929 h 10929"/>
              <a:gd name="connsiteX1" fmla="*/ 0 w 1387994"/>
              <a:gd name="connsiteY1" fmla="*/ 0 h 10929"/>
            </a:gdLst>
            <a:ahLst/>
            <a:cxnLst>
              <a:cxn ang="0">
                <a:pos x="connsiteX0" y="connsiteY0"/>
              </a:cxn>
              <a:cxn ang="0">
                <a:pos x="connsiteX1" y="connsiteY1"/>
              </a:cxn>
            </a:cxnLst>
            <a:rect l="l" t="t" r="r" b="b"/>
            <a:pathLst>
              <a:path w="1387994" h="10929">
                <a:moveTo>
                  <a:pt x="1387994" y="10929"/>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148" name="Freeform: Shape 147">
            <a:extLst>
              <a:ext uri="{FF2B5EF4-FFF2-40B4-BE49-F238E27FC236}">
                <a16:creationId xmlns:a16="http://schemas.microsoft.com/office/drawing/2014/main" id="{7D2127DB-3851-DD9D-3DAE-029402BD5CF0}"/>
              </a:ext>
            </a:extLst>
          </p:cNvPr>
          <p:cNvSpPr/>
          <p:nvPr/>
        </p:nvSpPr>
        <p:spPr bwMode="auto">
          <a:xfrm>
            <a:off x="2138457" y="5317160"/>
            <a:ext cx="1391637" cy="204010"/>
          </a:xfrm>
          <a:custGeom>
            <a:avLst/>
            <a:gdLst>
              <a:gd name="connsiteX0" fmla="*/ 1391637 w 1391637"/>
              <a:gd name="connsiteY0" fmla="*/ 204010 h 204010"/>
              <a:gd name="connsiteX1" fmla="*/ 0 w 1391637"/>
              <a:gd name="connsiteY1" fmla="*/ 0 h 204010"/>
            </a:gdLst>
            <a:ahLst/>
            <a:cxnLst>
              <a:cxn ang="0">
                <a:pos x="connsiteX0" y="connsiteY0"/>
              </a:cxn>
              <a:cxn ang="0">
                <a:pos x="connsiteX1" y="connsiteY1"/>
              </a:cxn>
            </a:cxnLst>
            <a:rect l="l" t="t" r="r" b="b"/>
            <a:pathLst>
              <a:path w="1391637" h="204010">
                <a:moveTo>
                  <a:pt x="1391637" y="204010"/>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149" name="Freeform: Shape 148">
            <a:extLst>
              <a:ext uri="{FF2B5EF4-FFF2-40B4-BE49-F238E27FC236}">
                <a16:creationId xmlns:a16="http://schemas.microsoft.com/office/drawing/2014/main" id="{61EFE3D8-CE4A-ED57-12A4-998C90225D8F}"/>
              </a:ext>
            </a:extLst>
          </p:cNvPr>
          <p:cNvSpPr/>
          <p:nvPr/>
        </p:nvSpPr>
        <p:spPr bwMode="auto">
          <a:xfrm>
            <a:off x="2131171" y="4865425"/>
            <a:ext cx="1406209" cy="251369"/>
          </a:xfrm>
          <a:custGeom>
            <a:avLst/>
            <a:gdLst>
              <a:gd name="connsiteX0" fmla="*/ 1406209 w 1406209"/>
              <a:gd name="connsiteY0" fmla="*/ 251369 h 251369"/>
              <a:gd name="connsiteX1" fmla="*/ 0 w 1406209"/>
              <a:gd name="connsiteY1" fmla="*/ 0 h 251369"/>
            </a:gdLst>
            <a:ahLst/>
            <a:cxnLst>
              <a:cxn ang="0">
                <a:pos x="connsiteX0" y="connsiteY0"/>
              </a:cxn>
              <a:cxn ang="0">
                <a:pos x="connsiteX1" y="connsiteY1"/>
              </a:cxn>
            </a:cxnLst>
            <a:rect l="l" t="t" r="r" b="b"/>
            <a:pathLst>
              <a:path w="1406209" h="251369">
                <a:moveTo>
                  <a:pt x="1406209" y="251369"/>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150" name="Freeform: Shape 149">
            <a:extLst>
              <a:ext uri="{FF2B5EF4-FFF2-40B4-BE49-F238E27FC236}">
                <a16:creationId xmlns:a16="http://schemas.microsoft.com/office/drawing/2014/main" id="{35F86D84-1446-3C39-D54A-E0D27DE59604}"/>
              </a:ext>
            </a:extLst>
          </p:cNvPr>
          <p:cNvSpPr/>
          <p:nvPr/>
        </p:nvSpPr>
        <p:spPr bwMode="auto">
          <a:xfrm>
            <a:off x="2134814" y="4803493"/>
            <a:ext cx="1395280" cy="586528"/>
          </a:xfrm>
          <a:custGeom>
            <a:avLst/>
            <a:gdLst>
              <a:gd name="connsiteX0" fmla="*/ 0 w 1395280"/>
              <a:gd name="connsiteY0" fmla="*/ 0 h 586528"/>
              <a:gd name="connsiteX1" fmla="*/ 1395280 w 1395280"/>
              <a:gd name="connsiteY1" fmla="*/ 586528 h 586528"/>
            </a:gdLst>
            <a:ahLst/>
            <a:cxnLst>
              <a:cxn ang="0">
                <a:pos x="connsiteX0" y="connsiteY0"/>
              </a:cxn>
              <a:cxn ang="0">
                <a:pos x="connsiteX1" y="connsiteY1"/>
              </a:cxn>
            </a:cxnLst>
            <a:rect l="l" t="t" r="r" b="b"/>
            <a:pathLst>
              <a:path w="1395280" h="586528">
                <a:moveTo>
                  <a:pt x="0" y="0"/>
                </a:moveTo>
                <a:lnTo>
                  <a:pt x="1395280" y="586528"/>
                </a:lnTo>
              </a:path>
            </a:pathLst>
          </a:custGeom>
          <a:noFill/>
          <a:ln w="19050">
            <a:solidFill>
              <a:schemeClr val="accent2"/>
            </a:solidFill>
            <a:miter lim="800000"/>
            <a:headEnd/>
            <a:tailEnd/>
          </a:ln>
        </p:spPr>
        <p:txBody>
          <a:bodyPr rtlCol="0" anchor="ctr"/>
          <a:lstStyle/>
          <a:p>
            <a:pPr algn="ctr"/>
            <a:endParaRPr lang="en-US" dirty="0"/>
          </a:p>
        </p:txBody>
      </p:sp>
      <p:sp>
        <p:nvSpPr>
          <p:cNvPr id="152" name="Freeform: Shape 151">
            <a:extLst>
              <a:ext uri="{FF2B5EF4-FFF2-40B4-BE49-F238E27FC236}">
                <a16:creationId xmlns:a16="http://schemas.microsoft.com/office/drawing/2014/main" id="{F479297C-3D98-F0BD-9BE0-30C420204FF0}"/>
              </a:ext>
            </a:extLst>
          </p:cNvPr>
          <p:cNvSpPr/>
          <p:nvPr/>
        </p:nvSpPr>
        <p:spPr bwMode="auto">
          <a:xfrm>
            <a:off x="2134814" y="5033004"/>
            <a:ext cx="1402566" cy="185794"/>
          </a:xfrm>
          <a:custGeom>
            <a:avLst/>
            <a:gdLst>
              <a:gd name="connsiteX0" fmla="*/ 1402566 w 1402566"/>
              <a:gd name="connsiteY0" fmla="*/ 185794 h 185794"/>
              <a:gd name="connsiteX1" fmla="*/ 0 w 1402566"/>
              <a:gd name="connsiteY1" fmla="*/ 0 h 185794"/>
            </a:gdLst>
            <a:ahLst/>
            <a:cxnLst>
              <a:cxn ang="0">
                <a:pos x="connsiteX0" y="connsiteY0"/>
              </a:cxn>
              <a:cxn ang="0">
                <a:pos x="connsiteX1" y="connsiteY1"/>
              </a:cxn>
            </a:cxnLst>
            <a:rect l="l" t="t" r="r" b="b"/>
            <a:pathLst>
              <a:path w="1402566" h="185794">
                <a:moveTo>
                  <a:pt x="1402566" y="185794"/>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153" name="Freeform: Shape 152">
            <a:extLst>
              <a:ext uri="{FF2B5EF4-FFF2-40B4-BE49-F238E27FC236}">
                <a16:creationId xmlns:a16="http://schemas.microsoft.com/office/drawing/2014/main" id="{D94C42A5-900E-BB3C-6720-7EA0A28BFB7E}"/>
              </a:ext>
            </a:extLst>
          </p:cNvPr>
          <p:cNvSpPr/>
          <p:nvPr/>
        </p:nvSpPr>
        <p:spPr bwMode="auto">
          <a:xfrm>
            <a:off x="2131171" y="5080363"/>
            <a:ext cx="1409852" cy="138435"/>
          </a:xfrm>
          <a:custGeom>
            <a:avLst/>
            <a:gdLst>
              <a:gd name="connsiteX0" fmla="*/ 1409852 w 1409852"/>
              <a:gd name="connsiteY0" fmla="*/ 138435 h 138435"/>
              <a:gd name="connsiteX1" fmla="*/ 0 w 1409852"/>
              <a:gd name="connsiteY1" fmla="*/ 0 h 138435"/>
            </a:gdLst>
            <a:ahLst/>
            <a:cxnLst>
              <a:cxn ang="0">
                <a:pos x="connsiteX0" y="connsiteY0"/>
              </a:cxn>
              <a:cxn ang="0">
                <a:pos x="connsiteX1" y="connsiteY1"/>
              </a:cxn>
            </a:cxnLst>
            <a:rect l="l" t="t" r="r" b="b"/>
            <a:pathLst>
              <a:path w="1409852" h="138435">
                <a:moveTo>
                  <a:pt x="1409852" y="138435"/>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154" name="Freeform: Shape 153">
            <a:extLst>
              <a:ext uri="{FF2B5EF4-FFF2-40B4-BE49-F238E27FC236}">
                <a16:creationId xmlns:a16="http://schemas.microsoft.com/office/drawing/2014/main" id="{6CA6A535-0FBE-087E-B847-61217B5DDE95}"/>
              </a:ext>
            </a:extLst>
          </p:cNvPr>
          <p:cNvSpPr/>
          <p:nvPr/>
        </p:nvSpPr>
        <p:spPr bwMode="auto">
          <a:xfrm>
            <a:off x="2134814" y="5196940"/>
            <a:ext cx="1395280" cy="65575"/>
          </a:xfrm>
          <a:custGeom>
            <a:avLst/>
            <a:gdLst>
              <a:gd name="connsiteX0" fmla="*/ 1395280 w 1395280"/>
              <a:gd name="connsiteY0" fmla="*/ 65575 h 65575"/>
              <a:gd name="connsiteX1" fmla="*/ 0 w 1395280"/>
              <a:gd name="connsiteY1" fmla="*/ 0 h 65575"/>
            </a:gdLst>
            <a:ahLst/>
            <a:cxnLst>
              <a:cxn ang="0">
                <a:pos x="connsiteX0" y="connsiteY0"/>
              </a:cxn>
              <a:cxn ang="0">
                <a:pos x="connsiteX1" y="connsiteY1"/>
              </a:cxn>
            </a:cxnLst>
            <a:rect l="l" t="t" r="r" b="b"/>
            <a:pathLst>
              <a:path w="1395280" h="65575">
                <a:moveTo>
                  <a:pt x="1395280" y="65575"/>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155" name="Freeform: Shape 154">
            <a:extLst>
              <a:ext uri="{FF2B5EF4-FFF2-40B4-BE49-F238E27FC236}">
                <a16:creationId xmlns:a16="http://schemas.microsoft.com/office/drawing/2014/main" id="{BA2EA323-7730-1179-C283-3CF4E7F4D8F8}"/>
              </a:ext>
            </a:extLst>
          </p:cNvPr>
          <p:cNvSpPr/>
          <p:nvPr/>
        </p:nvSpPr>
        <p:spPr bwMode="auto">
          <a:xfrm>
            <a:off x="2134814" y="5226085"/>
            <a:ext cx="1380708" cy="156650"/>
          </a:xfrm>
          <a:custGeom>
            <a:avLst/>
            <a:gdLst>
              <a:gd name="connsiteX0" fmla="*/ 1380708 w 1380708"/>
              <a:gd name="connsiteY0" fmla="*/ 156650 h 156650"/>
              <a:gd name="connsiteX1" fmla="*/ 0 w 1380708"/>
              <a:gd name="connsiteY1" fmla="*/ 0 h 156650"/>
            </a:gdLst>
            <a:ahLst/>
            <a:cxnLst>
              <a:cxn ang="0">
                <a:pos x="connsiteX0" y="connsiteY0"/>
              </a:cxn>
              <a:cxn ang="0">
                <a:pos x="connsiteX1" y="connsiteY1"/>
              </a:cxn>
            </a:cxnLst>
            <a:rect l="l" t="t" r="r" b="b"/>
            <a:pathLst>
              <a:path w="1380708" h="156650">
                <a:moveTo>
                  <a:pt x="1380708" y="156650"/>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156" name="Freeform: Shape 155">
            <a:extLst>
              <a:ext uri="{FF2B5EF4-FFF2-40B4-BE49-F238E27FC236}">
                <a16:creationId xmlns:a16="http://schemas.microsoft.com/office/drawing/2014/main" id="{1421F478-9BD9-D525-A90E-58CE93F2C872}"/>
              </a:ext>
            </a:extLst>
          </p:cNvPr>
          <p:cNvSpPr/>
          <p:nvPr/>
        </p:nvSpPr>
        <p:spPr bwMode="auto">
          <a:xfrm>
            <a:off x="2134814" y="5200583"/>
            <a:ext cx="1384351" cy="218582"/>
          </a:xfrm>
          <a:custGeom>
            <a:avLst/>
            <a:gdLst>
              <a:gd name="connsiteX0" fmla="*/ 1384351 w 1384351"/>
              <a:gd name="connsiteY0" fmla="*/ 218582 h 218582"/>
              <a:gd name="connsiteX1" fmla="*/ 0 w 1384351"/>
              <a:gd name="connsiteY1" fmla="*/ 0 h 218582"/>
            </a:gdLst>
            <a:ahLst/>
            <a:cxnLst>
              <a:cxn ang="0">
                <a:pos x="connsiteX0" y="connsiteY0"/>
              </a:cxn>
              <a:cxn ang="0">
                <a:pos x="connsiteX1" y="connsiteY1"/>
              </a:cxn>
            </a:cxnLst>
            <a:rect l="l" t="t" r="r" b="b"/>
            <a:pathLst>
              <a:path w="1384351" h="218582">
                <a:moveTo>
                  <a:pt x="1384351" y="218582"/>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157" name="Freeform: Shape 156">
            <a:extLst>
              <a:ext uri="{FF2B5EF4-FFF2-40B4-BE49-F238E27FC236}">
                <a16:creationId xmlns:a16="http://schemas.microsoft.com/office/drawing/2014/main" id="{6EB4C449-369D-F0CE-4637-CB409D5456DE}"/>
              </a:ext>
            </a:extLst>
          </p:cNvPr>
          <p:cNvSpPr/>
          <p:nvPr/>
        </p:nvSpPr>
        <p:spPr bwMode="auto">
          <a:xfrm>
            <a:off x="2138457" y="5251586"/>
            <a:ext cx="1384351" cy="72860"/>
          </a:xfrm>
          <a:custGeom>
            <a:avLst/>
            <a:gdLst>
              <a:gd name="connsiteX0" fmla="*/ 1384351 w 1384351"/>
              <a:gd name="connsiteY0" fmla="*/ 72860 h 72860"/>
              <a:gd name="connsiteX1" fmla="*/ 0 w 1384351"/>
              <a:gd name="connsiteY1" fmla="*/ 0 h 72860"/>
            </a:gdLst>
            <a:ahLst/>
            <a:cxnLst>
              <a:cxn ang="0">
                <a:pos x="connsiteX0" y="connsiteY0"/>
              </a:cxn>
              <a:cxn ang="0">
                <a:pos x="connsiteX1" y="connsiteY1"/>
              </a:cxn>
            </a:cxnLst>
            <a:rect l="l" t="t" r="r" b="b"/>
            <a:pathLst>
              <a:path w="1384351" h="72860">
                <a:moveTo>
                  <a:pt x="1384351" y="72860"/>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158" name="Freeform: Shape 157">
            <a:extLst>
              <a:ext uri="{FF2B5EF4-FFF2-40B4-BE49-F238E27FC236}">
                <a16:creationId xmlns:a16="http://schemas.microsoft.com/office/drawing/2014/main" id="{B31945A6-B9CD-A266-590F-B7F861AF5654}"/>
              </a:ext>
            </a:extLst>
          </p:cNvPr>
          <p:cNvSpPr/>
          <p:nvPr/>
        </p:nvSpPr>
        <p:spPr bwMode="auto">
          <a:xfrm>
            <a:off x="2131171" y="5240657"/>
            <a:ext cx="1395280" cy="25501"/>
          </a:xfrm>
          <a:custGeom>
            <a:avLst/>
            <a:gdLst>
              <a:gd name="connsiteX0" fmla="*/ 1395280 w 1395280"/>
              <a:gd name="connsiteY0" fmla="*/ 25501 h 25501"/>
              <a:gd name="connsiteX1" fmla="*/ 0 w 1395280"/>
              <a:gd name="connsiteY1" fmla="*/ 0 h 25501"/>
            </a:gdLst>
            <a:ahLst/>
            <a:cxnLst>
              <a:cxn ang="0">
                <a:pos x="connsiteX0" y="connsiteY0"/>
              </a:cxn>
              <a:cxn ang="0">
                <a:pos x="connsiteX1" y="connsiteY1"/>
              </a:cxn>
            </a:cxnLst>
            <a:rect l="l" t="t" r="r" b="b"/>
            <a:pathLst>
              <a:path w="1395280" h="25501">
                <a:moveTo>
                  <a:pt x="1395280" y="25501"/>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159" name="Freeform: Shape 158">
            <a:extLst>
              <a:ext uri="{FF2B5EF4-FFF2-40B4-BE49-F238E27FC236}">
                <a16:creationId xmlns:a16="http://schemas.microsoft.com/office/drawing/2014/main" id="{B811DAAA-845D-5BBE-129D-CA49DD16E920}"/>
              </a:ext>
            </a:extLst>
          </p:cNvPr>
          <p:cNvSpPr/>
          <p:nvPr/>
        </p:nvSpPr>
        <p:spPr bwMode="auto">
          <a:xfrm>
            <a:off x="2138457" y="5291659"/>
            <a:ext cx="1391637" cy="171222"/>
          </a:xfrm>
          <a:custGeom>
            <a:avLst/>
            <a:gdLst>
              <a:gd name="connsiteX0" fmla="*/ 1391637 w 1391637"/>
              <a:gd name="connsiteY0" fmla="*/ 171222 h 171222"/>
              <a:gd name="connsiteX1" fmla="*/ 0 w 1391637"/>
              <a:gd name="connsiteY1" fmla="*/ 0 h 171222"/>
            </a:gdLst>
            <a:ahLst/>
            <a:cxnLst>
              <a:cxn ang="0">
                <a:pos x="connsiteX0" y="connsiteY0"/>
              </a:cxn>
              <a:cxn ang="0">
                <a:pos x="connsiteX1" y="connsiteY1"/>
              </a:cxn>
            </a:cxnLst>
            <a:rect l="l" t="t" r="r" b="b"/>
            <a:pathLst>
              <a:path w="1391637" h="171222">
                <a:moveTo>
                  <a:pt x="1391637" y="171222"/>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160" name="Freeform: Shape 159">
            <a:extLst>
              <a:ext uri="{FF2B5EF4-FFF2-40B4-BE49-F238E27FC236}">
                <a16:creationId xmlns:a16="http://schemas.microsoft.com/office/drawing/2014/main" id="{F9D02AED-CBE5-35AB-1D55-89953265EFD2}"/>
              </a:ext>
            </a:extLst>
          </p:cNvPr>
          <p:cNvSpPr/>
          <p:nvPr/>
        </p:nvSpPr>
        <p:spPr bwMode="auto">
          <a:xfrm>
            <a:off x="2134814" y="5415522"/>
            <a:ext cx="1391637" cy="18215"/>
          </a:xfrm>
          <a:custGeom>
            <a:avLst/>
            <a:gdLst>
              <a:gd name="connsiteX0" fmla="*/ 1391637 w 1391637"/>
              <a:gd name="connsiteY0" fmla="*/ 0 h 18215"/>
              <a:gd name="connsiteX1" fmla="*/ 0 w 1391637"/>
              <a:gd name="connsiteY1" fmla="*/ 18215 h 18215"/>
            </a:gdLst>
            <a:ahLst/>
            <a:cxnLst>
              <a:cxn ang="0">
                <a:pos x="connsiteX0" y="connsiteY0"/>
              </a:cxn>
              <a:cxn ang="0">
                <a:pos x="connsiteX1" y="connsiteY1"/>
              </a:cxn>
            </a:cxnLst>
            <a:rect l="l" t="t" r="r" b="b"/>
            <a:pathLst>
              <a:path w="1391637" h="18215">
                <a:moveTo>
                  <a:pt x="1391637" y="0"/>
                </a:moveTo>
                <a:lnTo>
                  <a:pt x="0" y="18215"/>
                </a:lnTo>
              </a:path>
            </a:pathLst>
          </a:custGeom>
          <a:noFill/>
          <a:ln w="19050">
            <a:solidFill>
              <a:schemeClr val="accent2"/>
            </a:solidFill>
            <a:miter lim="800000"/>
            <a:headEnd/>
            <a:tailEnd/>
          </a:ln>
        </p:spPr>
        <p:txBody>
          <a:bodyPr rtlCol="0" anchor="ctr"/>
          <a:lstStyle/>
          <a:p>
            <a:pPr algn="ctr"/>
            <a:endParaRPr lang="en-US" dirty="0"/>
          </a:p>
        </p:txBody>
      </p:sp>
      <p:sp>
        <p:nvSpPr>
          <p:cNvPr id="161" name="Freeform: Shape 160">
            <a:extLst>
              <a:ext uri="{FF2B5EF4-FFF2-40B4-BE49-F238E27FC236}">
                <a16:creationId xmlns:a16="http://schemas.microsoft.com/office/drawing/2014/main" id="{D3CAAC9C-6626-BE21-BE72-2F5CD969C0A9}"/>
              </a:ext>
            </a:extLst>
          </p:cNvPr>
          <p:cNvSpPr/>
          <p:nvPr/>
        </p:nvSpPr>
        <p:spPr bwMode="auto">
          <a:xfrm>
            <a:off x="2138457" y="5251586"/>
            <a:ext cx="1384351" cy="222224"/>
          </a:xfrm>
          <a:custGeom>
            <a:avLst/>
            <a:gdLst>
              <a:gd name="connsiteX0" fmla="*/ 1384351 w 1384351"/>
              <a:gd name="connsiteY0" fmla="*/ 222224 h 222224"/>
              <a:gd name="connsiteX1" fmla="*/ 0 w 1384351"/>
              <a:gd name="connsiteY1" fmla="*/ 0 h 222224"/>
            </a:gdLst>
            <a:ahLst/>
            <a:cxnLst>
              <a:cxn ang="0">
                <a:pos x="connsiteX0" y="connsiteY0"/>
              </a:cxn>
              <a:cxn ang="0">
                <a:pos x="connsiteX1" y="connsiteY1"/>
              </a:cxn>
            </a:cxnLst>
            <a:rect l="l" t="t" r="r" b="b"/>
            <a:pathLst>
              <a:path w="1384351" h="222224">
                <a:moveTo>
                  <a:pt x="1384351" y="222224"/>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162" name="Freeform: Shape 161">
            <a:extLst>
              <a:ext uri="{FF2B5EF4-FFF2-40B4-BE49-F238E27FC236}">
                <a16:creationId xmlns:a16="http://schemas.microsoft.com/office/drawing/2014/main" id="{D2F8FF41-DD2A-8D2B-3715-05D60879B4D3}"/>
              </a:ext>
            </a:extLst>
          </p:cNvPr>
          <p:cNvSpPr/>
          <p:nvPr/>
        </p:nvSpPr>
        <p:spPr bwMode="auto">
          <a:xfrm>
            <a:off x="2123885" y="5229728"/>
            <a:ext cx="1406209" cy="189437"/>
          </a:xfrm>
          <a:custGeom>
            <a:avLst/>
            <a:gdLst>
              <a:gd name="connsiteX0" fmla="*/ 1406209 w 1406209"/>
              <a:gd name="connsiteY0" fmla="*/ 189437 h 189437"/>
              <a:gd name="connsiteX1" fmla="*/ 0 w 1406209"/>
              <a:gd name="connsiteY1" fmla="*/ 0 h 189437"/>
            </a:gdLst>
            <a:ahLst/>
            <a:cxnLst>
              <a:cxn ang="0">
                <a:pos x="connsiteX0" y="connsiteY0"/>
              </a:cxn>
              <a:cxn ang="0">
                <a:pos x="connsiteX1" y="connsiteY1"/>
              </a:cxn>
            </a:cxnLst>
            <a:rect l="l" t="t" r="r" b="b"/>
            <a:pathLst>
              <a:path w="1406209" h="189437">
                <a:moveTo>
                  <a:pt x="1406209" y="189437"/>
                </a:moveTo>
                <a:lnTo>
                  <a:pt x="0" y="0"/>
                </a:lnTo>
              </a:path>
            </a:pathLst>
          </a:custGeom>
          <a:noFill/>
          <a:ln w="19050">
            <a:solidFill>
              <a:schemeClr val="accent2"/>
            </a:solidFill>
            <a:miter lim="800000"/>
            <a:headEnd/>
            <a:tailEnd/>
          </a:ln>
        </p:spPr>
        <p:txBody>
          <a:bodyPr rtlCol="0" anchor="ctr"/>
          <a:lstStyle/>
          <a:p>
            <a:pPr algn="ctr"/>
            <a:endParaRPr lang="en-US" dirty="0"/>
          </a:p>
        </p:txBody>
      </p:sp>
      <p:sp>
        <p:nvSpPr>
          <p:cNvPr id="163" name="Freeform: Shape 162">
            <a:extLst>
              <a:ext uri="{FF2B5EF4-FFF2-40B4-BE49-F238E27FC236}">
                <a16:creationId xmlns:a16="http://schemas.microsoft.com/office/drawing/2014/main" id="{1DF0F08D-8584-A2F7-6A9A-1E4F53DB5CD8}"/>
              </a:ext>
            </a:extLst>
          </p:cNvPr>
          <p:cNvSpPr/>
          <p:nvPr/>
        </p:nvSpPr>
        <p:spPr bwMode="auto">
          <a:xfrm>
            <a:off x="2131171" y="5612245"/>
            <a:ext cx="1402566" cy="109291"/>
          </a:xfrm>
          <a:custGeom>
            <a:avLst/>
            <a:gdLst>
              <a:gd name="connsiteX0" fmla="*/ 0 w 1402566"/>
              <a:gd name="connsiteY0" fmla="*/ 109291 h 109291"/>
              <a:gd name="connsiteX1" fmla="*/ 1402566 w 1402566"/>
              <a:gd name="connsiteY1" fmla="*/ 0 h 109291"/>
            </a:gdLst>
            <a:ahLst/>
            <a:cxnLst>
              <a:cxn ang="0">
                <a:pos x="connsiteX0" y="connsiteY0"/>
              </a:cxn>
              <a:cxn ang="0">
                <a:pos x="connsiteX1" y="connsiteY1"/>
              </a:cxn>
            </a:cxnLst>
            <a:rect l="l" t="t" r="r" b="b"/>
            <a:pathLst>
              <a:path w="1402566" h="109291">
                <a:moveTo>
                  <a:pt x="0" y="109291"/>
                </a:moveTo>
                <a:lnTo>
                  <a:pt x="1402566" y="0"/>
                </a:lnTo>
              </a:path>
            </a:pathLst>
          </a:custGeom>
          <a:noFill/>
          <a:ln w="19050">
            <a:solidFill>
              <a:schemeClr val="accent1"/>
            </a:solidFill>
            <a:miter lim="800000"/>
            <a:headEnd/>
            <a:tailEnd/>
          </a:ln>
        </p:spPr>
        <p:txBody>
          <a:bodyPr rtlCol="0" anchor="ctr"/>
          <a:lstStyle/>
          <a:p>
            <a:pPr algn="ctr"/>
            <a:endParaRPr lang="en-US" dirty="0"/>
          </a:p>
        </p:txBody>
      </p:sp>
      <p:sp>
        <p:nvSpPr>
          <p:cNvPr id="164" name="Freeform: Shape 163">
            <a:extLst>
              <a:ext uri="{FF2B5EF4-FFF2-40B4-BE49-F238E27FC236}">
                <a16:creationId xmlns:a16="http://schemas.microsoft.com/office/drawing/2014/main" id="{77BA81A0-4C7F-18BA-F9CE-F7A59067BE0B}"/>
              </a:ext>
            </a:extLst>
          </p:cNvPr>
          <p:cNvSpPr/>
          <p:nvPr/>
        </p:nvSpPr>
        <p:spPr bwMode="auto">
          <a:xfrm>
            <a:off x="2127528" y="5484740"/>
            <a:ext cx="1413495" cy="145721"/>
          </a:xfrm>
          <a:custGeom>
            <a:avLst/>
            <a:gdLst>
              <a:gd name="connsiteX0" fmla="*/ 0 w 1413495"/>
              <a:gd name="connsiteY0" fmla="*/ 145721 h 145721"/>
              <a:gd name="connsiteX1" fmla="*/ 1413495 w 1413495"/>
              <a:gd name="connsiteY1" fmla="*/ 0 h 145721"/>
            </a:gdLst>
            <a:ahLst/>
            <a:cxnLst>
              <a:cxn ang="0">
                <a:pos x="connsiteX0" y="connsiteY0"/>
              </a:cxn>
              <a:cxn ang="0">
                <a:pos x="connsiteX1" y="connsiteY1"/>
              </a:cxn>
            </a:cxnLst>
            <a:rect l="l" t="t" r="r" b="b"/>
            <a:pathLst>
              <a:path w="1413495" h="145721">
                <a:moveTo>
                  <a:pt x="0" y="145721"/>
                </a:moveTo>
                <a:lnTo>
                  <a:pt x="1413495" y="0"/>
                </a:lnTo>
              </a:path>
            </a:pathLst>
          </a:custGeom>
          <a:noFill/>
          <a:ln w="19050">
            <a:solidFill>
              <a:schemeClr val="accent1"/>
            </a:solidFill>
            <a:miter lim="800000"/>
            <a:headEnd/>
            <a:tailEnd/>
          </a:ln>
        </p:spPr>
        <p:txBody>
          <a:bodyPr rtlCol="0" anchor="ctr"/>
          <a:lstStyle/>
          <a:p>
            <a:pPr algn="ctr"/>
            <a:endParaRPr lang="en-US" dirty="0"/>
          </a:p>
        </p:txBody>
      </p:sp>
      <p:sp>
        <p:nvSpPr>
          <p:cNvPr id="165" name="Freeform: Shape 164">
            <a:extLst>
              <a:ext uri="{FF2B5EF4-FFF2-40B4-BE49-F238E27FC236}">
                <a16:creationId xmlns:a16="http://schemas.microsoft.com/office/drawing/2014/main" id="{6D2568C3-52C9-963E-B613-A4681C7E3E41}"/>
              </a:ext>
            </a:extLst>
          </p:cNvPr>
          <p:cNvSpPr/>
          <p:nvPr/>
        </p:nvSpPr>
        <p:spPr bwMode="auto">
          <a:xfrm>
            <a:off x="2120242" y="5233371"/>
            <a:ext cx="1413495" cy="400733"/>
          </a:xfrm>
          <a:custGeom>
            <a:avLst/>
            <a:gdLst>
              <a:gd name="connsiteX0" fmla="*/ 0 w 1413495"/>
              <a:gd name="connsiteY0" fmla="*/ 400733 h 400733"/>
              <a:gd name="connsiteX1" fmla="*/ 1413495 w 1413495"/>
              <a:gd name="connsiteY1" fmla="*/ 0 h 400733"/>
            </a:gdLst>
            <a:ahLst/>
            <a:cxnLst>
              <a:cxn ang="0">
                <a:pos x="connsiteX0" y="connsiteY0"/>
              </a:cxn>
              <a:cxn ang="0">
                <a:pos x="connsiteX1" y="connsiteY1"/>
              </a:cxn>
            </a:cxnLst>
            <a:rect l="l" t="t" r="r" b="b"/>
            <a:pathLst>
              <a:path w="1413495" h="400733">
                <a:moveTo>
                  <a:pt x="0" y="400733"/>
                </a:moveTo>
                <a:lnTo>
                  <a:pt x="1413495" y="0"/>
                </a:lnTo>
              </a:path>
            </a:pathLst>
          </a:custGeom>
          <a:noFill/>
          <a:ln w="19050">
            <a:solidFill>
              <a:schemeClr val="accent1"/>
            </a:solidFill>
            <a:miter lim="800000"/>
            <a:headEnd/>
            <a:tailEnd/>
          </a:ln>
        </p:spPr>
        <p:txBody>
          <a:bodyPr rtlCol="0" anchor="ctr"/>
          <a:lstStyle/>
          <a:p>
            <a:pPr algn="ctr"/>
            <a:endParaRPr lang="en-US" dirty="0"/>
          </a:p>
        </p:txBody>
      </p:sp>
      <p:sp>
        <p:nvSpPr>
          <p:cNvPr id="166" name="Freeform: Shape 165">
            <a:extLst>
              <a:ext uri="{FF2B5EF4-FFF2-40B4-BE49-F238E27FC236}">
                <a16:creationId xmlns:a16="http://schemas.microsoft.com/office/drawing/2014/main" id="{F966C944-A61F-0267-4A8F-6E786C2CA528}"/>
              </a:ext>
            </a:extLst>
          </p:cNvPr>
          <p:cNvSpPr/>
          <p:nvPr/>
        </p:nvSpPr>
        <p:spPr bwMode="auto">
          <a:xfrm>
            <a:off x="2131171" y="5466524"/>
            <a:ext cx="1402566" cy="54646"/>
          </a:xfrm>
          <a:custGeom>
            <a:avLst/>
            <a:gdLst>
              <a:gd name="connsiteX0" fmla="*/ 0 w 1402566"/>
              <a:gd name="connsiteY0" fmla="*/ 54646 h 54646"/>
              <a:gd name="connsiteX1" fmla="*/ 1402566 w 1402566"/>
              <a:gd name="connsiteY1" fmla="*/ 0 h 54646"/>
            </a:gdLst>
            <a:ahLst/>
            <a:cxnLst>
              <a:cxn ang="0">
                <a:pos x="connsiteX0" y="connsiteY0"/>
              </a:cxn>
              <a:cxn ang="0">
                <a:pos x="connsiteX1" y="connsiteY1"/>
              </a:cxn>
            </a:cxnLst>
            <a:rect l="l" t="t" r="r" b="b"/>
            <a:pathLst>
              <a:path w="1402566" h="54646">
                <a:moveTo>
                  <a:pt x="0" y="54646"/>
                </a:moveTo>
                <a:lnTo>
                  <a:pt x="1402566" y="0"/>
                </a:lnTo>
              </a:path>
            </a:pathLst>
          </a:custGeom>
          <a:noFill/>
          <a:ln w="19050">
            <a:solidFill>
              <a:schemeClr val="accent1"/>
            </a:solidFill>
            <a:miter lim="800000"/>
            <a:headEnd/>
            <a:tailEnd/>
          </a:ln>
        </p:spPr>
        <p:txBody>
          <a:bodyPr rtlCol="0" anchor="ctr"/>
          <a:lstStyle/>
          <a:p>
            <a:pPr algn="ctr"/>
            <a:endParaRPr lang="en-US" dirty="0"/>
          </a:p>
        </p:txBody>
      </p:sp>
      <p:sp>
        <p:nvSpPr>
          <p:cNvPr id="167" name="Freeform: Shape 166">
            <a:extLst>
              <a:ext uri="{FF2B5EF4-FFF2-40B4-BE49-F238E27FC236}">
                <a16:creationId xmlns:a16="http://schemas.microsoft.com/office/drawing/2014/main" id="{E1C69FCB-7775-052A-DDCA-63CF18377137}"/>
              </a:ext>
            </a:extLst>
          </p:cNvPr>
          <p:cNvSpPr/>
          <p:nvPr/>
        </p:nvSpPr>
        <p:spPr bwMode="auto">
          <a:xfrm>
            <a:off x="2116599" y="5441023"/>
            <a:ext cx="1420781" cy="72861"/>
          </a:xfrm>
          <a:custGeom>
            <a:avLst/>
            <a:gdLst>
              <a:gd name="connsiteX0" fmla="*/ 0 w 1420781"/>
              <a:gd name="connsiteY0" fmla="*/ 72861 h 72861"/>
              <a:gd name="connsiteX1" fmla="*/ 1420781 w 1420781"/>
              <a:gd name="connsiteY1" fmla="*/ 0 h 72861"/>
            </a:gdLst>
            <a:ahLst/>
            <a:cxnLst>
              <a:cxn ang="0">
                <a:pos x="connsiteX0" y="connsiteY0"/>
              </a:cxn>
              <a:cxn ang="0">
                <a:pos x="connsiteX1" y="connsiteY1"/>
              </a:cxn>
            </a:cxnLst>
            <a:rect l="l" t="t" r="r" b="b"/>
            <a:pathLst>
              <a:path w="1420781" h="72861">
                <a:moveTo>
                  <a:pt x="0" y="72861"/>
                </a:moveTo>
                <a:lnTo>
                  <a:pt x="1420781" y="0"/>
                </a:lnTo>
              </a:path>
            </a:pathLst>
          </a:custGeom>
          <a:noFill/>
          <a:ln w="19050">
            <a:solidFill>
              <a:schemeClr val="accent1"/>
            </a:solidFill>
            <a:miter lim="800000"/>
            <a:headEnd/>
            <a:tailEnd/>
          </a:ln>
        </p:spPr>
        <p:txBody>
          <a:bodyPr rtlCol="0" anchor="ctr"/>
          <a:lstStyle/>
          <a:p>
            <a:pPr algn="ctr"/>
            <a:endParaRPr lang="en-US" dirty="0"/>
          </a:p>
        </p:txBody>
      </p:sp>
      <p:sp>
        <p:nvSpPr>
          <p:cNvPr id="169" name="Freeform: Shape 168">
            <a:extLst>
              <a:ext uri="{FF2B5EF4-FFF2-40B4-BE49-F238E27FC236}">
                <a16:creationId xmlns:a16="http://schemas.microsoft.com/office/drawing/2014/main" id="{F1D75BDD-0140-CECA-4C81-B043959A2706}"/>
              </a:ext>
            </a:extLst>
          </p:cNvPr>
          <p:cNvSpPr/>
          <p:nvPr/>
        </p:nvSpPr>
        <p:spPr bwMode="auto">
          <a:xfrm>
            <a:off x="2123885" y="5419165"/>
            <a:ext cx="1417138" cy="58288"/>
          </a:xfrm>
          <a:custGeom>
            <a:avLst/>
            <a:gdLst>
              <a:gd name="connsiteX0" fmla="*/ 0 w 1417138"/>
              <a:gd name="connsiteY0" fmla="*/ 58288 h 58288"/>
              <a:gd name="connsiteX1" fmla="*/ 1417138 w 1417138"/>
              <a:gd name="connsiteY1" fmla="*/ 0 h 58288"/>
            </a:gdLst>
            <a:ahLst/>
            <a:cxnLst>
              <a:cxn ang="0">
                <a:pos x="connsiteX0" y="connsiteY0"/>
              </a:cxn>
              <a:cxn ang="0">
                <a:pos x="connsiteX1" y="connsiteY1"/>
              </a:cxn>
            </a:cxnLst>
            <a:rect l="l" t="t" r="r" b="b"/>
            <a:pathLst>
              <a:path w="1417138" h="58288">
                <a:moveTo>
                  <a:pt x="0" y="58288"/>
                </a:moveTo>
                <a:lnTo>
                  <a:pt x="1417138" y="0"/>
                </a:lnTo>
              </a:path>
            </a:pathLst>
          </a:custGeom>
          <a:noFill/>
          <a:ln w="19050">
            <a:solidFill>
              <a:schemeClr val="accent1"/>
            </a:solidFill>
            <a:miter lim="800000"/>
            <a:headEnd/>
            <a:tailEnd/>
          </a:ln>
        </p:spPr>
        <p:txBody>
          <a:bodyPr rtlCol="0" anchor="ctr"/>
          <a:lstStyle/>
          <a:p>
            <a:pPr algn="ctr"/>
            <a:endParaRPr lang="en-US" dirty="0"/>
          </a:p>
        </p:txBody>
      </p:sp>
      <p:sp>
        <p:nvSpPr>
          <p:cNvPr id="170" name="Freeform: Shape 169">
            <a:extLst>
              <a:ext uri="{FF2B5EF4-FFF2-40B4-BE49-F238E27FC236}">
                <a16:creationId xmlns:a16="http://schemas.microsoft.com/office/drawing/2014/main" id="{599F0B94-D2D7-B9B7-E692-E7D762F9B43E}"/>
              </a:ext>
            </a:extLst>
          </p:cNvPr>
          <p:cNvSpPr/>
          <p:nvPr/>
        </p:nvSpPr>
        <p:spPr bwMode="auto">
          <a:xfrm>
            <a:off x="2134814" y="5375449"/>
            <a:ext cx="1391637" cy="134792"/>
          </a:xfrm>
          <a:custGeom>
            <a:avLst/>
            <a:gdLst>
              <a:gd name="connsiteX0" fmla="*/ 1391637 w 1391637"/>
              <a:gd name="connsiteY0" fmla="*/ 0 h 134792"/>
              <a:gd name="connsiteX1" fmla="*/ 0 w 1391637"/>
              <a:gd name="connsiteY1" fmla="*/ 134792 h 134792"/>
            </a:gdLst>
            <a:ahLst/>
            <a:cxnLst>
              <a:cxn ang="0">
                <a:pos x="connsiteX0" y="connsiteY0"/>
              </a:cxn>
              <a:cxn ang="0">
                <a:pos x="connsiteX1" y="connsiteY1"/>
              </a:cxn>
            </a:cxnLst>
            <a:rect l="l" t="t" r="r" b="b"/>
            <a:pathLst>
              <a:path w="1391637" h="134792">
                <a:moveTo>
                  <a:pt x="1391637" y="0"/>
                </a:moveTo>
                <a:lnTo>
                  <a:pt x="0" y="134792"/>
                </a:lnTo>
              </a:path>
            </a:pathLst>
          </a:custGeom>
          <a:noFill/>
          <a:ln w="19050">
            <a:solidFill>
              <a:schemeClr val="accent1"/>
            </a:solidFill>
            <a:miter lim="800000"/>
            <a:headEnd/>
            <a:tailEnd/>
          </a:ln>
        </p:spPr>
        <p:txBody>
          <a:bodyPr rtlCol="0" anchor="ctr"/>
          <a:lstStyle/>
          <a:p>
            <a:pPr algn="ctr"/>
            <a:endParaRPr lang="en-US" dirty="0"/>
          </a:p>
        </p:txBody>
      </p:sp>
      <p:sp>
        <p:nvSpPr>
          <p:cNvPr id="171" name="Freeform: Shape 170">
            <a:extLst>
              <a:ext uri="{FF2B5EF4-FFF2-40B4-BE49-F238E27FC236}">
                <a16:creationId xmlns:a16="http://schemas.microsoft.com/office/drawing/2014/main" id="{76D09FAF-1CBF-3F35-0231-17CA24AD8DD3}"/>
              </a:ext>
            </a:extLst>
          </p:cNvPr>
          <p:cNvSpPr/>
          <p:nvPr/>
        </p:nvSpPr>
        <p:spPr bwMode="auto">
          <a:xfrm>
            <a:off x="2138457" y="5324446"/>
            <a:ext cx="1387994" cy="87433"/>
          </a:xfrm>
          <a:custGeom>
            <a:avLst/>
            <a:gdLst>
              <a:gd name="connsiteX0" fmla="*/ 1387994 w 1387994"/>
              <a:gd name="connsiteY0" fmla="*/ 0 h 87433"/>
              <a:gd name="connsiteX1" fmla="*/ 0 w 1387994"/>
              <a:gd name="connsiteY1" fmla="*/ 87433 h 87433"/>
            </a:gdLst>
            <a:ahLst/>
            <a:cxnLst>
              <a:cxn ang="0">
                <a:pos x="connsiteX0" y="connsiteY0"/>
              </a:cxn>
              <a:cxn ang="0">
                <a:pos x="connsiteX1" y="connsiteY1"/>
              </a:cxn>
            </a:cxnLst>
            <a:rect l="l" t="t" r="r" b="b"/>
            <a:pathLst>
              <a:path w="1387994" h="87433">
                <a:moveTo>
                  <a:pt x="1387994" y="0"/>
                </a:moveTo>
                <a:lnTo>
                  <a:pt x="0" y="87433"/>
                </a:lnTo>
              </a:path>
            </a:pathLst>
          </a:custGeom>
          <a:noFill/>
          <a:ln w="19050">
            <a:solidFill>
              <a:schemeClr val="accent1"/>
            </a:solidFill>
            <a:miter lim="800000"/>
            <a:headEnd/>
            <a:tailEnd/>
          </a:ln>
        </p:spPr>
        <p:txBody>
          <a:bodyPr rtlCol="0" anchor="ctr"/>
          <a:lstStyle/>
          <a:p>
            <a:pPr algn="ctr"/>
            <a:endParaRPr lang="en-US" dirty="0"/>
          </a:p>
        </p:txBody>
      </p:sp>
      <p:sp>
        <p:nvSpPr>
          <p:cNvPr id="172" name="Freeform: Shape 171">
            <a:extLst>
              <a:ext uri="{FF2B5EF4-FFF2-40B4-BE49-F238E27FC236}">
                <a16:creationId xmlns:a16="http://schemas.microsoft.com/office/drawing/2014/main" id="{4A584A66-A08A-6AA9-31D1-AE3022C420B1}"/>
              </a:ext>
            </a:extLst>
          </p:cNvPr>
          <p:cNvSpPr/>
          <p:nvPr/>
        </p:nvSpPr>
        <p:spPr bwMode="auto">
          <a:xfrm>
            <a:off x="2127528" y="5291659"/>
            <a:ext cx="1406209" cy="112934"/>
          </a:xfrm>
          <a:custGeom>
            <a:avLst/>
            <a:gdLst>
              <a:gd name="connsiteX0" fmla="*/ 1406209 w 1406209"/>
              <a:gd name="connsiteY0" fmla="*/ 0 h 112934"/>
              <a:gd name="connsiteX1" fmla="*/ 0 w 1406209"/>
              <a:gd name="connsiteY1" fmla="*/ 112934 h 112934"/>
            </a:gdLst>
            <a:ahLst/>
            <a:cxnLst>
              <a:cxn ang="0">
                <a:pos x="connsiteX0" y="connsiteY0"/>
              </a:cxn>
              <a:cxn ang="0">
                <a:pos x="connsiteX1" y="connsiteY1"/>
              </a:cxn>
            </a:cxnLst>
            <a:rect l="l" t="t" r="r" b="b"/>
            <a:pathLst>
              <a:path w="1406209" h="112934">
                <a:moveTo>
                  <a:pt x="1406209" y="0"/>
                </a:moveTo>
                <a:lnTo>
                  <a:pt x="0" y="112934"/>
                </a:lnTo>
              </a:path>
            </a:pathLst>
          </a:custGeom>
          <a:noFill/>
          <a:ln w="19050">
            <a:solidFill>
              <a:schemeClr val="accent1"/>
            </a:solidFill>
            <a:miter lim="800000"/>
            <a:headEnd/>
            <a:tailEnd/>
          </a:ln>
        </p:spPr>
        <p:txBody>
          <a:bodyPr rtlCol="0" anchor="ctr"/>
          <a:lstStyle/>
          <a:p>
            <a:pPr algn="ctr"/>
            <a:endParaRPr lang="en-US" dirty="0"/>
          </a:p>
        </p:txBody>
      </p:sp>
      <p:sp>
        <p:nvSpPr>
          <p:cNvPr id="173" name="Freeform: Shape 172">
            <a:extLst>
              <a:ext uri="{FF2B5EF4-FFF2-40B4-BE49-F238E27FC236}">
                <a16:creationId xmlns:a16="http://schemas.microsoft.com/office/drawing/2014/main" id="{657741E0-B365-DC87-9AB0-BC5E83C72929}"/>
              </a:ext>
            </a:extLst>
          </p:cNvPr>
          <p:cNvSpPr/>
          <p:nvPr/>
        </p:nvSpPr>
        <p:spPr bwMode="auto">
          <a:xfrm>
            <a:off x="2131171" y="5124080"/>
            <a:ext cx="1402566" cy="335158"/>
          </a:xfrm>
          <a:custGeom>
            <a:avLst/>
            <a:gdLst>
              <a:gd name="connsiteX0" fmla="*/ 1395280 w 1395280"/>
              <a:gd name="connsiteY0" fmla="*/ 0 h 306014"/>
              <a:gd name="connsiteX1" fmla="*/ 0 w 1395280"/>
              <a:gd name="connsiteY1" fmla="*/ 306014 h 306014"/>
              <a:gd name="connsiteX0" fmla="*/ 1402566 w 1402566"/>
              <a:gd name="connsiteY0" fmla="*/ 0 h 335158"/>
              <a:gd name="connsiteX1" fmla="*/ 0 w 1402566"/>
              <a:gd name="connsiteY1" fmla="*/ 335158 h 335158"/>
            </a:gdLst>
            <a:ahLst/>
            <a:cxnLst>
              <a:cxn ang="0">
                <a:pos x="connsiteX0" y="connsiteY0"/>
              </a:cxn>
              <a:cxn ang="0">
                <a:pos x="connsiteX1" y="connsiteY1"/>
              </a:cxn>
            </a:cxnLst>
            <a:rect l="l" t="t" r="r" b="b"/>
            <a:pathLst>
              <a:path w="1402566" h="335158">
                <a:moveTo>
                  <a:pt x="1402566" y="0"/>
                </a:moveTo>
                <a:cubicBezTo>
                  <a:pt x="937473" y="102005"/>
                  <a:pt x="465093" y="233153"/>
                  <a:pt x="0" y="335158"/>
                </a:cubicBezTo>
              </a:path>
            </a:pathLst>
          </a:custGeom>
          <a:noFill/>
          <a:ln w="19050">
            <a:solidFill>
              <a:schemeClr val="accent1"/>
            </a:solidFill>
            <a:miter lim="800000"/>
            <a:headEnd/>
            <a:tailEnd/>
          </a:ln>
        </p:spPr>
        <p:txBody>
          <a:bodyPr rtlCol="0" anchor="ctr"/>
          <a:lstStyle/>
          <a:p>
            <a:pPr algn="ctr"/>
            <a:endParaRPr lang="en-US" dirty="0"/>
          </a:p>
        </p:txBody>
      </p:sp>
      <p:sp>
        <p:nvSpPr>
          <p:cNvPr id="174" name="Freeform: Shape 173">
            <a:extLst>
              <a:ext uri="{FF2B5EF4-FFF2-40B4-BE49-F238E27FC236}">
                <a16:creationId xmlns:a16="http://schemas.microsoft.com/office/drawing/2014/main" id="{A4B3FECC-2775-D765-3E58-9B0D1FE01A87}"/>
              </a:ext>
            </a:extLst>
          </p:cNvPr>
          <p:cNvSpPr/>
          <p:nvPr/>
        </p:nvSpPr>
        <p:spPr bwMode="auto">
          <a:xfrm>
            <a:off x="2127528" y="5175082"/>
            <a:ext cx="1402566" cy="287799"/>
          </a:xfrm>
          <a:custGeom>
            <a:avLst/>
            <a:gdLst>
              <a:gd name="connsiteX0" fmla="*/ 1402566 w 1402566"/>
              <a:gd name="connsiteY0" fmla="*/ 0 h 287799"/>
              <a:gd name="connsiteX1" fmla="*/ 0 w 1402566"/>
              <a:gd name="connsiteY1" fmla="*/ 287799 h 287799"/>
            </a:gdLst>
            <a:ahLst/>
            <a:cxnLst>
              <a:cxn ang="0">
                <a:pos x="connsiteX0" y="connsiteY0"/>
              </a:cxn>
              <a:cxn ang="0">
                <a:pos x="connsiteX1" y="connsiteY1"/>
              </a:cxn>
            </a:cxnLst>
            <a:rect l="l" t="t" r="r" b="b"/>
            <a:pathLst>
              <a:path w="1402566" h="287799">
                <a:moveTo>
                  <a:pt x="1402566" y="0"/>
                </a:moveTo>
                <a:lnTo>
                  <a:pt x="0" y="287799"/>
                </a:lnTo>
              </a:path>
            </a:pathLst>
          </a:custGeom>
          <a:noFill/>
          <a:ln w="19050">
            <a:solidFill>
              <a:schemeClr val="accent1"/>
            </a:solidFill>
            <a:miter lim="800000"/>
            <a:headEnd/>
            <a:tailEnd/>
          </a:ln>
        </p:spPr>
        <p:txBody>
          <a:bodyPr rtlCol="0" anchor="ctr"/>
          <a:lstStyle/>
          <a:p>
            <a:pPr algn="ctr"/>
            <a:endParaRPr lang="en-US" dirty="0"/>
          </a:p>
        </p:txBody>
      </p:sp>
      <p:sp>
        <p:nvSpPr>
          <p:cNvPr id="175" name="Freeform: Shape 174">
            <a:extLst>
              <a:ext uri="{FF2B5EF4-FFF2-40B4-BE49-F238E27FC236}">
                <a16:creationId xmlns:a16="http://schemas.microsoft.com/office/drawing/2014/main" id="{E5CCBD11-DEF2-5166-977D-7566177D9112}"/>
              </a:ext>
            </a:extLst>
          </p:cNvPr>
          <p:cNvSpPr/>
          <p:nvPr/>
        </p:nvSpPr>
        <p:spPr bwMode="auto">
          <a:xfrm>
            <a:off x="2131171" y="4763420"/>
            <a:ext cx="1409852" cy="852469"/>
          </a:xfrm>
          <a:custGeom>
            <a:avLst/>
            <a:gdLst>
              <a:gd name="connsiteX0" fmla="*/ 0 w 1409852"/>
              <a:gd name="connsiteY0" fmla="*/ 852469 h 852469"/>
              <a:gd name="connsiteX1" fmla="*/ 1409852 w 1409852"/>
              <a:gd name="connsiteY1" fmla="*/ 0 h 852469"/>
            </a:gdLst>
            <a:ahLst/>
            <a:cxnLst>
              <a:cxn ang="0">
                <a:pos x="connsiteX0" y="connsiteY0"/>
              </a:cxn>
              <a:cxn ang="0">
                <a:pos x="connsiteX1" y="connsiteY1"/>
              </a:cxn>
            </a:cxnLst>
            <a:rect l="l" t="t" r="r" b="b"/>
            <a:pathLst>
              <a:path w="1409852" h="852469">
                <a:moveTo>
                  <a:pt x="0" y="852469"/>
                </a:moveTo>
                <a:lnTo>
                  <a:pt x="1409852" y="0"/>
                </a:lnTo>
              </a:path>
            </a:pathLst>
          </a:custGeom>
          <a:noFill/>
          <a:ln w="19050">
            <a:solidFill>
              <a:schemeClr val="accent1"/>
            </a:solidFill>
            <a:miter lim="800000"/>
            <a:headEnd/>
            <a:tailEnd/>
          </a:ln>
        </p:spPr>
        <p:txBody>
          <a:bodyPr rtlCol="0" anchor="ctr"/>
          <a:lstStyle/>
          <a:p>
            <a:pPr algn="ctr"/>
            <a:endParaRPr lang="en-US" dirty="0"/>
          </a:p>
        </p:txBody>
      </p:sp>
      <p:sp>
        <p:nvSpPr>
          <p:cNvPr id="176" name="Freeform: Shape 175">
            <a:extLst>
              <a:ext uri="{FF2B5EF4-FFF2-40B4-BE49-F238E27FC236}">
                <a16:creationId xmlns:a16="http://schemas.microsoft.com/office/drawing/2014/main" id="{BD82205D-421F-C643-F98A-32FB7ACDBC32}"/>
              </a:ext>
            </a:extLst>
          </p:cNvPr>
          <p:cNvSpPr/>
          <p:nvPr/>
        </p:nvSpPr>
        <p:spPr bwMode="auto">
          <a:xfrm>
            <a:off x="2127528" y="4858139"/>
            <a:ext cx="1406209" cy="761393"/>
          </a:xfrm>
          <a:custGeom>
            <a:avLst/>
            <a:gdLst>
              <a:gd name="connsiteX0" fmla="*/ 0 w 1406209"/>
              <a:gd name="connsiteY0" fmla="*/ 761393 h 761393"/>
              <a:gd name="connsiteX1" fmla="*/ 1406209 w 1406209"/>
              <a:gd name="connsiteY1" fmla="*/ 0 h 761393"/>
            </a:gdLst>
            <a:ahLst/>
            <a:cxnLst>
              <a:cxn ang="0">
                <a:pos x="connsiteX0" y="connsiteY0"/>
              </a:cxn>
              <a:cxn ang="0">
                <a:pos x="connsiteX1" y="connsiteY1"/>
              </a:cxn>
            </a:cxnLst>
            <a:rect l="l" t="t" r="r" b="b"/>
            <a:pathLst>
              <a:path w="1406209" h="761393">
                <a:moveTo>
                  <a:pt x="0" y="761393"/>
                </a:moveTo>
                <a:lnTo>
                  <a:pt x="1406209" y="0"/>
                </a:lnTo>
              </a:path>
            </a:pathLst>
          </a:custGeom>
          <a:noFill/>
          <a:ln w="19050">
            <a:solidFill>
              <a:schemeClr val="accent1"/>
            </a:solidFill>
            <a:miter lim="800000"/>
            <a:headEnd/>
            <a:tailEnd/>
          </a:ln>
        </p:spPr>
        <p:txBody>
          <a:bodyPr rtlCol="0" anchor="ctr"/>
          <a:lstStyle/>
          <a:p>
            <a:pPr algn="ctr"/>
            <a:endParaRPr lang="en-US" dirty="0"/>
          </a:p>
        </p:txBody>
      </p:sp>
      <p:sp>
        <p:nvSpPr>
          <p:cNvPr id="177" name="Freeform: Shape 176">
            <a:extLst>
              <a:ext uri="{FF2B5EF4-FFF2-40B4-BE49-F238E27FC236}">
                <a16:creationId xmlns:a16="http://schemas.microsoft.com/office/drawing/2014/main" id="{86FFB833-4CE9-59F4-DE87-ED6BB08A4D71}"/>
              </a:ext>
            </a:extLst>
          </p:cNvPr>
          <p:cNvSpPr/>
          <p:nvPr/>
        </p:nvSpPr>
        <p:spPr bwMode="auto">
          <a:xfrm>
            <a:off x="2131171" y="4923713"/>
            <a:ext cx="1402566" cy="484523"/>
          </a:xfrm>
          <a:custGeom>
            <a:avLst/>
            <a:gdLst>
              <a:gd name="connsiteX0" fmla="*/ 0 w 1402566"/>
              <a:gd name="connsiteY0" fmla="*/ 484523 h 484523"/>
              <a:gd name="connsiteX1" fmla="*/ 1402566 w 1402566"/>
              <a:gd name="connsiteY1" fmla="*/ 0 h 484523"/>
            </a:gdLst>
            <a:ahLst/>
            <a:cxnLst>
              <a:cxn ang="0">
                <a:pos x="connsiteX0" y="connsiteY0"/>
              </a:cxn>
              <a:cxn ang="0">
                <a:pos x="connsiteX1" y="connsiteY1"/>
              </a:cxn>
            </a:cxnLst>
            <a:rect l="l" t="t" r="r" b="b"/>
            <a:pathLst>
              <a:path w="1402566" h="484523">
                <a:moveTo>
                  <a:pt x="0" y="484523"/>
                </a:moveTo>
                <a:lnTo>
                  <a:pt x="1402566" y="0"/>
                </a:lnTo>
              </a:path>
            </a:pathLst>
          </a:custGeom>
          <a:noFill/>
          <a:ln w="19050">
            <a:solidFill>
              <a:schemeClr val="accent1"/>
            </a:solidFill>
            <a:miter lim="800000"/>
            <a:headEnd/>
            <a:tailEnd/>
          </a:ln>
        </p:spPr>
        <p:txBody>
          <a:bodyPr rtlCol="0" anchor="ctr"/>
          <a:lstStyle/>
          <a:p>
            <a:pPr algn="ctr"/>
            <a:endParaRPr lang="en-US" dirty="0"/>
          </a:p>
        </p:txBody>
      </p:sp>
      <p:sp>
        <p:nvSpPr>
          <p:cNvPr id="178" name="Freeform: Shape 177">
            <a:extLst>
              <a:ext uri="{FF2B5EF4-FFF2-40B4-BE49-F238E27FC236}">
                <a16:creationId xmlns:a16="http://schemas.microsoft.com/office/drawing/2014/main" id="{C84FBA27-7D85-AA6E-CE37-AC83731F17A7}"/>
              </a:ext>
            </a:extLst>
          </p:cNvPr>
          <p:cNvSpPr/>
          <p:nvPr/>
        </p:nvSpPr>
        <p:spPr bwMode="auto">
          <a:xfrm>
            <a:off x="2138457" y="4854496"/>
            <a:ext cx="1391637" cy="608385"/>
          </a:xfrm>
          <a:custGeom>
            <a:avLst/>
            <a:gdLst>
              <a:gd name="connsiteX0" fmla="*/ 0 w 1391637"/>
              <a:gd name="connsiteY0" fmla="*/ 608385 h 608385"/>
              <a:gd name="connsiteX1" fmla="*/ 0 w 1391637"/>
              <a:gd name="connsiteY1" fmla="*/ 608385 h 608385"/>
              <a:gd name="connsiteX2" fmla="*/ 47360 w 1391637"/>
              <a:gd name="connsiteY2" fmla="*/ 582884 h 608385"/>
              <a:gd name="connsiteX3" fmla="*/ 1391637 w 1391637"/>
              <a:gd name="connsiteY3" fmla="*/ 0 h 608385"/>
            </a:gdLst>
            <a:ahLst/>
            <a:cxnLst>
              <a:cxn ang="0">
                <a:pos x="connsiteX0" y="connsiteY0"/>
              </a:cxn>
              <a:cxn ang="0">
                <a:pos x="connsiteX1" y="connsiteY1"/>
              </a:cxn>
              <a:cxn ang="0">
                <a:pos x="connsiteX2" y="connsiteY2"/>
              </a:cxn>
              <a:cxn ang="0">
                <a:pos x="connsiteX3" y="connsiteY3"/>
              </a:cxn>
            </a:cxnLst>
            <a:rect l="l" t="t" r="r" b="b"/>
            <a:pathLst>
              <a:path w="1391637" h="608385">
                <a:moveTo>
                  <a:pt x="0" y="608385"/>
                </a:moveTo>
                <a:lnTo>
                  <a:pt x="0" y="608385"/>
                </a:lnTo>
                <a:lnTo>
                  <a:pt x="47360" y="582884"/>
                </a:lnTo>
                <a:lnTo>
                  <a:pt x="1391637" y="0"/>
                </a:lnTo>
              </a:path>
            </a:pathLst>
          </a:custGeom>
          <a:noFill/>
          <a:ln w="19050">
            <a:solidFill>
              <a:schemeClr val="accent1"/>
            </a:solidFill>
            <a:miter lim="800000"/>
            <a:headEnd/>
            <a:tailEnd/>
          </a:ln>
        </p:spPr>
        <p:txBody>
          <a:bodyPr rtlCol="0" anchor="ctr"/>
          <a:lstStyle/>
          <a:p>
            <a:pPr algn="ctr"/>
            <a:endParaRPr lang="en-US" dirty="0"/>
          </a:p>
        </p:txBody>
      </p:sp>
      <p:sp>
        <p:nvSpPr>
          <p:cNvPr id="179" name="Freeform: Shape 178">
            <a:extLst>
              <a:ext uri="{FF2B5EF4-FFF2-40B4-BE49-F238E27FC236}">
                <a16:creationId xmlns:a16="http://schemas.microsoft.com/office/drawing/2014/main" id="{9A669357-29CE-692F-9B69-74AC372C88E3}"/>
              </a:ext>
            </a:extLst>
          </p:cNvPr>
          <p:cNvSpPr/>
          <p:nvPr/>
        </p:nvSpPr>
        <p:spPr bwMode="auto">
          <a:xfrm>
            <a:off x="2134814" y="4380902"/>
            <a:ext cx="1395280" cy="1023691"/>
          </a:xfrm>
          <a:custGeom>
            <a:avLst/>
            <a:gdLst>
              <a:gd name="connsiteX0" fmla="*/ 0 w 1395280"/>
              <a:gd name="connsiteY0" fmla="*/ 1023691 h 1023691"/>
              <a:gd name="connsiteX1" fmla="*/ 1395280 w 1395280"/>
              <a:gd name="connsiteY1" fmla="*/ 0 h 1023691"/>
            </a:gdLst>
            <a:ahLst/>
            <a:cxnLst>
              <a:cxn ang="0">
                <a:pos x="connsiteX0" y="connsiteY0"/>
              </a:cxn>
              <a:cxn ang="0">
                <a:pos x="connsiteX1" y="connsiteY1"/>
              </a:cxn>
            </a:cxnLst>
            <a:rect l="l" t="t" r="r" b="b"/>
            <a:pathLst>
              <a:path w="1395280" h="1023691">
                <a:moveTo>
                  <a:pt x="0" y="1023691"/>
                </a:moveTo>
                <a:lnTo>
                  <a:pt x="1395280" y="0"/>
                </a:lnTo>
              </a:path>
            </a:pathLst>
          </a:custGeom>
          <a:noFill/>
          <a:ln w="19050">
            <a:solidFill>
              <a:schemeClr val="accent1"/>
            </a:solidFill>
            <a:miter lim="800000"/>
            <a:headEnd/>
            <a:tailEnd/>
          </a:ln>
        </p:spPr>
        <p:txBody>
          <a:bodyPr rtlCol="0" anchor="ctr"/>
          <a:lstStyle/>
          <a:p>
            <a:pPr algn="ctr"/>
            <a:endParaRPr lang="en-US" dirty="0"/>
          </a:p>
        </p:txBody>
      </p:sp>
      <p:sp>
        <p:nvSpPr>
          <p:cNvPr id="180" name="Freeform: Shape 179">
            <a:extLst>
              <a:ext uri="{FF2B5EF4-FFF2-40B4-BE49-F238E27FC236}">
                <a16:creationId xmlns:a16="http://schemas.microsoft.com/office/drawing/2014/main" id="{FC8BD131-7D70-5782-129E-85ECC3EC22D0}"/>
              </a:ext>
            </a:extLst>
          </p:cNvPr>
          <p:cNvSpPr/>
          <p:nvPr/>
        </p:nvSpPr>
        <p:spPr bwMode="auto">
          <a:xfrm>
            <a:off x="2134814" y="4861782"/>
            <a:ext cx="1398923" cy="459021"/>
          </a:xfrm>
          <a:custGeom>
            <a:avLst/>
            <a:gdLst>
              <a:gd name="connsiteX0" fmla="*/ 0 w 1398923"/>
              <a:gd name="connsiteY0" fmla="*/ 459021 h 459021"/>
              <a:gd name="connsiteX1" fmla="*/ 1398923 w 1398923"/>
              <a:gd name="connsiteY1" fmla="*/ 0 h 459021"/>
            </a:gdLst>
            <a:ahLst/>
            <a:cxnLst>
              <a:cxn ang="0">
                <a:pos x="connsiteX0" y="connsiteY0"/>
              </a:cxn>
              <a:cxn ang="0">
                <a:pos x="connsiteX1" y="connsiteY1"/>
              </a:cxn>
            </a:cxnLst>
            <a:rect l="l" t="t" r="r" b="b"/>
            <a:pathLst>
              <a:path w="1398923" h="459021">
                <a:moveTo>
                  <a:pt x="0" y="459021"/>
                </a:moveTo>
                <a:lnTo>
                  <a:pt x="1398923" y="0"/>
                </a:lnTo>
              </a:path>
            </a:pathLst>
          </a:custGeom>
          <a:noFill/>
          <a:ln w="19050">
            <a:solidFill>
              <a:schemeClr val="accent1"/>
            </a:solidFill>
            <a:miter lim="800000"/>
            <a:headEnd/>
            <a:tailEnd/>
          </a:ln>
        </p:spPr>
        <p:txBody>
          <a:bodyPr rtlCol="0" anchor="ctr"/>
          <a:lstStyle/>
          <a:p>
            <a:pPr algn="ctr"/>
            <a:endParaRPr lang="en-US" dirty="0"/>
          </a:p>
        </p:txBody>
      </p:sp>
      <p:sp>
        <p:nvSpPr>
          <p:cNvPr id="181" name="Freeform: Shape 180">
            <a:extLst>
              <a:ext uri="{FF2B5EF4-FFF2-40B4-BE49-F238E27FC236}">
                <a16:creationId xmlns:a16="http://schemas.microsoft.com/office/drawing/2014/main" id="{0256F433-ED23-9040-7732-B970777D3B03}"/>
              </a:ext>
            </a:extLst>
          </p:cNvPr>
          <p:cNvSpPr/>
          <p:nvPr/>
        </p:nvSpPr>
        <p:spPr bwMode="auto">
          <a:xfrm>
            <a:off x="2131171" y="5113151"/>
            <a:ext cx="1406209" cy="163936"/>
          </a:xfrm>
          <a:custGeom>
            <a:avLst/>
            <a:gdLst>
              <a:gd name="connsiteX0" fmla="*/ 0 w 1406209"/>
              <a:gd name="connsiteY0" fmla="*/ 163936 h 163936"/>
              <a:gd name="connsiteX1" fmla="*/ 1406209 w 1406209"/>
              <a:gd name="connsiteY1" fmla="*/ 0 h 163936"/>
            </a:gdLst>
            <a:ahLst/>
            <a:cxnLst>
              <a:cxn ang="0">
                <a:pos x="connsiteX0" y="connsiteY0"/>
              </a:cxn>
              <a:cxn ang="0">
                <a:pos x="connsiteX1" y="connsiteY1"/>
              </a:cxn>
            </a:cxnLst>
            <a:rect l="l" t="t" r="r" b="b"/>
            <a:pathLst>
              <a:path w="1406209" h="163936">
                <a:moveTo>
                  <a:pt x="0" y="163936"/>
                </a:moveTo>
                <a:lnTo>
                  <a:pt x="1406209" y="0"/>
                </a:lnTo>
              </a:path>
            </a:pathLst>
          </a:custGeom>
          <a:noFill/>
          <a:ln w="19050">
            <a:solidFill>
              <a:schemeClr val="accent1"/>
            </a:solidFill>
            <a:miter lim="800000"/>
            <a:headEnd/>
            <a:tailEnd/>
          </a:ln>
        </p:spPr>
        <p:txBody>
          <a:bodyPr rtlCol="0" anchor="ctr"/>
          <a:lstStyle/>
          <a:p>
            <a:pPr algn="ctr"/>
            <a:endParaRPr lang="en-US" dirty="0"/>
          </a:p>
        </p:txBody>
      </p:sp>
      <p:sp>
        <p:nvSpPr>
          <p:cNvPr id="182" name="Freeform: Shape 181">
            <a:extLst>
              <a:ext uri="{FF2B5EF4-FFF2-40B4-BE49-F238E27FC236}">
                <a16:creationId xmlns:a16="http://schemas.microsoft.com/office/drawing/2014/main" id="{D010AB11-B6CA-E2CF-6B1C-D7F6726B0BE8}"/>
              </a:ext>
            </a:extLst>
          </p:cNvPr>
          <p:cNvSpPr/>
          <p:nvPr/>
        </p:nvSpPr>
        <p:spPr bwMode="auto">
          <a:xfrm>
            <a:off x="2127528" y="5182368"/>
            <a:ext cx="1406209" cy="43717"/>
          </a:xfrm>
          <a:custGeom>
            <a:avLst/>
            <a:gdLst>
              <a:gd name="connsiteX0" fmla="*/ 0 w 1406209"/>
              <a:gd name="connsiteY0" fmla="*/ 43717 h 43717"/>
              <a:gd name="connsiteX1" fmla="*/ 1406209 w 1406209"/>
              <a:gd name="connsiteY1" fmla="*/ 0 h 43717"/>
            </a:gdLst>
            <a:ahLst/>
            <a:cxnLst>
              <a:cxn ang="0">
                <a:pos x="connsiteX0" y="connsiteY0"/>
              </a:cxn>
              <a:cxn ang="0">
                <a:pos x="connsiteX1" y="connsiteY1"/>
              </a:cxn>
            </a:cxnLst>
            <a:rect l="l" t="t" r="r" b="b"/>
            <a:pathLst>
              <a:path w="1406209" h="43717">
                <a:moveTo>
                  <a:pt x="0" y="43717"/>
                </a:moveTo>
                <a:lnTo>
                  <a:pt x="1406209" y="0"/>
                </a:lnTo>
              </a:path>
            </a:pathLst>
          </a:custGeom>
          <a:noFill/>
          <a:ln w="19050">
            <a:solidFill>
              <a:schemeClr val="accent1"/>
            </a:solidFill>
            <a:miter lim="800000"/>
            <a:headEnd/>
            <a:tailEnd/>
          </a:ln>
        </p:spPr>
        <p:txBody>
          <a:bodyPr rtlCol="0" anchor="ctr"/>
          <a:lstStyle/>
          <a:p>
            <a:pPr algn="ctr"/>
            <a:endParaRPr lang="en-US" dirty="0"/>
          </a:p>
        </p:txBody>
      </p:sp>
      <p:sp>
        <p:nvSpPr>
          <p:cNvPr id="183" name="Freeform: Shape 182">
            <a:extLst>
              <a:ext uri="{FF2B5EF4-FFF2-40B4-BE49-F238E27FC236}">
                <a16:creationId xmlns:a16="http://schemas.microsoft.com/office/drawing/2014/main" id="{F24ABF7E-0928-C7FD-D4AC-87736AB2F0DB}"/>
              </a:ext>
            </a:extLst>
          </p:cNvPr>
          <p:cNvSpPr/>
          <p:nvPr/>
        </p:nvSpPr>
        <p:spPr bwMode="auto">
          <a:xfrm>
            <a:off x="2123885" y="4963787"/>
            <a:ext cx="1417138" cy="196723"/>
          </a:xfrm>
          <a:custGeom>
            <a:avLst/>
            <a:gdLst>
              <a:gd name="connsiteX0" fmla="*/ 0 w 1417138"/>
              <a:gd name="connsiteY0" fmla="*/ 196723 h 196723"/>
              <a:gd name="connsiteX1" fmla="*/ 1417138 w 1417138"/>
              <a:gd name="connsiteY1" fmla="*/ 0 h 196723"/>
            </a:gdLst>
            <a:ahLst/>
            <a:cxnLst>
              <a:cxn ang="0">
                <a:pos x="connsiteX0" y="connsiteY0"/>
              </a:cxn>
              <a:cxn ang="0">
                <a:pos x="connsiteX1" y="connsiteY1"/>
              </a:cxn>
            </a:cxnLst>
            <a:rect l="l" t="t" r="r" b="b"/>
            <a:pathLst>
              <a:path w="1417138" h="196723">
                <a:moveTo>
                  <a:pt x="0" y="196723"/>
                </a:moveTo>
                <a:lnTo>
                  <a:pt x="1417138" y="0"/>
                </a:lnTo>
              </a:path>
            </a:pathLst>
          </a:custGeom>
          <a:noFill/>
          <a:ln w="19050">
            <a:solidFill>
              <a:schemeClr val="accent1"/>
            </a:solidFill>
            <a:miter lim="800000"/>
            <a:headEnd/>
            <a:tailEnd/>
          </a:ln>
        </p:spPr>
        <p:txBody>
          <a:bodyPr rtlCol="0" anchor="ctr"/>
          <a:lstStyle/>
          <a:p>
            <a:pPr algn="ctr"/>
            <a:endParaRPr lang="en-US" dirty="0"/>
          </a:p>
        </p:txBody>
      </p:sp>
      <p:sp>
        <p:nvSpPr>
          <p:cNvPr id="185" name="Freeform: Shape 184">
            <a:extLst>
              <a:ext uri="{FF2B5EF4-FFF2-40B4-BE49-F238E27FC236}">
                <a16:creationId xmlns:a16="http://schemas.microsoft.com/office/drawing/2014/main" id="{106682B4-BC00-4FAD-DFDE-E389005120D3}"/>
              </a:ext>
            </a:extLst>
          </p:cNvPr>
          <p:cNvSpPr/>
          <p:nvPr/>
        </p:nvSpPr>
        <p:spPr bwMode="auto">
          <a:xfrm>
            <a:off x="2142100" y="4941928"/>
            <a:ext cx="1387994" cy="189438"/>
          </a:xfrm>
          <a:custGeom>
            <a:avLst/>
            <a:gdLst>
              <a:gd name="connsiteX0" fmla="*/ 0 w 1387994"/>
              <a:gd name="connsiteY0" fmla="*/ 189438 h 189438"/>
              <a:gd name="connsiteX1" fmla="*/ 1387994 w 1387994"/>
              <a:gd name="connsiteY1" fmla="*/ 0 h 189438"/>
            </a:gdLst>
            <a:ahLst/>
            <a:cxnLst>
              <a:cxn ang="0">
                <a:pos x="connsiteX0" y="connsiteY0"/>
              </a:cxn>
              <a:cxn ang="0">
                <a:pos x="connsiteX1" y="connsiteY1"/>
              </a:cxn>
            </a:cxnLst>
            <a:rect l="l" t="t" r="r" b="b"/>
            <a:pathLst>
              <a:path w="1387994" h="189438">
                <a:moveTo>
                  <a:pt x="0" y="189438"/>
                </a:moveTo>
                <a:lnTo>
                  <a:pt x="1387994" y="0"/>
                </a:lnTo>
              </a:path>
            </a:pathLst>
          </a:custGeom>
          <a:noFill/>
          <a:ln w="19050">
            <a:solidFill>
              <a:schemeClr val="accent1"/>
            </a:solidFill>
            <a:miter lim="800000"/>
            <a:headEnd/>
            <a:tailEnd/>
          </a:ln>
        </p:spPr>
        <p:txBody>
          <a:bodyPr rtlCol="0" anchor="ctr"/>
          <a:lstStyle/>
          <a:p>
            <a:pPr algn="ctr"/>
            <a:endParaRPr lang="en-US" dirty="0"/>
          </a:p>
        </p:txBody>
      </p:sp>
      <p:sp>
        <p:nvSpPr>
          <p:cNvPr id="186" name="Freeform: Shape 185">
            <a:extLst>
              <a:ext uri="{FF2B5EF4-FFF2-40B4-BE49-F238E27FC236}">
                <a16:creationId xmlns:a16="http://schemas.microsoft.com/office/drawing/2014/main" id="{4280797E-A7E4-33C6-915B-FC955D659E0D}"/>
              </a:ext>
            </a:extLst>
          </p:cNvPr>
          <p:cNvSpPr/>
          <p:nvPr/>
        </p:nvSpPr>
        <p:spPr bwMode="auto">
          <a:xfrm>
            <a:off x="2134814" y="4887283"/>
            <a:ext cx="1402566" cy="240440"/>
          </a:xfrm>
          <a:custGeom>
            <a:avLst/>
            <a:gdLst>
              <a:gd name="connsiteX0" fmla="*/ 0 w 1402566"/>
              <a:gd name="connsiteY0" fmla="*/ 240440 h 240440"/>
              <a:gd name="connsiteX1" fmla="*/ 1402566 w 1402566"/>
              <a:gd name="connsiteY1" fmla="*/ 0 h 240440"/>
            </a:gdLst>
            <a:ahLst/>
            <a:cxnLst>
              <a:cxn ang="0">
                <a:pos x="connsiteX0" y="connsiteY0"/>
              </a:cxn>
              <a:cxn ang="0">
                <a:pos x="connsiteX1" y="connsiteY1"/>
              </a:cxn>
            </a:cxnLst>
            <a:rect l="l" t="t" r="r" b="b"/>
            <a:pathLst>
              <a:path w="1402566" h="240440">
                <a:moveTo>
                  <a:pt x="0" y="240440"/>
                </a:moveTo>
                <a:lnTo>
                  <a:pt x="1402566" y="0"/>
                </a:lnTo>
              </a:path>
            </a:pathLst>
          </a:custGeom>
          <a:noFill/>
          <a:ln w="19050">
            <a:solidFill>
              <a:schemeClr val="accent1"/>
            </a:solidFill>
            <a:miter lim="800000"/>
            <a:headEnd/>
            <a:tailEnd/>
          </a:ln>
        </p:spPr>
        <p:txBody>
          <a:bodyPr rtlCol="0" anchor="ctr"/>
          <a:lstStyle/>
          <a:p>
            <a:pPr algn="ctr"/>
            <a:endParaRPr lang="en-US" dirty="0"/>
          </a:p>
        </p:txBody>
      </p:sp>
      <p:sp>
        <p:nvSpPr>
          <p:cNvPr id="187" name="Freeform: Shape 186">
            <a:extLst>
              <a:ext uri="{FF2B5EF4-FFF2-40B4-BE49-F238E27FC236}">
                <a16:creationId xmlns:a16="http://schemas.microsoft.com/office/drawing/2014/main" id="{95C8ECE1-9348-7145-057E-0D46A9A267DC}"/>
              </a:ext>
            </a:extLst>
          </p:cNvPr>
          <p:cNvSpPr/>
          <p:nvPr/>
        </p:nvSpPr>
        <p:spPr bwMode="auto">
          <a:xfrm>
            <a:off x="2127528" y="4960143"/>
            <a:ext cx="1406209" cy="276871"/>
          </a:xfrm>
          <a:custGeom>
            <a:avLst/>
            <a:gdLst>
              <a:gd name="connsiteX0" fmla="*/ 0 w 1406209"/>
              <a:gd name="connsiteY0" fmla="*/ 276871 h 276871"/>
              <a:gd name="connsiteX1" fmla="*/ 1406209 w 1406209"/>
              <a:gd name="connsiteY1" fmla="*/ 0 h 276871"/>
            </a:gdLst>
            <a:ahLst/>
            <a:cxnLst>
              <a:cxn ang="0">
                <a:pos x="connsiteX0" y="connsiteY0"/>
              </a:cxn>
              <a:cxn ang="0">
                <a:pos x="connsiteX1" y="connsiteY1"/>
              </a:cxn>
            </a:cxnLst>
            <a:rect l="l" t="t" r="r" b="b"/>
            <a:pathLst>
              <a:path w="1406209" h="276871">
                <a:moveTo>
                  <a:pt x="0" y="276871"/>
                </a:moveTo>
                <a:lnTo>
                  <a:pt x="1406209" y="0"/>
                </a:lnTo>
              </a:path>
            </a:pathLst>
          </a:custGeom>
          <a:noFill/>
          <a:ln w="19050">
            <a:solidFill>
              <a:schemeClr val="accent1"/>
            </a:solidFill>
            <a:miter lim="800000"/>
            <a:headEnd/>
            <a:tailEnd/>
          </a:ln>
        </p:spPr>
        <p:txBody>
          <a:bodyPr rtlCol="0" anchor="ctr"/>
          <a:lstStyle/>
          <a:p>
            <a:pPr algn="ctr"/>
            <a:endParaRPr lang="en-US" dirty="0"/>
          </a:p>
        </p:txBody>
      </p:sp>
      <p:sp>
        <p:nvSpPr>
          <p:cNvPr id="188" name="Freeform: Shape 187">
            <a:extLst>
              <a:ext uri="{FF2B5EF4-FFF2-40B4-BE49-F238E27FC236}">
                <a16:creationId xmlns:a16="http://schemas.microsoft.com/office/drawing/2014/main" id="{AFBB852B-3364-756A-4C26-6618CE3D0D29}"/>
              </a:ext>
            </a:extLst>
          </p:cNvPr>
          <p:cNvSpPr/>
          <p:nvPr/>
        </p:nvSpPr>
        <p:spPr bwMode="auto">
          <a:xfrm>
            <a:off x="2131171" y="5058505"/>
            <a:ext cx="1406209" cy="207653"/>
          </a:xfrm>
          <a:custGeom>
            <a:avLst/>
            <a:gdLst>
              <a:gd name="connsiteX0" fmla="*/ 1406209 w 1406209"/>
              <a:gd name="connsiteY0" fmla="*/ 0 h 207653"/>
              <a:gd name="connsiteX1" fmla="*/ 0 w 1406209"/>
              <a:gd name="connsiteY1" fmla="*/ 207653 h 207653"/>
            </a:gdLst>
            <a:ahLst/>
            <a:cxnLst>
              <a:cxn ang="0">
                <a:pos x="connsiteX0" y="connsiteY0"/>
              </a:cxn>
              <a:cxn ang="0">
                <a:pos x="connsiteX1" y="connsiteY1"/>
              </a:cxn>
            </a:cxnLst>
            <a:rect l="l" t="t" r="r" b="b"/>
            <a:pathLst>
              <a:path w="1406209" h="207653">
                <a:moveTo>
                  <a:pt x="1406209" y="0"/>
                </a:moveTo>
                <a:lnTo>
                  <a:pt x="0" y="207653"/>
                </a:lnTo>
              </a:path>
            </a:pathLst>
          </a:custGeom>
          <a:noFill/>
          <a:ln w="19050">
            <a:solidFill>
              <a:schemeClr val="accent1"/>
            </a:solidFill>
            <a:miter lim="800000"/>
            <a:headEnd/>
            <a:tailEnd/>
          </a:ln>
        </p:spPr>
        <p:txBody>
          <a:bodyPr rtlCol="0" anchor="ctr"/>
          <a:lstStyle/>
          <a:p>
            <a:pPr algn="ctr"/>
            <a:endParaRPr lang="en-US" dirty="0"/>
          </a:p>
        </p:txBody>
      </p:sp>
      <p:sp>
        <p:nvSpPr>
          <p:cNvPr id="189" name="Freeform: Shape 188">
            <a:extLst>
              <a:ext uri="{FF2B5EF4-FFF2-40B4-BE49-F238E27FC236}">
                <a16:creationId xmlns:a16="http://schemas.microsoft.com/office/drawing/2014/main" id="{8F995390-27C6-99D9-3583-0F2FF67A49CF}"/>
              </a:ext>
            </a:extLst>
          </p:cNvPr>
          <p:cNvSpPr/>
          <p:nvPr/>
        </p:nvSpPr>
        <p:spPr bwMode="auto">
          <a:xfrm>
            <a:off x="2131171" y="4847210"/>
            <a:ext cx="1402566" cy="276870"/>
          </a:xfrm>
          <a:custGeom>
            <a:avLst/>
            <a:gdLst>
              <a:gd name="connsiteX0" fmla="*/ 1402566 w 1402566"/>
              <a:gd name="connsiteY0" fmla="*/ 0 h 276870"/>
              <a:gd name="connsiteX1" fmla="*/ 0 w 1402566"/>
              <a:gd name="connsiteY1" fmla="*/ 276870 h 276870"/>
            </a:gdLst>
            <a:ahLst/>
            <a:cxnLst>
              <a:cxn ang="0">
                <a:pos x="connsiteX0" y="connsiteY0"/>
              </a:cxn>
              <a:cxn ang="0">
                <a:pos x="connsiteX1" y="connsiteY1"/>
              </a:cxn>
            </a:cxnLst>
            <a:rect l="l" t="t" r="r" b="b"/>
            <a:pathLst>
              <a:path w="1402566" h="276870">
                <a:moveTo>
                  <a:pt x="1402566" y="0"/>
                </a:moveTo>
                <a:lnTo>
                  <a:pt x="0" y="276870"/>
                </a:lnTo>
              </a:path>
            </a:pathLst>
          </a:custGeom>
          <a:noFill/>
          <a:ln w="19050">
            <a:solidFill>
              <a:schemeClr val="accent1"/>
            </a:solidFill>
            <a:miter lim="800000"/>
            <a:headEnd/>
            <a:tailEnd/>
          </a:ln>
        </p:spPr>
        <p:txBody>
          <a:bodyPr rtlCol="0" anchor="ctr"/>
          <a:lstStyle/>
          <a:p>
            <a:pPr algn="ctr"/>
            <a:endParaRPr lang="en-US" dirty="0"/>
          </a:p>
        </p:txBody>
      </p:sp>
      <p:sp>
        <p:nvSpPr>
          <p:cNvPr id="190" name="Freeform: Shape 189">
            <a:extLst>
              <a:ext uri="{FF2B5EF4-FFF2-40B4-BE49-F238E27FC236}">
                <a16:creationId xmlns:a16="http://schemas.microsoft.com/office/drawing/2014/main" id="{EF0E824C-F23A-F213-047E-E28F15645781}"/>
              </a:ext>
            </a:extLst>
          </p:cNvPr>
          <p:cNvSpPr/>
          <p:nvPr/>
        </p:nvSpPr>
        <p:spPr bwMode="auto">
          <a:xfrm>
            <a:off x="2131171" y="4825351"/>
            <a:ext cx="1402566" cy="255012"/>
          </a:xfrm>
          <a:custGeom>
            <a:avLst/>
            <a:gdLst>
              <a:gd name="connsiteX0" fmla="*/ 1402566 w 1402566"/>
              <a:gd name="connsiteY0" fmla="*/ 0 h 255012"/>
              <a:gd name="connsiteX1" fmla="*/ 0 w 1402566"/>
              <a:gd name="connsiteY1" fmla="*/ 255012 h 255012"/>
            </a:gdLst>
            <a:ahLst/>
            <a:cxnLst>
              <a:cxn ang="0">
                <a:pos x="connsiteX0" y="connsiteY0"/>
              </a:cxn>
              <a:cxn ang="0">
                <a:pos x="connsiteX1" y="connsiteY1"/>
              </a:cxn>
            </a:cxnLst>
            <a:rect l="l" t="t" r="r" b="b"/>
            <a:pathLst>
              <a:path w="1402566" h="255012">
                <a:moveTo>
                  <a:pt x="1402566" y="0"/>
                </a:moveTo>
                <a:lnTo>
                  <a:pt x="0" y="255012"/>
                </a:lnTo>
              </a:path>
            </a:pathLst>
          </a:custGeom>
          <a:noFill/>
          <a:ln w="19050">
            <a:solidFill>
              <a:schemeClr val="accent1"/>
            </a:solidFill>
            <a:miter lim="800000"/>
            <a:headEnd/>
            <a:tailEnd/>
          </a:ln>
        </p:spPr>
        <p:txBody>
          <a:bodyPr rtlCol="0" anchor="ctr"/>
          <a:lstStyle/>
          <a:p>
            <a:pPr algn="ctr"/>
            <a:endParaRPr lang="en-US" dirty="0"/>
          </a:p>
        </p:txBody>
      </p:sp>
      <p:sp>
        <p:nvSpPr>
          <p:cNvPr id="191" name="Freeform: Shape 190">
            <a:extLst>
              <a:ext uri="{FF2B5EF4-FFF2-40B4-BE49-F238E27FC236}">
                <a16:creationId xmlns:a16="http://schemas.microsoft.com/office/drawing/2014/main" id="{423034CB-778E-8A41-27F1-EFDCD8857470}"/>
              </a:ext>
            </a:extLst>
          </p:cNvPr>
          <p:cNvSpPr/>
          <p:nvPr/>
        </p:nvSpPr>
        <p:spPr bwMode="auto">
          <a:xfrm>
            <a:off x="2138457" y="4807136"/>
            <a:ext cx="1402566" cy="94719"/>
          </a:xfrm>
          <a:custGeom>
            <a:avLst/>
            <a:gdLst>
              <a:gd name="connsiteX0" fmla="*/ 1402566 w 1402566"/>
              <a:gd name="connsiteY0" fmla="*/ 0 h 94719"/>
              <a:gd name="connsiteX1" fmla="*/ 0 w 1402566"/>
              <a:gd name="connsiteY1" fmla="*/ 94719 h 94719"/>
            </a:gdLst>
            <a:ahLst/>
            <a:cxnLst>
              <a:cxn ang="0">
                <a:pos x="connsiteX0" y="connsiteY0"/>
              </a:cxn>
              <a:cxn ang="0">
                <a:pos x="connsiteX1" y="connsiteY1"/>
              </a:cxn>
            </a:cxnLst>
            <a:rect l="l" t="t" r="r" b="b"/>
            <a:pathLst>
              <a:path w="1402566" h="94719">
                <a:moveTo>
                  <a:pt x="1402566" y="0"/>
                </a:moveTo>
                <a:lnTo>
                  <a:pt x="0" y="94719"/>
                </a:lnTo>
              </a:path>
            </a:pathLst>
          </a:custGeom>
          <a:noFill/>
          <a:ln w="19050">
            <a:solidFill>
              <a:schemeClr val="accent1"/>
            </a:solidFill>
            <a:miter lim="800000"/>
            <a:headEnd/>
            <a:tailEnd/>
          </a:ln>
        </p:spPr>
        <p:txBody>
          <a:bodyPr rtlCol="0" anchor="ctr"/>
          <a:lstStyle/>
          <a:p>
            <a:pPr algn="ctr"/>
            <a:endParaRPr lang="en-US" dirty="0"/>
          </a:p>
        </p:txBody>
      </p:sp>
      <p:sp>
        <p:nvSpPr>
          <p:cNvPr id="192" name="Freeform: Shape 191">
            <a:extLst>
              <a:ext uri="{FF2B5EF4-FFF2-40B4-BE49-F238E27FC236}">
                <a16:creationId xmlns:a16="http://schemas.microsoft.com/office/drawing/2014/main" id="{79527FB3-90E1-1CD1-483B-D67CA0803431}"/>
              </a:ext>
            </a:extLst>
          </p:cNvPr>
          <p:cNvSpPr/>
          <p:nvPr/>
        </p:nvSpPr>
        <p:spPr bwMode="auto">
          <a:xfrm>
            <a:off x="2127528" y="4708775"/>
            <a:ext cx="1398923" cy="324229"/>
          </a:xfrm>
          <a:custGeom>
            <a:avLst/>
            <a:gdLst>
              <a:gd name="connsiteX0" fmla="*/ 1398923 w 1398923"/>
              <a:gd name="connsiteY0" fmla="*/ 0 h 324229"/>
              <a:gd name="connsiteX1" fmla="*/ 0 w 1398923"/>
              <a:gd name="connsiteY1" fmla="*/ 324229 h 324229"/>
            </a:gdLst>
            <a:ahLst/>
            <a:cxnLst>
              <a:cxn ang="0">
                <a:pos x="connsiteX0" y="connsiteY0"/>
              </a:cxn>
              <a:cxn ang="0">
                <a:pos x="connsiteX1" y="connsiteY1"/>
              </a:cxn>
            </a:cxnLst>
            <a:rect l="l" t="t" r="r" b="b"/>
            <a:pathLst>
              <a:path w="1398923" h="324229">
                <a:moveTo>
                  <a:pt x="1398923" y="0"/>
                </a:moveTo>
                <a:lnTo>
                  <a:pt x="0" y="324229"/>
                </a:lnTo>
              </a:path>
            </a:pathLst>
          </a:custGeom>
          <a:noFill/>
          <a:ln w="19050">
            <a:solidFill>
              <a:schemeClr val="accent1"/>
            </a:solidFill>
            <a:miter lim="800000"/>
            <a:headEnd/>
            <a:tailEnd/>
          </a:ln>
        </p:spPr>
        <p:txBody>
          <a:bodyPr rtlCol="0" anchor="ctr"/>
          <a:lstStyle/>
          <a:p>
            <a:pPr algn="ctr"/>
            <a:endParaRPr lang="en-US" dirty="0"/>
          </a:p>
        </p:txBody>
      </p:sp>
      <p:sp>
        <p:nvSpPr>
          <p:cNvPr id="193" name="Freeform: Shape 192">
            <a:extLst>
              <a:ext uri="{FF2B5EF4-FFF2-40B4-BE49-F238E27FC236}">
                <a16:creationId xmlns:a16="http://schemas.microsoft.com/office/drawing/2014/main" id="{F18A11B9-F90D-37D1-C611-D8D9D8031225}"/>
              </a:ext>
            </a:extLst>
          </p:cNvPr>
          <p:cNvSpPr/>
          <p:nvPr/>
        </p:nvSpPr>
        <p:spPr bwMode="auto">
          <a:xfrm>
            <a:off x="2138457" y="4479264"/>
            <a:ext cx="1391637" cy="783251"/>
          </a:xfrm>
          <a:custGeom>
            <a:avLst/>
            <a:gdLst>
              <a:gd name="connsiteX0" fmla="*/ 1391637 w 1391637"/>
              <a:gd name="connsiteY0" fmla="*/ 0 h 783251"/>
              <a:gd name="connsiteX1" fmla="*/ 0 w 1391637"/>
              <a:gd name="connsiteY1" fmla="*/ 783251 h 783251"/>
            </a:gdLst>
            <a:ahLst/>
            <a:cxnLst>
              <a:cxn ang="0">
                <a:pos x="connsiteX0" y="connsiteY0"/>
              </a:cxn>
              <a:cxn ang="0">
                <a:pos x="connsiteX1" y="connsiteY1"/>
              </a:cxn>
            </a:cxnLst>
            <a:rect l="l" t="t" r="r" b="b"/>
            <a:pathLst>
              <a:path w="1391637" h="783251">
                <a:moveTo>
                  <a:pt x="1391637" y="0"/>
                </a:moveTo>
                <a:lnTo>
                  <a:pt x="0" y="783251"/>
                </a:lnTo>
              </a:path>
            </a:pathLst>
          </a:custGeom>
          <a:noFill/>
          <a:ln w="19050">
            <a:solidFill>
              <a:schemeClr val="accent1"/>
            </a:solidFill>
            <a:miter lim="800000"/>
            <a:headEnd/>
            <a:tailEnd/>
          </a:ln>
        </p:spPr>
        <p:txBody>
          <a:bodyPr rtlCol="0" anchor="ctr"/>
          <a:lstStyle/>
          <a:p>
            <a:pPr algn="ctr"/>
            <a:endParaRPr lang="en-US" dirty="0"/>
          </a:p>
        </p:txBody>
      </p:sp>
      <p:sp>
        <p:nvSpPr>
          <p:cNvPr id="194" name="Freeform: Shape 193">
            <a:extLst>
              <a:ext uri="{FF2B5EF4-FFF2-40B4-BE49-F238E27FC236}">
                <a16:creationId xmlns:a16="http://schemas.microsoft.com/office/drawing/2014/main" id="{88B8C059-6A2F-74F4-C3EE-8F99B4E856FF}"/>
              </a:ext>
            </a:extLst>
          </p:cNvPr>
          <p:cNvSpPr/>
          <p:nvPr/>
        </p:nvSpPr>
        <p:spPr bwMode="auto">
          <a:xfrm>
            <a:off x="2145743" y="4293469"/>
            <a:ext cx="1387994" cy="469951"/>
          </a:xfrm>
          <a:custGeom>
            <a:avLst/>
            <a:gdLst>
              <a:gd name="connsiteX0" fmla="*/ 1387994 w 1387994"/>
              <a:gd name="connsiteY0" fmla="*/ 0 h 469951"/>
              <a:gd name="connsiteX1" fmla="*/ 0 w 1387994"/>
              <a:gd name="connsiteY1" fmla="*/ 469951 h 469951"/>
            </a:gdLst>
            <a:ahLst/>
            <a:cxnLst>
              <a:cxn ang="0">
                <a:pos x="connsiteX0" y="connsiteY0"/>
              </a:cxn>
              <a:cxn ang="0">
                <a:pos x="connsiteX1" y="connsiteY1"/>
              </a:cxn>
            </a:cxnLst>
            <a:rect l="l" t="t" r="r" b="b"/>
            <a:pathLst>
              <a:path w="1387994" h="469951">
                <a:moveTo>
                  <a:pt x="1387994" y="0"/>
                </a:moveTo>
                <a:lnTo>
                  <a:pt x="0" y="469951"/>
                </a:lnTo>
              </a:path>
            </a:pathLst>
          </a:custGeom>
          <a:noFill/>
          <a:ln w="19050">
            <a:solidFill>
              <a:schemeClr val="accent1"/>
            </a:solidFill>
            <a:miter lim="800000"/>
            <a:headEnd/>
            <a:tailEnd/>
          </a:ln>
        </p:spPr>
        <p:txBody>
          <a:bodyPr rtlCol="0" anchor="ctr"/>
          <a:lstStyle/>
          <a:p>
            <a:pPr algn="ctr"/>
            <a:endParaRPr lang="en-US" dirty="0"/>
          </a:p>
        </p:txBody>
      </p:sp>
      <p:sp>
        <p:nvSpPr>
          <p:cNvPr id="195" name="Freeform: Shape 194">
            <a:extLst>
              <a:ext uri="{FF2B5EF4-FFF2-40B4-BE49-F238E27FC236}">
                <a16:creationId xmlns:a16="http://schemas.microsoft.com/office/drawing/2014/main" id="{2B943A95-EE9E-177A-CCF2-F113FD963683}"/>
              </a:ext>
            </a:extLst>
          </p:cNvPr>
          <p:cNvSpPr/>
          <p:nvPr/>
        </p:nvSpPr>
        <p:spPr bwMode="auto">
          <a:xfrm>
            <a:off x="2138457" y="4249753"/>
            <a:ext cx="1402566" cy="885256"/>
          </a:xfrm>
          <a:custGeom>
            <a:avLst/>
            <a:gdLst>
              <a:gd name="connsiteX0" fmla="*/ 1402566 w 1402566"/>
              <a:gd name="connsiteY0" fmla="*/ 0 h 885256"/>
              <a:gd name="connsiteX1" fmla="*/ 0 w 1402566"/>
              <a:gd name="connsiteY1" fmla="*/ 885256 h 885256"/>
            </a:gdLst>
            <a:ahLst/>
            <a:cxnLst>
              <a:cxn ang="0">
                <a:pos x="connsiteX0" y="connsiteY0"/>
              </a:cxn>
              <a:cxn ang="0">
                <a:pos x="connsiteX1" y="connsiteY1"/>
              </a:cxn>
            </a:cxnLst>
            <a:rect l="l" t="t" r="r" b="b"/>
            <a:pathLst>
              <a:path w="1402566" h="885256">
                <a:moveTo>
                  <a:pt x="1402566" y="0"/>
                </a:moveTo>
                <a:lnTo>
                  <a:pt x="0" y="885256"/>
                </a:lnTo>
              </a:path>
            </a:pathLst>
          </a:custGeom>
          <a:noFill/>
          <a:ln w="19050">
            <a:solidFill>
              <a:schemeClr val="accent1"/>
            </a:solidFill>
            <a:miter lim="800000"/>
            <a:headEnd/>
            <a:tailEnd/>
          </a:ln>
        </p:spPr>
        <p:txBody>
          <a:bodyPr rtlCol="0" anchor="ctr"/>
          <a:lstStyle/>
          <a:p>
            <a:pPr algn="ctr"/>
            <a:endParaRPr lang="en-US" dirty="0"/>
          </a:p>
        </p:txBody>
      </p:sp>
      <p:sp>
        <p:nvSpPr>
          <p:cNvPr id="196" name="Freeform: Shape 195">
            <a:extLst>
              <a:ext uri="{FF2B5EF4-FFF2-40B4-BE49-F238E27FC236}">
                <a16:creationId xmlns:a16="http://schemas.microsoft.com/office/drawing/2014/main" id="{A2CBCB6E-B238-6B74-E0B4-DF8778CDCB89}"/>
              </a:ext>
            </a:extLst>
          </p:cNvPr>
          <p:cNvSpPr/>
          <p:nvPr/>
        </p:nvSpPr>
        <p:spPr bwMode="auto">
          <a:xfrm>
            <a:off x="2131171" y="4114961"/>
            <a:ext cx="1398923" cy="1264131"/>
          </a:xfrm>
          <a:custGeom>
            <a:avLst/>
            <a:gdLst>
              <a:gd name="connsiteX0" fmla="*/ 1398923 w 1398923"/>
              <a:gd name="connsiteY0" fmla="*/ 0 h 1264131"/>
              <a:gd name="connsiteX1" fmla="*/ 0 w 1398923"/>
              <a:gd name="connsiteY1" fmla="*/ 1264131 h 1264131"/>
            </a:gdLst>
            <a:ahLst/>
            <a:cxnLst>
              <a:cxn ang="0">
                <a:pos x="connsiteX0" y="connsiteY0"/>
              </a:cxn>
              <a:cxn ang="0">
                <a:pos x="connsiteX1" y="connsiteY1"/>
              </a:cxn>
            </a:cxnLst>
            <a:rect l="l" t="t" r="r" b="b"/>
            <a:pathLst>
              <a:path w="1398923" h="1264131">
                <a:moveTo>
                  <a:pt x="1398923" y="0"/>
                </a:moveTo>
                <a:lnTo>
                  <a:pt x="0" y="1264131"/>
                </a:lnTo>
              </a:path>
            </a:pathLst>
          </a:custGeom>
          <a:noFill/>
          <a:ln w="19050">
            <a:solidFill>
              <a:schemeClr val="accent1"/>
            </a:solidFill>
            <a:miter lim="800000"/>
            <a:headEnd/>
            <a:tailEnd/>
          </a:ln>
        </p:spPr>
        <p:txBody>
          <a:bodyPr rtlCol="0" anchor="ctr"/>
          <a:lstStyle/>
          <a:p>
            <a:pPr algn="ctr"/>
            <a:endParaRPr lang="en-US" dirty="0"/>
          </a:p>
        </p:txBody>
      </p:sp>
      <p:sp>
        <p:nvSpPr>
          <p:cNvPr id="197" name="Freeform: Shape 196">
            <a:extLst>
              <a:ext uri="{FF2B5EF4-FFF2-40B4-BE49-F238E27FC236}">
                <a16:creationId xmlns:a16="http://schemas.microsoft.com/office/drawing/2014/main" id="{2E14FD18-7C98-B692-625A-9F257C5246DA}"/>
              </a:ext>
            </a:extLst>
          </p:cNvPr>
          <p:cNvSpPr/>
          <p:nvPr/>
        </p:nvSpPr>
        <p:spPr bwMode="auto">
          <a:xfrm>
            <a:off x="2142100" y="3958311"/>
            <a:ext cx="1391637" cy="1355206"/>
          </a:xfrm>
          <a:custGeom>
            <a:avLst/>
            <a:gdLst>
              <a:gd name="connsiteX0" fmla="*/ 1391637 w 1391637"/>
              <a:gd name="connsiteY0" fmla="*/ 0 h 1355206"/>
              <a:gd name="connsiteX1" fmla="*/ 0 w 1391637"/>
              <a:gd name="connsiteY1" fmla="*/ 1355206 h 1355206"/>
            </a:gdLst>
            <a:ahLst/>
            <a:cxnLst>
              <a:cxn ang="0">
                <a:pos x="connsiteX0" y="connsiteY0"/>
              </a:cxn>
              <a:cxn ang="0">
                <a:pos x="connsiteX1" y="connsiteY1"/>
              </a:cxn>
            </a:cxnLst>
            <a:rect l="l" t="t" r="r" b="b"/>
            <a:pathLst>
              <a:path w="1391637" h="1355206">
                <a:moveTo>
                  <a:pt x="1391637" y="0"/>
                </a:moveTo>
                <a:lnTo>
                  <a:pt x="0" y="1355206"/>
                </a:lnTo>
              </a:path>
            </a:pathLst>
          </a:custGeom>
          <a:noFill/>
          <a:ln w="19050">
            <a:solidFill>
              <a:schemeClr val="accent1"/>
            </a:solidFill>
            <a:miter lim="800000"/>
            <a:headEnd/>
            <a:tailEnd/>
          </a:ln>
        </p:spPr>
        <p:txBody>
          <a:bodyPr rtlCol="0" anchor="ctr"/>
          <a:lstStyle/>
          <a:p>
            <a:pPr algn="ctr"/>
            <a:endParaRPr lang="en-US" dirty="0"/>
          </a:p>
        </p:txBody>
      </p:sp>
      <p:sp>
        <p:nvSpPr>
          <p:cNvPr id="198" name="Freeform: Shape 197">
            <a:extLst>
              <a:ext uri="{FF2B5EF4-FFF2-40B4-BE49-F238E27FC236}">
                <a16:creationId xmlns:a16="http://schemas.microsoft.com/office/drawing/2014/main" id="{391B56F3-82BC-1964-6BE0-80C35C072065}"/>
              </a:ext>
            </a:extLst>
          </p:cNvPr>
          <p:cNvSpPr/>
          <p:nvPr/>
        </p:nvSpPr>
        <p:spPr bwMode="auto">
          <a:xfrm>
            <a:off x="2123885" y="4114961"/>
            <a:ext cx="1402566" cy="1154840"/>
          </a:xfrm>
          <a:custGeom>
            <a:avLst/>
            <a:gdLst>
              <a:gd name="connsiteX0" fmla="*/ 1402566 w 1402566"/>
              <a:gd name="connsiteY0" fmla="*/ 0 h 1154840"/>
              <a:gd name="connsiteX1" fmla="*/ 0 w 1402566"/>
              <a:gd name="connsiteY1" fmla="*/ 1154840 h 1154840"/>
            </a:gdLst>
            <a:ahLst/>
            <a:cxnLst>
              <a:cxn ang="0">
                <a:pos x="connsiteX0" y="connsiteY0"/>
              </a:cxn>
              <a:cxn ang="0">
                <a:pos x="connsiteX1" y="connsiteY1"/>
              </a:cxn>
            </a:cxnLst>
            <a:rect l="l" t="t" r="r" b="b"/>
            <a:pathLst>
              <a:path w="1402566" h="1154840">
                <a:moveTo>
                  <a:pt x="1402566" y="0"/>
                </a:moveTo>
                <a:lnTo>
                  <a:pt x="0" y="1154840"/>
                </a:lnTo>
              </a:path>
            </a:pathLst>
          </a:custGeom>
          <a:noFill/>
          <a:ln w="19050">
            <a:solidFill>
              <a:schemeClr val="accent1"/>
            </a:solidFill>
            <a:miter lim="800000"/>
            <a:headEnd/>
            <a:tailEnd/>
          </a:ln>
        </p:spPr>
        <p:txBody>
          <a:bodyPr rtlCol="0" anchor="ctr"/>
          <a:lstStyle/>
          <a:p>
            <a:pPr algn="ctr"/>
            <a:endParaRPr lang="en-US" dirty="0"/>
          </a:p>
        </p:txBody>
      </p:sp>
      <p:sp>
        <p:nvSpPr>
          <p:cNvPr id="199" name="Freeform: Shape 198">
            <a:extLst>
              <a:ext uri="{FF2B5EF4-FFF2-40B4-BE49-F238E27FC236}">
                <a16:creationId xmlns:a16="http://schemas.microsoft.com/office/drawing/2014/main" id="{93CB1EF1-A179-7423-55DB-7792B2D1F8C1}"/>
              </a:ext>
            </a:extLst>
          </p:cNvPr>
          <p:cNvSpPr/>
          <p:nvPr/>
        </p:nvSpPr>
        <p:spPr bwMode="auto">
          <a:xfrm>
            <a:off x="2131171" y="3969240"/>
            <a:ext cx="1391637" cy="1052835"/>
          </a:xfrm>
          <a:custGeom>
            <a:avLst/>
            <a:gdLst>
              <a:gd name="connsiteX0" fmla="*/ 1391637 w 1391637"/>
              <a:gd name="connsiteY0" fmla="*/ 0 h 1052835"/>
              <a:gd name="connsiteX1" fmla="*/ 0 w 1391637"/>
              <a:gd name="connsiteY1" fmla="*/ 1052835 h 1052835"/>
            </a:gdLst>
            <a:ahLst/>
            <a:cxnLst>
              <a:cxn ang="0">
                <a:pos x="connsiteX0" y="connsiteY0"/>
              </a:cxn>
              <a:cxn ang="0">
                <a:pos x="connsiteX1" y="connsiteY1"/>
              </a:cxn>
            </a:cxnLst>
            <a:rect l="l" t="t" r="r" b="b"/>
            <a:pathLst>
              <a:path w="1391637" h="1052835">
                <a:moveTo>
                  <a:pt x="1391637" y="0"/>
                </a:moveTo>
                <a:lnTo>
                  <a:pt x="0" y="1052835"/>
                </a:lnTo>
              </a:path>
            </a:pathLst>
          </a:custGeom>
          <a:noFill/>
          <a:ln w="19050">
            <a:solidFill>
              <a:schemeClr val="accent1"/>
            </a:solidFill>
            <a:miter lim="800000"/>
            <a:headEnd/>
            <a:tailEnd/>
          </a:ln>
        </p:spPr>
        <p:txBody>
          <a:bodyPr rtlCol="0" anchor="ctr"/>
          <a:lstStyle/>
          <a:p>
            <a:pPr algn="ctr"/>
            <a:endParaRPr lang="en-US" dirty="0"/>
          </a:p>
        </p:txBody>
      </p:sp>
      <p:sp>
        <p:nvSpPr>
          <p:cNvPr id="200" name="Freeform: Shape 199">
            <a:extLst>
              <a:ext uri="{FF2B5EF4-FFF2-40B4-BE49-F238E27FC236}">
                <a16:creationId xmlns:a16="http://schemas.microsoft.com/office/drawing/2014/main" id="{3F0837FB-D878-9E04-3D3A-C3C72363A81C}"/>
              </a:ext>
            </a:extLst>
          </p:cNvPr>
          <p:cNvSpPr/>
          <p:nvPr/>
        </p:nvSpPr>
        <p:spPr bwMode="auto">
          <a:xfrm>
            <a:off x="2134814" y="3710585"/>
            <a:ext cx="1395280" cy="765036"/>
          </a:xfrm>
          <a:custGeom>
            <a:avLst/>
            <a:gdLst>
              <a:gd name="connsiteX0" fmla="*/ 1395280 w 1395280"/>
              <a:gd name="connsiteY0" fmla="*/ 0 h 765036"/>
              <a:gd name="connsiteX1" fmla="*/ 0 w 1395280"/>
              <a:gd name="connsiteY1" fmla="*/ 765036 h 765036"/>
            </a:gdLst>
            <a:ahLst/>
            <a:cxnLst>
              <a:cxn ang="0">
                <a:pos x="connsiteX0" y="connsiteY0"/>
              </a:cxn>
              <a:cxn ang="0">
                <a:pos x="connsiteX1" y="connsiteY1"/>
              </a:cxn>
            </a:cxnLst>
            <a:rect l="l" t="t" r="r" b="b"/>
            <a:pathLst>
              <a:path w="1395280" h="765036">
                <a:moveTo>
                  <a:pt x="1395280" y="0"/>
                </a:moveTo>
                <a:lnTo>
                  <a:pt x="0" y="765036"/>
                </a:lnTo>
              </a:path>
            </a:pathLst>
          </a:custGeom>
          <a:noFill/>
          <a:ln w="19050">
            <a:solidFill>
              <a:schemeClr val="accent1"/>
            </a:solidFill>
            <a:miter lim="800000"/>
            <a:headEnd/>
            <a:tailEnd/>
          </a:ln>
        </p:spPr>
        <p:txBody>
          <a:bodyPr rtlCol="0" anchor="ctr"/>
          <a:lstStyle/>
          <a:p>
            <a:pPr algn="ctr"/>
            <a:endParaRPr lang="en-US" dirty="0"/>
          </a:p>
        </p:txBody>
      </p:sp>
      <p:sp>
        <p:nvSpPr>
          <p:cNvPr id="201" name="Freeform: Shape 200">
            <a:extLst>
              <a:ext uri="{FF2B5EF4-FFF2-40B4-BE49-F238E27FC236}">
                <a16:creationId xmlns:a16="http://schemas.microsoft.com/office/drawing/2014/main" id="{08E3DB60-50BF-F938-B385-7082417AF63C}"/>
              </a:ext>
            </a:extLst>
          </p:cNvPr>
          <p:cNvSpPr/>
          <p:nvPr/>
        </p:nvSpPr>
        <p:spPr bwMode="auto">
          <a:xfrm>
            <a:off x="2123885" y="3400928"/>
            <a:ext cx="1409852" cy="2029166"/>
          </a:xfrm>
          <a:custGeom>
            <a:avLst/>
            <a:gdLst>
              <a:gd name="connsiteX0" fmla="*/ 1409852 w 1409852"/>
              <a:gd name="connsiteY0" fmla="*/ 0 h 2029166"/>
              <a:gd name="connsiteX1" fmla="*/ 0 w 1409852"/>
              <a:gd name="connsiteY1" fmla="*/ 2029166 h 2029166"/>
            </a:gdLst>
            <a:ahLst/>
            <a:cxnLst>
              <a:cxn ang="0">
                <a:pos x="connsiteX0" y="connsiteY0"/>
              </a:cxn>
              <a:cxn ang="0">
                <a:pos x="connsiteX1" y="connsiteY1"/>
              </a:cxn>
            </a:cxnLst>
            <a:rect l="l" t="t" r="r" b="b"/>
            <a:pathLst>
              <a:path w="1409852" h="2029166">
                <a:moveTo>
                  <a:pt x="1409852" y="0"/>
                </a:moveTo>
                <a:lnTo>
                  <a:pt x="0" y="2029166"/>
                </a:lnTo>
              </a:path>
            </a:pathLst>
          </a:custGeom>
          <a:noFill/>
          <a:ln w="19050">
            <a:solidFill>
              <a:schemeClr val="accent1"/>
            </a:solidFill>
            <a:miter lim="800000"/>
            <a:headEnd/>
            <a:tailEnd/>
          </a:ln>
        </p:spPr>
        <p:txBody>
          <a:bodyPr rtlCol="0" anchor="ctr"/>
          <a:lstStyle/>
          <a:p>
            <a:pPr algn="ctr"/>
            <a:endParaRPr lang="en-US" dirty="0"/>
          </a:p>
        </p:txBody>
      </p:sp>
      <p:sp>
        <p:nvSpPr>
          <p:cNvPr id="202" name="Freeform: Shape 201">
            <a:extLst>
              <a:ext uri="{FF2B5EF4-FFF2-40B4-BE49-F238E27FC236}">
                <a16:creationId xmlns:a16="http://schemas.microsoft.com/office/drawing/2014/main" id="{ABCAF2CC-578E-FEFD-93E4-B8472CB8DA7B}"/>
              </a:ext>
            </a:extLst>
          </p:cNvPr>
          <p:cNvSpPr/>
          <p:nvPr/>
        </p:nvSpPr>
        <p:spPr bwMode="auto">
          <a:xfrm>
            <a:off x="2131171" y="3961954"/>
            <a:ext cx="1406209" cy="1409852"/>
          </a:xfrm>
          <a:custGeom>
            <a:avLst/>
            <a:gdLst>
              <a:gd name="connsiteX0" fmla="*/ 1406209 w 1406209"/>
              <a:gd name="connsiteY0" fmla="*/ 0 h 1409852"/>
              <a:gd name="connsiteX1" fmla="*/ 0 w 1406209"/>
              <a:gd name="connsiteY1" fmla="*/ 1409852 h 1409852"/>
            </a:gdLst>
            <a:ahLst/>
            <a:cxnLst>
              <a:cxn ang="0">
                <a:pos x="connsiteX0" y="connsiteY0"/>
              </a:cxn>
              <a:cxn ang="0">
                <a:pos x="connsiteX1" y="connsiteY1"/>
              </a:cxn>
            </a:cxnLst>
            <a:rect l="l" t="t" r="r" b="b"/>
            <a:pathLst>
              <a:path w="1406209" h="1409852">
                <a:moveTo>
                  <a:pt x="1406209" y="0"/>
                </a:moveTo>
                <a:lnTo>
                  <a:pt x="0" y="1409852"/>
                </a:lnTo>
              </a:path>
            </a:pathLst>
          </a:custGeom>
          <a:noFill/>
          <a:ln w="19050">
            <a:solidFill>
              <a:schemeClr val="accent1"/>
            </a:solidFill>
            <a:miter lim="800000"/>
            <a:headEnd/>
            <a:tailEnd/>
          </a:ln>
        </p:spPr>
        <p:txBody>
          <a:bodyPr rtlCol="0" anchor="ctr"/>
          <a:lstStyle/>
          <a:p>
            <a:pPr algn="ctr"/>
            <a:endParaRPr lang="en-US" dirty="0"/>
          </a:p>
        </p:txBody>
      </p:sp>
      <p:sp>
        <p:nvSpPr>
          <p:cNvPr id="203" name="TextBox 202">
            <a:extLst>
              <a:ext uri="{FF2B5EF4-FFF2-40B4-BE49-F238E27FC236}">
                <a16:creationId xmlns:a16="http://schemas.microsoft.com/office/drawing/2014/main" id="{4B16F7CD-7E03-DF77-1CC2-4F703006C34B}"/>
              </a:ext>
            </a:extLst>
          </p:cNvPr>
          <p:cNvSpPr txBox="1"/>
          <p:nvPr/>
        </p:nvSpPr>
        <p:spPr bwMode="auto">
          <a:xfrm>
            <a:off x="1754396" y="3596680"/>
            <a:ext cx="971635" cy="541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ts val="1400"/>
              </a:lnSpc>
              <a:spcBef>
                <a:spcPct val="50000"/>
              </a:spcBef>
              <a:spcAft>
                <a:spcPct val="0"/>
              </a:spcAft>
              <a:buClrTx/>
              <a:buFontTx/>
              <a:buNone/>
            </a:pPr>
            <a:r>
              <a:rPr lang="en-US" sz="1400" b="0" dirty="0">
                <a:solidFill>
                  <a:schemeClr val="bg1"/>
                </a:solidFill>
                <a:latin typeface="Calibri" panose="020F0502020204030204" pitchFamily="34" charset="0"/>
              </a:rPr>
              <a:t>Decrease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Increase</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No change</a:t>
            </a:r>
          </a:p>
        </p:txBody>
      </p:sp>
      <p:cxnSp>
        <p:nvCxnSpPr>
          <p:cNvPr id="207" name="Straight Connector 206">
            <a:extLst>
              <a:ext uri="{FF2B5EF4-FFF2-40B4-BE49-F238E27FC236}">
                <a16:creationId xmlns:a16="http://schemas.microsoft.com/office/drawing/2014/main" id="{A7E3ACCD-DEA9-ACFD-5194-7DAC47980CDD}"/>
              </a:ext>
            </a:extLst>
          </p:cNvPr>
          <p:cNvCxnSpPr/>
          <p:nvPr/>
        </p:nvCxnSpPr>
        <p:spPr bwMode="auto">
          <a:xfrm>
            <a:off x="1539240" y="3676295"/>
            <a:ext cx="171450" cy="0"/>
          </a:xfrm>
          <a:prstGeom prst="line">
            <a:avLst/>
          </a:prstGeom>
          <a:noFill/>
          <a:ln w="28575" cap="flat" cmpd="sng" algn="ctr">
            <a:solidFill>
              <a:schemeClr val="accent2"/>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DBBE12D0-B25A-68F9-1CB1-ECC39EBDD4DF}"/>
              </a:ext>
            </a:extLst>
          </p:cNvPr>
          <p:cNvCxnSpPr/>
          <p:nvPr/>
        </p:nvCxnSpPr>
        <p:spPr bwMode="auto">
          <a:xfrm>
            <a:off x="1539240" y="3847745"/>
            <a:ext cx="171450" cy="0"/>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75C04D13-A531-0AFF-FF22-732357A59B29}"/>
              </a:ext>
            </a:extLst>
          </p:cNvPr>
          <p:cNvCxnSpPr/>
          <p:nvPr/>
        </p:nvCxnSpPr>
        <p:spPr bwMode="auto">
          <a:xfrm>
            <a:off x="1539240" y="4023005"/>
            <a:ext cx="171450" cy="0"/>
          </a:xfrm>
          <a:prstGeom prst="line">
            <a:avLst/>
          </a:prstGeom>
          <a:noFill/>
          <a:ln w="28575" cap="flat" cmpd="sng" algn="ctr">
            <a:solidFill>
              <a:schemeClr val="accent3"/>
            </a:solidFill>
            <a:prstDash val="solid"/>
            <a:round/>
            <a:headEnd type="none" w="med" len="med"/>
            <a:tailEnd type="none" w="med" len="med"/>
          </a:ln>
          <a:effectLst/>
        </p:spPr>
      </p:cxnSp>
      <p:sp>
        <p:nvSpPr>
          <p:cNvPr id="14" name="TextBox 13">
            <a:extLst>
              <a:ext uri="{FF2B5EF4-FFF2-40B4-BE49-F238E27FC236}">
                <a16:creationId xmlns:a16="http://schemas.microsoft.com/office/drawing/2014/main" id="{B500EFD0-5F60-4226-688A-FD17A9F08E26}"/>
              </a:ext>
            </a:extLst>
          </p:cNvPr>
          <p:cNvSpPr txBox="1"/>
          <p:nvPr/>
        </p:nvSpPr>
        <p:spPr bwMode="auto">
          <a:xfrm>
            <a:off x="8855981" y="2921081"/>
            <a:ext cx="1521966" cy="463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a:lnSpc>
                <a:spcPts val="1200"/>
              </a:lnSpc>
              <a:spcBef>
                <a:spcPts val="0"/>
              </a:spcBef>
              <a:spcAft>
                <a:spcPct val="0"/>
              </a:spcAft>
              <a:buClrTx/>
              <a:buFontTx/>
              <a:buNone/>
            </a:pP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Median change: +1.9</a:t>
            </a:r>
          </a:p>
          <a:p>
            <a:pPr>
              <a:lnSpc>
                <a:spcPts val="1200"/>
              </a:lnSpc>
              <a:spcBef>
                <a:spcPts val="0"/>
              </a:spcBef>
              <a:spcAft>
                <a:spcPct val="0"/>
              </a:spcAft>
              <a:buClrTx/>
              <a:buFontTx/>
              <a:buNone/>
            </a:pPr>
            <a:r>
              <a:rPr lang="en-US" sz="1200" b="0" dirty="0">
                <a:solidFill>
                  <a:schemeClr val="bg1"/>
                </a:solidFill>
                <a:latin typeface="Calibri" panose="020F0502020204030204" pitchFamily="34" charset="0"/>
              </a:rPr>
              <a:t>(IQR: -2.5-9.3)</a:t>
            </a:r>
          </a:p>
        </p:txBody>
      </p:sp>
    </p:spTree>
    <p:extLst>
      <p:ext uri="{BB962C8B-B14F-4D97-AF65-F5344CB8AC3E}">
        <p14:creationId xmlns:p14="http://schemas.microsoft.com/office/powerpoint/2010/main" val="5085860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50D07-3A24-4F6C-1541-6F7974C9569D}"/>
              </a:ext>
            </a:extLst>
          </p:cNvPr>
          <p:cNvSpPr>
            <a:spLocks noGrp="1"/>
          </p:cNvSpPr>
          <p:nvPr>
            <p:ph type="title"/>
          </p:nvPr>
        </p:nvSpPr>
        <p:spPr/>
        <p:txBody>
          <a:bodyPr/>
          <a:lstStyle/>
          <a:p>
            <a:r>
              <a:rPr lang="en-US" sz="3200" dirty="0"/>
              <a:t>Ongoing Trials of HER3-Targeted Agents in Breast Cancer</a:t>
            </a:r>
          </a:p>
        </p:txBody>
      </p:sp>
      <p:graphicFrame>
        <p:nvGraphicFramePr>
          <p:cNvPr id="4" name="Group 155">
            <a:extLst>
              <a:ext uri="{FF2B5EF4-FFF2-40B4-BE49-F238E27FC236}">
                <a16:creationId xmlns:a16="http://schemas.microsoft.com/office/drawing/2014/main" id="{B09F0781-FF07-D642-E1F1-CBE645E078E8}"/>
              </a:ext>
            </a:extLst>
          </p:cNvPr>
          <p:cNvGraphicFramePr>
            <a:graphicFrameLocks/>
          </p:cNvGraphicFramePr>
          <p:nvPr>
            <p:extLst>
              <p:ext uri="{D42A27DB-BD31-4B8C-83A1-F6EECF244321}">
                <p14:modId xmlns:p14="http://schemas.microsoft.com/office/powerpoint/2010/main" val="265204060"/>
              </p:ext>
            </p:extLst>
          </p:nvPr>
        </p:nvGraphicFramePr>
        <p:xfrm>
          <a:off x="716463" y="1456590"/>
          <a:ext cx="10764336" cy="4799199"/>
        </p:xfrm>
        <a:graphic>
          <a:graphicData uri="http://schemas.openxmlformats.org/drawingml/2006/table">
            <a:tbl>
              <a:tblPr firstRow="1" bandRow="1">
                <a:tableStyleId>{72833802-FEF1-4C79-8D5D-14CF1EAF98D9}</a:tableStyleId>
              </a:tblPr>
              <a:tblGrid>
                <a:gridCol w="1426369">
                  <a:extLst>
                    <a:ext uri="{9D8B030D-6E8A-4147-A177-3AD203B41FA5}">
                      <a16:colId xmlns:a16="http://schemas.microsoft.com/office/drawing/2014/main" val="20000"/>
                    </a:ext>
                  </a:extLst>
                </a:gridCol>
                <a:gridCol w="1190764">
                  <a:extLst>
                    <a:ext uri="{9D8B030D-6E8A-4147-A177-3AD203B41FA5}">
                      <a16:colId xmlns:a16="http://schemas.microsoft.com/office/drawing/2014/main" val="20001"/>
                    </a:ext>
                  </a:extLst>
                </a:gridCol>
                <a:gridCol w="2661388">
                  <a:extLst>
                    <a:ext uri="{9D8B030D-6E8A-4147-A177-3AD203B41FA5}">
                      <a16:colId xmlns:a16="http://schemas.microsoft.com/office/drawing/2014/main" val="242346102"/>
                    </a:ext>
                  </a:extLst>
                </a:gridCol>
                <a:gridCol w="2923163">
                  <a:extLst>
                    <a:ext uri="{9D8B030D-6E8A-4147-A177-3AD203B41FA5}">
                      <a16:colId xmlns:a16="http://schemas.microsoft.com/office/drawing/2014/main" val="20002"/>
                    </a:ext>
                  </a:extLst>
                </a:gridCol>
                <a:gridCol w="1316705">
                  <a:extLst>
                    <a:ext uri="{9D8B030D-6E8A-4147-A177-3AD203B41FA5}">
                      <a16:colId xmlns:a16="http://schemas.microsoft.com/office/drawing/2014/main" val="20003"/>
                    </a:ext>
                  </a:extLst>
                </a:gridCol>
                <a:gridCol w="1245947">
                  <a:extLst>
                    <a:ext uri="{9D8B030D-6E8A-4147-A177-3AD203B41FA5}">
                      <a16:colId xmlns:a16="http://schemas.microsoft.com/office/drawing/2014/main" val="1936757580"/>
                    </a:ext>
                  </a:extLst>
                </a:gridCol>
              </a:tblGrid>
              <a:tr h="1699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u="none" strike="noStrike" cap="none" normalizeH="0" baseline="0" dirty="0">
                          <a:ln>
                            <a:noFill/>
                          </a:ln>
                          <a:solidFill>
                            <a:schemeClr val="tx1"/>
                          </a:solidFill>
                          <a:effectLst/>
                        </a:rPr>
                        <a:t>Trial</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74" marB="45774" anchor="ctr" horzOverflow="overflow">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Phase</a:t>
                      </a: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Treatment</a:t>
                      </a: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Population</a:t>
                      </a: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1° Endpoint</a:t>
                      </a: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accent3"/>
                    </a:solidFill>
                  </a:tcPr>
                </a:tc>
                <a:tc>
                  <a:txBody>
                    <a:bodyPr/>
                    <a:lstStyle/>
                    <a:p>
                      <a:pPr algn="ctr"/>
                      <a:r>
                        <a:rPr lang="en-US" sz="1400" b="1" dirty="0">
                          <a:solidFill>
                            <a:schemeClr val="tx1"/>
                          </a:solidFill>
                        </a:rPr>
                        <a:t>Status</a:t>
                      </a:r>
                    </a:p>
                  </a:txBody>
                  <a:tcPr marL="121881" marR="121881" marT="45774" marB="45774" anchor="ctr" horzOverflow="overflow">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7435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dirty="0">
                          <a:solidFill>
                            <a:schemeClr val="bg1"/>
                          </a:solidFill>
                        </a:rPr>
                        <a:t>U31402-A-J101</a:t>
                      </a:r>
                      <a:r>
                        <a:rPr lang="en-US" sz="1400" dirty="0"/>
                        <a:t> </a:t>
                      </a:r>
                      <a:r>
                        <a:rPr kumimoji="0" lang="en-US" sz="1400" b="0" u="none" strike="noStrike" cap="none" normalizeH="0" baseline="0" dirty="0">
                          <a:ln>
                            <a:noFill/>
                          </a:ln>
                          <a:solidFill>
                            <a:schemeClr val="bg2">
                              <a:lumMod val="10000"/>
                            </a:schemeClr>
                          </a:solidFill>
                          <a:effectLst/>
                        </a:rPr>
                        <a:t>NCT02989341</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rPr>
                        <a:t>I /II</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u="none" strike="noStrike" cap="none" normalizeH="0" baseline="0" dirty="0">
                          <a:ln>
                            <a:noFill/>
                          </a:ln>
                          <a:solidFill>
                            <a:schemeClr val="bg2">
                              <a:lumMod val="10000"/>
                            </a:schemeClr>
                          </a:solidFill>
                          <a:effectLst/>
                        </a:rPr>
                        <a:t>Patritumab-DXd dose escalation</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rPr>
                        <a:t>HER3+ MBC</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rPr>
                        <a:t>ORR, AEs</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rPr>
                        <a:t>Active, not enrolling</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29808306"/>
                  </a:ext>
                </a:extLst>
              </a:tr>
              <a:tr h="274357">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rPr>
                        <a:t>NCT04699630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rPr>
                        <a:t>II</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u="none" strike="noStrike" cap="none" normalizeH="0" baseline="0" dirty="0">
                          <a:ln>
                            <a:noFill/>
                          </a:ln>
                          <a:solidFill>
                            <a:schemeClr val="bg2">
                              <a:lumMod val="10000"/>
                            </a:schemeClr>
                          </a:solidFill>
                          <a:effectLst/>
                        </a:rPr>
                        <a:t>Patritumab-DXd</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u="none" strike="noStrike" kern="1200" cap="none" spc="0" normalizeH="0" baseline="0" noProof="0" dirty="0">
                          <a:ln>
                            <a:noFill/>
                          </a:ln>
                          <a:solidFill>
                            <a:prstClr val="black"/>
                          </a:solidFill>
                          <a:effectLst/>
                          <a:uLnTx/>
                          <a:uFillTx/>
                        </a:rPr>
                        <a:t>Previously treated advanced/MBC (Parts A and B: HER2-; Part Z: HER2+)</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rPr>
                        <a:t>ORR, PFS</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Enrolling</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26655888"/>
                  </a:ext>
                </a:extLst>
              </a:tr>
              <a:tr h="744603">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rPr>
                        <a:t>ICARUS-BREAST NCT04965766</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rPr>
                        <a:t>II</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rPr>
                        <a:t>Patritumab-DXd</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rPr>
                        <a:t>Advanced HER2-/HR+ BC; r</a:t>
                      </a:r>
                      <a:r>
                        <a:rPr kumimoji="0" lang="en-US" sz="1400" b="0" u="none" strike="noStrike" kern="1200" cap="none" spc="0" normalizeH="0" baseline="0" noProof="0" dirty="0">
                          <a:ln>
                            <a:noFill/>
                          </a:ln>
                          <a:solidFill>
                            <a:prstClr val="black"/>
                          </a:solidFill>
                          <a:effectLst/>
                          <a:uLnTx/>
                          <a:uFillTx/>
                        </a:rPr>
                        <a:t>esistant to ET and CDK4/6 inhibitors, 1 line prior chemotherapy for adv BC</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rPr>
                        <a:t>ORR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Enrolling</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35354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rPr>
                        <a:t>SOLTI-VALENTINE NCT05569811</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rPr>
                        <a:t>II</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u="none" strike="noStrike" kern="1200" cap="none" spc="0" normalizeH="0" baseline="0" noProof="0" dirty="0">
                          <a:ln>
                            <a:noFill/>
                          </a:ln>
                          <a:solidFill>
                            <a:prstClr val="black"/>
                          </a:solidFill>
                          <a:effectLst/>
                          <a:uLnTx/>
                          <a:uFillTx/>
                        </a:rPr>
                        <a:t>Neoadjuvant </a:t>
                      </a:r>
                      <a:r>
                        <a:rPr kumimoji="0" lang="en-US" sz="1400" b="0" u="none" strike="noStrike" kern="1200" cap="none" spc="0" normalizeH="0" baseline="0" noProof="0" dirty="0">
                          <a:ln>
                            <a:noFill/>
                          </a:ln>
                          <a:solidFill>
                            <a:schemeClr val="bg2">
                              <a:lumMod val="10000"/>
                            </a:schemeClr>
                          </a:solidFill>
                          <a:effectLst/>
                          <a:uLnTx/>
                          <a:uFillTx/>
                        </a:rPr>
                        <a:t>p</a:t>
                      </a:r>
                      <a:r>
                        <a:rPr kumimoji="0" lang="en-US" sz="1400" b="0" u="none" strike="noStrike" cap="none" normalizeH="0" baseline="0" dirty="0">
                          <a:ln>
                            <a:noFill/>
                          </a:ln>
                          <a:solidFill>
                            <a:schemeClr val="bg2">
                              <a:lumMod val="10000"/>
                            </a:schemeClr>
                          </a:solidFill>
                          <a:effectLst/>
                        </a:rPr>
                        <a:t>atritumab-DXd</a:t>
                      </a:r>
                      <a:r>
                        <a:rPr kumimoji="0" lang="en-US" sz="1400" b="0" u="none" strike="noStrike" kern="1200" cap="none" spc="0" normalizeH="0" baseline="0" noProof="0" dirty="0">
                          <a:ln>
                            <a:noFill/>
                          </a:ln>
                          <a:solidFill>
                            <a:prstClr val="black"/>
                          </a:solidFill>
                          <a:effectLst/>
                          <a:uLnTx/>
                          <a:uFillTx/>
                        </a:rPr>
                        <a:t> ± ET vs chemotherapy</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rPr>
                        <a:t>Treatment-naive, operable high-risk HR+/HER2- breast cancer</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rPr>
                        <a:t>pCR at surgery</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Enrolling</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42608065"/>
                  </a:ext>
                </a:extLst>
              </a:tr>
              <a:tr h="391918">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kern="1200" cap="none" spc="0" normalizeH="0" baseline="0" noProof="0" dirty="0">
                          <a:ln>
                            <a:noFill/>
                          </a:ln>
                          <a:solidFill>
                            <a:prstClr val="black"/>
                          </a:solidFill>
                          <a:effectLst/>
                          <a:uLnTx/>
                          <a:uFillTx/>
                        </a:rPr>
                        <a:t>PARAMETer NCT05620914</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rPr>
                        <a:t>Window of opportunity</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u="none" strike="noStrike" kern="1200" cap="none" spc="0" normalizeH="0" baseline="0" noProof="0" dirty="0">
                          <a:ln>
                            <a:noFill/>
                          </a:ln>
                          <a:solidFill>
                            <a:prstClr val="black"/>
                          </a:solidFill>
                          <a:effectLst/>
                          <a:uLnTx/>
                          <a:uFillTx/>
                        </a:rPr>
                        <a:t>Neoadjuvant </a:t>
                      </a:r>
                      <a:r>
                        <a:rPr kumimoji="0" lang="en-US" sz="1400" b="0" u="none" strike="noStrike" kern="1200" cap="none" spc="0" normalizeH="0" baseline="0" noProof="0" dirty="0">
                          <a:ln>
                            <a:noFill/>
                          </a:ln>
                          <a:solidFill>
                            <a:schemeClr val="bg2">
                              <a:lumMod val="10000"/>
                            </a:schemeClr>
                          </a:solidFill>
                          <a:effectLst/>
                          <a:uLnTx/>
                          <a:uFillTx/>
                        </a:rPr>
                        <a:t>p</a:t>
                      </a:r>
                      <a:r>
                        <a:rPr kumimoji="0" lang="en-US" sz="1400" b="0" u="none" strike="noStrike" cap="none" normalizeH="0" baseline="0" dirty="0">
                          <a:ln>
                            <a:noFill/>
                          </a:ln>
                          <a:solidFill>
                            <a:schemeClr val="bg2">
                              <a:lumMod val="10000"/>
                            </a:schemeClr>
                          </a:solidFill>
                          <a:effectLst/>
                        </a:rPr>
                        <a:t>atritumab-DXd</a:t>
                      </a:r>
                      <a:r>
                        <a:rPr kumimoji="0" lang="en-US" sz="1400" b="0" u="none" strike="noStrike" kern="1200" cap="none" spc="0" normalizeH="0" baseline="0" noProof="0" dirty="0">
                          <a:ln>
                            <a:noFill/>
                          </a:ln>
                          <a:solidFill>
                            <a:prstClr val="black"/>
                          </a:solidFill>
                          <a:effectLst/>
                          <a:uLnTx/>
                          <a:uFillTx/>
                        </a:rPr>
                        <a:t> x 1 dose prior to brain surgery</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kern="1200" cap="none" spc="0" normalizeH="0" baseline="0" noProof="0" dirty="0">
                          <a:ln>
                            <a:noFill/>
                          </a:ln>
                          <a:solidFill>
                            <a:prstClr val="black"/>
                          </a:solidFill>
                          <a:effectLst/>
                          <a:uLnTx/>
                          <a:uFillTx/>
                        </a:rPr>
                        <a:t>Patients with asymptomatic brain metastases who will undergo craniotomy</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rPr>
                        <a:t>DXd levels in brain mets</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rPr>
                        <a:t>Not yet enrolling</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39444074"/>
                  </a:ext>
                </a:extLst>
              </a:tr>
              <a:tr h="391918">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dirty="0">
                          <a:solidFill>
                            <a:schemeClr val="bg1"/>
                          </a:solidFill>
                          <a:effectLst/>
                        </a:rPr>
                        <a:t>SOLTI-TOT-HER3; NCT04610528</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rPr>
                        <a:t>Window of opportunity</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u="none" strike="noStrike" cap="none" normalizeH="0" baseline="0" dirty="0">
                          <a:ln>
                            <a:noFill/>
                          </a:ln>
                          <a:solidFill>
                            <a:schemeClr val="bg2">
                              <a:lumMod val="10000"/>
                            </a:schemeClr>
                          </a:solidFill>
                          <a:effectLst/>
                        </a:rPr>
                        <a:t>Neoadjuvant patritumab-DXd x 1 dose prior to breast surgery</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400" dirty="0">
                          <a:solidFill>
                            <a:schemeClr val="bg1"/>
                          </a:solidFill>
                          <a:effectLst/>
                        </a:rPr>
                        <a:t>Earlier stages of breast cancer according to HER3 expression </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400" b="0" kern="1200" dirty="0">
                          <a:solidFill>
                            <a:schemeClr val="bg1"/>
                          </a:solidFill>
                          <a:effectLst/>
                        </a:rPr>
                        <a:t>CelTIL score change C1D21</a:t>
                      </a:r>
                      <a:endParaRPr kumimoji="0" lang="en-US" sz="1400" b="0" i="0" u="none" strike="noStrike" cap="none" normalizeH="0" baseline="0" dirty="0">
                        <a:ln>
                          <a:noFill/>
                        </a:ln>
                        <a:solidFill>
                          <a:schemeClr val="bg1"/>
                        </a:solidFill>
                        <a:effectLst/>
                        <a:latin typeface="Calibri" panose="020F0502020204030204" pitchFamily="34" charset="0"/>
                      </a:endParaRP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u="none" strike="noStrike" cap="none" normalizeH="0" baseline="0" dirty="0">
                          <a:ln>
                            <a:noFill/>
                          </a:ln>
                          <a:solidFill>
                            <a:schemeClr val="bg2">
                              <a:lumMod val="10000"/>
                            </a:schemeClr>
                          </a:solidFill>
                          <a:effectLst/>
                        </a:rPr>
                        <a:t>Active, not enrolling</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74" marB="45774" anchor="ctr" horzOverflow="overflow">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38366485"/>
                  </a:ext>
                </a:extLst>
              </a:tr>
              <a:tr h="156795">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eNRGy NCT02912949</a:t>
                      </a:r>
                    </a:p>
                  </a:txBody>
                  <a:tcPr marL="121881" marR="121881" marT="45774" marB="45774" anchor="ctr" horzOverflow="overflow">
                    <a:lnL w="9525" cap="flat" cmpd="sng" algn="ctr">
                      <a:noFill/>
                      <a:prstDash val="soli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II</a:t>
                      </a: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Zenocutuzumab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1"/>
                          </a:solidFill>
                          <a:effectLst/>
                          <a:latin typeface="Calibri" panose="020F0502020204030204" pitchFamily="34" charset="0"/>
                        </a:rPr>
                        <a:t>(HER2xHER3 bispecific antibody)</a:t>
                      </a: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Solid tumors with NRG1 gene fusion</a:t>
                      </a: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ORR, DoR</a:t>
                      </a:r>
                    </a:p>
                  </a:txBody>
                  <a:tcPr marL="121881" marR="121881" marT="45774" marB="45774" anchor="ctr" horzOverflow="overflow">
                    <a:lnL>
                      <a:noFill/>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1"/>
                          </a:solidFill>
                          <a:effectLst/>
                          <a:latin typeface="Calibri" panose="020F0502020204030204" pitchFamily="34" charset="0"/>
                        </a:rPr>
                        <a:t>Enrolling</a:t>
                      </a:r>
                    </a:p>
                  </a:txBody>
                  <a:tcPr marL="121881" marR="121881" marT="45774" marB="45774" anchor="ctr" horzOverflow="overflow">
                    <a:lnL>
                      <a:noFill/>
                    </a:lnL>
                    <a:lnR w="9525" cap="flat" cmpd="sng" algn="ctr">
                      <a:noFill/>
                      <a:prstDash val="soli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69772901"/>
                  </a:ext>
                </a:extLst>
              </a:tr>
            </a:tbl>
          </a:graphicData>
        </a:graphic>
      </p:graphicFrame>
    </p:spTree>
    <p:extLst>
      <p:ext uri="{BB962C8B-B14F-4D97-AF65-F5344CB8AC3E}">
        <p14:creationId xmlns:p14="http://schemas.microsoft.com/office/powerpoint/2010/main" val="1652250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C5726-7F60-7C20-6389-2874E89AFD2C}"/>
              </a:ext>
            </a:extLst>
          </p:cNvPr>
          <p:cNvSpPr>
            <a:spLocks noGrp="1"/>
          </p:cNvSpPr>
          <p:nvPr>
            <p:ph type="title"/>
          </p:nvPr>
        </p:nvSpPr>
        <p:spPr/>
        <p:txBody>
          <a:bodyPr/>
          <a:lstStyle/>
          <a:p>
            <a:r>
              <a:rPr lang="en-US" dirty="0"/>
              <a:t>Key Takeaways </a:t>
            </a:r>
          </a:p>
        </p:txBody>
      </p:sp>
      <p:sp>
        <p:nvSpPr>
          <p:cNvPr id="3" name="Content Placeholder 2">
            <a:extLst>
              <a:ext uri="{FF2B5EF4-FFF2-40B4-BE49-F238E27FC236}">
                <a16:creationId xmlns:a16="http://schemas.microsoft.com/office/drawing/2014/main" id="{949AED67-A728-453E-846A-EDDFFA7DE6B2}"/>
              </a:ext>
            </a:extLst>
          </p:cNvPr>
          <p:cNvSpPr>
            <a:spLocks noGrp="1"/>
          </p:cNvSpPr>
          <p:nvPr>
            <p:ph idx="1"/>
          </p:nvPr>
        </p:nvSpPr>
        <p:spPr/>
        <p:txBody>
          <a:bodyPr/>
          <a:lstStyle/>
          <a:p>
            <a:r>
              <a:rPr lang="en-US" sz="2400" dirty="0"/>
              <a:t>Overexpression of HER3 is seen in 30%-50% of breast cancer and is associated with poor prognosis</a:t>
            </a:r>
          </a:p>
          <a:p>
            <a:r>
              <a:rPr lang="en-US" sz="2400" dirty="0"/>
              <a:t>HER3 regulates EGFR/HER2-mediated resistance and contributes to treatment failure in breast cancer</a:t>
            </a:r>
          </a:p>
          <a:p>
            <a:r>
              <a:rPr lang="en-US" sz="2400" dirty="0"/>
              <a:t>Patritumab deruxtecan is a HER3-targeted ADC which has shown clinical activity in previously treated HER2-negative advanced breast cancer</a:t>
            </a:r>
          </a:p>
          <a:p>
            <a:pPr lvl="1"/>
            <a:r>
              <a:rPr lang="en-US" sz="2400" dirty="0"/>
              <a:t>Tumor response appears to be unrelated to degree of HER3 expression</a:t>
            </a:r>
          </a:p>
          <a:p>
            <a:pPr lvl="1"/>
            <a:r>
              <a:rPr lang="en-US" sz="2400" dirty="0"/>
              <a:t>Ongoing studies of patritumab deruxtecan also include neoadjuvant treatment of early-stage breast cancer</a:t>
            </a:r>
          </a:p>
        </p:txBody>
      </p:sp>
    </p:spTree>
    <p:extLst>
      <p:ext uri="{BB962C8B-B14F-4D97-AF65-F5344CB8AC3E}">
        <p14:creationId xmlns:p14="http://schemas.microsoft.com/office/powerpoint/2010/main" val="3420636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cs typeface="Calibri" panose="020F0502020204030204" pitchFamily="34" charset="0"/>
                <a:hlinkClick r:id="rId3"/>
              </a:rPr>
              <a:t>clinicaloptions.com</a:t>
            </a:r>
            <a:endParaRPr lang="en-US" sz="2400" b="1" u="sng" dirty="0">
              <a:solidFill>
                <a:srgbClr val="E1471D"/>
              </a:solidFill>
              <a:cs typeface="Calibri" panose="020F0502020204030204" pitchFamily="34" charset="0"/>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cs typeface="Calibri" panose="020F0502020204030204" pitchFamily="34" charset="0"/>
              </a:rPr>
              <a:t>Go Online for More CCO </a:t>
            </a:r>
            <a:br>
              <a:rPr lang="en-US" altLang="en-US" sz="4000" dirty="0">
                <a:cs typeface="Calibri" panose="020F0502020204030204" pitchFamily="34" charset="0"/>
              </a:rPr>
            </a:br>
            <a:r>
              <a:rPr lang="en-US" altLang="en-US" sz="4000" dirty="0">
                <a:cs typeface="Calibri" panose="020F0502020204030204" pitchFamily="34" charset="0"/>
              </a:rPr>
              <a:t>Coverage of Breast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cs typeface="Calibri" panose="020F0502020204030204" pitchFamily="34" charset="0"/>
              </a:rPr>
              <a:t>CME-certified microlearning text module </a:t>
            </a:r>
            <a:r>
              <a:rPr lang="en-US" sz="2200" b="0" dirty="0">
                <a:cs typeface="Calibri" panose="020F0502020204030204" pitchFamily="34" charset="0"/>
              </a:rPr>
              <a:t>associated with this downloadable slideset</a:t>
            </a:r>
          </a:p>
          <a:p>
            <a:pPr eaLnBrk="1" hangingPunct="1">
              <a:buClr>
                <a:schemeClr val="accent6"/>
              </a:buClr>
              <a:defRPr/>
            </a:pPr>
            <a:r>
              <a:rPr lang="en-US" sz="2200" dirty="0">
                <a:solidFill>
                  <a:schemeClr val="accent3"/>
                </a:solidFill>
                <a:cs typeface="Calibri" panose="020F0502020204030204" pitchFamily="34" charset="0"/>
              </a:rPr>
              <a:t>ClinicalThought expert commentary </a:t>
            </a:r>
            <a:r>
              <a:rPr lang="en-US" sz="2200" b="0" dirty="0">
                <a:cs typeface="Calibri" panose="020F0502020204030204" pitchFamily="34" charset="0"/>
              </a:rPr>
              <a:t>and </a:t>
            </a:r>
            <a:r>
              <a:rPr lang="en-US" sz="2200" dirty="0">
                <a:solidFill>
                  <a:schemeClr val="accent3"/>
                </a:solidFill>
                <a:cs typeface="Calibri" panose="020F0502020204030204" pitchFamily="34" charset="0"/>
              </a:rPr>
              <a:t>informative podcast </a:t>
            </a:r>
            <a:r>
              <a:rPr lang="en-US" sz="2200" b="0" dirty="0">
                <a:cs typeface="Calibri" panose="020F0502020204030204" pitchFamily="34" charset="0"/>
              </a:rPr>
              <a:t>featuring cross-specialty conversations between experts in breast and other solid tumor types</a:t>
            </a:r>
          </a:p>
        </p:txBody>
      </p:sp>
    </p:spTree>
    <p:extLst>
      <p:ext uri="{BB962C8B-B14F-4D97-AF65-F5344CB8AC3E}">
        <p14:creationId xmlns:p14="http://schemas.microsoft.com/office/powerpoint/2010/main" val="293510693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7366A5645DE3B458F65026B82B600D3" ma:contentTypeVersion="1" ma:contentTypeDescription="Create a new document." ma:contentTypeScope="" ma:versionID="8208728a5e5365ad4d21aa1d5f7a5eec">
  <xsd:schema xmlns:xsd="http://www.w3.org/2001/XMLSchema" xmlns:xs="http://www.w3.org/2001/XMLSchema" xmlns:p="http://schemas.microsoft.com/office/2006/metadata/properties" xmlns:ns2="d54cbe69-32bd-412a-b004-9152f949605e" xmlns:ns3="10631ccf-97d3-4b73-8655-c53af39a37df" targetNamespace="http://schemas.microsoft.com/office/2006/metadata/properties" ma:root="true" ma:fieldsID="a639618fb71fa4deba81b4e530619bf2" ns2:_="" ns3:_="">
    <xsd:import namespace="d54cbe69-32bd-412a-b004-9152f949605e"/>
    <xsd:import namespace="10631ccf-97d3-4b73-8655-c53af39a37df"/>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0631ccf-97d3-4b73-8655-c53af39a37df"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56M7VY3CDVN5-128694135-2</_dlc_DocId>
    <_dlc_DocIdUrl xmlns="d54cbe69-32bd-412a-b004-9152f949605e">
      <Url>https://intranet.clinicaloptions.com/mews/oncology/ONC_2023_Breast_TROP2_LL__YPOX/CME-Certified_Mircrolearning_Interactive_Text_Module__3/_layouts/15/DocIdRedir.aspx?ID=56M7VY3CDVN5-128694135-2</Url>
      <Description>56M7VY3CDVN5-128694135-2</Description>
    </_dlc_DocIdUrl>
    <Document_x0020_Category xmlns="10631ccf-97d3-4b73-8655-c53af39a37df">Slides - Online (non-CME)</Document_x0020_Category>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A1794240-D892-4DB3-888D-56BAFB30D9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10631ccf-97d3-4b73-8655-c53af39a37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EFB3E8D-067F-4016-832A-59E2ACEA21A8}">
  <ds:schemaRefs>
    <ds:schemaRef ds:uri="http://schemas.microsoft.com/sharepoint/events"/>
  </ds:schemaRefs>
</ds:datastoreItem>
</file>

<file path=customXml/itemProps3.xml><?xml version="1.0" encoding="utf-8"?>
<ds:datastoreItem xmlns:ds="http://schemas.openxmlformats.org/officeDocument/2006/customXml" ds:itemID="{5BA55BC3-5A03-47C2-8EC3-D964C3B5E779}">
  <ds:schemaRefs>
    <ds:schemaRef ds:uri="http://schemas.openxmlformats.org/package/2006/metadata/core-properties"/>
    <ds:schemaRef ds:uri="http://purl.org/dc/elements/1.1/"/>
    <ds:schemaRef ds:uri="http://schemas.microsoft.com/office/2006/metadata/properties"/>
    <ds:schemaRef ds:uri="d54cbe69-32bd-412a-b004-9152f949605e"/>
    <ds:schemaRef ds:uri="http://purl.org/dc/terms/"/>
    <ds:schemaRef ds:uri="10631ccf-97d3-4b73-8655-c53af39a37df"/>
    <ds:schemaRef ds:uri="http://schemas.microsoft.com/office/2006/documentManagement/types"/>
    <ds:schemaRef ds:uri="http://purl.org/dc/dcmitype/"/>
    <ds:schemaRef ds:uri="http://schemas.microsoft.com/office/infopath/2007/PartnerControls"/>
    <ds:schemaRef ds:uri="http://www.w3.org/XML/1998/namespace"/>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12016</TotalTime>
  <Words>3553</Words>
  <Application>Microsoft Office PowerPoint</Application>
  <PresentationFormat>Widescreen</PresentationFormat>
  <Paragraphs>658</Paragraphs>
  <Slides>18</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Cambria</vt:lpstr>
      <vt:lpstr>Wingdings</vt:lpstr>
      <vt:lpstr>2022_CCO_Template</vt:lpstr>
      <vt:lpstr>Elevating the Science of HER3-Targeted Therapy to Improve Outcomes in Breast Cancer</vt:lpstr>
      <vt:lpstr>About These Slides</vt:lpstr>
      <vt:lpstr>Faculty Disclosures</vt:lpstr>
      <vt:lpstr>HER3 in Breast Cancer</vt:lpstr>
      <vt:lpstr>Antibody–Drug Conjugate Landscape in Breast Cancer</vt:lpstr>
      <vt:lpstr>Phase I/II Trial of Patritumab Deruxtecan in Previously Treated Patients With HER3+ MBC</vt:lpstr>
      <vt:lpstr>Patritumab Deruxtecan in HER3+ MBC: Efficacy</vt:lpstr>
      <vt:lpstr>Patritumab Deruxtecan in HER3+ MBC:  Response by Subtype</vt:lpstr>
      <vt:lpstr>Patritumab Deruxtecan in HER3+ MBC:  Pretreatment HER3 Membrane Expression by Response</vt:lpstr>
      <vt:lpstr>Patritumab Deruxtecan in HER3+ MBC:  Efficacy by Subtype</vt:lpstr>
      <vt:lpstr>Phase II Trial of Patritumab Deruxtecan in  Previously Treated HER2- MBC</vt:lpstr>
      <vt:lpstr>Patritumab Deruxtecan in HER2- MBC:  Baseline Characteristics</vt:lpstr>
      <vt:lpstr>Patritumab Deruxtecan in HER2- MBC:  Response by Receptor Expression</vt:lpstr>
      <vt:lpstr>Patritumab Deruxtecan in HER2- MBC:  Safety and Dosing</vt:lpstr>
      <vt:lpstr>SOLTI TOT HER3: Preoperative Patritumab Deruxtecan for Early-Stage HR+/HER2- Breast Cancer</vt:lpstr>
      <vt:lpstr>Ongoing Trials of HER3-Targeted Agents in Breast Cancer</vt:lpstr>
      <vt:lpstr>Key Takeaways </vt:lpstr>
      <vt:lpstr>Go Online for More CCO  Coverage of Breast Cancer!</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Elevating the Science of HER3-Targeted Therapy to Improve Outcomes in Breast Cancer</dc:title>
  <dc:subject/>
  <dc:creator>Preferred User</dc:creator>
  <cp:keywords/>
  <dc:description/>
  <cp:lastModifiedBy>vkatkade@cealliance.com</cp:lastModifiedBy>
  <cp:revision>640</cp:revision>
  <cp:lastPrinted>2016-09-26T20:21:49Z</cp:lastPrinted>
  <dcterms:created xsi:type="dcterms:W3CDTF">2005-05-27T15:08:01Z</dcterms:created>
  <dcterms:modified xsi:type="dcterms:W3CDTF">2023-10-10T09:22:07Z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64e9eeeb-9e5b-475e-b39b-9f2c511d9671</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0x010100D7366A5645DE3B458F65026B82B600D3</vt:lpwstr>
  </property>
  <property fmtid="{D5CDD505-2E9C-101B-9397-08002B2CF9AE}" pid="9" name="MediaServiceImageTags">
    <vt:lpwstr/>
  </property>
</Properties>
</file>