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559" r:id="rId7"/>
    <p:sldId id="308" r:id="rId8"/>
    <p:sldId id="257" r:id="rId9"/>
    <p:sldId id="553" r:id="rId10"/>
    <p:sldId id="544" r:id="rId11"/>
    <p:sldId id="575" r:id="rId12"/>
    <p:sldId id="570" r:id="rId13"/>
    <p:sldId id="572" r:id="rId14"/>
    <p:sldId id="548"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3" clrIdx="15">
    <p:extLst>
      <p:ext uri="{19B8F6BF-5375-455C-9EA6-DF929625EA0E}">
        <p15:presenceInfo xmlns:p15="http://schemas.microsoft.com/office/powerpoint/2012/main" userId="S::cseals@clinicaloptions.com::0852e532-1f9e-4bbf-9b56-be19a9543a31" providerId="AD"/>
      </p:ext>
    </p:extLst>
  </p:cmAuthor>
  <p:cmAuthor id="17" name="Mindy Tanzola" initials="MT" lastIdx="3" clrIdx="16">
    <p:extLst>
      <p:ext uri="{19B8F6BF-5375-455C-9EA6-DF929625EA0E}">
        <p15:presenceInfo xmlns:p15="http://schemas.microsoft.com/office/powerpoint/2012/main" userId="S::mtanzola@gotoper.com::47393621-f287-4eae-b41f-5126b3036efb" providerId="AD"/>
      </p:ext>
    </p:extLst>
  </p:cmAuthor>
  <p:cmAuthor id="18" name="Gordon Kelley" initials="GK" lastIdx="8" clrIdx="17">
    <p:extLst>
      <p:ext uri="{19B8F6BF-5375-455C-9EA6-DF929625EA0E}">
        <p15:presenceInfo xmlns:p15="http://schemas.microsoft.com/office/powerpoint/2012/main" userId="S::gkelley@clinicaloptions.com::7e3d11cf-7436-4611-80d7-51121a63678e" providerId="AD"/>
      </p:ext>
    </p:extLst>
  </p:cmAuthor>
  <p:cmAuthor id="19" name="CLINICALOPTIONS\mbecker" initials="C" lastIdx="1" clrIdx="18">
    <p:extLst>
      <p:ext uri="{19B8F6BF-5375-455C-9EA6-DF929625EA0E}">
        <p15:presenceInfo xmlns:p15="http://schemas.microsoft.com/office/powerpoint/2012/main" userId="CLINICALOPTIONS\mbeck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39" autoAdjust="0"/>
    <p:restoredTop sz="80215" autoAdjust="0"/>
  </p:normalViewPr>
  <p:slideViewPr>
    <p:cSldViewPr snapToGrid="0">
      <p:cViewPr varScale="1">
        <p:scale>
          <a:sx n="53" d="100"/>
          <a:sy n="53" d="100"/>
        </p:scale>
        <p:origin x="1028" y="48"/>
      </p:cViewPr>
      <p:guideLst>
        <p:guide orient="horz" pos="4128"/>
        <p:guide orient="horz" pos="1008"/>
        <p:guide orient="horz" pos="4032"/>
        <p:guide orient="horz" pos="151"/>
        <p:guide orient="horz" pos="264"/>
        <p:guide orient="horz" pos="3912"/>
        <p:guide orient="horz"/>
        <p:guide pos="329"/>
        <p:guide pos="7407"/>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5163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510355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b="0" i="1" u="none" strike="noStrike" cap="none" normalizeH="0" baseline="0" dirty="0">
                <a:ln>
                  <a:noFill/>
                </a:ln>
                <a:solidFill>
                  <a:schemeClr val="bg2">
                    <a:lumMod val="10000"/>
                  </a:schemeClr>
                </a:solidFill>
                <a:effectLst/>
                <a:latin typeface="Calibri" panose="020F0502020204030204" pitchFamily="34" charset="0"/>
              </a:rPr>
              <a:t>DMFS, distant metastasis‒free survival; IHC, immunohistochemistry; OS, overall survival; PFS2, time to second objective disease progression; RFS, relapse-free survival; SLN, sentinel lymph node. </a:t>
            </a:r>
            <a:endParaRPr lang="en-US" i="1"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3494878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b="0" i="1" u="none" strike="noStrike" cap="none" normalizeH="0" baseline="0" dirty="0">
                <a:ln>
                  <a:noFill/>
                </a:ln>
                <a:solidFill>
                  <a:schemeClr val="bg2">
                    <a:lumMod val="10000"/>
                  </a:schemeClr>
                </a:solidFill>
                <a:effectLst/>
                <a:latin typeface="Calibri" panose="020F0502020204030204" pitchFamily="34" charset="0"/>
              </a:rPr>
              <a:t>CRP, C-reactive protein; IFN</a:t>
            </a:r>
            <a:r>
              <a:rPr kumimoji="0" lang="el-GR" b="0" i="1" u="none" strike="noStrike" cap="none" normalizeH="0" baseline="0" dirty="0">
                <a:ln>
                  <a:noFill/>
                </a:ln>
                <a:solidFill>
                  <a:schemeClr val="bg2">
                    <a:lumMod val="10000"/>
                  </a:schemeClr>
                </a:solidFill>
                <a:effectLst/>
                <a:latin typeface="Calibri" panose="020F0502020204030204" pitchFamily="34" charset="0"/>
              </a:rPr>
              <a:t>γ </a:t>
            </a:r>
            <a:r>
              <a:rPr kumimoji="0" lang="en-US" b="0" i="1" u="none" strike="noStrike" cap="none" normalizeH="0" baseline="0" dirty="0">
                <a:ln>
                  <a:noFill/>
                </a:ln>
                <a:solidFill>
                  <a:schemeClr val="bg2">
                    <a:lumMod val="10000"/>
                  </a:schemeClr>
                </a:solidFill>
                <a:effectLst/>
                <a:latin typeface="Calibri" panose="020F0502020204030204" pitchFamily="34" charset="0"/>
              </a:rPr>
              <a:t>sig, interferon-γ signature; IHC, immunohistochemistry; TMB, tumor mutational burden; WT, wild-type.</a:t>
            </a:r>
            <a:endParaRPr lang="en-US" i="1"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7094102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b="0" i="1" u="none" strike="noStrike" cap="none" normalizeH="0" baseline="0" dirty="0">
                <a:ln>
                  <a:noFill/>
                </a:ln>
                <a:solidFill>
                  <a:schemeClr val="bg2">
                    <a:lumMod val="10000"/>
                  </a:schemeClr>
                </a:solidFill>
                <a:effectLst/>
                <a:latin typeface="Calibri" panose="020F0502020204030204" pitchFamily="34" charset="0"/>
              </a:rPr>
              <a:t>CRP, C-reactive protein; IFN</a:t>
            </a:r>
            <a:r>
              <a:rPr kumimoji="0" lang="el-GR" b="0" i="1" u="none" strike="noStrike" cap="none" normalizeH="0" baseline="0" dirty="0">
                <a:ln>
                  <a:noFill/>
                </a:ln>
                <a:solidFill>
                  <a:schemeClr val="bg2">
                    <a:lumMod val="10000"/>
                  </a:schemeClr>
                </a:solidFill>
                <a:effectLst/>
                <a:latin typeface="Calibri" panose="020F0502020204030204" pitchFamily="34" charset="0"/>
              </a:rPr>
              <a:t>γ </a:t>
            </a:r>
            <a:r>
              <a:rPr kumimoji="0" lang="en-US" b="0" i="1" u="none" strike="noStrike" cap="none" normalizeH="0" baseline="0" dirty="0">
                <a:ln>
                  <a:noFill/>
                </a:ln>
                <a:solidFill>
                  <a:schemeClr val="bg2">
                    <a:lumMod val="10000"/>
                  </a:schemeClr>
                </a:solidFill>
                <a:effectLst/>
                <a:latin typeface="Calibri" panose="020F0502020204030204" pitchFamily="34" charset="0"/>
              </a:rPr>
              <a:t>sig, interferon-γ signature; IHC, immunohistochemistry; RFS, relapse-free survival; TMB, tumor mutational burden.</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60ABAA2-6C4E-466F-9BAE-1C454D0B2418}"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904897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b="0" i="1" u="none" strike="noStrike" cap="none" normalizeH="0" baseline="0" dirty="0">
                <a:ln>
                  <a:noFill/>
                </a:ln>
                <a:solidFill>
                  <a:schemeClr val="bg2">
                    <a:lumMod val="10000"/>
                  </a:schemeClr>
                </a:solidFill>
                <a:effectLst/>
                <a:latin typeface="Calibri" panose="020F0502020204030204" pitchFamily="34" charset="0"/>
              </a:rPr>
              <a:t>CRP, C-reactive protein; IFN</a:t>
            </a:r>
            <a:r>
              <a:rPr kumimoji="0" lang="el-GR" b="0" i="1" u="none" strike="noStrike" cap="none" normalizeH="0" baseline="0" dirty="0">
                <a:ln>
                  <a:noFill/>
                </a:ln>
                <a:solidFill>
                  <a:schemeClr val="bg2">
                    <a:lumMod val="10000"/>
                  </a:schemeClr>
                </a:solidFill>
                <a:effectLst/>
                <a:latin typeface="Calibri" panose="020F0502020204030204" pitchFamily="34" charset="0"/>
              </a:rPr>
              <a:t>γ </a:t>
            </a:r>
            <a:r>
              <a:rPr kumimoji="0" lang="en-US" b="0" i="1" u="none" strike="noStrike" cap="none" normalizeH="0" baseline="0" dirty="0">
                <a:ln>
                  <a:noFill/>
                </a:ln>
                <a:solidFill>
                  <a:schemeClr val="bg2">
                    <a:lumMod val="10000"/>
                  </a:schemeClr>
                </a:solidFill>
                <a:effectLst/>
                <a:latin typeface="Calibri" panose="020F0502020204030204" pitchFamily="34" charset="0"/>
              </a:rPr>
              <a:t>sig, interferon-γ signature; IHC, immunohistochemistry; RFS, relapse-free survival; TMB, tumor mutational burden.</a:t>
            </a:r>
            <a:endParaRPr lang="en-US" i="1"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36166710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b="0" i="1" u="none" strike="noStrike" cap="none" normalizeH="0" baseline="0" dirty="0">
                <a:ln>
                  <a:noFill/>
                </a:ln>
                <a:solidFill>
                  <a:schemeClr val="bg2">
                    <a:lumMod val="10000"/>
                  </a:schemeClr>
                </a:solidFill>
                <a:effectLst/>
                <a:latin typeface="Calibri" panose="020F0502020204030204" pitchFamily="34" charset="0"/>
              </a:rPr>
              <a:t>CRP, C-reactive protein; IFN</a:t>
            </a:r>
            <a:r>
              <a:rPr kumimoji="0" lang="el-GR" b="0" i="1" u="none" strike="noStrike" cap="none" normalizeH="0" baseline="0" dirty="0">
                <a:ln>
                  <a:noFill/>
                </a:ln>
                <a:solidFill>
                  <a:schemeClr val="bg2">
                    <a:lumMod val="10000"/>
                  </a:schemeClr>
                </a:solidFill>
                <a:effectLst/>
                <a:latin typeface="Calibri" panose="020F0502020204030204" pitchFamily="34" charset="0"/>
              </a:rPr>
              <a:t>γ </a:t>
            </a:r>
            <a:r>
              <a:rPr kumimoji="0" lang="en-US" b="0" i="1" u="none" strike="noStrike" cap="none" normalizeH="0" baseline="0" dirty="0">
                <a:ln>
                  <a:noFill/>
                </a:ln>
                <a:solidFill>
                  <a:schemeClr val="bg2">
                    <a:lumMod val="10000"/>
                  </a:schemeClr>
                </a:solidFill>
                <a:effectLst/>
                <a:latin typeface="Calibri" panose="020F0502020204030204" pitchFamily="34" charset="0"/>
              </a:rPr>
              <a:t>sig, interferon-γ signature; IHC, immunohistochemistry; Nivo, nivolumab; RFS, relapse-free survival; TMB, tumor mutational burden; WT, wild-type.</a:t>
            </a:r>
            <a:endParaRPr lang="en-US" i="1"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21140490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b="0" i="1" u="none" strike="noStrike" cap="none" normalizeH="0" baseline="0" dirty="0">
                <a:ln>
                  <a:noFill/>
                </a:ln>
                <a:solidFill>
                  <a:schemeClr val="bg2">
                    <a:lumMod val="10000"/>
                  </a:schemeClr>
                </a:solidFill>
                <a:effectLst/>
                <a:latin typeface="Calibri" panose="020F0502020204030204" pitchFamily="34" charset="0"/>
              </a:rPr>
              <a:t>CRP, C-reactive protein; IFN</a:t>
            </a:r>
            <a:r>
              <a:rPr kumimoji="0" lang="el-GR" b="0" i="1" u="none" strike="noStrike" cap="none" normalizeH="0" baseline="0" dirty="0">
                <a:ln>
                  <a:noFill/>
                </a:ln>
                <a:solidFill>
                  <a:schemeClr val="bg2">
                    <a:lumMod val="10000"/>
                  </a:schemeClr>
                </a:solidFill>
                <a:effectLst/>
                <a:latin typeface="Calibri" panose="020F0502020204030204" pitchFamily="34" charset="0"/>
              </a:rPr>
              <a:t>γ </a:t>
            </a:r>
            <a:r>
              <a:rPr kumimoji="0" lang="en-US" b="0" i="1" u="none" strike="noStrike" cap="none" normalizeH="0" baseline="0" dirty="0">
                <a:ln>
                  <a:noFill/>
                </a:ln>
                <a:solidFill>
                  <a:schemeClr val="bg2">
                    <a:lumMod val="10000"/>
                  </a:schemeClr>
                </a:solidFill>
                <a:effectLst/>
                <a:latin typeface="Calibri" panose="020F0502020204030204" pitchFamily="34" charset="0"/>
              </a:rPr>
              <a:t>sig, interferon-γ signature; IHC, immunohistochemistry; RFS, relapse-free survival; TMB, tumor mutational burden.</a:t>
            </a:r>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39552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Biomarker Analysis From CheckMate 76K </a:t>
            </a:r>
            <a:br>
              <a:rPr lang="en-US" altLang="en-US" sz="4000" dirty="0"/>
            </a:br>
            <a:r>
              <a:rPr lang="en-US" altLang="en-US" sz="4000" dirty="0"/>
              <a:t>Phase III Trial of Adjuvant Nivolumab vs </a:t>
            </a:r>
            <a:br>
              <a:rPr lang="en-US" altLang="en-US" sz="4000" dirty="0"/>
            </a:br>
            <a:r>
              <a:rPr lang="en-US" altLang="en-US" sz="4000" dirty="0"/>
              <a:t>Placebo in High-Risk Stage IIB/C Melanoma</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Merck Sharp &amp; Dohme Corp.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3841029"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CheckMate 76K: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In patients with melanoma,</a:t>
            </a:r>
            <a:r>
              <a:rPr lang="en-US" altLang="en-US" sz="2400" baseline="30000" dirty="0"/>
              <a:t> </a:t>
            </a:r>
            <a:r>
              <a:rPr lang="en-US" altLang="en-US" sz="2400" dirty="0"/>
              <a:t>the 5-yr risk of recurrence increases from 24% in </a:t>
            </a:r>
            <a:br>
              <a:rPr lang="en-US" altLang="en-US" sz="2400" dirty="0"/>
            </a:br>
            <a:r>
              <a:rPr lang="en-US" altLang="en-US" sz="2400" dirty="0"/>
              <a:t>stage IIA to 43% in stage IIC</a:t>
            </a:r>
            <a:r>
              <a:rPr lang="en-US" altLang="en-US" sz="2200" baseline="30000" dirty="0"/>
              <a:t>1</a:t>
            </a:r>
            <a:endParaRPr lang="en-US" altLang="en-US" sz="2200" dirty="0"/>
          </a:p>
          <a:p>
            <a:r>
              <a:rPr lang="en-US" altLang="en-US" sz="2400" dirty="0"/>
              <a:t>CheckMate 76K: phase III trial comparing nivolumab vs placebo as adjuvant therapy in patients with resected stage IIB/C melanoma</a:t>
            </a:r>
            <a:r>
              <a:rPr lang="en-US" altLang="en-US" sz="2400" baseline="30000" dirty="0"/>
              <a:t>2</a:t>
            </a:r>
          </a:p>
          <a:p>
            <a:pPr lvl="1"/>
            <a:r>
              <a:rPr lang="en-US" altLang="en-US" sz="2200" dirty="0"/>
              <a:t>In a prior report, nivolumab demonstrated a significant improvement in RFS vs placebo (HR: 0.42; 95% CI: 0.30-0.59; </a:t>
            </a:r>
            <a:r>
              <a:rPr lang="en-US" altLang="en-US" sz="2200" i="1" dirty="0"/>
              <a:t>P </a:t>
            </a:r>
            <a:r>
              <a:rPr lang="en-US" altLang="en-US" sz="2200" dirty="0"/>
              <a:t>&lt;.0001)</a:t>
            </a:r>
            <a:endParaRPr lang="en-US" altLang="en-US" sz="2200" baseline="30000" dirty="0"/>
          </a:p>
          <a:p>
            <a:r>
              <a:rPr lang="en-US" altLang="en-US" sz="2400" dirty="0"/>
              <a:t>Current exploratory biomarker analyses of CheckMate 76K assessed recurrence rates by subgroup and the potential benefit of adjuvant nivolumab in biomarker-defined subgroups</a:t>
            </a:r>
            <a:r>
              <a:rPr lang="en-US" altLang="en-US" sz="2400" baseline="30000" dirty="0"/>
              <a:t>3</a:t>
            </a:r>
          </a:p>
          <a:p>
            <a:endParaRPr lang="en-US" altLang="en-US" sz="24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404207"/>
            <a:ext cx="7815261"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defRPr/>
            </a:pPr>
            <a:r>
              <a:rPr lang="en-US" altLang="en-US" sz="1200" b="0" dirty="0">
                <a:solidFill>
                  <a:schemeClr val="bg2"/>
                </a:solidFill>
                <a:latin typeface="Calibri" panose="020F0502020204030204" pitchFamily="34" charset="0"/>
              </a:rPr>
              <a:t>1. Garbe. JCO. 2022;32:3741. 2. Long. SMR 2022. Plenary. 3. </a:t>
            </a:r>
            <a:r>
              <a:rPr lang="en-US" altLang="en-US" sz="1200" b="0" spc="-10" dirty="0">
                <a:solidFill>
                  <a:schemeClr val="bg2"/>
                </a:solidFill>
                <a:latin typeface="Calibri" panose="020F0502020204030204" pitchFamily="34" charset="0"/>
              </a:rPr>
              <a:t>Long. ASCO 2023. Abstr 9504.</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CheckMate 76K:</a:t>
            </a:r>
            <a:r>
              <a:rPr lang="en-US" dirty="0"/>
              <a:t> Study Design</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2023. Abstr 9504.</a:t>
            </a:r>
            <a:endParaRPr lang="en-US" altLang="en-US" sz="1200" b="0" dirty="0">
              <a:solidFill>
                <a:schemeClr val="bg2"/>
              </a:solidFill>
              <a:latin typeface="Calibri" panose="020F0502020204030204" pitchFamily="34" charset="0"/>
            </a:endParaRPr>
          </a:p>
        </p:txBody>
      </p:sp>
      <p:sp>
        <p:nvSpPr>
          <p:cNvPr id="5" name="Content Placeholder 4">
            <a:extLst>
              <a:ext uri="{FF2B5EF4-FFF2-40B4-BE49-F238E27FC236}">
                <a16:creationId xmlns:a16="http://schemas.microsoft.com/office/drawing/2014/main" id="{FE080C09-0F8A-2543-1181-B9BA68D124BF}"/>
              </a:ext>
            </a:extLst>
          </p:cNvPr>
          <p:cNvSpPr>
            <a:spLocks noGrp="1"/>
          </p:cNvSpPr>
          <p:nvPr>
            <p:ph idx="1"/>
          </p:nvPr>
        </p:nvSpPr>
        <p:spPr>
          <a:xfrm>
            <a:off x="604675" y="1513047"/>
            <a:ext cx="11051103" cy="4875868"/>
          </a:xfrm>
        </p:spPr>
        <p:txBody>
          <a:bodyPr/>
          <a:lstStyle/>
          <a:p>
            <a:pPr>
              <a:spcAft>
                <a:spcPts val="0"/>
              </a:spcAft>
            </a:pPr>
            <a:r>
              <a:rPr lang="en-US" sz="2400" dirty="0"/>
              <a:t>Blinded, randomized phase III trial followed by open-label treatment after </a:t>
            </a:r>
            <a:br>
              <a:rPr lang="en-US" sz="2400" dirty="0"/>
            </a:br>
            <a:r>
              <a:rPr lang="en-US" sz="2400" dirty="0"/>
              <a:t>first recurrence</a:t>
            </a:r>
            <a:br>
              <a:rPr lang="en-US" sz="2400" dirty="0"/>
            </a:br>
            <a:endParaRPr lang="en-US" sz="2400" dirty="0"/>
          </a:p>
          <a:p>
            <a:pPr>
              <a:spcAft>
                <a:spcPts val="0"/>
              </a:spcAft>
            </a:pPr>
            <a:endParaRPr lang="en-US" sz="2400" dirty="0"/>
          </a:p>
          <a:p>
            <a:pPr>
              <a:spcAft>
                <a:spcPts val="0"/>
              </a:spcAft>
            </a:pPr>
            <a:endParaRPr lang="en-US" sz="2400" dirty="0"/>
          </a:p>
          <a:p>
            <a:pPr>
              <a:spcAft>
                <a:spcPts val="0"/>
              </a:spcAft>
            </a:pPr>
            <a:endParaRPr lang="en-US" sz="2400" dirty="0"/>
          </a:p>
          <a:p>
            <a:pPr>
              <a:spcAft>
                <a:spcPts val="0"/>
              </a:spcAft>
            </a:pPr>
            <a:endParaRPr lang="en-US" sz="2400" dirty="0"/>
          </a:p>
          <a:p>
            <a:pPr>
              <a:spcAft>
                <a:spcPts val="0"/>
              </a:spcAft>
            </a:pPr>
            <a:endParaRPr lang="en-US" sz="1400" b="1" dirty="0"/>
          </a:p>
          <a:p>
            <a:pPr>
              <a:spcAft>
                <a:spcPts val="0"/>
              </a:spcAft>
            </a:pPr>
            <a:r>
              <a:rPr lang="en-US" sz="2400" b="1" dirty="0"/>
              <a:t>Primary endpoint: </a:t>
            </a:r>
            <a:r>
              <a:rPr lang="en-US" sz="2400" dirty="0"/>
              <a:t>RFS</a:t>
            </a:r>
          </a:p>
          <a:p>
            <a:pPr>
              <a:spcAft>
                <a:spcPts val="0"/>
              </a:spcAft>
            </a:pPr>
            <a:r>
              <a:rPr lang="en-US" sz="2400" b="1" dirty="0"/>
              <a:t>Key secondary endpoints: </a:t>
            </a:r>
            <a:r>
              <a:rPr lang="en-US" sz="2400" dirty="0"/>
              <a:t>OS, DMFS, PFS2, safety</a:t>
            </a:r>
          </a:p>
          <a:p>
            <a:pPr lvl="1">
              <a:spcAft>
                <a:spcPts val="0"/>
              </a:spcAft>
            </a:pPr>
            <a:r>
              <a:rPr lang="en-US" sz="2200" dirty="0"/>
              <a:t>Exploratory biomarker analyses</a:t>
            </a:r>
            <a:r>
              <a:rPr lang="en-US" sz="2200" baseline="30000" dirty="0"/>
              <a:t> </a:t>
            </a:r>
            <a:r>
              <a:rPr lang="en-US" sz="2200" dirty="0"/>
              <a:t>performed on primary tumor biopsy </a:t>
            </a:r>
            <a:br>
              <a:rPr lang="en-US" sz="2200" dirty="0"/>
            </a:br>
            <a:r>
              <a:rPr lang="en-US" sz="2200" dirty="0"/>
              <a:t>(genomic analysis, IHC) and serum</a:t>
            </a:r>
          </a:p>
        </p:txBody>
      </p:sp>
      <p:sp>
        <p:nvSpPr>
          <p:cNvPr id="7" name="Text Box 45">
            <a:extLst>
              <a:ext uri="{FF2B5EF4-FFF2-40B4-BE49-F238E27FC236}">
                <a16:creationId xmlns:a16="http://schemas.microsoft.com/office/drawing/2014/main" id="{90451D7E-696D-9B42-D4E7-D264DFAF85FD}"/>
              </a:ext>
            </a:extLst>
          </p:cNvPr>
          <p:cNvSpPr txBox="1">
            <a:spLocks noChangeArrowheads="1"/>
          </p:cNvSpPr>
          <p:nvPr/>
        </p:nvSpPr>
        <p:spPr bwMode="auto">
          <a:xfrm>
            <a:off x="561980" y="3118446"/>
            <a:ext cx="2899658"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resected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stage IIB/C melanoma with standard wide local excision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negative SLN biopsy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790)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Rectangle 49">
            <a:extLst>
              <a:ext uri="{FF2B5EF4-FFF2-40B4-BE49-F238E27FC236}">
                <a16:creationId xmlns:a16="http://schemas.microsoft.com/office/drawing/2014/main" id="{4453A77D-E186-3F60-4BA5-9AD3822095B8}"/>
              </a:ext>
            </a:extLst>
          </p:cNvPr>
          <p:cNvSpPr>
            <a:spLocks noChangeArrowheads="1"/>
          </p:cNvSpPr>
          <p:nvPr/>
        </p:nvSpPr>
        <p:spPr bwMode="auto">
          <a:xfrm>
            <a:off x="4567501" y="2572532"/>
            <a:ext cx="3698612" cy="9065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Nivolumab </a:t>
            </a:r>
            <a:r>
              <a:rPr lang="en-US" altLang="en-US" sz="1600" b="0" dirty="0">
                <a:solidFill>
                  <a:srgbClr val="FFFFFF"/>
                </a:solidFill>
                <a:latin typeface="Calibri" panose="020F0502020204030204" pitchFamily="34" charset="0"/>
                <a:cs typeface="+mn-cs"/>
              </a:rPr>
              <a:t>480 mg IV Q4W for 12 mo</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(n = 526)</a:t>
            </a:r>
          </a:p>
        </p:txBody>
      </p:sp>
      <p:sp>
        <p:nvSpPr>
          <p:cNvPr id="9" name="Rectangle 50">
            <a:extLst>
              <a:ext uri="{FF2B5EF4-FFF2-40B4-BE49-F238E27FC236}">
                <a16:creationId xmlns:a16="http://schemas.microsoft.com/office/drawing/2014/main" id="{B12F751F-D062-2BA6-E04B-011171B60987}"/>
              </a:ext>
            </a:extLst>
          </p:cNvPr>
          <p:cNvSpPr>
            <a:spLocks noChangeArrowheads="1"/>
          </p:cNvSpPr>
          <p:nvPr/>
        </p:nvSpPr>
        <p:spPr bwMode="auto">
          <a:xfrm>
            <a:off x="4567502" y="3578013"/>
            <a:ext cx="3698612" cy="90525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Placebo </a:t>
            </a:r>
            <a:r>
              <a:rPr lang="en-US" altLang="en-US" sz="1600" b="0" dirty="0">
                <a:solidFill>
                  <a:srgbClr val="FFFFFF"/>
                </a:solidFill>
                <a:latin typeface="Calibri" panose="020F0502020204030204" pitchFamily="34" charset="0"/>
                <a:cs typeface="+mn-cs"/>
              </a:rPr>
              <a:t>IV Q4W for 12 mo</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264) </a:t>
            </a:r>
          </a:p>
        </p:txBody>
      </p:sp>
      <p:sp>
        <p:nvSpPr>
          <p:cNvPr id="11" name="Rectangle 10">
            <a:extLst>
              <a:ext uri="{FF2B5EF4-FFF2-40B4-BE49-F238E27FC236}">
                <a16:creationId xmlns:a16="http://schemas.microsoft.com/office/drawing/2014/main" id="{CEFADF5A-5268-43C3-1681-7EFFEDEB59FF}"/>
              </a:ext>
            </a:extLst>
          </p:cNvPr>
          <p:cNvSpPr/>
          <p:nvPr/>
        </p:nvSpPr>
        <p:spPr>
          <a:xfrm>
            <a:off x="1876021" y="2226102"/>
            <a:ext cx="4219979" cy="338554"/>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Stratified by T-category</a:t>
            </a:r>
          </a:p>
        </p:txBody>
      </p:sp>
      <p:cxnSp>
        <p:nvCxnSpPr>
          <p:cNvPr id="12" name="Straight Arrow Connector 11">
            <a:extLst>
              <a:ext uri="{FF2B5EF4-FFF2-40B4-BE49-F238E27FC236}">
                <a16:creationId xmlns:a16="http://schemas.microsoft.com/office/drawing/2014/main" id="{B751C56F-6B23-0DA4-E5CC-556AED2DB15D}"/>
              </a:ext>
            </a:extLst>
          </p:cNvPr>
          <p:cNvCxnSpPr>
            <a:cxnSpLocks/>
          </p:cNvCxnSpPr>
          <p:nvPr/>
        </p:nvCxnSpPr>
        <p:spPr bwMode="auto">
          <a:xfrm>
            <a:off x="4083937" y="2707341"/>
            <a:ext cx="0" cy="442991"/>
          </a:xfrm>
          <a:prstGeom prst="straightConnector1">
            <a:avLst/>
          </a:prstGeom>
          <a:noFill/>
          <a:ln w="28575" cap="flat" cmpd="sng" algn="ctr">
            <a:solidFill>
              <a:schemeClr val="bg1"/>
            </a:solidFill>
            <a:prstDash val="sysDot"/>
            <a:round/>
            <a:headEnd type="none" w="med" len="med"/>
            <a:tailEnd type="triangle"/>
          </a:ln>
          <a:effectLst/>
        </p:spPr>
      </p:cxnSp>
      <p:cxnSp>
        <p:nvCxnSpPr>
          <p:cNvPr id="13" name="Straight Arrow Connector 12">
            <a:extLst>
              <a:ext uri="{FF2B5EF4-FFF2-40B4-BE49-F238E27FC236}">
                <a16:creationId xmlns:a16="http://schemas.microsoft.com/office/drawing/2014/main" id="{584A8540-1C2C-0E1F-D428-30A954EE6B92}"/>
              </a:ext>
            </a:extLst>
          </p:cNvPr>
          <p:cNvCxnSpPr/>
          <p:nvPr/>
        </p:nvCxnSpPr>
        <p:spPr bwMode="auto">
          <a:xfrm>
            <a:off x="8450167" y="3576612"/>
            <a:ext cx="458080" cy="0"/>
          </a:xfrm>
          <a:prstGeom prst="straightConnector1">
            <a:avLst/>
          </a:prstGeom>
          <a:noFill/>
          <a:ln w="28575" cap="flat" cmpd="sng" algn="ctr">
            <a:solidFill>
              <a:schemeClr val="bg1"/>
            </a:solidFill>
            <a:prstDash val="solid"/>
            <a:round/>
            <a:headEnd type="none" w="med" len="med"/>
            <a:tailEnd type="triangle"/>
          </a:ln>
          <a:effectLst/>
        </p:spPr>
      </p:cxnSp>
      <p:sp>
        <p:nvSpPr>
          <p:cNvPr id="14" name="Line 53">
            <a:extLst>
              <a:ext uri="{FF2B5EF4-FFF2-40B4-BE49-F238E27FC236}">
                <a16:creationId xmlns:a16="http://schemas.microsoft.com/office/drawing/2014/main" id="{D13814DE-8211-CD0D-DAD0-5C275275443D}"/>
              </a:ext>
            </a:extLst>
          </p:cNvPr>
          <p:cNvSpPr>
            <a:spLocks noChangeShapeType="1"/>
          </p:cNvSpPr>
          <p:nvPr/>
        </p:nvSpPr>
        <p:spPr bwMode="auto">
          <a:xfrm>
            <a:off x="3819527" y="372246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BD3CCCDE-3434-B81E-54F4-A2FBF42C708C}"/>
              </a:ext>
            </a:extLst>
          </p:cNvPr>
          <p:cNvSpPr>
            <a:spLocks noChangeShapeType="1"/>
          </p:cNvSpPr>
          <p:nvPr/>
        </p:nvSpPr>
        <p:spPr bwMode="auto">
          <a:xfrm flipV="1">
            <a:off x="3819527" y="314823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2" name="Text Box 232">
            <a:extLst>
              <a:ext uri="{FF2B5EF4-FFF2-40B4-BE49-F238E27FC236}">
                <a16:creationId xmlns:a16="http://schemas.microsoft.com/office/drawing/2014/main" id="{79A5AF08-BD4E-ACF0-0351-36467B065C11}"/>
              </a:ext>
            </a:extLst>
          </p:cNvPr>
          <p:cNvSpPr txBox="1">
            <a:spLocks noChangeArrowheads="1"/>
          </p:cNvSpPr>
          <p:nvPr/>
        </p:nvSpPr>
        <p:spPr bwMode="auto">
          <a:xfrm>
            <a:off x="3986010" y="3435554"/>
            <a:ext cx="45807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altLang="en-US" b="0" dirty="0">
                <a:solidFill>
                  <a:srgbClr val="070605"/>
                </a:solidFill>
                <a:latin typeface="Calibri" panose="020F0502020204030204" pitchFamily="34" charset="0"/>
                <a:cs typeface="Calibri" panose="020F0502020204030204" pitchFamily="34" charset="0"/>
              </a:rPr>
              <a:t>2:1</a:t>
            </a:r>
            <a:endParaRPr kumimoji="0" lang="en-US" altLang="en-US" b="0"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endParaRPr>
          </a:p>
        </p:txBody>
      </p:sp>
      <p:sp>
        <p:nvSpPr>
          <p:cNvPr id="3" name="Rectangle 49">
            <a:extLst>
              <a:ext uri="{FF2B5EF4-FFF2-40B4-BE49-F238E27FC236}">
                <a16:creationId xmlns:a16="http://schemas.microsoft.com/office/drawing/2014/main" id="{B5787441-7BEC-1CC1-D015-C5F2CE7037C4}"/>
              </a:ext>
            </a:extLst>
          </p:cNvPr>
          <p:cNvSpPr>
            <a:spLocks noChangeArrowheads="1"/>
          </p:cNvSpPr>
          <p:nvPr/>
        </p:nvSpPr>
        <p:spPr bwMode="auto">
          <a:xfrm>
            <a:off x="9039561" y="3044418"/>
            <a:ext cx="2176335" cy="906563"/>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b="1" dirty="0">
                <a:solidFill>
                  <a:srgbClr val="FFFFFF"/>
                </a:solidFill>
                <a:latin typeface="Calibri" panose="020F0502020204030204" pitchFamily="34" charset="0"/>
                <a:cs typeface="+mn-cs"/>
              </a:rPr>
              <a:t>Nivolumab </a:t>
            </a:r>
            <a:br>
              <a:rPr lang="en-US" altLang="en-US" sz="1600" b="1" dirty="0">
                <a:solidFill>
                  <a:srgbClr val="FFFFFF"/>
                </a:solidFill>
                <a:latin typeface="Calibri" panose="020F0502020204030204" pitchFamily="34" charset="0"/>
                <a:cs typeface="+mn-cs"/>
              </a:rPr>
            </a:br>
            <a:r>
              <a:rPr lang="en-US" altLang="en-US" sz="1600" b="0" dirty="0">
                <a:solidFill>
                  <a:srgbClr val="FFFFFF"/>
                </a:solidFill>
                <a:latin typeface="Calibri" panose="020F0502020204030204" pitchFamily="34" charset="0"/>
                <a:cs typeface="+mn-cs"/>
              </a:rPr>
              <a:t>480 mg IV Q4W</a:t>
            </a:r>
          </a:p>
        </p:txBody>
      </p:sp>
      <p:sp>
        <p:nvSpPr>
          <p:cNvPr id="4" name="TextBox 3">
            <a:extLst>
              <a:ext uri="{FF2B5EF4-FFF2-40B4-BE49-F238E27FC236}">
                <a16:creationId xmlns:a16="http://schemas.microsoft.com/office/drawing/2014/main" id="{0E7B3B95-3C2F-D1BC-CBAD-3E100AD82FA1}"/>
              </a:ext>
            </a:extLst>
          </p:cNvPr>
          <p:cNvSpPr txBox="1"/>
          <p:nvPr/>
        </p:nvSpPr>
        <p:spPr bwMode="auto">
          <a:xfrm>
            <a:off x="8577104" y="1967200"/>
            <a:ext cx="301022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Optional on protocol open-label treatment after first recurrence (≥6 mo after nivolumab treatment or any time after placebo)</a:t>
            </a:r>
          </a:p>
        </p:txBody>
      </p:sp>
    </p:spTree>
    <p:extLst>
      <p:ext uri="{BB962C8B-B14F-4D97-AF65-F5344CB8AC3E}">
        <p14:creationId xmlns:p14="http://schemas.microsoft.com/office/powerpoint/2010/main" val="4213925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CheckMate 76K:</a:t>
            </a:r>
            <a:r>
              <a:rPr lang="en-US" dirty="0"/>
              <a:t> Biomarker-Evaluable Population</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2023. Abstr 9504.</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0A41A493-3FE4-752F-4394-91BB0FEA0614}"/>
              </a:ext>
            </a:extLst>
          </p:cNvPr>
          <p:cNvGraphicFramePr>
            <a:graphicFrameLocks/>
          </p:cNvGraphicFramePr>
          <p:nvPr>
            <p:extLst>
              <p:ext uri="{D42A27DB-BD31-4B8C-83A1-F6EECF244321}">
                <p14:modId xmlns:p14="http://schemas.microsoft.com/office/powerpoint/2010/main" val="712228279"/>
              </p:ext>
            </p:extLst>
          </p:nvPr>
        </p:nvGraphicFramePr>
        <p:xfrm>
          <a:off x="719137" y="1600200"/>
          <a:ext cx="10757981" cy="3219507"/>
        </p:xfrm>
        <a:graphic>
          <a:graphicData uri="http://schemas.openxmlformats.org/drawingml/2006/table">
            <a:tbl>
              <a:tblPr/>
              <a:tblGrid>
                <a:gridCol w="6484674">
                  <a:extLst>
                    <a:ext uri="{9D8B030D-6E8A-4147-A177-3AD203B41FA5}">
                      <a16:colId xmlns:a16="http://schemas.microsoft.com/office/drawing/2014/main" val="20000"/>
                    </a:ext>
                  </a:extLst>
                </a:gridCol>
                <a:gridCol w="4273307">
                  <a:extLst>
                    <a:ext uri="{9D8B030D-6E8A-4147-A177-3AD203B41FA5}">
                      <a16:colId xmlns:a16="http://schemas.microsoft.com/office/drawing/2014/main" val="20001"/>
                    </a:ext>
                  </a:extLst>
                </a:gridCol>
              </a:tblGrid>
              <a:tr h="1969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Assessed Biomarker,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Patients (N = 790)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496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CRP level in log</a:t>
                      </a:r>
                      <a:r>
                        <a:rPr kumimoji="0" lang="en-US" sz="20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μg/mL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739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496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Tumor mitotic rate in mitoses/mm</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2</a:t>
                      </a: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711 (90)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44571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CD8 by IHC in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707 (89)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496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TMB in log</a:t>
                      </a:r>
                      <a:r>
                        <a:rPr kumimoji="0" lang="en-US" sz="2000" b="0" i="0" u="none" strike="noStrike" cap="none" normalizeH="0" baseline="-25000" dirty="0">
                          <a:ln>
                            <a:noFill/>
                          </a:ln>
                          <a:solidFill>
                            <a:schemeClr val="bg2">
                              <a:lumMod val="10000"/>
                            </a:schemeClr>
                          </a:solidFill>
                          <a:effectLst/>
                          <a:latin typeface="Calibri" panose="020F0502020204030204" pitchFamily="34" charset="0"/>
                        </a:rPr>
                        <a:t>10</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mut/exome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658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r h="2798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bg2">
                              <a:lumMod val="10000"/>
                            </a:schemeClr>
                          </a:solidFill>
                          <a:effectLst/>
                          <a:latin typeface="Calibri" panose="020F0502020204030204" pitchFamily="34" charset="0"/>
                        </a:rPr>
                        <a:t>BRAF</a:t>
                      </a:r>
                      <a:r>
                        <a:rPr kumimoji="0" lang="en-US" sz="2000" b="0" i="0" u="none" strike="noStrike" cap="none" normalizeH="0" baseline="30000" dirty="0">
                          <a:ln>
                            <a:noFill/>
                          </a:ln>
                          <a:solidFill>
                            <a:schemeClr val="bg2">
                              <a:lumMod val="10000"/>
                            </a:schemeClr>
                          </a:solidFill>
                          <a:effectLst/>
                          <a:latin typeface="Calibri" panose="020F0502020204030204" pitchFamily="34" charset="0"/>
                        </a:rPr>
                        <a:t>V600</a:t>
                      </a:r>
                      <a:r>
                        <a:rPr kumimoji="0" lang="en-US" sz="2000" b="0" i="0" u="none" strike="noStrike" cap="none" normalizeH="0" baseline="0" dirty="0">
                          <a:ln>
                            <a:noFill/>
                          </a:ln>
                          <a:solidFill>
                            <a:schemeClr val="bg2">
                              <a:lumMod val="10000"/>
                            </a:schemeClr>
                          </a:solidFill>
                          <a:effectLst/>
                          <a:latin typeface="Calibri" panose="020F0502020204030204" pitchFamily="34" charset="0"/>
                        </a:rPr>
                        <a:t> status (WT vs mutated)</a:t>
                      </a:r>
                      <a:endParaRPr kumimoji="0" lang="en-US" sz="20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658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1030318"/>
                  </a:ext>
                </a:extLst>
              </a:tr>
              <a:tr h="19694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IFNγ sig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638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957270"/>
                  </a:ext>
                </a:extLst>
              </a:tr>
              <a:tr h="1969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 PD-L1 expression on tumor cells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300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450085207"/>
                  </a:ext>
                </a:extLst>
              </a:tr>
            </a:tbl>
          </a:graphicData>
        </a:graphic>
      </p:graphicFrame>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CheckMate 76K:</a:t>
            </a:r>
            <a:r>
              <a:rPr lang="en-US" dirty="0"/>
              <a:t> RFS Outcomes Based on </a:t>
            </a:r>
            <a:br>
              <a:rPr lang="en-US" dirty="0"/>
            </a:br>
            <a:r>
              <a:rPr lang="en-US" dirty="0"/>
              <a:t>Higher vs Lower Biomarker Levels</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43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Long. ASCO 2023. Abstr 9504.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3" name="Group 3">
            <a:extLst>
              <a:ext uri="{FF2B5EF4-FFF2-40B4-BE49-F238E27FC236}">
                <a16:creationId xmlns:a16="http://schemas.microsoft.com/office/drawing/2014/main" id="{D95E65DB-156A-88C3-2133-14BD642CD9F8}"/>
              </a:ext>
            </a:extLst>
          </p:cNvPr>
          <p:cNvGraphicFramePr>
            <a:graphicFrameLocks/>
          </p:cNvGraphicFramePr>
          <p:nvPr>
            <p:extLst>
              <p:ext uri="{D42A27DB-BD31-4B8C-83A1-F6EECF244321}">
                <p14:modId xmlns:p14="http://schemas.microsoft.com/office/powerpoint/2010/main" val="448866265"/>
              </p:ext>
            </p:extLst>
          </p:nvPr>
        </p:nvGraphicFramePr>
        <p:xfrm>
          <a:off x="719137" y="1513047"/>
          <a:ext cx="9379585" cy="4602688"/>
        </p:xfrm>
        <a:graphic>
          <a:graphicData uri="http://schemas.openxmlformats.org/drawingml/2006/table">
            <a:tbl>
              <a:tblPr/>
              <a:tblGrid>
                <a:gridCol w="1800327">
                  <a:extLst>
                    <a:ext uri="{9D8B030D-6E8A-4147-A177-3AD203B41FA5}">
                      <a16:colId xmlns:a16="http://schemas.microsoft.com/office/drawing/2014/main" val="20000"/>
                    </a:ext>
                  </a:extLst>
                </a:gridCol>
                <a:gridCol w="1449421">
                  <a:extLst>
                    <a:ext uri="{9D8B030D-6E8A-4147-A177-3AD203B41FA5}">
                      <a16:colId xmlns:a16="http://schemas.microsoft.com/office/drawing/2014/main" val="395079012"/>
                    </a:ext>
                  </a:extLst>
                </a:gridCol>
                <a:gridCol w="1945532">
                  <a:extLst>
                    <a:ext uri="{9D8B030D-6E8A-4147-A177-3AD203B41FA5}">
                      <a16:colId xmlns:a16="http://schemas.microsoft.com/office/drawing/2014/main" val="2000776395"/>
                    </a:ext>
                  </a:extLst>
                </a:gridCol>
                <a:gridCol w="1468877">
                  <a:extLst>
                    <a:ext uri="{9D8B030D-6E8A-4147-A177-3AD203B41FA5}">
                      <a16:colId xmlns:a16="http://schemas.microsoft.com/office/drawing/2014/main" val="3010487140"/>
                    </a:ext>
                  </a:extLst>
                </a:gridCol>
                <a:gridCol w="2715428">
                  <a:extLst>
                    <a:ext uri="{9D8B030D-6E8A-4147-A177-3AD203B41FA5}">
                      <a16:colId xmlns:a16="http://schemas.microsoft.com/office/drawing/2014/main" val="20001"/>
                    </a:ext>
                  </a:extLst>
                </a:gridCol>
              </a:tblGrid>
              <a:tr h="4200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Biomarker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Events,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Events,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Unstratified HR for Higher vs Lower Biomarker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4320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IFNγ sig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105/638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48/425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0.59 (0.41-0.86)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320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57/213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0.91 (0.65-1.27)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10604512"/>
                  </a:ext>
                </a:extLst>
              </a:tr>
              <a:tr h="24320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TMB (log</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10</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mut/exome)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112/658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 (0.49-0.90)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320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58/217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1.20 (0.89-1.61)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6967560"/>
                  </a:ext>
                </a:extLst>
              </a:tr>
              <a:tr h="24320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CD8 IHC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117/707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0.60 (0.39-0.90)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320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0.97 (0.71-1.33)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17250945"/>
                  </a:ext>
                </a:extLst>
              </a:tr>
              <a:tr h="24320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CRP (log</a:t>
                      </a:r>
                      <a:r>
                        <a:rPr kumimoji="0" lang="en-US" sz="16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μg/mL)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125/739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60/493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1.37 (1.00-1.88)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r h="24320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65/246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0.92 (0.69-1.24)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98517035"/>
                  </a:ext>
                </a:extLst>
              </a:tr>
              <a:tr h="243206">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Tumor PD-L1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51/300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0.82 (0.60-1.12)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1030318"/>
                  </a:ext>
                </a:extLst>
              </a:tr>
              <a:tr h="243206">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0.99 (0.87-1.12)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10453396"/>
                  </a:ext>
                </a:extLst>
              </a:tr>
              <a:tr h="265164">
                <a:tc rowSpan="2">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Mitotic rate (mitoses/mm</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6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123/711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59/470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(0.87-1.41)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84957270"/>
                  </a:ext>
                </a:extLst>
              </a:tr>
              <a:tr h="243206">
                <a:tc vMerge="1">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64/241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 (0.94-1.51)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1663437"/>
                  </a:ext>
                </a:extLst>
              </a:tr>
            </a:tbl>
          </a:graphicData>
        </a:graphic>
      </p:graphicFrame>
      <p:sp>
        <p:nvSpPr>
          <p:cNvPr id="5" name="TextBox 4">
            <a:extLst>
              <a:ext uri="{FF2B5EF4-FFF2-40B4-BE49-F238E27FC236}">
                <a16:creationId xmlns:a16="http://schemas.microsoft.com/office/drawing/2014/main" id="{B23B0D61-2F78-1671-C560-F16729CE2E96}"/>
              </a:ext>
            </a:extLst>
          </p:cNvPr>
          <p:cNvSpPr txBox="1"/>
          <p:nvPr/>
        </p:nvSpPr>
        <p:spPr bwMode="auto">
          <a:xfrm>
            <a:off x="10409759" y="2410367"/>
            <a:ext cx="157645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Increased levels associated with improved RFS in nivolumab arm</a:t>
            </a:r>
          </a:p>
        </p:txBody>
      </p:sp>
      <p:sp>
        <p:nvSpPr>
          <p:cNvPr id="7" name="TextBox 6">
            <a:extLst>
              <a:ext uri="{FF2B5EF4-FFF2-40B4-BE49-F238E27FC236}">
                <a16:creationId xmlns:a16="http://schemas.microsoft.com/office/drawing/2014/main" id="{7EDCEC09-A683-503E-5758-F43CDF45E816}"/>
              </a:ext>
            </a:extLst>
          </p:cNvPr>
          <p:cNvSpPr txBox="1"/>
          <p:nvPr/>
        </p:nvSpPr>
        <p:spPr bwMode="auto">
          <a:xfrm>
            <a:off x="613797" y="6124813"/>
            <a:ext cx="90557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Biomarker levels evaluated as continuous variables. Higher = 75th percentile; lower = 24th percentile in overall population.</a:t>
            </a:r>
          </a:p>
        </p:txBody>
      </p:sp>
      <p:sp>
        <p:nvSpPr>
          <p:cNvPr id="8" name="TextBox 7">
            <a:extLst>
              <a:ext uri="{FF2B5EF4-FFF2-40B4-BE49-F238E27FC236}">
                <a16:creationId xmlns:a16="http://schemas.microsoft.com/office/drawing/2014/main" id="{879B78FD-43E5-552E-30EE-06ABD2443CC6}"/>
              </a:ext>
            </a:extLst>
          </p:cNvPr>
          <p:cNvSpPr txBox="1"/>
          <p:nvPr/>
        </p:nvSpPr>
        <p:spPr bwMode="auto">
          <a:xfrm>
            <a:off x="10409759" y="3906646"/>
            <a:ext cx="157645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Lower levels associated with improved RFS in nivolumab arm</a:t>
            </a:r>
          </a:p>
        </p:txBody>
      </p:sp>
      <p:sp>
        <p:nvSpPr>
          <p:cNvPr id="11" name="Right Brace 10">
            <a:extLst>
              <a:ext uri="{FF2B5EF4-FFF2-40B4-BE49-F238E27FC236}">
                <a16:creationId xmlns:a16="http://schemas.microsoft.com/office/drawing/2014/main" id="{575FD222-4438-CBC9-8688-C79BDE9D49F8}"/>
              </a:ext>
            </a:extLst>
          </p:cNvPr>
          <p:cNvSpPr/>
          <p:nvPr/>
        </p:nvSpPr>
        <p:spPr bwMode="auto">
          <a:xfrm>
            <a:off x="10126172" y="2142815"/>
            <a:ext cx="378177" cy="1892736"/>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2" name="Right Brace 1">
            <a:extLst>
              <a:ext uri="{FF2B5EF4-FFF2-40B4-BE49-F238E27FC236}">
                <a16:creationId xmlns:a16="http://schemas.microsoft.com/office/drawing/2014/main" id="{8622F33F-01EF-5AA8-5CA2-CEECCD27CD17}"/>
              </a:ext>
            </a:extLst>
          </p:cNvPr>
          <p:cNvSpPr/>
          <p:nvPr/>
        </p:nvSpPr>
        <p:spPr bwMode="auto">
          <a:xfrm>
            <a:off x="10126171" y="4105118"/>
            <a:ext cx="378177" cy="643094"/>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spTree>
    <p:extLst>
      <p:ext uri="{BB962C8B-B14F-4D97-AF65-F5344CB8AC3E}">
        <p14:creationId xmlns:p14="http://schemas.microsoft.com/office/powerpoint/2010/main" val="20345489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166411"/>
            <a:ext cx="10872444" cy="1103313"/>
          </a:xfrm>
        </p:spPr>
        <p:txBody>
          <a:bodyPr/>
          <a:lstStyle/>
          <a:p>
            <a:r>
              <a:rPr lang="en-US" altLang="en-US" sz="3600" dirty="0"/>
              <a:t>CheckMate 76K:</a:t>
            </a:r>
            <a:r>
              <a:rPr lang="en-US" dirty="0"/>
              <a:t> RFS Outcomes With Nivolumab vs Placebo Within Higher/Lower Biomarker Level Cohorts</a:t>
            </a:r>
            <a:endParaRPr lang="en-US" alt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791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2023. Abstr 9504.</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D95E65DB-156A-88C3-2133-14BD642CD9F8}"/>
              </a:ext>
            </a:extLst>
          </p:cNvPr>
          <p:cNvGraphicFramePr>
            <a:graphicFrameLocks/>
          </p:cNvGraphicFramePr>
          <p:nvPr>
            <p:extLst>
              <p:ext uri="{D42A27DB-BD31-4B8C-83A1-F6EECF244321}">
                <p14:modId xmlns:p14="http://schemas.microsoft.com/office/powerpoint/2010/main" val="290807029"/>
              </p:ext>
            </p:extLst>
          </p:nvPr>
        </p:nvGraphicFramePr>
        <p:xfrm>
          <a:off x="609759" y="1309811"/>
          <a:ext cx="10865996" cy="4998960"/>
        </p:xfrm>
        <a:graphic>
          <a:graphicData uri="http://schemas.openxmlformats.org/drawingml/2006/table">
            <a:tbl>
              <a:tblPr/>
              <a:tblGrid>
                <a:gridCol w="1720033">
                  <a:extLst>
                    <a:ext uri="{9D8B030D-6E8A-4147-A177-3AD203B41FA5}">
                      <a16:colId xmlns:a16="http://schemas.microsoft.com/office/drawing/2014/main" val="20000"/>
                    </a:ext>
                  </a:extLst>
                </a:gridCol>
                <a:gridCol w="1010422">
                  <a:extLst>
                    <a:ext uri="{9D8B030D-6E8A-4147-A177-3AD203B41FA5}">
                      <a16:colId xmlns:a16="http://schemas.microsoft.com/office/drawing/2014/main" val="395079012"/>
                    </a:ext>
                  </a:extLst>
                </a:gridCol>
                <a:gridCol w="1828800">
                  <a:extLst>
                    <a:ext uri="{9D8B030D-6E8A-4147-A177-3AD203B41FA5}">
                      <a16:colId xmlns:a16="http://schemas.microsoft.com/office/drawing/2014/main" val="2000776395"/>
                    </a:ext>
                  </a:extLst>
                </a:gridCol>
                <a:gridCol w="996748">
                  <a:extLst>
                    <a:ext uri="{9D8B030D-6E8A-4147-A177-3AD203B41FA5}">
                      <a16:colId xmlns:a16="http://schemas.microsoft.com/office/drawing/2014/main" val="3010487140"/>
                    </a:ext>
                  </a:extLst>
                </a:gridCol>
                <a:gridCol w="1634462">
                  <a:extLst>
                    <a:ext uri="{9D8B030D-6E8A-4147-A177-3AD203B41FA5}">
                      <a16:colId xmlns:a16="http://schemas.microsoft.com/office/drawing/2014/main" val="2382591144"/>
                    </a:ext>
                  </a:extLst>
                </a:gridCol>
                <a:gridCol w="1443794">
                  <a:extLst>
                    <a:ext uri="{9D8B030D-6E8A-4147-A177-3AD203B41FA5}">
                      <a16:colId xmlns:a16="http://schemas.microsoft.com/office/drawing/2014/main" val="3996186446"/>
                    </a:ext>
                  </a:extLst>
                </a:gridCol>
                <a:gridCol w="2231737">
                  <a:extLst>
                    <a:ext uri="{9D8B030D-6E8A-4147-A177-3AD203B41FA5}">
                      <a16:colId xmlns:a16="http://schemas.microsoft.com/office/drawing/2014/main" val="20001"/>
                    </a:ext>
                  </a:extLst>
                </a:gridCol>
              </a:tblGrid>
              <a:tr h="27432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Nivolumab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116512021"/>
                  </a:ext>
                </a:extLst>
              </a:tr>
              <a:tr h="6459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Biomarker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Events,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12-Mo RFS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Events, n/N</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12-Mo RFS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Biomarker Level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Unstratified HR for Nivolumab vs Placebo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631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66/526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89.0 (85.6-91.6)</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69/264</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79.4 (73.5-84.1)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0.43 (0.31-0.61)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76585640"/>
                  </a:ext>
                </a:extLst>
              </a:tr>
              <a:tr h="2743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IFNγ sig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48/425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90.5 (87.0-93.1)</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57/213</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78.3 (71.6-83.6)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0.29 (0.17-0.48)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7432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0.44 (0.29-0.66)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0604512"/>
                  </a:ext>
                </a:extLst>
              </a:tr>
              <a:tr h="2743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TMB (log</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10</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mut/exome)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54/441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89.9 (86.3-92.6)</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58/217</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78.8 (77.2-84.0)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0.27 (0.17-0.44)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432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0.50 (0.33-0.74)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46967560"/>
                  </a:ext>
                </a:extLst>
              </a:tr>
              <a:tr h="2743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CD8 IHC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57/464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89.3 (85.8-92.0)</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60/243</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80.8 (74.7-85.5)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0.35 (0.22-0.55)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7432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0.56 (0.36-0.87)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017250945"/>
                  </a:ext>
                </a:extLst>
              </a:tr>
              <a:tr h="2743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Tumor PD-L1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89.5 (83.6-93.4)</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29/111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79.0 (69.6-85.8)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0.43 (0.24-0.76)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5813247"/>
                  </a:ext>
                </a:extLst>
              </a:tr>
              <a:tr h="27432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0.52 (0.28-0.94)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98517035"/>
                  </a:ext>
                </a:extLst>
              </a:tr>
              <a:tr h="27432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CRP (log</a:t>
                      </a:r>
                      <a:r>
                        <a:rPr kumimoji="0" lang="en-US" sz="1400" b="0" i="0" u="none" strike="noStrike" cap="none" normalizeH="0" baseline="-25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μg/mL)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60/493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89.8 (86.4-92.4)</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65/246</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78.9 (72.8-83.8)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0.50 (0.34-0.74)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81030318"/>
                  </a:ext>
                </a:extLst>
              </a:tr>
              <a:tr h="27432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0.34 (0.22-0.52)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10453396"/>
                  </a:ext>
                </a:extLst>
              </a:tr>
              <a:tr h="274320">
                <a:tc rowSpan="2">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Mitotic rate (mitoses/mm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59/470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89.2 (85.7-91.9)</a:t>
                      </a:r>
                    </a:p>
                  </a:txBody>
                  <a:tcPr marL="121699" marR="121699"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64/241</a:t>
                      </a: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79.1 (72.9-84.0)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Higher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0.42 (0.29-0.60)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84957270"/>
                  </a:ext>
                </a:extLst>
              </a:tr>
              <a:tr h="274320">
                <a:tc vMerge="1">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Lower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0.45 (0.29-0.69)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91663437"/>
                  </a:ext>
                </a:extLst>
              </a:tr>
            </a:tbl>
          </a:graphicData>
        </a:graphic>
      </p:graphicFrame>
    </p:spTree>
    <p:extLst>
      <p:ext uri="{BB962C8B-B14F-4D97-AF65-F5344CB8AC3E}">
        <p14:creationId xmlns:p14="http://schemas.microsoft.com/office/powerpoint/2010/main" val="209558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CheckMate 76K:</a:t>
            </a:r>
            <a:r>
              <a:rPr lang="en-US" dirty="0"/>
              <a:t> RFS Outcomes Based on </a:t>
            </a:r>
            <a:br>
              <a:rPr lang="en-US" dirty="0"/>
            </a:br>
            <a:r>
              <a:rPr lang="en-US" dirty="0"/>
              <a:t>Biomarker Median Cutoff or </a:t>
            </a:r>
            <a:r>
              <a:rPr lang="en-US" i="1" dirty="0"/>
              <a:t>BRAF </a:t>
            </a:r>
            <a:r>
              <a:rPr lang="en-US" dirty="0"/>
              <a:t>Mutation Status</a:t>
            </a:r>
            <a:endParaRPr lang="en-US" altLang="en-US" dirty="0"/>
          </a:p>
        </p:txBody>
      </p:sp>
      <p:sp>
        <p:nvSpPr>
          <p:cNvPr id="5" name="Content Placeholder 4">
            <a:extLst>
              <a:ext uri="{FF2B5EF4-FFF2-40B4-BE49-F238E27FC236}">
                <a16:creationId xmlns:a16="http://schemas.microsoft.com/office/drawing/2014/main" id="{AF8DCBC5-22D8-0661-6DF5-CB3378383886}"/>
              </a:ext>
            </a:extLst>
          </p:cNvPr>
          <p:cNvSpPr>
            <a:spLocks noGrp="1"/>
          </p:cNvSpPr>
          <p:nvPr>
            <p:ph sz="half" idx="2"/>
          </p:nvPr>
        </p:nvSpPr>
        <p:spPr>
          <a:xfrm>
            <a:off x="6252634" y="1510730"/>
            <a:ext cx="5139714" cy="4679462"/>
          </a:xfrm>
        </p:spPr>
        <p:txBody>
          <a:bodyPr/>
          <a:lstStyle/>
          <a:p>
            <a:r>
              <a:rPr lang="en-US" dirty="0"/>
              <a:t>In multivariate analysis, CRP had strongest effect on RFS in overall population across treatment arms</a:t>
            </a:r>
          </a:p>
          <a:p>
            <a:r>
              <a:rPr lang="en-US" dirty="0">
                <a:solidFill>
                  <a:schemeClr val="bg2">
                    <a:lumMod val="10000"/>
                  </a:schemeClr>
                </a:solidFill>
              </a:rPr>
              <a:t>TMB and </a:t>
            </a:r>
            <a:r>
              <a:rPr kumimoji="0" lang="en-US" b="0" i="0" u="none" strike="noStrike" cap="none" normalizeH="0" baseline="0" dirty="0">
                <a:ln>
                  <a:noFill/>
                </a:ln>
                <a:solidFill>
                  <a:schemeClr val="bg2">
                    <a:lumMod val="10000"/>
                  </a:schemeClr>
                </a:solidFill>
                <a:effectLst/>
              </a:rPr>
              <a:t>IFNγ sig had greatest independent effect on relative RFS benefit of nivolumab vs placebo</a:t>
            </a:r>
            <a:endParaRPr lang="en-US" dirty="0"/>
          </a:p>
          <a:p>
            <a:endParaRPr lang="en-US" dirty="0"/>
          </a:p>
        </p:txBody>
      </p:sp>
      <p:sp>
        <p:nvSpPr>
          <p:cNvPr id="6" name="Text Box 15">
            <a:extLst>
              <a:ext uri="{FF2B5EF4-FFF2-40B4-BE49-F238E27FC236}">
                <a16:creationId xmlns:a16="http://schemas.microsoft.com/office/drawing/2014/main" id="{DE049FC1-7C39-0496-D8A0-E5EA57BD2B9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2023. Abstr 9504.</a:t>
            </a:r>
            <a:endParaRPr lang="en-US" altLang="en-US" sz="1200" b="0" dirty="0">
              <a:solidFill>
                <a:schemeClr val="bg2"/>
              </a:solidFill>
              <a:latin typeface="Calibri" panose="020F0502020204030204" pitchFamily="34" charset="0"/>
            </a:endParaRPr>
          </a:p>
        </p:txBody>
      </p:sp>
      <p:graphicFrame>
        <p:nvGraphicFramePr>
          <p:cNvPr id="2" name="Group 3">
            <a:extLst>
              <a:ext uri="{FF2B5EF4-FFF2-40B4-BE49-F238E27FC236}">
                <a16:creationId xmlns:a16="http://schemas.microsoft.com/office/drawing/2014/main" id="{763B7AAC-071B-8C1F-2D1D-801BEC831D8F}"/>
              </a:ext>
            </a:extLst>
          </p:cNvPr>
          <p:cNvGraphicFramePr>
            <a:graphicFrameLocks/>
          </p:cNvGraphicFramePr>
          <p:nvPr>
            <p:extLst>
              <p:ext uri="{D42A27DB-BD31-4B8C-83A1-F6EECF244321}">
                <p14:modId xmlns:p14="http://schemas.microsoft.com/office/powerpoint/2010/main" val="2523805514"/>
              </p:ext>
            </p:extLst>
          </p:nvPr>
        </p:nvGraphicFramePr>
        <p:xfrm>
          <a:off x="719138" y="1536192"/>
          <a:ext cx="5309278" cy="4678732"/>
        </p:xfrm>
        <a:graphic>
          <a:graphicData uri="http://schemas.openxmlformats.org/drawingml/2006/table">
            <a:tbl>
              <a:tblPr/>
              <a:tblGrid>
                <a:gridCol w="1606890">
                  <a:extLst>
                    <a:ext uri="{9D8B030D-6E8A-4147-A177-3AD203B41FA5}">
                      <a16:colId xmlns:a16="http://schemas.microsoft.com/office/drawing/2014/main" val="20000"/>
                    </a:ext>
                  </a:extLst>
                </a:gridCol>
                <a:gridCol w="1447551">
                  <a:extLst>
                    <a:ext uri="{9D8B030D-6E8A-4147-A177-3AD203B41FA5}">
                      <a16:colId xmlns:a16="http://schemas.microsoft.com/office/drawing/2014/main" val="2000776395"/>
                    </a:ext>
                  </a:extLst>
                </a:gridCol>
                <a:gridCol w="2254837">
                  <a:extLst>
                    <a:ext uri="{9D8B030D-6E8A-4147-A177-3AD203B41FA5}">
                      <a16:colId xmlns:a16="http://schemas.microsoft.com/office/drawing/2014/main" val="20001"/>
                    </a:ext>
                  </a:extLst>
                </a:gridCol>
              </a:tblGrid>
              <a:tr h="6968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Biomarker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Biomarker Cohort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RFS: HR for Nivo vs Placebo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9819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IFNγ sig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0.26 (0.14-0.48)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819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0.50 (0.30-0.83)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10604512"/>
                  </a:ext>
                </a:extLst>
              </a:tr>
              <a:tr h="39819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CD8 IHC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0.35 (0.19-0.62)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819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0.53 (0.33-0.86)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246967560"/>
                  </a:ext>
                </a:extLst>
              </a:tr>
              <a:tr h="39819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TMB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0.23 (0.12-0.43)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819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0.62 (0.39-1.01)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17250945"/>
                  </a:ext>
                </a:extLst>
              </a:tr>
              <a:tr h="39819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BRAF</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V600E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status</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0.56 (0.30-1.04)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813247"/>
                  </a:ext>
                </a:extLst>
              </a:tr>
              <a:tr h="39819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Mutant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0.33 (0.21-0.53)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98517035"/>
                  </a:ext>
                </a:extLst>
              </a:tr>
              <a:tr h="39819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High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0.56 (0.35-0.88)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81030318"/>
                  </a:ext>
                </a:extLst>
              </a:tr>
              <a:tr h="39819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Low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0.30 (0.17-0.51)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10453396"/>
                  </a:ext>
                </a:extLst>
              </a:tr>
            </a:tbl>
          </a:graphicData>
        </a:graphic>
      </p:graphicFrame>
      <p:sp>
        <p:nvSpPr>
          <p:cNvPr id="3" name="Rectangle 2">
            <a:extLst>
              <a:ext uri="{FF2B5EF4-FFF2-40B4-BE49-F238E27FC236}">
                <a16:creationId xmlns:a16="http://schemas.microsoft.com/office/drawing/2014/main" id="{24AD9BF0-28D1-27B5-D502-8FD32E2CA820}"/>
              </a:ext>
            </a:extLst>
          </p:cNvPr>
          <p:cNvSpPr/>
          <p:nvPr/>
        </p:nvSpPr>
        <p:spPr bwMode="auto">
          <a:xfrm>
            <a:off x="2393004" y="5880295"/>
            <a:ext cx="3633728" cy="309173"/>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 name="Rectangle 6">
            <a:extLst>
              <a:ext uri="{FF2B5EF4-FFF2-40B4-BE49-F238E27FC236}">
                <a16:creationId xmlns:a16="http://schemas.microsoft.com/office/drawing/2014/main" id="{AF7F4002-E36E-E7F7-4CD9-9CFA737382E7}"/>
              </a:ext>
            </a:extLst>
          </p:cNvPr>
          <p:cNvSpPr/>
          <p:nvPr/>
        </p:nvSpPr>
        <p:spPr bwMode="auto">
          <a:xfrm>
            <a:off x="2393004" y="5092911"/>
            <a:ext cx="3633728" cy="309173"/>
          </a:xfrm>
          <a:prstGeom prst="rect">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446466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CheckMate 76K:</a:t>
            </a:r>
            <a:r>
              <a:rPr lang="en-US" dirty="0"/>
              <a:t>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01692"/>
            <a:ext cx="10877529" cy="4822293"/>
          </a:xfrm>
        </p:spPr>
        <p:txBody>
          <a:bodyPr/>
          <a:lstStyle/>
          <a:p>
            <a:pPr>
              <a:spcBef>
                <a:spcPts val="700"/>
              </a:spcBef>
            </a:pPr>
            <a:r>
              <a:rPr lang="en-US" altLang="en-US" sz="2400" dirty="0"/>
              <a:t>In this exploratory analysis, RFS benefit with nivolumab vs placebo was observed across biomarker subgroups in patients with high-risk stage IIB/C melanoma, both with and without </a:t>
            </a:r>
            <a:r>
              <a:rPr lang="en-US" altLang="en-US" sz="2400" i="1" dirty="0"/>
              <a:t>BRAF</a:t>
            </a:r>
            <a:r>
              <a:rPr lang="en-US" altLang="en-US" sz="2400" baseline="30000" dirty="0"/>
              <a:t>V600E </a:t>
            </a:r>
            <a:r>
              <a:rPr lang="en-US" altLang="en-US" sz="2400" dirty="0"/>
              <a:t>mutations</a:t>
            </a:r>
          </a:p>
          <a:p>
            <a:pPr>
              <a:spcBef>
                <a:spcPts val="700"/>
              </a:spcBef>
            </a:pPr>
            <a:r>
              <a:rPr lang="en-US" altLang="en-US" sz="2400" dirty="0"/>
              <a:t>Within the nivolumab arm, RFS was numerically longer among patients with higher </a:t>
            </a:r>
            <a:r>
              <a:rPr kumimoji="0" lang="en-US" sz="2400" b="0" i="0" u="none" strike="noStrike" cap="none" normalizeH="0" baseline="0" dirty="0">
                <a:ln>
                  <a:noFill/>
                </a:ln>
                <a:solidFill>
                  <a:schemeClr val="bg2">
                    <a:lumMod val="10000"/>
                  </a:schemeClr>
                </a:solidFill>
                <a:effectLst/>
                <a:latin typeface="Calibri" panose="020F0502020204030204" pitchFamily="34" charset="0"/>
              </a:rPr>
              <a:t>IFNγ sig, TMB, and CD8 IHC scores and lower CRP</a:t>
            </a:r>
          </a:p>
          <a:p>
            <a:pPr>
              <a:spcBef>
                <a:spcPts val="700"/>
              </a:spcBef>
            </a:pPr>
            <a:r>
              <a:rPr lang="en-US" altLang="en-US" sz="2400" dirty="0">
                <a:solidFill>
                  <a:schemeClr val="bg2">
                    <a:lumMod val="10000"/>
                  </a:schemeClr>
                </a:solidFill>
              </a:rPr>
              <a:t>No biomarkers were associated with longer RFS in placebo arm, aside from a trend in patients with a lower mitotic rate</a:t>
            </a:r>
          </a:p>
          <a:p>
            <a:pPr>
              <a:spcBef>
                <a:spcPts val="700"/>
              </a:spcBef>
            </a:pPr>
            <a:r>
              <a:rPr lang="en-US" altLang="en-US" sz="2400" dirty="0">
                <a:solidFill>
                  <a:schemeClr val="bg2">
                    <a:lumMod val="10000"/>
                  </a:schemeClr>
                </a:solidFill>
              </a:rPr>
              <a:t>In multivariate analyses, TMB and </a:t>
            </a:r>
            <a:r>
              <a:rPr kumimoji="0" lang="en-US" sz="2400" b="0" i="0" u="none" strike="noStrike" cap="none" normalizeH="0" baseline="0" dirty="0">
                <a:ln>
                  <a:noFill/>
                </a:ln>
                <a:solidFill>
                  <a:schemeClr val="bg2">
                    <a:lumMod val="10000"/>
                  </a:schemeClr>
                </a:solidFill>
                <a:effectLst/>
                <a:latin typeface="Calibri" panose="020F0502020204030204" pitchFamily="34" charset="0"/>
              </a:rPr>
              <a:t>IFNγ sig had the greatest independent effect on the relative benefit of nivolumab vs placebo</a:t>
            </a:r>
          </a:p>
          <a:p>
            <a:pPr>
              <a:spcBef>
                <a:spcPts val="700"/>
              </a:spcBef>
            </a:pPr>
            <a:r>
              <a:rPr lang="en-US" altLang="en-US" sz="2400" dirty="0">
                <a:solidFill>
                  <a:schemeClr val="bg2">
                    <a:lumMod val="10000"/>
                  </a:schemeClr>
                </a:solidFill>
              </a:rPr>
              <a:t>Investigators noted that results of this first comprehensive biomarker analysis </a:t>
            </a:r>
            <a:br>
              <a:rPr lang="en-US" altLang="en-US" sz="2400" dirty="0">
                <a:solidFill>
                  <a:schemeClr val="bg2">
                    <a:lumMod val="10000"/>
                  </a:schemeClr>
                </a:solidFill>
              </a:rPr>
            </a:br>
            <a:r>
              <a:rPr lang="en-US" altLang="en-US" sz="2400" dirty="0">
                <a:solidFill>
                  <a:schemeClr val="bg2">
                    <a:lumMod val="10000"/>
                  </a:schemeClr>
                </a:solidFill>
              </a:rPr>
              <a:t>of adjuvant treatment for stage II melanoma should be interpreted with caution, </a:t>
            </a:r>
            <a:br>
              <a:rPr lang="en-US" altLang="en-US" sz="2400" dirty="0">
                <a:solidFill>
                  <a:schemeClr val="bg2">
                    <a:lumMod val="10000"/>
                  </a:schemeClr>
                </a:solidFill>
              </a:rPr>
            </a:br>
            <a:r>
              <a:rPr lang="en-US" altLang="en-US" sz="2400" dirty="0">
                <a:solidFill>
                  <a:schemeClr val="bg2">
                    <a:lumMod val="10000"/>
                  </a:schemeClr>
                </a:solidFill>
              </a:rPr>
              <a:t>as it is exploratory</a:t>
            </a: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2023. Abstr 9504.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56M7VY3CDVN5-535657771-1</_dlc_DocId>
    <_dlc_DocIdUrl xmlns="d54cbe69-32bd-412a-b004-9152f949605e">
      <Url>https://intranet.clinicaloptions.com/mews/oncology/ONC_2023_ASCO_CF_(PRP6243)/Skin_9504_Long/_layouts/15/DocIdRedir.aspx?ID=56M7VY3CDVN5-535657771-1</Url>
      <Description>56M7VY3CDVN5-535657771-1</Description>
    </_dlc_DocIdUrl>
    <Document_x0020_Category xmlns="b10ff88a-1d94-4aee-a743-9cf970fabf99">Conference Capsule Slides</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ADE3B468DC50664C929590C6B1720A80" ma:contentTypeVersion="1" ma:contentTypeDescription="Create a new document." ma:contentTypeScope="" ma:versionID="afa7faa56eb3fc6d142c34a69ca76584">
  <xsd:schema xmlns:xsd="http://www.w3.org/2001/XMLSchema" xmlns:xs="http://www.w3.org/2001/XMLSchema" xmlns:p="http://schemas.microsoft.com/office/2006/metadata/properties" xmlns:ns2="d54cbe69-32bd-412a-b004-9152f949605e" xmlns:ns3="b10ff88a-1d94-4aee-a743-9cf970fabf99" targetNamespace="http://schemas.microsoft.com/office/2006/metadata/properties" ma:root="true" ma:fieldsID="ad4acd2141a387996fda50a15abb7781" ns2:_="" ns3:_="">
    <xsd:import namespace="d54cbe69-32bd-412a-b004-9152f949605e"/>
    <xsd:import namespace="b10ff88a-1d94-4aee-a743-9cf970fabf99"/>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b10ff88a-1d94-4aee-a743-9cf970fabf99"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d54cbe69-32bd-412a-b004-9152f949605e"/>
    <ds:schemaRef ds:uri="http://schemas.microsoft.com/office/2006/metadata/properties"/>
    <ds:schemaRef ds:uri="http://www.w3.org/XML/1998/namespace"/>
    <ds:schemaRef ds:uri="http://purl.org/dc/dcmitype/"/>
    <ds:schemaRef ds:uri="http://schemas.microsoft.com/office/2006/documentManagement/types"/>
    <ds:schemaRef ds:uri="http://schemas.openxmlformats.org/package/2006/metadata/core-properties"/>
    <ds:schemaRef ds:uri="http://schemas.microsoft.com/office/infopath/2007/PartnerControls"/>
    <ds:schemaRef ds:uri="http://purl.org/dc/elements/1.1/"/>
    <ds:schemaRef ds:uri="b10ff88a-1d94-4aee-a743-9cf970fabf99"/>
    <ds:schemaRef ds:uri="http://purl.org/dc/terms/"/>
  </ds:schemaRefs>
</ds:datastoreItem>
</file>

<file path=customXml/itemProps5.xml><?xml version="1.0" encoding="utf-8"?>
<ds:datastoreItem xmlns:ds="http://schemas.openxmlformats.org/officeDocument/2006/customXml" ds:itemID="{B8CA16DC-1A35-4F0D-BF05-1B25EDC5C2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b10ff88a-1d94-4aee-a743-9cf970fabf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1730</TotalTime>
  <Words>1550</Words>
  <Application>Microsoft Office PowerPoint</Application>
  <PresentationFormat>Widescreen</PresentationFormat>
  <Paragraphs>253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Biomarker Analysis From CheckMate 76K  Phase III Trial of Adjuvant Nivolumab vs  Placebo in High-Risk Stage IIB/C Melanoma</vt:lpstr>
      <vt:lpstr>About These Slides</vt:lpstr>
      <vt:lpstr>CheckMate 76K: Background</vt:lpstr>
      <vt:lpstr>CheckMate 76K: Study Design</vt:lpstr>
      <vt:lpstr>CheckMate 76K: Biomarker-Evaluable Population</vt:lpstr>
      <vt:lpstr>CheckMate 76K: RFS Outcomes Based on  Higher vs Lower Biomarker Levels</vt:lpstr>
      <vt:lpstr>CheckMate 76K: RFS Outcomes With Nivolumab vs Placebo Within Higher/Lower Biomarker Level Cohorts</vt:lpstr>
      <vt:lpstr>CheckMate 76K: RFS Outcomes Based on  Biomarker Median Cutoff or BRAF Mutation Status</vt:lpstr>
      <vt:lpstr>CheckMate 76K: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Biomarker Analysis From CheckMate 76K </dc:title>
  <dc:creator>Preferred User</dc:creator>
  <cp:lastModifiedBy>jbuckley@clinicaloptions.com</cp:lastModifiedBy>
  <cp:revision>26</cp:revision>
  <cp:lastPrinted>2016-09-26T20:21:49Z</cp:lastPrinted>
  <dcterms:created xsi:type="dcterms:W3CDTF">2005-05-27T15:08:01Z</dcterms:created>
  <dcterms:modified xsi:type="dcterms:W3CDTF">2023-06-09T17:56:52Z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9b2068aa-e825-47a7-b3a9-4453cc221cbc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0x010100ADE3B468DC50664C929590C6B1720A80</vt:lpwstr>
  </property>
  <property fmtid="{D5CDD505-2E9C-101B-9397-08002B2CF9AE}" pid="9" name="MediaServiceImageTags">
    <vt:lpwstr/>
  </property>
</Properties>
</file>