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321" r:id="rId8"/>
    <p:sldId id="308" r:id="rId9"/>
    <p:sldId id="544" r:id="rId10"/>
    <p:sldId id="545" r:id="rId11"/>
    <p:sldId id="552" r:id="rId12"/>
    <p:sldId id="554" r:id="rId13"/>
    <p:sldId id="556" r:id="rId14"/>
    <p:sldId id="557" r:id="rId15"/>
    <p:sldId id="561" r:id="rId16"/>
    <p:sldId id="555" r:id="rId17"/>
    <p:sldId id="562" r:id="rId18"/>
    <p:sldId id="560" r:id="rId19"/>
    <p:sldId id="549" r:id="rId20"/>
    <p:sldId id="553"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D1DEB059-BF63-E75B-3DF1-CD9B1166B984}" name="Kara Nyberg" initials="KN" userId="63b453b522a604bf" providerId="Windows Live"/>
  <p188:author id="{44045570-6CCC-EB6A-29FB-B2E29A9D40EA}" name="CLINICALOPTIONS\jconstanzo" initials="C" userId="CLINICALOPTIONS\jconstanzo" providerId="None"/>
  <p188:author id="{67E39494-75B3-CF9E-6A44-82504F755C8B}" name="Dussadee Royal" initials="DR" userId="S::droyal@clinicaloptions.com::51beead8-6fa0-4b98-aeba-37044af35e17" providerId="AD"/>
  <p188:author id="{3CB1E8BA-9204-E1AA-A488-9864D6FB7E39}" name="Christy Seals" initials="CS" userId="S::cseals@clinicaloptions.com::0852e532-1f9e-4bbf-9b56-be19a9543a31" providerId="AD"/>
  <p188:author id="{A3B240CF-4505-16AB-9D0C-936D03A07AAD}" name="mcartwright@clinicaloptions.com" initials="m" userId="mcartwright@clinicaloptions.com"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F9DC0-02EE-4244-A991-652CAB7336E7}" v="67" dt="2022-12-12T15:04:40.372"/>
    <p1510:client id="{F132A47E-A812-4E72-A1B3-58FBEEC5520E}" v="48" dt="2022-12-11T19:58:09.79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001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JAKi, JAK inhibitor; MF, myelofibrosis; TI, transfusion independence;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8646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Hgb, hemoglobin; JAKi, JAK inhibitor; MF, myelofibrosis; MFSAF, </a:t>
            </a:r>
            <a:r>
              <a:rPr lang="en-US" b="0" i="1" dirty="0">
                <a:solidFill>
                  <a:srgbClr val="000000"/>
                </a:solidFill>
                <a:effectLst/>
                <a:latin typeface="Source Sans Pro" panose="020B0503030403020204" pitchFamily="34" charset="0"/>
              </a:rPr>
              <a:t>Myelofibrosis Symptom Assessment Form; PD, progressive disease; </a:t>
            </a:r>
            <a:r>
              <a:rPr lang="en-US" b="0" i="1" dirty="0"/>
              <a:t>RBC, red blood cell; TSS, total symptom score.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57920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sz="800" b="0" i="1" dirty="0">
                <a:latin typeface="Arial" panose="020B0604020202020204" pitchFamily="34" charset="0"/>
                <a:cs typeface="Arial" panose="020B0604020202020204" pitchFamily="34" charset="0"/>
              </a:rPr>
              <a:t>DIPSS, Dynamic International Prognostic Scoring System; Hgb, hemoglobin; int, intermediate; JAKi, </a:t>
            </a:r>
            <a:r>
              <a:rPr lang="en-US" sz="800" b="0" i="1" dirty="0">
                <a:latin typeface="Arial" panose="020B0604020202020204" pitchFamily="34" charset="0"/>
                <a:cs typeface="Arial" panose="020B0604020202020204" pitchFamily="34" charset="0"/>
              </a:rPr>
              <a:t>JAK inhibitor; </a:t>
            </a:r>
            <a:r>
              <a:rPr lang="it-IT" sz="800" b="0" i="1" dirty="0">
                <a:latin typeface="Arial" panose="020B0604020202020204" pitchFamily="34" charset="0"/>
                <a:cs typeface="Arial" panose="020B0604020202020204" pitchFamily="34" charset="0"/>
              </a:rPr>
              <a:t>MF, myelofibrosis; PET, post-essential thrombocythemia; PMF, primary myelofibrosis; PPV, post-polycythemia vera; RBC, red blood cell.</a:t>
            </a:r>
            <a:endParaRPr lang="it-IT" sz="800" b="0" dirty="0">
              <a:solidFill>
                <a:srgbClr val="C00000"/>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722581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latin typeface="Arial" panose="020B0604020202020204" pitchFamily="34" charset="0"/>
                <a:cs typeface="Arial" panose="020B0604020202020204" pitchFamily="34" charset="0"/>
              </a:rPr>
              <a:t>MF, myelofibrosis; </a:t>
            </a:r>
            <a:r>
              <a:rPr lang="en-US" sz="800" i="1" dirty="0"/>
              <a:t>TSS, total symptom score.</a:t>
            </a:r>
            <a:endParaRPr lang="it-IT" sz="800" dirty="0">
              <a:solidFill>
                <a:srgbClr val="C00000"/>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12619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a:t>
            </a:r>
            <a:r>
              <a:rPr lang="en-US" sz="1200" i="1" dirty="0">
                <a:latin typeface="Arial" panose="020B0604020202020204" pitchFamily="34" charset="0"/>
                <a:cs typeface="Arial" panose="020B0604020202020204" pitchFamily="34" charset="0"/>
              </a:rPr>
              <a:t>MF, myelofibrosis;</a:t>
            </a:r>
            <a:r>
              <a:rPr lang="en-US" i="1" dirty="0"/>
              <a:t> OL, open-label; RT, randomized treatment; TI, transfusion independence.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40687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Arial" panose="020B0604020202020204" pitchFamily="34" charset="0"/>
                <a:cs typeface="Arial" panose="020B0604020202020204" pitchFamily="34" charset="0"/>
              </a:rPr>
              <a:t>BL, baseline; </a:t>
            </a:r>
            <a:r>
              <a:rPr lang="en-US" b="0" i="1" dirty="0"/>
              <a:t>MF, myelofibrosis;</a:t>
            </a:r>
            <a:r>
              <a:rPr lang="en-US" sz="1200" i="1" dirty="0">
                <a:latin typeface="Arial" panose="020B0604020202020204" pitchFamily="34" charset="0"/>
                <a:cs typeface="Arial" panose="020B0604020202020204" pitchFamily="34" charset="0"/>
              </a:rPr>
              <a:t> SRR, splenic response rate.</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321304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DAN, danazol; ITT, intention to treat; LFS, leukemia-free survival; MF, myelofibrosis; MMB, momelotinib; OL, open label; OS, overall survival; RT, randomized treatment period.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701875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a:t>
            </a:r>
            <a:r>
              <a:rPr lang="en-US" sz="1200" b="0" i="1" dirty="0">
                <a:latin typeface="Arial" panose="020B0604020202020204" pitchFamily="34" charset="0"/>
                <a:cs typeface="Arial" panose="020B0604020202020204" pitchFamily="34" charset="0"/>
              </a:rPr>
              <a:t>MF, myelofibrosis; </a:t>
            </a:r>
            <a:r>
              <a:rPr lang="en-US" b="0" i="1" dirty="0"/>
              <a:t>OL, open-label; PSN, </a:t>
            </a:r>
            <a:r>
              <a:rPr kumimoji="0" lang="en-US" sz="1200" b="0" i="1" u="none" strike="noStrike" cap="none" normalizeH="0" baseline="0" dirty="0">
                <a:ln>
                  <a:noFill/>
                </a:ln>
                <a:solidFill>
                  <a:schemeClr val="bg2">
                    <a:lumMod val="10000"/>
                  </a:schemeClr>
                </a:solidFill>
                <a:effectLst/>
                <a:latin typeface="+mj-lt"/>
              </a:rPr>
              <a:t>peripheral sensory neuropathy,</a:t>
            </a:r>
            <a:r>
              <a:rPr lang="en-US" b="0" i="1" dirty="0"/>
              <a: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85405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latin typeface="Arial" panose="020B0604020202020204" pitchFamily="34" charset="0"/>
                <a:cs typeface="Arial" panose="020B0604020202020204" pitchFamily="34" charset="0"/>
              </a:rPr>
              <a:t>BL, baseline; MF, myelofibrosis; OS, overall survival; PLT, platelet; SRR, splenic response rate; </a:t>
            </a:r>
            <a:r>
              <a:rPr lang="it-IT" sz="800" i="1" dirty="0">
                <a:latin typeface="Arial" panose="020B0604020202020204" pitchFamily="34" charset="0"/>
                <a:cs typeface="Arial" panose="020B0604020202020204" pitchFamily="34" charset="0"/>
              </a:rPr>
              <a:t>TI, transfusion independence; </a:t>
            </a:r>
            <a:r>
              <a:rPr lang="en-US" sz="800" i="1" dirty="0"/>
              <a:t>TSS50, total symptom score ≥50% response.</a:t>
            </a:r>
            <a:endParaRPr lang="it-IT" sz="800" dirty="0">
              <a:solidFill>
                <a:srgbClr val="C00000"/>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199730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BL, baseline; GI, gastrointestinal; ITT, intention-to-treat; MACE, major adverse cardiovascular events;</a:t>
            </a:r>
            <a:r>
              <a:rPr lang="en-US" sz="1200" b="0" i="1" dirty="0">
                <a:latin typeface="Arial" panose="020B0604020202020204" pitchFamily="34" charset="0"/>
                <a:cs typeface="Arial" panose="020B0604020202020204" pitchFamily="34" charset="0"/>
              </a:rPr>
              <a:t> MF, myelofibrosis;</a:t>
            </a:r>
            <a:r>
              <a:rPr lang="en-US" b="0" i="1" dirty="0"/>
              <a:t> OL, open label; PLT, platelets; SMQ, standardized MedDRA queries.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684652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ITT, intention-to-treat; MF, myelofibrosis; </a:t>
            </a:r>
            <a:r>
              <a:rPr lang="it-IT" sz="1200" i="1" dirty="0">
                <a:latin typeface="Arial" panose="020B0604020202020204" pitchFamily="34" charset="0"/>
                <a:cs typeface="Arial" panose="020B0604020202020204" pitchFamily="34" charset="0"/>
              </a:rPr>
              <a:t>TI, transfusion independence; </a:t>
            </a:r>
            <a:r>
              <a:rPr lang="en-US" i="1" dirty="0"/>
              <a:t>TSS, total symptom score</a:t>
            </a:r>
            <a:r>
              <a:rPr lang="en-US" sz="1200"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076121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MOMENTUM: Updated Analysis of Momelotinib vs Danazol in Symptomatic, Anemic Patients With Myelofibrosis Previously Treated With a JAKi</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a:t>
            </a:r>
            <a:r>
              <a:rPr lang="en-US" sz="1200" b="0" dirty="0" err="1">
                <a:solidFill>
                  <a:schemeClr val="bg1"/>
                </a:solidFill>
                <a:latin typeface="Calibri" panose="020F0502020204030204" pitchFamily="34" charset="0"/>
              </a:rPr>
              <a:t>Epizyme</a:t>
            </a:r>
            <a:r>
              <a:rPr lang="en-US" sz="1200" b="0" dirty="0">
                <a:solidFill>
                  <a:schemeClr val="bg1"/>
                </a:solidFill>
                <a:latin typeface="Calibri" panose="020F0502020204030204" pitchFamily="34" charset="0"/>
              </a:rPr>
              <a:t>,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a:t>
            </a:r>
            <a:r>
              <a:rPr lang="en-US" sz="1200" b="0" dirty="0" err="1">
                <a:solidFill>
                  <a:schemeClr val="bg1"/>
                </a:solidFill>
                <a:latin typeface="Calibri" panose="020F0502020204030204" pitchFamily="34" charset="0"/>
              </a:rPr>
              <a:t>Karyopharm</a:t>
            </a:r>
            <a:r>
              <a:rPr lang="en-US" sz="1200" b="0" dirty="0">
                <a:solidFill>
                  <a:schemeClr val="bg1"/>
                </a:solidFill>
                <a:latin typeface="Calibri" panose="020F0502020204030204" pitchFamily="34" charset="0"/>
              </a:rPr>
              <a:t> Therapeutics Inc., Novartis Pharmaceuticals Corporation, Sanofi, and </a:t>
            </a:r>
            <a:r>
              <a:rPr lang="en-US" sz="1200" b="0" dirty="0" err="1">
                <a:solidFill>
                  <a:schemeClr val="bg1"/>
                </a:solidFill>
                <a:latin typeface="Calibri" panose="020F0502020204030204" pitchFamily="34" charset="0"/>
              </a:rPr>
              <a:t>Seagen</a:t>
            </a:r>
            <a:r>
              <a:rPr lang="en-US" sz="1200" b="0" dirty="0">
                <a:solidFill>
                  <a:schemeClr val="bg1"/>
                </a:solidFill>
                <a:latin typeface="Calibri" panose="020F050202020403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F85C0A-7783-22FC-ECC2-81308312F35B}"/>
              </a:ext>
            </a:extLst>
          </p:cNvPr>
          <p:cNvSpPr>
            <a:spLocks noGrp="1" noChangeArrowheads="1"/>
          </p:cNvSpPr>
          <p:nvPr>
            <p:ph type="title"/>
          </p:nvPr>
        </p:nvSpPr>
        <p:spPr/>
        <p:txBody>
          <a:bodyPr/>
          <a:lstStyle/>
          <a:p>
            <a:r>
              <a:rPr lang="en-US" dirty="0"/>
              <a:t>MOMENTUM Update in Symptomatic, Anemic MF: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400"/>
              </a:spcAft>
            </a:pPr>
            <a:r>
              <a:rPr lang="en-US" altLang="en-US" sz="2400" dirty="0"/>
              <a:t>Momelotinib: oral inhibitor of JAK1, JAK2, and ACVR1 under investigation to address anemia, splenomegaly, and constitutional symptoms of MF</a:t>
            </a:r>
            <a:r>
              <a:rPr lang="en-US" altLang="en-US" sz="2400" baseline="30000" dirty="0"/>
              <a:t>1</a:t>
            </a:r>
            <a:endParaRPr lang="en-US" altLang="en-US" sz="2400" dirty="0"/>
          </a:p>
          <a:p>
            <a:pPr lvl="1">
              <a:spcAft>
                <a:spcPts val="400"/>
              </a:spcAft>
            </a:pPr>
            <a:r>
              <a:rPr lang="en-US" altLang="en-US" sz="2200" dirty="0"/>
              <a:t>Anemia driven by multiple factors, including dysregulation of JAK-STAT pathway and ACVR1 hyperactivation</a:t>
            </a:r>
          </a:p>
          <a:p>
            <a:pPr lvl="1">
              <a:spcAft>
                <a:spcPts val="400"/>
              </a:spcAft>
            </a:pPr>
            <a:r>
              <a:rPr lang="en-US" altLang="en-US" sz="2200" dirty="0"/>
              <a:t>Other JAK inhibitor–based therapies associated with symptomatic and splenic benefit</a:t>
            </a:r>
          </a:p>
          <a:p>
            <a:pPr>
              <a:spcAft>
                <a:spcPts val="400"/>
              </a:spcAft>
            </a:pPr>
            <a:r>
              <a:rPr lang="en-US" altLang="en-US" sz="2400" dirty="0"/>
              <a:t>Phase III MOMENTUM trial is comparing momelotinib vs danazol in patients with MF previously treated with JAKi</a:t>
            </a:r>
            <a:r>
              <a:rPr lang="en-US" altLang="en-US" sz="2400" baseline="30000" dirty="0"/>
              <a:t>2</a:t>
            </a:r>
            <a:endParaRPr lang="en-US" altLang="en-US" sz="2400" dirty="0"/>
          </a:p>
          <a:p>
            <a:pPr lvl="1">
              <a:spcAft>
                <a:spcPts val="400"/>
              </a:spcAft>
            </a:pPr>
            <a:r>
              <a:rPr lang="en-US" altLang="en-US" sz="2200" dirty="0"/>
              <a:t>Trial met primary endpoint of improved TSS response rate and key secondary endpoints of TI response rate and spleen volume reduction at Wk 24</a:t>
            </a:r>
            <a:endParaRPr lang="en-US" altLang="en-US" sz="2200" baseline="30000" dirty="0"/>
          </a:p>
          <a:p>
            <a:pPr>
              <a:spcAft>
                <a:spcPts val="400"/>
              </a:spcAft>
            </a:pPr>
            <a:r>
              <a:rPr lang="en-US" altLang="en-US" sz="2400" dirty="0"/>
              <a:t>Current analysis presents updated efficacy and safety results through Wk 48 following crossover to open-label momelotinib, including results specific to </a:t>
            </a:r>
            <a:br>
              <a:rPr lang="en-US" altLang="en-US" sz="2400" dirty="0"/>
            </a:br>
            <a:r>
              <a:rPr lang="en-US" altLang="en-US" sz="2400" dirty="0"/>
              <a:t>patients with thrombocytopenia</a:t>
            </a:r>
            <a:r>
              <a:rPr lang="en-US" altLang="en-US" sz="2400" baseline="30000" dirty="0"/>
              <a:t>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82211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Verstovsek. Future Oncol. 2021;17:1449. 2. Mesa. Clin Lymphoma Myeloma Leuk. 2022;22:S339. 3. Gerds. ASH 2022. Abstr 627.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396776"/>
          </a:xfrm>
        </p:spPr>
        <p:txBody>
          <a:bodyPr/>
          <a:lstStyle/>
          <a:p>
            <a:r>
              <a:rPr lang="en-US" altLang="en-US" sz="1800" dirty="0"/>
              <a:t>Updated analysis of ongoing international, randomized phase III trial (data cutoff: May 17, 2022)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749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r>
              <a:rPr lang="en-US" altLang="en-US" sz="1200" b="0" dirty="0">
                <a:solidFill>
                  <a:schemeClr val="bg2"/>
                </a:solidFill>
                <a:latin typeface="Calibri" panose="020F0502020204030204" pitchFamily="34" charset="0"/>
              </a:rPr>
              <a:t> NCT04173494.</a:t>
            </a:r>
          </a:p>
        </p:txBody>
      </p:sp>
      <p:sp>
        <p:nvSpPr>
          <p:cNvPr id="5" name="Text Box 45">
            <a:extLst>
              <a:ext uri="{FF2B5EF4-FFF2-40B4-BE49-F238E27FC236}">
                <a16:creationId xmlns:a16="http://schemas.microsoft.com/office/drawing/2014/main" id="{4E0E1B27-83E4-C61E-126A-2C45EFC4F148}"/>
              </a:ext>
            </a:extLst>
          </p:cNvPr>
          <p:cNvSpPr txBox="1">
            <a:spLocks noChangeArrowheads="1"/>
          </p:cNvSpPr>
          <p:nvPr/>
        </p:nvSpPr>
        <p:spPr bwMode="auto">
          <a:xfrm>
            <a:off x="604676" y="2710219"/>
            <a:ext cx="237744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MF previously treated with JAKi with symptoms (TSS ≥ 10),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anemia (Hgb &lt;10 g/dL), and platelets ≥25 x 10</a:t>
            </a:r>
            <a:r>
              <a:rPr lang="en-GB" altLang="en-US" sz="1400" b="0" baseline="30000" dirty="0">
                <a:solidFill>
                  <a:schemeClr val="bg1"/>
                </a:solidFill>
                <a:latin typeface="Calibri" panose="020F0502020204030204" pitchFamily="34" charset="0"/>
              </a:rPr>
              <a:t>9</a:t>
            </a:r>
            <a:r>
              <a:rPr lang="en-GB" altLang="en-US" sz="1400" b="0" dirty="0">
                <a:solidFill>
                  <a:schemeClr val="bg1"/>
                </a:solidFill>
                <a:latin typeface="Calibri" panose="020F0502020204030204" pitchFamily="34" charset="0"/>
              </a:rPr>
              <a:t>/L</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195)</a:t>
            </a:r>
            <a:endParaRPr lang="en-US" altLang="en-US" sz="14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FB94B285-32AF-AA66-4ECF-03C43DA0C706}"/>
              </a:ext>
            </a:extLst>
          </p:cNvPr>
          <p:cNvSpPr>
            <a:spLocks noChangeArrowheads="1"/>
          </p:cNvSpPr>
          <p:nvPr/>
        </p:nvSpPr>
        <p:spPr bwMode="auto">
          <a:xfrm>
            <a:off x="3830512" y="2622491"/>
            <a:ext cx="237744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Momelotinib</a:t>
            </a:r>
            <a:r>
              <a:rPr lang="en-US" altLang="en-US" sz="1400" b="0" dirty="0">
                <a:solidFill>
                  <a:schemeClr val="tx1"/>
                </a:solidFill>
                <a:latin typeface="Calibri" panose="020F0502020204030204" pitchFamily="34" charset="0"/>
              </a:rPr>
              <a:t> 200 mg PO QD + </a:t>
            </a:r>
            <a:r>
              <a:rPr lang="en-US" altLang="en-US" sz="1400" dirty="0">
                <a:solidFill>
                  <a:schemeClr val="tx1"/>
                </a:solidFill>
                <a:latin typeface="Calibri" panose="020F0502020204030204" pitchFamily="34" charset="0"/>
              </a:rPr>
              <a:t>Placebo</a:t>
            </a:r>
            <a:r>
              <a:rPr lang="en-US" altLang="en-US" sz="1400" b="0" dirty="0">
                <a:solidFill>
                  <a:schemeClr val="tx1"/>
                </a:solidFill>
                <a:latin typeface="Calibri" panose="020F0502020204030204" pitchFamily="34" charset="0"/>
              </a:rPr>
              <a:t> PO BID</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130)</a:t>
            </a:r>
          </a:p>
        </p:txBody>
      </p:sp>
      <p:sp>
        <p:nvSpPr>
          <p:cNvPr id="9" name="Rectangle 50">
            <a:extLst>
              <a:ext uri="{FF2B5EF4-FFF2-40B4-BE49-F238E27FC236}">
                <a16:creationId xmlns:a16="http://schemas.microsoft.com/office/drawing/2014/main" id="{14F30CBC-1AC3-B9A8-6120-125793B75502}"/>
              </a:ext>
            </a:extLst>
          </p:cNvPr>
          <p:cNvSpPr>
            <a:spLocks noChangeArrowheads="1"/>
          </p:cNvSpPr>
          <p:nvPr/>
        </p:nvSpPr>
        <p:spPr bwMode="auto">
          <a:xfrm>
            <a:off x="3830512" y="3575425"/>
            <a:ext cx="237744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Danazol</a:t>
            </a:r>
            <a:r>
              <a:rPr lang="en-US" altLang="en-US" sz="1400" b="0" dirty="0">
                <a:solidFill>
                  <a:schemeClr val="tx1"/>
                </a:solidFill>
                <a:latin typeface="Calibri" panose="020F0502020204030204" pitchFamily="34" charset="0"/>
              </a:rPr>
              <a:t> 600 mg PO BID + </a:t>
            </a:r>
            <a:r>
              <a:rPr lang="en-US" altLang="en-US" sz="1400" dirty="0">
                <a:solidFill>
                  <a:schemeClr val="tx1"/>
                </a:solidFill>
                <a:latin typeface="Calibri" panose="020F0502020204030204" pitchFamily="34" charset="0"/>
              </a:rPr>
              <a:t>Placebo</a:t>
            </a:r>
            <a:r>
              <a:rPr lang="en-US" altLang="en-US" sz="1400" b="0" dirty="0">
                <a:solidFill>
                  <a:schemeClr val="tx1"/>
                </a:solidFill>
                <a:latin typeface="Calibri" panose="020F0502020204030204" pitchFamily="34" charset="0"/>
              </a:rPr>
              <a:t> PO QD*</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65)</a:t>
            </a:r>
          </a:p>
        </p:txBody>
      </p:sp>
      <p:sp>
        <p:nvSpPr>
          <p:cNvPr id="13" name="Line 54">
            <a:extLst>
              <a:ext uri="{FF2B5EF4-FFF2-40B4-BE49-F238E27FC236}">
                <a16:creationId xmlns:a16="http://schemas.microsoft.com/office/drawing/2014/main" id="{8B9F939D-8B4A-8D97-19A9-AEC08116026B}"/>
              </a:ext>
            </a:extLst>
          </p:cNvPr>
          <p:cNvSpPr>
            <a:spLocks noChangeShapeType="1"/>
          </p:cNvSpPr>
          <p:nvPr/>
        </p:nvSpPr>
        <p:spPr bwMode="auto">
          <a:xfrm flipV="1">
            <a:off x="3106758" y="3033971"/>
            <a:ext cx="507088" cy="2832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14" name="Line 52">
            <a:extLst>
              <a:ext uri="{FF2B5EF4-FFF2-40B4-BE49-F238E27FC236}">
                <a16:creationId xmlns:a16="http://schemas.microsoft.com/office/drawing/2014/main" id="{1ED10ADB-9F86-F1F9-D6E4-499D3A54B13E}"/>
              </a:ext>
            </a:extLst>
          </p:cNvPr>
          <p:cNvSpPr>
            <a:spLocks noChangeShapeType="1"/>
          </p:cNvSpPr>
          <p:nvPr/>
        </p:nvSpPr>
        <p:spPr bwMode="auto">
          <a:xfrm flipH="1">
            <a:off x="3360302" y="2394764"/>
            <a:ext cx="0" cy="63091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15" name="Rectangle 46">
            <a:extLst>
              <a:ext uri="{FF2B5EF4-FFF2-40B4-BE49-F238E27FC236}">
                <a16:creationId xmlns:a16="http://schemas.microsoft.com/office/drawing/2014/main" id="{851F4C42-8F74-162D-0562-22B5943CD592}"/>
              </a:ext>
            </a:extLst>
          </p:cNvPr>
          <p:cNvSpPr>
            <a:spLocks noChangeArrowheads="1"/>
          </p:cNvSpPr>
          <p:nvPr/>
        </p:nvSpPr>
        <p:spPr bwMode="auto">
          <a:xfrm>
            <a:off x="1794973" y="1858564"/>
            <a:ext cx="31496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TSS, palpable spleen length, transfused units in prior 8 wk, study site</a:t>
            </a:r>
          </a:p>
        </p:txBody>
      </p:sp>
      <p:sp>
        <p:nvSpPr>
          <p:cNvPr id="17" name="Rectangle 46">
            <a:extLst>
              <a:ext uri="{FF2B5EF4-FFF2-40B4-BE49-F238E27FC236}">
                <a16:creationId xmlns:a16="http://schemas.microsoft.com/office/drawing/2014/main" id="{9970395F-DD95-F38E-00E8-B977D763753F}"/>
              </a:ext>
            </a:extLst>
          </p:cNvPr>
          <p:cNvSpPr>
            <a:spLocks noChangeArrowheads="1"/>
          </p:cNvSpPr>
          <p:nvPr/>
        </p:nvSpPr>
        <p:spPr bwMode="auto">
          <a:xfrm>
            <a:off x="5833596" y="2074007"/>
            <a:ext cx="748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i="1" dirty="0">
                <a:solidFill>
                  <a:schemeClr val="bg1"/>
                </a:solidFill>
                <a:latin typeface="Calibri" panose="020F0502020204030204" pitchFamily="34" charset="0"/>
              </a:rPr>
              <a:t>Wk 24</a:t>
            </a:r>
          </a:p>
        </p:txBody>
      </p:sp>
      <p:sp>
        <p:nvSpPr>
          <p:cNvPr id="18" name="Rectangle 49">
            <a:extLst>
              <a:ext uri="{FF2B5EF4-FFF2-40B4-BE49-F238E27FC236}">
                <a16:creationId xmlns:a16="http://schemas.microsoft.com/office/drawing/2014/main" id="{B29BC720-A11F-67BD-BE33-7041BB3F7E8D}"/>
              </a:ext>
            </a:extLst>
          </p:cNvPr>
          <p:cNvSpPr>
            <a:spLocks noChangeArrowheads="1"/>
          </p:cNvSpPr>
          <p:nvPr/>
        </p:nvSpPr>
        <p:spPr bwMode="auto">
          <a:xfrm>
            <a:off x="7056349" y="2617088"/>
            <a:ext cx="2377440" cy="178129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Momelotinib</a:t>
            </a:r>
            <a:r>
              <a:rPr lang="en-US" altLang="en-US" sz="1400" b="0" dirty="0">
                <a:solidFill>
                  <a:schemeClr val="tx1"/>
                </a:solidFill>
                <a:latin typeface="Calibri" panose="020F0502020204030204" pitchFamily="34" charset="0"/>
              </a:rPr>
              <a:t> </a:t>
            </a:r>
            <a:br>
              <a:rPr lang="en-US" altLang="en-US" sz="1400" b="0" dirty="0">
                <a:solidFill>
                  <a:schemeClr val="tx1"/>
                </a:solidFill>
                <a:latin typeface="Calibri" panose="020F0502020204030204" pitchFamily="34" charset="0"/>
              </a:rPr>
            </a:br>
            <a:r>
              <a:rPr lang="en-US" altLang="en-US" sz="1400" b="0" dirty="0">
                <a:solidFill>
                  <a:schemeClr val="tx1"/>
                </a:solidFill>
                <a:latin typeface="Calibri" panose="020F0502020204030204" pitchFamily="34" charset="0"/>
              </a:rPr>
              <a:t>200 mg PO QD</a:t>
            </a:r>
          </a:p>
        </p:txBody>
      </p:sp>
      <p:sp>
        <p:nvSpPr>
          <p:cNvPr id="21" name="Rectangle 46">
            <a:extLst>
              <a:ext uri="{FF2B5EF4-FFF2-40B4-BE49-F238E27FC236}">
                <a16:creationId xmlns:a16="http://schemas.microsoft.com/office/drawing/2014/main" id="{A669064A-174A-7352-4166-DCA984B173C9}"/>
              </a:ext>
            </a:extLst>
          </p:cNvPr>
          <p:cNvSpPr>
            <a:spLocks noChangeArrowheads="1"/>
          </p:cNvSpPr>
          <p:nvPr/>
        </p:nvSpPr>
        <p:spPr bwMode="auto">
          <a:xfrm>
            <a:off x="3984710" y="2307875"/>
            <a:ext cx="2069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Double-blind Treatment</a:t>
            </a:r>
          </a:p>
        </p:txBody>
      </p:sp>
      <p:sp>
        <p:nvSpPr>
          <p:cNvPr id="22" name="Rectangle 46">
            <a:extLst>
              <a:ext uri="{FF2B5EF4-FFF2-40B4-BE49-F238E27FC236}">
                <a16:creationId xmlns:a16="http://schemas.microsoft.com/office/drawing/2014/main" id="{C82CC272-365E-DCB9-5155-9AB77B4D38DC}"/>
              </a:ext>
            </a:extLst>
          </p:cNvPr>
          <p:cNvSpPr>
            <a:spLocks noChangeArrowheads="1"/>
          </p:cNvSpPr>
          <p:nvPr/>
        </p:nvSpPr>
        <p:spPr bwMode="auto">
          <a:xfrm>
            <a:off x="7240108" y="2307875"/>
            <a:ext cx="20099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Open-label Crossover</a:t>
            </a:r>
          </a:p>
        </p:txBody>
      </p:sp>
      <p:sp>
        <p:nvSpPr>
          <p:cNvPr id="3" name="Content Placeholder 2">
            <a:extLst>
              <a:ext uri="{FF2B5EF4-FFF2-40B4-BE49-F238E27FC236}">
                <a16:creationId xmlns:a16="http://schemas.microsoft.com/office/drawing/2014/main" id="{3035F276-2939-6B3E-765D-2ABAA9B8894F}"/>
              </a:ext>
            </a:extLst>
          </p:cNvPr>
          <p:cNvSpPr txBox="1">
            <a:spLocks/>
          </p:cNvSpPr>
          <p:nvPr/>
        </p:nvSpPr>
        <p:spPr bwMode="auto">
          <a:xfrm>
            <a:off x="604675" y="4713363"/>
            <a:ext cx="10877529" cy="145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1" kern="0" dirty="0"/>
              <a:t>Primary endpoint: </a:t>
            </a:r>
            <a:r>
              <a:rPr lang="en-US" altLang="en-US" sz="1800" b="0" kern="0" dirty="0"/>
              <a:t>TSS response (≥50% reduction from baseline per MFASF v4.0) at Wk 24</a:t>
            </a:r>
          </a:p>
          <a:p>
            <a:r>
              <a:rPr lang="en-US" altLang="en-US" sz="1800" b="1" kern="0" dirty="0"/>
              <a:t>Key secondary endpoints: </a:t>
            </a:r>
            <a:r>
              <a:rPr lang="en-US" altLang="en-US" sz="1800" b="0" kern="0" dirty="0"/>
              <a:t>transfusion independence (not requiring RBC transfusion within last 12 wk of </a:t>
            </a:r>
            <a:br>
              <a:rPr lang="en-US" altLang="en-US" sz="1800" b="0" kern="0" dirty="0"/>
            </a:br>
            <a:r>
              <a:rPr lang="en-US" altLang="en-US" sz="1800" b="0" kern="0" dirty="0"/>
              <a:t>24-wk period with Hgb ≥12 g/dL), splenic response rate (≥25% or ≥35% reduction in spleen volume)</a:t>
            </a:r>
          </a:p>
          <a:p>
            <a:r>
              <a:rPr lang="en-US" sz="1800" kern="0" dirty="0"/>
              <a:t>Current analysis: </a:t>
            </a:r>
            <a:r>
              <a:rPr lang="en-US" sz="1800" b="0" kern="0" dirty="0"/>
              <a:t>updated efficacy and safety analyses after all patients completed Wk 48 assessment, including subgroup with thrombocytopenia</a:t>
            </a:r>
            <a:endParaRPr lang="en-US" sz="1800" kern="0" dirty="0"/>
          </a:p>
        </p:txBody>
      </p:sp>
      <p:sp>
        <p:nvSpPr>
          <p:cNvPr id="7" name="Line 52">
            <a:extLst>
              <a:ext uri="{FF2B5EF4-FFF2-40B4-BE49-F238E27FC236}">
                <a16:creationId xmlns:a16="http://schemas.microsoft.com/office/drawing/2014/main" id="{841DAD12-AF47-A01F-11ED-EAD725F8F861}"/>
              </a:ext>
            </a:extLst>
          </p:cNvPr>
          <p:cNvSpPr>
            <a:spLocks noChangeShapeType="1"/>
          </p:cNvSpPr>
          <p:nvPr/>
        </p:nvSpPr>
        <p:spPr bwMode="auto">
          <a:xfrm>
            <a:off x="6392438" y="303397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25" name="Line 52">
            <a:extLst>
              <a:ext uri="{FF2B5EF4-FFF2-40B4-BE49-F238E27FC236}">
                <a16:creationId xmlns:a16="http://schemas.microsoft.com/office/drawing/2014/main" id="{3B890E5D-4E3A-908B-2A56-A002F27C4234}"/>
              </a:ext>
            </a:extLst>
          </p:cNvPr>
          <p:cNvSpPr>
            <a:spLocks noChangeShapeType="1"/>
          </p:cNvSpPr>
          <p:nvPr/>
        </p:nvSpPr>
        <p:spPr bwMode="auto">
          <a:xfrm>
            <a:off x="6392438" y="398690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26" name="Line 54">
            <a:extLst>
              <a:ext uri="{FF2B5EF4-FFF2-40B4-BE49-F238E27FC236}">
                <a16:creationId xmlns:a16="http://schemas.microsoft.com/office/drawing/2014/main" id="{9C275DDF-CA48-2206-628A-7CD8E131711D}"/>
              </a:ext>
            </a:extLst>
          </p:cNvPr>
          <p:cNvSpPr>
            <a:spLocks noChangeShapeType="1"/>
          </p:cNvSpPr>
          <p:nvPr/>
        </p:nvSpPr>
        <p:spPr bwMode="auto">
          <a:xfrm>
            <a:off x="3106758" y="3703609"/>
            <a:ext cx="507088" cy="2832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27" name="Line 52">
            <a:extLst>
              <a:ext uri="{FF2B5EF4-FFF2-40B4-BE49-F238E27FC236}">
                <a16:creationId xmlns:a16="http://schemas.microsoft.com/office/drawing/2014/main" id="{DAB57695-7F30-B6AC-1030-687D5C975EC7}"/>
              </a:ext>
            </a:extLst>
          </p:cNvPr>
          <p:cNvSpPr>
            <a:spLocks noChangeShapeType="1"/>
          </p:cNvSpPr>
          <p:nvPr/>
        </p:nvSpPr>
        <p:spPr bwMode="auto">
          <a:xfrm rot="5400000">
            <a:off x="6097507" y="2505208"/>
            <a:ext cx="220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28" name="Rectangle 46">
            <a:extLst>
              <a:ext uri="{FF2B5EF4-FFF2-40B4-BE49-F238E27FC236}">
                <a16:creationId xmlns:a16="http://schemas.microsoft.com/office/drawing/2014/main" id="{A3CFFDBA-2D69-5939-F220-5E4BC09F826A}"/>
              </a:ext>
            </a:extLst>
          </p:cNvPr>
          <p:cNvSpPr>
            <a:spLocks noChangeArrowheads="1"/>
          </p:cNvSpPr>
          <p:nvPr/>
        </p:nvSpPr>
        <p:spPr bwMode="auto">
          <a:xfrm>
            <a:off x="10282185" y="3246127"/>
            <a:ext cx="9668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Long-term follow-up</a:t>
            </a:r>
          </a:p>
        </p:txBody>
      </p:sp>
      <p:sp>
        <p:nvSpPr>
          <p:cNvPr id="29" name="Line 52">
            <a:extLst>
              <a:ext uri="{FF2B5EF4-FFF2-40B4-BE49-F238E27FC236}">
                <a16:creationId xmlns:a16="http://schemas.microsoft.com/office/drawing/2014/main" id="{7302F64F-6714-329D-E33B-F0FEE23446C7}"/>
              </a:ext>
            </a:extLst>
          </p:cNvPr>
          <p:cNvSpPr>
            <a:spLocks noChangeShapeType="1"/>
          </p:cNvSpPr>
          <p:nvPr/>
        </p:nvSpPr>
        <p:spPr bwMode="auto">
          <a:xfrm>
            <a:off x="9621413" y="350773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b="0" dirty="0">
              <a:solidFill>
                <a:schemeClr val="bg1"/>
              </a:solidFill>
              <a:latin typeface="Calibri" panose="020F0502020204030204" pitchFamily="34" charset="0"/>
            </a:endParaRPr>
          </a:p>
        </p:txBody>
      </p:sp>
      <p:sp>
        <p:nvSpPr>
          <p:cNvPr id="30" name="Text Box 30">
            <a:extLst>
              <a:ext uri="{FF2B5EF4-FFF2-40B4-BE49-F238E27FC236}">
                <a16:creationId xmlns:a16="http://schemas.microsoft.com/office/drawing/2014/main" id="{B0634F91-21A3-6CDA-6D7B-6984BF4541BA}"/>
              </a:ext>
            </a:extLst>
          </p:cNvPr>
          <p:cNvSpPr txBox="1">
            <a:spLocks noChangeArrowheads="1"/>
          </p:cNvSpPr>
          <p:nvPr/>
        </p:nvSpPr>
        <p:spPr bwMode="auto">
          <a:xfrm>
            <a:off x="3830512" y="4404312"/>
            <a:ext cx="560327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*Early crossover permitted on confirmed PD.</a:t>
            </a:r>
            <a:endParaRPr lang="en-US" altLang="en-US" sz="1400" dirty="0">
              <a:solidFill>
                <a:schemeClr val="bg1"/>
              </a:solidFill>
              <a:latin typeface="Calibri" panose="020F0502020204030204" pitchFamily="34" charset="0"/>
            </a:endParaRPr>
          </a:p>
        </p:txBody>
      </p:sp>
      <p:sp>
        <p:nvSpPr>
          <p:cNvPr id="31" name="Rectangle 46">
            <a:extLst>
              <a:ext uri="{FF2B5EF4-FFF2-40B4-BE49-F238E27FC236}">
                <a16:creationId xmlns:a16="http://schemas.microsoft.com/office/drawing/2014/main" id="{CA8BE6EC-08B7-32ED-E951-E58ED7A3FFF7}"/>
              </a:ext>
            </a:extLst>
          </p:cNvPr>
          <p:cNvSpPr>
            <a:spLocks noChangeArrowheads="1"/>
          </p:cNvSpPr>
          <p:nvPr/>
        </p:nvSpPr>
        <p:spPr bwMode="auto">
          <a:xfrm>
            <a:off x="2570971" y="3966337"/>
            <a:ext cx="13470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JAKi taper/</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washout ≥21 d</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142D05A-FB17-B7CD-6D55-2548623BDA4A}"/>
              </a:ext>
            </a:extLst>
          </p:cNvPr>
          <p:cNvGraphicFramePr>
            <a:graphicFrameLocks/>
          </p:cNvGraphicFramePr>
          <p:nvPr>
            <p:extLst>
              <p:ext uri="{D42A27DB-BD31-4B8C-83A1-F6EECF244321}">
                <p14:modId xmlns:p14="http://schemas.microsoft.com/office/powerpoint/2010/main" val="2555215692"/>
              </p:ext>
            </p:extLst>
          </p:nvPr>
        </p:nvGraphicFramePr>
        <p:xfrm>
          <a:off x="727076" y="1604963"/>
          <a:ext cx="10735056" cy="4489437"/>
        </p:xfrm>
        <a:graphic>
          <a:graphicData uri="http://schemas.openxmlformats.org/drawingml/2006/table">
            <a:tbl>
              <a:tblPr/>
              <a:tblGrid>
                <a:gridCol w="3474275">
                  <a:extLst>
                    <a:ext uri="{9D8B030D-6E8A-4147-A177-3AD203B41FA5}">
                      <a16:colId xmlns:a16="http://schemas.microsoft.com/office/drawing/2014/main" val="20000"/>
                    </a:ext>
                  </a:extLst>
                </a:gridCol>
                <a:gridCol w="3839430">
                  <a:extLst>
                    <a:ext uri="{9D8B030D-6E8A-4147-A177-3AD203B41FA5}">
                      <a16:colId xmlns:a16="http://schemas.microsoft.com/office/drawing/2014/main" val="20001"/>
                    </a:ext>
                  </a:extLst>
                </a:gridCol>
                <a:gridCol w="3421351">
                  <a:extLst>
                    <a:ext uri="{9D8B030D-6E8A-4147-A177-3AD203B41FA5}">
                      <a16:colId xmlns:a16="http://schemas.microsoft.com/office/drawing/2014/main" val="20002"/>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Characteristic</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Momelotinib (n = 130)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Danazol (n = 65)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0236">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Mean age, yr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69.85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71.46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Male,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60.8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67.7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PMF/PPV-MF/PET-MF,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60.0/20.8/19.2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70.8/16.9/12.3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DIPSS int-1/int-2/high,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5.4/55.4/38.5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4.6/61.5/29.2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5783860"/>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Mean prior JAKi therapy, yr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7662411"/>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Mean Hgb, g/dL</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1798196"/>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Hgb &lt;8 g/dL,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47.7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49.2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0738767"/>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Transfusion independence,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6542610"/>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Transfusion requiring,* %</a:t>
                      </a:r>
                      <a:endParaRPr lang="en-US" sz="1800" b="0" i="0" u="none" strike="noStrike" kern="1200" cap="none" spc="0" normalizeH="0" baseline="30000" dirty="0">
                        <a:solidFill>
                          <a:schemeClr val="bg1"/>
                        </a:solidFill>
                        <a:latin typeface="+mn-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38.5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32.3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341369"/>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Transfusion dependence,</a:t>
                      </a:r>
                      <a:r>
                        <a:rPr lang="en-US" sz="1800" b="0" i="0" u="none" strike="noStrike" kern="1200" cap="none" spc="0" normalizeH="0" baseline="30000" dirty="0">
                          <a:solidFill>
                            <a:schemeClr val="bg1"/>
                          </a:solidFill>
                          <a:latin typeface="+mn-lt"/>
                          <a:ea typeface="+mn-ea"/>
                          <a:cs typeface="Arial" panose="020B0604020202020204" pitchFamily="34" charset="0"/>
                          <a:sym typeface=""/>
                        </a:rPr>
                        <a:t>†</a:t>
                      </a:r>
                      <a:r>
                        <a:rPr lang="en-US" sz="1800" b="0" i="0" u="none" strike="noStrike" kern="1200" cap="none" spc="0" normalizeH="0" baseline="0" noProof="0" dirty="0">
                          <a:solidFill>
                            <a:schemeClr val="bg1"/>
                          </a:solidFill>
                          <a:latin typeface="+mn-lt"/>
                          <a:ea typeface="+mn-ea"/>
                          <a:cs typeface="Arial" panose="020B0604020202020204" pitchFamily="34" charset="0"/>
                          <a:sym typeface=""/>
                        </a:rPr>
                        <a:t> </a:t>
                      </a:r>
                      <a:r>
                        <a:rPr lang="en-US" sz="1800" b="0" i="0" u="none" strike="noStrike" kern="1200" cap="none" spc="0" normalizeH="0" baseline="0" dirty="0">
                          <a:solidFill>
                            <a:schemeClr val="bg1"/>
                          </a:solidFill>
                          <a:latin typeface="+mn-lt"/>
                          <a:ea typeface="+mn-ea"/>
                          <a:cs typeface="Arial" panose="020B0604020202020204" pitchFamily="34" charset="0"/>
                          <a:sym typeface=""/>
                        </a:rPr>
                        <a:t>%</a:t>
                      </a:r>
                      <a:endParaRPr lang="en-US" sz="1800" b="0" i="0" u="none" strike="noStrike" kern="1200" cap="none" spc="0" normalizeH="0" baseline="30000" dirty="0">
                        <a:solidFill>
                          <a:schemeClr val="bg1"/>
                        </a:solidFill>
                        <a:latin typeface="+mn-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48.5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52.3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5262188"/>
                  </a:ext>
                </a:extLst>
              </a:tr>
              <a:tr h="333160">
                <a:tc>
                  <a:txBody>
                    <a:bodyPr/>
                    <a:lstStyle/>
                    <a:p>
                      <a:pPr marL="0" marR="0" lvl="0" indent="0" algn="l" defTabSz="609585" rtl="0" eaLnBrk="1" fontAlgn="base" hangingPunct="1">
                        <a:lnSpc>
                          <a:spcPct val="100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Mean platelets, x 10</a:t>
                      </a:r>
                      <a:r>
                        <a:rPr lang="en-US" sz="1800" b="0" i="0" u="none" strike="noStrike" kern="1200" cap="none" spc="0" normalizeH="0" baseline="30000" dirty="0">
                          <a:solidFill>
                            <a:schemeClr val="bg1"/>
                          </a:solidFill>
                          <a:latin typeface="+mn-lt"/>
                          <a:ea typeface="+mn-ea"/>
                          <a:cs typeface="Arial" panose="020B0604020202020204" pitchFamily="34" charset="0"/>
                          <a:sym typeface=""/>
                        </a:rPr>
                        <a:t>9</a:t>
                      </a:r>
                      <a:r>
                        <a:rPr lang="en-US" sz="1800" b="0" i="0" u="none" strike="noStrike" kern="1200" cap="none" spc="0" normalizeH="0" baseline="0" dirty="0">
                          <a:solidFill>
                            <a:schemeClr val="bg1"/>
                          </a:solidFill>
                          <a:latin typeface="+mn-lt"/>
                          <a:ea typeface="+mn-ea"/>
                          <a:cs typeface="Arial" panose="020B0604020202020204" pitchFamily="34" charset="0"/>
                          <a:sym typeface=""/>
                        </a:rPr>
                        <a:t>/L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8415"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151.7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130.7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7870841"/>
                  </a:ext>
                </a:extLst>
              </a:tr>
            </a:tbl>
          </a:graphicData>
        </a:graphic>
      </p:graphicFrame>
      <p:sp>
        <p:nvSpPr>
          <p:cNvPr id="6" name="Text Box 30">
            <a:extLst>
              <a:ext uri="{FF2B5EF4-FFF2-40B4-BE49-F238E27FC236}">
                <a16:creationId xmlns:a16="http://schemas.microsoft.com/office/drawing/2014/main" id="{CD28A130-3886-D991-4F2E-0C601DB4C327}"/>
              </a:ext>
            </a:extLst>
          </p:cNvPr>
          <p:cNvSpPr txBox="1">
            <a:spLocks noChangeArrowheads="1"/>
          </p:cNvSpPr>
          <p:nvPr/>
        </p:nvSpPr>
        <p:spPr bwMode="auto">
          <a:xfrm>
            <a:off x="665292" y="610803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*Require transfusions but not meeting criteria for transfusion dependence. </a:t>
            </a:r>
            <a:r>
              <a:rPr lang="en-US" sz="1400" b="0" i="0" u="none" strike="noStrike" kern="1200" cap="none" spc="0" normalizeH="0" baseline="30000" dirty="0">
                <a:solidFill>
                  <a:schemeClr val="bg1"/>
                </a:solidFill>
                <a:latin typeface="+mn-lt"/>
                <a:ea typeface="+mn-ea"/>
                <a:cs typeface="Arial" panose="020B0604020202020204" pitchFamily="34" charset="0"/>
                <a:sym typeface=""/>
              </a:rPr>
              <a:t>†</a:t>
            </a:r>
            <a:r>
              <a:rPr lang="en-US" sz="1400" b="0" dirty="0">
                <a:solidFill>
                  <a:schemeClr val="bg1"/>
                </a:solidFill>
                <a:latin typeface="Calibri" panose="020F0502020204030204" pitchFamily="34" charset="0"/>
              </a:rPr>
              <a:t>Require RBC transfusion ≥4 units in 8 wk before randomization.</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a:t>
            </a:r>
            <a:br>
              <a:rPr lang="en-US" dirty="0"/>
            </a:br>
            <a:r>
              <a:rPr lang="en-US" dirty="0"/>
              <a:t>TSS Response at Wk 24 and 48</a:t>
            </a:r>
            <a:endParaRPr lang="en-US" altLang="en-US" dirty="0"/>
          </a:p>
        </p:txBody>
      </p:sp>
      <p:sp>
        <p:nvSpPr>
          <p:cNvPr id="7" name="Content Placeholder 6">
            <a:extLst>
              <a:ext uri="{FF2B5EF4-FFF2-40B4-BE49-F238E27FC236}">
                <a16:creationId xmlns:a16="http://schemas.microsoft.com/office/drawing/2014/main" id="{F496D993-4E18-423B-CBC4-41E8AD6D44EC}"/>
              </a:ext>
            </a:extLst>
          </p:cNvPr>
          <p:cNvSpPr>
            <a:spLocks noGrp="1"/>
          </p:cNvSpPr>
          <p:nvPr>
            <p:ph sz="half" idx="1"/>
          </p:nvPr>
        </p:nvSpPr>
        <p:spPr>
          <a:xfrm>
            <a:off x="601820" y="4734838"/>
            <a:ext cx="5309278" cy="1454629"/>
          </a:xfrm>
        </p:spPr>
        <p:txBody>
          <a:bodyPr/>
          <a:lstStyle/>
          <a:p>
            <a:r>
              <a:rPr lang="en-US" sz="2200" dirty="0"/>
              <a:t>Study met primary endpoint of TSS response at Wk 24</a:t>
            </a:r>
          </a:p>
        </p:txBody>
      </p:sp>
      <p:sp>
        <p:nvSpPr>
          <p:cNvPr id="8" name="Content Placeholder 7">
            <a:extLst>
              <a:ext uri="{FF2B5EF4-FFF2-40B4-BE49-F238E27FC236}">
                <a16:creationId xmlns:a16="http://schemas.microsoft.com/office/drawing/2014/main" id="{F2C4D195-3F91-0A65-12BA-D1B6E46186CE}"/>
              </a:ext>
            </a:extLst>
          </p:cNvPr>
          <p:cNvSpPr>
            <a:spLocks noGrp="1"/>
          </p:cNvSpPr>
          <p:nvPr>
            <p:ph sz="half" idx="2"/>
          </p:nvPr>
        </p:nvSpPr>
        <p:spPr>
          <a:xfrm>
            <a:off x="6252634" y="4735338"/>
            <a:ext cx="5229570" cy="1454854"/>
          </a:xfrm>
        </p:spPr>
        <p:txBody>
          <a:bodyPr/>
          <a:lstStyle/>
          <a:p>
            <a:r>
              <a:rPr lang="en-US" sz="2200" dirty="0"/>
              <a:t>Wk 24 symptom responders maintained response through Wk 48</a:t>
            </a:r>
          </a:p>
          <a:p>
            <a:r>
              <a:rPr lang="en-US" sz="2200" dirty="0"/>
              <a:t>New TSS responses occurred after Wk 24 among danazol nonresponders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142D05A-FB17-B7CD-6D55-2548623BDA4A}"/>
              </a:ext>
            </a:extLst>
          </p:cNvPr>
          <p:cNvGraphicFramePr>
            <a:graphicFrameLocks/>
          </p:cNvGraphicFramePr>
          <p:nvPr>
            <p:extLst>
              <p:ext uri="{D42A27DB-BD31-4B8C-83A1-F6EECF244321}">
                <p14:modId xmlns:p14="http://schemas.microsoft.com/office/powerpoint/2010/main" val="1628700941"/>
              </p:ext>
            </p:extLst>
          </p:nvPr>
        </p:nvGraphicFramePr>
        <p:xfrm>
          <a:off x="727076" y="1604963"/>
          <a:ext cx="10735056" cy="960332"/>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gridCol w="2683764">
                  <a:extLst>
                    <a:ext uri="{9D8B030D-6E8A-4147-A177-3AD203B41FA5}">
                      <a16:colId xmlns:a16="http://schemas.microsoft.com/office/drawing/2014/main" val="2718694738"/>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 at Wk 24,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Momelotinib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Danazol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mn-lt"/>
                        </a:rPr>
                        <a:t>P</a:t>
                      </a:r>
                      <a:r>
                        <a:rPr kumimoji="0" lang="en-US" sz="1800" b="1" i="0" u="none" strike="noStrike" cap="none" normalizeH="0" baseline="0" dirty="0">
                          <a:ln>
                            <a:noFill/>
                          </a:ln>
                          <a:solidFill>
                            <a:schemeClr val="tx1"/>
                          </a:solidFill>
                          <a:effectLst/>
                          <a:latin typeface="+mn-lt"/>
                        </a:rPr>
                        <a:t> Value</a:t>
                      </a:r>
                      <a:endParaRPr kumimoji="0" lang="en-US" sz="1800" b="1" i="1"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0236">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TSS response</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32 (24.6)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 (9.2)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.0095 (superior)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6" name="Group 3">
            <a:extLst>
              <a:ext uri="{FF2B5EF4-FFF2-40B4-BE49-F238E27FC236}">
                <a16:creationId xmlns:a16="http://schemas.microsoft.com/office/drawing/2014/main" id="{3B1D427B-C7FB-DB2A-43CC-81421E5C5514}"/>
              </a:ext>
            </a:extLst>
          </p:cNvPr>
          <p:cNvGraphicFramePr>
            <a:graphicFrameLocks/>
          </p:cNvGraphicFramePr>
          <p:nvPr>
            <p:extLst>
              <p:ext uri="{D42A27DB-BD31-4B8C-83A1-F6EECF244321}">
                <p14:modId xmlns:p14="http://schemas.microsoft.com/office/powerpoint/2010/main" val="2948257996"/>
              </p:ext>
            </p:extLst>
          </p:nvPr>
        </p:nvGraphicFramePr>
        <p:xfrm>
          <a:off x="727076" y="2828818"/>
          <a:ext cx="10735056" cy="17785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 at Wk 48,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Momelotinib → Momelotinib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Danazol → Momelotinib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0236">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TSS response maintained from </a:t>
                      </a:r>
                      <a:br>
                        <a:rPr lang="en-US" sz="1800" b="0" i="0" u="none" strike="noStrike" kern="1200" cap="none" spc="0" normalizeH="0" baseline="0" dirty="0">
                          <a:solidFill>
                            <a:schemeClr val="bg1"/>
                          </a:solidFill>
                          <a:latin typeface="+mn-lt"/>
                          <a:ea typeface="+mn-ea"/>
                          <a:cs typeface="Arial" panose="020B0604020202020204" pitchFamily="34" charset="0"/>
                          <a:sym typeface=""/>
                        </a:rPr>
                      </a:br>
                      <a:r>
                        <a:rPr lang="en-US" sz="1800" b="0" i="0" u="none" strike="noStrike" kern="1200" cap="none" spc="0" normalizeH="0" baseline="0" dirty="0">
                          <a:solidFill>
                            <a:schemeClr val="bg1"/>
                          </a:solidFill>
                          <a:latin typeface="+mn-lt"/>
                          <a:ea typeface="+mn-ea"/>
                          <a:cs typeface="Arial" panose="020B0604020202020204" pitchFamily="34" charset="0"/>
                          <a:sym typeface=""/>
                        </a:rPr>
                        <a:t>Wk 24 to Wk 48</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31/32 (97)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6/6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TSS nonresponse at Wk 24 followed by new response at Wk 48</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12/98 (12)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800" b="0" i="0" u="none" strike="noStrike" kern="1200" cap="none" spc="0" normalizeH="0" baseline="0" dirty="0">
                          <a:solidFill>
                            <a:schemeClr val="bg1"/>
                          </a:solidFill>
                          <a:latin typeface="+mn-lt"/>
                          <a:ea typeface="+mn-ea"/>
                          <a:cs typeface="Arial" panose="020B0604020202020204" pitchFamily="34" charset="0"/>
                          <a:sym typeface=""/>
                        </a:rPr>
                        <a:t>10/59 (17)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12041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Freeform: Shape 364">
            <a:extLst>
              <a:ext uri="{FF2B5EF4-FFF2-40B4-BE49-F238E27FC236}">
                <a16:creationId xmlns:a16="http://schemas.microsoft.com/office/drawing/2014/main" id="{7A152BA5-6943-7E9B-0DE1-21916B87F43E}"/>
              </a:ext>
            </a:extLst>
          </p:cNvPr>
          <p:cNvSpPr/>
          <p:nvPr/>
        </p:nvSpPr>
        <p:spPr bwMode="auto">
          <a:xfrm>
            <a:off x="6542733" y="1970132"/>
            <a:ext cx="5161858" cy="2322448"/>
          </a:xfrm>
          <a:custGeom>
            <a:avLst/>
            <a:gdLst>
              <a:gd name="connsiteX0" fmla="*/ 0 w 4390464"/>
              <a:gd name="connsiteY0" fmla="*/ 0 h 2554941"/>
              <a:gd name="connsiteX1" fmla="*/ 0 w 4390464"/>
              <a:gd name="connsiteY1" fmla="*/ 2554941 h 2554941"/>
              <a:gd name="connsiteX2" fmla="*/ 4390464 w 4390464"/>
              <a:gd name="connsiteY2" fmla="*/ 2554941 h 2554941"/>
            </a:gdLst>
            <a:ahLst/>
            <a:cxnLst>
              <a:cxn ang="0">
                <a:pos x="connsiteX0" y="connsiteY0"/>
              </a:cxn>
              <a:cxn ang="0">
                <a:pos x="connsiteX1" y="connsiteY1"/>
              </a:cxn>
              <a:cxn ang="0">
                <a:pos x="connsiteX2" y="connsiteY2"/>
              </a:cxn>
            </a:cxnLst>
            <a:rect l="l" t="t" r="r" b="b"/>
            <a:pathLst>
              <a:path w="4390464" h="2554941">
                <a:moveTo>
                  <a:pt x="0" y="0"/>
                </a:moveTo>
                <a:lnTo>
                  <a:pt x="0" y="2554941"/>
                </a:lnTo>
                <a:lnTo>
                  <a:pt x="4390464" y="2554941"/>
                </a:lnTo>
              </a:path>
            </a:pathLst>
          </a:custGeom>
          <a:noFill/>
          <a:ln w="28575">
            <a:solidFill>
              <a:schemeClr val="bg1"/>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6DF552DB-0138-12E4-EE30-ADC82C09AEB7}"/>
              </a:ext>
            </a:extLst>
          </p:cNvPr>
          <p:cNvSpPr>
            <a:spLocks noGrp="1"/>
          </p:cNvSpPr>
          <p:nvPr>
            <p:ph type="title"/>
          </p:nvPr>
        </p:nvSpPr>
        <p:spPr>
          <a:xfrm>
            <a:off x="609758" y="238127"/>
            <a:ext cx="11366341" cy="1103313"/>
          </a:xfrm>
        </p:spPr>
        <p:txBody>
          <a:bodyPr/>
          <a:lstStyle/>
          <a:p>
            <a:r>
              <a:rPr lang="en-US" dirty="0"/>
              <a:t>MOMENTUM Update in Symptomatic, Anemic MF: Duration of TI and Change in Hemoglobin Through Wk 48</a:t>
            </a:r>
          </a:p>
        </p:txBody>
      </p:sp>
      <p:sp>
        <p:nvSpPr>
          <p:cNvPr id="329" name="Text Box 15">
            <a:extLst>
              <a:ext uri="{FF2B5EF4-FFF2-40B4-BE49-F238E27FC236}">
                <a16:creationId xmlns:a16="http://schemas.microsoft.com/office/drawing/2014/main" id="{74A46263-A9E2-B8DD-4143-3F55E63F34A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 Reproduced with permission.</a:t>
            </a:r>
            <a:endParaRPr lang="en-US" altLang="en-US" sz="1200" b="0" dirty="0">
              <a:solidFill>
                <a:schemeClr val="bg2"/>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9792E0D5-C420-B656-BA3E-13667F737A3E}"/>
              </a:ext>
            </a:extLst>
          </p:cNvPr>
          <p:cNvGraphicFramePr>
            <a:graphicFrameLocks/>
          </p:cNvGraphicFramePr>
          <p:nvPr>
            <p:extLst>
              <p:ext uri="{D42A27DB-BD31-4B8C-83A1-F6EECF244321}">
                <p14:modId xmlns:p14="http://schemas.microsoft.com/office/powerpoint/2010/main" val="3010259088"/>
              </p:ext>
            </p:extLst>
          </p:nvPr>
        </p:nvGraphicFramePr>
        <p:xfrm>
          <a:off x="522288" y="5335249"/>
          <a:ext cx="5376672" cy="851336"/>
        </p:xfrm>
        <a:graphic>
          <a:graphicData uri="http://schemas.openxmlformats.org/drawingml/2006/table">
            <a:tbl>
              <a:tblPr/>
              <a:tblGrid>
                <a:gridCol w="1502557">
                  <a:extLst>
                    <a:ext uri="{9D8B030D-6E8A-4147-A177-3AD203B41FA5}">
                      <a16:colId xmlns:a16="http://schemas.microsoft.com/office/drawing/2014/main" val="20000"/>
                    </a:ext>
                  </a:extLst>
                </a:gridCol>
                <a:gridCol w="1352811">
                  <a:extLst>
                    <a:ext uri="{9D8B030D-6E8A-4147-A177-3AD203B41FA5}">
                      <a16:colId xmlns:a16="http://schemas.microsoft.com/office/drawing/2014/main" val="20001"/>
                    </a:ext>
                  </a:extLst>
                </a:gridCol>
                <a:gridCol w="1152394">
                  <a:extLst>
                    <a:ext uri="{9D8B030D-6E8A-4147-A177-3AD203B41FA5}">
                      <a16:colId xmlns:a16="http://schemas.microsoft.com/office/drawing/2014/main" val="20002"/>
                    </a:ext>
                  </a:extLst>
                </a:gridCol>
                <a:gridCol w="1368910">
                  <a:extLst>
                    <a:ext uri="{9D8B030D-6E8A-4147-A177-3AD203B41FA5}">
                      <a16:colId xmlns:a16="http://schemas.microsoft.com/office/drawing/2014/main" val="2718694738"/>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TI Outcome at Wk 24,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Momelotinib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Danazol </a:t>
                      </a:r>
                      <a:br>
                        <a:rPr kumimoji="0" lang="en-US" sz="1400" b="1" i="0" u="none" strike="noStrike" cap="none" normalizeH="0" baseline="0" dirty="0">
                          <a:ln>
                            <a:noFill/>
                          </a:ln>
                          <a:solidFill>
                            <a:schemeClr val="tx1"/>
                          </a:solidFill>
                          <a:effectLst/>
                          <a:latin typeface="+mj-lt"/>
                        </a:rPr>
                      </a:br>
                      <a:r>
                        <a:rPr kumimoji="0" lang="en-US" sz="1400" b="1" i="0" u="none" strike="noStrike" cap="none" normalizeH="0" baseline="0" dirty="0">
                          <a:ln>
                            <a:noFill/>
                          </a:ln>
                          <a:solidFill>
                            <a:schemeClr val="tx1"/>
                          </a:solidFill>
                          <a:effectLst/>
                          <a:latin typeface="+mj-lt"/>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mj-lt"/>
                        </a:rPr>
                        <a:t>P</a:t>
                      </a:r>
                      <a:r>
                        <a:rPr kumimoji="0" lang="en-US" sz="1400" b="1" i="0" u="none" strike="noStrike" cap="none" normalizeH="0" baseline="0" dirty="0">
                          <a:ln>
                            <a:noFill/>
                          </a:ln>
                          <a:solidFill>
                            <a:schemeClr val="tx1"/>
                          </a:solidFill>
                          <a:effectLst/>
                          <a:latin typeface="+mj-lt"/>
                        </a:rPr>
                        <a:t> Value</a:t>
                      </a:r>
                      <a:endParaRPr kumimoji="0" lang="en-US" sz="1400" b="1" i="1"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Response</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40 (30.8)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13 (20.0)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.0064 (noninferior)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bl>
          </a:graphicData>
        </a:graphic>
      </p:graphicFrame>
      <p:graphicFrame>
        <p:nvGraphicFramePr>
          <p:cNvPr id="5" name="Group 3">
            <a:extLst>
              <a:ext uri="{FF2B5EF4-FFF2-40B4-BE49-F238E27FC236}">
                <a16:creationId xmlns:a16="http://schemas.microsoft.com/office/drawing/2014/main" id="{9F373193-18E9-7920-ADCE-470C6632126C}"/>
              </a:ext>
            </a:extLst>
          </p:cNvPr>
          <p:cNvGraphicFramePr>
            <a:graphicFrameLocks/>
          </p:cNvGraphicFramePr>
          <p:nvPr>
            <p:extLst>
              <p:ext uri="{D42A27DB-BD31-4B8C-83A1-F6EECF244321}">
                <p14:modId xmlns:p14="http://schemas.microsoft.com/office/powerpoint/2010/main" val="3875821103"/>
              </p:ext>
            </p:extLst>
          </p:nvPr>
        </p:nvGraphicFramePr>
        <p:xfrm>
          <a:off x="6237514" y="5329064"/>
          <a:ext cx="5760721" cy="851336"/>
        </p:xfrm>
        <a:graphic>
          <a:graphicData uri="http://schemas.openxmlformats.org/drawingml/2006/table">
            <a:tbl>
              <a:tblPr/>
              <a:tblGrid>
                <a:gridCol w="2083455">
                  <a:extLst>
                    <a:ext uri="{9D8B030D-6E8A-4147-A177-3AD203B41FA5}">
                      <a16:colId xmlns:a16="http://schemas.microsoft.com/office/drawing/2014/main" val="20000"/>
                    </a:ext>
                  </a:extLst>
                </a:gridCol>
                <a:gridCol w="1841276">
                  <a:extLst>
                    <a:ext uri="{9D8B030D-6E8A-4147-A177-3AD203B41FA5}">
                      <a16:colId xmlns:a16="http://schemas.microsoft.com/office/drawing/2014/main" val="20001"/>
                    </a:ext>
                  </a:extLst>
                </a:gridCol>
                <a:gridCol w="1835990">
                  <a:extLst>
                    <a:ext uri="{9D8B030D-6E8A-4147-A177-3AD203B41FA5}">
                      <a16:colId xmlns:a16="http://schemas.microsoft.com/office/drawing/2014/main" val="20002"/>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TI Maintained From </a:t>
                      </a:r>
                      <a:br>
                        <a:rPr kumimoji="0" lang="en-GB" sz="1400" b="1" i="0" u="none" strike="noStrike" cap="none" normalizeH="0" baseline="0" dirty="0">
                          <a:ln>
                            <a:noFill/>
                          </a:ln>
                          <a:solidFill>
                            <a:schemeClr val="tx1"/>
                          </a:solidFill>
                          <a:effectLst/>
                          <a:latin typeface="+mj-lt"/>
                        </a:rPr>
                      </a:br>
                      <a:r>
                        <a:rPr kumimoji="0" lang="en-GB" sz="1400" b="1" i="0" u="none" strike="noStrike" cap="none" normalizeH="0" baseline="0" dirty="0">
                          <a:ln>
                            <a:noFill/>
                          </a:ln>
                          <a:solidFill>
                            <a:schemeClr val="tx1"/>
                          </a:solidFill>
                          <a:effectLst/>
                          <a:latin typeface="+mj-lt"/>
                        </a:rPr>
                        <a:t>Wk 24 to Wk 48,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Momelotinib → Momelotinib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Danazol → Momelotinib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Response maintained</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36/40 (90)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10/13 (77)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7BE51A91-FA06-80DE-57E3-58286CF65241}"/>
              </a:ext>
            </a:extLst>
          </p:cNvPr>
          <p:cNvSpPr txBox="1"/>
          <p:nvPr/>
        </p:nvSpPr>
        <p:spPr bwMode="auto">
          <a:xfrm>
            <a:off x="2822568" y="4485899"/>
            <a:ext cx="1022576"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sp>
        <p:nvSpPr>
          <p:cNvPr id="8" name="TextBox 7">
            <a:extLst>
              <a:ext uri="{FF2B5EF4-FFF2-40B4-BE49-F238E27FC236}">
                <a16:creationId xmlns:a16="http://schemas.microsoft.com/office/drawing/2014/main" id="{CFA24ABC-5A21-9FDB-A3E3-EE497CC66FE2}"/>
              </a:ext>
            </a:extLst>
          </p:cNvPr>
          <p:cNvSpPr txBox="1"/>
          <p:nvPr/>
        </p:nvSpPr>
        <p:spPr bwMode="auto">
          <a:xfrm>
            <a:off x="8570278" y="4541753"/>
            <a:ext cx="1118892"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sp>
        <p:nvSpPr>
          <p:cNvPr id="10" name="TextBox 9">
            <a:extLst>
              <a:ext uri="{FF2B5EF4-FFF2-40B4-BE49-F238E27FC236}">
                <a16:creationId xmlns:a16="http://schemas.microsoft.com/office/drawing/2014/main" id="{AD2A4FBA-F615-52E2-81F7-AF8C85DC4B1A}"/>
              </a:ext>
            </a:extLst>
          </p:cNvPr>
          <p:cNvSpPr txBox="1"/>
          <p:nvPr/>
        </p:nvSpPr>
        <p:spPr bwMode="auto">
          <a:xfrm rot="16200000">
            <a:off x="5053843" y="2948846"/>
            <a:ext cx="1788310"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Hemoglobin (g/dL)</a:t>
            </a:r>
          </a:p>
        </p:txBody>
      </p:sp>
      <p:sp>
        <p:nvSpPr>
          <p:cNvPr id="15" name="TextBox 14">
            <a:extLst>
              <a:ext uri="{FF2B5EF4-FFF2-40B4-BE49-F238E27FC236}">
                <a16:creationId xmlns:a16="http://schemas.microsoft.com/office/drawing/2014/main" id="{B3EBBEF5-182B-F5A2-C272-9E749068FDBF}"/>
              </a:ext>
            </a:extLst>
          </p:cNvPr>
          <p:cNvSpPr txBox="1"/>
          <p:nvPr/>
        </p:nvSpPr>
        <p:spPr>
          <a:xfrm>
            <a:off x="1223236" y="1472220"/>
            <a:ext cx="4187825"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TI Duration of Response (ITT Population)</a:t>
            </a:r>
          </a:p>
        </p:txBody>
      </p:sp>
      <p:sp>
        <p:nvSpPr>
          <p:cNvPr id="16" name="TextBox 15">
            <a:extLst>
              <a:ext uri="{FF2B5EF4-FFF2-40B4-BE49-F238E27FC236}">
                <a16:creationId xmlns:a16="http://schemas.microsoft.com/office/drawing/2014/main" id="{9D1ABBB6-6CD2-1C4E-A414-61FE7EAE085D}"/>
              </a:ext>
            </a:extLst>
          </p:cNvPr>
          <p:cNvSpPr txBox="1"/>
          <p:nvPr/>
        </p:nvSpPr>
        <p:spPr>
          <a:xfrm>
            <a:off x="7224587" y="1467773"/>
            <a:ext cx="4138249" cy="338554"/>
          </a:xfrm>
          <a:prstGeom prst="rect">
            <a:avLst/>
          </a:prstGeom>
          <a:noFill/>
        </p:spPr>
        <p:txBody>
          <a:bodyPr wrap="none" rtlCol="0">
            <a:spAutoFit/>
          </a:bodyPr>
          <a:lstStyle/>
          <a:p>
            <a:r>
              <a:rPr lang="en-US" sz="1600" b="1" dirty="0">
                <a:solidFill>
                  <a:schemeClr val="bg1"/>
                </a:solidFill>
                <a:latin typeface="+mn-lt"/>
                <a:cs typeface="Arial" panose="020B0604020202020204" pitchFamily="34" charset="0"/>
              </a:rPr>
              <a:t>Mean Hemoglobin Over Time in TI Responders</a:t>
            </a:r>
          </a:p>
        </p:txBody>
      </p:sp>
      <p:sp>
        <p:nvSpPr>
          <p:cNvPr id="17" name="TextBox 16">
            <a:extLst>
              <a:ext uri="{FF2B5EF4-FFF2-40B4-BE49-F238E27FC236}">
                <a16:creationId xmlns:a16="http://schemas.microsoft.com/office/drawing/2014/main" id="{0877326C-9399-C973-06F3-37DDE25E62D1}"/>
              </a:ext>
            </a:extLst>
          </p:cNvPr>
          <p:cNvSpPr txBox="1"/>
          <p:nvPr/>
        </p:nvSpPr>
        <p:spPr bwMode="auto">
          <a:xfrm>
            <a:off x="89017" y="4713200"/>
            <a:ext cx="1022576" cy="461665"/>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Momelotinib Danazol</a:t>
            </a:r>
          </a:p>
        </p:txBody>
      </p:sp>
      <p:sp>
        <p:nvSpPr>
          <p:cNvPr id="20" name="TextBox 19">
            <a:extLst>
              <a:ext uri="{FF2B5EF4-FFF2-40B4-BE49-F238E27FC236}">
                <a16:creationId xmlns:a16="http://schemas.microsoft.com/office/drawing/2014/main" id="{2DCF7D52-C402-25FA-D30E-BB2C3CB45CFE}"/>
              </a:ext>
            </a:extLst>
          </p:cNvPr>
          <p:cNvSpPr txBox="1"/>
          <p:nvPr/>
        </p:nvSpPr>
        <p:spPr bwMode="auto">
          <a:xfrm rot="16200000">
            <a:off x="-20344" y="2970660"/>
            <a:ext cx="1461682"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 Probability (%)</a:t>
            </a:r>
          </a:p>
        </p:txBody>
      </p:sp>
      <p:graphicFrame>
        <p:nvGraphicFramePr>
          <p:cNvPr id="22" name="Group 3">
            <a:extLst>
              <a:ext uri="{FF2B5EF4-FFF2-40B4-BE49-F238E27FC236}">
                <a16:creationId xmlns:a16="http://schemas.microsoft.com/office/drawing/2014/main" id="{6F8D2F19-DF72-6C02-E597-BD7DB95FF2D4}"/>
              </a:ext>
            </a:extLst>
          </p:cNvPr>
          <p:cNvGraphicFramePr>
            <a:graphicFrameLocks/>
          </p:cNvGraphicFramePr>
          <p:nvPr>
            <p:extLst>
              <p:ext uri="{D42A27DB-BD31-4B8C-83A1-F6EECF244321}">
                <p14:modId xmlns:p14="http://schemas.microsoft.com/office/powerpoint/2010/main" val="2175081027"/>
              </p:ext>
            </p:extLst>
          </p:nvPr>
        </p:nvGraphicFramePr>
        <p:xfrm>
          <a:off x="1249688" y="3128683"/>
          <a:ext cx="3089161" cy="1011428"/>
        </p:xfrm>
        <a:graphic>
          <a:graphicData uri="http://schemas.openxmlformats.org/drawingml/2006/table">
            <a:tbl>
              <a:tblPr/>
              <a:tblGrid>
                <a:gridCol w="902015">
                  <a:extLst>
                    <a:ext uri="{9D8B030D-6E8A-4147-A177-3AD203B41FA5}">
                      <a16:colId xmlns:a16="http://schemas.microsoft.com/office/drawing/2014/main" val="20000"/>
                    </a:ext>
                  </a:extLst>
                </a:gridCol>
                <a:gridCol w="1136821">
                  <a:extLst>
                    <a:ext uri="{9D8B030D-6E8A-4147-A177-3AD203B41FA5}">
                      <a16:colId xmlns:a16="http://schemas.microsoft.com/office/drawing/2014/main" val="20001"/>
                    </a:ext>
                  </a:extLst>
                </a:gridCol>
                <a:gridCol w="1050325">
                  <a:extLst>
                    <a:ext uri="{9D8B030D-6E8A-4147-A177-3AD203B41FA5}">
                      <a16:colId xmlns:a16="http://schemas.microsoft.com/office/drawing/2014/main" val="36972218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mn-lt"/>
                        </a:rPr>
                        <a:t>No. of Patients</a:t>
                      </a:r>
                    </a:p>
                  </a:txBody>
                  <a:tcPr marL="118872" marR="118872"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Momelotinib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40)</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mn-lt"/>
                        </a:rPr>
                        <a:t>Danazol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13)</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Event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4</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rPr>
                        <a:t>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Sensor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36</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rPr>
                        <a:t>10</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4" name="Freeform: Shape 23">
            <a:extLst>
              <a:ext uri="{FF2B5EF4-FFF2-40B4-BE49-F238E27FC236}">
                <a16:creationId xmlns:a16="http://schemas.microsoft.com/office/drawing/2014/main" id="{3CEAE53B-6B05-D6F1-F914-793BE1499424}"/>
              </a:ext>
            </a:extLst>
          </p:cNvPr>
          <p:cNvSpPr/>
          <p:nvPr/>
        </p:nvSpPr>
        <p:spPr bwMode="auto">
          <a:xfrm>
            <a:off x="1158855" y="1936081"/>
            <a:ext cx="4316588" cy="2322448"/>
          </a:xfrm>
          <a:custGeom>
            <a:avLst/>
            <a:gdLst>
              <a:gd name="connsiteX0" fmla="*/ 0 w 4390464"/>
              <a:gd name="connsiteY0" fmla="*/ 0 h 2554941"/>
              <a:gd name="connsiteX1" fmla="*/ 0 w 4390464"/>
              <a:gd name="connsiteY1" fmla="*/ 2554941 h 2554941"/>
              <a:gd name="connsiteX2" fmla="*/ 4390464 w 4390464"/>
              <a:gd name="connsiteY2" fmla="*/ 2554941 h 2554941"/>
            </a:gdLst>
            <a:ahLst/>
            <a:cxnLst>
              <a:cxn ang="0">
                <a:pos x="connsiteX0" y="connsiteY0"/>
              </a:cxn>
              <a:cxn ang="0">
                <a:pos x="connsiteX1" y="connsiteY1"/>
              </a:cxn>
              <a:cxn ang="0">
                <a:pos x="connsiteX2" y="connsiteY2"/>
              </a:cxn>
            </a:cxnLst>
            <a:rect l="l" t="t" r="r" b="b"/>
            <a:pathLst>
              <a:path w="4390464" h="2554941">
                <a:moveTo>
                  <a:pt x="0" y="0"/>
                </a:moveTo>
                <a:lnTo>
                  <a:pt x="0" y="2554941"/>
                </a:lnTo>
                <a:lnTo>
                  <a:pt x="4390464" y="2554941"/>
                </a:lnTo>
              </a:path>
            </a:pathLst>
          </a:custGeom>
          <a:noFill/>
          <a:ln w="28575">
            <a:solidFill>
              <a:schemeClr val="bg1"/>
            </a:solidFill>
            <a:miter lim="800000"/>
            <a:headEnd/>
            <a:tailEnd/>
          </a:ln>
        </p:spPr>
        <p:txBody>
          <a:bodyPr rtlCol="0" anchor="ctr"/>
          <a:lstStyle/>
          <a:p>
            <a:pPr algn="ctr"/>
            <a:endParaRPr lang="en-US"/>
          </a:p>
        </p:txBody>
      </p:sp>
      <p:grpSp>
        <p:nvGrpSpPr>
          <p:cNvPr id="25" name="Group 24">
            <a:extLst>
              <a:ext uri="{FF2B5EF4-FFF2-40B4-BE49-F238E27FC236}">
                <a16:creationId xmlns:a16="http://schemas.microsoft.com/office/drawing/2014/main" id="{651F37F0-5E7F-E0E4-F34F-0A1E57DD8715}"/>
              </a:ext>
            </a:extLst>
          </p:cNvPr>
          <p:cNvGrpSpPr/>
          <p:nvPr/>
        </p:nvGrpSpPr>
        <p:grpSpPr>
          <a:xfrm>
            <a:off x="1098145" y="1929356"/>
            <a:ext cx="67434" cy="2329172"/>
            <a:chOff x="719138" y="1922930"/>
            <a:chExt cx="53788" cy="2329172"/>
          </a:xfrm>
        </p:grpSpPr>
        <p:cxnSp>
          <p:nvCxnSpPr>
            <p:cNvPr id="26" name="Straight Connector 25">
              <a:extLst>
                <a:ext uri="{FF2B5EF4-FFF2-40B4-BE49-F238E27FC236}">
                  <a16:creationId xmlns:a16="http://schemas.microsoft.com/office/drawing/2014/main" id="{59837E09-F27C-27CC-48EF-758F832DEEBD}"/>
                </a:ext>
              </a:extLst>
            </p:cNvPr>
            <p:cNvCxnSpPr>
              <a:cxnSpLocks/>
            </p:cNvCxnSpPr>
            <p:nvPr/>
          </p:nvCxnSpPr>
          <p:spPr bwMode="auto">
            <a:xfrm>
              <a:off x="719138" y="1922930"/>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E687028-054C-0E54-34A1-F268B1B83C3B}"/>
                </a:ext>
              </a:extLst>
            </p:cNvPr>
            <p:cNvCxnSpPr>
              <a:cxnSpLocks/>
            </p:cNvCxnSpPr>
            <p:nvPr/>
          </p:nvCxnSpPr>
          <p:spPr bwMode="auto">
            <a:xfrm>
              <a:off x="719138" y="2388764"/>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DA9BE94-DE70-1B3C-2450-A8A9278E43B2}"/>
                </a:ext>
              </a:extLst>
            </p:cNvPr>
            <p:cNvCxnSpPr>
              <a:cxnSpLocks/>
            </p:cNvCxnSpPr>
            <p:nvPr/>
          </p:nvCxnSpPr>
          <p:spPr bwMode="auto">
            <a:xfrm>
              <a:off x="719138" y="2854598"/>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1AA7A90-08E2-C1ED-FDD2-70B70C95FEA5}"/>
                </a:ext>
              </a:extLst>
            </p:cNvPr>
            <p:cNvCxnSpPr>
              <a:cxnSpLocks/>
            </p:cNvCxnSpPr>
            <p:nvPr/>
          </p:nvCxnSpPr>
          <p:spPr bwMode="auto">
            <a:xfrm>
              <a:off x="719138" y="3320432"/>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2BC88ED-318C-5CD9-F140-BAA9A0651BD9}"/>
                </a:ext>
              </a:extLst>
            </p:cNvPr>
            <p:cNvCxnSpPr>
              <a:cxnSpLocks/>
            </p:cNvCxnSpPr>
            <p:nvPr/>
          </p:nvCxnSpPr>
          <p:spPr bwMode="auto">
            <a:xfrm>
              <a:off x="719138" y="3786266"/>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0CF81B8-ECD8-4886-CBBA-1ACAC8CCC43D}"/>
                </a:ext>
              </a:extLst>
            </p:cNvPr>
            <p:cNvCxnSpPr>
              <a:cxnSpLocks/>
            </p:cNvCxnSpPr>
            <p:nvPr/>
          </p:nvCxnSpPr>
          <p:spPr bwMode="auto">
            <a:xfrm>
              <a:off x="719138" y="4252102"/>
              <a:ext cx="537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E8B14A56-DD87-A2A9-284E-AD0E6BA670FA}"/>
              </a:ext>
            </a:extLst>
          </p:cNvPr>
          <p:cNvGrpSpPr/>
          <p:nvPr/>
        </p:nvGrpSpPr>
        <p:grpSpPr>
          <a:xfrm>
            <a:off x="1158855" y="4256059"/>
            <a:ext cx="4302955" cy="68460"/>
            <a:chOff x="766400" y="4249633"/>
            <a:chExt cx="4302955" cy="68460"/>
          </a:xfrm>
        </p:grpSpPr>
        <p:cxnSp>
          <p:nvCxnSpPr>
            <p:cNvPr id="33" name="Straight Connector 32">
              <a:extLst>
                <a:ext uri="{FF2B5EF4-FFF2-40B4-BE49-F238E27FC236}">
                  <a16:creationId xmlns:a16="http://schemas.microsoft.com/office/drawing/2014/main" id="{BDC796FE-8AD5-5EB9-F7AE-9ADE163A2948}"/>
                </a:ext>
              </a:extLst>
            </p:cNvPr>
            <p:cNvCxnSpPr>
              <a:cxnSpLocks/>
            </p:cNvCxnSpPr>
            <p:nvPr/>
          </p:nvCxnSpPr>
          <p:spPr bwMode="auto">
            <a:xfrm rot="5400000">
              <a:off x="2391780"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0C3C44E-6AFD-5930-4753-18FE8E4F9B71}"/>
                </a:ext>
              </a:extLst>
            </p:cNvPr>
            <p:cNvCxnSpPr>
              <a:cxnSpLocks/>
            </p:cNvCxnSpPr>
            <p:nvPr/>
          </p:nvCxnSpPr>
          <p:spPr bwMode="auto">
            <a:xfrm rot="5400000">
              <a:off x="2060783"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476E0BE-C8D7-6E69-491C-6B69E51A0ABA}"/>
                </a:ext>
              </a:extLst>
            </p:cNvPr>
            <p:cNvCxnSpPr>
              <a:cxnSpLocks/>
            </p:cNvCxnSpPr>
            <p:nvPr/>
          </p:nvCxnSpPr>
          <p:spPr bwMode="auto">
            <a:xfrm rot="5400000">
              <a:off x="1729786"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26D2D9D-A9F1-3A87-7361-5477561A29D9}"/>
                </a:ext>
              </a:extLst>
            </p:cNvPr>
            <p:cNvCxnSpPr>
              <a:cxnSpLocks/>
            </p:cNvCxnSpPr>
            <p:nvPr/>
          </p:nvCxnSpPr>
          <p:spPr bwMode="auto">
            <a:xfrm rot="5400000">
              <a:off x="1398789"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36F6B6C-A9C3-E6FA-E6C8-EEC65D58605A}"/>
                </a:ext>
              </a:extLst>
            </p:cNvPr>
            <p:cNvCxnSpPr>
              <a:cxnSpLocks/>
            </p:cNvCxnSpPr>
            <p:nvPr/>
          </p:nvCxnSpPr>
          <p:spPr bwMode="auto">
            <a:xfrm rot="5400000">
              <a:off x="1067792"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7000FE0-D863-AC95-64AD-DFA9E744925E}"/>
                </a:ext>
              </a:extLst>
            </p:cNvPr>
            <p:cNvCxnSpPr>
              <a:cxnSpLocks/>
            </p:cNvCxnSpPr>
            <p:nvPr/>
          </p:nvCxnSpPr>
          <p:spPr bwMode="auto">
            <a:xfrm rot="5400000">
              <a:off x="736795"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DEE5A57-187B-FA46-B43C-7E6FEA1E19E3}"/>
                </a:ext>
              </a:extLst>
            </p:cNvPr>
            <p:cNvCxnSpPr>
              <a:cxnSpLocks/>
            </p:cNvCxnSpPr>
            <p:nvPr/>
          </p:nvCxnSpPr>
          <p:spPr bwMode="auto">
            <a:xfrm rot="5400000">
              <a:off x="4377762"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F28B9E4-0F7A-0F7D-FB88-812B4C7C18FA}"/>
                </a:ext>
              </a:extLst>
            </p:cNvPr>
            <p:cNvCxnSpPr>
              <a:cxnSpLocks/>
            </p:cNvCxnSpPr>
            <p:nvPr/>
          </p:nvCxnSpPr>
          <p:spPr bwMode="auto">
            <a:xfrm rot="5400000">
              <a:off x="4046765"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5A71371-2300-EFF6-69A3-73814ABEDE95}"/>
                </a:ext>
              </a:extLst>
            </p:cNvPr>
            <p:cNvCxnSpPr>
              <a:cxnSpLocks/>
            </p:cNvCxnSpPr>
            <p:nvPr/>
          </p:nvCxnSpPr>
          <p:spPr bwMode="auto">
            <a:xfrm rot="5400000">
              <a:off x="3715768"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B149562-EF3F-1ED1-A190-7DC3D658C8F8}"/>
                </a:ext>
              </a:extLst>
            </p:cNvPr>
            <p:cNvCxnSpPr>
              <a:cxnSpLocks/>
            </p:cNvCxnSpPr>
            <p:nvPr/>
          </p:nvCxnSpPr>
          <p:spPr bwMode="auto">
            <a:xfrm rot="5400000">
              <a:off x="3384771"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482780A-6113-90CD-059F-763953AF7754}"/>
                </a:ext>
              </a:extLst>
            </p:cNvPr>
            <p:cNvCxnSpPr>
              <a:cxnSpLocks/>
            </p:cNvCxnSpPr>
            <p:nvPr/>
          </p:nvCxnSpPr>
          <p:spPr bwMode="auto">
            <a:xfrm rot="5400000">
              <a:off x="3053774"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9450894-0BD4-C6EA-4AB9-0120B0C5EF8D}"/>
                </a:ext>
              </a:extLst>
            </p:cNvPr>
            <p:cNvCxnSpPr>
              <a:cxnSpLocks/>
            </p:cNvCxnSpPr>
            <p:nvPr/>
          </p:nvCxnSpPr>
          <p:spPr bwMode="auto">
            <a:xfrm rot="5400000">
              <a:off x="2722777"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8DFB0F3-C668-693B-ABE9-50FF07EDFEA7}"/>
                </a:ext>
              </a:extLst>
            </p:cNvPr>
            <p:cNvCxnSpPr>
              <a:cxnSpLocks/>
            </p:cNvCxnSpPr>
            <p:nvPr/>
          </p:nvCxnSpPr>
          <p:spPr bwMode="auto">
            <a:xfrm rot="5400000">
              <a:off x="5039750" y="4279238"/>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BA91E69-B7EC-4019-45D4-C58247301F11}"/>
                </a:ext>
              </a:extLst>
            </p:cNvPr>
            <p:cNvCxnSpPr>
              <a:cxnSpLocks/>
            </p:cNvCxnSpPr>
            <p:nvPr/>
          </p:nvCxnSpPr>
          <p:spPr bwMode="auto">
            <a:xfrm rot="5400000">
              <a:off x="4708759" y="4279238"/>
              <a:ext cx="59209"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33BC4923-932E-026D-60B7-810A6A0F74F4}"/>
              </a:ext>
            </a:extLst>
          </p:cNvPr>
          <p:cNvSpPr txBox="1"/>
          <p:nvPr/>
        </p:nvSpPr>
        <p:spPr bwMode="auto">
          <a:xfrm>
            <a:off x="706800" y="17658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840B6D70-0C27-14E4-70A2-AC7DEBB47AA3}"/>
              </a:ext>
            </a:extLst>
          </p:cNvPr>
          <p:cNvSpPr txBox="1"/>
          <p:nvPr/>
        </p:nvSpPr>
        <p:spPr bwMode="auto">
          <a:xfrm>
            <a:off x="795104" y="22413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62FA49EE-5E9E-D921-3567-F8540A397961}"/>
              </a:ext>
            </a:extLst>
          </p:cNvPr>
          <p:cNvSpPr txBox="1"/>
          <p:nvPr/>
        </p:nvSpPr>
        <p:spPr bwMode="auto">
          <a:xfrm>
            <a:off x="801238" y="26976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2A3C7A00-7F12-0B8E-1B7B-A11DB85972B1}"/>
              </a:ext>
            </a:extLst>
          </p:cNvPr>
          <p:cNvSpPr txBox="1"/>
          <p:nvPr/>
        </p:nvSpPr>
        <p:spPr bwMode="auto">
          <a:xfrm>
            <a:off x="798171" y="317318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B5813FC0-612C-7AFB-D0A7-D378BBBB0AD9}"/>
              </a:ext>
            </a:extLst>
          </p:cNvPr>
          <p:cNvSpPr txBox="1"/>
          <p:nvPr/>
        </p:nvSpPr>
        <p:spPr bwMode="auto">
          <a:xfrm>
            <a:off x="798602" y="36156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E05611B0-8F48-2CC1-E52B-FF64843CFDEF}"/>
              </a:ext>
            </a:extLst>
          </p:cNvPr>
          <p:cNvSpPr txBox="1"/>
          <p:nvPr/>
        </p:nvSpPr>
        <p:spPr bwMode="auto">
          <a:xfrm>
            <a:off x="886906" y="40911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59041F87-1816-058D-41ED-CFCFFD6AC173}"/>
              </a:ext>
            </a:extLst>
          </p:cNvPr>
          <p:cNvSpPr txBox="1"/>
          <p:nvPr/>
        </p:nvSpPr>
        <p:spPr bwMode="auto">
          <a:xfrm>
            <a:off x="1019636" y="427146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31CACB47-782B-CD18-6480-BB67C20ABF0C}"/>
              </a:ext>
            </a:extLst>
          </p:cNvPr>
          <p:cNvSpPr txBox="1"/>
          <p:nvPr/>
        </p:nvSpPr>
        <p:spPr bwMode="auto">
          <a:xfrm>
            <a:off x="1344715" y="427759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7503D948-6C54-DC25-76AA-D1A0597BF081}"/>
              </a:ext>
            </a:extLst>
          </p:cNvPr>
          <p:cNvSpPr txBox="1"/>
          <p:nvPr/>
        </p:nvSpPr>
        <p:spPr bwMode="auto">
          <a:xfrm>
            <a:off x="1683771" y="427146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6" name="TextBox 55">
            <a:extLst>
              <a:ext uri="{FF2B5EF4-FFF2-40B4-BE49-F238E27FC236}">
                <a16:creationId xmlns:a16="http://schemas.microsoft.com/office/drawing/2014/main" id="{6BC37284-24DB-2538-AD5D-0798A7993581}"/>
              </a:ext>
            </a:extLst>
          </p:cNvPr>
          <p:cNvSpPr txBox="1"/>
          <p:nvPr/>
        </p:nvSpPr>
        <p:spPr bwMode="auto">
          <a:xfrm>
            <a:off x="1963165" y="42775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6D0640BC-CC0A-A651-D58D-4674E40C0040}"/>
              </a:ext>
            </a:extLst>
          </p:cNvPr>
          <p:cNvSpPr txBox="1"/>
          <p:nvPr/>
        </p:nvSpPr>
        <p:spPr bwMode="auto">
          <a:xfrm>
            <a:off x="2302915" y="42773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58" name="TextBox 57">
            <a:extLst>
              <a:ext uri="{FF2B5EF4-FFF2-40B4-BE49-F238E27FC236}">
                <a16:creationId xmlns:a16="http://schemas.microsoft.com/office/drawing/2014/main" id="{C5F3A797-4D61-F5A1-500B-42C8AEFCC7D3}"/>
              </a:ext>
            </a:extLst>
          </p:cNvPr>
          <p:cNvSpPr txBox="1"/>
          <p:nvPr/>
        </p:nvSpPr>
        <p:spPr bwMode="auto">
          <a:xfrm>
            <a:off x="2627994" y="428353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12A6AB5F-C4DE-26EE-1746-2E5373B6DCC4}"/>
              </a:ext>
            </a:extLst>
          </p:cNvPr>
          <p:cNvSpPr txBox="1"/>
          <p:nvPr/>
        </p:nvSpPr>
        <p:spPr bwMode="auto">
          <a:xfrm>
            <a:off x="2967050" y="42773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E59024C1-9820-AF66-50DD-2E0CD0C9F1D8}"/>
              </a:ext>
            </a:extLst>
          </p:cNvPr>
          <p:cNvSpPr txBox="1"/>
          <p:nvPr/>
        </p:nvSpPr>
        <p:spPr bwMode="auto">
          <a:xfrm>
            <a:off x="3292129" y="428353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61" name="TextBox 60">
            <a:extLst>
              <a:ext uri="{FF2B5EF4-FFF2-40B4-BE49-F238E27FC236}">
                <a16:creationId xmlns:a16="http://schemas.microsoft.com/office/drawing/2014/main" id="{D9D76AB2-1CC4-1A12-36C8-3997B36E5A51}"/>
              </a:ext>
            </a:extLst>
          </p:cNvPr>
          <p:cNvSpPr txBox="1"/>
          <p:nvPr/>
        </p:nvSpPr>
        <p:spPr bwMode="auto">
          <a:xfrm>
            <a:off x="3621813" y="42746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62" name="TextBox 61">
            <a:extLst>
              <a:ext uri="{FF2B5EF4-FFF2-40B4-BE49-F238E27FC236}">
                <a16:creationId xmlns:a16="http://schemas.microsoft.com/office/drawing/2014/main" id="{19E89018-80BB-F49A-0E14-72CCA6911738}"/>
              </a:ext>
            </a:extLst>
          </p:cNvPr>
          <p:cNvSpPr txBox="1"/>
          <p:nvPr/>
        </p:nvSpPr>
        <p:spPr bwMode="auto">
          <a:xfrm>
            <a:off x="3961563" y="427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2FD74E8E-D2B0-ABA0-CAA6-33C014B112C8}"/>
              </a:ext>
            </a:extLst>
          </p:cNvPr>
          <p:cNvSpPr txBox="1"/>
          <p:nvPr/>
        </p:nvSpPr>
        <p:spPr bwMode="auto">
          <a:xfrm>
            <a:off x="4286642" y="42805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20" name="TextBox 319">
            <a:extLst>
              <a:ext uri="{FF2B5EF4-FFF2-40B4-BE49-F238E27FC236}">
                <a16:creationId xmlns:a16="http://schemas.microsoft.com/office/drawing/2014/main" id="{A0807C51-0404-D42D-315B-733486D07B75}"/>
              </a:ext>
            </a:extLst>
          </p:cNvPr>
          <p:cNvSpPr txBox="1"/>
          <p:nvPr/>
        </p:nvSpPr>
        <p:spPr bwMode="auto">
          <a:xfrm>
            <a:off x="4625698" y="42744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321" name="TextBox 320">
            <a:extLst>
              <a:ext uri="{FF2B5EF4-FFF2-40B4-BE49-F238E27FC236}">
                <a16:creationId xmlns:a16="http://schemas.microsoft.com/office/drawing/2014/main" id="{61A7B6C5-2751-2306-F9B4-61920815DAAF}"/>
              </a:ext>
            </a:extLst>
          </p:cNvPr>
          <p:cNvSpPr txBox="1"/>
          <p:nvPr/>
        </p:nvSpPr>
        <p:spPr bwMode="auto">
          <a:xfrm>
            <a:off x="4950777" y="42805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22" name="TextBox 321">
            <a:extLst>
              <a:ext uri="{FF2B5EF4-FFF2-40B4-BE49-F238E27FC236}">
                <a16:creationId xmlns:a16="http://schemas.microsoft.com/office/drawing/2014/main" id="{8B15388E-78BA-F16F-624F-937DE694D64E}"/>
              </a:ext>
            </a:extLst>
          </p:cNvPr>
          <p:cNvSpPr txBox="1"/>
          <p:nvPr/>
        </p:nvSpPr>
        <p:spPr bwMode="auto">
          <a:xfrm>
            <a:off x="5281155" y="42732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323" name="TextBox 322">
            <a:extLst>
              <a:ext uri="{FF2B5EF4-FFF2-40B4-BE49-F238E27FC236}">
                <a16:creationId xmlns:a16="http://schemas.microsoft.com/office/drawing/2014/main" id="{ACB76806-B0B3-47F2-2113-047ED8AFFB32}"/>
              </a:ext>
            </a:extLst>
          </p:cNvPr>
          <p:cNvSpPr txBox="1"/>
          <p:nvPr/>
        </p:nvSpPr>
        <p:spPr bwMode="auto">
          <a:xfrm>
            <a:off x="982677" y="471304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324" name="TextBox 323">
            <a:extLst>
              <a:ext uri="{FF2B5EF4-FFF2-40B4-BE49-F238E27FC236}">
                <a16:creationId xmlns:a16="http://schemas.microsoft.com/office/drawing/2014/main" id="{E53B25B4-C73A-F6FB-1E4E-37828D64D224}"/>
              </a:ext>
            </a:extLst>
          </p:cNvPr>
          <p:cNvSpPr txBox="1"/>
          <p:nvPr/>
        </p:nvSpPr>
        <p:spPr bwMode="auto">
          <a:xfrm>
            <a:off x="1307756" y="4719180"/>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325" name="TextBox 324">
            <a:extLst>
              <a:ext uri="{FF2B5EF4-FFF2-40B4-BE49-F238E27FC236}">
                <a16:creationId xmlns:a16="http://schemas.microsoft.com/office/drawing/2014/main" id="{65ADD1E6-DBDE-588B-C900-FEB4392784DD}"/>
              </a:ext>
            </a:extLst>
          </p:cNvPr>
          <p:cNvSpPr txBox="1"/>
          <p:nvPr/>
        </p:nvSpPr>
        <p:spPr bwMode="auto">
          <a:xfrm>
            <a:off x="1646812" y="471304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330" name="TextBox 329">
            <a:extLst>
              <a:ext uri="{FF2B5EF4-FFF2-40B4-BE49-F238E27FC236}">
                <a16:creationId xmlns:a16="http://schemas.microsoft.com/office/drawing/2014/main" id="{B3907479-98C4-8365-B6B2-87D29744395D}"/>
              </a:ext>
            </a:extLst>
          </p:cNvPr>
          <p:cNvSpPr txBox="1"/>
          <p:nvPr/>
        </p:nvSpPr>
        <p:spPr bwMode="auto">
          <a:xfrm>
            <a:off x="1971891" y="4719180"/>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331" name="TextBox 330">
            <a:extLst>
              <a:ext uri="{FF2B5EF4-FFF2-40B4-BE49-F238E27FC236}">
                <a16:creationId xmlns:a16="http://schemas.microsoft.com/office/drawing/2014/main" id="{68024126-ED62-26B1-90E2-2A536BFD18AD}"/>
              </a:ext>
            </a:extLst>
          </p:cNvPr>
          <p:cNvSpPr txBox="1"/>
          <p:nvPr/>
        </p:nvSpPr>
        <p:spPr bwMode="auto">
          <a:xfrm>
            <a:off x="2311641" y="471898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332" name="TextBox 331">
            <a:extLst>
              <a:ext uri="{FF2B5EF4-FFF2-40B4-BE49-F238E27FC236}">
                <a16:creationId xmlns:a16="http://schemas.microsoft.com/office/drawing/2014/main" id="{95901631-541A-6083-0D6E-EF53DC64CAF4}"/>
              </a:ext>
            </a:extLst>
          </p:cNvPr>
          <p:cNvSpPr txBox="1"/>
          <p:nvPr/>
        </p:nvSpPr>
        <p:spPr bwMode="auto">
          <a:xfrm>
            <a:off x="2636720" y="472511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333" name="TextBox 332">
            <a:extLst>
              <a:ext uri="{FF2B5EF4-FFF2-40B4-BE49-F238E27FC236}">
                <a16:creationId xmlns:a16="http://schemas.microsoft.com/office/drawing/2014/main" id="{5E7E4C89-3BA0-796F-5647-5894C4AF90FC}"/>
              </a:ext>
            </a:extLst>
          </p:cNvPr>
          <p:cNvSpPr txBox="1"/>
          <p:nvPr/>
        </p:nvSpPr>
        <p:spPr bwMode="auto">
          <a:xfrm>
            <a:off x="2975776" y="471898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334" name="TextBox 333">
            <a:extLst>
              <a:ext uri="{FF2B5EF4-FFF2-40B4-BE49-F238E27FC236}">
                <a16:creationId xmlns:a16="http://schemas.microsoft.com/office/drawing/2014/main" id="{7B976543-88B9-0D24-2AE7-C8D996ABEA80}"/>
              </a:ext>
            </a:extLst>
          </p:cNvPr>
          <p:cNvSpPr txBox="1"/>
          <p:nvPr/>
        </p:nvSpPr>
        <p:spPr bwMode="auto">
          <a:xfrm>
            <a:off x="3300855" y="472511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335" name="TextBox 334">
            <a:extLst>
              <a:ext uri="{FF2B5EF4-FFF2-40B4-BE49-F238E27FC236}">
                <a16:creationId xmlns:a16="http://schemas.microsoft.com/office/drawing/2014/main" id="{0B32552F-6FEB-B283-D63A-2DB0A4FB9B51}"/>
              </a:ext>
            </a:extLst>
          </p:cNvPr>
          <p:cNvSpPr txBox="1"/>
          <p:nvPr/>
        </p:nvSpPr>
        <p:spPr bwMode="auto">
          <a:xfrm>
            <a:off x="3630539" y="4716204"/>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p:txBody>
      </p:sp>
      <p:sp>
        <p:nvSpPr>
          <p:cNvPr id="336" name="TextBox 335">
            <a:extLst>
              <a:ext uri="{FF2B5EF4-FFF2-40B4-BE49-F238E27FC236}">
                <a16:creationId xmlns:a16="http://schemas.microsoft.com/office/drawing/2014/main" id="{0687A07F-8874-A3F3-6FD2-D6D6FFF7C5A8}"/>
              </a:ext>
            </a:extLst>
          </p:cNvPr>
          <p:cNvSpPr txBox="1"/>
          <p:nvPr/>
        </p:nvSpPr>
        <p:spPr bwMode="auto">
          <a:xfrm>
            <a:off x="3970289" y="471600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a:t>
            </a:r>
          </a:p>
        </p:txBody>
      </p:sp>
      <p:sp>
        <p:nvSpPr>
          <p:cNvPr id="337" name="TextBox 336">
            <a:extLst>
              <a:ext uri="{FF2B5EF4-FFF2-40B4-BE49-F238E27FC236}">
                <a16:creationId xmlns:a16="http://schemas.microsoft.com/office/drawing/2014/main" id="{3A280770-983C-D408-AA74-0B7B41F63A43}"/>
              </a:ext>
            </a:extLst>
          </p:cNvPr>
          <p:cNvSpPr txBox="1"/>
          <p:nvPr/>
        </p:nvSpPr>
        <p:spPr bwMode="auto">
          <a:xfrm>
            <a:off x="4334641" y="4722136"/>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338" name="TextBox 337">
            <a:extLst>
              <a:ext uri="{FF2B5EF4-FFF2-40B4-BE49-F238E27FC236}">
                <a16:creationId xmlns:a16="http://schemas.microsoft.com/office/drawing/2014/main" id="{6874305E-BF7D-BFA0-96FD-9E35540317BE}"/>
              </a:ext>
            </a:extLst>
          </p:cNvPr>
          <p:cNvSpPr txBox="1"/>
          <p:nvPr/>
        </p:nvSpPr>
        <p:spPr bwMode="auto">
          <a:xfrm>
            <a:off x="4673697" y="4716005"/>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339" name="TextBox 338">
            <a:extLst>
              <a:ext uri="{FF2B5EF4-FFF2-40B4-BE49-F238E27FC236}">
                <a16:creationId xmlns:a16="http://schemas.microsoft.com/office/drawing/2014/main" id="{D2110BBA-3DEE-D087-C4F9-D3DC0571BD2A}"/>
              </a:ext>
            </a:extLst>
          </p:cNvPr>
          <p:cNvSpPr txBox="1"/>
          <p:nvPr/>
        </p:nvSpPr>
        <p:spPr bwMode="auto">
          <a:xfrm>
            <a:off x="4998776" y="4722136"/>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340" name="TextBox 339">
            <a:extLst>
              <a:ext uri="{FF2B5EF4-FFF2-40B4-BE49-F238E27FC236}">
                <a16:creationId xmlns:a16="http://schemas.microsoft.com/office/drawing/2014/main" id="{F10AD969-558C-E78B-827B-F8E5B00CFED8}"/>
              </a:ext>
            </a:extLst>
          </p:cNvPr>
          <p:cNvSpPr txBox="1"/>
          <p:nvPr/>
        </p:nvSpPr>
        <p:spPr bwMode="auto">
          <a:xfrm>
            <a:off x="5329154" y="4714867"/>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grpSp>
        <p:nvGrpSpPr>
          <p:cNvPr id="341" name="Group 340">
            <a:extLst>
              <a:ext uri="{FF2B5EF4-FFF2-40B4-BE49-F238E27FC236}">
                <a16:creationId xmlns:a16="http://schemas.microsoft.com/office/drawing/2014/main" id="{097CEE48-B0B1-EC02-120A-F081C5B1516B}"/>
              </a:ext>
            </a:extLst>
          </p:cNvPr>
          <p:cNvGrpSpPr/>
          <p:nvPr/>
        </p:nvGrpSpPr>
        <p:grpSpPr>
          <a:xfrm>
            <a:off x="1636113" y="2376666"/>
            <a:ext cx="1466468" cy="523220"/>
            <a:chOff x="4369228" y="2633932"/>
            <a:chExt cx="1466468" cy="523220"/>
          </a:xfrm>
        </p:grpSpPr>
        <p:sp>
          <p:nvSpPr>
            <p:cNvPr id="342" name="TextBox 341">
              <a:extLst>
                <a:ext uri="{FF2B5EF4-FFF2-40B4-BE49-F238E27FC236}">
                  <a16:creationId xmlns:a16="http://schemas.microsoft.com/office/drawing/2014/main" id="{A73A8A6B-EA73-68F8-2F60-7CF73B0F2095}"/>
                </a:ext>
              </a:extLst>
            </p:cNvPr>
            <p:cNvSpPr txBox="1"/>
            <p:nvPr/>
          </p:nvSpPr>
          <p:spPr bwMode="auto">
            <a:xfrm>
              <a:off x="4567476" y="2633932"/>
              <a:ext cx="1268220" cy="523220"/>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Momelotinib </a:t>
              </a:r>
              <a:r>
                <a:rPr lang="en-US" sz="1400" b="0" dirty="0">
                  <a:solidFill>
                    <a:schemeClr val="accent3"/>
                  </a:solidFill>
                  <a:latin typeface="Calibri" panose="020F0502020204030204" pitchFamily="34" charset="0"/>
                </a:rPr>
                <a:t>Danazol</a:t>
              </a:r>
            </a:p>
          </p:txBody>
        </p:sp>
        <p:cxnSp>
          <p:nvCxnSpPr>
            <p:cNvPr id="343" name="Straight Connector 342">
              <a:extLst>
                <a:ext uri="{FF2B5EF4-FFF2-40B4-BE49-F238E27FC236}">
                  <a16:creationId xmlns:a16="http://schemas.microsoft.com/office/drawing/2014/main" id="{18CB9F21-FADE-4A5C-9BFD-42A1BED9BA86}"/>
                </a:ext>
              </a:extLst>
            </p:cNvPr>
            <p:cNvCxnSpPr/>
            <p:nvPr/>
          </p:nvCxnSpPr>
          <p:spPr bwMode="auto">
            <a:xfrm>
              <a:off x="4369228" y="2794224"/>
              <a:ext cx="228627" cy="0"/>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E9394D5-CFCD-701C-D047-1E91EE2C839E}"/>
                </a:ext>
              </a:extLst>
            </p:cNvPr>
            <p:cNvCxnSpPr/>
            <p:nvPr/>
          </p:nvCxnSpPr>
          <p:spPr bwMode="auto">
            <a:xfrm>
              <a:off x="4372657" y="3000452"/>
              <a:ext cx="228627" cy="0"/>
            </a:xfrm>
            <a:prstGeom prst="line">
              <a:avLst/>
            </a:prstGeom>
            <a:noFill/>
            <a:ln w="28575" cap="flat" cmpd="sng" algn="ctr">
              <a:solidFill>
                <a:schemeClr val="accent3"/>
              </a:solidFill>
              <a:prstDash val="solid"/>
              <a:round/>
              <a:headEnd type="none" w="med" len="med"/>
              <a:tailEnd type="none" w="med" len="med"/>
            </a:ln>
            <a:effectLst/>
          </p:spPr>
        </p:cxnSp>
      </p:grpSp>
      <p:sp>
        <p:nvSpPr>
          <p:cNvPr id="345" name="Freeform: Shape 344">
            <a:extLst>
              <a:ext uri="{FF2B5EF4-FFF2-40B4-BE49-F238E27FC236}">
                <a16:creationId xmlns:a16="http://schemas.microsoft.com/office/drawing/2014/main" id="{FF515BF5-D47E-34C8-A7AC-A09545E57450}"/>
              </a:ext>
            </a:extLst>
          </p:cNvPr>
          <p:cNvSpPr/>
          <p:nvPr/>
        </p:nvSpPr>
        <p:spPr bwMode="auto">
          <a:xfrm>
            <a:off x="1168029" y="1935591"/>
            <a:ext cx="3060237" cy="243618"/>
          </a:xfrm>
          <a:custGeom>
            <a:avLst/>
            <a:gdLst>
              <a:gd name="connsiteX0" fmla="*/ 0 w 3060237"/>
              <a:gd name="connsiteY0" fmla="*/ 0 h 243618"/>
              <a:gd name="connsiteX1" fmla="*/ 1031203 w 3060237"/>
              <a:gd name="connsiteY1" fmla="*/ 0 h 243618"/>
              <a:gd name="connsiteX2" fmla="*/ 1031203 w 3060237"/>
              <a:gd name="connsiteY2" fmla="*/ 66745 h 243618"/>
              <a:gd name="connsiteX3" fmla="*/ 1551810 w 3060237"/>
              <a:gd name="connsiteY3" fmla="*/ 66745 h 243618"/>
              <a:gd name="connsiteX4" fmla="*/ 1551810 w 3060237"/>
              <a:gd name="connsiteY4" fmla="*/ 123478 h 243618"/>
              <a:gd name="connsiteX5" fmla="*/ 2299349 w 3060237"/>
              <a:gd name="connsiteY5" fmla="*/ 123478 h 243618"/>
              <a:gd name="connsiteX6" fmla="*/ 2299349 w 3060237"/>
              <a:gd name="connsiteY6" fmla="*/ 186885 h 243618"/>
              <a:gd name="connsiteX7" fmla="*/ 2629735 w 3060237"/>
              <a:gd name="connsiteY7" fmla="*/ 186885 h 243618"/>
              <a:gd name="connsiteX8" fmla="*/ 2629735 w 3060237"/>
              <a:gd name="connsiteY8" fmla="*/ 243618 h 243618"/>
              <a:gd name="connsiteX9" fmla="*/ 3060237 w 3060237"/>
              <a:gd name="connsiteY9" fmla="*/ 243618 h 243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0237" h="243618">
                <a:moveTo>
                  <a:pt x="0" y="0"/>
                </a:moveTo>
                <a:lnTo>
                  <a:pt x="1031203" y="0"/>
                </a:lnTo>
                <a:lnTo>
                  <a:pt x="1031203" y="66745"/>
                </a:lnTo>
                <a:lnTo>
                  <a:pt x="1551810" y="66745"/>
                </a:lnTo>
                <a:lnTo>
                  <a:pt x="1551810" y="123478"/>
                </a:lnTo>
                <a:lnTo>
                  <a:pt x="2299349" y="123478"/>
                </a:lnTo>
                <a:lnTo>
                  <a:pt x="2299349" y="186885"/>
                </a:lnTo>
                <a:lnTo>
                  <a:pt x="2629735" y="186885"/>
                </a:lnTo>
                <a:lnTo>
                  <a:pt x="2629735" y="243618"/>
                </a:lnTo>
                <a:lnTo>
                  <a:pt x="3060237" y="243618"/>
                </a:lnTo>
              </a:path>
            </a:pathLst>
          </a:custGeom>
          <a:noFill/>
          <a:ln w="28575">
            <a:solidFill>
              <a:schemeClr val="accent1"/>
            </a:solidFill>
            <a:miter lim="800000"/>
            <a:headEnd/>
            <a:tailEnd/>
          </a:ln>
        </p:spPr>
        <p:txBody>
          <a:bodyPr rtlCol="0" anchor="ctr"/>
          <a:lstStyle/>
          <a:p>
            <a:pPr algn="ctr"/>
            <a:endParaRPr lang="en-US"/>
          </a:p>
        </p:txBody>
      </p:sp>
      <p:grpSp>
        <p:nvGrpSpPr>
          <p:cNvPr id="346" name="Group 345">
            <a:extLst>
              <a:ext uri="{FF2B5EF4-FFF2-40B4-BE49-F238E27FC236}">
                <a16:creationId xmlns:a16="http://schemas.microsoft.com/office/drawing/2014/main" id="{305D96E4-E6DD-AE15-6E89-135E81103FBA}"/>
              </a:ext>
            </a:extLst>
          </p:cNvPr>
          <p:cNvGrpSpPr/>
          <p:nvPr/>
        </p:nvGrpSpPr>
        <p:grpSpPr>
          <a:xfrm>
            <a:off x="2131663" y="1874611"/>
            <a:ext cx="2087992" cy="367329"/>
            <a:chOff x="2131663" y="1874611"/>
            <a:chExt cx="2087992" cy="367329"/>
          </a:xfrm>
        </p:grpSpPr>
        <p:cxnSp>
          <p:nvCxnSpPr>
            <p:cNvPr id="347" name="Straight Connector 346">
              <a:extLst>
                <a:ext uri="{FF2B5EF4-FFF2-40B4-BE49-F238E27FC236}">
                  <a16:creationId xmlns:a16="http://schemas.microsoft.com/office/drawing/2014/main" id="{6718EC04-7912-1748-79F9-FB59FDB9CBDB}"/>
                </a:ext>
              </a:extLst>
            </p:cNvPr>
            <p:cNvCxnSpPr/>
            <p:nvPr/>
          </p:nvCxnSpPr>
          <p:spPr bwMode="auto">
            <a:xfrm>
              <a:off x="2131663" y="1874611"/>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6B8BB76-299E-D3F6-A2E1-8E84A52E03ED}"/>
                </a:ext>
              </a:extLst>
            </p:cNvPr>
            <p:cNvCxnSpPr/>
            <p:nvPr/>
          </p:nvCxnSpPr>
          <p:spPr bwMode="auto">
            <a:xfrm>
              <a:off x="2724577" y="1976549"/>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DE4D86F-DDA3-5225-667A-222646DEAAFE}"/>
                </a:ext>
              </a:extLst>
            </p:cNvPr>
            <p:cNvCxnSpPr/>
            <p:nvPr/>
          </p:nvCxnSpPr>
          <p:spPr bwMode="auto">
            <a:xfrm>
              <a:off x="3340851" y="2004867"/>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DC35B946-29C3-CF2D-98B2-13E151BEA87A}"/>
                </a:ext>
              </a:extLst>
            </p:cNvPr>
            <p:cNvCxnSpPr/>
            <p:nvPr/>
          </p:nvCxnSpPr>
          <p:spPr bwMode="auto">
            <a:xfrm>
              <a:off x="3379785" y="2006470"/>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B5F0299D-6665-FEB2-677E-2C139D976472}"/>
                </a:ext>
              </a:extLst>
            </p:cNvPr>
            <p:cNvCxnSpPr/>
            <p:nvPr/>
          </p:nvCxnSpPr>
          <p:spPr bwMode="auto">
            <a:xfrm>
              <a:off x="3749105" y="2070597"/>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8D4A6A1C-241B-1C8E-1EF5-98B970087101}"/>
                </a:ext>
              </a:extLst>
            </p:cNvPr>
            <p:cNvCxnSpPr/>
            <p:nvPr/>
          </p:nvCxnSpPr>
          <p:spPr bwMode="auto">
            <a:xfrm>
              <a:off x="4068367" y="2132772"/>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7540F840-ECBD-5A11-DE58-539100D713EB}"/>
                </a:ext>
              </a:extLst>
            </p:cNvPr>
            <p:cNvCxnSpPr/>
            <p:nvPr/>
          </p:nvCxnSpPr>
          <p:spPr bwMode="auto">
            <a:xfrm>
              <a:off x="4100627" y="2131577"/>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43ABC3E-0D41-DBB1-6C51-21C0C2DC03CD}"/>
                </a:ext>
              </a:extLst>
            </p:cNvPr>
            <p:cNvCxnSpPr/>
            <p:nvPr/>
          </p:nvCxnSpPr>
          <p:spPr bwMode="auto">
            <a:xfrm>
              <a:off x="4135256" y="2131577"/>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636C4FB-068F-DD5F-15DA-0E49DB652B24}"/>
                </a:ext>
              </a:extLst>
            </p:cNvPr>
            <p:cNvCxnSpPr/>
            <p:nvPr/>
          </p:nvCxnSpPr>
          <p:spPr bwMode="auto">
            <a:xfrm>
              <a:off x="4148604" y="2132772"/>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E94F198B-DBEF-A282-B1C5-632601B60098}"/>
                </a:ext>
              </a:extLst>
            </p:cNvPr>
            <p:cNvCxnSpPr/>
            <p:nvPr/>
          </p:nvCxnSpPr>
          <p:spPr bwMode="auto">
            <a:xfrm>
              <a:off x="4180720" y="2133328"/>
              <a:ext cx="0" cy="108612"/>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8F30523-CF53-6D47-8D91-F52311FAB76A}"/>
                </a:ext>
              </a:extLst>
            </p:cNvPr>
            <p:cNvCxnSpPr/>
            <p:nvPr/>
          </p:nvCxnSpPr>
          <p:spPr bwMode="auto">
            <a:xfrm>
              <a:off x="4219655" y="2131577"/>
              <a:ext cx="0" cy="108612"/>
            </a:xfrm>
            <a:prstGeom prst="line">
              <a:avLst/>
            </a:prstGeom>
            <a:noFill/>
            <a:ln w="28575" cap="flat" cmpd="sng" algn="ctr">
              <a:solidFill>
                <a:schemeClr val="accent1"/>
              </a:solidFill>
              <a:prstDash val="solid"/>
              <a:round/>
              <a:headEnd type="none" w="med" len="med"/>
              <a:tailEnd type="none" w="med" len="med"/>
            </a:ln>
            <a:effectLst/>
          </p:spPr>
        </p:cxnSp>
      </p:grpSp>
      <p:sp>
        <p:nvSpPr>
          <p:cNvPr id="358" name="Freeform: Shape 357">
            <a:extLst>
              <a:ext uri="{FF2B5EF4-FFF2-40B4-BE49-F238E27FC236}">
                <a16:creationId xmlns:a16="http://schemas.microsoft.com/office/drawing/2014/main" id="{03A7FEA8-C59C-823B-53EB-DDE48F7011BC}"/>
              </a:ext>
            </a:extLst>
          </p:cNvPr>
          <p:cNvSpPr/>
          <p:nvPr/>
        </p:nvSpPr>
        <p:spPr bwMode="auto">
          <a:xfrm>
            <a:off x="1158018" y="1928917"/>
            <a:ext cx="4064741" cy="550642"/>
          </a:xfrm>
          <a:custGeom>
            <a:avLst/>
            <a:gdLst>
              <a:gd name="connsiteX0" fmla="*/ 0 w 4064741"/>
              <a:gd name="connsiteY0" fmla="*/ 0 h 550642"/>
              <a:gd name="connsiteX1" fmla="*/ 987818 w 4064741"/>
              <a:gd name="connsiteY1" fmla="*/ 0 h 550642"/>
              <a:gd name="connsiteX2" fmla="*/ 987818 w 4064741"/>
              <a:gd name="connsiteY2" fmla="*/ 200233 h 550642"/>
              <a:gd name="connsiteX3" fmla="*/ 1668613 w 4064741"/>
              <a:gd name="connsiteY3" fmla="*/ 200233 h 550642"/>
              <a:gd name="connsiteX4" fmla="*/ 1668613 w 4064741"/>
              <a:gd name="connsiteY4" fmla="*/ 370432 h 550642"/>
              <a:gd name="connsiteX5" fmla="*/ 2309360 w 4064741"/>
              <a:gd name="connsiteY5" fmla="*/ 370432 h 550642"/>
              <a:gd name="connsiteX6" fmla="*/ 2309360 w 4064741"/>
              <a:gd name="connsiteY6" fmla="*/ 550642 h 550642"/>
              <a:gd name="connsiteX7" fmla="*/ 4064741 w 4064741"/>
              <a:gd name="connsiteY7" fmla="*/ 550642 h 55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741" h="550642">
                <a:moveTo>
                  <a:pt x="0" y="0"/>
                </a:moveTo>
                <a:lnTo>
                  <a:pt x="987818" y="0"/>
                </a:lnTo>
                <a:lnTo>
                  <a:pt x="987818" y="200233"/>
                </a:lnTo>
                <a:lnTo>
                  <a:pt x="1668613" y="200233"/>
                </a:lnTo>
                <a:lnTo>
                  <a:pt x="1668613" y="370432"/>
                </a:lnTo>
                <a:lnTo>
                  <a:pt x="2309360" y="370432"/>
                </a:lnTo>
                <a:lnTo>
                  <a:pt x="2309360" y="550642"/>
                </a:lnTo>
                <a:lnTo>
                  <a:pt x="4064741" y="550642"/>
                </a:lnTo>
              </a:path>
            </a:pathLst>
          </a:custGeom>
          <a:noFill/>
          <a:ln w="28575">
            <a:solidFill>
              <a:schemeClr val="accent3"/>
            </a:solidFill>
            <a:miter lim="800000"/>
            <a:headEnd/>
            <a:tailEnd/>
          </a:ln>
        </p:spPr>
        <p:txBody>
          <a:bodyPr rtlCol="0" anchor="ctr"/>
          <a:lstStyle/>
          <a:p>
            <a:pPr algn="ctr"/>
            <a:endParaRPr lang="en-US"/>
          </a:p>
        </p:txBody>
      </p:sp>
      <p:grpSp>
        <p:nvGrpSpPr>
          <p:cNvPr id="359" name="Group 358">
            <a:extLst>
              <a:ext uri="{FF2B5EF4-FFF2-40B4-BE49-F238E27FC236}">
                <a16:creationId xmlns:a16="http://schemas.microsoft.com/office/drawing/2014/main" id="{50966EBD-9E56-3F4D-76D2-88CE84399CC2}"/>
              </a:ext>
            </a:extLst>
          </p:cNvPr>
          <p:cNvGrpSpPr/>
          <p:nvPr/>
        </p:nvGrpSpPr>
        <p:grpSpPr>
          <a:xfrm>
            <a:off x="4077159" y="2425253"/>
            <a:ext cx="1132252" cy="111949"/>
            <a:chOff x="3330015" y="1853794"/>
            <a:chExt cx="1132252" cy="111949"/>
          </a:xfrm>
        </p:grpSpPr>
        <p:cxnSp>
          <p:nvCxnSpPr>
            <p:cNvPr id="360" name="Straight Connector 359">
              <a:extLst>
                <a:ext uri="{FF2B5EF4-FFF2-40B4-BE49-F238E27FC236}">
                  <a16:creationId xmlns:a16="http://schemas.microsoft.com/office/drawing/2014/main" id="{FDBDD940-6C90-54DA-4D25-967420FFFAEB}"/>
                </a:ext>
              </a:extLst>
            </p:cNvPr>
            <p:cNvCxnSpPr/>
            <p:nvPr/>
          </p:nvCxnSpPr>
          <p:spPr bwMode="auto">
            <a:xfrm>
              <a:off x="3330015" y="1853794"/>
              <a:ext cx="0" cy="108612"/>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FE78AFF3-DC46-7A34-ADDD-36DF431F0435}"/>
                </a:ext>
              </a:extLst>
            </p:cNvPr>
            <p:cNvCxnSpPr/>
            <p:nvPr/>
          </p:nvCxnSpPr>
          <p:spPr bwMode="auto">
            <a:xfrm>
              <a:off x="3379785" y="1853794"/>
              <a:ext cx="0" cy="108612"/>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29147B46-B2A4-9A23-7BC9-CF36AEDA63C2}"/>
                </a:ext>
              </a:extLst>
            </p:cNvPr>
            <p:cNvCxnSpPr/>
            <p:nvPr/>
          </p:nvCxnSpPr>
          <p:spPr bwMode="auto">
            <a:xfrm>
              <a:off x="3408027" y="1855742"/>
              <a:ext cx="0" cy="108612"/>
            </a:xfrm>
            <a:prstGeom prst="line">
              <a:avLst/>
            </a:prstGeom>
            <a:noFill/>
            <a:ln w="28575"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E7C3698-FADE-8833-3306-EB3CA13A9B57}"/>
                </a:ext>
              </a:extLst>
            </p:cNvPr>
            <p:cNvCxnSpPr/>
            <p:nvPr/>
          </p:nvCxnSpPr>
          <p:spPr bwMode="auto">
            <a:xfrm>
              <a:off x="4462267" y="1857131"/>
              <a:ext cx="0" cy="108612"/>
            </a:xfrm>
            <a:prstGeom prst="line">
              <a:avLst/>
            </a:prstGeom>
            <a:noFill/>
            <a:ln w="28575" cap="flat" cmpd="sng" algn="ctr">
              <a:solidFill>
                <a:schemeClr val="accent3"/>
              </a:solidFill>
              <a:prstDash val="solid"/>
              <a:round/>
              <a:headEnd type="none" w="med" len="med"/>
              <a:tailEnd type="none" w="med" len="med"/>
            </a:ln>
            <a:effectLst/>
          </p:spPr>
        </p:cxnSp>
      </p:grpSp>
      <p:sp>
        <p:nvSpPr>
          <p:cNvPr id="364" name="TextBox 363">
            <a:extLst>
              <a:ext uri="{FF2B5EF4-FFF2-40B4-BE49-F238E27FC236}">
                <a16:creationId xmlns:a16="http://schemas.microsoft.com/office/drawing/2014/main" id="{250C280A-EC59-FF52-70A8-4188B3D020B0}"/>
              </a:ext>
            </a:extLst>
          </p:cNvPr>
          <p:cNvSpPr txBox="1"/>
          <p:nvPr/>
        </p:nvSpPr>
        <p:spPr bwMode="auto">
          <a:xfrm>
            <a:off x="5475443" y="4748300"/>
            <a:ext cx="1022576" cy="461665"/>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Momelotinib Danazol</a:t>
            </a:r>
          </a:p>
        </p:txBody>
      </p:sp>
      <p:grpSp>
        <p:nvGrpSpPr>
          <p:cNvPr id="366" name="Group 365">
            <a:extLst>
              <a:ext uri="{FF2B5EF4-FFF2-40B4-BE49-F238E27FC236}">
                <a16:creationId xmlns:a16="http://schemas.microsoft.com/office/drawing/2014/main" id="{AC583822-72F2-CDE5-1024-469A96FC03D5}"/>
              </a:ext>
            </a:extLst>
          </p:cNvPr>
          <p:cNvGrpSpPr/>
          <p:nvPr/>
        </p:nvGrpSpPr>
        <p:grpSpPr>
          <a:xfrm>
            <a:off x="6482023" y="2853557"/>
            <a:ext cx="67434" cy="1439021"/>
            <a:chOff x="719138" y="1922930"/>
            <a:chExt cx="53788" cy="2329172"/>
          </a:xfrm>
        </p:grpSpPr>
        <p:cxnSp>
          <p:nvCxnSpPr>
            <p:cNvPr id="367" name="Straight Connector 366">
              <a:extLst>
                <a:ext uri="{FF2B5EF4-FFF2-40B4-BE49-F238E27FC236}">
                  <a16:creationId xmlns:a16="http://schemas.microsoft.com/office/drawing/2014/main" id="{02EAD58A-6546-4C85-90FA-16E0FE49B5FB}"/>
                </a:ext>
              </a:extLst>
            </p:cNvPr>
            <p:cNvCxnSpPr>
              <a:cxnSpLocks/>
            </p:cNvCxnSpPr>
            <p:nvPr/>
          </p:nvCxnSpPr>
          <p:spPr bwMode="auto">
            <a:xfrm>
              <a:off x="719138" y="1922930"/>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B52F4AB-F300-7AEA-E9DE-052961CC7CC4}"/>
                </a:ext>
              </a:extLst>
            </p:cNvPr>
            <p:cNvCxnSpPr>
              <a:cxnSpLocks/>
            </p:cNvCxnSpPr>
            <p:nvPr/>
          </p:nvCxnSpPr>
          <p:spPr bwMode="auto">
            <a:xfrm>
              <a:off x="719138" y="2388764"/>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56C882E8-8BE1-FD80-DAC9-98BF4914293D}"/>
                </a:ext>
              </a:extLst>
            </p:cNvPr>
            <p:cNvCxnSpPr>
              <a:cxnSpLocks/>
            </p:cNvCxnSpPr>
            <p:nvPr/>
          </p:nvCxnSpPr>
          <p:spPr bwMode="auto">
            <a:xfrm>
              <a:off x="719138" y="2854598"/>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F2D707B-986B-5464-7FC9-9E7F31B9DD08}"/>
                </a:ext>
              </a:extLst>
            </p:cNvPr>
            <p:cNvCxnSpPr>
              <a:cxnSpLocks/>
            </p:cNvCxnSpPr>
            <p:nvPr/>
          </p:nvCxnSpPr>
          <p:spPr bwMode="auto">
            <a:xfrm>
              <a:off x="719138" y="3320432"/>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97B16BBE-2767-44E4-8285-127F4630AEEB}"/>
                </a:ext>
              </a:extLst>
            </p:cNvPr>
            <p:cNvCxnSpPr>
              <a:cxnSpLocks/>
            </p:cNvCxnSpPr>
            <p:nvPr/>
          </p:nvCxnSpPr>
          <p:spPr bwMode="auto">
            <a:xfrm>
              <a:off x="719138" y="3786266"/>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6DC82730-075C-FE69-961A-1C3A72DBEC7C}"/>
                </a:ext>
              </a:extLst>
            </p:cNvPr>
            <p:cNvCxnSpPr>
              <a:cxnSpLocks/>
            </p:cNvCxnSpPr>
            <p:nvPr/>
          </p:nvCxnSpPr>
          <p:spPr bwMode="auto">
            <a:xfrm>
              <a:off x="719138" y="4252102"/>
              <a:ext cx="537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BBC0DD01-FDAD-530A-D9AC-206484ABE335}"/>
              </a:ext>
            </a:extLst>
          </p:cNvPr>
          <p:cNvGrpSpPr/>
          <p:nvPr/>
        </p:nvGrpSpPr>
        <p:grpSpPr>
          <a:xfrm>
            <a:off x="6542733" y="4280902"/>
            <a:ext cx="5162391" cy="77668"/>
            <a:chOff x="766400" y="4249633"/>
            <a:chExt cx="3971964" cy="68460"/>
          </a:xfrm>
        </p:grpSpPr>
        <p:cxnSp>
          <p:nvCxnSpPr>
            <p:cNvPr id="374" name="Straight Connector 373">
              <a:extLst>
                <a:ext uri="{FF2B5EF4-FFF2-40B4-BE49-F238E27FC236}">
                  <a16:creationId xmlns:a16="http://schemas.microsoft.com/office/drawing/2014/main" id="{DC15A844-855A-5A80-E5C9-ABA83A00105C}"/>
                </a:ext>
              </a:extLst>
            </p:cNvPr>
            <p:cNvCxnSpPr>
              <a:cxnSpLocks/>
            </p:cNvCxnSpPr>
            <p:nvPr/>
          </p:nvCxnSpPr>
          <p:spPr bwMode="auto">
            <a:xfrm rot="5400000">
              <a:off x="2391780"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1D9D4A49-8665-B554-8B9E-D483DBAE686C}"/>
                </a:ext>
              </a:extLst>
            </p:cNvPr>
            <p:cNvCxnSpPr>
              <a:cxnSpLocks/>
            </p:cNvCxnSpPr>
            <p:nvPr/>
          </p:nvCxnSpPr>
          <p:spPr bwMode="auto">
            <a:xfrm rot="5400000">
              <a:off x="2060783"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25D09044-6C6A-3458-2454-4B1D26998F37}"/>
                </a:ext>
              </a:extLst>
            </p:cNvPr>
            <p:cNvCxnSpPr>
              <a:cxnSpLocks/>
            </p:cNvCxnSpPr>
            <p:nvPr/>
          </p:nvCxnSpPr>
          <p:spPr bwMode="auto">
            <a:xfrm rot="5400000">
              <a:off x="1729786"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7DE1493-A706-8FED-AC9F-E77253CD85F8}"/>
                </a:ext>
              </a:extLst>
            </p:cNvPr>
            <p:cNvCxnSpPr>
              <a:cxnSpLocks/>
            </p:cNvCxnSpPr>
            <p:nvPr/>
          </p:nvCxnSpPr>
          <p:spPr bwMode="auto">
            <a:xfrm rot="5400000">
              <a:off x="1398789"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EC9A3357-106A-B0E7-86D1-66D36BD2059A}"/>
                </a:ext>
              </a:extLst>
            </p:cNvPr>
            <p:cNvCxnSpPr>
              <a:cxnSpLocks/>
            </p:cNvCxnSpPr>
            <p:nvPr/>
          </p:nvCxnSpPr>
          <p:spPr bwMode="auto">
            <a:xfrm rot="5400000">
              <a:off x="1067792"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3126BBA-4D5E-EABC-9803-CD2470543E68}"/>
                </a:ext>
              </a:extLst>
            </p:cNvPr>
            <p:cNvCxnSpPr>
              <a:cxnSpLocks/>
            </p:cNvCxnSpPr>
            <p:nvPr/>
          </p:nvCxnSpPr>
          <p:spPr bwMode="auto">
            <a:xfrm rot="5400000">
              <a:off x="736795" y="4288431"/>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96AB2AF-9ABC-0B86-C825-037692DD796A}"/>
                </a:ext>
              </a:extLst>
            </p:cNvPr>
            <p:cNvCxnSpPr>
              <a:cxnSpLocks/>
            </p:cNvCxnSpPr>
            <p:nvPr/>
          </p:nvCxnSpPr>
          <p:spPr bwMode="auto">
            <a:xfrm rot="5400000">
              <a:off x="4377762"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0BE3D79-27E4-4E4B-A5C1-DC2BE7FAECC1}"/>
                </a:ext>
              </a:extLst>
            </p:cNvPr>
            <p:cNvCxnSpPr>
              <a:cxnSpLocks/>
            </p:cNvCxnSpPr>
            <p:nvPr/>
          </p:nvCxnSpPr>
          <p:spPr bwMode="auto">
            <a:xfrm rot="5400000">
              <a:off x="4046765"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349DA78D-4212-6993-6612-81FE143A1501}"/>
                </a:ext>
              </a:extLst>
            </p:cNvPr>
            <p:cNvCxnSpPr>
              <a:cxnSpLocks/>
            </p:cNvCxnSpPr>
            <p:nvPr/>
          </p:nvCxnSpPr>
          <p:spPr bwMode="auto">
            <a:xfrm rot="5400000">
              <a:off x="3715768"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A2218FFC-9D69-6BF4-93AF-F54D1F2F09AC}"/>
                </a:ext>
              </a:extLst>
            </p:cNvPr>
            <p:cNvCxnSpPr>
              <a:cxnSpLocks/>
            </p:cNvCxnSpPr>
            <p:nvPr/>
          </p:nvCxnSpPr>
          <p:spPr bwMode="auto">
            <a:xfrm rot="5400000">
              <a:off x="3384771"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6836B86-3BA1-D976-9826-E2D8DBB12E45}"/>
                </a:ext>
              </a:extLst>
            </p:cNvPr>
            <p:cNvCxnSpPr>
              <a:cxnSpLocks/>
            </p:cNvCxnSpPr>
            <p:nvPr/>
          </p:nvCxnSpPr>
          <p:spPr bwMode="auto">
            <a:xfrm rot="5400000">
              <a:off x="3053774"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CD1E666A-7D53-D174-E506-60ED6C36ABC4}"/>
                </a:ext>
              </a:extLst>
            </p:cNvPr>
            <p:cNvCxnSpPr>
              <a:cxnSpLocks/>
            </p:cNvCxnSpPr>
            <p:nvPr/>
          </p:nvCxnSpPr>
          <p:spPr bwMode="auto">
            <a:xfrm rot="5400000">
              <a:off x="2722777" y="4288489"/>
              <a:ext cx="59209"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FF0BD572-DA82-6B90-9771-221D41FB39E1}"/>
                </a:ext>
              </a:extLst>
            </p:cNvPr>
            <p:cNvCxnSpPr>
              <a:cxnSpLocks/>
            </p:cNvCxnSpPr>
            <p:nvPr/>
          </p:nvCxnSpPr>
          <p:spPr bwMode="auto">
            <a:xfrm rot="5400000">
              <a:off x="4708759" y="4279238"/>
              <a:ext cx="59209" cy="0"/>
            </a:xfrm>
            <a:prstGeom prst="line">
              <a:avLst/>
            </a:prstGeom>
            <a:noFill/>
            <a:ln w="28575" cap="flat" cmpd="sng" algn="ctr">
              <a:solidFill>
                <a:schemeClr val="bg1"/>
              </a:solidFill>
              <a:prstDash val="solid"/>
              <a:round/>
              <a:headEnd type="none" w="med" len="med"/>
              <a:tailEnd type="none" w="med" len="med"/>
            </a:ln>
            <a:effectLst/>
          </p:spPr>
        </p:cxnSp>
      </p:grpSp>
      <p:sp>
        <p:nvSpPr>
          <p:cNvPr id="387" name="TextBox 386">
            <a:extLst>
              <a:ext uri="{FF2B5EF4-FFF2-40B4-BE49-F238E27FC236}">
                <a16:creationId xmlns:a16="http://schemas.microsoft.com/office/drawing/2014/main" id="{8962A443-5E34-835F-45CC-727738CE1CF2}"/>
              </a:ext>
            </a:extLst>
          </p:cNvPr>
          <p:cNvSpPr txBox="1"/>
          <p:nvPr/>
        </p:nvSpPr>
        <p:spPr bwMode="auto">
          <a:xfrm>
            <a:off x="6045793" y="270608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88" name="TextBox 387">
            <a:extLst>
              <a:ext uri="{FF2B5EF4-FFF2-40B4-BE49-F238E27FC236}">
                <a16:creationId xmlns:a16="http://schemas.microsoft.com/office/drawing/2014/main" id="{2D997EBE-CD2C-58E2-19D1-1EFD0B9AEFE2}"/>
              </a:ext>
            </a:extLst>
          </p:cNvPr>
          <p:cNvSpPr txBox="1"/>
          <p:nvPr/>
        </p:nvSpPr>
        <p:spPr bwMode="auto">
          <a:xfrm>
            <a:off x="6134098" y="29875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9.5</a:t>
            </a:r>
          </a:p>
        </p:txBody>
      </p:sp>
      <p:sp>
        <p:nvSpPr>
          <p:cNvPr id="389" name="TextBox 388">
            <a:extLst>
              <a:ext uri="{FF2B5EF4-FFF2-40B4-BE49-F238E27FC236}">
                <a16:creationId xmlns:a16="http://schemas.microsoft.com/office/drawing/2014/main" id="{562F004F-C4A4-7490-B35E-78BF1CFB4BE8}"/>
              </a:ext>
            </a:extLst>
          </p:cNvPr>
          <p:cNvSpPr txBox="1"/>
          <p:nvPr/>
        </p:nvSpPr>
        <p:spPr bwMode="auto">
          <a:xfrm>
            <a:off x="6140232" y="328169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390" name="TextBox 389">
            <a:extLst>
              <a:ext uri="{FF2B5EF4-FFF2-40B4-BE49-F238E27FC236}">
                <a16:creationId xmlns:a16="http://schemas.microsoft.com/office/drawing/2014/main" id="{FF7407FE-930F-FE4B-F3A8-F82FED47F8F6}"/>
              </a:ext>
            </a:extLst>
          </p:cNvPr>
          <p:cNvSpPr txBox="1"/>
          <p:nvPr/>
        </p:nvSpPr>
        <p:spPr bwMode="auto">
          <a:xfrm>
            <a:off x="6137165" y="356953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a:t>
            </a:r>
          </a:p>
        </p:txBody>
      </p:sp>
      <p:sp>
        <p:nvSpPr>
          <p:cNvPr id="391" name="TextBox 390">
            <a:extLst>
              <a:ext uri="{FF2B5EF4-FFF2-40B4-BE49-F238E27FC236}">
                <a16:creationId xmlns:a16="http://schemas.microsoft.com/office/drawing/2014/main" id="{6F41D944-EC15-ED73-E9AC-311D63AE740A}"/>
              </a:ext>
            </a:extLst>
          </p:cNvPr>
          <p:cNvSpPr txBox="1"/>
          <p:nvPr/>
        </p:nvSpPr>
        <p:spPr bwMode="auto">
          <a:xfrm>
            <a:off x="6137596" y="385077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92" name="TextBox 391">
            <a:extLst>
              <a:ext uri="{FF2B5EF4-FFF2-40B4-BE49-F238E27FC236}">
                <a16:creationId xmlns:a16="http://schemas.microsoft.com/office/drawing/2014/main" id="{111DAB2B-B761-0101-B2DB-79C4EC6E865E}"/>
              </a:ext>
            </a:extLst>
          </p:cNvPr>
          <p:cNvSpPr txBox="1"/>
          <p:nvPr/>
        </p:nvSpPr>
        <p:spPr bwMode="auto">
          <a:xfrm>
            <a:off x="6134529" y="413332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grpSp>
        <p:nvGrpSpPr>
          <p:cNvPr id="393" name="Group 392">
            <a:extLst>
              <a:ext uri="{FF2B5EF4-FFF2-40B4-BE49-F238E27FC236}">
                <a16:creationId xmlns:a16="http://schemas.microsoft.com/office/drawing/2014/main" id="{E0328FB3-AB64-51B5-4CA7-19AF1DC4662D}"/>
              </a:ext>
            </a:extLst>
          </p:cNvPr>
          <p:cNvGrpSpPr/>
          <p:nvPr/>
        </p:nvGrpSpPr>
        <p:grpSpPr>
          <a:xfrm>
            <a:off x="6366467" y="4305518"/>
            <a:ext cx="5569039" cy="319840"/>
            <a:chOff x="6266814" y="4305518"/>
            <a:chExt cx="4298616" cy="319840"/>
          </a:xfrm>
        </p:grpSpPr>
        <p:sp>
          <p:nvSpPr>
            <p:cNvPr id="394" name="TextBox 393">
              <a:extLst>
                <a:ext uri="{FF2B5EF4-FFF2-40B4-BE49-F238E27FC236}">
                  <a16:creationId xmlns:a16="http://schemas.microsoft.com/office/drawing/2014/main" id="{8F5D438A-76E4-98E1-85EA-959C7B9061E0}"/>
                </a:ext>
              </a:extLst>
            </p:cNvPr>
            <p:cNvSpPr txBox="1"/>
            <p:nvPr/>
          </p:nvSpPr>
          <p:spPr bwMode="auto">
            <a:xfrm>
              <a:off x="6266814" y="4305518"/>
              <a:ext cx="2761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BL</a:t>
              </a:r>
            </a:p>
          </p:txBody>
        </p:sp>
        <p:sp>
          <p:nvSpPr>
            <p:cNvPr id="395" name="TextBox 394">
              <a:extLst>
                <a:ext uri="{FF2B5EF4-FFF2-40B4-BE49-F238E27FC236}">
                  <a16:creationId xmlns:a16="http://schemas.microsoft.com/office/drawing/2014/main" id="{88B9DB62-44C6-3EDA-C049-8CAD8A308318}"/>
                </a:ext>
              </a:extLst>
            </p:cNvPr>
            <p:cNvSpPr txBox="1"/>
            <p:nvPr/>
          </p:nvSpPr>
          <p:spPr bwMode="auto">
            <a:xfrm>
              <a:off x="6591960" y="43116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96" name="TextBox 395">
              <a:extLst>
                <a:ext uri="{FF2B5EF4-FFF2-40B4-BE49-F238E27FC236}">
                  <a16:creationId xmlns:a16="http://schemas.microsoft.com/office/drawing/2014/main" id="{C12C2D46-801C-EE67-0E5A-586BF0103170}"/>
                </a:ext>
              </a:extLst>
            </p:cNvPr>
            <p:cNvSpPr txBox="1"/>
            <p:nvPr/>
          </p:nvSpPr>
          <p:spPr bwMode="auto">
            <a:xfrm>
              <a:off x="6931016" y="43055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97" name="TextBox 396">
              <a:extLst>
                <a:ext uri="{FF2B5EF4-FFF2-40B4-BE49-F238E27FC236}">
                  <a16:creationId xmlns:a16="http://schemas.microsoft.com/office/drawing/2014/main" id="{A7E90538-AD8B-D5D4-43D1-9A35B7920370}"/>
                </a:ext>
              </a:extLst>
            </p:cNvPr>
            <p:cNvSpPr txBox="1"/>
            <p:nvPr/>
          </p:nvSpPr>
          <p:spPr bwMode="auto">
            <a:xfrm>
              <a:off x="7210410" y="4311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98" name="TextBox 397">
              <a:extLst>
                <a:ext uri="{FF2B5EF4-FFF2-40B4-BE49-F238E27FC236}">
                  <a16:creationId xmlns:a16="http://schemas.microsoft.com/office/drawing/2014/main" id="{B82D2794-C3AF-2C60-57E3-1C2173D27E55}"/>
                </a:ext>
              </a:extLst>
            </p:cNvPr>
            <p:cNvSpPr txBox="1"/>
            <p:nvPr/>
          </p:nvSpPr>
          <p:spPr bwMode="auto">
            <a:xfrm>
              <a:off x="7550160" y="431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99" name="TextBox 398">
              <a:extLst>
                <a:ext uri="{FF2B5EF4-FFF2-40B4-BE49-F238E27FC236}">
                  <a16:creationId xmlns:a16="http://schemas.microsoft.com/office/drawing/2014/main" id="{B8D3D0F9-2466-685C-DEB4-564F0B24A842}"/>
                </a:ext>
              </a:extLst>
            </p:cNvPr>
            <p:cNvSpPr txBox="1"/>
            <p:nvPr/>
          </p:nvSpPr>
          <p:spPr bwMode="auto">
            <a:xfrm>
              <a:off x="7875239" y="4317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00" name="TextBox 399">
              <a:extLst>
                <a:ext uri="{FF2B5EF4-FFF2-40B4-BE49-F238E27FC236}">
                  <a16:creationId xmlns:a16="http://schemas.microsoft.com/office/drawing/2014/main" id="{EBBBD3C9-7EB3-32F2-CF7E-499025DC66B7}"/>
                </a:ext>
              </a:extLst>
            </p:cNvPr>
            <p:cNvSpPr txBox="1"/>
            <p:nvPr/>
          </p:nvSpPr>
          <p:spPr bwMode="auto">
            <a:xfrm>
              <a:off x="8214295" y="431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01" name="TextBox 400">
              <a:extLst>
                <a:ext uri="{FF2B5EF4-FFF2-40B4-BE49-F238E27FC236}">
                  <a16:creationId xmlns:a16="http://schemas.microsoft.com/office/drawing/2014/main" id="{0FF46F9B-2DA7-D9EC-6D67-FC459A37C4F9}"/>
                </a:ext>
              </a:extLst>
            </p:cNvPr>
            <p:cNvSpPr txBox="1"/>
            <p:nvPr/>
          </p:nvSpPr>
          <p:spPr bwMode="auto">
            <a:xfrm>
              <a:off x="8539374" y="4317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402" name="TextBox 401">
              <a:extLst>
                <a:ext uri="{FF2B5EF4-FFF2-40B4-BE49-F238E27FC236}">
                  <a16:creationId xmlns:a16="http://schemas.microsoft.com/office/drawing/2014/main" id="{1F0422D0-35DE-A6C6-6A44-498C3ECF759C}"/>
                </a:ext>
              </a:extLst>
            </p:cNvPr>
            <p:cNvSpPr txBox="1"/>
            <p:nvPr/>
          </p:nvSpPr>
          <p:spPr bwMode="auto">
            <a:xfrm>
              <a:off x="8869058" y="43086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403" name="TextBox 402">
              <a:extLst>
                <a:ext uri="{FF2B5EF4-FFF2-40B4-BE49-F238E27FC236}">
                  <a16:creationId xmlns:a16="http://schemas.microsoft.com/office/drawing/2014/main" id="{59122630-5545-EA77-053D-6E1C33A9D8AE}"/>
                </a:ext>
              </a:extLst>
            </p:cNvPr>
            <p:cNvSpPr txBox="1"/>
            <p:nvPr/>
          </p:nvSpPr>
          <p:spPr bwMode="auto">
            <a:xfrm>
              <a:off x="9208808" y="4308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04" name="TextBox 403">
              <a:extLst>
                <a:ext uri="{FF2B5EF4-FFF2-40B4-BE49-F238E27FC236}">
                  <a16:creationId xmlns:a16="http://schemas.microsoft.com/office/drawing/2014/main" id="{CDE9FEA1-3B19-7D4A-A330-F47635C0D65B}"/>
                </a:ext>
              </a:extLst>
            </p:cNvPr>
            <p:cNvSpPr txBox="1"/>
            <p:nvPr/>
          </p:nvSpPr>
          <p:spPr bwMode="auto">
            <a:xfrm>
              <a:off x="9533887" y="43146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5" name="TextBox 404">
              <a:extLst>
                <a:ext uri="{FF2B5EF4-FFF2-40B4-BE49-F238E27FC236}">
                  <a16:creationId xmlns:a16="http://schemas.microsoft.com/office/drawing/2014/main" id="{1E5D3D46-1B16-3EC5-3574-A802CE35A67B}"/>
                </a:ext>
              </a:extLst>
            </p:cNvPr>
            <p:cNvSpPr txBox="1"/>
            <p:nvPr/>
          </p:nvSpPr>
          <p:spPr bwMode="auto">
            <a:xfrm>
              <a:off x="9872943" y="4308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406" name="TextBox 405">
              <a:extLst>
                <a:ext uri="{FF2B5EF4-FFF2-40B4-BE49-F238E27FC236}">
                  <a16:creationId xmlns:a16="http://schemas.microsoft.com/office/drawing/2014/main" id="{CCB15C4D-5686-8E5E-EC8C-5E41EA694332}"/>
                </a:ext>
              </a:extLst>
            </p:cNvPr>
            <p:cNvSpPr txBox="1"/>
            <p:nvPr/>
          </p:nvSpPr>
          <p:spPr bwMode="auto">
            <a:xfrm>
              <a:off x="10198022" y="43146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grpSp>
      <p:grpSp>
        <p:nvGrpSpPr>
          <p:cNvPr id="428" name="Group 427">
            <a:extLst>
              <a:ext uri="{FF2B5EF4-FFF2-40B4-BE49-F238E27FC236}">
                <a16:creationId xmlns:a16="http://schemas.microsoft.com/office/drawing/2014/main" id="{7936B28F-86E3-0EF3-0D6B-436AC6A7D7AB}"/>
              </a:ext>
            </a:extLst>
          </p:cNvPr>
          <p:cNvGrpSpPr/>
          <p:nvPr/>
        </p:nvGrpSpPr>
        <p:grpSpPr>
          <a:xfrm>
            <a:off x="6361503" y="4747100"/>
            <a:ext cx="5518389" cy="473728"/>
            <a:chOff x="6269527" y="4747100"/>
            <a:chExt cx="4239375" cy="473728"/>
          </a:xfrm>
        </p:grpSpPr>
        <p:sp>
          <p:nvSpPr>
            <p:cNvPr id="407" name="TextBox 406">
              <a:extLst>
                <a:ext uri="{FF2B5EF4-FFF2-40B4-BE49-F238E27FC236}">
                  <a16:creationId xmlns:a16="http://schemas.microsoft.com/office/drawing/2014/main" id="{A2C1C7AC-C68D-708F-ADC8-9BE0B96A7A10}"/>
                </a:ext>
              </a:extLst>
            </p:cNvPr>
            <p:cNvSpPr txBox="1"/>
            <p:nvPr/>
          </p:nvSpPr>
          <p:spPr bwMode="auto">
            <a:xfrm>
              <a:off x="6269527" y="4747100"/>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408" name="TextBox 407">
              <a:extLst>
                <a:ext uri="{FF2B5EF4-FFF2-40B4-BE49-F238E27FC236}">
                  <a16:creationId xmlns:a16="http://schemas.microsoft.com/office/drawing/2014/main" id="{BAE183E2-3580-AD3E-0FEC-9B9706C8A031}"/>
                </a:ext>
              </a:extLst>
            </p:cNvPr>
            <p:cNvSpPr txBox="1"/>
            <p:nvPr/>
          </p:nvSpPr>
          <p:spPr bwMode="auto">
            <a:xfrm>
              <a:off x="6594606" y="4753231"/>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409" name="TextBox 408">
              <a:extLst>
                <a:ext uri="{FF2B5EF4-FFF2-40B4-BE49-F238E27FC236}">
                  <a16:creationId xmlns:a16="http://schemas.microsoft.com/office/drawing/2014/main" id="{BD93DE18-1747-76F5-854C-E3DADC2A8C6D}"/>
                </a:ext>
              </a:extLst>
            </p:cNvPr>
            <p:cNvSpPr txBox="1"/>
            <p:nvPr/>
          </p:nvSpPr>
          <p:spPr bwMode="auto">
            <a:xfrm>
              <a:off x="6933662" y="4747100"/>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410" name="TextBox 409">
              <a:extLst>
                <a:ext uri="{FF2B5EF4-FFF2-40B4-BE49-F238E27FC236}">
                  <a16:creationId xmlns:a16="http://schemas.microsoft.com/office/drawing/2014/main" id="{66E8C6B4-2C12-16B2-7C11-B6C8BD15D5E6}"/>
                </a:ext>
              </a:extLst>
            </p:cNvPr>
            <p:cNvSpPr txBox="1"/>
            <p:nvPr/>
          </p:nvSpPr>
          <p:spPr bwMode="auto">
            <a:xfrm>
              <a:off x="7258741" y="4753231"/>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411" name="TextBox 410">
              <a:extLst>
                <a:ext uri="{FF2B5EF4-FFF2-40B4-BE49-F238E27FC236}">
                  <a16:creationId xmlns:a16="http://schemas.microsoft.com/office/drawing/2014/main" id="{5C99AA5D-2C29-DBA2-8806-A30B57991B09}"/>
                </a:ext>
              </a:extLst>
            </p:cNvPr>
            <p:cNvSpPr txBox="1"/>
            <p:nvPr/>
          </p:nvSpPr>
          <p:spPr bwMode="auto">
            <a:xfrm>
              <a:off x="7598491" y="4753032"/>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412" name="TextBox 411">
              <a:extLst>
                <a:ext uri="{FF2B5EF4-FFF2-40B4-BE49-F238E27FC236}">
                  <a16:creationId xmlns:a16="http://schemas.microsoft.com/office/drawing/2014/main" id="{6945B4AB-2228-7326-F7D2-E640A218E0DF}"/>
                </a:ext>
              </a:extLst>
            </p:cNvPr>
            <p:cNvSpPr txBox="1"/>
            <p:nvPr/>
          </p:nvSpPr>
          <p:spPr bwMode="auto">
            <a:xfrm>
              <a:off x="7883965" y="475916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413" name="TextBox 412">
              <a:extLst>
                <a:ext uri="{FF2B5EF4-FFF2-40B4-BE49-F238E27FC236}">
                  <a16:creationId xmlns:a16="http://schemas.microsoft.com/office/drawing/2014/main" id="{5AC4FF02-D5BF-E3EE-1FB5-507501C946BD}"/>
                </a:ext>
              </a:extLst>
            </p:cNvPr>
            <p:cNvSpPr txBox="1"/>
            <p:nvPr/>
          </p:nvSpPr>
          <p:spPr bwMode="auto">
            <a:xfrm>
              <a:off x="8262625" y="4753032"/>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p:txBody>
        </p:sp>
        <p:sp>
          <p:nvSpPr>
            <p:cNvPr id="414" name="TextBox 413">
              <a:extLst>
                <a:ext uri="{FF2B5EF4-FFF2-40B4-BE49-F238E27FC236}">
                  <a16:creationId xmlns:a16="http://schemas.microsoft.com/office/drawing/2014/main" id="{15CB2760-EA82-218F-F4BD-03071289CF0E}"/>
                </a:ext>
              </a:extLst>
            </p:cNvPr>
            <p:cNvSpPr txBox="1"/>
            <p:nvPr/>
          </p:nvSpPr>
          <p:spPr bwMode="auto">
            <a:xfrm>
              <a:off x="8587705" y="4759163"/>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415" name="TextBox 414">
              <a:extLst>
                <a:ext uri="{FF2B5EF4-FFF2-40B4-BE49-F238E27FC236}">
                  <a16:creationId xmlns:a16="http://schemas.microsoft.com/office/drawing/2014/main" id="{F9E60749-9722-33CD-9D04-483B9218EB0C}"/>
                </a:ext>
              </a:extLst>
            </p:cNvPr>
            <p:cNvSpPr txBox="1"/>
            <p:nvPr/>
          </p:nvSpPr>
          <p:spPr bwMode="auto">
            <a:xfrm>
              <a:off x="8917390" y="4750255"/>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416" name="TextBox 415">
              <a:extLst>
                <a:ext uri="{FF2B5EF4-FFF2-40B4-BE49-F238E27FC236}">
                  <a16:creationId xmlns:a16="http://schemas.microsoft.com/office/drawing/2014/main" id="{41E20374-0E1B-D3C6-AEA9-FA3EBA2DFC93}"/>
                </a:ext>
              </a:extLst>
            </p:cNvPr>
            <p:cNvSpPr txBox="1"/>
            <p:nvPr/>
          </p:nvSpPr>
          <p:spPr bwMode="auto">
            <a:xfrm>
              <a:off x="9257139" y="4750056"/>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p:txBody>
        </p:sp>
        <p:sp>
          <p:nvSpPr>
            <p:cNvPr id="417" name="TextBox 416">
              <a:extLst>
                <a:ext uri="{FF2B5EF4-FFF2-40B4-BE49-F238E27FC236}">
                  <a16:creationId xmlns:a16="http://schemas.microsoft.com/office/drawing/2014/main" id="{7C7215A0-0EEF-5E5B-BEE0-F3A2EA5D4995}"/>
                </a:ext>
              </a:extLst>
            </p:cNvPr>
            <p:cNvSpPr txBox="1"/>
            <p:nvPr/>
          </p:nvSpPr>
          <p:spPr bwMode="auto">
            <a:xfrm>
              <a:off x="9582219" y="4756187"/>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p:txBody>
        </p:sp>
        <p:sp>
          <p:nvSpPr>
            <p:cNvPr id="418" name="TextBox 417">
              <a:extLst>
                <a:ext uri="{FF2B5EF4-FFF2-40B4-BE49-F238E27FC236}">
                  <a16:creationId xmlns:a16="http://schemas.microsoft.com/office/drawing/2014/main" id="{01688ED1-44F3-5CE9-E1D1-94359964E087}"/>
                </a:ext>
              </a:extLst>
            </p:cNvPr>
            <p:cNvSpPr txBox="1"/>
            <p:nvPr/>
          </p:nvSpPr>
          <p:spPr bwMode="auto">
            <a:xfrm>
              <a:off x="9921275" y="4750056"/>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a:t>
              </a:r>
            </a:p>
          </p:txBody>
        </p:sp>
        <p:sp>
          <p:nvSpPr>
            <p:cNvPr id="419" name="TextBox 418">
              <a:extLst>
                <a:ext uri="{FF2B5EF4-FFF2-40B4-BE49-F238E27FC236}">
                  <a16:creationId xmlns:a16="http://schemas.microsoft.com/office/drawing/2014/main" id="{CD92F2DD-176C-EF91-C8CF-ED92449988A7}"/>
                </a:ext>
              </a:extLst>
            </p:cNvPr>
            <p:cNvSpPr txBox="1"/>
            <p:nvPr/>
          </p:nvSpPr>
          <p:spPr bwMode="auto">
            <a:xfrm>
              <a:off x="10246353" y="4756187"/>
              <a:ext cx="262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p:txBody>
        </p:sp>
      </p:grpSp>
      <p:grpSp>
        <p:nvGrpSpPr>
          <p:cNvPr id="14" name="Group 13">
            <a:extLst>
              <a:ext uri="{FF2B5EF4-FFF2-40B4-BE49-F238E27FC236}">
                <a16:creationId xmlns:a16="http://schemas.microsoft.com/office/drawing/2014/main" id="{456B42DE-E58D-F45B-4482-EA1EFD6FF11D}"/>
              </a:ext>
            </a:extLst>
          </p:cNvPr>
          <p:cNvGrpSpPr/>
          <p:nvPr/>
        </p:nvGrpSpPr>
        <p:grpSpPr>
          <a:xfrm>
            <a:off x="6479222" y="1981893"/>
            <a:ext cx="67434" cy="575608"/>
            <a:chOff x="719138" y="1922930"/>
            <a:chExt cx="53788" cy="931668"/>
          </a:xfrm>
        </p:grpSpPr>
        <p:cxnSp>
          <p:nvCxnSpPr>
            <p:cNvPr id="18" name="Straight Connector 17">
              <a:extLst>
                <a:ext uri="{FF2B5EF4-FFF2-40B4-BE49-F238E27FC236}">
                  <a16:creationId xmlns:a16="http://schemas.microsoft.com/office/drawing/2014/main" id="{221FAC14-CC18-AD97-E9FE-B552442600E5}"/>
                </a:ext>
              </a:extLst>
            </p:cNvPr>
            <p:cNvCxnSpPr>
              <a:cxnSpLocks/>
            </p:cNvCxnSpPr>
            <p:nvPr/>
          </p:nvCxnSpPr>
          <p:spPr bwMode="auto">
            <a:xfrm>
              <a:off x="719138" y="1922930"/>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0E62E17-0CE5-EE15-8946-5940097398B4}"/>
                </a:ext>
              </a:extLst>
            </p:cNvPr>
            <p:cNvCxnSpPr>
              <a:cxnSpLocks/>
            </p:cNvCxnSpPr>
            <p:nvPr/>
          </p:nvCxnSpPr>
          <p:spPr bwMode="auto">
            <a:xfrm>
              <a:off x="719138" y="2388764"/>
              <a:ext cx="53788" cy="0"/>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6F0F73BB-B704-F43A-4F18-47A2C67882DE}"/>
                </a:ext>
              </a:extLst>
            </p:cNvPr>
            <p:cNvCxnSpPr>
              <a:cxnSpLocks/>
            </p:cNvCxnSpPr>
            <p:nvPr/>
          </p:nvCxnSpPr>
          <p:spPr bwMode="auto">
            <a:xfrm>
              <a:off x="719138" y="2854598"/>
              <a:ext cx="53788" cy="0"/>
            </a:xfrm>
            <a:prstGeom prst="line">
              <a:avLst/>
            </a:prstGeom>
            <a:noFill/>
            <a:ln w="28575" cap="flat" cmpd="sng" algn="ctr">
              <a:solidFill>
                <a:schemeClr val="bg1"/>
              </a:solidFill>
              <a:prstDash val="solid"/>
              <a:round/>
              <a:headEnd type="none" w="med" len="med"/>
              <a:tailEnd type="none" w="med" len="med"/>
            </a:ln>
            <a:effectLst/>
          </p:spPr>
        </p:cxnSp>
      </p:grpSp>
      <p:sp>
        <p:nvSpPr>
          <p:cNvPr id="425" name="TextBox 424">
            <a:extLst>
              <a:ext uri="{FF2B5EF4-FFF2-40B4-BE49-F238E27FC236}">
                <a16:creationId xmlns:a16="http://schemas.microsoft.com/office/drawing/2014/main" id="{CFEC3656-E753-2212-0CF6-9E5C810D1EA8}"/>
              </a:ext>
            </a:extLst>
          </p:cNvPr>
          <p:cNvSpPr txBox="1"/>
          <p:nvPr/>
        </p:nvSpPr>
        <p:spPr bwMode="auto">
          <a:xfrm>
            <a:off x="6042726" y="182441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11.5</a:t>
            </a:r>
          </a:p>
        </p:txBody>
      </p:sp>
      <p:sp>
        <p:nvSpPr>
          <p:cNvPr id="426" name="TextBox 425">
            <a:extLst>
              <a:ext uri="{FF2B5EF4-FFF2-40B4-BE49-F238E27FC236}">
                <a16:creationId xmlns:a16="http://schemas.microsoft.com/office/drawing/2014/main" id="{C4950D63-9CA1-21B2-6573-B7D042D7A830}"/>
              </a:ext>
            </a:extLst>
          </p:cNvPr>
          <p:cNvSpPr txBox="1"/>
          <p:nvPr/>
        </p:nvSpPr>
        <p:spPr bwMode="auto">
          <a:xfrm>
            <a:off x="6048860" y="211850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p>
        </p:txBody>
      </p:sp>
      <p:sp>
        <p:nvSpPr>
          <p:cNvPr id="427" name="TextBox 426">
            <a:extLst>
              <a:ext uri="{FF2B5EF4-FFF2-40B4-BE49-F238E27FC236}">
                <a16:creationId xmlns:a16="http://schemas.microsoft.com/office/drawing/2014/main" id="{FEB5279E-C57E-8E28-B967-CFF327EB7F4B}"/>
              </a:ext>
            </a:extLst>
          </p:cNvPr>
          <p:cNvSpPr txBox="1"/>
          <p:nvPr/>
        </p:nvSpPr>
        <p:spPr bwMode="auto">
          <a:xfrm>
            <a:off x="6045793" y="240635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10.5</a:t>
            </a:r>
          </a:p>
        </p:txBody>
      </p:sp>
      <p:cxnSp>
        <p:nvCxnSpPr>
          <p:cNvPr id="430" name="Straight Connector 429">
            <a:extLst>
              <a:ext uri="{FF2B5EF4-FFF2-40B4-BE49-F238E27FC236}">
                <a16:creationId xmlns:a16="http://schemas.microsoft.com/office/drawing/2014/main" id="{81ED1FBB-682A-22B1-1C3C-C42CAC8F055C}"/>
              </a:ext>
            </a:extLst>
          </p:cNvPr>
          <p:cNvCxnSpPr/>
          <p:nvPr/>
        </p:nvCxnSpPr>
        <p:spPr bwMode="auto">
          <a:xfrm flipV="1">
            <a:off x="9123662" y="1933636"/>
            <a:ext cx="0" cy="2344823"/>
          </a:xfrm>
          <a:prstGeom prst="line">
            <a:avLst/>
          </a:prstGeom>
          <a:noFill/>
          <a:ln w="28575" cap="flat" cmpd="sng" algn="ctr">
            <a:solidFill>
              <a:schemeClr val="tx2"/>
            </a:solidFill>
            <a:prstDash val="sysDash"/>
            <a:round/>
            <a:headEnd type="none" w="med" len="med"/>
            <a:tailEnd type="none" w="med" len="med"/>
          </a:ln>
          <a:effectLst/>
        </p:spPr>
      </p:cxnSp>
      <p:grpSp>
        <p:nvGrpSpPr>
          <p:cNvPr id="438" name="Group 437">
            <a:extLst>
              <a:ext uri="{FF2B5EF4-FFF2-40B4-BE49-F238E27FC236}">
                <a16:creationId xmlns:a16="http://schemas.microsoft.com/office/drawing/2014/main" id="{A695B53A-CD9C-B955-DA60-C7E12ABA203F}"/>
              </a:ext>
            </a:extLst>
          </p:cNvPr>
          <p:cNvGrpSpPr/>
          <p:nvPr/>
        </p:nvGrpSpPr>
        <p:grpSpPr>
          <a:xfrm>
            <a:off x="9848941" y="3469490"/>
            <a:ext cx="1955829" cy="646331"/>
            <a:chOff x="9174032" y="3529059"/>
            <a:chExt cx="1955829" cy="646331"/>
          </a:xfrm>
        </p:grpSpPr>
        <p:sp>
          <p:nvSpPr>
            <p:cNvPr id="23" name="TextBox 22">
              <a:extLst>
                <a:ext uri="{FF2B5EF4-FFF2-40B4-BE49-F238E27FC236}">
                  <a16:creationId xmlns:a16="http://schemas.microsoft.com/office/drawing/2014/main" id="{3ECBF345-3929-9909-DC3A-E2A56228B610}"/>
                </a:ext>
              </a:extLst>
            </p:cNvPr>
            <p:cNvSpPr txBox="1"/>
            <p:nvPr/>
          </p:nvSpPr>
          <p:spPr bwMode="auto">
            <a:xfrm>
              <a:off x="9341794" y="3529059"/>
              <a:ext cx="1788067" cy="646331"/>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Momelotinib</a:t>
              </a:r>
              <a:r>
                <a:rPr lang="en-US" sz="1200" b="0" dirty="0">
                  <a:solidFill>
                    <a:schemeClr val="bg1"/>
                  </a:solidFill>
                  <a:latin typeface="Calibri" panose="020F0502020204030204" pitchFamily="34" charset="0"/>
                </a:rPr>
                <a:t>          </a:t>
              </a:r>
              <a:r>
                <a:rPr lang="en-US" sz="1200" b="0" dirty="0">
                  <a:solidFill>
                    <a:schemeClr val="accent3"/>
                  </a:solidFill>
                  <a:latin typeface="Calibri" panose="020F0502020204030204" pitchFamily="34" charset="0"/>
                </a:rPr>
                <a:t>Danazol                   </a:t>
              </a:r>
              <a:r>
                <a:rPr lang="en-US" sz="1200" b="0" dirty="0">
                  <a:solidFill>
                    <a:schemeClr val="accent1"/>
                  </a:solidFill>
                  <a:latin typeface="Calibri" panose="020F0502020204030204" pitchFamily="34" charset="0"/>
                </a:rPr>
                <a:t> </a:t>
              </a:r>
              <a:r>
                <a:rPr lang="en-US" sz="1200" b="0" dirty="0">
                  <a:solidFill>
                    <a:schemeClr val="accent3"/>
                  </a:solidFill>
                  <a:latin typeface="Calibri" panose="020F0502020204030204" pitchFamily="34" charset="0"/>
                </a:rPr>
                <a:t>Danazol  →  </a:t>
              </a:r>
              <a:r>
                <a:rPr lang="en-US" sz="1200" b="0" dirty="0">
                  <a:solidFill>
                    <a:schemeClr val="accent1"/>
                  </a:solidFill>
                  <a:latin typeface="Calibri" panose="020F0502020204030204" pitchFamily="34" charset="0"/>
                </a:rPr>
                <a:t>Momelotinib</a:t>
              </a:r>
              <a:r>
                <a:rPr lang="en-US" sz="1200" b="0" dirty="0">
                  <a:solidFill>
                    <a:schemeClr val="bg1"/>
                  </a:solidFill>
                  <a:latin typeface="Calibri" panose="020F0502020204030204" pitchFamily="34" charset="0"/>
                </a:rPr>
                <a:t> </a:t>
              </a:r>
              <a:endParaRPr lang="en-US" sz="1200" b="0" dirty="0">
                <a:solidFill>
                  <a:schemeClr val="accent3"/>
                </a:solidFill>
                <a:latin typeface="Calibri" panose="020F0502020204030204" pitchFamily="34" charset="0"/>
              </a:endParaRPr>
            </a:p>
          </p:txBody>
        </p:sp>
        <p:cxnSp>
          <p:nvCxnSpPr>
            <p:cNvPr id="432" name="Straight Connector 431">
              <a:extLst>
                <a:ext uri="{FF2B5EF4-FFF2-40B4-BE49-F238E27FC236}">
                  <a16:creationId xmlns:a16="http://schemas.microsoft.com/office/drawing/2014/main" id="{A248A559-A30E-AB08-AB04-51356C55D265}"/>
                </a:ext>
              </a:extLst>
            </p:cNvPr>
            <p:cNvCxnSpPr/>
            <p:nvPr/>
          </p:nvCxnSpPr>
          <p:spPr bwMode="auto">
            <a:xfrm>
              <a:off x="9174032" y="3666521"/>
              <a:ext cx="209006" cy="0"/>
            </a:xfrm>
            <a:prstGeom prst="line">
              <a:avLst/>
            </a:prstGeom>
            <a:noFill/>
            <a:ln w="28575" cap="flat" cmpd="sng" algn="ctr">
              <a:solidFill>
                <a:schemeClr val="accent1"/>
              </a:solidFill>
              <a:prstDash val="solid"/>
              <a:round/>
              <a:headEnd type="none" w="med" len="med"/>
              <a:tailEnd type="none" w="med" len="med"/>
            </a:ln>
            <a:effectLst/>
          </p:spPr>
        </p:cxnSp>
        <p:sp>
          <p:nvSpPr>
            <p:cNvPr id="433" name="Isosceles Triangle 432">
              <a:extLst>
                <a:ext uri="{FF2B5EF4-FFF2-40B4-BE49-F238E27FC236}">
                  <a16:creationId xmlns:a16="http://schemas.microsoft.com/office/drawing/2014/main" id="{620E3510-2363-651F-2B86-AEC8694320A7}"/>
                </a:ext>
              </a:extLst>
            </p:cNvPr>
            <p:cNvSpPr/>
            <p:nvPr/>
          </p:nvSpPr>
          <p:spPr bwMode="auto">
            <a:xfrm>
              <a:off x="9229638" y="3618029"/>
              <a:ext cx="102152" cy="88062"/>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4" name="Straight Connector 433">
              <a:extLst>
                <a:ext uri="{FF2B5EF4-FFF2-40B4-BE49-F238E27FC236}">
                  <a16:creationId xmlns:a16="http://schemas.microsoft.com/office/drawing/2014/main" id="{26896A56-F3B6-4922-3460-05162C80396B}"/>
                </a:ext>
              </a:extLst>
            </p:cNvPr>
            <p:cNvCxnSpPr/>
            <p:nvPr/>
          </p:nvCxnSpPr>
          <p:spPr bwMode="auto">
            <a:xfrm>
              <a:off x="9183504" y="4038398"/>
              <a:ext cx="209006" cy="0"/>
            </a:xfrm>
            <a:prstGeom prst="line">
              <a:avLst/>
            </a:prstGeom>
            <a:noFill/>
            <a:ln w="28575" cap="flat" cmpd="sng" algn="ctr">
              <a:solidFill>
                <a:schemeClr val="accent1"/>
              </a:solidFill>
              <a:prstDash val="solid"/>
              <a:round/>
              <a:headEnd type="none" w="med" len="med"/>
              <a:tailEnd type="none" w="med" len="med"/>
            </a:ln>
            <a:effectLst/>
          </p:spPr>
        </p:cxnSp>
        <p:sp>
          <p:nvSpPr>
            <p:cNvPr id="435" name="Rectangle 434">
              <a:extLst>
                <a:ext uri="{FF2B5EF4-FFF2-40B4-BE49-F238E27FC236}">
                  <a16:creationId xmlns:a16="http://schemas.microsoft.com/office/drawing/2014/main" id="{8EB950F6-6C8A-24A8-DE98-DB8C475F2664}"/>
                </a:ext>
              </a:extLst>
            </p:cNvPr>
            <p:cNvSpPr/>
            <p:nvPr/>
          </p:nvSpPr>
          <p:spPr bwMode="auto">
            <a:xfrm>
              <a:off x="9246582" y="3994366"/>
              <a:ext cx="81300" cy="8805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6" name="Straight Connector 435">
              <a:extLst>
                <a:ext uri="{FF2B5EF4-FFF2-40B4-BE49-F238E27FC236}">
                  <a16:creationId xmlns:a16="http://schemas.microsoft.com/office/drawing/2014/main" id="{BE470088-42A4-D75F-01CF-822E801F4B53}"/>
                </a:ext>
              </a:extLst>
            </p:cNvPr>
            <p:cNvCxnSpPr/>
            <p:nvPr/>
          </p:nvCxnSpPr>
          <p:spPr bwMode="auto">
            <a:xfrm>
              <a:off x="9174901" y="3853729"/>
              <a:ext cx="209006" cy="0"/>
            </a:xfrm>
            <a:prstGeom prst="line">
              <a:avLst/>
            </a:prstGeom>
            <a:noFill/>
            <a:ln w="28575" cap="flat" cmpd="sng" algn="ctr">
              <a:solidFill>
                <a:schemeClr val="accent3"/>
              </a:solidFill>
              <a:prstDash val="solid"/>
              <a:round/>
              <a:headEnd type="none" w="med" len="med"/>
              <a:tailEnd type="none" w="med" len="med"/>
            </a:ln>
            <a:effectLst/>
          </p:spPr>
        </p:cxnSp>
        <p:sp>
          <p:nvSpPr>
            <p:cNvPr id="437" name="Rectangle 436">
              <a:extLst>
                <a:ext uri="{FF2B5EF4-FFF2-40B4-BE49-F238E27FC236}">
                  <a16:creationId xmlns:a16="http://schemas.microsoft.com/office/drawing/2014/main" id="{B7710201-F53D-8FC4-D590-82614430DAD5}"/>
                </a:ext>
              </a:extLst>
            </p:cNvPr>
            <p:cNvSpPr/>
            <p:nvPr/>
          </p:nvSpPr>
          <p:spPr bwMode="auto">
            <a:xfrm>
              <a:off x="9237979" y="3809697"/>
              <a:ext cx="81300" cy="880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39" name="Freeform: Shape 438">
            <a:extLst>
              <a:ext uri="{FF2B5EF4-FFF2-40B4-BE49-F238E27FC236}">
                <a16:creationId xmlns:a16="http://schemas.microsoft.com/office/drawing/2014/main" id="{43CE99E1-8097-97A1-AC5B-12B8C56F517C}"/>
              </a:ext>
            </a:extLst>
          </p:cNvPr>
          <p:cNvSpPr/>
          <p:nvPr/>
        </p:nvSpPr>
        <p:spPr bwMode="auto">
          <a:xfrm>
            <a:off x="6541893" y="2640609"/>
            <a:ext cx="5160785" cy="1079438"/>
          </a:xfrm>
          <a:custGeom>
            <a:avLst/>
            <a:gdLst>
              <a:gd name="connsiteX0" fmla="*/ 0 w 5160785"/>
              <a:gd name="connsiteY0" fmla="*/ 1079438 h 1079438"/>
              <a:gd name="connsiteX1" fmla="*/ 214104 w 5160785"/>
              <a:gd name="connsiteY1" fmla="*/ 200722 h 1079438"/>
              <a:gd name="connsiteX2" fmla="*/ 441589 w 5160785"/>
              <a:gd name="connsiteY2" fmla="*/ 160577 h 1079438"/>
              <a:gd name="connsiteX3" fmla="*/ 869796 w 5160785"/>
              <a:gd name="connsiteY3" fmla="*/ 182880 h 1079438"/>
              <a:gd name="connsiteX4" fmla="*/ 1289081 w 5160785"/>
              <a:gd name="connsiteY4" fmla="*/ 80289 h 1079438"/>
              <a:gd name="connsiteX5" fmla="*/ 1726209 w 5160785"/>
              <a:gd name="connsiteY5" fmla="*/ 0 h 1079438"/>
              <a:gd name="connsiteX6" fmla="*/ 2172258 w 5160785"/>
              <a:gd name="connsiteY6" fmla="*/ 71368 h 1079438"/>
              <a:gd name="connsiteX7" fmla="*/ 2582623 w 5160785"/>
              <a:gd name="connsiteY7" fmla="*/ 26763 h 1079438"/>
              <a:gd name="connsiteX8" fmla="*/ 3028672 w 5160785"/>
              <a:gd name="connsiteY8" fmla="*/ 93670 h 1079438"/>
              <a:gd name="connsiteX9" fmla="*/ 3447958 w 5160785"/>
              <a:gd name="connsiteY9" fmla="*/ 49065 h 1079438"/>
              <a:gd name="connsiteX10" fmla="*/ 3871704 w 5160785"/>
              <a:gd name="connsiteY10" fmla="*/ 80289 h 1079438"/>
              <a:gd name="connsiteX11" fmla="*/ 4304371 w 5160785"/>
              <a:gd name="connsiteY11" fmla="*/ 142735 h 1079438"/>
              <a:gd name="connsiteX12" fmla="*/ 4732578 w 5160785"/>
              <a:gd name="connsiteY12" fmla="*/ 4460 h 1079438"/>
              <a:gd name="connsiteX13" fmla="*/ 5160785 w 5160785"/>
              <a:gd name="connsiteY13" fmla="*/ 53526 h 107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60785" h="1079438">
                <a:moveTo>
                  <a:pt x="0" y="1079438"/>
                </a:moveTo>
                <a:lnTo>
                  <a:pt x="214104" y="200722"/>
                </a:lnTo>
                <a:lnTo>
                  <a:pt x="441589" y="160577"/>
                </a:lnTo>
                <a:lnTo>
                  <a:pt x="869796" y="182880"/>
                </a:lnTo>
                <a:lnTo>
                  <a:pt x="1289081" y="80289"/>
                </a:lnTo>
                <a:lnTo>
                  <a:pt x="1726209" y="0"/>
                </a:lnTo>
                <a:lnTo>
                  <a:pt x="2172258" y="71368"/>
                </a:lnTo>
                <a:lnTo>
                  <a:pt x="2582623" y="26763"/>
                </a:lnTo>
                <a:lnTo>
                  <a:pt x="3028672" y="93670"/>
                </a:lnTo>
                <a:lnTo>
                  <a:pt x="3447958" y="49065"/>
                </a:lnTo>
                <a:lnTo>
                  <a:pt x="3871704" y="80289"/>
                </a:lnTo>
                <a:lnTo>
                  <a:pt x="4304371" y="142735"/>
                </a:lnTo>
                <a:lnTo>
                  <a:pt x="4732578" y="4460"/>
                </a:lnTo>
                <a:lnTo>
                  <a:pt x="5160785" y="53526"/>
                </a:lnTo>
              </a:path>
            </a:pathLst>
          </a:custGeom>
          <a:noFill/>
          <a:ln w="28575">
            <a:solidFill>
              <a:schemeClr val="accent1"/>
            </a:solidFill>
            <a:miter lim="800000"/>
            <a:headEnd/>
            <a:tailEnd/>
          </a:ln>
        </p:spPr>
        <p:txBody>
          <a:bodyPr rtlCol="0" anchor="ctr"/>
          <a:lstStyle/>
          <a:p>
            <a:pPr algn="ctr"/>
            <a:endParaRPr lang="en-US"/>
          </a:p>
        </p:txBody>
      </p:sp>
      <p:sp>
        <p:nvSpPr>
          <p:cNvPr id="440" name="Freeform: Shape 439">
            <a:extLst>
              <a:ext uri="{FF2B5EF4-FFF2-40B4-BE49-F238E27FC236}">
                <a16:creationId xmlns:a16="http://schemas.microsoft.com/office/drawing/2014/main" id="{95E5B6B4-CC66-5D3F-6B6F-88DFBF7FC0C5}"/>
              </a:ext>
            </a:extLst>
          </p:cNvPr>
          <p:cNvSpPr/>
          <p:nvPr/>
        </p:nvSpPr>
        <p:spPr bwMode="auto">
          <a:xfrm>
            <a:off x="6528512" y="2787805"/>
            <a:ext cx="2591543" cy="1101740"/>
          </a:xfrm>
          <a:custGeom>
            <a:avLst/>
            <a:gdLst>
              <a:gd name="connsiteX0" fmla="*/ 0 w 2591543"/>
              <a:gd name="connsiteY0" fmla="*/ 1101740 h 1101740"/>
              <a:gd name="connsiteX1" fmla="*/ 227485 w 2591543"/>
              <a:gd name="connsiteY1" fmla="*/ 423746 h 1101740"/>
              <a:gd name="connsiteX2" fmla="*/ 437128 w 2591543"/>
              <a:gd name="connsiteY2" fmla="*/ 468351 h 1101740"/>
              <a:gd name="connsiteX3" fmla="*/ 874256 w 2591543"/>
              <a:gd name="connsiteY3" fmla="*/ 200722 h 1101740"/>
              <a:gd name="connsiteX4" fmla="*/ 1306923 w 2591543"/>
              <a:gd name="connsiteY4" fmla="*/ 173959 h 1101740"/>
              <a:gd name="connsiteX5" fmla="*/ 1744051 w 2591543"/>
              <a:gd name="connsiteY5" fmla="*/ 356839 h 1101740"/>
              <a:gd name="connsiteX6" fmla="*/ 2163337 w 2591543"/>
              <a:gd name="connsiteY6" fmla="*/ 0 h 1101740"/>
              <a:gd name="connsiteX7" fmla="*/ 2591543 w 2591543"/>
              <a:gd name="connsiteY7" fmla="*/ 124894 h 110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1543" h="1101740">
                <a:moveTo>
                  <a:pt x="0" y="1101740"/>
                </a:moveTo>
                <a:lnTo>
                  <a:pt x="227485" y="423746"/>
                </a:lnTo>
                <a:lnTo>
                  <a:pt x="437128" y="468351"/>
                </a:lnTo>
                <a:lnTo>
                  <a:pt x="874256" y="200722"/>
                </a:lnTo>
                <a:lnTo>
                  <a:pt x="1306923" y="173959"/>
                </a:lnTo>
                <a:lnTo>
                  <a:pt x="1744051" y="356839"/>
                </a:lnTo>
                <a:lnTo>
                  <a:pt x="2163337" y="0"/>
                </a:lnTo>
                <a:lnTo>
                  <a:pt x="2591543" y="124894"/>
                </a:lnTo>
              </a:path>
            </a:pathLst>
          </a:custGeom>
          <a:noFill/>
          <a:ln w="28575">
            <a:solidFill>
              <a:schemeClr val="accent3"/>
            </a:solidFill>
            <a:miter lim="800000"/>
            <a:headEnd/>
            <a:tailEnd/>
          </a:ln>
        </p:spPr>
        <p:txBody>
          <a:bodyPr rtlCol="0" anchor="ctr"/>
          <a:lstStyle/>
          <a:p>
            <a:pPr algn="ctr"/>
            <a:endParaRPr lang="en-US"/>
          </a:p>
        </p:txBody>
      </p:sp>
      <p:sp>
        <p:nvSpPr>
          <p:cNvPr id="441" name="Freeform: Shape 440">
            <a:extLst>
              <a:ext uri="{FF2B5EF4-FFF2-40B4-BE49-F238E27FC236}">
                <a16:creationId xmlns:a16="http://schemas.microsoft.com/office/drawing/2014/main" id="{65236FD2-75D9-9482-F7CE-71B29F30D98C}"/>
              </a:ext>
            </a:extLst>
          </p:cNvPr>
          <p:cNvSpPr/>
          <p:nvPr/>
        </p:nvSpPr>
        <p:spPr bwMode="auto">
          <a:xfrm>
            <a:off x="9128976" y="2524636"/>
            <a:ext cx="2569241" cy="388063"/>
          </a:xfrm>
          <a:custGeom>
            <a:avLst/>
            <a:gdLst>
              <a:gd name="connsiteX0" fmla="*/ 0 w 2569241"/>
              <a:gd name="connsiteY0" fmla="*/ 388063 h 388063"/>
              <a:gd name="connsiteX1" fmla="*/ 423747 w 2569241"/>
              <a:gd name="connsiteY1" fmla="*/ 80289 h 388063"/>
              <a:gd name="connsiteX2" fmla="*/ 847493 w 2569241"/>
              <a:gd name="connsiteY2" fmla="*/ 334537 h 388063"/>
              <a:gd name="connsiteX3" fmla="*/ 1284621 w 2569241"/>
              <a:gd name="connsiteY3" fmla="*/ 0 h 388063"/>
              <a:gd name="connsiteX4" fmla="*/ 1717288 w 2569241"/>
              <a:gd name="connsiteY4" fmla="*/ 147196 h 388063"/>
              <a:gd name="connsiteX5" fmla="*/ 2136574 w 2569241"/>
              <a:gd name="connsiteY5" fmla="*/ 325616 h 388063"/>
              <a:gd name="connsiteX6" fmla="*/ 2569241 w 2569241"/>
              <a:gd name="connsiteY6" fmla="*/ 178420 h 38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9241" h="388063">
                <a:moveTo>
                  <a:pt x="0" y="388063"/>
                </a:moveTo>
                <a:lnTo>
                  <a:pt x="423747" y="80289"/>
                </a:lnTo>
                <a:lnTo>
                  <a:pt x="847493" y="334537"/>
                </a:lnTo>
                <a:lnTo>
                  <a:pt x="1284621" y="0"/>
                </a:lnTo>
                <a:lnTo>
                  <a:pt x="1717288" y="147196"/>
                </a:lnTo>
                <a:lnTo>
                  <a:pt x="2136574" y="325616"/>
                </a:lnTo>
                <a:lnTo>
                  <a:pt x="2569241" y="178420"/>
                </a:lnTo>
              </a:path>
            </a:pathLst>
          </a:custGeom>
          <a:noFill/>
          <a:ln w="28575">
            <a:solidFill>
              <a:schemeClr val="accent1"/>
            </a:solidFill>
            <a:miter lim="800000"/>
            <a:headEnd/>
            <a:tailEnd/>
          </a:ln>
        </p:spPr>
        <p:txBody>
          <a:bodyPr rtlCol="0" anchor="ctr"/>
          <a:lstStyle/>
          <a:p>
            <a:pPr algn="ctr"/>
            <a:endParaRPr lang="en-US"/>
          </a:p>
        </p:txBody>
      </p:sp>
      <p:grpSp>
        <p:nvGrpSpPr>
          <p:cNvPr id="452" name="Group 451">
            <a:extLst>
              <a:ext uri="{FF2B5EF4-FFF2-40B4-BE49-F238E27FC236}">
                <a16:creationId xmlns:a16="http://schemas.microsoft.com/office/drawing/2014/main" id="{01CD6050-C444-8EB4-1948-4EA45FC28302}"/>
              </a:ext>
            </a:extLst>
          </p:cNvPr>
          <p:cNvGrpSpPr/>
          <p:nvPr/>
        </p:nvGrpSpPr>
        <p:grpSpPr>
          <a:xfrm>
            <a:off x="6505116" y="3769572"/>
            <a:ext cx="74068" cy="242706"/>
            <a:chOff x="6412647" y="3769572"/>
            <a:chExt cx="74068" cy="242706"/>
          </a:xfrm>
        </p:grpSpPr>
        <p:cxnSp>
          <p:nvCxnSpPr>
            <p:cNvPr id="445" name="Straight Connector 444">
              <a:extLst>
                <a:ext uri="{FF2B5EF4-FFF2-40B4-BE49-F238E27FC236}">
                  <a16:creationId xmlns:a16="http://schemas.microsoft.com/office/drawing/2014/main" id="{73E632EE-4FA8-EE76-F254-AC216AF091D9}"/>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5DFB1192-F657-6D8F-384B-A64DED370F80}"/>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5030B76A-8E45-C3D5-96D7-2A1C7C7E598C}"/>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800FBDB2-EF2E-DFB4-CE43-53BC3F2B13FF}"/>
              </a:ext>
            </a:extLst>
          </p:cNvPr>
          <p:cNvGrpSpPr/>
          <p:nvPr/>
        </p:nvGrpSpPr>
        <p:grpSpPr>
          <a:xfrm>
            <a:off x="6504439" y="3650930"/>
            <a:ext cx="74068" cy="190160"/>
            <a:chOff x="6412647" y="3769572"/>
            <a:chExt cx="74068" cy="242706"/>
          </a:xfrm>
        </p:grpSpPr>
        <p:cxnSp>
          <p:nvCxnSpPr>
            <p:cNvPr id="454" name="Straight Connector 453">
              <a:extLst>
                <a:ext uri="{FF2B5EF4-FFF2-40B4-BE49-F238E27FC236}">
                  <a16:creationId xmlns:a16="http://schemas.microsoft.com/office/drawing/2014/main" id="{D0F44FB8-41A3-7960-7376-0EB9C82C3AF6}"/>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3FC239CA-FD9F-2D25-0A7A-F85303D1D4F1}"/>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B2DDA477-4F2F-6DB2-9344-806D624D7329}"/>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43" name="Isosceles Triangle 442">
            <a:extLst>
              <a:ext uri="{FF2B5EF4-FFF2-40B4-BE49-F238E27FC236}">
                <a16:creationId xmlns:a16="http://schemas.microsoft.com/office/drawing/2014/main" id="{44FECBD3-A1EA-2013-35CF-A15A0ECB50BC}"/>
              </a:ext>
            </a:extLst>
          </p:cNvPr>
          <p:cNvSpPr/>
          <p:nvPr/>
        </p:nvSpPr>
        <p:spPr bwMode="auto">
          <a:xfrm>
            <a:off x="6501323" y="3710493"/>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Rectangle 460">
            <a:extLst>
              <a:ext uri="{FF2B5EF4-FFF2-40B4-BE49-F238E27FC236}">
                <a16:creationId xmlns:a16="http://schemas.microsoft.com/office/drawing/2014/main" id="{B6DB729E-22DA-FEE9-5019-16A3F67C0F37}"/>
              </a:ext>
            </a:extLst>
          </p:cNvPr>
          <p:cNvSpPr/>
          <p:nvPr/>
        </p:nvSpPr>
        <p:spPr bwMode="auto">
          <a:xfrm>
            <a:off x="6522387" y="3862042"/>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2" name="Group 461">
            <a:extLst>
              <a:ext uri="{FF2B5EF4-FFF2-40B4-BE49-F238E27FC236}">
                <a16:creationId xmlns:a16="http://schemas.microsoft.com/office/drawing/2014/main" id="{5A796B1F-F9CA-430E-2825-BEAD3D2ACB13}"/>
              </a:ext>
            </a:extLst>
          </p:cNvPr>
          <p:cNvGrpSpPr/>
          <p:nvPr/>
        </p:nvGrpSpPr>
        <p:grpSpPr>
          <a:xfrm>
            <a:off x="6724661" y="2714127"/>
            <a:ext cx="74068" cy="227148"/>
            <a:chOff x="6412647" y="3769572"/>
            <a:chExt cx="74068" cy="242706"/>
          </a:xfrm>
        </p:grpSpPr>
        <p:cxnSp>
          <p:nvCxnSpPr>
            <p:cNvPr id="463" name="Straight Connector 462">
              <a:extLst>
                <a:ext uri="{FF2B5EF4-FFF2-40B4-BE49-F238E27FC236}">
                  <a16:creationId xmlns:a16="http://schemas.microsoft.com/office/drawing/2014/main" id="{B26AD16A-8181-4166-D7D3-E2F4B90D1C77}"/>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1985FCD0-5F62-044D-F4FD-421D0825077B}"/>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EB5A2495-25B2-5CC3-7450-475C505CBC58}"/>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66" name="Isosceles Triangle 465">
            <a:extLst>
              <a:ext uri="{FF2B5EF4-FFF2-40B4-BE49-F238E27FC236}">
                <a16:creationId xmlns:a16="http://schemas.microsoft.com/office/drawing/2014/main" id="{C11A2DCF-73AA-5E24-A686-BBD4B834AB95}"/>
              </a:ext>
            </a:extLst>
          </p:cNvPr>
          <p:cNvSpPr/>
          <p:nvPr/>
        </p:nvSpPr>
        <p:spPr bwMode="auto">
          <a:xfrm>
            <a:off x="6721545" y="2791022"/>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7" name="Group 466">
            <a:extLst>
              <a:ext uri="{FF2B5EF4-FFF2-40B4-BE49-F238E27FC236}">
                <a16:creationId xmlns:a16="http://schemas.microsoft.com/office/drawing/2014/main" id="{3B2F6F8B-FBFB-19F2-70AC-5529388CA455}"/>
              </a:ext>
            </a:extLst>
          </p:cNvPr>
          <p:cNvGrpSpPr/>
          <p:nvPr/>
        </p:nvGrpSpPr>
        <p:grpSpPr>
          <a:xfrm>
            <a:off x="6936789" y="2694966"/>
            <a:ext cx="74068" cy="227491"/>
            <a:chOff x="6412647" y="3769572"/>
            <a:chExt cx="74068" cy="242706"/>
          </a:xfrm>
        </p:grpSpPr>
        <p:cxnSp>
          <p:nvCxnSpPr>
            <p:cNvPr id="468" name="Straight Connector 467">
              <a:extLst>
                <a:ext uri="{FF2B5EF4-FFF2-40B4-BE49-F238E27FC236}">
                  <a16:creationId xmlns:a16="http://schemas.microsoft.com/office/drawing/2014/main" id="{C9FD4331-9830-8973-807B-007D8A0B2850}"/>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27E7B3A-2C02-D82F-40F1-AED669EF957F}"/>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713DF192-2AC9-B9E6-28AF-397801FB8CBA}"/>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71" name="Isosceles Triangle 470">
            <a:extLst>
              <a:ext uri="{FF2B5EF4-FFF2-40B4-BE49-F238E27FC236}">
                <a16:creationId xmlns:a16="http://schemas.microsoft.com/office/drawing/2014/main" id="{A57827C4-D65C-8C19-6131-38E04C076AD1}"/>
              </a:ext>
            </a:extLst>
          </p:cNvPr>
          <p:cNvSpPr/>
          <p:nvPr/>
        </p:nvSpPr>
        <p:spPr bwMode="auto">
          <a:xfrm>
            <a:off x="6935024" y="2759031"/>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72" name="Group 471">
            <a:extLst>
              <a:ext uri="{FF2B5EF4-FFF2-40B4-BE49-F238E27FC236}">
                <a16:creationId xmlns:a16="http://schemas.microsoft.com/office/drawing/2014/main" id="{AD3DA90D-3B3B-5791-660F-49EECAFE7422}"/>
              </a:ext>
            </a:extLst>
          </p:cNvPr>
          <p:cNvGrpSpPr/>
          <p:nvPr/>
        </p:nvGrpSpPr>
        <p:grpSpPr>
          <a:xfrm>
            <a:off x="7364135" y="2697971"/>
            <a:ext cx="74068" cy="265891"/>
            <a:chOff x="6412647" y="3769572"/>
            <a:chExt cx="74068" cy="242706"/>
          </a:xfrm>
        </p:grpSpPr>
        <p:cxnSp>
          <p:nvCxnSpPr>
            <p:cNvPr id="473" name="Straight Connector 472">
              <a:extLst>
                <a:ext uri="{FF2B5EF4-FFF2-40B4-BE49-F238E27FC236}">
                  <a16:creationId xmlns:a16="http://schemas.microsoft.com/office/drawing/2014/main" id="{F5C2CBF0-9477-9D04-C894-44A8136A3E77}"/>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0CCE5352-A7D7-9B7A-6CD7-80D20CC51B51}"/>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A567B226-7C26-A306-A9F7-BD87CF4F7022}"/>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76" name="Isosceles Triangle 475">
            <a:extLst>
              <a:ext uri="{FF2B5EF4-FFF2-40B4-BE49-F238E27FC236}">
                <a16:creationId xmlns:a16="http://schemas.microsoft.com/office/drawing/2014/main" id="{42EFF98A-8211-63F1-0F27-16029B61ACE0}"/>
              </a:ext>
            </a:extLst>
          </p:cNvPr>
          <p:cNvSpPr/>
          <p:nvPr/>
        </p:nvSpPr>
        <p:spPr bwMode="auto">
          <a:xfrm>
            <a:off x="7361019" y="2777580"/>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77" name="Group 476">
            <a:extLst>
              <a:ext uri="{FF2B5EF4-FFF2-40B4-BE49-F238E27FC236}">
                <a16:creationId xmlns:a16="http://schemas.microsoft.com/office/drawing/2014/main" id="{D2B96535-0FDB-49B5-7D26-DB408094289E}"/>
              </a:ext>
            </a:extLst>
          </p:cNvPr>
          <p:cNvGrpSpPr/>
          <p:nvPr/>
        </p:nvGrpSpPr>
        <p:grpSpPr>
          <a:xfrm>
            <a:off x="7798880" y="2596058"/>
            <a:ext cx="74068" cy="250969"/>
            <a:chOff x="6412647" y="3769572"/>
            <a:chExt cx="74068" cy="242706"/>
          </a:xfrm>
        </p:grpSpPr>
        <p:cxnSp>
          <p:nvCxnSpPr>
            <p:cNvPr id="478" name="Straight Connector 477">
              <a:extLst>
                <a:ext uri="{FF2B5EF4-FFF2-40B4-BE49-F238E27FC236}">
                  <a16:creationId xmlns:a16="http://schemas.microsoft.com/office/drawing/2014/main" id="{AB62A5C3-4909-F10A-51EC-CF9F4504FC28}"/>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296312D6-F5DF-7A06-EDE5-E25EC564B59F}"/>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8DC91933-2E50-9789-E3ED-9B4156192C79}"/>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81" name="Isosceles Triangle 480">
            <a:extLst>
              <a:ext uri="{FF2B5EF4-FFF2-40B4-BE49-F238E27FC236}">
                <a16:creationId xmlns:a16="http://schemas.microsoft.com/office/drawing/2014/main" id="{6176610B-E713-FF91-B37A-2F51C47C061E}"/>
              </a:ext>
            </a:extLst>
          </p:cNvPr>
          <p:cNvSpPr/>
          <p:nvPr/>
        </p:nvSpPr>
        <p:spPr bwMode="auto">
          <a:xfrm>
            <a:off x="7798477" y="2681093"/>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82" name="Group 481">
            <a:extLst>
              <a:ext uri="{FF2B5EF4-FFF2-40B4-BE49-F238E27FC236}">
                <a16:creationId xmlns:a16="http://schemas.microsoft.com/office/drawing/2014/main" id="{C70B7DF0-6C14-3FCD-7CF5-CB55BE487D95}"/>
              </a:ext>
            </a:extLst>
          </p:cNvPr>
          <p:cNvGrpSpPr/>
          <p:nvPr/>
        </p:nvGrpSpPr>
        <p:grpSpPr>
          <a:xfrm>
            <a:off x="8224338" y="2510170"/>
            <a:ext cx="74068" cy="250969"/>
            <a:chOff x="6412647" y="3769572"/>
            <a:chExt cx="74068" cy="242706"/>
          </a:xfrm>
        </p:grpSpPr>
        <p:cxnSp>
          <p:nvCxnSpPr>
            <p:cNvPr id="483" name="Straight Connector 482">
              <a:extLst>
                <a:ext uri="{FF2B5EF4-FFF2-40B4-BE49-F238E27FC236}">
                  <a16:creationId xmlns:a16="http://schemas.microsoft.com/office/drawing/2014/main" id="{44E651AF-7B4E-9E67-F817-5ABDF9C4EB0B}"/>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88DA613A-0F25-AA6E-F440-7F45BA422ACF}"/>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73A94965-0072-AD81-38DE-41A32ACC4E44}"/>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86" name="Isosceles Triangle 485">
            <a:extLst>
              <a:ext uri="{FF2B5EF4-FFF2-40B4-BE49-F238E27FC236}">
                <a16:creationId xmlns:a16="http://schemas.microsoft.com/office/drawing/2014/main" id="{761FC9DE-D2C3-5D8F-0C8F-A133A5F88815}"/>
              </a:ext>
            </a:extLst>
          </p:cNvPr>
          <p:cNvSpPr/>
          <p:nvPr/>
        </p:nvSpPr>
        <p:spPr bwMode="auto">
          <a:xfrm>
            <a:off x="8223935" y="2595205"/>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87" name="Group 486">
            <a:extLst>
              <a:ext uri="{FF2B5EF4-FFF2-40B4-BE49-F238E27FC236}">
                <a16:creationId xmlns:a16="http://schemas.microsoft.com/office/drawing/2014/main" id="{0973C91B-9338-92B2-CCBC-BC27FE3E7600}"/>
              </a:ext>
            </a:extLst>
          </p:cNvPr>
          <p:cNvGrpSpPr/>
          <p:nvPr/>
        </p:nvGrpSpPr>
        <p:grpSpPr>
          <a:xfrm>
            <a:off x="8658011" y="2595205"/>
            <a:ext cx="74068" cy="240054"/>
            <a:chOff x="6412647" y="3769572"/>
            <a:chExt cx="74068" cy="242706"/>
          </a:xfrm>
        </p:grpSpPr>
        <p:cxnSp>
          <p:nvCxnSpPr>
            <p:cNvPr id="488" name="Straight Connector 487">
              <a:extLst>
                <a:ext uri="{FF2B5EF4-FFF2-40B4-BE49-F238E27FC236}">
                  <a16:creationId xmlns:a16="http://schemas.microsoft.com/office/drawing/2014/main" id="{69241721-D6B0-A76D-99E3-E52B9DD9DCE6}"/>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5FF55D54-B496-F5EC-5572-6759893E8F70}"/>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4EF15878-50E6-9CFC-9B92-A5F3538AD834}"/>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91" name="Isosceles Triangle 490">
            <a:extLst>
              <a:ext uri="{FF2B5EF4-FFF2-40B4-BE49-F238E27FC236}">
                <a16:creationId xmlns:a16="http://schemas.microsoft.com/office/drawing/2014/main" id="{08A377DD-4083-52E6-E4ED-B5EAB8276D1B}"/>
              </a:ext>
            </a:extLst>
          </p:cNvPr>
          <p:cNvSpPr/>
          <p:nvPr/>
        </p:nvSpPr>
        <p:spPr bwMode="auto">
          <a:xfrm>
            <a:off x="8657608" y="2669325"/>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92" name="Group 491">
            <a:extLst>
              <a:ext uri="{FF2B5EF4-FFF2-40B4-BE49-F238E27FC236}">
                <a16:creationId xmlns:a16="http://schemas.microsoft.com/office/drawing/2014/main" id="{0517F8AF-B6E0-37C6-EAFF-25A2FD221BA1}"/>
              </a:ext>
            </a:extLst>
          </p:cNvPr>
          <p:cNvGrpSpPr/>
          <p:nvPr/>
        </p:nvGrpSpPr>
        <p:grpSpPr>
          <a:xfrm>
            <a:off x="9086303" y="2533865"/>
            <a:ext cx="74068" cy="261567"/>
            <a:chOff x="6412647" y="3769572"/>
            <a:chExt cx="74068" cy="242706"/>
          </a:xfrm>
        </p:grpSpPr>
        <p:cxnSp>
          <p:nvCxnSpPr>
            <p:cNvPr id="493" name="Straight Connector 492">
              <a:extLst>
                <a:ext uri="{FF2B5EF4-FFF2-40B4-BE49-F238E27FC236}">
                  <a16:creationId xmlns:a16="http://schemas.microsoft.com/office/drawing/2014/main" id="{B5B1FD67-83AA-14AB-FE1D-E98AC81249CB}"/>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EDFA2CEC-7FC6-88D5-64E3-8C0BAE2B07E2}"/>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1785EE58-01B5-18DC-4D64-C093173D769B}"/>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496" name="Isosceles Triangle 495">
            <a:extLst>
              <a:ext uri="{FF2B5EF4-FFF2-40B4-BE49-F238E27FC236}">
                <a16:creationId xmlns:a16="http://schemas.microsoft.com/office/drawing/2014/main" id="{37DA2EC4-7439-7CA6-F5FD-52A26EFAB0FF}"/>
              </a:ext>
            </a:extLst>
          </p:cNvPr>
          <p:cNvSpPr/>
          <p:nvPr/>
        </p:nvSpPr>
        <p:spPr bwMode="auto">
          <a:xfrm>
            <a:off x="9085900" y="2621359"/>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97" name="Group 496">
            <a:extLst>
              <a:ext uri="{FF2B5EF4-FFF2-40B4-BE49-F238E27FC236}">
                <a16:creationId xmlns:a16="http://schemas.microsoft.com/office/drawing/2014/main" id="{7182A174-A69C-D3C3-C961-BC3BD94F8424}"/>
              </a:ext>
            </a:extLst>
          </p:cNvPr>
          <p:cNvGrpSpPr/>
          <p:nvPr/>
        </p:nvGrpSpPr>
        <p:grpSpPr>
          <a:xfrm>
            <a:off x="9517436" y="2615608"/>
            <a:ext cx="74068" cy="243165"/>
            <a:chOff x="6412647" y="3769572"/>
            <a:chExt cx="74068" cy="242706"/>
          </a:xfrm>
        </p:grpSpPr>
        <p:cxnSp>
          <p:nvCxnSpPr>
            <p:cNvPr id="498" name="Straight Connector 497">
              <a:extLst>
                <a:ext uri="{FF2B5EF4-FFF2-40B4-BE49-F238E27FC236}">
                  <a16:creationId xmlns:a16="http://schemas.microsoft.com/office/drawing/2014/main" id="{89732C19-E345-CA90-3B15-77B89E28199A}"/>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2E8B8BED-1001-D051-A883-321679330E2A}"/>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EF5AD4AF-4784-5E41-39EF-EEB7207F2569}"/>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01" name="Isosceles Triangle 500">
            <a:extLst>
              <a:ext uri="{FF2B5EF4-FFF2-40B4-BE49-F238E27FC236}">
                <a16:creationId xmlns:a16="http://schemas.microsoft.com/office/drawing/2014/main" id="{CEDE0DAF-EF81-624E-BF83-FB5DBA358BA0}"/>
              </a:ext>
            </a:extLst>
          </p:cNvPr>
          <p:cNvSpPr/>
          <p:nvPr/>
        </p:nvSpPr>
        <p:spPr bwMode="auto">
          <a:xfrm>
            <a:off x="9517033" y="2684700"/>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02" name="Group 501">
            <a:extLst>
              <a:ext uri="{FF2B5EF4-FFF2-40B4-BE49-F238E27FC236}">
                <a16:creationId xmlns:a16="http://schemas.microsoft.com/office/drawing/2014/main" id="{CE09A1E7-DB01-9E7C-3558-E55A7A5EDEB5}"/>
              </a:ext>
            </a:extLst>
          </p:cNvPr>
          <p:cNvGrpSpPr/>
          <p:nvPr/>
        </p:nvGrpSpPr>
        <p:grpSpPr>
          <a:xfrm>
            <a:off x="9945425" y="2574745"/>
            <a:ext cx="74068" cy="240088"/>
            <a:chOff x="6412647" y="3769572"/>
            <a:chExt cx="74068" cy="242706"/>
          </a:xfrm>
        </p:grpSpPr>
        <p:cxnSp>
          <p:nvCxnSpPr>
            <p:cNvPr id="503" name="Straight Connector 502">
              <a:extLst>
                <a:ext uri="{FF2B5EF4-FFF2-40B4-BE49-F238E27FC236}">
                  <a16:creationId xmlns:a16="http://schemas.microsoft.com/office/drawing/2014/main" id="{F71EDA60-7076-C0B1-1BC2-C792BBD5224C}"/>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7859E4E1-DAB5-1695-3713-38D188EB2FDA}"/>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2DEB9AE6-CF6D-2D49-973F-17C2A7D3237A}"/>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06" name="Isosceles Triangle 505">
            <a:extLst>
              <a:ext uri="{FF2B5EF4-FFF2-40B4-BE49-F238E27FC236}">
                <a16:creationId xmlns:a16="http://schemas.microsoft.com/office/drawing/2014/main" id="{82F9FA6D-31D1-365A-B716-DCE5BF9CB9D1}"/>
              </a:ext>
            </a:extLst>
          </p:cNvPr>
          <p:cNvSpPr/>
          <p:nvPr/>
        </p:nvSpPr>
        <p:spPr bwMode="auto">
          <a:xfrm>
            <a:off x="9945022" y="2654099"/>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07" name="Group 506">
            <a:extLst>
              <a:ext uri="{FF2B5EF4-FFF2-40B4-BE49-F238E27FC236}">
                <a16:creationId xmlns:a16="http://schemas.microsoft.com/office/drawing/2014/main" id="{01C07993-06B7-66D0-9894-AD8E240917F6}"/>
              </a:ext>
            </a:extLst>
          </p:cNvPr>
          <p:cNvGrpSpPr/>
          <p:nvPr/>
        </p:nvGrpSpPr>
        <p:grpSpPr>
          <a:xfrm>
            <a:off x="10372879" y="2603312"/>
            <a:ext cx="74068" cy="250245"/>
            <a:chOff x="6412647" y="3769572"/>
            <a:chExt cx="74068" cy="242706"/>
          </a:xfrm>
        </p:grpSpPr>
        <p:cxnSp>
          <p:nvCxnSpPr>
            <p:cNvPr id="508" name="Straight Connector 507">
              <a:extLst>
                <a:ext uri="{FF2B5EF4-FFF2-40B4-BE49-F238E27FC236}">
                  <a16:creationId xmlns:a16="http://schemas.microsoft.com/office/drawing/2014/main" id="{B0DE46EC-DDDE-D169-05AF-2FC31B098D56}"/>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800B31B7-97A5-0236-5303-E7D920ABF0D0}"/>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18DA7864-62A5-0753-B2A2-DDBF00CB3CD8}"/>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11" name="Isosceles Triangle 510">
            <a:extLst>
              <a:ext uri="{FF2B5EF4-FFF2-40B4-BE49-F238E27FC236}">
                <a16:creationId xmlns:a16="http://schemas.microsoft.com/office/drawing/2014/main" id="{E1CC74B8-B2BB-45C3-761C-5F49CEBFE2B0}"/>
              </a:ext>
            </a:extLst>
          </p:cNvPr>
          <p:cNvSpPr/>
          <p:nvPr/>
        </p:nvSpPr>
        <p:spPr bwMode="auto">
          <a:xfrm>
            <a:off x="10372476" y="2690806"/>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2" name="Group 511">
            <a:extLst>
              <a:ext uri="{FF2B5EF4-FFF2-40B4-BE49-F238E27FC236}">
                <a16:creationId xmlns:a16="http://schemas.microsoft.com/office/drawing/2014/main" id="{CA4B49BD-C587-CA43-BDD5-767FBD925BF9}"/>
              </a:ext>
            </a:extLst>
          </p:cNvPr>
          <p:cNvGrpSpPr/>
          <p:nvPr/>
        </p:nvGrpSpPr>
        <p:grpSpPr>
          <a:xfrm>
            <a:off x="10806781" y="2646315"/>
            <a:ext cx="74068" cy="270133"/>
            <a:chOff x="6412647" y="3769572"/>
            <a:chExt cx="74068" cy="242706"/>
          </a:xfrm>
        </p:grpSpPr>
        <p:cxnSp>
          <p:nvCxnSpPr>
            <p:cNvPr id="513" name="Straight Connector 512">
              <a:extLst>
                <a:ext uri="{FF2B5EF4-FFF2-40B4-BE49-F238E27FC236}">
                  <a16:creationId xmlns:a16="http://schemas.microsoft.com/office/drawing/2014/main" id="{49B8DB28-AA45-FCE1-46D9-E4BC2E108C08}"/>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60B2B7A5-80FF-63A0-57FE-0B9DFDF2DAD2}"/>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B3ED2F94-0594-981D-9CBB-CC44631442C7}"/>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16" name="Isosceles Triangle 515">
            <a:extLst>
              <a:ext uri="{FF2B5EF4-FFF2-40B4-BE49-F238E27FC236}">
                <a16:creationId xmlns:a16="http://schemas.microsoft.com/office/drawing/2014/main" id="{4FC228A8-349F-C865-9558-0F0130A06A9B}"/>
              </a:ext>
            </a:extLst>
          </p:cNvPr>
          <p:cNvSpPr/>
          <p:nvPr/>
        </p:nvSpPr>
        <p:spPr bwMode="auto">
          <a:xfrm>
            <a:off x="10806378" y="2739235"/>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7" name="Group 516">
            <a:extLst>
              <a:ext uri="{FF2B5EF4-FFF2-40B4-BE49-F238E27FC236}">
                <a16:creationId xmlns:a16="http://schemas.microsoft.com/office/drawing/2014/main" id="{02835AAE-B0D7-B738-4CE4-0A457BEB2FA0}"/>
              </a:ext>
            </a:extLst>
          </p:cNvPr>
          <p:cNvGrpSpPr/>
          <p:nvPr/>
        </p:nvGrpSpPr>
        <p:grpSpPr>
          <a:xfrm>
            <a:off x="11239565" y="2529388"/>
            <a:ext cx="74068" cy="266043"/>
            <a:chOff x="6412647" y="3769572"/>
            <a:chExt cx="74068" cy="242706"/>
          </a:xfrm>
        </p:grpSpPr>
        <p:cxnSp>
          <p:nvCxnSpPr>
            <p:cNvPr id="518" name="Straight Connector 517">
              <a:extLst>
                <a:ext uri="{FF2B5EF4-FFF2-40B4-BE49-F238E27FC236}">
                  <a16:creationId xmlns:a16="http://schemas.microsoft.com/office/drawing/2014/main" id="{1FC44C31-E5C4-7700-E207-8699CF326D5A}"/>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5325DF3A-C8EA-C4AC-EAB7-4B4CC532B9DB}"/>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BE4E59E1-1489-D05A-A9B4-C929AC0D67F9}"/>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21" name="Isosceles Triangle 520">
            <a:extLst>
              <a:ext uri="{FF2B5EF4-FFF2-40B4-BE49-F238E27FC236}">
                <a16:creationId xmlns:a16="http://schemas.microsoft.com/office/drawing/2014/main" id="{A6E2B8C3-4FAB-CFCB-5445-15D243B0582F}"/>
              </a:ext>
            </a:extLst>
          </p:cNvPr>
          <p:cNvSpPr/>
          <p:nvPr/>
        </p:nvSpPr>
        <p:spPr bwMode="auto">
          <a:xfrm>
            <a:off x="11239162" y="2608743"/>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22" name="Group 521">
            <a:extLst>
              <a:ext uri="{FF2B5EF4-FFF2-40B4-BE49-F238E27FC236}">
                <a16:creationId xmlns:a16="http://schemas.microsoft.com/office/drawing/2014/main" id="{5E509258-33F0-A5E2-A568-3D0EBA130F11}"/>
              </a:ext>
            </a:extLst>
          </p:cNvPr>
          <p:cNvGrpSpPr/>
          <p:nvPr/>
        </p:nvGrpSpPr>
        <p:grpSpPr>
          <a:xfrm>
            <a:off x="11677188" y="2567176"/>
            <a:ext cx="74068" cy="277045"/>
            <a:chOff x="6412647" y="3769572"/>
            <a:chExt cx="74068" cy="242706"/>
          </a:xfrm>
        </p:grpSpPr>
        <p:cxnSp>
          <p:nvCxnSpPr>
            <p:cNvPr id="523" name="Straight Connector 522">
              <a:extLst>
                <a:ext uri="{FF2B5EF4-FFF2-40B4-BE49-F238E27FC236}">
                  <a16:creationId xmlns:a16="http://schemas.microsoft.com/office/drawing/2014/main" id="{503E9E97-9FDF-8E00-613F-A44B8F7EB91D}"/>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AF5E2CA8-6F4E-7DE1-32B5-5ECB1E9FFB93}"/>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76797B07-ED9D-BF9F-BB91-2B105D9C3C87}"/>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26" name="Isosceles Triangle 525">
            <a:extLst>
              <a:ext uri="{FF2B5EF4-FFF2-40B4-BE49-F238E27FC236}">
                <a16:creationId xmlns:a16="http://schemas.microsoft.com/office/drawing/2014/main" id="{7C71A520-7B77-1D90-6AC2-14BEAD48D65F}"/>
              </a:ext>
            </a:extLst>
          </p:cNvPr>
          <p:cNvSpPr/>
          <p:nvPr/>
        </p:nvSpPr>
        <p:spPr bwMode="auto">
          <a:xfrm>
            <a:off x="11676785" y="2654670"/>
            <a:ext cx="80559" cy="6944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27" name="Group 526">
            <a:extLst>
              <a:ext uri="{FF2B5EF4-FFF2-40B4-BE49-F238E27FC236}">
                <a16:creationId xmlns:a16="http://schemas.microsoft.com/office/drawing/2014/main" id="{90384153-9024-E510-B636-9155F451B3AC}"/>
              </a:ext>
            </a:extLst>
          </p:cNvPr>
          <p:cNvGrpSpPr/>
          <p:nvPr/>
        </p:nvGrpSpPr>
        <p:grpSpPr>
          <a:xfrm>
            <a:off x="6719045" y="3031108"/>
            <a:ext cx="74068" cy="384558"/>
            <a:chOff x="6412647" y="3769572"/>
            <a:chExt cx="74068" cy="242706"/>
          </a:xfrm>
        </p:grpSpPr>
        <p:cxnSp>
          <p:nvCxnSpPr>
            <p:cNvPr id="528" name="Straight Connector 527">
              <a:extLst>
                <a:ext uri="{FF2B5EF4-FFF2-40B4-BE49-F238E27FC236}">
                  <a16:creationId xmlns:a16="http://schemas.microsoft.com/office/drawing/2014/main" id="{634FBF9C-7325-B64C-CDDA-983653E38D41}"/>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C96F935B-3C8C-AB0F-E138-EF6397C8DE01}"/>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C8C4ACC3-5920-FF28-5A6C-333E61D8420E}"/>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31" name="Rectangle 530">
            <a:extLst>
              <a:ext uri="{FF2B5EF4-FFF2-40B4-BE49-F238E27FC236}">
                <a16:creationId xmlns:a16="http://schemas.microsoft.com/office/drawing/2014/main" id="{EDE013B5-D895-6470-6314-9E5FBE1E8F2D}"/>
              </a:ext>
            </a:extLst>
          </p:cNvPr>
          <p:cNvSpPr/>
          <p:nvPr/>
        </p:nvSpPr>
        <p:spPr bwMode="auto">
          <a:xfrm>
            <a:off x="6733603" y="3193666"/>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32" name="Group 531">
            <a:extLst>
              <a:ext uri="{FF2B5EF4-FFF2-40B4-BE49-F238E27FC236}">
                <a16:creationId xmlns:a16="http://schemas.microsoft.com/office/drawing/2014/main" id="{6C98DEEC-FA53-879F-33C9-9F696F52BB83}"/>
              </a:ext>
            </a:extLst>
          </p:cNvPr>
          <p:cNvGrpSpPr/>
          <p:nvPr/>
        </p:nvGrpSpPr>
        <p:grpSpPr>
          <a:xfrm>
            <a:off x="6933795" y="3064126"/>
            <a:ext cx="74068" cy="405364"/>
            <a:chOff x="6412647" y="3769572"/>
            <a:chExt cx="74068" cy="242706"/>
          </a:xfrm>
        </p:grpSpPr>
        <p:cxnSp>
          <p:nvCxnSpPr>
            <p:cNvPr id="533" name="Straight Connector 532">
              <a:extLst>
                <a:ext uri="{FF2B5EF4-FFF2-40B4-BE49-F238E27FC236}">
                  <a16:creationId xmlns:a16="http://schemas.microsoft.com/office/drawing/2014/main" id="{E2C28240-4779-9AAB-4D66-DF19CF8BB2E8}"/>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F613537D-E6CE-8109-B2D4-734DD842042D}"/>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23FF6230-9003-C81E-79E2-AAD8E9F5DD39}"/>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36" name="Rectangle 535">
            <a:extLst>
              <a:ext uri="{FF2B5EF4-FFF2-40B4-BE49-F238E27FC236}">
                <a16:creationId xmlns:a16="http://schemas.microsoft.com/office/drawing/2014/main" id="{0598412D-C805-8C56-2E51-248BD585712A}"/>
              </a:ext>
            </a:extLst>
          </p:cNvPr>
          <p:cNvSpPr/>
          <p:nvPr/>
        </p:nvSpPr>
        <p:spPr bwMode="auto">
          <a:xfrm>
            <a:off x="6948353" y="3226684"/>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37" name="Group 536">
            <a:extLst>
              <a:ext uri="{FF2B5EF4-FFF2-40B4-BE49-F238E27FC236}">
                <a16:creationId xmlns:a16="http://schemas.microsoft.com/office/drawing/2014/main" id="{BF92A6D1-52E8-092D-5CED-3DB353EDE539}"/>
              </a:ext>
            </a:extLst>
          </p:cNvPr>
          <p:cNvGrpSpPr/>
          <p:nvPr/>
        </p:nvGrpSpPr>
        <p:grpSpPr>
          <a:xfrm>
            <a:off x="7363375" y="2745377"/>
            <a:ext cx="74068" cy="479136"/>
            <a:chOff x="6412647" y="3769572"/>
            <a:chExt cx="74068" cy="242706"/>
          </a:xfrm>
        </p:grpSpPr>
        <p:cxnSp>
          <p:nvCxnSpPr>
            <p:cNvPr id="538" name="Straight Connector 537">
              <a:extLst>
                <a:ext uri="{FF2B5EF4-FFF2-40B4-BE49-F238E27FC236}">
                  <a16:creationId xmlns:a16="http://schemas.microsoft.com/office/drawing/2014/main" id="{5F88B77D-38B2-2B79-E8E6-D35DCE693FD6}"/>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C17A149F-72D6-1307-1463-7CCC10A6F93C}"/>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165FEDC2-F317-A34B-4A05-AE33D6CB7988}"/>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41" name="Rectangle 540">
            <a:extLst>
              <a:ext uri="{FF2B5EF4-FFF2-40B4-BE49-F238E27FC236}">
                <a16:creationId xmlns:a16="http://schemas.microsoft.com/office/drawing/2014/main" id="{2C5CFE2B-FA25-DB55-3D35-1A8FFDC724DA}"/>
              </a:ext>
            </a:extLst>
          </p:cNvPr>
          <p:cNvSpPr/>
          <p:nvPr/>
        </p:nvSpPr>
        <p:spPr bwMode="auto">
          <a:xfrm>
            <a:off x="7377933" y="2960543"/>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2" name="Group 541">
            <a:extLst>
              <a:ext uri="{FF2B5EF4-FFF2-40B4-BE49-F238E27FC236}">
                <a16:creationId xmlns:a16="http://schemas.microsoft.com/office/drawing/2014/main" id="{6D194580-861B-E488-7698-5957CF4021FC}"/>
              </a:ext>
            </a:extLst>
          </p:cNvPr>
          <p:cNvGrpSpPr/>
          <p:nvPr/>
        </p:nvGrpSpPr>
        <p:grpSpPr>
          <a:xfrm>
            <a:off x="7792596" y="2704295"/>
            <a:ext cx="74068" cy="525644"/>
            <a:chOff x="6412647" y="3769572"/>
            <a:chExt cx="74068" cy="242706"/>
          </a:xfrm>
        </p:grpSpPr>
        <p:cxnSp>
          <p:nvCxnSpPr>
            <p:cNvPr id="543" name="Straight Connector 542">
              <a:extLst>
                <a:ext uri="{FF2B5EF4-FFF2-40B4-BE49-F238E27FC236}">
                  <a16:creationId xmlns:a16="http://schemas.microsoft.com/office/drawing/2014/main" id="{D6978761-3380-C998-7446-25C37DA05833}"/>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A3E3DD8-47EA-94A1-9217-70039F52218C}"/>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27C95353-32BB-B742-BD79-52DDA42DF149}"/>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46" name="Rectangle 545">
            <a:extLst>
              <a:ext uri="{FF2B5EF4-FFF2-40B4-BE49-F238E27FC236}">
                <a16:creationId xmlns:a16="http://schemas.microsoft.com/office/drawing/2014/main" id="{E9BCCFBA-59AC-1284-9090-560FE01E215D}"/>
              </a:ext>
            </a:extLst>
          </p:cNvPr>
          <p:cNvSpPr/>
          <p:nvPr/>
        </p:nvSpPr>
        <p:spPr bwMode="auto">
          <a:xfrm>
            <a:off x="7807154" y="2938819"/>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7" name="Group 546">
            <a:extLst>
              <a:ext uri="{FF2B5EF4-FFF2-40B4-BE49-F238E27FC236}">
                <a16:creationId xmlns:a16="http://schemas.microsoft.com/office/drawing/2014/main" id="{CBCD912F-9ECA-6AE3-BA96-75EF08FED44F}"/>
              </a:ext>
            </a:extLst>
          </p:cNvPr>
          <p:cNvGrpSpPr/>
          <p:nvPr/>
        </p:nvGrpSpPr>
        <p:grpSpPr>
          <a:xfrm>
            <a:off x="8223752" y="2922626"/>
            <a:ext cx="74068" cy="445133"/>
            <a:chOff x="6412647" y="3769572"/>
            <a:chExt cx="74068" cy="242706"/>
          </a:xfrm>
        </p:grpSpPr>
        <p:cxnSp>
          <p:nvCxnSpPr>
            <p:cNvPr id="548" name="Straight Connector 547">
              <a:extLst>
                <a:ext uri="{FF2B5EF4-FFF2-40B4-BE49-F238E27FC236}">
                  <a16:creationId xmlns:a16="http://schemas.microsoft.com/office/drawing/2014/main" id="{AF944925-FB3D-81D1-122D-EB3A29D732FF}"/>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8B92345E-9747-7D68-667D-7613F1411313}"/>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179496FA-FBD8-DE45-DFE9-4FB15B822FB5}"/>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51" name="Rectangle 550">
            <a:extLst>
              <a:ext uri="{FF2B5EF4-FFF2-40B4-BE49-F238E27FC236}">
                <a16:creationId xmlns:a16="http://schemas.microsoft.com/office/drawing/2014/main" id="{9575392D-716D-1EB1-068D-7B0A64A53466}"/>
              </a:ext>
            </a:extLst>
          </p:cNvPr>
          <p:cNvSpPr/>
          <p:nvPr/>
        </p:nvSpPr>
        <p:spPr bwMode="auto">
          <a:xfrm>
            <a:off x="8238310" y="3106503"/>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2" name="Group 551">
            <a:extLst>
              <a:ext uri="{FF2B5EF4-FFF2-40B4-BE49-F238E27FC236}">
                <a16:creationId xmlns:a16="http://schemas.microsoft.com/office/drawing/2014/main" id="{B63E752D-1693-B280-CBB1-ADB66C832774}"/>
              </a:ext>
            </a:extLst>
          </p:cNvPr>
          <p:cNvGrpSpPr/>
          <p:nvPr/>
        </p:nvGrpSpPr>
        <p:grpSpPr>
          <a:xfrm>
            <a:off x="8657160" y="2549162"/>
            <a:ext cx="74068" cy="472348"/>
            <a:chOff x="6412647" y="3769572"/>
            <a:chExt cx="74068" cy="242706"/>
          </a:xfrm>
        </p:grpSpPr>
        <p:cxnSp>
          <p:nvCxnSpPr>
            <p:cNvPr id="553" name="Straight Connector 552">
              <a:extLst>
                <a:ext uri="{FF2B5EF4-FFF2-40B4-BE49-F238E27FC236}">
                  <a16:creationId xmlns:a16="http://schemas.microsoft.com/office/drawing/2014/main" id="{FB13445A-9E36-6F7C-6A60-551105B34054}"/>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5B004239-E2BA-313F-EA0B-2A5B71504403}"/>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FB9542AA-61DA-BD9C-7C7D-6D5A406D2ED8}"/>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56" name="Rectangle 555">
            <a:extLst>
              <a:ext uri="{FF2B5EF4-FFF2-40B4-BE49-F238E27FC236}">
                <a16:creationId xmlns:a16="http://schemas.microsoft.com/office/drawing/2014/main" id="{95ECCEC4-FF3B-7FB3-0902-608EAC0FDFB3}"/>
              </a:ext>
            </a:extLst>
          </p:cNvPr>
          <p:cNvSpPr/>
          <p:nvPr/>
        </p:nvSpPr>
        <p:spPr bwMode="auto">
          <a:xfrm>
            <a:off x="8669005" y="2760253"/>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7" name="Group 556">
            <a:extLst>
              <a:ext uri="{FF2B5EF4-FFF2-40B4-BE49-F238E27FC236}">
                <a16:creationId xmlns:a16="http://schemas.microsoft.com/office/drawing/2014/main" id="{5D427F57-B553-33F5-1E22-FCB4EB229E27}"/>
              </a:ext>
            </a:extLst>
          </p:cNvPr>
          <p:cNvGrpSpPr/>
          <p:nvPr/>
        </p:nvGrpSpPr>
        <p:grpSpPr>
          <a:xfrm>
            <a:off x="9083604" y="2616570"/>
            <a:ext cx="74068" cy="610111"/>
            <a:chOff x="6412647" y="3769572"/>
            <a:chExt cx="74068" cy="242706"/>
          </a:xfrm>
        </p:grpSpPr>
        <p:cxnSp>
          <p:nvCxnSpPr>
            <p:cNvPr id="558" name="Straight Connector 557">
              <a:extLst>
                <a:ext uri="{FF2B5EF4-FFF2-40B4-BE49-F238E27FC236}">
                  <a16:creationId xmlns:a16="http://schemas.microsoft.com/office/drawing/2014/main" id="{9DEDD0F6-1615-3312-4177-396A19D1BC91}"/>
                </a:ext>
              </a:extLst>
            </p:cNvPr>
            <p:cNvCxnSpPr>
              <a:cxnSpLocks/>
            </p:cNvCxnSpPr>
            <p:nvPr/>
          </p:nvCxnSpPr>
          <p:spPr bwMode="auto">
            <a:xfrm>
              <a:off x="6449681" y="3772644"/>
              <a:ext cx="0" cy="239634"/>
            </a:xfrm>
            <a:prstGeom prst="line">
              <a:avLst/>
            </a:prstGeom>
            <a:noFill/>
            <a:ln w="1905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708E60B1-852A-AAE2-0C46-2BFBE994EBA2}"/>
                </a:ext>
              </a:extLst>
            </p:cNvPr>
            <p:cNvCxnSpPr>
              <a:cxnSpLocks/>
            </p:cNvCxnSpPr>
            <p:nvPr/>
          </p:nvCxnSpPr>
          <p:spPr bwMode="auto">
            <a:xfrm>
              <a:off x="6412647" y="3769572"/>
              <a:ext cx="74068" cy="0"/>
            </a:xfrm>
            <a:prstGeom prst="line">
              <a:avLst/>
            </a:prstGeom>
            <a:noFill/>
            <a:ln w="1905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09F20A4F-B4CD-62CF-CD95-E1FFB5A37A80}"/>
                </a:ext>
              </a:extLst>
            </p:cNvPr>
            <p:cNvCxnSpPr>
              <a:cxnSpLocks/>
            </p:cNvCxnSpPr>
            <p:nvPr/>
          </p:nvCxnSpPr>
          <p:spPr bwMode="auto">
            <a:xfrm>
              <a:off x="6412647" y="4009565"/>
              <a:ext cx="74068" cy="0"/>
            </a:xfrm>
            <a:prstGeom prst="line">
              <a:avLst/>
            </a:prstGeom>
            <a:noFill/>
            <a:ln w="19050" cap="flat" cmpd="sng" algn="ctr">
              <a:solidFill>
                <a:schemeClr val="accent3"/>
              </a:solidFill>
              <a:prstDash val="solid"/>
              <a:round/>
              <a:headEnd type="none" w="med" len="med"/>
              <a:tailEnd type="none" w="med" len="med"/>
            </a:ln>
            <a:effectLst/>
          </p:spPr>
        </p:cxnSp>
      </p:grpSp>
      <p:sp>
        <p:nvSpPr>
          <p:cNvPr id="561" name="Rectangle 560">
            <a:extLst>
              <a:ext uri="{FF2B5EF4-FFF2-40B4-BE49-F238E27FC236}">
                <a16:creationId xmlns:a16="http://schemas.microsoft.com/office/drawing/2014/main" id="{23735E9F-2BAC-DAC1-8A56-D70C2A5CB8ED}"/>
              </a:ext>
            </a:extLst>
          </p:cNvPr>
          <p:cNvSpPr/>
          <p:nvPr/>
        </p:nvSpPr>
        <p:spPr bwMode="auto">
          <a:xfrm>
            <a:off x="9095449" y="2887981"/>
            <a:ext cx="52093" cy="5642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62" name="Group 561">
            <a:extLst>
              <a:ext uri="{FF2B5EF4-FFF2-40B4-BE49-F238E27FC236}">
                <a16:creationId xmlns:a16="http://schemas.microsoft.com/office/drawing/2014/main" id="{F2DA2663-65F7-4E3A-2903-985A49E59183}"/>
              </a:ext>
            </a:extLst>
          </p:cNvPr>
          <p:cNvGrpSpPr/>
          <p:nvPr/>
        </p:nvGrpSpPr>
        <p:grpSpPr>
          <a:xfrm>
            <a:off x="9516508" y="2362733"/>
            <a:ext cx="74068" cy="493325"/>
            <a:chOff x="6412647" y="3769572"/>
            <a:chExt cx="74068" cy="242706"/>
          </a:xfrm>
        </p:grpSpPr>
        <p:cxnSp>
          <p:nvCxnSpPr>
            <p:cNvPr id="563" name="Straight Connector 562">
              <a:extLst>
                <a:ext uri="{FF2B5EF4-FFF2-40B4-BE49-F238E27FC236}">
                  <a16:creationId xmlns:a16="http://schemas.microsoft.com/office/drawing/2014/main" id="{23CDA49D-31E6-012C-94BB-A94416D23ED8}"/>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5A333757-DE3B-EAEE-A57D-BD302258A667}"/>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C1FFD7FE-5BCC-B8B7-A06B-855A4D38D9A3}"/>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66" name="Rectangle 565">
            <a:extLst>
              <a:ext uri="{FF2B5EF4-FFF2-40B4-BE49-F238E27FC236}">
                <a16:creationId xmlns:a16="http://schemas.microsoft.com/office/drawing/2014/main" id="{26965385-37F1-159E-C239-3A41C63CE07A}"/>
              </a:ext>
            </a:extLst>
          </p:cNvPr>
          <p:cNvSpPr/>
          <p:nvPr/>
        </p:nvSpPr>
        <p:spPr bwMode="auto">
          <a:xfrm>
            <a:off x="9531066" y="2576538"/>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67" name="Group 566">
            <a:extLst>
              <a:ext uri="{FF2B5EF4-FFF2-40B4-BE49-F238E27FC236}">
                <a16:creationId xmlns:a16="http://schemas.microsoft.com/office/drawing/2014/main" id="{F166188B-1C91-5FEA-7F2C-EF11CBAB1934}"/>
              </a:ext>
            </a:extLst>
          </p:cNvPr>
          <p:cNvGrpSpPr/>
          <p:nvPr/>
        </p:nvGrpSpPr>
        <p:grpSpPr>
          <a:xfrm>
            <a:off x="9940382" y="2549162"/>
            <a:ext cx="74068" cy="632146"/>
            <a:chOff x="6412647" y="3769572"/>
            <a:chExt cx="74068" cy="242706"/>
          </a:xfrm>
        </p:grpSpPr>
        <p:cxnSp>
          <p:nvCxnSpPr>
            <p:cNvPr id="568" name="Straight Connector 567">
              <a:extLst>
                <a:ext uri="{FF2B5EF4-FFF2-40B4-BE49-F238E27FC236}">
                  <a16:creationId xmlns:a16="http://schemas.microsoft.com/office/drawing/2014/main" id="{61E45ADD-E726-9259-0819-EA4AF8F74E5E}"/>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E6C8AED-794E-A674-7EF3-59982BE42EE5}"/>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8919BA17-1EE7-DD94-C328-36583D279592}"/>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71" name="Rectangle 570">
            <a:extLst>
              <a:ext uri="{FF2B5EF4-FFF2-40B4-BE49-F238E27FC236}">
                <a16:creationId xmlns:a16="http://schemas.microsoft.com/office/drawing/2014/main" id="{050E4AD8-D623-00EE-57D2-3C08B4F0DD4E}"/>
              </a:ext>
            </a:extLst>
          </p:cNvPr>
          <p:cNvSpPr/>
          <p:nvPr/>
        </p:nvSpPr>
        <p:spPr bwMode="auto">
          <a:xfrm>
            <a:off x="9954940" y="2824341"/>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2" name="Group 571">
            <a:extLst>
              <a:ext uri="{FF2B5EF4-FFF2-40B4-BE49-F238E27FC236}">
                <a16:creationId xmlns:a16="http://schemas.microsoft.com/office/drawing/2014/main" id="{81F859F0-EF08-B1E4-597D-B0A6D11808E3}"/>
              </a:ext>
            </a:extLst>
          </p:cNvPr>
          <p:cNvGrpSpPr/>
          <p:nvPr/>
        </p:nvGrpSpPr>
        <p:grpSpPr>
          <a:xfrm>
            <a:off x="10373039" y="2192506"/>
            <a:ext cx="74068" cy="661051"/>
            <a:chOff x="6412647" y="3769572"/>
            <a:chExt cx="74068" cy="242706"/>
          </a:xfrm>
        </p:grpSpPr>
        <p:cxnSp>
          <p:nvCxnSpPr>
            <p:cNvPr id="573" name="Straight Connector 572">
              <a:extLst>
                <a:ext uri="{FF2B5EF4-FFF2-40B4-BE49-F238E27FC236}">
                  <a16:creationId xmlns:a16="http://schemas.microsoft.com/office/drawing/2014/main" id="{5FE4A260-A1C8-AF06-2DC4-5CF0E50A17E0}"/>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11B83739-5CD3-E5C3-D003-89B8ACFC988C}"/>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85CB94AA-685F-673D-BB1E-6467224EA1BF}"/>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76" name="Rectangle 575">
            <a:extLst>
              <a:ext uri="{FF2B5EF4-FFF2-40B4-BE49-F238E27FC236}">
                <a16:creationId xmlns:a16="http://schemas.microsoft.com/office/drawing/2014/main" id="{7F527891-CECF-B358-33E8-65CED7F604C9}"/>
              </a:ext>
            </a:extLst>
          </p:cNvPr>
          <p:cNvSpPr/>
          <p:nvPr/>
        </p:nvSpPr>
        <p:spPr bwMode="auto">
          <a:xfrm>
            <a:off x="10387597" y="2496934"/>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7" name="Group 576">
            <a:extLst>
              <a:ext uri="{FF2B5EF4-FFF2-40B4-BE49-F238E27FC236}">
                <a16:creationId xmlns:a16="http://schemas.microsoft.com/office/drawing/2014/main" id="{F5A44B8B-0A9D-94B6-C560-518CB50CC535}"/>
              </a:ext>
            </a:extLst>
          </p:cNvPr>
          <p:cNvGrpSpPr/>
          <p:nvPr/>
        </p:nvGrpSpPr>
        <p:grpSpPr>
          <a:xfrm>
            <a:off x="10807738" y="2414682"/>
            <a:ext cx="74068" cy="545859"/>
            <a:chOff x="6412647" y="3769572"/>
            <a:chExt cx="74068" cy="242706"/>
          </a:xfrm>
        </p:grpSpPr>
        <p:cxnSp>
          <p:nvCxnSpPr>
            <p:cNvPr id="578" name="Straight Connector 577">
              <a:extLst>
                <a:ext uri="{FF2B5EF4-FFF2-40B4-BE49-F238E27FC236}">
                  <a16:creationId xmlns:a16="http://schemas.microsoft.com/office/drawing/2014/main" id="{D91A2796-4C93-E3B6-9D9F-3915FE02A0EA}"/>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DC24A6FB-5C2E-5652-53A5-7D1687B5E5AD}"/>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9FD0F7E7-0C5C-980D-9507-7AFF4B5927AE}"/>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81" name="Rectangle 580">
            <a:extLst>
              <a:ext uri="{FF2B5EF4-FFF2-40B4-BE49-F238E27FC236}">
                <a16:creationId xmlns:a16="http://schemas.microsoft.com/office/drawing/2014/main" id="{4DD4B499-C5B6-325F-A628-56562D36D18B}"/>
              </a:ext>
            </a:extLst>
          </p:cNvPr>
          <p:cNvSpPr/>
          <p:nvPr/>
        </p:nvSpPr>
        <p:spPr bwMode="auto">
          <a:xfrm>
            <a:off x="10822296" y="2648740"/>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82" name="Group 581">
            <a:extLst>
              <a:ext uri="{FF2B5EF4-FFF2-40B4-BE49-F238E27FC236}">
                <a16:creationId xmlns:a16="http://schemas.microsoft.com/office/drawing/2014/main" id="{D81EA716-2804-C771-91A5-741CAC471725}"/>
              </a:ext>
            </a:extLst>
          </p:cNvPr>
          <p:cNvGrpSpPr/>
          <p:nvPr/>
        </p:nvGrpSpPr>
        <p:grpSpPr>
          <a:xfrm>
            <a:off x="11237308" y="2494274"/>
            <a:ext cx="74068" cy="724883"/>
            <a:chOff x="6412647" y="3769572"/>
            <a:chExt cx="74068" cy="242706"/>
          </a:xfrm>
        </p:grpSpPr>
        <p:cxnSp>
          <p:nvCxnSpPr>
            <p:cNvPr id="583" name="Straight Connector 582">
              <a:extLst>
                <a:ext uri="{FF2B5EF4-FFF2-40B4-BE49-F238E27FC236}">
                  <a16:creationId xmlns:a16="http://schemas.microsoft.com/office/drawing/2014/main" id="{61C5E264-3154-CAB9-75BF-728D6D7AEF41}"/>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2B8C9401-8186-4424-B8DD-7A318F7760CB}"/>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C50EF351-8C33-28A7-A401-CE9FFD43590A}"/>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86" name="Rectangle 585">
            <a:extLst>
              <a:ext uri="{FF2B5EF4-FFF2-40B4-BE49-F238E27FC236}">
                <a16:creationId xmlns:a16="http://schemas.microsoft.com/office/drawing/2014/main" id="{B08EDFC6-C1B9-17D6-B2D5-ACDCCEEB0779}"/>
              </a:ext>
            </a:extLst>
          </p:cNvPr>
          <p:cNvSpPr/>
          <p:nvPr/>
        </p:nvSpPr>
        <p:spPr bwMode="auto">
          <a:xfrm>
            <a:off x="11249153" y="2825362"/>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87" name="Group 586">
            <a:extLst>
              <a:ext uri="{FF2B5EF4-FFF2-40B4-BE49-F238E27FC236}">
                <a16:creationId xmlns:a16="http://schemas.microsoft.com/office/drawing/2014/main" id="{12EDB1ED-2997-8E55-3F72-825FE2171EE1}"/>
              </a:ext>
            </a:extLst>
          </p:cNvPr>
          <p:cNvGrpSpPr/>
          <p:nvPr/>
        </p:nvGrpSpPr>
        <p:grpSpPr>
          <a:xfrm>
            <a:off x="11678034" y="2348436"/>
            <a:ext cx="74068" cy="715690"/>
            <a:chOff x="6412647" y="3769572"/>
            <a:chExt cx="74068" cy="242706"/>
          </a:xfrm>
        </p:grpSpPr>
        <p:cxnSp>
          <p:nvCxnSpPr>
            <p:cNvPr id="588" name="Straight Connector 587">
              <a:extLst>
                <a:ext uri="{FF2B5EF4-FFF2-40B4-BE49-F238E27FC236}">
                  <a16:creationId xmlns:a16="http://schemas.microsoft.com/office/drawing/2014/main" id="{9C04FEBB-636F-9B6E-547A-F796CCCA0C2C}"/>
                </a:ext>
              </a:extLst>
            </p:cNvPr>
            <p:cNvCxnSpPr>
              <a:cxnSpLocks/>
            </p:cNvCxnSpPr>
            <p:nvPr/>
          </p:nvCxnSpPr>
          <p:spPr bwMode="auto">
            <a:xfrm>
              <a:off x="6449681" y="3772644"/>
              <a:ext cx="0" cy="239634"/>
            </a:xfrm>
            <a:prstGeom prst="line">
              <a:avLst/>
            </a:prstGeom>
            <a:noFill/>
            <a:ln w="1905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B32330B0-4F22-56D5-918F-6C353129401B}"/>
                </a:ext>
              </a:extLst>
            </p:cNvPr>
            <p:cNvCxnSpPr>
              <a:cxnSpLocks/>
            </p:cNvCxnSpPr>
            <p:nvPr/>
          </p:nvCxnSpPr>
          <p:spPr bwMode="auto">
            <a:xfrm>
              <a:off x="6412647" y="3769572"/>
              <a:ext cx="74068" cy="0"/>
            </a:xfrm>
            <a:prstGeom prst="line">
              <a:avLst/>
            </a:prstGeom>
            <a:noFill/>
            <a:ln w="19050"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73509B53-886F-1903-88B4-148FC0E96B98}"/>
                </a:ext>
              </a:extLst>
            </p:cNvPr>
            <p:cNvCxnSpPr>
              <a:cxnSpLocks/>
            </p:cNvCxnSpPr>
            <p:nvPr/>
          </p:nvCxnSpPr>
          <p:spPr bwMode="auto">
            <a:xfrm>
              <a:off x="6412647" y="4009565"/>
              <a:ext cx="74068" cy="0"/>
            </a:xfrm>
            <a:prstGeom prst="line">
              <a:avLst/>
            </a:prstGeom>
            <a:noFill/>
            <a:ln w="19050" cap="flat" cmpd="sng" algn="ctr">
              <a:solidFill>
                <a:schemeClr val="accent1"/>
              </a:solidFill>
              <a:prstDash val="solid"/>
              <a:round/>
              <a:headEnd type="none" w="med" len="med"/>
              <a:tailEnd type="none" w="med" len="med"/>
            </a:ln>
            <a:effectLst/>
          </p:spPr>
        </p:cxnSp>
      </p:grpSp>
      <p:sp>
        <p:nvSpPr>
          <p:cNvPr id="591" name="Rectangle 590">
            <a:extLst>
              <a:ext uri="{FF2B5EF4-FFF2-40B4-BE49-F238E27FC236}">
                <a16:creationId xmlns:a16="http://schemas.microsoft.com/office/drawing/2014/main" id="{1148A5BB-A33F-D944-AB57-8D7AE470F892}"/>
              </a:ext>
            </a:extLst>
          </p:cNvPr>
          <p:cNvSpPr/>
          <p:nvPr/>
        </p:nvSpPr>
        <p:spPr bwMode="auto">
          <a:xfrm>
            <a:off x="11689879" y="2669982"/>
            <a:ext cx="52093" cy="564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D3CA8EDF-FA56-1280-7828-6C75F41FC808}"/>
              </a:ext>
            </a:extLst>
          </p:cNvPr>
          <p:cNvSpPr txBox="1"/>
          <p:nvPr/>
        </p:nvSpPr>
        <p:spPr bwMode="auto">
          <a:xfrm>
            <a:off x="6751859" y="1997006"/>
            <a:ext cx="980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RT Period</a:t>
            </a:r>
          </a:p>
        </p:txBody>
      </p:sp>
      <p:sp>
        <p:nvSpPr>
          <p:cNvPr id="6" name="TextBox 5">
            <a:extLst>
              <a:ext uri="{FF2B5EF4-FFF2-40B4-BE49-F238E27FC236}">
                <a16:creationId xmlns:a16="http://schemas.microsoft.com/office/drawing/2014/main" id="{9E207B75-EB08-195F-C759-6F0FC8E5BFA3}"/>
              </a:ext>
            </a:extLst>
          </p:cNvPr>
          <p:cNvSpPr txBox="1"/>
          <p:nvPr/>
        </p:nvSpPr>
        <p:spPr bwMode="auto">
          <a:xfrm>
            <a:off x="9203062" y="1906072"/>
            <a:ext cx="1306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OL/Crossover</a:t>
            </a:r>
          </a:p>
        </p:txBody>
      </p:sp>
    </p:spTree>
    <p:extLst>
      <p:ext uri="{BB962C8B-B14F-4D97-AF65-F5344CB8AC3E}">
        <p14:creationId xmlns:p14="http://schemas.microsoft.com/office/powerpoint/2010/main" val="399078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52DB-0138-12E4-EE30-ADC82C09AEB7}"/>
              </a:ext>
            </a:extLst>
          </p:cNvPr>
          <p:cNvSpPr>
            <a:spLocks noGrp="1"/>
          </p:cNvSpPr>
          <p:nvPr>
            <p:ph type="title"/>
          </p:nvPr>
        </p:nvSpPr>
        <p:spPr/>
        <p:txBody>
          <a:bodyPr/>
          <a:lstStyle/>
          <a:p>
            <a:r>
              <a:rPr lang="en-US" dirty="0"/>
              <a:t>MOMENTUM Update in Symptomatic, Anemic MF: Spleen Response Through Wk 48</a:t>
            </a:r>
          </a:p>
        </p:txBody>
      </p:sp>
      <p:sp>
        <p:nvSpPr>
          <p:cNvPr id="327" name="TextBox 326">
            <a:extLst>
              <a:ext uri="{FF2B5EF4-FFF2-40B4-BE49-F238E27FC236}">
                <a16:creationId xmlns:a16="http://schemas.microsoft.com/office/drawing/2014/main" id="{0DAD5F08-F99E-7B6F-4414-7CE1A1841CD6}"/>
              </a:ext>
            </a:extLst>
          </p:cNvPr>
          <p:cNvSpPr txBox="1"/>
          <p:nvPr/>
        </p:nvSpPr>
        <p:spPr>
          <a:xfrm>
            <a:off x="1488481" y="1517243"/>
            <a:ext cx="9307935"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Change in Spleen Volume From Baseline to Wk 48 in Patients </a:t>
            </a:r>
            <a:r>
              <a:rPr lang="en-US" sz="1600" dirty="0">
                <a:solidFill>
                  <a:schemeClr val="bg1"/>
                </a:solidFill>
                <a:latin typeface="+mn-lt"/>
              </a:rPr>
              <a:t>With Spleen Response at </a:t>
            </a:r>
            <a:r>
              <a:rPr lang="en-US" sz="1600" b="1" dirty="0">
                <a:solidFill>
                  <a:schemeClr val="bg1"/>
                </a:solidFill>
                <a:latin typeface="+mn-lt"/>
                <a:cs typeface="Arial" panose="020B0604020202020204" pitchFamily="34" charset="0"/>
              </a:rPr>
              <a:t>Wk 24</a:t>
            </a:r>
          </a:p>
        </p:txBody>
      </p:sp>
      <p:sp>
        <p:nvSpPr>
          <p:cNvPr id="329" name="Text Box 15">
            <a:extLst>
              <a:ext uri="{FF2B5EF4-FFF2-40B4-BE49-F238E27FC236}">
                <a16:creationId xmlns:a16="http://schemas.microsoft.com/office/drawing/2014/main" id="{74A46263-A9E2-B8DD-4143-3F55E63F34A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 Reproduced with permission.</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79FF466A-C5B8-A709-6DF3-08DCBC6852E2}"/>
              </a:ext>
            </a:extLst>
          </p:cNvPr>
          <p:cNvGrpSpPr/>
          <p:nvPr/>
        </p:nvGrpSpPr>
        <p:grpSpPr>
          <a:xfrm>
            <a:off x="1562099" y="3364744"/>
            <a:ext cx="9112568" cy="1060450"/>
            <a:chOff x="1606549" y="3175000"/>
            <a:chExt cx="9112568" cy="1060450"/>
          </a:xfrm>
        </p:grpSpPr>
        <p:sp>
          <p:nvSpPr>
            <p:cNvPr id="8" name="Rectangle 7">
              <a:extLst>
                <a:ext uri="{FF2B5EF4-FFF2-40B4-BE49-F238E27FC236}">
                  <a16:creationId xmlns:a16="http://schemas.microsoft.com/office/drawing/2014/main" id="{F8CA8F4F-9294-DAC1-315F-8F1A8C9BCD38}"/>
                </a:ext>
              </a:extLst>
            </p:cNvPr>
            <p:cNvSpPr/>
            <p:nvPr/>
          </p:nvSpPr>
          <p:spPr>
            <a:xfrm>
              <a:off x="1606549" y="3175000"/>
              <a:ext cx="303213" cy="10604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9" name="Rectangle 8">
              <a:extLst>
                <a:ext uri="{FF2B5EF4-FFF2-40B4-BE49-F238E27FC236}">
                  <a16:creationId xmlns:a16="http://schemas.microsoft.com/office/drawing/2014/main" id="{C444CB5E-162E-9B21-1C63-E276188BBB4D}"/>
                </a:ext>
              </a:extLst>
            </p:cNvPr>
            <p:cNvSpPr/>
            <p:nvPr/>
          </p:nvSpPr>
          <p:spPr>
            <a:xfrm>
              <a:off x="1949449" y="3175000"/>
              <a:ext cx="303213" cy="3492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042B1D0-FA1C-D0A5-26D4-81827A0E1B9F}"/>
                </a:ext>
              </a:extLst>
            </p:cNvPr>
            <p:cNvSpPr/>
            <p:nvPr/>
          </p:nvSpPr>
          <p:spPr>
            <a:xfrm>
              <a:off x="2625724" y="3175000"/>
              <a:ext cx="303213" cy="84772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3DB4B94-3111-F266-902E-4164CF388405}"/>
                </a:ext>
              </a:extLst>
            </p:cNvPr>
            <p:cNvSpPr/>
            <p:nvPr/>
          </p:nvSpPr>
          <p:spPr>
            <a:xfrm>
              <a:off x="2964427" y="3175000"/>
              <a:ext cx="303213" cy="82867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DFBB93B-89BF-1552-0568-551E1E37050A}"/>
                </a:ext>
              </a:extLst>
            </p:cNvPr>
            <p:cNvSpPr/>
            <p:nvPr/>
          </p:nvSpPr>
          <p:spPr>
            <a:xfrm>
              <a:off x="3303130" y="3175000"/>
              <a:ext cx="303213" cy="80010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35E164F-EFAE-257B-049A-B91B4AAB21B7}"/>
                </a:ext>
              </a:extLst>
            </p:cNvPr>
            <p:cNvSpPr/>
            <p:nvPr/>
          </p:nvSpPr>
          <p:spPr>
            <a:xfrm>
              <a:off x="3641833" y="3175000"/>
              <a:ext cx="303213" cy="78422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AD3F8D7-36A9-E170-8087-3BDBC2D7A6FC}"/>
                </a:ext>
              </a:extLst>
            </p:cNvPr>
            <p:cNvSpPr/>
            <p:nvPr/>
          </p:nvSpPr>
          <p:spPr>
            <a:xfrm>
              <a:off x="3980536" y="3175000"/>
              <a:ext cx="303213" cy="78740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10F2BDD-2F71-D954-7817-7B23384861D0}"/>
                </a:ext>
              </a:extLst>
            </p:cNvPr>
            <p:cNvSpPr/>
            <p:nvPr/>
          </p:nvSpPr>
          <p:spPr>
            <a:xfrm>
              <a:off x="4319239" y="3175000"/>
              <a:ext cx="303213" cy="74930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E6301FB-5C5A-FB77-0249-0B094E9C0FE9}"/>
                </a:ext>
              </a:extLst>
            </p:cNvPr>
            <p:cNvSpPr/>
            <p:nvPr/>
          </p:nvSpPr>
          <p:spPr>
            <a:xfrm>
              <a:off x="4657942" y="3175000"/>
              <a:ext cx="303213" cy="69532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DC2E524-8450-493C-9E5A-AD3ABB657F5C}"/>
                </a:ext>
              </a:extLst>
            </p:cNvPr>
            <p:cNvSpPr/>
            <p:nvPr/>
          </p:nvSpPr>
          <p:spPr>
            <a:xfrm>
              <a:off x="4996645" y="3175000"/>
              <a:ext cx="303213" cy="65722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FC026E9-A92A-7B97-AA18-8F42339E6E33}"/>
                </a:ext>
              </a:extLst>
            </p:cNvPr>
            <p:cNvSpPr/>
            <p:nvPr/>
          </p:nvSpPr>
          <p:spPr>
            <a:xfrm>
              <a:off x="5335348" y="3175000"/>
              <a:ext cx="303213" cy="6540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938BC79-2D1D-6C84-1561-32C9D4796E70}"/>
                </a:ext>
              </a:extLst>
            </p:cNvPr>
            <p:cNvSpPr/>
            <p:nvPr/>
          </p:nvSpPr>
          <p:spPr>
            <a:xfrm>
              <a:off x="5674051" y="3175000"/>
              <a:ext cx="303213" cy="6413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B8E5AEF-2379-9D7C-1847-4B15946C05A1}"/>
                </a:ext>
              </a:extLst>
            </p:cNvPr>
            <p:cNvSpPr/>
            <p:nvPr/>
          </p:nvSpPr>
          <p:spPr>
            <a:xfrm>
              <a:off x="6012754" y="3175000"/>
              <a:ext cx="303213" cy="6286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0A0F790-C017-CFF5-4A23-44CBE54FC68F}"/>
                </a:ext>
              </a:extLst>
            </p:cNvPr>
            <p:cNvSpPr/>
            <p:nvPr/>
          </p:nvSpPr>
          <p:spPr>
            <a:xfrm>
              <a:off x="6351457" y="3175000"/>
              <a:ext cx="303213" cy="62547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2190F61-61FA-F3E3-56C6-23A9A1A0B609}"/>
                </a:ext>
              </a:extLst>
            </p:cNvPr>
            <p:cNvSpPr/>
            <p:nvPr/>
          </p:nvSpPr>
          <p:spPr>
            <a:xfrm>
              <a:off x="6690160" y="3175000"/>
              <a:ext cx="303213" cy="54927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1B0DA67C-49EC-13DB-84BF-9541D2FA8398}"/>
                </a:ext>
              </a:extLst>
            </p:cNvPr>
            <p:cNvSpPr/>
            <p:nvPr/>
          </p:nvSpPr>
          <p:spPr>
            <a:xfrm>
              <a:off x="7028863" y="3175000"/>
              <a:ext cx="303213" cy="52387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D4D7AB7-23DB-0F08-4228-16103D226E36}"/>
                </a:ext>
              </a:extLst>
            </p:cNvPr>
            <p:cNvSpPr/>
            <p:nvPr/>
          </p:nvSpPr>
          <p:spPr>
            <a:xfrm>
              <a:off x="7367566" y="3175000"/>
              <a:ext cx="303213" cy="511175"/>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BEB9DC2-F385-8E9A-DFA2-5C1B86763531}"/>
                </a:ext>
              </a:extLst>
            </p:cNvPr>
            <p:cNvSpPr/>
            <p:nvPr/>
          </p:nvSpPr>
          <p:spPr>
            <a:xfrm>
              <a:off x="7706269" y="3175000"/>
              <a:ext cx="303213" cy="5016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6126E4A7-F1E4-F754-E5E5-A55DC80AA686}"/>
                </a:ext>
              </a:extLst>
            </p:cNvPr>
            <p:cNvSpPr/>
            <p:nvPr/>
          </p:nvSpPr>
          <p:spPr>
            <a:xfrm>
              <a:off x="8044972" y="3175000"/>
              <a:ext cx="303213" cy="5016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3067438-9D6F-54B2-6607-F3388F9A430F}"/>
                </a:ext>
              </a:extLst>
            </p:cNvPr>
            <p:cNvSpPr/>
            <p:nvPr/>
          </p:nvSpPr>
          <p:spPr>
            <a:xfrm>
              <a:off x="8383675" y="3175000"/>
              <a:ext cx="303213" cy="48260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B34F7FF2-B686-7C0F-8EB0-99C1E512D433}"/>
                </a:ext>
              </a:extLst>
            </p:cNvPr>
            <p:cNvSpPr/>
            <p:nvPr/>
          </p:nvSpPr>
          <p:spPr>
            <a:xfrm>
              <a:off x="8722378" y="3175000"/>
              <a:ext cx="303213" cy="468313"/>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A1020836-94F6-92A5-71DF-D00F08EDD5C8}"/>
                </a:ext>
              </a:extLst>
            </p:cNvPr>
            <p:cNvSpPr/>
            <p:nvPr/>
          </p:nvSpPr>
          <p:spPr>
            <a:xfrm>
              <a:off x="9061081" y="3175000"/>
              <a:ext cx="303213" cy="46355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4A1B4413-72B2-AF65-2254-EED01129EA54}"/>
                </a:ext>
              </a:extLst>
            </p:cNvPr>
            <p:cNvSpPr/>
            <p:nvPr/>
          </p:nvSpPr>
          <p:spPr>
            <a:xfrm>
              <a:off x="9399784" y="3175000"/>
              <a:ext cx="303213" cy="439738"/>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5B2D42B-653A-F92B-FD9E-35A9818984B2}"/>
                </a:ext>
              </a:extLst>
            </p:cNvPr>
            <p:cNvSpPr/>
            <p:nvPr/>
          </p:nvSpPr>
          <p:spPr>
            <a:xfrm>
              <a:off x="9738487" y="3175000"/>
              <a:ext cx="303213" cy="37592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96005F8-59F3-26BA-0DDB-344FF3FCAF44}"/>
                </a:ext>
              </a:extLst>
            </p:cNvPr>
            <p:cNvSpPr/>
            <p:nvPr/>
          </p:nvSpPr>
          <p:spPr>
            <a:xfrm>
              <a:off x="10077190" y="3175000"/>
              <a:ext cx="303213" cy="33782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EBBCC497-ED7C-1867-06DF-B8F141BBFC26}"/>
                </a:ext>
              </a:extLst>
            </p:cNvPr>
            <p:cNvSpPr/>
            <p:nvPr/>
          </p:nvSpPr>
          <p:spPr>
            <a:xfrm>
              <a:off x="10415904" y="3175000"/>
              <a:ext cx="303213" cy="78740"/>
            </a:xfrm>
            <a:prstGeom prst="rect">
              <a:avLst/>
            </a:prstGeom>
            <a:solidFill>
              <a:schemeClr val="accent1"/>
            </a:solidFill>
            <a:ln>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sp>
        <p:nvSpPr>
          <p:cNvPr id="34" name="TextBox 33">
            <a:extLst>
              <a:ext uri="{FF2B5EF4-FFF2-40B4-BE49-F238E27FC236}">
                <a16:creationId xmlns:a16="http://schemas.microsoft.com/office/drawing/2014/main" id="{10792589-DA16-EB8B-F156-077B0B11B523}"/>
              </a:ext>
            </a:extLst>
          </p:cNvPr>
          <p:cNvSpPr txBox="1"/>
          <p:nvPr/>
        </p:nvSpPr>
        <p:spPr>
          <a:xfrm rot="16200000">
            <a:off x="18566" y="3131446"/>
            <a:ext cx="1658531" cy="307777"/>
          </a:xfrm>
          <a:prstGeom prst="rect">
            <a:avLst/>
          </a:prstGeom>
          <a:noFill/>
        </p:spPr>
        <p:txBody>
          <a:bodyPr wrap="none" rtlCol="0">
            <a:spAutoFit/>
          </a:bodyPr>
          <a:lstStyle/>
          <a:p>
            <a:r>
              <a:rPr lang="en-US" sz="1400" dirty="0">
                <a:solidFill>
                  <a:schemeClr val="bg1"/>
                </a:solidFill>
                <a:latin typeface="Calibri" panose="020F0502020204030204" pitchFamily="34" charset="0"/>
                <a:cs typeface="Calibri" panose="020F0502020204030204" pitchFamily="34" charset="0"/>
              </a:rPr>
              <a:t>Change From BL (%)</a:t>
            </a:r>
          </a:p>
        </p:txBody>
      </p:sp>
      <p:grpSp>
        <p:nvGrpSpPr>
          <p:cNvPr id="35" name="Group 34">
            <a:extLst>
              <a:ext uri="{FF2B5EF4-FFF2-40B4-BE49-F238E27FC236}">
                <a16:creationId xmlns:a16="http://schemas.microsoft.com/office/drawing/2014/main" id="{D73E8C4B-DA37-2CF6-68A6-29DC287E3C43}"/>
              </a:ext>
            </a:extLst>
          </p:cNvPr>
          <p:cNvGrpSpPr/>
          <p:nvPr/>
        </p:nvGrpSpPr>
        <p:grpSpPr>
          <a:xfrm>
            <a:off x="738020" y="1858072"/>
            <a:ext cx="605096" cy="3200283"/>
            <a:chOff x="1033463" y="1722120"/>
            <a:chExt cx="380999" cy="3200283"/>
          </a:xfrm>
        </p:grpSpPr>
        <p:sp>
          <p:nvSpPr>
            <p:cNvPr id="36" name="TextBox 35">
              <a:extLst>
                <a:ext uri="{FF2B5EF4-FFF2-40B4-BE49-F238E27FC236}">
                  <a16:creationId xmlns:a16="http://schemas.microsoft.com/office/drawing/2014/main" id="{1312ADA2-BE85-2639-BE42-3C314D00A879}"/>
                </a:ext>
              </a:extLst>
            </p:cNvPr>
            <p:cNvSpPr txBox="1"/>
            <p:nvPr/>
          </p:nvSpPr>
          <p:spPr>
            <a:xfrm>
              <a:off x="1033463" y="1722120"/>
              <a:ext cx="380999"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≥100</a:t>
              </a:r>
            </a:p>
          </p:txBody>
        </p:sp>
        <p:sp>
          <p:nvSpPr>
            <p:cNvPr id="37" name="TextBox 36">
              <a:extLst>
                <a:ext uri="{FF2B5EF4-FFF2-40B4-BE49-F238E27FC236}">
                  <a16:creationId xmlns:a16="http://schemas.microsoft.com/office/drawing/2014/main" id="{ADF8E7A4-D0F9-0731-A04B-23C8095DB08B}"/>
                </a:ext>
              </a:extLst>
            </p:cNvPr>
            <p:cNvSpPr txBox="1"/>
            <p:nvPr/>
          </p:nvSpPr>
          <p:spPr>
            <a:xfrm>
              <a:off x="1162050" y="1860232"/>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90</a:t>
              </a:r>
            </a:p>
          </p:txBody>
        </p:sp>
        <p:sp>
          <p:nvSpPr>
            <p:cNvPr id="38" name="TextBox 37">
              <a:extLst>
                <a:ext uri="{FF2B5EF4-FFF2-40B4-BE49-F238E27FC236}">
                  <a16:creationId xmlns:a16="http://schemas.microsoft.com/office/drawing/2014/main" id="{4756EA5A-F83D-ED66-459B-08AD12318E05}"/>
                </a:ext>
              </a:extLst>
            </p:cNvPr>
            <p:cNvSpPr txBox="1"/>
            <p:nvPr/>
          </p:nvSpPr>
          <p:spPr>
            <a:xfrm>
              <a:off x="1033463" y="2000726"/>
              <a:ext cx="380999"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80</a:t>
              </a:r>
            </a:p>
          </p:txBody>
        </p:sp>
        <p:sp>
          <p:nvSpPr>
            <p:cNvPr id="39" name="TextBox 38">
              <a:extLst>
                <a:ext uri="{FF2B5EF4-FFF2-40B4-BE49-F238E27FC236}">
                  <a16:creationId xmlns:a16="http://schemas.microsoft.com/office/drawing/2014/main" id="{C6299EE7-47A9-7D05-1536-73A2EF9D0DEE}"/>
                </a:ext>
              </a:extLst>
            </p:cNvPr>
            <p:cNvSpPr txBox="1"/>
            <p:nvPr/>
          </p:nvSpPr>
          <p:spPr>
            <a:xfrm>
              <a:off x="1162050" y="2138838"/>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70</a:t>
              </a:r>
            </a:p>
          </p:txBody>
        </p:sp>
        <p:sp>
          <p:nvSpPr>
            <p:cNvPr id="40" name="TextBox 39">
              <a:extLst>
                <a:ext uri="{FF2B5EF4-FFF2-40B4-BE49-F238E27FC236}">
                  <a16:creationId xmlns:a16="http://schemas.microsoft.com/office/drawing/2014/main" id="{4EE91575-B7EF-6D26-BC34-A414676C24FF}"/>
                </a:ext>
              </a:extLst>
            </p:cNvPr>
            <p:cNvSpPr txBox="1"/>
            <p:nvPr/>
          </p:nvSpPr>
          <p:spPr>
            <a:xfrm>
              <a:off x="1033463" y="2279333"/>
              <a:ext cx="380999"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60</a:t>
              </a:r>
            </a:p>
          </p:txBody>
        </p:sp>
        <p:sp>
          <p:nvSpPr>
            <p:cNvPr id="41" name="TextBox 40">
              <a:extLst>
                <a:ext uri="{FF2B5EF4-FFF2-40B4-BE49-F238E27FC236}">
                  <a16:creationId xmlns:a16="http://schemas.microsoft.com/office/drawing/2014/main" id="{2E508F5F-E3E0-ABBE-F058-91FAC02BFF3C}"/>
                </a:ext>
              </a:extLst>
            </p:cNvPr>
            <p:cNvSpPr txBox="1"/>
            <p:nvPr/>
          </p:nvSpPr>
          <p:spPr>
            <a:xfrm>
              <a:off x="1162050" y="2417445"/>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50</a:t>
              </a:r>
            </a:p>
          </p:txBody>
        </p:sp>
        <p:sp>
          <p:nvSpPr>
            <p:cNvPr id="42" name="TextBox 41">
              <a:extLst>
                <a:ext uri="{FF2B5EF4-FFF2-40B4-BE49-F238E27FC236}">
                  <a16:creationId xmlns:a16="http://schemas.microsoft.com/office/drawing/2014/main" id="{289F47CC-02D1-69D7-53FC-28A992D28A0D}"/>
                </a:ext>
              </a:extLst>
            </p:cNvPr>
            <p:cNvSpPr txBox="1"/>
            <p:nvPr/>
          </p:nvSpPr>
          <p:spPr>
            <a:xfrm>
              <a:off x="1226344" y="2557939"/>
              <a:ext cx="188118"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40</a:t>
              </a:r>
            </a:p>
          </p:txBody>
        </p:sp>
        <p:sp>
          <p:nvSpPr>
            <p:cNvPr id="43" name="TextBox 42">
              <a:extLst>
                <a:ext uri="{FF2B5EF4-FFF2-40B4-BE49-F238E27FC236}">
                  <a16:creationId xmlns:a16="http://schemas.microsoft.com/office/drawing/2014/main" id="{311A4EB3-6FE0-235D-1603-48B2F48E857B}"/>
                </a:ext>
              </a:extLst>
            </p:cNvPr>
            <p:cNvSpPr txBox="1"/>
            <p:nvPr/>
          </p:nvSpPr>
          <p:spPr>
            <a:xfrm>
              <a:off x="1162050" y="2696051"/>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90</a:t>
              </a:r>
            </a:p>
          </p:txBody>
        </p:sp>
        <p:sp>
          <p:nvSpPr>
            <p:cNvPr id="44" name="TextBox 43">
              <a:extLst>
                <a:ext uri="{FF2B5EF4-FFF2-40B4-BE49-F238E27FC236}">
                  <a16:creationId xmlns:a16="http://schemas.microsoft.com/office/drawing/2014/main" id="{FF125B45-1DC1-B9F0-D129-7D6281DA78FE}"/>
                </a:ext>
              </a:extLst>
            </p:cNvPr>
            <p:cNvSpPr txBox="1"/>
            <p:nvPr/>
          </p:nvSpPr>
          <p:spPr>
            <a:xfrm>
              <a:off x="1162050" y="2834164"/>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20</a:t>
              </a:r>
            </a:p>
          </p:txBody>
        </p:sp>
        <p:sp>
          <p:nvSpPr>
            <p:cNvPr id="45" name="TextBox 44">
              <a:extLst>
                <a:ext uri="{FF2B5EF4-FFF2-40B4-BE49-F238E27FC236}">
                  <a16:creationId xmlns:a16="http://schemas.microsoft.com/office/drawing/2014/main" id="{D63B390A-03F2-790C-7A65-770057ACDDBA}"/>
                </a:ext>
              </a:extLst>
            </p:cNvPr>
            <p:cNvSpPr txBox="1"/>
            <p:nvPr/>
          </p:nvSpPr>
          <p:spPr>
            <a:xfrm>
              <a:off x="1033463" y="2974658"/>
              <a:ext cx="380999"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10</a:t>
              </a:r>
            </a:p>
          </p:txBody>
        </p:sp>
        <p:sp>
          <p:nvSpPr>
            <p:cNvPr id="46" name="TextBox 45">
              <a:extLst>
                <a:ext uri="{FF2B5EF4-FFF2-40B4-BE49-F238E27FC236}">
                  <a16:creationId xmlns:a16="http://schemas.microsoft.com/office/drawing/2014/main" id="{BD2B97FF-4210-77F6-6F78-FF5A80D5ECBA}"/>
                </a:ext>
              </a:extLst>
            </p:cNvPr>
            <p:cNvSpPr txBox="1"/>
            <p:nvPr/>
          </p:nvSpPr>
          <p:spPr>
            <a:xfrm>
              <a:off x="1162050" y="3112770"/>
              <a:ext cx="252412" cy="215444"/>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0</a:t>
              </a:r>
            </a:p>
          </p:txBody>
        </p:sp>
        <p:sp>
          <p:nvSpPr>
            <p:cNvPr id="47" name="TextBox 46">
              <a:extLst>
                <a:ext uri="{FF2B5EF4-FFF2-40B4-BE49-F238E27FC236}">
                  <a16:creationId xmlns:a16="http://schemas.microsoft.com/office/drawing/2014/main" id="{5F8D31EF-383E-F98D-7FE9-C35DE96794CB}"/>
                </a:ext>
              </a:extLst>
            </p:cNvPr>
            <p:cNvSpPr txBox="1"/>
            <p:nvPr/>
          </p:nvSpPr>
          <p:spPr>
            <a:xfrm>
              <a:off x="1178719" y="3253265"/>
              <a:ext cx="235743"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−10</a:t>
              </a:r>
            </a:p>
          </p:txBody>
        </p:sp>
        <p:sp>
          <p:nvSpPr>
            <p:cNvPr id="48" name="TextBox 47">
              <a:extLst>
                <a:ext uri="{FF2B5EF4-FFF2-40B4-BE49-F238E27FC236}">
                  <a16:creationId xmlns:a16="http://schemas.microsoft.com/office/drawing/2014/main" id="{809DC498-E293-9A72-BA86-3E76075CDC26}"/>
                </a:ext>
              </a:extLst>
            </p:cNvPr>
            <p:cNvSpPr txBox="1"/>
            <p:nvPr/>
          </p:nvSpPr>
          <p:spPr>
            <a:xfrm>
              <a:off x="1162050" y="3391377"/>
              <a:ext cx="252412"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−20</a:t>
              </a:r>
            </a:p>
          </p:txBody>
        </p:sp>
        <p:sp>
          <p:nvSpPr>
            <p:cNvPr id="49" name="TextBox 48">
              <a:extLst>
                <a:ext uri="{FF2B5EF4-FFF2-40B4-BE49-F238E27FC236}">
                  <a16:creationId xmlns:a16="http://schemas.microsoft.com/office/drawing/2014/main" id="{B852A0D1-75FB-555C-68B3-B5F3484D78BB}"/>
                </a:ext>
              </a:extLst>
            </p:cNvPr>
            <p:cNvSpPr txBox="1"/>
            <p:nvPr/>
          </p:nvSpPr>
          <p:spPr>
            <a:xfrm>
              <a:off x="1226344" y="3531871"/>
              <a:ext cx="188118"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−30</a:t>
              </a:r>
            </a:p>
          </p:txBody>
        </p:sp>
        <p:sp>
          <p:nvSpPr>
            <p:cNvPr id="50" name="TextBox 49">
              <a:extLst>
                <a:ext uri="{FF2B5EF4-FFF2-40B4-BE49-F238E27FC236}">
                  <a16:creationId xmlns:a16="http://schemas.microsoft.com/office/drawing/2014/main" id="{CACDF910-1D78-00BF-70C7-488C5551C0B4}"/>
                </a:ext>
              </a:extLst>
            </p:cNvPr>
            <p:cNvSpPr txBox="1"/>
            <p:nvPr/>
          </p:nvSpPr>
          <p:spPr>
            <a:xfrm>
              <a:off x="1178719" y="3667603"/>
              <a:ext cx="235743"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−40</a:t>
              </a:r>
            </a:p>
          </p:txBody>
        </p:sp>
        <p:sp>
          <p:nvSpPr>
            <p:cNvPr id="51" name="TextBox 50">
              <a:extLst>
                <a:ext uri="{FF2B5EF4-FFF2-40B4-BE49-F238E27FC236}">
                  <a16:creationId xmlns:a16="http://schemas.microsoft.com/office/drawing/2014/main" id="{8E98BB36-34D3-161B-01D8-3A7279B2624F}"/>
                </a:ext>
              </a:extLst>
            </p:cNvPr>
            <p:cNvSpPr txBox="1"/>
            <p:nvPr/>
          </p:nvSpPr>
          <p:spPr>
            <a:xfrm>
              <a:off x="1162050" y="3805715"/>
              <a:ext cx="252412"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−50</a:t>
              </a:r>
            </a:p>
          </p:txBody>
        </p:sp>
        <p:sp>
          <p:nvSpPr>
            <p:cNvPr id="52" name="TextBox 51">
              <a:extLst>
                <a:ext uri="{FF2B5EF4-FFF2-40B4-BE49-F238E27FC236}">
                  <a16:creationId xmlns:a16="http://schemas.microsoft.com/office/drawing/2014/main" id="{0D48DC3F-4E5E-4ADB-8357-12282A782776}"/>
                </a:ext>
              </a:extLst>
            </p:cNvPr>
            <p:cNvSpPr txBox="1"/>
            <p:nvPr/>
          </p:nvSpPr>
          <p:spPr>
            <a:xfrm>
              <a:off x="1226344" y="3946209"/>
              <a:ext cx="188118"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−60</a:t>
              </a:r>
            </a:p>
          </p:txBody>
        </p:sp>
        <p:sp>
          <p:nvSpPr>
            <p:cNvPr id="53" name="TextBox 52">
              <a:extLst>
                <a:ext uri="{FF2B5EF4-FFF2-40B4-BE49-F238E27FC236}">
                  <a16:creationId xmlns:a16="http://schemas.microsoft.com/office/drawing/2014/main" id="{C5D3CF2A-33C7-36B4-56C9-953BFA93D2E8}"/>
                </a:ext>
              </a:extLst>
            </p:cNvPr>
            <p:cNvSpPr txBox="1"/>
            <p:nvPr/>
          </p:nvSpPr>
          <p:spPr>
            <a:xfrm>
              <a:off x="1178719" y="4074797"/>
              <a:ext cx="235743"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−70</a:t>
              </a:r>
            </a:p>
          </p:txBody>
        </p:sp>
        <p:sp>
          <p:nvSpPr>
            <p:cNvPr id="54" name="TextBox 53">
              <a:extLst>
                <a:ext uri="{FF2B5EF4-FFF2-40B4-BE49-F238E27FC236}">
                  <a16:creationId xmlns:a16="http://schemas.microsoft.com/office/drawing/2014/main" id="{B469A8F1-3C51-DF76-42C9-2902F99C47C2}"/>
                </a:ext>
              </a:extLst>
            </p:cNvPr>
            <p:cNvSpPr txBox="1"/>
            <p:nvPr/>
          </p:nvSpPr>
          <p:spPr>
            <a:xfrm>
              <a:off x="1162050" y="4212909"/>
              <a:ext cx="252412"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−80</a:t>
              </a:r>
            </a:p>
          </p:txBody>
        </p:sp>
        <p:sp>
          <p:nvSpPr>
            <p:cNvPr id="55" name="TextBox 54">
              <a:extLst>
                <a:ext uri="{FF2B5EF4-FFF2-40B4-BE49-F238E27FC236}">
                  <a16:creationId xmlns:a16="http://schemas.microsoft.com/office/drawing/2014/main" id="{BFDC52A6-81DB-F7D6-F533-366188B36631}"/>
                </a:ext>
              </a:extLst>
            </p:cNvPr>
            <p:cNvSpPr txBox="1"/>
            <p:nvPr/>
          </p:nvSpPr>
          <p:spPr>
            <a:xfrm>
              <a:off x="1226344" y="4353403"/>
              <a:ext cx="188118"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−90</a:t>
              </a:r>
            </a:p>
          </p:txBody>
        </p:sp>
        <p:sp>
          <p:nvSpPr>
            <p:cNvPr id="56" name="TextBox 55">
              <a:extLst>
                <a:ext uri="{FF2B5EF4-FFF2-40B4-BE49-F238E27FC236}">
                  <a16:creationId xmlns:a16="http://schemas.microsoft.com/office/drawing/2014/main" id="{C622E1CD-B538-A15F-7078-2F290BF944C2}"/>
                </a:ext>
              </a:extLst>
            </p:cNvPr>
            <p:cNvSpPr txBox="1"/>
            <p:nvPr/>
          </p:nvSpPr>
          <p:spPr>
            <a:xfrm>
              <a:off x="1033463" y="4491516"/>
              <a:ext cx="380999" cy="430887"/>
            </a:xfrm>
            <a:prstGeom prst="rect">
              <a:avLst/>
            </a:prstGeom>
            <a:noFill/>
          </p:spPr>
          <p:txBody>
            <a:bodyPr wrap="square" lIns="0" tIns="0" rIns="0" bIns="0" rtlCol="0">
              <a:spAutoFit/>
            </a:bodyPr>
            <a:lstStyle/>
            <a:p>
              <a:pPr algn="r"/>
              <a:r>
                <a:rPr lang="en-US" sz="1400" b="0" dirty="0">
                  <a:solidFill>
                    <a:schemeClr val="bg1"/>
                  </a:solidFill>
                  <a:latin typeface="Calibri" panose="020F0502020204030204" pitchFamily="34" charset="0"/>
                  <a:cs typeface="Calibri" panose="020F0502020204030204" pitchFamily="34" charset="0"/>
                </a:rPr>
                <a:t>≤ −100</a:t>
              </a:r>
            </a:p>
          </p:txBody>
        </p:sp>
      </p:grpSp>
      <p:cxnSp>
        <p:nvCxnSpPr>
          <p:cNvPr id="68" name="Straight Connector 67">
            <a:extLst>
              <a:ext uri="{FF2B5EF4-FFF2-40B4-BE49-F238E27FC236}">
                <a16:creationId xmlns:a16="http://schemas.microsoft.com/office/drawing/2014/main" id="{86DA83BB-912E-EC2E-5BAD-C763A693BD48}"/>
              </a:ext>
            </a:extLst>
          </p:cNvPr>
          <p:cNvCxnSpPr>
            <a:cxnSpLocks/>
          </p:cNvCxnSpPr>
          <p:nvPr/>
        </p:nvCxnSpPr>
        <p:spPr>
          <a:xfrm flipH="1">
            <a:off x="1416050" y="3356806"/>
            <a:ext cx="934028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Freeform: Shape 90">
            <a:extLst>
              <a:ext uri="{FF2B5EF4-FFF2-40B4-BE49-F238E27FC236}">
                <a16:creationId xmlns:a16="http://schemas.microsoft.com/office/drawing/2014/main" id="{F2C5A405-0D1D-CDA4-E7EE-95EE3A197723}"/>
              </a:ext>
            </a:extLst>
          </p:cNvPr>
          <p:cNvSpPr/>
          <p:nvPr/>
        </p:nvSpPr>
        <p:spPr>
          <a:xfrm>
            <a:off x="1485900" y="1929644"/>
            <a:ext cx="9290050" cy="2863850"/>
          </a:xfrm>
          <a:custGeom>
            <a:avLst/>
            <a:gdLst>
              <a:gd name="connsiteX0" fmla="*/ 0 w 7169150"/>
              <a:gd name="connsiteY0" fmla="*/ 0 h 2825750"/>
              <a:gd name="connsiteX1" fmla="*/ 0 w 7169150"/>
              <a:gd name="connsiteY1" fmla="*/ 2825750 h 2825750"/>
              <a:gd name="connsiteX2" fmla="*/ 7169150 w 7169150"/>
              <a:gd name="connsiteY2" fmla="*/ 2825750 h 2825750"/>
            </a:gdLst>
            <a:ahLst/>
            <a:cxnLst>
              <a:cxn ang="0">
                <a:pos x="connsiteX0" y="connsiteY0"/>
              </a:cxn>
              <a:cxn ang="0">
                <a:pos x="connsiteX1" y="connsiteY1"/>
              </a:cxn>
              <a:cxn ang="0">
                <a:pos x="connsiteX2" y="connsiteY2"/>
              </a:cxn>
            </a:cxnLst>
            <a:rect l="l" t="t" r="r" b="b"/>
            <a:pathLst>
              <a:path w="7169150" h="2825750">
                <a:moveTo>
                  <a:pt x="0" y="0"/>
                </a:moveTo>
                <a:lnTo>
                  <a:pt x="0" y="2825750"/>
                </a:lnTo>
                <a:lnTo>
                  <a:pt x="7169150" y="2825750"/>
                </a:lnTo>
              </a:path>
            </a:pathLst>
          </a:cu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80" name="Straight Connector 79">
            <a:extLst>
              <a:ext uri="{FF2B5EF4-FFF2-40B4-BE49-F238E27FC236}">
                <a16:creationId xmlns:a16="http://schemas.microsoft.com/office/drawing/2014/main" id="{08E446E9-63C0-AB1B-157D-A777ABF3F374}"/>
              </a:ext>
            </a:extLst>
          </p:cNvPr>
          <p:cNvCxnSpPr>
            <a:cxnSpLocks/>
          </p:cNvCxnSpPr>
          <p:nvPr/>
        </p:nvCxnSpPr>
        <p:spPr>
          <a:xfrm flipH="1">
            <a:off x="1465263" y="3710363"/>
            <a:ext cx="9252971" cy="0"/>
          </a:xfrm>
          <a:prstGeom prst="line">
            <a:avLst/>
          </a:prstGeom>
          <a:ln w="28575">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B3882FF-5EEE-C410-07ED-3D1233EBC776}"/>
              </a:ext>
            </a:extLst>
          </p:cNvPr>
          <p:cNvCxnSpPr>
            <a:cxnSpLocks/>
          </p:cNvCxnSpPr>
          <p:nvPr/>
        </p:nvCxnSpPr>
        <p:spPr>
          <a:xfrm flipH="1">
            <a:off x="1465263" y="3848476"/>
            <a:ext cx="9252971" cy="0"/>
          </a:xfrm>
          <a:prstGeom prst="line">
            <a:avLst/>
          </a:prstGeom>
          <a:ln w="28575">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DC7CD15-192A-68A8-E58F-ADE7395D5BA8}"/>
              </a:ext>
            </a:extLst>
          </p:cNvPr>
          <p:cNvCxnSpPr/>
          <p:nvPr/>
        </p:nvCxnSpPr>
        <p:spPr>
          <a:xfrm flipV="1">
            <a:off x="2393950" y="1942344"/>
            <a:ext cx="0" cy="2843213"/>
          </a:xfrm>
          <a:prstGeom prst="line">
            <a:avLst/>
          </a:prstGeom>
          <a:ln w="2857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2B3E0F3-FEB8-2783-451D-466C382B4A43}"/>
              </a:ext>
            </a:extLst>
          </p:cNvPr>
          <p:cNvSpPr txBox="1"/>
          <p:nvPr/>
        </p:nvSpPr>
        <p:spPr>
          <a:xfrm>
            <a:off x="1009772" y="4806195"/>
            <a:ext cx="1391798" cy="307777"/>
          </a:xfrm>
          <a:prstGeom prst="rect">
            <a:avLst/>
          </a:prstGeom>
          <a:noFill/>
        </p:spPr>
        <p:txBody>
          <a:bodyPr wrap="square" lIns="0" rIns="0" rtlCol="0">
            <a:spAutoFit/>
          </a:bodyPr>
          <a:lstStyle/>
          <a:p>
            <a:pPr algn="ctr"/>
            <a:r>
              <a:rPr lang="en-US" sz="1400" dirty="0">
                <a:solidFill>
                  <a:schemeClr val="bg1"/>
                </a:solidFill>
                <a:latin typeface="Calibri" panose="020F0502020204030204" pitchFamily="34" charset="0"/>
                <a:cs typeface="Calibri" panose="020F0502020204030204" pitchFamily="34" charset="0"/>
              </a:rPr>
              <a:t>Danazol (n = 2)</a:t>
            </a:r>
          </a:p>
        </p:txBody>
      </p:sp>
      <p:sp>
        <p:nvSpPr>
          <p:cNvPr id="84" name="TextBox 83">
            <a:extLst>
              <a:ext uri="{FF2B5EF4-FFF2-40B4-BE49-F238E27FC236}">
                <a16:creationId xmlns:a16="http://schemas.microsoft.com/office/drawing/2014/main" id="{6F7F3B33-FC72-71AB-5D07-AA93187184FE}"/>
              </a:ext>
            </a:extLst>
          </p:cNvPr>
          <p:cNvSpPr txBox="1"/>
          <p:nvPr/>
        </p:nvSpPr>
        <p:spPr>
          <a:xfrm>
            <a:off x="2383790" y="4806194"/>
            <a:ext cx="8408758" cy="307777"/>
          </a:xfrm>
          <a:prstGeom prst="rect">
            <a:avLst/>
          </a:prstGeom>
          <a:noFill/>
        </p:spPr>
        <p:txBody>
          <a:bodyPr wrap="square" lIns="0" rIns="0" rtlCol="0">
            <a:spAutoFit/>
          </a:bodyPr>
          <a:lstStyle/>
          <a:p>
            <a:pPr algn="ctr"/>
            <a:r>
              <a:rPr lang="en-US" sz="1400" dirty="0">
                <a:solidFill>
                  <a:schemeClr val="bg1"/>
                </a:solidFill>
                <a:latin typeface="Calibri" panose="020F0502020204030204" pitchFamily="34" charset="0"/>
                <a:cs typeface="Calibri" panose="020F0502020204030204" pitchFamily="34" charset="0"/>
              </a:rPr>
              <a:t>Momelotinib (n = 24)</a:t>
            </a:r>
          </a:p>
        </p:txBody>
      </p:sp>
      <p:graphicFrame>
        <p:nvGraphicFramePr>
          <p:cNvPr id="5" name="Group 3">
            <a:extLst>
              <a:ext uri="{FF2B5EF4-FFF2-40B4-BE49-F238E27FC236}">
                <a16:creationId xmlns:a16="http://schemas.microsoft.com/office/drawing/2014/main" id="{8B30C4F9-89EA-94F2-1314-B17CB69DC85D}"/>
              </a:ext>
            </a:extLst>
          </p:cNvPr>
          <p:cNvGraphicFramePr>
            <a:graphicFrameLocks/>
          </p:cNvGraphicFramePr>
          <p:nvPr>
            <p:extLst>
              <p:ext uri="{D42A27DB-BD31-4B8C-83A1-F6EECF244321}">
                <p14:modId xmlns:p14="http://schemas.microsoft.com/office/powerpoint/2010/main" val="400999087"/>
              </p:ext>
            </p:extLst>
          </p:nvPr>
        </p:nvGraphicFramePr>
        <p:xfrm>
          <a:off x="522288" y="5219741"/>
          <a:ext cx="5376673" cy="851336"/>
        </p:xfrm>
        <a:graphic>
          <a:graphicData uri="http://schemas.openxmlformats.org/drawingml/2006/table">
            <a:tbl>
              <a:tblPr/>
              <a:tblGrid>
                <a:gridCol w="1765603">
                  <a:extLst>
                    <a:ext uri="{9D8B030D-6E8A-4147-A177-3AD203B41FA5}">
                      <a16:colId xmlns:a16="http://schemas.microsoft.com/office/drawing/2014/main" val="20000"/>
                    </a:ext>
                  </a:extLst>
                </a:gridCol>
                <a:gridCol w="1240077">
                  <a:extLst>
                    <a:ext uri="{9D8B030D-6E8A-4147-A177-3AD203B41FA5}">
                      <a16:colId xmlns:a16="http://schemas.microsoft.com/office/drawing/2014/main" val="20001"/>
                    </a:ext>
                  </a:extLst>
                </a:gridCol>
                <a:gridCol w="1052187">
                  <a:extLst>
                    <a:ext uri="{9D8B030D-6E8A-4147-A177-3AD203B41FA5}">
                      <a16:colId xmlns:a16="http://schemas.microsoft.com/office/drawing/2014/main" val="20002"/>
                    </a:ext>
                  </a:extLst>
                </a:gridCol>
                <a:gridCol w="1318806">
                  <a:extLst>
                    <a:ext uri="{9D8B030D-6E8A-4147-A177-3AD203B41FA5}">
                      <a16:colId xmlns:a16="http://schemas.microsoft.com/office/drawing/2014/main" val="2718694738"/>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SRR Outcome at </a:t>
                      </a:r>
                      <a:br>
                        <a:rPr kumimoji="0" lang="en-GB" sz="1400" b="1" i="0" u="none" strike="noStrike" cap="none" normalizeH="0" baseline="0" dirty="0">
                          <a:ln>
                            <a:noFill/>
                          </a:ln>
                          <a:solidFill>
                            <a:schemeClr val="tx1"/>
                          </a:solidFill>
                          <a:effectLst/>
                          <a:latin typeface="+mj-lt"/>
                        </a:rPr>
                      </a:br>
                      <a:r>
                        <a:rPr kumimoji="0" lang="en-GB" sz="1400" b="1" i="0" u="none" strike="noStrike" cap="none" normalizeH="0" baseline="0" dirty="0">
                          <a:ln>
                            <a:noFill/>
                          </a:ln>
                          <a:solidFill>
                            <a:schemeClr val="tx1"/>
                          </a:solidFill>
                          <a:effectLst/>
                          <a:latin typeface="+mj-lt"/>
                        </a:rPr>
                        <a:t>Wk 24,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Momelotinib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Danazol </a:t>
                      </a:r>
                      <a:br>
                        <a:rPr kumimoji="0" lang="en-US" sz="1400" b="1" i="0" u="none" strike="noStrike" cap="none" normalizeH="0" baseline="0" dirty="0">
                          <a:ln>
                            <a:noFill/>
                          </a:ln>
                          <a:solidFill>
                            <a:schemeClr val="tx1"/>
                          </a:solidFill>
                          <a:effectLst/>
                          <a:latin typeface="+mj-lt"/>
                        </a:rPr>
                      </a:br>
                      <a:r>
                        <a:rPr kumimoji="0" lang="en-US" sz="1400" b="1" i="0" u="none" strike="noStrike" cap="none" normalizeH="0" baseline="0" dirty="0">
                          <a:ln>
                            <a:noFill/>
                          </a:ln>
                          <a:solidFill>
                            <a:schemeClr val="tx1"/>
                          </a:solidFill>
                          <a:effectLst/>
                          <a:latin typeface="+mj-lt"/>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mj-lt"/>
                        </a:rPr>
                        <a:t>P</a:t>
                      </a:r>
                      <a:r>
                        <a:rPr kumimoji="0" lang="en-US" sz="1400" b="1" i="0" u="none" strike="noStrike" cap="none" normalizeH="0" baseline="0" dirty="0">
                          <a:ln>
                            <a:noFill/>
                          </a:ln>
                          <a:solidFill>
                            <a:schemeClr val="tx1"/>
                          </a:solidFill>
                          <a:effectLst/>
                          <a:latin typeface="+mj-lt"/>
                        </a:rPr>
                        <a:t> Value</a:t>
                      </a:r>
                      <a:endParaRPr kumimoji="0" lang="en-US" sz="1400" b="1" i="1"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SRR (≥35% reduction)</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30 (23.1)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 (3.1)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.0006 (superior)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ED66D3E1-C9F8-5A42-BE6D-A3C8C9FF7BDB}"/>
              </a:ext>
            </a:extLst>
          </p:cNvPr>
          <p:cNvGraphicFramePr>
            <a:graphicFrameLocks/>
          </p:cNvGraphicFramePr>
          <p:nvPr>
            <p:extLst>
              <p:ext uri="{D42A27DB-BD31-4B8C-83A1-F6EECF244321}">
                <p14:modId xmlns:p14="http://schemas.microsoft.com/office/powerpoint/2010/main" val="720579409"/>
              </p:ext>
            </p:extLst>
          </p:nvPr>
        </p:nvGraphicFramePr>
        <p:xfrm>
          <a:off x="6136271" y="5189750"/>
          <a:ext cx="5760720" cy="960962"/>
        </p:xfrm>
        <a:graphic>
          <a:graphicData uri="http://schemas.openxmlformats.org/drawingml/2006/table">
            <a:tbl>
              <a:tblPr/>
              <a:tblGrid>
                <a:gridCol w="2078380">
                  <a:extLst>
                    <a:ext uri="{9D8B030D-6E8A-4147-A177-3AD203B41FA5}">
                      <a16:colId xmlns:a16="http://schemas.microsoft.com/office/drawing/2014/main" val="20000"/>
                    </a:ext>
                  </a:extLst>
                </a:gridCol>
                <a:gridCol w="1841170">
                  <a:extLst>
                    <a:ext uri="{9D8B030D-6E8A-4147-A177-3AD203B41FA5}">
                      <a16:colId xmlns:a16="http://schemas.microsoft.com/office/drawing/2014/main" val="20001"/>
                    </a:ext>
                  </a:extLst>
                </a:gridCol>
                <a:gridCol w="1841170">
                  <a:extLst>
                    <a:ext uri="{9D8B030D-6E8A-4147-A177-3AD203B41FA5}">
                      <a16:colId xmlns:a16="http://schemas.microsoft.com/office/drawing/2014/main" val="20002"/>
                    </a:ext>
                  </a:extLst>
                </a:gridCol>
              </a:tblGrid>
              <a:tr h="4206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SRR Maintained From Wk 24 to Wk 48,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Momelotinib → Momelotinib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Danazol → Momelotinib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5151">
                <a:tc>
                  <a:txBody>
                    <a:bodyPr/>
                    <a:lstStyle/>
                    <a:p>
                      <a:pPr marL="0" marR="0" lvl="0" indent="0" algn="l" defTabSz="609585" rtl="0" eaLnBrk="1" fontAlgn="auto" latinLnBrk="0" hangingPunct="1">
                        <a:lnSpc>
                          <a:spcPct val="106000"/>
                        </a:lnSpc>
                        <a:spcBef>
                          <a:spcPts val="0"/>
                        </a:spcBef>
                        <a:spcAft>
                          <a:spcPts val="0"/>
                        </a:spcAft>
                        <a:buClrTx/>
                        <a:buSzTx/>
                        <a:buFontTx/>
                        <a:buNone/>
                        <a:tabLst/>
                        <a:defRPr/>
                      </a:pPr>
                      <a:r>
                        <a:rPr lang="en-US" sz="1400" b="0" i="0" u="none" strike="noStrike" kern="1200" cap="none" spc="0" normalizeH="0" baseline="0" dirty="0">
                          <a:solidFill>
                            <a:schemeClr val="bg1"/>
                          </a:solidFill>
                          <a:latin typeface="+mj-lt"/>
                          <a:ea typeface="+mn-ea"/>
                          <a:cs typeface="Arial" panose="020B0604020202020204" pitchFamily="34" charset="0"/>
                          <a:sym typeface=""/>
                        </a:rPr>
                        <a:t>SRR (≥35% reduction) maintained</a:t>
                      </a:r>
                    </a:p>
                  </a:txBody>
                  <a:tcPr marR="4036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24/24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2/2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93981612"/>
                  </a:ext>
                </a:extLst>
              </a:tr>
            </a:tbl>
          </a:graphicData>
        </a:graphic>
      </p:graphicFrame>
      <p:grpSp>
        <p:nvGrpSpPr>
          <p:cNvPr id="85" name="Group 84">
            <a:extLst>
              <a:ext uri="{FF2B5EF4-FFF2-40B4-BE49-F238E27FC236}">
                <a16:creationId xmlns:a16="http://schemas.microsoft.com/office/drawing/2014/main" id="{8964239D-6ED0-4953-7F01-F5D9848D1139}"/>
              </a:ext>
            </a:extLst>
          </p:cNvPr>
          <p:cNvGrpSpPr/>
          <p:nvPr/>
        </p:nvGrpSpPr>
        <p:grpSpPr>
          <a:xfrm>
            <a:off x="1407547" y="1980444"/>
            <a:ext cx="84702" cy="2764630"/>
            <a:chOff x="1416050" y="1980444"/>
            <a:chExt cx="76200" cy="2764630"/>
          </a:xfrm>
        </p:grpSpPr>
        <p:grpSp>
          <p:nvGrpSpPr>
            <p:cNvPr id="3" name="Group 2">
              <a:extLst>
                <a:ext uri="{FF2B5EF4-FFF2-40B4-BE49-F238E27FC236}">
                  <a16:creationId xmlns:a16="http://schemas.microsoft.com/office/drawing/2014/main" id="{2C7E3042-9B7B-E960-C379-814B4BBF64BE}"/>
                </a:ext>
              </a:extLst>
            </p:cNvPr>
            <p:cNvGrpSpPr/>
            <p:nvPr/>
          </p:nvGrpSpPr>
          <p:grpSpPr>
            <a:xfrm>
              <a:off x="1416050" y="1980444"/>
              <a:ext cx="76200" cy="2764630"/>
              <a:chOff x="1416050" y="1980444"/>
              <a:chExt cx="76200" cy="2764630"/>
            </a:xfrm>
          </p:grpSpPr>
          <p:cxnSp>
            <p:nvCxnSpPr>
              <p:cNvPr id="58" name="Straight Connector 57">
                <a:extLst>
                  <a:ext uri="{FF2B5EF4-FFF2-40B4-BE49-F238E27FC236}">
                    <a16:creationId xmlns:a16="http://schemas.microsoft.com/office/drawing/2014/main" id="{EF057F6B-9FB9-0B6A-F71B-804D8AB5D240}"/>
                  </a:ext>
                </a:extLst>
              </p:cNvPr>
              <p:cNvCxnSpPr/>
              <p:nvPr/>
            </p:nvCxnSpPr>
            <p:spPr>
              <a:xfrm flipH="1">
                <a:off x="1416050" y="1980444"/>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1FD1495F-DE65-09CD-C35C-0EC4D83AAF92}"/>
                  </a:ext>
                </a:extLst>
              </p:cNvPr>
              <p:cNvCxnSpPr/>
              <p:nvPr/>
            </p:nvCxnSpPr>
            <p:spPr>
              <a:xfrm flipH="1">
                <a:off x="1416050" y="2118556"/>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B880FBF-D1AF-D84A-D32C-DBD26E4A33C5}"/>
                  </a:ext>
                </a:extLst>
              </p:cNvPr>
              <p:cNvCxnSpPr/>
              <p:nvPr/>
            </p:nvCxnSpPr>
            <p:spPr>
              <a:xfrm flipH="1">
                <a:off x="1416050" y="2251906"/>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FE0C6BF-BFD1-03C3-5F93-AF4808A32797}"/>
                  </a:ext>
                </a:extLst>
              </p:cNvPr>
              <p:cNvCxnSpPr/>
              <p:nvPr/>
            </p:nvCxnSpPr>
            <p:spPr>
              <a:xfrm flipH="1">
                <a:off x="1416050" y="2390018"/>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8B3227B-1773-A587-147A-7CD81BB43291}"/>
                  </a:ext>
                </a:extLst>
              </p:cNvPr>
              <p:cNvCxnSpPr/>
              <p:nvPr/>
            </p:nvCxnSpPr>
            <p:spPr>
              <a:xfrm flipH="1">
                <a:off x="1416050" y="2532894"/>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4F7E5F8-0FD3-DD34-AF63-391035FFCE36}"/>
                  </a:ext>
                </a:extLst>
              </p:cNvPr>
              <p:cNvCxnSpPr/>
              <p:nvPr/>
            </p:nvCxnSpPr>
            <p:spPr>
              <a:xfrm flipH="1">
                <a:off x="1416050" y="2671006"/>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3E21D49-A596-AA35-8F4B-F5F26305F6E1}"/>
                  </a:ext>
                </a:extLst>
              </p:cNvPr>
              <p:cNvCxnSpPr/>
              <p:nvPr/>
            </p:nvCxnSpPr>
            <p:spPr>
              <a:xfrm flipH="1">
                <a:off x="1416050" y="2804356"/>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E68C375-15CC-1F98-AE01-26DEF769C562}"/>
                  </a:ext>
                </a:extLst>
              </p:cNvPr>
              <p:cNvCxnSpPr/>
              <p:nvPr/>
            </p:nvCxnSpPr>
            <p:spPr>
              <a:xfrm flipH="1">
                <a:off x="1416050" y="2942468"/>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89A34B3-B634-CF4F-AE04-3E93635B62C8}"/>
                  </a:ext>
                </a:extLst>
              </p:cNvPr>
              <p:cNvCxnSpPr/>
              <p:nvPr/>
            </p:nvCxnSpPr>
            <p:spPr>
              <a:xfrm flipH="1">
                <a:off x="1416050" y="3085344"/>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947E391-4320-5B6C-C3B2-236752DDAA04}"/>
                  </a:ext>
                </a:extLst>
              </p:cNvPr>
              <p:cNvCxnSpPr/>
              <p:nvPr/>
            </p:nvCxnSpPr>
            <p:spPr>
              <a:xfrm flipH="1">
                <a:off x="1416050" y="3223456"/>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A2589CD-9910-FAD3-86F4-4FF9DEF4B073}"/>
                  </a:ext>
                </a:extLst>
              </p:cNvPr>
              <p:cNvCxnSpPr/>
              <p:nvPr/>
            </p:nvCxnSpPr>
            <p:spPr>
              <a:xfrm flipH="1">
                <a:off x="1416050" y="3494918"/>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48D0128-CEA9-10BC-5B27-20EFF24BF2E5}"/>
                  </a:ext>
                </a:extLst>
              </p:cNvPr>
              <p:cNvCxnSpPr/>
              <p:nvPr/>
            </p:nvCxnSpPr>
            <p:spPr>
              <a:xfrm flipH="1">
                <a:off x="1416050" y="3640175"/>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1A7336C-B34B-A147-9572-52A1E356A7F1}"/>
                  </a:ext>
                </a:extLst>
              </p:cNvPr>
              <p:cNvCxnSpPr/>
              <p:nvPr/>
            </p:nvCxnSpPr>
            <p:spPr>
              <a:xfrm flipH="1">
                <a:off x="1416050" y="3778287"/>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1B06970-2E45-C6FB-A07F-29823D3836C6}"/>
                  </a:ext>
                </a:extLst>
              </p:cNvPr>
              <p:cNvCxnSpPr/>
              <p:nvPr/>
            </p:nvCxnSpPr>
            <p:spPr>
              <a:xfrm flipH="1">
                <a:off x="1416050" y="3911637"/>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EA5F0FD-5B03-4B94-FA00-C9561A3AB66B}"/>
                  </a:ext>
                </a:extLst>
              </p:cNvPr>
              <p:cNvCxnSpPr/>
              <p:nvPr/>
            </p:nvCxnSpPr>
            <p:spPr>
              <a:xfrm flipH="1">
                <a:off x="1416050" y="4049749"/>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F87F2E4-8CAF-E327-1039-930B3EAD5DFD}"/>
                  </a:ext>
                </a:extLst>
              </p:cNvPr>
              <p:cNvCxnSpPr/>
              <p:nvPr/>
            </p:nvCxnSpPr>
            <p:spPr>
              <a:xfrm flipH="1">
                <a:off x="1416050" y="4192625"/>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F066509-CFE9-BECA-709F-8BF698BA60EF}"/>
                  </a:ext>
                </a:extLst>
              </p:cNvPr>
              <p:cNvCxnSpPr/>
              <p:nvPr/>
            </p:nvCxnSpPr>
            <p:spPr>
              <a:xfrm flipH="1">
                <a:off x="1416050" y="4330737"/>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9CF897A-93AE-BA9B-3C46-AD9A93BDC939}"/>
                  </a:ext>
                </a:extLst>
              </p:cNvPr>
              <p:cNvCxnSpPr/>
              <p:nvPr/>
            </p:nvCxnSpPr>
            <p:spPr>
              <a:xfrm flipH="1">
                <a:off x="1416050" y="4464087"/>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E35D068-8E7F-2282-9867-0D9B7F12B6DA}"/>
                  </a:ext>
                </a:extLst>
              </p:cNvPr>
              <p:cNvCxnSpPr/>
              <p:nvPr/>
            </p:nvCxnSpPr>
            <p:spPr>
              <a:xfrm flipH="1">
                <a:off x="1416050" y="4602199"/>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0D56461-49BF-CF88-6D5C-8A727105E65A}"/>
                  </a:ext>
                </a:extLst>
              </p:cNvPr>
              <p:cNvCxnSpPr/>
              <p:nvPr/>
            </p:nvCxnSpPr>
            <p:spPr>
              <a:xfrm flipH="1">
                <a:off x="1416050" y="4745074"/>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 name="Straight Connector 3">
              <a:extLst>
                <a:ext uri="{FF2B5EF4-FFF2-40B4-BE49-F238E27FC236}">
                  <a16:creationId xmlns:a16="http://schemas.microsoft.com/office/drawing/2014/main" id="{0B329001-752A-D8DC-C821-34248796D81B}"/>
                </a:ext>
              </a:extLst>
            </p:cNvPr>
            <p:cNvCxnSpPr/>
            <p:nvPr/>
          </p:nvCxnSpPr>
          <p:spPr>
            <a:xfrm flipH="1">
              <a:off x="1416050" y="3360511"/>
              <a:ext cx="76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a:extLst>
              <a:ext uri="{FF2B5EF4-FFF2-40B4-BE49-F238E27FC236}">
                <a16:creationId xmlns:a16="http://schemas.microsoft.com/office/drawing/2014/main" id="{3BCA686E-2F09-367D-8B78-70E78A2497B5}"/>
              </a:ext>
            </a:extLst>
          </p:cNvPr>
          <p:cNvCxnSpPr/>
          <p:nvPr/>
        </p:nvCxnSpPr>
        <p:spPr bwMode="auto">
          <a:xfrm>
            <a:off x="1485900" y="3364744"/>
            <a:ext cx="9270434"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658035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52DB-0138-12E4-EE30-ADC82C09AEB7}"/>
              </a:ext>
            </a:extLst>
          </p:cNvPr>
          <p:cNvSpPr>
            <a:spLocks noGrp="1"/>
          </p:cNvSpPr>
          <p:nvPr>
            <p:ph type="title"/>
          </p:nvPr>
        </p:nvSpPr>
        <p:spPr/>
        <p:txBody>
          <a:bodyPr/>
          <a:lstStyle/>
          <a:p>
            <a:r>
              <a:rPr lang="en-US" dirty="0"/>
              <a:t>MOMENTUM Update in Symptomatic, Anemic MF: </a:t>
            </a:r>
            <a:br>
              <a:rPr lang="en-US" dirty="0"/>
            </a:br>
            <a:r>
              <a:rPr lang="en-US" dirty="0"/>
              <a:t>OS and Leukemia-Free Survival (ITT Population)</a:t>
            </a:r>
          </a:p>
        </p:txBody>
      </p:sp>
      <p:sp>
        <p:nvSpPr>
          <p:cNvPr id="327" name="TextBox 326">
            <a:extLst>
              <a:ext uri="{FF2B5EF4-FFF2-40B4-BE49-F238E27FC236}">
                <a16:creationId xmlns:a16="http://schemas.microsoft.com/office/drawing/2014/main" id="{0DAD5F08-F99E-7B6F-4414-7CE1A1841CD6}"/>
              </a:ext>
            </a:extLst>
          </p:cNvPr>
          <p:cNvSpPr txBox="1"/>
          <p:nvPr/>
        </p:nvSpPr>
        <p:spPr>
          <a:xfrm>
            <a:off x="1637013" y="1491225"/>
            <a:ext cx="2702419" cy="369332"/>
          </a:xfrm>
          <a:prstGeom prst="rect">
            <a:avLst/>
          </a:prstGeom>
          <a:noFill/>
        </p:spPr>
        <p:txBody>
          <a:bodyPr wrap="square" rtlCol="0">
            <a:spAutoFit/>
          </a:bodyPr>
          <a:lstStyle/>
          <a:p>
            <a:pPr algn="ctr"/>
            <a:r>
              <a:rPr lang="en-US" b="1" dirty="0">
                <a:solidFill>
                  <a:schemeClr val="bg1"/>
                </a:solidFill>
                <a:latin typeface="+mn-lt"/>
                <a:cs typeface="Arial" panose="020B0604020202020204" pitchFamily="34" charset="0"/>
              </a:rPr>
              <a:t>OS</a:t>
            </a:r>
          </a:p>
        </p:txBody>
      </p:sp>
      <p:sp>
        <p:nvSpPr>
          <p:cNvPr id="329" name="Text Box 15">
            <a:extLst>
              <a:ext uri="{FF2B5EF4-FFF2-40B4-BE49-F238E27FC236}">
                <a16:creationId xmlns:a16="http://schemas.microsoft.com/office/drawing/2014/main" id="{74A46263-A9E2-B8DD-4143-3F55E63F34A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 Reproduced with permission.</a:t>
            </a:r>
            <a:endParaRPr lang="en-US" altLang="en-US" sz="1200" b="0" dirty="0">
              <a:solidFill>
                <a:schemeClr val="bg2"/>
              </a:solidFill>
              <a:latin typeface="Calibri" panose="020F0502020204030204" pitchFamily="34" charset="0"/>
            </a:endParaRPr>
          </a:p>
        </p:txBody>
      </p:sp>
      <p:sp>
        <p:nvSpPr>
          <p:cNvPr id="85" name="TextBox 84">
            <a:extLst>
              <a:ext uri="{FF2B5EF4-FFF2-40B4-BE49-F238E27FC236}">
                <a16:creationId xmlns:a16="http://schemas.microsoft.com/office/drawing/2014/main" id="{028B07D6-8DAD-AA32-78FB-193AA66816E0}"/>
              </a:ext>
            </a:extLst>
          </p:cNvPr>
          <p:cNvSpPr txBox="1"/>
          <p:nvPr/>
        </p:nvSpPr>
        <p:spPr>
          <a:xfrm>
            <a:off x="7852568" y="1491225"/>
            <a:ext cx="2702419" cy="369332"/>
          </a:xfrm>
          <a:prstGeom prst="rect">
            <a:avLst/>
          </a:prstGeom>
          <a:noFill/>
        </p:spPr>
        <p:txBody>
          <a:bodyPr wrap="square" rtlCol="0">
            <a:spAutoFit/>
          </a:bodyPr>
          <a:lstStyle/>
          <a:p>
            <a:pPr algn="ctr"/>
            <a:r>
              <a:rPr lang="en-US" dirty="0">
                <a:solidFill>
                  <a:schemeClr val="bg1"/>
                </a:solidFill>
                <a:latin typeface="+mn-lt"/>
              </a:rPr>
              <a:t>Leukemia-Free Survival</a:t>
            </a:r>
            <a:endParaRPr lang="en-US" b="1" dirty="0">
              <a:solidFill>
                <a:schemeClr val="bg1"/>
              </a:solidFill>
              <a:latin typeface="+mn-lt"/>
              <a:cs typeface="Arial" panose="020B0604020202020204" pitchFamily="34" charset="0"/>
            </a:endParaRPr>
          </a:p>
        </p:txBody>
      </p:sp>
      <p:sp>
        <p:nvSpPr>
          <p:cNvPr id="4" name="Content Placeholder 3">
            <a:extLst>
              <a:ext uri="{FF2B5EF4-FFF2-40B4-BE49-F238E27FC236}">
                <a16:creationId xmlns:a16="http://schemas.microsoft.com/office/drawing/2014/main" id="{1ADA44E5-641D-397C-B717-C54350E08CCC}"/>
              </a:ext>
            </a:extLst>
          </p:cNvPr>
          <p:cNvSpPr>
            <a:spLocks noGrp="1"/>
          </p:cNvSpPr>
          <p:nvPr>
            <p:ph idx="1"/>
          </p:nvPr>
        </p:nvSpPr>
        <p:spPr>
          <a:xfrm>
            <a:off x="628671" y="5875574"/>
            <a:ext cx="10877529" cy="176292"/>
          </a:xfrm>
        </p:spPr>
        <p:txBody>
          <a:bodyPr/>
          <a:lstStyle/>
          <a:p>
            <a:r>
              <a:rPr lang="en-US" dirty="0"/>
              <a:t>After crossover, OS and LFS curves appeared to converge</a:t>
            </a:r>
          </a:p>
        </p:txBody>
      </p:sp>
      <p:sp>
        <p:nvSpPr>
          <p:cNvPr id="8" name="TextBox 7">
            <a:extLst>
              <a:ext uri="{FF2B5EF4-FFF2-40B4-BE49-F238E27FC236}">
                <a16:creationId xmlns:a16="http://schemas.microsoft.com/office/drawing/2014/main" id="{FE0A5D16-9A11-B174-C343-56C2E5E88898}"/>
              </a:ext>
            </a:extLst>
          </p:cNvPr>
          <p:cNvSpPr txBox="1"/>
          <p:nvPr/>
        </p:nvSpPr>
        <p:spPr bwMode="auto">
          <a:xfrm>
            <a:off x="104494" y="5242347"/>
            <a:ext cx="848436" cy="369332"/>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900" dirty="0">
                <a:solidFill>
                  <a:schemeClr val="accent1"/>
                </a:solidFill>
                <a:latin typeface="Calibri" panose="020F0502020204030204" pitchFamily="34" charset="0"/>
              </a:rPr>
              <a:t>Momelotinib</a:t>
            </a:r>
            <a:r>
              <a:rPr lang="en-US" sz="900" dirty="0">
                <a:solidFill>
                  <a:schemeClr val="bg1"/>
                </a:solidFill>
                <a:latin typeface="Calibri" panose="020F0502020204030204" pitchFamily="34" charset="0"/>
              </a:rPr>
              <a:t> </a:t>
            </a:r>
            <a:r>
              <a:rPr lang="en-US" sz="900" dirty="0">
                <a:solidFill>
                  <a:schemeClr val="accent3"/>
                </a:solidFill>
                <a:latin typeface="Calibri" panose="020F0502020204030204" pitchFamily="34" charset="0"/>
              </a:rPr>
              <a:t>Danazol</a:t>
            </a:r>
          </a:p>
        </p:txBody>
      </p:sp>
      <p:sp>
        <p:nvSpPr>
          <p:cNvPr id="9" name="TextBox 8">
            <a:extLst>
              <a:ext uri="{FF2B5EF4-FFF2-40B4-BE49-F238E27FC236}">
                <a16:creationId xmlns:a16="http://schemas.microsoft.com/office/drawing/2014/main" id="{97AA4A88-D827-F9DD-0A95-BB32504C57C6}"/>
              </a:ext>
            </a:extLst>
          </p:cNvPr>
          <p:cNvSpPr txBox="1"/>
          <p:nvPr/>
        </p:nvSpPr>
        <p:spPr bwMode="auto">
          <a:xfrm>
            <a:off x="8769274" y="5039442"/>
            <a:ext cx="906338" cy="276999"/>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(Wks)</a:t>
            </a:r>
          </a:p>
        </p:txBody>
      </p:sp>
      <p:sp>
        <p:nvSpPr>
          <p:cNvPr id="10" name="TextBox 9">
            <a:extLst>
              <a:ext uri="{FF2B5EF4-FFF2-40B4-BE49-F238E27FC236}">
                <a16:creationId xmlns:a16="http://schemas.microsoft.com/office/drawing/2014/main" id="{0A8D7697-3F5B-E3CB-5290-7A685AD7AC0C}"/>
              </a:ext>
            </a:extLst>
          </p:cNvPr>
          <p:cNvSpPr txBox="1"/>
          <p:nvPr/>
        </p:nvSpPr>
        <p:spPr bwMode="auto">
          <a:xfrm>
            <a:off x="2871875" y="4980180"/>
            <a:ext cx="906338"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(Wks)</a:t>
            </a:r>
          </a:p>
        </p:txBody>
      </p:sp>
      <p:sp>
        <p:nvSpPr>
          <p:cNvPr id="11" name="TextBox 10">
            <a:extLst>
              <a:ext uri="{FF2B5EF4-FFF2-40B4-BE49-F238E27FC236}">
                <a16:creationId xmlns:a16="http://schemas.microsoft.com/office/drawing/2014/main" id="{C6E935BF-0535-5684-53B6-E938A6CD715C}"/>
              </a:ext>
            </a:extLst>
          </p:cNvPr>
          <p:cNvSpPr txBox="1"/>
          <p:nvPr/>
        </p:nvSpPr>
        <p:spPr bwMode="auto">
          <a:xfrm rot="16200000">
            <a:off x="-24587" y="3276846"/>
            <a:ext cx="134017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OS Probability (%)</a:t>
            </a:r>
          </a:p>
        </p:txBody>
      </p:sp>
      <p:sp>
        <p:nvSpPr>
          <p:cNvPr id="12" name="TextBox 11">
            <a:extLst>
              <a:ext uri="{FF2B5EF4-FFF2-40B4-BE49-F238E27FC236}">
                <a16:creationId xmlns:a16="http://schemas.microsoft.com/office/drawing/2014/main" id="{62FBCF76-EA0A-DBB2-99DF-ECF1408AC43E}"/>
              </a:ext>
            </a:extLst>
          </p:cNvPr>
          <p:cNvSpPr txBox="1"/>
          <p:nvPr/>
        </p:nvSpPr>
        <p:spPr bwMode="auto">
          <a:xfrm rot="16200000">
            <a:off x="5664132" y="3250426"/>
            <a:ext cx="1370183"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LFS Probability (%)</a:t>
            </a:r>
          </a:p>
        </p:txBody>
      </p:sp>
      <p:grpSp>
        <p:nvGrpSpPr>
          <p:cNvPr id="27" name="Group 26">
            <a:extLst>
              <a:ext uri="{FF2B5EF4-FFF2-40B4-BE49-F238E27FC236}">
                <a16:creationId xmlns:a16="http://schemas.microsoft.com/office/drawing/2014/main" id="{FEC93DFF-8993-F28F-AF9B-A087DF2BA9D9}"/>
              </a:ext>
            </a:extLst>
          </p:cNvPr>
          <p:cNvGrpSpPr/>
          <p:nvPr/>
        </p:nvGrpSpPr>
        <p:grpSpPr>
          <a:xfrm>
            <a:off x="601778" y="1940664"/>
            <a:ext cx="420308" cy="2997095"/>
            <a:chOff x="403694" y="1940665"/>
            <a:chExt cx="420308" cy="2979840"/>
          </a:xfrm>
        </p:grpSpPr>
        <p:sp>
          <p:nvSpPr>
            <p:cNvPr id="21" name="TextBox 20">
              <a:extLst>
                <a:ext uri="{FF2B5EF4-FFF2-40B4-BE49-F238E27FC236}">
                  <a16:creationId xmlns:a16="http://schemas.microsoft.com/office/drawing/2014/main" id="{41BD9351-76FA-A361-4E34-5FC1C98AE071}"/>
                </a:ext>
              </a:extLst>
            </p:cNvPr>
            <p:cNvSpPr txBox="1"/>
            <p:nvPr/>
          </p:nvSpPr>
          <p:spPr bwMode="auto">
            <a:xfrm>
              <a:off x="403694" y="194066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2ED4E4FE-44A7-F80A-6014-3221F33D490F}"/>
                </a:ext>
              </a:extLst>
            </p:cNvPr>
            <p:cNvSpPr txBox="1"/>
            <p:nvPr/>
          </p:nvSpPr>
          <p:spPr bwMode="auto">
            <a:xfrm>
              <a:off x="482242" y="246921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04A4D737-1271-E04F-06B1-19098CA2F58F}"/>
                </a:ext>
              </a:extLst>
            </p:cNvPr>
            <p:cNvSpPr txBox="1"/>
            <p:nvPr/>
          </p:nvSpPr>
          <p:spPr bwMode="auto">
            <a:xfrm>
              <a:off x="482242" y="30153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6B4CD23D-DE4A-82A8-9D88-05A595E3F865}"/>
                </a:ext>
              </a:extLst>
            </p:cNvPr>
            <p:cNvSpPr txBox="1"/>
            <p:nvPr/>
          </p:nvSpPr>
          <p:spPr bwMode="auto">
            <a:xfrm>
              <a:off x="482242" y="35438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6CAB1103-FC65-F535-73D1-B5B0DCFF0CAB}"/>
                </a:ext>
              </a:extLst>
            </p:cNvPr>
            <p:cNvSpPr txBox="1"/>
            <p:nvPr/>
          </p:nvSpPr>
          <p:spPr bwMode="auto">
            <a:xfrm>
              <a:off x="482242" y="409972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C549BC89-FA39-9C31-6A8C-0283A43A4892}"/>
                </a:ext>
              </a:extLst>
            </p:cNvPr>
            <p:cNvSpPr txBox="1"/>
            <p:nvPr/>
          </p:nvSpPr>
          <p:spPr bwMode="auto">
            <a:xfrm>
              <a:off x="560789" y="46435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54" name="Group 53">
            <a:extLst>
              <a:ext uri="{FF2B5EF4-FFF2-40B4-BE49-F238E27FC236}">
                <a16:creationId xmlns:a16="http://schemas.microsoft.com/office/drawing/2014/main" id="{E1C24BDE-0D5E-977B-D41B-815293DE056F}"/>
              </a:ext>
            </a:extLst>
          </p:cNvPr>
          <p:cNvGrpSpPr/>
          <p:nvPr/>
        </p:nvGrpSpPr>
        <p:grpSpPr>
          <a:xfrm>
            <a:off x="908049" y="4810675"/>
            <a:ext cx="4863535" cy="276999"/>
            <a:chOff x="908049" y="4841571"/>
            <a:chExt cx="4863535" cy="276999"/>
          </a:xfrm>
        </p:grpSpPr>
        <p:sp>
          <p:nvSpPr>
            <p:cNvPr id="28" name="TextBox 27">
              <a:extLst>
                <a:ext uri="{FF2B5EF4-FFF2-40B4-BE49-F238E27FC236}">
                  <a16:creationId xmlns:a16="http://schemas.microsoft.com/office/drawing/2014/main" id="{8238337F-624F-3B47-14A2-661D01A85F16}"/>
                </a:ext>
              </a:extLst>
            </p:cNvPr>
            <p:cNvSpPr txBox="1"/>
            <p:nvPr/>
          </p:nvSpPr>
          <p:spPr bwMode="auto">
            <a:xfrm>
              <a:off x="5351277" y="4841571"/>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C50006EF-4901-88C1-EFFF-1E4942F08617}"/>
                </a:ext>
              </a:extLst>
            </p:cNvPr>
            <p:cNvSpPr txBox="1"/>
            <p:nvPr/>
          </p:nvSpPr>
          <p:spPr bwMode="auto">
            <a:xfrm>
              <a:off x="519732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sp>
          <p:nvSpPr>
            <p:cNvPr id="30" name="TextBox 29">
              <a:extLst>
                <a:ext uri="{FF2B5EF4-FFF2-40B4-BE49-F238E27FC236}">
                  <a16:creationId xmlns:a16="http://schemas.microsoft.com/office/drawing/2014/main" id="{01B518E1-BD83-5737-28AB-B4223CEB6E8E}"/>
                </a:ext>
              </a:extLst>
            </p:cNvPr>
            <p:cNvSpPr txBox="1"/>
            <p:nvPr/>
          </p:nvSpPr>
          <p:spPr bwMode="auto">
            <a:xfrm>
              <a:off x="5023267"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92</a:t>
              </a:r>
            </a:p>
          </p:txBody>
        </p:sp>
        <p:sp>
          <p:nvSpPr>
            <p:cNvPr id="31" name="TextBox 30">
              <a:extLst>
                <a:ext uri="{FF2B5EF4-FFF2-40B4-BE49-F238E27FC236}">
                  <a16:creationId xmlns:a16="http://schemas.microsoft.com/office/drawing/2014/main" id="{D0791B39-4BA6-B60A-94D0-F26ABCAEEE65}"/>
                </a:ext>
              </a:extLst>
            </p:cNvPr>
            <p:cNvSpPr txBox="1"/>
            <p:nvPr/>
          </p:nvSpPr>
          <p:spPr bwMode="auto">
            <a:xfrm>
              <a:off x="483931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88</a:t>
              </a:r>
            </a:p>
          </p:txBody>
        </p:sp>
        <p:sp>
          <p:nvSpPr>
            <p:cNvPr id="32" name="TextBox 31">
              <a:extLst>
                <a:ext uri="{FF2B5EF4-FFF2-40B4-BE49-F238E27FC236}">
                  <a16:creationId xmlns:a16="http://schemas.microsoft.com/office/drawing/2014/main" id="{5C349A2B-45AA-1294-3A74-9A104A9D4F55}"/>
                </a:ext>
              </a:extLst>
            </p:cNvPr>
            <p:cNvSpPr txBox="1"/>
            <p:nvPr/>
          </p:nvSpPr>
          <p:spPr bwMode="auto">
            <a:xfrm>
              <a:off x="46466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33" name="TextBox 32">
              <a:extLst>
                <a:ext uri="{FF2B5EF4-FFF2-40B4-BE49-F238E27FC236}">
                  <a16:creationId xmlns:a16="http://schemas.microsoft.com/office/drawing/2014/main" id="{DE66CD8D-AB05-81ED-EF1A-9EEA71B9DB53}"/>
                </a:ext>
              </a:extLst>
            </p:cNvPr>
            <p:cNvSpPr txBox="1"/>
            <p:nvPr/>
          </p:nvSpPr>
          <p:spPr bwMode="auto">
            <a:xfrm>
              <a:off x="447703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4E322F35-B9EC-0CE5-EA94-26BD7CE60647}"/>
                </a:ext>
              </a:extLst>
            </p:cNvPr>
            <p:cNvSpPr txBox="1"/>
            <p:nvPr/>
          </p:nvSpPr>
          <p:spPr bwMode="auto">
            <a:xfrm>
              <a:off x="429783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35" name="TextBox 34">
              <a:extLst>
                <a:ext uri="{FF2B5EF4-FFF2-40B4-BE49-F238E27FC236}">
                  <a16:creationId xmlns:a16="http://schemas.microsoft.com/office/drawing/2014/main" id="{B350AE6B-74F1-F223-EA0B-8141ADB60BB1}"/>
                </a:ext>
              </a:extLst>
            </p:cNvPr>
            <p:cNvSpPr txBox="1"/>
            <p:nvPr/>
          </p:nvSpPr>
          <p:spPr bwMode="auto">
            <a:xfrm>
              <a:off x="41237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36" name="TextBox 35">
              <a:extLst>
                <a:ext uri="{FF2B5EF4-FFF2-40B4-BE49-F238E27FC236}">
                  <a16:creationId xmlns:a16="http://schemas.microsoft.com/office/drawing/2014/main" id="{A1A43F2E-B69D-931C-A7A6-F4BF5074810D}"/>
                </a:ext>
              </a:extLst>
            </p:cNvPr>
            <p:cNvSpPr txBox="1"/>
            <p:nvPr/>
          </p:nvSpPr>
          <p:spPr bwMode="auto">
            <a:xfrm>
              <a:off x="393030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a:t>
              </a:r>
            </a:p>
          </p:txBody>
        </p:sp>
        <p:sp>
          <p:nvSpPr>
            <p:cNvPr id="37" name="TextBox 36">
              <a:extLst>
                <a:ext uri="{FF2B5EF4-FFF2-40B4-BE49-F238E27FC236}">
                  <a16:creationId xmlns:a16="http://schemas.microsoft.com/office/drawing/2014/main" id="{FE798300-0D26-C6F7-2945-9BB76C343D3F}"/>
                </a:ext>
              </a:extLst>
            </p:cNvPr>
            <p:cNvSpPr txBox="1"/>
            <p:nvPr/>
          </p:nvSpPr>
          <p:spPr bwMode="auto">
            <a:xfrm>
              <a:off x="374720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sp>
          <p:nvSpPr>
            <p:cNvPr id="38" name="TextBox 37">
              <a:extLst>
                <a:ext uri="{FF2B5EF4-FFF2-40B4-BE49-F238E27FC236}">
                  <a16:creationId xmlns:a16="http://schemas.microsoft.com/office/drawing/2014/main" id="{D07DEBF8-466B-7C1E-67E9-102A2B7067F9}"/>
                </a:ext>
              </a:extLst>
            </p:cNvPr>
            <p:cNvSpPr txBox="1"/>
            <p:nvPr/>
          </p:nvSpPr>
          <p:spPr bwMode="auto">
            <a:xfrm>
              <a:off x="357754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1CDB63A4-63EC-9D56-D42F-8AF6485A24BA}"/>
                </a:ext>
              </a:extLst>
            </p:cNvPr>
            <p:cNvSpPr txBox="1"/>
            <p:nvPr/>
          </p:nvSpPr>
          <p:spPr bwMode="auto">
            <a:xfrm>
              <a:off x="339835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40" name="TextBox 39">
              <a:extLst>
                <a:ext uri="{FF2B5EF4-FFF2-40B4-BE49-F238E27FC236}">
                  <a16:creationId xmlns:a16="http://schemas.microsoft.com/office/drawing/2014/main" id="{84A135B9-F8E1-FD8D-44E5-A574B249AE13}"/>
                </a:ext>
              </a:extLst>
            </p:cNvPr>
            <p:cNvSpPr txBox="1"/>
            <p:nvPr/>
          </p:nvSpPr>
          <p:spPr bwMode="auto">
            <a:xfrm>
              <a:off x="321477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41" name="TextBox 40">
              <a:extLst>
                <a:ext uri="{FF2B5EF4-FFF2-40B4-BE49-F238E27FC236}">
                  <a16:creationId xmlns:a16="http://schemas.microsoft.com/office/drawing/2014/main" id="{F65A76F0-8E78-3D2E-986D-7EF91DA80684}"/>
                </a:ext>
              </a:extLst>
            </p:cNvPr>
            <p:cNvSpPr txBox="1"/>
            <p:nvPr/>
          </p:nvSpPr>
          <p:spPr bwMode="auto">
            <a:xfrm>
              <a:off x="304034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42" name="TextBox 41">
              <a:extLst>
                <a:ext uri="{FF2B5EF4-FFF2-40B4-BE49-F238E27FC236}">
                  <a16:creationId xmlns:a16="http://schemas.microsoft.com/office/drawing/2014/main" id="{B635EB5A-A102-68AC-D153-FD5792A8C9D9}"/>
                </a:ext>
              </a:extLst>
            </p:cNvPr>
            <p:cNvSpPr txBox="1"/>
            <p:nvPr/>
          </p:nvSpPr>
          <p:spPr bwMode="auto">
            <a:xfrm>
              <a:off x="28477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43" name="TextBox 42">
              <a:extLst>
                <a:ext uri="{FF2B5EF4-FFF2-40B4-BE49-F238E27FC236}">
                  <a16:creationId xmlns:a16="http://schemas.microsoft.com/office/drawing/2014/main" id="{4E69483D-34F0-6112-A5FA-EE50D18C5DF3}"/>
                </a:ext>
              </a:extLst>
            </p:cNvPr>
            <p:cNvSpPr txBox="1"/>
            <p:nvPr/>
          </p:nvSpPr>
          <p:spPr bwMode="auto">
            <a:xfrm>
              <a:off x="267806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216A88E0-1FAD-5881-5824-DAB9AF7DD372}"/>
                </a:ext>
              </a:extLst>
            </p:cNvPr>
            <p:cNvSpPr txBox="1"/>
            <p:nvPr/>
          </p:nvSpPr>
          <p:spPr bwMode="auto">
            <a:xfrm>
              <a:off x="248617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43859619-8A5D-6B3C-7011-1751CEE50234}"/>
                </a:ext>
              </a:extLst>
            </p:cNvPr>
            <p:cNvSpPr txBox="1"/>
            <p:nvPr/>
          </p:nvSpPr>
          <p:spPr bwMode="auto">
            <a:xfrm>
              <a:off x="23121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46" name="TextBox 45">
              <a:extLst>
                <a:ext uri="{FF2B5EF4-FFF2-40B4-BE49-F238E27FC236}">
                  <a16:creationId xmlns:a16="http://schemas.microsoft.com/office/drawing/2014/main" id="{73F5D78E-F93E-8FFD-2BEB-A0521475AD11}"/>
                </a:ext>
              </a:extLst>
            </p:cNvPr>
            <p:cNvSpPr txBox="1"/>
            <p:nvPr/>
          </p:nvSpPr>
          <p:spPr bwMode="auto">
            <a:xfrm>
              <a:off x="212181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47" name="TextBox 46">
              <a:extLst>
                <a:ext uri="{FF2B5EF4-FFF2-40B4-BE49-F238E27FC236}">
                  <a16:creationId xmlns:a16="http://schemas.microsoft.com/office/drawing/2014/main" id="{E068C8A6-76D3-3773-8925-638B7F6DCC03}"/>
                </a:ext>
              </a:extLst>
            </p:cNvPr>
            <p:cNvSpPr txBox="1"/>
            <p:nvPr/>
          </p:nvSpPr>
          <p:spPr bwMode="auto">
            <a:xfrm>
              <a:off x="194823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8" name="TextBox 47">
              <a:extLst>
                <a:ext uri="{FF2B5EF4-FFF2-40B4-BE49-F238E27FC236}">
                  <a16:creationId xmlns:a16="http://schemas.microsoft.com/office/drawing/2014/main" id="{15E7135F-3868-7398-303E-61C77D92B64E}"/>
                </a:ext>
              </a:extLst>
            </p:cNvPr>
            <p:cNvSpPr txBox="1"/>
            <p:nvPr/>
          </p:nvSpPr>
          <p:spPr bwMode="auto">
            <a:xfrm>
              <a:off x="177858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A9C192EC-AD0C-3EF0-D570-3C5AADB74C7A}"/>
                </a:ext>
              </a:extLst>
            </p:cNvPr>
            <p:cNvSpPr txBox="1"/>
            <p:nvPr/>
          </p:nvSpPr>
          <p:spPr bwMode="auto">
            <a:xfrm>
              <a:off x="159022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50" name="TextBox 49">
              <a:extLst>
                <a:ext uri="{FF2B5EF4-FFF2-40B4-BE49-F238E27FC236}">
                  <a16:creationId xmlns:a16="http://schemas.microsoft.com/office/drawing/2014/main" id="{21ED5272-60DE-9C8F-958E-51F03FBB4678}"/>
                </a:ext>
              </a:extLst>
            </p:cNvPr>
            <p:cNvSpPr txBox="1"/>
            <p:nvPr/>
          </p:nvSpPr>
          <p:spPr bwMode="auto">
            <a:xfrm>
              <a:off x="139991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1" name="TextBox 50">
              <a:extLst>
                <a:ext uri="{FF2B5EF4-FFF2-40B4-BE49-F238E27FC236}">
                  <a16:creationId xmlns:a16="http://schemas.microsoft.com/office/drawing/2014/main" id="{5CD12077-1EDA-C481-8895-43B1344811B8}"/>
                </a:ext>
              </a:extLst>
            </p:cNvPr>
            <p:cNvSpPr txBox="1"/>
            <p:nvPr/>
          </p:nvSpPr>
          <p:spPr bwMode="auto">
            <a:xfrm>
              <a:off x="1265613"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03257254-7493-A01C-811E-6CF2F9FDEC23}"/>
                </a:ext>
              </a:extLst>
            </p:cNvPr>
            <p:cNvSpPr txBox="1"/>
            <p:nvPr/>
          </p:nvSpPr>
          <p:spPr bwMode="auto">
            <a:xfrm>
              <a:off x="1076911"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53" name="TextBox 52">
              <a:extLst>
                <a:ext uri="{FF2B5EF4-FFF2-40B4-BE49-F238E27FC236}">
                  <a16:creationId xmlns:a16="http://schemas.microsoft.com/office/drawing/2014/main" id="{102FD7E5-FF06-87A3-0A2E-A6BDA9E86ADA}"/>
                </a:ext>
              </a:extLst>
            </p:cNvPr>
            <p:cNvSpPr txBox="1"/>
            <p:nvPr/>
          </p:nvSpPr>
          <p:spPr bwMode="auto">
            <a:xfrm>
              <a:off x="908049"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55" name="Group 54">
            <a:extLst>
              <a:ext uri="{FF2B5EF4-FFF2-40B4-BE49-F238E27FC236}">
                <a16:creationId xmlns:a16="http://schemas.microsoft.com/office/drawing/2014/main" id="{20C9C836-19AF-96A2-F3FF-01F01A40E325}"/>
              </a:ext>
            </a:extLst>
          </p:cNvPr>
          <p:cNvGrpSpPr/>
          <p:nvPr/>
        </p:nvGrpSpPr>
        <p:grpSpPr>
          <a:xfrm>
            <a:off x="860760" y="5242347"/>
            <a:ext cx="4821857" cy="369332"/>
            <a:chOff x="860760" y="4841571"/>
            <a:chExt cx="4821857" cy="369332"/>
          </a:xfrm>
        </p:grpSpPr>
        <p:sp>
          <p:nvSpPr>
            <p:cNvPr id="56" name="TextBox 55">
              <a:extLst>
                <a:ext uri="{FF2B5EF4-FFF2-40B4-BE49-F238E27FC236}">
                  <a16:creationId xmlns:a16="http://schemas.microsoft.com/office/drawing/2014/main" id="{1C7761D0-244A-A253-297A-0A157A2AE02C}"/>
                </a:ext>
              </a:extLst>
            </p:cNvPr>
            <p:cNvSpPr txBox="1"/>
            <p:nvPr/>
          </p:nvSpPr>
          <p:spPr bwMode="auto">
            <a:xfrm>
              <a:off x="5440243"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1BDD9FFE-8493-899F-A127-C29C3E380B39}"/>
                </a:ext>
              </a:extLst>
            </p:cNvPr>
            <p:cNvSpPr txBox="1"/>
            <p:nvPr/>
          </p:nvSpPr>
          <p:spPr bwMode="auto">
            <a:xfrm>
              <a:off x="5247014"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58" name="TextBox 57">
              <a:extLst>
                <a:ext uri="{FF2B5EF4-FFF2-40B4-BE49-F238E27FC236}">
                  <a16:creationId xmlns:a16="http://schemas.microsoft.com/office/drawing/2014/main" id="{90E76E21-E771-25A7-0653-DDE7DBCC36AB}"/>
                </a:ext>
              </a:extLst>
            </p:cNvPr>
            <p:cNvSpPr txBox="1"/>
            <p:nvPr/>
          </p:nvSpPr>
          <p:spPr bwMode="auto">
            <a:xfrm>
              <a:off x="5072959"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AA03B090-38E2-215F-0ABC-C0D2F76BC142}"/>
                </a:ext>
              </a:extLst>
            </p:cNvPr>
            <p:cNvSpPr txBox="1"/>
            <p:nvPr/>
          </p:nvSpPr>
          <p:spPr bwMode="auto">
            <a:xfrm>
              <a:off x="4889004"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p:txBody>
        </p:sp>
        <p:sp>
          <p:nvSpPr>
            <p:cNvPr id="60" name="TextBox 59">
              <a:extLst>
                <a:ext uri="{FF2B5EF4-FFF2-40B4-BE49-F238E27FC236}">
                  <a16:creationId xmlns:a16="http://schemas.microsoft.com/office/drawing/2014/main" id="{97662077-90EF-F223-1172-9911ACDD2051}"/>
                </a:ext>
              </a:extLst>
            </p:cNvPr>
            <p:cNvSpPr txBox="1"/>
            <p:nvPr/>
          </p:nvSpPr>
          <p:spPr bwMode="auto">
            <a:xfrm>
              <a:off x="46963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7618C7E7-519B-C6BF-42DC-76820AE316EC}"/>
                </a:ext>
              </a:extLst>
            </p:cNvPr>
            <p:cNvSpPr txBox="1"/>
            <p:nvPr/>
          </p:nvSpPr>
          <p:spPr bwMode="auto">
            <a:xfrm>
              <a:off x="4526723"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p:txBody>
        </p:sp>
        <p:sp>
          <p:nvSpPr>
            <p:cNvPr id="62" name="TextBox 61">
              <a:extLst>
                <a:ext uri="{FF2B5EF4-FFF2-40B4-BE49-F238E27FC236}">
                  <a16:creationId xmlns:a16="http://schemas.microsoft.com/office/drawing/2014/main" id="{DA70E242-361E-1088-04AC-9E4A9A222A8B}"/>
                </a:ext>
              </a:extLst>
            </p:cNvPr>
            <p:cNvSpPr txBox="1"/>
            <p:nvPr/>
          </p:nvSpPr>
          <p:spPr bwMode="auto">
            <a:xfrm>
              <a:off x="4347532"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p:txBody>
        </p:sp>
        <p:sp>
          <p:nvSpPr>
            <p:cNvPr id="63" name="TextBox 62">
              <a:extLst>
                <a:ext uri="{FF2B5EF4-FFF2-40B4-BE49-F238E27FC236}">
                  <a16:creationId xmlns:a16="http://schemas.microsoft.com/office/drawing/2014/main" id="{8C99C0D0-CA19-8FDB-2E7C-1E1BA916E33B}"/>
                </a:ext>
              </a:extLst>
            </p:cNvPr>
            <p:cNvSpPr txBox="1"/>
            <p:nvPr/>
          </p:nvSpPr>
          <p:spPr bwMode="auto">
            <a:xfrm>
              <a:off x="41734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8</a:t>
              </a:r>
            </a:p>
          </p:txBody>
        </p:sp>
        <p:sp>
          <p:nvSpPr>
            <p:cNvPr id="64" name="TextBox 63">
              <a:extLst>
                <a:ext uri="{FF2B5EF4-FFF2-40B4-BE49-F238E27FC236}">
                  <a16:creationId xmlns:a16="http://schemas.microsoft.com/office/drawing/2014/main" id="{7D5539A8-CC8A-AB20-B0E0-F50857271955}"/>
                </a:ext>
              </a:extLst>
            </p:cNvPr>
            <p:cNvSpPr txBox="1"/>
            <p:nvPr/>
          </p:nvSpPr>
          <p:spPr bwMode="auto">
            <a:xfrm>
              <a:off x="397999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a:t>
              </a:r>
            </a:p>
          </p:txBody>
        </p:sp>
        <p:sp>
          <p:nvSpPr>
            <p:cNvPr id="65" name="TextBox 64">
              <a:extLst>
                <a:ext uri="{FF2B5EF4-FFF2-40B4-BE49-F238E27FC236}">
                  <a16:creationId xmlns:a16="http://schemas.microsoft.com/office/drawing/2014/main" id="{8D77F97B-38EA-E26D-EB85-B43657197ED4}"/>
                </a:ext>
              </a:extLst>
            </p:cNvPr>
            <p:cNvSpPr txBox="1"/>
            <p:nvPr/>
          </p:nvSpPr>
          <p:spPr bwMode="auto">
            <a:xfrm>
              <a:off x="3768040"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a:t>
              </a:r>
            </a:p>
          </p:txBody>
        </p:sp>
        <p:sp>
          <p:nvSpPr>
            <p:cNvPr id="66" name="TextBox 65">
              <a:extLst>
                <a:ext uri="{FF2B5EF4-FFF2-40B4-BE49-F238E27FC236}">
                  <a16:creationId xmlns:a16="http://schemas.microsoft.com/office/drawing/2014/main" id="{8A9EF107-8C4F-A58E-6FFC-6EED8542C319}"/>
                </a:ext>
              </a:extLst>
            </p:cNvPr>
            <p:cNvSpPr txBox="1"/>
            <p:nvPr/>
          </p:nvSpPr>
          <p:spPr bwMode="auto">
            <a:xfrm>
              <a:off x="359838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a:t>
              </a:r>
            </a:p>
          </p:txBody>
        </p:sp>
        <p:sp>
          <p:nvSpPr>
            <p:cNvPr id="67" name="TextBox 66">
              <a:extLst>
                <a:ext uri="{FF2B5EF4-FFF2-40B4-BE49-F238E27FC236}">
                  <a16:creationId xmlns:a16="http://schemas.microsoft.com/office/drawing/2014/main" id="{081F1CF9-3257-239A-8AF9-48EFBF49CC0A}"/>
                </a:ext>
              </a:extLst>
            </p:cNvPr>
            <p:cNvSpPr txBox="1"/>
            <p:nvPr/>
          </p:nvSpPr>
          <p:spPr bwMode="auto">
            <a:xfrm>
              <a:off x="341919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17</a:t>
              </a:r>
            </a:p>
          </p:txBody>
        </p:sp>
        <p:sp>
          <p:nvSpPr>
            <p:cNvPr id="68" name="TextBox 67">
              <a:extLst>
                <a:ext uri="{FF2B5EF4-FFF2-40B4-BE49-F238E27FC236}">
                  <a16:creationId xmlns:a16="http://schemas.microsoft.com/office/drawing/2014/main" id="{4977F89C-C234-A4F4-37DE-71D85B656C6C}"/>
                </a:ext>
              </a:extLst>
            </p:cNvPr>
            <p:cNvSpPr txBox="1"/>
            <p:nvPr/>
          </p:nvSpPr>
          <p:spPr bwMode="auto">
            <a:xfrm>
              <a:off x="323561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24</a:t>
              </a:r>
            </a:p>
          </p:txBody>
        </p:sp>
        <p:sp>
          <p:nvSpPr>
            <p:cNvPr id="69" name="TextBox 68">
              <a:extLst>
                <a:ext uri="{FF2B5EF4-FFF2-40B4-BE49-F238E27FC236}">
                  <a16:creationId xmlns:a16="http://schemas.microsoft.com/office/drawing/2014/main" id="{4293D82F-8679-6792-C784-61D775744887}"/>
                </a:ext>
              </a:extLst>
            </p:cNvPr>
            <p:cNvSpPr txBox="1"/>
            <p:nvPr/>
          </p:nvSpPr>
          <p:spPr bwMode="auto">
            <a:xfrm>
              <a:off x="306118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41</a:t>
              </a:r>
            </a:p>
          </p:txBody>
        </p:sp>
        <p:sp>
          <p:nvSpPr>
            <p:cNvPr id="70" name="TextBox 69">
              <a:extLst>
                <a:ext uri="{FF2B5EF4-FFF2-40B4-BE49-F238E27FC236}">
                  <a16:creationId xmlns:a16="http://schemas.microsoft.com/office/drawing/2014/main" id="{383C8BAF-6770-8EFD-C924-B08BDDE0B319}"/>
                </a:ext>
              </a:extLst>
            </p:cNvPr>
            <p:cNvSpPr txBox="1"/>
            <p:nvPr/>
          </p:nvSpPr>
          <p:spPr bwMode="auto">
            <a:xfrm>
              <a:off x="286855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92</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45</a:t>
              </a:r>
            </a:p>
          </p:txBody>
        </p:sp>
        <p:sp>
          <p:nvSpPr>
            <p:cNvPr id="71" name="TextBox 70">
              <a:extLst>
                <a:ext uri="{FF2B5EF4-FFF2-40B4-BE49-F238E27FC236}">
                  <a16:creationId xmlns:a16="http://schemas.microsoft.com/office/drawing/2014/main" id="{1B7852F1-FA2D-37CA-7413-B951147228C7}"/>
                </a:ext>
              </a:extLst>
            </p:cNvPr>
            <p:cNvSpPr txBox="1"/>
            <p:nvPr/>
          </p:nvSpPr>
          <p:spPr bwMode="auto">
            <a:xfrm>
              <a:off x="269890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49</a:t>
              </a:r>
            </a:p>
          </p:txBody>
        </p:sp>
        <p:sp>
          <p:nvSpPr>
            <p:cNvPr id="72" name="TextBox 71">
              <a:extLst>
                <a:ext uri="{FF2B5EF4-FFF2-40B4-BE49-F238E27FC236}">
                  <a16:creationId xmlns:a16="http://schemas.microsoft.com/office/drawing/2014/main" id="{2E23BFB7-2087-39EE-BC19-05F9FA940AD4}"/>
                </a:ext>
              </a:extLst>
            </p:cNvPr>
            <p:cNvSpPr txBox="1"/>
            <p:nvPr/>
          </p:nvSpPr>
          <p:spPr bwMode="auto">
            <a:xfrm>
              <a:off x="2507012"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51</a:t>
              </a:r>
            </a:p>
          </p:txBody>
        </p:sp>
        <p:sp>
          <p:nvSpPr>
            <p:cNvPr id="73" name="TextBox 72">
              <a:extLst>
                <a:ext uri="{FF2B5EF4-FFF2-40B4-BE49-F238E27FC236}">
                  <a16:creationId xmlns:a16="http://schemas.microsoft.com/office/drawing/2014/main" id="{550C303E-47E1-03D6-E0E2-557958A3645F}"/>
                </a:ext>
              </a:extLst>
            </p:cNvPr>
            <p:cNvSpPr txBox="1"/>
            <p:nvPr/>
          </p:nvSpPr>
          <p:spPr bwMode="auto">
            <a:xfrm>
              <a:off x="2304103"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101</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51</a:t>
              </a:r>
            </a:p>
          </p:txBody>
        </p:sp>
        <p:sp>
          <p:nvSpPr>
            <p:cNvPr id="74" name="TextBox 73">
              <a:extLst>
                <a:ext uri="{FF2B5EF4-FFF2-40B4-BE49-F238E27FC236}">
                  <a16:creationId xmlns:a16="http://schemas.microsoft.com/office/drawing/2014/main" id="{6C3E2B61-B619-90C1-70B1-20E90E4808FD}"/>
                </a:ext>
              </a:extLst>
            </p:cNvPr>
            <p:cNvSpPr txBox="1"/>
            <p:nvPr/>
          </p:nvSpPr>
          <p:spPr bwMode="auto">
            <a:xfrm>
              <a:off x="2113798"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51</a:t>
              </a:r>
            </a:p>
          </p:txBody>
        </p:sp>
        <p:sp>
          <p:nvSpPr>
            <p:cNvPr id="75" name="TextBox 74">
              <a:extLst>
                <a:ext uri="{FF2B5EF4-FFF2-40B4-BE49-F238E27FC236}">
                  <a16:creationId xmlns:a16="http://schemas.microsoft.com/office/drawing/2014/main" id="{78440602-5218-BDD7-1DE9-C0057FC1F064}"/>
                </a:ext>
              </a:extLst>
            </p:cNvPr>
            <p:cNvSpPr txBox="1"/>
            <p:nvPr/>
          </p:nvSpPr>
          <p:spPr bwMode="auto">
            <a:xfrm>
              <a:off x="1940219"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51</a:t>
              </a:r>
            </a:p>
          </p:txBody>
        </p:sp>
        <p:sp>
          <p:nvSpPr>
            <p:cNvPr id="76" name="TextBox 75">
              <a:extLst>
                <a:ext uri="{FF2B5EF4-FFF2-40B4-BE49-F238E27FC236}">
                  <a16:creationId xmlns:a16="http://schemas.microsoft.com/office/drawing/2014/main" id="{25FA50E7-C380-816D-036A-202E348B2853}"/>
                </a:ext>
              </a:extLst>
            </p:cNvPr>
            <p:cNvSpPr txBox="1"/>
            <p:nvPr/>
          </p:nvSpPr>
          <p:spPr bwMode="auto">
            <a:xfrm>
              <a:off x="1770567"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52</a:t>
              </a:r>
            </a:p>
          </p:txBody>
        </p:sp>
        <p:sp>
          <p:nvSpPr>
            <p:cNvPr id="77" name="TextBox 76">
              <a:extLst>
                <a:ext uri="{FF2B5EF4-FFF2-40B4-BE49-F238E27FC236}">
                  <a16:creationId xmlns:a16="http://schemas.microsoft.com/office/drawing/2014/main" id="{2CE50CCE-81A7-B362-F289-E29FD5FCD7D7}"/>
                </a:ext>
              </a:extLst>
            </p:cNvPr>
            <p:cNvSpPr txBox="1"/>
            <p:nvPr/>
          </p:nvSpPr>
          <p:spPr bwMode="auto">
            <a:xfrm>
              <a:off x="1582209"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117</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54</a:t>
              </a:r>
            </a:p>
          </p:txBody>
        </p:sp>
        <p:sp>
          <p:nvSpPr>
            <p:cNvPr id="78" name="TextBox 77">
              <a:extLst>
                <a:ext uri="{FF2B5EF4-FFF2-40B4-BE49-F238E27FC236}">
                  <a16:creationId xmlns:a16="http://schemas.microsoft.com/office/drawing/2014/main" id="{0075742D-46AD-A929-1F0E-95B681E4F280}"/>
                </a:ext>
              </a:extLst>
            </p:cNvPr>
            <p:cNvSpPr txBox="1"/>
            <p:nvPr/>
          </p:nvSpPr>
          <p:spPr bwMode="auto">
            <a:xfrm>
              <a:off x="1391904"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57</a:t>
              </a:r>
            </a:p>
          </p:txBody>
        </p:sp>
        <p:sp>
          <p:nvSpPr>
            <p:cNvPr id="79" name="TextBox 78">
              <a:extLst>
                <a:ext uri="{FF2B5EF4-FFF2-40B4-BE49-F238E27FC236}">
                  <a16:creationId xmlns:a16="http://schemas.microsoft.com/office/drawing/2014/main" id="{0B3AB1AB-7B9F-396D-2297-6B95659FF8B0}"/>
                </a:ext>
              </a:extLst>
            </p:cNvPr>
            <p:cNvSpPr txBox="1"/>
            <p:nvPr/>
          </p:nvSpPr>
          <p:spPr bwMode="auto">
            <a:xfrm>
              <a:off x="1218324"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61</a:t>
              </a:r>
            </a:p>
          </p:txBody>
        </p:sp>
        <p:sp>
          <p:nvSpPr>
            <p:cNvPr id="80" name="TextBox 79">
              <a:extLst>
                <a:ext uri="{FF2B5EF4-FFF2-40B4-BE49-F238E27FC236}">
                  <a16:creationId xmlns:a16="http://schemas.microsoft.com/office/drawing/2014/main" id="{DB7BEBAB-8D76-76BC-0AC6-29A2D4D4FB55}"/>
                </a:ext>
              </a:extLst>
            </p:cNvPr>
            <p:cNvSpPr txBox="1"/>
            <p:nvPr/>
          </p:nvSpPr>
          <p:spPr bwMode="auto">
            <a:xfrm>
              <a:off x="1029622"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64</a:t>
              </a:r>
            </a:p>
          </p:txBody>
        </p:sp>
        <p:sp>
          <p:nvSpPr>
            <p:cNvPr id="81" name="TextBox 80">
              <a:extLst>
                <a:ext uri="{FF2B5EF4-FFF2-40B4-BE49-F238E27FC236}">
                  <a16:creationId xmlns:a16="http://schemas.microsoft.com/office/drawing/2014/main" id="{5A94A329-A83F-5FA2-ECCE-4B7A7A0DE0AA}"/>
                </a:ext>
              </a:extLst>
            </p:cNvPr>
            <p:cNvSpPr txBox="1"/>
            <p:nvPr/>
          </p:nvSpPr>
          <p:spPr bwMode="auto">
            <a:xfrm>
              <a:off x="860760"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65</a:t>
              </a:r>
            </a:p>
          </p:txBody>
        </p:sp>
      </p:grpSp>
      <p:sp>
        <p:nvSpPr>
          <p:cNvPr id="82" name="Freeform: Shape 81">
            <a:extLst>
              <a:ext uri="{FF2B5EF4-FFF2-40B4-BE49-F238E27FC236}">
                <a16:creationId xmlns:a16="http://schemas.microsoft.com/office/drawing/2014/main" id="{D4A72C90-D99F-0B21-2896-42106C4F4BCA}"/>
              </a:ext>
            </a:extLst>
          </p:cNvPr>
          <p:cNvSpPr/>
          <p:nvPr/>
        </p:nvSpPr>
        <p:spPr bwMode="auto">
          <a:xfrm>
            <a:off x="1026160" y="2082800"/>
            <a:ext cx="4699000" cy="2702560"/>
          </a:xfrm>
          <a:custGeom>
            <a:avLst/>
            <a:gdLst>
              <a:gd name="connsiteX0" fmla="*/ 0 w 4937760"/>
              <a:gd name="connsiteY0" fmla="*/ 0 h 2702560"/>
              <a:gd name="connsiteX1" fmla="*/ 0 w 4937760"/>
              <a:gd name="connsiteY1" fmla="*/ 2702560 h 2702560"/>
              <a:gd name="connsiteX2" fmla="*/ 4937760 w 4937760"/>
              <a:gd name="connsiteY2" fmla="*/ 2702560 h 2702560"/>
            </a:gdLst>
            <a:ahLst/>
            <a:cxnLst>
              <a:cxn ang="0">
                <a:pos x="connsiteX0" y="connsiteY0"/>
              </a:cxn>
              <a:cxn ang="0">
                <a:pos x="connsiteX1" y="connsiteY1"/>
              </a:cxn>
              <a:cxn ang="0">
                <a:pos x="connsiteX2" y="connsiteY2"/>
              </a:cxn>
            </a:cxnLst>
            <a:rect l="l" t="t" r="r" b="b"/>
            <a:pathLst>
              <a:path w="4937760" h="2702560">
                <a:moveTo>
                  <a:pt x="0" y="0"/>
                </a:moveTo>
                <a:lnTo>
                  <a:pt x="0" y="2702560"/>
                </a:lnTo>
                <a:lnTo>
                  <a:pt x="4937760" y="2702560"/>
                </a:lnTo>
              </a:path>
            </a:pathLst>
          </a:custGeom>
          <a:noFill/>
          <a:ln w="28575">
            <a:solidFill>
              <a:schemeClr val="bg1"/>
            </a:solidFill>
            <a:miter lim="800000"/>
            <a:headEnd/>
            <a:tailEnd/>
          </a:ln>
        </p:spPr>
        <p:txBody>
          <a:bodyPr rtlCol="0" anchor="ctr"/>
          <a:lstStyle/>
          <a:p>
            <a:pPr algn="ctr"/>
            <a:endParaRPr lang="en-US"/>
          </a:p>
        </p:txBody>
      </p:sp>
      <p:grpSp>
        <p:nvGrpSpPr>
          <p:cNvPr id="91" name="Group 90">
            <a:extLst>
              <a:ext uri="{FF2B5EF4-FFF2-40B4-BE49-F238E27FC236}">
                <a16:creationId xmlns:a16="http://schemas.microsoft.com/office/drawing/2014/main" id="{8125AF1B-E1BB-C185-A0B7-B0B0DD9BFC10}"/>
              </a:ext>
            </a:extLst>
          </p:cNvPr>
          <p:cNvGrpSpPr/>
          <p:nvPr/>
        </p:nvGrpSpPr>
        <p:grpSpPr>
          <a:xfrm>
            <a:off x="947626" y="2082800"/>
            <a:ext cx="78534" cy="2703785"/>
            <a:chOff x="511747" y="2082800"/>
            <a:chExt cx="843527" cy="2703785"/>
          </a:xfrm>
        </p:grpSpPr>
        <p:cxnSp>
          <p:nvCxnSpPr>
            <p:cNvPr id="84" name="Straight Connector 83">
              <a:extLst>
                <a:ext uri="{FF2B5EF4-FFF2-40B4-BE49-F238E27FC236}">
                  <a16:creationId xmlns:a16="http://schemas.microsoft.com/office/drawing/2014/main" id="{DE405D6C-9815-C095-BE33-2079D6595E6F}"/>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62D2BD-37AF-3D49-C0BE-944B23BDEB20}"/>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DE46BEC-F547-7930-FB94-4683AB30FCDD}"/>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53038BB-DF02-3DA6-EF4E-E83FBAAEE3BA}"/>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19A9398-743A-8A73-0245-7CBB4B524E69}"/>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61A5B79-5B36-CA1F-B7B9-D2FA2CFE6BEF}"/>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3102BD8A-29ED-36A2-3730-B947FBB04C6A}"/>
              </a:ext>
            </a:extLst>
          </p:cNvPr>
          <p:cNvGrpSpPr/>
          <p:nvPr/>
        </p:nvGrpSpPr>
        <p:grpSpPr>
          <a:xfrm>
            <a:off x="1022086" y="4772686"/>
            <a:ext cx="4534164" cy="91414"/>
            <a:chOff x="1022086" y="4206776"/>
            <a:chExt cx="4534164" cy="942936"/>
          </a:xfrm>
        </p:grpSpPr>
        <p:grpSp>
          <p:nvGrpSpPr>
            <p:cNvPr id="106" name="Group 105">
              <a:extLst>
                <a:ext uri="{FF2B5EF4-FFF2-40B4-BE49-F238E27FC236}">
                  <a16:creationId xmlns:a16="http://schemas.microsoft.com/office/drawing/2014/main" id="{34278EC4-1096-3FC3-8F65-88316BACCDE6}"/>
                </a:ext>
              </a:extLst>
            </p:cNvPr>
            <p:cNvGrpSpPr/>
            <p:nvPr/>
          </p:nvGrpSpPr>
          <p:grpSpPr>
            <a:xfrm>
              <a:off x="1022086" y="4206776"/>
              <a:ext cx="2006864" cy="942935"/>
              <a:chOff x="1022086" y="4206776"/>
              <a:chExt cx="2006864" cy="942935"/>
            </a:xfrm>
          </p:grpSpPr>
          <p:grpSp>
            <p:nvGrpSpPr>
              <p:cNvPr id="92" name="Group 91">
                <a:extLst>
                  <a:ext uri="{FF2B5EF4-FFF2-40B4-BE49-F238E27FC236}">
                    <a16:creationId xmlns:a16="http://schemas.microsoft.com/office/drawing/2014/main" id="{EB6542AD-C28A-214C-4F0F-F6828EEABA93}"/>
                  </a:ext>
                </a:extLst>
              </p:cNvPr>
              <p:cNvGrpSpPr/>
              <p:nvPr/>
            </p:nvGrpSpPr>
            <p:grpSpPr>
              <a:xfrm rot="5400000">
                <a:off x="1012396" y="4216466"/>
                <a:ext cx="942933" cy="923554"/>
                <a:chOff x="511747" y="2082800"/>
                <a:chExt cx="843527" cy="2703785"/>
              </a:xfrm>
            </p:grpSpPr>
            <p:cxnSp>
              <p:nvCxnSpPr>
                <p:cNvPr id="93" name="Straight Connector 92">
                  <a:extLst>
                    <a:ext uri="{FF2B5EF4-FFF2-40B4-BE49-F238E27FC236}">
                      <a16:creationId xmlns:a16="http://schemas.microsoft.com/office/drawing/2014/main" id="{F1525F1A-A0E3-068A-3519-5C91B8A90CF3}"/>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AB28445-5828-55EF-82AC-8EDE9481B725}"/>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DB27728-8C1D-F18E-FE3F-B292A3F8A786}"/>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F98D79B-D6A9-81B4-FABD-5F4B57BBC08B}"/>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AD7E16E-06BB-716B-5F9D-E6B288D0731E}"/>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D362FA1-72A8-4BC5-32B2-A1FF067C8A4A}"/>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DE3F0F09-B87C-AE2F-4B2B-90C51B2F0E28}"/>
                  </a:ext>
                </a:extLst>
              </p:cNvPr>
              <p:cNvGrpSpPr/>
              <p:nvPr/>
            </p:nvGrpSpPr>
            <p:grpSpPr>
              <a:xfrm rot="5400000">
                <a:off x="2101785" y="4222547"/>
                <a:ext cx="942933" cy="911396"/>
                <a:chOff x="511747" y="2082800"/>
                <a:chExt cx="843527" cy="2703785"/>
              </a:xfrm>
            </p:grpSpPr>
            <p:cxnSp>
              <p:nvCxnSpPr>
                <p:cNvPr id="100" name="Straight Connector 99">
                  <a:extLst>
                    <a:ext uri="{FF2B5EF4-FFF2-40B4-BE49-F238E27FC236}">
                      <a16:creationId xmlns:a16="http://schemas.microsoft.com/office/drawing/2014/main" id="{00955629-B3C7-C347-00E6-455B0F4C913E}"/>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D99C0A0-2AD1-64BC-B670-E2D468C1ABDB}"/>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1E3562B-454F-CA6A-3661-3C8D08A931AC}"/>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E40BE96-F7E4-5CAF-C1E7-842481BA1123}"/>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F2D5723-F2B7-6D63-7786-06BF284D7301}"/>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AE88DA8-DF73-60E5-50D2-C9DC504FF4B3}"/>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7" name="Group 106">
              <a:extLst>
                <a:ext uri="{FF2B5EF4-FFF2-40B4-BE49-F238E27FC236}">
                  <a16:creationId xmlns:a16="http://schemas.microsoft.com/office/drawing/2014/main" id="{25FF5066-7864-DF99-EC84-DB460A5EC434}"/>
                </a:ext>
              </a:extLst>
            </p:cNvPr>
            <p:cNvGrpSpPr/>
            <p:nvPr/>
          </p:nvGrpSpPr>
          <p:grpSpPr>
            <a:xfrm>
              <a:off x="3208739" y="4206776"/>
              <a:ext cx="2347511" cy="942936"/>
              <a:chOff x="1022086" y="4206776"/>
              <a:chExt cx="2372697" cy="942936"/>
            </a:xfrm>
          </p:grpSpPr>
          <p:grpSp>
            <p:nvGrpSpPr>
              <p:cNvPr id="108" name="Group 107">
                <a:extLst>
                  <a:ext uri="{FF2B5EF4-FFF2-40B4-BE49-F238E27FC236}">
                    <a16:creationId xmlns:a16="http://schemas.microsoft.com/office/drawing/2014/main" id="{4090C34D-5D9C-8D93-A00D-FF41C2F7777C}"/>
                  </a:ext>
                </a:extLst>
              </p:cNvPr>
              <p:cNvGrpSpPr/>
              <p:nvPr/>
            </p:nvGrpSpPr>
            <p:grpSpPr>
              <a:xfrm rot="5400000">
                <a:off x="1012396" y="4216466"/>
                <a:ext cx="942933" cy="923554"/>
                <a:chOff x="511747" y="2082800"/>
                <a:chExt cx="843527" cy="2703785"/>
              </a:xfrm>
            </p:grpSpPr>
            <p:cxnSp>
              <p:nvCxnSpPr>
                <p:cNvPr id="116" name="Straight Connector 115">
                  <a:extLst>
                    <a:ext uri="{FF2B5EF4-FFF2-40B4-BE49-F238E27FC236}">
                      <a16:creationId xmlns:a16="http://schemas.microsoft.com/office/drawing/2014/main" id="{B8C6E1F3-6B7B-D8B2-5A7F-3B10721EA448}"/>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4535647-31F3-F640-F200-82FEAA457DCF}"/>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6F69090-1717-9A61-83CF-CC730B9C60C0}"/>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B6C67D8-BA71-4220-E3DB-9A306E96AB62}"/>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D908113-64F3-7F67-A4B0-08FB6B97D826}"/>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F192883-E2C6-ED42-28FD-C08CAD0FD5F9}"/>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2B074A9-DF86-4B1C-40DF-4276D4584C9E}"/>
                  </a:ext>
                </a:extLst>
              </p:cNvPr>
              <p:cNvGrpSpPr/>
              <p:nvPr/>
            </p:nvGrpSpPr>
            <p:grpSpPr>
              <a:xfrm rot="5400000">
                <a:off x="2284701" y="4039630"/>
                <a:ext cx="942934" cy="1277230"/>
                <a:chOff x="511747" y="997502"/>
                <a:chExt cx="843528" cy="3789083"/>
              </a:xfrm>
            </p:grpSpPr>
            <p:cxnSp>
              <p:nvCxnSpPr>
                <p:cNvPr id="110" name="Straight Connector 109">
                  <a:extLst>
                    <a:ext uri="{FF2B5EF4-FFF2-40B4-BE49-F238E27FC236}">
                      <a16:creationId xmlns:a16="http://schemas.microsoft.com/office/drawing/2014/main" id="{DE0D19DA-A15D-09CC-16EC-B43CDEE0C550}"/>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CAF601A-934C-F168-920A-6FA04FA8F84D}"/>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42701FF-0479-C620-F310-F570FFD813B0}"/>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1CE5737-49D6-B2B7-2F56-7F01C700BF58}"/>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F8EAD2A-F47E-6470-CFDA-A090D3AE3447}"/>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06BC76F-8162-BB9B-56BD-2EC26A4BCC6C}"/>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4E22D08-EFCA-6C02-5F17-513BEFAD28E8}"/>
                    </a:ext>
                  </a:extLst>
                </p:cNvPr>
                <p:cNvCxnSpPr>
                  <a:cxnSpLocks/>
                </p:cNvCxnSpPr>
                <p:nvPr/>
              </p:nvCxnSpPr>
              <p:spPr bwMode="auto">
                <a:xfrm>
                  <a:off x="511748" y="997502"/>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5F3A8BD-F8BB-8243-74EB-0571F0A8F24E}"/>
                    </a:ext>
                  </a:extLst>
                </p:cNvPr>
                <p:cNvCxnSpPr>
                  <a:cxnSpLocks/>
                </p:cNvCxnSpPr>
                <p:nvPr/>
              </p:nvCxnSpPr>
              <p:spPr bwMode="auto">
                <a:xfrm>
                  <a:off x="511747" y="1547369"/>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126" name="Straight Connector 125">
            <a:extLst>
              <a:ext uri="{FF2B5EF4-FFF2-40B4-BE49-F238E27FC236}">
                <a16:creationId xmlns:a16="http://schemas.microsoft.com/office/drawing/2014/main" id="{72233F48-942F-1E03-F2FD-6C78ACED4203}"/>
              </a:ext>
            </a:extLst>
          </p:cNvPr>
          <p:cNvCxnSpPr/>
          <p:nvPr/>
        </p:nvCxnSpPr>
        <p:spPr bwMode="auto">
          <a:xfrm>
            <a:off x="2115834" y="2065307"/>
            <a:ext cx="0" cy="2719186"/>
          </a:xfrm>
          <a:prstGeom prst="line">
            <a:avLst/>
          </a:prstGeom>
          <a:noFill/>
          <a:ln w="28575" cap="flat" cmpd="sng" algn="ctr">
            <a:solidFill>
              <a:schemeClr val="tx2"/>
            </a:solidFill>
            <a:prstDash val="sysDash"/>
            <a:round/>
            <a:headEnd type="none" w="med" len="med"/>
            <a:tailEnd type="none" w="med" len="med"/>
          </a:ln>
          <a:effectLst/>
        </p:spPr>
      </p:cxnSp>
      <p:graphicFrame>
        <p:nvGraphicFramePr>
          <p:cNvPr id="13" name="Group 3">
            <a:extLst>
              <a:ext uri="{FF2B5EF4-FFF2-40B4-BE49-F238E27FC236}">
                <a16:creationId xmlns:a16="http://schemas.microsoft.com/office/drawing/2014/main" id="{F72D1FB1-0877-21C5-BCF4-89CD7F34F418}"/>
              </a:ext>
            </a:extLst>
          </p:cNvPr>
          <p:cNvGraphicFramePr>
            <a:graphicFrameLocks/>
          </p:cNvGraphicFramePr>
          <p:nvPr/>
        </p:nvGraphicFramePr>
        <p:xfrm>
          <a:off x="1387870" y="3680485"/>
          <a:ext cx="3089161" cy="1011428"/>
        </p:xfrm>
        <a:graphic>
          <a:graphicData uri="http://schemas.openxmlformats.org/drawingml/2006/table">
            <a:tbl>
              <a:tblPr/>
              <a:tblGrid>
                <a:gridCol w="902015">
                  <a:extLst>
                    <a:ext uri="{9D8B030D-6E8A-4147-A177-3AD203B41FA5}">
                      <a16:colId xmlns:a16="http://schemas.microsoft.com/office/drawing/2014/main" val="20000"/>
                    </a:ext>
                  </a:extLst>
                </a:gridCol>
                <a:gridCol w="1136821">
                  <a:extLst>
                    <a:ext uri="{9D8B030D-6E8A-4147-A177-3AD203B41FA5}">
                      <a16:colId xmlns:a16="http://schemas.microsoft.com/office/drawing/2014/main" val="20001"/>
                    </a:ext>
                  </a:extLst>
                </a:gridCol>
                <a:gridCol w="1050325">
                  <a:extLst>
                    <a:ext uri="{9D8B030D-6E8A-4147-A177-3AD203B41FA5}">
                      <a16:colId xmlns:a16="http://schemas.microsoft.com/office/drawing/2014/main" val="3697221813"/>
                    </a:ext>
                  </a:extLst>
                </a:gridCol>
              </a:tblGrid>
              <a:tr h="392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mn-lt"/>
                        </a:rPr>
                        <a:t>No. of Patients</a:t>
                      </a:r>
                    </a:p>
                  </a:txBody>
                  <a:tcPr marL="118872" marR="118872"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Momelotinib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130)</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mn-lt"/>
                        </a:rPr>
                        <a:t>Danazol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65)</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815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Event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37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rPr>
                        <a:t>18</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815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Censor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93</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rPr>
                        <a:t>47</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27" name="Freeform: Shape 126">
            <a:extLst>
              <a:ext uri="{FF2B5EF4-FFF2-40B4-BE49-F238E27FC236}">
                <a16:creationId xmlns:a16="http://schemas.microsoft.com/office/drawing/2014/main" id="{957F59E0-BBB9-9D35-66C2-33576BC25D19}"/>
              </a:ext>
            </a:extLst>
          </p:cNvPr>
          <p:cNvSpPr/>
          <p:nvPr/>
        </p:nvSpPr>
        <p:spPr bwMode="auto">
          <a:xfrm>
            <a:off x="1057275" y="2079625"/>
            <a:ext cx="4375150" cy="831850"/>
          </a:xfrm>
          <a:custGeom>
            <a:avLst/>
            <a:gdLst>
              <a:gd name="connsiteX0" fmla="*/ 0 w 4375150"/>
              <a:gd name="connsiteY0" fmla="*/ 0 h 831850"/>
              <a:gd name="connsiteX1" fmla="*/ 250825 w 4375150"/>
              <a:gd name="connsiteY1" fmla="*/ 0 h 831850"/>
              <a:gd name="connsiteX2" fmla="*/ 250825 w 4375150"/>
              <a:gd name="connsiteY2" fmla="*/ 38100 h 831850"/>
              <a:gd name="connsiteX3" fmla="*/ 276225 w 4375150"/>
              <a:gd name="connsiteY3" fmla="*/ 38100 h 831850"/>
              <a:gd name="connsiteX4" fmla="*/ 266700 w 4375150"/>
              <a:gd name="connsiteY4" fmla="*/ 47625 h 831850"/>
              <a:gd name="connsiteX5" fmla="*/ 333375 w 4375150"/>
              <a:gd name="connsiteY5" fmla="*/ 47625 h 831850"/>
              <a:gd name="connsiteX6" fmla="*/ 333375 w 4375150"/>
              <a:gd name="connsiteY6" fmla="*/ 63500 h 831850"/>
              <a:gd name="connsiteX7" fmla="*/ 352425 w 4375150"/>
              <a:gd name="connsiteY7" fmla="*/ 63500 h 831850"/>
              <a:gd name="connsiteX8" fmla="*/ 352425 w 4375150"/>
              <a:gd name="connsiteY8" fmla="*/ 76200 h 831850"/>
              <a:gd name="connsiteX9" fmla="*/ 361950 w 4375150"/>
              <a:gd name="connsiteY9" fmla="*/ 76200 h 831850"/>
              <a:gd name="connsiteX10" fmla="*/ 361950 w 4375150"/>
              <a:gd name="connsiteY10" fmla="*/ 88900 h 831850"/>
              <a:gd name="connsiteX11" fmla="*/ 441325 w 4375150"/>
              <a:gd name="connsiteY11" fmla="*/ 88900 h 831850"/>
              <a:gd name="connsiteX12" fmla="*/ 441325 w 4375150"/>
              <a:gd name="connsiteY12" fmla="*/ 130175 h 831850"/>
              <a:gd name="connsiteX13" fmla="*/ 504825 w 4375150"/>
              <a:gd name="connsiteY13" fmla="*/ 130175 h 831850"/>
              <a:gd name="connsiteX14" fmla="*/ 504825 w 4375150"/>
              <a:gd name="connsiteY14" fmla="*/ 168275 h 831850"/>
              <a:gd name="connsiteX15" fmla="*/ 647700 w 4375150"/>
              <a:gd name="connsiteY15" fmla="*/ 168275 h 831850"/>
              <a:gd name="connsiteX16" fmla="*/ 647700 w 4375150"/>
              <a:gd name="connsiteY16" fmla="*/ 196850 h 831850"/>
              <a:gd name="connsiteX17" fmla="*/ 685800 w 4375150"/>
              <a:gd name="connsiteY17" fmla="*/ 196850 h 831850"/>
              <a:gd name="connsiteX18" fmla="*/ 685800 w 4375150"/>
              <a:gd name="connsiteY18" fmla="*/ 212725 h 831850"/>
              <a:gd name="connsiteX19" fmla="*/ 701675 w 4375150"/>
              <a:gd name="connsiteY19" fmla="*/ 212725 h 831850"/>
              <a:gd name="connsiteX20" fmla="*/ 701675 w 4375150"/>
              <a:gd name="connsiteY20" fmla="*/ 234950 h 831850"/>
              <a:gd name="connsiteX21" fmla="*/ 739775 w 4375150"/>
              <a:gd name="connsiteY21" fmla="*/ 234950 h 831850"/>
              <a:gd name="connsiteX22" fmla="*/ 739775 w 4375150"/>
              <a:gd name="connsiteY22" fmla="*/ 260350 h 831850"/>
              <a:gd name="connsiteX23" fmla="*/ 977900 w 4375150"/>
              <a:gd name="connsiteY23" fmla="*/ 260350 h 831850"/>
              <a:gd name="connsiteX24" fmla="*/ 977900 w 4375150"/>
              <a:gd name="connsiteY24" fmla="*/ 282575 h 831850"/>
              <a:gd name="connsiteX25" fmla="*/ 1066800 w 4375150"/>
              <a:gd name="connsiteY25" fmla="*/ 282575 h 831850"/>
              <a:gd name="connsiteX26" fmla="*/ 1066800 w 4375150"/>
              <a:gd name="connsiteY26" fmla="*/ 330200 h 831850"/>
              <a:gd name="connsiteX27" fmla="*/ 1184275 w 4375150"/>
              <a:gd name="connsiteY27" fmla="*/ 330200 h 831850"/>
              <a:gd name="connsiteX28" fmla="*/ 1184275 w 4375150"/>
              <a:gd name="connsiteY28" fmla="*/ 377825 h 831850"/>
              <a:gd name="connsiteX29" fmla="*/ 1219200 w 4375150"/>
              <a:gd name="connsiteY29" fmla="*/ 377825 h 831850"/>
              <a:gd name="connsiteX30" fmla="*/ 1219200 w 4375150"/>
              <a:gd name="connsiteY30" fmla="*/ 415925 h 831850"/>
              <a:gd name="connsiteX31" fmla="*/ 1349375 w 4375150"/>
              <a:gd name="connsiteY31" fmla="*/ 415925 h 831850"/>
              <a:gd name="connsiteX32" fmla="*/ 1349375 w 4375150"/>
              <a:gd name="connsiteY32" fmla="*/ 457200 h 831850"/>
              <a:gd name="connsiteX33" fmla="*/ 1403350 w 4375150"/>
              <a:gd name="connsiteY33" fmla="*/ 457200 h 831850"/>
              <a:gd name="connsiteX34" fmla="*/ 1403350 w 4375150"/>
              <a:gd name="connsiteY34" fmla="*/ 488950 h 831850"/>
              <a:gd name="connsiteX35" fmla="*/ 1749425 w 4375150"/>
              <a:gd name="connsiteY35" fmla="*/ 488950 h 831850"/>
              <a:gd name="connsiteX36" fmla="*/ 1749425 w 4375150"/>
              <a:gd name="connsiteY36" fmla="*/ 508000 h 831850"/>
              <a:gd name="connsiteX37" fmla="*/ 1809750 w 4375150"/>
              <a:gd name="connsiteY37" fmla="*/ 508000 h 831850"/>
              <a:gd name="connsiteX38" fmla="*/ 1809750 w 4375150"/>
              <a:gd name="connsiteY38" fmla="*/ 520700 h 831850"/>
              <a:gd name="connsiteX39" fmla="*/ 1854200 w 4375150"/>
              <a:gd name="connsiteY39" fmla="*/ 520700 h 831850"/>
              <a:gd name="connsiteX40" fmla="*/ 1854200 w 4375150"/>
              <a:gd name="connsiteY40" fmla="*/ 549275 h 831850"/>
              <a:gd name="connsiteX41" fmla="*/ 1876425 w 4375150"/>
              <a:gd name="connsiteY41" fmla="*/ 549275 h 831850"/>
              <a:gd name="connsiteX42" fmla="*/ 1876425 w 4375150"/>
              <a:gd name="connsiteY42" fmla="*/ 577850 h 831850"/>
              <a:gd name="connsiteX43" fmla="*/ 1965325 w 4375150"/>
              <a:gd name="connsiteY43" fmla="*/ 577850 h 831850"/>
              <a:gd name="connsiteX44" fmla="*/ 1965325 w 4375150"/>
              <a:gd name="connsiteY44" fmla="*/ 603250 h 831850"/>
              <a:gd name="connsiteX45" fmla="*/ 2025650 w 4375150"/>
              <a:gd name="connsiteY45" fmla="*/ 603250 h 831850"/>
              <a:gd name="connsiteX46" fmla="*/ 2032000 w 4375150"/>
              <a:gd name="connsiteY46" fmla="*/ 609600 h 831850"/>
              <a:gd name="connsiteX47" fmla="*/ 2060575 w 4375150"/>
              <a:gd name="connsiteY47" fmla="*/ 609600 h 831850"/>
              <a:gd name="connsiteX48" fmla="*/ 2060575 w 4375150"/>
              <a:gd name="connsiteY48" fmla="*/ 644525 h 831850"/>
              <a:gd name="connsiteX49" fmla="*/ 2117725 w 4375150"/>
              <a:gd name="connsiteY49" fmla="*/ 644525 h 831850"/>
              <a:gd name="connsiteX50" fmla="*/ 2117725 w 4375150"/>
              <a:gd name="connsiteY50" fmla="*/ 673100 h 831850"/>
              <a:gd name="connsiteX51" fmla="*/ 2127250 w 4375150"/>
              <a:gd name="connsiteY51" fmla="*/ 673100 h 831850"/>
              <a:gd name="connsiteX52" fmla="*/ 2127250 w 4375150"/>
              <a:gd name="connsiteY52" fmla="*/ 692150 h 831850"/>
              <a:gd name="connsiteX53" fmla="*/ 2159000 w 4375150"/>
              <a:gd name="connsiteY53" fmla="*/ 692150 h 831850"/>
              <a:gd name="connsiteX54" fmla="*/ 2159000 w 4375150"/>
              <a:gd name="connsiteY54" fmla="*/ 723900 h 831850"/>
              <a:gd name="connsiteX55" fmla="*/ 2495550 w 4375150"/>
              <a:gd name="connsiteY55" fmla="*/ 723900 h 831850"/>
              <a:gd name="connsiteX56" fmla="*/ 2495550 w 4375150"/>
              <a:gd name="connsiteY56" fmla="*/ 831850 h 831850"/>
              <a:gd name="connsiteX57" fmla="*/ 4375150 w 4375150"/>
              <a:gd name="connsiteY57" fmla="*/ 831850 h 83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375150" h="831850">
                <a:moveTo>
                  <a:pt x="0" y="0"/>
                </a:moveTo>
                <a:lnTo>
                  <a:pt x="250825" y="0"/>
                </a:lnTo>
                <a:lnTo>
                  <a:pt x="250825" y="38100"/>
                </a:lnTo>
                <a:lnTo>
                  <a:pt x="276225" y="38100"/>
                </a:lnTo>
                <a:lnTo>
                  <a:pt x="266700" y="47625"/>
                </a:lnTo>
                <a:lnTo>
                  <a:pt x="333375" y="47625"/>
                </a:lnTo>
                <a:lnTo>
                  <a:pt x="333375" y="63500"/>
                </a:lnTo>
                <a:lnTo>
                  <a:pt x="352425" y="63500"/>
                </a:lnTo>
                <a:lnTo>
                  <a:pt x="352425" y="76200"/>
                </a:lnTo>
                <a:lnTo>
                  <a:pt x="361950" y="76200"/>
                </a:lnTo>
                <a:lnTo>
                  <a:pt x="361950" y="88900"/>
                </a:lnTo>
                <a:lnTo>
                  <a:pt x="441325" y="88900"/>
                </a:lnTo>
                <a:lnTo>
                  <a:pt x="441325" y="130175"/>
                </a:lnTo>
                <a:lnTo>
                  <a:pt x="504825" y="130175"/>
                </a:lnTo>
                <a:lnTo>
                  <a:pt x="504825" y="168275"/>
                </a:lnTo>
                <a:lnTo>
                  <a:pt x="647700" y="168275"/>
                </a:lnTo>
                <a:lnTo>
                  <a:pt x="647700" y="196850"/>
                </a:lnTo>
                <a:lnTo>
                  <a:pt x="685800" y="196850"/>
                </a:lnTo>
                <a:lnTo>
                  <a:pt x="685800" y="212725"/>
                </a:lnTo>
                <a:lnTo>
                  <a:pt x="701675" y="212725"/>
                </a:lnTo>
                <a:lnTo>
                  <a:pt x="701675" y="234950"/>
                </a:lnTo>
                <a:lnTo>
                  <a:pt x="739775" y="234950"/>
                </a:lnTo>
                <a:lnTo>
                  <a:pt x="739775" y="260350"/>
                </a:lnTo>
                <a:lnTo>
                  <a:pt x="977900" y="260350"/>
                </a:lnTo>
                <a:lnTo>
                  <a:pt x="977900" y="282575"/>
                </a:lnTo>
                <a:lnTo>
                  <a:pt x="1066800" y="282575"/>
                </a:lnTo>
                <a:lnTo>
                  <a:pt x="1066800" y="330200"/>
                </a:lnTo>
                <a:lnTo>
                  <a:pt x="1184275" y="330200"/>
                </a:lnTo>
                <a:lnTo>
                  <a:pt x="1184275" y="377825"/>
                </a:lnTo>
                <a:lnTo>
                  <a:pt x="1219200" y="377825"/>
                </a:lnTo>
                <a:lnTo>
                  <a:pt x="1219200" y="415925"/>
                </a:lnTo>
                <a:lnTo>
                  <a:pt x="1349375" y="415925"/>
                </a:lnTo>
                <a:lnTo>
                  <a:pt x="1349375" y="457200"/>
                </a:lnTo>
                <a:lnTo>
                  <a:pt x="1403350" y="457200"/>
                </a:lnTo>
                <a:lnTo>
                  <a:pt x="1403350" y="488950"/>
                </a:lnTo>
                <a:lnTo>
                  <a:pt x="1749425" y="488950"/>
                </a:lnTo>
                <a:lnTo>
                  <a:pt x="1749425" y="508000"/>
                </a:lnTo>
                <a:lnTo>
                  <a:pt x="1809750" y="508000"/>
                </a:lnTo>
                <a:lnTo>
                  <a:pt x="1809750" y="520700"/>
                </a:lnTo>
                <a:lnTo>
                  <a:pt x="1854200" y="520700"/>
                </a:lnTo>
                <a:lnTo>
                  <a:pt x="1854200" y="549275"/>
                </a:lnTo>
                <a:lnTo>
                  <a:pt x="1876425" y="549275"/>
                </a:lnTo>
                <a:lnTo>
                  <a:pt x="1876425" y="577850"/>
                </a:lnTo>
                <a:lnTo>
                  <a:pt x="1965325" y="577850"/>
                </a:lnTo>
                <a:lnTo>
                  <a:pt x="1965325" y="603250"/>
                </a:lnTo>
                <a:lnTo>
                  <a:pt x="2025650" y="603250"/>
                </a:lnTo>
                <a:lnTo>
                  <a:pt x="2032000" y="609600"/>
                </a:lnTo>
                <a:lnTo>
                  <a:pt x="2060575" y="609600"/>
                </a:lnTo>
                <a:lnTo>
                  <a:pt x="2060575" y="644525"/>
                </a:lnTo>
                <a:lnTo>
                  <a:pt x="2117725" y="644525"/>
                </a:lnTo>
                <a:lnTo>
                  <a:pt x="2117725" y="673100"/>
                </a:lnTo>
                <a:lnTo>
                  <a:pt x="2127250" y="673100"/>
                </a:lnTo>
                <a:lnTo>
                  <a:pt x="2127250" y="692150"/>
                </a:lnTo>
                <a:lnTo>
                  <a:pt x="2159000" y="692150"/>
                </a:lnTo>
                <a:lnTo>
                  <a:pt x="2159000" y="723900"/>
                </a:lnTo>
                <a:lnTo>
                  <a:pt x="2495550" y="723900"/>
                </a:lnTo>
                <a:lnTo>
                  <a:pt x="2495550" y="831850"/>
                </a:lnTo>
                <a:lnTo>
                  <a:pt x="4375150" y="831850"/>
                </a:lnTo>
              </a:path>
            </a:pathLst>
          </a:custGeom>
          <a:noFill/>
          <a:ln w="28575">
            <a:solidFill>
              <a:schemeClr val="accent1"/>
            </a:solidFill>
            <a:miter lim="800000"/>
            <a:headEnd/>
            <a:tailEnd/>
          </a:ln>
        </p:spPr>
        <p:txBody>
          <a:bodyPr rtlCol="0" anchor="ctr"/>
          <a:lstStyle/>
          <a:p>
            <a:pPr algn="ctr"/>
            <a:endParaRPr lang="en-US"/>
          </a:p>
        </p:txBody>
      </p:sp>
      <p:sp>
        <p:nvSpPr>
          <p:cNvPr id="320" name="Freeform: Shape 319">
            <a:extLst>
              <a:ext uri="{FF2B5EF4-FFF2-40B4-BE49-F238E27FC236}">
                <a16:creationId xmlns:a16="http://schemas.microsoft.com/office/drawing/2014/main" id="{3EC47C27-1AA0-84D6-398C-CA5699239E1F}"/>
              </a:ext>
            </a:extLst>
          </p:cNvPr>
          <p:cNvSpPr/>
          <p:nvPr/>
        </p:nvSpPr>
        <p:spPr bwMode="auto">
          <a:xfrm>
            <a:off x="2130425" y="2641599"/>
            <a:ext cx="2676525" cy="1323975"/>
          </a:xfrm>
          <a:custGeom>
            <a:avLst/>
            <a:gdLst>
              <a:gd name="connsiteX0" fmla="*/ 0 w 2663825"/>
              <a:gd name="connsiteY0" fmla="*/ 0 h 1187450"/>
              <a:gd name="connsiteX1" fmla="*/ 733425 w 2663825"/>
              <a:gd name="connsiteY1" fmla="*/ 0 h 1187450"/>
              <a:gd name="connsiteX2" fmla="*/ 733425 w 2663825"/>
              <a:gd name="connsiteY2" fmla="*/ 82550 h 1187450"/>
              <a:gd name="connsiteX3" fmla="*/ 911225 w 2663825"/>
              <a:gd name="connsiteY3" fmla="*/ 82550 h 1187450"/>
              <a:gd name="connsiteX4" fmla="*/ 911225 w 2663825"/>
              <a:gd name="connsiteY4" fmla="*/ 130175 h 1187450"/>
              <a:gd name="connsiteX5" fmla="*/ 977900 w 2663825"/>
              <a:gd name="connsiteY5" fmla="*/ 130175 h 1187450"/>
              <a:gd name="connsiteX6" fmla="*/ 977900 w 2663825"/>
              <a:gd name="connsiteY6" fmla="*/ 174625 h 1187450"/>
              <a:gd name="connsiteX7" fmla="*/ 1114425 w 2663825"/>
              <a:gd name="connsiteY7" fmla="*/ 174625 h 1187450"/>
              <a:gd name="connsiteX8" fmla="*/ 1114425 w 2663825"/>
              <a:gd name="connsiteY8" fmla="*/ 193675 h 1187450"/>
              <a:gd name="connsiteX9" fmla="*/ 1130300 w 2663825"/>
              <a:gd name="connsiteY9" fmla="*/ 193675 h 1187450"/>
              <a:gd name="connsiteX10" fmla="*/ 1130300 w 2663825"/>
              <a:gd name="connsiteY10" fmla="*/ 219075 h 1187450"/>
              <a:gd name="connsiteX11" fmla="*/ 1355725 w 2663825"/>
              <a:gd name="connsiteY11" fmla="*/ 219075 h 1187450"/>
              <a:gd name="connsiteX12" fmla="*/ 1355725 w 2663825"/>
              <a:gd name="connsiteY12" fmla="*/ 276225 h 1187450"/>
              <a:gd name="connsiteX13" fmla="*/ 1870075 w 2663825"/>
              <a:gd name="connsiteY13" fmla="*/ 276225 h 1187450"/>
              <a:gd name="connsiteX14" fmla="*/ 1870075 w 2663825"/>
              <a:gd name="connsiteY14" fmla="*/ 482600 h 1187450"/>
              <a:gd name="connsiteX15" fmla="*/ 2663825 w 2663825"/>
              <a:gd name="connsiteY15" fmla="*/ 482600 h 1187450"/>
              <a:gd name="connsiteX16" fmla="*/ 2663825 w 2663825"/>
              <a:gd name="connsiteY16" fmla="*/ 1187450 h 1187450"/>
              <a:gd name="connsiteX0" fmla="*/ 0 w 2663825"/>
              <a:gd name="connsiteY0" fmla="*/ 0 h 1327150"/>
              <a:gd name="connsiteX1" fmla="*/ 733425 w 2663825"/>
              <a:gd name="connsiteY1" fmla="*/ 0 h 1327150"/>
              <a:gd name="connsiteX2" fmla="*/ 733425 w 2663825"/>
              <a:gd name="connsiteY2" fmla="*/ 82550 h 1327150"/>
              <a:gd name="connsiteX3" fmla="*/ 911225 w 2663825"/>
              <a:gd name="connsiteY3" fmla="*/ 82550 h 1327150"/>
              <a:gd name="connsiteX4" fmla="*/ 911225 w 2663825"/>
              <a:gd name="connsiteY4" fmla="*/ 130175 h 1327150"/>
              <a:gd name="connsiteX5" fmla="*/ 977900 w 2663825"/>
              <a:gd name="connsiteY5" fmla="*/ 130175 h 1327150"/>
              <a:gd name="connsiteX6" fmla="*/ 977900 w 2663825"/>
              <a:gd name="connsiteY6" fmla="*/ 174625 h 1327150"/>
              <a:gd name="connsiteX7" fmla="*/ 1114425 w 2663825"/>
              <a:gd name="connsiteY7" fmla="*/ 174625 h 1327150"/>
              <a:gd name="connsiteX8" fmla="*/ 1114425 w 2663825"/>
              <a:gd name="connsiteY8" fmla="*/ 193675 h 1327150"/>
              <a:gd name="connsiteX9" fmla="*/ 1130300 w 2663825"/>
              <a:gd name="connsiteY9" fmla="*/ 193675 h 1327150"/>
              <a:gd name="connsiteX10" fmla="*/ 1130300 w 2663825"/>
              <a:gd name="connsiteY10" fmla="*/ 219075 h 1327150"/>
              <a:gd name="connsiteX11" fmla="*/ 1355725 w 2663825"/>
              <a:gd name="connsiteY11" fmla="*/ 219075 h 1327150"/>
              <a:gd name="connsiteX12" fmla="*/ 1355725 w 2663825"/>
              <a:gd name="connsiteY12" fmla="*/ 276225 h 1327150"/>
              <a:gd name="connsiteX13" fmla="*/ 1870075 w 2663825"/>
              <a:gd name="connsiteY13" fmla="*/ 276225 h 1327150"/>
              <a:gd name="connsiteX14" fmla="*/ 1870075 w 2663825"/>
              <a:gd name="connsiteY14" fmla="*/ 482600 h 1327150"/>
              <a:gd name="connsiteX15" fmla="*/ 2663825 w 2663825"/>
              <a:gd name="connsiteY15" fmla="*/ 482600 h 1327150"/>
              <a:gd name="connsiteX16" fmla="*/ 2663825 w 2663825"/>
              <a:gd name="connsiteY16" fmla="*/ 1327150 h 1327150"/>
              <a:gd name="connsiteX0" fmla="*/ 0 w 2676525"/>
              <a:gd name="connsiteY0" fmla="*/ 0 h 1323975"/>
              <a:gd name="connsiteX1" fmla="*/ 733425 w 2676525"/>
              <a:gd name="connsiteY1" fmla="*/ 0 h 1323975"/>
              <a:gd name="connsiteX2" fmla="*/ 733425 w 2676525"/>
              <a:gd name="connsiteY2" fmla="*/ 82550 h 1323975"/>
              <a:gd name="connsiteX3" fmla="*/ 911225 w 2676525"/>
              <a:gd name="connsiteY3" fmla="*/ 82550 h 1323975"/>
              <a:gd name="connsiteX4" fmla="*/ 911225 w 2676525"/>
              <a:gd name="connsiteY4" fmla="*/ 130175 h 1323975"/>
              <a:gd name="connsiteX5" fmla="*/ 977900 w 2676525"/>
              <a:gd name="connsiteY5" fmla="*/ 130175 h 1323975"/>
              <a:gd name="connsiteX6" fmla="*/ 977900 w 2676525"/>
              <a:gd name="connsiteY6" fmla="*/ 174625 h 1323975"/>
              <a:gd name="connsiteX7" fmla="*/ 1114425 w 2676525"/>
              <a:gd name="connsiteY7" fmla="*/ 174625 h 1323975"/>
              <a:gd name="connsiteX8" fmla="*/ 1114425 w 2676525"/>
              <a:gd name="connsiteY8" fmla="*/ 193675 h 1323975"/>
              <a:gd name="connsiteX9" fmla="*/ 1130300 w 2676525"/>
              <a:gd name="connsiteY9" fmla="*/ 193675 h 1323975"/>
              <a:gd name="connsiteX10" fmla="*/ 1130300 w 2676525"/>
              <a:gd name="connsiteY10" fmla="*/ 219075 h 1323975"/>
              <a:gd name="connsiteX11" fmla="*/ 1355725 w 2676525"/>
              <a:gd name="connsiteY11" fmla="*/ 219075 h 1323975"/>
              <a:gd name="connsiteX12" fmla="*/ 1355725 w 2676525"/>
              <a:gd name="connsiteY12" fmla="*/ 276225 h 1323975"/>
              <a:gd name="connsiteX13" fmla="*/ 1870075 w 2676525"/>
              <a:gd name="connsiteY13" fmla="*/ 276225 h 1323975"/>
              <a:gd name="connsiteX14" fmla="*/ 1870075 w 2676525"/>
              <a:gd name="connsiteY14" fmla="*/ 482600 h 1323975"/>
              <a:gd name="connsiteX15" fmla="*/ 2663825 w 2676525"/>
              <a:gd name="connsiteY15" fmla="*/ 482600 h 1323975"/>
              <a:gd name="connsiteX16" fmla="*/ 2676525 w 2676525"/>
              <a:gd name="connsiteY16"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6525" h="1323975">
                <a:moveTo>
                  <a:pt x="0" y="0"/>
                </a:moveTo>
                <a:lnTo>
                  <a:pt x="733425" y="0"/>
                </a:lnTo>
                <a:lnTo>
                  <a:pt x="733425" y="82550"/>
                </a:lnTo>
                <a:lnTo>
                  <a:pt x="911225" y="82550"/>
                </a:lnTo>
                <a:lnTo>
                  <a:pt x="911225" y="130175"/>
                </a:lnTo>
                <a:lnTo>
                  <a:pt x="977900" y="130175"/>
                </a:lnTo>
                <a:lnTo>
                  <a:pt x="977900" y="174625"/>
                </a:lnTo>
                <a:lnTo>
                  <a:pt x="1114425" y="174625"/>
                </a:lnTo>
                <a:lnTo>
                  <a:pt x="1114425" y="193675"/>
                </a:lnTo>
                <a:lnTo>
                  <a:pt x="1130300" y="193675"/>
                </a:lnTo>
                <a:lnTo>
                  <a:pt x="1130300" y="219075"/>
                </a:lnTo>
                <a:lnTo>
                  <a:pt x="1355725" y="219075"/>
                </a:lnTo>
                <a:lnTo>
                  <a:pt x="1355725" y="276225"/>
                </a:lnTo>
                <a:lnTo>
                  <a:pt x="1870075" y="276225"/>
                </a:lnTo>
                <a:lnTo>
                  <a:pt x="1870075" y="482600"/>
                </a:lnTo>
                <a:lnTo>
                  <a:pt x="2663825" y="482600"/>
                </a:lnTo>
                <a:lnTo>
                  <a:pt x="2676525" y="1323975"/>
                </a:lnTo>
              </a:path>
            </a:pathLst>
          </a:custGeom>
          <a:noFill/>
          <a:ln w="28575">
            <a:solidFill>
              <a:schemeClr val="accent1"/>
            </a:solidFill>
            <a:miter lim="800000"/>
            <a:headEnd/>
            <a:tailEnd/>
          </a:ln>
        </p:spPr>
        <p:txBody>
          <a:bodyPr rtlCol="0" anchor="ctr"/>
          <a:lstStyle/>
          <a:p>
            <a:pPr algn="ctr"/>
            <a:endParaRPr lang="en-US"/>
          </a:p>
        </p:txBody>
      </p:sp>
      <p:grpSp>
        <p:nvGrpSpPr>
          <p:cNvPr id="498" name="Group 497">
            <a:extLst>
              <a:ext uri="{FF2B5EF4-FFF2-40B4-BE49-F238E27FC236}">
                <a16:creationId xmlns:a16="http://schemas.microsoft.com/office/drawing/2014/main" id="{7F31C09E-2588-A490-42DA-9E7BA4E99B8C}"/>
              </a:ext>
            </a:extLst>
          </p:cNvPr>
          <p:cNvGrpSpPr/>
          <p:nvPr/>
        </p:nvGrpSpPr>
        <p:grpSpPr>
          <a:xfrm>
            <a:off x="1281891" y="2078983"/>
            <a:ext cx="4181226" cy="1931598"/>
            <a:chOff x="1281891" y="2078983"/>
            <a:chExt cx="4181226" cy="1931598"/>
          </a:xfrm>
        </p:grpSpPr>
        <p:grpSp>
          <p:nvGrpSpPr>
            <p:cNvPr id="324" name="Group 323">
              <a:extLst>
                <a:ext uri="{FF2B5EF4-FFF2-40B4-BE49-F238E27FC236}">
                  <a16:creationId xmlns:a16="http://schemas.microsoft.com/office/drawing/2014/main" id="{0CAF3A02-CC77-2DE3-BF70-B5106AE1DA72}"/>
                </a:ext>
              </a:extLst>
            </p:cNvPr>
            <p:cNvGrpSpPr/>
            <p:nvPr/>
          </p:nvGrpSpPr>
          <p:grpSpPr>
            <a:xfrm>
              <a:off x="1281891" y="2078983"/>
              <a:ext cx="88763" cy="88763"/>
              <a:chOff x="2910220" y="2106970"/>
              <a:chExt cx="138146" cy="138146"/>
            </a:xfrm>
          </p:grpSpPr>
          <p:cxnSp>
            <p:nvCxnSpPr>
              <p:cNvPr id="322" name="Straight Connector 321">
                <a:extLst>
                  <a:ext uri="{FF2B5EF4-FFF2-40B4-BE49-F238E27FC236}">
                    <a16:creationId xmlns:a16="http://schemas.microsoft.com/office/drawing/2014/main" id="{6E32E850-8132-3FD9-3AFA-506E1B2F792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7E3916F-AEF2-E0D9-589B-10A238F1559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D05BD6F5-BACE-CCC5-03C3-AA1924DB7532}"/>
                </a:ext>
              </a:extLst>
            </p:cNvPr>
            <p:cNvGrpSpPr/>
            <p:nvPr/>
          </p:nvGrpSpPr>
          <p:grpSpPr>
            <a:xfrm>
              <a:off x="1397219" y="2119753"/>
              <a:ext cx="88763" cy="88763"/>
              <a:chOff x="2910220" y="2106970"/>
              <a:chExt cx="138146" cy="138146"/>
            </a:xfrm>
          </p:grpSpPr>
          <p:cxnSp>
            <p:nvCxnSpPr>
              <p:cNvPr id="331" name="Straight Connector 330">
                <a:extLst>
                  <a:ext uri="{FF2B5EF4-FFF2-40B4-BE49-F238E27FC236}">
                    <a16:creationId xmlns:a16="http://schemas.microsoft.com/office/drawing/2014/main" id="{822DD58A-CD49-4748-A067-49465B6F3D7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FC997DB-3CC2-6119-3B96-3DAB3508221B}"/>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07D955C9-9B9B-6973-3643-4DD0C4DEE59D}"/>
                </a:ext>
              </a:extLst>
            </p:cNvPr>
            <p:cNvGrpSpPr/>
            <p:nvPr/>
          </p:nvGrpSpPr>
          <p:grpSpPr>
            <a:xfrm>
              <a:off x="1417313" y="2119753"/>
              <a:ext cx="88763" cy="88763"/>
              <a:chOff x="2910220" y="2106970"/>
              <a:chExt cx="138146" cy="138146"/>
            </a:xfrm>
          </p:grpSpPr>
          <p:cxnSp>
            <p:nvCxnSpPr>
              <p:cNvPr id="334" name="Straight Connector 333">
                <a:extLst>
                  <a:ext uri="{FF2B5EF4-FFF2-40B4-BE49-F238E27FC236}">
                    <a16:creationId xmlns:a16="http://schemas.microsoft.com/office/drawing/2014/main" id="{15ADB375-9295-E700-D32A-A9A4A7800A5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A964E37-4C78-48F9-3FAE-BF8C04807FB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4228E44D-16FA-8A0D-2150-50FEFE45BFFF}"/>
                </a:ext>
              </a:extLst>
            </p:cNvPr>
            <p:cNvGrpSpPr/>
            <p:nvPr/>
          </p:nvGrpSpPr>
          <p:grpSpPr>
            <a:xfrm>
              <a:off x="1711847" y="2267861"/>
              <a:ext cx="88763" cy="88763"/>
              <a:chOff x="2910220" y="2106970"/>
              <a:chExt cx="138146" cy="138146"/>
            </a:xfrm>
          </p:grpSpPr>
          <p:cxnSp>
            <p:nvCxnSpPr>
              <p:cNvPr id="337" name="Straight Connector 336">
                <a:extLst>
                  <a:ext uri="{FF2B5EF4-FFF2-40B4-BE49-F238E27FC236}">
                    <a16:creationId xmlns:a16="http://schemas.microsoft.com/office/drawing/2014/main" id="{EAD6F719-CB37-71F7-5D8D-C7708E14F1AC}"/>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63CFF54-BAC9-849F-B0C8-46346FF89AA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C7447ABD-A416-60CB-9FE5-B9D7E7092408}"/>
                </a:ext>
              </a:extLst>
            </p:cNvPr>
            <p:cNvGrpSpPr/>
            <p:nvPr/>
          </p:nvGrpSpPr>
          <p:grpSpPr>
            <a:xfrm>
              <a:off x="1903852" y="2297306"/>
              <a:ext cx="88763" cy="88763"/>
              <a:chOff x="2910220" y="2106970"/>
              <a:chExt cx="138146" cy="138146"/>
            </a:xfrm>
          </p:grpSpPr>
          <p:cxnSp>
            <p:nvCxnSpPr>
              <p:cNvPr id="340" name="Straight Connector 339">
                <a:extLst>
                  <a:ext uri="{FF2B5EF4-FFF2-40B4-BE49-F238E27FC236}">
                    <a16:creationId xmlns:a16="http://schemas.microsoft.com/office/drawing/2014/main" id="{EBB32496-C91C-717E-4446-8DF7B0130FE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05A14D7-9E72-19C8-FF1B-CA1BDFA72E5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49C6966C-C901-24C3-3D40-ED0C3275134A}"/>
                </a:ext>
              </a:extLst>
            </p:cNvPr>
            <p:cNvGrpSpPr/>
            <p:nvPr/>
          </p:nvGrpSpPr>
          <p:grpSpPr>
            <a:xfrm>
              <a:off x="2083975" y="2357450"/>
              <a:ext cx="88763" cy="88763"/>
              <a:chOff x="2910220" y="2106970"/>
              <a:chExt cx="138146" cy="138146"/>
            </a:xfrm>
          </p:grpSpPr>
          <p:cxnSp>
            <p:nvCxnSpPr>
              <p:cNvPr id="343" name="Straight Connector 342">
                <a:extLst>
                  <a:ext uri="{FF2B5EF4-FFF2-40B4-BE49-F238E27FC236}">
                    <a16:creationId xmlns:a16="http://schemas.microsoft.com/office/drawing/2014/main" id="{C9450361-5A7E-99AC-0824-7CD84E07CB3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0D243F47-FD0F-6C95-F8C4-7739B857A0BF}"/>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6C67FDF1-B452-C81D-00A9-164AC7B2FA2D}"/>
                </a:ext>
              </a:extLst>
            </p:cNvPr>
            <p:cNvGrpSpPr/>
            <p:nvPr/>
          </p:nvGrpSpPr>
          <p:grpSpPr>
            <a:xfrm>
              <a:off x="2647047" y="2595992"/>
              <a:ext cx="88763" cy="88763"/>
              <a:chOff x="2910220" y="2106970"/>
              <a:chExt cx="138146" cy="138146"/>
            </a:xfrm>
          </p:grpSpPr>
          <p:cxnSp>
            <p:nvCxnSpPr>
              <p:cNvPr id="346" name="Straight Connector 345">
                <a:extLst>
                  <a:ext uri="{FF2B5EF4-FFF2-40B4-BE49-F238E27FC236}">
                    <a16:creationId xmlns:a16="http://schemas.microsoft.com/office/drawing/2014/main" id="{22888707-546D-EA13-A21C-9FBD075C704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F91EF504-1657-AFA3-8008-FC5139FC2E7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27556E9D-2086-B615-BBA8-8F4155980BE8}"/>
                </a:ext>
              </a:extLst>
            </p:cNvPr>
            <p:cNvGrpSpPr/>
            <p:nvPr/>
          </p:nvGrpSpPr>
          <p:grpSpPr>
            <a:xfrm>
              <a:off x="2684031" y="2595992"/>
              <a:ext cx="88763" cy="88763"/>
              <a:chOff x="2910220" y="2106970"/>
              <a:chExt cx="138146" cy="138146"/>
            </a:xfrm>
          </p:grpSpPr>
          <p:cxnSp>
            <p:nvCxnSpPr>
              <p:cNvPr id="349" name="Straight Connector 348">
                <a:extLst>
                  <a:ext uri="{FF2B5EF4-FFF2-40B4-BE49-F238E27FC236}">
                    <a16:creationId xmlns:a16="http://schemas.microsoft.com/office/drawing/2014/main" id="{ED5860BB-806A-52E2-3DA4-CB81813E3AF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F0BCB2AA-302B-3B3F-274B-18494F61805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DC082B0A-60AB-0118-06EF-FF5240259B9F}"/>
                </a:ext>
              </a:extLst>
            </p:cNvPr>
            <p:cNvGrpSpPr/>
            <p:nvPr/>
          </p:nvGrpSpPr>
          <p:grpSpPr>
            <a:xfrm>
              <a:off x="2580993" y="2523064"/>
              <a:ext cx="88763" cy="88763"/>
              <a:chOff x="2910220" y="2106970"/>
              <a:chExt cx="138146" cy="138146"/>
            </a:xfrm>
          </p:grpSpPr>
          <p:cxnSp>
            <p:nvCxnSpPr>
              <p:cNvPr id="352" name="Straight Connector 351">
                <a:extLst>
                  <a:ext uri="{FF2B5EF4-FFF2-40B4-BE49-F238E27FC236}">
                    <a16:creationId xmlns:a16="http://schemas.microsoft.com/office/drawing/2014/main" id="{EDA911AF-4ABF-80E9-0CD4-B31CEDDC691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312D19EE-F39A-6374-6114-E218240871A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3870CD41-076D-804A-3795-9D5D47AA76ED}"/>
                </a:ext>
              </a:extLst>
            </p:cNvPr>
            <p:cNvGrpSpPr/>
            <p:nvPr/>
          </p:nvGrpSpPr>
          <p:grpSpPr>
            <a:xfrm>
              <a:off x="2533067" y="2523064"/>
              <a:ext cx="88763" cy="88763"/>
              <a:chOff x="2910220" y="2106970"/>
              <a:chExt cx="138146" cy="138146"/>
            </a:xfrm>
          </p:grpSpPr>
          <p:cxnSp>
            <p:nvCxnSpPr>
              <p:cNvPr id="355" name="Straight Connector 354">
                <a:extLst>
                  <a:ext uri="{FF2B5EF4-FFF2-40B4-BE49-F238E27FC236}">
                    <a16:creationId xmlns:a16="http://schemas.microsoft.com/office/drawing/2014/main" id="{AFB560F5-9C05-7FD7-C948-925CE123C128}"/>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DB2EB785-2EC3-1698-AB9F-C30870E49F5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4699E3D8-56E7-F8D0-512F-7D04ACE1028A}"/>
                </a:ext>
              </a:extLst>
            </p:cNvPr>
            <p:cNvGrpSpPr/>
            <p:nvPr/>
          </p:nvGrpSpPr>
          <p:grpSpPr>
            <a:xfrm>
              <a:off x="2836561" y="2559506"/>
              <a:ext cx="88763" cy="88763"/>
              <a:chOff x="2910220" y="2106970"/>
              <a:chExt cx="138146" cy="138146"/>
            </a:xfrm>
          </p:grpSpPr>
          <p:cxnSp>
            <p:nvCxnSpPr>
              <p:cNvPr id="358" name="Straight Connector 357">
                <a:extLst>
                  <a:ext uri="{FF2B5EF4-FFF2-40B4-BE49-F238E27FC236}">
                    <a16:creationId xmlns:a16="http://schemas.microsoft.com/office/drawing/2014/main" id="{3EF0E4FB-33D0-D280-DFF8-C28B55EB4C9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ACBFD0DF-F6D2-6DCC-290C-FA2CBBE3C5F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3CA05344-6292-28BF-F931-7AC4E18EB22D}"/>
                </a:ext>
              </a:extLst>
            </p:cNvPr>
            <p:cNvGrpSpPr/>
            <p:nvPr/>
          </p:nvGrpSpPr>
          <p:grpSpPr>
            <a:xfrm>
              <a:off x="2893196" y="2681714"/>
              <a:ext cx="88763" cy="88763"/>
              <a:chOff x="2910220" y="2106970"/>
              <a:chExt cx="138146" cy="138146"/>
            </a:xfrm>
          </p:grpSpPr>
          <p:cxnSp>
            <p:nvCxnSpPr>
              <p:cNvPr id="361" name="Straight Connector 360">
                <a:extLst>
                  <a:ext uri="{FF2B5EF4-FFF2-40B4-BE49-F238E27FC236}">
                    <a16:creationId xmlns:a16="http://schemas.microsoft.com/office/drawing/2014/main" id="{5BFDF639-2CF3-CFAA-13E1-F5045864173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6865FABA-1E5A-3026-9935-11CC3463435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3D6DBDD7-90DF-B0FC-76E9-23A35DE2C7F8}"/>
                </a:ext>
              </a:extLst>
            </p:cNvPr>
            <p:cNvGrpSpPr/>
            <p:nvPr/>
          </p:nvGrpSpPr>
          <p:grpSpPr>
            <a:xfrm>
              <a:off x="2960123" y="2681714"/>
              <a:ext cx="88763" cy="88763"/>
              <a:chOff x="2910220" y="2106970"/>
              <a:chExt cx="138146" cy="138146"/>
            </a:xfrm>
          </p:grpSpPr>
          <p:cxnSp>
            <p:nvCxnSpPr>
              <p:cNvPr id="364" name="Straight Connector 363">
                <a:extLst>
                  <a:ext uri="{FF2B5EF4-FFF2-40B4-BE49-F238E27FC236}">
                    <a16:creationId xmlns:a16="http://schemas.microsoft.com/office/drawing/2014/main" id="{E57EF72F-47DD-0592-2C6E-0E9A35BEA72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2E7FCCCB-65DC-7A0C-9826-6E03A7ACA23F}"/>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C3A2C061-1524-8E62-6072-22A78E32BB72}"/>
                </a:ext>
              </a:extLst>
            </p:cNvPr>
            <p:cNvGrpSpPr/>
            <p:nvPr/>
          </p:nvGrpSpPr>
          <p:grpSpPr>
            <a:xfrm>
              <a:off x="2949150" y="2610647"/>
              <a:ext cx="88763" cy="88763"/>
              <a:chOff x="2910220" y="2106970"/>
              <a:chExt cx="138146" cy="138146"/>
            </a:xfrm>
          </p:grpSpPr>
          <p:cxnSp>
            <p:nvCxnSpPr>
              <p:cNvPr id="367" name="Straight Connector 366">
                <a:extLst>
                  <a:ext uri="{FF2B5EF4-FFF2-40B4-BE49-F238E27FC236}">
                    <a16:creationId xmlns:a16="http://schemas.microsoft.com/office/drawing/2014/main" id="{2B973D67-ABE1-AEEA-EB96-3E13D1DF6C7C}"/>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5C3F5391-B2FF-906F-3E91-37A3C3D9144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BB2AABC7-2C49-1835-C523-DAE26CB56D97}"/>
                </a:ext>
              </a:extLst>
            </p:cNvPr>
            <p:cNvGrpSpPr/>
            <p:nvPr/>
          </p:nvGrpSpPr>
          <p:grpSpPr>
            <a:xfrm>
              <a:off x="2996772" y="2630174"/>
              <a:ext cx="88763" cy="88763"/>
              <a:chOff x="2910220" y="2106970"/>
              <a:chExt cx="138146" cy="138146"/>
            </a:xfrm>
          </p:grpSpPr>
          <p:cxnSp>
            <p:nvCxnSpPr>
              <p:cNvPr id="370" name="Straight Connector 369">
                <a:extLst>
                  <a:ext uri="{FF2B5EF4-FFF2-40B4-BE49-F238E27FC236}">
                    <a16:creationId xmlns:a16="http://schemas.microsoft.com/office/drawing/2014/main" id="{C62AC612-21A3-FC33-D40D-737A6434083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ACF750F-CAF4-A450-2A0D-4E4E5010894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BBA0F5DD-A7DD-0027-AA35-1567F25C72EE}"/>
                </a:ext>
              </a:extLst>
            </p:cNvPr>
            <p:cNvGrpSpPr/>
            <p:nvPr/>
          </p:nvGrpSpPr>
          <p:grpSpPr>
            <a:xfrm>
              <a:off x="3099026" y="2699410"/>
              <a:ext cx="88763" cy="88763"/>
              <a:chOff x="2910220" y="2106970"/>
              <a:chExt cx="138146" cy="138146"/>
            </a:xfrm>
          </p:grpSpPr>
          <p:cxnSp>
            <p:nvCxnSpPr>
              <p:cNvPr id="373" name="Straight Connector 372">
                <a:extLst>
                  <a:ext uri="{FF2B5EF4-FFF2-40B4-BE49-F238E27FC236}">
                    <a16:creationId xmlns:a16="http://schemas.microsoft.com/office/drawing/2014/main" id="{3BA1EF22-6DDC-19F4-351B-55F3E6D87BA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BF250D0-4DAF-B241-C2D6-41237F76ECC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F9412224-DCA8-1A36-2628-4DB1E5A90FD4}"/>
                </a:ext>
              </a:extLst>
            </p:cNvPr>
            <p:cNvGrpSpPr/>
            <p:nvPr/>
          </p:nvGrpSpPr>
          <p:grpSpPr>
            <a:xfrm>
              <a:off x="3131008" y="2708736"/>
              <a:ext cx="88763" cy="88763"/>
              <a:chOff x="2910220" y="2106970"/>
              <a:chExt cx="138146" cy="138146"/>
            </a:xfrm>
          </p:grpSpPr>
          <p:cxnSp>
            <p:nvCxnSpPr>
              <p:cNvPr id="376" name="Straight Connector 375">
                <a:extLst>
                  <a:ext uri="{FF2B5EF4-FFF2-40B4-BE49-F238E27FC236}">
                    <a16:creationId xmlns:a16="http://schemas.microsoft.com/office/drawing/2014/main" id="{603D43F0-3EB9-0023-6229-763CA3FE7B0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3CC64C4-EF79-B850-97DB-3AAB1AD7C97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D305A22A-476C-AEC3-8347-D4F09F814CA0}"/>
                </a:ext>
              </a:extLst>
            </p:cNvPr>
            <p:cNvGrpSpPr/>
            <p:nvPr/>
          </p:nvGrpSpPr>
          <p:grpSpPr>
            <a:xfrm>
              <a:off x="3207886" y="2753085"/>
              <a:ext cx="88763" cy="88763"/>
              <a:chOff x="2910220" y="2106970"/>
              <a:chExt cx="138146" cy="138146"/>
            </a:xfrm>
          </p:grpSpPr>
          <p:cxnSp>
            <p:nvCxnSpPr>
              <p:cNvPr id="379" name="Straight Connector 378">
                <a:extLst>
                  <a:ext uri="{FF2B5EF4-FFF2-40B4-BE49-F238E27FC236}">
                    <a16:creationId xmlns:a16="http://schemas.microsoft.com/office/drawing/2014/main" id="{969C22ED-797A-A423-5E35-2A008AFC3210}"/>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D80911F-AFC5-8A58-4CBC-0772217042B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430238B1-E809-E0D9-14A3-9A79078C925D}"/>
                </a:ext>
              </a:extLst>
            </p:cNvPr>
            <p:cNvGrpSpPr/>
            <p:nvPr/>
          </p:nvGrpSpPr>
          <p:grpSpPr>
            <a:xfrm>
              <a:off x="3254944" y="2753085"/>
              <a:ext cx="88763" cy="88763"/>
              <a:chOff x="2910220" y="2106970"/>
              <a:chExt cx="138146" cy="138146"/>
            </a:xfrm>
          </p:grpSpPr>
          <p:cxnSp>
            <p:nvCxnSpPr>
              <p:cNvPr id="382" name="Straight Connector 381">
                <a:extLst>
                  <a:ext uri="{FF2B5EF4-FFF2-40B4-BE49-F238E27FC236}">
                    <a16:creationId xmlns:a16="http://schemas.microsoft.com/office/drawing/2014/main" id="{0E1C997B-6DE3-7FE9-D532-D178C5613C6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EDFBB448-7EFE-4BFB-60B0-85E91BC9172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4B5C2058-6386-1123-0CA7-019750C40825}"/>
                </a:ext>
              </a:extLst>
            </p:cNvPr>
            <p:cNvGrpSpPr/>
            <p:nvPr/>
          </p:nvGrpSpPr>
          <p:grpSpPr>
            <a:xfrm>
              <a:off x="3392392" y="2753085"/>
              <a:ext cx="88763" cy="88763"/>
              <a:chOff x="2910220" y="2106970"/>
              <a:chExt cx="138146" cy="138146"/>
            </a:xfrm>
          </p:grpSpPr>
          <p:cxnSp>
            <p:nvCxnSpPr>
              <p:cNvPr id="385" name="Straight Connector 384">
                <a:extLst>
                  <a:ext uri="{FF2B5EF4-FFF2-40B4-BE49-F238E27FC236}">
                    <a16:creationId xmlns:a16="http://schemas.microsoft.com/office/drawing/2014/main" id="{B5C25EAF-A33B-ADEE-67EA-110D670C763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05EA763-047B-DE78-89B0-C5D91CB89D4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7B4A9DA2-802E-DD84-0A60-EDBC9D660C8B}"/>
                </a:ext>
              </a:extLst>
            </p:cNvPr>
            <p:cNvGrpSpPr/>
            <p:nvPr/>
          </p:nvGrpSpPr>
          <p:grpSpPr>
            <a:xfrm>
              <a:off x="3371498" y="2753085"/>
              <a:ext cx="88763" cy="88763"/>
              <a:chOff x="2910220" y="2106970"/>
              <a:chExt cx="138146" cy="138146"/>
            </a:xfrm>
          </p:grpSpPr>
          <p:cxnSp>
            <p:nvCxnSpPr>
              <p:cNvPr id="388" name="Straight Connector 387">
                <a:extLst>
                  <a:ext uri="{FF2B5EF4-FFF2-40B4-BE49-F238E27FC236}">
                    <a16:creationId xmlns:a16="http://schemas.microsoft.com/office/drawing/2014/main" id="{91C3FCB6-96FA-9824-5D1C-733A1720D6B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D8419006-4AED-F059-A6BC-C03AA315A1B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3D15AC92-D932-96EE-E7BC-F37BA9400524}"/>
                </a:ext>
              </a:extLst>
            </p:cNvPr>
            <p:cNvGrpSpPr/>
            <p:nvPr/>
          </p:nvGrpSpPr>
          <p:grpSpPr>
            <a:xfrm>
              <a:off x="3436774" y="2753085"/>
              <a:ext cx="88763" cy="88763"/>
              <a:chOff x="2910220" y="2106970"/>
              <a:chExt cx="138146" cy="138146"/>
            </a:xfrm>
          </p:grpSpPr>
          <p:cxnSp>
            <p:nvCxnSpPr>
              <p:cNvPr id="391" name="Straight Connector 390">
                <a:extLst>
                  <a:ext uri="{FF2B5EF4-FFF2-40B4-BE49-F238E27FC236}">
                    <a16:creationId xmlns:a16="http://schemas.microsoft.com/office/drawing/2014/main" id="{A1230A14-66AD-BDA2-4F65-71C06AF95BEF}"/>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22EB9AC-262A-D57B-363C-A45300C2F67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12A960BE-EA4E-51E9-2E99-A9B0471FE9AC}"/>
                </a:ext>
              </a:extLst>
            </p:cNvPr>
            <p:cNvGrpSpPr/>
            <p:nvPr/>
          </p:nvGrpSpPr>
          <p:grpSpPr>
            <a:xfrm>
              <a:off x="3480128" y="2753085"/>
              <a:ext cx="88763" cy="88763"/>
              <a:chOff x="2910220" y="2106970"/>
              <a:chExt cx="138146" cy="138146"/>
            </a:xfrm>
          </p:grpSpPr>
          <p:cxnSp>
            <p:nvCxnSpPr>
              <p:cNvPr id="394" name="Straight Connector 393">
                <a:extLst>
                  <a:ext uri="{FF2B5EF4-FFF2-40B4-BE49-F238E27FC236}">
                    <a16:creationId xmlns:a16="http://schemas.microsoft.com/office/drawing/2014/main" id="{82C620DC-D3F5-C5A0-9557-829813339F6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0DAB73D9-7121-7A15-1699-A0FAD18535A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B9E25233-D4AB-9B23-BDD4-9CA601672767}"/>
                </a:ext>
              </a:extLst>
            </p:cNvPr>
            <p:cNvGrpSpPr/>
            <p:nvPr/>
          </p:nvGrpSpPr>
          <p:grpSpPr>
            <a:xfrm>
              <a:off x="3218424" y="2822385"/>
              <a:ext cx="88763" cy="88763"/>
              <a:chOff x="2910220" y="2106970"/>
              <a:chExt cx="138146" cy="138146"/>
            </a:xfrm>
          </p:grpSpPr>
          <p:cxnSp>
            <p:nvCxnSpPr>
              <p:cNvPr id="397" name="Straight Connector 396">
                <a:extLst>
                  <a:ext uri="{FF2B5EF4-FFF2-40B4-BE49-F238E27FC236}">
                    <a16:creationId xmlns:a16="http://schemas.microsoft.com/office/drawing/2014/main" id="{BA85F2E2-187D-77B6-B64B-44DB49EEFF6C}"/>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1750F1D8-8959-1D38-9EBC-1BCC58AA41F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5C47B6A6-5455-A231-3D11-4C8A5DCFCAEF}"/>
                </a:ext>
              </a:extLst>
            </p:cNvPr>
            <p:cNvGrpSpPr/>
            <p:nvPr/>
          </p:nvGrpSpPr>
          <p:grpSpPr>
            <a:xfrm>
              <a:off x="3254945" y="2822385"/>
              <a:ext cx="88763" cy="88763"/>
              <a:chOff x="2910220" y="2106970"/>
              <a:chExt cx="138146" cy="138146"/>
            </a:xfrm>
          </p:grpSpPr>
          <p:cxnSp>
            <p:nvCxnSpPr>
              <p:cNvPr id="400" name="Straight Connector 399">
                <a:extLst>
                  <a:ext uri="{FF2B5EF4-FFF2-40B4-BE49-F238E27FC236}">
                    <a16:creationId xmlns:a16="http://schemas.microsoft.com/office/drawing/2014/main" id="{F07EC79B-F535-12DC-713C-F2C0B636EC48}"/>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81C4B6A4-605A-EAFF-703B-EB05CC955C4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5380CCFE-1AD6-66B5-4CF5-8BCC9914130F}"/>
                </a:ext>
              </a:extLst>
            </p:cNvPr>
            <p:cNvGrpSpPr/>
            <p:nvPr/>
          </p:nvGrpSpPr>
          <p:grpSpPr>
            <a:xfrm>
              <a:off x="3293922" y="2822385"/>
              <a:ext cx="88763" cy="88763"/>
              <a:chOff x="2910220" y="2106970"/>
              <a:chExt cx="138146" cy="138146"/>
            </a:xfrm>
          </p:grpSpPr>
          <p:cxnSp>
            <p:nvCxnSpPr>
              <p:cNvPr id="403" name="Straight Connector 402">
                <a:extLst>
                  <a:ext uri="{FF2B5EF4-FFF2-40B4-BE49-F238E27FC236}">
                    <a16:creationId xmlns:a16="http://schemas.microsoft.com/office/drawing/2014/main" id="{DA237F7C-93AD-67D2-BF58-9AD399E48C8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7AC4446B-58E7-37F3-B509-5C9E50084EC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6144B11A-5C70-0DE0-67EE-03CEC3FB3155}"/>
                </a:ext>
              </a:extLst>
            </p:cNvPr>
            <p:cNvGrpSpPr/>
            <p:nvPr/>
          </p:nvGrpSpPr>
          <p:grpSpPr>
            <a:xfrm>
              <a:off x="3313917" y="2822385"/>
              <a:ext cx="88763" cy="88763"/>
              <a:chOff x="2910220" y="2106970"/>
              <a:chExt cx="138146" cy="138146"/>
            </a:xfrm>
          </p:grpSpPr>
          <p:cxnSp>
            <p:nvCxnSpPr>
              <p:cNvPr id="406" name="Straight Connector 405">
                <a:extLst>
                  <a:ext uri="{FF2B5EF4-FFF2-40B4-BE49-F238E27FC236}">
                    <a16:creationId xmlns:a16="http://schemas.microsoft.com/office/drawing/2014/main" id="{CA8A329F-9EDE-968D-93C7-7441BBCA141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1B4ED8F7-A793-7C3C-00DF-692176D6194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5D89D213-ACFA-87C1-8FFF-FB228B061F0B}"/>
                </a:ext>
              </a:extLst>
            </p:cNvPr>
            <p:cNvGrpSpPr/>
            <p:nvPr/>
          </p:nvGrpSpPr>
          <p:grpSpPr>
            <a:xfrm>
              <a:off x="3354245" y="2822385"/>
              <a:ext cx="88763" cy="88763"/>
              <a:chOff x="2910220" y="2106970"/>
              <a:chExt cx="138146" cy="138146"/>
            </a:xfrm>
          </p:grpSpPr>
          <p:cxnSp>
            <p:nvCxnSpPr>
              <p:cNvPr id="409" name="Straight Connector 408">
                <a:extLst>
                  <a:ext uri="{FF2B5EF4-FFF2-40B4-BE49-F238E27FC236}">
                    <a16:creationId xmlns:a16="http://schemas.microsoft.com/office/drawing/2014/main" id="{6BBBCC55-F6A9-816C-1227-C1F7B8B1716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A042534C-EAA3-68C6-3B74-5D2CC1B4C79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0AE7CCBA-86D9-54EE-5CAD-1FDBD526C863}"/>
                </a:ext>
              </a:extLst>
            </p:cNvPr>
            <p:cNvGrpSpPr/>
            <p:nvPr/>
          </p:nvGrpSpPr>
          <p:grpSpPr>
            <a:xfrm>
              <a:off x="3446934" y="2868819"/>
              <a:ext cx="88763" cy="88763"/>
              <a:chOff x="2910220" y="2106970"/>
              <a:chExt cx="138146" cy="138146"/>
            </a:xfrm>
          </p:grpSpPr>
          <p:cxnSp>
            <p:nvCxnSpPr>
              <p:cNvPr id="412" name="Straight Connector 411">
                <a:extLst>
                  <a:ext uri="{FF2B5EF4-FFF2-40B4-BE49-F238E27FC236}">
                    <a16:creationId xmlns:a16="http://schemas.microsoft.com/office/drawing/2014/main" id="{7CB03D23-6250-3454-8311-3A257C48179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FA98FCA2-CE8E-6925-31E6-8108E9FBE06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5300FA88-F6F9-70D7-5AA4-3CECDD066F99}"/>
                </a:ext>
              </a:extLst>
            </p:cNvPr>
            <p:cNvGrpSpPr/>
            <p:nvPr/>
          </p:nvGrpSpPr>
          <p:grpSpPr>
            <a:xfrm>
              <a:off x="3496481" y="2868819"/>
              <a:ext cx="88763" cy="88763"/>
              <a:chOff x="2910220" y="2106970"/>
              <a:chExt cx="138146" cy="138146"/>
            </a:xfrm>
          </p:grpSpPr>
          <p:cxnSp>
            <p:nvCxnSpPr>
              <p:cNvPr id="415" name="Straight Connector 414">
                <a:extLst>
                  <a:ext uri="{FF2B5EF4-FFF2-40B4-BE49-F238E27FC236}">
                    <a16:creationId xmlns:a16="http://schemas.microsoft.com/office/drawing/2014/main" id="{CE9EECEF-2830-5D80-91F2-D3129596B1F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ECB3937F-8F7B-5A3D-06DB-A1F9C0EBE35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4B184CD6-531A-E660-672A-2F6F6B9FAA1D}"/>
                </a:ext>
              </a:extLst>
            </p:cNvPr>
            <p:cNvGrpSpPr/>
            <p:nvPr/>
          </p:nvGrpSpPr>
          <p:grpSpPr>
            <a:xfrm>
              <a:off x="3535532" y="2868819"/>
              <a:ext cx="88763" cy="88763"/>
              <a:chOff x="2910220" y="2106970"/>
              <a:chExt cx="138146" cy="138146"/>
            </a:xfrm>
          </p:grpSpPr>
          <p:cxnSp>
            <p:nvCxnSpPr>
              <p:cNvPr id="418" name="Straight Connector 417">
                <a:extLst>
                  <a:ext uri="{FF2B5EF4-FFF2-40B4-BE49-F238E27FC236}">
                    <a16:creationId xmlns:a16="http://schemas.microsoft.com/office/drawing/2014/main" id="{6D33A7A3-84B1-4B2F-590C-C2B98C21C1F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8771DF4E-DDCE-7D42-F190-E9A16B37430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4E42EEB2-DFC7-66A2-BD96-A54271A04822}"/>
                </a:ext>
              </a:extLst>
            </p:cNvPr>
            <p:cNvGrpSpPr/>
            <p:nvPr/>
          </p:nvGrpSpPr>
          <p:grpSpPr>
            <a:xfrm>
              <a:off x="3570145" y="2868819"/>
              <a:ext cx="88763" cy="88763"/>
              <a:chOff x="2910220" y="2106970"/>
              <a:chExt cx="138146" cy="138146"/>
            </a:xfrm>
          </p:grpSpPr>
          <p:cxnSp>
            <p:nvCxnSpPr>
              <p:cNvPr id="421" name="Straight Connector 420">
                <a:extLst>
                  <a:ext uri="{FF2B5EF4-FFF2-40B4-BE49-F238E27FC236}">
                    <a16:creationId xmlns:a16="http://schemas.microsoft.com/office/drawing/2014/main" id="{6026D45A-F9D2-93D1-8781-444D306E4CB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6BF1D572-D06E-3F91-FEB3-835A8D8D915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90D7010C-41EA-A8EA-1276-C4597B600E20}"/>
                </a:ext>
              </a:extLst>
            </p:cNvPr>
            <p:cNvGrpSpPr/>
            <p:nvPr/>
          </p:nvGrpSpPr>
          <p:grpSpPr>
            <a:xfrm>
              <a:off x="3604709" y="2868819"/>
              <a:ext cx="88763" cy="88763"/>
              <a:chOff x="2910220" y="2106970"/>
              <a:chExt cx="138146" cy="138146"/>
            </a:xfrm>
          </p:grpSpPr>
          <p:cxnSp>
            <p:nvCxnSpPr>
              <p:cNvPr id="424" name="Straight Connector 423">
                <a:extLst>
                  <a:ext uri="{FF2B5EF4-FFF2-40B4-BE49-F238E27FC236}">
                    <a16:creationId xmlns:a16="http://schemas.microsoft.com/office/drawing/2014/main" id="{A12B19EB-2184-BDEA-05FE-0B29906DC2C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EC4CF0ED-77CE-D375-10F9-875595C40BA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DB1EB2AB-C893-F5CA-5F2A-3FC99EB78583}"/>
                </a:ext>
              </a:extLst>
            </p:cNvPr>
            <p:cNvGrpSpPr/>
            <p:nvPr/>
          </p:nvGrpSpPr>
          <p:grpSpPr>
            <a:xfrm>
              <a:off x="3629117" y="2868819"/>
              <a:ext cx="88763" cy="88763"/>
              <a:chOff x="2910220" y="2106970"/>
              <a:chExt cx="138146" cy="138146"/>
            </a:xfrm>
          </p:grpSpPr>
          <p:cxnSp>
            <p:nvCxnSpPr>
              <p:cNvPr id="427" name="Straight Connector 426">
                <a:extLst>
                  <a:ext uri="{FF2B5EF4-FFF2-40B4-BE49-F238E27FC236}">
                    <a16:creationId xmlns:a16="http://schemas.microsoft.com/office/drawing/2014/main" id="{D6B49C64-DA2F-DA98-2737-A70035E1B6D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48C18E6F-6908-153C-2594-3CEE07741BF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0FEBD1FE-3A47-E5D7-AA48-A6A5F4D6963D}"/>
                </a:ext>
              </a:extLst>
            </p:cNvPr>
            <p:cNvGrpSpPr/>
            <p:nvPr/>
          </p:nvGrpSpPr>
          <p:grpSpPr>
            <a:xfrm>
              <a:off x="3667804" y="2868819"/>
              <a:ext cx="88763" cy="88763"/>
              <a:chOff x="2910220" y="2106970"/>
              <a:chExt cx="138146" cy="138146"/>
            </a:xfrm>
          </p:grpSpPr>
          <p:cxnSp>
            <p:nvCxnSpPr>
              <p:cNvPr id="430" name="Straight Connector 429">
                <a:extLst>
                  <a:ext uri="{FF2B5EF4-FFF2-40B4-BE49-F238E27FC236}">
                    <a16:creationId xmlns:a16="http://schemas.microsoft.com/office/drawing/2014/main" id="{DCEAD269-2F20-B9FF-134B-74D5DCCA792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DEA83459-A4CE-3783-ACDD-04C353DA4FA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5633E94D-B06C-F41D-BA76-B52861591D7E}"/>
                </a:ext>
              </a:extLst>
            </p:cNvPr>
            <p:cNvGrpSpPr/>
            <p:nvPr/>
          </p:nvGrpSpPr>
          <p:grpSpPr>
            <a:xfrm>
              <a:off x="3707087" y="2868819"/>
              <a:ext cx="88763" cy="88763"/>
              <a:chOff x="2910220" y="2106970"/>
              <a:chExt cx="138146" cy="138146"/>
            </a:xfrm>
          </p:grpSpPr>
          <p:cxnSp>
            <p:nvCxnSpPr>
              <p:cNvPr id="433" name="Straight Connector 432">
                <a:extLst>
                  <a:ext uri="{FF2B5EF4-FFF2-40B4-BE49-F238E27FC236}">
                    <a16:creationId xmlns:a16="http://schemas.microsoft.com/office/drawing/2014/main" id="{3FFE3344-19E9-4BAA-B7F0-5180F27C801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42C35D8D-E175-901E-3A85-D603184A88F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0A908257-FCD3-9EE7-1B69-DEE5DE26C674}"/>
                </a:ext>
              </a:extLst>
            </p:cNvPr>
            <p:cNvGrpSpPr/>
            <p:nvPr/>
          </p:nvGrpSpPr>
          <p:grpSpPr>
            <a:xfrm>
              <a:off x="3738045" y="2868819"/>
              <a:ext cx="88763" cy="88763"/>
              <a:chOff x="2910220" y="2106970"/>
              <a:chExt cx="138146" cy="138146"/>
            </a:xfrm>
          </p:grpSpPr>
          <p:cxnSp>
            <p:nvCxnSpPr>
              <p:cNvPr id="436" name="Straight Connector 435">
                <a:extLst>
                  <a:ext uri="{FF2B5EF4-FFF2-40B4-BE49-F238E27FC236}">
                    <a16:creationId xmlns:a16="http://schemas.microsoft.com/office/drawing/2014/main" id="{5E1742C8-98BE-C066-8ED8-1EF6076D29C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91415755-9B3D-BBA3-77B6-17AA6E45198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2E1F70E5-2BB5-4D1D-F70F-74684A8F55B1}"/>
                </a:ext>
              </a:extLst>
            </p:cNvPr>
            <p:cNvGrpSpPr/>
            <p:nvPr/>
          </p:nvGrpSpPr>
          <p:grpSpPr>
            <a:xfrm>
              <a:off x="3775156" y="2868819"/>
              <a:ext cx="88763" cy="88763"/>
              <a:chOff x="2910220" y="2106970"/>
              <a:chExt cx="138146" cy="138146"/>
            </a:xfrm>
          </p:grpSpPr>
          <p:cxnSp>
            <p:nvCxnSpPr>
              <p:cNvPr id="439" name="Straight Connector 438">
                <a:extLst>
                  <a:ext uri="{FF2B5EF4-FFF2-40B4-BE49-F238E27FC236}">
                    <a16:creationId xmlns:a16="http://schemas.microsoft.com/office/drawing/2014/main" id="{A70B18C7-AF7C-9D47-7DAC-F2A2650A2248}"/>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F149A1F9-EB7A-E2C2-1DCD-B44AEFBF0F3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D6590D8F-CC33-71DD-7FB3-EDB12F85D966}"/>
                </a:ext>
              </a:extLst>
            </p:cNvPr>
            <p:cNvGrpSpPr/>
            <p:nvPr/>
          </p:nvGrpSpPr>
          <p:grpSpPr>
            <a:xfrm>
              <a:off x="3804843" y="2868819"/>
              <a:ext cx="88763" cy="88763"/>
              <a:chOff x="2910220" y="2106970"/>
              <a:chExt cx="138146" cy="138146"/>
            </a:xfrm>
          </p:grpSpPr>
          <p:cxnSp>
            <p:nvCxnSpPr>
              <p:cNvPr id="442" name="Straight Connector 441">
                <a:extLst>
                  <a:ext uri="{FF2B5EF4-FFF2-40B4-BE49-F238E27FC236}">
                    <a16:creationId xmlns:a16="http://schemas.microsoft.com/office/drawing/2014/main" id="{3CBC5990-5E58-2753-A97E-371F729081E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36535427-663B-6ABA-23A7-D54618989F2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7035F960-DFDE-C36D-AA4D-C9DEEB8EF0F2}"/>
                </a:ext>
              </a:extLst>
            </p:cNvPr>
            <p:cNvGrpSpPr/>
            <p:nvPr/>
          </p:nvGrpSpPr>
          <p:grpSpPr>
            <a:xfrm>
              <a:off x="3845397" y="2868819"/>
              <a:ext cx="88763" cy="88763"/>
              <a:chOff x="2910220" y="2106970"/>
              <a:chExt cx="138146" cy="138146"/>
            </a:xfrm>
          </p:grpSpPr>
          <p:cxnSp>
            <p:nvCxnSpPr>
              <p:cNvPr id="445" name="Straight Connector 444">
                <a:extLst>
                  <a:ext uri="{FF2B5EF4-FFF2-40B4-BE49-F238E27FC236}">
                    <a16:creationId xmlns:a16="http://schemas.microsoft.com/office/drawing/2014/main" id="{89E7F565-EB3A-0B16-5061-FD4BA3A678D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235A428-3A11-8DD4-2FC1-5BB5EBE0FBBE}"/>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411F3823-F4C7-07C4-256A-B412FCCD50F1}"/>
                </a:ext>
              </a:extLst>
            </p:cNvPr>
            <p:cNvGrpSpPr/>
            <p:nvPr/>
          </p:nvGrpSpPr>
          <p:grpSpPr>
            <a:xfrm>
              <a:off x="3944899" y="2868819"/>
              <a:ext cx="88763" cy="88763"/>
              <a:chOff x="2910220" y="2106970"/>
              <a:chExt cx="138146" cy="138146"/>
            </a:xfrm>
          </p:grpSpPr>
          <p:cxnSp>
            <p:nvCxnSpPr>
              <p:cNvPr id="448" name="Straight Connector 447">
                <a:extLst>
                  <a:ext uri="{FF2B5EF4-FFF2-40B4-BE49-F238E27FC236}">
                    <a16:creationId xmlns:a16="http://schemas.microsoft.com/office/drawing/2014/main" id="{C9A52823-37ED-B0B1-F965-7D8A347E303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F8029A69-513C-D758-545B-0E353B03132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8E416D39-009E-B0D8-A60A-099EB9BBA59F}"/>
                </a:ext>
              </a:extLst>
            </p:cNvPr>
            <p:cNvGrpSpPr/>
            <p:nvPr/>
          </p:nvGrpSpPr>
          <p:grpSpPr>
            <a:xfrm>
              <a:off x="4171913" y="2868819"/>
              <a:ext cx="88763" cy="88763"/>
              <a:chOff x="2910220" y="2106970"/>
              <a:chExt cx="138146" cy="138146"/>
            </a:xfrm>
          </p:grpSpPr>
          <p:cxnSp>
            <p:nvCxnSpPr>
              <p:cNvPr id="451" name="Straight Connector 450">
                <a:extLst>
                  <a:ext uri="{FF2B5EF4-FFF2-40B4-BE49-F238E27FC236}">
                    <a16:creationId xmlns:a16="http://schemas.microsoft.com/office/drawing/2014/main" id="{890D4B3C-4D6F-2931-B710-F53734678E7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545E7248-1232-6893-6C5A-8D7E13CC65E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44700D4F-2A52-C8B8-184C-9BE236F4EA86}"/>
                </a:ext>
              </a:extLst>
            </p:cNvPr>
            <p:cNvGrpSpPr/>
            <p:nvPr/>
          </p:nvGrpSpPr>
          <p:grpSpPr>
            <a:xfrm>
              <a:off x="4304502" y="2868819"/>
              <a:ext cx="88763" cy="88763"/>
              <a:chOff x="2910220" y="2106970"/>
              <a:chExt cx="138146" cy="138146"/>
            </a:xfrm>
          </p:grpSpPr>
          <p:cxnSp>
            <p:nvCxnSpPr>
              <p:cNvPr id="454" name="Straight Connector 453">
                <a:extLst>
                  <a:ext uri="{FF2B5EF4-FFF2-40B4-BE49-F238E27FC236}">
                    <a16:creationId xmlns:a16="http://schemas.microsoft.com/office/drawing/2014/main" id="{190D50D8-4AEA-4EC7-1DD3-832C6A075A2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C6566434-1EBC-93E0-AA9E-F5565F90ECA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57A9DA28-D3EB-34F3-F7B2-4082088B6D95}"/>
                </a:ext>
              </a:extLst>
            </p:cNvPr>
            <p:cNvGrpSpPr/>
            <p:nvPr/>
          </p:nvGrpSpPr>
          <p:grpSpPr>
            <a:xfrm>
              <a:off x="4330565" y="2868819"/>
              <a:ext cx="88763" cy="88763"/>
              <a:chOff x="2910220" y="2106970"/>
              <a:chExt cx="138146" cy="138146"/>
            </a:xfrm>
          </p:grpSpPr>
          <p:cxnSp>
            <p:nvCxnSpPr>
              <p:cNvPr id="457" name="Straight Connector 456">
                <a:extLst>
                  <a:ext uri="{FF2B5EF4-FFF2-40B4-BE49-F238E27FC236}">
                    <a16:creationId xmlns:a16="http://schemas.microsoft.com/office/drawing/2014/main" id="{9A69E807-B8AF-1134-0159-66FC2E8FDDC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0CABF104-85C3-AAFA-89FE-2A0DC1B212A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6FE08B20-E4CB-AEB6-44D5-62A30BDA8963}"/>
                </a:ext>
              </a:extLst>
            </p:cNvPr>
            <p:cNvGrpSpPr/>
            <p:nvPr/>
          </p:nvGrpSpPr>
          <p:grpSpPr>
            <a:xfrm>
              <a:off x="4395889" y="2868819"/>
              <a:ext cx="88763" cy="88763"/>
              <a:chOff x="2910220" y="2106970"/>
              <a:chExt cx="138146" cy="138146"/>
            </a:xfrm>
          </p:grpSpPr>
          <p:cxnSp>
            <p:nvCxnSpPr>
              <p:cNvPr id="460" name="Straight Connector 459">
                <a:extLst>
                  <a:ext uri="{FF2B5EF4-FFF2-40B4-BE49-F238E27FC236}">
                    <a16:creationId xmlns:a16="http://schemas.microsoft.com/office/drawing/2014/main" id="{407F510C-6BF0-AAEA-8E6D-4BB5882317C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68CA9320-A1C7-0639-3026-B5C97508280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94F7D149-8C96-E095-882C-E1FDDBB5D656}"/>
                </a:ext>
              </a:extLst>
            </p:cNvPr>
            <p:cNvGrpSpPr/>
            <p:nvPr/>
          </p:nvGrpSpPr>
          <p:grpSpPr>
            <a:xfrm>
              <a:off x="4429333" y="2868819"/>
              <a:ext cx="88763" cy="88763"/>
              <a:chOff x="2910220" y="2106970"/>
              <a:chExt cx="138146" cy="138146"/>
            </a:xfrm>
          </p:grpSpPr>
          <p:cxnSp>
            <p:nvCxnSpPr>
              <p:cNvPr id="463" name="Straight Connector 462">
                <a:extLst>
                  <a:ext uri="{FF2B5EF4-FFF2-40B4-BE49-F238E27FC236}">
                    <a16:creationId xmlns:a16="http://schemas.microsoft.com/office/drawing/2014/main" id="{677E8118-487A-CC84-62A2-056D2B2C0F0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6C057AA5-02B9-C063-B34F-2BDCEE53FBF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990610E5-F7BC-B19A-CF9F-427088A95C33}"/>
                </a:ext>
              </a:extLst>
            </p:cNvPr>
            <p:cNvGrpSpPr/>
            <p:nvPr/>
          </p:nvGrpSpPr>
          <p:grpSpPr>
            <a:xfrm>
              <a:off x="4656801" y="2868819"/>
              <a:ext cx="88763" cy="88763"/>
              <a:chOff x="2910220" y="2106970"/>
              <a:chExt cx="138146" cy="138146"/>
            </a:xfrm>
          </p:grpSpPr>
          <p:cxnSp>
            <p:nvCxnSpPr>
              <p:cNvPr id="466" name="Straight Connector 465">
                <a:extLst>
                  <a:ext uri="{FF2B5EF4-FFF2-40B4-BE49-F238E27FC236}">
                    <a16:creationId xmlns:a16="http://schemas.microsoft.com/office/drawing/2014/main" id="{6C35CB1F-3465-F429-D901-014BE1B31F0C}"/>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295D692A-7143-C07C-668D-5C947DC1DC6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7442E8F7-A61D-D1E5-6FD0-0BBC70ACB816}"/>
                </a:ext>
              </a:extLst>
            </p:cNvPr>
            <p:cNvGrpSpPr/>
            <p:nvPr/>
          </p:nvGrpSpPr>
          <p:grpSpPr>
            <a:xfrm>
              <a:off x="4973575" y="2868819"/>
              <a:ext cx="88763" cy="88763"/>
              <a:chOff x="2910220" y="2106970"/>
              <a:chExt cx="138146" cy="138146"/>
            </a:xfrm>
          </p:grpSpPr>
          <p:cxnSp>
            <p:nvCxnSpPr>
              <p:cNvPr id="469" name="Straight Connector 468">
                <a:extLst>
                  <a:ext uri="{FF2B5EF4-FFF2-40B4-BE49-F238E27FC236}">
                    <a16:creationId xmlns:a16="http://schemas.microsoft.com/office/drawing/2014/main" id="{8E625644-2C7E-CA28-A359-6F08B0FD1E8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58383744-22E3-0F7D-6CFE-99117C96DF8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B9FC561-D0EF-15B7-66B7-1E2A2DF77947}"/>
                </a:ext>
              </a:extLst>
            </p:cNvPr>
            <p:cNvGrpSpPr/>
            <p:nvPr/>
          </p:nvGrpSpPr>
          <p:grpSpPr>
            <a:xfrm>
              <a:off x="5292746" y="2868819"/>
              <a:ext cx="88763" cy="88763"/>
              <a:chOff x="2910220" y="2106970"/>
              <a:chExt cx="138146" cy="138146"/>
            </a:xfrm>
          </p:grpSpPr>
          <p:cxnSp>
            <p:nvCxnSpPr>
              <p:cNvPr id="472" name="Straight Connector 471">
                <a:extLst>
                  <a:ext uri="{FF2B5EF4-FFF2-40B4-BE49-F238E27FC236}">
                    <a16:creationId xmlns:a16="http://schemas.microsoft.com/office/drawing/2014/main" id="{DDC36912-A1B9-1FE1-8933-A940924BBF5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ECF6CE52-7AC6-3537-6792-1651995782B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FDF75FA1-CEA6-9664-39B3-E562E0DB9A3C}"/>
                </a:ext>
              </a:extLst>
            </p:cNvPr>
            <p:cNvGrpSpPr/>
            <p:nvPr/>
          </p:nvGrpSpPr>
          <p:grpSpPr>
            <a:xfrm>
              <a:off x="5374354" y="2868819"/>
              <a:ext cx="88763" cy="88763"/>
              <a:chOff x="2910220" y="2106970"/>
              <a:chExt cx="138146" cy="138146"/>
            </a:xfrm>
          </p:grpSpPr>
          <p:cxnSp>
            <p:nvCxnSpPr>
              <p:cNvPr id="475" name="Straight Connector 474">
                <a:extLst>
                  <a:ext uri="{FF2B5EF4-FFF2-40B4-BE49-F238E27FC236}">
                    <a16:creationId xmlns:a16="http://schemas.microsoft.com/office/drawing/2014/main" id="{829181A6-893F-42A1-0162-208D75C32D7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7ABA908-CB52-C37D-1597-500398CC45E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C1CB9405-3B6B-D36B-233C-A3CC51F7A640}"/>
                </a:ext>
              </a:extLst>
            </p:cNvPr>
            <p:cNvGrpSpPr/>
            <p:nvPr/>
          </p:nvGrpSpPr>
          <p:grpSpPr>
            <a:xfrm>
              <a:off x="4191241" y="3077587"/>
              <a:ext cx="88763" cy="88763"/>
              <a:chOff x="2910220" y="2106970"/>
              <a:chExt cx="138146" cy="138146"/>
            </a:xfrm>
          </p:grpSpPr>
          <p:cxnSp>
            <p:nvCxnSpPr>
              <p:cNvPr id="478" name="Straight Connector 477">
                <a:extLst>
                  <a:ext uri="{FF2B5EF4-FFF2-40B4-BE49-F238E27FC236}">
                    <a16:creationId xmlns:a16="http://schemas.microsoft.com/office/drawing/2014/main" id="{6E14723B-D9DE-E4F0-16B2-16DC81B9D52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071D3722-4A19-87BC-EABF-1D9ED97E106E}"/>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785902C4-1A9A-2FBF-EF95-E95CF31CA6EE}"/>
                </a:ext>
              </a:extLst>
            </p:cNvPr>
            <p:cNvGrpSpPr/>
            <p:nvPr/>
          </p:nvGrpSpPr>
          <p:grpSpPr>
            <a:xfrm>
              <a:off x="4780935" y="3921818"/>
              <a:ext cx="88763" cy="88763"/>
              <a:chOff x="2910220" y="2106970"/>
              <a:chExt cx="138146" cy="138146"/>
            </a:xfrm>
          </p:grpSpPr>
          <p:cxnSp>
            <p:nvCxnSpPr>
              <p:cNvPr id="481" name="Straight Connector 480">
                <a:extLst>
                  <a:ext uri="{FF2B5EF4-FFF2-40B4-BE49-F238E27FC236}">
                    <a16:creationId xmlns:a16="http://schemas.microsoft.com/office/drawing/2014/main" id="{95E538DD-13E8-4AB2-8EEB-2D10A61CE5A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4DC370E7-B290-E51F-5D01-7F021AE6239F}"/>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DC2B191B-F04B-2D84-D582-CCA8A4EDA9E9}"/>
                </a:ext>
              </a:extLst>
            </p:cNvPr>
            <p:cNvGrpSpPr/>
            <p:nvPr/>
          </p:nvGrpSpPr>
          <p:grpSpPr>
            <a:xfrm>
              <a:off x="4216295" y="3077587"/>
              <a:ext cx="88763" cy="88763"/>
              <a:chOff x="2910220" y="2106970"/>
              <a:chExt cx="138146" cy="138146"/>
            </a:xfrm>
          </p:grpSpPr>
          <p:cxnSp>
            <p:nvCxnSpPr>
              <p:cNvPr id="484" name="Straight Connector 483">
                <a:extLst>
                  <a:ext uri="{FF2B5EF4-FFF2-40B4-BE49-F238E27FC236}">
                    <a16:creationId xmlns:a16="http://schemas.microsoft.com/office/drawing/2014/main" id="{FCC35900-FDCA-600B-2C73-7A5CDD40BD6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5CE465E6-DF27-BF06-970D-ACDD34C0DC1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8846EEF2-CFAA-03BF-85FC-32E4A8893A69}"/>
                </a:ext>
              </a:extLst>
            </p:cNvPr>
            <p:cNvGrpSpPr/>
            <p:nvPr/>
          </p:nvGrpSpPr>
          <p:grpSpPr>
            <a:xfrm>
              <a:off x="4252558" y="3077587"/>
              <a:ext cx="88763" cy="88763"/>
              <a:chOff x="2910220" y="2106970"/>
              <a:chExt cx="138146" cy="138146"/>
            </a:xfrm>
          </p:grpSpPr>
          <p:cxnSp>
            <p:nvCxnSpPr>
              <p:cNvPr id="487" name="Straight Connector 486">
                <a:extLst>
                  <a:ext uri="{FF2B5EF4-FFF2-40B4-BE49-F238E27FC236}">
                    <a16:creationId xmlns:a16="http://schemas.microsoft.com/office/drawing/2014/main" id="{4039BA92-3987-7F7E-357F-8FAC5523093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4A60902E-17A4-A765-5561-4C6BA8A3FEF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B46B280E-5E28-F09A-B97A-E45F3E1F8804}"/>
                </a:ext>
              </a:extLst>
            </p:cNvPr>
            <p:cNvGrpSpPr/>
            <p:nvPr/>
          </p:nvGrpSpPr>
          <p:grpSpPr>
            <a:xfrm>
              <a:off x="4563429" y="3077587"/>
              <a:ext cx="88763" cy="88763"/>
              <a:chOff x="2910220" y="2106970"/>
              <a:chExt cx="138146" cy="138146"/>
            </a:xfrm>
          </p:grpSpPr>
          <p:cxnSp>
            <p:nvCxnSpPr>
              <p:cNvPr id="490" name="Straight Connector 489">
                <a:extLst>
                  <a:ext uri="{FF2B5EF4-FFF2-40B4-BE49-F238E27FC236}">
                    <a16:creationId xmlns:a16="http://schemas.microsoft.com/office/drawing/2014/main" id="{3D1DB3E3-E605-F099-41ED-B6E9D8221F9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708548C0-D833-F51E-162B-C6B2E6FA0B4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CA8E4594-2835-E33C-3AEC-901131676354}"/>
                </a:ext>
              </a:extLst>
            </p:cNvPr>
            <p:cNvGrpSpPr/>
            <p:nvPr/>
          </p:nvGrpSpPr>
          <p:grpSpPr>
            <a:xfrm>
              <a:off x="4712410" y="3077587"/>
              <a:ext cx="88763" cy="88763"/>
              <a:chOff x="2910220" y="2106970"/>
              <a:chExt cx="138146" cy="138146"/>
            </a:xfrm>
          </p:grpSpPr>
          <p:cxnSp>
            <p:nvCxnSpPr>
              <p:cNvPr id="493" name="Straight Connector 492">
                <a:extLst>
                  <a:ext uri="{FF2B5EF4-FFF2-40B4-BE49-F238E27FC236}">
                    <a16:creationId xmlns:a16="http://schemas.microsoft.com/office/drawing/2014/main" id="{D8D8B24E-1330-39F9-B514-0945C3343892}"/>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9DA0D9DB-98FA-AFC7-8D54-C45DACB683C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499" name="Freeform: Shape 498">
            <a:extLst>
              <a:ext uri="{FF2B5EF4-FFF2-40B4-BE49-F238E27FC236}">
                <a16:creationId xmlns:a16="http://schemas.microsoft.com/office/drawing/2014/main" id="{78DF067F-121F-6496-34A8-DF18A663EE16}"/>
              </a:ext>
            </a:extLst>
          </p:cNvPr>
          <p:cNvSpPr/>
          <p:nvPr/>
        </p:nvSpPr>
        <p:spPr bwMode="auto">
          <a:xfrm>
            <a:off x="1039283" y="2076450"/>
            <a:ext cx="1083734" cy="560917"/>
          </a:xfrm>
          <a:custGeom>
            <a:avLst/>
            <a:gdLst>
              <a:gd name="connsiteX0" fmla="*/ 0 w 1083734"/>
              <a:gd name="connsiteY0" fmla="*/ 0 h 560917"/>
              <a:gd name="connsiteX1" fmla="*/ 167217 w 1083734"/>
              <a:gd name="connsiteY1" fmla="*/ 0 h 560917"/>
              <a:gd name="connsiteX2" fmla="*/ 167217 w 1083734"/>
              <a:gd name="connsiteY2" fmla="*/ 61383 h 560917"/>
              <a:gd name="connsiteX3" fmla="*/ 192617 w 1083734"/>
              <a:gd name="connsiteY3" fmla="*/ 61383 h 560917"/>
              <a:gd name="connsiteX4" fmla="*/ 192617 w 1083734"/>
              <a:gd name="connsiteY4" fmla="*/ 95250 h 560917"/>
              <a:gd name="connsiteX5" fmla="*/ 234950 w 1083734"/>
              <a:gd name="connsiteY5" fmla="*/ 95250 h 560917"/>
              <a:gd name="connsiteX6" fmla="*/ 234950 w 1083734"/>
              <a:gd name="connsiteY6" fmla="*/ 141817 h 560917"/>
              <a:gd name="connsiteX7" fmla="*/ 287867 w 1083734"/>
              <a:gd name="connsiteY7" fmla="*/ 141817 h 560917"/>
              <a:gd name="connsiteX8" fmla="*/ 287867 w 1083734"/>
              <a:gd name="connsiteY8" fmla="*/ 175683 h 560917"/>
              <a:gd name="connsiteX9" fmla="*/ 381000 w 1083734"/>
              <a:gd name="connsiteY9" fmla="*/ 175683 h 560917"/>
              <a:gd name="connsiteX10" fmla="*/ 381000 w 1083734"/>
              <a:gd name="connsiteY10" fmla="*/ 226483 h 560917"/>
              <a:gd name="connsiteX11" fmla="*/ 425450 w 1083734"/>
              <a:gd name="connsiteY11" fmla="*/ 226483 h 560917"/>
              <a:gd name="connsiteX12" fmla="*/ 425450 w 1083734"/>
              <a:gd name="connsiteY12" fmla="*/ 262467 h 560917"/>
              <a:gd name="connsiteX13" fmla="*/ 448734 w 1083734"/>
              <a:gd name="connsiteY13" fmla="*/ 262467 h 560917"/>
              <a:gd name="connsiteX14" fmla="*/ 448734 w 1083734"/>
              <a:gd name="connsiteY14" fmla="*/ 302683 h 560917"/>
              <a:gd name="connsiteX15" fmla="*/ 486834 w 1083734"/>
              <a:gd name="connsiteY15" fmla="*/ 302683 h 560917"/>
              <a:gd name="connsiteX16" fmla="*/ 486834 w 1083734"/>
              <a:gd name="connsiteY16" fmla="*/ 347133 h 560917"/>
              <a:gd name="connsiteX17" fmla="*/ 651934 w 1083734"/>
              <a:gd name="connsiteY17" fmla="*/ 347133 h 560917"/>
              <a:gd name="connsiteX18" fmla="*/ 651934 w 1083734"/>
              <a:gd name="connsiteY18" fmla="*/ 436033 h 560917"/>
              <a:gd name="connsiteX19" fmla="*/ 804334 w 1083734"/>
              <a:gd name="connsiteY19" fmla="*/ 436033 h 560917"/>
              <a:gd name="connsiteX20" fmla="*/ 804334 w 1083734"/>
              <a:gd name="connsiteY20" fmla="*/ 514350 h 560917"/>
              <a:gd name="connsiteX21" fmla="*/ 984250 w 1083734"/>
              <a:gd name="connsiteY21" fmla="*/ 514350 h 560917"/>
              <a:gd name="connsiteX22" fmla="*/ 984250 w 1083734"/>
              <a:gd name="connsiteY22" fmla="*/ 560917 h 560917"/>
              <a:gd name="connsiteX23" fmla="*/ 1083734 w 1083734"/>
              <a:gd name="connsiteY23" fmla="*/ 560917 h 56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3734" h="560917">
                <a:moveTo>
                  <a:pt x="0" y="0"/>
                </a:moveTo>
                <a:lnTo>
                  <a:pt x="167217" y="0"/>
                </a:lnTo>
                <a:lnTo>
                  <a:pt x="167217" y="61383"/>
                </a:lnTo>
                <a:lnTo>
                  <a:pt x="192617" y="61383"/>
                </a:lnTo>
                <a:lnTo>
                  <a:pt x="192617" y="95250"/>
                </a:lnTo>
                <a:lnTo>
                  <a:pt x="234950" y="95250"/>
                </a:lnTo>
                <a:lnTo>
                  <a:pt x="234950" y="141817"/>
                </a:lnTo>
                <a:lnTo>
                  <a:pt x="287867" y="141817"/>
                </a:lnTo>
                <a:lnTo>
                  <a:pt x="287867" y="175683"/>
                </a:lnTo>
                <a:lnTo>
                  <a:pt x="381000" y="175683"/>
                </a:lnTo>
                <a:lnTo>
                  <a:pt x="381000" y="226483"/>
                </a:lnTo>
                <a:lnTo>
                  <a:pt x="425450" y="226483"/>
                </a:lnTo>
                <a:lnTo>
                  <a:pt x="425450" y="262467"/>
                </a:lnTo>
                <a:lnTo>
                  <a:pt x="448734" y="262467"/>
                </a:lnTo>
                <a:lnTo>
                  <a:pt x="448734" y="302683"/>
                </a:lnTo>
                <a:lnTo>
                  <a:pt x="486834" y="302683"/>
                </a:lnTo>
                <a:lnTo>
                  <a:pt x="486834" y="347133"/>
                </a:lnTo>
                <a:lnTo>
                  <a:pt x="651934" y="347133"/>
                </a:lnTo>
                <a:lnTo>
                  <a:pt x="651934" y="436033"/>
                </a:lnTo>
                <a:lnTo>
                  <a:pt x="804334" y="436033"/>
                </a:lnTo>
                <a:lnTo>
                  <a:pt x="804334" y="514350"/>
                </a:lnTo>
                <a:lnTo>
                  <a:pt x="984250" y="514350"/>
                </a:lnTo>
                <a:lnTo>
                  <a:pt x="984250" y="560917"/>
                </a:lnTo>
                <a:lnTo>
                  <a:pt x="1083734" y="560917"/>
                </a:lnTo>
              </a:path>
            </a:pathLst>
          </a:custGeom>
          <a:noFill/>
          <a:ln w="28575">
            <a:solidFill>
              <a:schemeClr val="accent3"/>
            </a:solidFill>
            <a:miter lim="800000"/>
            <a:headEnd/>
            <a:tailEnd/>
          </a:ln>
        </p:spPr>
        <p:txBody>
          <a:bodyPr rtlCol="0" anchor="ctr"/>
          <a:lstStyle/>
          <a:p>
            <a:pPr algn="ctr"/>
            <a:endParaRPr lang="en-US"/>
          </a:p>
        </p:txBody>
      </p:sp>
      <p:grpSp>
        <p:nvGrpSpPr>
          <p:cNvPr id="500" name="Group 499">
            <a:extLst>
              <a:ext uri="{FF2B5EF4-FFF2-40B4-BE49-F238E27FC236}">
                <a16:creationId xmlns:a16="http://schemas.microsoft.com/office/drawing/2014/main" id="{4591E89E-9451-25E7-D982-4B923E12968A}"/>
              </a:ext>
            </a:extLst>
          </p:cNvPr>
          <p:cNvGrpSpPr/>
          <p:nvPr/>
        </p:nvGrpSpPr>
        <p:grpSpPr>
          <a:xfrm>
            <a:off x="1598974" y="2376930"/>
            <a:ext cx="88763" cy="88763"/>
            <a:chOff x="2910220" y="2106970"/>
            <a:chExt cx="138146" cy="138146"/>
          </a:xfrm>
        </p:grpSpPr>
        <p:cxnSp>
          <p:nvCxnSpPr>
            <p:cNvPr id="501" name="Straight Connector 500">
              <a:extLst>
                <a:ext uri="{FF2B5EF4-FFF2-40B4-BE49-F238E27FC236}">
                  <a16:creationId xmlns:a16="http://schemas.microsoft.com/office/drawing/2014/main" id="{DFBA60BF-816C-AE85-3A09-64C3DAD01AC9}"/>
                </a:ext>
              </a:extLst>
            </p:cNvPr>
            <p:cNvCxnSpPr>
              <a:cxnSpLocks/>
            </p:cNvCxnSpPr>
            <p:nvPr/>
          </p:nvCxnSpPr>
          <p:spPr bwMode="auto">
            <a:xfrm>
              <a:off x="2979293" y="2106970"/>
              <a:ext cx="0" cy="138146"/>
            </a:xfrm>
            <a:prstGeom prst="line">
              <a:avLst/>
            </a:prstGeom>
            <a:noFill/>
            <a:ln w="28575"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5832E106-A1CF-E3B2-DA0D-7F5802B20268}"/>
                </a:ext>
              </a:extLst>
            </p:cNvPr>
            <p:cNvCxnSpPr>
              <a:cxnSpLocks/>
            </p:cNvCxnSpPr>
            <p:nvPr/>
          </p:nvCxnSpPr>
          <p:spPr bwMode="auto">
            <a:xfrm rot="16200000">
              <a:off x="2979293" y="2106971"/>
              <a:ext cx="0" cy="138146"/>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4D0B5637-A57B-6E0B-D813-F6E4C377E9DC}"/>
              </a:ext>
            </a:extLst>
          </p:cNvPr>
          <p:cNvGrpSpPr/>
          <p:nvPr/>
        </p:nvGrpSpPr>
        <p:grpSpPr>
          <a:xfrm>
            <a:off x="6354361" y="1940664"/>
            <a:ext cx="420308" cy="2997095"/>
            <a:chOff x="403694" y="1940665"/>
            <a:chExt cx="420308" cy="2979840"/>
          </a:xfrm>
        </p:grpSpPr>
        <p:sp>
          <p:nvSpPr>
            <p:cNvPr id="504" name="TextBox 503">
              <a:extLst>
                <a:ext uri="{FF2B5EF4-FFF2-40B4-BE49-F238E27FC236}">
                  <a16:creationId xmlns:a16="http://schemas.microsoft.com/office/drawing/2014/main" id="{290DF081-F122-2DD1-C250-B252ADF2F4F5}"/>
                </a:ext>
              </a:extLst>
            </p:cNvPr>
            <p:cNvSpPr txBox="1"/>
            <p:nvPr/>
          </p:nvSpPr>
          <p:spPr bwMode="auto">
            <a:xfrm>
              <a:off x="403694" y="194066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05" name="TextBox 504">
              <a:extLst>
                <a:ext uri="{FF2B5EF4-FFF2-40B4-BE49-F238E27FC236}">
                  <a16:creationId xmlns:a16="http://schemas.microsoft.com/office/drawing/2014/main" id="{7F6F18DE-79FE-AB89-09AE-06792B1BEEE7}"/>
                </a:ext>
              </a:extLst>
            </p:cNvPr>
            <p:cNvSpPr txBox="1"/>
            <p:nvPr/>
          </p:nvSpPr>
          <p:spPr bwMode="auto">
            <a:xfrm>
              <a:off x="482242" y="246921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06" name="TextBox 505">
              <a:extLst>
                <a:ext uri="{FF2B5EF4-FFF2-40B4-BE49-F238E27FC236}">
                  <a16:creationId xmlns:a16="http://schemas.microsoft.com/office/drawing/2014/main" id="{46B92592-0A38-69DC-9AC3-B362E4059713}"/>
                </a:ext>
              </a:extLst>
            </p:cNvPr>
            <p:cNvSpPr txBox="1"/>
            <p:nvPr/>
          </p:nvSpPr>
          <p:spPr bwMode="auto">
            <a:xfrm>
              <a:off x="482242" y="30153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07" name="TextBox 506">
              <a:extLst>
                <a:ext uri="{FF2B5EF4-FFF2-40B4-BE49-F238E27FC236}">
                  <a16:creationId xmlns:a16="http://schemas.microsoft.com/office/drawing/2014/main" id="{DA5901D4-79D3-1E01-25A0-BC1259CE006E}"/>
                </a:ext>
              </a:extLst>
            </p:cNvPr>
            <p:cNvSpPr txBox="1"/>
            <p:nvPr/>
          </p:nvSpPr>
          <p:spPr bwMode="auto">
            <a:xfrm>
              <a:off x="482242" y="35438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08" name="TextBox 507">
              <a:extLst>
                <a:ext uri="{FF2B5EF4-FFF2-40B4-BE49-F238E27FC236}">
                  <a16:creationId xmlns:a16="http://schemas.microsoft.com/office/drawing/2014/main" id="{2F56A630-45C9-91A1-0E14-FD57591C3D4D}"/>
                </a:ext>
              </a:extLst>
            </p:cNvPr>
            <p:cNvSpPr txBox="1"/>
            <p:nvPr/>
          </p:nvSpPr>
          <p:spPr bwMode="auto">
            <a:xfrm>
              <a:off x="482242" y="409972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09" name="TextBox 508">
              <a:extLst>
                <a:ext uri="{FF2B5EF4-FFF2-40B4-BE49-F238E27FC236}">
                  <a16:creationId xmlns:a16="http://schemas.microsoft.com/office/drawing/2014/main" id="{967588E9-73B9-7E04-403C-84AFDE4E5123}"/>
                </a:ext>
              </a:extLst>
            </p:cNvPr>
            <p:cNvSpPr txBox="1"/>
            <p:nvPr/>
          </p:nvSpPr>
          <p:spPr bwMode="auto">
            <a:xfrm>
              <a:off x="560789" y="46435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510" name="Group 509">
            <a:extLst>
              <a:ext uri="{FF2B5EF4-FFF2-40B4-BE49-F238E27FC236}">
                <a16:creationId xmlns:a16="http://schemas.microsoft.com/office/drawing/2014/main" id="{2DB5D42E-D4B9-0372-A901-130FFBCBC626}"/>
              </a:ext>
            </a:extLst>
          </p:cNvPr>
          <p:cNvGrpSpPr/>
          <p:nvPr/>
        </p:nvGrpSpPr>
        <p:grpSpPr>
          <a:xfrm>
            <a:off x="6660632" y="4810675"/>
            <a:ext cx="4863535" cy="276999"/>
            <a:chOff x="908049" y="4841571"/>
            <a:chExt cx="4863535" cy="276999"/>
          </a:xfrm>
        </p:grpSpPr>
        <p:sp>
          <p:nvSpPr>
            <p:cNvPr id="511" name="TextBox 510">
              <a:extLst>
                <a:ext uri="{FF2B5EF4-FFF2-40B4-BE49-F238E27FC236}">
                  <a16:creationId xmlns:a16="http://schemas.microsoft.com/office/drawing/2014/main" id="{494C03C3-DE6C-A579-E2B5-18FAC9EA11C4}"/>
                </a:ext>
              </a:extLst>
            </p:cNvPr>
            <p:cNvSpPr txBox="1"/>
            <p:nvPr/>
          </p:nvSpPr>
          <p:spPr bwMode="auto">
            <a:xfrm>
              <a:off x="5351277" y="4841571"/>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12" name="TextBox 511">
              <a:extLst>
                <a:ext uri="{FF2B5EF4-FFF2-40B4-BE49-F238E27FC236}">
                  <a16:creationId xmlns:a16="http://schemas.microsoft.com/office/drawing/2014/main" id="{7441D93B-1075-A626-0726-3C058555439F}"/>
                </a:ext>
              </a:extLst>
            </p:cNvPr>
            <p:cNvSpPr txBox="1"/>
            <p:nvPr/>
          </p:nvSpPr>
          <p:spPr bwMode="auto">
            <a:xfrm>
              <a:off x="519732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sp>
          <p:nvSpPr>
            <p:cNvPr id="513" name="TextBox 512">
              <a:extLst>
                <a:ext uri="{FF2B5EF4-FFF2-40B4-BE49-F238E27FC236}">
                  <a16:creationId xmlns:a16="http://schemas.microsoft.com/office/drawing/2014/main" id="{1603AA92-D62B-8F7C-2AED-775D2EB72C7E}"/>
                </a:ext>
              </a:extLst>
            </p:cNvPr>
            <p:cNvSpPr txBox="1"/>
            <p:nvPr/>
          </p:nvSpPr>
          <p:spPr bwMode="auto">
            <a:xfrm>
              <a:off x="5023267"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92</a:t>
              </a:r>
            </a:p>
          </p:txBody>
        </p:sp>
        <p:sp>
          <p:nvSpPr>
            <p:cNvPr id="514" name="TextBox 513">
              <a:extLst>
                <a:ext uri="{FF2B5EF4-FFF2-40B4-BE49-F238E27FC236}">
                  <a16:creationId xmlns:a16="http://schemas.microsoft.com/office/drawing/2014/main" id="{6957AA3A-890E-4D45-4E09-DCE86FE0DDF9}"/>
                </a:ext>
              </a:extLst>
            </p:cNvPr>
            <p:cNvSpPr txBox="1"/>
            <p:nvPr/>
          </p:nvSpPr>
          <p:spPr bwMode="auto">
            <a:xfrm>
              <a:off x="483931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88</a:t>
              </a:r>
            </a:p>
          </p:txBody>
        </p:sp>
        <p:sp>
          <p:nvSpPr>
            <p:cNvPr id="515" name="TextBox 514">
              <a:extLst>
                <a:ext uri="{FF2B5EF4-FFF2-40B4-BE49-F238E27FC236}">
                  <a16:creationId xmlns:a16="http://schemas.microsoft.com/office/drawing/2014/main" id="{AA2BB6C3-2EDA-A1DF-AAD0-489641BCE01C}"/>
                </a:ext>
              </a:extLst>
            </p:cNvPr>
            <p:cNvSpPr txBox="1"/>
            <p:nvPr/>
          </p:nvSpPr>
          <p:spPr bwMode="auto">
            <a:xfrm>
              <a:off x="46466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516" name="TextBox 515">
              <a:extLst>
                <a:ext uri="{FF2B5EF4-FFF2-40B4-BE49-F238E27FC236}">
                  <a16:creationId xmlns:a16="http://schemas.microsoft.com/office/drawing/2014/main" id="{91A9500E-3BE9-18DF-AF8C-8ECB0FB8F373}"/>
                </a:ext>
              </a:extLst>
            </p:cNvPr>
            <p:cNvSpPr txBox="1"/>
            <p:nvPr/>
          </p:nvSpPr>
          <p:spPr bwMode="auto">
            <a:xfrm>
              <a:off x="447703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17" name="TextBox 516">
              <a:extLst>
                <a:ext uri="{FF2B5EF4-FFF2-40B4-BE49-F238E27FC236}">
                  <a16:creationId xmlns:a16="http://schemas.microsoft.com/office/drawing/2014/main" id="{B56A0A55-9686-67AB-27F5-C3A45F9E073A}"/>
                </a:ext>
              </a:extLst>
            </p:cNvPr>
            <p:cNvSpPr txBox="1"/>
            <p:nvPr/>
          </p:nvSpPr>
          <p:spPr bwMode="auto">
            <a:xfrm>
              <a:off x="429783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518" name="TextBox 517">
              <a:extLst>
                <a:ext uri="{FF2B5EF4-FFF2-40B4-BE49-F238E27FC236}">
                  <a16:creationId xmlns:a16="http://schemas.microsoft.com/office/drawing/2014/main" id="{F28B4111-FBE8-92E0-C1F4-1A550B377983}"/>
                </a:ext>
              </a:extLst>
            </p:cNvPr>
            <p:cNvSpPr txBox="1"/>
            <p:nvPr/>
          </p:nvSpPr>
          <p:spPr bwMode="auto">
            <a:xfrm>
              <a:off x="41237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519" name="TextBox 518">
              <a:extLst>
                <a:ext uri="{FF2B5EF4-FFF2-40B4-BE49-F238E27FC236}">
                  <a16:creationId xmlns:a16="http://schemas.microsoft.com/office/drawing/2014/main" id="{D123DF3D-FC8E-083E-5C92-A04E7300C60E}"/>
                </a:ext>
              </a:extLst>
            </p:cNvPr>
            <p:cNvSpPr txBox="1"/>
            <p:nvPr/>
          </p:nvSpPr>
          <p:spPr bwMode="auto">
            <a:xfrm>
              <a:off x="393030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a:t>
              </a:r>
            </a:p>
          </p:txBody>
        </p:sp>
        <p:sp>
          <p:nvSpPr>
            <p:cNvPr id="520" name="TextBox 519">
              <a:extLst>
                <a:ext uri="{FF2B5EF4-FFF2-40B4-BE49-F238E27FC236}">
                  <a16:creationId xmlns:a16="http://schemas.microsoft.com/office/drawing/2014/main" id="{BC5F84BC-885F-EF9D-543A-2D15C3C4EC54}"/>
                </a:ext>
              </a:extLst>
            </p:cNvPr>
            <p:cNvSpPr txBox="1"/>
            <p:nvPr/>
          </p:nvSpPr>
          <p:spPr bwMode="auto">
            <a:xfrm>
              <a:off x="374720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sp>
          <p:nvSpPr>
            <p:cNvPr id="521" name="TextBox 520">
              <a:extLst>
                <a:ext uri="{FF2B5EF4-FFF2-40B4-BE49-F238E27FC236}">
                  <a16:creationId xmlns:a16="http://schemas.microsoft.com/office/drawing/2014/main" id="{EF8436FD-705C-588F-941E-A5EE6EE9AE0A}"/>
                </a:ext>
              </a:extLst>
            </p:cNvPr>
            <p:cNvSpPr txBox="1"/>
            <p:nvPr/>
          </p:nvSpPr>
          <p:spPr bwMode="auto">
            <a:xfrm>
              <a:off x="357754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22" name="TextBox 521">
              <a:extLst>
                <a:ext uri="{FF2B5EF4-FFF2-40B4-BE49-F238E27FC236}">
                  <a16:creationId xmlns:a16="http://schemas.microsoft.com/office/drawing/2014/main" id="{6987B072-FDB0-98D4-5FF1-5FBD52D51EF3}"/>
                </a:ext>
              </a:extLst>
            </p:cNvPr>
            <p:cNvSpPr txBox="1"/>
            <p:nvPr/>
          </p:nvSpPr>
          <p:spPr bwMode="auto">
            <a:xfrm>
              <a:off x="339835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523" name="TextBox 522">
              <a:extLst>
                <a:ext uri="{FF2B5EF4-FFF2-40B4-BE49-F238E27FC236}">
                  <a16:creationId xmlns:a16="http://schemas.microsoft.com/office/drawing/2014/main" id="{5CFBD34E-C072-0556-421A-2D1CB1695572}"/>
                </a:ext>
              </a:extLst>
            </p:cNvPr>
            <p:cNvSpPr txBox="1"/>
            <p:nvPr/>
          </p:nvSpPr>
          <p:spPr bwMode="auto">
            <a:xfrm>
              <a:off x="321477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524" name="TextBox 523">
              <a:extLst>
                <a:ext uri="{FF2B5EF4-FFF2-40B4-BE49-F238E27FC236}">
                  <a16:creationId xmlns:a16="http://schemas.microsoft.com/office/drawing/2014/main" id="{5BCA9C00-2E97-AC93-DD08-25737FCFDAD6}"/>
                </a:ext>
              </a:extLst>
            </p:cNvPr>
            <p:cNvSpPr txBox="1"/>
            <p:nvPr/>
          </p:nvSpPr>
          <p:spPr bwMode="auto">
            <a:xfrm>
              <a:off x="304034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525" name="TextBox 524">
              <a:extLst>
                <a:ext uri="{FF2B5EF4-FFF2-40B4-BE49-F238E27FC236}">
                  <a16:creationId xmlns:a16="http://schemas.microsoft.com/office/drawing/2014/main" id="{B4BCABDC-828C-A6AE-FA62-6E44D92385C2}"/>
                </a:ext>
              </a:extLst>
            </p:cNvPr>
            <p:cNvSpPr txBox="1"/>
            <p:nvPr/>
          </p:nvSpPr>
          <p:spPr bwMode="auto">
            <a:xfrm>
              <a:off x="28477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526" name="TextBox 525">
              <a:extLst>
                <a:ext uri="{FF2B5EF4-FFF2-40B4-BE49-F238E27FC236}">
                  <a16:creationId xmlns:a16="http://schemas.microsoft.com/office/drawing/2014/main" id="{A29B5267-9DC9-9B11-8652-55F25C2E6AEA}"/>
                </a:ext>
              </a:extLst>
            </p:cNvPr>
            <p:cNvSpPr txBox="1"/>
            <p:nvPr/>
          </p:nvSpPr>
          <p:spPr bwMode="auto">
            <a:xfrm>
              <a:off x="267806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27" name="TextBox 526">
              <a:extLst>
                <a:ext uri="{FF2B5EF4-FFF2-40B4-BE49-F238E27FC236}">
                  <a16:creationId xmlns:a16="http://schemas.microsoft.com/office/drawing/2014/main" id="{F9EDC3F1-D7CB-0230-A11A-9B213ECE9A2E}"/>
                </a:ext>
              </a:extLst>
            </p:cNvPr>
            <p:cNvSpPr txBox="1"/>
            <p:nvPr/>
          </p:nvSpPr>
          <p:spPr bwMode="auto">
            <a:xfrm>
              <a:off x="248617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528" name="TextBox 527">
              <a:extLst>
                <a:ext uri="{FF2B5EF4-FFF2-40B4-BE49-F238E27FC236}">
                  <a16:creationId xmlns:a16="http://schemas.microsoft.com/office/drawing/2014/main" id="{F494AEDB-6275-08EC-602B-A0C1F2CD9B00}"/>
                </a:ext>
              </a:extLst>
            </p:cNvPr>
            <p:cNvSpPr txBox="1"/>
            <p:nvPr/>
          </p:nvSpPr>
          <p:spPr bwMode="auto">
            <a:xfrm>
              <a:off x="23121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529" name="TextBox 528">
              <a:extLst>
                <a:ext uri="{FF2B5EF4-FFF2-40B4-BE49-F238E27FC236}">
                  <a16:creationId xmlns:a16="http://schemas.microsoft.com/office/drawing/2014/main" id="{2FD74E2B-2142-4776-7978-DC7362706439}"/>
                </a:ext>
              </a:extLst>
            </p:cNvPr>
            <p:cNvSpPr txBox="1"/>
            <p:nvPr/>
          </p:nvSpPr>
          <p:spPr bwMode="auto">
            <a:xfrm>
              <a:off x="212181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530" name="TextBox 529">
              <a:extLst>
                <a:ext uri="{FF2B5EF4-FFF2-40B4-BE49-F238E27FC236}">
                  <a16:creationId xmlns:a16="http://schemas.microsoft.com/office/drawing/2014/main" id="{D23FD13E-E1BD-0E54-5603-B4B040AC7A78}"/>
                </a:ext>
              </a:extLst>
            </p:cNvPr>
            <p:cNvSpPr txBox="1"/>
            <p:nvPr/>
          </p:nvSpPr>
          <p:spPr bwMode="auto">
            <a:xfrm>
              <a:off x="194823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31" name="TextBox 530">
              <a:extLst>
                <a:ext uri="{FF2B5EF4-FFF2-40B4-BE49-F238E27FC236}">
                  <a16:creationId xmlns:a16="http://schemas.microsoft.com/office/drawing/2014/main" id="{5E440030-1A5E-8517-BD91-A8C8D599AABB}"/>
                </a:ext>
              </a:extLst>
            </p:cNvPr>
            <p:cNvSpPr txBox="1"/>
            <p:nvPr/>
          </p:nvSpPr>
          <p:spPr bwMode="auto">
            <a:xfrm>
              <a:off x="177858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32" name="TextBox 531">
              <a:extLst>
                <a:ext uri="{FF2B5EF4-FFF2-40B4-BE49-F238E27FC236}">
                  <a16:creationId xmlns:a16="http://schemas.microsoft.com/office/drawing/2014/main" id="{08D2107F-CAAF-6FC2-9E26-1F5C75E123E9}"/>
                </a:ext>
              </a:extLst>
            </p:cNvPr>
            <p:cNvSpPr txBox="1"/>
            <p:nvPr/>
          </p:nvSpPr>
          <p:spPr bwMode="auto">
            <a:xfrm>
              <a:off x="159022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533" name="TextBox 532">
              <a:extLst>
                <a:ext uri="{FF2B5EF4-FFF2-40B4-BE49-F238E27FC236}">
                  <a16:creationId xmlns:a16="http://schemas.microsoft.com/office/drawing/2014/main" id="{9C02E66B-3767-50F4-7C49-0425F2F43294}"/>
                </a:ext>
              </a:extLst>
            </p:cNvPr>
            <p:cNvSpPr txBox="1"/>
            <p:nvPr/>
          </p:nvSpPr>
          <p:spPr bwMode="auto">
            <a:xfrm>
              <a:off x="139991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34" name="TextBox 533">
              <a:extLst>
                <a:ext uri="{FF2B5EF4-FFF2-40B4-BE49-F238E27FC236}">
                  <a16:creationId xmlns:a16="http://schemas.microsoft.com/office/drawing/2014/main" id="{4EBDE914-9656-D2ED-50C3-CA5529268F75}"/>
                </a:ext>
              </a:extLst>
            </p:cNvPr>
            <p:cNvSpPr txBox="1"/>
            <p:nvPr/>
          </p:nvSpPr>
          <p:spPr bwMode="auto">
            <a:xfrm>
              <a:off x="1265613"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535" name="TextBox 534">
              <a:extLst>
                <a:ext uri="{FF2B5EF4-FFF2-40B4-BE49-F238E27FC236}">
                  <a16:creationId xmlns:a16="http://schemas.microsoft.com/office/drawing/2014/main" id="{7DDC40EF-01E0-2A14-3E77-C545A9628AEF}"/>
                </a:ext>
              </a:extLst>
            </p:cNvPr>
            <p:cNvSpPr txBox="1"/>
            <p:nvPr/>
          </p:nvSpPr>
          <p:spPr bwMode="auto">
            <a:xfrm>
              <a:off x="1076911"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536" name="TextBox 535">
              <a:extLst>
                <a:ext uri="{FF2B5EF4-FFF2-40B4-BE49-F238E27FC236}">
                  <a16:creationId xmlns:a16="http://schemas.microsoft.com/office/drawing/2014/main" id="{E658ED73-1392-A878-389F-B4FC50B54994}"/>
                </a:ext>
              </a:extLst>
            </p:cNvPr>
            <p:cNvSpPr txBox="1"/>
            <p:nvPr/>
          </p:nvSpPr>
          <p:spPr bwMode="auto">
            <a:xfrm>
              <a:off x="908049"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537" name="Freeform: Shape 536">
            <a:extLst>
              <a:ext uri="{FF2B5EF4-FFF2-40B4-BE49-F238E27FC236}">
                <a16:creationId xmlns:a16="http://schemas.microsoft.com/office/drawing/2014/main" id="{90A87E62-9E47-7BEE-421D-A9063E927F90}"/>
              </a:ext>
            </a:extLst>
          </p:cNvPr>
          <p:cNvSpPr/>
          <p:nvPr/>
        </p:nvSpPr>
        <p:spPr bwMode="auto">
          <a:xfrm>
            <a:off x="6778743" y="2082800"/>
            <a:ext cx="4699000" cy="2702560"/>
          </a:xfrm>
          <a:custGeom>
            <a:avLst/>
            <a:gdLst>
              <a:gd name="connsiteX0" fmla="*/ 0 w 4937760"/>
              <a:gd name="connsiteY0" fmla="*/ 0 h 2702560"/>
              <a:gd name="connsiteX1" fmla="*/ 0 w 4937760"/>
              <a:gd name="connsiteY1" fmla="*/ 2702560 h 2702560"/>
              <a:gd name="connsiteX2" fmla="*/ 4937760 w 4937760"/>
              <a:gd name="connsiteY2" fmla="*/ 2702560 h 2702560"/>
            </a:gdLst>
            <a:ahLst/>
            <a:cxnLst>
              <a:cxn ang="0">
                <a:pos x="connsiteX0" y="connsiteY0"/>
              </a:cxn>
              <a:cxn ang="0">
                <a:pos x="connsiteX1" y="connsiteY1"/>
              </a:cxn>
              <a:cxn ang="0">
                <a:pos x="connsiteX2" y="connsiteY2"/>
              </a:cxn>
            </a:cxnLst>
            <a:rect l="l" t="t" r="r" b="b"/>
            <a:pathLst>
              <a:path w="4937760" h="2702560">
                <a:moveTo>
                  <a:pt x="0" y="0"/>
                </a:moveTo>
                <a:lnTo>
                  <a:pt x="0" y="2702560"/>
                </a:lnTo>
                <a:lnTo>
                  <a:pt x="4937760" y="2702560"/>
                </a:lnTo>
              </a:path>
            </a:pathLst>
          </a:custGeom>
          <a:noFill/>
          <a:ln w="28575">
            <a:solidFill>
              <a:schemeClr val="bg1"/>
            </a:solidFill>
            <a:miter lim="800000"/>
            <a:headEnd/>
            <a:tailEnd/>
          </a:ln>
        </p:spPr>
        <p:txBody>
          <a:bodyPr rtlCol="0" anchor="ctr"/>
          <a:lstStyle/>
          <a:p>
            <a:pPr algn="ctr"/>
            <a:endParaRPr lang="en-US"/>
          </a:p>
        </p:txBody>
      </p:sp>
      <p:grpSp>
        <p:nvGrpSpPr>
          <p:cNvPr id="538" name="Group 537">
            <a:extLst>
              <a:ext uri="{FF2B5EF4-FFF2-40B4-BE49-F238E27FC236}">
                <a16:creationId xmlns:a16="http://schemas.microsoft.com/office/drawing/2014/main" id="{51BDDD47-0A09-B2FD-4E42-31A0AAA1A9A2}"/>
              </a:ext>
            </a:extLst>
          </p:cNvPr>
          <p:cNvGrpSpPr/>
          <p:nvPr/>
        </p:nvGrpSpPr>
        <p:grpSpPr>
          <a:xfrm>
            <a:off x="6700209" y="2082800"/>
            <a:ext cx="78534" cy="2703785"/>
            <a:chOff x="511747" y="2082800"/>
            <a:chExt cx="843527" cy="2703785"/>
          </a:xfrm>
        </p:grpSpPr>
        <p:cxnSp>
          <p:nvCxnSpPr>
            <p:cNvPr id="539" name="Straight Connector 538">
              <a:extLst>
                <a:ext uri="{FF2B5EF4-FFF2-40B4-BE49-F238E27FC236}">
                  <a16:creationId xmlns:a16="http://schemas.microsoft.com/office/drawing/2014/main" id="{8D345901-C074-FEA8-A342-906C5E07D6EE}"/>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2E59CC99-FB1E-8C24-1EB7-07FFE672679A}"/>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B322E7E-2C19-CF21-04A7-1631BABEF7A3}"/>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E64F2A06-7D04-13AD-43F2-760FA8BFC0E0}"/>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4E3BAC38-089A-B691-DC66-BE67116E7950}"/>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D864B496-23D4-EC8C-2042-4742430CB6FA}"/>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3FC45088-91D4-F4A7-0041-888639FD1DEF}"/>
              </a:ext>
            </a:extLst>
          </p:cNvPr>
          <p:cNvGrpSpPr/>
          <p:nvPr/>
        </p:nvGrpSpPr>
        <p:grpSpPr>
          <a:xfrm>
            <a:off x="6774669" y="4772686"/>
            <a:ext cx="4534164" cy="91414"/>
            <a:chOff x="1022086" y="4206776"/>
            <a:chExt cx="4534164" cy="942936"/>
          </a:xfrm>
        </p:grpSpPr>
        <p:grpSp>
          <p:nvGrpSpPr>
            <p:cNvPr id="546" name="Group 545">
              <a:extLst>
                <a:ext uri="{FF2B5EF4-FFF2-40B4-BE49-F238E27FC236}">
                  <a16:creationId xmlns:a16="http://schemas.microsoft.com/office/drawing/2014/main" id="{20A89907-42E9-CBF4-C4E8-27CE85A0171E}"/>
                </a:ext>
              </a:extLst>
            </p:cNvPr>
            <p:cNvGrpSpPr/>
            <p:nvPr/>
          </p:nvGrpSpPr>
          <p:grpSpPr>
            <a:xfrm>
              <a:off x="1022086" y="4206776"/>
              <a:ext cx="2006864" cy="942935"/>
              <a:chOff x="1022086" y="4206776"/>
              <a:chExt cx="2006864" cy="942935"/>
            </a:xfrm>
          </p:grpSpPr>
          <p:grpSp>
            <p:nvGrpSpPr>
              <p:cNvPr id="564" name="Group 563">
                <a:extLst>
                  <a:ext uri="{FF2B5EF4-FFF2-40B4-BE49-F238E27FC236}">
                    <a16:creationId xmlns:a16="http://schemas.microsoft.com/office/drawing/2014/main" id="{068ED200-A802-1C8A-5466-8FD7C9895CE4}"/>
                  </a:ext>
                </a:extLst>
              </p:cNvPr>
              <p:cNvGrpSpPr/>
              <p:nvPr/>
            </p:nvGrpSpPr>
            <p:grpSpPr>
              <a:xfrm rot="5400000">
                <a:off x="1012396" y="4216466"/>
                <a:ext cx="942933" cy="923554"/>
                <a:chOff x="511747" y="2082800"/>
                <a:chExt cx="843527" cy="2703785"/>
              </a:xfrm>
            </p:grpSpPr>
            <p:cxnSp>
              <p:nvCxnSpPr>
                <p:cNvPr id="572" name="Straight Connector 571">
                  <a:extLst>
                    <a:ext uri="{FF2B5EF4-FFF2-40B4-BE49-F238E27FC236}">
                      <a16:creationId xmlns:a16="http://schemas.microsoft.com/office/drawing/2014/main" id="{417F3E73-D2F7-5DEF-1E90-AD0021AA0CFB}"/>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B68516EF-AE97-DF08-2FF3-9506FF6AE44B}"/>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9796E184-C3A6-B379-45DD-8A79C0FB6544}"/>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2832ACF8-FC13-C28C-33C3-3A11E1AB98F9}"/>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9CA4AA7F-AA46-2156-7DB1-2D7FC441A128}"/>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22BD9F51-7618-DF8B-B302-0694A76E1FC8}"/>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30A8103D-167D-C750-3D14-1167037B295A}"/>
                  </a:ext>
                </a:extLst>
              </p:cNvPr>
              <p:cNvGrpSpPr/>
              <p:nvPr/>
            </p:nvGrpSpPr>
            <p:grpSpPr>
              <a:xfrm rot="5400000">
                <a:off x="2101785" y="4222547"/>
                <a:ext cx="942933" cy="911396"/>
                <a:chOff x="511747" y="2082800"/>
                <a:chExt cx="843527" cy="2703785"/>
              </a:xfrm>
            </p:grpSpPr>
            <p:cxnSp>
              <p:nvCxnSpPr>
                <p:cNvPr id="566" name="Straight Connector 565">
                  <a:extLst>
                    <a:ext uri="{FF2B5EF4-FFF2-40B4-BE49-F238E27FC236}">
                      <a16:creationId xmlns:a16="http://schemas.microsoft.com/office/drawing/2014/main" id="{15DBBA1F-8BF9-5658-B5E6-64841423D799}"/>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FDC6312E-B52A-13BA-351E-A385857D71BE}"/>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CEDF1A44-EE49-36BC-F50E-B3B2E764FC0F}"/>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0FE6EB57-7CFE-D901-C09A-554F3014115D}"/>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46F26879-9512-C7E2-7E2B-82666A0C4516}"/>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0E9834F4-6ABA-F82E-D225-25202694117D}"/>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47" name="Group 546">
              <a:extLst>
                <a:ext uri="{FF2B5EF4-FFF2-40B4-BE49-F238E27FC236}">
                  <a16:creationId xmlns:a16="http://schemas.microsoft.com/office/drawing/2014/main" id="{968AF4AF-ECD7-9F2D-5BCE-B3A13E1B0228}"/>
                </a:ext>
              </a:extLst>
            </p:cNvPr>
            <p:cNvGrpSpPr/>
            <p:nvPr/>
          </p:nvGrpSpPr>
          <p:grpSpPr>
            <a:xfrm>
              <a:off x="3208739" y="4206776"/>
              <a:ext cx="2347511" cy="942936"/>
              <a:chOff x="1022086" y="4206776"/>
              <a:chExt cx="2372697" cy="942936"/>
            </a:xfrm>
          </p:grpSpPr>
          <p:grpSp>
            <p:nvGrpSpPr>
              <p:cNvPr id="548" name="Group 547">
                <a:extLst>
                  <a:ext uri="{FF2B5EF4-FFF2-40B4-BE49-F238E27FC236}">
                    <a16:creationId xmlns:a16="http://schemas.microsoft.com/office/drawing/2014/main" id="{BEF0FE34-C05D-C614-C6A1-F5B53749195A}"/>
                  </a:ext>
                </a:extLst>
              </p:cNvPr>
              <p:cNvGrpSpPr/>
              <p:nvPr/>
            </p:nvGrpSpPr>
            <p:grpSpPr>
              <a:xfrm rot="5400000">
                <a:off x="1012396" y="4216466"/>
                <a:ext cx="942933" cy="923554"/>
                <a:chOff x="511747" y="2082800"/>
                <a:chExt cx="843527" cy="2703785"/>
              </a:xfrm>
            </p:grpSpPr>
            <p:cxnSp>
              <p:nvCxnSpPr>
                <p:cNvPr id="558" name="Straight Connector 557">
                  <a:extLst>
                    <a:ext uri="{FF2B5EF4-FFF2-40B4-BE49-F238E27FC236}">
                      <a16:creationId xmlns:a16="http://schemas.microsoft.com/office/drawing/2014/main" id="{B84FE303-009D-7CC5-AC20-F051FA4EDDE9}"/>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815CE1D6-8D81-86E9-936F-C517A2245EF3}"/>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D0CA31DC-AE55-B39A-E6EE-31388D7B5CAC}"/>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70C2A28E-0CAB-98E9-DACF-F6376ADE7F27}"/>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D6A24813-24B5-8947-06D3-B161A2CC69F6}"/>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C87F2485-528F-C9AC-1E4C-9D9AA69F6CCC}"/>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36A2D0EC-9AA9-2129-991C-22B941294B71}"/>
                  </a:ext>
                </a:extLst>
              </p:cNvPr>
              <p:cNvGrpSpPr/>
              <p:nvPr/>
            </p:nvGrpSpPr>
            <p:grpSpPr>
              <a:xfrm rot="5400000">
                <a:off x="2284701" y="4039630"/>
                <a:ext cx="942934" cy="1277230"/>
                <a:chOff x="511747" y="997502"/>
                <a:chExt cx="843528" cy="3789083"/>
              </a:xfrm>
            </p:grpSpPr>
            <p:cxnSp>
              <p:nvCxnSpPr>
                <p:cNvPr id="550" name="Straight Connector 549">
                  <a:extLst>
                    <a:ext uri="{FF2B5EF4-FFF2-40B4-BE49-F238E27FC236}">
                      <a16:creationId xmlns:a16="http://schemas.microsoft.com/office/drawing/2014/main" id="{41D171EB-FB2D-3B85-76E5-A993DE388834}"/>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AFB2773C-DFDD-0004-35C8-B4534CB6B8D9}"/>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5705A992-6F73-211B-6840-547821AF4A05}"/>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3E89B533-F67C-9B69-B9E4-44B0A73B2A1A}"/>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0C6AD1E9-9AB9-E6C0-F2F9-478EC103F42F}"/>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1D7AC6E9-16E1-9368-EEC7-D725DC1C7927}"/>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2B0F78F7-3295-10C1-62E5-536C6FBC52C1}"/>
                    </a:ext>
                  </a:extLst>
                </p:cNvPr>
                <p:cNvCxnSpPr>
                  <a:cxnSpLocks/>
                </p:cNvCxnSpPr>
                <p:nvPr/>
              </p:nvCxnSpPr>
              <p:spPr bwMode="auto">
                <a:xfrm>
                  <a:off x="511748" y="997502"/>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EBFA3789-04D8-430A-9969-FBDE6FB8951E}"/>
                    </a:ext>
                  </a:extLst>
                </p:cNvPr>
                <p:cNvCxnSpPr>
                  <a:cxnSpLocks/>
                </p:cNvCxnSpPr>
                <p:nvPr/>
              </p:nvCxnSpPr>
              <p:spPr bwMode="auto">
                <a:xfrm>
                  <a:off x="511747" y="1547369"/>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578" name="Straight Connector 577">
            <a:extLst>
              <a:ext uri="{FF2B5EF4-FFF2-40B4-BE49-F238E27FC236}">
                <a16:creationId xmlns:a16="http://schemas.microsoft.com/office/drawing/2014/main" id="{BBE4447B-ADAC-31A0-02CE-C2A016BA64BD}"/>
              </a:ext>
            </a:extLst>
          </p:cNvPr>
          <p:cNvCxnSpPr/>
          <p:nvPr/>
        </p:nvCxnSpPr>
        <p:spPr bwMode="auto">
          <a:xfrm>
            <a:off x="7868417" y="2065307"/>
            <a:ext cx="0" cy="2719186"/>
          </a:xfrm>
          <a:prstGeom prst="line">
            <a:avLst/>
          </a:prstGeom>
          <a:noFill/>
          <a:ln w="28575" cap="flat" cmpd="sng" algn="ctr">
            <a:solidFill>
              <a:schemeClr val="tx2"/>
            </a:solidFill>
            <a:prstDash val="sysDash"/>
            <a:round/>
            <a:headEnd type="none" w="med" len="med"/>
            <a:tailEnd type="none" w="med" len="med"/>
          </a:ln>
          <a:effectLst/>
        </p:spPr>
      </p:cxnSp>
      <p:graphicFrame>
        <p:nvGraphicFramePr>
          <p:cNvPr id="14" name="Group 3">
            <a:extLst>
              <a:ext uri="{FF2B5EF4-FFF2-40B4-BE49-F238E27FC236}">
                <a16:creationId xmlns:a16="http://schemas.microsoft.com/office/drawing/2014/main" id="{7AFADA6C-601A-5EA5-E890-EE71D87EEAC1}"/>
              </a:ext>
            </a:extLst>
          </p:cNvPr>
          <p:cNvGraphicFramePr>
            <a:graphicFrameLocks/>
          </p:cNvGraphicFramePr>
          <p:nvPr/>
        </p:nvGraphicFramePr>
        <p:xfrm>
          <a:off x="7260339" y="3680485"/>
          <a:ext cx="3089161" cy="1011428"/>
        </p:xfrm>
        <a:graphic>
          <a:graphicData uri="http://schemas.openxmlformats.org/drawingml/2006/table">
            <a:tbl>
              <a:tblPr/>
              <a:tblGrid>
                <a:gridCol w="902015">
                  <a:extLst>
                    <a:ext uri="{9D8B030D-6E8A-4147-A177-3AD203B41FA5}">
                      <a16:colId xmlns:a16="http://schemas.microsoft.com/office/drawing/2014/main" val="20000"/>
                    </a:ext>
                  </a:extLst>
                </a:gridCol>
                <a:gridCol w="1136821">
                  <a:extLst>
                    <a:ext uri="{9D8B030D-6E8A-4147-A177-3AD203B41FA5}">
                      <a16:colId xmlns:a16="http://schemas.microsoft.com/office/drawing/2014/main" val="20001"/>
                    </a:ext>
                  </a:extLst>
                </a:gridCol>
                <a:gridCol w="1050325">
                  <a:extLst>
                    <a:ext uri="{9D8B030D-6E8A-4147-A177-3AD203B41FA5}">
                      <a16:colId xmlns:a16="http://schemas.microsoft.com/office/drawing/2014/main" val="36972218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mn-lt"/>
                        </a:rPr>
                        <a:t>No. of Patients</a:t>
                      </a:r>
                    </a:p>
                  </a:txBody>
                  <a:tcPr marL="118872" marR="118872"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Momelotinib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130)</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mn-lt"/>
                        </a:rPr>
                        <a:t>Danazol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65)</a:t>
                      </a:r>
                    </a:p>
                  </a:txBody>
                  <a:tcPr marL="118872" marR="118872"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Event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38</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200" dirty="0">
                          <a:solidFill>
                            <a:schemeClr val="bg1"/>
                          </a:solidFill>
                        </a:rPr>
                        <a:t>20</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Censor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200" b="0" i="0" u="none" strike="noStrike" kern="1200" cap="none" spc="0" normalizeH="0" baseline="0" dirty="0">
                          <a:solidFill>
                            <a:schemeClr val="bg1"/>
                          </a:solidFill>
                          <a:latin typeface="+mn-lt"/>
                          <a:ea typeface="+mn-ea"/>
                          <a:cs typeface="Arial" panose="020B0604020202020204" pitchFamily="34" charset="0"/>
                          <a:sym typeface=""/>
                        </a:rPr>
                        <a:t>92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200" dirty="0">
                          <a:solidFill>
                            <a:schemeClr val="bg1"/>
                          </a:solidFill>
                        </a:rPr>
                        <a:t>45</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79" name="TextBox 578">
            <a:extLst>
              <a:ext uri="{FF2B5EF4-FFF2-40B4-BE49-F238E27FC236}">
                <a16:creationId xmlns:a16="http://schemas.microsoft.com/office/drawing/2014/main" id="{BBDB159D-9DBC-FDCC-F110-7A2245BB0E77}"/>
              </a:ext>
            </a:extLst>
          </p:cNvPr>
          <p:cNvSpPr txBox="1"/>
          <p:nvPr/>
        </p:nvSpPr>
        <p:spPr bwMode="auto">
          <a:xfrm>
            <a:off x="1270003" y="1883961"/>
            <a:ext cx="772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RT period</a:t>
            </a:r>
          </a:p>
        </p:txBody>
      </p:sp>
      <p:sp>
        <p:nvSpPr>
          <p:cNvPr id="580" name="TextBox 579">
            <a:extLst>
              <a:ext uri="{FF2B5EF4-FFF2-40B4-BE49-F238E27FC236}">
                <a16:creationId xmlns:a16="http://schemas.microsoft.com/office/drawing/2014/main" id="{A10466B4-F540-18B0-13EA-12D8553140D8}"/>
              </a:ext>
            </a:extLst>
          </p:cNvPr>
          <p:cNvSpPr txBox="1"/>
          <p:nvPr/>
        </p:nvSpPr>
        <p:spPr bwMode="auto">
          <a:xfrm>
            <a:off x="3153075" y="1883961"/>
            <a:ext cx="1012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OL/Crossover</a:t>
            </a:r>
          </a:p>
        </p:txBody>
      </p:sp>
      <p:grpSp>
        <p:nvGrpSpPr>
          <p:cNvPr id="584" name="Group 583">
            <a:extLst>
              <a:ext uri="{FF2B5EF4-FFF2-40B4-BE49-F238E27FC236}">
                <a16:creationId xmlns:a16="http://schemas.microsoft.com/office/drawing/2014/main" id="{0501287A-B7C9-5AD7-A945-B3963D6B0085}"/>
              </a:ext>
            </a:extLst>
          </p:cNvPr>
          <p:cNvGrpSpPr/>
          <p:nvPr/>
        </p:nvGrpSpPr>
        <p:grpSpPr>
          <a:xfrm>
            <a:off x="4276295" y="1883961"/>
            <a:ext cx="1505001" cy="748704"/>
            <a:chOff x="4276295" y="1883961"/>
            <a:chExt cx="1505001" cy="748704"/>
          </a:xfrm>
        </p:grpSpPr>
        <p:sp>
          <p:nvSpPr>
            <p:cNvPr id="6" name="TextBox 5">
              <a:extLst>
                <a:ext uri="{FF2B5EF4-FFF2-40B4-BE49-F238E27FC236}">
                  <a16:creationId xmlns:a16="http://schemas.microsoft.com/office/drawing/2014/main" id="{90E72757-24DA-A787-CE47-C2E137BE43E9}"/>
                </a:ext>
              </a:extLst>
            </p:cNvPr>
            <p:cNvSpPr txBox="1"/>
            <p:nvPr/>
          </p:nvSpPr>
          <p:spPr bwMode="auto">
            <a:xfrm>
              <a:off x="4630788" y="2171000"/>
              <a:ext cx="1150508" cy="461665"/>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200" b="0" dirty="0" err="1">
                  <a:solidFill>
                    <a:schemeClr val="accent1"/>
                  </a:solidFill>
                  <a:latin typeface="Calibri" panose="020F0502020204030204" pitchFamily="34" charset="0"/>
                </a:rPr>
                <a:t>Momelotinib</a:t>
              </a:r>
              <a:endParaRPr lang="en-US" sz="1200"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Danazol</a:t>
              </a:r>
            </a:p>
          </p:txBody>
        </p:sp>
        <p:sp>
          <p:nvSpPr>
            <p:cNvPr id="581" name="TextBox 580">
              <a:extLst>
                <a:ext uri="{FF2B5EF4-FFF2-40B4-BE49-F238E27FC236}">
                  <a16:creationId xmlns:a16="http://schemas.microsoft.com/office/drawing/2014/main" id="{357729D5-0CCB-D885-9B74-B274FC1D328A}"/>
                </a:ext>
              </a:extLst>
            </p:cNvPr>
            <p:cNvSpPr txBox="1"/>
            <p:nvPr/>
          </p:nvSpPr>
          <p:spPr bwMode="auto">
            <a:xfrm>
              <a:off x="4276295" y="1883961"/>
              <a:ext cx="1232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group</a:t>
              </a:r>
            </a:p>
          </p:txBody>
        </p:sp>
        <p:cxnSp>
          <p:nvCxnSpPr>
            <p:cNvPr id="582" name="Straight Connector 581">
              <a:extLst>
                <a:ext uri="{FF2B5EF4-FFF2-40B4-BE49-F238E27FC236}">
                  <a16:creationId xmlns:a16="http://schemas.microsoft.com/office/drawing/2014/main" id="{DF145DAD-1B5A-2E5F-905B-69DAF5A1346B}"/>
                </a:ext>
              </a:extLst>
            </p:cNvPr>
            <p:cNvCxnSpPr/>
            <p:nvPr/>
          </p:nvCxnSpPr>
          <p:spPr bwMode="auto">
            <a:xfrm>
              <a:off x="4370983" y="2281767"/>
              <a:ext cx="259805" cy="0"/>
            </a:xfrm>
            <a:prstGeom prst="line">
              <a:avLst/>
            </a:prstGeom>
            <a:noFill/>
            <a:ln w="28575"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2DF3372D-7CBF-74D1-6083-DF9998412A81}"/>
                </a:ext>
              </a:extLst>
            </p:cNvPr>
            <p:cNvCxnSpPr/>
            <p:nvPr/>
          </p:nvCxnSpPr>
          <p:spPr bwMode="auto">
            <a:xfrm>
              <a:off x="4370983" y="2495407"/>
              <a:ext cx="259805" cy="0"/>
            </a:xfrm>
            <a:prstGeom prst="line">
              <a:avLst/>
            </a:prstGeom>
            <a:noFill/>
            <a:ln w="28575" cap="flat" cmpd="sng" algn="ctr">
              <a:solidFill>
                <a:schemeClr val="accent3"/>
              </a:solidFill>
              <a:prstDash val="solid"/>
              <a:round/>
              <a:headEnd type="none" w="med" len="med"/>
              <a:tailEnd type="none" w="med" len="med"/>
            </a:ln>
            <a:effectLst/>
          </p:spPr>
        </p:cxnSp>
      </p:grpSp>
      <p:sp>
        <p:nvSpPr>
          <p:cNvPr id="585" name="TextBox 584">
            <a:extLst>
              <a:ext uri="{FF2B5EF4-FFF2-40B4-BE49-F238E27FC236}">
                <a16:creationId xmlns:a16="http://schemas.microsoft.com/office/drawing/2014/main" id="{3F69CB2A-46FC-9C67-0ED1-9980E545B369}"/>
              </a:ext>
            </a:extLst>
          </p:cNvPr>
          <p:cNvSpPr txBox="1"/>
          <p:nvPr/>
        </p:nvSpPr>
        <p:spPr bwMode="auto">
          <a:xfrm>
            <a:off x="7108066" y="1883961"/>
            <a:ext cx="772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RT period</a:t>
            </a:r>
          </a:p>
        </p:txBody>
      </p:sp>
      <p:sp>
        <p:nvSpPr>
          <p:cNvPr id="586" name="TextBox 585">
            <a:extLst>
              <a:ext uri="{FF2B5EF4-FFF2-40B4-BE49-F238E27FC236}">
                <a16:creationId xmlns:a16="http://schemas.microsoft.com/office/drawing/2014/main" id="{070818F7-AB92-4EF4-2D44-D37C25C1B121}"/>
              </a:ext>
            </a:extLst>
          </p:cNvPr>
          <p:cNvSpPr txBox="1"/>
          <p:nvPr/>
        </p:nvSpPr>
        <p:spPr bwMode="auto">
          <a:xfrm>
            <a:off x="8991138" y="1883961"/>
            <a:ext cx="1012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OL/Crossover</a:t>
            </a:r>
          </a:p>
        </p:txBody>
      </p:sp>
      <p:grpSp>
        <p:nvGrpSpPr>
          <p:cNvPr id="587" name="Group 586">
            <a:extLst>
              <a:ext uri="{FF2B5EF4-FFF2-40B4-BE49-F238E27FC236}">
                <a16:creationId xmlns:a16="http://schemas.microsoft.com/office/drawing/2014/main" id="{F76EF865-82A8-C718-E06B-4CA2699AD639}"/>
              </a:ext>
            </a:extLst>
          </p:cNvPr>
          <p:cNvGrpSpPr/>
          <p:nvPr/>
        </p:nvGrpSpPr>
        <p:grpSpPr>
          <a:xfrm>
            <a:off x="10114358" y="1883961"/>
            <a:ext cx="1505001" cy="748704"/>
            <a:chOff x="4276295" y="1883961"/>
            <a:chExt cx="1505001" cy="748704"/>
          </a:xfrm>
        </p:grpSpPr>
        <p:sp>
          <p:nvSpPr>
            <p:cNvPr id="588" name="TextBox 587">
              <a:extLst>
                <a:ext uri="{FF2B5EF4-FFF2-40B4-BE49-F238E27FC236}">
                  <a16:creationId xmlns:a16="http://schemas.microsoft.com/office/drawing/2014/main" id="{D5A6E2D1-420B-9042-A303-B348E78A33A8}"/>
                </a:ext>
              </a:extLst>
            </p:cNvPr>
            <p:cNvSpPr txBox="1"/>
            <p:nvPr/>
          </p:nvSpPr>
          <p:spPr bwMode="auto">
            <a:xfrm>
              <a:off x="4630788" y="2171000"/>
              <a:ext cx="1150508" cy="461665"/>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200" b="0" dirty="0" err="1">
                  <a:solidFill>
                    <a:schemeClr val="accent1"/>
                  </a:solidFill>
                  <a:latin typeface="Calibri" panose="020F0502020204030204" pitchFamily="34" charset="0"/>
                </a:rPr>
                <a:t>Momelotinib</a:t>
              </a:r>
              <a:endParaRPr lang="en-US" sz="1200"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Danazol</a:t>
              </a:r>
            </a:p>
          </p:txBody>
        </p:sp>
        <p:sp>
          <p:nvSpPr>
            <p:cNvPr id="589" name="TextBox 588">
              <a:extLst>
                <a:ext uri="{FF2B5EF4-FFF2-40B4-BE49-F238E27FC236}">
                  <a16:creationId xmlns:a16="http://schemas.microsoft.com/office/drawing/2014/main" id="{1216C33C-1EA3-F562-09B4-5D23540B33EE}"/>
                </a:ext>
              </a:extLst>
            </p:cNvPr>
            <p:cNvSpPr txBox="1"/>
            <p:nvPr/>
          </p:nvSpPr>
          <p:spPr bwMode="auto">
            <a:xfrm>
              <a:off x="4276295" y="1883961"/>
              <a:ext cx="1232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group</a:t>
              </a:r>
            </a:p>
          </p:txBody>
        </p:sp>
        <p:cxnSp>
          <p:nvCxnSpPr>
            <p:cNvPr id="590" name="Straight Connector 589">
              <a:extLst>
                <a:ext uri="{FF2B5EF4-FFF2-40B4-BE49-F238E27FC236}">
                  <a16:creationId xmlns:a16="http://schemas.microsoft.com/office/drawing/2014/main" id="{7DB8BC41-E7B0-CD96-491B-500944A9630B}"/>
                </a:ext>
              </a:extLst>
            </p:cNvPr>
            <p:cNvCxnSpPr/>
            <p:nvPr/>
          </p:nvCxnSpPr>
          <p:spPr bwMode="auto">
            <a:xfrm>
              <a:off x="4370983" y="2281767"/>
              <a:ext cx="259805" cy="0"/>
            </a:xfrm>
            <a:prstGeom prst="line">
              <a:avLst/>
            </a:prstGeom>
            <a:noFill/>
            <a:ln w="28575"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855391B9-1796-8F60-80FF-BAF01FF061EE}"/>
                </a:ext>
              </a:extLst>
            </p:cNvPr>
            <p:cNvCxnSpPr/>
            <p:nvPr/>
          </p:nvCxnSpPr>
          <p:spPr bwMode="auto">
            <a:xfrm>
              <a:off x="4370983" y="2495407"/>
              <a:ext cx="259805" cy="0"/>
            </a:xfrm>
            <a:prstGeom prst="line">
              <a:avLst/>
            </a:prstGeom>
            <a:noFill/>
            <a:ln w="28575" cap="flat" cmpd="sng" algn="ctr">
              <a:solidFill>
                <a:schemeClr val="accent3"/>
              </a:solidFill>
              <a:prstDash val="solid"/>
              <a:round/>
              <a:headEnd type="none" w="med" len="med"/>
              <a:tailEnd type="none" w="med" len="med"/>
            </a:ln>
            <a:effectLst/>
          </p:spPr>
        </p:cxnSp>
      </p:grpSp>
      <p:sp>
        <p:nvSpPr>
          <p:cNvPr id="592" name="TextBox 591">
            <a:extLst>
              <a:ext uri="{FF2B5EF4-FFF2-40B4-BE49-F238E27FC236}">
                <a16:creationId xmlns:a16="http://schemas.microsoft.com/office/drawing/2014/main" id="{5BB77725-565E-759A-D8DA-1E4389DFC25C}"/>
              </a:ext>
            </a:extLst>
          </p:cNvPr>
          <p:cNvSpPr txBox="1"/>
          <p:nvPr/>
        </p:nvSpPr>
        <p:spPr bwMode="auto">
          <a:xfrm>
            <a:off x="5845139" y="5242347"/>
            <a:ext cx="848436" cy="369332"/>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900" dirty="0">
                <a:solidFill>
                  <a:schemeClr val="accent1"/>
                </a:solidFill>
                <a:latin typeface="Calibri" panose="020F0502020204030204" pitchFamily="34" charset="0"/>
              </a:rPr>
              <a:t>Momelotinib</a:t>
            </a:r>
            <a:r>
              <a:rPr lang="en-US" sz="900" dirty="0">
                <a:solidFill>
                  <a:schemeClr val="bg1"/>
                </a:solidFill>
                <a:latin typeface="Calibri" panose="020F0502020204030204" pitchFamily="34" charset="0"/>
              </a:rPr>
              <a:t> </a:t>
            </a:r>
            <a:r>
              <a:rPr lang="en-US" sz="900" dirty="0">
                <a:solidFill>
                  <a:schemeClr val="accent3"/>
                </a:solidFill>
                <a:latin typeface="Calibri" panose="020F0502020204030204" pitchFamily="34" charset="0"/>
              </a:rPr>
              <a:t>Danazol</a:t>
            </a:r>
          </a:p>
        </p:txBody>
      </p:sp>
      <p:grpSp>
        <p:nvGrpSpPr>
          <p:cNvPr id="593" name="Group 592">
            <a:extLst>
              <a:ext uri="{FF2B5EF4-FFF2-40B4-BE49-F238E27FC236}">
                <a16:creationId xmlns:a16="http://schemas.microsoft.com/office/drawing/2014/main" id="{2A0158AE-C1BD-49FD-C41F-D018DFDD54F8}"/>
              </a:ext>
            </a:extLst>
          </p:cNvPr>
          <p:cNvGrpSpPr/>
          <p:nvPr/>
        </p:nvGrpSpPr>
        <p:grpSpPr>
          <a:xfrm>
            <a:off x="6601405" y="5242347"/>
            <a:ext cx="4821857" cy="369332"/>
            <a:chOff x="860760" y="4841571"/>
            <a:chExt cx="4821857" cy="369332"/>
          </a:xfrm>
        </p:grpSpPr>
        <p:sp>
          <p:nvSpPr>
            <p:cNvPr id="594" name="TextBox 593">
              <a:extLst>
                <a:ext uri="{FF2B5EF4-FFF2-40B4-BE49-F238E27FC236}">
                  <a16:creationId xmlns:a16="http://schemas.microsoft.com/office/drawing/2014/main" id="{5399A96A-7D67-2F58-E5DF-81DC29BD33E6}"/>
                </a:ext>
              </a:extLst>
            </p:cNvPr>
            <p:cNvSpPr txBox="1"/>
            <p:nvPr/>
          </p:nvSpPr>
          <p:spPr bwMode="auto">
            <a:xfrm>
              <a:off x="5440243"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p:txBody>
        </p:sp>
        <p:sp>
          <p:nvSpPr>
            <p:cNvPr id="595" name="TextBox 594">
              <a:extLst>
                <a:ext uri="{FF2B5EF4-FFF2-40B4-BE49-F238E27FC236}">
                  <a16:creationId xmlns:a16="http://schemas.microsoft.com/office/drawing/2014/main" id="{26F95E82-9C10-98BE-82DF-DC6C8CF33BE7}"/>
                </a:ext>
              </a:extLst>
            </p:cNvPr>
            <p:cNvSpPr txBox="1"/>
            <p:nvPr/>
          </p:nvSpPr>
          <p:spPr bwMode="auto">
            <a:xfrm>
              <a:off x="5247014"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596" name="TextBox 595">
              <a:extLst>
                <a:ext uri="{FF2B5EF4-FFF2-40B4-BE49-F238E27FC236}">
                  <a16:creationId xmlns:a16="http://schemas.microsoft.com/office/drawing/2014/main" id="{F2CC3A64-559D-0E81-5BEA-C2350FEBAB05}"/>
                </a:ext>
              </a:extLst>
            </p:cNvPr>
            <p:cNvSpPr txBox="1"/>
            <p:nvPr/>
          </p:nvSpPr>
          <p:spPr bwMode="auto">
            <a:xfrm>
              <a:off x="5072959"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597" name="TextBox 596">
              <a:extLst>
                <a:ext uri="{FF2B5EF4-FFF2-40B4-BE49-F238E27FC236}">
                  <a16:creationId xmlns:a16="http://schemas.microsoft.com/office/drawing/2014/main" id="{7E3BEB20-2E20-6A57-5959-EF80AF219A89}"/>
                </a:ext>
              </a:extLst>
            </p:cNvPr>
            <p:cNvSpPr txBox="1"/>
            <p:nvPr/>
          </p:nvSpPr>
          <p:spPr bwMode="auto">
            <a:xfrm>
              <a:off x="4889004"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9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598" name="TextBox 597">
              <a:extLst>
                <a:ext uri="{FF2B5EF4-FFF2-40B4-BE49-F238E27FC236}">
                  <a16:creationId xmlns:a16="http://schemas.microsoft.com/office/drawing/2014/main" id="{EAA3CA52-64E3-6BB3-A39D-C0C1143B5BF1}"/>
                </a:ext>
              </a:extLst>
            </p:cNvPr>
            <p:cNvSpPr txBox="1"/>
            <p:nvPr/>
          </p:nvSpPr>
          <p:spPr bwMode="auto">
            <a:xfrm>
              <a:off x="46963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599" name="TextBox 598">
              <a:extLst>
                <a:ext uri="{FF2B5EF4-FFF2-40B4-BE49-F238E27FC236}">
                  <a16:creationId xmlns:a16="http://schemas.microsoft.com/office/drawing/2014/main" id="{380F9BBB-D4B2-C031-05C1-F1469BBEBF19}"/>
                </a:ext>
              </a:extLst>
            </p:cNvPr>
            <p:cNvSpPr txBox="1"/>
            <p:nvPr/>
          </p:nvSpPr>
          <p:spPr bwMode="auto">
            <a:xfrm>
              <a:off x="4526723"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p:txBody>
        </p:sp>
        <p:sp>
          <p:nvSpPr>
            <p:cNvPr id="600" name="TextBox 599">
              <a:extLst>
                <a:ext uri="{FF2B5EF4-FFF2-40B4-BE49-F238E27FC236}">
                  <a16:creationId xmlns:a16="http://schemas.microsoft.com/office/drawing/2014/main" id="{C0B74440-3D9E-868A-90FB-46885FEDAF3A}"/>
                </a:ext>
              </a:extLst>
            </p:cNvPr>
            <p:cNvSpPr txBox="1"/>
            <p:nvPr/>
          </p:nvSpPr>
          <p:spPr bwMode="auto">
            <a:xfrm>
              <a:off x="4347532"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p:txBody>
        </p:sp>
        <p:sp>
          <p:nvSpPr>
            <p:cNvPr id="601" name="TextBox 600">
              <a:extLst>
                <a:ext uri="{FF2B5EF4-FFF2-40B4-BE49-F238E27FC236}">
                  <a16:creationId xmlns:a16="http://schemas.microsoft.com/office/drawing/2014/main" id="{2F70532D-6726-D1C8-C45D-BC40B84C5DE6}"/>
                </a:ext>
              </a:extLst>
            </p:cNvPr>
            <p:cNvSpPr txBox="1"/>
            <p:nvPr/>
          </p:nvSpPr>
          <p:spPr bwMode="auto">
            <a:xfrm>
              <a:off x="41734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602" name="TextBox 601">
              <a:extLst>
                <a:ext uri="{FF2B5EF4-FFF2-40B4-BE49-F238E27FC236}">
                  <a16:creationId xmlns:a16="http://schemas.microsoft.com/office/drawing/2014/main" id="{9B9E0C1E-F719-6ACA-5D4F-47E5B7BA5844}"/>
                </a:ext>
              </a:extLst>
            </p:cNvPr>
            <p:cNvSpPr txBox="1"/>
            <p:nvPr/>
          </p:nvSpPr>
          <p:spPr bwMode="auto">
            <a:xfrm>
              <a:off x="397999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8</a:t>
              </a:r>
            </a:p>
          </p:txBody>
        </p:sp>
        <p:sp>
          <p:nvSpPr>
            <p:cNvPr id="603" name="TextBox 602">
              <a:extLst>
                <a:ext uri="{FF2B5EF4-FFF2-40B4-BE49-F238E27FC236}">
                  <a16:creationId xmlns:a16="http://schemas.microsoft.com/office/drawing/2014/main" id="{56F96BCA-B404-8E92-52C7-7082B51A54E1}"/>
                </a:ext>
              </a:extLst>
            </p:cNvPr>
            <p:cNvSpPr txBox="1"/>
            <p:nvPr/>
          </p:nvSpPr>
          <p:spPr bwMode="auto">
            <a:xfrm>
              <a:off x="3768040"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a:t>
              </a:r>
            </a:p>
          </p:txBody>
        </p:sp>
        <p:sp>
          <p:nvSpPr>
            <p:cNvPr id="604" name="TextBox 603">
              <a:extLst>
                <a:ext uri="{FF2B5EF4-FFF2-40B4-BE49-F238E27FC236}">
                  <a16:creationId xmlns:a16="http://schemas.microsoft.com/office/drawing/2014/main" id="{750B6123-1142-3878-6951-2D2D1EE00230}"/>
                </a:ext>
              </a:extLst>
            </p:cNvPr>
            <p:cNvSpPr txBox="1"/>
            <p:nvPr/>
          </p:nvSpPr>
          <p:spPr bwMode="auto">
            <a:xfrm>
              <a:off x="359838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a:t>
              </a:r>
            </a:p>
          </p:txBody>
        </p:sp>
        <p:sp>
          <p:nvSpPr>
            <p:cNvPr id="605" name="TextBox 604">
              <a:extLst>
                <a:ext uri="{FF2B5EF4-FFF2-40B4-BE49-F238E27FC236}">
                  <a16:creationId xmlns:a16="http://schemas.microsoft.com/office/drawing/2014/main" id="{30A015C2-08A9-2A83-3570-468C816C3975}"/>
                </a:ext>
              </a:extLst>
            </p:cNvPr>
            <p:cNvSpPr txBox="1"/>
            <p:nvPr/>
          </p:nvSpPr>
          <p:spPr bwMode="auto">
            <a:xfrm>
              <a:off x="341919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16</a:t>
              </a:r>
            </a:p>
          </p:txBody>
        </p:sp>
        <p:sp>
          <p:nvSpPr>
            <p:cNvPr id="606" name="TextBox 605">
              <a:extLst>
                <a:ext uri="{FF2B5EF4-FFF2-40B4-BE49-F238E27FC236}">
                  <a16:creationId xmlns:a16="http://schemas.microsoft.com/office/drawing/2014/main" id="{1CC2A511-DAFB-53AC-D25A-74FE7652B6F6}"/>
                </a:ext>
              </a:extLst>
            </p:cNvPr>
            <p:cNvSpPr txBox="1"/>
            <p:nvPr/>
          </p:nvSpPr>
          <p:spPr bwMode="auto">
            <a:xfrm>
              <a:off x="323561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22</a:t>
              </a:r>
            </a:p>
          </p:txBody>
        </p:sp>
        <p:sp>
          <p:nvSpPr>
            <p:cNvPr id="607" name="TextBox 606">
              <a:extLst>
                <a:ext uri="{FF2B5EF4-FFF2-40B4-BE49-F238E27FC236}">
                  <a16:creationId xmlns:a16="http://schemas.microsoft.com/office/drawing/2014/main" id="{A8DD1188-2124-0946-8BA9-2BCCEF5D6515}"/>
                </a:ext>
              </a:extLst>
            </p:cNvPr>
            <p:cNvSpPr txBox="1"/>
            <p:nvPr/>
          </p:nvSpPr>
          <p:spPr bwMode="auto">
            <a:xfrm>
              <a:off x="306118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39</a:t>
              </a:r>
            </a:p>
          </p:txBody>
        </p:sp>
        <p:sp>
          <p:nvSpPr>
            <p:cNvPr id="608" name="TextBox 607">
              <a:extLst>
                <a:ext uri="{FF2B5EF4-FFF2-40B4-BE49-F238E27FC236}">
                  <a16:creationId xmlns:a16="http://schemas.microsoft.com/office/drawing/2014/main" id="{7AA585A4-1E0E-B4B9-193D-1B94C098AEB6}"/>
                </a:ext>
              </a:extLst>
            </p:cNvPr>
            <p:cNvSpPr txBox="1"/>
            <p:nvPr/>
          </p:nvSpPr>
          <p:spPr bwMode="auto">
            <a:xfrm>
              <a:off x="286855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91</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42</a:t>
              </a:r>
            </a:p>
          </p:txBody>
        </p:sp>
        <p:sp>
          <p:nvSpPr>
            <p:cNvPr id="609" name="TextBox 608">
              <a:extLst>
                <a:ext uri="{FF2B5EF4-FFF2-40B4-BE49-F238E27FC236}">
                  <a16:creationId xmlns:a16="http://schemas.microsoft.com/office/drawing/2014/main" id="{0335F689-70AC-F362-16C0-DF054DAF255E}"/>
                </a:ext>
              </a:extLst>
            </p:cNvPr>
            <p:cNvSpPr txBox="1"/>
            <p:nvPr/>
          </p:nvSpPr>
          <p:spPr bwMode="auto">
            <a:xfrm>
              <a:off x="269890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46</a:t>
              </a:r>
            </a:p>
          </p:txBody>
        </p:sp>
        <p:sp>
          <p:nvSpPr>
            <p:cNvPr id="610" name="TextBox 609">
              <a:extLst>
                <a:ext uri="{FF2B5EF4-FFF2-40B4-BE49-F238E27FC236}">
                  <a16:creationId xmlns:a16="http://schemas.microsoft.com/office/drawing/2014/main" id="{54844059-20EE-937E-6F1A-FC5AE0CF0409}"/>
                </a:ext>
              </a:extLst>
            </p:cNvPr>
            <p:cNvSpPr txBox="1"/>
            <p:nvPr/>
          </p:nvSpPr>
          <p:spPr bwMode="auto">
            <a:xfrm>
              <a:off x="2507012"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48</a:t>
              </a:r>
            </a:p>
          </p:txBody>
        </p:sp>
        <p:sp>
          <p:nvSpPr>
            <p:cNvPr id="611" name="TextBox 610">
              <a:extLst>
                <a:ext uri="{FF2B5EF4-FFF2-40B4-BE49-F238E27FC236}">
                  <a16:creationId xmlns:a16="http://schemas.microsoft.com/office/drawing/2014/main" id="{829DE950-5EA0-B022-7EF3-11A76ED26007}"/>
                </a:ext>
              </a:extLst>
            </p:cNvPr>
            <p:cNvSpPr txBox="1"/>
            <p:nvPr/>
          </p:nvSpPr>
          <p:spPr bwMode="auto">
            <a:xfrm>
              <a:off x="233295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48</a:t>
              </a:r>
            </a:p>
          </p:txBody>
        </p:sp>
        <p:sp>
          <p:nvSpPr>
            <p:cNvPr id="612" name="TextBox 611">
              <a:extLst>
                <a:ext uri="{FF2B5EF4-FFF2-40B4-BE49-F238E27FC236}">
                  <a16:creationId xmlns:a16="http://schemas.microsoft.com/office/drawing/2014/main" id="{443D230A-8991-C741-D631-3CDED08A161C}"/>
                </a:ext>
              </a:extLst>
            </p:cNvPr>
            <p:cNvSpPr txBox="1"/>
            <p:nvPr/>
          </p:nvSpPr>
          <p:spPr bwMode="auto">
            <a:xfrm>
              <a:off x="2113798" y="484157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49</a:t>
              </a:r>
            </a:p>
          </p:txBody>
        </p:sp>
        <p:sp>
          <p:nvSpPr>
            <p:cNvPr id="613" name="TextBox 612">
              <a:extLst>
                <a:ext uri="{FF2B5EF4-FFF2-40B4-BE49-F238E27FC236}">
                  <a16:creationId xmlns:a16="http://schemas.microsoft.com/office/drawing/2014/main" id="{47A51342-0B61-4926-55B0-F2311A72C234}"/>
                </a:ext>
              </a:extLst>
            </p:cNvPr>
            <p:cNvSpPr txBox="1"/>
            <p:nvPr/>
          </p:nvSpPr>
          <p:spPr bwMode="auto">
            <a:xfrm>
              <a:off x="1940219" y="484157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49</a:t>
              </a:r>
            </a:p>
          </p:txBody>
        </p:sp>
        <p:sp>
          <p:nvSpPr>
            <p:cNvPr id="614" name="TextBox 613">
              <a:extLst>
                <a:ext uri="{FF2B5EF4-FFF2-40B4-BE49-F238E27FC236}">
                  <a16:creationId xmlns:a16="http://schemas.microsoft.com/office/drawing/2014/main" id="{8F9EFDE7-6B1C-67E9-FF3A-8CA11454048D}"/>
                </a:ext>
              </a:extLst>
            </p:cNvPr>
            <p:cNvSpPr txBox="1"/>
            <p:nvPr/>
          </p:nvSpPr>
          <p:spPr bwMode="auto">
            <a:xfrm>
              <a:off x="1770567" y="484157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50</a:t>
              </a:r>
            </a:p>
          </p:txBody>
        </p:sp>
        <p:sp>
          <p:nvSpPr>
            <p:cNvPr id="615" name="TextBox 614">
              <a:extLst>
                <a:ext uri="{FF2B5EF4-FFF2-40B4-BE49-F238E27FC236}">
                  <a16:creationId xmlns:a16="http://schemas.microsoft.com/office/drawing/2014/main" id="{AB0659D0-6789-7E7C-0FD1-0D55D542FD44}"/>
                </a:ext>
              </a:extLst>
            </p:cNvPr>
            <p:cNvSpPr txBox="1"/>
            <p:nvPr/>
          </p:nvSpPr>
          <p:spPr bwMode="auto">
            <a:xfrm>
              <a:off x="1582209" y="484157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53</a:t>
              </a:r>
            </a:p>
          </p:txBody>
        </p:sp>
        <p:sp>
          <p:nvSpPr>
            <p:cNvPr id="616" name="TextBox 615">
              <a:extLst>
                <a:ext uri="{FF2B5EF4-FFF2-40B4-BE49-F238E27FC236}">
                  <a16:creationId xmlns:a16="http://schemas.microsoft.com/office/drawing/2014/main" id="{48D33719-A33D-A068-1634-71D8A4DEED44}"/>
                </a:ext>
              </a:extLst>
            </p:cNvPr>
            <p:cNvSpPr txBox="1"/>
            <p:nvPr/>
          </p:nvSpPr>
          <p:spPr bwMode="auto">
            <a:xfrm>
              <a:off x="1391904"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119</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56</a:t>
              </a:r>
            </a:p>
          </p:txBody>
        </p:sp>
        <p:sp>
          <p:nvSpPr>
            <p:cNvPr id="617" name="TextBox 616">
              <a:extLst>
                <a:ext uri="{FF2B5EF4-FFF2-40B4-BE49-F238E27FC236}">
                  <a16:creationId xmlns:a16="http://schemas.microsoft.com/office/drawing/2014/main" id="{566ED420-24D2-2B91-6511-3ECA592D7B62}"/>
                </a:ext>
              </a:extLst>
            </p:cNvPr>
            <p:cNvSpPr txBox="1"/>
            <p:nvPr/>
          </p:nvSpPr>
          <p:spPr bwMode="auto">
            <a:xfrm>
              <a:off x="1218324"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60</a:t>
              </a:r>
            </a:p>
          </p:txBody>
        </p:sp>
        <p:sp>
          <p:nvSpPr>
            <p:cNvPr id="618" name="TextBox 617">
              <a:extLst>
                <a:ext uri="{FF2B5EF4-FFF2-40B4-BE49-F238E27FC236}">
                  <a16:creationId xmlns:a16="http://schemas.microsoft.com/office/drawing/2014/main" id="{ED6CE40F-27D6-0D0B-2014-AF801D46AD22}"/>
                </a:ext>
              </a:extLst>
            </p:cNvPr>
            <p:cNvSpPr txBox="1"/>
            <p:nvPr/>
          </p:nvSpPr>
          <p:spPr bwMode="auto">
            <a:xfrm>
              <a:off x="1029622"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64</a:t>
              </a:r>
            </a:p>
          </p:txBody>
        </p:sp>
        <p:sp>
          <p:nvSpPr>
            <p:cNvPr id="619" name="TextBox 618">
              <a:extLst>
                <a:ext uri="{FF2B5EF4-FFF2-40B4-BE49-F238E27FC236}">
                  <a16:creationId xmlns:a16="http://schemas.microsoft.com/office/drawing/2014/main" id="{D308B242-2C1F-76CA-C582-E8E312A9C52B}"/>
                </a:ext>
              </a:extLst>
            </p:cNvPr>
            <p:cNvSpPr txBox="1"/>
            <p:nvPr/>
          </p:nvSpPr>
          <p:spPr bwMode="auto">
            <a:xfrm>
              <a:off x="860760" y="484157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65</a:t>
              </a:r>
            </a:p>
          </p:txBody>
        </p:sp>
      </p:grpSp>
      <p:sp>
        <p:nvSpPr>
          <p:cNvPr id="621" name="Freeform: Shape 620">
            <a:extLst>
              <a:ext uri="{FF2B5EF4-FFF2-40B4-BE49-F238E27FC236}">
                <a16:creationId xmlns:a16="http://schemas.microsoft.com/office/drawing/2014/main" id="{18753FF5-D31C-ABAA-0D5F-7DD411D9A055}"/>
              </a:ext>
            </a:extLst>
          </p:cNvPr>
          <p:cNvSpPr/>
          <p:nvPr/>
        </p:nvSpPr>
        <p:spPr bwMode="auto">
          <a:xfrm>
            <a:off x="6969125" y="2079625"/>
            <a:ext cx="3581400" cy="1876425"/>
          </a:xfrm>
          <a:custGeom>
            <a:avLst/>
            <a:gdLst>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644650 w 3581400"/>
              <a:gd name="connsiteY33" fmla="*/ 527050 h 1876425"/>
              <a:gd name="connsiteX34" fmla="*/ 1644650 w 3581400"/>
              <a:gd name="connsiteY34" fmla="*/ 555625 h 1876425"/>
              <a:gd name="connsiteX35" fmla="*/ 1685925 w 3581400"/>
              <a:gd name="connsiteY35" fmla="*/ 555625 h 1876425"/>
              <a:gd name="connsiteX36" fmla="*/ 1685925 w 3581400"/>
              <a:gd name="connsiteY36" fmla="*/ 584200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44650 w 3581400"/>
              <a:gd name="connsiteY34" fmla="*/ 555625 h 1876425"/>
              <a:gd name="connsiteX35" fmla="*/ 1685925 w 3581400"/>
              <a:gd name="connsiteY35" fmla="*/ 555625 h 1876425"/>
              <a:gd name="connsiteX36" fmla="*/ 1685925 w 3581400"/>
              <a:gd name="connsiteY36" fmla="*/ 584200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2588 w 3581400"/>
              <a:gd name="connsiteY34" fmla="*/ 542925 h 1876425"/>
              <a:gd name="connsiteX35" fmla="*/ 1685925 w 3581400"/>
              <a:gd name="connsiteY35" fmla="*/ 555625 h 1876425"/>
              <a:gd name="connsiteX36" fmla="*/ 1685925 w 3581400"/>
              <a:gd name="connsiteY36" fmla="*/ 584200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2588 w 3581400"/>
              <a:gd name="connsiteY34" fmla="*/ 542925 h 1876425"/>
              <a:gd name="connsiteX35" fmla="*/ 1658937 w 3581400"/>
              <a:gd name="connsiteY35" fmla="*/ 573087 h 1876425"/>
              <a:gd name="connsiteX36" fmla="*/ 1685925 w 3581400"/>
              <a:gd name="connsiteY36" fmla="*/ 584200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5763 w 3581400"/>
              <a:gd name="connsiteY34" fmla="*/ 550862 h 1876425"/>
              <a:gd name="connsiteX35" fmla="*/ 1658937 w 3581400"/>
              <a:gd name="connsiteY35" fmla="*/ 573087 h 1876425"/>
              <a:gd name="connsiteX36" fmla="*/ 1685925 w 3581400"/>
              <a:gd name="connsiteY36" fmla="*/ 584200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5763 w 3581400"/>
              <a:gd name="connsiteY34" fmla="*/ 550862 h 1876425"/>
              <a:gd name="connsiteX35" fmla="*/ 1658937 w 3581400"/>
              <a:gd name="connsiteY35" fmla="*/ 573087 h 1876425"/>
              <a:gd name="connsiteX36" fmla="*/ 1695450 w 3581400"/>
              <a:gd name="connsiteY36" fmla="*/ 568325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5763 w 3581400"/>
              <a:gd name="connsiteY34" fmla="*/ 550862 h 1876425"/>
              <a:gd name="connsiteX35" fmla="*/ 1658937 w 3581400"/>
              <a:gd name="connsiteY35" fmla="*/ 573087 h 1876425"/>
              <a:gd name="connsiteX36" fmla="*/ 1695450 w 3581400"/>
              <a:gd name="connsiteY36" fmla="*/ 576263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90675 w 3581400"/>
              <a:gd name="connsiteY33" fmla="*/ 546100 h 1876425"/>
              <a:gd name="connsiteX34" fmla="*/ 1652588 w 3581400"/>
              <a:gd name="connsiteY34" fmla="*/ 547687 h 1876425"/>
              <a:gd name="connsiteX35" fmla="*/ 1658937 w 3581400"/>
              <a:gd name="connsiteY35" fmla="*/ 573087 h 1876425"/>
              <a:gd name="connsiteX36" fmla="*/ 1695450 w 3581400"/>
              <a:gd name="connsiteY36" fmla="*/ 576263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95450 w 3581400"/>
              <a:gd name="connsiteY36" fmla="*/ 576263 h 1876425"/>
              <a:gd name="connsiteX37" fmla="*/ 1704975 w 3581400"/>
              <a:gd name="connsiteY37" fmla="*/ 5842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95450 w 3581400"/>
              <a:gd name="connsiteY36" fmla="*/ 576263 h 1876425"/>
              <a:gd name="connsiteX37" fmla="*/ 1687512 w 3581400"/>
              <a:gd name="connsiteY37" fmla="*/ 5969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87512 w 3581400"/>
              <a:gd name="connsiteY37" fmla="*/ 596900 h 1876425"/>
              <a:gd name="connsiteX38" fmla="*/ 1720850 w 3581400"/>
              <a:gd name="connsiteY38" fmla="*/ 600075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87512 w 3581400"/>
              <a:gd name="connsiteY37" fmla="*/ 596900 h 1876425"/>
              <a:gd name="connsiteX38" fmla="*/ 1714500 w 3581400"/>
              <a:gd name="connsiteY38" fmla="*/ 61753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87512 w 3581400"/>
              <a:gd name="connsiteY37" fmla="*/ 596900 h 1876425"/>
              <a:gd name="connsiteX38" fmla="*/ 1716088 w 3581400"/>
              <a:gd name="connsiteY38" fmla="*/ 59848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7 w 3581400"/>
              <a:gd name="connsiteY37" fmla="*/ 600075 h 1876425"/>
              <a:gd name="connsiteX38" fmla="*/ 1716088 w 3581400"/>
              <a:gd name="connsiteY38" fmla="*/ 59848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85924 w 3581400"/>
              <a:gd name="connsiteY37" fmla="*/ 592138 h 1876425"/>
              <a:gd name="connsiteX38" fmla="*/ 1716088 w 3581400"/>
              <a:gd name="connsiteY38" fmla="*/ 59848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87511 w 3581400"/>
              <a:gd name="connsiteY37" fmla="*/ 593726 h 1876425"/>
              <a:gd name="connsiteX38" fmla="*/ 1716088 w 3581400"/>
              <a:gd name="connsiteY38" fmla="*/ 59848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835150 w 3581400"/>
              <a:gd name="connsiteY39" fmla="*/ 600075 h 1876425"/>
              <a:gd name="connsiteX40" fmla="*/ 1835150 w 3581400"/>
              <a:gd name="connsiteY40" fmla="*/ 635000 h 1876425"/>
              <a:gd name="connsiteX41" fmla="*/ 1885950 w 3581400"/>
              <a:gd name="connsiteY41" fmla="*/ 635000 h 1876425"/>
              <a:gd name="connsiteX42" fmla="*/ 1885950 w 3581400"/>
              <a:gd name="connsiteY42" fmla="*/ 650875 h 1876425"/>
              <a:gd name="connsiteX43" fmla="*/ 1914525 w 3581400"/>
              <a:gd name="connsiteY43" fmla="*/ 650875 h 1876425"/>
              <a:gd name="connsiteX44" fmla="*/ 1914525 w 3581400"/>
              <a:gd name="connsiteY44" fmla="*/ 669925 h 1876425"/>
              <a:gd name="connsiteX45" fmla="*/ 1958975 w 3581400"/>
              <a:gd name="connsiteY45" fmla="*/ 669925 h 1876425"/>
              <a:gd name="connsiteX46" fmla="*/ 1958975 w 3581400"/>
              <a:gd name="connsiteY46" fmla="*/ 708025 h 1876425"/>
              <a:gd name="connsiteX47" fmla="*/ 1968500 w 3581400"/>
              <a:gd name="connsiteY47" fmla="*/ 708025 h 1876425"/>
              <a:gd name="connsiteX48" fmla="*/ 1968500 w 3581400"/>
              <a:gd name="connsiteY48" fmla="*/ 736600 h 1876425"/>
              <a:gd name="connsiteX49" fmla="*/ 1993900 w 3581400"/>
              <a:gd name="connsiteY49" fmla="*/ 736600 h 1876425"/>
              <a:gd name="connsiteX50" fmla="*/ 1993900 w 3581400"/>
              <a:gd name="connsiteY50" fmla="*/ 755650 h 1876425"/>
              <a:gd name="connsiteX51" fmla="*/ 2019300 w 3581400"/>
              <a:gd name="connsiteY51" fmla="*/ 755650 h 1876425"/>
              <a:gd name="connsiteX52" fmla="*/ 2019300 w 3581400"/>
              <a:gd name="connsiteY52" fmla="*/ 762000 h 1876425"/>
              <a:gd name="connsiteX53" fmla="*/ 2038350 w 3581400"/>
              <a:gd name="connsiteY53" fmla="*/ 762000 h 1876425"/>
              <a:gd name="connsiteX54" fmla="*/ 2038350 w 3581400"/>
              <a:gd name="connsiteY54" fmla="*/ 806450 h 1876425"/>
              <a:gd name="connsiteX55" fmla="*/ 2260600 w 3581400"/>
              <a:gd name="connsiteY55" fmla="*/ 806450 h 1876425"/>
              <a:gd name="connsiteX56" fmla="*/ 2260600 w 3581400"/>
              <a:gd name="connsiteY56" fmla="*/ 857250 h 1876425"/>
              <a:gd name="connsiteX57" fmla="*/ 2781300 w 3581400"/>
              <a:gd name="connsiteY57" fmla="*/ 857250 h 1876425"/>
              <a:gd name="connsiteX58" fmla="*/ 2781300 w 3581400"/>
              <a:gd name="connsiteY58" fmla="*/ 1054100 h 1876425"/>
              <a:gd name="connsiteX59" fmla="*/ 3581400 w 3581400"/>
              <a:gd name="connsiteY59" fmla="*/ 1054100 h 1876425"/>
              <a:gd name="connsiteX60" fmla="*/ 3581400 w 3581400"/>
              <a:gd name="connsiteY60"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66888 w 3581400"/>
              <a:gd name="connsiteY39" fmla="*/ 598488 h 1876425"/>
              <a:gd name="connsiteX40" fmla="*/ 1835150 w 3581400"/>
              <a:gd name="connsiteY40" fmla="*/ 600075 h 1876425"/>
              <a:gd name="connsiteX41" fmla="*/ 1835150 w 3581400"/>
              <a:gd name="connsiteY41" fmla="*/ 635000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9125 h 1876425"/>
              <a:gd name="connsiteX40" fmla="*/ 1835150 w 3581400"/>
              <a:gd name="connsiteY40" fmla="*/ 600075 h 1876425"/>
              <a:gd name="connsiteX41" fmla="*/ 1835150 w 3581400"/>
              <a:gd name="connsiteY41" fmla="*/ 635000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9125 h 1876425"/>
              <a:gd name="connsiteX40" fmla="*/ 1849438 w 3581400"/>
              <a:gd name="connsiteY40" fmla="*/ 612775 h 1876425"/>
              <a:gd name="connsiteX41" fmla="*/ 1835150 w 3581400"/>
              <a:gd name="connsiteY41" fmla="*/ 635000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9438 w 3581400"/>
              <a:gd name="connsiteY40" fmla="*/ 612775 h 1876425"/>
              <a:gd name="connsiteX41" fmla="*/ 1835150 w 3581400"/>
              <a:gd name="connsiteY41" fmla="*/ 635000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9438 w 3581400"/>
              <a:gd name="connsiteY40" fmla="*/ 612775 h 1876425"/>
              <a:gd name="connsiteX41" fmla="*/ 1846263 w 3581400"/>
              <a:gd name="connsiteY41" fmla="*/ 639762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9438 w 3581400"/>
              <a:gd name="connsiteY40" fmla="*/ 612775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51025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30200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44488 w 3581400"/>
              <a:gd name="connsiteY7" fmla="*/ 133350 h 1876425"/>
              <a:gd name="connsiteX8" fmla="*/ 3302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6225 w 3581400"/>
              <a:gd name="connsiteY5" fmla="*/ 82550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9400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8937 w 3581400"/>
              <a:gd name="connsiteY35" fmla="*/ 573087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6262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1000 w 3581400"/>
              <a:gd name="connsiteY35" fmla="*/ 571499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6088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6088 w 3581400"/>
              <a:gd name="connsiteY38" fmla="*/ 59213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3 w 3581400"/>
              <a:gd name="connsiteY38" fmla="*/ 598488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7675 w 3581400"/>
              <a:gd name="connsiteY38" fmla="*/ 588963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7675 w 3581400"/>
              <a:gd name="connsiteY38" fmla="*/ 590550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4525 w 3581400"/>
              <a:gd name="connsiteY45" fmla="*/ 669925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7700 w 3581400"/>
              <a:gd name="connsiteY45" fmla="*/ 679450 h 1876425"/>
              <a:gd name="connsiteX46" fmla="*/ 1958975 w 3581400"/>
              <a:gd name="connsiteY46" fmla="*/ 669925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7700 w 3581400"/>
              <a:gd name="connsiteY45" fmla="*/ 679450 h 1876425"/>
              <a:gd name="connsiteX46" fmla="*/ 1952625 w 3581400"/>
              <a:gd name="connsiteY46" fmla="*/ 685800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7700 w 3581400"/>
              <a:gd name="connsiteY45" fmla="*/ 679450 h 1876425"/>
              <a:gd name="connsiteX46" fmla="*/ 1957387 w 3581400"/>
              <a:gd name="connsiteY46" fmla="*/ 673100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7700 w 3581400"/>
              <a:gd name="connsiteY45" fmla="*/ 679450 h 1876425"/>
              <a:gd name="connsiteX46" fmla="*/ 1958974 w 3581400"/>
              <a:gd name="connsiteY46" fmla="*/ 685800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 name="connsiteX0" fmla="*/ 0 w 3581400"/>
              <a:gd name="connsiteY0" fmla="*/ 0 h 1876425"/>
              <a:gd name="connsiteX1" fmla="*/ 92075 w 3581400"/>
              <a:gd name="connsiteY1" fmla="*/ 0 h 1876425"/>
              <a:gd name="connsiteX2" fmla="*/ 92075 w 3581400"/>
              <a:gd name="connsiteY2" fmla="*/ 47625 h 1876425"/>
              <a:gd name="connsiteX3" fmla="*/ 174625 w 3581400"/>
              <a:gd name="connsiteY3" fmla="*/ 47625 h 1876425"/>
              <a:gd name="connsiteX4" fmla="*/ 174625 w 3581400"/>
              <a:gd name="connsiteY4" fmla="*/ 82550 h 1876425"/>
              <a:gd name="connsiteX5" fmla="*/ 277813 w 3581400"/>
              <a:gd name="connsiteY5" fmla="*/ 85725 h 1876425"/>
              <a:gd name="connsiteX6" fmla="*/ 276225 w 3581400"/>
              <a:gd name="connsiteY6" fmla="*/ 133350 h 1876425"/>
              <a:gd name="connsiteX7" fmla="*/ 344488 w 3581400"/>
              <a:gd name="connsiteY7" fmla="*/ 133350 h 1876425"/>
              <a:gd name="connsiteX8" fmla="*/ 342900 w 3581400"/>
              <a:gd name="connsiteY8" fmla="*/ 168275 h 1876425"/>
              <a:gd name="connsiteX9" fmla="*/ 361950 w 3581400"/>
              <a:gd name="connsiteY9" fmla="*/ 168275 h 1876425"/>
              <a:gd name="connsiteX10" fmla="*/ 361950 w 3581400"/>
              <a:gd name="connsiteY10" fmla="*/ 193675 h 1876425"/>
              <a:gd name="connsiteX11" fmla="*/ 530225 w 3581400"/>
              <a:gd name="connsiteY11" fmla="*/ 193675 h 1876425"/>
              <a:gd name="connsiteX12" fmla="*/ 530225 w 3581400"/>
              <a:gd name="connsiteY12" fmla="*/ 247650 h 1876425"/>
              <a:gd name="connsiteX13" fmla="*/ 549275 w 3581400"/>
              <a:gd name="connsiteY13" fmla="*/ 247650 h 1876425"/>
              <a:gd name="connsiteX14" fmla="*/ 555625 w 3581400"/>
              <a:gd name="connsiteY14" fmla="*/ 254000 h 1876425"/>
              <a:gd name="connsiteX15" fmla="*/ 574675 w 3581400"/>
              <a:gd name="connsiteY15" fmla="*/ 254000 h 1876425"/>
              <a:gd name="connsiteX16" fmla="*/ 574675 w 3581400"/>
              <a:gd name="connsiteY16" fmla="*/ 285750 h 1876425"/>
              <a:gd name="connsiteX17" fmla="*/ 822325 w 3581400"/>
              <a:gd name="connsiteY17" fmla="*/ 285750 h 1876425"/>
              <a:gd name="connsiteX18" fmla="*/ 822325 w 3581400"/>
              <a:gd name="connsiteY18" fmla="*/ 304800 h 1876425"/>
              <a:gd name="connsiteX19" fmla="*/ 904875 w 3581400"/>
              <a:gd name="connsiteY19" fmla="*/ 304800 h 1876425"/>
              <a:gd name="connsiteX20" fmla="*/ 904875 w 3581400"/>
              <a:gd name="connsiteY20" fmla="*/ 349250 h 1876425"/>
              <a:gd name="connsiteX21" fmla="*/ 1019175 w 3581400"/>
              <a:gd name="connsiteY21" fmla="*/ 349250 h 1876425"/>
              <a:gd name="connsiteX22" fmla="*/ 1019175 w 3581400"/>
              <a:gd name="connsiteY22" fmla="*/ 387350 h 1876425"/>
              <a:gd name="connsiteX23" fmla="*/ 1050925 w 3581400"/>
              <a:gd name="connsiteY23" fmla="*/ 387350 h 1876425"/>
              <a:gd name="connsiteX24" fmla="*/ 1050925 w 3581400"/>
              <a:gd name="connsiteY24" fmla="*/ 438150 h 1876425"/>
              <a:gd name="connsiteX25" fmla="*/ 1177925 w 3581400"/>
              <a:gd name="connsiteY25" fmla="*/ 438150 h 1876425"/>
              <a:gd name="connsiteX26" fmla="*/ 1177925 w 3581400"/>
              <a:gd name="connsiteY26" fmla="*/ 466725 h 1876425"/>
              <a:gd name="connsiteX27" fmla="*/ 1216025 w 3581400"/>
              <a:gd name="connsiteY27" fmla="*/ 466725 h 1876425"/>
              <a:gd name="connsiteX28" fmla="*/ 1216025 w 3581400"/>
              <a:gd name="connsiteY28" fmla="*/ 501650 h 1876425"/>
              <a:gd name="connsiteX29" fmla="*/ 1244600 w 3581400"/>
              <a:gd name="connsiteY29" fmla="*/ 501650 h 1876425"/>
              <a:gd name="connsiteX30" fmla="*/ 1244600 w 3581400"/>
              <a:gd name="connsiteY30" fmla="*/ 527050 h 1876425"/>
              <a:gd name="connsiteX31" fmla="*/ 1581150 w 3581400"/>
              <a:gd name="connsiteY31" fmla="*/ 527050 h 1876425"/>
              <a:gd name="connsiteX32" fmla="*/ 1581150 w 3581400"/>
              <a:gd name="connsiteY32" fmla="*/ 527050 h 1876425"/>
              <a:gd name="connsiteX33" fmla="*/ 1584325 w 3581400"/>
              <a:gd name="connsiteY33" fmla="*/ 546100 h 1876425"/>
              <a:gd name="connsiteX34" fmla="*/ 1652588 w 3581400"/>
              <a:gd name="connsiteY34" fmla="*/ 547687 h 1876425"/>
              <a:gd name="connsiteX35" fmla="*/ 1654175 w 3581400"/>
              <a:gd name="connsiteY35" fmla="*/ 574674 h 1876425"/>
              <a:gd name="connsiteX36" fmla="*/ 1689100 w 3581400"/>
              <a:gd name="connsiteY36" fmla="*/ 573088 h 1876425"/>
              <a:gd name="connsiteX37" fmla="*/ 1690686 w 3581400"/>
              <a:gd name="connsiteY37" fmla="*/ 595314 h 1876425"/>
              <a:gd name="connsiteX38" fmla="*/ 1719262 w 3581400"/>
              <a:gd name="connsiteY38" fmla="*/ 595312 h 1876425"/>
              <a:gd name="connsiteX39" fmla="*/ 1720850 w 3581400"/>
              <a:gd name="connsiteY39" fmla="*/ 617537 h 1876425"/>
              <a:gd name="connsiteX40" fmla="*/ 1846262 w 3581400"/>
              <a:gd name="connsiteY40" fmla="*/ 617537 h 1876425"/>
              <a:gd name="connsiteX41" fmla="*/ 1849438 w 3581400"/>
              <a:gd name="connsiteY41" fmla="*/ 636587 h 1876425"/>
              <a:gd name="connsiteX42" fmla="*/ 1885950 w 3581400"/>
              <a:gd name="connsiteY42" fmla="*/ 635000 h 1876425"/>
              <a:gd name="connsiteX43" fmla="*/ 1885950 w 3581400"/>
              <a:gd name="connsiteY43" fmla="*/ 650875 h 1876425"/>
              <a:gd name="connsiteX44" fmla="*/ 1914525 w 3581400"/>
              <a:gd name="connsiteY44" fmla="*/ 650875 h 1876425"/>
              <a:gd name="connsiteX45" fmla="*/ 1917700 w 3581400"/>
              <a:gd name="connsiteY45" fmla="*/ 679450 h 1876425"/>
              <a:gd name="connsiteX46" fmla="*/ 1958974 w 3581400"/>
              <a:gd name="connsiteY46" fmla="*/ 679450 h 1876425"/>
              <a:gd name="connsiteX47" fmla="*/ 1958975 w 3581400"/>
              <a:gd name="connsiteY47" fmla="*/ 708025 h 1876425"/>
              <a:gd name="connsiteX48" fmla="*/ 1968500 w 3581400"/>
              <a:gd name="connsiteY48" fmla="*/ 708025 h 1876425"/>
              <a:gd name="connsiteX49" fmla="*/ 1968500 w 3581400"/>
              <a:gd name="connsiteY49" fmla="*/ 736600 h 1876425"/>
              <a:gd name="connsiteX50" fmla="*/ 1993900 w 3581400"/>
              <a:gd name="connsiteY50" fmla="*/ 736600 h 1876425"/>
              <a:gd name="connsiteX51" fmla="*/ 1993900 w 3581400"/>
              <a:gd name="connsiteY51" fmla="*/ 755650 h 1876425"/>
              <a:gd name="connsiteX52" fmla="*/ 2019300 w 3581400"/>
              <a:gd name="connsiteY52" fmla="*/ 755650 h 1876425"/>
              <a:gd name="connsiteX53" fmla="*/ 2019300 w 3581400"/>
              <a:gd name="connsiteY53" fmla="*/ 762000 h 1876425"/>
              <a:gd name="connsiteX54" fmla="*/ 2038350 w 3581400"/>
              <a:gd name="connsiteY54" fmla="*/ 762000 h 1876425"/>
              <a:gd name="connsiteX55" fmla="*/ 2038350 w 3581400"/>
              <a:gd name="connsiteY55" fmla="*/ 806450 h 1876425"/>
              <a:gd name="connsiteX56" fmla="*/ 2260600 w 3581400"/>
              <a:gd name="connsiteY56" fmla="*/ 806450 h 1876425"/>
              <a:gd name="connsiteX57" fmla="*/ 2260600 w 3581400"/>
              <a:gd name="connsiteY57" fmla="*/ 857250 h 1876425"/>
              <a:gd name="connsiteX58" fmla="*/ 2781300 w 3581400"/>
              <a:gd name="connsiteY58" fmla="*/ 857250 h 1876425"/>
              <a:gd name="connsiteX59" fmla="*/ 2781300 w 3581400"/>
              <a:gd name="connsiteY59" fmla="*/ 1054100 h 1876425"/>
              <a:gd name="connsiteX60" fmla="*/ 3581400 w 3581400"/>
              <a:gd name="connsiteY60" fmla="*/ 1054100 h 1876425"/>
              <a:gd name="connsiteX61" fmla="*/ 3581400 w 3581400"/>
              <a:gd name="connsiteY61" fmla="*/ 1876425 h 187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81400" h="1876425">
                <a:moveTo>
                  <a:pt x="0" y="0"/>
                </a:moveTo>
                <a:lnTo>
                  <a:pt x="92075" y="0"/>
                </a:lnTo>
                <a:lnTo>
                  <a:pt x="92075" y="47625"/>
                </a:lnTo>
                <a:lnTo>
                  <a:pt x="174625" y="47625"/>
                </a:lnTo>
                <a:lnTo>
                  <a:pt x="174625" y="82550"/>
                </a:lnTo>
                <a:lnTo>
                  <a:pt x="277813" y="85725"/>
                </a:lnTo>
                <a:cubicBezTo>
                  <a:pt x="277284" y="101600"/>
                  <a:pt x="276754" y="117475"/>
                  <a:pt x="276225" y="133350"/>
                </a:cubicBezTo>
                <a:lnTo>
                  <a:pt x="344488" y="133350"/>
                </a:lnTo>
                <a:cubicBezTo>
                  <a:pt x="343959" y="144992"/>
                  <a:pt x="343429" y="156633"/>
                  <a:pt x="342900" y="168275"/>
                </a:cubicBezTo>
                <a:lnTo>
                  <a:pt x="361950" y="168275"/>
                </a:lnTo>
                <a:lnTo>
                  <a:pt x="361950" y="193675"/>
                </a:lnTo>
                <a:lnTo>
                  <a:pt x="530225" y="193675"/>
                </a:lnTo>
                <a:lnTo>
                  <a:pt x="530225" y="247650"/>
                </a:lnTo>
                <a:lnTo>
                  <a:pt x="549275" y="247650"/>
                </a:lnTo>
                <a:lnTo>
                  <a:pt x="555625" y="254000"/>
                </a:lnTo>
                <a:lnTo>
                  <a:pt x="574675" y="254000"/>
                </a:lnTo>
                <a:lnTo>
                  <a:pt x="574675" y="285750"/>
                </a:lnTo>
                <a:lnTo>
                  <a:pt x="822325" y="285750"/>
                </a:lnTo>
                <a:lnTo>
                  <a:pt x="822325" y="304800"/>
                </a:lnTo>
                <a:lnTo>
                  <a:pt x="904875" y="304800"/>
                </a:lnTo>
                <a:lnTo>
                  <a:pt x="904875" y="349250"/>
                </a:lnTo>
                <a:lnTo>
                  <a:pt x="1019175" y="349250"/>
                </a:lnTo>
                <a:lnTo>
                  <a:pt x="1019175" y="387350"/>
                </a:lnTo>
                <a:lnTo>
                  <a:pt x="1050925" y="387350"/>
                </a:lnTo>
                <a:lnTo>
                  <a:pt x="1050925" y="438150"/>
                </a:lnTo>
                <a:lnTo>
                  <a:pt x="1177925" y="438150"/>
                </a:lnTo>
                <a:lnTo>
                  <a:pt x="1177925" y="466725"/>
                </a:lnTo>
                <a:lnTo>
                  <a:pt x="1216025" y="466725"/>
                </a:lnTo>
                <a:lnTo>
                  <a:pt x="1216025" y="501650"/>
                </a:lnTo>
                <a:lnTo>
                  <a:pt x="1244600" y="501650"/>
                </a:lnTo>
                <a:lnTo>
                  <a:pt x="1244600" y="527050"/>
                </a:lnTo>
                <a:lnTo>
                  <a:pt x="1581150" y="527050"/>
                </a:lnTo>
                <a:lnTo>
                  <a:pt x="1581150" y="527050"/>
                </a:lnTo>
                <a:lnTo>
                  <a:pt x="1584325" y="546100"/>
                </a:lnTo>
                <a:lnTo>
                  <a:pt x="1652588" y="547687"/>
                </a:lnTo>
                <a:lnTo>
                  <a:pt x="1654175" y="574674"/>
                </a:lnTo>
                <a:lnTo>
                  <a:pt x="1689100" y="573088"/>
                </a:lnTo>
                <a:lnTo>
                  <a:pt x="1690686" y="595314"/>
                </a:lnTo>
                <a:lnTo>
                  <a:pt x="1719262" y="595312"/>
                </a:lnTo>
                <a:lnTo>
                  <a:pt x="1720850" y="617537"/>
                </a:lnTo>
                <a:lnTo>
                  <a:pt x="1846262" y="617537"/>
                </a:lnTo>
                <a:lnTo>
                  <a:pt x="1849438" y="636587"/>
                </a:lnTo>
                <a:lnTo>
                  <a:pt x="1885950" y="635000"/>
                </a:lnTo>
                <a:lnTo>
                  <a:pt x="1885950" y="650875"/>
                </a:lnTo>
                <a:lnTo>
                  <a:pt x="1914525" y="650875"/>
                </a:lnTo>
                <a:lnTo>
                  <a:pt x="1917700" y="679450"/>
                </a:lnTo>
                <a:lnTo>
                  <a:pt x="1958974" y="679450"/>
                </a:lnTo>
                <a:cubicBezTo>
                  <a:pt x="1959503" y="691092"/>
                  <a:pt x="1958446" y="696383"/>
                  <a:pt x="1958975" y="708025"/>
                </a:cubicBezTo>
                <a:lnTo>
                  <a:pt x="1968500" y="708025"/>
                </a:lnTo>
                <a:lnTo>
                  <a:pt x="1968500" y="736600"/>
                </a:lnTo>
                <a:lnTo>
                  <a:pt x="1993900" y="736600"/>
                </a:lnTo>
                <a:lnTo>
                  <a:pt x="1993900" y="755650"/>
                </a:lnTo>
                <a:lnTo>
                  <a:pt x="2019300" y="755650"/>
                </a:lnTo>
                <a:lnTo>
                  <a:pt x="2019300" y="762000"/>
                </a:lnTo>
                <a:lnTo>
                  <a:pt x="2038350" y="762000"/>
                </a:lnTo>
                <a:lnTo>
                  <a:pt x="2038350" y="806450"/>
                </a:lnTo>
                <a:lnTo>
                  <a:pt x="2260600" y="806450"/>
                </a:lnTo>
                <a:lnTo>
                  <a:pt x="2260600" y="857250"/>
                </a:lnTo>
                <a:lnTo>
                  <a:pt x="2781300" y="857250"/>
                </a:lnTo>
                <a:lnTo>
                  <a:pt x="2781300" y="1054100"/>
                </a:lnTo>
                <a:lnTo>
                  <a:pt x="3581400" y="1054100"/>
                </a:lnTo>
                <a:lnTo>
                  <a:pt x="3581400" y="1876425"/>
                </a:lnTo>
              </a:path>
            </a:pathLst>
          </a:custGeom>
          <a:noFill/>
          <a:ln w="28575">
            <a:solidFill>
              <a:schemeClr val="accent1"/>
            </a:solidFill>
            <a:miter lim="800000"/>
            <a:headEnd/>
            <a:tailEnd/>
          </a:ln>
        </p:spPr>
        <p:txBody>
          <a:bodyPr rtlCol="0" anchor="ctr"/>
          <a:lstStyle/>
          <a:p>
            <a:pPr algn="ctr"/>
            <a:endParaRPr lang="en-US"/>
          </a:p>
        </p:txBody>
      </p:sp>
      <p:grpSp>
        <p:nvGrpSpPr>
          <p:cNvPr id="790" name="Group 789">
            <a:extLst>
              <a:ext uri="{FF2B5EF4-FFF2-40B4-BE49-F238E27FC236}">
                <a16:creationId xmlns:a16="http://schemas.microsoft.com/office/drawing/2014/main" id="{9AF52FB6-D1A3-7B09-9494-2901946BF87F}"/>
              </a:ext>
            </a:extLst>
          </p:cNvPr>
          <p:cNvGrpSpPr/>
          <p:nvPr/>
        </p:nvGrpSpPr>
        <p:grpSpPr>
          <a:xfrm>
            <a:off x="7019303" y="2072197"/>
            <a:ext cx="4172071" cy="1939083"/>
            <a:chOff x="7019303" y="2072197"/>
            <a:chExt cx="4172071" cy="1939083"/>
          </a:xfrm>
        </p:grpSpPr>
        <p:sp>
          <p:nvSpPr>
            <p:cNvPr id="620" name="Freeform: Shape 619">
              <a:extLst>
                <a:ext uri="{FF2B5EF4-FFF2-40B4-BE49-F238E27FC236}">
                  <a16:creationId xmlns:a16="http://schemas.microsoft.com/office/drawing/2014/main" id="{9E7B2AFF-DD69-0A38-F59C-A7AD48B1C103}"/>
                </a:ext>
              </a:extLst>
            </p:cNvPr>
            <p:cNvSpPr/>
            <p:nvPr/>
          </p:nvSpPr>
          <p:spPr bwMode="auto">
            <a:xfrm>
              <a:off x="7877175" y="2724150"/>
              <a:ext cx="3273425" cy="203200"/>
            </a:xfrm>
            <a:custGeom>
              <a:avLst/>
              <a:gdLst>
                <a:gd name="connsiteX0" fmla="*/ 3273425 w 3273425"/>
                <a:gd name="connsiteY0" fmla="*/ 203200 h 203200"/>
                <a:gd name="connsiteX1" fmla="*/ 990600 w 3273425"/>
                <a:gd name="connsiteY1" fmla="*/ 203200 h 203200"/>
                <a:gd name="connsiteX2" fmla="*/ 990600 w 3273425"/>
                <a:gd name="connsiteY2" fmla="*/ 171450 h 203200"/>
                <a:gd name="connsiteX3" fmla="*/ 904875 w 3273425"/>
                <a:gd name="connsiteY3" fmla="*/ 171450 h 203200"/>
                <a:gd name="connsiteX4" fmla="*/ 904875 w 3273425"/>
                <a:gd name="connsiteY4" fmla="*/ 123825 h 203200"/>
                <a:gd name="connsiteX5" fmla="*/ 739775 w 3273425"/>
                <a:gd name="connsiteY5" fmla="*/ 123825 h 203200"/>
                <a:gd name="connsiteX6" fmla="*/ 739775 w 3273425"/>
                <a:gd name="connsiteY6" fmla="*/ 31750 h 203200"/>
                <a:gd name="connsiteX7" fmla="*/ 203200 w 3273425"/>
                <a:gd name="connsiteY7" fmla="*/ 31750 h 203200"/>
                <a:gd name="connsiteX8" fmla="*/ 203200 w 3273425"/>
                <a:gd name="connsiteY8" fmla="*/ 0 h 203200"/>
                <a:gd name="connsiteX9" fmla="*/ 0 w 3273425"/>
                <a:gd name="connsiteY9" fmla="*/ 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3425" h="203200">
                  <a:moveTo>
                    <a:pt x="3273425" y="203200"/>
                  </a:moveTo>
                  <a:lnTo>
                    <a:pt x="990600" y="203200"/>
                  </a:lnTo>
                  <a:lnTo>
                    <a:pt x="990600" y="171450"/>
                  </a:lnTo>
                  <a:lnTo>
                    <a:pt x="904875" y="171450"/>
                  </a:lnTo>
                  <a:lnTo>
                    <a:pt x="904875" y="123825"/>
                  </a:lnTo>
                  <a:lnTo>
                    <a:pt x="739775" y="123825"/>
                  </a:lnTo>
                  <a:lnTo>
                    <a:pt x="739775" y="31750"/>
                  </a:lnTo>
                  <a:lnTo>
                    <a:pt x="203200" y="31750"/>
                  </a:lnTo>
                  <a:lnTo>
                    <a:pt x="20320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625" name="Group 624">
              <a:extLst>
                <a:ext uri="{FF2B5EF4-FFF2-40B4-BE49-F238E27FC236}">
                  <a16:creationId xmlns:a16="http://schemas.microsoft.com/office/drawing/2014/main" id="{B3D49CCC-18C4-FBA8-5B6D-D18AA777BC92}"/>
                </a:ext>
              </a:extLst>
            </p:cNvPr>
            <p:cNvGrpSpPr/>
            <p:nvPr/>
          </p:nvGrpSpPr>
          <p:grpSpPr>
            <a:xfrm>
              <a:off x="7019303" y="2072197"/>
              <a:ext cx="88763" cy="88763"/>
              <a:chOff x="2910220" y="2106970"/>
              <a:chExt cx="138146" cy="138146"/>
            </a:xfrm>
          </p:grpSpPr>
          <p:cxnSp>
            <p:nvCxnSpPr>
              <p:cNvPr id="626" name="Straight Connector 625">
                <a:extLst>
                  <a:ext uri="{FF2B5EF4-FFF2-40B4-BE49-F238E27FC236}">
                    <a16:creationId xmlns:a16="http://schemas.microsoft.com/office/drawing/2014/main" id="{367CBCDF-4820-FE04-951F-1AE82462E2A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5EE6CB2F-E05F-BFAB-A271-0583460D383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207EC8BC-CAD7-0B0D-EF03-B464686E3B62}"/>
                </a:ext>
              </a:extLst>
            </p:cNvPr>
            <p:cNvGrpSpPr/>
            <p:nvPr/>
          </p:nvGrpSpPr>
          <p:grpSpPr>
            <a:xfrm>
              <a:off x="7137329" y="2119753"/>
              <a:ext cx="88763" cy="88763"/>
              <a:chOff x="2910220" y="2106970"/>
              <a:chExt cx="138146" cy="138146"/>
            </a:xfrm>
          </p:grpSpPr>
          <p:cxnSp>
            <p:nvCxnSpPr>
              <p:cNvPr id="629" name="Straight Connector 628">
                <a:extLst>
                  <a:ext uri="{FF2B5EF4-FFF2-40B4-BE49-F238E27FC236}">
                    <a16:creationId xmlns:a16="http://schemas.microsoft.com/office/drawing/2014/main" id="{664D886D-D4B4-5242-3AF7-AD6FDF2EA56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6FFE50B6-E491-6C5D-FBD1-64B593682F1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DAD269A0-ABCF-51A5-6941-9CB7AC258BF6}"/>
                </a:ext>
              </a:extLst>
            </p:cNvPr>
            <p:cNvGrpSpPr/>
            <p:nvPr/>
          </p:nvGrpSpPr>
          <p:grpSpPr>
            <a:xfrm>
              <a:off x="7155005" y="2119753"/>
              <a:ext cx="88763" cy="88763"/>
              <a:chOff x="2910220" y="2106970"/>
              <a:chExt cx="138146" cy="138146"/>
            </a:xfrm>
          </p:grpSpPr>
          <p:cxnSp>
            <p:nvCxnSpPr>
              <p:cNvPr id="632" name="Straight Connector 631">
                <a:extLst>
                  <a:ext uri="{FF2B5EF4-FFF2-40B4-BE49-F238E27FC236}">
                    <a16:creationId xmlns:a16="http://schemas.microsoft.com/office/drawing/2014/main" id="{BD001850-7621-CEC8-7452-7BC4226EDBD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D0395BE5-FE24-7B9B-CA4D-A95D41E4C22A}"/>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4" name="Group 633">
              <a:extLst>
                <a:ext uri="{FF2B5EF4-FFF2-40B4-BE49-F238E27FC236}">
                  <a16:creationId xmlns:a16="http://schemas.microsoft.com/office/drawing/2014/main" id="{3E1B0F5A-69E7-7455-902D-564FD4C4DB49}"/>
                </a:ext>
              </a:extLst>
            </p:cNvPr>
            <p:cNvGrpSpPr/>
            <p:nvPr/>
          </p:nvGrpSpPr>
          <p:grpSpPr>
            <a:xfrm>
              <a:off x="7464430" y="2283758"/>
              <a:ext cx="88763" cy="88763"/>
              <a:chOff x="2910220" y="2106970"/>
              <a:chExt cx="138146" cy="138146"/>
            </a:xfrm>
          </p:grpSpPr>
          <p:cxnSp>
            <p:nvCxnSpPr>
              <p:cNvPr id="635" name="Straight Connector 634">
                <a:extLst>
                  <a:ext uri="{FF2B5EF4-FFF2-40B4-BE49-F238E27FC236}">
                    <a16:creationId xmlns:a16="http://schemas.microsoft.com/office/drawing/2014/main" id="{1B30C08C-E5B9-AC5C-B3E5-62D19E2CE42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72DCC310-2803-83DE-ED0D-8AD25332CFA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7" name="Group 636">
              <a:extLst>
                <a:ext uri="{FF2B5EF4-FFF2-40B4-BE49-F238E27FC236}">
                  <a16:creationId xmlns:a16="http://schemas.microsoft.com/office/drawing/2014/main" id="{395B546C-C113-72F8-42E7-D6C452DAB5AD}"/>
                </a:ext>
              </a:extLst>
            </p:cNvPr>
            <p:cNvGrpSpPr/>
            <p:nvPr/>
          </p:nvGrpSpPr>
          <p:grpSpPr>
            <a:xfrm>
              <a:off x="7650176" y="2323020"/>
              <a:ext cx="88763" cy="88763"/>
              <a:chOff x="2910220" y="2106970"/>
              <a:chExt cx="138146" cy="138146"/>
            </a:xfrm>
          </p:grpSpPr>
          <p:cxnSp>
            <p:nvCxnSpPr>
              <p:cNvPr id="638" name="Straight Connector 637">
                <a:extLst>
                  <a:ext uri="{FF2B5EF4-FFF2-40B4-BE49-F238E27FC236}">
                    <a16:creationId xmlns:a16="http://schemas.microsoft.com/office/drawing/2014/main" id="{B94D562C-20D0-E29D-D1CE-9EA00889D392}"/>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3D87E26A-FDA8-BE79-5007-EC2AB7C7BEA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47B1133C-E9EF-AD73-EB67-0A0808CBC6F9}"/>
                </a:ext>
              </a:extLst>
            </p:cNvPr>
            <p:cNvGrpSpPr/>
            <p:nvPr/>
          </p:nvGrpSpPr>
          <p:grpSpPr>
            <a:xfrm>
              <a:off x="7831458" y="2386507"/>
              <a:ext cx="88763" cy="88763"/>
              <a:chOff x="2910220" y="2106970"/>
              <a:chExt cx="138146" cy="138146"/>
            </a:xfrm>
          </p:grpSpPr>
          <p:cxnSp>
            <p:nvCxnSpPr>
              <p:cNvPr id="641" name="Straight Connector 640">
                <a:extLst>
                  <a:ext uri="{FF2B5EF4-FFF2-40B4-BE49-F238E27FC236}">
                    <a16:creationId xmlns:a16="http://schemas.microsoft.com/office/drawing/2014/main" id="{4FF2FEFB-3926-FCC9-51EF-66A0C26B12E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3BD984D9-C128-111D-3192-E6CB08BC409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68992FCD-E225-B54C-7412-8350DD7309EE}"/>
                </a:ext>
              </a:extLst>
            </p:cNvPr>
            <p:cNvGrpSpPr/>
            <p:nvPr/>
          </p:nvGrpSpPr>
          <p:grpSpPr>
            <a:xfrm>
              <a:off x="8279370" y="2561501"/>
              <a:ext cx="88763" cy="88763"/>
              <a:chOff x="2910220" y="2106970"/>
              <a:chExt cx="138146" cy="138146"/>
            </a:xfrm>
          </p:grpSpPr>
          <p:cxnSp>
            <p:nvCxnSpPr>
              <p:cNvPr id="644" name="Straight Connector 643">
                <a:extLst>
                  <a:ext uri="{FF2B5EF4-FFF2-40B4-BE49-F238E27FC236}">
                    <a16:creationId xmlns:a16="http://schemas.microsoft.com/office/drawing/2014/main" id="{0BB3C4A7-26FA-3EF7-42FA-8B7DAC296568}"/>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1A7F5FD-E366-1098-7C73-531931C3572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F02F067E-8970-D463-59E1-3F5B5CD3219E}"/>
                </a:ext>
              </a:extLst>
            </p:cNvPr>
            <p:cNvGrpSpPr/>
            <p:nvPr/>
          </p:nvGrpSpPr>
          <p:grpSpPr>
            <a:xfrm>
              <a:off x="8337347" y="2561501"/>
              <a:ext cx="88763" cy="88763"/>
              <a:chOff x="2910220" y="2106970"/>
              <a:chExt cx="138146" cy="138146"/>
            </a:xfrm>
          </p:grpSpPr>
          <p:cxnSp>
            <p:nvCxnSpPr>
              <p:cNvPr id="647" name="Straight Connector 646">
                <a:extLst>
                  <a:ext uri="{FF2B5EF4-FFF2-40B4-BE49-F238E27FC236}">
                    <a16:creationId xmlns:a16="http://schemas.microsoft.com/office/drawing/2014/main" id="{ADF4C2B7-5A14-CE28-F14C-AAE0FD850B2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D86BD712-6C37-E17D-0AF0-0CF2A8F1781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17C4D5DE-7F7B-F77E-D626-6A466229C24D}"/>
                </a:ext>
              </a:extLst>
            </p:cNvPr>
            <p:cNvGrpSpPr/>
            <p:nvPr/>
          </p:nvGrpSpPr>
          <p:grpSpPr>
            <a:xfrm>
              <a:off x="8397698" y="2716175"/>
              <a:ext cx="88763" cy="88763"/>
              <a:chOff x="2910220" y="2106970"/>
              <a:chExt cx="138146" cy="138146"/>
            </a:xfrm>
          </p:grpSpPr>
          <p:cxnSp>
            <p:nvCxnSpPr>
              <p:cNvPr id="650" name="Straight Connector 649">
                <a:extLst>
                  <a:ext uri="{FF2B5EF4-FFF2-40B4-BE49-F238E27FC236}">
                    <a16:creationId xmlns:a16="http://schemas.microsoft.com/office/drawing/2014/main" id="{06087867-23E1-8072-2315-D5E71E6F07F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45CBB47C-8852-D878-BD73-D4DB7221986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BE1FEC41-FBE9-4D64-EB2D-F4EA4313E088}"/>
                </a:ext>
              </a:extLst>
            </p:cNvPr>
            <p:cNvGrpSpPr/>
            <p:nvPr/>
          </p:nvGrpSpPr>
          <p:grpSpPr>
            <a:xfrm>
              <a:off x="8432114" y="2716175"/>
              <a:ext cx="88763" cy="88763"/>
              <a:chOff x="2910220" y="2106970"/>
              <a:chExt cx="138146" cy="138146"/>
            </a:xfrm>
          </p:grpSpPr>
          <p:cxnSp>
            <p:nvCxnSpPr>
              <p:cNvPr id="653" name="Straight Connector 652">
                <a:extLst>
                  <a:ext uri="{FF2B5EF4-FFF2-40B4-BE49-F238E27FC236}">
                    <a16:creationId xmlns:a16="http://schemas.microsoft.com/office/drawing/2014/main" id="{21B5FAA3-ED2E-0075-BA2E-0D99DAF0D6B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A05D4721-1DF0-AC7F-F9DD-768D1E754DA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C36AD1A5-D09F-497C-7384-F3DA179EE441}"/>
                </a:ext>
              </a:extLst>
            </p:cNvPr>
            <p:cNvGrpSpPr/>
            <p:nvPr/>
          </p:nvGrpSpPr>
          <p:grpSpPr>
            <a:xfrm>
              <a:off x="8644095" y="2804938"/>
              <a:ext cx="88763" cy="88763"/>
              <a:chOff x="2910220" y="2106970"/>
              <a:chExt cx="138146" cy="138146"/>
            </a:xfrm>
          </p:grpSpPr>
          <p:cxnSp>
            <p:nvCxnSpPr>
              <p:cNvPr id="656" name="Straight Connector 655">
                <a:extLst>
                  <a:ext uri="{FF2B5EF4-FFF2-40B4-BE49-F238E27FC236}">
                    <a16:creationId xmlns:a16="http://schemas.microsoft.com/office/drawing/2014/main" id="{62407185-6AC1-73FE-8B7C-B3534D05668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D2236DF-E4F0-CB61-572D-70F72E48843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72AE029A-6D85-46E7-987D-EBF0BE4BAF86}"/>
                </a:ext>
              </a:extLst>
            </p:cNvPr>
            <p:cNvGrpSpPr/>
            <p:nvPr/>
          </p:nvGrpSpPr>
          <p:grpSpPr>
            <a:xfrm>
              <a:off x="8704166" y="2804938"/>
              <a:ext cx="88763" cy="88763"/>
              <a:chOff x="2910220" y="2106970"/>
              <a:chExt cx="138146" cy="138146"/>
            </a:xfrm>
          </p:grpSpPr>
          <p:cxnSp>
            <p:nvCxnSpPr>
              <p:cNvPr id="659" name="Straight Connector 658">
                <a:extLst>
                  <a:ext uri="{FF2B5EF4-FFF2-40B4-BE49-F238E27FC236}">
                    <a16:creationId xmlns:a16="http://schemas.microsoft.com/office/drawing/2014/main" id="{A2F30304-35EB-CCAD-126C-FBF6B0970522}"/>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D433BFA1-D51B-D219-E615-D62D1B4AA49B}"/>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5C7DEAEE-B64F-8252-F8B9-8C70C1375B43}"/>
                </a:ext>
              </a:extLst>
            </p:cNvPr>
            <p:cNvGrpSpPr/>
            <p:nvPr/>
          </p:nvGrpSpPr>
          <p:grpSpPr>
            <a:xfrm>
              <a:off x="8890492" y="2890800"/>
              <a:ext cx="88763" cy="88763"/>
              <a:chOff x="2910220" y="2106970"/>
              <a:chExt cx="138146" cy="138146"/>
            </a:xfrm>
          </p:grpSpPr>
          <p:cxnSp>
            <p:nvCxnSpPr>
              <p:cNvPr id="662" name="Straight Connector 661">
                <a:extLst>
                  <a:ext uri="{FF2B5EF4-FFF2-40B4-BE49-F238E27FC236}">
                    <a16:creationId xmlns:a16="http://schemas.microsoft.com/office/drawing/2014/main" id="{500A268C-760B-6A46-AE1A-095FDCC5493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079E457A-068F-D9E4-E661-95CED672F1A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CED6BB3C-FEE9-8BE7-46D2-055CE0197DBD}"/>
                </a:ext>
              </a:extLst>
            </p:cNvPr>
            <p:cNvGrpSpPr/>
            <p:nvPr/>
          </p:nvGrpSpPr>
          <p:grpSpPr>
            <a:xfrm>
              <a:off x="8874479" y="2718840"/>
              <a:ext cx="88763" cy="88763"/>
              <a:chOff x="2910220" y="2106970"/>
              <a:chExt cx="138146" cy="138146"/>
            </a:xfrm>
          </p:grpSpPr>
          <p:cxnSp>
            <p:nvCxnSpPr>
              <p:cNvPr id="665" name="Straight Connector 664">
                <a:extLst>
                  <a:ext uri="{FF2B5EF4-FFF2-40B4-BE49-F238E27FC236}">
                    <a16:creationId xmlns:a16="http://schemas.microsoft.com/office/drawing/2014/main" id="{6A1C0F03-73E3-9D14-9A4B-E2125E60548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C42E921E-556A-DF14-767D-F225E59CD42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BB15223D-BE13-9D08-D325-2859621FCFFB}"/>
                </a:ext>
              </a:extLst>
            </p:cNvPr>
            <p:cNvGrpSpPr/>
            <p:nvPr/>
          </p:nvGrpSpPr>
          <p:grpSpPr>
            <a:xfrm>
              <a:off x="8915336" y="2775595"/>
              <a:ext cx="88763" cy="88763"/>
              <a:chOff x="2910220" y="2106970"/>
              <a:chExt cx="138146" cy="138146"/>
            </a:xfrm>
          </p:grpSpPr>
          <p:cxnSp>
            <p:nvCxnSpPr>
              <p:cNvPr id="668" name="Straight Connector 667">
                <a:extLst>
                  <a:ext uri="{FF2B5EF4-FFF2-40B4-BE49-F238E27FC236}">
                    <a16:creationId xmlns:a16="http://schemas.microsoft.com/office/drawing/2014/main" id="{64C3CD90-D220-CF1F-B53B-ED68E26A026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6A3A15FD-7982-CE38-E1C2-97C1AEDC614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ABBBF6B4-817B-1D7B-F9B0-DC9895F088D9}"/>
                </a:ext>
              </a:extLst>
            </p:cNvPr>
            <p:cNvGrpSpPr/>
            <p:nvPr/>
          </p:nvGrpSpPr>
          <p:grpSpPr>
            <a:xfrm>
              <a:off x="8964360" y="2837109"/>
              <a:ext cx="88763" cy="88763"/>
              <a:chOff x="2910220" y="2106970"/>
              <a:chExt cx="138146" cy="138146"/>
            </a:xfrm>
          </p:grpSpPr>
          <p:cxnSp>
            <p:nvCxnSpPr>
              <p:cNvPr id="671" name="Straight Connector 670">
                <a:extLst>
                  <a:ext uri="{FF2B5EF4-FFF2-40B4-BE49-F238E27FC236}">
                    <a16:creationId xmlns:a16="http://schemas.microsoft.com/office/drawing/2014/main" id="{3C99C7A3-576D-18F0-0E47-2CBA8F65F45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8C0160B7-7124-26C2-E4A6-6CF0C0A8798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019AD737-B1F2-8CA5-CAF9-195098BBEB4C}"/>
                </a:ext>
              </a:extLst>
            </p:cNvPr>
            <p:cNvGrpSpPr/>
            <p:nvPr/>
          </p:nvGrpSpPr>
          <p:grpSpPr>
            <a:xfrm>
              <a:off x="9004204" y="2837109"/>
              <a:ext cx="88763" cy="88763"/>
              <a:chOff x="2910220" y="2106970"/>
              <a:chExt cx="138146" cy="138146"/>
            </a:xfrm>
          </p:grpSpPr>
          <p:cxnSp>
            <p:nvCxnSpPr>
              <p:cNvPr id="674" name="Straight Connector 673">
                <a:extLst>
                  <a:ext uri="{FF2B5EF4-FFF2-40B4-BE49-F238E27FC236}">
                    <a16:creationId xmlns:a16="http://schemas.microsoft.com/office/drawing/2014/main" id="{F7BB7C49-A854-9B0E-FB5A-013D773F4DD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C2398F39-3912-DDEA-9066-71A4497EB75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0A864929-B83E-D142-248C-3C60D9F326BD}"/>
                </a:ext>
              </a:extLst>
            </p:cNvPr>
            <p:cNvGrpSpPr/>
            <p:nvPr/>
          </p:nvGrpSpPr>
          <p:grpSpPr>
            <a:xfrm>
              <a:off x="9032437" y="2837109"/>
              <a:ext cx="88763" cy="88763"/>
              <a:chOff x="2910220" y="2106970"/>
              <a:chExt cx="138146" cy="138146"/>
            </a:xfrm>
          </p:grpSpPr>
          <p:cxnSp>
            <p:nvCxnSpPr>
              <p:cNvPr id="677" name="Straight Connector 676">
                <a:extLst>
                  <a:ext uri="{FF2B5EF4-FFF2-40B4-BE49-F238E27FC236}">
                    <a16:creationId xmlns:a16="http://schemas.microsoft.com/office/drawing/2014/main" id="{1DBD7065-3B2B-1320-A86A-5018B4BEC24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0BF1C808-8CF5-0C34-CA73-5BA9D6346EC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21ED618A-5F81-09C5-5A9D-120A0EEE36AF}"/>
                </a:ext>
              </a:extLst>
            </p:cNvPr>
            <p:cNvGrpSpPr/>
            <p:nvPr/>
          </p:nvGrpSpPr>
          <p:grpSpPr>
            <a:xfrm>
              <a:off x="9061338" y="2837109"/>
              <a:ext cx="88763" cy="88763"/>
              <a:chOff x="2910220" y="2106970"/>
              <a:chExt cx="138146" cy="138146"/>
            </a:xfrm>
          </p:grpSpPr>
          <p:cxnSp>
            <p:nvCxnSpPr>
              <p:cNvPr id="680" name="Straight Connector 679">
                <a:extLst>
                  <a:ext uri="{FF2B5EF4-FFF2-40B4-BE49-F238E27FC236}">
                    <a16:creationId xmlns:a16="http://schemas.microsoft.com/office/drawing/2014/main" id="{25E14E4A-AD38-9E03-9E9D-7838271373B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7CD98E7D-EA7E-362A-BCD2-7C6FF7E5C6C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2" name="Group 681">
              <a:extLst>
                <a:ext uri="{FF2B5EF4-FFF2-40B4-BE49-F238E27FC236}">
                  <a16:creationId xmlns:a16="http://schemas.microsoft.com/office/drawing/2014/main" id="{6F25C2C1-096F-DFBB-7717-E6747733135F}"/>
                </a:ext>
              </a:extLst>
            </p:cNvPr>
            <p:cNvGrpSpPr/>
            <p:nvPr/>
          </p:nvGrpSpPr>
          <p:grpSpPr>
            <a:xfrm>
              <a:off x="9089399" y="2837109"/>
              <a:ext cx="88763" cy="88763"/>
              <a:chOff x="2910220" y="2106970"/>
              <a:chExt cx="138146" cy="138146"/>
            </a:xfrm>
          </p:grpSpPr>
          <p:cxnSp>
            <p:nvCxnSpPr>
              <p:cNvPr id="683" name="Straight Connector 682">
                <a:extLst>
                  <a:ext uri="{FF2B5EF4-FFF2-40B4-BE49-F238E27FC236}">
                    <a16:creationId xmlns:a16="http://schemas.microsoft.com/office/drawing/2014/main" id="{D3DF4F13-66F5-6E46-D902-EDC846A4FB7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754CF4DC-1460-0FE2-FF25-E88FA5B3620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5" name="Group 684">
              <a:extLst>
                <a:ext uri="{FF2B5EF4-FFF2-40B4-BE49-F238E27FC236}">
                  <a16:creationId xmlns:a16="http://schemas.microsoft.com/office/drawing/2014/main" id="{5FF2DCEF-D406-3021-FAE2-C9D051C1FEB6}"/>
                </a:ext>
              </a:extLst>
            </p:cNvPr>
            <p:cNvGrpSpPr/>
            <p:nvPr/>
          </p:nvGrpSpPr>
          <p:grpSpPr>
            <a:xfrm>
              <a:off x="8900381" y="2889390"/>
              <a:ext cx="88763" cy="88763"/>
              <a:chOff x="2910220" y="2106970"/>
              <a:chExt cx="138146" cy="138146"/>
            </a:xfrm>
          </p:grpSpPr>
          <p:cxnSp>
            <p:nvCxnSpPr>
              <p:cNvPr id="686" name="Straight Connector 685">
                <a:extLst>
                  <a:ext uri="{FF2B5EF4-FFF2-40B4-BE49-F238E27FC236}">
                    <a16:creationId xmlns:a16="http://schemas.microsoft.com/office/drawing/2014/main" id="{061511EE-5167-E656-3D59-822D22F80A2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7940D5D2-2A9F-FBA8-CBAA-3EE309377B1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8" name="Group 687">
              <a:extLst>
                <a:ext uri="{FF2B5EF4-FFF2-40B4-BE49-F238E27FC236}">
                  <a16:creationId xmlns:a16="http://schemas.microsoft.com/office/drawing/2014/main" id="{B8E244FC-C354-68FC-4FB0-31B156554C02}"/>
                </a:ext>
              </a:extLst>
            </p:cNvPr>
            <p:cNvGrpSpPr/>
            <p:nvPr/>
          </p:nvGrpSpPr>
          <p:grpSpPr>
            <a:xfrm>
              <a:off x="8922001" y="2889390"/>
              <a:ext cx="88763" cy="88763"/>
              <a:chOff x="2910220" y="2106970"/>
              <a:chExt cx="138146" cy="138146"/>
            </a:xfrm>
          </p:grpSpPr>
          <p:cxnSp>
            <p:nvCxnSpPr>
              <p:cNvPr id="689" name="Straight Connector 688">
                <a:extLst>
                  <a:ext uri="{FF2B5EF4-FFF2-40B4-BE49-F238E27FC236}">
                    <a16:creationId xmlns:a16="http://schemas.microsoft.com/office/drawing/2014/main" id="{5EBE2D1C-2524-2B10-69DF-D4CBE711292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EDD66372-B143-5644-06A5-C868C9DA966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1" name="Group 690">
              <a:extLst>
                <a:ext uri="{FF2B5EF4-FFF2-40B4-BE49-F238E27FC236}">
                  <a16:creationId xmlns:a16="http://schemas.microsoft.com/office/drawing/2014/main" id="{16E4B303-7530-020C-63ED-8BCD27CF0137}"/>
                </a:ext>
              </a:extLst>
            </p:cNvPr>
            <p:cNvGrpSpPr/>
            <p:nvPr/>
          </p:nvGrpSpPr>
          <p:grpSpPr>
            <a:xfrm>
              <a:off x="8962244" y="2889390"/>
              <a:ext cx="88763" cy="88763"/>
              <a:chOff x="2910220" y="2106970"/>
              <a:chExt cx="138146" cy="138146"/>
            </a:xfrm>
          </p:grpSpPr>
          <p:cxnSp>
            <p:nvCxnSpPr>
              <p:cNvPr id="692" name="Straight Connector 691">
                <a:extLst>
                  <a:ext uri="{FF2B5EF4-FFF2-40B4-BE49-F238E27FC236}">
                    <a16:creationId xmlns:a16="http://schemas.microsoft.com/office/drawing/2014/main" id="{E1249B60-BBB5-004B-77B0-6F49887FC40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87F7C08F-9911-D3E6-B39F-7E499C3EBFD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4" name="Group 693">
              <a:extLst>
                <a:ext uri="{FF2B5EF4-FFF2-40B4-BE49-F238E27FC236}">
                  <a16:creationId xmlns:a16="http://schemas.microsoft.com/office/drawing/2014/main" id="{1C123572-212E-3C43-4A1A-C5F47730CF9C}"/>
                </a:ext>
              </a:extLst>
            </p:cNvPr>
            <p:cNvGrpSpPr/>
            <p:nvPr/>
          </p:nvGrpSpPr>
          <p:grpSpPr>
            <a:xfrm>
              <a:off x="9016117" y="2889390"/>
              <a:ext cx="88763" cy="88763"/>
              <a:chOff x="2910220" y="2106970"/>
              <a:chExt cx="138146" cy="138146"/>
            </a:xfrm>
          </p:grpSpPr>
          <p:cxnSp>
            <p:nvCxnSpPr>
              <p:cNvPr id="695" name="Straight Connector 694">
                <a:extLst>
                  <a:ext uri="{FF2B5EF4-FFF2-40B4-BE49-F238E27FC236}">
                    <a16:creationId xmlns:a16="http://schemas.microsoft.com/office/drawing/2014/main" id="{136D4B81-BA4B-0A62-1FA7-8EE86A73E66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A542F0F1-1F6B-4B3F-091A-E6C557B721D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7" name="Group 696">
              <a:extLst>
                <a:ext uri="{FF2B5EF4-FFF2-40B4-BE49-F238E27FC236}">
                  <a16:creationId xmlns:a16="http://schemas.microsoft.com/office/drawing/2014/main" id="{5FE0D390-7845-2686-AC6E-49F6C433F71B}"/>
                </a:ext>
              </a:extLst>
            </p:cNvPr>
            <p:cNvGrpSpPr/>
            <p:nvPr/>
          </p:nvGrpSpPr>
          <p:grpSpPr>
            <a:xfrm>
              <a:off x="9136760" y="2889390"/>
              <a:ext cx="88763" cy="88763"/>
              <a:chOff x="2910220" y="2106970"/>
              <a:chExt cx="138146" cy="138146"/>
            </a:xfrm>
          </p:grpSpPr>
          <p:cxnSp>
            <p:nvCxnSpPr>
              <p:cNvPr id="698" name="Straight Connector 697">
                <a:extLst>
                  <a:ext uri="{FF2B5EF4-FFF2-40B4-BE49-F238E27FC236}">
                    <a16:creationId xmlns:a16="http://schemas.microsoft.com/office/drawing/2014/main" id="{49C40988-F2D8-37E6-D0D5-0661D25A6F20}"/>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4DF23244-6927-4721-60CB-F8BE38B10D1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A56FECC4-B6EC-643A-0E9A-BE5CDD1AB0B7}"/>
                </a:ext>
              </a:extLst>
            </p:cNvPr>
            <p:cNvGrpSpPr/>
            <p:nvPr/>
          </p:nvGrpSpPr>
          <p:grpSpPr>
            <a:xfrm>
              <a:off x="9175636" y="2889390"/>
              <a:ext cx="88763" cy="88763"/>
              <a:chOff x="2910220" y="2106970"/>
              <a:chExt cx="138146" cy="138146"/>
            </a:xfrm>
          </p:grpSpPr>
          <p:cxnSp>
            <p:nvCxnSpPr>
              <p:cNvPr id="701" name="Straight Connector 700">
                <a:extLst>
                  <a:ext uri="{FF2B5EF4-FFF2-40B4-BE49-F238E27FC236}">
                    <a16:creationId xmlns:a16="http://schemas.microsoft.com/office/drawing/2014/main" id="{384862A3-A9DC-0396-EF3E-80047254926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361C3035-8391-F672-A0E4-05F2BF032FE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3" name="Group 702">
              <a:extLst>
                <a:ext uri="{FF2B5EF4-FFF2-40B4-BE49-F238E27FC236}">
                  <a16:creationId xmlns:a16="http://schemas.microsoft.com/office/drawing/2014/main" id="{AE0B514D-292B-8D46-A626-FDB4FFAFF045}"/>
                </a:ext>
              </a:extLst>
            </p:cNvPr>
            <p:cNvGrpSpPr/>
            <p:nvPr/>
          </p:nvGrpSpPr>
          <p:grpSpPr>
            <a:xfrm>
              <a:off x="9198115" y="2889390"/>
              <a:ext cx="88763" cy="88763"/>
              <a:chOff x="2910220" y="2106970"/>
              <a:chExt cx="138146" cy="138146"/>
            </a:xfrm>
          </p:grpSpPr>
          <p:cxnSp>
            <p:nvCxnSpPr>
              <p:cNvPr id="704" name="Straight Connector 703">
                <a:extLst>
                  <a:ext uri="{FF2B5EF4-FFF2-40B4-BE49-F238E27FC236}">
                    <a16:creationId xmlns:a16="http://schemas.microsoft.com/office/drawing/2014/main" id="{589B0B80-7C13-AD27-0656-C54352A7508F}"/>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7EE66E8F-2A26-0B7E-9652-F2FE13303D8E}"/>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F6FD835A-C2E3-CED0-96DE-5A9B2986BC27}"/>
                </a:ext>
              </a:extLst>
            </p:cNvPr>
            <p:cNvGrpSpPr/>
            <p:nvPr/>
          </p:nvGrpSpPr>
          <p:grpSpPr>
            <a:xfrm>
              <a:off x="9215129" y="2889390"/>
              <a:ext cx="88763" cy="88763"/>
              <a:chOff x="2910220" y="2106970"/>
              <a:chExt cx="138146" cy="138146"/>
            </a:xfrm>
          </p:grpSpPr>
          <p:cxnSp>
            <p:nvCxnSpPr>
              <p:cNvPr id="707" name="Straight Connector 706">
                <a:extLst>
                  <a:ext uri="{FF2B5EF4-FFF2-40B4-BE49-F238E27FC236}">
                    <a16:creationId xmlns:a16="http://schemas.microsoft.com/office/drawing/2014/main" id="{FAA174A7-7610-931B-2A47-4CEECE28ADA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B11ABC0D-BC96-DA1D-FEEC-8E830526D505}"/>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1CE9BC34-D3DF-3D84-EB8A-DBF17088B3B3}"/>
                </a:ext>
              </a:extLst>
            </p:cNvPr>
            <p:cNvGrpSpPr/>
            <p:nvPr/>
          </p:nvGrpSpPr>
          <p:grpSpPr>
            <a:xfrm>
              <a:off x="9259441" y="2889390"/>
              <a:ext cx="88763" cy="88763"/>
              <a:chOff x="2910220" y="2106970"/>
              <a:chExt cx="138146" cy="138146"/>
            </a:xfrm>
          </p:grpSpPr>
          <p:cxnSp>
            <p:nvCxnSpPr>
              <p:cNvPr id="710" name="Straight Connector 709">
                <a:extLst>
                  <a:ext uri="{FF2B5EF4-FFF2-40B4-BE49-F238E27FC236}">
                    <a16:creationId xmlns:a16="http://schemas.microsoft.com/office/drawing/2014/main" id="{DB476F59-BECA-55EF-148D-F9FA094DB9D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4EC265B9-BCE3-3CAA-C497-3E1E196B8CB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2" name="Group 711">
              <a:extLst>
                <a:ext uri="{FF2B5EF4-FFF2-40B4-BE49-F238E27FC236}">
                  <a16:creationId xmlns:a16="http://schemas.microsoft.com/office/drawing/2014/main" id="{0C53E9AC-9ADD-E2B7-A9FB-DAF9F30EFF6A}"/>
                </a:ext>
              </a:extLst>
            </p:cNvPr>
            <p:cNvGrpSpPr/>
            <p:nvPr/>
          </p:nvGrpSpPr>
          <p:grpSpPr>
            <a:xfrm>
              <a:off x="9279782" y="2889390"/>
              <a:ext cx="88763" cy="88763"/>
              <a:chOff x="2910220" y="2106970"/>
              <a:chExt cx="138146" cy="138146"/>
            </a:xfrm>
          </p:grpSpPr>
          <p:cxnSp>
            <p:nvCxnSpPr>
              <p:cNvPr id="713" name="Straight Connector 712">
                <a:extLst>
                  <a:ext uri="{FF2B5EF4-FFF2-40B4-BE49-F238E27FC236}">
                    <a16:creationId xmlns:a16="http://schemas.microsoft.com/office/drawing/2014/main" id="{B740DC6F-FC6C-FD79-4057-4F1811FCDB0F}"/>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F3925966-3C9D-08F6-C517-3C678876A33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5" name="Group 714">
              <a:extLst>
                <a:ext uri="{FF2B5EF4-FFF2-40B4-BE49-F238E27FC236}">
                  <a16:creationId xmlns:a16="http://schemas.microsoft.com/office/drawing/2014/main" id="{4ADB1EF5-E327-6392-9CDC-6805216E4444}"/>
                </a:ext>
              </a:extLst>
            </p:cNvPr>
            <p:cNvGrpSpPr/>
            <p:nvPr/>
          </p:nvGrpSpPr>
          <p:grpSpPr>
            <a:xfrm>
              <a:off x="9316156" y="2889390"/>
              <a:ext cx="88763" cy="88763"/>
              <a:chOff x="2910220" y="2106970"/>
              <a:chExt cx="138146" cy="138146"/>
            </a:xfrm>
          </p:grpSpPr>
          <p:cxnSp>
            <p:nvCxnSpPr>
              <p:cNvPr id="716" name="Straight Connector 715">
                <a:extLst>
                  <a:ext uri="{FF2B5EF4-FFF2-40B4-BE49-F238E27FC236}">
                    <a16:creationId xmlns:a16="http://schemas.microsoft.com/office/drawing/2014/main" id="{BDEC0015-D63F-2610-F4F9-D9BB2BCF1551}"/>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380A0435-AFE8-F3AC-0191-5C908C10980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CABFA7AC-B1D1-2D56-78E3-9FE86144C000}"/>
                </a:ext>
              </a:extLst>
            </p:cNvPr>
            <p:cNvGrpSpPr/>
            <p:nvPr/>
          </p:nvGrpSpPr>
          <p:grpSpPr>
            <a:xfrm>
              <a:off x="9352125" y="2889390"/>
              <a:ext cx="88763" cy="88763"/>
              <a:chOff x="2910220" y="2106970"/>
              <a:chExt cx="138146" cy="138146"/>
            </a:xfrm>
          </p:grpSpPr>
          <p:cxnSp>
            <p:nvCxnSpPr>
              <p:cNvPr id="719" name="Straight Connector 718">
                <a:extLst>
                  <a:ext uri="{FF2B5EF4-FFF2-40B4-BE49-F238E27FC236}">
                    <a16:creationId xmlns:a16="http://schemas.microsoft.com/office/drawing/2014/main" id="{C26A2702-490F-B220-DA67-7C22D37FAF60}"/>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30C958E3-C06B-A28D-7984-2E4C1618E2D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1" name="Group 720">
              <a:extLst>
                <a:ext uri="{FF2B5EF4-FFF2-40B4-BE49-F238E27FC236}">
                  <a16:creationId xmlns:a16="http://schemas.microsoft.com/office/drawing/2014/main" id="{BF5BFF41-A6CD-D628-E749-F09F4D6D87F0}"/>
                </a:ext>
              </a:extLst>
            </p:cNvPr>
            <p:cNvGrpSpPr/>
            <p:nvPr/>
          </p:nvGrpSpPr>
          <p:grpSpPr>
            <a:xfrm>
              <a:off x="9360226" y="2889390"/>
              <a:ext cx="88763" cy="88763"/>
              <a:chOff x="2910220" y="2106970"/>
              <a:chExt cx="138146" cy="138146"/>
            </a:xfrm>
          </p:grpSpPr>
          <p:cxnSp>
            <p:nvCxnSpPr>
              <p:cNvPr id="722" name="Straight Connector 721">
                <a:extLst>
                  <a:ext uri="{FF2B5EF4-FFF2-40B4-BE49-F238E27FC236}">
                    <a16:creationId xmlns:a16="http://schemas.microsoft.com/office/drawing/2014/main" id="{DB34DF62-4169-CE10-4B39-B2768579A0E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2EFA8001-8199-E31A-DCB4-4FC6BB4DA52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4" name="Group 723">
              <a:extLst>
                <a:ext uri="{FF2B5EF4-FFF2-40B4-BE49-F238E27FC236}">
                  <a16:creationId xmlns:a16="http://schemas.microsoft.com/office/drawing/2014/main" id="{D5D3E734-1A3B-338A-20FE-84B80439233F}"/>
                </a:ext>
              </a:extLst>
            </p:cNvPr>
            <p:cNvGrpSpPr/>
            <p:nvPr/>
          </p:nvGrpSpPr>
          <p:grpSpPr>
            <a:xfrm>
              <a:off x="9392417" y="2889390"/>
              <a:ext cx="88763" cy="88763"/>
              <a:chOff x="2910220" y="2106970"/>
              <a:chExt cx="138146" cy="138146"/>
            </a:xfrm>
          </p:grpSpPr>
          <p:cxnSp>
            <p:nvCxnSpPr>
              <p:cNvPr id="725" name="Straight Connector 724">
                <a:extLst>
                  <a:ext uri="{FF2B5EF4-FFF2-40B4-BE49-F238E27FC236}">
                    <a16:creationId xmlns:a16="http://schemas.microsoft.com/office/drawing/2014/main" id="{9AE30C33-4AC3-582B-F22A-ADCC2B15530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EF9E868A-FF01-84D2-97D3-5324631EF75F}"/>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7" name="Group 726">
              <a:extLst>
                <a:ext uri="{FF2B5EF4-FFF2-40B4-BE49-F238E27FC236}">
                  <a16:creationId xmlns:a16="http://schemas.microsoft.com/office/drawing/2014/main" id="{0AED36B3-CCAF-7F19-E2F5-EC6D0520E83D}"/>
                </a:ext>
              </a:extLst>
            </p:cNvPr>
            <p:cNvGrpSpPr/>
            <p:nvPr/>
          </p:nvGrpSpPr>
          <p:grpSpPr>
            <a:xfrm>
              <a:off x="9432475" y="2889390"/>
              <a:ext cx="88763" cy="88763"/>
              <a:chOff x="2910220" y="2106970"/>
              <a:chExt cx="138146" cy="138146"/>
            </a:xfrm>
          </p:grpSpPr>
          <p:cxnSp>
            <p:nvCxnSpPr>
              <p:cNvPr id="728" name="Straight Connector 727">
                <a:extLst>
                  <a:ext uri="{FF2B5EF4-FFF2-40B4-BE49-F238E27FC236}">
                    <a16:creationId xmlns:a16="http://schemas.microsoft.com/office/drawing/2014/main" id="{88D4DB74-C440-C8B9-688C-52A5FEE59D6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4F3E6C59-695A-6ACC-774F-D4FF63C8FEB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0" name="Group 729">
              <a:extLst>
                <a:ext uri="{FF2B5EF4-FFF2-40B4-BE49-F238E27FC236}">
                  <a16:creationId xmlns:a16="http://schemas.microsoft.com/office/drawing/2014/main" id="{5CC51D26-C6F2-5D83-C430-ADFDE6B212E8}"/>
                </a:ext>
              </a:extLst>
            </p:cNvPr>
            <p:cNvGrpSpPr/>
            <p:nvPr/>
          </p:nvGrpSpPr>
          <p:grpSpPr>
            <a:xfrm>
              <a:off x="9461267" y="2889390"/>
              <a:ext cx="88763" cy="88763"/>
              <a:chOff x="2910220" y="2106970"/>
              <a:chExt cx="138146" cy="138146"/>
            </a:xfrm>
          </p:grpSpPr>
          <p:cxnSp>
            <p:nvCxnSpPr>
              <p:cNvPr id="731" name="Straight Connector 730">
                <a:extLst>
                  <a:ext uri="{FF2B5EF4-FFF2-40B4-BE49-F238E27FC236}">
                    <a16:creationId xmlns:a16="http://schemas.microsoft.com/office/drawing/2014/main" id="{9C2B5930-2AC7-8863-4FCB-78E91C315D2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3D516D23-C334-ECBC-0B2E-8079DCBCBBBE}"/>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3" name="Group 732">
              <a:extLst>
                <a:ext uri="{FF2B5EF4-FFF2-40B4-BE49-F238E27FC236}">
                  <a16:creationId xmlns:a16="http://schemas.microsoft.com/office/drawing/2014/main" id="{16191D6B-BC0C-9AF0-0C0A-229750EE8481}"/>
                </a:ext>
              </a:extLst>
            </p:cNvPr>
            <p:cNvGrpSpPr/>
            <p:nvPr/>
          </p:nvGrpSpPr>
          <p:grpSpPr>
            <a:xfrm>
              <a:off x="9492698" y="2889390"/>
              <a:ext cx="88763" cy="88763"/>
              <a:chOff x="2910220" y="2106970"/>
              <a:chExt cx="138146" cy="138146"/>
            </a:xfrm>
          </p:grpSpPr>
          <p:cxnSp>
            <p:nvCxnSpPr>
              <p:cNvPr id="734" name="Straight Connector 733">
                <a:extLst>
                  <a:ext uri="{FF2B5EF4-FFF2-40B4-BE49-F238E27FC236}">
                    <a16:creationId xmlns:a16="http://schemas.microsoft.com/office/drawing/2014/main" id="{3865BCF5-248C-1A69-538C-22293393766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12647A84-C3DE-E460-9B3C-F2459184530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6" name="Group 735">
              <a:extLst>
                <a:ext uri="{FF2B5EF4-FFF2-40B4-BE49-F238E27FC236}">
                  <a16:creationId xmlns:a16="http://schemas.microsoft.com/office/drawing/2014/main" id="{EB66AFE1-F3D6-AE24-AA22-3F502C2A6DDE}"/>
                </a:ext>
              </a:extLst>
            </p:cNvPr>
            <p:cNvGrpSpPr/>
            <p:nvPr/>
          </p:nvGrpSpPr>
          <p:grpSpPr>
            <a:xfrm>
              <a:off x="9518891" y="2889390"/>
              <a:ext cx="88763" cy="88763"/>
              <a:chOff x="2910220" y="2106970"/>
              <a:chExt cx="138146" cy="138146"/>
            </a:xfrm>
          </p:grpSpPr>
          <p:cxnSp>
            <p:nvCxnSpPr>
              <p:cNvPr id="737" name="Straight Connector 736">
                <a:extLst>
                  <a:ext uri="{FF2B5EF4-FFF2-40B4-BE49-F238E27FC236}">
                    <a16:creationId xmlns:a16="http://schemas.microsoft.com/office/drawing/2014/main" id="{1812A839-DFA7-1E39-4607-456763E9089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772BB442-2559-04D3-6918-130B16552EC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5E66E421-91BF-2759-51FF-2987AF5E4813}"/>
                </a:ext>
              </a:extLst>
            </p:cNvPr>
            <p:cNvGrpSpPr/>
            <p:nvPr/>
          </p:nvGrpSpPr>
          <p:grpSpPr>
            <a:xfrm>
              <a:off x="9555416" y="2889390"/>
              <a:ext cx="88763" cy="88763"/>
              <a:chOff x="2910220" y="2106970"/>
              <a:chExt cx="138146" cy="138146"/>
            </a:xfrm>
          </p:grpSpPr>
          <p:cxnSp>
            <p:nvCxnSpPr>
              <p:cNvPr id="740" name="Straight Connector 739">
                <a:extLst>
                  <a:ext uri="{FF2B5EF4-FFF2-40B4-BE49-F238E27FC236}">
                    <a16:creationId xmlns:a16="http://schemas.microsoft.com/office/drawing/2014/main" id="{9E3C45C4-CC66-9606-5A31-026D266F62E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6A6F1C11-9651-9B76-3C56-E6B14576555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2" name="Group 741">
              <a:extLst>
                <a:ext uri="{FF2B5EF4-FFF2-40B4-BE49-F238E27FC236}">
                  <a16:creationId xmlns:a16="http://schemas.microsoft.com/office/drawing/2014/main" id="{B48B35E6-D782-892E-8534-EA55BB01C84C}"/>
                </a:ext>
              </a:extLst>
            </p:cNvPr>
            <p:cNvGrpSpPr/>
            <p:nvPr/>
          </p:nvGrpSpPr>
          <p:grpSpPr>
            <a:xfrm>
              <a:off x="9576514" y="2889390"/>
              <a:ext cx="88763" cy="88763"/>
              <a:chOff x="2910220" y="2106970"/>
              <a:chExt cx="138146" cy="138146"/>
            </a:xfrm>
          </p:grpSpPr>
          <p:cxnSp>
            <p:nvCxnSpPr>
              <p:cNvPr id="743" name="Straight Connector 742">
                <a:extLst>
                  <a:ext uri="{FF2B5EF4-FFF2-40B4-BE49-F238E27FC236}">
                    <a16:creationId xmlns:a16="http://schemas.microsoft.com/office/drawing/2014/main" id="{CF1A2794-6C68-57C3-7460-0FBB6005677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039EAA41-F49F-9D7C-668B-0D3ACFD0C9E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5" name="Group 744">
              <a:extLst>
                <a:ext uri="{FF2B5EF4-FFF2-40B4-BE49-F238E27FC236}">
                  <a16:creationId xmlns:a16="http://schemas.microsoft.com/office/drawing/2014/main" id="{6010F864-9717-AB00-F8F7-4A87A5BF0658}"/>
                </a:ext>
              </a:extLst>
            </p:cNvPr>
            <p:cNvGrpSpPr/>
            <p:nvPr/>
          </p:nvGrpSpPr>
          <p:grpSpPr>
            <a:xfrm>
              <a:off x="9673990" y="2889390"/>
              <a:ext cx="88763" cy="88763"/>
              <a:chOff x="2910220" y="2106970"/>
              <a:chExt cx="138146" cy="138146"/>
            </a:xfrm>
          </p:grpSpPr>
          <p:cxnSp>
            <p:nvCxnSpPr>
              <p:cNvPr id="746" name="Straight Connector 745">
                <a:extLst>
                  <a:ext uri="{FF2B5EF4-FFF2-40B4-BE49-F238E27FC236}">
                    <a16:creationId xmlns:a16="http://schemas.microsoft.com/office/drawing/2014/main" id="{D73AFA5F-34AE-A046-B7E9-2824B5804B8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E3905CE3-F4EE-3000-3E61-F95F5C62838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8" name="Group 747">
              <a:extLst>
                <a:ext uri="{FF2B5EF4-FFF2-40B4-BE49-F238E27FC236}">
                  <a16:creationId xmlns:a16="http://schemas.microsoft.com/office/drawing/2014/main" id="{594B0F11-4A69-C3CF-4B93-21CFE2228E3D}"/>
                </a:ext>
              </a:extLst>
            </p:cNvPr>
            <p:cNvGrpSpPr/>
            <p:nvPr/>
          </p:nvGrpSpPr>
          <p:grpSpPr>
            <a:xfrm>
              <a:off x="9912273" y="2889390"/>
              <a:ext cx="88763" cy="88763"/>
              <a:chOff x="2910220" y="2106970"/>
              <a:chExt cx="138146" cy="138146"/>
            </a:xfrm>
          </p:grpSpPr>
          <p:cxnSp>
            <p:nvCxnSpPr>
              <p:cNvPr id="749" name="Straight Connector 748">
                <a:extLst>
                  <a:ext uri="{FF2B5EF4-FFF2-40B4-BE49-F238E27FC236}">
                    <a16:creationId xmlns:a16="http://schemas.microsoft.com/office/drawing/2014/main" id="{B969A827-0738-07C1-597C-47D3A1C62BD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F1FE50EE-F693-060D-DF5D-24A8F49A442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1" name="Group 750">
              <a:extLst>
                <a:ext uri="{FF2B5EF4-FFF2-40B4-BE49-F238E27FC236}">
                  <a16:creationId xmlns:a16="http://schemas.microsoft.com/office/drawing/2014/main" id="{7275BB60-C512-3D30-61A6-257961127265}"/>
                </a:ext>
              </a:extLst>
            </p:cNvPr>
            <p:cNvGrpSpPr/>
            <p:nvPr/>
          </p:nvGrpSpPr>
          <p:grpSpPr>
            <a:xfrm>
              <a:off x="10031575" y="2889390"/>
              <a:ext cx="88763" cy="88763"/>
              <a:chOff x="2910220" y="2106970"/>
              <a:chExt cx="138146" cy="138146"/>
            </a:xfrm>
          </p:grpSpPr>
          <p:cxnSp>
            <p:nvCxnSpPr>
              <p:cNvPr id="752" name="Straight Connector 751">
                <a:extLst>
                  <a:ext uri="{FF2B5EF4-FFF2-40B4-BE49-F238E27FC236}">
                    <a16:creationId xmlns:a16="http://schemas.microsoft.com/office/drawing/2014/main" id="{3F22FD95-ACC3-73B7-3F2D-46FBCE8FE03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23E6E3CC-6904-83B2-C433-130F6B0E070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4" name="Group 753">
              <a:extLst>
                <a:ext uri="{FF2B5EF4-FFF2-40B4-BE49-F238E27FC236}">
                  <a16:creationId xmlns:a16="http://schemas.microsoft.com/office/drawing/2014/main" id="{00B20065-99CF-1AAC-2774-538B11623BAD}"/>
                </a:ext>
              </a:extLst>
            </p:cNvPr>
            <p:cNvGrpSpPr/>
            <p:nvPr/>
          </p:nvGrpSpPr>
          <p:grpSpPr>
            <a:xfrm>
              <a:off x="10065994" y="2889390"/>
              <a:ext cx="88763" cy="88763"/>
              <a:chOff x="2910220" y="2106970"/>
              <a:chExt cx="138146" cy="138146"/>
            </a:xfrm>
          </p:grpSpPr>
          <p:cxnSp>
            <p:nvCxnSpPr>
              <p:cNvPr id="755" name="Straight Connector 754">
                <a:extLst>
                  <a:ext uri="{FF2B5EF4-FFF2-40B4-BE49-F238E27FC236}">
                    <a16:creationId xmlns:a16="http://schemas.microsoft.com/office/drawing/2014/main" id="{20373A89-096B-B2F7-13D7-E008A5E59F3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C72EE73E-0707-540F-F609-48C9E3F4393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7" name="Group 756">
              <a:extLst>
                <a:ext uri="{FF2B5EF4-FFF2-40B4-BE49-F238E27FC236}">
                  <a16:creationId xmlns:a16="http://schemas.microsoft.com/office/drawing/2014/main" id="{9BA25579-6E81-044C-583F-A29D46D4B6F6}"/>
                </a:ext>
              </a:extLst>
            </p:cNvPr>
            <p:cNvGrpSpPr/>
            <p:nvPr/>
          </p:nvGrpSpPr>
          <p:grpSpPr>
            <a:xfrm>
              <a:off x="10129762" y="2889390"/>
              <a:ext cx="88763" cy="88763"/>
              <a:chOff x="2910220" y="2106970"/>
              <a:chExt cx="138146" cy="138146"/>
            </a:xfrm>
          </p:grpSpPr>
          <p:cxnSp>
            <p:nvCxnSpPr>
              <p:cNvPr id="758" name="Straight Connector 757">
                <a:extLst>
                  <a:ext uri="{FF2B5EF4-FFF2-40B4-BE49-F238E27FC236}">
                    <a16:creationId xmlns:a16="http://schemas.microsoft.com/office/drawing/2014/main" id="{BC8BD1E4-B89D-D6D7-582C-48DEEBB5682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C48F2576-DCC8-56B1-4AEC-87E17FA1B9D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0" name="Group 759">
              <a:extLst>
                <a:ext uri="{FF2B5EF4-FFF2-40B4-BE49-F238E27FC236}">
                  <a16:creationId xmlns:a16="http://schemas.microsoft.com/office/drawing/2014/main" id="{33FA0CFC-B072-DF9C-22FA-FB4541BFA614}"/>
                </a:ext>
              </a:extLst>
            </p:cNvPr>
            <p:cNvGrpSpPr/>
            <p:nvPr/>
          </p:nvGrpSpPr>
          <p:grpSpPr>
            <a:xfrm>
              <a:off x="10173084" y="2889390"/>
              <a:ext cx="88763" cy="88763"/>
              <a:chOff x="2910220" y="2106970"/>
              <a:chExt cx="138146" cy="138146"/>
            </a:xfrm>
          </p:grpSpPr>
          <p:cxnSp>
            <p:nvCxnSpPr>
              <p:cNvPr id="761" name="Straight Connector 760">
                <a:extLst>
                  <a:ext uri="{FF2B5EF4-FFF2-40B4-BE49-F238E27FC236}">
                    <a16:creationId xmlns:a16="http://schemas.microsoft.com/office/drawing/2014/main" id="{199C7432-7AB5-17C2-A876-C2980668350A}"/>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AE719AD6-5F18-B565-C340-BC4145D3263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3" name="Group 762">
              <a:extLst>
                <a:ext uri="{FF2B5EF4-FFF2-40B4-BE49-F238E27FC236}">
                  <a16:creationId xmlns:a16="http://schemas.microsoft.com/office/drawing/2014/main" id="{19289C4C-6F45-D1D5-B317-30B932F0715E}"/>
                </a:ext>
              </a:extLst>
            </p:cNvPr>
            <p:cNvGrpSpPr/>
            <p:nvPr/>
          </p:nvGrpSpPr>
          <p:grpSpPr>
            <a:xfrm>
              <a:off x="10385010" y="2889390"/>
              <a:ext cx="88763" cy="88763"/>
              <a:chOff x="2910220" y="2106970"/>
              <a:chExt cx="138146" cy="138146"/>
            </a:xfrm>
          </p:grpSpPr>
          <p:cxnSp>
            <p:nvCxnSpPr>
              <p:cNvPr id="764" name="Straight Connector 763">
                <a:extLst>
                  <a:ext uri="{FF2B5EF4-FFF2-40B4-BE49-F238E27FC236}">
                    <a16:creationId xmlns:a16="http://schemas.microsoft.com/office/drawing/2014/main" id="{03973155-3975-F620-B448-AE27A7D4971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DF2837EC-1A81-BF49-7B29-97935EC5431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5CE71D4D-D086-08B8-F5A4-686DCA02F349}"/>
                </a:ext>
              </a:extLst>
            </p:cNvPr>
            <p:cNvGrpSpPr/>
            <p:nvPr/>
          </p:nvGrpSpPr>
          <p:grpSpPr>
            <a:xfrm>
              <a:off x="10717418" y="2889390"/>
              <a:ext cx="88763" cy="88763"/>
              <a:chOff x="2910220" y="2106970"/>
              <a:chExt cx="138146" cy="138146"/>
            </a:xfrm>
          </p:grpSpPr>
          <p:cxnSp>
            <p:nvCxnSpPr>
              <p:cNvPr id="767" name="Straight Connector 766">
                <a:extLst>
                  <a:ext uri="{FF2B5EF4-FFF2-40B4-BE49-F238E27FC236}">
                    <a16:creationId xmlns:a16="http://schemas.microsoft.com/office/drawing/2014/main" id="{7114AF6D-7475-79CE-0ED8-176ECC6D2A8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5805698C-ACE2-CCA1-3327-B4DF2CA7FC7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9" name="Group 768">
              <a:extLst>
                <a:ext uri="{FF2B5EF4-FFF2-40B4-BE49-F238E27FC236}">
                  <a16:creationId xmlns:a16="http://schemas.microsoft.com/office/drawing/2014/main" id="{8D15CAAB-56A1-7627-8C7D-99C43A3E3060}"/>
                </a:ext>
              </a:extLst>
            </p:cNvPr>
            <p:cNvGrpSpPr/>
            <p:nvPr/>
          </p:nvGrpSpPr>
          <p:grpSpPr>
            <a:xfrm>
              <a:off x="11102611" y="2889390"/>
              <a:ext cx="88763" cy="88763"/>
              <a:chOff x="2910220" y="2106970"/>
              <a:chExt cx="138146" cy="138146"/>
            </a:xfrm>
          </p:grpSpPr>
          <p:cxnSp>
            <p:nvCxnSpPr>
              <p:cNvPr id="770" name="Straight Connector 769">
                <a:extLst>
                  <a:ext uri="{FF2B5EF4-FFF2-40B4-BE49-F238E27FC236}">
                    <a16:creationId xmlns:a16="http://schemas.microsoft.com/office/drawing/2014/main" id="{C6A24347-DD0D-CB01-27D1-0A1345DE74AF}"/>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1D8F7D42-D13F-C80D-2324-BFAE6D569FCB}"/>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2" name="Group 771">
              <a:extLst>
                <a:ext uri="{FF2B5EF4-FFF2-40B4-BE49-F238E27FC236}">
                  <a16:creationId xmlns:a16="http://schemas.microsoft.com/office/drawing/2014/main" id="{F627FA3B-A38A-EF4A-52A3-105B8235E9CA}"/>
                </a:ext>
              </a:extLst>
            </p:cNvPr>
            <p:cNvGrpSpPr/>
            <p:nvPr/>
          </p:nvGrpSpPr>
          <p:grpSpPr>
            <a:xfrm>
              <a:off x="9935884" y="3089321"/>
              <a:ext cx="88763" cy="88763"/>
              <a:chOff x="2910220" y="2106970"/>
              <a:chExt cx="138146" cy="138146"/>
            </a:xfrm>
          </p:grpSpPr>
          <p:cxnSp>
            <p:nvCxnSpPr>
              <p:cNvPr id="773" name="Straight Connector 772">
                <a:extLst>
                  <a:ext uri="{FF2B5EF4-FFF2-40B4-BE49-F238E27FC236}">
                    <a16:creationId xmlns:a16="http://schemas.microsoft.com/office/drawing/2014/main" id="{BDD83FEE-6E42-ADCF-F7F1-A4182E9F0BD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C5B29CC8-428E-0924-A3B4-094744A3055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3B22D37B-9A25-DE8C-4045-B60BF304D719}"/>
                </a:ext>
              </a:extLst>
            </p:cNvPr>
            <p:cNvGrpSpPr/>
            <p:nvPr/>
          </p:nvGrpSpPr>
          <p:grpSpPr>
            <a:xfrm>
              <a:off x="9956655" y="3089321"/>
              <a:ext cx="88763" cy="88763"/>
              <a:chOff x="2910220" y="2106970"/>
              <a:chExt cx="138146" cy="138146"/>
            </a:xfrm>
          </p:grpSpPr>
          <p:cxnSp>
            <p:nvCxnSpPr>
              <p:cNvPr id="776" name="Straight Connector 775">
                <a:extLst>
                  <a:ext uri="{FF2B5EF4-FFF2-40B4-BE49-F238E27FC236}">
                    <a16:creationId xmlns:a16="http://schemas.microsoft.com/office/drawing/2014/main" id="{F2EB5E3C-B072-B3A7-42C2-7780FAB92B5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5F335060-6E3B-076D-6B79-992B2A9E20C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8" name="Group 777">
              <a:extLst>
                <a:ext uri="{FF2B5EF4-FFF2-40B4-BE49-F238E27FC236}">
                  <a16:creationId xmlns:a16="http://schemas.microsoft.com/office/drawing/2014/main" id="{99AC5457-D088-D56C-9FF3-4014162E90B1}"/>
                </a:ext>
              </a:extLst>
            </p:cNvPr>
            <p:cNvGrpSpPr/>
            <p:nvPr/>
          </p:nvGrpSpPr>
          <p:grpSpPr>
            <a:xfrm>
              <a:off x="10010364" y="3089321"/>
              <a:ext cx="88763" cy="88763"/>
              <a:chOff x="2910220" y="2106970"/>
              <a:chExt cx="138146" cy="138146"/>
            </a:xfrm>
          </p:grpSpPr>
          <p:cxnSp>
            <p:nvCxnSpPr>
              <p:cNvPr id="779" name="Straight Connector 778">
                <a:extLst>
                  <a:ext uri="{FF2B5EF4-FFF2-40B4-BE49-F238E27FC236}">
                    <a16:creationId xmlns:a16="http://schemas.microsoft.com/office/drawing/2014/main" id="{855FE43E-98EA-A075-FCD6-7D53B954DF7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52FDCA6C-AAFE-4A47-6F09-82F2D78DFCAF}"/>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1" name="Group 780">
              <a:extLst>
                <a:ext uri="{FF2B5EF4-FFF2-40B4-BE49-F238E27FC236}">
                  <a16:creationId xmlns:a16="http://schemas.microsoft.com/office/drawing/2014/main" id="{E6AF72C3-585F-CF8B-11C3-3B34FF0C3A6B}"/>
                </a:ext>
              </a:extLst>
            </p:cNvPr>
            <p:cNvGrpSpPr/>
            <p:nvPr/>
          </p:nvGrpSpPr>
          <p:grpSpPr>
            <a:xfrm>
              <a:off x="10296247" y="3089321"/>
              <a:ext cx="88763" cy="88763"/>
              <a:chOff x="2910220" y="2106970"/>
              <a:chExt cx="138146" cy="138146"/>
            </a:xfrm>
          </p:grpSpPr>
          <p:cxnSp>
            <p:nvCxnSpPr>
              <p:cNvPr id="782" name="Straight Connector 781">
                <a:extLst>
                  <a:ext uri="{FF2B5EF4-FFF2-40B4-BE49-F238E27FC236}">
                    <a16:creationId xmlns:a16="http://schemas.microsoft.com/office/drawing/2014/main" id="{8A88048C-8918-7F40-670B-349A8231E14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1DD20916-0C91-656A-F1C4-57E70C37C4F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38D8F0DE-16CE-74E1-7EBF-9FE96B18E31A}"/>
                </a:ext>
              </a:extLst>
            </p:cNvPr>
            <p:cNvGrpSpPr/>
            <p:nvPr/>
          </p:nvGrpSpPr>
          <p:grpSpPr>
            <a:xfrm>
              <a:off x="10443180" y="3089321"/>
              <a:ext cx="88763" cy="88763"/>
              <a:chOff x="2910220" y="2106970"/>
              <a:chExt cx="138146" cy="138146"/>
            </a:xfrm>
          </p:grpSpPr>
          <p:cxnSp>
            <p:nvCxnSpPr>
              <p:cNvPr id="785" name="Straight Connector 784">
                <a:extLst>
                  <a:ext uri="{FF2B5EF4-FFF2-40B4-BE49-F238E27FC236}">
                    <a16:creationId xmlns:a16="http://schemas.microsoft.com/office/drawing/2014/main" id="{1D328B4D-787D-4E45-9341-B75D4AA4B8A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4C0460A5-B090-4578-1C3B-2C7190826B9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96CC3936-5396-90F9-5B57-63E35C34DA79}"/>
                </a:ext>
              </a:extLst>
            </p:cNvPr>
            <p:cNvGrpSpPr/>
            <p:nvPr/>
          </p:nvGrpSpPr>
          <p:grpSpPr>
            <a:xfrm>
              <a:off x="10532420" y="3922517"/>
              <a:ext cx="88763" cy="88763"/>
              <a:chOff x="2910220" y="2106970"/>
              <a:chExt cx="138146" cy="138146"/>
            </a:xfrm>
          </p:grpSpPr>
          <p:cxnSp>
            <p:nvCxnSpPr>
              <p:cNvPr id="788" name="Straight Connector 787">
                <a:extLst>
                  <a:ext uri="{FF2B5EF4-FFF2-40B4-BE49-F238E27FC236}">
                    <a16:creationId xmlns:a16="http://schemas.microsoft.com/office/drawing/2014/main" id="{AD8C1B0D-C06B-FD8A-B1D7-DBDC48C1ED9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06FE1A3F-EC4E-BD0F-6BA5-425C5247D52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791" name="Freeform: Shape 790">
            <a:extLst>
              <a:ext uri="{FF2B5EF4-FFF2-40B4-BE49-F238E27FC236}">
                <a16:creationId xmlns:a16="http://schemas.microsoft.com/office/drawing/2014/main" id="{90E83BB6-246C-7AC8-99E2-382CFECAFF61}"/>
              </a:ext>
            </a:extLst>
          </p:cNvPr>
          <p:cNvSpPr/>
          <p:nvPr/>
        </p:nvSpPr>
        <p:spPr bwMode="auto">
          <a:xfrm>
            <a:off x="6779683" y="2078567"/>
            <a:ext cx="1087967" cy="643466"/>
          </a:xfrm>
          <a:custGeom>
            <a:avLst/>
            <a:gdLst>
              <a:gd name="connsiteX0" fmla="*/ 0 w 1087967"/>
              <a:gd name="connsiteY0" fmla="*/ 0 h 643466"/>
              <a:gd name="connsiteX1" fmla="*/ 173567 w 1087967"/>
              <a:gd name="connsiteY1" fmla="*/ 0 h 643466"/>
              <a:gd name="connsiteX2" fmla="*/ 173567 w 1087967"/>
              <a:gd name="connsiteY2" fmla="*/ 52916 h 643466"/>
              <a:gd name="connsiteX3" fmla="*/ 196850 w 1087967"/>
              <a:gd name="connsiteY3" fmla="*/ 52916 h 643466"/>
              <a:gd name="connsiteX4" fmla="*/ 196850 w 1087967"/>
              <a:gd name="connsiteY4" fmla="*/ 105833 h 643466"/>
              <a:gd name="connsiteX5" fmla="*/ 251884 w 1087967"/>
              <a:gd name="connsiteY5" fmla="*/ 105833 h 643466"/>
              <a:gd name="connsiteX6" fmla="*/ 251884 w 1087967"/>
              <a:gd name="connsiteY6" fmla="*/ 135466 h 643466"/>
              <a:gd name="connsiteX7" fmla="*/ 281517 w 1087967"/>
              <a:gd name="connsiteY7" fmla="*/ 135466 h 643466"/>
              <a:gd name="connsiteX8" fmla="*/ 281517 w 1087967"/>
              <a:gd name="connsiteY8" fmla="*/ 177800 h 643466"/>
              <a:gd name="connsiteX9" fmla="*/ 300567 w 1087967"/>
              <a:gd name="connsiteY9" fmla="*/ 177800 h 643466"/>
              <a:gd name="connsiteX10" fmla="*/ 300567 w 1087967"/>
              <a:gd name="connsiteY10" fmla="*/ 218016 h 643466"/>
              <a:gd name="connsiteX11" fmla="*/ 389467 w 1087967"/>
              <a:gd name="connsiteY11" fmla="*/ 218016 h 643466"/>
              <a:gd name="connsiteX12" fmla="*/ 389467 w 1087967"/>
              <a:gd name="connsiteY12" fmla="*/ 254000 h 643466"/>
              <a:gd name="connsiteX13" fmla="*/ 444500 w 1087967"/>
              <a:gd name="connsiteY13" fmla="*/ 254000 h 643466"/>
              <a:gd name="connsiteX14" fmla="*/ 444500 w 1087967"/>
              <a:gd name="connsiteY14" fmla="*/ 300566 h 643466"/>
              <a:gd name="connsiteX15" fmla="*/ 463550 w 1087967"/>
              <a:gd name="connsiteY15" fmla="*/ 300566 h 643466"/>
              <a:gd name="connsiteX16" fmla="*/ 463550 w 1087967"/>
              <a:gd name="connsiteY16" fmla="*/ 336550 h 643466"/>
              <a:gd name="connsiteX17" fmla="*/ 488950 w 1087967"/>
              <a:gd name="connsiteY17" fmla="*/ 336550 h 643466"/>
              <a:gd name="connsiteX18" fmla="*/ 488950 w 1087967"/>
              <a:gd name="connsiteY18" fmla="*/ 378883 h 643466"/>
              <a:gd name="connsiteX19" fmla="*/ 609600 w 1087967"/>
              <a:gd name="connsiteY19" fmla="*/ 378883 h 643466"/>
              <a:gd name="connsiteX20" fmla="*/ 609600 w 1087967"/>
              <a:gd name="connsiteY20" fmla="*/ 429683 h 643466"/>
              <a:gd name="connsiteX21" fmla="*/ 662517 w 1087967"/>
              <a:gd name="connsiteY21" fmla="*/ 429683 h 643466"/>
              <a:gd name="connsiteX22" fmla="*/ 662517 w 1087967"/>
              <a:gd name="connsiteY22" fmla="*/ 469900 h 643466"/>
              <a:gd name="connsiteX23" fmla="*/ 781050 w 1087967"/>
              <a:gd name="connsiteY23" fmla="*/ 469900 h 643466"/>
              <a:gd name="connsiteX24" fmla="*/ 781050 w 1087967"/>
              <a:gd name="connsiteY24" fmla="*/ 512233 h 643466"/>
              <a:gd name="connsiteX25" fmla="*/ 814917 w 1087967"/>
              <a:gd name="connsiteY25" fmla="*/ 512233 h 643466"/>
              <a:gd name="connsiteX26" fmla="*/ 814917 w 1087967"/>
              <a:gd name="connsiteY26" fmla="*/ 554566 h 643466"/>
              <a:gd name="connsiteX27" fmla="*/ 827617 w 1087967"/>
              <a:gd name="connsiteY27" fmla="*/ 554566 h 643466"/>
              <a:gd name="connsiteX28" fmla="*/ 827617 w 1087967"/>
              <a:gd name="connsiteY28" fmla="*/ 596900 h 643466"/>
              <a:gd name="connsiteX29" fmla="*/ 990600 w 1087967"/>
              <a:gd name="connsiteY29" fmla="*/ 596900 h 643466"/>
              <a:gd name="connsiteX30" fmla="*/ 990600 w 1087967"/>
              <a:gd name="connsiteY30" fmla="*/ 643466 h 643466"/>
              <a:gd name="connsiteX31" fmla="*/ 1087967 w 1087967"/>
              <a:gd name="connsiteY31" fmla="*/ 643466 h 64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7967" h="643466">
                <a:moveTo>
                  <a:pt x="0" y="0"/>
                </a:moveTo>
                <a:lnTo>
                  <a:pt x="173567" y="0"/>
                </a:lnTo>
                <a:lnTo>
                  <a:pt x="173567" y="52916"/>
                </a:lnTo>
                <a:lnTo>
                  <a:pt x="196850" y="52916"/>
                </a:lnTo>
                <a:lnTo>
                  <a:pt x="196850" y="105833"/>
                </a:lnTo>
                <a:lnTo>
                  <a:pt x="251884" y="105833"/>
                </a:lnTo>
                <a:lnTo>
                  <a:pt x="251884" y="135466"/>
                </a:lnTo>
                <a:lnTo>
                  <a:pt x="281517" y="135466"/>
                </a:lnTo>
                <a:lnTo>
                  <a:pt x="281517" y="177800"/>
                </a:lnTo>
                <a:lnTo>
                  <a:pt x="300567" y="177800"/>
                </a:lnTo>
                <a:lnTo>
                  <a:pt x="300567" y="218016"/>
                </a:lnTo>
                <a:lnTo>
                  <a:pt x="389467" y="218016"/>
                </a:lnTo>
                <a:lnTo>
                  <a:pt x="389467" y="254000"/>
                </a:lnTo>
                <a:lnTo>
                  <a:pt x="444500" y="254000"/>
                </a:lnTo>
                <a:lnTo>
                  <a:pt x="444500" y="300566"/>
                </a:lnTo>
                <a:lnTo>
                  <a:pt x="463550" y="300566"/>
                </a:lnTo>
                <a:lnTo>
                  <a:pt x="463550" y="336550"/>
                </a:lnTo>
                <a:lnTo>
                  <a:pt x="488950" y="336550"/>
                </a:lnTo>
                <a:lnTo>
                  <a:pt x="488950" y="378883"/>
                </a:lnTo>
                <a:lnTo>
                  <a:pt x="609600" y="378883"/>
                </a:lnTo>
                <a:lnTo>
                  <a:pt x="609600" y="429683"/>
                </a:lnTo>
                <a:lnTo>
                  <a:pt x="662517" y="429683"/>
                </a:lnTo>
                <a:lnTo>
                  <a:pt x="662517" y="469900"/>
                </a:lnTo>
                <a:lnTo>
                  <a:pt x="781050" y="469900"/>
                </a:lnTo>
                <a:lnTo>
                  <a:pt x="781050" y="512233"/>
                </a:lnTo>
                <a:lnTo>
                  <a:pt x="814917" y="512233"/>
                </a:lnTo>
                <a:lnTo>
                  <a:pt x="814917" y="554566"/>
                </a:lnTo>
                <a:lnTo>
                  <a:pt x="827617" y="554566"/>
                </a:lnTo>
                <a:lnTo>
                  <a:pt x="827617" y="596900"/>
                </a:lnTo>
                <a:lnTo>
                  <a:pt x="990600" y="596900"/>
                </a:lnTo>
                <a:lnTo>
                  <a:pt x="990600" y="643466"/>
                </a:lnTo>
                <a:lnTo>
                  <a:pt x="1087967" y="643466"/>
                </a:lnTo>
              </a:path>
            </a:pathLst>
          </a:custGeom>
          <a:noFill/>
          <a:ln w="28575">
            <a:solidFill>
              <a:schemeClr val="accent3"/>
            </a:solidFill>
            <a:miter lim="800000"/>
            <a:headEnd/>
            <a:tailEnd/>
          </a:ln>
        </p:spPr>
        <p:txBody>
          <a:bodyPr rtlCol="0" anchor="ctr"/>
          <a:lstStyle/>
          <a:p>
            <a:pPr algn="ctr"/>
            <a:endParaRPr lang="en-US"/>
          </a:p>
        </p:txBody>
      </p:sp>
      <p:grpSp>
        <p:nvGrpSpPr>
          <p:cNvPr id="792" name="Group 791">
            <a:extLst>
              <a:ext uri="{FF2B5EF4-FFF2-40B4-BE49-F238E27FC236}">
                <a16:creationId xmlns:a16="http://schemas.microsoft.com/office/drawing/2014/main" id="{7D11B1CA-83E4-B322-51A2-ACB727DD91D7}"/>
              </a:ext>
            </a:extLst>
          </p:cNvPr>
          <p:cNvGrpSpPr/>
          <p:nvPr/>
        </p:nvGrpSpPr>
        <p:grpSpPr>
          <a:xfrm>
            <a:off x="7346091" y="2413764"/>
            <a:ext cx="88763" cy="88763"/>
            <a:chOff x="2910220" y="2106970"/>
            <a:chExt cx="138146" cy="138146"/>
          </a:xfrm>
        </p:grpSpPr>
        <p:cxnSp>
          <p:nvCxnSpPr>
            <p:cNvPr id="793" name="Straight Connector 792">
              <a:extLst>
                <a:ext uri="{FF2B5EF4-FFF2-40B4-BE49-F238E27FC236}">
                  <a16:creationId xmlns:a16="http://schemas.microsoft.com/office/drawing/2014/main" id="{39B73943-59D7-CCBC-4601-317B2762A351}"/>
                </a:ext>
              </a:extLst>
            </p:cNvPr>
            <p:cNvCxnSpPr>
              <a:cxnSpLocks/>
            </p:cNvCxnSpPr>
            <p:nvPr/>
          </p:nvCxnSpPr>
          <p:spPr bwMode="auto">
            <a:xfrm>
              <a:off x="2979293" y="2106970"/>
              <a:ext cx="0" cy="138146"/>
            </a:xfrm>
            <a:prstGeom prst="line">
              <a:avLst/>
            </a:prstGeom>
            <a:noFill/>
            <a:ln w="28575"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29C12D48-EDDD-B4F2-772D-4410C2CDE297}"/>
                </a:ext>
              </a:extLst>
            </p:cNvPr>
            <p:cNvCxnSpPr>
              <a:cxnSpLocks/>
            </p:cNvCxnSpPr>
            <p:nvPr/>
          </p:nvCxnSpPr>
          <p:spPr bwMode="auto">
            <a:xfrm rot="16200000">
              <a:off x="2979293" y="2106971"/>
              <a:ext cx="0" cy="138146"/>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47667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Safety During OL Momelotinib</a:t>
            </a:r>
            <a:endParaRPr lang="en-US" altLang="en-US" dirty="0"/>
          </a:p>
        </p:txBody>
      </p:sp>
      <p:sp>
        <p:nvSpPr>
          <p:cNvPr id="3" name="Content Placeholder 2">
            <a:extLst>
              <a:ext uri="{FF2B5EF4-FFF2-40B4-BE49-F238E27FC236}">
                <a16:creationId xmlns:a16="http://schemas.microsoft.com/office/drawing/2014/main" id="{BBE058A5-41B6-7552-F28E-A4C85350A7E8}"/>
              </a:ext>
            </a:extLst>
          </p:cNvPr>
          <p:cNvSpPr>
            <a:spLocks noGrp="1"/>
          </p:cNvSpPr>
          <p:nvPr>
            <p:ph idx="1"/>
          </p:nvPr>
        </p:nvSpPr>
        <p:spPr>
          <a:xfrm>
            <a:off x="604675" y="5933301"/>
            <a:ext cx="10877529" cy="276999"/>
          </a:xfrm>
        </p:spPr>
        <p:txBody>
          <a:bodyPr/>
          <a:lstStyle/>
          <a:p>
            <a:r>
              <a:rPr lang="en-US" sz="2400" dirty="0"/>
              <a:t>No new safety signals observed with open-label momelotinib therapy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142D05A-FB17-B7CD-6D55-2548623BDA4A}"/>
              </a:ext>
            </a:extLst>
          </p:cNvPr>
          <p:cNvGraphicFramePr>
            <a:graphicFrameLocks/>
          </p:cNvGraphicFramePr>
          <p:nvPr>
            <p:extLst>
              <p:ext uri="{D42A27DB-BD31-4B8C-83A1-F6EECF244321}">
                <p14:modId xmlns:p14="http://schemas.microsoft.com/office/powerpoint/2010/main" val="1051416049"/>
              </p:ext>
            </p:extLst>
          </p:nvPr>
        </p:nvGraphicFramePr>
        <p:xfrm>
          <a:off x="522288" y="1600200"/>
          <a:ext cx="11247121" cy="4273678"/>
        </p:xfrm>
        <a:graphic>
          <a:graphicData uri="http://schemas.openxmlformats.org/drawingml/2006/table">
            <a:tbl>
              <a:tblPr/>
              <a:tblGrid>
                <a:gridCol w="4120193">
                  <a:extLst>
                    <a:ext uri="{9D8B030D-6E8A-4147-A177-3AD203B41FA5}">
                      <a16:colId xmlns:a16="http://schemas.microsoft.com/office/drawing/2014/main" val="20000"/>
                    </a:ext>
                  </a:extLst>
                </a:gridCol>
                <a:gridCol w="1781732">
                  <a:extLst>
                    <a:ext uri="{9D8B030D-6E8A-4147-A177-3AD203B41FA5}">
                      <a16:colId xmlns:a16="http://schemas.microsoft.com/office/drawing/2014/main" val="20001"/>
                    </a:ext>
                  </a:extLst>
                </a:gridCol>
                <a:gridCol w="1781732">
                  <a:extLst>
                    <a:ext uri="{9D8B030D-6E8A-4147-A177-3AD203B41FA5}">
                      <a16:colId xmlns:a16="http://schemas.microsoft.com/office/drawing/2014/main" val="3558292877"/>
                    </a:ext>
                  </a:extLst>
                </a:gridCol>
                <a:gridCol w="1781732">
                  <a:extLst>
                    <a:ext uri="{9D8B030D-6E8A-4147-A177-3AD203B41FA5}">
                      <a16:colId xmlns:a16="http://schemas.microsoft.com/office/drawing/2014/main" val="20002"/>
                    </a:ext>
                  </a:extLst>
                </a:gridCol>
                <a:gridCol w="1781732">
                  <a:extLst>
                    <a:ext uri="{9D8B030D-6E8A-4147-A177-3AD203B41FA5}">
                      <a16:colId xmlns:a16="http://schemas.microsoft.com/office/drawing/2014/main" val="116454848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TEAEs in ≥10% of Patients During OL Momelotinib,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Momelotinib → Momelotinib (n = 93)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Danazol → Momelotinib (n = 41)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Grade ≥3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3574753"/>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j-lt"/>
                          <a:ea typeface="+mn-ea"/>
                          <a:cs typeface="+mn-cs"/>
                        </a:rPr>
                        <a:t>Serious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31.2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609585" rtl="0" eaLnBrk="1" fontAlgn="auto" hangingPunct="1">
                        <a:lnSpc>
                          <a:spcPct val="106000"/>
                        </a:lnSpc>
                        <a:spcBef>
                          <a:spcPts val="0"/>
                        </a:spcBef>
                        <a:spcAft>
                          <a:spcPts val="0"/>
                        </a:spcAft>
                        <a:buFontTx/>
                        <a:buNone/>
                      </a:pPr>
                      <a:endParaRPr lang="en-US" sz="1400" b="0" i="0" u="none" strike="noStrike" kern="1200" cap="none" spc="0" normalizeH="0" baseline="0" dirty="0">
                        <a:solidFill>
                          <a:schemeClr val="bg1"/>
                        </a:solidFill>
                        <a:latin typeface="+mj-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29.3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609585" rtl="0" eaLnBrk="1" fontAlgn="auto" hangingPunct="1">
                        <a:lnSpc>
                          <a:spcPct val="106000"/>
                        </a:lnSpc>
                        <a:spcBef>
                          <a:spcPts val="0"/>
                        </a:spcBef>
                        <a:spcAft>
                          <a:spcPts val="0"/>
                        </a:spcAft>
                        <a:buFontTx/>
                        <a:buNone/>
                      </a:pPr>
                      <a:endParaRPr lang="en-US" sz="1400" b="0" i="0" u="none" strike="noStrike" kern="1200" cap="none" spc="0" normalizeH="0" baseline="0" dirty="0">
                        <a:solidFill>
                          <a:schemeClr val="bg1"/>
                        </a:solidFill>
                        <a:latin typeface="+mj-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381879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kern="1200" cap="none" normalizeH="0" baseline="0" dirty="0">
                        <a:ln>
                          <a:noFill/>
                        </a:ln>
                        <a:solidFill>
                          <a:schemeClr val="bg1"/>
                        </a:solidFill>
                        <a:effectLst/>
                        <a:latin typeface="+mj-lt"/>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j-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j-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j-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j-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7721349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Nonhematologic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Weight decreased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Diarrhea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Asthenia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7.5</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14.0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14.0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3.2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11.8</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0 </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1.1</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3.2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14.6</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12.2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7.3</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12.2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0 </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2.4</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Hematologic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Thrombocytopenia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Neutropenia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14.0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10.8</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5.4 </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8.6</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8.6</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5.4 </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17.1</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7.3</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4.9 </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14.6 </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2.4</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Other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COVID-19 (pneumonia)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PSN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10.8</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5.4 </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2.4</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j-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45749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Efficacy Data for Patients With Thrombocytopenia</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 Reproduced with permission.</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142D05A-FB17-B7CD-6D55-2548623BDA4A}"/>
              </a:ext>
            </a:extLst>
          </p:cNvPr>
          <p:cNvGraphicFramePr>
            <a:graphicFrameLocks/>
          </p:cNvGraphicFramePr>
          <p:nvPr/>
        </p:nvGraphicFramePr>
        <p:xfrm>
          <a:off x="728255" y="1610437"/>
          <a:ext cx="5376676" cy="2285532"/>
        </p:xfrm>
        <a:graphic>
          <a:graphicData uri="http://schemas.openxmlformats.org/drawingml/2006/table">
            <a:tbl>
              <a:tblPr/>
              <a:tblGrid>
                <a:gridCol w="1126776">
                  <a:extLst>
                    <a:ext uri="{9D8B030D-6E8A-4147-A177-3AD203B41FA5}">
                      <a16:colId xmlns:a16="http://schemas.microsoft.com/office/drawing/2014/main" val="20000"/>
                    </a:ext>
                  </a:extLst>
                </a:gridCol>
                <a:gridCol w="1277655">
                  <a:extLst>
                    <a:ext uri="{9D8B030D-6E8A-4147-A177-3AD203B41FA5}">
                      <a16:colId xmlns:a16="http://schemas.microsoft.com/office/drawing/2014/main" val="20001"/>
                    </a:ext>
                  </a:extLst>
                </a:gridCol>
                <a:gridCol w="847295">
                  <a:extLst>
                    <a:ext uri="{9D8B030D-6E8A-4147-A177-3AD203B41FA5}">
                      <a16:colId xmlns:a16="http://schemas.microsoft.com/office/drawing/2014/main" val="20002"/>
                    </a:ext>
                  </a:extLst>
                </a:gridCol>
                <a:gridCol w="1219499">
                  <a:extLst>
                    <a:ext uri="{9D8B030D-6E8A-4147-A177-3AD203B41FA5}">
                      <a16:colId xmlns:a16="http://schemas.microsoft.com/office/drawing/2014/main" val="774645665"/>
                    </a:ext>
                  </a:extLst>
                </a:gridCol>
                <a:gridCol w="905451">
                  <a:extLst>
                    <a:ext uri="{9D8B030D-6E8A-4147-A177-3AD203B41FA5}">
                      <a16:colId xmlns:a16="http://schemas.microsoft.com/office/drawing/2014/main" val="3845646326"/>
                    </a:ext>
                  </a:extLst>
                </a:gridCol>
              </a:tblGrid>
              <a:tr h="36576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Outcome at Wk 24, %</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BL PLT &lt;100 x 10</a:t>
                      </a:r>
                      <a:r>
                        <a:rPr kumimoji="0" lang="en-US" sz="1400" b="1" i="0" u="none" strike="noStrike" cap="none" normalizeH="0" baseline="30000" dirty="0">
                          <a:ln>
                            <a:noFill/>
                          </a:ln>
                          <a:solidFill>
                            <a:schemeClr val="tx1"/>
                          </a:solidFill>
                          <a:effectLst/>
                          <a:latin typeface="+mn-lt"/>
                        </a:rPr>
                        <a:t>9</a:t>
                      </a:r>
                      <a:r>
                        <a:rPr kumimoji="0" lang="en-US" sz="1400" b="1" i="0" u="none" strike="noStrike" cap="none" normalizeH="0" baseline="0" dirty="0">
                          <a:ln>
                            <a:noFill/>
                          </a:ln>
                          <a:solidFill>
                            <a:schemeClr val="tx1"/>
                          </a:solidFill>
                          <a:effectLst/>
                          <a:latin typeface="+mn-lt"/>
                        </a:rPr>
                        <a:t>/L</a:t>
                      </a:r>
                    </a:p>
                  </a:txBody>
                  <a:tcPr marL="118872" marR="11887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BL PLT &lt;50 x 10</a:t>
                      </a:r>
                      <a:r>
                        <a:rPr kumimoji="0" lang="en-US" sz="1400" b="1" i="0" u="none" strike="noStrike" cap="none" normalizeH="0" baseline="30000" dirty="0">
                          <a:ln>
                            <a:noFill/>
                          </a:ln>
                          <a:solidFill>
                            <a:schemeClr val="tx1"/>
                          </a:solidFill>
                          <a:effectLst/>
                          <a:latin typeface="+mn-lt"/>
                        </a:rPr>
                        <a:t>9</a:t>
                      </a:r>
                      <a:r>
                        <a:rPr kumimoji="0" lang="en-US" sz="1400" b="1" i="0" u="none" strike="noStrike" cap="none" normalizeH="0" baseline="0" dirty="0">
                          <a:ln>
                            <a:noFill/>
                          </a:ln>
                          <a:solidFill>
                            <a:schemeClr val="tx1"/>
                          </a:solidFill>
                          <a:effectLst/>
                          <a:latin typeface="+mn-lt"/>
                        </a:rPr>
                        <a:t>/L</a:t>
                      </a:r>
                    </a:p>
                  </a:txBody>
                  <a:tcPr marL="118872" marR="118872"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76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Momelotinib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(n = 66)</a:t>
                      </a:r>
                    </a:p>
                  </a:txBody>
                  <a:tcPr marL="118872" marR="118872"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Danazol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(n = 34)</a:t>
                      </a:r>
                    </a:p>
                  </a:txBody>
                  <a:tcPr marL="118872" marR="118872"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Momelotinib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(n = 18)</a:t>
                      </a:r>
                    </a:p>
                  </a:txBody>
                  <a:tcPr marL="118872" marR="118872"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Danazol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(n = 13)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38753063"/>
                  </a:ext>
                </a:extLst>
              </a:tr>
              <a:tr h="320236">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TSS50 response</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29</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22</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TI response</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27</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21</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17</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SRR (≥ 35% reduction)</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20</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6</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22</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3B1D427B-C7FB-DB2A-43CC-81421E5C5514}"/>
              </a:ext>
            </a:extLst>
          </p:cNvPr>
          <p:cNvGraphicFramePr>
            <a:graphicFrameLocks/>
          </p:cNvGraphicFramePr>
          <p:nvPr/>
        </p:nvGraphicFramePr>
        <p:xfrm>
          <a:off x="728255" y="4128966"/>
          <a:ext cx="5376672" cy="2071542"/>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20001"/>
                    </a:ext>
                  </a:extLst>
                </a:gridCol>
                <a:gridCol w="1792224">
                  <a:extLst>
                    <a:ext uri="{9D8B030D-6E8A-4147-A177-3AD203B41FA5}">
                      <a16:colId xmlns:a16="http://schemas.microsoft.com/office/drawing/2014/main" val="20002"/>
                    </a:ext>
                  </a:extLst>
                </a:gridCol>
              </a:tblGrid>
              <a:tr h="36576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Maintenance of Response From Wk 24 to Wk 48, n/N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BL PLT &lt;100 x 10</a:t>
                      </a:r>
                      <a:r>
                        <a:rPr kumimoji="0" lang="en-US" sz="1400" b="1" i="0" u="none" strike="noStrike" cap="none" normalizeH="0" baseline="30000" dirty="0">
                          <a:ln>
                            <a:noFill/>
                          </a:ln>
                          <a:solidFill>
                            <a:schemeClr val="tx1"/>
                          </a:solidFill>
                          <a:effectLst/>
                          <a:latin typeface="+mn-lt"/>
                        </a:rPr>
                        <a:t>9</a:t>
                      </a:r>
                      <a:r>
                        <a:rPr kumimoji="0" lang="en-US" sz="1400" b="1" i="0" u="none" strike="noStrike" cap="none" normalizeH="0" baseline="0" dirty="0">
                          <a:ln>
                            <a:noFill/>
                          </a:ln>
                          <a:solidFill>
                            <a:schemeClr val="tx1"/>
                          </a:solidFill>
                          <a:effectLst/>
                          <a:latin typeface="+mn-lt"/>
                        </a:rPr>
                        <a:t>/L</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76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Momelotinib →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Momelotinib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Danazol →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Momelotinib</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630138370"/>
                  </a:ext>
                </a:extLst>
              </a:tr>
              <a:tr h="320236">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TSS50 response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18/19 (95)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5/5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3160">
                <a:tc>
                  <a:txBody>
                    <a:bodyPr/>
                    <a:lstStyle/>
                    <a:p>
                      <a:pPr marL="0" marR="0" lvl="0" indent="0" algn="l"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TI response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16/18 (89)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5/7 (71)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3160">
                <a:tc>
                  <a:txBody>
                    <a:bodyPr/>
                    <a:lstStyle/>
                    <a:p>
                      <a:pPr marL="0" marR="0" lvl="0" indent="0" algn="l" defTabSz="609585" rtl="0" eaLnBrk="1" fontAlgn="auto" latinLnBrk="0" hangingPunct="1">
                        <a:lnSpc>
                          <a:spcPct val="106000"/>
                        </a:lnSpc>
                        <a:spcBef>
                          <a:spcPts val="0"/>
                        </a:spcBef>
                        <a:spcAft>
                          <a:spcPts val="0"/>
                        </a:spcAft>
                        <a:buClrTx/>
                        <a:buSzTx/>
                        <a:buFontTx/>
                        <a:buNone/>
                        <a:tabLst/>
                        <a:defRPr/>
                      </a:pPr>
                      <a:r>
                        <a:rPr lang="en-US" sz="1400" b="0" i="0" u="none" strike="noStrike" kern="1200" cap="none" spc="0" normalizeH="0" baseline="0" dirty="0">
                          <a:solidFill>
                            <a:schemeClr val="bg1"/>
                          </a:solidFill>
                          <a:latin typeface="+mn-lt"/>
                          <a:ea typeface="+mn-ea"/>
                          <a:cs typeface="Arial" panose="020B0604020202020204" pitchFamily="34" charset="0"/>
                          <a:sym typeface=""/>
                        </a:rPr>
                        <a:t>SRR (≥ 35% reduction)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13/13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2/2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3E6FF5C7-B952-3462-0A82-D193D5F54032}"/>
              </a:ext>
            </a:extLst>
          </p:cNvPr>
          <p:cNvSpPr txBox="1"/>
          <p:nvPr/>
        </p:nvSpPr>
        <p:spPr>
          <a:xfrm>
            <a:off x="7137329" y="1509937"/>
            <a:ext cx="3964273"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OS in Patients With BL Platelets &lt;50 x 10</a:t>
            </a:r>
            <a:r>
              <a:rPr lang="en-US" sz="1600" b="1" baseline="30000" dirty="0">
                <a:solidFill>
                  <a:schemeClr val="bg1"/>
                </a:solidFill>
                <a:latin typeface="+mn-lt"/>
                <a:cs typeface="Arial" panose="020B0604020202020204" pitchFamily="34" charset="0"/>
              </a:rPr>
              <a:t>9</a:t>
            </a:r>
            <a:r>
              <a:rPr lang="en-US" sz="1600" b="1" dirty="0">
                <a:solidFill>
                  <a:schemeClr val="bg1"/>
                </a:solidFill>
                <a:latin typeface="+mn-lt"/>
                <a:cs typeface="Arial" panose="020B0604020202020204" pitchFamily="34" charset="0"/>
              </a:rPr>
              <a:t>/L</a:t>
            </a:r>
          </a:p>
        </p:txBody>
      </p:sp>
      <p:sp>
        <p:nvSpPr>
          <p:cNvPr id="3" name="TextBox 2">
            <a:extLst>
              <a:ext uri="{FF2B5EF4-FFF2-40B4-BE49-F238E27FC236}">
                <a16:creationId xmlns:a16="http://schemas.microsoft.com/office/drawing/2014/main" id="{7BFC6B4B-8B80-7D81-41F2-0CCF06F9B0C1}"/>
              </a:ext>
            </a:extLst>
          </p:cNvPr>
          <p:cNvSpPr txBox="1"/>
          <p:nvPr/>
        </p:nvSpPr>
        <p:spPr bwMode="auto">
          <a:xfrm>
            <a:off x="8482088" y="4982184"/>
            <a:ext cx="906338"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(Wks)</a:t>
            </a:r>
          </a:p>
        </p:txBody>
      </p:sp>
      <p:sp>
        <p:nvSpPr>
          <p:cNvPr id="8" name="TextBox 7">
            <a:extLst>
              <a:ext uri="{FF2B5EF4-FFF2-40B4-BE49-F238E27FC236}">
                <a16:creationId xmlns:a16="http://schemas.microsoft.com/office/drawing/2014/main" id="{A65CB2F3-7F63-2963-D166-33E774BCC154}"/>
              </a:ext>
            </a:extLst>
          </p:cNvPr>
          <p:cNvSpPr txBox="1"/>
          <p:nvPr/>
        </p:nvSpPr>
        <p:spPr bwMode="auto">
          <a:xfrm rot="16200000">
            <a:off x="5991364" y="3209430"/>
            <a:ext cx="134017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OS Probability (%)</a:t>
            </a:r>
          </a:p>
        </p:txBody>
      </p:sp>
      <p:grpSp>
        <p:nvGrpSpPr>
          <p:cNvPr id="14" name="Group 13">
            <a:extLst>
              <a:ext uri="{FF2B5EF4-FFF2-40B4-BE49-F238E27FC236}">
                <a16:creationId xmlns:a16="http://schemas.microsoft.com/office/drawing/2014/main" id="{DB29DE84-CE47-6F0F-F570-7F7CCE720727}"/>
              </a:ext>
            </a:extLst>
          </p:cNvPr>
          <p:cNvGrpSpPr/>
          <p:nvPr/>
        </p:nvGrpSpPr>
        <p:grpSpPr>
          <a:xfrm>
            <a:off x="6677896" y="1940664"/>
            <a:ext cx="420308" cy="2997095"/>
            <a:chOff x="403694" y="1940665"/>
            <a:chExt cx="420308" cy="2979840"/>
          </a:xfrm>
        </p:grpSpPr>
        <p:sp>
          <p:nvSpPr>
            <p:cNvPr id="15" name="TextBox 14">
              <a:extLst>
                <a:ext uri="{FF2B5EF4-FFF2-40B4-BE49-F238E27FC236}">
                  <a16:creationId xmlns:a16="http://schemas.microsoft.com/office/drawing/2014/main" id="{C358F224-D82A-C18F-B045-3BD6264C2EEC}"/>
                </a:ext>
              </a:extLst>
            </p:cNvPr>
            <p:cNvSpPr txBox="1"/>
            <p:nvPr/>
          </p:nvSpPr>
          <p:spPr bwMode="auto">
            <a:xfrm>
              <a:off x="403694" y="194066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5CE581CE-AE6F-A069-AEF1-1C75861269E0}"/>
                </a:ext>
              </a:extLst>
            </p:cNvPr>
            <p:cNvSpPr txBox="1"/>
            <p:nvPr/>
          </p:nvSpPr>
          <p:spPr bwMode="auto">
            <a:xfrm>
              <a:off x="482242" y="246921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E991746D-0A83-50E9-C751-91F5723680DE}"/>
                </a:ext>
              </a:extLst>
            </p:cNvPr>
            <p:cNvSpPr txBox="1"/>
            <p:nvPr/>
          </p:nvSpPr>
          <p:spPr bwMode="auto">
            <a:xfrm>
              <a:off x="482242" y="30153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497D233C-B515-E541-0662-73D1BDB7A511}"/>
                </a:ext>
              </a:extLst>
            </p:cNvPr>
            <p:cNvSpPr txBox="1"/>
            <p:nvPr/>
          </p:nvSpPr>
          <p:spPr bwMode="auto">
            <a:xfrm>
              <a:off x="482242" y="35438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8F6AC28A-0515-D27A-69C1-D0BF6FCE8A78}"/>
                </a:ext>
              </a:extLst>
            </p:cNvPr>
            <p:cNvSpPr txBox="1"/>
            <p:nvPr/>
          </p:nvSpPr>
          <p:spPr bwMode="auto">
            <a:xfrm>
              <a:off x="482242" y="409972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299F51BF-765C-5768-1F65-CF015C090700}"/>
                </a:ext>
              </a:extLst>
            </p:cNvPr>
            <p:cNvSpPr txBox="1"/>
            <p:nvPr/>
          </p:nvSpPr>
          <p:spPr bwMode="auto">
            <a:xfrm>
              <a:off x="560789" y="46435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21" name="Group 20">
            <a:extLst>
              <a:ext uri="{FF2B5EF4-FFF2-40B4-BE49-F238E27FC236}">
                <a16:creationId xmlns:a16="http://schemas.microsoft.com/office/drawing/2014/main" id="{BC340BBA-24B5-69E5-60D1-44D9D7EEA89C}"/>
              </a:ext>
            </a:extLst>
          </p:cNvPr>
          <p:cNvGrpSpPr/>
          <p:nvPr/>
        </p:nvGrpSpPr>
        <p:grpSpPr>
          <a:xfrm>
            <a:off x="6984167" y="4810675"/>
            <a:ext cx="4080395" cy="276999"/>
            <a:chOff x="908049" y="4841571"/>
            <a:chExt cx="4080395" cy="276999"/>
          </a:xfrm>
        </p:grpSpPr>
        <p:sp>
          <p:nvSpPr>
            <p:cNvPr id="26" name="TextBox 25">
              <a:extLst>
                <a:ext uri="{FF2B5EF4-FFF2-40B4-BE49-F238E27FC236}">
                  <a16:creationId xmlns:a16="http://schemas.microsoft.com/office/drawing/2014/main" id="{A79544F0-DC32-2413-1C16-6DB7C3C98E0F}"/>
                </a:ext>
              </a:extLst>
            </p:cNvPr>
            <p:cNvSpPr txBox="1"/>
            <p:nvPr/>
          </p:nvSpPr>
          <p:spPr bwMode="auto">
            <a:xfrm>
              <a:off x="46466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27" name="TextBox 26">
              <a:extLst>
                <a:ext uri="{FF2B5EF4-FFF2-40B4-BE49-F238E27FC236}">
                  <a16:creationId xmlns:a16="http://schemas.microsoft.com/office/drawing/2014/main" id="{744EE25C-33BF-B400-2195-D986F9CC7115}"/>
                </a:ext>
              </a:extLst>
            </p:cNvPr>
            <p:cNvSpPr txBox="1"/>
            <p:nvPr/>
          </p:nvSpPr>
          <p:spPr bwMode="auto">
            <a:xfrm>
              <a:off x="447703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80A65688-95AD-D391-413E-E6CC7639524B}"/>
                </a:ext>
              </a:extLst>
            </p:cNvPr>
            <p:cNvSpPr txBox="1"/>
            <p:nvPr/>
          </p:nvSpPr>
          <p:spPr bwMode="auto">
            <a:xfrm>
              <a:off x="429783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29" name="TextBox 28">
              <a:extLst>
                <a:ext uri="{FF2B5EF4-FFF2-40B4-BE49-F238E27FC236}">
                  <a16:creationId xmlns:a16="http://schemas.microsoft.com/office/drawing/2014/main" id="{C447458D-0924-B75F-8DA3-E0D37EA5BE12}"/>
                </a:ext>
              </a:extLst>
            </p:cNvPr>
            <p:cNvSpPr txBox="1"/>
            <p:nvPr/>
          </p:nvSpPr>
          <p:spPr bwMode="auto">
            <a:xfrm>
              <a:off x="412378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30" name="TextBox 29">
              <a:extLst>
                <a:ext uri="{FF2B5EF4-FFF2-40B4-BE49-F238E27FC236}">
                  <a16:creationId xmlns:a16="http://schemas.microsoft.com/office/drawing/2014/main" id="{ED496198-04E5-BB16-E9C9-068EEB3E3C0B}"/>
                </a:ext>
              </a:extLst>
            </p:cNvPr>
            <p:cNvSpPr txBox="1"/>
            <p:nvPr/>
          </p:nvSpPr>
          <p:spPr bwMode="auto">
            <a:xfrm>
              <a:off x="393030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a:t>
              </a:r>
            </a:p>
          </p:txBody>
        </p:sp>
        <p:sp>
          <p:nvSpPr>
            <p:cNvPr id="31" name="TextBox 30">
              <a:extLst>
                <a:ext uri="{FF2B5EF4-FFF2-40B4-BE49-F238E27FC236}">
                  <a16:creationId xmlns:a16="http://schemas.microsoft.com/office/drawing/2014/main" id="{69AB7974-36F0-684D-45FE-DCB203AD9C4A}"/>
                </a:ext>
              </a:extLst>
            </p:cNvPr>
            <p:cNvSpPr txBox="1"/>
            <p:nvPr/>
          </p:nvSpPr>
          <p:spPr bwMode="auto">
            <a:xfrm>
              <a:off x="3747201"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sp>
          <p:nvSpPr>
            <p:cNvPr id="32" name="TextBox 31">
              <a:extLst>
                <a:ext uri="{FF2B5EF4-FFF2-40B4-BE49-F238E27FC236}">
                  <a16:creationId xmlns:a16="http://schemas.microsoft.com/office/drawing/2014/main" id="{D7D34B29-61D7-8446-5A2F-AAAE3B439205}"/>
                </a:ext>
              </a:extLst>
            </p:cNvPr>
            <p:cNvSpPr txBox="1"/>
            <p:nvPr/>
          </p:nvSpPr>
          <p:spPr bwMode="auto">
            <a:xfrm>
              <a:off x="357754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4465C905-C29A-E939-9B02-5209A4998236}"/>
                </a:ext>
              </a:extLst>
            </p:cNvPr>
            <p:cNvSpPr txBox="1"/>
            <p:nvPr/>
          </p:nvSpPr>
          <p:spPr bwMode="auto">
            <a:xfrm>
              <a:off x="339835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34" name="TextBox 33">
              <a:extLst>
                <a:ext uri="{FF2B5EF4-FFF2-40B4-BE49-F238E27FC236}">
                  <a16:creationId xmlns:a16="http://schemas.microsoft.com/office/drawing/2014/main" id="{99B7F2C3-2B43-EDAB-D17E-A9B52236C18E}"/>
                </a:ext>
              </a:extLst>
            </p:cNvPr>
            <p:cNvSpPr txBox="1"/>
            <p:nvPr/>
          </p:nvSpPr>
          <p:spPr bwMode="auto">
            <a:xfrm>
              <a:off x="321477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35" name="TextBox 34">
              <a:extLst>
                <a:ext uri="{FF2B5EF4-FFF2-40B4-BE49-F238E27FC236}">
                  <a16:creationId xmlns:a16="http://schemas.microsoft.com/office/drawing/2014/main" id="{24240E86-BED6-FBE4-5524-FB6AAC6C7DF9}"/>
                </a:ext>
              </a:extLst>
            </p:cNvPr>
            <p:cNvSpPr txBox="1"/>
            <p:nvPr/>
          </p:nvSpPr>
          <p:spPr bwMode="auto">
            <a:xfrm>
              <a:off x="3040346"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6" name="TextBox 35">
              <a:extLst>
                <a:ext uri="{FF2B5EF4-FFF2-40B4-BE49-F238E27FC236}">
                  <a16:creationId xmlns:a16="http://schemas.microsoft.com/office/drawing/2014/main" id="{D04E9969-CBC7-0569-9424-ED46222C342A}"/>
                </a:ext>
              </a:extLst>
            </p:cNvPr>
            <p:cNvSpPr txBox="1"/>
            <p:nvPr/>
          </p:nvSpPr>
          <p:spPr bwMode="auto">
            <a:xfrm>
              <a:off x="28477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37" name="TextBox 36">
              <a:extLst>
                <a:ext uri="{FF2B5EF4-FFF2-40B4-BE49-F238E27FC236}">
                  <a16:creationId xmlns:a16="http://schemas.microsoft.com/office/drawing/2014/main" id="{C3D191C8-22EB-C37D-8EBC-92C231519C4F}"/>
                </a:ext>
              </a:extLst>
            </p:cNvPr>
            <p:cNvSpPr txBox="1"/>
            <p:nvPr/>
          </p:nvSpPr>
          <p:spPr bwMode="auto">
            <a:xfrm>
              <a:off x="2678065"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2C944611-23EE-B206-38F2-22A38DB6312E}"/>
                </a:ext>
              </a:extLst>
            </p:cNvPr>
            <p:cNvSpPr txBox="1"/>
            <p:nvPr/>
          </p:nvSpPr>
          <p:spPr bwMode="auto">
            <a:xfrm>
              <a:off x="248617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9" name="TextBox 38">
              <a:extLst>
                <a:ext uri="{FF2B5EF4-FFF2-40B4-BE49-F238E27FC236}">
                  <a16:creationId xmlns:a16="http://schemas.microsoft.com/office/drawing/2014/main" id="{2AA34A27-1922-6198-B6A8-3F21F1C7A04B}"/>
                </a:ext>
              </a:extLst>
            </p:cNvPr>
            <p:cNvSpPr txBox="1"/>
            <p:nvPr/>
          </p:nvSpPr>
          <p:spPr bwMode="auto">
            <a:xfrm>
              <a:off x="2312118"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40" name="TextBox 39">
              <a:extLst>
                <a:ext uri="{FF2B5EF4-FFF2-40B4-BE49-F238E27FC236}">
                  <a16:creationId xmlns:a16="http://schemas.microsoft.com/office/drawing/2014/main" id="{6AF544EF-502B-06B7-6BBE-31747230F78F}"/>
                </a:ext>
              </a:extLst>
            </p:cNvPr>
            <p:cNvSpPr txBox="1"/>
            <p:nvPr/>
          </p:nvSpPr>
          <p:spPr bwMode="auto">
            <a:xfrm>
              <a:off x="2121813"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41" name="TextBox 40">
              <a:extLst>
                <a:ext uri="{FF2B5EF4-FFF2-40B4-BE49-F238E27FC236}">
                  <a16:creationId xmlns:a16="http://schemas.microsoft.com/office/drawing/2014/main" id="{A3D55799-325F-D393-0002-6FC59BF6E610}"/>
                </a:ext>
              </a:extLst>
            </p:cNvPr>
            <p:cNvSpPr txBox="1"/>
            <p:nvPr/>
          </p:nvSpPr>
          <p:spPr bwMode="auto">
            <a:xfrm>
              <a:off x="194823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2" name="TextBox 41">
              <a:extLst>
                <a:ext uri="{FF2B5EF4-FFF2-40B4-BE49-F238E27FC236}">
                  <a16:creationId xmlns:a16="http://schemas.microsoft.com/office/drawing/2014/main" id="{50BB67BD-95C4-D34E-EEFF-CDC096A5848F}"/>
                </a:ext>
              </a:extLst>
            </p:cNvPr>
            <p:cNvSpPr txBox="1"/>
            <p:nvPr/>
          </p:nvSpPr>
          <p:spPr bwMode="auto">
            <a:xfrm>
              <a:off x="1778582"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1086A8B6-A7DB-566A-63DA-94BA383B08DB}"/>
                </a:ext>
              </a:extLst>
            </p:cNvPr>
            <p:cNvSpPr txBox="1"/>
            <p:nvPr/>
          </p:nvSpPr>
          <p:spPr bwMode="auto">
            <a:xfrm>
              <a:off x="1590224"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44" name="TextBox 43">
              <a:extLst>
                <a:ext uri="{FF2B5EF4-FFF2-40B4-BE49-F238E27FC236}">
                  <a16:creationId xmlns:a16="http://schemas.microsoft.com/office/drawing/2014/main" id="{4813D69F-5537-D8C3-C3CD-4EEF3DC4DC16}"/>
                </a:ext>
              </a:extLst>
            </p:cNvPr>
            <p:cNvSpPr txBox="1"/>
            <p:nvPr/>
          </p:nvSpPr>
          <p:spPr bwMode="auto">
            <a:xfrm>
              <a:off x="1399919" y="48415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5" name="TextBox 44">
              <a:extLst>
                <a:ext uri="{FF2B5EF4-FFF2-40B4-BE49-F238E27FC236}">
                  <a16:creationId xmlns:a16="http://schemas.microsoft.com/office/drawing/2014/main" id="{69E097C9-5DD9-DD04-7C71-3C4A4F93DE87}"/>
                </a:ext>
              </a:extLst>
            </p:cNvPr>
            <p:cNvSpPr txBox="1"/>
            <p:nvPr/>
          </p:nvSpPr>
          <p:spPr bwMode="auto">
            <a:xfrm>
              <a:off x="1265613"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46" name="TextBox 45">
              <a:extLst>
                <a:ext uri="{FF2B5EF4-FFF2-40B4-BE49-F238E27FC236}">
                  <a16:creationId xmlns:a16="http://schemas.microsoft.com/office/drawing/2014/main" id="{631F9961-93DA-1554-326C-78A829BDEC80}"/>
                </a:ext>
              </a:extLst>
            </p:cNvPr>
            <p:cNvSpPr txBox="1"/>
            <p:nvPr/>
          </p:nvSpPr>
          <p:spPr bwMode="auto">
            <a:xfrm>
              <a:off x="1076911"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47" name="TextBox 46">
              <a:extLst>
                <a:ext uri="{FF2B5EF4-FFF2-40B4-BE49-F238E27FC236}">
                  <a16:creationId xmlns:a16="http://schemas.microsoft.com/office/drawing/2014/main" id="{7A4F2136-B89B-1FFB-9418-64363DB7F8BD}"/>
                </a:ext>
              </a:extLst>
            </p:cNvPr>
            <p:cNvSpPr txBox="1"/>
            <p:nvPr/>
          </p:nvSpPr>
          <p:spPr bwMode="auto">
            <a:xfrm>
              <a:off x="908049" y="48415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48" name="Freeform: Shape 47">
            <a:extLst>
              <a:ext uri="{FF2B5EF4-FFF2-40B4-BE49-F238E27FC236}">
                <a16:creationId xmlns:a16="http://schemas.microsoft.com/office/drawing/2014/main" id="{0CF6A76C-928E-C684-2871-6B3CC92C5287}"/>
              </a:ext>
            </a:extLst>
          </p:cNvPr>
          <p:cNvSpPr/>
          <p:nvPr/>
        </p:nvSpPr>
        <p:spPr bwMode="auto">
          <a:xfrm>
            <a:off x="7102278" y="2082800"/>
            <a:ext cx="3927357" cy="2702560"/>
          </a:xfrm>
          <a:custGeom>
            <a:avLst/>
            <a:gdLst>
              <a:gd name="connsiteX0" fmla="*/ 0 w 4937760"/>
              <a:gd name="connsiteY0" fmla="*/ 0 h 2702560"/>
              <a:gd name="connsiteX1" fmla="*/ 0 w 4937760"/>
              <a:gd name="connsiteY1" fmla="*/ 2702560 h 2702560"/>
              <a:gd name="connsiteX2" fmla="*/ 4937760 w 4937760"/>
              <a:gd name="connsiteY2" fmla="*/ 2702560 h 2702560"/>
            </a:gdLst>
            <a:ahLst/>
            <a:cxnLst>
              <a:cxn ang="0">
                <a:pos x="connsiteX0" y="connsiteY0"/>
              </a:cxn>
              <a:cxn ang="0">
                <a:pos x="connsiteX1" y="connsiteY1"/>
              </a:cxn>
              <a:cxn ang="0">
                <a:pos x="connsiteX2" y="connsiteY2"/>
              </a:cxn>
            </a:cxnLst>
            <a:rect l="l" t="t" r="r" b="b"/>
            <a:pathLst>
              <a:path w="4937760" h="2702560">
                <a:moveTo>
                  <a:pt x="0" y="0"/>
                </a:moveTo>
                <a:lnTo>
                  <a:pt x="0" y="2702560"/>
                </a:lnTo>
                <a:lnTo>
                  <a:pt x="4937760" y="2702560"/>
                </a:lnTo>
              </a:path>
            </a:pathLst>
          </a:custGeom>
          <a:noFill/>
          <a:ln w="28575">
            <a:solidFill>
              <a:schemeClr val="bg1"/>
            </a:solidFill>
            <a:miter lim="800000"/>
            <a:headEnd/>
            <a:tailEnd/>
          </a:ln>
        </p:spPr>
        <p:txBody>
          <a:bodyPr rtlCol="0" anchor="ctr"/>
          <a:lstStyle/>
          <a:p>
            <a:pPr algn="ctr"/>
            <a:endParaRPr lang="en-US"/>
          </a:p>
        </p:txBody>
      </p:sp>
      <p:grpSp>
        <p:nvGrpSpPr>
          <p:cNvPr id="49" name="Group 48">
            <a:extLst>
              <a:ext uri="{FF2B5EF4-FFF2-40B4-BE49-F238E27FC236}">
                <a16:creationId xmlns:a16="http://schemas.microsoft.com/office/drawing/2014/main" id="{01EFFA72-AA85-1E66-3100-01F44E8EF108}"/>
              </a:ext>
            </a:extLst>
          </p:cNvPr>
          <p:cNvGrpSpPr/>
          <p:nvPr/>
        </p:nvGrpSpPr>
        <p:grpSpPr>
          <a:xfrm>
            <a:off x="7023744" y="2082800"/>
            <a:ext cx="78534" cy="2703785"/>
            <a:chOff x="511747" y="2082800"/>
            <a:chExt cx="843527" cy="2703785"/>
          </a:xfrm>
        </p:grpSpPr>
        <p:cxnSp>
          <p:nvCxnSpPr>
            <p:cNvPr id="50" name="Straight Connector 49">
              <a:extLst>
                <a:ext uri="{FF2B5EF4-FFF2-40B4-BE49-F238E27FC236}">
                  <a16:creationId xmlns:a16="http://schemas.microsoft.com/office/drawing/2014/main" id="{FEFE6175-73BE-D080-BDFC-A3F4D58C3091}"/>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29348C7-DAE8-E10A-4B24-22CA8A0793F7}"/>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2DB4630-303E-52CA-5402-315DB0F28EF7}"/>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D15807E-4355-25AF-B7DE-3862D00E6F8F}"/>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A57CD20-FA5A-E4D9-B4FF-44E3ACC898D6}"/>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302E38C-9545-F5AB-4A58-979A424E42D4}"/>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93226C0B-FB45-7A18-23F8-EC3A1A91EAA5}"/>
              </a:ext>
            </a:extLst>
          </p:cNvPr>
          <p:cNvGrpSpPr/>
          <p:nvPr/>
        </p:nvGrpSpPr>
        <p:grpSpPr>
          <a:xfrm>
            <a:off x="7098204" y="4772686"/>
            <a:ext cx="3807960" cy="91414"/>
            <a:chOff x="1022086" y="4206776"/>
            <a:chExt cx="3807960" cy="942935"/>
          </a:xfrm>
        </p:grpSpPr>
        <p:grpSp>
          <p:nvGrpSpPr>
            <p:cNvPr id="57" name="Group 56">
              <a:extLst>
                <a:ext uri="{FF2B5EF4-FFF2-40B4-BE49-F238E27FC236}">
                  <a16:creationId xmlns:a16="http://schemas.microsoft.com/office/drawing/2014/main" id="{F67D9984-A98E-D4E7-16EB-3C28FB19EBCA}"/>
                </a:ext>
              </a:extLst>
            </p:cNvPr>
            <p:cNvGrpSpPr/>
            <p:nvPr/>
          </p:nvGrpSpPr>
          <p:grpSpPr>
            <a:xfrm>
              <a:off x="1022086" y="4206776"/>
              <a:ext cx="2006864" cy="942935"/>
              <a:chOff x="1022086" y="4206776"/>
              <a:chExt cx="2006864" cy="942935"/>
            </a:xfrm>
          </p:grpSpPr>
          <p:grpSp>
            <p:nvGrpSpPr>
              <p:cNvPr id="31756" name="Group 31755">
                <a:extLst>
                  <a:ext uri="{FF2B5EF4-FFF2-40B4-BE49-F238E27FC236}">
                    <a16:creationId xmlns:a16="http://schemas.microsoft.com/office/drawing/2014/main" id="{F7ECCCCB-4F2C-FE40-9243-FD81A982926A}"/>
                  </a:ext>
                </a:extLst>
              </p:cNvPr>
              <p:cNvGrpSpPr/>
              <p:nvPr/>
            </p:nvGrpSpPr>
            <p:grpSpPr>
              <a:xfrm rot="5400000">
                <a:off x="1012396" y="4216466"/>
                <a:ext cx="942933" cy="923554"/>
                <a:chOff x="511747" y="2082800"/>
                <a:chExt cx="843527" cy="2703785"/>
              </a:xfrm>
            </p:grpSpPr>
            <p:cxnSp>
              <p:nvCxnSpPr>
                <p:cNvPr id="31764" name="Straight Connector 31763">
                  <a:extLst>
                    <a:ext uri="{FF2B5EF4-FFF2-40B4-BE49-F238E27FC236}">
                      <a16:creationId xmlns:a16="http://schemas.microsoft.com/office/drawing/2014/main" id="{2B9C7E11-02B3-BD4C-AD51-9745F86B2DA5}"/>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702EA09A-B854-35D6-E613-F356DABE6242}"/>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DBF63C20-0C96-97BB-7787-351B260428CC}"/>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56080B24-EACD-8E6F-8BD6-5B58414238EE}"/>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C2BA488-FB9F-4F52-FB86-62ED05C997A8}"/>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E7B98598-8216-B7A0-FBD0-E383EFE68FDE}"/>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7" name="Group 31756">
                <a:extLst>
                  <a:ext uri="{FF2B5EF4-FFF2-40B4-BE49-F238E27FC236}">
                    <a16:creationId xmlns:a16="http://schemas.microsoft.com/office/drawing/2014/main" id="{5B5A7D6A-6527-80D6-F127-DCA7CA2B471E}"/>
                  </a:ext>
                </a:extLst>
              </p:cNvPr>
              <p:cNvGrpSpPr/>
              <p:nvPr/>
            </p:nvGrpSpPr>
            <p:grpSpPr>
              <a:xfrm rot="5400000">
                <a:off x="2101785" y="4222547"/>
                <a:ext cx="942933" cy="911396"/>
                <a:chOff x="511747" y="2082800"/>
                <a:chExt cx="843527" cy="2703785"/>
              </a:xfrm>
            </p:grpSpPr>
            <p:cxnSp>
              <p:nvCxnSpPr>
                <p:cNvPr id="31758" name="Straight Connector 31757">
                  <a:extLst>
                    <a:ext uri="{FF2B5EF4-FFF2-40B4-BE49-F238E27FC236}">
                      <a16:creationId xmlns:a16="http://schemas.microsoft.com/office/drawing/2014/main" id="{653E27B5-A3D9-1A3E-0B40-FF63A0FF4F2A}"/>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2E5C9ADF-8F31-388D-00AF-8F1C8C3D325B}"/>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1B98C9AD-9398-9396-D979-D32458110C1F}"/>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027656A2-658D-0F83-C619-AF90C9FE8A89}"/>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2E6D8BE7-EDB1-BEFA-3EAD-CAFB54EBE884}"/>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3A9A65DA-BF1E-6C1D-2E21-104DF8EA8844}"/>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8" name="Group 57">
              <a:extLst>
                <a:ext uri="{FF2B5EF4-FFF2-40B4-BE49-F238E27FC236}">
                  <a16:creationId xmlns:a16="http://schemas.microsoft.com/office/drawing/2014/main" id="{019CC72C-048A-2435-0AE4-1A1A4FC53C70}"/>
                </a:ext>
              </a:extLst>
            </p:cNvPr>
            <p:cNvGrpSpPr/>
            <p:nvPr/>
          </p:nvGrpSpPr>
          <p:grpSpPr>
            <a:xfrm>
              <a:off x="3208739" y="4206776"/>
              <a:ext cx="1621307" cy="942935"/>
              <a:chOff x="1022086" y="4206776"/>
              <a:chExt cx="1638702" cy="942935"/>
            </a:xfrm>
          </p:grpSpPr>
          <p:grpSp>
            <p:nvGrpSpPr>
              <p:cNvPr id="59" name="Group 58">
                <a:extLst>
                  <a:ext uri="{FF2B5EF4-FFF2-40B4-BE49-F238E27FC236}">
                    <a16:creationId xmlns:a16="http://schemas.microsoft.com/office/drawing/2014/main" id="{D21799D9-9D11-45B8-D3B3-B62EB1885DE4}"/>
                  </a:ext>
                </a:extLst>
              </p:cNvPr>
              <p:cNvGrpSpPr/>
              <p:nvPr/>
            </p:nvGrpSpPr>
            <p:grpSpPr>
              <a:xfrm rot="5400000">
                <a:off x="1012396" y="4216466"/>
                <a:ext cx="942933" cy="923554"/>
                <a:chOff x="511747" y="2082800"/>
                <a:chExt cx="843527" cy="2703785"/>
              </a:xfrm>
            </p:grpSpPr>
            <p:cxnSp>
              <p:nvCxnSpPr>
                <p:cNvPr id="31750" name="Straight Connector 31749">
                  <a:extLst>
                    <a:ext uri="{FF2B5EF4-FFF2-40B4-BE49-F238E27FC236}">
                      <a16:creationId xmlns:a16="http://schemas.microsoft.com/office/drawing/2014/main" id="{98E95C3B-A080-DCA0-7977-65DA1993D383}"/>
                    </a:ext>
                  </a:extLst>
                </p:cNvPr>
                <p:cNvCxnSpPr>
                  <a:cxnSpLocks/>
                </p:cNvCxnSpPr>
                <p:nvPr/>
              </p:nvCxnSpPr>
              <p:spPr bwMode="auto">
                <a:xfrm>
                  <a:off x="511747" y="20828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1C7573C5-4D71-0E6B-5F3C-4FCC13231F5D}"/>
                    </a:ext>
                  </a:extLst>
                </p:cNvPr>
                <p:cNvCxnSpPr>
                  <a:cxnSpLocks/>
                </p:cNvCxnSpPr>
                <p:nvPr/>
              </p:nvCxnSpPr>
              <p:spPr bwMode="auto">
                <a:xfrm>
                  <a:off x="511747" y="26326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15E656ED-8CD4-ABEF-01AC-B5F1312F8E81}"/>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DDDC3BA3-A00F-FAA3-7602-F35CA021C9EC}"/>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EEA11739-7EDE-3DC5-18FD-ECE598D11C40}"/>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12ACE78-DBD9-2A8C-6C95-3748626D7C8C}"/>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F5B0909E-4C07-ED74-10B4-AD4423F5EE5A}"/>
                  </a:ext>
                </a:extLst>
              </p:cNvPr>
              <p:cNvGrpSpPr/>
              <p:nvPr/>
            </p:nvGrpSpPr>
            <p:grpSpPr>
              <a:xfrm rot="5400000">
                <a:off x="1917703" y="4406627"/>
                <a:ext cx="942933" cy="543236"/>
                <a:chOff x="511747" y="3175000"/>
                <a:chExt cx="843527" cy="1611585"/>
              </a:xfrm>
            </p:grpSpPr>
            <p:cxnSp>
              <p:nvCxnSpPr>
                <p:cNvPr id="63" name="Straight Connector 62">
                  <a:extLst>
                    <a:ext uri="{FF2B5EF4-FFF2-40B4-BE49-F238E27FC236}">
                      <a16:creationId xmlns:a16="http://schemas.microsoft.com/office/drawing/2014/main" id="{D341785F-92D2-933D-0217-DBF4C0231D2C}"/>
                    </a:ext>
                  </a:extLst>
                </p:cNvPr>
                <p:cNvCxnSpPr>
                  <a:cxnSpLocks/>
                </p:cNvCxnSpPr>
                <p:nvPr/>
              </p:nvCxnSpPr>
              <p:spPr bwMode="auto">
                <a:xfrm>
                  <a:off x="511747" y="317500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D7065F89-2F56-5F0B-34EC-7CD11ABBC557}"/>
                    </a:ext>
                  </a:extLst>
                </p:cNvPr>
                <p:cNvCxnSpPr>
                  <a:cxnSpLocks/>
                </p:cNvCxnSpPr>
                <p:nvPr/>
              </p:nvCxnSpPr>
              <p:spPr bwMode="auto">
                <a:xfrm>
                  <a:off x="511747" y="3724865"/>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9F9A9FF3-C9EC-38F2-3B49-871FC094E992}"/>
                    </a:ext>
                  </a:extLst>
                </p:cNvPr>
                <p:cNvCxnSpPr>
                  <a:cxnSpLocks/>
                </p:cNvCxnSpPr>
                <p:nvPr/>
              </p:nvCxnSpPr>
              <p:spPr bwMode="auto">
                <a:xfrm>
                  <a:off x="511747" y="4236720"/>
                  <a:ext cx="843527"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FC6E637B-5E4B-4FC4-FD11-2D2A57344368}"/>
                    </a:ext>
                  </a:extLst>
                </p:cNvPr>
                <p:cNvCxnSpPr>
                  <a:cxnSpLocks/>
                </p:cNvCxnSpPr>
                <p:nvPr/>
              </p:nvCxnSpPr>
              <p:spPr bwMode="auto">
                <a:xfrm>
                  <a:off x="511747" y="4786585"/>
                  <a:ext cx="843527"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31770" name="Group 31769">
            <a:extLst>
              <a:ext uri="{FF2B5EF4-FFF2-40B4-BE49-F238E27FC236}">
                <a16:creationId xmlns:a16="http://schemas.microsoft.com/office/drawing/2014/main" id="{CD6AFA24-E97C-3D6A-2A6F-E8C75ACA8245}"/>
              </a:ext>
            </a:extLst>
          </p:cNvPr>
          <p:cNvGrpSpPr/>
          <p:nvPr/>
        </p:nvGrpSpPr>
        <p:grpSpPr>
          <a:xfrm>
            <a:off x="10074838" y="1883961"/>
            <a:ext cx="1505001" cy="748704"/>
            <a:chOff x="4276295" y="1883961"/>
            <a:chExt cx="1505001" cy="748704"/>
          </a:xfrm>
        </p:grpSpPr>
        <p:sp>
          <p:nvSpPr>
            <p:cNvPr id="31771" name="TextBox 31770">
              <a:extLst>
                <a:ext uri="{FF2B5EF4-FFF2-40B4-BE49-F238E27FC236}">
                  <a16:creationId xmlns:a16="http://schemas.microsoft.com/office/drawing/2014/main" id="{B24248D0-295E-D255-9B07-4FA833D1228E}"/>
                </a:ext>
              </a:extLst>
            </p:cNvPr>
            <p:cNvSpPr txBox="1"/>
            <p:nvPr/>
          </p:nvSpPr>
          <p:spPr bwMode="auto">
            <a:xfrm>
              <a:off x="4630788" y="2171000"/>
              <a:ext cx="1150508" cy="461665"/>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200" b="0" dirty="0" err="1">
                  <a:solidFill>
                    <a:schemeClr val="accent1"/>
                  </a:solidFill>
                  <a:latin typeface="Calibri" panose="020F0502020204030204" pitchFamily="34" charset="0"/>
                </a:rPr>
                <a:t>Momelotinib</a:t>
              </a:r>
              <a:endParaRPr lang="en-US" sz="1200"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Danazol</a:t>
              </a:r>
            </a:p>
          </p:txBody>
        </p:sp>
        <p:sp>
          <p:nvSpPr>
            <p:cNvPr id="31772" name="TextBox 31771">
              <a:extLst>
                <a:ext uri="{FF2B5EF4-FFF2-40B4-BE49-F238E27FC236}">
                  <a16:creationId xmlns:a16="http://schemas.microsoft.com/office/drawing/2014/main" id="{4A29A335-867B-6C5C-4CF4-34E901FC8D37}"/>
                </a:ext>
              </a:extLst>
            </p:cNvPr>
            <p:cNvSpPr txBox="1"/>
            <p:nvPr/>
          </p:nvSpPr>
          <p:spPr bwMode="auto">
            <a:xfrm>
              <a:off x="4276295" y="1883961"/>
              <a:ext cx="1232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group</a:t>
              </a:r>
            </a:p>
          </p:txBody>
        </p:sp>
        <p:cxnSp>
          <p:nvCxnSpPr>
            <p:cNvPr id="31773" name="Straight Connector 31772">
              <a:extLst>
                <a:ext uri="{FF2B5EF4-FFF2-40B4-BE49-F238E27FC236}">
                  <a16:creationId xmlns:a16="http://schemas.microsoft.com/office/drawing/2014/main" id="{20A0F465-32AF-4D0C-D0C8-5DED2DD64618}"/>
                </a:ext>
              </a:extLst>
            </p:cNvPr>
            <p:cNvCxnSpPr/>
            <p:nvPr/>
          </p:nvCxnSpPr>
          <p:spPr bwMode="auto">
            <a:xfrm>
              <a:off x="4370983" y="2281767"/>
              <a:ext cx="259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33F9A649-D321-77C4-5B8F-8C85BA98EA01}"/>
                </a:ext>
              </a:extLst>
            </p:cNvPr>
            <p:cNvCxnSpPr/>
            <p:nvPr/>
          </p:nvCxnSpPr>
          <p:spPr bwMode="auto">
            <a:xfrm>
              <a:off x="4370983" y="2495407"/>
              <a:ext cx="259805"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775" name="Straight Connector 31774">
            <a:extLst>
              <a:ext uri="{FF2B5EF4-FFF2-40B4-BE49-F238E27FC236}">
                <a16:creationId xmlns:a16="http://schemas.microsoft.com/office/drawing/2014/main" id="{D472DB12-DE5B-30DE-DFA6-F43D26592F59}"/>
              </a:ext>
            </a:extLst>
          </p:cNvPr>
          <p:cNvCxnSpPr/>
          <p:nvPr/>
        </p:nvCxnSpPr>
        <p:spPr bwMode="auto">
          <a:xfrm>
            <a:off x="8193672" y="2065307"/>
            <a:ext cx="0" cy="2719186"/>
          </a:xfrm>
          <a:prstGeom prst="line">
            <a:avLst/>
          </a:prstGeom>
          <a:noFill/>
          <a:ln w="28575" cap="flat" cmpd="sng" algn="ctr">
            <a:solidFill>
              <a:schemeClr val="tx2"/>
            </a:solidFill>
            <a:prstDash val="sysDash"/>
            <a:round/>
            <a:headEnd type="none" w="med" len="med"/>
            <a:tailEnd type="none" w="med" len="med"/>
          </a:ln>
          <a:effectLst/>
        </p:spPr>
      </p:cxnSp>
      <p:sp>
        <p:nvSpPr>
          <p:cNvPr id="31776" name="TextBox 31775">
            <a:extLst>
              <a:ext uri="{FF2B5EF4-FFF2-40B4-BE49-F238E27FC236}">
                <a16:creationId xmlns:a16="http://schemas.microsoft.com/office/drawing/2014/main" id="{3DA699C9-C387-6289-4C16-794DDE63C136}"/>
              </a:ext>
            </a:extLst>
          </p:cNvPr>
          <p:cNvSpPr txBox="1"/>
          <p:nvPr/>
        </p:nvSpPr>
        <p:spPr bwMode="auto">
          <a:xfrm>
            <a:off x="6242472" y="5242347"/>
            <a:ext cx="848436" cy="369332"/>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900" dirty="0">
                <a:solidFill>
                  <a:schemeClr val="accent1"/>
                </a:solidFill>
                <a:latin typeface="Calibri" panose="020F0502020204030204" pitchFamily="34" charset="0"/>
              </a:rPr>
              <a:t>Momelotinib</a:t>
            </a:r>
            <a:r>
              <a:rPr lang="en-US" sz="900" dirty="0">
                <a:solidFill>
                  <a:schemeClr val="bg1"/>
                </a:solidFill>
                <a:latin typeface="Calibri" panose="020F0502020204030204" pitchFamily="34" charset="0"/>
              </a:rPr>
              <a:t> </a:t>
            </a:r>
            <a:r>
              <a:rPr lang="en-US" sz="900" dirty="0">
                <a:solidFill>
                  <a:schemeClr val="accent3"/>
                </a:solidFill>
                <a:latin typeface="Calibri" panose="020F0502020204030204" pitchFamily="34" charset="0"/>
              </a:rPr>
              <a:t>Danazol</a:t>
            </a:r>
          </a:p>
        </p:txBody>
      </p:sp>
      <p:grpSp>
        <p:nvGrpSpPr>
          <p:cNvPr id="31777" name="Group 31776">
            <a:extLst>
              <a:ext uri="{FF2B5EF4-FFF2-40B4-BE49-F238E27FC236}">
                <a16:creationId xmlns:a16="http://schemas.microsoft.com/office/drawing/2014/main" id="{948BD6C7-766A-2C97-37E5-C94D20A33307}"/>
              </a:ext>
            </a:extLst>
          </p:cNvPr>
          <p:cNvGrpSpPr/>
          <p:nvPr/>
        </p:nvGrpSpPr>
        <p:grpSpPr>
          <a:xfrm>
            <a:off x="6956178" y="5255526"/>
            <a:ext cx="4049137" cy="369332"/>
            <a:chOff x="889614" y="4841571"/>
            <a:chExt cx="4049137" cy="369332"/>
          </a:xfrm>
        </p:grpSpPr>
        <p:sp>
          <p:nvSpPr>
            <p:cNvPr id="31782" name="TextBox 31781">
              <a:extLst>
                <a:ext uri="{FF2B5EF4-FFF2-40B4-BE49-F238E27FC236}">
                  <a16:creationId xmlns:a16="http://schemas.microsoft.com/office/drawing/2014/main" id="{D6B30F7B-BDD3-F338-FCFD-BBAA8B80C975}"/>
                </a:ext>
              </a:extLst>
            </p:cNvPr>
            <p:cNvSpPr txBox="1"/>
            <p:nvPr/>
          </p:nvSpPr>
          <p:spPr bwMode="auto">
            <a:xfrm>
              <a:off x="46963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0</a:t>
              </a:r>
            </a:p>
          </p:txBody>
        </p:sp>
        <p:sp>
          <p:nvSpPr>
            <p:cNvPr id="31783" name="TextBox 31782">
              <a:extLst>
                <a:ext uri="{FF2B5EF4-FFF2-40B4-BE49-F238E27FC236}">
                  <a16:creationId xmlns:a16="http://schemas.microsoft.com/office/drawing/2014/main" id="{6F885C59-5731-D45B-5BE7-EC9699BAC4AB}"/>
                </a:ext>
              </a:extLst>
            </p:cNvPr>
            <p:cNvSpPr txBox="1"/>
            <p:nvPr/>
          </p:nvSpPr>
          <p:spPr bwMode="auto">
            <a:xfrm>
              <a:off x="4526723"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31784" name="TextBox 31783">
              <a:extLst>
                <a:ext uri="{FF2B5EF4-FFF2-40B4-BE49-F238E27FC236}">
                  <a16:creationId xmlns:a16="http://schemas.microsoft.com/office/drawing/2014/main" id="{96C18023-353F-F396-57F0-056A9FB02A5A}"/>
                </a:ext>
              </a:extLst>
            </p:cNvPr>
            <p:cNvSpPr txBox="1"/>
            <p:nvPr/>
          </p:nvSpPr>
          <p:spPr bwMode="auto">
            <a:xfrm>
              <a:off x="4347532"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31785" name="TextBox 31784">
              <a:extLst>
                <a:ext uri="{FF2B5EF4-FFF2-40B4-BE49-F238E27FC236}">
                  <a16:creationId xmlns:a16="http://schemas.microsoft.com/office/drawing/2014/main" id="{1D70EA94-1DEE-E63F-1925-1613BBB29049}"/>
                </a:ext>
              </a:extLst>
            </p:cNvPr>
            <p:cNvSpPr txBox="1"/>
            <p:nvPr/>
          </p:nvSpPr>
          <p:spPr bwMode="auto">
            <a:xfrm>
              <a:off x="417347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a:t>
              </a:r>
            </a:p>
          </p:txBody>
        </p:sp>
        <p:sp>
          <p:nvSpPr>
            <p:cNvPr id="31786" name="TextBox 31785">
              <a:extLst>
                <a:ext uri="{FF2B5EF4-FFF2-40B4-BE49-F238E27FC236}">
                  <a16:creationId xmlns:a16="http://schemas.microsoft.com/office/drawing/2014/main" id="{048E3152-D150-130A-C6AE-8425316142B1}"/>
                </a:ext>
              </a:extLst>
            </p:cNvPr>
            <p:cNvSpPr txBox="1"/>
            <p:nvPr/>
          </p:nvSpPr>
          <p:spPr bwMode="auto">
            <a:xfrm>
              <a:off x="3979997"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31787" name="TextBox 31786">
              <a:extLst>
                <a:ext uri="{FF2B5EF4-FFF2-40B4-BE49-F238E27FC236}">
                  <a16:creationId xmlns:a16="http://schemas.microsoft.com/office/drawing/2014/main" id="{5867ADAA-6250-20C7-FD1E-1908FEE28507}"/>
                </a:ext>
              </a:extLst>
            </p:cNvPr>
            <p:cNvSpPr txBox="1"/>
            <p:nvPr/>
          </p:nvSpPr>
          <p:spPr bwMode="auto">
            <a:xfrm>
              <a:off x="3796894"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31788" name="TextBox 31787">
              <a:extLst>
                <a:ext uri="{FF2B5EF4-FFF2-40B4-BE49-F238E27FC236}">
                  <a16:creationId xmlns:a16="http://schemas.microsoft.com/office/drawing/2014/main" id="{4F17182B-DF64-C719-4D0C-303CD358279B}"/>
                </a:ext>
              </a:extLst>
            </p:cNvPr>
            <p:cNvSpPr txBox="1"/>
            <p:nvPr/>
          </p:nvSpPr>
          <p:spPr bwMode="auto">
            <a:xfrm>
              <a:off x="3627241"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2</a:t>
              </a:r>
            </a:p>
          </p:txBody>
        </p:sp>
        <p:sp>
          <p:nvSpPr>
            <p:cNvPr id="31789" name="TextBox 31788">
              <a:extLst>
                <a:ext uri="{FF2B5EF4-FFF2-40B4-BE49-F238E27FC236}">
                  <a16:creationId xmlns:a16="http://schemas.microsoft.com/office/drawing/2014/main" id="{58DD0AED-3A71-406D-8C08-830CE48228CD}"/>
                </a:ext>
              </a:extLst>
            </p:cNvPr>
            <p:cNvSpPr txBox="1"/>
            <p:nvPr/>
          </p:nvSpPr>
          <p:spPr bwMode="auto">
            <a:xfrm>
              <a:off x="3448048" y="4841571"/>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3</a:t>
              </a:r>
            </a:p>
          </p:txBody>
        </p:sp>
        <p:sp>
          <p:nvSpPr>
            <p:cNvPr id="31790" name="TextBox 31789">
              <a:extLst>
                <a:ext uri="{FF2B5EF4-FFF2-40B4-BE49-F238E27FC236}">
                  <a16:creationId xmlns:a16="http://schemas.microsoft.com/office/drawing/2014/main" id="{71579436-70B2-968D-6BE7-9E2D77AB1AE8}"/>
                </a:ext>
              </a:extLst>
            </p:cNvPr>
            <p:cNvSpPr txBox="1"/>
            <p:nvPr/>
          </p:nvSpPr>
          <p:spPr bwMode="auto">
            <a:xfrm>
              <a:off x="323561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4</a:t>
              </a:r>
            </a:p>
          </p:txBody>
        </p:sp>
        <p:sp>
          <p:nvSpPr>
            <p:cNvPr id="31791" name="TextBox 31790">
              <a:extLst>
                <a:ext uri="{FF2B5EF4-FFF2-40B4-BE49-F238E27FC236}">
                  <a16:creationId xmlns:a16="http://schemas.microsoft.com/office/drawing/2014/main" id="{E8F458BA-D615-2291-5672-F0790D25D7D5}"/>
                </a:ext>
              </a:extLst>
            </p:cNvPr>
            <p:cNvSpPr txBox="1"/>
            <p:nvPr/>
          </p:nvSpPr>
          <p:spPr bwMode="auto">
            <a:xfrm>
              <a:off x="3061185"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a:t>
              </a:r>
            </a:p>
          </p:txBody>
        </p:sp>
        <p:sp>
          <p:nvSpPr>
            <p:cNvPr id="31792" name="TextBox 31791">
              <a:extLst>
                <a:ext uri="{FF2B5EF4-FFF2-40B4-BE49-F238E27FC236}">
                  <a16:creationId xmlns:a16="http://schemas.microsoft.com/office/drawing/2014/main" id="{7D8238E0-3F5F-B5D7-E385-5A50FB2D4C82}"/>
                </a:ext>
              </a:extLst>
            </p:cNvPr>
            <p:cNvSpPr txBox="1"/>
            <p:nvPr/>
          </p:nvSpPr>
          <p:spPr bwMode="auto">
            <a:xfrm>
              <a:off x="286855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5</a:t>
              </a:r>
            </a:p>
          </p:txBody>
        </p:sp>
        <p:sp>
          <p:nvSpPr>
            <p:cNvPr id="31793" name="TextBox 31792">
              <a:extLst>
                <a:ext uri="{FF2B5EF4-FFF2-40B4-BE49-F238E27FC236}">
                  <a16:creationId xmlns:a16="http://schemas.microsoft.com/office/drawing/2014/main" id="{92283417-218C-8C98-0E1B-374F0ED6E9AF}"/>
                </a:ext>
              </a:extLst>
            </p:cNvPr>
            <p:cNvSpPr txBox="1"/>
            <p:nvPr/>
          </p:nvSpPr>
          <p:spPr bwMode="auto">
            <a:xfrm>
              <a:off x="269890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6</a:t>
              </a:r>
            </a:p>
          </p:txBody>
        </p:sp>
        <p:sp>
          <p:nvSpPr>
            <p:cNvPr id="31794" name="TextBox 31793">
              <a:extLst>
                <a:ext uri="{FF2B5EF4-FFF2-40B4-BE49-F238E27FC236}">
                  <a16:creationId xmlns:a16="http://schemas.microsoft.com/office/drawing/2014/main" id="{C557F4CD-99B6-0BB4-44C3-BDCDB11B4137}"/>
                </a:ext>
              </a:extLst>
            </p:cNvPr>
            <p:cNvSpPr txBox="1"/>
            <p:nvPr/>
          </p:nvSpPr>
          <p:spPr bwMode="auto">
            <a:xfrm>
              <a:off x="2507012"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31795" name="TextBox 31794">
              <a:extLst>
                <a:ext uri="{FF2B5EF4-FFF2-40B4-BE49-F238E27FC236}">
                  <a16:creationId xmlns:a16="http://schemas.microsoft.com/office/drawing/2014/main" id="{91ECB86F-434E-5D58-8749-D053ECF867CD}"/>
                </a:ext>
              </a:extLst>
            </p:cNvPr>
            <p:cNvSpPr txBox="1"/>
            <p:nvPr/>
          </p:nvSpPr>
          <p:spPr bwMode="auto">
            <a:xfrm>
              <a:off x="2332957"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31796" name="TextBox 31795">
              <a:extLst>
                <a:ext uri="{FF2B5EF4-FFF2-40B4-BE49-F238E27FC236}">
                  <a16:creationId xmlns:a16="http://schemas.microsoft.com/office/drawing/2014/main" id="{6E03E9C0-6842-010D-6C63-5D9260B9891D}"/>
                </a:ext>
              </a:extLst>
            </p:cNvPr>
            <p:cNvSpPr txBox="1"/>
            <p:nvPr/>
          </p:nvSpPr>
          <p:spPr bwMode="auto">
            <a:xfrm>
              <a:off x="2142652"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31797" name="TextBox 31796">
              <a:extLst>
                <a:ext uri="{FF2B5EF4-FFF2-40B4-BE49-F238E27FC236}">
                  <a16:creationId xmlns:a16="http://schemas.microsoft.com/office/drawing/2014/main" id="{B2BA71D0-CD6B-2958-4279-68DE53BC7187}"/>
                </a:ext>
              </a:extLst>
            </p:cNvPr>
            <p:cNvSpPr txBox="1"/>
            <p:nvPr/>
          </p:nvSpPr>
          <p:spPr bwMode="auto">
            <a:xfrm>
              <a:off x="1969073"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31798" name="TextBox 31797">
              <a:extLst>
                <a:ext uri="{FF2B5EF4-FFF2-40B4-BE49-F238E27FC236}">
                  <a16:creationId xmlns:a16="http://schemas.microsoft.com/office/drawing/2014/main" id="{EF616EB2-7167-0223-1DDA-A825F2233272}"/>
                </a:ext>
              </a:extLst>
            </p:cNvPr>
            <p:cNvSpPr txBox="1"/>
            <p:nvPr/>
          </p:nvSpPr>
          <p:spPr bwMode="auto">
            <a:xfrm>
              <a:off x="1799421"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7</a:t>
              </a:r>
            </a:p>
          </p:txBody>
        </p:sp>
        <p:sp>
          <p:nvSpPr>
            <p:cNvPr id="31799" name="TextBox 31798">
              <a:extLst>
                <a:ext uri="{FF2B5EF4-FFF2-40B4-BE49-F238E27FC236}">
                  <a16:creationId xmlns:a16="http://schemas.microsoft.com/office/drawing/2014/main" id="{7D17E639-DC36-7950-B283-9944371D44FC}"/>
                </a:ext>
              </a:extLst>
            </p:cNvPr>
            <p:cNvSpPr txBox="1"/>
            <p:nvPr/>
          </p:nvSpPr>
          <p:spPr bwMode="auto">
            <a:xfrm>
              <a:off x="1611063"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9</a:t>
              </a:r>
            </a:p>
          </p:txBody>
        </p:sp>
        <p:sp>
          <p:nvSpPr>
            <p:cNvPr id="31800" name="TextBox 31799">
              <a:extLst>
                <a:ext uri="{FF2B5EF4-FFF2-40B4-BE49-F238E27FC236}">
                  <a16:creationId xmlns:a16="http://schemas.microsoft.com/office/drawing/2014/main" id="{AD38C0A0-8F4A-9C9C-8E95-150B03D1C3E8}"/>
                </a:ext>
              </a:extLst>
            </p:cNvPr>
            <p:cNvSpPr txBox="1"/>
            <p:nvPr/>
          </p:nvSpPr>
          <p:spPr bwMode="auto">
            <a:xfrm>
              <a:off x="1420758"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10</a:t>
              </a:r>
            </a:p>
          </p:txBody>
        </p:sp>
        <p:sp>
          <p:nvSpPr>
            <p:cNvPr id="31801" name="TextBox 31800">
              <a:extLst>
                <a:ext uri="{FF2B5EF4-FFF2-40B4-BE49-F238E27FC236}">
                  <a16:creationId xmlns:a16="http://schemas.microsoft.com/office/drawing/2014/main" id="{B4B12046-B5D6-9779-276B-0495451EEEDE}"/>
                </a:ext>
              </a:extLst>
            </p:cNvPr>
            <p:cNvSpPr txBox="1"/>
            <p:nvPr/>
          </p:nvSpPr>
          <p:spPr bwMode="auto">
            <a:xfrm>
              <a:off x="1247178"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11</a:t>
              </a:r>
            </a:p>
          </p:txBody>
        </p:sp>
        <p:sp>
          <p:nvSpPr>
            <p:cNvPr id="31802" name="TextBox 31801">
              <a:extLst>
                <a:ext uri="{FF2B5EF4-FFF2-40B4-BE49-F238E27FC236}">
                  <a16:creationId xmlns:a16="http://schemas.microsoft.com/office/drawing/2014/main" id="{AD26D503-EC75-D2F2-AA38-C5127BC5450F}"/>
                </a:ext>
              </a:extLst>
            </p:cNvPr>
            <p:cNvSpPr txBox="1"/>
            <p:nvPr/>
          </p:nvSpPr>
          <p:spPr bwMode="auto">
            <a:xfrm>
              <a:off x="1058476"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12</a:t>
              </a:r>
            </a:p>
          </p:txBody>
        </p:sp>
        <p:sp>
          <p:nvSpPr>
            <p:cNvPr id="31803" name="TextBox 31802">
              <a:extLst>
                <a:ext uri="{FF2B5EF4-FFF2-40B4-BE49-F238E27FC236}">
                  <a16:creationId xmlns:a16="http://schemas.microsoft.com/office/drawing/2014/main" id="{5BF95115-E82E-8294-F1A4-E0CF29FCAD7D}"/>
                </a:ext>
              </a:extLst>
            </p:cNvPr>
            <p:cNvSpPr txBox="1"/>
            <p:nvPr/>
          </p:nvSpPr>
          <p:spPr bwMode="auto">
            <a:xfrm>
              <a:off x="889614" y="48415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900" b="0" dirty="0">
                  <a:solidFill>
                    <a:schemeClr val="bg1"/>
                  </a:solidFill>
                  <a:latin typeface="Calibri" panose="020F0502020204030204" pitchFamily="34" charset="0"/>
                </a:rPr>
                <a:t>13</a:t>
              </a:r>
            </a:p>
          </p:txBody>
        </p:sp>
      </p:grpSp>
      <p:sp>
        <p:nvSpPr>
          <p:cNvPr id="31804" name="Freeform: Shape 31803">
            <a:extLst>
              <a:ext uri="{FF2B5EF4-FFF2-40B4-BE49-F238E27FC236}">
                <a16:creationId xmlns:a16="http://schemas.microsoft.com/office/drawing/2014/main" id="{68E3C77F-2CE6-0DC4-2168-8C6F1FEEFA62}"/>
              </a:ext>
            </a:extLst>
          </p:cNvPr>
          <p:cNvSpPr/>
          <p:nvPr/>
        </p:nvSpPr>
        <p:spPr bwMode="auto">
          <a:xfrm>
            <a:off x="8201025" y="3181350"/>
            <a:ext cx="2587625" cy="254000"/>
          </a:xfrm>
          <a:custGeom>
            <a:avLst/>
            <a:gdLst>
              <a:gd name="connsiteX0" fmla="*/ 0 w 2587625"/>
              <a:gd name="connsiteY0" fmla="*/ 0 h 254000"/>
              <a:gd name="connsiteX1" fmla="*/ 749300 w 2587625"/>
              <a:gd name="connsiteY1" fmla="*/ 0 h 254000"/>
              <a:gd name="connsiteX2" fmla="*/ 749300 w 2587625"/>
              <a:gd name="connsiteY2" fmla="*/ 254000 h 254000"/>
              <a:gd name="connsiteX3" fmla="*/ 2587625 w 2587625"/>
              <a:gd name="connsiteY3" fmla="*/ 254000 h 254000"/>
            </a:gdLst>
            <a:ahLst/>
            <a:cxnLst>
              <a:cxn ang="0">
                <a:pos x="connsiteX0" y="connsiteY0"/>
              </a:cxn>
              <a:cxn ang="0">
                <a:pos x="connsiteX1" y="connsiteY1"/>
              </a:cxn>
              <a:cxn ang="0">
                <a:pos x="connsiteX2" y="connsiteY2"/>
              </a:cxn>
              <a:cxn ang="0">
                <a:pos x="connsiteX3" y="connsiteY3"/>
              </a:cxn>
            </a:cxnLst>
            <a:rect l="l" t="t" r="r" b="b"/>
            <a:pathLst>
              <a:path w="2587625" h="254000">
                <a:moveTo>
                  <a:pt x="0" y="0"/>
                </a:moveTo>
                <a:lnTo>
                  <a:pt x="749300" y="0"/>
                </a:lnTo>
                <a:lnTo>
                  <a:pt x="749300" y="254000"/>
                </a:lnTo>
                <a:lnTo>
                  <a:pt x="2587625" y="254000"/>
                </a:lnTo>
              </a:path>
            </a:pathLst>
          </a:custGeom>
          <a:noFill/>
          <a:ln w="28575">
            <a:solidFill>
              <a:schemeClr val="accent1"/>
            </a:solidFill>
            <a:miter lim="800000"/>
            <a:headEnd/>
            <a:tailEnd/>
          </a:ln>
        </p:spPr>
        <p:txBody>
          <a:bodyPr rtlCol="0" anchor="ctr"/>
          <a:lstStyle/>
          <a:p>
            <a:pPr algn="ctr"/>
            <a:endParaRPr lang="en-US"/>
          </a:p>
        </p:txBody>
      </p:sp>
      <p:sp>
        <p:nvSpPr>
          <p:cNvPr id="31805" name="Freeform: Shape 31804">
            <a:extLst>
              <a:ext uri="{FF2B5EF4-FFF2-40B4-BE49-F238E27FC236}">
                <a16:creationId xmlns:a16="http://schemas.microsoft.com/office/drawing/2014/main" id="{098E0D2C-511F-8BD5-0184-3089B428BFDD}"/>
              </a:ext>
            </a:extLst>
          </p:cNvPr>
          <p:cNvSpPr/>
          <p:nvPr/>
        </p:nvSpPr>
        <p:spPr bwMode="auto">
          <a:xfrm>
            <a:off x="7101840" y="2108200"/>
            <a:ext cx="3769360" cy="2651760"/>
          </a:xfrm>
          <a:custGeom>
            <a:avLst/>
            <a:gdLst>
              <a:gd name="connsiteX0" fmla="*/ 0 w 3769360"/>
              <a:gd name="connsiteY0" fmla="*/ 0 h 2651760"/>
              <a:gd name="connsiteX1" fmla="*/ 660400 w 3769360"/>
              <a:gd name="connsiteY1" fmla="*/ 0 h 2651760"/>
              <a:gd name="connsiteX2" fmla="*/ 660400 w 3769360"/>
              <a:gd name="connsiteY2" fmla="*/ 132080 h 2651760"/>
              <a:gd name="connsiteX3" fmla="*/ 1239520 w 3769360"/>
              <a:gd name="connsiteY3" fmla="*/ 132080 h 2651760"/>
              <a:gd name="connsiteX4" fmla="*/ 1239520 w 3769360"/>
              <a:gd name="connsiteY4" fmla="*/ 294640 h 2651760"/>
              <a:gd name="connsiteX5" fmla="*/ 1767840 w 3769360"/>
              <a:gd name="connsiteY5" fmla="*/ 294640 h 2651760"/>
              <a:gd name="connsiteX6" fmla="*/ 1767840 w 3769360"/>
              <a:gd name="connsiteY6" fmla="*/ 452120 h 2651760"/>
              <a:gd name="connsiteX7" fmla="*/ 2219960 w 3769360"/>
              <a:gd name="connsiteY7" fmla="*/ 452120 h 2651760"/>
              <a:gd name="connsiteX8" fmla="*/ 2219960 w 3769360"/>
              <a:gd name="connsiteY8" fmla="*/ 640080 h 2651760"/>
              <a:gd name="connsiteX9" fmla="*/ 3769360 w 3769360"/>
              <a:gd name="connsiteY9" fmla="*/ 640080 h 2651760"/>
              <a:gd name="connsiteX10" fmla="*/ 3769360 w 3769360"/>
              <a:gd name="connsiteY10" fmla="*/ 2651760 h 265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9360" h="2651760">
                <a:moveTo>
                  <a:pt x="0" y="0"/>
                </a:moveTo>
                <a:lnTo>
                  <a:pt x="660400" y="0"/>
                </a:lnTo>
                <a:lnTo>
                  <a:pt x="660400" y="132080"/>
                </a:lnTo>
                <a:lnTo>
                  <a:pt x="1239520" y="132080"/>
                </a:lnTo>
                <a:lnTo>
                  <a:pt x="1239520" y="294640"/>
                </a:lnTo>
                <a:lnTo>
                  <a:pt x="1767840" y="294640"/>
                </a:lnTo>
                <a:lnTo>
                  <a:pt x="1767840" y="452120"/>
                </a:lnTo>
                <a:lnTo>
                  <a:pt x="2219960" y="452120"/>
                </a:lnTo>
                <a:lnTo>
                  <a:pt x="2219960" y="640080"/>
                </a:lnTo>
                <a:lnTo>
                  <a:pt x="3769360" y="640080"/>
                </a:lnTo>
                <a:lnTo>
                  <a:pt x="3769360" y="2651760"/>
                </a:lnTo>
              </a:path>
            </a:pathLst>
          </a:custGeom>
          <a:noFill/>
          <a:ln w="28575">
            <a:solidFill>
              <a:schemeClr val="accent1"/>
            </a:solidFill>
            <a:miter lim="800000"/>
            <a:headEnd/>
            <a:tailEnd/>
          </a:ln>
        </p:spPr>
        <p:txBody>
          <a:bodyPr rtlCol="0" anchor="ctr"/>
          <a:lstStyle/>
          <a:p>
            <a:pPr algn="ctr"/>
            <a:endParaRPr lang="en-US"/>
          </a:p>
        </p:txBody>
      </p:sp>
      <p:grpSp>
        <p:nvGrpSpPr>
          <p:cNvPr id="31860" name="Group 31859">
            <a:extLst>
              <a:ext uri="{FF2B5EF4-FFF2-40B4-BE49-F238E27FC236}">
                <a16:creationId xmlns:a16="http://schemas.microsoft.com/office/drawing/2014/main" id="{DA5E869B-54C6-2E9E-95BB-4713E6C0A850}"/>
              </a:ext>
            </a:extLst>
          </p:cNvPr>
          <p:cNvGrpSpPr/>
          <p:nvPr/>
        </p:nvGrpSpPr>
        <p:grpSpPr>
          <a:xfrm>
            <a:off x="7778820" y="2193004"/>
            <a:ext cx="3041859" cy="1288663"/>
            <a:chOff x="7778820" y="2193004"/>
            <a:chExt cx="3041859" cy="1288663"/>
          </a:xfrm>
        </p:grpSpPr>
        <p:grpSp>
          <p:nvGrpSpPr>
            <p:cNvPr id="31806" name="Group 31805">
              <a:extLst>
                <a:ext uri="{FF2B5EF4-FFF2-40B4-BE49-F238E27FC236}">
                  <a16:creationId xmlns:a16="http://schemas.microsoft.com/office/drawing/2014/main" id="{25A3E368-E075-48CC-B964-80CD8461A733}"/>
                </a:ext>
              </a:extLst>
            </p:cNvPr>
            <p:cNvGrpSpPr/>
            <p:nvPr/>
          </p:nvGrpSpPr>
          <p:grpSpPr>
            <a:xfrm>
              <a:off x="7778820" y="2193004"/>
              <a:ext cx="88763" cy="88763"/>
              <a:chOff x="2910220" y="2106970"/>
              <a:chExt cx="138146" cy="138146"/>
            </a:xfrm>
          </p:grpSpPr>
          <p:cxnSp>
            <p:nvCxnSpPr>
              <p:cNvPr id="31807" name="Straight Connector 31806">
                <a:extLst>
                  <a:ext uri="{FF2B5EF4-FFF2-40B4-BE49-F238E27FC236}">
                    <a16:creationId xmlns:a16="http://schemas.microsoft.com/office/drawing/2014/main" id="{2FAA0D1F-BE34-BA18-BE7C-0662C3FB5CA6}"/>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91640794-0D78-22EF-5634-F254C145ACB8}"/>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0A4291AD-3515-052E-E206-807916C9AC45}"/>
                </a:ext>
              </a:extLst>
            </p:cNvPr>
            <p:cNvGrpSpPr/>
            <p:nvPr/>
          </p:nvGrpSpPr>
          <p:grpSpPr>
            <a:xfrm>
              <a:off x="9009015" y="2516927"/>
              <a:ext cx="88763" cy="88763"/>
              <a:chOff x="2910220" y="2106970"/>
              <a:chExt cx="138146" cy="138146"/>
            </a:xfrm>
          </p:grpSpPr>
          <p:cxnSp>
            <p:nvCxnSpPr>
              <p:cNvPr id="31810" name="Straight Connector 31809">
                <a:extLst>
                  <a:ext uri="{FF2B5EF4-FFF2-40B4-BE49-F238E27FC236}">
                    <a16:creationId xmlns:a16="http://schemas.microsoft.com/office/drawing/2014/main" id="{0B1FFCE9-5836-1F82-6D73-3C0D41F65C9B}"/>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BB42EA96-39D3-501C-2C1E-C6E92B7F90B1}"/>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7744D199-E798-FF24-24E7-85C139FF7989}"/>
                </a:ext>
              </a:extLst>
            </p:cNvPr>
            <p:cNvGrpSpPr/>
            <p:nvPr/>
          </p:nvGrpSpPr>
          <p:grpSpPr>
            <a:xfrm>
              <a:off x="9147668" y="2516927"/>
              <a:ext cx="88763" cy="88763"/>
              <a:chOff x="2910220" y="2106970"/>
              <a:chExt cx="138146" cy="138146"/>
            </a:xfrm>
          </p:grpSpPr>
          <p:cxnSp>
            <p:nvCxnSpPr>
              <p:cNvPr id="31813" name="Straight Connector 31812">
                <a:extLst>
                  <a:ext uri="{FF2B5EF4-FFF2-40B4-BE49-F238E27FC236}">
                    <a16:creationId xmlns:a16="http://schemas.microsoft.com/office/drawing/2014/main" id="{53816D4E-F081-D248-74E4-A7213A6990C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DDE0D275-6813-A57F-4499-1812982776E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9E54672A-D413-1327-9984-7EA73C2E798B}"/>
                </a:ext>
              </a:extLst>
            </p:cNvPr>
            <p:cNvGrpSpPr/>
            <p:nvPr/>
          </p:nvGrpSpPr>
          <p:grpSpPr>
            <a:xfrm>
              <a:off x="8727060" y="3136968"/>
              <a:ext cx="88763" cy="88763"/>
              <a:chOff x="2910220" y="2106970"/>
              <a:chExt cx="138146" cy="138146"/>
            </a:xfrm>
          </p:grpSpPr>
          <p:cxnSp>
            <p:nvCxnSpPr>
              <p:cNvPr id="31816" name="Straight Connector 31815">
                <a:extLst>
                  <a:ext uri="{FF2B5EF4-FFF2-40B4-BE49-F238E27FC236}">
                    <a16:creationId xmlns:a16="http://schemas.microsoft.com/office/drawing/2014/main" id="{B31D6D7F-AD3C-67CC-12F1-16D4A4EFD0C4}"/>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58EBDD8E-66ED-CE68-9999-B96F7D7D928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85302C07-9A60-AF9F-2A54-8C818B32EE54}"/>
                </a:ext>
              </a:extLst>
            </p:cNvPr>
            <p:cNvGrpSpPr/>
            <p:nvPr/>
          </p:nvGrpSpPr>
          <p:grpSpPr>
            <a:xfrm>
              <a:off x="9407838" y="2705235"/>
              <a:ext cx="88763" cy="88763"/>
              <a:chOff x="2910220" y="2106970"/>
              <a:chExt cx="138146" cy="138146"/>
            </a:xfrm>
          </p:grpSpPr>
          <p:cxnSp>
            <p:nvCxnSpPr>
              <p:cNvPr id="31819" name="Straight Connector 31818">
                <a:extLst>
                  <a:ext uri="{FF2B5EF4-FFF2-40B4-BE49-F238E27FC236}">
                    <a16:creationId xmlns:a16="http://schemas.microsoft.com/office/drawing/2014/main" id="{57E84CA8-075B-D509-42C9-56BDA25083E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104485B5-3AFE-F9A9-8855-BDF827CE312D}"/>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F03D4DD8-53EE-5B71-9A2E-FABB22F961B2}"/>
                </a:ext>
              </a:extLst>
            </p:cNvPr>
            <p:cNvGrpSpPr/>
            <p:nvPr/>
          </p:nvGrpSpPr>
          <p:grpSpPr>
            <a:xfrm>
              <a:off x="9515766" y="2705235"/>
              <a:ext cx="88763" cy="88763"/>
              <a:chOff x="2910220" y="2106970"/>
              <a:chExt cx="138146" cy="138146"/>
            </a:xfrm>
          </p:grpSpPr>
          <p:cxnSp>
            <p:nvCxnSpPr>
              <p:cNvPr id="31822" name="Straight Connector 31821">
                <a:extLst>
                  <a:ext uri="{FF2B5EF4-FFF2-40B4-BE49-F238E27FC236}">
                    <a16:creationId xmlns:a16="http://schemas.microsoft.com/office/drawing/2014/main" id="{7215BE31-EFE7-B291-E870-8D8268ADAF69}"/>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0AAA83CF-FF73-EE48-4A25-85CACB521C82}"/>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4E17C2EB-3911-567C-4553-7176AC4DE0CA}"/>
                </a:ext>
              </a:extLst>
            </p:cNvPr>
            <p:cNvGrpSpPr/>
            <p:nvPr/>
          </p:nvGrpSpPr>
          <p:grpSpPr>
            <a:xfrm>
              <a:off x="9554904" y="2705235"/>
              <a:ext cx="88763" cy="88763"/>
              <a:chOff x="2910220" y="2106970"/>
              <a:chExt cx="138146" cy="138146"/>
            </a:xfrm>
          </p:grpSpPr>
          <p:cxnSp>
            <p:nvCxnSpPr>
              <p:cNvPr id="31825" name="Straight Connector 31824">
                <a:extLst>
                  <a:ext uri="{FF2B5EF4-FFF2-40B4-BE49-F238E27FC236}">
                    <a16:creationId xmlns:a16="http://schemas.microsoft.com/office/drawing/2014/main" id="{8E3BD1AE-500A-3DBE-B4CC-3403B43383A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ABDF937E-D3BD-A78B-911A-AABD96EAB1D9}"/>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B34D9C4A-E818-2C00-C73B-4CE3297D4181}"/>
                </a:ext>
              </a:extLst>
            </p:cNvPr>
            <p:cNvGrpSpPr/>
            <p:nvPr/>
          </p:nvGrpSpPr>
          <p:grpSpPr>
            <a:xfrm>
              <a:off x="9602576" y="2705235"/>
              <a:ext cx="88763" cy="88763"/>
              <a:chOff x="2910220" y="2106970"/>
              <a:chExt cx="138146" cy="138146"/>
            </a:xfrm>
          </p:grpSpPr>
          <p:cxnSp>
            <p:nvCxnSpPr>
              <p:cNvPr id="31828" name="Straight Connector 31827">
                <a:extLst>
                  <a:ext uri="{FF2B5EF4-FFF2-40B4-BE49-F238E27FC236}">
                    <a16:creationId xmlns:a16="http://schemas.microsoft.com/office/drawing/2014/main" id="{7C846308-6490-8B70-93B8-5073C0D1A42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D0D80839-FE62-8FDE-04D8-E1760E219F1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6D9BE9CB-6FDF-1F9D-F12B-AB2A3E113C31}"/>
                </a:ext>
              </a:extLst>
            </p:cNvPr>
            <p:cNvGrpSpPr/>
            <p:nvPr/>
          </p:nvGrpSpPr>
          <p:grpSpPr>
            <a:xfrm>
              <a:off x="9688125" y="2705235"/>
              <a:ext cx="88763" cy="88763"/>
              <a:chOff x="2910220" y="2106970"/>
              <a:chExt cx="138146" cy="138146"/>
            </a:xfrm>
          </p:grpSpPr>
          <p:cxnSp>
            <p:nvCxnSpPr>
              <p:cNvPr id="31831" name="Straight Connector 31830">
                <a:extLst>
                  <a:ext uri="{FF2B5EF4-FFF2-40B4-BE49-F238E27FC236}">
                    <a16:creationId xmlns:a16="http://schemas.microsoft.com/office/drawing/2014/main" id="{A6AE5061-47F3-888E-CEFF-2C692CBB48EF}"/>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3C57C8CC-385B-04C6-4DBF-93D174BC5253}"/>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2050CAFF-0843-C161-7D34-6C8CDCD3E0CC}"/>
                </a:ext>
              </a:extLst>
            </p:cNvPr>
            <p:cNvGrpSpPr/>
            <p:nvPr/>
          </p:nvGrpSpPr>
          <p:grpSpPr>
            <a:xfrm>
              <a:off x="9823319" y="2705235"/>
              <a:ext cx="88763" cy="88763"/>
              <a:chOff x="2910220" y="2106970"/>
              <a:chExt cx="138146" cy="138146"/>
            </a:xfrm>
          </p:grpSpPr>
          <p:cxnSp>
            <p:nvCxnSpPr>
              <p:cNvPr id="31834" name="Straight Connector 31833">
                <a:extLst>
                  <a:ext uri="{FF2B5EF4-FFF2-40B4-BE49-F238E27FC236}">
                    <a16:creationId xmlns:a16="http://schemas.microsoft.com/office/drawing/2014/main" id="{4CDCE0F5-8209-4841-D22A-BA0CCAE7C232}"/>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AEE729E6-1601-9890-3C4D-14D7A70EF7B4}"/>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71458C9F-4192-546A-22FF-FEC0D4A78697}"/>
                </a:ext>
              </a:extLst>
            </p:cNvPr>
            <p:cNvGrpSpPr/>
            <p:nvPr/>
          </p:nvGrpSpPr>
          <p:grpSpPr>
            <a:xfrm>
              <a:off x="10005301" y="2705235"/>
              <a:ext cx="88763" cy="88763"/>
              <a:chOff x="2910220" y="2106970"/>
              <a:chExt cx="138146" cy="138146"/>
            </a:xfrm>
          </p:grpSpPr>
          <p:cxnSp>
            <p:nvCxnSpPr>
              <p:cNvPr id="31837" name="Straight Connector 31836">
                <a:extLst>
                  <a:ext uri="{FF2B5EF4-FFF2-40B4-BE49-F238E27FC236}">
                    <a16:creationId xmlns:a16="http://schemas.microsoft.com/office/drawing/2014/main" id="{D8390289-F31B-7F9B-7C12-3DD1F0E369BE}"/>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7CC51525-06A8-9519-88E4-430F50D03B4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02001BB6-3E1F-A129-9CA6-01E570B41B20}"/>
                </a:ext>
              </a:extLst>
            </p:cNvPr>
            <p:cNvGrpSpPr/>
            <p:nvPr/>
          </p:nvGrpSpPr>
          <p:grpSpPr>
            <a:xfrm>
              <a:off x="10280973" y="2705235"/>
              <a:ext cx="88763" cy="88763"/>
              <a:chOff x="2910220" y="2106970"/>
              <a:chExt cx="138146" cy="138146"/>
            </a:xfrm>
          </p:grpSpPr>
          <p:cxnSp>
            <p:nvCxnSpPr>
              <p:cNvPr id="31840" name="Straight Connector 31839">
                <a:extLst>
                  <a:ext uri="{FF2B5EF4-FFF2-40B4-BE49-F238E27FC236}">
                    <a16:creationId xmlns:a16="http://schemas.microsoft.com/office/drawing/2014/main" id="{3E296DBA-0C33-6E72-4E3C-31D8AF32BB5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8E77F104-8DB1-2B99-2843-BE869F1D901C}"/>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6BE36C8C-3666-63F3-FE96-204BF235CC6F}"/>
                </a:ext>
              </a:extLst>
            </p:cNvPr>
            <p:cNvGrpSpPr/>
            <p:nvPr/>
          </p:nvGrpSpPr>
          <p:grpSpPr>
            <a:xfrm>
              <a:off x="10626023" y="2705235"/>
              <a:ext cx="88763" cy="88763"/>
              <a:chOff x="2910220" y="2106970"/>
              <a:chExt cx="138146" cy="138146"/>
            </a:xfrm>
          </p:grpSpPr>
          <p:cxnSp>
            <p:nvCxnSpPr>
              <p:cNvPr id="31843" name="Straight Connector 31842">
                <a:extLst>
                  <a:ext uri="{FF2B5EF4-FFF2-40B4-BE49-F238E27FC236}">
                    <a16:creationId xmlns:a16="http://schemas.microsoft.com/office/drawing/2014/main" id="{C08DD637-C41A-F5CD-710E-7CC7441B43DD}"/>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DCBD25C6-9E39-B687-0DBA-0BC9B5FE836B}"/>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D84355FC-0056-BA02-862D-346D320C40C4}"/>
                </a:ext>
              </a:extLst>
            </p:cNvPr>
            <p:cNvGrpSpPr/>
            <p:nvPr/>
          </p:nvGrpSpPr>
          <p:grpSpPr>
            <a:xfrm>
              <a:off x="9288729" y="3392904"/>
              <a:ext cx="88763" cy="88763"/>
              <a:chOff x="2910220" y="2106970"/>
              <a:chExt cx="138146" cy="138146"/>
            </a:xfrm>
          </p:grpSpPr>
          <p:cxnSp>
            <p:nvCxnSpPr>
              <p:cNvPr id="31846" name="Straight Connector 31845">
                <a:extLst>
                  <a:ext uri="{FF2B5EF4-FFF2-40B4-BE49-F238E27FC236}">
                    <a16:creationId xmlns:a16="http://schemas.microsoft.com/office/drawing/2014/main" id="{E89487F9-7AA9-D2A4-800D-936B1B33F71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CBCC1FB1-74DE-4A4C-ECD8-34BF78D81747}"/>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5944C17A-6397-30B4-AFBE-AE1695753FDA}"/>
                </a:ext>
              </a:extLst>
            </p:cNvPr>
            <p:cNvGrpSpPr/>
            <p:nvPr/>
          </p:nvGrpSpPr>
          <p:grpSpPr>
            <a:xfrm>
              <a:off x="9502704" y="3392904"/>
              <a:ext cx="88763" cy="88763"/>
              <a:chOff x="2910220" y="2106970"/>
              <a:chExt cx="138146" cy="138146"/>
            </a:xfrm>
          </p:grpSpPr>
          <p:cxnSp>
            <p:nvCxnSpPr>
              <p:cNvPr id="31849" name="Straight Connector 31848">
                <a:extLst>
                  <a:ext uri="{FF2B5EF4-FFF2-40B4-BE49-F238E27FC236}">
                    <a16:creationId xmlns:a16="http://schemas.microsoft.com/office/drawing/2014/main" id="{B9191899-1A2E-4E58-BAE1-E8A258C53977}"/>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27F92F86-763F-8FF0-A133-E1F216005580}"/>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74A06BF8-D666-1129-B5B0-2E40EB1C5246}"/>
                </a:ext>
              </a:extLst>
            </p:cNvPr>
            <p:cNvGrpSpPr/>
            <p:nvPr/>
          </p:nvGrpSpPr>
          <p:grpSpPr>
            <a:xfrm>
              <a:off x="9722586" y="3392904"/>
              <a:ext cx="88763" cy="88763"/>
              <a:chOff x="2910220" y="2106970"/>
              <a:chExt cx="138146" cy="138146"/>
            </a:xfrm>
          </p:grpSpPr>
          <p:cxnSp>
            <p:nvCxnSpPr>
              <p:cNvPr id="31852" name="Straight Connector 31851">
                <a:extLst>
                  <a:ext uri="{FF2B5EF4-FFF2-40B4-BE49-F238E27FC236}">
                    <a16:creationId xmlns:a16="http://schemas.microsoft.com/office/drawing/2014/main" id="{C0AF1D2F-BCC7-7237-A893-410BF2AEDEC5}"/>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55C83447-4AE8-CBA7-6691-EC1B9C1E089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00176E1E-1031-4AD4-F444-34AD6C67A577}"/>
                </a:ext>
              </a:extLst>
            </p:cNvPr>
            <p:cNvGrpSpPr/>
            <p:nvPr/>
          </p:nvGrpSpPr>
          <p:grpSpPr>
            <a:xfrm>
              <a:off x="10240041" y="3392904"/>
              <a:ext cx="88763" cy="88763"/>
              <a:chOff x="2910220" y="2106970"/>
              <a:chExt cx="138146" cy="138146"/>
            </a:xfrm>
          </p:grpSpPr>
          <p:cxnSp>
            <p:nvCxnSpPr>
              <p:cNvPr id="31855" name="Straight Connector 31854">
                <a:extLst>
                  <a:ext uri="{FF2B5EF4-FFF2-40B4-BE49-F238E27FC236}">
                    <a16:creationId xmlns:a16="http://schemas.microsoft.com/office/drawing/2014/main" id="{02A0D7B0-ADA0-8068-11E8-225ABF1C7F73}"/>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729CF8E1-E01F-4BFA-A8C4-648ED393FF86}"/>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3705D145-4FBA-65CB-3B6C-4F0F67A9CCAA}"/>
                </a:ext>
              </a:extLst>
            </p:cNvPr>
            <p:cNvGrpSpPr/>
            <p:nvPr/>
          </p:nvGrpSpPr>
          <p:grpSpPr>
            <a:xfrm>
              <a:off x="10731916" y="3392904"/>
              <a:ext cx="88763" cy="88763"/>
              <a:chOff x="2910220" y="2106970"/>
              <a:chExt cx="138146" cy="138146"/>
            </a:xfrm>
          </p:grpSpPr>
          <p:cxnSp>
            <p:nvCxnSpPr>
              <p:cNvPr id="31858" name="Straight Connector 31857">
                <a:extLst>
                  <a:ext uri="{FF2B5EF4-FFF2-40B4-BE49-F238E27FC236}">
                    <a16:creationId xmlns:a16="http://schemas.microsoft.com/office/drawing/2014/main" id="{3D2F6130-FD2B-EDEE-13CE-60114541005C}"/>
                  </a:ext>
                </a:extLst>
              </p:cNvPr>
              <p:cNvCxnSpPr>
                <a:cxnSpLocks/>
              </p:cNvCxnSpPr>
              <p:nvPr/>
            </p:nvCxnSpPr>
            <p:spPr bwMode="auto">
              <a:xfrm>
                <a:off x="2979293" y="2106970"/>
                <a:ext cx="0" cy="138146"/>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DA359CAA-2B68-8480-BE8A-692678DD1CBB}"/>
                  </a:ext>
                </a:extLst>
              </p:cNvPr>
              <p:cNvCxnSpPr>
                <a:cxnSpLocks/>
              </p:cNvCxnSpPr>
              <p:nvPr/>
            </p:nvCxnSpPr>
            <p:spPr bwMode="auto">
              <a:xfrm rot="16200000">
                <a:off x="2979293" y="2106971"/>
                <a:ext cx="0" cy="13814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861" name="Freeform: Shape 31860">
            <a:extLst>
              <a:ext uri="{FF2B5EF4-FFF2-40B4-BE49-F238E27FC236}">
                <a16:creationId xmlns:a16="http://schemas.microsoft.com/office/drawing/2014/main" id="{6A4D89A4-250C-BAB6-3362-C97C33296846}"/>
              </a:ext>
            </a:extLst>
          </p:cNvPr>
          <p:cNvSpPr/>
          <p:nvPr/>
        </p:nvSpPr>
        <p:spPr bwMode="auto">
          <a:xfrm>
            <a:off x="7112000" y="2099733"/>
            <a:ext cx="1092200" cy="1079500"/>
          </a:xfrm>
          <a:custGeom>
            <a:avLst/>
            <a:gdLst>
              <a:gd name="connsiteX0" fmla="*/ 0 w 1092200"/>
              <a:gd name="connsiteY0" fmla="*/ 0 h 1079500"/>
              <a:gd name="connsiteX1" fmla="*/ 156633 w 1092200"/>
              <a:gd name="connsiteY1" fmla="*/ 0 h 1079500"/>
              <a:gd name="connsiteX2" fmla="*/ 156633 w 1092200"/>
              <a:gd name="connsiteY2" fmla="*/ 203200 h 1079500"/>
              <a:gd name="connsiteX3" fmla="*/ 186267 w 1092200"/>
              <a:gd name="connsiteY3" fmla="*/ 203200 h 1079500"/>
              <a:gd name="connsiteX4" fmla="*/ 186267 w 1092200"/>
              <a:gd name="connsiteY4" fmla="*/ 414867 h 1079500"/>
              <a:gd name="connsiteX5" fmla="*/ 478367 w 1092200"/>
              <a:gd name="connsiteY5" fmla="*/ 414867 h 1079500"/>
              <a:gd name="connsiteX6" fmla="*/ 478367 w 1092200"/>
              <a:gd name="connsiteY6" fmla="*/ 613834 h 1079500"/>
              <a:gd name="connsiteX7" fmla="*/ 800100 w 1092200"/>
              <a:gd name="connsiteY7" fmla="*/ 613834 h 1079500"/>
              <a:gd name="connsiteX8" fmla="*/ 800100 w 1092200"/>
              <a:gd name="connsiteY8" fmla="*/ 842434 h 1079500"/>
              <a:gd name="connsiteX9" fmla="*/ 812800 w 1092200"/>
              <a:gd name="connsiteY9" fmla="*/ 842434 h 1079500"/>
              <a:gd name="connsiteX10" fmla="*/ 812800 w 1092200"/>
              <a:gd name="connsiteY10" fmla="*/ 1079500 h 1079500"/>
              <a:gd name="connsiteX11" fmla="*/ 1092200 w 1092200"/>
              <a:gd name="connsiteY11" fmla="*/ 107950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2200" h="1079500">
                <a:moveTo>
                  <a:pt x="0" y="0"/>
                </a:moveTo>
                <a:lnTo>
                  <a:pt x="156633" y="0"/>
                </a:lnTo>
                <a:lnTo>
                  <a:pt x="156633" y="203200"/>
                </a:lnTo>
                <a:lnTo>
                  <a:pt x="186267" y="203200"/>
                </a:lnTo>
                <a:lnTo>
                  <a:pt x="186267" y="414867"/>
                </a:lnTo>
                <a:lnTo>
                  <a:pt x="478367" y="414867"/>
                </a:lnTo>
                <a:lnTo>
                  <a:pt x="478367" y="613834"/>
                </a:lnTo>
                <a:lnTo>
                  <a:pt x="800100" y="613834"/>
                </a:lnTo>
                <a:lnTo>
                  <a:pt x="800100" y="842434"/>
                </a:lnTo>
                <a:lnTo>
                  <a:pt x="812800" y="842434"/>
                </a:lnTo>
                <a:lnTo>
                  <a:pt x="812800" y="1079500"/>
                </a:lnTo>
                <a:lnTo>
                  <a:pt x="1092200" y="1079500"/>
                </a:lnTo>
              </a:path>
            </a:pathLst>
          </a:custGeom>
          <a:noFill/>
          <a:ln w="28575">
            <a:solidFill>
              <a:schemeClr val="accent3"/>
            </a:solidFill>
            <a:miter lim="800000"/>
            <a:headEnd/>
            <a:tailEnd/>
          </a:ln>
        </p:spPr>
        <p:txBody>
          <a:bodyPr rtlCol="0" anchor="ctr"/>
          <a:lstStyle/>
          <a:p>
            <a:pPr algn="ctr"/>
            <a:endParaRPr lang="en-US"/>
          </a:p>
        </p:txBody>
      </p:sp>
      <p:grpSp>
        <p:nvGrpSpPr>
          <p:cNvPr id="31862" name="Group 31861">
            <a:extLst>
              <a:ext uri="{FF2B5EF4-FFF2-40B4-BE49-F238E27FC236}">
                <a16:creationId xmlns:a16="http://schemas.microsoft.com/office/drawing/2014/main" id="{0BA98E09-6F78-5C44-F19A-5C1621D1CF0D}"/>
              </a:ext>
            </a:extLst>
          </p:cNvPr>
          <p:cNvGrpSpPr/>
          <p:nvPr/>
        </p:nvGrpSpPr>
        <p:grpSpPr>
          <a:xfrm>
            <a:off x="7655641" y="2669319"/>
            <a:ext cx="88763" cy="88763"/>
            <a:chOff x="2910220" y="2106970"/>
            <a:chExt cx="138146" cy="138146"/>
          </a:xfrm>
        </p:grpSpPr>
        <p:cxnSp>
          <p:nvCxnSpPr>
            <p:cNvPr id="31863" name="Straight Connector 31862">
              <a:extLst>
                <a:ext uri="{FF2B5EF4-FFF2-40B4-BE49-F238E27FC236}">
                  <a16:creationId xmlns:a16="http://schemas.microsoft.com/office/drawing/2014/main" id="{E76420E1-319C-7FB3-A234-7A6F96C26D20}"/>
                </a:ext>
              </a:extLst>
            </p:cNvPr>
            <p:cNvCxnSpPr>
              <a:cxnSpLocks/>
            </p:cNvCxnSpPr>
            <p:nvPr/>
          </p:nvCxnSpPr>
          <p:spPr bwMode="auto">
            <a:xfrm>
              <a:off x="2979293" y="2106970"/>
              <a:ext cx="0" cy="138146"/>
            </a:xfrm>
            <a:prstGeom prst="line">
              <a:avLst/>
            </a:prstGeom>
            <a:noFill/>
            <a:ln w="28575"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23834499-78B0-2801-7BD6-BD9F319CFE32}"/>
                </a:ext>
              </a:extLst>
            </p:cNvPr>
            <p:cNvCxnSpPr>
              <a:cxnSpLocks/>
            </p:cNvCxnSpPr>
            <p:nvPr/>
          </p:nvCxnSpPr>
          <p:spPr bwMode="auto">
            <a:xfrm rot="16200000">
              <a:off x="2979293" y="2106971"/>
              <a:ext cx="0" cy="138146"/>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032278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Safety During OL in Subgroup With Thrombocytopenia</a:t>
            </a:r>
            <a:endParaRPr lang="en-US" altLang="en-US" dirty="0"/>
          </a:p>
        </p:txBody>
      </p:sp>
      <p:sp>
        <p:nvSpPr>
          <p:cNvPr id="6" name="Content Placeholder 5">
            <a:extLst>
              <a:ext uri="{FF2B5EF4-FFF2-40B4-BE49-F238E27FC236}">
                <a16:creationId xmlns:a16="http://schemas.microsoft.com/office/drawing/2014/main" id="{E34A886F-34B8-38C8-F6EB-518633C63567}"/>
              </a:ext>
            </a:extLst>
          </p:cNvPr>
          <p:cNvSpPr>
            <a:spLocks noGrp="1"/>
          </p:cNvSpPr>
          <p:nvPr>
            <p:ph idx="1"/>
          </p:nvPr>
        </p:nvSpPr>
        <p:spPr>
          <a:xfrm>
            <a:off x="604675" y="5640511"/>
            <a:ext cx="10877529" cy="523221"/>
          </a:xfrm>
        </p:spPr>
        <p:txBody>
          <a:bodyPr/>
          <a:lstStyle/>
          <a:p>
            <a:r>
              <a:rPr lang="en-US" sz="1800" dirty="0"/>
              <a:t>Safety profile consistent between ITT population and subgroup with thrombocytopenia (BL PLT &lt;100 x 10</a:t>
            </a:r>
            <a:r>
              <a:rPr lang="en-US" sz="1800" baseline="30000" dirty="0"/>
              <a:t>9</a:t>
            </a:r>
            <a:r>
              <a:rPr lang="en-US" sz="1800" dirty="0"/>
              <a:t>/L)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42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142D05A-FB17-B7CD-6D55-2548623BDA4A}"/>
              </a:ext>
            </a:extLst>
          </p:cNvPr>
          <p:cNvGraphicFramePr>
            <a:graphicFrameLocks/>
          </p:cNvGraphicFramePr>
          <p:nvPr>
            <p:extLst>
              <p:ext uri="{D42A27DB-BD31-4B8C-83A1-F6EECF244321}">
                <p14:modId xmlns:p14="http://schemas.microsoft.com/office/powerpoint/2010/main" val="4077790275"/>
              </p:ext>
            </p:extLst>
          </p:nvPr>
        </p:nvGraphicFramePr>
        <p:xfrm>
          <a:off x="727076" y="1604963"/>
          <a:ext cx="10735056" cy="3968878"/>
        </p:xfrm>
        <a:graphic>
          <a:graphicData uri="http://schemas.openxmlformats.org/drawingml/2006/table">
            <a:tbl>
              <a:tblPr/>
              <a:tblGrid>
                <a:gridCol w="3472932">
                  <a:extLst>
                    <a:ext uri="{9D8B030D-6E8A-4147-A177-3AD203B41FA5}">
                      <a16:colId xmlns:a16="http://schemas.microsoft.com/office/drawing/2014/main" val="20000"/>
                    </a:ext>
                  </a:extLst>
                </a:gridCol>
                <a:gridCol w="1815531">
                  <a:extLst>
                    <a:ext uri="{9D8B030D-6E8A-4147-A177-3AD203B41FA5}">
                      <a16:colId xmlns:a16="http://schemas.microsoft.com/office/drawing/2014/main" val="20001"/>
                    </a:ext>
                  </a:extLst>
                </a:gridCol>
                <a:gridCol w="1815531">
                  <a:extLst>
                    <a:ext uri="{9D8B030D-6E8A-4147-A177-3AD203B41FA5}">
                      <a16:colId xmlns:a16="http://schemas.microsoft.com/office/drawing/2014/main" val="3558292877"/>
                    </a:ext>
                  </a:extLst>
                </a:gridCol>
                <a:gridCol w="1815531">
                  <a:extLst>
                    <a:ext uri="{9D8B030D-6E8A-4147-A177-3AD203B41FA5}">
                      <a16:colId xmlns:a16="http://schemas.microsoft.com/office/drawing/2014/main" val="20002"/>
                    </a:ext>
                  </a:extLst>
                </a:gridCol>
                <a:gridCol w="1815531">
                  <a:extLst>
                    <a:ext uri="{9D8B030D-6E8A-4147-A177-3AD203B41FA5}">
                      <a16:colId xmlns:a16="http://schemas.microsoft.com/office/drawing/2014/main" val="116454848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Event,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Momelotinib → Momelotinib (n = 46)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Danazol → Momelotinib (n = 24)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Grade ≥3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50.0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50.0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45.8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45.8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3574753"/>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Serious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32.6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609585" rtl="0" eaLnBrk="1" fontAlgn="auto" hangingPunct="1">
                        <a:lnSpc>
                          <a:spcPct val="106000"/>
                        </a:lnSpc>
                        <a:spcBef>
                          <a:spcPts val="0"/>
                        </a:spcBef>
                        <a:spcAft>
                          <a:spcPts val="0"/>
                        </a:spcAft>
                        <a:buFontTx/>
                        <a:buNone/>
                      </a:pPr>
                      <a:endParaRPr lang="en-US" sz="1400" b="0" i="0" u="none" strike="noStrike" kern="1200" cap="none" spc="0" normalizeH="0" baseline="0" dirty="0">
                        <a:solidFill>
                          <a:schemeClr val="bg1"/>
                        </a:solidFill>
                        <a:latin typeface="+mn-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609585" rtl="0" eaLnBrk="1" fontAlgn="auto" hangingPunct="1">
                        <a:lnSpc>
                          <a:spcPct val="106000"/>
                        </a:lnSpc>
                        <a:spcBef>
                          <a:spcPts val="0"/>
                        </a:spcBef>
                        <a:spcAft>
                          <a:spcPts val="0"/>
                        </a:spcAft>
                        <a:buFontTx/>
                        <a:buNone/>
                      </a:pPr>
                      <a:endParaRPr lang="en-US" sz="1400" b="0" i="0" u="none" strike="noStrike" kern="1200" cap="none" spc="0" normalizeH="0" baseline="0" dirty="0">
                        <a:solidFill>
                          <a:schemeClr val="bg1"/>
                        </a:solidFill>
                        <a:latin typeface="+mn-lt"/>
                        <a:ea typeface="+mn-ea"/>
                        <a:cs typeface="Arial" panose="020B0604020202020204" pitchFamily="34" charset="0"/>
                        <a:sym typeface=""/>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381879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kern="1200" cap="none" normalizeH="0" baseline="0" dirty="0">
                        <a:ln>
                          <a:noFill/>
                        </a:ln>
                        <a:solidFill>
                          <a:schemeClr val="bg1"/>
                        </a:solidFill>
                        <a:effectLst/>
                        <a:latin typeface="+mn-lt"/>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1435369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Nonhematologic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Blood creatinine elevation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Fatigue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Hemorrhage (SMQ)*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MACE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8.7</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13.0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8.7</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34.8</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6.5</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6.5</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12.5</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12.5</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8.3</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33.3</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Hematologic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Thrombocytopenia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Neutropenia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Anemia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21.7</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8.7</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8.7</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15.2</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8.7</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25.0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8.3</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8.3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20.8</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0</a:t>
                      </a:r>
                    </a:p>
                    <a:p>
                      <a:pPr marL="0" marR="0" lvl="0" indent="0" algn="ctr" defTabSz="609585" rtl="0" eaLnBrk="1" fontAlgn="auto" hangingPunct="1">
                        <a:lnSpc>
                          <a:spcPct val="106000"/>
                        </a:lnSpc>
                        <a:spcBef>
                          <a:spcPts val="0"/>
                        </a:spcBef>
                        <a:spcAft>
                          <a:spcPts val="0"/>
                        </a:spcAft>
                        <a:buFontTx/>
                        <a:buNone/>
                      </a:pPr>
                      <a:r>
                        <a:rPr lang="en-US" sz="1400" b="0" i="0" u="none" strike="noStrike" kern="1200" cap="none" spc="0" normalizeH="0" baseline="0" dirty="0">
                          <a:solidFill>
                            <a:schemeClr val="bg1"/>
                          </a:solidFill>
                          <a:latin typeface="+mn-lt"/>
                          <a:ea typeface="+mn-ea"/>
                          <a:cs typeface="Arial" panose="020B0604020202020204" pitchFamily="34" charset="0"/>
                          <a:sym typeface=""/>
                        </a:rPr>
                        <a:t>4.2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E821AB38-1FD3-65A0-D763-280BB229C438}"/>
              </a:ext>
            </a:extLst>
          </p:cNvPr>
          <p:cNvSpPr txBox="1"/>
          <p:nvPr/>
        </p:nvSpPr>
        <p:spPr bwMode="auto">
          <a:xfrm>
            <a:off x="578788" y="5921852"/>
            <a:ext cx="108701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*Contusion, epistaxis, hematoma (including traumatic, spontaneous, subdural), hemorrhage (including upper GI, cerebral, esophageal varices,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optic disc), eye contusion, gingival bleeding, hematochezia, hemorrhagic erosive gastritis, hyphema, injection site bruising, petechiae.</a:t>
            </a:r>
          </a:p>
        </p:txBody>
      </p:sp>
    </p:spTree>
    <p:extLst>
      <p:ext uri="{BB962C8B-B14F-4D97-AF65-F5344CB8AC3E}">
        <p14:creationId xmlns:p14="http://schemas.microsoft.com/office/powerpoint/2010/main" val="324835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MOMENTUM Update in Symptomatic, Anemic MF: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875868"/>
          </a:xfrm>
        </p:spPr>
        <p:txBody>
          <a:bodyPr/>
          <a:lstStyle/>
          <a:p>
            <a:r>
              <a:rPr lang="en-US" altLang="en-US" sz="2600" dirty="0"/>
              <a:t>In this updated analysis of the phase III MOMENTUM trial, treatment with open-label momelotinib maintained TSS, TI, and splenic responses through Wk 48 following crossover at Wk 24</a:t>
            </a:r>
          </a:p>
          <a:p>
            <a:r>
              <a:rPr lang="en-US" altLang="en-US" sz="2600" dirty="0"/>
              <a:t>New duration of TSS responses observed following crossover from either momelotinib or danazol to open-label momelotinib at Wk 24</a:t>
            </a:r>
          </a:p>
          <a:p>
            <a:r>
              <a:rPr lang="en-US" altLang="en-US" sz="2600" dirty="0"/>
              <a:t>No new safety signals identified with momelotinib after Wk 24</a:t>
            </a:r>
          </a:p>
          <a:p>
            <a:r>
              <a:rPr lang="en-US" altLang="en-US" sz="2600" dirty="0"/>
              <a:t>Efficacy and safety outcomes in subgroup with thrombocytopenia were comparable with those in ITT population</a:t>
            </a:r>
          </a:p>
          <a:p>
            <a:r>
              <a:rPr lang="en-US" altLang="en-US" sz="2600" dirty="0"/>
              <a:t>Investigators concluded that these results support potential use of momelotinib to treat MF, especially in those with </a:t>
            </a:r>
            <a:r>
              <a:rPr lang="en-US" altLang="en-US" sz="2600"/>
              <a:t>anemia and thrombocytopenia</a:t>
            </a:r>
            <a:endParaRPr lang="en-US" altLang="en-US" sz="2600" dirty="0"/>
          </a:p>
          <a:p>
            <a:endParaRPr lang="en-US" altLang="en-US" sz="2600" dirty="0"/>
          </a:p>
          <a:p>
            <a:endParaRPr lang="en-US" altLang="en-US" sz="2600" dirty="0"/>
          </a:p>
          <a:p>
            <a:endParaRPr lang="en-US" altLang="en-US" sz="2600" dirty="0"/>
          </a:p>
        </p:txBody>
      </p:sp>
      <p:sp>
        <p:nvSpPr>
          <p:cNvPr id="2" name="Text Box 15">
            <a:extLst>
              <a:ext uri="{FF2B5EF4-FFF2-40B4-BE49-F238E27FC236}">
                <a16:creationId xmlns:a16="http://schemas.microsoft.com/office/drawing/2014/main" id="{804F6439-D4A7-7AF2-4DF8-F812E661DDBA}"/>
              </a:ext>
            </a:extLst>
          </p:cNvPr>
          <p:cNvSpPr txBox="1">
            <a:spLocks noChangeArrowheads="1"/>
          </p:cNvSpPr>
          <p:nvPr/>
        </p:nvSpPr>
        <p:spPr bwMode="auto">
          <a:xfrm>
            <a:off x="412751" y="63842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Gerds. ASH 2022. Abstr 627.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56M7VY3CDVN5-1769388576-2</_dlc_DocId>
    <_dlc_DocIdUrl xmlns="d54cbe69-32bd-412a-b004-9152f949605e">
      <Url>https://intranet.clinicaloptions.com/mews/oncology/ONC_2022_ASH_CF_(5667)/MDS_MPN_627_Gerds/_layouts/15/DocIdRedir.aspx?ID=56M7VY3CDVN5-1769388576-2</Url>
      <Description>56M7VY3CDVN5-1769388576-2</Description>
    </_dlc_DocIdUrl>
    <Document_x0020_Category xmlns="699e89c1-94b4-4ec7-a8b8-680b6ad9690e">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ED91D45898985444A88F9A41ACEE3DE5" ma:contentTypeVersion="1" ma:contentTypeDescription="Create a new document." ma:contentTypeScope="" ma:versionID="e1dee48680aa642acc27c0319d21e61f">
  <xsd:schema xmlns:xsd="http://www.w3.org/2001/XMLSchema" xmlns:xs="http://www.w3.org/2001/XMLSchema" xmlns:p="http://schemas.microsoft.com/office/2006/metadata/properties" xmlns:ns2="d54cbe69-32bd-412a-b004-9152f949605e" xmlns:ns3="699e89c1-94b4-4ec7-a8b8-680b6ad9690e" targetNamespace="http://schemas.microsoft.com/office/2006/metadata/properties" ma:root="true" ma:fieldsID="ebd4abea88bbc906159613e01d0ab530" ns2:_="" ns3:_="">
    <xsd:import namespace="d54cbe69-32bd-412a-b004-9152f949605e"/>
    <xsd:import namespace="699e89c1-94b4-4ec7-a8b8-680b6ad9690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99e89c1-94b4-4ec7-a8b8-680b6ad9690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699e89c1-94b4-4ec7-a8b8-680b6ad9690e"/>
    <ds:schemaRef ds:uri="http://schemas.openxmlformats.org/package/2006/metadata/core-properties"/>
    <ds:schemaRef ds:uri="d54cbe69-32bd-412a-b004-9152f949605e"/>
    <ds:schemaRef ds:uri="http://www.w3.org/XML/1998/namespace"/>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9562CF87-9AE4-47B1-8C65-DB9D9AD971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99e89c1-94b4-4ec7-a8b8-680b6ad969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2708</TotalTime>
  <Words>2747</Words>
  <Application>Microsoft Office PowerPoint</Application>
  <PresentationFormat>Widescreen</PresentationFormat>
  <Paragraphs>776</Paragraphs>
  <Slides>14</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Source Sans Pro</vt:lpstr>
      <vt:lpstr>Times</vt:lpstr>
      <vt:lpstr>Wingdings</vt:lpstr>
      <vt:lpstr>2022_CCO_Template</vt:lpstr>
      <vt:lpstr>4_2017_HTAA_Diabetes</vt:lpstr>
      <vt:lpstr>MOMENTUM: Updated Analysis of Momelotinib vs Danazol in Symptomatic, Anemic Patients With Myelofibrosis Previously Treated With a JAKi</vt:lpstr>
      <vt:lpstr>About These Slides</vt:lpstr>
      <vt:lpstr>MOMENTUM Update in Symptomatic, Anemic MF: Background</vt:lpstr>
      <vt:lpstr>MOMENTUM Update in Symptomatic, Anemic MF: Study Design</vt:lpstr>
      <vt:lpstr>MOMENTUM Update in Symptomatic, Anemic MF: Baseline Characteristics</vt:lpstr>
      <vt:lpstr>MOMENTUM Update in Symptomatic, Anemic MF:  TSS Response at Wk 24 and 48</vt:lpstr>
      <vt:lpstr>MOMENTUM Update in Symptomatic, Anemic MF: Duration of TI and Change in Hemoglobin Through Wk 48</vt:lpstr>
      <vt:lpstr>MOMENTUM Update in Symptomatic, Anemic MF: Spleen Response Through Wk 48</vt:lpstr>
      <vt:lpstr>MOMENTUM Update in Symptomatic, Anemic MF:  OS and Leukemia-Free Survival (ITT Population)</vt:lpstr>
      <vt:lpstr>MOMENTUM Update in Symptomatic, Anemic MF: Safety During OL Momelotinib</vt:lpstr>
      <vt:lpstr>MOMENTUM Update in Symptomatic, Anemic MF: Efficacy Data for Patients With Thrombocytopenia</vt:lpstr>
      <vt:lpstr>MOMENTUM Update in Symptomatic, Anemic MF: Safety During OL in Subgroup With Thrombocytopenia</vt:lpstr>
      <vt:lpstr>MOMENTUM Update in Symptomatic, Anemic MF: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MOMENTUM: Updated Analysis of Momelotinib vs Danazol in Symptomatic, Anemic Patients With Myelofibrosis Previously Treated With a JAKi</dc:title>
  <dc:creator>Preferred User</dc:creator>
  <cp:lastModifiedBy>Natalia Kolenko</cp:lastModifiedBy>
  <cp:revision>19</cp:revision>
  <cp:lastPrinted>2016-09-26T20:21:49Z</cp:lastPrinted>
  <dcterms:created xsi:type="dcterms:W3CDTF">2005-05-27T15:08:01Z</dcterms:created>
  <dcterms:modified xsi:type="dcterms:W3CDTF">2022-12-12T18:03:11Z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cab244b9-d21f-4258-9dd7-fdd212f8fb33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0x010100ED91D45898985444A88F9A41ACEE3DE5</vt:lpwstr>
  </property>
  <property fmtid="{D5CDD505-2E9C-101B-9397-08002B2CF9AE}" pid="9" name="MediaServiceImageTags">
    <vt:lpwstr/>
  </property>
</Properties>
</file>