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32" r:id="rId9"/>
    <p:sldId id="548" r:id="rId10"/>
    <p:sldId id="1747256651" r:id="rId11"/>
    <p:sldId id="549" r:id="rId12"/>
    <p:sldId id="55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26" clrIdx="15">
    <p:extLst>
      <p:ext uri="{19B8F6BF-5375-455C-9EA6-DF929625EA0E}">
        <p15:presenceInfo xmlns:p15="http://schemas.microsoft.com/office/powerpoint/2012/main" userId="S::randrie@clinicaloptions.com::311027c1-cf79-416d-b346-5f38dcd95c11" providerId="AD"/>
      </p:ext>
    </p:extLst>
  </p:cmAuthor>
  <p:cmAuthor id="17" name="CLINICALOPTIONS\tquill" initials="C" lastIdx="2" clrIdx="16">
    <p:extLst>
      <p:ext uri="{19B8F6BF-5375-455C-9EA6-DF929625EA0E}">
        <p15:presenceInfo xmlns:p15="http://schemas.microsoft.com/office/powerpoint/2012/main" userId="CLINICALOPTIONS\tquill" providerId="None"/>
      </p:ext>
    </p:extLst>
  </p:cmAuthor>
  <p:cmAuthor id="18" name="Christy Seals" initials="CS" lastIdx="2" clrIdx="17">
    <p:extLst>
      <p:ext uri="{19B8F6BF-5375-455C-9EA6-DF929625EA0E}">
        <p15:presenceInfo xmlns:p15="http://schemas.microsoft.com/office/powerpoint/2012/main" userId="S::cseals@clinicaloptions.com::0852e532-1f9e-4bbf-9b56-be19a9543a31" providerId="AD"/>
      </p:ext>
    </p:extLst>
  </p:cmAuthor>
  <p:cmAuthor id="19" name="clinicaloptions\randrie" initials="c" lastIdx="1" clrIdx="18">
    <p:extLst>
      <p:ext uri="{19B8F6BF-5375-455C-9EA6-DF929625EA0E}">
        <p15:presenceInfo xmlns:p15="http://schemas.microsoft.com/office/powerpoint/2012/main" userId="clinicaloptions\randr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3" autoAdjust="0"/>
    <p:restoredTop sz="91102" autoAdjust="0"/>
  </p:normalViewPr>
  <p:slideViewPr>
    <p:cSldViewPr snapToGrid="0">
      <p:cViewPr varScale="1">
        <p:scale>
          <a:sx n="65" d="100"/>
          <a:sy n="65" d="100"/>
        </p:scale>
        <p:origin x="774" y="78"/>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111364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chemoradiation; CT, chemotherapy; IO, immunotherapy; mAb, monoclonal antibody; NSCLC, non-small-cell lung cancer;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324188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CT, chemotherapy;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a:t>
            </a:r>
            <a:r>
              <a:rPr lang="en-US" b="0" i="1" dirty="0"/>
              <a:t> f/u, follow-up; HRQoL, health-related quality of life; mets, metastases; NSCLC, non-small-cell lung cancer; ORR, objective response rate; OS, overall survival; PFS, progression-free survival; Plt, platinum;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5354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b="0" i="1" u="none" strike="noStrike" kern="1200" cap="none" spc="0" normalizeH="0" baseline="0" noProof="0" dirty="0">
                <a:ln>
                  <a:noFill/>
                </a:ln>
                <a:solidFill>
                  <a:srgbClr val="000000"/>
                </a:solidFill>
                <a:effectLst/>
                <a:uLnTx/>
                <a:uFillTx/>
                <a:ea typeface="+mn-ea"/>
                <a:cs typeface="+mn-cs"/>
              </a:rPr>
              <a:t>CT, chemotherapy; Eastern Cooperative Oncology Group;</a:t>
            </a:r>
            <a:r>
              <a:rPr lang="en-US" b="0" i="1" dirty="0"/>
              <a:t>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33972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ORR, objective response rate; OS, overall survival; PFS, progression-free survival.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53576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8610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NSCLC, non-small-cell lung cancer; ORR, objective response rate; OS, overall survival; PFS, progression-free survival.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11496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EMPOWER-Lung 1 and 3: Updated </a:t>
            </a:r>
            <a:br>
              <a:rPr lang="en-US" altLang="en-US" sz="4000" dirty="0"/>
            </a:br>
            <a:r>
              <a:rPr lang="en-US" altLang="en-US" sz="4000" dirty="0"/>
              <a:t>Long-term Subgroup Analysis of </a:t>
            </a:r>
            <a:r>
              <a:rPr lang="en-US" altLang="en-US" sz="4000" dirty="0" err="1"/>
              <a:t>Cemiplimab</a:t>
            </a:r>
            <a:r>
              <a:rPr lang="en-US" altLang="en-US" sz="4000" dirty="0"/>
              <a:t> in Newly Diagnosed Advanced NSCLC With </a:t>
            </a:r>
            <a:br>
              <a:rPr lang="en-US" altLang="en-US" sz="4000" dirty="0"/>
            </a:br>
            <a:r>
              <a:rPr lang="en-US" altLang="en-US" sz="4000" dirty="0"/>
              <a:t>Liver Metastases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300"/>
              </a:spcAft>
            </a:pPr>
            <a:r>
              <a:rPr lang="en-US" altLang="en-US" sz="2000" dirty="0"/>
              <a:t>~17% of metastatic NSCLC cases involve the liver, with relatively poor responses to CT resulting in </a:t>
            </a:r>
            <a:br>
              <a:rPr lang="en-US" altLang="en-US" sz="2000" dirty="0"/>
            </a:br>
            <a:r>
              <a:rPr lang="en-US" altLang="en-US" sz="2000" dirty="0"/>
              <a:t>worse outcomes, shorter survival, and poor prognosis</a:t>
            </a:r>
            <a:r>
              <a:rPr lang="en-US" altLang="en-US" sz="2000" baseline="30000" dirty="0"/>
              <a:t>1,2</a:t>
            </a:r>
          </a:p>
          <a:p>
            <a:pPr>
              <a:spcAft>
                <a:spcPts val="300"/>
              </a:spcAft>
            </a:pPr>
            <a:r>
              <a:rPr lang="en-US" altLang="en-US" sz="2000" dirty="0"/>
              <a:t>Liver metastases may diminish IO efficacy in patients with solid tumors (including NSCLC), and emerging evidence suggests may also lower systemic antitumor immune responses</a:t>
            </a:r>
            <a:r>
              <a:rPr lang="en-US" altLang="en-US" sz="2000" baseline="30000" dirty="0"/>
              <a:t>3-6</a:t>
            </a:r>
            <a:r>
              <a:rPr lang="en-US" altLang="en-US" sz="2000" dirty="0"/>
              <a:t> </a:t>
            </a:r>
          </a:p>
          <a:p>
            <a:pPr>
              <a:spcAft>
                <a:spcPts val="300"/>
              </a:spcAft>
            </a:pPr>
            <a:r>
              <a:rPr lang="en-US" altLang="en-US" sz="2000" dirty="0"/>
              <a:t>Phase III EMPOWER-Lung 1 and 3 showed significantly improved survival with anti</a:t>
            </a:r>
            <a:r>
              <a:rPr lang="en-US" altLang="en-US" sz="2000" dirty="0">
                <a:cs typeface="Calibri" panose="020F0502020204030204" pitchFamily="34" charset="0"/>
              </a:rPr>
              <a:t>–</a:t>
            </a:r>
            <a:r>
              <a:rPr lang="en-US" altLang="en-US" sz="2000" dirty="0"/>
              <a:t>PD-1 mAb cemiplimab-based regimens vs CT alone in first-line treatment of advanced NSCLC with PD-L1 </a:t>
            </a:r>
            <a:br>
              <a:rPr lang="en-US" altLang="en-US" sz="2000" dirty="0"/>
            </a:br>
            <a:r>
              <a:rPr lang="en-US" altLang="en-US" sz="2000" dirty="0"/>
              <a:t>TPS ≥50% and any PD-L1 expression, respectively</a:t>
            </a:r>
            <a:r>
              <a:rPr lang="en-US" altLang="en-US" sz="2000" baseline="30000" dirty="0"/>
              <a:t>7-9</a:t>
            </a:r>
          </a:p>
          <a:p>
            <a:pPr lvl="1">
              <a:spcAft>
                <a:spcPts val="300"/>
              </a:spcAft>
            </a:pPr>
            <a:r>
              <a:rPr lang="en-US" altLang="en-US" sz="1800" dirty="0"/>
              <a:t>As a result, FDA approved cemiplimab monotherapy and cemiplimab in combination with platinum-based CT for first-line treatment of adult patients with locally advanced (not candidates for resection or definitive CRT) or metastatic NSCLC (without </a:t>
            </a:r>
            <a:r>
              <a:rPr lang="en-US" altLang="en-US" sz="1800" i="1" dirty="0"/>
              <a:t>EGFR, ALK, or ROS1 </a:t>
            </a:r>
            <a:r>
              <a:rPr lang="en-US" altLang="en-US" sz="1800" dirty="0"/>
              <a:t>aberrations) and high PD-L1 TPS ≥50% or regardless of PD-L1 expression, respectively</a:t>
            </a:r>
            <a:r>
              <a:rPr lang="en-US" altLang="en-US" sz="1800" baseline="30000" dirty="0"/>
              <a:t>10</a:t>
            </a:r>
          </a:p>
          <a:p>
            <a:pPr>
              <a:spcAft>
                <a:spcPts val="300"/>
              </a:spcAft>
            </a:pPr>
            <a:r>
              <a:rPr lang="en-US" altLang="en-US" sz="2000" dirty="0"/>
              <a:t>Current exploratory subgroup analysis of long-term data from phase III EMPOWER-Lung 1 and 3 reports efficacy and safety of cemiplimab ± CT in patients with advanced NSCLC and baseline liver metastases</a:t>
            </a:r>
            <a:r>
              <a:rPr lang="en-US" altLang="en-US" sz="2000" baseline="30000" dirty="0"/>
              <a:t>11</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5855" y="6051817"/>
            <a:ext cx="856829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100" b="0" dirty="0">
                <a:solidFill>
                  <a:schemeClr val="bg2"/>
                </a:solidFill>
                <a:latin typeface="Calibri" panose="020F0502020204030204" pitchFamily="34" charset="0"/>
              </a:rPr>
              <a:t>1. Wang. World J Clin Cases. 2022;10:10882. 2. Huang. Hum Vaccin Immunother. 2021;17:1278. 3. Yu. Nat Med. 2021;27:152. 4. Bilen. </a:t>
            </a:r>
            <a:br>
              <a:rPr lang="en-US" altLang="en-US" sz="1100" b="0" dirty="0">
                <a:solidFill>
                  <a:schemeClr val="bg2"/>
                </a:solidFill>
                <a:latin typeface="Calibri" panose="020F0502020204030204" pitchFamily="34" charset="0"/>
              </a:rPr>
            </a:br>
            <a:r>
              <a:rPr lang="en-US" altLang="en-US" sz="1100" b="0" dirty="0">
                <a:solidFill>
                  <a:schemeClr val="bg2"/>
                </a:solidFill>
                <a:latin typeface="Calibri" panose="020F0502020204030204" pitchFamily="34" charset="0"/>
              </a:rPr>
              <a:t>BMC Cancer. 2019;19:857. 5. Wang. Front Oncol. 2020;10:546604. 6. Wang. JAMA Netw Open. 2021;4:e2118416. 7. Sezer. Lancet. 2021;397:592. </a:t>
            </a:r>
            <a:br>
              <a:rPr lang="en-US" altLang="en-US" sz="1100" b="0" dirty="0">
                <a:solidFill>
                  <a:schemeClr val="bg2"/>
                </a:solidFill>
                <a:latin typeface="Calibri" panose="020F0502020204030204" pitchFamily="34" charset="0"/>
              </a:rPr>
            </a:br>
            <a:r>
              <a:rPr lang="en-US" altLang="en-US" sz="1100" b="0" dirty="0">
                <a:solidFill>
                  <a:schemeClr val="bg2"/>
                </a:solidFill>
                <a:latin typeface="Calibri" panose="020F0502020204030204" pitchFamily="34" charset="0"/>
              </a:rPr>
              <a:t>8. Gogishvili. Nat Med. 2022;28:2374. 9. Makharadze. J Thorac Oncol. 2023;18:755. 10. Cemiplimab PI. 11. Baramidze. WCLC 2023. Abstr P2.06-01.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5E7D507A-D2D3-2958-CE06-E9C914B1DD35}"/>
              </a:ext>
            </a:extLst>
          </p:cNvPr>
          <p:cNvSpPr txBox="1">
            <a:spLocks/>
          </p:cNvSpPr>
          <p:nvPr/>
        </p:nvSpPr>
        <p:spPr bwMode="auto">
          <a:xfrm>
            <a:off x="598589" y="1445953"/>
            <a:ext cx="11040120" cy="98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Post hoc exploratory subgroup analysis of patients with locally advanced NSCLC and liver metastases from 2 randomized, international, open-label phase III trials</a:t>
            </a:r>
          </a:p>
        </p:txBody>
      </p:sp>
      <p:sp>
        <p:nvSpPr>
          <p:cNvPr id="31" name="Content Placeholder 2">
            <a:extLst>
              <a:ext uri="{FF2B5EF4-FFF2-40B4-BE49-F238E27FC236}">
                <a16:creationId xmlns:a16="http://schemas.microsoft.com/office/drawing/2014/main" id="{1DD61357-3603-4889-02C2-57A8FF97913A}"/>
              </a:ext>
            </a:extLst>
          </p:cNvPr>
          <p:cNvSpPr txBox="1">
            <a:spLocks/>
          </p:cNvSpPr>
          <p:nvPr/>
        </p:nvSpPr>
        <p:spPr>
          <a:xfrm>
            <a:off x="9100773" y="2875705"/>
            <a:ext cx="2984692" cy="788311"/>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b="1" kern="0" dirty="0"/>
              <a:t>Primary endpoints: </a:t>
            </a:r>
            <a:r>
              <a:rPr lang="en-US" sz="1600" b="0" kern="0" dirty="0"/>
              <a:t>OS, PFS</a:t>
            </a:r>
          </a:p>
          <a:p>
            <a:pPr marL="0" indent="0">
              <a:spcBef>
                <a:spcPts val="0"/>
              </a:spcBef>
              <a:spcAft>
                <a:spcPts val="0"/>
              </a:spcAft>
              <a:buNone/>
            </a:pPr>
            <a:r>
              <a:rPr lang="en-US" sz="1600" b="1" kern="0" dirty="0"/>
              <a:t>Secondary endpoints: </a:t>
            </a:r>
            <a:r>
              <a:rPr lang="en-US" sz="1600" b="0" kern="0" dirty="0"/>
              <a:t>ORR, </a:t>
            </a:r>
            <a:br>
              <a:rPr lang="en-US" sz="1600" b="0" kern="0" dirty="0"/>
            </a:br>
            <a:r>
              <a:rPr lang="en-US" sz="1600" b="0" kern="0" dirty="0"/>
              <a:t>DoR, HRQoL, safety</a:t>
            </a:r>
            <a:endParaRPr lang="en-US" sz="1600" b="1" kern="0"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Study Design</a:t>
            </a:r>
            <a:endParaRPr lang="en-US" altLang="en-US" dirty="0"/>
          </a:p>
        </p:txBody>
      </p:sp>
      <p:sp>
        <p:nvSpPr>
          <p:cNvPr id="3" name="Text Box 11">
            <a:extLst>
              <a:ext uri="{FF2B5EF4-FFF2-40B4-BE49-F238E27FC236}">
                <a16:creationId xmlns:a16="http://schemas.microsoft.com/office/drawing/2014/main" id="{2E966477-7427-CB32-43A1-BC9E87904BB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Baramidze. WCLC 2023. Abstr P2.06-01. </a:t>
            </a:r>
            <a:r>
              <a:rPr lang="en-US" altLang="en-US" sz="1200" b="0" spc="-10" dirty="0">
                <a:solidFill>
                  <a:schemeClr val="bg2"/>
                </a:solidFill>
                <a:latin typeface="Calibri" panose="020F0502020204030204" pitchFamily="34" charset="0"/>
              </a:rPr>
              <a:t>Sezer. Lancet. 2021;397:592. </a:t>
            </a:r>
            <a:r>
              <a:rPr lang="en-US" altLang="en-US" sz="1200" b="0" dirty="0">
                <a:solidFill>
                  <a:schemeClr val="bg2"/>
                </a:solidFill>
                <a:latin typeface="Calibri" panose="020F0502020204030204" pitchFamily="34" charset="0"/>
              </a:rPr>
              <a:t>Gogishvili. Nat Med. 2022;28:2374.</a:t>
            </a:r>
          </a:p>
        </p:txBody>
      </p:sp>
      <p:sp>
        <p:nvSpPr>
          <p:cNvPr id="20" name="Text Box 45">
            <a:extLst>
              <a:ext uri="{FF2B5EF4-FFF2-40B4-BE49-F238E27FC236}">
                <a16:creationId xmlns:a16="http://schemas.microsoft.com/office/drawing/2014/main" id="{97253CCA-B327-AFE7-1254-19E5F91E7751}"/>
              </a:ext>
            </a:extLst>
          </p:cNvPr>
          <p:cNvSpPr txBox="1">
            <a:spLocks noChangeArrowheads="1"/>
          </p:cNvSpPr>
          <p:nvPr/>
        </p:nvSpPr>
        <p:spPr bwMode="auto">
          <a:xfrm>
            <a:off x="141402" y="3168589"/>
            <a:ext cx="273660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Adults with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previously untreated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advanced NSCLC with no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EGFR</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ALK</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ROS1</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alterations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treated, clinically stable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CNS mets permitted;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ECOG PS 0/1</a:t>
            </a:r>
          </a:p>
        </p:txBody>
      </p:sp>
      <p:sp>
        <p:nvSpPr>
          <p:cNvPr id="21" name="Rectangle 49">
            <a:extLst>
              <a:ext uri="{FF2B5EF4-FFF2-40B4-BE49-F238E27FC236}">
                <a16:creationId xmlns:a16="http://schemas.microsoft.com/office/drawing/2014/main" id="{F0E6012F-7CB0-DF38-D5E0-F460D629AEFA}"/>
              </a:ext>
            </a:extLst>
          </p:cNvPr>
          <p:cNvSpPr>
            <a:spLocks noChangeArrowheads="1"/>
          </p:cNvSpPr>
          <p:nvPr/>
        </p:nvSpPr>
        <p:spPr bwMode="auto">
          <a:xfrm>
            <a:off x="5928642" y="2645531"/>
            <a:ext cx="3034853" cy="6400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Cemiplimab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350 mg Q3W IV</a:t>
            </a:r>
          </a:p>
        </p:txBody>
      </p:sp>
      <p:sp>
        <p:nvSpPr>
          <p:cNvPr id="22" name="Rectangle 50">
            <a:extLst>
              <a:ext uri="{FF2B5EF4-FFF2-40B4-BE49-F238E27FC236}">
                <a16:creationId xmlns:a16="http://schemas.microsoft.com/office/drawing/2014/main" id="{6842CB4E-6CFD-5DE4-5DC6-B4D2FEC82454}"/>
              </a:ext>
            </a:extLst>
          </p:cNvPr>
          <p:cNvSpPr>
            <a:spLocks noChangeArrowheads="1"/>
          </p:cNvSpPr>
          <p:nvPr/>
        </p:nvSpPr>
        <p:spPr bwMode="auto">
          <a:xfrm>
            <a:off x="5928641" y="3353538"/>
            <a:ext cx="3034853" cy="6400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mn-cs"/>
              </a:rPr>
              <a:t>Plt-doublet</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 CT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 (4-6 cycles)</a:t>
            </a:r>
          </a:p>
        </p:txBody>
      </p:sp>
      <p:sp>
        <p:nvSpPr>
          <p:cNvPr id="24" name="Line 54">
            <a:extLst>
              <a:ext uri="{FF2B5EF4-FFF2-40B4-BE49-F238E27FC236}">
                <a16:creationId xmlns:a16="http://schemas.microsoft.com/office/drawing/2014/main" id="{1541A7EC-08C2-8D65-D4BE-238B02CCEE9A}"/>
              </a:ext>
            </a:extLst>
          </p:cNvPr>
          <p:cNvSpPr>
            <a:spLocks noChangeShapeType="1"/>
          </p:cNvSpPr>
          <p:nvPr/>
        </p:nvSpPr>
        <p:spPr bwMode="auto">
          <a:xfrm flipV="1">
            <a:off x="5620993" y="2919851"/>
            <a:ext cx="271695" cy="15452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Rectangle 46">
            <a:extLst>
              <a:ext uri="{FF2B5EF4-FFF2-40B4-BE49-F238E27FC236}">
                <a16:creationId xmlns:a16="http://schemas.microsoft.com/office/drawing/2014/main" id="{53FA2988-35DD-EAEB-7584-0D9B36D2CB76}"/>
              </a:ext>
            </a:extLst>
          </p:cNvPr>
          <p:cNvSpPr>
            <a:spLocks noChangeArrowheads="1"/>
          </p:cNvSpPr>
          <p:nvPr/>
        </p:nvSpPr>
        <p:spPr bwMode="auto">
          <a:xfrm>
            <a:off x="4527905" y="2199717"/>
            <a:ext cx="6816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lang="en-US" altLang="en-US" sz="1400" b="0" i="1" dirty="0">
                <a:solidFill>
                  <a:srgbClr val="000000"/>
                </a:solidFill>
                <a:latin typeface="Calibri" panose="020F0502020204030204" pitchFamily="34" charset="0"/>
                <a:cs typeface="+mn-cs"/>
              </a:rPr>
              <a:t>Stratified by histology (squamous vs nonsquamous), region (Europe vs Asia vs rest of world)</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cxnSp>
        <p:nvCxnSpPr>
          <p:cNvPr id="28" name="Straight Arrow Connector 27">
            <a:extLst>
              <a:ext uri="{FF2B5EF4-FFF2-40B4-BE49-F238E27FC236}">
                <a16:creationId xmlns:a16="http://schemas.microsoft.com/office/drawing/2014/main" id="{20BE990A-1058-903B-B73C-57088A08313C}"/>
              </a:ext>
            </a:extLst>
          </p:cNvPr>
          <p:cNvCxnSpPr>
            <a:cxnSpLocks/>
          </p:cNvCxnSpPr>
          <p:nvPr/>
        </p:nvCxnSpPr>
        <p:spPr bwMode="auto">
          <a:xfrm rot="10800000" flipV="1">
            <a:off x="5716385" y="2510496"/>
            <a:ext cx="0" cy="365760"/>
          </a:xfrm>
          <a:prstGeom prst="straightConnector1">
            <a:avLst/>
          </a:prstGeom>
          <a:noFill/>
          <a:ln w="28575" cap="flat" cmpd="sng" algn="ctr">
            <a:solidFill>
              <a:schemeClr val="bg1"/>
            </a:solidFill>
            <a:prstDash val="sysDot"/>
            <a:round/>
            <a:headEnd type="none" w="med" len="med"/>
            <a:tailEnd type="triangle"/>
          </a:ln>
          <a:effectLst/>
        </p:spPr>
      </p:cxnSp>
      <p:sp>
        <p:nvSpPr>
          <p:cNvPr id="32" name="Content Placeholder 3">
            <a:extLst>
              <a:ext uri="{FF2B5EF4-FFF2-40B4-BE49-F238E27FC236}">
                <a16:creationId xmlns:a16="http://schemas.microsoft.com/office/drawing/2014/main" id="{33305F6E-16E6-CDA0-5F09-D74931AD9B54}"/>
              </a:ext>
            </a:extLst>
          </p:cNvPr>
          <p:cNvSpPr txBox="1">
            <a:spLocks/>
          </p:cNvSpPr>
          <p:nvPr/>
        </p:nvSpPr>
        <p:spPr>
          <a:xfrm>
            <a:off x="399316" y="5224194"/>
            <a:ext cx="11224370" cy="37902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1600" b="0" kern="0" dirty="0"/>
          </a:p>
        </p:txBody>
      </p:sp>
      <p:sp>
        <p:nvSpPr>
          <p:cNvPr id="41" name="Line 54">
            <a:extLst>
              <a:ext uri="{FF2B5EF4-FFF2-40B4-BE49-F238E27FC236}">
                <a16:creationId xmlns:a16="http://schemas.microsoft.com/office/drawing/2014/main" id="{1E1C9D90-32D6-5A0C-553A-9A8E2CADDE39}"/>
              </a:ext>
            </a:extLst>
          </p:cNvPr>
          <p:cNvSpPr>
            <a:spLocks noChangeShapeType="1"/>
          </p:cNvSpPr>
          <p:nvPr/>
        </p:nvSpPr>
        <p:spPr bwMode="auto">
          <a:xfrm>
            <a:off x="5604672" y="3450237"/>
            <a:ext cx="271695" cy="15452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2" name="Content Placeholder 2">
            <a:extLst>
              <a:ext uri="{FF2B5EF4-FFF2-40B4-BE49-F238E27FC236}">
                <a16:creationId xmlns:a16="http://schemas.microsoft.com/office/drawing/2014/main" id="{75B997FA-2549-192F-6894-BDCD5EE6D8F9}"/>
              </a:ext>
            </a:extLst>
          </p:cNvPr>
          <p:cNvSpPr txBox="1">
            <a:spLocks/>
          </p:cNvSpPr>
          <p:nvPr/>
        </p:nvSpPr>
        <p:spPr>
          <a:xfrm>
            <a:off x="2935483" y="3080375"/>
            <a:ext cx="2845271" cy="378971"/>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t>EMPOWER-Lung 1*</a:t>
            </a:r>
          </a:p>
          <a:p>
            <a:pPr marL="0" indent="0" algn="ctr">
              <a:spcBef>
                <a:spcPts val="0"/>
              </a:spcBef>
              <a:spcAft>
                <a:spcPts val="0"/>
              </a:spcAft>
              <a:buNone/>
            </a:pPr>
            <a:r>
              <a:rPr lang="en-US" sz="1600" b="0" kern="0" dirty="0"/>
              <a:t>PD-L1 TPS ≥50%</a:t>
            </a:r>
          </a:p>
          <a:p>
            <a:pPr marL="0" indent="0" algn="ctr">
              <a:spcBef>
                <a:spcPts val="0"/>
              </a:spcBef>
              <a:spcAft>
                <a:spcPts val="0"/>
              </a:spcAft>
              <a:buNone/>
            </a:pPr>
            <a:r>
              <a:rPr lang="en-US" sz="1600" b="0" kern="0" dirty="0"/>
              <a:t>(N = 565)</a:t>
            </a:r>
          </a:p>
          <a:p>
            <a:pPr marL="0" indent="0" algn="ctr">
              <a:spcBef>
                <a:spcPts val="0"/>
              </a:spcBef>
              <a:spcAft>
                <a:spcPts val="0"/>
              </a:spcAft>
              <a:buNone/>
            </a:pPr>
            <a:r>
              <a:rPr lang="en-US" sz="1400" b="0" i="1" kern="0" dirty="0"/>
              <a:t>Data cutoff: March 4, 2022</a:t>
            </a:r>
          </a:p>
          <a:p>
            <a:pPr marL="0" indent="0" algn="ctr">
              <a:spcBef>
                <a:spcPts val="0"/>
              </a:spcBef>
              <a:spcAft>
                <a:spcPts val="0"/>
              </a:spcAft>
              <a:buNone/>
            </a:pPr>
            <a:r>
              <a:rPr lang="en-US" sz="1400" b="0" i="1" kern="0" dirty="0"/>
              <a:t>Median f/u: 37.1 mo</a:t>
            </a:r>
          </a:p>
          <a:p>
            <a:pPr marL="0" indent="0" algn="ctr">
              <a:spcBef>
                <a:spcPts val="0"/>
              </a:spcBef>
              <a:spcAft>
                <a:spcPts val="0"/>
              </a:spcAft>
              <a:buNone/>
            </a:pPr>
            <a:endParaRPr lang="en-US" sz="1600" b="0" kern="0" dirty="0"/>
          </a:p>
        </p:txBody>
      </p:sp>
      <p:sp>
        <p:nvSpPr>
          <p:cNvPr id="43" name="Rectangle 49">
            <a:extLst>
              <a:ext uri="{FF2B5EF4-FFF2-40B4-BE49-F238E27FC236}">
                <a16:creationId xmlns:a16="http://schemas.microsoft.com/office/drawing/2014/main" id="{30550032-EBC2-93FE-E54A-3513A1F67F4E}"/>
              </a:ext>
            </a:extLst>
          </p:cNvPr>
          <p:cNvSpPr>
            <a:spLocks noChangeArrowheads="1"/>
          </p:cNvSpPr>
          <p:nvPr/>
        </p:nvSpPr>
        <p:spPr bwMode="auto">
          <a:xfrm>
            <a:off x="5938945" y="4603870"/>
            <a:ext cx="3034853" cy="6400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Cemiplimab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350 mg Q3W IV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Plt-doublet CT</a:t>
            </a:r>
            <a:r>
              <a:rPr kumimoji="0" lang="en-US" altLang="en-US" sz="1600" i="0" u="none" strike="noStrike" kern="1200" cap="none" spc="0" normalizeH="0" baseline="0" noProof="0" dirty="0">
                <a:ln>
                  <a:noFill/>
                </a:ln>
                <a:solidFill>
                  <a:schemeClr val="tx1"/>
                </a:solidFill>
                <a:effectLst/>
                <a:uLnTx/>
                <a:uFillTx/>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Q3W</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(4 cycles)</a:t>
            </a:r>
            <a:endParaRPr lang="en-US" altLang="en-US" sz="1600" b="0" dirty="0">
              <a:solidFill>
                <a:srgbClr val="FFFFFF"/>
              </a:solidFill>
              <a:latin typeface="Calibri" panose="020F0502020204030204" pitchFamily="34" charset="0"/>
              <a:cs typeface="+mn-cs"/>
            </a:endParaRPr>
          </a:p>
        </p:txBody>
      </p:sp>
      <p:sp>
        <p:nvSpPr>
          <p:cNvPr id="44" name="Rectangle 50">
            <a:extLst>
              <a:ext uri="{FF2B5EF4-FFF2-40B4-BE49-F238E27FC236}">
                <a16:creationId xmlns:a16="http://schemas.microsoft.com/office/drawing/2014/main" id="{FACA8C4B-1326-6712-654A-0C6E82DE7CD0}"/>
              </a:ext>
            </a:extLst>
          </p:cNvPr>
          <p:cNvSpPr>
            <a:spLocks noChangeArrowheads="1"/>
          </p:cNvSpPr>
          <p:nvPr/>
        </p:nvSpPr>
        <p:spPr bwMode="auto">
          <a:xfrm>
            <a:off x="5938944" y="5311878"/>
            <a:ext cx="3034853" cy="6400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Placebo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Plt-doublet CT</a:t>
            </a:r>
            <a:r>
              <a:rPr kumimoji="0" lang="en-US" altLang="en-US" sz="1600" i="0" u="none" strike="noStrike" kern="1200" cap="none" spc="0" normalizeH="0" baseline="0" noProof="0" dirty="0">
                <a:ln>
                  <a:noFill/>
                </a:ln>
                <a:solidFill>
                  <a:schemeClr val="tx1"/>
                </a:solidFill>
                <a:effectLst/>
                <a:uLnTx/>
                <a:uFillTx/>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Q3W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(4 cycles)</a:t>
            </a:r>
          </a:p>
        </p:txBody>
      </p:sp>
      <p:sp>
        <p:nvSpPr>
          <p:cNvPr id="45" name="Rectangle 46">
            <a:extLst>
              <a:ext uri="{FF2B5EF4-FFF2-40B4-BE49-F238E27FC236}">
                <a16:creationId xmlns:a16="http://schemas.microsoft.com/office/drawing/2014/main" id="{ED4160E9-106C-58D4-D205-6924DEAE0946}"/>
              </a:ext>
            </a:extLst>
          </p:cNvPr>
          <p:cNvSpPr>
            <a:spLocks noChangeArrowheads="1"/>
          </p:cNvSpPr>
          <p:nvPr/>
        </p:nvSpPr>
        <p:spPr bwMode="auto">
          <a:xfrm>
            <a:off x="4538207" y="4164868"/>
            <a:ext cx="717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lang="en-US" altLang="en-US" sz="1400" b="0" i="1" dirty="0">
                <a:solidFill>
                  <a:srgbClr val="000000"/>
                </a:solidFill>
                <a:latin typeface="Calibri" panose="020F0502020204030204" pitchFamily="34" charset="0"/>
                <a:cs typeface="+mn-cs"/>
              </a:rPr>
              <a:t>Stratified by histology (squamous vs nonsquamous), PD-L1 expression (&lt;1%, 1%-49%, and ≥50%)</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cxnSp>
        <p:nvCxnSpPr>
          <p:cNvPr id="46" name="Straight Arrow Connector 45">
            <a:extLst>
              <a:ext uri="{FF2B5EF4-FFF2-40B4-BE49-F238E27FC236}">
                <a16:creationId xmlns:a16="http://schemas.microsoft.com/office/drawing/2014/main" id="{1A3BED51-3680-6FBF-478B-B7CA3E8305D3}"/>
              </a:ext>
            </a:extLst>
          </p:cNvPr>
          <p:cNvCxnSpPr>
            <a:cxnSpLocks/>
          </p:cNvCxnSpPr>
          <p:nvPr/>
        </p:nvCxnSpPr>
        <p:spPr bwMode="auto">
          <a:xfrm rot="10800000" flipV="1">
            <a:off x="5726688" y="4497116"/>
            <a:ext cx="0" cy="365760"/>
          </a:xfrm>
          <a:prstGeom prst="straightConnector1">
            <a:avLst/>
          </a:prstGeom>
          <a:noFill/>
          <a:ln w="28575" cap="flat" cmpd="sng" algn="ctr">
            <a:solidFill>
              <a:schemeClr val="bg1"/>
            </a:solidFill>
            <a:prstDash val="sysDot"/>
            <a:round/>
            <a:headEnd type="none" w="med" len="med"/>
            <a:tailEnd type="triangle"/>
          </a:ln>
          <a:effectLst/>
        </p:spPr>
      </p:cxnSp>
      <p:sp>
        <p:nvSpPr>
          <p:cNvPr id="48" name="Line 54">
            <a:extLst>
              <a:ext uri="{FF2B5EF4-FFF2-40B4-BE49-F238E27FC236}">
                <a16:creationId xmlns:a16="http://schemas.microsoft.com/office/drawing/2014/main" id="{F49DB497-40A9-CDFE-F1FB-4AEA07105157}"/>
              </a:ext>
            </a:extLst>
          </p:cNvPr>
          <p:cNvSpPr>
            <a:spLocks noChangeShapeType="1"/>
          </p:cNvSpPr>
          <p:nvPr/>
        </p:nvSpPr>
        <p:spPr bwMode="auto">
          <a:xfrm flipV="1">
            <a:off x="5631514" y="4884319"/>
            <a:ext cx="271695" cy="15452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9" name="Line 54">
            <a:extLst>
              <a:ext uri="{FF2B5EF4-FFF2-40B4-BE49-F238E27FC236}">
                <a16:creationId xmlns:a16="http://schemas.microsoft.com/office/drawing/2014/main" id="{3099472A-7A82-9031-4F9E-BED92E3D41EB}"/>
              </a:ext>
            </a:extLst>
          </p:cNvPr>
          <p:cNvSpPr>
            <a:spLocks noChangeShapeType="1"/>
          </p:cNvSpPr>
          <p:nvPr/>
        </p:nvSpPr>
        <p:spPr bwMode="auto">
          <a:xfrm>
            <a:off x="5615193" y="5414706"/>
            <a:ext cx="271695" cy="15452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 name="Content Placeholder 2">
            <a:extLst>
              <a:ext uri="{FF2B5EF4-FFF2-40B4-BE49-F238E27FC236}">
                <a16:creationId xmlns:a16="http://schemas.microsoft.com/office/drawing/2014/main" id="{06B0F512-9CA7-C520-3321-B6C2A42027DD}"/>
              </a:ext>
            </a:extLst>
          </p:cNvPr>
          <p:cNvSpPr txBox="1">
            <a:spLocks/>
          </p:cNvSpPr>
          <p:nvPr/>
        </p:nvSpPr>
        <p:spPr>
          <a:xfrm>
            <a:off x="9100773" y="4811418"/>
            <a:ext cx="2984692" cy="788311"/>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b="1" kern="0" dirty="0"/>
              <a:t>Primary endpoint: </a:t>
            </a:r>
            <a:r>
              <a:rPr lang="en-US" sz="1600" b="0" kern="0" dirty="0"/>
              <a:t>OS</a:t>
            </a:r>
          </a:p>
          <a:p>
            <a:pPr marL="0" indent="0">
              <a:spcBef>
                <a:spcPts val="0"/>
              </a:spcBef>
              <a:spcAft>
                <a:spcPts val="0"/>
              </a:spcAft>
              <a:buNone/>
            </a:pPr>
            <a:r>
              <a:rPr lang="en-US" sz="1600" b="1" kern="0" dirty="0"/>
              <a:t>Secondary endpoints: </a:t>
            </a:r>
            <a:r>
              <a:rPr lang="en-US" sz="1600" b="0" kern="0" dirty="0"/>
              <a:t>PFS, </a:t>
            </a:r>
            <a:br>
              <a:rPr lang="en-US" sz="1600" b="0" kern="0" dirty="0"/>
            </a:br>
            <a:r>
              <a:rPr lang="en-US" sz="1600" b="0" kern="0" dirty="0"/>
              <a:t>ORR, DoR, HRQoL, safety</a:t>
            </a:r>
            <a:endParaRPr lang="en-US" sz="1600" b="1" kern="0" dirty="0"/>
          </a:p>
        </p:txBody>
      </p:sp>
      <p:sp>
        <p:nvSpPr>
          <p:cNvPr id="51" name="Content Placeholder 2">
            <a:extLst>
              <a:ext uri="{FF2B5EF4-FFF2-40B4-BE49-F238E27FC236}">
                <a16:creationId xmlns:a16="http://schemas.microsoft.com/office/drawing/2014/main" id="{A40FD063-71C1-1DB5-6DD8-D757848A9CD0}"/>
              </a:ext>
            </a:extLst>
          </p:cNvPr>
          <p:cNvSpPr txBox="1">
            <a:spLocks/>
          </p:cNvSpPr>
          <p:nvPr/>
        </p:nvSpPr>
        <p:spPr>
          <a:xfrm>
            <a:off x="2935483" y="5016088"/>
            <a:ext cx="2845271" cy="378971"/>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t>EMPOWER-Lung 3 Part 2*</a:t>
            </a:r>
          </a:p>
          <a:p>
            <a:pPr marL="0" indent="0" algn="ctr">
              <a:spcBef>
                <a:spcPts val="0"/>
              </a:spcBef>
              <a:spcAft>
                <a:spcPts val="0"/>
              </a:spcAft>
              <a:buNone/>
            </a:pPr>
            <a:r>
              <a:rPr lang="en-US" sz="1600" b="0" kern="0" dirty="0"/>
              <a:t>Any PD-L1 TPS</a:t>
            </a:r>
          </a:p>
          <a:p>
            <a:pPr marL="0" indent="0" algn="ctr">
              <a:spcBef>
                <a:spcPts val="0"/>
              </a:spcBef>
              <a:spcAft>
                <a:spcPts val="0"/>
              </a:spcAft>
              <a:buNone/>
            </a:pPr>
            <a:r>
              <a:rPr lang="en-US" sz="1600" b="0" kern="0" dirty="0"/>
              <a:t>(N = 466)</a:t>
            </a:r>
          </a:p>
          <a:p>
            <a:pPr marL="0" indent="0" algn="ctr">
              <a:spcBef>
                <a:spcPts val="0"/>
              </a:spcBef>
              <a:spcAft>
                <a:spcPts val="0"/>
              </a:spcAft>
              <a:buNone/>
            </a:pPr>
            <a:r>
              <a:rPr lang="en-US" sz="1400" b="0" i="1" kern="0" dirty="0"/>
              <a:t>Data cutoff: June 14, 2022</a:t>
            </a:r>
          </a:p>
          <a:p>
            <a:pPr marL="0" indent="0" algn="ctr">
              <a:spcBef>
                <a:spcPts val="0"/>
              </a:spcBef>
              <a:spcAft>
                <a:spcPts val="0"/>
              </a:spcAft>
              <a:buNone/>
            </a:pPr>
            <a:r>
              <a:rPr lang="en-US" sz="1400" b="0" i="1" kern="0" dirty="0"/>
              <a:t>Median f/u: 28.4 mo</a:t>
            </a:r>
          </a:p>
          <a:p>
            <a:pPr marL="0" indent="0" algn="ctr">
              <a:spcBef>
                <a:spcPts val="0"/>
              </a:spcBef>
              <a:spcAft>
                <a:spcPts val="0"/>
              </a:spcAft>
              <a:buNone/>
            </a:pPr>
            <a:endParaRPr lang="en-US" sz="1600" b="0" kern="0" dirty="0"/>
          </a:p>
        </p:txBody>
      </p:sp>
      <p:cxnSp>
        <p:nvCxnSpPr>
          <p:cNvPr id="4" name="Straight Arrow Connector 3">
            <a:extLst>
              <a:ext uri="{FF2B5EF4-FFF2-40B4-BE49-F238E27FC236}">
                <a16:creationId xmlns:a16="http://schemas.microsoft.com/office/drawing/2014/main" id="{BBCE8F41-5017-E2ED-A8AC-61A2DC64C6C9}"/>
              </a:ext>
            </a:extLst>
          </p:cNvPr>
          <p:cNvCxnSpPr/>
          <p:nvPr/>
        </p:nvCxnSpPr>
        <p:spPr bwMode="auto">
          <a:xfrm>
            <a:off x="2793168" y="4076530"/>
            <a:ext cx="339365" cy="0"/>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708DB29C-96F9-F2D0-C9F7-8622A7480BC2}"/>
              </a:ext>
            </a:extLst>
          </p:cNvPr>
          <p:cNvSpPr txBox="1"/>
          <p:nvPr/>
        </p:nvSpPr>
        <p:spPr bwMode="auto">
          <a:xfrm>
            <a:off x="598589" y="6043501"/>
            <a:ext cx="9616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both trials, liver mets were determined at baseline based on radiographic assessment per investigator.</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Baseline Characteristics</a:t>
            </a:r>
            <a:endParaRPr lang="en-US" altLang="en-US" dirty="0"/>
          </a:p>
        </p:txBody>
      </p:sp>
      <p:sp>
        <p:nvSpPr>
          <p:cNvPr id="3" name="Text Box 11">
            <a:extLst>
              <a:ext uri="{FF2B5EF4-FFF2-40B4-BE49-F238E27FC236}">
                <a16:creationId xmlns:a16="http://schemas.microsoft.com/office/drawing/2014/main" id="{2E966477-7427-CB32-43A1-BC9E87904BB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Baramidze. WCLC 2023. Abstr P2.06-01.</a:t>
            </a:r>
          </a:p>
        </p:txBody>
      </p:sp>
      <p:graphicFrame>
        <p:nvGraphicFramePr>
          <p:cNvPr id="2" name="Group 32">
            <a:extLst>
              <a:ext uri="{FF2B5EF4-FFF2-40B4-BE49-F238E27FC236}">
                <a16:creationId xmlns:a16="http://schemas.microsoft.com/office/drawing/2014/main" id="{E50262C7-E417-9C4A-4C1E-9FFB2D728BB9}"/>
              </a:ext>
            </a:extLst>
          </p:cNvPr>
          <p:cNvGraphicFramePr>
            <a:graphicFrameLocks noGrp="1"/>
          </p:cNvGraphicFramePr>
          <p:nvPr>
            <p:extLst>
              <p:ext uri="{D42A27DB-BD31-4B8C-83A1-F6EECF244321}">
                <p14:modId xmlns:p14="http://schemas.microsoft.com/office/powerpoint/2010/main" val="777364196"/>
              </p:ext>
            </p:extLst>
          </p:nvPr>
        </p:nvGraphicFramePr>
        <p:xfrm>
          <a:off x="719138" y="1613025"/>
          <a:ext cx="10845241" cy="4572112"/>
        </p:xfrm>
        <a:graphic>
          <a:graphicData uri="http://schemas.openxmlformats.org/drawingml/2006/table">
            <a:tbl>
              <a:tblPr/>
              <a:tblGrid>
                <a:gridCol w="1645920">
                  <a:extLst>
                    <a:ext uri="{9D8B030D-6E8A-4147-A177-3AD203B41FA5}">
                      <a16:colId xmlns:a16="http://schemas.microsoft.com/office/drawing/2014/main" val="20000"/>
                    </a:ext>
                  </a:extLst>
                </a:gridCol>
                <a:gridCol w="2581764">
                  <a:extLst>
                    <a:ext uri="{9D8B030D-6E8A-4147-A177-3AD203B41FA5}">
                      <a16:colId xmlns:a16="http://schemas.microsoft.com/office/drawing/2014/main" val="2404266461"/>
                    </a:ext>
                  </a:extLst>
                </a:gridCol>
                <a:gridCol w="1666629">
                  <a:extLst>
                    <a:ext uri="{9D8B030D-6E8A-4147-A177-3AD203B41FA5}">
                      <a16:colId xmlns:a16="http://schemas.microsoft.com/office/drawing/2014/main" val="20001"/>
                    </a:ext>
                  </a:extLst>
                </a:gridCol>
                <a:gridCol w="1547584">
                  <a:extLst>
                    <a:ext uri="{9D8B030D-6E8A-4147-A177-3AD203B41FA5}">
                      <a16:colId xmlns:a16="http://schemas.microsoft.com/office/drawing/2014/main" val="1115625470"/>
                    </a:ext>
                  </a:extLst>
                </a:gridCol>
                <a:gridCol w="1712415">
                  <a:extLst>
                    <a:ext uri="{9D8B030D-6E8A-4147-A177-3AD203B41FA5}">
                      <a16:colId xmlns:a16="http://schemas.microsoft.com/office/drawing/2014/main" val="1753085379"/>
                    </a:ext>
                  </a:extLst>
                </a:gridCol>
                <a:gridCol w="1690929">
                  <a:extLst>
                    <a:ext uri="{9D8B030D-6E8A-4147-A177-3AD203B41FA5}">
                      <a16:colId xmlns:a16="http://schemas.microsoft.com/office/drawing/2014/main" val="2342473817"/>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EMPOWER-Lung 1 (N = 565)</a:t>
                      </a:r>
                      <a:r>
                        <a:rPr lang="en-US" sz="1600" b="1" baseline="0" dirty="0">
                          <a:solidFill>
                            <a:schemeClr val="tx1"/>
                          </a:solidFill>
                          <a:latin typeface="Calibri" panose="020F0502020204030204" pitchFamily="34" charset="0"/>
                        </a:rPr>
                        <a:t>*</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EMPOWER-Lung 3 (N = 466)</a:t>
                      </a:r>
                      <a:r>
                        <a:rPr lang="en-US" sz="1600" b="1" baseline="30000" dirty="0">
                          <a:solidFill>
                            <a:schemeClr val="tx1"/>
                          </a:solidFill>
                          <a:latin typeface="Calibri" panose="020F0502020204030204" pitchFamily="34" charset="0"/>
                        </a:rPr>
                        <a:t>†</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14217932"/>
                  </a:ext>
                </a:extLst>
              </a:tr>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Cemiplimab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Cemiplimab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63.0 (46-76)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 (40-81)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 (25-82)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 (34-71)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171450" indent="-171450">
                        <a:buFont typeface="Wingdings" panose="05000000000000000000" pitchFamily="2" charset="2"/>
                        <a:buChar char="§"/>
                      </a:pPr>
                      <a:r>
                        <a:rPr lang="en-US" sz="1400" dirty="0">
                          <a:solidFill>
                            <a:schemeClr val="bg1"/>
                          </a:solidFill>
                        </a:rPr>
                        <a:t>Male</a:t>
                      </a:r>
                    </a:p>
                    <a:p>
                      <a:pPr marL="171450" indent="-171450">
                        <a:buFont typeface="Wingdings" panose="05000000000000000000" pitchFamily="2" charset="2"/>
                        <a:buChar char="§"/>
                      </a:pPr>
                      <a:r>
                        <a:rPr lang="en-US" sz="1400" dirty="0">
                          <a:solidFill>
                            <a:schemeClr val="bg1"/>
                          </a:solidFill>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(73.9)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877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American Indian/Alaska Native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(91.3)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80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(77.1)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(78.7)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(80.9</a:t>
                      </a:r>
                      <a:r>
                        <a:rPr kumimoji="0" lang="en-US" sz="1400" b="0" i="0" u="none" strike="noStrike" cap="none" normalizeH="0" baseline="0" dirty="0">
                          <a:ln>
                            <a:noFill/>
                          </a:ln>
                          <a:solidFill>
                            <a:schemeClr val="bg1"/>
                          </a:solidFill>
                          <a:effectLst/>
                          <a:latin typeface="Calibri" panose="020F0502020204030204" pitchFamily="34" charset="0"/>
                        </a:rPr>
                        <a:t>)</a:t>
                      </a:r>
                      <a:r>
                        <a:rPr lang="en-US" sz="1400" b="1" baseline="30000" dirty="0">
                          <a:solidFill>
                            <a:schemeClr val="bg1"/>
                          </a:solidFill>
                          <a:latin typeface="Calibri" panose="020F0502020204030204" pitchFamily="34" charset="0"/>
                        </a:rPr>
                        <a:t>‡</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(95.7)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414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Histology/cytology,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p>
                    <a:p>
                      <a:pPr marL="36576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Adenocarcinoma</a:t>
                      </a:r>
                    </a:p>
                    <a:p>
                      <a:pPr marL="36576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Large cell carcinoma</a:t>
                      </a:r>
                    </a:p>
                    <a:p>
                      <a:pPr marL="36576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specified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(50.0)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(50.0)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(43.8)</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(57.4)</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(42.6)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(38.3)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(31.9)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(68.1)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(59.6)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(43.5)</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(56.5)</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(52.2)</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(4.3)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bl>
          </a:graphicData>
        </a:graphic>
      </p:graphicFrame>
      <p:sp>
        <p:nvSpPr>
          <p:cNvPr id="4" name="TextBox 3">
            <a:extLst>
              <a:ext uri="{FF2B5EF4-FFF2-40B4-BE49-F238E27FC236}">
                <a16:creationId xmlns:a16="http://schemas.microsoft.com/office/drawing/2014/main" id="{43384220-2CC5-39AC-4315-93E2DA608A07}"/>
              </a:ext>
            </a:extLst>
          </p:cNvPr>
          <p:cNvSpPr txBox="1"/>
          <p:nvPr/>
        </p:nvSpPr>
        <p:spPr bwMode="auto">
          <a:xfrm>
            <a:off x="620772" y="6146939"/>
            <a:ext cx="10861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defRPr/>
            </a:pPr>
            <a:r>
              <a:rPr lang="en-US" sz="1200" b="0" dirty="0">
                <a:solidFill>
                  <a:srgbClr val="000000"/>
                </a:solidFill>
                <a:latin typeface="Calibri" panose="020F0502020204030204" pitchFamily="34" charset="0"/>
              </a:rPr>
              <a:t>*n = 95 patients (17%) with baseline liver metastases. </a:t>
            </a:r>
            <a:r>
              <a:rPr lang="en-US" sz="1200" b="0" baseline="30000" dirty="0">
                <a:solidFill>
                  <a:srgbClr val="000000"/>
                </a:solidFill>
                <a:latin typeface="Calibri" panose="020F0502020204030204" pitchFamily="34" charset="0"/>
              </a:rPr>
              <a:t>†</a:t>
            </a:r>
            <a:r>
              <a:rPr lang="en-US" sz="1200" b="0" dirty="0">
                <a:solidFill>
                  <a:srgbClr val="000000"/>
                </a:solidFill>
                <a:latin typeface="Calibri" panose="020F0502020204030204" pitchFamily="34" charset="0"/>
              </a:rPr>
              <a:t>n = 70 patients (15%) with baseline liver metastases. </a:t>
            </a:r>
            <a:r>
              <a:rPr lang="en-US" sz="1200" b="0" baseline="30000" dirty="0">
                <a:solidFill>
                  <a:srgbClr val="000000"/>
                </a:solidFill>
                <a:latin typeface="Calibri" panose="020F0502020204030204" pitchFamily="34" charset="0"/>
              </a:rPr>
              <a:t>‡</a:t>
            </a:r>
            <a:r>
              <a:rPr lang="en-US" sz="1200" b="0" dirty="0">
                <a:solidFill>
                  <a:srgbClr val="000000"/>
                </a:solidFill>
                <a:latin typeface="Calibri" panose="020F0502020204030204" pitchFamily="34" charset="0"/>
              </a:rPr>
              <a:t>n = 1 with data missing.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23258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Efficacy</a:t>
            </a:r>
            <a:endParaRPr lang="en-US" altLang="en-US" dirty="0"/>
          </a:p>
        </p:txBody>
      </p:sp>
      <p:sp>
        <p:nvSpPr>
          <p:cNvPr id="2" name="Text Box 11">
            <a:extLst>
              <a:ext uri="{FF2B5EF4-FFF2-40B4-BE49-F238E27FC236}">
                <a16:creationId xmlns:a16="http://schemas.microsoft.com/office/drawing/2014/main" id="{411C19CF-B5CC-DB9F-0608-AAA6136757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Baramidze. WCLC 2023. Abstr P2.06-01.</a:t>
            </a:r>
          </a:p>
        </p:txBody>
      </p:sp>
      <p:sp>
        <p:nvSpPr>
          <p:cNvPr id="4" name="Content Placeholder 3">
            <a:extLst>
              <a:ext uri="{FF2B5EF4-FFF2-40B4-BE49-F238E27FC236}">
                <a16:creationId xmlns:a16="http://schemas.microsoft.com/office/drawing/2014/main" id="{D3B03FFA-C0A6-0066-FC84-8F9EC3FA38C9}"/>
              </a:ext>
            </a:extLst>
          </p:cNvPr>
          <p:cNvSpPr txBox="1">
            <a:spLocks/>
          </p:cNvSpPr>
          <p:nvPr/>
        </p:nvSpPr>
        <p:spPr>
          <a:xfrm>
            <a:off x="613156" y="4597063"/>
            <a:ext cx="11224370" cy="69951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Outcomes for patients with liver metastases were generally worse compared with those without</a:t>
            </a:r>
          </a:p>
          <a:p>
            <a:r>
              <a:rPr lang="en-US" sz="2400" b="0" kern="0" dirty="0"/>
              <a:t>However, relative benefit of </a:t>
            </a:r>
            <a:r>
              <a:rPr lang="en-US" sz="2400" b="0" kern="0" dirty="0" err="1"/>
              <a:t>cemiplimab</a:t>
            </a:r>
            <a:r>
              <a:rPr lang="en-US" sz="2400" b="0" kern="0" dirty="0"/>
              <a:t>-based therapy (alone or in combination with CT) vs CT alone was maintained in patients with liver metastases</a:t>
            </a:r>
          </a:p>
        </p:txBody>
      </p:sp>
      <p:graphicFrame>
        <p:nvGraphicFramePr>
          <p:cNvPr id="6" name="Group 3">
            <a:extLst>
              <a:ext uri="{FF2B5EF4-FFF2-40B4-BE49-F238E27FC236}">
                <a16:creationId xmlns:a16="http://schemas.microsoft.com/office/drawing/2014/main" id="{FB09952F-7F91-94FC-7AE8-3FA39CF97284}"/>
              </a:ext>
            </a:extLst>
          </p:cNvPr>
          <p:cNvGraphicFramePr>
            <a:graphicFrameLocks/>
          </p:cNvGraphicFramePr>
          <p:nvPr>
            <p:extLst>
              <p:ext uri="{D42A27DB-BD31-4B8C-83A1-F6EECF244321}">
                <p14:modId xmlns:p14="http://schemas.microsoft.com/office/powerpoint/2010/main" val="3068022681"/>
              </p:ext>
            </p:extLst>
          </p:nvPr>
        </p:nvGraphicFramePr>
        <p:xfrm>
          <a:off x="719780" y="1618048"/>
          <a:ext cx="10786418" cy="2834752"/>
        </p:xfrm>
        <a:graphic>
          <a:graphicData uri="http://schemas.openxmlformats.org/drawingml/2006/table">
            <a:tbl>
              <a:tblPr/>
              <a:tblGrid>
                <a:gridCol w="2911002">
                  <a:extLst>
                    <a:ext uri="{9D8B030D-6E8A-4147-A177-3AD203B41FA5}">
                      <a16:colId xmlns:a16="http://schemas.microsoft.com/office/drawing/2014/main" val="20000"/>
                    </a:ext>
                  </a:extLst>
                </a:gridCol>
                <a:gridCol w="1968854">
                  <a:extLst>
                    <a:ext uri="{9D8B030D-6E8A-4147-A177-3AD203B41FA5}">
                      <a16:colId xmlns:a16="http://schemas.microsoft.com/office/drawing/2014/main" val="20001"/>
                    </a:ext>
                  </a:extLst>
                </a:gridCol>
                <a:gridCol w="1968854">
                  <a:extLst>
                    <a:ext uri="{9D8B030D-6E8A-4147-A177-3AD203B41FA5}">
                      <a16:colId xmlns:a16="http://schemas.microsoft.com/office/drawing/2014/main" val="20002"/>
                    </a:ext>
                  </a:extLst>
                </a:gridCol>
                <a:gridCol w="1968854">
                  <a:extLst>
                    <a:ext uri="{9D8B030D-6E8A-4147-A177-3AD203B41FA5}">
                      <a16:colId xmlns:a16="http://schemas.microsoft.com/office/drawing/2014/main" val="1706740962"/>
                    </a:ext>
                  </a:extLst>
                </a:gridCol>
                <a:gridCol w="1968854">
                  <a:extLst>
                    <a:ext uri="{9D8B030D-6E8A-4147-A177-3AD203B41FA5}">
                      <a16:colId xmlns:a16="http://schemas.microsoft.com/office/drawing/2014/main" val="297595922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EMPOWER-Lung 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EMPOWER-Lung 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0956006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 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0.53 (0.31-0.89)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0.65 (0.35-1.20)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0.43 (0.26-0.71)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0.66 (0.37-1.16)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Safety</a:t>
            </a:r>
            <a:endParaRPr lang="en-US" altLang="en-US" dirty="0"/>
          </a:p>
        </p:txBody>
      </p:sp>
      <p:sp>
        <p:nvSpPr>
          <p:cNvPr id="2" name="Text Box 11">
            <a:extLst>
              <a:ext uri="{FF2B5EF4-FFF2-40B4-BE49-F238E27FC236}">
                <a16:creationId xmlns:a16="http://schemas.microsoft.com/office/drawing/2014/main" id="{A34CE69E-F867-34EE-7BCB-E8E8D0D125F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Baramidze. WCLC 2023. Abstr P2.06-01.</a:t>
            </a:r>
          </a:p>
        </p:txBody>
      </p:sp>
      <p:sp>
        <p:nvSpPr>
          <p:cNvPr id="3" name="Content Placeholder 3">
            <a:extLst>
              <a:ext uri="{FF2B5EF4-FFF2-40B4-BE49-F238E27FC236}">
                <a16:creationId xmlns:a16="http://schemas.microsoft.com/office/drawing/2014/main" id="{3B059F7A-8986-5F6F-9BA2-A9EE04C97047}"/>
              </a:ext>
            </a:extLst>
          </p:cNvPr>
          <p:cNvSpPr txBox="1">
            <a:spLocks/>
          </p:cNvSpPr>
          <p:nvPr/>
        </p:nvSpPr>
        <p:spPr>
          <a:xfrm>
            <a:off x="612201" y="4632664"/>
            <a:ext cx="10177891" cy="64027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Safety profile for patients with baseline liver metastases was consistent with that of overall study population</a:t>
            </a:r>
          </a:p>
        </p:txBody>
      </p:sp>
      <p:graphicFrame>
        <p:nvGraphicFramePr>
          <p:cNvPr id="5" name="Group 3">
            <a:extLst>
              <a:ext uri="{FF2B5EF4-FFF2-40B4-BE49-F238E27FC236}">
                <a16:creationId xmlns:a16="http://schemas.microsoft.com/office/drawing/2014/main" id="{DF87FD58-6443-9808-3C96-9F947EBDFE44}"/>
              </a:ext>
            </a:extLst>
          </p:cNvPr>
          <p:cNvGraphicFramePr>
            <a:graphicFrameLocks/>
          </p:cNvGraphicFramePr>
          <p:nvPr>
            <p:extLst>
              <p:ext uri="{D42A27DB-BD31-4B8C-83A1-F6EECF244321}">
                <p14:modId xmlns:p14="http://schemas.microsoft.com/office/powerpoint/2010/main" val="1953435526"/>
              </p:ext>
            </p:extLst>
          </p:nvPr>
        </p:nvGraphicFramePr>
        <p:xfrm>
          <a:off x="719780" y="1607290"/>
          <a:ext cx="10786419" cy="2834752"/>
        </p:xfrm>
        <a:graphic>
          <a:graphicData uri="http://schemas.openxmlformats.org/drawingml/2006/table">
            <a:tbl>
              <a:tblPr/>
              <a:tblGrid>
                <a:gridCol w="3212679">
                  <a:extLst>
                    <a:ext uri="{9D8B030D-6E8A-4147-A177-3AD203B41FA5}">
                      <a16:colId xmlns:a16="http://schemas.microsoft.com/office/drawing/2014/main" val="20000"/>
                    </a:ext>
                  </a:extLst>
                </a:gridCol>
                <a:gridCol w="1825345">
                  <a:extLst>
                    <a:ext uri="{9D8B030D-6E8A-4147-A177-3AD203B41FA5}">
                      <a16:colId xmlns:a16="http://schemas.microsoft.com/office/drawing/2014/main" val="20001"/>
                    </a:ext>
                  </a:extLst>
                </a:gridCol>
                <a:gridCol w="1810687">
                  <a:extLst>
                    <a:ext uri="{9D8B030D-6E8A-4147-A177-3AD203B41FA5}">
                      <a16:colId xmlns:a16="http://schemas.microsoft.com/office/drawing/2014/main" val="20002"/>
                    </a:ext>
                  </a:extLst>
                </a:gridCol>
                <a:gridCol w="1968854">
                  <a:extLst>
                    <a:ext uri="{9D8B030D-6E8A-4147-A177-3AD203B41FA5}">
                      <a16:colId xmlns:a16="http://schemas.microsoft.com/office/drawing/2014/main" val="1706740962"/>
                    </a:ext>
                  </a:extLst>
                </a:gridCol>
                <a:gridCol w="1968854">
                  <a:extLst>
                    <a:ext uri="{9D8B030D-6E8A-4147-A177-3AD203B41FA5}">
                      <a16:colId xmlns:a16="http://schemas.microsoft.com/office/drawing/2014/main" val="297595922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Treatment-Emergent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EMPOWER-Lung 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EMPOWER-Lung 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0956006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(93.8)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(91.1)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(97.9)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(60.4)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(46.7)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(37.5)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(28.9)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(25.5)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tx discontinuation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(6.3)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EMPOWER-Lung 1 and 3 Updated Analysis of Patients With Liver Metastases: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Exploratory subgroup analysis of long-term data from phase III EMPOWER-Lung 1 and 3 trials demonstrates continued clinical benefit of cemiplimab-based therapy compared with CT alone in patients with advanced NSCLC and baseline liver metastases</a:t>
            </a:r>
          </a:p>
          <a:p>
            <a:pPr lvl="1"/>
            <a:r>
              <a:rPr lang="en-US" altLang="en-US" sz="2200" dirty="0"/>
              <a:t>For PD-L1 TPS ≥50% (EMPOWER-Lung 1), cemiplimab monotherapy prolonged median OS (20.4 mo vs 7.6 mo; HR: 0.53; 95% CI: 0.31-0.89) and median PFS (6.3 mo vs 4.2 mo; HR: 0.43; 95% CI: 0.26-0.71) compared with CT</a:t>
            </a:r>
          </a:p>
          <a:p>
            <a:pPr lvl="1"/>
            <a:r>
              <a:rPr lang="en-US" altLang="en-US" sz="2200" dirty="0"/>
              <a:t>For any PD-L1 expression (EMPOWER-Lung 3 part 2), combination therapy with cemiplimab + CT prolonged median OS (15.5 mo vs 8.9 mo; HR: 0.65; 95% CI: 0.35-1.20) and median PFS (5.4 mo vs 4.2 mo; HR: 0.66; 95% CI: 0.37-1.16) compared with placebo + CT</a:t>
            </a:r>
          </a:p>
          <a:p>
            <a:r>
              <a:rPr lang="en-US" altLang="en-US" sz="2400" dirty="0"/>
              <a:t>No new safety signals compared with analysis of overall study populations</a:t>
            </a:r>
          </a:p>
          <a:p>
            <a:endParaRPr lang="en-US" altLang="en-US" sz="2400" dirty="0"/>
          </a:p>
        </p:txBody>
      </p:sp>
      <p:sp>
        <p:nvSpPr>
          <p:cNvPr id="2" name="Text Box 11">
            <a:extLst>
              <a:ext uri="{FF2B5EF4-FFF2-40B4-BE49-F238E27FC236}">
                <a16:creationId xmlns:a16="http://schemas.microsoft.com/office/drawing/2014/main" id="{D5286C64-23A9-39A5-6F1B-0937A28363A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Baramidze. WCLC 2023. Abstr P2.06-01.</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A2F7091E6F514F9AEA6DE199F35BB2" ma:contentTypeVersion="1" ma:contentTypeDescription="Create a new document." ma:contentTypeScope="" ma:versionID="444da5b2da240a37c15199b5b7580126">
  <xsd:schema xmlns:xsd="http://www.w3.org/2001/XMLSchema" xmlns:xs="http://www.w3.org/2001/XMLSchema" xmlns:p="http://schemas.microsoft.com/office/2006/metadata/properties" xmlns:ns2="d54cbe69-32bd-412a-b004-9152f949605e" xmlns:ns3="da9b2aa6-3879-4e1b-9c0d-c16a00a97ce0" targetNamespace="http://schemas.microsoft.com/office/2006/metadata/properties" ma:root="true" ma:fieldsID="ec6c8e309beb44fd0504c12386efb13b" ns2:_="" ns3:_="">
    <xsd:import namespace="d54cbe69-32bd-412a-b004-9152f949605e"/>
    <xsd:import namespace="da9b2aa6-3879-4e1b-9c0d-c16a00a97ce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a9b2aa6-3879-4e1b-9c0d-c16a00a97ce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56M7VY3CDVN5-788166806-2</_dlc_DocId>
    <_dlc_DocIdUrl xmlns="d54cbe69-32bd-412a-b004-9152f949605e">
      <Url>https://intranet.clinicaloptions.com/mews/oncology/ONC_2023_Lung_WCLC_CF_(PRP6561)/Slides__7/_layouts/15/DocIdRedir.aspx?ID=56M7VY3CDVN5-788166806-2</Url>
      <Description>56M7VY3CDVN5-788166806-2</Description>
    </_dlc_DocIdUrl>
    <Document_x0020_Category xmlns="da9b2aa6-3879-4e1b-9c0d-c16a00a97ce0">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2.xml><?xml version="1.0" encoding="utf-8"?>
<ds:datastoreItem xmlns:ds="http://schemas.openxmlformats.org/officeDocument/2006/customXml" ds:itemID="{6A26035F-83BC-4019-A3E7-B099EC20CA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a9b2aa6-3879-4e1b-9c0d-c16a00a97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schemas.microsoft.com/office/2006/metadata/properties"/>
    <ds:schemaRef ds:uri="da9b2aa6-3879-4e1b-9c0d-c16a00a97ce0"/>
    <ds:schemaRef ds:uri="http://purl.org/dc/elements/1.1/"/>
    <ds:schemaRef ds:uri="http://schemas.openxmlformats.org/package/2006/metadata/core-properties"/>
    <ds:schemaRef ds:uri="http://schemas.microsoft.com/office/infopath/2007/PartnerControls"/>
    <ds:schemaRef ds:uri="http://purl.org/dc/terms/"/>
    <ds:schemaRef ds:uri="d54cbe69-32bd-412a-b004-9152f949605e"/>
    <ds:schemaRef ds:uri="http://purl.org/dc/dcmityp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553</TotalTime>
  <Words>1900</Words>
  <Application>Microsoft Office PowerPoint</Application>
  <PresentationFormat>Widescreen</PresentationFormat>
  <Paragraphs>240</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Phase III EMPOWER-Lung 1 and 3: Updated  Long-term Subgroup Analysis of Cemiplimab in Newly Diagnosed Advanced NSCLC With  Liver Metastases</vt:lpstr>
      <vt:lpstr>About These Slides</vt:lpstr>
      <vt:lpstr>EMPOWER-Lung 1 and 3 Updated Analysis of Patients With Liver Metastases: Background</vt:lpstr>
      <vt:lpstr>EMPOWER-Lung 1 and 3 Updated Analysis of Patients With Liver Metastases: Study Design</vt:lpstr>
      <vt:lpstr>EMPOWER-Lung 1 and 3 Updated Analysis of Patients With Liver Metastases: Baseline Characteristics</vt:lpstr>
      <vt:lpstr>EMPOWER-Lung 1 and 3 Updated Analysis of Patients With Liver Metastases: Efficacy</vt:lpstr>
      <vt:lpstr>EMPOWER-Lung 1 and 3 Updated Analysis of Patients With Liver Metastases: Safety</vt:lpstr>
      <vt:lpstr>EMPOWER-Lung 1 and 3 Updated Analysis of Patients With Liver Metastases: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EMPOWER-Lung 1 and 3: Updated Long-term Subgroup Analysis of Cemiplimab in Newly Diagnosed Advanced NSCLC With Liver Metastases</dc:title>
  <dc:creator>Preferred User</dc:creator>
  <cp:lastModifiedBy>avaze@cealliance.com</cp:lastModifiedBy>
  <cp:revision>34</cp:revision>
  <cp:lastPrinted>2016-09-26T20:21:49Z</cp:lastPrinted>
  <dcterms:created xsi:type="dcterms:W3CDTF">2005-05-27T15:08:01Z</dcterms:created>
  <dcterms:modified xsi:type="dcterms:W3CDTF">2023-09-19T11:32:45Z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2ea6e2c3-adeb-4614-be64-7d83e4852544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0x010100DDA2F7091E6F514F9AEA6DE199F35BB2</vt:lpwstr>
  </property>
  <property fmtid="{D5CDD505-2E9C-101B-9397-08002B2CF9AE}" pid="9" name="MediaServiceImageTags">
    <vt:lpwstr/>
  </property>
</Properties>
</file>