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7"/>
  </p:notesMasterIdLst>
  <p:handoutMasterIdLst>
    <p:handoutMasterId r:id="rId18"/>
  </p:handoutMasterIdLst>
  <p:sldIdLst>
    <p:sldId id="321" r:id="rId6"/>
    <p:sldId id="558" r:id="rId7"/>
    <p:sldId id="560" r:id="rId8"/>
    <p:sldId id="566" r:id="rId9"/>
    <p:sldId id="548" r:id="rId10"/>
    <p:sldId id="549" r:id="rId11"/>
    <p:sldId id="565" r:id="rId12"/>
    <p:sldId id="563" r:id="rId13"/>
    <p:sldId id="552" r:id="rId14"/>
    <p:sldId id="564"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2" clrIdx="17">
    <p:extLst>
      <p:ext uri="{19B8F6BF-5375-455C-9EA6-DF929625EA0E}">
        <p15:presenceInfo xmlns:p15="http://schemas.microsoft.com/office/powerpoint/2012/main" userId="S::aboecler@clinicaloptions.com::28e82037-1239-4052-943b-ae184e0bc2af" providerId="AD"/>
      </p:ext>
    </p:extLst>
  </p:cmAuthor>
  <p:cmAuthor id="19" name="Mindy Tanzola" initials="MT" lastIdx="1" clrIdx="18">
    <p:extLst>
      <p:ext uri="{19B8F6BF-5375-455C-9EA6-DF929625EA0E}">
        <p15:presenceInfo xmlns:p15="http://schemas.microsoft.com/office/powerpoint/2012/main" userId="S::mindy@scienceink.com::e94da788-77e6-4b26-ae6d-484e8c0095ed" providerId="AD"/>
      </p:ext>
    </p:extLst>
  </p:cmAuthor>
  <p:cmAuthor id="20" name="Allison Weckerle" initials="AW" lastIdx="15" clrIdx="19">
    <p:extLst>
      <p:ext uri="{19B8F6BF-5375-455C-9EA6-DF929625EA0E}">
        <p15:presenceInfo xmlns:p15="http://schemas.microsoft.com/office/powerpoint/2012/main" userId="Allison Weckerl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4C6211-8C96-49D0-A8E9-110D10348FB8}" v="4" dt="2025-11-03T21:13:33.41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82" autoAdjust="0"/>
    <p:restoredTop sz="83212" autoAdjust="0"/>
  </p:normalViewPr>
  <p:slideViewPr>
    <p:cSldViewPr snapToGrid="0">
      <p:cViewPr varScale="1">
        <p:scale>
          <a:sx n="61" d="100"/>
          <a:sy n="61" d="100"/>
        </p:scale>
        <p:origin x="628" y="64"/>
      </p:cViewPr>
      <p:guideLst/>
    </p:cSldViewPr>
  </p:slideViewPr>
  <p:notesTextViewPr>
    <p:cViewPr>
      <p:scale>
        <a:sx n="110" d="100"/>
        <a:sy n="110"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250629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8659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36715-2DF0-453A-4EAA-F39838C06B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AB2036-F95B-8288-B9FE-0000E4C7EF2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DD67216-7160-2E53-2B99-CC605C31E5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64B2DF-AF5B-23E5-6B50-1134A23161F8}"/>
              </a:ext>
            </a:extLst>
          </p:cNvPr>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78112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5A990-FCFE-E5F1-CEA4-38B328251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70244-9546-41DD-9FF3-71FEF30B3B9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156CE64-5BCA-DC63-5832-844D03A966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E5B4AA-371A-BF72-9235-66CC57A8AF9D}"/>
              </a:ext>
            </a:extLst>
          </p:cNvPr>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884636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410D0-C59E-D059-6257-9C20CB9850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F16C4A-22E1-D59D-C1FF-F2D018F242B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3BC4806-D119-D8D0-E684-7E9955F10E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DDA9F7-3852-67F5-F4F3-730DE935799E}"/>
              </a:ext>
            </a:extLst>
          </p:cNvPr>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934558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 Trial of the </a:t>
            </a:r>
            <a:r>
              <a:rPr lang="en-US" altLang="en-US" sz="4000" i="1" dirty="0"/>
              <a:t>KRAS</a:t>
            </a:r>
            <a:r>
              <a:rPr lang="en-US" altLang="en-US" sz="4000" dirty="0"/>
              <a:t> G12D Inhibitor INCB161734 in Previously Treated </a:t>
            </a:r>
            <a:br>
              <a:rPr lang="en-US" altLang="en-US" sz="4000" dirty="0"/>
            </a:br>
            <a:r>
              <a:rPr lang="en-US" altLang="en-US" sz="4000" i="1" dirty="0"/>
              <a:t>KRAS </a:t>
            </a:r>
            <a:r>
              <a:rPr lang="en-US" altLang="en-US" sz="4000" dirty="0"/>
              <a:t>G12D–Mutant Advanced Solid Tumors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 Trial of INCB161734: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9759" y="1428204"/>
            <a:ext cx="10877529" cy="4650686"/>
          </a:xfrm>
        </p:spPr>
        <p:txBody>
          <a:bodyPr/>
          <a:lstStyle/>
          <a:p>
            <a:pPr>
              <a:spcBef>
                <a:spcPts val="600"/>
              </a:spcBef>
            </a:pPr>
            <a:r>
              <a:rPr lang="en-US" altLang="en-US" i="1" dirty="0"/>
              <a:t>KRAS </a:t>
            </a:r>
            <a:r>
              <a:rPr lang="en-US" altLang="en-US" dirty="0"/>
              <a:t>G12D</a:t>
            </a:r>
            <a:r>
              <a:rPr lang="en-US" altLang="en-US" i="1" dirty="0"/>
              <a:t> </a:t>
            </a:r>
            <a:r>
              <a:rPr lang="en-US" altLang="en-US" dirty="0"/>
              <a:t>mutations are commonly found in PDAC (40%), colorectal cancer (15%), and nonsquamous NSCLC (5%)</a:t>
            </a:r>
            <a:r>
              <a:rPr lang="en-US" altLang="en-US" baseline="30000" dirty="0"/>
              <a:t>1</a:t>
            </a:r>
          </a:p>
          <a:p>
            <a:pPr>
              <a:spcBef>
                <a:spcPts val="600"/>
              </a:spcBef>
            </a:pPr>
            <a:r>
              <a:rPr lang="en-US" altLang="en-US" dirty="0"/>
              <a:t>INCB161734 is a selective, noncovalent </a:t>
            </a:r>
            <a:r>
              <a:rPr lang="en-US" altLang="en-US" i="1" dirty="0"/>
              <a:t>KRAS</a:t>
            </a:r>
            <a:r>
              <a:rPr lang="en-US" altLang="en-US" dirty="0"/>
              <a:t> G12D inhibitor that has demonstrated preclinical activity in cancer cell lines and xenograft models</a:t>
            </a:r>
            <a:r>
              <a:rPr lang="en-US" altLang="en-US" baseline="30000" dirty="0"/>
              <a:t>2</a:t>
            </a:r>
            <a:endParaRPr lang="en-US" altLang="en-US" dirty="0"/>
          </a:p>
          <a:p>
            <a:pPr>
              <a:spcBef>
                <a:spcPts val="600"/>
              </a:spcBef>
            </a:pPr>
            <a:r>
              <a:rPr lang="en-US" altLang="en-US" dirty="0"/>
              <a:t>INCB161734-101 is a phase I study evaluating INCB161734 alone or in combination with other agents in patients with locally advanced or metastatic solid tumors harboring </a:t>
            </a:r>
            <a:r>
              <a:rPr lang="en-US" altLang="en-US" i="1" dirty="0"/>
              <a:t>KRAS </a:t>
            </a:r>
            <a:r>
              <a:rPr lang="en-US" altLang="en-US" dirty="0"/>
              <a:t>G12D mutation</a:t>
            </a:r>
          </a:p>
          <a:p>
            <a:pPr lvl="1">
              <a:spcBef>
                <a:spcPts val="600"/>
              </a:spcBef>
            </a:pPr>
            <a:r>
              <a:rPr lang="en-US" altLang="en-US" dirty="0"/>
              <a:t>Current analysis reports outcomes with INCB161734 monotherapy, including safety and antitumor activity across tumor types and antitumor activity in patients with PDAC</a:t>
            </a:r>
            <a:r>
              <a:rPr lang="en-US" altLang="en-US" baseline="30000" dirty="0"/>
              <a:t>3</a:t>
            </a:r>
          </a:p>
        </p:txBody>
      </p:sp>
      <p:sp>
        <p:nvSpPr>
          <p:cNvPr id="2" name="Text Box 11">
            <a:extLst>
              <a:ext uri="{FF2B5EF4-FFF2-40B4-BE49-F238E27FC236}">
                <a16:creationId xmlns:a16="http://schemas.microsoft.com/office/drawing/2014/main" id="{91A9AE77-81B7-F54C-4EF8-A7495A0E462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R="0" lvl="0" algn="l" defTabSz="914400" rtl="0" eaLnBrk="1" fontAlgn="base" latinLnBrk="0" hangingPunct="1">
              <a:lnSpc>
                <a:spcPct val="100000"/>
              </a:lnSpc>
              <a:spcBef>
                <a:spcPct val="0"/>
              </a:spcBef>
              <a:spcAft>
                <a:spcPct val="0"/>
              </a:spcAft>
              <a:buClrTx/>
              <a:buSz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Lee. NPJ Precis Oncol. 2022;6:91. 2. Farren. AACR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5900. 3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Desai. </a:t>
            </a:r>
            <a:r>
              <a:rPr lang="en-US" altLang="en-US" sz="1200" b="0" dirty="0">
                <a:solidFill>
                  <a:srgbClr val="455560"/>
                </a:solidFill>
                <a:latin typeface="Calibri" panose="020F0502020204030204" pitchFamily="34" charset="0"/>
              </a:rPr>
              <a:t>ESMO 2025. Abstr 916O.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BE37B-EB44-4039-4B35-E2B36B157D45}"/>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02F4AC5D-D184-6D52-1C19-61689BAA4F8C}"/>
              </a:ext>
            </a:extLst>
          </p:cNvPr>
          <p:cNvSpPr>
            <a:spLocks noGrp="1" noChangeArrowheads="1"/>
          </p:cNvSpPr>
          <p:nvPr>
            <p:ph type="title"/>
          </p:nvPr>
        </p:nvSpPr>
        <p:spPr/>
        <p:txBody>
          <a:bodyPr/>
          <a:lstStyle/>
          <a:p>
            <a:r>
              <a:rPr lang="en-US" dirty="0"/>
              <a:t>Phase I Trial of INCB161734: </a:t>
            </a:r>
            <a:r>
              <a:rPr lang="en-US" altLang="en-US" dirty="0"/>
              <a:t>Study Design</a:t>
            </a:r>
          </a:p>
        </p:txBody>
      </p:sp>
      <p:sp>
        <p:nvSpPr>
          <p:cNvPr id="7" name="Content Placeholder 6">
            <a:extLst>
              <a:ext uri="{FF2B5EF4-FFF2-40B4-BE49-F238E27FC236}">
                <a16:creationId xmlns:a16="http://schemas.microsoft.com/office/drawing/2014/main" id="{9211A156-1CDB-F925-36C7-7F6835539467}"/>
              </a:ext>
            </a:extLst>
          </p:cNvPr>
          <p:cNvSpPr>
            <a:spLocks noGrp="1"/>
          </p:cNvSpPr>
          <p:nvPr>
            <p:ph idx="1"/>
          </p:nvPr>
        </p:nvSpPr>
        <p:spPr/>
        <p:txBody>
          <a:bodyPr/>
          <a:lstStyle/>
          <a:p>
            <a:pPr lvl="0">
              <a:buClr>
                <a:srgbClr val="000000"/>
              </a:buClr>
              <a:defRPr/>
            </a:pPr>
            <a:r>
              <a:rPr lang="en-US" altLang="en-US" dirty="0">
                <a:solidFill>
                  <a:srgbClr val="000000"/>
                </a:solidFill>
              </a:rPr>
              <a:t>International, open-label phase I trial</a:t>
            </a:r>
          </a:p>
          <a:p>
            <a:pPr lvl="0">
              <a:buClr>
                <a:srgbClr val="000000"/>
              </a:buClr>
              <a:defRPr/>
            </a:pPr>
            <a:endParaRPr lang="en-US" altLang="en-US" dirty="0">
              <a:solidFill>
                <a:srgbClr val="000000"/>
              </a:solidFill>
              <a:cs typeface="Arial" panose="020B0604020202020204" pitchFamily="34" charset="0"/>
            </a:endParaRPr>
          </a:p>
          <a:p>
            <a:pPr lvl="0">
              <a:buClr>
                <a:srgbClr val="000000"/>
              </a:buClr>
              <a:defRPr/>
            </a:pPr>
            <a:endParaRPr lang="en-US" altLang="en-US" dirty="0">
              <a:solidFill>
                <a:srgbClr val="000000"/>
              </a:solidFill>
              <a:cs typeface="Arial" panose="020B0604020202020204" pitchFamily="34" charset="0"/>
            </a:endParaRPr>
          </a:p>
          <a:p>
            <a:pPr lvl="0">
              <a:buClr>
                <a:srgbClr val="000000"/>
              </a:buClr>
              <a:defRPr/>
            </a:pPr>
            <a:endParaRPr lang="en-US" altLang="en-US" dirty="0">
              <a:solidFill>
                <a:srgbClr val="000000"/>
              </a:solidFill>
              <a:cs typeface="Arial" panose="020B0604020202020204" pitchFamily="34" charset="0"/>
            </a:endParaRPr>
          </a:p>
          <a:p>
            <a:pPr lvl="0">
              <a:buClr>
                <a:srgbClr val="000000"/>
              </a:buClr>
              <a:defRPr/>
            </a:pPr>
            <a:endParaRPr lang="en-US" altLang="en-US" dirty="0">
              <a:solidFill>
                <a:srgbClr val="000000"/>
              </a:solidFill>
              <a:cs typeface="Arial" panose="020B0604020202020204" pitchFamily="34" charset="0"/>
            </a:endParaRPr>
          </a:p>
          <a:p>
            <a:pPr lvl="0">
              <a:buClr>
                <a:srgbClr val="000000"/>
              </a:buClr>
              <a:defRPr/>
            </a:pPr>
            <a:endParaRPr lang="en-US" altLang="en-US" dirty="0">
              <a:solidFill>
                <a:srgbClr val="000000"/>
              </a:solidFill>
              <a:cs typeface="Arial" panose="020B0604020202020204" pitchFamily="34" charset="0"/>
            </a:endParaRPr>
          </a:p>
          <a:p>
            <a:pPr lvl="0">
              <a:buClr>
                <a:srgbClr val="000000"/>
              </a:buClr>
              <a:defRPr/>
            </a:pPr>
            <a:r>
              <a:rPr lang="en-GB" altLang="en-US" b="1" dirty="0">
                <a:solidFill>
                  <a:srgbClr val="000000"/>
                </a:solidFill>
                <a:cs typeface="Arial" panose="020B0604020202020204" pitchFamily="34" charset="0"/>
              </a:rPr>
              <a:t>Primary endpoint: </a:t>
            </a:r>
            <a:r>
              <a:rPr lang="en-GB" altLang="en-US" dirty="0">
                <a:solidFill>
                  <a:srgbClr val="000000"/>
                </a:solidFill>
                <a:cs typeface="Arial" panose="020B0604020202020204" pitchFamily="34" charset="0"/>
              </a:rPr>
              <a:t>safety, tolerability</a:t>
            </a:r>
          </a:p>
          <a:p>
            <a:pPr lvl="0">
              <a:buClr>
                <a:srgbClr val="000000"/>
              </a:buClr>
              <a:defRPr/>
            </a:pPr>
            <a:r>
              <a:rPr lang="en-GB" altLang="en-US" b="1" dirty="0">
                <a:solidFill>
                  <a:srgbClr val="000000"/>
                </a:solidFill>
                <a:cs typeface="Arial" panose="020B0604020202020204" pitchFamily="34" charset="0"/>
              </a:rPr>
              <a:t>Secondary endpoints: </a:t>
            </a:r>
            <a:r>
              <a:rPr lang="en-GB" altLang="en-US" dirty="0">
                <a:solidFill>
                  <a:srgbClr val="000000"/>
                </a:solidFill>
                <a:cs typeface="Arial" panose="020B0604020202020204" pitchFamily="34" charset="0"/>
              </a:rPr>
              <a:t>ORR, DCR, DoR, PK</a:t>
            </a:r>
          </a:p>
          <a:p>
            <a:pPr marL="0" lvl="0" indent="0" eaLnBrk="0" hangingPunct="0">
              <a:lnSpc>
                <a:spcPct val="100000"/>
              </a:lnSpc>
              <a:spcBef>
                <a:spcPct val="0"/>
              </a:spcBef>
              <a:spcAft>
                <a:spcPct val="0"/>
              </a:spcAft>
              <a:buClrTx/>
              <a:buNone/>
              <a:defRPr/>
            </a:pPr>
            <a:endParaRPr lang="en-GB" altLang="en-US" dirty="0">
              <a:solidFill>
                <a:srgbClr val="000000"/>
              </a:solidFill>
            </a:endParaRPr>
          </a:p>
          <a:p>
            <a:pPr lvl="0">
              <a:buClr>
                <a:srgbClr val="000000"/>
              </a:buClr>
              <a:defRPr/>
            </a:pPr>
            <a:endParaRPr lang="en-US" altLang="en-US" dirty="0">
              <a:solidFill>
                <a:srgbClr val="000000"/>
              </a:solidFill>
            </a:endParaRPr>
          </a:p>
          <a:p>
            <a:pPr lvl="0">
              <a:buClr>
                <a:srgbClr val="000000"/>
              </a:buClr>
              <a:defRPr/>
            </a:pPr>
            <a:endParaRPr lang="en-US" altLang="en-US" dirty="0">
              <a:solidFill>
                <a:srgbClr val="000000"/>
              </a:solidFill>
            </a:endParaRPr>
          </a:p>
          <a:p>
            <a:endParaRPr lang="en-US" dirty="0"/>
          </a:p>
        </p:txBody>
      </p:sp>
      <p:sp>
        <p:nvSpPr>
          <p:cNvPr id="2" name="Text Box 11">
            <a:extLst>
              <a:ext uri="{FF2B5EF4-FFF2-40B4-BE49-F238E27FC236}">
                <a16:creationId xmlns:a16="http://schemas.microsoft.com/office/drawing/2014/main" id="{080B106F-7BC6-DF21-3BB7-DCC126CF683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Desai. ESMO 2025. Abstr 916O. NCT06179160.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2" name="Text Box 45">
            <a:extLst>
              <a:ext uri="{FF2B5EF4-FFF2-40B4-BE49-F238E27FC236}">
                <a16:creationId xmlns:a16="http://schemas.microsoft.com/office/drawing/2014/main" id="{33C111A9-E92B-84AB-E8D4-1D1E2E0FF261}"/>
              </a:ext>
            </a:extLst>
          </p:cNvPr>
          <p:cNvSpPr txBox="1">
            <a:spLocks noChangeArrowheads="1"/>
          </p:cNvSpPr>
          <p:nvPr/>
        </p:nvSpPr>
        <p:spPr bwMode="auto">
          <a:xfrm>
            <a:off x="103167" y="2627497"/>
            <a:ext cx="2951814"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rPr>
              <a:t>Adults with locally advanced or metastatic solid tumors with </a:t>
            </a:r>
            <a:r>
              <a:rPr lang="en-GB" altLang="en-US" sz="1600" b="0" i="1" dirty="0">
                <a:solidFill>
                  <a:srgbClr val="000000"/>
                </a:solidFill>
                <a:latin typeface="Calibri" panose="020F0502020204030204" pitchFamily="34" charset="0"/>
              </a:rPr>
              <a:t>KRAS </a:t>
            </a:r>
            <a:r>
              <a:rPr lang="en-GB" altLang="en-US" sz="1600" b="0" dirty="0">
                <a:solidFill>
                  <a:srgbClr val="000000"/>
                </a:solidFill>
                <a:latin typeface="Calibri" panose="020F0502020204030204" pitchFamily="34" charset="0"/>
              </a:rPr>
              <a:t>G12D</a:t>
            </a:r>
            <a:r>
              <a:rPr lang="en-GB" altLang="en-US" sz="1600" b="0" i="1" dirty="0">
                <a:solidFill>
                  <a:srgbClr val="000000"/>
                </a:solidFill>
                <a:latin typeface="Calibri" panose="020F0502020204030204" pitchFamily="34" charset="0"/>
              </a:rPr>
              <a:t> </a:t>
            </a:r>
            <a:r>
              <a:rPr lang="en-GB" altLang="en-US" sz="1600" b="0" dirty="0">
                <a:solidFill>
                  <a:srgbClr val="000000"/>
                </a:solidFill>
                <a:latin typeface="Calibri" panose="020F0502020204030204" pitchFamily="34" charset="0"/>
              </a:rPr>
              <a:t>mutation with disease progression on prior standard therapy (monotherapy cohorts); ECOG PS 0/1; no prior </a:t>
            </a:r>
            <a:r>
              <a:rPr lang="en-GB" altLang="en-US" sz="1600" b="0" i="1" dirty="0">
                <a:solidFill>
                  <a:srgbClr val="000000"/>
                </a:solidFill>
                <a:latin typeface="Calibri" panose="020F0502020204030204" pitchFamily="34" charset="0"/>
              </a:rPr>
              <a:t>KRAS</a:t>
            </a:r>
            <a:r>
              <a:rPr lang="en-GB" altLang="en-US" sz="1600" b="0" dirty="0">
                <a:solidFill>
                  <a:srgbClr val="000000"/>
                </a:solidFill>
                <a:latin typeface="Calibri" panose="020F0502020204030204" pitchFamily="34" charset="0"/>
              </a:rPr>
              <a:t> G12D selective inhibitor</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cs typeface="Arial" panose="020B0604020202020204" pitchFamily="34" charset="0"/>
              </a:rPr>
              <a:t>(target N = 710)</a:t>
            </a:r>
          </a:p>
        </p:txBody>
      </p:sp>
      <p:sp>
        <p:nvSpPr>
          <p:cNvPr id="23" name="Rectangle 49">
            <a:extLst>
              <a:ext uri="{FF2B5EF4-FFF2-40B4-BE49-F238E27FC236}">
                <a16:creationId xmlns:a16="http://schemas.microsoft.com/office/drawing/2014/main" id="{E318190E-9981-F71B-3212-E265D699F425}"/>
              </a:ext>
            </a:extLst>
          </p:cNvPr>
          <p:cNvSpPr>
            <a:spLocks noChangeArrowheads="1"/>
          </p:cNvSpPr>
          <p:nvPr/>
        </p:nvSpPr>
        <p:spPr bwMode="auto">
          <a:xfrm>
            <a:off x="3033927" y="3863522"/>
            <a:ext cx="1487353" cy="393064"/>
          </a:xfrm>
          <a:prstGeom prst="rect">
            <a:avLst/>
          </a:prstGeom>
          <a:solidFill>
            <a:schemeClr val="tx1">
              <a:lumMod val="6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600 mg QD </a:t>
            </a:r>
            <a:r>
              <a:rPr lang="en-US" altLang="en-US" sz="1400" b="0" dirty="0">
                <a:solidFill>
                  <a:schemeClr val="bg1"/>
                </a:solidFill>
                <a:latin typeface="Calibri" panose="020F0502020204030204" pitchFamily="34" charset="0"/>
              </a:rPr>
              <a:t>(n = 6)</a:t>
            </a: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3" name="Text Box 45">
            <a:extLst>
              <a:ext uri="{FF2B5EF4-FFF2-40B4-BE49-F238E27FC236}">
                <a16:creationId xmlns:a16="http://schemas.microsoft.com/office/drawing/2014/main" id="{FB7E4D9B-F50D-30D8-C81E-42936DB1B453}"/>
              </a:ext>
            </a:extLst>
          </p:cNvPr>
          <p:cNvSpPr txBox="1">
            <a:spLocks noChangeArrowheads="1"/>
          </p:cNvSpPr>
          <p:nvPr/>
        </p:nvSpPr>
        <p:spPr bwMode="auto">
          <a:xfrm>
            <a:off x="2721905" y="2042722"/>
            <a:ext cx="2719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600" dirty="0">
                <a:solidFill>
                  <a:schemeClr val="bg1"/>
                </a:solidFill>
                <a:latin typeface="Calibri" panose="020F0502020204030204" pitchFamily="34" charset="0"/>
              </a:rPr>
              <a:t>INCB161734 </a:t>
            </a:r>
            <a:r>
              <a:rPr kumimoji="0" lang="en-GB" altLang="en-US" sz="1600" i="0"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rPr>
              <a:t>Monotherapy Dose Escalation</a:t>
            </a:r>
            <a:endParaRPr kumimoji="0" lang="en-US" altLang="en-US" sz="1600" i="0" u="none" strike="noStrike" kern="1200" cap="none" spc="0" normalizeH="0" baseline="0" noProof="0" dirty="0">
              <a:ln>
                <a:noFill/>
              </a:ln>
              <a:solidFill>
                <a:schemeClr val="bg1"/>
              </a:solidFill>
              <a:effectLst/>
              <a:uLnTx/>
              <a:uFillTx/>
              <a:latin typeface="Calibri" panose="020F0502020204030204" pitchFamily="34" charset="0"/>
              <a:cs typeface="Arial" panose="020B0604020202020204" pitchFamily="34" charset="0"/>
            </a:endParaRPr>
          </a:p>
        </p:txBody>
      </p:sp>
      <p:sp>
        <p:nvSpPr>
          <p:cNvPr id="5" name="Text Box 45">
            <a:extLst>
              <a:ext uri="{FF2B5EF4-FFF2-40B4-BE49-F238E27FC236}">
                <a16:creationId xmlns:a16="http://schemas.microsoft.com/office/drawing/2014/main" id="{77CCEC37-28B2-EBAD-FF33-96BC6FCA2827}"/>
              </a:ext>
            </a:extLst>
          </p:cNvPr>
          <p:cNvSpPr txBox="1">
            <a:spLocks noChangeArrowheads="1"/>
          </p:cNvSpPr>
          <p:nvPr/>
        </p:nvSpPr>
        <p:spPr bwMode="auto">
          <a:xfrm>
            <a:off x="6571108" y="2331543"/>
            <a:ext cx="1770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lang="en-GB" altLang="en-US" sz="1600" dirty="0">
                <a:solidFill>
                  <a:srgbClr val="000000"/>
                </a:solidFill>
                <a:latin typeface="Calibri" panose="020F0502020204030204" pitchFamily="34" charset="0"/>
              </a:rPr>
              <a:t>Dose Expansion*</a:t>
            </a:r>
            <a:endPar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6" name="Line 54">
            <a:extLst>
              <a:ext uri="{FF2B5EF4-FFF2-40B4-BE49-F238E27FC236}">
                <a16:creationId xmlns:a16="http://schemas.microsoft.com/office/drawing/2014/main" id="{0299112B-0025-AE26-89D9-25B5EA9CDA2D}"/>
              </a:ext>
            </a:extLst>
          </p:cNvPr>
          <p:cNvSpPr>
            <a:spLocks noChangeShapeType="1"/>
          </p:cNvSpPr>
          <p:nvPr/>
        </p:nvSpPr>
        <p:spPr bwMode="auto">
          <a:xfrm>
            <a:off x="5056670" y="3247287"/>
            <a:ext cx="54864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Text Box 45">
            <a:extLst>
              <a:ext uri="{FF2B5EF4-FFF2-40B4-BE49-F238E27FC236}">
                <a16:creationId xmlns:a16="http://schemas.microsoft.com/office/drawing/2014/main" id="{44A14FFC-5180-FDB7-E4E0-09C50F2C6FED}"/>
              </a:ext>
            </a:extLst>
          </p:cNvPr>
          <p:cNvSpPr txBox="1">
            <a:spLocks noChangeArrowheads="1"/>
          </p:cNvSpPr>
          <p:nvPr/>
        </p:nvSpPr>
        <p:spPr bwMode="auto">
          <a:xfrm>
            <a:off x="7279456" y="4355424"/>
            <a:ext cx="4802930" cy="18774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lang="en-GB" altLang="en-US" sz="1600" dirty="0">
                <a:solidFill>
                  <a:srgbClr val="000000"/>
                </a:solidFill>
                <a:latin typeface="Calibri" panose="020F0502020204030204" pitchFamily="34" charset="0"/>
              </a:rPr>
              <a:t>Combinations being evaluated in dose escalation and expansion (not reported in current analysis):</a:t>
            </a:r>
          </a:p>
          <a:p>
            <a:pPr marL="285750" indent="-285750">
              <a:lnSpc>
                <a:spcPct val="100000"/>
              </a:lnSpc>
              <a:spcBef>
                <a:spcPct val="0"/>
              </a:spcBef>
              <a:spcAft>
                <a:spcPct val="0"/>
              </a:spcAft>
              <a:buClrTx/>
              <a:defRPr/>
            </a:pPr>
            <a:r>
              <a:rPr lang="en-GB" altLang="en-US" sz="1400" b="0" dirty="0">
                <a:solidFill>
                  <a:srgbClr val="000000"/>
                </a:solidFill>
                <a:latin typeface="Calibri" panose="020F0502020204030204" pitchFamily="34" charset="0"/>
              </a:rPr>
              <a:t>INCB161734 + c</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etuximab in </a:t>
            </a:r>
            <a:r>
              <a:rPr lang="en-GB" altLang="en-US" sz="1400" b="0" dirty="0">
                <a:solidFill>
                  <a:srgbClr val="000000"/>
                </a:solidFill>
                <a:latin typeface="Calibri" panose="020F0502020204030204" pitchFamily="34" charset="0"/>
              </a:rPr>
              <a:t>CRC or PDAC</a:t>
            </a:r>
          </a:p>
          <a:p>
            <a:pPr marL="285750" indent="-285750">
              <a:lnSpc>
                <a:spcPct val="100000"/>
              </a:lnSpc>
              <a:spcBef>
                <a:spcPct val="0"/>
              </a:spcBef>
              <a:spcAft>
                <a:spcPct val="0"/>
              </a:spcAft>
              <a:buClrTx/>
              <a:defRPr/>
            </a:pPr>
            <a:r>
              <a:rPr lang="en-GB" altLang="en-US" sz="1400" b="0" dirty="0">
                <a:solidFill>
                  <a:srgbClr val="000000"/>
                </a:solidFill>
                <a:latin typeface="Calibri" panose="020F0502020204030204" pitchFamily="34" charset="0"/>
              </a:rPr>
              <a:t>INCB161734 + r</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etifanlimab in PDAC, CRC, or NSCLC</a:t>
            </a:r>
          </a:p>
          <a:p>
            <a:pPr marL="285750" indent="-285750">
              <a:lnSpc>
                <a:spcPct val="100000"/>
              </a:lnSpc>
              <a:spcBef>
                <a:spcPct val="0"/>
              </a:spcBef>
              <a:spcAft>
                <a:spcPct val="0"/>
              </a:spcAft>
              <a:buClrTx/>
              <a:defRPr/>
            </a:pPr>
            <a:r>
              <a:rPr lang="en-GB" altLang="en-US" sz="1400" b="0" dirty="0">
                <a:solidFill>
                  <a:srgbClr val="000000"/>
                </a:solidFill>
                <a:latin typeface="Calibri" panose="020F0502020204030204" pitchFamily="34" charset="0"/>
              </a:rPr>
              <a:t>INCB161734 + GEMNabP in PDAC</a:t>
            </a:r>
          </a:p>
          <a:p>
            <a:pPr marL="285750" indent="-285750">
              <a:lnSpc>
                <a:spcPct val="100000"/>
              </a:lnSpc>
              <a:spcBef>
                <a:spcPct val="0"/>
              </a:spcBef>
              <a:spcAft>
                <a:spcPct val="0"/>
              </a:spcAft>
              <a:buClrTx/>
              <a:defRPr/>
            </a:pPr>
            <a:r>
              <a:rPr lang="en-GB" altLang="en-US" sz="1400" b="0" dirty="0">
                <a:solidFill>
                  <a:srgbClr val="000000"/>
                </a:solidFill>
                <a:latin typeface="Calibri" panose="020F0502020204030204" pitchFamily="34" charset="0"/>
              </a:rPr>
              <a:t>INCB161734 + </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mFOLFIRINOX in PDAC</a:t>
            </a:r>
          </a:p>
          <a:p>
            <a:pPr marL="285750" indent="-285750">
              <a:lnSpc>
                <a:spcPct val="100000"/>
              </a:lnSpc>
              <a:spcBef>
                <a:spcPct val="0"/>
              </a:spcBef>
              <a:spcAft>
                <a:spcPct val="0"/>
              </a:spcAft>
              <a:buClrTx/>
              <a:defRPr/>
            </a:pPr>
            <a:r>
              <a:rPr lang="en-GB" altLang="en-US" sz="1400" b="0" dirty="0">
                <a:solidFill>
                  <a:srgbClr val="000000"/>
                </a:solidFill>
                <a:latin typeface="Calibri" panose="020F0502020204030204" pitchFamily="34" charset="0"/>
              </a:rPr>
              <a:t>INCB161734 + cetuximab + chemotherapy in CRC</a:t>
            </a:r>
          </a:p>
          <a:p>
            <a:pPr marL="285750" indent="-285750">
              <a:lnSpc>
                <a:spcPct val="100000"/>
              </a:lnSpc>
              <a:spcBef>
                <a:spcPct val="0"/>
              </a:spcBef>
              <a:spcAft>
                <a:spcPct val="0"/>
              </a:spcAft>
              <a:buClrTx/>
              <a:defRPr/>
            </a:pPr>
            <a:r>
              <a:rPr lang="en-GB" altLang="en-US" sz="1400" b="0" dirty="0">
                <a:solidFill>
                  <a:srgbClr val="000000"/>
                </a:solidFill>
                <a:latin typeface="Calibri" panose="020F0502020204030204" pitchFamily="34" charset="0"/>
              </a:rPr>
              <a:t>INCB161734 + </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INCA33890 in PDAC or CRC</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10" name="Rectangle 49">
            <a:extLst>
              <a:ext uri="{FF2B5EF4-FFF2-40B4-BE49-F238E27FC236}">
                <a16:creationId xmlns:a16="http://schemas.microsoft.com/office/drawing/2014/main" id="{A403FC45-1BF3-F3E9-24AA-B5FD93DE5065}"/>
              </a:ext>
            </a:extLst>
          </p:cNvPr>
          <p:cNvSpPr>
            <a:spLocks noChangeArrowheads="1"/>
          </p:cNvSpPr>
          <p:nvPr/>
        </p:nvSpPr>
        <p:spPr bwMode="auto">
          <a:xfrm>
            <a:off x="5814056" y="2662428"/>
            <a:ext cx="3210519" cy="123874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INCB161734 </a:t>
            </a:r>
            <a:r>
              <a:rPr lang="en-US" sz="1600" b="0" dirty="0">
                <a:solidFill>
                  <a:schemeClr val="tx1"/>
                </a:solidFill>
                <a:latin typeface="Calibri" panose="020F0502020204030204" pitchFamily="34" charset="0"/>
              </a:rPr>
              <a:t>600 mg and 1200 mg QD</a:t>
            </a:r>
            <a:endParaRPr kumimoji="0" lang="en-US"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endParaRPr>
          </a:p>
          <a:p>
            <a:pPr algn="ctr" eaLnBrk="0" fontAlgn="base" hangingPunct="0">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PDAC (n = 40)</a:t>
            </a:r>
          </a:p>
          <a:p>
            <a:pPr algn="ctr" eaLnBrk="0" fontAlgn="base" hangingPunct="0">
              <a:lnSpc>
                <a:spcPct val="100000"/>
              </a:lnSpc>
              <a:spcBef>
                <a:spcPct val="0"/>
              </a:spcBef>
              <a:spcAft>
                <a:spcPct val="0"/>
              </a:spcAft>
              <a:buClrTx/>
              <a:buNone/>
              <a:defRPr/>
            </a:pPr>
            <a:r>
              <a:rPr lang="en-US" altLang="en-US" sz="1600" b="0" dirty="0">
                <a:solidFill>
                  <a:schemeClr val="tx1"/>
                </a:solidFill>
                <a:latin typeface="Calibri" panose="020F0502020204030204" pitchFamily="34" charset="0"/>
              </a:rPr>
              <a:t>CRC (n = 30)</a:t>
            </a:r>
          </a:p>
          <a:p>
            <a:pPr algn="ctr" eaLnBrk="0" fontAlgn="base" hangingPunct="0">
              <a:lnSpc>
                <a:spcPct val="100000"/>
              </a:lnSpc>
              <a:spcBef>
                <a:spcPct val="0"/>
              </a:spcBef>
              <a:spcAft>
                <a:spcPct val="0"/>
              </a:spcAft>
              <a:buClrTx/>
              <a:buNone/>
              <a:defRPr/>
            </a:pPr>
            <a:r>
              <a:rPr lang="en-US" altLang="en-US" sz="1600" b="0" dirty="0">
                <a:solidFill>
                  <a:schemeClr val="tx1"/>
                </a:solidFill>
                <a:latin typeface="Calibri" panose="020F0502020204030204" pitchFamily="34" charset="0"/>
              </a:rPr>
              <a:t>NSCLC</a:t>
            </a:r>
          </a:p>
          <a:p>
            <a:pPr algn="ctr" eaLnBrk="0" fontAlgn="base" hangingPunct="0">
              <a:lnSpc>
                <a:spcPct val="100000"/>
              </a:lnSpc>
              <a:spcBef>
                <a:spcPct val="0"/>
              </a:spcBef>
              <a:spcAft>
                <a:spcPct val="0"/>
              </a:spcAft>
              <a:buClrTx/>
              <a:buNone/>
              <a:defRPr/>
            </a:pPr>
            <a:r>
              <a:rPr lang="en-US" altLang="en-US" sz="1600" b="0" dirty="0">
                <a:solidFill>
                  <a:schemeClr val="tx1"/>
                </a:solidFill>
                <a:latin typeface="Calibri" panose="020F0502020204030204" pitchFamily="34" charset="0"/>
              </a:rPr>
              <a:t>Other advanced solid tumors</a:t>
            </a:r>
          </a:p>
        </p:txBody>
      </p:sp>
      <p:sp>
        <p:nvSpPr>
          <p:cNvPr id="11" name="Text Box 45">
            <a:extLst>
              <a:ext uri="{FF2B5EF4-FFF2-40B4-BE49-F238E27FC236}">
                <a16:creationId xmlns:a16="http://schemas.microsoft.com/office/drawing/2014/main" id="{2899B1B2-A6B5-8CBD-EE06-B03CC276644C}"/>
              </a:ext>
            </a:extLst>
          </p:cNvPr>
          <p:cNvSpPr txBox="1">
            <a:spLocks noChangeArrowheads="1"/>
          </p:cNvSpPr>
          <p:nvPr/>
        </p:nvSpPr>
        <p:spPr bwMode="auto">
          <a:xfrm>
            <a:off x="9712192" y="2278239"/>
            <a:ext cx="2208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dirty="0">
                <a:solidFill>
                  <a:srgbClr val="000000"/>
                </a:solidFill>
                <a:latin typeface="Calibri" panose="020F0502020204030204" pitchFamily="34" charset="0"/>
              </a:rPr>
              <a:t>Selected RP2D</a:t>
            </a:r>
            <a:endPar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12" name="Rectangle 49">
            <a:extLst>
              <a:ext uri="{FF2B5EF4-FFF2-40B4-BE49-F238E27FC236}">
                <a16:creationId xmlns:a16="http://schemas.microsoft.com/office/drawing/2014/main" id="{8BCEA00F-9E28-855C-D4C3-53B2FC1B6FAE}"/>
              </a:ext>
            </a:extLst>
          </p:cNvPr>
          <p:cNvSpPr>
            <a:spLocks noChangeArrowheads="1"/>
          </p:cNvSpPr>
          <p:nvPr/>
        </p:nvSpPr>
        <p:spPr bwMode="auto">
          <a:xfrm>
            <a:off x="9712192" y="2686909"/>
            <a:ext cx="2208275" cy="111984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INCB161734</a:t>
            </a:r>
          </a:p>
          <a:p>
            <a:pPr algn="ctr" eaLnBrk="0" fontAlgn="base" hangingPunct="0">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1200 mg QD in PDAC</a:t>
            </a:r>
          </a:p>
          <a:p>
            <a:pPr algn="ctr" eaLnBrk="0" fontAlgn="base" hangingPunct="0">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rPr>
              <a:t>(n = 16)</a:t>
            </a:r>
            <a:r>
              <a:rPr lang="en-US" altLang="en-US" sz="1600" b="0" baseline="30000" dirty="0">
                <a:solidFill>
                  <a:srgbClr val="FFFFFF"/>
                </a:solidFill>
                <a:latin typeface="Calibri" panose="020F0502020204030204" pitchFamily="34" charset="0"/>
              </a:rPr>
              <a:t>†</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Line 54">
            <a:extLst>
              <a:ext uri="{FF2B5EF4-FFF2-40B4-BE49-F238E27FC236}">
                <a16:creationId xmlns:a16="http://schemas.microsoft.com/office/drawing/2014/main" id="{95D821C1-315A-E216-0EDA-4C2E675DA20C}"/>
              </a:ext>
            </a:extLst>
          </p:cNvPr>
          <p:cNvSpPr>
            <a:spLocks noChangeShapeType="1"/>
          </p:cNvSpPr>
          <p:nvPr/>
        </p:nvSpPr>
        <p:spPr bwMode="auto">
          <a:xfrm>
            <a:off x="9076118" y="3247287"/>
            <a:ext cx="54864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57F063CB-C526-0D3C-AD67-78665EDCF41C}"/>
              </a:ext>
            </a:extLst>
          </p:cNvPr>
          <p:cNvSpPr txBox="1"/>
          <p:nvPr/>
        </p:nvSpPr>
        <p:spPr bwMode="auto">
          <a:xfrm>
            <a:off x="9624758" y="3780788"/>
            <a:ext cx="18520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Enrollment ongoing.</a:t>
            </a:r>
          </a:p>
        </p:txBody>
      </p:sp>
      <p:sp>
        <p:nvSpPr>
          <p:cNvPr id="15" name="Rectangle 49">
            <a:extLst>
              <a:ext uri="{FF2B5EF4-FFF2-40B4-BE49-F238E27FC236}">
                <a16:creationId xmlns:a16="http://schemas.microsoft.com/office/drawing/2014/main" id="{2C06A349-D6CC-CC4C-BDC3-6D8FFD2EB6B8}"/>
              </a:ext>
            </a:extLst>
          </p:cNvPr>
          <p:cNvSpPr>
            <a:spLocks noChangeArrowheads="1"/>
          </p:cNvSpPr>
          <p:nvPr/>
        </p:nvSpPr>
        <p:spPr bwMode="auto">
          <a:xfrm>
            <a:off x="2608936" y="4726067"/>
            <a:ext cx="1487353" cy="393064"/>
          </a:xfrm>
          <a:prstGeom prst="rect">
            <a:avLst/>
          </a:prstGeom>
          <a:solidFill>
            <a:schemeClr val="tx1">
              <a:lumMod val="8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200 mg QD </a:t>
            </a:r>
            <a:r>
              <a:rPr lang="en-US" altLang="en-US" sz="1400" b="0" dirty="0">
                <a:solidFill>
                  <a:schemeClr val="bg1"/>
                </a:solidFill>
                <a:latin typeface="Calibri" panose="020F0502020204030204" pitchFamily="34" charset="0"/>
              </a:rPr>
              <a:t>(n = 4)</a:t>
            </a: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16" name="Rectangle 49">
            <a:extLst>
              <a:ext uri="{FF2B5EF4-FFF2-40B4-BE49-F238E27FC236}">
                <a16:creationId xmlns:a16="http://schemas.microsoft.com/office/drawing/2014/main" id="{E18C20C6-7509-E9E4-D3A1-B8274D4FCE09}"/>
              </a:ext>
            </a:extLst>
          </p:cNvPr>
          <p:cNvSpPr>
            <a:spLocks noChangeArrowheads="1"/>
          </p:cNvSpPr>
          <p:nvPr/>
        </p:nvSpPr>
        <p:spPr bwMode="auto">
          <a:xfrm>
            <a:off x="2829879" y="4291682"/>
            <a:ext cx="1487353" cy="393064"/>
          </a:xfrm>
          <a:prstGeom prst="rect">
            <a:avLst/>
          </a:prstGeom>
          <a:solidFill>
            <a:schemeClr val="tx1">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400 mg QD </a:t>
            </a:r>
            <a:r>
              <a:rPr lang="en-US" altLang="en-US" sz="1400" b="0" dirty="0">
                <a:solidFill>
                  <a:schemeClr val="bg1"/>
                </a:solidFill>
                <a:latin typeface="Calibri" panose="020F0502020204030204" pitchFamily="34" charset="0"/>
              </a:rPr>
              <a:t>(n = 5)</a:t>
            </a: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17" name="Rectangle 49">
            <a:extLst>
              <a:ext uri="{FF2B5EF4-FFF2-40B4-BE49-F238E27FC236}">
                <a16:creationId xmlns:a16="http://schemas.microsoft.com/office/drawing/2014/main" id="{BB84BBA8-C3E4-53D8-E2DF-851EF49DF047}"/>
              </a:ext>
            </a:extLst>
          </p:cNvPr>
          <p:cNvSpPr>
            <a:spLocks noChangeArrowheads="1"/>
          </p:cNvSpPr>
          <p:nvPr/>
        </p:nvSpPr>
        <p:spPr bwMode="auto">
          <a:xfrm>
            <a:off x="3217533" y="3444983"/>
            <a:ext cx="1487353" cy="393064"/>
          </a:xfrm>
          <a:prstGeom prst="rect">
            <a:avLst/>
          </a:prstGeom>
          <a:solidFill>
            <a:schemeClr val="tx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1000 mg QD </a:t>
            </a:r>
            <a:r>
              <a:rPr lang="en-US" altLang="en-US" sz="1400" b="0" dirty="0">
                <a:solidFill>
                  <a:srgbClr val="FFFFFF"/>
                </a:solidFill>
                <a:latin typeface="Calibri" panose="020F0502020204030204" pitchFamily="34" charset="0"/>
              </a:rPr>
              <a:t>(n = 3)</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49">
            <a:extLst>
              <a:ext uri="{FF2B5EF4-FFF2-40B4-BE49-F238E27FC236}">
                <a16:creationId xmlns:a16="http://schemas.microsoft.com/office/drawing/2014/main" id="{94C2FBEF-DCC2-2208-CE5A-761F01912072}"/>
              </a:ext>
            </a:extLst>
          </p:cNvPr>
          <p:cNvSpPr>
            <a:spLocks noChangeArrowheads="1"/>
          </p:cNvSpPr>
          <p:nvPr/>
        </p:nvSpPr>
        <p:spPr bwMode="auto">
          <a:xfrm>
            <a:off x="3337953" y="3030888"/>
            <a:ext cx="1487353" cy="393064"/>
          </a:xfrm>
          <a:prstGeom prst="rect">
            <a:avLst/>
          </a:prstGeom>
          <a:solidFill>
            <a:schemeClr val="tx2">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 BID </a:t>
            </a:r>
            <a:r>
              <a:rPr lang="en-US" altLang="en-US" sz="1400" b="0" dirty="0">
                <a:solidFill>
                  <a:srgbClr val="FFFFFF"/>
                </a:solidFill>
                <a:latin typeface="Calibri" panose="020F0502020204030204" pitchFamily="34" charset="0"/>
              </a:rPr>
              <a:t>(n = 7)</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49">
            <a:extLst>
              <a:ext uri="{FF2B5EF4-FFF2-40B4-BE49-F238E27FC236}">
                <a16:creationId xmlns:a16="http://schemas.microsoft.com/office/drawing/2014/main" id="{EDD2F6F5-8DD2-46C5-11C8-C3944A0EA808}"/>
              </a:ext>
            </a:extLst>
          </p:cNvPr>
          <p:cNvSpPr>
            <a:spLocks noChangeArrowheads="1"/>
          </p:cNvSpPr>
          <p:nvPr/>
        </p:nvSpPr>
        <p:spPr bwMode="auto">
          <a:xfrm>
            <a:off x="3582257" y="2616793"/>
            <a:ext cx="1487353" cy="393064"/>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1600 mg QD </a:t>
            </a:r>
            <a:r>
              <a:rPr lang="en-US" altLang="en-US" sz="1400" b="0" dirty="0">
                <a:solidFill>
                  <a:srgbClr val="FFFFFF"/>
                </a:solidFill>
                <a:latin typeface="Calibri" panose="020F0502020204030204" pitchFamily="34" charset="0"/>
              </a:rPr>
              <a:t>(n = 3)</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Line 54">
            <a:extLst>
              <a:ext uri="{FF2B5EF4-FFF2-40B4-BE49-F238E27FC236}">
                <a16:creationId xmlns:a16="http://schemas.microsoft.com/office/drawing/2014/main" id="{002A02AF-CF58-FF0B-296F-13191C2DE81B}"/>
              </a:ext>
            </a:extLst>
          </p:cNvPr>
          <p:cNvSpPr>
            <a:spLocks noChangeShapeType="1"/>
          </p:cNvSpPr>
          <p:nvPr/>
        </p:nvSpPr>
        <p:spPr bwMode="auto">
          <a:xfrm flipV="1">
            <a:off x="5330990" y="3442185"/>
            <a:ext cx="0" cy="54265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6922F484-F5FE-25D7-92D6-0AD2296CB47B}"/>
              </a:ext>
            </a:extLst>
          </p:cNvPr>
          <p:cNvSpPr txBox="1"/>
          <p:nvPr/>
        </p:nvSpPr>
        <p:spPr bwMode="auto">
          <a:xfrm>
            <a:off x="4543595" y="3965257"/>
            <a:ext cx="167867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PD Cohort:</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600 mg QD (n = 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1000 mg QD (n = 4)</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Food Effect Cohort:</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1200 mg QD (n = 15)</a:t>
            </a:r>
          </a:p>
        </p:txBody>
      </p:sp>
      <p:sp>
        <p:nvSpPr>
          <p:cNvPr id="25" name="TextBox 24">
            <a:extLst>
              <a:ext uri="{FF2B5EF4-FFF2-40B4-BE49-F238E27FC236}">
                <a16:creationId xmlns:a16="http://schemas.microsoft.com/office/drawing/2014/main" id="{80262F00-D9C5-78A0-BD93-882F3CE1BE5D}"/>
              </a:ext>
            </a:extLst>
          </p:cNvPr>
          <p:cNvSpPr txBox="1"/>
          <p:nvPr/>
        </p:nvSpPr>
        <p:spPr bwMode="auto">
          <a:xfrm>
            <a:off x="5782537" y="3875745"/>
            <a:ext cx="30650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*Randomized optimization of selected RDEs.</a:t>
            </a:r>
          </a:p>
        </p:txBody>
      </p:sp>
    </p:spTree>
    <p:extLst>
      <p:ext uri="{BB962C8B-B14F-4D97-AF65-F5344CB8AC3E}">
        <p14:creationId xmlns:p14="http://schemas.microsoft.com/office/powerpoint/2010/main" val="1725159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 Trial of INCB161734: Baseline Characteristics</a:t>
            </a:r>
            <a:endParaRPr lang="en-US" altLang="en-US" dirty="0"/>
          </a:p>
        </p:txBody>
      </p:sp>
      <p:sp>
        <p:nvSpPr>
          <p:cNvPr id="5" name="Text Box 11">
            <a:extLst>
              <a:ext uri="{FF2B5EF4-FFF2-40B4-BE49-F238E27FC236}">
                <a16:creationId xmlns:a16="http://schemas.microsoft.com/office/drawing/2014/main" id="{ED4E85AF-4863-3126-8912-8A2CFE7B4A5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Desai. ESMO 2025. Abstr 916O.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CA20C55C-E744-9B8F-70A8-C734E90C71E5}"/>
              </a:ext>
            </a:extLst>
          </p:cNvPr>
          <p:cNvGraphicFramePr>
            <a:graphicFrameLocks/>
          </p:cNvGraphicFramePr>
          <p:nvPr>
            <p:extLst>
              <p:ext uri="{D42A27DB-BD31-4B8C-83A1-F6EECF244321}">
                <p14:modId xmlns:p14="http://schemas.microsoft.com/office/powerpoint/2010/main" val="37795182"/>
              </p:ext>
            </p:extLst>
          </p:nvPr>
        </p:nvGraphicFramePr>
        <p:xfrm>
          <a:off x="718343" y="1518108"/>
          <a:ext cx="10755313" cy="4480672"/>
        </p:xfrm>
        <a:graphic>
          <a:graphicData uri="http://schemas.openxmlformats.org/drawingml/2006/table">
            <a:tbl>
              <a:tblPr/>
              <a:tblGrid>
                <a:gridCol w="6502611">
                  <a:extLst>
                    <a:ext uri="{9D8B030D-6E8A-4147-A177-3AD203B41FA5}">
                      <a16:colId xmlns:a16="http://schemas.microsoft.com/office/drawing/2014/main" val="20000"/>
                    </a:ext>
                  </a:extLst>
                </a:gridCol>
                <a:gridCol w="2089038">
                  <a:extLst>
                    <a:ext uri="{9D8B030D-6E8A-4147-A177-3AD203B41FA5}">
                      <a16:colId xmlns:a16="http://schemas.microsoft.com/office/drawing/2014/main" val="20001"/>
                    </a:ext>
                  </a:extLst>
                </a:gridCol>
                <a:gridCol w="2163664">
                  <a:extLst>
                    <a:ext uri="{9D8B030D-6E8A-4147-A177-3AD203B41FA5}">
                      <a16:colId xmlns:a16="http://schemas.microsoft.com/office/drawing/2014/main" val="4257041023"/>
                    </a:ext>
                  </a:extLst>
                </a:gridCol>
              </a:tblGrid>
              <a:tr h="439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PDAC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39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(30-85)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 (38-85)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(44.6)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508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 (48.6)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(41.0)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6271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 (45.7)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 (54.3)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(38.6)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(61.4)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6941445"/>
                  </a:ext>
                </a:extLst>
              </a:tr>
              <a:tr h="2508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Liver metastases,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 (77.1)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24969"/>
                  </a:ext>
                </a:extLst>
              </a:tr>
              <a:tr h="2508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systemic therapies, median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02782393"/>
                  </a:ext>
                </a:extLst>
              </a:tr>
              <a:tr h="8153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systemic therapy in advanced/metastatic setting, n (%)</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(15.7)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 (51.8)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(32.5)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93941174"/>
                  </a:ext>
                </a:extLst>
              </a:tr>
            </a:tbl>
          </a:graphicData>
        </a:graphic>
      </p:graphicFrame>
      <p:sp>
        <p:nvSpPr>
          <p:cNvPr id="2" name="Text Box 45">
            <a:extLst>
              <a:ext uri="{FF2B5EF4-FFF2-40B4-BE49-F238E27FC236}">
                <a16:creationId xmlns:a16="http://schemas.microsoft.com/office/drawing/2014/main" id="{7A0B2C97-0D2B-8A88-372E-EC93A1AC57F8}"/>
              </a:ext>
            </a:extLst>
          </p:cNvPr>
          <p:cNvSpPr txBox="1">
            <a:spLocks noChangeArrowheads="1"/>
          </p:cNvSpPr>
          <p:nvPr/>
        </p:nvSpPr>
        <p:spPr bwMode="auto">
          <a:xfrm>
            <a:off x="609759" y="5970205"/>
            <a:ext cx="89129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*PDAC (n = 83; 60.1%); CRC (n = 46; 33.3%); NSCLC (n = 3; 2.2%); ovarian cancer (n = 2; 1.4%); appendiceal cancer, cholangiocarcinoma, cancer of unknown primary, gallbladder cancer (n = 1 each; 0.7%).</a:t>
            </a:r>
            <a:endParaRPr lang="en-GB" altLang="en-US" sz="1400" b="0" dirty="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 Trial of INCB161734: Safety (Primary Endpoint)</a:t>
            </a:r>
            <a:endParaRPr lang="en-US" altLang="en-US" dirty="0"/>
          </a:p>
        </p:txBody>
      </p:sp>
      <p:sp>
        <p:nvSpPr>
          <p:cNvPr id="9" name="Content Placeholder 8">
            <a:extLst>
              <a:ext uri="{FF2B5EF4-FFF2-40B4-BE49-F238E27FC236}">
                <a16:creationId xmlns:a16="http://schemas.microsoft.com/office/drawing/2014/main" id="{31B1C0D2-8BC0-0DC6-5466-B2F8121E3924}"/>
              </a:ext>
            </a:extLst>
          </p:cNvPr>
          <p:cNvSpPr>
            <a:spLocks noGrp="1"/>
          </p:cNvSpPr>
          <p:nvPr>
            <p:ph idx="4294967295"/>
          </p:nvPr>
        </p:nvSpPr>
        <p:spPr>
          <a:xfrm>
            <a:off x="604652" y="3954527"/>
            <a:ext cx="10877550" cy="2286018"/>
          </a:xfrm>
        </p:spPr>
        <p:txBody>
          <a:bodyPr/>
          <a:lstStyle/>
          <a:p>
            <a:r>
              <a:rPr lang="en-US" sz="2400" dirty="0"/>
              <a:t>No protocol-defined DLTs reported; MTD not reached</a:t>
            </a:r>
          </a:p>
          <a:p>
            <a:r>
              <a:rPr lang="en-US" sz="2400" dirty="0"/>
              <a:t>No TRAEs leading to treatment discontinuation</a:t>
            </a:r>
          </a:p>
          <a:p>
            <a:pPr lvl="1"/>
            <a:r>
              <a:rPr lang="en-US" sz="2200" dirty="0"/>
              <a:t>Primary reason for discontinuation: disease progression 52 (37.7%)</a:t>
            </a:r>
          </a:p>
          <a:p>
            <a:r>
              <a:rPr lang="en-US" sz="2400" dirty="0"/>
              <a:t>Most common TRAEs leading to dose reduction: nausea, decreased appetite, fatigue (n = 2 each)</a:t>
            </a:r>
          </a:p>
        </p:txBody>
      </p:sp>
      <p:sp>
        <p:nvSpPr>
          <p:cNvPr id="7" name="Text Box 11">
            <a:extLst>
              <a:ext uri="{FF2B5EF4-FFF2-40B4-BE49-F238E27FC236}">
                <a16:creationId xmlns:a16="http://schemas.microsoft.com/office/drawing/2014/main" id="{CC775857-57F8-3FAE-36C4-4C7082AAA9B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Desai. ESMO 2025. Abstr 916O.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
            <a:extLst>
              <a:ext uri="{FF2B5EF4-FFF2-40B4-BE49-F238E27FC236}">
                <a16:creationId xmlns:a16="http://schemas.microsoft.com/office/drawing/2014/main" id="{7D6CD3B6-DB9C-44C7-E58B-DF7D0B69F159}"/>
              </a:ext>
            </a:extLst>
          </p:cNvPr>
          <p:cNvGraphicFramePr>
            <a:graphicFrameLocks/>
          </p:cNvGraphicFramePr>
          <p:nvPr>
            <p:extLst>
              <p:ext uri="{D42A27DB-BD31-4B8C-83A1-F6EECF244321}">
                <p14:modId xmlns:p14="http://schemas.microsoft.com/office/powerpoint/2010/main" val="1159329724"/>
              </p:ext>
            </p:extLst>
          </p:nvPr>
        </p:nvGraphicFramePr>
        <p:xfrm>
          <a:off x="609759" y="1341440"/>
          <a:ext cx="10872443" cy="2560432"/>
        </p:xfrm>
        <a:graphic>
          <a:graphicData uri="http://schemas.openxmlformats.org/drawingml/2006/table">
            <a:tbl>
              <a:tblPr/>
              <a:tblGrid>
                <a:gridCol w="3287147">
                  <a:extLst>
                    <a:ext uri="{9D8B030D-6E8A-4147-A177-3AD203B41FA5}">
                      <a16:colId xmlns:a16="http://schemas.microsoft.com/office/drawing/2014/main" val="20000"/>
                    </a:ext>
                  </a:extLst>
                </a:gridCol>
                <a:gridCol w="1495886">
                  <a:extLst>
                    <a:ext uri="{9D8B030D-6E8A-4147-A177-3AD203B41FA5}">
                      <a16:colId xmlns:a16="http://schemas.microsoft.com/office/drawing/2014/main" val="20001"/>
                    </a:ext>
                  </a:extLst>
                </a:gridCol>
                <a:gridCol w="1217882">
                  <a:extLst>
                    <a:ext uri="{9D8B030D-6E8A-4147-A177-3AD203B41FA5}">
                      <a16:colId xmlns:a16="http://schemas.microsoft.com/office/drawing/2014/main" val="3140563374"/>
                    </a:ext>
                  </a:extLst>
                </a:gridCol>
                <a:gridCol w="1217882">
                  <a:extLst>
                    <a:ext uri="{9D8B030D-6E8A-4147-A177-3AD203B41FA5}">
                      <a16:colId xmlns:a16="http://schemas.microsoft.com/office/drawing/2014/main" val="3351128414"/>
                    </a:ext>
                  </a:extLst>
                </a:gridCol>
                <a:gridCol w="1217882">
                  <a:extLst>
                    <a:ext uri="{9D8B030D-6E8A-4147-A177-3AD203B41FA5}">
                      <a16:colId xmlns:a16="http://schemas.microsoft.com/office/drawing/2014/main" val="41133075"/>
                    </a:ext>
                  </a:extLst>
                </a:gridCol>
                <a:gridCol w="1217882">
                  <a:extLst>
                    <a:ext uri="{9D8B030D-6E8A-4147-A177-3AD203B41FA5}">
                      <a16:colId xmlns:a16="http://schemas.microsoft.com/office/drawing/2014/main" val="2206046139"/>
                    </a:ext>
                  </a:extLst>
                </a:gridCol>
                <a:gridCol w="1217882">
                  <a:extLst>
                    <a:ext uri="{9D8B030D-6E8A-4147-A177-3AD203B41FA5}">
                      <a16:colId xmlns:a16="http://schemas.microsoft.com/office/drawing/2014/main" val="4219750587"/>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Doses (n =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600 mg QD (n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1200 mg QD (n =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326674519"/>
                  </a:ext>
                </a:extLst>
              </a:tr>
              <a:tr h="124748">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120 (88.2)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(83.7)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 (88.1)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leading to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leading to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54F05-C87C-BE19-0A8F-E2C9AFA1DE33}"/>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78F7A64D-EC9B-03B1-763D-33135C5D1150}"/>
              </a:ext>
            </a:extLst>
          </p:cNvPr>
          <p:cNvSpPr>
            <a:spLocks noGrp="1" noChangeArrowheads="1"/>
          </p:cNvSpPr>
          <p:nvPr>
            <p:ph type="title"/>
          </p:nvPr>
        </p:nvSpPr>
        <p:spPr/>
        <p:txBody>
          <a:bodyPr/>
          <a:lstStyle/>
          <a:p>
            <a:r>
              <a:rPr lang="en-US" dirty="0"/>
              <a:t>Phase I Trial of INCB161734: Most Common TRAEs</a:t>
            </a:r>
            <a:endParaRPr lang="en-US" altLang="en-US" dirty="0"/>
          </a:p>
        </p:txBody>
      </p:sp>
      <p:sp>
        <p:nvSpPr>
          <p:cNvPr id="7" name="Text Box 11">
            <a:extLst>
              <a:ext uri="{FF2B5EF4-FFF2-40B4-BE49-F238E27FC236}">
                <a16:creationId xmlns:a16="http://schemas.microsoft.com/office/drawing/2014/main" id="{DE84F3D6-D97D-568E-E8EA-0C5D73E16E1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Desai. ESMO 2025. Abstr 916O.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
            <a:extLst>
              <a:ext uri="{FF2B5EF4-FFF2-40B4-BE49-F238E27FC236}">
                <a16:creationId xmlns:a16="http://schemas.microsoft.com/office/drawing/2014/main" id="{55891FB7-D900-BE97-BF0A-2863CCA0BD15}"/>
              </a:ext>
            </a:extLst>
          </p:cNvPr>
          <p:cNvGraphicFramePr>
            <a:graphicFrameLocks/>
          </p:cNvGraphicFramePr>
          <p:nvPr>
            <p:extLst>
              <p:ext uri="{D42A27DB-BD31-4B8C-83A1-F6EECF244321}">
                <p14:modId xmlns:p14="http://schemas.microsoft.com/office/powerpoint/2010/main" val="3067595888"/>
              </p:ext>
            </p:extLst>
          </p:nvPr>
        </p:nvGraphicFramePr>
        <p:xfrm>
          <a:off x="219779" y="1341440"/>
          <a:ext cx="11752442" cy="4175936"/>
        </p:xfrm>
        <a:graphic>
          <a:graphicData uri="http://schemas.openxmlformats.org/drawingml/2006/table">
            <a:tbl>
              <a:tblPr/>
              <a:tblGrid>
                <a:gridCol w="2107932">
                  <a:extLst>
                    <a:ext uri="{9D8B030D-6E8A-4147-A177-3AD203B41FA5}">
                      <a16:colId xmlns:a16="http://schemas.microsoft.com/office/drawing/2014/main" val="20000"/>
                    </a:ext>
                  </a:extLst>
                </a:gridCol>
                <a:gridCol w="1031506">
                  <a:extLst>
                    <a:ext uri="{9D8B030D-6E8A-4147-A177-3AD203B41FA5}">
                      <a16:colId xmlns:a16="http://schemas.microsoft.com/office/drawing/2014/main" val="447277314"/>
                    </a:ext>
                  </a:extLst>
                </a:gridCol>
                <a:gridCol w="1095677">
                  <a:extLst>
                    <a:ext uri="{9D8B030D-6E8A-4147-A177-3AD203B41FA5}">
                      <a16:colId xmlns:a16="http://schemas.microsoft.com/office/drawing/2014/main" val="20001"/>
                    </a:ext>
                  </a:extLst>
                </a:gridCol>
                <a:gridCol w="1058779">
                  <a:extLst>
                    <a:ext uri="{9D8B030D-6E8A-4147-A177-3AD203B41FA5}">
                      <a16:colId xmlns:a16="http://schemas.microsoft.com/office/drawing/2014/main" val="3140563374"/>
                    </a:ext>
                  </a:extLst>
                </a:gridCol>
                <a:gridCol w="1029903">
                  <a:extLst>
                    <a:ext uri="{9D8B030D-6E8A-4147-A177-3AD203B41FA5}">
                      <a16:colId xmlns:a16="http://schemas.microsoft.com/office/drawing/2014/main" val="3351128414"/>
                    </a:ext>
                  </a:extLst>
                </a:gridCol>
                <a:gridCol w="1046489">
                  <a:extLst>
                    <a:ext uri="{9D8B030D-6E8A-4147-A177-3AD203B41FA5}">
                      <a16:colId xmlns:a16="http://schemas.microsoft.com/office/drawing/2014/main" val="41133075"/>
                    </a:ext>
                  </a:extLst>
                </a:gridCol>
                <a:gridCol w="1063047">
                  <a:extLst>
                    <a:ext uri="{9D8B030D-6E8A-4147-A177-3AD203B41FA5}">
                      <a16:colId xmlns:a16="http://schemas.microsoft.com/office/drawing/2014/main" val="2206046139"/>
                    </a:ext>
                  </a:extLst>
                </a:gridCol>
                <a:gridCol w="1124553">
                  <a:extLst>
                    <a:ext uri="{9D8B030D-6E8A-4147-A177-3AD203B41FA5}">
                      <a16:colId xmlns:a16="http://schemas.microsoft.com/office/drawing/2014/main" val="1705373645"/>
                    </a:ext>
                  </a:extLst>
                </a:gridCol>
                <a:gridCol w="1058779">
                  <a:extLst>
                    <a:ext uri="{9D8B030D-6E8A-4147-A177-3AD203B41FA5}">
                      <a16:colId xmlns:a16="http://schemas.microsoft.com/office/drawing/2014/main" val="3132528144"/>
                    </a:ext>
                  </a:extLst>
                </a:gridCol>
                <a:gridCol w="1135777">
                  <a:extLst>
                    <a:ext uri="{9D8B030D-6E8A-4147-A177-3AD203B41FA5}">
                      <a16:colId xmlns:a16="http://schemas.microsoft.com/office/drawing/2014/main" val="4219750587"/>
                    </a:ext>
                  </a:extLst>
                </a:gridCol>
              </a:tblGrid>
              <a:tr h="57913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Preferred Term, n (%)</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All Doses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(n =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600 mg QD (n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1200 mg QD (n =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326674519"/>
                  </a:ext>
                </a:extLst>
              </a:tr>
              <a:tr h="457216">
                <a:tc vMerge="1">
                  <a:txBody>
                    <a:bodyPr/>
                    <a:lstStyle/>
                    <a:p>
                      <a:endParaRPr lang="en-US"/>
                    </a:p>
                  </a:txBody>
                  <a:tcPr>
                    <a:lnT w="12700" cmpd="sng">
                      <a:noFill/>
                      <a:prstDash val="solid"/>
                    </a:lnT>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600" b="1" i="0" u="none" strike="noStrike" cap="none" normalizeH="0" baseline="0" dirty="0">
                          <a:ln>
                            <a:noFill/>
                          </a:ln>
                          <a:solidFill>
                            <a:schemeClr val="tx1"/>
                          </a:solidFill>
                          <a:effectLst/>
                          <a:latin typeface="Calibri" panose="020F0502020204030204" pitchFamily="34" charset="0"/>
                        </a:rPr>
                        <a:t>All Grades</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600" b="1" i="0" u="none" strike="noStrike" cap="none" normalizeH="0" baseline="0" dirty="0">
                          <a:ln>
                            <a:noFill/>
                          </a:ln>
                          <a:solidFill>
                            <a:schemeClr val="tx1"/>
                          </a:solidFill>
                          <a:effectLst/>
                          <a:latin typeface="Calibri" panose="020F0502020204030204" pitchFamily="34" charset="0"/>
                        </a:rPr>
                        <a:t>Grade 1</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600" b="1" i="0" u="none" strike="noStrike" cap="none" normalizeH="0" baseline="0" dirty="0">
                          <a:ln>
                            <a:noFill/>
                          </a:ln>
                          <a:solidFill>
                            <a:schemeClr val="tx1"/>
                          </a:solidFill>
                          <a:effectLst/>
                          <a:latin typeface="Calibri" panose="020F0502020204030204" pitchFamily="34" charset="0"/>
                        </a:rPr>
                        <a:t>Grade 2</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600" b="1" i="0" u="none" strike="noStrike" cap="none" normalizeH="0" baseline="0" dirty="0">
                          <a:ln>
                            <a:noFill/>
                          </a:ln>
                          <a:solidFill>
                            <a:schemeClr val="tx1"/>
                          </a:solidFill>
                          <a:effectLst/>
                          <a:latin typeface="Calibri" panose="020F0502020204030204" pitchFamily="34" charset="0"/>
                        </a:rPr>
                        <a:t>Grade ≥3</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600" b="1" i="0" u="none" strike="noStrike" cap="none" normalizeH="0" baseline="0" dirty="0">
                          <a:ln>
                            <a:noFill/>
                          </a:ln>
                          <a:solidFill>
                            <a:schemeClr val="tx1"/>
                          </a:solidFill>
                          <a:effectLst/>
                          <a:latin typeface="Calibri" panose="020F0502020204030204" pitchFamily="34" charset="0"/>
                        </a:rPr>
                        <a:t>All Grades</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600" b="1" i="0" u="none" strike="noStrike" cap="none" normalizeH="0" baseline="0" dirty="0">
                          <a:ln>
                            <a:noFill/>
                          </a:ln>
                          <a:solidFill>
                            <a:schemeClr val="tx1"/>
                          </a:solidFill>
                          <a:effectLst/>
                          <a:latin typeface="Calibri" panose="020F0502020204030204" pitchFamily="34" charset="0"/>
                        </a:rPr>
                        <a:t>Grade 1</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600" b="1" i="0" u="none" strike="noStrike" cap="none" normalizeH="0" baseline="0" dirty="0">
                          <a:ln>
                            <a:noFill/>
                          </a:ln>
                          <a:solidFill>
                            <a:schemeClr val="tx1"/>
                          </a:solidFill>
                          <a:effectLst/>
                          <a:latin typeface="Calibri" panose="020F0502020204030204" pitchFamily="34" charset="0"/>
                        </a:rPr>
                        <a:t>Grade 2</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600" b="1" i="0" u="none" strike="noStrike" cap="none" normalizeH="0" baseline="0" dirty="0">
                          <a:ln>
                            <a:noFill/>
                          </a:ln>
                          <a:solidFill>
                            <a:schemeClr val="tx1"/>
                          </a:solidFill>
                          <a:effectLst/>
                          <a:latin typeface="Calibri" panose="020F0502020204030204" pitchFamily="34" charset="0"/>
                        </a:rPr>
                        <a:t>Grade ≥3</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53532091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(58.1)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(55.8)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(37.2)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(58.2)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(41.8)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(50.7)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(44.2)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(32.6)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(53.7)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(45.6)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(34.9)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(52.2)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(38.8)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Lipase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6027921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Amylase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7684879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6979470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59398263"/>
                  </a:ext>
                </a:extLst>
              </a:tr>
            </a:tbl>
          </a:graphicData>
        </a:graphic>
      </p:graphicFrame>
      <p:sp>
        <p:nvSpPr>
          <p:cNvPr id="2" name="Rectangle 1">
            <a:extLst>
              <a:ext uri="{FF2B5EF4-FFF2-40B4-BE49-F238E27FC236}">
                <a16:creationId xmlns:a16="http://schemas.microsoft.com/office/drawing/2014/main" id="{1961AAE8-A186-66AA-9A76-490C9C2D87D7}"/>
              </a:ext>
            </a:extLst>
          </p:cNvPr>
          <p:cNvSpPr/>
          <p:nvPr/>
        </p:nvSpPr>
        <p:spPr bwMode="auto">
          <a:xfrm>
            <a:off x="7584707" y="1340624"/>
            <a:ext cx="4364844" cy="4175936"/>
          </a:xfrm>
          <a:prstGeom prst="rect">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extBox 2">
            <a:extLst>
              <a:ext uri="{FF2B5EF4-FFF2-40B4-BE49-F238E27FC236}">
                <a16:creationId xmlns:a16="http://schemas.microsoft.com/office/drawing/2014/main" id="{AA66AA5C-6D11-EC8E-EF19-98FF89F97CA9}"/>
              </a:ext>
            </a:extLst>
          </p:cNvPr>
          <p:cNvSpPr txBox="1"/>
          <p:nvPr/>
        </p:nvSpPr>
        <p:spPr bwMode="auto">
          <a:xfrm>
            <a:off x="609759" y="5679757"/>
            <a:ext cx="901550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600" b="0" dirty="0">
                <a:solidFill>
                  <a:schemeClr val="bg1"/>
                </a:solidFill>
                <a:latin typeface="Calibri" panose="020F0502020204030204" pitchFamily="34" charset="0"/>
              </a:rPr>
              <a:t>GI AEs were manageable and mostly grade 1</a:t>
            </a:r>
          </a:p>
        </p:txBody>
      </p:sp>
    </p:spTree>
    <p:extLst>
      <p:ext uri="{BB962C8B-B14F-4D97-AF65-F5344CB8AC3E}">
        <p14:creationId xmlns:p14="http://schemas.microsoft.com/office/powerpoint/2010/main" val="3495284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E6B84-C00F-F385-33CC-E1CC2187CC1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27886328-49B3-D659-1706-0C3304366654}"/>
              </a:ext>
            </a:extLst>
          </p:cNvPr>
          <p:cNvSpPr>
            <a:spLocks noGrp="1" noChangeArrowheads="1"/>
          </p:cNvSpPr>
          <p:nvPr>
            <p:ph type="title"/>
          </p:nvPr>
        </p:nvSpPr>
        <p:spPr/>
        <p:txBody>
          <a:bodyPr/>
          <a:lstStyle/>
          <a:p>
            <a:r>
              <a:rPr lang="en-US" dirty="0"/>
              <a:t>Phase I Trial of INCB161734: Pharmacokinetic and </a:t>
            </a:r>
            <a:br>
              <a:rPr lang="en-US" dirty="0"/>
            </a:br>
            <a:r>
              <a:rPr lang="en-US" dirty="0"/>
              <a:t>Biomarker Analyses</a:t>
            </a:r>
            <a:endParaRPr lang="en-US" altLang="en-US" dirty="0"/>
          </a:p>
        </p:txBody>
      </p:sp>
      <p:sp>
        <p:nvSpPr>
          <p:cNvPr id="9219" name="Rectangle 3">
            <a:extLst>
              <a:ext uri="{FF2B5EF4-FFF2-40B4-BE49-F238E27FC236}">
                <a16:creationId xmlns:a16="http://schemas.microsoft.com/office/drawing/2014/main" id="{114A2896-015A-92C9-B674-C2E5CC1AE419}"/>
              </a:ext>
            </a:extLst>
          </p:cNvPr>
          <p:cNvSpPr>
            <a:spLocks noGrp="1" noChangeArrowheads="1"/>
          </p:cNvSpPr>
          <p:nvPr>
            <p:ph idx="1"/>
          </p:nvPr>
        </p:nvSpPr>
        <p:spPr>
          <a:xfrm>
            <a:off x="609759" y="1428204"/>
            <a:ext cx="10877529" cy="4650686"/>
          </a:xfrm>
        </p:spPr>
        <p:txBody>
          <a:bodyPr/>
          <a:lstStyle/>
          <a:p>
            <a:r>
              <a:rPr lang="en-US" sz="2400" dirty="0"/>
              <a:t>PK analysis:</a:t>
            </a:r>
          </a:p>
          <a:p>
            <a:pPr lvl="1"/>
            <a:r>
              <a:rPr lang="en-US" sz="2200" dirty="0"/>
              <a:t>Median T</a:t>
            </a:r>
            <a:r>
              <a:rPr lang="en-US" sz="2200" baseline="-25000" dirty="0"/>
              <a:t>max </a:t>
            </a:r>
            <a:r>
              <a:rPr lang="en-US" sz="2200" dirty="0"/>
              <a:t>2-4 hr; terminal t</a:t>
            </a:r>
            <a:r>
              <a:rPr lang="en-US" sz="2200" baseline="-25000" dirty="0"/>
              <a:t>1/2 </a:t>
            </a:r>
            <a:r>
              <a:rPr lang="en-US" sz="2200" dirty="0"/>
              <a:t>approximately 20 hr</a:t>
            </a:r>
          </a:p>
          <a:p>
            <a:pPr lvl="1"/>
            <a:r>
              <a:rPr lang="en-US" sz="2200" dirty="0"/>
              <a:t>Mean INCB161734 plasma concentration consistently above IC</a:t>
            </a:r>
            <a:r>
              <a:rPr lang="en-US" sz="2200" baseline="-25000" dirty="0"/>
              <a:t>95 </a:t>
            </a:r>
            <a:r>
              <a:rPr lang="en-US" sz="2200" dirty="0"/>
              <a:t>at steady state with 1200 mg QD dosing</a:t>
            </a:r>
          </a:p>
          <a:p>
            <a:pPr lvl="1"/>
            <a:r>
              <a:rPr lang="en-US" sz="2200" dirty="0"/>
              <a:t>Food had modest impact on the PK profile of INCB161734</a:t>
            </a:r>
          </a:p>
          <a:p>
            <a:r>
              <a:rPr lang="en-US" sz="2400" dirty="0"/>
              <a:t>Biomarker analysis:</a:t>
            </a:r>
          </a:p>
          <a:p>
            <a:pPr lvl="1"/>
            <a:r>
              <a:rPr lang="en-US" sz="2200" dirty="0"/>
              <a:t>≥600 mg QD dosing associated with rapid molecular responses that correlated with objective response</a:t>
            </a:r>
          </a:p>
          <a:p>
            <a:pPr lvl="1"/>
            <a:r>
              <a:rPr lang="en-US" sz="2200" dirty="0"/>
              <a:t>Among patients with PDAC with detectable </a:t>
            </a:r>
            <a:r>
              <a:rPr lang="en-US" sz="2200" i="1" dirty="0"/>
              <a:t>KRAS </a:t>
            </a:r>
            <a:r>
              <a:rPr lang="en-US" sz="2200" dirty="0"/>
              <a:t>G12D</a:t>
            </a:r>
            <a:r>
              <a:rPr lang="en-US" sz="2200" i="1" dirty="0"/>
              <a:t> </a:t>
            </a:r>
            <a:r>
              <a:rPr lang="en-US" sz="2200" dirty="0"/>
              <a:t>in plasma ctDNA, 13/18 (72%) of those receiving 1200 mg INCB161734 had an early molecular response vs 7/17 (41%) of those receiving 600 mg</a:t>
            </a:r>
          </a:p>
        </p:txBody>
      </p:sp>
      <p:sp>
        <p:nvSpPr>
          <p:cNvPr id="2" name="Text Box 11">
            <a:extLst>
              <a:ext uri="{FF2B5EF4-FFF2-40B4-BE49-F238E27FC236}">
                <a16:creationId xmlns:a16="http://schemas.microsoft.com/office/drawing/2014/main" id="{2D99BAE3-637B-8AC3-756D-9BF1DA24C68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Desai. ESMO 2025. Abstr 916O.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05335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 Trial of INCB161734: Antitumor Activity</a:t>
            </a:r>
            <a:endParaRPr lang="en-US" altLang="en-US" dirty="0"/>
          </a:p>
        </p:txBody>
      </p:sp>
      <p:sp>
        <p:nvSpPr>
          <p:cNvPr id="2" name="Content Placeholder 1">
            <a:extLst>
              <a:ext uri="{FF2B5EF4-FFF2-40B4-BE49-F238E27FC236}">
                <a16:creationId xmlns:a16="http://schemas.microsoft.com/office/drawing/2014/main" id="{BB01B72C-06F2-D4DF-92FD-ACBE1397FA8E}"/>
              </a:ext>
            </a:extLst>
          </p:cNvPr>
          <p:cNvSpPr>
            <a:spLocks noGrp="1"/>
          </p:cNvSpPr>
          <p:nvPr>
            <p:ph sz="half" idx="1"/>
          </p:nvPr>
        </p:nvSpPr>
        <p:spPr/>
        <p:txBody>
          <a:bodyPr/>
          <a:lstStyle/>
          <a:p>
            <a:r>
              <a:rPr lang="en-US" dirty="0"/>
              <a:t>Clinical responses observed with INCB61734 dosed at ≥600 mg QD</a:t>
            </a:r>
          </a:p>
          <a:p>
            <a:r>
              <a:rPr lang="en-US" dirty="0"/>
              <a:t>In patients with PDAC, antitumor activity or clinical benefit was observed at the 600 mg QD and 1200 mg QD dose levels</a:t>
            </a:r>
          </a:p>
        </p:txBody>
      </p:sp>
      <p:sp>
        <p:nvSpPr>
          <p:cNvPr id="7" name="Text Box 11">
            <a:extLst>
              <a:ext uri="{FF2B5EF4-FFF2-40B4-BE49-F238E27FC236}">
                <a16:creationId xmlns:a16="http://schemas.microsoft.com/office/drawing/2014/main" id="{246A9F84-D835-5BAE-4FAC-D58A369A926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Desai. ESMO 2025. Abstr 916O.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F5DCBCFB-60E5-CF01-78F7-C2A4F6469A40}"/>
              </a:ext>
            </a:extLst>
          </p:cNvPr>
          <p:cNvGraphicFramePr>
            <a:graphicFrameLocks/>
          </p:cNvGraphicFramePr>
          <p:nvPr>
            <p:extLst>
              <p:ext uri="{D42A27DB-BD31-4B8C-83A1-F6EECF244321}">
                <p14:modId xmlns:p14="http://schemas.microsoft.com/office/powerpoint/2010/main" val="2272550749"/>
              </p:ext>
            </p:extLst>
          </p:nvPr>
        </p:nvGraphicFramePr>
        <p:xfrm>
          <a:off x="6009221" y="1603375"/>
          <a:ext cx="5469992" cy="2084877"/>
        </p:xfrm>
        <a:graphic>
          <a:graphicData uri="http://schemas.openxmlformats.org/drawingml/2006/table">
            <a:tbl>
              <a:tblPr/>
              <a:tblGrid>
                <a:gridCol w="2230744">
                  <a:extLst>
                    <a:ext uri="{9D8B030D-6E8A-4147-A177-3AD203B41FA5}">
                      <a16:colId xmlns:a16="http://schemas.microsoft.com/office/drawing/2014/main" val="20000"/>
                    </a:ext>
                  </a:extLst>
                </a:gridCol>
                <a:gridCol w="1725105">
                  <a:extLst>
                    <a:ext uri="{9D8B030D-6E8A-4147-A177-3AD203B41FA5}">
                      <a16:colId xmlns:a16="http://schemas.microsoft.com/office/drawing/2014/main" val="1584285277"/>
                    </a:ext>
                  </a:extLst>
                </a:gridCol>
                <a:gridCol w="1514143">
                  <a:extLst>
                    <a:ext uri="{9D8B030D-6E8A-4147-A177-3AD203B41FA5}">
                      <a16:colId xmlns:a16="http://schemas.microsoft.com/office/drawing/2014/main" val="1087947424"/>
                    </a:ext>
                  </a:extLst>
                </a:gridCol>
              </a:tblGrid>
              <a:tr h="41290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Patients With PDAC</a:t>
                      </a:r>
                      <a:endParaRPr kumimoji="0" sz="20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39385045"/>
                  </a:ext>
                </a:extLst>
              </a:tr>
              <a:tr h="683973">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600 mg QD</a:t>
                      </a:r>
                    </a:p>
                    <a:p>
                      <a:pPr marL="0" marR="0" algn="ctr">
                        <a:lnSpc>
                          <a:spcPct val="90000"/>
                        </a:lnSpc>
                        <a:spcBef>
                          <a:spcPts val="0"/>
                        </a:spcBef>
                        <a:spcAft>
                          <a:spcPts val="0"/>
                        </a:spcAf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25)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1200 mg QD</a:t>
                      </a:r>
                    </a:p>
                    <a:p>
                      <a:pPr marL="0" marR="0" algn="ctr">
                        <a:lnSpc>
                          <a:spcPct val="90000"/>
                        </a:lnSpc>
                        <a:spcBef>
                          <a:spcPts val="0"/>
                        </a:spcBef>
                        <a:spcAft>
                          <a:spcPts val="0"/>
                        </a:spcAf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29)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94001">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(20)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(34)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494001">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(64)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(86)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bl>
          </a:graphicData>
        </a:graphic>
      </p:graphicFrame>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3C76F-A7DF-AB3C-456A-BDFB7A4AAAA8}"/>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A72304F5-3A15-C151-208A-51208EA24C7F}"/>
              </a:ext>
            </a:extLst>
          </p:cNvPr>
          <p:cNvSpPr>
            <a:spLocks noGrp="1" noChangeArrowheads="1"/>
          </p:cNvSpPr>
          <p:nvPr>
            <p:ph type="title"/>
          </p:nvPr>
        </p:nvSpPr>
        <p:spPr/>
        <p:txBody>
          <a:bodyPr/>
          <a:lstStyle/>
          <a:p>
            <a:r>
              <a:rPr lang="en-US" dirty="0"/>
              <a:t>Phase I Trial of INCB161734: Investigators’ Conclusions</a:t>
            </a:r>
            <a:endParaRPr lang="en-US" altLang="en-US" dirty="0"/>
          </a:p>
        </p:txBody>
      </p:sp>
      <p:sp>
        <p:nvSpPr>
          <p:cNvPr id="9219" name="Rectangle 3">
            <a:extLst>
              <a:ext uri="{FF2B5EF4-FFF2-40B4-BE49-F238E27FC236}">
                <a16:creationId xmlns:a16="http://schemas.microsoft.com/office/drawing/2014/main" id="{1C4232D5-022D-3ADA-28B2-3879D0C3FF45}"/>
              </a:ext>
            </a:extLst>
          </p:cNvPr>
          <p:cNvSpPr>
            <a:spLocks noGrp="1" noChangeArrowheads="1"/>
          </p:cNvSpPr>
          <p:nvPr>
            <p:ph idx="1"/>
          </p:nvPr>
        </p:nvSpPr>
        <p:spPr>
          <a:xfrm>
            <a:off x="609759" y="1432874"/>
            <a:ext cx="10877529" cy="4813384"/>
          </a:xfrm>
        </p:spPr>
        <p:txBody>
          <a:bodyPr/>
          <a:lstStyle/>
          <a:p>
            <a:r>
              <a:rPr lang="en-US" altLang="en-US" sz="2200" dirty="0"/>
              <a:t>The novel </a:t>
            </a:r>
            <a:r>
              <a:rPr lang="en-US" altLang="en-US" sz="2200" i="1" dirty="0"/>
              <a:t>KRAS</a:t>
            </a:r>
            <a:r>
              <a:rPr lang="en-US" altLang="en-US" sz="2200" dirty="0"/>
              <a:t> G12D inhibitor INCB161734 demonstrated a manageable safety profile in patients with </a:t>
            </a:r>
            <a:r>
              <a:rPr lang="en-US" altLang="en-US" sz="2200" i="1" dirty="0"/>
              <a:t>KRAS </a:t>
            </a:r>
            <a:r>
              <a:rPr lang="en-US" altLang="en-US" sz="2200" dirty="0"/>
              <a:t>G12D–mutant advanced or metastatic solid tumors</a:t>
            </a:r>
          </a:p>
          <a:p>
            <a:r>
              <a:rPr lang="en-US" altLang="en-US" sz="2200" dirty="0"/>
              <a:t>INCB161734 dosed at 1200 mg QD was associated with rapid and deep molecular responses</a:t>
            </a:r>
          </a:p>
          <a:p>
            <a:r>
              <a:rPr lang="en-US" altLang="en-US" sz="2200" dirty="0"/>
              <a:t>PK data support 1200 mg QD dosing of INCB161734</a:t>
            </a:r>
          </a:p>
          <a:p>
            <a:r>
              <a:rPr lang="en-US" altLang="en-US" sz="2200" dirty="0"/>
              <a:t>Antitumor activity was observed at 1200 mg QD in patients with PDAC, supporting further study </a:t>
            </a:r>
          </a:p>
          <a:p>
            <a:r>
              <a:rPr lang="en-US" altLang="en-US" sz="2200" dirty="0"/>
              <a:t>Investigators conclude that INCB161734 demonstrated promising early clinical efficacy and manageable safety in this patient population</a:t>
            </a:r>
          </a:p>
          <a:p>
            <a:pPr lvl="1"/>
            <a:r>
              <a:rPr lang="en-US" altLang="en-US" sz="2000" dirty="0"/>
              <a:t>Enrollment is ongoing in combination with chemotherapy (gemcitabine, nab-paclitaxel, and mFOLFIRINOX) as first-line therapy for patients with metastatic PDAC</a:t>
            </a:r>
          </a:p>
        </p:txBody>
      </p:sp>
      <p:sp>
        <p:nvSpPr>
          <p:cNvPr id="2" name="Text Box 11">
            <a:extLst>
              <a:ext uri="{FF2B5EF4-FFF2-40B4-BE49-F238E27FC236}">
                <a16:creationId xmlns:a16="http://schemas.microsoft.com/office/drawing/2014/main" id="{F9B9BC8A-9139-DE9E-1C84-C0F1E9B44A3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Desai. ESMO 2025. Abstr 916O.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38375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dirty="0">
                <a:solidFill>
                  <a:srgbClr val="455560"/>
                </a:solidFill>
                <a:latin typeface="Calibri" panose="020F0502020204030204" pitchFamily="34" charset="0"/>
                <a:cs typeface="Arial" panose="020B0604020202020204" pitchFamily="34" charset="0"/>
              </a:rPr>
              <a:t>Lung cancers</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1" ma:contentTypeDescription="Create a new document." ma:contentTypeScope="" ma:versionID="850b3915d343b042868d2949d177ce94">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759f117f5592905d0130d764d4993659"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microsoft.com/office/2006/metadata/properties"/>
    <ds:schemaRef ds:uri="http://purl.org/dc/dcmitype/"/>
    <ds:schemaRef ds:uri="http://purl.org/dc/terms/"/>
    <ds:schemaRef ds:uri="http://schemas.openxmlformats.org/package/2006/metadata/core-properties"/>
    <ds:schemaRef ds:uri="22fd6914-46d4-4c7e-bbad-46e82841b69d"/>
    <ds:schemaRef ds:uri="http://schemas.microsoft.com/office/2006/documentManagement/types"/>
    <ds:schemaRef ds:uri="d2e3f5e4-6f28-4f19-ae66-1677b5fa85d1"/>
    <ds:schemaRef ds:uri="http://purl.org/dc/elements/1.1/"/>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4E9FE68-77EA-46C8-B19B-FEBB3864F8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2696</TotalTime>
  <Words>1806</Words>
  <Application>Microsoft Office PowerPoint</Application>
  <PresentationFormat>Widescreen</PresentationFormat>
  <Paragraphs>312</Paragraphs>
  <Slides>11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Phase I Trial of the KRAS G12D Inhibitor INCB161734 in Previously Treated  KRAS G12D–Mutant Advanced Solid Tumors</vt:lpstr>
      <vt:lpstr>About These Slides</vt:lpstr>
      <vt:lpstr>Phase I Trial of INCB161734: Background</vt:lpstr>
      <vt:lpstr>Phase I Trial of INCB161734: Study Design</vt:lpstr>
      <vt:lpstr>Phase I Trial of INCB161734: Baseline Characteristics</vt:lpstr>
      <vt:lpstr>Phase I Trial of INCB161734: Safety (Primary Endpoint)</vt:lpstr>
      <vt:lpstr>Phase I Trial of INCB161734: Most Common TRAEs</vt:lpstr>
      <vt:lpstr>Phase I Trial of INCB161734: Pharmacokinetic and  Biomarker Analyses</vt:lpstr>
      <vt:lpstr>Phase I Trial of INCB161734: Antitumor Activity</vt:lpstr>
      <vt:lpstr>Phase I Trial of INCB161734: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 Trial of the KRAS G12D Inhibitor INCB161734 in Previously Treated KRAS G12D–Mutant Advanced Solid Tumors</dc:title>
  <dc:creator>Preferred User</dc:creator>
  <cp:lastModifiedBy>Valerie Wenzel</cp:lastModifiedBy>
  <cp:revision>43</cp:revision>
  <cp:lastPrinted>2016-09-26T20:21:49Z</cp:lastPrinted>
  <dcterms:created xsi:type="dcterms:W3CDTF">2005-05-27T15:08:01Z</dcterms:created>
  <dcterms:modified xsi:type="dcterms:W3CDTF">2025-11-03T21:28:15Z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