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0"/>
  </p:notesMasterIdLst>
  <p:handoutMasterIdLst>
    <p:handoutMasterId r:id="rId21"/>
  </p:handoutMasterIdLst>
  <p:sldIdLst>
    <p:sldId id="321" r:id="rId7"/>
    <p:sldId id="558" r:id="rId8"/>
    <p:sldId id="543" r:id="rId9"/>
    <p:sldId id="540" r:id="rId10"/>
    <p:sldId id="541" r:id="rId11"/>
    <p:sldId id="530" r:id="rId12"/>
    <p:sldId id="566" r:id="rId13"/>
    <p:sldId id="567" r:id="rId14"/>
    <p:sldId id="565" r:id="rId15"/>
    <p:sldId id="555" r:id="rId16"/>
    <p:sldId id="569" r:id="rId17"/>
    <p:sldId id="547" r:id="rId18"/>
    <p:sldId id="560"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9"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htunggal@cealliance.com" initials="h" lastIdx="19" clrIdx="15">
    <p:extLst>
      <p:ext uri="{19B8F6BF-5375-455C-9EA6-DF929625EA0E}">
        <p15:presenceInfo xmlns:p15="http://schemas.microsoft.com/office/powerpoint/2012/main" userId="htunggal@cealliance.com" providerId="None"/>
      </p:ext>
    </p:extLst>
  </p:cmAuthor>
  <p:cmAuthor id="17" name="Kemi Obajimi" initials="KO" lastIdx="7" clrIdx="16">
    <p:extLst>
      <p:ext uri="{19B8F6BF-5375-455C-9EA6-DF929625EA0E}">
        <p15:presenceInfo xmlns:p15="http://schemas.microsoft.com/office/powerpoint/2012/main" userId="S::kobajimi@clinicaloptions.com::81894e25-3cbc-45b7-be28-dda6fb8d19a9" providerId="AD"/>
      </p:ext>
    </p:extLst>
  </p:cmAuthor>
  <p:cmAuthor id="18" name="aboecler@clinicaloptions.com" initials="a" lastIdx="2" clrIdx="17">
    <p:extLst>
      <p:ext uri="{19B8F6BF-5375-455C-9EA6-DF929625EA0E}">
        <p15:presenceInfo xmlns:p15="http://schemas.microsoft.com/office/powerpoint/2012/main" userId="aboecler@clinicaloptions.com" providerId="None"/>
      </p:ext>
    </p:extLst>
  </p:cmAuthor>
  <p:cmAuthor id="19" name="droyal@clinicaloptions.com" initials="d" lastIdx="6" clrIdx="18">
    <p:extLst>
      <p:ext uri="{19B8F6BF-5375-455C-9EA6-DF929625EA0E}">
        <p15:presenceInfo xmlns:p15="http://schemas.microsoft.com/office/powerpoint/2012/main" userId="droyal@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F2F2F2"/>
    <a:srgbClr val="CDCDCF"/>
    <a:srgbClr val="FFFFFF"/>
    <a:srgbClr val="00823B"/>
    <a:srgbClr val="015873"/>
    <a:srgbClr val="046376"/>
    <a:srgbClr val="013763"/>
    <a:srgbClr val="033453"/>
    <a:srgbClr val="0062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F63AAF-EA56-4837-AA80-6BF2088172DB}" v="183" dt="2023-12-12T22:09:29.350"/>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52" autoAdjust="0"/>
    <p:restoredTop sz="84171" autoAdjust="0"/>
  </p:normalViewPr>
  <p:slideViewPr>
    <p:cSldViewPr snapToGrid="0">
      <p:cViewPr varScale="1">
        <p:scale>
          <a:sx n="72" d="100"/>
          <a:sy n="72" d="100"/>
        </p:scale>
        <p:origin x="936" y="62"/>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CLL, chronic lymphocytic leukemia.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1849359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43727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charset="0"/>
                <a:ea typeface="+mn-ea"/>
                <a:cs typeface="+mn-cs"/>
              </a:rPr>
              <a:t>CLL, chronic lymphocytic leukemia; NR, not reached; PFS, progression-free survival; SLL, small lymphocytic lymphoma.</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1" u="none" strike="noStrike" kern="1200" cap="none" spc="0" normalizeH="0" baseline="0" noProof="0" dirty="0">
              <a:ln>
                <a:noFill/>
              </a:ln>
              <a:solidFill>
                <a:srgbClr val="000000"/>
              </a:solidFill>
              <a:effectLst/>
              <a:uLnTx/>
              <a:uFillTx/>
              <a:latin typeface="Arial" charset="0"/>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5207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1" dirty="0"/>
              <a:t>A, acalabrutinib; CIRS-G, Cumulative Illness Rating Scale-Geriatric; Clb, chlorambucil; CLL, chronic lymphocytic leukemia; CrCl</a:t>
            </a:r>
            <a:r>
              <a:rPr lang="en-US" sz="1800" b="0" i="1" baseline="-25000" dirty="0"/>
              <a:t>CG</a:t>
            </a:r>
            <a:r>
              <a:rPr lang="en-US" sz="1800" b="0" i="1" dirty="0"/>
              <a:t>, creatinine clearance (Cockcroft-Gault formula); CV, cardiovascular; ECOG, Eastern Cooperative Oncology Group; IRC, independent review committee; </a:t>
            </a:r>
            <a:r>
              <a:rPr lang="en-US" sz="1800" b="0" i="1" dirty="0">
                <a:solidFill>
                  <a:srgbClr val="000000"/>
                </a:solidFill>
                <a:effectLst/>
                <a:latin typeface="Times-Roman"/>
              </a:rPr>
              <a:t>iwCLL, International Workshop on Chronic Lymphocytic Leukemia; O, obinutuzumab; ORR, overall response rate; OS, overall survival; PD, progressive disease; PFS, progression-free survival; PS, performance status; TTNT, time to next treatment; tx, treatment; uMRD, undetectable measurable residual disease.</a:t>
            </a:r>
          </a:p>
          <a:p>
            <a:endParaRPr lang="en-US" sz="1800" b="0" i="0" dirty="0">
              <a:solidFill>
                <a:srgbClr val="000000"/>
              </a:solidFill>
              <a:effectLst/>
              <a:latin typeface="Times-Roman"/>
            </a:endParaRPr>
          </a:p>
          <a:p>
            <a:endParaRPr lang="en-US" sz="1800" b="0" i="0" dirty="0">
              <a:solidFill>
                <a:srgbClr val="000000"/>
              </a:solidFill>
              <a:effectLst/>
              <a:latin typeface="Times-Roman"/>
            </a:endParaRPr>
          </a:p>
          <a:p>
            <a:r>
              <a:rPr lang="en-US" sz="1800" b="0" i="0" dirty="0">
                <a:solidFill>
                  <a:srgbClr val="000000"/>
                </a:solidFill>
                <a:effectLst/>
                <a:latin typeface="Times-Roman"/>
              </a:rPr>
              <a:t>Obinutuzumab dosing: Fixed duration and administered for 6 cycles </a:t>
            </a:r>
          </a:p>
          <a:p>
            <a:endParaRPr lang="en-US" sz="1800" b="0" i="0" dirty="0">
              <a:solidFill>
                <a:srgbClr val="000000"/>
              </a:solidFill>
              <a:effectLst/>
              <a:latin typeface="Times-Roman"/>
            </a:endParaRPr>
          </a:p>
          <a:p>
            <a:r>
              <a:rPr lang="en-US" sz="1800" b="0" i="0" dirty="0">
                <a:solidFill>
                  <a:srgbClr val="000000"/>
                </a:solidFill>
                <a:effectLst/>
                <a:latin typeface="Times-Roman"/>
              </a:rPr>
              <a:t>With acalabrutinib, given on days 1 (100 mg), 2 (900 mg), 8 (1000 mg), 15 (1000 mg) of cycle 2 and on day 1 (1000 mg) of cycles 3-7; with chlorambucil, given on days 1 (100 mg), 2 (900 mg), 8 (1000 mg), 15 (1000 mg) of cycle 1 and on day 1 (1000 mg) of cycles 2-6. </a:t>
            </a:r>
            <a:br>
              <a:rPr lang="en-US" dirty="0"/>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930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 acalabrutinib; Clb, chlorambucil; ECOG, Eastern Cooperative Oncology Group</a:t>
            </a:r>
            <a:r>
              <a:rPr lang="en-US" sz="1200" b="0" i="1" dirty="0">
                <a:solidFill>
                  <a:srgbClr val="000000"/>
                </a:solidFill>
                <a:effectLst/>
                <a:latin typeface="Times-Roman"/>
              </a:rPr>
              <a:t>; O, obinutuzumab; PS, </a:t>
            </a:r>
            <a:r>
              <a:rPr lang="en-US" sz="1200" i="1" dirty="0"/>
              <a:t>performance status</a:t>
            </a:r>
            <a:r>
              <a:rPr lang="en-US" sz="1200" b="0" i="1" dirty="0">
                <a:solidFill>
                  <a:srgbClr val="000000"/>
                </a:solidFill>
                <a:effectLst/>
                <a:latin typeface="Times-Roman"/>
              </a:rPr>
              <a:t>.</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711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1A76DDD-270A-46AF-8DD3-48D17FD1A4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0A32CB7-E0BC-4F61-A441-E83413F2A642}" type="slidenum">
              <a:rPr lang="en-US" altLang="en-US" smtClean="0"/>
              <a:pPr>
                <a:spcBef>
                  <a:spcPct val="0"/>
                </a:spcBef>
              </a:pPr>
              <a:t>6</a:t>
            </a:fld>
            <a:endParaRPr lang="en-US" altLang="en-US" dirty="0"/>
          </a:p>
        </p:txBody>
      </p:sp>
      <p:sp>
        <p:nvSpPr>
          <p:cNvPr id="23555" name="Rectangle 2">
            <a:extLst>
              <a:ext uri="{FF2B5EF4-FFF2-40B4-BE49-F238E27FC236}">
                <a16:creationId xmlns:a16="http://schemas.microsoft.com/office/drawing/2014/main" id="{649E6215-1BF5-4AFE-87D1-05FD6D24D62A}"/>
              </a:ext>
            </a:extLst>
          </p:cNvPr>
          <p:cNvSpPr>
            <a:spLocks noGrp="1" noRot="1" noChangeAspect="1" noChangeArrowheads="1" noTextEdit="1"/>
          </p:cNvSpPr>
          <p:nvPr>
            <p:ph type="sldImg"/>
          </p:nvPr>
        </p:nvSpPr>
        <p:spPr>
          <a:xfrm>
            <a:off x="457200" y="720725"/>
            <a:ext cx="6400800" cy="3600450"/>
          </a:xfrm>
          <a:ln/>
        </p:spPr>
      </p:sp>
      <p:sp>
        <p:nvSpPr>
          <p:cNvPr id="23556" name="Rectangle 3">
            <a:extLst>
              <a:ext uri="{FF2B5EF4-FFF2-40B4-BE49-F238E27FC236}">
                <a16:creationId xmlns:a16="http://schemas.microsoft.com/office/drawing/2014/main" id="{53A036E2-E94E-4909-9FE7-95AECD65E7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dirty="0"/>
              <a:t>A, acalabrutinib; AE, adverse event; Clb, chlorambucil; CLL, chronic lymphocytic leukemia; </a:t>
            </a:r>
            <a:r>
              <a:rPr lang="en-US" sz="1200" b="0" i="1" dirty="0">
                <a:solidFill>
                  <a:srgbClr val="000000"/>
                </a:solidFill>
                <a:effectLst/>
                <a:latin typeface="Times-Roman"/>
              </a:rPr>
              <a:t>O, obinutuzumab; PD, progressive disease.</a:t>
            </a: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1359573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 acalabrutinib; Clb, chlorambucil; </a:t>
            </a:r>
            <a:r>
              <a:rPr lang="en-US" sz="1200" b="0" i="1" dirty="0">
                <a:solidFill>
                  <a:srgbClr val="000000"/>
                </a:solidFill>
                <a:effectLst/>
                <a:latin typeface="Times-Roman"/>
              </a:rPr>
              <a:t>O, obinutuzumab; </a:t>
            </a:r>
            <a:r>
              <a:rPr lang="en-US" i="1" dirty="0"/>
              <a:t>PFS, progression-free survival.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028449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A, acalabrutinib; Clb, chlorambucil; CR, complete response; CRi, </a:t>
            </a:r>
            <a:r>
              <a:rPr lang="en-US" b="0" i="1" dirty="0">
                <a:solidFill>
                  <a:srgbClr val="202124"/>
                </a:solidFill>
                <a:effectLst/>
                <a:latin typeface="Google Sans"/>
              </a:rPr>
              <a:t>complete remission with </a:t>
            </a:r>
            <a:r>
              <a:rPr lang="en-US" b="0" i="1" dirty="0">
                <a:solidFill>
                  <a:srgbClr val="040C28"/>
                </a:solidFill>
                <a:effectLst/>
                <a:latin typeface="Google Sans"/>
              </a:rPr>
              <a:t>incomplete count recovery; </a:t>
            </a:r>
            <a:r>
              <a:rPr lang="en-US" sz="1200" b="0" i="1" dirty="0">
                <a:solidFill>
                  <a:srgbClr val="000000"/>
                </a:solidFill>
                <a:effectLst/>
                <a:latin typeface="Times-Roman"/>
              </a:rPr>
              <a:t>O, obinutuzumab; ORR, overall response rate; </a:t>
            </a:r>
            <a:r>
              <a:rPr lang="en-US" i="1" dirty="0"/>
              <a:t>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228484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 acalabrutinib; Clb, chlorambucil; NR, not reached; </a:t>
            </a:r>
            <a:r>
              <a:rPr lang="en-US" sz="1200" b="0" i="1" dirty="0">
                <a:solidFill>
                  <a:srgbClr val="000000"/>
                </a:solidFill>
                <a:effectLst/>
                <a:latin typeface="Times-Roman"/>
              </a:rPr>
              <a:t>O, obinutuzumab; </a:t>
            </a:r>
            <a:r>
              <a:rPr lang="en-US" i="1" dirty="0"/>
              <a:t>OS, overall survival. </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4089853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 acalabrutinib; AE, adverse event; Clb, chlorambucil; </a:t>
            </a:r>
            <a:r>
              <a:rPr lang="en-US" sz="1200" b="0" i="1" dirty="0">
                <a:solidFill>
                  <a:srgbClr val="000000"/>
                </a:solidFill>
                <a:effectLst/>
                <a:latin typeface="Times-Roman"/>
              </a:rPr>
              <a:t>O, obinutuzumab</a:t>
            </a:r>
            <a:r>
              <a:rPr lang="en-US" sz="1200" i="1" dirty="0"/>
              <a:t>.</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4738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 acalabrutinib; AE, adverse event; Clb, chlorambucil; </a:t>
            </a:r>
            <a:r>
              <a:rPr lang="en-US" sz="1200" b="0" i="1" dirty="0">
                <a:solidFill>
                  <a:srgbClr val="000000"/>
                </a:solidFill>
                <a:effectLst/>
                <a:latin typeface="Times-Roman"/>
              </a:rPr>
              <a:t>O, Obinutuzumab; SPMs, second primary malignancies</a:t>
            </a:r>
            <a:r>
              <a:rPr lang="en-US" sz="1200" i="1" dirty="0"/>
              <a:t>.</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2999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t>A, acalabrutinib; AE, adverse event; Clb, chlorambucil; </a:t>
            </a:r>
            <a:r>
              <a:rPr lang="en-US" b="0" i="1" dirty="0"/>
              <a:t>CLL, chronic lymphocytic leukemia; NR, not reached; </a:t>
            </a:r>
            <a:r>
              <a:rPr lang="en-US" sz="1200" b="0" i="1" dirty="0">
                <a:solidFill>
                  <a:srgbClr val="000000"/>
                </a:solidFill>
                <a:effectLst/>
                <a:latin typeface="Times-Roman"/>
              </a:rPr>
              <a:t>O, obinutuzumab; OS, overall survival; </a:t>
            </a:r>
            <a:r>
              <a:rPr lang="en-US" b="0" i="1" dirty="0"/>
              <a:t>PFS, progression-free survival.</a:t>
            </a:r>
            <a:endParaRPr lang="en-US" b="0"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75153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ELEVATE-TN 6-Yr Update: Acalabrutinib ± Obinutuzumab vs Obinutuzumab + Chlorambucil </a:t>
            </a:r>
            <a:br>
              <a:rPr lang="en-US" altLang="en-US" sz="4000" dirty="0"/>
            </a:br>
            <a:r>
              <a:rPr lang="en-US" altLang="en-US" sz="4000" dirty="0"/>
              <a:t>in Treatment-Naive CLL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22856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Inc.; AstraZeneca; Daiichi Sankyo, Inc.; Merck Sharp &amp; Dohme LLC; Novartis Pharmaceuticals Corporation; Regeneron Pharmaceuticals, Inc; and Seagen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2023 ASH Annual Meeting, December 9-12, 2023</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3007446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ELEVATE-TN 6-Yr Update: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Acalabrutinib</a:t>
            </a:r>
            <a:r>
              <a:rPr lang="en-US" sz="2400" dirty="0">
                <a:solidFill>
                  <a:srgbClr val="000000"/>
                </a:solidFill>
              </a:rPr>
              <a:t> is a second-</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generation, highly selective BTK inhibitor approved by the FDA for treatment of patients with CLL/SLL or </a:t>
            </a:r>
            <a:r>
              <a:rPr lang="en-US" sz="2400" dirty="0">
                <a:solidFill>
                  <a:srgbClr val="000000"/>
                </a:solidFill>
              </a:rPr>
              <a:t>patients with </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MCL after ≥1 prior treatment</a:t>
            </a:r>
            <a:r>
              <a:rPr kumimoji="0" lang="en-US" sz="24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rPr>
              <a:t>1-3</a:t>
            </a:r>
          </a:p>
          <a:p>
            <a:pPr lvl="1">
              <a:buClr>
                <a:srgbClr val="000000"/>
              </a:buClr>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FDA approval for treatment-naive CLL/SLL was based on phase III ELEVATE-TN trial comparing acalabrutinib ± obinutuzumab vs obinutuzumab + chlorambucil</a:t>
            </a:r>
            <a:endParaRPr lang="en-US" sz="2200" dirty="0">
              <a:solidFill>
                <a:srgbClr val="000000"/>
              </a:solidFill>
              <a:ea typeface="+mn-ea"/>
              <a:cs typeface="+mn-cs"/>
            </a:endParaRPr>
          </a:p>
          <a:p>
            <a:pPr lvl="1">
              <a:buClr>
                <a:srgbClr val="000000"/>
              </a:buClr>
              <a:defRPr/>
            </a:pPr>
            <a:r>
              <a:rPr lang="en-US" sz="2200" dirty="0">
                <a:solidFill>
                  <a:srgbClr val="000000"/>
                </a:solidFill>
                <a:ea typeface="+mn-ea"/>
                <a:cs typeface="+mn-cs"/>
              </a:rPr>
              <a:t>After a median follow-up of 46.9 mo in the ELEVATE-TN trial,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acalabrutinib ± obinutuzumab </a:t>
            </a:r>
            <a:r>
              <a:rPr lang="en-US" sz="2200" dirty="0">
                <a:solidFill>
                  <a:srgbClr val="000000"/>
                </a:solidFill>
                <a:ea typeface="+mn-ea"/>
                <a:cs typeface="+mn-cs"/>
              </a:rPr>
              <a:t>demonstrated </a:t>
            </a:r>
            <a:r>
              <a:rPr lang="en-US" sz="2200" dirty="0">
                <a:solidFill>
                  <a:srgbClr val="000000"/>
                </a:solidFill>
              </a:rPr>
              <a:t>superior efficacy vs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obinutuzumab + chlorambucil</a:t>
            </a:r>
            <a:r>
              <a:rPr lang="en-US" sz="2200" dirty="0">
                <a:solidFill>
                  <a:srgbClr val="000000"/>
                </a:solidFill>
              </a:rPr>
              <a:t> and a manageable tolerability profile</a:t>
            </a:r>
            <a:r>
              <a:rPr lang="en-US" sz="2200" baseline="30000" dirty="0">
                <a:solidFill>
                  <a:srgbClr val="000000"/>
                </a:solidFill>
              </a:rPr>
              <a:t>4</a:t>
            </a:r>
            <a:r>
              <a:rPr lang="en-US" sz="2200" dirty="0">
                <a:solidFill>
                  <a:srgbClr val="000000"/>
                </a:solidFill>
              </a:rPr>
              <a:t> </a:t>
            </a:r>
          </a:p>
          <a:p>
            <a:pPr lvl="2">
              <a:buClr>
                <a:srgbClr val="000000"/>
              </a:buClr>
              <a:defRPr/>
            </a:pPr>
            <a:r>
              <a:rPr kumimoji="0" lang="en-US" sz="2000" b="0" i="0" u="none" strike="noStrike" kern="0" cap="none" spc="0" normalizeH="0" noProof="0" dirty="0">
                <a:ln>
                  <a:noFill/>
                </a:ln>
                <a:solidFill>
                  <a:srgbClr val="000000"/>
                </a:solidFill>
                <a:effectLst/>
                <a:uLnTx/>
                <a:uFillTx/>
                <a:latin typeface="Calibri" panose="020F0502020204030204" pitchFamily="34" charset="0"/>
                <a:ea typeface="+mn-ea"/>
                <a:cs typeface="+mn-cs"/>
              </a:rPr>
              <a:t>Median PFS: NR (acalabrutinib ± obinutuzumab) vs 27.8 mo (</a:t>
            </a:r>
            <a:r>
              <a:rPr kumimoji="0" lang="en-US" sz="2000" b="0" i="1" u="none" strike="noStrike" kern="0" cap="none" spc="0" normalizeH="0" noProof="0" dirty="0">
                <a:ln>
                  <a:noFill/>
                </a:ln>
                <a:solidFill>
                  <a:srgbClr val="000000"/>
                </a:solidFill>
                <a:effectLst/>
                <a:uLnTx/>
                <a:uFillTx/>
                <a:latin typeface="Calibri" panose="020F0502020204030204" pitchFamily="34" charset="0"/>
                <a:ea typeface="+mn-ea"/>
                <a:cs typeface="+mn-cs"/>
              </a:rPr>
              <a:t>P</a:t>
            </a:r>
            <a:r>
              <a:rPr kumimoji="0" lang="en-US" sz="2000" b="0" i="0" u="none" strike="noStrike" kern="0" cap="none" spc="0" normalizeH="0" noProof="0" dirty="0">
                <a:ln>
                  <a:noFill/>
                </a:ln>
                <a:solidFill>
                  <a:srgbClr val="000000"/>
                </a:solidFill>
                <a:effectLst/>
                <a:uLnTx/>
                <a:uFillTx/>
                <a:latin typeface="Calibri" panose="020F0502020204030204" pitchFamily="34" charset="0"/>
                <a:ea typeface="+mn-ea"/>
                <a:cs typeface="+mn-cs"/>
              </a:rPr>
              <a:t> &lt;.0001)</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Current report presents efficacy and safety outcomes for the ELEVATE-TN trial after a median follow-up of </a:t>
            </a:r>
            <a:r>
              <a:rPr lang="en-US" sz="2400" dirty="0">
                <a:solidFill>
                  <a:srgbClr val="000000"/>
                </a:solidFill>
              </a:rPr>
              <a:t>74.5-mo</a:t>
            </a:r>
            <a:r>
              <a:rPr lang="en-US" sz="2400" baseline="30000" dirty="0">
                <a:solidFill>
                  <a:srgbClr val="000000"/>
                </a:solidFill>
              </a:rPr>
              <a:t>5</a:t>
            </a: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7610372"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1. Acalabrutinib PI. 2. Ghia. JCO. 2020;38:2849. 3. Sharman. Lancet. 2020;395:1278.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4. Sharman. Leukemia. 2022;36:1171. 5. </a:t>
            </a:r>
            <a:r>
              <a:rPr kumimoji="0" lang="es-E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s-ES" altLang="en-US" sz="1200" b="0" spc="-10" dirty="0">
                <a:solidFill>
                  <a:srgbClr val="455560"/>
                </a:solidFill>
                <a:latin typeface="Calibri" panose="020F0502020204030204" pitchFamily="34" charset="0"/>
                <a:cs typeface="+mn-cs"/>
              </a:rPr>
              <a:t>636</a:t>
            </a:r>
            <a:r>
              <a:rPr kumimoji="0" lang="es-E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F375F-A744-479B-BC87-1E6145C14D10}"/>
              </a:ext>
            </a:extLst>
          </p:cNvPr>
          <p:cNvSpPr>
            <a:spLocks noGrp="1"/>
          </p:cNvSpPr>
          <p:nvPr>
            <p:ph type="title"/>
          </p:nvPr>
        </p:nvSpPr>
        <p:spPr/>
        <p:txBody>
          <a:bodyPr/>
          <a:lstStyle/>
          <a:p>
            <a:r>
              <a:rPr lang="en-US" dirty="0"/>
              <a:t>ELEVATE-TN 6-Yr Update: Study Design</a:t>
            </a:r>
          </a:p>
        </p:txBody>
      </p:sp>
      <p:sp>
        <p:nvSpPr>
          <p:cNvPr id="3" name="Content Placeholder 2">
            <a:extLst>
              <a:ext uri="{FF2B5EF4-FFF2-40B4-BE49-F238E27FC236}">
                <a16:creationId xmlns:a16="http://schemas.microsoft.com/office/drawing/2014/main" id="{18631DA6-A7CE-4561-8E15-34444CE31477}"/>
              </a:ext>
            </a:extLst>
          </p:cNvPr>
          <p:cNvSpPr>
            <a:spLocks noGrp="1"/>
          </p:cNvSpPr>
          <p:nvPr>
            <p:ph idx="1"/>
          </p:nvPr>
        </p:nvSpPr>
        <p:spPr/>
        <p:txBody>
          <a:bodyPr/>
          <a:lstStyle/>
          <a:p>
            <a:r>
              <a:rPr lang="en-US" sz="2000" dirty="0"/>
              <a:t>International, randomized, open-label phase III trial (data cutoff: March 3, 2023)</a:t>
            </a:r>
          </a:p>
        </p:txBody>
      </p:sp>
      <p:sp>
        <p:nvSpPr>
          <p:cNvPr id="4" name="Text Box 15">
            <a:extLst>
              <a:ext uri="{FF2B5EF4-FFF2-40B4-BE49-F238E27FC236}">
                <a16:creationId xmlns:a16="http://schemas.microsoft.com/office/drawing/2014/main" id="{88C53AA1-62F9-4179-A8ED-0C2D148AC76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Sharman. Lancet. 2020;395:1278. NCT02475681.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8" name="Content Placeholder 2">
            <a:extLst>
              <a:ext uri="{FF2B5EF4-FFF2-40B4-BE49-F238E27FC236}">
                <a16:creationId xmlns:a16="http://schemas.microsoft.com/office/drawing/2014/main" id="{56DBECC5-E2FC-4B98-B60F-DB2916783F18}"/>
              </a:ext>
            </a:extLst>
          </p:cNvPr>
          <p:cNvSpPr txBox="1">
            <a:spLocks/>
          </p:cNvSpPr>
          <p:nvPr/>
        </p:nvSpPr>
        <p:spPr bwMode="auto">
          <a:xfrm>
            <a:off x="601820" y="5160580"/>
            <a:ext cx="5309278" cy="948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IRC-assessed PFS for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 + O vs O + Clb; after interim analysis,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PFS assessed by investigator</a:t>
            </a:r>
            <a:endPar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9" name="Content Placeholder 3">
            <a:extLst>
              <a:ext uri="{FF2B5EF4-FFF2-40B4-BE49-F238E27FC236}">
                <a16:creationId xmlns:a16="http://schemas.microsoft.com/office/drawing/2014/main" id="{2DD8E24C-65BD-4A1D-8901-86C460D04728}"/>
              </a:ext>
            </a:extLst>
          </p:cNvPr>
          <p:cNvSpPr txBox="1">
            <a:spLocks/>
          </p:cNvSpPr>
          <p:nvPr/>
        </p:nvSpPr>
        <p:spPr>
          <a:xfrm>
            <a:off x="5936498" y="5126749"/>
            <a:ext cx="5545705" cy="1208591"/>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Secondary/other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IRC-assessed PFS for A vs O + Clb; investigator-assessed PFS, ORR (IRC-assessed and investigator-assessed),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TTNT, OS, uMRD, and safety</a:t>
            </a:r>
            <a:endPar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0" name="Text Box 23">
            <a:extLst>
              <a:ext uri="{FF2B5EF4-FFF2-40B4-BE49-F238E27FC236}">
                <a16:creationId xmlns:a16="http://schemas.microsoft.com/office/drawing/2014/main" id="{4CFE5633-7769-499F-9AE1-04EAAED643FE}"/>
              </a:ext>
            </a:extLst>
          </p:cNvPr>
          <p:cNvSpPr txBox="1">
            <a:spLocks noChangeArrowheads="1"/>
          </p:cNvSpPr>
          <p:nvPr/>
        </p:nvSpPr>
        <p:spPr bwMode="auto">
          <a:xfrm>
            <a:off x="1001949" y="2724335"/>
            <a:ext cx="2386738"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Patients with untreated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CLL requiring tx per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iwCLL 2008; aged ≥65 yr or 18-64 yr with </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CrCl</a:t>
            </a:r>
            <a:r>
              <a:rPr kumimoji="0" lang="en-US" altLang="en-US" sz="16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mn-cs"/>
              </a:rPr>
              <a:t>CG</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30-69 mL/min and/or CIRS-G score &gt;6</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no significant CV disease; ECOG PS 0-2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535) </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1" name="Rectangle 24">
            <a:extLst>
              <a:ext uri="{FF2B5EF4-FFF2-40B4-BE49-F238E27FC236}">
                <a16:creationId xmlns:a16="http://schemas.microsoft.com/office/drawing/2014/main" id="{D2080E0F-2CCB-4C96-8380-0E6ED138A5E6}"/>
              </a:ext>
            </a:extLst>
          </p:cNvPr>
          <p:cNvSpPr>
            <a:spLocks noChangeArrowheads="1"/>
          </p:cNvSpPr>
          <p:nvPr/>
        </p:nvSpPr>
        <p:spPr bwMode="auto">
          <a:xfrm>
            <a:off x="4015623" y="2426868"/>
            <a:ext cx="3790950" cy="822960"/>
          </a:xfrm>
          <a:prstGeom prst="rect">
            <a:avLst/>
          </a:prstGeom>
          <a:solidFill>
            <a:schemeClr val="accent1"/>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Acalabrutinib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Obinutuzumab</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179)</a:t>
            </a:r>
          </a:p>
        </p:txBody>
      </p:sp>
      <p:sp>
        <p:nvSpPr>
          <p:cNvPr id="12" name="Rectangle 25">
            <a:extLst>
              <a:ext uri="{FF2B5EF4-FFF2-40B4-BE49-F238E27FC236}">
                <a16:creationId xmlns:a16="http://schemas.microsoft.com/office/drawing/2014/main" id="{0294048E-4381-47C8-BCE8-16BD0B98D252}"/>
              </a:ext>
            </a:extLst>
          </p:cNvPr>
          <p:cNvSpPr>
            <a:spLocks noChangeArrowheads="1"/>
          </p:cNvSpPr>
          <p:nvPr/>
        </p:nvSpPr>
        <p:spPr bwMode="auto">
          <a:xfrm>
            <a:off x="4015623" y="4211218"/>
            <a:ext cx="3790950" cy="822960"/>
          </a:xfrm>
          <a:prstGeom prst="rect">
            <a:avLst/>
          </a:prstGeom>
          <a:solidFill>
            <a:schemeClr val="accent4"/>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Obinutuzumab</a:t>
            </a:r>
            <a:r>
              <a:rPr lang="en-US" sz="1600" b="0" dirty="0">
                <a:solidFill>
                  <a:srgbClr val="FFFFFF"/>
                </a:solidFill>
                <a:latin typeface="Calibri" panose="020F0502020204030204" pitchFamily="34" charset="0"/>
                <a:cs typeface="Arial" charset="0"/>
              </a:rPr>
              <a:t>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Chlorambucil</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177)</a:t>
            </a:r>
          </a:p>
        </p:txBody>
      </p:sp>
      <p:sp>
        <p:nvSpPr>
          <p:cNvPr id="15" name="Rectangle 28">
            <a:extLst>
              <a:ext uri="{FF2B5EF4-FFF2-40B4-BE49-F238E27FC236}">
                <a16:creationId xmlns:a16="http://schemas.microsoft.com/office/drawing/2014/main" id="{51CFBAF3-5476-4739-AA8B-B994FE7FBF7B}"/>
              </a:ext>
            </a:extLst>
          </p:cNvPr>
          <p:cNvSpPr>
            <a:spLocks noChangeArrowheads="1"/>
          </p:cNvSpPr>
          <p:nvPr/>
        </p:nvSpPr>
        <p:spPr bwMode="auto">
          <a:xfrm>
            <a:off x="4015623" y="3319043"/>
            <a:ext cx="3790950" cy="822960"/>
          </a:xfrm>
          <a:prstGeom prst="rect">
            <a:avLst/>
          </a:prstGeom>
          <a:solidFill>
            <a:schemeClr val="accent3"/>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Acalabrutinib</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179)</a:t>
            </a:r>
          </a:p>
        </p:txBody>
      </p:sp>
      <p:sp>
        <p:nvSpPr>
          <p:cNvPr id="17" name="Line 30">
            <a:extLst>
              <a:ext uri="{FF2B5EF4-FFF2-40B4-BE49-F238E27FC236}">
                <a16:creationId xmlns:a16="http://schemas.microsoft.com/office/drawing/2014/main" id="{A1C69486-6E19-45DA-808E-875A31C3D6DE}"/>
              </a:ext>
            </a:extLst>
          </p:cNvPr>
          <p:cNvSpPr>
            <a:spLocks noChangeShapeType="1"/>
          </p:cNvSpPr>
          <p:nvPr/>
        </p:nvSpPr>
        <p:spPr bwMode="auto">
          <a:xfrm rot="16200000">
            <a:off x="8152647" y="3046311"/>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8" name="Text Box 31">
            <a:extLst>
              <a:ext uri="{FF2B5EF4-FFF2-40B4-BE49-F238E27FC236}">
                <a16:creationId xmlns:a16="http://schemas.microsoft.com/office/drawing/2014/main" id="{CB9940D1-55E1-42AF-9644-C0EE1EC1F4C0}"/>
              </a:ext>
            </a:extLst>
          </p:cNvPr>
          <p:cNvSpPr txBox="1">
            <a:spLocks noChangeArrowheads="1"/>
          </p:cNvSpPr>
          <p:nvPr/>
        </p:nvSpPr>
        <p:spPr bwMode="auto">
          <a:xfrm>
            <a:off x="8390772" y="2985159"/>
            <a:ext cx="2799279"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Acalabrutinib continued until PD or unacceptable toxicity</a:t>
            </a:r>
          </a:p>
        </p:txBody>
      </p:sp>
      <p:sp>
        <p:nvSpPr>
          <p:cNvPr id="21" name="Text Box 31">
            <a:extLst>
              <a:ext uri="{FF2B5EF4-FFF2-40B4-BE49-F238E27FC236}">
                <a16:creationId xmlns:a16="http://schemas.microsoft.com/office/drawing/2014/main" id="{A8E6EDDC-5155-4C51-BF30-ABEE4D2182B7}"/>
              </a:ext>
            </a:extLst>
          </p:cNvPr>
          <p:cNvSpPr txBox="1">
            <a:spLocks noChangeArrowheads="1"/>
          </p:cNvSpPr>
          <p:nvPr/>
        </p:nvSpPr>
        <p:spPr bwMode="auto">
          <a:xfrm>
            <a:off x="1245533" y="1931760"/>
            <a:ext cx="4797906" cy="52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Stratified by del(17p) (yes vs no), ECOG PS (0/1 vs 2), </a:t>
            </a:r>
            <a:b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geographic region (North America vs Western Europe vs other)</a:t>
            </a:r>
          </a:p>
        </p:txBody>
      </p:sp>
      <p:sp>
        <p:nvSpPr>
          <p:cNvPr id="22" name="Line 32">
            <a:extLst>
              <a:ext uri="{FF2B5EF4-FFF2-40B4-BE49-F238E27FC236}">
                <a16:creationId xmlns:a16="http://schemas.microsoft.com/office/drawing/2014/main" id="{B98C9B39-2F59-4969-B9A7-096CA581AD71}"/>
              </a:ext>
            </a:extLst>
          </p:cNvPr>
          <p:cNvSpPr>
            <a:spLocks noChangeShapeType="1"/>
          </p:cNvSpPr>
          <p:nvPr/>
        </p:nvSpPr>
        <p:spPr bwMode="auto">
          <a:xfrm>
            <a:off x="3409199" y="3730523"/>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3" name="Line 32">
            <a:extLst>
              <a:ext uri="{FF2B5EF4-FFF2-40B4-BE49-F238E27FC236}">
                <a16:creationId xmlns:a16="http://schemas.microsoft.com/office/drawing/2014/main" id="{ED1B105F-96C3-4592-8E5C-7C19B6C8FAF7}"/>
              </a:ext>
            </a:extLst>
          </p:cNvPr>
          <p:cNvSpPr>
            <a:spLocks noChangeShapeType="1"/>
          </p:cNvSpPr>
          <p:nvPr/>
        </p:nvSpPr>
        <p:spPr bwMode="auto">
          <a:xfrm>
            <a:off x="3409199" y="3940818"/>
            <a:ext cx="479425" cy="68188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4" name="Line 32">
            <a:extLst>
              <a:ext uri="{FF2B5EF4-FFF2-40B4-BE49-F238E27FC236}">
                <a16:creationId xmlns:a16="http://schemas.microsoft.com/office/drawing/2014/main" id="{A5DB6683-80DF-4625-9F1D-35967ECF7591}"/>
              </a:ext>
            </a:extLst>
          </p:cNvPr>
          <p:cNvSpPr>
            <a:spLocks noChangeShapeType="1"/>
          </p:cNvSpPr>
          <p:nvPr/>
        </p:nvSpPr>
        <p:spPr bwMode="auto">
          <a:xfrm flipV="1">
            <a:off x="3409199" y="2838348"/>
            <a:ext cx="479425" cy="68188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5" name="Line 32">
            <a:extLst>
              <a:ext uri="{FF2B5EF4-FFF2-40B4-BE49-F238E27FC236}">
                <a16:creationId xmlns:a16="http://schemas.microsoft.com/office/drawing/2014/main" id="{2D54B911-2D68-4835-B5DF-D482F8F04F7E}"/>
              </a:ext>
            </a:extLst>
          </p:cNvPr>
          <p:cNvSpPr>
            <a:spLocks noChangeShapeType="1"/>
          </p:cNvSpPr>
          <p:nvPr/>
        </p:nvSpPr>
        <p:spPr bwMode="auto">
          <a:xfrm rot="5400000">
            <a:off x="3328703" y="2724335"/>
            <a:ext cx="640418" cy="0"/>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29" name="Connector: Elbow 28">
            <a:extLst>
              <a:ext uri="{FF2B5EF4-FFF2-40B4-BE49-F238E27FC236}">
                <a16:creationId xmlns:a16="http://schemas.microsoft.com/office/drawing/2014/main" id="{D9879E7B-077F-4D8B-A99F-88CA551F1CEC}"/>
              </a:ext>
            </a:extLst>
          </p:cNvPr>
          <p:cNvCxnSpPr>
            <a:cxnSpLocks/>
          </p:cNvCxnSpPr>
          <p:nvPr/>
        </p:nvCxnSpPr>
        <p:spPr bwMode="auto">
          <a:xfrm flipV="1">
            <a:off x="7914522" y="3730523"/>
            <a:ext cx="12700" cy="892175"/>
          </a:xfrm>
          <a:prstGeom prst="bentConnector3">
            <a:avLst>
              <a:gd name="adj1" fmla="val 3700000"/>
            </a:avLst>
          </a:prstGeom>
          <a:noFill/>
          <a:ln w="28575" cap="flat" cmpd="sng" algn="ctr">
            <a:solidFill>
              <a:schemeClr val="bg1"/>
            </a:solidFill>
            <a:prstDash val="solid"/>
            <a:round/>
            <a:headEnd type="none" w="med" len="med"/>
            <a:tailEnd type="triangle"/>
          </a:ln>
          <a:effectLst/>
        </p:spPr>
      </p:cxnSp>
      <p:sp>
        <p:nvSpPr>
          <p:cNvPr id="32" name="Text Box 31">
            <a:extLst>
              <a:ext uri="{FF2B5EF4-FFF2-40B4-BE49-F238E27FC236}">
                <a16:creationId xmlns:a16="http://schemas.microsoft.com/office/drawing/2014/main" id="{44F9B378-99E4-4FC3-A7E1-EAB28B6727E7}"/>
              </a:ext>
            </a:extLst>
          </p:cNvPr>
          <p:cNvSpPr txBox="1">
            <a:spLocks noChangeArrowheads="1"/>
          </p:cNvSpPr>
          <p:nvPr/>
        </p:nvSpPr>
        <p:spPr bwMode="auto">
          <a:xfrm>
            <a:off x="8390772" y="3843574"/>
            <a:ext cx="2799279"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Crossover permitted after </a:t>
            </a:r>
            <a:b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IRC-determined PD (n = 79)</a:t>
            </a:r>
          </a:p>
        </p:txBody>
      </p:sp>
    </p:spTree>
    <p:extLst>
      <p:ext uri="{BB962C8B-B14F-4D97-AF65-F5344CB8AC3E}">
        <p14:creationId xmlns:p14="http://schemas.microsoft.com/office/powerpoint/2010/main" val="1014256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F375F-A744-479B-BC87-1E6145C14D10}"/>
              </a:ext>
            </a:extLst>
          </p:cNvPr>
          <p:cNvSpPr>
            <a:spLocks noGrp="1"/>
          </p:cNvSpPr>
          <p:nvPr>
            <p:ph type="title"/>
          </p:nvPr>
        </p:nvSpPr>
        <p:spPr/>
        <p:txBody>
          <a:bodyPr/>
          <a:lstStyle/>
          <a:p>
            <a:r>
              <a:rPr lang="en-US" dirty="0"/>
              <a:t>ELEVATE-TN 6-Yr Update: Baseline Characteristics</a:t>
            </a:r>
          </a:p>
        </p:txBody>
      </p:sp>
      <p:sp>
        <p:nvSpPr>
          <p:cNvPr id="4" name="Text Box 15">
            <a:extLst>
              <a:ext uri="{FF2B5EF4-FFF2-40B4-BE49-F238E27FC236}">
                <a16:creationId xmlns:a16="http://schemas.microsoft.com/office/drawing/2014/main" id="{88C53AA1-62F9-4179-A8ED-0C2D148AC76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8" name="Group 3">
            <a:extLst>
              <a:ext uri="{FF2B5EF4-FFF2-40B4-BE49-F238E27FC236}">
                <a16:creationId xmlns:a16="http://schemas.microsoft.com/office/drawing/2014/main" id="{15E6CDCA-5690-4F3F-ACF0-FA1D7F530635}"/>
              </a:ext>
            </a:extLst>
          </p:cNvPr>
          <p:cNvGraphicFramePr>
            <a:graphicFrameLocks/>
          </p:cNvGraphicFramePr>
          <p:nvPr>
            <p:extLst>
              <p:ext uri="{D42A27DB-BD31-4B8C-83A1-F6EECF244321}">
                <p14:modId xmlns:p14="http://schemas.microsoft.com/office/powerpoint/2010/main" val="838716533"/>
              </p:ext>
            </p:extLst>
          </p:nvPr>
        </p:nvGraphicFramePr>
        <p:xfrm>
          <a:off x="1303468" y="1373714"/>
          <a:ext cx="9585065" cy="4724544"/>
        </p:xfrm>
        <a:graphic>
          <a:graphicData uri="http://schemas.openxmlformats.org/drawingml/2006/table">
            <a:tbl>
              <a:tblPr/>
              <a:tblGrid>
                <a:gridCol w="3676406">
                  <a:extLst>
                    <a:ext uri="{9D8B030D-6E8A-4147-A177-3AD203B41FA5}">
                      <a16:colId xmlns:a16="http://schemas.microsoft.com/office/drawing/2014/main" val="20000"/>
                    </a:ext>
                  </a:extLst>
                </a:gridCol>
                <a:gridCol w="1969553">
                  <a:extLst>
                    <a:ext uri="{9D8B030D-6E8A-4147-A177-3AD203B41FA5}">
                      <a16:colId xmlns:a16="http://schemas.microsoft.com/office/drawing/2014/main" val="20001"/>
                    </a:ext>
                  </a:extLst>
                </a:gridCol>
                <a:gridCol w="1969553">
                  <a:extLst>
                    <a:ext uri="{9D8B030D-6E8A-4147-A177-3AD203B41FA5}">
                      <a16:colId xmlns:a16="http://schemas.microsoft.com/office/drawing/2014/main" val="20002"/>
                    </a:ext>
                  </a:extLst>
                </a:gridCol>
                <a:gridCol w="1969553">
                  <a:extLst>
                    <a:ext uri="{9D8B030D-6E8A-4147-A177-3AD203B41FA5}">
                      <a16:colId xmlns:a16="http://schemas.microsoft.com/office/drawing/2014/main" val="20003"/>
                    </a:ext>
                  </a:extLst>
                </a:gridCol>
              </a:tblGrid>
              <a:tr h="1759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 + O (n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 (n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 + Clb (n = 177)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759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(41-88)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(44-87)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(46-91)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1759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111 (62.0)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111 (62.0)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106 (59.9)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4318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169 (94.4)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165 (92.2)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167 (94.4)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759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≥5 cm,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(25.7)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 (38.0)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 (30.5)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25691002"/>
                  </a:ext>
                </a:extLst>
              </a:tr>
              <a:tr h="4318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Rai stage,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IV</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(26.3)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 (28.5)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(20.7)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(22.6)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(21.5)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84961465"/>
                  </a:ext>
                </a:extLst>
              </a:tr>
              <a:tr h="5598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Cytogenetics,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del(17p)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del(17p) and/or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mutated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Complex karyotype*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(13.97)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(12.8)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(17.3)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(14.1)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(18.1)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11028126"/>
                  </a:ext>
                </a:extLst>
              </a:tr>
              <a:tr h="1759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Mutated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(11.7)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(11.9)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00776344"/>
                  </a:ext>
                </a:extLst>
              </a:tr>
              <a:tr h="1759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Unmutated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IGHV</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103 (57.5)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119 (65.9)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116 (65.5)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27966690"/>
                  </a:ext>
                </a:extLst>
              </a:tr>
            </a:tbl>
          </a:graphicData>
        </a:graphic>
      </p:graphicFrame>
      <p:sp>
        <p:nvSpPr>
          <p:cNvPr id="3" name="TextBox 2">
            <a:extLst>
              <a:ext uri="{FF2B5EF4-FFF2-40B4-BE49-F238E27FC236}">
                <a16:creationId xmlns:a16="http://schemas.microsoft.com/office/drawing/2014/main" id="{B64F1C15-7DA4-6DC2-60AC-B46D947EB44C}"/>
              </a:ext>
            </a:extLst>
          </p:cNvPr>
          <p:cNvSpPr txBox="1"/>
          <p:nvPr/>
        </p:nvSpPr>
        <p:spPr bwMode="auto">
          <a:xfrm>
            <a:off x="609759" y="6093023"/>
            <a:ext cx="64240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kumimoji="0" lang="en-US" altLang="en-US" sz="1400" b="0" i="0" u="none" strike="noStrike" kern="1200" cap="none" spc="-10" normalizeH="0" baseline="0" noProof="0" dirty="0">
                <a:ln>
                  <a:noFill/>
                </a:ln>
                <a:solidFill>
                  <a:schemeClr val="bg1"/>
                </a:solidFill>
                <a:effectLst/>
                <a:uLnTx/>
                <a:uFillTx/>
                <a:latin typeface="Calibri" panose="020F0502020204030204" pitchFamily="34" charset="0"/>
                <a:cs typeface="+mn-cs"/>
              </a:rPr>
              <a:t>*≥3 abnormalities with </a:t>
            </a:r>
            <a:r>
              <a:rPr lang="en-US" altLang="en-US" sz="1400" b="0" spc="-10" dirty="0">
                <a:solidFill>
                  <a:schemeClr val="bg1"/>
                </a:solidFill>
                <a:latin typeface="Calibri" panose="020F0502020204030204" pitchFamily="34" charset="0"/>
                <a:cs typeface="+mn-cs"/>
              </a:rPr>
              <a:t>≥1</a:t>
            </a:r>
            <a:r>
              <a:rPr kumimoji="0" lang="en-US" altLang="en-US" sz="1400" b="0" i="0" u="none" strike="noStrike" kern="1200" cap="none" spc="-10" normalizeH="0" baseline="0" noProof="0" dirty="0">
                <a:ln>
                  <a:noFill/>
                </a:ln>
                <a:solidFill>
                  <a:schemeClr val="bg1"/>
                </a:solidFill>
                <a:effectLst/>
                <a:uLnTx/>
                <a:uFillTx/>
                <a:latin typeface="Calibri" panose="020F0502020204030204" pitchFamily="34" charset="0"/>
                <a:cs typeface="+mn-cs"/>
              </a:rPr>
              <a:t> structural abnormality (excluding chromosome 9 inversion). </a:t>
            </a:r>
          </a:p>
        </p:txBody>
      </p:sp>
    </p:spTree>
    <p:extLst>
      <p:ext uri="{BB962C8B-B14F-4D97-AF65-F5344CB8AC3E}">
        <p14:creationId xmlns:p14="http://schemas.microsoft.com/office/powerpoint/2010/main" val="1808037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36F8906-7A66-4217-B432-6EAA2AB88EE9}"/>
              </a:ext>
            </a:extLst>
          </p:cNvPr>
          <p:cNvSpPr>
            <a:spLocks noGrp="1" noChangeArrowheads="1"/>
          </p:cNvSpPr>
          <p:nvPr>
            <p:ph type="title"/>
          </p:nvPr>
        </p:nvSpPr>
        <p:spPr/>
        <p:txBody>
          <a:bodyPr/>
          <a:lstStyle/>
          <a:p>
            <a:pPr eaLnBrk="1" hangingPunct="1"/>
            <a:r>
              <a:rPr lang="en-US" dirty="0"/>
              <a:t>ELEVATE-TN 6-Yr Update: </a:t>
            </a:r>
            <a:r>
              <a:rPr lang="en-US" altLang="en-US" dirty="0"/>
              <a:t>Patient Disposition </a:t>
            </a:r>
          </a:p>
        </p:txBody>
      </p:sp>
      <p:graphicFrame>
        <p:nvGraphicFramePr>
          <p:cNvPr id="8" name="Group 3">
            <a:extLst>
              <a:ext uri="{FF2B5EF4-FFF2-40B4-BE49-F238E27FC236}">
                <a16:creationId xmlns:a16="http://schemas.microsoft.com/office/drawing/2014/main" id="{FC7B7467-1F25-4FE6-B342-7D8D2B7CD4F0}"/>
              </a:ext>
            </a:extLst>
          </p:cNvPr>
          <p:cNvGraphicFramePr>
            <a:graphicFrameLocks/>
          </p:cNvGraphicFramePr>
          <p:nvPr>
            <p:extLst>
              <p:ext uri="{D42A27DB-BD31-4B8C-83A1-F6EECF244321}">
                <p14:modId xmlns:p14="http://schemas.microsoft.com/office/powerpoint/2010/main" val="3889072911"/>
              </p:ext>
            </p:extLst>
          </p:nvPr>
        </p:nvGraphicFramePr>
        <p:xfrm>
          <a:off x="585475" y="1235863"/>
          <a:ext cx="7266445" cy="5181696"/>
        </p:xfrm>
        <a:graphic>
          <a:graphicData uri="http://schemas.openxmlformats.org/drawingml/2006/table">
            <a:tbl>
              <a:tblPr/>
              <a:tblGrid>
                <a:gridCol w="3147433">
                  <a:extLst>
                    <a:ext uri="{9D8B030D-6E8A-4147-A177-3AD203B41FA5}">
                      <a16:colId xmlns:a16="http://schemas.microsoft.com/office/drawing/2014/main" val="20000"/>
                    </a:ext>
                  </a:extLst>
                </a:gridCol>
                <a:gridCol w="1373004">
                  <a:extLst>
                    <a:ext uri="{9D8B030D-6E8A-4147-A177-3AD203B41FA5}">
                      <a16:colId xmlns:a16="http://schemas.microsoft.com/office/drawing/2014/main" val="20001"/>
                    </a:ext>
                  </a:extLst>
                </a:gridCol>
                <a:gridCol w="1373004">
                  <a:extLst>
                    <a:ext uri="{9D8B030D-6E8A-4147-A177-3AD203B41FA5}">
                      <a16:colId xmlns:a16="http://schemas.microsoft.com/office/drawing/2014/main" val="20002"/>
                    </a:ext>
                  </a:extLst>
                </a:gridCol>
                <a:gridCol w="1373004">
                  <a:extLst>
                    <a:ext uri="{9D8B030D-6E8A-4147-A177-3AD203B41FA5}">
                      <a16:colId xmlns:a16="http://schemas.microsoft.com/office/drawing/2014/main" val="239429862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 + 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 + Clb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Treated with ≥1 dose of study drug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179 (100.0)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178 (99.4)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169 (95.5)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Randomized but not treated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status*</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Ongoing</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Completed regimen</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Discontinued regimen </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Death</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Acalabrutinib-related AE</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Lost to follow-up</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CLL progressive disease</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Consent withdrawal </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Investigator’s discretion</a:t>
                      </a:r>
                    </a:p>
                    <a:p>
                      <a:pPr marL="800100" marR="0" lvl="1" indent="-34290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96 (53.6)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83 (46.4)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(21.2)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84 (46.9)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95 (53.1)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(17.9)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(14.0)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136 (76.8)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 (23.2)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(14.1)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Duration of Follow-up, mo (range)</a:t>
                      </a:r>
                      <a:endParaRPr kumimoji="0" lang="en-US" sz="1600" b="1" i="0" u="none" strike="noStrike" cap="none" normalizeH="0" baseline="0" dirty="0">
                        <a:ln>
                          <a:noFill/>
                        </a:ln>
                        <a:solidFill>
                          <a:schemeClr val="tx1"/>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 + 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 + Clb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67092126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follow-up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74.6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(1.7-89.0)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74.5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(0.1-88.8)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73.3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Calibri" panose="020F0502020204030204" pitchFamily="34" charset="0"/>
                        </a:rPr>
                        <a:t>(0.0-88.8)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77750426"/>
                  </a:ext>
                </a:extLst>
              </a:tr>
            </a:tbl>
          </a:graphicData>
        </a:graphic>
      </p:graphicFrame>
      <p:graphicFrame>
        <p:nvGraphicFramePr>
          <p:cNvPr id="13" name="Group 3">
            <a:extLst>
              <a:ext uri="{FF2B5EF4-FFF2-40B4-BE49-F238E27FC236}">
                <a16:creationId xmlns:a16="http://schemas.microsoft.com/office/drawing/2014/main" id="{94D35D22-4DAE-4448-8B67-98D9B5BD81A9}"/>
              </a:ext>
            </a:extLst>
          </p:cNvPr>
          <p:cNvGraphicFramePr>
            <a:graphicFrameLocks/>
          </p:cNvGraphicFramePr>
          <p:nvPr>
            <p:extLst>
              <p:ext uri="{D42A27DB-BD31-4B8C-83A1-F6EECF244321}">
                <p14:modId xmlns:p14="http://schemas.microsoft.com/office/powerpoint/2010/main" val="3029260766"/>
              </p:ext>
            </p:extLst>
          </p:nvPr>
        </p:nvGraphicFramePr>
        <p:xfrm>
          <a:off x="8015109" y="1235863"/>
          <a:ext cx="3759379" cy="3901568"/>
        </p:xfrm>
        <a:graphic>
          <a:graphicData uri="http://schemas.openxmlformats.org/drawingml/2006/table">
            <a:tbl>
              <a:tblPr/>
              <a:tblGrid>
                <a:gridCol w="2468963">
                  <a:extLst>
                    <a:ext uri="{9D8B030D-6E8A-4147-A177-3AD203B41FA5}">
                      <a16:colId xmlns:a16="http://schemas.microsoft.com/office/drawing/2014/main" val="20000"/>
                    </a:ext>
                  </a:extLst>
                </a:gridCol>
                <a:gridCol w="1290416">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GB" sz="1600" b="1" i="0" u="none" strike="noStrike" kern="1200" cap="none" normalizeH="0" baseline="0" dirty="0">
                          <a:ln>
                            <a:noFill/>
                          </a:ln>
                          <a:solidFill>
                            <a:schemeClr val="tx1"/>
                          </a:solidFill>
                          <a:effectLst/>
                          <a:latin typeface="Calibri" panose="020F0502020204030204" pitchFamily="34" charset="0"/>
                          <a:ea typeface="+mn-ea"/>
                          <a:cs typeface="+mn-cs"/>
                        </a:rPr>
                        <a:t>Crossover from O + Clb to A monotherapy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n = 79</a:t>
                      </a:r>
                      <a:r>
                        <a:rPr kumimoji="0" lang="en-US" sz="1600" b="1" i="0" u="none" strike="noStrike" kern="1200" cap="none" normalizeH="0" baseline="30000" dirty="0">
                          <a:ln>
                            <a:noFill/>
                          </a:ln>
                          <a:solidFill>
                            <a:schemeClr val="tx1"/>
                          </a:solidFill>
                          <a:effectLst/>
                          <a:latin typeface="Calibri" panose="020F0502020204030204" pitchFamily="34" charset="0"/>
                          <a:ea typeface="+mn-ea"/>
                          <a:cs typeface="+mn-cs"/>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Discontinued A monotherapy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32 (40.5)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Reason for A discontinuation, n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10 (12.7)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0">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CLL progression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13 (16.5)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191241243"/>
                  </a:ext>
                </a:extLst>
              </a:tr>
              <a:tr h="0">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3 (3.8)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7724854"/>
                  </a:ext>
                </a:extLst>
              </a:tr>
              <a:tr h="0">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Consent withdrawal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405780715"/>
                  </a:ext>
                </a:extLst>
              </a:tr>
              <a:tr h="0">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Investigator’s discretion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57758602"/>
                  </a:ext>
                </a:extLst>
              </a:tr>
              <a:tr h="0">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4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66117631"/>
                  </a:ext>
                </a:extLst>
              </a:tr>
            </a:tbl>
          </a:graphicData>
        </a:graphic>
      </p:graphicFrame>
      <p:sp>
        <p:nvSpPr>
          <p:cNvPr id="3" name="TextBox 2">
            <a:extLst>
              <a:ext uri="{FF2B5EF4-FFF2-40B4-BE49-F238E27FC236}">
                <a16:creationId xmlns:a16="http://schemas.microsoft.com/office/drawing/2014/main" id="{1C639425-4D50-E783-AFD6-FF9F56AAA6F5}"/>
              </a:ext>
            </a:extLst>
          </p:cNvPr>
          <p:cNvSpPr txBox="1"/>
          <p:nvPr/>
        </p:nvSpPr>
        <p:spPr bwMode="auto">
          <a:xfrm>
            <a:off x="8015108" y="5177625"/>
            <a:ext cx="37593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altLang="en-US" sz="1400" b="0" spc="-10" dirty="0">
                <a:solidFill>
                  <a:schemeClr val="bg1"/>
                </a:solidFill>
                <a:latin typeface="Calibri" panose="020F0502020204030204" pitchFamily="34" charset="0"/>
              </a:rPr>
              <a:t>*Refers to the period of treatment. A-based arms: treated to PD or unacceptable toxicity; O + Clb: </a:t>
            </a:r>
            <a:br>
              <a:rPr lang="en-US" altLang="en-US" sz="1400" b="0" spc="-10" dirty="0">
                <a:solidFill>
                  <a:schemeClr val="bg1"/>
                </a:solidFill>
                <a:latin typeface="Calibri" panose="020F0502020204030204" pitchFamily="34" charset="0"/>
              </a:rPr>
            </a:br>
            <a:r>
              <a:rPr lang="en-US" altLang="en-US" sz="1400" b="0" spc="-10" dirty="0">
                <a:solidFill>
                  <a:schemeClr val="bg1"/>
                </a:solidFill>
                <a:latin typeface="Calibri" panose="020F0502020204030204" pitchFamily="34" charset="0"/>
              </a:rPr>
              <a:t>6-mo fixed duration.</a:t>
            </a:r>
          </a:p>
          <a:p>
            <a:pPr>
              <a:spcBef>
                <a:spcPct val="50000"/>
              </a:spcBef>
            </a:pPr>
            <a:r>
              <a:rPr lang="en-US" sz="1400" b="0" spc="-10" baseline="30000" dirty="0">
                <a:solidFill>
                  <a:schemeClr val="bg1"/>
                </a:solidFill>
                <a:latin typeface="Calibri" panose="020F0502020204030204" pitchFamily="34" charset="0"/>
              </a:rPr>
              <a:t>†</a:t>
            </a:r>
            <a:r>
              <a:rPr lang="en-US" sz="1400" b="0" spc="-10" dirty="0">
                <a:solidFill>
                  <a:schemeClr val="bg1"/>
                </a:solidFill>
                <a:latin typeface="Calibri" panose="020F0502020204030204" pitchFamily="34" charset="0"/>
              </a:rPr>
              <a:t>79/177 patients crossed over to A monotherapy.</a:t>
            </a:r>
            <a:endParaRPr lang="en-US" sz="1400" b="0" dirty="0">
              <a:solidFill>
                <a:schemeClr val="bg1"/>
              </a:solidFill>
              <a:latin typeface="Calibri" panose="020F0502020204030204" pitchFamily="34" charset="0"/>
            </a:endParaRPr>
          </a:p>
        </p:txBody>
      </p:sp>
      <p:sp>
        <p:nvSpPr>
          <p:cNvPr id="4" name="Text Box 15">
            <a:extLst>
              <a:ext uri="{FF2B5EF4-FFF2-40B4-BE49-F238E27FC236}">
                <a16:creationId xmlns:a16="http://schemas.microsoft.com/office/drawing/2014/main" id="{C6094E1E-5B2C-7531-ACA1-7F716EAFA47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76227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BEE90-D0A3-E6D8-CDCD-CC9A2F504251}"/>
              </a:ext>
            </a:extLst>
          </p:cNvPr>
          <p:cNvSpPr>
            <a:spLocks noGrp="1"/>
          </p:cNvSpPr>
          <p:nvPr>
            <p:ph type="title"/>
          </p:nvPr>
        </p:nvSpPr>
        <p:spPr/>
        <p:txBody>
          <a:bodyPr/>
          <a:lstStyle/>
          <a:p>
            <a:r>
              <a:rPr lang="en-US" dirty="0"/>
              <a:t>ELEVATE-TN 6-Yr Update: PFS</a:t>
            </a:r>
          </a:p>
        </p:txBody>
      </p:sp>
      <p:sp>
        <p:nvSpPr>
          <p:cNvPr id="3" name="Content Placeholder 2">
            <a:extLst>
              <a:ext uri="{FF2B5EF4-FFF2-40B4-BE49-F238E27FC236}">
                <a16:creationId xmlns:a16="http://schemas.microsoft.com/office/drawing/2014/main" id="{672CC676-EF62-26F6-2A4A-D53DDBC53A83}"/>
              </a:ext>
            </a:extLst>
          </p:cNvPr>
          <p:cNvSpPr>
            <a:spLocks noGrp="1"/>
          </p:cNvSpPr>
          <p:nvPr>
            <p:ph idx="1"/>
          </p:nvPr>
        </p:nvSpPr>
        <p:spPr>
          <a:xfrm>
            <a:off x="723900" y="5553643"/>
            <a:ext cx="10504741" cy="784420"/>
          </a:xfrm>
        </p:spPr>
        <p:txBody>
          <a:bodyPr/>
          <a:lstStyle/>
          <a:p>
            <a:r>
              <a:rPr lang="en-US" sz="2200" dirty="0"/>
              <a:t>Median PFS was higher in the A-containing arms regardless of genomic marker status, including the presence or absence of del(17p), and </a:t>
            </a:r>
            <a:r>
              <a:rPr lang="en-US" sz="2200" i="1" dirty="0"/>
              <a:t>IGHV</a:t>
            </a:r>
            <a:r>
              <a:rPr lang="en-US" sz="2200" dirty="0"/>
              <a:t> and/or </a:t>
            </a:r>
            <a:r>
              <a:rPr lang="en-US" sz="2200" i="1" dirty="0"/>
              <a:t>TP53</a:t>
            </a:r>
            <a:r>
              <a:rPr lang="en-US" sz="2200" dirty="0"/>
              <a:t> mutations</a:t>
            </a:r>
          </a:p>
        </p:txBody>
      </p:sp>
      <p:graphicFrame>
        <p:nvGraphicFramePr>
          <p:cNvPr id="5" name="Group 3">
            <a:extLst>
              <a:ext uri="{FF2B5EF4-FFF2-40B4-BE49-F238E27FC236}">
                <a16:creationId xmlns:a16="http://schemas.microsoft.com/office/drawing/2014/main" id="{A542C169-7E09-7D0F-3EA5-270F17F61055}"/>
              </a:ext>
            </a:extLst>
          </p:cNvPr>
          <p:cNvGraphicFramePr>
            <a:graphicFrameLocks/>
          </p:cNvGraphicFramePr>
          <p:nvPr>
            <p:extLst>
              <p:ext uri="{D42A27DB-BD31-4B8C-83A1-F6EECF244321}">
                <p14:modId xmlns:p14="http://schemas.microsoft.com/office/powerpoint/2010/main" val="4099321330"/>
              </p:ext>
            </p:extLst>
          </p:nvPr>
        </p:nvGraphicFramePr>
        <p:xfrm>
          <a:off x="723900" y="1603375"/>
          <a:ext cx="10758303" cy="1737408"/>
        </p:xfrm>
        <a:graphic>
          <a:graphicData uri="http://schemas.openxmlformats.org/drawingml/2006/table">
            <a:tbl>
              <a:tblPr/>
              <a:tblGrid>
                <a:gridCol w="2899603">
                  <a:extLst>
                    <a:ext uri="{9D8B030D-6E8A-4147-A177-3AD203B41FA5}">
                      <a16:colId xmlns:a16="http://schemas.microsoft.com/office/drawing/2014/main" val="20000"/>
                    </a:ext>
                  </a:extLst>
                </a:gridCol>
                <a:gridCol w="1964675">
                  <a:extLst>
                    <a:ext uri="{9D8B030D-6E8A-4147-A177-3AD203B41FA5}">
                      <a16:colId xmlns:a16="http://schemas.microsoft.com/office/drawing/2014/main" val="20001"/>
                    </a:ext>
                  </a:extLst>
                </a:gridCol>
                <a:gridCol w="1771754">
                  <a:extLst>
                    <a:ext uri="{9D8B030D-6E8A-4147-A177-3AD203B41FA5}">
                      <a16:colId xmlns:a16="http://schemas.microsoft.com/office/drawing/2014/main" val="20002"/>
                    </a:ext>
                  </a:extLst>
                </a:gridCol>
                <a:gridCol w="1840651">
                  <a:extLst>
                    <a:ext uri="{9D8B030D-6E8A-4147-A177-3AD203B41FA5}">
                      <a16:colId xmlns:a16="http://schemas.microsoft.com/office/drawing/2014/main" val="2394298622"/>
                    </a:ext>
                  </a:extLst>
                </a:gridCol>
                <a:gridCol w="2281620">
                  <a:extLst>
                    <a:ext uri="{9D8B030D-6E8A-4147-A177-3AD203B41FA5}">
                      <a16:colId xmlns:a16="http://schemas.microsoft.com/office/drawing/2014/main" val="454393236"/>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400" b="1" i="0" u="none" strike="noStrike" cap="none" normalizeH="0" baseline="0" dirty="0">
                          <a:ln>
                            <a:noFill/>
                          </a:ln>
                          <a:solidFill>
                            <a:schemeClr val="tx1"/>
                          </a:solidFill>
                          <a:effectLst/>
                          <a:latin typeface="Calibri" panose="020F0502020204030204" pitchFamily="34" charset="0"/>
                        </a:rPr>
                        <a:t>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A + 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O + Clb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177)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Crossover to A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6-yr PFS rate, %</a:t>
                      </a:r>
                      <a:endParaRPr kumimoji="0" lang="en-US" sz="24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6" name="Group 3">
            <a:extLst>
              <a:ext uri="{FF2B5EF4-FFF2-40B4-BE49-F238E27FC236}">
                <a16:creationId xmlns:a16="http://schemas.microsoft.com/office/drawing/2014/main" id="{7AD31F02-E237-EA74-FDBE-BD566FE71C3D}"/>
              </a:ext>
            </a:extLst>
          </p:cNvPr>
          <p:cNvGraphicFramePr>
            <a:graphicFrameLocks/>
          </p:cNvGraphicFramePr>
          <p:nvPr>
            <p:extLst>
              <p:ext uri="{D42A27DB-BD31-4B8C-83A1-F6EECF244321}">
                <p14:modId xmlns:p14="http://schemas.microsoft.com/office/powerpoint/2010/main" val="469623931"/>
              </p:ext>
            </p:extLst>
          </p:nvPr>
        </p:nvGraphicFramePr>
        <p:xfrm>
          <a:off x="723900" y="3475695"/>
          <a:ext cx="10758303" cy="1828864"/>
        </p:xfrm>
        <a:graphic>
          <a:graphicData uri="http://schemas.openxmlformats.org/drawingml/2006/table">
            <a:tbl>
              <a:tblPr/>
              <a:tblGrid>
                <a:gridCol w="4647039">
                  <a:extLst>
                    <a:ext uri="{9D8B030D-6E8A-4147-A177-3AD203B41FA5}">
                      <a16:colId xmlns:a16="http://schemas.microsoft.com/office/drawing/2014/main" val="20000"/>
                    </a:ext>
                  </a:extLst>
                </a:gridCol>
                <a:gridCol w="3775151">
                  <a:extLst>
                    <a:ext uri="{9D8B030D-6E8A-4147-A177-3AD203B41FA5}">
                      <a16:colId xmlns:a16="http://schemas.microsoft.com/office/drawing/2014/main" val="20001"/>
                    </a:ext>
                  </a:extLst>
                </a:gridCol>
                <a:gridCol w="2336113">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400" b="1" i="0" u="none" strike="noStrike" cap="none" normalizeH="0" baseline="0" dirty="0">
                          <a:ln>
                            <a:noFill/>
                          </a:ln>
                          <a:solidFill>
                            <a:schemeClr val="tx1"/>
                          </a:solidFill>
                          <a:effectLst/>
                          <a:latin typeface="Calibri" panose="020F0502020204030204" pitchFamily="34" charset="0"/>
                        </a:rPr>
                        <a:t>Comparison of PFS Among Arms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HR (95% CI)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1" u="none" strike="noStrike" cap="none" normalizeH="0" baseline="0" dirty="0">
                          <a:ln>
                            <a:noFill/>
                          </a:ln>
                          <a:solidFill>
                            <a:schemeClr val="tx1"/>
                          </a:solidFill>
                          <a:effectLst/>
                          <a:latin typeface="Calibri" panose="020F0502020204030204" pitchFamily="34" charset="0"/>
                        </a:rPr>
                        <a:t>P </a:t>
                      </a:r>
                      <a:r>
                        <a:rPr kumimoji="0" lang="en-US" sz="24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b="0" dirty="0">
                          <a:solidFill>
                            <a:schemeClr val="bg1"/>
                          </a:solidFill>
                        </a:rPr>
                        <a:t>A + O vs O + Clb</a:t>
                      </a:r>
                      <a:endParaRPr kumimoji="0" lang="en-US" sz="2400" b="0" i="0" u="none" strike="noStrike" cap="none" normalizeH="0" baseline="0" dirty="0">
                        <a:ln>
                          <a:noFill/>
                        </a:ln>
                        <a:solidFill>
                          <a:schemeClr val="bg1"/>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0.14 (0.10-0.20)</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&lt;.0001</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b="0" dirty="0">
                          <a:solidFill>
                            <a:schemeClr val="bg1"/>
                          </a:solidFill>
                        </a:rPr>
                        <a:t>A vs O + Clb</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0.24 (0.17-0.32)</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&lt;.0001</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b="0" dirty="0">
                          <a:solidFill>
                            <a:schemeClr val="bg1"/>
                          </a:solidFill>
                        </a:rPr>
                        <a:t>A + O vs A</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0.58 (0.39-0.86)</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2400" dirty="0">
                          <a:solidFill>
                            <a:schemeClr val="bg1"/>
                          </a:solidFill>
                        </a:rPr>
                        <a:t>.0229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866927439"/>
                  </a:ext>
                </a:extLst>
              </a:tr>
            </a:tbl>
          </a:graphicData>
        </a:graphic>
      </p:graphicFrame>
      <p:sp>
        <p:nvSpPr>
          <p:cNvPr id="7" name="Text Box 15">
            <a:extLst>
              <a:ext uri="{FF2B5EF4-FFF2-40B4-BE49-F238E27FC236}">
                <a16:creationId xmlns:a16="http://schemas.microsoft.com/office/drawing/2014/main" id="{C4D08FE2-0D78-F88E-D642-E128B342864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46439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BEE90-D0A3-E6D8-CDCD-CC9A2F504251}"/>
              </a:ext>
            </a:extLst>
          </p:cNvPr>
          <p:cNvSpPr>
            <a:spLocks noGrp="1"/>
          </p:cNvSpPr>
          <p:nvPr>
            <p:ph type="title"/>
          </p:nvPr>
        </p:nvSpPr>
        <p:spPr/>
        <p:txBody>
          <a:bodyPr/>
          <a:lstStyle/>
          <a:p>
            <a:r>
              <a:rPr lang="en-US" dirty="0"/>
              <a:t>ELEVATE-TN 6-Yr Update: </a:t>
            </a:r>
            <a:br>
              <a:rPr lang="en-US" dirty="0"/>
            </a:br>
            <a:r>
              <a:rPr lang="en-US" dirty="0"/>
              <a:t>Response and PFS by Response</a:t>
            </a:r>
          </a:p>
        </p:txBody>
      </p:sp>
      <p:sp>
        <p:nvSpPr>
          <p:cNvPr id="3" name="Content Placeholder 2">
            <a:extLst>
              <a:ext uri="{FF2B5EF4-FFF2-40B4-BE49-F238E27FC236}">
                <a16:creationId xmlns:a16="http://schemas.microsoft.com/office/drawing/2014/main" id="{672CC676-EF62-26F6-2A4A-D53DDBC53A83}"/>
              </a:ext>
            </a:extLst>
          </p:cNvPr>
          <p:cNvSpPr>
            <a:spLocks noGrp="1"/>
          </p:cNvSpPr>
          <p:nvPr>
            <p:ph idx="1"/>
          </p:nvPr>
        </p:nvSpPr>
        <p:spPr>
          <a:xfrm>
            <a:off x="609759" y="1603375"/>
            <a:ext cx="10877529" cy="4965500"/>
          </a:xfrm>
        </p:spPr>
        <p:txBody>
          <a:bodyPr/>
          <a:lstStyle/>
          <a:p>
            <a:r>
              <a:rPr lang="en-US" dirty="0"/>
              <a:t>ORR and CR/CRi rates were significantly higher in the acalabrutinib-containing arms vs O + Clb</a:t>
            </a:r>
          </a:p>
          <a:p>
            <a:pPr lvl="1"/>
            <a:r>
              <a:rPr lang="en-US" i="1" dirty="0"/>
              <a:t>P </a:t>
            </a:r>
            <a:r>
              <a:rPr lang="en-US" dirty="0"/>
              <a:t>≤.0499</a:t>
            </a:r>
          </a:p>
          <a:p>
            <a:r>
              <a:rPr lang="en-US" dirty="0"/>
              <a:t>ORR and CR/CRi rates were significantly higher with A + O vs A</a:t>
            </a:r>
          </a:p>
          <a:p>
            <a:pPr lvl="1"/>
            <a:r>
              <a:rPr lang="en-US" i="1" dirty="0"/>
              <a:t>P </a:t>
            </a:r>
            <a:r>
              <a:rPr lang="en-US" dirty="0"/>
              <a:t>= .022</a:t>
            </a:r>
          </a:p>
          <a:p>
            <a:r>
              <a:rPr lang="en-US" dirty="0"/>
              <a:t>Among patients who received acalabrutinib, PFS was longer in those who achieved CR/CRi vs those who did not achieve CR/CRi</a:t>
            </a:r>
          </a:p>
          <a:p>
            <a:pPr lvl="1"/>
            <a:r>
              <a:rPr lang="en-US" dirty="0"/>
              <a:t>HR: 0.23 (95% CI: 0.12-0.42; </a:t>
            </a:r>
            <a:r>
              <a:rPr lang="en-US" i="1" dirty="0"/>
              <a:t>P </a:t>
            </a:r>
            <a:r>
              <a:rPr lang="en-US" dirty="0"/>
              <a:t>&lt;.0001)</a:t>
            </a:r>
          </a:p>
          <a:p>
            <a:endParaRPr lang="en-US" dirty="0"/>
          </a:p>
        </p:txBody>
      </p:sp>
      <p:sp>
        <p:nvSpPr>
          <p:cNvPr id="5" name="Text Box 15">
            <a:extLst>
              <a:ext uri="{FF2B5EF4-FFF2-40B4-BE49-F238E27FC236}">
                <a16:creationId xmlns:a16="http://schemas.microsoft.com/office/drawing/2014/main" id="{5C4691AD-58A9-145E-EA89-6048C8C56FD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39695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458E-39E8-C4BF-B342-410010F628EC}"/>
              </a:ext>
            </a:extLst>
          </p:cNvPr>
          <p:cNvSpPr>
            <a:spLocks noGrp="1"/>
          </p:cNvSpPr>
          <p:nvPr>
            <p:ph type="title"/>
          </p:nvPr>
        </p:nvSpPr>
        <p:spPr/>
        <p:txBody>
          <a:bodyPr/>
          <a:lstStyle/>
          <a:p>
            <a:r>
              <a:rPr lang="en-US" dirty="0"/>
              <a:t>ELEVATE-TN 6-Yr Update: OS</a:t>
            </a:r>
          </a:p>
        </p:txBody>
      </p:sp>
      <p:graphicFrame>
        <p:nvGraphicFramePr>
          <p:cNvPr id="5" name="Group 3">
            <a:extLst>
              <a:ext uri="{FF2B5EF4-FFF2-40B4-BE49-F238E27FC236}">
                <a16:creationId xmlns:a16="http://schemas.microsoft.com/office/drawing/2014/main" id="{8704D1CC-067F-BD30-2CAE-CFE7F5FE64B5}"/>
              </a:ext>
            </a:extLst>
          </p:cNvPr>
          <p:cNvGraphicFramePr>
            <a:graphicFrameLocks/>
          </p:cNvGraphicFramePr>
          <p:nvPr>
            <p:extLst>
              <p:ext uri="{D42A27DB-BD31-4B8C-83A1-F6EECF244321}">
                <p14:modId xmlns:p14="http://schemas.microsoft.com/office/powerpoint/2010/main" val="4279350595"/>
              </p:ext>
            </p:extLst>
          </p:nvPr>
        </p:nvGraphicFramePr>
        <p:xfrm>
          <a:off x="1463608" y="1603375"/>
          <a:ext cx="9264780" cy="1737408"/>
        </p:xfrm>
        <a:graphic>
          <a:graphicData uri="http://schemas.openxmlformats.org/drawingml/2006/table">
            <a:tbl>
              <a:tblPr/>
              <a:tblGrid>
                <a:gridCol w="3054960">
                  <a:extLst>
                    <a:ext uri="{9D8B030D-6E8A-4147-A177-3AD203B41FA5}">
                      <a16:colId xmlns:a16="http://schemas.microsoft.com/office/drawing/2014/main" val="20000"/>
                    </a:ext>
                  </a:extLst>
                </a:gridCol>
                <a:gridCol w="2069940">
                  <a:extLst>
                    <a:ext uri="{9D8B030D-6E8A-4147-A177-3AD203B41FA5}">
                      <a16:colId xmlns:a16="http://schemas.microsoft.com/office/drawing/2014/main" val="20001"/>
                    </a:ext>
                  </a:extLst>
                </a:gridCol>
                <a:gridCol w="2069940">
                  <a:extLst>
                    <a:ext uri="{9D8B030D-6E8A-4147-A177-3AD203B41FA5}">
                      <a16:colId xmlns:a16="http://schemas.microsoft.com/office/drawing/2014/main" val="20002"/>
                    </a:ext>
                  </a:extLst>
                </a:gridCol>
                <a:gridCol w="2069940">
                  <a:extLst>
                    <a:ext uri="{9D8B030D-6E8A-4147-A177-3AD203B41FA5}">
                      <a16:colId xmlns:a16="http://schemas.microsoft.com/office/drawing/2014/main" val="239429862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400" b="1" i="0" u="none" strike="noStrike" cap="none" normalizeH="0" baseline="0" dirty="0">
                          <a:ln>
                            <a:noFill/>
                          </a:ln>
                          <a:solidFill>
                            <a:schemeClr val="tx1"/>
                          </a:solidFill>
                          <a:effectLst/>
                          <a:latin typeface="Calibri" panose="020F0502020204030204" pitchFamily="34" charset="0"/>
                        </a:rPr>
                        <a:t>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A + 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O + Clb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(n = 177)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Median OS,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6-yr OS rate, %</a:t>
                      </a:r>
                      <a:endParaRPr kumimoji="0" lang="en-US" sz="24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6" name="Group 3">
            <a:extLst>
              <a:ext uri="{FF2B5EF4-FFF2-40B4-BE49-F238E27FC236}">
                <a16:creationId xmlns:a16="http://schemas.microsoft.com/office/drawing/2014/main" id="{7C406008-8075-7142-1D10-7219EB62CA96}"/>
              </a:ext>
            </a:extLst>
          </p:cNvPr>
          <p:cNvGraphicFramePr>
            <a:graphicFrameLocks/>
          </p:cNvGraphicFramePr>
          <p:nvPr>
            <p:extLst>
              <p:ext uri="{D42A27DB-BD31-4B8C-83A1-F6EECF244321}">
                <p14:modId xmlns:p14="http://schemas.microsoft.com/office/powerpoint/2010/main" val="430214475"/>
              </p:ext>
            </p:extLst>
          </p:nvPr>
        </p:nvGraphicFramePr>
        <p:xfrm>
          <a:off x="1463609" y="3472447"/>
          <a:ext cx="9264781" cy="2194624"/>
        </p:xfrm>
        <a:graphic>
          <a:graphicData uri="http://schemas.openxmlformats.org/drawingml/2006/table">
            <a:tbl>
              <a:tblPr/>
              <a:tblGrid>
                <a:gridCol w="3291690">
                  <a:extLst>
                    <a:ext uri="{9D8B030D-6E8A-4147-A177-3AD203B41FA5}">
                      <a16:colId xmlns:a16="http://schemas.microsoft.com/office/drawing/2014/main" val="20000"/>
                    </a:ext>
                  </a:extLst>
                </a:gridCol>
                <a:gridCol w="3787997">
                  <a:extLst>
                    <a:ext uri="{9D8B030D-6E8A-4147-A177-3AD203B41FA5}">
                      <a16:colId xmlns:a16="http://schemas.microsoft.com/office/drawing/2014/main" val="20001"/>
                    </a:ext>
                  </a:extLst>
                </a:gridCol>
                <a:gridCol w="2185094">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400" b="1" i="0" u="none" strike="noStrike" cap="none" normalizeH="0" baseline="0" dirty="0">
                          <a:ln>
                            <a:noFill/>
                          </a:ln>
                          <a:solidFill>
                            <a:schemeClr val="tx1"/>
                          </a:solidFill>
                          <a:effectLst/>
                          <a:latin typeface="Calibri" panose="020F0502020204030204" pitchFamily="34" charset="0"/>
                        </a:rPr>
                        <a:t>Comparison of </a:t>
                      </a:r>
                      <a:br>
                        <a:rPr kumimoji="0" lang="en-GB" sz="2400" b="1" i="0" u="none" strike="noStrike" cap="none" normalizeH="0" baseline="0" dirty="0">
                          <a:ln>
                            <a:noFill/>
                          </a:ln>
                          <a:solidFill>
                            <a:schemeClr val="tx1"/>
                          </a:solidFill>
                          <a:effectLst/>
                          <a:latin typeface="Calibri" panose="020F0502020204030204" pitchFamily="34" charset="0"/>
                        </a:rPr>
                      </a:br>
                      <a:r>
                        <a:rPr kumimoji="0" lang="en-GB" sz="2400" b="1" i="0" u="none" strike="noStrike" cap="none" normalizeH="0" baseline="0" dirty="0">
                          <a:ln>
                            <a:noFill/>
                          </a:ln>
                          <a:solidFill>
                            <a:schemeClr val="tx1"/>
                          </a:solidFill>
                          <a:effectLst/>
                          <a:latin typeface="Calibri" panose="020F0502020204030204" pitchFamily="34" charset="0"/>
                        </a:rPr>
                        <a:t>OS Among Arms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HR (95% CI)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1" u="none" strike="noStrike" cap="none" normalizeH="0" baseline="0" dirty="0">
                          <a:ln>
                            <a:noFill/>
                          </a:ln>
                          <a:solidFill>
                            <a:schemeClr val="tx1"/>
                          </a:solidFill>
                          <a:effectLst/>
                          <a:latin typeface="Calibri" panose="020F0502020204030204" pitchFamily="34" charset="0"/>
                        </a:rPr>
                        <a:t>P </a:t>
                      </a:r>
                      <a:r>
                        <a:rPr kumimoji="0" lang="en-US" sz="2400" b="1" i="0" u="none" strike="noStrike" cap="none" normalizeH="0" baseline="0" dirty="0">
                          <a:ln>
                            <a:noFill/>
                          </a:ln>
                          <a:solidFill>
                            <a:schemeClr val="tx1"/>
                          </a:solidFill>
                          <a:effectLst/>
                          <a:latin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b="0" dirty="0">
                          <a:solidFill>
                            <a:schemeClr val="bg1"/>
                          </a:solidFill>
                        </a:rPr>
                        <a:t>A + O vs O + Clb</a:t>
                      </a:r>
                      <a:endParaRPr kumimoji="0" lang="en-US" sz="2400" b="0" i="0" u="none" strike="noStrike" cap="none" normalizeH="0" baseline="0" dirty="0">
                        <a:ln>
                          <a:noFill/>
                        </a:ln>
                        <a:solidFill>
                          <a:schemeClr val="bg1"/>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0.62 (0.39-0.97)</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.0349</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b="0" dirty="0">
                          <a:solidFill>
                            <a:schemeClr val="bg1"/>
                          </a:solidFill>
                        </a:rPr>
                        <a:t>A vs O + Clb</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0.89 (0.58-1.35) </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2400" dirty="0">
                          <a:solidFill>
                            <a:schemeClr val="bg1"/>
                          </a:solidFill>
                        </a:rPr>
                        <a:t>.5868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b="0" dirty="0">
                          <a:solidFill>
                            <a:schemeClr val="bg1"/>
                          </a:solidFill>
                        </a:rPr>
                        <a:t>A + O vs A</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400" dirty="0">
                          <a:solidFill>
                            <a:schemeClr val="bg1"/>
                          </a:solidFill>
                        </a:rPr>
                        <a:t>0.69 (0.44-1.09) </a:t>
                      </a:r>
                      <a:endParaRPr kumimoji="0" lang="en-US" sz="24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2400" dirty="0">
                          <a:solidFill>
                            <a:schemeClr val="bg1"/>
                          </a:solidFill>
                        </a:rPr>
                        <a:t>.1220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866927439"/>
                  </a:ext>
                </a:extLst>
              </a:tr>
            </a:tbl>
          </a:graphicData>
        </a:graphic>
      </p:graphicFrame>
      <p:sp>
        <p:nvSpPr>
          <p:cNvPr id="7" name="Text Box 15">
            <a:extLst>
              <a:ext uri="{FF2B5EF4-FFF2-40B4-BE49-F238E27FC236}">
                <a16:creationId xmlns:a16="http://schemas.microsoft.com/office/drawing/2014/main" id="{5D2C9B5D-1119-3172-CC91-5CA7C6E1B07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98947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F375F-A744-479B-BC87-1E6145C14D10}"/>
              </a:ext>
            </a:extLst>
          </p:cNvPr>
          <p:cNvSpPr>
            <a:spLocks noGrp="1"/>
          </p:cNvSpPr>
          <p:nvPr>
            <p:ph type="title"/>
          </p:nvPr>
        </p:nvSpPr>
        <p:spPr/>
        <p:txBody>
          <a:bodyPr/>
          <a:lstStyle/>
          <a:p>
            <a:r>
              <a:rPr lang="en-US" dirty="0"/>
              <a:t>ELEVATE-TN 6-Yr Update: Most Common AEs</a:t>
            </a:r>
            <a:endParaRPr lang="en-US" baseline="30000" dirty="0"/>
          </a:p>
        </p:txBody>
      </p:sp>
      <p:sp>
        <p:nvSpPr>
          <p:cNvPr id="10" name="Content Placeholder 9">
            <a:extLst>
              <a:ext uri="{FF2B5EF4-FFF2-40B4-BE49-F238E27FC236}">
                <a16:creationId xmlns:a16="http://schemas.microsoft.com/office/drawing/2014/main" id="{EDCC6F92-27A1-48F3-B392-BDB34DDBB7F2}"/>
              </a:ext>
            </a:extLst>
          </p:cNvPr>
          <p:cNvSpPr>
            <a:spLocks noGrp="1"/>
          </p:cNvSpPr>
          <p:nvPr>
            <p:ph idx="4294967295"/>
          </p:nvPr>
        </p:nvSpPr>
        <p:spPr>
          <a:xfrm>
            <a:off x="635235" y="5599114"/>
            <a:ext cx="10142538" cy="1066800"/>
          </a:xfrm>
        </p:spPr>
        <p:txBody>
          <a:bodyPr/>
          <a:lstStyle/>
          <a:p>
            <a:pPr>
              <a:lnSpc>
                <a:spcPct val="100000"/>
              </a:lnSpc>
              <a:spcBef>
                <a:spcPts val="0"/>
              </a:spcBef>
              <a:spcAft>
                <a:spcPts val="0"/>
              </a:spcAft>
            </a:pPr>
            <a:r>
              <a:rPr lang="en-US" sz="2000" dirty="0"/>
              <a:t>Most common AEs were generally consistent with previous analyses</a:t>
            </a:r>
            <a:endParaRPr lang="en-US" sz="2000" baseline="30000" dirty="0"/>
          </a:p>
          <a:p>
            <a:pPr>
              <a:lnSpc>
                <a:spcPct val="100000"/>
              </a:lnSpc>
              <a:spcBef>
                <a:spcPts val="0"/>
              </a:spcBef>
              <a:spcAft>
                <a:spcPts val="0"/>
              </a:spcAft>
            </a:pPr>
            <a:r>
              <a:rPr lang="en-US" sz="2000" dirty="0"/>
              <a:t>Incidence of cardiac-related AEs (atrial fibrillation/flutter and hypertension) remains low </a:t>
            </a:r>
          </a:p>
        </p:txBody>
      </p:sp>
      <p:sp>
        <p:nvSpPr>
          <p:cNvPr id="4" name="Text Box 15">
            <a:extLst>
              <a:ext uri="{FF2B5EF4-FFF2-40B4-BE49-F238E27FC236}">
                <a16:creationId xmlns:a16="http://schemas.microsoft.com/office/drawing/2014/main" id="{88C53AA1-62F9-4179-A8ED-0C2D148AC76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Sharman. Leukemia. 2022;36:1171.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9" name="Group 3">
            <a:extLst>
              <a:ext uri="{FF2B5EF4-FFF2-40B4-BE49-F238E27FC236}">
                <a16:creationId xmlns:a16="http://schemas.microsoft.com/office/drawing/2014/main" id="{5F428CC0-39A7-4035-A30C-9283348265AC}"/>
              </a:ext>
            </a:extLst>
          </p:cNvPr>
          <p:cNvGraphicFramePr>
            <a:graphicFrameLocks/>
          </p:cNvGraphicFramePr>
          <p:nvPr>
            <p:extLst>
              <p:ext uri="{D42A27DB-BD31-4B8C-83A1-F6EECF244321}">
                <p14:modId xmlns:p14="http://schemas.microsoft.com/office/powerpoint/2010/main" val="3247623650"/>
              </p:ext>
            </p:extLst>
          </p:nvPr>
        </p:nvGraphicFramePr>
        <p:xfrm>
          <a:off x="718344" y="1408072"/>
          <a:ext cx="10755311" cy="4041856"/>
        </p:xfrm>
        <a:graphic>
          <a:graphicData uri="http://schemas.openxmlformats.org/drawingml/2006/table">
            <a:tbl>
              <a:tblPr/>
              <a:tblGrid>
                <a:gridCol w="3966927">
                  <a:extLst>
                    <a:ext uri="{9D8B030D-6E8A-4147-A177-3AD203B41FA5}">
                      <a16:colId xmlns:a16="http://schemas.microsoft.com/office/drawing/2014/main" val="20000"/>
                    </a:ext>
                  </a:extLst>
                </a:gridCol>
                <a:gridCol w="1697096">
                  <a:extLst>
                    <a:ext uri="{9D8B030D-6E8A-4147-A177-3AD203B41FA5}">
                      <a16:colId xmlns:a16="http://schemas.microsoft.com/office/drawing/2014/main" val="20001"/>
                    </a:ext>
                  </a:extLst>
                </a:gridCol>
                <a:gridCol w="1697096">
                  <a:extLst>
                    <a:ext uri="{9D8B030D-6E8A-4147-A177-3AD203B41FA5}">
                      <a16:colId xmlns:a16="http://schemas.microsoft.com/office/drawing/2014/main" val="1998194801"/>
                    </a:ext>
                  </a:extLst>
                </a:gridCol>
                <a:gridCol w="1697096">
                  <a:extLst>
                    <a:ext uri="{9D8B030D-6E8A-4147-A177-3AD203B41FA5}">
                      <a16:colId xmlns:a16="http://schemas.microsoft.com/office/drawing/2014/main" val="20002"/>
                    </a:ext>
                  </a:extLst>
                </a:gridCol>
                <a:gridCol w="1697096">
                  <a:extLst>
                    <a:ext uri="{9D8B030D-6E8A-4147-A177-3AD203B41FA5}">
                      <a16:colId xmlns:a16="http://schemas.microsoft.com/office/drawing/2014/main" val="3479102194"/>
                    </a:ext>
                  </a:extLst>
                </a:gridCol>
              </a:tblGrid>
              <a:tr h="152408">
                <a:tc rowSpan="2">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 + O (n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 (n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1"/>
                  </a:ext>
                </a:extLst>
              </a:tr>
              <a:tr h="152408">
                <a:tc vMerge="1">
                  <a:txBody>
                    <a:bodyPr/>
                    <a:lstStyle/>
                    <a:p>
                      <a:endParaRPr lang="en-US"/>
                    </a:p>
                  </a:txBody>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825520078"/>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78 (43.3)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 (42.5)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 (40.4)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(39.1)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Arthralgia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 (36.0)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 (27.4)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 (34.3)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 (30.9)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(12.8)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(11.7)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25691002"/>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 (30.9)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(24.0)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84961465"/>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Cough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(28.1)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(25.1)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831588871"/>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COVID-19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44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85000"/>
                      </a:schemeClr>
                    </a:solidFill>
                  </a:tcPr>
                </a:tc>
                <a:extLst>
                  <a:ext uri="{0D108BD9-81ED-4DB2-BD59-A6C34878D82A}">
                    <a16:rowId xmlns:a16="http://schemas.microsoft.com/office/drawing/2014/main" val="3934745394"/>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 (14.6)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49441363"/>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Pneumonia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(14.0)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(15.1)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57935186"/>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Hypertension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43637489"/>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Noncardiac-related syncope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42754515"/>
                  </a:ext>
                </a:extLst>
              </a:tr>
            </a:tbl>
          </a:graphicData>
        </a:graphic>
      </p:graphicFrame>
    </p:spTree>
    <p:extLst>
      <p:ext uri="{BB962C8B-B14F-4D97-AF65-F5344CB8AC3E}">
        <p14:creationId xmlns:p14="http://schemas.microsoft.com/office/powerpoint/2010/main" val="22200664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F375F-A744-479B-BC87-1E6145C14D10}"/>
              </a:ext>
            </a:extLst>
          </p:cNvPr>
          <p:cNvSpPr>
            <a:spLocks noGrp="1"/>
          </p:cNvSpPr>
          <p:nvPr>
            <p:ph type="title"/>
          </p:nvPr>
        </p:nvSpPr>
        <p:spPr/>
        <p:txBody>
          <a:bodyPr/>
          <a:lstStyle/>
          <a:p>
            <a:r>
              <a:rPr lang="en-US" dirty="0"/>
              <a:t>ELEVATE-TN 6-Yr Update: AEs of Clinical Interest</a:t>
            </a:r>
          </a:p>
        </p:txBody>
      </p:sp>
      <p:sp>
        <p:nvSpPr>
          <p:cNvPr id="10" name="Content Placeholder 9">
            <a:extLst>
              <a:ext uri="{FF2B5EF4-FFF2-40B4-BE49-F238E27FC236}">
                <a16:creationId xmlns:a16="http://schemas.microsoft.com/office/drawing/2014/main" id="{EDCC6F92-27A1-48F3-B392-BDB34DDBB7F2}"/>
              </a:ext>
            </a:extLst>
          </p:cNvPr>
          <p:cNvSpPr>
            <a:spLocks noGrp="1"/>
          </p:cNvSpPr>
          <p:nvPr>
            <p:ph idx="1"/>
          </p:nvPr>
        </p:nvSpPr>
        <p:spPr>
          <a:xfrm>
            <a:off x="604675" y="5733825"/>
            <a:ext cx="10877529" cy="429907"/>
          </a:xfrm>
        </p:spPr>
        <p:txBody>
          <a:bodyPr/>
          <a:lstStyle/>
          <a:p>
            <a:pPr>
              <a:lnSpc>
                <a:spcPct val="100000"/>
              </a:lnSpc>
              <a:spcBef>
                <a:spcPts val="0"/>
              </a:spcBef>
              <a:spcAft>
                <a:spcPts val="0"/>
              </a:spcAft>
            </a:pPr>
            <a:r>
              <a:rPr lang="en-US" sz="2000" dirty="0"/>
              <a:t>AEs of clinical interest were generally consistent with previous analyses</a:t>
            </a:r>
          </a:p>
        </p:txBody>
      </p:sp>
      <p:graphicFrame>
        <p:nvGraphicFramePr>
          <p:cNvPr id="9" name="Group 3">
            <a:extLst>
              <a:ext uri="{FF2B5EF4-FFF2-40B4-BE49-F238E27FC236}">
                <a16:creationId xmlns:a16="http://schemas.microsoft.com/office/drawing/2014/main" id="{5F428CC0-39A7-4035-A30C-9283348265AC}"/>
              </a:ext>
            </a:extLst>
          </p:cNvPr>
          <p:cNvGraphicFramePr>
            <a:graphicFrameLocks/>
          </p:cNvGraphicFramePr>
          <p:nvPr>
            <p:extLst>
              <p:ext uri="{D42A27DB-BD31-4B8C-83A1-F6EECF244321}">
                <p14:modId xmlns:p14="http://schemas.microsoft.com/office/powerpoint/2010/main" val="1722145058"/>
              </p:ext>
            </p:extLst>
          </p:nvPr>
        </p:nvGraphicFramePr>
        <p:xfrm>
          <a:off x="723899" y="1603375"/>
          <a:ext cx="10758302" cy="3992992"/>
        </p:xfrm>
        <a:graphic>
          <a:graphicData uri="http://schemas.openxmlformats.org/drawingml/2006/table">
            <a:tbl>
              <a:tblPr/>
              <a:tblGrid>
                <a:gridCol w="3968030">
                  <a:extLst>
                    <a:ext uri="{9D8B030D-6E8A-4147-A177-3AD203B41FA5}">
                      <a16:colId xmlns:a16="http://schemas.microsoft.com/office/drawing/2014/main" val="20000"/>
                    </a:ext>
                  </a:extLst>
                </a:gridCol>
                <a:gridCol w="1697568">
                  <a:extLst>
                    <a:ext uri="{9D8B030D-6E8A-4147-A177-3AD203B41FA5}">
                      <a16:colId xmlns:a16="http://schemas.microsoft.com/office/drawing/2014/main" val="20001"/>
                    </a:ext>
                  </a:extLst>
                </a:gridCol>
                <a:gridCol w="1697568">
                  <a:extLst>
                    <a:ext uri="{9D8B030D-6E8A-4147-A177-3AD203B41FA5}">
                      <a16:colId xmlns:a16="http://schemas.microsoft.com/office/drawing/2014/main" val="1998194801"/>
                    </a:ext>
                  </a:extLst>
                </a:gridCol>
                <a:gridCol w="1697568">
                  <a:extLst>
                    <a:ext uri="{9D8B030D-6E8A-4147-A177-3AD203B41FA5}">
                      <a16:colId xmlns:a16="http://schemas.microsoft.com/office/drawing/2014/main" val="20002"/>
                    </a:ext>
                  </a:extLst>
                </a:gridCol>
                <a:gridCol w="1697568">
                  <a:extLst>
                    <a:ext uri="{9D8B030D-6E8A-4147-A177-3AD203B41FA5}">
                      <a16:colId xmlns:a16="http://schemas.microsoft.com/office/drawing/2014/main" val="3479102194"/>
                    </a:ext>
                  </a:extLst>
                </a:gridCol>
              </a:tblGrid>
              <a:tr h="15240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 + O (n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 (n = 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1"/>
                  </a:ext>
                </a:extLst>
              </a:tr>
              <a:tr h="15240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82552007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Cardiac events</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Atrial fibrillation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49 (27.5)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 (12.4)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42 (23.5)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 (11.7)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Bleeding</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Major bleeding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95 (53.4)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 (9.0)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 (6.7)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81 (45.3)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Hypertension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 (11.2)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 (11.2)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Infections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147 (82.6)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63 (35.4)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144 (80.4)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50 (27.9)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25691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SPMs</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SPMs excluding nonmelanoma skin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 (20.2)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 (13.5)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 (10.1)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35 (19.6)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 (12.3)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84961465"/>
                  </a:ext>
                </a:extLst>
              </a:tr>
            </a:tbl>
          </a:graphicData>
        </a:graphic>
      </p:graphicFrame>
      <p:sp>
        <p:nvSpPr>
          <p:cNvPr id="3" name="Text Box 15">
            <a:extLst>
              <a:ext uri="{FF2B5EF4-FFF2-40B4-BE49-F238E27FC236}">
                <a16:creationId xmlns:a16="http://schemas.microsoft.com/office/drawing/2014/main" id="{A797F388-D2D5-DABC-AEE3-50DC9AD41E4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Sharman. Leukemia. 2022;36:1171.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32360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F375F-A744-479B-BC87-1E6145C14D10}"/>
              </a:ext>
            </a:extLst>
          </p:cNvPr>
          <p:cNvSpPr>
            <a:spLocks noGrp="1"/>
          </p:cNvSpPr>
          <p:nvPr>
            <p:ph type="title"/>
          </p:nvPr>
        </p:nvSpPr>
        <p:spPr/>
        <p:txBody>
          <a:bodyPr/>
          <a:lstStyle/>
          <a:p>
            <a:r>
              <a:rPr lang="en-US" dirty="0"/>
              <a:t>ELEVATE-TN 6-Yr Update: Investigators’ Conclusions</a:t>
            </a:r>
          </a:p>
        </p:txBody>
      </p:sp>
      <p:sp>
        <p:nvSpPr>
          <p:cNvPr id="3" name="Content Placeholder 2">
            <a:extLst>
              <a:ext uri="{FF2B5EF4-FFF2-40B4-BE49-F238E27FC236}">
                <a16:creationId xmlns:a16="http://schemas.microsoft.com/office/drawing/2014/main" id="{18631DA6-A7CE-4561-8E15-34444CE31477}"/>
              </a:ext>
            </a:extLst>
          </p:cNvPr>
          <p:cNvSpPr>
            <a:spLocks noGrp="1"/>
          </p:cNvSpPr>
          <p:nvPr>
            <p:ph idx="1"/>
          </p:nvPr>
        </p:nvSpPr>
        <p:spPr/>
        <p:txBody>
          <a:bodyPr/>
          <a:lstStyle/>
          <a:p>
            <a:pPr>
              <a:spcBef>
                <a:spcPts val="500"/>
              </a:spcBef>
            </a:pPr>
            <a:r>
              <a:rPr lang="en-US" sz="2200" dirty="0"/>
              <a:t>After a median follow-up of 74.5 mo, efficacy and safety on acalabrutinib-containing arms were maintained vs O + Clb in patients with treatment-naive CLL</a:t>
            </a:r>
          </a:p>
          <a:p>
            <a:pPr lvl="1">
              <a:spcBef>
                <a:spcPts val="500"/>
              </a:spcBef>
            </a:pPr>
            <a:r>
              <a:rPr lang="en-US" sz="2000" dirty="0"/>
              <a:t>Significantly longer median PFS with A-containing arms compared with O + Clb </a:t>
            </a:r>
            <a:endParaRPr lang="en-US" sz="2000" dirty="0">
              <a:highlight>
                <a:srgbClr val="FFFF00"/>
              </a:highlight>
            </a:endParaRPr>
          </a:p>
          <a:p>
            <a:pPr lvl="1">
              <a:spcBef>
                <a:spcPts val="500"/>
              </a:spcBef>
            </a:pPr>
            <a:r>
              <a:rPr lang="en-US" sz="2000" dirty="0"/>
              <a:t>Significantly longer median PFS with A + O compared with A alone</a:t>
            </a:r>
          </a:p>
          <a:p>
            <a:pPr lvl="1">
              <a:spcBef>
                <a:spcPts val="500"/>
              </a:spcBef>
            </a:pPr>
            <a:r>
              <a:rPr lang="en-US" sz="2000" dirty="0"/>
              <a:t>Higher complete response rates with A + O compared with A alone </a:t>
            </a:r>
          </a:p>
          <a:p>
            <a:pPr lvl="1">
              <a:spcBef>
                <a:spcPts val="500"/>
              </a:spcBef>
            </a:pPr>
            <a:r>
              <a:rPr lang="en-US" sz="2000" dirty="0"/>
              <a:t>Patients who received A-containing treatments and achieved a complete response experienced longer PFS compared with those who did not achieve a complete response</a:t>
            </a:r>
          </a:p>
          <a:p>
            <a:pPr lvl="1">
              <a:spcBef>
                <a:spcPts val="500"/>
              </a:spcBef>
            </a:pPr>
            <a:r>
              <a:rPr lang="pt-BR" sz="2000" dirty="0"/>
              <a:t>OS was not reached in any of the treatment arms; OS was longer with A + O vs O + Clb </a:t>
            </a:r>
            <a:endParaRPr lang="pt-BR" sz="2000" dirty="0">
              <a:highlight>
                <a:srgbClr val="FFFF00"/>
              </a:highlight>
            </a:endParaRPr>
          </a:p>
          <a:p>
            <a:pPr lvl="1">
              <a:spcBef>
                <a:spcPts val="500"/>
              </a:spcBef>
            </a:pPr>
            <a:r>
              <a:rPr lang="en-US" sz="2000" dirty="0"/>
              <a:t>Safety profiles of both A + O and A were consistent with previous analyses, with a low incidence of some grade ≥3 AEs that are commonly associated with BTKis </a:t>
            </a:r>
          </a:p>
          <a:p>
            <a:pPr>
              <a:spcBef>
                <a:spcPts val="500"/>
              </a:spcBef>
            </a:pPr>
            <a:r>
              <a:rPr lang="en-US" sz="2200" dirty="0"/>
              <a:t>Investigators concluded that the benefits with acalabrutinib are consistent irrespective of the genomic marker status</a:t>
            </a:r>
          </a:p>
        </p:txBody>
      </p:sp>
      <p:sp>
        <p:nvSpPr>
          <p:cNvPr id="8" name="Text Box 15">
            <a:extLst>
              <a:ext uri="{FF2B5EF4-FFF2-40B4-BE49-F238E27FC236}">
                <a16:creationId xmlns:a16="http://schemas.microsoft.com/office/drawing/2014/main" id="{609F7FB0-36CB-4E84-FC44-35309AE410C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Sharman. ASH 2023. Abstr </a:t>
            </a:r>
            <a:r>
              <a:rPr lang="en-US" altLang="en-US" sz="1200" b="0" spc="-10" dirty="0">
                <a:solidFill>
                  <a:srgbClr val="455560"/>
                </a:solidFill>
                <a:latin typeface="Calibri" panose="020F0502020204030204" pitchFamily="34" charset="0"/>
                <a:cs typeface="+mn-cs"/>
              </a:rPr>
              <a:t>636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Sharman. Leukemia. 2022;36:1171.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48238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400" b="1" i="0" u="none" strike="noStrike" kern="0" cap="none" spc="0" normalizeH="0" baseline="0" noProof="0" dirty="0">
                <a:ln>
                  <a:noFill/>
                </a:ln>
                <a:solidFill>
                  <a:srgbClr val="00823B"/>
                </a:solidFill>
                <a:effectLst/>
                <a:uLnTx/>
                <a:uFillTx/>
                <a:latin typeface="Calibri" panose="020F0502020204030204" pitchFamily="34" charset="0"/>
                <a:ea typeface="+mn-ea"/>
                <a:cs typeface="+mn-cs"/>
                <a:hlinkClick r:id="rId3"/>
              </a:rPr>
              <a:t>clinicaloptions.com</a:t>
            </a:r>
            <a:endParaRPr kumimoji="0" lang="en-US" sz="2400" b="1" i="0" u="sng" strike="noStrike" kern="0" cap="none" spc="0" normalizeH="0" baseline="0" noProof="0" dirty="0">
              <a:ln>
                <a:noFill/>
              </a:ln>
              <a:solidFill>
                <a:srgbClr val="E1471D"/>
              </a:solidFill>
              <a:effectLst/>
              <a:uLnTx/>
              <a:uFillTx/>
              <a:latin typeface="Calibri" panose="020F0502020204030204" pitchFamily="34" charset="0"/>
              <a:ea typeface="+mn-ea"/>
              <a:cs typeface="+mn-cs"/>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ASH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6422570" y="2806115"/>
            <a:ext cx="4060009" cy="113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Myeloproliferative neoplasms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Nonmalignant hematologic disorders </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54834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Leukemias and myelodysplastic syndromes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Lymphomas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Multiple myeloma</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56M7VY3CDVN5-1553895847-1</_dlc_DocId>
    <_dlc_DocIdUrl xmlns="d54cbe69-32bd-412a-b004-9152f949605e">
      <Url>https://intranet.clinicaloptions.com/mews/oncology/ONC_2023_ASH_CF_(PRP6554)/LYMPH_636_Sharman/_layouts/15/DocIdRedir.aspx?ID=56M7VY3CDVN5-1553895847-1</Url>
      <Description>56M7VY3CDVN5-1553895847-1</Description>
    </_dlc_DocIdUrl>
    <Document_x0020_Category xmlns="ff9a0d7b-b929-448f-bea1-774d217c6518">Conference Capsule Slides</Document_x0020_Categor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DE24E92DB159754A939226BA206C809A" ma:contentTypeVersion="1" ma:contentTypeDescription="Create a new document." ma:contentTypeScope="" ma:versionID="722eac36cb770042fbc34eadfcdc26f0">
  <xsd:schema xmlns:xsd="http://www.w3.org/2001/XMLSchema" xmlns:xs="http://www.w3.org/2001/XMLSchema" xmlns:p="http://schemas.microsoft.com/office/2006/metadata/properties" xmlns:ns2="d54cbe69-32bd-412a-b004-9152f949605e" xmlns:ns3="ff9a0d7b-b929-448f-bea1-774d217c6518" targetNamespace="http://schemas.microsoft.com/office/2006/metadata/properties" ma:root="true" ma:fieldsID="b813240e58ca04e64791dbce0f6cbd6b" ns2:_="" ns3:_="">
    <xsd:import namespace="d54cbe69-32bd-412a-b004-9152f949605e"/>
    <xsd:import namespace="ff9a0d7b-b929-448f-bea1-774d217c6518"/>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f9a0d7b-b929-448f-bea1-774d217c6518"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5BA55BC3-5A03-47C2-8EC3-D964C3B5E779}">
  <ds:schemaRefs>
    <ds:schemaRef ds:uri="http://purl.org/dc/elements/1.1/"/>
    <ds:schemaRef ds:uri="ff9a0d7b-b929-448f-bea1-774d217c6518"/>
    <ds:schemaRef ds:uri="http://purl.org/dc/terms/"/>
    <ds:schemaRef ds:uri="http://purl.org/dc/dcmitype/"/>
    <ds:schemaRef ds:uri="http://schemas.openxmlformats.org/package/2006/metadata/core-properties"/>
    <ds:schemaRef ds:uri="d54cbe69-32bd-412a-b004-9152f949605e"/>
    <ds:schemaRef ds:uri="http://schemas.microsoft.com/office/2006/documentManagement/types"/>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9C1F0F37-39A1-4AC4-A7EE-469F8309B607}">
  <ds:schemaRefs>
    <ds:schemaRef ds:uri="http://schemas.microsoft.com/sharepoint/events"/>
  </ds:schemaRefs>
</ds:datastoreItem>
</file>

<file path=customXml/itemProps4.xml><?xml version="1.0" encoding="utf-8"?>
<ds:datastoreItem xmlns:ds="http://schemas.openxmlformats.org/officeDocument/2006/customXml" ds:itemID="{7CD65C6E-30EA-4C56-9C63-B4BBEDF3AF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ff9a0d7b-b929-448f-bea1-774d217c65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2222</TotalTime>
  <Words>2694</Words>
  <Application>Microsoft Office PowerPoint</Application>
  <PresentationFormat>Widescreen</PresentationFormat>
  <Paragraphs>437</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Google Sans</vt:lpstr>
      <vt:lpstr>Times</vt:lpstr>
      <vt:lpstr>Times-Roman</vt:lpstr>
      <vt:lpstr>Wingdings</vt:lpstr>
      <vt:lpstr>2022_CCO_Template</vt:lpstr>
      <vt:lpstr>ELEVATE-TN 6-Yr Update: Acalabrutinib ± Obinutuzumab vs Obinutuzumab + Chlorambucil  in Treatment-Naive CLL</vt:lpstr>
      <vt:lpstr>About These Slides</vt:lpstr>
      <vt:lpstr>ELEVATE-TN 6-Yr Update: Background</vt:lpstr>
      <vt:lpstr>ELEVATE-TN 6-Yr Update: Study Design</vt:lpstr>
      <vt:lpstr>ELEVATE-TN 6-Yr Update: Baseline Characteristics</vt:lpstr>
      <vt:lpstr>ELEVATE-TN 6-Yr Update: Patient Disposition </vt:lpstr>
      <vt:lpstr>ELEVATE-TN 6-Yr Update: PFS</vt:lpstr>
      <vt:lpstr>ELEVATE-TN 6-Yr Update:  Response and PFS by Response</vt:lpstr>
      <vt:lpstr>ELEVATE-TN 6-Yr Update: OS</vt:lpstr>
      <vt:lpstr>ELEVATE-TN 6-Yr Update: Most Common AEs</vt:lpstr>
      <vt:lpstr>ELEVATE-TN 6-Yr Update: AEs of Clinical Interest</vt:lpstr>
      <vt:lpstr>ELEVATE-TN 6-Yr Update: Investigators’ Conclusions</vt:lpstr>
      <vt:lpstr>Go Online for More CCO  Coverage of ASH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ELEVATE-TN 6-Yr Update: Acalabrutinib ± Obinutuzumab vs Obinutuzumab + Chlorambucil in Treatment-Naive CLL </dc:title>
  <dc:creator>Preferred User</dc:creator>
  <cp:lastModifiedBy>vwenzel@clinicaloptions.com</cp:lastModifiedBy>
  <cp:revision>35</cp:revision>
  <cp:lastPrinted>2016-09-26T20:21:49Z</cp:lastPrinted>
  <dcterms:created xsi:type="dcterms:W3CDTF">2005-05-27T15:08:01Z</dcterms:created>
  <dcterms:modified xsi:type="dcterms:W3CDTF">2023-12-13T15:08:11Z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6bef7746-cfad-4c78-bf10-5cea14ea8c91</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0x010100DE24E92DB159754A939226BA206C809A</vt:lpwstr>
  </property>
  <property fmtid="{D5CDD505-2E9C-101B-9397-08002B2CF9AE}" pid="9" name="MediaServiceImageTags">
    <vt:lpwstr/>
  </property>
</Properties>
</file>