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2"/>
  </p:notesMasterIdLst>
  <p:handoutMasterIdLst>
    <p:handoutMasterId r:id="rId23"/>
  </p:handoutMasterIdLst>
  <p:sldIdLst>
    <p:sldId id="321" r:id="rId7"/>
    <p:sldId id="559" r:id="rId8"/>
    <p:sldId id="560" r:id="rId9"/>
    <p:sldId id="2141411836" r:id="rId10"/>
    <p:sldId id="2141411838" r:id="rId11"/>
    <p:sldId id="2141411839" r:id="rId12"/>
    <p:sldId id="549" r:id="rId13"/>
    <p:sldId id="2141411841" r:id="rId14"/>
    <p:sldId id="2141411834" r:id="rId15"/>
    <p:sldId id="2141411842" r:id="rId16"/>
    <p:sldId id="552" r:id="rId17"/>
    <p:sldId id="2141411835" r:id="rId18"/>
    <p:sldId id="566" r:id="rId19"/>
    <p:sldId id="562"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1" clrIdx="15">
    <p:extLst>
      <p:ext uri="{19B8F6BF-5375-455C-9EA6-DF929625EA0E}">
        <p15:presenceInfo xmlns:p15="http://schemas.microsoft.com/office/powerpoint/2012/main" userId="S::mbecker@clinicaloptions.com::a16991b8-7bb5-4da5-98af-c360d036dd20" providerId="AD"/>
      </p:ext>
    </p:extLst>
  </p:cmAuthor>
  <p:cmAuthor id="17" name="kbrandt@clinicaloptions.com" initials="k" lastIdx="33" clrIdx="16">
    <p:extLst>
      <p:ext uri="{19B8F6BF-5375-455C-9EA6-DF929625EA0E}">
        <p15:presenceInfo xmlns:p15="http://schemas.microsoft.com/office/powerpoint/2012/main" userId="kbrandt@clinicaloptions.com" providerId="None"/>
      </p:ext>
    </p:extLst>
  </p:cmAuthor>
  <p:cmAuthor id="18" name="mcartwright@clinicaloptions.com" initials="m" lastIdx="3" clrIdx="17">
    <p:extLst>
      <p:ext uri="{19B8F6BF-5375-455C-9EA6-DF929625EA0E}">
        <p15:presenceInfo xmlns:p15="http://schemas.microsoft.com/office/powerpoint/2012/main" userId="mcartwright@clinicaloptions.com"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clinicaloptions\ldonohue" initials="c" lastIdx="1" clrIdx="19">
    <p:extLst>
      <p:ext uri="{19B8F6BF-5375-455C-9EA6-DF929625EA0E}">
        <p15:presenceInfo xmlns:p15="http://schemas.microsoft.com/office/powerpoint/2012/main" userId="clinicaloptions\ldonohu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95" autoAdjust="0"/>
    <p:restoredTop sz="84615" autoAdjust="0"/>
  </p:normalViewPr>
  <p:slideViewPr>
    <p:cSldViewPr snapToGrid="0">
      <p:cViewPr varScale="1">
        <p:scale>
          <a:sx n="56" d="100"/>
          <a:sy n="56" d="100"/>
        </p:scale>
        <p:origin x="916" y="5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EBC, early breast cancer; ET, endocrine therapy; FDA, Food and Drug Administration; HR, hormone receptor; iDFS, invasive disease–free survival</a:t>
            </a:r>
            <a:r>
              <a:rPr lang="en-US" i="1" dirty="0"/>
              <a:t>.</a:t>
            </a:r>
            <a:endParaRPr lang="en-US" b="0" i="1" dirty="0"/>
          </a:p>
          <a:p>
            <a:pPr defTabSz="881390">
              <a:defRPr/>
            </a:pPr>
            <a:endParaRPr lang="en-US" i="1" dirty="0"/>
          </a:p>
          <a:p>
            <a:pPr defTabSz="881390">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14561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ALN, axillary lymph node; CT, chemotherapy; DRFS, distant relapse–free survival; EBC, early breast cancer; ET, endocrine therapy; HR, hormone receptor; iDFS, invasive disease–free survival; ITT, intention-to-treat; OS, overall survival; PRO, patient-reported outcome.</a:t>
            </a:r>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465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CNV, copy number variation; ET, endocrine therapy; HR, hormone receptor; iDFS, invasive disease–free survival; ITT, intention-to-treat; </a:t>
            </a:r>
            <a:r>
              <a:rPr lang="en-US" b="0" i="1" dirty="0" err="1"/>
              <a:t>RNAseq</a:t>
            </a:r>
            <a:r>
              <a:rPr lang="en-US" b="0" i="1" dirty="0"/>
              <a:t>, </a:t>
            </a:r>
            <a:r>
              <a:rPr lang="en-US" sz="1200" i="1" dirty="0"/>
              <a:t>exome-capture RNA sequencing;</a:t>
            </a:r>
            <a:r>
              <a:rPr lang="en-US" b="0" i="1" dirty="0"/>
              <a:t> WES, whole exome sequencing.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291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CT, chemotherapy; ET, endocrine therapy; ITT, intention-to-treat; WES, whole exome sequencing.</a:t>
            </a:r>
          </a:p>
          <a:p>
            <a:pPr defTabSz="881390">
              <a:defRPr/>
            </a:pPr>
            <a:endParaRPr lang="en-US" i="1" dirty="0"/>
          </a:p>
          <a:p>
            <a:pPr defTabSz="881390">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787194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ET, endocrine therapy; iDFS, invasive disease–free survival; ITT, intention-to-treat; WES, whole exome sequencing.</a:t>
            </a:r>
          </a:p>
          <a:p>
            <a:pPr defTabSz="881390">
              <a:defRPr/>
            </a:pPr>
            <a:endParaRPr lang="en-US" i="1" dirty="0"/>
          </a:p>
          <a:p>
            <a:pPr defTabSz="881390">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05058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ER, estrogen receptor; ET, endocrine therapy; HER2, human epidermal growth factor receptor 2; iDFS, invasive disease–free survival; </a:t>
            </a:r>
            <a:r>
              <a:rPr lang="en-US" b="0" i="1" dirty="0" err="1"/>
              <a:t>PgR</a:t>
            </a:r>
            <a:r>
              <a:rPr lang="en-US" b="0" i="1" dirty="0"/>
              <a:t>, progesterone receptor;  ITT, intention-to-treat; WES, whole exome sequencing.</a:t>
            </a:r>
          </a:p>
          <a:p>
            <a:pPr defTabSz="881390">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47428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ET, endocrine therapy; iDFS, invasive disease–free survival; ITT, intention-to-treat.</a:t>
            </a:r>
          </a:p>
          <a:p>
            <a:pPr defTabSz="881390">
              <a:defRPr/>
            </a:pPr>
            <a:endParaRPr lang="en-US" b="0" i="1" dirty="0"/>
          </a:p>
          <a:p>
            <a:pPr marL="0" indent="0">
              <a:buNone/>
            </a:pPr>
            <a:endParaRPr lang="en-US" altLang="en-US" sz="2000" dirty="0"/>
          </a:p>
          <a:p>
            <a:pPr defTabSz="881390">
              <a:defRPr/>
            </a:pPr>
            <a:endParaRPr lang="en-US" b="0" i="1" dirty="0"/>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904023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Amp, amplification; homdel, homozygous deletion; ET, endocrine therapy;  </a:t>
            </a:r>
            <a:r>
              <a:rPr lang="en-US" b="0" i="1" dirty="0" err="1"/>
              <a:t>iDFS</a:t>
            </a:r>
            <a:r>
              <a:rPr lang="en-US" b="0" i="1" dirty="0"/>
              <a:t>, invasive disease–free survival; </a:t>
            </a:r>
            <a:r>
              <a:rPr lang="en-US" i="1" dirty="0"/>
              <a:t>mut, mutation; </a:t>
            </a:r>
            <a:r>
              <a:rPr lang="en-US" i="1" dirty="0" err="1"/>
              <a:t>wt</a:t>
            </a:r>
            <a:r>
              <a:rPr lang="en-US" i="1" dirty="0"/>
              <a:t>, wild-type.</a:t>
            </a:r>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35453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EBC, early breast cancer; ET, endocrine therapy; HR, hormone receptor; iDFS, invasive disease–free survival; ITT, intention-to-treat</a:t>
            </a:r>
            <a:r>
              <a:rPr lang="en-US" i="1" dirty="0"/>
              <a:t>.</a:t>
            </a:r>
            <a:endParaRPr lang="en-US" b="0" i="1" dirty="0"/>
          </a:p>
          <a:p>
            <a:pPr defTabSz="881390">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785326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ET, endocrine therapy; </a:t>
            </a:r>
            <a:r>
              <a:rPr lang="en-US" b="0" i="1" dirty="0" err="1"/>
              <a:t>iDFS</a:t>
            </a:r>
            <a:r>
              <a:rPr lang="en-US" b="0" i="1" dirty="0"/>
              <a:t>, invasive disease–free survival; WES, whole exome sequencing.</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067859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NA, not applicable; </a:t>
            </a:r>
            <a:r>
              <a:rPr lang="en-US" b="0" i="1" dirty="0" err="1"/>
              <a:t>iDFS</a:t>
            </a:r>
            <a:r>
              <a:rPr lang="en-US" b="0" i="1" dirty="0"/>
              <a:t>, invasive disease–free survival; </a:t>
            </a:r>
            <a:r>
              <a:rPr lang="en-US" i="1" dirty="0"/>
              <a:t>NPV, negative predictive value; PPV, positive predictive value.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990839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NPV, negative predictive value; PPV, positive predictive value.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4052235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monarchE: Molecular Profiling of Primary Tumor Tissue and ctDNA Detection in Patients With </a:t>
            </a:r>
            <a:br>
              <a:rPr lang="en-US" altLang="en-US" sz="4000" dirty="0"/>
            </a:br>
            <a:r>
              <a:rPr lang="en-US" altLang="en-US" sz="4000" dirty="0"/>
              <a:t>High-Risk, Node-Positive HR+/HER2- EBC Treated With Adjuvant ET ± Abemaciclib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Abemaciclib: CDK4/6 inhibitor approved by the FDA for multiple indications, including in combination with ET for adjuvant treatment of adults with node-positive HR+/HER2- EBC at high risk of recurrence</a:t>
            </a:r>
            <a:r>
              <a:rPr lang="en-US" altLang="en-US" sz="2000" baseline="30000" dirty="0"/>
              <a:t>1</a:t>
            </a:r>
            <a:endParaRPr lang="en-US" altLang="en-US" sz="2000" dirty="0">
              <a:highlight>
                <a:srgbClr val="FFFF00"/>
              </a:highlight>
            </a:endParaRPr>
          </a:p>
          <a:p>
            <a:r>
              <a:rPr lang="en-US" altLang="en-US" sz="2000" dirty="0"/>
              <a:t>Approval based on the phase III monarchE trial, in which adjuvant abemaciclib + ET significantly improved iDFS vs ET alone in patients with node-positive, high-risk HR+/HER2- EBC</a:t>
            </a:r>
            <a:r>
              <a:rPr lang="en-US" altLang="en-US" sz="2000" baseline="30000" dirty="0"/>
              <a:t>1-4</a:t>
            </a:r>
            <a:endParaRPr lang="en-US" altLang="en-US" sz="2000" dirty="0"/>
          </a:p>
          <a:p>
            <a:pPr lvl="1"/>
            <a:r>
              <a:rPr lang="en-US" altLang="en-US" sz="1800" dirty="0"/>
              <a:t>Sustained benefit with the addition of abemaciclib to ET, with 5-yr iDFS rates of 83.6% vs 76.0% with ET alone (absolute difference: 7.6%; nominal </a:t>
            </a:r>
            <a:r>
              <a:rPr lang="en-US" altLang="en-US" sz="1800" i="1" dirty="0"/>
              <a:t>P </a:t>
            </a:r>
            <a:r>
              <a:rPr lang="en-US" altLang="en-US" sz="1800" dirty="0"/>
              <a:t>&lt;.001)</a:t>
            </a:r>
            <a:r>
              <a:rPr lang="en-US" altLang="en-US" sz="1800" baseline="30000" dirty="0"/>
              <a:t>4</a:t>
            </a:r>
          </a:p>
          <a:p>
            <a:r>
              <a:rPr lang="en-US" altLang="en-US" sz="2000" dirty="0"/>
              <a:t>Current analyses include: </a:t>
            </a:r>
          </a:p>
          <a:p>
            <a:pPr lvl="1"/>
            <a:r>
              <a:rPr lang="en-US" altLang="en-US" sz="1800" dirty="0"/>
              <a:t>Assessment of relationship between molecular profile of primary tumor and clinical outcomes in a subset of monarchE participants</a:t>
            </a:r>
            <a:r>
              <a:rPr lang="en-US" altLang="en-US" sz="1800" baseline="30000" dirty="0"/>
              <a:t>5</a:t>
            </a:r>
          </a:p>
          <a:p>
            <a:pPr lvl="1"/>
            <a:r>
              <a:rPr lang="en-US" sz="1800" dirty="0"/>
              <a:t>Results of pilot study evaluating technical feasibility of ctDNA detection and dynamics, along with association between ctDNA status and recurrence, using a patient-individualized ctDNA assay in a different subset of monarchE participants</a:t>
            </a:r>
            <a:r>
              <a:rPr lang="en-US" sz="1800" baseline="30000" dirty="0"/>
              <a:t>6</a:t>
            </a:r>
            <a:endParaRPr lang="en-US" altLang="en-US" sz="1800" baseline="30000" dirty="0"/>
          </a:p>
          <a:p>
            <a:pPr lvl="1"/>
            <a:endParaRPr lang="en-US" altLang="en-US" sz="2000" baseline="30000" dirty="0"/>
          </a:p>
          <a:p>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Abemaciclib PI. 2. Johnston. JCO. 2020;38:3987. 3. Johnston. Lancet Oncol. 2023;24:77.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Harbeck. ESMO 2023. Abstr LBA17.  5. Turner. SABCS 2023. Abstr GS03-06. 6. Loi. SABCS 2023. Abstr PS06-01.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monarchE: Study Design</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p:txBody>
          <a:bodyPr/>
          <a:lstStyle/>
          <a:p>
            <a:r>
              <a:rPr lang="en-US" sz="2000" dirty="0"/>
              <a:t>International, randomized, open-label phase III trial</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Johnston. JCO. 2020;38:3987. </a:t>
            </a:r>
            <a:r>
              <a:rPr lang="en-US" altLang="en-US" sz="1200" b="0" dirty="0" err="1">
                <a:solidFill>
                  <a:schemeClr val="bg2"/>
                </a:solidFill>
                <a:latin typeface="Calibri" panose="020F0502020204030204" pitchFamily="34" charset="0"/>
              </a:rPr>
              <a:t>Loi</a:t>
            </a:r>
            <a:r>
              <a:rPr lang="en-US" altLang="en-US" sz="1200" b="0" dirty="0">
                <a:solidFill>
                  <a:schemeClr val="bg2"/>
                </a:solidFill>
                <a:latin typeface="Calibri" panose="020F0502020204030204" pitchFamily="34" charset="0"/>
              </a:rPr>
              <a:t>. SABCS 2023. Abstr PS06-01. Turner.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GS03-06.</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522287" y="2421465"/>
            <a:ext cx="3036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cs typeface="Calibri" panose="020F0502020204030204" pitchFamily="34" charset="0"/>
              </a:rPr>
              <a:t>Patients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with high-risk, node-positive, HR+/HER2- EBC; prior (neo)adjuvant CT permitted;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 mo from surgery to randomization; ≤12 wk of ET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5637)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7579526" y="2455832"/>
            <a:ext cx="3744448"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2808)</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7579526" y="3624310"/>
            <a:ext cx="3744448"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2829)</a:t>
            </a:r>
          </a:p>
        </p:txBody>
      </p:sp>
      <p:sp>
        <p:nvSpPr>
          <p:cNvPr id="8" name="TextBox 7">
            <a:extLst>
              <a:ext uri="{FF2B5EF4-FFF2-40B4-BE49-F238E27FC236}">
                <a16:creationId xmlns:a16="http://schemas.microsoft.com/office/drawing/2014/main" id="{9B01EF7E-0E5C-B348-B9F6-DF54CA74BC08}"/>
              </a:ext>
            </a:extLst>
          </p:cNvPr>
          <p:cNvSpPr txBox="1"/>
          <p:nvPr/>
        </p:nvSpPr>
        <p:spPr bwMode="auto">
          <a:xfrm>
            <a:off x="4061267" y="2455832"/>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1 (91%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 positive ALNs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1-3 positive ALNs plus histologic grade 3 and/or tumor ≥5 cm</a:t>
            </a:r>
          </a:p>
        </p:txBody>
      </p:sp>
      <p:sp>
        <p:nvSpPr>
          <p:cNvPr id="22" name="TextBox 21">
            <a:extLst>
              <a:ext uri="{FF2B5EF4-FFF2-40B4-BE49-F238E27FC236}">
                <a16:creationId xmlns:a16="http://schemas.microsoft.com/office/drawing/2014/main" id="{67B0F33C-4C4D-CC4E-B6AF-D30A3E4610B9}"/>
              </a:ext>
            </a:extLst>
          </p:cNvPr>
          <p:cNvSpPr txBox="1"/>
          <p:nvPr/>
        </p:nvSpPr>
        <p:spPr bwMode="auto">
          <a:xfrm>
            <a:off x="4061267" y="3624310"/>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2 (9%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positive ALNs, Ki-67 ≥20% per central testing, grade 1/2, tumor size &lt;5 cm</a:t>
            </a: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7098470" y="3942433"/>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7098470" y="3004472"/>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E74F7AC5-7910-4164-A59A-98660A3F4646}"/>
              </a:ext>
            </a:extLst>
          </p:cNvPr>
          <p:cNvSpPr txBox="1"/>
          <p:nvPr/>
        </p:nvSpPr>
        <p:spPr bwMode="auto">
          <a:xfrm>
            <a:off x="3969876" y="2019377"/>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ITT Population (Cohorts 1 + 2)</a:t>
            </a:r>
          </a:p>
        </p:txBody>
      </p:sp>
      <p:cxnSp>
        <p:nvCxnSpPr>
          <p:cNvPr id="31" name="Straight Arrow Connector 30">
            <a:extLst>
              <a:ext uri="{FF2B5EF4-FFF2-40B4-BE49-F238E27FC236}">
                <a16:creationId xmlns:a16="http://schemas.microsoft.com/office/drawing/2014/main" id="{44758E66-21B5-4C78-A0DC-BBD26E369FA4}"/>
              </a:ext>
            </a:extLst>
          </p:cNvPr>
          <p:cNvCxnSpPr>
            <a:cxnSpLocks/>
          </p:cNvCxnSpPr>
          <p:nvPr/>
        </p:nvCxnSpPr>
        <p:spPr bwMode="auto">
          <a:xfrm>
            <a:off x="3559858" y="300447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599EA38-1B70-4562-BC38-DCFC17B96953}"/>
              </a:ext>
            </a:extLst>
          </p:cNvPr>
          <p:cNvCxnSpPr>
            <a:cxnSpLocks/>
          </p:cNvCxnSpPr>
          <p:nvPr/>
        </p:nvCxnSpPr>
        <p:spPr bwMode="auto">
          <a:xfrm>
            <a:off x="3559858" y="4172950"/>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7100164" y="186058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prior CT,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menopausal status, region</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7235630" y="2379629"/>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5" name="Content Placeholder 2">
            <a:extLst>
              <a:ext uri="{FF2B5EF4-FFF2-40B4-BE49-F238E27FC236}">
                <a16:creationId xmlns:a16="http://schemas.microsoft.com/office/drawing/2014/main" id="{F2124689-2673-888E-0D04-439B3CB11041}"/>
              </a:ext>
            </a:extLst>
          </p:cNvPr>
          <p:cNvSpPr txBox="1">
            <a:spLocks/>
          </p:cNvSpPr>
          <p:nvPr/>
        </p:nvSpPr>
        <p:spPr bwMode="auto">
          <a:xfrm>
            <a:off x="604675" y="4815630"/>
            <a:ext cx="10877529" cy="113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t>Primary endpoint: </a:t>
            </a:r>
            <a:r>
              <a:rPr lang="en-US" sz="2000" b="0" kern="0" dirty="0"/>
              <a:t>iDFS</a:t>
            </a:r>
          </a:p>
          <a:p>
            <a:pPr>
              <a:spcAft>
                <a:spcPts val="0"/>
              </a:spcAft>
            </a:pPr>
            <a:r>
              <a:rPr lang="en-US" sz="2000" b="1" kern="0" dirty="0"/>
              <a:t>Key secondary endpoints: </a:t>
            </a:r>
            <a:r>
              <a:rPr lang="en-US" sz="2000" b="0" kern="0" dirty="0"/>
              <a:t>iDFS in Ki-67 high (≥20%) population; DRFS; OS; safety; PROs</a:t>
            </a:r>
          </a:p>
          <a:p>
            <a:pPr>
              <a:spcAft>
                <a:spcPts val="0"/>
              </a:spcAft>
            </a:pPr>
            <a:r>
              <a:rPr lang="en-US" sz="2000" dirty="0"/>
              <a:t>Current analyses: </a:t>
            </a:r>
            <a:r>
              <a:rPr lang="en-US" sz="2000" b="0" dirty="0"/>
              <a:t>molecular profiling of primary tumor and relationship with clinical outcomes; </a:t>
            </a:r>
            <a:br>
              <a:rPr lang="en-US" sz="2000" b="0" dirty="0"/>
            </a:br>
            <a:r>
              <a:rPr lang="en-US" sz="2000" b="0" dirty="0"/>
              <a:t>pilot study of technical feasibility of ctDNA monitoring and association with recurrence</a:t>
            </a:r>
            <a:endParaRPr lang="en-US" sz="1800" dirty="0"/>
          </a:p>
        </p:txBody>
      </p:sp>
      <p:sp>
        <p:nvSpPr>
          <p:cNvPr id="9" name="Rectangle 8">
            <a:extLst>
              <a:ext uri="{FF2B5EF4-FFF2-40B4-BE49-F238E27FC236}">
                <a16:creationId xmlns:a16="http://schemas.microsoft.com/office/drawing/2014/main" id="{488C11A0-A354-FE63-683A-A43A72759B18}"/>
              </a:ext>
            </a:extLst>
          </p:cNvPr>
          <p:cNvSpPr/>
          <p:nvPr/>
        </p:nvSpPr>
        <p:spPr bwMode="auto">
          <a:xfrm>
            <a:off x="604675" y="5611090"/>
            <a:ext cx="10399298" cy="64008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097654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monarchE Molecular Profiling: Study Design</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sz="half" idx="1"/>
          </p:nvPr>
        </p:nvSpPr>
        <p:spPr/>
        <p:txBody>
          <a:bodyPr/>
          <a:lstStyle/>
          <a:p>
            <a:r>
              <a:rPr lang="en-US" sz="2000" b="1" dirty="0"/>
              <a:t>Design: </a:t>
            </a:r>
            <a:r>
              <a:rPr lang="en-US" sz="2000" dirty="0"/>
              <a:t>case-cohort design to evaluate treatment effect (HR) of abemaciclib</a:t>
            </a:r>
          </a:p>
          <a:p>
            <a:r>
              <a:rPr lang="en-US" sz="2000" b="1" dirty="0"/>
              <a:t>Patient subset: </a:t>
            </a:r>
            <a:r>
              <a:rPr lang="en-US" sz="2000" dirty="0"/>
              <a:t>n = 1400 biomarker population consisting of:</a:t>
            </a:r>
          </a:p>
          <a:p>
            <a:pPr lvl="1"/>
            <a:r>
              <a:rPr lang="en-US" sz="1800" dirty="0"/>
              <a:t>Stratified, random sample of patients from ITT population </a:t>
            </a:r>
            <a:r>
              <a:rPr lang="en-US" sz="1800" i="1" u="sng" dirty="0"/>
              <a:t>and</a:t>
            </a:r>
          </a:p>
          <a:p>
            <a:pPr lvl="1"/>
            <a:r>
              <a:rPr lang="en-US" sz="1800" dirty="0"/>
              <a:t>All patients with iDFS events (cases) at primary analysis cutoff (July 8, 2020)</a:t>
            </a:r>
          </a:p>
        </p:txBody>
      </p:sp>
      <p:sp>
        <p:nvSpPr>
          <p:cNvPr id="7" name="Content Placeholder 6">
            <a:extLst>
              <a:ext uri="{FF2B5EF4-FFF2-40B4-BE49-F238E27FC236}">
                <a16:creationId xmlns:a16="http://schemas.microsoft.com/office/drawing/2014/main" id="{8632B918-E933-BC98-D1B7-552BF7E2712E}"/>
              </a:ext>
            </a:extLst>
          </p:cNvPr>
          <p:cNvSpPr>
            <a:spLocks noGrp="1"/>
          </p:cNvSpPr>
          <p:nvPr>
            <p:ph sz="half" idx="2"/>
          </p:nvPr>
        </p:nvSpPr>
        <p:spPr>
          <a:xfrm>
            <a:off x="6252633" y="1510730"/>
            <a:ext cx="5727034" cy="4679462"/>
          </a:xfrm>
        </p:spPr>
        <p:txBody>
          <a:bodyPr/>
          <a:lstStyle/>
          <a:p>
            <a:r>
              <a:rPr lang="en-US" sz="2000" b="1" dirty="0"/>
              <a:t>Biomarker analysis:</a:t>
            </a:r>
            <a:r>
              <a:rPr lang="en-US" sz="2000" dirty="0"/>
              <a:t> whole-exome sequencing (WES) and exome-capture RNA sequencing (RNAseq) performed on baseline primary tumor samples</a:t>
            </a:r>
          </a:p>
          <a:p>
            <a:pPr lvl="1"/>
            <a:r>
              <a:rPr lang="en-US" sz="1800" dirty="0"/>
              <a:t>WES identified mutations/indels, CNVs, structural variants</a:t>
            </a:r>
          </a:p>
          <a:p>
            <a:pPr lvl="1"/>
            <a:r>
              <a:rPr lang="en-US" sz="1800" dirty="0"/>
              <a:t>RNAseq assessed gene expression, fusions, and RNA subtypes</a:t>
            </a:r>
          </a:p>
          <a:p>
            <a:r>
              <a:rPr lang="en-US" sz="2000" b="1" dirty="0"/>
              <a:t>Statistical analysis: </a:t>
            </a:r>
            <a:r>
              <a:rPr lang="en-US" sz="2000" dirty="0"/>
              <a:t>examined association between iDFS and molecular subtypes, risk predictors, and biomarker mutations/CNVs using K–M analyses with Cox proportional hazards </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Turner. SABCS 2023. Abstr GS03-06.</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9" name="Group 3">
            <a:extLst>
              <a:ext uri="{FF2B5EF4-FFF2-40B4-BE49-F238E27FC236}">
                <a16:creationId xmlns:a16="http://schemas.microsoft.com/office/drawing/2014/main" id="{C2DBD365-08E3-FD5F-D254-573DD35E34A4}"/>
              </a:ext>
            </a:extLst>
          </p:cNvPr>
          <p:cNvGraphicFramePr>
            <a:graphicFrameLocks/>
          </p:cNvGraphicFramePr>
          <p:nvPr>
            <p:extLst>
              <p:ext uri="{D42A27DB-BD31-4B8C-83A1-F6EECF244321}">
                <p14:modId xmlns:p14="http://schemas.microsoft.com/office/powerpoint/2010/main" val="783932057"/>
              </p:ext>
            </p:extLst>
          </p:nvPr>
        </p:nvGraphicFramePr>
        <p:xfrm>
          <a:off x="522288" y="4414668"/>
          <a:ext cx="5373688" cy="1371648"/>
        </p:xfrm>
        <a:graphic>
          <a:graphicData uri="http://schemas.openxmlformats.org/drawingml/2006/table">
            <a:tbl>
              <a:tblPr/>
              <a:tblGrid>
                <a:gridCol w="2132012">
                  <a:extLst>
                    <a:ext uri="{9D8B030D-6E8A-4147-A177-3AD203B41FA5}">
                      <a16:colId xmlns:a16="http://schemas.microsoft.com/office/drawing/2014/main" val="20000"/>
                    </a:ext>
                  </a:extLst>
                </a:gridCol>
                <a:gridCol w="850900">
                  <a:extLst>
                    <a:ext uri="{9D8B030D-6E8A-4147-A177-3AD203B41FA5}">
                      <a16:colId xmlns:a16="http://schemas.microsoft.com/office/drawing/2014/main" val="20001"/>
                    </a:ext>
                  </a:extLst>
                </a:gridCol>
                <a:gridCol w="1195388">
                  <a:extLst>
                    <a:ext uri="{9D8B030D-6E8A-4147-A177-3AD203B41FA5}">
                      <a16:colId xmlns:a16="http://schemas.microsoft.com/office/drawing/2014/main" val="20002"/>
                    </a:ext>
                  </a:extLst>
                </a:gridCol>
                <a:gridCol w="1195388">
                  <a:extLst>
                    <a:ext uri="{9D8B030D-6E8A-4147-A177-3AD203B41FA5}">
                      <a16:colId xmlns:a16="http://schemas.microsoft.com/office/drawing/2014/main" val="338996892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Tumors With Adequate Results,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 + 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WES</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RNAseq</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35880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Baseline Characteristics in ITT Population and Biomarker Subset</a:t>
            </a:r>
            <a:endParaRPr lang="en-US" altLang="en-US" dirty="0"/>
          </a:p>
        </p:txBody>
      </p:sp>
      <p:sp>
        <p:nvSpPr>
          <p:cNvPr id="6" name="Content Placeholder 5">
            <a:extLst>
              <a:ext uri="{FF2B5EF4-FFF2-40B4-BE49-F238E27FC236}">
                <a16:creationId xmlns:a16="http://schemas.microsoft.com/office/drawing/2014/main" id="{52D7350B-10B8-068C-C25D-9DAE31718D0E}"/>
              </a:ext>
            </a:extLst>
          </p:cNvPr>
          <p:cNvSpPr>
            <a:spLocks noGrp="1"/>
          </p:cNvSpPr>
          <p:nvPr>
            <p:ph idx="1"/>
          </p:nvPr>
        </p:nvSpPr>
        <p:spPr>
          <a:xfrm>
            <a:off x="604675" y="5765179"/>
            <a:ext cx="10877529" cy="398553"/>
          </a:xfrm>
        </p:spPr>
        <p:txBody>
          <a:bodyPr/>
          <a:lstStyle/>
          <a:p>
            <a:r>
              <a:rPr lang="en-US" sz="2400" dirty="0"/>
              <a:t>Characteristics similar between ITT population and biomarker subset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graphicFrame>
        <p:nvGraphicFramePr>
          <p:cNvPr id="3" name="Group 3">
            <a:extLst>
              <a:ext uri="{FF2B5EF4-FFF2-40B4-BE49-F238E27FC236}">
                <a16:creationId xmlns:a16="http://schemas.microsoft.com/office/drawing/2014/main" id="{E8A502B0-C71B-0C85-CA68-55C78B1D4795}"/>
              </a:ext>
            </a:extLst>
          </p:cNvPr>
          <p:cNvGraphicFramePr>
            <a:graphicFrameLocks/>
          </p:cNvGraphicFramePr>
          <p:nvPr>
            <p:extLst>
              <p:ext uri="{D42A27DB-BD31-4B8C-83A1-F6EECF244321}">
                <p14:modId xmlns:p14="http://schemas.microsoft.com/office/powerpoint/2010/main" val="1153475273"/>
              </p:ext>
            </p:extLst>
          </p:nvPr>
        </p:nvGraphicFramePr>
        <p:xfrm>
          <a:off x="727076" y="1604963"/>
          <a:ext cx="10666508" cy="4053952"/>
        </p:xfrm>
        <a:graphic>
          <a:graphicData uri="http://schemas.openxmlformats.org/drawingml/2006/table">
            <a:tbl>
              <a:tblPr/>
              <a:tblGrid>
                <a:gridCol w="1207008">
                  <a:extLst>
                    <a:ext uri="{9D8B030D-6E8A-4147-A177-3AD203B41FA5}">
                      <a16:colId xmlns:a16="http://schemas.microsoft.com/office/drawing/2014/main" val="20000"/>
                    </a:ext>
                  </a:extLst>
                </a:gridCol>
                <a:gridCol w="1078030">
                  <a:extLst>
                    <a:ext uri="{9D8B030D-6E8A-4147-A177-3AD203B41FA5}">
                      <a16:colId xmlns:a16="http://schemas.microsoft.com/office/drawing/2014/main" val="3126682852"/>
                    </a:ext>
                  </a:extLst>
                </a:gridCol>
                <a:gridCol w="1554480">
                  <a:extLst>
                    <a:ext uri="{9D8B030D-6E8A-4147-A177-3AD203B41FA5}">
                      <a16:colId xmlns:a16="http://schemas.microsoft.com/office/drawing/2014/main" val="20001"/>
                    </a:ext>
                  </a:extLst>
                </a:gridCol>
                <a:gridCol w="1261872">
                  <a:extLst>
                    <a:ext uri="{9D8B030D-6E8A-4147-A177-3AD203B41FA5}">
                      <a16:colId xmlns:a16="http://schemas.microsoft.com/office/drawing/2014/main" val="2120831671"/>
                    </a:ext>
                  </a:extLst>
                </a:gridCol>
                <a:gridCol w="1554480">
                  <a:extLst>
                    <a:ext uri="{9D8B030D-6E8A-4147-A177-3AD203B41FA5}">
                      <a16:colId xmlns:a16="http://schemas.microsoft.com/office/drawing/2014/main" val="20002"/>
                    </a:ext>
                  </a:extLst>
                </a:gridCol>
                <a:gridCol w="1261872">
                  <a:extLst>
                    <a:ext uri="{9D8B030D-6E8A-4147-A177-3AD203B41FA5}">
                      <a16:colId xmlns:a16="http://schemas.microsoft.com/office/drawing/2014/main" val="1062041816"/>
                    </a:ext>
                  </a:extLst>
                </a:gridCol>
                <a:gridCol w="1554480">
                  <a:extLst>
                    <a:ext uri="{9D8B030D-6E8A-4147-A177-3AD203B41FA5}">
                      <a16:colId xmlns:a16="http://schemas.microsoft.com/office/drawing/2014/main" val="1663100752"/>
                    </a:ext>
                  </a:extLst>
                </a:gridCol>
                <a:gridCol w="1194286">
                  <a:extLst>
                    <a:ext uri="{9D8B030D-6E8A-4147-A177-3AD203B41FA5}">
                      <a16:colId xmlns:a16="http://schemas.microsoft.com/office/drawing/2014/main" val="3971416936"/>
                    </a:ext>
                  </a:extLst>
                </a:gridCol>
              </a:tblGrid>
              <a:tr h="0">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rowSpan="2"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ITT (N = 5637)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Biomarker WES (n = 1173)</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Biomarker RNA (n = 1190)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10001"/>
                  </a:ext>
                </a:extLst>
              </a:tr>
              <a:tr h="0">
                <a:tc gridSpan="2"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99710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≥65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437 (16)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413 (15)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(18)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(13)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(15)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675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1947 (69)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669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1978 (70)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414 (71)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430 (73)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490 (81)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480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Menopausal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1227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1576 (56)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1224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1605 (57)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343 (59)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334 (56)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 (59)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230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355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CT + ET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1690 (60)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946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1709 (60)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351 (61)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353 (60)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353 (58)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331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96521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IIIC</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962 (34)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1037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974 (34)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 (33)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216 (36)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229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(34)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207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215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167075"/>
                  </a:ext>
                </a:extLst>
              </a:tr>
            </a:tbl>
          </a:graphicData>
        </a:graphic>
      </p:graphicFrame>
    </p:spTree>
    <p:extLst>
      <p:ext uri="{BB962C8B-B14F-4D97-AF65-F5344CB8AC3E}">
        <p14:creationId xmlns:p14="http://schemas.microsoft.com/office/powerpoint/2010/main" val="3644945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a:t>
            </a:r>
            <a:br>
              <a:rPr lang="en-US" dirty="0"/>
            </a:br>
            <a:r>
              <a:rPr lang="en-US" dirty="0"/>
              <a:t>iDFS in ITT Population and Biomarker Subset</a:t>
            </a:r>
            <a:endParaRPr lang="en-US" altLang="en-US" dirty="0"/>
          </a:p>
        </p:txBody>
      </p:sp>
      <p:sp>
        <p:nvSpPr>
          <p:cNvPr id="10" name="Content Placeholder 9">
            <a:extLst>
              <a:ext uri="{FF2B5EF4-FFF2-40B4-BE49-F238E27FC236}">
                <a16:creationId xmlns:a16="http://schemas.microsoft.com/office/drawing/2014/main" id="{AE179CCD-7193-0EBD-9304-E5696869E0F7}"/>
              </a:ext>
            </a:extLst>
          </p:cNvPr>
          <p:cNvSpPr>
            <a:spLocks noGrp="1"/>
          </p:cNvSpPr>
          <p:nvPr>
            <p:ph idx="1"/>
          </p:nvPr>
        </p:nvSpPr>
        <p:spPr>
          <a:xfrm>
            <a:off x="604675" y="5383625"/>
            <a:ext cx="10877529" cy="780108"/>
          </a:xfrm>
        </p:spPr>
        <p:txBody>
          <a:bodyPr/>
          <a:lstStyle/>
          <a:p>
            <a:r>
              <a:rPr lang="en-US" dirty="0"/>
              <a:t>Consistent benefit with addition of abemaciclib to ET observed in biomarker subset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graphicFrame>
        <p:nvGraphicFramePr>
          <p:cNvPr id="2" name="Group 3">
            <a:extLst>
              <a:ext uri="{FF2B5EF4-FFF2-40B4-BE49-F238E27FC236}">
                <a16:creationId xmlns:a16="http://schemas.microsoft.com/office/drawing/2014/main" id="{AC82FC85-429A-DBB6-79F7-B70F1F2C3EF9}"/>
              </a:ext>
            </a:extLst>
          </p:cNvPr>
          <p:cNvGraphicFramePr>
            <a:graphicFrameLocks/>
          </p:cNvGraphicFramePr>
          <p:nvPr>
            <p:extLst>
              <p:ext uri="{D42A27DB-BD31-4B8C-83A1-F6EECF244321}">
                <p14:modId xmlns:p14="http://schemas.microsoft.com/office/powerpoint/2010/main" val="2318112833"/>
              </p:ext>
            </p:extLst>
          </p:nvPr>
        </p:nvGraphicFramePr>
        <p:xfrm>
          <a:off x="727076" y="1604963"/>
          <a:ext cx="10735056" cy="3474800"/>
        </p:xfrm>
        <a:graphic>
          <a:graphicData uri="http://schemas.openxmlformats.org/drawingml/2006/table">
            <a:tbl>
              <a:tblPr/>
              <a:tblGrid>
                <a:gridCol w="2683764">
                  <a:extLst>
                    <a:ext uri="{9D8B030D-6E8A-4147-A177-3AD203B41FA5}">
                      <a16:colId xmlns:a16="http://schemas.microsoft.com/office/drawing/2014/main" val="20000"/>
                    </a:ext>
                  </a:extLst>
                </a:gridCol>
                <a:gridCol w="2683764">
                  <a:extLst>
                    <a:ext uri="{9D8B030D-6E8A-4147-A177-3AD203B41FA5}">
                      <a16:colId xmlns:a16="http://schemas.microsoft.com/office/drawing/2014/main" val="20001"/>
                    </a:ext>
                  </a:extLst>
                </a:gridCol>
                <a:gridCol w="2683764">
                  <a:extLst>
                    <a:ext uri="{9D8B030D-6E8A-4147-A177-3AD203B41FA5}">
                      <a16:colId xmlns:a16="http://schemas.microsoft.com/office/drawing/2014/main" val="20002"/>
                    </a:ext>
                  </a:extLst>
                </a:gridCol>
                <a:gridCol w="2683764">
                  <a:extLst>
                    <a:ext uri="{9D8B030D-6E8A-4147-A177-3AD203B41FA5}">
                      <a16:colId xmlns:a16="http://schemas.microsoft.com/office/drawing/2014/main" val="166310075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iDFS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ITT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5637)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Biomarker WES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Biomarker RNA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1190)*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Abemaciclib +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ET alone</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0.68 (0.60-0.77;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0.72 (0.57-0.91;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.0052)</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0.70 (0.56-0.88;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.0017)</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4-yr iDFS rate,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Abemaciclib +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ET alone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86.0 (84.7-87.3)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80.0 (78.5-81.6)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79.9 (76.6-83.3)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71.9 (68.3-75.6)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77.4 (74.1-80.9)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69.8 (66.1-73.7)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8" name="Text Box 30">
            <a:extLst>
              <a:ext uri="{FF2B5EF4-FFF2-40B4-BE49-F238E27FC236}">
                <a16:creationId xmlns:a16="http://schemas.microsoft.com/office/drawing/2014/main" id="{AF0BBA0B-F0A5-C8EB-6978-DBE232D978D9}"/>
              </a:ext>
            </a:extLst>
          </p:cNvPr>
          <p:cNvSpPr txBox="1">
            <a:spLocks noChangeArrowheads="1"/>
          </p:cNvSpPr>
          <p:nvPr/>
        </p:nvSpPr>
        <p:spPr bwMode="auto">
          <a:xfrm>
            <a:off x="727077" y="507841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*Case-cohort design enriched iDFS events in biomarker subset compared with ITT population.</a:t>
            </a: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a:t>
            </a:r>
            <a:br>
              <a:rPr lang="en-US" dirty="0"/>
            </a:br>
            <a:r>
              <a:rPr lang="en-US" dirty="0"/>
              <a:t>iDFS Across Intrinsic Molecular Subtypes</a:t>
            </a:r>
            <a:endParaRPr lang="en-US" altLang="en-US" dirty="0"/>
          </a:p>
        </p:txBody>
      </p:sp>
      <p:sp>
        <p:nvSpPr>
          <p:cNvPr id="7" name="Content Placeholder 6">
            <a:extLst>
              <a:ext uri="{FF2B5EF4-FFF2-40B4-BE49-F238E27FC236}">
                <a16:creationId xmlns:a16="http://schemas.microsoft.com/office/drawing/2014/main" id="{AA0610F2-C6E3-B79E-5462-01AA97C98C28}"/>
              </a:ext>
            </a:extLst>
          </p:cNvPr>
          <p:cNvSpPr>
            <a:spLocks noGrp="1"/>
          </p:cNvSpPr>
          <p:nvPr>
            <p:ph idx="1"/>
          </p:nvPr>
        </p:nvSpPr>
        <p:spPr>
          <a:xfrm>
            <a:off x="604675" y="4422979"/>
            <a:ext cx="10877529" cy="1740753"/>
          </a:xfrm>
        </p:spPr>
        <p:txBody>
          <a:bodyPr/>
          <a:lstStyle/>
          <a:p>
            <a:pPr>
              <a:spcAft>
                <a:spcPts val="500"/>
              </a:spcAft>
            </a:pPr>
            <a:r>
              <a:rPr lang="en-US" sz="2000" dirty="0"/>
              <a:t>Abemaciclib associated with comparable iDFS benefit across molecular subtypes</a:t>
            </a:r>
          </a:p>
          <a:p>
            <a:pPr lvl="1">
              <a:spcAft>
                <a:spcPts val="500"/>
              </a:spcAft>
            </a:pPr>
            <a:r>
              <a:rPr lang="en-US" sz="1800" dirty="0"/>
              <a:t>Normal-like subtype (in 3%-4%) excluded from analysis due to low WES purity</a:t>
            </a:r>
          </a:p>
          <a:p>
            <a:pPr>
              <a:spcAft>
                <a:spcPts val="500"/>
              </a:spcAft>
            </a:pPr>
            <a:r>
              <a:rPr lang="en-US" sz="2000" dirty="0"/>
              <a:t>Molecular subtype assignments and RNA expression of ER/PgR/HER2 comparable between monarchE biomarker subset and TCGA cohort</a:t>
            </a:r>
          </a:p>
          <a:p>
            <a:pPr lvl="1">
              <a:spcAft>
                <a:spcPts val="500"/>
              </a:spcAft>
            </a:pPr>
            <a:r>
              <a:rPr lang="en-US" sz="1800" dirty="0"/>
              <a:t>In both treatment arms, ~80% of tumors assigned to Luminal A/B subtypes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graphicFrame>
        <p:nvGraphicFramePr>
          <p:cNvPr id="3" name="Group 3">
            <a:extLst>
              <a:ext uri="{FF2B5EF4-FFF2-40B4-BE49-F238E27FC236}">
                <a16:creationId xmlns:a16="http://schemas.microsoft.com/office/drawing/2014/main" id="{86EC0F49-FEA1-7EF0-AF9A-2C38C5EE33D0}"/>
              </a:ext>
            </a:extLst>
          </p:cNvPr>
          <p:cNvGraphicFramePr>
            <a:graphicFrameLocks/>
          </p:cNvGraphicFramePr>
          <p:nvPr>
            <p:extLst>
              <p:ext uri="{D42A27DB-BD31-4B8C-83A1-F6EECF244321}">
                <p14:modId xmlns:p14="http://schemas.microsoft.com/office/powerpoint/2010/main" val="3023299503"/>
              </p:ext>
            </p:extLst>
          </p:nvPr>
        </p:nvGraphicFramePr>
        <p:xfrm>
          <a:off x="727076" y="1604963"/>
          <a:ext cx="10728912" cy="2499424"/>
        </p:xfrm>
        <a:graphic>
          <a:graphicData uri="http://schemas.openxmlformats.org/drawingml/2006/table">
            <a:tbl>
              <a:tblPr/>
              <a:tblGrid>
                <a:gridCol w="1621488">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234440">
                  <a:extLst>
                    <a:ext uri="{9D8B030D-6E8A-4147-A177-3AD203B41FA5}">
                      <a16:colId xmlns:a16="http://schemas.microsoft.com/office/drawing/2014/main" val="3166469375"/>
                    </a:ext>
                  </a:extLst>
                </a:gridCol>
                <a:gridCol w="1444752">
                  <a:extLst>
                    <a:ext uri="{9D8B030D-6E8A-4147-A177-3AD203B41FA5}">
                      <a16:colId xmlns:a16="http://schemas.microsoft.com/office/drawing/2014/main" val="2120831671"/>
                    </a:ext>
                  </a:extLst>
                </a:gridCol>
                <a:gridCol w="1097280">
                  <a:extLst>
                    <a:ext uri="{9D8B030D-6E8A-4147-A177-3AD203B41FA5}">
                      <a16:colId xmlns:a16="http://schemas.microsoft.com/office/drawing/2014/main" val="20002"/>
                    </a:ext>
                  </a:extLst>
                </a:gridCol>
                <a:gridCol w="1234440">
                  <a:extLst>
                    <a:ext uri="{9D8B030D-6E8A-4147-A177-3AD203B41FA5}">
                      <a16:colId xmlns:a16="http://schemas.microsoft.com/office/drawing/2014/main" val="1455584566"/>
                    </a:ext>
                  </a:extLst>
                </a:gridCol>
                <a:gridCol w="1444752">
                  <a:extLst>
                    <a:ext uri="{9D8B030D-6E8A-4147-A177-3AD203B41FA5}">
                      <a16:colId xmlns:a16="http://schemas.microsoft.com/office/drawing/2014/main" val="1062041816"/>
                    </a:ext>
                  </a:extLst>
                </a:gridCol>
                <a:gridCol w="1554480">
                  <a:extLst>
                    <a:ext uri="{9D8B030D-6E8A-4147-A177-3AD203B41FA5}">
                      <a16:colId xmlns:a16="http://schemas.microsoft.com/office/drawing/2014/main" val="122709477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 Alone</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HR (95% CI)</a:t>
                      </a:r>
                      <a:r>
                        <a:rPr kumimoji="0" lang="en-US" sz="14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4-Yr iDFS, %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4-Yr iDFS, %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99710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ITT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407/2808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86.0 (84.7-87.3)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585/2829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80.0 (78.5-81.6)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(0.60-0.77)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Biomarker subset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Luminal 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Luminal 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HER2 enriched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Basal</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138/605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28/230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65/265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32/69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9/21 (43)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77.4 (74.1-80.9)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87.5 (83.2-92)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76.3 (71.2-81.7)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52.6 (41.8-66.2)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57.1 (39.5-82.8)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182/585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45/228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88/262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34/59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8/15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69.8 (66.1-73.7)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81.4 (76.3-86.8)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66.6 (61.1-72.7)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42.5 (31.4-57.5)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46.7 (27.2-80.2)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(0.56-0.88)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(0.37-0.95)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(0.51-0.97)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0.74 (0.46-1.2)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(0.29-1.9)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Text Box 30">
            <a:extLst>
              <a:ext uri="{FF2B5EF4-FFF2-40B4-BE49-F238E27FC236}">
                <a16:creationId xmlns:a16="http://schemas.microsoft.com/office/drawing/2014/main" id="{F28D8ECA-5BA1-255A-74DF-5CB6807F1F49}"/>
              </a:ext>
            </a:extLst>
          </p:cNvPr>
          <p:cNvSpPr txBox="1">
            <a:spLocks noChangeArrowheads="1"/>
          </p:cNvSpPr>
          <p:nvPr/>
        </p:nvSpPr>
        <p:spPr bwMode="auto">
          <a:xfrm>
            <a:off x="727077" y="4111077"/>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*Case-cohort design enriched for iDFS events in biomarker subset compared with ITT population. </a:t>
            </a:r>
            <a:r>
              <a:rPr lang="en-US" sz="1400" b="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.621 for interaction across all subtypes.</a:t>
            </a:r>
          </a:p>
        </p:txBody>
      </p:sp>
    </p:spTree>
    <p:extLst>
      <p:ext uri="{BB962C8B-B14F-4D97-AF65-F5344CB8AC3E}">
        <p14:creationId xmlns:p14="http://schemas.microsoft.com/office/powerpoint/2010/main" val="1608048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a:t>
            </a:r>
            <a:br>
              <a:rPr lang="en-US" dirty="0"/>
            </a:br>
            <a:r>
              <a:rPr lang="en-US" dirty="0"/>
              <a:t>iDFS Across Inferred Oncotype Risk Scores</a:t>
            </a:r>
            <a:endParaRPr lang="en-US" altLang="en-US" dirty="0"/>
          </a:p>
        </p:txBody>
      </p:sp>
      <p:sp>
        <p:nvSpPr>
          <p:cNvPr id="8" name="Content Placeholder 7">
            <a:extLst>
              <a:ext uri="{FF2B5EF4-FFF2-40B4-BE49-F238E27FC236}">
                <a16:creationId xmlns:a16="http://schemas.microsoft.com/office/drawing/2014/main" id="{62DE5FA3-82F5-CF40-6E7E-21DB11690D54}"/>
              </a:ext>
            </a:extLst>
          </p:cNvPr>
          <p:cNvSpPr>
            <a:spLocks noGrp="1"/>
          </p:cNvSpPr>
          <p:nvPr>
            <p:ph sz="half" idx="1"/>
          </p:nvPr>
        </p:nvSpPr>
        <p:spPr>
          <a:xfrm>
            <a:off x="601820" y="5027612"/>
            <a:ext cx="5309278" cy="1161855"/>
          </a:xfrm>
        </p:spPr>
        <p:txBody>
          <a:bodyPr/>
          <a:lstStyle/>
          <a:p>
            <a:r>
              <a:rPr lang="en-US" sz="2000" dirty="0"/>
              <a:t>Used RNAseq data to infer 21-gene Oncotype expression signature score</a:t>
            </a:r>
            <a:r>
              <a:rPr lang="en-US" sz="2000" baseline="30000" dirty="0"/>
              <a:t>1</a:t>
            </a:r>
            <a:endParaRPr lang="en-US" sz="2000" dirty="0"/>
          </a:p>
          <a:p>
            <a:pPr lvl="1"/>
            <a:r>
              <a:rPr lang="en-US" sz="1800" dirty="0"/>
              <a:t>Inferring Oncotype from RNAseq provides results comparable to standard RT-PCR assay</a:t>
            </a:r>
            <a:r>
              <a:rPr lang="en-US" sz="1800" baseline="30000" dirty="0"/>
              <a:t>2</a:t>
            </a:r>
            <a:endParaRPr lang="en-US" sz="1800" dirty="0"/>
          </a:p>
        </p:txBody>
      </p:sp>
      <p:sp>
        <p:nvSpPr>
          <p:cNvPr id="9" name="Content Placeholder 8">
            <a:extLst>
              <a:ext uri="{FF2B5EF4-FFF2-40B4-BE49-F238E27FC236}">
                <a16:creationId xmlns:a16="http://schemas.microsoft.com/office/drawing/2014/main" id="{4498FA70-7270-1F29-1210-CC0DD0F1E5EA}"/>
              </a:ext>
            </a:extLst>
          </p:cNvPr>
          <p:cNvSpPr>
            <a:spLocks noGrp="1"/>
          </p:cNvSpPr>
          <p:nvPr>
            <p:ph sz="half" idx="2"/>
          </p:nvPr>
        </p:nvSpPr>
        <p:spPr>
          <a:xfrm>
            <a:off x="6252634" y="5028156"/>
            <a:ext cx="5229570" cy="1162035"/>
          </a:xfrm>
        </p:spPr>
        <p:txBody>
          <a:bodyPr/>
          <a:lstStyle/>
          <a:p>
            <a:r>
              <a:rPr lang="en-US" sz="2000" dirty="0"/>
              <a:t>iDFS benefit with abemaciclib observed in high-risk and low-risk subgroups, where risk defined by inferred Oncotype risk score</a:t>
            </a:r>
            <a:r>
              <a:rPr lang="en-US" sz="2000" baseline="30000" dirty="0"/>
              <a:t>1</a:t>
            </a:r>
            <a:endParaRPr 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Turner. SABCS 2023. Abstr GS03-06. 2. Buus. NPJ Breast Cancer. 2021;7:15.</a:t>
            </a:r>
          </a:p>
        </p:txBody>
      </p:sp>
      <p:graphicFrame>
        <p:nvGraphicFramePr>
          <p:cNvPr id="3" name="Group 3">
            <a:extLst>
              <a:ext uri="{FF2B5EF4-FFF2-40B4-BE49-F238E27FC236}">
                <a16:creationId xmlns:a16="http://schemas.microsoft.com/office/drawing/2014/main" id="{86EC0F49-FEA1-7EF0-AF9A-2C38C5EE33D0}"/>
              </a:ext>
            </a:extLst>
          </p:cNvPr>
          <p:cNvGraphicFramePr>
            <a:graphicFrameLocks/>
          </p:cNvGraphicFramePr>
          <p:nvPr>
            <p:extLst>
              <p:ext uri="{D42A27DB-BD31-4B8C-83A1-F6EECF244321}">
                <p14:modId xmlns:p14="http://schemas.microsoft.com/office/powerpoint/2010/main" val="2687115179"/>
              </p:ext>
            </p:extLst>
          </p:nvPr>
        </p:nvGraphicFramePr>
        <p:xfrm>
          <a:off x="727076" y="1604963"/>
          <a:ext cx="10735056" cy="2895696"/>
        </p:xfrm>
        <a:graphic>
          <a:graphicData uri="http://schemas.openxmlformats.org/drawingml/2006/table">
            <a:tbl>
              <a:tblPr/>
              <a:tblGrid>
                <a:gridCol w="192024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234440">
                  <a:extLst>
                    <a:ext uri="{9D8B030D-6E8A-4147-A177-3AD203B41FA5}">
                      <a16:colId xmlns:a16="http://schemas.microsoft.com/office/drawing/2014/main" val="834788420"/>
                    </a:ext>
                  </a:extLst>
                </a:gridCol>
                <a:gridCol w="1444752">
                  <a:extLst>
                    <a:ext uri="{9D8B030D-6E8A-4147-A177-3AD203B41FA5}">
                      <a16:colId xmlns:a16="http://schemas.microsoft.com/office/drawing/2014/main" val="2120831671"/>
                    </a:ext>
                  </a:extLst>
                </a:gridCol>
                <a:gridCol w="1097280">
                  <a:extLst>
                    <a:ext uri="{9D8B030D-6E8A-4147-A177-3AD203B41FA5}">
                      <a16:colId xmlns:a16="http://schemas.microsoft.com/office/drawing/2014/main" val="20002"/>
                    </a:ext>
                  </a:extLst>
                </a:gridCol>
                <a:gridCol w="1234440">
                  <a:extLst>
                    <a:ext uri="{9D8B030D-6E8A-4147-A177-3AD203B41FA5}">
                      <a16:colId xmlns:a16="http://schemas.microsoft.com/office/drawing/2014/main" val="3201336701"/>
                    </a:ext>
                  </a:extLst>
                </a:gridCol>
                <a:gridCol w="1444752">
                  <a:extLst>
                    <a:ext uri="{9D8B030D-6E8A-4147-A177-3AD203B41FA5}">
                      <a16:colId xmlns:a16="http://schemas.microsoft.com/office/drawing/2014/main" val="1062041816"/>
                    </a:ext>
                  </a:extLst>
                </a:gridCol>
                <a:gridCol w="1261872">
                  <a:extLst>
                    <a:ext uri="{9D8B030D-6E8A-4147-A177-3AD203B41FA5}">
                      <a16:colId xmlns:a16="http://schemas.microsoft.com/office/drawing/2014/main" val="122709477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r>
                        <a:rPr kumimoji="0" lang="en-GB" sz="1400" b="1" i="0" u="none" strike="noStrike" cap="none" normalizeH="0" baseline="30000" dirty="0">
                          <a:ln>
                            <a:noFill/>
                          </a:ln>
                          <a:solidFill>
                            <a:schemeClr val="tx1"/>
                          </a:solidFill>
                          <a:effectLst/>
                          <a:latin typeface="Calibri" panose="020F0502020204030204" pitchFamily="34" charset="0"/>
                        </a:rPr>
                        <a:t>1</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 Alone</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HR (95% CI)</a:t>
                      </a:r>
                      <a:r>
                        <a:rPr kumimoji="0" lang="en-US" sz="14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4-Yr iDFS, %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4-Yr iDFS, %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99710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ITT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407/2808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(84.7-87.3)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585/2829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(78.5-81.6)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(0.60-0.77)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Biomarker subset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138/605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(74.1-80.9)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182/585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(66.1-73.7)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(0.56-0.88)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Inferred Oncotype-RNA score ≤25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18/173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(85.8-94.9)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28/165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(78.7-90.1)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(0.33-1.10)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906307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Inferred Oncotype-RNA score &gt;25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120/432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(68.1-76.8)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154/420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64.1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(59.6-69)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(0.57-0.92)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47227677"/>
                  </a:ext>
                </a:extLst>
              </a:tr>
            </a:tbl>
          </a:graphicData>
        </a:graphic>
      </p:graphicFrame>
      <p:sp>
        <p:nvSpPr>
          <p:cNvPr id="7" name="Text Box 30">
            <a:extLst>
              <a:ext uri="{FF2B5EF4-FFF2-40B4-BE49-F238E27FC236}">
                <a16:creationId xmlns:a16="http://schemas.microsoft.com/office/drawing/2014/main" id="{1863CCE1-9A7B-0CA2-230F-E625B26129D7}"/>
              </a:ext>
            </a:extLst>
          </p:cNvPr>
          <p:cNvSpPr txBox="1">
            <a:spLocks noChangeArrowheads="1"/>
          </p:cNvSpPr>
          <p:nvPr/>
        </p:nvSpPr>
        <p:spPr bwMode="auto">
          <a:xfrm>
            <a:off x="727077" y="4506913"/>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*Case-cohort design enriched for iDFS events in biomarker subset vs ITT population; presented iDFS rates indicative of relative prognosis but do not inform actual risk of recurrence within each subtype. </a:t>
            </a:r>
            <a:r>
              <a:rPr lang="en-US" sz="1400" b="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.532 for interaction across high and low inferred Oncotype scores.</a:t>
            </a:r>
          </a:p>
        </p:txBody>
      </p:sp>
    </p:spTree>
    <p:extLst>
      <p:ext uri="{BB962C8B-B14F-4D97-AF65-F5344CB8AC3E}">
        <p14:creationId xmlns:p14="http://schemas.microsoft.com/office/powerpoint/2010/main" val="1874129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8D9F-96E4-3E48-13C0-E6134BDB589C}"/>
              </a:ext>
            </a:extLst>
          </p:cNvPr>
          <p:cNvSpPr>
            <a:spLocks noGrp="1"/>
          </p:cNvSpPr>
          <p:nvPr>
            <p:ph type="title"/>
          </p:nvPr>
        </p:nvSpPr>
        <p:spPr/>
        <p:txBody>
          <a:bodyPr/>
          <a:lstStyle/>
          <a:p>
            <a:r>
              <a:rPr lang="en-US" dirty="0"/>
              <a:t>monarchE Molecular Profiling: iDFS Across Most Common Oncogenic Alterations* (Prevalence ≥9%)</a:t>
            </a:r>
          </a:p>
        </p:txBody>
      </p:sp>
      <p:sp>
        <p:nvSpPr>
          <p:cNvPr id="6" name="Content Placeholder 5">
            <a:extLst>
              <a:ext uri="{FF2B5EF4-FFF2-40B4-BE49-F238E27FC236}">
                <a16:creationId xmlns:a16="http://schemas.microsoft.com/office/drawing/2014/main" id="{5CB708B7-FC5C-20B5-1DEB-16D6C219DED0}"/>
              </a:ext>
            </a:extLst>
          </p:cNvPr>
          <p:cNvSpPr>
            <a:spLocks noGrp="1"/>
          </p:cNvSpPr>
          <p:nvPr>
            <p:ph idx="1"/>
          </p:nvPr>
        </p:nvSpPr>
        <p:spPr>
          <a:xfrm>
            <a:off x="8525353" y="1513047"/>
            <a:ext cx="2956851" cy="4650686"/>
          </a:xfrm>
        </p:spPr>
        <p:txBody>
          <a:bodyPr/>
          <a:lstStyle/>
          <a:p>
            <a:r>
              <a:rPr lang="en-US" sz="2000" dirty="0"/>
              <a:t>Prevalence of oncogenic alterations* in monarchE similar to TCGA population</a:t>
            </a:r>
          </a:p>
          <a:p>
            <a:r>
              <a:rPr lang="en-US" sz="2000" dirty="0"/>
              <a:t>iDFS benefit with abemaciclib consistent across most common alterations</a:t>
            </a:r>
          </a:p>
          <a:p>
            <a:r>
              <a:rPr lang="en-US" sz="2000" i="1" dirty="0"/>
              <a:t>MYC </a:t>
            </a:r>
            <a:r>
              <a:rPr lang="en-US" sz="2000" dirty="0"/>
              <a:t>amp associated with decreased benefit from abemaciclib</a:t>
            </a:r>
          </a:p>
          <a:p>
            <a:pPr lvl="1"/>
            <a:r>
              <a:rPr lang="en-US" sz="1800" dirty="0"/>
              <a:t>Exploratory analysis limited by small sample size</a:t>
            </a:r>
          </a:p>
          <a:p>
            <a:endParaRPr lang="en-US" sz="2000" dirty="0"/>
          </a:p>
        </p:txBody>
      </p:sp>
      <p:sp>
        <p:nvSpPr>
          <p:cNvPr id="4" name="Text Box 11">
            <a:extLst>
              <a:ext uri="{FF2B5EF4-FFF2-40B4-BE49-F238E27FC236}">
                <a16:creationId xmlns:a16="http://schemas.microsoft.com/office/drawing/2014/main" id="{A87DA5E0-56AA-F32B-2EE2-2780439B53F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graphicFrame>
        <p:nvGraphicFramePr>
          <p:cNvPr id="5" name="Group 32">
            <a:extLst>
              <a:ext uri="{FF2B5EF4-FFF2-40B4-BE49-F238E27FC236}">
                <a16:creationId xmlns:a16="http://schemas.microsoft.com/office/drawing/2014/main" id="{275FE2B6-A2D9-6D16-6B89-67FA86DB4E42}"/>
              </a:ext>
            </a:extLst>
          </p:cNvPr>
          <p:cNvGraphicFramePr>
            <a:graphicFrameLocks noGrp="1"/>
          </p:cNvGraphicFramePr>
          <p:nvPr>
            <p:extLst>
              <p:ext uri="{D42A27DB-BD31-4B8C-83A1-F6EECF244321}">
                <p14:modId xmlns:p14="http://schemas.microsoft.com/office/powerpoint/2010/main" val="3348480366"/>
              </p:ext>
            </p:extLst>
          </p:nvPr>
        </p:nvGraphicFramePr>
        <p:xfrm>
          <a:off x="727076" y="1249363"/>
          <a:ext cx="7680960" cy="5181872"/>
        </p:xfrm>
        <a:graphic>
          <a:graphicData uri="http://schemas.openxmlformats.org/drawingml/2006/table">
            <a:tbl>
              <a:tblPr/>
              <a:tblGrid>
                <a:gridCol w="164592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188720">
                  <a:extLst>
                    <a:ext uri="{9D8B030D-6E8A-4147-A177-3AD203B41FA5}">
                      <a16:colId xmlns:a16="http://schemas.microsoft.com/office/drawing/2014/main" val="30013232"/>
                    </a:ext>
                  </a:extLst>
                </a:gridCol>
                <a:gridCol w="1188720">
                  <a:extLst>
                    <a:ext uri="{9D8B030D-6E8A-4147-A177-3AD203B41FA5}">
                      <a16:colId xmlns:a16="http://schemas.microsoft.com/office/drawing/2014/main" val="20002"/>
                    </a:ext>
                  </a:extLst>
                </a:gridCol>
                <a:gridCol w="1463040">
                  <a:extLst>
                    <a:ext uri="{9D8B030D-6E8A-4147-A177-3AD203B41FA5}">
                      <a16:colId xmlns:a16="http://schemas.microsoft.com/office/drawing/2014/main" val="3793730254"/>
                    </a:ext>
                  </a:extLst>
                </a:gridCol>
                <a:gridCol w="1097280">
                  <a:extLst>
                    <a:ext uri="{9D8B030D-6E8A-4147-A177-3AD203B41FA5}">
                      <a16:colId xmlns:a16="http://schemas.microsoft.com/office/drawing/2014/main" val="4000122424"/>
                    </a:ext>
                  </a:extLst>
                </a:gridCol>
              </a:tblGrid>
              <a:tr h="15240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Alteration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Interaction </a:t>
                      </a: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15240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 + 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ET Alone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9980863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123/580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169/593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0.72 (0.57-0.91)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PIK3CA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55/217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73/229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(0.53-1.1)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PIK3CA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68/363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96/364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(0.51-0.95)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mut/homdel</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55/189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82/184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0.60 (0.42-0.84)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68/391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87/409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(0.59-1.1)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5661387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CCND1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amp</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36/113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42/129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0.94 (0.6-1.5)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906861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CCND1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87/467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127/464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0.66 (0.5-0.87)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8440997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ZNF703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amp</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28/96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37/100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0.77 (0.47-1.3)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3325861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ZNF703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95/484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132/493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0.71 (0.54-0.92)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970212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MYC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amp</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34/92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25/84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(0.77-2.2)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964001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MYC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89/488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144/509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 (0.47-0.8)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5726445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FGFR1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amp</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26/88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35/98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0.80 (0.48-1.3)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68335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FGFR1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97/492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134/495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(0.54-0.91)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3733588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GATA3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13/73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17/88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0.86 (0.42-1.8)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440187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GATA3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110/507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152/505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0.69 (0.54-0.89)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44165685"/>
                  </a:ext>
                </a:extLst>
              </a:tr>
            </a:tbl>
          </a:graphicData>
        </a:graphic>
      </p:graphicFrame>
      <p:sp>
        <p:nvSpPr>
          <p:cNvPr id="7" name="Text Box 30">
            <a:extLst>
              <a:ext uri="{FF2B5EF4-FFF2-40B4-BE49-F238E27FC236}">
                <a16:creationId xmlns:a16="http://schemas.microsoft.com/office/drawing/2014/main" id="{1510162A-8F05-F471-8BE9-7612FE80F273}"/>
              </a:ext>
            </a:extLst>
          </p:cNvPr>
          <p:cNvSpPr txBox="1">
            <a:spLocks noChangeArrowheads="1"/>
          </p:cNvSpPr>
          <p:nvPr/>
        </p:nvSpPr>
        <p:spPr bwMode="auto">
          <a:xfrm>
            <a:off x="8525353" y="5929313"/>
            <a:ext cx="327136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*Variants known to be activating or to impart loss of function.</a:t>
            </a:r>
          </a:p>
        </p:txBody>
      </p:sp>
    </p:spTree>
    <p:extLst>
      <p:ext uri="{BB962C8B-B14F-4D97-AF65-F5344CB8AC3E}">
        <p14:creationId xmlns:p14="http://schemas.microsoft.com/office/powerpoint/2010/main" val="3186358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400" dirty="0"/>
              <a:t>In this analysis of a biomarker subset of monarchE participants with </a:t>
            </a:r>
            <a:r>
              <a:rPr lang="en-US" altLang="en-US" sz="2400" dirty="0"/>
              <a:t>node-positive, high-risk HR+/HER2- EBC, </a:t>
            </a:r>
            <a:r>
              <a:rPr lang="en-US" sz="2400" dirty="0"/>
              <a:t>abemaciclib + ET increased iDFS benefit across molecular subtypes and inferred Oncotype-RNA risk scores vs ET alone</a:t>
            </a:r>
          </a:p>
          <a:p>
            <a:r>
              <a:rPr lang="en-US" sz="2400" dirty="0"/>
              <a:t>Benefit from addition of abemaciclib observed across most common genomic alterations, with exception of </a:t>
            </a:r>
            <a:r>
              <a:rPr lang="en-US" sz="2400" i="1" dirty="0"/>
              <a:t>MYC </a:t>
            </a:r>
            <a:r>
              <a:rPr lang="en-US" sz="2400" dirty="0"/>
              <a:t>amplification</a:t>
            </a:r>
          </a:p>
          <a:p>
            <a:r>
              <a:rPr lang="en-US" altLang="en-US" sz="2400" dirty="0"/>
              <a:t>Investigators concluded that analysis supports use of </a:t>
            </a:r>
            <a:r>
              <a:rPr lang="en-US" sz="2400" dirty="0"/>
              <a:t>abemaciclib + ET in </a:t>
            </a:r>
            <a:r>
              <a:rPr lang="en-US" altLang="en-US" sz="2400" dirty="0"/>
              <a:t>node-positive, high-risk HR+/HER2- EBC irrespective of molecular subtype and inferred Oncotype-RNA risk score, and </a:t>
            </a:r>
            <a:r>
              <a:rPr lang="en-US" sz="2400" dirty="0"/>
              <a:t>across most common genomic alterations</a:t>
            </a:r>
          </a:p>
          <a:p>
            <a:pPr lvl="1"/>
            <a:r>
              <a:rPr lang="en-US" sz="2200" dirty="0"/>
              <a:t>Further study warranted to determine effect of </a:t>
            </a:r>
            <a:r>
              <a:rPr lang="en-US" sz="2200" i="1" dirty="0"/>
              <a:t>MYC </a:t>
            </a:r>
            <a:r>
              <a:rPr lang="en-US" sz="2200" dirty="0"/>
              <a:t>amplifications on CDK4/6i treatment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25886-4798-EEEE-4ED7-B8A5F08C93F0}"/>
              </a:ext>
            </a:extLst>
          </p:cNvPr>
          <p:cNvSpPr>
            <a:spLocks noGrp="1"/>
          </p:cNvSpPr>
          <p:nvPr>
            <p:ph type="title"/>
          </p:nvPr>
        </p:nvSpPr>
        <p:spPr/>
        <p:txBody>
          <a:bodyPr/>
          <a:lstStyle/>
          <a:p>
            <a:r>
              <a:rPr lang="en-US" dirty="0"/>
              <a:t>Technical Feasibility of ctDNA Detection in monarchE: </a:t>
            </a:r>
            <a:br>
              <a:rPr lang="en-US" dirty="0"/>
            </a:br>
            <a:r>
              <a:rPr lang="en-US" dirty="0"/>
              <a:t>Pilot Study Design and Patient Subset Characteristics</a:t>
            </a:r>
          </a:p>
        </p:txBody>
      </p:sp>
      <p:sp>
        <p:nvSpPr>
          <p:cNvPr id="3" name="Content Placeholder 2">
            <a:extLst>
              <a:ext uri="{FF2B5EF4-FFF2-40B4-BE49-F238E27FC236}">
                <a16:creationId xmlns:a16="http://schemas.microsoft.com/office/drawing/2014/main" id="{215E5CCF-15BC-A7EC-E9D3-C15F6C53ABE6}"/>
              </a:ext>
            </a:extLst>
          </p:cNvPr>
          <p:cNvSpPr>
            <a:spLocks noGrp="1"/>
          </p:cNvSpPr>
          <p:nvPr>
            <p:ph sz="half" idx="1"/>
          </p:nvPr>
        </p:nvSpPr>
        <p:spPr/>
        <p:txBody>
          <a:bodyPr/>
          <a:lstStyle/>
          <a:p>
            <a:r>
              <a:rPr lang="en-US" sz="2000" b="1" dirty="0"/>
              <a:t>Design: </a:t>
            </a:r>
            <a:r>
              <a:rPr lang="en-US" sz="2000" dirty="0"/>
              <a:t>pilot study evaluating technical feasibility of ctDNA detection and dynamics in subset of patients from monarchE</a:t>
            </a:r>
            <a:r>
              <a:rPr lang="en-US" sz="2000" baseline="30000" dirty="0"/>
              <a:t>1</a:t>
            </a:r>
            <a:endParaRPr lang="en-US" sz="2000" dirty="0"/>
          </a:p>
          <a:p>
            <a:r>
              <a:rPr lang="en-US" sz="2000" b="1" dirty="0"/>
              <a:t>Patient subset: </a:t>
            </a:r>
            <a:r>
              <a:rPr lang="en-US" sz="2000" dirty="0"/>
              <a:t>preselected N = 178 patients with range of tumor mutation burden based on existing data from WES of primary tumors</a:t>
            </a:r>
            <a:r>
              <a:rPr lang="en-US" sz="2000" baseline="30000" dirty="0"/>
              <a:t>1</a:t>
            </a:r>
            <a:endParaRPr lang="en-US" sz="2000" dirty="0"/>
          </a:p>
          <a:p>
            <a:pPr lvl="1"/>
            <a:r>
              <a:rPr lang="en-US" sz="1800" dirty="0"/>
              <a:t>Limited to those with available samples, prior adjuvant CT,* and who initiated ET before randomization</a:t>
            </a:r>
          </a:p>
          <a:p>
            <a:pPr lvl="1"/>
            <a:r>
              <a:rPr lang="en-US" sz="1800" dirty="0"/>
              <a:t>Excluded those who experienced iDFS events within 2-yr treatment period</a:t>
            </a:r>
          </a:p>
          <a:p>
            <a:endParaRPr lang="en-US" sz="2000" dirty="0"/>
          </a:p>
          <a:p>
            <a:endParaRPr lang="en-US" sz="2000" dirty="0"/>
          </a:p>
          <a:p>
            <a:endParaRPr lang="en-US" sz="2000" dirty="0"/>
          </a:p>
        </p:txBody>
      </p:sp>
      <p:sp>
        <p:nvSpPr>
          <p:cNvPr id="7" name="Content Placeholder 6">
            <a:extLst>
              <a:ext uri="{FF2B5EF4-FFF2-40B4-BE49-F238E27FC236}">
                <a16:creationId xmlns:a16="http://schemas.microsoft.com/office/drawing/2014/main" id="{F7503CDF-FC57-A327-CDCA-04BC72A1B0AC}"/>
              </a:ext>
            </a:extLst>
          </p:cNvPr>
          <p:cNvSpPr>
            <a:spLocks noGrp="1"/>
          </p:cNvSpPr>
          <p:nvPr>
            <p:ph sz="half" idx="2"/>
          </p:nvPr>
        </p:nvSpPr>
        <p:spPr>
          <a:xfrm>
            <a:off x="6252634" y="1510730"/>
            <a:ext cx="5229570" cy="4679462"/>
          </a:xfrm>
        </p:spPr>
        <p:txBody>
          <a:bodyPr/>
          <a:lstStyle/>
          <a:p>
            <a:r>
              <a:rPr lang="en-US" sz="2000" b="1" dirty="0"/>
              <a:t>Sample collection and analysis:</a:t>
            </a:r>
            <a:r>
              <a:rPr lang="en-US" sz="2000" b="1" baseline="30000" dirty="0"/>
              <a:t>1</a:t>
            </a:r>
            <a:endParaRPr lang="en-US" sz="2000" b="1" dirty="0"/>
          </a:p>
          <a:p>
            <a:pPr lvl="1"/>
            <a:r>
              <a:rPr lang="en-US" sz="1800" dirty="0"/>
              <a:t>Tumor tissue collected at screening, plasma collected at Mo 0 and Mo 24</a:t>
            </a:r>
          </a:p>
          <a:p>
            <a:pPr lvl="1"/>
            <a:r>
              <a:rPr lang="en-US" sz="1800" dirty="0"/>
              <a:t>ctDNA detected with Signatera™ ctDNA assay individualized to each patient using up to 16 genetic variants from baseline WES data</a:t>
            </a:r>
          </a:p>
          <a:p>
            <a:pPr lvl="1"/>
            <a:r>
              <a:rPr lang="en-US" sz="1800" dirty="0"/>
              <a:t>Clinical data cutoff: July 1, 2022</a:t>
            </a:r>
          </a:p>
          <a:p>
            <a:endParaRPr lang="en-US" dirty="0"/>
          </a:p>
        </p:txBody>
      </p:sp>
      <p:sp>
        <p:nvSpPr>
          <p:cNvPr id="5" name="Text Box 15">
            <a:extLst>
              <a:ext uri="{FF2B5EF4-FFF2-40B4-BE49-F238E27FC236}">
                <a16:creationId xmlns:a16="http://schemas.microsoft.com/office/drawing/2014/main" id="{B5D512C6-7234-602D-6D95-FD07CF7E51A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Loi. SABCS 2023. Abstr PS06-01. 2. Johnston. JCO. 2020;38:3987.</a:t>
            </a:r>
          </a:p>
        </p:txBody>
      </p:sp>
      <p:graphicFrame>
        <p:nvGraphicFramePr>
          <p:cNvPr id="8" name="Group 3">
            <a:extLst>
              <a:ext uri="{FF2B5EF4-FFF2-40B4-BE49-F238E27FC236}">
                <a16:creationId xmlns:a16="http://schemas.microsoft.com/office/drawing/2014/main" id="{69A06984-53D5-DE70-EEEE-4D68EBBE6176}"/>
              </a:ext>
            </a:extLst>
          </p:cNvPr>
          <p:cNvGraphicFramePr>
            <a:graphicFrameLocks/>
          </p:cNvGraphicFramePr>
          <p:nvPr/>
        </p:nvGraphicFramePr>
        <p:xfrm>
          <a:off x="6384926" y="3972523"/>
          <a:ext cx="5376672" cy="2286064"/>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r>
                        <a:rPr kumimoji="0" lang="en-GB" sz="1800" b="1" i="0" u="none" strike="noStrike" cap="none" normalizeH="0" baseline="30000" dirty="0">
                          <a:ln>
                            <a:noFill/>
                          </a:ln>
                          <a:solidFill>
                            <a:schemeClr val="tx1"/>
                          </a:solidFill>
                          <a:effectLst/>
                          <a:latin typeface="Calibri" panose="020F0502020204030204" pitchFamily="34" charset="0"/>
                        </a:rPr>
                        <a:t>1</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 Subset (N =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arm,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Abemaciclib +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ET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On adjuvant ET at time of randomization,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9" name="Text Box 30">
            <a:extLst>
              <a:ext uri="{FF2B5EF4-FFF2-40B4-BE49-F238E27FC236}">
                <a16:creationId xmlns:a16="http://schemas.microsoft.com/office/drawing/2014/main" id="{BAA2C9C9-6E37-DAE7-4087-87B81E2B4766}"/>
              </a:ext>
            </a:extLst>
          </p:cNvPr>
          <p:cNvSpPr txBox="1">
            <a:spLocks noChangeArrowheads="1"/>
          </p:cNvSpPr>
          <p:nvPr/>
        </p:nvSpPr>
        <p:spPr bwMode="auto">
          <a:xfrm>
            <a:off x="727077" y="5953375"/>
            <a:ext cx="531266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 ITT population of monarchE, 58% had received adjuvant CT.</a:t>
            </a:r>
            <a:r>
              <a:rPr lang="en-US" altLang="en-US" sz="1400" b="0" baseline="30000" dirty="0">
                <a:solidFill>
                  <a:schemeClr val="bg1"/>
                </a:solidFill>
                <a:latin typeface="Calibri" panose="020F0502020204030204" pitchFamily="34" charset="0"/>
              </a:rPr>
              <a:t>2 </a:t>
            </a:r>
          </a:p>
        </p:txBody>
      </p:sp>
    </p:spTree>
    <p:extLst>
      <p:ext uri="{BB962C8B-B14F-4D97-AF65-F5344CB8AC3E}">
        <p14:creationId xmlns:p14="http://schemas.microsoft.com/office/powerpoint/2010/main" val="1341762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25886-4798-EEEE-4ED7-B8A5F08C93F0}"/>
              </a:ext>
            </a:extLst>
          </p:cNvPr>
          <p:cNvSpPr>
            <a:spLocks noGrp="1"/>
          </p:cNvSpPr>
          <p:nvPr>
            <p:ph type="title"/>
          </p:nvPr>
        </p:nvSpPr>
        <p:spPr/>
        <p:txBody>
          <a:bodyPr/>
          <a:lstStyle/>
          <a:p>
            <a:r>
              <a:rPr lang="en-US" dirty="0"/>
              <a:t>Technical Feasibility of ctDNA Detection in monarchE: Association Between ctDNA Positivity and Recurrence</a:t>
            </a:r>
          </a:p>
        </p:txBody>
      </p:sp>
      <p:sp>
        <p:nvSpPr>
          <p:cNvPr id="10" name="Content Placeholder 9">
            <a:extLst>
              <a:ext uri="{FF2B5EF4-FFF2-40B4-BE49-F238E27FC236}">
                <a16:creationId xmlns:a16="http://schemas.microsoft.com/office/drawing/2014/main" id="{D4A26E35-DBD9-1629-A6B1-04DCEF45C02A}"/>
              </a:ext>
            </a:extLst>
          </p:cNvPr>
          <p:cNvSpPr>
            <a:spLocks noGrp="1"/>
          </p:cNvSpPr>
          <p:nvPr>
            <p:ph sz="half" idx="2"/>
          </p:nvPr>
        </p:nvSpPr>
        <p:spPr>
          <a:xfrm>
            <a:off x="6252634" y="4292090"/>
            <a:ext cx="5229570" cy="1898102"/>
          </a:xfrm>
        </p:spPr>
        <p:txBody>
          <a:bodyPr/>
          <a:lstStyle/>
          <a:p>
            <a:r>
              <a:rPr lang="en-US" sz="2000" dirty="0"/>
              <a:t>Median duration from ctDNA detection </a:t>
            </a:r>
            <a:r>
              <a:rPr lang="en-US" sz="2000" dirty="0">
                <a:latin typeface="Segoe UI Symbol" panose="020B0502040204020203" pitchFamily="34" charset="0"/>
                <a:ea typeface="Segoe UI Symbol" panose="020B0502040204020203" pitchFamily="34" charset="0"/>
              </a:rPr>
              <a:t>→</a:t>
            </a:r>
            <a:r>
              <a:rPr lang="en-US" sz="2000" dirty="0"/>
              <a:t> recurrence (range):</a:t>
            </a:r>
          </a:p>
          <a:p>
            <a:pPr lvl="1"/>
            <a:r>
              <a:rPr lang="en-US" sz="1800" dirty="0"/>
              <a:t>Among those ctDNA+ at BL: from BL, 27 mo (25-43); from Mo 24, 3 mo (1-19)</a:t>
            </a:r>
          </a:p>
          <a:p>
            <a:pPr lvl="1"/>
            <a:r>
              <a:rPr lang="en-US" sz="1800" dirty="0"/>
              <a:t>Among those who became ctDNA+ at 24 mo: from Mo 24, 5 mo (0-25)</a:t>
            </a:r>
          </a:p>
        </p:txBody>
      </p:sp>
      <p:sp>
        <p:nvSpPr>
          <p:cNvPr id="5" name="Text Box 15">
            <a:extLst>
              <a:ext uri="{FF2B5EF4-FFF2-40B4-BE49-F238E27FC236}">
                <a16:creationId xmlns:a16="http://schemas.microsoft.com/office/drawing/2014/main" id="{4B45E628-7532-EC6F-495B-F78632A10C3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Loi. SABCS 2023. Abstr PS06-01. </a:t>
            </a:r>
          </a:p>
        </p:txBody>
      </p:sp>
      <p:graphicFrame>
        <p:nvGraphicFramePr>
          <p:cNvPr id="6" name="Group 3">
            <a:extLst>
              <a:ext uri="{FF2B5EF4-FFF2-40B4-BE49-F238E27FC236}">
                <a16:creationId xmlns:a16="http://schemas.microsoft.com/office/drawing/2014/main" id="{AAA7976D-0B96-FDC5-5F60-035414E319F3}"/>
              </a:ext>
            </a:extLst>
          </p:cNvPr>
          <p:cNvGraphicFramePr>
            <a:graphicFrameLocks/>
          </p:cNvGraphicFramePr>
          <p:nvPr>
            <p:extLst>
              <p:ext uri="{D42A27DB-BD31-4B8C-83A1-F6EECF244321}">
                <p14:modId xmlns:p14="http://schemas.microsoft.com/office/powerpoint/2010/main" val="3736315810"/>
              </p:ext>
            </p:extLst>
          </p:nvPr>
        </p:nvGraphicFramePr>
        <p:xfrm>
          <a:off x="522288" y="1604963"/>
          <a:ext cx="5376672" cy="4663536"/>
        </p:xfrm>
        <a:graphic>
          <a:graphicData uri="http://schemas.openxmlformats.org/drawingml/2006/table">
            <a:tbl>
              <a:tblPr/>
              <a:tblGrid>
                <a:gridCol w="1901952">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822960">
                  <a:extLst>
                    <a:ext uri="{9D8B030D-6E8A-4147-A177-3AD203B41FA5}">
                      <a16:colId xmlns:a16="http://schemas.microsoft.com/office/drawing/2014/main" val="423540589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ctDNA+ at BL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ctDNA+ at Mo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iDFS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Pilot subset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178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(23.6)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(39.3)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(39.3)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(100.0)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Without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(60.7)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ctDNA+ at BL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(100.0)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111551822"/>
                  </a:ext>
                </a:extLst>
              </a:tr>
              <a:tr h="0">
                <a:tc>
                  <a:txBody>
                    <a:bodyPr/>
                    <a:lstStyle/>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Remained ctDNA+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(100.0)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(100.0)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8632250"/>
                  </a:ext>
                </a:extLst>
              </a:tr>
              <a:tr h="0">
                <a:tc>
                  <a:txBody>
                    <a:bodyPr/>
                    <a:lstStyle/>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Cleared at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(100.0)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5061079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Became ctDNA+ at 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(19.7)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(100.0)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(100.0)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932689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Persistent ctDNA- at 0 and 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(74.7)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82134684"/>
                  </a:ext>
                </a:extLst>
              </a:tr>
            </a:tbl>
          </a:graphicData>
        </a:graphic>
      </p:graphicFrame>
      <p:graphicFrame>
        <p:nvGraphicFramePr>
          <p:cNvPr id="4" name="Group 3">
            <a:extLst>
              <a:ext uri="{FF2B5EF4-FFF2-40B4-BE49-F238E27FC236}">
                <a16:creationId xmlns:a16="http://schemas.microsoft.com/office/drawing/2014/main" id="{96C489BE-8BAA-D020-77A7-4CF6CF67D1CC}"/>
              </a:ext>
            </a:extLst>
          </p:cNvPr>
          <p:cNvGraphicFramePr>
            <a:graphicFrameLocks/>
          </p:cNvGraphicFramePr>
          <p:nvPr>
            <p:extLst>
              <p:ext uri="{D42A27DB-BD31-4B8C-83A1-F6EECF244321}">
                <p14:modId xmlns:p14="http://schemas.microsoft.com/office/powerpoint/2010/main" val="2107701302"/>
              </p:ext>
            </p:extLst>
          </p:nvPr>
        </p:nvGraphicFramePr>
        <p:xfrm>
          <a:off x="6384926" y="1610437"/>
          <a:ext cx="5375676" cy="1219264"/>
        </p:xfrm>
        <a:graphic>
          <a:graphicData uri="http://schemas.openxmlformats.org/drawingml/2006/table">
            <a:tbl>
              <a:tblPr/>
              <a:tblGrid>
                <a:gridCol w="744007">
                  <a:extLst>
                    <a:ext uri="{9D8B030D-6E8A-4147-A177-3AD203B41FA5}">
                      <a16:colId xmlns:a16="http://schemas.microsoft.com/office/drawing/2014/main" val="20000"/>
                    </a:ext>
                  </a:extLst>
                </a:gridCol>
                <a:gridCol w="1024467">
                  <a:extLst>
                    <a:ext uri="{9D8B030D-6E8A-4147-A177-3AD203B41FA5}">
                      <a16:colId xmlns:a16="http://schemas.microsoft.com/office/drawing/2014/main" val="2474609781"/>
                    </a:ext>
                  </a:extLst>
                </a:gridCol>
                <a:gridCol w="1109133">
                  <a:extLst>
                    <a:ext uri="{9D8B030D-6E8A-4147-A177-3AD203B41FA5}">
                      <a16:colId xmlns:a16="http://schemas.microsoft.com/office/drawing/2014/main" val="20001"/>
                    </a:ext>
                  </a:extLst>
                </a:gridCol>
                <a:gridCol w="1109133">
                  <a:extLst>
                    <a:ext uri="{9D8B030D-6E8A-4147-A177-3AD203B41FA5}">
                      <a16:colId xmlns:a16="http://schemas.microsoft.com/office/drawing/2014/main" val="20002"/>
                    </a:ext>
                  </a:extLst>
                </a:gridCol>
                <a:gridCol w="1388936">
                  <a:extLst>
                    <a:ext uri="{9D8B030D-6E8A-4147-A177-3AD203B41FA5}">
                      <a16:colId xmlns:a16="http://schemas.microsoft.com/office/drawing/2014/main" val="3456183057"/>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Recurrence,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75535769"/>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320">
                <a:tc row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At </a:t>
                      </a:r>
                      <a:b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Mo 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dirty="0">
                          <a:ln>
                            <a:noFill/>
                          </a:ln>
                          <a:solidFill>
                            <a:schemeClr val="tx1"/>
                          </a:solidFill>
                          <a:effectLst/>
                          <a:uLnTx/>
                          <a:uFillTx/>
                          <a:latin typeface="Calibri" panose="020F0502020204030204" pitchFamily="34" charset="0"/>
                          <a:ea typeface="+mn-ea"/>
                          <a:cs typeface="+mn-cs"/>
                        </a:rPr>
                        <a:t>ctDNA+</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PPV =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20">
                <a:tc v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dirty="0">
                          <a:ln>
                            <a:noFill/>
                          </a:ln>
                          <a:solidFill>
                            <a:schemeClr val="tx1"/>
                          </a:solidFill>
                          <a:effectLst/>
                          <a:uLnTx/>
                          <a:uFillTx/>
                          <a:latin typeface="Calibri" panose="020F0502020204030204" pitchFamily="34" charset="0"/>
                          <a:ea typeface="+mn-ea"/>
                          <a:cs typeface="+mn-cs"/>
                        </a:rPr>
                        <a:t>ctDNA-</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NPV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8" name="Group 3">
            <a:extLst>
              <a:ext uri="{FF2B5EF4-FFF2-40B4-BE49-F238E27FC236}">
                <a16:creationId xmlns:a16="http://schemas.microsoft.com/office/drawing/2014/main" id="{8C718D49-B7F0-9FF7-8A4E-AB8D1CB23543}"/>
              </a:ext>
            </a:extLst>
          </p:cNvPr>
          <p:cNvGraphicFramePr>
            <a:graphicFrameLocks/>
          </p:cNvGraphicFramePr>
          <p:nvPr>
            <p:extLst>
              <p:ext uri="{D42A27DB-BD31-4B8C-83A1-F6EECF244321}">
                <p14:modId xmlns:p14="http://schemas.microsoft.com/office/powerpoint/2010/main" val="1725765342"/>
              </p:ext>
            </p:extLst>
          </p:nvPr>
        </p:nvGraphicFramePr>
        <p:xfrm>
          <a:off x="6384926" y="2952410"/>
          <a:ext cx="5375676" cy="1219264"/>
        </p:xfrm>
        <a:graphic>
          <a:graphicData uri="http://schemas.openxmlformats.org/drawingml/2006/table">
            <a:tbl>
              <a:tblPr/>
              <a:tblGrid>
                <a:gridCol w="744007">
                  <a:extLst>
                    <a:ext uri="{9D8B030D-6E8A-4147-A177-3AD203B41FA5}">
                      <a16:colId xmlns:a16="http://schemas.microsoft.com/office/drawing/2014/main" val="20000"/>
                    </a:ext>
                  </a:extLst>
                </a:gridCol>
                <a:gridCol w="1024467">
                  <a:extLst>
                    <a:ext uri="{9D8B030D-6E8A-4147-A177-3AD203B41FA5}">
                      <a16:colId xmlns:a16="http://schemas.microsoft.com/office/drawing/2014/main" val="2474609781"/>
                    </a:ext>
                  </a:extLst>
                </a:gridCol>
                <a:gridCol w="1109133">
                  <a:extLst>
                    <a:ext uri="{9D8B030D-6E8A-4147-A177-3AD203B41FA5}">
                      <a16:colId xmlns:a16="http://schemas.microsoft.com/office/drawing/2014/main" val="20001"/>
                    </a:ext>
                  </a:extLst>
                </a:gridCol>
                <a:gridCol w="1109133">
                  <a:extLst>
                    <a:ext uri="{9D8B030D-6E8A-4147-A177-3AD203B41FA5}">
                      <a16:colId xmlns:a16="http://schemas.microsoft.com/office/drawing/2014/main" val="20002"/>
                    </a:ext>
                  </a:extLst>
                </a:gridCol>
                <a:gridCol w="1388936">
                  <a:extLst>
                    <a:ext uri="{9D8B030D-6E8A-4147-A177-3AD203B41FA5}">
                      <a16:colId xmlns:a16="http://schemas.microsoft.com/office/drawing/2014/main" val="3456183057"/>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Recurrence,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75535769"/>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320">
                <a:tc row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At </a:t>
                      </a:r>
                      <a:b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Mo 24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dirty="0">
                          <a:ln>
                            <a:noFill/>
                          </a:ln>
                          <a:solidFill>
                            <a:schemeClr val="tx1"/>
                          </a:solidFill>
                          <a:effectLst/>
                          <a:uLnTx/>
                          <a:uFillTx/>
                          <a:latin typeface="Calibri" panose="020F0502020204030204" pitchFamily="34" charset="0"/>
                          <a:ea typeface="+mn-ea"/>
                          <a:cs typeface="+mn-cs"/>
                        </a:rPr>
                        <a:t>ctDNA+</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PPV =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20">
                <a:tc v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dirty="0">
                          <a:ln>
                            <a:noFill/>
                          </a:ln>
                          <a:solidFill>
                            <a:schemeClr val="tx1"/>
                          </a:solidFill>
                          <a:effectLst/>
                          <a:uLnTx/>
                          <a:uFillTx/>
                          <a:latin typeface="Calibri" panose="020F0502020204030204" pitchFamily="34" charset="0"/>
                          <a:ea typeface="+mn-ea"/>
                          <a:cs typeface="+mn-cs"/>
                        </a:rPr>
                        <a:t>ctDNA-</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NPV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67318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6315E5C-4D56-4AC8-F366-9C43049B3BDF}"/>
              </a:ext>
            </a:extLst>
          </p:cNvPr>
          <p:cNvSpPr>
            <a:spLocks noGrp="1"/>
          </p:cNvSpPr>
          <p:nvPr>
            <p:ph type="title"/>
          </p:nvPr>
        </p:nvSpPr>
        <p:spPr/>
        <p:txBody>
          <a:bodyPr/>
          <a:lstStyle/>
          <a:p>
            <a:r>
              <a:rPr lang="en-US" dirty="0"/>
              <a:t>Technical Feasibility of ctDNA Detection in monarchE: Investigators’ Conclusions</a:t>
            </a:r>
          </a:p>
        </p:txBody>
      </p:sp>
      <p:sp>
        <p:nvSpPr>
          <p:cNvPr id="6" name="Content Placeholder 5">
            <a:extLst>
              <a:ext uri="{FF2B5EF4-FFF2-40B4-BE49-F238E27FC236}">
                <a16:creationId xmlns:a16="http://schemas.microsoft.com/office/drawing/2014/main" id="{DE656A2B-8824-1E29-768B-FD73E98C0149}"/>
              </a:ext>
            </a:extLst>
          </p:cNvPr>
          <p:cNvSpPr>
            <a:spLocks noGrp="1"/>
          </p:cNvSpPr>
          <p:nvPr>
            <p:ph idx="1"/>
          </p:nvPr>
        </p:nvSpPr>
        <p:spPr/>
        <p:txBody>
          <a:bodyPr/>
          <a:lstStyle/>
          <a:p>
            <a:r>
              <a:rPr lang="en-US" dirty="0"/>
              <a:t>In this pilot study of ctDNA detection in a subset of monarchE participants, ctDNA+ status at Mo 24 was predictive for recurrence (PPV = 100%)</a:t>
            </a:r>
          </a:p>
          <a:p>
            <a:pPr lvl="1"/>
            <a:r>
              <a:rPr lang="en-US" dirty="0"/>
              <a:t>21% of patients persistently ctDNA- experienced recurrence (NPV = 79%)</a:t>
            </a:r>
          </a:p>
          <a:p>
            <a:r>
              <a:rPr lang="en-US" dirty="0"/>
              <a:t>Investigators concluded that NPV needs further improvement and clinical utility of ctDNA detection remains to be determined</a:t>
            </a:r>
          </a:p>
          <a:p>
            <a:endParaRPr lang="en-US" dirty="0"/>
          </a:p>
        </p:txBody>
      </p:sp>
      <p:sp>
        <p:nvSpPr>
          <p:cNvPr id="7" name="Text Box 15">
            <a:extLst>
              <a:ext uri="{FF2B5EF4-FFF2-40B4-BE49-F238E27FC236}">
                <a16:creationId xmlns:a16="http://schemas.microsoft.com/office/drawing/2014/main" id="{AADFC9D5-603A-AC3E-94FD-DDD9CDA6E86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Loi. SABCS 2023. Abstr PS06-01. </a:t>
            </a:r>
          </a:p>
        </p:txBody>
      </p:sp>
    </p:spTree>
    <p:extLst>
      <p:ext uri="{BB962C8B-B14F-4D97-AF65-F5344CB8AC3E}">
        <p14:creationId xmlns:p14="http://schemas.microsoft.com/office/powerpoint/2010/main" val="2985998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F7A91C9722A164A84D9C34555125C18" ma:contentTypeVersion="1" ma:contentTypeDescription="Create a new document." ma:contentTypeScope="" ma:versionID="e80d1bce4d30a4d793c1dde82556502c">
  <xsd:schema xmlns:xsd="http://www.w3.org/2001/XMLSchema" xmlns:xs="http://www.w3.org/2001/XMLSchema" xmlns:p="http://schemas.microsoft.com/office/2006/metadata/properties" xmlns:ns2="d54cbe69-32bd-412a-b004-9152f949605e" xmlns:ns3="951cf3f2-ef20-434e-8bcf-05074241b550" targetNamespace="http://schemas.microsoft.com/office/2006/metadata/properties" ma:root="true" ma:fieldsID="fb23f977fc4522f3c7cf7caa13edfd60" ns2:_="" ns3:_="">
    <xsd:import namespace="d54cbe69-32bd-412a-b004-9152f949605e"/>
    <xsd:import namespace="951cf3f2-ef20-434e-8bcf-05074241b55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51cf3f2-ef20-434e-8bcf-05074241b55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56M7VY3CDVN5-2032457106-2</_dlc_DocId>
    <_dlc_DocIdUrl xmlns="d54cbe69-32bd-412a-b004-9152f949605e">
      <Url>https://intranet.clinicaloptions.com/mews/oncology/ONC_2023_Breast_SABCS_CF_(PRP6838)/Capsule_Slideset__10/_layouts/15/DocIdRedir.aspx?ID=56M7VY3CDVN5-2032457106-2</Url>
      <Description>56M7VY3CDVN5-2032457106-2</Description>
    </_dlc_DocIdUrl>
    <Document_x0020_Category xmlns="951cf3f2-ef20-434e-8bcf-05074241b550">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E7818D3C-E833-4052-8149-4E1AB9762B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51cf3f2-ef20-434e-8bcf-05074241b5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schemas.microsoft.com/office/infopath/2007/PartnerControls"/>
    <ds:schemaRef ds:uri="http://purl.org/dc/terms/"/>
    <ds:schemaRef ds:uri="http://schemas.microsoft.com/office/2006/metadata/properties"/>
    <ds:schemaRef ds:uri="http://www.w3.org/XML/1998/namespace"/>
    <ds:schemaRef ds:uri="d54cbe69-32bd-412a-b004-9152f949605e"/>
    <ds:schemaRef ds:uri="http://purl.org/dc/elements/1.1/"/>
    <ds:schemaRef ds:uri="http://schemas.openxmlformats.org/package/2006/metadata/core-properties"/>
    <ds:schemaRef ds:uri="http://schemas.microsoft.com/office/2006/documentManagement/types"/>
    <ds:schemaRef ds:uri="951cf3f2-ef20-434e-8bcf-05074241b550"/>
    <ds:schemaRef ds:uri="http://purl.org/dc/dcmitype/"/>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2039</TotalTime>
  <Words>3457</Words>
  <Application>Microsoft Office PowerPoint</Application>
  <PresentationFormat>Widescreen</PresentationFormat>
  <Paragraphs>575</Paragraphs>
  <Slides>15</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Segoe UI Symbol</vt:lpstr>
      <vt:lpstr>Times</vt:lpstr>
      <vt:lpstr>Wingdings</vt:lpstr>
      <vt:lpstr>2022_CCO_Template</vt:lpstr>
      <vt:lpstr>monarchE: Molecular Profiling of Primary Tumor Tissue and ctDNA Detection in Patients With  High-Risk, Node-Positive HR+/HER2- EBC Treated With Adjuvant ET ± Abemaciclib </vt:lpstr>
      <vt:lpstr>About These Slides</vt:lpstr>
      <vt:lpstr>monarchE: Background</vt:lpstr>
      <vt:lpstr>monarchE: Study Design</vt:lpstr>
      <vt:lpstr>monarchE Molecular Profiling: Study Design</vt:lpstr>
      <vt:lpstr>monarchE Molecular Profiling: Baseline Characteristics in ITT Population and Biomarker Subset</vt:lpstr>
      <vt:lpstr>monarchE Molecular Profiling:  iDFS in ITT Population and Biomarker Subset</vt:lpstr>
      <vt:lpstr>monarchE Molecular Profiling:  iDFS Across Intrinsic Molecular Subtypes</vt:lpstr>
      <vt:lpstr>monarchE Molecular Profiling:  iDFS Across Inferred Oncotype Risk Scores</vt:lpstr>
      <vt:lpstr>monarchE Molecular Profiling: iDFS Across Most Common Oncogenic Alterations* (Prevalence ≥9%)</vt:lpstr>
      <vt:lpstr>monarchE Molecular Profiling:  Investigators’ Conclusions</vt:lpstr>
      <vt:lpstr>Technical Feasibility of ctDNA Detection in monarchE:  Pilot Study Design and Patient Subset Characteristics</vt:lpstr>
      <vt:lpstr>Technical Feasibility of ctDNA Detection in monarchE: Association Between ctDNA Positivity and Recurrence</vt:lpstr>
      <vt:lpstr>Technical Feasibility of ctDNA Detection in monarchE: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monarchE: Molecular Profiling of Primary Tumor Tissue and ctDNA Detection in Patients With High-Risk, Node-Positive HR+/HER2- EBC Treated With Adjuvant ET ± Abemaciclib </dc:title>
  <dc:creator>Preferred User</dc:creator>
  <cp:lastModifiedBy>jbuckley@clinicaloptions.com</cp:lastModifiedBy>
  <cp:revision>54</cp:revision>
  <cp:lastPrinted>2016-09-26T20:21:49Z</cp:lastPrinted>
  <dcterms:created xsi:type="dcterms:W3CDTF">2005-05-27T15:08:01Z</dcterms:created>
  <dcterms:modified xsi:type="dcterms:W3CDTF">2023-12-10T21:09:03Z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952cbc1b-0f6d-4900-9a73-0a60d9020d73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0x0101000F7A91C9722A164A84D9C34555125C18</vt:lpwstr>
  </property>
  <property fmtid="{D5CDD505-2E9C-101B-9397-08002B2CF9AE}" pid="9" name="MediaServiceImageTags">
    <vt:lpwstr/>
  </property>
</Properties>
</file>