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23"/>
  </p:notesMasterIdLst>
  <p:sldIdLst>
    <p:sldId id="2147473700" r:id="rId8"/>
    <p:sldId id="308" r:id="rId9"/>
    <p:sldId id="267" r:id="rId10"/>
    <p:sldId id="2147482250" r:id="rId11"/>
    <p:sldId id="2147482259" r:id="rId12"/>
    <p:sldId id="2147482262" r:id="rId13"/>
    <p:sldId id="2147482260" r:id="rId14"/>
    <p:sldId id="2147473666" r:id="rId15"/>
    <p:sldId id="2147482261" r:id="rId16"/>
    <p:sldId id="2147482254" r:id="rId17"/>
    <p:sldId id="2147482258" r:id="rId18"/>
    <p:sldId id="2147482253" r:id="rId19"/>
    <p:sldId id="2147482252" r:id="rId20"/>
    <p:sldId id="2147473668" r:id="rId21"/>
    <p:sldId id="214747368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en Formby" initials="KF" lastIdx="9" clrIdx="0">
    <p:extLst>
      <p:ext uri="{19B8F6BF-5375-455C-9EA6-DF929625EA0E}">
        <p15:presenceInfo xmlns:p15="http://schemas.microsoft.com/office/powerpoint/2012/main" userId="S::kformby@cealliance.com::19703da7-6ffe-4e10-881a-828805b8d619" providerId="AD"/>
      </p:ext>
    </p:extLst>
  </p:cmAuthor>
  <p:cmAuthor id="2" name="Allison Weckerle" initials="AW" lastIdx="23" clrIdx="1">
    <p:extLst>
      <p:ext uri="{19B8F6BF-5375-455C-9EA6-DF929625EA0E}">
        <p15:presenceInfo xmlns:p15="http://schemas.microsoft.com/office/powerpoint/2012/main" userId="Allison Weckerle" providerId="None"/>
      </p:ext>
    </p:extLst>
  </p:cmAuthor>
  <p:cmAuthor id="3" name="Jerfiz Constanzo" initials="JC" lastIdx="19" clrIdx="2">
    <p:extLst>
      <p:ext uri="{19B8F6BF-5375-455C-9EA6-DF929625EA0E}">
        <p15:presenceInfo xmlns:p15="http://schemas.microsoft.com/office/powerpoint/2012/main" userId="S::jconstanzo@clinicaloptions.com::7388c342-66f0-4154-bcdf-657d8197f1ae" providerId="AD"/>
      </p:ext>
    </p:extLst>
  </p:cmAuthor>
  <p:cmAuthor id="4" name="Timothy Quill" initials="TQ" lastIdx="14" clrIdx="3">
    <p:extLst>
      <p:ext uri="{19B8F6BF-5375-455C-9EA6-DF929625EA0E}">
        <p15:presenceInfo xmlns:p15="http://schemas.microsoft.com/office/powerpoint/2012/main" userId="S::tquill@clinicaloptions.com::b1dc6efb-2995-45e7-a306-57a2c67aa886" providerId="AD"/>
      </p:ext>
    </p:extLst>
  </p:cmAuthor>
  <p:cmAuthor id="5" name="Kristen Rosenthal" initials="KR" lastIdx="6" clrIdx="4">
    <p:extLst>
      <p:ext uri="{19B8F6BF-5375-455C-9EA6-DF929625EA0E}">
        <p15:presenceInfo xmlns:p15="http://schemas.microsoft.com/office/powerpoint/2012/main" userId="S::krosenthal@clinicaloptions.com::67a58a6d-22ff-4b03-8f01-10ea3f44af52" providerId="AD"/>
      </p:ext>
    </p:extLst>
  </p:cmAuthor>
  <p:cmAuthor id="6" name="Jennifer Eimers" initials="JE" lastIdx="1" clrIdx="5">
    <p:extLst>
      <p:ext uri="{19B8F6BF-5375-455C-9EA6-DF929625EA0E}">
        <p15:presenceInfo xmlns:p15="http://schemas.microsoft.com/office/powerpoint/2012/main" userId="S::jeimers@clinicaloptions.com::e496f3f7-6a48-4339-9b0c-9f426a43f94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5050"/>
    <a:srgbClr val="F6C7BA"/>
    <a:srgbClr val="4B3A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F41C59-5102-4D21-AC80-BE6C0E7097A5}" v="2" dt="2025-12-23T14:52:03.204"/>
    <p1510:client id="{4FEF81F7-8399-4CB2-BF5D-D3747F864AFB}" v="129" dt="2025-12-23T14:36:33.142"/>
    <p1510:client id="{B82DFB9B-2681-43B8-98C1-1210636D2A0F}" v="82" dt="2025-12-22T21:39:23.0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66" autoAdjust="0"/>
    <p:restoredTop sz="83577" autoAdjust="0"/>
  </p:normalViewPr>
  <p:slideViewPr>
    <p:cSldViewPr snapToGrid="0">
      <p:cViewPr varScale="1">
        <p:scale>
          <a:sx n="62" d="100"/>
          <a:sy n="62" d="100"/>
        </p:scale>
        <p:origin x="676" y="40"/>
      </p:cViewPr>
      <p:guideLst/>
    </p:cSldViewPr>
  </p:slideViewPr>
  <p:notesTextViewPr>
    <p:cViewPr>
      <p:scale>
        <a:sx n="1" d="1"/>
        <a:sy n="1" d="1"/>
      </p:scale>
      <p:origin x="0" y="0"/>
    </p:cViewPr>
  </p:notesTextViewPr>
  <p:sorterViewPr>
    <p:cViewPr>
      <p:scale>
        <a:sx n="100" d="100"/>
        <a:sy n="100"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A9DE3-967F-9321-C8DE-ABC0A18AAE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B611B5-CA9C-0EF5-8A1E-D7D76CDD363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9C31234-50A1-170B-B9B5-EAEFF9D38E9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latin typeface="Poppins" panose="00000500000000000000" pitchFamily="2" charset="0"/>
              <a:cs typeface="Poppins" panose="00000500000000000000" pitchFamily="2" charset="0"/>
            </a:endParaRPr>
          </a:p>
        </p:txBody>
      </p:sp>
      <p:sp>
        <p:nvSpPr>
          <p:cNvPr id="4" name="Slide Number Placeholder 3">
            <a:extLst>
              <a:ext uri="{FF2B5EF4-FFF2-40B4-BE49-F238E27FC236}">
                <a16:creationId xmlns:a16="http://schemas.microsoft.com/office/drawing/2014/main" id="{47541157-B938-9C20-2DBA-CD060305FB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6070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6A8BE-0FBB-C163-B1E8-6E78EFA9F1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9E0AF7-2FBB-8C16-EEF0-82244CFEA4D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76503FD-4753-3AF3-49A7-45D451D5E356}"/>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3DF75469-9568-2873-D374-35634AF572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90729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F9D59-13D0-8F0A-0E61-6F81EB175C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A99585-A9FB-451F-37D4-4AE9C82317D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66AB9D8-5507-1873-3B0C-A47B7059E7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E6BE94-780C-91FD-381D-F4F2316690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643208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B3E71-B21C-D6CF-CCE1-CB65F6E1FC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F986F7-B06E-C681-05B5-082B75F158B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1C59999-73F8-2613-8398-D229C0D100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071FCE-177E-CDCE-AF26-F6D35118E0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434688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1E700-4809-22BC-DC44-9D29F75048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398D46-6D85-EF98-3EA5-5266BDC9DAE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1B744377-2409-2308-8751-9E3374FF1F09}"/>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B71B1EB5-1872-8412-0EFE-89187B8918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829306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F8428-8E4A-EE52-4F1E-24FBC10527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A96974-7FB6-E3A2-0A78-A781D5979BB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B7156F1-DC41-5D9F-4716-BA8E840B1BAA}"/>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C9B1B7AA-DB44-E882-398A-E4C421800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248254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5A935-151F-1FAF-F1F7-3E57B2CB44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7C4589-55B6-FB98-B974-DAD2F7B26E2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34D15F89-5DB4-9106-E743-82168C103F02}"/>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45C60BF5-DB93-7C21-2745-6CF67F6B35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234510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8383D-C4B2-126B-5A62-61C99FA9F512}"/>
            </a:ext>
          </a:extLst>
        </p:cNvPr>
        <p:cNvGrpSpPr/>
        <p:nvPr/>
      </p:nvGrpSpPr>
      <p:grpSpPr>
        <a:xfrm>
          <a:off x="0" y="0"/>
          <a:ext cx="0" cy="0"/>
          <a:chOff x="0" y="0"/>
          <a:chExt cx="0" cy="0"/>
        </a:xfrm>
      </p:grpSpPr>
      <p:sp>
        <p:nvSpPr>
          <p:cNvPr id="23554" name="Rectangle 7">
            <a:extLst>
              <a:ext uri="{FF2B5EF4-FFF2-40B4-BE49-F238E27FC236}">
                <a16:creationId xmlns:a16="http://schemas.microsoft.com/office/drawing/2014/main" id="{257DC048-DE02-EA69-4916-FE14A5B5CE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0A32CB7-E0BC-4F61-A441-E83413F2A642}" type="slidenum">
              <a:rPr lang="en-US" altLang="en-US" smtClean="0"/>
              <a:pPr>
                <a:spcBef>
                  <a:spcPct val="0"/>
                </a:spcBef>
              </a:pPr>
              <a:t>13</a:t>
            </a:fld>
            <a:endParaRPr lang="en-US" altLang="en-US" dirty="0"/>
          </a:p>
        </p:txBody>
      </p:sp>
      <p:sp>
        <p:nvSpPr>
          <p:cNvPr id="23555" name="Rectangle 2">
            <a:extLst>
              <a:ext uri="{FF2B5EF4-FFF2-40B4-BE49-F238E27FC236}">
                <a16:creationId xmlns:a16="http://schemas.microsoft.com/office/drawing/2014/main" id="{0C35BFC6-39D4-DBFC-FB9B-64B281ED9FE3}"/>
              </a:ext>
            </a:extLst>
          </p:cNvPr>
          <p:cNvSpPr>
            <a:spLocks noGrp="1" noRot="1" noChangeAspect="1" noChangeArrowheads="1" noTextEdit="1"/>
          </p:cNvSpPr>
          <p:nvPr>
            <p:ph type="sldImg"/>
          </p:nvPr>
        </p:nvSpPr>
        <p:spPr>
          <a:xfrm>
            <a:off x="457200" y="720725"/>
            <a:ext cx="6400800" cy="3600450"/>
          </a:xfrm>
          <a:ln/>
        </p:spPr>
        <p:txBody>
          <a:bodyPr/>
          <a:lstStyle/>
          <a:p>
            <a:endParaRPr lang="en-US" dirty="0"/>
          </a:p>
        </p:txBody>
      </p:sp>
      <p:sp>
        <p:nvSpPr>
          <p:cNvPr id="23556" name="Rectangle 3">
            <a:extLst>
              <a:ext uri="{FF2B5EF4-FFF2-40B4-BE49-F238E27FC236}">
                <a16:creationId xmlns:a16="http://schemas.microsoft.com/office/drawing/2014/main" id="{DF227109-23D6-D16A-2D12-A3FAB700B6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i="1" dirty="0">
              <a:latin typeface="Arial" panose="020B0604020202020204" pitchFamily="34" charset="0"/>
            </a:endParaRPr>
          </a:p>
        </p:txBody>
      </p:sp>
    </p:spTree>
    <p:extLst>
      <p:ext uri="{BB962C8B-B14F-4D97-AF65-F5344CB8AC3E}">
        <p14:creationId xmlns:p14="http://schemas.microsoft.com/office/powerpoint/2010/main" val="1497102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1.pn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hyperlink" Target="http://www.clinicaloptions.com/" TargetMode="Externa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2.sv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pn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4.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hyperlink" Target="http://www.clinicaloptions.com/" TargetMode="Externa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4000" dirty="0"/>
              <a:t>EMBER-3 Update: Imlunestrant </a:t>
            </a:r>
            <a:r>
              <a:rPr lang="en-US" altLang="en-US" sz="4000" b="0" dirty="0"/>
              <a:t>±</a:t>
            </a:r>
            <a:r>
              <a:rPr lang="en-US" altLang="en-US" sz="4000" dirty="0"/>
              <a:t> Abemaciclib vs SoC ET in ER+/HER2- Advanced Breast Cancer </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a:t>
            </a:r>
            <a:r>
              <a:rPr kumimoji="0" lang="en-US" altLang="en-US" sz="1200" b="0" i="0" u="none" strike="noStrike" kern="1200" cap="none" spc="0" normalizeH="0" baseline="0" noProof="0" dirty="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spcBef>
                <a:spcPts val="600"/>
              </a:spcBef>
              <a:buFont typeface="Arial" panose="020B0604020202020204" pitchFamily="34" charset="0"/>
              <a:buChar char="•"/>
            </a:pPr>
            <a:r>
              <a:rPr lang="en-US" sz="2000" dirty="0">
                <a:latin typeface="+mn-lt"/>
              </a:rPr>
              <a:t>Imlunestrant: next-generation, oral SERD with CNS activity and specific ER antagonist activity, including against </a:t>
            </a:r>
            <a:r>
              <a:rPr lang="en-US" sz="2000" i="1" dirty="0">
                <a:latin typeface="+mn-lt"/>
              </a:rPr>
              <a:t>ESR1</a:t>
            </a:r>
            <a:r>
              <a:rPr lang="en-US" sz="2000" dirty="0">
                <a:latin typeface="+mn-lt"/>
              </a:rPr>
              <a:t>m breast cancer</a:t>
            </a:r>
            <a:r>
              <a:rPr lang="en-US" sz="2000" baseline="30000" dirty="0">
                <a:latin typeface="+mn-lt"/>
              </a:rPr>
              <a:t>1</a:t>
            </a:r>
          </a:p>
          <a:p>
            <a:pPr marL="342900" indent="-342900">
              <a:spcBef>
                <a:spcPts val="600"/>
              </a:spcBef>
              <a:buFont typeface="Arial" panose="020B0604020202020204" pitchFamily="34" charset="0"/>
              <a:buChar char="•"/>
            </a:pPr>
            <a:r>
              <a:rPr lang="en-US" sz="2000" dirty="0">
                <a:latin typeface="+mn-lt"/>
              </a:rPr>
              <a:t>Phase III EMBER-3 study evaluated imlunestrant ± abemaciclib vs SoC ET in patients with advanced breast cancer and PD on/following </a:t>
            </a:r>
            <a:r>
              <a:rPr lang="en-US" altLang="en-US" sz="2000" dirty="0">
                <a:solidFill>
                  <a:srgbClr val="000000"/>
                </a:solidFill>
                <a:latin typeface="+mn-lt"/>
                <a:cs typeface="Calibri" panose="020F0502020204030204" pitchFamily="34" charset="0"/>
              </a:rPr>
              <a:t>AI ± CDK4/6 inhibitor therapy</a:t>
            </a:r>
            <a:r>
              <a:rPr lang="en-US" sz="2000" baseline="30000" dirty="0">
                <a:latin typeface="+mn-lt"/>
              </a:rPr>
              <a:t>1,2</a:t>
            </a:r>
          </a:p>
          <a:p>
            <a:pPr marL="574675" lvl="1" indent="-342900">
              <a:spcBef>
                <a:spcPts val="600"/>
              </a:spcBef>
              <a:buFont typeface="Poppins" panose="00000500000000000000" pitchFamily="2" charset="0"/>
              <a:buChar char="−"/>
            </a:pPr>
            <a:r>
              <a:rPr lang="en-US" sz="1800" dirty="0">
                <a:latin typeface="+mn-lt"/>
              </a:rPr>
              <a:t>Imlunestrant significantly increased PFS vs SoC ET in patients with </a:t>
            </a:r>
            <a:r>
              <a:rPr lang="en-US" sz="1800" i="1" dirty="0">
                <a:latin typeface="+mn-lt"/>
              </a:rPr>
              <a:t>ESR1 </a:t>
            </a:r>
            <a:r>
              <a:rPr lang="en-US" sz="1800" dirty="0">
                <a:latin typeface="+mn-lt"/>
              </a:rPr>
              <a:t>mutation (HR: 0.62) </a:t>
            </a:r>
          </a:p>
          <a:p>
            <a:pPr marL="574675" lvl="1" indent="-342900">
              <a:spcBef>
                <a:spcPts val="600"/>
              </a:spcBef>
              <a:buFont typeface="Poppins" panose="00000500000000000000" pitchFamily="2" charset="0"/>
              <a:buChar char="−"/>
            </a:pPr>
            <a:r>
              <a:rPr lang="en-US" sz="1800" dirty="0">
                <a:latin typeface="+mn-lt"/>
              </a:rPr>
              <a:t>Imlunestrant + abemaciclib significantly increased PFS vs imlunestrant </a:t>
            </a:r>
            <a:r>
              <a:rPr lang="en-US" sz="1800" kern="0" dirty="0">
                <a:solidFill>
                  <a:srgbClr val="000000"/>
                </a:solidFill>
                <a:latin typeface="+mn-lt"/>
              </a:rPr>
              <a:t>regardless of </a:t>
            </a:r>
            <a:r>
              <a:rPr lang="en-US" sz="1800" i="1" kern="0" dirty="0">
                <a:solidFill>
                  <a:srgbClr val="000000"/>
                </a:solidFill>
                <a:latin typeface="+mn-lt"/>
              </a:rPr>
              <a:t>ESR1 </a:t>
            </a:r>
            <a:r>
              <a:rPr lang="en-US" sz="1800" kern="0" dirty="0">
                <a:solidFill>
                  <a:srgbClr val="000000"/>
                </a:solidFill>
                <a:latin typeface="+mn-lt"/>
              </a:rPr>
              <a:t>mutation status (HR: 0.57)</a:t>
            </a:r>
          </a:p>
          <a:p>
            <a:pPr marL="574675" lvl="1" indent="-342900">
              <a:spcBef>
                <a:spcPts val="600"/>
              </a:spcBef>
              <a:buFont typeface="Poppins" panose="00000500000000000000" pitchFamily="2" charset="0"/>
              <a:buChar char="−"/>
            </a:pPr>
            <a:r>
              <a:rPr lang="en-US" sz="1800" kern="0" dirty="0">
                <a:solidFill>
                  <a:srgbClr val="000000"/>
                </a:solidFill>
                <a:latin typeface="+mn-lt"/>
              </a:rPr>
              <a:t>The combination of imlunestrant and abemaciclib was safe and was associated with low d/c rates (6%) in line with fulvestrant + abemaciclib, but lower than other available combinations</a:t>
            </a:r>
          </a:p>
          <a:p>
            <a:pPr marL="574675" lvl="1" indent="-342900">
              <a:spcBef>
                <a:spcPts val="600"/>
              </a:spcBef>
              <a:buFont typeface="Poppins" panose="00000500000000000000" pitchFamily="2" charset="0"/>
              <a:buChar char="−"/>
            </a:pPr>
            <a:r>
              <a:rPr lang="en-US" sz="1800" dirty="0">
                <a:latin typeface="+mn-lt"/>
              </a:rPr>
              <a:t>Led to FDA approval of imlunestrant in 2025 for treatment of adults with ER+/HER2-, </a:t>
            </a:r>
            <a:r>
              <a:rPr lang="en-US" sz="1800" i="1" dirty="0">
                <a:latin typeface="+mn-lt"/>
              </a:rPr>
              <a:t>ESR1</a:t>
            </a:r>
            <a:r>
              <a:rPr lang="en-US" sz="1800" dirty="0">
                <a:latin typeface="+mn-lt"/>
              </a:rPr>
              <a:t>m advanced or metastatic breast cancer with disease progression following ≥1 line of ET</a:t>
            </a:r>
            <a:r>
              <a:rPr lang="en-US" sz="1800" baseline="30000" dirty="0">
                <a:latin typeface="+mn-lt"/>
              </a:rPr>
              <a:t>3</a:t>
            </a:r>
            <a:endParaRPr lang="en-US" sz="1800" kern="0" dirty="0">
              <a:solidFill>
                <a:srgbClr val="000000"/>
              </a:solidFill>
              <a:latin typeface="+mn-lt"/>
            </a:endParaRPr>
          </a:p>
          <a:p>
            <a:pPr marL="342900" indent="-342900">
              <a:spcBef>
                <a:spcPts val="600"/>
              </a:spcBef>
              <a:buFont typeface="Arial" panose="020B0604020202020204" pitchFamily="34" charset="0"/>
              <a:buChar char="•"/>
            </a:pPr>
            <a:r>
              <a:rPr lang="en-US" sz="2000" dirty="0">
                <a:latin typeface="+mn-lt"/>
              </a:rPr>
              <a:t>Current analyses report updated PFS and OS data from prespecified interim OS analysis with 14 mo additional follow-up, </a:t>
            </a:r>
            <a:r>
              <a:rPr lang="en-US" sz="2000" i="1" dirty="0">
                <a:latin typeface="+mn-lt"/>
              </a:rPr>
              <a:t>ESR1</a:t>
            </a:r>
            <a:r>
              <a:rPr lang="en-US" sz="2000" dirty="0">
                <a:latin typeface="+mn-lt"/>
              </a:rPr>
              <a:t>m dynamics, and PFS by molecular response</a:t>
            </a:r>
            <a:r>
              <a:rPr lang="en-US" sz="2000" baseline="30000" dirty="0">
                <a:latin typeface="+mn-lt"/>
              </a:rPr>
              <a:t>4,5</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EMBER-3 Update: Background</a:t>
            </a:r>
            <a:endParaRPr lang="en-US" altLang="en-US" dirty="0"/>
          </a:p>
        </p:txBody>
      </p:sp>
      <p:sp>
        <p:nvSpPr>
          <p:cNvPr id="3" name="Content Placeholder 2">
            <a:extLst>
              <a:ext uri="{FF2B5EF4-FFF2-40B4-BE49-F238E27FC236}">
                <a16:creationId xmlns:a16="http://schemas.microsoft.com/office/drawing/2014/main" id="{558B4E04-6DF6-F106-948A-3077469BF3D8}"/>
              </a:ext>
            </a:extLst>
          </p:cNvPr>
          <p:cNvSpPr>
            <a:spLocks noGrp="1"/>
          </p:cNvSpPr>
          <p:nvPr>
            <p:ph sz="quarter" idx="10"/>
          </p:nvPr>
        </p:nvSpPr>
        <p:spPr/>
        <p:txBody>
          <a:bodyPr/>
          <a:lstStyle/>
          <a:p>
            <a:r>
              <a:rPr lang="en-US" dirty="0"/>
              <a:t>1. Jhaveri. NEJM. 2025;392:1189. 2. Jhaveri. SABCS 2024. </a:t>
            </a:r>
            <a:r>
              <a:rPr lang="en-US" dirty="0" err="1"/>
              <a:t>Abstr</a:t>
            </a:r>
            <a:r>
              <a:rPr lang="en-US" dirty="0"/>
              <a:t> GS1-01. 3. </a:t>
            </a:r>
            <a:r>
              <a:rPr lang="en-US" dirty="0" err="1"/>
              <a:t>Imlunestrant</a:t>
            </a:r>
            <a:r>
              <a:rPr lang="en-US" dirty="0"/>
              <a:t> PI. 4. Jhaveri. SABCS 2025. </a:t>
            </a:r>
            <a:r>
              <a:rPr lang="en-US" dirty="0" err="1"/>
              <a:t>Abstr</a:t>
            </a:r>
            <a:r>
              <a:rPr lang="en-US" dirty="0"/>
              <a:t> GS3-08. 5. Bidard. SABCS 2025. </a:t>
            </a:r>
            <a:r>
              <a:rPr lang="en-US" dirty="0" err="1"/>
              <a:t>Abstr</a:t>
            </a:r>
            <a:r>
              <a:rPr lang="en-US" dirty="0"/>
              <a:t> PD5-08.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F9EAF-2B8C-B6BE-B075-98009EAC9EF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7CCCE5-1D2E-F85C-E95A-EEEB8C1C6302}"/>
              </a:ext>
            </a:extLst>
          </p:cNvPr>
          <p:cNvSpPr>
            <a:spLocks noGrp="1"/>
          </p:cNvSpPr>
          <p:nvPr>
            <p:ph idx="1"/>
          </p:nvPr>
        </p:nvSpPr>
        <p:spPr/>
        <p:txBody>
          <a:bodyPr/>
          <a:lstStyle/>
          <a:p>
            <a:pPr marL="342900" indent="-342900">
              <a:spcBef>
                <a:spcPts val="800"/>
              </a:spcBef>
              <a:spcAft>
                <a:spcPts val="0"/>
              </a:spcAft>
              <a:buFont typeface="Arial" panose="020B0604020202020204" pitchFamily="34" charset="0"/>
              <a:buChar char="•"/>
            </a:pPr>
            <a:r>
              <a:rPr lang="en-US" sz="1800" dirty="0"/>
              <a:t>International, open-label, randomized phase III study</a:t>
            </a:r>
            <a:br>
              <a:rPr lang="en-US" sz="1800" dirty="0"/>
            </a:br>
            <a:br>
              <a:rPr lang="en-US" sz="1800" dirty="0"/>
            </a:br>
            <a:br>
              <a:rPr lang="en-US" sz="1800" dirty="0"/>
            </a:br>
            <a:br>
              <a:rPr lang="en-US" sz="1800" dirty="0"/>
            </a:br>
            <a:endParaRPr lang="en-US" sz="1800" dirty="0"/>
          </a:p>
          <a:p>
            <a:pPr>
              <a:spcBef>
                <a:spcPts val="800"/>
              </a:spcBef>
              <a:spcAft>
                <a:spcPts val="0"/>
              </a:spcAft>
            </a:pPr>
            <a:endParaRPr lang="en-US" sz="1800" dirty="0"/>
          </a:p>
          <a:p>
            <a:pPr>
              <a:spcBef>
                <a:spcPts val="800"/>
              </a:spcBef>
              <a:spcAft>
                <a:spcPts val="0"/>
              </a:spcAft>
            </a:pPr>
            <a:endParaRPr lang="en-US" sz="1800" dirty="0"/>
          </a:p>
          <a:p>
            <a:pPr marL="0" indent="0">
              <a:spcBef>
                <a:spcPts val="800"/>
              </a:spcBef>
              <a:spcAft>
                <a:spcPts val="0"/>
              </a:spcAft>
              <a:buNone/>
            </a:pPr>
            <a:endParaRPr lang="en-US" sz="1800" dirty="0"/>
          </a:p>
          <a:p>
            <a:pPr marL="0" indent="0">
              <a:spcBef>
                <a:spcPts val="800"/>
              </a:spcBef>
              <a:spcAft>
                <a:spcPts val="0"/>
              </a:spcAft>
              <a:buNone/>
            </a:pPr>
            <a:endParaRPr lang="en-US" sz="1800" dirty="0"/>
          </a:p>
          <a:p>
            <a:pPr marL="285750" indent="-285750">
              <a:spcBef>
                <a:spcPts val="0"/>
              </a:spcBef>
              <a:spcAft>
                <a:spcPts val="0"/>
              </a:spcAft>
              <a:buFont typeface="Arial" panose="020B0604020202020204" pitchFamily="34" charset="0"/>
              <a:buChar char="•"/>
            </a:pPr>
            <a:endParaRPr lang="en-US" sz="1800" b="1" dirty="0"/>
          </a:p>
          <a:p>
            <a:pPr marL="285750" indent="-285750">
              <a:spcBef>
                <a:spcPts val="0"/>
              </a:spcBef>
              <a:spcAft>
                <a:spcPts val="0"/>
              </a:spcAft>
              <a:buFont typeface="Arial" panose="020B0604020202020204" pitchFamily="34" charset="0"/>
              <a:buChar char="•"/>
            </a:pPr>
            <a:endParaRPr lang="en-US" sz="1800" b="1" dirty="0"/>
          </a:p>
          <a:p>
            <a:pPr marL="285750" indent="-285750">
              <a:spcBef>
                <a:spcPts val="600"/>
              </a:spcBef>
              <a:spcAft>
                <a:spcPts val="0"/>
              </a:spcAft>
              <a:buFont typeface="Arial" panose="020B0604020202020204" pitchFamily="34" charset="0"/>
              <a:buChar char="•"/>
            </a:pPr>
            <a:r>
              <a:rPr lang="en-US" sz="1600" b="1" dirty="0"/>
              <a:t>Coprimary endpoints: </a:t>
            </a:r>
            <a:r>
              <a:rPr lang="en-US" sz="1600" dirty="0"/>
              <a:t>PFS in ITT population (I vs ET and I + A vs I) and patients with </a:t>
            </a:r>
            <a:r>
              <a:rPr lang="en-US" sz="1600" i="1" dirty="0"/>
              <a:t>ESR1 </a:t>
            </a:r>
            <a:r>
              <a:rPr lang="en-US" sz="1600" dirty="0"/>
              <a:t>mutations (confirmed centrally at baseline; I vs ET)</a:t>
            </a:r>
            <a:endParaRPr lang="en-US" sz="1600" i="1" dirty="0"/>
          </a:p>
          <a:p>
            <a:pPr marL="285750" indent="-285750">
              <a:spcBef>
                <a:spcPts val="600"/>
              </a:spcBef>
              <a:spcAft>
                <a:spcPts val="0"/>
              </a:spcAft>
              <a:buFont typeface="Arial" panose="020B0604020202020204" pitchFamily="34" charset="0"/>
              <a:buChar char="•"/>
            </a:pPr>
            <a:r>
              <a:rPr lang="en-US" sz="1600" b="1" dirty="0"/>
              <a:t>Key secondary endpoints:</a:t>
            </a:r>
            <a:r>
              <a:rPr lang="en-US" sz="1600" dirty="0"/>
              <a:t> OS in ITT population (I vs ET and I + A vs I) and patients with </a:t>
            </a:r>
            <a:r>
              <a:rPr lang="en-US" sz="1600" i="1" dirty="0"/>
              <a:t>ESR1 </a:t>
            </a:r>
            <a:r>
              <a:rPr lang="en-US" sz="1600" dirty="0"/>
              <a:t>mutations (I vs ET), ORR, DoR, CBR, PFS by BICR, safety</a:t>
            </a:r>
          </a:p>
          <a:p>
            <a:pPr marL="285750" indent="-285750">
              <a:spcBef>
                <a:spcPts val="600"/>
              </a:spcBef>
              <a:spcAft>
                <a:spcPts val="0"/>
              </a:spcAft>
              <a:buFont typeface="Arial" panose="020B0604020202020204" pitchFamily="34" charset="0"/>
              <a:buChar char="•"/>
            </a:pPr>
            <a:r>
              <a:rPr lang="en-US" sz="1600" b="1" dirty="0"/>
              <a:t>Exploratory endpoints: </a:t>
            </a:r>
            <a:r>
              <a:rPr lang="en-US" sz="1600" dirty="0"/>
              <a:t>TTC, CFS, PFS2, ctDNA dynamics, PFS by MR (≥50% decrease in ctDNA VAF at C2D1)</a:t>
            </a:r>
          </a:p>
        </p:txBody>
      </p:sp>
      <p:sp>
        <p:nvSpPr>
          <p:cNvPr id="2" name="Title 1">
            <a:extLst>
              <a:ext uri="{FF2B5EF4-FFF2-40B4-BE49-F238E27FC236}">
                <a16:creationId xmlns:a16="http://schemas.microsoft.com/office/drawing/2014/main" id="{1A183193-F9B1-5349-C0B3-2ABBC1B92BD0}"/>
              </a:ext>
            </a:extLst>
          </p:cNvPr>
          <p:cNvSpPr>
            <a:spLocks noGrp="1"/>
          </p:cNvSpPr>
          <p:nvPr>
            <p:ph type="title"/>
          </p:nvPr>
        </p:nvSpPr>
        <p:spPr/>
        <p:txBody>
          <a:bodyPr/>
          <a:lstStyle/>
          <a:p>
            <a:r>
              <a:rPr lang="en-US" dirty="0"/>
              <a:t>EMBER-3 Update: Study Design</a:t>
            </a:r>
          </a:p>
        </p:txBody>
      </p:sp>
      <p:sp>
        <p:nvSpPr>
          <p:cNvPr id="13" name="Content Placeholder 12">
            <a:extLst>
              <a:ext uri="{FF2B5EF4-FFF2-40B4-BE49-F238E27FC236}">
                <a16:creationId xmlns:a16="http://schemas.microsoft.com/office/drawing/2014/main" id="{C56665AD-A7C9-6734-2CE3-7362290A42AA}"/>
              </a:ext>
            </a:extLst>
          </p:cNvPr>
          <p:cNvSpPr>
            <a:spLocks noGrp="1"/>
          </p:cNvSpPr>
          <p:nvPr>
            <p:ph sz="quarter" idx="10"/>
          </p:nvPr>
        </p:nvSpPr>
        <p:spPr>
          <a:xfrm>
            <a:off x="3559175" y="6302375"/>
            <a:ext cx="6526318" cy="327025"/>
          </a:xfrm>
        </p:spPr>
        <p:txBody>
          <a:bodyPr/>
          <a:lstStyle/>
          <a:p>
            <a:r>
              <a:rPr lang="en-US" dirty="0"/>
              <a:t>Jhaveri. SABCS 2025. </a:t>
            </a:r>
            <a:r>
              <a:rPr lang="en-US" dirty="0" err="1"/>
              <a:t>Abstr</a:t>
            </a:r>
            <a:r>
              <a:rPr lang="en-US" dirty="0"/>
              <a:t> GS3-08. Bidard. SABCS 2025. </a:t>
            </a:r>
            <a:r>
              <a:rPr lang="en-US" dirty="0" err="1"/>
              <a:t>Abstr</a:t>
            </a:r>
            <a:r>
              <a:rPr lang="en-US" dirty="0"/>
              <a:t> PD5-08. Jhaveri. Ann Oncol. 2025;[</a:t>
            </a:r>
            <a:r>
              <a:rPr lang="en-US" dirty="0" err="1"/>
              <a:t>Epub</a:t>
            </a:r>
            <a:r>
              <a:rPr lang="en-US" dirty="0"/>
              <a:t>].</a:t>
            </a:r>
          </a:p>
        </p:txBody>
      </p:sp>
      <p:sp>
        <p:nvSpPr>
          <p:cNvPr id="4" name="Text Box 45">
            <a:extLst>
              <a:ext uri="{FF2B5EF4-FFF2-40B4-BE49-F238E27FC236}">
                <a16:creationId xmlns:a16="http://schemas.microsoft.com/office/drawing/2014/main" id="{5F852730-97FA-5CEF-0126-86B0D15ECD0C}"/>
              </a:ext>
            </a:extLst>
          </p:cNvPr>
          <p:cNvSpPr txBox="1">
            <a:spLocks noChangeArrowheads="1"/>
          </p:cNvSpPr>
          <p:nvPr/>
        </p:nvSpPr>
        <p:spPr bwMode="auto">
          <a:xfrm>
            <a:off x="614363" y="2313167"/>
            <a:ext cx="455581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a:ea typeface="+mn-ea"/>
                <a:cs typeface="Calibri" panose="020F0502020204030204" pitchFamily="34" charset="0"/>
              </a:rPr>
              <a:t> </a:t>
            </a:r>
            <a:r>
              <a:rPr kumimoji="0" lang="en-US" altLang="en-US" sz="14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Adult men and women* with ER+/HER2- advanced or mBC; recurrence ≤12 mo of completing adjuvant AI ± CDK4/6i inhibitor or PD on AI ± CDK4/6 inhibitor in 1L metastatic setting; no other treatment for ABC; ECOG PS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(N = 874)</a:t>
            </a:r>
          </a:p>
        </p:txBody>
      </p:sp>
      <p:sp>
        <p:nvSpPr>
          <p:cNvPr id="9" name="Line 53">
            <a:extLst>
              <a:ext uri="{FF2B5EF4-FFF2-40B4-BE49-F238E27FC236}">
                <a16:creationId xmlns:a16="http://schemas.microsoft.com/office/drawing/2014/main" id="{B620B987-4916-A7E7-455C-7365B9B87307}"/>
              </a:ext>
            </a:extLst>
          </p:cNvPr>
          <p:cNvSpPr>
            <a:spLocks noChangeShapeType="1"/>
          </p:cNvSpPr>
          <p:nvPr/>
        </p:nvSpPr>
        <p:spPr bwMode="auto">
          <a:xfrm>
            <a:off x="5185762" y="3415993"/>
            <a:ext cx="373733" cy="29608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Line 54">
            <a:extLst>
              <a:ext uri="{FF2B5EF4-FFF2-40B4-BE49-F238E27FC236}">
                <a16:creationId xmlns:a16="http://schemas.microsoft.com/office/drawing/2014/main" id="{3A1441A7-FF16-0C91-2E91-B75A845B2D23}"/>
              </a:ext>
            </a:extLst>
          </p:cNvPr>
          <p:cNvSpPr>
            <a:spLocks noChangeShapeType="1"/>
          </p:cNvSpPr>
          <p:nvPr/>
        </p:nvSpPr>
        <p:spPr bwMode="auto">
          <a:xfrm flipV="1">
            <a:off x="5176137" y="2661898"/>
            <a:ext cx="373732" cy="27246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1" name="Straight Arrow Connector 10">
            <a:extLst>
              <a:ext uri="{FF2B5EF4-FFF2-40B4-BE49-F238E27FC236}">
                <a16:creationId xmlns:a16="http://schemas.microsoft.com/office/drawing/2014/main" id="{5BD4AD8C-8CBB-8335-0698-AD7DB6203C2B}"/>
              </a:ext>
            </a:extLst>
          </p:cNvPr>
          <p:cNvCxnSpPr>
            <a:cxnSpLocks/>
          </p:cNvCxnSpPr>
          <p:nvPr/>
        </p:nvCxnSpPr>
        <p:spPr bwMode="auto">
          <a:xfrm>
            <a:off x="5170180" y="3169027"/>
            <a:ext cx="379689" cy="0"/>
          </a:xfrm>
          <a:prstGeom prst="straightConnector1">
            <a:avLst/>
          </a:prstGeom>
          <a:noFill/>
          <a:ln w="28575" cap="flat" cmpd="sng" algn="ctr">
            <a:solidFill>
              <a:schemeClr val="tx1"/>
            </a:solidFill>
            <a:prstDash val="solid"/>
            <a:round/>
            <a:headEnd type="none" w="med" len="med"/>
            <a:tailEnd type="triangle"/>
          </a:ln>
          <a:effectLst/>
        </p:spPr>
      </p:cxnSp>
      <p:sp>
        <p:nvSpPr>
          <p:cNvPr id="5" name="TextBox 4">
            <a:extLst>
              <a:ext uri="{FF2B5EF4-FFF2-40B4-BE49-F238E27FC236}">
                <a16:creationId xmlns:a16="http://schemas.microsoft.com/office/drawing/2014/main" id="{1CFAD5EB-76E3-9E23-08B7-08EE8682B040}"/>
              </a:ext>
            </a:extLst>
          </p:cNvPr>
          <p:cNvSpPr txBox="1"/>
          <p:nvPr/>
        </p:nvSpPr>
        <p:spPr bwMode="auto">
          <a:xfrm>
            <a:off x="2319566" y="1651015"/>
            <a:ext cx="58874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ea typeface="+mn-ea"/>
                <a:cs typeface="+mn-cs"/>
              </a:rPr>
              <a:t>Stratified by prior CDK4/6 inhibitor treatment, visceral metastases, geographic region</a:t>
            </a:r>
          </a:p>
        </p:txBody>
      </p:sp>
      <p:cxnSp>
        <p:nvCxnSpPr>
          <p:cNvPr id="7" name="Straight Arrow Connector 6">
            <a:extLst>
              <a:ext uri="{FF2B5EF4-FFF2-40B4-BE49-F238E27FC236}">
                <a16:creationId xmlns:a16="http://schemas.microsoft.com/office/drawing/2014/main" id="{5D2B9D89-1F3F-FBE2-396C-FE4766741B19}"/>
              </a:ext>
            </a:extLst>
          </p:cNvPr>
          <p:cNvCxnSpPr>
            <a:cxnSpLocks/>
          </p:cNvCxnSpPr>
          <p:nvPr/>
        </p:nvCxnSpPr>
        <p:spPr bwMode="auto">
          <a:xfrm flipH="1">
            <a:off x="5281888" y="2112614"/>
            <a:ext cx="2872" cy="548640"/>
          </a:xfrm>
          <a:prstGeom prst="straightConnector1">
            <a:avLst/>
          </a:prstGeom>
          <a:noFill/>
          <a:ln w="28575" cap="flat" cmpd="sng" algn="ctr">
            <a:solidFill>
              <a:schemeClr val="tx1"/>
            </a:solidFill>
            <a:prstDash val="sysDash"/>
            <a:round/>
            <a:headEnd type="none" w="med" len="med"/>
            <a:tailEnd type="triangle"/>
          </a:ln>
          <a:effectLst/>
        </p:spPr>
      </p:cxnSp>
      <p:sp>
        <p:nvSpPr>
          <p:cNvPr id="8" name="TextBox 7">
            <a:extLst>
              <a:ext uri="{FF2B5EF4-FFF2-40B4-BE49-F238E27FC236}">
                <a16:creationId xmlns:a16="http://schemas.microsoft.com/office/drawing/2014/main" id="{F09549B7-807C-B5BF-4B1F-473CE5AC3DE1}"/>
              </a:ext>
            </a:extLst>
          </p:cNvPr>
          <p:cNvSpPr txBox="1"/>
          <p:nvPr/>
        </p:nvSpPr>
        <p:spPr bwMode="auto">
          <a:xfrm>
            <a:off x="371792" y="3781889"/>
            <a:ext cx="50409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ea typeface="+mn-ea"/>
                <a:cs typeface="+mn-cs"/>
              </a:rPr>
              <a:t>*Men and premenopausal women with required GnRH agonist; postmenopausal women with ovarian function suppression either by natural or surgical means.</a:t>
            </a:r>
          </a:p>
        </p:txBody>
      </p:sp>
      <p:sp>
        <p:nvSpPr>
          <p:cNvPr id="12" name="Rectangle 11">
            <a:extLst>
              <a:ext uri="{FF2B5EF4-FFF2-40B4-BE49-F238E27FC236}">
                <a16:creationId xmlns:a16="http://schemas.microsoft.com/office/drawing/2014/main" id="{15EE9186-3FED-B726-E6E8-F72DF949BEAD}"/>
              </a:ext>
            </a:extLst>
          </p:cNvPr>
          <p:cNvSpPr/>
          <p:nvPr/>
        </p:nvSpPr>
        <p:spPr bwMode="auto">
          <a:xfrm>
            <a:off x="5729458" y="2113724"/>
            <a:ext cx="5765218" cy="654904"/>
          </a:xfrm>
          <a:prstGeom prst="rect">
            <a:avLst/>
          </a:prstGeom>
          <a:solidFill>
            <a:schemeClr val="accent1"/>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a:ea typeface="+mn-ea"/>
                <a:cs typeface="+mn-cs"/>
              </a:rPr>
              <a:t>Imlunestrant</a:t>
            </a:r>
            <a:r>
              <a:rPr kumimoji="0" lang="en-US" sz="1800" b="0" i="0" u="none" strike="noStrike" kern="1200" cap="none" spc="0" normalizeH="0" baseline="0" noProof="0" dirty="0">
                <a:ln>
                  <a:noFill/>
                </a:ln>
                <a:solidFill>
                  <a:srgbClr val="FFFFFF"/>
                </a:solidFill>
                <a:effectLst/>
                <a:uLnTx/>
                <a:uFillTx/>
                <a:latin typeface="Calibri"/>
                <a:ea typeface="+mn-ea"/>
                <a:cs typeface="+mn-cs"/>
              </a:rPr>
              <a:t> 400 mg PO QD</a:t>
            </a:r>
            <a:br>
              <a:rPr kumimoji="0" lang="en-US" sz="1800" b="0" i="0" u="none" strike="noStrike" kern="1200" cap="none" spc="0" normalizeH="0" baseline="0" noProof="0" dirty="0">
                <a:ln>
                  <a:noFill/>
                </a:ln>
                <a:solidFill>
                  <a:srgbClr val="FFFFFF"/>
                </a:solidFill>
                <a:effectLst/>
                <a:uLnTx/>
                <a:uFillTx/>
                <a:latin typeface="Calibri"/>
                <a:ea typeface="+mn-ea"/>
                <a:cs typeface="+mn-cs"/>
              </a:rPr>
            </a:br>
            <a:r>
              <a:rPr kumimoji="0" lang="en-US" sz="1800" b="0" i="0" u="none" strike="noStrike" kern="1200" cap="none" spc="0" normalizeH="0" baseline="0" noProof="0" dirty="0">
                <a:ln>
                  <a:noFill/>
                </a:ln>
                <a:solidFill>
                  <a:srgbClr val="FFFFFF"/>
                </a:solidFill>
                <a:effectLst/>
                <a:uLnTx/>
                <a:uFillTx/>
                <a:latin typeface="Calibri"/>
                <a:ea typeface="+mn-ea"/>
                <a:cs typeface="+mn-cs"/>
              </a:rPr>
              <a:t>(n = 331)</a:t>
            </a:r>
          </a:p>
        </p:txBody>
      </p:sp>
      <p:sp>
        <p:nvSpPr>
          <p:cNvPr id="15" name="Rectangle 14">
            <a:extLst>
              <a:ext uri="{FF2B5EF4-FFF2-40B4-BE49-F238E27FC236}">
                <a16:creationId xmlns:a16="http://schemas.microsoft.com/office/drawing/2014/main" id="{CDC38354-FCBE-F34B-2164-66C69457CDCF}"/>
              </a:ext>
            </a:extLst>
          </p:cNvPr>
          <p:cNvSpPr/>
          <p:nvPr/>
        </p:nvSpPr>
        <p:spPr bwMode="auto">
          <a:xfrm>
            <a:off x="5729459" y="3602237"/>
            <a:ext cx="5765218" cy="822960"/>
          </a:xfrm>
          <a:prstGeom prst="rect">
            <a:avLst/>
          </a:prstGeom>
          <a:solidFill>
            <a:schemeClr val="bg1">
              <a:lumMod val="50000"/>
            </a:schemeClr>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a:ea typeface="+mn-ea"/>
                <a:cs typeface="+mn-cs"/>
              </a:rPr>
              <a:t>SoC endocrine therapy</a:t>
            </a:r>
            <a:r>
              <a:rPr kumimoji="0" lang="en-US" sz="1800" b="0" i="0" u="none" strike="noStrike" kern="1200" cap="none" spc="0" normalizeH="0" baseline="0" noProof="0" dirty="0">
                <a:ln>
                  <a:noFill/>
                </a:ln>
                <a:solidFill>
                  <a:srgbClr val="FFFFFF"/>
                </a:solidFill>
                <a:effectLst/>
                <a:uLnTx/>
                <a:uFillTx/>
                <a:latin typeface="Calibri"/>
                <a:ea typeface="+mn-ea"/>
                <a:cs typeface="+mn-cs"/>
              </a:rPr>
              <a:t>:</a:t>
            </a:r>
            <a:br>
              <a:rPr kumimoji="0" lang="en-US" sz="1800" b="0" i="0" u="none" strike="noStrike" kern="1200" cap="none" spc="0" normalizeH="0" baseline="0" noProof="0" dirty="0">
                <a:ln>
                  <a:noFill/>
                </a:ln>
                <a:solidFill>
                  <a:srgbClr val="FFFFFF"/>
                </a:solidFill>
                <a:effectLst/>
                <a:uLnTx/>
                <a:uFillTx/>
                <a:latin typeface="Calibri"/>
                <a:ea typeface="+mn-ea"/>
                <a:cs typeface="+mn-cs"/>
              </a:rPr>
            </a:br>
            <a:r>
              <a:rPr kumimoji="0" lang="en-US" sz="1800" b="0" i="0" u="none" strike="noStrike" kern="1200" cap="none" spc="0" normalizeH="0" baseline="0" noProof="0" dirty="0">
                <a:ln>
                  <a:noFill/>
                </a:ln>
                <a:solidFill>
                  <a:srgbClr val="FFFFFF"/>
                </a:solidFill>
                <a:effectLst/>
                <a:uLnTx/>
                <a:uFillTx/>
                <a:latin typeface="Calibri"/>
                <a:ea typeface="+mn-ea"/>
                <a:cs typeface="+mn-cs"/>
              </a:rPr>
              <a:t> investigator’s choice of exemestane PO or fulvestrant IM</a:t>
            </a:r>
            <a:br>
              <a:rPr kumimoji="0" lang="en-US" sz="1800" b="0" i="0" u="none" strike="noStrike" kern="1200" cap="none" spc="0" normalizeH="0" baseline="0" noProof="0" dirty="0">
                <a:ln>
                  <a:noFill/>
                </a:ln>
                <a:solidFill>
                  <a:srgbClr val="FFFFFF"/>
                </a:solidFill>
                <a:effectLst/>
                <a:uLnTx/>
                <a:uFillTx/>
                <a:latin typeface="Calibri"/>
                <a:ea typeface="+mn-ea"/>
                <a:cs typeface="+mn-cs"/>
              </a:rPr>
            </a:br>
            <a:r>
              <a:rPr kumimoji="0" lang="en-US" sz="1800" b="0" i="0" u="none" strike="noStrike" kern="1200" cap="none" spc="0" normalizeH="0" baseline="0" noProof="0" dirty="0">
                <a:ln>
                  <a:noFill/>
                </a:ln>
                <a:solidFill>
                  <a:srgbClr val="FFFFFF"/>
                </a:solidFill>
                <a:effectLst/>
                <a:uLnTx/>
                <a:uFillTx/>
                <a:latin typeface="Calibri"/>
                <a:ea typeface="+mn-ea"/>
                <a:cs typeface="+mn-cs"/>
              </a:rPr>
              <a:t>(n = 330)</a:t>
            </a:r>
          </a:p>
        </p:txBody>
      </p:sp>
      <p:sp>
        <p:nvSpPr>
          <p:cNvPr id="18" name="Rectangle 17">
            <a:extLst>
              <a:ext uri="{FF2B5EF4-FFF2-40B4-BE49-F238E27FC236}">
                <a16:creationId xmlns:a16="http://schemas.microsoft.com/office/drawing/2014/main" id="{AE740D3E-BD2B-C83B-210E-51D5C8690FEC}"/>
              </a:ext>
            </a:extLst>
          </p:cNvPr>
          <p:cNvSpPr/>
          <p:nvPr/>
        </p:nvSpPr>
        <p:spPr bwMode="auto">
          <a:xfrm>
            <a:off x="5729459" y="2858992"/>
            <a:ext cx="5765218" cy="654901"/>
          </a:xfrm>
          <a:prstGeom prst="rect">
            <a:avLst/>
          </a:prstGeom>
          <a:solidFill>
            <a:schemeClr val="accent6"/>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a:ea typeface="+mn-ea"/>
                <a:cs typeface="+mn-cs"/>
              </a:rPr>
              <a:t>Imlunestrant </a:t>
            </a:r>
            <a:r>
              <a:rPr kumimoji="0" lang="en-US" sz="1800" b="0" i="0" u="none" strike="noStrike" kern="1200" cap="none" spc="0" normalizeH="0" baseline="0" noProof="0" dirty="0">
                <a:ln>
                  <a:noFill/>
                </a:ln>
                <a:solidFill>
                  <a:srgbClr val="FFFFFF"/>
                </a:solidFill>
                <a:effectLst/>
                <a:uLnTx/>
                <a:uFillTx/>
                <a:latin typeface="Calibri"/>
                <a:ea typeface="+mn-ea"/>
                <a:cs typeface="+mn-cs"/>
              </a:rPr>
              <a:t>400 mg PO QD + </a:t>
            </a:r>
            <a:r>
              <a:rPr kumimoji="0" lang="en-US" sz="1800" b="1" i="0" u="none" strike="noStrike" kern="1200" cap="none" spc="0" normalizeH="0" baseline="0" noProof="0" dirty="0">
                <a:ln>
                  <a:noFill/>
                </a:ln>
                <a:solidFill>
                  <a:srgbClr val="FFFFFF"/>
                </a:solidFill>
                <a:effectLst/>
                <a:uLnTx/>
                <a:uFillTx/>
                <a:latin typeface="Calibri"/>
                <a:ea typeface="+mn-ea"/>
                <a:cs typeface="+mn-cs"/>
              </a:rPr>
              <a:t>Abemaciclib </a:t>
            </a:r>
            <a:r>
              <a:rPr kumimoji="0" lang="en-US" sz="1800" i="0" u="none" strike="noStrike" kern="1200" cap="none" spc="0" normalizeH="0" baseline="0" noProof="0" dirty="0">
                <a:ln>
                  <a:noFill/>
                </a:ln>
                <a:solidFill>
                  <a:srgbClr val="FFFFFF"/>
                </a:solidFill>
                <a:effectLst/>
                <a:uLnTx/>
                <a:uFillTx/>
                <a:latin typeface="Calibri"/>
                <a:ea typeface="+mn-ea"/>
                <a:cs typeface="+mn-cs"/>
              </a:rPr>
              <a:t>150 mg </a:t>
            </a:r>
            <a:r>
              <a:rPr kumimoji="0" lang="en-US" sz="1800" b="0" i="0" u="none" strike="noStrike" kern="1200" cap="none" spc="0" normalizeH="0" baseline="0" noProof="0" dirty="0">
                <a:ln>
                  <a:noFill/>
                </a:ln>
                <a:solidFill>
                  <a:srgbClr val="FFFFFF"/>
                </a:solidFill>
                <a:effectLst/>
                <a:uLnTx/>
                <a:uFillTx/>
                <a:latin typeface="Calibri"/>
                <a:ea typeface="+mn-ea"/>
                <a:cs typeface="+mn-cs"/>
              </a:rPr>
              <a:t>PO BID</a:t>
            </a:r>
            <a:br>
              <a:rPr kumimoji="0" lang="en-US" sz="1800" b="1" i="0" u="none" strike="noStrike" kern="1200" cap="none" spc="0" normalizeH="0" baseline="0" noProof="0" dirty="0">
                <a:ln>
                  <a:noFill/>
                </a:ln>
                <a:solidFill>
                  <a:srgbClr val="FFFFFF"/>
                </a:solidFill>
                <a:effectLst/>
                <a:uLnTx/>
                <a:uFillTx/>
                <a:latin typeface="Calibri"/>
                <a:ea typeface="+mn-ea"/>
                <a:cs typeface="+mn-cs"/>
              </a:rPr>
            </a:br>
            <a:r>
              <a:rPr kumimoji="0" lang="en-US" sz="1800" b="0" i="0" u="none" strike="noStrike" kern="1200" cap="none" spc="0" normalizeH="0" baseline="0" noProof="0" dirty="0">
                <a:ln>
                  <a:noFill/>
                </a:ln>
                <a:solidFill>
                  <a:srgbClr val="FFFFFF"/>
                </a:solidFill>
                <a:effectLst/>
                <a:uLnTx/>
                <a:uFillTx/>
                <a:latin typeface="Calibri"/>
                <a:ea typeface="+mn-ea"/>
                <a:cs typeface="+mn-cs"/>
              </a:rPr>
              <a:t>(n = 213)</a:t>
            </a:r>
          </a:p>
        </p:txBody>
      </p:sp>
      <p:sp>
        <p:nvSpPr>
          <p:cNvPr id="17" name="Rectangle 16">
            <a:extLst>
              <a:ext uri="{FF2B5EF4-FFF2-40B4-BE49-F238E27FC236}">
                <a16:creationId xmlns:a16="http://schemas.microsoft.com/office/drawing/2014/main" id="{D910114E-1FA6-45D8-AC98-6FAEBBBF95B1}"/>
              </a:ext>
            </a:extLst>
          </p:cNvPr>
          <p:cNvSpPr/>
          <p:nvPr/>
        </p:nvSpPr>
        <p:spPr>
          <a:xfrm>
            <a:off x="471638" y="5910737"/>
            <a:ext cx="11489284" cy="35742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99947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F5790-364B-817D-8127-F160399CC6C1}"/>
            </a:ext>
          </a:extLst>
        </p:cNvPr>
        <p:cNvGrpSpPr/>
        <p:nvPr/>
      </p:nvGrpSpPr>
      <p:grpSpPr>
        <a:xfrm>
          <a:off x="0" y="0"/>
          <a:ext cx="0" cy="0"/>
          <a:chOff x="0" y="0"/>
          <a:chExt cx="0" cy="0"/>
        </a:xfrm>
      </p:grpSpPr>
      <p:sp>
        <p:nvSpPr>
          <p:cNvPr id="10516" name="Freeform: Shape 10515">
            <a:extLst>
              <a:ext uri="{FF2B5EF4-FFF2-40B4-BE49-F238E27FC236}">
                <a16:creationId xmlns:a16="http://schemas.microsoft.com/office/drawing/2014/main" id="{71501B70-F2AE-563A-F402-C3117E4081C8}"/>
              </a:ext>
            </a:extLst>
          </p:cNvPr>
          <p:cNvSpPr/>
          <p:nvPr/>
        </p:nvSpPr>
        <p:spPr>
          <a:xfrm>
            <a:off x="6825967" y="1796767"/>
            <a:ext cx="3596446" cy="2224846"/>
          </a:xfrm>
          <a:custGeom>
            <a:avLst/>
            <a:gdLst>
              <a:gd name="csX0" fmla="*/ 0 w 3596446"/>
              <a:gd name="csY0" fmla="*/ 0 h 2224846"/>
              <a:gd name="csX1" fmla="*/ 119396 w 3596446"/>
              <a:gd name="csY1" fmla="*/ 0 h 2224846"/>
              <a:gd name="csX2" fmla="*/ 119396 w 3596446"/>
              <a:gd name="csY2" fmla="*/ 34945 h 2224846"/>
              <a:gd name="csX3" fmla="*/ 157253 w 3596446"/>
              <a:gd name="csY3" fmla="*/ 34945 h 2224846"/>
              <a:gd name="csX4" fmla="*/ 157253 w 3596446"/>
              <a:gd name="csY4" fmla="*/ 90275 h 2224846"/>
              <a:gd name="csX5" fmla="*/ 195111 w 3596446"/>
              <a:gd name="csY5" fmla="*/ 90275 h 2224846"/>
              <a:gd name="csX6" fmla="*/ 195111 w 3596446"/>
              <a:gd name="csY6" fmla="*/ 530002 h 2224846"/>
              <a:gd name="csX7" fmla="*/ 203847 w 3596446"/>
              <a:gd name="csY7" fmla="*/ 530002 h 2224846"/>
              <a:gd name="csX8" fmla="*/ 203847 w 3596446"/>
              <a:gd name="csY8" fmla="*/ 698904 h 2224846"/>
              <a:gd name="csX9" fmla="*/ 218408 w 3596446"/>
              <a:gd name="csY9" fmla="*/ 713465 h 2224846"/>
              <a:gd name="csX10" fmla="*/ 218408 w 3596446"/>
              <a:gd name="csY10" fmla="*/ 795004 h 2224846"/>
              <a:gd name="csX11" fmla="*/ 302858 w 3596446"/>
              <a:gd name="csY11" fmla="*/ 795004 h 2224846"/>
              <a:gd name="csX12" fmla="*/ 302858 w 3596446"/>
              <a:gd name="csY12" fmla="*/ 818301 h 2224846"/>
              <a:gd name="csX13" fmla="*/ 337804 w 3596446"/>
              <a:gd name="csY13" fmla="*/ 818301 h 2224846"/>
              <a:gd name="csX14" fmla="*/ 337804 w 3596446"/>
              <a:gd name="csY14" fmla="*/ 829949 h 2224846"/>
              <a:gd name="csX15" fmla="*/ 396046 w 3596446"/>
              <a:gd name="csY15" fmla="*/ 829949 h 2224846"/>
              <a:gd name="csX16" fmla="*/ 396046 w 3596446"/>
              <a:gd name="csY16" fmla="*/ 978466 h 2224846"/>
              <a:gd name="csX17" fmla="*/ 425167 w 3596446"/>
              <a:gd name="csY17" fmla="*/ 978466 h 2224846"/>
              <a:gd name="csX18" fmla="*/ 425167 w 3596446"/>
              <a:gd name="csY18" fmla="*/ 1051269 h 2224846"/>
              <a:gd name="csX19" fmla="*/ 471760 w 3596446"/>
              <a:gd name="csY19" fmla="*/ 1051269 h 2224846"/>
              <a:gd name="csX20" fmla="*/ 471760 w 3596446"/>
              <a:gd name="csY20" fmla="*/ 1077478 h 2224846"/>
              <a:gd name="csX21" fmla="*/ 532915 w 3596446"/>
              <a:gd name="csY21" fmla="*/ 1077478 h 2224846"/>
              <a:gd name="csX22" fmla="*/ 532915 w 3596446"/>
              <a:gd name="csY22" fmla="*/ 1092038 h 2224846"/>
              <a:gd name="csX23" fmla="*/ 594069 w 3596446"/>
              <a:gd name="csY23" fmla="*/ 1092038 h 2224846"/>
              <a:gd name="csX24" fmla="*/ 594069 w 3596446"/>
              <a:gd name="csY24" fmla="*/ 1199786 h 2224846"/>
              <a:gd name="csX25" fmla="*/ 596981 w 3596446"/>
              <a:gd name="csY25" fmla="*/ 1199786 h 2224846"/>
              <a:gd name="csX26" fmla="*/ 605717 w 3596446"/>
              <a:gd name="csY26" fmla="*/ 1199786 h 2224846"/>
              <a:gd name="csX27" fmla="*/ 605717 w 3596446"/>
              <a:gd name="csY27" fmla="*/ 1330830 h 2224846"/>
              <a:gd name="csX28" fmla="*/ 614453 w 3596446"/>
              <a:gd name="csY28" fmla="*/ 1330830 h 2224846"/>
              <a:gd name="csX29" fmla="*/ 614453 w 3596446"/>
              <a:gd name="csY29" fmla="*/ 1403633 h 2224846"/>
              <a:gd name="csX30" fmla="*/ 693080 w 3596446"/>
              <a:gd name="csY30" fmla="*/ 1403633 h 2224846"/>
              <a:gd name="csX31" fmla="*/ 693080 w 3596446"/>
              <a:gd name="csY31" fmla="*/ 1435666 h 2224846"/>
              <a:gd name="csX32" fmla="*/ 789179 w 3596446"/>
              <a:gd name="csY32" fmla="*/ 1435666 h 2224846"/>
              <a:gd name="csX33" fmla="*/ 789179 w 3596446"/>
              <a:gd name="csY33" fmla="*/ 1450227 h 2224846"/>
              <a:gd name="csX34" fmla="*/ 911488 w 3596446"/>
              <a:gd name="csY34" fmla="*/ 1450227 h 2224846"/>
              <a:gd name="csX35" fmla="*/ 911488 w 3596446"/>
              <a:gd name="csY35" fmla="*/ 1464787 h 2224846"/>
              <a:gd name="csX36" fmla="*/ 1001763 w 3596446"/>
              <a:gd name="csY36" fmla="*/ 1464787 h 2224846"/>
              <a:gd name="csX37" fmla="*/ 1001763 w 3596446"/>
              <a:gd name="csY37" fmla="*/ 1537590 h 2224846"/>
              <a:gd name="csX38" fmla="*/ 1042532 w 3596446"/>
              <a:gd name="csY38" fmla="*/ 1537590 h 2224846"/>
              <a:gd name="csX39" fmla="*/ 1042532 w 3596446"/>
              <a:gd name="csY39" fmla="*/ 1566711 h 2224846"/>
              <a:gd name="csX40" fmla="*/ 1129895 w 3596446"/>
              <a:gd name="csY40" fmla="*/ 1566711 h 2224846"/>
              <a:gd name="csX41" fmla="*/ 1129895 w 3596446"/>
              <a:gd name="csY41" fmla="*/ 1575447 h 2224846"/>
              <a:gd name="csX42" fmla="*/ 1191050 w 3596446"/>
              <a:gd name="csY42" fmla="*/ 1575447 h 2224846"/>
              <a:gd name="csX43" fmla="*/ 1191050 w 3596446"/>
              <a:gd name="csY43" fmla="*/ 1622041 h 2224846"/>
              <a:gd name="csX44" fmla="*/ 1211434 w 3596446"/>
              <a:gd name="csY44" fmla="*/ 1622041 h 2224846"/>
              <a:gd name="csX45" fmla="*/ 1211434 w 3596446"/>
              <a:gd name="csY45" fmla="*/ 1671546 h 2224846"/>
              <a:gd name="csX46" fmla="*/ 1301709 w 3596446"/>
              <a:gd name="csY46" fmla="*/ 1671546 h 2224846"/>
              <a:gd name="csX47" fmla="*/ 1301709 w 3596446"/>
              <a:gd name="csY47" fmla="*/ 1683195 h 2224846"/>
              <a:gd name="csX48" fmla="*/ 1397809 w 3596446"/>
              <a:gd name="csY48" fmla="*/ 1683195 h 2224846"/>
              <a:gd name="csX49" fmla="*/ 1397809 w 3596446"/>
              <a:gd name="csY49" fmla="*/ 1700667 h 2224846"/>
              <a:gd name="csX50" fmla="*/ 1467699 w 3596446"/>
              <a:gd name="csY50" fmla="*/ 1700667 h 2224846"/>
              <a:gd name="csX51" fmla="*/ 1467699 w 3596446"/>
              <a:gd name="csY51" fmla="*/ 1715228 h 2224846"/>
              <a:gd name="csX52" fmla="*/ 1505557 w 3596446"/>
              <a:gd name="csY52" fmla="*/ 1715228 h 2224846"/>
              <a:gd name="csX53" fmla="*/ 1505557 w 3596446"/>
              <a:gd name="csY53" fmla="*/ 1773470 h 2224846"/>
              <a:gd name="csX54" fmla="*/ 1581271 w 3596446"/>
              <a:gd name="csY54" fmla="*/ 1773470 h 2224846"/>
              <a:gd name="csX55" fmla="*/ 1581271 w 3596446"/>
              <a:gd name="csY55" fmla="*/ 1785118 h 2224846"/>
              <a:gd name="csX56" fmla="*/ 1732701 w 3596446"/>
              <a:gd name="csY56" fmla="*/ 1785118 h 2224846"/>
              <a:gd name="csX57" fmla="*/ 1732701 w 3596446"/>
              <a:gd name="csY57" fmla="*/ 1799679 h 2224846"/>
              <a:gd name="csX58" fmla="*/ 1793855 w 3596446"/>
              <a:gd name="csY58" fmla="*/ 1799679 h 2224846"/>
              <a:gd name="csX59" fmla="*/ 1793855 w 3596446"/>
              <a:gd name="csY59" fmla="*/ 1892866 h 2224846"/>
              <a:gd name="csX60" fmla="*/ 1828800 w 3596446"/>
              <a:gd name="csY60" fmla="*/ 1892866 h 2224846"/>
              <a:gd name="csX61" fmla="*/ 1828800 w 3596446"/>
              <a:gd name="csY61" fmla="*/ 1916163 h 2224846"/>
              <a:gd name="csX62" fmla="*/ 1910339 w 3596446"/>
              <a:gd name="csY62" fmla="*/ 1916163 h 2224846"/>
              <a:gd name="csX63" fmla="*/ 1907427 w 3596446"/>
              <a:gd name="csY63" fmla="*/ 1919075 h 2224846"/>
              <a:gd name="csX64" fmla="*/ 2035559 w 3596446"/>
              <a:gd name="csY64" fmla="*/ 1919075 h 2224846"/>
              <a:gd name="csX65" fmla="*/ 2035559 w 3596446"/>
              <a:gd name="csY65" fmla="*/ 1939460 h 2224846"/>
              <a:gd name="csX66" fmla="*/ 2117098 w 3596446"/>
              <a:gd name="csY66" fmla="*/ 1939460 h 2224846"/>
              <a:gd name="csX67" fmla="*/ 2117098 w 3596446"/>
              <a:gd name="csY67" fmla="*/ 1959844 h 2224846"/>
              <a:gd name="csX68" fmla="*/ 2227758 w 3596446"/>
              <a:gd name="csY68" fmla="*/ 1959844 h 2224846"/>
              <a:gd name="csX69" fmla="*/ 2227758 w 3596446"/>
              <a:gd name="csY69" fmla="*/ 1988965 h 2224846"/>
              <a:gd name="csX70" fmla="*/ 2294736 w 3596446"/>
              <a:gd name="csY70" fmla="*/ 1988965 h 2224846"/>
              <a:gd name="csX71" fmla="*/ 2306385 w 3596446"/>
              <a:gd name="csY71" fmla="*/ 2000614 h 2224846"/>
              <a:gd name="csX72" fmla="*/ 2399572 w 3596446"/>
              <a:gd name="csY72" fmla="*/ 2000614 h 2224846"/>
              <a:gd name="csX73" fmla="*/ 2399572 w 3596446"/>
              <a:gd name="csY73" fmla="*/ 2012262 h 2224846"/>
              <a:gd name="csX74" fmla="*/ 2510232 w 3596446"/>
              <a:gd name="csY74" fmla="*/ 2012262 h 2224846"/>
              <a:gd name="csX75" fmla="*/ 2510232 w 3596446"/>
              <a:gd name="csY75" fmla="*/ 2044295 h 2224846"/>
              <a:gd name="csX76" fmla="*/ 3005289 w 3596446"/>
              <a:gd name="csY76" fmla="*/ 2044295 h 2224846"/>
              <a:gd name="csX77" fmla="*/ 3005289 w 3596446"/>
              <a:gd name="csY77" fmla="*/ 2082153 h 2224846"/>
              <a:gd name="csX78" fmla="*/ 3145070 w 3596446"/>
              <a:gd name="csY78" fmla="*/ 2082153 h 2224846"/>
              <a:gd name="csX79" fmla="*/ 3145070 w 3596446"/>
              <a:gd name="csY79" fmla="*/ 2105450 h 2224846"/>
              <a:gd name="csX80" fmla="*/ 3316884 w 3596446"/>
              <a:gd name="csY80" fmla="*/ 2105450 h 2224846"/>
              <a:gd name="csX81" fmla="*/ 3316884 w 3596446"/>
              <a:gd name="csY81" fmla="*/ 2160779 h 2224846"/>
              <a:gd name="csX82" fmla="*/ 3596446 w 3596446"/>
              <a:gd name="csY82" fmla="*/ 2160779 h 2224846"/>
              <a:gd name="csX83" fmla="*/ 3596446 w 3596446"/>
              <a:gd name="csY83" fmla="*/ 2224846 h 22248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3596446" h="2224846">
                <a:moveTo>
                  <a:pt x="0" y="0"/>
                </a:moveTo>
                <a:lnTo>
                  <a:pt x="119396" y="0"/>
                </a:lnTo>
                <a:lnTo>
                  <a:pt x="119396" y="34945"/>
                </a:lnTo>
                <a:lnTo>
                  <a:pt x="157253" y="34945"/>
                </a:lnTo>
                <a:lnTo>
                  <a:pt x="157253" y="90275"/>
                </a:lnTo>
                <a:lnTo>
                  <a:pt x="195111" y="90275"/>
                </a:lnTo>
                <a:lnTo>
                  <a:pt x="195111" y="530002"/>
                </a:lnTo>
                <a:lnTo>
                  <a:pt x="203847" y="530002"/>
                </a:lnTo>
                <a:lnTo>
                  <a:pt x="203847" y="698904"/>
                </a:lnTo>
                <a:lnTo>
                  <a:pt x="218408" y="713465"/>
                </a:lnTo>
                <a:lnTo>
                  <a:pt x="218408" y="795004"/>
                </a:lnTo>
                <a:lnTo>
                  <a:pt x="302858" y="795004"/>
                </a:lnTo>
                <a:lnTo>
                  <a:pt x="302858" y="818301"/>
                </a:lnTo>
                <a:lnTo>
                  <a:pt x="337804" y="818301"/>
                </a:lnTo>
                <a:lnTo>
                  <a:pt x="337804" y="829949"/>
                </a:lnTo>
                <a:lnTo>
                  <a:pt x="396046" y="829949"/>
                </a:lnTo>
                <a:lnTo>
                  <a:pt x="396046" y="978466"/>
                </a:lnTo>
                <a:lnTo>
                  <a:pt x="425167" y="978466"/>
                </a:lnTo>
                <a:lnTo>
                  <a:pt x="425167" y="1051269"/>
                </a:lnTo>
                <a:lnTo>
                  <a:pt x="471760" y="1051269"/>
                </a:lnTo>
                <a:lnTo>
                  <a:pt x="471760" y="1077478"/>
                </a:lnTo>
                <a:lnTo>
                  <a:pt x="532915" y="1077478"/>
                </a:lnTo>
                <a:lnTo>
                  <a:pt x="532915" y="1092038"/>
                </a:lnTo>
                <a:lnTo>
                  <a:pt x="594069" y="1092038"/>
                </a:lnTo>
                <a:lnTo>
                  <a:pt x="594069" y="1199786"/>
                </a:lnTo>
                <a:lnTo>
                  <a:pt x="596981" y="1199786"/>
                </a:lnTo>
                <a:lnTo>
                  <a:pt x="605717" y="1199786"/>
                </a:lnTo>
                <a:lnTo>
                  <a:pt x="605717" y="1330830"/>
                </a:lnTo>
                <a:lnTo>
                  <a:pt x="614453" y="1330830"/>
                </a:lnTo>
                <a:lnTo>
                  <a:pt x="614453" y="1403633"/>
                </a:lnTo>
                <a:lnTo>
                  <a:pt x="693080" y="1403633"/>
                </a:lnTo>
                <a:lnTo>
                  <a:pt x="693080" y="1435666"/>
                </a:lnTo>
                <a:lnTo>
                  <a:pt x="789179" y="1435666"/>
                </a:lnTo>
                <a:lnTo>
                  <a:pt x="789179" y="1450227"/>
                </a:lnTo>
                <a:lnTo>
                  <a:pt x="911488" y="1450227"/>
                </a:lnTo>
                <a:lnTo>
                  <a:pt x="911488" y="1464787"/>
                </a:lnTo>
                <a:lnTo>
                  <a:pt x="1001763" y="1464787"/>
                </a:lnTo>
                <a:lnTo>
                  <a:pt x="1001763" y="1537590"/>
                </a:lnTo>
                <a:lnTo>
                  <a:pt x="1042532" y="1537590"/>
                </a:lnTo>
                <a:lnTo>
                  <a:pt x="1042532" y="1566711"/>
                </a:lnTo>
                <a:lnTo>
                  <a:pt x="1129895" y="1566711"/>
                </a:lnTo>
                <a:lnTo>
                  <a:pt x="1129895" y="1575447"/>
                </a:lnTo>
                <a:lnTo>
                  <a:pt x="1191050" y="1575447"/>
                </a:lnTo>
                <a:lnTo>
                  <a:pt x="1191050" y="1622041"/>
                </a:lnTo>
                <a:lnTo>
                  <a:pt x="1211434" y="1622041"/>
                </a:lnTo>
                <a:lnTo>
                  <a:pt x="1211434" y="1671546"/>
                </a:lnTo>
                <a:lnTo>
                  <a:pt x="1301709" y="1671546"/>
                </a:lnTo>
                <a:lnTo>
                  <a:pt x="1301709" y="1683195"/>
                </a:lnTo>
                <a:lnTo>
                  <a:pt x="1397809" y="1683195"/>
                </a:lnTo>
                <a:lnTo>
                  <a:pt x="1397809" y="1700667"/>
                </a:lnTo>
                <a:lnTo>
                  <a:pt x="1467699" y="1700667"/>
                </a:lnTo>
                <a:lnTo>
                  <a:pt x="1467699" y="1715228"/>
                </a:lnTo>
                <a:lnTo>
                  <a:pt x="1505557" y="1715228"/>
                </a:lnTo>
                <a:lnTo>
                  <a:pt x="1505557" y="1773470"/>
                </a:lnTo>
                <a:lnTo>
                  <a:pt x="1581271" y="1773470"/>
                </a:lnTo>
                <a:lnTo>
                  <a:pt x="1581271" y="1785118"/>
                </a:lnTo>
                <a:lnTo>
                  <a:pt x="1732701" y="1785118"/>
                </a:lnTo>
                <a:lnTo>
                  <a:pt x="1732701" y="1799679"/>
                </a:lnTo>
                <a:lnTo>
                  <a:pt x="1793855" y="1799679"/>
                </a:lnTo>
                <a:lnTo>
                  <a:pt x="1793855" y="1892866"/>
                </a:lnTo>
                <a:lnTo>
                  <a:pt x="1828800" y="1892866"/>
                </a:lnTo>
                <a:lnTo>
                  <a:pt x="1828800" y="1916163"/>
                </a:lnTo>
                <a:lnTo>
                  <a:pt x="1910339" y="1916163"/>
                </a:lnTo>
                <a:lnTo>
                  <a:pt x="1907427" y="1919075"/>
                </a:lnTo>
                <a:lnTo>
                  <a:pt x="2035559" y="1919075"/>
                </a:lnTo>
                <a:lnTo>
                  <a:pt x="2035559" y="1939460"/>
                </a:lnTo>
                <a:lnTo>
                  <a:pt x="2117098" y="1939460"/>
                </a:lnTo>
                <a:lnTo>
                  <a:pt x="2117098" y="1959844"/>
                </a:lnTo>
                <a:lnTo>
                  <a:pt x="2227758" y="1959844"/>
                </a:lnTo>
                <a:lnTo>
                  <a:pt x="2227758" y="1988965"/>
                </a:lnTo>
                <a:lnTo>
                  <a:pt x="2294736" y="1988965"/>
                </a:lnTo>
                <a:lnTo>
                  <a:pt x="2306385" y="2000614"/>
                </a:lnTo>
                <a:lnTo>
                  <a:pt x="2399572" y="2000614"/>
                </a:lnTo>
                <a:lnTo>
                  <a:pt x="2399572" y="2012262"/>
                </a:lnTo>
                <a:lnTo>
                  <a:pt x="2510232" y="2012262"/>
                </a:lnTo>
                <a:lnTo>
                  <a:pt x="2510232" y="2044295"/>
                </a:lnTo>
                <a:lnTo>
                  <a:pt x="3005289" y="2044295"/>
                </a:lnTo>
                <a:lnTo>
                  <a:pt x="3005289" y="2082153"/>
                </a:lnTo>
                <a:lnTo>
                  <a:pt x="3145070" y="2082153"/>
                </a:lnTo>
                <a:lnTo>
                  <a:pt x="3145070" y="2105450"/>
                </a:lnTo>
                <a:lnTo>
                  <a:pt x="3316884" y="2105450"/>
                </a:lnTo>
                <a:lnTo>
                  <a:pt x="3316884" y="2160779"/>
                </a:lnTo>
                <a:lnTo>
                  <a:pt x="3596446" y="2160779"/>
                </a:lnTo>
                <a:lnTo>
                  <a:pt x="3596446" y="2224846"/>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15" name="Freeform: Shape 10514">
            <a:extLst>
              <a:ext uri="{FF2B5EF4-FFF2-40B4-BE49-F238E27FC236}">
                <a16:creationId xmlns:a16="http://schemas.microsoft.com/office/drawing/2014/main" id="{9087B706-A1E4-F8B1-84B9-49919BE951B5}"/>
              </a:ext>
            </a:extLst>
          </p:cNvPr>
          <p:cNvSpPr/>
          <p:nvPr/>
        </p:nvSpPr>
        <p:spPr>
          <a:xfrm>
            <a:off x="6817231" y="1788031"/>
            <a:ext cx="4225459" cy="1994789"/>
          </a:xfrm>
          <a:custGeom>
            <a:avLst/>
            <a:gdLst>
              <a:gd name="csX0" fmla="*/ 0 w 4225459"/>
              <a:gd name="csY0" fmla="*/ 0 h 1994789"/>
              <a:gd name="csX1" fmla="*/ 78626 w 4225459"/>
              <a:gd name="csY1" fmla="*/ 0 h 1994789"/>
              <a:gd name="csX2" fmla="*/ 78626 w 4225459"/>
              <a:gd name="csY2" fmla="*/ 40769 h 1994789"/>
              <a:gd name="csX3" fmla="*/ 186374 w 4225459"/>
              <a:gd name="csY3" fmla="*/ 40769 h 1994789"/>
              <a:gd name="csX4" fmla="*/ 186374 w 4225459"/>
              <a:gd name="csY4" fmla="*/ 78626 h 1994789"/>
              <a:gd name="csX5" fmla="*/ 200935 w 4225459"/>
              <a:gd name="csY5" fmla="*/ 78626 h 1994789"/>
              <a:gd name="csX6" fmla="*/ 200935 w 4225459"/>
              <a:gd name="csY6" fmla="*/ 267913 h 1994789"/>
              <a:gd name="csX7" fmla="*/ 209671 w 4225459"/>
              <a:gd name="csY7" fmla="*/ 267913 h 1994789"/>
              <a:gd name="csX8" fmla="*/ 209671 w 4225459"/>
              <a:gd name="csY8" fmla="*/ 398958 h 1994789"/>
              <a:gd name="csX9" fmla="*/ 291210 w 4225459"/>
              <a:gd name="csY9" fmla="*/ 398958 h 1994789"/>
              <a:gd name="csX10" fmla="*/ 291210 w 4225459"/>
              <a:gd name="csY10" fmla="*/ 428079 h 1994789"/>
              <a:gd name="csX11" fmla="*/ 331979 w 4225459"/>
              <a:gd name="csY11" fmla="*/ 428079 h 1994789"/>
              <a:gd name="csX12" fmla="*/ 331979 w 4225459"/>
              <a:gd name="csY12" fmla="*/ 454287 h 1994789"/>
              <a:gd name="csX13" fmla="*/ 404782 w 4225459"/>
              <a:gd name="csY13" fmla="*/ 454287 h 1994789"/>
              <a:gd name="csX14" fmla="*/ 404782 w 4225459"/>
              <a:gd name="csY14" fmla="*/ 524178 h 1994789"/>
              <a:gd name="csX15" fmla="*/ 422254 w 4225459"/>
              <a:gd name="csY15" fmla="*/ 524178 h 1994789"/>
              <a:gd name="csX16" fmla="*/ 422254 w 4225459"/>
              <a:gd name="csY16" fmla="*/ 585332 h 1994789"/>
              <a:gd name="csX17" fmla="*/ 460112 w 4225459"/>
              <a:gd name="csY17" fmla="*/ 585332 h 1994789"/>
              <a:gd name="csX18" fmla="*/ 460112 w 4225459"/>
              <a:gd name="csY18" fmla="*/ 605717 h 1994789"/>
              <a:gd name="csX19" fmla="*/ 532914 w 4225459"/>
              <a:gd name="csY19" fmla="*/ 605717 h 1994789"/>
              <a:gd name="csX20" fmla="*/ 532914 w 4225459"/>
              <a:gd name="csY20" fmla="*/ 626101 h 1994789"/>
              <a:gd name="csX21" fmla="*/ 599893 w 4225459"/>
              <a:gd name="csY21" fmla="*/ 626101 h 1994789"/>
              <a:gd name="csX22" fmla="*/ 599893 w 4225459"/>
              <a:gd name="csY22" fmla="*/ 693080 h 1994789"/>
              <a:gd name="csX23" fmla="*/ 611541 w 4225459"/>
              <a:gd name="csY23" fmla="*/ 693080 h 1994789"/>
              <a:gd name="csX24" fmla="*/ 611541 w 4225459"/>
              <a:gd name="csY24" fmla="*/ 806652 h 1994789"/>
              <a:gd name="csX25" fmla="*/ 690168 w 4225459"/>
              <a:gd name="csY25" fmla="*/ 806652 h 1994789"/>
              <a:gd name="csX26" fmla="*/ 690168 w 4225459"/>
              <a:gd name="csY26" fmla="*/ 853245 h 1994789"/>
              <a:gd name="csX27" fmla="*/ 719289 w 4225459"/>
              <a:gd name="csY27" fmla="*/ 853245 h 1994789"/>
              <a:gd name="csX28" fmla="*/ 719289 w 4225459"/>
              <a:gd name="csY28" fmla="*/ 861982 h 1994789"/>
              <a:gd name="csX29" fmla="*/ 795003 w 4225459"/>
              <a:gd name="csY29" fmla="*/ 861982 h 1994789"/>
              <a:gd name="csX30" fmla="*/ 795003 w 4225459"/>
              <a:gd name="csY30" fmla="*/ 908575 h 1994789"/>
              <a:gd name="csX31" fmla="*/ 812476 w 4225459"/>
              <a:gd name="csY31" fmla="*/ 908575 h 1994789"/>
              <a:gd name="csX32" fmla="*/ 812476 w 4225459"/>
              <a:gd name="csY32" fmla="*/ 987202 h 1994789"/>
              <a:gd name="csX33" fmla="*/ 812476 w 4225459"/>
              <a:gd name="csY33" fmla="*/ 1004675 h 1994789"/>
              <a:gd name="csX34" fmla="*/ 832861 w 4225459"/>
              <a:gd name="csY34" fmla="*/ 1004675 h 1994789"/>
              <a:gd name="csX35" fmla="*/ 832861 w 4225459"/>
              <a:gd name="csY35" fmla="*/ 1033796 h 1994789"/>
              <a:gd name="csX36" fmla="*/ 885279 w 4225459"/>
              <a:gd name="csY36" fmla="*/ 1033796 h 1994789"/>
              <a:gd name="csX37" fmla="*/ 885279 w 4225459"/>
              <a:gd name="csY37" fmla="*/ 1062917 h 1994789"/>
              <a:gd name="csX38" fmla="*/ 908575 w 4225459"/>
              <a:gd name="csY38" fmla="*/ 1062917 h 1994789"/>
              <a:gd name="csX39" fmla="*/ 908575 w 4225459"/>
              <a:gd name="csY39" fmla="*/ 1077477 h 1994789"/>
              <a:gd name="csX40" fmla="*/ 1004675 w 4225459"/>
              <a:gd name="csY40" fmla="*/ 1077477 h 1994789"/>
              <a:gd name="csX41" fmla="*/ 1004675 w 4225459"/>
              <a:gd name="csY41" fmla="*/ 1147368 h 1994789"/>
              <a:gd name="csX42" fmla="*/ 1036708 w 4225459"/>
              <a:gd name="csY42" fmla="*/ 1147368 h 1994789"/>
              <a:gd name="csX43" fmla="*/ 1036708 w 4225459"/>
              <a:gd name="csY43" fmla="*/ 1179401 h 1994789"/>
              <a:gd name="csX44" fmla="*/ 1199786 w 4225459"/>
              <a:gd name="csY44" fmla="*/ 1179401 h 1994789"/>
              <a:gd name="csX45" fmla="*/ 1199786 w 4225459"/>
              <a:gd name="csY45" fmla="*/ 1231819 h 1994789"/>
              <a:gd name="csX46" fmla="*/ 1220170 w 4225459"/>
              <a:gd name="csY46" fmla="*/ 1231819 h 1994789"/>
              <a:gd name="csX47" fmla="*/ 1220170 w 4225459"/>
              <a:gd name="csY47" fmla="*/ 1310445 h 1994789"/>
              <a:gd name="csX48" fmla="*/ 1246379 w 4225459"/>
              <a:gd name="csY48" fmla="*/ 1310445 h 1994789"/>
              <a:gd name="csX49" fmla="*/ 1246379 w 4225459"/>
              <a:gd name="csY49" fmla="*/ 1327918 h 1994789"/>
              <a:gd name="csX50" fmla="*/ 1304621 w 4225459"/>
              <a:gd name="csY50" fmla="*/ 1327918 h 1994789"/>
              <a:gd name="csX51" fmla="*/ 1304621 w 4225459"/>
              <a:gd name="csY51" fmla="*/ 1345391 h 1994789"/>
              <a:gd name="csX52" fmla="*/ 1354127 w 4225459"/>
              <a:gd name="csY52" fmla="*/ 1345391 h 1994789"/>
              <a:gd name="csX53" fmla="*/ 1354127 w 4225459"/>
              <a:gd name="csY53" fmla="*/ 1359951 h 1994789"/>
              <a:gd name="csX54" fmla="*/ 1415281 w 4225459"/>
              <a:gd name="csY54" fmla="*/ 1359951 h 1994789"/>
              <a:gd name="csX55" fmla="*/ 1415281 w 4225459"/>
              <a:gd name="csY55" fmla="*/ 1380336 h 1994789"/>
              <a:gd name="csX56" fmla="*/ 1505556 w 4225459"/>
              <a:gd name="csY56" fmla="*/ 1380336 h 1994789"/>
              <a:gd name="csX57" fmla="*/ 1505556 w 4225459"/>
              <a:gd name="csY57" fmla="*/ 1418193 h 1994789"/>
              <a:gd name="csX58" fmla="*/ 1569623 w 4225459"/>
              <a:gd name="csY58" fmla="*/ 1418193 h 1994789"/>
              <a:gd name="csX59" fmla="*/ 1575447 w 4225459"/>
              <a:gd name="csY59" fmla="*/ 1424017 h 1994789"/>
              <a:gd name="csX60" fmla="*/ 1674458 w 4225459"/>
              <a:gd name="csY60" fmla="*/ 1424017 h 1994789"/>
              <a:gd name="csX61" fmla="*/ 1674458 w 4225459"/>
              <a:gd name="csY61" fmla="*/ 1441490 h 1994789"/>
              <a:gd name="csX62" fmla="*/ 1735612 w 4225459"/>
              <a:gd name="csY62" fmla="*/ 1441490 h 1994789"/>
              <a:gd name="csX63" fmla="*/ 1735612 w 4225459"/>
              <a:gd name="csY63" fmla="*/ 1490996 h 1994789"/>
              <a:gd name="csX64" fmla="*/ 1805503 w 4225459"/>
              <a:gd name="csY64" fmla="*/ 1490996 h 1994789"/>
              <a:gd name="csX65" fmla="*/ 1805503 w 4225459"/>
              <a:gd name="csY65" fmla="*/ 1525941 h 1994789"/>
              <a:gd name="csX66" fmla="*/ 1834624 w 4225459"/>
              <a:gd name="csY66" fmla="*/ 1525941 h 1994789"/>
              <a:gd name="csX67" fmla="*/ 1834624 w 4225459"/>
              <a:gd name="csY67" fmla="*/ 1563798 h 1994789"/>
              <a:gd name="csX68" fmla="*/ 1869569 w 4225459"/>
              <a:gd name="csY68" fmla="*/ 1563798 h 1994789"/>
              <a:gd name="csX69" fmla="*/ 1869569 w 4225459"/>
              <a:gd name="csY69" fmla="*/ 1581271 h 1994789"/>
              <a:gd name="csX70" fmla="*/ 2085065 w 4225459"/>
              <a:gd name="csY70" fmla="*/ 1581271 h 1994789"/>
              <a:gd name="csX71" fmla="*/ 2085065 w 4225459"/>
              <a:gd name="csY71" fmla="*/ 1604568 h 1994789"/>
              <a:gd name="csX72" fmla="*/ 2178252 w 4225459"/>
              <a:gd name="csY72" fmla="*/ 1604568 h 1994789"/>
              <a:gd name="csX73" fmla="*/ 2178252 w 4225459"/>
              <a:gd name="csY73" fmla="*/ 1622040 h 1994789"/>
              <a:gd name="csX74" fmla="*/ 2332593 w 4225459"/>
              <a:gd name="csY74" fmla="*/ 1622040 h 1994789"/>
              <a:gd name="csX75" fmla="*/ 2332593 w 4225459"/>
              <a:gd name="csY75" fmla="*/ 1642425 h 1994789"/>
              <a:gd name="csX76" fmla="*/ 2399572 w 4225459"/>
              <a:gd name="csY76" fmla="*/ 1642425 h 1994789"/>
              <a:gd name="csX77" fmla="*/ 2399572 w 4225459"/>
              <a:gd name="csY77" fmla="*/ 1700667 h 1994789"/>
              <a:gd name="csX78" fmla="*/ 2443253 w 4225459"/>
              <a:gd name="csY78" fmla="*/ 1700667 h 1994789"/>
              <a:gd name="csX79" fmla="*/ 2443253 w 4225459"/>
              <a:gd name="csY79" fmla="*/ 1735612 h 1994789"/>
              <a:gd name="csX80" fmla="*/ 2513144 w 4225459"/>
              <a:gd name="csY80" fmla="*/ 1735612 h 1994789"/>
              <a:gd name="csX81" fmla="*/ 2513144 w 4225459"/>
              <a:gd name="csY81" fmla="*/ 1753085 h 1994789"/>
              <a:gd name="csX82" fmla="*/ 2725727 w 4225459"/>
              <a:gd name="csY82" fmla="*/ 1753085 h 1994789"/>
              <a:gd name="csX83" fmla="*/ 2725727 w 4225459"/>
              <a:gd name="csY83" fmla="*/ 1811327 h 1994789"/>
              <a:gd name="csX84" fmla="*/ 2760672 w 4225459"/>
              <a:gd name="csY84" fmla="*/ 1811327 h 1994789"/>
              <a:gd name="csX85" fmla="*/ 2760672 w 4225459"/>
              <a:gd name="csY85" fmla="*/ 1843360 h 1994789"/>
              <a:gd name="csX86" fmla="*/ 2848035 w 4225459"/>
              <a:gd name="csY86" fmla="*/ 1843360 h 1994789"/>
              <a:gd name="csX87" fmla="*/ 2848035 w 4225459"/>
              <a:gd name="csY87" fmla="*/ 1866657 h 1994789"/>
              <a:gd name="csX88" fmla="*/ 3197487 w 4225459"/>
              <a:gd name="csY88" fmla="*/ 1866657 h 1994789"/>
              <a:gd name="csX89" fmla="*/ 3197487 w 4225459"/>
              <a:gd name="csY89" fmla="*/ 1892866 h 1994789"/>
              <a:gd name="csX90" fmla="*/ 3820677 w 4225459"/>
              <a:gd name="csY90" fmla="*/ 1892866 h 1994789"/>
              <a:gd name="csX91" fmla="*/ 3820677 w 4225459"/>
              <a:gd name="csY91" fmla="*/ 1994789 h 1994789"/>
              <a:gd name="csX92" fmla="*/ 4225459 w 4225459"/>
              <a:gd name="csY92" fmla="*/ 1994789 h 19947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Lst>
            <a:rect l="l" t="t" r="r" b="b"/>
            <a:pathLst>
              <a:path w="4225459" h="1994789">
                <a:moveTo>
                  <a:pt x="0" y="0"/>
                </a:moveTo>
                <a:lnTo>
                  <a:pt x="78626" y="0"/>
                </a:lnTo>
                <a:lnTo>
                  <a:pt x="78626" y="40769"/>
                </a:lnTo>
                <a:lnTo>
                  <a:pt x="186374" y="40769"/>
                </a:lnTo>
                <a:lnTo>
                  <a:pt x="186374" y="78626"/>
                </a:lnTo>
                <a:lnTo>
                  <a:pt x="200935" y="78626"/>
                </a:lnTo>
                <a:lnTo>
                  <a:pt x="200935" y="267913"/>
                </a:lnTo>
                <a:lnTo>
                  <a:pt x="209671" y="267913"/>
                </a:lnTo>
                <a:lnTo>
                  <a:pt x="209671" y="398958"/>
                </a:lnTo>
                <a:lnTo>
                  <a:pt x="291210" y="398958"/>
                </a:lnTo>
                <a:lnTo>
                  <a:pt x="291210" y="428079"/>
                </a:lnTo>
                <a:lnTo>
                  <a:pt x="331979" y="428079"/>
                </a:lnTo>
                <a:lnTo>
                  <a:pt x="331979" y="454287"/>
                </a:lnTo>
                <a:lnTo>
                  <a:pt x="404782" y="454287"/>
                </a:lnTo>
                <a:lnTo>
                  <a:pt x="404782" y="524178"/>
                </a:lnTo>
                <a:lnTo>
                  <a:pt x="422254" y="524178"/>
                </a:lnTo>
                <a:lnTo>
                  <a:pt x="422254" y="585332"/>
                </a:lnTo>
                <a:lnTo>
                  <a:pt x="460112" y="585332"/>
                </a:lnTo>
                <a:lnTo>
                  <a:pt x="460112" y="605717"/>
                </a:lnTo>
                <a:lnTo>
                  <a:pt x="532914" y="605717"/>
                </a:lnTo>
                <a:lnTo>
                  <a:pt x="532914" y="626101"/>
                </a:lnTo>
                <a:lnTo>
                  <a:pt x="599893" y="626101"/>
                </a:lnTo>
                <a:lnTo>
                  <a:pt x="599893" y="693080"/>
                </a:lnTo>
                <a:lnTo>
                  <a:pt x="611541" y="693080"/>
                </a:lnTo>
                <a:lnTo>
                  <a:pt x="611541" y="806652"/>
                </a:lnTo>
                <a:lnTo>
                  <a:pt x="690168" y="806652"/>
                </a:lnTo>
                <a:lnTo>
                  <a:pt x="690168" y="853245"/>
                </a:lnTo>
                <a:lnTo>
                  <a:pt x="719289" y="853245"/>
                </a:lnTo>
                <a:lnTo>
                  <a:pt x="719289" y="861982"/>
                </a:lnTo>
                <a:lnTo>
                  <a:pt x="795003" y="861982"/>
                </a:lnTo>
                <a:lnTo>
                  <a:pt x="795003" y="908575"/>
                </a:lnTo>
                <a:lnTo>
                  <a:pt x="812476" y="908575"/>
                </a:lnTo>
                <a:lnTo>
                  <a:pt x="812476" y="987202"/>
                </a:lnTo>
                <a:lnTo>
                  <a:pt x="812476" y="1004675"/>
                </a:lnTo>
                <a:lnTo>
                  <a:pt x="832861" y="1004675"/>
                </a:lnTo>
                <a:lnTo>
                  <a:pt x="832861" y="1033796"/>
                </a:lnTo>
                <a:lnTo>
                  <a:pt x="885279" y="1033796"/>
                </a:lnTo>
                <a:lnTo>
                  <a:pt x="885279" y="1062917"/>
                </a:lnTo>
                <a:lnTo>
                  <a:pt x="908575" y="1062917"/>
                </a:lnTo>
                <a:lnTo>
                  <a:pt x="908575" y="1077477"/>
                </a:lnTo>
                <a:lnTo>
                  <a:pt x="1004675" y="1077477"/>
                </a:lnTo>
                <a:lnTo>
                  <a:pt x="1004675" y="1147368"/>
                </a:lnTo>
                <a:lnTo>
                  <a:pt x="1036708" y="1147368"/>
                </a:lnTo>
                <a:lnTo>
                  <a:pt x="1036708" y="1179401"/>
                </a:lnTo>
                <a:lnTo>
                  <a:pt x="1199786" y="1179401"/>
                </a:lnTo>
                <a:lnTo>
                  <a:pt x="1199786" y="1231819"/>
                </a:lnTo>
                <a:lnTo>
                  <a:pt x="1220170" y="1231819"/>
                </a:lnTo>
                <a:lnTo>
                  <a:pt x="1220170" y="1310445"/>
                </a:lnTo>
                <a:lnTo>
                  <a:pt x="1246379" y="1310445"/>
                </a:lnTo>
                <a:lnTo>
                  <a:pt x="1246379" y="1327918"/>
                </a:lnTo>
                <a:lnTo>
                  <a:pt x="1304621" y="1327918"/>
                </a:lnTo>
                <a:lnTo>
                  <a:pt x="1304621" y="1345391"/>
                </a:lnTo>
                <a:lnTo>
                  <a:pt x="1354127" y="1345391"/>
                </a:lnTo>
                <a:lnTo>
                  <a:pt x="1354127" y="1359951"/>
                </a:lnTo>
                <a:lnTo>
                  <a:pt x="1415281" y="1359951"/>
                </a:lnTo>
                <a:lnTo>
                  <a:pt x="1415281" y="1380336"/>
                </a:lnTo>
                <a:lnTo>
                  <a:pt x="1505556" y="1380336"/>
                </a:lnTo>
                <a:lnTo>
                  <a:pt x="1505556" y="1418193"/>
                </a:lnTo>
                <a:lnTo>
                  <a:pt x="1569623" y="1418193"/>
                </a:lnTo>
                <a:lnTo>
                  <a:pt x="1575447" y="1424017"/>
                </a:lnTo>
                <a:lnTo>
                  <a:pt x="1674458" y="1424017"/>
                </a:lnTo>
                <a:lnTo>
                  <a:pt x="1674458" y="1441490"/>
                </a:lnTo>
                <a:lnTo>
                  <a:pt x="1735612" y="1441490"/>
                </a:lnTo>
                <a:lnTo>
                  <a:pt x="1735612" y="1490996"/>
                </a:lnTo>
                <a:lnTo>
                  <a:pt x="1805503" y="1490996"/>
                </a:lnTo>
                <a:lnTo>
                  <a:pt x="1805503" y="1525941"/>
                </a:lnTo>
                <a:lnTo>
                  <a:pt x="1834624" y="1525941"/>
                </a:lnTo>
                <a:lnTo>
                  <a:pt x="1834624" y="1563798"/>
                </a:lnTo>
                <a:lnTo>
                  <a:pt x="1869569" y="1563798"/>
                </a:lnTo>
                <a:lnTo>
                  <a:pt x="1869569" y="1581271"/>
                </a:lnTo>
                <a:lnTo>
                  <a:pt x="2085065" y="1581271"/>
                </a:lnTo>
                <a:lnTo>
                  <a:pt x="2085065" y="1604568"/>
                </a:lnTo>
                <a:lnTo>
                  <a:pt x="2178252" y="1604568"/>
                </a:lnTo>
                <a:lnTo>
                  <a:pt x="2178252" y="1622040"/>
                </a:lnTo>
                <a:lnTo>
                  <a:pt x="2332593" y="1622040"/>
                </a:lnTo>
                <a:lnTo>
                  <a:pt x="2332593" y="1642425"/>
                </a:lnTo>
                <a:lnTo>
                  <a:pt x="2399572" y="1642425"/>
                </a:lnTo>
                <a:lnTo>
                  <a:pt x="2399572" y="1700667"/>
                </a:lnTo>
                <a:lnTo>
                  <a:pt x="2443253" y="1700667"/>
                </a:lnTo>
                <a:lnTo>
                  <a:pt x="2443253" y="1735612"/>
                </a:lnTo>
                <a:lnTo>
                  <a:pt x="2513144" y="1735612"/>
                </a:lnTo>
                <a:lnTo>
                  <a:pt x="2513144" y="1753085"/>
                </a:lnTo>
                <a:lnTo>
                  <a:pt x="2725727" y="1753085"/>
                </a:lnTo>
                <a:lnTo>
                  <a:pt x="2725727" y="1811327"/>
                </a:lnTo>
                <a:lnTo>
                  <a:pt x="2760672" y="1811327"/>
                </a:lnTo>
                <a:lnTo>
                  <a:pt x="2760672" y="1843360"/>
                </a:lnTo>
                <a:lnTo>
                  <a:pt x="2848035" y="1843360"/>
                </a:lnTo>
                <a:lnTo>
                  <a:pt x="2848035" y="1866657"/>
                </a:lnTo>
                <a:lnTo>
                  <a:pt x="3197487" y="1866657"/>
                </a:lnTo>
                <a:lnTo>
                  <a:pt x="3197487" y="1892866"/>
                </a:lnTo>
                <a:lnTo>
                  <a:pt x="3820677" y="1892866"/>
                </a:lnTo>
                <a:lnTo>
                  <a:pt x="3820677" y="1994789"/>
                </a:lnTo>
                <a:lnTo>
                  <a:pt x="4225459" y="1994789"/>
                </a:lnTo>
              </a:path>
            </a:pathLst>
          </a:custGeom>
          <a:noFill/>
          <a:ln w="285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82" name="Group 10281">
            <a:extLst>
              <a:ext uri="{FF2B5EF4-FFF2-40B4-BE49-F238E27FC236}">
                <a16:creationId xmlns:a16="http://schemas.microsoft.com/office/drawing/2014/main" id="{ECBE7C8C-3E38-B79C-F53A-A56BB5C92219}"/>
              </a:ext>
            </a:extLst>
          </p:cNvPr>
          <p:cNvGrpSpPr/>
          <p:nvPr/>
        </p:nvGrpSpPr>
        <p:grpSpPr>
          <a:xfrm>
            <a:off x="1234911" y="1782370"/>
            <a:ext cx="2890387" cy="2321979"/>
            <a:chOff x="1234911" y="1679133"/>
            <a:chExt cx="2890387" cy="2321979"/>
          </a:xfrm>
        </p:grpSpPr>
        <p:cxnSp>
          <p:nvCxnSpPr>
            <p:cNvPr id="10267" name="Straight Connector 10266">
              <a:extLst>
                <a:ext uri="{FF2B5EF4-FFF2-40B4-BE49-F238E27FC236}">
                  <a16:creationId xmlns:a16="http://schemas.microsoft.com/office/drawing/2014/main" id="{C74FEB10-6F09-02FF-78E8-559E5F613A6B}"/>
                </a:ext>
              </a:extLst>
            </p:cNvPr>
            <p:cNvCxnSpPr>
              <a:cxnSpLocks/>
            </p:cNvCxnSpPr>
            <p:nvPr/>
          </p:nvCxnSpPr>
          <p:spPr>
            <a:xfrm>
              <a:off x="1234911" y="1679133"/>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69" name="Straight Connector 10268">
              <a:extLst>
                <a:ext uri="{FF2B5EF4-FFF2-40B4-BE49-F238E27FC236}">
                  <a16:creationId xmlns:a16="http://schemas.microsoft.com/office/drawing/2014/main" id="{70E5A1C3-8AC8-3DED-B3A6-671554E39877}"/>
                </a:ext>
              </a:extLst>
            </p:cNvPr>
            <p:cNvCxnSpPr>
              <a:cxnSpLocks/>
            </p:cNvCxnSpPr>
            <p:nvPr/>
          </p:nvCxnSpPr>
          <p:spPr>
            <a:xfrm>
              <a:off x="1528714" y="248041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0" name="Straight Connector 10269">
              <a:extLst>
                <a:ext uri="{FF2B5EF4-FFF2-40B4-BE49-F238E27FC236}">
                  <a16:creationId xmlns:a16="http://schemas.microsoft.com/office/drawing/2014/main" id="{D9F867AC-D0AC-5583-C5CE-8618ED4DF888}"/>
                </a:ext>
              </a:extLst>
            </p:cNvPr>
            <p:cNvCxnSpPr>
              <a:cxnSpLocks/>
            </p:cNvCxnSpPr>
            <p:nvPr/>
          </p:nvCxnSpPr>
          <p:spPr>
            <a:xfrm flipH="1">
              <a:off x="1487292" y="2628099"/>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1" name="Straight Connector 10270">
              <a:extLst>
                <a:ext uri="{FF2B5EF4-FFF2-40B4-BE49-F238E27FC236}">
                  <a16:creationId xmlns:a16="http://schemas.microsoft.com/office/drawing/2014/main" id="{55315D38-CF37-9B1C-A51D-7F4A4067FBB9}"/>
                </a:ext>
              </a:extLst>
            </p:cNvPr>
            <p:cNvCxnSpPr>
              <a:cxnSpLocks/>
            </p:cNvCxnSpPr>
            <p:nvPr/>
          </p:nvCxnSpPr>
          <p:spPr>
            <a:xfrm>
              <a:off x="1835085" y="2995422"/>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2" name="Straight Connector 10271">
              <a:extLst>
                <a:ext uri="{FF2B5EF4-FFF2-40B4-BE49-F238E27FC236}">
                  <a16:creationId xmlns:a16="http://schemas.microsoft.com/office/drawing/2014/main" id="{90E1764A-87F0-DB29-A0F1-ECED1A1570BA}"/>
                </a:ext>
              </a:extLst>
            </p:cNvPr>
            <p:cNvCxnSpPr>
              <a:cxnSpLocks/>
            </p:cNvCxnSpPr>
            <p:nvPr/>
          </p:nvCxnSpPr>
          <p:spPr>
            <a:xfrm>
              <a:off x="1911778" y="300484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3" name="Straight Connector 10272">
              <a:extLst>
                <a:ext uri="{FF2B5EF4-FFF2-40B4-BE49-F238E27FC236}">
                  <a16:creationId xmlns:a16="http://schemas.microsoft.com/office/drawing/2014/main" id="{D0491E63-B1B6-F37A-25F8-00CAB315BEB8}"/>
                </a:ext>
              </a:extLst>
            </p:cNvPr>
            <p:cNvCxnSpPr>
              <a:cxnSpLocks/>
            </p:cNvCxnSpPr>
            <p:nvPr/>
          </p:nvCxnSpPr>
          <p:spPr>
            <a:xfrm>
              <a:off x="2114247" y="3051572"/>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5" name="Straight Connector 10274">
              <a:extLst>
                <a:ext uri="{FF2B5EF4-FFF2-40B4-BE49-F238E27FC236}">
                  <a16:creationId xmlns:a16="http://schemas.microsoft.com/office/drawing/2014/main" id="{714AFA8C-7FD6-7EAC-A9B3-EBDB8F2D4CCA}"/>
                </a:ext>
              </a:extLst>
            </p:cNvPr>
            <p:cNvCxnSpPr>
              <a:cxnSpLocks/>
            </p:cNvCxnSpPr>
            <p:nvPr/>
          </p:nvCxnSpPr>
          <p:spPr>
            <a:xfrm flipH="1">
              <a:off x="1493577" y="2670520"/>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6" name="Straight Connector 10275">
              <a:extLst>
                <a:ext uri="{FF2B5EF4-FFF2-40B4-BE49-F238E27FC236}">
                  <a16:creationId xmlns:a16="http://schemas.microsoft.com/office/drawing/2014/main" id="{B812BFC0-37CF-6872-E586-BA4E85FD47B6}"/>
                </a:ext>
              </a:extLst>
            </p:cNvPr>
            <p:cNvCxnSpPr>
              <a:cxnSpLocks/>
            </p:cNvCxnSpPr>
            <p:nvPr/>
          </p:nvCxnSpPr>
          <p:spPr>
            <a:xfrm flipH="1">
              <a:off x="1682685" y="2956466"/>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8" name="Straight Connector 10277">
              <a:extLst>
                <a:ext uri="{FF2B5EF4-FFF2-40B4-BE49-F238E27FC236}">
                  <a16:creationId xmlns:a16="http://schemas.microsoft.com/office/drawing/2014/main" id="{450B9762-4DB6-B6BA-6D9C-99CA5CBDF2A3}"/>
                </a:ext>
              </a:extLst>
            </p:cNvPr>
            <p:cNvCxnSpPr>
              <a:cxnSpLocks/>
            </p:cNvCxnSpPr>
            <p:nvPr/>
          </p:nvCxnSpPr>
          <p:spPr>
            <a:xfrm>
              <a:off x="2314645" y="3222827"/>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9" name="Straight Connector 10278">
              <a:extLst>
                <a:ext uri="{FF2B5EF4-FFF2-40B4-BE49-F238E27FC236}">
                  <a16:creationId xmlns:a16="http://schemas.microsoft.com/office/drawing/2014/main" id="{4E8EAFD7-95F7-2D12-87B4-CBAB6A71F4B5}"/>
                </a:ext>
              </a:extLst>
            </p:cNvPr>
            <p:cNvCxnSpPr>
              <a:cxnSpLocks/>
            </p:cNvCxnSpPr>
            <p:nvPr/>
          </p:nvCxnSpPr>
          <p:spPr>
            <a:xfrm>
              <a:off x="3238106" y="3771590"/>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0" name="Straight Connector 10279">
              <a:extLst>
                <a:ext uri="{FF2B5EF4-FFF2-40B4-BE49-F238E27FC236}">
                  <a16:creationId xmlns:a16="http://schemas.microsoft.com/office/drawing/2014/main" id="{D30CC407-0F20-B4DF-83A0-582170130FD0}"/>
                </a:ext>
              </a:extLst>
            </p:cNvPr>
            <p:cNvCxnSpPr>
              <a:cxnSpLocks/>
            </p:cNvCxnSpPr>
            <p:nvPr/>
          </p:nvCxnSpPr>
          <p:spPr>
            <a:xfrm>
              <a:off x="3834639" y="384700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1" name="Straight Connector 10280">
              <a:extLst>
                <a:ext uri="{FF2B5EF4-FFF2-40B4-BE49-F238E27FC236}">
                  <a16:creationId xmlns:a16="http://schemas.microsoft.com/office/drawing/2014/main" id="{CFCBE8E0-4676-0745-1A5E-0CF944C58823}"/>
                </a:ext>
              </a:extLst>
            </p:cNvPr>
            <p:cNvCxnSpPr>
              <a:cxnSpLocks/>
            </p:cNvCxnSpPr>
            <p:nvPr/>
          </p:nvCxnSpPr>
          <p:spPr>
            <a:xfrm>
              <a:off x="4125298" y="392255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265" name="Group 10264">
            <a:extLst>
              <a:ext uri="{FF2B5EF4-FFF2-40B4-BE49-F238E27FC236}">
                <a16:creationId xmlns:a16="http://schemas.microsoft.com/office/drawing/2014/main" id="{B4F09FB3-FA20-B7E1-EDAF-DC38915ACE66}"/>
              </a:ext>
            </a:extLst>
          </p:cNvPr>
          <p:cNvGrpSpPr/>
          <p:nvPr/>
        </p:nvGrpSpPr>
        <p:grpSpPr>
          <a:xfrm>
            <a:off x="1778724" y="2871575"/>
            <a:ext cx="650593" cy="1272619"/>
            <a:chOff x="1778724" y="2768338"/>
            <a:chExt cx="650593" cy="1272619"/>
          </a:xfrm>
        </p:grpSpPr>
        <p:cxnSp>
          <p:nvCxnSpPr>
            <p:cNvPr id="10262" name="Straight Connector 10261">
              <a:extLst>
                <a:ext uri="{FF2B5EF4-FFF2-40B4-BE49-F238E27FC236}">
                  <a16:creationId xmlns:a16="http://schemas.microsoft.com/office/drawing/2014/main" id="{F2F051B0-9C11-9F9D-00F4-0EEAEC998FFE}"/>
                </a:ext>
              </a:extLst>
            </p:cNvPr>
            <p:cNvCxnSpPr/>
            <p:nvPr/>
          </p:nvCxnSpPr>
          <p:spPr>
            <a:xfrm>
              <a:off x="1778724" y="2768338"/>
              <a:ext cx="0" cy="1272619"/>
            </a:xfrm>
            <a:prstGeom prst="line">
              <a:avLst/>
            </a:prstGeom>
            <a:ln w="12700">
              <a:solidFill>
                <a:schemeClr val="tx1">
                  <a:lumMod val="25000"/>
                  <a:lumOff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263" name="Straight Connector 10262">
              <a:extLst>
                <a:ext uri="{FF2B5EF4-FFF2-40B4-BE49-F238E27FC236}">
                  <a16:creationId xmlns:a16="http://schemas.microsoft.com/office/drawing/2014/main" id="{62A0680D-37C4-AFCC-3BA3-1FDC89C5DA79}"/>
                </a:ext>
              </a:extLst>
            </p:cNvPr>
            <p:cNvCxnSpPr>
              <a:cxnSpLocks/>
            </p:cNvCxnSpPr>
            <p:nvPr/>
          </p:nvCxnSpPr>
          <p:spPr>
            <a:xfrm>
              <a:off x="2429317" y="3355943"/>
              <a:ext cx="0" cy="683267"/>
            </a:xfrm>
            <a:prstGeom prst="line">
              <a:avLst/>
            </a:prstGeom>
            <a:ln w="12700">
              <a:solidFill>
                <a:schemeClr val="tx1">
                  <a:lumMod val="25000"/>
                  <a:lumOff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259" name="Freeform: Shape 10258">
            <a:extLst>
              <a:ext uri="{FF2B5EF4-FFF2-40B4-BE49-F238E27FC236}">
                <a16:creationId xmlns:a16="http://schemas.microsoft.com/office/drawing/2014/main" id="{802ED767-D68B-9091-1332-87A82E1B1B5E}"/>
              </a:ext>
            </a:extLst>
          </p:cNvPr>
          <p:cNvSpPr/>
          <p:nvPr/>
        </p:nvSpPr>
        <p:spPr>
          <a:xfrm>
            <a:off x="1121790" y="1806346"/>
            <a:ext cx="3886985" cy="2337848"/>
          </a:xfrm>
          <a:custGeom>
            <a:avLst/>
            <a:gdLst>
              <a:gd name="csX0" fmla="*/ 0 w 3886985"/>
              <a:gd name="csY0" fmla="*/ 0 h 2337848"/>
              <a:gd name="csX1" fmla="*/ 65987 w 3886985"/>
              <a:gd name="csY1" fmla="*/ 0 h 2337848"/>
              <a:gd name="csX2" fmla="*/ 65987 w 3886985"/>
              <a:gd name="csY2" fmla="*/ 12569 h 2337848"/>
              <a:gd name="csX3" fmla="*/ 119406 w 3886985"/>
              <a:gd name="csY3" fmla="*/ 12569 h 2337848"/>
              <a:gd name="csX4" fmla="*/ 119406 w 3886985"/>
              <a:gd name="csY4" fmla="*/ 34565 h 2337848"/>
              <a:gd name="csX5" fmla="*/ 141402 w 3886985"/>
              <a:gd name="csY5" fmla="*/ 34565 h 2337848"/>
              <a:gd name="csX6" fmla="*/ 141402 w 3886985"/>
              <a:gd name="csY6" fmla="*/ 50277 h 2337848"/>
              <a:gd name="csX7" fmla="*/ 160255 w 3886985"/>
              <a:gd name="csY7" fmla="*/ 50277 h 2337848"/>
              <a:gd name="csX8" fmla="*/ 160255 w 3886985"/>
              <a:gd name="csY8" fmla="*/ 100553 h 2337848"/>
              <a:gd name="csX9" fmla="*/ 191678 w 3886985"/>
              <a:gd name="csY9" fmla="*/ 100553 h 2337848"/>
              <a:gd name="csX10" fmla="*/ 191678 w 3886985"/>
              <a:gd name="csY10" fmla="*/ 257666 h 2337848"/>
              <a:gd name="csX11" fmla="*/ 210532 w 3886985"/>
              <a:gd name="csY11" fmla="*/ 257666 h 2337848"/>
              <a:gd name="csX12" fmla="*/ 210532 w 3886985"/>
              <a:gd name="csY12" fmla="*/ 556182 h 2337848"/>
              <a:gd name="csX13" fmla="*/ 207390 w 3886985"/>
              <a:gd name="csY13" fmla="*/ 559324 h 2337848"/>
              <a:gd name="csX14" fmla="*/ 207390 w 3886985"/>
              <a:gd name="csY14" fmla="*/ 666161 h 2337848"/>
              <a:gd name="csX15" fmla="*/ 213675 w 3886985"/>
              <a:gd name="csY15" fmla="*/ 672446 h 2337848"/>
              <a:gd name="csX16" fmla="*/ 213675 w 3886985"/>
              <a:gd name="csY16" fmla="*/ 716437 h 2337848"/>
              <a:gd name="csX17" fmla="*/ 235670 w 3886985"/>
              <a:gd name="csY17" fmla="*/ 716437 h 2337848"/>
              <a:gd name="csX18" fmla="*/ 235670 w 3886985"/>
              <a:gd name="csY18" fmla="*/ 735291 h 2337848"/>
              <a:gd name="csX19" fmla="*/ 339365 w 3886985"/>
              <a:gd name="csY19" fmla="*/ 735291 h 2337848"/>
              <a:gd name="csX20" fmla="*/ 339365 w 3886985"/>
              <a:gd name="csY20" fmla="*/ 769856 h 2337848"/>
              <a:gd name="csX21" fmla="*/ 392783 w 3886985"/>
              <a:gd name="csY21" fmla="*/ 769856 h 2337848"/>
              <a:gd name="csX22" fmla="*/ 392783 w 3886985"/>
              <a:gd name="csY22" fmla="*/ 832701 h 2337848"/>
              <a:gd name="csX23" fmla="*/ 402210 w 3886985"/>
              <a:gd name="csY23" fmla="*/ 832701 h 2337848"/>
              <a:gd name="csX24" fmla="*/ 402210 w 3886985"/>
              <a:gd name="csY24" fmla="*/ 936396 h 2337848"/>
              <a:gd name="csX25" fmla="*/ 427348 w 3886985"/>
              <a:gd name="csY25" fmla="*/ 936396 h 2337848"/>
              <a:gd name="csX26" fmla="*/ 427348 w 3886985"/>
              <a:gd name="csY26" fmla="*/ 1002384 h 2337848"/>
              <a:gd name="csX27" fmla="*/ 468198 w 3886985"/>
              <a:gd name="csY27" fmla="*/ 1002384 h 2337848"/>
              <a:gd name="csX28" fmla="*/ 468198 w 3886985"/>
              <a:gd name="csY28" fmla="*/ 1024380 h 2337848"/>
              <a:gd name="csX29" fmla="*/ 502763 w 3886985"/>
              <a:gd name="csY29" fmla="*/ 1024380 h 2337848"/>
              <a:gd name="csX30" fmla="*/ 502763 w 3886985"/>
              <a:gd name="csY30" fmla="*/ 1040091 h 2337848"/>
              <a:gd name="csX31" fmla="*/ 531043 w 3886985"/>
              <a:gd name="csY31" fmla="*/ 1040091 h 2337848"/>
              <a:gd name="csX32" fmla="*/ 531043 w 3886985"/>
              <a:gd name="csY32" fmla="*/ 1055802 h 2337848"/>
              <a:gd name="csX33" fmla="*/ 593888 w 3886985"/>
              <a:gd name="csY33" fmla="*/ 1055802 h 2337848"/>
              <a:gd name="csX34" fmla="*/ 593888 w 3886985"/>
              <a:gd name="csY34" fmla="*/ 1200347 h 2337848"/>
              <a:gd name="csX35" fmla="*/ 612742 w 3886985"/>
              <a:gd name="csY35" fmla="*/ 1200347 h 2337848"/>
              <a:gd name="csX36" fmla="*/ 612742 w 3886985"/>
              <a:gd name="csY36" fmla="*/ 1291472 h 2337848"/>
              <a:gd name="csX37" fmla="*/ 628453 w 3886985"/>
              <a:gd name="csY37" fmla="*/ 1291472 h 2337848"/>
              <a:gd name="csX38" fmla="*/ 628453 w 3886985"/>
              <a:gd name="csY38" fmla="*/ 1316611 h 2337848"/>
              <a:gd name="csX39" fmla="*/ 691299 w 3886985"/>
              <a:gd name="csY39" fmla="*/ 1316611 h 2337848"/>
              <a:gd name="csX40" fmla="*/ 691299 w 3886985"/>
              <a:gd name="csY40" fmla="*/ 1335464 h 2337848"/>
              <a:gd name="csX41" fmla="*/ 794994 w 3886985"/>
              <a:gd name="csY41" fmla="*/ 1335464 h 2337848"/>
              <a:gd name="csX42" fmla="*/ 794994 w 3886985"/>
              <a:gd name="csY42" fmla="*/ 1354318 h 2337848"/>
              <a:gd name="csX43" fmla="*/ 823274 w 3886985"/>
              <a:gd name="csY43" fmla="*/ 1354318 h 2337848"/>
              <a:gd name="csX44" fmla="*/ 823274 w 3886985"/>
              <a:gd name="csY44" fmla="*/ 1385740 h 2337848"/>
              <a:gd name="csX45" fmla="*/ 992956 w 3886985"/>
              <a:gd name="csY45" fmla="*/ 1385740 h 2337848"/>
              <a:gd name="csX46" fmla="*/ 992956 w 3886985"/>
              <a:gd name="csY46" fmla="*/ 1423448 h 2337848"/>
              <a:gd name="csX47" fmla="*/ 1014952 w 3886985"/>
              <a:gd name="csY47" fmla="*/ 1423448 h 2337848"/>
              <a:gd name="csX48" fmla="*/ 1014952 w 3886985"/>
              <a:gd name="csY48" fmla="*/ 1508289 h 2337848"/>
              <a:gd name="csX49" fmla="*/ 1024379 w 3886985"/>
              <a:gd name="csY49" fmla="*/ 1508289 h 2337848"/>
              <a:gd name="csX50" fmla="*/ 1024379 w 3886985"/>
              <a:gd name="csY50" fmla="*/ 1527143 h 2337848"/>
              <a:gd name="csX51" fmla="*/ 1124932 w 3886985"/>
              <a:gd name="csY51" fmla="*/ 1527143 h 2337848"/>
              <a:gd name="csX52" fmla="*/ 1124932 w 3886985"/>
              <a:gd name="csY52" fmla="*/ 1536569 h 2337848"/>
              <a:gd name="csX53" fmla="*/ 1200346 w 3886985"/>
              <a:gd name="csY53" fmla="*/ 1536569 h 2337848"/>
              <a:gd name="csX54" fmla="*/ 1200346 w 3886985"/>
              <a:gd name="csY54" fmla="*/ 1665402 h 2337848"/>
              <a:gd name="csX55" fmla="*/ 1206631 w 3886985"/>
              <a:gd name="csY55" fmla="*/ 1665402 h 2337848"/>
              <a:gd name="csX56" fmla="*/ 1206631 w 3886985"/>
              <a:gd name="csY56" fmla="*/ 1731390 h 2337848"/>
              <a:gd name="csX57" fmla="*/ 1231769 w 3886985"/>
              <a:gd name="csY57" fmla="*/ 1731390 h 2337848"/>
              <a:gd name="csX58" fmla="*/ 1231769 w 3886985"/>
              <a:gd name="csY58" fmla="*/ 1753386 h 2337848"/>
              <a:gd name="csX59" fmla="*/ 1404594 w 3886985"/>
              <a:gd name="csY59" fmla="*/ 1753386 h 2337848"/>
              <a:gd name="csX60" fmla="*/ 1404594 w 3886985"/>
              <a:gd name="csY60" fmla="*/ 1778524 h 2337848"/>
              <a:gd name="csX61" fmla="*/ 1458012 w 3886985"/>
              <a:gd name="csY61" fmla="*/ 1778524 h 2337848"/>
              <a:gd name="csX62" fmla="*/ 1458012 w 3886985"/>
              <a:gd name="csY62" fmla="*/ 1800520 h 2337848"/>
              <a:gd name="csX63" fmla="*/ 1495719 w 3886985"/>
              <a:gd name="csY63" fmla="*/ 1800520 h 2337848"/>
              <a:gd name="csX64" fmla="*/ 1495719 w 3886985"/>
              <a:gd name="csY64" fmla="*/ 1847654 h 2337848"/>
              <a:gd name="csX65" fmla="*/ 1643406 w 3886985"/>
              <a:gd name="csY65" fmla="*/ 1847654 h 2337848"/>
              <a:gd name="csX66" fmla="*/ 1643406 w 3886985"/>
              <a:gd name="csY66" fmla="*/ 1875934 h 2337848"/>
              <a:gd name="csX67" fmla="*/ 1784808 w 3886985"/>
              <a:gd name="csY67" fmla="*/ 1875934 h 2337848"/>
              <a:gd name="csX68" fmla="*/ 1784808 w 3886985"/>
              <a:gd name="csY68" fmla="*/ 1919926 h 2337848"/>
              <a:gd name="csX69" fmla="*/ 1803662 w 3886985"/>
              <a:gd name="csY69" fmla="*/ 1919926 h 2337848"/>
              <a:gd name="csX70" fmla="*/ 1803662 w 3886985"/>
              <a:gd name="csY70" fmla="*/ 1992198 h 2337848"/>
              <a:gd name="csX71" fmla="*/ 1828800 w 3886985"/>
              <a:gd name="csY71" fmla="*/ 1992198 h 2337848"/>
              <a:gd name="csX72" fmla="*/ 1828800 w 3886985"/>
              <a:gd name="csY72" fmla="*/ 2014194 h 2337848"/>
              <a:gd name="csX73" fmla="*/ 1901072 w 3886985"/>
              <a:gd name="csY73" fmla="*/ 2014194 h 2337848"/>
              <a:gd name="csX74" fmla="*/ 1901072 w 3886985"/>
              <a:gd name="csY74" fmla="*/ 2029905 h 2337848"/>
              <a:gd name="csX75" fmla="*/ 2023620 w 3886985"/>
              <a:gd name="csY75" fmla="*/ 2029905 h 2337848"/>
              <a:gd name="csX76" fmla="*/ 2023620 w 3886985"/>
              <a:gd name="csY76" fmla="*/ 2045617 h 2337848"/>
              <a:gd name="csX77" fmla="*/ 2067612 w 3886985"/>
              <a:gd name="csY77" fmla="*/ 2045617 h 2337848"/>
              <a:gd name="csX78" fmla="*/ 2067612 w 3886985"/>
              <a:gd name="csY78" fmla="*/ 2073897 h 2337848"/>
              <a:gd name="csX79" fmla="*/ 2080181 w 3886985"/>
              <a:gd name="csY79" fmla="*/ 2073897 h 2337848"/>
              <a:gd name="csX80" fmla="*/ 2108462 w 3886985"/>
              <a:gd name="csY80" fmla="*/ 2073897 h 2337848"/>
              <a:gd name="csX81" fmla="*/ 2108462 w 3886985"/>
              <a:gd name="csY81" fmla="*/ 2105320 h 2337848"/>
              <a:gd name="csX82" fmla="*/ 2187018 w 3886985"/>
              <a:gd name="csY82" fmla="*/ 2105320 h 2337848"/>
              <a:gd name="csX83" fmla="*/ 2187018 w 3886985"/>
              <a:gd name="csY83" fmla="*/ 2139885 h 2337848"/>
              <a:gd name="csX84" fmla="*/ 2240437 w 3886985"/>
              <a:gd name="csY84" fmla="*/ 2139885 h 2337848"/>
              <a:gd name="csX85" fmla="*/ 2240437 w 3886985"/>
              <a:gd name="csY85" fmla="*/ 2168165 h 2337848"/>
              <a:gd name="csX86" fmla="*/ 2303282 w 3886985"/>
              <a:gd name="csY86" fmla="*/ 2168165 h 2337848"/>
              <a:gd name="csX87" fmla="*/ 2303282 w 3886985"/>
              <a:gd name="csY87" fmla="*/ 2183877 h 2337848"/>
              <a:gd name="csX88" fmla="*/ 2768338 w 3886985"/>
              <a:gd name="csY88" fmla="*/ 2183877 h 2337848"/>
              <a:gd name="csX89" fmla="*/ 2768338 w 3886985"/>
              <a:gd name="csY89" fmla="*/ 2212157 h 2337848"/>
              <a:gd name="csX90" fmla="*/ 2834325 w 3886985"/>
              <a:gd name="csY90" fmla="*/ 2212157 h 2337848"/>
              <a:gd name="csX91" fmla="*/ 2834325 w 3886985"/>
              <a:gd name="csY91" fmla="*/ 2246722 h 2337848"/>
              <a:gd name="csX92" fmla="*/ 2994581 w 3886985"/>
              <a:gd name="csY92" fmla="*/ 2246722 h 2337848"/>
              <a:gd name="csX93" fmla="*/ 2994581 w 3886985"/>
              <a:gd name="csY93" fmla="*/ 2265576 h 2337848"/>
              <a:gd name="csX94" fmla="*/ 3315092 w 3886985"/>
              <a:gd name="csY94" fmla="*/ 2265576 h 2337848"/>
              <a:gd name="csX95" fmla="*/ 3315092 w 3886985"/>
              <a:gd name="csY95" fmla="*/ 2309567 h 2337848"/>
              <a:gd name="csX96" fmla="*/ 3886985 w 3886985"/>
              <a:gd name="csY96" fmla="*/ 2309567 h 2337848"/>
              <a:gd name="csX97" fmla="*/ 3886985 w 3886985"/>
              <a:gd name="csY97" fmla="*/ 2337848 h 23378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Lst>
            <a:rect l="l" t="t" r="r" b="b"/>
            <a:pathLst>
              <a:path w="3886985" h="2337848">
                <a:moveTo>
                  <a:pt x="0" y="0"/>
                </a:moveTo>
                <a:lnTo>
                  <a:pt x="65987" y="0"/>
                </a:lnTo>
                <a:lnTo>
                  <a:pt x="65987" y="12569"/>
                </a:lnTo>
                <a:lnTo>
                  <a:pt x="119406" y="12569"/>
                </a:lnTo>
                <a:lnTo>
                  <a:pt x="119406" y="34565"/>
                </a:lnTo>
                <a:lnTo>
                  <a:pt x="141402" y="34565"/>
                </a:lnTo>
                <a:lnTo>
                  <a:pt x="141402" y="50277"/>
                </a:lnTo>
                <a:lnTo>
                  <a:pt x="160255" y="50277"/>
                </a:lnTo>
                <a:lnTo>
                  <a:pt x="160255" y="100553"/>
                </a:lnTo>
                <a:lnTo>
                  <a:pt x="191678" y="100553"/>
                </a:lnTo>
                <a:lnTo>
                  <a:pt x="191678" y="257666"/>
                </a:lnTo>
                <a:lnTo>
                  <a:pt x="210532" y="257666"/>
                </a:lnTo>
                <a:lnTo>
                  <a:pt x="210532" y="556182"/>
                </a:lnTo>
                <a:lnTo>
                  <a:pt x="207390" y="559324"/>
                </a:lnTo>
                <a:lnTo>
                  <a:pt x="207390" y="666161"/>
                </a:lnTo>
                <a:lnTo>
                  <a:pt x="213675" y="672446"/>
                </a:lnTo>
                <a:lnTo>
                  <a:pt x="213675" y="716437"/>
                </a:lnTo>
                <a:lnTo>
                  <a:pt x="235670" y="716437"/>
                </a:lnTo>
                <a:lnTo>
                  <a:pt x="235670" y="735291"/>
                </a:lnTo>
                <a:lnTo>
                  <a:pt x="339365" y="735291"/>
                </a:lnTo>
                <a:lnTo>
                  <a:pt x="339365" y="769856"/>
                </a:lnTo>
                <a:lnTo>
                  <a:pt x="392783" y="769856"/>
                </a:lnTo>
                <a:lnTo>
                  <a:pt x="392783" y="832701"/>
                </a:lnTo>
                <a:lnTo>
                  <a:pt x="402210" y="832701"/>
                </a:lnTo>
                <a:lnTo>
                  <a:pt x="402210" y="936396"/>
                </a:lnTo>
                <a:lnTo>
                  <a:pt x="427348" y="936396"/>
                </a:lnTo>
                <a:lnTo>
                  <a:pt x="427348" y="1002384"/>
                </a:lnTo>
                <a:lnTo>
                  <a:pt x="468198" y="1002384"/>
                </a:lnTo>
                <a:lnTo>
                  <a:pt x="468198" y="1024380"/>
                </a:lnTo>
                <a:lnTo>
                  <a:pt x="502763" y="1024380"/>
                </a:lnTo>
                <a:lnTo>
                  <a:pt x="502763" y="1040091"/>
                </a:lnTo>
                <a:lnTo>
                  <a:pt x="531043" y="1040091"/>
                </a:lnTo>
                <a:lnTo>
                  <a:pt x="531043" y="1055802"/>
                </a:lnTo>
                <a:lnTo>
                  <a:pt x="593888" y="1055802"/>
                </a:lnTo>
                <a:lnTo>
                  <a:pt x="593888" y="1200347"/>
                </a:lnTo>
                <a:lnTo>
                  <a:pt x="612742" y="1200347"/>
                </a:lnTo>
                <a:lnTo>
                  <a:pt x="612742" y="1291472"/>
                </a:lnTo>
                <a:lnTo>
                  <a:pt x="628453" y="1291472"/>
                </a:lnTo>
                <a:lnTo>
                  <a:pt x="628453" y="1316611"/>
                </a:lnTo>
                <a:lnTo>
                  <a:pt x="691299" y="1316611"/>
                </a:lnTo>
                <a:lnTo>
                  <a:pt x="691299" y="1335464"/>
                </a:lnTo>
                <a:lnTo>
                  <a:pt x="794994" y="1335464"/>
                </a:lnTo>
                <a:lnTo>
                  <a:pt x="794994" y="1354318"/>
                </a:lnTo>
                <a:lnTo>
                  <a:pt x="823274" y="1354318"/>
                </a:lnTo>
                <a:lnTo>
                  <a:pt x="823274" y="1385740"/>
                </a:lnTo>
                <a:lnTo>
                  <a:pt x="992956" y="1385740"/>
                </a:lnTo>
                <a:lnTo>
                  <a:pt x="992956" y="1423448"/>
                </a:lnTo>
                <a:lnTo>
                  <a:pt x="1014952" y="1423448"/>
                </a:lnTo>
                <a:lnTo>
                  <a:pt x="1014952" y="1508289"/>
                </a:lnTo>
                <a:lnTo>
                  <a:pt x="1024379" y="1508289"/>
                </a:lnTo>
                <a:lnTo>
                  <a:pt x="1024379" y="1527143"/>
                </a:lnTo>
                <a:lnTo>
                  <a:pt x="1124932" y="1527143"/>
                </a:lnTo>
                <a:lnTo>
                  <a:pt x="1124932" y="1536569"/>
                </a:lnTo>
                <a:lnTo>
                  <a:pt x="1200346" y="1536569"/>
                </a:lnTo>
                <a:lnTo>
                  <a:pt x="1200346" y="1665402"/>
                </a:lnTo>
                <a:lnTo>
                  <a:pt x="1206631" y="1665402"/>
                </a:lnTo>
                <a:lnTo>
                  <a:pt x="1206631" y="1731390"/>
                </a:lnTo>
                <a:lnTo>
                  <a:pt x="1231769" y="1731390"/>
                </a:lnTo>
                <a:lnTo>
                  <a:pt x="1231769" y="1753386"/>
                </a:lnTo>
                <a:lnTo>
                  <a:pt x="1404594" y="1753386"/>
                </a:lnTo>
                <a:lnTo>
                  <a:pt x="1404594" y="1778524"/>
                </a:lnTo>
                <a:lnTo>
                  <a:pt x="1458012" y="1778524"/>
                </a:lnTo>
                <a:lnTo>
                  <a:pt x="1458012" y="1800520"/>
                </a:lnTo>
                <a:lnTo>
                  <a:pt x="1495719" y="1800520"/>
                </a:lnTo>
                <a:lnTo>
                  <a:pt x="1495719" y="1847654"/>
                </a:lnTo>
                <a:lnTo>
                  <a:pt x="1643406" y="1847654"/>
                </a:lnTo>
                <a:lnTo>
                  <a:pt x="1643406" y="1875934"/>
                </a:lnTo>
                <a:lnTo>
                  <a:pt x="1784808" y="1875934"/>
                </a:lnTo>
                <a:lnTo>
                  <a:pt x="1784808" y="1919926"/>
                </a:lnTo>
                <a:lnTo>
                  <a:pt x="1803662" y="1919926"/>
                </a:lnTo>
                <a:lnTo>
                  <a:pt x="1803662" y="1992198"/>
                </a:lnTo>
                <a:lnTo>
                  <a:pt x="1828800" y="1992198"/>
                </a:lnTo>
                <a:lnTo>
                  <a:pt x="1828800" y="2014194"/>
                </a:lnTo>
                <a:lnTo>
                  <a:pt x="1901072" y="2014194"/>
                </a:lnTo>
                <a:lnTo>
                  <a:pt x="1901072" y="2029905"/>
                </a:lnTo>
                <a:lnTo>
                  <a:pt x="2023620" y="2029905"/>
                </a:lnTo>
                <a:lnTo>
                  <a:pt x="2023620" y="2045617"/>
                </a:lnTo>
                <a:lnTo>
                  <a:pt x="2067612" y="2045617"/>
                </a:lnTo>
                <a:lnTo>
                  <a:pt x="2067612" y="2073897"/>
                </a:lnTo>
                <a:lnTo>
                  <a:pt x="2080181" y="2073897"/>
                </a:lnTo>
                <a:lnTo>
                  <a:pt x="2108462" y="2073897"/>
                </a:lnTo>
                <a:lnTo>
                  <a:pt x="2108462" y="2105320"/>
                </a:lnTo>
                <a:lnTo>
                  <a:pt x="2187018" y="2105320"/>
                </a:lnTo>
                <a:lnTo>
                  <a:pt x="2187018" y="2139885"/>
                </a:lnTo>
                <a:lnTo>
                  <a:pt x="2240437" y="2139885"/>
                </a:lnTo>
                <a:lnTo>
                  <a:pt x="2240437" y="2168165"/>
                </a:lnTo>
                <a:lnTo>
                  <a:pt x="2303282" y="2168165"/>
                </a:lnTo>
                <a:lnTo>
                  <a:pt x="2303282" y="2183877"/>
                </a:lnTo>
                <a:lnTo>
                  <a:pt x="2768338" y="2183877"/>
                </a:lnTo>
                <a:lnTo>
                  <a:pt x="2768338" y="2212157"/>
                </a:lnTo>
                <a:lnTo>
                  <a:pt x="2834325" y="2212157"/>
                </a:lnTo>
                <a:lnTo>
                  <a:pt x="2834325" y="2246722"/>
                </a:lnTo>
                <a:lnTo>
                  <a:pt x="2994581" y="2246722"/>
                </a:lnTo>
                <a:lnTo>
                  <a:pt x="2994581" y="2265576"/>
                </a:lnTo>
                <a:lnTo>
                  <a:pt x="3315092" y="2265576"/>
                </a:lnTo>
                <a:lnTo>
                  <a:pt x="3315092" y="2309567"/>
                </a:lnTo>
                <a:lnTo>
                  <a:pt x="3886985" y="2309567"/>
                </a:lnTo>
                <a:lnTo>
                  <a:pt x="3886985" y="2337848"/>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2">
            <a:extLst>
              <a:ext uri="{FF2B5EF4-FFF2-40B4-BE49-F238E27FC236}">
                <a16:creationId xmlns:a16="http://schemas.microsoft.com/office/drawing/2014/main" id="{27D3596D-5085-16A5-AA00-31E279F03F83}"/>
              </a:ext>
            </a:extLst>
          </p:cNvPr>
          <p:cNvSpPr>
            <a:spLocks noGrp="1"/>
          </p:cNvSpPr>
          <p:nvPr>
            <p:ph idx="1"/>
          </p:nvPr>
        </p:nvSpPr>
        <p:spPr>
          <a:xfrm>
            <a:off x="231078" y="5634079"/>
            <a:ext cx="5864914" cy="551685"/>
          </a:xfrm>
        </p:spPr>
        <p:txBody>
          <a:bodyPr/>
          <a:lstStyle/>
          <a:p>
            <a:r>
              <a:rPr lang="en-US" altLang="en-US" sz="1800" b="1" i="1" dirty="0"/>
              <a:t>ESR1</a:t>
            </a:r>
            <a:r>
              <a:rPr lang="en-US" altLang="en-US" sz="1800" b="1" dirty="0"/>
              <a:t>m: </a:t>
            </a:r>
            <a:r>
              <a:rPr lang="en-US" altLang="en-US" sz="1800" dirty="0"/>
              <a:t>PFS benefit sustained with imlunestrant at median follow-up of 27.6 mo</a:t>
            </a:r>
          </a:p>
        </p:txBody>
      </p:sp>
      <p:sp>
        <p:nvSpPr>
          <p:cNvPr id="10243" name="Rectangle 4">
            <a:extLst>
              <a:ext uri="{FF2B5EF4-FFF2-40B4-BE49-F238E27FC236}">
                <a16:creationId xmlns:a16="http://schemas.microsoft.com/office/drawing/2014/main" id="{01668FAB-2BB0-38AC-5933-E0A607E1DB05}"/>
              </a:ext>
            </a:extLst>
          </p:cNvPr>
          <p:cNvSpPr>
            <a:spLocks noGrp="1" noChangeArrowheads="1"/>
          </p:cNvSpPr>
          <p:nvPr>
            <p:ph type="title"/>
          </p:nvPr>
        </p:nvSpPr>
        <p:spPr/>
        <p:txBody>
          <a:bodyPr/>
          <a:lstStyle/>
          <a:p>
            <a:r>
              <a:rPr lang="en-US" altLang="en-US" dirty="0"/>
              <a:t>EMBER-3 Update: PFS (Primary Endpoint)</a:t>
            </a:r>
          </a:p>
        </p:txBody>
      </p:sp>
      <p:sp>
        <p:nvSpPr>
          <p:cNvPr id="9" name="Content Placeholder 8">
            <a:extLst>
              <a:ext uri="{FF2B5EF4-FFF2-40B4-BE49-F238E27FC236}">
                <a16:creationId xmlns:a16="http://schemas.microsoft.com/office/drawing/2014/main" id="{43794786-A684-118B-1920-9ECE965E1C96}"/>
              </a:ext>
            </a:extLst>
          </p:cNvPr>
          <p:cNvSpPr>
            <a:spLocks noGrp="1"/>
          </p:cNvSpPr>
          <p:nvPr>
            <p:ph sz="quarter" idx="10"/>
          </p:nvPr>
        </p:nvSpPr>
        <p:spPr/>
        <p:txBody>
          <a:bodyPr/>
          <a:lstStyle/>
          <a:p>
            <a:r>
              <a:rPr lang="en-US" dirty="0"/>
              <a:t>Jhaveri. SABCS 2025. </a:t>
            </a:r>
            <a:r>
              <a:rPr lang="en-US" dirty="0" err="1"/>
              <a:t>Abstr</a:t>
            </a:r>
            <a:r>
              <a:rPr lang="en-US" dirty="0"/>
              <a:t> GS3-08. Jhaveri. Ann Oncol. 2025;[</a:t>
            </a:r>
            <a:r>
              <a:rPr lang="en-US" dirty="0" err="1"/>
              <a:t>Epub</a:t>
            </a:r>
            <a:r>
              <a:rPr lang="en-US" dirty="0"/>
              <a:t>].</a:t>
            </a:r>
          </a:p>
        </p:txBody>
      </p:sp>
      <p:sp>
        <p:nvSpPr>
          <p:cNvPr id="12" name="Content Placeholder 12">
            <a:extLst>
              <a:ext uri="{FF2B5EF4-FFF2-40B4-BE49-F238E27FC236}">
                <a16:creationId xmlns:a16="http://schemas.microsoft.com/office/drawing/2014/main" id="{F322B1F6-309C-3DA0-CCBD-1DEB7A5DEF33}"/>
              </a:ext>
            </a:extLst>
          </p:cNvPr>
          <p:cNvSpPr txBox="1">
            <a:spLocks/>
          </p:cNvSpPr>
          <p:nvPr/>
        </p:nvSpPr>
        <p:spPr>
          <a:xfrm>
            <a:off x="6592684" y="5634080"/>
            <a:ext cx="5217222" cy="239777"/>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b="1" dirty="0"/>
              <a:t>ITT: </a:t>
            </a:r>
            <a:r>
              <a:rPr lang="en-US" altLang="en-US" sz="1800" dirty="0"/>
              <a:t>Benefit maintained in all patients at median follow-up of 25.2 mo</a:t>
            </a:r>
          </a:p>
        </p:txBody>
      </p:sp>
      <p:sp>
        <p:nvSpPr>
          <p:cNvPr id="15" name="Content Placeholder 12">
            <a:extLst>
              <a:ext uri="{FF2B5EF4-FFF2-40B4-BE49-F238E27FC236}">
                <a16:creationId xmlns:a16="http://schemas.microsoft.com/office/drawing/2014/main" id="{8598CD78-B208-A65B-2869-24741E2695CC}"/>
              </a:ext>
            </a:extLst>
          </p:cNvPr>
          <p:cNvSpPr txBox="1">
            <a:spLocks/>
          </p:cNvSpPr>
          <p:nvPr/>
        </p:nvSpPr>
        <p:spPr>
          <a:xfrm>
            <a:off x="7356276" y="1268416"/>
            <a:ext cx="4191299" cy="364650"/>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z="2000" b="1" dirty="0"/>
              <a:t>PFS in ITT Population</a:t>
            </a:r>
            <a:endParaRPr lang="en-US" altLang="en-US" sz="2000" dirty="0"/>
          </a:p>
        </p:txBody>
      </p:sp>
      <p:sp>
        <p:nvSpPr>
          <p:cNvPr id="6" name="Content Placeholder 12">
            <a:extLst>
              <a:ext uri="{FF2B5EF4-FFF2-40B4-BE49-F238E27FC236}">
                <a16:creationId xmlns:a16="http://schemas.microsoft.com/office/drawing/2014/main" id="{7F93ADA9-8207-276D-11BF-65176D892E13}"/>
              </a:ext>
            </a:extLst>
          </p:cNvPr>
          <p:cNvSpPr txBox="1">
            <a:spLocks/>
          </p:cNvSpPr>
          <p:nvPr/>
        </p:nvSpPr>
        <p:spPr>
          <a:xfrm>
            <a:off x="1341942" y="1268416"/>
            <a:ext cx="4191299" cy="364650"/>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z="2000" b="1" dirty="0"/>
              <a:t>PFS in </a:t>
            </a:r>
            <a:r>
              <a:rPr lang="en-US" altLang="en-US" sz="2000" b="1" i="1" dirty="0"/>
              <a:t>ESR1</a:t>
            </a:r>
            <a:r>
              <a:rPr lang="en-US" altLang="en-US" sz="2000" b="1" dirty="0"/>
              <a:t>m Population</a:t>
            </a:r>
            <a:endParaRPr lang="en-US" altLang="en-US" sz="2000" dirty="0"/>
          </a:p>
        </p:txBody>
      </p:sp>
      <p:cxnSp>
        <p:nvCxnSpPr>
          <p:cNvPr id="3" name="Straight Connector 2">
            <a:extLst>
              <a:ext uri="{FF2B5EF4-FFF2-40B4-BE49-F238E27FC236}">
                <a16:creationId xmlns:a16="http://schemas.microsoft.com/office/drawing/2014/main" id="{9238D2AD-B500-F7E6-2DEE-07BE07B6891D}"/>
              </a:ext>
            </a:extLst>
          </p:cNvPr>
          <p:cNvCxnSpPr/>
          <p:nvPr/>
        </p:nvCxnSpPr>
        <p:spPr>
          <a:xfrm>
            <a:off x="6296335" y="1356904"/>
            <a:ext cx="0" cy="4848225"/>
          </a:xfrm>
          <a:prstGeom prst="line">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D665BFC4-F78C-824E-0651-0DC162A77AF9}"/>
              </a:ext>
            </a:extLst>
          </p:cNvPr>
          <p:cNvSpPr/>
          <p:nvPr/>
        </p:nvSpPr>
        <p:spPr>
          <a:xfrm>
            <a:off x="1130772" y="1784629"/>
            <a:ext cx="3908476" cy="2370386"/>
          </a:xfrm>
          <a:custGeom>
            <a:avLst/>
            <a:gdLst>
              <a:gd name="csX0" fmla="*/ 0 w 3639220"/>
              <a:gd name="csY0" fmla="*/ 0 h 2090713"/>
              <a:gd name="csX1" fmla="*/ 0 w 3639220"/>
              <a:gd name="csY1" fmla="*/ 2090713 h 2090713"/>
              <a:gd name="csX2" fmla="*/ 3639220 w 3639220"/>
              <a:gd name="csY2" fmla="*/ 2090713 h 2090713"/>
            </a:gdLst>
            <a:ahLst/>
            <a:cxnLst>
              <a:cxn ang="0">
                <a:pos x="csX0" y="csY0"/>
              </a:cxn>
              <a:cxn ang="0">
                <a:pos x="csX1" y="csY1"/>
              </a:cxn>
              <a:cxn ang="0">
                <a:pos x="csX2" y="csY2"/>
              </a:cxn>
            </a:cxnLst>
            <a:rect l="l" t="t" r="r" b="b"/>
            <a:pathLst>
              <a:path w="3639220" h="2090713">
                <a:moveTo>
                  <a:pt x="0" y="0"/>
                </a:moveTo>
                <a:lnTo>
                  <a:pt x="0" y="2090713"/>
                </a:lnTo>
                <a:lnTo>
                  <a:pt x="3639220" y="2090713"/>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FA3CA944-D7E3-A9A2-7F17-00ED1D1320CC}"/>
              </a:ext>
            </a:extLst>
          </p:cNvPr>
          <p:cNvGrpSpPr/>
          <p:nvPr/>
        </p:nvGrpSpPr>
        <p:grpSpPr>
          <a:xfrm>
            <a:off x="1075173" y="1794677"/>
            <a:ext cx="55599" cy="2362014"/>
            <a:chOff x="1055077" y="1979526"/>
            <a:chExt cx="75695" cy="2362014"/>
          </a:xfrm>
        </p:grpSpPr>
        <p:cxnSp>
          <p:nvCxnSpPr>
            <p:cNvPr id="13" name="Straight Connector 12">
              <a:extLst>
                <a:ext uri="{FF2B5EF4-FFF2-40B4-BE49-F238E27FC236}">
                  <a16:creationId xmlns:a16="http://schemas.microsoft.com/office/drawing/2014/main" id="{F61FE1E8-90DA-60BE-8DA5-74B6BFBB2E63}"/>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568BABC-1DCF-4911-D55B-F28A826615C0}"/>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E41AA8-5B22-0FB4-F2FE-D272225C3FA4}"/>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DDC0419-C264-2294-BC72-2DEF96383D43}"/>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B9BB480-1E1D-5A3F-EECD-E6895768109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0C38FF71-5026-54D0-9406-72672B646C7C}"/>
              </a:ext>
            </a:extLst>
          </p:cNvPr>
          <p:cNvGrpSpPr/>
          <p:nvPr/>
        </p:nvGrpSpPr>
        <p:grpSpPr>
          <a:xfrm>
            <a:off x="1130772" y="4160040"/>
            <a:ext cx="3903449" cy="45720"/>
            <a:chOff x="1130772" y="4344889"/>
            <a:chExt cx="3903449" cy="45720"/>
          </a:xfrm>
        </p:grpSpPr>
        <p:grpSp>
          <p:nvGrpSpPr>
            <p:cNvPr id="22" name="Group 21">
              <a:extLst>
                <a:ext uri="{FF2B5EF4-FFF2-40B4-BE49-F238E27FC236}">
                  <a16:creationId xmlns:a16="http://schemas.microsoft.com/office/drawing/2014/main" id="{CF786718-9A31-051B-49D5-73FE72E8AD94}"/>
                </a:ext>
              </a:extLst>
            </p:cNvPr>
            <p:cNvGrpSpPr/>
            <p:nvPr/>
          </p:nvGrpSpPr>
          <p:grpSpPr>
            <a:xfrm rot="5400000">
              <a:off x="1755865" y="3719796"/>
              <a:ext cx="45719" cy="1295905"/>
              <a:chOff x="1055077" y="1979526"/>
              <a:chExt cx="75695" cy="2362014"/>
            </a:xfrm>
          </p:grpSpPr>
          <p:cxnSp>
            <p:nvCxnSpPr>
              <p:cNvPr id="23" name="Straight Connector 22">
                <a:extLst>
                  <a:ext uri="{FF2B5EF4-FFF2-40B4-BE49-F238E27FC236}">
                    <a16:creationId xmlns:a16="http://schemas.microsoft.com/office/drawing/2014/main" id="{EA36D1B6-C2A4-C944-1B09-97E9DBF49F6A}"/>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20AFAC-8B77-1ADD-E150-9E7F3470B1D7}"/>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DFC5116-21D0-FE10-3B49-6AA002511992}"/>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B62912D-FE76-21F0-64E1-D66168AB2071}"/>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68E3F4C-E16E-94E5-378B-91EAF5FBFD00}"/>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DFFA919C-2DD9-3513-BC62-C51E3A4D102B}"/>
                </a:ext>
              </a:extLst>
            </p:cNvPr>
            <p:cNvGrpSpPr/>
            <p:nvPr/>
          </p:nvGrpSpPr>
          <p:grpSpPr>
            <a:xfrm rot="5400000">
              <a:off x="3386126" y="3719797"/>
              <a:ext cx="45719" cy="1295905"/>
              <a:chOff x="1055077" y="1979526"/>
              <a:chExt cx="75695" cy="2362014"/>
            </a:xfrm>
          </p:grpSpPr>
          <p:cxnSp>
            <p:nvCxnSpPr>
              <p:cNvPr id="29" name="Straight Connector 28">
                <a:extLst>
                  <a:ext uri="{FF2B5EF4-FFF2-40B4-BE49-F238E27FC236}">
                    <a16:creationId xmlns:a16="http://schemas.microsoft.com/office/drawing/2014/main" id="{D220E12F-6944-102C-D1EA-E7B8F0446F13}"/>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0361818-9DB9-46CA-FDA5-C09992E455D1}"/>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F86C89F-2607-1A66-00F9-8ACE6FE4465E}"/>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A51BF5B-4E88-DD98-5132-4BE9F38ED7C8}"/>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7FB5E65-415E-D6A6-8946-C3CEA32234D5}"/>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06567AF9-D785-7594-B706-4BB21515864B}"/>
                </a:ext>
              </a:extLst>
            </p:cNvPr>
            <p:cNvGrpSpPr/>
            <p:nvPr/>
          </p:nvGrpSpPr>
          <p:grpSpPr>
            <a:xfrm rot="5400000">
              <a:off x="4687385" y="4043773"/>
              <a:ext cx="45719" cy="647953"/>
              <a:chOff x="1055077" y="3160533"/>
              <a:chExt cx="75695" cy="1181007"/>
            </a:xfrm>
          </p:grpSpPr>
          <p:cxnSp>
            <p:nvCxnSpPr>
              <p:cNvPr id="37" name="Straight Connector 36">
                <a:extLst>
                  <a:ext uri="{FF2B5EF4-FFF2-40B4-BE49-F238E27FC236}">
                    <a16:creationId xmlns:a16="http://schemas.microsoft.com/office/drawing/2014/main" id="{0B8C02C2-6B7E-1E6D-2BFE-B844256DAC89}"/>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43DBA1F-938A-73FC-D2EF-4E0643AAE819}"/>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26B5C48-0B1F-5091-62EA-DDD426117B8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1" name="TextBox 40">
            <a:extLst>
              <a:ext uri="{FF2B5EF4-FFF2-40B4-BE49-F238E27FC236}">
                <a16:creationId xmlns:a16="http://schemas.microsoft.com/office/drawing/2014/main" id="{31E0134C-6393-8332-AEB9-B1B5DB90C307}"/>
              </a:ext>
            </a:extLst>
          </p:cNvPr>
          <p:cNvSpPr txBox="1"/>
          <p:nvPr/>
        </p:nvSpPr>
        <p:spPr>
          <a:xfrm>
            <a:off x="567919" y="1710893"/>
            <a:ext cx="477297" cy="231112"/>
          </a:xfrm>
          <a:prstGeom prst="rect">
            <a:avLst/>
          </a:prstGeom>
        </p:spPr>
        <p:txBody>
          <a:bodyPr vert="horz" wrap="none" lIns="0" tIns="0" rIns="0" bIns="0" rtlCol="0">
            <a:noAutofit/>
          </a:bodyPr>
          <a:lstStyle/>
          <a:p>
            <a:pPr algn="r"/>
            <a:r>
              <a:rPr lang="en-US" sz="1400" dirty="0"/>
              <a:t>100</a:t>
            </a:r>
          </a:p>
        </p:txBody>
      </p:sp>
      <p:sp>
        <p:nvSpPr>
          <p:cNvPr id="42" name="TextBox 41">
            <a:extLst>
              <a:ext uri="{FF2B5EF4-FFF2-40B4-BE49-F238E27FC236}">
                <a16:creationId xmlns:a16="http://schemas.microsoft.com/office/drawing/2014/main" id="{AFDB714F-837A-C028-04FD-1D107C2E51EA}"/>
              </a:ext>
            </a:extLst>
          </p:cNvPr>
          <p:cNvSpPr txBox="1"/>
          <p:nvPr/>
        </p:nvSpPr>
        <p:spPr>
          <a:xfrm>
            <a:off x="565572" y="2305282"/>
            <a:ext cx="477297" cy="231112"/>
          </a:xfrm>
          <a:prstGeom prst="rect">
            <a:avLst/>
          </a:prstGeom>
        </p:spPr>
        <p:txBody>
          <a:bodyPr vert="horz" wrap="none" lIns="0" tIns="0" rIns="0" bIns="0" rtlCol="0">
            <a:noAutofit/>
          </a:bodyPr>
          <a:lstStyle/>
          <a:p>
            <a:pPr algn="r"/>
            <a:r>
              <a:rPr lang="en-US" sz="1400" dirty="0"/>
              <a:t>75</a:t>
            </a:r>
          </a:p>
        </p:txBody>
      </p:sp>
      <p:sp>
        <p:nvSpPr>
          <p:cNvPr id="43" name="TextBox 42">
            <a:extLst>
              <a:ext uri="{FF2B5EF4-FFF2-40B4-BE49-F238E27FC236}">
                <a16:creationId xmlns:a16="http://schemas.microsoft.com/office/drawing/2014/main" id="{7B626B28-447A-8585-99EB-815480E9E3C3}"/>
              </a:ext>
            </a:extLst>
          </p:cNvPr>
          <p:cNvSpPr txBox="1"/>
          <p:nvPr/>
        </p:nvSpPr>
        <p:spPr>
          <a:xfrm>
            <a:off x="564174" y="2903684"/>
            <a:ext cx="477297" cy="231112"/>
          </a:xfrm>
          <a:prstGeom prst="rect">
            <a:avLst/>
          </a:prstGeom>
        </p:spPr>
        <p:txBody>
          <a:bodyPr vert="horz" wrap="none" lIns="0" tIns="0" rIns="0" bIns="0" rtlCol="0">
            <a:noAutofit/>
          </a:bodyPr>
          <a:lstStyle/>
          <a:p>
            <a:pPr algn="r"/>
            <a:r>
              <a:rPr lang="en-US" sz="1400" dirty="0"/>
              <a:t>50</a:t>
            </a:r>
          </a:p>
        </p:txBody>
      </p:sp>
      <p:sp>
        <p:nvSpPr>
          <p:cNvPr id="44" name="TextBox 43">
            <a:extLst>
              <a:ext uri="{FF2B5EF4-FFF2-40B4-BE49-F238E27FC236}">
                <a16:creationId xmlns:a16="http://schemas.microsoft.com/office/drawing/2014/main" id="{6237ACBE-537A-0980-E070-BAEA0526403D}"/>
              </a:ext>
            </a:extLst>
          </p:cNvPr>
          <p:cNvSpPr txBox="1"/>
          <p:nvPr/>
        </p:nvSpPr>
        <p:spPr>
          <a:xfrm>
            <a:off x="561827" y="3498073"/>
            <a:ext cx="477297" cy="231112"/>
          </a:xfrm>
          <a:prstGeom prst="rect">
            <a:avLst/>
          </a:prstGeom>
        </p:spPr>
        <p:txBody>
          <a:bodyPr vert="horz" wrap="none" lIns="0" tIns="0" rIns="0" bIns="0" rtlCol="0">
            <a:noAutofit/>
          </a:bodyPr>
          <a:lstStyle/>
          <a:p>
            <a:pPr algn="r"/>
            <a:r>
              <a:rPr lang="en-US" sz="1400" dirty="0"/>
              <a:t>25</a:t>
            </a:r>
          </a:p>
        </p:txBody>
      </p:sp>
      <p:sp>
        <p:nvSpPr>
          <p:cNvPr id="45" name="TextBox 44">
            <a:extLst>
              <a:ext uri="{FF2B5EF4-FFF2-40B4-BE49-F238E27FC236}">
                <a16:creationId xmlns:a16="http://schemas.microsoft.com/office/drawing/2014/main" id="{9F2AF58B-27DA-B4E8-4EA6-6F241563A7B4}"/>
              </a:ext>
            </a:extLst>
          </p:cNvPr>
          <p:cNvSpPr txBox="1"/>
          <p:nvPr/>
        </p:nvSpPr>
        <p:spPr>
          <a:xfrm>
            <a:off x="561826" y="4067344"/>
            <a:ext cx="477297" cy="231112"/>
          </a:xfrm>
          <a:prstGeom prst="rect">
            <a:avLst/>
          </a:prstGeom>
        </p:spPr>
        <p:txBody>
          <a:bodyPr vert="horz" wrap="none" lIns="0" tIns="0" rIns="0" bIns="0" rtlCol="0">
            <a:noAutofit/>
          </a:bodyPr>
          <a:lstStyle/>
          <a:p>
            <a:pPr algn="r"/>
            <a:r>
              <a:rPr lang="en-US" sz="1400" dirty="0"/>
              <a:t>0</a:t>
            </a:r>
          </a:p>
        </p:txBody>
      </p:sp>
      <p:sp>
        <p:nvSpPr>
          <p:cNvPr id="46" name="TextBox 45">
            <a:extLst>
              <a:ext uri="{FF2B5EF4-FFF2-40B4-BE49-F238E27FC236}">
                <a16:creationId xmlns:a16="http://schemas.microsoft.com/office/drawing/2014/main" id="{05184458-1951-A540-4549-069C23267128}"/>
              </a:ext>
            </a:extLst>
          </p:cNvPr>
          <p:cNvSpPr txBox="1"/>
          <p:nvPr/>
        </p:nvSpPr>
        <p:spPr>
          <a:xfrm rot="16200000">
            <a:off x="-25164" y="2841492"/>
            <a:ext cx="1164495" cy="231112"/>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PFS (%)</a:t>
            </a:r>
          </a:p>
        </p:txBody>
      </p:sp>
      <p:sp>
        <p:nvSpPr>
          <p:cNvPr id="47" name="TextBox 46">
            <a:extLst>
              <a:ext uri="{FF2B5EF4-FFF2-40B4-BE49-F238E27FC236}">
                <a16:creationId xmlns:a16="http://schemas.microsoft.com/office/drawing/2014/main" id="{E1C40910-2BEF-7429-8E00-710716E099D9}"/>
              </a:ext>
            </a:extLst>
          </p:cNvPr>
          <p:cNvSpPr txBox="1"/>
          <p:nvPr/>
        </p:nvSpPr>
        <p:spPr>
          <a:xfrm>
            <a:off x="2553726" y="4499029"/>
            <a:ext cx="1164495" cy="231112"/>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Time (Mo)</a:t>
            </a:r>
          </a:p>
        </p:txBody>
      </p:sp>
      <p:sp>
        <p:nvSpPr>
          <p:cNvPr id="48" name="TextBox 47">
            <a:extLst>
              <a:ext uri="{FF2B5EF4-FFF2-40B4-BE49-F238E27FC236}">
                <a16:creationId xmlns:a16="http://schemas.microsoft.com/office/drawing/2014/main" id="{06277BEF-6684-7B51-2236-15A2D0641802}"/>
              </a:ext>
            </a:extLst>
          </p:cNvPr>
          <p:cNvSpPr txBox="1"/>
          <p:nvPr/>
        </p:nvSpPr>
        <p:spPr>
          <a:xfrm>
            <a:off x="950298" y="4228592"/>
            <a:ext cx="360947" cy="231112"/>
          </a:xfrm>
          <a:prstGeom prst="rect">
            <a:avLst/>
          </a:prstGeom>
        </p:spPr>
        <p:txBody>
          <a:bodyPr vert="horz" wrap="none" lIns="0" tIns="0" rIns="0" bIns="0" rtlCol="0">
            <a:noAutofit/>
          </a:bodyPr>
          <a:lstStyle/>
          <a:p>
            <a:pPr algn="ctr"/>
            <a:r>
              <a:rPr lang="en-US" sz="1400" dirty="0"/>
              <a:t>0</a:t>
            </a:r>
          </a:p>
        </p:txBody>
      </p:sp>
      <p:sp>
        <p:nvSpPr>
          <p:cNvPr id="49" name="TextBox 48">
            <a:extLst>
              <a:ext uri="{FF2B5EF4-FFF2-40B4-BE49-F238E27FC236}">
                <a16:creationId xmlns:a16="http://schemas.microsoft.com/office/drawing/2014/main" id="{1CA7DD29-FB07-9FC9-8A3A-B2B173D70D22}"/>
              </a:ext>
            </a:extLst>
          </p:cNvPr>
          <p:cNvSpPr txBox="1"/>
          <p:nvPr/>
        </p:nvSpPr>
        <p:spPr>
          <a:xfrm>
            <a:off x="1278946" y="4228592"/>
            <a:ext cx="360947" cy="231112"/>
          </a:xfrm>
          <a:prstGeom prst="rect">
            <a:avLst/>
          </a:prstGeom>
        </p:spPr>
        <p:txBody>
          <a:bodyPr vert="horz" wrap="none" lIns="0" tIns="0" rIns="0" bIns="0" rtlCol="0">
            <a:noAutofit/>
          </a:bodyPr>
          <a:lstStyle/>
          <a:p>
            <a:pPr algn="ctr"/>
            <a:r>
              <a:rPr lang="en-US" sz="1400" dirty="0"/>
              <a:t>3</a:t>
            </a:r>
          </a:p>
        </p:txBody>
      </p:sp>
      <p:sp>
        <p:nvSpPr>
          <p:cNvPr id="50" name="TextBox 49">
            <a:extLst>
              <a:ext uri="{FF2B5EF4-FFF2-40B4-BE49-F238E27FC236}">
                <a16:creationId xmlns:a16="http://schemas.microsoft.com/office/drawing/2014/main" id="{DA75AD6B-013B-8FBD-43EA-7EF984D1E3EA}"/>
              </a:ext>
            </a:extLst>
          </p:cNvPr>
          <p:cNvSpPr txBox="1"/>
          <p:nvPr/>
        </p:nvSpPr>
        <p:spPr>
          <a:xfrm>
            <a:off x="1611410" y="4228592"/>
            <a:ext cx="360947" cy="231112"/>
          </a:xfrm>
          <a:prstGeom prst="rect">
            <a:avLst/>
          </a:prstGeom>
        </p:spPr>
        <p:txBody>
          <a:bodyPr vert="horz" wrap="none" lIns="0" tIns="0" rIns="0" bIns="0" rtlCol="0">
            <a:noAutofit/>
          </a:bodyPr>
          <a:lstStyle/>
          <a:p>
            <a:pPr algn="ctr"/>
            <a:r>
              <a:rPr lang="en-US" sz="1400" dirty="0"/>
              <a:t>6</a:t>
            </a:r>
          </a:p>
        </p:txBody>
      </p:sp>
      <p:sp>
        <p:nvSpPr>
          <p:cNvPr id="51" name="TextBox 50">
            <a:extLst>
              <a:ext uri="{FF2B5EF4-FFF2-40B4-BE49-F238E27FC236}">
                <a16:creationId xmlns:a16="http://schemas.microsoft.com/office/drawing/2014/main" id="{B54BA7F0-255B-2159-4798-1F2F3D5F71F4}"/>
              </a:ext>
            </a:extLst>
          </p:cNvPr>
          <p:cNvSpPr txBox="1"/>
          <p:nvPr/>
        </p:nvSpPr>
        <p:spPr>
          <a:xfrm>
            <a:off x="1940058" y="4228592"/>
            <a:ext cx="360947" cy="231112"/>
          </a:xfrm>
          <a:prstGeom prst="rect">
            <a:avLst/>
          </a:prstGeom>
        </p:spPr>
        <p:txBody>
          <a:bodyPr vert="horz" wrap="none" lIns="0" tIns="0" rIns="0" bIns="0" rtlCol="0">
            <a:noAutofit/>
          </a:bodyPr>
          <a:lstStyle/>
          <a:p>
            <a:pPr algn="ctr"/>
            <a:r>
              <a:rPr lang="en-US" sz="1400" dirty="0"/>
              <a:t>9</a:t>
            </a:r>
          </a:p>
        </p:txBody>
      </p:sp>
      <p:sp>
        <p:nvSpPr>
          <p:cNvPr id="57" name="TextBox 56">
            <a:extLst>
              <a:ext uri="{FF2B5EF4-FFF2-40B4-BE49-F238E27FC236}">
                <a16:creationId xmlns:a16="http://schemas.microsoft.com/office/drawing/2014/main" id="{064429B9-A4C7-DE4B-9962-4E9AE73AE3A6}"/>
              </a:ext>
            </a:extLst>
          </p:cNvPr>
          <p:cNvSpPr txBox="1"/>
          <p:nvPr/>
        </p:nvSpPr>
        <p:spPr>
          <a:xfrm>
            <a:off x="2245702" y="4228592"/>
            <a:ext cx="360947" cy="231112"/>
          </a:xfrm>
          <a:prstGeom prst="rect">
            <a:avLst/>
          </a:prstGeom>
        </p:spPr>
        <p:txBody>
          <a:bodyPr vert="horz" wrap="none" lIns="0" tIns="0" rIns="0" bIns="0" rtlCol="0">
            <a:noAutofit/>
          </a:bodyPr>
          <a:lstStyle/>
          <a:p>
            <a:pPr algn="ctr"/>
            <a:r>
              <a:rPr lang="en-US" sz="1400" dirty="0"/>
              <a:t>12</a:t>
            </a:r>
          </a:p>
        </p:txBody>
      </p:sp>
      <p:sp>
        <p:nvSpPr>
          <p:cNvPr id="58" name="TextBox 57">
            <a:extLst>
              <a:ext uri="{FF2B5EF4-FFF2-40B4-BE49-F238E27FC236}">
                <a16:creationId xmlns:a16="http://schemas.microsoft.com/office/drawing/2014/main" id="{11BC1C5E-5D7D-356A-6949-34C1A2F5AC45}"/>
              </a:ext>
            </a:extLst>
          </p:cNvPr>
          <p:cNvSpPr txBox="1"/>
          <p:nvPr/>
        </p:nvSpPr>
        <p:spPr>
          <a:xfrm>
            <a:off x="2574350" y="4228592"/>
            <a:ext cx="360947" cy="231112"/>
          </a:xfrm>
          <a:prstGeom prst="rect">
            <a:avLst/>
          </a:prstGeom>
        </p:spPr>
        <p:txBody>
          <a:bodyPr vert="horz" wrap="none" lIns="0" tIns="0" rIns="0" bIns="0" rtlCol="0">
            <a:noAutofit/>
          </a:bodyPr>
          <a:lstStyle/>
          <a:p>
            <a:pPr algn="ctr"/>
            <a:r>
              <a:rPr lang="en-US" sz="1400" dirty="0"/>
              <a:t>15</a:t>
            </a:r>
          </a:p>
        </p:txBody>
      </p:sp>
      <p:sp>
        <p:nvSpPr>
          <p:cNvPr id="59" name="TextBox 58">
            <a:extLst>
              <a:ext uri="{FF2B5EF4-FFF2-40B4-BE49-F238E27FC236}">
                <a16:creationId xmlns:a16="http://schemas.microsoft.com/office/drawing/2014/main" id="{90BFE3C5-579C-CB5E-4525-54CC818362B9}"/>
              </a:ext>
            </a:extLst>
          </p:cNvPr>
          <p:cNvSpPr txBox="1"/>
          <p:nvPr/>
        </p:nvSpPr>
        <p:spPr>
          <a:xfrm>
            <a:off x="2906814" y="4228592"/>
            <a:ext cx="360947" cy="231112"/>
          </a:xfrm>
          <a:prstGeom prst="rect">
            <a:avLst/>
          </a:prstGeom>
        </p:spPr>
        <p:txBody>
          <a:bodyPr vert="horz" wrap="none" lIns="0" tIns="0" rIns="0" bIns="0" rtlCol="0">
            <a:noAutofit/>
          </a:bodyPr>
          <a:lstStyle/>
          <a:p>
            <a:pPr algn="ctr"/>
            <a:r>
              <a:rPr lang="en-US" sz="1400" dirty="0"/>
              <a:t>18</a:t>
            </a:r>
          </a:p>
        </p:txBody>
      </p:sp>
      <p:sp>
        <p:nvSpPr>
          <p:cNvPr id="60" name="TextBox 59">
            <a:extLst>
              <a:ext uri="{FF2B5EF4-FFF2-40B4-BE49-F238E27FC236}">
                <a16:creationId xmlns:a16="http://schemas.microsoft.com/office/drawing/2014/main" id="{75FF000A-793E-4760-DC21-349EF06BBD5C}"/>
              </a:ext>
            </a:extLst>
          </p:cNvPr>
          <p:cNvSpPr txBox="1"/>
          <p:nvPr/>
        </p:nvSpPr>
        <p:spPr>
          <a:xfrm>
            <a:off x="3235462" y="4228592"/>
            <a:ext cx="360947" cy="231112"/>
          </a:xfrm>
          <a:prstGeom prst="rect">
            <a:avLst/>
          </a:prstGeom>
        </p:spPr>
        <p:txBody>
          <a:bodyPr vert="horz" wrap="none" lIns="0" tIns="0" rIns="0" bIns="0" rtlCol="0">
            <a:noAutofit/>
          </a:bodyPr>
          <a:lstStyle/>
          <a:p>
            <a:pPr algn="ctr"/>
            <a:r>
              <a:rPr lang="en-US" sz="1400" dirty="0"/>
              <a:t>21</a:t>
            </a:r>
          </a:p>
        </p:txBody>
      </p:sp>
      <p:sp>
        <p:nvSpPr>
          <p:cNvPr id="61" name="TextBox 60">
            <a:extLst>
              <a:ext uri="{FF2B5EF4-FFF2-40B4-BE49-F238E27FC236}">
                <a16:creationId xmlns:a16="http://schemas.microsoft.com/office/drawing/2014/main" id="{A461CFE3-B8E7-DEB3-3FCA-3C0B1E4276B0}"/>
              </a:ext>
            </a:extLst>
          </p:cNvPr>
          <p:cNvSpPr txBox="1"/>
          <p:nvPr/>
        </p:nvSpPr>
        <p:spPr>
          <a:xfrm>
            <a:off x="3553341" y="4228592"/>
            <a:ext cx="360947" cy="231112"/>
          </a:xfrm>
          <a:prstGeom prst="rect">
            <a:avLst/>
          </a:prstGeom>
        </p:spPr>
        <p:txBody>
          <a:bodyPr vert="horz" wrap="none" lIns="0" tIns="0" rIns="0" bIns="0" rtlCol="0">
            <a:noAutofit/>
          </a:bodyPr>
          <a:lstStyle/>
          <a:p>
            <a:pPr algn="ctr"/>
            <a:r>
              <a:rPr lang="en-US" sz="1400" dirty="0"/>
              <a:t>24</a:t>
            </a:r>
          </a:p>
        </p:txBody>
      </p:sp>
      <p:sp>
        <p:nvSpPr>
          <p:cNvPr id="62" name="TextBox 61">
            <a:extLst>
              <a:ext uri="{FF2B5EF4-FFF2-40B4-BE49-F238E27FC236}">
                <a16:creationId xmlns:a16="http://schemas.microsoft.com/office/drawing/2014/main" id="{8895B20A-41C4-D18B-CB0C-21A102A386CE}"/>
              </a:ext>
            </a:extLst>
          </p:cNvPr>
          <p:cNvSpPr txBox="1"/>
          <p:nvPr/>
        </p:nvSpPr>
        <p:spPr>
          <a:xfrm>
            <a:off x="3881989" y="4228592"/>
            <a:ext cx="360947" cy="231112"/>
          </a:xfrm>
          <a:prstGeom prst="rect">
            <a:avLst/>
          </a:prstGeom>
        </p:spPr>
        <p:txBody>
          <a:bodyPr vert="horz" wrap="none" lIns="0" tIns="0" rIns="0" bIns="0" rtlCol="0">
            <a:noAutofit/>
          </a:bodyPr>
          <a:lstStyle/>
          <a:p>
            <a:pPr algn="ctr"/>
            <a:r>
              <a:rPr lang="en-US" sz="1400" dirty="0"/>
              <a:t>27</a:t>
            </a:r>
          </a:p>
        </p:txBody>
      </p:sp>
      <p:sp>
        <p:nvSpPr>
          <p:cNvPr id="63" name="TextBox 62">
            <a:extLst>
              <a:ext uri="{FF2B5EF4-FFF2-40B4-BE49-F238E27FC236}">
                <a16:creationId xmlns:a16="http://schemas.microsoft.com/office/drawing/2014/main" id="{65FB246D-3FB5-4B16-FBE6-8595D9CFBF31}"/>
              </a:ext>
            </a:extLst>
          </p:cNvPr>
          <p:cNvSpPr txBox="1"/>
          <p:nvPr/>
        </p:nvSpPr>
        <p:spPr>
          <a:xfrm>
            <a:off x="4214453" y="4228592"/>
            <a:ext cx="360947" cy="231112"/>
          </a:xfrm>
          <a:prstGeom prst="rect">
            <a:avLst/>
          </a:prstGeom>
        </p:spPr>
        <p:txBody>
          <a:bodyPr vert="horz" wrap="none" lIns="0" tIns="0" rIns="0" bIns="0" rtlCol="0">
            <a:noAutofit/>
          </a:bodyPr>
          <a:lstStyle/>
          <a:p>
            <a:pPr algn="ctr"/>
            <a:r>
              <a:rPr lang="en-US" sz="1400" dirty="0"/>
              <a:t>30</a:t>
            </a:r>
          </a:p>
        </p:txBody>
      </p:sp>
      <p:sp>
        <p:nvSpPr>
          <p:cNvPr id="10240" name="TextBox 10239">
            <a:extLst>
              <a:ext uri="{FF2B5EF4-FFF2-40B4-BE49-F238E27FC236}">
                <a16:creationId xmlns:a16="http://schemas.microsoft.com/office/drawing/2014/main" id="{2E68CAF6-D2B9-C4C7-2C98-DF157AC23B7E}"/>
              </a:ext>
            </a:extLst>
          </p:cNvPr>
          <p:cNvSpPr txBox="1"/>
          <p:nvPr/>
        </p:nvSpPr>
        <p:spPr>
          <a:xfrm>
            <a:off x="4543101" y="4228592"/>
            <a:ext cx="360947" cy="231112"/>
          </a:xfrm>
          <a:prstGeom prst="rect">
            <a:avLst/>
          </a:prstGeom>
        </p:spPr>
        <p:txBody>
          <a:bodyPr vert="horz" wrap="none" lIns="0" tIns="0" rIns="0" bIns="0" rtlCol="0">
            <a:noAutofit/>
          </a:bodyPr>
          <a:lstStyle/>
          <a:p>
            <a:pPr algn="ctr"/>
            <a:r>
              <a:rPr lang="en-US" sz="1400" dirty="0"/>
              <a:t>33</a:t>
            </a:r>
          </a:p>
        </p:txBody>
      </p:sp>
      <p:sp>
        <p:nvSpPr>
          <p:cNvPr id="10241" name="TextBox 10240">
            <a:extLst>
              <a:ext uri="{FF2B5EF4-FFF2-40B4-BE49-F238E27FC236}">
                <a16:creationId xmlns:a16="http://schemas.microsoft.com/office/drawing/2014/main" id="{750771F0-19DF-38FF-5367-C08984E0CB86}"/>
              </a:ext>
            </a:extLst>
          </p:cNvPr>
          <p:cNvSpPr txBox="1"/>
          <p:nvPr/>
        </p:nvSpPr>
        <p:spPr>
          <a:xfrm>
            <a:off x="4871749" y="4228592"/>
            <a:ext cx="360947" cy="231112"/>
          </a:xfrm>
          <a:prstGeom prst="rect">
            <a:avLst/>
          </a:prstGeom>
        </p:spPr>
        <p:txBody>
          <a:bodyPr vert="horz" wrap="none" lIns="0" tIns="0" rIns="0" bIns="0" rtlCol="0">
            <a:noAutofit/>
          </a:bodyPr>
          <a:lstStyle/>
          <a:p>
            <a:pPr algn="ctr"/>
            <a:r>
              <a:rPr lang="en-US" sz="1400" dirty="0"/>
              <a:t>36</a:t>
            </a:r>
          </a:p>
        </p:txBody>
      </p:sp>
      <p:sp>
        <p:nvSpPr>
          <p:cNvPr id="10242" name="TextBox 10241">
            <a:extLst>
              <a:ext uri="{FF2B5EF4-FFF2-40B4-BE49-F238E27FC236}">
                <a16:creationId xmlns:a16="http://schemas.microsoft.com/office/drawing/2014/main" id="{270845E1-21A9-22B3-DE8F-566FD30541D6}"/>
              </a:ext>
            </a:extLst>
          </p:cNvPr>
          <p:cNvSpPr txBox="1"/>
          <p:nvPr/>
        </p:nvSpPr>
        <p:spPr>
          <a:xfrm>
            <a:off x="950298" y="4743906"/>
            <a:ext cx="360947" cy="742591"/>
          </a:xfrm>
          <a:prstGeom prst="rect">
            <a:avLst/>
          </a:prstGeom>
        </p:spPr>
        <p:txBody>
          <a:bodyPr vert="horz" wrap="none" lIns="0" tIns="0" rIns="0" bIns="0" rtlCol="0">
            <a:noAutofit/>
          </a:bodyPr>
          <a:lstStyle/>
          <a:p>
            <a:pPr algn="ctr"/>
            <a:r>
              <a:rPr lang="en-US" sz="1200" dirty="0"/>
              <a:t>138</a:t>
            </a:r>
          </a:p>
          <a:p>
            <a:pPr algn="ctr"/>
            <a:r>
              <a:rPr lang="en-US" sz="1200" dirty="0"/>
              <a:t>(0)</a:t>
            </a:r>
          </a:p>
          <a:p>
            <a:pPr algn="ctr"/>
            <a:r>
              <a:rPr lang="en-US" sz="1200" dirty="0"/>
              <a:t>118 </a:t>
            </a:r>
          </a:p>
          <a:p>
            <a:pPr algn="ctr"/>
            <a:r>
              <a:rPr lang="en-US" sz="1200" dirty="0"/>
              <a:t>(0)</a:t>
            </a:r>
          </a:p>
        </p:txBody>
      </p:sp>
      <p:sp>
        <p:nvSpPr>
          <p:cNvPr id="10244" name="TextBox 10243">
            <a:extLst>
              <a:ext uri="{FF2B5EF4-FFF2-40B4-BE49-F238E27FC236}">
                <a16:creationId xmlns:a16="http://schemas.microsoft.com/office/drawing/2014/main" id="{5A3A1C25-2C64-F668-A902-D2D42A8C384D}"/>
              </a:ext>
            </a:extLst>
          </p:cNvPr>
          <p:cNvSpPr txBox="1"/>
          <p:nvPr/>
        </p:nvSpPr>
        <p:spPr>
          <a:xfrm>
            <a:off x="1278946" y="4743906"/>
            <a:ext cx="360947" cy="742591"/>
          </a:xfrm>
          <a:prstGeom prst="rect">
            <a:avLst/>
          </a:prstGeom>
        </p:spPr>
        <p:txBody>
          <a:bodyPr vert="horz" wrap="none" lIns="0" tIns="0" rIns="0" bIns="0" rtlCol="0">
            <a:noAutofit/>
          </a:bodyPr>
          <a:lstStyle/>
          <a:p>
            <a:pPr algn="ctr"/>
            <a:r>
              <a:rPr lang="en-US" sz="1200" dirty="0"/>
              <a:t>92</a:t>
            </a:r>
          </a:p>
          <a:p>
            <a:pPr algn="ctr"/>
            <a:r>
              <a:rPr lang="en-US" sz="1200" dirty="0"/>
              <a:t>(4)</a:t>
            </a:r>
          </a:p>
          <a:p>
            <a:pPr algn="ctr"/>
            <a:r>
              <a:rPr lang="en-US" sz="1200" dirty="0"/>
              <a:t>70</a:t>
            </a:r>
          </a:p>
          <a:p>
            <a:pPr algn="ctr"/>
            <a:r>
              <a:rPr lang="en-US" sz="1200" dirty="0"/>
              <a:t>(9)</a:t>
            </a:r>
          </a:p>
        </p:txBody>
      </p:sp>
      <p:sp>
        <p:nvSpPr>
          <p:cNvPr id="10245" name="TextBox 10244">
            <a:extLst>
              <a:ext uri="{FF2B5EF4-FFF2-40B4-BE49-F238E27FC236}">
                <a16:creationId xmlns:a16="http://schemas.microsoft.com/office/drawing/2014/main" id="{7B586CF9-74AA-D372-57C4-59954FFE1197}"/>
              </a:ext>
            </a:extLst>
          </p:cNvPr>
          <p:cNvSpPr txBox="1"/>
          <p:nvPr/>
        </p:nvSpPr>
        <p:spPr>
          <a:xfrm>
            <a:off x="1611410" y="4743906"/>
            <a:ext cx="360947" cy="742591"/>
          </a:xfrm>
          <a:prstGeom prst="rect">
            <a:avLst/>
          </a:prstGeom>
        </p:spPr>
        <p:txBody>
          <a:bodyPr vert="horz" wrap="none" lIns="0" tIns="0" rIns="0" bIns="0" rtlCol="0">
            <a:noAutofit/>
          </a:bodyPr>
          <a:lstStyle/>
          <a:p>
            <a:pPr algn="ctr"/>
            <a:r>
              <a:rPr lang="en-US" sz="1200" dirty="0"/>
              <a:t>56</a:t>
            </a:r>
          </a:p>
          <a:p>
            <a:pPr algn="ctr"/>
            <a:r>
              <a:rPr lang="en-US" sz="1200" dirty="0"/>
              <a:t>(8)</a:t>
            </a:r>
          </a:p>
          <a:p>
            <a:pPr algn="ctr"/>
            <a:r>
              <a:rPr lang="en-US" sz="1200" dirty="0"/>
              <a:t>33 </a:t>
            </a:r>
          </a:p>
          <a:p>
            <a:pPr algn="ctr"/>
            <a:r>
              <a:rPr lang="en-US" sz="1200" dirty="0"/>
              <a:t>(12)</a:t>
            </a:r>
          </a:p>
        </p:txBody>
      </p:sp>
      <p:sp>
        <p:nvSpPr>
          <p:cNvPr id="10246" name="TextBox 10245">
            <a:extLst>
              <a:ext uri="{FF2B5EF4-FFF2-40B4-BE49-F238E27FC236}">
                <a16:creationId xmlns:a16="http://schemas.microsoft.com/office/drawing/2014/main" id="{E06D800D-C73A-6ABB-6368-379F00828DAA}"/>
              </a:ext>
            </a:extLst>
          </p:cNvPr>
          <p:cNvSpPr txBox="1"/>
          <p:nvPr/>
        </p:nvSpPr>
        <p:spPr>
          <a:xfrm>
            <a:off x="1940058" y="4743906"/>
            <a:ext cx="360947" cy="742591"/>
          </a:xfrm>
          <a:prstGeom prst="rect">
            <a:avLst/>
          </a:prstGeom>
        </p:spPr>
        <p:txBody>
          <a:bodyPr vert="horz" wrap="none" lIns="0" tIns="0" rIns="0" bIns="0" rtlCol="0">
            <a:noAutofit/>
          </a:bodyPr>
          <a:lstStyle/>
          <a:p>
            <a:pPr algn="ctr"/>
            <a:r>
              <a:rPr lang="en-US" sz="1200" dirty="0"/>
              <a:t>50</a:t>
            </a:r>
          </a:p>
          <a:p>
            <a:pPr algn="ctr"/>
            <a:r>
              <a:rPr lang="en-US" sz="1200" dirty="0"/>
              <a:t>(10)</a:t>
            </a:r>
          </a:p>
          <a:p>
            <a:pPr algn="ctr"/>
            <a:r>
              <a:rPr lang="en-US" sz="1200" dirty="0"/>
              <a:t>18 </a:t>
            </a:r>
          </a:p>
          <a:p>
            <a:pPr algn="ctr"/>
            <a:r>
              <a:rPr lang="en-US" sz="1200" dirty="0"/>
              <a:t>(12)</a:t>
            </a:r>
          </a:p>
        </p:txBody>
      </p:sp>
      <p:sp>
        <p:nvSpPr>
          <p:cNvPr id="10247" name="TextBox 10246">
            <a:extLst>
              <a:ext uri="{FF2B5EF4-FFF2-40B4-BE49-F238E27FC236}">
                <a16:creationId xmlns:a16="http://schemas.microsoft.com/office/drawing/2014/main" id="{BFC99AD5-64F3-BE79-5785-5F0B78196637}"/>
              </a:ext>
            </a:extLst>
          </p:cNvPr>
          <p:cNvSpPr txBox="1"/>
          <p:nvPr/>
        </p:nvSpPr>
        <p:spPr>
          <a:xfrm>
            <a:off x="2245702" y="4743906"/>
            <a:ext cx="360947" cy="742591"/>
          </a:xfrm>
          <a:prstGeom prst="rect">
            <a:avLst/>
          </a:prstGeom>
        </p:spPr>
        <p:txBody>
          <a:bodyPr vert="horz" wrap="none" lIns="0" tIns="0" rIns="0" bIns="0" rtlCol="0">
            <a:noAutofit/>
          </a:bodyPr>
          <a:lstStyle/>
          <a:p>
            <a:pPr algn="ctr"/>
            <a:r>
              <a:rPr lang="en-US" sz="1200" dirty="0"/>
              <a:t>30</a:t>
            </a:r>
          </a:p>
          <a:p>
            <a:pPr algn="ctr"/>
            <a:r>
              <a:rPr lang="en-US" sz="1200" dirty="0"/>
              <a:t>(12)</a:t>
            </a:r>
          </a:p>
          <a:p>
            <a:pPr algn="ctr"/>
            <a:r>
              <a:rPr lang="en-US" sz="1200" dirty="0"/>
              <a:t>6 </a:t>
            </a:r>
          </a:p>
          <a:p>
            <a:pPr algn="ctr"/>
            <a:r>
              <a:rPr lang="en-US" sz="1200" dirty="0"/>
              <a:t>(14)</a:t>
            </a:r>
          </a:p>
        </p:txBody>
      </p:sp>
      <p:sp>
        <p:nvSpPr>
          <p:cNvPr id="10248" name="TextBox 10247">
            <a:extLst>
              <a:ext uri="{FF2B5EF4-FFF2-40B4-BE49-F238E27FC236}">
                <a16:creationId xmlns:a16="http://schemas.microsoft.com/office/drawing/2014/main" id="{6A1F90F9-8080-B03A-0E20-88ADE6B72F64}"/>
              </a:ext>
            </a:extLst>
          </p:cNvPr>
          <p:cNvSpPr txBox="1"/>
          <p:nvPr/>
        </p:nvSpPr>
        <p:spPr>
          <a:xfrm>
            <a:off x="2574350" y="4743906"/>
            <a:ext cx="360947" cy="742591"/>
          </a:xfrm>
          <a:prstGeom prst="rect">
            <a:avLst/>
          </a:prstGeom>
        </p:spPr>
        <p:txBody>
          <a:bodyPr vert="horz" wrap="none" lIns="0" tIns="0" rIns="0" bIns="0" rtlCol="0">
            <a:noAutofit/>
          </a:bodyPr>
          <a:lstStyle/>
          <a:p>
            <a:pPr algn="ctr"/>
            <a:r>
              <a:rPr lang="en-US" sz="1200" dirty="0"/>
              <a:t>25</a:t>
            </a:r>
          </a:p>
          <a:p>
            <a:pPr algn="ctr"/>
            <a:r>
              <a:rPr lang="en-US" sz="1200" dirty="0"/>
              <a:t>(12)</a:t>
            </a:r>
          </a:p>
          <a:p>
            <a:pPr algn="ctr"/>
            <a:r>
              <a:rPr lang="en-US" sz="1200" dirty="0"/>
              <a:t>5</a:t>
            </a:r>
          </a:p>
          <a:p>
            <a:pPr algn="ctr"/>
            <a:r>
              <a:rPr lang="en-US" sz="1200" dirty="0"/>
              <a:t>(14)</a:t>
            </a:r>
          </a:p>
        </p:txBody>
      </p:sp>
      <p:sp>
        <p:nvSpPr>
          <p:cNvPr id="10249" name="TextBox 10248">
            <a:extLst>
              <a:ext uri="{FF2B5EF4-FFF2-40B4-BE49-F238E27FC236}">
                <a16:creationId xmlns:a16="http://schemas.microsoft.com/office/drawing/2014/main" id="{0C8B5032-E0B1-CB8B-9F9C-4AE6BCBE46A6}"/>
              </a:ext>
            </a:extLst>
          </p:cNvPr>
          <p:cNvSpPr txBox="1"/>
          <p:nvPr/>
        </p:nvSpPr>
        <p:spPr>
          <a:xfrm>
            <a:off x="2906814" y="4743906"/>
            <a:ext cx="360947" cy="742591"/>
          </a:xfrm>
          <a:prstGeom prst="rect">
            <a:avLst/>
          </a:prstGeom>
        </p:spPr>
        <p:txBody>
          <a:bodyPr vert="horz" wrap="none" lIns="0" tIns="0" rIns="0" bIns="0" rtlCol="0">
            <a:noAutofit/>
          </a:bodyPr>
          <a:lstStyle/>
          <a:p>
            <a:pPr algn="ctr"/>
            <a:r>
              <a:rPr lang="en-US" sz="1200" dirty="0"/>
              <a:t>16</a:t>
            </a:r>
          </a:p>
          <a:p>
            <a:pPr algn="ctr"/>
            <a:r>
              <a:rPr lang="en-US" sz="1200" dirty="0"/>
              <a:t>(12)</a:t>
            </a:r>
          </a:p>
          <a:p>
            <a:pPr algn="ctr"/>
            <a:r>
              <a:rPr lang="en-US" sz="1200" dirty="0"/>
              <a:t>1</a:t>
            </a:r>
          </a:p>
          <a:p>
            <a:pPr algn="ctr"/>
            <a:r>
              <a:rPr lang="en-US" sz="1200" dirty="0"/>
              <a:t>(15)</a:t>
            </a:r>
          </a:p>
        </p:txBody>
      </p:sp>
      <p:sp>
        <p:nvSpPr>
          <p:cNvPr id="10250" name="TextBox 10249">
            <a:extLst>
              <a:ext uri="{FF2B5EF4-FFF2-40B4-BE49-F238E27FC236}">
                <a16:creationId xmlns:a16="http://schemas.microsoft.com/office/drawing/2014/main" id="{46A64082-9D3A-0501-0664-8EED712C95EA}"/>
              </a:ext>
            </a:extLst>
          </p:cNvPr>
          <p:cNvSpPr txBox="1"/>
          <p:nvPr/>
        </p:nvSpPr>
        <p:spPr>
          <a:xfrm>
            <a:off x="3235462" y="4743906"/>
            <a:ext cx="360947" cy="742591"/>
          </a:xfrm>
          <a:prstGeom prst="rect">
            <a:avLst/>
          </a:prstGeom>
        </p:spPr>
        <p:txBody>
          <a:bodyPr vert="horz" wrap="none" lIns="0" tIns="0" rIns="0" bIns="0" rtlCol="0">
            <a:noAutofit/>
          </a:bodyPr>
          <a:lstStyle/>
          <a:p>
            <a:pPr algn="ctr"/>
            <a:r>
              <a:rPr lang="en-US" sz="1200" dirty="0"/>
              <a:t>8</a:t>
            </a:r>
          </a:p>
          <a:p>
            <a:pPr algn="ctr"/>
            <a:r>
              <a:rPr lang="en-US" sz="1200" dirty="0"/>
              <a:t>(14)</a:t>
            </a:r>
          </a:p>
          <a:p>
            <a:pPr algn="ctr"/>
            <a:r>
              <a:rPr lang="en-US" sz="1200" dirty="0"/>
              <a:t>0</a:t>
            </a:r>
          </a:p>
          <a:p>
            <a:pPr algn="ctr"/>
            <a:r>
              <a:rPr lang="en-US" sz="1200" dirty="0"/>
              <a:t>(15)</a:t>
            </a:r>
          </a:p>
        </p:txBody>
      </p:sp>
      <p:sp>
        <p:nvSpPr>
          <p:cNvPr id="10251" name="TextBox 10250">
            <a:extLst>
              <a:ext uri="{FF2B5EF4-FFF2-40B4-BE49-F238E27FC236}">
                <a16:creationId xmlns:a16="http://schemas.microsoft.com/office/drawing/2014/main" id="{0C92DFFD-74E0-95FF-CB7D-5D36C3B5873E}"/>
              </a:ext>
            </a:extLst>
          </p:cNvPr>
          <p:cNvSpPr txBox="1"/>
          <p:nvPr/>
        </p:nvSpPr>
        <p:spPr>
          <a:xfrm>
            <a:off x="3553341" y="4743906"/>
            <a:ext cx="360947" cy="742591"/>
          </a:xfrm>
          <a:prstGeom prst="rect">
            <a:avLst/>
          </a:prstGeom>
        </p:spPr>
        <p:txBody>
          <a:bodyPr vert="horz" wrap="none" lIns="0" tIns="0" rIns="0" bIns="0" rtlCol="0">
            <a:noAutofit/>
          </a:bodyPr>
          <a:lstStyle/>
          <a:p>
            <a:pPr algn="ctr"/>
            <a:r>
              <a:rPr lang="en-US" sz="1200" dirty="0"/>
              <a:t>7</a:t>
            </a:r>
          </a:p>
          <a:p>
            <a:pPr algn="ctr"/>
            <a:r>
              <a:rPr lang="en-US" sz="1200" dirty="0"/>
              <a:t>(14)</a:t>
            </a:r>
          </a:p>
          <a:p>
            <a:pPr algn="ctr"/>
            <a:r>
              <a:rPr lang="en-US" sz="1200" dirty="0"/>
              <a:t>0 </a:t>
            </a:r>
          </a:p>
          <a:p>
            <a:pPr algn="ctr"/>
            <a:r>
              <a:rPr lang="en-US" sz="1200" dirty="0"/>
              <a:t>(15)</a:t>
            </a:r>
          </a:p>
        </p:txBody>
      </p:sp>
      <p:sp>
        <p:nvSpPr>
          <p:cNvPr id="10252" name="TextBox 10251">
            <a:extLst>
              <a:ext uri="{FF2B5EF4-FFF2-40B4-BE49-F238E27FC236}">
                <a16:creationId xmlns:a16="http://schemas.microsoft.com/office/drawing/2014/main" id="{B9E3BDDD-3FCE-569D-030B-EE334E9421E7}"/>
              </a:ext>
            </a:extLst>
          </p:cNvPr>
          <p:cNvSpPr txBox="1"/>
          <p:nvPr/>
        </p:nvSpPr>
        <p:spPr>
          <a:xfrm>
            <a:off x="3881989" y="4743906"/>
            <a:ext cx="360947" cy="742591"/>
          </a:xfrm>
          <a:prstGeom prst="rect">
            <a:avLst/>
          </a:prstGeom>
        </p:spPr>
        <p:txBody>
          <a:bodyPr vert="horz" wrap="none" lIns="0" tIns="0" rIns="0" bIns="0" rtlCol="0">
            <a:noAutofit/>
          </a:bodyPr>
          <a:lstStyle/>
          <a:p>
            <a:pPr algn="ctr"/>
            <a:r>
              <a:rPr lang="en-US" sz="1200" dirty="0"/>
              <a:t>4</a:t>
            </a:r>
          </a:p>
          <a:p>
            <a:pPr algn="ctr"/>
            <a:r>
              <a:rPr lang="en-US" sz="1200" dirty="0"/>
              <a:t>(15)</a:t>
            </a:r>
          </a:p>
          <a:p>
            <a:pPr algn="ctr"/>
            <a:r>
              <a:rPr lang="en-US" sz="1200" dirty="0"/>
              <a:t>0 </a:t>
            </a:r>
          </a:p>
          <a:p>
            <a:pPr algn="ctr"/>
            <a:r>
              <a:rPr lang="en-US" sz="1200" dirty="0"/>
              <a:t>(15)</a:t>
            </a:r>
          </a:p>
        </p:txBody>
      </p:sp>
      <p:sp>
        <p:nvSpPr>
          <p:cNvPr id="10253" name="TextBox 10252">
            <a:extLst>
              <a:ext uri="{FF2B5EF4-FFF2-40B4-BE49-F238E27FC236}">
                <a16:creationId xmlns:a16="http://schemas.microsoft.com/office/drawing/2014/main" id="{07AFA383-0AE7-92AD-B2A3-590ADC1B3830}"/>
              </a:ext>
            </a:extLst>
          </p:cNvPr>
          <p:cNvSpPr txBox="1"/>
          <p:nvPr/>
        </p:nvSpPr>
        <p:spPr>
          <a:xfrm>
            <a:off x="4214453" y="4743906"/>
            <a:ext cx="360947" cy="742591"/>
          </a:xfrm>
          <a:prstGeom prst="rect">
            <a:avLst/>
          </a:prstGeom>
        </p:spPr>
        <p:txBody>
          <a:bodyPr vert="horz" wrap="none" lIns="0" tIns="0" rIns="0" bIns="0" rtlCol="0">
            <a:noAutofit/>
          </a:bodyPr>
          <a:lstStyle/>
          <a:p>
            <a:pPr algn="ctr"/>
            <a:r>
              <a:rPr lang="en-US" sz="1200" dirty="0"/>
              <a:t>2</a:t>
            </a:r>
          </a:p>
          <a:p>
            <a:pPr algn="ctr"/>
            <a:r>
              <a:rPr lang="en-US" sz="1200" dirty="0"/>
              <a:t>(16)</a:t>
            </a:r>
          </a:p>
          <a:p>
            <a:pPr algn="ctr"/>
            <a:r>
              <a:rPr lang="en-US" sz="1200" dirty="0"/>
              <a:t>0</a:t>
            </a:r>
          </a:p>
          <a:p>
            <a:pPr algn="ctr"/>
            <a:r>
              <a:rPr lang="en-US" sz="1200" dirty="0"/>
              <a:t>(15)</a:t>
            </a:r>
          </a:p>
        </p:txBody>
      </p:sp>
      <p:sp>
        <p:nvSpPr>
          <p:cNvPr id="10254" name="TextBox 10253">
            <a:extLst>
              <a:ext uri="{FF2B5EF4-FFF2-40B4-BE49-F238E27FC236}">
                <a16:creationId xmlns:a16="http://schemas.microsoft.com/office/drawing/2014/main" id="{350081B7-57DB-0284-F6F0-99A9FC897D77}"/>
              </a:ext>
            </a:extLst>
          </p:cNvPr>
          <p:cNvSpPr txBox="1"/>
          <p:nvPr/>
        </p:nvSpPr>
        <p:spPr>
          <a:xfrm>
            <a:off x="4543101" y="4743906"/>
            <a:ext cx="360947" cy="742591"/>
          </a:xfrm>
          <a:prstGeom prst="rect">
            <a:avLst/>
          </a:prstGeom>
        </p:spPr>
        <p:txBody>
          <a:bodyPr vert="horz" wrap="none" lIns="0" tIns="0" rIns="0" bIns="0" rtlCol="0">
            <a:noAutofit/>
          </a:bodyPr>
          <a:lstStyle/>
          <a:p>
            <a:pPr algn="ctr"/>
            <a:r>
              <a:rPr lang="en-US" sz="1200" dirty="0"/>
              <a:t>1</a:t>
            </a:r>
          </a:p>
          <a:p>
            <a:pPr algn="ctr"/>
            <a:r>
              <a:rPr lang="en-US" sz="1200" dirty="0"/>
              <a:t>(16)</a:t>
            </a:r>
          </a:p>
          <a:p>
            <a:pPr algn="ctr"/>
            <a:r>
              <a:rPr lang="en-US" sz="1200" dirty="0"/>
              <a:t>0</a:t>
            </a:r>
          </a:p>
          <a:p>
            <a:pPr algn="ctr"/>
            <a:r>
              <a:rPr lang="en-US" sz="1200" dirty="0"/>
              <a:t>(15)</a:t>
            </a:r>
          </a:p>
        </p:txBody>
      </p:sp>
      <p:sp>
        <p:nvSpPr>
          <p:cNvPr id="10255" name="TextBox 10254">
            <a:extLst>
              <a:ext uri="{FF2B5EF4-FFF2-40B4-BE49-F238E27FC236}">
                <a16:creationId xmlns:a16="http://schemas.microsoft.com/office/drawing/2014/main" id="{1BA36440-95E0-C0C6-F7EF-884B8ADCE3F2}"/>
              </a:ext>
            </a:extLst>
          </p:cNvPr>
          <p:cNvSpPr txBox="1"/>
          <p:nvPr/>
        </p:nvSpPr>
        <p:spPr>
          <a:xfrm>
            <a:off x="4871749" y="4743906"/>
            <a:ext cx="360947" cy="742591"/>
          </a:xfrm>
          <a:prstGeom prst="rect">
            <a:avLst/>
          </a:prstGeom>
        </p:spPr>
        <p:txBody>
          <a:bodyPr vert="horz" wrap="none" lIns="0" tIns="0" rIns="0" bIns="0" rtlCol="0">
            <a:noAutofit/>
          </a:bodyPr>
          <a:lstStyle/>
          <a:p>
            <a:pPr algn="ctr"/>
            <a:r>
              <a:rPr lang="en-US" sz="1200" dirty="0"/>
              <a:t>0</a:t>
            </a:r>
          </a:p>
          <a:p>
            <a:pPr algn="ctr"/>
            <a:r>
              <a:rPr lang="en-US" sz="1200" dirty="0"/>
              <a:t>(16)</a:t>
            </a:r>
          </a:p>
          <a:p>
            <a:pPr algn="ctr"/>
            <a:r>
              <a:rPr lang="en-US" sz="1200" dirty="0"/>
              <a:t>0</a:t>
            </a:r>
          </a:p>
          <a:p>
            <a:pPr algn="ctr"/>
            <a:r>
              <a:rPr lang="en-US" sz="1200" dirty="0"/>
              <a:t>(15)</a:t>
            </a:r>
          </a:p>
        </p:txBody>
      </p:sp>
      <p:cxnSp>
        <p:nvCxnSpPr>
          <p:cNvPr id="10257" name="Straight Connector 10256">
            <a:extLst>
              <a:ext uri="{FF2B5EF4-FFF2-40B4-BE49-F238E27FC236}">
                <a16:creationId xmlns:a16="http://schemas.microsoft.com/office/drawing/2014/main" id="{D0B39330-6936-C1BD-5530-71B2431DB506}"/>
              </a:ext>
            </a:extLst>
          </p:cNvPr>
          <p:cNvCxnSpPr/>
          <p:nvPr/>
        </p:nvCxnSpPr>
        <p:spPr>
          <a:xfrm>
            <a:off x="672640" y="4839367"/>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58" name="Straight Connector 10257">
            <a:extLst>
              <a:ext uri="{FF2B5EF4-FFF2-40B4-BE49-F238E27FC236}">
                <a16:creationId xmlns:a16="http://schemas.microsoft.com/office/drawing/2014/main" id="{AB04226D-0B07-5C23-7839-8C064D536C59}"/>
              </a:ext>
            </a:extLst>
          </p:cNvPr>
          <p:cNvCxnSpPr/>
          <p:nvPr/>
        </p:nvCxnSpPr>
        <p:spPr>
          <a:xfrm>
            <a:off x="672640" y="5202781"/>
            <a:ext cx="256233"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60" name="Freeform: Shape 10259">
            <a:extLst>
              <a:ext uri="{FF2B5EF4-FFF2-40B4-BE49-F238E27FC236}">
                <a16:creationId xmlns:a16="http://schemas.microsoft.com/office/drawing/2014/main" id="{B617B2F0-A578-E165-ADA5-14C1D231485C}"/>
              </a:ext>
            </a:extLst>
          </p:cNvPr>
          <p:cNvSpPr/>
          <p:nvPr/>
        </p:nvSpPr>
        <p:spPr>
          <a:xfrm>
            <a:off x="1131216" y="1806346"/>
            <a:ext cx="2086466" cy="2344132"/>
          </a:xfrm>
          <a:custGeom>
            <a:avLst/>
            <a:gdLst>
              <a:gd name="csX0" fmla="*/ 0 w 2086466"/>
              <a:gd name="csY0" fmla="*/ 0 h 2344132"/>
              <a:gd name="csX1" fmla="*/ 78557 w 2086466"/>
              <a:gd name="csY1" fmla="*/ 0 h 2344132"/>
              <a:gd name="csX2" fmla="*/ 78557 w 2086466"/>
              <a:gd name="csY2" fmla="*/ 15712 h 2344132"/>
              <a:gd name="csX3" fmla="*/ 135118 w 2086466"/>
              <a:gd name="csY3" fmla="*/ 15712 h 2344132"/>
              <a:gd name="csX4" fmla="*/ 135118 w 2086466"/>
              <a:gd name="csY4" fmla="*/ 59703 h 2344132"/>
              <a:gd name="csX5" fmla="*/ 182252 w 2086466"/>
              <a:gd name="csY5" fmla="*/ 59703 h 2344132"/>
              <a:gd name="csX6" fmla="*/ 182252 w 2086466"/>
              <a:gd name="csY6" fmla="*/ 248239 h 2344132"/>
              <a:gd name="csX7" fmla="*/ 197963 w 2086466"/>
              <a:gd name="csY7" fmla="*/ 248239 h 2344132"/>
              <a:gd name="csX8" fmla="*/ 197963 w 2086466"/>
              <a:gd name="csY8" fmla="*/ 650450 h 2344132"/>
              <a:gd name="csX9" fmla="*/ 210532 w 2086466"/>
              <a:gd name="csY9" fmla="*/ 650450 h 2344132"/>
              <a:gd name="csX10" fmla="*/ 210532 w 2086466"/>
              <a:gd name="csY10" fmla="*/ 769856 h 2344132"/>
              <a:gd name="csX11" fmla="*/ 229386 w 2086466"/>
              <a:gd name="csY11" fmla="*/ 769856 h 2344132"/>
              <a:gd name="csX12" fmla="*/ 229386 w 2086466"/>
              <a:gd name="csY12" fmla="*/ 785567 h 2344132"/>
              <a:gd name="csX13" fmla="*/ 257666 w 2086466"/>
              <a:gd name="csY13" fmla="*/ 785567 h 2344132"/>
              <a:gd name="csX14" fmla="*/ 257666 w 2086466"/>
              <a:gd name="csY14" fmla="*/ 807563 h 2344132"/>
              <a:gd name="csX15" fmla="*/ 298516 w 2086466"/>
              <a:gd name="csY15" fmla="*/ 807563 h 2344132"/>
              <a:gd name="csX16" fmla="*/ 298516 w 2086466"/>
              <a:gd name="csY16" fmla="*/ 826417 h 2344132"/>
              <a:gd name="csX17" fmla="*/ 351935 w 2086466"/>
              <a:gd name="csY17" fmla="*/ 826417 h 2344132"/>
              <a:gd name="csX18" fmla="*/ 351935 w 2086466"/>
              <a:gd name="csY18" fmla="*/ 851555 h 2344132"/>
              <a:gd name="csX19" fmla="*/ 395926 w 2086466"/>
              <a:gd name="csY19" fmla="*/ 851555 h 2344132"/>
              <a:gd name="csX20" fmla="*/ 395926 w 2086466"/>
              <a:gd name="csY20" fmla="*/ 1093510 h 2344132"/>
              <a:gd name="csX21" fmla="*/ 411638 w 2086466"/>
              <a:gd name="csY21" fmla="*/ 1093510 h 2344132"/>
              <a:gd name="csX22" fmla="*/ 411638 w 2086466"/>
              <a:gd name="csY22" fmla="*/ 1187778 h 2344132"/>
              <a:gd name="csX23" fmla="*/ 493337 w 2086466"/>
              <a:gd name="csY23" fmla="*/ 1187778 h 2344132"/>
              <a:gd name="csX24" fmla="*/ 493337 w 2086466"/>
              <a:gd name="csY24" fmla="*/ 1228627 h 2344132"/>
              <a:gd name="csX25" fmla="*/ 521617 w 2086466"/>
              <a:gd name="csY25" fmla="*/ 1228627 h 2344132"/>
              <a:gd name="csX26" fmla="*/ 521617 w 2086466"/>
              <a:gd name="csY26" fmla="*/ 1278903 h 2344132"/>
              <a:gd name="csX27" fmla="*/ 559324 w 2086466"/>
              <a:gd name="csY27" fmla="*/ 1278903 h 2344132"/>
              <a:gd name="csX28" fmla="*/ 559324 w 2086466"/>
              <a:gd name="csY28" fmla="*/ 1313468 h 2344132"/>
              <a:gd name="csX29" fmla="*/ 581320 w 2086466"/>
              <a:gd name="csY29" fmla="*/ 1313468 h 2344132"/>
              <a:gd name="csX30" fmla="*/ 581320 w 2086466"/>
              <a:gd name="csY30" fmla="*/ 1373171 h 2344132"/>
              <a:gd name="csX31" fmla="*/ 590747 w 2086466"/>
              <a:gd name="csY31" fmla="*/ 1373171 h 2344132"/>
              <a:gd name="csX32" fmla="*/ 590747 w 2086466"/>
              <a:gd name="csY32" fmla="*/ 1561707 h 2344132"/>
              <a:gd name="csX33" fmla="*/ 619027 w 2086466"/>
              <a:gd name="csY33" fmla="*/ 1561707 h 2344132"/>
              <a:gd name="csX34" fmla="*/ 619027 w 2086466"/>
              <a:gd name="csY34" fmla="*/ 1602557 h 2344132"/>
              <a:gd name="csX35" fmla="*/ 716438 w 2086466"/>
              <a:gd name="csY35" fmla="*/ 1602557 h 2344132"/>
              <a:gd name="csX36" fmla="*/ 716438 w 2086466"/>
              <a:gd name="csY36" fmla="*/ 1637122 h 2344132"/>
              <a:gd name="csX37" fmla="*/ 738433 w 2086466"/>
              <a:gd name="csY37" fmla="*/ 1637122 h 2344132"/>
              <a:gd name="csX38" fmla="*/ 738433 w 2086466"/>
              <a:gd name="csY38" fmla="*/ 1668545 h 2344132"/>
              <a:gd name="csX39" fmla="*/ 776141 w 2086466"/>
              <a:gd name="csY39" fmla="*/ 1668545 h 2344132"/>
              <a:gd name="csX40" fmla="*/ 776141 w 2086466"/>
              <a:gd name="csY40" fmla="*/ 1734532 h 2344132"/>
              <a:gd name="csX41" fmla="*/ 791852 w 2086466"/>
              <a:gd name="csY41" fmla="*/ 1734532 h 2344132"/>
              <a:gd name="csX42" fmla="*/ 791852 w 2086466"/>
              <a:gd name="csY42" fmla="*/ 1913642 h 2344132"/>
              <a:gd name="csX43" fmla="*/ 936396 w 2086466"/>
              <a:gd name="csY43" fmla="*/ 1913642 h 2344132"/>
              <a:gd name="csX44" fmla="*/ 936396 w 2086466"/>
              <a:gd name="csY44" fmla="*/ 1945064 h 2344132"/>
              <a:gd name="csX45" fmla="*/ 980388 w 2086466"/>
              <a:gd name="csY45" fmla="*/ 1945064 h 2344132"/>
              <a:gd name="csX46" fmla="*/ 980388 w 2086466"/>
              <a:gd name="csY46" fmla="*/ 1982771 h 2344132"/>
              <a:gd name="csX47" fmla="*/ 999242 w 2086466"/>
              <a:gd name="csY47" fmla="*/ 1982771 h 2344132"/>
              <a:gd name="csX48" fmla="*/ 999242 w 2086466"/>
              <a:gd name="csY48" fmla="*/ 2073897 h 2344132"/>
              <a:gd name="csX49" fmla="*/ 1024380 w 2086466"/>
              <a:gd name="csY49" fmla="*/ 2073897 h 2344132"/>
              <a:gd name="csX50" fmla="*/ 1024380 w 2086466"/>
              <a:gd name="csY50" fmla="*/ 2124173 h 2344132"/>
              <a:gd name="csX51" fmla="*/ 1190920 w 2086466"/>
              <a:gd name="csY51" fmla="*/ 2124173 h 2344132"/>
              <a:gd name="csX52" fmla="*/ 1190920 w 2086466"/>
              <a:gd name="csY52" fmla="*/ 2161881 h 2344132"/>
              <a:gd name="csX53" fmla="*/ 1190920 w 2086466"/>
              <a:gd name="csY53" fmla="*/ 2161881 h 2344132"/>
              <a:gd name="csX54" fmla="*/ 1190920 w 2086466"/>
              <a:gd name="csY54" fmla="*/ 2196446 h 2344132"/>
              <a:gd name="csX55" fmla="*/ 1480009 w 2086466"/>
              <a:gd name="csY55" fmla="*/ 2196446 h 2344132"/>
              <a:gd name="csX56" fmla="*/ 1498862 w 2086466"/>
              <a:gd name="csY56" fmla="*/ 2215299 h 2344132"/>
              <a:gd name="csX57" fmla="*/ 1649691 w 2086466"/>
              <a:gd name="csY57" fmla="*/ 2215299 h 2344132"/>
              <a:gd name="csX58" fmla="*/ 1649691 w 2086466"/>
              <a:gd name="csY58" fmla="*/ 2237295 h 2344132"/>
              <a:gd name="csX59" fmla="*/ 1791093 w 2086466"/>
              <a:gd name="csY59" fmla="*/ 2237295 h 2344132"/>
              <a:gd name="csX60" fmla="*/ 1791093 w 2086466"/>
              <a:gd name="csY60" fmla="*/ 2271860 h 2344132"/>
              <a:gd name="csX61" fmla="*/ 1894788 w 2086466"/>
              <a:gd name="csY61" fmla="*/ 2271860 h 2344132"/>
              <a:gd name="csX62" fmla="*/ 1894788 w 2086466"/>
              <a:gd name="csY62" fmla="*/ 2303283 h 2344132"/>
              <a:gd name="csX63" fmla="*/ 2086466 w 2086466"/>
              <a:gd name="csY63" fmla="*/ 2303283 h 2344132"/>
              <a:gd name="csX64" fmla="*/ 2086466 w 2086466"/>
              <a:gd name="csY64" fmla="*/ 2344132 h 23441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Lst>
            <a:rect l="l" t="t" r="r" b="b"/>
            <a:pathLst>
              <a:path w="2086466" h="2344132">
                <a:moveTo>
                  <a:pt x="0" y="0"/>
                </a:moveTo>
                <a:lnTo>
                  <a:pt x="78557" y="0"/>
                </a:lnTo>
                <a:lnTo>
                  <a:pt x="78557" y="15712"/>
                </a:lnTo>
                <a:lnTo>
                  <a:pt x="135118" y="15712"/>
                </a:lnTo>
                <a:lnTo>
                  <a:pt x="135118" y="59703"/>
                </a:lnTo>
                <a:lnTo>
                  <a:pt x="182252" y="59703"/>
                </a:lnTo>
                <a:lnTo>
                  <a:pt x="182252" y="248239"/>
                </a:lnTo>
                <a:lnTo>
                  <a:pt x="197963" y="248239"/>
                </a:lnTo>
                <a:lnTo>
                  <a:pt x="197963" y="650450"/>
                </a:lnTo>
                <a:lnTo>
                  <a:pt x="210532" y="650450"/>
                </a:lnTo>
                <a:lnTo>
                  <a:pt x="210532" y="769856"/>
                </a:lnTo>
                <a:lnTo>
                  <a:pt x="229386" y="769856"/>
                </a:lnTo>
                <a:lnTo>
                  <a:pt x="229386" y="785567"/>
                </a:lnTo>
                <a:lnTo>
                  <a:pt x="257666" y="785567"/>
                </a:lnTo>
                <a:lnTo>
                  <a:pt x="257666" y="807563"/>
                </a:lnTo>
                <a:lnTo>
                  <a:pt x="298516" y="807563"/>
                </a:lnTo>
                <a:lnTo>
                  <a:pt x="298516" y="826417"/>
                </a:lnTo>
                <a:lnTo>
                  <a:pt x="351935" y="826417"/>
                </a:lnTo>
                <a:lnTo>
                  <a:pt x="351935" y="851555"/>
                </a:lnTo>
                <a:lnTo>
                  <a:pt x="395926" y="851555"/>
                </a:lnTo>
                <a:lnTo>
                  <a:pt x="395926" y="1093510"/>
                </a:lnTo>
                <a:lnTo>
                  <a:pt x="411638" y="1093510"/>
                </a:lnTo>
                <a:lnTo>
                  <a:pt x="411638" y="1187778"/>
                </a:lnTo>
                <a:lnTo>
                  <a:pt x="493337" y="1187778"/>
                </a:lnTo>
                <a:lnTo>
                  <a:pt x="493337" y="1228627"/>
                </a:lnTo>
                <a:lnTo>
                  <a:pt x="521617" y="1228627"/>
                </a:lnTo>
                <a:lnTo>
                  <a:pt x="521617" y="1278903"/>
                </a:lnTo>
                <a:lnTo>
                  <a:pt x="559324" y="1278903"/>
                </a:lnTo>
                <a:lnTo>
                  <a:pt x="559324" y="1313468"/>
                </a:lnTo>
                <a:lnTo>
                  <a:pt x="581320" y="1313468"/>
                </a:lnTo>
                <a:lnTo>
                  <a:pt x="581320" y="1373171"/>
                </a:lnTo>
                <a:lnTo>
                  <a:pt x="590747" y="1373171"/>
                </a:lnTo>
                <a:lnTo>
                  <a:pt x="590747" y="1561707"/>
                </a:lnTo>
                <a:lnTo>
                  <a:pt x="619027" y="1561707"/>
                </a:lnTo>
                <a:lnTo>
                  <a:pt x="619027" y="1602557"/>
                </a:lnTo>
                <a:lnTo>
                  <a:pt x="716438" y="1602557"/>
                </a:lnTo>
                <a:lnTo>
                  <a:pt x="716438" y="1637122"/>
                </a:lnTo>
                <a:lnTo>
                  <a:pt x="738433" y="1637122"/>
                </a:lnTo>
                <a:lnTo>
                  <a:pt x="738433" y="1668545"/>
                </a:lnTo>
                <a:lnTo>
                  <a:pt x="776141" y="1668545"/>
                </a:lnTo>
                <a:lnTo>
                  <a:pt x="776141" y="1734532"/>
                </a:lnTo>
                <a:lnTo>
                  <a:pt x="791852" y="1734532"/>
                </a:lnTo>
                <a:lnTo>
                  <a:pt x="791852" y="1913642"/>
                </a:lnTo>
                <a:lnTo>
                  <a:pt x="936396" y="1913642"/>
                </a:lnTo>
                <a:lnTo>
                  <a:pt x="936396" y="1945064"/>
                </a:lnTo>
                <a:lnTo>
                  <a:pt x="980388" y="1945064"/>
                </a:lnTo>
                <a:lnTo>
                  <a:pt x="980388" y="1982771"/>
                </a:lnTo>
                <a:lnTo>
                  <a:pt x="999242" y="1982771"/>
                </a:lnTo>
                <a:lnTo>
                  <a:pt x="999242" y="2073897"/>
                </a:lnTo>
                <a:lnTo>
                  <a:pt x="1024380" y="2073897"/>
                </a:lnTo>
                <a:lnTo>
                  <a:pt x="1024380" y="2124173"/>
                </a:lnTo>
                <a:lnTo>
                  <a:pt x="1190920" y="2124173"/>
                </a:lnTo>
                <a:lnTo>
                  <a:pt x="1190920" y="2161881"/>
                </a:lnTo>
                <a:lnTo>
                  <a:pt x="1190920" y="2161881"/>
                </a:lnTo>
                <a:lnTo>
                  <a:pt x="1190920" y="2196446"/>
                </a:lnTo>
                <a:lnTo>
                  <a:pt x="1480009" y="2196446"/>
                </a:lnTo>
                <a:lnTo>
                  <a:pt x="1498862" y="2215299"/>
                </a:lnTo>
                <a:lnTo>
                  <a:pt x="1649691" y="2215299"/>
                </a:lnTo>
                <a:lnTo>
                  <a:pt x="1649691" y="2237295"/>
                </a:lnTo>
                <a:lnTo>
                  <a:pt x="1791093" y="2237295"/>
                </a:lnTo>
                <a:lnTo>
                  <a:pt x="1791093" y="2271860"/>
                </a:lnTo>
                <a:lnTo>
                  <a:pt x="1894788" y="2271860"/>
                </a:lnTo>
                <a:lnTo>
                  <a:pt x="1894788" y="2303283"/>
                </a:lnTo>
                <a:lnTo>
                  <a:pt x="2086466" y="2303283"/>
                </a:lnTo>
                <a:lnTo>
                  <a:pt x="2086466" y="2344132"/>
                </a:lnTo>
              </a:path>
            </a:pathLst>
          </a:custGeom>
          <a:noFill/>
          <a:ln w="285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98" name="Group 10297">
            <a:extLst>
              <a:ext uri="{FF2B5EF4-FFF2-40B4-BE49-F238E27FC236}">
                <a16:creationId xmlns:a16="http://schemas.microsoft.com/office/drawing/2014/main" id="{A755094B-E9E6-C2B4-930E-6F0F606191FF}"/>
              </a:ext>
            </a:extLst>
          </p:cNvPr>
          <p:cNvGrpSpPr/>
          <p:nvPr/>
        </p:nvGrpSpPr>
        <p:grpSpPr>
          <a:xfrm>
            <a:off x="1130431" y="1754973"/>
            <a:ext cx="1792298" cy="2351649"/>
            <a:chOff x="1130431" y="1651736"/>
            <a:chExt cx="1792298" cy="2351649"/>
          </a:xfrm>
        </p:grpSpPr>
        <p:cxnSp>
          <p:nvCxnSpPr>
            <p:cNvPr id="10284" name="Straight Connector 10283">
              <a:extLst>
                <a:ext uri="{FF2B5EF4-FFF2-40B4-BE49-F238E27FC236}">
                  <a16:creationId xmlns:a16="http://schemas.microsoft.com/office/drawing/2014/main" id="{1DE55BAA-F94C-7AAE-DE71-0A8C5DC74086}"/>
                </a:ext>
              </a:extLst>
            </p:cNvPr>
            <p:cNvCxnSpPr>
              <a:cxnSpLocks/>
            </p:cNvCxnSpPr>
            <p:nvPr/>
          </p:nvCxnSpPr>
          <p:spPr>
            <a:xfrm>
              <a:off x="1130431" y="1651736"/>
              <a:ext cx="0" cy="78557"/>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85" name="Straight Connector 10284">
              <a:extLst>
                <a:ext uri="{FF2B5EF4-FFF2-40B4-BE49-F238E27FC236}">
                  <a16:creationId xmlns:a16="http://schemas.microsoft.com/office/drawing/2014/main" id="{086CA6E4-A8E3-AFC5-0AC6-4984DC08D368}"/>
                </a:ext>
              </a:extLst>
            </p:cNvPr>
            <p:cNvCxnSpPr>
              <a:cxnSpLocks/>
            </p:cNvCxnSpPr>
            <p:nvPr/>
          </p:nvCxnSpPr>
          <p:spPr>
            <a:xfrm>
              <a:off x="1491222" y="2516547"/>
              <a:ext cx="0" cy="78557"/>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86" name="Straight Connector 10285">
              <a:extLst>
                <a:ext uri="{FF2B5EF4-FFF2-40B4-BE49-F238E27FC236}">
                  <a16:creationId xmlns:a16="http://schemas.microsoft.com/office/drawing/2014/main" id="{66C5E8CE-09B0-1043-25C0-FD37E00C59DC}"/>
                </a:ext>
              </a:extLst>
            </p:cNvPr>
            <p:cNvCxnSpPr>
              <a:cxnSpLocks/>
            </p:cNvCxnSpPr>
            <p:nvPr/>
          </p:nvCxnSpPr>
          <p:spPr>
            <a:xfrm flipH="1">
              <a:off x="1273027" y="1864790"/>
              <a:ext cx="9327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87" name="Straight Connector 10286">
              <a:extLst>
                <a:ext uri="{FF2B5EF4-FFF2-40B4-BE49-F238E27FC236}">
                  <a16:creationId xmlns:a16="http://schemas.microsoft.com/office/drawing/2014/main" id="{5E25EC17-1499-A09B-F3B5-08D625323B6C}"/>
                </a:ext>
              </a:extLst>
            </p:cNvPr>
            <p:cNvCxnSpPr>
              <a:cxnSpLocks/>
            </p:cNvCxnSpPr>
            <p:nvPr/>
          </p:nvCxnSpPr>
          <p:spPr>
            <a:xfrm>
              <a:off x="2148809" y="3751635"/>
              <a:ext cx="0" cy="78557"/>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88" name="Straight Connector 10287">
              <a:extLst>
                <a:ext uri="{FF2B5EF4-FFF2-40B4-BE49-F238E27FC236}">
                  <a16:creationId xmlns:a16="http://schemas.microsoft.com/office/drawing/2014/main" id="{B2481CA6-CF60-C143-064B-317ABCB157C2}"/>
                </a:ext>
              </a:extLst>
            </p:cNvPr>
            <p:cNvCxnSpPr>
              <a:cxnSpLocks/>
            </p:cNvCxnSpPr>
            <p:nvPr/>
          </p:nvCxnSpPr>
          <p:spPr>
            <a:xfrm>
              <a:off x="2922729" y="3924828"/>
              <a:ext cx="0" cy="78557"/>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90" name="Straight Connector 10289">
              <a:extLst>
                <a:ext uri="{FF2B5EF4-FFF2-40B4-BE49-F238E27FC236}">
                  <a16:creationId xmlns:a16="http://schemas.microsoft.com/office/drawing/2014/main" id="{167058B5-39B7-75AF-80CC-585921878394}"/>
                </a:ext>
              </a:extLst>
            </p:cNvPr>
            <p:cNvCxnSpPr>
              <a:cxnSpLocks/>
            </p:cNvCxnSpPr>
            <p:nvPr/>
          </p:nvCxnSpPr>
          <p:spPr>
            <a:xfrm flipH="1">
              <a:off x="1287955" y="2284401"/>
              <a:ext cx="9327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91" name="Straight Connector 10290">
              <a:extLst>
                <a:ext uri="{FF2B5EF4-FFF2-40B4-BE49-F238E27FC236}">
                  <a16:creationId xmlns:a16="http://schemas.microsoft.com/office/drawing/2014/main" id="{A1036AA7-9EBF-9FB0-F316-291823023ABD}"/>
                </a:ext>
              </a:extLst>
            </p:cNvPr>
            <p:cNvCxnSpPr>
              <a:cxnSpLocks/>
            </p:cNvCxnSpPr>
            <p:nvPr/>
          </p:nvCxnSpPr>
          <p:spPr>
            <a:xfrm flipH="1">
              <a:off x="1292453" y="2433157"/>
              <a:ext cx="9327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96" name="Straight Connector 10295">
              <a:extLst>
                <a:ext uri="{FF2B5EF4-FFF2-40B4-BE49-F238E27FC236}">
                  <a16:creationId xmlns:a16="http://schemas.microsoft.com/office/drawing/2014/main" id="{0566CEF7-1E3A-3002-EA0F-775B06A50A40}"/>
                </a:ext>
              </a:extLst>
            </p:cNvPr>
            <p:cNvCxnSpPr>
              <a:cxnSpLocks/>
            </p:cNvCxnSpPr>
            <p:nvPr/>
          </p:nvCxnSpPr>
          <p:spPr>
            <a:xfrm flipH="1">
              <a:off x="1497699" y="2840713"/>
              <a:ext cx="9327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299" name="TextBox 10298">
            <a:extLst>
              <a:ext uri="{FF2B5EF4-FFF2-40B4-BE49-F238E27FC236}">
                <a16:creationId xmlns:a16="http://schemas.microsoft.com/office/drawing/2014/main" id="{AC6D7D74-C779-C1E3-1AE7-9F05C1583A3D}"/>
              </a:ext>
            </a:extLst>
          </p:cNvPr>
          <p:cNvSpPr txBox="1"/>
          <p:nvPr/>
        </p:nvSpPr>
        <p:spPr>
          <a:xfrm>
            <a:off x="1611534" y="2671513"/>
            <a:ext cx="477297" cy="231112"/>
          </a:xfrm>
          <a:prstGeom prst="rect">
            <a:avLst/>
          </a:prstGeom>
        </p:spPr>
        <p:txBody>
          <a:bodyPr vert="horz" wrap="none" lIns="0" tIns="0" rIns="0" bIns="0" rtlCol="0">
            <a:noAutofit/>
          </a:bodyPr>
          <a:lstStyle/>
          <a:p>
            <a:pPr algn="ctr"/>
            <a:r>
              <a:rPr lang="en-US" sz="1200" dirty="0">
                <a:solidFill>
                  <a:schemeClr val="accent1"/>
                </a:solidFill>
              </a:rPr>
              <a:t>44%</a:t>
            </a:r>
          </a:p>
        </p:txBody>
      </p:sp>
      <p:sp>
        <p:nvSpPr>
          <p:cNvPr id="10300" name="TextBox 10299">
            <a:extLst>
              <a:ext uri="{FF2B5EF4-FFF2-40B4-BE49-F238E27FC236}">
                <a16:creationId xmlns:a16="http://schemas.microsoft.com/office/drawing/2014/main" id="{CBF4BD3B-5D8B-BEC8-ED40-8DCAA37BDEB8}"/>
              </a:ext>
            </a:extLst>
          </p:cNvPr>
          <p:cNvSpPr txBox="1"/>
          <p:nvPr/>
        </p:nvSpPr>
        <p:spPr>
          <a:xfrm>
            <a:off x="2303370" y="3278064"/>
            <a:ext cx="477297" cy="231112"/>
          </a:xfrm>
          <a:prstGeom prst="rect">
            <a:avLst/>
          </a:prstGeom>
        </p:spPr>
        <p:txBody>
          <a:bodyPr vert="horz" wrap="none" lIns="0" tIns="0" rIns="0" bIns="0" rtlCol="0">
            <a:noAutofit/>
          </a:bodyPr>
          <a:lstStyle/>
          <a:p>
            <a:pPr algn="ctr"/>
            <a:r>
              <a:rPr lang="en-US" sz="1200" dirty="0">
                <a:solidFill>
                  <a:schemeClr val="accent1"/>
                </a:solidFill>
              </a:rPr>
              <a:t>26%</a:t>
            </a:r>
          </a:p>
        </p:txBody>
      </p:sp>
      <p:sp>
        <p:nvSpPr>
          <p:cNvPr id="10301" name="TextBox 10300">
            <a:extLst>
              <a:ext uri="{FF2B5EF4-FFF2-40B4-BE49-F238E27FC236}">
                <a16:creationId xmlns:a16="http://schemas.microsoft.com/office/drawing/2014/main" id="{516CE9AB-1674-8E1F-EACE-7C78E01A7692}"/>
              </a:ext>
            </a:extLst>
          </p:cNvPr>
          <p:cNvSpPr txBox="1"/>
          <p:nvPr/>
        </p:nvSpPr>
        <p:spPr>
          <a:xfrm>
            <a:off x="1335800" y="3407610"/>
            <a:ext cx="477297" cy="231112"/>
          </a:xfrm>
          <a:prstGeom prst="rect">
            <a:avLst/>
          </a:prstGeom>
        </p:spPr>
        <p:txBody>
          <a:bodyPr vert="horz" wrap="none" lIns="0" tIns="0" rIns="0" bIns="0" rtlCol="0">
            <a:noAutofit/>
          </a:bodyPr>
          <a:lstStyle/>
          <a:p>
            <a:pPr algn="ctr"/>
            <a:r>
              <a:rPr lang="en-US" sz="1200" dirty="0">
                <a:solidFill>
                  <a:schemeClr val="bg1">
                    <a:lumMod val="50000"/>
                  </a:schemeClr>
                </a:solidFill>
              </a:rPr>
              <a:t>32%</a:t>
            </a:r>
          </a:p>
        </p:txBody>
      </p:sp>
      <p:sp>
        <p:nvSpPr>
          <p:cNvPr id="10302" name="TextBox 10301">
            <a:extLst>
              <a:ext uri="{FF2B5EF4-FFF2-40B4-BE49-F238E27FC236}">
                <a16:creationId xmlns:a16="http://schemas.microsoft.com/office/drawing/2014/main" id="{631892AF-5736-6C6A-D577-EF1CBA658DF1}"/>
              </a:ext>
            </a:extLst>
          </p:cNvPr>
          <p:cNvSpPr txBox="1"/>
          <p:nvPr/>
        </p:nvSpPr>
        <p:spPr>
          <a:xfrm>
            <a:off x="1943963" y="3977086"/>
            <a:ext cx="477297" cy="231112"/>
          </a:xfrm>
          <a:prstGeom prst="rect">
            <a:avLst/>
          </a:prstGeom>
        </p:spPr>
        <p:txBody>
          <a:bodyPr vert="horz" wrap="none" lIns="0" tIns="0" rIns="0" bIns="0" rtlCol="0">
            <a:noAutofit/>
          </a:bodyPr>
          <a:lstStyle/>
          <a:p>
            <a:pPr algn="ctr"/>
            <a:r>
              <a:rPr lang="en-US" sz="1200" dirty="0">
                <a:solidFill>
                  <a:schemeClr val="bg1">
                    <a:lumMod val="50000"/>
                  </a:schemeClr>
                </a:solidFill>
              </a:rPr>
              <a:t>7%</a:t>
            </a:r>
          </a:p>
        </p:txBody>
      </p:sp>
      <p:grpSp>
        <p:nvGrpSpPr>
          <p:cNvPr id="10307" name="Group 10306">
            <a:extLst>
              <a:ext uri="{FF2B5EF4-FFF2-40B4-BE49-F238E27FC236}">
                <a16:creationId xmlns:a16="http://schemas.microsoft.com/office/drawing/2014/main" id="{EE9378D7-92FC-97C6-6824-D9EA1CCF82F7}"/>
              </a:ext>
            </a:extLst>
          </p:cNvPr>
          <p:cNvGrpSpPr/>
          <p:nvPr/>
        </p:nvGrpSpPr>
        <p:grpSpPr>
          <a:xfrm>
            <a:off x="2094724" y="2199972"/>
            <a:ext cx="1469699" cy="364650"/>
            <a:chOff x="2524434" y="1838768"/>
            <a:chExt cx="1469699" cy="364650"/>
          </a:xfrm>
        </p:grpSpPr>
        <p:sp>
          <p:nvSpPr>
            <p:cNvPr id="10303" name="TextBox 10302">
              <a:extLst>
                <a:ext uri="{FF2B5EF4-FFF2-40B4-BE49-F238E27FC236}">
                  <a16:creationId xmlns:a16="http://schemas.microsoft.com/office/drawing/2014/main" id="{CAEB0513-C869-0781-1196-6A4C2DE6210D}"/>
                </a:ext>
              </a:extLst>
            </p:cNvPr>
            <p:cNvSpPr txBox="1"/>
            <p:nvPr/>
          </p:nvSpPr>
          <p:spPr>
            <a:xfrm>
              <a:off x="2837736" y="1838768"/>
              <a:ext cx="1156397" cy="364650"/>
            </a:xfrm>
            <a:prstGeom prst="rect">
              <a:avLst/>
            </a:prstGeom>
          </p:spPr>
          <p:txBody>
            <a:bodyPr vert="horz" wrap="none" lIns="0" tIns="0" rIns="0" bIns="0" rtlCol="0">
              <a:noAutofit/>
            </a:bodyPr>
            <a:lstStyle/>
            <a:p>
              <a:r>
                <a:rPr lang="en-US" sz="1200" dirty="0" err="1"/>
                <a:t>Imlunestrant</a:t>
              </a:r>
              <a:endParaRPr lang="en-US" sz="1200" dirty="0"/>
            </a:p>
            <a:p>
              <a:r>
                <a:rPr lang="en-US" sz="1200" dirty="0"/>
                <a:t>SOC</a:t>
              </a:r>
            </a:p>
          </p:txBody>
        </p:sp>
        <p:cxnSp>
          <p:nvCxnSpPr>
            <p:cNvPr id="10304" name="Straight Connector 10303">
              <a:extLst>
                <a:ext uri="{FF2B5EF4-FFF2-40B4-BE49-F238E27FC236}">
                  <a16:creationId xmlns:a16="http://schemas.microsoft.com/office/drawing/2014/main" id="{F79DB862-A79A-7B1C-8B96-C81E381935B0}"/>
                </a:ext>
              </a:extLst>
            </p:cNvPr>
            <p:cNvCxnSpPr/>
            <p:nvPr/>
          </p:nvCxnSpPr>
          <p:spPr>
            <a:xfrm>
              <a:off x="2524434" y="1926417"/>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5" name="Straight Connector 10304">
              <a:extLst>
                <a:ext uri="{FF2B5EF4-FFF2-40B4-BE49-F238E27FC236}">
                  <a16:creationId xmlns:a16="http://schemas.microsoft.com/office/drawing/2014/main" id="{C7B853A4-791C-BE50-59B5-A6885D9A45A4}"/>
                </a:ext>
              </a:extLst>
            </p:cNvPr>
            <p:cNvCxnSpPr/>
            <p:nvPr/>
          </p:nvCxnSpPr>
          <p:spPr>
            <a:xfrm>
              <a:off x="2524434" y="2110626"/>
              <a:ext cx="256233"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306" name="TextBox 10305">
            <a:extLst>
              <a:ext uri="{FF2B5EF4-FFF2-40B4-BE49-F238E27FC236}">
                <a16:creationId xmlns:a16="http://schemas.microsoft.com/office/drawing/2014/main" id="{63714F19-C37B-05F4-AAFA-F5E6F01EBB22}"/>
              </a:ext>
            </a:extLst>
          </p:cNvPr>
          <p:cNvSpPr txBox="1"/>
          <p:nvPr/>
        </p:nvSpPr>
        <p:spPr>
          <a:xfrm>
            <a:off x="3342711" y="1824791"/>
            <a:ext cx="809881" cy="701986"/>
          </a:xfrm>
          <a:prstGeom prst="rect">
            <a:avLst/>
          </a:prstGeom>
        </p:spPr>
        <p:txBody>
          <a:bodyPr vert="horz" wrap="none" lIns="0" tIns="0" rIns="0" bIns="0" rtlCol="0">
            <a:noAutofit/>
          </a:bodyPr>
          <a:lstStyle/>
          <a:p>
            <a:pPr algn="ctr"/>
            <a:r>
              <a:rPr lang="en-US" sz="1200" b="1" dirty="0"/>
              <a:t>No. of </a:t>
            </a:r>
            <a:br>
              <a:rPr lang="en-US" sz="1200" b="1" dirty="0"/>
            </a:br>
            <a:r>
              <a:rPr lang="en-US" sz="1200" b="1" dirty="0"/>
              <a:t>Patients</a:t>
            </a:r>
          </a:p>
          <a:p>
            <a:pPr algn="ctr"/>
            <a:r>
              <a:rPr lang="en-US" sz="1200" dirty="0"/>
              <a:t>138</a:t>
            </a:r>
          </a:p>
          <a:p>
            <a:pPr algn="ctr"/>
            <a:r>
              <a:rPr lang="en-US" sz="1200" dirty="0"/>
              <a:t>118</a:t>
            </a:r>
          </a:p>
        </p:txBody>
      </p:sp>
      <p:sp>
        <p:nvSpPr>
          <p:cNvPr id="10308" name="TextBox 10307">
            <a:extLst>
              <a:ext uri="{FF2B5EF4-FFF2-40B4-BE49-F238E27FC236}">
                <a16:creationId xmlns:a16="http://schemas.microsoft.com/office/drawing/2014/main" id="{39E63E0F-597D-0C63-2D83-CD39AB51CD3A}"/>
              </a:ext>
            </a:extLst>
          </p:cNvPr>
          <p:cNvSpPr txBox="1"/>
          <p:nvPr/>
        </p:nvSpPr>
        <p:spPr>
          <a:xfrm>
            <a:off x="3994648" y="1825377"/>
            <a:ext cx="809881" cy="701986"/>
          </a:xfrm>
          <a:prstGeom prst="rect">
            <a:avLst/>
          </a:prstGeom>
        </p:spPr>
        <p:txBody>
          <a:bodyPr vert="horz" wrap="none" lIns="0" tIns="0" rIns="0" bIns="0" rtlCol="0">
            <a:noAutofit/>
          </a:bodyPr>
          <a:lstStyle/>
          <a:p>
            <a:pPr algn="ctr"/>
            <a:r>
              <a:rPr lang="en-US" sz="1200" b="1" dirty="0"/>
              <a:t>No. of </a:t>
            </a:r>
            <a:br>
              <a:rPr lang="en-US" sz="1200" b="1" dirty="0"/>
            </a:br>
            <a:r>
              <a:rPr lang="en-US" sz="1200" b="1" dirty="0"/>
              <a:t>Events</a:t>
            </a:r>
          </a:p>
          <a:p>
            <a:pPr algn="ctr"/>
            <a:r>
              <a:rPr lang="en-US" sz="1200" dirty="0"/>
              <a:t>122</a:t>
            </a:r>
          </a:p>
          <a:p>
            <a:pPr algn="ctr"/>
            <a:r>
              <a:rPr lang="en-US" sz="1200" dirty="0"/>
              <a:t>103</a:t>
            </a:r>
          </a:p>
        </p:txBody>
      </p:sp>
      <p:sp>
        <p:nvSpPr>
          <p:cNvPr id="10309" name="TextBox 10308">
            <a:extLst>
              <a:ext uri="{FF2B5EF4-FFF2-40B4-BE49-F238E27FC236}">
                <a16:creationId xmlns:a16="http://schemas.microsoft.com/office/drawing/2014/main" id="{E8B95351-CE70-C37A-171E-DE79D5D1E9D1}"/>
              </a:ext>
            </a:extLst>
          </p:cNvPr>
          <p:cNvSpPr txBox="1"/>
          <p:nvPr/>
        </p:nvSpPr>
        <p:spPr>
          <a:xfrm>
            <a:off x="4700138" y="1831741"/>
            <a:ext cx="1038725" cy="701986"/>
          </a:xfrm>
          <a:prstGeom prst="rect">
            <a:avLst/>
          </a:prstGeom>
        </p:spPr>
        <p:txBody>
          <a:bodyPr vert="horz" wrap="none" lIns="0" tIns="0" rIns="0" bIns="0" rtlCol="0">
            <a:noAutofit/>
          </a:bodyPr>
          <a:lstStyle/>
          <a:p>
            <a:pPr algn="ctr"/>
            <a:r>
              <a:rPr lang="en-US" sz="1200" b="1" dirty="0"/>
              <a:t>Median </a:t>
            </a:r>
            <a:br>
              <a:rPr lang="en-US" sz="1200" b="1" dirty="0"/>
            </a:br>
            <a:r>
              <a:rPr lang="en-US" sz="1200" b="1" dirty="0"/>
              <a:t>PFS</a:t>
            </a:r>
          </a:p>
          <a:p>
            <a:pPr algn="ctr"/>
            <a:r>
              <a:rPr lang="en-US" sz="1200" dirty="0"/>
              <a:t>5.5 (3.9-7.4)</a:t>
            </a:r>
          </a:p>
          <a:p>
            <a:pPr algn="ctr"/>
            <a:r>
              <a:rPr lang="en-US" sz="1200" dirty="0"/>
              <a:t>3.8 (3.7-5.5)</a:t>
            </a:r>
          </a:p>
        </p:txBody>
      </p:sp>
      <p:sp>
        <p:nvSpPr>
          <p:cNvPr id="10310" name="TextBox 10309">
            <a:extLst>
              <a:ext uri="{FF2B5EF4-FFF2-40B4-BE49-F238E27FC236}">
                <a16:creationId xmlns:a16="http://schemas.microsoft.com/office/drawing/2014/main" id="{D682FDCA-2FB4-B3D0-83DE-A8C3EAB61C6F}"/>
              </a:ext>
            </a:extLst>
          </p:cNvPr>
          <p:cNvSpPr txBox="1"/>
          <p:nvPr/>
        </p:nvSpPr>
        <p:spPr>
          <a:xfrm>
            <a:off x="3027797" y="2592329"/>
            <a:ext cx="2821676" cy="412287"/>
          </a:xfrm>
          <a:prstGeom prst="rect">
            <a:avLst/>
          </a:prstGeom>
        </p:spPr>
        <p:txBody>
          <a:bodyPr vert="horz" wrap="none" lIns="0" tIns="0" rIns="0" bIns="0" rtlCol="0">
            <a:noAutofit/>
          </a:bodyPr>
          <a:lstStyle/>
          <a:p>
            <a:pPr algn="ctr"/>
            <a:r>
              <a:rPr lang="en-US" sz="1200" dirty="0"/>
              <a:t>HR, 0.62</a:t>
            </a:r>
          </a:p>
          <a:p>
            <a:pPr algn="ctr"/>
            <a:r>
              <a:rPr lang="en-US" sz="1200" dirty="0"/>
              <a:t>(95% CI, 0.47-0.82); Nominal </a:t>
            </a:r>
            <a:r>
              <a:rPr lang="en-US" sz="1200" i="1" dirty="0"/>
              <a:t>P </a:t>
            </a:r>
            <a:r>
              <a:rPr lang="en-US" sz="1200" dirty="0"/>
              <a:t>=.007</a:t>
            </a:r>
          </a:p>
        </p:txBody>
      </p:sp>
      <p:grpSp>
        <p:nvGrpSpPr>
          <p:cNvPr id="10423" name="Group 10422">
            <a:extLst>
              <a:ext uri="{FF2B5EF4-FFF2-40B4-BE49-F238E27FC236}">
                <a16:creationId xmlns:a16="http://schemas.microsoft.com/office/drawing/2014/main" id="{E0652EC2-9A22-2703-0564-FA9E42556B81}"/>
              </a:ext>
            </a:extLst>
          </p:cNvPr>
          <p:cNvGrpSpPr/>
          <p:nvPr/>
        </p:nvGrpSpPr>
        <p:grpSpPr>
          <a:xfrm>
            <a:off x="7483008" y="2451447"/>
            <a:ext cx="650593" cy="1692749"/>
            <a:chOff x="1778724" y="2806859"/>
            <a:chExt cx="650593" cy="1234098"/>
          </a:xfrm>
        </p:grpSpPr>
        <p:cxnSp>
          <p:nvCxnSpPr>
            <p:cNvPr id="10424" name="Straight Connector 10423">
              <a:extLst>
                <a:ext uri="{FF2B5EF4-FFF2-40B4-BE49-F238E27FC236}">
                  <a16:creationId xmlns:a16="http://schemas.microsoft.com/office/drawing/2014/main" id="{7530AE46-0E87-8397-97CD-D4DDECF9B861}"/>
                </a:ext>
              </a:extLst>
            </p:cNvPr>
            <p:cNvCxnSpPr>
              <a:cxnSpLocks/>
            </p:cNvCxnSpPr>
            <p:nvPr/>
          </p:nvCxnSpPr>
          <p:spPr>
            <a:xfrm>
              <a:off x="1778724" y="2806859"/>
              <a:ext cx="0" cy="1234098"/>
            </a:xfrm>
            <a:prstGeom prst="line">
              <a:avLst/>
            </a:prstGeom>
            <a:ln w="12700">
              <a:solidFill>
                <a:schemeClr val="tx1">
                  <a:lumMod val="25000"/>
                  <a:lumOff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425" name="Straight Connector 10424">
              <a:extLst>
                <a:ext uri="{FF2B5EF4-FFF2-40B4-BE49-F238E27FC236}">
                  <a16:creationId xmlns:a16="http://schemas.microsoft.com/office/drawing/2014/main" id="{EBF74902-2862-BA3F-964C-12A74EE6FB3D}"/>
                </a:ext>
              </a:extLst>
            </p:cNvPr>
            <p:cNvCxnSpPr>
              <a:cxnSpLocks/>
            </p:cNvCxnSpPr>
            <p:nvPr/>
          </p:nvCxnSpPr>
          <p:spPr>
            <a:xfrm>
              <a:off x="2429317" y="3188167"/>
              <a:ext cx="0" cy="851042"/>
            </a:xfrm>
            <a:prstGeom prst="line">
              <a:avLst/>
            </a:prstGeom>
            <a:ln w="12700">
              <a:solidFill>
                <a:schemeClr val="tx1">
                  <a:lumMod val="25000"/>
                  <a:lumOff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428" name="Freeform: Shape 10427">
            <a:extLst>
              <a:ext uri="{FF2B5EF4-FFF2-40B4-BE49-F238E27FC236}">
                <a16:creationId xmlns:a16="http://schemas.microsoft.com/office/drawing/2014/main" id="{8C19AF21-F54D-01D8-85AB-E1AC8E47D100}"/>
              </a:ext>
            </a:extLst>
          </p:cNvPr>
          <p:cNvSpPr/>
          <p:nvPr/>
        </p:nvSpPr>
        <p:spPr>
          <a:xfrm>
            <a:off x="6824297" y="1784629"/>
            <a:ext cx="4236479" cy="2370386"/>
          </a:xfrm>
          <a:custGeom>
            <a:avLst/>
            <a:gdLst>
              <a:gd name="csX0" fmla="*/ 0 w 3639220"/>
              <a:gd name="csY0" fmla="*/ 0 h 2090713"/>
              <a:gd name="csX1" fmla="*/ 0 w 3639220"/>
              <a:gd name="csY1" fmla="*/ 2090713 h 2090713"/>
              <a:gd name="csX2" fmla="*/ 3639220 w 3639220"/>
              <a:gd name="csY2" fmla="*/ 2090713 h 2090713"/>
            </a:gdLst>
            <a:ahLst/>
            <a:cxnLst>
              <a:cxn ang="0">
                <a:pos x="csX0" y="csY0"/>
              </a:cxn>
              <a:cxn ang="0">
                <a:pos x="csX1" y="csY1"/>
              </a:cxn>
              <a:cxn ang="0">
                <a:pos x="csX2" y="csY2"/>
              </a:cxn>
            </a:cxnLst>
            <a:rect l="l" t="t" r="r" b="b"/>
            <a:pathLst>
              <a:path w="3639220" h="2090713">
                <a:moveTo>
                  <a:pt x="0" y="0"/>
                </a:moveTo>
                <a:lnTo>
                  <a:pt x="0" y="2090713"/>
                </a:lnTo>
                <a:lnTo>
                  <a:pt x="3639220" y="2090713"/>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29" name="Group 10428">
            <a:extLst>
              <a:ext uri="{FF2B5EF4-FFF2-40B4-BE49-F238E27FC236}">
                <a16:creationId xmlns:a16="http://schemas.microsoft.com/office/drawing/2014/main" id="{4FB90431-D49D-0454-95C5-3048F3DDA0AE}"/>
              </a:ext>
            </a:extLst>
          </p:cNvPr>
          <p:cNvGrpSpPr/>
          <p:nvPr/>
        </p:nvGrpSpPr>
        <p:grpSpPr>
          <a:xfrm>
            <a:off x="6768699" y="1794677"/>
            <a:ext cx="55599" cy="2362014"/>
            <a:chOff x="1055077" y="1979526"/>
            <a:chExt cx="75695" cy="2362014"/>
          </a:xfrm>
        </p:grpSpPr>
        <p:cxnSp>
          <p:nvCxnSpPr>
            <p:cNvPr id="10430" name="Straight Connector 10429">
              <a:extLst>
                <a:ext uri="{FF2B5EF4-FFF2-40B4-BE49-F238E27FC236}">
                  <a16:creationId xmlns:a16="http://schemas.microsoft.com/office/drawing/2014/main" id="{CA2E1A8D-281B-FF60-9C2A-5096B692740D}"/>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1" name="Straight Connector 10430">
              <a:extLst>
                <a:ext uri="{FF2B5EF4-FFF2-40B4-BE49-F238E27FC236}">
                  <a16:creationId xmlns:a16="http://schemas.microsoft.com/office/drawing/2014/main" id="{E982AFBF-A39A-A1C3-B83A-4A3A0B81F6FE}"/>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2" name="Straight Connector 10431">
              <a:extLst>
                <a:ext uri="{FF2B5EF4-FFF2-40B4-BE49-F238E27FC236}">
                  <a16:creationId xmlns:a16="http://schemas.microsoft.com/office/drawing/2014/main" id="{F190C823-2C40-EFF7-0FC6-5D6308D874B5}"/>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3" name="Straight Connector 10432">
              <a:extLst>
                <a:ext uri="{FF2B5EF4-FFF2-40B4-BE49-F238E27FC236}">
                  <a16:creationId xmlns:a16="http://schemas.microsoft.com/office/drawing/2014/main" id="{6628ED8C-51AB-A540-7152-CA9DD65DFA7E}"/>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4" name="Straight Connector 10433">
              <a:extLst>
                <a:ext uri="{FF2B5EF4-FFF2-40B4-BE49-F238E27FC236}">
                  <a16:creationId xmlns:a16="http://schemas.microsoft.com/office/drawing/2014/main" id="{1565CFBF-99D9-2112-4AA6-7E9B6464BF2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52" name="TextBox 10451">
            <a:extLst>
              <a:ext uri="{FF2B5EF4-FFF2-40B4-BE49-F238E27FC236}">
                <a16:creationId xmlns:a16="http://schemas.microsoft.com/office/drawing/2014/main" id="{987670EC-C5B9-C03D-14DA-C3F25CA4E439}"/>
              </a:ext>
            </a:extLst>
          </p:cNvPr>
          <p:cNvSpPr txBox="1"/>
          <p:nvPr/>
        </p:nvSpPr>
        <p:spPr>
          <a:xfrm>
            <a:off x="6261445" y="1710893"/>
            <a:ext cx="477297" cy="231112"/>
          </a:xfrm>
          <a:prstGeom prst="rect">
            <a:avLst/>
          </a:prstGeom>
        </p:spPr>
        <p:txBody>
          <a:bodyPr vert="horz" wrap="none" lIns="0" tIns="0" rIns="0" bIns="0" rtlCol="0">
            <a:noAutofit/>
          </a:bodyPr>
          <a:lstStyle/>
          <a:p>
            <a:pPr algn="r"/>
            <a:r>
              <a:rPr lang="en-US" sz="1400" dirty="0"/>
              <a:t>100</a:t>
            </a:r>
          </a:p>
        </p:txBody>
      </p:sp>
      <p:sp>
        <p:nvSpPr>
          <p:cNvPr id="10453" name="TextBox 10452">
            <a:extLst>
              <a:ext uri="{FF2B5EF4-FFF2-40B4-BE49-F238E27FC236}">
                <a16:creationId xmlns:a16="http://schemas.microsoft.com/office/drawing/2014/main" id="{DF7C2648-1C13-E552-C726-7DE360ACB43E}"/>
              </a:ext>
            </a:extLst>
          </p:cNvPr>
          <p:cNvSpPr txBox="1"/>
          <p:nvPr/>
        </p:nvSpPr>
        <p:spPr>
          <a:xfrm>
            <a:off x="6259098" y="2305282"/>
            <a:ext cx="477297" cy="231112"/>
          </a:xfrm>
          <a:prstGeom prst="rect">
            <a:avLst/>
          </a:prstGeom>
        </p:spPr>
        <p:txBody>
          <a:bodyPr vert="horz" wrap="none" lIns="0" tIns="0" rIns="0" bIns="0" rtlCol="0">
            <a:noAutofit/>
          </a:bodyPr>
          <a:lstStyle/>
          <a:p>
            <a:pPr algn="r"/>
            <a:r>
              <a:rPr lang="en-US" sz="1400" dirty="0"/>
              <a:t>75</a:t>
            </a:r>
          </a:p>
        </p:txBody>
      </p:sp>
      <p:sp>
        <p:nvSpPr>
          <p:cNvPr id="10454" name="TextBox 10453">
            <a:extLst>
              <a:ext uri="{FF2B5EF4-FFF2-40B4-BE49-F238E27FC236}">
                <a16:creationId xmlns:a16="http://schemas.microsoft.com/office/drawing/2014/main" id="{6E5B6637-1621-4E84-39EC-A9AC57CED54A}"/>
              </a:ext>
            </a:extLst>
          </p:cNvPr>
          <p:cNvSpPr txBox="1"/>
          <p:nvPr/>
        </p:nvSpPr>
        <p:spPr>
          <a:xfrm>
            <a:off x="6257700" y="2903684"/>
            <a:ext cx="477297" cy="231112"/>
          </a:xfrm>
          <a:prstGeom prst="rect">
            <a:avLst/>
          </a:prstGeom>
        </p:spPr>
        <p:txBody>
          <a:bodyPr vert="horz" wrap="none" lIns="0" tIns="0" rIns="0" bIns="0" rtlCol="0">
            <a:noAutofit/>
          </a:bodyPr>
          <a:lstStyle/>
          <a:p>
            <a:pPr algn="r"/>
            <a:r>
              <a:rPr lang="en-US" sz="1400" dirty="0"/>
              <a:t>50</a:t>
            </a:r>
          </a:p>
        </p:txBody>
      </p:sp>
      <p:sp>
        <p:nvSpPr>
          <p:cNvPr id="10455" name="TextBox 10454">
            <a:extLst>
              <a:ext uri="{FF2B5EF4-FFF2-40B4-BE49-F238E27FC236}">
                <a16:creationId xmlns:a16="http://schemas.microsoft.com/office/drawing/2014/main" id="{35F80DA8-04CE-0FA4-2B38-69BB5F02F7F5}"/>
              </a:ext>
            </a:extLst>
          </p:cNvPr>
          <p:cNvSpPr txBox="1"/>
          <p:nvPr/>
        </p:nvSpPr>
        <p:spPr>
          <a:xfrm>
            <a:off x="6255353" y="3498073"/>
            <a:ext cx="477297" cy="231112"/>
          </a:xfrm>
          <a:prstGeom prst="rect">
            <a:avLst/>
          </a:prstGeom>
        </p:spPr>
        <p:txBody>
          <a:bodyPr vert="horz" wrap="none" lIns="0" tIns="0" rIns="0" bIns="0" rtlCol="0">
            <a:noAutofit/>
          </a:bodyPr>
          <a:lstStyle/>
          <a:p>
            <a:pPr algn="r"/>
            <a:r>
              <a:rPr lang="en-US" sz="1400" dirty="0"/>
              <a:t>25</a:t>
            </a:r>
          </a:p>
        </p:txBody>
      </p:sp>
      <p:sp>
        <p:nvSpPr>
          <p:cNvPr id="10456" name="TextBox 10455">
            <a:extLst>
              <a:ext uri="{FF2B5EF4-FFF2-40B4-BE49-F238E27FC236}">
                <a16:creationId xmlns:a16="http://schemas.microsoft.com/office/drawing/2014/main" id="{7AED4447-24DC-BF4F-DCBE-CF858C1A1C31}"/>
              </a:ext>
            </a:extLst>
          </p:cNvPr>
          <p:cNvSpPr txBox="1"/>
          <p:nvPr/>
        </p:nvSpPr>
        <p:spPr>
          <a:xfrm>
            <a:off x="6255352" y="4067344"/>
            <a:ext cx="477297" cy="231112"/>
          </a:xfrm>
          <a:prstGeom prst="rect">
            <a:avLst/>
          </a:prstGeom>
        </p:spPr>
        <p:txBody>
          <a:bodyPr vert="horz" wrap="none" lIns="0" tIns="0" rIns="0" bIns="0" rtlCol="0">
            <a:noAutofit/>
          </a:bodyPr>
          <a:lstStyle/>
          <a:p>
            <a:pPr algn="r"/>
            <a:r>
              <a:rPr lang="en-US" sz="1400" dirty="0"/>
              <a:t>0</a:t>
            </a:r>
          </a:p>
        </p:txBody>
      </p:sp>
      <p:sp>
        <p:nvSpPr>
          <p:cNvPr id="10457" name="TextBox 10456">
            <a:extLst>
              <a:ext uri="{FF2B5EF4-FFF2-40B4-BE49-F238E27FC236}">
                <a16:creationId xmlns:a16="http://schemas.microsoft.com/office/drawing/2014/main" id="{7480F35A-57A6-83DB-52F0-C7494B00B45D}"/>
              </a:ext>
            </a:extLst>
          </p:cNvPr>
          <p:cNvSpPr txBox="1"/>
          <p:nvPr/>
        </p:nvSpPr>
        <p:spPr>
          <a:xfrm rot="16200000">
            <a:off x="5668362" y="2841492"/>
            <a:ext cx="1164495" cy="231112"/>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PFS (%)</a:t>
            </a:r>
          </a:p>
        </p:txBody>
      </p:sp>
      <p:sp>
        <p:nvSpPr>
          <p:cNvPr id="10458" name="TextBox 10457">
            <a:extLst>
              <a:ext uri="{FF2B5EF4-FFF2-40B4-BE49-F238E27FC236}">
                <a16:creationId xmlns:a16="http://schemas.microsoft.com/office/drawing/2014/main" id="{BB409559-FAF5-D5EC-E9EC-EC63D1052D71}"/>
              </a:ext>
            </a:extLst>
          </p:cNvPr>
          <p:cNvSpPr txBox="1"/>
          <p:nvPr/>
        </p:nvSpPr>
        <p:spPr>
          <a:xfrm>
            <a:off x="8247252" y="4499029"/>
            <a:ext cx="1164495" cy="231112"/>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Time (Mo)</a:t>
            </a:r>
          </a:p>
        </p:txBody>
      </p:sp>
      <p:sp>
        <p:nvSpPr>
          <p:cNvPr id="10459" name="TextBox 10458">
            <a:extLst>
              <a:ext uri="{FF2B5EF4-FFF2-40B4-BE49-F238E27FC236}">
                <a16:creationId xmlns:a16="http://schemas.microsoft.com/office/drawing/2014/main" id="{5E05D0BC-8BAE-725B-1FD7-471C495A6A73}"/>
              </a:ext>
            </a:extLst>
          </p:cNvPr>
          <p:cNvSpPr txBox="1"/>
          <p:nvPr/>
        </p:nvSpPr>
        <p:spPr>
          <a:xfrm>
            <a:off x="6643824" y="4228592"/>
            <a:ext cx="360947" cy="231112"/>
          </a:xfrm>
          <a:prstGeom prst="rect">
            <a:avLst/>
          </a:prstGeom>
        </p:spPr>
        <p:txBody>
          <a:bodyPr vert="horz" wrap="none" lIns="0" tIns="0" rIns="0" bIns="0" rtlCol="0">
            <a:noAutofit/>
          </a:bodyPr>
          <a:lstStyle/>
          <a:p>
            <a:pPr algn="ctr"/>
            <a:r>
              <a:rPr lang="en-US" sz="1400" dirty="0"/>
              <a:t>0</a:t>
            </a:r>
          </a:p>
        </p:txBody>
      </p:sp>
      <p:sp>
        <p:nvSpPr>
          <p:cNvPr id="10460" name="TextBox 10459">
            <a:extLst>
              <a:ext uri="{FF2B5EF4-FFF2-40B4-BE49-F238E27FC236}">
                <a16:creationId xmlns:a16="http://schemas.microsoft.com/office/drawing/2014/main" id="{0D23426C-0AF5-0479-10FD-A45D6ADBD75C}"/>
              </a:ext>
            </a:extLst>
          </p:cNvPr>
          <p:cNvSpPr txBox="1"/>
          <p:nvPr/>
        </p:nvSpPr>
        <p:spPr>
          <a:xfrm>
            <a:off x="6972472" y="4228592"/>
            <a:ext cx="360947" cy="231112"/>
          </a:xfrm>
          <a:prstGeom prst="rect">
            <a:avLst/>
          </a:prstGeom>
        </p:spPr>
        <p:txBody>
          <a:bodyPr vert="horz" wrap="none" lIns="0" tIns="0" rIns="0" bIns="0" rtlCol="0">
            <a:noAutofit/>
          </a:bodyPr>
          <a:lstStyle/>
          <a:p>
            <a:pPr algn="ctr"/>
            <a:r>
              <a:rPr lang="en-US" sz="1400" dirty="0"/>
              <a:t>3</a:t>
            </a:r>
          </a:p>
        </p:txBody>
      </p:sp>
      <p:sp>
        <p:nvSpPr>
          <p:cNvPr id="10461" name="TextBox 10460">
            <a:extLst>
              <a:ext uri="{FF2B5EF4-FFF2-40B4-BE49-F238E27FC236}">
                <a16:creationId xmlns:a16="http://schemas.microsoft.com/office/drawing/2014/main" id="{F8DFA377-1364-F6C1-80A5-262B2C2CC7C2}"/>
              </a:ext>
            </a:extLst>
          </p:cNvPr>
          <p:cNvSpPr txBox="1"/>
          <p:nvPr/>
        </p:nvSpPr>
        <p:spPr>
          <a:xfrm>
            <a:off x="7304936" y="4228592"/>
            <a:ext cx="360947" cy="231112"/>
          </a:xfrm>
          <a:prstGeom prst="rect">
            <a:avLst/>
          </a:prstGeom>
        </p:spPr>
        <p:txBody>
          <a:bodyPr vert="horz" wrap="none" lIns="0" tIns="0" rIns="0" bIns="0" rtlCol="0">
            <a:noAutofit/>
          </a:bodyPr>
          <a:lstStyle/>
          <a:p>
            <a:pPr algn="ctr"/>
            <a:r>
              <a:rPr lang="en-US" sz="1400" dirty="0"/>
              <a:t>6</a:t>
            </a:r>
          </a:p>
        </p:txBody>
      </p:sp>
      <p:sp>
        <p:nvSpPr>
          <p:cNvPr id="10462" name="TextBox 10461">
            <a:extLst>
              <a:ext uri="{FF2B5EF4-FFF2-40B4-BE49-F238E27FC236}">
                <a16:creationId xmlns:a16="http://schemas.microsoft.com/office/drawing/2014/main" id="{AC62E335-7A00-7465-69AD-80848593E212}"/>
              </a:ext>
            </a:extLst>
          </p:cNvPr>
          <p:cNvSpPr txBox="1"/>
          <p:nvPr/>
        </p:nvSpPr>
        <p:spPr>
          <a:xfrm>
            <a:off x="7633584" y="4228592"/>
            <a:ext cx="360947" cy="231112"/>
          </a:xfrm>
          <a:prstGeom prst="rect">
            <a:avLst/>
          </a:prstGeom>
        </p:spPr>
        <p:txBody>
          <a:bodyPr vert="horz" wrap="none" lIns="0" tIns="0" rIns="0" bIns="0" rtlCol="0">
            <a:noAutofit/>
          </a:bodyPr>
          <a:lstStyle/>
          <a:p>
            <a:pPr algn="ctr"/>
            <a:r>
              <a:rPr lang="en-US" sz="1400" dirty="0"/>
              <a:t>9</a:t>
            </a:r>
          </a:p>
        </p:txBody>
      </p:sp>
      <p:sp>
        <p:nvSpPr>
          <p:cNvPr id="10463" name="TextBox 10462">
            <a:extLst>
              <a:ext uri="{FF2B5EF4-FFF2-40B4-BE49-F238E27FC236}">
                <a16:creationId xmlns:a16="http://schemas.microsoft.com/office/drawing/2014/main" id="{91A9CD31-20DA-9597-ED9D-92E2F662C172}"/>
              </a:ext>
            </a:extLst>
          </p:cNvPr>
          <p:cNvSpPr txBox="1"/>
          <p:nvPr/>
        </p:nvSpPr>
        <p:spPr>
          <a:xfrm>
            <a:off x="7939228" y="4228592"/>
            <a:ext cx="360947" cy="231112"/>
          </a:xfrm>
          <a:prstGeom prst="rect">
            <a:avLst/>
          </a:prstGeom>
        </p:spPr>
        <p:txBody>
          <a:bodyPr vert="horz" wrap="none" lIns="0" tIns="0" rIns="0" bIns="0" rtlCol="0">
            <a:noAutofit/>
          </a:bodyPr>
          <a:lstStyle/>
          <a:p>
            <a:pPr algn="ctr"/>
            <a:r>
              <a:rPr lang="en-US" sz="1400" dirty="0"/>
              <a:t>12</a:t>
            </a:r>
          </a:p>
        </p:txBody>
      </p:sp>
      <p:sp>
        <p:nvSpPr>
          <p:cNvPr id="10464" name="TextBox 10463">
            <a:extLst>
              <a:ext uri="{FF2B5EF4-FFF2-40B4-BE49-F238E27FC236}">
                <a16:creationId xmlns:a16="http://schemas.microsoft.com/office/drawing/2014/main" id="{606B0828-F999-1C03-5998-24AE43993FE5}"/>
              </a:ext>
            </a:extLst>
          </p:cNvPr>
          <p:cNvSpPr txBox="1"/>
          <p:nvPr/>
        </p:nvSpPr>
        <p:spPr>
          <a:xfrm>
            <a:off x="8267876" y="4228592"/>
            <a:ext cx="360947" cy="231112"/>
          </a:xfrm>
          <a:prstGeom prst="rect">
            <a:avLst/>
          </a:prstGeom>
        </p:spPr>
        <p:txBody>
          <a:bodyPr vert="horz" wrap="none" lIns="0" tIns="0" rIns="0" bIns="0" rtlCol="0">
            <a:noAutofit/>
          </a:bodyPr>
          <a:lstStyle/>
          <a:p>
            <a:pPr algn="ctr"/>
            <a:r>
              <a:rPr lang="en-US" sz="1400" dirty="0"/>
              <a:t>15</a:t>
            </a:r>
          </a:p>
        </p:txBody>
      </p:sp>
      <p:sp>
        <p:nvSpPr>
          <p:cNvPr id="10465" name="TextBox 10464">
            <a:extLst>
              <a:ext uri="{FF2B5EF4-FFF2-40B4-BE49-F238E27FC236}">
                <a16:creationId xmlns:a16="http://schemas.microsoft.com/office/drawing/2014/main" id="{C28688FC-3854-BACE-8F1D-00E682431DA3}"/>
              </a:ext>
            </a:extLst>
          </p:cNvPr>
          <p:cNvSpPr txBox="1"/>
          <p:nvPr/>
        </p:nvSpPr>
        <p:spPr>
          <a:xfrm>
            <a:off x="8600340" y="4228592"/>
            <a:ext cx="360947" cy="231112"/>
          </a:xfrm>
          <a:prstGeom prst="rect">
            <a:avLst/>
          </a:prstGeom>
        </p:spPr>
        <p:txBody>
          <a:bodyPr vert="horz" wrap="none" lIns="0" tIns="0" rIns="0" bIns="0" rtlCol="0">
            <a:noAutofit/>
          </a:bodyPr>
          <a:lstStyle/>
          <a:p>
            <a:pPr algn="ctr"/>
            <a:r>
              <a:rPr lang="en-US" sz="1400" dirty="0"/>
              <a:t>18</a:t>
            </a:r>
          </a:p>
        </p:txBody>
      </p:sp>
      <p:sp>
        <p:nvSpPr>
          <p:cNvPr id="10466" name="TextBox 10465">
            <a:extLst>
              <a:ext uri="{FF2B5EF4-FFF2-40B4-BE49-F238E27FC236}">
                <a16:creationId xmlns:a16="http://schemas.microsoft.com/office/drawing/2014/main" id="{7E1525E6-0476-3FC7-3598-17BC32E6AA5F}"/>
              </a:ext>
            </a:extLst>
          </p:cNvPr>
          <p:cNvSpPr txBox="1"/>
          <p:nvPr/>
        </p:nvSpPr>
        <p:spPr>
          <a:xfrm>
            <a:off x="8928988" y="4228592"/>
            <a:ext cx="360947" cy="231112"/>
          </a:xfrm>
          <a:prstGeom prst="rect">
            <a:avLst/>
          </a:prstGeom>
        </p:spPr>
        <p:txBody>
          <a:bodyPr vert="horz" wrap="none" lIns="0" tIns="0" rIns="0" bIns="0" rtlCol="0">
            <a:noAutofit/>
          </a:bodyPr>
          <a:lstStyle/>
          <a:p>
            <a:pPr algn="ctr"/>
            <a:r>
              <a:rPr lang="en-US" sz="1400" dirty="0"/>
              <a:t>21</a:t>
            </a:r>
          </a:p>
        </p:txBody>
      </p:sp>
      <p:sp>
        <p:nvSpPr>
          <p:cNvPr id="10467" name="TextBox 10466">
            <a:extLst>
              <a:ext uri="{FF2B5EF4-FFF2-40B4-BE49-F238E27FC236}">
                <a16:creationId xmlns:a16="http://schemas.microsoft.com/office/drawing/2014/main" id="{069260BD-86A4-D81C-668A-1608501D7C17}"/>
              </a:ext>
            </a:extLst>
          </p:cNvPr>
          <p:cNvSpPr txBox="1"/>
          <p:nvPr/>
        </p:nvSpPr>
        <p:spPr>
          <a:xfrm>
            <a:off x="9246867" y="4228592"/>
            <a:ext cx="360947" cy="231112"/>
          </a:xfrm>
          <a:prstGeom prst="rect">
            <a:avLst/>
          </a:prstGeom>
        </p:spPr>
        <p:txBody>
          <a:bodyPr vert="horz" wrap="none" lIns="0" tIns="0" rIns="0" bIns="0" rtlCol="0">
            <a:noAutofit/>
          </a:bodyPr>
          <a:lstStyle/>
          <a:p>
            <a:pPr algn="ctr"/>
            <a:r>
              <a:rPr lang="en-US" sz="1400" dirty="0"/>
              <a:t>24</a:t>
            </a:r>
          </a:p>
        </p:txBody>
      </p:sp>
      <p:sp>
        <p:nvSpPr>
          <p:cNvPr id="10468" name="TextBox 10467">
            <a:extLst>
              <a:ext uri="{FF2B5EF4-FFF2-40B4-BE49-F238E27FC236}">
                <a16:creationId xmlns:a16="http://schemas.microsoft.com/office/drawing/2014/main" id="{3FFB62D3-3EEC-7FC5-B405-85446499740A}"/>
              </a:ext>
            </a:extLst>
          </p:cNvPr>
          <p:cNvSpPr txBox="1"/>
          <p:nvPr/>
        </p:nvSpPr>
        <p:spPr>
          <a:xfrm>
            <a:off x="9575515" y="4228592"/>
            <a:ext cx="360947" cy="231112"/>
          </a:xfrm>
          <a:prstGeom prst="rect">
            <a:avLst/>
          </a:prstGeom>
        </p:spPr>
        <p:txBody>
          <a:bodyPr vert="horz" wrap="none" lIns="0" tIns="0" rIns="0" bIns="0" rtlCol="0">
            <a:noAutofit/>
          </a:bodyPr>
          <a:lstStyle/>
          <a:p>
            <a:pPr algn="ctr"/>
            <a:r>
              <a:rPr lang="en-US" sz="1400" dirty="0"/>
              <a:t>27</a:t>
            </a:r>
          </a:p>
        </p:txBody>
      </p:sp>
      <p:sp>
        <p:nvSpPr>
          <p:cNvPr id="10469" name="TextBox 10468">
            <a:extLst>
              <a:ext uri="{FF2B5EF4-FFF2-40B4-BE49-F238E27FC236}">
                <a16:creationId xmlns:a16="http://schemas.microsoft.com/office/drawing/2014/main" id="{57D69548-7866-F00A-FFB6-5DE4FC676B5F}"/>
              </a:ext>
            </a:extLst>
          </p:cNvPr>
          <p:cNvSpPr txBox="1"/>
          <p:nvPr/>
        </p:nvSpPr>
        <p:spPr>
          <a:xfrm>
            <a:off x="9907979" y="4228592"/>
            <a:ext cx="360947" cy="231112"/>
          </a:xfrm>
          <a:prstGeom prst="rect">
            <a:avLst/>
          </a:prstGeom>
        </p:spPr>
        <p:txBody>
          <a:bodyPr vert="horz" wrap="none" lIns="0" tIns="0" rIns="0" bIns="0" rtlCol="0">
            <a:noAutofit/>
          </a:bodyPr>
          <a:lstStyle/>
          <a:p>
            <a:pPr algn="ctr"/>
            <a:r>
              <a:rPr lang="en-US" sz="1400" dirty="0"/>
              <a:t>30</a:t>
            </a:r>
          </a:p>
        </p:txBody>
      </p:sp>
      <p:sp>
        <p:nvSpPr>
          <p:cNvPr id="10470" name="TextBox 10469">
            <a:extLst>
              <a:ext uri="{FF2B5EF4-FFF2-40B4-BE49-F238E27FC236}">
                <a16:creationId xmlns:a16="http://schemas.microsoft.com/office/drawing/2014/main" id="{4E198A61-7FD3-CDA6-8D44-6FE79AE164E8}"/>
              </a:ext>
            </a:extLst>
          </p:cNvPr>
          <p:cNvSpPr txBox="1"/>
          <p:nvPr/>
        </p:nvSpPr>
        <p:spPr>
          <a:xfrm>
            <a:off x="10229511" y="4228592"/>
            <a:ext cx="360947" cy="231112"/>
          </a:xfrm>
          <a:prstGeom prst="rect">
            <a:avLst/>
          </a:prstGeom>
        </p:spPr>
        <p:txBody>
          <a:bodyPr vert="horz" wrap="none" lIns="0" tIns="0" rIns="0" bIns="0" rtlCol="0">
            <a:noAutofit/>
          </a:bodyPr>
          <a:lstStyle/>
          <a:p>
            <a:pPr algn="ctr"/>
            <a:r>
              <a:rPr lang="en-US" sz="1400" dirty="0"/>
              <a:t>33</a:t>
            </a:r>
          </a:p>
        </p:txBody>
      </p:sp>
      <p:sp>
        <p:nvSpPr>
          <p:cNvPr id="10471" name="TextBox 10470">
            <a:extLst>
              <a:ext uri="{FF2B5EF4-FFF2-40B4-BE49-F238E27FC236}">
                <a16:creationId xmlns:a16="http://schemas.microsoft.com/office/drawing/2014/main" id="{30D12B25-EE71-913E-02DE-41735A7DEFB3}"/>
              </a:ext>
            </a:extLst>
          </p:cNvPr>
          <p:cNvSpPr txBox="1"/>
          <p:nvPr/>
        </p:nvSpPr>
        <p:spPr>
          <a:xfrm>
            <a:off x="10551043" y="4228592"/>
            <a:ext cx="360947" cy="231112"/>
          </a:xfrm>
          <a:prstGeom prst="rect">
            <a:avLst/>
          </a:prstGeom>
        </p:spPr>
        <p:txBody>
          <a:bodyPr vert="horz" wrap="none" lIns="0" tIns="0" rIns="0" bIns="0" rtlCol="0">
            <a:noAutofit/>
          </a:bodyPr>
          <a:lstStyle/>
          <a:p>
            <a:pPr algn="ctr"/>
            <a:r>
              <a:rPr lang="en-US" sz="1400" dirty="0"/>
              <a:t>36</a:t>
            </a:r>
          </a:p>
        </p:txBody>
      </p:sp>
      <p:sp>
        <p:nvSpPr>
          <p:cNvPr id="10472" name="TextBox 10471">
            <a:extLst>
              <a:ext uri="{FF2B5EF4-FFF2-40B4-BE49-F238E27FC236}">
                <a16:creationId xmlns:a16="http://schemas.microsoft.com/office/drawing/2014/main" id="{0314D8FF-F50A-FADB-4CED-A752B5E1FC3D}"/>
              </a:ext>
            </a:extLst>
          </p:cNvPr>
          <p:cNvSpPr txBox="1"/>
          <p:nvPr/>
        </p:nvSpPr>
        <p:spPr>
          <a:xfrm>
            <a:off x="6643824" y="4743906"/>
            <a:ext cx="360947" cy="742591"/>
          </a:xfrm>
          <a:prstGeom prst="rect">
            <a:avLst/>
          </a:prstGeom>
        </p:spPr>
        <p:txBody>
          <a:bodyPr vert="horz" wrap="none" lIns="0" tIns="0" rIns="0" bIns="0" rtlCol="0">
            <a:noAutofit/>
          </a:bodyPr>
          <a:lstStyle/>
          <a:p>
            <a:pPr algn="ctr"/>
            <a:r>
              <a:rPr lang="en-US" sz="1200" dirty="0"/>
              <a:t>213</a:t>
            </a:r>
          </a:p>
          <a:p>
            <a:pPr algn="ctr"/>
            <a:r>
              <a:rPr lang="en-US" sz="1200" dirty="0"/>
              <a:t>(0)</a:t>
            </a:r>
          </a:p>
          <a:p>
            <a:pPr algn="ctr"/>
            <a:r>
              <a:rPr lang="en-US" sz="1200" dirty="0"/>
              <a:t>213</a:t>
            </a:r>
          </a:p>
          <a:p>
            <a:pPr algn="ctr"/>
            <a:r>
              <a:rPr lang="en-US" sz="1200" dirty="0"/>
              <a:t>(0)</a:t>
            </a:r>
          </a:p>
        </p:txBody>
      </p:sp>
      <p:sp>
        <p:nvSpPr>
          <p:cNvPr id="10473" name="TextBox 10472">
            <a:extLst>
              <a:ext uri="{FF2B5EF4-FFF2-40B4-BE49-F238E27FC236}">
                <a16:creationId xmlns:a16="http://schemas.microsoft.com/office/drawing/2014/main" id="{982A2C93-0267-3AF1-B190-C83BA8E53548}"/>
              </a:ext>
            </a:extLst>
          </p:cNvPr>
          <p:cNvSpPr txBox="1"/>
          <p:nvPr/>
        </p:nvSpPr>
        <p:spPr>
          <a:xfrm>
            <a:off x="6972472" y="4743906"/>
            <a:ext cx="360947" cy="742591"/>
          </a:xfrm>
          <a:prstGeom prst="rect">
            <a:avLst/>
          </a:prstGeom>
        </p:spPr>
        <p:txBody>
          <a:bodyPr vert="horz" wrap="none" lIns="0" tIns="0" rIns="0" bIns="0" rtlCol="0">
            <a:noAutofit/>
          </a:bodyPr>
          <a:lstStyle/>
          <a:p>
            <a:pPr algn="ctr"/>
            <a:r>
              <a:rPr lang="en-US" sz="1200" dirty="0"/>
              <a:t>159</a:t>
            </a:r>
          </a:p>
          <a:p>
            <a:pPr algn="ctr"/>
            <a:r>
              <a:rPr lang="en-US" sz="1200" dirty="0"/>
              <a:t>(18)</a:t>
            </a:r>
          </a:p>
          <a:p>
            <a:pPr algn="ctr"/>
            <a:r>
              <a:rPr lang="en-US" sz="1200" dirty="0"/>
              <a:t>130</a:t>
            </a:r>
          </a:p>
          <a:p>
            <a:pPr algn="ctr"/>
            <a:r>
              <a:rPr lang="en-US" sz="1200" dirty="0"/>
              <a:t>(13)</a:t>
            </a:r>
          </a:p>
        </p:txBody>
      </p:sp>
      <p:sp>
        <p:nvSpPr>
          <p:cNvPr id="10474" name="TextBox 10473">
            <a:extLst>
              <a:ext uri="{FF2B5EF4-FFF2-40B4-BE49-F238E27FC236}">
                <a16:creationId xmlns:a16="http://schemas.microsoft.com/office/drawing/2014/main" id="{7F1BA144-12C9-FBD0-0492-9D3BB66AA112}"/>
              </a:ext>
            </a:extLst>
          </p:cNvPr>
          <p:cNvSpPr txBox="1"/>
          <p:nvPr/>
        </p:nvSpPr>
        <p:spPr>
          <a:xfrm>
            <a:off x="7304936" y="4743906"/>
            <a:ext cx="360947" cy="742591"/>
          </a:xfrm>
          <a:prstGeom prst="rect">
            <a:avLst/>
          </a:prstGeom>
        </p:spPr>
        <p:txBody>
          <a:bodyPr vert="horz" wrap="none" lIns="0" tIns="0" rIns="0" bIns="0" rtlCol="0">
            <a:noAutofit/>
          </a:bodyPr>
          <a:lstStyle/>
          <a:p>
            <a:pPr algn="ctr"/>
            <a:r>
              <a:rPr lang="en-US" sz="1200" dirty="0"/>
              <a:t>122</a:t>
            </a:r>
          </a:p>
          <a:p>
            <a:pPr algn="ctr"/>
            <a:r>
              <a:rPr lang="en-US" sz="1200" dirty="0"/>
              <a:t>(25)</a:t>
            </a:r>
          </a:p>
          <a:p>
            <a:pPr algn="ctr"/>
            <a:r>
              <a:rPr lang="en-US" sz="1200" dirty="0"/>
              <a:t>78 </a:t>
            </a:r>
          </a:p>
          <a:p>
            <a:pPr algn="ctr"/>
            <a:r>
              <a:rPr lang="en-US" sz="1200" dirty="0"/>
              <a:t>(16)</a:t>
            </a:r>
          </a:p>
        </p:txBody>
      </p:sp>
      <p:sp>
        <p:nvSpPr>
          <p:cNvPr id="10475" name="TextBox 10474">
            <a:extLst>
              <a:ext uri="{FF2B5EF4-FFF2-40B4-BE49-F238E27FC236}">
                <a16:creationId xmlns:a16="http://schemas.microsoft.com/office/drawing/2014/main" id="{528DCBBD-FA9C-0EB6-EB01-E664A7F613F9}"/>
              </a:ext>
            </a:extLst>
          </p:cNvPr>
          <p:cNvSpPr txBox="1"/>
          <p:nvPr/>
        </p:nvSpPr>
        <p:spPr>
          <a:xfrm>
            <a:off x="7633584" y="4743906"/>
            <a:ext cx="360947" cy="742591"/>
          </a:xfrm>
          <a:prstGeom prst="rect">
            <a:avLst/>
          </a:prstGeom>
        </p:spPr>
        <p:txBody>
          <a:bodyPr vert="horz" wrap="none" lIns="0" tIns="0" rIns="0" bIns="0" rtlCol="0">
            <a:noAutofit/>
          </a:bodyPr>
          <a:lstStyle/>
          <a:p>
            <a:pPr algn="ctr"/>
            <a:r>
              <a:rPr lang="en-US" sz="1200" dirty="0"/>
              <a:t>101</a:t>
            </a:r>
          </a:p>
          <a:p>
            <a:pPr algn="ctr"/>
            <a:r>
              <a:rPr lang="en-US" sz="1200" dirty="0"/>
              <a:t>(25)</a:t>
            </a:r>
          </a:p>
          <a:p>
            <a:pPr algn="ctr"/>
            <a:r>
              <a:rPr lang="en-US" sz="1200" dirty="0"/>
              <a:t>73 </a:t>
            </a:r>
          </a:p>
          <a:p>
            <a:pPr algn="ctr"/>
            <a:r>
              <a:rPr lang="en-US" sz="1200" dirty="0"/>
              <a:t>(16)</a:t>
            </a:r>
          </a:p>
        </p:txBody>
      </p:sp>
      <p:sp>
        <p:nvSpPr>
          <p:cNvPr id="10476" name="TextBox 10475">
            <a:extLst>
              <a:ext uri="{FF2B5EF4-FFF2-40B4-BE49-F238E27FC236}">
                <a16:creationId xmlns:a16="http://schemas.microsoft.com/office/drawing/2014/main" id="{09E70604-5EE5-17A4-04FB-DE26E32C4F3D}"/>
              </a:ext>
            </a:extLst>
          </p:cNvPr>
          <p:cNvSpPr txBox="1"/>
          <p:nvPr/>
        </p:nvSpPr>
        <p:spPr>
          <a:xfrm>
            <a:off x="7939228" y="4743906"/>
            <a:ext cx="360947" cy="742591"/>
          </a:xfrm>
          <a:prstGeom prst="rect">
            <a:avLst/>
          </a:prstGeom>
        </p:spPr>
        <p:txBody>
          <a:bodyPr vert="horz" wrap="none" lIns="0" tIns="0" rIns="0" bIns="0" rtlCol="0">
            <a:noAutofit/>
          </a:bodyPr>
          <a:lstStyle/>
          <a:p>
            <a:pPr algn="ctr"/>
            <a:r>
              <a:rPr lang="en-US" sz="1200" dirty="0"/>
              <a:t>78</a:t>
            </a:r>
          </a:p>
          <a:p>
            <a:pPr algn="ctr"/>
            <a:r>
              <a:rPr lang="en-US" sz="1200" dirty="0"/>
              <a:t>(27)</a:t>
            </a:r>
          </a:p>
          <a:p>
            <a:pPr algn="ctr"/>
            <a:r>
              <a:rPr lang="en-US" sz="1200" dirty="0"/>
              <a:t>54 </a:t>
            </a:r>
          </a:p>
          <a:p>
            <a:pPr algn="ctr"/>
            <a:r>
              <a:rPr lang="en-US" sz="1200" dirty="0"/>
              <a:t>(17)</a:t>
            </a:r>
          </a:p>
        </p:txBody>
      </p:sp>
      <p:sp>
        <p:nvSpPr>
          <p:cNvPr id="10477" name="TextBox 10476">
            <a:extLst>
              <a:ext uri="{FF2B5EF4-FFF2-40B4-BE49-F238E27FC236}">
                <a16:creationId xmlns:a16="http://schemas.microsoft.com/office/drawing/2014/main" id="{F55417F7-BC46-F241-52F7-4B4452F76ECB}"/>
              </a:ext>
            </a:extLst>
          </p:cNvPr>
          <p:cNvSpPr txBox="1"/>
          <p:nvPr/>
        </p:nvSpPr>
        <p:spPr>
          <a:xfrm>
            <a:off x="8267876" y="4743906"/>
            <a:ext cx="360947" cy="742591"/>
          </a:xfrm>
          <a:prstGeom prst="rect">
            <a:avLst/>
          </a:prstGeom>
        </p:spPr>
        <p:txBody>
          <a:bodyPr vert="horz" wrap="none" lIns="0" tIns="0" rIns="0" bIns="0" rtlCol="0">
            <a:noAutofit/>
          </a:bodyPr>
          <a:lstStyle/>
          <a:p>
            <a:pPr algn="ctr"/>
            <a:r>
              <a:rPr lang="en-US" sz="1200" dirty="0"/>
              <a:t>70</a:t>
            </a:r>
          </a:p>
          <a:p>
            <a:pPr algn="ctr"/>
            <a:r>
              <a:rPr lang="en-US" sz="1200" dirty="0"/>
              <a:t>(29)</a:t>
            </a:r>
          </a:p>
          <a:p>
            <a:pPr algn="ctr"/>
            <a:r>
              <a:rPr lang="en-US" sz="1200" dirty="0"/>
              <a:t>46</a:t>
            </a:r>
          </a:p>
          <a:p>
            <a:pPr algn="ctr"/>
            <a:r>
              <a:rPr lang="en-US" sz="1200" dirty="0"/>
              <a:t>(17)</a:t>
            </a:r>
          </a:p>
        </p:txBody>
      </p:sp>
      <p:sp>
        <p:nvSpPr>
          <p:cNvPr id="10478" name="TextBox 10477">
            <a:extLst>
              <a:ext uri="{FF2B5EF4-FFF2-40B4-BE49-F238E27FC236}">
                <a16:creationId xmlns:a16="http://schemas.microsoft.com/office/drawing/2014/main" id="{1CC5F97E-E524-6396-A274-F0406CC33EFA}"/>
              </a:ext>
            </a:extLst>
          </p:cNvPr>
          <p:cNvSpPr txBox="1"/>
          <p:nvPr/>
        </p:nvSpPr>
        <p:spPr>
          <a:xfrm>
            <a:off x="8600340" y="4743906"/>
            <a:ext cx="360947" cy="742591"/>
          </a:xfrm>
          <a:prstGeom prst="rect">
            <a:avLst/>
          </a:prstGeom>
        </p:spPr>
        <p:txBody>
          <a:bodyPr vert="horz" wrap="none" lIns="0" tIns="0" rIns="0" bIns="0" rtlCol="0">
            <a:noAutofit/>
          </a:bodyPr>
          <a:lstStyle/>
          <a:p>
            <a:pPr algn="ctr"/>
            <a:r>
              <a:rPr lang="en-US" sz="1200" dirty="0"/>
              <a:t>59</a:t>
            </a:r>
          </a:p>
          <a:p>
            <a:pPr algn="ctr"/>
            <a:r>
              <a:rPr lang="en-US" sz="1200" dirty="0"/>
              <a:t>(29)</a:t>
            </a:r>
          </a:p>
          <a:p>
            <a:pPr algn="ctr"/>
            <a:r>
              <a:rPr lang="en-US" sz="1200" dirty="0"/>
              <a:t>35</a:t>
            </a:r>
          </a:p>
          <a:p>
            <a:pPr algn="ctr"/>
            <a:r>
              <a:rPr lang="en-US" sz="1200" dirty="0"/>
              <a:t>(17)</a:t>
            </a:r>
          </a:p>
        </p:txBody>
      </p:sp>
      <p:sp>
        <p:nvSpPr>
          <p:cNvPr id="10479" name="TextBox 10478">
            <a:extLst>
              <a:ext uri="{FF2B5EF4-FFF2-40B4-BE49-F238E27FC236}">
                <a16:creationId xmlns:a16="http://schemas.microsoft.com/office/drawing/2014/main" id="{70BAAC5A-2AD4-0B8C-B862-830CCD9B6008}"/>
              </a:ext>
            </a:extLst>
          </p:cNvPr>
          <p:cNvSpPr txBox="1"/>
          <p:nvPr/>
        </p:nvSpPr>
        <p:spPr>
          <a:xfrm>
            <a:off x="8928988" y="4743906"/>
            <a:ext cx="360947" cy="742591"/>
          </a:xfrm>
          <a:prstGeom prst="rect">
            <a:avLst/>
          </a:prstGeom>
        </p:spPr>
        <p:txBody>
          <a:bodyPr vert="horz" wrap="none" lIns="0" tIns="0" rIns="0" bIns="0" rtlCol="0">
            <a:noAutofit/>
          </a:bodyPr>
          <a:lstStyle/>
          <a:p>
            <a:pPr algn="ctr"/>
            <a:r>
              <a:rPr lang="en-US" sz="1200" dirty="0"/>
              <a:t>54</a:t>
            </a:r>
          </a:p>
          <a:p>
            <a:pPr algn="ctr"/>
            <a:r>
              <a:rPr lang="en-US" sz="1200" dirty="0"/>
              <a:t>(31)</a:t>
            </a:r>
          </a:p>
          <a:p>
            <a:pPr algn="ctr"/>
            <a:r>
              <a:rPr lang="en-US" sz="1200" dirty="0"/>
              <a:t>26</a:t>
            </a:r>
          </a:p>
          <a:p>
            <a:pPr algn="ctr"/>
            <a:r>
              <a:rPr lang="en-US" sz="1200" dirty="0"/>
              <a:t>(21)</a:t>
            </a:r>
          </a:p>
        </p:txBody>
      </p:sp>
      <p:sp>
        <p:nvSpPr>
          <p:cNvPr id="10480" name="TextBox 10479">
            <a:extLst>
              <a:ext uri="{FF2B5EF4-FFF2-40B4-BE49-F238E27FC236}">
                <a16:creationId xmlns:a16="http://schemas.microsoft.com/office/drawing/2014/main" id="{3FEB60E9-9D63-D97B-70D5-52D0478BB2CA}"/>
              </a:ext>
            </a:extLst>
          </p:cNvPr>
          <p:cNvSpPr txBox="1"/>
          <p:nvPr/>
        </p:nvSpPr>
        <p:spPr>
          <a:xfrm>
            <a:off x="9246867" y="4743906"/>
            <a:ext cx="360947" cy="742591"/>
          </a:xfrm>
          <a:prstGeom prst="rect">
            <a:avLst/>
          </a:prstGeom>
        </p:spPr>
        <p:txBody>
          <a:bodyPr vert="horz" wrap="none" lIns="0" tIns="0" rIns="0" bIns="0" rtlCol="0">
            <a:noAutofit/>
          </a:bodyPr>
          <a:lstStyle/>
          <a:p>
            <a:pPr algn="ctr"/>
            <a:r>
              <a:rPr lang="en-US" sz="1200" dirty="0"/>
              <a:t>36</a:t>
            </a:r>
          </a:p>
          <a:p>
            <a:pPr algn="ctr"/>
            <a:r>
              <a:rPr lang="en-US" sz="1200" dirty="0"/>
              <a:t>(40)</a:t>
            </a:r>
          </a:p>
          <a:p>
            <a:pPr algn="ctr"/>
            <a:r>
              <a:rPr lang="en-US" sz="1200" dirty="0"/>
              <a:t>18</a:t>
            </a:r>
          </a:p>
          <a:p>
            <a:pPr algn="ctr"/>
            <a:r>
              <a:rPr lang="en-US" sz="1200" dirty="0"/>
              <a:t>(25)</a:t>
            </a:r>
          </a:p>
        </p:txBody>
      </p:sp>
      <p:sp>
        <p:nvSpPr>
          <p:cNvPr id="10481" name="TextBox 10480">
            <a:extLst>
              <a:ext uri="{FF2B5EF4-FFF2-40B4-BE49-F238E27FC236}">
                <a16:creationId xmlns:a16="http://schemas.microsoft.com/office/drawing/2014/main" id="{09AAD5BB-D0BE-B681-B6C1-22CFB247716B}"/>
              </a:ext>
            </a:extLst>
          </p:cNvPr>
          <p:cNvSpPr txBox="1"/>
          <p:nvPr/>
        </p:nvSpPr>
        <p:spPr>
          <a:xfrm>
            <a:off x="9575515" y="4743906"/>
            <a:ext cx="360947" cy="742591"/>
          </a:xfrm>
          <a:prstGeom prst="rect">
            <a:avLst/>
          </a:prstGeom>
        </p:spPr>
        <p:txBody>
          <a:bodyPr vert="horz" wrap="none" lIns="0" tIns="0" rIns="0" bIns="0" rtlCol="0">
            <a:noAutofit/>
          </a:bodyPr>
          <a:lstStyle/>
          <a:p>
            <a:pPr algn="ctr"/>
            <a:r>
              <a:rPr lang="en-US" sz="1200" dirty="0"/>
              <a:t>20</a:t>
            </a:r>
          </a:p>
          <a:p>
            <a:pPr algn="ctr"/>
            <a:r>
              <a:rPr lang="en-US" sz="1200" dirty="0"/>
              <a:t>(51)</a:t>
            </a:r>
          </a:p>
          <a:p>
            <a:pPr algn="ctr"/>
            <a:r>
              <a:rPr lang="en-US" sz="1200" dirty="0"/>
              <a:t>14</a:t>
            </a:r>
          </a:p>
          <a:p>
            <a:pPr algn="ctr"/>
            <a:r>
              <a:rPr lang="en-US" sz="1200" dirty="0"/>
              <a:t>(29)</a:t>
            </a:r>
          </a:p>
        </p:txBody>
      </p:sp>
      <p:sp>
        <p:nvSpPr>
          <p:cNvPr id="10482" name="TextBox 10481">
            <a:extLst>
              <a:ext uri="{FF2B5EF4-FFF2-40B4-BE49-F238E27FC236}">
                <a16:creationId xmlns:a16="http://schemas.microsoft.com/office/drawing/2014/main" id="{9A317744-E024-6E5B-ACFD-E698037AF5FC}"/>
              </a:ext>
            </a:extLst>
          </p:cNvPr>
          <p:cNvSpPr txBox="1"/>
          <p:nvPr/>
        </p:nvSpPr>
        <p:spPr>
          <a:xfrm>
            <a:off x="9907979" y="4743906"/>
            <a:ext cx="360947" cy="742591"/>
          </a:xfrm>
          <a:prstGeom prst="rect">
            <a:avLst/>
          </a:prstGeom>
        </p:spPr>
        <p:txBody>
          <a:bodyPr vert="horz" wrap="none" lIns="0" tIns="0" rIns="0" bIns="0" rtlCol="0">
            <a:noAutofit/>
          </a:bodyPr>
          <a:lstStyle/>
          <a:p>
            <a:pPr algn="ctr"/>
            <a:r>
              <a:rPr lang="en-US" sz="1200" dirty="0"/>
              <a:t>14</a:t>
            </a:r>
          </a:p>
          <a:p>
            <a:pPr algn="ctr"/>
            <a:r>
              <a:rPr lang="en-US" sz="1200" dirty="0"/>
              <a:t>(56)</a:t>
            </a:r>
          </a:p>
          <a:p>
            <a:pPr algn="ctr"/>
            <a:r>
              <a:rPr lang="en-US" sz="1200" dirty="0"/>
              <a:t>8</a:t>
            </a:r>
          </a:p>
          <a:p>
            <a:pPr algn="ctr"/>
            <a:r>
              <a:rPr lang="en-US" sz="1200" dirty="0"/>
              <a:t>(33)</a:t>
            </a:r>
          </a:p>
        </p:txBody>
      </p:sp>
      <p:sp>
        <p:nvSpPr>
          <p:cNvPr id="10483" name="TextBox 10482">
            <a:extLst>
              <a:ext uri="{FF2B5EF4-FFF2-40B4-BE49-F238E27FC236}">
                <a16:creationId xmlns:a16="http://schemas.microsoft.com/office/drawing/2014/main" id="{D00207D5-5E55-262B-2A13-3AEE57BA18EF}"/>
              </a:ext>
            </a:extLst>
          </p:cNvPr>
          <p:cNvSpPr txBox="1"/>
          <p:nvPr/>
        </p:nvSpPr>
        <p:spPr>
          <a:xfrm>
            <a:off x="10236627" y="4743906"/>
            <a:ext cx="360947" cy="742591"/>
          </a:xfrm>
          <a:prstGeom prst="rect">
            <a:avLst/>
          </a:prstGeom>
        </p:spPr>
        <p:txBody>
          <a:bodyPr vert="horz" wrap="none" lIns="0" tIns="0" rIns="0" bIns="0" rtlCol="0">
            <a:noAutofit/>
          </a:bodyPr>
          <a:lstStyle/>
          <a:p>
            <a:pPr algn="ctr"/>
            <a:r>
              <a:rPr lang="en-US" sz="1200" dirty="0"/>
              <a:t>10</a:t>
            </a:r>
          </a:p>
          <a:p>
            <a:pPr algn="ctr"/>
            <a:r>
              <a:rPr lang="en-US" sz="1200" dirty="0"/>
              <a:t>(60)</a:t>
            </a:r>
          </a:p>
          <a:p>
            <a:pPr algn="ctr"/>
            <a:r>
              <a:rPr lang="en-US" sz="1200" dirty="0"/>
              <a:t>4</a:t>
            </a:r>
          </a:p>
          <a:p>
            <a:pPr algn="ctr"/>
            <a:r>
              <a:rPr lang="en-US" sz="1200" dirty="0"/>
              <a:t>(36)</a:t>
            </a:r>
          </a:p>
        </p:txBody>
      </p:sp>
      <p:sp>
        <p:nvSpPr>
          <p:cNvPr id="10484" name="TextBox 10483">
            <a:extLst>
              <a:ext uri="{FF2B5EF4-FFF2-40B4-BE49-F238E27FC236}">
                <a16:creationId xmlns:a16="http://schemas.microsoft.com/office/drawing/2014/main" id="{3C951992-E8A8-1715-122B-3DBE2D0ED8F7}"/>
              </a:ext>
            </a:extLst>
          </p:cNvPr>
          <p:cNvSpPr txBox="1"/>
          <p:nvPr/>
        </p:nvSpPr>
        <p:spPr>
          <a:xfrm>
            <a:off x="10565275" y="4743906"/>
            <a:ext cx="360947" cy="742591"/>
          </a:xfrm>
          <a:prstGeom prst="rect">
            <a:avLst/>
          </a:prstGeom>
        </p:spPr>
        <p:txBody>
          <a:bodyPr vert="horz" wrap="none" lIns="0" tIns="0" rIns="0" bIns="0" rtlCol="0">
            <a:noAutofit/>
          </a:bodyPr>
          <a:lstStyle/>
          <a:p>
            <a:pPr algn="ctr"/>
            <a:r>
              <a:rPr lang="en-US" sz="1200" dirty="0"/>
              <a:t>2</a:t>
            </a:r>
          </a:p>
          <a:p>
            <a:pPr algn="ctr"/>
            <a:r>
              <a:rPr lang="en-US" sz="1200" dirty="0"/>
              <a:t>(67)</a:t>
            </a:r>
          </a:p>
          <a:p>
            <a:pPr algn="ctr"/>
            <a:r>
              <a:rPr lang="en-US" sz="1200" dirty="0"/>
              <a:t>0</a:t>
            </a:r>
          </a:p>
          <a:p>
            <a:pPr algn="ctr"/>
            <a:r>
              <a:rPr lang="en-US" sz="1200" dirty="0"/>
              <a:t>(39)</a:t>
            </a:r>
          </a:p>
        </p:txBody>
      </p:sp>
      <p:cxnSp>
        <p:nvCxnSpPr>
          <p:cNvPr id="10485" name="Straight Connector 10484">
            <a:extLst>
              <a:ext uri="{FF2B5EF4-FFF2-40B4-BE49-F238E27FC236}">
                <a16:creationId xmlns:a16="http://schemas.microsoft.com/office/drawing/2014/main" id="{CEA1B315-AF55-395B-4DA5-B495F7149F5C}"/>
              </a:ext>
            </a:extLst>
          </p:cNvPr>
          <p:cNvCxnSpPr/>
          <p:nvPr/>
        </p:nvCxnSpPr>
        <p:spPr>
          <a:xfrm>
            <a:off x="6366166" y="4839367"/>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86" name="Straight Connector 10485">
            <a:extLst>
              <a:ext uri="{FF2B5EF4-FFF2-40B4-BE49-F238E27FC236}">
                <a16:creationId xmlns:a16="http://schemas.microsoft.com/office/drawing/2014/main" id="{80DDFC6C-553A-D5D8-0A30-F718996FD0B8}"/>
              </a:ext>
            </a:extLst>
          </p:cNvPr>
          <p:cNvCxnSpPr/>
          <p:nvPr/>
        </p:nvCxnSpPr>
        <p:spPr>
          <a:xfrm>
            <a:off x="6366166" y="5202781"/>
            <a:ext cx="256233"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497" name="TextBox 10496">
            <a:extLst>
              <a:ext uri="{FF2B5EF4-FFF2-40B4-BE49-F238E27FC236}">
                <a16:creationId xmlns:a16="http://schemas.microsoft.com/office/drawing/2014/main" id="{AD361BEC-A868-05B1-93BF-01C1D1CB2FD4}"/>
              </a:ext>
            </a:extLst>
          </p:cNvPr>
          <p:cNvSpPr txBox="1"/>
          <p:nvPr/>
        </p:nvSpPr>
        <p:spPr>
          <a:xfrm>
            <a:off x="7278133" y="2217567"/>
            <a:ext cx="477297" cy="231112"/>
          </a:xfrm>
          <a:prstGeom prst="rect">
            <a:avLst/>
          </a:prstGeom>
        </p:spPr>
        <p:txBody>
          <a:bodyPr vert="horz" wrap="none" lIns="0" tIns="0" rIns="0" bIns="0" rtlCol="0">
            <a:noAutofit/>
          </a:bodyPr>
          <a:lstStyle/>
          <a:p>
            <a:pPr algn="ctr"/>
            <a:r>
              <a:rPr lang="en-US" sz="1200" dirty="0">
                <a:solidFill>
                  <a:schemeClr val="accent6"/>
                </a:solidFill>
              </a:rPr>
              <a:t>66%</a:t>
            </a:r>
          </a:p>
        </p:txBody>
      </p:sp>
      <p:sp>
        <p:nvSpPr>
          <p:cNvPr id="10498" name="TextBox 10497">
            <a:extLst>
              <a:ext uri="{FF2B5EF4-FFF2-40B4-BE49-F238E27FC236}">
                <a16:creationId xmlns:a16="http://schemas.microsoft.com/office/drawing/2014/main" id="{D9643969-B649-ED6E-95C0-7F5551434B72}"/>
              </a:ext>
            </a:extLst>
          </p:cNvPr>
          <p:cNvSpPr txBox="1"/>
          <p:nvPr/>
        </p:nvSpPr>
        <p:spPr>
          <a:xfrm>
            <a:off x="7916235" y="2778161"/>
            <a:ext cx="477297" cy="231112"/>
          </a:xfrm>
          <a:prstGeom prst="rect">
            <a:avLst/>
          </a:prstGeom>
        </p:spPr>
        <p:txBody>
          <a:bodyPr vert="horz" wrap="none" lIns="0" tIns="0" rIns="0" bIns="0" rtlCol="0">
            <a:noAutofit/>
          </a:bodyPr>
          <a:lstStyle/>
          <a:p>
            <a:pPr algn="ctr"/>
            <a:r>
              <a:rPr lang="en-US" sz="1200" dirty="0">
                <a:solidFill>
                  <a:schemeClr val="accent6"/>
                </a:solidFill>
              </a:rPr>
              <a:t>43%</a:t>
            </a:r>
          </a:p>
        </p:txBody>
      </p:sp>
      <p:sp>
        <p:nvSpPr>
          <p:cNvPr id="10499" name="TextBox 10498">
            <a:extLst>
              <a:ext uri="{FF2B5EF4-FFF2-40B4-BE49-F238E27FC236}">
                <a16:creationId xmlns:a16="http://schemas.microsoft.com/office/drawing/2014/main" id="{08D9AD16-206C-A77C-A65E-2D973B3D0825}"/>
              </a:ext>
            </a:extLst>
          </p:cNvPr>
          <p:cNvSpPr txBox="1"/>
          <p:nvPr/>
        </p:nvSpPr>
        <p:spPr>
          <a:xfrm>
            <a:off x="7064363" y="3257948"/>
            <a:ext cx="477297" cy="231112"/>
          </a:xfrm>
          <a:prstGeom prst="rect">
            <a:avLst/>
          </a:prstGeom>
        </p:spPr>
        <p:txBody>
          <a:bodyPr vert="horz" wrap="none" lIns="0" tIns="0" rIns="0" bIns="0" rtlCol="0">
            <a:noAutofit/>
          </a:bodyPr>
          <a:lstStyle/>
          <a:p>
            <a:pPr algn="ctr"/>
            <a:r>
              <a:rPr lang="en-US" sz="1200" dirty="0">
                <a:solidFill>
                  <a:schemeClr val="accent1"/>
                </a:solidFill>
              </a:rPr>
              <a:t>40%</a:t>
            </a:r>
          </a:p>
        </p:txBody>
      </p:sp>
      <p:sp>
        <p:nvSpPr>
          <p:cNvPr id="10500" name="TextBox 10499">
            <a:extLst>
              <a:ext uri="{FF2B5EF4-FFF2-40B4-BE49-F238E27FC236}">
                <a16:creationId xmlns:a16="http://schemas.microsoft.com/office/drawing/2014/main" id="{F7081551-F1C1-D69D-5D14-FEF2C61203D3}"/>
              </a:ext>
            </a:extLst>
          </p:cNvPr>
          <p:cNvSpPr txBox="1"/>
          <p:nvPr/>
        </p:nvSpPr>
        <p:spPr>
          <a:xfrm>
            <a:off x="7724498" y="3517983"/>
            <a:ext cx="477297" cy="231112"/>
          </a:xfrm>
          <a:prstGeom prst="rect">
            <a:avLst/>
          </a:prstGeom>
        </p:spPr>
        <p:txBody>
          <a:bodyPr vert="horz" wrap="none" lIns="0" tIns="0" rIns="0" bIns="0" rtlCol="0">
            <a:noAutofit/>
          </a:bodyPr>
          <a:lstStyle/>
          <a:p>
            <a:pPr algn="ctr"/>
            <a:r>
              <a:rPr lang="en-US" sz="1200" dirty="0">
                <a:solidFill>
                  <a:schemeClr val="accent1"/>
                </a:solidFill>
              </a:rPr>
              <a:t>28%</a:t>
            </a:r>
          </a:p>
        </p:txBody>
      </p:sp>
      <p:grpSp>
        <p:nvGrpSpPr>
          <p:cNvPr id="10501" name="Group 10500">
            <a:extLst>
              <a:ext uri="{FF2B5EF4-FFF2-40B4-BE49-F238E27FC236}">
                <a16:creationId xmlns:a16="http://schemas.microsoft.com/office/drawing/2014/main" id="{E63586E2-8EFA-A91A-6117-5EE584A736B5}"/>
              </a:ext>
            </a:extLst>
          </p:cNvPr>
          <p:cNvGrpSpPr/>
          <p:nvPr/>
        </p:nvGrpSpPr>
        <p:grpSpPr>
          <a:xfrm>
            <a:off x="8040044" y="2012420"/>
            <a:ext cx="1469699" cy="446635"/>
            <a:chOff x="2524434" y="1838768"/>
            <a:chExt cx="1469699" cy="446635"/>
          </a:xfrm>
        </p:grpSpPr>
        <p:sp>
          <p:nvSpPr>
            <p:cNvPr id="10502" name="TextBox 10501">
              <a:extLst>
                <a:ext uri="{FF2B5EF4-FFF2-40B4-BE49-F238E27FC236}">
                  <a16:creationId xmlns:a16="http://schemas.microsoft.com/office/drawing/2014/main" id="{A1E0B0E8-D068-6FFD-4490-822E0230FE5B}"/>
                </a:ext>
              </a:extLst>
            </p:cNvPr>
            <p:cNvSpPr txBox="1"/>
            <p:nvPr/>
          </p:nvSpPr>
          <p:spPr>
            <a:xfrm>
              <a:off x="2837736" y="1838768"/>
              <a:ext cx="1156397" cy="364650"/>
            </a:xfrm>
            <a:prstGeom prst="rect">
              <a:avLst/>
            </a:prstGeom>
          </p:spPr>
          <p:txBody>
            <a:bodyPr vert="horz" wrap="none" lIns="0" tIns="0" rIns="0" bIns="0" rtlCol="0">
              <a:noAutofit/>
            </a:bodyPr>
            <a:lstStyle/>
            <a:p>
              <a:r>
                <a:rPr lang="en-US" sz="1200" dirty="0" err="1"/>
                <a:t>Imlunestrant</a:t>
              </a:r>
              <a:r>
                <a:rPr lang="en-US" sz="1200" dirty="0"/>
                <a:t>-</a:t>
              </a:r>
              <a:br>
                <a:rPr lang="en-US" sz="1200" dirty="0"/>
              </a:br>
              <a:r>
                <a:rPr lang="en-US" sz="1200" dirty="0" err="1"/>
                <a:t>abemaciclib</a:t>
              </a:r>
              <a:endParaRPr lang="en-US" sz="1200" dirty="0"/>
            </a:p>
            <a:p>
              <a:r>
                <a:rPr lang="en-US" sz="1200" dirty="0" err="1"/>
                <a:t>Imlunestrant</a:t>
              </a:r>
              <a:endParaRPr lang="en-US" sz="1200" dirty="0"/>
            </a:p>
          </p:txBody>
        </p:sp>
        <p:cxnSp>
          <p:nvCxnSpPr>
            <p:cNvPr id="10503" name="Straight Connector 10502">
              <a:extLst>
                <a:ext uri="{FF2B5EF4-FFF2-40B4-BE49-F238E27FC236}">
                  <a16:creationId xmlns:a16="http://schemas.microsoft.com/office/drawing/2014/main" id="{0ECFF829-A889-232F-A1CE-0C9172383080}"/>
                </a:ext>
              </a:extLst>
            </p:cNvPr>
            <p:cNvCxnSpPr/>
            <p:nvPr/>
          </p:nvCxnSpPr>
          <p:spPr>
            <a:xfrm>
              <a:off x="2524434" y="1926417"/>
              <a:ext cx="25623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04" name="Straight Connector 10503">
              <a:extLst>
                <a:ext uri="{FF2B5EF4-FFF2-40B4-BE49-F238E27FC236}">
                  <a16:creationId xmlns:a16="http://schemas.microsoft.com/office/drawing/2014/main" id="{6F80046D-9D19-2CB5-503C-E53E9C60D138}"/>
                </a:ext>
              </a:extLst>
            </p:cNvPr>
            <p:cNvCxnSpPr/>
            <p:nvPr/>
          </p:nvCxnSpPr>
          <p:spPr>
            <a:xfrm>
              <a:off x="2524434" y="2285403"/>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0505" name="TextBox 10504">
            <a:extLst>
              <a:ext uri="{FF2B5EF4-FFF2-40B4-BE49-F238E27FC236}">
                <a16:creationId xmlns:a16="http://schemas.microsoft.com/office/drawing/2014/main" id="{59B97615-FA88-F6BC-37F8-D1DA0A4055BF}"/>
              </a:ext>
            </a:extLst>
          </p:cNvPr>
          <p:cNvSpPr txBox="1"/>
          <p:nvPr/>
        </p:nvSpPr>
        <p:spPr>
          <a:xfrm>
            <a:off x="9354649" y="1824791"/>
            <a:ext cx="809881" cy="701986"/>
          </a:xfrm>
          <a:prstGeom prst="rect">
            <a:avLst/>
          </a:prstGeom>
        </p:spPr>
        <p:txBody>
          <a:bodyPr vert="horz" wrap="none" lIns="0" tIns="0" rIns="0" bIns="0" rtlCol="0">
            <a:noAutofit/>
          </a:bodyPr>
          <a:lstStyle/>
          <a:p>
            <a:pPr algn="ctr"/>
            <a:r>
              <a:rPr lang="en-US" sz="1200" b="1" dirty="0"/>
              <a:t>No. of </a:t>
            </a:r>
            <a:br>
              <a:rPr lang="en-US" sz="1200" b="1" dirty="0"/>
            </a:br>
            <a:r>
              <a:rPr lang="en-US" sz="1200" b="1" dirty="0"/>
              <a:t>Patients</a:t>
            </a:r>
          </a:p>
          <a:p>
            <a:pPr algn="ctr"/>
            <a:r>
              <a:rPr lang="en-US" sz="1200" dirty="0"/>
              <a:t>213</a:t>
            </a:r>
          </a:p>
          <a:p>
            <a:pPr algn="ctr"/>
            <a:r>
              <a:rPr lang="en-US" sz="1200" dirty="0"/>
              <a:t>213</a:t>
            </a:r>
          </a:p>
        </p:txBody>
      </p:sp>
      <p:sp>
        <p:nvSpPr>
          <p:cNvPr id="10506" name="TextBox 10505">
            <a:extLst>
              <a:ext uri="{FF2B5EF4-FFF2-40B4-BE49-F238E27FC236}">
                <a16:creationId xmlns:a16="http://schemas.microsoft.com/office/drawing/2014/main" id="{CB3B90A8-7B87-7158-F894-9D97DF0AF2F4}"/>
              </a:ext>
            </a:extLst>
          </p:cNvPr>
          <p:cNvSpPr txBox="1"/>
          <p:nvPr/>
        </p:nvSpPr>
        <p:spPr>
          <a:xfrm>
            <a:off x="10006586" y="1825377"/>
            <a:ext cx="809881" cy="701986"/>
          </a:xfrm>
          <a:prstGeom prst="rect">
            <a:avLst/>
          </a:prstGeom>
        </p:spPr>
        <p:txBody>
          <a:bodyPr vert="horz" wrap="none" lIns="0" tIns="0" rIns="0" bIns="0" rtlCol="0">
            <a:noAutofit/>
          </a:bodyPr>
          <a:lstStyle/>
          <a:p>
            <a:pPr algn="ctr"/>
            <a:r>
              <a:rPr lang="en-US" sz="1200" b="1" dirty="0"/>
              <a:t>No. of </a:t>
            </a:r>
            <a:br>
              <a:rPr lang="en-US" sz="1200" b="1" dirty="0"/>
            </a:br>
            <a:r>
              <a:rPr lang="en-US" sz="1200" b="1" dirty="0"/>
              <a:t>Events</a:t>
            </a:r>
          </a:p>
          <a:p>
            <a:pPr algn="ctr"/>
            <a:r>
              <a:rPr lang="en-US" sz="1200" dirty="0"/>
              <a:t>144</a:t>
            </a:r>
          </a:p>
          <a:p>
            <a:pPr algn="ctr"/>
            <a:r>
              <a:rPr lang="en-US" sz="1200" dirty="0"/>
              <a:t>174</a:t>
            </a:r>
          </a:p>
        </p:txBody>
      </p:sp>
      <p:sp>
        <p:nvSpPr>
          <p:cNvPr id="10507" name="TextBox 10506">
            <a:extLst>
              <a:ext uri="{FF2B5EF4-FFF2-40B4-BE49-F238E27FC236}">
                <a16:creationId xmlns:a16="http://schemas.microsoft.com/office/drawing/2014/main" id="{7ED3EEAF-464F-DF61-37B6-0B501C148BF1}"/>
              </a:ext>
            </a:extLst>
          </p:cNvPr>
          <p:cNvSpPr txBox="1"/>
          <p:nvPr/>
        </p:nvSpPr>
        <p:spPr>
          <a:xfrm>
            <a:off x="10712076" y="1831741"/>
            <a:ext cx="1038725" cy="701986"/>
          </a:xfrm>
          <a:prstGeom prst="rect">
            <a:avLst/>
          </a:prstGeom>
        </p:spPr>
        <p:txBody>
          <a:bodyPr vert="horz" wrap="none" lIns="0" tIns="0" rIns="0" bIns="0" rtlCol="0">
            <a:noAutofit/>
          </a:bodyPr>
          <a:lstStyle/>
          <a:p>
            <a:pPr algn="ctr"/>
            <a:r>
              <a:rPr lang="en-US" sz="1200" b="1" dirty="0"/>
              <a:t>Median </a:t>
            </a:r>
            <a:br>
              <a:rPr lang="en-US" sz="1200" b="1" dirty="0"/>
            </a:br>
            <a:r>
              <a:rPr lang="en-US" sz="1200" b="1" dirty="0"/>
              <a:t>PFS</a:t>
            </a:r>
          </a:p>
          <a:p>
            <a:pPr algn="ctr"/>
            <a:r>
              <a:rPr lang="en-US" sz="1200" dirty="0"/>
              <a:t>10.9 (7.5-12.5)</a:t>
            </a:r>
          </a:p>
          <a:p>
            <a:pPr algn="ctr"/>
            <a:r>
              <a:rPr lang="en-US" sz="1200" dirty="0"/>
              <a:t>5.5 (3.8-5.6)</a:t>
            </a:r>
          </a:p>
        </p:txBody>
      </p:sp>
      <p:sp>
        <p:nvSpPr>
          <p:cNvPr id="10508" name="TextBox 10507">
            <a:extLst>
              <a:ext uri="{FF2B5EF4-FFF2-40B4-BE49-F238E27FC236}">
                <a16:creationId xmlns:a16="http://schemas.microsoft.com/office/drawing/2014/main" id="{A8738AAE-AFA7-C1B6-3572-6386EF13D8B2}"/>
              </a:ext>
            </a:extLst>
          </p:cNvPr>
          <p:cNvSpPr txBox="1"/>
          <p:nvPr/>
        </p:nvSpPr>
        <p:spPr>
          <a:xfrm>
            <a:off x="9039735" y="2563865"/>
            <a:ext cx="2821676" cy="412287"/>
          </a:xfrm>
          <a:prstGeom prst="rect">
            <a:avLst/>
          </a:prstGeom>
        </p:spPr>
        <p:txBody>
          <a:bodyPr vert="horz" wrap="none" lIns="0" tIns="0" rIns="0" bIns="0" rtlCol="0">
            <a:noAutofit/>
          </a:bodyPr>
          <a:lstStyle/>
          <a:p>
            <a:pPr algn="ctr"/>
            <a:r>
              <a:rPr lang="en-US" sz="1200" dirty="0"/>
              <a:t>HR, 0.59</a:t>
            </a:r>
          </a:p>
          <a:p>
            <a:pPr algn="ctr"/>
            <a:r>
              <a:rPr lang="en-US" sz="1200" dirty="0"/>
              <a:t>(95% CI, 0.47-0.74); Nominal </a:t>
            </a:r>
            <a:r>
              <a:rPr lang="en-US" sz="1200" i="1" dirty="0"/>
              <a:t>P </a:t>
            </a:r>
            <a:r>
              <a:rPr lang="en-US" sz="1200" dirty="0"/>
              <a:t>≤ .0001</a:t>
            </a:r>
          </a:p>
        </p:txBody>
      </p:sp>
      <p:grpSp>
        <p:nvGrpSpPr>
          <p:cNvPr id="10512" name="Group 10511">
            <a:extLst>
              <a:ext uri="{FF2B5EF4-FFF2-40B4-BE49-F238E27FC236}">
                <a16:creationId xmlns:a16="http://schemas.microsoft.com/office/drawing/2014/main" id="{45EA14BA-DA19-B107-3EE8-B08826E0EA7C}"/>
              </a:ext>
            </a:extLst>
          </p:cNvPr>
          <p:cNvGrpSpPr/>
          <p:nvPr/>
        </p:nvGrpSpPr>
        <p:grpSpPr>
          <a:xfrm>
            <a:off x="6824298" y="4158921"/>
            <a:ext cx="4232912" cy="46839"/>
            <a:chOff x="6824298" y="4158921"/>
            <a:chExt cx="4232912" cy="46839"/>
          </a:xfrm>
        </p:grpSpPr>
        <p:grpSp>
          <p:nvGrpSpPr>
            <p:cNvPr id="10435" name="Group 10434">
              <a:extLst>
                <a:ext uri="{FF2B5EF4-FFF2-40B4-BE49-F238E27FC236}">
                  <a16:creationId xmlns:a16="http://schemas.microsoft.com/office/drawing/2014/main" id="{C261FC3F-D8BD-9C2C-2E09-801A28432355}"/>
                </a:ext>
              </a:extLst>
            </p:cNvPr>
            <p:cNvGrpSpPr/>
            <p:nvPr/>
          </p:nvGrpSpPr>
          <p:grpSpPr>
            <a:xfrm>
              <a:off x="6824298" y="4160040"/>
              <a:ext cx="3903449" cy="45720"/>
              <a:chOff x="1130772" y="4344889"/>
              <a:chExt cx="3903449" cy="45720"/>
            </a:xfrm>
          </p:grpSpPr>
          <p:grpSp>
            <p:nvGrpSpPr>
              <p:cNvPr id="10436" name="Group 10435">
                <a:extLst>
                  <a:ext uri="{FF2B5EF4-FFF2-40B4-BE49-F238E27FC236}">
                    <a16:creationId xmlns:a16="http://schemas.microsoft.com/office/drawing/2014/main" id="{C2B2B631-F0DF-53CB-5BD2-7FD7465B12E5}"/>
                  </a:ext>
                </a:extLst>
              </p:cNvPr>
              <p:cNvGrpSpPr/>
              <p:nvPr/>
            </p:nvGrpSpPr>
            <p:grpSpPr>
              <a:xfrm rot="5400000">
                <a:off x="1755865" y="3719796"/>
                <a:ext cx="45719" cy="1295905"/>
                <a:chOff x="1055077" y="1979526"/>
                <a:chExt cx="75695" cy="2362014"/>
              </a:xfrm>
            </p:grpSpPr>
            <p:cxnSp>
              <p:nvCxnSpPr>
                <p:cNvPr id="10447" name="Straight Connector 10446">
                  <a:extLst>
                    <a:ext uri="{FF2B5EF4-FFF2-40B4-BE49-F238E27FC236}">
                      <a16:creationId xmlns:a16="http://schemas.microsoft.com/office/drawing/2014/main" id="{18966058-46F3-E6F9-BC3A-908482D5539D}"/>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8" name="Straight Connector 10447">
                  <a:extLst>
                    <a:ext uri="{FF2B5EF4-FFF2-40B4-BE49-F238E27FC236}">
                      <a16:creationId xmlns:a16="http://schemas.microsoft.com/office/drawing/2014/main" id="{EE0C2F70-9E8F-C2FA-B067-8D4718BA974E}"/>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9" name="Straight Connector 10448">
                  <a:extLst>
                    <a:ext uri="{FF2B5EF4-FFF2-40B4-BE49-F238E27FC236}">
                      <a16:creationId xmlns:a16="http://schemas.microsoft.com/office/drawing/2014/main" id="{3FA5971D-AC63-24DE-66ED-5AE128A55D64}"/>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50" name="Straight Connector 10449">
                  <a:extLst>
                    <a:ext uri="{FF2B5EF4-FFF2-40B4-BE49-F238E27FC236}">
                      <a16:creationId xmlns:a16="http://schemas.microsoft.com/office/drawing/2014/main" id="{492C25F5-6173-542E-BBB9-697C1A15F2A9}"/>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51" name="Straight Connector 10450">
                  <a:extLst>
                    <a:ext uri="{FF2B5EF4-FFF2-40B4-BE49-F238E27FC236}">
                      <a16:creationId xmlns:a16="http://schemas.microsoft.com/office/drawing/2014/main" id="{54A3F020-419B-A490-218E-D74A1E0077DC}"/>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37" name="Group 10436">
                <a:extLst>
                  <a:ext uri="{FF2B5EF4-FFF2-40B4-BE49-F238E27FC236}">
                    <a16:creationId xmlns:a16="http://schemas.microsoft.com/office/drawing/2014/main" id="{41795AA3-2CCC-BF00-226A-5920F8C6C5A8}"/>
                  </a:ext>
                </a:extLst>
              </p:cNvPr>
              <p:cNvGrpSpPr/>
              <p:nvPr/>
            </p:nvGrpSpPr>
            <p:grpSpPr>
              <a:xfrm rot="5400000">
                <a:off x="3386126" y="3719797"/>
                <a:ext cx="45719" cy="1295905"/>
                <a:chOff x="1055077" y="1979526"/>
                <a:chExt cx="75695" cy="2362014"/>
              </a:xfrm>
            </p:grpSpPr>
            <p:cxnSp>
              <p:nvCxnSpPr>
                <p:cNvPr id="10442" name="Straight Connector 10441">
                  <a:extLst>
                    <a:ext uri="{FF2B5EF4-FFF2-40B4-BE49-F238E27FC236}">
                      <a16:creationId xmlns:a16="http://schemas.microsoft.com/office/drawing/2014/main" id="{E2F18DD1-92E6-D8FA-9378-8F7F630E72FA}"/>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3" name="Straight Connector 10442">
                  <a:extLst>
                    <a:ext uri="{FF2B5EF4-FFF2-40B4-BE49-F238E27FC236}">
                      <a16:creationId xmlns:a16="http://schemas.microsoft.com/office/drawing/2014/main" id="{916F7F44-F877-42C0-8806-D08366834EF4}"/>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4" name="Straight Connector 10443">
                  <a:extLst>
                    <a:ext uri="{FF2B5EF4-FFF2-40B4-BE49-F238E27FC236}">
                      <a16:creationId xmlns:a16="http://schemas.microsoft.com/office/drawing/2014/main" id="{4E5FA2A3-3D6C-9327-032D-8177AAD254A5}"/>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5" name="Straight Connector 10444">
                  <a:extLst>
                    <a:ext uri="{FF2B5EF4-FFF2-40B4-BE49-F238E27FC236}">
                      <a16:creationId xmlns:a16="http://schemas.microsoft.com/office/drawing/2014/main" id="{BE1A8C83-B8FD-DC45-9919-62B449E8291D}"/>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6" name="Straight Connector 10445">
                  <a:extLst>
                    <a:ext uri="{FF2B5EF4-FFF2-40B4-BE49-F238E27FC236}">
                      <a16:creationId xmlns:a16="http://schemas.microsoft.com/office/drawing/2014/main" id="{2FCEFF8F-36C9-3B2D-2B20-669FC1E91502}"/>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38" name="Group 10437">
                <a:extLst>
                  <a:ext uri="{FF2B5EF4-FFF2-40B4-BE49-F238E27FC236}">
                    <a16:creationId xmlns:a16="http://schemas.microsoft.com/office/drawing/2014/main" id="{EB1D8BDB-7B28-8365-60C0-731F2F24B261}"/>
                  </a:ext>
                </a:extLst>
              </p:cNvPr>
              <p:cNvGrpSpPr/>
              <p:nvPr/>
            </p:nvGrpSpPr>
            <p:grpSpPr>
              <a:xfrm rot="5400000">
                <a:off x="4687385" y="4043773"/>
                <a:ext cx="45719" cy="647953"/>
                <a:chOff x="1055077" y="3160533"/>
                <a:chExt cx="75695" cy="1181007"/>
              </a:xfrm>
            </p:grpSpPr>
            <p:cxnSp>
              <p:nvCxnSpPr>
                <p:cNvPr id="10439" name="Straight Connector 10438">
                  <a:extLst>
                    <a:ext uri="{FF2B5EF4-FFF2-40B4-BE49-F238E27FC236}">
                      <a16:creationId xmlns:a16="http://schemas.microsoft.com/office/drawing/2014/main" id="{61A0FE65-1FF3-0965-E419-9CEC4961729E}"/>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0" name="Straight Connector 10439">
                  <a:extLst>
                    <a:ext uri="{FF2B5EF4-FFF2-40B4-BE49-F238E27FC236}">
                      <a16:creationId xmlns:a16="http://schemas.microsoft.com/office/drawing/2014/main" id="{C66AF907-6DF0-6794-9690-D962623DD591}"/>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1" name="Straight Connector 10440">
                  <a:extLst>
                    <a:ext uri="{FF2B5EF4-FFF2-40B4-BE49-F238E27FC236}">
                      <a16:creationId xmlns:a16="http://schemas.microsoft.com/office/drawing/2014/main" id="{A3BC2CD4-AEDA-B32B-CB4D-EDADA25DA7A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10511" name="Straight Connector 10510">
              <a:extLst>
                <a:ext uri="{FF2B5EF4-FFF2-40B4-BE49-F238E27FC236}">
                  <a16:creationId xmlns:a16="http://schemas.microsoft.com/office/drawing/2014/main" id="{B4C5D9D1-75D1-A4D8-C744-1C34EFDC6DBB}"/>
                </a:ext>
              </a:extLst>
            </p:cNvPr>
            <p:cNvCxnSpPr>
              <a:cxnSpLocks/>
            </p:cNvCxnSpPr>
            <p:nvPr/>
          </p:nvCxnSpPr>
          <p:spPr>
            <a:xfrm rot="5400000">
              <a:off x="11034350" y="4181781"/>
              <a:ext cx="45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513" name="TextBox 10512">
            <a:extLst>
              <a:ext uri="{FF2B5EF4-FFF2-40B4-BE49-F238E27FC236}">
                <a16:creationId xmlns:a16="http://schemas.microsoft.com/office/drawing/2014/main" id="{F07D4090-4E5D-FCA7-7181-578B205FB7E4}"/>
              </a:ext>
            </a:extLst>
          </p:cNvPr>
          <p:cNvSpPr txBox="1"/>
          <p:nvPr/>
        </p:nvSpPr>
        <p:spPr>
          <a:xfrm>
            <a:off x="10896663" y="4740445"/>
            <a:ext cx="360947" cy="742591"/>
          </a:xfrm>
          <a:prstGeom prst="rect">
            <a:avLst/>
          </a:prstGeom>
        </p:spPr>
        <p:txBody>
          <a:bodyPr vert="horz" wrap="none" lIns="0" tIns="0" rIns="0" bIns="0" rtlCol="0">
            <a:noAutofit/>
          </a:bodyPr>
          <a:lstStyle/>
          <a:p>
            <a:pPr algn="ctr"/>
            <a:r>
              <a:rPr lang="en-US" sz="1200" dirty="0"/>
              <a:t>0</a:t>
            </a:r>
          </a:p>
          <a:p>
            <a:pPr algn="ctr"/>
            <a:r>
              <a:rPr lang="en-US" sz="1200" dirty="0"/>
              <a:t>(69)</a:t>
            </a:r>
          </a:p>
          <a:p>
            <a:pPr algn="ctr"/>
            <a:r>
              <a:rPr lang="en-US" sz="1200" dirty="0"/>
              <a:t>0</a:t>
            </a:r>
          </a:p>
          <a:p>
            <a:pPr algn="ctr"/>
            <a:r>
              <a:rPr lang="en-US" sz="1200" dirty="0"/>
              <a:t>(39)</a:t>
            </a:r>
          </a:p>
        </p:txBody>
      </p:sp>
      <p:sp>
        <p:nvSpPr>
          <p:cNvPr id="10514" name="TextBox 10513">
            <a:extLst>
              <a:ext uri="{FF2B5EF4-FFF2-40B4-BE49-F238E27FC236}">
                <a16:creationId xmlns:a16="http://schemas.microsoft.com/office/drawing/2014/main" id="{74605889-B27A-991F-3FF8-84BD4B7111C8}"/>
              </a:ext>
            </a:extLst>
          </p:cNvPr>
          <p:cNvSpPr txBox="1"/>
          <p:nvPr/>
        </p:nvSpPr>
        <p:spPr>
          <a:xfrm>
            <a:off x="10880302" y="4228592"/>
            <a:ext cx="360947" cy="231112"/>
          </a:xfrm>
          <a:prstGeom prst="rect">
            <a:avLst/>
          </a:prstGeom>
        </p:spPr>
        <p:txBody>
          <a:bodyPr vert="horz" wrap="none" lIns="0" tIns="0" rIns="0" bIns="0" rtlCol="0">
            <a:noAutofit/>
          </a:bodyPr>
          <a:lstStyle/>
          <a:p>
            <a:pPr algn="ctr"/>
            <a:r>
              <a:rPr lang="en-US" sz="1400" dirty="0"/>
              <a:t>39</a:t>
            </a:r>
          </a:p>
        </p:txBody>
      </p:sp>
      <p:grpSp>
        <p:nvGrpSpPr>
          <p:cNvPr id="10527" name="Group 10526">
            <a:extLst>
              <a:ext uri="{FF2B5EF4-FFF2-40B4-BE49-F238E27FC236}">
                <a16:creationId xmlns:a16="http://schemas.microsoft.com/office/drawing/2014/main" id="{785F7E85-1AC6-19B8-C7A9-02FF09FC93F8}"/>
              </a:ext>
            </a:extLst>
          </p:cNvPr>
          <p:cNvGrpSpPr/>
          <p:nvPr/>
        </p:nvGrpSpPr>
        <p:grpSpPr>
          <a:xfrm>
            <a:off x="6824297" y="1757488"/>
            <a:ext cx="3643548" cy="2251783"/>
            <a:chOff x="6824297" y="1757488"/>
            <a:chExt cx="3643548" cy="2251783"/>
          </a:xfrm>
        </p:grpSpPr>
        <p:cxnSp>
          <p:nvCxnSpPr>
            <p:cNvPr id="10411" name="Straight Connector 10410">
              <a:extLst>
                <a:ext uri="{FF2B5EF4-FFF2-40B4-BE49-F238E27FC236}">
                  <a16:creationId xmlns:a16="http://schemas.microsoft.com/office/drawing/2014/main" id="{1DAD169B-4D53-A0B5-9B56-959F3EEC975E}"/>
                </a:ext>
              </a:extLst>
            </p:cNvPr>
            <p:cNvCxnSpPr>
              <a:cxnSpLocks/>
            </p:cNvCxnSpPr>
            <p:nvPr/>
          </p:nvCxnSpPr>
          <p:spPr>
            <a:xfrm>
              <a:off x="6824297" y="17574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2" name="Straight Connector 10411">
              <a:extLst>
                <a:ext uri="{FF2B5EF4-FFF2-40B4-BE49-F238E27FC236}">
                  <a16:creationId xmlns:a16="http://schemas.microsoft.com/office/drawing/2014/main" id="{17D61391-CD40-E89C-E9DB-4D1BC0A3BFA8}"/>
                </a:ext>
              </a:extLst>
            </p:cNvPr>
            <p:cNvCxnSpPr>
              <a:cxnSpLocks/>
            </p:cNvCxnSpPr>
            <p:nvPr/>
          </p:nvCxnSpPr>
          <p:spPr>
            <a:xfrm>
              <a:off x="6931027" y="17574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3" name="Straight Connector 10412">
              <a:extLst>
                <a:ext uri="{FF2B5EF4-FFF2-40B4-BE49-F238E27FC236}">
                  <a16:creationId xmlns:a16="http://schemas.microsoft.com/office/drawing/2014/main" id="{54B6FE77-8339-4A5B-C9D2-C87AEBDD3136}"/>
                </a:ext>
              </a:extLst>
            </p:cNvPr>
            <p:cNvCxnSpPr>
              <a:cxnSpLocks/>
            </p:cNvCxnSpPr>
            <p:nvPr/>
          </p:nvCxnSpPr>
          <p:spPr>
            <a:xfrm flipH="1">
              <a:off x="6980097" y="2181608"/>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4" name="Straight Connector 10413">
              <a:extLst>
                <a:ext uri="{FF2B5EF4-FFF2-40B4-BE49-F238E27FC236}">
                  <a16:creationId xmlns:a16="http://schemas.microsoft.com/office/drawing/2014/main" id="{9BAD43D4-4639-CB3C-02CE-59CD16ECEDB9}"/>
                </a:ext>
              </a:extLst>
            </p:cNvPr>
            <p:cNvCxnSpPr>
              <a:cxnSpLocks/>
            </p:cNvCxnSpPr>
            <p:nvPr/>
          </p:nvCxnSpPr>
          <p:spPr>
            <a:xfrm>
              <a:off x="8012016" y="3330059"/>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5" name="Straight Connector 10414">
              <a:extLst>
                <a:ext uri="{FF2B5EF4-FFF2-40B4-BE49-F238E27FC236}">
                  <a16:creationId xmlns:a16="http://schemas.microsoft.com/office/drawing/2014/main" id="{4DD1EA65-AE34-DF8A-C2BA-57B66BCCB87C}"/>
                </a:ext>
              </a:extLst>
            </p:cNvPr>
            <p:cNvCxnSpPr>
              <a:cxnSpLocks/>
            </p:cNvCxnSpPr>
            <p:nvPr/>
          </p:nvCxnSpPr>
          <p:spPr>
            <a:xfrm>
              <a:off x="7250025" y="2797073"/>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6" name="Straight Connector 10415">
              <a:extLst>
                <a:ext uri="{FF2B5EF4-FFF2-40B4-BE49-F238E27FC236}">
                  <a16:creationId xmlns:a16="http://schemas.microsoft.com/office/drawing/2014/main" id="{234C8B27-52CA-896F-5609-DF006A4C95B9}"/>
                </a:ext>
              </a:extLst>
            </p:cNvPr>
            <p:cNvCxnSpPr>
              <a:cxnSpLocks/>
            </p:cNvCxnSpPr>
            <p:nvPr/>
          </p:nvCxnSpPr>
          <p:spPr>
            <a:xfrm>
              <a:off x="8940050" y="369854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7" name="Straight Connector 10416">
              <a:extLst>
                <a:ext uri="{FF2B5EF4-FFF2-40B4-BE49-F238E27FC236}">
                  <a16:creationId xmlns:a16="http://schemas.microsoft.com/office/drawing/2014/main" id="{83EB7ECB-0A78-14B6-EA26-0EDF1AC78746}"/>
                </a:ext>
              </a:extLst>
            </p:cNvPr>
            <p:cNvCxnSpPr>
              <a:cxnSpLocks/>
            </p:cNvCxnSpPr>
            <p:nvPr/>
          </p:nvCxnSpPr>
          <p:spPr>
            <a:xfrm flipH="1">
              <a:off x="6985921" y="2471289"/>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8" name="Straight Connector 10417">
              <a:extLst>
                <a:ext uri="{FF2B5EF4-FFF2-40B4-BE49-F238E27FC236}">
                  <a16:creationId xmlns:a16="http://schemas.microsoft.com/office/drawing/2014/main" id="{EEC68D2C-70E4-2DD6-76AE-C2AC0566875F}"/>
                </a:ext>
              </a:extLst>
            </p:cNvPr>
            <p:cNvCxnSpPr>
              <a:cxnSpLocks/>
            </p:cNvCxnSpPr>
            <p:nvPr/>
          </p:nvCxnSpPr>
          <p:spPr>
            <a:xfrm flipH="1">
              <a:off x="6994595" y="2503481"/>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9" name="Straight Connector 10418">
              <a:extLst>
                <a:ext uri="{FF2B5EF4-FFF2-40B4-BE49-F238E27FC236}">
                  <a16:creationId xmlns:a16="http://schemas.microsoft.com/office/drawing/2014/main" id="{BDA3B1D4-54EC-519F-E3D4-2E511B561F73}"/>
                </a:ext>
              </a:extLst>
            </p:cNvPr>
            <p:cNvCxnSpPr>
              <a:cxnSpLocks/>
            </p:cNvCxnSpPr>
            <p:nvPr/>
          </p:nvCxnSpPr>
          <p:spPr>
            <a:xfrm>
              <a:off x="8926937" y="3689906"/>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0" name="Straight Connector 10419">
              <a:extLst>
                <a:ext uri="{FF2B5EF4-FFF2-40B4-BE49-F238E27FC236}">
                  <a16:creationId xmlns:a16="http://schemas.microsoft.com/office/drawing/2014/main" id="{B982E889-18D7-4F46-D9D8-181A17917E0B}"/>
                </a:ext>
              </a:extLst>
            </p:cNvPr>
            <p:cNvCxnSpPr>
              <a:cxnSpLocks/>
            </p:cNvCxnSpPr>
            <p:nvPr/>
          </p:nvCxnSpPr>
          <p:spPr>
            <a:xfrm>
              <a:off x="9225753" y="376638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1" name="Straight Connector 10420">
              <a:extLst>
                <a:ext uri="{FF2B5EF4-FFF2-40B4-BE49-F238E27FC236}">
                  <a16:creationId xmlns:a16="http://schemas.microsoft.com/office/drawing/2014/main" id="{5BB44FC3-B45D-1F76-9061-A2627AC0A0FD}"/>
                </a:ext>
              </a:extLst>
            </p:cNvPr>
            <p:cNvCxnSpPr>
              <a:cxnSpLocks/>
            </p:cNvCxnSpPr>
            <p:nvPr/>
          </p:nvCxnSpPr>
          <p:spPr>
            <a:xfrm>
              <a:off x="9519427" y="3802747"/>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2" name="Straight Connector 10421">
              <a:extLst>
                <a:ext uri="{FF2B5EF4-FFF2-40B4-BE49-F238E27FC236}">
                  <a16:creationId xmlns:a16="http://schemas.microsoft.com/office/drawing/2014/main" id="{01464794-63C6-47CF-6FBE-522A1983F93E}"/>
                </a:ext>
              </a:extLst>
            </p:cNvPr>
            <p:cNvCxnSpPr>
              <a:cxnSpLocks/>
            </p:cNvCxnSpPr>
            <p:nvPr/>
          </p:nvCxnSpPr>
          <p:spPr>
            <a:xfrm>
              <a:off x="9541938" y="3802746"/>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7" name="Straight Connector 10516">
              <a:extLst>
                <a:ext uri="{FF2B5EF4-FFF2-40B4-BE49-F238E27FC236}">
                  <a16:creationId xmlns:a16="http://schemas.microsoft.com/office/drawing/2014/main" id="{4F4EA041-F3CD-C71D-6458-47D65F83E5B0}"/>
                </a:ext>
              </a:extLst>
            </p:cNvPr>
            <p:cNvCxnSpPr>
              <a:cxnSpLocks/>
            </p:cNvCxnSpPr>
            <p:nvPr/>
          </p:nvCxnSpPr>
          <p:spPr>
            <a:xfrm flipH="1">
              <a:off x="6997507" y="2539595"/>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8" name="Straight Connector 10517">
              <a:extLst>
                <a:ext uri="{FF2B5EF4-FFF2-40B4-BE49-F238E27FC236}">
                  <a16:creationId xmlns:a16="http://schemas.microsoft.com/office/drawing/2014/main" id="{4DBFCC19-5AE3-9F35-ACC1-C1F43D0D9185}"/>
                </a:ext>
              </a:extLst>
            </p:cNvPr>
            <p:cNvCxnSpPr>
              <a:cxnSpLocks/>
            </p:cNvCxnSpPr>
            <p:nvPr/>
          </p:nvCxnSpPr>
          <p:spPr>
            <a:xfrm flipH="1">
              <a:off x="7008057" y="2583593"/>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9" name="Straight Connector 10518">
              <a:extLst>
                <a:ext uri="{FF2B5EF4-FFF2-40B4-BE49-F238E27FC236}">
                  <a16:creationId xmlns:a16="http://schemas.microsoft.com/office/drawing/2014/main" id="{6A80DE1E-2F41-1EC5-77A8-5192D0D47018}"/>
                </a:ext>
              </a:extLst>
            </p:cNvPr>
            <p:cNvCxnSpPr>
              <a:cxnSpLocks/>
            </p:cNvCxnSpPr>
            <p:nvPr/>
          </p:nvCxnSpPr>
          <p:spPr>
            <a:xfrm flipH="1">
              <a:off x="7166409" y="2651998"/>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0" name="Straight Connector 10519">
              <a:extLst>
                <a:ext uri="{FF2B5EF4-FFF2-40B4-BE49-F238E27FC236}">
                  <a16:creationId xmlns:a16="http://schemas.microsoft.com/office/drawing/2014/main" id="{194CA64F-E880-89F6-764C-5A0B82F00036}"/>
                </a:ext>
              </a:extLst>
            </p:cNvPr>
            <p:cNvCxnSpPr>
              <a:cxnSpLocks/>
            </p:cNvCxnSpPr>
            <p:nvPr/>
          </p:nvCxnSpPr>
          <p:spPr>
            <a:xfrm flipH="1">
              <a:off x="7184852" y="2754892"/>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1" name="Straight Connector 10520">
              <a:extLst>
                <a:ext uri="{FF2B5EF4-FFF2-40B4-BE49-F238E27FC236}">
                  <a16:creationId xmlns:a16="http://schemas.microsoft.com/office/drawing/2014/main" id="{D117E0B6-5DDA-2470-D622-8B12EC17D9C3}"/>
                </a:ext>
              </a:extLst>
            </p:cNvPr>
            <p:cNvCxnSpPr>
              <a:cxnSpLocks/>
            </p:cNvCxnSpPr>
            <p:nvPr/>
          </p:nvCxnSpPr>
          <p:spPr>
            <a:xfrm flipH="1">
              <a:off x="10374575" y="4009271"/>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2" name="Straight Connector 10521">
              <a:extLst>
                <a:ext uri="{FF2B5EF4-FFF2-40B4-BE49-F238E27FC236}">
                  <a16:creationId xmlns:a16="http://schemas.microsoft.com/office/drawing/2014/main" id="{2A229077-C27F-AAC2-5299-12BDA802F48F}"/>
                </a:ext>
              </a:extLst>
            </p:cNvPr>
            <p:cNvCxnSpPr>
              <a:cxnSpLocks/>
            </p:cNvCxnSpPr>
            <p:nvPr/>
          </p:nvCxnSpPr>
          <p:spPr>
            <a:xfrm>
              <a:off x="9569117" y="38031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3" name="Straight Connector 10522">
              <a:extLst>
                <a:ext uri="{FF2B5EF4-FFF2-40B4-BE49-F238E27FC236}">
                  <a16:creationId xmlns:a16="http://schemas.microsoft.com/office/drawing/2014/main" id="{1E0F372F-6FB5-90F5-7A19-F1A75A873772}"/>
                </a:ext>
              </a:extLst>
            </p:cNvPr>
            <p:cNvCxnSpPr>
              <a:cxnSpLocks/>
            </p:cNvCxnSpPr>
            <p:nvPr/>
          </p:nvCxnSpPr>
          <p:spPr>
            <a:xfrm>
              <a:off x="9811793" y="3799834"/>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4" name="Straight Connector 10523">
              <a:extLst>
                <a:ext uri="{FF2B5EF4-FFF2-40B4-BE49-F238E27FC236}">
                  <a16:creationId xmlns:a16="http://schemas.microsoft.com/office/drawing/2014/main" id="{EA9531DB-C7FA-E4F1-D214-53BBC219760F}"/>
                </a:ext>
              </a:extLst>
            </p:cNvPr>
            <p:cNvCxnSpPr>
              <a:cxnSpLocks/>
            </p:cNvCxnSpPr>
            <p:nvPr/>
          </p:nvCxnSpPr>
          <p:spPr>
            <a:xfrm>
              <a:off x="9833149" y="3799834"/>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5" name="Straight Connector 10524">
              <a:extLst>
                <a:ext uri="{FF2B5EF4-FFF2-40B4-BE49-F238E27FC236}">
                  <a16:creationId xmlns:a16="http://schemas.microsoft.com/office/drawing/2014/main" id="{22E66D0F-A00A-23C3-AB31-CF7202772EA0}"/>
                </a:ext>
              </a:extLst>
            </p:cNvPr>
            <p:cNvCxnSpPr>
              <a:cxnSpLocks/>
            </p:cNvCxnSpPr>
            <p:nvPr/>
          </p:nvCxnSpPr>
          <p:spPr>
            <a:xfrm>
              <a:off x="10125329" y="386434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6" name="Straight Connector 10525">
              <a:extLst>
                <a:ext uri="{FF2B5EF4-FFF2-40B4-BE49-F238E27FC236}">
                  <a16:creationId xmlns:a16="http://schemas.microsoft.com/office/drawing/2014/main" id="{B6D74087-2B0F-B653-9CDC-8D309D739D0A}"/>
                </a:ext>
              </a:extLst>
            </p:cNvPr>
            <p:cNvCxnSpPr>
              <a:cxnSpLocks/>
            </p:cNvCxnSpPr>
            <p:nvPr/>
          </p:nvCxnSpPr>
          <p:spPr>
            <a:xfrm>
              <a:off x="10423334" y="390726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556" name="Group 10555">
            <a:extLst>
              <a:ext uri="{FF2B5EF4-FFF2-40B4-BE49-F238E27FC236}">
                <a16:creationId xmlns:a16="http://schemas.microsoft.com/office/drawing/2014/main" id="{2D76FD19-F31C-D7BA-60EA-3CE1B9861E96}"/>
              </a:ext>
            </a:extLst>
          </p:cNvPr>
          <p:cNvGrpSpPr/>
          <p:nvPr/>
        </p:nvGrpSpPr>
        <p:grpSpPr>
          <a:xfrm>
            <a:off x="6969890" y="1900088"/>
            <a:ext cx="4061356" cy="1922872"/>
            <a:chOff x="6969890" y="1900088"/>
            <a:chExt cx="4061356" cy="1922872"/>
          </a:xfrm>
        </p:grpSpPr>
        <p:cxnSp>
          <p:nvCxnSpPr>
            <p:cNvPr id="10489" name="Straight Connector 10488">
              <a:extLst>
                <a:ext uri="{FF2B5EF4-FFF2-40B4-BE49-F238E27FC236}">
                  <a16:creationId xmlns:a16="http://schemas.microsoft.com/office/drawing/2014/main" id="{020130C3-79DB-E5F2-1D17-9C8F2C2E5156}"/>
                </a:ext>
              </a:extLst>
            </p:cNvPr>
            <p:cNvCxnSpPr>
              <a:cxnSpLocks/>
            </p:cNvCxnSpPr>
            <p:nvPr/>
          </p:nvCxnSpPr>
          <p:spPr>
            <a:xfrm>
              <a:off x="7065744" y="2144503"/>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1" name="Straight Connector 10490">
              <a:extLst>
                <a:ext uri="{FF2B5EF4-FFF2-40B4-BE49-F238E27FC236}">
                  <a16:creationId xmlns:a16="http://schemas.microsoft.com/office/drawing/2014/main" id="{B61EE366-DF96-D18D-1E0C-1469BC4E0C08}"/>
                </a:ext>
              </a:extLst>
            </p:cNvPr>
            <p:cNvCxnSpPr>
              <a:cxnSpLocks/>
            </p:cNvCxnSpPr>
            <p:nvPr/>
          </p:nvCxnSpPr>
          <p:spPr>
            <a:xfrm flipH="1">
              <a:off x="6969890" y="1900088"/>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2" name="Straight Connector 10491">
              <a:extLst>
                <a:ext uri="{FF2B5EF4-FFF2-40B4-BE49-F238E27FC236}">
                  <a16:creationId xmlns:a16="http://schemas.microsoft.com/office/drawing/2014/main" id="{3F77B067-6981-E5D9-1985-4097CE1AB135}"/>
                </a:ext>
              </a:extLst>
            </p:cNvPr>
            <p:cNvCxnSpPr>
              <a:cxnSpLocks/>
            </p:cNvCxnSpPr>
            <p:nvPr/>
          </p:nvCxnSpPr>
          <p:spPr>
            <a:xfrm>
              <a:off x="7860188" y="292913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3" name="Straight Connector 10492">
              <a:extLst>
                <a:ext uri="{FF2B5EF4-FFF2-40B4-BE49-F238E27FC236}">
                  <a16:creationId xmlns:a16="http://schemas.microsoft.com/office/drawing/2014/main" id="{34961A22-9D05-B048-FF83-73CFFE20A544}"/>
                </a:ext>
              </a:extLst>
            </p:cNvPr>
            <p:cNvCxnSpPr>
              <a:cxnSpLocks/>
            </p:cNvCxnSpPr>
            <p:nvPr/>
          </p:nvCxnSpPr>
          <p:spPr>
            <a:xfrm>
              <a:off x="8322198" y="31427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4" name="Straight Connector 10493">
              <a:extLst>
                <a:ext uri="{FF2B5EF4-FFF2-40B4-BE49-F238E27FC236}">
                  <a16:creationId xmlns:a16="http://schemas.microsoft.com/office/drawing/2014/main" id="{9B2A180F-7F9B-2BF4-430F-F4E4F278D754}"/>
                </a:ext>
              </a:extLst>
            </p:cNvPr>
            <p:cNvCxnSpPr>
              <a:cxnSpLocks/>
            </p:cNvCxnSpPr>
            <p:nvPr/>
          </p:nvCxnSpPr>
          <p:spPr>
            <a:xfrm flipH="1">
              <a:off x="6972861" y="201045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5" name="Straight Connector 10494">
              <a:extLst>
                <a:ext uri="{FF2B5EF4-FFF2-40B4-BE49-F238E27FC236}">
                  <a16:creationId xmlns:a16="http://schemas.microsoft.com/office/drawing/2014/main" id="{E71F4D67-44A1-AA1C-ACB6-187A4D993CA8}"/>
                </a:ext>
              </a:extLst>
            </p:cNvPr>
            <p:cNvCxnSpPr>
              <a:cxnSpLocks/>
            </p:cNvCxnSpPr>
            <p:nvPr/>
          </p:nvCxnSpPr>
          <p:spPr>
            <a:xfrm flipH="1">
              <a:off x="6980025" y="2081901"/>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6" name="Straight Connector 10495">
              <a:extLst>
                <a:ext uri="{FF2B5EF4-FFF2-40B4-BE49-F238E27FC236}">
                  <a16:creationId xmlns:a16="http://schemas.microsoft.com/office/drawing/2014/main" id="{2C5EA214-ED64-C98F-EFFE-D59F32284B0F}"/>
                </a:ext>
              </a:extLst>
            </p:cNvPr>
            <p:cNvCxnSpPr>
              <a:cxnSpLocks/>
            </p:cNvCxnSpPr>
            <p:nvPr/>
          </p:nvCxnSpPr>
          <p:spPr>
            <a:xfrm flipH="1">
              <a:off x="6986167" y="2116232"/>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28" name="Straight Connector 10527">
              <a:extLst>
                <a:ext uri="{FF2B5EF4-FFF2-40B4-BE49-F238E27FC236}">
                  <a16:creationId xmlns:a16="http://schemas.microsoft.com/office/drawing/2014/main" id="{D15AD6E2-C53D-9FD3-58CB-6175C3720766}"/>
                </a:ext>
              </a:extLst>
            </p:cNvPr>
            <p:cNvCxnSpPr>
              <a:cxnSpLocks/>
            </p:cNvCxnSpPr>
            <p:nvPr/>
          </p:nvCxnSpPr>
          <p:spPr>
            <a:xfrm flipH="1">
              <a:off x="7173223" y="227929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29" name="Straight Connector 10528">
              <a:extLst>
                <a:ext uri="{FF2B5EF4-FFF2-40B4-BE49-F238E27FC236}">
                  <a16:creationId xmlns:a16="http://schemas.microsoft.com/office/drawing/2014/main" id="{6EBC51CF-DBD1-3032-710D-D03084B60EDA}"/>
                </a:ext>
              </a:extLst>
            </p:cNvPr>
            <p:cNvCxnSpPr>
              <a:cxnSpLocks/>
            </p:cNvCxnSpPr>
            <p:nvPr/>
          </p:nvCxnSpPr>
          <p:spPr>
            <a:xfrm flipH="1">
              <a:off x="7181666" y="2305282"/>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0" name="Straight Connector 10529">
              <a:extLst>
                <a:ext uri="{FF2B5EF4-FFF2-40B4-BE49-F238E27FC236}">
                  <a16:creationId xmlns:a16="http://schemas.microsoft.com/office/drawing/2014/main" id="{81A8539B-8F87-7188-BBD8-E1ACAAF84FAC}"/>
                </a:ext>
              </a:extLst>
            </p:cNvPr>
            <p:cNvCxnSpPr>
              <a:cxnSpLocks/>
            </p:cNvCxnSpPr>
            <p:nvPr/>
          </p:nvCxnSpPr>
          <p:spPr>
            <a:xfrm flipH="1">
              <a:off x="7195670" y="234416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1" name="Straight Connector 10530">
              <a:extLst>
                <a:ext uri="{FF2B5EF4-FFF2-40B4-BE49-F238E27FC236}">
                  <a16:creationId xmlns:a16="http://schemas.microsoft.com/office/drawing/2014/main" id="{1FDE2FC0-963A-3FC5-F38B-60CCAC7DB448}"/>
                </a:ext>
              </a:extLst>
            </p:cNvPr>
            <p:cNvCxnSpPr>
              <a:cxnSpLocks/>
            </p:cNvCxnSpPr>
            <p:nvPr/>
          </p:nvCxnSpPr>
          <p:spPr>
            <a:xfrm flipH="1">
              <a:off x="7369606" y="2438127"/>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2" name="Straight Connector 10531">
              <a:extLst>
                <a:ext uri="{FF2B5EF4-FFF2-40B4-BE49-F238E27FC236}">
                  <a16:creationId xmlns:a16="http://schemas.microsoft.com/office/drawing/2014/main" id="{0EAA0241-978F-97DD-F212-C3093470A2E3}"/>
                </a:ext>
              </a:extLst>
            </p:cNvPr>
            <p:cNvCxnSpPr>
              <a:cxnSpLocks/>
            </p:cNvCxnSpPr>
            <p:nvPr/>
          </p:nvCxnSpPr>
          <p:spPr>
            <a:xfrm flipH="1">
              <a:off x="7522006" y="2590527"/>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3" name="Straight Connector 10532">
              <a:extLst>
                <a:ext uri="{FF2B5EF4-FFF2-40B4-BE49-F238E27FC236}">
                  <a16:creationId xmlns:a16="http://schemas.microsoft.com/office/drawing/2014/main" id="{AEA033C7-CD52-8223-5706-496328304DCB}"/>
                </a:ext>
              </a:extLst>
            </p:cNvPr>
            <p:cNvCxnSpPr>
              <a:cxnSpLocks/>
            </p:cNvCxnSpPr>
            <p:nvPr/>
          </p:nvCxnSpPr>
          <p:spPr>
            <a:xfrm flipH="1">
              <a:off x="7780752" y="2922118"/>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4" name="Straight Connector 10533">
              <a:extLst>
                <a:ext uri="{FF2B5EF4-FFF2-40B4-BE49-F238E27FC236}">
                  <a16:creationId xmlns:a16="http://schemas.microsoft.com/office/drawing/2014/main" id="{66FAAB74-D47D-FB33-57F6-E2C19C0C793A}"/>
                </a:ext>
              </a:extLst>
            </p:cNvPr>
            <p:cNvCxnSpPr>
              <a:cxnSpLocks/>
            </p:cNvCxnSpPr>
            <p:nvPr/>
          </p:nvCxnSpPr>
          <p:spPr>
            <a:xfrm>
              <a:off x="8335972" y="316190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5" name="Straight Connector 10534">
              <a:extLst>
                <a:ext uri="{FF2B5EF4-FFF2-40B4-BE49-F238E27FC236}">
                  <a16:creationId xmlns:a16="http://schemas.microsoft.com/office/drawing/2014/main" id="{EBC8D7A7-F619-49D4-F745-23179127E339}"/>
                </a:ext>
              </a:extLst>
            </p:cNvPr>
            <p:cNvCxnSpPr>
              <a:cxnSpLocks/>
            </p:cNvCxnSpPr>
            <p:nvPr/>
          </p:nvCxnSpPr>
          <p:spPr>
            <a:xfrm>
              <a:off x="8440531" y="317567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6" name="Straight Connector 10535">
              <a:extLst>
                <a:ext uri="{FF2B5EF4-FFF2-40B4-BE49-F238E27FC236}">
                  <a16:creationId xmlns:a16="http://schemas.microsoft.com/office/drawing/2014/main" id="{8ACE6795-7A92-7BB2-1D18-23C1F43FD6D4}"/>
                </a:ext>
              </a:extLst>
            </p:cNvPr>
            <p:cNvCxnSpPr>
              <a:cxnSpLocks/>
            </p:cNvCxnSpPr>
            <p:nvPr/>
          </p:nvCxnSpPr>
          <p:spPr>
            <a:xfrm>
              <a:off x="8928988" y="3345111"/>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7" name="Straight Connector 10536">
              <a:extLst>
                <a:ext uri="{FF2B5EF4-FFF2-40B4-BE49-F238E27FC236}">
                  <a16:creationId xmlns:a16="http://schemas.microsoft.com/office/drawing/2014/main" id="{A256A0B8-17A3-FD8A-60EC-28C09547366B}"/>
                </a:ext>
              </a:extLst>
            </p:cNvPr>
            <p:cNvCxnSpPr>
              <a:cxnSpLocks/>
            </p:cNvCxnSpPr>
            <p:nvPr/>
          </p:nvCxnSpPr>
          <p:spPr>
            <a:xfrm>
              <a:off x="9105199" y="336117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8" name="Straight Connector 10537">
              <a:extLst>
                <a:ext uri="{FF2B5EF4-FFF2-40B4-BE49-F238E27FC236}">
                  <a16:creationId xmlns:a16="http://schemas.microsoft.com/office/drawing/2014/main" id="{BC9D61C0-132D-390D-B134-F1387941C8CC}"/>
                </a:ext>
              </a:extLst>
            </p:cNvPr>
            <p:cNvCxnSpPr>
              <a:cxnSpLocks/>
            </p:cNvCxnSpPr>
            <p:nvPr/>
          </p:nvCxnSpPr>
          <p:spPr>
            <a:xfrm>
              <a:off x="9131117" y="336688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9" name="Straight Connector 10538">
              <a:extLst>
                <a:ext uri="{FF2B5EF4-FFF2-40B4-BE49-F238E27FC236}">
                  <a16:creationId xmlns:a16="http://schemas.microsoft.com/office/drawing/2014/main" id="{936E6D6B-BFD9-FC7D-9A87-5A1CB91D7B0B}"/>
                </a:ext>
              </a:extLst>
            </p:cNvPr>
            <p:cNvCxnSpPr>
              <a:cxnSpLocks/>
            </p:cNvCxnSpPr>
            <p:nvPr/>
          </p:nvCxnSpPr>
          <p:spPr>
            <a:xfrm>
              <a:off x="9211250" y="339144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0" name="Straight Connector 10539">
              <a:extLst>
                <a:ext uri="{FF2B5EF4-FFF2-40B4-BE49-F238E27FC236}">
                  <a16:creationId xmlns:a16="http://schemas.microsoft.com/office/drawing/2014/main" id="{0609AAAF-A47F-9BED-F8BB-0579C021D290}"/>
                </a:ext>
              </a:extLst>
            </p:cNvPr>
            <p:cNvCxnSpPr>
              <a:cxnSpLocks/>
            </p:cNvCxnSpPr>
            <p:nvPr/>
          </p:nvCxnSpPr>
          <p:spPr>
            <a:xfrm>
              <a:off x="9229252" y="340227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1" name="Straight Connector 10540">
              <a:extLst>
                <a:ext uri="{FF2B5EF4-FFF2-40B4-BE49-F238E27FC236}">
                  <a16:creationId xmlns:a16="http://schemas.microsoft.com/office/drawing/2014/main" id="{768D8B01-B83E-DDE2-7807-EBC94B0FB609}"/>
                </a:ext>
              </a:extLst>
            </p:cNvPr>
            <p:cNvCxnSpPr>
              <a:cxnSpLocks/>
            </p:cNvCxnSpPr>
            <p:nvPr/>
          </p:nvCxnSpPr>
          <p:spPr>
            <a:xfrm>
              <a:off x="9249533" y="3469897"/>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2" name="Straight Connector 10541">
              <a:extLst>
                <a:ext uri="{FF2B5EF4-FFF2-40B4-BE49-F238E27FC236}">
                  <a16:creationId xmlns:a16="http://schemas.microsoft.com/office/drawing/2014/main" id="{EFE3F46D-63F9-F3A8-5403-2F0A46D02C5C}"/>
                </a:ext>
              </a:extLst>
            </p:cNvPr>
            <p:cNvCxnSpPr>
              <a:cxnSpLocks/>
            </p:cNvCxnSpPr>
            <p:nvPr/>
          </p:nvCxnSpPr>
          <p:spPr>
            <a:xfrm>
              <a:off x="9505830" y="350117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3" name="Straight Connector 10542">
              <a:extLst>
                <a:ext uri="{FF2B5EF4-FFF2-40B4-BE49-F238E27FC236}">
                  <a16:creationId xmlns:a16="http://schemas.microsoft.com/office/drawing/2014/main" id="{6B3E7A77-3CE4-84D9-43BE-DF2BB2AD3D7F}"/>
                </a:ext>
              </a:extLst>
            </p:cNvPr>
            <p:cNvCxnSpPr>
              <a:cxnSpLocks/>
            </p:cNvCxnSpPr>
            <p:nvPr/>
          </p:nvCxnSpPr>
          <p:spPr>
            <a:xfrm>
              <a:off x="9524937" y="3499727"/>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4" name="Straight Connector 10543">
              <a:extLst>
                <a:ext uri="{FF2B5EF4-FFF2-40B4-BE49-F238E27FC236}">
                  <a16:creationId xmlns:a16="http://schemas.microsoft.com/office/drawing/2014/main" id="{BB3F3A44-84F0-AEA9-8164-9C05527FDF69}"/>
                </a:ext>
              </a:extLst>
            </p:cNvPr>
            <p:cNvCxnSpPr>
              <a:cxnSpLocks/>
            </p:cNvCxnSpPr>
            <p:nvPr/>
          </p:nvCxnSpPr>
          <p:spPr>
            <a:xfrm>
              <a:off x="9615970" y="3589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5" name="Straight Connector 10544">
              <a:extLst>
                <a:ext uri="{FF2B5EF4-FFF2-40B4-BE49-F238E27FC236}">
                  <a16:creationId xmlns:a16="http://schemas.microsoft.com/office/drawing/2014/main" id="{1EA3D81E-693E-5706-802C-917514E1C3E4}"/>
                </a:ext>
              </a:extLst>
            </p:cNvPr>
            <p:cNvCxnSpPr>
              <a:cxnSpLocks/>
            </p:cNvCxnSpPr>
            <p:nvPr/>
          </p:nvCxnSpPr>
          <p:spPr>
            <a:xfrm flipH="1">
              <a:off x="9498241" y="3600786"/>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6" name="Straight Connector 10545">
              <a:extLst>
                <a:ext uri="{FF2B5EF4-FFF2-40B4-BE49-F238E27FC236}">
                  <a16:creationId xmlns:a16="http://schemas.microsoft.com/office/drawing/2014/main" id="{94192AD4-5DDC-FA39-2834-7DA9CFC1FF5D}"/>
                </a:ext>
              </a:extLst>
            </p:cNvPr>
            <p:cNvCxnSpPr>
              <a:cxnSpLocks/>
            </p:cNvCxnSpPr>
            <p:nvPr/>
          </p:nvCxnSpPr>
          <p:spPr>
            <a:xfrm>
              <a:off x="9822636" y="3613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7" name="Straight Connector 10546">
              <a:extLst>
                <a:ext uri="{FF2B5EF4-FFF2-40B4-BE49-F238E27FC236}">
                  <a16:creationId xmlns:a16="http://schemas.microsoft.com/office/drawing/2014/main" id="{A2CC7D71-8988-9B18-414A-B2526F4B193D}"/>
                </a:ext>
              </a:extLst>
            </p:cNvPr>
            <p:cNvCxnSpPr>
              <a:cxnSpLocks/>
            </p:cNvCxnSpPr>
            <p:nvPr/>
          </p:nvCxnSpPr>
          <p:spPr>
            <a:xfrm>
              <a:off x="9846125" y="3613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8" name="Straight Connector 10547">
              <a:extLst>
                <a:ext uri="{FF2B5EF4-FFF2-40B4-BE49-F238E27FC236}">
                  <a16:creationId xmlns:a16="http://schemas.microsoft.com/office/drawing/2014/main" id="{07D6FB33-06C1-1087-A88D-F46402632E4A}"/>
                </a:ext>
              </a:extLst>
            </p:cNvPr>
            <p:cNvCxnSpPr>
              <a:cxnSpLocks/>
            </p:cNvCxnSpPr>
            <p:nvPr/>
          </p:nvCxnSpPr>
          <p:spPr>
            <a:xfrm>
              <a:off x="10118490" y="3652052"/>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9" name="Straight Connector 10548">
              <a:extLst>
                <a:ext uri="{FF2B5EF4-FFF2-40B4-BE49-F238E27FC236}">
                  <a16:creationId xmlns:a16="http://schemas.microsoft.com/office/drawing/2014/main" id="{151B125A-77FA-6177-F47B-191E5892B04C}"/>
                </a:ext>
              </a:extLst>
            </p:cNvPr>
            <p:cNvCxnSpPr>
              <a:cxnSpLocks/>
            </p:cNvCxnSpPr>
            <p:nvPr/>
          </p:nvCxnSpPr>
          <p:spPr>
            <a:xfrm>
              <a:off x="10134930" y="36532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0" name="Straight Connector 10549">
              <a:extLst>
                <a:ext uri="{FF2B5EF4-FFF2-40B4-BE49-F238E27FC236}">
                  <a16:creationId xmlns:a16="http://schemas.microsoft.com/office/drawing/2014/main" id="{C079369A-6484-7AA8-E420-FB747A80208E}"/>
                </a:ext>
              </a:extLst>
            </p:cNvPr>
            <p:cNvCxnSpPr>
              <a:cxnSpLocks/>
            </p:cNvCxnSpPr>
            <p:nvPr/>
          </p:nvCxnSpPr>
          <p:spPr>
            <a:xfrm>
              <a:off x="10175363" y="36532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1" name="Straight Connector 10550">
              <a:extLst>
                <a:ext uri="{FF2B5EF4-FFF2-40B4-BE49-F238E27FC236}">
                  <a16:creationId xmlns:a16="http://schemas.microsoft.com/office/drawing/2014/main" id="{FEF40C31-B08E-F3D0-ABC7-ED1146104567}"/>
                </a:ext>
              </a:extLst>
            </p:cNvPr>
            <p:cNvCxnSpPr>
              <a:cxnSpLocks/>
            </p:cNvCxnSpPr>
            <p:nvPr/>
          </p:nvCxnSpPr>
          <p:spPr>
            <a:xfrm>
              <a:off x="10411749"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2" name="Straight Connector 10551">
              <a:extLst>
                <a:ext uri="{FF2B5EF4-FFF2-40B4-BE49-F238E27FC236}">
                  <a16:creationId xmlns:a16="http://schemas.microsoft.com/office/drawing/2014/main" id="{D69747B6-0403-BCDD-50A7-29D54FB47EAE}"/>
                </a:ext>
              </a:extLst>
            </p:cNvPr>
            <p:cNvCxnSpPr>
              <a:cxnSpLocks/>
            </p:cNvCxnSpPr>
            <p:nvPr/>
          </p:nvCxnSpPr>
          <p:spPr>
            <a:xfrm>
              <a:off x="10425079"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3" name="Straight Connector 10552">
              <a:extLst>
                <a:ext uri="{FF2B5EF4-FFF2-40B4-BE49-F238E27FC236}">
                  <a16:creationId xmlns:a16="http://schemas.microsoft.com/office/drawing/2014/main" id="{59CE16EC-98C1-A9B6-A83C-821C7EDC8185}"/>
                </a:ext>
              </a:extLst>
            </p:cNvPr>
            <p:cNvCxnSpPr>
              <a:cxnSpLocks/>
            </p:cNvCxnSpPr>
            <p:nvPr/>
          </p:nvCxnSpPr>
          <p:spPr>
            <a:xfrm>
              <a:off x="10456614"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4" name="Straight Connector 10553">
              <a:extLst>
                <a:ext uri="{FF2B5EF4-FFF2-40B4-BE49-F238E27FC236}">
                  <a16:creationId xmlns:a16="http://schemas.microsoft.com/office/drawing/2014/main" id="{2E900500-6DC8-245D-B53F-D8E8D3DAD272}"/>
                </a:ext>
              </a:extLst>
            </p:cNvPr>
            <p:cNvCxnSpPr>
              <a:cxnSpLocks/>
            </p:cNvCxnSpPr>
            <p:nvPr/>
          </p:nvCxnSpPr>
          <p:spPr>
            <a:xfrm>
              <a:off x="10718316" y="374383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5" name="Straight Connector 10554">
              <a:extLst>
                <a:ext uri="{FF2B5EF4-FFF2-40B4-BE49-F238E27FC236}">
                  <a16:creationId xmlns:a16="http://schemas.microsoft.com/office/drawing/2014/main" id="{9CBA2B5D-D274-452F-5BAB-EFD67667187D}"/>
                </a:ext>
              </a:extLst>
            </p:cNvPr>
            <p:cNvCxnSpPr>
              <a:cxnSpLocks/>
            </p:cNvCxnSpPr>
            <p:nvPr/>
          </p:nvCxnSpPr>
          <p:spPr>
            <a:xfrm>
              <a:off x="11031246" y="3744403"/>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2045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34265-7718-04F0-6901-B6D5DD81FA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339EC-0761-36A3-27C6-E2C5A8F25A5F}"/>
              </a:ext>
            </a:extLst>
          </p:cNvPr>
          <p:cNvSpPr>
            <a:spLocks noGrp="1"/>
          </p:cNvSpPr>
          <p:nvPr>
            <p:ph type="title"/>
          </p:nvPr>
        </p:nvSpPr>
        <p:spPr/>
        <p:txBody>
          <a:bodyPr/>
          <a:lstStyle/>
          <a:p>
            <a:r>
              <a:rPr lang="en-US" altLang="en-US" dirty="0"/>
              <a:t>EMBER-3: PFS by Subgroups I+A vs I  </a:t>
            </a:r>
            <a:endParaRPr lang="en-US" dirty="0"/>
          </a:p>
        </p:txBody>
      </p:sp>
      <p:sp>
        <p:nvSpPr>
          <p:cNvPr id="8" name="Content Placeholder 7">
            <a:extLst>
              <a:ext uri="{FF2B5EF4-FFF2-40B4-BE49-F238E27FC236}">
                <a16:creationId xmlns:a16="http://schemas.microsoft.com/office/drawing/2014/main" id="{20EB7674-0E7D-6456-3B8B-FEBEF7684170}"/>
              </a:ext>
            </a:extLst>
          </p:cNvPr>
          <p:cNvSpPr>
            <a:spLocks noGrp="1"/>
          </p:cNvSpPr>
          <p:nvPr>
            <p:ph sz="quarter" idx="10"/>
          </p:nvPr>
        </p:nvSpPr>
        <p:spPr/>
        <p:txBody>
          <a:bodyPr/>
          <a:lstStyle/>
          <a:p>
            <a:r>
              <a:rPr lang="en-US" dirty="0"/>
              <a:t>Jhaveri. SABCS 2025. Abstr GS3-08.</a:t>
            </a:r>
          </a:p>
        </p:txBody>
      </p:sp>
      <p:graphicFrame>
        <p:nvGraphicFramePr>
          <p:cNvPr id="3" name="Group 32">
            <a:extLst>
              <a:ext uri="{FF2B5EF4-FFF2-40B4-BE49-F238E27FC236}">
                <a16:creationId xmlns:a16="http://schemas.microsoft.com/office/drawing/2014/main" id="{457F7252-D2EF-4F54-26E9-179F5AF564E8}"/>
              </a:ext>
            </a:extLst>
          </p:cNvPr>
          <p:cNvGraphicFramePr>
            <a:graphicFrameLocks noGrp="1"/>
          </p:cNvGraphicFramePr>
          <p:nvPr>
            <p:extLst>
              <p:ext uri="{D42A27DB-BD31-4B8C-83A1-F6EECF244321}">
                <p14:modId xmlns:p14="http://schemas.microsoft.com/office/powerpoint/2010/main" val="3668192780"/>
              </p:ext>
            </p:extLst>
          </p:nvPr>
        </p:nvGraphicFramePr>
        <p:xfrm>
          <a:off x="231077" y="1333499"/>
          <a:ext cx="11740260" cy="4791996"/>
        </p:xfrm>
        <a:graphic>
          <a:graphicData uri="http://schemas.openxmlformats.org/drawingml/2006/table">
            <a:tbl>
              <a:tblPr/>
              <a:tblGrid>
                <a:gridCol w="4518041">
                  <a:extLst>
                    <a:ext uri="{9D8B030D-6E8A-4147-A177-3AD203B41FA5}">
                      <a16:colId xmlns:a16="http://schemas.microsoft.com/office/drawing/2014/main" val="20000"/>
                    </a:ext>
                  </a:extLst>
                </a:gridCol>
                <a:gridCol w="1688311">
                  <a:extLst>
                    <a:ext uri="{9D8B030D-6E8A-4147-A177-3AD203B41FA5}">
                      <a16:colId xmlns:a16="http://schemas.microsoft.com/office/drawing/2014/main" val="20001"/>
                    </a:ext>
                  </a:extLst>
                </a:gridCol>
                <a:gridCol w="1688311">
                  <a:extLst>
                    <a:ext uri="{9D8B030D-6E8A-4147-A177-3AD203B41FA5}">
                      <a16:colId xmlns:a16="http://schemas.microsoft.com/office/drawing/2014/main" val="3456367152"/>
                    </a:ext>
                  </a:extLst>
                </a:gridCol>
                <a:gridCol w="1969696">
                  <a:extLst>
                    <a:ext uri="{9D8B030D-6E8A-4147-A177-3AD203B41FA5}">
                      <a16:colId xmlns:a16="http://schemas.microsoft.com/office/drawing/2014/main" val="3387527798"/>
                    </a:ext>
                  </a:extLst>
                </a:gridCol>
                <a:gridCol w="1875901">
                  <a:extLst>
                    <a:ext uri="{9D8B030D-6E8A-4147-A177-3AD203B41FA5}">
                      <a16:colId xmlns:a16="http://schemas.microsoft.com/office/drawing/2014/main" val="874627766"/>
                    </a:ext>
                  </a:extLst>
                </a:gridCol>
              </a:tblGrid>
              <a:tr h="41669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PFS by Subgroups </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a:ln>
                            <a:noFill/>
                          </a:ln>
                          <a:solidFill>
                            <a:schemeClr val="bg1"/>
                          </a:solidFill>
                          <a:effectLst/>
                          <a:latin typeface="Poppins" pitchFamily="2" charset="77"/>
                          <a:cs typeface="Poppins" pitchFamily="2" charset="77"/>
                        </a:rPr>
                        <a:t>Imlunestrant </a:t>
                      </a:r>
                      <a:endParaRPr kumimoji="0" lang="en-US" sz="1300" b="1" i="0" u="none" strike="noStrike" cap="none" normalizeH="0" baseline="0" dirty="0">
                        <a:ln>
                          <a:noFill/>
                        </a:ln>
                        <a:solidFill>
                          <a:schemeClr val="bg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Imlunestrant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Abemaciclib </a:t>
                      </a:r>
                    </a:p>
                  </a:txBody>
                  <a:tcPr marL="121881" marR="121881" marT="0" marB="0" anchor="ctr" horzOverflow="overflow">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HR (95% CI)</a:t>
                      </a:r>
                    </a:p>
                  </a:txBody>
                  <a:tcPr marL="121881" marR="121881" marT="0" marB="0" anchor="ctr" horzOverflow="overflow">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505050"/>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a:ln>
                            <a:noFill/>
                          </a:ln>
                          <a:solidFill>
                            <a:schemeClr val="bg1"/>
                          </a:solidFill>
                          <a:effectLst/>
                          <a:latin typeface="Poppins" pitchFamily="2" charset="77"/>
                          <a:ea typeface="+mn-ea"/>
                          <a:cs typeface="Poppins" pitchFamily="2" charset="77"/>
                        </a:rPr>
                        <a:t>Nominal </a:t>
                      </a:r>
                      <a:r>
                        <a:rPr kumimoji="0" lang="en-US" sz="1300" b="1" i="1" u="none" strike="noStrike" kern="1200" cap="none" normalizeH="0" baseline="0">
                          <a:ln>
                            <a:noFill/>
                          </a:ln>
                          <a:solidFill>
                            <a:schemeClr val="bg1"/>
                          </a:solidFill>
                          <a:effectLst/>
                          <a:latin typeface="Poppins" pitchFamily="2" charset="77"/>
                          <a:ea typeface="+mn-ea"/>
                          <a:cs typeface="Poppins" pitchFamily="2" charset="77"/>
                        </a:rPr>
                        <a:t>P </a:t>
                      </a:r>
                      <a:r>
                        <a:rPr kumimoji="0" lang="en-US" sz="1300" b="1" i="0" u="none" strike="noStrike" kern="1200" cap="none" normalizeH="0" baseline="0">
                          <a:ln>
                            <a:noFill/>
                          </a:ln>
                          <a:solidFill>
                            <a:schemeClr val="bg1"/>
                          </a:solidFill>
                          <a:effectLst/>
                          <a:latin typeface="Poppins" pitchFamily="2" charset="77"/>
                          <a:ea typeface="+mn-ea"/>
                          <a:cs typeface="Poppins" pitchFamily="2" charset="77"/>
                        </a:rPr>
                        <a:t>Value</a:t>
                      </a:r>
                      <a:endParaRPr kumimoji="0" lang="en-US" sz="1300" b="1" i="0" u="none" strike="noStrike" kern="1200" cap="none" normalizeH="0" baseline="0" dirty="0">
                        <a:ln>
                          <a:noFill/>
                        </a:ln>
                        <a:solidFill>
                          <a:schemeClr val="bg1"/>
                        </a:solidFill>
                        <a:effectLst/>
                        <a:latin typeface="Poppins" pitchFamily="2" charset="77"/>
                        <a:ea typeface="+mn-ea"/>
                        <a:cs typeface="Poppins" pitchFamily="2" charset="77"/>
                      </a:endParaRPr>
                    </a:p>
                  </a:txBody>
                  <a:tcPr marL="121881" marR="121881" marT="0" marB="0"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505050"/>
                    </a:solidFill>
                  </a:tcPr>
                </a:tc>
                <a:extLst>
                  <a:ext uri="{0D108BD9-81ED-4DB2-BD59-A6C34878D82A}">
                    <a16:rowId xmlns:a16="http://schemas.microsoft.com/office/drawing/2014/main" val="10000"/>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All Patients</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213)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213)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77195677"/>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174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(3.8-5.6)</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10.9 (7.5-12.5)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0.59 (0.47-0.74)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794452042"/>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 </a:t>
                      </a:r>
                      <a:r>
                        <a:rPr kumimoji="0" lang="en-US" sz="1300" b="1" i="1" u="none" strike="noStrike" kern="1200" cap="none" normalizeH="0" baseline="0" dirty="0">
                          <a:ln>
                            <a:noFill/>
                          </a:ln>
                          <a:solidFill>
                            <a:schemeClr val="tx1"/>
                          </a:solidFill>
                          <a:effectLst/>
                          <a:latin typeface="Poppins" pitchFamily="2" charset="77"/>
                          <a:ea typeface="+mn-ea"/>
                          <a:cs typeface="Poppins" pitchFamily="2" charset="77"/>
                        </a:rPr>
                        <a:t>ESR1</a:t>
                      </a: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m</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92)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67)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35202182"/>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(3.8-7.2)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48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11.1 (7.4-16.4)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0.49 (0.33-0.71)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555727754"/>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Without </a:t>
                      </a:r>
                      <a:r>
                        <a:rPr kumimoji="0" lang="en-US" sz="1300" b="1" i="1" u="none" strike="noStrike" kern="1200" cap="none" normalizeH="0" baseline="0" dirty="0">
                          <a:ln>
                            <a:noFill/>
                          </a:ln>
                          <a:solidFill>
                            <a:schemeClr val="tx1"/>
                          </a:solidFill>
                          <a:effectLst/>
                          <a:latin typeface="Poppins" pitchFamily="2" charset="77"/>
                          <a:ea typeface="+mn-ea"/>
                          <a:cs typeface="Poppins" pitchFamily="2" charset="77"/>
                        </a:rPr>
                        <a:t>ESR1</a:t>
                      </a: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m</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121)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146)</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14991931"/>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(3.6-5.8)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96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9.2 (7.4-13.8)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0.64 (0.47-0.85)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.0023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83701197"/>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CDK4/6i Pretreated Patients</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ctr"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(n = 140)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ctr"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(n = 139)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endParaRPr kumimoji="0" lang="en-US" sz="1300" b="1"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endParaRPr kumimoji="0" lang="en-US" sz="1300" b="1"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71548346"/>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3.7 (2.1-5.5)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9.1 (7.2-11.3)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0.53 (0.40-0.69)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51476712"/>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mn-lt"/>
                          <a:ea typeface="+mn-ea"/>
                          <a:cs typeface="Poppins" pitchFamily="2" charset="77"/>
                        </a:rPr>
                        <a:t>Patients With PI3K alteration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(n = 84)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(n = 88)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11681651"/>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Median, </a:t>
                      </a:r>
                      <a:r>
                        <a:rPr kumimoji="0" lang="en-US" sz="1300" b="0" i="0" u="none" strike="noStrike" kern="1200" cap="none" normalizeH="0" baseline="0" dirty="0" err="1">
                          <a:ln>
                            <a:noFill/>
                          </a:ln>
                          <a:solidFill>
                            <a:schemeClr val="tx1"/>
                          </a:solidFill>
                          <a:effectLst/>
                          <a:latin typeface="+mn-lt"/>
                          <a:ea typeface="+mn-ea"/>
                          <a:cs typeface="Poppins" pitchFamily="2" charset="77"/>
                        </a:rPr>
                        <a:t>mo</a:t>
                      </a:r>
                      <a:r>
                        <a:rPr kumimoji="0" lang="en-US" sz="1300" b="0" i="0" u="none" strike="noStrike" kern="1200" cap="none" normalizeH="0" baseline="0" dirty="0">
                          <a:ln>
                            <a:noFill/>
                          </a:ln>
                          <a:solidFill>
                            <a:schemeClr val="tx1"/>
                          </a:solidFill>
                          <a:effectLst/>
                          <a:latin typeface="+mn-lt"/>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3.8 (3.1-5.5)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7.6 (5.6-11.1)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mn-lt"/>
                          <a:cs typeface="Poppins" pitchFamily="2" charset="77"/>
                        </a:rPr>
                        <a:t>0.57 (041-0.80)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.0010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85199695"/>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mn-lt"/>
                          <a:ea typeface="+mn-ea"/>
                          <a:cs typeface="Poppins" pitchFamily="2" charset="77"/>
                        </a:rPr>
                        <a:t>Patients Without PI3K alteration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mn-lt"/>
                          <a:cs typeface="Poppins" pitchFamily="2" charset="77"/>
                        </a:rPr>
                        <a:t>(n = 112)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300" b="1" dirty="0">
                          <a:latin typeface="+mn-lt"/>
                        </a:rPr>
                        <a:t>(n = 109 )</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76824579"/>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Median, </a:t>
                      </a:r>
                      <a:r>
                        <a:rPr kumimoji="0" lang="en-US" sz="1300" b="0" i="0" u="none" strike="noStrike" kern="1200" cap="none" normalizeH="0" baseline="0" dirty="0" err="1">
                          <a:ln>
                            <a:noFill/>
                          </a:ln>
                          <a:solidFill>
                            <a:schemeClr val="tx1"/>
                          </a:solidFill>
                          <a:effectLst/>
                          <a:latin typeface="+mn-lt"/>
                          <a:ea typeface="+mn-ea"/>
                          <a:cs typeface="Poppins" pitchFamily="2" charset="77"/>
                        </a:rPr>
                        <a:t>mo</a:t>
                      </a:r>
                      <a:r>
                        <a:rPr kumimoji="0" lang="en-US" sz="1300" b="0" i="0" u="none" strike="noStrike" kern="1200" cap="none" normalizeH="0" baseline="0" dirty="0">
                          <a:ln>
                            <a:noFill/>
                          </a:ln>
                          <a:solidFill>
                            <a:schemeClr val="tx1"/>
                          </a:solidFill>
                          <a:effectLst/>
                          <a:latin typeface="+mn-lt"/>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5.6 (4.4-9.2)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300" dirty="0">
                          <a:latin typeface="+mn-lt"/>
                        </a:rPr>
                        <a:t>70</a:t>
                      </a:r>
                    </a:p>
                    <a:p>
                      <a:pPr algn="ctr"/>
                      <a:r>
                        <a:rPr lang="en-US" sz="1300" dirty="0">
                          <a:latin typeface="+mn-lt"/>
                        </a:rPr>
                        <a:t>11.3 (7.6-19.3)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mn-lt"/>
                          <a:cs typeface="Poppins" pitchFamily="2" charset="77"/>
                        </a:rPr>
                        <a:t>0.59 (0.43-0.81)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2216278"/>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mn-lt"/>
                          <a:ea typeface="+mn-ea"/>
                          <a:cs typeface="Poppins" pitchFamily="2" charset="77"/>
                        </a:rPr>
                        <a:t>Patients With </a:t>
                      </a:r>
                      <a:r>
                        <a:rPr kumimoji="0" lang="en-US" sz="1300" b="1" i="1" u="none" strike="noStrike" kern="1200" cap="none" normalizeH="0" baseline="0" dirty="0">
                          <a:ln>
                            <a:noFill/>
                          </a:ln>
                          <a:solidFill>
                            <a:schemeClr val="tx1"/>
                          </a:solidFill>
                          <a:effectLst/>
                          <a:latin typeface="+mn-lt"/>
                          <a:ea typeface="+mn-ea"/>
                          <a:cs typeface="Poppins" pitchFamily="2" charset="77"/>
                        </a:rPr>
                        <a:t>ESR1m</a:t>
                      </a:r>
                      <a:r>
                        <a:rPr kumimoji="0" lang="en-US" sz="1300" b="1" i="0" u="none" strike="noStrike" kern="1200" cap="none" normalizeH="0" baseline="0" dirty="0">
                          <a:ln>
                            <a:noFill/>
                          </a:ln>
                          <a:solidFill>
                            <a:schemeClr val="tx1"/>
                          </a:solidFill>
                          <a:effectLst/>
                          <a:latin typeface="+mn-lt"/>
                          <a:ea typeface="+mn-ea"/>
                          <a:cs typeface="Poppins" pitchFamily="2" charset="77"/>
                        </a:rPr>
                        <a:t> and PI3K pathway mutation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mn-lt"/>
                          <a:cs typeface="Poppins" pitchFamily="2" charset="77"/>
                        </a:rPr>
                        <a:t>(n = 47)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300" b="1" dirty="0">
                          <a:latin typeface="+mn-lt"/>
                        </a:rPr>
                        <a:t>(n = 40)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1" i="0" u="none" strike="noStrike" cap="none" normalizeH="0" baseline="0" dirty="0">
                        <a:ln>
                          <a:noFill/>
                        </a:ln>
                        <a:solidFill>
                          <a:schemeClr val="tx1"/>
                        </a:solidFill>
                        <a:effectLst/>
                        <a:latin typeface="+mn-lt"/>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14427214"/>
                  </a:ext>
                </a:extLst>
              </a:tr>
              <a:tr h="416695">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mn-lt"/>
                          <a:ea typeface="+mn-ea"/>
                          <a:cs typeface="Poppins" pitchFamily="2" charset="77"/>
                        </a:rPr>
                        <a:t>Median, </a:t>
                      </a:r>
                      <a:r>
                        <a:rPr kumimoji="0" lang="en-US" sz="1300" b="0" i="0" u="none" strike="noStrike" kern="1200" cap="none" normalizeH="0" baseline="0" dirty="0" err="1">
                          <a:ln>
                            <a:noFill/>
                          </a:ln>
                          <a:solidFill>
                            <a:schemeClr val="tx1"/>
                          </a:solidFill>
                          <a:effectLst/>
                          <a:latin typeface="+mn-lt"/>
                          <a:ea typeface="+mn-ea"/>
                          <a:cs typeface="Poppins" pitchFamily="2" charset="77"/>
                        </a:rPr>
                        <a:t>mo</a:t>
                      </a:r>
                      <a:r>
                        <a:rPr kumimoji="0" lang="en-US" sz="1300" b="0" i="0" u="none" strike="noStrike" kern="1200" cap="none" normalizeH="0" baseline="0" dirty="0">
                          <a:ln>
                            <a:noFill/>
                          </a:ln>
                          <a:solidFill>
                            <a:schemeClr val="tx1"/>
                          </a:solidFill>
                          <a:effectLst/>
                          <a:latin typeface="+mn-lt"/>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mn-lt"/>
                          <a:cs typeface="Poppins" pitchFamily="2" charset="77"/>
                        </a:rPr>
                        <a:t>5.5 (3.5-6.3)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300" dirty="0">
                          <a:latin typeface="+mn-lt"/>
                        </a:rPr>
                        <a:t>29</a:t>
                      </a:r>
                    </a:p>
                    <a:p>
                      <a:pPr algn="ctr"/>
                      <a:r>
                        <a:rPr lang="en-US" sz="1300" dirty="0">
                          <a:latin typeface="+mn-lt"/>
                        </a:rPr>
                        <a:t>12.0 (7.5-16.5)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mn-lt"/>
                          <a:cs typeface="Poppins" pitchFamily="2" charset="77"/>
                        </a:rPr>
                        <a:t>0.48 (0.29-0.77)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.0022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42689560"/>
                  </a:ext>
                </a:extLst>
              </a:tr>
            </a:tbl>
          </a:graphicData>
        </a:graphic>
      </p:graphicFrame>
    </p:spTree>
    <p:extLst>
      <p:ext uri="{BB962C8B-B14F-4D97-AF65-F5344CB8AC3E}">
        <p14:creationId xmlns:p14="http://schemas.microsoft.com/office/powerpoint/2010/main" val="1912753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2BF32-C11B-96CC-094D-7931690862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53F6EB-DFD3-F2E5-3837-DC28A16FFB3F}"/>
              </a:ext>
            </a:extLst>
          </p:cNvPr>
          <p:cNvSpPr>
            <a:spLocks noGrp="1"/>
          </p:cNvSpPr>
          <p:nvPr>
            <p:ph type="title"/>
          </p:nvPr>
        </p:nvSpPr>
        <p:spPr/>
        <p:txBody>
          <a:bodyPr/>
          <a:lstStyle/>
          <a:p>
            <a:r>
              <a:rPr lang="en-US" altLang="en-US" dirty="0"/>
              <a:t>EMBER-3: PFS in CDK4/6 Pretreated Patients by Subgroups</a:t>
            </a:r>
            <a:endParaRPr lang="en-US" dirty="0"/>
          </a:p>
        </p:txBody>
      </p:sp>
      <p:sp>
        <p:nvSpPr>
          <p:cNvPr id="3" name="TextBox 2">
            <a:extLst>
              <a:ext uri="{FF2B5EF4-FFF2-40B4-BE49-F238E27FC236}">
                <a16:creationId xmlns:a16="http://schemas.microsoft.com/office/drawing/2014/main" id="{9D9E195A-09CE-2EA5-DC43-23C6B19EFA05}"/>
              </a:ext>
            </a:extLst>
          </p:cNvPr>
          <p:cNvSpPr txBox="1"/>
          <p:nvPr/>
        </p:nvSpPr>
        <p:spPr>
          <a:xfrm>
            <a:off x="231078" y="6096000"/>
            <a:ext cx="11303001" cy="327308"/>
          </a:xfrm>
          <a:prstGeom prst="rect">
            <a:avLst/>
          </a:prstGeom>
        </p:spPr>
        <p:txBody>
          <a:bodyPr vert="horz" wrap="square" lIns="0" tIns="0" rIns="0" bIns="0" rtlCol="0">
            <a:noAutofit/>
          </a:bodyPr>
          <a:lstStyle/>
          <a:p>
            <a:pPr marL="285750" indent="-285750">
              <a:buFont typeface="Arial" panose="020B0604020202020204" pitchFamily="34" charset="0"/>
              <a:buChar char="•"/>
            </a:pPr>
            <a:r>
              <a:rPr lang="en-US" sz="1200" dirty="0"/>
              <a:t>mPFS favored imlunestrant + abemaciclib regardless of liver mets, specific previous CDK4/6i, and duration of previous CDK4/6i treatment</a:t>
            </a:r>
          </a:p>
        </p:txBody>
      </p:sp>
      <p:graphicFrame>
        <p:nvGraphicFramePr>
          <p:cNvPr id="9" name="Group 32">
            <a:extLst>
              <a:ext uri="{FF2B5EF4-FFF2-40B4-BE49-F238E27FC236}">
                <a16:creationId xmlns:a16="http://schemas.microsoft.com/office/drawing/2014/main" id="{00BDB901-3DB9-0C59-F8B2-79B875511CA6}"/>
              </a:ext>
            </a:extLst>
          </p:cNvPr>
          <p:cNvGraphicFramePr>
            <a:graphicFrameLocks noGrp="1"/>
          </p:cNvGraphicFramePr>
          <p:nvPr>
            <p:extLst>
              <p:ext uri="{D42A27DB-BD31-4B8C-83A1-F6EECF244321}">
                <p14:modId xmlns:p14="http://schemas.microsoft.com/office/powerpoint/2010/main" val="2224042329"/>
              </p:ext>
            </p:extLst>
          </p:nvPr>
        </p:nvGraphicFramePr>
        <p:xfrm>
          <a:off x="231078" y="1028699"/>
          <a:ext cx="11729844" cy="4968416"/>
        </p:xfrm>
        <a:graphic>
          <a:graphicData uri="http://schemas.openxmlformats.org/drawingml/2006/table">
            <a:tbl>
              <a:tblPr/>
              <a:tblGrid>
                <a:gridCol w="4293554">
                  <a:extLst>
                    <a:ext uri="{9D8B030D-6E8A-4147-A177-3AD203B41FA5}">
                      <a16:colId xmlns:a16="http://schemas.microsoft.com/office/drawing/2014/main" val="20000"/>
                    </a:ext>
                  </a:extLst>
                </a:gridCol>
                <a:gridCol w="1703726">
                  <a:extLst>
                    <a:ext uri="{9D8B030D-6E8A-4147-A177-3AD203B41FA5}">
                      <a16:colId xmlns:a16="http://schemas.microsoft.com/office/drawing/2014/main" val="397106985"/>
                    </a:ext>
                  </a:extLst>
                </a:gridCol>
                <a:gridCol w="1526597">
                  <a:extLst>
                    <a:ext uri="{9D8B030D-6E8A-4147-A177-3AD203B41FA5}">
                      <a16:colId xmlns:a16="http://schemas.microsoft.com/office/drawing/2014/main" val="20001"/>
                    </a:ext>
                  </a:extLst>
                </a:gridCol>
                <a:gridCol w="1622009">
                  <a:extLst>
                    <a:ext uri="{9D8B030D-6E8A-4147-A177-3AD203B41FA5}">
                      <a16:colId xmlns:a16="http://schemas.microsoft.com/office/drawing/2014/main" val="3456367152"/>
                    </a:ext>
                  </a:extLst>
                </a:gridCol>
                <a:gridCol w="1432580">
                  <a:extLst>
                    <a:ext uri="{9D8B030D-6E8A-4147-A177-3AD203B41FA5}">
                      <a16:colId xmlns:a16="http://schemas.microsoft.com/office/drawing/2014/main" val="1706968221"/>
                    </a:ext>
                  </a:extLst>
                </a:gridCol>
                <a:gridCol w="1151378">
                  <a:extLst>
                    <a:ext uri="{9D8B030D-6E8A-4147-A177-3AD203B41FA5}">
                      <a16:colId xmlns:a16="http://schemas.microsoft.com/office/drawing/2014/main" val="2214420888"/>
                    </a:ext>
                  </a:extLst>
                </a:gridCol>
              </a:tblGrid>
              <a:tr h="324919">
                <a:tc grid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cap="none" normalizeH="0" baseline="0">
                          <a:ln>
                            <a:noFill/>
                          </a:ln>
                          <a:solidFill>
                            <a:schemeClr val="bg1"/>
                          </a:solidFill>
                          <a:effectLst/>
                          <a:latin typeface="+mn-lt"/>
                          <a:cs typeface="Poppins" pitchFamily="2" charset="77"/>
                        </a:rPr>
                        <a:t>Imlunestrant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cap="none" normalizeH="0" baseline="0">
                          <a:ln>
                            <a:noFill/>
                          </a:ln>
                          <a:solidFill>
                            <a:schemeClr val="bg1"/>
                          </a:solidFill>
                          <a:effectLst/>
                          <a:latin typeface="+mn-lt"/>
                          <a:cs typeface="Poppins" pitchFamily="2" charset="77"/>
                        </a:rPr>
                        <a:t>Events/N</a:t>
                      </a:r>
                      <a:endParaRPr kumimoji="0" lang="en-US" sz="10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a:ln>
                            <a:noFill/>
                          </a:ln>
                          <a:solidFill>
                            <a:schemeClr val="bg1"/>
                          </a:solidFill>
                          <a:effectLst/>
                          <a:latin typeface="+mn-lt"/>
                          <a:ea typeface="+mn-ea"/>
                          <a:cs typeface="Poppins" pitchFamily="2" charset="77"/>
                        </a:rPr>
                        <a:t>Imlunestrant + Abemaciclib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000" b="1" i="0" u="none" strike="noStrike" kern="1200" cap="none" normalizeH="0" baseline="0">
                          <a:ln>
                            <a:noFill/>
                          </a:ln>
                          <a:solidFill>
                            <a:schemeClr val="bg1"/>
                          </a:solidFill>
                          <a:effectLst/>
                          <a:latin typeface="+mn-lt"/>
                          <a:ea typeface="+mn-ea"/>
                          <a:cs typeface="Poppins" pitchFamily="2" charset="77"/>
                        </a:rPr>
                        <a:t> </a:t>
                      </a:r>
                      <a:r>
                        <a:rPr kumimoji="0" lang="en-US" sz="1000" b="1" i="0" u="none" strike="noStrike" cap="none" normalizeH="0" baseline="0">
                          <a:ln>
                            <a:noFill/>
                          </a:ln>
                          <a:solidFill>
                            <a:schemeClr val="bg1"/>
                          </a:solidFill>
                          <a:effectLst/>
                          <a:latin typeface="+mn-lt"/>
                          <a:cs typeface="Poppins" pitchFamily="2" charset="77"/>
                        </a:rPr>
                        <a:t>Events/N</a:t>
                      </a:r>
                      <a:endParaRPr kumimoji="0" lang="en-US" sz="10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Interaction</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P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5"/>
                    </a:solidFill>
                  </a:tcPr>
                </a:tc>
                <a:extLst>
                  <a:ext uri="{0D108BD9-81ED-4DB2-BD59-A6C34878D82A}">
                    <a16:rowId xmlns:a16="http://schemas.microsoft.com/office/drawing/2014/main" val="10000"/>
                  </a:ext>
                </a:extLst>
              </a:tr>
              <a:tr h="144414">
                <a:tc gridSpan="2">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1" i="0" u="none" strike="noStrike" kern="1200" cap="none" normalizeH="0" baseline="0" dirty="0">
                          <a:ln>
                            <a:noFill/>
                          </a:ln>
                          <a:solidFill>
                            <a:schemeClr val="tx1"/>
                          </a:solidFill>
                          <a:effectLst/>
                          <a:latin typeface="+mn-lt"/>
                          <a:ea typeface="+mn-ea"/>
                          <a:cs typeface="Poppins" pitchFamily="2" charset="77"/>
                        </a:rPr>
                        <a:t>CDK4/6i pretreated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120/140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97/139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dirty="0">
                          <a:latin typeface="+mn-lt"/>
                        </a:rPr>
                        <a:t>0.53 (0.40-0.69)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endParaRPr lang="en-US" sz="1000" dirty="0">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555727754"/>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Age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a:ln>
                            <a:noFill/>
                          </a:ln>
                          <a:solidFill>
                            <a:schemeClr val="tx1"/>
                          </a:solidFill>
                          <a:effectLst/>
                          <a:latin typeface="+mn-lt"/>
                          <a:ea typeface="+mn-ea"/>
                          <a:cs typeface="Poppins" pitchFamily="2" charset="77"/>
                        </a:rPr>
                        <a:t>&lt;65 yr</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a:ln>
                            <a:noFill/>
                          </a:ln>
                          <a:solidFill>
                            <a:schemeClr val="tx1"/>
                          </a:solidFill>
                          <a:effectLst/>
                          <a:latin typeface="+mn-lt"/>
                          <a:ea typeface="+mn-ea"/>
                          <a:cs typeface="Poppins" panose="00000500000000000000" pitchFamily="2" charset="0"/>
                        </a:rPr>
                        <a:t>≥</a:t>
                      </a:r>
                      <a:r>
                        <a:rPr kumimoji="0" lang="en-US" sz="1000" b="0" i="0" u="none" strike="noStrike" kern="1200" cap="none" normalizeH="0" baseline="0">
                          <a:ln>
                            <a:noFill/>
                          </a:ln>
                          <a:solidFill>
                            <a:schemeClr val="tx1"/>
                          </a:solidFill>
                          <a:effectLst/>
                          <a:latin typeface="+mn-lt"/>
                          <a:ea typeface="+mn-ea"/>
                          <a:cs typeface="Poppins" pitchFamily="2" charset="77"/>
                        </a:rPr>
                        <a:t>65 yr</a:t>
                      </a:r>
                      <a:endParaRPr kumimoji="0" lang="en-US" sz="1000" b="0" i="0" u="none" strike="noStrike" kern="1200" cap="none" normalizeH="0" baseline="0" dirty="0">
                        <a:ln>
                          <a:noFill/>
                        </a:ln>
                        <a:solidFill>
                          <a:schemeClr val="tx1"/>
                        </a:solidFill>
                        <a:effectLst/>
                        <a:latin typeface="+mn-lt"/>
                        <a:ea typeface="+mn-ea"/>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78/92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57/77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40/62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0.62 (0.44-0.88)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i="0" dirty="0">
                          <a:latin typeface="+mn-lt"/>
                        </a:rPr>
                        <a:t>0.43 (0.28-0.67)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mn-lt"/>
                        </a:rPr>
                        <a:t>.192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32503458"/>
                  </a:ext>
                </a:extLst>
              </a:tr>
              <a:tr h="324919">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Number of metastatic sites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1</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2</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27/35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40/49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53/56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24/46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24/34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49/59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0.48 (0.27-0.83)</a:t>
                      </a:r>
                    </a:p>
                    <a:p>
                      <a:pPr algn="ctr"/>
                      <a:r>
                        <a:rPr lang="en-US" sz="1000" i="0" dirty="0">
                          <a:latin typeface="+mn-lt"/>
                        </a:rPr>
                        <a:t>0.56 (0.34-0.93)</a:t>
                      </a:r>
                    </a:p>
                    <a:p>
                      <a:pPr algn="ctr"/>
                      <a:r>
                        <a:rPr lang="en-US" sz="1000" i="0" dirty="0">
                          <a:latin typeface="+mn-lt"/>
                        </a:rPr>
                        <a:t>0.47 (0.32-0.70)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28912250"/>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Liver metastases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71/86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49/54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63/94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34/45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0.61 (0.43-0.86)</a:t>
                      </a:r>
                    </a:p>
                    <a:p>
                      <a:pPr algn="ctr"/>
                      <a:r>
                        <a:rPr lang="en-US" sz="1000" i="0" dirty="0">
                          <a:latin typeface="+mn-lt"/>
                        </a:rPr>
                        <a:t>0.39 (0.24-0.61)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21679319"/>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1" u="none" strike="noStrike" kern="1200" cap="none" normalizeH="0" baseline="0" dirty="0">
                          <a:ln>
                            <a:noFill/>
                          </a:ln>
                          <a:solidFill>
                            <a:schemeClr val="tx1"/>
                          </a:solidFill>
                          <a:effectLst/>
                          <a:latin typeface="+mn-lt"/>
                          <a:ea typeface="+mn-ea"/>
                          <a:cs typeface="Poppins" pitchFamily="2" charset="77"/>
                        </a:rPr>
                        <a:t>ESR1</a:t>
                      </a:r>
                      <a:r>
                        <a:rPr kumimoji="0" lang="en-US" sz="1000" b="0" i="0" u="none" strike="noStrike" kern="1200" cap="none" normalizeH="0" baseline="0" dirty="0">
                          <a:ln>
                            <a:noFill/>
                          </a:ln>
                          <a:solidFill>
                            <a:schemeClr val="tx1"/>
                          </a:solidFill>
                          <a:effectLst/>
                          <a:latin typeface="+mn-lt"/>
                          <a:ea typeface="+mn-ea"/>
                          <a:cs typeface="Poppins" pitchFamily="2" charset="77"/>
                        </a:rPr>
                        <a:t> mutation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Detected</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Not 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65/72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55/68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38/53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59/86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0.42 (0.28-0.64)</a:t>
                      </a:r>
                    </a:p>
                    <a:p>
                      <a:pPr algn="ctr"/>
                      <a:r>
                        <a:rPr lang="en-US" sz="1000" i="0" dirty="0">
                          <a:latin typeface="+mn-lt"/>
                        </a:rPr>
                        <a:t>0.58 (0.40-0.84)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.629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23080575"/>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Previous CDK4/6i indication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Adjuvant</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Advanced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9/11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111/129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91/132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0.51 (0.17-1.58)</a:t>
                      </a:r>
                    </a:p>
                    <a:p>
                      <a:pPr algn="ctr"/>
                      <a:r>
                        <a:rPr lang="en-US" sz="1000" i="0" dirty="0">
                          <a:latin typeface="+mn-lt"/>
                        </a:rPr>
                        <a:t>0.53 (0.40-0.70)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.931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3778170"/>
                  </a:ext>
                </a:extLst>
              </a:tr>
              <a:tr h="324919">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Choice of previous CDK4/6i in any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Abemaciclib</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Palbociclib</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Ribociclib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12/13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73/86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34/39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9/10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59/90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28/37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0.80 (0.34-1.92)</a:t>
                      </a:r>
                    </a:p>
                    <a:p>
                      <a:pPr algn="ctr"/>
                      <a:r>
                        <a:rPr lang="en-US" sz="1000" i="0" dirty="0">
                          <a:latin typeface="+mn-lt"/>
                        </a:rPr>
                        <a:t>0.48 (0.34-0.68)</a:t>
                      </a:r>
                    </a:p>
                    <a:p>
                      <a:pPr algn="ctr"/>
                      <a:r>
                        <a:rPr lang="en-US" sz="1000" i="0" dirty="0">
                          <a:latin typeface="+mn-lt"/>
                        </a:rPr>
                        <a:t>0.54 (0.32-0.90)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.525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995328537"/>
                  </a:ext>
                </a:extLst>
              </a:tr>
              <a:tr h="415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Duration of previous CDK4/6 in advanced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&lt;12 mo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≥12 mo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&lt;18 mo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≥18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26/32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85/97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43/52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68/77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24/40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67/92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40/60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51/72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0.32 (0.17-0.57)</a:t>
                      </a:r>
                    </a:p>
                    <a:p>
                      <a:pPr algn="ctr"/>
                      <a:r>
                        <a:rPr lang="en-US" sz="1000" i="0" dirty="0">
                          <a:latin typeface="+mn-lt"/>
                        </a:rPr>
                        <a:t>0.61 (0.44-0.84)</a:t>
                      </a:r>
                    </a:p>
                    <a:p>
                      <a:pPr algn="ctr"/>
                      <a:r>
                        <a:rPr lang="en-US" sz="1000" i="0" dirty="0">
                          <a:latin typeface="+mn-lt"/>
                        </a:rPr>
                        <a:t>0.47 (0.30-0.74)</a:t>
                      </a:r>
                    </a:p>
                    <a:p>
                      <a:pPr algn="ctr"/>
                      <a:r>
                        <a:rPr lang="en-US" sz="1000" i="0" dirty="0">
                          <a:latin typeface="+mn-lt"/>
                        </a:rPr>
                        <a:t>0.56 (0.39-0.80)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.014</a:t>
                      </a:r>
                    </a:p>
                    <a:p>
                      <a:pPr algn="ctr"/>
                      <a:endParaRPr lang="en-US" sz="1000" i="0" dirty="0">
                        <a:latin typeface="+mn-lt"/>
                      </a:endParaRPr>
                    </a:p>
                    <a:p>
                      <a:pPr algn="ctr"/>
                      <a:r>
                        <a:rPr lang="en-US" sz="1000" i="0" dirty="0">
                          <a:latin typeface="+mn-lt"/>
                        </a:rPr>
                        <a:t>.257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485511949"/>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PI3K pathway mutated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Mutated</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Not mutated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60/63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56/69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44/61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51/75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0.49 (0.33-0.74)</a:t>
                      </a:r>
                    </a:p>
                    <a:p>
                      <a:pPr algn="ctr"/>
                      <a:r>
                        <a:rPr lang="en-US" sz="1000" i="0" dirty="0">
                          <a:latin typeface="+mn-lt"/>
                        </a:rPr>
                        <a:t>0.50 (0.34-0.73)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.860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30591749"/>
                  </a:ext>
                </a:extLst>
              </a:tr>
              <a:tr h="234667">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Concurrent </a:t>
                      </a:r>
                      <a:r>
                        <a:rPr kumimoji="0" lang="en-US" sz="1000" b="0" i="1" u="none" strike="noStrike" kern="1200" cap="none" normalizeH="0" baseline="0" dirty="0">
                          <a:ln>
                            <a:noFill/>
                          </a:ln>
                          <a:solidFill>
                            <a:schemeClr val="tx1"/>
                          </a:solidFill>
                          <a:effectLst/>
                          <a:latin typeface="+mn-lt"/>
                          <a:ea typeface="+mn-ea"/>
                          <a:cs typeface="Poppins" pitchFamily="2" charset="77"/>
                        </a:rPr>
                        <a:t>ESR1 </a:t>
                      </a:r>
                      <a:r>
                        <a:rPr kumimoji="0" lang="en-US" sz="1000" b="0" i="0" u="none" strike="noStrike" kern="1200" cap="none" normalizeH="0" baseline="0" dirty="0">
                          <a:ln>
                            <a:noFill/>
                          </a:ln>
                          <a:solidFill>
                            <a:schemeClr val="tx1"/>
                          </a:solidFill>
                          <a:effectLst/>
                          <a:latin typeface="+mn-lt"/>
                          <a:ea typeface="+mn-ea"/>
                          <a:cs typeface="Poppins" pitchFamily="2" charset="77"/>
                        </a:rPr>
                        <a:t>mutation and PI3K pathway mutation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Mutated</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Not mutated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36/39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80/93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20/29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75/107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0.29 (0.15-0.53)</a:t>
                      </a:r>
                    </a:p>
                    <a:p>
                      <a:pPr algn="ctr"/>
                      <a:r>
                        <a:rPr lang="en-US" sz="1000" i="0" dirty="0">
                          <a:latin typeface="+mn-lt"/>
                        </a:rPr>
                        <a:t>0.53 (0.39-0.73)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.543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60265865"/>
                  </a:ext>
                </a:extLst>
              </a:tr>
            </a:tbl>
          </a:graphicData>
        </a:graphic>
      </p:graphicFrame>
      <p:sp>
        <p:nvSpPr>
          <p:cNvPr id="5" name="Content Placeholder 7">
            <a:extLst>
              <a:ext uri="{FF2B5EF4-FFF2-40B4-BE49-F238E27FC236}">
                <a16:creationId xmlns:a16="http://schemas.microsoft.com/office/drawing/2014/main" id="{A99221CD-DA21-BEFB-2042-A8667F80A66C}"/>
              </a:ext>
            </a:extLst>
          </p:cNvPr>
          <p:cNvSpPr>
            <a:spLocks noGrp="1"/>
          </p:cNvSpPr>
          <p:nvPr>
            <p:ph sz="quarter" idx="10"/>
          </p:nvPr>
        </p:nvSpPr>
        <p:spPr>
          <a:xfrm>
            <a:off x="3559175" y="6302375"/>
            <a:ext cx="5732463" cy="327025"/>
          </a:xfrm>
        </p:spPr>
        <p:txBody>
          <a:bodyPr/>
          <a:lstStyle/>
          <a:p>
            <a:r>
              <a:rPr lang="en-US" dirty="0"/>
              <a:t>Jhaveri. SABCS 2025. Abstr GS3-08.</a:t>
            </a:r>
          </a:p>
        </p:txBody>
      </p:sp>
    </p:spTree>
    <p:extLst>
      <p:ext uri="{BB962C8B-B14F-4D97-AF65-F5344CB8AC3E}">
        <p14:creationId xmlns:p14="http://schemas.microsoft.com/office/powerpoint/2010/main" val="4149240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3B3EA-278C-E453-5024-F4F39E418408}"/>
            </a:ext>
          </a:extLst>
        </p:cNvPr>
        <p:cNvGrpSpPr/>
        <p:nvPr/>
      </p:nvGrpSpPr>
      <p:grpSpPr>
        <a:xfrm>
          <a:off x="0" y="0"/>
          <a:ext cx="0" cy="0"/>
          <a:chOff x="0" y="0"/>
          <a:chExt cx="0" cy="0"/>
        </a:xfrm>
      </p:grpSpPr>
      <p:sp>
        <p:nvSpPr>
          <p:cNvPr id="5" name="Content Placeholder 12">
            <a:extLst>
              <a:ext uri="{FF2B5EF4-FFF2-40B4-BE49-F238E27FC236}">
                <a16:creationId xmlns:a16="http://schemas.microsoft.com/office/drawing/2014/main" id="{8F0AE32B-9FE2-E31D-EA70-236C0B314419}"/>
              </a:ext>
            </a:extLst>
          </p:cNvPr>
          <p:cNvSpPr>
            <a:spLocks noGrp="1"/>
          </p:cNvSpPr>
          <p:nvPr>
            <p:ph idx="1"/>
          </p:nvPr>
        </p:nvSpPr>
        <p:spPr>
          <a:xfrm>
            <a:off x="220662" y="1324030"/>
            <a:ext cx="11740260" cy="3881275"/>
          </a:xfrm>
        </p:spPr>
        <p:txBody>
          <a:bodyPr/>
          <a:lstStyle/>
          <a:p>
            <a:r>
              <a:rPr lang="en-US" altLang="en-US" sz="2000" b="1" i="1" dirty="0"/>
              <a:t>ESR1</a:t>
            </a:r>
            <a:r>
              <a:rPr lang="en-US" altLang="en-US" sz="2000" b="1" dirty="0"/>
              <a:t>m: </a:t>
            </a:r>
            <a:r>
              <a:rPr lang="en-US" altLang="en-US" sz="2000" dirty="0"/>
              <a:t>~11 mo numerical improvement in median OS (50% maturity) vs SoC ET; similar effect seen across subgroups</a:t>
            </a:r>
          </a:p>
          <a:p>
            <a:endParaRPr lang="en-US" altLang="en-US" sz="2000" b="1" dirty="0"/>
          </a:p>
          <a:p>
            <a:endParaRPr lang="en-US" altLang="en-US" sz="2000" b="1" dirty="0"/>
          </a:p>
          <a:p>
            <a:endParaRPr lang="en-US" altLang="en-US" sz="2000" b="1" dirty="0"/>
          </a:p>
          <a:p>
            <a:r>
              <a:rPr lang="en-US" altLang="en-US" sz="2000" b="1" dirty="0"/>
              <a:t>ITT: </a:t>
            </a:r>
            <a:r>
              <a:rPr lang="en-US" altLang="en-US" sz="2000" dirty="0"/>
              <a:t>OS curve separation observed beginning at 24 mo (33% maturity)</a:t>
            </a:r>
          </a:p>
        </p:txBody>
      </p:sp>
      <p:sp>
        <p:nvSpPr>
          <p:cNvPr id="10243" name="Rectangle 4">
            <a:extLst>
              <a:ext uri="{FF2B5EF4-FFF2-40B4-BE49-F238E27FC236}">
                <a16:creationId xmlns:a16="http://schemas.microsoft.com/office/drawing/2014/main" id="{11D2F904-7571-90BF-0876-9CDA672D4C15}"/>
              </a:ext>
            </a:extLst>
          </p:cNvPr>
          <p:cNvSpPr>
            <a:spLocks noGrp="1" noChangeArrowheads="1"/>
          </p:cNvSpPr>
          <p:nvPr>
            <p:ph type="title"/>
          </p:nvPr>
        </p:nvSpPr>
        <p:spPr>
          <a:xfrm>
            <a:off x="231078" y="534083"/>
            <a:ext cx="11740260" cy="496290"/>
          </a:xfrm>
        </p:spPr>
        <p:txBody>
          <a:bodyPr/>
          <a:lstStyle/>
          <a:p>
            <a:r>
              <a:rPr lang="en-US" altLang="en-US" dirty="0"/>
              <a:t>EMBER-3 Update: Interim OS (Secondary Endpoint)</a:t>
            </a:r>
          </a:p>
        </p:txBody>
      </p:sp>
      <p:graphicFrame>
        <p:nvGraphicFramePr>
          <p:cNvPr id="2" name="Group 3">
            <a:extLst>
              <a:ext uri="{FF2B5EF4-FFF2-40B4-BE49-F238E27FC236}">
                <a16:creationId xmlns:a16="http://schemas.microsoft.com/office/drawing/2014/main" id="{03D40E1F-790B-B257-C5A6-19C4AC1F80F2}"/>
              </a:ext>
            </a:extLst>
          </p:cNvPr>
          <p:cNvGraphicFramePr>
            <a:graphicFrameLocks/>
          </p:cNvGraphicFramePr>
          <p:nvPr>
            <p:extLst>
              <p:ext uri="{D42A27DB-BD31-4B8C-83A1-F6EECF244321}">
                <p14:modId xmlns:p14="http://schemas.microsoft.com/office/powerpoint/2010/main" val="3294764379"/>
              </p:ext>
            </p:extLst>
          </p:nvPr>
        </p:nvGraphicFramePr>
        <p:xfrm>
          <a:off x="373605" y="4015549"/>
          <a:ext cx="11465622" cy="1823736"/>
        </p:xfrm>
        <a:graphic>
          <a:graphicData uri="http://schemas.openxmlformats.org/drawingml/2006/table">
            <a:tbl>
              <a:tblPr/>
              <a:tblGrid>
                <a:gridCol w="5482542">
                  <a:extLst>
                    <a:ext uri="{9D8B030D-6E8A-4147-A177-3AD203B41FA5}">
                      <a16:colId xmlns:a16="http://schemas.microsoft.com/office/drawing/2014/main" val="20000"/>
                    </a:ext>
                  </a:extLst>
                </a:gridCol>
                <a:gridCol w="3248947">
                  <a:extLst>
                    <a:ext uri="{9D8B030D-6E8A-4147-A177-3AD203B41FA5}">
                      <a16:colId xmlns:a16="http://schemas.microsoft.com/office/drawing/2014/main" val="20001"/>
                    </a:ext>
                  </a:extLst>
                </a:gridCol>
                <a:gridCol w="2734133">
                  <a:extLst>
                    <a:ext uri="{9D8B030D-6E8A-4147-A177-3AD203B41FA5}">
                      <a16:colId xmlns:a16="http://schemas.microsoft.com/office/drawing/2014/main" val="20002"/>
                    </a:ext>
                  </a:extLst>
                </a:gridCol>
              </a:tblGrid>
              <a:tr h="365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bg1"/>
                        </a:solidFill>
                        <a:effectLst/>
                        <a:latin typeface="+mn-lt"/>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lang="en-US" sz="1600" b="1" dirty="0">
                          <a:solidFill>
                            <a:schemeClr val="bg1"/>
                          </a:solidFill>
                          <a:latin typeface="+mn-lt"/>
                        </a:rPr>
                        <a:t>Imlunestrant </a:t>
                      </a:r>
                    </a:p>
                    <a:p>
                      <a:pPr algn="ctr"/>
                      <a:r>
                        <a:rPr lang="en-US" sz="1600" b="1" dirty="0">
                          <a:solidFill>
                            <a:schemeClr val="bg1"/>
                          </a:solidFill>
                          <a:latin typeface="+mn-lt"/>
                        </a:rPr>
                        <a:t>(n =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bg1"/>
                          </a:solidFill>
                          <a:latin typeface="+mn-lt"/>
                        </a:rPr>
                        <a:t>Imlunestrant + Abemaciclib </a:t>
                      </a:r>
                    </a:p>
                    <a:p>
                      <a:pPr algn="ctr"/>
                      <a:r>
                        <a:rPr lang="en-US" sz="1600" b="1" dirty="0">
                          <a:solidFill>
                            <a:schemeClr val="bg1"/>
                          </a:solidFill>
                          <a:latin typeface="+mn-lt"/>
                        </a:rPr>
                        <a:t>(n =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111061">
                <a:tc>
                  <a:txBody>
                    <a:bodyPr/>
                    <a:lstStyle/>
                    <a:p>
                      <a:pPr algn="l" fontAlgn="b">
                        <a:buNone/>
                      </a:pPr>
                      <a:r>
                        <a:rPr lang="en-US" sz="1600" b="0" i="0" u="none" strike="noStrike" dirty="0">
                          <a:solidFill>
                            <a:srgbClr val="000000"/>
                          </a:solidFill>
                          <a:effectLst/>
                          <a:latin typeface="+mn-lt"/>
                        </a:rPr>
                        <a:t>Deaths, n</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76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64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66654061"/>
                  </a:ext>
                </a:extLst>
              </a:tr>
              <a:tr h="111061">
                <a:tc>
                  <a:txBody>
                    <a:bodyPr/>
                    <a:lstStyle/>
                    <a:p>
                      <a:pPr algn="l" fontAlgn="b">
                        <a:buNone/>
                      </a:pPr>
                      <a:r>
                        <a:rPr lang="en-US" sz="1600" b="0" i="0" u="none" strike="noStrike" dirty="0">
                          <a:solidFill>
                            <a:srgbClr val="000000"/>
                          </a:solidFill>
                          <a:effectLst/>
                          <a:latin typeface="+mn-lt"/>
                        </a:rPr>
                        <a:t>Median OS, mo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34.4 (29.3-NR)</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NR</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11061">
                <a:tc>
                  <a:txBody>
                    <a:bodyPr/>
                    <a:lstStyle/>
                    <a:p>
                      <a:pPr marL="0" indent="0" algn="l" fontAlgn="b">
                        <a:buFont typeface="Arial" panose="020B0604020202020204" pitchFamily="34" charset="0"/>
                        <a:buNone/>
                      </a:pPr>
                      <a:r>
                        <a:rPr lang="en-US" sz="1600" b="0" i="0" u="none" strike="noStrike" dirty="0">
                          <a:solidFill>
                            <a:srgbClr val="000000"/>
                          </a:solidFill>
                          <a:effectLst/>
                          <a:latin typeface="+mn-lt"/>
                        </a:rPr>
                        <a:t>HR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600" b="0" i="0" u="none" strike="noStrike" dirty="0">
                          <a:solidFill>
                            <a:srgbClr val="000000"/>
                          </a:solidFill>
                          <a:effectLst/>
                          <a:latin typeface="+mn-lt"/>
                        </a:rPr>
                        <a:t>0.82 (0.59-1.16)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4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11061">
                <a:tc>
                  <a:txBody>
                    <a:bodyPr/>
                    <a:lstStyle/>
                    <a:p>
                      <a:pPr marL="0" indent="0" algn="l" fontAlgn="b">
                        <a:buFont typeface="Arial" panose="020B0604020202020204" pitchFamily="34" charset="0"/>
                        <a:buNone/>
                      </a:pPr>
                      <a:r>
                        <a:rPr lang="en-US" sz="1600" b="0" i="1" u="none" strike="noStrike" dirty="0">
                          <a:solidFill>
                            <a:srgbClr val="000000"/>
                          </a:solidFill>
                          <a:effectLst/>
                          <a:latin typeface="+mn-lt"/>
                        </a:rPr>
                        <a:t>P</a:t>
                      </a:r>
                      <a:r>
                        <a:rPr lang="en-US" sz="1600" b="0" i="0" u="none" strike="noStrike" dirty="0">
                          <a:solidFill>
                            <a:srgbClr val="000000"/>
                          </a:solidFill>
                          <a:effectLst/>
                          <a:latin typeface="+mn-lt"/>
                        </a:rPr>
                        <a:t> value</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600" b="0" i="0" u="none" strike="noStrike" dirty="0">
                          <a:solidFill>
                            <a:srgbClr val="000000"/>
                          </a:solidFill>
                          <a:effectLst/>
                          <a:latin typeface="+mn-lt"/>
                        </a:rPr>
                        <a:t>.2622</a:t>
                      </a:r>
                      <a:r>
                        <a:rPr lang="en-US" sz="1600" b="0" i="0" u="none" strike="noStrike" baseline="30000" dirty="0">
                          <a:solidFill>
                            <a:srgbClr val="000000"/>
                          </a:solidFill>
                          <a:effectLst/>
                          <a:latin typeface="+mn-lt"/>
                        </a:rPr>
                        <a:t>†</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algn="ctr" fontAlgn="b">
                        <a:buNone/>
                      </a:pPr>
                      <a:endParaRPr lang="en-US" sz="14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graphicFrame>
        <p:nvGraphicFramePr>
          <p:cNvPr id="6" name="Group 3">
            <a:extLst>
              <a:ext uri="{FF2B5EF4-FFF2-40B4-BE49-F238E27FC236}">
                <a16:creationId xmlns:a16="http://schemas.microsoft.com/office/drawing/2014/main" id="{F293A426-5AA1-0125-3A8A-B5F4E74092A1}"/>
              </a:ext>
            </a:extLst>
          </p:cNvPr>
          <p:cNvGraphicFramePr>
            <a:graphicFrameLocks/>
          </p:cNvGraphicFramePr>
          <p:nvPr>
            <p:extLst>
              <p:ext uri="{D42A27DB-BD31-4B8C-83A1-F6EECF244321}">
                <p14:modId xmlns:p14="http://schemas.microsoft.com/office/powerpoint/2010/main" val="1504178995"/>
              </p:ext>
            </p:extLst>
          </p:nvPr>
        </p:nvGraphicFramePr>
        <p:xfrm>
          <a:off x="373605" y="1674346"/>
          <a:ext cx="11465622" cy="1579896"/>
        </p:xfrm>
        <a:graphic>
          <a:graphicData uri="http://schemas.openxmlformats.org/drawingml/2006/table">
            <a:tbl>
              <a:tblPr/>
              <a:tblGrid>
                <a:gridCol w="5482542">
                  <a:extLst>
                    <a:ext uri="{9D8B030D-6E8A-4147-A177-3AD203B41FA5}">
                      <a16:colId xmlns:a16="http://schemas.microsoft.com/office/drawing/2014/main" val="20000"/>
                    </a:ext>
                  </a:extLst>
                </a:gridCol>
                <a:gridCol w="3248947">
                  <a:extLst>
                    <a:ext uri="{9D8B030D-6E8A-4147-A177-3AD203B41FA5}">
                      <a16:colId xmlns:a16="http://schemas.microsoft.com/office/drawing/2014/main" val="20001"/>
                    </a:ext>
                  </a:extLst>
                </a:gridCol>
                <a:gridCol w="2734133">
                  <a:extLst>
                    <a:ext uri="{9D8B030D-6E8A-4147-A177-3AD203B41FA5}">
                      <a16:colId xmlns:a16="http://schemas.microsoft.com/office/drawing/2014/main" val="20002"/>
                    </a:ext>
                  </a:extLst>
                </a:gridCol>
              </a:tblGrid>
              <a:tr h="2690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bg1"/>
                        </a:solidFill>
                        <a:effectLst/>
                        <a:latin typeface="+mn-lt"/>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lang="en-US" sz="1600" b="1" dirty="0">
                          <a:solidFill>
                            <a:schemeClr val="bg1"/>
                          </a:solidFill>
                          <a:latin typeface="+mn-lt"/>
                        </a:rPr>
                        <a:t>Imlunestrant </a:t>
                      </a:r>
                    </a:p>
                    <a:p>
                      <a:pPr algn="ctr"/>
                      <a:r>
                        <a:rPr lang="en-US" sz="1600" b="1" dirty="0">
                          <a:solidFill>
                            <a:schemeClr val="bg1"/>
                          </a:solidFill>
                          <a:latin typeface="+mn-lt"/>
                        </a:rPr>
                        <a:t>(n = 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bg1"/>
                          </a:solidFill>
                          <a:latin typeface="+mn-lt"/>
                        </a:rPr>
                        <a:t>SoC ET </a:t>
                      </a:r>
                    </a:p>
                    <a:p>
                      <a:pPr algn="ctr"/>
                      <a:r>
                        <a:rPr lang="en-US" sz="1600" b="1" dirty="0">
                          <a:solidFill>
                            <a:schemeClr val="bg1"/>
                          </a:solidFill>
                          <a:latin typeface="+mn-lt"/>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0"/>
                  </a:ext>
                </a:extLst>
              </a:tr>
              <a:tr h="81784">
                <a:tc>
                  <a:txBody>
                    <a:bodyPr/>
                    <a:lstStyle/>
                    <a:p>
                      <a:pPr algn="l" fontAlgn="b">
                        <a:buNone/>
                      </a:pPr>
                      <a:r>
                        <a:rPr lang="en-US" sz="1600" b="0" i="0" u="none" strike="noStrike" dirty="0">
                          <a:solidFill>
                            <a:srgbClr val="000000"/>
                          </a:solidFill>
                          <a:effectLst/>
                          <a:latin typeface="+mn-lt"/>
                        </a:rPr>
                        <a:t>Deaths, n</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57</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71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97591077"/>
                  </a:ext>
                </a:extLst>
              </a:tr>
              <a:tr h="81784">
                <a:tc>
                  <a:txBody>
                    <a:bodyPr/>
                    <a:lstStyle/>
                    <a:p>
                      <a:pPr algn="l" fontAlgn="b">
                        <a:buNone/>
                      </a:pPr>
                      <a:r>
                        <a:rPr lang="en-US" sz="1600" b="0" i="0" u="none" strike="noStrike" dirty="0">
                          <a:solidFill>
                            <a:srgbClr val="000000"/>
                          </a:solidFill>
                          <a:effectLst/>
                          <a:latin typeface="+mn-lt"/>
                        </a:rPr>
                        <a:t>Median OS, mo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34.5 (25.4-NR)</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23.1 (18.4-28.9)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1784">
                <a:tc>
                  <a:txBody>
                    <a:bodyPr/>
                    <a:lstStyle/>
                    <a:p>
                      <a:pPr marL="0" indent="0" algn="l" fontAlgn="b">
                        <a:buFont typeface="Arial" panose="020B0604020202020204" pitchFamily="34" charset="0"/>
                        <a:buNone/>
                      </a:pPr>
                      <a:r>
                        <a:rPr lang="en-US" sz="1600" b="0" i="0" u="none" strike="noStrike" dirty="0">
                          <a:solidFill>
                            <a:srgbClr val="000000"/>
                          </a:solidFill>
                          <a:effectLst/>
                          <a:latin typeface="+mn-lt"/>
                        </a:rPr>
                        <a:t>HR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600" b="0" i="0" u="none" strike="noStrike" dirty="0">
                          <a:solidFill>
                            <a:srgbClr val="000000"/>
                          </a:solidFill>
                          <a:effectLst/>
                          <a:latin typeface="+mn-lt"/>
                        </a:rPr>
                        <a:t>0.60 (0.43-0.86)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4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81784">
                <a:tc>
                  <a:txBody>
                    <a:bodyPr/>
                    <a:lstStyle/>
                    <a:p>
                      <a:pPr marL="0" indent="0" algn="l" fontAlgn="b">
                        <a:buFont typeface="Arial" panose="020B0604020202020204" pitchFamily="34" charset="0"/>
                        <a:buNone/>
                      </a:pPr>
                      <a:r>
                        <a:rPr lang="en-US" sz="1600" b="0" i="1" u="none" strike="noStrike" dirty="0">
                          <a:solidFill>
                            <a:srgbClr val="000000"/>
                          </a:solidFill>
                          <a:effectLst/>
                          <a:latin typeface="+mn-lt"/>
                        </a:rPr>
                        <a:t>P</a:t>
                      </a:r>
                      <a:r>
                        <a:rPr lang="en-US" sz="1600" b="0" i="0" u="none" strike="noStrike" dirty="0">
                          <a:solidFill>
                            <a:srgbClr val="000000"/>
                          </a:solidFill>
                          <a:effectLst/>
                          <a:latin typeface="+mn-lt"/>
                        </a:rPr>
                        <a:t> value</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600" b="0" i="0" u="none" strike="noStrike" dirty="0">
                          <a:solidFill>
                            <a:srgbClr val="000000"/>
                          </a:solidFill>
                          <a:effectLst/>
                          <a:latin typeface="+mn-lt"/>
                        </a:rPr>
                        <a:t>.0043*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algn="ctr" fontAlgn="b">
                        <a:buNone/>
                      </a:pPr>
                      <a:endParaRPr lang="en-US" sz="14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3C829D1F-E8A5-5786-1B77-61D25B2C4DA3}"/>
              </a:ext>
            </a:extLst>
          </p:cNvPr>
          <p:cNvSpPr txBox="1"/>
          <p:nvPr/>
        </p:nvSpPr>
        <p:spPr>
          <a:xfrm>
            <a:off x="373605" y="3270951"/>
            <a:ext cx="5524499" cy="203453"/>
          </a:xfrm>
          <a:prstGeom prst="rect">
            <a:avLst/>
          </a:prstGeom>
        </p:spPr>
        <p:txBody>
          <a:bodyPr vert="horz" wrap="none" lIns="0" tIns="0" rIns="0" bIns="0" rtlCol="0">
            <a:noAutofit/>
          </a:bodyPr>
          <a:lstStyle/>
          <a:p>
            <a:pPr algn="l"/>
            <a:r>
              <a:rPr lang="en-US" sz="1200" dirty="0"/>
              <a:t>*</a:t>
            </a:r>
            <a:r>
              <a:rPr lang="en-US" sz="1200" i="1" dirty="0"/>
              <a:t>P</a:t>
            </a:r>
            <a:r>
              <a:rPr lang="en-US" sz="1200" dirty="0"/>
              <a:t> value did not cross prespecified significance threshold of .0000004 at IA2.</a:t>
            </a:r>
          </a:p>
        </p:txBody>
      </p:sp>
      <p:sp>
        <p:nvSpPr>
          <p:cNvPr id="9" name="TextBox 8">
            <a:extLst>
              <a:ext uri="{FF2B5EF4-FFF2-40B4-BE49-F238E27FC236}">
                <a16:creationId xmlns:a16="http://schemas.microsoft.com/office/drawing/2014/main" id="{E3976F4E-59ED-730A-ADA0-2C9BD971C26E}"/>
              </a:ext>
            </a:extLst>
          </p:cNvPr>
          <p:cNvSpPr txBox="1"/>
          <p:nvPr/>
        </p:nvSpPr>
        <p:spPr>
          <a:xfrm>
            <a:off x="363189" y="5878450"/>
            <a:ext cx="11465622" cy="362857"/>
          </a:xfrm>
          <a:prstGeom prst="rect">
            <a:avLst/>
          </a:prstGeom>
        </p:spPr>
        <p:txBody>
          <a:bodyPr vert="horz" wrap="square" lIns="0" tIns="0" rIns="0" bIns="0" rtlCol="0">
            <a:noAutofit/>
          </a:bodyPr>
          <a:lstStyle/>
          <a:p>
            <a:r>
              <a:rPr lang="en-US" sz="1200" dirty="0"/>
              <a:t>**Efficacy analyses confined to those concurrently randomized to combination tx. </a:t>
            </a:r>
            <a:r>
              <a:rPr lang="en-US" sz="1200" baseline="30000" dirty="0"/>
              <a:t>†</a:t>
            </a:r>
            <a:r>
              <a:rPr lang="en-US" sz="1200" i="1" dirty="0"/>
              <a:t>P</a:t>
            </a:r>
            <a:r>
              <a:rPr lang="en-US" sz="1200" dirty="0"/>
              <a:t> value did not achieve prespecified significance threshold of &lt;.0000001 at IA2.</a:t>
            </a:r>
          </a:p>
          <a:p>
            <a:pPr algn="l"/>
            <a:endParaRPr lang="en-US" sz="1200" dirty="0"/>
          </a:p>
        </p:txBody>
      </p:sp>
      <p:sp>
        <p:nvSpPr>
          <p:cNvPr id="3" name="Content Placeholder 7">
            <a:extLst>
              <a:ext uri="{FF2B5EF4-FFF2-40B4-BE49-F238E27FC236}">
                <a16:creationId xmlns:a16="http://schemas.microsoft.com/office/drawing/2014/main" id="{C019573B-0CE6-CC10-EEC3-A7F0A7EC0D77}"/>
              </a:ext>
            </a:extLst>
          </p:cNvPr>
          <p:cNvSpPr>
            <a:spLocks noGrp="1"/>
          </p:cNvSpPr>
          <p:nvPr>
            <p:ph sz="quarter" idx="10"/>
          </p:nvPr>
        </p:nvSpPr>
        <p:spPr>
          <a:xfrm>
            <a:off x="3559175" y="6302375"/>
            <a:ext cx="5732463" cy="327025"/>
          </a:xfrm>
        </p:spPr>
        <p:txBody>
          <a:bodyPr/>
          <a:lstStyle/>
          <a:p>
            <a:r>
              <a:rPr lang="en-US" dirty="0"/>
              <a:t>Jhaveri. SABCS 2025. Abstr GS3-08.</a:t>
            </a:r>
          </a:p>
        </p:txBody>
      </p:sp>
    </p:spTree>
    <p:extLst>
      <p:ext uri="{BB962C8B-B14F-4D97-AF65-F5344CB8AC3E}">
        <p14:creationId xmlns:p14="http://schemas.microsoft.com/office/powerpoint/2010/main" val="2961045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B3019-5850-9069-136D-677C1C949E0F}"/>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B9218963-CD6D-5B97-836D-9E44E636FF33}"/>
              </a:ext>
            </a:extLst>
          </p:cNvPr>
          <p:cNvSpPr>
            <a:spLocks noGrp="1" noChangeArrowheads="1"/>
          </p:cNvSpPr>
          <p:nvPr>
            <p:ph type="title"/>
          </p:nvPr>
        </p:nvSpPr>
        <p:spPr>
          <a:xfrm>
            <a:off x="231078" y="534083"/>
            <a:ext cx="11740260" cy="496290"/>
          </a:xfrm>
        </p:spPr>
        <p:txBody>
          <a:bodyPr/>
          <a:lstStyle/>
          <a:p>
            <a:r>
              <a:rPr lang="en-US" altLang="en-US" dirty="0"/>
              <a:t>EMBER-3 Update: OS in Patients With </a:t>
            </a:r>
            <a:r>
              <a:rPr lang="en-US" altLang="en-US" i="1" dirty="0"/>
              <a:t>ESR1</a:t>
            </a:r>
            <a:r>
              <a:rPr lang="en-US" altLang="en-US" dirty="0"/>
              <a:t>m by Subgroups</a:t>
            </a:r>
          </a:p>
        </p:txBody>
      </p:sp>
      <p:graphicFrame>
        <p:nvGraphicFramePr>
          <p:cNvPr id="10" name="Group 32">
            <a:extLst>
              <a:ext uri="{FF2B5EF4-FFF2-40B4-BE49-F238E27FC236}">
                <a16:creationId xmlns:a16="http://schemas.microsoft.com/office/drawing/2014/main" id="{6535E529-77D6-57A1-A743-581604C45377}"/>
              </a:ext>
            </a:extLst>
          </p:cNvPr>
          <p:cNvGraphicFramePr>
            <a:graphicFrameLocks noGrp="1"/>
          </p:cNvGraphicFramePr>
          <p:nvPr>
            <p:extLst>
              <p:ext uri="{D42A27DB-BD31-4B8C-83A1-F6EECF244321}">
                <p14:modId xmlns:p14="http://schemas.microsoft.com/office/powerpoint/2010/main" val="1994659039"/>
              </p:ext>
            </p:extLst>
          </p:nvPr>
        </p:nvGraphicFramePr>
        <p:xfrm>
          <a:off x="228600" y="1333500"/>
          <a:ext cx="11740260" cy="4907472"/>
        </p:xfrm>
        <a:graphic>
          <a:graphicData uri="http://schemas.openxmlformats.org/drawingml/2006/table">
            <a:tbl>
              <a:tblPr/>
              <a:tblGrid>
                <a:gridCol w="3423546">
                  <a:extLst>
                    <a:ext uri="{9D8B030D-6E8A-4147-A177-3AD203B41FA5}">
                      <a16:colId xmlns:a16="http://schemas.microsoft.com/office/drawing/2014/main" val="20000"/>
                    </a:ext>
                  </a:extLst>
                </a:gridCol>
                <a:gridCol w="2443229">
                  <a:extLst>
                    <a:ext uri="{9D8B030D-6E8A-4147-A177-3AD203B41FA5}">
                      <a16:colId xmlns:a16="http://schemas.microsoft.com/office/drawing/2014/main" val="397106985"/>
                    </a:ext>
                  </a:extLst>
                </a:gridCol>
                <a:gridCol w="1624350">
                  <a:extLst>
                    <a:ext uri="{9D8B030D-6E8A-4147-A177-3AD203B41FA5}">
                      <a16:colId xmlns:a16="http://schemas.microsoft.com/office/drawing/2014/main" val="20001"/>
                    </a:ext>
                  </a:extLst>
                </a:gridCol>
                <a:gridCol w="1676957">
                  <a:extLst>
                    <a:ext uri="{9D8B030D-6E8A-4147-A177-3AD203B41FA5}">
                      <a16:colId xmlns:a16="http://schemas.microsoft.com/office/drawing/2014/main" val="3456367152"/>
                    </a:ext>
                  </a:extLst>
                </a:gridCol>
                <a:gridCol w="1424937">
                  <a:extLst>
                    <a:ext uri="{9D8B030D-6E8A-4147-A177-3AD203B41FA5}">
                      <a16:colId xmlns:a16="http://schemas.microsoft.com/office/drawing/2014/main" val="1706968221"/>
                    </a:ext>
                  </a:extLst>
                </a:gridCol>
                <a:gridCol w="1147241">
                  <a:extLst>
                    <a:ext uri="{9D8B030D-6E8A-4147-A177-3AD203B41FA5}">
                      <a16:colId xmlns:a16="http://schemas.microsoft.com/office/drawing/2014/main" val="2214420888"/>
                    </a:ext>
                  </a:extLst>
                </a:gridCol>
              </a:tblGrid>
              <a:tr h="282172">
                <a:tc grid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cap="none" normalizeH="0" baseline="0">
                          <a:ln>
                            <a:noFill/>
                          </a:ln>
                          <a:solidFill>
                            <a:schemeClr val="bg1"/>
                          </a:solidFill>
                          <a:effectLst/>
                          <a:latin typeface="+mn-lt"/>
                          <a:cs typeface="Poppins" pitchFamily="2" charset="77"/>
                        </a:rPr>
                        <a:t>Imlunestrant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cap="none" normalizeH="0" baseline="0">
                          <a:ln>
                            <a:noFill/>
                          </a:ln>
                          <a:solidFill>
                            <a:schemeClr val="bg1"/>
                          </a:solidFill>
                          <a:effectLst/>
                          <a:latin typeface="+mn-lt"/>
                          <a:cs typeface="Poppins" pitchFamily="2" charset="77"/>
                        </a:rPr>
                        <a:t>Events/N</a:t>
                      </a:r>
                      <a:endParaRPr kumimoji="0" lang="en-US" sz="10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SoC ET</a:t>
                      </a:r>
                      <a:endParaRPr kumimoji="0" lang="en-US" sz="10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dirty="0">
                          <a:ln>
                            <a:noFill/>
                          </a:ln>
                          <a:solidFill>
                            <a:schemeClr val="bg1"/>
                          </a:solidFill>
                          <a:effectLst/>
                          <a:latin typeface="+mn-lt"/>
                          <a:ea typeface="+mn-ea"/>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0" u="none" strike="noStrike" kern="1200" cap="none" normalizeH="0" baseline="0">
                          <a:ln>
                            <a:noFill/>
                          </a:ln>
                          <a:solidFill>
                            <a:schemeClr val="bg1"/>
                          </a:solidFill>
                          <a:effectLst/>
                          <a:latin typeface="+mn-lt"/>
                          <a:ea typeface="+mn-ea"/>
                          <a:cs typeface="Poppins" pitchFamily="2" charset="77"/>
                        </a:rPr>
                        <a:t>Interaction</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1" i="1" u="none" strike="noStrike" kern="1200" cap="none" normalizeH="0" baseline="0">
                          <a:ln>
                            <a:noFill/>
                          </a:ln>
                          <a:solidFill>
                            <a:schemeClr val="bg1"/>
                          </a:solidFill>
                          <a:effectLst/>
                          <a:latin typeface="+mn-lt"/>
                          <a:ea typeface="+mn-ea"/>
                          <a:cs typeface="Poppins" pitchFamily="2" charset="77"/>
                        </a:rPr>
                        <a:t>P</a:t>
                      </a:r>
                      <a:r>
                        <a:rPr kumimoji="0" lang="en-US" sz="1000" b="1" i="0" u="none" strike="noStrike" kern="1200" cap="none" normalizeH="0" baseline="0">
                          <a:ln>
                            <a:noFill/>
                          </a:ln>
                          <a:solidFill>
                            <a:schemeClr val="bg1"/>
                          </a:solidFill>
                          <a:effectLst/>
                          <a:latin typeface="+mn-lt"/>
                          <a:ea typeface="+mn-ea"/>
                          <a:cs typeface="Poppins" pitchFamily="2" charset="77"/>
                        </a:rPr>
                        <a:t> value</a:t>
                      </a:r>
                      <a:endParaRPr kumimoji="0" lang="en-US" sz="1000" b="1" i="0" u="none" strike="noStrike" kern="1200" cap="none" normalizeH="0" baseline="0" dirty="0">
                        <a:ln>
                          <a:noFill/>
                        </a:ln>
                        <a:solidFill>
                          <a:schemeClr val="bg1"/>
                        </a:solidFill>
                        <a:effectLst/>
                        <a:latin typeface="+mn-lt"/>
                        <a:ea typeface="+mn-ea"/>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5"/>
                    </a:solidFill>
                  </a:tcPr>
                </a:tc>
                <a:extLst>
                  <a:ext uri="{0D108BD9-81ED-4DB2-BD59-A6C34878D82A}">
                    <a16:rowId xmlns:a16="http://schemas.microsoft.com/office/drawing/2014/main" val="10000"/>
                  </a:ext>
                </a:extLst>
              </a:tr>
              <a:tr h="173649">
                <a:tc gridSpan="2">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1" i="0" u="none" strike="noStrike" kern="1200" cap="none" normalizeH="0" baseline="0" dirty="0">
                          <a:ln>
                            <a:noFill/>
                          </a:ln>
                          <a:solidFill>
                            <a:schemeClr val="tx1"/>
                          </a:solidFill>
                          <a:effectLst/>
                          <a:latin typeface="+mn-lt"/>
                          <a:ea typeface="+mn-ea"/>
                          <a:cs typeface="Poppins" pitchFamily="2" charset="77"/>
                        </a:rPr>
                        <a:t>Patients with </a:t>
                      </a:r>
                      <a:r>
                        <a:rPr kumimoji="0" lang="en-US" sz="1000" b="1" i="1" u="none" strike="noStrike" kern="1200" cap="none" normalizeH="0" baseline="0" dirty="0">
                          <a:ln>
                            <a:noFill/>
                          </a:ln>
                          <a:solidFill>
                            <a:schemeClr val="tx1"/>
                          </a:solidFill>
                          <a:effectLst/>
                          <a:latin typeface="+mn-lt"/>
                          <a:ea typeface="+mn-ea"/>
                          <a:cs typeface="Poppins" pitchFamily="2" charset="77"/>
                        </a:rPr>
                        <a:t>ESR1</a:t>
                      </a:r>
                      <a:r>
                        <a:rPr kumimoji="0" lang="en-US" sz="1000" b="1" i="0" u="none" strike="noStrike" kern="1200" cap="none" normalizeH="0" baseline="0" dirty="0">
                          <a:ln>
                            <a:noFill/>
                          </a:ln>
                          <a:solidFill>
                            <a:schemeClr val="tx1"/>
                          </a:solidFill>
                          <a:effectLst/>
                          <a:latin typeface="+mn-lt"/>
                          <a:ea typeface="+mn-ea"/>
                          <a:cs typeface="Poppins" pitchFamily="2" charset="77"/>
                        </a:rPr>
                        <a:t>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57/138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71/118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dirty="0">
                          <a:latin typeface="+mn-lt"/>
                        </a:rPr>
                        <a:t>0.60 (0.42-0.86)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endParaRPr lang="en-US" sz="1000" dirty="0">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Investigator’s choice of ET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Exemestane</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Fulvestrant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56/134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68/112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0.67 (0.07-6.47)</a:t>
                      </a:r>
                    </a:p>
                    <a:p>
                      <a:pPr algn="ctr"/>
                      <a:r>
                        <a:rPr lang="en-US" sz="1000" i="0" dirty="0">
                          <a:latin typeface="+mn-lt"/>
                        </a:rPr>
                        <a:t>0.60 (0.42-0.85)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mn-lt"/>
                        </a:rPr>
                        <a:t>.982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32503458"/>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Age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&lt; 65 yrs</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anose="00000500000000000000" pitchFamily="2" charset="0"/>
                        </a:rPr>
                        <a:t>≥ </a:t>
                      </a:r>
                      <a:r>
                        <a:rPr kumimoji="0" lang="en-US" sz="1000" b="0" i="0" u="none" strike="noStrike" kern="1200" cap="none" normalizeH="0" baseline="0" dirty="0">
                          <a:ln>
                            <a:noFill/>
                          </a:ln>
                          <a:solidFill>
                            <a:schemeClr val="tx1"/>
                          </a:solidFill>
                          <a:effectLst/>
                          <a:latin typeface="+mn-lt"/>
                          <a:ea typeface="+mn-ea"/>
                          <a:cs typeface="Poppins" pitchFamily="2" charset="77"/>
                        </a:rPr>
                        <a:t>65 yrs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32/91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25/47</a:t>
                      </a:r>
                      <a:endParaRPr kumimoji="0" lang="en-US" sz="1000" b="0" i="0" u="none" strike="noStrike" cap="none" normalizeH="0" baseline="0" dirty="0">
                        <a:ln>
                          <a:noFill/>
                        </a:ln>
                        <a:solidFill>
                          <a:schemeClr val="tx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48/78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26/40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0.53 (0.34-0.83)</a:t>
                      </a:r>
                    </a:p>
                    <a:p>
                      <a:pPr algn="ctr"/>
                      <a:r>
                        <a:rPr lang="en-US" sz="1000" i="0" dirty="0">
                          <a:latin typeface="+mn-lt"/>
                        </a:rPr>
                        <a:t>0.75 (0.43-1.29)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.308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28912250"/>
                  </a:ext>
                </a:extLst>
              </a:tr>
              <a:tr h="390696">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Region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East Asia</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North America/Western Europe</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8/30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30/63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19/45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16/26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32/54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23/38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0.36 (0.15-0.84)</a:t>
                      </a:r>
                    </a:p>
                    <a:p>
                      <a:pPr algn="ctr"/>
                      <a:r>
                        <a:rPr lang="en-US" sz="1000" i="0" dirty="0">
                          <a:latin typeface="+mn-lt"/>
                        </a:rPr>
                        <a:t>0.74 (0.45-1.22)</a:t>
                      </a:r>
                    </a:p>
                    <a:p>
                      <a:pPr algn="ctr"/>
                      <a:r>
                        <a:rPr lang="en-US" sz="1000" i="0" dirty="0">
                          <a:latin typeface="+mn-lt"/>
                        </a:rPr>
                        <a:t>0.61 (0.33-1.11)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.380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21679319"/>
                  </a:ext>
                </a:extLst>
              </a:tr>
              <a:tr h="390696">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No. of metastatic sites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1</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2</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a:t>
                      </a:r>
                      <a:r>
                        <a:rPr kumimoji="0" lang="en-US" sz="1000" b="0" i="0" u="none" strike="noStrike" kern="1200" cap="none" normalizeH="0" baseline="0" dirty="0">
                          <a:ln>
                            <a:noFill/>
                          </a:ln>
                          <a:solidFill>
                            <a:schemeClr val="tx1"/>
                          </a:solidFill>
                          <a:effectLst/>
                          <a:latin typeface="+mn-lt"/>
                          <a:ea typeface="+mn-ea"/>
                          <a:cs typeface="Poppins" pitchFamily="2" charset="77"/>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10/35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17/45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30/58</a:t>
                      </a:r>
                      <a:endParaRPr kumimoji="0" lang="en-US" sz="1000" b="0" i="0" u="none" strike="noStrike" cap="none" normalizeH="0" baseline="0" dirty="0">
                        <a:ln>
                          <a:noFill/>
                        </a:ln>
                        <a:solidFill>
                          <a:schemeClr val="tx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20/35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21/39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30/44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0.47 (0.22-1.02)</a:t>
                      </a:r>
                    </a:p>
                    <a:p>
                      <a:pPr algn="ctr"/>
                      <a:r>
                        <a:rPr lang="en-US" sz="1000" i="0" dirty="0">
                          <a:latin typeface="+mn-lt"/>
                        </a:rPr>
                        <a:t>0.61 (0.32-1.16)</a:t>
                      </a:r>
                    </a:p>
                    <a:p>
                      <a:pPr algn="ctr"/>
                      <a:r>
                        <a:rPr lang="en-US" sz="1000" i="0" dirty="0">
                          <a:latin typeface="+mn-lt"/>
                        </a:rPr>
                        <a:t>0.66 (0.39-1.09)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.704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080575"/>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Visceral metastases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15/54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42/84</a:t>
                      </a:r>
                      <a:endParaRPr kumimoji="0" lang="en-US" sz="1000" b="0" i="0" u="none" strike="noStrike" cap="none" normalizeH="0" baseline="0" dirty="0">
                        <a:ln>
                          <a:noFill/>
                        </a:ln>
                        <a:solidFill>
                          <a:schemeClr val="tx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30/51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41/67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0.41 (0.22-0.76)</a:t>
                      </a:r>
                    </a:p>
                    <a:p>
                      <a:pPr algn="ctr"/>
                      <a:r>
                        <a:rPr lang="en-US" sz="1000" i="0" dirty="0">
                          <a:latin typeface="+mn-lt"/>
                        </a:rPr>
                        <a:t>0.72 (0.47-1.12)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.136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3778170"/>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Liver metastases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27/81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30/57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43/71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28/47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0.51 (0.31-0.82)</a:t>
                      </a:r>
                    </a:p>
                    <a:p>
                      <a:pPr algn="ctr"/>
                      <a:r>
                        <a:rPr lang="en-US" sz="1000" i="0" dirty="0">
                          <a:latin typeface="+mn-lt"/>
                        </a:rPr>
                        <a:t>0.71 (0.42-1.20)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.377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995328537"/>
                  </a:ext>
                </a:extLst>
              </a:tr>
              <a:tr h="293216">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Bone only metastases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 </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50/111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7/27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54/88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17/30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0.66 (0.45-0.97)</a:t>
                      </a:r>
                    </a:p>
                    <a:p>
                      <a:pPr algn="ctr"/>
                      <a:r>
                        <a:rPr lang="en-US" sz="1000" i="0" dirty="0">
                          <a:latin typeface="+mn-lt"/>
                        </a:rPr>
                        <a:t>0.37 (0.15-0.88)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.212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85511949"/>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Previous CDK4/6i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 </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17/45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a:ln>
                            <a:noFill/>
                          </a:ln>
                          <a:solidFill>
                            <a:schemeClr val="tx1"/>
                          </a:solidFill>
                          <a:effectLst/>
                          <a:latin typeface="+mn-lt"/>
                          <a:cs typeface="Poppins" pitchFamily="2" charset="77"/>
                        </a:rPr>
                        <a:t>40/93</a:t>
                      </a:r>
                      <a:endParaRPr kumimoji="0" lang="en-US" sz="1000" b="0" i="0" u="none" strike="noStrike" cap="none" normalizeH="0" baseline="0" dirty="0">
                        <a:ln>
                          <a:noFill/>
                        </a:ln>
                        <a:solidFill>
                          <a:schemeClr val="tx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23/33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48/85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0.48 (0.26-0.91)</a:t>
                      </a:r>
                    </a:p>
                    <a:p>
                      <a:pPr algn="ctr"/>
                      <a:r>
                        <a:rPr lang="en-US" sz="1000" i="0" dirty="0">
                          <a:latin typeface="+mn-lt"/>
                        </a:rPr>
                        <a:t>0.67 (0.44-1.02)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.374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30591749"/>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Line of therapy in advanced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First-line</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Second-line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12/30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44/106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16/23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55/95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0.56 (0.26-1.19)</a:t>
                      </a:r>
                    </a:p>
                    <a:p>
                      <a:pPr algn="ctr"/>
                      <a:r>
                        <a:rPr lang="en-US" sz="1000" i="0" dirty="0">
                          <a:latin typeface="+mn-lt"/>
                        </a:rPr>
                        <a:t>0.60 (0.40-0.89)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000" i="0" dirty="0">
                          <a:latin typeface="+mn-lt"/>
                        </a:rPr>
                        <a:t>.888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60265865"/>
                  </a:ext>
                </a:extLst>
              </a:tr>
              <a:tr h="282172">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000" b="0" i="0" u="none" strike="noStrike" kern="1200" cap="none" normalizeH="0" baseline="0" dirty="0">
                          <a:ln>
                            <a:noFill/>
                          </a:ln>
                          <a:solidFill>
                            <a:schemeClr val="tx1"/>
                          </a:solidFill>
                          <a:effectLst/>
                          <a:latin typeface="+mn-lt"/>
                          <a:ea typeface="+mn-ea"/>
                          <a:cs typeface="Poppins" pitchFamily="2" charset="77"/>
                        </a:rPr>
                        <a:t>PI3K pathway mutation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Detected</a:t>
                      </a:r>
                    </a:p>
                    <a:p>
                      <a:pPr marL="115888" marR="0" lvl="0" indent="-115888"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000" b="0" i="0" u="none" strike="noStrike" kern="1200" cap="none" normalizeH="0" baseline="0" dirty="0">
                          <a:ln>
                            <a:noFill/>
                          </a:ln>
                          <a:solidFill>
                            <a:schemeClr val="tx1"/>
                          </a:solidFill>
                          <a:effectLst/>
                          <a:latin typeface="+mn-lt"/>
                          <a:ea typeface="+mn-ea"/>
                          <a:cs typeface="Poppins" pitchFamily="2" charset="77"/>
                        </a:rPr>
                        <a:t>Not 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34/72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23/64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29/57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000" b="0" i="0" u="none" strike="noStrike" cap="none" normalizeH="0" baseline="0" dirty="0">
                          <a:ln>
                            <a:noFill/>
                          </a:ln>
                          <a:solidFill>
                            <a:schemeClr val="tx1"/>
                          </a:solidFill>
                          <a:effectLst/>
                          <a:latin typeface="+mn-lt"/>
                          <a:cs typeface="Poppins" pitchFamily="2" charset="77"/>
                        </a:rPr>
                        <a:t>42/61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0.87 (0.53-1.43)</a:t>
                      </a:r>
                    </a:p>
                    <a:p>
                      <a:pPr algn="ctr"/>
                      <a:r>
                        <a:rPr lang="en-US" sz="1000" i="0" dirty="0">
                          <a:latin typeface="+mn-lt"/>
                        </a:rPr>
                        <a:t>0.41 (0.25-0.69)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000" i="0" dirty="0">
                          <a:latin typeface="+mn-lt"/>
                        </a:rPr>
                        <a:t>.057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28206883"/>
                  </a:ext>
                </a:extLst>
              </a:tr>
            </a:tbl>
          </a:graphicData>
        </a:graphic>
      </p:graphicFrame>
      <p:sp>
        <p:nvSpPr>
          <p:cNvPr id="2" name="Content Placeholder 7">
            <a:extLst>
              <a:ext uri="{FF2B5EF4-FFF2-40B4-BE49-F238E27FC236}">
                <a16:creationId xmlns:a16="http://schemas.microsoft.com/office/drawing/2014/main" id="{52712DEA-5A7F-250A-93C4-8FE55D401B77}"/>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Jhaveri. SABCS 2025. Abstr GS3-08.</a:t>
            </a:r>
            <a:endParaRPr lang="en-US" dirty="0"/>
          </a:p>
        </p:txBody>
      </p:sp>
    </p:spTree>
    <p:extLst>
      <p:ext uri="{BB962C8B-B14F-4D97-AF65-F5344CB8AC3E}">
        <p14:creationId xmlns:p14="http://schemas.microsoft.com/office/powerpoint/2010/main" val="3451047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89508-7A30-86B0-39BC-0084146951D5}"/>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A6B475B-732B-A9D6-83EC-9D8788220002}"/>
              </a:ext>
            </a:extLst>
          </p:cNvPr>
          <p:cNvSpPr>
            <a:spLocks noGrp="1" noChangeArrowheads="1"/>
          </p:cNvSpPr>
          <p:nvPr>
            <p:ph type="title"/>
          </p:nvPr>
        </p:nvSpPr>
        <p:spPr>
          <a:xfrm>
            <a:off x="231078" y="280168"/>
            <a:ext cx="11740260" cy="1004121"/>
          </a:xfrm>
        </p:spPr>
        <p:txBody>
          <a:bodyPr/>
          <a:lstStyle/>
          <a:p>
            <a:r>
              <a:rPr lang="en-US" altLang="en-US" dirty="0"/>
              <a:t>EMBER-3 Update: ORR in Patients With Measurable Disease             (Secondary Endpoint)</a:t>
            </a:r>
          </a:p>
        </p:txBody>
      </p:sp>
      <p:sp>
        <p:nvSpPr>
          <p:cNvPr id="9" name="TextBox 8">
            <a:extLst>
              <a:ext uri="{FF2B5EF4-FFF2-40B4-BE49-F238E27FC236}">
                <a16:creationId xmlns:a16="http://schemas.microsoft.com/office/drawing/2014/main" id="{968A9F9F-7325-EF62-685B-FF87DAF18E1C}"/>
              </a:ext>
            </a:extLst>
          </p:cNvPr>
          <p:cNvSpPr txBox="1"/>
          <p:nvPr/>
        </p:nvSpPr>
        <p:spPr>
          <a:xfrm>
            <a:off x="464788" y="5351978"/>
            <a:ext cx="10580584" cy="362857"/>
          </a:xfrm>
          <a:prstGeom prst="rect">
            <a:avLst/>
          </a:prstGeom>
        </p:spPr>
        <p:txBody>
          <a:bodyPr vert="horz" wrap="square" lIns="0" tIns="0" rIns="0" bIns="0" rtlCol="0">
            <a:noAutofit/>
          </a:bodyPr>
          <a:lstStyle/>
          <a:p>
            <a:r>
              <a:rPr lang="en-US" sz="1200" baseline="30000" dirty="0">
                <a:solidFill>
                  <a:srgbClr val="000000"/>
                </a:solidFill>
              </a:rPr>
              <a:t>†</a:t>
            </a:r>
            <a:r>
              <a:rPr lang="en-US" sz="1200" dirty="0"/>
              <a:t>Efficacy analyses confined to those concurrently randomized to imlunestrant/SoC ET.</a:t>
            </a:r>
          </a:p>
          <a:p>
            <a:r>
              <a:rPr lang="en-US" sz="1200" dirty="0"/>
              <a:t>**Included those with unknown status (n = 1, imlunestrant + abemaciclib; n = 7, imlunestrant; n = 4, SoC ET).</a:t>
            </a:r>
          </a:p>
          <a:p>
            <a:pPr algn="l"/>
            <a:endParaRPr lang="en-US" sz="1200" dirty="0"/>
          </a:p>
        </p:txBody>
      </p:sp>
      <p:graphicFrame>
        <p:nvGraphicFramePr>
          <p:cNvPr id="3" name="Group 3">
            <a:extLst>
              <a:ext uri="{FF2B5EF4-FFF2-40B4-BE49-F238E27FC236}">
                <a16:creationId xmlns:a16="http://schemas.microsoft.com/office/drawing/2014/main" id="{67201F6F-2C60-E68E-BB4B-BEFE4C6A8CAB}"/>
              </a:ext>
            </a:extLst>
          </p:cNvPr>
          <p:cNvGraphicFramePr>
            <a:graphicFrameLocks/>
          </p:cNvGraphicFramePr>
          <p:nvPr>
            <p:extLst>
              <p:ext uri="{D42A27DB-BD31-4B8C-83A1-F6EECF244321}">
                <p14:modId xmlns:p14="http://schemas.microsoft.com/office/powerpoint/2010/main" val="597469877"/>
              </p:ext>
            </p:extLst>
          </p:nvPr>
        </p:nvGraphicFramePr>
        <p:xfrm>
          <a:off x="464788" y="3884422"/>
          <a:ext cx="11262423" cy="1405162"/>
        </p:xfrm>
        <a:graphic>
          <a:graphicData uri="http://schemas.openxmlformats.org/drawingml/2006/table">
            <a:tbl>
              <a:tblPr/>
              <a:tblGrid>
                <a:gridCol w="4369365">
                  <a:extLst>
                    <a:ext uri="{9D8B030D-6E8A-4147-A177-3AD203B41FA5}">
                      <a16:colId xmlns:a16="http://schemas.microsoft.com/office/drawing/2014/main" val="20000"/>
                    </a:ext>
                  </a:extLst>
                </a:gridCol>
                <a:gridCol w="2589280">
                  <a:extLst>
                    <a:ext uri="{9D8B030D-6E8A-4147-A177-3AD203B41FA5}">
                      <a16:colId xmlns:a16="http://schemas.microsoft.com/office/drawing/2014/main" val="20001"/>
                    </a:ext>
                  </a:extLst>
                </a:gridCol>
                <a:gridCol w="2178994">
                  <a:extLst>
                    <a:ext uri="{9D8B030D-6E8A-4147-A177-3AD203B41FA5}">
                      <a16:colId xmlns:a16="http://schemas.microsoft.com/office/drawing/2014/main" val="20002"/>
                    </a:ext>
                  </a:extLst>
                </a:gridCol>
                <a:gridCol w="2124784">
                  <a:extLst>
                    <a:ext uri="{9D8B030D-6E8A-4147-A177-3AD203B41FA5}">
                      <a16:colId xmlns:a16="http://schemas.microsoft.com/office/drawing/2014/main" val="20003"/>
                    </a:ext>
                  </a:extLst>
                </a:gridCol>
              </a:tblGrid>
              <a:tr h="6545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cs typeface="Poppins" pitchFamily="2" charset="77"/>
                        </a:rPr>
                        <a:t>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lang="en-US" sz="1600" b="1" dirty="0">
                          <a:solidFill>
                            <a:schemeClr val="bg1"/>
                          </a:solidFill>
                          <a:latin typeface="+mn-lt"/>
                        </a:rPr>
                        <a:t>Imlunestrant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bg1"/>
                          </a:solidFill>
                          <a:latin typeface="+mn-lt"/>
                        </a:rPr>
                        <a:t>Imlunestrant + Abemaciclib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r>
                        <a:rPr lang="en-US" sz="1600" b="1" dirty="0">
                          <a:solidFill>
                            <a:schemeClr val="bg1"/>
                          </a:solidFill>
                          <a:latin typeface="+mn-lt"/>
                        </a:rPr>
                        <a:t>SoC ET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0"/>
                  </a:ext>
                </a:extLst>
              </a:tr>
              <a:tr h="199000">
                <a:tc>
                  <a:txBody>
                    <a:bodyPr/>
                    <a:lstStyle/>
                    <a:p>
                      <a:pPr algn="l" fontAlgn="b">
                        <a:buNone/>
                      </a:pPr>
                      <a:r>
                        <a:rPr lang="en-US" sz="1600" b="0" i="0" u="none" strike="noStrike" dirty="0">
                          <a:solidFill>
                            <a:srgbClr val="000000"/>
                          </a:solidFill>
                          <a:effectLst/>
                          <a:latin typeface="+mn-lt"/>
                        </a:rPr>
                        <a:t>ITT</a:t>
                      </a:r>
                      <a:r>
                        <a:rPr lang="en-US" sz="1600" b="0" i="0" u="none" strike="noStrike" baseline="30000" dirty="0">
                          <a:solidFill>
                            <a:srgbClr val="000000"/>
                          </a:solidFill>
                          <a:effectLst/>
                          <a:latin typeface="+mn-lt"/>
                        </a:rPr>
                        <a:t>†</a:t>
                      </a:r>
                      <a:endParaRPr lang="en-US" sz="1600" b="0" i="0" u="none" strike="noStrike" dirty="0">
                        <a:solidFill>
                          <a:srgbClr val="000000"/>
                        </a:solidFill>
                        <a:effectLst/>
                        <a:latin typeface="+mn-lt"/>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14 (8-19)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29 (22-36)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6 (2-9)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Patients with </a:t>
                      </a:r>
                      <a:r>
                        <a:rPr lang="en-US" sz="1600" b="0" i="1" u="none" strike="noStrike" dirty="0">
                          <a:solidFill>
                            <a:srgbClr val="000000"/>
                          </a:solidFill>
                          <a:effectLst/>
                          <a:latin typeface="+mn-lt"/>
                        </a:rPr>
                        <a:t>ESR1</a:t>
                      </a:r>
                      <a:r>
                        <a:rPr lang="en-US" sz="1600" b="0" i="0" u="none" strike="noStrike" dirty="0">
                          <a:solidFill>
                            <a:srgbClr val="000000"/>
                          </a:solidFill>
                          <a:effectLst/>
                          <a:latin typeface="+mn-lt"/>
                        </a:rPr>
                        <a:t>m</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16 (8-25)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39 (26-52)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 (0-8)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Patients without </a:t>
                      </a:r>
                      <a:r>
                        <a:rPr lang="en-US" sz="1600" b="0" i="1" u="none" strike="noStrike" dirty="0">
                          <a:solidFill>
                            <a:srgbClr val="000000"/>
                          </a:solidFill>
                          <a:effectLst/>
                          <a:latin typeface="+mn-lt"/>
                        </a:rPr>
                        <a:t>ESR1</a:t>
                      </a:r>
                      <a:r>
                        <a:rPr lang="en-US" sz="1600" b="0" i="0" u="none" strike="noStrike" dirty="0">
                          <a:solidFill>
                            <a:srgbClr val="000000"/>
                          </a:solidFill>
                          <a:effectLst/>
                          <a:latin typeface="+mn-lt"/>
                        </a:rPr>
                        <a:t>m</a:t>
                      </a:r>
                      <a:r>
                        <a:rPr lang="en-US" sz="1600" b="0" i="0" u="none" strike="noStrike" baseline="30000" dirty="0">
                          <a:solidFill>
                            <a:srgbClr val="000000"/>
                          </a:solidFill>
                          <a:effectLst/>
                          <a:latin typeface="+mn-lt"/>
                        </a:rPr>
                        <a: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12 (5-18)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25 (17-33)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7 (2-12)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graphicFrame>
        <p:nvGraphicFramePr>
          <p:cNvPr id="10" name="Group 3">
            <a:extLst>
              <a:ext uri="{FF2B5EF4-FFF2-40B4-BE49-F238E27FC236}">
                <a16:creationId xmlns:a16="http://schemas.microsoft.com/office/drawing/2014/main" id="{887025D2-C811-C5F1-E2D6-DF0B42A9CE5C}"/>
              </a:ext>
            </a:extLst>
          </p:cNvPr>
          <p:cNvGraphicFramePr>
            <a:graphicFrameLocks/>
          </p:cNvGraphicFramePr>
          <p:nvPr>
            <p:extLst>
              <p:ext uri="{D42A27DB-BD31-4B8C-83A1-F6EECF244321}">
                <p14:modId xmlns:p14="http://schemas.microsoft.com/office/powerpoint/2010/main" val="393019806"/>
              </p:ext>
            </p:extLst>
          </p:nvPr>
        </p:nvGraphicFramePr>
        <p:xfrm>
          <a:off x="378160" y="1709540"/>
          <a:ext cx="9083429" cy="1405162"/>
        </p:xfrm>
        <a:graphic>
          <a:graphicData uri="http://schemas.openxmlformats.org/drawingml/2006/table">
            <a:tbl>
              <a:tblPr/>
              <a:tblGrid>
                <a:gridCol w="4369365">
                  <a:extLst>
                    <a:ext uri="{9D8B030D-6E8A-4147-A177-3AD203B41FA5}">
                      <a16:colId xmlns:a16="http://schemas.microsoft.com/office/drawing/2014/main" val="20000"/>
                    </a:ext>
                  </a:extLst>
                </a:gridCol>
                <a:gridCol w="2589280">
                  <a:extLst>
                    <a:ext uri="{9D8B030D-6E8A-4147-A177-3AD203B41FA5}">
                      <a16:colId xmlns:a16="http://schemas.microsoft.com/office/drawing/2014/main" val="20001"/>
                    </a:ext>
                  </a:extLst>
                </a:gridCol>
                <a:gridCol w="2124784">
                  <a:extLst>
                    <a:ext uri="{9D8B030D-6E8A-4147-A177-3AD203B41FA5}">
                      <a16:colId xmlns:a16="http://schemas.microsoft.com/office/drawing/2014/main" val="20003"/>
                    </a:ext>
                  </a:extLst>
                </a:gridCol>
              </a:tblGrid>
              <a:tr h="6545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cs typeface="Poppins" pitchFamily="2" charset="77"/>
                        </a:rPr>
                        <a:t>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lang="en-US" sz="1600" b="1" dirty="0">
                          <a:solidFill>
                            <a:schemeClr val="bg1"/>
                          </a:solidFill>
                          <a:latin typeface="+mn-lt"/>
                        </a:rPr>
                        <a:t>Imlunestrant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bg1"/>
                          </a:solidFill>
                          <a:latin typeface="+mn-lt"/>
                        </a:rPr>
                        <a:t>SoC ET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0"/>
                  </a:ext>
                </a:extLst>
              </a:tr>
              <a:tr h="199000">
                <a:tc>
                  <a:txBody>
                    <a:bodyPr/>
                    <a:lstStyle/>
                    <a:p>
                      <a:pPr algn="l" fontAlgn="b">
                        <a:buNone/>
                      </a:pPr>
                      <a:r>
                        <a:rPr lang="en-US" sz="1600" b="0" i="0" u="none" strike="noStrike" dirty="0">
                          <a:solidFill>
                            <a:srgbClr val="000000"/>
                          </a:solidFill>
                          <a:effectLst/>
                          <a:latin typeface="+mn-lt"/>
                        </a:rPr>
                        <a:t>ITT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13 (9-18)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9 (5-12)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Patients with </a:t>
                      </a:r>
                      <a:r>
                        <a:rPr lang="en-US" sz="1600" b="0" i="1" u="none" strike="noStrike" dirty="0">
                          <a:solidFill>
                            <a:srgbClr val="000000"/>
                          </a:solidFill>
                          <a:effectLst/>
                          <a:latin typeface="+mn-lt"/>
                        </a:rPr>
                        <a:t>ESR1</a:t>
                      </a:r>
                      <a:r>
                        <a:rPr lang="en-US" sz="1600" b="0" i="0" u="none" strike="noStrike" dirty="0">
                          <a:solidFill>
                            <a:srgbClr val="000000"/>
                          </a:solidFill>
                          <a:effectLst/>
                          <a:latin typeface="+mn-lt"/>
                        </a:rPr>
                        <a:t>m</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15 (9-22)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8 (2-13)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Patients without </a:t>
                      </a:r>
                      <a:r>
                        <a:rPr lang="en-US" sz="1600" b="0" i="1" u="none" strike="noStrike" dirty="0">
                          <a:solidFill>
                            <a:srgbClr val="000000"/>
                          </a:solidFill>
                          <a:effectLst/>
                          <a:latin typeface="+mn-lt"/>
                        </a:rPr>
                        <a:t>ESR1</a:t>
                      </a:r>
                      <a:r>
                        <a:rPr lang="en-US" sz="1600" b="0" i="0" u="none" strike="noStrike" dirty="0">
                          <a:solidFill>
                            <a:srgbClr val="000000"/>
                          </a:solidFill>
                          <a:effectLst/>
                          <a:latin typeface="+mn-lt"/>
                        </a:rPr>
                        <a:t>m*</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12 (7-17)</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9 (5-14)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sp>
        <p:nvSpPr>
          <p:cNvPr id="12" name="TextBox 11">
            <a:extLst>
              <a:ext uri="{FF2B5EF4-FFF2-40B4-BE49-F238E27FC236}">
                <a16:creationId xmlns:a16="http://schemas.microsoft.com/office/drawing/2014/main" id="{DB75E88A-67D1-C98F-6358-98512AA0A8B8}"/>
              </a:ext>
            </a:extLst>
          </p:cNvPr>
          <p:cNvSpPr txBox="1"/>
          <p:nvPr/>
        </p:nvSpPr>
        <p:spPr>
          <a:xfrm>
            <a:off x="349688" y="3152001"/>
            <a:ext cx="9140371" cy="276999"/>
          </a:xfrm>
          <a:prstGeom prst="rect">
            <a:avLst/>
          </a:prstGeom>
          <a:noFill/>
        </p:spPr>
        <p:txBody>
          <a:bodyPr wrap="square">
            <a:spAutoFit/>
          </a:bodyPr>
          <a:lstStyle/>
          <a:p>
            <a:r>
              <a:rPr lang="en-US" sz="1200" dirty="0"/>
              <a:t>*Included those with unknown status (n = 13, imlunestrant; n = 7, SoC ET).</a:t>
            </a:r>
          </a:p>
        </p:txBody>
      </p:sp>
      <p:sp>
        <p:nvSpPr>
          <p:cNvPr id="2" name="Content Placeholder 7">
            <a:extLst>
              <a:ext uri="{FF2B5EF4-FFF2-40B4-BE49-F238E27FC236}">
                <a16:creationId xmlns:a16="http://schemas.microsoft.com/office/drawing/2014/main" id="{F18901CC-D3A2-920E-C36F-0CA238428027}"/>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Jhaveri. SABCS 2025. Abstr GS3-08.</a:t>
            </a:r>
            <a:endParaRPr lang="en-US" dirty="0"/>
          </a:p>
        </p:txBody>
      </p:sp>
    </p:spTree>
    <p:extLst>
      <p:ext uri="{BB962C8B-B14F-4D97-AF65-F5344CB8AC3E}">
        <p14:creationId xmlns:p14="http://schemas.microsoft.com/office/powerpoint/2010/main" val="1629939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8FD3A-94FD-CE25-F809-71F8DC4EF728}"/>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6498B9ED-BB7E-C870-069D-C15057DCE83A}"/>
              </a:ext>
            </a:extLst>
          </p:cNvPr>
          <p:cNvSpPr>
            <a:spLocks noGrp="1"/>
          </p:cNvSpPr>
          <p:nvPr>
            <p:ph idx="1"/>
          </p:nvPr>
        </p:nvSpPr>
        <p:spPr>
          <a:xfrm>
            <a:off x="225483" y="4100362"/>
            <a:ext cx="11740260" cy="2316799"/>
          </a:xfrm>
        </p:spPr>
        <p:txBody>
          <a:bodyPr/>
          <a:lstStyle/>
          <a:p>
            <a:pPr marL="342900" indent="-342900">
              <a:buFont typeface="Arial" panose="020B0604020202020204" pitchFamily="34" charset="0"/>
              <a:buChar char="•"/>
            </a:pPr>
            <a:r>
              <a:rPr lang="en-US" dirty="0"/>
              <a:t>The need for chemotherapy was delayed following treatment with imlunestrant in patients with </a:t>
            </a:r>
            <a:r>
              <a:rPr lang="en-US" i="1" dirty="0"/>
              <a:t>ESR1</a:t>
            </a:r>
            <a:r>
              <a:rPr lang="en-US" dirty="0"/>
              <a:t> mutation</a:t>
            </a:r>
          </a:p>
          <a:p>
            <a:pPr marL="342900" indent="-342900">
              <a:buFont typeface="Arial" panose="020B0604020202020204" pitchFamily="34" charset="0"/>
              <a:buChar char="•"/>
            </a:pPr>
            <a:r>
              <a:rPr lang="en-US" dirty="0"/>
              <a:t>First subsequent therapy after discontinuing study tx was similar for both treatment arms</a:t>
            </a:r>
          </a:p>
          <a:p>
            <a:pPr marL="342900" indent="-342900">
              <a:buFont typeface="Arial" panose="020B0604020202020204" pitchFamily="34" charset="0"/>
              <a:buChar char="•"/>
            </a:pPr>
            <a:endParaRPr lang="en-US" dirty="0"/>
          </a:p>
        </p:txBody>
      </p:sp>
      <p:sp>
        <p:nvSpPr>
          <p:cNvPr id="10243" name="Rectangle 4">
            <a:extLst>
              <a:ext uri="{FF2B5EF4-FFF2-40B4-BE49-F238E27FC236}">
                <a16:creationId xmlns:a16="http://schemas.microsoft.com/office/drawing/2014/main" id="{06F9D1CE-01A0-9A5B-36C8-07A4AC2A9168}"/>
              </a:ext>
            </a:extLst>
          </p:cNvPr>
          <p:cNvSpPr>
            <a:spLocks noGrp="1" noChangeArrowheads="1"/>
          </p:cNvSpPr>
          <p:nvPr>
            <p:ph type="title"/>
          </p:nvPr>
        </p:nvSpPr>
        <p:spPr>
          <a:xfrm>
            <a:off x="231078" y="541008"/>
            <a:ext cx="11740260" cy="482440"/>
          </a:xfrm>
        </p:spPr>
        <p:txBody>
          <a:bodyPr/>
          <a:lstStyle/>
          <a:p>
            <a:r>
              <a:rPr lang="en-US" altLang="en-US" dirty="0"/>
              <a:t>EMBER-3: TTC in Patients With </a:t>
            </a:r>
            <a:r>
              <a:rPr lang="en-US" altLang="en-US" i="1" dirty="0"/>
              <a:t>ESR1</a:t>
            </a:r>
            <a:r>
              <a:rPr lang="en-US" altLang="en-US" dirty="0"/>
              <a:t>m </a:t>
            </a:r>
            <a:r>
              <a:rPr lang="en-US" dirty="0"/>
              <a:t>(Exploratory Endpoint)</a:t>
            </a:r>
            <a:endParaRPr lang="en-US" altLang="en-US" dirty="0"/>
          </a:p>
        </p:txBody>
      </p:sp>
      <p:graphicFrame>
        <p:nvGraphicFramePr>
          <p:cNvPr id="6" name="Group 3">
            <a:extLst>
              <a:ext uri="{FF2B5EF4-FFF2-40B4-BE49-F238E27FC236}">
                <a16:creationId xmlns:a16="http://schemas.microsoft.com/office/drawing/2014/main" id="{A2149E22-A788-17AA-781B-C394813EA441}"/>
              </a:ext>
            </a:extLst>
          </p:cNvPr>
          <p:cNvGraphicFramePr>
            <a:graphicFrameLocks/>
          </p:cNvGraphicFramePr>
          <p:nvPr>
            <p:extLst>
              <p:ext uri="{D42A27DB-BD31-4B8C-83A1-F6EECF244321}">
                <p14:modId xmlns:p14="http://schemas.microsoft.com/office/powerpoint/2010/main" val="3853580111"/>
              </p:ext>
            </p:extLst>
          </p:nvPr>
        </p:nvGraphicFramePr>
        <p:xfrm>
          <a:off x="1078029" y="1768384"/>
          <a:ext cx="9031152" cy="1482106"/>
        </p:xfrm>
        <a:graphic>
          <a:graphicData uri="http://schemas.openxmlformats.org/drawingml/2006/table">
            <a:tbl>
              <a:tblPr/>
              <a:tblGrid>
                <a:gridCol w="3003422">
                  <a:extLst>
                    <a:ext uri="{9D8B030D-6E8A-4147-A177-3AD203B41FA5}">
                      <a16:colId xmlns:a16="http://schemas.microsoft.com/office/drawing/2014/main" val="20000"/>
                    </a:ext>
                  </a:extLst>
                </a:gridCol>
                <a:gridCol w="3106654">
                  <a:extLst>
                    <a:ext uri="{9D8B030D-6E8A-4147-A177-3AD203B41FA5}">
                      <a16:colId xmlns:a16="http://schemas.microsoft.com/office/drawing/2014/main" val="20001"/>
                    </a:ext>
                  </a:extLst>
                </a:gridCol>
                <a:gridCol w="2921076">
                  <a:extLst>
                    <a:ext uri="{9D8B030D-6E8A-4147-A177-3AD203B41FA5}">
                      <a16:colId xmlns:a16="http://schemas.microsoft.com/office/drawing/2014/main" val="20003"/>
                    </a:ext>
                  </a:extLst>
                </a:gridCol>
              </a:tblGrid>
              <a:tr h="5944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n-lt"/>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lang="en-US" sz="1800" b="1" dirty="0">
                          <a:solidFill>
                            <a:schemeClr val="bg1"/>
                          </a:solidFill>
                          <a:latin typeface="+mn-lt"/>
                        </a:rPr>
                        <a:t>Imlunestrant </a:t>
                      </a:r>
                    </a:p>
                    <a:p>
                      <a:pPr algn="ctr"/>
                      <a:r>
                        <a:rPr lang="en-US" sz="1800" b="1" dirty="0">
                          <a:solidFill>
                            <a:schemeClr val="bg1"/>
                          </a:solidFill>
                          <a:latin typeface="+mn-lt"/>
                        </a:rPr>
                        <a:t>(n = 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solidFill>
                            <a:schemeClr val="bg1"/>
                          </a:solidFill>
                          <a:latin typeface="+mn-lt"/>
                        </a:rPr>
                        <a:t>SoC ET </a:t>
                      </a:r>
                    </a:p>
                    <a:p>
                      <a:pPr algn="ctr"/>
                      <a:r>
                        <a:rPr lang="en-US" sz="1800" b="1" dirty="0">
                          <a:solidFill>
                            <a:schemeClr val="bg1"/>
                          </a:solidFill>
                          <a:latin typeface="+mn-lt"/>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0"/>
                  </a:ext>
                </a:extLst>
              </a:tr>
              <a:tr h="180731">
                <a:tc>
                  <a:txBody>
                    <a:bodyPr/>
                    <a:lstStyle/>
                    <a:p>
                      <a:pPr algn="l" fontAlgn="b">
                        <a:buNone/>
                      </a:pPr>
                      <a:r>
                        <a:rPr lang="en-US" sz="1800" b="0" i="0" u="none" strike="noStrike" dirty="0">
                          <a:solidFill>
                            <a:srgbClr val="000000"/>
                          </a:solidFill>
                          <a:effectLst/>
                          <a:latin typeface="+mn-lt"/>
                        </a:rPr>
                        <a:t>Events, n</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800" b="0" i="0" u="none" strike="noStrike" dirty="0">
                          <a:solidFill>
                            <a:srgbClr val="000000"/>
                          </a:solidFill>
                          <a:effectLst/>
                          <a:latin typeface="+mn-lt"/>
                        </a:rPr>
                        <a:t>70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800" b="0" i="0" u="none" strike="noStrike" dirty="0">
                          <a:solidFill>
                            <a:srgbClr val="000000"/>
                          </a:solidFill>
                          <a:effectLst/>
                          <a:latin typeface="+mn-lt"/>
                        </a:rPr>
                        <a:t>74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77774689"/>
                  </a:ext>
                </a:extLst>
              </a:tr>
              <a:tr h="180731">
                <a:tc>
                  <a:txBody>
                    <a:bodyPr/>
                    <a:lstStyle/>
                    <a:p>
                      <a:pPr algn="l" fontAlgn="b">
                        <a:buNone/>
                      </a:pPr>
                      <a:r>
                        <a:rPr lang="en-US" sz="1800" b="0" i="0" u="none" strike="noStrike" dirty="0">
                          <a:solidFill>
                            <a:srgbClr val="000000"/>
                          </a:solidFill>
                          <a:effectLst/>
                          <a:latin typeface="+mn-lt"/>
                        </a:rPr>
                        <a:t>Median TTC, mo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800" b="0" i="0" u="none" strike="noStrike" dirty="0">
                          <a:solidFill>
                            <a:srgbClr val="000000"/>
                          </a:solidFill>
                          <a:effectLst/>
                          <a:latin typeface="+mn-lt"/>
                        </a:rPr>
                        <a:t>15.6 (11.4-35.8)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800" b="0" i="0" u="none" strike="noStrike" dirty="0">
                          <a:solidFill>
                            <a:srgbClr val="000000"/>
                          </a:solidFill>
                          <a:effectLst/>
                          <a:latin typeface="+mn-lt"/>
                        </a:rPr>
                        <a:t>10.2 (7.3-13.0)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0731">
                <a:tc>
                  <a:txBody>
                    <a:bodyPr/>
                    <a:lstStyle/>
                    <a:p>
                      <a:pPr algn="l" fontAlgn="b">
                        <a:buNone/>
                      </a:pPr>
                      <a:r>
                        <a:rPr lang="en-US" sz="1800" b="0" i="0" u="none" strike="noStrike" dirty="0">
                          <a:solidFill>
                            <a:srgbClr val="000000"/>
                          </a:solidFill>
                          <a:effectLst/>
                          <a:latin typeface="+mn-lt"/>
                        </a:rPr>
                        <a:t>HR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800" b="0" i="0" u="none" strike="noStrike" dirty="0">
                          <a:solidFill>
                            <a:srgbClr val="000000"/>
                          </a:solidFill>
                          <a:effectLst/>
                          <a:latin typeface="+mn-lt"/>
                        </a:rPr>
                        <a:t>0.66 (0.48-0.92)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dirty="0"/>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64661838"/>
                  </a:ext>
                </a:extLst>
              </a:tr>
            </a:tbl>
          </a:graphicData>
        </a:graphic>
      </p:graphicFrame>
      <p:sp>
        <p:nvSpPr>
          <p:cNvPr id="3" name="Content Placeholder 7">
            <a:extLst>
              <a:ext uri="{FF2B5EF4-FFF2-40B4-BE49-F238E27FC236}">
                <a16:creationId xmlns:a16="http://schemas.microsoft.com/office/drawing/2014/main" id="{301B5338-E177-EF1A-1F97-F40BDC4D9E16}"/>
              </a:ext>
            </a:extLst>
          </p:cNvPr>
          <p:cNvSpPr>
            <a:spLocks noGrp="1"/>
          </p:cNvSpPr>
          <p:nvPr>
            <p:ph sz="quarter" idx="10"/>
          </p:nvPr>
        </p:nvSpPr>
        <p:spPr>
          <a:xfrm>
            <a:off x="3559175" y="6302375"/>
            <a:ext cx="5732463" cy="327025"/>
          </a:xfrm>
        </p:spPr>
        <p:txBody>
          <a:bodyPr/>
          <a:lstStyle/>
          <a:p>
            <a:r>
              <a:rPr lang="en-US" dirty="0"/>
              <a:t>Jhaveri. SABCS 2025. Abstr GS3-08.</a:t>
            </a:r>
          </a:p>
        </p:txBody>
      </p:sp>
    </p:spTree>
    <p:extLst>
      <p:ext uri="{BB962C8B-B14F-4D97-AF65-F5344CB8AC3E}">
        <p14:creationId xmlns:p14="http://schemas.microsoft.com/office/powerpoint/2010/main" val="694859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61213-719E-D480-3EED-1F4A6ADABA2F}"/>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75EBE1-2858-FF95-47C3-6F1350FC5574}"/>
              </a:ext>
            </a:extLst>
          </p:cNvPr>
          <p:cNvSpPr>
            <a:spLocks noGrp="1"/>
          </p:cNvSpPr>
          <p:nvPr>
            <p:ph idx="1"/>
          </p:nvPr>
        </p:nvSpPr>
        <p:spPr>
          <a:xfrm>
            <a:off x="231078" y="4031225"/>
            <a:ext cx="11740260" cy="2058677"/>
          </a:xfrm>
        </p:spPr>
        <p:txBody>
          <a:bodyPr/>
          <a:lstStyle/>
          <a:p>
            <a:pPr marL="342900" indent="-342900">
              <a:buFont typeface="Arial" panose="020B0604020202020204" pitchFamily="34" charset="0"/>
              <a:buChar char="•"/>
            </a:pPr>
            <a:r>
              <a:rPr lang="en-US" sz="2000" dirty="0"/>
              <a:t>Comparable rates of detectable </a:t>
            </a:r>
            <a:r>
              <a:rPr lang="en-US" sz="2000" i="1" dirty="0"/>
              <a:t>ESR1</a:t>
            </a:r>
            <a:r>
              <a:rPr lang="en-US" sz="2000" dirty="0"/>
              <a:t>m ctDNA across study arms; overall detection rate: 87.9%</a:t>
            </a:r>
          </a:p>
          <a:p>
            <a:pPr marL="342900" indent="-342900">
              <a:buFont typeface="Arial" panose="020B0604020202020204" pitchFamily="34" charset="0"/>
              <a:buChar char="•"/>
            </a:pPr>
            <a:r>
              <a:rPr lang="en-US" sz="2000" dirty="0"/>
              <a:t>~70% of patients were evaluable for MR (ctDNA detected at baseline and evaluable at C2D1)</a:t>
            </a:r>
          </a:p>
          <a:p>
            <a:pPr marL="342900" indent="-342900">
              <a:buFont typeface="Arial" panose="020B0604020202020204" pitchFamily="34" charset="0"/>
              <a:buChar char="•"/>
            </a:pPr>
            <a:r>
              <a:rPr lang="en-US" sz="2000" dirty="0"/>
              <a:t>The greatest decline in </a:t>
            </a:r>
            <a:r>
              <a:rPr lang="en-US" sz="2000" i="1" dirty="0"/>
              <a:t>ctDNA</a:t>
            </a:r>
            <a:r>
              <a:rPr lang="en-US" sz="2000" dirty="0"/>
              <a:t> VAF was seen in patients who received imlunestrant + abemaciclib</a:t>
            </a:r>
          </a:p>
        </p:txBody>
      </p:sp>
      <p:sp>
        <p:nvSpPr>
          <p:cNvPr id="10243" name="Rectangle 4">
            <a:extLst>
              <a:ext uri="{FF2B5EF4-FFF2-40B4-BE49-F238E27FC236}">
                <a16:creationId xmlns:a16="http://schemas.microsoft.com/office/drawing/2014/main" id="{C789E5A9-D421-D62C-6BA9-1C9B338790F3}"/>
              </a:ext>
            </a:extLst>
          </p:cNvPr>
          <p:cNvSpPr>
            <a:spLocks noGrp="1" noChangeArrowheads="1"/>
          </p:cNvSpPr>
          <p:nvPr>
            <p:ph type="title"/>
          </p:nvPr>
        </p:nvSpPr>
        <p:spPr/>
        <p:txBody>
          <a:bodyPr/>
          <a:lstStyle/>
          <a:p>
            <a:r>
              <a:rPr lang="en-US" altLang="en-US" dirty="0"/>
              <a:t>EMBER-3 Update: PFS by MR Status</a:t>
            </a:r>
            <a:r>
              <a:rPr lang="en-US" dirty="0"/>
              <a:t> (Exploratory Endpoint)</a:t>
            </a:r>
            <a:endParaRPr lang="en-US" altLang="en-US" dirty="0"/>
          </a:p>
        </p:txBody>
      </p:sp>
      <p:sp>
        <p:nvSpPr>
          <p:cNvPr id="2" name="Content Placeholder 1">
            <a:extLst>
              <a:ext uri="{FF2B5EF4-FFF2-40B4-BE49-F238E27FC236}">
                <a16:creationId xmlns:a16="http://schemas.microsoft.com/office/drawing/2014/main" id="{B436D93B-E74E-53D6-A1CF-1CFFE524BB82}"/>
              </a:ext>
            </a:extLst>
          </p:cNvPr>
          <p:cNvSpPr>
            <a:spLocks noGrp="1"/>
          </p:cNvSpPr>
          <p:nvPr>
            <p:ph sz="quarter" idx="10"/>
          </p:nvPr>
        </p:nvSpPr>
        <p:spPr/>
        <p:txBody>
          <a:bodyPr/>
          <a:lstStyle/>
          <a:p>
            <a:r>
              <a:rPr lang="en-US" dirty="0"/>
              <a:t>Bidard. SABCS 2025. </a:t>
            </a:r>
            <a:r>
              <a:rPr lang="en-US" dirty="0" err="1"/>
              <a:t>Abstr</a:t>
            </a:r>
            <a:r>
              <a:rPr lang="en-US" dirty="0"/>
              <a:t> PD5-08.</a:t>
            </a:r>
          </a:p>
        </p:txBody>
      </p:sp>
      <p:graphicFrame>
        <p:nvGraphicFramePr>
          <p:cNvPr id="6" name="Group 3">
            <a:extLst>
              <a:ext uri="{FF2B5EF4-FFF2-40B4-BE49-F238E27FC236}">
                <a16:creationId xmlns:a16="http://schemas.microsoft.com/office/drawing/2014/main" id="{D8C0513B-FFDF-63EF-19C0-EAA3F05BCFA9}"/>
              </a:ext>
            </a:extLst>
          </p:cNvPr>
          <p:cNvGraphicFramePr>
            <a:graphicFrameLocks/>
          </p:cNvGraphicFramePr>
          <p:nvPr>
            <p:extLst>
              <p:ext uri="{D42A27DB-BD31-4B8C-83A1-F6EECF244321}">
                <p14:modId xmlns:p14="http://schemas.microsoft.com/office/powerpoint/2010/main" val="835186792"/>
              </p:ext>
            </p:extLst>
          </p:nvPr>
        </p:nvGraphicFramePr>
        <p:xfrm>
          <a:off x="231078" y="1748637"/>
          <a:ext cx="11740261" cy="1680363"/>
        </p:xfrm>
        <a:graphic>
          <a:graphicData uri="http://schemas.openxmlformats.org/drawingml/2006/table">
            <a:tbl>
              <a:tblPr/>
              <a:tblGrid>
                <a:gridCol w="2852951">
                  <a:extLst>
                    <a:ext uri="{9D8B030D-6E8A-4147-A177-3AD203B41FA5}">
                      <a16:colId xmlns:a16="http://schemas.microsoft.com/office/drawing/2014/main" val="20000"/>
                    </a:ext>
                  </a:extLst>
                </a:gridCol>
                <a:gridCol w="1690655">
                  <a:extLst>
                    <a:ext uri="{9D8B030D-6E8A-4147-A177-3AD203B41FA5}">
                      <a16:colId xmlns:a16="http://schemas.microsoft.com/office/drawing/2014/main" val="20001"/>
                    </a:ext>
                  </a:extLst>
                </a:gridCol>
                <a:gridCol w="1260356">
                  <a:extLst>
                    <a:ext uri="{9D8B030D-6E8A-4147-A177-3AD203B41FA5}">
                      <a16:colId xmlns:a16="http://schemas.microsoft.com/office/drawing/2014/main" val="2295433335"/>
                    </a:ext>
                  </a:extLst>
                </a:gridCol>
                <a:gridCol w="1738808">
                  <a:extLst>
                    <a:ext uri="{9D8B030D-6E8A-4147-A177-3AD203B41FA5}">
                      <a16:colId xmlns:a16="http://schemas.microsoft.com/office/drawing/2014/main" val="20002"/>
                    </a:ext>
                  </a:extLst>
                </a:gridCol>
                <a:gridCol w="1422761">
                  <a:extLst>
                    <a:ext uri="{9D8B030D-6E8A-4147-A177-3AD203B41FA5}">
                      <a16:colId xmlns:a16="http://schemas.microsoft.com/office/drawing/2014/main" val="3108597172"/>
                    </a:ext>
                  </a:extLst>
                </a:gridCol>
                <a:gridCol w="1387365">
                  <a:extLst>
                    <a:ext uri="{9D8B030D-6E8A-4147-A177-3AD203B41FA5}">
                      <a16:colId xmlns:a16="http://schemas.microsoft.com/office/drawing/2014/main" val="20003"/>
                    </a:ext>
                  </a:extLst>
                </a:gridCol>
                <a:gridCol w="1387365">
                  <a:extLst>
                    <a:ext uri="{9D8B030D-6E8A-4147-A177-3AD203B41FA5}">
                      <a16:colId xmlns:a16="http://schemas.microsoft.com/office/drawing/2014/main" val="416282756"/>
                    </a:ext>
                  </a:extLst>
                </a:gridCol>
              </a:tblGrid>
              <a:tr h="59449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mn-lt"/>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gridSpan="2">
                  <a:txBody>
                    <a:bodyPr/>
                    <a:lstStyle/>
                    <a:p>
                      <a:pPr algn="ctr"/>
                      <a:r>
                        <a:rPr lang="en-US" sz="1600" b="1" dirty="0">
                          <a:solidFill>
                            <a:schemeClr val="bg1"/>
                          </a:solidFill>
                          <a:latin typeface="+mn-lt"/>
                        </a:rPr>
                        <a:t>Imlunestrant </a:t>
                      </a:r>
                    </a:p>
                    <a:p>
                      <a:pPr algn="ctr"/>
                      <a:r>
                        <a:rPr lang="en-US" sz="1600" b="1" dirty="0">
                          <a:solidFill>
                            <a:schemeClr val="bg1"/>
                          </a:solidFill>
                          <a:latin typeface="+mn-lt"/>
                        </a:rPr>
                        <a:t>(n = 240)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algn="ctr"/>
                      <a:r>
                        <a:rPr lang="en-US" sz="1600" b="1" dirty="0">
                          <a:solidFill>
                            <a:schemeClr val="bg1"/>
                          </a:solidFill>
                          <a:latin typeface="+mn-lt"/>
                        </a:rPr>
                        <a:t>Imlunestrant + Abemaciclib </a:t>
                      </a:r>
                    </a:p>
                    <a:p>
                      <a:pPr algn="ctr"/>
                      <a:r>
                        <a:rPr lang="en-US" sz="1600" b="1" dirty="0">
                          <a:solidFill>
                            <a:schemeClr val="bg1"/>
                          </a:solidFill>
                          <a:latin typeface="+mn-lt"/>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tc gridSpan="2">
                  <a:txBody>
                    <a:bodyPr/>
                    <a:lstStyle/>
                    <a:p>
                      <a:pPr algn="ctr"/>
                      <a:r>
                        <a:rPr lang="en-US" sz="1600" b="1" dirty="0">
                          <a:solidFill>
                            <a:schemeClr val="bg1"/>
                          </a:solidFill>
                          <a:latin typeface="+mn-lt"/>
                        </a:rPr>
                        <a:t>SoC ET </a:t>
                      </a:r>
                    </a:p>
                    <a:p>
                      <a:pPr algn="ctr"/>
                      <a:r>
                        <a:rPr lang="en-US" sz="1600" b="1" dirty="0">
                          <a:solidFill>
                            <a:schemeClr val="bg1"/>
                          </a:solidFill>
                          <a:latin typeface="+mn-lt"/>
                        </a:rPr>
                        <a:t>(n = 241)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50000"/>
                      </a:schemeClr>
                    </a:solidFill>
                  </a:tcPr>
                </a:tc>
                <a:tc hMerge="1">
                  <a:txBody>
                    <a:bodyPr/>
                    <a:lstStyle/>
                    <a:p>
                      <a:endParaRPr lang="en-US"/>
                    </a:p>
                  </a:txBody>
                  <a:tcPr/>
                </a:tc>
                <a:extLst>
                  <a:ext uri="{0D108BD9-81ED-4DB2-BD59-A6C34878D82A}">
                    <a16:rowId xmlns:a16="http://schemas.microsoft.com/office/drawing/2014/main" val="10000"/>
                  </a:ext>
                </a:extLst>
              </a:tr>
              <a:tr h="242209">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No 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No 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No 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1"/>
                  </a:ext>
                </a:extLst>
              </a:tr>
              <a:tr h="180731">
                <a:tc>
                  <a:txBody>
                    <a:bodyPr/>
                    <a:lstStyle/>
                    <a:p>
                      <a:pPr algn="l" fontAlgn="b">
                        <a:buNone/>
                      </a:pPr>
                      <a:r>
                        <a:rPr lang="en-US" sz="1600" b="0" i="0" u="none" strike="noStrike" dirty="0">
                          <a:solidFill>
                            <a:srgbClr val="000000"/>
                          </a:solidFill>
                          <a:effectLst/>
                          <a:latin typeface="+mn-lt"/>
                        </a:rPr>
                        <a:t>Events, n (%)</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108 (80.0)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76 (72.4)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44 (61.1)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47 (57.3)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126 (82.9)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fontAlgn="b">
                        <a:buNone/>
                      </a:pPr>
                      <a:r>
                        <a:rPr lang="en-US" sz="1600" b="0" i="0" u="none" strike="noStrike" dirty="0">
                          <a:solidFill>
                            <a:srgbClr val="000000"/>
                          </a:solidFill>
                          <a:effectLst/>
                          <a:latin typeface="+mn-lt"/>
                        </a:rPr>
                        <a:t>70 (78.7)</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77774689"/>
                  </a:ext>
                </a:extLst>
              </a:tr>
              <a:tr h="180731">
                <a:tc>
                  <a:txBody>
                    <a:bodyPr/>
                    <a:lstStyle/>
                    <a:p>
                      <a:pPr algn="l" fontAlgn="b">
                        <a:buNone/>
                      </a:pPr>
                      <a:r>
                        <a:rPr lang="en-US" sz="1600" b="0" i="0" u="none" strike="noStrike" dirty="0">
                          <a:solidFill>
                            <a:srgbClr val="000000"/>
                          </a:solidFill>
                          <a:effectLst/>
                          <a:latin typeface="+mn-lt"/>
                        </a:rPr>
                        <a:t>Median PFS, mo</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9.2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7.3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11.9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3.7</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600" b="0" i="0" u="none" strike="noStrike" dirty="0">
                          <a:solidFill>
                            <a:srgbClr val="000000"/>
                          </a:solidFill>
                          <a:effectLst/>
                          <a:latin typeface="+mn-lt"/>
                        </a:rPr>
                        <a:t>7.4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0731">
                <a:tc>
                  <a:txBody>
                    <a:bodyPr/>
                    <a:lstStyle/>
                    <a:p>
                      <a:pPr algn="l" fontAlgn="b">
                        <a:buNone/>
                      </a:pPr>
                      <a:r>
                        <a:rPr lang="en-US" sz="1600" b="0" i="0" u="none" strike="noStrike" dirty="0">
                          <a:solidFill>
                            <a:srgbClr val="000000"/>
                          </a:solidFill>
                          <a:effectLst/>
                          <a:latin typeface="+mn-lt"/>
                        </a:rPr>
                        <a:t>HR (95% CI)</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600" b="0" i="0" u="none" strike="noStrike" dirty="0">
                          <a:solidFill>
                            <a:srgbClr val="000000"/>
                          </a:solidFill>
                          <a:effectLst/>
                          <a:latin typeface="+mn-lt"/>
                        </a:rPr>
                        <a:t>0.62 (0.46-0.83)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600" b="0" i="0" u="none" strike="noStrike" dirty="0">
                          <a:solidFill>
                            <a:srgbClr val="000000"/>
                          </a:solidFill>
                          <a:effectLst/>
                          <a:latin typeface="+mn-lt"/>
                        </a:rPr>
                        <a:t>0.75 (0.50-1.14)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600" b="0" i="0" u="none" strike="noStrike" dirty="0">
                          <a:solidFill>
                            <a:srgbClr val="000000"/>
                          </a:solidFill>
                          <a:effectLst/>
                          <a:latin typeface="+mn-lt"/>
                        </a:rPr>
                        <a:t>0.56 (0.41-0.75)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364661838"/>
                  </a:ext>
                </a:extLst>
              </a:tr>
            </a:tbl>
          </a:graphicData>
        </a:graphic>
      </p:graphicFrame>
    </p:spTree>
    <p:extLst>
      <p:ext uri="{BB962C8B-B14F-4D97-AF65-F5344CB8AC3E}">
        <p14:creationId xmlns:p14="http://schemas.microsoft.com/office/powerpoint/2010/main" val="593764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AD756-2BC9-53D9-29AC-F056EF4F19C0}"/>
            </a:ext>
          </a:extLst>
        </p:cNvPr>
        <p:cNvGrpSpPr/>
        <p:nvPr/>
      </p:nvGrpSpPr>
      <p:grpSpPr>
        <a:xfrm>
          <a:off x="0" y="0"/>
          <a:ext cx="0" cy="0"/>
          <a:chOff x="0" y="0"/>
          <a:chExt cx="0" cy="0"/>
        </a:xfrm>
      </p:grpSpPr>
      <p:graphicFrame>
        <p:nvGraphicFramePr>
          <p:cNvPr id="8" name="Group 3">
            <a:extLst>
              <a:ext uri="{FF2B5EF4-FFF2-40B4-BE49-F238E27FC236}">
                <a16:creationId xmlns:a16="http://schemas.microsoft.com/office/drawing/2014/main" id="{75B60745-A64D-05D0-2730-3FA02F1AA118}"/>
              </a:ext>
            </a:extLst>
          </p:cNvPr>
          <p:cNvGraphicFramePr>
            <a:graphicFrameLocks/>
          </p:cNvGraphicFramePr>
          <p:nvPr>
            <p:extLst>
              <p:ext uri="{D42A27DB-BD31-4B8C-83A1-F6EECF244321}">
                <p14:modId xmlns:p14="http://schemas.microsoft.com/office/powerpoint/2010/main" val="535994095"/>
              </p:ext>
            </p:extLst>
          </p:nvPr>
        </p:nvGraphicFramePr>
        <p:xfrm>
          <a:off x="231078" y="1588436"/>
          <a:ext cx="11740261" cy="4154202"/>
        </p:xfrm>
        <a:graphic>
          <a:graphicData uri="http://schemas.openxmlformats.org/drawingml/2006/table">
            <a:tbl>
              <a:tblPr/>
              <a:tblGrid>
                <a:gridCol w="2852951">
                  <a:extLst>
                    <a:ext uri="{9D8B030D-6E8A-4147-A177-3AD203B41FA5}">
                      <a16:colId xmlns:a16="http://schemas.microsoft.com/office/drawing/2014/main" val="20000"/>
                    </a:ext>
                  </a:extLst>
                </a:gridCol>
                <a:gridCol w="1690655">
                  <a:extLst>
                    <a:ext uri="{9D8B030D-6E8A-4147-A177-3AD203B41FA5}">
                      <a16:colId xmlns:a16="http://schemas.microsoft.com/office/drawing/2014/main" val="20001"/>
                    </a:ext>
                  </a:extLst>
                </a:gridCol>
                <a:gridCol w="1576403">
                  <a:extLst>
                    <a:ext uri="{9D8B030D-6E8A-4147-A177-3AD203B41FA5}">
                      <a16:colId xmlns:a16="http://schemas.microsoft.com/office/drawing/2014/main" val="2295433335"/>
                    </a:ext>
                  </a:extLst>
                </a:gridCol>
                <a:gridCol w="1422761">
                  <a:extLst>
                    <a:ext uri="{9D8B030D-6E8A-4147-A177-3AD203B41FA5}">
                      <a16:colId xmlns:a16="http://schemas.microsoft.com/office/drawing/2014/main" val="20002"/>
                    </a:ext>
                  </a:extLst>
                </a:gridCol>
                <a:gridCol w="1422761">
                  <a:extLst>
                    <a:ext uri="{9D8B030D-6E8A-4147-A177-3AD203B41FA5}">
                      <a16:colId xmlns:a16="http://schemas.microsoft.com/office/drawing/2014/main" val="3108597172"/>
                    </a:ext>
                  </a:extLst>
                </a:gridCol>
                <a:gridCol w="1387365">
                  <a:extLst>
                    <a:ext uri="{9D8B030D-6E8A-4147-A177-3AD203B41FA5}">
                      <a16:colId xmlns:a16="http://schemas.microsoft.com/office/drawing/2014/main" val="20003"/>
                    </a:ext>
                  </a:extLst>
                </a:gridCol>
                <a:gridCol w="1387365">
                  <a:extLst>
                    <a:ext uri="{9D8B030D-6E8A-4147-A177-3AD203B41FA5}">
                      <a16:colId xmlns:a16="http://schemas.microsoft.com/office/drawing/2014/main" val="416282756"/>
                    </a:ext>
                  </a:extLst>
                </a:gridCol>
              </a:tblGrid>
              <a:tr h="65459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u="none" strike="noStrike" dirty="0">
                          <a:solidFill>
                            <a:schemeClr val="bg1"/>
                          </a:solidFill>
                          <a:effectLst/>
                          <a:latin typeface="+mn-lt"/>
                        </a:rPr>
                        <a:t>TEAEs in ≥25% of Patients, n (%)</a:t>
                      </a: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0000"/>
                        <a:lumOff val="10000"/>
                      </a:schemeClr>
                    </a:solidFill>
                  </a:tcPr>
                </a:tc>
                <a:tc gridSpan="2">
                  <a:txBody>
                    <a:bodyPr/>
                    <a:lstStyle/>
                    <a:p>
                      <a:pPr algn="ctr"/>
                      <a:r>
                        <a:rPr lang="en-US" sz="1600" b="1" dirty="0">
                          <a:solidFill>
                            <a:schemeClr val="bg1"/>
                          </a:solidFill>
                        </a:rPr>
                        <a:t>Imlunestrant </a:t>
                      </a:r>
                    </a:p>
                    <a:p>
                      <a:pPr algn="ctr"/>
                      <a:r>
                        <a:rPr lang="en-US" sz="1600" b="1" dirty="0">
                          <a:solidFill>
                            <a:schemeClr val="bg1"/>
                          </a:solidFill>
                        </a:rPr>
                        <a:t>(n = 327)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algn="ctr"/>
                      <a:r>
                        <a:rPr lang="en-US" sz="1600" b="1" dirty="0">
                          <a:solidFill>
                            <a:schemeClr val="bg1"/>
                          </a:solidFill>
                        </a:rPr>
                        <a:t>Imlunestrant + Abemaciclib </a:t>
                      </a:r>
                    </a:p>
                    <a:p>
                      <a:pPr algn="ctr"/>
                      <a:r>
                        <a:rPr lang="en-US" sz="1600" b="1" dirty="0">
                          <a:solidFill>
                            <a:schemeClr val="bg1"/>
                          </a:solidFill>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tc gridSpan="2">
                  <a:txBody>
                    <a:bodyPr/>
                    <a:lstStyle/>
                    <a:p>
                      <a:pPr algn="ctr"/>
                      <a:r>
                        <a:rPr lang="en-US" sz="1600" b="1" dirty="0">
                          <a:solidFill>
                            <a:schemeClr val="bg1"/>
                          </a:solidFill>
                        </a:rPr>
                        <a:t>SoC ET </a:t>
                      </a:r>
                    </a:p>
                    <a:p>
                      <a:pPr algn="ctr"/>
                      <a:r>
                        <a:rPr lang="en-US" sz="1600" b="1" dirty="0">
                          <a:solidFill>
                            <a:schemeClr val="bg1"/>
                          </a:solidFill>
                        </a:rPr>
                        <a:t>(n = 324)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50000"/>
                      </a:schemeClr>
                    </a:solidFill>
                  </a:tcPr>
                </a:tc>
                <a:tc hMerge="1">
                  <a:txBody>
                    <a:bodyPr/>
                    <a:lstStyle/>
                    <a:p>
                      <a:endParaRPr lang="en-US"/>
                    </a:p>
                  </a:txBody>
                  <a:tcPr/>
                </a:tc>
                <a:extLst>
                  <a:ext uri="{0D108BD9-81ED-4DB2-BD59-A6C34878D82A}">
                    <a16:rowId xmlns:a16="http://schemas.microsoft.com/office/drawing/2014/main" val="10000"/>
                  </a:ext>
                </a:extLst>
              </a:tr>
              <a:tr h="266693">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Grade </a:t>
                      </a:r>
                      <a:r>
                        <a:rPr lang="en-US" sz="1600" b="1" i="0" u="none" strike="noStrike" dirty="0">
                          <a:solidFill>
                            <a:schemeClr val="bg1"/>
                          </a:solidFill>
                          <a:effectLst/>
                          <a:latin typeface="+mn-lt"/>
                        </a:rPr>
                        <a:t>≥</a:t>
                      </a:r>
                      <a:r>
                        <a:rPr kumimoji="0" lang="en-US" sz="1600" b="1" i="0" u="none" strike="noStrike" cap="none" normalizeH="0" baseline="0" dirty="0">
                          <a:ln>
                            <a:noFill/>
                          </a:ln>
                          <a:solidFill>
                            <a:schemeClr val="bg1"/>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Grade </a:t>
                      </a:r>
                      <a:r>
                        <a:rPr lang="en-US" sz="1600" b="1" i="0" u="none" strike="noStrike" dirty="0">
                          <a:solidFill>
                            <a:schemeClr val="bg1"/>
                          </a:solidFill>
                          <a:effectLst/>
                          <a:latin typeface="+mn-lt"/>
                        </a:rPr>
                        <a:t>≥</a:t>
                      </a:r>
                      <a:r>
                        <a:rPr kumimoji="0" lang="en-US" sz="1600" b="1" i="0" u="none" strike="noStrike" cap="none" normalizeH="0" baseline="0" dirty="0">
                          <a:ln>
                            <a:noFill/>
                          </a:ln>
                          <a:solidFill>
                            <a:schemeClr val="bg1"/>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Grade </a:t>
                      </a:r>
                      <a:r>
                        <a:rPr lang="en-US" sz="1600" b="1" i="0" u="none" strike="noStrike" dirty="0">
                          <a:solidFill>
                            <a:schemeClr val="bg1"/>
                          </a:solidFill>
                          <a:effectLst/>
                          <a:latin typeface="+mn-lt"/>
                        </a:rPr>
                        <a:t>≥</a:t>
                      </a:r>
                      <a:r>
                        <a:rPr kumimoji="0" lang="en-US" sz="1600" b="1" i="0" u="none" strike="noStrike" cap="none" normalizeH="0" baseline="0" dirty="0">
                          <a:ln>
                            <a:noFill/>
                          </a:ln>
                          <a:solidFill>
                            <a:schemeClr val="bg1"/>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extLst>
                  <a:ext uri="{0D108BD9-81ED-4DB2-BD59-A6C34878D82A}">
                    <a16:rowId xmlns:a16="http://schemas.microsoft.com/office/drawing/2014/main" val="10001"/>
                  </a:ext>
                </a:extLst>
              </a:tr>
              <a:tr h="199000">
                <a:tc>
                  <a:txBody>
                    <a:bodyPr/>
                    <a:lstStyle/>
                    <a:p>
                      <a:pPr algn="l" fontAlgn="b">
                        <a:buNone/>
                      </a:pPr>
                      <a:r>
                        <a:rPr lang="en-US" sz="1600" b="0" i="0" u="none" strike="noStrike" dirty="0">
                          <a:solidFill>
                            <a:srgbClr val="000000"/>
                          </a:solidFill>
                          <a:effectLst/>
                          <a:latin typeface="+mn-lt"/>
                        </a:rPr>
                        <a:t>Patients with ≥1 TEAE</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277 (85)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64 (20)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204 (98)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112 (54)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274 (85)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71 (22)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Diarrhea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74 (23)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179 (86)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19 (9)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40 (12)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Neutropenia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19 (6)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9 (3)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105 (50)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45 (22)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16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7 (2)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Nausea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60 (18)</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105 (50)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 (2)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44 (14)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827441028"/>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Anemia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37 (11)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7 (2)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95 (46)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21 (10)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43 (13)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9 (3)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75423450"/>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Fatigue</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77 (24)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86 (41)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11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45 (14)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 (1)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104422174"/>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Vomiting</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31 (9)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 (1)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67 (32)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16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202485342"/>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Leukopenia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19 (6)</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 (1)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60 (29)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9 (4)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16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055834269"/>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Hypercreatininemia</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12 (4)</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400" b="0" i="0" u="none" strike="noStrike" dirty="0">
                          <a:solidFill>
                            <a:srgbClr val="000000"/>
                          </a:solidFill>
                          <a:effectLst/>
                          <a:latin typeface="+mn-lt"/>
                        </a:rPr>
                        <a:t>1 (&lt;1)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51 (25)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2 (1)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9 (3)</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fontAlgn="b">
                        <a:buNone/>
                      </a:pPr>
                      <a:r>
                        <a:rPr lang="en-US" sz="1400" b="0" i="0" u="none" strike="noStrike" dirty="0">
                          <a:solidFill>
                            <a:srgbClr val="000000"/>
                          </a:solidFill>
                          <a:effectLst/>
                          <a:latin typeface="+mn-lt"/>
                        </a:rPr>
                        <a:t>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82754726"/>
                  </a:ext>
                </a:extLst>
              </a:tr>
              <a:tr h="392950">
                <a:tc>
                  <a:txBody>
                    <a:bodyPr/>
                    <a:lstStyle/>
                    <a:p>
                      <a:pPr algn="l" fontAlgn="b">
                        <a:buNone/>
                      </a:pPr>
                      <a:r>
                        <a:rPr lang="en-US" sz="1600" b="0" i="0" u="none" strike="noStrike" dirty="0">
                          <a:solidFill>
                            <a:srgbClr val="000000"/>
                          </a:solidFill>
                          <a:effectLst/>
                          <a:latin typeface="+mn-lt"/>
                        </a:rPr>
                        <a:t>TEAEs leading to discontinuation</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400" b="0" i="0" u="none" strike="noStrike" dirty="0">
                          <a:solidFill>
                            <a:srgbClr val="000000"/>
                          </a:solidFill>
                          <a:effectLst/>
                          <a:latin typeface="+mn-lt"/>
                        </a:rPr>
                        <a:t>15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400" b="0" i="0" u="none" strike="noStrike" dirty="0">
                          <a:solidFill>
                            <a:srgbClr val="000000"/>
                          </a:solidFill>
                          <a:effectLst/>
                          <a:latin typeface="+mn-lt"/>
                        </a:rPr>
                        <a:t>19 (9)</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algn="ctr" fontAlgn="b">
                        <a:buNone/>
                      </a:pPr>
                      <a:r>
                        <a:rPr lang="en-US" sz="1400" b="0" i="0" u="none" strike="noStrike" dirty="0">
                          <a:solidFill>
                            <a:srgbClr val="000000"/>
                          </a:solidFill>
                          <a:effectLst/>
                          <a:latin typeface="+mn-lt"/>
                        </a:rPr>
                        <a:t>4 (1)</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364661838"/>
                  </a:ext>
                </a:extLst>
              </a:tr>
              <a:tr h="199000">
                <a:tc>
                  <a:txBody>
                    <a:bodyPr/>
                    <a:lstStyle/>
                    <a:p>
                      <a:pPr marL="285750" indent="-285750" algn="l" fontAlgn="b">
                        <a:buFont typeface="Arial" panose="020B0604020202020204" pitchFamily="34" charset="0"/>
                        <a:buChar char="•"/>
                      </a:pPr>
                      <a:r>
                        <a:rPr lang="en-US" sz="1600" b="0" i="0" u="none" strike="noStrike" dirty="0">
                          <a:solidFill>
                            <a:srgbClr val="000000"/>
                          </a:solidFill>
                          <a:effectLst/>
                          <a:latin typeface="+mn-lt"/>
                        </a:rPr>
                        <a:t>Treatment related</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400" b="0" i="0" u="none" strike="noStrike" dirty="0">
                          <a:solidFill>
                            <a:srgbClr val="000000"/>
                          </a:solidFill>
                          <a:effectLst/>
                          <a:latin typeface="+mn-lt"/>
                        </a:rPr>
                        <a:t>8 (2)</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400" b="0" i="0" u="none" strike="noStrike" dirty="0">
                          <a:solidFill>
                            <a:srgbClr val="000000"/>
                          </a:solidFill>
                          <a:effectLst/>
                          <a:latin typeface="+mn-lt"/>
                        </a:rPr>
                        <a:t>10 (5)</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algn="ctr" fontAlgn="b">
                        <a:buNone/>
                      </a:pPr>
                      <a:r>
                        <a:rPr lang="en-US" sz="1400" b="0" i="0" u="none" strike="noStrike" dirty="0">
                          <a:solidFill>
                            <a:srgbClr val="000000"/>
                          </a:solidFill>
                          <a:effectLst/>
                          <a:latin typeface="+mn-lt"/>
                        </a:rPr>
                        <a:t>0</a:t>
                      </a: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algn="ctr" fontAlgn="b">
                        <a:buNone/>
                      </a:pPr>
                      <a:endParaRPr lang="en-US" sz="1600" b="0" i="0" u="none" strike="noStrike" dirty="0">
                        <a:solidFill>
                          <a:srgbClr val="000000"/>
                        </a:solidFill>
                        <a:effectLst/>
                        <a:latin typeface="+mn-lt"/>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577899518"/>
                  </a:ext>
                </a:extLst>
              </a:tr>
            </a:tbl>
          </a:graphicData>
        </a:graphic>
      </p:graphicFrame>
      <p:sp>
        <p:nvSpPr>
          <p:cNvPr id="22530" name="Rectangle 2">
            <a:extLst>
              <a:ext uri="{FF2B5EF4-FFF2-40B4-BE49-F238E27FC236}">
                <a16:creationId xmlns:a16="http://schemas.microsoft.com/office/drawing/2014/main" id="{43355811-F869-52DD-8469-0DAEEB8A9462}"/>
              </a:ext>
            </a:extLst>
          </p:cNvPr>
          <p:cNvSpPr>
            <a:spLocks noGrp="1" noChangeArrowheads="1"/>
          </p:cNvSpPr>
          <p:nvPr>
            <p:ph type="title"/>
          </p:nvPr>
        </p:nvSpPr>
        <p:spPr/>
        <p:txBody>
          <a:bodyPr/>
          <a:lstStyle/>
          <a:p>
            <a:pPr eaLnBrk="1" hangingPunct="1"/>
            <a:r>
              <a:rPr lang="en-US" altLang="en-US" dirty="0"/>
              <a:t>EMBER-3 Update: Safety Summary</a:t>
            </a:r>
          </a:p>
        </p:txBody>
      </p:sp>
      <p:sp>
        <p:nvSpPr>
          <p:cNvPr id="3" name="Content Placeholder 2">
            <a:extLst>
              <a:ext uri="{FF2B5EF4-FFF2-40B4-BE49-F238E27FC236}">
                <a16:creationId xmlns:a16="http://schemas.microsoft.com/office/drawing/2014/main" id="{816103DE-8A89-D4AD-B98A-CF8EBC5090BD}"/>
              </a:ext>
            </a:extLst>
          </p:cNvPr>
          <p:cNvSpPr>
            <a:spLocks noGrp="1"/>
          </p:cNvSpPr>
          <p:nvPr>
            <p:ph sz="quarter" idx="10"/>
          </p:nvPr>
        </p:nvSpPr>
        <p:spPr/>
        <p:txBody>
          <a:bodyPr/>
          <a:lstStyle/>
          <a:p>
            <a:r>
              <a:rPr lang="en-US" dirty="0"/>
              <a:t>Jhaveri. SABCS 2025. </a:t>
            </a:r>
            <a:r>
              <a:rPr lang="en-US" dirty="0" err="1"/>
              <a:t>Abstr</a:t>
            </a:r>
            <a:r>
              <a:rPr lang="en-US" dirty="0"/>
              <a:t> GS3-08. </a:t>
            </a:r>
          </a:p>
        </p:txBody>
      </p:sp>
    </p:spTree>
    <p:extLst>
      <p:ext uri="{BB962C8B-B14F-4D97-AF65-F5344CB8AC3E}">
        <p14:creationId xmlns:p14="http://schemas.microsoft.com/office/powerpoint/2010/main" val="2969232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p:txBody>
          <a:bodyPr/>
          <a:lstStyle/>
          <a:p>
            <a:pPr marL="342900" indent="-342900">
              <a:buFont typeface="Arial" panose="020B0604020202020204" pitchFamily="34" charset="0"/>
              <a:buChar char="•"/>
            </a:pPr>
            <a:r>
              <a:rPr lang="en-US" sz="1800" dirty="0"/>
              <a:t>Updated efficacy results from phase III EMBER-3 show continued PFS benefit of imlunestrant vs SoC ET in patients with </a:t>
            </a:r>
            <a:r>
              <a:rPr lang="en-US" sz="1800" i="1" dirty="0"/>
              <a:t>ESR1</a:t>
            </a:r>
            <a:r>
              <a:rPr lang="en-US" sz="1800" dirty="0"/>
              <a:t>m ER+/HER2- ABC </a:t>
            </a:r>
          </a:p>
          <a:p>
            <a:pPr marL="574675" lvl="1" indent="-342900">
              <a:spcBef>
                <a:spcPts val="1200"/>
              </a:spcBef>
              <a:buFont typeface="Calibri" panose="020F0502020204030204" pitchFamily="34" charset="0"/>
              <a:buChar char="─"/>
            </a:pPr>
            <a:r>
              <a:rPr lang="en-US" sz="1600" dirty="0"/>
              <a:t>Approximately 11.4 </a:t>
            </a:r>
            <a:r>
              <a:rPr lang="en-US" sz="1600" dirty="0" err="1"/>
              <a:t>mo</a:t>
            </a:r>
            <a:r>
              <a:rPr lang="en-US" sz="1600" dirty="0"/>
              <a:t> OS benefit was observed in this patient population, but statistical significance was not reached; observed OS benefit consistent across patient subgroups</a:t>
            </a:r>
          </a:p>
          <a:p>
            <a:pPr marL="574675" lvl="1" indent="-342900">
              <a:spcBef>
                <a:spcPts val="1200"/>
              </a:spcBef>
              <a:buFont typeface="Calibri" panose="020F0502020204030204" pitchFamily="34" charset="0"/>
              <a:buChar char="─"/>
            </a:pPr>
            <a:r>
              <a:rPr lang="en-US" sz="1600" dirty="0"/>
              <a:t>Subsequent receipt of chemotherapy delayed by 5.4 mo</a:t>
            </a:r>
          </a:p>
          <a:p>
            <a:pPr marL="342900" indent="-342900">
              <a:spcBef>
                <a:spcPts val="1200"/>
              </a:spcBef>
              <a:buFont typeface="Arial" panose="020B0604020202020204" pitchFamily="34" charset="0"/>
              <a:buChar char="•"/>
            </a:pPr>
            <a:r>
              <a:rPr lang="en-US" sz="1800" dirty="0"/>
              <a:t>Imlunestrant + abemaciclib significantly improved </a:t>
            </a:r>
            <a:r>
              <a:rPr lang="en-US" sz="1800" dirty="0" err="1"/>
              <a:t>mPFS</a:t>
            </a:r>
            <a:r>
              <a:rPr lang="en-US" sz="1800" dirty="0"/>
              <a:t> vs imlunestrant monotherapy in ITT population</a:t>
            </a:r>
          </a:p>
          <a:p>
            <a:pPr marL="342900" indent="-342900">
              <a:spcBef>
                <a:spcPts val="1200"/>
              </a:spcBef>
              <a:buFont typeface="Arial" panose="020B0604020202020204" pitchFamily="34" charset="0"/>
              <a:buChar char="•"/>
            </a:pPr>
            <a:r>
              <a:rPr lang="en-US" altLang="en-US" sz="1800" dirty="0"/>
              <a:t>Safety profile consistent with characteristics of each drug with no new safety signals with regard to use of oral SERD</a:t>
            </a:r>
          </a:p>
          <a:p>
            <a:pPr marL="342900" indent="-342900">
              <a:spcBef>
                <a:spcPts val="1200"/>
              </a:spcBef>
              <a:buFont typeface="Arial" panose="020B0604020202020204" pitchFamily="34" charset="0"/>
              <a:buChar char="•"/>
            </a:pPr>
            <a:r>
              <a:rPr lang="en-US" sz="1800" dirty="0"/>
              <a:t>ctDNA molecular response improved with imlunestrant vs SOC ET and imlunestrant + abemacicilb vs imlunestrant monotherapy</a:t>
            </a:r>
          </a:p>
          <a:p>
            <a:pPr marL="342900" indent="-342900">
              <a:spcBef>
                <a:spcPts val="1200"/>
              </a:spcBef>
              <a:buFont typeface="Arial" panose="020B0604020202020204" pitchFamily="34" charset="0"/>
              <a:buChar char="•"/>
            </a:pPr>
            <a:r>
              <a:rPr lang="en-US" altLang="en-US" sz="1800" dirty="0"/>
              <a:t>Enrollment complete for open-label, randomized phase III EMBER-4 trial of imlunestrant in patients with ER+/HER2- early breast cancer</a:t>
            </a:r>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p:txBody>
          <a:bodyPr/>
          <a:lstStyle/>
          <a:p>
            <a:r>
              <a:rPr lang="en-US" altLang="en-US" dirty="0"/>
              <a:t>EMBER-3 Update: </a:t>
            </a:r>
            <a:r>
              <a:rPr lang="en-US" dirty="0"/>
              <a:t>Investigator’s Conclusions</a:t>
            </a:r>
            <a:endParaRPr lang="en-US" altLang="en-US" dirty="0"/>
          </a:p>
        </p:txBody>
      </p:sp>
      <p:sp>
        <p:nvSpPr>
          <p:cNvPr id="2" name="Content Placeholder 1">
            <a:extLst>
              <a:ext uri="{FF2B5EF4-FFF2-40B4-BE49-F238E27FC236}">
                <a16:creationId xmlns:a16="http://schemas.microsoft.com/office/drawing/2014/main" id="{F0251B7B-D748-69F3-149C-F5F36B285B86}"/>
              </a:ext>
            </a:extLst>
          </p:cNvPr>
          <p:cNvSpPr>
            <a:spLocks noGrp="1"/>
          </p:cNvSpPr>
          <p:nvPr>
            <p:ph sz="quarter" idx="10"/>
          </p:nvPr>
        </p:nvSpPr>
        <p:spPr/>
        <p:txBody>
          <a:bodyPr/>
          <a:lstStyle/>
          <a:p>
            <a:r>
              <a:rPr lang="en-US" dirty="0"/>
              <a:t>Jhaveri. SABCS 2025. </a:t>
            </a:r>
            <a:r>
              <a:rPr lang="en-US" dirty="0" err="1"/>
              <a:t>Abstr</a:t>
            </a:r>
            <a:r>
              <a:rPr lang="en-US" dirty="0"/>
              <a:t> GS3-08. Bidard. SABCS 2025. </a:t>
            </a:r>
            <a:r>
              <a:rPr lang="en-US" dirty="0" err="1"/>
              <a:t>Abstr</a:t>
            </a:r>
            <a:r>
              <a:rPr lang="en-US" dirty="0"/>
              <a:t> PD5-08. </a:t>
            </a:r>
          </a:p>
        </p:txBody>
      </p:sp>
    </p:spTree>
    <p:extLst>
      <p:ext uri="{BB962C8B-B14F-4D97-AF65-F5344CB8AC3E}">
        <p14:creationId xmlns:p14="http://schemas.microsoft.com/office/powerpoint/2010/main" val="2733978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82D679-122D-4515-BBA9-4FC195294FC3}">
  <ds:schemaRefs>
    <ds:schemaRef ds:uri="http://schemas.microsoft.com/sharepoint/v3/contenttype/forms"/>
  </ds:schemaRefs>
</ds:datastoreItem>
</file>

<file path=customXml/itemProps2.xml><?xml version="1.0" encoding="utf-8"?>
<ds:datastoreItem xmlns:ds="http://schemas.openxmlformats.org/officeDocument/2006/customXml" ds:itemID="{E67272D7-977D-4B79-AB66-517345FE3F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2DF6EB-3F13-429E-AFCE-02B954D35D4D}">
  <ds:schemaRefs>
    <ds:schemaRef ds:uri="http://www.w3.org/XML/1998/namespace"/>
    <ds:schemaRef ds:uri="http://purl.org/dc/dcmitype/"/>
    <ds:schemaRef ds:uri="http://schemas.microsoft.com/office/2006/documentManagement/types"/>
    <ds:schemaRef ds:uri="22fd6914-46d4-4c7e-bbad-46e82841b69d"/>
    <ds:schemaRef ds:uri="http://purl.org/dc/elements/1.1/"/>
    <ds:schemaRef ds:uri="61c28a77-e754-4451-a7ca-87108c003a1f"/>
    <ds:schemaRef ds:uri="http://schemas.openxmlformats.org/package/2006/metadata/core-properties"/>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4649</TotalTime>
  <Words>3212</Words>
  <Application>Microsoft Office PowerPoint</Application>
  <PresentationFormat>Widescreen</PresentationFormat>
  <Paragraphs>791</Paragraphs>
  <Slides>15</Slides>
  <Notes>13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15</vt:i4>
      </vt:variant>
    </vt:vector>
  </HeadingPairs>
  <TitlesOfParts>
    <vt:vector size="29" baseType="lpstr">
      <vt:lpstr>Aptos</vt:lpstr>
      <vt:lpstr>Arial</vt:lpstr>
      <vt:lpstr>Calibri</vt:lpstr>
      <vt:lpstr>Newsreader ExtraBold</vt:lpstr>
      <vt:lpstr>Newsreader SemiBold</vt:lpstr>
      <vt:lpstr>Poppins</vt:lpstr>
      <vt:lpstr>Poppins Light</vt:lpstr>
      <vt:lpstr>Poppins Medium</vt:lpstr>
      <vt:lpstr>Times</vt:lpstr>
      <vt:lpstr>Wingdings</vt:lpstr>
      <vt:lpstr>4_Office</vt:lpstr>
      <vt:lpstr>3_Office</vt:lpstr>
      <vt:lpstr>2_Office</vt:lpstr>
      <vt:lpstr>1_Office</vt:lpstr>
      <vt:lpstr>EMBER-3 Update: Imlunestrant ± Abemaciclib vs SoC ET in ER+/HER2- Advanced Breast Cancer </vt:lpstr>
      <vt:lpstr>About These Slides</vt:lpstr>
      <vt:lpstr>EMBER-3 Update: Background</vt:lpstr>
      <vt:lpstr>EMBER-3 Update: Study Design</vt:lpstr>
      <vt:lpstr>EMBER-3 Update: PFS (Primary Endpoint)</vt:lpstr>
      <vt:lpstr>EMBER-3: PFS by Subgroups I+A vs I  </vt:lpstr>
      <vt:lpstr>EMBER-3: PFS in CDK4/6 Pretreated Patients by Subgroups</vt:lpstr>
      <vt:lpstr>EMBER-3 Update: Interim OS (Secondary Endpoint)</vt:lpstr>
      <vt:lpstr>EMBER-3 Update: OS in Patients With ESR1m by Subgroups</vt:lpstr>
      <vt:lpstr>EMBER-3 Update: ORR in Patients With Measurable Disease             (Secondary Endpoint)</vt:lpstr>
      <vt:lpstr>EMBER-3: TTC in Patients With ESR1m (Exploratory Endpoint)</vt:lpstr>
      <vt:lpstr>EMBER-3 Update: PFS by MR Status (Exploratory Endpoint)</vt:lpstr>
      <vt:lpstr>EMBER-3 Update: Safety Summary</vt:lpstr>
      <vt:lpstr>EMBER-3 Update: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EMBER-3 Update: Imlunestrant ± Abemaciclib vs SoC ET in ER+/HER2- Advanced Breast Cancer</dc:title>
  <dc:creator>Timothy Quill</dc:creator>
  <cp:lastModifiedBy>Valerie Wenzel</cp:lastModifiedBy>
  <cp:revision>6</cp:revision>
  <dcterms:created xsi:type="dcterms:W3CDTF">2025-12-04T13:55:49Z</dcterms:created>
  <dcterms:modified xsi:type="dcterms:W3CDTF">2025-12-23T16:12:47Z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