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68" r:id="rId6"/>
  </p:sldMasterIdLst>
  <p:notesMasterIdLst>
    <p:notesMasterId r:id="rId26"/>
  </p:notesMasterIdLst>
  <p:handoutMasterIdLst>
    <p:handoutMasterId r:id="rId27"/>
  </p:handoutMasterIdLst>
  <p:sldIdLst>
    <p:sldId id="2141412066" r:id="rId7"/>
    <p:sldId id="4733" r:id="rId8"/>
    <p:sldId id="2141412026" r:id="rId9"/>
    <p:sldId id="1993218985" r:id="rId10"/>
    <p:sldId id="2141411966" r:id="rId11"/>
    <p:sldId id="300" r:id="rId12"/>
    <p:sldId id="1993218986" r:id="rId13"/>
    <p:sldId id="2141412053" r:id="rId14"/>
    <p:sldId id="13186" r:id="rId15"/>
    <p:sldId id="13185" r:id="rId16"/>
    <p:sldId id="2141411971" r:id="rId17"/>
    <p:sldId id="2141412055" r:id="rId18"/>
    <p:sldId id="1993218987" r:id="rId19"/>
    <p:sldId id="13187" r:id="rId20"/>
    <p:sldId id="2141412058" r:id="rId21"/>
    <p:sldId id="2141412059" r:id="rId22"/>
    <p:sldId id="2141412060" r:id="rId23"/>
    <p:sldId id="264" r:id="rId24"/>
    <p:sldId id="2141412027" r:id="rId25"/>
  </p:sldIdLst>
  <p:sldSz cx="12192000" cy="6858000"/>
  <p:notesSz cx="7315200" cy="9601200"/>
  <p:custDataLst>
    <p:tags r:id="rId2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Margaret McLaughlin" initials="MM" lastIdx="31" clrIdx="11">
    <p:extLst>
      <p:ext uri="{19B8F6BF-5375-455C-9EA6-DF929625EA0E}">
        <p15:presenceInfo xmlns:p15="http://schemas.microsoft.com/office/powerpoint/2012/main" userId="f32b17594d08430f" providerId="Windows Live"/>
      </p:ext>
    </p:extLst>
  </p:cmAuthor>
  <p:cmAuthor id="13" name="Kiran D. Mir-Hudgeons" initials="KDM" lastIdx="8" clrIdx="12">
    <p:extLst>
      <p:ext uri="{19B8F6BF-5375-455C-9EA6-DF929625EA0E}">
        <p15:presenceInfo xmlns:p15="http://schemas.microsoft.com/office/powerpoint/2012/main" userId="S::kmirhudgeons@clinicaloptions.com::988cb7e1-0640-4c3c-b602-3f8e18ce9544" providerId="AD"/>
      </p:ext>
    </p:extLst>
  </p:cmAuthor>
  <p:cmAuthor id="14" name="Tiffany Hensley-McBain" initials="TH" lastIdx="98" clrIdx="13">
    <p:extLst>
      <p:ext uri="{19B8F6BF-5375-455C-9EA6-DF929625EA0E}">
        <p15:presenceInfo xmlns:p15="http://schemas.microsoft.com/office/powerpoint/2012/main" userId="S::thensleymcbain@clinicaloptions.com::eae8476d-e5f7-42c4-99ac-1d0e8ed23634" providerId="AD"/>
      </p:ext>
    </p:extLst>
  </p:cmAuthor>
  <p:cmAuthor id="15" name="Zachary Schwartz" initials="ZS" lastIdx="41" clrIdx="14">
    <p:extLst>
      <p:ext uri="{19B8F6BF-5375-455C-9EA6-DF929625EA0E}">
        <p15:presenceInfo xmlns:p15="http://schemas.microsoft.com/office/powerpoint/2012/main" userId="S::zschwartz@clinicaloptions.com::64648e91-b212-4092-bee8-eff2e880b6f9" providerId="AD"/>
      </p:ext>
    </p:extLst>
  </p:cmAuthor>
  <p:cmAuthor id="16" name="Dussadee Royal" initials="DR" lastIdx="24" clrIdx="15">
    <p:extLst>
      <p:ext uri="{19B8F6BF-5375-455C-9EA6-DF929625EA0E}">
        <p15:presenceInfo xmlns:p15="http://schemas.microsoft.com/office/powerpoint/2012/main" userId="S::droyal@clinicaloptions.com::51beead8-6fa0-4b98-aeba-37044af35e17" providerId="AD"/>
      </p:ext>
    </p:extLst>
  </p:cmAuthor>
  <p:cmAuthor id="17" name="aboecler@clinicaloptions.com" initials="a" lastIdx="7" clrIdx="16">
    <p:extLst>
      <p:ext uri="{19B8F6BF-5375-455C-9EA6-DF929625EA0E}">
        <p15:presenceInfo xmlns:p15="http://schemas.microsoft.com/office/powerpoint/2012/main" userId="aboecler@clinicaloptions.com" providerId="None"/>
      </p:ext>
    </p:extLst>
  </p:cmAuthor>
  <p:cmAuthor id="18" name="Roberts, Lewis R., M.B., Ch.B., Ph.D." initials="RLRMCP" lastIdx="1" clrIdx="17">
    <p:extLst>
      <p:ext uri="{19B8F6BF-5375-455C-9EA6-DF929625EA0E}">
        <p15:presenceInfo xmlns:p15="http://schemas.microsoft.com/office/powerpoint/2012/main" userId="S::roberts.lewis@mayo.edu::01bafae1-de00-4e16-83a0-ec221d4b45d9" providerId="AD"/>
      </p:ext>
    </p:extLst>
  </p:cmAuthor>
  <p:cmAuthor id="19" name="Courtney Smith" initials="CS" lastIdx="24" clrIdx="18">
    <p:extLst>
      <p:ext uri="{19B8F6BF-5375-455C-9EA6-DF929625EA0E}">
        <p15:presenceInfo xmlns:p15="http://schemas.microsoft.com/office/powerpoint/2012/main" userId="S::csmith@clinicaloptions.com::1057665a-af0f-4e3a-b6f5-e8b2da8b3355" providerId="AD"/>
      </p:ext>
    </p:extLst>
  </p:cmAuthor>
  <p:cmAuthor id="20" name="csmith@clinicaloptions.com" initials="c" lastIdx="8" clrIdx="19">
    <p:extLst>
      <p:ext uri="{19B8F6BF-5375-455C-9EA6-DF929625EA0E}">
        <p15:presenceInfo xmlns:p15="http://schemas.microsoft.com/office/powerpoint/2012/main" userId="csmith@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338"/>
    <a:srgbClr val="E1471D"/>
    <a:srgbClr val="00823B"/>
    <a:srgbClr val="015873"/>
    <a:srgbClr val="046376"/>
    <a:srgbClr val="013763"/>
    <a:srgbClr val="033453"/>
    <a:srgbClr val="006264"/>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41A59B-1D33-4D88-9670-B861647671E0}" v="5" dt="2021-12-02T18:37:30.69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59" autoAdjust="0"/>
    <p:restoredTop sz="97712" autoAdjust="0"/>
  </p:normalViewPr>
  <p:slideViewPr>
    <p:cSldViewPr snapToGrid="0" showGuides="1">
      <p:cViewPr varScale="1">
        <p:scale>
          <a:sx n="56" d="100"/>
          <a:sy n="56" d="100"/>
        </p:scale>
        <p:origin x="220" y="56"/>
      </p:cViewPr>
      <p:guideLst>
        <p:guide orient="horz" pos="4152"/>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4527"/>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ssadee Royal" userId="51beead8-6fa0-4b98-aeba-37044af35e17" providerId="ADAL" clId="{3A41A59B-1D33-4D88-9670-B861647671E0}"/>
    <pc:docChg chg="custSel modSld">
      <pc:chgData name="Dussadee Royal" userId="51beead8-6fa0-4b98-aeba-37044af35e17" providerId="ADAL" clId="{3A41A59B-1D33-4D88-9670-B861647671E0}" dt="2021-12-02T18:37:30.693" v="4"/>
      <pc:docMkLst>
        <pc:docMk/>
      </pc:docMkLst>
      <pc:sldChg chg="addSp delSp modSp">
        <pc:chgData name="Dussadee Royal" userId="51beead8-6fa0-4b98-aeba-37044af35e17" providerId="ADAL" clId="{3A41A59B-1D33-4D88-9670-B861647671E0}" dt="2021-12-02T18:37:30.693" v="4"/>
        <pc:sldMkLst>
          <pc:docMk/>
          <pc:sldMk cId="294111472" sldId="264"/>
        </pc:sldMkLst>
        <pc:spChg chg="mod">
          <ac:chgData name="Dussadee Royal" userId="51beead8-6fa0-4b98-aeba-37044af35e17" providerId="ADAL" clId="{3A41A59B-1D33-4D88-9670-B861647671E0}" dt="2021-12-02T18:37:30.693" v="4"/>
          <ac:spMkLst>
            <pc:docMk/>
            <pc:sldMk cId="294111472" sldId="264"/>
            <ac:spMk id="10" creationId="{BEA2F6E0-638D-4456-858F-152B2A17B4E8}"/>
          </ac:spMkLst>
        </pc:spChg>
        <pc:grpChg chg="del">
          <ac:chgData name="Dussadee Royal" userId="51beead8-6fa0-4b98-aeba-37044af35e17" providerId="ADAL" clId="{3A41A59B-1D33-4D88-9670-B861647671E0}" dt="2021-12-02T18:37:23.238" v="2" actId="478"/>
          <ac:grpSpMkLst>
            <pc:docMk/>
            <pc:sldMk cId="294111472" sldId="264"/>
            <ac:grpSpMk id="4" creationId="{DB6C145B-E1DA-44EF-B0C2-192821952AF5}"/>
          </ac:grpSpMkLst>
        </pc:grpChg>
        <pc:grpChg chg="add mod">
          <ac:chgData name="Dussadee Royal" userId="51beead8-6fa0-4b98-aeba-37044af35e17" providerId="ADAL" clId="{3A41A59B-1D33-4D88-9670-B861647671E0}" dt="2021-12-02T18:37:30.693" v="4"/>
          <ac:grpSpMkLst>
            <pc:docMk/>
            <pc:sldMk cId="294111472" sldId="264"/>
            <ac:grpSpMk id="8" creationId="{DC301211-BD01-4207-ABAF-29AB398636D7}"/>
          </ac:grpSpMkLst>
        </pc:grpChg>
        <pc:picChg chg="mod">
          <ac:chgData name="Dussadee Royal" userId="51beead8-6fa0-4b98-aeba-37044af35e17" providerId="ADAL" clId="{3A41A59B-1D33-4D88-9670-B861647671E0}" dt="2021-12-02T18:37:30.693" v="4"/>
          <ac:picMkLst>
            <pc:docMk/>
            <pc:sldMk cId="294111472" sldId="264"/>
            <ac:picMk id="9" creationId="{3CA4E72E-2DA5-4BC7-AB24-F7628C4238DE}"/>
          </ac:picMkLst>
        </pc:picChg>
      </pc:sldChg>
      <pc:sldChg chg="modSp">
        <pc:chgData name="Dussadee Royal" userId="51beead8-6fa0-4b98-aeba-37044af35e17" providerId="ADAL" clId="{3A41A59B-1D33-4D88-9670-B861647671E0}" dt="2021-12-02T18:37:17.586" v="1" actId="27636"/>
        <pc:sldMkLst>
          <pc:docMk/>
          <pc:sldMk cId="0" sldId="2141412027"/>
        </pc:sldMkLst>
        <pc:spChg chg="mod">
          <ac:chgData name="Dussadee Royal" userId="51beead8-6fa0-4b98-aeba-37044af35e17" providerId="ADAL" clId="{3A41A59B-1D33-4D88-9670-B861647671E0}" dt="2021-12-02T18:37:17.586" v="1" actId="27636"/>
          <ac:spMkLst>
            <pc:docMk/>
            <pc:sldMk cId="0" sldId="2141412027"/>
            <ac:spMk id="39940" creationId="{8082EA74-AD3C-40A0-A143-D2201E93795E}"/>
          </ac:spMkLst>
        </pc:spChg>
      </pc:sldChg>
      <pc:sldChg chg="modSp mod">
        <pc:chgData name="Dussadee Royal" userId="51beead8-6fa0-4b98-aeba-37044af35e17" providerId="ADAL" clId="{3A41A59B-1D33-4D88-9670-B861647671E0}" dt="2021-12-02T18:37:23.288" v="3" actId="27636"/>
        <pc:sldMkLst>
          <pc:docMk/>
          <pc:sldMk cId="3850104060" sldId="2141412059"/>
        </pc:sldMkLst>
        <pc:spChg chg="mod">
          <ac:chgData name="Dussadee Royal" userId="51beead8-6fa0-4b98-aeba-37044af35e17" providerId="ADAL" clId="{3A41A59B-1D33-4D88-9670-B861647671E0}" dt="2021-12-02T18:37:23.288" v="3" actId="27636"/>
          <ac:spMkLst>
            <pc:docMk/>
            <pc:sldMk cId="3850104060" sldId="2141412059"/>
            <ac:spMk id="3" creationId="{F55627A0-365B-4B24-99CD-1C0098BEC54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3797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HBV, hepatitis B virus.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41174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6"/>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4538"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4588"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3375"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60575"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7775"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4975"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32175"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9375"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A5EBE2D-C588-4E4A-8CE8-16C9DC5C364B}" type="slidenum">
              <a:rPr lang="en-GB" altLang="en-US">
                <a:solidFill>
                  <a:srgbClr val="000000"/>
                </a:solidFill>
                <a:latin typeface="Calibri" panose="020F0502020204030204" pitchFamily="34" charset="0"/>
                <a:ea typeface="MS PGothic" panose="020B0600070205080204" pitchFamily="34" charset="-128"/>
              </a:rPr>
              <a:pPr eaLnBrk="1" hangingPunct="1">
                <a:spcBef>
                  <a:spcPct val="0"/>
                </a:spcBef>
              </a:pPr>
              <a:t>5</a:t>
            </a:fld>
            <a:endParaRPr lang="en-GB" altLang="en-US" dirty="0">
              <a:solidFill>
                <a:srgbClr val="000000"/>
              </a:solidFill>
              <a:latin typeface="Calibri" panose="020F0502020204030204" pitchFamily="34" charset="0"/>
              <a:ea typeface="MS PGothic" panose="020B0600070205080204" pitchFamily="34" charset="-128"/>
            </a:endParaRPr>
          </a:p>
        </p:txBody>
      </p:sp>
      <p:sp>
        <p:nvSpPr>
          <p:cNvPr id="69635" name="Rectangle 1"/>
          <p:cNvSpPr>
            <a:spLocks noGrp="1" noRot="1" noChangeAspect="1" noChangeArrowheads="1" noTextEdit="1"/>
          </p:cNvSpPr>
          <p:nvPr>
            <p:ph type="sldImg"/>
          </p:nvPr>
        </p:nvSpPr>
        <p:spPr>
          <a:xfrm>
            <a:off x="406400" y="706438"/>
            <a:ext cx="6196013" cy="3486150"/>
          </a:xfrm>
          <a:solidFill>
            <a:srgbClr val="FFFFFF"/>
          </a:solidFill>
          <a:ln/>
        </p:spPr>
      </p:sp>
      <p:sp>
        <p:nvSpPr>
          <p:cNvPr id="69636" name="Text Box 2"/>
          <p:cNvSpPr>
            <a:spLocks noGrp="1" noChangeArrowheads="1"/>
          </p:cNvSpPr>
          <p:nvPr>
            <p:ph type="body" idx="1"/>
          </p:nvPr>
        </p:nvSpPr>
        <p:spPr>
          <a:xfrm>
            <a:off x="701675" y="4414838"/>
            <a:ext cx="5607050" cy="4184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568"/>
          <a:lstStyle/>
          <a:p>
            <a:pPr marL="0" marR="0" lvl="0" indent="0" algn="just" defTabSz="914400" rtl="0" eaLnBrk="1" fontAlgn="base" latinLnBrk="0" hangingPunct="1">
              <a:lnSpc>
                <a:spcPct val="93000"/>
              </a:lnSpc>
              <a:spcBef>
                <a:spcPct val="0"/>
              </a:spcBef>
              <a:spcAft>
                <a:spcPct val="0"/>
              </a:spcAft>
              <a:buClrTx/>
              <a:buSzTx/>
              <a:buFontTx/>
              <a:buNone/>
              <a:tabLst>
                <a:tab pos="650875" algn="l"/>
                <a:tab pos="1306513" algn="l"/>
                <a:tab pos="1958975" algn="l"/>
                <a:tab pos="2614613" algn="l"/>
                <a:tab pos="3270250" algn="l"/>
                <a:tab pos="3922713" algn="l"/>
                <a:tab pos="4578350" algn="l"/>
                <a:tab pos="5232400" algn="l"/>
              </a:tabLst>
              <a:defRPr/>
            </a:pPr>
            <a:r>
              <a:rPr lang="en-US" i="1" dirty="0"/>
              <a:t>HBsAg, hepatitis B surface antigen; HBV, hepatitis B virus.</a:t>
            </a:r>
          </a:p>
          <a:p>
            <a:pPr algn="just" eaLnBrk="1" hangingPunct="1">
              <a:lnSpc>
                <a:spcPct val="93000"/>
              </a:lnSpc>
              <a:spcBef>
                <a:spcPct val="0"/>
              </a:spcBef>
              <a:tabLst>
                <a:tab pos="650875" algn="l"/>
                <a:tab pos="1306513" algn="l"/>
                <a:tab pos="1958975" algn="l"/>
                <a:tab pos="2614613" algn="l"/>
                <a:tab pos="3270250" algn="l"/>
                <a:tab pos="3922713" algn="l"/>
                <a:tab pos="4578350" algn="l"/>
                <a:tab pos="5232400" algn="l"/>
              </a:tabLst>
            </a:pPr>
            <a:endParaRPr lang="en-GB" altLang="en-US" dirty="0">
              <a:latin typeface="Arial" panose="020B0604020202020204" pitchFamily="34" charset="0"/>
              <a:ea typeface="DejaVu Sans"/>
              <a:cs typeface="DejaVu Sans"/>
            </a:endParaRPr>
          </a:p>
          <a:p>
            <a:pPr algn="just" eaLnBrk="1" hangingPunct="1">
              <a:lnSpc>
                <a:spcPct val="93000"/>
              </a:lnSpc>
              <a:spcBef>
                <a:spcPct val="0"/>
              </a:spcBef>
              <a:tabLst>
                <a:tab pos="650875" algn="l"/>
                <a:tab pos="1306513" algn="l"/>
                <a:tab pos="1958975" algn="l"/>
                <a:tab pos="2614613" algn="l"/>
                <a:tab pos="3270250" algn="l"/>
                <a:tab pos="3922713" algn="l"/>
                <a:tab pos="4578350" algn="l"/>
                <a:tab pos="5232400" algn="l"/>
              </a:tabLst>
            </a:pPr>
            <a:endParaRPr lang="en-GB" altLang="en-US" dirty="0">
              <a:latin typeface="Arial" panose="020B0604020202020204" pitchFamily="34" charset="0"/>
              <a:ea typeface="DejaVu Sans"/>
              <a:cs typeface="DejaVu Sans"/>
            </a:endParaRPr>
          </a:p>
          <a:p>
            <a:pPr algn="just" eaLnBrk="1" hangingPunct="1">
              <a:lnSpc>
                <a:spcPct val="93000"/>
              </a:lnSpc>
              <a:spcBef>
                <a:spcPct val="0"/>
              </a:spcBef>
              <a:tabLst>
                <a:tab pos="650875" algn="l"/>
                <a:tab pos="1306513" algn="l"/>
                <a:tab pos="1958975" algn="l"/>
                <a:tab pos="2614613" algn="l"/>
                <a:tab pos="3270250" algn="l"/>
                <a:tab pos="3922713" algn="l"/>
                <a:tab pos="4578350" algn="l"/>
                <a:tab pos="5232400" algn="l"/>
              </a:tabLst>
            </a:pPr>
            <a:endParaRPr lang="en-GB" altLang="en-US" dirty="0">
              <a:latin typeface="Arial" panose="020B0604020202020204" pitchFamily="34" charset="0"/>
              <a:ea typeface="DejaVu Sans"/>
              <a:cs typeface="DejaVu Sans"/>
            </a:endParaRPr>
          </a:p>
          <a:p>
            <a:pPr algn="just" eaLnBrk="1" hangingPunct="1">
              <a:lnSpc>
                <a:spcPct val="93000"/>
              </a:lnSpc>
              <a:spcBef>
                <a:spcPct val="0"/>
              </a:spcBef>
              <a:tabLst>
                <a:tab pos="650875" algn="l"/>
                <a:tab pos="1306513" algn="l"/>
                <a:tab pos="1958975" algn="l"/>
                <a:tab pos="2614613" algn="l"/>
                <a:tab pos="3270250" algn="l"/>
                <a:tab pos="3922713" algn="l"/>
                <a:tab pos="4578350" algn="l"/>
                <a:tab pos="5232400" algn="l"/>
              </a:tabLst>
            </a:pPr>
            <a:r>
              <a:rPr lang="en-US" altLang="en-US" dirty="0">
                <a:latin typeface="Arial" panose="020B0604020202020204" pitchFamily="34" charset="0"/>
                <a:cs typeface="Arial" panose="020B0604020202020204" pitchFamily="34" charset="0"/>
              </a:rPr>
              <a:t> Overview of chronic hepatitis B virus (HBV) infection, diagnosis and care in the United States. Gradient moves from the number of chronic infections to the number of individuals receiving treatment. Ranges are based on low (1.4 million [5], shown in blue) to high (2 million [8], shown in red) US chronic HBV infection prevalence estimates.</a:t>
            </a:r>
          </a:p>
          <a:p>
            <a:pPr eaLnBrk="1" hangingPunct="1">
              <a:spcBef>
                <a:spcPct val="0"/>
              </a:spcBef>
              <a:tabLst>
                <a:tab pos="650875" algn="l"/>
                <a:tab pos="1306513" algn="l"/>
                <a:tab pos="1958975" algn="l"/>
                <a:tab pos="2614613" algn="l"/>
                <a:tab pos="3270250" algn="l"/>
                <a:tab pos="3922713" algn="l"/>
                <a:tab pos="4578350" algn="l"/>
                <a:tab pos="5232400" algn="l"/>
              </a:tabLst>
            </a:pPr>
            <a:endParaRPr lang="en-US" altLang="en-US" dirty="0">
              <a:latin typeface="Arial" panose="020B0604020202020204" pitchFamily="34" charset="0"/>
              <a:cs typeface="Arial" panose="020B0604020202020204" pitchFamily="34" charset="0"/>
            </a:endParaRPr>
          </a:p>
          <a:p>
            <a:pPr eaLnBrk="1" hangingPunct="1">
              <a:spcBef>
                <a:spcPct val="0"/>
              </a:spcBef>
              <a:tabLst>
                <a:tab pos="650875" algn="l"/>
                <a:tab pos="1306513" algn="l"/>
                <a:tab pos="1958975" algn="l"/>
                <a:tab pos="2614613" algn="l"/>
                <a:tab pos="3270250" algn="l"/>
                <a:tab pos="3922713" algn="l"/>
                <a:tab pos="4578350" algn="l"/>
                <a:tab pos="5232400" algn="l"/>
              </a:tabLst>
            </a:pPr>
            <a:r>
              <a:rPr lang="en-GB" altLang="en-US" dirty="0">
                <a:latin typeface="Arial" panose="020B0604020202020204" pitchFamily="34" charset="0"/>
                <a:cs typeface="Arial" panose="020B0604020202020204" pitchFamily="34" charset="0"/>
              </a:rPr>
              <a:t>© This slide is made available for non-commercial use only. Please note that permission may be required for re-use of images in which the copyright is owned by a third party.</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5210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43667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1DC516-A88D-4208-B740-2D16B2D88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7494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GI, gastrointestinal; PCP, primary care provider.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459308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1DC516-A88D-4208-B740-2D16B2D88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761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HCC, hepatocellular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559445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1DC516-A88D-4208-B740-2D16B2D88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688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1DC516-A88D-4208-B740-2D16B2D88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7620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A1DC516-A88D-4208-B740-2D16B2D881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662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HBV, hepatitis B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866451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descr="A close up of a sign&#10;&#10;Description automatically generated">
            <a:extLst>
              <a:ext uri="{FF2B5EF4-FFF2-40B4-BE49-F238E27FC236}">
                <a16:creationId xmlns:a16="http://schemas.microsoft.com/office/drawing/2014/main" id="{1C575F40-CA65-426D-826C-E7FA440078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47818" y="317827"/>
            <a:ext cx="2671682" cy="962333"/>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616620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565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820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592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97960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584901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647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2" name="Picture 8">
            <a:extLst>
              <a:ext uri="{FF2B5EF4-FFF2-40B4-BE49-F238E27FC236}">
                <a16:creationId xmlns:a16="http://schemas.microsoft.com/office/drawing/2014/main" id="{AF4F9F73-BEC1-4E4B-A964-017445771F69}"/>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55531"/>
          <a:stretch/>
        </p:blipFill>
        <p:spPr bwMode="auto">
          <a:xfrm>
            <a:off x="8148638" y="623126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719179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4884751"/>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www.clinicaloptions.com/"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clinicaloptions.com/c19"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600" y="1600200"/>
            <a:ext cx="9021288" cy="2057400"/>
          </a:xfrm>
        </p:spPr>
        <p:txBody>
          <a:bodyPr>
            <a:normAutofit/>
          </a:bodyPr>
          <a:lstStyle/>
          <a:p>
            <a:r>
              <a:rPr lang="en-US" noProof="0" dirty="0"/>
              <a:t>A Thorough Analysis of Global Racial Disparities in HBV Care </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1727"/>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AbbVie, Gilead Sciences, Inc.,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Janssen Therapeutics, Division of Janssen Products, LP </a:t>
            </a:r>
          </a:p>
        </p:txBody>
      </p:sp>
      <p:sp>
        <p:nvSpPr>
          <p:cNvPr id="8" name="Text Box 19">
            <a:extLst>
              <a:ext uri="{FF2B5EF4-FFF2-40B4-BE49-F238E27FC236}">
                <a16:creationId xmlns:a16="http://schemas.microsoft.com/office/drawing/2014/main" id="{F84E7623-77B0-3843-B6B0-278EA4712083}"/>
              </a:ext>
            </a:extLst>
          </p:cNvPr>
          <p:cNvSpPr txBox="1">
            <a:spLocks noChangeArrowheads="1"/>
          </p:cNvSpPr>
          <p:nvPr/>
        </p:nvSpPr>
        <p:spPr bwMode="auto">
          <a:xfrm>
            <a:off x="5155933" y="132577"/>
            <a:ext cx="2515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Produced in collaboration with</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77BBA4D4-D10B-0145-9ED8-0AB29D547C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0596" y="426929"/>
            <a:ext cx="896735" cy="896735"/>
          </a:xfrm>
          <a:prstGeom prst="rect">
            <a:avLst/>
          </a:prstGeom>
        </p:spPr>
      </p:pic>
      <p:pic>
        <p:nvPicPr>
          <p:cNvPr id="7" name="Picture 6">
            <a:extLst>
              <a:ext uri="{FF2B5EF4-FFF2-40B4-BE49-F238E27FC236}">
                <a16:creationId xmlns:a16="http://schemas.microsoft.com/office/drawing/2014/main" id="{B35BA59E-ED36-47E1-A004-5BC4318DC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5932" y="481596"/>
            <a:ext cx="1485900" cy="787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sz="2400" dirty="0"/>
              <a:t>Please feel free to use, update, and share some or all of these slides in your noncommercial presentations to colleagues or patients</a:t>
            </a:r>
          </a:p>
          <a:p>
            <a:pPr eaLnBrk="1" hangingPunct="1">
              <a:defRPr/>
            </a:pPr>
            <a:r>
              <a:rPr lang="en-US" altLang="en-US" sz="2400" dirty="0"/>
              <a:t>When using our slides, please retain the source attribution:</a:t>
            </a:r>
            <a:br>
              <a:rPr lang="en-US" altLang="en-US" sz="2400" dirty="0"/>
            </a:br>
            <a:br>
              <a:rPr lang="en-US" altLang="en-US" sz="2400" dirty="0"/>
            </a:br>
            <a:endParaRPr lang="en-US" altLang="en-US" sz="2400" dirty="0"/>
          </a:p>
          <a:p>
            <a:pPr eaLnBrk="1" hangingPunct="1">
              <a:defRPr/>
            </a:pPr>
            <a:endParaRPr lang="en-US" altLang="en-US" sz="1800" dirty="0"/>
          </a:p>
          <a:p>
            <a:pPr eaLnBrk="1" hangingPunct="1">
              <a:defRPr/>
            </a:pPr>
            <a:r>
              <a:rPr lang="en-GB" sz="2400" dirty="0"/>
              <a:t>These slides may not be published, posted online, or used in commercial presentations without permission. </a:t>
            </a:r>
            <a:r>
              <a:rPr lang="en-US" sz="2400" dirty="0"/>
              <a:t>Please contact </a:t>
            </a:r>
            <a:r>
              <a:rPr lang="en-US" sz="2400" dirty="0">
                <a:hlinkClick r:id="rId3"/>
              </a:rPr>
              <a:t>permissions@clinicaloptions.com</a:t>
            </a:r>
            <a:r>
              <a:rPr lang="en-US" sz="2400" dirty="0"/>
              <a:t> for details</a:t>
            </a:r>
          </a:p>
          <a:p>
            <a:pPr eaLnBrk="1" hangingPunct="1">
              <a:defRPr/>
            </a:pPr>
            <a:r>
              <a:rPr lang="en-US" sz="2400" dirty="0"/>
              <a:t>The Asian Health Foundation (AHF) is not a reviewer or author of the work and the content does not necessarily reflect the views or recommendation by AHF or any member of its board of directors or membership at large</a:t>
            </a:r>
          </a:p>
        </p:txBody>
      </p:sp>
      <p:grpSp>
        <p:nvGrpSpPr>
          <p:cNvPr id="7" name="Group 6">
            <a:extLst>
              <a:ext uri="{FF2B5EF4-FFF2-40B4-BE49-F238E27FC236}">
                <a16:creationId xmlns:a16="http://schemas.microsoft.com/office/drawing/2014/main" id="{DEEE8DF7-8D46-45D6-B009-BAE2BC98BCD0}"/>
              </a:ext>
            </a:extLst>
          </p:cNvPr>
          <p:cNvGrpSpPr/>
          <p:nvPr/>
        </p:nvGrpSpPr>
        <p:grpSpPr>
          <a:xfrm>
            <a:off x="4156075" y="3054250"/>
            <a:ext cx="3479671" cy="612835"/>
            <a:chOff x="4156075" y="3803650"/>
            <a:chExt cx="3479671" cy="612835"/>
          </a:xfrm>
        </p:grpSpPr>
        <p:pic>
          <p:nvPicPr>
            <p:cNvPr id="8" name="Picture 9">
              <a:extLst>
                <a:ext uri="{FF2B5EF4-FFF2-40B4-BE49-F238E27FC236}">
                  <a16:creationId xmlns:a16="http://schemas.microsoft.com/office/drawing/2014/main" id="{DBB0433C-BFEB-4886-81EA-9B9647F68C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4131" y="3803650"/>
              <a:ext cx="793750" cy="252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4016375"/>
              <a:ext cx="347967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61411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F613-086A-4D96-B383-099D1955566D}"/>
              </a:ext>
            </a:extLst>
          </p:cNvPr>
          <p:cNvSpPr>
            <a:spLocks noGrp="1"/>
          </p:cNvSpPr>
          <p:nvPr>
            <p:ph type="title"/>
          </p:nvPr>
        </p:nvSpPr>
        <p:spPr/>
        <p:txBody>
          <a:bodyPr/>
          <a:lstStyle/>
          <a:p>
            <a:r>
              <a:rPr lang="en-US" dirty="0"/>
              <a:t>Core Faculty</a:t>
            </a:r>
          </a:p>
        </p:txBody>
      </p:sp>
      <p:sp>
        <p:nvSpPr>
          <p:cNvPr id="4" name="Content Placeholder 4">
            <a:extLst>
              <a:ext uri="{FF2B5EF4-FFF2-40B4-BE49-F238E27FC236}">
                <a16:creationId xmlns:a16="http://schemas.microsoft.com/office/drawing/2014/main" id="{523E29E8-F4BD-45A8-8E68-0C709B19A7CE}"/>
              </a:ext>
            </a:extLst>
          </p:cNvPr>
          <p:cNvSpPr>
            <a:spLocks noGrp="1"/>
          </p:cNvSpPr>
          <p:nvPr>
            <p:ph idx="1"/>
          </p:nvPr>
        </p:nvSpPr>
        <p:spPr/>
        <p:txBody>
          <a:bodyPr/>
          <a:lstStyle/>
          <a:p>
            <a:pPr marL="0" marR="0" lvl="0" indent="0" algn="l" defTabSz="914400" rtl="0" eaLnBrk="1" fontAlgn="base" latinLnBrk="0" hangingPunct="1">
              <a:lnSpc>
                <a:spcPct val="90000"/>
              </a:lnSpc>
              <a:buClr>
                <a:srgbClr val="000000"/>
              </a:buClr>
              <a:buSzTx/>
              <a:buFont typeface="Wingdings" panose="05000000000000000000" pitchFamily="2" charset="2"/>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Mindie H. Nguyen, MD, MAS, AGAF, FAASLD</a:t>
            </a:r>
            <a:b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Medicine </a:t>
            </a:r>
            <a:br>
              <a:rPr kumimoji="0" 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Epidemiology and Population Health (by courtesy)</a:t>
            </a:r>
            <a:br>
              <a:rPr kumimoji="0" lang="en-US" sz="26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Stanford University Medical Center</a:t>
            </a:r>
            <a:b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Palo Alto, California</a:t>
            </a:r>
            <a:endParaRPr lang="en-US" sz="2600" noProof="0" dirty="0">
              <a:solidFill>
                <a:srgbClr val="000000"/>
              </a:solidFill>
              <a:cs typeface="Calibri" panose="020F0502020204030204" pitchFamily="34" charset="0"/>
            </a:endParaRPr>
          </a:p>
          <a:p>
            <a:pPr marL="0" marR="0" lvl="0" indent="0" algn="l" defTabSz="914400" rtl="0" eaLnBrk="1" fontAlgn="base" latinLnBrk="0" hangingPunct="1">
              <a:lnSpc>
                <a:spcPct val="90000"/>
              </a:lnSpc>
              <a:buClr>
                <a:srgbClr val="682E74"/>
              </a:buClr>
              <a:buSzTx/>
              <a:buFont typeface="Wingdings" panose="05000000000000000000" pitchFamily="2" charset="2"/>
              <a:buNone/>
              <a:tabLst/>
              <a:defRPr/>
            </a:pPr>
            <a:r>
              <a:rPr kumimoji="0" lang="en-US"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Mindie H. Nguyen, MD, MAS, AGAF, FAASLD, </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disclosed that she has received funds for research support from Gilead Sciences and </a:t>
            </a:r>
            <a:r>
              <a:rPr kumimoji="0" lang="en-US" sz="26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Vir</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and consulting fees from Exact Sciences, Gilead Sciences, Janssen, Lilly, Novartis, and Spring Bank.</a:t>
            </a:r>
          </a:p>
          <a:p>
            <a:pPr marL="0" indent="0" eaLnBrk="1" hangingPunct="1">
              <a:buNone/>
            </a:pPr>
            <a:endParaRPr lang="en-US" sz="2400" dirty="0">
              <a:cs typeface="Calibri" panose="020F0502020204030204" pitchFamily="34" charset="0"/>
            </a:endParaRPr>
          </a:p>
        </p:txBody>
      </p:sp>
    </p:spTree>
    <p:extLst>
      <p:ext uri="{BB962C8B-B14F-4D97-AF65-F5344CB8AC3E}">
        <p14:creationId xmlns:p14="http://schemas.microsoft.com/office/powerpoint/2010/main" val="282628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FED5BD-AFF7-4E39-90A4-2B7F84AFEA17}"/>
              </a:ext>
            </a:extLst>
          </p:cNvPr>
          <p:cNvSpPr>
            <a:spLocks noGrp="1"/>
          </p:cNvSpPr>
          <p:nvPr>
            <p:ph type="title"/>
          </p:nvPr>
        </p:nvSpPr>
        <p:spPr/>
        <p:txBody>
          <a:bodyPr/>
          <a:lstStyle/>
          <a:p>
            <a:r>
              <a:rPr lang="en-US" dirty="0"/>
              <a:t>HBV Burden</a:t>
            </a:r>
          </a:p>
        </p:txBody>
      </p:sp>
    </p:spTree>
    <p:extLst>
      <p:ext uri="{BB962C8B-B14F-4D97-AF65-F5344CB8AC3E}">
        <p14:creationId xmlns:p14="http://schemas.microsoft.com/office/powerpoint/2010/main" val="3357745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76" descr="Map&#10;&#10;Description automatically generated">
            <a:extLst>
              <a:ext uri="{FF2B5EF4-FFF2-40B4-BE49-F238E27FC236}">
                <a16:creationId xmlns:a16="http://schemas.microsoft.com/office/drawing/2014/main" id="{603FF9C8-BA62-44FC-9811-E98DAB6D06EF}"/>
              </a:ext>
            </a:extLst>
          </p:cNvPr>
          <p:cNvPicPr>
            <a:picLocks noChangeAspect="1"/>
          </p:cNvPicPr>
          <p:nvPr/>
        </p:nvPicPr>
        <p:blipFill rotWithShape="1">
          <a:blip r:embed="rId3">
            <a:duotone>
              <a:schemeClr val="accent2">
                <a:shade val="45000"/>
                <a:satMod val="135000"/>
              </a:schemeClr>
              <a:prstClr val="white"/>
            </a:duotone>
            <a:alphaModFix amt="20000"/>
            <a:extLst>
              <a:ext uri="{28A0092B-C50C-407E-A947-70E740481C1C}">
                <a14:useLocalDpi xmlns:a14="http://schemas.microsoft.com/office/drawing/2010/main" val="0"/>
              </a:ext>
            </a:extLst>
          </a:blip>
          <a:srcRect t="23333" b="19425"/>
          <a:stretch/>
        </p:blipFill>
        <p:spPr>
          <a:xfrm>
            <a:off x="648870" y="937448"/>
            <a:ext cx="9849797" cy="5638209"/>
          </a:xfrm>
          <a:prstGeom prst="rect">
            <a:avLst/>
          </a:prstGeom>
        </p:spPr>
      </p:pic>
      <p:pic>
        <p:nvPicPr>
          <p:cNvPr id="2662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429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6626" name="Rectangle 1"/>
          <p:cNvSpPr>
            <a:spLocks noGrp="1" noChangeArrowheads="1"/>
          </p:cNvSpPr>
          <p:nvPr>
            <p:ph type="title"/>
          </p:nvPr>
        </p:nvSpPr>
        <p:spPr/>
        <p:txBody>
          <a:bodyPr vert="horz" lIns="98755" tIns="11522" rIns="98755" bIns="49378" rtlCol="0" anchor="ctr">
            <a:noAutofit/>
          </a:bodyPr>
          <a:lstStyle/>
          <a:p>
            <a:pPr>
              <a:tabLst>
                <a:tab pos="590051" algn="l"/>
                <a:tab pos="1181530" algn="l"/>
                <a:tab pos="1771579" algn="l"/>
                <a:tab pos="2363058" algn="l"/>
                <a:tab pos="2954537" algn="l"/>
                <a:tab pos="3544588" algn="l"/>
                <a:tab pos="4136066" algn="l"/>
                <a:tab pos="4727545" algn="l"/>
                <a:tab pos="5317595" algn="l"/>
                <a:tab pos="5909074" algn="l"/>
                <a:tab pos="6500552" algn="l"/>
                <a:tab pos="7090603" algn="l"/>
              </a:tabLst>
            </a:pPr>
            <a:r>
              <a:rPr lang="en-GB" altLang="en-US" b="1" dirty="0">
                <a:ea typeface="MS PGothic" panose="020B0600070205080204" pitchFamily="34" charset="-128"/>
                <a:cs typeface="Calibri" panose="020F0502020204030204" pitchFamily="34" charset="0"/>
              </a:rPr>
              <a:t>Global HBV Burden and the Poor Care Cascade</a:t>
            </a:r>
          </a:p>
        </p:txBody>
      </p:sp>
      <p:grpSp>
        <p:nvGrpSpPr>
          <p:cNvPr id="22" name="Group 1">
            <a:extLst>
              <a:ext uri="{FF2B5EF4-FFF2-40B4-BE49-F238E27FC236}">
                <a16:creationId xmlns:a16="http://schemas.microsoft.com/office/drawing/2014/main" id="{B6C1A52D-7A0A-4638-8108-0F2F4E71D088}"/>
              </a:ext>
            </a:extLst>
          </p:cNvPr>
          <p:cNvGrpSpPr>
            <a:grpSpLocks/>
          </p:cNvGrpSpPr>
          <p:nvPr/>
        </p:nvGrpSpPr>
        <p:grpSpPr bwMode="auto">
          <a:xfrm>
            <a:off x="9392911" y="6213768"/>
            <a:ext cx="2488502" cy="449064"/>
            <a:chOff x="9602074" y="3550251"/>
            <a:chExt cx="2488502" cy="449257"/>
          </a:xfrm>
        </p:grpSpPr>
        <p:pic>
          <p:nvPicPr>
            <p:cNvPr id="23" name="Picture 22">
              <a:extLst>
                <a:ext uri="{FF2B5EF4-FFF2-40B4-BE49-F238E27FC236}">
                  <a16:creationId xmlns:a16="http://schemas.microsoft.com/office/drawing/2014/main" id="{915C6F10-7831-4D7B-92CE-3D1A46F04C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8">
              <a:extLst>
                <a:ext uri="{FF2B5EF4-FFF2-40B4-BE49-F238E27FC236}">
                  <a16:creationId xmlns:a16="http://schemas.microsoft.com/office/drawing/2014/main" id="{399621D7-F8A8-47A2-970A-902C4CA3267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
        <p:nvSpPr>
          <p:cNvPr id="25" name="Text Box 15">
            <a:extLst>
              <a:ext uri="{FF2B5EF4-FFF2-40B4-BE49-F238E27FC236}">
                <a16:creationId xmlns:a16="http://schemas.microsoft.com/office/drawing/2014/main" id="{598A28C6-B932-45B7-9206-6A154A787747}"/>
              </a:ext>
            </a:extLst>
          </p:cNvPr>
          <p:cNvSpPr txBox="1">
            <a:spLocks noChangeArrowheads="1"/>
          </p:cNvSpPr>
          <p:nvPr/>
        </p:nvSpPr>
        <p:spPr bwMode="auto">
          <a:xfrm>
            <a:off x="426299" y="64038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Adapted from Polaris Observatory Collaborators. Lancet GI Hepatol. 2018;3:383. Yeo. Ailment Pharmacol Ther. 2021;53:63.</a:t>
            </a:r>
          </a:p>
        </p:txBody>
      </p:sp>
      <p:sp>
        <p:nvSpPr>
          <p:cNvPr id="3" name="TextBox 2"/>
          <p:cNvSpPr txBox="1"/>
          <p:nvPr/>
        </p:nvSpPr>
        <p:spPr>
          <a:xfrm>
            <a:off x="3435973" y="5383815"/>
            <a:ext cx="1130438" cy="584775"/>
          </a:xfrm>
          <a:prstGeom prst="rect">
            <a:avLst/>
          </a:prstGeom>
          <a:noFill/>
          <a:ln>
            <a:noFill/>
          </a:ln>
        </p:spPr>
        <p:txBody>
          <a:bodyPr wrap="none" rtlCol="0">
            <a:spAutoFit/>
          </a:bodyPr>
          <a:lstStyle/>
          <a:p>
            <a:pPr algn="ctr"/>
            <a:r>
              <a:rPr lang="en-US" sz="1600" b="1" dirty="0">
                <a:solidFill>
                  <a:schemeClr val="bg1"/>
                </a:solidFill>
                <a:latin typeface="Calibri" panose="020F0502020204030204" pitchFamily="34" charset="0"/>
                <a:cs typeface="Calibri" panose="020F0502020204030204" pitchFamily="34" charset="0"/>
              </a:rPr>
              <a:t>290 million</a:t>
            </a:r>
          </a:p>
          <a:p>
            <a:pPr algn="ctr"/>
            <a:r>
              <a:rPr lang="en-US" sz="1600" b="1" dirty="0">
                <a:solidFill>
                  <a:schemeClr val="bg1"/>
                </a:solidFill>
                <a:latin typeface="Calibri" panose="020F0502020204030204" pitchFamily="34" charset="0"/>
                <a:cs typeface="Calibri" panose="020F0502020204030204" pitchFamily="34" charset="0"/>
              </a:rPr>
              <a:t>total</a:t>
            </a:r>
          </a:p>
        </p:txBody>
      </p:sp>
      <p:sp>
        <p:nvSpPr>
          <p:cNvPr id="11" name="TextBox 10"/>
          <p:cNvSpPr txBox="1"/>
          <p:nvPr/>
        </p:nvSpPr>
        <p:spPr>
          <a:xfrm>
            <a:off x="6409236" y="5383815"/>
            <a:ext cx="1184940" cy="584775"/>
          </a:xfrm>
          <a:prstGeom prst="rect">
            <a:avLst/>
          </a:prstGeom>
          <a:noFill/>
          <a:ln>
            <a:noFill/>
          </a:ln>
        </p:spPr>
        <p:txBody>
          <a:bodyPr wrap="none" rtlCol="0">
            <a:spAutoFit/>
          </a:bodyPr>
          <a:lstStyle/>
          <a:p>
            <a:pPr algn="ctr"/>
            <a:r>
              <a:rPr lang="en-US" sz="1600" b="1" dirty="0">
                <a:solidFill>
                  <a:schemeClr val="bg1"/>
                </a:solidFill>
                <a:latin typeface="Calibri" panose="020F0502020204030204" pitchFamily="34" charset="0"/>
                <a:cs typeface="Calibri" panose="020F0502020204030204" pitchFamily="34" charset="0"/>
              </a:rPr>
              <a:t>28.7 million</a:t>
            </a:r>
          </a:p>
          <a:p>
            <a:pPr algn="ctr"/>
            <a:r>
              <a:rPr lang="en-US" sz="1600" b="1" dirty="0">
                <a:solidFill>
                  <a:schemeClr val="bg1"/>
                </a:solidFill>
                <a:latin typeface="Calibri" panose="020F0502020204030204" pitchFamily="34" charset="0"/>
                <a:cs typeface="Calibri" panose="020F0502020204030204" pitchFamily="34" charset="0"/>
              </a:rPr>
              <a:t>diagnosed</a:t>
            </a:r>
          </a:p>
        </p:txBody>
      </p:sp>
      <p:sp>
        <p:nvSpPr>
          <p:cNvPr id="15" name="TextBox 14"/>
          <p:cNvSpPr txBox="1"/>
          <p:nvPr/>
        </p:nvSpPr>
        <p:spPr>
          <a:xfrm>
            <a:off x="7877599" y="5383815"/>
            <a:ext cx="1245346" cy="584775"/>
          </a:xfrm>
          <a:prstGeom prst="rect">
            <a:avLst/>
          </a:prstGeom>
          <a:noFill/>
          <a:ln>
            <a:noFill/>
          </a:ln>
        </p:spPr>
        <p:txBody>
          <a:bodyPr wrap="square" rtlCol="0">
            <a:spAutoFit/>
          </a:bodyPr>
          <a:lstStyle/>
          <a:p>
            <a:pPr algn="ctr"/>
            <a:r>
              <a:rPr lang="en-US" sz="1600" b="1" dirty="0">
                <a:solidFill>
                  <a:schemeClr val="bg1"/>
                </a:solidFill>
                <a:latin typeface="Calibri" panose="020F0502020204030204" pitchFamily="34" charset="0"/>
                <a:cs typeface="Calibri" panose="020F0502020204030204" pitchFamily="34" charset="0"/>
              </a:rPr>
              <a:t>4.6 million treated</a:t>
            </a:r>
          </a:p>
        </p:txBody>
      </p:sp>
      <p:sp>
        <p:nvSpPr>
          <p:cNvPr id="7" name="TextBox 6">
            <a:extLst>
              <a:ext uri="{FF2B5EF4-FFF2-40B4-BE49-F238E27FC236}">
                <a16:creationId xmlns:a16="http://schemas.microsoft.com/office/drawing/2014/main" id="{E9D91E6A-0B78-4FDA-A12B-71C01999A5D9}"/>
              </a:ext>
            </a:extLst>
          </p:cNvPr>
          <p:cNvSpPr txBox="1"/>
          <p:nvPr/>
        </p:nvSpPr>
        <p:spPr bwMode="auto">
          <a:xfrm>
            <a:off x="9585441" y="2955191"/>
            <a:ext cx="1347675" cy="189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Asia</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Australasia</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Americas</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Europe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Africa</a:t>
            </a:r>
          </a:p>
          <a:p>
            <a:pPr algn="l">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grpSp>
        <p:nvGrpSpPr>
          <p:cNvPr id="6" name="Group 5">
            <a:extLst>
              <a:ext uri="{FF2B5EF4-FFF2-40B4-BE49-F238E27FC236}">
                <a16:creationId xmlns:a16="http://schemas.microsoft.com/office/drawing/2014/main" id="{31EEE865-94C6-4555-A870-57E3934EDCE8}"/>
              </a:ext>
            </a:extLst>
          </p:cNvPr>
          <p:cNvGrpSpPr/>
          <p:nvPr/>
        </p:nvGrpSpPr>
        <p:grpSpPr>
          <a:xfrm>
            <a:off x="9464410" y="3046759"/>
            <a:ext cx="142092" cy="985455"/>
            <a:chOff x="9435893" y="3036927"/>
            <a:chExt cx="200105" cy="1387794"/>
          </a:xfrm>
        </p:grpSpPr>
        <p:sp>
          <p:nvSpPr>
            <p:cNvPr id="4" name="Rectangle 3">
              <a:extLst>
                <a:ext uri="{FF2B5EF4-FFF2-40B4-BE49-F238E27FC236}">
                  <a16:creationId xmlns:a16="http://schemas.microsoft.com/office/drawing/2014/main" id="{181F8B67-A51B-44C4-91BF-FAA9B958F3A1}"/>
                </a:ext>
              </a:extLst>
            </p:cNvPr>
            <p:cNvSpPr/>
            <p:nvPr/>
          </p:nvSpPr>
          <p:spPr bwMode="auto">
            <a:xfrm>
              <a:off x="9435893" y="3036927"/>
              <a:ext cx="200105" cy="20010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787C91EE-0900-4D7E-A866-30B6E336BFE0}"/>
                </a:ext>
              </a:extLst>
            </p:cNvPr>
            <p:cNvSpPr/>
            <p:nvPr/>
          </p:nvSpPr>
          <p:spPr bwMode="auto">
            <a:xfrm>
              <a:off x="9435893" y="3333849"/>
              <a:ext cx="200105" cy="20010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2D9DBF77-FE86-4C60-87C8-EBD421C7FCAD}"/>
                </a:ext>
              </a:extLst>
            </p:cNvPr>
            <p:cNvSpPr/>
            <p:nvPr/>
          </p:nvSpPr>
          <p:spPr bwMode="auto">
            <a:xfrm>
              <a:off x="9435893" y="3630772"/>
              <a:ext cx="200105" cy="20010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2EDCB3A7-42D2-4390-9033-08D858CF9EB8}"/>
                </a:ext>
              </a:extLst>
            </p:cNvPr>
            <p:cNvSpPr/>
            <p:nvPr/>
          </p:nvSpPr>
          <p:spPr bwMode="auto">
            <a:xfrm>
              <a:off x="9435893" y="3927695"/>
              <a:ext cx="200105" cy="200105"/>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70C00F4A-6200-4789-9033-725E720A9C76}"/>
                </a:ext>
              </a:extLst>
            </p:cNvPr>
            <p:cNvSpPr/>
            <p:nvPr/>
          </p:nvSpPr>
          <p:spPr bwMode="auto">
            <a:xfrm>
              <a:off x="9435893" y="4224616"/>
              <a:ext cx="200105" cy="200105"/>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0" name="TextBox 29">
            <a:extLst>
              <a:ext uri="{FF2B5EF4-FFF2-40B4-BE49-F238E27FC236}">
                <a16:creationId xmlns:a16="http://schemas.microsoft.com/office/drawing/2014/main" id="{B739001B-905C-45A8-B1FE-064235B490EA}"/>
              </a:ext>
            </a:extLst>
          </p:cNvPr>
          <p:cNvSpPr txBox="1"/>
          <p:nvPr/>
        </p:nvSpPr>
        <p:spPr bwMode="auto">
          <a:xfrm>
            <a:off x="4806029" y="4856739"/>
            <a:ext cx="1394083" cy="7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Treatment eligible</a:t>
            </a:r>
          </a:p>
        </p:txBody>
      </p:sp>
      <p:sp>
        <p:nvSpPr>
          <p:cNvPr id="31" name="TextBox 30">
            <a:extLst>
              <a:ext uri="{FF2B5EF4-FFF2-40B4-BE49-F238E27FC236}">
                <a16:creationId xmlns:a16="http://schemas.microsoft.com/office/drawing/2014/main" id="{CB747345-E44F-4899-ADFC-CBF6419A47C9}"/>
              </a:ext>
            </a:extLst>
          </p:cNvPr>
          <p:cNvSpPr txBox="1"/>
          <p:nvPr/>
        </p:nvSpPr>
        <p:spPr bwMode="auto">
          <a:xfrm>
            <a:off x="3118467" y="4856739"/>
            <a:ext cx="1751516" cy="7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HBsAg-positive infection</a:t>
            </a:r>
          </a:p>
        </p:txBody>
      </p:sp>
      <p:sp>
        <p:nvSpPr>
          <p:cNvPr id="32" name="TextBox 31">
            <a:extLst>
              <a:ext uri="{FF2B5EF4-FFF2-40B4-BE49-F238E27FC236}">
                <a16:creationId xmlns:a16="http://schemas.microsoft.com/office/drawing/2014/main" id="{8803BE90-5E5C-4D00-9A9F-2B5B0687095D}"/>
              </a:ext>
            </a:extLst>
          </p:cNvPr>
          <p:cNvSpPr txBox="1"/>
          <p:nvPr/>
        </p:nvSpPr>
        <p:spPr bwMode="auto">
          <a:xfrm>
            <a:off x="6294658" y="4856739"/>
            <a:ext cx="1394083" cy="420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Diagnosed</a:t>
            </a:r>
          </a:p>
        </p:txBody>
      </p:sp>
      <p:sp>
        <p:nvSpPr>
          <p:cNvPr id="33" name="TextBox 32">
            <a:extLst>
              <a:ext uri="{FF2B5EF4-FFF2-40B4-BE49-F238E27FC236}">
                <a16:creationId xmlns:a16="http://schemas.microsoft.com/office/drawing/2014/main" id="{4DB1D9F5-5053-46F6-98E9-BCBE483C7AA9}"/>
              </a:ext>
            </a:extLst>
          </p:cNvPr>
          <p:cNvSpPr txBox="1"/>
          <p:nvPr/>
        </p:nvSpPr>
        <p:spPr bwMode="auto">
          <a:xfrm>
            <a:off x="7676300" y="4856739"/>
            <a:ext cx="1568063" cy="7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On antiviral treatment</a:t>
            </a:r>
          </a:p>
        </p:txBody>
      </p:sp>
      <p:sp>
        <p:nvSpPr>
          <p:cNvPr id="8" name="TextBox 7">
            <a:extLst>
              <a:ext uri="{FF2B5EF4-FFF2-40B4-BE49-F238E27FC236}">
                <a16:creationId xmlns:a16="http://schemas.microsoft.com/office/drawing/2014/main" id="{64098A5F-4E2A-4B27-8323-F3D4C4A8D2C8}"/>
              </a:ext>
            </a:extLst>
          </p:cNvPr>
          <p:cNvSpPr txBox="1"/>
          <p:nvPr/>
        </p:nvSpPr>
        <p:spPr bwMode="auto">
          <a:xfrm>
            <a:off x="3680949" y="1971125"/>
            <a:ext cx="958553" cy="50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4" name="TextBox 33">
            <a:extLst>
              <a:ext uri="{FF2B5EF4-FFF2-40B4-BE49-F238E27FC236}">
                <a16:creationId xmlns:a16="http://schemas.microsoft.com/office/drawing/2014/main" id="{30849B3D-1063-407D-BF38-0A984EF4A4F7}"/>
              </a:ext>
            </a:extLst>
          </p:cNvPr>
          <p:cNvSpPr txBox="1"/>
          <p:nvPr/>
        </p:nvSpPr>
        <p:spPr bwMode="auto">
          <a:xfrm>
            <a:off x="5161933" y="3693303"/>
            <a:ext cx="901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32.2%</a:t>
            </a:r>
          </a:p>
        </p:txBody>
      </p:sp>
      <p:sp>
        <p:nvSpPr>
          <p:cNvPr id="35" name="TextBox 34">
            <a:extLst>
              <a:ext uri="{FF2B5EF4-FFF2-40B4-BE49-F238E27FC236}">
                <a16:creationId xmlns:a16="http://schemas.microsoft.com/office/drawing/2014/main" id="{E7E8B87F-971A-4696-95ED-D9DC33B795B7}"/>
              </a:ext>
            </a:extLst>
          </p:cNvPr>
          <p:cNvSpPr txBox="1"/>
          <p:nvPr/>
        </p:nvSpPr>
        <p:spPr bwMode="auto">
          <a:xfrm>
            <a:off x="6661078" y="4271295"/>
            <a:ext cx="877431" cy="50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9.9%</a:t>
            </a:r>
          </a:p>
        </p:txBody>
      </p:sp>
      <p:sp>
        <p:nvSpPr>
          <p:cNvPr id="36" name="TextBox 35">
            <a:extLst>
              <a:ext uri="{FF2B5EF4-FFF2-40B4-BE49-F238E27FC236}">
                <a16:creationId xmlns:a16="http://schemas.microsoft.com/office/drawing/2014/main" id="{002E0BE2-C3E2-431C-BB42-0ADD98C03D36}"/>
              </a:ext>
            </a:extLst>
          </p:cNvPr>
          <p:cNvSpPr txBox="1"/>
          <p:nvPr/>
        </p:nvSpPr>
        <p:spPr bwMode="auto">
          <a:xfrm>
            <a:off x="8096001" y="4409772"/>
            <a:ext cx="877431" cy="50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7" name="TextBox 36">
            <a:extLst>
              <a:ext uri="{FF2B5EF4-FFF2-40B4-BE49-F238E27FC236}">
                <a16:creationId xmlns:a16="http://schemas.microsoft.com/office/drawing/2014/main" id="{A3D8B817-4111-4CE2-BC3D-AC617CE0B4A4}"/>
              </a:ext>
            </a:extLst>
          </p:cNvPr>
          <p:cNvSpPr txBox="1"/>
          <p:nvPr/>
        </p:nvSpPr>
        <p:spPr bwMode="auto">
          <a:xfrm>
            <a:off x="2894138" y="4668428"/>
            <a:ext cx="412626" cy="50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EE8C2EF7-99B8-46A6-B700-9282240E49B6}"/>
              </a:ext>
            </a:extLst>
          </p:cNvPr>
          <p:cNvSpPr txBox="1"/>
          <p:nvPr/>
        </p:nvSpPr>
        <p:spPr bwMode="auto">
          <a:xfrm>
            <a:off x="2039831" y="4189273"/>
            <a:ext cx="12362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50,000,000</a:t>
            </a:r>
          </a:p>
        </p:txBody>
      </p:sp>
      <p:sp>
        <p:nvSpPr>
          <p:cNvPr id="39" name="TextBox 38">
            <a:extLst>
              <a:ext uri="{FF2B5EF4-FFF2-40B4-BE49-F238E27FC236}">
                <a16:creationId xmlns:a16="http://schemas.microsoft.com/office/drawing/2014/main" id="{6AEFEFBB-2362-4340-B998-BCD2C1361F0E}"/>
              </a:ext>
            </a:extLst>
          </p:cNvPr>
          <p:cNvSpPr txBox="1"/>
          <p:nvPr/>
        </p:nvSpPr>
        <p:spPr bwMode="auto">
          <a:xfrm>
            <a:off x="1919428" y="3759277"/>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100,000,000</a:t>
            </a:r>
          </a:p>
        </p:txBody>
      </p:sp>
      <p:sp>
        <p:nvSpPr>
          <p:cNvPr id="40" name="TextBox 39">
            <a:extLst>
              <a:ext uri="{FF2B5EF4-FFF2-40B4-BE49-F238E27FC236}">
                <a16:creationId xmlns:a16="http://schemas.microsoft.com/office/drawing/2014/main" id="{8CB063A2-FC58-417D-89E3-CBB92041C788}"/>
              </a:ext>
            </a:extLst>
          </p:cNvPr>
          <p:cNvSpPr txBox="1"/>
          <p:nvPr/>
        </p:nvSpPr>
        <p:spPr bwMode="auto">
          <a:xfrm>
            <a:off x="1949652" y="3338452"/>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150,000,000</a:t>
            </a:r>
          </a:p>
        </p:txBody>
      </p:sp>
      <p:sp>
        <p:nvSpPr>
          <p:cNvPr id="41" name="TextBox 40">
            <a:extLst>
              <a:ext uri="{FF2B5EF4-FFF2-40B4-BE49-F238E27FC236}">
                <a16:creationId xmlns:a16="http://schemas.microsoft.com/office/drawing/2014/main" id="{3922B5FF-64B6-4153-93B7-5BB00ECFE0FD}"/>
              </a:ext>
            </a:extLst>
          </p:cNvPr>
          <p:cNvSpPr txBox="1"/>
          <p:nvPr/>
        </p:nvSpPr>
        <p:spPr bwMode="auto">
          <a:xfrm>
            <a:off x="1949652" y="2901508"/>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200,000,000</a:t>
            </a:r>
          </a:p>
        </p:txBody>
      </p:sp>
      <p:sp>
        <p:nvSpPr>
          <p:cNvPr id="42" name="TextBox 41">
            <a:extLst>
              <a:ext uri="{FF2B5EF4-FFF2-40B4-BE49-F238E27FC236}">
                <a16:creationId xmlns:a16="http://schemas.microsoft.com/office/drawing/2014/main" id="{8A24B7EE-93F3-4232-899F-B42BBB2C93AF}"/>
              </a:ext>
            </a:extLst>
          </p:cNvPr>
          <p:cNvSpPr txBox="1"/>
          <p:nvPr/>
        </p:nvSpPr>
        <p:spPr bwMode="auto">
          <a:xfrm>
            <a:off x="1942704" y="2458852"/>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250,000,000</a:t>
            </a:r>
          </a:p>
        </p:txBody>
      </p:sp>
      <p:sp>
        <p:nvSpPr>
          <p:cNvPr id="43" name="TextBox 42">
            <a:extLst>
              <a:ext uri="{FF2B5EF4-FFF2-40B4-BE49-F238E27FC236}">
                <a16:creationId xmlns:a16="http://schemas.microsoft.com/office/drawing/2014/main" id="{12626860-6EAD-4B81-96E6-7016378037AA}"/>
              </a:ext>
            </a:extLst>
          </p:cNvPr>
          <p:cNvSpPr txBox="1"/>
          <p:nvPr/>
        </p:nvSpPr>
        <p:spPr bwMode="auto">
          <a:xfrm>
            <a:off x="1949652" y="2027619"/>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300,000,000</a:t>
            </a:r>
          </a:p>
        </p:txBody>
      </p:sp>
      <p:sp>
        <p:nvSpPr>
          <p:cNvPr id="44" name="TextBox 43">
            <a:extLst>
              <a:ext uri="{FF2B5EF4-FFF2-40B4-BE49-F238E27FC236}">
                <a16:creationId xmlns:a16="http://schemas.microsoft.com/office/drawing/2014/main" id="{3A293F97-C382-480D-BAD8-23B75005975F}"/>
              </a:ext>
            </a:extLst>
          </p:cNvPr>
          <p:cNvSpPr txBox="1"/>
          <p:nvPr/>
        </p:nvSpPr>
        <p:spPr bwMode="auto">
          <a:xfrm>
            <a:off x="1942704" y="1596430"/>
            <a:ext cx="1353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350,000,000</a:t>
            </a:r>
          </a:p>
        </p:txBody>
      </p:sp>
      <p:sp>
        <p:nvSpPr>
          <p:cNvPr id="9" name="Freeform: Shape 8">
            <a:extLst>
              <a:ext uri="{FF2B5EF4-FFF2-40B4-BE49-F238E27FC236}">
                <a16:creationId xmlns:a16="http://schemas.microsoft.com/office/drawing/2014/main" id="{DADB56B3-B68E-4419-B42E-041DC1600C39}"/>
              </a:ext>
            </a:extLst>
          </p:cNvPr>
          <p:cNvSpPr/>
          <p:nvPr/>
        </p:nvSpPr>
        <p:spPr bwMode="auto">
          <a:xfrm>
            <a:off x="3318554" y="1839602"/>
            <a:ext cx="5889351" cy="3001574"/>
          </a:xfrm>
          <a:custGeom>
            <a:avLst/>
            <a:gdLst>
              <a:gd name="connsiteX0" fmla="*/ 4231640 w 4231640"/>
              <a:gd name="connsiteY0" fmla="*/ 2194560 h 2194560"/>
              <a:gd name="connsiteX1" fmla="*/ 0 w 4231640"/>
              <a:gd name="connsiteY1" fmla="*/ 2194560 h 2194560"/>
              <a:gd name="connsiteX2" fmla="*/ 0 w 4231640"/>
              <a:gd name="connsiteY2" fmla="*/ 0 h 2194560"/>
            </a:gdLst>
            <a:ahLst/>
            <a:cxnLst>
              <a:cxn ang="0">
                <a:pos x="connsiteX0" y="connsiteY0"/>
              </a:cxn>
              <a:cxn ang="0">
                <a:pos x="connsiteX1" y="connsiteY1"/>
              </a:cxn>
              <a:cxn ang="0">
                <a:pos x="connsiteX2" y="connsiteY2"/>
              </a:cxn>
            </a:cxnLst>
            <a:rect l="l" t="t" r="r" b="b"/>
            <a:pathLst>
              <a:path w="4231640" h="2194560">
                <a:moveTo>
                  <a:pt x="4231640" y="2194560"/>
                </a:moveTo>
                <a:lnTo>
                  <a:pt x="0" y="2194560"/>
                </a:lnTo>
                <a:lnTo>
                  <a:pt x="0" y="0"/>
                </a:lnTo>
              </a:path>
            </a:pathLst>
          </a:custGeom>
          <a:noFill/>
          <a:ln w="28575">
            <a:solidFill>
              <a:schemeClr val="bg1"/>
            </a:solidFill>
            <a:miter lim="800000"/>
            <a:headEnd/>
            <a:tailEnd/>
          </a:ln>
        </p:spPr>
        <p:txBody>
          <a:bodyPr rtlCol="0" anchor="ctr"/>
          <a:lstStyle/>
          <a:p>
            <a:pPr algn="ctr"/>
            <a:endParaRPr lang="en-US" dirty="0"/>
          </a:p>
        </p:txBody>
      </p:sp>
      <p:grpSp>
        <p:nvGrpSpPr>
          <p:cNvPr id="13" name="Group 12">
            <a:extLst>
              <a:ext uri="{FF2B5EF4-FFF2-40B4-BE49-F238E27FC236}">
                <a16:creationId xmlns:a16="http://schemas.microsoft.com/office/drawing/2014/main" id="{C0BE0E58-BB04-4A71-85B7-0659DC5463EF}"/>
              </a:ext>
            </a:extLst>
          </p:cNvPr>
          <p:cNvGrpSpPr/>
          <p:nvPr/>
        </p:nvGrpSpPr>
        <p:grpSpPr>
          <a:xfrm>
            <a:off x="3217161" y="1849004"/>
            <a:ext cx="112198" cy="2989582"/>
            <a:chOff x="3501148" y="3131074"/>
            <a:chExt cx="277057" cy="2185792"/>
          </a:xfrm>
        </p:grpSpPr>
        <p:cxnSp>
          <p:nvCxnSpPr>
            <p:cNvPr id="12" name="Straight Connector 11">
              <a:extLst>
                <a:ext uri="{FF2B5EF4-FFF2-40B4-BE49-F238E27FC236}">
                  <a16:creationId xmlns:a16="http://schemas.microsoft.com/office/drawing/2014/main" id="{7E3B5496-5F08-411C-8265-98CDB9A38995}"/>
                </a:ext>
              </a:extLst>
            </p:cNvPr>
            <p:cNvCxnSpPr>
              <a:cxnSpLocks/>
            </p:cNvCxnSpPr>
            <p:nvPr/>
          </p:nvCxnSpPr>
          <p:spPr bwMode="auto">
            <a:xfrm>
              <a:off x="3501148" y="3131074"/>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2AE0088-A1EC-4E37-B243-8C63C5F8AC0B}"/>
                </a:ext>
              </a:extLst>
            </p:cNvPr>
            <p:cNvCxnSpPr>
              <a:cxnSpLocks/>
            </p:cNvCxnSpPr>
            <p:nvPr/>
          </p:nvCxnSpPr>
          <p:spPr bwMode="auto">
            <a:xfrm>
              <a:off x="3501148" y="3444781"/>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16F9629-7531-47D5-A9C9-EB6A97B1C361}"/>
                </a:ext>
              </a:extLst>
            </p:cNvPr>
            <p:cNvCxnSpPr>
              <a:cxnSpLocks/>
            </p:cNvCxnSpPr>
            <p:nvPr/>
          </p:nvCxnSpPr>
          <p:spPr bwMode="auto">
            <a:xfrm>
              <a:off x="3501148" y="3758488"/>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59BF4DE-85A1-4BCD-B830-C3FDF81B3343}"/>
                </a:ext>
              </a:extLst>
            </p:cNvPr>
            <p:cNvCxnSpPr>
              <a:cxnSpLocks/>
            </p:cNvCxnSpPr>
            <p:nvPr/>
          </p:nvCxnSpPr>
          <p:spPr bwMode="auto">
            <a:xfrm>
              <a:off x="3501148" y="4072195"/>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95A6670-F84D-4835-B8D5-98D84681FE6E}"/>
                </a:ext>
              </a:extLst>
            </p:cNvPr>
            <p:cNvCxnSpPr>
              <a:cxnSpLocks/>
            </p:cNvCxnSpPr>
            <p:nvPr/>
          </p:nvCxnSpPr>
          <p:spPr bwMode="auto">
            <a:xfrm>
              <a:off x="3501148" y="4385902"/>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27CF23F-31B9-494B-91DA-62999FB7EBB7}"/>
                </a:ext>
              </a:extLst>
            </p:cNvPr>
            <p:cNvCxnSpPr>
              <a:cxnSpLocks/>
            </p:cNvCxnSpPr>
            <p:nvPr/>
          </p:nvCxnSpPr>
          <p:spPr bwMode="auto">
            <a:xfrm>
              <a:off x="3501148" y="4699609"/>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96C30CA-A304-4CC6-A7E0-2A9F85A1AA30}"/>
                </a:ext>
              </a:extLst>
            </p:cNvPr>
            <p:cNvCxnSpPr>
              <a:cxnSpLocks/>
            </p:cNvCxnSpPr>
            <p:nvPr/>
          </p:nvCxnSpPr>
          <p:spPr bwMode="auto">
            <a:xfrm>
              <a:off x="3501148" y="5013316"/>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612ECF5-8ADC-4C04-9E70-C1E1F86A5415}"/>
                </a:ext>
              </a:extLst>
            </p:cNvPr>
            <p:cNvCxnSpPr>
              <a:cxnSpLocks/>
            </p:cNvCxnSpPr>
            <p:nvPr/>
          </p:nvCxnSpPr>
          <p:spPr bwMode="auto">
            <a:xfrm>
              <a:off x="3501148" y="5316866"/>
              <a:ext cx="277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3423B461-78BB-47FF-A3DE-9FCB1ABD60D3}"/>
              </a:ext>
            </a:extLst>
          </p:cNvPr>
          <p:cNvGrpSpPr/>
          <p:nvPr/>
        </p:nvGrpSpPr>
        <p:grpSpPr>
          <a:xfrm rot="5400000">
            <a:off x="6197750" y="1942175"/>
            <a:ext cx="132115" cy="5888221"/>
            <a:chOff x="3501148" y="4072195"/>
            <a:chExt cx="277057" cy="1244671"/>
          </a:xfrm>
        </p:grpSpPr>
        <p:cxnSp>
          <p:nvCxnSpPr>
            <p:cNvPr id="56" name="Straight Connector 55">
              <a:extLst>
                <a:ext uri="{FF2B5EF4-FFF2-40B4-BE49-F238E27FC236}">
                  <a16:creationId xmlns:a16="http://schemas.microsoft.com/office/drawing/2014/main" id="{0295D494-4907-4172-944D-862648653166}"/>
                </a:ext>
              </a:extLst>
            </p:cNvPr>
            <p:cNvCxnSpPr>
              <a:cxnSpLocks/>
            </p:cNvCxnSpPr>
            <p:nvPr/>
          </p:nvCxnSpPr>
          <p:spPr bwMode="auto">
            <a:xfrm>
              <a:off x="3501148" y="4072195"/>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8892766-F74D-4E4F-9ADA-D743B06684D1}"/>
                </a:ext>
              </a:extLst>
            </p:cNvPr>
            <p:cNvCxnSpPr>
              <a:cxnSpLocks/>
            </p:cNvCxnSpPr>
            <p:nvPr/>
          </p:nvCxnSpPr>
          <p:spPr bwMode="auto">
            <a:xfrm>
              <a:off x="3501148" y="4385902"/>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C1538F2-5EEB-45E1-87E0-41D4C6D60F93}"/>
                </a:ext>
              </a:extLst>
            </p:cNvPr>
            <p:cNvCxnSpPr>
              <a:cxnSpLocks/>
            </p:cNvCxnSpPr>
            <p:nvPr/>
          </p:nvCxnSpPr>
          <p:spPr bwMode="auto">
            <a:xfrm>
              <a:off x="3501148" y="4699609"/>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CD4F7F0-5388-45CD-BF86-A70C30627492}"/>
                </a:ext>
              </a:extLst>
            </p:cNvPr>
            <p:cNvCxnSpPr>
              <a:cxnSpLocks/>
            </p:cNvCxnSpPr>
            <p:nvPr/>
          </p:nvCxnSpPr>
          <p:spPr bwMode="auto">
            <a:xfrm>
              <a:off x="3501148" y="5013316"/>
              <a:ext cx="277057"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48D2283-609F-4D30-BE18-5A48AAC7AD09}"/>
                </a:ext>
              </a:extLst>
            </p:cNvPr>
            <p:cNvCxnSpPr>
              <a:cxnSpLocks/>
            </p:cNvCxnSpPr>
            <p:nvPr/>
          </p:nvCxnSpPr>
          <p:spPr bwMode="auto">
            <a:xfrm>
              <a:off x="3501148" y="5316866"/>
              <a:ext cx="277057" cy="0"/>
            </a:xfrm>
            <a:prstGeom prst="line">
              <a:avLst/>
            </a:prstGeom>
            <a:noFill/>
            <a:ln w="28575" cap="flat" cmpd="sng" algn="ctr">
              <a:solidFill>
                <a:schemeClr val="bg1"/>
              </a:solidFill>
              <a:prstDash val="solid"/>
              <a:round/>
              <a:headEnd type="none" w="med" len="med"/>
              <a:tailEnd type="none" w="med" len="med"/>
            </a:ln>
            <a:effectLst/>
          </p:spPr>
        </p:cxnSp>
      </p:grpSp>
      <p:sp>
        <p:nvSpPr>
          <p:cNvPr id="61" name="Rectangle 60">
            <a:extLst>
              <a:ext uri="{FF2B5EF4-FFF2-40B4-BE49-F238E27FC236}">
                <a16:creationId xmlns:a16="http://schemas.microsoft.com/office/drawing/2014/main" id="{E30AA928-BB02-4173-B164-F69FE0CA7E47}"/>
              </a:ext>
            </a:extLst>
          </p:cNvPr>
          <p:cNvSpPr/>
          <p:nvPr/>
        </p:nvSpPr>
        <p:spPr bwMode="auto">
          <a:xfrm>
            <a:off x="3752969" y="2334831"/>
            <a:ext cx="586953" cy="170028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33EF1195-F83A-46CA-9D8D-B86F7329DA59}"/>
              </a:ext>
            </a:extLst>
          </p:cNvPr>
          <p:cNvSpPr/>
          <p:nvPr/>
        </p:nvSpPr>
        <p:spPr bwMode="auto">
          <a:xfrm>
            <a:off x="3752968" y="4150202"/>
            <a:ext cx="586953" cy="678364"/>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BB5B1984-39E1-425C-84A5-06F1AA9165B2}"/>
              </a:ext>
            </a:extLst>
          </p:cNvPr>
          <p:cNvSpPr/>
          <p:nvPr/>
        </p:nvSpPr>
        <p:spPr bwMode="auto">
          <a:xfrm>
            <a:off x="3752967" y="4022382"/>
            <a:ext cx="586953" cy="6253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B7CEDCC9-9D97-4B2D-BA32-69532F04F22D}"/>
              </a:ext>
            </a:extLst>
          </p:cNvPr>
          <p:cNvSpPr/>
          <p:nvPr/>
        </p:nvSpPr>
        <p:spPr bwMode="auto">
          <a:xfrm>
            <a:off x="3752967" y="4086382"/>
            <a:ext cx="586953" cy="62533"/>
          </a:xfrm>
          <a:prstGeom prst="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6B75B375-1AB2-4CD4-B006-E4B1B48A5799}"/>
              </a:ext>
            </a:extLst>
          </p:cNvPr>
          <p:cNvSpPr/>
          <p:nvPr/>
        </p:nvSpPr>
        <p:spPr bwMode="auto">
          <a:xfrm>
            <a:off x="5236356" y="4056634"/>
            <a:ext cx="586953" cy="5626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B7A45D1F-688B-49EA-89C9-BBFB23E6F19C}"/>
              </a:ext>
            </a:extLst>
          </p:cNvPr>
          <p:cNvSpPr/>
          <p:nvPr/>
        </p:nvSpPr>
        <p:spPr bwMode="auto">
          <a:xfrm>
            <a:off x="5236356" y="4621021"/>
            <a:ext cx="586953" cy="2501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1DE1406A-9B7F-45BD-9F9B-766FBCF588C7}"/>
              </a:ext>
            </a:extLst>
          </p:cNvPr>
          <p:cNvSpPr/>
          <p:nvPr/>
        </p:nvSpPr>
        <p:spPr bwMode="auto">
          <a:xfrm>
            <a:off x="5236355" y="4649840"/>
            <a:ext cx="586953" cy="25013"/>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581446F3-7B32-4EC0-B379-8B9EEE3A7463}"/>
              </a:ext>
            </a:extLst>
          </p:cNvPr>
          <p:cNvSpPr/>
          <p:nvPr/>
        </p:nvSpPr>
        <p:spPr bwMode="auto">
          <a:xfrm>
            <a:off x="5236355" y="4678658"/>
            <a:ext cx="586953" cy="143749"/>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6A9B83F-2736-4FAC-B126-D348FD9DDAD5}"/>
              </a:ext>
            </a:extLst>
          </p:cNvPr>
          <p:cNvSpPr/>
          <p:nvPr/>
        </p:nvSpPr>
        <p:spPr bwMode="auto">
          <a:xfrm>
            <a:off x="6698513" y="4620079"/>
            <a:ext cx="586953" cy="21850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AF4A3336-BC95-4FCE-8F83-790DD27FE520}"/>
              </a:ext>
            </a:extLst>
          </p:cNvPr>
          <p:cNvSpPr txBox="1"/>
          <p:nvPr/>
        </p:nvSpPr>
        <p:spPr bwMode="auto">
          <a:xfrm rot="16200000">
            <a:off x="182521" y="3123199"/>
            <a:ext cx="3041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Persons</a:t>
            </a:r>
          </a:p>
        </p:txBody>
      </p:sp>
      <p:sp>
        <p:nvSpPr>
          <p:cNvPr id="2" name="Left Arrow 1"/>
          <p:cNvSpPr/>
          <p:nvPr/>
        </p:nvSpPr>
        <p:spPr bwMode="auto">
          <a:xfrm rot="13196448">
            <a:off x="8313031" y="2577184"/>
            <a:ext cx="1320800" cy="243340"/>
          </a:xfrm>
          <a:prstGeom prst="lef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Left Arrow 69"/>
          <p:cNvSpPr/>
          <p:nvPr/>
        </p:nvSpPr>
        <p:spPr bwMode="auto">
          <a:xfrm rot="13109703">
            <a:off x="7288504" y="3135556"/>
            <a:ext cx="2251241" cy="243340"/>
          </a:xfrm>
          <a:prstGeom prst="leftArrow">
            <a:avLst/>
          </a:prstGeom>
          <a:solidFill>
            <a:srgbClr val="FDB338"/>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p:cNvSpPr txBox="1"/>
          <p:nvPr/>
        </p:nvSpPr>
        <p:spPr bwMode="auto">
          <a:xfrm>
            <a:off x="4894622" y="2009430"/>
            <a:ext cx="38498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rgbClr val="FF0000"/>
                </a:solidFill>
                <a:latin typeface="Calibri" panose="020F0502020204030204" pitchFamily="34" charset="0"/>
              </a:rPr>
              <a:t>Large disease burden from Asia and Africa</a:t>
            </a:r>
          </a:p>
        </p:txBody>
      </p:sp>
    </p:spTree>
    <p:extLst>
      <p:ext uri="{BB962C8B-B14F-4D97-AF65-F5344CB8AC3E}">
        <p14:creationId xmlns:p14="http://schemas.microsoft.com/office/powerpoint/2010/main" val="559413742"/>
      </p:ext>
    </p:extLst>
  </p:cSld>
  <p:clrMapOvr>
    <a:masterClrMapping/>
  </p:clrMapOvr>
  <p:transition spd="med" advTm="35926"/>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cs typeface="Calibri" panose="020F0502020204030204" pitchFamily="34" charset="0"/>
              </a:rPr>
              <a:t>Gaps in the “Care Cascade”</a:t>
            </a:r>
          </a:p>
        </p:txBody>
      </p:sp>
      <p:sp>
        <p:nvSpPr>
          <p:cNvPr id="3" name="Subtitle 2"/>
          <p:cNvSpPr>
            <a:spLocks noGrp="1"/>
          </p:cNvSpPr>
          <p:nvPr>
            <p:ph idx="1"/>
          </p:nvPr>
        </p:nvSpPr>
        <p:spPr/>
        <p:txBody>
          <a:bodyPr>
            <a:noAutofit/>
          </a:bodyPr>
          <a:lstStyle/>
          <a:p>
            <a:pPr algn="l"/>
            <a:r>
              <a:rPr lang="en-US" sz="3200" dirty="0">
                <a:cs typeface="Calibri" panose="020F0502020204030204" pitchFamily="34" charset="0"/>
              </a:rPr>
              <a:t>Suboptimal screening and diagnosis</a:t>
            </a:r>
          </a:p>
          <a:p>
            <a:pPr algn="l"/>
            <a:r>
              <a:rPr lang="en-US" sz="3200" dirty="0">
                <a:cs typeface="Calibri" panose="020F0502020204030204" pitchFamily="34" charset="0"/>
              </a:rPr>
              <a:t>Poor linkage to care</a:t>
            </a:r>
          </a:p>
          <a:p>
            <a:pPr algn="l"/>
            <a:r>
              <a:rPr lang="en-US" sz="3200" dirty="0">
                <a:cs typeface="Calibri" panose="020F0502020204030204" pitchFamily="34" charset="0"/>
              </a:rPr>
              <a:t>Suboptimal evaluation</a:t>
            </a:r>
          </a:p>
          <a:p>
            <a:pPr algn="l"/>
            <a:r>
              <a:rPr lang="en-US" sz="3200" dirty="0">
                <a:cs typeface="Calibri" panose="020F0502020204030204" pitchFamily="34" charset="0"/>
              </a:rPr>
              <a:t>Undertreatment of patients meeting treatment criteria</a:t>
            </a:r>
          </a:p>
          <a:p>
            <a:pPr algn="l"/>
            <a:r>
              <a:rPr lang="en-US" sz="3200" dirty="0">
                <a:cs typeface="Calibri" panose="020F0502020204030204" pitchFamily="34" charset="0"/>
              </a:rPr>
              <a:t>Nonadherence to HCC surveillance</a:t>
            </a:r>
          </a:p>
        </p:txBody>
      </p:sp>
      <p:grpSp>
        <p:nvGrpSpPr>
          <p:cNvPr id="4" name="Group 1">
            <a:extLst>
              <a:ext uri="{FF2B5EF4-FFF2-40B4-BE49-F238E27FC236}">
                <a16:creationId xmlns:a16="http://schemas.microsoft.com/office/drawing/2014/main" id="{B5A6AE56-BD5B-4321-941D-F30D7458F19A}"/>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BEDCEE64-F9A5-4183-8D6C-85F67ED549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007C1312-58BD-42A5-8F77-C12DDA498D7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79849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FED5BD-AFF7-4E39-90A4-2B7F84AFEA17}"/>
              </a:ext>
            </a:extLst>
          </p:cNvPr>
          <p:cNvSpPr>
            <a:spLocks noGrp="1"/>
          </p:cNvSpPr>
          <p:nvPr>
            <p:ph type="title"/>
          </p:nvPr>
        </p:nvSpPr>
        <p:spPr/>
        <p:txBody>
          <a:bodyPr/>
          <a:lstStyle/>
          <a:p>
            <a:r>
              <a:rPr lang="en-US" dirty="0"/>
              <a:t>Barriers to Screening, Evaluation, and Treatment</a:t>
            </a:r>
          </a:p>
        </p:txBody>
      </p:sp>
    </p:spTree>
    <p:extLst>
      <p:ext uri="{BB962C8B-B14F-4D97-AF65-F5344CB8AC3E}">
        <p14:creationId xmlns:p14="http://schemas.microsoft.com/office/powerpoint/2010/main" val="1939762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7A66-981A-44BA-A2DD-4C53A19F4B5E}"/>
              </a:ext>
            </a:extLst>
          </p:cNvPr>
          <p:cNvSpPr>
            <a:spLocks noGrp="1"/>
          </p:cNvSpPr>
          <p:nvPr>
            <p:ph type="title"/>
          </p:nvPr>
        </p:nvSpPr>
        <p:spPr/>
        <p:txBody>
          <a:bodyPr/>
          <a:lstStyle/>
          <a:p>
            <a:r>
              <a:rPr lang="en-GB" dirty="0"/>
              <a:t>Reasons for Avoiding Seeking Care</a:t>
            </a:r>
            <a:endParaRPr lang="en-US" dirty="0"/>
          </a:p>
        </p:txBody>
      </p:sp>
      <p:sp>
        <p:nvSpPr>
          <p:cNvPr id="3" name="Content Placeholder 2">
            <a:extLst>
              <a:ext uri="{FF2B5EF4-FFF2-40B4-BE49-F238E27FC236}">
                <a16:creationId xmlns:a16="http://schemas.microsoft.com/office/drawing/2014/main" id="{9FE687AA-97B5-46EE-B853-B84A763FEEBC}"/>
              </a:ext>
            </a:extLst>
          </p:cNvPr>
          <p:cNvSpPr>
            <a:spLocks noGrp="1"/>
          </p:cNvSpPr>
          <p:nvPr>
            <p:ph idx="1"/>
          </p:nvPr>
        </p:nvSpPr>
        <p:spPr/>
        <p:txBody>
          <a:bodyPr>
            <a:noAutofit/>
          </a:bodyPr>
          <a:lstStyle/>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Fear</a:t>
            </a:r>
          </a:p>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Mistrust of the medical establishment</a:t>
            </a:r>
          </a:p>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Misconceptions</a:t>
            </a:r>
          </a:p>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Denial and stigma </a:t>
            </a:r>
          </a:p>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Inadequate financial resources </a:t>
            </a:r>
          </a:p>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Low health literacy </a:t>
            </a:r>
          </a:p>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Confusion regarding their infection </a:t>
            </a:r>
          </a:p>
          <a:p>
            <a:r>
              <a:rPr lang="en-GB" dirty="0">
                <a:solidFill>
                  <a:srgbClr val="000000"/>
                </a:solidFill>
                <a:latin typeface="Calibri" panose="020F0502020204030204" pitchFamily="34" charset="0"/>
                <a:ea typeface="Calibri" panose="020F0502020204030204" pitchFamily="34" charset="0"/>
                <a:cs typeface="Times New Roman" panose="02020603050405020304" pitchFamily="18" charset="0"/>
              </a:rPr>
              <a:t>Suboptimal communication with healthcare professionals</a:t>
            </a:r>
            <a:endParaRPr lang="en-US" sz="4000" dirty="0"/>
          </a:p>
        </p:txBody>
      </p:sp>
      <p:sp>
        <p:nvSpPr>
          <p:cNvPr id="7" name="Text Box 15">
            <a:extLst>
              <a:ext uri="{FF2B5EF4-FFF2-40B4-BE49-F238E27FC236}">
                <a16:creationId xmlns:a16="http://schemas.microsoft.com/office/drawing/2014/main" id="{D06BC873-7E70-4BC5-9FB0-53B4A1F7AC1A}"/>
              </a:ext>
            </a:extLst>
          </p:cNvPr>
          <p:cNvSpPr txBox="1">
            <a:spLocks noChangeArrowheads="1"/>
          </p:cNvSpPr>
          <p:nvPr/>
        </p:nvSpPr>
        <p:spPr bwMode="auto">
          <a:xfrm>
            <a:off x="412751" y="64101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Jones. Cancer Causes Control. 2020;31:1079.</a:t>
            </a:r>
          </a:p>
        </p:txBody>
      </p:sp>
      <p:grpSp>
        <p:nvGrpSpPr>
          <p:cNvPr id="8" name="Group 1">
            <a:extLst>
              <a:ext uri="{FF2B5EF4-FFF2-40B4-BE49-F238E27FC236}">
                <a16:creationId xmlns:a16="http://schemas.microsoft.com/office/drawing/2014/main" id="{4B7F4153-7D96-4016-BBC4-A2133856D48D}"/>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EC62C658-503F-4A64-9246-782ADC37D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66D1CE5F-D8BA-43DC-9722-698CBD9925A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906064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E2A6B-9549-480D-8710-1F9A46409347}"/>
              </a:ext>
            </a:extLst>
          </p:cNvPr>
          <p:cNvSpPr>
            <a:spLocks noGrp="1"/>
          </p:cNvSpPr>
          <p:nvPr>
            <p:ph type="title"/>
          </p:nvPr>
        </p:nvSpPr>
        <p:spPr/>
        <p:txBody>
          <a:bodyPr/>
          <a:lstStyle/>
          <a:p>
            <a:r>
              <a:rPr lang="en-US" dirty="0"/>
              <a:t>African Immigrant Communities </a:t>
            </a:r>
            <a:br>
              <a:rPr lang="en-US" dirty="0"/>
            </a:br>
            <a:r>
              <a:rPr lang="en-US" dirty="0"/>
              <a:t>Face Barriers in Access to Healthcare</a:t>
            </a:r>
          </a:p>
        </p:txBody>
      </p:sp>
      <p:sp>
        <p:nvSpPr>
          <p:cNvPr id="3" name="Content Placeholder 2">
            <a:extLst>
              <a:ext uri="{FF2B5EF4-FFF2-40B4-BE49-F238E27FC236}">
                <a16:creationId xmlns:a16="http://schemas.microsoft.com/office/drawing/2014/main" id="{ECA4699E-00B7-479D-9CAB-51C1A7371455}"/>
              </a:ext>
            </a:extLst>
          </p:cNvPr>
          <p:cNvSpPr>
            <a:spLocks noGrp="1"/>
          </p:cNvSpPr>
          <p:nvPr>
            <p:ph idx="1"/>
          </p:nvPr>
        </p:nvSpPr>
        <p:spPr/>
        <p:txBody>
          <a:bodyPr/>
          <a:lstStyle/>
          <a:p>
            <a:r>
              <a:rPr lang="en-US" dirty="0"/>
              <a:t>Lack of insurance</a:t>
            </a:r>
          </a:p>
          <a:p>
            <a:r>
              <a:rPr lang="en-US" dirty="0"/>
              <a:t>Legal immigrant status will be jeopardized</a:t>
            </a:r>
          </a:p>
          <a:p>
            <a:r>
              <a:rPr lang="en-US" dirty="0"/>
              <a:t>Limited health awareness</a:t>
            </a:r>
          </a:p>
          <a:p>
            <a:r>
              <a:rPr lang="en-US" dirty="0"/>
              <a:t>Language and cultural barriers</a:t>
            </a:r>
          </a:p>
          <a:p>
            <a:r>
              <a:rPr lang="en-US" dirty="0"/>
              <a:t>Focus on those left behind/lack of attention to personal health</a:t>
            </a:r>
          </a:p>
          <a:p>
            <a:endParaRPr lang="en-US" dirty="0"/>
          </a:p>
          <a:p>
            <a:endParaRPr lang="en-US" dirty="0"/>
          </a:p>
          <a:p>
            <a:pPr marL="0" indent="0">
              <a:buNone/>
            </a:pPr>
            <a:endParaRPr lang="en-US" dirty="0"/>
          </a:p>
        </p:txBody>
      </p:sp>
      <p:grpSp>
        <p:nvGrpSpPr>
          <p:cNvPr id="4" name="Group 1">
            <a:extLst>
              <a:ext uri="{FF2B5EF4-FFF2-40B4-BE49-F238E27FC236}">
                <a16:creationId xmlns:a16="http://schemas.microsoft.com/office/drawing/2014/main" id="{92AEA2B0-6E2C-498E-A676-1BEC7E7589B3}"/>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C8AB79EB-B2CC-4D56-B8EC-D88D0BCB3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5">
              <a:extLst>
                <a:ext uri="{FF2B5EF4-FFF2-40B4-BE49-F238E27FC236}">
                  <a16:creationId xmlns:a16="http://schemas.microsoft.com/office/drawing/2014/main" id="{8940A8F4-B85F-467A-A17B-BA99F90CE3D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AD172BDC-2F20-4A2D-9C20-DD0DF3A45CDC}"/>
              </a:ext>
            </a:extLst>
          </p:cNvPr>
          <p:cNvSpPr txBox="1">
            <a:spLocks noChangeArrowheads="1"/>
          </p:cNvSpPr>
          <p:nvPr/>
        </p:nvSpPr>
        <p:spPr bwMode="auto">
          <a:xfrm>
            <a:off x="412751" y="64092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cs typeface="+mn-cs"/>
              </a:rPr>
              <a:t>Mohamed. Front Public Health. 2020;8:25.</a:t>
            </a:r>
          </a:p>
        </p:txBody>
      </p:sp>
    </p:spTree>
    <p:extLst>
      <p:ext uri="{BB962C8B-B14F-4D97-AF65-F5344CB8AC3E}">
        <p14:creationId xmlns:p14="http://schemas.microsoft.com/office/powerpoint/2010/main" val="2044334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C41CD-D97D-4FE8-9A82-A03C96CEFB09}"/>
              </a:ext>
            </a:extLst>
          </p:cNvPr>
          <p:cNvSpPr>
            <a:spLocks noGrp="1"/>
          </p:cNvSpPr>
          <p:nvPr>
            <p:ph type="title"/>
          </p:nvPr>
        </p:nvSpPr>
        <p:spPr/>
        <p:txBody>
          <a:bodyPr/>
          <a:lstStyle/>
          <a:p>
            <a:r>
              <a:rPr lang="en-US" dirty="0"/>
              <a:t>African Immigrant Communities Can Reflect Socioeconomic/Cultural Dynamics of Home Countries </a:t>
            </a:r>
          </a:p>
        </p:txBody>
      </p:sp>
      <p:sp>
        <p:nvSpPr>
          <p:cNvPr id="3" name="Content Placeholder 2">
            <a:extLst>
              <a:ext uri="{FF2B5EF4-FFF2-40B4-BE49-F238E27FC236}">
                <a16:creationId xmlns:a16="http://schemas.microsoft.com/office/drawing/2014/main" id="{23624DA9-4301-49BB-96B6-4B58C7C77035}"/>
              </a:ext>
            </a:extLst>
          </p:cNvPr>
          <p:cNvSpPr>
            <a:spLocks noGrp="1"/>
          </p:cNvSpPr>
          <p:nvPr>
            <p:ph idx="1"/>
          </p:nvPr>
        </p:nvSpPr>
        <p:spPr/>
        <p:txBody>
          <a:bodyPr/>
          <a:lstStyle/>
          <a:p>
            <a:r>
              <a:rPr lang="en-US" sz="2400" dirty="0"/>
              <a:t>Social stigma</a:t>
            </a:r>
          </a:p>
          <a:p>
            <a:r>
              <a:rPr lang="en-US" altLang="ja-JP" sz="2400" dirty="0"/>
              <a:t>Access to care is often related to socioeconomic factors </a:t>
            </a:r>
            <a:endParaRPr lang="en-US" sz="2400" dirty="0"/>
          </a:p>
          <a:p>
            <a:r>
              <a:rPr lang="en-US" sz="2400" dirty="0"/>
              <a:t>Suspicion of Western medical systems and beneficence</a:t>
            </a:r>
          </a:p>
          <a:p>
            <a:r>
              <a:rPr lang="en-US" sz="2400" dirty="0"/>
              <a:t>Spiritual, traditional, or alternative medicine preferences</a:t>
            </a:r>
          </a:p>
          <a:p>
            <a:r>
              <a:rPr lang="en-US" altLang="ja-JP" sz="2400" dirty="0"/>
              <a:t>Dietary patterns (Aflatoxin exposure) </a:t>
            </a:r>
            <a:endParaRPr lang="en-US" sz="2400" dirty="0"/>
          </a:p>
          <a:p>
            <a:r>
              <a:rPr lang="en-US" sz="2400" dirty="0"/>
              <a:t>Aversion to invasive procedures and surgery</a:t>
            </a:r>
          </a:p>
          <a:p>
            <a:r>
              <a:rPr lang="en-US" sz="2400" dirty="0"/>
              <a:t>Stoicism/fatalism</a:t>
            </a:r>
          </a:p>
          <a:p>
            <a:r>
              <a:rPr lang="en-US" sz="2400" dirty="0"/>
              <a:t>Smiles in the face of discomfort and adversity/resilience</a:t>
            </a:r>
          </a:p>
          <a:p>
            <a:endParaRPr lang="en-US" sz="2400" dirty="0"/>
          </a:p>
        </p:txBody>
      </p:sp>
      <p:grpSp>
        <p:nvGrpSpPr>
          <p:cNvPr id="4" name="Group 1">
            <a:extLst>
              <a:ext uri="{FF2B5EF4-FFF2-40B4-BE49-F238E27FC236}">
                <a16:creationId xmlns:a16="http://schemas.microsoft.com/office/drawing/2014/main" id="{ED4A75E3-709A-4B1D-B752-54DCBA00850A}"/>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B2BCF717-6022-4C93-A801-7ED90612E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5">
              <a:extLst>
                <a:ext uri="{FF2B5EF4-FFF2-40B4-BE49-F238E27FC236}">
                  <a16:creationId xmlns:a16="http://schemas.microsoft.com/office/drawing/2014/main" id="{E2E3BBC5-9E12-4802-B424-BB2A139694D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AFBB4924-221A-405B-9934-0DD8D68D663C}"/>
              </a:ext>
            </a:extLst>
          </p:cNvPr>
          <p:cNvSpPr txBox="1">
            <a:spLocks noChangeArrowheads="1"/>
          </p:cNvSpPr>
          <p:nvPr/>
        </p:nvSpPr>
        <p:spPr bwMode="auto">
          <a:xfrm>
            <a:off x="412751" y="64092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a-DK" altLang="en-US" sz="1200" b="0" spc="-10" dirty="0">
                <a:solidFill>
                  <a:schemeClr val="bg2"/>
                </a:solidFill>
                <a:latin typeface="Calibri" panose="020F0502020204030204" pitchFamily="34" charset="0"/>
                <a:cs typeface="+mn-cs"/>
              </a:rPr>
              <a:t>Mohamed. Front Public Health. 2020;8:25.</a:t>
            </a:r>
          </a:p>
        </p:txBody>
      </p:sp>
    </p:spTree>
    <p:extLst>
      <p:ext uri="{BB962C8B-B14F-4D97-AF65-F5344CB8AC3E}">
        <p14:creationId xmlns:p14="http://schemas.microsoft.com/office/powerpoint/2010/main" val="2752699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
            <a:extLst>
              <a:ext uri="{FF2B5EF4-FFF2-40B4-BE49-F238E27FC236}">
                <a16:creationId xmlns:a16="http://schemas.microsoft.com/office/drawing/2014/main" id="{B2B6947B-8E55-4687-91EA-CB646443D174}"/>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49BE1914-382E-4A3B-A42A-75D3CA57CD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9364693-B257-4F61-BDBC-09C7B2EB376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9" name="Text Box 15">
            <a:extLst>
              <a:ext uri="{FF2B5EF4-FFF2-40B4-BE49-F238E27FC236}">
                <a16:creationId xmlns:a16="http://schemas.microsoft.com/office/drawing/2014/main" id="{82D1F158-8EB5-4D03-A155-8741F6C67809}"/>
              </a:ext>
            </a:extLst>
          </p:cNvPr>
          <p:cNvSpPr txBox="1">
            <a:spLocks noChangeArrowheads="1"/>
          </p:cNvSpPr>
          <p:nvPr/>
        </p:nvSpPr>
        <p:spPr bwMode="auto">
          <a:xfrm>
            <a:off x="422911" y="64099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sv-SE" altLang="en-US" sz="1200" b="0" spc="-10" dirty="0">
                <a:solidFill>
                  <a:schemeClr val="bg2"/>
                </a:solidFill>
                <a:latin typeface="Calibri" panose="020F0502020204030204" pitchFamily="34" charset="0"/>
                <a:cs typeface="+mn-cs"/>
              </a:rPr>
              <a:t>Kim. Dig Dis Sci. 2014;59:2091. </a:t>
            </a:r>
          </a:p>
        </p:txBody>
      </p:sp>
      <p:sp>
        <p:nvSpPr>
          <p:cNvPr id="70" name="Rectangle 69">
            <a:extLst>
              <a:ext uri="{FF2B5EF4-FFF2-40B4-BE49-F238E27FC236}">
                <a16:creationId xmlns:a16="http://schemas.microsoft.com/office/drawing/2014/main" id="{D18AD2F7-CE0C-467C-9516-C90BAAC2F0B0}"/>
              </a:ext>
            </a:extLst>
          </p:cNvPr>
          <p:cNvSpPr/>
          <p:nvPr/>
        </p:nvSpPr>
        <p:spPr bwMode="auto">
          <a:xfrm>
            <a:off x="2982732" y="1670848"/>
            <a:ext cx="146304" cy="146304"/>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98116FE7-FF61-493A-87EB-21C34513111C}"/>
              </a:ext>
            </a:extLst>
          </p:cNvPr>
          <p:cNvSpPr/>
          <p:nvPr/>
        </p:nvSpPr>
        <p:spPr bwMode="auto">
          <a:xfrm>
            <a:off x="5206633" y="1670848"/>
            <a:ext cx="146304" cy="14630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19CD1DA4-7F62-46AA-8707-035FE82A665E}"/>
              </a:ext>
            </a:extLst>
          </p:cNvPr>
          <p:cNvSpPr/>
          <p:nvPr/>
        </p:nvSpPr>
        <p:spPr bwMode="auto">
          <a:xfrm>
            <a:off x="7357382" y="1670848"/>
            <a:ext cx="146304" cy="146304"/>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TextBox 72">
            <a:extLst>
              <a:ext uri="{FF2B5EF4-FFF2-40B4-BE49-F238E27FC236}">
                <a16:creationId xmlns:a16="http://schemas.microsoft.com/office/drawing/2014/main" id="{048E7698-56CA-465F-B5C8-C58FD37C0909}"/>
              </a:ext>
            </a:extLst>
          </p:cNvPr>
          <p:cNvSpPr txBox="1"/>
          <p:nvPr/>
        </p:nvSpPr>
        <p:spPr bwMode="auto">
          <a:xfrm>
            <a:off x="3129036" y="1559334"/>
            <a:ext cx="1920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PCP group (n = 12)</a:t>
            </a:r>
          </a:p>
        </p:txBody>
      </p:sp>
      <p:sp>
        <p:nvSpPr>
          <p:cNvPr id="74" name="TextBox 73">
            <a:extLst>
              <a:ext uri="{FF2B5EF4-FFF2-40B4-BE49-F238E27FC236}">
                <a16:creationId xmlns:a16="http://schemas.microsoft.com/office/drawing/2014/main" id="{375126BD-ADB0-4F40-8E19-436057B5CE88}"/>
              </a:ext>
            </a:extLst>
          </p:cNvPr>
          <p:cNvSpPr txBox="1"/>
          <p:nvPr/>
        </p:nvSpPr>
        <p:spPr bwMode="auto">
          <a:xfrm>
            <a:off x="5361122" y="1559334"/>
            <a:ext cx="17631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GI group (n = 85)</a:t>
            </a:r>
          </a:p>
        </p:txBody>
      </p:sp>
      <p:sp>
        <p:nvSpPr>
          <p:cNvPr id="75" name="TextBox 74">
            <a:extLst>
              <a:ext uri="{FF2B5EF4-FFF2-40B4-BE49-F238E27FC236}">
                <a16:creationId xmlns:a16="http://schemas.microsoft.com/office/drawing/2014/main" id="{CE8E4774-27FE-47E0-AF4B-EFCC4AF88F82}"/>
              </a:ext>
            </a:extLst>
          </p:cNvPr>
          <p:cNvSpPr txBox="1"/>
          <p:nvPr/>
        </p:nvSpPr>
        <p:spPr bwMode="auto">
          <a:xfrm>
            <a:off x="7503686" y="1559334"/>
            <a:ext cx="2633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Hepatology group (n = 26)</a:t>
            </a:r>
          </a:p>
        </p:txBody>
      </p:sp>
      <p:sp>
        <p:nvSpPr>
          <p:cNvPr id="76" name="TextBox 75">
            <a:extLst>
              <a:ext uri="{FF2B5EF4-FFF2-40B4-BE49-F238E27FC236}">
                <a16:creationId xmlns:a16="http://schemas.microsoft.com/office/drawing/2014/main" id="{286363A3-3182-4C50-8C13-12E401D42D4D}"/>
              </a:ext>
            </a:extLst>
          </p:cNvPr>
          <p:cNvSpPr txBox="1"/>
          <p:nvPr/>
        </p:nvSpPr>
        <p:spPr bwMode="auto">
          <a:xfrm>
            <a:off x="1419695" y="5680031"/>
            <a:ext cx="1298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Further Observation</a:t>
            </a:r>
          </a:p>
        </p:txBody>
      </p:sp>
      <p:sp>
        <p:nvSpPr>
          <p:cNvPr id="77" name="TextBox 76">
            <a:extLst>
              <a:ext uri="{FF2B5EF4-FFF2-40B4-BE49-F238E27FC236}">
                <a16:creationId xmlns:a16="http://schemas.microsoft.com/office/drawing/2014/main" id="{A1D52527-97B8-467D-932E-E3F2ADA0F636}"/>
              </a:ext>
            </a:extLst>
          </p:cNvPr>
          <p:cNvSpPr txBox="1"/>
          <p:nvPr/>
        </p:nvSpPr>
        <p:spPr bwMode="auto">
          <a:xfrm>
            <a:off x="2815111" y="5680031"/>
            <a:ext cx="1298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Perceived Normal ALT</a:t>
            </a:r>
          </a:p>
        </p:txBody>
      </p:sp>
      <p:sp>
        <p:nvSpPr>
          <p:cNvPr id="78" name="TextBox 77">
            <a:extLst>
              <a:ext uri="{FF2B5EF4-FFF2-40B4-BE49-F238E27FC236}">
                <a16:creationId xmlns:a16="http://schemas.microsoft.com/office/drawing/2014/main" id="{BC25A574-FBF0-4665-A604-FAE7522A78AE}"/>
              </a:ext>
            </a:extLst>
          </p:cNvPr>
          <p:cNvSpPr txBox="1"/>
          <p:nvPr/>
        </p:nvSpPr>
        <p:spPr bwMode="auto">
          <a:xfrm>
            <a:off x="4288771" y="5680031"/>
            <a:ext cx="109211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Pregnancy/Possible Pregnancy</a:t>
            </a:r>
          </a:p>
        </p:txBody>
      </p:sp>
      <p:sp>
        <p:nvSpPr>
          <p:cNvPr id="79" name="TextBox 78">
            <a:extLst>
              <a:ext uri="{FF2B5EF4-FFF2-40B4-BE49-F238E27FC236}">
                <a16:creationId xmlns:a16="http://schemas.microsoft.com/office/drawing/2014/main" id="{7744900A-4155-4AFD-9F4D-50D36F839D4B}"/>
              </a:ext>
            </a:extLst>
          </p:cNvPr>
          <p:cNvSpPr txBox="1"/>
          <p:nvPr/>
        </p:nvSpPr>
        <p:spPr bwMode="auto">
          <a:xfrm>
            <a:off x="5571288" y="5680031"/>
            <a:ext cx="1298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Financial Difficulties</a:t>
            </a:r>
          </a:p>
        </p:txBody>
      </p:sp>
      <p:sp>
        <p:nvSpPr>
          <p:cNvPr id="80" name="TextBox 79">
            <a:extLst>
              <a:ext uri="{FF2B5EF4-FFF2-40B4-BE49-F238E27FC236}">
                <a16:creationId xmlns:a16="http://schemas.microsoft.com/office/drawing/2014/main" id="{47308D7B-FD06-4C40-8119-285B10965B5E}"/>
              </a:ext>
            </a:extLst>
          </p:cNvPr>
          <p:cNvSpPr txBox="1"/>
          <p:nvPr/>
        </p:nvSpPr>
        <p:spPr bwMode="auto">
          <a:xfrm>
            <a:off x="7103632" y="5680031"/>
            <a:ext cx="10563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 Refusal</a:t>
            </a:r>
          </a:p>
        </p:txBody>
      </p:sp>
      <p:sp>
        <p:nvSpPr>
          <p:cNvPr id="81" name="TextBox 80">
            <a:extLst>
              <a:ext uri="{FF2B5EF4-FFF2-40B4-BE49-F238E27FC236}">
                <a16:creationId xmlns:a16="http://schemas.microsoft.com/office/drawing/2014/main" id="{6E1DDEFA-3CC8-49DD-B10B-CCA15A6CA1C7}"/>
              </a:ext>
            </a:extLst>
          </p:cNvPr>
          <p:cNvSpPr txBox="1"/>
          <p:nvPr/>
        </p:nvSpPr>
        <p:spPr bwMode="auto">
          <a:xfrm>
            <a:off x="8463256" y="5680031"/>
            <a:ext cx="10563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Lost to Follow-up</a:t>
            </a:r>
          </a:p>
        </p:txBody>
      </p:sp>
      <p:sp>
        <p:nvSpPr>
          <p:cNvPr id="82" name="TextBox 81">
            <a:extLst>
              <a:ext uri="{FF2B5EF4-FFF2-40B4-BE49-F238E27FC236}">
                <a16:creationId xmlns:a16="http://schemas.microsoft.com/office/drawing/2014/main" id="{04CA4795-9D7F-4BE2-AA8F-0C537FB8FF01}"/>
              </a:ext>
            </a:extLst>
          </p:cNvPr>
          <p:cNvSpPr txBox="1"/>
          <p:nvPr/>
        </p:nvSpPr>
        <p:spPr bwMode="auto">
          <a:xfrm>
            <a:off x="9871344" y="5680031"/>
            <a:ext cx="10563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Unknown</a:t>
            </a:r>
          </a:p>
        </p:txBody>
      </p:sp>
      <p:sp>
        <p:nvSpPr>
          <p:cNvPr id="83" name="TextBox 82">
            <a:extLst>
              <a:ext uri="{FF2B5EF4-FFF2-40B4-BE49-F238E27FC236}">
                <a16:creationId xmlns:a16="http://schemas.microsoft.com/office/drawing/2014/main" id="{E714C29E-D6F4-4087-B9B4-C4266197EAC9}"/>
              </a:ext>
            </a:extLst>
          </p:cNvPr>
          <p:cNvSpPr txBox="1"/>
          <p:nvPr/>
        </p:nvSpPr>
        <p:spPr bwMode="auto">
          <a:xfrm>
            <a:off x="1458736" y="2969016"/>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33%</a:t>
            </a:r>
          </a:p>
        </p:txBody>
      </p:sp>
      <p:sp>
        <p:nvSpPr>
          <p:cNvPr id="84" name="TextBox 83">
            <a:extLst>
              <a:ext uri="{FF2B5EF4-FFF2-40B4-BE49-F238E27FC236}">
                <a16:creationId xmlns:a16="http://schemas.microsoft.com/office/drawing/2014/main" id="{B63B48B8-B0AC-4DA7-93F2-12E29494FF26}"/>
              </a:ext>
            </a:extLst>
          </p:cNvPr>
          <p:cNvSpPr txBox="1"/>
          <p:nvPr/>
        </p:nvSpPr>
        <p:spPr bwMode="auto">
          <a:xfrm>
            <a:off x="1836434" y="1571308"/>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52%</a:t>
            </a:r>
          </a:p>
        </p:txBody>
      </p:sp>
      <p:sp>
        <p:nvSpPr>
          <p:cNvPr id="85" name="TextBox 84">
            <a:extLst>
              <a:ext uri="{FF2B5EF4-FFF2-40B4-BE49-F238E27FC236}">
                <a16:creationId xmlns:a16="http://schemas.microsoft.com/office/drawing/2014/main" id="{97526651-8B2E-4047-A619-7864A1E23174}"/>
              </a:ext>
            </a:extLst>
          </p:cNvPr>
          <p:cNvSpPr txBox="1"/>
          <p:nvPr/>
        </p:nvSpPr>
        <p:spPr bwMode="auto">
          <a:xfrm>
            <a:off x="2161857" y="2256532"/>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p>
        </p:txBody>
      </p:sp>
      <p:sp>
        <p:nvSpPr>
          <p:cNvPr id="86" name="TextBox 85">
            <a:extLst>
              <a:ext uri="{FF2B5EF4-FFF2-40B4-BE49-F238E27FC236}">
                <a16:creationId xmlns:a16="http://schemas.microsoft.com/office/drawing/2014/main" id="{40A5DB8D-4FA0-4B67-BCC8-9EB3716594B7}"/>
              </a:ext>
            </a:extLst>
          </p:cNvPr>
          <p:cNvSpPr txBox="1"/>
          <p:nvPr/>
        </p:nvSpPr>
        <p:spPr bwMode="auto">
          <a:xfrm>
            <a:off x="2823390" y="5292250"/>
            <a:ext cx="4379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434CFAFD-211B-4EF4-94CA-053D681DB74B}"/>
              </a:ext>
            </a:extLst>
          </p:cNvPr>
          <p:cNvSpPr txBox="1"/>
          <p:nvPr/>
        </p:nvSpPr>
        <p:spPr bwMode="auto">
          <a:xfrm>
            <a:off x="3202028" y="4304255"/>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14%</a:t>
            </a:r>
          </a:p>
        </p:txBody>
      </p:sp>
      <p:sp>
        <p:nvSpPr>
          <p:cNvPr id="88" name="TextBox 87">
            <a:extLst>
              <a:ext uri="{FF2B5EF4-FFF2-40B4-BE49-F238E27FC236}">
                <a16:creationId xmlns:a16="http://schemas.microsoft.com/office/drawing/2014/main" id="{CE1A3019-F61E-4C86-9C60-DACB615460CB}"/>
              </a:ext>
            </a:extLst>
          </p:cNvPr>
          <p:cNvSpPr txBox="1"/>
          <p:nvPr/>
        </p:nvSpPr>
        <p:spPr bwMode="auto">
          <a:xfrm>
            <a:off x="3532088" y="3964771"/>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a:t>
            </a:r>
          </a:p>
        </p:txBody>
      </p:sp>
      <p:sp>
        <p:nvSpPr>
          <p:cNvPr id="89" name="TextBox 88">
            <a:extLst>
              <a:ext uri="{FF2B5EF4-FFF2-40B4-BE49-F238E27FC236}">
                <a16:creationId xmlns:a16="http://schemas.microsoft.com/office/drawing/2014/main" id="{739EFCDE-C27F-4854-9219-540F62CBD3CB}"/>
              </a:ext>
            </a:extLst>
          </p:cNvPr>
          <p:cNvSpPr txBox="1"/>
          <p:nvPr/>
        </p:nvSpPr>
        <p:spPr bwMode="auto">
          <a:xfrm>
            <a:off x="4176611" y="4740961"/>
            <a:ext cx="596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8.3%</a:t>
            </a:r>
          </a:p>
        </p:txBody>
      </p:sp>
      <p:sp>
        <p:nvSpPr>
          <p:cNvPr id="90" name="TextBox 89">
            <a:extLst>
              <a:ext uri="{FF2B5EF4-FFF2-40B4-BE49-F238E27FC236}">
                <a16:creationId xmlns:a16="http://schemas.microsoft.com/office/drawing/2014/main" id="{A53B25BA-F930-4501-9D67-571044049E49}"/>
              </a:ext>
            </a:extLst>
          </p:cNvPr>
          <p:cNvSpPr txBox="1"/>
          <p:nvPr/>
        </p:nvSpPr>
        <p:spPr bwMode="auto">
          <a:xfrm>
            <a:off x="4588556" y="4308279"/>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14%</a:t>
            </a:r>
          </a:p>
        </p:txBody>
      </p:sp>
      <p:sp>
        <p:nvSpPr>
          <p:cNvPr id="91" name="TextBox 90">
            <a:extLst>
              <a:ext uri="{FF2B5EF4-FFF2-40B4-BE49-F238E27FC236}">
                <a16:creationId xmlns:a16="http://schemas.microsoft.com/office/drawing/2014/main" id="{6797E6F4-9E21-4B51-B446-2450C2729A67}"/>
              </a:ext>
            </a:extLst>
          </p:cNvPr>
          <p:cNvSpPr txBox="1"/>
          <p:nvPr/>
        </p:nvSpPr>
        <p:spPr bwMode="auto">
          <a:xfrm>
            <a:off x="4938216" y="2571542"/>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38%</a:t>
            </a:r>
          </a:p>
        </p:txBody>
      </p:sp>
      <p:sp>
        <p:nvSpPr>
          <p:cNvPr id="92" name="TextBox 91">
            <a:extLst>
              <a:ext uri="{FF2B5EF4-FFF2-40B4-BE49-F238E27FC236}">
                <a16:creationId xmlns:a16="http://schemas.microsoft.com/office/drawing/2014/main" id="{6EB646F0-667B-4EC8-88FA-187BFC164D28}"/>
              </a:ext>
            </a:extLst>
          </p:cNvPr>
          <p:cNvSpPr txBox="1"/>
          <p:nvPr/>
        </p:nvSpPr>
        <p:spPr bwMode="auto">
          <a:xfrm>
            <a:off x="5949028" y="4473437"/>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93" name="TextBox 92">
            <a:extLst>
              <a:ext uri="{FF2B5EF4-FFF2-40B4-BE49-F238E27FC236}">
                <a16:creationId xmlns:a16="http://schemas.microsoft.com/office/drawing/2014/main" id="{1F0CCA47-CE6B-4674-9249-AE55EC83C316}"/>
              </a:ext>
            </a:extLst>
          </p:cNvPr>
          <p:cNvSpPr txBox="1"/>
          <p:nvPr/>
        </p:nvSpPr>
        <p:spPr bwMode="auto">
          <a:xfrm>
            <a:off x="6325497" y="4778028"/>
            <a:ext cx="596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7.7%</a:t>
            </a:r>
          </a:p>
        </p:txBody>
      </p:sp>
      <p:sp>
        <p:nvSpPr>
          <p:cNvPr id="94" name="TextBox 93">
            <a:extLst>
              <a:ext uri="{FF2B5EF4-FFF2-40B4-BE49-F238E27FC236}">
                <a16:creationId xmlns:a16="http://schemas.microsoft.com/office/drawing/2014/main" id="{D848860E-AD41-40F7-9B2C-0ABE2335056C}"/>
              </a:ext>
            </a:extLst>
          </p:cNvPr>
          <p:cNvSpPr txBox="1"/>
          <p:nvPr/>
        </p:nvSpPr>
        <p:spPr bwMode="auto">
          <a:xfrm>
            <a:off x="7000946" y="3518170"/>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25%</a:t>
            </a:r>
          </a:p>
        </p:txBody>
      </p:sp>
      <p:sp>
        <p:nvSpPr>
          <p:cNvPr id="95" name="TextBox 94">
            <a:extLst>
              <a:ext uri="{FF2B5EF4-FFF2-40B4-BE49-F238E27FC236}">
                <a16:creationId xmlns:a16="http://schemas.microsoft.com/office/drawing/2014/main" id="{5C3373A0-C6FD-4D36-B52D-3338031C0212}"/>
              </a:ext>
            </a:extLst>
          </p:cNvPr>
          <p:cNvSpPr txBox="1"/>
          <p:nvPr/>
        </p:nvSpPr>
        <p:spPr bwMode="auto">
          <a:xfrm>
            <a:off x="5652313" y="5292250"/>
            <a:ext cx="4379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96" name="TextBox 95">
            <a:extLst>
              <a:ext uri="{FF2B5EF4-FFF2-40B4-BE49-F238E27FC236}">
                <a16:creationId xmlns:a16="http://schemas.microsoft.com/office/drawing/2014/main" id="{632C52FF-07E6-4255-88FC-4728FE5F0D05}"/>
              </a:ext>
            </a:extLst>
          </p:cNvPr>
          <p:cNvSpPr txBox="1"/>
          <p:nvPr/>
        </p:nvSpPr>
        <p:spPr bwMode="auto">
          <a:xfrm>
            <a:off x="7315855" y="2810537"/>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35%</a:t>
            </a:r>
          </a:p>
        </p:txBody>
      </p:sp>
      <p:sp>
        <p:nvSpPr>
          <p:cNvPr id="97" name="TextBox 96">
            <a:extLst>
              <a:ext uri="{FF2B5EF4-FFF2-40B4-BE49-F238E27FC236}">
                <a16:creationId xmlns:a16="http://schemas.microsoft.com/office/drawing/2014/main" id="{3B81FC44-43F8-460B-A21B-FC3DC0FE6BF0}"/>
              </a:ext>
            </a:extLst>
          </p:cNvPr>
          <p:cNvSpPr txBox="1"/>
          <p:nvPr/>
        </p:nvSpPr>
        <p:spPr bwMode="auto">
          <a:xfrm>
            <a:off x="7681678" y="4225818"/>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a:t>
            </a:r>
          </a:p>
        </p:txBody>
      </p:sp>
      <p:sp>
        <p:nvSpPr>
          <p:cNvPr id="98" name="TextBox 97">
            <a:extLst>
              <a:ext uri="{FF2B5EF4-FFF2-40B4-BE49-F238E27FC236}">
                <a16:creationId xmlns:a16="http://schemas.microsoft.com/office/drawing/2014/main" id="{D70977C8-9F2C-4549-AC5B-83DFB214570B}"/>
              </a:ext>
            </a:extLst>
          </p:cNvPr>
          <p:cNvSpPr txBox="1"/>
          <p:nvPr/>
        </p:nvSpPr>
        <p:spPr bwMode="auto">
          <a:xfrm>
            <a:off x="8379430" y="2239322"/>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42%</a:t>
            </a:r>
          </a:p>
        </p:txBody>
      </p:sp>
      <p:sp>
        <p:nvSpPr>
          <p:cNvPr id="99" name="TextBox 98">
            <a:extLst>
              <a:ext uri="{FF2B5EF4-FFF2-40B4-BE49-F238E27FC236}">
                <a16:creationId xmlns:a16="http://schemas.microsoft.com/office/drawing/2014/main" id="{74124654-557E-4E43-9F6C-91646D1FABCA}"/>
              </a:ext>
            </a:extLst>
          </p:cNvPr>
          <p:cNvSpPr txBox="1"/>
          <p:nvPr/>
        </p:nvSpPr>
        <p:spPr bwMode="auto">
          <a:xfrm>
            <a:off x="8729909" y="3277237"/>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28%</a:t>
            </a:r>
          </a:p>
        </p:txBody>
      </p:sp>
      <p:sp>
        <p:nvSpPr>
          <p:cNvPr id="100" name="TextBox 99">
            <a:extLst>
              <a:ext uri="{FF2B5EF4-FFF2-40B4-BE49-F238E27FC236}">
                <a16:creationId xmlns:a16="http://schemas.microsoft.com/office/drawing/2014/main" id="{D55D2EA2-7286-4FEA-AB65-829BC7A8FE85}"/>
              </a:ext>
            </a:extLst>
          </p:cNvPr>
          <p:cNvSpPr txBox="1"/>
          <p:nvPr/>
        </p:nvSpPr>
        <p:spPr bwMode="auto">
          <a:xfrm>
            <a:off x="9065385" y="4244283"/>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a:t>
            </a:r>
          </a:p>
        </p:txBody>
      </p:sp>
      <p:sp>
        <p:nvSpPr>
          <p:cNvPr id="101" name="TextBox 100">
            <a:extLst>
              <a:ext uri="{FF2B5EF4-FFF2-40B4-BE49-F238E27FC236}">
                <a16:creationId xmlns:a16="http://schemas.microsoft.com/office/drawing/2014/main" id="{6C195AE1-5E4E-442B-B1C6-5DFF4552AA2A}"/>
              </a:ext>
            </a:extLst>
          </p:cNvPr>
          <p:cNvSpPr txBox="1"/>
          <p:nvPr/>
        </p:nvSpPr>
        <p:spPr bwMode="auto">
          <a:xfrm>
            <a:off x="9766249" y="4086003"/>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17%</a:t>
            </a:r>
          </a:p>
        </p:txBody>
      </p:sp>
      <p:sp>
        <p:nvSpPr>
          <p:cNvPr id="102" name="TextBox 101">
            <a:extLst>
              <a:ext uri="{FF2B5EF4-FFF2-40B4-BE49-F238E27FC236}">
                <a16:creationId xmlns:a16="http://schemas.microsoft.com/office/drawing/2014/main" id="{408F2F95-D7E3-4BBF-BDF6-5FEBEB03AD09}"/>
              </a:ext>
            </a:extLst>
          </p:cNvPr>
          <p:cNvSpPr txBox="1"/>
          <p:nvPr/>
        </p:nvSpPr>
        <p:spPr bwMode="auto">
          <a:xfrm>
            <a:off x="10475298" y="4445121"/>
            <a:ext cx="542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103" name="TextBox 102">
            <a:extLst>
              <a:ext uri="{FF2B5EF4-FFF2-40B4-BE49-F238E27FC236}">
                <a16:creationId xmlns:a16="http://schemas.microsoft.com/office/drawing/2014/main" id="{31E563F9-1B8C-4002-831F-70C82F9B99A6}"/>
              </a:ext>
            </a:extLst>
          </p:cNvPr>
          <p:cNvSpPr txBox="1"/>
          <p:nvPr/>
        </p:nvSpPr>
        <p:spPr bwMode="auto">
          <a:xfrm>
            <a:off x="10085066" y="5248532"/>
            <a:ext cx="596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104" name="Freeform: Shape 103">
            <a:extLst>
              <a:ext uri="{FF2B5EF4-FFF2-40B4-BE49-F238E27FC236}">
                <a16:creationId xmlns:a16="http://schemas.microsoft.com/office/drawing/2014/main" id="{6CCBEF0B-1934-416F-BECB-9EFEA60561AC}"/>
              </a:ext>
            </a:extLst>
          </p:cNvPr>
          <p:cNvSpPr/>
          <p:nvPr/>
        </p:nvSpPr>
        <p:spPr bwMode="auto">
          <a:xfrm>
            <a:off x="1320530" y="1850017"/>
            <a:ext cx="9753600" cy="3785714"/>
          </a:xfrm>
          <a:custGeom>
            <a:avLst/>
            <a:gdLst>
              <a:gd name="connsiteX0" fmla="*/ 0 w 9872133"/>
              <a:gd name="connsiteY0" fmla="*/ 0 h 3818466"/>
              <a:gd name="connsiteX1" fmla="*/ 0 w 9872133"/>
              <a:gd name="connsiteY1" fmla="*/ 3818466 h 3818466"/>
              <a:gd name="connsiteX2" fmla="*/ 9872133 w 9872133"/>
              <a:gd name="connsiteY2" fmla="*/ 3818466 h 3818466"/>
            </a:gdLst>
            <a:ahLst/>
            <a:cxnLst>
              <a:cxn ang="0">
                <a:pos x="connsiteX0" y="connsiteY0"/>
              </a:cxn>
              <a:cxn ang="0">
                <a:pos x="connsiteX1" y="connsiteY1"/>
              </a:cxn>
              <a:cxn ang="0">
                <a:pos x="connsiteX2" y="connsiteY2"/>
              </a:cxn>
            </a:cxnLst>
            <a:rect l="l" t="t" r="r" b="b"/>
            <a:pathLst>
              <a:path w="9872133" h="3818466">
                <a:moveTo>
                  <a:pt x="0" y="0"/>
                </a:moveTo>
                <a:lnTo>
                  <a:pt x="0" y="3818466"/>
                </a:lnTo>
                <a:lnTo>
                  <a:pt x="9872133" y="3818466"/>
                </a:lnTo>
              </a:path>
            </a:pathLst>
          </a:custGeom>
          <a:noFill/>
          <a:ln w="28575">
            <a:solidFill>
              <a:schemeClr val="bg1"/>
            </a:solidFill>
            <a:miter lim="800000"/>
            <a:headEnd/>
            <a:tailEnd/>
          </a:ln>
        </p:spPr>
        <p:txBody>
          <a:bodyPr rtlCol="0" anchor="ctr"/>
          <a:lstStyle/>
          <a:p>
            <a:pPr algn="ctr"/>
            <a:r>
              <a:rPr lang="en-US" dirty="0"/>
              <a:t>===</a:t>
            </a:r>
          </a:p>
        </p:txBody>
      </p:sp>
      <p:sp>
        <p:nvSpPr>
          <p:cNvPr id="105" name="Rectangle 104">
            <a:extLst>
              <a:ext uri="{FF2B5EF4-FFF2-40B4-BE49-F238E27FC236}">
                <a16:creationId xmlns:a16="http://schemas.microsoft.com/office/drawing/2014/main" id="{C4709ECC-FB42-4BE1-A724-789734581A9E}"/>
              </a:ext>
            </a:extLst>
          </p:cNvPr>
          <p:cNvSpPr/>
          <p:nvPr/>
        </p:nvSpPr>
        <p:spPr bwMode="auto">
          <a:xfrm>
            <a:off x="1591464" y="3237360"/>
            <a:ext cx="275079" cy="2396511"/>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63247082-57B4-453C-BD23-9B4619024702}"/>
              </a:ext>
            </a:extLst>
          </p:cNvPr>
          <p:cNvSpPr/>
          <p:nvPr/>
        </p:nvSpPr>
        <p:spPr bwMode="auto">
          <a:xfrm>
            <a:off x="1928365" y="1850017"/>
            <a:ext cx="275079" cy="378385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3B85B788-355E-443F-AD75-549D6687F901}"/>
              </a:ext>
            </a:extLst>
          </p:cNvPr>
          <p:cNvSpPr/>
          <p:nvPr/>
        </p:nvSpPr>
        <p:spPr bwMode="auto">
          <a:xfrm>
            <a:off x="3318904" y="4609643"/>
            <a:ext cx="275079" cy="102422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46FD614B-7848-47DE-9431-3918806932E2}"/>
              </a:ext>
            </a:extLst>
          </p:cNvPr>
          <p:cNvSpPr/>
          <p:nvPr/>
        </p:nvSpPr>
        <p:spPr bwMode="auto">
          <a:xfrm>
            <a:off x="3667958" y="4267165"/>
            <a:ext cx="275079" cy="1366705"/>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706B8565-862D-48C3-AE8A-2D82E901F231}"/>
              </a:ext>
            </a:extLst>
          </p:cNvPr>
          <p:cNvSpPr/>
          <p:nvPr/>
        </p:nvSpPr>
        <p:spPr bwMode="auto">
          <a:xfrm>
            <a:off x="4360389" y="5042325"/>
            <a:ext cx="275079" cy="591546"/>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18872F42-F1FF-4638-955D-817B6DBBAC29}"/>
              </a:ext>
            </a:extLst>
          </p:cNvPr>
          <p:cNvSpPr/>
          <p:nvPr/>
        </p:nvSpPr>
        <p:spPr bwMode="auto">
          <a:xfrm>
            <a:off x="4697290" y="4609643"/>
            <a:ext cx="275079" cy="1024228"/>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99AD3264-0D6B-417B-B7AB-876AA65797ED}"/>
              </a:ext>
            </a:extLst>
          </p:cNvPr>
          <p:cNvSpPr/>
          <p:nvPr/>
        </p:nvSpPr>
        <p:spPr bwMode="auto">
          <a:xfrm>
            <a:off x="5046344" y="2883793"/>
            <a:ext cx="275079" cy="275007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4A59A1D8-A3ED-40C2-990D-49D8FFF646CF}"/>
              </a:ext>
            </a:extLst>
          </p:cNvPr>
          <p:cNvSpPr/>
          <p:nvPr/>
        </p:nvSpPr>
        <p:spPr bwMode="auto">
          <a:xfrm>
            <a:off x="6085661" y="4770211"/>
            <a:ext cx="275079" cy="863659"/>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D99E2B45-8D3B-4160-896E-4192E1CC550B}"/>
              </a:ext>
            </a:extLst>
          </p:cNvPr>
          <p:cNvSpPr/>
          <p:nvPr/>
        </p:nvSpPr>
        <p:spPr bwMode="auto">
          <a:xfrm>
            <a:off x="6434715" y="5087589"/>
            <a:ext cx="275079" cy="546281"/>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DC315571-B4C1-4C9E-A780-CAF2E3A64E19}"/>
              </a:ext>
            </a:extLst>
          </p:cNvPr>
          <p:cNvSpPr/>
          <p:nvPr/>
        </p:nvSpPr>
        <p:spPr bwMode="auto">
          <a:xfrm>
            <a:off x="7134475" y="3827731"/>
            <a:ext cx="275079" cy="180614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10989035-7BDA-4F93-8387-01BA4137DFD2}"/>
              </a:ext>
            </a:extLst>
          </p:cNvPr>
          <p:cNvSpPr/>
          <p:nvPr/>
        </p:nvSpPr>
        <p:spPr bwMode="auto">
          <a:xfrm>
            <a:off x="7471376" y="3091498"/>
            <a:ext cx="275079" cy="2542373"/>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8C1AFD5F-D03C-46B9-BE4D-635F4339A6B5}"/>
              </a:ext>
            </a:extLst>
          </p:cNvPr>
          <p:cNvSpPr/>
          <p:nvPr/>
        </p:nvSpPr>
        <p:spPr bwMode="auto">
          <a:xfrm>
            <a:off x="7820430" y="4545647"/>
            <a:ext cx="275079" cy="108822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AF5A8129-FD93-4ABE-A857-C9100B132B0D}"/>
              </a:ext>
            </a:extLst>
          </p:cNvPr>
          <p:cNvSpPr/>
          <p:nvPr/>
        </p:nvSpPr>
        <p:spPr bwMode="auto">
          <a:xfrm>
            <a:off x="8512959" y="2566093"/>
            <a:ext cx="275079" cy="306777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1510CC8C-6E31-4DF0-A8DE-E1AA5A04B763}"/>
              </a:ext>
            </a:extLst>
          </p:cNvPr>
          <p:cNvSpPr/>
          <p:nvPr/>
        </p:nvSpPr>
        <p:spPr bwMode="auto">
          <a:xfrm>
            <a:off x="8849860" y="3586798"/>
            <a:ext cx="275079" cy="2047073"/>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2CE7384D-411D-4158-8A4A-96FCF17036FF}"/>
              </a:ext>
            </a:extLst>
          </p:cNvPr>
          <p:cNvSpPr/>
          <p:nvPr/>
        </p:nvSpPr>
        <p:spPr bwMode="auto">
          <a:xfrm>
            <a:off x="9198914" y="4545647"/>
            <a:ext cx="275079" cy="1088223"/>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BC5F7D33-226D-478A-9BAA-9EF7C8BA171C}"/>
              </a:ext>
            </a:extLst>
          </p:cNvPr>
          <p:cNvSpPr/>
          <p:nvPr/>
        </p:nvSpPr>
        <p:spPr bwMode="auto">
          <a:xfrm>
            <a:off x="9902736" y="4405947"/>
            <a:ext cx="275079" cy="122792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9BF61DE5-6777-40CC-BBC8-5B3E29211425}"/>
              </a:ext>
            </a:extLst>
          </p:cNvPr>
          <p:cNvSpPr/>
          <p:nvPr/>
        </p:nvSpPr>
        <p:spPr bwMode="auto">
          <a:xfrm>
            <a:off x="10239637" y="5567998"/>
            <a:ext cx="275079" cy="65873"/>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9626E623-ADE1-4748-B08F-ECEAF1C4F5B6}"/>
              </a:ext>
            </a:extLst>
          </p:cNvPr>
          <p:cNvSpPr/>
          <p:nvPr/>
        </p:nvSpPr>
        <p:spPr bwMode="auto">
          <a:xfrm>
            <a:off x="10588691" y="4767898"/>
            <a:ext cx="275079" cy="865972"/>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3787D9E2-7689-4946-BFE3-9E7AAC41ECBF}"/>
              </a:ext>
            </a:extLst>
          </p:cNvPr>
          <p:cNvSpPr/>
          <p:nvPr/>
        </p:nvSpPr>
        <p:spPr>
          <a:xfrm rot="16200000">
            <a:off x="8618332" y="5211688"/>
            <a:ext cx="738664" cy="1436714"/>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320" dirty="0">
              <a:solidFill>
                <a:schemeClr val="accent3"/>
              </a:solidFill>
            </a:endParaRPr>
          </a:p>
        </p:txBody>
      </p:sp>
      <p:sp>
        <p:nvSpPr>
          <p:cNvPr id="125" name="Oval 124">
            <a:extLst>
              <a:ext uri="{FF2B5EF4-FFF2-40B4-BE49-F238E27FC236}">
                <a16:creationId xmlns:a16="http://schemas.microsoft.com/office/drawing/2014/main" id="{8161FC49-6F98-49E2-80D4-7F9F332D90C1}"/>
              </a:ext>
            </a:extLst>
          </p:cNvPr>
          <p:cNvSpPr/>
          <p:nvPr/>
        </p:nvSpPr>
        <p:spPr>
          <a:xfrm rot="16200000">
            <a:off x="5857321" y="5211689"/>
            <a:ext cx="738664" cy="1436714"/>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320" dirty="0">
              <a:solidFill>
                <a:schemeClr val="accent3"/>
              </a:solidFill>
            </a:endParaRPr>
          </a:p>
        </p:txBody>
      </p:sp>
      <p:cxnSp>
        <p:nvCxnSpPr>
          <p:cNvPr id="127" name="Straight Connector 126">
            <a:extLst>
              <a:ext uri="{FF2B5EF4-FFF2-40B4-BE49-F238E27FC236}">
                <a16:creationId xmlns:a16="http://schemas.microsoft.com/office/drawing/2014/main" id="{D9FF2F91-387C-40BD-B454-BEB27B3E1555}"/>
              </a:ext>
            </a:extLst>
          </p:cNvPr>
          <p:cNvCxnSpPr>
            <a:cxnSpLocks/>
            <a:stCxn id="104" idx="1"/>
          </p:cNvCxnSpPr>
          <p:nvPr/>
        </p:nvCxnSpPr>
        <p:spPr bwMode="auto">
          <a:xfrm flipH="1">
            <a:off x="1209040" y="5635731"/>
            <a:ext cx="11149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EF8C0BF-729F-47D6-874B-11C7B6D3FC57}"/>
              </a:ext>
            </a:extLst>
          </p:cNvPr>
          <p:cNvCxnSpPr>
            <a:cxnSpLocks/>
          </p:cNvCxnSpPr>
          <p:nvPr/>
        </p:nvCxnSpPr>
        <p:spPr bwMode="auto">
          <a:xfrm>
            <a:off x="1320530" y="5630804"/>
            <a:ext cx="0" cy="119756"/>
          </a:xfrm>
          <a:prstGeom prst="line">
            <a:avLst/>
          </a:prstGeom>
          <a:noFill/>
          <a:ln w="28575" cap="flat" cmpd="sng" algn="ctr">
            <a:solidFill>
              <a:schemeClr val="bg1"/>
            </a:solidFill>
            <a:prstDash val="solid"/>
            <a:round/>
            <a:headEnd type="none" w="med" len="med"/>
            <a:tailEnd type="none" w="med" len="med"/>
          </a:ln>
          <a:effectLst/>
        </p:spPr>
      </p:cxnSp>
      <p:sp>
        <p:nvSpPr>
          <p:cNvPr id="107" name="Rectangle 106">
            <a:extLst>
              <a:ext uri="{FF2B5EF4-FFF2-40B4-BE49-F238E27FC236}">
                <a16:creationId xmlns:a16="http://schemas.microsoft.com/office/drawing/2014/main" id="{901726F5-CAFF-48D8-83B9-95DD66E7F854}"/>
              </a:ext>
            </a:extLst>
          </p:cNvPr>
          <p:cNvSpPr/>
          <p:nvPr/>
        </p:nvSpPr>
        <p:spPr bwMode="auto">
          <a:xfrm>
            <a:off x="2277419" y="2566093"/>
            <a:ext cx="275079" cy="3067778"/>
          </a:xfrm>
          <a:prstGeom prst="rect">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BC325907-4E40-4F5D-80B9-2D15FD0F91F1}"/>
              </a:ext>
            </a:extLst>
          </p:cNvPr>
          <p:cNvSpPr/>
          <p:nvPr/>
        </p:nvSpPr>
        <p:spPr>
          <a:xfrm rot="16200000">
            <a:off x="1704203" y="5211688"/>
            <a:ext cx="738664" cy="1436714"/>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320" dirty="0">
              <a:solidFill>
                <a:schemeClr val="accent3"/>
              </a:solidFill>
            </a:endParaRPr>
          </a:p>
        </p:txBody>
      </p:sp>
      <p:sp>
        <p:nvSpPr>
          <p:cNvPr id="3" name="TextBox 2"/>
          <p:cNvSpPr txBox="1"/>
          <p:nvPr/>
        </p:nvSpPr>
        <p:spPr bwMode="auto">
          <a:xfrm>
            <a:off x="3318904" y="1895967"/>
            <a:ext cx="68187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Asian immigrants from San Francisco Bay area</a:t>
            </a:r>
          </a:p>
        </p:txBody>
      </p:sp>
      <p:sp>
        <p:nvSpPr>
          <p:cNvPr id="4" name="Title 3">
            <a:extLst>
              <a:ext uri="{FF2B5EF4-FFF2-40B4-BE49-F238E27FC236}">
                <a16:creationId xmlns:a16="http://schemas.microsoft.com/office/drawing/2014/main" id="{A28026EA-BA88-B841-8EB4-B4243AAC7AD6}"/>
              </a:ext>
            </a:extLst>
          </p:cNvPr>
          <p:cNvSpPr>
            <a:spLocks noGrp="1"/>
          </p:cNvSpPr>
          <p:nvPr>
            <p:ph type="title"/>
          </p:nvPr>
        </p:nvSpPr>
        <p:spPr/>
        <p:txBody>
          <a:bodyPr/>
          <a:lstStyle/>
          <a:p>
            <a:r>
              <a:rPr lang="en-US" dirty="0">
                <a:cs typeface="Calibri" panose="020F0502020204030204" pitchFamily="34" charset="0"/>
              </a:rPr>
              <a:t>Not All Barriers Financial or Access to Care: </a:t>
            </a:r>
            <a:br>
              <a:rPr lang="en-US" dirty="0">
                <a:cs typeface="Calibri" panose="020F0502020204030204" pitchFamily="34" charset="0"/>
              </a:rPr>
            </a:br>
            <a:r>
              <a:rPr lang="en-US" b="0" i="1" dirty="0">
                <a:cs typeface="Calibri" panose="020F0502020204030204" pitchFamily="34" charset="0"/>
              </a:rPr>
              <a:t>Reasons for Lack of Treatment</a:t>
            </a:r>
            <a:endParaRPr lang="en-US" dirty="0"/>
          </a:p>
        </p:txBody>
      </p:sp>
    </p:spTree>
    <p:extLst>
      <p:ext uri="{BB962C8B-B14F-4D97-AF65-F5344CB8AC3E}">
        <p14:creationId xmlns:p14="http://schemas.microsoft.com/office/powerpoint/2010/main" val="1898654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C1E75-309F-794B-A99B-761686A0E23F}"/>
              </a:ext>
            </a:extLst>
          </p:cNvPr>
          <p:cNvSpPr>
            <a:spLocks noGrp="1"/>
          </p:cNvSpPr>
          <p:nvPr>
            <p:ph type="title"/>
          </p:nvPr>
        </p:nvSpPr>
        <p:spPr/>
        <p:txBody>
          <a:bodyPr>
            <a:normAutofit/>
          </a:bodyPr>
          <a:lstStyle/>
          <a:p>
            <a:r>
              <a:rPr lang="en-US" altLang="zh-TW" b="1" dirty="0">
                <a:ea typeface="微軟正黑體" panose="020B0604030504040204" pitchFamily="34" charset="-120"/>
                <a:cs typeface="Calibri" panose="020F0502020204030204" pitchFamily="34" charset="0"/>
              </a:rPr>
              <a:t>Barriers in HBV Care for Minority Populations</a:t>
            </a:r>
            <a:endParaRPr kumimoji="1" lang="zh-TW" altLang="en-US" dirty="0">
              <a:cs typeface="Calibri" panose="020F0502020204030204" pitchFamily="34" charset="0"/>
            </a:endParaRPr>
          </a:p>
        </p:txBody>
      </p:sp>
      <p:sp>
        <p:nvSpPr>
          <p:cNvPr id="5" name="等腰三角形 2">
            <a:extLst>
              <a:ext uri="{FF2B5EF4-FFF2-40B4-BE49-F238E27FC236}">
                <a16:creationId xmlns:a16="http://schemas.microsoft.com/office/drawing/2014/main" id="{BBFC7B43-AA52-BC46-9A99-7CBADD4BA2CD}"/>
              </a:ext>
            </a:extLst>
          </p:cNvPr>
          <p:cNvSpPr/>
          <p:nvPr/>
        </p:nvSpPr>
        <p:spPr>
          <a:xfrm>
            <a:off x="3034790" y="3021013"/>
            <a:ext cx="4889479" cy="238468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600" b="1"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rPr>
              <a:t>Barriers in HBV care</a:t>
            </a:r>
          </a:p>
          <a:p>
            <a:pPr marL="633413" marR="0" lvl="0" indent="-160338" defTabSz="4572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en-US" altLang="zh-TW" sz="1600" b="1"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rPr>
              <a:t>Screening</a:t>
            </a:r>
          </a:p>
          <a:p>
            <a:pPr marL="633413" marR="0" lvl="0" indent="-160338" defTabSz="4572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en-US" altLang="zh-TW" sz="1600" b="1"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rPr>
              <a:t>Diagnosis</a:t>
            </a:r>
          </a:p>
          <a:p>
            <a:pPr marL="633413" marR="0" lvl="0" indent="-160338" defTabSz="4572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en-US" altLang="zh-TW" sz="1600" b="1"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rPr>
              <a:t>Treatment</a:t>
            </a:r>
          </a:p>
          <a:p>
            <a:pPr marL="633413" marR="0" lvl="0" indent="-160338" defTabSz="457200" rtl="0" eaLnBrk="1" fontAlgn="auto" latinLnBrk="0" hangingPunct="1">
              <a:lnSpc>
                <a:spcPct val="100000"/>
              </a:lnSpc>
              <a:spcBef>
                <a:spcPts val="0"/>
              </a:spcBef>
              <a:spcAft>
                <a:spcPts val="0"/>
              </a:spcAft>
              <a:buClrTx/>
              <a:buSzTx/>
              <a:buFont typeface="Wingdings" panose="05000000000000000000" pitchFamily="2" charset="2"/>
              <a:buChar char="§"/>
              <a:defRPr/>
            </a:pPr>
            <a:r>
              <a:rPr kumimoji="0" lang="en-US" altLang="zh-TW" sz="1600" b="1"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rPr>
              <a:t>Prevention</a:t>
            </a:r>
          </a:p>
          <a:p>
            <a:pPr marL="171450" marR="0" lvl="0" indent="-171450" algn="ctr"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altLang="zh-TW" sz="1600" b="1"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171450" marR="0" lvl="0" indent="-171450" algn="ctr"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altLang="zh-TW" sz="1600" b="1" i="0" u="none" strike="noStrike" kern="1200" cap="none" spc="0" normalizeH="0" baseline="0" noProof="0" dirty="0">
              <a:ln>
                <a:noFill/>
              </a:ln>
              <a:solidFill>
                <a:srgbClr val="000000"/>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6" name="橢圓 5">
            <a:extLst>
              <a:ext uri="{FF2B5EF4-FFF2-40B4-BE49-F238E27FC236}">
                <a16:creationId xmlns:a16="http://schemas.microsoft.com/office/drawing/2014/main" id="{68EC6491-5C7A-0E49-A419-9357CCDE61E8}"/>
              </a:ext>
            </a:extLst>
          </p:cNvPr>
          <p:cNvSpPr>
            <a:spLocks noChangeAspect="1"/>
          </p:cNvSpPr>
          <p:nvPr/>
        </p:nvSpPr>
        <p:spPr>
          <a:xfrm>
            <a:off x="4403293" y="1460734"/>
            <a:ext cx="2267755" cy="21608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Stigma</a:t>
            </a:r>
            <a:endParaRPr kumimoji="0" lang="zh-TW" altLang="en-US" sz="18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tab pos="133350" algn="l"/>
                <a:tab pos="202406" algn="l"/>
              </a:tabLst>
              <a:defRPr/>
            </a:pPr>
            <a:r>
              <a:rPr kumimoji="0" lang="en-US" altLang="zh-TW" sz="18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Internalized/</a:t>
            </a:r>
          </a:p>
          <a:p>
            <a:pPr marL="0" marR="0" lvl="0" indent="0" algn="l" defTabSz="457200" rtl="0" eaLnBrk="1" fontAlgn="auto" latinLnBrk="0" hangingPunct="1">
              <a:lnSpc>
                <a:spcPct val="100000"/>
              </a:lnSpc>
              <a:spcBef>
                <a:spcPts val="0"/>
              </a:spcBef>
              <a:spcAft>
                <a:spcPts val="0"/>
              </a:spcAft>
              <a:buClrTx/>
              <a:buSzTx/>
              <a:buFontTx/>
              <a:buNone/>
              <a:tabLst>
                <a:tab pos="133350" algn="l"/>
                <a:tab pos="202406" algn="l"/>
              </a:tabLst>
              <a:defRPr/>
            </a:pPr>
            <a:r>
              <a:rPr kumimoji="0" lang="en-US" altLang="zh-TW" sz="18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	 Social stigma</a:t>
            </a:r>
          </a:p>
          <a:p>
            <a:pPr marL="171450"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tab pos="133350" algn="l"/>
                <a:tab pos="202406" algn="l"/>
              </a:tabLst>
              <a:defRPr/>
            </a:pPr>
            <a:r>
              <a:rPr kumimoji="0" lang="en-US" altLang="zh-TW" sz="18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Structural/ Institutional stigma</a:t>
            </a:r>
          </a:p>
        </p:txBody>
      </p:sp>
      <p:sp>
        <p:nvSpPr>
          <p:cNvPr id="7" name="橢圓 6">
            <a:extLst>
              <a:ext uri="{FF2B5EF4-FFF2-40B4-BE49-F238E27FC236}">
                <a16:creationId xmlns:a16="http://schemas.microsoft.com/office/drawing/2014/main" id="{EF3814F1-FCF6-B848-B232-49A1255A65A1}"/>
              </a:ext>
            </a:extLst>
          </p:cNvPr>
          <p:cNvSpPr>
            <a:spLocks noChangeAspect="1"/>
          </p:cNvSpPr>
          <p:nvPr/>
        </p:nvSpPr>
        <p:spPr>
          <a:xfrm>
            <a:off x="6776273" y="4194177"/>
            <a:ext cx="2267755" cy="21608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Lack of Knowledge</a:t>
            </a:r>
            <a:endParaRPr kumimoji="0" lang="zh-TW" altLang="en-US"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179784" marR="0" lvl="1"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tab pos="133350" algn="l"/>
                <a:tab pos="202406" algn="l"/>
              </a:tabLst>
              <a:defRPr/>
            </a:pPr>
            <a:r>
              <a:rPr kumimoji="0" lang="en-US" altLang="zh-TW"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Language barriers</a:t>
            </a:r>
            <a:endParaRPr kumimoji="0" lang="zh-TW" altLang="en-US"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179784" marR="0" lvl="1"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tab pos="133350" algn="l"/>
                <a:tab pos="202406" algn="l"/>
              </a:tabLst>
              <a:defRPr/>
            </a:pPr>
            <a:r>
              <a:rPr kumimoji="0" lang="en-US" altLang="zh-TW"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Cultural barriers</a:t>
            </a:r>
          </a:p>
          <a:p>
            <a:pPr marL="179784" marR="0" lvl="1"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tab pos="133350" algn="l"/>
                <a:tab pos="202406" algn="l"/>
              </a:tabLst>
              <a:defRPr/>
            </a:pPr>
            <a:r>
              <a:rPr kumimoji="0" lang="en-US" altLang="zh-TW"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Poor awareness</a:t>
            </a:r>
          </a:p>
          <a:p>
            <a:pPr marL="179784" marR="0" lvl="1"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tab pos="133350" algn="l"/>
                <a:tab pos="202406" algn="l"/>
              </a:tabLst>
              <a:defRPr/>
            </a:pPr>
            <a:r>
              <a:rPr kumimoji="0" lang="en-US" altLang="zh-TW"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Misconceptions</a:t>
            </a:r>
          </a:p>
          <a:p>
            <a:pPr marL="140494" marR="0" lvl="1" indent="-132160" algn="l" defTabSz="457200" rtl="0" eaLnBrk="1" fontAlgn="auto" latinLnBrk="0" hangingPunct="1">
              <a:lnSpc>
                <a:spcPct val="100000"/>
              </a:lnSpc>
              <a:spcBef>
                <a:spcPts val="0"/>
              </a:spcBef>
              <a:spcAft>
                <a:spcPts val="0"/>
              </a:spcAft>
              <a:buClrTx/>
              <a:buSzTx/>
              <a:buFont typeface="Arial" panose="020B0604020202020204" pitchFamily="34" charset="0"/>
              <a:buChar char="•"/>
              <a:tabLst>
                <a:tab pos="133350" algn="l"/>
                <a:tab pos="202406" algn="l"/>
              </a:tabLst>
              <a:defRPr/>
            </a:pPr>
            <a:endParaRPr kumimoji="0" lang="zh-TW" altLang="en-US" sz="105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TW" altLang="en-US" sz="1350" b="1"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sp>
        <p:nvSpPr>
          <p:cNvPr id="8" name="橢圓 7">
            <a:extLst>
              <a:ext uri="{FF2B5EF4-FFF2-40B4-BE49-F238E27FC236}">
                <a16:creationId xmlns:a16="http://schemas.microsoft.com/office/drawing/2014/main" id="{7DDEFABC-237C-6E4C-B765-A2DB20E08145}"/>
              </a:ext>
            </a:extLst>
          </p:cNvPr>
          <p:cNvSpPr>
            <a:spLocks noChangeAspect="1"/>
          </p:cNvSpPr>
          <p:nvPr/>
        </p:nvSpPr>
        <p:spPr>
          <a:xfrm>
            <a:off x="1958553" y="3980801"/>
            <a:ext cx="2267754" cy="21608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Poverty</a:t>
            </a:r>
            <a:endParaRPr kumimoji="0" lang="zh-TW" altLang="en-US"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endParaRPr>
          </a:p>
          <a:p>
            <a:pPr marL="179785"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zh-TW"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Prevalent in disadvantaged groups</a:t>
            </a:r>
          </a:p>
          <a:p>
            <a:pPr marL="179785"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zh-TW"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Reluctance to seeking diagnosis and treatment</a:t>
            </a:r>
          </a:p>
          <a:p>
            <a:pPr marL="179785" marR="0" lvl="0" indent="-1714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zh-TW" sz="14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Lack of budget and strategies </a:t>
            </a:r>
          </a:p>
        </p:txBody>
      </p:sp>
      <p:sp>
        <p:nvSpPr>
          <p:cNvPr id="9" name="矩形 8">
            <a:extLst>
              <a:ext uri="{FF2B5EF4-FFF2-40B4-BE49-F238E27FC236}">
                <a16:creationId xmlns:a16="http://schemas.microsoft.com/office/drawing/2014/main" id="{9714A29E-D5F1-544B-A5D2-87E7B4DED239}"/>
              </a:ext>
            </a:extLst>
          </p:cNvPr>
          <p:cNvSpPr/>
          <p:nvPr/>
        </p:nvSpPr>
        <p:spPr>
          <a:xfrm>
            <a:off x="7411476" y="1606663"/>
            <a:ext cx="4059799" cy="1815882"/>
          </a:xfrm>
          <a:prstGeom prst="rect">
            <a:avLst/>
          </a:prstGeom>
          <a:solidFill>
            <a:schemeClr val="accent6"/>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HBV-Related Discrimination</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zh-TW"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Reduced uptake for screening, diagnosis, prevention of transmission, and treatment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zh-TW"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Potential negative impacts on mental health, emotional responses, education, employment and relationships</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zh-TW" sz="1600" b="0" i="0" u="none" strike="noStrike" kern="1200" cap="none" spc="0" normalizeH="0" baseline="0" noProof="0" dirty="0">
                <a:ln>
                  <a:noFill/>
                </a:ln>
                <a:solidFill>
                  <a:srgbClr val="FFFFFF"/>
                </a:solidFill>
                <a:effectLst/>
                <a:uLnTx/>
                <a:uFillTx/>
                <a:latin typeface="Calibri" panose="020F0502020204030204" pitchFamily="34" charset="0"/>
                <a:ea typeface="微軟正黑體" panose="020B0604030504040204" pitchFamily="34" charset="-120"/>
                <a:cs typeface="Calibri" panose="020F0502020204030204" pitchFamily="34" charset="0"/>
              </a:rPr>
              <a:t>Negative attitude from HCW</a:t>
            </a:r>
          </a:p>
        </p:txBody>
      </p:sp>
      <p:cxnSp>
        <p:nvCxnSpPr>
          <p:cNvPr id="11" name="直線箭頭接點 10">
            <a:extLst>
              <a:ext uri="{FF2B5EF4-FFF2-40B4-BE49-F238E27FC236}">
                <a16:creationId xmlns:a16="http://schemas.microsoft.com/office/drawing/2014/main" id="{D8884CBE-F63B-4944-AEB3-BEFF96BAD2D9}"/>
              </a:ext>
            </a:extLst>
          </p:cNvPr>
          <p:cNvCxnSpPr>
            <a:cxnSpLocks/>
            <a:stCxn id="6" idx="6"/>
            <a:endCxn id="9" idx="1"/>
          </p:cNvCxnSpPr>
          <p:nvPr/>
        </p:nvCxnSpPr>
        <p:spPr>
          <a:xfrm flipV="1">
            <a:off x="6671048" y="2514604"/>
            <a:ext cx="740428" cy="26569"/>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箭頭接點 12">
            <a:extLst>
              <a:ext uri="{FF2B5EF4-FFF2-40B4-BE49-F238E27FC236}">
                <a16:creationId xmlns:a16="http://schemas.microsoft.com/office/drawing/2014/main" id="{2D082894-FD81-BE4B-8AB3-84E011AE5840}"/>
              </a:ext>
            </a:extLst>
          </p:cNvPr>
          <p:cNvCxnSpPr>
            <a:cxnSpLocks/>
            <a:stCxn id="7" idx="7"/>
            <a:endCxn id="9" idx="2"/>
          </p:cNvCxnSpPr>
          <p:nvPr/>
        </p:nvCxnSpPr>
        <p:spPr>
          <a:xfrm flipV="1">
            <a:off x="8711923" y="3422545"/>
            <a:ext cx="729453" cy="1088085"/>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 Box 15">
            <a:extLst>
              <a:ext uri="{FF2B5EF4-FFF2-40B4-BE49-F238E27FC236}">
                <a16:creationId xmlns:a16="http://schemas.microsoft.com/office/drawing/2014/main" id="{D7D5CC47-AC67-4DBD-BE90-40A0E99C7DC2}"/>
              </a:ext>
            </a:extLst>
          </p:cNvPr>
          <p:cNvSpPr txBox="1">
            <a:spLocks noChangeArrowheads="1"/>
          </p:cNvSpPr>
          <p:nvPr/>
        </p:nvSpPr>
        <p:spPr bwMode="auto">
          <a:xfrm>
            <a:off x="423384" y="64101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Mokaya. Wellcome Open Res. 2018;3:29.</a:t>
            </a:r>
          </a:p>
        </p:txBody>
      </p:sp>
      <p:grpSp>
        <p:nvGrpSpPr>
          <p:cNvPr id="17" name="Group 1">
            <a:extLst>
              <a:ext uri="{FF2B5EF4-FFF2-40B4-BE49-F238E27FC236}">
                <a16:creationId xmlns:a16="http://schemas.microsoft.com/office/drawing/2014/main" id="{9BDD7E33-B3E7-4BD1-8EFD-F3C1E7590ACF}"/>
              </a:ext>
            </a:extLst>
          </p:cNvPr>
          <p:cNvGrpSpPr>
            <a:grpSpLocks/>
          </p:cNvGrpSpPr>
          <p:nvPr/>
        </p:nvGrpSpPr>
        <p:grpSpPr bwMode="auto">
          <a:xfrm>
            <a:off x="9392911" y="6213768"/>
            <a:ext cx="2488502" cy="449064"/>
            <a:chOff x="9602074" y="3550251"/>
            <a:chExt cx="2488502" cy="449257"/>
          </a:xfrm>
        </p:grpSpPr>
        <p:pic>
          <p:nvPicPr>
            <p:cNvPr id="19" name="Picture 18">
              <a:extLst>
                <a:ext uri="{FF2B5EF4-FFF2-40B4-BE49-F238E27FC236}">
                  <a16:creationId xmlns:a16="http://schemas.microsoft.com/office/drawing/2014/main" id="{F0A7F17F-F855-4E09-B5BE-3B726EAE5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19">
              <a:extLst>
                <a:ext uri="{FF2B5EF4-FFF2-40B4-BE49-F238E27FC236}">
                  <a16:creationId xmlns:a16="http://schemas.microsoft.com/office/drawing/2014/main" id="{7A560DD9-EEF8-409A-9A3B-BD32197A736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043374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FED5BD-AFF7-4E39-90A4-2B7F84AFEA17}"/>
              </a:ext>
            </a:extLst>
          </p:cNvPr>
          <p:cNvSpPr>
            <a:spLocks noGrp="1"/>
          </p:cNvSpPr>
          <p:nvPr>
            <p:ph type="title"/>
          </p:nvPr>
        </p:nvSpPr>
        <p:spPr/>
        <p:txBody>
          <a:bodyPr/>
          <a:lstStyle/>
          <a:p>
            <a:r>
              <a:rPr lang="en-US" dirty="0"/>
              <a:t>Solutions to Overcome Barriers to Care </a:t>
            </a:r>
          </a:p>
        </p:txBody>
      </p:sp>
    </p:spTree>
    <p:extLst>
      <p:ext uri="{BB962C8B-B14F-4D97-AF65-F5344CB8AC3E}">
        <p14:creationId xmlns:p14="http://schemas.microsoft.com/office/powerpoint/2010/main" val="1270795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EF94-2575-4818-ACF5-ABAD8200E505}"/>
              </a:ext>
            </a:extLst>
          </p:cNvPr>
          <p:cNvSpPr>
            <a:spLocks noGrp="1"/>
          </p:cNvSpPr>
          <p:nvPr>
            <p:ph type="title"/>
          </p:nvPr>
        </p:nvSpPr>
        <p:spPr/>
        <p:txBody>
          <a:bodyPr/>
          <a:lstStyle/>
          <a:p>
            <a:r>
              <a:rPr lang="en-US" dirty="0"/>
              <a:t>Community-Based Strategies to </a:t>
            </a:r>
            <a:br>
              <a:rPr lang="en-US" dirty="0"/>
            </a:br>
            <a:r>
              <a:rPr lang="en-US" dirty="0"/>
              <a:t>Address Hepatitis B Disparities </a:t>
            </a:r>
          </a:p>
        </p:txBody>
      </p:sp>
      <p:sp>
        <p:nvSpPr>
          <p:cNvPr id="3" name="Content Placeholder 2">
            <a:extLst>
              <a:ext uri="{FF2B5EF4-FFF2-40B4-BE49-F238E27FC236}">
                <a16:creationId xmlns:a16="http://schemas.microsoft.com/office/drawing/2014/main" id="{62E949AC-D12F-406E-B311-260805DB0BC9}"/>
              </a:ext>
            </a:extLst>
          </p:cNvPr>
          <p:cNvSpPr>
            <a:spLocks noGrp="1"/>
          </p:cNvSpPr>
          <p:nvPr>
            <p:ph idx="1"/>
          </p:nvPr>
        </p:nvSpPr>
        <p:spPr>
          <a:xfrm>
            <a:off x="604675" y="1513047"/>
            <a:ext cx="11153938" cy="4650686"/>
          </a:xfrm>
        </p:spPr>
        <p:txBody>
          <a:bodyPr/>
          <a:lstStyle/>
          <a:p>
            <a:r>
              <a:rPr lang="en-US" sz="2600" dirty="0"/>
              <a:t>Community engagement is key: including </a:t>
            </a:r>
            <a:r>
              <a:rPr lang="en-US" sz="2600" b="1" dirty="0"/>
              <a:t>both participants and healthcare professionals/researchers</a:t>
            </a:r>
          </a:p>
          <a:p>
            <a:pPr lvl="1"/>
            <a:r>
              <a:rPr lang="en-US" sz="2400" dirty="0"/>
              <a:t>Develop culturally appropriate engagement in clinical care and research studies</a:t>
            </a:r>
          </a:p>
          <a:p>
            <a:r>
              <a:rPr lang="en-US" sz="2600" dirty="0"/>
              <a:t>Return of research results is key to community participation </a:t>
            </a:r>
          </a:p>
          <a:p>
            <a:r>
              <a:rPr lang="en-US" sz="2600" dirty="0"/>
              <a:t>Address community awareness to reduce stigma and silence </a:t>
            </a:r>
          </a:p>
          <a:p>
            <a:r>
              <a:rPr lang="en-US" sz="2600" dirty="0"/>
              <a:t>Advocate for structural change in medical and civic institutions</a:t>
            </a:r>
          </a:p>
          <a:p>
            <a:r>
              <a:rPr lang="en-US" sz="2600" b="1" dirty="0">
                <a:solidFill>
                  <a:schemeClr val="accent3"/>
                </a:solidFill>
              </a:rPr>
              <a:t>Community leaders and institutions can be trusted partners by providing health information and increasing awareness of positive outcomes from science-based medicine, eg, community leader post liver transplant for HCC</a:t>
            </a:r>
          </a:p>
          <a:p>
            <a:pPr marL="0" indent="0">
              <a:buNone/>
            </a:pPr>
            <a:endParaRPr lang="en-US" sz="2400" dirty="0"/>
          </a:p>
          <a:p>
            <a:pPr marL="0" indent="0">
              <a:buNone/>
            </a:pPr>
            <a:endParaRPr lang="en-US" sz="2400" dirty="0"/>
          </a:p>
        </p:txBody>
      </p:sp>
      <p:grpSp>
        <p:nvGrpSpPr>
          <p:cNvPr id="4" name="Group 1">
            <a:extLst>
              <a:ext uri="{FF2B5EF4-FFF2-40B4-BE49-F238E27FC236}">
                <a16:creationId xmlns:a16="http://schemas.microsoft.com/office/drawing/2014/main" id="{BA189C04-15C2-4D0F-9C40-5FA2BE8D9D90}"/>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911D31F8-896C-42F4-B721-814A41FB4C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7768940C-6266-4DFD-8D43-DE1E0D698DE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99845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E3CD-D5DC-4859-92E1-0B84EC2454CD}"/>
              </a:ext>
            </a:extLst>
          </p:cNvPr>
          <p:cNvSpPr>
            <a:spLocks noGrp="1"/>
          </p:cNvSpPr>
          <p:nvPr>
            <p:ph type="title"/>
          </p:nvPr>
        </p:nvSpPr>
        <p:spPr/>
        <p:txBody>
          <a:bodyPr>
            <a:normAutofit/>
          </a:bodyPr>
          <a:lstStyle/>
          <a:p>
            <a:r>
              <a:rPr lang="en-GB" dirty="0"/>
              <a:t>Emphasis Required to Improve Management</a:t>
            </a:r>
            <a:endParaRPr lang="en-US" dirty="0"/>
          </a:p>
        </p:txBody>
      </p:sp>
      <p:sp>
        <p:nvSpPr>
          <p:cNvPr id="3" name="Content Placeholder 2">
            <a:extLst>
              <a:ext uri="{FF2B5EF4-FFF2-40B4-BE49-F238E27FC236}">
                <a16:creationId xmlns:a16="http://schemas.microsoft.com/office/drawing/2014/main" id="{589401EC-4ED6-466A-8A2F-ED6AB4AB952F}"/>
              </a:ext>
            </a:extLst>
          </p:cNvPr>
          <p:cNvSpPr>
            <a:spLocks noGrp="1"/>
          </p:cNvSpPr>
          <p:nvPr>
            <p:ph idx="1"/>
          </p:nvPr>
        </p:nvSpPr>
        <p:spPr/>
        <p:txBody>
          <a:bodyPr>
            <a:normAutofit/>
          </a:bodyPr>
          <a:lstStyle/>
          <a:p>
            <a:r>
              <a:rPr lang="en-GB" dirty="0"/>
              <a:t>Recognition of epidemiology</a:t>
            </a:r>
          </a:p>
          <a:p>
            <a:r>
              <a:rPr lang="en-GB" dirty="0"/>
              <a:t>Better data analysis</a:t>
            </a:r>
          </a:p>
          <a:p>
            <a:r>
              <a:rPr lang="en-GB" dirty="0"/>
              <a:t>Community health education: minority groups</a:t>
            </a:r>
          </a:p>
          <a:p>
            <a:r>
              <a:rPr lang="en-GB" dirty="0"/>
              <a:t>Culturally relevant community interventions</a:t>
            </a:r>
          </a:p>
          <a:p>
            <a:r>
              <a:rPr lang="en-US" b="1" dirty="0">
                <a:solidFill>
                  <a:schemeClr val="accent3"/>
                </a:solidFill>
              </a:rPr>
              <a:t>Assistance of social services, voluntary operations, and </a:t>
            </a:r>
            <a:r>
              <a:rPr lang="en-US" b="1" dirty="0">
                <a:solidFill>
                  <a:schemeClr val="accent4"/>
                </a:solidFill>
              </a:rPr>
              <a:t>cultural mediators to establish trust</a:t>
            </a:r>
          </a:p>
          <a:p>
            <a:r>
              <a:rPr lang="en-US" dirty="0"/>
              <a:t>Clinical, psychological, and legal management of vulnerable groups</a:t>
            </a:r>
          </a:p>
          <a:p>
            <a:r>
              <a:rPr lang="en-US" dirty="0"/>
              <a:t>Should be a major objective of good government</a:t>
            </a:r>
          </a:p>
        </p:txBody>
      </p:sp>
      <p:grpSp>
        <p:nvGrpSpPr>
          <p:cNvPr id="6" name="Group 1">
            <a:extLst>
              <a:ext uri="{FF2B5EF4-FFF2-40B4-BE49-F238E27FC236}">
                <a16:creationId xmlns:a16="http://schemas.microsoft.com/office/drawing/2014/main" id="{F40CD2C1-79DD-45B6-88F9-FA28F1A5A155}"/>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68E2D5CB-0D4C-4FFA-B062-C95CB4D7D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C170E5EB-95C1-4A9E-9CC6-E6D55A0AEEB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4003450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678FA-2509-4F5B-8ECE-929CE9A42399}"/>
              </a:ext>
            </a:extLst>
          </p:cNvPr>
          <p:cNvSpPr>
            <a:spLocks noGrp="1"/>
          </p:cNvSpPr>
          <p:nvPr>
            <p:ph type="title"/>
          </p:nvPr>
        </p:nvSpPr>
        <p:spPr/>
        <p:txBody>
          <a:bodyPr/>
          <a:lstStyle/>
          <a:p>
            <a:r>
              <a:rPr lang="en-GB" dirty="0"/>
              <a:t>Educational Focus</a:t>
            </a:r>
            <a:endParaRPr lang="en-US" dirty="0"/>
          </a:p>
        </p:txBody>
      </p:sp>
      <p:sp>
        <p:nvSpPr>
          <p:cNvPr id="3" name="Content Placeholder 2">
            <a:extLst>
              <a:ext uri="{FF2B5EF4-FFF2-40B4-BE49-F238E27FC236}">
                <a16:creationId xmlns:a16="http://schemas.microsoft.com/office/drawing/2014/main" id="{F55627A0-365B-4B24-99CD-1C0098BEC54F}"/>
              </a:ext>
            </a:extLst>
          </p:cNvPr>
          <p:cNvSpPr>
            <a:spLocks noGrp="1"/>
          </p:cNvSpPr>
          <p:nvPr>
            <p:ph sz="half" idx="1"/>
          </p:nvPr>
        </p:nvSpPr>
        <p:spPr/>
        <p:txBody>
          <a:bodyPr>
            <a:normAutofit fontScale="92500" lnSpcReduction="10000"/>
          </a:bodyPr>
          <a:lstStyle/>
          <a:p>
            <a:pPr>
              <a:lnSpc>
                <a:spcPct val="100000"/>
              </a:lnSpc>
            </a:pPr>
            <a:r>
              <a:rPr lang="en-GB" dirty="0"/>
              <a:t>Explanation and educational sessions</a:t>
            </a:r>
          </a:p>
          <a:p>
            <a:pPr lvl="1">
              <a:lnSpc>
                <a:spcPct val="100000"/>
              </a:lnSpc>
            </a:pPr>
            <a:r>
              <a:rPr lang="en-GB" dirty="0"/>
              <a:t>Basic epidemiology of the infection</a:t>
            </a:r>
          </a:p>
          <a:p>
            <a:pPr lvl="1">
              <a:lnSpc>
                <a:spcPct val="100000"/>
              </a:lnSpc>
            </a:pPr>
            <a:r>
              <a:rPr lang="en-GB" dirty="0"/>
              <a:t>Routes of transmission</a:t>
            </a:r>
          </a:p>
          <a:p>
            <a:pPr lvl="1">
              <a:lnSpc>
                <a:spcPct val="100000"/>
              </a:lnSpc>
            </a:pPr>
            <a:r>
              <a:rPr lang="en-GB" dirty="0"/>
              <a:t>Household clustering</a:t>
            </a:r>
          </a:p>
          <a:p>
            <a:pPr lvl="1">
              <a:lnSpc>
                <a:spcPct val="100000"/>
              </a:lnSpc>
            </a:pPr>
            <a:r>
              <a:rPr lang="en-GB" dirty="0"/>
              <a:t>Sexual transmission</a:t>
            </a:r>
          </a:p>
          <a:p>
            <a:pPr lvl="1">
              <a:lnSpc>
                <a:spcPct val="100000"/>
              </a:lnSpc>
            </a:pPr>
            <a:r>
              <a:rPr lang="en-GB" dirty="0"/>
              <a:t>Mother to child transmission </a:t>
            </a:r>
          </a:p>
          <a:p>
            <a:pPr lvl="1">
              <a:lnSpc>
                <a:spcPct val="100000"/>
              </a:lnSpc>
            </a:pPr>
            <a:r>
              <a:rPr lang="en-GB" dirty="0"/>
              <a:t>Parenteral transmission (needlestick)</a:t>
            </a:r>
          </a:p>
        </p:txBody>
      </p:sp>
      <p:sp>
        <p:nvSpPr>
          <p:cNvPr id="6" name="Content Placeholder 5">
            <a:extLst>
              <a:ext uri="{FF2B5EF4-FFF2-40B4-BE49-F238E27FC236}">
                <a16:creationId xmlns:a16="http://schemas.microsoft.com/office/drawing/2014/main" id="{EDE0C0EE-9D21-410E-9DAF-89E240CC9DE0}"/>
              </a:ext>
            </a:extLst>
          </p:cNvPr>
          <p:cNvSpPr>
            <a:spLocks noGrp="1"/>
          </p:cNvSpPr>
          <p:nvPr>
            <p:ph sz="half" idx="2"/>
          </p:nvPr>
        </p:nvSpPr>
        <p:spPr/>
        <p:txBody>
          <a:bodyPr/>
          <a:lstStyle/>
          <a:p>
            <a:r>
              <a:rPr lang="en-GB" dirty="0"/>
              <a:t>Importance of screening</a:t>
            </a:r>
          </a:p>
          <a:p>
            <a:r>
              <a:rPr lang="en-GB" dirty="0"/>
              <a:t>Available treatments</a:t>
            </a:r>
          </a:p>
          <a:p>
            <a:r>
              <a:rPr lang="en-GB" dirty="0"/>
              <a:t>Prevention and vaccination</a:t>
            </a:r>
          </a:p>
          <a:p>
            <a:r>
              <a:rPr lang="en-GB" dirty="0"/>
              <a:t>Explanation of costs</a:t>
            </a:r>
            <a:endParaRPr lang="en-US" strike="sngStrike" dirty="0"/>
          </a:p>
          <a:p>
            <a:endParaRPr lang="en-US" dirty="0"/>
          </a:p>
        </p:txBody>
      </p:sp>
      <p:grpSp>
        <p:nvGrpSpPr>
          <p:cNvPr id="7" name="Group 1">
            <a:extLst>
              <a:ext uri="{FF2B5EF4-FFF2-40B4-BE49-F238E27FC236}">
                <a16:creationId xmlns:a16="http://schemas.microsoft.com/office/drawing/2014/main" id="{8A5053D9-3EBF-47F2-9A6C-F6708B241E07}"/>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42670B3B-AB8D-4B98-A120-E76C217A9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DC6FFE6-62E0-4FDA-8329-D0CDD5FD968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850104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F6EB0-C739-4F31-AE99-734A14E34A81}"/>
              </a:ext>
            </a:extLst>
          </p:cNvPr>
          <p:cNvSpPr>
            <a:spLocks noGrp="1"/>
          </p:cNvSpPr>
          <p:nvPr>
            <p:ph type="title"/>
          </p:nvPr>
        </p:nvSpPr>
        <p:spPr/>
        <p:txBody>
          <a:bodyPr>
            <a:noAutofit/>
          </a:bodyPr>
          <a:lstStyle/>
          <a:p>
            <a:r>
              <a:rPr lang="en-US" b="1" dirty="0"/>
              <a:t>Improving Accessibility of Health Services for Indigenous People</a:t>
            </a:r>
          </a:p>
        </p:txBody>
      </p:sp>
      <p:sp>
        <p:nvSpPr>
          <p:cNvPr id="3" name="Content Placeholder 2">
            <a:extLst>
              <a:ext uri="{FF2B5EF4-FFF2-40B4-BE49-F238E27FC236}">
                <a16:creationId xmlns:a16="http://schemas.microsoft.com/office/drawing/2014/main" id="{C2CA2DC0-B701-4905-B45F-A93DA51509C0}"/>
              </a:ext>
            </a:extLst>
          </p:cNvPr>
          <p:cNvSpPr>
            <a:spLocks noGrp="1"/>
          </p:cNvSpPr>
          <p:nvPr>
            <p:ph sz="half" idx="1"/>
          </p:nvPr>
        </p:nvSpPr>
        <p:spPr/>
        <p:txBody>
          <a:bodyPr>
            <a:noAutofit/>
          </a:bodyPr>
          <a:lstStyle/>
          <a:p>
            <a:r>
              <a:rPr lang="en-US" sz="2600" dirty="0"/>
              <a:t>Strategies addressing </a:t>
            </a:r>
            <a:r>
              <a:rPr lang="en-US" sz="2600" b="1" dirty="0">
                <a:solidFill>
                  <a:schemeClr val="accent3"/>
                </a:solidFill>
              </a:rPr>
              <a:t>physical and economic barriers</a:t>
            </a:r>
            <a:r>
              <a:rPr lang="en-US" sz="2600" dirty="0"/>
              <a:t>:</a:t>
            </a:r>
          </a:p>
          <a:p>
            <a:pPr lvl="1"/>
            <a:r>
              <a:rPr lang="en-US" sz="2400" dirty="0"/>
              <a:t>Local health services</a:t>
            </a:r>
          </a:p>
          <a:p>
            <a:pPr lvl="1"/>
            <a:r>
              <a:rPr lang="en-US" sz="2400" dirty="0"/>
              <a:t>Transportation to health services</a:t>
            </a:r>
          </a:p>
          <a:p>
            <a:pPr lvl="1"/>
            <a:r>
              <a:rPr lang="en-US" sz="2400" dirty="0"/>
              <a:t>Flexibility in appointment times outside of normal work hours</a:t>
            </a:r>
          </a:p>
          <a:p>
            <a:pPr lvl="1"/>
            <a:r>
              <a:rPr lang="en-US" sz="2400" dirty="0"/>
              <a:t>Home visitation</a:t>
            </a:r>
          </a:p>
          <a:p>
            <a:pPr lvl="1"/>
            <a:r>
              <a:rPr lang="en-US" sz="2400" dirty="0"/>
              <a:t>Decrease (or support for) health service copayment </a:t>
            </a:r>
          </a:p>
          <a:p>
            <a:pPr marL="0" indent="0">
              <a:buNone/>
            </a:pPr>
            <a:endParaRPr lang="en-US" sz="2600" dirty="0"/>
          </a:p>
          <a:p>
            <a:pPr marL="0" indent="0">
              <a:buNone/>
            </a:pPr>
            <a:endParaRPr lang="en-US" altLang="zh-TW" sz="1400" dirty="0"/>
          </a:p>
        </p:txBody>
      </p:sp>
      <p:sp>
        <p:nvSpPr>
          <p:cNvPr id="4" name="Content Placeholder 3">
            <a:extLst>
              <a:ext uri="{FF2B5EF4-FFF2-40B4-BE49-F238E27FC236}">
                <a16:creationId xmlns:a16="http://schemas.microsoft.com/office/drawing/2014/main" id="{E8907176-EF39-49D9-8AE5-06453B4E7342}"/>
              </a:ext>
            </a:extLst>
          </p:cNvPr>
          <p:cNvSpPr>
            <a:spLocks noGrp="1"/>
          </p:cNvSpPr>
          <p:nvPr>
            <p:ph sz="half" idx="2"/>
          </p:nvPr>
        </p:nvSpPr>
        <p:spPr/>
        <p:txBody>
          <a:bodyPr/>
          <a:lstStyle/>
          <a:p>
            <a:r>
              <a:rPr lang="en-US" altLang="zh-TW" sz="2600" dirty="0"/>
              <a:t>Strategies addressing </a:t>
            </a:r>
            <a:r>
              <a:rPr lang="en-US" altLang="zh-TW" sz="2600" b="1" dirty="0">
                <a:solidFill>
                  <a:schemeClr val="accent1"/>
                </a:solidFill>
              </a:rPr>
              <a:t>cultural competence, acceptability, and appropriateness</a:t>
            </a:r>
            <a:r>
              <a:rPr lang="en-US" altLang="zh-TW" sz="2600" dirty="0"/>
              <a:t>:</a:t>
            </a:r>
          </a:p>
          <a:p>
            <a:pPr lvl="1"/>
            <a:r>
              <a:rPr lang="en-US" altLang="zh-TW" sz="2400" dirty="0"/>
              <a:t>Building clinical relationships based on trust and mutual respect</a:t>
            </a:r>
          </a:p>
          <a:p>
            <a:pPr lvl="1"/>
            <a:r>
              <a:rPr lang="en-US" altLang="zh-TW" sz="2400" dirty="0"/>
              <a:t>Indigenous health workers to deliver a culturally safe service </a:t>
            </a:r>
          </a:p>
          <a:p>
            <a:pPr lvl="1"/>
            <a:r>
              <a:rPr lang="en-US" altLang="zh-TW" sz="2400" dirty="0"/>
              <a:t>Support for culturally competent communication</a:t>
            </a:r>
          </a:p>
          <a:p>
            <a:pPr lvl="1"/>
            <a:r>
              <a:rPr lang="en-US" altLang="zh-TW" sz="2400" dirty="0"/>
              <a:t>Working with community elders and kinship networks</a:t>
            </a:r>
          </a:p>
          <a:p>
            <a:endParaRPr lang="en-US" dirty="0"/>
          </a:p>
        </p:txBody>
      </p:sp>
      <p:grpSp>
        <p:nvGrpSpPr>
          <p:cNvPr id="5" name="Group 1">
            <a:extLst>
              <a:ext uri="{FF2B5EF4-FFF2-40B4-BE49-F238E27FC236}">
                <a16:creationId xmlns:a16="http://schemas.microsoft.com/office/drawing/2014/main" id="{AEADCAAA-38FF-4E8D-A605-79652AA2C9DC}"/>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64DD10ED-D784-4A04-AEBA-07884E936C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0E2C1BA-E54A-4266-9042-392887E888A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459131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3998A7-B87A-40F5-90EE-5326F73F26B4}"/>
              </a:ext>
            </a:extLst>
          </p:cNvPr>
          <p:cNvSpPr/>
          <p:nvPr/>
        </p:nvSpPr>
        <p:spPr bwMode="auto">
          <a:xfrm>
            <a:off x="447472" y="2200590"/>
            <a:ext cx="11139853" cy="2924069"/>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p:cNvSpPr>
            <a:spLocks noGrp="1"/>
          </p:cNvSpPr>
          <p:nvPr>
            <p:ph type="title"/>
          </p:nvPr>
        </p:nvSpPr>
        <p:spPr/>
        <p:txBody>
          <a:bodyPr/>
          <a:lstStyle/>
          <a:p>
            <a:r>
              <a:rPr lang="en-US" b="1" dirty="0">
                <a:cs typeface="Calibri" panose="020F0502020204030204" pitchFamily="34" charset="0"/>
              </a:rPr>
              <a:t>Key Take-home Points</a:t>
            </a:r>
          </a:p>
        </p:txBody>
      </p:sp>
      <p:sp>
        <p:nvSpPr>
          <p:cNvPr id="3" name="Text Placeholder 2"/>
          <p:cNvSpPr>
            <a:spLocks noGrp="1"/>
          </p:cNvSpPr>
          <p:nvPr>
            <p:ph idx="1"/>
          </p:nvPr>
        </p:nvSpPr>
        <p:spPr/>
        <p:txBody>
          <a:bodyPr>
            <a:noAutofit/>
          </a:bodyPr>
          <a:lstStyle/>
          <a:p>
            <a:pPr>
              <a:spcBef>
                <a:spcPts val="1800"/>
              </a:spcBef>
              <a:spcAft>
                <a:spcPts val="1440"/>
              </a:spcAft>
            </a:pPr>
            <a:r>
              <a:rPr lang="en-US" sz="2600" dirty="0">
                <a:cs typeface="Calibri" panose="020F0502020204030204" pitchFamily="34" charset="0"/>
              </a:rPr>
              <a:t>The majority of US hepatitis B patients are foreign born</a:t>
            </a:r>
          </a:p>
          <a:p>
            <a:pPr>
              <a:spcBef>
                <a:spcPts val="1800"/>
              </a:spcBef>
              <a:spcAft>
                <a:spcPts val="1440"/>
              </a:spcAft>
            </a:pPr>
            <a:r>
              <a:rPr lang="en-US" sz="2600" dirty="0">
                <a:cs typeface="Calibri" panose="020F0502020204030204" pitchFamily="34" charset="0"/>
              </a:rPr>
              <a:t>Many minority, indigenous and immigrant communities globally have high prevalence of hepatitis B </a:t>
            </a:r>
            <a:r>
              <a:rPr lang="en-US" sz="2600" dirty="0">
                <a:cs typeface="Calibri" panose="020F0502020204030204" pitchFamily="34" charset="0"/>
                <a:sym typeface="Wingdings" panose="05000000000000000000" pitchFamily="2" charset="2"/>
              </a:rPr>
              <a:t> Intervention need to be </a:t>
            </a:r>
            <a:r>
              <a:rPr lang="en-US" sz="2600" b="1" dirty="0">
                <a:cs typeface="Calibri" panose="020F0502020204030204" pitchFamily="34" charset="0"/>
                <a:sym typeface="Wingdings" panose="05000000000000000000" pitchFamily="2" charset="2"/>
              </a:rPr>
              <a:t>culturally sensitive</a:t>
            </a:r>
            <a:r>
              <a:rPr lang="en-US" sz="2600" dirty="0">
                <a:cs typeface="Calibri" panose="020F0502020204030204" pitchFamily="34" charset="0"/>
                <a:sym typeface="Wingdings" panose="05000000000000000000" pitchFamily="2" charset="2"/>
              </a:rPr>
              <a:t>.</a:t>
            </a:r>
            <a:endParaRPr lang="en-US" sz="2600" dirty="0">
              <a:cs typeface="Calibri" panose="020F0502020204030204" pitchFamily="34" charset="0"/>
            </a:endParaRPr>
          </a:p>
          <a:p>
            <a:pPr>
              <a:spcBef>
                <a:spcPts val="1800"/>
              </a:spcBef>
              <a:spcAft>
                <a:spcPts val="1440"/>
              </a:spcAft>
            </a:pPr>
            <a:r>
              <a:rPr lang="en-US" sz="2600" dirty="0">
                <a:cs typeface="Calibri" panose="020F0502020204030204" pitchFamily="34" charset="0"/>
              </a:rPr>
              <a:t>Insured patients in western countries are </a:t>
            </a:r>
            <a:r>
              <a:rPr lang="en-US" sz="2600" b="1" dirty="0">
                <a:cs typeface="Calibri" panose="020F0502020204030204" pitchFamily="34" charset="0"/>
              </a:rPr>
              <a:t>severely underdiagnosed </a:t>
            </a:r>
            <a:r>
              <a:rPr lang="en-US" sz="2600" dirty="0">
                <a:cs typeface="Calibri" panose="020F0502020204030204" pitchFamily="34" charset="0"/>
              </a:rPr>
              <a:t>for hepatitis B (20%).</a:t>
            </a:r>
            <a:endParaRPr lang="en-US" sz="2600" b="1" dirty="0">
              <a:cs typeface="Calibri" panose="020F0502020204030204" pitchFamily="34" charset="0"/>
            </a:endParaRPr>
          </a:p>
          <a:p>
            <a:pPr lvl="1">
              <a:spcBef>
                <a:spcPts val="1800"/>
              </a:spcBef>
              <a:spcAft>
                <a:spcPts val="1440"/>
              </a:spcAft>
            </a:pPr>
            <a:r>
              <a:rPr lang="en-US" sz="2400" dirty="0">
                <a:cs typeface="Calibri" panose="020F0502020204030204" pitchFamily="34" charset="0"/>
              </a:rPr>
              <a:t>Of those, the majority does not undergo optimal </a:t>
            </a:r>
            <a:r>
              <a:rPr lang="en-US" sz="2400" b="1" dirty="0">
                <a:cs typeface="Calibri" panose="020F0502020204030204" pitchFamily="34" charset="0"/>
              </a:rPr>
              <a:t>evaluation and monitoring</a:t>
            </a:r>
          </a:p>
          <a:p>
            <a:pPr>
              <a:spcBef>
                <a:spcPts val="1800"/>
              </a:spcBef>
            </a:pPr>
            <a:r>
              <a:rPr lang="en-US" sz="2600" dirty="0">
                <a:cs typeface="Calibri" panose="020F0502020204030204" pitchFamily="34" charset="0"/>
              </a:rPr>
              <a:t>More </a:t>
            </a:r>
            <a:r>
              <a:rPr lang="en-US" sz="2600" b="1" dirty="0">
                <a:solidFill>
                  <a:srgbClr val="FF0000"/>
                </a:solidFill>
                <a:cs typeface="Calibri" panose="020F0502020204030204" pitchFamily="34" charset="0"/>
              </a:rPr>
              <a:t>provider and community awareness/education </a:t>
            </a:r>
            <a:r>
              <a:rPr lang="en-US" sz="2600" dirty="0">
                <a:cs typeface="Calibri" panose="020F0502020204030204" pitchFamily="34" charset="0"/>
              </a:rPr>
              <a:t>is needed</a:t>
            </a:r>
          </a:p>
          <a:p>
            <a:pPr>
              <a:spcBef>
                <a:spcPts val="1800"/>
              </a:spcBef>
            </a:pPr>
            <a:r>
              <a:rPr lang="en-US" sz="2600" dirty="0">
                <a:cs typeface="Calibri" panose="020F0502020204030204" pitchFamily="34" charset="0"/>
              </a:rPr>
              <a:t>More </a:t>
            </a:r>
            <a:r>
              <a:rPr lang="en-US" sz="2600" b="1" dirty="0">
                <a:cs typeface="Calibri" panose="020F0502020204030204" pitchFamily="34" charset="0"/>
              </a:rPr>
              <a:t>simplified and practical </a:t>
            </a:r>
            <a:r>
              <a:rPr lang="en-US" sz="2600" dirty="0">
                <a:cs typeface="Calibri" panose="020F0502020204030204" pitchFamily="34" charset="0"/>
              </a:rPr>
              <a:t>screening and treatment algorithm is needed</a:t>
            </a:r>
          </a:p>
        </p:txBody>
      </p:sp>
      <p:grpSp>
        <p:nvGrpSpPr>
          <p:cNvPr id="8" name="Group 1">
            <a:extLst>
              <a:ext uri="{FF2B5EF4-FFF2-40B4-BE49-F238E27FC236}">
                <a16:creationId xmlns:a16="http://schemas.microsoft.com/office/drawing/2014/main" id="{DC301211-BD01-4207-ABAF-29AB398636D7}"/>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3CA4E72E-2DA5-4BC7-AB24-F7628C4238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BEA2F6E0-638D-4456-858F-152B2A17B4E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411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kumimoji="0" lang="en-US" alt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Go Online for More CCO </a:t>
            </a:r>
            <a:br>
              <a:rPr kumimoji="0" lang="en-US" alt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br>
            <a:r>
              <a:rPr kumimoji="0" lang="en-US" alt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Coverage of Racial Disparities in Hepatitis and HIV</a:t>
            </a:r>
            <a:endParaRPr lang="en-US" altLang="en-US" sz="4000" dirty="0"/>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lnSpcReduction="10000"/>
          </a:bodyPr>
          <a:lstStyle/>
          <a:p>
            <a:pPr eaLnBrk="1" hangingPunct="1">
              <a:buClr>
                <a:schemeClr val="accent6"/>
              </a:buClr>
              <a:defRPr/>
            </a:pPr>
            <a:r>
              <a:rPr lang="en-US" dirty="0">
                <a:solidFill>
                  <a:srgbClr val="E1471D"/>
                </a:solidFill>
                <a:cs typeface="Calibri" panose="020F0502020204030204" pitchFamily="34" charset="0"/>
              </a:rPr>
              <a:t>ClinicalThought commentaries </a:t>
            </a:r>
            <a:r>
              <a:rPr lang="en-US" b="0" dirty="0">
                <a:cs typeface="Calibri" panose="020F0502020204030204" pitchFamily="34" charset="0"/>
              </a:rPr>
              <a:t>in which faculty working on combatting racial inequities provide personal perspectives on strategies that clinicians should implement</a:t>
            </a:r>
          </a:p>
          <a:p>
            <a:pPr>
              <a:buClr>
                <a:schemeClr val="accent6"/>
              </a:buClr>
              <a:defRPr/>
            </a:pPr>
            <a:r>
              <a:rPr lang="en-US" dirty="0">
                <a:solidFill>
                  <a:schemeClr val="accent3"/>
                </a:solidFill>
                <a:effectLst/>
                <a:cs typeface="Calibri" panose="020F0502020204030204" pitchFamily="34" charset="0"/>
              </a:rPr>
              <a:t>Clinical Focus modules </a:t>
            </a:r>
            <a:r>
              <a:rPr lang="en-US" b="0" dirty="0">
                <a:effectLst/>
                <a:cs typeface="Calibri" panose="020F0502020204030204" pitchFamily="34" charset="0"/>
              </a:rPr>
              <a:t>providing in-depth consideration of the most challenging aspects of racial disparities in care globally</a:t>
            </a:r>
          </a:p>
          <a:p>
            <a:pPr>
              <a:buClr>
                <a:schemeClr val="tx2">
                  <a:lumMod val="20000"/>
                  <a:lumOff val="80000"/>
                </a:schemeClr>
              </a:buClr>
              <a:defRPr/>
            </a:pPr>
            <a:r>
              <a:rPr lang="en-US" dirty="0">
                <a:solidFill>
                  <a:srgbClr val="E1471D"/>
                </a:solidFill>
                <a:cs typeface="Calibri" panose="020F0502020204030204" pitchFamily="34" charset="0"/>
              </a:rPr>
              <a:t>Additional CME/CE-certified slideset </a:t>
            </a:r>
            <a:r>
              <a:rPr lang="en-US" b="0" dirty="0">
                <a:cs typeface="Calibri" panose="020F0502020204030204" pitchFamily="34" charset="0"/>
              </a:rPr>
              <a:t>on barriers to HCV and HIV care </a:t>
            </a:r>
            <a:br>
              <a:rPr lang="en-US" b="0" dirty="0">
                <a:cs typeface="Calibri" panose="020F0502020204030204" pitchFamily="34" charset="0"/>
              </a:rPr>
            </a:br>
            <a:r>
              <a:rPr lang="en-US" b="0" dirty="0">
                <a:cs typeface="Calibri" panose="020F0502020204030204" pitchFamily="34" charset="0"/>
              </a:rPr>
              <a:t>with expert faculty commentary </a:t>
            </a:r>
          </a:p>
          <a:p>
            <a:pPr>
              <a:buClr>
                <a:schemeClr val="tx2">
                  <a:lumMod val="20000"/>
                  <a:lumOff val="80000"/>
                </a:schemeClr>
              </a:buClr>
              <a:defRPr/>
            </a:pPr>
            <a:r>
              <a:rPr lang="en-US" dirty="0">
                <a:solidFill>
                  <a:srgbClr val="E1471D"/>
                </a:solidFill>
                <a:cs typeface="Calibri" panose="020F0502020204030204" pitchFamily="34" charset="0"/>
              </a:rPr>
              <a:t>Podcasts </a:t>
            </a:r>
            <a:r>
              <a:rPr lang="en-US" b="0" dirty="0">
                <a:cs typeface="Calibri" panose="020F0502020204030204" pitchFamily="34" charset="0"/>
              </a:rPr>
              <a:t>of all the key data</a:t>
            </a:r>
          </a:p>
          <a:p>
            <a:pPr>
              <a:buClr>
                <a:schemeClr val="tx2">
                  <a:lumMod val="20000"/>
                  <a:lumOff val="80000"/>
                </a:schemeClr>
              </a:buClr>
              <a:defRPr/>
            </a:pPr>
            <a:endParaRPr lang="en-US" b="0" dirty="0">
              <a:cs typeface="Calibri" panose="020F0502020204030204" pitchFamily="34" charset="0"/>
            </a:endParaRPr>
          </a:p>
          <a:p>
            <a:pPr>
              <a:buClr>
                <a:schemeClr val="tx2">
                  <a:lumMod val="20000"/>
                  <a:lumOff val="80000"/>
                </a:schemeClr>
              </a:buClr>
              <a:defRPr/>
            </a:pPr>
            <a:endParaRPr lang="en-US" b="0" dirty="0">
              <a:cs typeface="Calibri" panose="020F0502020204030204" pitchFamily="34" charset="0"/>
            </a:endParaRPr>
          </a:p>
        </p:txBody>
      </p:sp>
      <p:sp>
        <p:nvSpPr>
          <p:cNvPr id="6" name="Content Placeholder 4">
            <a:extLst>
              <a:ext uri="{FF2B5EF4-FFF2-40B4-BE49-F238E27FC236}">
                <a16:creationId xmlns:a16="http://schemas.microsoft.com/office/drawing/2014/main" id="{9D2BF65C-3161-4CCB-88D2-965090B0C987}"/>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clinicaloptions.com/c19</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9EA638FBE99C4D86102C08E988A5EB" ma:contentTypeVersion="1" ma:contentTypeDescription="Create a new document." ma:contentTypeScope="" ma:versionID="423304db0bf37d266b2ca40bd39f5931">
  <xsd:schema xmlns:xsd="http://www.w3.org/2001/XMLSchema" xmlns:xs="http://www.w3.org/2001/XMLSchema" xmlns:p="http://schemas.microsoft.com/office/2006/metadata/properties" xmlns:ns2="d359a8a5-731c-4a71-8636-5ac3511c1690" xmlns:ns3="d4c0df4e-66bc-453f-9bcc-bff2545d0516" targetNamespace="http://schemas.microsoft.com/office/2006/metadata/properties" ma:root="true" ma:fieldsID="fc849b79ec0dc30839bec7f8c9fcedb4" ns2:_="" ns3:_="">
    <xsd:import namespace="d359a8a5-731c-4a71-8636-5ac3511c1690"/>
    <xsd:import namespace="d4c0df4e-66bc-453f-9bcc-bff2545d051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4c0df4e-66bc-453f-9bcc-bff2545d051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A4FR6MYESRRE-845466791-5</_dlc_DocId>
    <_dlc_DocIdUrl xmlns="d359a8a5-731c-4a71-8636-5ac3511c1690">
      <Url>https://intranet.clinicaloptions.com/mews/hiv/HIV_2021_Racial_Disparities_WC_(PRP3859)/Clinical_Focus__2/_layouts/15/DocIdRedir.aspx?ID=A4FR6MYESRRE-845466791-5</Url>
      <Description>A4FR6MYESRRE-845466791-5</Description>
    </_dlc_DocIdUrl>
    <Document_x0020_Category xmlns="d4c0df4e-66bc-453f-9bcc-bff2545d0516">Slides - Downloadable</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C978B9F-DED3-4145-92E4-BC17A4214D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d4c0df4e-66bc-453f-9bcc-bff2545d05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56EFAB0-773F-4AFF-9A98-48D6DD1271F6}">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http://schemas.microsoft.com/office/2006/metadata/properties"/>
    <ds:schemaRef ds:uri="d4c0df4e-66bc-453f-9bcc-bff2545d0516"/>
    <ds:schemaRef ds:uri="d359a8a5-731c-4a71-8636-5ac3511c169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8796</TotalTime>
  <Words>1472</Words>
  <Application>Microsoft Office PowerPoint</Application>
  <PresentationFormat>Widescreen</PresentationFormat>
  <Paragraphs>230</Paragraphs>
  <Slides>19</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Times</vt:lpstr>
      <vt:lpstr>Wingdings</vt:lpstr>
      <vt:lpstr>1_2017_HTAA_Diabetes</vt:lpstr>
      <vt:lpstr>A Thorough Analysis of Global Racial Disparities in HBV Care </vt:lpstr>
      <vt:lpstr>About These Slides</vt:lpstr>
      <vt:lpstr>Core Faculty</vt:lpstr>
      <vt:lpstr>HBV Burden</vt:lpstr>
      <vt:lpstr>Global HBV Burden and the Poor Care Cascade</vt:lpstr>
      <vt:lpstr>Gaps in the “Care Cascade”</vt:lpstr>
      <vt:lpstr>Barriers to Screening, Evaluation, and Treatment</vt:lpstr>
      <vt:lpstr>Reasons for Avoiding Seeking Care</vt:lpstr>
      <vt:lpstr>African Immigrant Communities  Face Barriers in Access to Healthcare</vt:lpstr>
      <vt:lpstr>African Immigrant Communities Can Reflect Socioeconomic/Cultural Dynamics of Home Countries </vt:lpstr>
      <vt:lpstr>Not All Barriers Financial or Access to Care:  Reasons for Lack of Treatment</vt:lpstr>
      <vt:lpstr>Barriers in HBV Care for Minority Populations</vt:lpstr>
      <vt:lpstr>Solutions to Overcome Barriers to Care </vt:lpstr>
      <vt:lpstr>Community-Based Strategies to  Address Hepatitis B Disparities </vt:lpstr>
      <vt:lpstr>Emphasis Required to Improve Management</vt:lpstr>
      <vt:lpstr>Educational Focus</vt:lpstr>
      <vt:lpstr>Improving Accessibility of Health Services for Indigenous People</vt:lpstr>
      <vt:lpstr>Key Take-home Points</vt:lpstr>
      <vt:lpstr>Go Online for More CCO  Coverage of Racial Disparities in Hepatitis and HIV</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Tackling Racial Disparities in HBV Care</dc:title>
  <dc:creator>Preferred User</dc:creator>
  <cp:lastModifiedBy>Dussadee Royal</cp:lastModifiedBy>
  <cp:revision>658</cp:revision>
  <cp:lastPrinted>2016-09-26T20:21:49Z</cp:lastPrinted>
  <dcterms:created xsi:type="dcterms:W3CDTF">2005-05-27T15:08:01Z</dcterms:created>
  <dcterms:modified xsi:type="dcterms:W3CDTF">2021-12-02T18:37:44Z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d15986fe-7ab4-4ee1-b5f3-a5fabe38f84d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0x010100DC9EA638FBE99C4D86102C08E988A5EB</vt:lpwstr>
  </property>
</Properties>
</file>