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6"/>
  </p:notesMasterIdLst>
  <p:handoutMasterIdLst>
    <p:handoutMasterId r:id="rId17"/>
  </p:handoutMasterIdLst>
  <p:sldIdLst>
    <p:sldId id="321" r:id="rId7"/>
    <p:sldId id="308" r:id="rId8"/>
    <p:sldId id="547" r:id="rId9"/>
    <p:sldId id="559" r:id="rId10"/>
    <p:sldId id="549" r:id="rId11"/>
    <p:sldId id="554" r:id="rId12"/>
    <p:sldId id="555" r:id="rId13"/>
    <p:sldId id="552" r:id="rId14"/>
    <p:sldId id="318" r:id="rId15"/>
  </p:sldIdLst>
  <p:sldSz cx="12192000" cy="6858000"/>
  <p:notesSz cx="7315200" cy="9601200"/>
  <p:custDataLst>
    <p:tags r:id="rId1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166D13-CFFF-6140-C3DE-48E112F3D90B}" name="Maddelynne Parker" initials="MP" userId="Maddelynne Parker" providerId="None"/>
  <p188:author id="{3A880627-937B-931E-5FBC-5DC0BC732A34}" name="CLINICALOPTIONS\tquill" initials="C" userId="CLINICALOPTIONS\tquill" providerId="None"/>
  <p188:author id="{D1DEB059-BF63-E75B-3DF1-CD9B1166B984}" name="Kara Nyberg" initials="KN" userId="63b453b522a604bf" providerId="Windows Live"/>
  <p188:author id="{C772B16C-EC49-6B94-C69D-D4EE7B28CD7C}" name="nhanson" initials="n" userId="nhanson" providerId="None"/>
  <p188:author id="{9DF1F0D3-15E2-F968-0841-EEDEDB64C3B5}" name="Melanie Couton" initials="" userId="S::mcouton@clinicaloptions.com::b5a8fb1e-a716-46a0-9a38-0d707f5e2bf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Marie Becker" initials="MB" lastIdx="4" clrIdx="15">
    <p:extLst>
      <p:ext uri="{19B8F6BF-5375-455C-9EA6-DF929625EA0E}">
        <p15:presenceInfo xmlns:p15="http://schemas.microsoft.com/office/powerpoint/2012/main" userId="S::mbecker@clinicaloptions.com::a16991b8-7bb5-4da5-98af-c360d036dd2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184" autoAdjust="0"/>
  </p:normalViewPr>
  <p:slideViewPr>
    <p:cSldViewPr snapToGrid="0">
      <p:cViewPr varScale="1">
        <p:scale>
          <a:sx n="103" d="100"/>
          <a:sy n="103" d="100"/>
        </p:scale>
        <p:origin x="114" y="102"/>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microsoft.com/office/2018/10/relationships/authors" Target="author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NSCLC, non-small-cell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190666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effectLst/>
                <a:latin typeface="Arial" panose="020B0604020202020204" pitchFamily="34" charset="0"/>
                <a:ea typeface="Calibri" panose="020F0502020204030204" pitchFamily="34" charset="0"/>
              </a:rPr>
              <a:t>ADC, antibody–drug conjugate; CNS, central nervous system; NSCLC, non-small-cell lung cancer; </a:t>
            </a:r>
            <a:r>
              <a:rPr lang="en-US" sz="1200" i="1" kern="100" dirty="0">
                <a:solidFill>
                  <a:srgbClr val="000000"/>
                </a:solidFill>
                <a:effectLst/>
                <a:latin typeface="+mn-lt"/>
                <a:ea typeface="Times New Roman" panose="02020603050405020304" pitchFamily="18" charset="0"/>
                <a:cs typeface="Times New Roman" panose="02020603050405020304" pitchFamily="18" charset="0"/>
              </a:rPr>
              <a:t>mAb, monoclonal antibody; ORR, objective response rate.</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7038132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C, cycle; CNS, central nervous system; D, day; DoR, duration of response; f/u, follow-up; HER3-Dxd, </a:t>
            </a:r>
            <a:r>
              <a:rPr lang="en-US" sz="1200" i="1" dirty="0"/>
              <a:t>p</a:t>
            </a:r>
            <a:r>
              <a:rPr lang="en-US" altLang="en-US" sz="1200" i="1" dirty="0"/>
              <a:t>atritumab deruxtecan; mets, metastases; NSCLC, non-small-cell lung cancer; ORR, objective response rate; PD, progressive disease; </a:t>
            </a:r>
            <a:r>
              <a:rPr lang="en-US" i="1" dirty="0"/>
              <a:t>tx, treatment.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0265818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effectLst/>
                <a:latin typeface="Arial" panose="020B0604020202020204" pitchFamily="34" charset="0"/>
                <a:ea typeface="Calibri" panose="020F0502020204030204" pitchFamily="34" charset="0"/>
              </a:rPr>
              <a:t>BICR, blinded independent central review; CNS, central nervous system; CR, complete response; DCR, disease control rate; DoR, duration of response; mets, metastases; NE, not evaluable; ORR, objective response rate; </a:t>
            </a:r>
            <a:r>
              <a:rPr lang="en-US" sz="1200" i="1" kern="100" dirty="0">
                <a:solidFill>
                  <a:srgbClr val="000000"/>
                </a:solidFill>
                <a:effectLst/>
                <a:latin typeface="+mn-lt"/>
                <a:ea typeface="Times New Roman" panose="02020603050405020304" pitchFamily="18" charset="0"/>
                <a:cs typeface="Times New Roman" panose="02020603050405020304" pitchFamily="18" charset="0"/>
              </a:rPr>
              <a:t>PD, progressive disease; </a:t>
            </a:r>
            <a:r>
              <a:rPr lang="en-US" sz="1200" i="1" dirty="0"/>
              <a:t>PR, partial response; </a:t>
            </a:r>
            <a:r>
              <a:rPr lang="en-US" sz="1200" i="1" dirty="0">
                <a:latin typeface="Arial" panose="020B0604020202020204" pitchFamily="34" charset="0"/>
                <a:ea typeface="Calibri" panose="020F0502020204030204" pitchFamily="34" charset="0"/>
              </a:rPr>
              <a:t>SD, stable disease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8211742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effectLst/>
                <a:latin typeface="Arial" panose="020B0604020202020204" pitchFamily="34" charset="0"/>
                <a:ea typeface="Calibri" panose="020F0502020204030204" pitchFamily="34" charset="0"/>
              </a:rPr>
              <a:t>BICR, blinded independent central review; CNS, central nervous system; mets, metastases; </a:t>
            </a:r>
            <a:r>
              <a:rPr lang="en-US" sz="1200" i="1" kern="100" dirty="0">
                <a:solidFill>
                  <a:srgbClr val="000000"/>
                </a:solidFill>
                <a:effectLst/>
                <a:latin typeface="+mn-lt"/>
                <a:ea typeface="Times New Roman" panose="02020603050405020304" pitchFamily="18" charset="0"/>
                <a:cs typeface="Times New Roman" panose="02020603050405020304" pitchFamily="18" charset="0"/>
              </a:rPr>
              <a:t>PD, progressive disease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42572250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effectLst/>
                <a:latin typeface="Arial" panose="020B0604020202020204" pitchFamily="34" charset="0"/>
                <a:ea typeface="Calibri" panose="020F0502020204030204" pitchFamily="34" charset="0"/>
              </a:rPr>
              <a:t>CIR, cumulative incidence rate; CNS, central nervous system; mets, metastases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511925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effectLst/>
                <a:latin typeface="Arial" panose="020B0604020202020204" pitchFamily="34" charset="0"/>
                <a:ea typeface="Calibri" panose="020F0502020204030204" pitchFamily="34" charset="0"/>
              </a:rPr>
              <a:t>CNS, central nervous system; DCR, disease control rate; HER3-DXd, patritumab deruxtecan; NSCLC, non-small-cell lung cancer; </a:t>
            </a:r>
            <a:r>
              <a:rPr lang="en-US" sz="1200" i="1" kern="100" dirty="0">
                <a:solidFill>
                  <a:srgbClr val="000000"/>
                </a:solidFill>
                <a:effectLst/>
                <a:latin typeface="+mn-lt"/>
                <a:ea typeface="Times New Roman" panose="02020603050405020304" pitchFamily="18" charset="0"/>
                <a:cs typeface="Times New Roman" panose="02020603050405020304" pitchFamily="18" charset="0"/>
              </a:rPr>
              <a:t>ORR, objective response rate.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41244583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9</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7" y="409576"/>
            <a:ext cx="11032823" cy="2882265"/>
          </a:xfrm>
        </p:spPr>
        <p:txBody>
          <a:bodyPr>
            <a:normAutofit/>
          </a:bodyPr>
          <a:lstStyle/>
          <a:p>
            <a:r>
              <a:rPr lang="en-US" dirty="0"/>
              <a:t>HERTHENA-Lung01: Intracranial Results From a Phase II Trial of HER3-DXd in Previously Treated Patients With Advanced </a:t>
            </a:r>
            <a:r>
              <a:rPr lang="en-US" i="1" dirty="0"/>
              <a:t>EGFR</a:t>
            </a:r>
            <a:r>
              <a:rPr lang="en-US" dirty="0"/>
              <a:t>-Mutated NSCLC</a:t>
            </a:r>
            <a:br>
              <a:rPr lang="en-US" dirty="0"/>
            </a:br>
            <a:endParaRPr lang="en-US"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201300"/>
            <a:ext cx="69256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Bristol Myers Squibb; Daiichi Sankyo, Inc.; Exelixis, Inc.; Gilead Sciences, Inc.; Lilly; and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49" y="3221038"/>
            <a:ext cx="5290706"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European Society for Medical Oncology 2023 Congress </a:t>
            </a:r>
            <a:r>
              <a:rPr lang="en-US" sz="1600" i="1" kern="0" dirty="0">
                <a:solidFill>
                  <a:schemeClr val="bg2"/>
                </a:solidFill>
                <a:latin typeface="Calibri"/>
                <a:ea typeface="+mj-ea"/>
                <a:cs typeface="Calibri"/>
              </a:rPr>
              <a:t>October 20-24,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92614"/>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880542"/>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altLang="en-US" sz="3600" dirty="0"/>
              <a:t>HERTHENA-Lung01 CNS Analysis</a:t>
            </a:r>
            <a:r>
              <a:rPr lang="en-US" dirty="0"/>
              <a:t>: Background</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p:txBody>
          <a:bodyPr/>
          <a:lstStyle/>
          <a:p>
            <a:r>
              <a:rPr lang="en-US" sz="2000" dirty="0"/>
              <a:t>Brain metastases continue to affect morbidity and mortality in advanced and metastatic NSCLC despite therapeutic advances in targeted therapies</a:t>
            </a:r>
            <a:r>
              <a:rPr lang="en-US" sz="2000" baseline="30000" dirty="0"/>
              <a:t>1</a:t>
            </a:r>
          </a:p>
          <a:p>
            <a:pPr lvl="1"/>
            <a:r>
              <a:rPr lang="en-US" sz="2000" dirty="0"/>
              <a:t>Brain metastases occur in 29% of </a:t>
            </a:r>
            <a:r>
              <a:rPr lang="en-US" sz="2000" i="1" dirty="0"/>
              <a:t>EGFR</a:t>
            </a:r>
            <a:r>
              <a:rPr lang="en-US" sz="2000" dirty="0"/>
              <a:t>-mutated cases at diagnosis and 55% of all advanced and metastatic cases within 2 yr after diagnosis</a:t>
            </a:r>
          </a:p>
          <a:p>
            <a:r>
              <a:rPr lang="en-US" sz="2000" dirty="0"/>
              <a:t>Patritumab deruxtecan (HER3-DXd): ADC comprising fully human, anti-HER3 IgG1 mAb, topoisomerase I inhibitor payload, and tetrapeptide-based cleavable linker</a:t>
            </a:r>
            <a:r>
              <a:rPr lang="en-US" sz="2000" baseline="30000" dirty="0"/>
              <a:t>2</a:t>
            </a:r>
            <a:r>
              <a:rPr lang="en-US" sz="2000" dirty="0"/>
              <a:t> </a:t>
            </a:r>
          </a:p>
          <a:p>
            <a:r>
              <a:rPr lang="en-US" sz="2000" dirty="0"/>
              <a:t>HERTHENA-Lung01: phase II trial of HER3-DXd in patients with locally advanced </a:t>
            </a:r>
            <a:r>
              <a:rPr lang="en-US" sz="2000" i="1" dirty="0"/>
              <a:t>EGFR</a:t>
            </a:r>
            <a:r>
              <a:rPr lang="en-US" sz="2000" dirty="0"/>
              <a:t>-mutated NSCLC previously treated with EGFR TKIs and platinum-based chemotherapy</a:t>
            </a:r>
            <a:r>
              <a:rPr lang="en-US" sz="2000" baseline="30000" dirty="0"/>
              <a:t>2</a:t>
            </a:r>
          </a:p>
          <a:p>
            <a:pPr lvl="1"/>
            <a:r>
              <a:rPr lang="en-US" sz="2000" dirty="0"/>
              <a:t>Primary endpoint: confirmed ORR: 29.8%</a:t>
            </a:r>
          </a:p>
          <a:p>
            <a:pPr lvl="1"/>
            <a:r>
              <a:rPr lang="en-US" sz="2000" dirty="0"/>
              <a:t>Included patients with clinically inactive or treated asymptomatic​ brain metastases</a:t>
            </a:r>
          </a:p>
          <a:p>
            <a:r>
              <a:rPr lang="en-US" sz="2000" dirty="0"/>
              <a:t>Current analysis reports intracranial response among patients with CNS metastases at baseline and CNS as first site of progression with or without a history of brain metastasis</a:t>
            </a:r>
            <a:r>
              <a:rPr lang="en-US" sz="2000" baseline="30000" dirty="0"/>
              <a:t>3</a:t>
            </a:r>
          </a:p>
          <a:p>
            <a:endParaRPr lang="en-US" sz="2000" dirty="0"/>
          </a:p>
          <a:p>
            <a:endParaRPr lang="en-US" sz="2000" dirty="0"/>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Gillespie. J Thorac Oncol. 2023:S1556-0864(23)00638-X. 2. Yu. J Clin Oncol. 2023;[</a:t>
            </a:r>
            <a:r>
              <a:rPr lang="en-US" altLang="en-US" sz="1200" b="0" dirty="0" err="1">
                <a:solidFill>
                  <a:schemeClr val="bg2"/>
                </a:solidFill>
                <a:latin typeface="Calibri" panose="020F0502020204030204" pitchFamily="34" charset="0"/>
              </a:rPr>
              <a:t>Epub</a:t>
            </a:r>
            <a:r>
              <a:rPr lang="en-US" altLang="en-US" sz="1200" b="0" dirty="0">
                <a:solidFill>
                  <a:schemeClr val="bg2"/>
                </a:solidFill>
                <a:latin typeface="Calibri" panose="020F0502020204030204" pitchFamily="34" charset="0"/>
              </a:rPr>
              <a:t>].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3. Johnson. ESMO 2023. Abstr 1319MO.</a:t>
            </a:r>
          </a:p>
        </p:txBody>
      </p:sp>
    </p:spTree>
    <p:extLst>
      <p:ext uri="{BB962C8B-B14F-4D97-AF65-F5344CB8AC3E}">
        <p14:creationId xmlns:p14="http://schemas.microsoft.com/office/powerpoint/2010/main" val="1991886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HERTHENA-Lung01 CNS Analysis</a:t>
            </a:r>
            <a:r>
              <a:rPr lang="en-US" dirty="0"/>
              <a:t>: Study Design</a:t>
            </a:r>
            <a:endParaRPr lang="en-US" altLang="en-US" dirty="0"/>
          </a:p>
        </p:txBody>
      </p:sp>
      <p:sp>
        <p:nvSpPr>
          <p:cNvPr id="14" name="Content Placeholder 2">
            <a:extLst>
              <a:ext uri="{FF2B5EF4-FFF2-40B4-BE49-F238E27FC236}">
                <a16:creationId xmlns:a16="http://schemas.microsoft.com/office/drawing/2014/main" id="{7B0A5F51-3AD9-6067-45E1-73E03BADDAF0}"/>
              </a:ext>
            </a:extLst>
          </p:cNvPr>
          <p:cNvSpPr>
            <a:spLocks noGrp="1"/>
          </p:cNvSpPr>
          <p:nvPr>
            <p:ph idx="1"/>
          </p:nvPr>
        </p:nvSpPr>
        <p:spPr>
          <a:xfrm>
            <a:off x="604675" y="1513047"/>
            <a:ext cx="10877529" cy="515540"/>
          </a:xfrm>
        </p:spPr>
        <p:txBody>
          <a:bodyPr/>
          <a:lstStyle/>
          <a:p>
            <a:r>
              <a:rPr lang="en-US" sz="2000" dirty="0"/>
              <a:t>Multicenter, randomized, open-label phase II trial</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42915" y="6368453"/>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Johnson. ESMO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1319MO. Yu. J Clin Oncol. 2023;[</a:t>
            </a:r>
            <a:r>
              <a:rPr lang="en-US" altLang="en-US" sz="1200" b="0" dirty="0" err="1">
                <a:solidFill>
                  <a:schemeClr val="bg2"/>
                </a:solidFill>
                <a:latin typeface="Calibri" panose="020F0502020204030204" pitchFamily="34" charset="0"/>
              </a:rPr>
              <a:t>Epub</a:t>
            </a:r>
            <a:r>
              <a:rPr lang="en-US" altLang="en-US" sz="1200" b="0" dirty="0">
                <a:solidFill>
                  <a:schemeClr val="bg2"/>
                </a:solidFill>
                <a:latin typeface="Calibri" panose="020F0502020204030204" pitchFamily="34" charset="0"/>
              </a:rPr>
              <a:t>].</a:t>
            </a:r>
          </a:p>
        </p:txBody>
      </p:sp>
      <p:sp>
        <p:nvSpPr>
          <p:cNvPr id="16" name="Text Box 45">
            <a:extLst>
              <a:ext uri="{FF2B5EF4-FFF2-40B4-BE49-F238E27FC236}">
                <a16:creationId xmlns:a16="http://schemas.microsoft.com/office/drawing/2014/main" id="{A5B13064-8C1B-53EC-0FD8-DDBA1EF6B4C9}"/>
              </a:ext>
            </a:extLst>
          </p:cNvPr>
          <p:cNvSpPr txBox="1">
            <a:spLocks noChangeArrowheads="1"/>
          </p:cNvSpPr>
          <p:nvPr/>
        </p:nvSpPr>
        <p:spPr bwMode="auto">
          <a:xfrm>
            <a:off x="442915" y="2196618"/>
            <a:ext cx="2903703"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Patients with advanced </a:t>
            </a:r>
          </a:p>
          <a:p>
            <a:pPr algn="ctr">
              <a:lnSpc>
                <a:spcPct val="100000"/>
              </a:lnSpc>
              <a:spcBef>
                <a:spcPct val="0"/>
              </a:spcBef>
              <a:spcAft>
                <a:spcPct val="0"/>
              </a:spcAft>
              <a:buClrTx/>
              <a:buFontTx/>
              <a:buNone/>
            </a:pPr>
            <a:r>
              <a:rPr lang="en-GB" altLang="en-US" sz="1400" b="0" i="1" dirty="0">
                <a:solidFill>
                  <a:schemeClr val="bg1"/>
                </a:solidFill>
                <a:latin typeface="Calibri" panose="020F0502020204030204" pitchFamily="34" charset="0"/>
              </a:rPr>
              <a:t>EGFR</a:t>
            </a:r>
            <a:r>
              <a:rPr lang="en-GB" altLang="en-US" sz="1400" b="0" dirty="0">
                <a:solidFill>
                  <a:schemeClr val="bg1"/>
                </a:solidFill>
                <a:latin typeface="Calibri" panose="020F0502020204030204" pitchFamily="34" charset="0"/>
              </a:rPr>
              <a:t>-mutated NSCLC progressing on </a:t>
            </a:r>
            <a:br>
              <a:rPr lang="en-GB" altLang="en-US" sz="1400" b="0" dirty="0">
                <a:solidFill>
                  <a:schemeClr val="bg1"/>
                </a:solidFill>
                <a:latin typeface="Calibri" panose="020F0502020204030204" pitchFamily="34" charset="0"/>
              </a:rPr>
            </a:br>
            <a:r>
              <a:rPr lang="en-GB" altLang="en-US" sz="1400" b="0" dirty="0">
                <a:solidFill>
                  <a:schemeClr val="bg1"/>
                </a:solidFill>
                <a:latin typeface="Calibri" panose="020F0502020204030204" pitchFamily="34" charset="0"/>
              </a:rPr>
              <a:t>most recent systemic therapy; </a:t>
            </a:r>
          </a:p>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prior treatment with EGFR TKI* and platinum-based chemotherapy;</a:t>
            </a:r>
          </a:p>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inactive or previously treated asymptomatic brain mets allowed; pretreatment tissue biopsy required but not selected for by HER3 expression</a:t>
            </a:r>
          </a:p>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(N = 277)</a:t>
            </a:r>
            <a:endParaRPr lang="en-US" altLang="en-US" sz="1400" b="0" dirty="0">
              <a:solidFill>
                <a:schemeClr val="bg1"/>
              </a:solidFill>
              <a:latin typeface="Calibri" panose="020F0502020204030204" pitchFamily="34" charset="0"/>
            </a:endParaRPr>
          </a:p>
        </p:txBody>
      </p:sp>
      <p:sp>
        <p:nvSpPr>
          <p:cNvPr id="18" name="Rectangle 49">
            <a:extLst>
              <a:ext uri="{FF2B5EF4-FFF2-40B4-BE49-F238E27FC236}">
                <a16:creationId xmlns:a16="http://schemas.microsoft.com/office/drawing/2014/main" id="{1035FF21-8575-83CA-79BB-98250029880F}"/>
              </a:ext>
            </a:extLst>
          </p:cNvPr>
          <p:cNvSpPr>
            <a:spLocks noChangeArrowheads="1"/>
          </p:cNvSpPr>
          <p:nvPr/>
        </p:nvSpPr>
        <p:spPr bwMode="auto">
          <a:xfrm>
            <a:off x="4094902" y="2326783"/>
            <a:ext cx="2758285" cy="95861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HER3-DXd</a:t>
            </a:r>
            <a:br>
              <a:rPr lang="en-US" altLang="en-US" sz="1600" b="0" dirty="0">
                <a:solidFill>
                  <a:schemeClr val="tx1"/>
                </a:solidFill>
                <a:latin typeface="Calibri" panose="020F0502020204030204" pitchFamily="34" charset="0"/>
              </a:rPr>
            </a:br>
            <a:r>
              <a:rPr lang="en-US" altLang="en-US" sz="1600" b="0" dirty="0">
                <a:solidFill>
                  <a:schemeClr val="tx1"/>
                </a:solidFill>
                <a:latin typeface="Calibri" panose="020F0502020204030204" pitchFamily="34" charset="0"/>
              </a:rPr>
              <a:t>5.6 mg/kg IV Q3W fixed dose</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225)</a:t>
            </a:r>
          </a:p>
        </p:txBody>
      </p:sp>
      <p:sp>
        <p:nvSpPr>
          <p:cNvPr id="19" name="Rectangle 50">
            <a:extLst>
              <a:ext uri="{FF2B5EF4-FFF2-40B4-BE49-F238E27FC236}">
                <a16:creationId xmlns:a16="http://schemas.microsoft.com/office/drawing/2014/main" id="{C7C68EEA-06B1-F450-150A-20B132CC93AE}"/>
              </a:ext>
            </a:extLst>
          </p:cNvPr>
          <p:cNvSpPr>
            <a:spLocks noChangeArrowheads="1"/>
          </p:cNvSpPr>
          <p:nvPr/>
        </p:nvSpPr>
        <p:spPr bwMode="auto">
          <a:xfrm>
            <a:off x="4094902" y="3607337"/>
            <a:ext cx="2758285" cy="959741"/>
          </a:xfrm>
          <a:prstGeom prst="rect">
            <a:avLst/>
          </a:prstGeom>
          <a:solidFill>
            <a:schemeClr val="accent2">
              <a:alpha val="70196"/>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HER3-DXd</a:t>
            </a:r>
            <a:r>
              <a:rPr lang="en-US" altLang="en-US" sz="1600" b="0" dirty="0">
                <a:solidFill>
                  <a:schemeClr val="tx1"/>
                </a:solidFill>
                <a:latin typeface="Calibri" panose="020F0502020204030204" pitchFamily="34" charset="0"/>
              </a:rPr>
              <a:t> </a:t>
            </a:r>
            <a:br>
              <a:rPr lang="en-US" altLang="en-US" sz="1600" b="0" dirty="0">
                <a:solidFill>
                  <a:schemeClr val="tx1"/>
                </a:solidFill>
                <a:latin typeface="Calibri" panose="020F0502020204030204" pitchFamily="34" charset="0"/>
              </a:rPr>
            </a:br>
            <a:r>
              <a:rPr lang="en-US" altLang="en-US" sz="1600" b="0" dirty="0">
                <a:solidFill>
                  <a:schemeClr val="tx1"/>
                </a:solidFill>
                <a:latin typeface="Calibri" panose="020F0502020204030204" pitchFamily="34" charset="0"/>
              </a:rPr>
              <a:t>IV Q3W uptitration</a:t>
            </a:r>
            <a:r>
              <a:rPr lang="en-US" altLang="en-US" sz="1600" b="0" baseline="30000" dirty="0">
                <a:solidFill>
                  <a:schemeClr val="tx1"/>
                </a:solidFill>
                <a:latin typeface="Calibri" panose="020F0502020204030204" pitchFamily="34" charset="0"/>
              </a:rPr>
              <a:t> </a:t>
            </a:r>
            <a:endParaRPr lang="en-US" altLang="en-US" sz="1600" b="0" dirty="0">
              <a:solidFill>
                <a:schemeClr val="tx1"/>
              </a:solidFill>
              <a:latin typeface="Calibri" panose="020F0502020204030204" pitchFamily="34" charset="0"/>
            </a:endParaRPr>
          </a:p>
        </p:txBody>
      </p:sp>
      <p:sp>
        <p:nvSpPr>
          <p:cNvPr id="21" name="Line 53">
            <a:extLst>
              <a:ext uri="{FF2B5EF4-FFF2-40B4-BE49-F238E27FC236}">
                <a16:creationId xmlns:a16="http://schemas.microsoft.com/office/drawing/2014/main" id="{4F372C26-0E16-8197-FB45-4A24680F9DCD}"/>
              </a:ext>
            </a:extLst>
          </p:cNvPr>
          <p:cNvSpPr>
            <a:spLocks noChangeShapeType="1"/>
          </p:cNvSpPr>
          <p:nvPr/>
        </p:nvSpPr>
        <p:spPr bwMode="auto">
          <a:xfrm>
            <a:off x="3577556" y="3845354"/>
            <a:ext cx="365749" cy="2062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2" name="Line 54">
            <a:extLst>
              <a:ext uri="{FF2B5EF4-FFF2-40B4-BE49-F238E27FC236}">
                <a16:creationId xmlns:a16="http://schemas.microsoft.com/office/drawing/2014/main" id="{C658BE00-0448-51C3-2EA5-3ADE5B960EE8}"/>
              </a:ext>
            </a:extLst>
          </p:cNvPr>
          <p:cNvSpPr>
            <a:spLocks noChangeShapeType="1"/>
          </p:cNvSpPr>
          <p:nvPr/>
        </p:nvSpPr>
        <p:spPr bwMode="auto">
          <a:xfrm flipV="1">
            <a:off x="3567705" y="2846329"/>
            <a:ext cx="365761" cy="20434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5" name="Text Box 30">
            <a:extLst>
              <a:ext uri="{FF2B5EF4-FFF2-40B4-BE49-F238E27FC236}">
                <a16:creationId xmlns:a16="http://schemas.microsoft.com/office/drawing/2014/main" id="{98E2AD45-7F42-FE3B-BD80-3C2FC25DAAB9}"/>
              </a:ext>
            </a:extLst>
          </p:cNvPr>
          <p:cNvSpPr txBox="1">
            <a:spLocks noChangeArrowheads="1"/>
          </p:cNvSpPr>
          <p:nvPr/>
        </p:nvSpPr>
        <p:spPr bwMode="auto">
          <a:xfrm>
            <a:off x="442915" y="4770053"/>
            <a:ext cx="4039191"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*Protocol amended to require prior osimertinib. </a:t>
            </a:r>
          </a:p>
        </p:txBody>
      </p:sp>
      <p:sp>
        <p:nvSpPr>
          <p:cNvPr id="3" name="Content Placeholder 2">
            <a:extLst>
              <a:ext uri="{FF2B5EF4-FFF2-40B4-BE49-F238E27FC236}">
                <a16:creationId xmlns:a16="http://schemas.microsoft.com/office/drawing/2014/main" id="{7545C6E4-B46B-9FE4-50B6-AFFBC2308FA4}"/>
              </a:ext>
            </a:extLst>
          </p:cNvPr>
          <p:cNvSpPr txBox="1">
            <a:spLocks/>
          </p:cNvSpPr>
          <p:nvPr/>
        </p:nvSpPr>
        <p:spPr bwMode="auto">
          <a:xfrm>
            <a:off x="606548" y="5427634"/>
            <a:ext cx="10877529" cy="73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500"/>
              </a:spcBef>
            </a:pPr>
            <a:r>
              <a:rPr lang="en-US" sz="2000" kern="0" dirty="0"/>
              <a:t>Primary endpoint: </a:t>
            </a:r>
            <a:r>
              <a:rPr lang="en-US" sz="2000" b="0" kern="0" dirty="0"/>
              <a:t>confirmed ORR by BICR</a:t>
            </a:r>
          </a:p>
          <a:p>
            <a:pPr>
              <a:spcBef>
                <a:spcPts val="500"/>
              </a:spcBef>
            </a:pPr>
            <a:r>
              <a:rPr lang="en-US" sz="2000" kern="0" dirty="0"/>
              <a:t>Current analysis: </a:t>
            </a:r>
            <a:r>
              <a:rPr lang="en-US" sz="2000" b="0" kern="0" dirty="0"/>
              <a:t>intracranial response by BICR, site of first progression (CNS vs non-CNS) by BICR </a:t>
            </a:r>
          </a:p>
        </p:txBody>
      </p:sp>
      <p:cxnSp>
        <p:nvCxnSpPr>
          <p:cNvPr id="5" name="Straight Arrow Connector 4">
            <a:extLst>
              <a:ext uri="{FF2B5EF4-FFF2-40B4-BE49-F238E27FC236}">
                <a16:creationId xmlns:a16="http://schemas.microsoft.com/office/drawing/2014/main" id="{F9F9D8FA-EDE7-DF29-27BC-DCD933741EC2}"/>
              </a:ext>
            </a:extLst>
          </p:cNvPr>
          <p:cNvCxnSpPr>
            <a:cxnSpLocks/>
          </p:cNvCxnSpPr>
          <p:nvPr/>
        </p:nvCxnSpPr>
        <p:spPr bwMode="auto">
          <a:xfrm>
            <a:off x="7006553" y="2523619"/>
            <a:ext cx="707010" cy="0"/>
          </a:xfrm>
          <a:prstGeom prst="straightConnector1">
            <a:avLst/>
          </a:prstGeom>
          <a:noFill/>
          <a:ln w="28575" cap="flat" cmpd="sng" algn="ctr">
            <a:solidFill>
              <a:schemeClr val="bg1"/>
            </a:solidFill>
            <a:prstDash val="solid"/>
            <a:round/>
            <a:headEnd type="none" w="med" len="med"/>
            <a:tailEnd type="triangle"/>
          </a:ln>
          <a:effectLst/>
        </p:spPr>
      </p:cxnSp>
      <p:graphicFrame>
        <p:nvGraphicFramePr>
          <p:cNvPr id="10" name="Table 9">
            <a:extLst>
              <a:ext uri="{FF2B5EF4-FFF2-40B4-BE49-F238E27FC236}">
                <a16:creationId xmlns:a16="http://schemas.microsoft.com/office/drawing/2014/main" id="{CA86A556-1925-E416-26B9-C1D415EE5D5C}"/>
              </a:ext>
            </a:extLst>
          </p:cNvPr>
          <p:cNvGraphicFramePr>
            <a:graphicFrameLocks noGrp="1"/>
          </p:cNvGraphicFramePr>
          <p:nvPr>
            <p:extLst>
              <p:ext uri="{D42A27DB-BD31-4B8C-83A1-F6EECF244321}">
                <p14:modId xmlns:p14="http://schemas.microsoft.com/office/powerpoint/2010/main" val="2797970426"/>
              </p:ext>
            </p:extLst>
          </p:nvPr>
        </p:nvGraphicFramePr>
        <p:xfrm>
          <a:off x="7830911" y="2326783"/>
          <a:ext cx="3918174" cy="3037840"/>
        </p:xfrm>
        <a:graphic>
          <a:graphicData uri="http://schemas.openxmlformats.org/drawingml/2006/table">
            <a:tbl>
              <a:tblPr firstRow="1" bandRow="1">
                <a:tableStyleId>{93296810-A885-4BE3-A3E7-6D5BEEA58F35}</a:tableStyleId>
              </a:tblPr>
              <a:tblGrid>
                <a:gridCol w="3918174">
                  <a:extLst>
                    <a:ext uri="{9D8B030D-6E8A-4147-A177-3AD203B41FA5}">
                      <a16:colId xmlns:a16="http://schemas.microsoft.com/office/drawing/2014/main" val="248124133"/>
                    </a:ext>
                  </a:extLst>
                </a:gridCol>
              </a:tblGrid>
              <a:tr h="370840">
                <a:tc>
                  <a:txBody>
                    <a:bodyPr/>
                    <a:lstStyle/>
                    <a:p>
                      <a:pPr algn="l"/>
                      <a:r>
                        <a:rPr lang="en-US" sz="1400" dirty="0"/>
                        <a:t>Cohorts evaluated for intracranial response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347913205"/>
                  </a:ext>
                </a:extLst>
              </a:tr>
              <a:tr h="370840">
                <a:tc>
                  <a:txBody>
                    <a:bodyPr/>
                    <a:lstStyle/>
                    <a:p>
                      <a:pPr algn="l"/>
                      <a:r>
                        <a:rPr lang="en-US" sz="1400" dirty="0">
                          <a:solidFill>
                            <a:schemeClr val="bg1"/>
                          </a:solidFill>
                        </a:rPr>
                        <a:t>Patients with brain mets at baseline (n = 95)</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03324573"/>
                  </a:ext>
                </a:extLst>
              </a:tr>
              <a:tr h="370840">
                <a:tc>
                  <a:txBody>
                    <a:bodyPr/>
                    <a:lstStyle/>
                    <a:p>
                      <a:pPr algn="l"/>
                      <a:r>
                        <a:rPr lang="en-US" sz="1400" dirty="0">
                          <a:solidFill>
                            <a:schemeClr val="bg1"/>
                          </a:solidFill>
                        </a:rPr>
                        <a:t>Patients with brain mets at baseline and no prior irradiation (n = 30)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74078731"/>
                  </a:ext>
                </a:extLst>
              </a:tr>
              <a:tr h="370840">
                <a:tc>
                  <a:txBody>
                    <a:bodyPr/>
                    <a:lstStyle/>
                    <a:p>
                      <a:pPr algn="l"/>
                      <a:r>
                        <a:rPr lang="en-US" sz="1400" b="1" dirty="0">
                          <a:solidFill>
                            <a:schemeClr val="tx1"/>
                          </a:solidFill>
                        </a:rPr>
                        <a:t>Cohorts evaluated for site of first progression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261589575"/>
                  </a:ext>
                </a:extLst>
              </a:tr>
              <a:tr h="370840">
                <a:tc>
                  <a:txBody>
                    <a:bodyPr/>
                    <a:lstStyle/>
                    <a:p>
                      <a:pPr algn="l"/>
                      <a:r>
                        <a:rPr lang="en-US" sz="1400" dirty="0">
                          <a:solidFill>
                            <a:schemeClr val="bg1"/>
                          </a:solidFill>
                        </a:rPr>
                        <a:t>Patients with PD on study (n = 143)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14976228"/>
                  </a:ext>
                </a:extLst>
              </a:tr>
              <a:tr h="370840">
                <a:tc>
                  <a:txBody>
                    <a:bodyPr/>
                    <a:lstStyle/>
                    <a:p>
                      <a:pPr algn="l"/>
                      <a:r>
                        <a:rPr lang="en-US" sz="1400" dirty="0">
                          <a:solidFill>
                            <a:schemeClr val="bg1"/>
                          </a:solidFill>
                        </a:rPr>
                        <a:t>Patients with history of brain mets (n = 115) and PD on study (n = 76)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7835852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Patients with no history of brain mets (n = 110) and PD on study (n = 67)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29816105"/>
                  </a:ext>
                </a:extLst>
              </a:tr>
            </a:tbl>
          </a:graphicData>
        </a:graphic>
      </p:graphicFrame>
      <p:cxnSp>
        <p:nvCxnSpPr>
          <p:cNvPr id="11" name="Straight Arrow Connector 10">
            <a:extLst>
              <a:ext uri="{FF2B5EF4-FFF2-40B4-BE49-F238E27FC236}">
                <a16:creationId xmlns:a16="http://schemas.microsoft.com/office/drawing/2014/main" id="{58D5729A-A714-F614-06B4-7A4936D97145}"/>
              </a:ext>
            </a:extLst>
          </p:cNvPr>
          <p:cNvCxnSpPr/>
          <p:nvPr/>
        </p:nvCxnSpPr>
        <p:spPr bwMode="auto">
          <a:xfrm>
            <a:off x="7242223" y="3730268"/>
            <a:ext cx="471340" cy="0"/>
          </a:xfrm>
          <a:prstGeom prst="straightConnector1">
            <a:avLst/>
          </a:prstGeom>
          <a:noFill/>
          <a:ln w="28575" cap="flat" cmpd="sng" algn="ctr">
            <a:solidFill>
              <a:schemeClr val="bg1"/>
            </a:solidFill>
            <a:prstDash val="solid"/>
            <a:round/>
            <a:headEnd type="none" w="med" len="med"/>
            <a:tailEnd type="triangle"/>
          </a:ln>
          <a:effectLst/>
        </p:spPr>
      </p:cxnSp>
      <p:cxnSp>
        <p:nvCxnSpPr>
          <p:cNvPr id="17" name="Straight Connector 16">
            <a:extLst>
              <a:ext uri="{FF2B5EF4-FFF2-40B4-BE49-F238E27FC236}">
                <a16:creationId xmlns:a16="http://schemas.microsoft.com/office/drawing/2014/main" id="{52ED98E2-EB33-55FA-5A6F-C5BA1724BCED}"/>
              </a:ext>
            </a:extLst>
          </p:cNvPr>
          <p:cNvCxnSpPr/>
          <p:nvPr/>
        </p:nvCxnSpPr>
        <p:spPr bwMode="auto">
          <a:xfrm flipV="1">
            <a:off x="7242223" y="2517289"/>
            <a:ext cx="0" cy="1212979"/>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6606046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HERTHENA-Lung01</a:t>
            </a:r>
            <a:r>
              <a:rPr lang="en-US" altLang="en-US" sz="3600" dirty="0"/>
              <a:t> CNS Analysis</a:t>
            </a:r>
            <a:r>
              <a:rPr lang="en-US" dirty="0"/>
              <a:t>: Intracranial Response</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4294967295"/>
          </p:nvPr>
        </p:nvSpPr>
        <p:spPr>
          <a:xfrm>
            <a:off x="723900" y="5647972"/>
            <a:ext cx="10755313" cy="639939"/>
          </a:xfrm>
        </p:spPr>
        <p:txBody>
          <a:bodyPr/>
          <a:lstStyle/>
          <a:p>
            <a:pPr marL="0" indent="0">
              <a:lnSpc>
                <a:spcPct val="100000"/>
              </a:lnSpc>
              <a:buNone/>
            </a:pPr>
            <a:r>
              <a:rPr lang="en-US" sz="1600" dirty="0"/>
              <a:t>*Patients with measurable target lesions = 7; Those with nontarget lesions only = 23. </a:t>
            </a:r>
            <a:br>
              <a:rPr lang="en-US" sz="1600" dirty="0"/>
            </a:br>
            <a:r>
              <a:rPr lang="en-US" sz="1600" baseline="30000" dirty="0"/>
              <a:t>†</a:t>
            </a:r>
            <a:r>
              <a:rPr lang="en-US" sz="1600" dirty="0"/>
              <a:t>Patients with nontarget only lesions = 8.</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374451"/>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Johnson. ESMO 2023. Abstr 1319MO.</a:t>
            </a:r>
          </a:p>
        </p:txBody>
      </p:sp>
      <p:graphicFrame>
        <p:nvGraphicFramePr>
          <p:cNvPr id="5" name="Group 3">
            <a:extLst>
              <a:ext uri="{FF2B5EF4-FFF2-40B4-BE49-F238E27FC236}">
                <a16:creationId xmlns:a16="http://schemas.microsoft.com/office/drawing/2014/main" id="{CF5D570E-D476-F882-1A7B-77EF31D92A4B}"/>
              </a:ext>
            </a:extLst>
          </p:cNvPr>
          <p:cNvGraphicFramePr>
            <a:graphicFrameLocks/>
          </p:cNvGraphicFramePr>
          <p:nvPr>
            <p:extLst>
              <p:ext uri="{D42A27DB-BD31-4B8C-83A1-F6EECF244321}">
                <p14:modId xmlns:p14="http://schemas.microsoft.com/office/powerpoint/2010/main" val="3374074617"/>
              </p:ext>
            </p:extLst>
          </p:nvPr>
        </p:nvGraphicFramePr>
        <p:xfrm>
          <a:off x="727076" y="1604963"/>
          <a:ext cx="10752137" cy="4023424"/>
        </p:xfrm>
        <a:graphic>
          <a:graphicData uri="http://schemas.openxmlformats.org/drawingml/2006/table">
            <a:tbl>
              <a:tblPr/>
              <a:tblGrid>
                <a:gridCol w="3641724">
                  <a:extLst>
                    <a:ext uri="{9D8B030D-6E8A-4147-A177-3AD203B41FA5}">
                      <a16:colId xmlns:a16="http://schemas.microsoft.com/office/drawing/2014/main" val="20000"/>
                    </a:ext>
                  </a:extLst>
                </a:gridCol>
                <a:gridCol w="2906324">
                  <a:extLst>
                    <a:ext uri="{9D8B030D-6E8A-4147-A177-3AD203B41FA5}">
                      <a16:colId xmlns:a16="http://schemas.microsoft.com/office/drawing/2014/main" val="20001"/>
                    </a:ext>
                  </a:extLst>
                </a:gridCol>
                <a:gridCol w="4204089">
                  <a:extLst>
                    <a:ext uri="{9D8B030D-6E8A-4147-A177-3AD203B41FA5}">
                      <a16:colId xmlns:a16="http://schemas.microsoft.com/office/drawing/2014/main" val="20002"/>
                    </a:ext>
                  </a:extLst>
                </a:gridCol>
              </a:tblGrid>
              <a:tr h="5491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Response by CNS BICR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Patients With Baseline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Brain Mets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Patients With Baseline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Brain Mets That Were Not Irradiated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0483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CNS confirmed ORR, n (%) </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0" i="0" u="none" strike="noStrike" cap="none" normalizeH="0" baseline="0" dirty="0">
                          <a:ln>
                            <a:noFill/>
                          </a:ln>
                          <a:solidFill>
                            <a:schemeClr val="bg2">
                              <a:lumMod val="10000"/>
                            </a:schemeClr>
                          </a:solidFill>
                          <a:effectLst/>
                          <a:latin typeface="Calibri" panose="020F0502020204030204" pitchFamily="34" charset="0"/>
                        </a:rPr>
                        <a:t>[95% CI]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SD/non-CR/non-PD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19 (20.0) [12.5-29.5]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15 (15.8)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57 (60.0)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 (13.7)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 (33.3) [17.3-52.8]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 (30.0)</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 (43.3)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(13.3)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63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CNS DCR,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80.0 (70.5-87.5)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76.7 (57.7-90.1)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163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CNS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9.2 (8.1-11.1)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8.4 (5.8-9.2)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530099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a:xfrm>
            <a:off x="609759" y="238127"/>
            <a:ext cx="10872444" cy="1103313"/>
          </a:xfrm>
        </p:spPr>
        <p:txBody>
          <a:bodyPr/>
          <a:lstStyle/>
          <a:p>
            <a:r>
              <a:rPr lang="en-US" dirty="0"/>
              <a:t>HERTHENA-Lung01</a:t>
            </a:r>
            <a:r>
              <a:rPr lang="en-US" altLang="en-US" dirty="0"/>
              <a:t> CNS Analysis</a:t>
            </a:r>
            <a:r>
              <a:rPr lang="en-US" dirty="0"/>
              <a:t>: </a:t>
            </a:r>
            <a:br>
              <a:rPr lang="en-US" dirty="0"/>
            </a:br>
            <a:r>
              <a:rPr lang="en-US" dirty="0"/>
              <a:t>Site of First Progression</a:t>
            </a:r>
          </a:p>
        </p:txBody>
      </p:sp>
      <p:sp>
        <p:nvSpPr>
          <p:cNvPr id="6" name="Content Placeholder 5">
            <a:extLst>
              <a:ext uri="{FF2B5EF4-FFF2-40B4-BE49-F238E27FC236}">
                <a16:creationId xmlns:a16="http://schemas.microsoft.com/office/drawing/2014/main" id="{680191D5-E31A-72D9-E581-B35D9A9B7E92}"/>
              </a:ext>
            </a:extLst>
          </p:cNvPr>
          <p:cNvSpPr>
            <a:spLocks noGrp="1"/>
          </p:cNvSpPr>
          <p:nvPr>
            <p:ph idx="1"/>
          </p:nvPr>
        </p:nvSpPr>
        <p:spPr>
          <a:xfrm>
            <a:off x="604838" y="4255912"/>
            <a:ext cx="10877550" cy="1908352"/>
          </a:xfrm>
        </p:spPr>
        <p:txBody>
          <a:bodyPr/>
          <a:lstStyle/>
          <a:p>
            <a:r>
              <a:rPr lang="en-US" dirty="0"/>
              <a:t>Progression in brain at first progressive disease occurred in 21% of patients with a history of brain mets and 3% of patients without a history of brain mets</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36917" y="6374451"/>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Johnson. ESMO 2023. Abstr 1319MO.</a:t>
            </a:r>
          </a:p>
        </p:txBody>
      </p:sp>
      <p:graphicFrame>
        <p:nvGraphicFramePr>
          <p:cNvPr id="5" name="Group 3">
            <a:extLst>
              <a:ext uri="{FF2B5EF4-FFF2-40B4-BE49-F238E27FC236}">
                <a16:creationId xmlns:a16="http://schemas.microsoft.com/office/drawing/2014/main" id="{CF5D570E-D476-F882-1A7B-77EF31D92A4B}"/>
              </a:ext>
            </a:extLst>
          </p:cNvPr>
          <p:cNvGraphicFramePr>
            <a:graphicFrameLocks/>
          </p:cNvGraphicFramePr>
          <p:nvPr>
            <p:extLst>
              <p:ext uri="{D42A27DB-BD31-4B8C-83A1-F6EECF244321}">
                <p14:modId xmlns:p14="http://schemas.microsoft.com/office/powerpoint/2010/main" val="2412165448"/>
              </p:ext>
            </p:extLst>
          </p:nvPr>
        </p:nvGraphicFramePr>
        <p:xfrm>
          <a:off x="727076" y="1603375"/>
          <a:ext cx="10755128" cy="2407968"/>
        </p:xfrm>
        <a:graphic>
          <a:graphicData uri="http://schemas.openxmlformats.org/drawingml/2006/table">
            <a:tbl>
              <a:tblPr/>
              <a:tblGrid>
                <a:gridCol w="2955041">
                  <a:extLst>
                    <a:ext uri="{9D8B030D-6E8A-4147-A177-3AD203B41FA5}">
                      <a16:colId xmlns:a16="http://schemas.microsoft.com/office/drawing/2014/main" val="20000"/>
                    </a:ext>
                  </a:extLst>
                </a:gridCol>
                <a:gridCol w="2600029">
                  <a:extLst>
                    <a:ext uri="{9D8B030D-6E8A-4147-A177-3AD203B41FA5}">
                      <a16:colId xmlns:a16="http://schemas.microsoft.com/office/drawing/2014/main" val="20001"/>
                    </a:ext>
                  </a:extLst>
                </a:gridCol>
                <a:gridCol w="2600029">
                  <a:extLst>
                    <a:ext uri="{9D8B030D-6E8A-4147-A177-3AD203B41FA5}">
                      <a16:colId xmlns:a16="http://schemas.microsoft.com/office/drawing/2014/main" val="20002"/>
                    </a:ext>
                  </a:extLst>
                </a:gridCol>
                <a:gridCol w="2600029">
                  <a:extLst>
                    <a:ext uri="{9D8B030D-6E8A-4147-A177-3AD203B41FA5}">
                      <a16:colId xmlns:a16="http://schemas.microsoft.com/office/drawing/2014/main" val="3999548981"/>
                    </a:ext>
                  </a:extLst>
                </a:gridCol>
              </a:tblGrid>
              <a:tr h="12440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Site of First Progressive Disease (by BICR), n (%)</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History of Brain Mets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All Patients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225)</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753566366"/>
                  </a:ext>
                </a:extLst>
              </a:tr>
              <a:tr h="22010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Site of First PD (by BICR)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Yes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115)</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No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110)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All patients (N=225)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Yes (n=115)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No (n=110)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114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All sites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Non-CNS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CNS and non-CNS</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76 (66)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63 (55)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24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67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65 (59)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143 (64)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128 (57)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27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330716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HERTHENA-Lung01</a:t>
            </a:r>
            <a:r>
              <a:rPr lang="en-US" altLang="en-US" sz="3600" dirty="0"/>
              <a:t> CNS Analysis</a:t>
            </a:r>
            <a:r>
              <a:rPr lang="en-US" dirty="0"/>
              <a:t>: Cumulative Incidence of CNS, Non-CNS Progression, and Death</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34887" y="637546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Johnson. ESMO 2023. Abstr 1319MO. Reproduced with permission.</a:t>
            </a:r>
          </a:p>
        </p:txBody>
      </p:sp>
      <p:sp>
        <p:nvSpPr>
          <p:cNvPr id="134" name="TextBox 9">
            <a:extLst>
              <a:ext uri="{FF2B5EF4-FFF2-40B4-BE49-F238E27FC236}">
                <a16:creationId xmlns:a16="http://schemas.microsoft.com/office/drawing/2014/main" id="{43B8EB0F-B1FB-FB2E-4A3E-F0EAA368C57C}"/>
              </a:ext>
            </a:extLst>
          </p:cNvPr>
          <p:cNvSpPr txBox="1"/>
          <p:nvPr/>
        </p:nvSpPr>
        <p:spPr>
          <a:xfrm>
            <a:off x="1492899" y="1581990"/>
            <a:ext cx="4012162" cy="646331"/>
          </a:xfrm>
          <a:prstGeom prst="rect">
            <a:avLst/>
          </a:prstGeom>
          <a:noFill/>
        </p:spPr>
        <p:txBody>
          <a:bodyPr wrap="square" lIns="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1800" b="1" dirty="0">
                <a:latin typeface="Calibri" panose="020F0502020204030204" pitchFamily="34" charset="0"/>
                <a:cs typeface="Calibri" panose="020F0502020204030204" pitchFamily="34" charset="0"/>
              </a:rPr>
              <a:t>Patients With a History of Brain Mets </a:t>
            </a:r>
          </a:p>
          <a:p>
            <a:pPr algn="ctr"/>
            <a:r>
              <a:rPr lang="en-US" sz="1800" b="1" dirty="0">
                <a:latin typeface="Calibri" panose="020F0502020204030204" pitchFamily="34" charset="0"/>
                <a:cs typeface="Calibri" panose="020F0502020204030204" pitchFamily="34" charset="0"/>
              </a:rPr>
              <a:t>(n = 115)</a:t>
            </a:r>
          </a:p>
        </p:txBody>
      </p:sp>
      <p:sp>
        <p:nvSpPr>
          <p:cNvPr id="135" name="TextBox 10">
            <a:extLst>
              <a:ext uri="{FF2B5EF4-FFF2-40B4-BE49-F238E27FC236}">
                <a16:creationId xmlns:a16="http://schemas.microsoft.com/office/drawing/2014/main" id="{7BD43DAA-C113-47EF-5ABF-D5DB2F47B6E8}"/>
              </a:ext>
            </a:extLst>
          </p:cNvPr>
          <p:cNvSpPr txBox="1"/>
          <p:nvPr/>
        </p:nvSpPr>
        <p:spPr>
          <a:xfrm>
            <a:off x="6680718" y="1587474"/>
            <a:ext cx="4590662" cy="646331"/>
          </a:xfrm>
          <a:prstGeom prst="rect">
            <a:avLst/>
          </a:prstGeom>
          <a:noFill/>
        </p:spPr>
        <p:txBody>
          <a:bodyPr wrap="square" lIns="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1800" b="1" dirty="0">
                <a:latin typeface="Calibri" panose="020F0502020204030204" pitchFamily="34" charset="0"/>
                <a:cs typeface="Calibri" panose="020F0502020204030204" pitchFamily="34" charset="0"/>
              </a:rPr>
              <a:t>Patients Without a History of Brain Mets </a:t>
            </a:r>
          </a:p>
          <a:p>
            <a:pPr algn="ctr"/>
            <a:r>
              <a:rPr lang="en-US" sz="1800" b="1" dirty="0">
                <a:latin typeface="Calibri" panose="020F0502020204030204" pitchFamily="34" charset="0"/>
                <a:cs typeface="Calibri" panose="020F0502020204030204" pitchFamily="34" charset="0"/>
              </a:rPr>
              <a:t>(n = 110)</a:t>
            </a:r>
          </a:p>
        </p:txBody>
      </p:sp>
      <p:graphicFrame>
        <p:nvGraphicFramePr>
          <p:cNvPr id="261" name="Table 260">
            <a:extLst>
              <a:ext uri="{FF2B5EF4-FFF2-40B4-BE49-F238E27FC236}">
                <a16:creationId xmlns:a16="http://schemas.microsoft.com/office/drawing/2014/main" id="{1BCCB6A1-784E-4DAA-7F74-7654389CA060}"/>
              </a:ext>
            </a:extLst>
          </p:cNvPr>
          <p:cNvGraphicFramePr>
            <a:graphicFrameLocks noGrp="1"/>
          </p:cNvGraphicFramePr>
          <p:nvPr>
            <p:extLst>
              <p:ext uri="{D42A27DB-BD31-4B8C-83A1-F6EECF244321}">
                <p14:modId xmlns:p14="http://schemas.microsoft.com/office/powerpoint/2010/main" val="1682356345"/>
              </p:ext>
            </p:extLst>
          </p:nvPr>
        </p:nvGraphicFramePr>
        <p:xfrm>
          <a:off x="1578999" y="2240878"/>
          <a:ext cx="2706927" cy="1280160"/>
        </p:xfrm>
        <a:graphic>
          <a:graphicData uri="http://schemas.openxmlformats.org/drawingml/2006/table">
            <a:tbl>
              <a:tblPr>
                <a:tableStyleId>{5C22544A-7EE6-4342-B048-85BDC9FD1C3A}</a:tableStyleId>
              </a:tblPr>
              <a:tblGrid>
                <a:gridCol w="1450139">
                  <a:extLst>
                    <a:ext uri="{9D8B030D-6E8A-4147-A177-3AD203B41FA5}">
                      <a16:colId xmlns:a16="http://schemas.microsoft.com/office/drawing/2014/main" val="839816656"/>
                    </a:ext>
                  </a:extLst>
                </a:gridCol>
                <a:gridCol w="1256788">
                  <a:extLst>
                    <a:ext uri="{9D8B030D-6E8A-4147-A177-3AD203B41FA5}">
                      <a16:colId xmlns:a16="http://schemas.microsoft.com/office/drawing/2014/main" val="3647678645"/>
                    </a:ext>
                  </a:extLst>
                </a:gridCol>
              </a:tblGrid>
              <a:tr h="54501">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u="none" strike="noStrike" cap="none" dirty="0">
                          <a:solidFill>
                            <a:schemeClr val="bg1"/>
                          </a:solidFill>
                          <a:effectLst/>
                          <a:latin typeface="+mj-lt"/>
                          <a:ea typeface="+mn-ea"/>
                          <a:cs typeface="+mn-cs"/>
                          <a:sym typeface="Arial"/>
                        </a:rPr>
                        <a:t>CNS progression, </a:t>
                      </a:r>
                      <a:r>
                        <a:rPr lang="en-US" sz="1400" b="1" kern="100" dirty="0">
                          <a:solidFill>
                            <a:schemeClr val="bg1"/>
                          </a:solidFill>
                          <a:effectLst/>
                          <a:latin typeface="+mj-lt"/>
                        </a:rPr>
                        <a:t>% (95% CI) </a:t>
                      </a:r>
                      <a:endParaRPr lang="en-US" sz="1400" b="1" kern="100" dirty="0">
                        <a:solidFill>
                          <a:schemeClr val="bg1"/>
                        </a:solidFill>
                        <a:effectLst/>
                        <a:latin typeface="+mj-lt"/>
                        <a:ea typeface="Times New Roman" panose="02020603050405020304" pitchFamily="18" charset="0"/>
                        <a:cs typeface="Times New Roman" panose="02020603050405020304" pitchFamily="18" charset="0"/>
                      </a:endParaRPr>
                    </a:p>
                  </a:txBody>
                  <a:tcPr marL="18288" marR="18288" marT="0" marB="0">
                    <a:lnL w="12700" cmpd="sng">
                      <a:noFill/>
                    </a:lnL>
                    <a:lnR w="12700" cmpd="sng">
                      <a:noFill/>
                    </a:lnR>
                    <a:lnT w="63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solidFill>
                  </a:tcPr>
                </a:tc>
                <a:tc hMerge="1">
                  <a:txBody>
                    <a:bodyPr/>
                    <a:lstStyle/>
                    <a:p>
                      <a:pPr marL="0" marR="0" algn="ctr">
                        <a:lnSpc>
                          <a:spcPct val="100000"/>
                        </a:lnSpc>
                        <a:spcBef>
                          <a:spcPts val="0"/>
                        </a:spcBef>
                        <a:spcAft>
                          <a:spcPts val="0"/>
                        </a:spcAft>
                      </a:pPr>
                      <a:endParaRPr lang="en-US" sz="1400" kern="100" dirty="0">
                        <a:solidFill>
                          <a:schemeClr val="bg1"/>
                        </a:solidFill>
                        <a:effectLst/>
                        <a:latin typeface="+mj-lt"/>
                        <a:ea typeface="Times New Roman" panose="02020603050405020304" pitchFamily="18" charset="0"/>
                        <a:cs typeface="Times New Roman" panose="02020603050405020304" pitchFamily="18" charset="0"/>
                      </a:endParaRPr>
                    </a:p>
                  </a:txBody>
                  <a:tcPr marL="18288" marR="18288" marT="0" marB="0" anchor="ctr">
                    <a:lnL w="12700" cmpd="sng">
                      <a:noFill/>
                    </a:lnL>
                    <a:lnR w="12700" cmpd="sng">
                      <a:noFill/>
                    </a:lnR>
                    <a:lnT w="63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73688783"/>
                  </a:ext>
                </a:extLst>
              </a:tr>
              <a:tr h="54501">
                <a:tc>
                  <a:txBody>
                    <a:bodyPr/>
                    <a:lstStyle/>
                    <a:p>
                      <a:pPr marL="0" marR="0" indent="152400">
                        <a:lnSpc>
                          <a:spcPct val="100000"/>
                        </a:lnSpc>
                        <a:spcBef>
                          <a:spcPts val="0"/>
                        </a:spcBef>
                        <a:spcAft>
                          <a:spcPts val="0"/>
                        </a:spcAft>
                      </a:pPr>
                      <a:r>
                        <a:rPr lang="en-US" sz="1400" b="0" i="0" u="none" strike="noStrike" cap="none" dirty="0">
                          <a:solidFill>
                            <a:schemeClr val="bg1"/>
                          </a:solidFill>
                          <a:effectLst/>
                          <a:latin typeface="+mj-lt"/>
                          <a:ea typeface="+mn-ea"/>
                          <a:cs typeface="+mn-cs"/>
                          <a:sym typeface="Arial"/>
                        </a:rPr>
                        <a:t>6 mo</a:t>
                      </a:r>
                    </a:p>
                  </a:txBody>
                  <a:tcPr marL="18288" marR="18288"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marL="0" marR="0" algn="ctr">
                        <a:lnSpc>
                          <a:spcPct val="100000"/>
                        </a:lnSpc>
                        <a:spcBef>
                          <a:spcPts val="0"/>
                        </a:spcBef>
                        <a:spcAft>
                          <a:spcPts val="0"/>
                        </a:spcAft>
                      </a:pPr>
                      <a:r>
                        <a:rPr lang="en-US" sz="1400" kern="100" dirty="0">
                          <a:solidFill>
                            <a:schemeClr val="bg1"/>
                          </a:solidFill>
                          <a:effectLst/>
                          <a:latin typeface="+mj-lt"/>
                        </a:rPr>
                        <a:t>20.4 (13.2-28.8)</a:t>
                      </a:r>
                      <a:endParaRPr lang="en-US" sz="1400" kern="100" dirty="0">
                        <a:solidFill>
                          <a:schemeClr val="bg1"/>
                        </a:solidFill>
                        <a:effectLst/>
                        <a:latin typeface="+mj-lt"/>
                        <a:ea typeface="Times New Roman" panose="02020603050405020304" pitchFamily="18" charset="0"/>
                        <a:cs typeface="Times New Roman" panose="02020603050405020304" pitchFamily="18" charset="0"/>
                      </a:endParaRPr>
                    </a:p>
                  </a:txBody>
                  <a:tcPr marL="18288" marR="1828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357210226"/>
                  </a:ext>
                </a:extLst>
              </a:tr>
              <a:tr h="54501">
                <a:tc>
                  <a:txBody>
                    <a:bodyPr/>
                    <a:lstStyle/>
                    <a:p>
                      <a:pPr marL="0" marR="0" indent="152400">
                        <a:lnSpc>
                          <a:spcPct val="100000"/>
                        </a:lnSpc>
                        <a:spcBef>
                          <a:spcPts val="0"/>
                        </a:spcBef>
                        <a:spcAft>
                          <a:spcPts val="0"/>
                        </a:spcAft>
                      </a:pPr>
                      <a:r>
                        <a:rPr lang="en-US" sz="1400" b="0" i="0" u="none" strike="noStrike" cap="none" dirty="0">
                          <a:solidFill>
                            <a:schemeClr val="bg1"/>
                          </a:solidFill>
                          <a:effectLst/>
                          <a:latin typeface="+mj-lt"/>
                          <a:ea typeface="+mn-ea"/>
                          <a:cs typeface="+mn-cs"/>
                          <a:sym typeface="Arial"/>
                        </a:rPr>
                        <a:t>12 mo</a:t>
                      </a:r>
                    </a:p>
                  </a:txBody>
                  <a:tcPr marL="18288" marR="18288" marT="0" marB="0">
                    <a:lnL w="12700" cmpd="sng">
                      <a:noFill/>
                    </a:lnL>
                    <a:lnR w="12700" cmpd="sng">
                      <a:noFill/>
                    </a:lnR>
                    <a:lnT w="127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algn="ctr">
                        <a:lnSpc>
                          <a:spcPct val="100000"/>
                        </a:lnSpc>
                        <a:spcBef>
                          <a:spcPts val="0"/>
                        </a:spcBef>
                        <a:spcAft>
                          <a:spcPts val="0"/>
                        </a:spcAft>
                      </a:pPr>
                      <a:r>
                        <a:rPr lang="en-US" sz="1400" kern="100" dirty="0">
                          <a:solidFill>
                            <a:schemeClr val="bg1"/>
                          </a:solidFill>
                          <a:effectLst/>
                          <a:latin typeface="+mj-lt"/>
                        </a:rPr>
                        <a:t>23.8 (15.9-32.7)</a:t>
                      </a:r>
                      <a:endParaRPr lang="en-US" sz="1400" kern="100" dirty="0">
                        <a:solidFill>
                          <a:schemeClr val="bg1"/>
                        </a:solidFill>
                        <a:effectLst/>
                        <a:latin typeface="+mj-lt"/>
                        <a:ea typeface="Times New Roman" panose="02020603050405020304" pitchFamily="18" charset="0"/>
                        <a:cs typeface="Times New Roman" panose="02020603050405020304" pitchFamily="18" charset="0"/>
                      </a:endParaRPr>
                    </a:p>
                  </a:txBody>
                  <a:tcPr marL="18288" marR="18288" marT="0" marB="0" anchor="ctr">
                    <a:lnL w="12700" cmpd="sng">
                      <a:noFill/>
                    </a:lnL>
                    <a:lnR w="12700" cmpd="sng">
                      <a:noFill/>
                    </a:lnR>
                    <a:lnT w="127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851980188"/>
                  </a:ext>
                </a:extLst>
              </a:tr>
              <a:tr h="54501">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u="none" strike="noStrike" cap="none" dirty="0">
                          <a:solidFill>
                            <a:schemeClr val="bg1"/>
                          </a:solidFill>
                          <a:effectLst/>
                          <a:latin typeface="+mj-lt"/>
                          <a:ea typeface="+mn-ea"/>
                          <a:cs typeface="+mn-cs"/>
                          <a:sym typeface="Arial"/>
                        </a:rPr>
                        <a:t>Non-CNS progression, </a:t>
                      </a:r>
                      <a:r>
                        <a:rPr lang="en-US" sz="1400" b="1" kern="100" dirty="0">
                          <a:solidFill>
                            <a:schemeClr val="bg1"/>
                          </a:solidFill>
                          <a:effectLst/>
                          <a:latin typeface="+mj-lt"/>
                        </a:rPr>
                        <a:t>% (95% CI)  </a:t>
                      </a:r>
                      <a:endParaRPr lang="en-US" sz="1400" b="1" kern="100" dirty="0">
                        <a:solidFill>
                          <a:schemeClr val="bg1"/>
                        </a:solidFill>
                        <a:effectLst/>
                        <a:latin typeface="+mj-lt"/>
                        <a:cs typeface="Times New Roman" panose="02020603050405020304" pitchFamily="18" charset="0"/>
                      </a:endParaRPr>
                    </a:p>
                  </a:txBody>
                  <a:tcPr marL="18288" marR="18288" marT="0" marB="0">
                    <a:lnL w="12700" cmpd="sng">
                      <a:noFill/>
                    </a:lnL>
                    <a:lnR w="12700" cmpd="sng">
                      <a:noFill/>
                    </a:lnR>
                    <a:lnT w="63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solidFill>
                  </a:tcPr>
                </a:tc>
                <a:tc hMerge="1">
                  <a:txBody>
                    <a:bodyPr/>
                    <a:lstStyle/>
                    <a:p>
                      <a:pPr marL="0" marR="0" algn="ctr">
                        <a:lnSpc>
                          <a:spcPct val="100000"/>
                        </a:lnSpc>
                        <a:spcBef>
                          <a:spcPts val="0"/>
                        </a:spcBef>
                        <a:spcAft>
                          <a:spcPts val="0"/>
                        </a:spcAft>
                      </a:pPr>
                      <a:r>
                        <a:rPr lang="en-US" sz="1400" kern="100" dirty="0">
                          <a:solidFill>
                            <a:schemeClr val="bg1"/>
                          </a:solidFill>
                          <a:effectLst/>
                          <a:latin typeface="+mj-lt"/>
                        </a:rPr>
                        <a:t> </a:t>
                      </a:r>
                      <a:endParaRPr lang="en-US" sz="1400" kern="100" dirty="0">
                        <a:solidFill>
                          <a:schemeClr val="bg1"/>
                        </a:solidFill>
                        <a:effectLst/>
                        <a:latin typeface="+mj-lt"/>
                        <a:ea typeface="Times New Roman" panose="02020603050405020304" pitchFamily="18" charset="0"/>
                        <a:cs typeface="Times New Roman" panose="02020603050405020304" pitchFamily="18" charset="0"/>
                      </a:endParaRPr>
                    </a:p>
                  </a:txBody>
                  <a:tcPr marL="18288" marR="18288" marT="0" marB="0" anchor="ctr">
                    <a:lnL w="12700" cmpd="sng">
                      <a:noFill/>
                    </a:lnL>
                    <a:lnR w="12700" cmpd="sng">
                      <a:noFill/>
                    </a:lnR>
                    <a:lnT w="63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75998227"/>
                  </a:ext>
                </a:extLst>
              </a:tr>
              <a:tr h="54501">
                <a:tc>
                  <a:txBody>
                    <a:bodyPr/>
                    <a:lstStyle/>
                    <a:p>
                      <a:pPr marL="0" marR="0" indent="152400">
                        <a:lnSpc>
                          <a:spcPct val="100000"/>
                        </a:lnSpc>
                        <a:spcBef>
                          <a:spcPts val="0"/>
                        </a:spcBef>
                        <a:spcAft>
                          <a:spcPts val="0"/>
                        </a:spcAft>
                      </a:pPr>
                      <a:r>
                        <a:rPr lang="en-US" sz="1400" b="0" i="0" u="none" strike="noStrike" cap="none" dirty="0">
                          <a:solidFill>
                            <a:schemeClr val="bg1"/>
                          </a:solidFill>
                          <a:effectLst/>
                          <a:latin typeface="+mj-lt"/>
                          <a:ea typeface="+mn-ea"/>
                          <a:cs typeface="+mn-cs"/>
                          <a:sym typeface="Arial"/>
                        </a:rPr>
                        <a:t>6 mo</a:t>
                      </a:r>
                    </a:p>
                  </a:txBody>
                  <a:tcPr marL="18288" marR="18288"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marL="0" marR="0" algn="ctr">
                        <a:lnSpc>
                          <a:spcPct val="100000"/>
                        </a:lnSpc>
                        <a:spcBef>
                          <a:spcPts val="0"/>
                        </a:spcBef>
                        <a:spcAft>
                          <a:spcPts val="0"/>
                        </a:spcAft>
                      </a:pPr>
                      <a:r>
                        <a:rPr lang="en-US" sz="1400" kern="100" dirty="0">
                          <a:solidFill>
                            <a:schemeClr val="bg1"/>
                          </a:solidFill>
                          <a:effectLst/>
                          <a:latin typeface="+mj-lt"/>
                        </a:rPr>
                        <a:t>34.4 (25.2-43.8)</a:t>
                      </a:r>
                      <a:endParaRPr lang="en-US" sz="1400" kern="100" dirty="0">
                        <a:solidFill>
                          <a:schemeClr val="bg1"/>
                        </a:solidFill>
                        <a:effectLst/>
                        <a:latin typeface="+mj-lt"/>
                        <a:ea typeface="Times New Roman" panose="02020603050405020304" pitchFamily="18" charset="0"/>
                        <a:cs typeface="Times New Roman" panose="02020603050405020304" pitchFamily="18" charset="0"/>
                      </a:endParaRPr>
                    </a:p>
                  </a:txBody>
                  <a:tcPr marL="18288" marR="1828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905178202"/>
                  </a:ext>
                </a:extLst>
              </a:tr>
              <a:tr h="54501">
                <a:tc>
                  <a:txBody>
                    <a:bodyPr/>
                    <a:lstStyle/>
                    <a:p>
                      <a:pPr marL="0" marR="0" indent="152400">
                        <a:lnSpc>
                          <a:spcPct val="100000"/>
                        </a:lnSpc>
                        <a:spcBef>
                          <a:spcPts val="0"/>
                        </a:spcBef>
                        <a:spcAft>
                          <a:spcPts val="0"/>
                        </a:spcAft>
                      </a:pPr>
                      <a:r>
                        <a:rPr lang="en-US" sz="1400" b="0" i="0" u="none" strike="noStrike" cap="none" dirty="0">
                          <a:solidFill>
                            <a:schemeClr val="bg1"/>
                          </a:solidFill>
                          <a:effectLst/>
                          <a:latin typeface="+mj-lt"/>
                          <a:ea typeface="+mn-ea"/>
                          <a:cs typeface="+mn-cs"/>
                          <a:sym typeface="Arial"/>
                        </a:rPr>
                        <a:t>12 mo</a:t>
                      </a:r>
                    </a:p>
                  </a:txBody>
                  <a:tcPr marL="18288" marR="18288" marT="0" marB="0">
                    <a:lnL w="12700" cmpd="sng">
                      <a:noFill/>
                    </a:lnL>
                    <a:lnR w="12700" cmpd="sng">
                      <a:noFill/>
                    </a:lnR>
                    <a:lnT w="127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algn="ctr">
                        <a:lnSpc>
                          <a:spcPct val="100000"/>
                        </a:lnSpc>
                        <a:spcBef>
                          <a:spcPts val="0"/>
                        </a:spcBef>
                        <a:spcAft>
                          <a:spcPts val="0"/>
                        </a:spcAft>
                      </a:pPr>
                      <a:r>
                        <a:rPr lang="en-US" sz="1400" kern="100" dirty="0">
                          <a:solidFill>
                            <a:schemeClr val="bg1"/>
                          </a:solidFill>
                          <a:effectLst/>
                          <a:latin typeface="+mj-lt"/>
                        </a:rPr>
                        <a:t>51.5 (40.8-61.3)</a:t>
                      </a:r>
                      <a:endParaRPr lang="en-US" sz="1400" kern="100" dirty="0">
                        <a:solidFill>
                          <a:schemeClr val="bg1"/>
                        </a:solidFill>
                        <a:effectLst/>
                        <a:latin typeface="+mj-lt"/>
                        <a:ea typeface="Times New Roman" panose="02020603050405020304" pitchFamily="18" charset="0"/>
                        <a:cs typeface="Times New Roman" panose="02020603050405020304" pitchFamily="18" charset="0"/>
                      </a:endParaRPr>
                    </a:p>
                  </a:txBody>
                  <a:tcPr marL="18288" marR="18288" marT="0" marB="0" anchor="ctr">
                    <a:lnL w="12700" cmpd="sng">
                      <a:noFill/>
                    </a:lnL>
                    <a:lnR w="12700" cmpd="sng">
                      <a:noFill/>
                    </a:lnR>
                    <a:lnT w="127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982283662"/>
                  </a:ext>
                </a:extLst>
              </a:tr>
            </a:tbl>
          </a:graphicData>
        </a:graphic>
      </p:graphicFrame>
      <p:graphicFrame>
        <p:nvGraphicFramePr>
          <p:cNvPr id="262" name="Table 261">
            <a:extLst>
              <a:ext uri="{FF2B5EF4-FFF2-40B4-BE49-F238E27FC236}">
                <a16:creationId xmlns:a16="http://schemas.microsoft.com/office/drawing/2014/main" id="{2EB52575-C9E4-BF6B-0177-A519FE2A27F8}"/>
              </a:ext>
            </a:extLst>
          </p:cNvPr>
          <p:cNvGraphicFramePr>
            <a:graphicFrameLocks noGrp="1"/>
          </p:cNvGraphicFramePr>
          <p:nvPr>
            <p:extLst>
              <p:ext uri="{D42A27DB-BD31-4B8C-83A1-F6EECF244321}">
                <p14:modId xmlns:p14="http://schemas.microsoft.com/office/powerpoint/2010/main" val="304733606"/>
              </p:ext>
            </p:extLst>
          </p:nvPr>
        </p:nvGraphicFramePr>
        <p:xfrm>
          <a:off x="6802862" y="2240878"/>
          <a:ext cx="2560320" cy="1280160"/>
        </p:xfrm>
        <a:graphic>
          <a:graphicData uri="http://schemas.openxmlformats.org/drawingml/2006/table">
            <a:tbl>
              <a:tblPr>
                <a:tableStyleId>{5C22544A-7EE6-4342-B048-85BDC9FD1C3A}</a:tableStyleId>
              </a:tblPr>
              <a:tblGrid>
                <a:gridCol w="1371600">
                  <a:extLst>
                    <a:ext uri="{9D8B030D-6E8A-4147-A177-3AD203B41FA5}">
                      <a16:colId xmlns:a16="http://schemas.microsoft.com/office/drawing/2014/main" val="839816656"/>
                    </a:ext>
                  </a:extLst>
                </a:gridCol>
                <a:gridCol w="1188720">
                  <a:extLst>
                    <a:ext uri="{9D8B030D-6E8A-4147-A177-3AD203B41FA5}">
                      <a16:colId xmlns:a16="http://schemas.microsoft.com/office/drawing/2014/main" val="2939485699"/>
                    </a:ext>
                  </a:extLst>
                </a:gridCol>
              </a:tblGrid>
              <a:tr h="102811">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u="none" strike="noStrike" cap="none" dirty="0">
                          <a:solidFill>
                            <a:srgbClr val="000000"/>
                          </a:solidFill>
                          <a:effectLst/>
                          <a:latin typeface="+mn-lt"/>
                          <a:ea typeface="+mn-ea"/>
                          <a:cs typeface="+mn-cs"/>
                          <a:sym typeface="Arial"/>
                        </a:rPr>
                        <a:t>CNS progression, </a:t>
                      </a:r>
                      <a:r>
                        <a:rPr lang="en-US" sz="1400" b="1" kern="100" dirty="0">
                          <a:solidFill>
                            <a:schemeClr val="bg1"/>
                          </a:solidFill>
                          <a:effectLst/>
                        </a:rPr>
                        <a:t>% (95% CI) </a:t>
                      </a:r>
                      <a:endParaRPr lang="en-US" sz="1400" b="1" kern="1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8288" marR="18288" marT="0" marB="0">
                    <a:lnL w="12700" cmpd="sng">
                      <a:noFill/>
                    </a:lnL>
                    <a:lnR w="12700" cmpd="sng">
                      <a:noFill/>
                    </a:lnR>
                    <a:lnT w="63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5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8288" marR="18288" marT="0" marB="0" anchor="ctr">
                    <a:lnL w="12700" cmpd="sng">
                      <a:noFill/>
                    </a:lnL>
                    <a:lnR w="12700" cmpd="sng">
                      <a:noFill/>
                    </a:lnR>
                    <a:lnT w="63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73688783"/>
                  </a:ext>
                </a:extLst>
              </a:tr>
              <a:tr h="102811">
                <a:tc>
                  <a:txBody>
                    <a:bodyPr/>
                    <a:lstStyle/>
                    <a:p>
                      <a:pPr marL="0" marR="0" indent="152400">
                        <a:lnSpc>
                          <a:spcPct val="100000"/>
                        </a:lnSpc>
                        <a:spcBef>
                          <a:spcPts val="0"/>
                        </a:spcBef>
                        <a:spcAft>
                          <a:spcPts val="0"/>
                        </a:spcAft>
                      </a:pPr>
                      <a:r>
                        <a:rPr lang="en-US" sz="1400" b="0" i="0" u="none" strike="noStrike" cap="none" dirty="0">
                          <a:solidFill>
                            <a:schemeClr val="bg1"/>
                          </a:solidFill>
                          <a:effectLst/>
                          <a:latin typeface="+mn-lt"/>
                          <a:ea typeface="+mn-ea"/>
                          <a:cs typeface="+mn-cs"/>
                          <a:sym typeface="Arial"/>
                        </a:rPr>
                        <a:t>6 mo</a:t>
                      </a:r>
                    </a:p>
                  </a:txBody>
                  <a:tcPr marL="18288" marR="18288"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marL="0" marR="0" algn="ctr">
                        <a:lnSpc>
                          <a:spcPct val="100000"/>
                        </a:lnSpc>
                        <a:spcBef>
                          <a:spcPts val="0"/>
                        </a:spcBef>
                        <a:spcAft>
                          <a:spcPts val="0"/>
                        </a:spcAft>
                      </a:pPr>
                      <a:r>
                        <a:rPr lang="en-US" sz="1400" kern="100" dirty="0">
                          <a:solidFill>
                            <a:schemeClr val="bg1"/>
                          </a:solidFill>
                          <a:effectLst/>
                        </a:rPr>
                        <a:t>2.0 ( 0.4-6.3)</a:t>
                      </a:r>
                      <a:endParaRPr lang="en-US" sz="1400" kern="1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8288" marR="1828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357210226"/>
                  </a:ext>
                </a:extLst>
              </a:tr>
              <a:tr h="102811">
                <a:tc>
                  <a:txBody>
                    <a:bodyPr/>
                    <a:lstStyle/>
                    <a:p>
                      <a:pPr marL="0" marR="0" indent="152400">
                        <a:lnSpc>
                          <a:spcPct val="100000"/>
                        </a:lnSpc>
                        <a:spcBef>
                          <a:spcPts val="0"/>
                        </a:spcBef>
                        <a:spcAft>
                          <a:spcPts val="0"/>
                        </a:spcAft>
                      </a:pPr>
                      <a:r>
                        <a:rPr lang="en-US" sz="1400" b="0" i="0" u="none" strike="noStrike" cap="none" dirty="0">
                          <a:solidFill>
                            <a:schemeClr val="bg1"/>
                          </a:solidFill>
                          <a:effectLst/>
                          <a:latin typeface="+mn-lt"/>
                          <a:ea typeface="+mn-ea"/>
                          <a:cs typeface="+mn-cs"/>
                          <a:sym typeface="Arial"/>
                        </a:rPr>
                        <a:t>12 mo</a:t>
                      </a:r>
                    </a:p>
                  </a:txBody>
                  <a:tcPr marL="18288" marR="18288" marT="0" marB="0">
                    <a:lnL w="12700" cmpd="sng">
                      <a:noFill/>
                    </a:lnL>
                    <a:lnR w="12700" cmpd="sng">
                      <a:noFill/>
                    </a:lnR>
                    <a:lnT w="127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algn="ctr">
                        <a:lnSpc>
                          <a:spcPct val="100000"/>
                        </a:lnSpc>
                        <a:spcBef>
                          <a:spcPts val="0"/>
                        </a:spcBef>
                        <a:spcAft>
                          <a:spcPts val="0"/>
                        </a:spcAft>
                      </a:pPr>
                      <a:r>
                        <a:rPr lang="en-US" sz="1400" kern="100" dirty="0">
                          <a:solidFill>
                            <a:schemeClr val="bg1"/>
                          </a:solidFill>
                          <a:effectLst/>
                        </a:rPr>
                        <a:t>3.1 ( 0.8-8.0)</a:t>
                      </a:r>
                      <a:endParaRPr lang="en-US" sz="1400" kern="1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8288" marR="18288" marT="0" marB="0" anchor="ctr">
                    <a:lnL w="12700" cmpd="sng">
                      <a:noFill/>
                    </a:lnL>
                    <a:lnR w="12700" cmpd="sng">
                      <a:noFill/>
                    </a:lnR>
                    <a:lnT w="127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851980188"/>
                  </a:ext>
                </a:extLst>
              </a:tr>
              <a:tr h="102811">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u="none" strike="noStrike" cap="none" dirty="0">
                          <a:solidFill>
                            <a:schemeClr val="bg1"/>
                          </a:solidFill>
                          <a:effectLst/>
                          <a:latin typeface="+mn-lt"/>
                          <a:ea typeface="+mn-ea"/>
                          <a:cs typeface="+mn-cs"/>
                          <a:sym typeface="Arial"/>
                        </a:rPr>
                        <a:t>Non-CNS progression, </a:t>
                      </a:r>
                      <a:r>
                        <a:rPr lang="en-US" sz="1400" b="1" kern="100" dirty="0">
                          <a:solidFill>
                            <a:schemeClr val="bg1"/>
                          </a:solidFill>
                          <a:effectLst/>
                        </a:rPr>
                        <a:t>% (95% CI) </a:t>
                      </a:r>
                    </a:p>
                  </a:txBody>
                  <a:tcPr marL="18288" marR="18288" marT="0" marB="0">
                    <a:lnL w="12700" cmpd="sng">
                      <a:noFill/>
                    </a:lnL>
                    <a:lnR w="12700" cmpd="sng">
                      <a:noFill/>
                    </a:lnR>
                    <a:lnT w="63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solidFill>
                  </a:tcPr>
                </a:tc>
                <a:tc hMerge="1">
                  <a:txBody>
                    <a:bodyPr/>
                    <a:lstStyle/>
                    <a:p>
                      <a:pPr marL="0" marR="0" algn="ctr">
                        <a:lnSpc>
                          <a:spcPct val="100000"/>
                        </a:lnSpc>
                        <a:spcBef>
                          <a:spcPts val="0"/>
                        </a:spcBef>
                        <a:spcAft>
                          <a:spcPts val="0"/>
                        </a:spcAft>
                      </a:pPr>
                      <a:r>
                        <a:rPr lang="en-US" sz="1050" kern="100" dirty="0">
                          <a:solidFill>
                            <a:schemeClr val="bg1"/>
                          </a:solidFill>
                          <a:effectLst/>
                        </a:rPr>
                        <a:t> </a:t>
                      </a:r>
                      <a:endParaRPr lang="en-US" sz="1050" kern="1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8288" marR="18288" marT="0" marB="0" anchor="ctr">
                    <a:lnL w="12700" cmpd="sng">
                      <a:noFill/>
                    </a:lnL>
                    <a:lnR w="12700" cmpd="sng">
                      <a:noFill/>
                    </a:lnR>
                    <a:lnT w="63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75998227"/>
                  </a:ext>
                </a:extLst>
              </a:tr>
              <a:tr h="102811">
                <a:tc>
                  <a:txBody>
                    <a:bodyPr/>
                    <a:lstStyle/>
                    <a:p>
                      <a:pPr marL="0" marR="0" indent="152400">
                        <a:lnSpc>
                          <a:spcPct val="100000"/>
                        </a:lnSpc>
                        <a:spcBef>
                          <a:spcPts val="0"/>
                        </a:spcBef>
                        <a:spcAft>
                          <a:spcPts val="0"/>
                        </a:spcAft>
                      </a:pPr>
                      <a:r>
                        <a:rPr lang="en-US" sz="1400" b="0" i="0" u="none" strike="noStrike" cap="none" dirty="0">
                          <a:solidFill>
                            <a:schemeClr val="bg1"/>
                          </a:solidFill>
                          <a:effectLst/>
                          <a:latin typeface="+mn-lt"/>
                          <a:ea typeface="+mn-ea"/>
                          <a:cs typeface="+mn-cs"/>
                          <a:sym typeface="Arial"/>
                        </a:rPr>
                        <a:t>6 mo</a:t>
                      </a:r>
                    </a:p>
                  </a:txBody>
                  <a:tcPr marL="18288" marR="18288" marT="0" marB="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marL="0" marR="0" algn="ctr">
                        <a:lnSpc>
                          <a:spcPct val="100000"/>
                        </a:lnSpc>
                        <a:spcBef>
                          <a:spcPts val="0"/>
                        </a:spcBef>
                        <a:spcAft>
                          <a:spcPts val="0"/>
                        </a:spcAft>
                      </a:pPr>
                      <a:r>
                        <a:rPr lang="en-US" sz="1400" kern="100" dirty="0">
                          <a:solidFill>
                            <a:schemeClr val="bg1"/>
                          </a:solidFill>
                          <a:effectLst/>
                        </a:rPr>
                        <a:t>38.3 (28.8-47.7)</a:t>
                      </a:r>
                      <a:endParaRPr lang="en-US" sz="1400" kern="1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8288" marR="18288"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905178202"/>
                  </a:ext>
                </a:extLst>
              </a:tr>
              <a:tr h="102811">
                <a:tc>
                  <a:txBody>
                    <a:bodyPr/>
                    <a:lstStyle/>
                    <a:p>
                      <a:pPr marL="0" marR="0" indent="152400">
                        <a:lnSpc>
                          <a:spcPct val="100000"/>
                        </a:lnSpc>
                        <a:spcBef>
                          <a:spcPts val="0"/>
                        </a:spcBef>
                        <a:spcAft>
                          <a:spcPts val="0"/>
                        </a:spcAft>
                      </a:pPr>
                      <a:r>
                        <a:rPr lang="en-US" sz="1400" b="0" i="0" u="none" strike="noStrike" cap="none" dirty="0">
                          <a:solidFill>
                            <a:schemeClr val="bg1"/>
                          </a:solidFill>
                          <a:effectLst/>
                          <a:latin typeface="+mn-lt"/>
                          <a:ea typeface="+mn-ea"/>
                          <a:cs typeface="+mn-cs"/>
                          <a:sym typeface="Arial"/>
                        </a:rPr>
                        <a:t>12 mo</a:t>
                      </a:r>
                    </a:p>
                  </a:txBody>
                  <a:tcPr marL="18288" marR="18288" marT="0" marB="0">
                    <a:lnL w="12700" cmpd="sng">
                      <a:noFill/>
                    </a:lnL>
                    <a:lnR w="12700" cmpd="sng">
                      <a:noFill/>
                    </a:lnR>
                    <a:lnT w="127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algn="ctr">
                        <a:lnSpc>
                          <a:spcPct val="100000"/>
                        </a:lnSpc>
                        <a:spcBef>
                          <a:spcPts val="0"/>
                        </a:spcBef>
                        <a:spcAft>
                          <a:spcPts val="0"/>
                        </a:spcAft>
                      </a:pPr>
                      <a:r>
                        <a:rPr lang="en-US" sz="1400" kern="100" dirty="0">
                          <a:solidFill>
                            <a:schemeClr val="bg1"/>
                          </a:solidFill>
                          <a:effectLst/>
                        </a:rPr>
                        <a:t>58.4 (47.7-67.7)</a:t>
                      </a:r>
                      <a:endParaRPr lang="en-US" sz="1400" kern="1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8288" marR="18288" marT="0" marB="0" anchor="ctr">
                    <a:lnL w="12700" cmpd="sng">
                      <a:noFill/>
                    </a:lnL>
                    <a:lnR w="12700" cmpd="sng">
                      <a:noFill/>
                    </a:lnR>
                    <a:lnT w="127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982283662"/>
                  </a:ext>
                </a:extLst>
              </a:tr>
            </a:tbl>
          </a:graphicData>
        </a:graphic>
      </p:graphicFrame>
      <p:grpSp>
        <p:nvGrpSpPr>
          <p:cNvPr id="9" name="Group 8">
            <a:extLst>
              <a:ext uri="{FF2B5EF4-FFF2-40B4-BE49-F238E27FC236}">
                <a16:creationId xmlns:a16="http://schemas.microsoft.com/office/drawing/2014/main" id="{BAC6C178-413C-E7A0-CADD-176B25AFCA8B}"/>
              </a:ext>
            </a:extLst>
          </p:cNvPr>
          <p:cNvGrpSpPr/>
          <p:nvPr/>
        </p:nvGrpSpPr>
        <p:grpSpPr>
          <a:xfrm>
            <a:off x="10627567" y="2043404"/>
            <a:ext cx="1324948" cy="830997"/>
            <a:chOff x="4730620" y="2407298"/>
            <a:chExt cx="1324948" cy="830997"/>
          </a:xfrm>
        </p:grpSpPr>
        <p:sp>
          <p:nvSpPr>
            <p:cNvPr id="3" name="TextBox 2">
              <a:extLst>
                <a:ext uri="{FF2B5EF4-FFF2-40B4-BE49-F238E27FC236}">
                  <a16:creationId xmlns:a16="http://schemas.microsoft.com/office/drawing/2014/main" id="{E3349DC2-4D72-98B2-2822-7EFBD69F3C4F}"/>
                </a:ext>
              </a:extLst>
            </p:cNvPr>
            <p:cNvSpPr txBox="1"/>
            <p:nvPr/>
          </p:nvSpPr>
          <p:spPr bwMode="auto">
            <a:xfrm>
              <a:off x="5019870" y="2407298"/>
              <a:ext cx="103569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CNS</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Non-CNS</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Death</a:t>
              </a:r>
            </a:p>
          </p:txBody>
        </p:sp>
        <p:cxnSp>
          <p:nvCxnSpPr>
            <p:cNvPr id="6" name="Straight Connector 5">
              <a:extLst>
                <a:ext uri="{FF2B5EF4-FFF2-40B4-BE49-F238E27FC236}">
                  <a16:creationId xmlns:a16="http://schemas.microsoft.com/office/drawing/2014/main" id="{EC82BD25-FAAE-997C-F2E4-24A4FA5B093A}"/>
                </a:ext>
              </a:extLst>
            </p:cNvPr>
            <p:cNvCxnSpPr>
              <a:cxnSpLocks/>
            </p:cNvCxnSpPr>
            <p:nvPr/>
          </p:nvCxnSpPr>
          <p:spPr bwMode="auto">
            <a:xfrm flipH="1">
              <a:off x="4730620" y="2565918"/>
              <a:ext cx="298580" cy="0"/>
            </a:xfrm>
            <a:prstGeom prst="line">
              <a:avLst/>
            </a:prstGeom>
            <a:noFill/>
            <a:ln w="28575" cap="flat" cmpd="sng" algn="ctr">
              <a:solidFill>
                <a:schemeClr val="accent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35FCFCC5-9898-C529-4083-97F2B2DD1193}"/>
                </a:ext>
              </a:extLst>
            </p:cNvPr>
            <p:cNvCxnSpPr>
              <a:cxnSpLocks/>
            </p:cNvCxnSpPr>
            <p:nvPr/>
          </p:nvCxnSpPr>
          <p:spPr bwMode="auto">
            <a:xfrm flipH="1">
              <a:off x="4730620" y="3072881"/>
              <a:ext cx="298580" cy="0"/>
            </a:xfrm>
            <a:prstGeom prst="line">
              <a:avLst/>
            </a:prstGeom>
            <a:noFill/>
            <a:ln w="28575" cap="flat" cmpd="sng" algn="ctr">
              <a:solidFill>
                <a:schemeClr val="accent4"/>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957D1A2E-9546-F201-D74F-8C853DB1A01D}"/>
                </a:ext>
              </a:extLst>
            </p:cNvPr>
            <p:cNvCxnSpPr>
              <a:cxnSpLocks/>
            </p:cNvCxnSpPr>
            <p:nvPr/>
          </p:nvCxnSpPr>
          <p:spPr bwMode="auto">
            <a:xfrm flipH="1">
              <a:off x="4730620" y="2819399"/>
              <a:ext cx="298580" cy="0"/>
            </a:xfrm>
            <a:prstGeom prst="line">
              <a:avLst/>
            </a:prstGeom>
            <a:noFill/>
            <a:ln w="28575" cap="flat" cmpd="sng" algn="ctr">
              <a:solidFill>
                <a:schemeClr val="accent3"/>
              </a:solidFill>
              <a:prstDash val="solid"/>
              <a:round/>
              <a:headEnd type="none" w="med" len="med"/>
              <a:tailEnd type="none" w="med" len="med"/>
            </a:ln>
            <a:effectLst/>
          </p:spPr>
        </p:cxnSp>
      </p:grpSp>
      <p:cxnSp>
        <p:nvCxnSpPr>
          <p:cNvPr id="11" name="Straight Connector 10">
            <a:extLst>
              <a:ext uri="{FF2B5EF4-FFF2-40B4-BE49-F238E27FC236}">
                <a16:creationId xmlns:a16="http://schemas.microsoft.com/office/drawing/2014/main" id="{F0D13553-3693-4710-D52A-F15D86E0EA8D}"/>
              </a:ext>
            </a:extLst>
          </p:cNvPr>
          <p:cNvCxnSpPr>
            <a:cxnSpLocks/>
          </p:cNvCxnSpPr>
          <p:nvPr/>
        </p:nvCxnSpPr>
        <p:spPr bwMode="auto">
          <a:xfrm>
            <a:off x="1413753" y="5447489"/>
            <a:ext cx="4027251"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A461CDD6-9755-35B5-46EA-3999CD866D1F}"/>
              </a:ext>
            </a:extLst>
          </p:cNvPr>
          <p:cNvCxnSpPr/>
          <p:nvPr/>
        </p:nvCxnSpPr>
        <p:spPr bwMode="auto">
          <a:xfrm flipV="1">
            <a:off x="1413753" y="2470826"/>
            <a:ext cx="0" cy="2976663"/>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1C7B61C0-F82B-88D2-225B-CC8E15C67A57}"/>
              </a:ext>
            </a:extLst>
          </p:cNvPr>
          <p:cNvCxnSpPr>
            <a:cxnSpLocks/>
          </p:cNvCxnSpPr>
          <p:nvPr/>
        </p:nvCxnSpPr>
        <p:spPr bwMode="auto">
          <a:xfrm flipH="1">
            <a:off x="1348902" y="247731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353E0585-1963-D229-710F-330C16E2865F}"/>
              </a:ext>
            </a:extLst>
          </p:cNvPr>
          <p:cNvCxnSpPr>
            <a:cxnSpLocks/>
          </p:cNvCxnSpPr>
          <p:nvPr/>
        </p:nvCxnSpPr>
        <p:spPr bwMode="auto">
          <a:xfrm flipH="1">
            <a:off x="1348902" y="27743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4DF72D00-7AC6-822B-A75E-76D91731A4C6}"/>
              </a:ext>
            </a:extLst>
          </p:cNvPr>
          <p:cNvCxnSpPr>
            <a:cxnSpLocks/>
          </p:cNvCxnSpPr>
          <p:nvPr/>
        </p:nvCxnSpPr>
        <p:spPr bwMode="auto">
          <a:xfrm flipH="1">
            <a:off x="1348902" y="307134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DB1DC37D-6172-F5A4-B7CC-25ABB0074BF3}"/>
              </a:ext>
            </a:extLst>
          </p:cNvPr>
          <p:cNvCxnSpPr>
            <a:cxnSpLocks/>
          </p:cNvCxnSpPr>
          <p:nvPr/>
        </p:nvCxnSpPr>
        <p:spPr bwMode="auto">
          <a:xfrm flipH="1">
            <a:off x="1348902" y="33683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9A06E7A7-B618-D6BB-9C17-9C30F21B8CAD}"/>
              </a:ext>
            </a:extLst>
          </p:cNvPr>
          <p:cNvCxnSpPr>
            <a:cxnSpLocks/>
          </p:cNvCxnSpPr>
          <p:nvPr/>
        </p:nvCxnSpPr>
        <p:spPr bwMode="auto">
          <a:xfrm flipH="1">
            <a:off x="1348902" y="366538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C2BEB08D-2249-D88F-5148-CD5BACBBB7A7}"/>
              </a:ext>
            </a:extLst>
          </p:cNvPr>
          <p:cNvCxnSpPr>
            <a:cxnSpLocks/>
          </p:cNvCxnSpPr>
          <p:nvPr/>
        </p:nvCxnSpPr>
        <p:spPr bwMode="auto">
          <a:xfrm flipH="1">
            <a:off x="1348902" y="396240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6FE288C4-D820-F4F7-95C7-3433B6F75685}"/>
              </a:ext>
            </a:extLst>
          </p:cNvPr>
          <p:cNvCxnSpPr>
            <a:cxnSpLocks/>
          </p:cNvCxnSpPr>
          <p:nvPr/>
        </p:nvCxnSpPr>
        <p:spPr bwMode="auto">
          <a:xfrm flipH="1">
            <a:off x="1348902" y="425941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4F5F08EA-18B9-5431-58D4-F0DC89146674}"/>
              </a:ext>
            </a:extLst>
          </p:cNvPr>
          <p:cNvCxnSpPr>
            <a:cxnSpLocks/>
          </p:cNvCxnSpPr>
          <p:nvPr/>
        </p:nvCxnSpPr>
        <p:spPr bwMode="auto">
          <a:xfrm flipH="1">
            <a:off x="1348902" y="45564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89B12B16-4B4C-E828-1CFE-A66F01919700}"/>
              </a:ext>
            </a:extLst>
          </p:cNvPr>
          <p:cNvCxnSpPr>
            <a:cxnSpLocks/>
          </p:cNvCxnSpPr>
          <p:nvPr/>
        </p:nvCxnSpPr>
        <p:spPr bwMode="auto">
          <a:xfrm flipH="1">
            <a:off x="1348902" y="485345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3AE6E0E2-DAAF-49E2-1D3E-C414FD534B30}"/>
              </a:ext>
            </a:extLst>
          </p:cNvPr>
          <p:cNvCxnSpPr>
            <a:cxnSpLocks/>
          </p:cNvCxnSpPr>
          <p:nvPr/>
        </p:nvCxnSpPr>
        <p:spPr bwMode="auto">
          <a:xfrm flipH="1">
            <a:off x="1348902" y="515047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D89309B1-BD43-09B7-0DEE-A87DC583CE49}"/>
              </a:ext>
            </a:extLst>
          </p:cNvPr>
          <p:cNvCxnSpPr>
            <a:cxnSpLocks/>
          </p:cNvCxnSpPr>
          <p:nvPr/>
        </p:nvCxnSpPr>
        <p:spPr bwMode="auto">
          <a:xfrm flipH="1">
            <a:off x="1348902" y="544748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B4C11B6-10E7-7F92-8C3D-0994562EBD07}"/>
              </a:ext>
            </a:extLst>
          </p:cNvPr>
          <p:cNvCxnSpPr>
            <a:cxnSpLocks/>
          </p:cNvCxnSpPr>
          <p:nvPr/>
        </p:nvCxnSpPr>
        <p:spPr bwMode="auto">
          <a:xfrm>
            <a:off x="1413753" y="544100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A26823F-E5FC-9B5A-C45F-D6484B39C047}"/>
              </a:ext>
            </a:extLst>
          </p:cNvPr>
          <p:cNvCxnSpPr>
            <a:cxnSpLocks/>
          </p:cNvCxnSpPr>
          <p:nvPr/>
        </p:nvCxnSpPr>
        <p:spPr bwMode="auto">
          <a:xfrm>
            <a:off x="1986758" y="544100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1BADC4D8-C280-EDEF-43D6-09CBC434614A}"/>
              </a:ext>
            </a:extLst>
          </p:cNvPr>
          <p:cNvCxnSpPr>
            <a:cxnSpLocks/>
          </p:cNvCxnSpPr>
          <p:nvPr/>
        </p:nvCxnSpPr>
        <p:spPr bwMode="auto">
          <a:xfrm>
            <a:off x="2559763" y="544100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C05E77B2-C968-AA3E-CA1B-4520F15CE23A}"/>
              </a:ext>
            </a:extLst>
          </p:cNvPr>
          <p:cNvCxnSpPr>
            <a:cxnSpLocks/>
          </p:cNvCxnSpPr>
          <p:nvPr/>
        </p:nvCxnSpPr>
        <p:spPr bwMode="auto">
          <a:xfrm>
            <a:off x="3132768" y="544100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29E3F9F0-0074-0921-C588-5BA613E8A6B3}"/>
              </a:ext>
            </a:extLst>
          </p:cNvPr>
          <p:cNvCxnSpPr>
            <a:cxnSpLocks/>
          </p:cNvCxnSpPr>
          <p:nvPr/>
        </p:nvCxnSpPr>
        <p:spPr bwMode="auto">
          <a:xfrm>
            <a:off x="3705773" y="544100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A016DE4-3847-E1AB-B5D6-4D4C667F0A20}"/>
              </a:ext>
            </a:extLst>
          </p:cNvPr>
          <p:cNvCxnSpPr>
            <a:cxnSpLocks/>
          </p:cNvCxnSpPr>
          <p:nvPr/>
        </p:nvCxnSpPr>
        <p:spPr bwMode="auto">
          <a:xfrm>
            <a:off x="4278778" y="544100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8E19A0C2-489E-6FA2-8C3E-99FE4CB312A7}"/>
              </a:ext>
            </a:extLst>
          </p:cNvPr>
          <p:cNvCxnSpPr>
            <a:cxnSpLocks/>
          </p:cNvCxnSpPr>
          <p:nvPr/>
        </p:nvCxnSpPr>
        <p:spPr bwMode="auto">
          <a:xfrm>
            <a:off x="4851783" y="544100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CD668D61-9FA8-47E7-E1FD-353CD9EFFDE7}"/>
              </a:ext>
            </a:extLst>
          </p:cNvPr>
          <p:cNvCxnSpPr>
            <a:cxnSpLocks/>
          </p:cNvCxnSpPr>
          <p:nvPr/>
        </p:nvCxnSpPr>
        <p:spPr bwMode="auto">
          <a:xfrm>
            <a:off x="5424791" y="5441004"/>
            <a:ext cx="0" cy="64008"/>
          </a:xfrm>
          <a:prstGeom prst="line">
            <a:avLst/>
          </a:prstGeom>
          <a:noFill/>
          <a:ln w="28575" cap="flat" cmpd="sng" algn="ctr">
            <a:solidFill>
              <a:schemeClr val="bg1"/>
            </a:solidFill>
            <a:prstDash val="solid"/>
            <a:round/>
            <a:headEnd type="none" w="med" len="med"/>
            <a:tailEnd type="none" w="med" len="med"/>
          </a:ln>
          <a:effectLst/>
        </p:spPr>
      </p:cxnSp>
      <p:sp>
        <p:nvSpPr>
          <p:cNvPr id="35" name="TextBox 34">
            <a:extLst>
              <a:ext uri="{FF2B5EF4-FFF2-40B4-BE49-F238E27FC236}">
                <a16:creationId xmlns:a16="http://schemas.microsoft.com/office/drawing/2014/main" id="{8C177051-F7CC-567A-0A8D-9FE02EFB0246}"/>
              </a:ext>
            </a:extLst>
          </p:cNvPr>
          <p:cNvSpPr txBox="1"/>
          <p:nvPr/>
        </p:nvSpPr>
        <p:spPr bwMode="auto">
          <a:xfrm>
            <a:off x="836579" y="2308698"/>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36" name="TextBox 35">
            <a:extLst>
              <a:ext uri="{FF2B5EF4-FFF2-40B4-BE49-F238E27FC236}">
                <a16:creationId xmlns:a16="http://schemas.microsoft.com/office/drawing/2014/main" id="{DC4B3991-075B-AC3B-4EFA-2D418C4193DF}"/>
              </a:ext>
            </a:extLst>
          </p:cNvPr>
          <p:cNvSpPr txBox="1"/>
          <p:nvPr/>
        </p:nvSpPr>
        <p:spPr bwMode="auto">
          <a:xfrm>
            <a:off x="836579" y="2606364"/>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0.9</a:t>
            </a:r>
          </a:p>
        </p:txBody>
      </p:sp>
      <p:sp>
        <p:nvSpPr>
          <p:cNvPr id="37" name="TextBox 36">
            <a:extLst>
              <a:ext uri="{FF2B5EF4-FFF2-40B4-BE49-F238E27FC236}">
                <a16:creationId xmlns:a16="http://schemas.microsoft.com/office/drawing/2014/main" id="{23646389-671D-5DF4-B15C-DA83B7B3DF7F}"/>
              </a:ext>
            </a:extLst>
          </p:cNvPr>
          <p:cNvSpPr txBox="1"/>
          <p:nvPr/>
        </p:nvSpPr>
        <p:spPr bwMode="auto">
          <a:xfrm>
            <a:off x="836579" y="2904030"/>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p>
        </p:txBody>
      </p:sp>
      <p:sp>
        <p:nvSpPr>
          <p:cNvPr id="38" name="TextBox 37">
            <a:extLst>
              <a:ext uri="{FF2B5EF4-FFF2-40B4-BE49-F238E27FC236}">
                <a16:creationId xmlns:a16="http://schemas.microsoft.com/office/drawing/2014/main" id="{10B82BBB-E71E-9572-42CC-F97AB691029E}"/>
              </a:ext>
            </a:extLst>
          </p:cNvPr>
          <p:cNvSpPr txBox="1"/>
          <p:nvPr/>
        </p:nvSpPr>
        <p:spPr bwMode="auto">
          <a:xfrm>
            <a:off x="836579" y="3201696"/>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0.7</a:t>
            </a:r>
          </a:p>
        </p:txBody>
      </p:sp>
      <p:sp>
        <p:nvSpPr>
          <p:cNvPr id="39" name="TextBox 38">
            <a:extLst>
              <a:ext uri="{FF2B5EF4-FFF2-40B4-BE49-F238E27FC236}">
                <a16:creationId xmlns:a16="http://schemas.microsoft.com/office/drawing/2014/main" id="{0AA3FD26-5E11-22D8-4F7B-1C459C31C859}"/>
              </a:ext>
            </a:extLst>
          </p:cNvPr>
          <p:cNvSpPr txBox="1"/>
          <p:nvPr/>
        </p:nvSpPr>
        <p:spPr bwMode="auto">
          <a:xfrm>
            <a:off x="836579" y="3499362"/>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sp>
        <p:nvSpPr>
          <p:cNvPr id="40" name="TextBox 39">
            <a:extLst>
              <a:ext uri="{FF2B5EF4-FFF2-40B4-BE49-F238E27FC236}">
                <a16:creationId xmlns:a16="http://schemas.microsoft.com/office/drawing/2014/main" id="{46719128-6678-7136-26B7-2FCF806BA73D}"/>
              </a:ext>
            </a:extLst>
          </p:cNvPr>
          <p:cNvSpPr txBox="1"/>
          <p:nvPr/>
        </p:nvSpPr>
        <p:spPr bwMode="auto">
          <a:xfrm>
            <a:off x="836579" y="3797028"/>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0.5</a:t>
            </a:r>
          </a:p>
        </p:txBody>
      </p:sp>
      <p:sp>
        <p:nvSpPr>
          <p:cNvPr id="41" name="TextBox 40">
            <a:extLst>
              <a:ext uri="{FF2B5EF4-FFF2-40B4-BE49-F238E27FC236}">
                <a16:creationId xmlns:a16="http://schemas.microsoft.com/office/drawing/2014/main" id="{A8CD705A-5C15-BA43-9144-A23F5300A2B6}"/>
              </a:ext>
            </a:extLst>
          </p:cNvPr>
          <p:cNvSpPr txBox="1"/>
          <p:nvPr/>
        </p:nvSpPr>
        <p:spPr bwMode="auto">
          <a:xfrm>
            <a:off x="836579" y="4094694"/>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42" name="TextBox 41">
            <a:extLst>
              <a:ext uri="{FF2B5EF4-FFF2-40B4-BE49-F238E27FC236}">
                <a16:creationId xmlns:a16="http://schemas.microsoft.com/office/drawing/2014/main" id="{42EBFFFD-6484-3B70-C6C7-59661A2B4ED1}"/>
              </a:ext>
            </a:extLst>
          </p:cNvPr>
          <p:cNvSpPr txBox="1"/>
          <p:nvPr/>
        </p:nvSpPr>
        <p:spPr bwMode="auto">
          <a:xfrm>
            <a:off x="836579" y="4392360"/>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0.3</a:t>
            </a:r>
          </a:p>
        </p:txBody>
      </p:sp>
      <p:sp>
        <p:nvSpPr>
          <p:cNvPr id="43" name="TextBox 42">
            <a:extLst>
              <a:ext uri="{FF2B5EF4-FFF2-40B4-BE49-F238E27FC236}">
                <a16:creationId xmlns:a16="http://schemas.microsoft.com/office/drawing/2014/main" id="{5B76216F-7B26-EE7F-E45B-9328A4C3897D}"/>
              </a:ext>
            </a:extLst>
          </p:cNvPr>
          <p:cNvSpPr txBox="1"/>
          <p:nvPr/>
        </p:nvSpPr>
        <p:spPr bwMode="auto">
          <a:xfrm>
            <a:off x="836579" y="4690026"/>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44" name="TextBox 43">
            <a:extLst>
              <a:ext uri="{FF2B5EF4-FFF2-40B4-BE49-F238E27FC236}">
                <a16:creationId xmlns:a16="http://schemas.microsoft.com/office/drawing/2014/main" id="{08E4D7FA-64C1-1912-05E3-2F2B24DD07C8}"/>
              </a:ext>
            </a:extLst>
          </p:cNvPr>
          <p:cNvSpPr txBox="1"/>
          <p:nvPr/>
        </p:nvSpPr>
        <p:spPr bwMode="auto">
          <a:xfrm>
            <a:off x="836579" y="4987692"/>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0.1</a:t>
            </a:r>
          </a:p>
        </p:txBody>
      </p:sp>
      <p:sp>
        <p:nvSpPr>
          <p:cNvPr id="45" name="TextBox 44">
            <a:extLst>
              <a:ext uri="{FF2B5EF4-FFF2-40B4-BE49-F238E27FC236}">
                <a16:creationId xmlns:a16="http://schemas.microsoft.com/office/drawing/2014/main" id="{E2E93D36-E059-F97D-3394-5A055E9489E7}"/>
              </a:ext>
            </a:extLst>
          </p:cNvPr>
          <p:cNvSpPr txBox="1"/>
          <p:nvPr/>
        </p:nvSpPr>
        <p:spPr bwMode="auto">
          <a:xfrm>
            <a:off x="836579" y="5285362"/>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0.0</a:t>
            </a:r>
          </a:p>
        </p:txBody>
      </p:sp>
      <p:sp>
        <p:nvSpPr>
          <p:cNvPr id="46" name="TextBox 45">
            <a:extLst>
              <a:ext uri="{FF2B5EF4-FFF2-40B4-BE49-F238E27FC236}">
                <a16:creationId xmlns:a16="http://schemas.microsoft.com/office/drawing/2014/main" id="{7ECE8EA5-EE60-B0EF-7632-D8A28F80BA95}"/>
              </a:ext>
            </a:extLst>
          </p:cNvPr>
          <p:cNvSpPr txBox="1"/>
          <p:nvPr/>
        </p:nvSpPr>
        <p:spPr bwMode="auto">
          <a:xfrm rot="16200000">
            <a:off x="-695529" y="3806095"/>
            <a:ext cx="29961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Cumulative Incidence</a:t>
            </a:r>
          </a:p>
        </p:txBody>
      </p:sp>
      <p:sp>
        <p:nvSpPr>
          <p:cNvPr id="47" name="TextBox 46">
            <a:extLst>
              <a:ext uri="{FF2B5EF4-FFF2-40B4-BE49-F238E27FC236}">
                <a16:creationId xmlns:a16="http://schemas.microsoft.com/office/drawing/2014/main" id="{5BC2AE08-1AF6-23A5-D828-9ED16121BE01}"/>
              </a:ext>
            </a:extLst>
          </p:cNvPr>
          <p:cNvSpPr txBox="1"/>
          <p:nvPr/>
        </p:nvSpPr>
        <p:spPr bwMode="auto">
          <a:xfrm>
            <a:off x="1420238" y="5644160"/>
            <a:ext cx="39818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Months</a:t>
            </a:r>
          </a:p>
        </p:txBody>
      </p:sp>
      <p:sp>
        <p:nvSpPr>
          <p:cNvPr id="48" name="TextBox 47">
            <a:extLst>
              <a:ext uri="{FF2B5EF4-FFF2-40B4-BE49-F238E27FC236}">
                <a16:creationId xmlns:a16="http://schemas.microsoft.com/office/drawing/2014/main" id="{22C000EC-6ECB-0AB4-83CC-D713F2E91F6C}"/>
              </a:ext>
            </a:extLst>
          </p:cNvPr>
          <p:cNvSpPr txBox="1"/>
          <p:nvPr/>
        </p:nvSpPr>
        <p:spPr bwMode="auto">
          <a:xfrm>
            <a:off x="5139448" y="5457217"/>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49" name="TextBox 48">
            <a:extLst>
              <a:ext uri="{FF2B5EF4-FFF2-40B4-BE49-F238E27FC236}">
                <a16:creationId xmlns:a16="http://schemas.microsoft.com/office/drawing/2014/main" id="{2ED56EC9-0D54-AC82-9DC0-AB8D8DD56EC9}"/>
              </a:ext>
            </a:extLst>
          </p:cNvPr>
          <p:cNvSpPr txBox="1"/>
          <p:nvPr/>
        </p:nvSpPr>
        <p:spPr bwMode="auto">
          <a:xfrm>
            <a:off x="1115439" y="5457217"/>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50" name="TextBox 49">
            <a:extLst>
              <a:ext uri="{FF2B5EF4-FFF2-40B4-BE49-F238E27FC236}">
                <a16:creationId xmlns:a16="http://schemas.microsoft.com/office/drawing/2014/main" id="{42626AB3-8652-5D36-D5C1-9D87D8A3CDB5}"/>
              </a:ext>
            </a:extLst>
          </p:cNvPr>
          <p:cNvSpPr txBox="1"/>
          <p:nvPr/>
        </p:nvSpPr>
        <p:spPr bwMode="auto">
          <a:xfrm>
            <a:off x="1690297" y="5457217"/>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51" name="TextBox 50">
            <a:extLst>
              <a:ext uri="{FF2B5EF4-FFF2-40B4-BE49-F238E27FC236}">
                <a16:creationId xmlns:a16="http://schemas.microsoft.com/office/drawing/2014/main" id="{189988C1-772B-38FB-8A14-3AA10C483203}"/>
              </a:ext>
            </a:extLst>
          </p:cNvPr>
          <p:cNvSpPr txBox="1"/>
          <p:nvPr/>
        </p:nvSpPr>
        <p:spPr bwMode="auto">
          <a:xfrm>
            <a:off x="2265155" y="5457217"/>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52" name="TextBox 51">
            <a:extLst>
              <a:ext uri="{FF2B5EF4-FFF2-40B4-BE49-F238E27FC236}">
                <a16:creationId xmlns:a16="http://schemas.microsoft.com/office/drawing/2014/main" id="{7AB8A61E-CFF0-5A09-109E-E345FDF62269}"/>
              </a:ext>
            </a:extLst>
          </p:cNvPr>
          <p:cNvSpPr txBox="1"/>
          <p:nvPr/>
        </p:nvSpPr>
        <p:spPr bwMode="auto">
          <a:xfrm>
            <a:off x="2840013" y="5457217"/>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53" name="TextBox 52">
            <a:extLst>
              <a:ext uri="{FF2B5EF4-FFF2-40B4-BE49-F238E27FC236}">
                <a16:creationId xmlns:a16="http://schemas.microsoft.com/office/drawing/2014/main" id="{F96E4A5B-101F-7E50-2F9F-8DC9135D589E}"/>
              </a:ext>
            </a:extLst>
          </p:cNvPr>
          <p:cNvSpPr txBox="1"/>
          <p:nvPr/>
        </p:nvSpPr>
        <p:spPr bwMode="auto">
          <a:xfrm>
            <a:off x="3414871" y="5457217"/>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54" name="TextBox 53">
            <a:extLst>
              <a:ext uri="{FF2B5EF4-FFF2-40B4-BE49-F238E27FC236}">
                <a16:creationId xmlns:a16="http://schemas.microsoft.com/office/drawing/2014/main" id="{C2AC5EC1-6278-B9B7-F72E-075740B21645}"/>
              </a:ext>
            </a:extLst>
          </p:cNvPr>
          <p:cNvSpPr txBox="1"/>
          <p:nvPr/>
        </p:nvSpPr>
        <p:spPr bwMode="auto">
          <a:xfrm>
            <a:off x="3989729" y="5457217"/>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55" name="TextBox 54">
            <a:extLst>
              <a:ext uri="{FF2B5EF4-FFF2-40B4-BE49-F238E27FC236}">
                <a16:creationId xmlns:a16="http://schemas.microsoft.com/office/drawing/2014/main" id="{1AB2447C-3EAD-ABA4-9581-B23683EF6EBE}"/>
              </a:ext>
            </a:extLst>
          </p:cNvPr>
          <p:cNvSpPr txBox="1"/>
          <p:nvPr/>
        </p:nvSpPr>
        <p:spPr bwMode="auto">
          <a:xfrm>
            <a:off x="4564587" y="5457217"/>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56" name="TextBox 55">
            <a:extLst>
              <a:ext uri="{FF2B5EF4-FFF2-40B4-BE49-F238E27FC236}">
                <a16:creationId xmlns:a16="http://schemas.microsoft.com/office/drawing/2014/main" id="{AC5211B1-9861-8EFC-BE48-3621258F2269}"/>
              </a:ext>
            </a:extLst>
          </p:cNvPr>
          <p:cNvSpPr txBox="1"/>
          <p:nvPr/>
        </p:nvSpPr>
        <p:spPr bwMode="auto">
          <a:xfrm>
            <a:off x="287660" y="5743173"/>
            <a:ext cx="996392"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600" dirty="0">
                <a:solidFill>
                  <a:schemeClr val="bg1"/>
                </a:solidFill>
                <a:latin typeface="Calibri" panose="020F0502020204030204" pitchFamily="34" charset="0"/>
              </a:rPr>
              <a:t>Patients at risk</a:t>
            </a:r>
          </a:p>
        </p:txBody>
      </p:sp>
      <p:sp>
        <p:nvSpPr>
          <p:cNvPr id="57" name="TextBox 56">
            <a:extLst>
              <a:ext uri="{FF2B5EF4-FFF2-40B4-BE49-F238E27FC236}">
                <a16:creationId xmlns:a16="http://schemas.microsoft.com/office/drawing/2014/main" id="{F780BDCF-69C6-F29E-B867-F38E872D41E2}"/>
              </a:ext>
            </a:extLst>
          </p:cNvPr>
          <p:cNvSpPr txBox="1"/>
          <p:nvPr/>
        </p:nvSpPr>
        <p:spPr bwMode="auto">
          <a:xfrm>
            <a:off x="1114512" y="5964772"/>
            <a:ext cx="591071"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115</a:t>
            </a:r>
          </a:p>
        </p:txBody>
      </p:sp>
      <p:sp>
        <p:nvSpPr>
          <p:cNvPr id="58" name="TextBox 57">
            <a:extLst>
              <a:ext uri="{FF2B5EF4-FFF2-40B4-BE49-F238E27FC236}">
                <a16:creationId xmlns:a16="http://schemas.microsoft.com/office/drawing/2014/main" id="{AC2659E1-26A2-468C-484C-0AD5D60092DD}"/>
              </a:ext>
            </a:extLst>
          </p:cNvPr>
          <p:cNvSpPr txBox="1"/>
          <p:nvPr/>
        </p:nvSpPr>
        <p:spPr bwMode="auto">
          <a:xfrm>
            <a:off x="1688444" y="5964772"/>
            <a:ext cx="591071"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69</a:t>
            </a:r>
          </a:p>
        </p:txBody>
      </p:sp>
      <p:sp>
        <p:nvSpPr>
          <p:cNvPr id="59" name="TextBox 58">
            <a:extLst>
              <a:ext uri="{FF2B5EF4-FFF2-40B4-BE49-F238E27FC236}">
                <a16:creationId xmlns:a16="http://schemas.microsoft.com/office/drawing/2014/main" id="{DF5A4E42-1298-2C7B-CCAB-D77F48F97824}"/>
              </a:ext>
            </a:extLst>
          </p:cNvPr>
          <p:cNvSpPr txBox="1"/>
          <p:nvPr/>
        </p:nvSpPr>
        <p:spPr bwMode="auto">
          <a:xfrm>
            <a:off x="2262376" y="5964772"/>
            <a:ext cx="591071"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31</a:t>
            </a:r>
          </a:p>
        </p:txBody>
      </p:sp>
      <p:sp>
        <p:nvSpPr>
          <p:cNvPr id="60" name="TextBox 59">
            <a:extLst>
              <a:ext uri="{FF2B5EF4-FFF2-40B4-BE49-F238E27FC236}">
                <a16:creationId xmlns:a16="http://schemas.microsoft.com/office/drawing/2014/main" id="{3AC47535-C345-D286-DD00-B1E99BE6A1F7}"/>
              </a:ext>
            </a:extLst>
          </p:cNvPr>
          <p:cNvSpPr txBox="1"/>
          <p:nvPr/>
        </p:nvSpPr>
        <p:spPr bwMode="auto">
          <a:xfrm>
            <a:off x="2836308" y="5964772"/>
            <a:ext cx="591071"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16</a:t>
            </a:r>
          </a:p>
        </p:txBody>
      </p:sp>
      <p:sp>
        <p:nvSpPr>
          <p:cNvPr id="61" name="TextBox 60">
            <a:extLst>
              <a:ext uri="{FF2B5EF4-FFF2-40B4-BE49-F238E27FC236}">
                <a16:creationId xmlns:a16="http://schemas.microsoft.com/office/drawing/2014/main" id="{04829D10-65F2-CE66-6C0B-8789275D21CF}"/>
              </a:ext>
            </a:extLst>
          </p:cNvPr>
          <p:cNvSpPr txBox="1"/>
          <p:nvPr/>
        </p:nvSpPr>
        <p:spPr bwMode="auto">
          <a:xfrm>
            <a:off x="3410240" y="5964772"/>
            <a:ext cx="591071"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62" name="TextBox 61">
            <a:extLst>
              <a:ext uri="{FF2B5EF4-FFF2-40B4-BE49-F238E27FC236}">
                <a16:creationId xmlns:a16="http://schemas.microsoft.com/office/drawing/2014/main" id="{85F309F3-3A06-6193-0978-619F8A69988C}"/>
              </a:ext>
            </a:extLst>
          </p:cNvPr>
          <p:cNvSpPr txBox="1"/>
          <p:nvPr/>
        </p:nvSpPr>
        <p:spPr bwMode="auto">
          <a:xfrm>
            <a:off x="3984172" y="5964772"/>
            <a:ext cx="591071"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63" name="TextBox 62">
            <a:extLst>
              <a:ext uri="{FF2B5EF4-FFF2-40B4-BE49-F238E27FC236}">
                <a16:creationId xmlns:a16="http://schemas.microsoft.com/office/drawing/2014/main" id="{FCF7ECB4-C120-B8D5-5529-58FEAD430297}"/>
              </a:ext>
            </a:extLst>
          </p:cNvPr>
          <p:cNvSpPr txBox="1"/>
          <p:nvPr/>
        </p:nvSpPr>
        <p:spPr bwMode="auto">
          <a:xfrm>
            <a:off x="4558104" y="5964772"/>
            <a:ext cx="591071"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sp>
        <p:nvSpPr>
          <p:cNvPr id="128" name="TextBox 127">
            <a:extLst>
              <a:ext uri="{FF2B5EF4-FFF2-40B4-BE49-F238E27FC236}">
                <a16:creationId xmlns:a16="http://schemas.microsoft.com/office/drawing/2014/main" id="{F169EC2A-DC5B-24B5-4EB8-FB1A63666725}"/>
              </a:ext>
            </a:extLst>
          </p:cNvPr>
          <p:cNvSpPr txBox="1"/>
          <p:nvPr/>
        </p:nvSpPr>
        <p:spPr bwMode="auto">
          <a:xfrm>
            <a:off x="5132036" y="5964772"/>
            <a:ext cx="591071"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cxnSp>
        <p:nvCxnSpPr>
          <p:cNvPr id="129" name="Straight Connector 128">
            <a:extLst>
              <a:ext uri="{FF2B5EF4-FFF2-40B4-BE49-F238E27FC236}">
                <a16:creationId xmlns:a16="http://schemas.microsoft.com/office/drawing/2014/main" id="{D04BB216-ADD0-D217-0E5E-A56D83B0B7DA}"/>
              </a:ext>
            </a:extLst>
          </p:cNvPr>
          <p:cNvCxnSpPr>
            <a:cxnSpLocks/>
          </p:cNvCxnSpPr>
          <p:nvPr/>
        </p:nvCxnSpPr>
        <p:spPr bwMode="auto">
          <a:xfrm>
            <a:off x="6669998" y="5448282"/>
            <a:ext cx="4601382"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ED63A1C8-FC3C-CA61-5DFC-2A4032F2D45D}"/>
              </a:ext>
            </a:extLst>
          </p:cNvPr>
          <p:cNvCxnSpPr/>
          <p:nvPr/>
        </p:nvCxnSpPr>
        <p:spPr bwMode="auto">
          <a:xfrm flipV="1">
            <a:off x="6669998" y="2471619"/>
            <a:ext cx="0" cy="2976663"/>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BCE714AC-4B62-12DF-36BD-63F389DB4F51}"/>
              </a:ext>
            </a:extLst>
          </p:cNvPr>
          <p:cNvCxnSpPr>
            <a:cxnSpLocks/>
          </p:cNvCxnSpPr>
          <p:nvPr/>
        </p:nvCxnSpPr>
        <p:spPr bwMode="auto">
          <a:xfrm flipH="1">
            <a:off x="6605147" y="24781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356CD025-FCA9-A737-CAA3-645165119D30}"/>
              </a:ext>
            </a:extLst>
          </p:cNvPr>
          <p:cNvCxnSpPr>
            <a:cxnSpLocks/>
          </p:cNvCxnSpPr>
          <p:nvPr/>
        </p:nvCxnSpPr>
        <p:spPr bwMode="auto">
          <a:xfrm flipH="1">
            <a:off x="6605147" y="277512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BAE602D2-54E1-1B70-EAE5-2544824AEC99}"/>
              </a:ext>
            </a:extLst>
          </p:cNvPr>
          <p:cNvCxnSpPr>
            <a:cxnSpLocks/>
          </p:cNvCxnSpPr>
          <p:nvPr/>
        </p:nvCxnSpPr>
        <p:spPr bwMode="auto">
          <a:xfrm flipH="1">
            <a:off x="6605147" y="30721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0BB4C815-0569-B5AC-23CA-C6962986AAAF}"/>
              </a:ext>
            </a:extLst>
          </p:cNvPr>
          <p:cNvCxnSpPr>
            <a:cxnSpLocks/>
          </p:cNvCxnSpPr>
          <p:nvPr/>
        </p:nvCxnSpPr>
        <p:spPr bwMode="auto">
          <a:xfrm flipH="1">
            <a:off x="6605147" y="336915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816F77FD-FBAE-C909-7DA4-9DD5DA994F2B}"/>
              </a:ext>
            </a:extLst>
          </p:cNvPr>
          <p:cNvCxnSpPr>
            <a:cxnSpLocks/>
          </p:cNvCxnSpPr>
          <p:nvPr/>
        </p:nvCxnSpPr>
        <p:spPr bwMode="auto">
          <a:xfrm flipH="1">
            <a:off x="6605147" y="366617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44216B4E-DDD4-E5BF-F04E-B512D60791D8}"/>
              </a:ext>
            </a:extLst>
          </p:cNvPr>
          <p:cNvCxnSpPr>
            <a:cxnSpLocks/>
          </p:cNvCxnSpPr>
          <p:nvPr/>
        </p:nvCxnSpPr>
        <p:spPr bwMode="auto">
          <a:xfrm flipH="1">
            <a:off x="6605147" y="396319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FDA291C3-C223-9E45-2E7D-0F0FABBD47A4}"/>
              </a:ext>
            </a:extLst>
          </p:cNvPr>
          <p:cNvCxnSpPr>
            <a:cxnSpLocks/>
          </p:cNvCxnSpPr>
          <p:nvPr/>
        </p:nvCxnSpPr>
        <p:spPr bwMode="auto">
          <a:xfrm flipH="1">
            <a:off x="6605147" y="426021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53E5CA4A-8A36-2C48-F4CF-AC8D1FC82AF0}"/>
              </a:ext>
            </a:extLst>
          </p:cNvPr>
          <p:cNvCxnSpPr>
            <a:cxnSpLocks/>
          </p:cNvCxnSpPr>
          <p:nvPr/>
        </p:nvCxnSpPr>
        <p:spPr bwMode="auto">
          <a:xfrm flipH="1">
            <a:off x="6605147" y="455723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0ABBDAE4-ED42-F9E2-C58A-7763B7B62E5E}"/>
              </a:ext>
            </a:extLst>
          </p:cNvPr>
          <p:cNvCxnSpPr>
            <a:cxnSpLocks/>
          </p:cNvCxnSpPr>
          <p:nvPr/>
        </p:nvCxnSpPr>
        <p:spPr bwMode="auto">
          <a:xfrm flipH="1">
            <a:off x="6605147" y="485424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D2853B93-6C8C-41C2-E4CD-27DF8C599D7E}"/>
              </a:ext>
            </a:extLst>
          </p:cNvPr>
          <p:cNvCxnSpPr>
            <a:cxnSpLocks/>
          </p:cNvCxnSpPr>
          <p:nvPr/>
        </p:nvCxnSpPr>
        <p:spPr bwMode="auto">
          <a:xfrm flipH="1">
            <a:off x="6605147" y="51512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C57A980A-7086-4D13-9C08-66AF17090688}"/>
              </a:ext>
            </a:extLst>
          </p:cNvPr>
          <p:cNvCxnSpPr>
            <a:cxnSpLocks/>
          </p:cNvCxnSpPr>
          <p:nvPr/>
        </p:nvCxnSpPr>
        <p:spPr bwMode="auto">
          <a:xfrm flipH="1">
            <a:off x="6605147" y="54482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902A6C19-22F0-2B0B-10B5-4843475CEC7F}"/>
              </a:ext>
            </a:extLst>
          </p:cNvPr>
          <p:cNvCxnSpPr>
            <a:cxnSpLocks/>
          </p:cNvCxnSpPr>
          <p:nvPr/>
        </p:nvCxnSpPr>
        <p:spPr bwMode="auto">
          <a:xfrm>
            <a:off x="6669998" y="544179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81716E70-3727-F942-5FDD-DCA536742906}"/>
              </a:ext>
            </a:extLst>
          </p:cNvPr>
          <p:cNvCxnSpPr>
            <a:cxnSpLocks/>
          </p:cNvCxnSpPr>
          <p:nvPr/>
        </p:nvCxnSpPr>
        <p:spPr bwMode="auto">
          <a:xfrm>
            <a:off x="7243003" y="544179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3688E4C1-D957-3783-9F33-0AF5BBF6454C}"/>
              </a:ext>
            </a:extLst>
          </p:cNvPr>
          <p:cNvCxnSpPr>
            <a:cxnSpLocks/>
          </p:cNvCxnSpPr>
          <p:nvPr/>
        </p:nvCxnSpPr>
        <p:spPr bwMode="auto">
          <a:xfrm>
            <a:off x="7816008" y="544179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BC135125-4C4F-9597-9923-3169CE17E2F9}"/>
              </a:ext>
            </a:extLst>
          </p:cNvPr>
          <p:cNvCxnSpPr>
            <a:cxnSpLocks/>
          </p:cNvCxnSpPr>
          <p:nvPr/>
        </p:nvCxnSpPr>
        <p:spPr bwMode="auto">
          <a:xfrm>
            <a:off x="8389013" y="544179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442315B5-80EA-FAE3-713A-E4F868D6A6A9}"/>
              </a:ext>
            </a:extLst>
          </p:cNvPr>
          <p:cNvCxnSpPr>
            <a:cxnSpLocks/>
          </p:cNvCxnSpPr>
          <p:nvPr/>
        </p:nvCxnSpPr>
        <p:spPr bwMode="auto">
          <a:xfrm>
            <a:off x="8962018" y="544179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AD7DEEA6-F962-6726-BF64-7CBA5A233B5C}"/>
              </a:ext>
            </a:extLst>
          </p:cNvPr>
          <p:cNvCxnSpPr>
            <a:cxnSpLocks/>
          </p:cNvCxnSpPr>
          <p:nvPr/>
        </p:nvCxnSpPr>
        <p:spPr bwMode="auto">
          <a:xfrm>
            <a:off x="9535023" y="544179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F71EBBA3-A7B0-1711-4A56-713EFB8CC862}"/>
              </a:ext>
            </a:extLst>
          </p:cNvPr>
          <p:cNvCxnSpPr>
            <a:cxnSpLocks/>
          </p:cNvCxnSpPr>
          <p:nvPr/>
        </p:nvCxnSpPr>
        <p:spPr bwMode="auto">
          <a:xfrm>
            <a:off x="10108028" y="544179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D6ADD0D6-9D8D-806B-D2E7-043A8544332A}"/>
              </a:ext>
            </a:extLst>
          </p:cNvPr>
          <p:cNvCxnSpPr>
            <a:cxnSpLocks/>
          </p:cNvCxnSpPr>
          <p:nvPr/>
        </p:nvCxnSpPr>
        <p:spPr bwMode="auto">
          <a:xfrm>
            <a:off x="10681036" y="5441797"/>
            <a:ext cx="0" cy="64008"/>
          </a:xfrm>
          <a:prstGeom prst="line">
            <a:avLst/>
          </a:prstGeom>
          <a:noFill/>
          <a:ln w="28575" cap="flat" cmpd="sng" algn="ctr">
            <a:solidFill>
              <a:schemeClr val="bg1"/>
            </a:solidFill>
            <a:prstDash val="solid"/>
            <a:round/>
            <a:headEnd type="none" w="med" len="med"/>
            <a:tailEnd type="none" w="med" len="med"/>
          </a:ln>
          <a:effectLst/>
        </p:spPr>
      </p:cxnSp>
      <p:sp>
        <p:nvSpPr>
          <p:cNvPr id="152" name="TextBox 151">
            <a:extLst>
              <a:ext uri="{FF2B5EF4-FFF2-40B4-BE49-F238E27FC236}">
                <a16:creationId xmlns:a16="http://schemas.microsoft.com/office/drawing/2014/main" id="{DC7A74D7-72B9-8C8C-6029-963AFCF22567}"/>
              </a:ext>
            </a:extLst>
          </p:cNvPr>
          <p:cNvSpPr txBox="1"/>
          <p:nvPr/>
        </p:nvSpPr>
        <p:spPr bwMode="auto">
          <a:xfrm>
            <a:off x="6092824" y="2309491"/>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153" name="TextBox 152">
            <a:extLst>
              <a:ext uri="{FF2B5EF4-FFF2-40B4-BE49-F238E27FC236}">
                <a16:creationId xmlns:a16="http://schemas.microsoft.com/office/drawing/2014/main" id="{89124304-22D8-BC16-93FC-79CB3B487D99}"/>
              </a:ext>
            </a:extLst>
          </p:cNvPr>
          <p:cNvSpPr txBox="1"/>
          <p:nvPr/>
        </p:nvSpPr>
        <p:spPr bwMode="auto">
          <a:xfrm>
            <a:off x="6092824" y="2607157"/>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0.9</a:t>
            </a:r>
          </a:p>
        </p:txBody>
      </p:sp>
      <p:sp>
        <p:nvSpPr>
          <p:cNvPr id="154" name="TextBox 153">
            <a:extLst>
              <a:ext uri="{FF2B5EF4-FFF2-40B4-BE49-F238E27FC236}">
                <a16:creationId xmlns:a16="http://schemas.microsoft.com/office/drawing/2014/main" id="{35D058ED-1BD1-A2E8-6CBB-19AAA13AB778}"/>
              </a:ext>
            </a:extLst>
          </p:cNvPr>
          <p:cNvSpPr txBox="1"/>
          <p:nvPr/>
        </p:nvSpPr>
        <p:spPr bwMode="auto">
          <a:xfrm>
            <a:off x="6092824" y="2904823"/>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p>
        </p:txBody>
      </p:sp>
      <p:sp>
        <p:nvSpPr>
          <p:cNvPr id="155" name="TextBox 154">
            <a:extLst>
              <a:ext uri="{FF2B5EF4-FFF2-40B4-BE49-F238E27FC236}">
                <a16:creationId xmlns:a16="http://schemas.microsoft.com/office/drawing/2014/main" id="{B59B35B1-8640-D5EA-4B9A-9306FC8FEA27}"/>
              </a:ext>
            </a:extLst>
          </p:cNvPr>
          <p:cNvSpPr txBox="1"/>
          <p:nvPr/>
        </p:nvSpPr>
        <p:spPr bwMode="auto">
          <a:xfrm>
            <a:off x="6092824" y="3202489"/>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0.7</a:t>
            </a:r>
          </a:p>
        </p:txBody>
      </p:sp>
      <p:sp>
        <p:nvSpPr>
          <p:cNvPr id="156" name="TextBox 155">
            <a:extLst>
              <a:ext uri="{FF2B5EF4-FFF2-40B4-BE49-F238E27FC236}">
                <a16:creationId xmlns:a16="http://schemas.microsoft.com/office/drawing/2014/main" id="{025DAC84-0605-98D3-D13A-14A382137335}"/>
              </a:ext>
            </a:extLst>
          </p:cNvPr>
          <p:cNvSpPr txBox="1"/>
          <p:nvPr/>
        </p:nvSpPr>
        <p:spPr bwMode="auto">
          <a:xfrm>
            <a:off x="6092824" y="3500155"/>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sp>
        <p:nvSpPr>
          <p:cNvPr id="157" name="TextBox 156">
            <a:extLst>
              <a:ext uri="{FF2B5EF4-FFF2-40B4-BE49-F238E27FC236}">
                <a16:creationId xmlns:a16="http://schemas.microsoft.com/office/drawing/2014/main" id="{F6CAB83A-0D93-17A3-C0B2-4B058ADA6738}"/>
              </a:ext>
            </a:extLst>
          </p:cNvPr>
          <p:cNvSpPr txBox="1"/>
          <p:nvPr/>
        </p:nvSpPr>
        <p:spPr bwMode="auto">
          <a:xfrm>
            <a:off x="6092824" y="3797821"/>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0.5</a:t>
            </a:r>
          </a:p>
        </p:txBody>
      </p:sp>
      <p:sp>
        <p:nvSpPr>
          <p:cNvPr id="158" name="TextBox 157">
            <a:extLst>
              <a:ext uri="{FF2B5EF4-FFF2-40B4-BE49-F238E27FC236}">
                <a16:creationId xmlns:a16="http://schemas.microsoft.com/office/drawing/2014/main" id="{4456C61B-C592-7CBA-0A9C-F1FF692B3BEF}"/>
              </a:ext>
            </a:extLst>
          </p:cNvPr>
          <p:cNvSpPr txBox="1"/>
          <p:nvPr/>
        </p:nvSpPr>
        <p:spPr bwMode="auto">
          <a:xfrm>
            <a:off x="6092824" y="4095487"/>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159" name="TextBox 158">
            <a:extLst>
              <a:ext uri="{FF2B5EF4-FFF2-40B4-BE49-F238E27FC236}">
                <a16:creationId xmlns:a16="http://schemas.microsoft.com/office/drawing/2014/main" id="{90840EBF-D2AA-E050-E1D4-9D4434551616}"/>
              </a:ext>
            </a:extLst>
          </p:cNvPr>
          <p:cNvSpPr txBox="1"/>
          <p:nvPr/>
        </p:nvSpPr>
        <p:spPr bwMode="auto">
          <a:xfrm>
            <a:off x="6092824" y="4393153"/>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0.3</a:t>
            </a:r>
          </a:p>
        </p:txBody>
      </p:sp>
      <p:sp>
        <p:nvSpPr>
          <p:cNvPr id="160" name="TextBox 159">
            <a:extLst>
              <a:ext uri="{FF2B5EF4-FFF2-40B4-BE49-F238E27FC236}">
                <a16:creationId xmlns:a16="http://schemas.microsoft.com/office/drawing/2014/main" id="{1331C52C-CCAF-06B8-4363-454871783998}"/>
              </a:ext>
            </a:extLst>
          </p:cNvPr>
          <p:cNvSpPr txBox="1"/>
          <p:nvPr/>
        </p:nvSpPr>
        <p:spPr bwMode="auto">
          <a:xfrm>
            <a:off x="6092824" y="4690819"/>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161" name="TextBox 160">
            <a:extLst>
              <a:ext uri="{FF2B5EF4-FFF2-40B4-BE49-F238E27FC236}">
                <a16:creationId xmlns:a16="http://schemas.microsoft.com/office/drawing/2014/main" id="{E63EFCE1-E9E2-52C8-1DE3-B5D5383C2CFE}"/>
              </a:ext>
            </a:extLst>
          </p:cNvPr>
          <p:cNvSpPr txBox="1"/>
          <p:nvPr/>
        </p:nvSpPr>
        <p:spPr bwMode="auto">
          <a:xfrm>
            <a:off x="6092824" y="4988485"/>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0.1</a:t>
            </a:r>
          </a:p>
        </p:txBody>
      </p:sp>
      <p:sp>
        <p:nvSpPr>
          <p:cNvPr id="162" name="TextBox 161">
            <a:extLst>
              <a:ext uri="{FF2B5EF4-FFF2-40B4-BE49-F238E27FC236}">
                <a16:creationId xmlns:a16="http://schemas.microsoft.com/office/drawing/2014/main" id="{9CA45E18-0ECD-6338-6F09-EB42A75385F7}"/>
              </a:ext>
            </a:extLst>
          </p:cNvPr>
          <p:cNvSpPr txBox="1"/>
          <p:nvPr/>
        </p:nvSpPr>
        <p:spPr bwMode="auto">
          <a:xfrm>
            <a:off x="6092824" y="5286155"/>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0.0</a:t>
            </a:r>
          </a:p>
        </p:txBody>
      </p:sp>
      <p:sp>
        <p:nvSpPr>
          <p:cNvPr id="163" name="TextBox 162">
            <a:extLst>
              <a:ext uri="{FF2B5EF4-FFF2-40B4-BE49-F238E27FC236}">
                <a16:creationId xmlns:a16="http://schemas.microsoft.com/office/drawing/2014/main" id="{9DFFCF52-8D52-4FD6-00B2-6F342ED8A04A}"/>
              </a:ext>
            </a:extLst>
          </p:cNvPr>
          <p:cNvSpPr txBox="1"/>
          <p:nvPr/>
        </p:nvSpPr>
        <p:spPr bwMode="auto">
          <a:xfrm rot="16200000">
            <a:off x="4560716" y="3806888"/>
            <a:ext cx="29961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Cumulative Incidence</a:t>
            </a:r>
          </a:p>
        </p:txBody>
      </p:sp>
      <p:sp>
        <p:nvSpPr>
          <p:cNvPr id="164" name="TextBox 163">
            <a:extLst>
              <a:ext uri="{FF2B5EF4-FFF2-40B4-BE49-F238E27FC236}">
                <a16:creationId xmlns:a16="http://schemas.microsoft.com/office/drawing/2014/main" id="{849AF264-DC3C-36D5-CE62-921CA9932529}"/>
              </a:ext>
            </a:extLst>
          </p:cNvPr>
          <p:cNvSpPr txBox="1"/>
          <p:nvPr/>
        </p:nvSpPr>
        <p:spPr bwMode="auto">
          <a:xfrm>
            <a:off x="6676483" y="5644953"/>
            <a:ext cx="46135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Months</a:t>
            </a:r>
          </a:p>
        </p:txBody>
      </p:sp>
      <p:sp>
        <p:nvSpPr>
          <p:cNvPr id="165" name="TextBox 164">
            <a:extLst>
              <a:ext uri="{FF2B5EF4-FFF2-40B4-BE49-F238E27FC236}">
                <a16:creationId xmlns:a16="http://schemas.microsoft.com/office/drawing/2014/main" id="{6CF42290-3DFE-BE02-0516-8AA262E5D85D}"/>
              </a:ext>
            </a:extLst>
          </p:cNvPr>
          <p:cNvSpPr txBox="1"/>
          <p:nvPr/>
        </p:nvSpPr>
        <p:spPr bwMode="auto">
          <a:xfrm>
            <a:off x="10395693" y="5458010"/>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166" name="TextBox 165">
            <a:extLst>
              <a:ext uri="{FF2B5EF4-FFF2-40B4-BE49-F238E27FC236}">
                <a16:creationId xmlns:a16="http://schemas.microsoft.com/office/drawing/2014/main" id="{622915B8-AFFD-C2F7-DE22-9E0BEB3F6438}"/>
              </a:ext>
            </a:extLst>
          </p:cNvPr>
          <p:cNvSpPr txBox="1"/>
          <p:nvPr/>
        </p:nvSpPr>
        <p:spPr bwMode="auto">
          <a:xfrm>
            <a:off x="6371684" y="5458010"/>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67" name="TextBox 166">
            <a:extLst>
              <a:ext uri="{FF2B5EF4-FFF2-40B4-BE49-F238E27FC236}">
                <a16:creationId xmlns:a16="http://schemas.microsoft.com/office/drawing/2014/main" id="{DFBAE3EA-0F8D-9427-BF55-D90DCFE8128A}"/>
              </a:ext>
            </a:extLst>
          </p:cNvPr>
          <p:cNvSpPr txBox="1"/>
          <p:nvPr/>
        </p:nvSpPr>
        <p:spPr bwMode="auto">
          <a:xfrm>
            <a:off x="6946542" y="5458010"/>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168" name="TextBox 167">
            <a:extLst>
              <a:ext uri="{FF2B5EF4-FFF2-40B4-BE49-F238E27FC236}">
                <a16:creationId xmlns:a16="http://schemas.microsoft.com/office/drawing/2014/main" id="{8C5379AF-F5CA-89FA-634A-DF4694A71B2D}"/>
              </a:ext>
            </a:extLst>
          </p:cNvPr>
          <p:cNvSpPr txBox="1"/>
          <p:nvPr/>
        </p:nvSpPr>
        <p:spPr bwMode="auto">
          <a:xfrm>
            <a:off x="7521400" y="5458010"/>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169" name="TextBox 168">
            <a:extLst>
              <a:ext uri="{FF2B5EF4-FFF2-40B4-BE49-F238E27FC236}">
                <a16:creationId xmlns:a16="http://schemas.microsoft.com/office/drawing/2014/main" id="{9D943CAC-8681-5507-C63E-2C7936C1300E}"/>
              </a:ext>
            </a:extLst>
          </p:cNvPr>
          <p:cNvSpPr txBox="1"/>
          <p:nvPr/>
        </p:nvSpPr>
        <p:spPr bwMode="auto">
          <a:xfrm>
            <a:off x="8096258" y="5458010"/>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170" name="TextBox 169">
            <a:extLst>
              <a:ext uri="{FF2B5EF4-FFF2-40B4-BE49-F238E27FC236}">
                <a16:creationId xmlns:a16="http://schemas.microsoft.com/office/drawing/2014/main" id="{D525E41E-7BD8-CC1A-6FB0-955E9B3D9FBE}"/>
              </a:ext>
            </a:extLst>
          </p:cNvPr>
          <p:cNvSpPr txBox="1"/>
          <p:nvPr/>
        </p:nvSpPr>
        <p:spPr bwMode="auto">
          <a:xfrm>
            <a:off x="8671116" y="5458010"/>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71" name="TextBox 170">
            <a:extLst>
              <a:ext uri="{FF2B5EF4-FFF2-40B4-BE49-F238E27FC236}">
                <a16:creationId xmlns:a16="http://schemas.microsoft.com/office/drawing/2014/main" id="{E27811AD-505B-F12A-5961-A59971D78DBB}"/>
              </a:ext>
            </a:extLst>
          </p:cNvPr>
          <p:cNvSpPr txBox="1"/>
          <p:nvPr/>
        </p:nvSpPr>
        <p:spPr bwMode="auto">
          <a:xfrm>
            <a:off x="9245974" y="5458010"/>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172" name="TextBox 171">
            <a:extLst>
              <a:ext uri="{FF2B5EF4-FFF2-40B4-BE49-F238E27FC236}">
                <a16:creationId xmlns:a16="http://schemas.microsoft.com/office/drawing/2014/main" id="{0843335D-E61B-0C14-517D-E4B9FCC066E1}"/>
              </a:ext>
            </a:extLst>
          </p:cNvPr>
          <p:cNvSpPr txBox="1"/>
          <p:nvPr/>
        </p:nvSpPr>
        <p:spPr bwMode="auto">
          <a:xfrm>
            <a:off x="9820832" y="5458010"/>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173" name="TextBox 172">
            <a:extLst>
              <a:ext uri="{FF2B5EF4-FFF2-40B4-BE49-F238E27FC236}">
                <a16:creationId xmlns:a16="http://schemas.microsoft.com/office/drawing/2014/main" id="{62673403-51FD-BDCB-1886-99704D43A6CC}"/>
              </a:ext>
            </a:extLst>
          </p:cNvPr>
          <p:cNvSpPr txBox="1"/>
          <p:nvPr/>
        </p:nvSpPr>
        <p:spPr bwMode="auto">
          <a:xfrm>
            <a:off x="5543905" y="5743966"/>
            <a:ext cx="996392"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ct val="50000"/>
              </a:spcBef>
              <a:spcAft>
                <a:spcPct val="0"/>
              </a:spcAft>
              <a:buClrTx/>
              <a:buFontTx/>
              <a:buNone/>
            </a:pPr>
            <a:r>
              <a:rPr lang="en-US" sz="1600" dirty="0">
                <a:solidFill>
                  <a:schemeClr val="bg1"/>
                </a:solidFill>
                <a:latin typeface="Calibri" panose="020F0502020204030204" pitchFamily="34" charset="0"/>
              </a:rPr>
              <a:t>Patients at risk</a:t>
            </a:r>
          </a:p>
        </p:txBody>
      </p:sp>
      <p:sp>
        <p:nvSpPr>
          <p:cNvPr id="174" name="TextBox 173">
            <a:extLst>
              <a:ext uri="{FF2B5EF4-FFF2-40B4-BE49-F238E27FC236}">
                <a16:creationId xmlns:a16="http://schemas.microsoft.com/office/drawing/2014/main" id="{160D1321-A4E3-B002-29F8-B7FD09C2F58F}"/>
              </a:ext>
            </a:extLst>
          </p:cNvPr>
          <p:cNvSpPr txBox="1"/>
          <p:nvPr/>
        </p:nvSpPr>
        <p:spPr bwMode="auto">
          <a:xfrm>
            <a:off x="6370757" y="5965565"/>
            <a:ext cx="591071"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110</a:t>
            </a:r>
          </a:p>
        </p:txBody>
      </p:sp>
      <p:sp>
        <p:nvSpPr>
          <p:cNvPr id="175" name="TextBox 174">
            <a:extLst>
              <a:ext uri="{FF2B5EF4-FFF2-40B4-BE49-F238E27FC236}">
                <a16:creationId xmlns:a16="http://schemas.microsoft.com/office/drawing/2014/main" id="{D98D1670-034B-ADD4-7B76-9535B5BD263E}"/>
              </a:ext>
            </a:extLst>
          </p:cNvPr>
          <p:cNvSpPr txBox="1"/>
          <p:nvPr/>
        </p:nvSpPr>
        <p:spPr bwMode="auto">
          <a:xfrm>
            <a:off x="6944689" y="5965565"/>
            <a:ext cx="591071"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75</a:t>
            </a:r>
          </a:p>
        </p:txBody>
      </p:sp>
      <p:sp>
        <p:nvSpPr>
          <p:cNvPr id="176" name="TextBox 175">
            <a:extLst>
              <a:ext uri="{FF2B5EF4-FFF2-40B4-BE49-F238E27FC236}">
                <a16:creationId xmlns:a16="http://schemas.microsoft.com/office/drawing/2014/main" id="{E323C6FA-874E-490F-54E6-5CB09EBFAD65}"/>
              </a:ext>
            </a:extLst>
          </p:cNvPr>
          <p:cNvSpPr txBox="1"/>
          <p:nvPr/>
        </p:nvSpPr>
        <p:spPr bwMode="auto">
          <a:xfrm>
            <a:off x="7518621" y="5965565"/>
            <a:ext cx="591071"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47</a:t>
            </a:r>
          </a:p>
        </p:txBody>
      </p:sp>
      <p:sp>
        <p:nvSpPr>
          <p:cNvPr id="177" name="TextBox 176">
            <a:extLst>
              <a:ext uri="{FF2B5EF4-FFF2-40B4-BE49-F238E27FC236}">
                <a16:creationId xmlns:a16="http://schemas.microsoft.com/office/drawing/2014/main" id="{ACF1EB02-A4BC-2CC1-5DBE-4108BB11E384}"/>
              </a:ext>
            </a:extLst>
          </p:cNvPr>
          <p:cNvSpPr txBox="1"/>
          <p:nvPr/>
        </p:nvSpPr>
        <p:spPr bwMode="auto">
          <a:xfrm>
            <a:off x="8092553" y="5965565"/>
            <a:ext cx="591071"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25</a:t>
            </a:r>
          </a:p>
        </p:txBody>
      </p:sp>
      <p:sp>
        <p:nvSpPr>
          <p:cNvPr id="178" name="TextBox 177">
            <a:extLst>
              <a:ext uri="{FF2B5EF4-FFF2-40B4-BE49-F238E27FC236}">
                <a16:creationId xmlns:a16="http://schemas.microsoft.com/office/drawing/2014/main" id="{FBF5D142-A6C9-51AE-EDC1-2860B31FAFCE}"/>
              </a:ext>
            </a:extLst>
          </p:cNvPr>
          <p:cNvSpPr txBox="1"/>
          <p:nvPr/>
        </p:nvSpPr>
        <p:spPr bwMode="auto">
          <a:xfrm>
            <a:off x="8666485" y="5965565"/>
            <a:ext cx="591071"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19</a:t>
            </a:r>
          </a:p>
        </p:txBody>
      </p:sp>
      <p:sp>
        <p:nvSpPr>
          <p:cNvPr id="179" name="TextBox 178">
            <a:extLst>
              <a:ext uri="{FF2B5EF4-FFF2-40B4-BE49-F238E27FC236}">
                <a16:creationId xmlns:a16="http://schemas.microsoft.com/office/drawing/2014/main" id="{5FB929A0-2E02-0221-11F6-1AE29E8EA521}"/>
              </a:ext>
            </a:extLst>
          </p:cNvPr>
          <p:cNvSpPr txBox="1"/>
          <p:nvPr/>
        </p:nvSpPr>
        <p:spPr bwMode="auto">
          <a:xfrm>
            <a:off x="9240417" y="5965565"/>
            <a:ext cx="591071"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180" name="TextBox 179">
            <a:extLst>
              <a:ext uri="{FF2B5EF4-FFF2-40B4-BE49-F238E27FC236}">
                <a16:creationId xmlns:a16="http://schemas.microsoft.com/office/drawing/2014/main" id="{D436E6E8-C9DA-9EF6-2249-1D42C5D70BFC}"/>
              </a:ext>
            </a:extLst>
          </p:cNvPr>
          <p:cNvSpPr txBox="1"/>
          <p:nvPr/>
        </p:nvSpPr>
        <p:spPr bwMode="auto">
          <a:xfrm>
            <a:off x="9814349" y="5965565"/>
            <a:ext cx="591071"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181" name="TextBox 180">
            <a:extLst>
              <a:ext uri="{FF2B5EF4-FFF2-40B4-BE49-F238E27FC236}">
                <a16:creationId xmlns:a16="http://schemas.microsoft.com/office/drawing/2014/main" id="{CC19C1CD-0D20-E000-74D2-2EDDA779231C}"/>
              </a:ext>
            </a:extLst>
          </p:cNvPr>
          <p:cNvSpPr txBox="1"/>
          <p:nvPr/>
        </p:nvSpPr>
        <p:spPr bwMode="auto">
          <a:xfrm>
            <a:off x="10388281" y="5965565"/>
            <a:ext cx="591071"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cxnSp>
        <p:nvCxnSpPr>
          <p:cNvPr id="183" name="Straight Connector 182">
            <a:extLst>
              <a:ext uri="{FF2B5EF4-FFF2-40B4-BE49-F238E27FC236}">
                <a16:creationId xmlns:a16="http://schemas.microsoft.com/office/drawing/2014/main" id="{6C6436FC-FC1F-F0C6-2F4D-D9910756BD0D}"/>
              </a:ext>
            </a:extLst>
          </p:cNvPr>
          <p:cNvCxnSpPr>
            <a:cxnSpLocks/>
          </p:cNvCxnSpPr>
          <p:nvPr/>
        </p:nvCxnSpPr>
        <p:spPr bwMode="auto">
          <a:xfrm>
            <a:off x="11262644" y="5451128"/>
            <a:ext cx="0" cy="64008"/>
          </a:xfrm>
          <a:prstGeom prst="line">
            <a:avLst/>
          </a:prstGeom>
          <a:noFill/>
          <a:ln w="28575" cap="flat" cmpd="sng" algn="ctr">
            <a:solidFill>
              <a:schemeClr val="bg1"/>
            </a:solidFill>
            <a:prstDash val="solid"/>
            <a:round/>
            <a:headEnd type="none" w="med" len="med"/>
            <a:tailEnd type="none" w="med" len="med"/>
          </a:ln>
          <a:effectLst/>
        </p:spPr>
      </p:cxnSp>
      <p:sp>
        <p:nvSpPr>
          <p:cNvPr id="184" name="TextBox 183">
            <a:extLst>
              <a:ext uri="{FF2B5EF4-FFF2-40B4-BE49-F238E27FC236}">
                <a16:creationId xmlns:a16="http://schemas.microsoft.com/office/drawing/2014/main" id="{12E213A3-F24C-7FBC-09B9-50DF58906BF7}"/>
              </a:ext>
            </a:extLst>
          </p:cNvPr>
          <p:cNvSpPr txBox="1"/>
          <p:nvPr/>
        </p:nvSpPr>
        <p:spPr bwMode="auto">
          <a:xfrm>
            <a:off x="10977301" y="5467341"/>
            <a:ext cx="5771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185" name="TextBox 184">
            <a:extLst>
              <a:ext uri="{FF2B5EF4-FFF2-40B4-BE49-F238E27FC236}">
                <a16:creationId xmlns:a16="http://schemas.microsoft.com/office/drawing/2014/main" id="{050E72CF-2CEE-0F25-7B82-357DFE52A971}"/>
              </a:ext>
            </a:extLst>
          </p:cNvPr>
          <p:cNvSpPr txBox="1"/>
          <p:nvPr/>
        </p:nvSpPr>
        <p:spPr bwMode="auto">
          <a:xfrm>
            <a:off x="10969889" y="5974896"/>
            <a:ext cx="591071"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86" name="Freeform 185">
            <a:extLst>
              <a:ext uri="{FF2B5EF4-FFF2-40B4-BE49-F238E27FC236}">
                <a16:creationId xmlns:a16="http://schemas.microsoft.com/office/drawing/2014/main" id="{152B0F16-995E-9DA3-6B17-FB940DA2C32B}"/>
              </a:ext>
            </a:extLst>
          </p:cNvPr>
          <p:cNvSpPr/>
          <p:nvPr/>
        </p:nvSpPr>
        <p:spPr bwMode="auto">
          <a:xfrm>
            <a:off x="1530350" y="3702050"/>
            <a:ext cx="3578225" cy="1717675"/>
          </a:xfrm>
          <a:custGeom>
            <a:avLst/>
            <a:gdLst>
              <a:gd name="connsiteX0" fmla="*/ 3578225 w 3578225"/>
              <a:gd name="connsiteY0" fmla="*/ 0 h 1717675"/>
              <a:gd name="connsiteX1" fmla="*/ 3178175 w 3578225"/>
              <a:gd name="connsiteY1" fmla="*/ 0 h 1717675"/>
              <a:gd name="connsiteX2" fmla="*/ 3178175 w 3578225"/>
              <a:gd name="connsiteY2" fmla="*/ 98425 h 1717675"/>
              <a:gd name="connsiteX3" fmla="*/ 3048000 w 3578225"/>
              <a:gd name="connsiteY3" fmla="*/ 98425 h 1717675"/>
              <a:gd name="connsiteX4" fmla="*/ 3048000 w 3578225"/>
              <a:gd name="connsiteY4" fmla="*/ 165100 h 1717675"/>
              <a:gd name="connsiteX5" fmla="*/ 2482850 w 3578225"/>
              <a:gd name="connsiteY5" fmla="*/ 165100 h 1717675"/>
              <a:gd name="connsiteX6" fmla="*/ 2482850 w 3578225"/>
              <a:gd name="connsiteY6" fmla="*/ 206375 h 1717675"/>
              <a:gd name="connsiteX7" fmla="*/ 2012950 w 3578225"/>
              <a:gd name="connsiteY7" fmla="*/ 206375 h 1717675"/>
              <a:gd name="connsiteX8" fmla="*/ 2012950 w 3578225"/>
              <a:gd name="connsiteY8" fmla="*/ 241300 h 1717675"/>
              <a:gd name="connsiteX9" fmla="*/ 1971675 w 3578225"/>
              <a:gd name="connsiteY9" fmla="*/ 241300 h 1717675"/>
              <a:gd name="connsiteX10" fmla="*/ 1971675 w 3578225"/>
              <a:gd name="connsiteY10" fmla="*/ 282575 h 1717675"/>
              <a:gd name="connsiteX11" fmla="*/ 1958975 w 3578225"/>
              <a:gd name="connsiteY11" fmla="*/ 282575 h 1717675"/>
              <a:gd name="connsiteX12" fmla="*/ 1958975 w 3578225"/>
              <a:gd name="connsiteY12" fmla="*/ 323850 h 1717675"/>
              <a:gd name="connsiteX13" fmla="*/ 1914525 w 3578225"/>
              <a:gd name="connsiteY13" fmla="*/ 323850 h 1717675"/>
              <a:gd name="connsiteX14" fmla="*/ 1914525 w 3578225"/>
              <a:gd name="connsiteY14" fmla="*/ 355600 h 1717675"/>
              <a:gd name="connsiteX15" fmla="*/ 1714500 w 3578225"/>
              <a:gd name="connsiteY15" fmla="*/ 355600 h 1717675"/>
              <a:gd name="connsiteX16" fmla="*/ 1714500 w 3578225"/>
              <a:gd name="connsiteY16" fmla="*/ 396875 h 1717675"/>
              <a:gd name="connsiteX17" fmla="*/ 1524000 w 3578225"/>
              <a:gd name="connsiteY17" fmla="*/ 396875 h 1717675"/>
              <a:gd name="connsiteX18" fmla="*/ 1524000 w 3578225"/>
              <a:gd name="connsiteY18" fmla="*/ 434975 h 1717675"/>
              <a:gd name="connsiteX19" fmla="*/ 1479550 w 3578225"/>
              <a:gd name="connsiteY19" fmla="*/ 434975 h 1717675"/>
              <a:gd name="connsiteX20" fmla="*/ 1479550 w 3578225"/>
              <a:gd name="connsiteY20" fmla="*/ 504825 h 1717675"/>
              <a:gd name="connsiteX21" fmla="*/ 1466850 w 3578225"/>
              <a:gd name="connsiteY21" fmla="*/ 504825 h 1717675"/>
              <a:gd name="connsiteX22" fmla="*/ 1466850 w 3578225"/>
              <a:gd name="connsiteY22" fmla="*/ 603250 h 1717675"/>
              <a:gd name="connsiteX23" fmla="*/ 1438275 w 3578225"/>
              <a:gd name="connsiteY23" fmla="*/ 603250 h 1717675"/>
              <a:gd name="connsiteX24" fmla="*/ 1438275 w 3578225"/>
              <a:gd name="connsiteY24" fmla="*/ 641350 h 1717675"/>
              <a:gd name="connsiteX25" fmla="*/ 1428750 w 3578225"/>
              <a:gd name="connsiteY25" fmla="*/ 641350 h 1717675"/>
              <a:gd name="connsiteX26" fmla="*/ 1428750 w 3578225"/>
              <a:gd name="connsiteY26" fmla="*/ 679450 h 1717675"/>
              <a:gd name="connsiteX27" fmla="*/ 1320800 w 3578225"/>
              <a:gd name="connsiteY27" fmla="*/ 679450 h 1717675"/>
              <a:gd name="connsiteX28" fmla="*/ 1320800 w 3578225"/>
              <a:gd name="connsiteY28" fmla="*/ 708025 h 1717675"/>
              <a:gd name="connsiteX29" fmla="*/ 990600 w 3578225"/>
              <a:gd name="connsiteY29" fmla="*/ 708025 h 1717675"/>
              <a:gd name="connsiteX30" fmla="*/ 990600 w 3578225"/>
              <a:gd name="connsiteY30" fmla="*/ 742950 h 1717675"/>
              <a:gd name="connsiteX31" fmla="*/ 952500 w 3578225"/>
              <a:gd name="connsiteY31" fmla="*/ 742950 h 1717675"/>
              <a:gd name="connsiteX32" fmla="*/ 952500 w 3578225"/>
              <a:gd name="connsiteY32" fmla="*/ 774700 h 1717675"/>
              <a:gd name="connsiteX33" fmla="*/ 942975 w 3578225"/>
              <a:gd name="connsiteY33" fmla="*/ 774700 h 1717675"/>
              <a:gd name="connsiteX34" fmla="*/ 942975 w 3578225"/>
              <a:gd name="connsiteY34" fmla="*/ 819150 h 1717675"/>
              <a:gd name="connsiteX35" fmla="*/ 917575 w 3578225"/>
              <a:gd name="connsiteY35" fmla="*/ 819150 h 1717675"/>
              <a:gd name="connsiteX36" fmla="*/ 917575 w 3578225"/>
              <a:gd name="connsiteY36" fmla="*/ 869950 h 1717675"/>
              <a:gd name="connsiteX37" fmla="*/ 904875 w 3578225"/>
              <a:gd name="connsiteY37" fmla="*/ 869950 h 1717675"/>
              <a:gd name="connsiteX38" fmla="*/ 904875 w 3578225"/>
              <a:gd name="connsiteY38" fmla="*/ 904875 h 1717675"/>
              <a:gd name="connsiteX39" fmla="*/ 898525 w 3578225"/>
              <a:gd name="connsiteY39" fmla="*/ 904875 h 1717675"/>
              <a:gd name="connsiteX40" fmla="*/ 898525 w 3578225"/>
              <a:gd name="connsiteY40" fmla="*/ 971550 h 1717675"/>
              <a:gd name="connsiteX41" fmla="*/ 682625 w 3578225"/>
              <a:gd name="connsiteY41" fmla="*/ 971550 h 1717675"/>
              <a:gd name="connsiteX42" fmla="*/ 682625 w 3578225"/>
              <a:gd name="connsiteY42" fmla="*/ 1003300 h 1717675"/>
              <a:gd name="connsiteX43" fmla="*/ 673100 w 3578225"/>
              <a:gd name="connsiteY43" fmla="*/ 1003300 h 1717675"/>
              <a:gd name="connsiteX44" fmla="*/ 673100 w 3578225"/>
              <a:gd name="connsiteY44" fmla="*/ 1120775 h 1717675"/>
              <a:gd name="connsiteX45" fmla="*/ 644525 w 3578225"/>
              <a:gd name="connsiteY45" fmla="*/ 1120775 h 1717675"/>
              <a:gd name="connsiteX46" fmla="*/ 644525 w 3578225"/>
              <a:gd name="connsiteY46" fmla="*/ 1155700 h 1717675"/>
              <a:gd name="connsiteX47" fmla="*/ 635000 w 3578225"/>
              <a:gd name="connsiteY47" fmla="*/ 1155700 h 1717675"/>
              <a:gd name="connsiteX48" fmla="*/ 635000 w 3578225"/>
              <a:gd name="connsiteY48" fmla="*/ 1184275 h 1717675"/>
              <a:gd name="connsiteX49" fmla="*/ 565150 w 3578225"/>
              <a:gd name="connsiteY49" fmla="*/ 1184275 h 1717675"/>
              <a:gd name="connsiteX50" fmla="*/ 565150 w 3578225"/>
              <a:gd name="connsiteY50" fmla="*/ 1212850 h 1717675"/>
              <a:gd name="connsiteX51" fmla="*/ 533400 w 3578225"/>
              <a:gd name="connsiteY51" fmla="*/ 1212850 h 1717675"/>
              <a:gd name="connsiteX52" fmla="*/ 533400 w 3578225"/>
              <a:gd name="connsiteY52" fmla="*/ 1244600 h 1717675"/>
              <a:gd name="connsiteX53" fmla="*/ 415925 w 3578225"/>
              <a:gd name="connsiteY53" fmla="*/ 1244600 h 1717675"/>
              <a:gd name="connsiteX54" fmla="*/ 415925 w 3578225"/>
              <a:gd name="connsiteY54" fmla="*/ 1244600 h 1717675"/>
              <a:gd name="connsiteX55" fmla="*/ 415925 w 3578225"/>
              <a:gd name="connsiteY55" fmla="*/ 1266825 h 1717675"/>
              <a:gd name="connsiteX56" fmla="*/ 381000 w 3578225"/>
              <a:gd name="connsiteY56" fmla="*/ 1266825 h 1717675"/>
              <a:gd name="connsiteX57" fmla="*/ 381000 w 3578225"/>
              <a:gd name="connsiteY57" fmla="*/ 1323975 h 1717675"/>
              <a:gd name="connsiteX58" fmla="*/ 149225 w 3578225"/>
              <a:gd name="connsiteY58" fmla="*/ 1323975 h 1717675"/>
              <a:gd name="connsiteX59" fmla="*/ 149225 w 3578225"/>
              <a:gd name="connsiteY59" fmla="*/ 1450975 h 1717675"/>
              <a:gd name="connsiteX60" fmla="*/ 149225 w 3578225"/>
              <a:gd name="connsiteY60" fmla="*/ 1450975 h 1717675"/>
              <a:gd name="connsiteX61" fmla="*/ 127000 w 3578225"/>
              <a:gd name="connsiteY61" fmla="*/ 1450975 h 1717675"/>
              <a:gd name="connsiteX62" fmla="*/ 127000 w 3578225"/>
              <a:gd name="connsiteY62" fmla="*/ 1562100 h 1717675"/>
              <a:gd name="connsiteX63" fmla="*/ 120650 w 3578225"/>
              <a:gd name="connsiteY63" fmla="*/ 1562100 h 1717675"/>
              <a:gd name="connsiteX64" fmla="*/ 120650 w 3578225"/>
              <a:gd name="connsiteY64" fmla="*/ 1698625 h 1717675"/>
              <a:gd name="connsiteX65" fmla="*/ 111125 w 3578225"/>
              <a:gd name="connsiteY65" fmla="*/ 1698625 h 1717675"/>
              <a:gd name="connsiteX66" fmla="*/ 111125 w 3578225"/>
              <a:gd name="connsiteY66" fmla="*/ 1717675 h 1717675"/>
              <a:gd name="connsiteX67" fmla="*/ 0 w 3578225"/>
              <a:gd name="connsiteY67" fmla="*/ 1717675 h 171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578225" h="1717675">
                <a:moveTo>
                  <a:pt x="3578225" y="0"/>
                </a:moveTo>
                <a:lnTo>
                  <a:pt x="3178175" y="0"/>
                </a:lnTo>
                <a:lnTo>
                  <a:pt x="3178175" y="98425"/>
                </a:lnTo>
                <a:lnTo>
                  <a:pt x="3048000" y="98425"/>
                </a:lnTo>
                <a:lnTo>
                  <a:pt x="3048000" y="165100"/>
                </a:lnTo>
                <a:lnTo>
                  <a:pt x="2482850" y="165100"/>
                </a:lnTo>
                <a:lnTo>
                  <a:pt x="2482850" y="206375"/>
                </a:lnTo>
                <a:lnTo>
                  <a:pt x="2012950" y="206375"/>
                </a:lnTo>
                <a:lnTo>
                  <a:pt x="2012950" y="241300"/>
                </a:lnTo>
                <a:lnTo>
                  <a:pt x="1971675" y="241300"/>
                </a:lnTo>
                <a:lnTo>
                  <a:pt x="1971675" y="282575"/>
                </a:lnTo>
                <a:lnTo>
                  <a:pt x="1958975" y="282575"/>
                </a:lnTo>
                <a:lnTo>
                  <a:pt x="1958975" y="323850"/>
                </a:lnTo>
                <a:lnTo>
                  <a:pt x="1914525" y="323850"/>
                </a:lnTo>
                <a:lnTo>
                  <a:pt x="1914525" y="355600"/>
                </a:lnTo>
                <a:lnTo>
                  <a:pt x="1714500" y="355600"/>
                </a:lnTo>
                <a:lnTo>
                  <a:pt x="1714500" y="396875"/>
                </a:lnTo>
                <a:lnTo>
                  <a:pt x="1524000" y="396875"/>
                </a:lnTo>
                <a:lnTo>
                  <a:pt x="1524000" y="434975"/>
                </a:lnTo>
                <a:lnTo>
                  <a:pt x="1479550" y="434975"/>
                </a:lnTo>
                <a:lnTo>
                  <a:pt x="1479550" y="504825"/>
                </a:lnTo>
                <a:lnTo>
                  <a:pt x="1466850" y="504825"/>
                </a:lnTo>
                <a:lnTo>
                  <a:pt x="1466850" y="603250"/>
                </a:lnTo>
                <a:lnTo>
                  <a:pt x="1438275" y="603250"/>
                </a:lnTo>
                <a:lnTo>
                  <a:pt x="1438275" y="641350"/>
                </a:lnTo>
                <a:lnTo>
                  <a:pt x="1428750" y="641350"/>
                </a:lnTo>
                <a:lnTo>
                  <a:pt x="1428750" y="679450"/>
                </a:lnTo>
                <a:lnTo>
                  <a:pt x="1320800" y="679450"/>
                </a:lnTo>
                <a:lnTo>
                  <a:pt x="1320800" y="708025"/>
                </a:lnTo>
                <a:lnTo>
                  <a:pt x="990600" y="708025"/>
                </a:lnTo>
                <a:lnTo>
                  <a:pt x="990600" y="742950"/>
                </a:lnTo>
                <a:lnTo>
                  <a:pt x="952500" y="742950"/>
                </a:lnTo>
                <a:lnTo>
                  <a:pt x="952500" y="774700"/>
                </a:lnTo>
                <a:lnTo>
                  <a:pt x="942975" y="774700"/>
                </a:lnTo>
                <a:lnTo>
                  <a:pt x="942975" y="819150"/>
                </a:lnTo>
                <a:lnTo>
                  <a:pt x="917575" y="819150"/>
                </a:lnTo>
                <a:lnTo>
                  <a:pt x="917575" y="869950"/>
                </a:lnTo>
                <a:lnTo>
                  <a:pt x="904875" y="869950"/>
                </a:lnTo>
                <a:lnTo>
                  <a:pt x="904875" y="904875"/>
                </a:lnTo>
                <a:lnTo>
                  <a:pt x="898525" y="904875"/>
                </a:lnTo>
                <a:lnTo>
                  <a:pt x="898525" y="971550"/>
                </a:lnTo>
                <a:lnTo>
                  <a:pt x="682625" y="971550"/>
                </a:lnTo>
                <a:lnTo>
                  <a:pt x="682625" y="1003300"/>
                </a:lnTo>
                <a:lnTo>
                  <a:pt x="673100" y="1003300"/>
                </a:lnTo>
                <a:lnTo>
                  <a:pt x="673100" y="1120775"/>
                </a:lnTo>
                <a:lnTo>
                  <a:pt x="644525" y="1120775"/>
                </a:lnTo>
                <a:lnTo>
                  <a:pt x="644525" y="1155700"/>
                </a:lnTo>
                <a:lnTo>
                  <a:pt x="635000" y="1155700"/>
                </a:lnTo>
                <a:lnTo>
                  <a:pt x="635000" y="1184275"/>
                </a:lnTo>
                <a:lnTo>
                  <a:pt x="565150" y="1184275"/>
                </a:lnTo>
                <a:lnTo>
                  <a:pt x="565150" y="1212850"/>
                </a:lnTo>
                <a:lnTo>
                  <a:pt x="533400" y="1212850"/>
                </a:lnTo>
                <a:lnTo>
                  <a:pt x="533400" y="1244600"/>
                </a:lnTo>
                <a:lnTo>
                  <a:pt x="415925" y="1244600"/>
                </a:lnTo>
                <a:lnTo>
                  <a:pt x="415925" y="1244600"/>
                </a:lnTo>
                <a:lnTo>
                  <a:pt x="415925" y="1266825"/>
                </a:lnTo>
                <a:lnTo>
                  <a:pt x="381000" y="1266825"/>
                </a:lnTo>
                <a:lnTo>
                  <a:pt x="381000" y="1323975"/>
                </a:lnTo>
                <a:lnTo>
                  <a:pt x="149225" y="1323975"/>
                </a:lnTo>
                <a:lnTo>
                  <a:pt x="149225" y="1450975"/>
                </a:lnTo>
                <a:lnTo>
                  <a:pt x="149225" y="1450975"/>
                </a:lnTo>
                <a:lnTo>
                  <a:pt x="127000" y="1450975"/>
                </a:lnTo>
                <a:lnTo>
                  <a:pt x="127000" y="1562100"/>
                </a:lnTo>
                <a:lnTo>
                  <a:pt x="120650" y="1562100"/>
                </a:lnTo>
                <a:lnTo>
                  <a:pt x="120650" y="1698625"/>
                </a:lnTo>
                <a:lnTo>
                  <a:pt x="111125" y="1698625"/>
                </a:lnTo>
                <a:lnTo>
                  <a:pt x="111125" y="1717675"/>
                </a:lnTo>
                <a:lnTo>
                  <a:pt x="0" y="1717675"/>
                </a:lnTo>
              </a:path>
            </a:pathLst>
          </a:custGeom>
          <a:noFill/>
          <a:ln w="28575">
            <a:solidFill>
              <a:schemeClr val="accent3"/>
            </a:solidFill>
            <a:miter lim="800000"/>
            <a:headEnd/>
            <a:tailEnd/>
          </a:ln>
        </p:spPr>
        <p:txBody>
          <a:bodyPr rtlCol="0" anchor="ctr"/>
          <a:lstStyle/>
          <a:p>
            <a:pPr algn="ctr"/>
            <a:endParaRPr lang="en-US"/>
          </a:p>
        </p:txBody>
      </p:sp>
      <p:sp>
        <p:nvSpPr>
          <p:cNvPr id="187" name="Freeform 186">
            <a:extLst>
              <a:ext uri="{FF2B5EF4-FFF2-40B4-BE49-F238E27FC236}">
                <a16:creationId xmlns:a16="http://schemas.microsoft.com/office/drawing/2014/main" id="{D17A1EF4-1F03-E54C-4AEA-A0583EC0CA50}"/>
              </a:ext>
            </a:extLst>
          </p:cNvPr>
          <p:cNvSpPr/>
          <p:nvPr/>
        </p:nvSpPr>
        <p:spPr bwMode="auto">
          <a:xfrm>
            <a:off x="1428750" y="5000625"/>
            <a:ext cx="3679825" cy="425450"/>
          </a:xfrm>
          <a:custGeom>
            <a:avLst/>
            <a:gdLst>
              <a:gd name="connsiteX0" fmla="*/ 3679825 w 3679825"/>
              <a:gd name="connsiteY0" fmla="*/ 0 h 425450"/>
              <a:gd name="connsiteX1" fmla="*/ 2847975 w 3679825"/>
              <a:gd name="connsiteY1" fmla="*/ 0 h 425450"/>
              <a:gd name="connsiteX2" fmla="*/ 2847975 w 3679825"/>
              <a:gd name="connsiteY2" fmla="*/ 50800 h 425450"/>
              <a:gd name="connsiteX3" fmla="*/ 2241550 w 3679825"/>
              <a:gd name="connsiteY3" fmla="*/ 50800 h 425450"/>
              <a:gd name="connsiteX4" fmla="*/ 2241550 w 3679825"/>
              <a:gd name="connsiteY4" fmla="*/ 95250 h 425450"/>
              <a:gd name="connsiteX5" fmla="*/ 1625600 w 3679825"/>
              <a:gd name="connsiteY5" fmla="*/ 95250 h 425450"/>
              <a:gd name="connsiteX6" fmla="*/ 1625600 w 3679825"/>
              <a:gd name="connsiteY6" fmla="*/ 133350 h 425450"/>
              <a:gd name="connsiteX7" fmla="*/ 825500 w 3679825"/>
              <a:gd name="connsiteY7" fmla="*/ 133350 h 425450"/>
              <a:gd name="connsiteX8" fmla="*/ 825500 w 3679825"/>
              <a:gd name="connsiteY8" fmla="*/ 171450 h 425450"/>
              <a:gd name="connsiteX9" fmla="*/ 809625 w 3679825"/>
              <a:gd name="connsiteY9" fmla="*/ 171450 h 425450"/>
              <a:gd name="connsiteX10" fmla="*/ 809625 w 3679825"/>
              <a:gd name="connsiteY10" fmla="*/ 200025 h 425450"/>
              <a:gd name="connsiteX11" fmla="*/ 781050 w 3679825"/>
              <a:gd name="connsiteY11" fmla="*/ 200025 h 425450"/>
              <a:gd name="connsiteX12" fmla="*/ 781050 w 3679825"/>
              <a:gd name="connsiteY12" fmla="*/ 200025 h 425450"/>
              <a:gd name="connsiteX13" fmla="*/ 781050 w 3679825"/>
              <a:gd name="connsiteY13" fmla="*/ 225425 h 425450"/>
              <a:gd name="connsiteX14" fmla="*/ 685800 w 3679825"/>
              <a:gd name="connsiteY14" fmla="*/ 225425 h 425450"/>
              <a:gd name="connsiteX15" fmla="*/ 685800 w 3679825"/>
              <a:gd name="connsiteY15" fmla="*/ 282575 h 425450"/>
              <a:gd name="connsiteX16" fmla="*/ 593725 w 3679825"/>
              <a:gd name="connsiteY16" fmla="*/ 282575 h 425450"/>
              <a:gd name="connsiteX17" fmla="*/ 593725 w 3679825"/>
              <a:gd name="connsiteY17" fmla="*/ 314325 h 425450"/>
              <a:gd name="connsiteX18" fmla="*/ 565150 w 3679825"/>
              <a:gd name="connsiteY18" fmla="*/ 314325 h 425450"/>
              <a:gd name="connsiteX19" fmla="*/ 565150 w 3679825"/>
              <a:gd name="connsiteY19" fmla="*/ 346075 h 425450"/>
              <a:gd name="connsiteX20" fmla="*/ 425450 w 3679825"/>
              <a:gd name="connsiteY20" fmla="*/ 346075 h 425450"/>
              <a:gd name="connsiteX21" fmla="*/ 425450 w 3679825"/>
              <a:gd name="connsiteY21" fmla="*/ 371475 h 425450"/>
              <a:gd name="connsiteX22" fmla="*/ 180975 w 3679825"/>
              <a:gd name="connsiteY22" fmla="*/ 371475 h 425450"/>
              <a:gd name="connsiteX23" fmla="*/ 180975 w 3679825"/>
              <a:gd name="connsiteY23" fmla="*/ 371475 h 425450"/>
              <a:gd name="connsiteX24" fmla="*/ 180975 w 3679825"/>
              <a:gd name="connsiteY24" fmla="*/ 396875 h 425450"/>
              <a:gd name="connsiteX25" fmla="*/ 142875 w 3679825"/>
              <a:gd name="connsiteY25" fmla="*/ 396875 h 425450"/>
              <a:gd name="connsiteX26" fmla="*/ 142875 w 3679825"/>
              <a:gd name="connsiteY26" fmla="*/ 425450 h 425450"/>
              <a:gd name="connsiteX27" fmla="*/ 0 w 3679825"/>
              <a:gd name="connsiteY27" fmla="*/ 425450 h 42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79825" h="425450">
                <a:moveTo>
                  <a:pt x="3679825" y="0"/>
                </a:moveTo>
                <a:lnTo>
                  <a:pt x="2847975" y="0"/>
                </a:lnTo>
                <a:lnTo>
                  <a:pt x="2847975" y="50800"/>
                </a:lnTo>
                <a:lnTo>
                  <a:pt x="2241550" y="50800"/>
                </a:lnTo>
                <a:lnTo>
                  <a:pt x="2241550" y="95250"/>
                </a:lnTo>
                <a:lnTo>
                  <a:pt x="1625600" y="95250"/>
                </a:lnTo>
                <a:lnTo>
                  <a:pt x="1625600" y="133350"/>
                </a:lnTo>
                <a:lnTo>
                  <a:pt x="825500" y="133350"/>
                </a:lnTo>
                <a:lnTo>
                  <a:pt x="825500" y="171450"/>
                </a:lnTo>
                <a:lnTo>
                  <a:pt x="809625" y="171450"/>
                </a:lnTo>
                <a:lnTo>
                  <a:pt x="809625" y="200025"/>
                </a:lnTo>
                <a:lnTo>
                  <a:pt x="781050" y="200025"/>
                </a:lnTo>
                <a:lnTo>
                  <a:pt x="781050" y="200025"/>
                </a:lnTo>
                <a:lnTo>
                  <a:pt x="781050" y="225425"/>
                </a:lnTo>
                <a:lnTo>
                  <a:pt x="685800" y="225425"/>
                </a:lnTo>
                <a:lnTo>
                  <a:pt x="685800" y="282575"/>
                </a:lnTo>
                <a:lnTo>
                  <a:pt x="593725" y="282575"/>
                </a:lnTo>
                <a:lnTo>
                  <a:pt x="593725" y="314325"/>
                </a:lnTo>
                <a:lnTo>
                  <a:pt x="565150" y="314325"/>
                </a:lnTo>
                <a:lnTo>
                  <a:pt x="565150" y="346075"/>
                </a:lnTo>
                <a:lnTo>
                  <a:pt x="425450" y="346075"/>
                </a:lnTo>
                <a:lnTo>
                  <a:pt x="425450" y="371475"/>
                </a:lnTo>
                <a:lnTo>
                  <a:pt x="180975" y="371475"/>
                </a:lnTo>
                <a:lnTo>
                  <a:pt x="180975" y="371475"/>
                </a:lnTo>
                <a:lnTo>
                  <a:pt x="180975" y="396875"/>
                </a:lnTo>
                <a:lnTo>
                  <a:pt x="142875" y="396875"/>
                </a:lnTo>
                <a:lnTo>
                  <a:pt x="142875" y="425450"/>
                </a:lnTo>
                <a:lnTo>
                  <a:pt x="0" y="425450"/>
                </a:lnTo>
              </a:path>
            </a:pathLst>
          </a:custGeom>
          <a:noFill/>
          <a:ln w="28575">
            <a:solidFill>
              <a:schemeClr val="accent4"/>
            </a:solidFill>
            <a:miter lim="800000"/>
            <a:headEnd/>
            <a:tailEnd/>
          </a:ln>
        </p:spPr>
        <p:txBody>
          <a:bodyPr rtlCol="0" anchor="ctr"/>
          <a:lstStyle/>
          <a:p>
            <a:pPr algn="ctr"/>
            <a:endParaRPr lang="en-US"/>
          </a:p>
        </p:txBody>
      </p:sp>
      <p:sp>
        <p:nvSpPr>
          <p:cNvPr id="188" name="Freeform 187">
            <a:extLst>
              <a:ext uri="{FF2B5EF4-FFF2-40B4-BE49-F238E27FC236}">
                <a16:creationId xmlns:a16="http://schemas.microsoft.com/office/drawing/2014/main" id="{F5145309-8501-43E1-0C27-F506864B99AE}"/>
              </a:ext>
            </a:extLst>
          </p:cNvPr>
          <p:cNvSpPr/>
          <p:nvPr/>
        </p:nvSpPr>
        <p:spPr bwMode="auto">
          <a:xfrm>
            <a:off x="1428750" y="4714875"/>
            <a:ext cx="3676650" cy="698500"/>
          </a:xfrm>
          <a:custGeom>
            <a:avLst/>
            <a:gdLst>
              <a:gd name="connsiteX0" fmla="*/ 3676650 w 3676650"/>
              <a:gd name="connsiteY0" fmla="*/ 0 h 698500"/>
              <a:gd name="connsiteX1" fmla="*/ 1574800 w 3676650"/>
              <a:gd name="connsiteY1" fmla="*/ 0 h 698500"/>
              <a:gd name="connsiteX2" fmla="*/ 1574800 w 3676650"/>
              <a:gd name="connsiteY2" fmla="*/ 38100 h 698500"/>
              <a:gd name="connsiteX3" fmla="*/ 1441450 w 3676650"/>
              <a:gd name="connsiteY3" fmla="*/ 38100 h 698500"/>
              <a:gd name="connsiteX4" fmla="*/ 1441450 w 3676650"/>
              <a:gd name="connsiteY4" fmla="*/ 66675 h 698500"/>
              <a:gd name="connsiteX5" fmla="*/ 1387475 w 3676650"/>
              <a:gd name="connsiteY5" fmla="*/ 66675 h 698500"/>
              <a:gd name="connsiteX6" fmla="*/ 1387475 w 3676650"/>
              <a:gd name="connsiteY6" fmla="*/ 101600 h 698500"/>
              <a:gd name="connsiteX7" fmla="*/ 1028700 w 3676650"/>
              <a:gd name="connsiteY7" fmla="*/ 101600 h 698500"/>
              <a:gd name="connsiteX8" fmla="*/ 1028700 w 3676650"/>
              <a:gd name="connsiteY8" fmla="*/ 165100 h 698500"/>
              <a:gd name="connsiteX9" fmla="*/ 1009650 w 3676650"/>
              <a:gd name="connsiteY9" fmla="*/ 165100 h 698500"/>
              <a:gd name="connsiteX10" fmla="*/ 1009650 w 3676650"/>
              <a:gd name="connsiteY10" fmla="*/ 206375 h 698500"/>
              <a:gd name="connsiteX11" fmla="*/ 885825 w 3676650"/>
              <a:gd name="connsiteY11" fmla="*/ 206375 h 698500"/>
              <a:gd name="connsiteX12" fmla="*/ 885825 w 3676650"/>
              <a:gd name="connsiteY12" fmla="*/ 238125 h 698500"/>
              <a:gd name="connsiteX13" fmla="*/ 784225 w 3676650"/>
              <a:gd name="connsiteY13" fmla="*/ 238125 h 698500"/>
              <a:gd name="connsiteX14" fmla="*/ 784225 w 3676650"/>
              <a:gd name="connsiteY14" fmla="*/ 292100 h 698500"/>
              <a:gd name="connsiteX15" fmla="*/ 742950 w 3676650"/>
              <a:gd name="connsiteY15" fmla="*/ 292100 h 698500"/>
              <a:gd name="connsiteX16" fmla="*/ 742950 w 3676650"/>
              <a:gd name="connsiteY16" fmla="*/ 330200 h 698500"/>
              <a:gd name="connsiteX17" fmla="*/ 708025 w 3676650"/>
              <a:gd name="connsiteY17" fmla="*/ 330200 h 698500"/>
              <a:gd name="connsiteX18" fmla="*/ 708025 w 3676650"/>
              <a:gd name="connsiteY18" fmla="*/ 361950 h 698500"/>
              <a:gd name="connsiteX19" fmla="*/ 517525 w 3676650"/>
              <a:gd name="connsiteY19" fmla="*/ 361950 h 698500"/>
              <a:gd name="connsiteX20" fmla="*/ 517525 w 3676650"/>
              <a:gd name="connsiteY20" fmla="*/ 400050 h 698500"/>
              <a:gd name="connsiteX21" fmla="*/ 469900 w 3676650"/>
              <a:gd name="connsiteY21" fmla="*/ 400050 h 698500"/>
              <a:gd name="connsiteX22" fmla="*/ 469900 w 3676650"/>
              <a:gd name="connsiteY22" fmla="*/ 400050 h 698500"/>
              <a:gd name="connsiteX23" fmla="*/ 276225 w 3676650"/>
              <a:gd name="connsiteY23" fmla="*/ 400050 h 698500"/>
              <a:gd name="connsiteX24" fmla="*/ 276225 w 3676650"/>
              <a:gd name="connsiteY24" fmla="*/ 469900 h 698500"/>
              <a:gd name="connsiteX25" fmla="*/ 254000 w 3676650"/>
              <a:gd name="connsiteY25" fmla="*/ 469900 h 698500"/>
              <a:gd name="connsiteX26" fmla="*/ 254000 w 3676650"/>
              <a:gd name="connsiteY26" fmla="*/ 533400 h 698500"/>
              <a:gd name="connsiteX27" fmla="*/ 222250 w 3676650"/>
              <a:gd name="connsiteY27" fmla="*/ 533400 h 698500"/>
              <a:gd name="connsiteX28" fmla="*/ 222250 w 3676650"/>
              <a:gd name="connsiteY28" fmla="*/ 606425 h 698500"/>
              <a:gd name="connsiteX29" fmla="*/ 222250 w 3676650"/>
              <a:gd name="connsiteY29" fmla="*/ 606425 h 698500"/>
              <a:gd name="connsiteX30" fmla="*/ 222250 w 3676650"/>
              <a:gd name="connsiteY30" fmla="*/ 612775 h 698500"/>
              <a:gd name="connsiteX31" fmla="*/ 222250 w 3676650"/>
              <a:gd name="connsiteY31" fmla="*/ 612775 h 698500"/>
              <a:gd name="connsiteX32" fmla="*/ 203200 w 3676650"/>
              <a:gd name="connsiteY32" fmla="*/ 612775 h 698500"/>
              <a:gd name="connsiteX33" fmla="*/ 203200 w 3676650"/>
              <a:gd name="connsiteY33" fmla="*/ 647700 h 698500"/>
              <a:gd name="connsiteX34" fmla="*/ 171450 w 3676650"/>
              <a:gd name="connsiteY34" fmla="*/ 647700 h 698500"/>
              <a:gd name="connsiteX35" fmla="*/ 171450 w 3676650"/>
              <a:gd name="connsiteY35" fmla="*/ 676275 h 698500"/>
              <a:gd name="connsiteX36" fmla="*/ 92075 w 3676650"/>
              <a:gd name="connsiteY36" fmla="*/ 676275 h 698500"/>
              <a:gd name="connsiteX37" fmla="*/ 92075 w 3676650"/>
              <a:gd name="connsiteY37" fmla="*/ 698500 h 698500"/>
              <a:gd name="connsiteX38" fmla="*/ 0 w 3676650"/>
              <a:gd name="connsiteY38" fmla="*/ 698500 h 698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676650" h="698500">
                <a:moveTo>
                  <a:pt x="3676650" y="0"/>
                </a:moveTo>
                <a:lnTo>
                  <a:pt x="1574800" y="0"/>
                </a:lnTo>
                <a:lnTo>
                  <a:pt x="1574800" y="38100"/>
                </a:lnTo>
                <a:lnTo>
                  <a:pt x="1441450" y="38100"/>
                </a:lnTo>
                <a:lnTo>
                  <a:pt x="1441450" y="66675"/>
                </a:lnTo>
                <a:lnTo>
                  <a:pt x="1387475" y="66675"/>
                </a:lnTo>
                <a:lnTo>
                  <a:pt x="1387475" y="101600"/>
                </a:lnTo>
                <a:lnTo>
                  <a:pt x="1028700" y="101600"/>
                </a:lnTo>
                <a:lnTo>
                  <a:pt x="1028700" y="165100"/>
                </a:lnTo>
                <a:lnTo>
                  <a:pt x="1009650" y="165100"/>
                </a:lnTo>
                <a:lnTo>
                  <a:pt x="1009650" y="206375"/>
                </a:lnTo>
                <a:lnTo>
                  <a:pt x="885825" y="206375"/>
                </a:lnTo>
                <a:lnTo>
                  <a:pt x="885825" y="238125"/>
                </a:lnTo>
                <a:lnTo>
                  <a:pt x="784225" y="238125"/>
                </a:lnTo>
                <a:lnTo>
                  <a:pt x="784225" y="292100"/>
                </a:lnTo>
                <a:lnTo>
                  <a:pt x="742950" y="292100"/>
                </a:lnTo>
                <a:lnTo>
                  <a:pt x="742950" y="330200"/>
                </a:lnTo>
                <a:lnTo>
                  <a:pt x="708025" y="330200"/>
                </a:lnTo>
                <a:lnTo>
                  <a:pt x="708025" y="361950"/>
                </a:lnTo>
                <a:lnTo>
                  <a:pt x="517525" y="361950"/>
                </a:lnTo>
                <a:lnTo>
                  <a:pt x="517525" y="400050"/>
                </a:lnTo>
                <a:lnTo>
                  <a:pt x="469900" y="400050"/>
                </a:lnTo>
                <a:lnTo>
                  <a:pt x="469900" y="400050"/>
                </a:lnTo>
                <a:lnTo>
                  <a:pt x="276225" y="400050"/>
                </a:lnTo>
                <a:lnTo>
                  <a:pt x="276225" y="469900"/>
                </a:lnTo>
                <a:lnTo>
                  <a:pt x="254000" y="469900"/>
                </a:lnTo>
                <a:lnTo>
                  <a:pt x="254000" y="533400"/>
                </a:lnTo>
                <a:lnTo>
                  <a:pt x="222250" y="533400"/>
                </a:lnTo>
                <a:lnTo>
                  <a:pt x="222250" y="606425"/>
                </a:lnTo>
                <a:lnTo>
                  <a:pt x="222250" y="606425"/>
                </a:lnTo>
                <a:lnTo>
                  <a:pt x="222250" y="612775"/>
                </a:lnTo>
                <a:lnTo>
                  <a:pt x="222250" y="612775"/>
                </a:lnTo>
                <a:lnTo>
                  <a:pt x="203200" y="612775"/>
                </a:lnTo>
                <a:lnTo>
                  <a:pt x="203200" y="647700"/>
                </a:lnTo>
                <a:lnTo>
                  <a:pt x="171450" y="647700"/>
                </a:lnTo>
                <a:lnTo>
                  <a:pt x="171450" y="676275"/>
                </a:lnTo>
                <a:lnTo>
                  <a:pt x="92075" y="676275"/>
                </a:lnTo>
                <a:lnTo>
                  <a:pt x="92075" y="698500"/>
                </a:lnTo>
                <a:lnTo>
                  <a:pt x="0" y="698500"/>
                </a:lnTo>
              </a:path>
            </a:pathLst>
          </a:custGeom>
          <a:noFill/>
          <a:ln w="28575">
            <a:solidFill>
              <a:schemeClr val="accent1"/>
            </a:solidFill>
            <a:miter lim="800000"/>
            <a:headEnd/>
            <a:tailEnd/>
          </a:ln>
        </p:spPr>
        <p:txBody>
          <a:bodyPr rtlCol="0" anchor="ctr"/>
          <a:lstStyle/>
          <a:p>
            <a:pPr algn="ctr"/>
            <a:endParaRPr lang="en-US"/>
          </a:p>
        </p:txBody>
      </p:sp>
      <p:sp>
        <p:nvSpPr>
          <p:cNvPr id="189" name="Freeform 188">
            <a:extLst>
              <a:ext uri="{FF2B5EF4-FFF2-40B4-BE49-F238E27FC236}">
                <a16:creationId xmlns:a16="http://schemas.microsoft.com/office/drawing/2014/main" id="{1411553D-A28C-C5C6-901C-20AC09AB8260}"/>
              </a:ext>
            </a:extLst>
          </p:cNvPr>
          <p:cNvSpPr/>
          <p:nvPr/>
        </p:nvSpPr>
        <p:spPr bwMode="auto">
          <a:xfrm>
            <a:off x="6682978" y="5332809"/>
            <a:ext cx="4214813" cy="89297"/>
          </a:xfrm>
          <a:custGeom>
            <a:avLst/>
            <a:gdLst>
              <a:gd name="connsiteX0" fmla="*/ 0 w 4214813"/>
              <a:gd name="connsiteY0" fmla="*/ 89297 h 89297"/>
              <a:gd name="connsiteX1" fmla="*/ 250031 w 4214813"/>
              <a:gd name="connsiteY1" fmla="*/ 89297 h 89297"/>
              <a:gd name="connsiteX2" fmla="*/ 264319 w 4214813"/>
              <a:gd name="connsiteY2" fmla="*/ 75009 h 89297"/>
              <a:gd name="connsiteX3" fmla="*/ 1025128 w 4214813"/>
              <a:gd name="connsiteY3" fmla="*/ 75009 h 89297"/>
              <a:gd name="connsiteX4" fmla="*/ 1025128 w 4214813"/>
              <a:gd name="connsiteY4" fmla="*/ 32147 h 89297"/>
              <a:gd name="connsiteX5" fmla="*/ 1214438 w 4214813"/>
              <a:gd name="connsiteY5" fmla="*/ 32147 h 89297"/>
              <a:gd name="connsiteX6" fmla="*/ 1214438 w 4214813"/>
              <a:gd name="connsiteY6" fmla="*/ 0 h 89297"/>
              <a:gd name="connsiteX7" fmla="*/ 4214813 w 4214813"/>
              <a:gd name="connsiteY7" fmla="*/ 0 h 89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14813" h="89297">
                <a:moveTo>
                  <a:pt x="0" y="89297"/>
                </a:moveTo>
                <a:lnTo>
                  <a:pt x="250031" y="89297"/>
                </a:lnTo>
                <a:lnTo>
                  <a:pt x="264319" y="75009"/>
                </a:lnTo>
                <a:lnTo>
                  <a:pt x="1025128" y="75009"/>
                </a:lnTo>
                <a:lnTo>
                  <a:pt x="1025128" y="32147"/>
                </a:lnTo>
                <a:lnTo>
                  <a:pt x="1214438" y="32147"/>
                </a:lnTo>
                <a:lnTo>
                  <a:pt x="1214438" y="0"/>
                </a:lnTo>
                <a:lnTo>
                  <a:pt x="4214813" y="0"/>
                </a:lnTo>
              </a:path>
            </a:pathLst>
          </a:custGeom>
          <a:noFill/>
          <a:ln w="28575">
            <a:solidFill>
              <a:schemeClr val="accent1"/>
            </a:solidFill>
            <a:miter lim="800000"/>
            <a:headEnd/>
            <a:tailEnd/>
          </a:ln>
        </p:spPr>
        <p:txBody>
          <a:bodyPr rtlCol="0" anchor="ctr"/>
          <a:lstStyle/>
          <a:p>
            <a:pPr algn="ctr"/>
            <a:endParaRPr lang="en-US"/>
          </a:p>
        </p:txBody>
      </p:sp>
      <p:sp>
        <p:nvSpPr>
          <p:cNvPr id="190" name="Freeform 189">
            <a:extLst>
              <a:ext uri="{FF2B5EF4-FFF2-40B4-BE49-F238E27FC236}">
                <a16:creationId xmlns:a16="http://schemas.microsoft.com/office/drawing/2014/main" id="{2C0E1280-30A6-A262-0BB7-AD6B9CDBF52C}"/>
              </a:ext>
            </a:extLst>
          </p:cNvPr>
          <p:cNvSpPr/>
          <p:nvPr/>
        </p:nvSpPr>
        <p:spPr bwMode="auto">
          <a:xfrm>
            <a:off x="6672263" y="4929188"/>
            <a:ext cx="4221956" cy="492918"/>
          </a:xfrm>
          <a:custGeom>
            <a:avLst/>
            <a:gdLst>
              <a:gd name="connsiteX0" fmla="*/ 0 w 4221956"/>
              <a:gd name="connsiteY0" fmla="*/ 492918 h 492918"/>
              <a:gd name="connsiteX1" fmla="*/ 53578 w 4221956"/>
              <a:gd name="connsiteY1" fmla="*/ 492918 h 492918"/>
              <a:gd name="connsiteX2" fmla="*/ 53578 w 4221956"/>
              <a:gd name="connsiteY2" fmla="*/ 457200 h 492918"/>
              <a:gd name="connsiteX3" fmla="*/ 142875 w 4221956"/>
              <a:gd name="connsiteY3" fmla="*/ 457200 h 492918"/>
              <a:gd name="connsiteX4" fmla="*/ 142875 w 4221956"/>
              <a:gd name="connsiteY4" fmla="*/ 457200 h 492918"/>
              <a:gd name="connsiteX5" fmla="*/ 142875 w 4221956"/>
              <a:gd name="connsiteY5" fmla="*/ 432196 h 492918"/>
              <a:gd name="connsiteX6" fmla="*/ 210740 w 4221956"/>
              <a:gd name="connsiteY6" fmla="*/ 432196 h 492918"/>
              <a:gd name="connsiteX7" fmla="*/ 210740 w 4221956"/>
              <a:gd name="connsiteY7" fmla="*/ 432196 h 492918"/>
              <a:gd name="connsiteX8" fmla="*/ 210740 w 4221956"/>
              <a:gd name="connsiteY8" fmla="*/ 403621 h 492918"/>
              <a:gd name="connsiteX9" fmla="*/ 392906 w 4221956"/>
              <a:gd name="connsiteY9" fmla="*/ 403621 h 492918"/>
              <a:gd name="connsiteX10" fmla="*/ 392906 w 4221956"/>
              <a:gd name="connsiteY10" fmla="*/ 403621 h 492918"/>
              <a:gd name="connsiteX11" fmla="*/ 392906 w 4221956"/>
              <a:gd name="connsiteY11" fmla="*/ 382190 h 492918"/>
              <a:gd name="connsiteX12" fmla="*/ 707231 w 4221956"/>
              <a:gd name="connsiteY12" fmla="*/ 382190 h 492918"/>
              <a:gd name="connsiteX13" fmla="*/ 707231 w 4221956"/>
              <a:gd name="connsiteY13" fmla="*/ 353615 h 492918"/>
              <a:gd name="connsiteX14" fmla="*/ 742950 w 4221956"/>
              <a:gd name="connsiteY14" fmla="*/ 353615 h 492918"/>
              <a:gd name="connsiteX15" fmla="*/ 742950 w 4221956"/>
              <a:gd name="connsiteY15" fmla="*/ 317896 h 492918"/>
              <a:gd name="connsiteX16" fmla="*/ 875109 w 4221956"/>
              <a:gd name="connsiteY16" fmla="*/ 317896 h 492918"/>
              <a:gd name="connsiteX17" fmla="*/ 875109 w 4221956"/>
              <a:gd name="connsiteY17" fmla="*/ 317896 h 492918"/>
              <a:gd name="connsiteX18" fmla="*/ 875109 w 4221956"/>
              <a:gd name="connsiteY18" fmla="*/ 296465 h 492918"/>
              <a:gd name="connsiteX19" fmla="*/ 1046559 w 4221956"/>
              <a:gd name="connsiteY19" fmla="*/ 296465 h 492918"/>
              <a:gd name="connsiteX20" fmla="*/ 1046559 w 4221956"/>
              <a:gd name="connsiteY20" fmla="*/ 264318 h 492918"/>
              <a:gd name="connsiteX21" fmla="*/ 1060846 w 4221956"/>
              <a:gd name="connsiteY21" fmla="*/ 264318 h 492918"/>
              <a:gd name="connsiteX22" fmla="*/ 1060846 w 4221956"/>
              <a:gd name="connsiteY22" fmla="*/ 228600 h 492918"/>
              <a:gd name="connsiteX23" fmla="*/ 1182290 w 4221956"/>
              <a:gd name="connsiteY23" fmla="*/ 228600 h 492918"/>
              <a:gd name="connsiteX24" fmla="*/ 1182290 w 4221956"/>
              <a:gd name="connsiteY24" fmla="*/ 200025 h 492918"/>
              <a:gd name="connsiteX25" fmla="*/ 1285875 w 4221956"/>
              <a:gd name="connsiteY25" fmla="*/ 200025 h 492918"/>
              <a:gd name="connsiteX26" fmla="*/ 1285875 w 4221956"/>
              <a:gd name="connsiteY26" fmla="*/ 164306 h 492918"/>
              <a:gd name="connsiteX27" fmla="*/ 1514475 w 4221956"/>
              <a:gd name="connsiteY27" fmla="*/ 164306 h 492918"/>
              <a:gd name="connsiteX28" fmla="*/ 1514475 w 4221956"/>
              <a:gd name="connsiteY28" fmla="*/ 100012 h 492918"/>
              <a:gd name="connsiteX29" fmla="*/ 1603771 w 4221956"/>
              <a:gd name="connsiteY29" fmla="*/ 100012 h 492918"/>
              <a:gd name="connsiteX30" fmla="*/ 1603771 w 4221956"/>
              <a:gd name="connsiteY30" fmla="*/ 67865 h 492918"/>
              <a:gd name="connsiteX31" fmla="*/ 1618059 w 4221956"/>
              <a:gd name="connsiteY31" fmla="*/ 67865 h 492918"/>
              <a:gd name="connsiteX32" fmla="*/ 1618059 w 4221956"/>
              <a:gd name="connsiteY32" fmla="*/ 35718 h 492918"/>
              <a:gd name="connsiteX33" fmla="*/ 2464593 w 4221956"/>
              <a:gd name="connsiteY33" fmla="*/ 35718 h 492918"/>
              <a:gd name="connsiteX34" fmla="*/ 2464593 w 4221956"/>
              <a:gd name="connsiteY34" fmla="*/ 0 h 492918"/>
              <a:gd name="connsiteX35" fmla="*/ 4221956 w 4221956"/>
              <a:gd name="connsiteY35" fmla="*/ 0 h 492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221956" h="492918">
                <a:moveTo>
                  <a:pt x="0" y="492918"/>
                </a:moveTo>
                <a:lnTo>
                  <a:pt x="53578" y="492918"/>
                </a:lnTo>
                <a:lnTo>
                  <a:pt x="53578" y="457200"/>
                </a:lnTo>
                <a:lnTo>
                  <a:pt x="142875" y="457200"/>
                </a:lnTo>
                <a:lnTo>
                  <a:pt x="142875" y="457200"/>
                </a:lnTo>
                <a:lnTo>
                  <a:pt x="142875" y="432196"/>
                </a:lnTo>
                <a:lnTo>
                  <a:pt x="210740" y="432196"/>
                </a:lnTo>
                <a:lnTo>
                  <a:pt x="210740" y="432196"/>
                </a:lnTo>
                <a:lnTo>
                  <a:pt x="210740" y="403621"/>
                </a:lnTo>
                <a:lnTo>
                  <a:pt x="392906" y="403621"/>
                </a:lnTo>
                <a:lnTo>
                  <a:pt x="392906" y="403621"/>
                </a:lnTo>
                <a:lnTo>
                  <a:pt x="392906" y="382190"/>
                </a:lnTo>
                <a:lnTo>
                  <a:pt x="707231" y="382190"/>
                </a:lnTo>
                <a:lnTo>
                  <a:pt x="707231" y="353615"/>
                </a:lnTo>
                <a:lnTo>
                  <a:pt x="742950" y="353615"/>
                </a:lnTo>
                <a:lnTo>
                  <a:pt x="742950" y="317896"/>
                </a:lnTo>
                <a:lnTo>
                  <a:pt x="875109" y="317896"/>
                </a:lnTo>
                <a:lnTo>
                  <a:pt x="875109" y="317896"/>
                </a:lnTo>
                <a:lnTo>
                  <a:pt x="875109" y="296465"/>
                </a:lnTo>
                <a:lnTo>
                  <a:pt x="1046559" y="296465"/>
                </a:lnTo>
                <a:lnTo>
                  <a:pt x="1046559" y="264318"/>
                </a:lnTo>
                <a:lnTo>
                  <a:pt x="1060846" y="264318"/>
                </a:lnTo>
                <a:lnTo>
                  <a:pt x="1060846" y="228600"/>
                </a:lnTo>
                <a:lnTo>
                  <a:pt x="1182290" y="228600"/>
                </a:lnTo>
                <a:lnTo>
                  <a:pt x="1182290" y="200025"/>
                </a:lnTo>
                <a:lnTo>
                  <a:pt x="1285875" y="200025"/>
                </a:lnTo>
                <a:lnTo>
                  <a:pt x="1285875" y="164306"/>
                </a:lnTo>
                <a:lnTo>
                  <a:pt x="1514475" y="164306"/>
                </a:lnTo>
                <a:lnTo>
                  <a:pt x="1514475" y="100012"/>
                </a:lnTo>
                <a:lnTo>
                  <a:pt x="1603771" y="100012"/>
                </a:lnTo>
                <a:lnTo>
                  <a:pt x="1603771" y="67865"/>
                </a:lnTo>
                <a:lnTo>
                  <a:pt x="1618059" y="67865"/>
                </a:lnTo>
                <a:lnTo>
                  <a:pt x="1618059" y="35718"/>
                </a:lnTo>
                <a:lnTo>
                  <a:pt x="2464593" y="35718"/>
                </a:lnTo>
                <a:lnTo>
                  <a:pt x="2464593" y="0"/>
                </a:lnTo>
                <a:lnTo>
                  <a:pt x="4221956" y="0"/>
                </a:lnTo>
              </a:path>
            </a:pathLst>
          </a:custGeom>
          <a:noFill/>
          <a:ln w="28575">
            <a:solidFill>
              <a:schemeClr val="accent4"/>
            </a:solidFill>
            <a:miter lim="800000"/>
            <a:headEnd/>
            <a:tailEnd/>
          </a:ln>
        </p:spPr>
        <p:txBody>
          <a:bodyPr rtlCol="0" anchor="ctr"/>
          <a:lstStyle/>
          <a:p>
            <a:pPr algn="ctr"/>
            <a:endParaRPr lang="en-US"/>
          </a:p>
        </p:txBody>
      </p:sp>
      <p:sp>
        <p:nvSpPr>
          <p:cNvPr id="191" name="Freeform 190">
            <a:extLst>
              <a:ext uri="{FF2B5EF4-FFF2-40B4-BE49-F238E27FC236}">
                <a16:creationId xmlns:a16="http://schemas.microsoft.com/office/drawing/2014/main" id="{BBE48143-96D8-8682-2302-28EF2F94E0E2}"/>
              </a:ext>
            </a:extLst>
          </p:cNvPr>
          <p:cNvSpPr/>
          <p:nvPr/>
        </p:nvSpPr>
        <p:spPr bwMode="auto">
          <a:xfrm>
            <a:off x="6736556" y="3450431"/>
            <a:ext cx="4161235" cy="1939528"/>
          </a:xfrm>
          <a:custGeom>
            <a:avLst/>
            <a:gdLst>
              <a:gd name="connsiteX0" fmla="*/ 4161235 w 4161235"/>
              <a:gd name="connsiteY0" fmla="*/ 0 h 1939528"/>
              <a:gd name="connsiteX1" fmla="*/ 3107532 w 4161235"/>
              <a:gd name="connsiteY1" fmla="*/ 0 h 1939528"/>
              <a:gd name="connsiteX2" fmla="*/ 3107532 w 4161235"/>
              <a:gd name="connsiteY2" fmla="*/ 42863 h 1939528"/>
              <a:gd name="connsiteX3" fmla="*/ 3107532 w 4161235"/>
              <a:gd name="connsiteY3" fmla="*/ 42863 h 1939528"/>
              <a:gd name="connsiteX4" fmla="*/ 3082528 w 4161235"/>
              <a:gd name="connsiteY4" fmla="*/ 42863 h 1939528"/>
              <a:gd name="connsiteX5" fmla="*/ 3082528 w 4161235"/>
              <a:gd name="connsiteY5" fmla="*/ 82153 h 1939528"/>
              <a:gd name="connsiteX6" fmla="*/ 3082528 w 4161235"/>
              <a:gd name="connsiteY6" fmla="*/ 82153 h 1939528"/>
              <a:gd name="connsiteX7" fmla="*/ 3057525 w 4161235"/>
              <a:gd name="connsiteY7" fmla="*/ 82153 h 1939528"/>
              <a:gd name="connsiteX8" fmla="*/ 3057525 w 4161235"/>
              <a:gd name="connsiteY8" fmla="*/ 128588 h 1939528"/>
              <a:gd name="connsiteX9" fmla="*/ 3028950 w 4161235"/>
              <a:gd name="connsiteY9" fmla="*/ 128588 h 1939528"/>
              <a:gd name="connsiteX10" fmla="*/ 3028950 w 4161235"/>
              <a:gd name="connsiteY10" fmla="*/ 164307 h 1939528"/>
              <a:gd name="connsiteX11" fmla="*/ 2703910 w 4161235"/>
              <a:gd name="connsiteY11" fmla="*/ 164307 h 1939528"/>
              <a:gd name="connsiteX12" fmla="*/ 2703910 w 4161235"/>
              <a:gd name="connsiteY12" fmla="*/ 200025 h 1939528"/>
              <a:gd name="connsiteX13" fmla="*/ 2264569 w 4161235"/>
              <a:gd name="connsiteY13" fmla="*/ 200025 h 1939528"/>
              <a:gd name="connsiteX14" fmla="*/ 2264569 w 4161235"/>
              <a:gd name="connsiteY14" fmla="*/ 235744 h 1939528"/>
              <a:gd name="connsiteX15" fmla="*/ 2043113 w 4161235"/>
              <a:gd name="connsiteY15" fmla="*/ 235744 h 1939528"/>
              <a:gd name="connsiteX16" fmla="*/ 2043113 w 4161235"/>
              <a:gd name="connsiteY16" fmla="*/ 275035 h 1939528"/>
              <a:gd name="connsiteX17" fmla="*/ 2014538 w 4161235"/>
              <a:gd name="connsiteY17" fmla="*/ 275035 h 1939528"/>
              <a:gd name="connsiteX18" fmla="*/ 2014538 w 4161235"/>
              <a:gd name="connsiteY18" fmla="*/ 335757 h 1939528"/>
              <a:gd name="connsiteX19" fmla="*/ 1953816 w 4161235"/>
              <a:gd name="connsiteY19" fmla="*/ 335757 h 1939528"/>
              <a:gd name="connsiteX20" fmla="*/ 1953816 w 4161235"/>
              <a:gd name="connsiteY20" fmla="*/ 375047 h 1939528"/>
              <a:gd name="connsiteX21" fmla="*/ 1900238 w 4161235"/>
              <a:gd name="connsiteY21" fmla="*/ 375047 h 1939528"/>
              <a:gd name="connsiteX22" fmla="*/ 1900238 w 4161235"/>
              <a:gd name="connsiteY22" fmla="*/ 410766 h 1939528"/>
              <a:gd name="connsiteX23" fmla="*/ 1560910 w 4161235"/>
              <a:gd name="connsiteY23" fmla="*/ 410766 h 1939528"/>
              <a:gd name="connsiteX24" fmla="*/ 1560910 w 4161235"/>
              <a:gd name="connsiteY24" fmla="*/ 410766 h 1939528"/>
              <a:gd name="connsiteX25" fmla="*/ 1560910 w 4161235"/>
              <a:gd name="connsiteY25" fmla="*/ 439341 h 1939528"/>
              <a:gd name="connsiteX26" fmla="*/ 1528763 w 4161235"/>
              <a:gd name="connsiteY26" fmla="*/ 439341 h 1939528"/>
              <a:gd name="connsiteX27" fmla="*/ 1528763 w 4161235"/>
              <a:gd name="connsiteY27" fmla="*/ 478632 h 1939528"/>
              <a:gd name="connsiteX28" fmla="*/ 1521619 w 4161235"/>
              <a:gd name="connsiteY28" fmla="*/ 478632 h 1939528"/>
              <a:gd name="connsiteX29" fmla="*/ 1521619 w 4161235"/>
              <a:gd name="connsiteY29" fmla="*/ 589360 h 1939528"/>
              <a:gd name="connsiteX30" fmla="*/ 1507332 w 4161235"/>
              <a:gd name="connsiteY30" fmla="*/ 589360 h 1939528"/>
              <a:gd name="connsiteX31" fmla="*/ 1507332 w 4161235"/>
              <a:gd name="connsiteY31" fmla="*/ 635794 h 1939528"/>
              <a:gd name="connsiteX32" fmla="*/ 1507332 w 4161235"/>
              <a:gd name="connsiteY32" fmla="*/ 635794 h 1939528"/>
              <a:gd name="connsiteX33" fmla="*/ 1478757 w 4161235"/>
              <a:gd name="connsiteY33" fmla="*/ 635794 h 1939528"/>
              <a:gd name="connsiteX34" fmla="*/ 1478757 w 4161235"/>
              <a:gd name="connsiteY34" fmla="*/ 703660 h 1939528"/>
              <a:gd name="connsiteX35" fmla="*/ 1460897 w 4161235"/>
              <a:gd name="connsiteY35" fmla="*/ 703660 h 1939528"/>
              <a:gd name="connsiteX36" fmla="*/ 1460897 w 4161235"/>
              <a:gd name="connsiteY36" fmla="*/ 739378 h 1939528"/>
              <a:gd name="connsiteX37" fmla="*/ 1378744 w 4161235"/>
              <a:gd name="connsiteY37" fmla="*/ 739378 h 1939528"/>
              <a:gd name="connsiteX38" fmla="*/ 1378744 w 4161235"/>
              <a:gd name="connsiteY38" fmla="*/ 767953 h 1939528"/>
              <a:gd name="connsiteX39" fmla="*/ 1364457 w 4161235"/>
              <a:gd name="connsiteY39" fmla="*/ 767953 h 1939528"/>
              <a:gd name="connsiteX40" fmla="*/ 1364457 w 4161235"/>
              <a:gd name="connsiteY40" fmla="*/ 771525 h 1939528"/>
              <a:gd name="connsiteX41" fmla="*/ 1364457 w 4161235"/>
              <a:gd name="connsiteY41" fmla="*/ 800100 h 1939528"/>
              <a:gd name="connsiteX42" fmla="*/ 1300163 w 4161235"/>
              <a:gd name="connsiteY42" fmla="*/ 800100 h 1939528"/>
              <a:gd name="connsiteX43" fmla="*/ 1300163 w 4161235"/>
              <a:gd name="connsiteY43" fmla="*/ 828675 h 1939528"/>
              <a:gd name="connsiteX44" fmla="*/ 1071563 w 4161235"/>
              <a:gd name="connsiteY44" fmla="*/ 828675 h 1939528"/>
              <a:gd name="connsiteX45" fmla="*/ 1071563 w 4161235"/>
              <a:gd name="connsiteY45" fmla="*/ 857250 h 1939528"/>
              <a:gd name="connsiteX46" fmla="*/ 1021557 w 4161235"/>
              <a:gd name="connsiteY46" fmla="*/ 857250 h 1939528"/>
              <a:gd name="connsiteX47" fmla="*/ 1021557 w 4161235"/>
              <a:gd name="connsiteY47" fmla="*/ 900113 h 1939528"/>
              <a:gd name="connsiteX48" fmla="*/ 1021557 w 4161235"/>
              <a:gd name="connsiteY48" fmla="*/ 900113 h 1939528"/>
              <a:gd name="connsiteX49" fmla="*/ 1007269 w 4161235"/>
              <a:gd name="connsiteY49" fmla="*/ 900113 h 1939528"/>
              <a:gd name="connsiteX50" fmla="*/ 1007269 w 4161235"/>
              <a:gd name="connsiteY50" fmla="*/ 971550 h 1939528"/>
              <a:gd name="connsiteX51" fmla="*/ 992982 w 4161235"/>
              <a:gd name="connsiteY51" fmla="*/ 971550 h 1939528"/>
              <a:gd name="connsiteX52" fmla="*/ 992982 w 4161235"/>
              <a:gd name="connsiteY52" fmla="*/ 1050132 h 1939528"/>
              <a:gd name="connsiteX53" fmla="*/ 975122 w 4161235"/>
              <a:gd name="connsiteY53" fmla="*/ 1050132 h 1939528"/>
              <a:gd name="connsiteX54" fmla="*/ 975122 w 4161235"/>
              <a:gd name="connsiteY54" fmla="*/ 1132285 h 1939528"/>
              <a:gd name="connsiteX55" fmla="*/ 957263 w 4161235"/>
              <a:gd name="connsiteY55" fmla="*/ 1132285 h 1939528"/>
              <a:gd name="connsiteX56" fmla="*/ 957263 w 4161235"/>
              <a:gd name="connsiteY56" fmla="*/ 1168003 h 1939528"/>
              <a:gd name="connsiteX57" fmla="*/ 942975 w 4161235"/>
              <a:gd name="connsiteY57" fmla="*/ 1168003 h 1939528"/>
              <a:gd name="connsiteX58" fmla="*/ 942975 w 4161235"/>
              <a:gd name="connsiteY58" fmla="*/ 1196578 h 1939528"/>
              <a:gd name="connsiteX59" fmla="*/ 910828 w 4161235"/>
              <a:gd name="connsiteY59" fmla="*/ 1196578 h 1939528"/>
              <a:gd name="connsiteX60" fmla="*/ 910828 w 4161235"/>
              <a:gd name="connsiteY60" fmla="*/ 1225153 h 1939528"/>
              <a:gd name="connsiteX61" fmla="*/ 767953 w 4161235"/>
              <a:gd name="connsiteY61" fmla="*/ 1225153 h 1939528"/>
              <a:gd name="connsiteX62" fmla="*/ 767953 w 4161235"/>
              <a:gd name="connsiteY62" fmla="*/ 1250157 h 1939528"/>
              <a:gd name="connsiteX63" fmla="*/ 685800 w 4161235"/>
              <a:gd name="connsiteY63" fmla="*/ 1250157 h 1939528"/>
              <a:gd name="connsiteX64" fmla="*/ 685800 w 4161235"/>
              <a:gd name="connsiteY64" fmla="*/ 1318022 h 1939528"/>
              <a:gd name="connsiteX65" fmla="*/ 464344 w 4161235"/>
              <a:gd name="connsiteY65" fmla="*/ 1318022 h 1939528"/>
              <a:gd name="connsiteX66" fmla="*/ 464344 w 4161235"/>
              <a:gd name="connsiteY66" fmla="*/ 1353741 h 1939528"/>
              <a:gd name="connsiteX67" fmla="*/ 453628 w 4161235"/>
              <a:gd name="connsiteY67" fmla="*/ 1353741 h 1939528"/>
              <a:gd name="connsiteX68" fmla="*/ 453628 w 4161235"/>
              <a:gd name="connsiteY68" fmla="*/ 1410891 h 1939528"/>
              <a:gd name="connsiteX69" fmla="*/ 439341 w 4161235"/>
              <a:gd name="connsiteY69" fmla="*/ 1410891 h 1939528"/>
              <a:gd name="connsiteX70" fmla="*/ 439341 w 4161235"/>
              <a:gd name="connsiteY70" fmla="*/ 1464469 h 1939528"/>
              <a:gd name="connsiteX71" fmla="*/ 425053 w 4161235"/>
              <a:gd name="connsiteY71" fmla="*/ 1464469 h 1939528"/>
              <a:gd name="connsiteX72" fmla="*/ 425053 w 4161235"/>
              <a:gd name="connsiteY72" fmla="*/ 1521619 h 1939528"/>
              <a:gd name="connsiteX73" fmla="*/ 235744 w 4161235"/>
              <a:gd name="connsiteY73" fmla="*/ 1521619 h 1939528"/>
              <a:gd name="connsiteX74" fmla="*/ 235744 w 4161235"/>
              <a:gd name="connsiteY74" fmla="*/ 1550194 h 1939528"/>
              <a:gd name="connsiteX75" fmla="*/ 235744 w 4161235"/>
              <a:gd name="connsiteY75" fmla="*/ 1550194 h 1939528"/>
              <a:gd name="connsiteX76" fmla="*/ 214313 w 4161235"/>
              <a:gd name="connsiteY76" fmla="*/ 1550194 h 1939528"/>
              <a:gd name="connsiteX77" fmla="*/ 214313 w 4161235"/>
              <a:gd name="connsiteY77" fmla="*/ 1550194 h 1939528"/>
              <a:gd name="connsiteX78" fmla="*/ 196453 w 4161235"/>
              <a:gd name="connsiteY78" fmla="*/ 1568054 h 1939528"/>
              <a:gd name="connsiteX79" fmla="*/ 196453 w 4161235"/>
              <a:gd name="connsiteY79" fmla="*/ 1682353 h 1939528"/>
              <a:gd name="connsiteX80" fmla="*/ 189310 w 4161235"/>
              <a:gd name="connsiteY80" fmla="*/ 1682353 h 1939528"/>
              <a:gd name="connsiteX81" fmla="*/ 189310 w 4161235"/>
              <a:gd name="connsiteY81" fmla="*/ 1718072 h 1939528"/>
              <a:gd name="connsiteX82" fmla="*/ 164307 w 4161235"/>
              <a:gd name="connsiteY82" fmla="*/ 1718072 h 1939528"/>
              <a:gd name="connsiteX83" fmla="*/ 164307 w 4161235"/>
              <a:gd name="connsiteY83" fmla="*/ 1828800 h 1939528"/>
              <a:gd name="connsiteX84" fmla="*/ 150019 w 4161235"/>
              <a:gd name="connsiteY84" fmla="*/ 1828800 h 1939528"/>
              <a:gd name="connsiteX85" fmla="*/ 150019 w 4161235"/>
              <a:gd name="connsiteY85" fmla="*/ 1939528 h 1939528"/>
              <a:gd name="connsiteX86" fmla="*/ 0 w 4161235"/>
              <a:gd name="connsiteY86" fmla="*/ 1939528 h 1939528"/>
              <a:gd name="connsiteX0" fmla="*/ 4161235 w 4161235"/>
              <a:gd name="connsiteY0" fmla="*/ 0 h 1939528"/>
              <a:gd name="connsiteX1" fmla="*/ 3107532 w 4161235"/>
              <a:gd name="connsiteY1" fmla="*/ 0 h 1939528"/>
              <a:gd name="connsiteX2" fmla="*/ 3107532 w 4161235"/>
              <a:gd name="connsiteY2" fmla="*/ 42863 h 1939528"/>
              <a:gd name="connsiteX3" fmla="*/ 3107532 w 4161235"/>
              <a:gd name="connsiteY3" fmla="*/ 42863 h 1939528"/>
              <a:gd name="connsiteX4" fmla="*/ 3082528 w 4161235"/>
              <a:gd name="connsiteY4" fmla="*/ 42863 h 1939528"/>
              <a:gd name="connsiteX5" fmla="*/ 3082528 w 4161235"/>
              <a:gd name="connsiteY5" fmla="*/ 82153 h 1939528"/>
              <a:gd name="connsiteX6" fmla="*/ 3082528 w 4161235"/>
              <a:gd name="connsiteY6" fmla="*/ 82153 h 1939528"/>
              <a:gd name="connsiteX7" fmla="*/ 3057525 w 4161235"/>
              <a:gd name="connsiteY7" fmla="*/ 82153 h 1939528"/>
              <a:gd name="connsiteX8" fmla="*/ 3057525 w 4161235"/>
              <a:gd name="connsiteY8" fmla="*/ 128588 h 1939528"/>
              <a:gd name="connsiteX9" fmla="*/ 3028950 w 4161235"/>
              <a:gd name="connsiteY9" fmla="*/ 128588 h 1939528"/>
              <a:gd name="connsiteX10" fmla="*/ 3028950 w 4161235"/>
              <a:gd name="connsiteY10" fmla="*/ 164307 h 1939528"/>
              <a:gd name="connsiteX11" fmla="*/ 2703910 w 4161235"/>
              <a:gd name="connsiteY11" fmla="*/ 164307 h 1939528"/>
              <a:gd name="connsiteX12" fmla="*/ 2703910 w 4161235"/>
              <a:gd name="connsiteY12" fmla="*/ 200025 h 1939528"/>
              <a:gd name="connsiteX13" fmla="*/ 2264569 w 4161235"/>
              <a:gd name="connsiteY13" fmla="*/ 200025 h 1939528"/>
              <a:gd name="connsiteX14" fmla="*/ 2264569 w 4161235"/>
              <a:gd name="connsiteY14" fmla="*/ 235744 h 1939528"/>
              <a:gd name="connsiteX15" fmla="*/ 2043113 w 4161235"/>
              <a:gd name="connsiteY15" fmla="*/ 235744 h 1939528"/>
              <a:gd name="connsiteX16" fmla="*/ 2043113 w 4161235"/>
              <a:gd name="connsiteY16" fmla="*/ 275035 h 1939528"/>
              <a:gd name="connsiteX17" fmla="*/ 2014538 w 4161235"/>
              <a:gd name="connsiteY17" fmla="*/ 275035 h 1939528"/>
              <a:gd name="connsiteX18" fmla="*/ 2014538 w 4161235"/>
              <a:gd name="connsiteY18" fmla="*/ 335757 h 1939528"/>
              <a:gd name="connsiteX19" fmla="*/ 1953816 w 4161235"/>
              <a:gd name="connsiteY19" fmla="*/ 335757 h 1939528"/>
              <a:gd name="connsiteX20" fmla="*/ 1953816 w 4161235"/>
              <a:gd name="connsiteY20" fmla="*/ 375047 h 1939528"/>
              <a:gd name="connsiteX21" fmla="*/ 1900238 w 4161235"/>
              <a:gd name="connsiteY21" fmla="*/ 375047 h 1939528"/>
              <a:gd name="connsiteX22" fmla="*/ 1900238 w 4161235"/>
              <a:gd name="connsiteY22" fmla="*/ 410766 h 1939528"/>
              <a:gd name="connsiteX23" fmla="*/ 1560910 w 4161235"/>
              <a:gd name="connsiteY23" fmla="*/ 410766 h 1939528"/>
              <a:gd name="connsiteX24" fmla="*/ 1560910 w 4161235"/>
              <a:gd name="connsiteY24" fmla="*/ 410766 h 1939528"/>
              <a:gd name="connsiteX25" fmla="*/ 1560910 w 4161235"/>
              <a:gd name="connsiteY25" fmla="*/ 439341 h 1939528"/>
              <a:gd name="connsiteX26" fmla="*/ 1528763 w 4161235"/>
              <a:gd name="connsiteY26" fmla="*/ 439341 h 1939528"/>
              <a:gd name="connsiteX27" fmla="*/ 1528763 w 4161235"/>
              <a:gd name="connsiteY27" fmla="*/ 478632 h 1939528"/>
              <a:gd name="connsiteX28" fmla="*/ 1521619 w 4161235"/>
              <a:gd name="connsiteY28" fmla="*/ 478632 h 1939528"/>
              <a:gd name="connsiteX29" fmla="*/ 1521619 w 4161235"/>
              <a:gd name="connsiteY29" fmla="*/ 589360 h 1939528"/>
              <a:gd name="connsiteX30" fmla="*/ 1507332 w 4161235"/>
              <a:gd name="connsiteY30" fmla="*/ 589360 h 1939528"/>
              <a:gd name="connsiteX31" fmla="*/ 1507332 w 4161235"/>
              <a:gd name="connsiteY31" fmla="*/ 635794 h 1939528"/>
              <a:gd name="connsiteX32" fmla="*/ 1507332 w 4161235"/>
              <a:gd name="connsiteY32" fmla="*/ 635794 h 1939528"/>
              <a:gd name="connsiteX33" fmla="*/ 1478757 w 4161235"/>
              <a:gd name="connsiteY33" fmla="*/ 635794 h 1939528"/>
              <a:gd name="connsiteX34" fmla="*/ 1478757 w 4161235"/>
              <a:gd name="connsiteY34" fmla="*/ 703660 h 1939528"/>
              <a:gd name="connsiteX35" fmla="*/ 1460897 w 4161235"/>
              <a:gd name="connsiteY35" fmla="*/ 703660 h 1939528"/>
              <a:gd name="connsiteX36" fmla="*/ 1460897 w 4161235"/>
              <a:gd name="connsiteY36" fmla="*/ 739378 h 1939528"/>
              <a:gd name="connsiteX37" fmla="*/ 1378744 w 4161235"/>
              <a:gd name="connsiteY37" fmla="*/ 739378 h 1939528"/>
              <a:gd name="connsiteX38" fmla="*/ 1378744 w 4161235"/>
              <a:gd name="connsiteY38" fmla="*/ 767953 h 1939528"/>
              <a:gd name="connsiteX39" fmla="*/ 1364457 w 4161235"/>
              <a:gd name="connsiteY39" fmla="*/ 767953 h 1939528"/>
              <a:gd name="connsiteX40" fmla="*/ 1364457 w 4161235"/>
              <a:gd name="connsiteY40" fmla="*/ 771525 h 1939528"/>
              <a:gd name="connsiteX41" fmla="*/ 1364457 w 4161235"/>
              <a:gd name="connsiteY41" fmla="*/ 800100 h 1939528"/>
              <a:gd name="connsiteX42" fmla="*/ 1300163 w 4161235"/>
              <a:gd name="connsiteY42" fmla="*/ 800100 h 1939528"/>
              <a:gd name="connsiteX43" fmla="*/ 1300163 w 4161235"/>
              <a:gd name="connsiteY43" fmla="*/ 828675 h 1939528"/>
              <a:gd name="connsiteX44" fmla="*/ 1071563 w 4161235"/>
              <a:gd name="connsiteY44" fmla="*/ 828675 h 1939528"/>
              <a:gd name="connsiteX45" fmla="*/ 1071563 w 4161235"/>
              <a:gd name="connsiteY45" fmla="*/ 857250 h 1939528"/>
              <a:gd name="connsiteX46" fmla="*/ 1021557 w 4161235"/>
              <a:gd name="connsiteY46" fmla="*/ 857250 h 1939528"/>
              <a:gd name="connsiteX47" fmla="*/ 1021557 w 4161235"/>
              <a:gd name="connsiteY47" fmla="*/ 900113 h 1939528"/>
              <a:gd name="connsiteX48" fmla="*/ 1021557 w 4161235"/>
              <a:gd name="connsiteY48" fmla="*/ 900113 h 1939528"/>
              <a:gd name="connsiteX49" fmla="*/ 1007269 w 4161235"/>
              <a:gd name="connsiteY49" fmla="*/ 900113 h 1939528"/>
              <a:gd name="connsiteX50" fmla="*/ 1007269 w 4161235"/>
              <a:gd name="connsiteY50" fmla="*/ 971550 h 1939528"/>
              <a:gd name="connsiteX51" fmla="*/ 992982 w 4161235"/>
              <a:gd name="connsiteY51" fmla="*/ 971550 h 1939528"/>
              <a:gd name="connsiteX52" fmla="*/ 992982 w 4161235"/>
              <a:gd name="connsiteY52" fmla="*/ 1050132 h 1939528"/>
              <a:gd name="connsiteX53" fmla="*/ 975122 w 4161235"/>
              <a:gd name="connsiteY53" fmla="*/ 1050132 h 1939528"/>
              <a:gd name="connsiteX54" fmla="*/ 975122 w 4161235"/>
              <a:gd name="connsiteY54" fmla="*/ 1132285 h 1939528"/>
              <a:gd name="connsiteX55" fmla="*/ 957263 w 4161235"/>
              <a:gd name="connsiteY55" fmla="*/ 1132285 h 1939528"/>
              <a:gd name="connsiteX56" fmla="*/ 957263 w 4161235"/>
              <a:gd name="connsiteY56" fmla="*/ 1168003 h 1939528"/>
              <a:gd name="connsiteX57" fmla="*/ 942975 w 4161235"/>
              <a:gd name="connsiteY57" fmla="*/ 1168003 h 1939528"/>
              <a:gd name="connsiteX58" fmla="*/ 942975 w 4161235"/>
              <a:gd name="connsiteY58" fmla="*/ 1196578 h 1939528"/>
              <a:gd name="connsiteX59" fmla="*/ 910828 w 4161235"/>
              <a:gd name="connsiteY59" fmla="*/ 1196578 h 1939528"/>
              <a:gd name="connsiteX60" fmla="*/ 910828 w 4161235"/>
              <a:gd name="connsiteY60" fmla="*/ 1225153 h 1939528"/>
              <a:gd name="connsiteX61" fmla="*/ 767953 w 4161235"/>
              <a:gd name="connsiteY61" fmla="*/ 1225153 h 1939528"/>
              <a:gd name="connsiteX62" fmla="*/ 767953 w 4161235"/>
              <a:gd name="connsiteY62" fmla="*/ 1250157 h 1939528"/>
              <a:gd name="connsiteX63" fmla="*/ 685800 w 4161235"/>
              <a:gd name="connsiteY63" fmla="*/ 1250157 h 1939528"/>
              <a:gd name="connsiteX64" fmla="*/ 685800 w 4161235"/>
              <a:gd name="connsiteY64" fmla="*/ 1318022 h 1939528"/>
              <a:gd name="connsiteX65" fmla="*/ 464344 w 4161235"/>
              <a:gd name="connsiteY65" fmla="*/ 1318022 h 1939528"/>
              <a:gd name="connsiteX66" fmla="*/ 464344 w 4161235"/>
              <a:gd name="connsiteY66" fmla="*/ 1353741 h 1939528"/>
              <a:gd name="connsiteX67" fmla="*/ 453628 w 4161235"/>
              <a:gd name="connsiteY67" fmla="*/ 1353741 h 1939528"/>
              <a:gd name="connsiteX68" fmla="*/ 453628 w 4161235"/>
              <a:gd name="connsiteY68" fmla="*/ 1410891 h 1939528"/>
              <a:gd name="connsiteX69" fmla="*/ 439341 w 4161235"/>
              <a:gd name="connsiteY69" fmla="*/ 1410891 h 1939528"/>
              <a:gd name="connsiteX70" fmla="*/ 439341 w 4161235"/>
              <a:gd name="connsiteY70" fmla="*/ 1464469 h 1939528"/>
              <a:gd name="connsiteX71" fmla="*/ 425053 w 4161235"/>
              <a:gd name="connsiteY71" fmla="*/ 1464469 h 1939528"/>
              <a:gd name="connsiteX72" fmla="*/ 425053 w 4161235"/>
              <a:gd name="connsiteY72" fmla="*/ 1521619 h 1939528"/>
              <a:gd name="connsiteX73" fmla="*/ 235744 w 4161235"/>
              <a:gd name="connsiteY73" fmla="*/ 1521619 h 1939528"/>
              <a:gd name="connsiteX74" fmla="*/ 235744 w 4161235"/>
              <a:gd name="connsiteY74" fmla="*/ 1550194 h 1939528"/>
              <a:gd name="connsiteX75" fmla="*/ 235744 w 4161235"/>
              <a:gd name="connsiteY75" fmla="*/ 1550194 h 1939528"/>
              <a:gd name="connsiteX76" fmla="*/ 214313 w 4161235"/>
              <a:gd name="connsiteY76" fmla="*/ 1550194 h 1939528"/>
              <a:gd name="connsiteX77" fmla="*/ 214313 w 4161235"/>
              <a:gd name="connsiteY77" fmla="*/ 1550194 h 1939528"/>
              <a:gd name="connsiteX78" fmla="*/ 190103 w 4161235"/>
              <a:gd name="connsiteY78" fmla="*/ 1580754 h 1939528"/>
              <a:gd name="connsiteX79" fmla="*/ 196453 w 4161235"/>
              <a:gd name="connsiteY79" fmla="*/ 1682353 h 1939528"/>
              <a:gd name="connsiteX80" fmla="*/ 189310 w 4161235"/>
              <a:gd name="connsiteY80" fmla="*/ 1682353 h 1939528"/>
              <a:gd name="connsiteX81" fmla="*/ 189310 w 4161235"/>
              <a:gd name="connsiteY81" fmla="*/ 1718072 h 1939528"/>
              <a:gd name="connsiteX82" fmla="*/ 164307 w 4161235"/>
              <a:gd name="connsiteY82" fmla="*/ 1718072 h 1939528"/>
              <a:gd name="connsiteX83" fmla="*/ 164307 w 4161235"/>
              <a:gd name="connsiteY83" fmla="*/ 1828800 h 1939528"/>
              <a:gd name="connsiteX84" fmla="*/ 150019 w 4161235"/>
              <a:gd name="connsiteY84" fmla="*/ 1828800 h 1939528"/>
              <a:gd name="connsiteX85" fmla="*/ 150019 w 4161235"/>
              <a:gd name="connsiteY85" fmla="*/ 1939528 h 1939528"/>
              <a:gd name="connsiteX86" fmla="*/ 0 w 4161235"/>
              <a:gd name="connsiteY86" fmla="*/ 1939528 h 1939528"/>
              <a:gd name="connsiteX0" fmla="*/ 4161235 w 4161235"/>
              <a:gd name="connsiteY0" fmla="*/ 0 h 1939528"/>
              <a:gd name="connsiteX1" fmla="*/ 3107532 w 4161235"/>
              <a:gd name="connsiteY1" fmla="*/ 0 h 1939528"/>
              <a:gd name="connsiteX2" fmla="*/ 3107532 w 4161235"/>
              <a:gd name="connsiteY2" fmla="*/ 42863 h 1939528"/>
              <a:gd name="connsiteX3" fmla="*/ 3107532 w 4161235"/>
              <a:gd name="connsiteY3" fmla="*/ 42863 h 1939528"/>
              <a:gd name="connsiteX4" fmla="*/ 3082528 w 4161235"/>
              <a:gd name="connsiteY4" fmla="*/ 42863 h 1939528"/>
              <a:gd name="connsiteX5" fmla="*/ 3082528 w 4161235"/>
              <a:gd name="connsiteY5" fmla="*/ 82153 h 1939528"/>
              <a:gd name="connsiteX6" fmla="*/ 3082528 w 4161235"/>
              <a:gd name="connsiteY6" fmla="*/ 82153 h 1939528"/>
              <a:gd name="connsiteX7" fmla="*/ 3057525 w 4161235"/>
              <a:gd name="connsiteY7" fmla="*/ 82153 h 1939528"/>
              <a:gd name="connsiteX8" fmla="*/ 3057525 w 4161235"/>
              <a:gd name="connsiteY8" fmla="*/ 128588 h 1939528"/>
              <a:gd name="connsiteX9" fmla="*/ 3028950 w 4161235"/>
              <a:gd name="connsiteY9" fmla="*/ 128588 h 1939528"/>
              <a:gd name="connsiteX10" fmla="*/ 3028950 w 4161235"/>
              <a:gd name="connsiteY10" fmla="*/ 164307 h 1939528"/>
              <a:gd name="connsiteX11" fmla="*/ 2703910 w 4161235"/>
              <a:gd name="connsiteY11" fmla="*/ 164307 h 1939528"/>
              <a:gd name="connsiteX12" fmla="*/ 2703910 w 4161235"/>
              <a:gd name="connsiteY12" fmla="*/ 200025 h 1939528"/>
              <a:gd name="connsiteX13" fmla="*/ 2264569 w 4161235"/>
              <a:gd name="connsiteY13" fmla="*/ 200025 h 1939528"/>
              <a:gd name="connsiteX14" fmla="*/ 2264569 w 4161235"/>
              <a:gd name="connsiteY14" fmla="*/ 235744 h 1939528"/>
              <a:gd name="connsiteX15" fmla="*/ 2043113 w 4161235"/>
              <a:gd name="connsiteY15" fmla="*/ 235744 h 1939528"/>
              <a:gd name="connsiteX16" fmla="*/ 2043113 w 4161235"/>
              <a:gd name="connsiteY16" fmla="*/ 275035 h 1939528"/>
              <a:gd name="connsiteX17" fmla="*/ 2014538 w 4161235"/>
              <a:gd name="connsiteY17" fmla="*/ 275035 h 1939528"/>
              <a:gd name="connsiteX18" fmla="*/ 2014538 w 4161235"/>
              <a:gd name="connsiteY18" fmla="*/ 335757 h 1939528"/>
              <a:gd name="connsiteX19" fmla="*/ 1953816 w 4161235"/>
              <a:gd name="connsiteY19" fmla="*/ 335757 h 1939528"/>
              <a:gd name="connsiteX20" fmla="*/ 1953816 w 4161235"/>
              <a:gd name="connsiteY20" fmla="*/ 375047 h 1939528"/>
              <a:gd name="connsiteX21" fmla="*/ 1900238 w 4161235"/>
              <a:gd name="connsiteY21" fmla="*/ 375047 h 1939528"/>
              <a:gd name="connsiteX22" fmla="*/ 1900238 w 4161235"/>
              <a:gd name="connsiteY22" fmla="*/ 410766 h 1939528"/>
              <a:gd name="connsiteX23" fmla="*/ 1560910 w 4161235"/>
              <a:gd name="connsiteY23" fmla="*/ 410766 h 1939528"/>
              <a:gd name="connsiteX24" fmla="*/ 1560910 w 4161235"/>
              <a:gd name="connsiteY24" fmla="*/ 410766 h 1939528"/>
              <a:gd name="connsiteX25" fmla="*/ 1560910 w 4161235"/>
              <a:gd name="connsiteY25" fmla="*/ 439341 h 1939528"/>
              <a:gd name="connsiteX26" fmla="*/ 1528763 w 4161235"/>
              <a:gd name="connsiteY26" fmla="*/ 439341 h 1939528"/>
              <a:gd name="connsiteX27" fmla="*/ 1528763 w 4161235"/>
              <a:gd name="connsiteY27" fmla="*/ 478632 h 1939528"/>
              <a:gd name="connsiteX28" fmla="*/ 1521619 w 4161235"/>
              <a:gd name="connsiteY28" fmla="*/ 478632 h 1939528"/>
              <a:gd name="connsiteX29" fmla="*/ 1521619 w 4161235"/>
              <a:gd name="connsiteY29" fmla="*/ 589360 h 1939528"/>
              <a:gd name="connsiteX30" fmla="*/ 1507332 w 4161235"/>
              <a:gd name="connsiteY30" fmla="*/ 589360 h 1939528"/>
              <a:gd name="connsiteX31" fmla="*/ 1507332 w 4161235"/>
              <a:gd name="connsiteY31" fmla="*/ 635794 h 1939528"/>
              <a:gd name="connsiteX32" fmla="*/ 1507332 w 4161235"/>
              <a:gd name="connsiteY32" fmla="*/ 635794 h 1939528"/>
              <a:gd name="connsiteX33" fmla="*/ 1478757 w 4161235"/>
              <a:gd name="connsiteY33" fmla="*/ 635794 h 1939528"/>
              <a:gd name="connsiteX34" fmla="*/ 1478757 w 4161235"/>
              <a:gd name="connsiteY34" fmla="*/ 703660 h 1939528"/>
              <a:gd name="connsiteX35" fmla="*/ 1460897 w 4161235"/>
              <a:gd name="connsiteY35" fmla="*/ 703660 h 1939528"/>
              <a:gd name="connsiteX36" fmla="*/ 1460897 w 4161235"/>
              <a:gd name="connsiteY36" fmla="*/ 739378 h 1939528"/>
              <a:gd name="connsiteX37" fmla="*/ 1378744 w 4161235"/>
              <a:gd name="connsiteY37" fmla="*/ 739378 h 1939528"/>
              <a:gd name="connsiteX38" fmla="*/ 1378744 w 4161235"/>
              <a:gd name="connsiteY38" fmla="*/ 767953 h 1939528"/>
              <a:gd name="connsiteX39" fmla="*/ 1364457 w 4161235"/>
              <a:gd name="connsiteY39" fmla="*/ 767953 h 1939528"/>
              <a:gd name="connsiteX40" fmla="*/ 1364457 w 4161235"/>
              <a:gd name="connsiteY40" fmla="*/ 771525 h 1939528"/>
              <a:gd name="connsiteX41" fmla="*/ 1364457 w 4161235"/>
              <a:gd name="connsiteY41" fmla="*/ 800100 h 1939528"/>
              <a:gd name="connsiteX42" fmla="*/ 1300163 w 4161235"/>
              <a:gd name="connsiteY42" fmla="*/ 800100 h 1939528"/>
              <a:gd name="connsiteX43" fmla="*/ 1300163 w 4161235"/>
              <a:gd name="connsiteY43" fmla="*/ 828675 h 1939528"/>
              <a:gd name="connsiteX44" fmla="*/ 1071563 w 4161235"/>
              <a:gd name="connsiteY44" fmla="*/ 828675 h 1939528"/>
              <a:gd name="connsiteX45" fmla="*/ 1071563 w 4161235"/>
              <a:gd name="connsiteY45" fmla="*/ 857250 h 1939528"/>
              <a:gd name="connsiteX46" fmla="*/ 1021557 w 4161235"/>
              <a:gd name="connsiteY46" fmla="*/ 857250 h 1939528"/>
              <a:gd name="connsiteX47" fmla="*/ 1021557 w 4161235"/>
              <a:gd name="connsiteY47" fmla="*/ 900113 h 1939528"/>
              <a:gd name="connsiteX48" fmla="*/ 1021557 w 4161235"/>
              <a:gd name="connsiteY48" fmla="*/ 900113 h 1939528"/>
              <a:gd name="connsiteX49" fmla="*/ 1007269 w 4161235"/>
              <a:gd name="connsiteY49" fmla="*/ 900113 h 1939528"/>
              <a:gd name="connsiteX50" fmla="*/ 1007269 w 4161235"/>
              <a:gd name="connsiteY50" fmla="*/ 971550 h 1939528"/>
              <a:gd name="connsiteX51" fmla="*/ 992982 w 4161235"/>
              <a:gd name="connsiteY51" fmla="*/ 971550 h 1939528"/>
              <a:gd name="connsiteX52" fmla="*/ 992982 w 4161235"/>
              <a:gd name="connsiteY52" fmla="*/ 1050132 h 1939528"/>
              <a:gd name="connsiteX53" fmla="*/ 975122 w 4161235"/>
              <a:gd name="connsiteY53" fmla="*/ 1050132 h 1939528"/>
              <a:gd name="connsiteX54" fmla="*/ 975122 w 4161235"/>
              <a:gd name="connsiteY54" fmla="*/ 1132285 h 1939528"/>
              <a:gd name="connsiteX55" fmla="*/ 957263 w 4161235"/>
              <a:gd name="connsiteY55" fmla="*/ 1132285 h 1939528"/>
              <a:gd name="connsiteX56" fmla="*/ 957263 w 4161235"/>
              <a:gd name="connsiteY56" fmla="*/ 1168003 h 1939528"/>
              <a:gd name="connsiteX57" fmla="*/ 942975 w 4161235"/>
              <a:gd name="connsiteY57" fmla="*/ 1168003 h 1939528"/>
              <a:gd name="connsiteX58" fmla="*/ 942975 w 4161235"/>
              <a:gd name="connsiteY58" fmla="*/ 1196578 h 1939528"/>
              <a:gd name="connsiteX59" fmla="*/ 910828 w 4161235"/>
              <a:gd name="connsiteY59" fmla="*/ 1196578 h 1939528"/>
              <a:gd name="connsiteX60" fmla="*/ 910828 w 4161235"/>
              <a:gd name="connsiteY60" fmla="*/ 1225153 h 1939528"/>
              <a:gd name="connsiteX61" fmla="*/ 767953 w 4161235"/>
              <a:gd name="connsiteY61" fmla="*/ 1225153 h 1939528"/>
              <a:gd name="connsiteX62" fmla="*/ 767953 w 4161235"/>
              <a:gd name="connsiteY62" fmla="*/ 1250157 h 1939528"/>
              <a:gd name="connsiteX63" fmla="*/ 685800 w 4161235"/>
              <a:gd name="connsiteY63" fmla="*/ 1250157 h 1939528"/>
              <a:gd name="connsiteX64" fmla="*/ 685800 w 4161235"/>
              <a:gd name="connsiteY64" fmla="*/ 1318022 h 1939528"/>
              <a:gd name="connsiteX65" fmla="*/ 464344 w 4161235"/>
              <a:gd name="connsiteY65" fmla="*/ 1318022 h 1939528"/>
              <a:gd name="connsiteX66" fmla="*/ 464344 w 4161235"/>
              <a:gd name="connsiteY66" fmla="*/ 1353741 h 1939528"/>
              <a:gd name="connsiteX67" fmla="*/ 453628 w 4161235"/>
              <a:gd name="connsiteY67" fmla="*/ 1353741 h 1939528"/>
              <a:gd name="connsiteX68" fmla="*/ 453628 w 4161235"/>
              <a:gd name="connsiteY68" fmla="*/ 1410891 h 1939528"/>
              <a:gd name="connsiteX69" fmla="*/ 439341 w 4161235"/>
              <a:gd name="connsiteY69" fmla="*/ 1410891 h 1939528"/>
              <a:gd name="connsiteX70" fmla="*/ 439341 w 4161235"/>
              <a:gd name="connsiteY70" fmla="*/ 1464469 h 1939528"/>
              <a:gd name="connsiteX71" fmla="*/ 425053 w 4161235"/>
              <a:gd name="connsiteY71" fmla="*/ 1464469 h 1939528"/>
              <a:gd name="connsiteX72" fmla="*/ 425053 w 4161235"/>
              <a:gd name="connsiteY72" fmla="*/ 1521619 h 1939528"/>
              <a:gd name="connsiteX73" fmla="*/ 235744 w 4161235"/>
              <a:gd name="connsiteY73" fmla="*/ 1521619 h 1939528"/>
              <a:gd name="connsiteX74" fmla="*/ 235744 w 4161235"/>
              <a:gd name="connsiteY74" fmla="*/ 1550194 h 1939528"/>
              <a:gd name="connsiteX75" fmla="*/ 235744 w 4161235"/>
              <a:gd name="connsiteY75" fmla="*/ 1550194 h 1939528"/>
              <a:gd name="connsiteX76" fmla="*/ 214313 w 4161235"/>
              <a:gd name="connsiteY76" fmla="*/ 1550194 h 1939528"/>
              <a:gd name="connsiteX77" fmla="*/ 211138 w 4161235"/>
              <a:gd name="connsiteY77" fmla="*/ 1578769 h 1939528"/>
              <a:gd name="connsiteX78" fmla="*/ 190103 w 4161235"/>
              <a:gd name="connsiteY78" fmla="*/ 1580754 h 1939528"/>
              <a:gd name="connsiteX79" fmla="*/ 196453 w 4161235"/>
              <a:gd name="connsiteY79" fmla="*/ 1682353 h 1939528"/>
              <a:gd name="connsiteX80" fmla="*/ 189310 w 4161235"/>
              <a:gd name="connsiteY80" fmla="*/ 1682353 h 1939528"/>
              <a:gd name="connsiteX81" fmla="*/ 189310 w 4161235"/>
              <a:gd name="connsiteY81" fmla="*/ 1718072 h 1939528"/>
              <a:gd name="connsiteX82" fmla="*/ 164307 w 4161235"/>
              <a:gd name="connsiteY82" fmla="*/ 1718072 h 1939528"/>
              <a:gd name="connsiteX83" fmla="*/ 164307 w 4161235"/>
              <a:gd name="connsiteY83" fmla="*/ 1828800 h 1939528"/>
              <a:gd name="connsiteX84" fmla="*/ 150019 w 4161235"/>
              <a:gd name="connsiteY84" fmla="*/ 1828800 h 1939528"/>
              <a:gd name="connsiteX85" fmla="*/ 150019 w 4161235"/>
              <a:gd name="connsiteY85" fmla="*/ 1939528 h 1939528"/>
              <a:gd name="connsiteX86" fmla="*/ 0 w 4161235"/>
              <a:gd name="connsiteY86" fmla="*/ 1939528 h 1939528"/>
              <a:gd name="connsiteX0" fmla="*/ 4161235 w 4161235"/>
              <a:gd name="connsiteY0" fmla="*/ 0 h 1939528"/>
              <a:gd name="connsiteX1" fmla="*/ 3107532 w 4161235"/>
              <a:gd name="connsiteY1" fmla="*/ 0 h 1939528"/>
              <a:gd name="connsiteX2" fmla="*/ 3107532 w 4161235"/>
              <a:gd name="connsiteY2" fmla="*/ 42863 h 1939528"/>
              <a:gd name="connsiteX3" fmla="*/ 3107532 w 4161235"/>
              <a:gd name="connsiteY3" fmla="*/ 42863 h 1939528"/>
              <a:gd name="connsiteX4" fmla="*/ 3082528 w 4161235"/>
              <a:gd name="connsiteY4" fmla="*/ 42863 h 1939528"/>
              <a:gd name="connsiteX5" fmla="*/ 3082528 w 4161235"/>
              <a:gd name="connsiteY5" fmla="*/ 82153 h 1939528"/>
              <a:gd name="connsiteX6" fmla="*/ 3082528 w 4161235"/>
              <a:gd name="connsiteY6" fmla="*/ 82153 h 1939528"/>
              <a:gd name="connsiteX7" fmla="*/ 3057525 w 4161235"/>
              <a:gd name="connsiteY7" fmla="*/ 82153 h 1939528"/>
              <a:gd name="connsiteX8" fmla="*/ 3057525 w 4161235"/>
              <a:gd name="connsiteY8" fmla="*/ 128588 h 1939528"/>
              <a:gd name="connsiteX9" fmla="*/ 3028950 w 4161235"/>
              <a:gd name="connsiteY9" fmla="*/ 128588 h 1939528"/>
              <a:gd name="connsiteX10" fmla="*/ 3028950 w 4161235"/>
              <a:gd name="connsiteY10" fmla="*/ 164307 h 1939528"/>
              <a:gd name="connsiteX11" fmla="*/ 2703910 w 4161235"/>
              <a:gd name="connsiteY11" fmla="*/ 164307 h 1939528"/>
              <a:gd name="connsiteX12" fmla="*/ 2703910 w 4161235"/>
              <a:gd name="connsiteY12" fmla="*/ 200025 h 1939528"/>
              <a:gd name="connsiteX13" fmla="*/ 2264569 w 4161235"/>
              <a:gd name="connsiteY13" fmla="*/ 200025 h 1939528"/>
              <a:gd name="connsiteX14" fmla="*/ 2264569 w 4161235"/>
              <a:gd name="connsiteY14" fmla="*/ 235744 h 1939528"/>
              <a:gd name="connsiteX15" fmla="*/ 2043113 w 4161235"/>
              <a:gd name="connsiteY15" fmla="*/ 235744 h 1939528"/>
              <a:gd name="connsiteX16" fmla="*/ 2043113 w 4161235"/>
              <a:gd name="connsiteY16" fmla="*/ 275035 h 1939528"/>
              <a:gd name="connsiteX17" fmla="*/ 2014538 w 4161235"/>
              <a:gd name="connsiteY17" fmla="*/ 275035 h 1939528"/>
              <a:gd name="connsiteX18" fmla="*/ 2014538 w 4161235"/>
              <a:gd name="connsiteY18" fmla="*/ 335757 h 1939528"/>
              <a:gd name="connsiteX19" fmla="*/ 1953816 w 4161235"/>
              <a:gd name="connsiteY19" fmla="*/ 335757 h 1939528"/>
              <a:gd name="connsiteX20" fmla="*/ 1953816 w 4161235"/>
              <a:gd name="connsiteY20" fmla="*/ 375047 h 1939528"/>
              <a:gd name="connsiteX21" fmla="*/ 1900238 w 4161235"/>
              <a:gd name="connsiteY21" fmla="*/ 375047 h 1939528"/>
              <a:gd name="connsiteX22" fmla="*/ 1900238 w 4161235"/>
              <a:gd name="connsiteY22" fmla="*/ 410766 h 1939528"/>
              <a:gd name="connsiteX23" fmla="*/ 1560910 w 4161235"/>
              <a:gd name="connsiteY23" fmla="*/ 410766 h 1939528"/>
              <a:gd name="connsiteX24" fmla="*/ 1560910 w 4161235"/>
              <a:gd name="connsiteY24" fmla="*/ 410766 h 1939528"/>
              <a:gd name="connsiteX25" fmla="*/ 1560910 w 4161235"/>
              <a:gd name="connsiteY25" fmla="*/ 439341 h 1939528"/>
              <a:gd name="connsiteX26" fmla="*/ 1528763 w 4161235"/>
              <a:gd name="connsiteY26" fmla="*/ 439341 h 1939528"/>
              <a:gd name="connsiteX27" fmla="*/ 1528763 w 4161235"/>
              <a:gd name="connsiteY27" fmla="*/ 478632 h 1939528"/>
              <a:gd name="connsiteX28" fmla="*/ 1521619 w 4161235"/>
              <a:gd name="connsiteY28" fmla="*/ 478632 h 1939528"/>
              <a:gd name="connsiteX29" fmla="*/ 1521619 w 4161235"/>
              <a:gd name="connsiteY29" fmla="*/ 589360 h 1939528"/>
              <a:gd name="connsiteX30" fmla="*/ 1507332 w 4161235"/>
              <a:gd name="connsiteY30" fmla="*/ 589360 h 1939528"/>
              <a:gd name="connsiteX31" fmla="*/ 1507332 w 4161235"/>
              <a:gd name="connsiteY31" fmla="*/ 635794 h 1939528"/>
              <a:gd name="connsiteX32" fmla="*/ 1507332 w 4161235"/>
              <a:gd name="connsiteY32" fmla="*/ 635794 h 1939528"/>
              <a:gd name="connsiteX33" fmla="*/ 1478757 w 4161235"/>
              <a:gd name="connsiteY33" fmla="*/ 635794 h 1939528"/>
              <a:gd name="connsiteX34" fmla="*/ 1478757 w 4161235"/>
              <a:gd name="connsiteY34" fmla="*/ 703660 h 1939528"/>
              <a:gd name="connsiteX35" fmla="*/ 1460897 w 4161235"/>
              <a:gd name="connsiteY35" fmla="*/ 703660 h 1939528"/>
              <a:gd name="connsiteX36" fmla="*/ 1460897 w 4161235"/>
              <a:gd name="connsiteY36" fmla="*/ 739378 h 1939528"/>
              <a:gd name="connsiteX37" fmla="*/ 1378744 w 4161235"/>
              <a:gd name="connsiteY37" fmla="*/ 739378 h 1939528"/>
              <a:gd name="connsiteX38" fmla="*/ 1378744 w 4161235"/>
              <a:gd name="connsiteY38" fmla="*/ 767953 h 1939528"/>
              <a:gd name="connsiteX39" fmla="*/ 1364457 w 4161235"/>
              <a:gd name="connsiteY39" fmla="*/ 767953 h 1939528"/>
              <a:gd name="connsiteX40" fmla="*/ 1364457 w 4161235"/>
              <a:gd name="connsiteY40" fmla="*/ 771525 h 1939528"/>
              <a:gd name="connsiteX41" fmla="*/ 1364457 w 4161235"/>
              <a:gd name="connsiteY41" fmla="*/ 800100 h 1939528"/>
              <a:gd name="connsiteX42" fmla="*/ 1300163 w 4161235"/>
              <a:gd name="connsiteY42" fmla="*/ 800100 h 1939528"/>
              <a:gd name="connsiteX43" fmla="*/ 1300163 w 4161235"/>
              <a:gd name="connsiteY43" fmla="*/ 828675 h 1939528"/>
              <a:gd name="connsiteX44" fmla="*/ 1071563 w 4161235"/>
              <a:gd name="connsiteY44" fmla="*/ 828675 h 1939528"/>
              <a:gd name="connsiteX45" fmla="*/ 1071563 w 4161235"/>
              <a:gd name="connsiteY45" fmla="*/ 857250 h 1939528"/>
              <a:gd name="connsiteX46" fmla="*/ 1021557 w 4161235"/>
              <a:gd name="connsiteY46" fmla="*/ 857250 h 1939528"/>
              <a:gd name="connsiteX47" fmla="*/ 1021557 w 4161235"/>
              <a:gd name="connsiteY47" fmla="*/ 900113 h 1939528"/>
              <a:gd name="connsiteX48" fmla="*/ 1021557 w 4161235"/>
              <a:gd name="connsiteY48" fmla="*/ 900113 h 1939528"/>
              <a:gd name="connsiteX49" fmla="*/ 1007269 w 4161235"/>
              <a:gd name="connsiteY49" fmla="*/ 900113 h 1939528"/>
              <a:gd name="connsiteX50" fmla="*/ 1007269 w 4161235"/>
              <a:gd name="connsiteY50" fmla="*/ 971550 h 1939528"/>
              <a:gd name="connsiteX51" fmla="*/ 992982 w 4161235"/>
              <a:gd name="connsiteY51" fmla="*/ 971550 h 1939528"/>
              <a:gd name="connsiteX52" fmla="*/ 992982 w 4161235"/>
              <a:gd name="connsiteY52" fmla="*/ 1050132 h 1939528"/>
              <a:gd name="connsiteX53" fmla="*/ 975122 w 4161235"/>
              <a:gd name="connsiteY53" fmla="*/ 1050132 h 1939528"/>
              <a:gd name="connsiteX54" fmla="*/ 975122 w 4161235"/>
              <a:gd name="connsiteY54" fmla="*/ 1132285 h 1939528"/>
              <a:gd name="connsiteX55" fmla="*/ 957263 w 4161235"/>
              <a:gd name="connsiteY55" fmla="*/ 1132285 h 1939528"/>
              <a:gd name="connsiteX56" fmla="*/ 957263 w 4161235"/>
              <a:gd name="connsiteY56" fmla="*/ 1168003 h 1939528"/>
              <a:gd name="connsiteX57" fmla="*/ 942975 w 4161235"/>
              <a:gd name="connsiteY57" fmla="*/ 1168003 h 1939528"/>
              <a:gd name="connsiteX58" fmla="*/ 942975 w 4161235"/>
              <a:gd name="connsiteY58" fmla="*/ 1196578 h 1939528"/>
              <a:gd name="connsiteX59" fmla="*/ 910828 w 4161235"/>
              <a:gd name="connsiteY59" fmla="*/ 1196578 h 1939528"/>
              <a:gd name="connsiteX60" fmla="*/ 910828 w 4161235"/>
              <a:gd name="connsiteY60" fmla="*/ 1225153 h 1939528"/>
              <a:gd name="connsiteX61" fmla="*/ 767953 w 4161235"/>
              <a:gd name="connsiteY61" fmla="*/ 1225153 h 1939528"/>
              <a:gd name="connsiteX62" fmla="*/ 767953 w 4161235"/>
              <a:gd name="connsiteY62" fmla="*/ 1250157 h 1939528"/>
              <a:gd name="connsiteX63" fmla="*/ 685800 w 4161235"/>
              <a:gd name="connsiteY63" fmla="*/ 1250157 h 1939528"/>
              <a:gd name="connsiteX64" fmla="*/ 685800 w 4161235"/>
              <a:gd name="connsiteY64" fmla="*/ 1318022 h 1939528"/>
              <a:gd name="connsiteX65" fmla="*/ 464344 w 4161235"/>
              <a:gd name="connsiteY65" fmla="*/ 1318022 h 1939528"/>
              <a:gd name="connsiteX66" fmla="*/ 464344 w 4161235"/>
              <a:gd name="connsiteY66" fmla="*/ 1353741 h 1939528"/>
              <a:gd name="connsiteX67" fmla="*/ 453628 w 4161235"/>
              <a:gd name="connsiteY67" fmla="*/ 1353741 h 1939528"/>
              <a:gd name="connsiteX68" fmla="*/ 453628 w 4161235"/>
              <a:gd name="connsiteY68" fmla="*/ 1410891 h 1939528"/>
              <a:gd name="connsiteX69" fmla="*/ 439341 w 4161235"/>
              <a:gd name="connsiteY69" fmla="*/ 1410891 h 1939528"/>
              <a:gd name="connsiteX70" fmla="*/ 439341 w 4161235"/>
              <a:gd name="connsiteY70" fmla="*/ 1464469 h 1939528"/>
              <a:gd name="connsiteX71" fmla="*/ 425053 w 4161235"/>
              <a:gd name="connsiteY71" fmla="*/ 1464469 h 1939528"/>
              <a:gd name="connsiteX72" fmla="*/ 425053 w 4161235"/>
              <a:gd name="connsiteY72" fmla="*/ 1521619 h 1939528"/>
              <a:gd name="connsiteX73" fmla="*/ 235744 w 4161235"/>
              <a:gd name="connsiteY73" fmla="*/ 1521619 h 1939528"/>
              <a:gd name="connsiteX74" fmla="*/ 235744 w 4161235"/>
              <a:gd name="connsiteY74" fmla="*/ 1550194 h 1939528"/>
              <a:gd name="connsiteX75" fmla="*/ 235744 w 4161235"/>
              <a:gd name="connsiteY75" fmla="*/ 1550194 h 1939528"/>
              <a:gd name="connsiteX76" fmla="*/ 214313 w 4161235"/>
              <a:gd name="connsiteY76" fmla="*/ 1550194 h 1939528"/>
              <a:gd name="connsiteX77" fmla="*/ 211138 w 4161235"/>
              <a:gd name="connsiteY77" fmla="*/ 1578769 h 1939528"/>
              <a:gd name="connsiteX78" fmla="*/ 193278 w 4161235"/>
              <a:gd name="connsiteY78" fmla="*/ 1580754 h 1939528"/>
              <a:gd name="connsiteX79" fmla="*/ 196453 w 4161235"/>
              <a:gd name="connsiteY79" fmla="*/ 1682353 h 1939528"/>
              <a:gd name="connsiteX80" fmla="*/ 189310 w 4161235"/>
              <a:gd name="connsiteY80" fmla="*/ 1682353 h 1939528"/>
              <a:gd name="connsiteX81" fmla="*/ 189310 w 4161235"/>
              <a:gd name="connsiteY81" fmla="*/ 1718072 h 1939528"/>
              <a:gd name="connsiteX82" fmla="*/ 164307 w 4161235"/>
              <a:gd name="connsiteY82" fmla="*/ 1718072 h 1939528"/>
              <a:gd name="connsiteX83" fmla="*/ 164307 w 4161235"/>
              <a:gd name="connsiteY83" fmla="*/ 1828800 h 1939528"/>
              <a:gd name="connsiteX84" fmla="*/ 150019 w 4161235"/>
              <a:gd name="connsiteY84" fmla="*/ 1828800 h 1939528"/>
              <a:gd name="connsiteX85" fmla="*/ 150019 w 4161235"/>
              <a:gd name="connsiteY85" fmla="*/ 1939528 h 1939528"/>
              <a:gd name="connsiteX86" fmla="*/ 0 w 4161235"/>
              <a:gd name="connsiteY86" fmla="*/ 1939528 h 1939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4161235" h="1939528">
                <a:moveTo>
                  <a:pt x="4161235" y="0"/>
                </a:moveTo>
                <a:lnTo>
                  <a:pt x="3107532" y="0"/>
                </a:lnTo>
                <a:lnTo>
                  <a:pt x="3107532" y="42863"/>
                </a:lnTo>
                <a:lnTo>
                  <a:pt x="3107532" y="42863"/>
                </a:lnTo>
                <a:lnTo>
                  <a:pt x="3082528" y="42863"/>
                </a:lnTo>
                <a:lnTo>
                  <a:pt x="3082528" y="82153"/>
                </a:lnTo>
                <a:lnTo>
                  <a:pt x="3082528" y="82153"/>
                </a:lnTo>
                <a:lnTo>
                  <a:pt x="3057525" y="82153"/>
                </a:lnTo>
                <a:lnTo>
                  <a:pt x="3057525" y="128588"/>
                </a:lnTo>
                <a:lnTo>
                  <a:pt x="3028950" y="128588"/>
                </a:lnTo>
                <a:lnTo>
                  <a:pt x="3028950" y="164307"/>
                </a:lnTo>
                <a:lnTo>
                  <a:pt x="2703910" y="164307"/>
                </a:lnTo>
                <a:lnTo>
                  <a:pt x="2703910" y="200025"/>
                </a:lnTo>
                <a:lnTo>
                  <a:pt x="2264569" y="200025"/>
                </a:lnTo>
                <a:lnTo>
                  <a:pt x="2264569" y="235744"/>
                </a:lnTo>
                <a:lnTo>
                  <a:pt x="2043113" y="235744"/>
                </a:lnTo>
                <a:lnTo>
                  <a:pt x="2043113" y="275035"/>
                </a:lnTo>
                <a:lnTo>
                  <a:pt x="2014538" y="275035"/>
                </a:lnTo>
                <a:lnTo>
                  <a:pt x="2014538" y="335757"/>
                </a:lnTo>
                <a:lnTo>
                  <a:pt x="1953816" y="335757"/>
                </a:lnTo>
                <a:lnTo>
                  <a:pt x="1953816" y="375047"/>
                </a:lnTo>
                <a:lnTo>
                  <a:pt x="1900238" y="375047"/>
                </a:lnTo>
                <a:lnTo>
                  <a:pt x="1900238" y="410766"/>
                </a:lnTo>
                <a:lnTo>
                  <a:pt x="1560910" y="410766"/>
                </a:lnTo>
                <a:lnTo>
                  <a:pt x="1560910" y="410766"/>
                </a:lnTo>
                <a:lnTo>
                  <a:pt x="1560910" y="439341"/>
                </a:lnTo>
                <a:lnTo>
                  <a:pt x="1528763" y="439341"/>
                </a:lnTo>
                <a:lnTo>
                  <a:pt x="1528763" y="478632"/>
                </a:lnTo>
                <a:lnTo>
                  <a:pt x="1521619" y="478632"/>
                </a:lnTo>
                <a:lnTo>
                  <a:pt x="1521619" y="589360"/>
                </a:lnTo>
                <a:lnTo>
                  <a:pt x="1507332" y="589360"/>
                </a:lnTo>
                <a:lnTo>
                  <a:pt x="1507332" y="635794"/>
                </a:lnTo>
                <a:lnTo>
                  <a:pt x="1507332" y="635794"/>
                </a:lnTo>
                <a:lnTo>
                  <a:pt x="1478757" y="635794"/>
                </a:lnTo>
                <a:lnTo>
                  <a:pt x="1478757" y="703660"/>
                </a:lnTo>
                <a:lnTo>
                  <a:pt x="1460897" y="703660"/>
                </a:lnTo>
                <a:lnTo>
                  <a:pt x="1460897" y="739378"/>
                </a:lnTo>
                <a:lnTo>
                  <a:pt x="1378744" y="739378"/>
                </a:lnTo>
                <a:lnTo>
                  <a:pt x="1378744" y="767953"/>
                </a:lnTo>
                <a:lnTo>
                  <a:pt x="1364457" y="767953"/>
                </a:lnTo>
                <a:lnTo>
                  <a:pt x="1364457" y="771525"/>
                </a:lnTo>
                <a:lnTo>
                  <a:pt x="1364457" y="800100"/>
                </a:lnTo>
                <a:lnTo>
                  <a:pt x="1300163" y="800100"/>
                </a:lnTo>
                <a:lnTo>
                  <a:pt x="1300163" y="828675"/>
                </a:lnTo>
                <a:lnTo>
                  <a:pt x="1071563" y="828675"/>
                </a:lnTo>
                <a:lnTo>
                  <a:pt x="1071563" y="857250"/>
                </a:lnTo>
                <a:lnTo>
                  <a:pt x="1021557" y="857250"/>
                </a:lnTo>
                <a:lnTo>
                  <a:pt x="1021557" y="900113"/>
                </a:lnTo>
                <a:lnTo>
                  <a:pt x="1021557" y="900113"/>
                </a:lnTo>
                <a:lnTo>
                  <a:pt x="1007269" y="900113"/>
                </a:lnTo>
                <a:lnTo>
                  <a:pt x="1007269" y="971550"/>
                </a:lnTo>
                <a:lnTo>
                  <a:pt x="992982" y="971550"/>
                </a:lnTo>
                <a:lnTo>
                  <a:pt x="992982" y="1050132"/>
                </a:lnTo>
                <a:lnTo>
                  <a:pt x="975122" y="1050132"/>
                </a:lnTo>
                <a:lnTo>
                  <a:pt x="975122" y="1132285"/>
                </a:lnTo>
                <a:lnTo>
                  <a:pt x="957263" y="1132285"/>
                </a:lnTo>
                <a:lnTo>
                  <a:pt x="957263" y="1168003"/>
                </a:lnTo>
                <a:lnTo>
                  <a:pt x="942975" y="1168003"/>
                </a:lnTo>
                <a:lnTo>
                  <a:pt x="942975" y="1196578"/>
                </a:lnTo>
                <a:lnTo>
                  <a:pt x="910828" y="1196578"/>
                </a:lnTo>
                <a:lnTo>
                  <a:pt x="910828" y="1225153"/>
                </a:lnTo>
                <a:lnTo>
                  <a:pt x="767953" y="1225153"/>
                </a:lnTo>
                <a:lnTo>
                  <a:pt x="767953" y="1250157"/>
                </a:lnTo>
                <a:lnTo>
                  <a:pt x="685800" y="1250157"/>
                </a:lnTo>
                <a:lnTo>
                  <a:pt x="685800" y="1318022"/>
                </a:lnTo>
                <a:lnTo>
                  <a:pt x="464344" y="1318022"/>
                </a:lnTo>
                <a:lnTo>
                  <a:pt x="464344" y="1353741"/>
                </a:lnTo>
                <a:lnTo>
                  <a:pt x="453628" y="1353741"/>
                </a:lnTo>
                <a:lnTo>
                  <a:pt x="453628" y="1410891"/>
                </a:lnTo>
                <a:lnTo>
                  <a:pt x="439341" y="1410891"/>
                </a:lnTo>
                <a:lnTo>
                  <a:pt x="439341" y="1464469"/>
                </a:lnTo>
                <a:lnTo>
                  <a:pt x="425053" y="1464469"/>
                </a:lnTo>
                <a:lnTo>
                  <a:pt x="425053" y="1521619"/>
                </a:lnTo>
                <a:lnTo>
                  <a:pt x="235744" y="1521619"/>
                </a:lnTo>
                <a:lnTo>
                  <a:pt x="235744" y="1550194"/>
                </a:lnTo>
                <a:lnTo>
                  <a:pt x="235744" y="1550194"/>
                </a:lnTo>
                <a:lnTo>
                  <a:pt x="214313" y="1550194"/>
                </a:lnTo>
                <a:lnTo>
                  <a:pt x="211138" y="1578769"/>
                </a:lnTo>
                <a:lnTo>
                  <a:pt x="193278" y="1580754"/>
                </a:lnTo>
                <a:lnTo>
                  <a:pt x="196453" y="1682353"/>
                </a:lnTo>
                <a:lnTo>
                  <a:pt x="189310" y="1682353"/>
                </a:lnTo>
                <a:lnTo>
                  <a:pt x="189310" y="1718072"/>
                </a:lnTo>
                <a:lnTo>
                  <a:pt x="164307" y="1718072"/>
                </a:lnTo>
                <a:lnTo>
                  <a:pt x="164307" y="1828800"/>
                </a:lnTo>
                <a:lnTo>
                  <a:pt x="150019" y="1828800"/>
                </a:lnTo>
                <a:lnTo>
                  <a:pt x="150019" y="1939528"/>
                </a:lnTo>
                <a:lnTo>
                  <a:pt x="0" y="1939528"/>
                </a:lnTo>
              </a:path>
            </a:pathLst>
          </a:custGeom>
          <a:noFill/>
          <a:ln w="28575">
            <a:solidFill>
              <a:schemeClr val="accent3"/>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526651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HERTHENA-Lung01</a:t>
            </a:r>
            <a:r>
              <a:rPr lang="en-US" altLang="en-US" sz="3600" dirty="0"/>
              <a:t> CNS Analysis</a:t>
            </a:r>
            <a:r>
              <a:rPr lang="en-US" dirty="0"/>
              <a:t>: </a:t>
            </a:r>
            <a:br>
              <a:rPr lang="en-US" dirty="0"/>
            </a:br>
            <a:r>
              <a:rPr lang="en-US" dirty="0"/>
              <a:t>Investigators’ Conclusions</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p:txBody>
          <a:bodyPr/>
          <a:lstStyle/>
          <a:p>
            <a:r>
              <a:rPr lang="en-US" sz="2200" dirty="0"/>
              <a:t>Current analysis of phase II HERTHENA-Lung01 reports HER3-DXd conferred durable intracranial response in patients with </a:t>
            </a:r>
            <a:r>
              <a:rPr lang="en-US" sz="2200" i="1" dirty="0"/>
              <a:t>EGFR</a:t>
            </a:r>
            <a:r>
              <a:rPr lang="en-US" sz="2200" dirty="0"/>
              <a:t>-mutated NSCLC and CNS metastases at baseline that were not irradiated</a:t>
            </a:r>
          </a:p>
          <a:p>
            <a:pPr lvl="1"/>
            <a:r>
              <a:rPr lang="en-US" sz="2000" dirty="0"/>
              <a:t>Intracranial confirmed ORR was 33.3%, and intracranial DCR was 76.7%</a:t>
            </a:r>
          </a:p>
          <a:p>
            <a:pPr lvl="1"/>
            <a:r>
              <a:rPr lang="en-US" sz="2000" dirty="0"/>
              <a:t>CNS was first site of progression in 21% and 3% of patients with and without a history of brain metastases, respectively</a:t>
            </a:r>
          </a:p>
          <a:p>
            <a:r>
              <a:rPr lang="en-US" sz="2200" dirty="0"/>
              <a:t>Additional clinical studies of HER3-DXd are ongoing:</a:t>
            </a:r>
          </a:p>
          <a:p>
            <a:pPr lvl="1"/>
            <a:r>
              <a:rPr lang="en-US" sz="2000" dirty="0"/>
              <a:t>HERTHENA‑Lung02 (NCT05338970): randomized phase III trial in </a:t>
            </a:r>
            <a:r>
              <a:rPr lang="en-US" sz="2000" i="1" dirty="0"/>
              <a:t>EGFR</a:t>
            </a:r>
            <a:r>
              <a:rPr lang="en-US" sz="2000" dirty="0"/>
              <a:t>-mutated NSCLC</a:t>
            </a:r>
          </a:p>
          <a:p>
            <a:pPr lvl="1"/>
            <a:r>
              <a:rPr lang="en-US" sz="2000" dirty="0"/>
              <a:t>PARAMETer (NCT05620914): CNS penetration and PD in patients with CNS metastasis</a:t>
            </a:r>
          </a:p>
          <a:p>
            <a:pPr lvl="1"/>
            <a:r>
              <a:rPr lang="en-US" sz="2000" dirty="0"/>
              <a:t>TUXEDO-3 (NCT05865990): patients with brain metastases secondary to solid tumors</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Johnson. ESMO 2023. Abstr 1319MO.</a:t>
            </a:r>
          </a:p>
        </p:txBody>
      </p:sp>
    </p:spTree>
    <p:extLst>
      <p:ext uri="{BB962C8B-B14F-4D97-AF65-F5344CB8AC3E}">
        <p14:creationId xmlns:p14="http://schemas.microsoft.com/office/powerpoint/2010/main" val="3302649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CME-certified text module </a:t>
            </a:r>
            <a:r>
              <a:rPr lang="en-US" sz="2200" b="0" dirty="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56M7VY3CDVN5-129047824-2</_dlc_DocId>
    <_dlc_DocIdUrl xmlns="d54cbe69-32bd-412a-b004-9152f949605e">
      <Url>https://intranet.clinicaloptions.com/mews/oncology/ONC_2023_ESMO_CF_(PRP6560)/1319MO_Johnson/_layouts/15/DocIdRedir.aspx?ID=56M7VY3CDVN5-129047824-2</Url>
      <Description>56M7VY3CDVN5-129047824-2</Description>
    </_dlc_DocIdUrl>
    <Document_x0020_Category xmlns="6e885852-054f-42d4-b03f-02294385525e">Conference Capsule Slides</Document_x0020_Category>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LongProperties xmlns="http://schemas.microsoft.com/office/2006/metadata/longProperties"/>
</file>

<file path=customXml/item5.xml><?xml version="1.0" encoding="utf-8"?>
<ct:contentTypeSchema xmlns:ct="http://schemas.microsoft.com/office/2006/metadata/contentType" xmlns:ma="http://schemas.microsoft.com/office/2006/metadata/properties/metaAttributes" ct:_="" ma:_="" ma:contentTypeName="Document" ma:contentTypeID="0x010100B0E40ABE521BDB4EB055388869AB0C62" ma:contentTypeVersion="1" ma:contentTypeDescription="Create a new document." ma:contentTypeScope="" ma:versionID="e28f5d66fe27d301fb82eb05da9c8eff">
  <xsd:schema xmlns:xsd="http://www.w3.org/2001/XMLSchema" xmlns:xs="http://www.w3.org/2001/XMLSchema" xmlns:p="http://schemas.microsoft.com/office/2006/metadata/properties" xmlns:ns2="d54cbe69-32bd-412a-b004-9152f949605e" xmlns:ns3="6e885852-054f-42d4-b03f-02294385525e" targetNamespace="http://schemas.microsoft.com/office/2006/metadata/properties" ma:root="true" ma:fieldsID="f07ff49ce0df36651185ce424300c8e7" ns2:_="" ns3:_="">
    <xsd:import namespace="d54cbe69-32bd-412a-b004-9152f949605e"/>
    <xsd:import namespace="6e885852-054f-42d4-b03f-02294385525e"/>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6e885852-054f-42d4-b03f-02294385525e"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5BA55BC3-5A03-47C2-8EC3-D964C3B5E779}">
  <ds:schemaRefs>
    <ds:schemaRef ds:uri="6e885852-054f-42d4-b03f-02294385525e"/>
    <ds:schemaRef ds:uri="http://schemas.microsoft.com/office/2006/metadata/properties"/>
    <ds:schemaRef ds:uri="http://purl.org/dc/terms/"/>
    <ds:schemaRef ds:uri="d54cbe69-32bd-412a-b004-9152f949605e"/>
    <ds:schemaRef ds:uri="http://schemas.microsoft.com/office/2006/documentManagement/types"/>
    <ds:schemaRef ds:uri="http://schemas.microsoft.com/office/infopath/2007/PartnerControls"/>
    <ds:schemaRef ds:uri="http://purl.org/dc/dcmitype/"/>
    <ds:schemaRef ds:uri="http://schemas.openxmlformats.org/package/2006/metadata/core-properties"/>
    <ds:schemaRef ds:uri="http://www.w3.org/XML/1998/namespace"/>
    <ds:schemaRef ds:uri="http://purl.org/dc/elements/1.1/"/>
  </ds:schemaRefs>
</ds:datastoreItem>
</file>

<file path=customXml/itemProps3.xml><?xml version="1.0" encoding="utf-8"?>
<ds:datastoreItem xmlns:ds="http://schemas.openxmlformats.org/officeDocument/2006/customXml" ds:itemID="{234E74AA-5437-4670-96B8-828025788B44}">
  <ds:schemaRefs>
    <ds:schemaRef ds:uri="http://schemas.microsoft.com/sharepoint/event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EAAF932E-0F4C-429F-BBDB-D0EDBC3D3A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6e885852-054f-42d4-b03f-02294385525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1625</TotalTime>
  <Words>1584</Words>
  <Application>Microsoft Office PowerPoint</Application>
  <PresentationFormat>Widescreen</PresentationFormat>
  <Paragraphs>219</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Times</vt:lpstr>
      <vt:lpstr>Times New Roman</vt:lpstr>
      <vt:lpstr>Wingdings</vt:lpstr>
      <vt:lpstr>2022_CCO_Template</vt:lpstr>
      <vt:lpstr>HERTHENA-Lung01: Intracranial Results From a Phase II Trial of HER3-DXd in Previously Treated Patients With Advanced EGFR-Mutated NSCLC </vt:lpstr>
      <vt:lpstr>About These Slides</vt:lpstr>
      <vt:lpstr>HERTHENA-Lung01 CNS Analysis: Background</vt:lpstr>
      <vt:lpstr>HERTHENA-Lung01 CNS Analysis: Study Design</vt:lpstr>
      <vt:lpstr>HERTHENA-Lung01 CNS Analysis: Intracranial Response</vt:lpstr>
      <vt:lpstr>HERTHENA-Lung01 CNS Analysis:  Site of First Progression</vt:lpstr>
      <vt:lpstr>HERTHENA-Lung01 CNS Analysis: Cumulative Incidence of CNS, Non-CNS Progression, and Death</vt:lpstr>
      <vt:lpstr>HERTHENA-Lung01 CNS Analysis:  Investigators’ Conclusions</vt:lpstr>
      <vt:lpstr>Go Online for More CCO  Coverage of ESMO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HERTHENA-Lung01: Intracranial Results From a Phase II Trial of HER3-DXd in Previously Treated Patients With Advanced EGFR-Mutated NSCLC</dc:title>
  <dc:creator>Preferred User</dc:creator>
  <cp:lastModifiedBy>nkolenko@clinicaloptions.com</cp:lastModifiedBy>
  <cp:revision>37</cp:revision>
  <cp:lastPrinted>2016-09-26T20:21:49Z</cp:lastPrinted>
  <dcterms:created xsi:type="dcterms:W3CDTF">2005-05-27T15:08:01Z</dcterms:created>
  <dcterms:modified xsi:type="dcterms:W3CDTF">2023-10-23T19:31:47Z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a6307421-0c02-4f2b-9e0c-609618ed2b26</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0x010100B0E40ABE521BDB4EB055388869AB0C62</vt:lpwstr>
  </property>
  <property fmtid="{D5CDD505-2E9C-101B-9397-08002B2CF9AE}" pid="9" name="MediaServiceImageTags">
    <vt:lpwstr/>
  </property>
</Properties>
</file>