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0" r:id="rId6"/>
    <p:sldMasterId id="2147483692" r:id="rId7"/>
  </p:sldMasterIdLst>
  <p:notesMasterIdLst>
    <p:notesMasterId r:id="rId22"/>
  </p:notesMasterIdLst>
  <p:sldIdLst>
    <p:sldId id="2147473663" r:id="rId8"/>
    <p:sldId id="308" r:id="rId9"/>
    <p:sldId id="267" r:id="rId10"/>
    <p:sldId id="262" r:id="rId11"/>
    <p:sldId id="2147473664" r:id="rId12"/>
    <p:sldId id="2147473705" r:id="rId13"/>
    <p:sldId id="2147473706" r:id="rId14"/>
    <p:sldId id="2147473707" r:id="rId15"/>
    <p:sldId id="2147473708" r:id="rId16"/>
    <p:sldId id="2147473709" r:id="rId17"/>
    <p:sldId id="2147473711" r:id="rId18"/>
    <p:sldId id="2147473712" r:id="rId19"/>
    <p:sldId id="2147473668" r:id="rId20"/>
    <p:sldId id="214747369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3A9440F-B7C5-42F6-6D06-73163063AE8E}" name="Timothy Quill" initials="TQ" userId="S::tquill@clinicaloptions.com::b1dc6efb-2995-45e7-a306-57a2c67aa886" providerId="AD"/>
  <p188:author id="{039BAC26-5BC2-D3CA-8943-8B9B03FAAE03}" name="Katherine Lee" initials="KL" userId="S::klee@cealliance.com::27e3126b-9ac9-41d6-ad38-e282a6b7474b" providerId="AD"/>
  <p188:author id="{64B07C39-1D90-5FAD-6D40-8892F55FDE24}" name="Jennifer Eimers" initials="JE" userId="S::jeimers@clinicaloptions.com::e496f3f7-6a48-4339-9b0c-9f426a43f948" providerId="AD"/>
  <p188:author id="{667B1C4E-65BA-2570-0427-F0237F6DE50F}" name="Mandi Murph" initials="MM" userId="S::MMurph@cealliance.com::17b68f88-caf0-4bf5-9fa1-7c1066b02ecf" providerId="AD"/>
  <p188:author id="{A119B67B-19F9-C100-B387-BDA45A632E44}" name="Taryn Gross" initials="TG" userId="S::tgross@gaugemedical.com::a1edc1e6-395d-4e98-97b6-6646f446588b"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4375CE-3939-4E21-8B46-E1F6A373D058}" v="1" dt="2025-12-11T23:52:19.027"/>
    <p1510:client id="{8F2B979C-8BD3-41F4-8B7B-F00E2C887C2C}" v="45" dt="2025-12-12T17:17:25.611"/>
    <p1510:client id="{91471E0C-469B-4792-9D91-B7BA6850D21D}" v="95" dt="2025-12-12T19:24:59.894"/>
    <p1510:client id="{D0A14E16-67A0-EC50-0032-F053C63C8351}" v="2" dt="2025-12-12T20:02:55.0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58" autoAdjust="0"/>
    <p:restoredTop sz="83617" autoAdjust="0"/>
  </p:normalViewPr>
  <p:slideViewPr>
    <p:cSldViewPr snapToGrid="0">
      <p:cViewPr varScale="1">
        <p:scale>
          <a:sx n="62" d="100"/>
          <a:sy n="62" d="100"/>
        </p:scale>
        <p:origin x="640" y="40"/>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12/12/2025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E1105-5134-ACE9-18E9-F54635DDE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BEB433-199D-20C0-A9CB-9318A4F0DF2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07805160-6188-19AD-6F81-AEC7893A37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B0FA6-690E-CA97-9C64-1C666F73CA8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97147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F7415-862E-33A8-5EFD-2EA4546DAA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63F415-CBFC-3FCC-4623-B01403C82126}"/>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D08A485-C150-5F07-AF21-78E16821B1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5C2F73-A45A-A491-39CE-F25414DCFF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678434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157E4-C99A-0B76-5C4B-7321FB7A9E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166EE0-B840-2C0F-0525-E1B39BD3BBF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043D56A-EEC9-7643-4E09-5F3D641EE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87E6ED-1668-6C03-3B1C-794B0E3F38C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806450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3448C-128F-263C-9ECF-09BBAD8729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2F2F40-80D1-065F-8999-D6CB3533C51A}"/>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E252768-B331-5424-26E4-5C838B87AEF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445223-1D1F-7783-6A91-A86C499152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998403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BF009-6E38-19C1-42AB-DD402A2513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7E78A4-C66D-84D5-EF28-12B45C97556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15DDC23-D2ED-12F9-8D0A-27B1E5CF949D}"/>
              </a:ext>
            </a:extLst>
          </p:cNvPr>
          <p:cNvSpPr>
            <a:spLocks noGrp="1"/>
          </p:cNvSpPr>
          <p:nvPr>
            <p:ph type="body" idx="1"/>
          </p:nvPr>
        </p:nvSpPr>
        <p:spPr/>
        <p:txBody>
          <a:bodyPr/>
          <a:lstStyle/>
          <a:p>
            <a:endParaRPr lang="en-US" dirty="0"/>
          </a:p>
          <a:p>
            <a:r>
              <a:rPr lang="en-US" dirty="0"/>
              <a:t>.</a:t>
            </a:r>
          </a:p>
        </p:txBody>
      </p:sp>
      <p:sp>
        <p:nvSpPr>
          <p:cNvPr id="4" name="Slide Number Placeholder 3">
            <a:extLst>
              <a:ext uri="{FF2B5EF4-FFF2-40B4-BE49-F238E27FC236}">
                <a16:creationId xmlns:a16="http://schemas.microsoft.com/office/drawing/2014/main" id="{EBFA95F7-F811-E2FA-88C2-3F23E9FF19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99631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AB3BD-3A8D-1E02-CBCB-566C93B9AA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4BAB99-265D-0996-62DA-47EC26354EC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A2422CD-1F9A-540B-4A7D-BD0F46E281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4D225A-C458-841B-6E01-BF96B8C603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181875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E599B-B270-F5F6-7A90-872CE6BEC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881B98-05E9-8F7E-67D6-F8DE1E0EBC4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BAF303F-457D-3A3A-A696-030223279C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04018C-87C0-978F-33C5-37E2CC6A7F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07762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6.sv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5914446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658276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21661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667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4471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3740460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87885342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827160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003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726046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clinicaloptions.com/"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hyperlink" Target="http://www.clinicaloptions.com/" TargetMode="Externa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svg"/><Relationship Id="rId5" Type="http://schemas.openxmlformats.org/officeDocument/2006/relationships/slideLayout" Target="../slideLayouts/slideLayout15.xml"/><Relationship Id="rId10" Type="http://schemas.openxmlformats.org/officeDocument/2006/relationships/image" Target="../media/image1.png"/><Relationship Id="rId4" Type="http://schemas.openxmlformats.org/officeDocument/2006/relationships/slideLayout" Target="../slideLayouts/slideLayout14.xml"/><Relationship Id="rId9" Type="http://schemas.openxmlformats.org/officeDocument/2006/relationships/theme" Target="../theme/theme2.xml"/><Relationship Id="rId14" Type="http://schemas.openxmlformats.org/officeDocument/2006/relationships/image" Target="../media/image6.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hyperlink" Target="http://www.clinicaloptions.com/" TargetMode="Externa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754318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599" y="1408551"/>
            <a:ext cx="11319387" cy="2387600"/>
          </a:xfrm>
          <a:solidFill>
            <a:schemeClr val="accent2"/>
          </a:solidFill>
        </p:spPr>
        <p:txBody>
          <a:bodyPr>
            <a:normAutofit/>
          </a:bodyPr>
          <a:lstStyle/>
          <a:p>
            <a:r>
              <a:rPr lang="en-US" altLang="en-US" sz="3600" dirty="0">
                <a:latin typeface="Newsreader SemiBold"/>
                <a:cs typeface="Poppins"/>
              </a:rPr>
              <a:t>MajesTEC-3: Teclistamab + Daratumumab vs Daratumumab-Based Regimens (DPd/DVd) in Patients With R/R Multiple Myeloma</a:t>
            </a: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a:xfrm>
            <a:off x="149085" y="4104609"/>
            <a:ext cx="11241157" cy="599913"/>
          </a:xfrm>
        </p:spPr>
        <p:txBody>
          <a:bodyPr/>
          <a:lstStyle/>
          <a:p>
            <a:r>
              <a:rPr lang="en-US" dirty="0"/>
              <a:t>Bridging Discoveries to Practice: CCO’s Conference to Clinic Highlights* From the 2025 ASH Annual Meeting</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848470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Smart Patients.</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a:rPr>
              <a:t>Supported by educational grants from AstraZeneca, BeOne Medicines, Genentech, Geron Corporation, Incyte, Johnson &amp; Johnson, Lilly, and Novartis Pharmaceuticals Corporation.</a:t>
            </a:r>
          </a:p>
        </p:txBody>
      </p:sp>
      <p:sp>
        <p:nvSpPr>
          <p:cNvPr id="3" name="Subtitle 1">
            <a:extLst>
              <a:ext uri="{FF2B5EF4-FFF2-40B4-BE49-F238E27FC236}">
                <a16:creationId xmlns:a16="http://schemas.microsoft.com/office/drawing/2014/main" id="{7B072C24-784A-C0D7-F60C-E3D36200CB2C}"/>
              </a:ext>
            </a:extLst>
          </p:cNvPr>
          <p:cNvSpPr txBox="1">
            <a:spLocks/>
          </p:cNvSpPr>
          <p:nvPr/>
        </p:nvSpPr>
        <p:spPr>
          <a:xfrm>
            <a:off x="155711" y="5229512"/>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231078" y="1047135"/>
            <a:ext cx="11740260" cy="5042768"/>
          </a:xfrm>
        </p:spPr>
        <p:txBody>
          <a:bodyPr/>
          <a:lstStyle/>
          <a:p>
            <a:pPr marL="342900" indent="-342900">
              <a:buFont typeface="Arial" panose="020B0604020202020204" pitchFamily="34" charset="0"/>
              <a:buChar char="•"/>
            </a:pPr>
            <a:r>
              <a:rPr lang="en-US" altLang="en-US" sz="2000" dirty="0"/>
              <a:t>Frontline therapy for multiple myeloma has advanced, but patients with disease progression need additional options</a:t>
            </a:r>
            <a:r>
              <a:rPr lang="en-US" altLang="en-US" sz="2000" baseline="30000" dirty="0"/>
              <a:t>1-3</a:t>
            </a:r>
            <a:endParaRPr lang="en-US" altLang="en-US" sz="2000" dirty="0"/>
          </a:p>
          <a:p>
            <a:pPr marL="342900" indent="-342900">
              <a:buFont typeface="Arial" panose="020B0604020202020204" pitchFamily="34" charset="0"/>
              <a:buChar char="•"/>
            </a:pPr>
            <a:r>
              <a:rPr lang="en-US" altLang="en-US" sz="2000" dirty="0"/>
              <a:t>Outpatient combination regimens with convenient schedules can improve outcomes</a:t>
            </a:r>
          </a:p>
          <a:p>
            <a:pPr marL="342900" indent="-342900">
              <a:buFont typeface="Arial" panose="020B0604020202020204" pitchFamily="34" charset="0"/>
              <a:buChar char="•"/>
            </a:pPr>
            <a:r>
              <a:rPr lang="en-US" altLang="en-US" sz="2000" dirty="0"/>
              <a:t>Teclistamab (Tec), BCMA-directed bispecific antibody that redirects T-cells, showing deep and durable responses in R/R MM, including in earlier lines (MajesTEC-1)</a:t>
            </a:r>
            <a:r>
              <a:rPr lang="en-US" altLang="en-US" sz="2000" baseline="30000" dirty="0"/>
              <a:t>4-7</a:t>
            </a:r>
            <a:endParaRPr lang="en-US" altLang="en-US" sz="2000" dirty="0"/>
          </a:p>
          <a:p>
            <a:pPr marL="342900" indent="-342900">
              <a:buFont typeface="Arial" panose="020B0604020202020204" pitchFamily="34" charset="0"/>
              <a:buChar char="•"/>
            </a:pPr>
            <a:r>
              <a:rPr lang="en-US" altLang="en-US" sz="2000" dirty="0"/>
              <a:t>Daratumumab (Dara), anti-CD38 monoclonal antibody, has proven survival benefit and is SOC in newly diagnosed and R/R MM</a:t>
            </a:r>
            <a:r>
              <a:rPr lang="en-US" altLang="en-US" sz="2000" baseline="30000" dirty="0"/>
              <a:t>8-16</a:t>
            </a:r>
          </a:p>
          <a:p>
            <a:pPr marL="574675" lvl="1" indent="-342900">
              <a:buFont typeface="Calibri" panose="020F0502020204030204" pitchFamily="34" charset="0"/>
              <a:buChar char="─"/>
            </a:pPr>
            <a:r>
              <a:rPr lang="en-US" altLang="en-US" sz="1800" dirty="0"/>
              <a:t>Dara depletes immunosuppressive CD38+ cells in the tumor microenvironment, priming the area</a:t>
            </a:r>
          </a:p>
          <a:p>
            <a:pPr marL="574675" lvl="1" indent="-342900">
              <a:buFont typeface="Calibri" panose="020F0502020204030204" pitchFamily="34" charset="0"/>
              <a:buChar char="─"/>
            </a:pPr>
            <a:r>
              <a:rPr lang="en-US" altLang="en-US" sz="1800" dirty="0"/>
              <a:t>Tec + Dara activate CD8+ T-cells for sustained immune enhancement</a:t>
            </a:r>
          </a:p>
          <a:p>
            <a:pPr marL="574675" lvl="1" indent="-342900">
              <a:buFont typeface="Calibri" panose="020F0502020204030204" pitchFamily="34" charset="0"/>
              <a:buChar char="─"/>
            </a:pPr>
            <a:r>
              <a:rPr lang="en-US" altLang="en-US" sz="1800" dirty="0"/>
              <a:t>Tec redirects activated T-cells to effectively kill myeloma cells</a:t>
            </a:r>
            <a:endParaRPr lang="en-US" altLang="en-US" sz="1400" dirty="0"/>
          </a:p>
          <a:p>
            <a:pPr marL="342900" indent="-342900">
              <a:buFont typeface="Arial" panose="020B0604020202020204" pitchFamily="34" charset="0"/>
              <a:buChar char="•"/>
            </a:pPr>
            <a:r>
              <a:rPr lang="en-US" altLang="en-US" sz="2000" dirty="0"/>
              <a:t>Current study investigated the efficacy and safety of Tec + Dara vs Dara-based regimens in R/R MM</a:t>
            </a:r>
            <a:r>
              <a:rPr lang="en-US" altLang="en-US" sz="2000" baseline="30000" dirty="0"/>
              <a:t>17,18</a:t>
            </a:r>
            <a:endParaRPr lang="en-US" altLang="en-US" sz="2000"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437770"/>
            <a:ext cx="11740260" cy="482440"/>
          </a:xfrm>
        </p:spPr>
        <p:txBody>
          <a:bodyPr/>
          <a:lstStyle/>
          <a:p>
            <a:r>
              <a:rPr lang="en-US" dirty="0"/>
              <a:t>MajesTEC-3: Background</a:t>
            </a:r>
            <a:endParaRPr lang="en-US" altLang="en-US" dirty="0"/>
          </a:p>
        </p:txBody>
      </p:sp>
      <p:sp>
        <p:nvSpPr>
          <p:cNvPr id="5" name="Text Box 15">
            <a:extLst>
              <a:ext uri="{FF2B5EF4-FFF2-40B4-BE49-F238E27FC236}">
                <a16:creationId xmlns:a16="http://schemas.microsoft.com/office/drawing/2014/main" id="{64379E87-1377-854C-2BCB-222C9B5951CC}"/>
              </a:ext>
            </a:extLst>
          </p:cNvPr>
          <p:cNvSpPr txBox="1">
            <a:spLocks noGrp="1" noChangeArrowheads="1"/>
          </p:cNvSpPr>
          <p:nvPr>
            <p:ph sz="quarter" idx="10"/>
          </p:nvPr>
        </p:nvSpPr>
        <p:spPr bwMode="auto">
          <a:xfrm>
            <a:off x="3559175" y="5890741"/>
            <a:ext cx="5978835" cy="738664"/>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1. Fonseca. BMC Cancer. 2020;20:1087. 2. Yong. Br J Haematol. 2016;175:252. 3. Bhatt. Curr Oncol. 2023;30:2322. </a:t>
            </a:r>
            <a:b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b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4. Teclistamab PI. </a:t>
            </a:r>
            <a:r>
              <a:rPr lang="en-US" altLang="en-US" sz="800" b="0" spc="-10" dirty="0">
                <a:solidFill>
                  <a:srgbClr val="161616"/>
                </a:solidFill>
                <a:latin typeface="Poppins" pitchFamily="2" charset="77"/>
              </a:rPr>
              <a:t>5</a:t>
            </a: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 Moreau. NEJM. 2022;387:495. 6. Costa. HEMO 2024. Abstr 912. 7. Garfall. ASCO 2024. Abstr 7540. </a:t>
            </a:r>
            <a:b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b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8. Daratumumab PI.  9. Facon. Leukemia. 2025;39:942. 10. Palumbo. NEJM. 2016;375:754. 11. Dimopoulos. Lancet Haematol. 2020;7:e813. 12. Usmani. Blood Adv. 2023;7:3739. 13. Voorhees. Lancet Haematol. 2023;10:e825. 14. Vishwamitra. ASH 2024. Abstr 594. 15. van de Donk. NWCJ. Front Immunol. 2018;9:2134. 16. Frerichs. Clin Cancer Res. 2020;26:2203. 17. Mateos. ASH 2025. Abstr LBA6. 18. Costa. NEJM. 2025; Published Online December 9, 2025. </a:t>
            </a:r>
            <a:endParaRPr kumimoji="0" lang="en-US" altLang="en-US" sz="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dirty="0"/>
              <a:t>MajesTEC-3: </a:t>
            </a:r>
            <a:r>
              <a:rPr lang="en-US" altLang="en-US" dirty="0"/>
              <a:t>Study Design</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619432" y="1967404"/>
            <a:ext cx="307358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Patients with R/R MM with 1-3 prior LOTs, including a PI and lenalidomide*; with PD on or after the last LOT; no prior BCMA-directed </a:t>
            </a:r>
            <a:r>
              <a:rPr lang="en-GB" altLang="en-US" sz="1400" dirty="0">
                <a:solidFill>
                  <a:srgbClr val="161616"/>
                </a:solidFill>
                <a:latin typeface="Poppins" pitchFamily="2" charset="77"/>
                <a:cs typeface="Poppins" pitchFamily="2" charset="77"/>
              </a:rPr>
              <a:t>t</a:t>
            </a:r>
            <a: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herapy; </a:t>
            </a:r>
            <a:b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not refractory to anti-CD38; ECOG PS 0-2</a:t>
            </a:r>
          </a:p>
          <a:p>
            <a:pPr marL="0" marR="0" lvl="0" indent="0" algn="ctr" defTabSz="914400" rtl="0" eaLnBrk="1" fontAlgn="auto" latinLnBrk="0" hangingPunct="1">
              <a:lnSpc>
                <a:spcPct val="100000"/>
              </a:lnSpc>
              <a:spcBef>
                <a:spcPct val="0"/>
              </a:spcBef>
              <a:spcAft>
                <a:spcPct val="0"/>
              </a:spcAft>
              <a:buClrTx/>
              <a:buSzTx/>
              <a:buFontTx/>
              <a:buNone/>
              <a:tabLst/>
              <a:defRPr/>
            </a:pPr>
            <a:r>
              <a:rPr lang="en-GB" altLang="en-US" sz="1400" dirty="0">
                <a:solidFill>
                  <a:srgbClr val="161616"/>
                </a:solidFill>
                <a:latin typeface="Poppins" pitchFamily="2" charset="77"/>
                <a:cs typeface="Poppins" pitchFamily="2" charset="77"/>
              </a:rPr>
              <a:t>(N = 587)</a:t>
            </a:r>
            <a:endParaRPr kumimoji="0" lang="en-US"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 name="Text Box 15">
            <a:extLst>
              <a:ext uri="{FF2B5EF4-FFF2-40B4-BE49-F238E27FC236}">
                <a16:creationId xmlns:a16="http://schemas.microsoft.com/office/drawing/2014/main" id="{DC53A87F-85DB-59B7-851D-75A7884CA453}"/>
              </a:ext>
            </a:extLst>
          </p:cNvPr>
          <p:cNvSpPr txBox="1">
            <a:spLocks noGrp="1" noChangeArrowheads="1"/>
          </p:cNvSpPr>
          <p:nvPr>
            <p:ph sz="quarter" idx="10"/>
          </p:nvPr>
        </p:nvSpPr>
        <p:spPr bwMode="auto">
          <a:xfrm>
            <a:off x="3559175" y="6506290"/>
            <a:ext cx="5978835"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Mateos. ASH 2025. Abstr LBA6. Costa. NEJM. 2025; Published Online December 9, 2025. </a:t>
            </a:r>
            <a:endParaRPr kumimoji="0" lang="en-US" altLang="en-US" sz="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6" name="Content Placeholder 12">
            <a:extLst>
              <a:ext uri="{FF2B5EF4-FFF2-40B4-BE49-F238E27FC236}">
                <a16:creationId xmlns:a16="http://schemas.microsoft.com/office/drawing/2014/main" id="{811BB5B0-DAC7-5B79-1853-9ACC52449DAC}"/>
              </a:ext>
            </a:extLst>
          </p:cNvPr>
          <p:cNvSpPr>
            <a:spLocks noGrp="1"/>
          </p:cNvSpPr>
          <p:nvPr>
            <p:ph idx="1"/>
          </p:nvPr>
        </p:nvSpPr>
        <p:spPr>
          <a:xfrm>
            <a:off x="351766" y="1335024"/>
            <a:ext cx="11619571" cy="273620"/>
          </a:xfrm>
        </p:spPr>
        <p:txBody>
          <a:bodyPr/>
          <a:lstStyle/>
          <a:p>
            <a:pPr marL="342900" indent="-342900">
              <a:buFont typeface="Arial" panose="020B0604020202020204" pitchFamily="34" charset="0"/>
              <a:buChar char="•"/>
            </a:pPr>
            <a:r>
              <a:rPr lang="en-US" altLang="en-US" sz="2000" dirty="0"/>
              <a:t>Randomized phase III study</a:t>
            </a:r>
          </a:p>
        </p:txBody>
      </p:sp>
      <p:sp>
        <p:nvSpPr>
          <p:cNvPr id="8" name="TextBox 7">
            <a:extLst>
              <a:ext uri="{FF2B5EF4-FFF2-40B4-BE49-F238E27FC236}">
                <a16:creationId xmlns:a16="http://schemas.microsoft.com/office/drawing/2014/main" id="{7869C16B-1686-0DBD-AD2D-3EC05966C220}"/>
              </a:ext>
            </a:extLst>
          </p:cNvPr>
          <p:cNvSpPr txBox="1"/>
          <p:nvPr/>
        </p:nvSpPr>
        <p:spPr>
          <a:xfrm>
            <a:off x="448734" y="4023808"/>
            <a:ext cx="9521176" cy="1105469"/>
          </a:xfrm>
          <a:prstGeom prst="rect">
            <a:avLst/>
          </a:prstGeom>
        </p:spPr>
        <p:txBody>
          <a:bodyPr vert="horz" wrap="none" lIns="0" tIns="0" rIns="0" bIns="0" rtlCol="0">
            <a:noAutofit/>
          </a:bodyPr>
          <a:lstStyle/>
          <a:p>
            <a:pPr algn="l"/>
            <a:r>
              <a:rPr lang="en-US" sz="1200" dirty="0"/>
              <a:t>*Patients with 1 prior LOT must have been refractory to lenalidomide.</a:t>
            </a:r>
          </a:p>
          <a:p>
            <a:pPr algn="l"/>
            <a:r>
              <a:rPr lang="en-US" sz="1200" baseline="30000" dirty="0"/>
              <a:t>†</a:t>
            </a:r>
            <a:r>
              <a:rPr lang="en-US" sz="1200" dirty="0"/>
              <a:t>Cycle 1 QW: Tec step up (0.06 and 0.3 mg/kg) on Days 2, 4 + Tec 1.5 mg/kg on Days 8, 15, 22; Dara 1800 mg on Days 1, 8, 15, 22;</a:t>
            </a:r>
          </a:p>
          <a:p>
            <a:pPr algn="l"/>
            <a:r>
              <a:rPr lang="en-US" sz="1200" dirty="0"/>
              <a:t>Dex (pre-med) on Days 1, 2, 4, and 8. Cycle 2 QW: Tec 1.5 mg/kg and Dara 1800 mg on Days 1, 8, 15, 22.  Cycles 3-6 Q2W: Tec 3 mg/kg </a:t>
            </a:r>
            <a:br>
              <a:rPr lang="en-US" sz="1200" dirty="0"/>
            </a:br>
            <a:r>
              <a:rPr lang="en-US" sz="1200" dirty="0"/>
              <a:t>and Dara 1800 mg on Days 1, 15. Cycles 7+ Q4W: Tec 3 mg/kg and Dara 1800 mg on Day 1.</a:t>
            </a:r>
          </a:p>
          <a:p>
            <a:pPr algn="l"/>
            <a:endParaRPr lang="en-US" sz="1200" dirty="0"/>
          </a:p>
          <a:p>
            <a:pPr algn="l"/>
            <a:endParaRPr lang="en-US" sz="1200" dirty="0"/>
          </a:p>
        </p:txBody>
      </p:sp>
      <p:sp>
        <p:nvSpPr>
          <p:cNvPr id="9" name="Content Placeholder 12">
            <a:extLst>
              <a:ext uri="{FF2B5EF4-FFF2-40B4-BE49-F238E27FC236}">
                <a16:creationId xmlns:a16="http://schemas.microsoft.com/office/drawing/2014/main" id="{ACA8D74C-16A5-D204-BA37-3F1FC83AA3B5}"/>
              </a:ext>
            </a:extLst>
          </p:cNvPr>
          <p:cNvSpPr txBox="1">
            <a:spLocks/>
          </p:cNvSpPr>
          <p:nvPr/>
        </p:nvSpPr>
        <p:spPr>
          <a:xfrm>
            <a:off x="351767" y="4949744"/>
            <a:ext cx="11740260" cy="968909"/>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1800" b="1" dirty="0"/>
              <a:t>Primary endpoint:</a:t>
            </a:r>
            <a:r>
              <a:rPr lang="en-US" altLang="en-US" sz="1800" dirty="0"/>
              <a:t> PFS per IRC</a:t>
            </a:r>
            <a:endParaRPr lang="en-US" altLang="en-US" sz="1600" dirty="0"/>
          </a:p>
          <a:p>
            <a:pPr marL="342900" indent="-342900">
              <a:buFont typeface="Arial" panose="020B0604020202020204" pitchFamily="34" charset="0"/>
              <a:buChar char="•"/>
            </a:pPr>
            <a:r>
              <a:rPr lang="en-US" altLang="en-US" sz="1800" b="1" dirty="0"/>
              <a:t>Key secondary endpoints:</a:t>
            </a:r>
            <a:r>
              <a:rPr lang="en-US" altLang="en-US" sz="1800" dirty="0"/>
              <a:t> ≥ CR and ORR, MRD negativity (10</a:t>
            </a:r>
            <a:r>
              <a:rPr lang="en-US" altLang="en-US" sz="1800" baseline="30000" dirty="0"/>
              <a:t>-5</a:t>
            </a:r>
            <a:r>
              <a:rPr lang="en-US" altLang="en-US" sz="1800" dirty="0"/>
              <a:t>), OS, MySlm-Q total symptom score</a:t>
            </a:r>
          </a:p>
        </p:txBody>
      </p:sp>
      <p:sp>
        <p:nvSpPr>
          <p:cNvPr id="3" name="Rectangle 49">
            <a:extLst>
              <a:ext uri="{FF2B5EF4-FFF2-40B4-BE49-F238E27FC236}">
                <a16:creationId xmlns:a16="http://schemas.microsoft.com/office/drawing/2014/main" id="{4C04D01B-8281-D3A9-44D5-E18DB354A711}"/>
              </a:ext>
            </a:extLst>
          </p:cNvPr>
          <p:cNvSpPr>
            <a:spLocks noChangeArrowheads="1"/>
          </p:cNvSpPr>
          <p:nvPr/>
        </p:nvSpPr>
        <p:spPr bwMode="auto">
          <a:xfrm>
            <a:off x="4429619" y="1713972"/>
            <a:ext cx="7013476" cy="80385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kumimoji="0" lang="en-US" alt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Teclistamab + Daratumumab</a:t>
            </a:r>
          </a:p>
          <a:p>
            <a:pPr lvl="0" algn="ctr">
              <a:lnSpc>
                <a:spcPct val="100000"/>
              </a:lnSpc>
              <a:spcBef>
                <a:spcPct val="0"/>
              </a:spcBef>
              <a:spcAft>
                <a:spcPct val="0"/>
              </a:spcAft>
              <a:buClrTx/>
              <a:buNone/>
              <a:defRPr/>
            </a:pPr>
            <a:r>
              <a:rPr kumimoji="0" lang="en-US" altLang="en-US" sz="1600" b="0" i="1" u="none" strike="noStrike" kern="1200" cap="none" spc="0" normalizeH="0" baseline="0" noProof="0" dirty="0">
                <a:ln>
                  <a:noFill/>
                </a:ln>
                <a:solidFill>
                  <a:srgbClr val="F9F3D9"/>
                </a:solidFill>
                <a:effectLst/>
                <a:uLnTx/>
                <a:uFillTx/>
                <a:latin typeface="Poppins" pitchFamily="2" charset="77"/>
                <a:ea typeface="+mn-ea"/>
                <a:cs typeface="Poppins" pitchFamily="2" charset="77"/>
              </a:rPr>
              <a:t>SC dosing following Dara schedule</a:t>
            </a:r>
            <a:r>
              <a:rPr lang="en-US" sz="1600" baseline="30000" dirty="0"/>
              <a:t>†</a:t>
            </a:r>
            <a:endPar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291)</a:t>
            </a:r>
          </a:p>
        </p:txBody>
      </p:sp>
      <p:sp>
        <p:nvSpPr>
          <p:cNvPr id="11" name="Line 53">
            <a:extLst>
              <a:ext uri="{FF2B5EF4-FFF2-40B4-BE49-F238E27FC236}">
                <a16:creationId xmlns:a16="http://schemas.microsoft.com/office/drawing/2014/main" id="{83E436BF-3C22-F190-0392-B484E46C92B4}"/>
              </a:ext>
            </a:extLst>
          </p:cNvPr>
          <p:cNvSpPr>
            <a:spLocks noChangeShapeType="1"/>
          </p:cNvSpPr>
          <p:nvPr/>
        </p:nvSpPr>
        <p:spPr bwMode="auto">
          <a:xfrm>
            <a:off x="3693020" y="2886689"/>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2" name="Line 54">
            <a:extLst>
              <a:ext uri="{FF2B5EF4-FFF2-40B4-BE49-F238E27FC236}">
                <a16:creationId xmlns:a16="http://schemas.microsoft.com/office/drawing/2014/main" id="{C75149E4-0343-4AC8-19A9-8B09BBF03512}"/>
              </a:ext>
            </a:extLst>
          </p:cNvPr>
          <p:cNvSpPr>
            <a:spLocks noChangeShapeType="1"/>
          </p:cNvSpPr>
          <p:nvPr/>
        </p:nvSpPr>
        <p:spPr bwMode="auto">
          <a:xfrm flipV="1">
            <a:off x="3693020" y="2286613"/>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3" name="Rectangle 28">
            <a:extLst>
              <a:ext uri="{FF2B5EF4-FFF2-40B4-BE49-F238E27FC236}">
                <a16:creationId xmlns:a16="http://schemas.microsoft.com/office/drawing/2014/main" id="{14CD3823-5B7B-F40B-2D52-F318F50FE75E}"/>
              </a:ext>
            </a:extLst>
          </p:cNvPr>
          <p:cNvSpPr>
            <a:spLocks noChangeArrowheads="1"/>
          </p:cNvSpPr>
          <p:nvPr/>
        </p:nvSpPr>
        <p:spPr bwMode="auto">
          <a:xfrm>
            <a:off x="4429619" y="2742778"/>
            <a:ext cx="7013476" cy="1105469"/>
          </a:xfrm>
          <a:prstGeom prst="rect">
            <a:avLst/>
          </a:prstGeom>
          <a:solidFill>
            <a:schemeClr val="bg1">
              <a:lumMod val="50000"/>
            </a:schemeClr>
          </a:solidFill>
          <a:ln w="9525">
            <a:noFill/>
            <a:miter lim="800000"/>
            <a:headEnd/>
            <a:tailEnd/>
          </a:ln>
        </p:spPr>
        <p:txBody>
          <a:bodyPr wrap="none" anchor="ctr" anchorCtr="1"/>
          <a:lstStyle/>
          <a:p>
            <a:pPr lvl="0" algn="ctr">
              <a:defRPr/>
            </a:pPr>
            <a:r>
              <a:rPr kumimoji="0" 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Daratumumab + dexamethasone + </a:t>
            </a:r>
            <a:r>
              <a:rPr lang="en-US" sz="1600" b="1" dirty="0">
                <a:solidFill>
                  <a:srgbClr val="F9F3D9"/>
                </a:solidFill>
                <a:latin typeface="Poppins" pitchFamily="2" charset="77"/>
                <a:cs typeface="Poppins" pitchFamily="2" charset="77"/>
              </a:rPr>
              <a:t>pomalidomide (DPd) or</a:t>
            </a:r>
            <a:endParaRPr kumimoji="0" 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endParaRPr>
          </a:p>
          <a:p>
            <a:pPr lvl="0" algn="ctr">
              <a:defRPr/>
            </a:pPr>
            <a:r>
              <a:rPr lang="en-US" sz="1600" b="1" dirty="0">
                <a:solidFill>
                  <a:srgbClr val="F9F3D9"/>
                </a:solidFill>
                <a:latin typeface="Poppins" pitchFamily="2" charset="77"/>
                <a:cs typeface="Poppins" pitchFamily="2" charset="77"/>
              </a:rPr>
              <a:t>Daratumumab + dexamethasone + </a:t>
            </a:r>
            <a:r>
              <a:rPr kumimoji="0" lang="en-US" sz="16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bortezomib (DVd)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F9F3D9"/>
                </a:solidFill>
                <a:effectLst/>
                <a:uLnTx/>
                <a:uFillTx/>
                <a:latin typeface="Poppins" pitchFamily="2" charset="77"/>
                <a:ea typeface="+mn-ea"/>
                <a:cs typeface="Poppins" pitchFamily="2" charset="77"/>
              </a:rPr>
              <a:t>investigator’s choice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296)</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4083"/>
            <a:ext cx="11740260" cy="496290"/>
          </a:xfrm>
        </p:spPr>
        <p:txBody>
          <a:bodyPr/>
          <a:lstStyle/>
          <a:p>
            <a:r>
              <a:rPr lang="en-US" dirty="0"/>
              <a:t>MajesTEC-3: </a:t>
            </a:r>
            <a:r>
              <a:rPr lang="en-US" altLang="en-US" dirty="0"/>
              <a:t>Baseline Characteristics</a:t>
            </a:r>
          </a:p>
        </p:txBody>
      </p:sp>
      <p:graphicFrame>
        <p:nvGraphicFramePr>
          <p:cNvPr id="4" name="Group 32">
            <a:extLst>
              <a:ext uri="{FF2B5EF4-FFF2-40B4-BE49-F238E27FC236}">
                <a16:creationId xmlns:a16="http://schemas.microsoft.com/office/drawing/2014/main" id="{72D7F610-0EAE-539C-3025-F17A4DF2F5B4}"/>
              </a:ext>
            </a:extLst>
          </p:cNvPr>
          <p:cNvGraphicFramePr>
            <a:graphicFrameLocks noGrp="1"/>
          </p:cNvGraphicFramePr>
          <p:nvPr>
            <p:extLst>
              <p:ext uri="{D42A27DB-BD31-4B8C-83A1-F6EECF244321}">
                <p14:modId xmlns:p14="http://schemas.microsoft.com/office/powerpoint/2010/main" val="2837271784"/>
              </p:ext>
            </p:extLst>
          </p:nvPr>
        </p:nvGraphicFramePr>
        <p:xfrm>
          <a:off x="231078" y="1101790"/>
          <a:ext cx="5864922" cy="5212208"/>
        </p:xfrm>
        <a:graphic>
          <a:graphicData uri="http://schemas.openxmlformats.org/drawingml/2006/table">
            <a:tbl>
              <a:tblPr/>
              <a:tblGrid>
                <a:gridCol w="2698389">
                  <a:extLst>
                    <a:ext uri="{9D8B030D-6E8A-4147-A177-3AD203B41FA5}">
                      <a16:colId xmlns:a16="http://schemas.microsoft.com/office/drawing/2014/main" val="20000"/>
                    </a:ext>
                  </a:extLst>
                </a:gridCol>
                <a:gridCol w="1600200">
                  <a:extLst>
                    <a:ext uri="{9D8B030D-6E8A-4147-A177-3AD203B41FA5}">
                      <a16:colId xmlns:a16="http://schemas.microsoft.com/office/drawing/2014/main" val="20001"/>
                    </a:ext>
                  </a:extLst>
                </a:gridCol>
                <a:gridCol w="1566333">
                  <a:extLst>
                    <a:ext uri="{9D8B030D-6E8A-4147-A177-3AD203B41FA5}">
                      <a16:colId xmlns:a16="http://schemas.microsoft.com/office/drawing/2014/main" val="20002"/>
                    </a:ext>
                  </a:extLst>
                </a:gridCol>
              </a:tblGrid>
              <a:tr h="3870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Tec-Dara</a:t>
                      </a:r>
                      <a:br>
                        <a:rPr kumimoji="0" lang="en-US" sz="1400" b="1" i="1"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DPd/DVd</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870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tx1"/>
                          </a:solidFill>
                          <a:effectLst/>
                          <a:latin typeface="Poppins" pitchFamily="2" charset="77"/>
                          <a:cs typeface="Poppins" pitchFamily="2" charset="77"/>
                        </a:rPr>
                        <a:t>Median age, yr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≥75 yr, n (%)</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64 (36-88)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31 (10.7)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63 (25-84)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 (8.4)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2765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Female,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135 (46.4)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127 (42.9)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8650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Other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190 (65.3)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68 (23.4)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13 (4.5)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20 (6.9)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194 (65.5)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63 (21.3)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20 (6.8)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19 (6.4)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7057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167 (57.4)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108 (37.1)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 (5.5)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160 (54.1)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127 (42.9)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7057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ISS stage,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182 (62.5)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85 (29.2)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24 (8.2)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185 (62.5)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88 (29.7)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23 (7.8)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r h="270720">
                <a:tc>
                  <a:txBody>
                    <a:bodyPr/>
                    <a:lstStyle/>
                    <a:p>
                      <a:pPr marL="7938"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BMPCs ≥60%, n/N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28/286 (9.8)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24/293 (8.2)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052890"/>
                  </a:ext>
                </a:extLst>
              </a:tr>
              <a:tr h="387007">
                <a:tc>
                  <a:txBody>
                    <a:bodyPr/>
                    <a:lstStyle/>
                    <a:p>
                      <a:pPr marL="7938"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a:ln>
                            <a:noFill/>
                          </a:ln>
                          <a:solidFill>
                            <a:schemeClr val="tx1"/>
                          </a:solidFill>
                          <a:effectLst/>
                          <a:latin typeface="Poppins" pitchFamily="2" charset="77"/>
                          <a:cs typeface="Poppins" pitchFamily="2" charset="77"/>
                        </a:rPr>
                        <a:t>High-risk cytogenetics, </a:t>
                      </a:r>
                      <a:br>
                        <a:rPr kumimoji="0" lang="en-US" sz="1400" b="0" i="0" u="none" strike="noStrike" cap="none" normalizeH="0" baseline="0">
                          <a:ln>
                            <a:noFill/>
                          </a:ln>
                          <a:solidFill>
                            <a:schemeClr val="tx1"/>
                          </a:solidFill>
                          <a:effectLst/>
                          <a:latin typeface="Poppins" pitchFamily="2" charset="77"/>
                          <a:cs typeface="Poppins" pitchFamily="2" charset="77"/>
                        </a:rPr>
                      </a:br>
                      <a:r>
                        <a:rPr kumimoji="0" lang="en-US" sz="1400" b="0" i="0" u="none" strike="noStrike" cap="none" normalizeH="0" baseline="0">
                          <a:ln>
                            <a:noFill/>
                          </a:ln>
                          <a:solidFill>
                            <a:schemeClr val="tx1"/>
                          </a:solidFill>
                          <a:effectLst/>
                          <a:latin typeface="Poppins" pitchFamily="2" charset="77"/>
                          <a:cs typeface="Poppins" pitchFamily="2" charset="77"/>
                        </a:rPr>
                        <a:t>n/N (%)</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104/285 (36.5)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104/294 (35.4)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353769505"/>
                  </a:ext>
                </a:extLst>
              </a:tr>
            </a:tbl>
          </a:graphicData>
        </a:graphic>
      </p:graphicFrame>
      <p:sp>
        <p:nvSpPr>
          <p:cNvPr id="12" name="Text Box 15">
            <a:extLst>
              <a:ext uri="{FF2B5EF4-FFF2-40B4-BE49-F238E27FC236}">
                <a16:creationId xmlns:a16="http://schemas.microsoft.com/office/drawing/2014/main" id="{07099C7B-384D-99FC-1BEC-E2A71C26DE1D}"/>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Abstr LBA6. Costa. NEJM. 2025; Published Online December 9, 2025.  </a:t>
            </a:r>
            <a:endParaRPr lang="en-US" altLang="en-US" sz="800" b="0" dirty="0">
              <a:solidFill>
                <a:srgbClr val="161616"/>
              </a:solidFill>
              <a:latin typeface="Poppins" pitchFamily="2" charset="77"/>
            </a:endParaRPr>
          </a:p>
        </p:txBody>
      </p:sp>
      <p:graphicFrame>
        <p:nvGraphicFramePr>
          <p:cNvPr id="2" name="Group 32">
            <a:extLst>
              <a:ext uri="{FF2B5EF4-FFF2-40B4-BE49-F238E27FC236}">
                <a16:creationId xmlns:a16="http://schemas.microsoft.com/office/drawing/2014/main" id="{A6D16D55-A546-4DD8-1FDE-1EA2A0A8D6D5}"/>
              </a:ext>
            </a:extLst>
          </p:cNvPr>
          <p:cNvGraphicFramePr>
            <a:graphicFrameLocks noGrp="1"/>
          </p:cNvGraphicFramePr>
          <p:nvPr>
            <p:extLst>
              <p:ext uri="{D42A27DB-BD31-4B8C-83A1-F6EECF244321}">
                <p14:modId xmlns:p14="http://schemas.microsoft.com/office/powerpoint/2010/main" val="729087610"/>
              </p:ext>
            </p:extLst>
          </p:nvPr>
        </p:nvGraphicFramePr>
        <p:xfrm>
          <a:off x="6174678" y="1101790"/>
          <a:ext cx="5864922" cy="4839257"/>
        </p:xfrm>
        <a:graphic>
          <a:graphicData uri="http://schemas.openxmlformats.org/drawingml/2006/table">
            <a:tbl>
              <a:tblPr/>
              <a:tblGrid>
                <a:gridCol w="3375722">
                  <a:extLst>
                    <a:ext uri="{9D8B030D-6E8A-4147-A177-3AD203B41FA5}">
                      <a16:colId xmlns:a16="http://schemas.microsoft.com/office/drawing/2014/main" val="20000"/>
                    </a:ext>
                  </a:extLst>
                </a:gridCol>
                <a:gridCol w="1168400">
                  <a:extLst>
                    <a:ext uri="{9D8B030D-6E8A-4147-A177-3AD203B41FA5}">
                      <a16:colId xmlns:a16="http://schemas.microsoft.com/office/drawing/2014/main" val="20001"/>
                    </a:ext>
                  </a:extLst>
                </a:gridCol>
                <a:gridCol w="1320800">
                  <a:extLst>
                    <a:ext uri="{9D8B030D-6E8A-4147-A177-3AD203B41FA5}">
                      <a16:colId xmlns:a16="http://schemas.microsoft.com/office/drawing/2014/main" val="20002"/>
                    </a:ext>
                  </a:extLst>
                </a:gridCol>
              </a:tblGrid>
              <a:tr h="14680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Tec-Dara</a:t>
                      </a:r>
                      <a:br>
                        <a:rPr kumimoji="0" lang="en-US" sz="1400" b="1" i="1"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DPd/DVd</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468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Soft-tissue plasmacytomas,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Extramedullary plasmacytomas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Paraskeletal plasmacytomas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14 (4.8)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32 (11.0)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17 (5.7)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31 (10.5)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prior LOT, n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3,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(1-3)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108 (37.1)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134 (46.0)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49 (16.8)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 (1-3)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114 (38.5)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134 (45.3)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48 (16.2)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281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transplantation,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210 (72.2)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226 (76.4)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676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IMiD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Anti-CD38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290 (99.7)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291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15 (5.2)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296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296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16 (5.4)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676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Refractory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To last prior LOT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Any PI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Any IMiD</a:t>
                      </a:r>
                    </a:p>
                    <a:p>
                      <a:pPr marL="517525" marR="0" lvl="1" indent="-172720"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Lenalidomide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Double (PI and IMiD)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250 (85.9)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117 (40.2)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247 (84.9)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240 (82.5)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99 (34.0)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251 (84.8)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104 (35.1)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253 (85.5)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251 (84.8)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88 (29.7)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bl>
          </a:graphicData>
        </a:graphic>
      </p:graphicFrame>
      <p:sp>
        <p:nvSpPr>
          <p:cNvPr id="3" name="Content Placeholder 12">
            <a:extLst>
              <a:ext uri="{FF2B5EF4-FFF2-40B4-BE49-F238E27FC236}">
                <a16:creationId xmlns:a16="http://schemas.microsoft.com/office/drawing/2014/main" id="{FFEB9D2E-3775-E5DD-4097-67AC0DE3381B}"/>
              </a:ext>
            </a:extLst>
          </p:cNvPr>
          <p:cNvSpPr>
            <a:spLocks noGrp="1"/>
          </p:cNvSpPr>
          <p:nvPr>
            <p:ph idx="1"/>
          </p:nvPr>
        </p:nvSpPr>
        <p:spPr>
          <a:xfrm>
            <a:off x="6327078" y="6119869"/>
            <a:ext cx="5864922" cy="352553"/>
          </a:xfrm>
        </p:spPr>
        <p:txBody>
          <a:bodyPr/>
          <a:lstStyle/>
          <a:p>
            <a:pPr marL="342900" indent="-342900">
              <a:buFont typeface="Arial" panose="020B0604020202020204" pitchFamily="34" charset="0"/>
              <a:buChar char="•"/>
            </a:pPr>
            <a:r>
              <a:rPr lang="en-US" altLang="en-US" sz="1600" dirty="0"/>
              <a:t>5% of patients were previously exposed to Dara</a:t>
            </a:r>
            <a:endParaRPr lang="en-US" altLang="en-US" sz="1200" dirty="0"/>
          </a:p>
        </p:txBody>
      </p:sp>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176E6-B7A0-D659-4568-A06284073370}"/>
            </a:ext>
          </a:extLst>
        </p:cNvPr>
        <p:cNvGrpSpPr/>
        <p:nvPr/>
      </p:nvGrpSpPr>
      <p:grpSpPr>
        <a:xfrm>
          <a:off x="0" y="0"/>
          <a:ext cx="0" cy="0"/>
          <a:chOff x="0" y="0"/>
          <a:chExt cx="0" cy="0"/>
        </a:xfrm>
      </p:grpSpPr>
      <p:sp>
        <p:nvSpPr>
          <p:cNvPr id="10412" name="Freeform: Shape 10411">
            <a:extLst>
              <a:ext uri="{FF2B5EF4-FFF2-40B4-BE49-F238E27FC236}">
                <a16:creationId xmlns:a16="http://schemas.microsoft.com/office/drawing/2014/main" id="{1980EB11-E720-9FEE-F048-695A70E7332F}"/>
              </a:ext>
            </a:extLst>
          </p:cNvPr>
          <p:cNvSpPr/>
          <p:nvPr/>
        </p:nvSpPr>
        <p:spPr>
          <a:xfrm>
            <a:off x="1521111" y="1776796"/>
            <a:ext cx="8021585" cy="390029"/>
          </a:xfrm>
          <a:custGeom>
            <a:avLst/>
            <a:gdLst>
              <a:gd name="csX0" fmla="*/ 0 w 8021585"/>
              <a:gd name="csY0" fmla="*/ 0 h 390029"/>
              <a:gd name="csX1" fmla="*/ 108341 w 8021585"/>
              <a:gd name="csY1" fmla="*/ 0 h 390029"/>
              <a:gd name="csX2" fmla="*/ 125676 w 8021585"/>
              <a:gd name="csY2" fmla="*/ 17335 h 390029"/>
              <a:gd name="csX3" fmla="*/ 247018 w 8021585"/>
              <a:gd name="csY3" fmla="*/ 17335 h 390029"/>
              <a:gd name="csX4" fmla="*/ 247018 w 8021585"/>
              <a:gd name="csY4" fmla="*/ 52004 h 390029"/>
              <a:gd name="csX5" fmla="*/ 372694 w 8021585"/>
              <a:gd name="csY5" fmla="*/ 52004 h 390029"/>
              <a:gd name="csX6" fmla="*/ 372694 w 8021585"/>
              <a:gd name="csY6" fmla="*/ 73672 h 390029"/>
              <a:gd name="csX7" fmla="*/ 472368 w 8021585"/>
              <a:gd name="csY7" fmla="*/ 73672 h 390029"/>
              <a:gd name="csX8" fmla="*/ 472368 w 8021585"/>
              <a:gd name="csY8" fmla="*/ 86673 h 390029"/>
              <a:gd name="csX9" fmla="*/ 546040 w 8021585"/>
              <a:gd name="csY9" fmla="*/ 86673 h 390029"/>
              <a:gd name="csX10" fmla="*/ 546040 w 8021585"/>
              <a:gd name="csY10" fmla="*/ 99674 h 390029"/>
              <a:gd name="csX11" fmla="*/ 593710 w 8021585"/>
              <a:gd name="csY11" fmla="*/ 99674 h 390029"/>
              <a:gd name="csX12" fmla="*/ 593710 w 8021585"/>
              <a:gd name="csY12" fmla="*/ 125676 h 390029"/>
              <a:gd name="csX13" fmla="*/ 632713 w 8021585"/>
              <a:gd name="csY13" fmla="*/ 125676 h 390029"/>
              <a:gd name="csX14" fmla="*/ 632713 w 8021585"/>
              <a:gd name="csY14" fmla="*/ 134343 h 390029"/>
              <a:gd name="csX15" fmla="*/ 758389 w 8021585"/>
              <a:gd name="csY15" fmla="*/ 134343 h 390029"/>
              <a:gd name="csX16" fmla="*/ 758389 w 8021585"/>
              <a:gd name="csY16" fmla="*/ 156012 h 390029"/>
              <a:gd name="csX17" fmla="*/ 871063 w 8021585"/>
              <a:gd name="csY17" fmla="*/ 156012 h 390029"/>
              <a:gd name="csX18" fmla="*/ 871063 w 8021585"/>
              <a:gd name="csY18" fmla="*/ 177680 h 390029"/>
              <a:gd name="csX19" fmla="*/ 1027075 w 8021585"/>
              <a:gd name="csY19" fmla="*/ 177680 h 390029"/>
              <a:gd name="csX20" fmla="*/ 1027075 w 8021585"/>
              <a:gd name="csY20" fmla="*/ 190681 h 390029"/>
              <a:gd name="csX21" fmla="*/ 1087746 w 8021585"/>
              <a:gd name="csY21" fmla="*/ 190681 h 390029"/>
              <a:gd name="csX22" fmla="*/ 1100747 w 8021585"/>
              <a:gd name="csY22" fmla="*/ 203682 h 390029"/>
              <a:gd name="csX23" fmla="*/ 1408436 w 8021585"/>
              <a:gd name="csY23" fmla="*/ 203682 h 390029"/>
              <a:gd name="csX24" fmla="*/ 1408436 w 8021585"/>
              <a:gd name="csY24" fmla="*/ 225350 h 390029"/>
              <a:gd name="csX25" fmla="*/ 1469107 w 8021585"/>
              <a:gd name="csY25" fmla="*/ 225350 h 390029"/>
              <a:gd name="csX26" fmla="*/ 1469107 w 8021585"/>
              <a:gd name="csY26" fmla="*/ 238351 h 390029"/>
              <a:gd name="csX27" fmla="*/ 1525444 w 8021585"/>
              <a:gd name="csY27" fmla="*/ 238351 h 390029"/>
              <a:gd name="csX28" fmla="*/ 1525444 w 8021585"/>
              <a:gd name="csY28" fmla="*/ 247018 h 390029"/>
              <a:gd name="csX29" fmla="*/ 2279499 w 8021585"/>
              <a:gd name="csY29" fmla="*/ 247018 h 390029"/>
              <a:gd name="csX30" fmla="*/ 2279499 w 8021585"/>
              <a:gd name="csY30" fmla="*/ 268686 h 390029"/>
              <a:gd name="csX31" fmla="*/ 2426844 w 8021585"/>
              <a:gd name="csY31" fmla="*/ 268686 h 390029"/>
              <a:gd name="csX32" fmla="*/ 2431177 w 8021585"/>
              <a:gd name="csY32" fmla="*/ 273019 h 390029"/>
              <a:gd name="csX33" fmla="*/ 2548186 w 8021585"/>
              <a:gd name="csY33" fmla="*/ 273019 h 390029"/>
              <a:gd name="csX34" fmla="*/ 2556853 w 8021585"/>
              <a:gd name="csY34" fmla="*/ 281686 h 390029"/>
              <a:gd name="csX35" fmla="*/ 2613190 w 8021585"/>
              <a:gd name="csY35" fmla="*/ 281686 h 390029"/>
              <a:gd name="csX36" fmla="*/ 2617524 w 8021585"/>
              <a:gd name="csY36" fmla="*/ 286020 h 390029"/>
              <a:gd name="csX37" fmla="*/ 2678195 w 8021585"/>
              <a:gd name="csY37" fmla="*/ 286020 h 390029"/>
              <a:gd name="csX38" fmla="*/ 2678195 w 8021585"/>
              <a:gd name="csY38" fmla="*/ 303356 h 390029"/>
              <a:gd name="csX39" fmla="*/ 3068224 w 8021585"/>
              <a:gd name="csY39" fmla="*/ 303356 h 390029"/>
              <a:gd name="csX40" fmla="*/ 3068224 w 8021585"/>
              <a:gd name="csY40" fmla="*/ 316357 h 390029"/>
              <a:gd name="csX41" fmla="*/ 3228569 w 8021585"/>
              <a:gd name="csY41" fmla="*/ 316357 h 390029"/>
              <a:gd name="csX42" fmla="*/ 3224236 w 8021585"/>
              <a:gd name="csY42" fmla="*/ 320690 h 390029"/>
              <a:gd name="csX43" fmla="*/ 3328243 w 8021585"/>
              <a:gd name="csY43" fmla="*/ 320690 h 390029"/>
              <a:gd name="csX44" fmla="*/ 3332576 w 8021585"/>
              <a:gd name="csY44" fmla="*/ 325023 h 390029"/>
              <a:gd name="csX45" fmla="*/ 3588262 w 8021585"/>
              <a:gd name="csY45" fmla="*/ 325023 h 390029"/>
              <a:gd name="csX46" fmla="*/ 3588262 w 8021585"/>
              <a:gd name="csY46" fmla="*/ 342359 h 390029"/>
              <a:gd name="csX47" fmla="*/ 3930620 w 8021585"/>
              <a:gd name="csY47" fmla="*/ 342359 h 390029"/>
              <a:gd name="csX48" fmla="*/ 3934953 w 8021585"/>
              <a:gd name="csY48" fmla="*/ 346692 h 390029"/>
              <a:gd name="csX49" fmla="*/ 4281645 w 8021585"/>
              <a:gd name="csY49" fmla="*/ 346692 h 390029"/>
              <a:gd name="csX50" fmla="*/ 4281645 w 8021585"/>
              <a:gd name="csY50" fmla="*/ 359693 h 390029"/>
              <a:gd name="csX51" fmla="*/ 4775681 w 8021585"/>
              <a:gd name="csY51" fmla="*/ 359693 h 390029"/>
              <a:gd name="csX52" fmla="*/ 4775681 w 8021585"/>
              <a:gd name="csY52" fmla="*/ 377028 h 390029"/>
              <a:gd name="csX53" fmla="*/ 5018366 w 8021585"/>
              <a:gd name="csY53" fmla="*/ 377028 h 390029"/>
              <a:gd name="csX54" fmla="*/ 5018366 w 8021585"/>
              <a:gd name="csY54" fmla="*/ 390029 h 390029"/>
              <a:gd name="csX55" fmla="*/ 8021585 w 8021585"/>
              <a:gd name="csY55" fmla="*/ 390029 h 3900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8021585" h="390029">
                <a:moveTo>
                  <a:pt x="0" y="0"/>
                </a:moveTo>
                <a:lnTo>
                  <a:pt x="108341" y="0"/>
                </a:lnTo>
                <a:lnTo>
                  <a:pt x="125676" y="17335"/>
                </a:lnTo>
                <a:lnTo>
                  <a:pt x="247018" y="17335"/>
                </a:lnTo>
                <a:lnTo>
                  <a:pt x="247018" y="52004"/>
                </a:lnTo>
                <a:lnTo>
                  <a:pt x="372694" y="52004"/>
                </a:lnTo>
                <a:lnTo>
                  <a:pt x="372694" y="73672"/>
                </a:lnTo>
                <a:lnTo>
                  <a:pt x="472368" y="73672"/>
                </a:lnTo>
                <a:lnTo>
                  <a:pt x="472368" y="86673"/>
                </a:lnTo>
                <a:lnTo>
                  <a:pt x="546040" y="86673"/>
                </a:lnTo>
                <a:lnTo>
                  <a:pt x="546040" y="99674"/>
                </a:lnTo>
                <a:lnTo>
                  <a:pt x="593710" y="99674"/>
                </a:lnTo>
                <a:lnTo>
                  <a:pt x="593710" y="125676"/>
                </a:lnTo>
                <a:lnTo>
                  <a:pt x="632713" y="125676"/>
                </a:lnTo>
                <a:lnTo>
                  <a:pt x="632713" y="134343"/>
                </a:lnTo>
                <a:lnTo>
                  <a:pt x="758389" y="134343"/>
                </a:lnTo>
                <a:lnTo>
                  <a:pt x="758389" y="156012"/>
                </a:lnTo>
                <a:lnTo>
                  <a:pt x="871063" y="156012"/>
                </a:lnTo>
                <a:lnTo>
                  <a:pt x="871063" y="177680"/>
                </a:lnTo>
                <a:lnTo>
                  <a:pt x="1027075" y="177680"/>
                </a:lnTo>
                <a:lnTo>
                  <a:pt x="1027075" y="190681"/>
                </a:lnTo>
                <a:lnTo>
                  <a:pt x="1087746" y="190681"/>
                </a:lnTo>
                <a:lnTo>
                  <a:pt x="1100747" y="203682"/>
                </a:lnTo>
                <a:lnTo>
                  <a:pt x="1408436" y="203682"/>
                </a:lnTo>
                <a:lnTo>
                  <a:pt x="1408436" y="225350"/>
                </a:lnTo>
                <a:lnTo>
                  <a:pt x="1469107" y="225350"/>
                </a:lnTo>
                <a:lnTo>
                  <a:pt x="1469107" y="238351"/>
                </a:lnTo>
                <a:lnTo>
                  <a:pt x="1525444" y="238351"/>
                </a:lnTo>
                <a:lnTo>
                  <a:pt x="1525444" y="247018"/>
                </a:lnTo>
                <a:lnTo>
                  <a:pt x="2279499" y="247018"/>
                </a:lnTo>
                <a:lnTo>
                  <a:pt x="2279499" y="268686"/>
                </a:lnTo>
                <a:lnTo>
                  <a:pt x="2426844" y="268686"/>
                </a:lnTo>
                <a:lnTo>
                  <a:pt x="2431177" y="273019"/>
                </a:lnTo>
                <a:lnTo>
                  <a:pt x="2548186" y="273019"/>
                </a:lnTo>
                <a:lnTo>
                  <a:pt x="2556853" y="281686"/>
                </a:lnTo>
                <a:lnTo>
                  <a:pt x="2613190" y="281686"/>
                </a:lnTo>
                <a:lnTo>
                  <a:pt x="2617524" y="286020"/>
                </a:lnTo>
                <a:lnTo>
                  <a:pt x="2678195" y="286020"/>
                </a:lnTo>
                <a:lnTo>
                  <a:pt x="2678195" y="303356"/>
                </a:lnTo>
                <a:lnTo>
                  <a:pt x="3068224" y="303356"/>
                </a:lnTo>
                <a:lnTo>
                  <a:pt x="3068224" y="316357"/>
                </a:lnTo>
                <a:lnTo>
                  <a:pt x="3228569" y="316357"/>
                </a:lnTo>
                <a:lnTo>
                  <a:pt x="3224236" y="320690"/>
                </a:lnTo>
                <a:lnTo>
                  <a:pt x="3328243" y="320690"/>
                </a:lnTo>
                <a:lnTo>
                  <a:pt x="3332576" y="325023"/>
                </a:lnTo>
                <a:lnTo>
                  <a:pt x="3588262" y="325023"/>
                </a:lnTo>
                <a:lnTo>
                  <a:pt x="3588262" y="342359"/>
                </a:lnTo>
                <a:lnTo>
                  <a:pt x="3930620" y="342359"/>
                </a:lnTo>
                <a:lnTo>
                  <a:pt x="3934953" y="346692"/>
                </a:lnTo>
                <a:lnTo>
                  <a:pt x="4281645" y="346692"/>
                </a:lnTo>
                <a:lnTo>
                  <a:pt x="4281645" y="359693"/>
                </a:lnTo>
                <a:lnTo>
                  <a:pt x="4775681" y="359693"/>
                </a:lnTo>
                <a:lnTo>
                  <a:pt x="4775681" y="377028"/>
                </a:lnTo>
                <a:lnTo>
                  <a:pt x="5018366" y="377028"/>
                </a:lnTo>
                <a:lnTo>
                  <a:pt x="5018366" y="390029"/>
                </a:lnTo>
                <a:lnTo>
                  <a:pt x="8021585" y="390029"/>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3" name="Freeform: Shape 10412">
            <a:extLst>
              <a:ext uri="{FF2B5EF4-FFF2-40B4-BE49-F238E27FC236}">
                <a16:creationId xmlns:a16="http://schemas.microsoft.com/office/drawing/2014/main" id="{2B784369-020F-88E4-C5D7-69CDB5CEA826}"/>
              </a:ext>
            </a:extLst>
          </p:cNvPr>
          <p:cNvSpPr/>
          <p:nvPr/>
        </p:nvSpPr>
        <p:spPr>
          <a:xfrm>
            <a:off x="1534112" y="1763795"/>
            <a:ext cx="8129926" cy="1772463"/>
          </a:xfrm>
          <a:custGeom>
            <a:avLst/>
            <a:gdLst>
              <a:gd name="csX0" fmla="*/ 0 w 8129926"/>
              <a:gd name="csY0" fmla="*/ 0 h 1772463"/>
              <a:gd name="csX1" fmla="*/ 99674 w 8129926"/>
              <a:gd name="csY1" fmla="*/ 0 h 1772463"/>
              <a:gd name="csX2" fmla="*/ 99674 w 8129926"/>
              <a:gd name="csY2" fmla="*/ 43337 h 1772463"/>
              <a:gd name="csX3" fmla="*/ 234017 w 8129926"/>
              <a:gd name="csY3" fmla="*/ 43337 h 1772463"/>
              <a:gd name="csX4" fmla="*/ 234017 w 8129926"/>
              <a:gd name="csY4" fmla="*/ 73672 h 1772463"/>
              <a:gd name="csX5" fmla="*/ 307689 w 8129926"/>
              <a:gd name="csY5" fmla="*/ 73672 h 1772463"/>
              <a:gd name="csX6" fmla="*/ 307689 w 8129926"/>
              <a:gd name="csY6" fmla="*/ 112675 h 1772463"/>
              <a:gd name="csX7" fmla="*/ 364026 w 8129926"/>
              <a:gd name="csY7" fmla="*/ 112675 h 1772463"/>
              <a:gd name="csX8" fmla="*/ 364026 w 8129926"/>
              <a:gd name="csY8" fmla="*/ 177680 h 1772463"/>
              <a:gd name="csX9" fmla="*/ 455033 w 8129926"/>
              <a:gd name="csY9" fmla="*/ 177680 h 1772463"/>
              <a:gd name="csX10" fmla="*/ 455033 w 8129926"/>
              <a:gd name="csY10" fmla="*/ 216683 h 1772463"/>
              <a:gd name="csX11" fmla="*/ 533039 w 8129926"/>
              <a:gd name="csY11" fmla="*/ 216683 h 1772463"/>
              <a:gd name="csX12" fmla="*/ 533039 w 8129926"/>
              <a:gd name="csY12" fmla="*/ 260019 h 1772463"/>
              <a:gd name="csX13" fmla="*/ 606711 w 8129926"/>
              <a:gd name="csY13" fmla="*/ 260019 h 1772463"/>
              <a:gd name="csX14" fmla="*/ 606711 w 8129926"/>
              <a:gd name="csY14" fmla="*/ 294688 h 1772463"/>
              <a:gd name="csX15" fmla="*/ 689050 w 8129926"/>
              <a:gd name="csY15" fmla="*/ 294688 h 1772463"/>
              <a:gd name="csX16" fmla="*/ 689050 w 8129926"/>
              <a:gd name="csY16" fmla="*/ 329358 h 1772463"/>
              <a:gd name="csX17" fmla="*/ 715052 w 8129926"/>
              <a:gd name="csY17" fmla="*/ 329358 h 1772463"/>
              <a:gd name="csX18" fmla="*/ 715052 w 8129926"/>
              <a:gd name="csY18" fmla="*/ 364027 h 1772463"/>
              <a:gd name="csX19" fmla="*/ 745388 w 8129926"/>
              <a:gd name="csY19" fmla="*/ 364027 h 1772463"/>
              <a:gd name="csX20" fmla="*/ 745388 w 8129926"/>
              <a:gd name="csY20" fmla="*/ 407363 h 1772463"/>
              <a:gd name="csX21" fmla="*/ 788724 w 8129926"/>
              <a:gd name="csY21" fmla="*/ 407363 h 1772463"/>
              <a:gd name="csX22" fmla="*/ 788724 w 8129926"/>
              <a:gd name="csY22" fmla="*/ 433365 h 1772463"/>
              <a:gd name="csX23" fmla="*/ 810392 w 8129926"/>
              <a:gd name="csY23" fmla="*/ 433365 h 1772463"/>
              <a:gd name="csX24" fmla="*/ 810392 w 8129926"/>
              <a:gd name="csY24" fmla="*/ 476702 h 1772463"/>
              <a:gd name="csX25" fmla="*/ 949069 w 8129926"/>
              <a:gd name="csY25" fmla="*/ 476702 h 1772463"/>
              <a:gd name="csX26" fmla="*/ 949069 w 8129926"/>
              <a:gd name="csY26" fmla="*/ 511371 h 1772463"/>
              <a:gd name="csX27" fmla="*/ 1001073 w 8129926"/>
              <a:gd name="csY27" fmla="*/ 511371 h 1772463"/>
              <a:gd name="csX28" fmla="*/ 1001073 w 8129926"/>
              <a:gd name="csY28" fmla="*/ 524372 h 1772463"/>
              <a:gd name="csX29" fmla="*/ 1070411 w 8129926"/>
              <a:gd name="csY29" fmla="*/ 524372 h 1772463"/>
              <a:gd name="csX30" fmla="*/ 1070411 w 8129926"/>
              <a:gd name="csY30" fmla="*/ 550374 h 1772463"/>
              <a:gd name="csX31" fmla="*/ 1131082 w 8129926"/>
              <a:gd name="csY31" fmla="*/ 550374 h 1772463"/>
              <a:gd name="csX32" fmla="*/ 1131082 w 8129926"/>
              <a:gd name="csY32" fmla="*/ 615378 h 1772463"/>
              <a:gd name="csX33" fmla="*/ 1200421 w 8129926"/>
              <a:gd name="csY33" fmla="*/ 615378 h 1772463"/>
              <a:gd name="csX34" fmla="*/ 1200421 w 8129926"/>
              <a:gd name="csY34" fmla="*/ 637047 h 1772463"/>
              <a:gd name="csX35" fmla="*/ 1278426 w 8129926"/>
              <a:gd name="csY35" fmla="*/ 637047 h 1772463"/>
              <a:gd name="csX36" fmla="*/ 1278426 w 8129926"/>
              <a:gd name="csY36" fmla="*/ 671716 h 1772463"/>
              <a:gd name="csX37" fmla="*/ 1356432 w 8129926"/>
              <a:gd name="csY37" fmla="*/ 671716 h 1772463"/>
              <a:gd name="csX38" fmla="*/ 1356432 w 8129926"/>
              <a:gd name="csY38" fmla="*/ 693384 h 1772463"/>
              <a:gd name="csX39" fmla="*/ 1399769 w 8129926"/>
              <a:gd name="csY39" fmla="*/ 693384 h 1772463"/>
              <a:gd name="csX40" fmla="*/ 1399769 w 8129926"/>
              <a:gd name="csY40" fmla="*/ 719386 h 1772463"/>
              <a:gd name="csX41" fmla="*/ 1447439 w 8129926"/>
              <a:gd name="csY41" fmla="*/ 719386 h 1772463"/>
              <a:gd name="csX42" fmla="*/ 1447439 w 8129926"/>
              <a:gd name="csY42" fmla="*/ 741054 h 1772463"/>
              <a:gd name="csX43" fmla="*/ 1503776 w 8129926"/>
              <a:gd name="csY43" fmla="*/ 741054 h 1772463"/>
              <a:gd name="csX44" fmla="*/ 1503776 w 8129926"/>
              <a:gd name="csY44" fmla="*/ 754055 h 1772463"/>
              <a:gd name="csX45" fmla="*/ 1564447 w 8129926"/>
              <a:gd name="csY45" fmla="*/ 754055 h 1772463"/>
              <a:gd name="csX46" fmla="*/ 1564447 w 8129926"/>
              <a:gd name="csY46" fmla="*/ 771390 h 1772463"/>
              <a:gd name="csX47" fmla="*/ 1607784 w 8129926"/>
              <a:gd name="csY47" fmla="*/ 771390 h 1772463"/>
              <a:gd name="csX48" fmla="*/ 1607784 w 8129926"/>
              <a:gd name="csY48" fmla="*/ 793058 h 1772463"/>
              <a:gd name="csX49" fmla="*/ 1677122 w 8129926"/>
              <a:gd name="csY49" fmla="*/ 793058 h 1772463"/>
              <a:gd name="csX50" fmla="*/ 1677122 w 8129926"/>
              <a:gd name="csY50" fmla="*/ 814726 h 1772463"/>
              <a:gd name="csX51" fmla="*/ 1776796 w 8129926"/>
              <a:gd name="csY51" fmla="*/ 814726 h 1772463"/>
              <a:gd name="csX52" fmla="*/ 1776796 w 8129926"/>
              <a:gd name="csY52" fmla="*/ 840728 h 1772463"/>
              <a:gd name="csX53" fmla="*/ 1932807 w 8129926"/>
              <a:gd name="csY53" fmla="*/ 840728 h 1772463"/>
              <a:gd name="csX54" fmla="*/ 1932807 w 8129926"/>
              <a:gd name="csY54" fmla="*/ 866730 h 1772463"/>
              <a:gd name="csX55" fmla="*/ 2002146 w 8129926"/>
              <a:gd name="csY55" fmla="*/ 866730 h 1772463"/>
              <a:gd name="csX56" fmla="*/ 2002146 w 8129926"/>
              <a:gd name="csY56" fmla="*/ 888398 h 1772463"/>
              <a:gd name="csX57" fmla="*/ 2023814 w 8129926"/>
              <a:gd name="csY57" fmla="*/ 888398 h 1772463"/>
              <a:gd name="csX58" fmla="*/ 2023814 w 8129926"/>
              <a:gd name="csY58" fmla="*/ 910067 h 1772463"/>
              <a:gd name="csX59" fmla="*/ 2067151 w 8129926"/>
              <a:gd name="csY59" fmla="*/ 910067 h 1772463"/>
              <a:gd name="csX60" fmla="*/ 2067151 w 8129926"/>
              <a:gd name="csY60" fmla="*/ 936069 h 1772463"/>
              <a:gd name="csX61" fmla="*/ 2132155 w 8129926"/>
              <a:gd name="csY61" fmla="*/ 936069 h 1772463"/>
              <a:gd name="csX62" fmla="*/ 2132155 w 8129926"/>
              <a:gd name="csY62" fmla="*/ 970738 h 1772463"/>
              <a:gd name="csX63" fmla="*/ 2188493 w 8129926"/>
              <a:gd name="csY63" fmla="*/ 970738 h 1772463"/>
              <a:gd name="csX64" fmla="*/ 2188493 w 8129926"/>
              <a:gd name="csY64" fmla="*/ 992406 h 1772463"/>
              <a:gd name="csX65" fmla="*/ 2257831 w 8129926"/>
              <a:gd name="csY65" fmla="*/ 992406 h 1772463"/>
              <a:gd name="csX66" fmla="*/ 2257831 w 8129926"/>
              <a:gd name="csY66" fmla="*/ 1009741 h 1772463"/>
              <a:gd name="csX67" fmla="*/ 2327170 w 8129926"/>
              <a:gd name="csY67" fmla="*/ 1009741 h 1772463"/>
              <a:gd name="csX68" fmla="*/ 2327170 w 8129926"/>
              <a:gd name="csY68" fmla="*/ 1009741 h 1772463"/>
              <a:gd name="csX69" fmla="*/ 2396508 w 8129926"/>
              <a:gd name="csY69" fmla="*/ 1009741 h 1772463"/>
              <a:gd name="csX70" fmla="*/ 2396508 w 8129926"/>
              <a:gd name="csY70" fmla="*/ 1027075 h 1772463"/>
              <a:gd name="csX71" fmla="*/ 2548186 w 8129926"/>
              <a:gd name="csY71" fmla="*/ 1027075 h 1772463"/>
              <a:gd name="csX72" fmla="*/ 2548186 w 8129926"/>
              <a:gd name="csY72" fmla="*/ 1048743 h 1772463"/>
              <a:gd name="csX73" fmla="*/ 2608857 w 8129926"/>
              <a:gd name="csY73" fmla="*/ 1048743 h 1772463"/>
              <a:gd name="csX74" fmla="*/ 2608857 w 8129926"/>
              <a:gd name="csY74" fmla="*/ 1079079 h 1772463"/>
              <a:gd name="csX75" fmla="*/ 2660861 w 8129926"/>
              <a:gd name="csY75" fmla="*/ 1079079 h 1772463"/>
              <a:gd name="csX76" fmla="*/ 2660861 w 8129926"/>
              <a:gd name="csY76" fmla="*/ 1100747 h 1772463"/>
              <a:gd name="csX77" fmla="*/ 2786536 w 8129926"/>
              <a:gd name="csY77" fmla="*/ 1100747 h 1772463"/>
              <a:gd name="csX78" fmla="*/ 2786536 w 8129926"/>
              <a:gd name="csY78" fmla="*/ 1131083 h 1772463"/>
              <a:gd name="csX79" fmla="*/ 2890544 w 8129926"/>
              <a:gd name="csY79" fmla="*/ 1131083 h 1772463"/>
              <a:gd name="csX80" fmla="*/ 2890544 w 8129926"/>
              <a:gd name="csY80" fmla="*/ 1148417 h 1772463"/>
              <a:gd name="csX81" fmla="*/ 2959882 w 8129926"/>
              <a:gd name="csY81" fmla="*/ 1148417 h 1772463"/>
              <a:gd name="csX82" fmla="*/ 2959882 w 8129926"/>
              <a:gd name="csY82" fmla="*/ 1161418 h 1772463"/>
              <a:gd name="csX83" fmla="*/ 3081224 w 8129926"/>
              <a:gd name="csY83" fmla="*/ 1161418 h 1772463"/>
              <a:gd name="csX84" fmla="*/ 3081224 w 8129926"/>
              <a:gd name="csY84" fmla="*/ 1183087 h 1772463"/>
              <a:gd name="csX85" fmla="*/ 3137562 w 8129926"/>
              <a:gd name="csY85" fmla="*/ 1183087 h 1772463"/>
              <a:gd name="csX86" fmla="*/ 3137562 w 8129926"/>
              <a:gd name="csY86" fmla="*/ 1187420 h 1772463"/>
              <a:gd name="csX87" fmla="*/ 3211234 w 8129926"/>
              <a:gd name="csY87" fmla="*/ 1187420 h 1772463"/>
              <a:gd name="csX88" fmla="*/ 3211234 w 8129926"/>
              <a:gd name="csY88" fmla="*/ 1217756 h 1772463"/>
              <a:gd name="csX89" fmla="*/ 3302241 w 8129926"/>
              <a:gd name="csY89" fmla="*/ 1217756 h 1772463"/>
              <a:gd name="csX90" fmla="*/ 3302241 w 8129926"/>
              <a:gd name="csY90" fmla="*/ 1243758 h 1772463"/>
              <a:gd name="csX91" fmla="*/ 3410582 w 8129926"/>
              <a:gd name="csY91" fmla="*/ 1243758 h 1772463"/>
              <a:gd name="csX92" fmla="*/ 3466919 w 8129926"/>
              <a:gd name="csY92" fmla="*/ 1243758 h 1772463"/>
              <a:gd name="csX93" fmla="*/ 3466919 w 8129926"/>
              <a:gd name="csY93" fmla="*/ 1278427 h 1772463"/>
              <a:gd name="csX94" fmla="*/ 3666267 w 8129926"/>
              <a:gd name="csY94" fmla="*/ 1278427 h 1772463"/>
              <a:gd name="csX95" fmla="*/ 3670601 w 8129926"/>
              <a:gd name="csY95" fmla="*/ 1278427 h 1772463"/>
              <a:gd name="csX96" fmla="*/ 3731272 w 8129926"/>
              <a:gd name="csY96" fmla="*/ 1278427 h 1772463"/>
              <a:gd name="csX97" fmla="*/ 3731272 w 8129926"/>
              <a:gd name="csY97" fmla="*/ 1300095 h 1772463"/>
              <a:gd name="csX98" fmla="*/ 3800610 w 8129926"/>
              <a:gd name="csY98" fmla="*/ 1300095 h 1772463"/>
              <a:gd name="csX99" fmla="*/ 3804944 w 8129926"/>
              <a:gd name="csY99" fmla="*/ 1304429 h 1772463"/>
              <a:gd name="csX100" fmla="*/ 3991291 w 8129926"/>
              <a:gd name="csY100" fmla="*/ 1304429 h 1772463"/>
              <a:gd name="csX101" fmla="*/ 3991291 w 8129926"/>
              <a:gd name="csY101" fmla="*/ 1313096 h 1772463"/>
              <a:gd name="csX102" fmla="*/ 4034627 w 8129926"/>
              <a:gd name="csY102" fmla="*/ 1313096 h 1772463"/>
              <a:gd name="csX103" fmla="*/ 4034627 w 8129926"/>
              <a:gd name="csY103" fmla="*/ 1334764 h 1772463"/>
              <a:gd name="csX104" fmla="*/ 4086631 w 8129926"/>
              <a:gd name="csY104" fmla="*/ 1334764 h 1772463"/>
              <a:gd name="csX105" fmla="*/ 4086631 w 8129926"/>
              <a:gd name="csY105" fmla="*/ 1343432 h 1772463"/>
              <a:gd name="csX106" fmla="*/ 4086631 w 8129926"/>
              <a:gd name="csY106" fmla="*/ 1360766 h 1772463"/>
              <a:gd name="csX107" fmla="*/ 4168970 w 8129926"/>
              <a:gd name="csY107" fmla="*/ 1360766 h 1772463"/>
              <a:gd name="csX108" fmla="*/ 4168970 w 8129926"/>
              <a:gd name="csY108" fmla="*/ 1373767 h 1772463"/>
              <a:gd name="csX109" fmla="*/ 4294646 w 8129926"/>
              <a:gd name="csY109" fmla="*/ 1373767 h 1772463"/>
              <a:gd name="csX110" fmla="*/ 4294646 w 8129926"/>
              <a:gd name="csY110" fmla="*/ 1408436 h 1772463"/>
              <a:gd name="csX111" fmla="*/ 4346650 w 8129926"/>
              <a:gd name="csY111" fmla="*/ 1408436 h 1772463"/>
              <a:gd name="csX112" fmla="*/ 4346650 w 8129926"/>
              <a:gd name="csY112" fmla="*/ 1434438 h 1772463"/>
              <a:gd name="csX113" fmla="*/ 4446324 w 8129926"/>
              <a:gd name="csY113" fmla="*/ 1434438 h 1772463"/>
              <a:gd name="csX114" fmla="*/ 4528663 w 8129926"/>
              <a:gd name="csY114" fmla="*/ 1434438 h 1772463"/>
              <a:gd name="csX115" fmla="*/ 4528663 w 8129926"/>
              <a:gd name="csY115" fmla="*/ 1456106 h 1772463"/>
              <a:gd name="csX116" fmla="*/ 4658673 w 8129926"/>
              <a:gd name="csY116" fmla="*/ 1456106 h 1772463"/>
              <a:gd name="csX117" fmla="*/ 4658673 w 8129926"/>
              <a:gd name="csY117" fmla="*/ 1469107 h 1772463"/>
              <a:gd name="csX118" fmla="*/ 4736679 w 8129926"/>
              <a:gd name="csY118" fmla="*/ 1469107 h 1772463"/>
              <a:gd name="csX119" fmla="*/ 4736679 w 8129926"/>
              <a:gd name="csY119" fmla="*/ 1499443 h 1772463"/>
              <a:gd name="csX120" fmla="*/ 5057369 w 8129926"/>
              <a:gd name="csY120" fmla="*/ 1499443 h 1772463"/>
              <a:gd name="csX121" fmla="*/ 5057369 w 8129926"/>
              <a:gd name="csY121" fmla="*/ 1516778 h 1772463"/>
              <a:gd name="csX122" fmla="*/ 5200379 w 8129926"/>
              <a:gd name="csY122" fmla="*/ 1516778 h 1772463"/>
              <a:gd name="csX123" fmla="*/ 5200379 w 8129926"/>
              <a:gd name="csY123" fmla="*/ 1542779 h 1772463"/>
              <a:gd name="csX124" fmla="*/ 5291386 w 8129926"/>
              <a:gd name="csY124" fmla="*/ 1542779 h 1772463"/>
              <a:gd name="csX125" fmla="*/ 5291386 w 8129926"/>
              <a:gd name="csY125" fmla="*/ 1560114 h 1772463"/>
              <a:gd name="csX126" fmla="*/ 5499401 w 8129926"/>
              <a:gd name="csY126" fmla="*/ 1560114 h 1772463"/>
              <a:gd name="csX127" fmla="*/ 5499401 w 8129926"/>
              <a:gd name="csY127" fmla="*/ 1560114 h 1772463"/>
              <a:gd name="csX128" fmla="*/ 5577406 w 8129926"/>
              <a:gd name="csY128" fmla="*/ 1560114 h 1772463"/>
              <a:gd name="csX129" fmla="*/ 5590407 w 8129926"/>
              <a:gd name="csY129" fmla="*/ 1573115 h 1772463"/>
              <a:gd name="csX130" fmla="*/ 5937099 w 8129926"/>
              <a:gd name="csY130" fmla="*/ 1573115 h 1772463"/>
              <a:gd name="csX131" fmla="*/ 5937099 w 8129926"/>
              <a:gd name="csY131" fmla="*/ 1607784 h 1772463"/>
              <a:gd name="csX132" fmla="*/ 6179784 w 8129926"/>
              <a:gd name="csY132" fmla="*/ 1607784 h 1772463"/>
              <a:gd name="csX133" fmla="*/ 6179784 w 8129926"/>
              <a:gd name="csY133" fmla="*/ 1646787 h 1772463"/>
              <a:gd name="csX134" fmla="*/ 6400800 w 8129926"/>
              <a:gd name="csY134" fmla="*/ 1646787 h 1772463"/>
              <a:gd name="csX135" fmla="*/ 6400800 w 8129926"/>
              <a:gd name="csY135" fmla="*/ 1707458 h 1772463"/>
              <a:gd name="csX136" fmla="*/ 6760493 w 8129926"/>
              <a:gd name="csY136" fmla="*/ 1707458 h 1772463"/>
              <a:gd name="csX137" fmla="*/ 6760493 w 8129926"/>
              <a:gd name="csY137" fmla="*/ 1737794 h 1772463"/>
              <a:gd name="csX138" fmla="*/ 6855833 w 8129926"/>
              <a:gd name="csY138" fmla="*/ 1737794 h 1772463"/>
              <a:gd name="csX139" fmla="*/ 6855833 w 8129926"/>
              <a:gd name="csY139" fmla="*/ 1772463 h 1772463"/>
              <a:gd name="csX140" fmla="*/ 8129926 w 8129926"/>
              <a:gd name="csY140" fmla="*/ 1772463 h 17724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Lst>
            <a:rect l="l" t="t" r="r" b="b"/>
            <a:pathLst>
              <a:path w="8129926" h="1772463">
                <a:moveTo>
                  <a:pt x="0" y="0"/>
                </a:moveTo>
                <a:lnTo>
                  <a:pt x="99674" y="0"/>
                </a:lnTo>
                <a:lnTo>
                  <a:pt x="99674" y="43337"/>
                </a:lnTo>
                <a:lnTo>
                  <a:pt x="234017" y="43337"/>
                </a:lnTo>
                <a:lnTo>
                  <a:pt x="234017" y="73672"/>
                </a:lnTo>
                <a:lnTo>
                  <a:pt x="307689" y="73672"/>
                </a:lnTo>
                <a:lnTo>
                  <a:pt x="307689" y="112675"/>
                </a:lnTo>
                <a:lnTo>
                  <a:pt x="364026" y="112675"/>
                </a:lnTo>
                <a:lnTo>
                  <a:pt x="364026" y="177680"/>
                </a:lnTo>
                <a:lnTo>
                  <a:pt x="455033" y="177680"/>
                </a:lnTo>
                <a:lnTo>
                  <a:pt x="455033" y="216683"/>
                </a:lnTo>
                <a:lnTo>
                  <a:pt x="533039" y="216683"/>
                </a:lnTo>
                <a:lnTo>
                  <a:pt x="533039" y="260019"/>
                </a:lnTo>
                <a:lnTo>
                  <a:pt x="606711" y="260019"/>
                </a:lnTo>
                <a:lnTo>
                  <a:pt x="606711" y="294688"/>
                </a:lnTo>
                <a:lnTo>
                  <a:pt x="689050" y="294688"/>
                </a:lnTo>
                <a:lnTo>
                  <a:pt x="689050" y="329358"/>
                </a:lnTo>
                <a:lnTo>
                  <a:pt x="715052" y="329358"/>
                </a:lnTo>
                <a:lnTo>
                  <a:pt x="715052" y="364027"/>
                </a:lnTo>
                <a:lnTo>
                  <a:pt x="745388" y="364027"/>
                </a:lnTo>
                <a:lnTo>
                  <a:pt x="745388" y="407363"/>
                </a:lnTo>
                <a:lnTo>
                  <a:pt x="788724" y="407363"/>
                </a:lnTo>
                <a:lnTo>
                  <a:pt x="788724" y="433365"/>
                </a:lnTo>
                <a:lnTo>
                  <a:pt x="810392" y="433365"/>
                </a:lnTo>
                <a:lnTo>
                  <a:pt x="810392" y="476702"/>
                </a:lnTo>
                <a:lnTo>
                  <a:pt x="949069" y="476702"/>
                </a:lnTo>
                <a:lnTo>
                  <a:pt x="949069" y="511371"/>
                </a:lnTo>
                <a:lnTo>
                  <a:pt x="1001073" y="511371"/>
                </a:lnTo>
                <a:lnTo>
                  <a:pt x="1001073" y="524372"/>
                </a:lnTo>
                <a:lnTo>
                  <a:pt x="1070411" y="524372"/>
                </a:lnTo>
                <a:lnTo>
                  <a:pt x="1070411" y="550374"/>
                </a:lnTo>
                <a:lnTo>
                  <a:pt x="1131082" y="550374"/>
                </a:lnTo>
                <a:lnTo>
                  <a:pt x="1131082" y="615378"/>
                </a:lnTo>
                <a:lnTo>
                  <a:pt x="1200421" y="615378"/>
                </a:lnTo>
                <a:lnTo>
                  <a:pt x="1200421" y="637047"/>
                </a:lnTo>
                <a:lnTo>
                  <a:pt x="1278426" y="637047"/>
                </a:lnTo>
                <a:lnTo>
                  <a:pt x="1278426" y="671716"/>
                </a:lnTo>
                <a:lnTo>
                  <a:pt x="1356432" y="671716"/>
                </a:lnTo>
                <a:lnTo>
                  <a:pt x="1356432" y="693384"/>
                </a:lnTo>
                <a:lnTo>
                  <a:pt x="1399769" y="693384"/>
                </a:lnTo>
                <a:lnTo>
                  <a:pt x="1399769" y="719386"/>
                </a:lnTo>
                <a:lnTo>
                  <a:pt x="1447439" y="719386"/>
                </a:lnTo>
                <a:lnTo>
                  <a:pt x="1447439" y="741054"/>
                </a:lnTo>
                <a:lnTo>
                  <a:pt x="1503776" y="741054"/>
                </a:lnTo>
                <a:lnTo>
                  <a:pt x="1503776" y="754055"/>
                </a:lnTo>
                <a:lnTo>
                  <a:pt x="1564447" y="754055"/>
                </a:lnTo>
                <a:lnTo>
                  <a:pt x="1564447" y="771390"/>
                </a:lnTo>
                <a:lnTo>
                  <a:pt x="1607784" y="771390"/>
                </a:lnTo>
                <a:lnTo>
                  <a:pt x="1607784" y="793058"/>
                </a:lnTo>
                <a:lnTo>
                  <a:pt x="1677122" y="793058"/>
                </a:lnTo>
                <a:lnTo>
                  <a:pt x="1677122" y="814726"/>
                </a:lnTo>
                <a:lnTo>
                  <a:pt x="1776796" y="814726"/>
                </a:lnTo>
                <a:lnTo>
                  <a:pt x="1776796" y="840728"/>
                </a:lnTo>
                <a:lnTo>
                  <a:pt x="1932807" y="840728"/>
                </a:lnTo>
                <a:lnTo>
                  <a:pt x="1932807" y="866730"/>
                </a:lnTo>
                <a:lnTo>
                  <a:pt x="2002146" y="866730"/>
                </a:lnTo>
                <a:lnTo>
                  <a:pt x="2002146" y="888398"/>
                </a:lnTo>
                <a:lnTo>
                  <a:pt x="2023814" y="888398"/>
                </a:lnTo>
                <a:lnTo>
                  <a:pt x="2023814" y="910067"/>
                </a:lnTo>
                <a:lnTo>
                  <a:pt x="2067151" y="910067"/>
                </a:lnTo>
                <a:lnTo>
                  <a:pt x="2067151" y="936069"/>
                </a:lnTo>
                <a:lnTo>
                  <a:pt x="2132155" y="936069"/>
                </a:lnTo>
                <a:lnTo>
                  <a:pt x="2132155" y="970738"/>
                </a:lnTo>
                <a:lnTo>
                  <a:pt x="2188493" y="970738"/>
                </a:lnTo>
                <a:lnTo>
                  <a:pt x="2188493" y="992406"/>
                </a:lnTo>
                <a:lnTo>
                  <a:pt x="2257831" y="992406"/>
                </a:lnTo>
                <a:lnTo>
                  <a:pt x="2257831" y="1009741"/>
                </a:lnTo>
                <a:lnTo>
                  <a:pt x="2327170" y="1009741"/>
                </a:lnTo>
                <a:lnTo>
                  <a:pt x="2327170" y="1009741"/>
                </a:lnTo>
                <a:lnTo>
                  <a:pt x="2396508" y="1009741"/>
                </a:lnTo>
                <a:lnTo>
                  <a:pt x="2396508" y="1027075"/>
                </a:lnTo>
                <a:lnTo>
                  <a:pt x="2548186" y="1027075"/>
                </a:lnTo>
                <a:lnTo>
                  <a:pt x="2548186" y="1048743"/>
                </a:lnTo>
                <a:lnTo>
                  <a:pt x="2608857" y="1048743"/>
                </a:lnTo>
                <a:lnTo>
                  <a:pt x="2608857" y="1079079"/>
                </a:lnTo>
                <a:lnTo>
                  <a:pt x="2660861" y="1079079"/>
                </a:lnTo>
                <a:lnTo>
                  <a:pt x="2660861" y="1100747"/>
                </a:lnTo>
                <a:lnTo>
                  <a:pt x="2786536" y="1100747"/>
                </a:lnTo>
                <a:lnTo>
                  <a:pt x="2786536" y="1131083"/>
                </a:lnTo>
                <a:lnTo>
                  <a:pt x="2890544" y="1131083"/>
                </a:lnTo>
                <a:lnTo>
                  <a:pt x="2890544" y="1148417"/>
                </a:lnTo>
                <a:lnTo>
                  <a:pt x="2959882" y="1148417"/>
                </a:lnTo>
                <a:lnTo>
                  <a:pt x="2959882" y="1161418"/>
                </a:lnTo>
                <a:lnTo>
                  <a:pt x="3081224" y="1161418"/>
                </a:lnTo>
                <a:lnTo>
                  <a:pt x="3081224" y="1183087"/>
                </a:lnTo>
                <a:lnTo>
                  <a:pt x="3137562" y="1183087"/>
                </a:lnTo>
                <a:lnTo>
                  <a:pt x="3137562" y="1187420"/>
                </a:lnTo>
                <a:lnTo>
                  <a:pt x="3211234" y="1187420"/>
                </a:lnTo>
                <a:lnTo>
                  <a:pt x="3211234" y="1217756"/>
                </a:lnTo>
                <a:lnTo>
                  <a:pt x="3302241" y="1217756"/>
                </a:lnTo>
                <a:lnTo>
                  <a:pt x="3302241" y="1243758"/>
                </a:lnTo>
                <a:lnTo>
                  <a:pt x="3410582" y="1243758"/>
                </a:lnTo>
                <a:lnTo>
                  <a:pt x="3466919" y="1243758"/>
                </a:lnTo>
                <a:lnTo>
                  <a:pt x="3466919" y="1278427"/>
                </a:lnTo>
                <a:lnTo>
                  <a:pt x="3666267" y="1278427"/>
                </a:lnTo>
                <a:lnTo>
                  <a:pt x="3670601" y="1278427"/>
                </a:lnTo>
                <a:lnTo>
                  <a:pt x="3731272" y="1278427"/>
                </a:lnTo>
                <a:lnTo>
                  <a:pt x="3731272" y="1300095"/>
                </a:lnTo>
                <a:lnTo>
                  <a:pt x="3800610" y="1300095"/>
                </a:lnTo>
                <a:lnTo>
                  <a:pt x="3804944" y="1304429"/>
                </a:lnTo>
                <a:lnTo>
                  <a:pt x="3991291" y="1304429"/>
                </a:lnTo>
                <a:lnTo>
                  <a:pt x="3991291" y="1313096"/>
                </a:lnTo>
                <a:lnTo>
                  <a:pt x="4034627" y="1313096"/>
                </a:lnTo>
                <a:lnTo>
                  <a:pt x="4034627" y="1334764"/>
                </a:lnTo>
                <a:lnTo>
                  <a:pt x="4086631" y="1334764"/>
                </a:lnTo>
                <a:lnTo>
                  <a:pt x="4086631" y="1343432"/>
                </a:lnTo>
                <a:lnTo>
                  <a:pt x="4086631" y="1360766"/>
                </a:lnTo>
                <a:lnTo>
                  <a:pt x="4168970" y="1360766"/>
                </a:lnTo>
                <a:lnTo>
                  <a:pt x="4168970" y="1373767"/>
                </a:lnTo>
                <a:lnTo>
                  <a:pt x="4294646" y="1373767"/>
                </a:lnTo>
                <a:lnTo>
                  <a:pt x="4294646" y="1408436"/>
                </a:lnTo>
                <a:lnTo>
                  <a:pt x="4346650" y="1408436"/>
                </a:lnTo>
                <a:lnTo>
                  <a:pt x="4346650" y="1434438"/>
                </a:lnTo>
                <a:lnTo>
                  <a:pt x="4446324" y="1434438"/>
                </a:lnTo>
                <a:lnTo>
                  <a:pt x="4528663" y="1434438"/>
                </a:lnTo>
                <a:lnTo>
                  <a:pt x="4528663" y="1456106"/>
                </a:lnTo>
                <a:lnTo>
                  <a:pt x="4658673" y="1456106"/>
                </a:lnTo>
                <a:lnTo>
                  <a:pt x="4658673" y="1469107"/>
                </a:lnTo>
                <a:lnTo>
                  <a:pt x="4736679" y="1469107"/>
                </a:lnTo>
                <a:lnTo>
                  <a:pt x="4736679" y="1499443"/>
                </a:lnTo>
                <a:lnTo>
                  <a:pt x="5057369" y="1499443"/>
                </a:lnTo>
                <a:lnTo>
                  <a:pt x="5057369" y="1516778"/>
                </a:lnTo>
                <a:lnTo>
                  <a:pt x="5200379" y="1516778"/>
                </a:lnTo>
                <a:lnTo>
                  <a:pt x="5200379" y="1542779"/>
                </a:lnTo>
                <a:lnTo>
                  <a:pt x="5291386" y="1542779"/>
                </a:lnTo>
                <a:lnTo>
                  <a:pt x="5291386" y="1560114"/>
                </a:lnTo>
                <a:lnTo>
                  <a:pt x="5499401" y="1560114"/>
                </a:lnTo>
                <a:lnTo>
                  <a:pt x="5499401" y="1560114"/>
                </a:lnTo>
                <a:lnTo>
                  <a:pt x="5577406" y="1560114"/>
                </a:lnTo>
                <a:lnTo>
                  <a:pt x="5590407" y="1573115"/>
                </a:lnTo>
                <a:lnTo>
                  <a:pt x="5937099" y="1573115"/>
                </a:lnTo>
                <a:lnTo>
                  <a:pt x="5937099" y="1607784"/>
                </a:lnTo>
                <a:lnTo>
                  <a:pt x="6179784" y="1607784"/>
                </a:lnTo>
                <a:lnTo>
                  <a:pt x="6179784" y="1646787"/>
                </a:lnTo>
                <a:lnTo>
                  <a:pt x="6400800" y="1646787"/>
                </a:lnTo>
                <a:lnTo>
                  <a:pt x="6400800" y="1707458"/>
                </a:lnTo>
                <a:lnTo>
                  <a:pt x="6760493" y="1707458"/>
                </a:lnTo>
                <a:lnTo>
                  <a:pt x="6760493" y="1737794"/>
                </a:lnTo>
                <a:lnTo>
                  <a:pt x="6855833" y="1737794"/>
                </a:lnTo>
                <a:lnTo>
                  <a:pt x="6855833" y="1772463"/>
                </a:lnTo>
                <a:lnTo>
                  <a:pt x="8129926" y="1772463"/>
                </a:lnTo>
              </a:path>
            </a:pathLst>
          </a:custGeom>
          <a:noFill/>
          <a:ln w="285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Rectangle 4">
            <a:extLst>
              <a:ext uri="{FF2B5EF4-FFF2-40B4-BE49-F238E27FC236}">
                <a16:creationId xmlns:a16="http://schemas.microsoft.com/office/drawing/2014/main" id="{AF7B2563-1725-409C-7C39-7C1AADE83421}"/>
              </a:ext>
            </a:extLst>
          </p:cNvPr>
          <p:cNvSpPr>
            <a:spLocks noGrp="1" noChangeArrowheads="1"/>
          </p:cNvSpPr>
          <p:nvPr>
            <p:ph type="title"/>
          </p:nvPr>
        </p:nvSpPr>
        <p:spPr>
          <a:xfrm>
            <a:off x="231078" y="534083"/>
            <a:ext cx="11740260" cy="496290"/>
          </a:xfrm>
        </p:spPr>
        <p:txBody>
          <a:bodyPr/>
          <a:lstStyle/>
          <a:p>
            <a:r>
              <a:rPr lang="en-US" dirty="0"/>
              <a:t>MajesTEC-3: </a:t>
            </a:r>
            <a:r>
              <a:rPr lang="en-US" altLang="en-US" dirty="0"/>
              <a:t>PFS</a:t>
            </a:r>
          </a:p>
        </p:txBody>
      </p:sp>
      <p:sp>
        <p:nvSpPr>
          <p:cNvPr id="12" name="Text Box 15">
            <a:extLst>
              <a:ext uri="{FF2B5EF4-FFF2-40B4-BE49-F238E27FC236}">
                <a16:creationId xmlns:a16="http://schemas.microsoft.com/office/drawing/2014/main" id="{3DB0249B-1819-53A9-8679-B0F9465AD583}"/>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Abstr LBA6. Costa. NEJM. 2025; Published Online December 9, 2025. </a:t>
            </a:r>
            <a:endParaRPr lang="en-US" altLang="en-US" sz="800" b="0" dirty="0">
              <a:solidFill>
                <a:srgbClr val="161616"/>
              </a:solidFill>
              <a:latin typeface="Poppins" pitchFamily="2" charset="77"/>
            </a:endParaRPr>
          </a:p>
        </p:txBody>
      </p:sp>
      <p:sp>
        <p:nvSpPr>
          <p:cNvPr id="2" name="Freeform: Shape 1">
            <a:extLst>
              <a:ext uri="{FF2B5EF4-FFF2-40B4-BE49-F238E27FC236}">
                <a16:creationId xmlns:a16="http://schemas.microsoft.com/office/drawing/2014/main" id="{EAC03249-2455-D590-B277-CD29C199E249}"/>
              </a:ext>
            </a:extLst>
          </p:cNvPr>
          <p:cNvSpPr/>
          <p:nvPr/>
        </p:nvSpPr>
        <p:spPr>
          <a:xfrm>
            <a:off x="1509132" y="1761893"/>
            <a:ext cx="8638478" cy="2430966"/>
          </a:xfrm>
          <a:custGeom>
            <a:avLst/>
            <a:gdLst>
              <a:gd name="csX0" fmla="*/ 0 w 8638478"/>
              <a:gd name="csY0" fmla="*/ 0 h 2430966"/>
              <a:gd name="csX1" fmla="*/ 0 w 8638478"/>
              <a:gd name="csY1" fmla="*/ 2430966 h 2430966"/>
              <a:gd name="csX2" fmla="*/ 8638478 w 8638478"/>
              <a:gd name="csY2" fmla="*/ 2430966 h 2430966"/>
            </a:gdLst>
            <a:ahLst/>
            <a:cxnLst>
              <a:cxn ang="0">
                <a:pos x="csX0" y="csY0"/>
              </a:cxn>
              <a:cxn ang="0">
                <a:pos x="csX1" y="csY1"/>
              </a:cxn>
              <a:cxn ang="0">
                <a:pos x="csX2" y="csY2"/>
              </a:cxn>
            </a:cxnLst>
            <a:rect l="l" t="t" r="r" b="b"/>
            <a:pathLst>
              <a:path w="8638478" h="2430966">
                <a:moveTo>
                  <a:pt x="0" y="0"/>
                </a:moveTo>
                <a:lnTo>
                  <a:pt x="0" y="2430966"/>
                </a:lnTo>
                <a:lnTo>
                  <a:pt x="8638478" y="2430966"/>
                </a:lnTo>
              </a:path>
            </a:pathLst>
          </a:cu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6D4FE6B-ED80-93E4-888B-469FE296BCBF}"/>
              </a:ext>
            </a:extLst>
          </p:cNvPr>
          <p:cNvGrpSpPr/>
          <p:nvPr/>
        </p:nvGrpSpPr>
        <p:grpSpPr>
          <a:xfrm>
            <a:off x="1446963" y="1761893"/>
            <a:ext cx="72421" cy="2430966"/>
            <a:chOff x="1428949" y="1761893"/>
            <a:chExt cx="90435" cy="2430966"/>
          </a:xfrm>
        </p:grpSpPr>
        <p:cxnSp>
          <p:nvCxnSpPr>
            <p:cNvPr id="5" name="Straight Connector 4">
              <a:extLst>
                <a:ext uri="{FF2B5EF4-FFF2-40B4-BE49-F238E27FC236}">
                  <a16:creationId xmlns:a16="http://schemas.microsoft.com/office/drawing/2014/main" id="{11018B61-5942-AA74-B16D-C548B6542872}"/>
                </a:ext>
              </a:extLst>
            </p:cNvPr>
            <p:cNvCxnSpPr>
              <a:cxnSpLocks/>
            </p:cNvCxnSpPr>
            <p:nvPr/>
          </p:nvCxnSpPr>
          <p:spPr>
            <a:xfrm>
              <a:off x="1428949" y="1761893"/>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EA7C5C9E-CA23-7A54-8746-0F5F3D46862A}"/>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74BDE20-960F-E0A3-A488-D47C3705FF6E}"/>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986B71B-64CC-1AC8-B66B-AA2085D7C4AC}"/>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9521CD41-2712-96E8-3F8A-E3E5525B8C1C}"/>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CE1D2AC-B6B3-B071-F6CE-7E71A744F2F6}"/>
                </a:ext>
              </a:extLst>
            </p:cNvPr>
            <p:cNvCxnSpPr>
              <a:cxnSpLocks/>
            </p:cNvCxnSpPr>
            <p:nvPr/>
          </p:nvCxnSpPr>
          <p:spPr>
            <a:xfrm>
              <a:off x="1428949" y="419285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1CBB1983-9905-8A05-8FFE-4946324327B2}"/>
              </a:ext>
            </a:extLst>
          </p:cNvPr>
          <p:cNvGrpSpPr/>
          <p:nvPr/>
        </p:nvGrpSpPr>
        <p:grpSpPr>
          <a:xfrm>
            <a:off x="1983771" y="4192862"/>
            <a:ext cx="8414425" cy="67636"/>
            <a:chOff x="1983771" y="4192862"/>
            <a:chExt cx="8414425" cy="67636"/>
          </a:xfrm>
        </p:grpSpPr>
        <p:grpSp>
          <p:nvGrpSpPr>
            <p:cNvPr id="13" name="Group 12">
              <a:extLst>
                <a:ext uri="{FF2B5EF4-FFF2-40B4-BE49-F238E27FC236}">
                  <a16:creationId xmlns:a16="http://schemas.microsoft.com/office/drawing/2014/main" id="{B65B380F-DC52-C9FE-39BC-06E6A353C3EC}"/>
                </a:ext>
              </a:extLst>
            </p:cNvPr>
            <p:cNvGrpSpPr/>
            <p:nvPr/>
          </p:nvGrpSpPr>
          <p:grpSpPr>
            <a:xfrm rot="5400000">
              <a:off x="3165437" y="3011196"/>
              <a:ext cx="67634" cy="2430966"/>
              <a:chOff x="1428949" y="1761893"/>
              <a:chExt cx="90435" cy="2430966"/>
            </a:xfrm>
          </p:grpSpPr>
          <p:cxnSp>
            <p:nvCxnSpPr>
              <p:cNvPr id="14" name="Straight Connector 13">
                <a:extLst>
                  <a:ext uri="{FF2B5EF4-FFF2-40B4-BE49-F238E27FC236}">
                    <a16:creationId xmlns:a16="http://schemas.microsoft.com/office/drawing/2014/main" id="{0AA82344-6DD4-E4BE-FA0F-AE8BD17F2193}"/>
                  </a:ext>
                </a:extLst>
              </p:cNvPr>
              <p:cNvCxnSpPr>
                <a:cxnSpLocks/>
              </p:cNvCxnSpPr>
              <p:nvPr/>
            </p:nvCxnSpPr>
            <p:spPr>
              <a:xfrm>
                <a:off x="1428949" y="1761893"/>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EA5B851-7CAB-7856-0AC4-AC5834F38017}"/>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21ECFD7-9BFE-1B30-9E97-C1A1153309F6}"/>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ED6B695-D05C-5D7C-E383-62806EFB527B}"/>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C9379F0-3C10-4A2C-E3E6-8BDBE04BFAD1}"/>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DBEF6CD-B46A-85CC-C125-362999CF8D7D}"/>
                  </a:ext>
                </a:extLst>
              </p:cNvPr>
              <p:cNvCxnSpPr>
                <a:cxnSpLocks/>
              </p:cNvCxnSpPr>
              <p:nvPr/>
            </p:nvCxnSpPr>
            <p:spPr>
              <a:xfrm>
                <a:off x="1428949" y="419285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3CB2E28A-4406-BDB3-9E24-045C4A7A01C3}"/>
                </a:ext>
              </a:extLst>
            </p:cNvPr>
            <p:cNvGrpSpPr/>
            <p:nvPr/>
          </p:nvGrpSpPr>
          <p:grpSpPr>
            <a:xfrm rot="5400000">
              <a:off x="6402776" y="3011197"/>
              <a:ext cx="67634" cy="2430966"/>
              <a:chOff x="1428949" y="1761893"/>
              <a:chExt cx="90435" cy="2430966"/>
            </a:xfrm>
          </p:grpSpPr>
          <p:cxnSp>
            <p:nvCxnSpPr>
              <p:cNvPr id="21" name="Straight Connector 20">
                <a:extLst>
                  <a:ext uri="{FF2B5EF4-FFF2-40B4-BE49-F238E27FC236}">
                    <a16:creationId xmlns:a16="http://schemas.microsoft.com/office/drawing/2014/main" id="{200406CF-E0C4-76CF-6A51-3C444744B598}"/>
                  </a:ext>
                </a:extLst>
              </p:cNvPr>
              <p:cNvCxnSpPr>
                <a:cxnSpLocks/>
              </p:cNvCxnSpPr>
              <p:nvPr/>
            </p:nvCxnSpPr>
            <p:spPr>
              <a:xfrm>
                <a:off x="1428949" y="1761893"/>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85B21E0-3490-4F0F-8CC0-D1B2C392CB78}"/>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9F624A0-E81E-DDA2-0164-D7B693F88D45}"/>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12303CB-D39C-9EF9-85B6-F4386A1D3171}"/>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F2CDA67-3C13-E7AF-DD08-44E44DABEA70}"/>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0C27194-9401-A40D-4E93-23D6F711AAFF}"/>
                  </a:ext>
                </a:extLst>
              </p:cNvPr>
              <p:cNvCxnSpPr>
                <a:cxnSpLocks/>
              </p:cNvCxnSpPr>
              <p:nvPr/>
            </p:nvCxnSpPr>
            <p:spPr>
              <a:xfrm>
                <a:off x="1428949" y="419285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9A511B97-91FE-CC66-E7DB-C18477EF803A}"/>
                </a:ext>
              </a:extLst>
            </p:cNvPr>
            <p:cNvGrpSpPr/>
            <p:nvPr/>
          </p:nvGrpSpPr>
          <p:grpSpPr>
            <a:xfrm rot="5400000">
              <a:off x="9394249" y="3256551"/>
              <a:ext cx="67634" cy="1940260"/>
              <a:chOff x="1428949" y="2248086"/>
              <a:chExt cx="90435" cy="1940260"/>
            </a:xfrm>
          </p:grpSpPr>
          <p:cxnSp>
            <p:nvCxnSpPr>
              <p:cNvPr id="29" name="Straight Connector 28">
                <a:extLst>
                  <a:ext uri="{FF2B5EF4-FFF2-40B4-BE49-F238E27FC236}">
                    <a16:creationId xmlns:a16="http://schemas.microsoft.com/office/drawing/2014/main" id="{F16C3981-1C56-DBD9-FCFC-8AAA644599D9}"/>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B26C390-3F86-A302-30D4-41C0B8C51756}"/>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61959FF-7AB8-91B9-7982-BD3E3614A95E}"/>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13F811E-6658-008E-9038-3F024BF78B4A}"/>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0900A23-8E41-B9BD-672A-131A0DC0A6A1}"/>
                  </a:ext>
                </a:extLst>
              </p:cNvPr>
              <p:cNvCxnSpPr>
                <a:cxnSpLocks/>
              </p:cNvCxnSpPr>
              <p:nvPr/>
            </p:nvCxnSpPr>
            <p:spPr>
              <a:xfrm>
                <a:off x="1428949" y="418834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0384" name="Group 10383">
            <a:extLst>
              <a:ext uri="{FF2B5EF4-FFF2-40B4-BE49-F238E27FC236}">
                <a16:creationId xmlns:a16="http://schemas.microsoft.com/office/drawing/2014/main" id="{C3FC155A-2335-5065-55AB-52030225C3C7}"/>
              </a:ext>
            </a:extLst>
          </p:cNvPr>
          <p:cNvGrpSpPr/>
          <p:nvPr/>
        </p:nvGrpSpPr>
        <p:grpSpPr>
          <a:xfrm>
            <a:off x="923487" y="1652096"/>
            <a:ext cx="500673" cy="2741535"/>
            <a:chOff x="923487" y="1684328"/>
            <a:chExt cx="500673" cy="1859879"/>
          </a:xfrm>
        </p:grpSpPr>
        <p:sp>
          <p:nvSpPr>
            <p:cNvPr id="10245" name="TextBox 10244">
              <a:extLst>
                <a:ext uri="{FF2B5EF4-FFF2-40B4-BE49-F238E27FC236}">
                  <a16:creationId xmlns:a16="http://schemas.microsoft.com/office/drawing/2014/main" id="{354AC9A4-9B98-8C4E-DD84-13E392E2B0D3}"/>
                </a:ext>
              </a:extLst>
            </p:cNvPr>
            <p:cNvSpPr txBox="1"/>
            <p:nvPr/>
          </p:nvSpPr>
          <p:spPr>
            <a:xfrm>
              <a:off x="936480" y="1684328"/>
              <a:ext cx="487680" cy="202743"/>
            </a:xfrm>
            <a:prstGeom prst="rect">
              <a:avLst/>
            </a:prstGeom>
          </p:spPr>
          <p:txBody>
            <a:bodyPr vert="horz" wrap="none" lIns="0" tIns="0" rIns="0" bIns="0" rtlCol="0">
              <a:noAutofit/>
            </a:bodyPr>
            <a:lstStyle/>
            <a:p>
              <a:pPr algn="r"/>
              <a:r>
                <a:rPr lang="en-US" sz="1600" dirty="0"/>
                <a:t>100</a:t>
              </a:r>
            </a:p>
          </p:txBody>
        </p:sp>
        <p:sp>
          <p:nvSpPr>
            <p:cNvPr id="10246" name="TextBox 10245">
              <a:extLst>
                <a:ext uri="{FF2B5EF4-FFF2-40B4-BE49-F238E27FC236}">
                  <a16:creationId xmlns:a16="http://schemas.microsoft.com/office/drawing/2014/main" id="{648C2AF2-8750-D66C-77DD-DD8408A916E7}"/>
                </a:ext>
              </a:extLst>
            </p:cNvPr>
            <p:cNvSpPr txBox="1"/>
            <p:nvPr/>
          </p:nvSpPr>
          <p:spPr>
            <a:xfrm>
              <a:off x="923487" y="2004350"/>
              <a:ext cx="487680" cy="205734"/>
            </a:xfrm>
            <a:prstGeom prst="rect">
              <a:avLst/>
            </a:prstGeom>
          </p:spPr>
          <p:txBody>
            <a:bodyPr vert="horz" wrap="none" lIns="0" tIns="0" rIns="0" bIns="0" rtlCol="0">
              <a:noAutofit/>
            </a:bodyPr>
            <a:lstStyle/>
            <a:p>
              <a:pPr algn="r"/>
              <a:r>
                <a:rPr lang="en-US" sz="1600" dirty="0"/>
                <a:t>80</a:t>
              </a:r>
            </a:p>
          </p:txBody>
        </p:sp>
        <p:sp>
          <p:nvSpPr>
            <p:cNvPr id="10247" name="TextBox 10246">
              <a:extLst>
                <a:ext uri="{FF2B5EF4-FFF2-40B4-BE49-F238E27FC236}">
                  <a16:creationId xmlns:a16="http://schemas.microsoft.com/office/drawing/2014/main" id="{AD9BED10-B356-0820-0BEE-84568AFC57F1}"/>
                </a:ext>
              </a:extLst>
            </p:cNvPr>
            <p:cNvSpPr txBox="1"/>
            <p:nvPr/>
          </p:nvSpPr>
          <p:spPr>
            <a:xfrm>
              <a:off x="923487" y="2346984"/>
              <a:ext cx="487680" cy="205734"/>
            </a:xfrm>
            <a:prstGeom prst="rect">
              <a:avLst/>
            </a:prstGeom>
          </p:spPr>
          <p:txBody>
            <a:bodyPr vert="horz" wrap="none" lIns="0" tIns="0" rIns="0" bIns="0" rtlCol="0">
              <a:noAutofit/>
            </a:bodyPr>
            <a:lstStyle/>
            <a:p>
              <a:pPr algn="r"/>
              <a:r>
                <a:rPr lang="en-US" sz="1600" dirty="0"/>
                <a:t>60</a:t>
              </a:r>
            </a:p>
          </p:txBody>
        </p:sp>
        <p:sp>
          <p:nvSpPr>
            <p:cNvPr id="10248" name="TextBox 10247">
              <a:extLst>
                <a:ext uri="{FF2B5EF4-FFF2-40B4-BE49-F238E27FC236}">
                  <a16:creationId xmlns:a16="http://schemas.microsoft.com/office/drawing/2014/main" id="{7A06E4B1-D97F-9B8A-26EE-3041FAB799FD}"/>
                </a:ext>
              </a:extLst>
            </p:cNvPr>
            <p:cNvSpPr txBox="1"/>
            <p:nvPr/>
          </p:nvSpPr>
          <p:spPr>
            <a:xfrm>
              <a:off x="923487" y="2674644"/>
              <a:ext cx="487680" cy="205734"/>
            </a:xfrm>
            <a:prstGeom prst="rect">
              <a:avLst/>
            </a:prstGeom>
          </p:spPr>
          <p:txBody>
            <a:bodyPr vert="horz" wrap="none" lIns="0" tIns="0" rIns="0" bIns="0" rtlCol="0">
              <a:noAutofit/>
            </a:bodyPr>
            <a:lstStyle/>
            <a:p>
              <a:pPr algn="r"/>
              <a:r>
                <a:rPr lang="en-US" sz="1600" dirty="0"/>
                <a:t>40</a:t>
              </a:r>
            </a:p>
          </p:txBody>
        </p:sp>
        <p:sp>
          <p:nvSpPr>
            <p:cNvPr id="10249" name="TextBox 10248">
              <a:extLst>
                <a:ext uri="{FF2B5EF4-FFF2-40B4-BE49-F238E27FC236}">
                  <a16:creationId xmlns:a16="http://schemas.microsoft.com/office/drawing/2014/main" id="{CBEE4BFC-D604-CD1F-D22F-8BEBE049F89E}"/>
                </a:ext>
              </a:extLst>
            </p:cNvPr>
            <p:cNvSpPr txBox="1"/>
            <p:nvPr/>
          </p:nvSpPr>
          <p:spPr>
            <a:xfrm>
              <a:off x="923487" y="3010813"/>
              <a:ext cx="487680" cy="205734"/>
            </a:xfrm>
            <a:prstGeom prst="rect">
              <a:avLst/>
            </a:prstGeom>
          </p:spPr>
          <p:txBody>
            <a:bodyPr vert="horz" wrap="none" lIns="0" tIns="0" rIns="0" bIns="0" rtlCol="0">
              <a:noAutofit/>
            </a:bodyPr>
            <a:lstStyle/>
            <a:p>
              <a:pPr algn="r"/>
              <a:r>
                <a:rPr lang="en-US" sz="1600" dirty="0"/>
                <a:t>20</a:t>
              </a:r>
            </a:p>
          </p:txBody>
        </p:sp>
        <p:sp>
          <p:nvSpPr>
            <p:cNvPr id="10250" name="TextBox 10249">
              <a:extLst>
                <a:ext uri="{FF2B5EF4-FFF2-40B4-BE49-F238E27FC236}">
                  <a16:creationId xmlns:a16="http://schemas.microsoft.com/office/drawing/2014/main" id="{DF54496C-872A-4393-23A8-8824C3AA55EB}"/>
                </a:ext>
              </a:extLst>
            </p:cNvPr>
            <p:cNvSpPr txBox="1"/>
            <p:nvPr/>
          </p:nvSpPr>
          <p:spPr>
            <a:xfrm>
              <a:off x="923487" y="3338473"/>
              <a:ext cx="487680" cy="205734"/>
            </a:xfrm>
            <a:prstGeom prst="rect">
              <a:avLst/>
            </a:prstGeom>
          </p:spPr>
          <p:txBody>
            <a:bodyPr vert="horz" wrap="none" lIns="0" tIns="0" rIns="0" bIns="0" rtlCol="0">
              <a:noAutofit/>
            </a:bodyPr>
            <a:lstStyle/>
            <a:p>
              <a:pPr algn="r"/>
              <a:r>
                <a:rPr lang="en-US" sz="1600" dirty="0"/>
                <a:t>0</a:t>
              </a:r>
            </a:p>
          </p:txBody>
        </p:sp>
      </p:grpSp>
      <p:grpSp>
        <p:nvGrpSpPr>
          <p:cNvPr id="10385" name="Group 10384">
            <a:extLst>
              <a:ext uri="{FF2B5EF4-FFF2-40B4-BE49-F238E27FC236}">
                <a16:creationId xmlns:a16="http://schemas.microsoft.com/office/drawing/2014/main" id="{17B18D69-3356-370E-DACD-8D7A79B0FDB3}"/>
              </a:ext>
            </a:extLst>
          </p:cNvPr>
          <p:cNvGrpSpPr/>
          <p:nvPr/>
        </p:nvGrpSpPr>
        <p:grpSpPr>
          <a:xfrm>
            <a:off x="1153462" y="4299990"/>
            <a:ext cx="9358163" cy="213696"/>
            <a:chOff x="1314277" y="4381814"/>
            <a:chExt cx="4456923" cy="213696"/>
          </a:xfrm>
        </p:grpSpPr>
        <p:sp>
          <p:nvSpPr>
            <p:cNvPr id="10251" name="TextBox 10250">
              <a:extLst>
                <a:ext uri="{FF2B5EF4-FFF2-40B4-BE49-F238E27FC236}">
                  <a16:creationId xmlns:a16="http://schemas.microsoft.com/office/drawing/2014/main" id="{4D60A74C-CA64-DC49-7A23-F63C6927E364}"/>
                </a:ext>
              </a:extLst>
            </p:cNvPr>
            <p:cNvSpPr txBox="1"/>
            <p:nvPr/>
          </p:nvSpPr>
          <p:spPr>
            <a:xfrm>
              <a:off x="1314277" y="4385795"/>
              <a:ext cx="343011" cy="205734"/>
            </a:xfrm>
            <a:prstGeom prst="rect">
              <a:avLst/>
            </a:prstGeom>
          </p:spPr>
          <p:txBody>
            <a:bodyPr vert="horz" wrap="none" lIns="0" tIns="0" rIns="0" bIns="0" rtlCol="0">
              <a:noAutofit/>
            </a:bodyPr>
            <a:lstStyle/>
            <a:p>
              <a:pPr algn="ctr"/>
              <a:r>
                <a:rPr lang="en-US" sz="1600" dirty="0"/>
                <a:t>0</a:t>
              </a:r>
            </a:p>
          </p:txBody>
        </p:sp>
        <p:sp>
          <p:nvSpPr>
            <p:cNvPr id="10252" name="TextBox 10251">
              <a:extLst>
                <a:ext uri="{FF2B5EF4-FFF2-40B4-BE49-F238E27FC236}">
                  <a16:creationId xmlns:a16="http://schemas.microsoft.com/office/drawing/2014/main" id="{D2491356-67CC-DF8B-0B89-FA0370C11747}"/>
                </a:ext>
              </a:extLst>
            </p:cNvPr>
            <p:cNvSpPr txBox="1"/>
            <p:nvPr/>
          </p:nvSpPr>
          <p:spPr>
            <a:xfrm>
              <a:off x="1577517" y="4385795"/>
              <a:ext cx="343011" cy="205734"/>
            </a:xfrm>
            <a:prstGeom prst="rect">
              <a:avLst/>
            </a:prstGeom>
          </p:spPr>
          <p:txBody>
            <a:bodyPr vert="horz" wrap="none" lIns="0" tIns="0" rIns="0" bIns="0" rtlCol="0">
              <a:noAutofit/>
            </a:bodyPr>
            <a:lstStyle/>
            <a:p>
              <a:pPr algn="ctr"/>
              <a:r>
                <a:rPr lang="en-US" sz="1600" dirty="0"/>
                <a:t>3</a:t>
              </a:r>
            </a:p>
          </p:txBody>
        </p:sp>
        <p:sp>
          <p:nvSpPr>
            <p:cNvPr id="10253" name="TextBox 10252">
              <a:extLst>
                <a:ext uri="{FF2B5EF4-FFF2-40B4-BE49-F238E27FC236}">
                  <a16:creationId xmlns:a16="http://schemas.microsoft.com/office/drawing/2014/main" id="{20FD511A-8667-B295-46DD-224EAB7A99E6}"/>
                </a:ext>
              </a:extLst>
            </p:cNvPr>
            <p:cNvSpPr txBox="1"/>
            <p:nvPr/>
          </p:nvSpPr>
          <p:spPr>
            <a:xfrm>
              <a:off x="1836136" y="4389776"/>
              <a:ext cx="343011" cy="205734"/>
            </a:xfrm>
            <a:prstGeom prst="rect">
              <a:avLst/>
            </a:prstGeom>
          </p:spPr>
          <p:txBody>
            <a:bodyPr vert="horz" wrap="none" lIns="0" tIns="0" rIns="0" bIns="0" rtlCol="0">
              <a:noAutofit/>
            </a:bodyPr>
            <a:lstStyle/>
            <a:p>
              <a:pPr algn="ctr"/>
              <a:r>
                <a:rPr lang="en-US" sz="1600" dirty="0"/>
                <a:t>6</a:t>
              </a:r>
            </a:p>
          </p:txBody>
        </p:sp>
        <p:sp>
          <p:nvSpPr>
            <p:cNvPr id="10254" name="TextBox 10253">
              <a:extLst>
                <a:ext uri="{FF2B5EF4-FFF2-40B4-BE49-F238E27FC236}">
                  <a16:creationId xmlns:a16="http://schemas.microsoft.com/office/drawing/2014/main" id="{047D88CF-9ACF-E875-B3A0-DB6911D76A41}"/>
                </a:ext>
              </a:extLst>
            </p:cNvPr>
            <p:cNvSpPr txBox="1"/>
            <p:nvPr/>
          </p:nvSpPr>
          <p:spPr>
            <a:xfrm>
              <a:off x="2099376" y="4389776"/>
              <a:ext cx="343011" cy="205734"/>
            </a:xfrm>
            <a:prstGeom prst="rect">
              <a:avLst/>
            </a:prstGeom>
          </p:spPr>
          <p:txBody>
            <a:bodyPr vert="horz" wrap="none" lIns="0" tIns="0" rIns="0" bIns="0" rtlCol="0">
              <a:noAutofit/>
            </a:bodyPr>
            <a:lstStyle/>
            <a:p>
              <a:pPr algn="ctr"/>
              <a:r>
                <a:rPr lang="en-US" sz="1600" dirty="0"/>
                <a:t>9</a:t>
              </a:r>
            </a:p>
          </p:txBody>
        </p:sp>
        <p:sp>
          <p:nvSpPr>
            <p:cNvPr id="10255" name="TextBox 10254">
              <a:extLst>
                <a:ext uri="{FF2B5EF4-FFF2-40B4-BE49-F238E27FC236}">
                  <a16:creationId xmlns:a16="http://schemas.microsoft.com/office/drawing/2014/main" id="{D97C23B9-3C45-4102-1FE4-72D235C0EA94}"/>
                </a:ext>
              </a:extLst>
            </p:cNvPr>
            <p:cNvSpPr txBox="1"/>
            <p:nvPr/>
          </p:nvSpPr>
          <p:spPr>
            <a:xfrm>
              <a:off x="2338945" y="4385795"/>
              <a:ext cx="343011" cy="205734"/>
            </a:xfrm>
            <a:prstGeom prst="rect">
              <a:avLst/>
            </a:prstGeom>
          </p:spPr>
          <p:txBody>
            <a:bodyPr vert="horz" wrap="none" lIns="0" tIns="0" rIns="0" bIns="0" rtlCol="0">
              <a:noAutofit/>
            </a:bodyPr>
            <a:lstStyle/>
            <a:p>
              <a:pPr algn="ctr"/>
              <a:r>
                <a:rPr lang="en-US" sz="1600" dirty="0"/>
                <a:t>12</a:t>
              </a:r>
            </a:p>
          </p:txBody>
        </p:sp>
        <p:sp>
          <p:nvSpPr>
            <p:cNvPr id="10256" name="TextBox 10255">
              <a:extLst>
                <a:ext uri="{FF2B5EF4-FFF2-40B4-BE49-F238E27FC236}">
                  <a16:creationId xmlns:a16="http://schemas.microsoft.com/office/drawing/2014/main" id="{8A1D2A66-FE14-1DCD-7FC5-03833E1B18F7}"/>
                </a:ext>
              </a:extLst>
            </p:cNvPr>
            <p:cNvSpPr txBox="1"/>
            <p:nvPr/>
          </p:nvSpPr>
          <p:spPr>
            <a:xfrm>
              <a:off x="2609805" y="4385795"/>
              <a:ext cx="343011" cy="205734"/>
            </a:xfrm>
            <a:prstGeom prst="rect">
              <a:avLst/>
            </a:prstGeom>
          </p:spPr>
          <p:txBody>
            <a:bodyPr vert="horz" wrap="none" lIns="0" tIns="0" rIns="0" bIns="0" rtlCol="0">
              <a:noAutofit/>
            </a:bodyPr>
            <a:lstStyle/>
            <a:p>
              <a:pPr algn="ctr"/>
              <a:r>
                <a:rPr lang="en-US" sz="1600" dirty="0"/>
                <a:t>15</a:t>
              </a:r>
            </a:p>
          </p:txBody>
        </p:sp>
        <p:sp>
          <p:nvSpPr>
            <p:cNvPr id="10257" name="TextBox 10256">
              <a:extLst>
                <a:ext uri="{FF2B5EF4-FFF2-40B4-BE49-F238E27FC236}">
                  <a16:creationId xmlns:a16="http://schemas.microsoft.com/office/drawing/2014/main" id="{D2135365-0A96-C99B-E151-5EF93BFB59F3}"/>
                </a:ext>
              </a:extLst>
            </p:cNvPr>
            <p:cNvSpPr txBox="1"/>
            <p:nvPr/>
          </p:nvSpPr>
          <p:spPr>
            <a:xfrm>
              <a:off x="2853184" y="4389776"/>
              <a:ext cx="343011" cy="205734"/>
            </a:xfrm>
            <a:prstGeom prst="rect">
              <a:avLst/>
            </a:prstGeom>
          </p:spPr>
          <p:txBody>
            <a:bodyPr vert="horz" wrap="none" lIns="0" tIns="0" rIns="0" bIns="0" rtlCol="0">
              <a:noAutofit/>
            </a:bodyPr>
            <a:lstStyle/>
            <a:p>
              <a:pPr algn="ctr"/>
              <a:r>
                <a:rPr lang="en-US" sz="1600" dirty="0"/>
                <a:t>18</a:t>
              </a:r>
            </a:p>
          </p:txBody>
        </p:sp>
        <p:sp>
          <p:nvSpPr>
            <p:cNvPr id="10258" name="TextBox 10257">
              <a:extLst>
                <a:ext uri="{FF2B5EF4-FFF2-40B4-BE49-F238E27FC236}">
                  <a16:creationId xmlns:a16="http://schemas.microsoft.com/office/drawing/2014/main" id="{A2A658D1-C6F7-678E-D503-0FDDA1F4071D}"/>
                </a:ext>
              </a:extLst>
            </p:cNvPr>
            <p:cNvSpPr txBox="1"/>
            <p:nvPr/>
          </p:nvSpPr>
          <p:spPr>
            <a:xfrm>
              <a:off x="3108804" y="4389776"/>
              <a:ext cx="343011" cy="205734"/>
            </a:xfrm>
            <a:prstGeom prst="rect">
              <a:avLst/>
            </a:prstGeom>
          </p:spPr>
          <p:txBody>
            <a:bodyPr vert="horz" wrap="none" lIns="0" tIns="0" rIns="0" bIns="0" rtlCol="0">
              <a:noAutofit/>
            </a:bodyPr>
            <a:lstStyle/>
            <a:p>
              <a:pPr algn="ctr"/>
              <a:r>
                <a:rPr lang="en-US" sz="1600" dirty="0"/>
                <a:t>21</a:t>
              </a:r>
            </a:p>
          </p:txBody>
        </p:sp>
        <p:sp>
          <p:nvSpPr>
            <p:cNvPr id="10259" name="TextBox 10258">
              <a:extLst>
                <a:ext uri="{FF2B5EF4-FFF2-40B4-BE49-F238E27FC236}">
                  <a16:creationId xmlns:a16="http://schemas.microsoft.com/office/drawing/2014/main" id="{A77D3244-47B2-47B1-94CD-E9A938E53787}"/>
                </a:ext>
              </a:extLst>
            </p:cNvPr>
            <p:cNvSpPr txBox="1"/>
            <p:nvPr/>
          </p:nvSpPr>
          <p:spPr>
            <a:xfrm>
              <a:off x="3363613" y="4385624"/>
              <a:ext cx="343011" cy="205734"/>
            </a:xfrm>
            <a:prstGeom prst="rect">
              <a:avLst/>
            </a:prstGeom>
          </p:spPr>
          <p:txBody>
            <a:bodyPr vert="horz" wrap="none" lIns="0" tIns="0" rIns="0" bIns="0" rtlCol="0">
              <a:noAutofit/>
            </a:bodyPr>
            <a:lstStyle/>
            <a:p>
              <a:pPr algn="ctr"/>
              <a:r>
                <a:rPr lang="en-US" sz="1600" dirty="0"/>
                <a:t>24</a:t>
              </a:r>
            </a:p>
          </p:txBody>
        </p:sp>
        <p:sp>
          <p:nvSpPr>
            <p:cNvPr id="10260" name="TextBox 10259">
              <a:extLst>
                <a:ext uri="{FF2B5EF4-FFF2-40B4-BE49-F238E27FC236}">
                  <a16:creationId xmlns:a16="http://schemas.microsoft.com/office/drawing/2014/main" id="{92E38E3F-0D7F-18E0-D164-918530F8AB7D}"/>
                </a:ext>
              </a:extLst>
            </p:cNvPr>
            <p:cNvSpPr txBox="1"/>
            <p:nvPr/>
          </p:nvSpPr>
          <p:spPr>
            <a:xfrm>
              <a:off x="3626853" y="4385624"/>
              <a:ext cx="343011" cy="205734"/>
            </a:xfrm>
            <a:prstGeom prst="rect">
              <a:avLst/>
            </a:prstGeom>
          </p:spPr>
          <p:txBody>
            <a:bodyPr vert="horz" wrap="none" lIns="0" tIns="0" rIns="0" bIns="0" rtlCol="0">
              <a:noAutofit/>
            </a:bodyPr>
            <a:lstStyle/>
            <a:p>
              <a:pPr algn="ctr"/>
              <a:r>
                <a:rPr lang="en-US" sz="1600" dirty="0"/>
                <a:t>27</a:t>
              </a:r>
            </a:p>
          </p:txBody>
        </p:sp>
        <p:sp>
          <p:nvSpPr>
            <p:cNvPr id="10261" name="TextBox 10260">
              <a:extLst>
                <a:ext uri="{FF2B5EF4-FFF2-40B4-BE49-F238E27FC236}">
                  <a16:creationId xmlns:a16="http://schemas.microsoft.com/office/drawing/2014/main" id="{42BB6E73-3B2A-E439-6649-4FBEC2BA7F1D}"/>
                </a:ext>
              </a:extLst>
            </p:cNvPr>
            <p:cNvSpPr txBox="1"/>
            <p:nvPr/>
          </p:nvSpPr>
          <p:spPr>
            <a:xfrm>
              <a:off x="3885472" y="4389605"/>
              <a:ext cx="343011" cy="205734"/>
            </a:xfrm>
            <a:prstGeom prst="rect">
              <a:avLst/>
            </a:prstGeom>
          </p:spPr>
          <p:txBody>
            <a:bodyPr vert="horz" wrap="none" lIns="0" tIns="0" rIns="0" bIns="0" rtlCol="0">
              <a:noAutofit/>
            </a:bodyPr>
            <a:lstStyle/>
            <a:p>
              <a:pPr algn="ctr"/>
              <a:r>
                <a:rPr lang="en-US" sz="1600" dirty="0"/>
                <a:t>30</a:t>
              </a:r>
            </a:p>
          </p:txBody>
        </p:sp>
        <p:sp>
          <p:nvSpPr>
            <p:cNvPr id="10262" name="TextBox 10261">
              <a:extLst>
                <a:ext uri="{FF2B5EF4-FFF2-40B4-BE49-F238E27FC236}">
                  <a16:creationId xmlns:a16="http://schemas.microsoft.com/office/drawing/2014/main" id="{A31FD897-EF82-4EE9-A2C2-0A4DB1B3B48A}"/>
                </a:ext>
              </a:extLst>
            </p:cNvPr>
            <p:cNvSpPr txBox="1"/>
            <p:nvPr/>
          </p:nvSpPr>
          <p:spPr>
            <a:xfrm>
              <a:off x="4148712" y="4389605"/>
              <a:ext cx="343011" cy="205734"/>
            </a:xfrm>
            <a:prstGeom prst="rect">
              <a:avLst/>
            </a:prstGeom>
          </p:spPr>
          <p:txBody>
            <a:bodyPr vert="horz" wrap="none" lIns="0" tIns="0" rIns="0" bIns="0" rtlCol="0">
              <a:noAutofit/>
            </a:bodyPr>
            <a:lstStyle/>
            <a:p>
              <a:pPr algn="ctr"/>
              <a:r>
                <a:rPr lang="en-US" sz="1600" dirty="0"/>
                <a:t>33</a:t>
              </a:r>
            </a:p>
          </p:txBody>
        </p:sp>
        <p:sp>
          <p:nvSpPr>
            <p:cNvPr id="10263" name="TextBox 10262">
              <a:extLst>
                <a:ext uri="{FF2B5EF4-FFF2-40B4-BE49-F238E27FC236}">
                  <a16:creationId xmlns:a16="http://schemas.microsoft.com/office/drawing/2014/main" id="{EA76AAFC-5437-74C7-6BDB-3862DC8411B2}"/>
                </a:ext>
              </a:extLst>
            </p:cNvPr>
            <p:cNvSpPr txBox="1"/>
            <p:nvPr/>
          </p:nvSpPr>
          <p:spPr>
            <a:xfrm>
              <a:off x="4388281" y="4385624"/>
              <a:ext cx="343011" cy="205734"/>
            </a:xfrm>
            <a:prstGeom prst="rect">
              <a:avLst/>
            </a:prstGeom>
          </p:spPr>
          <p:txBody>
            <a:bodyPr vert="horz" wrap="none" lIns="0" tIns="0" rIns="0" bIns="0" rtlCol="0">
              <a:noAutofit/>
            </a:bodyPr>
            <a:lstStyle/>
            <a:p>
              <a:pPr algn="ctr"/>
              <a:r>
                <a:rPr lang="en-US" sz="1600" dirty="0"/>
                <a:t>36</a:t>
              </a:r>
            </a:p>
          </p:txBody>
        </p:sp>
        <p:sp>
          <p:nvSpPr>
            <p:cNvPr id="10264" name="TextBox 10263">
              <a:extLst>
                <a:ext uri="{FF2B5EF4-FFF2-40B4-BE49-F238E27FC236}">
                  <a16:creationId xmlns:a16="http://schemas.microsoft.com/office/drawing/2014/main" id="{CB62AECA-A28C-BE6A-D379-A3081505B109}"/>
                </a:ext>
              </a:extLst>
            </p:cNvPr>
            <p:cNvSpPr txBox="1"/>
            <p:nvPr/>
          </p:nvSpPr>
          <p:spPr>
            <a:xfrm>
              <a:off x="4643901" y="4385624"/>
              <a:ext cx="343011" cy="205734"/>
            </a:xfrm>
            <a:prstGeom prst="rect">
              <a:avLst/>
            </a:prstGeom>
          </p:spPr>
          <p:txBody>
            <a:bodyPr vert="horz" wrap="none" lIns="0" tIns="0" rIns="0" bIns="0" rtlCol="0">
              <a:noAutofit/>
            </a:bodyPr>
            <a:lstStyle/>
            <a:p>
              <a:pPr algn="ctr"/>
              <a:r>
                <a:rPr lang="en-US" sz="1600" dirty="0"/>
                <a:t>39</a:t>
              </a:r>
            </a:p>
          </p:txBody>
        </p:sp>
        <p:sp>
          <p:nvSpPr>
            <p:cNvPr id="10265" name="TextBox 10264">
              <a:extLst>
                <a:ext uri="{FF2B5EF4-FFF2-40B4-BE49-F238E27FC236}">
                  <a16:creationId xmlns:a16="http://schemas.microsoft.com/office/drawing/2014/main" id="{F233F17C-341A-80AF-9428-ED26926ED96D}"/>
                </a:ext>
              </a:extLst>
            </p:cNvPr>
            <p:cNvSpPr txBox="1"/>
            <p:nvPr/>
          </p:nvSpPr>
          <p:spPr>
            <a:xfrm>
              <a:off x="4902520" y="4389605"/>
              <a:ext cx="343011" cy="205734"/>
            </a:xfrm>
            <a:prstGeom prst="rect">
              <a:avLst/>
            </a:prstGeom>
          </p:spPr>
          <p:txBody>
            <a:bodyPr vert="horz" wrap="none" lIns="0" tIns="0" rIns="0" bIns="0" rtlCol="0">
              <a:noAutofit/>
            </a:bodyPr>
            <a:lstStyle/>
            <a:p>
              <a:pPr algn="ctr"/>
              <a:r>
                <a:rPr lang="en-US" sz="1600" dirty="0"/>
                <a:t>42</a:t>
              </a:r>
            </a:p>
          </p:txBody>
        </p:sp>
        <p:sp>
          <p:nvSpPr>
            <p:cNvPr id="10266" name="TextBox 10265">
              <a:extLst>
                <a:ext uri="{FF2B5EF4-FFF2-40B4-BE49-F238E27FC236}">
                  <a16:creationId xmlns:a16="http://schemas.microsoft.com/office/drawing/2014/main" id="{704D5E1B-4154-1678-98F6-BC80460CC745}"/>
                </a:ext>
              </a:extLst>
            </p:cNvPr>
            <p:cNvSpPr txBox="1"/>
            <p:nvPr/>
          </p:nvSpPr>
          <p:spPr>
            <a:xfrm>
              <a:off x="5158140" y="4389605"/>
              <a:ext cx="343011" cy="205734"/>
            </a:xfrm>
            <a:prstGeom prst="rect">
              <a:avLst/>
            </a:prstGeom>
          </p:spPr>
          <p:txBody>
            <a:bodyPr vert="horz" wrap="none" lIns="0" tIns="0" rIns="0" bIns="0" rtlCol="0">
              <a:noAutofit/>
            </a:bodyPr>
            <a:lstStyle/>
            <a:p>
              <a:pPr algn="ctr"/>
              <a:r>
                <a:rPr lang="en-US" sz="1600" dirty="0"/>
                <a:t>45</a:t>
              </a:r>
            </a:p>
          </p:txBody>
        </p:sp>
        <p:sp>
          <p:nvSpPr>
            <p:cNvPr id="10267" name="TextBox 10266">
              <a:extLst>
                <a:ext uri="{FF2B5EF4-FFF2-40B4-BE49-F238E27FC236}">
                  <a16:creationId xmlns:a16="http://schemas.microsoft.com/office/drawing/2014/main" id="{5A0B8AEA-3183-A641-DDC8-686AA2D42E37}"/>
                </a:ext>
              </a:extLst>
            </p:cNvPr>
            <p:cNvSpPr txBox="1"/>
            <p:nvPr/>
          </p:nvSpPr>
          <p:spPr>
            <a:xfrm>
              <a:off x="5428189" y="4381814"/>
              <a:ext cx="343011" cy="205734"/>
            </a:xfrm>
            <a:prstGeom prst="rect">
              <a:avLst/>
            </a:prstGeom>
          </p:spPr>
          <p:txBody>
            <a:bodyPr vert="horz" wrap="none" lIns="0" tIns="0" rIns="0" bIns="0" rtlCol="0">
              <a:noAutofit/>
            </a:bodyPr>
            <a:lstStyle/>
            <a:p>
              <a:pPr algn="ctr"/>
              <a:r>
                <a:rPr lang="en-US" sz="1600" dirty="0"/>
                <a:t>48</a:t>
              </a:r>
            </a:p>
          </p:txBody>
        </p:sp>
      </p:grpSp>
      <p:sp>
        <p:nvSpPr>
          <p:cNvPr id="10269" name="TextBox 10268">
            <a:extLst>
              <a:ext uri="{FF2B5EF4-FFF2-40B4-BE49-F238E27FC236}">
                <a16:creationId xmlns:a16="http://schemas.microsoft.com/office/drawing/2014/main" id="{F516158B-7273-8667-477C-30EDE6EDC62B}"/>
              </a:ext>
            </a:extLst>
          </p:cNvPr>
          <p:cNvSpPr txBox="1"/>
          <p:nvPr/>
        </p:nvSpPr>
        <p:spPr>
          <a:xfrm rot="16200000">
            <a:off x="-184013" y="2855498"/>
            <a:ext cx="1525905" cy="205734"/>
          </a:xfrm>
          <a:prstGeom prst="rect">
            <a:avLst/>
          </a:prstGeom>
        </p:spPr>
        <p:txBody>
          <a:bodyPr vert="horz" wrap="none" lIns="0" tIns="0" rIns="0" bIns="0" rtlCol="0">
            <a:noAutofit/>
          </a:bodyPr>
          <a:lstStyle/>
          <a:p>
            <a:pPr algn="ct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Surviving Without </a:t>
            </a:r>
          </a:p>
          <a:p>
            <a:pPr algn="ct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Progression (%)</a:t>
            </a:r>
          </a:p>
        </p:txBody>
      </p:sp>
      <p:sp>
        <p:nvSpPr>
          <p:cNvPr id="10270" name="TextBox 10269">
            <a:extLst>
              <a:ext uri="{FF2B5EF4-FFF2-40B4-BE49-F238E27FC236}">
                <a16:creationId xmlns:a16="http://schemas.microsoft.com/office/drawing/2014/main" id="{EFF65203-3E78-FE06-01FD-64C759BAF382}"/>
              </a:ext>
            </a:extLst>
          </p:cNvPr>
          <p:cNvSpPr txBox="1"/>
          <p:nvPr/>
        </p:nvSpPr>
        <p:spPr>
          <a:xfrm>
            <a:off x="5540187" y="4577843"/>
            <a:ext cx="611867" cy="304934"/>
          </a:xfrm>
          <a:prstGeom prst="rect">
            <a:avLst/>
          </a:prstGeom>
        </p:spPr>
        <p:txBody>
          <a:bodyPr vert="horz" wrap="none" lIns="0" tIns="0" rIns="0" bIns="0" rtlCol="0">
            <a:noAutofit/>
          </a:bodyPr>
          <a:lstStyle/>
          <a:p>
            <a:pPr algn="ct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sp>
        <p:nvSpPr>
          <p:cNvPr id="10273" name="TextBox 10272">
            <a:extLst>
              <a:ext uri="{FF2B5EF4-FFF2-40B4-BE49-F238E27FC236}">
                <a16:creationId xmlns:a16="http://schemas.microsoft.com/office/drawing/2014/main" id="{E3F28EF7-B9D1-BA42-A9FA-1D679791FE43}"/>
              </a:ext>
            </a:extLst>
          </p:cNvPr>
          <p:cNvSpPr txBox="1"/>
          <p:nvPr/>
        </p:nvSpPr>
        <p:spPr>
          <a:xfrm>
            <a:off x="387077" y="4840017"/>
            <a:ext cx="859052" cy="496291"/>
          </a:xfrm>
          <a:prstGeom prst="rect">
            <a:avLst/>
          </a:prstGeom>
        </p:spPr>
        <p:txBody>
          <a:bodyPr vert="horz" wrap="none" lIns="0" tIns="0" rIns="0" bIns="0" rtlCol="0">
            <a:noAutofit/>
          </a:bodyPr>
          <a:lstStyle/>
          <a:p>
            <a:pPr algn="r"/>
            <a:r>
              <a:rPr lang="en-US" sz="1200" dirty="0"/>
              <a:t>Tec-Dara</a:t>
            </a:r>
          </a:p>
          <a:p>
            <a:pPr algn="r"/>
            <a:r>
              <a:rPr lang="en-US" sz="1200" dirty="0" err="1"/>
              <a:t>DPd</a:t>
            </a:r>
            <a:r>
              <a:rPr lang="en-US" sz="1200" dirty="0"/>
              <a:t>/</a:t>
            </a:r>
            <a:r>
              <a:rPr lang="en-US" sz="1200" dirty="0" err="1"/>
              <a:t>DVd</a:t>
            </a:r>
            <a:endParaRPr lang="en-US" sz="1200" dirty="0"/>
          </a:p>
        </p:txBody>
      </p:sp>
      <p:sp>
        <p:nvSpPr>
          <p:cNvPr id="10383" name="TextBox 10382">
            <a:extLst>
              <a:ext uri="{FF2B5EF4-FFF2-40B4-BE49-F238E27FC236}">
                <a16:creationId xmlns:a16="http://schemas.microsoft.com/office/drawing/2014/main" id="{A407A526-A147-BC67-99B8-3BD2445DC142}"/>
              </a:ext>
            </a:extLst>
          </p:cNvPr>
          <p:cNvSpPr txBox="1"/>
          <p:nvPr/>
        </p:nvSpPr>
        <p:spPr>
          <a:xfrm>
            <a:off x="477566" y="4600059"/>
            <a:ext cx="768563" cy="164886"/>
          </a:xfrm>
          <a:prstGeom prst="rect">
            <a:avLst/>
          </a:prstGeom>
        </p:spPr>
        <p:txBody>
          <a:bodyPr vert="horz" wrap="square" lIns="0" tIns="0" rIns="0" bIns="0" rtlCol="0">
            <a:noAutofit/>
          </a:bodyPr>
          <a:lstStyle/>
          <a:p>
            <a:pPr algn="r"/>
            <a:r>
              <a:rPr lang="en-US" sz="1200" b="1" dirty="0"/>
              <a:t>Pts at risk</a:t>
            </a:r>
          </a:p>
        </p:txBody>
      </p:sp>
      <p:grpSp>
        <p:nvGrpSpPr>
          <p:cNvPr id="10386" name="Group 10385">
            <a:extLst>
              <a:ext uri="{FF2B5EF4-FFF2-40B4-BE49-F238E27FC236}">
                <a16:creationId xmlns:a16="http://schemas.microsoft.com/office/drawing/2014/main" id="{0C6D3199-9DFD-9E70-1BFA-5EB9859686AF}"/>
              </a:ext>
            </a:extLst>
          </p:cNvPr>
          <p:cNvGrpSpPr/>
          <p:nvPr/>
        </p:nvGrpSpPr>
        <p:grpSpPr>
          <a:xfrm>
            <a:off x="1167044" y="4851001"/>
            <a:ext cx="9358163" cy="213696"/>
            <a:chOff x="1314277" y="4381814"/>
            <a:chExt cx="4456923" cy="213696"/>
          </a:xfrm>
        </p:grpSpPr>
        <p:sp>
          <p:nvSpPr>
            <p:cNvPr id="10387" name="TextBox 10386">
              <a:extLst>
                <a:ext uri="{FF2B5EF4-FFF2-40B4-BE49-F238E27FC236}">
                  <a16:creationId xmlns:a16="http://schemas.microsoft.com/office/drawing/2014/main" id="{48E26900-6FFD-219E-2CF7-12E3E7CC1E08}"/>
                </a:ext>
              </a:extLst>
            </p:cNvPr>
            <p:cNvSpPr txBox="1"/>
            <p:nvPr/>
          </p:nvSpPr>
          <p:spPr>
            <a:xfrm>
              <a:off x="1314277" y="4385795"/>
              <a:ext cx="343011" cy="205734"/>
            </a:xfrm>
            <a:prstGeom prst="rect">
              <a:avLst/>
            </a:prstGeom>
          </p:spPr>
          <p:txBody>
            <a:bodyPr vert="horz" wrap="none" lIns="0" tIns="0" rIns="0" bIns="0" rtlCol="0">
              <a:noAutofit/>
            </a:bodyPr>
            <a:lstStyle/>
            <a:p>
              <a:pPr algn="ctr"/>
              <a:r>
                <a:rPr lang="en-US" sz="1200" dirty="0"/>
                <a:t>291</a:t>
              </a:r>
            </a:p>
            <a:p>
              <a:pPr algn="ctr"/>
              <a:r>
                <a:rPr lang="en-US" sz="1200" dirty="0"/>
                <a:t>296</a:t>
              </a:r>
            </a:p>
          </p:txBody>
        </p:sp>
        <p:sp>
          <p:nvSpPr>
            <p:cNvPr id="10388" name="TextBox 10387">
              <a:extLst>
                <a:ext uri="{FF2B5EF4-FFF2-40B4-BE49-F238E27FC236}">
                  <a16:creationId xmlns:a16="http://schemas.microsoft.com/office/drawing/2014/main" id="{262D3F98-D964-64BD-E4B3-F252B3376B9B}"/>
                </a:ext>
              </a:extLst>
            </p:cNvPr>
            <p:cNvSpPr txBox="1"/>
            <p:nvPr/>
          </p:nvSpPr>
          <p:spPr>
            <a:xfrm>
              <a:off x="1577517" y="4385795"/>
              <a:ext cx="343011" cy="205734"/>
            </a:xfrm>
            <a:prstGeom prst="rect">
              <a:avLst/>
            </a:prstGeom>
          </p:spPr>
          <p:txBody>
            <a:bodyPr vert="horz" wrap="none" lIns="0" tIns="0" rIns="0" bIns="0" rtlCol="0">
              <a:noAutofit/>
            </a:bodyPr>
            <a:lstStyle/>
            <a:p>
              <a:pPr algn="ctr"/>
              <a:r>
                <a:rPr lang="en-US" sz="1200" dirty="0"/>
                <a:t>262</a:t>
              </a:r>
            </a:p>
            <a:p>
              <a:pPr algn="ctr"/>
              <a:r>
                <a:rPr lang="en-US" sz="1200" dirty="0"/>
                <a:t>254</a:t>
              </a:r>
            </a:p>
          </p:txBody>
        </p:sp>
        <p:sp>
          <p:nvSpPr>
            <p:cNvPr id="10389" name="TextBox 10388">
              <a:extLst>
                <a:ext uri="{FF2B5EF4-FFF2-40B4-BE49-F238E27FC236}">
                  <a16:creationId xmlns:a16="http://schemas.microsoft.com/office/drawing/2014/main" id="{13D1BE32-4F5F-4A4B-FE30-88BF9E307A42}"/>
                </a:ext>
              </a:extLst>
            </p:cNvPr>
            <p:cNvSpPr txBox="1"/>
            <p:nvPr/>
          </p:nvSpPr>
          <p:spPr>
            <a:xfrm>
              <a:off x="1836136" y="4389776"/>
              <a:ext cx="343011" cy="205734"/>
            </a:xfrm>
            <a:prstGeom prst="rect">
              <a:avLst/>
            </a:prstGeom>
          </p:spPr>
          <p:txBody>
            <a:bodyPr vert="horz" wrap="none" lIns="0" tIns="0" rIns="0" bIns="0" rtlCol="0">
              <a:noAutofit/>
            </a:bodyPr>
            <a:lstStyle/>
            <a:p>
              <a:pPr algn="ctr"/>
              <a:r>
                <a:rPr lang="en-US" sz="1200" dirty="0"/>
                <a:t>249</a:t>
              </a:r>
            </a:p>
            <a:p>
              <a:pPr algn="ctr"/>
              <a:r>
                <a:rPr lang="en-US" sz="1200" dirty="0"/>
                <a:t>218</a:t>
              </a:r>
            </a:p>
          </p:txBody>
        </p:sp>
        <p:sp>
          <p:nvSpPr>
            <p:cNvPr id="10390" name="TextBox 10389">
              <a:extLst>
                <a:ext uri="{FF2B5EF4-FFF2-40B4-BE49-F238E27FC236}">
                  <a16:creationId xmlns:a16="http://schemas.microsoft.com/office/drawing/2014/main" id="{A1B8A82E-180A-275D-12CC-72E2268DF6DD}"/>
                </a:ext>
              </a:extLst>
            </p:cNvPr>
            <p:cNvSpPr txBox="1"/>
            <p:nvPr/>
          </p:nvSpPr>
          <p:spPr>
            <a:xfrm>
              <a:off x="2099376" y="4389776"/>
              <a:ext cx="343011" cy="205734"/>
            </a:xfrm>
            <a:prstGeom prst="rect">
              <a:avLst/>
            </a:prstGeom>
          </p:spPr>
          <p:txBody>
            <a:bodyPr vert="horz" wrap="none" lIns="0" tIns="0" rIns="0" bIns="0" rtlCol="0">
              <a:noAutofit/>
            </a:bodyPr>
            <a:lstStyle/>
            <a:p>
              <a:pPr algn="ctr"/>
              <a:r>
                <a:rPr lang="en-US" sz="1200" dirty="0"/>
                <a:t>240</a:t>
              </a:r>
            </a:p>
            <a:p>
              <a:pPr algn="ctr"/>
              <a:r>
                <a:rPr lang="en-US" sz="1200" dirty="0"/>
                <a:t>288</a:t>
              </a:r>
            </a:p>
          </p:txBody>
        </p:sp>
        <p:sp>
          <p:nvSpPr>
            <p:cNvPr id="10391" name="TextBox 10390">
              <a:extLst>
                <a:ext uri="{FF2B5EF4-FFF2-40B4-BE49-F238E27FC236}">
                  <a16:creationId xmlns:a16="http://schemas.microsoft.com/office/drawing/2014/main" id="{3D4EEE67-D190-78F9-55F8-BA4BD370F7A2}"/>
                </a:ext>
              </a:extLst>
            </p:cNvPr>
            <p:cNvSpPr txBox="1"/>
            <p:nvPr/>
          </p:nvSpPr>
          <p:spPr>
            <a:xfrm>
              <a:off x="2338945" y="4385795"/>
              <a:ext cx="343011" cy="205734"/>
            </a:xfrm>
            <a:prstGeom prst="rect">
              <a:avLst/>
            </a:prstGeom>
          </p:spPr>
          <p:txBody>
            <a:bodyPr vert="horz" wrap="none" lIns="0" tIns="0" rIns="0" bIns="0" rtlCol="0">
              <a:noAutofit/>
            </a:bodyPr>
            <a:lstStyle/>
            <a:p>
              <a:pPr algn="ctr"/>
              <a:r>
                <a:rPr lang="en-US" sz="1200" dirty="0"/>
                <a:t>240</a:t>
              </a:r>
            </a:p>
            <a:p>
              <a:pPr algn="ctr"/>
              <a:r>
                <a:rPr lang="en-US" sz="1200" dirty="0"/>
                <a:t>167</a:t>
              </a:r>
            </a:p>
          </p:txBody>
        </p:sp>
        <p:sp>
          <p:nvSpPr>
            <p:cNvPr id="10392" name="TextBox 10391">
              <a:extLst>
                <a:ext uri="{FF2B5EF4-FFF2-40B4-BE49-F238E27FC236}">
                  <a16:creationId xmlns:a16="http://schemas.microsoft.com/office/drawing/2014/main" id="{ED9E5BCE-4C16-98FA-4DF2-0BE52F0CE48B}"/>
                </a:ext>
              </a:extLst>
            </p:cNvPr>
            <p:cNvSpPr txBox="1"/>
            <p:nvPr/>
          </p:nvSpPr>
          <p:spPr>
            <a:xfrm>
              <a:off x="2609805" y="4385795"/>
              <a:ext cx="343011" cy="205734"/>
            </a:xfrm>
            <a:prstGeom prst="rect">
              <a:avLst/>
            </a:prstGeom>
          </p:spPr>
          <p:txBody>
            <a:bodyPr vert="horz" wrap="none" lIns="0" tIns="0" rIns="0" bIns="0" rtlCol="0">
              <a:noAutofit/>
            </a:bodyPr>
            <a:lstStyle/>
            <a:p>
              <a:pPr algn="ctr"/>
              <a:r>
                <a:rPr lang="en-US" sz="1200" dirty="0"/>
                <a:t>233</a:t>
              </a:r>
            </a:p>
            <a:p>
              <a:pPr algn="ctr"/>
              <a:r>
                <a:rPr lang="en-US" sz="1200" dirty="0"/>
                <a:t>149</a:t>
              </a:r>
            </a:p>
          </p:txBody>
        </p:sp>
        <p:sp>
          <p:nvSpPr>
            <p:cNvPr id="10393" name="TextBox 10392">
              <a:extLst>
                <a:ext uri="{FF2B5EF4-FFF2-40B4-BE49-F238E27FC236}">
                  <a16:creationId xmlns:a16="http://schemas.microsoft.com/office/drawing/2014/main" id="{228529C7-0026-DF8E-6E45-70EECA20DF55}"/>
                </a:ext>
              </a:extLst>
            </p:cNvPr>
            <p:cNvSpPr txBox="1"/>
            <p:nvPr/>
          </p:nvSpPr>
          <p:spPr>
            <a:xfrm>
              <a:off x="2853184" y="4389776"/>
              <a:ext cx="343011" cy="205734"/>
            </a:xfrm>
            <a:prstGeom prst="rect">
              <a:avLst/>
            </a:prstGeom>
          </p:spPr>
          <p:txBody>
            <a:bodyPr vert="horz" wrap="none" lIns="0" tIns="0" rIns="0" bIns="0" rtlCol="0">
              <a:noAutofit/>
            </a:bodyPr>
            <a:lstStyle/>
            <a:p>
              <a:pPr algn="ctr"/>
              <a:r>
                <a:rPr lang="en-US" sz="1200" dirty="0"/>
                <a:t>230</a:t>
              </a:r>
            </a:p>
            <a:p>
              <a:pPr algn="ctr"/>
              <a:r>
                <a:rPr lang="en-US" sz="1200" dirty="0"/>
                <a:t>135</a:t>
              </a:r>
            </a:p>
          </p:txBody>
        </p:sp>
        <p:sp>
          <p:nvSpPr>
            <p:cNvPr id="10394" name="TextBox 10393">
              <a:extLst>
                <a:ext uri="{FF2B5EF4-FFF2-40B4-BE49-F238E27FC236}">
                  <a16:creationId xmlns:a16="http://schemas.microsoft.com/office/drawing/2014/main" id="{84E36029-3C8B-3B8E-1E67-E5D2D6403137}"/>
                </a:ext>
              </a:extLst>
            </p:cNvPr>
            <p:cNvSpPr txBox="1"/>
            <p:nvPr/>
          </p:nvSpPr>
          <p:spPr>
            <a:xfrm>
              <a:off x="3108804" y="4389776"/>
              <a:ext cx="343011" cy="205734"/>
            </a:xfrm>
            <a:prstGeom prst="rect">
              <a:avLst/>
            </a:prstGeom>
          </p:spPr>
          <p:txBody>
            <a:bodyPr vert="horz" wrap="none" lIns="0" tIns="0" rIns="0" bIns="0" rtlCol="0">
              <a:noAutofit/>
            </a:bodyPr>
            <a:lstStyle/>
            <a:p>
              <a:pPr algn="ctr"/>
              <a:r>
                <a:rPr lang="en-US" sz="1200" dirty="0"/>
                <a:t>227</a:t>
              </a:r>
            </a:p>
            <a:p>
              <a:pPr algn="ctr"/>
              <a:r>
                <a:rPr lang="en-US" sz="1200" dirty="0"/>
                <a:t>124</a:t>
              </a:r>
            </a:p>
          </p:txBody>
        </p:sp>
        <p:sp>
          <p:nvSpPr>
            <p:cNvPr id="10395" name="TextBox 10394">
              <a:extLst>
                <a:ext uri="{FF2B5EF4-FFF2-40B4-BE49-F238E27FC236}">
                  <a16:creationId xmlns:a16="http://schemas.microsoft.com/office/drawing/2014/main" id="{1774403A-3ADC-B8BA-352E-3D079D20F0BA}"/>
                </a:ext>
              </a:extLst>
            </p:cNvPr>
            <p:cNvSpPr txBox="1"/>
            <p:nvPr/>
          </p:nvSpPr>
          <p:spPr>
            <a:xfrm>
              <a:off x="3363613" y="4385624"/>
              <a:ext cx="343011" cy="205734"/>
            </a:xfrm>
            <a:prstGeom prst="rect">
              <a:avLst/>
            </a:prstGeom>
          </p:spPr>
          <p:txBody>
            <a:bodyPr vert="horz" wrap="none" lIns="0" tIns="0" rIns="0" bIns="0" rtlCol="0">
              <a:noAutofit/>
            </a:bodyPr>
            <a:lstStyle/>
            <a:p>
              <a:pPr algn="ctr"/>
              <a:r>
                <a:rPr lang="en-US" sz="1200" dirty="0"/>
                <a:t>222</a:t>
              </a:r>
            </a:p>
            <a:p>
              <a:pPr algn="ctr"/>
              <a:r>
                <a:rPr lang="en-US" sz="1200" dirty="0"/>
                <a:t>112</a:t>
              </a:r>
            </a:p>
          </p:txBody>
        </p:sp>
        <p:sp>
          <p:nvSpPr>
            <p:cNvPr id="10396" name="TextBox 10395">
              <a:extLst>
                <a:ext uri="{FF2B5EF4-FFF2-40B4-BE49-F238E27FC236}">
                  <a16:creationId xmlns:a16="http://schemas.microsoft.com/office/drawing/2014/main" id="{DE80C9E0-9BDD-AF21-2488-B2A031AE8886}"/>
                </a:ext>
              </a:extLst>
            </p:cNvPr>
            <p:cNvSpPr txBox="1"/>
            <p:nvPr/>
          </p:nvSpPr>
          <p:spPr>
            <a:xfrm>
              <a:off x="3626853" y="4385624"/>
              <a:ext cx="343011" cy="205734"/>
            </a:xfrm>
            <a:prstGeom prst="rect">
              <a:avLst/>
            </a:prstGeom>
          </p:spPr>
          <p:txBody>
            <a:bodyPr vert="horz" wrap="none" lIns="0" tIns="0" rIns="0" bIns="0" rtlCol="0">
              <a:noAutofit/>
            </a:bodyPr>
            <a:lstStyle/>
            <a:p>
              <a:pPr algn="ctr"/>
              <a:r>
                <a:rPr lang="en-US" sz="1200" dirty="0"/>
                <a:t>218</a:t>
              </a:r>
            </a:p>
            <a:p>
              <a:pPr algn="ctr"/>
              <a:r>
                <a:rPr lang="en-US" sz="1200" dirty="0"/>
                <a:t>99</a:t>
              </a:r>
            </a:p>
          </p:txBody>
        </p:sp>
        <p:sp>
          <p:nvSpPr>
            <p:cNvPr id="10397" name="TextBox 10396">
              <a:extLst>
                <a:ext uri="{FF2B5EF4-FFF2-40B4-BE49-F238E27FC236}">
                  <a16:creationId xmlns:a16="http://schemas.microsoft.com/office/drawing/2014/main" id="{C4F43A98-1141-65C8-075F-A8FD9C89337A}"/>
                </a:ext>
              </a:extLst>
            </p:cNvPr>
            <p:cNvSpPr txBox="1"/>
            <p:nvPr/>
          </p:nvSpPr>
          <p:spPr>
            <a:xfrm>
              <a:off x="3885472" y="4389605"/>
              <a:ext cx="343011" cy="205734"/>
            </a:xfrm>
            <a:prstGeom prst="rect">
              <a:avLst/>
            </a:prstGeom>
          </p:spPr>
          <p:txBody>
            <a:bodyPr vert="horz" wrap="none" lIns="0" tIns="0" rIns="0" bIns="0" rtlCol="0">
              <a:noAutofit/>
            </a:bodyPr>
            <a:lstStyle/>
            <a:p>
              <a:pPr algn="ctr"/>
              <a:r>
                <a:rPr lang="en-US" sz="1200" dirty="0"/>
                <a:t>214</a:t>
              </a:r>
            </a:p>
            <a:p>
              <a:pPr algn="ctr"/>
              <a:r>
                <a:rPr lang="en-US" sz="1200" dirty="0"/>
                <a:t>87</a:t>
              </a:r>
            </a:p>
          </p:txBody>
        </p:sp>
        <p:sp>
          <p:nvSpPr>
            <p:cNvPr id="10398" name="TextBox 10397">
              <a:extLst>
                <a:ext uri="{FF2B5EF4-FFF2-40B4-BE49-F238E27FC236}">
                  <a16:creationId xmlns:a16="http://schemas.microsoft.com/office/drawing/2014/main" id="{7D4031CA-B32A-C6CB-7E69-0961C0446D00}"/>
                </a:ext>
              </a:extLst>
            </p:cNvPr>
            <p:cNvSpPr txBox="1"/>
            <p:nvPr/>
          </p:nvSpPr>
          <p:spPr>
            <a:xfrm>
              <a:off x="4148712" y="4389605"/>
              <a:ext cx="343011" cy="205734"/>
            </a:xfrm>
            <a:prstGeom prst="rect">
              <a:avLst/>
            </a:prstGeom>
          </p:spPr>
          <p:txBody>
            <a:bodyPr vert="horz" wrap="none" lIns="0" tIns="0" rIns="0" bIns="0" rtlCol="0">
              <a:noAutofit/>
            </a:bodyPr>
            <a:lstStyle/>
            <a:p>
              <a:pPr algn="ctr"/>
              <a:r>
                <a:rPr lang="en-US" sz="1200" dirty="0"/>
                <a:t>142</a:t>
              </a:r>
            </a:p>
            <a:p>
              <a:pPr algn="ctr"/>
              <a:r>
                <a:rPr lang="en-US" sz="1200" dirty="0"/>
                <a:t>52</a:t>
              </a:r>
            </a:p>
          </p:txBody>
        </p:sp>
        <p:sp>
          <p:nvSpPr>
            <p:cNvPr id="10399" name="TextBox 10398">
              <a:extLst>
                <a:ext uri="{FF2B5EF4-FFF2-40B4-BE49-F238E27FC236}">
                  <a16:creationId xmlns:a16="http://schemas.microsoft.com/office/drawing/2014/main" id="{DE854418-89B3-9288-3D95-87EEE132768D}"/>
                </a:ext>
              </a:extLst>
            </p:cNvPr>
            <p:cNvSpPr txBox="1"/>
            <p:nvPr/>
          </p:nvSpPr>
          <p:spPr>
            <a:xfrm>
              <a:off x="4388281" y="4385624"/>
              <a:ext cx="343011" cy="205734"/>
            </a:xfrm>
            <a:prstGeom prst="rect">
              <a:avLst/>
            </a:prstGeom>
          </p:spPr>
          <p:txBody>
            <a:bodyPr vert="horz" wrap="none" lIns="0" tIns="0" rIns="0" bIns="0" rtlCol="0">
              <a:noAutofit/>
            </a:bodyPr>
            <a:lstStyle/>
            <a:p>
              <a:pPr algn="ctr"/>
              <a:r>
                <a:rPr lang="en-US" sz="1200" dirty="0"/>
                <a:t>89</a:t>
              </a:r>
            </a:p>
            <a:p>
              <a:pPr algn="ctr"/>
              <a:r>
                <a:rPr lang="en-US" sz="1200" dirty="0"/>
                <a:t>26</a:t>
              </a:r>
            </a:p>
          </p:txBody>
        </p:sp>
        <p:sp>
          <p:nvSpPr>
            <p:cNvPr id="10400" name="TextBox 10399">
              <a:extLst>
                <a:ext uri="{FF2B5EF4-FFF2-40B4-BE49-F238E27FC236}">
                  <a16:creationId xmlns:a16="http://schemas.microsoft.com/office/drawing/2014/main" id="{CAA1AB1E-5D72-D7AB-DF50-A01AA58FCC71}"/>
                </a:ext>
              </a:extLst>
            </p:cNvPr>
            <p:cNvSpPr txBox="1"/>
            <p:nvPr/>
          </p:nvSpPr>
          <p:spPr>
            <a:xfrm>
              <a:off x="4643901" y="4385624"/>
              <a:ext cx="343011" cy="205734"/>
            </a:xfrm>
            <a:prstGeom prst="rect">
              <a:avLst/>
            </a:prstGeom>
          </p:spPr>
          <p:txBody>
            <a:bodyPr vert="horz" wrap="none" lIns="0" tIns="0" rIns="0" bIns="0" rtlCol="0">
              <a:noAutofit/>
            </a:bodyPr>
            <a:lstStyle/>
            <a:p>
              <a:pPr algn="ctr"/>
              <a:r>
                <a:rPr lang="en-US" sz="1200" dirty="0"/>
                <a:t>34</a:t>
              </a:r>
            </a:p>
            <a:p>
              <a:pPr algn="ctr"/>
              <a:r>
                <a:rPr lang="en-US" sz="1200" dirty="0"/>
                <a:t>14</a:t>
              </a:r>
            </a:p>
          </p:txBody>
        </p:sp>
        <p:sp>
          <p:nvSpPr>
            <p:cNvPr id="10401" name="TextBox 10400">
              <a:extLst>
                <a:ext uri="{FF2B5EF4-FFF2-40B4-BE49-F238E27FC236}">
                  <a16:creationId xmlns:a16="http://schemas.microsoft.com/office/drawing/2014/main" id="{C608F547-0ACA-5788-A8D0-4271BF084703}"/>
                </a:ext>
              </a:extLst>
            </p:cNvPr>
            <p:cNvSpPr txBox="1"/>
            <p:nvPr/>
          </p:nvSpPr>
          <p:spPr>
            <a:xfrm>
              <a:off x="4902520" y="4389605"/>
              <a:ext cx="343011" cy="205734"/>
            </a:xfrm>
            <a:prstGeom prst="rect">
              <a:avLst/>
            </a:prstGeom>
          </p:spPr>
          <p:txBody>
            <a:bodyPr vert="horz" wrap="none" lIns="0" tIns="0" rIns="0" bIns="0" rtlCol="0">
              <a:noAutofit/>
            </a:bodyPr>
            <a:lstStyle/>
            <a:p>
              <a:pPr algn="ctr"/>
              <a:r>
                <a:rPr lang="en-US" sz="1200" dirty="0"/>
                <a:t>9</a:t>
              </a:r>
            </a:p>
            <a:p>
              <a:pPr algn="ctr"/>
              <a:r>
                <a:rPr lang="en-US" sz="1200" dirty="0"/>
                <a:t>3</a:t>
              </a:r>
            </a:p>
          </p:txBody>
        </p:sp>
        <p:sp>
          <p:nvSpPr>
            <p:cNvPr id="10402" name="TextBox 10401">
              <a:extLst>
                <a:ext uri="{FF2B5EF4-FFF2-40B4-BE49-F238E27FC236}">
                  <a16:creationId xmlns:a16="http://schemas.microsoft.com/office/drawing/2014/main" id="{7040B7E5-C47F-A006-74AA-D1D7EFFFCE4E}"/>
                </a:ext>
              </a:extLst>
            </p:cNvPr>
            <p:cNvSpPr txBox="1"/>
            <p:nvPr/>
          </p:nvSpPr>
          <p:spPr>
            <a:xfrm>
              <a:off x="5158140" y="4389605"/>
              <a:ext cx="343011" cy="205734"/>
            </a:xfrm>
            <a:prstGeom prst="rect">
              <a:avLst/>
            </a:prstGeom>
          </p:spPr>
          <p:txBody>
            <a:bodyPr vert="horz" wrap="none" lIns="0" tIns="0" rIns="0" bIns="0" rtlCol="0">
              <a:noAutofit/>
            </a:bodyPr>
            <a:lstStyle/>
            <a:p>
              <a:pPr algn="ctr"/>
              <a:r>
                <a:rPr lang="en-US" sz="1200" dirty="0"/>
                <a:t>0</a:t>
              </a:r>
            </a:p>
            <a:p>
              <a:pPr algn="ctr"/>
              <a:r>
                <a:rPr lang="en-US" sz="1200" dirty="0"/>
                <a:t>1</a:t>
              </a:r>
            </a:p>
          </p:txBody>
        </p:sp>
        <p:sp>
          <p:nvSpPr>
            <p:cNvPr id="10403" name="TextBox 10402">
              <a:extLst>
                <a:ext uri="{FF2B5EF4-FFF2-40B4-BE49-F238E27FC236}">
                  <a16:creationId xmlns:a16="http://schemas.microsoft.com/office/drawing/2014/main" id="{5DBA78BD-79A0-7FB9-1C23-A7EDFA64737A}"/>
                </a:ext>
              </a:extLst>
            </p:cNvPr>
            <p:cNvSpPr txBox="1"/>
            <p:nvPr/>
          </p:nvSpPr>
          <p:spPr>
            <a:xfrm>
              <a:off x="5428189" y="4381814"/>
              <a:ext cx="343011" cy="205734"/>
            </a:xfrm>
            <a:prstGeom prst="rect">
              <a:avLst/>
            </a:prstGeom>
          </p:spPr>
          <p:txBody>
            <a:bodyPr vert="horz" wrap="none" lIns="0" tIns="0" rIns="0" bIns="0" rtlCol="0">
              <a:noAutofit/>
            </a:bodyPr>
            <a:lstStyle/>
            <a:p>
              <a:pPr algn="ctr"/>
              <a:r>
                <a:rPr lang="en-US" sz="1200" dirty="0"/>
                <a:t>0</a:t>
              </a:r>
            </a:p>
            <a:p>
              <a:pPr algn="ctr"/>
              <a:r>
                <a:rPr lang="en-US" sz="1200" dirty="0"/>
                <a:t>0</a:t>
              </a:r>
            </a:p>
          </p:txBody>
        </p:sp>
      </p:grpSp>
      <p:sp>
        <p:nvSpPr>
          <p:cNvPr id="10404" name="TextBox 10403">
            <a:extLst>
              <a:ext uri="{FF2B5EF4-FFF2-40B4-BE49-F238E27FC236}">
                <a16:creationId xmlns:a16="http://schemas.microsoft.com/office/drawing/2014/main" id="{25E7C756-FD3A-7D42-03B9-B7B61770A616}"/>
              </a:ext>
            </a:extLst>
          </p:cNvPr>
          <p:cNvSpPr txBox="1"/>
          <p:nvPr/>
        </p:nvSpPr>
        <p:spPr>
          <a:xfrm>
            <a:off x="1779170" y="3569688"/>
            <a:ext cx="4586128" cy="303260"/>
          </a:xfrm>
          <a:prstGeom prst="rect">
            <a:avLst/>
          </a:prstGeom>
        </p:spPr>
        <p:txBody>
          <a:bodyPr vert="horz" wrap="none" lIns="0" tIns="0" rIns="0" bIns="0" rtlCol="0">
            <a:noAutofit/>
          </a:bodyPr>
          <a:lstStyle/>
          <a:p>
            <a:r>
              <a:rPr lang="en-US" sz="1600" dirty="0"/>
              <a:t>HR, 0.17 (95% CI, 0.12-0.23); </a:t>
            </a:r>
            <a:r>
              <a:rPr lang="en-US" sz="1600" i="1" dirty="0"/>
              <a:t>P</a:t>
            </a:r>
            <a:r>
              <a:rPr lang="en-US" sz="1600" dirty="0"/>
              <a:t> &lt;.0001</a:t>
            </a:r>
          </a:p>
          <a:p>
            <a:r>
              <a:rPr lang="en-US" sz="1600" dirty="0"/>
              <a:t>Median follow-up: 34.5 </a:t>
            </a:r>
            <a:r>
              <a:rPr lang="en-US" sz="1600" dirty="0" err="1"/>
              <a:t>mo</a:t>
            </a:r>
            <a:endParaRPr lang="en-US" sz="1600" dirty="0"/>
          </a:p>
        </p:txBody>
      </p:sp>
      <p:sp>
        <p:nvSpPr>
          <p:cNvPr id="10405" name="TextBox 10404">
            <a:extLst>
              <a:ext uri="{FF2B5EF4-FFF2-40B4-BE49-F238E27FC236}">
                <a16:creationId xmlns:a16="http://schemas.microsoft.com/office/drawing/2014/main" id="{7767FB68-1222-2104-40E5-8F208EBAD4E7}"/>
              </a:ext>
            </a:extLst>
          </p:cNvPr>
          <p:cNvSpPr txBox="1"/>
          <p:nvPr/>
        </p:nvSpPr>
        <p:spPr>
          <a:xfrm>
            <a:off x="9696972" y="2016388"/>
            <a:ext cx="1365475" cy="496388"/>
          </a:xfrm>
          <a:prstGeom prst="rect">
            <a:avLst/>
          </a:prstGeom>
        </p:spPr>
        <p:txBody>
          <a:bodyPr vert="horz" wrap="none" lIns="0" tIns="0" rIns="0" bIns="0" rtlCol="0">
            <a:noAutofit/>
          </a:bodyPr>
          <a:lstStyle/>
          <a:p>
            <a:r>
              <a:rPr lang="en-US" sz="1600" b="1" dirty="0">
                <a:solidFill>
                  <a:schemeClr val="accent1"/>
                </a:solidFill>
              </a:rPr>
              <a:t>Tec-Dara</a:t>
            </a:r>
          </a:p>
          <a:p>
            <a:r>
              <a:rPr lang="en-US" sz="1600" dirty="0">
                <a:solidFill>
                  <a:schemeClr val="accent1"/>
                </a:solidFill>
              </a:rPr>
              <a:t>Median, NR</a:t>
            </a:r>
          </a:p>
        </p:txBody>
      </p:sp>
      <p:sp>
        <p:nvSpPr>
          <p:cNvPr id="10406" name="TextBox 10405">
            <a:extLst>
              <a:ext uri="{FF2B5EF4-FFF2-40B4-BE49-F238E27FC236}">
                <a16:creationId xmlns:a16="http://schemas.microsoft.com/office/drawing/2014/main" id="{1580F1C8-FEB9-7DB7-4BE2-19666D9F8039}"/>
              </a:ext>
            </a:extLst>
          </p:cNvPr>
          <p:cNvSpPr txBox="1"/>
          <p:nvPr/>
        </p:nvSpPr>
        <p:spPr>
          <a:xfrm>
            <a:off x="9773397" y="3376560"/>
            <a:ext cx="1365475" cy="496388"/>
          </a:xfrm>
          <a:prstGeom prst="rect">
            <a:avLst/>
          </a:prstGeom>
        </p:spPr>
        <p:txBody>
          <a:bodyPr vert="horz" wrap="none" lIns="0" tIns="0" rIns="0" bIns="0" rtlCol="0">
            <a:noAutofit/>
          </a:bodyPr>
          <a:lstStyle/>
          <a:p>
            <a:r>
              <a:rPr lang="en-US" sz="1600" b="1" dirty="0" err="1">
                <a:solidFill>
                  <a:schemeClr val="bg1">
                    <a:lumMod val="50000"/>
                  </a:schemeClr>
                </a:solidFill>
              </a:rPr>
              <a:t>DPd</a:t>
            </a:r>
            <a:r>
              <a:rPr lang="en-US" sz="1600" b="1" dirty="0">
                <a:solidFill>
                  <a:schemeClr val="bg1">
                    <a:lumMod val="50000"/>
                  </a:schemeClr>
                </a:solidFill>
              </a:rPr>
              <a:t>/</a:t>
            </a:r>
            <a:r>
              <a:rPr lang="en-US" sz="1600" b="1" dirty="0" err="1">
                <a:solidFill>
                  <a:schemeClr val="bg1">
                    <a:lumMod val="50000"/>
                  </a:schemeClr>
                </a:solidFill>
              </a:rPr>
              <a:t>DVd</a:t>
            </a:r>
            <a:endParaRPr lang="en-US" sz="1600" b="1" dirty="0">
              <a:solidFill>
                <a:schemeClr val="bg1">
                  <a:lumMod val="50000"/>
                </a:schemeClr>
              </a:solidFill>
            </a:endParaRPr>
          </a:p>
          <a:p>
            <a:r>
              <a:rPr lang="en-US" sz="1600" dirty="0">
                <a:solidFill>
                  <a:schemeClr val="bg1">
                    <a:lumMod val="50000"/>
                  </a:schemeClr>
                </a:solidFill>
              </a:rPr>
              <a:t>Median, 18.1 </a:t>
            </a:r>
            <a:r>
              <a:rPr lang="en-US" sz="1600" dirty="0" err="1">
                <a:solidFill>
                  <a:schemeClr val="bg1">
                    <a:lumMod val="50000"/>
                  </a:schemeClr>
                </a:solidFill>
              </a:rPr>
              <a:t>mo</a:t>
            </a:r>
            <a:endParaRPr lang="en-US" sz="1600" dirty="0">
              <a:solidFill>
                <a:schemeClr val="bg1">
                  <a:lumMod val="50000"/>
                </a:schemeClr>
              </a:solidFill>
            </a:endParaRPr>
          </a:p>
        </p:txBody>
      </p:sp>
      <p:sp>
        <p:nvSpPr>
          <p:cNvPr id="10407" name="TextBox 10406">
            <a:extLst>
              <a:ext uri="{FF2B5EF4-FFF2-40B4-BE49-F238E27FC236}">
                <a16:creationId xmlns:a16="http://schemas.microsoft.com/office/drawing/2014/main" id="{959D8DB8-7BA8-26BC-B2E7-15B13782E1C6}"/>
              </a:ext>
            </a:extLst>
          </p:cNvPr>
          <p:cNvSpPr txBox="1"/>
          <p:nvPr/>
        </p:nvSpPr>
        <p:spPr>
          <a:xfrm>
            <a:off x="8094994" y="1849127"/>
            <a:ext cx="946970" cy="281505"/>
          </a:xfrm>
          <a:prstGeom prst="rect">
            <a:avLst/>
          </a:prstGeom>
        </p:spPr>
        <p:txBody>
          <a:bodyPr vert="horz" wrap="none" lIns="0" tIns="0" rIns="0" bIns="0" rtlCol="0">
            <a:noAutofit/>
          </a:bodyPr>
          <a:lstStyle/>
          <a:p>
            <a:r>
              <a:rPr lang="en-US" sz="1600" b="1" dirty="0">
                <a:solidFill>
                  <a:schemeClr val="accent1"/>
                </a:solidFill>
              </a:rPr>
              <a:t>83.4%</a:t>
            </a:r>
            <a:endParaRPr lang="en-US" sz="1600" dirty="0">
              <a:solidFill>
                <a:schemeClr val="accent1"/>
              </a:solidFill>
            </a:endParaRPr>
          </a:p>
        </p:txBody>
      </p:sp>
      <p:sp>
        <p:nvSpPr>
          <p:cNvPr id="10408" name="TextBox 10407">
            <a:extLst>
              <a:ext uri="{FF2B5EF4-FFF2-40B4-BE49-F238E27FC236}">
                <a16:creationId xmlns:a16="http://schemas.microsoft.com/office/drawing/2014/main" id="{5FB4BA93-1225-45E7-3061-0D6CEE30CF98}"/>
              </a:ext>
            </a:extLst>
          </p:cNvPr>
          <p:cNvSpPr txBox="1"/>
          <p:nvPr/>
        </p:nvSpPr>
        <p:spPr>
          <a:xfrm>
            <a:off x="8106946" y="3163601"/>
            <a:ext cx="946970" cy="281505"/>
          </a:xfrm>
          <a:prstGeom prst="rect">
            <a:avLst/>
          </a:prstGeom>
        </p:spPr>
        <p:txBody>
          <a:bodyPr vert="horz" wrap="none" lIns="0" tIns="0" rIns="0" bIns="0" rtlCol="0">
            <a:noAutofit/>
          </a:bodyPr>
          <a:lstStyle/>
          <a:p>
            <a:r>
              <a:rPr lang="en-US" sz="1600" b="1" dirty="0">
                <a:solidFill>
                  <a:schemeClr val="bg1">
                    <a:lumMod val="50000"/>
                  </a:schemeClr>
                </a:solidFill>
              </a:rPr>
              <a:t>29.7%</a:t>
            </a:r>
            <a:endParaRPr lang="en-US" sz="1600" dirty="0">
              <a:solidFill>
                <a:schemeClr val="bg1">
                  <a:lumMod val="50000"/>
                </a:schemeClr>
              </a:solidFill>
            </a:endParaRPr>
          </a:p>
        </p:txBody>
      </p:sp>
      <p:sp>
        <p:nvSpPr>
          <p:cNvPr id="10409" name="TextBox 10408">
            <a:extLst>
              <a:ext uri="{FF2B5EF4-FFF2-40B4-BE49-F238E27FC236}">
                <a16:creationId xmlns:a16="http://schemas.microsoft.com/office/drawing/2014/main" id="{EFBD4F6A-2687-AE88-016D-A72DEDB525D7}"/>
              </a:ext>
            </a:extLst>
          </p:cNvPr>
          <p:cNvSpPr txBox="1"/>
          <p:nvPr/>
        </p:nvSpPr>
        <p:spPr>
          <a:xfrm>
            <a:off x="7458499" y="1524005"/>
            <a:ext cx="946970" cy="281505"/>
          </a:xfrm>
          <a:prstGeom prst="rect">
            <a:avLst/>
          </a:prstGeom>
        </p:spPr>
        <p:txBody>
          <a:bodyPr vert="horz" wrap="none" lIns="0" tIns="0" rIns="0" bIns="0" rtlCol="0">
            <a:noAutofit/>
          </a:bodyPr>
          <a:lstStyle/>
          <a:p>
            <a:r>
              <a:rPr lang="en-US" sz="1600" dirty="0"/>
              <a:t>36-mo PFS</a:t>
            </a:r>
          </a:p>
        </p:txBody>
      </p:sp>
      <p:cxnSp>
        <p:nvCxnSpPr>
          <p:cNvPr id="10411" name="Straight Connector 10410">
            <a:extLst>
              <a:ext uri="{FF2B5EF4-FFF2-40B4-BE49-F238E27FC236}">
                <a16:creationId xmlns:a16="http://schemas.microsoft.com/office/drawing/2014/main" id="{64A867DA-3A2A-0081-02E3-796705831C05}"/>
              </a:ext>
            </a:extLst>
          </p:cNvPr>
          <p:cNvCxnSpPr/>
          <p:nvPr/>
        </p:nvCxnSpPr>
        <p:spPr>
          <a:xfrm>
            <a:off x="7984565" y="1761893"/>
            <a:ext cx="0" cy="2430966"/>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0448" name="Group 10447">
            <a:extLst>
              <a:ext uri="{FF2B5EF4-FFF2-40B4-BE49-F238E27FC236}">
                <a16:creationId xmlns:a16="http://schemas.microsoft.com/office/drawing/2014/main" id="{33D0B1EA-06F6-3936-3E72-F70B678B2DA8}"/>
              </a:ext>
            </a:extLst>
          </p:cNvPr>
          <p:cNvGrpSpPr/>
          <p:nvPr/>
        </p:nvGrpSpPr>
        <p:grpSpPr>
          <a:xfrm>
            <a:off x="1563877" y="1712321"/>
            <a:ext cx="6186755" cy="512716"/>
            <a:chOff x="1563877" y="1712321"/>
            <a:chExt cx="6186755" cy="512716"/>
          </a:xfrm>
        </p:grpSpPr>
        <p:cxnSp>
          <p:nvCxnSpPr>
            <p:cNvPr id="10284" name="Straight Connector 10283">
              <a:extLst>
                <a:ext uri="{FF2B5EF4-FFF2-40B4-BE49-F238E27FC236}">
                  <a16:creationId xmlns:a16="http://schemas.microsoft.com/office/drawing/2014/main" id="{72999F5C-369C-55D8-9EA8-AC8CFB841E6D}"/>
                </a:ext>
              </a:extLst>
            </p:cNvPr>
            <p:cNvCxnSpPr/>
            <p:nvPr/>
          </p:nvCxnSpPr>
          <p:spPr>
            <a:xfrm>
              <a:off x="1563877" y="1712321"/>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5" name="Straight Connector 10284">
              <a:extLst>
                <a:ext uri="{FF2B5EF4-FFF2-40B4-BE49-F238E27FC236}">
                  <a16:creationId xmlns:a16="http://schemas.microsoft.com/office/drawing/2014/main" id="{226F5CB4-C559-4D7E-CFE1-7757FBAB9676}"/>
                </a:ext>
              </a:extLst>
            </p:cNvPr>
            <p:cNvCxnSpPr/>
            <p:nvPr/>
          </p:nvCxnSpPr>
          <p:spPr>
            <a:xfrm>
              <a:off x="1922576" y="17772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6" name="Straight Connector 10285">
              <a:extLst>
                <a:ext uri="{FF2B5EF4-FFF2-40B4-BE49-F238E27FC236}">
                  <a16:creationId xmlns:a16="http://schemas.microsoft.com/office/drawing/2014/main" id="{B11405FA-D917-1EFD-73DF-21F74709B2AE}"/>
                </a:ext>
              </a:extLst>
            </p:cNvPr>
            <p:cNvCxnSpPr/>
            <p:nvPr/>
          </p:nvCxnSpPr>
          <p:spPr>
            <a:xfrm>
              <a:off x="2258877" y="1849508"/>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7" name="Straight Connector 10286">
              <a:extLst>
                <a:ext uri="{FF2B5EF4-FFF2-40B4-BE49-F238E27FC236}">
                  <a16:creationId xmlns:a16="http://schemas.microsoft.com/office/drawing/2014/main" id="{41A3EF7D-27FF-62E3-2478-3D787878976A}"/>
                </a:ext>
              </a:extLst>
            </p:cNvPr>
            <p:cNvCxnSpPr/>
            <p:nvPr/>
          </p:nvCxnSpPr>
          <p:spPr>
            <a:xfrm>
              <a:off x="2330695" y="1858969"/>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8" name="Straight Connector 10287">
              <a:extLst>
                <a:ext uri="{FF2B5EF4-FFF2-40B4-BE49-F238E27FC236}">
                  <a16:creationId xmlns:a16="http://schemas.microsoft.com/office/drawing/2014/main" id="{CE3F607E-0328-3575-8CEC-A845ACE98331}"/>
                </a:ext>
              </a:extLst>
            </p:cNvPr>
            <p:cNvCxnSpPr/>
            <p:nvPr/>
          </p:nvCxnSpPr>
          <p:spPr>
            <a:xfrm>
              <a:off x="2500129" y="1885904"/>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9" name="Straight Connector 10288">
              <a:extLst>
                <a:ext uri="{FF2B5EF4-FFF2-40B4-BE49-F238E27FC236}">
                  <a16:creationId xmlns:a16="http://schemas.microsoft.com/office/drawing/2014/main" id="{4B741607-0CEE-EAF9-A680-AFCA83ED9DB1}"/>
                </a:ext>
              </a:extLst>
            </p:cNvPr>
            <p:cNvCxnSpPr/>
            <p:nvPr/>
          </p:nvCxnSpPr>
          <p:spPr>
            <a:xfrm>
              <a:off x="2747794" y="1923782"/>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0" name="Straight Connector 10289">
              <a:extLst>
                <a:ext uri="{FF2B5EF4-FFF2-40B4-BE49-F238E27FC236}">
                  <a16:creationId xmlns:a16="http://schemas.microsoft.com/office/drawing/2014/main" id="{514B61AD-0374-519D-EDF1-4679E42BB549}"/>
                </a:ext>
              </a:extLst>
            </p:cNvPr>
            <p:cNvCxnSpPr/>
            <p:nvPr/>
          </p:nvCxnSpPr>
          <p:spPr>
            <a:xfrm>
              <a:off x="3096445" y="1956444"/>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1" name="Straight Connector 10290">
              <a:extLst>
                <a:ext uri="{FF2B5EF4-FFF2-40B4-BE49-F238E27FC236}">
                  <a16:creationId xmlns:a16="http://schemas.microsoft.com/office/drawing/2014/main" id="{0B3F57E0-B361-28FB-F8D7-54F9DC42FDEF}"/>
                </a:ext>
              </a:extLst>
            </p:cNvPr>
            <p:cNvCxnSpPr/>
            <p:nvPr/>
          </p:nvCxnSpPr>
          <p:spPr>
            <a:xfrm>
              <a:off x="4004250" y="1982642"/>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2" name="Straight Connector 10291">
              <a:extLst>
                <a:ext uri="{FF2B5EF4-FFF2-40B4-BE49-F238E27FC236}">
                  <a16:creationId xmlns:a16="http://schemas.microsoft.com/office/drawing/2014/main" id="{A7BE50FB-D6CC-3D11-4EC8-8FD5914D13D1}"/>
                </a:ext>
              </a:extLst>
            </p:cNvPr>
            <p:cNvCxnSpPr/>
            <p:nvPr/>
          </p:nvCxnSpPr>
          <p:spPr>
            <a:xfrm>
              <a:off x="3859212" y="1977522"/>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3" name="Straight Connector 10292">
              <a:extLst>
                <a:ext uri="{FF2B5EF4-FFF2-40B4-BE49-F238E27FC236}">
                  <a16:creationId xmlns:a16="http://schemas.microsoft.com/office/drawing/2014/main" id="{C3248159-D539-412A-8075-BD45AD4410FA}"/>
                </a:ext>
              </a:extLst>
            </p:cNvPr>
            <p:cNvCxnSpPr/>
            <p:nvPr/>
          </p:nvCxnSpPr>
          <p:spPr>
            <a:xfrm>
              <a:off x="4271234" y="2003436"/>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3" name="Straight Connector 10302">
              <a:extLst>
                <a:ext uri="{FF2B5EF4-FFF2-40B4-BE49-F238E27FC236}">
                  <a16:creationId xmlns:a16="http://schemas.microsoft.com/office/drawing/2014/main" id="{9CC14D24-2E7E-FEA6-AD71-20991DFFDE46}"/>
                </a:ext>
              </a:extLst>
            </p:cNvPr>
            <p:cNvCxnSpPr>
              <a:cxnSpLocks/>
            </p:cNvCxnSpPr>
            <p:nvPr/>
          </p:nvCxnSpPr>
          <p:spPr>
            <a:xfrm>
              <a:off x="6912912"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4" name="Straight Connector 10303">
              <a:extLst>
                <a:ext uri="{FF2B5EF4-FFF2-40B4-BE49-F238E27FC236}">
                  <a16:creationId xmlns:a16="http://schemas.microsoft.com/office/drawing/2014/main" id="{CB67CC40-7975-3F93-7041-60EA3826998C}"/>
                </a:ext>
              </a:extLst>
            </p:cNvPr>
            <p:cNvCxnSpPr>
              <a:cxnSpLocks/>
            </p:cNvCxnSpPr>
            <p:nvPr/>
          </p:nvCxnSpPr>
          <p:spPr>
            <a:xfrm>
              <a:off x="6865215"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5" name="Straight Connector 10304">
              <a:extLst>
                <a:ext uri="{FF2B5EF4-FFF2-40B4-BE49-F238E27FC236}">
                  <a16:creationId xmlns:a16="http://schemas.microsoft.com/office/drawing/2014/main" id="{47509594-C9E0-A3FE-FC9F-03634DDE7C08}"/>
                </a:ext>
              </a:extLst>
            </p:cNvPr>
            <p:cNvCxnSpPr/>
            <p:nvPr/>
          </p:nvCxnSpPr>
          <p:spPr>
            <a:xfrm>
              <a:off x="5244920" y="2045858"/>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0" name="Straight Connector 10309">
              <a:extLst>
                <a:ext uri="{FF2B5EF4-FFF2-40B4-BE49-F238E27FC236}">
                  <a16:creationId xmlns:a16="http://schemas.microsoft.com/office/drawing/2014/main" id="{6FAABAFE-3059-64CB-F600-C0DB14CEB3BF}"/>
                </a:ext>
              </a:extLst>
            </p:cNvPr>
            <p:cNvCxnSpPr>
              <a:cxnSpLocks/>
            </p:cNvCxnSpPr>
            <p:nvPr/>
          </p:nvCxnSpPr>
          <p:spPr>
            <a:xfrm>
              <a:off x="7583438"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1" name="Straight Connector 10310">
              <a:extLst>
                <a:ext uri="{FF2B5EF4-FFF2-40B4-BE49-F238E27FC236}">
                  <a16:creationId xmlns:a16="http://schemas.microsoft.com/office/drawing/2014/main" id="{1FA6C567-1C26-F3B4-7A63-FCB7F06E33E3}"/>
                </a:ext>
              </a:extLst>
            </p:cNvPr>
            <p:cNvCxnSpPr>
              <a:cxnSpLocks/>
            </p:cNvCxnSpPr>
            <p:nvPr/>
          </p:nvCxnSpPr>
          <p:spPr>
            <a:xfrm>
              <a:off x="7500394"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2" name="Straight Connector 10311">
              <a:extLst>
                <a:ext uri="{FF2B5EF4-FFF2-40B4-BE49-F238E27FC236}">
                  <a16:creationId xmlns:a16="http://schemas.microsoft.com/office/drawing/2014/main" id="{843FB0D2-6A5D-0A45-78D9-143C107298F9}"/>
                </a:ext>
              </a:extLst>
            </p:cNvPr>
            <p:cNvCxnSpPr>
              <a:cxnSpLocks/>
            </p:cNvCxnSpPr>
            <p:nvPr/>
          </p:nvCxnSpPr>
          <p:spPr>
            <a:xfrm>
              <a:off x="7371691" y="2088365"/>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3" name="Straight Connector 10312">
              <a:extLst>
                <a:ext uri="{FF2B5EF4-FFF2-40B4-BE49-F238E27FC236}">
                  <a16:creationId xmlns:a16="http://schemas.microsoft.com/office/drawing/2014/main" id="{D94DF4AA-AAC0-8A11-C8AF-2A7D292E0041}"/>
                </a:ext>
              </a:extLst>
            </p:cNvPr>
            <p:cNvCxnSpPr>
              <a:cxnSpLocks/>
            </p:cNvCxnSpPr>
            <p:nvPr/>
          </p:nvCxnSpPr>
          <p:spPr>
            <a:xfrm>
              <a:off x="7119192" y="2088365"/>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4" name="Straight Connector 10313">
              <a:extLst>
                <a:ext uri="{FF2B5EF4-FFF2-40B4-BE49-F238E27FC236}">
                  <a16:creationId xmlns:a16="http://schemas.microsoft.com/office/drawing/2014/main" id="{73455522-520C-8EA6-D939-5083E873DE4D}"/>
                </a:ext>
              </a:extLst>
            </p:cNvPr>
            <p:cNvCxnSpPr>
              <a:cxnSpLocks/>
            </p:cNvCxnSpPr>
            <p:nvPr/>
          </p:nvCxnSpPr>
          <p:spPr>
            <a:xfrm>
              <a:off x="7172094" y="2088365"/>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5" name="Straight Connector 10314">
              <a:extLst>
                <a:ext uri="{FF2B5EF4-FFF2-40B4-BE49-F238E27FC236}">
                  <a16:creationId xmlns:a16="http://schemas.microsoft.com/office/drawing/2014/main" id="{5D12D5F5-2D95-81C9-AE3A-FB441A66DF14}"/>
                </a:ext>
              </a:extLst>
            </p:cNvPr>
            <p:cNvCxnSpPr>
              <a:cxnSpLocks/>
            </p:cNvCxnSpPr>
            <p:nvPr/>
          </p:nvCxnSpPr>
          <p:spPr>
            <a:xfrm>
              <a:off x="7058582"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6" name="Straight Connector 10315">
              <a:extLst>
                <a:ext uri="{FF2B5EF4-FFF2-40B4-BE49-F238E27FC236}">
                  <a16:creationId xmlns:a16="http://schemas.microsoft.com/office/drawing/2014/main" id="{5555A6BA-A9A3-B2B4-5984-0802C5E65629}"/>
                </a:ext>
              </a:extLst>
            </p:cNvPr>
            <p:cNvCxnSpPr>
              <a:cxnSpLocks/>
            </p:cNvCxnSpPr>
            <p:nvPr/>
          </p:nvCxnSpPr>
          <p:spPr>
            <a:xfrm>
              <a:off x="7027861"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7" name="Straight Connector 10316">
              <a:extLst>
                <a:ext uri="{FF2B5EF4-FFF2-40B4-BE49-F238E27FC236}">
                  <a16:creationId xmlns:a16="http://schemas.microsoft.com/office/drawing/2014/main" id="{C8695D0E-EAE7-6496-6BA6-DCE4C970727A}"/>
                </a:ext>
              </a:extLst>
            </p:cNvPr>
            <p:cNvCxnSpPr>
              <a:cxnSpLocks/>
            </p:cNvCxnSpPr>
            <p:nvPr/>
          </p:nvCxnSpPr>
          <p:spPr>
            <a:xfrm>
              <a:off x="6970267"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8" name="Straight Connector 10317">
              <a:extLst>
                <a:ext uri="{FF2B5EF4-FFF2-40B4-BE49-F238E27FC236}">
                  <a16:creationId xmlns:a16="http://schemas.microsoft.com/office/drawing/2014/main" id="{B9A56390-E0A8-A774-5E13-5F0E62E1E35E}"/>
                </a:ext>
              </a:extLst>
            </p:cNvPr>
            <p:cNvCxnSpPr/>
            <p:nvPr/>
          </p:nvCxnSpPr>
          <p:spPr>
            <a:xfrm>
              <a:off x="5348788" y="2046097"/>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9" name="Straight Connector 10318">
              <a:extLst>
                <a:ext uri="{FF2B5EF4-FFF2-40B4-BE49-F238E27FC236}">
                  <a16:creationId xmlns:a16="http://schemas.microsoft.com/office/drawing/2014/main" id="{29A87770-E520-628F-9462-2910F8D51B12}"/>
                </a:ext>
              </a:extLst>
            </p:cNvPr>
            <p:cNvCxnSpPr/>
            <p:nvPr/>
          </p:nvCxnSpPr>
          <p:spPr>
            <a:xfrm>
              <a:off x="5571262" y="2050596"/>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0" name="Straight Connector 10319">
              <a:extLst>
                <a:ext uri="{FF2B5EF4-FFF2-40B4-BE49-F238E27FC236}">
                  <a16:creationId xmlns:a16="http://schemas.microsoft.com/office/drawing/2014/main" id="{6595BD9B-A81B-5462-238C-DB5CD011273A}"/>
                </a:ext>
              </a:extLst>
            </p:cNvPr>
            <p:cNvCxnSpPr>
              <a:cxnSpLocks/>
            </p:cNvCxnSpPr>
            <p:nvPr/>
          </p:nvCxnSpPr>
          <p:spPr>
            <a:xfrm>
              <a:off x="6799172"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1" name="Straight Connector 10320">
              <a:extLst>
                <a:ext uri="{FF2B5EF4-FFF2-40B4-BE49-F238E27FC236}">
                  <a16:creationId xmlns:a16="http://schemas.microsoft.com/office/drawing/2014/main" id="{A3DEED4E-6834-E3A8-51A1-034237DBD3B4}"/>
                </a:ext>
              </a:extLst>
            </p:cNvPr>
            <p:cNvCxnSpPr/>
            <p:nvPr/>
          </p:nvCxnSpPr>
          <p:spPr>
            <a:xfrm>
              <a:off x="6067572" y="2068276"/>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2" name="Straight Connector 10321">
              <a:extLst>
                <a:ext uri="{FF2B5EF4-FFF2-40B4-BE49-F238E27FC236}">
                  <a16:creationId xmlns:a16="http://schemas.microsoft.com/office/drawing/2014/main" id="{D218601B-FB58-9DC2-101B-5C297F85468F}"/>
                </a:ext>
              </a:extLst>
            </p:cNvPr>
            <p:cNvCxnSpPr>
              <a:cxnSpLocks/>
            </p:cNvCxnSpPr>
            <p:nvPr/>
          </p:nvCxnSpPr>
          <p:spPr>
            <a:xfrm>
              <a:off x="6845899" y="20883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3" name="Straight Connector 10322">
              <a:extLst>
                <a:ext uri="{FF2B5EF4-FFF2-40B4-BE49-F238E27FC236}">
                  <a16:creationId xmlns:a16="http://schemas.microsoft.com/office/drawing/2014/main" id="{0907D088-749F-B142-700A-FAD689B71B1A}"/>
                </a:ext>
              </a:extLst>
            </p:cNvPr>
            <p:cNvCxnSpPr/>
            <p:nvPr/>
          </p:nvCxnSpPr>
          <p:spPr>
            <a:xfrm>
              <a:off x="5748263" y="2055334"/>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4" name="Straight Connector 10323">
              <a:extLst>
                <a:ext uri="{FF2B5EF4-FFF2-40B4-BE49-F238E27FC236}">
                  <a16:creationId xmlns:a16="http://schemas.microsoft.com/office/drawing/2014/main" id="{F84D0A0A-7939-E92B-3E3A-8B8B633BF83A}"/>
                </a:ext>
              </a:extLst>
            </p:cNvPr>
            <p:cNvCxnSpPr/>
            <p:nvPr/>
          </p:nvCxnSpPr>
          <p:spPr>
            <a:xfrm>
              <a:off x="5939229" y="2074286"/>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4" name="Straight Connector 10413">
              <a:extLst>
                <a:ext uri="{FF2B5EF4-FFF2-40B4-BE49-F238E27FC236}">
                  <a16:creationId xmlns:a16="http://schemas.microsoft.com/office/drawing/2014/main" id="{85DC3745-1702-CB50-41F9-D0990258EA88}"/>
                </a:ext>
              </a:extLst>
            </p:cNvPr>
            <p:cNvCxnSpPr>
              <a:cxnSpLocks/>
            </p:cNvCxnSpPr>
            <p:nvPr/>
          </p:nvCxnSpPr>
          <p:spPr>
            <a:xfrm>
              <a:off x="7242759" y="2088365"/>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5" name="Straight Connector 10414">
              <a:extLst>
                <a:ext uri="{FF2B5EF4-FFF2-40B4-BE49-F238E27FC236}">
                  <a16:creationId xmlns:a16="http://schemas.microsoft.com/office/drawing/2014/main" id="{F770FA80-B68E-10A3-36A1-C6FF41D556A8}"/>
                </a:ext>
              </a:extLst>
            </p:cNvPr>
            <p:cNvCxnSpPr>
              <a:cxnSpLocks/>
            </p:cNvCxnSpPr>
            <p:nvPr/>
          </p:nvCxnSpPr>
          <p:spPr>
            <a:xfrm>
              <a:off x="7308018" y="2088365"/>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6" name="Straight Connector 10415">
              <a:extLst>
                <a:ext uri="{FF2B5EF4-FFF2-40B4-BE49-F238E27FC236}">
                  <a16:creationId xmlns:a16="http://schemas.microsoft.com/office/drawing/2014/main" id="{0B6C19E5-C919-BBBF-4020-FEE284B8BF79}"/>
                </a:ext>
              </a:extLst>
            </p:cNvPr>
            <p:cNvCxnSpPr>
              <a:cxnSpLocks/>
            </p:cNvCxnSpPr>
            <p:nvPr/>
          </p:nvCxnSpPr>
          <p:spPr>
            <a:xfrm>
              <a:off x="7446142" y="2088365"/>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7" name="Straight Connector 10416">
              <a:extLst>
                <a:ext uri="{FF2B5EF4-FFF2-40B4-BE49-F238E27FC236}">
                  <a16:creationId xmlns:a16="http://schemas.microsoft.com/office/drawing/2014/main" id="{2465B202-085D-F571-B04A-0C061CE203B5}"/>
                </a:ext>
              </a:extLst>
            </p:cNvPr>
            <p:cNvCxnSpPr>
              <a:cxnSpLocks/>
            </p:cNvCxnSpPr>
            <p:nvPr/>
          </p:nvCxnSpPr>
          <p:spPr>
            <a:xfrm>
              <a:off x="7536448" y="2088365"/>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8" name="Straight Connector 10417">
              <a:extLst>
                <a:ext uri="{FF2B5EF4-FFF2-40B4-BE49-F238E27FC236}">
                  <a16:creationId xmlns:a16="http://schemas.microsoft.com/office/drawing/2014/main" id="{E5E58185-31EF-5F23-B173-009220C9D5C4}"/>
                </a:ext>
              </a:extLst>
            </p:cNvPr>
            <p:cNvCxnSpPr>
              <a:cxnSpLocks/>
            </p:cNvCxnSpPr>
            <p:nvPr/>
          </p:nvCxnSpPr>
          <p:spPr>
            <a:xfrm>
              <a:off x="7697086" y="2088365"/>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0" name="Straight Connector 10419">
              <a:extLst>
                <a:ext uri="{FF2B5EF4-FFF2-40B4-BE49-F238E27FC236}">
                  <a16:creationId xmlns:a16="http://schemas.microsoft.com/office/drawing/2014/main" id="{6CD10F4D-6D50-C647-1731-D59555E7861D}"/>
                </a:ext>
              </a:extLst>
            </p:cNvPr>
            <p:cNvCxnSpPr>
              <a:cxnSpLocks/>
            </p:cNvCxnSpPr>
            <p:nvPr/>
          </p:nvCxnSpPr>
          <p:spPr>
            <a:xfrm>
              <a:off x="7635302" y="2088365"/>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1" name="Straight Connector 10420">
              <a:extLst>
                <a:ext uri="{FF2B5EF4-FFF2-40B4-BE49-F238E27FC236}">
                  <a16:creationId xmlns:a16="http://schemas.microsoft.com/office/drawing/2014/main" id="{78C55F41-651F-7E4B-365A-0CD2BD0A9A9A}"/>
                </a:ext>
              </a:extLst>
            </p:cNvPr>
            <p:cNvCxnSpPr>
              <a:cxnSpLocks/>
            </p:cNvCxnSpPr>
            <p:nvPr/>
          </p:nvCxnSpPr>
          <p:spPr>
            <a:xfrm>
              <a:off x="7750632" y="2088365"/>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485" name="Group 10484">
            <a:extLst>
              <a:ext uri="{FF2B5EF4-FFF2-40B4-BE49-F238E27FC236}">
                <a16:creationId xmlns:a16="http://schemas.microsoft.com/office/drawing/2014/main" id="{429099DB-5820-359F-4346-BA39C4EFC6CA}"/>
              </a:ext>
            </a:extLst>
          </p:cNvPr>
          <p:cNvGrpSpPr/>
          <p:nvPr/>
        </p:nvGrpSpPr>
        <p:grpSpPr>
          <a:xfrm>
            <a:off x="7804177" y="2109123"/>
            <a:ext cx="1690072" cy="136672"/>
            <a:chOff x="7804177" y="2109123"/>
            <a:chExt cx="1690072" cy="136672"/>
          </a:xfrm>
        </p:grpSpPr>
        <p:cxnSp>
          <p:nvCxnSpPr>
            <p:cNvPr id="10294" name="Straight Connector 10293">
              <a:extLst>
                <a:ext uri="{FF2B5EF4-FFF2-40B4-BE49-F238E27FC236}">
                  <a16:creationId xmlns:a16="http://schemas.microsoft.com/office/drawing/2014/main" id="{7C6DB7E4-3C97-DD09-3B7B-A7796AF63142}"/>
                </a:ext>
              </a:extLst>
            </p:cNvPr>
            <p:cNvCxnSpPr>
              <a:cxnSpLocks/>
            </p:cNvCxnSpPr>
            <p:nvPr/>
          </p:nvCxnSpPr>
          <p:spPr>
            <a:xfrm>
              <a:off x="8652675"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5" name="Straight Connector 10294">
              <a:extLst>
                <a:ext uri="{FF2B5EF4-FFF2-40B4-BE49-F238E27FC236}">
                  <a16:creationId xmlns:a16="http://schemas.microsoft.com/office/drawing/2014/main" id="{0B46B256-C9C5-AD4A-A615-9632E0AEC039}"/>
                </a:ext>
              </a:extLst>
            </p:cNvPr>
            <p:cNvCxnSpPr>
              <a:cxnSpLocks/>
            </p:cNvCxnSpPr>
            <p:nvPr/>
          </p:nvCxnSpPr>
          <p:spPr>
            <a:xfrm>
              <a:off x="8572598" y="2109123"/>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6" name="Straight Connector 10295">
              <a:extLst>
                <a:ext uri="{FF2B5EF4-FFF2-40B4-BE49-F238E27FC236}">
                  <a16:creationId xmlns:a16="http://schemas.microsoft.com/office/drawing/2014/main" id="{57EBD22D-0F33-9CE1-7944-6BD22FDB204F}"/>
                </a:ext>
              </a:extLst>
            </p:cNvPr>
            <p:cNvCxnSpPr>
              <a:cxnSpLocks/>
            </p:cNvCxnSpPr>
            <p:nvPr/>
          </p:nvCxnSpPr>
          <p:spPr>
            <a:xfrm>
              <a:off x="8543109"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7" name="Straight Connector 10296">
              <a:extLst>
                <a:ext uri="{FF2B5EF4-FFF2-40B4-BE49-F238E27FC236}">
                  <a16:creationId xmlns:a16="http://schemas.microsoft.com/office/drawing/2014/main" id="{C144E5E2-34AB-48CF-E52A-831D55CAC30A}"/>
                </a:ext>
              </a:extLst>
            </p:cNvPr>
            <p:cNvCxnSpPr>
              <a:cxnSpLocks/>
            </p:cNvCxnSpPr>
            <p:nvPr/>
          </p:nvCxnSpPr>
          <p:spPr>
            <a:xfrm>
              <a:off x="8505730"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8" name="Straight Connector 10297">
              <a:extLst>
                <a:ext uri="{FF2B5EF4-FFF2-40B4-BE49-F238E27FC236}">
                  <a16:creationId xmlns:a16="http://schemas.microsoft.com/office/drawing/2014/main" id="{2BFBAB5B-0571-0F75-F830-1BDB214796AD}"/>
                </a:ext>
              </a:extLst>
            </p:cNvPr>
            <p:cNvCxnSpPr>
              <a:cxnSpLocks/>
            </p:cNvCxnSpPr>
            <p:nvPr/>
          </p:nvCxnSpPr>
          <p:spPr>
            <a:xfrm>
              <a:off x="8870620"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9" name="Straight Connector 10298">
              <a:extLst>
                <a:ext uri="{FF2B5EF4-FFF2-40B4-BE49-F238E27FC236}">
                  <a16:creationId xmlns:a16="http://schemas.microsoft.com/office/drawing/2014/main" id="{D6B97F11-4B9E-E92F-C7F6-F7E55A8C8205}"/>
                </a:ext>
              </a:extLst>
            </p:cNvPr>
            <p:cNvCxnSpPr>
              <a:cxnSpLocks/>
            </p:cNvCxnSpPr>
            <p:nvPr/>
          </p:nvCxnSpPr>
          <p:spPr>
            <a:xfrm>
              <a:off x="8839341"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0" name="Straight Connector 10299">
              <a:extLst>
                <a:ext uri="{FF2B5EF4-FFF2-40B4-BE49-F238E27FC236}">
                  <a16:creationId xmlns:a16="http://schemas.microsoft.com/office/drawing/2014/main" id="{4414BDCA-0429-212C-FE9B-567460E42E43}"/>
                </a:ext>
              </a:extLst>
            </p:cNvPr>
            <p:cNvCxnSpPr>
              <a:cxnSpLocks/>
            </p:cNvCxnSpPr>
            <p:nvPr/>
          </p:nvCxnSpPr>
          <p:spPr>
            <a:xfrm>
              <a:off x="8475753"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1" name="Straight Connector 10300">
              <a:extLst>
                <a:ext uri="{FF2B5EF4-FFF2-40B4-BE49-F238E27FC236}">
                  <a16:creationId xmlns:a16="http://schemas.microsoft.com/office/drawing/2014/main" id="{ADF5954C-75F8-EA49-D5A6-81CEF059F328}"/>
                </a:ext>
              </a:extLst>
            </p:cNvPr>
            <p:cNvCxnSpPr>
              <a:cxnSpLocks/>
            </p:cNvCxnSpPr>
            <p:nvPr/>
          </p:nvCxnSpPr>
          <p:spPr>
            <a:xfrm>
              <a:off x="7968089"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2" name="Straight Connector 10301">
              <a:extLst>
                <a:ext uri="{FF2B5EF4-FFF2-40B4-BE49-F238E27FC236}">
                  <a16:creationId xmlns:a16="http://schemas.microsoft.com/office/drawing/2014/main" id="{B9F55A1F-1D72-D353-A300-2C322D2F888B}"/>
                </a:ext>
              </a:extLst>
            </p:cNvPr>
            <p:cNvCxnSpPr>
              <a:cxnSpLocks/>
            </p:cNvCxnSpPr>
            <p:nvPr/>
          </p:nvCxnSpPr>
          <p:spPr>
            <a:xfrm>
              <a:off x="7885894"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6" name="Straight Connector 10305">
              <a:extLst>
                <a:ext uri="{FF2B5EF4-FFF2-40B4-BE49-F238E27FC236}">
                  <a16:creationId xmlns:a16="http://schemas.microsoft.com/office/drawing/2014/main" id="{5F75A5E2-388F-464C-A566-C2FE39F3B5BD}"/>
                </a:ext>
              </a:extLst>
            </p:cNvPr>
            <p:cNvCxnSpPr>
              <a:cxnSpLocks/>
            </p:cNvCxnSpPr>
            <p:nvPr/>
          </p:nvCxnSpPr>
          <p:spPr>
            <a:xfrm>
              <a:off x="8379311"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7" name="Straight Connector 10306">
              <a:extLst>
                <a:ext uri="{FF2B5EF4-FFF2-40B4-BE49-F238E27FC236}">
                  <a16:creationId xmlns:a16="http://schemas.microsoft.com/office/drawing/2014/main" id="{5B4965A6-D554-F214-6A3E-C96C6341AF94}"/>
                </a:ext>
              </a:extLst>
            </p:cNvPr>
            <p:cNvCxnSpPr>
              <a:cxnSpLocks/>
            </p:cNvCxnSpPr>
            <p:nvPr/>
          </p:nvCxnSpPr>
          <p:spPr>
            <a:xfrm>
              <a:off x="8214069"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8" name="Straight Connector 10307">
              <a:extLst>
                <a:ext uri="{FF2B5EF4-FFF2-40B4-BE49-F238E27FC236}">
                  <a16:creationId xmlns:a16="http://schemas.microsoft.com/office/drawing/2014/main" id="{635F449E-2BF3-24B7-F2AA-5DF706C41A16}"/>
                </a:ext>
              </a:extLst>
            </p:cNvPr>
            <p:cNvCxnSpPr>
              <a:cxnSpLocks/>
            </p:cNvCxnSpPr>
            <p:nvPr/>
          </p:nvCxnSpPr>
          <p:spPr>
            <a:xfrm>
              <a:off x="8123422"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9" name="Straight Connector 10308">
              <a:extLst>
                <a:ext uri="{FF2B5EF4-FFF2-40B4-BE49-F238E27FC236}">
                  <a16:creationId xmlns:a16="http://schemas.microsoft.com/office/drawing/2014/main" id="{0807C512-FA0B-436C-2229-749A6B3E2DAE}"/>
                </a:ext>
              </a:extLst>
            </p:cNvPr>
            <p:cNvCxnSpPr>
              <a:cxnSpLocks/>
            </p:cNvCxnSpPr>
            <p:nvPr/>
          </p:nvCxnSpPr>
          <p:spPr>
            <a:xfrm>
              <a:off x="7940222"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9" name="Straight Connector 10418">
              <a:extLst>
                <a:ext uri="{FF2B5EF4-FFF2-40B4-BE49-F238E27FC236}">
                  <a16:creationId xmlns:a16="http://schemas.microsoft.com/office/drawing/2014/main" id="{B1594F3A-1EE8-936A-B182-F97D2797ADD1}"/>
                </a:ext>
              </a:extLst>
            </p:cNvPr>
            <p:cNvCxnSpPr>
              <a:cxnSpLocks/>
            </p:cNvCxnSpPr>
            <p:nvPr/>
          </p:nvCxnSpPr>
          <p:spPr>
            <a:xfrm>
              <a:off x="7804177" y="2109123"/>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2" name="Straight Connector 10421">
              <a:extLst>
                <a:ext uri="{FF2B5EF4-FFF2-40B4-BE49-F238E27FC236}">
                  <a16:creationId xmlns:a16="http://schemas.microsoft.com/office/drawing/2014/main" id="{BFE02BE3-EB95-2BAD-0B60-DE5BD8531244}"/>
                </a:ext>
              </a:extLst>
            </p:cNvPr>
            <p:cNvCxnSpPr>
              <a:cxnSpLocks/>
            </p:cNvCxnSpPr>
            <p:nvPr/>
          </p:nvCxnSpPr>
          <p:spPr>
            <a:xfrm>
              <a:off x="7853605" y="2109123"/>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3" name="Straight Connector 10422">
              <a:extLst>
                <a:ext uri="{FF2B5EF4-FFF2-40B4-BE49-F238E27FC236}">
                  <a16:creationId xmlns:a16="http://schemas.microsoft.com/office/drawing/2014/main" id="{F47523B5-36D0-1007-185F-63CBAEC46C12}"/>
                </a:ext>
              </a:extLst>
            </p:cNvPr>
            <p:cNvCxnSpPr>
              <a:cxnSpLocks/>
            </p:cNvCxnSpPr>
            <p:nvPr/>
          </p:nvCxnSpPr>
          <p:spPr>
            <a:xfrm>
              <a:off x="8086756" y="2109123"/>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4" name="Straight Connector 10423">
              <a:extLst>
                <a:ext uri="{FF2B5EF4-FFF2-40B4-BE49-F238E27FC236}">
                  <a16:creationId xmlns:a16="http://schemas.microsoft.com/office/drawing/2014/main" id="{91B98350-4DEF-6B82-FBE8-B5263D59A06A}"/>
                </a:ext>
              </a:extLst>
            </p:cNvPr>
            <p:cNvCxnSpPr>
              <a:cxnSpLocks/>
            </p:cNvCxnSpPr>
            <p:nvPr/>
          </p:nvCxnSpPr>
          <p:spPr>
            <a:xfrm>
              <a:off x="8784480" y="2109123"/>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26" name="Straight Connector 10425">
              <a:extLst>
                <a:ext uri="{FF2B5EF4-FFF2-40B4-BE49-F238E27FC236}">
                  <a16:creationId xmlns:a16="http://schemas.microsoft.com/office/drawing/2014/main" id="{C4CDEDB3-04E8-687C-BD41-36C2D76668FA}"/>
                </a:ext>
              </a:extLst>
            </p:cNvPr>
            <p:cNvCxnSpPr>
              <a:cxnSpLocks/>
            </p:cNvCxnSpPr>
            <p:nvPr/>
          </p:nvCxnSpPr>
          <p:spPr>
            <a:xfrm>
              <a:off x="8261077" y="2109123"/>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0" name="Straight Connector 10429">
              <a:extLst>
                <a:ext uri="{FF2B5EF4-FFF2-40B4-BE49-F238E27FC236}">
                  <a16:creationId xmlns:a16="http://schemas.microsoft.com/office/drawing/2014/main" id="{491BB7D7-6AAF-FE5F-DE5F-009A3D8865F9}"/>
                </a:ext>
              </a:extLst>
            </p:cNvPr>
            <p:cNvCxnSpPr>
              <a:cxnSpLocks/>
            </p:cNvCxnSpPr>
            <p:nvPr/>
          </p:nvCxnSpPr>
          <p:spPr>
            <a:xfrm>
              <a:off x="8030718" y="2109123"/>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1" name="Straight Connector 10430">
              <a:extLst>
                <a:ext uri="{FF2B5EF4-FFF2-40B4-BE49-F238E27FC236}">
                  <a16:creationId xmlns:a16="http://schemas.microsoft.com/office/drawing/2014/main" id="{D34B4E2F-A78C-32E4-2E55-6051F6692699}"/>
                </a:ext>
              </a:extLst>
            </p:cNvPr>
            <p:cNvCxnSpPr>
              <a:cxnSpLocks/>
            </p:cNvCxnSpPr>
            <p:nvPr/>
          </p:nvCxnSpPr>
          <p:spPr>
            <a:xfrm>
              <a:off x="8166642" y="2109123"/>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2" name="Straight Connector 10431">
              <a:extLst>
                <a:ext uri="{FF2B5EF4-FFF2-40B4-BE49-F238E27FC236}">
                  <a16:creationId xmlns:a16="http://schemas.microsoft.com/office/drawing/2014/main" id="{BC0BB049-BD30-B35C-2FFF-1DF4A722C645}"/>
                </a:ext>
              </a:extLst>
            </p:cNvPr>
            <p:cNvCxnSpPr>
              <a:cxnSpLocks/>
            </p:cNvCxnSpPr>
            <p:nvPr/>
          </p:nvCxnSpPr>
          <p:spPr>
            <a:xfrm>
              <a:off x="8335518" y="2109123"/>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3" name="Straight Connector 10432">
              <a:extLst>
                <a:ext uri="{FF2B5EF4-FFF2-40B4-BE49-F238E27FC236}">
                  <a16:creationId xmlns:a16="http://schemas.microsoft.com/office/drawing/2014/main" id="{205CE8A7-F01A-056C-EF8C-694B3CFFAC57}"/>
                </a:ext>
              </a:extLst>
            </p:cNvPr>
            <p:cNvCxnSpPr>
              <a:cxnSpLocks/>
            </p:cNvCxnSpPr>
            <p:nvPr/>
          </p:nvCxnSpPr>
          <p:spPr>
            <a:xfrm>
              <a:off x="8426134" y="2109123"/>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4" name="Straight Connector 10433">
              <a:extLst>
                <a:ext uri="{FF2B5EF4-FFF2-40B4-BE49-F238E27FC236}">
                  <a16:creationId xmlns:a16="http://schemas.microsoft.com/office/drawing/2014/main" id="{5DD7D37C-6A46-19AC-4DA5-18746A961661}"/>
                </a:ext>
              </a:extLst>
            </p:cNvPr>
            <p:cNvCxnSpPr>
              <a:cxnSpLocks/>
            </p:cNvCxnSpPr>
            <p:nvPr/>
          </p:nvCxnSpPr>
          <p:spPr>
            <a:xfrm>
              <a:off x="8706221" y="2109123"/>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6" name="Straight Connector 10435">
              <a:extLst>
                <a:ext uri="{FF2B5EF4-FFF2-40B4-BE49-F238E27FC236}">
                  <a16:creationId xmlns:a16="http://schemas.microsoft.com/office/drawing/2014/main" id="{2CE7A7D4-327A-CE79-56B2-38C030644D74}"/>
                </a:ext>
              </a:extLst>
            </p:cNvPr>
            <p:cNvCxnSpPr>
              <a:cxnSpLocks/>
            </p:cNvCxnSpPr>
            <p:nvPr/>
          </p:nvCxnSpPr>
          <p:spPr>
            <a:xfrm>
              <a:off x="8613787" y="2109123"/>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7" name="Straight Connector 10436">
              <a:extLst>
                <a:ext uri="{FF2B5EF4-FFF2-40B4-BE49-F238E27FC236}">
                  <a16:creationId xmlns:a16="http://schemas.microsoft.com/office/drawing/2014/main" id="{4BED74CB-A3CD-189C-CBD1-7AF6E6AB19CE}"/>
                </a:ext>
              </a:extLst>
            </p:cNvPr>
            <p:cNvCxnSpPr>
              <a:cxnSpLocks/>
            </p:cNvCxnSpPr>
            <p:nvPr/>
          </p:nvCxnSpPr>
          <p:spPr>
            <a:xfrm>
              <a:off x="9070392" y="2109123"/>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8" name="Straight Connector 10437">
              <a:extLst>
                <a:ext uri="{FF2B5EF4-FFF2-40B4-BE49-F238E27FC236}">
                  <a16:creationId xmlns:a16="http://schemas.microsoft.com/office/drawing/2014/main" id="{AB44A6A6-6108-A639-1305-0A342B4A155E}"/>
                </a:ext>
              </a:extLst>
            </p:cNvPr>
            <p:cNvCxnSpPr>
              <a:cxnSpLocks/>
            </p:cNvCxnSpPr>
            <p:nvPr/>
          </p:nvCxnSpPr>
          <p:spPr>
            <a:xfrm>
              <a:off x="9285171" y="2109123"/>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39" name="Straight Connector 10438">
              <a:extLst>
                <a:ext uri="{FF2B5EF4-FFF2-40B4-BE49-F238E27FC236}">
                  <a16:creationId xmlns:a16="http://schemas.microsoft.com/office/drawing/2014/main" id="{6A363BB2-89B6-8956-72AA-0C11376ADD34}"/>
                </a:ext>
              </a:extLst>
            </p:cNvPr>
            <p:cNvCxnSpPr>
              <a:cxnSpLocks/>
            </p:cNvCxnSpPr>
            <p:nvPr/>
          </p:nvCxnSpPr>
          <p:spPr>
            <a:xfrm>
              <a:off x="8912166" y="2109123"/>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42" name="Straight Connector 10441">
              <a:extLst>
                <a:ext uri="{FF2B5EF4-FFF2-40B4-BE49-F238E27FC236}">
                  <a16:creationId xmlns:a16="http://schemas.microsoft.com/office/drawing/2014/main" id="{CCFA3735-2853-4E5A-ACF6-095E3D351D68}"/>
                </a:ext>
              </a:extLst>
            </p:cNvPr>
            <p:cNvCxnSpPr>
              <a:cxnSpLocks/>
            </p:cNvCxnSpPr>
            <p:nvPr/>
          </p:nvCxnSpPr>
          <p:spPr>
            <a:xfrm>
              <a:off x="9004098"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43" name="Straight Connector 10442">
              <a:extLst>
                <a:ext uri="{FF2B5EF4-FFF2-40B4-BE49-F238E27FC236}">
                  <a16:creationId xmlns:a16="http://schemas.microsoft.com/office/drawing/2014/main" id="{D45279EF-BDF3-6254-3D29-E8771E4143FA}"/>
                </a:ext>
              </a:extLst>
            </p:cNvPr>
            <p:cNvCxnSpPr>
              <a:cxnSpLocks/>
            </p:cNvCxnSpPr>
            <p:nvPr/>
          </p:nvCxnSpPr>
          <p:spPr>
            <a:xfrm>
              <a:off x="9111190"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44" name="Straight Connector 10443">
              <a:extLst>
                <a:ext uri="{FF2B5EF4-FFF2-40B4-BE49-F238E27FC236}">
                  <a16:creationId xmlns:a16="http://schemas.microsoft.com/office/drawing/2014/main" id="{74BF8E6E-2500-5AE7-CB1F-758A9AB2D01B}"/>
                </a:ext>
              </a:extLst>
            </p:cNvPr>
            <p:cNvCxnSpPr>
              <a:cxnSpLocks/>
            </p:cNvCxnSpPr>
            <p:nvPr/>
          </p:nvCxnSpPr>
          <p:spPr>
            <a:xfrm>
              <a:off x="9156498"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45" name="Straight Connector 10444">
              <a:extLst>
                <a:ext uri="{FF2B5EF4-FFF2-40B4-BE49-F238E27FC236}">
                  <a16:creationId xmlns:a16="http://schemas.microsoft.com/office/drawing/2014/main" id="{26010D65-0E8F-89AE-7EDD-BEDE5699FBC0}"/>
                </a:ext>
              </a:extLst>
            </p:cNvPr>
            <p:cNvCxnSpPr>
              <a:cxnSpLocks/>
            </p:cNvCxnSpPr>
            <p:nvPr/>
          </p:nvCxnSpPr>
          <p:spPr>
            <a:xfrm>
              <a:off x="9197687"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46" name="Straight Connector 10445">
              <a:extLst>
                <a:ext uri="{FF2B5EF4-FFF2-40B4-BE49-F238E27FC236}">
                  <a16:creationId xmlns:a16="http://schemas.microsoft.com/office/drawing/2014/main" id="{47B0BA6D-3918-F739-4F36-6BC78DAABFC4}"/>
                </a:ext>
              </a:extLst>
            </p:cNvPr>
            <p:cNvCxnSpPr>
              <a:cxnSpLocks/>
            </p:cNvCxnSpPr>
            <p:nvPr/>
          </p:nvCxnSpPr>
          <p:spPr>
            <a:xfrm>
              <a:off x="9242995"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47" name="Straight Connector 10446">
              <a:extLst>
                <a:ext uri="{FF2B5EF4-FFF2-40B4-BE49-F238E27FC236}">
                  <a16:creationId xmlns:a16="http://schemas.microsoft.com/office/drawing/2014/main" id="{6E5C797F-7CFD-002A-3FFC-B3EC1D38A2A2}"/>
                </a:ext>
              </a:extLst>
            </p:cNvPr>
            <p:cNvCxnSpPr>
              <a:cxnSpLocks/>
            </p:cNvCxnSpPr>
            <p:nvPr/>
          </p:nvCxnSpPr>
          <p:spPr>
            <a:xfrm>
              <a:off x="9494249" y="2109123"/>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527" name="Group 10526">
            <a:extLst>
              <a:ext uri="{FF2B5EF4-FFF2-40B4-BE49-F238E27FC236}">
                <a16:creationId xmlns:a16="http://schemas.microsoft.com/office/drawing/2014/main" id="{3A3A53AD-2DBC-F338-5C6F-B932668621F9}"/>
              </a:ext>
            </a:extLst>
          </p:cNvPr>
          <p:cNvGrpSpPr/>
          <p:nvPr/>
        </p:nvGrpSpPr>
        <p:grpSpPr>
          <a:xfrm>
            <a:off x="1532327" y="1700245"/>
            <a:ext cx="8076513" cy="1909276"/>
            <a:chOff x="1532327" y="1700245"/>
            <a:chExt cx="8076513" cy="1909276"/>
          </a:xfrm>
        </p:grpSpPr>
        <p:cxnSp>
          <p:nvCxnSpPr>
            <p:cNvPr id="10450" name="Straight Connector 10449">
              <a:extLst>
                <a:ext uri="{FF2B5EF4-FFF2-40B4-BE49-F238E27FC236}">
                  <a16:creationId xmlns:a16="http://schemas.microsoft.com/office/drawing/2014/main" id="{E3D51006-5946-DE9E-24BE-AC7A903A0A2B}"/>
                </a:ext>
              </a:extLst>
            </p:cNvPr>
            <p:cNvCxnSpPr/>
            <p:nvPr/>
          </p:nvCxnSpPr>
          <p:spPr>
            <a:xfrm>
              <a:off x="1855652" y="180551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1" name="Straight Connector 10450">
              <a:extLst>
                <a:ext uri="{FF2B5EF4-FFF2-40B4-BE49-F238E27FC236}">
                  <a16:creationId xmlns:a16="http://schemas.microsoft.com/office/drawing/2014/main" id="{27C71CF2-7D27-8571-66DD-17250D16BEF4}"/>
                </a:ext>
              </a:extLst>
            </p:cNvPr>
            <p:cNvCxnSpPr/>
            <p:nvPr/>
          </p:nvCxnSpPr>
          <p:spPr>
            <a:xfrm>
              <a:off x="1887556" y="1815294"/>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2" name="Straight Connector 10451">
              <a:extLst>
                <a:ext uri="{FF2B5EF4-FFF2-40B4-BE49-F238E27FC236}">
                  <a16:creationId xmlns:a16="http://schemas.microsoft.com/office/drawing/2014/main" id="{9A486EAB-1E54-B8F4-6E3A-3530D360B78B}"/>
                </a:ext>
              </a:extLst>
            </p:cNvPr>
            <p:cNvCxnSpPr/>
            <p:nvPr/>
          </p:nvCxnSpPr>
          <p:spPr>
            <a:xfrm>
              <a:off x="1903346" y="187815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3" name="Straight Connector 10452">
              <a:extLst>
                <a:ext uri="{FF2B5EF4-FFF2-40B4-BE49-F238E27FC236}">
                  <a16:creationId xmlns:a16="http://schemas.microsoft.com/office/drawing/2014/main" id="{E9B89A8A-FD35-14C0-B2AA-E5AAC4FD7AB0}"/>
                </a:ext>
              </a:extLst>
            </p:cNvPr>
            <p:cNvCxnSpPr/>
            <p:nvPr/>
          </p:nvCxnSpPr>
          <p:spPr>
            <a:xfrm>
              <a:off x="1934315" y="1880488"/>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4" name="Straight Connector 10453">
              <a:extLst>
                <a:ext uri="{FF2B5EF4-FFF2-40B4-BE49-F238E27FC236}">
                  <a16:creationId xmlns:a16="http://schemas.microsoft.com/office/drawing/2014/main" id="{D507DACF-9E2A-9C4D-73A3-AFA31793FE05}"/>
                </a:ext>
              </a:extLst>
            </p:cNvPr>
            <p:cNvCxnSpPr/>
            <p:nvPr/>
          </p:nvCxnSpPr>
          <p:spPr>
            <a:xfrm>
              <a:off x="1968630" y="187815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5" name="Straight Connector 10454">
              <a:extLst>
                <a:ext uri="{FF2B5EF4-FFF2-40B4-BE49-F238E27FC236}">
                  <a16:creationId xmlns:a16="http://schemas.microsoft.com/office/drawing/2014/main" id="{FB3ECD7E-BCD8-E3C3-D89F-28C6A0716C05}"/>
                </a:ext>
              </a:extLst>
            </p:cNvPr>
            <p:cNvCxnSpPr/>
            <p:nvPr/>
          </p:nvCxnSpPr>
          <p:spPr>
            <a:xfrm>
              <a:off x="2024617" y="1909758"/>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6" name="Straight Connector 10455">
              <a:extLst>
                <a:ext uri="{FF2B5EF4-FFF2-40B4-BE49-F238E27FC236}">
                  <a16:creationId xmlns:a16="http://schemas.microsoft.com/office/drawing/2014/main" id="{7B640B86-DC8C-6C57-BDCD-7BFEF324E0ED}"/>
                </a:ext>
              </a:extLst>
            </p:cNvPr>
            <p:cNvCxnSpPr/>
            <p:nvPr/>
          </p:nvCxnSpPr>
          <p:spPr>
            <a:xfrm>
              <a:off x="2175305" y="198123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7" name="Straight Connector 10456">
              <a:extLst>
                <a:ext uri="{FF2B5EF4-FFF2-40B4-BE49-F238E27FC236}">
                  <a16:creationId xmlns:a16="http://schemas.microsoft.com/office/drawing/2014/main" id="{79B57ED6-4549-2CC4-DE80-8A13138A86FC}"/>
                </a:ext>
              </a:extLst>
            </p:cNvPr>
            <p:cNvCxnSpPr/>
            <p:nvPr/>
          </p:nvCxnSpPr>
          <p:spPr>
            <a:xfrm>
              <a:off x="2451514" y="2192288"/>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8" name="Straight Connector 10457">
              <a:extLst>
                <a:ext uri="{FF2B5EF4-FFF2-40B4-BE49-F238E27FC236}">
                  <a16:creationId xmlns:a16="http://schemas.microsoft.com/office/drawing/2014/main" id="{932F83F9-D530-9AAF-2D2B-86D86F4EF0C5}"/>
                </a:ext>
              </a:extLst>
            </p:cNvPr>
            <p:cNvCxnSpPr/>
            <p:nvPr/>
          </p:nvCxnSpPr>
          <p:spPr>
            <a:xfrm>
              <a:off x="2425883" y="218060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59" name="Straight Connector 10458">
              <a:extLst>
                <a:ext uri="{FF2B5EF4-FFF2-40B4-BE49-F238E27FC236}">
                  <a16:creationId xmlns:a16="http://schemas.microsoft.com/office/drawing/2014/main" id="{98E5BB16-BEAB-C1B3-3AFE-56620781B705}"/>
                </a:ext>
              </a:extLst>
            </p:cNvPr>
            <p:cNvCxnSpPr/>
            <p:nvPr/>
          </p:nvCxnSpPr>
          <p:spPr>
            <a:xfrm>
              <a:off x="3186696" y="2490594"/>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0" name="Straight Connector 10459">
              <a:extLst>
                <a:ext uri="{FF2B5EF4-FFF2-40B4-BE49-F238E27FC236}">
                  <a16:creationId xmlns:a16="http://schemas.microsoft.com/office/drawing/2014/main" id="{BD0D76DF-E752-A65D-623D-109C25746349}"/>
                </a:ext>
              </a:extLst>
            </p:cNvPr>
            <p:cNvCxnSpPr>
              <a:cxnSpLocks/>
            </p:cNvCxnSpPr>
            <p:nvPr/>
          </p:nvCxnSpPr>
          <p:spPr>
            <a:xfrm>
              <a:off x="6412836" y="318052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1" name="Straight Connector 10460">
              <a:extLst>
                <a:ext uri="{FF2B5EF4-FFF2-40B4-BE49-F238E27FC236}">
                  <a16:creationId xmlns:a16="http://schemas.microsoft.com/office/drawing/2014/main" id="{52249BFB-F32C-28AE-F597-C0B06F86D66E}"/>
                </a:ext>
              </a:extLst>
            </p:cNvPr>
            <p:cNvCxnSpPr>
              <a:cxnSpLocks/>
            </p:cNvCxnSpPr>
            <p:nvPr/>
          </p:nvCxnSpPr>
          <p:spPr>
            <a:xfrm>
              <a:off x="5892156" y="311533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2" name="Straight Connector 10461">
              <a:extLst>
                <a:ext uri="{FF2B5EF4-FFF2-40B4-BE49-F238E27FC236}">
                  <a16:creationId xmlns:a16="http://schemas.microsoft.com/office/drawing/2014/main" id="{E4AE1E46-4564-ED8C-F713-5D9D65128604}"/>
                </a:ext>
              </a:extLst>
            </p:cNvPr>
            <p:cNvCxnSpPr/>
            <p:nvPr/>
          </p:nvCxnSpPr>
          <p:spPr>
            <a:xfrm>
              <a:off x="3381100" y="253220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3" name="Straight Connector 10462">
              <a:extLst>
                <a:ext uri="{FF2B5EF4-FFF2-40B4-BE49-F238E27FC236}">
                  <a16:creationId xmlns:a16="http://schemas.microsoft.com/office/drawing/2014/main" id="{E864AD67-2147-CCEF-854B-8DB3E7B9269E}"/>
                </a:ext>
              </a:extLst>
            </p:cNvPr>
            <p:cNvCxnSpPr>
              <a:cxnSpLocks/>
            </p:cNvCxnSpPr>
            <p:nvPr/>
          </p:nvCxnSpPr>
          <p:spPr>
            <a:xfrm>
              <a:off x="6923105" y="325514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4" name="Straight Connector 10463">
              <a:extLst>
                <a:ext uri="{FF2B5EF4-FFF2-40B4-BE49-F238E27FC236}">
                  <a16:creationId xmlns:a16="http://schemas.microsoft.com/office/drawing/2014/main" id="{D6DBD80D-BCA0-874F-480B-7ED6CD0FE567}"/>
                </a:ext>
              </a:extLst>
            </p:cNvPr>
            <p:cNvCxnSpPr>
              <a:cxnSpLocks/>
            </p:cNvCxnSpPr>
            <p:nvPr/>
          </p:nvCxnSpPr>
          <p:spPr>
            <a:xfrm>
              <a:off x="6884053" y="325514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7" name="Straight Connector 10466">
              <a:extLst>
                <a:ext uri="{FF2B5EF4-FFF2-40B4-BE49-F238E27FC236}">
                  <a16:creationId xmlns:a16="http://schemas.microsoft.com/office/drawing/2014/main" id="{44196D9C-9E4C-F19A-0577-6D37EFF6CAE5}"/>
                </a:ext>
              </a:extLst>
            </p:cNvPr>
            <p:cNvCxnSpPr>
              <a:cxnSpLocks/>
            </p:cNvCxnSpPr>
            <p:nvPr/>
          </p:nvCxnSpPr>
          <p:spPr>
            <a:xfrm>
              <a:off x="7184207" y="3274603"/>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8" name="Straight Connector 10467">
              <a:extLst>
                <a:ext uri="{FF2B5EF4-FFF2-40B4-BE49-F238E27FC236}">
                  <a16:creationId xmlns:a16="http://schemas.microsoft.com/office/drawing/2014/main" id="{61C0A0FA-D23B-B1BC-00A9-6F319C0C7D70}"/>
                </a:ext>
              </a:extLst>
            </p:cNvPr>
            <p:cNvCxnSpPr>
              <a:cxnSpLocks/>
            </p:cNvCxnSpPr>
            <p:nvPr/>
          </p:nvCxnSpPr>
          <p:spPr>
            <a:xfrm>
              <a:off x="6772179" y="324886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69" name="Straight Connector 10468">
              <a:extLst>
                <a:ext uri="{FF2B5EF4-FFF2-40B4-BE49-F238E27FC236}">
                  <a16:creationId xmlns:a16="http://schemas.microsoft.com/office/drawing/2014/main" id="{2DCE85D9-5956-ACFB-70DF-304B76FE084F}"/>
                </a:ext>
              </a:extLst>
            </p:cNvPr>
            <p:cNvCxnSpPr>
              <a:cxnSpLocks/>
            </p:cNvCxnSpPr>
            <p:nvPr/>
          </p:nvCxnSpPr>
          <p:spPr>
            <a:xfrm>
              <a:off x="6536024" y="318995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0" name="Straight Connector 10469">
              <a:extLst>
                <a:ext uri="{FF2B5EF4-FFF2-40B4-BE49-F238E27FC236}">
                  <a16:creationId xmlns:a16="http://schemas.microsoft.com/office/drawing/2014/main" id="{A4A2F420-AE72-9382-7652-0F2312D1DFE1}"/>
                </a:ext>
              </a:extLst>
            </p:cNvPr>
            <p:cNvCxnSpPr>
              <a:cxnSpLocks/>
            </p:cNvCxnSpPr>
            <p:nvPr/>
          </p:nvCxnSpPr>
          <p:spPr>
            <a:xfrm>
              <a:off x="6489043" y="318052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1" name="Straight Connector 10470">
              <a:extLst>
                <a:ext uri="{FF2B5EF4-FFF2-40B4-BE49-F238E27FC236}">
                  <a16:creationId xmlns:a16="http://schemas.microsoft.com/office/drawing/2014/main" id="{6B58EC05-1468-EF21-2C77-D61D80EE12C7}"/>
                </a:ext>
              </a:extLst>
            </p:cNvPr>
            <p:cNvCxnSpPr/>
            <p:nvPr/>
          </p:nvCxnSpPr>
          <p:spPr>
            <a:xfrm>
              <a:off x="3884036" y="271569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2" name="Straight Connector 10471">
              <a:extLst>
                <a:ext uri="{FF2B5EF4-FFF2-40B4-BE49-F238E27FC236}">
                  <a16:creationId xmlns:a16="http://schemas.microsoft.com/office/drawing/2014/main" id="{7537CA85-9BF3-DC90-5C88-48B9291D9344}"/>
                </a:ext>
              </a:extLst>
            </p:cNvPr>
            <p:cNvCxnSpPr/>
            <p:nvPr/>
          </p:nvCxnSpPr>
          <p:spPr>
            <a:xfrm>
              <a:off x="4191351" y="277851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3" name="Straight Connector 10472">
              <a:extLst>
                <a:ext uri="{FF2B5EF4-FFF2-40B4-BE49-F238E27FC236}">
                  <a16:creationId xmlns:a16="http://schemas.microsoft.com/office/drawing/2014/main" id="{C12F62D8-ECA1-2C1E-D7C0-D7E3648794C8}"/>
                </a:ext>
              </a:extLst>
            </p:cNvPr>
            <p:cNvCxnSpPr>
              <a:cxnSpLocks/>
            </p:cNvCxnSpPr>
            <p:nvPr/>
          </p:nvCxnSpPr>
          <p:spPr>
            <a:xfrm>
              <a:off x="6006865" y="313596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4" name="Straight Connector 10473">
              <a:extLst>
                <a:ext uri="{FF2B5EF4-FFF2-40B4-BE49-F238E27FC236}">
                  <a16:creationId xmlns:a16="http://schemas.microsoft.com/office/drawing/2014/main" id="{BFDACB23-6522-79A9-D555-A974E0770A01}"/>
                </a:ext>
              </a:extLst>
            </p:cNvPr>
            <p:cNvCxnSpPr/>
            <p:nvPr/>
          </p:nvCxnSpPr>
          <p:spPr>
            <a:xfrm>
              <a:off x="5743462" y="3067624"/>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5" name="Straight Connector 10474">
              <a:extLst>
                <a:ext uri="{FF2B5EF4-FFF2-40B4-BE49-F238E27FC236}">
                  <a16:creationId xmlns:a16="http://schemas.microsoft.com/office/drawing/2014/main" id="{5499BC12-0803-3E9B-8253-60A275B3595A}"/>
                </a:ext>
              </a:extLst>
            </p:cNvPr>
            <p:cNvCxnSpPr>
              <a:cxnSpLocks/>
            </p:cNvCxnSpPr>
            <p:nvPr/>
          </p:nvCxnSpPr>
          <p:spPr>
            <a:xfrm>
              <a:off x="6352730" y="3180525"/>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6" name="Straight Connector 10475">
              <a:extLst>
                <a:ext uri="{FF2B5EF4-FFF2-40B4-BE49-F238E27FC236}">
                  <a16:creationId xmlns:a16="http://schemas.microsoft.com/office/drawing/2014/main" id="{2DDE88EF-A755-D5E7-F26C-C6BAD8BB7B84}"/>
                </a:ext>
              </a:extLst>
            </p:cNvPr>
            <p:cNvCxnSpPr/>
            <p:nvPr/>
          </p:nvCxnSpPr>
          <p:spPr>
            <a:xfrm>
              <a:off x="4248945" y="279783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7" name="Straight Connector 10476">
              <a:extLst>
                <a:ext uri="{FF2B5EF4-FFF2-40B4-BE49-F238E27FC236}">
                  <a16:creationId xmlns:a16="http://schemas.microsoft.com/office/drawing/2014/main" id="{45376A8C-7051-FEE4-1AB2-48936ADB7AF9}"/>
                </a:ext>
              </a:extLst>
            </p:cNvPr>
            <p:cNvCxnSpPr/>
            <p:nvPr/>
          </p:nvCxnSpPr>
          <p:spPr>
            <a:xfrm>
              <a:off x="5077793" y="297109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79" name="Straight Connector 10478">
              <a:extLst>
                <a:ext uri="{FF2B5EF4-FFF2-40B4-BE49-F238E27FC236}">
                  <a16:creationId xmlns:a16="http://schemas.microsoft.com/office/drawing/2014/main" id="{47617D03-869E-6C68-B46A-6C8656C9DDA5}"/>
                </a:ext>
              </a:extLst>
            </p:cNvPr>
            <p:cNvCxnSpPr>
              <a:cxnSpLocks/>
            </p:cNvCxnSpPr>
            <p:nvPr/>
          </p:nvCxnSpPr>
          <p:spPr>
            <a:xfrm>
              <a:off x="1532327" y="1700245"/>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1" name="Straight Connector 10480">
              <a:extLst>
                <a:ext uri="{FF2B5EF4-FFF2-40B4-BE49-F238E27FC236}">
                  <a16:creationId xmlns:a16="http://schemas.microsoft.com/office/drawing/2014/main" id="{9C7B6C4C-DE5B-D1A8-BDDD-CCBB7827C054}"/>
                </a:ext>
              </a:extLst>
            </p:cNvPr>
            <p:cNvCxnSpPr>
              <a:cxnSpLocks/>
            </p:cNvCxnSpPr>
            <p:nvPr/>
          </p:nvCxnSpPr>
          <p:spPr>
            <a:xfrm>
              <a:off x="7036371" y="3258287"/>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3" name="Straight Connector 10482">
              <a:extLst>
                <a:ext uri="{FF2B5EF4-FFF2-40B4-BE49-F238E27FC236}">
                  <a16:creationId xmlns:a16="http://schemas.microsoft.com/office/drawing/2014/main" id="{D6C4AE08-6748-039A-3ABA-A9286D5F601C}"/>
                </a:ext>
              </a:extLst>
            </p:cNvPr>
            <p:cNvCxnSpPr>
              <a:cxnSpLocks/>
            </p:cNvCxnSpPr>
            <p:nvPr/>
          </p:nvCxnSpPr>
          <p:spPr>
            <a:xfrm>
              <a:off x="8668911" y="3472849"/>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4" name="Straight Connector 10483">
              <a:extLst>
                <a:ext uri="{FF2B5EF4-FFF2-40B4-BE49-F238E27FC236}">
                  <a16:creationId xmlns:a16="http://schemas.microsoft.com/office/drawing/2014/main" id="{668DB1A3-2CD9-B590-BFB1-4ED5D163AE3D}"/>
                </a:ext>
              </a:extLst>
            </p:cNvPr>
            <p:cNvCxnSpPr>
              <a:cxnSpLocks/>
            </p:cNvCxnSpPr>
            <p:nvPr/>
          </p:nvCxnSpPr>
          <p:spPr>
            <a:xfrm>
              <a:off x="8523174" y="3472849"/>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7" name="Straight Connector 10486">
              <a:extLst>
                <a:ext uri="{FF2B5EF4-FFF2-40B4-BE49-F238E27FC236}">
                  <a16:creationId xmlns:a16="http://schemas.microsoft.com/office/drawing/2014/main" id="{DCBE990E-A6B1-EBB0-6B75-993A9E25871D}"/>
                </a:ext>
              </a:extLst>
            </p:cNvPr>
            <p:cNvCxnSpPr>
              <a:cxnSpLocks/>
            </p:cNvCxnSpPr>
            <p:nvPr/>
          </p:nvCxnSpPr>
          <p:spPr>
            <a:xfrm>
              <a:off x="7928842" y="337009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8" name="Straight Connector 10487">
              <a:extLst>
                <a:ext uri="{FF2B5EF4-FFF2-40B4-BE49-F238E27FC236}">
                  <a16:creationId xmlns:a16="http://schemas.microsoft.com/office/drawing/2014/main" id="{F290790C-0533-FAE3-07C7-7CF822A2C329}"/>
                </a:ext>
              </a:extLst>
            </p:cNvPr>
            <p:cNvCxnSpPr>
              <a:cxnSpLocks/>
            </p:cNvCxnSpPr>
            <p:nvPr/>
          </p:nvCxnSpPr>
          <p:spPr>
            <a:xfrm>
              <a:off x="7461641" y="3298612"/>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89" name="Straight Connector 10488">
              <a:extLst>
                <a:ext uri="{FF2B5EF4-FFF2-40B4-BE49-F238E27FC236}">
                  <a16:creationId xmlns:a16="http://schemas.microsoft.com/office/drawing/2014/main" id="{9E1C6BEC-86FE-DA91-6947-E614E7785C8E}"/>
                </a:ext>
              </a:extLst>
            </p:cNvPr>
            <p:cNvCxnSpPr>
              <a:cxnSpLocks/>
            </p:cNvCxnSpPr>
            <p:nvPr/>
          </p:nvCxnSpPr>
          <p:spPr>
            <a:xfrm>
              <a:off x="7505928" y="331537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0" name="Straight Connector 10489">
              <a:extLst>
                <a:ext uri="{FF2B5EF4-FFF2-40B4-BE49-F238E27FC236}">
                  <a16:creationId xmlns:a16="http://schemas.microsoft.com/office/drawing/2014/main" id="{BAE22685-6EA0-952E-54DF-4BAD9C7332A8}"/>
                </a:ext>
              </a:extLst>
            </p:cNvPr>
            <p:cNvCxnSpPr>
              <a:cxnSpLocks/>
            </p:cNvCxnSpPr>
            <p:nvPr/>
          </p:nvCxnSpPr>
          <p:spPr>
            <a:xfrm>
              <a:off x="7628807" y="331537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1" name="Straight Connector 10490">
              <a:extLst>
                <a:ext uri="{FF2B5EF4-FFF2-40B4-BE49-F238E27FC236}">
                  <a16:creationId xmlns:a16="http://schemas.microsoft.com/office/drawing/2014/main" id="{AE44B019-B06B-21AD-FA6A-9222318A4D68}"/>
                </a:ext>
              </a:extLst>
            </p:cNvPr>
            <p:cNvCxnSpPr>
              <a:cxnSpLocks/>
            </p:cNvCxnSpPr>
            <p:nvPr/>
          </p:nvCxnSpPr>
          <p:spPr>
            <a:xfrm>
              <a:off x="7955989" y="3399586"/>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2" name="Straight Connector 10491">
              <a:extLst>
                <a:ext uri="{FF2B5EF4-FFF2-40B4-BE49-F238E27FC236}">
                  <a16:creationId xmlns:a16="http://schemas.microsoft.com/office/drawing/2014/main" id="{D2CA2D64-B91B-7AE3-A138-549342B8E291}"/>
                </a:ext>
              </a:extLst>
            </p:cNvPr>
            <p:cNvCxnSpPr>
              <a:cxnSpLocks/>
            </p:cNvCxnSpPr>
            <p:nvPr/>
          </p:nvCxnSpPr>
          <p:spPr>
            <a:xfrm>
              <a:off x="7393668" y="327460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3" name="Straight Connector 10492">
              <a:extLst>
                <a:ext uri="{FF2B5EF4-FFF2-40B4-BE49-F238E27FC236}">
                  <a16:creationId xmlns:a16="http://schemas.microsoft.com/office/drawing/2014/main" id="{BB8554EA-AF3A-8283-1AD0-9C550A84B5D5}"/>
                </a:ext>
              </a:extLst>
            </p:cNvPr>
            <p:cNvCxnSpPr>
              <a:cxnSpLocks/>
            </p:cNvCxnSpPr>
            <p:nvPr/>
          </p:nvCxnSpPr>
          <p:spPr>
            <a:xfrm>
              <a:off x="7541744" y="331537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4" name="Straight Connector 10493">
              <a:extLst>
                <a:ext uri="{FF2B5EF4-FFF2-40B4-BE49-F238E27FC236}">
                  <a16:creationId xmlns:a16="http://schemas.microsoft.com/office/drawing/2014/main" id="{2D72B696-2909-26BC-A21B-647AFA1D17E3}"/>
                </a:ext>
              </a:extLst>
            </p:cNvPr>
            <p:cNvCxnSpPr>
              <a:cxnSpLocks/>
            </p:cNvCxnSpPr>
            <p:nvPr/>
          </p:nvCxnSpPr>
          <p:spPr>
            <a:xfrm>
              <a:off x="7141441" y="327460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5" name="Straight Connector 10494">
              <a:extLst>
                <a:ext uri="{FF2B5EF4-FFF2-40B4-BE49-F238E27FC236}">
                  <a16:creationId xmlns:a16="http://schemas.microsoft.com/office/drawing/2014/main" id="{F2C19BB9-E48B-5BC4-6EAC-B8824792812D}"/>
                </a:ext>
              </a:extLst>
            </p:cNvPr>
            <p:cNvCxnSpPr>
              <a:cxnSpLocks/>
            </p:cNvCxnSpPr>
            <p:nvPr/>
          </p:nvCxnSpPr>
          <p:spPr>
            <a:xfrm>
              <a:off x="6983832" y="3258287"/>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6" name="Straight Connector 10495">
              <a:extLst>
                <a:ext uri="{FF2B5EF4-FFF2-40B4-BE49-F238E27FC236}">
                  <a16:creationId xmlns:a16="http://schemas.microsoft.com/office/drawing/2014/main" id="{0217D228-09BE-0CDC-ED84-A04D3629DC65}"/>
                </a:ext>
              </a:extLst>
            </p:cNvPr>
            <p:cNvCxnSpPr>
              <a:cxnSpLocks/>
            </p:cNvCxnSpPr>
            <p:nvPr/>
          </p:nvCxnSpPr>
          <p:spPr>
            <a:xfrm>
              <a:off x="7433256" y="327460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8" name="Straight Connector 10497">
              <a:extLst>
                <a:ext uri="{FF2B5EF4-FFF2-40B4-BE49-F238E27FC236}">
                  <a16:creationId xmlns:a16="http://schemas.microsoft.com/office/drawing/2014/main" id="{411247CA-5AE2-8156-B44B-E48287E197B4}"/>
                </a:ext>
              </a:extLst>
            </p:cNvPr>
            <p:cNvCxnSpPr>
              <a:cxnSpLocks/>
            </p:cNvCxnSpPr>
            <p:nvPr/>
          </p:nvCxnSpPr>
          <p:spPr>
            <a:xfrm>
              <a:off x="7264299" y="327460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99" name="Straight Connector 10498">
              <a:extLst>
                <a:ext uri="{FF2B5EF4-FFF2-40B4-BE49-F238E27FC236}">
                  <a16:creationId xmlns:a16="http://schemas.microsoft.com/office/drawing/2014/main" id="{440AACB9-EE15-B2DA-83BC-6E16CA7C8FD8}"/>
                </a:ext>
              </a:extLst>
            </p:cNvPr>
            <p:cNvCxnSpPr>
              <a:cxnSpLocks/>
            </p:cNvCxnSpPr>
            <p:nvPr/>
          </p:nvCxnSpPr>
          <p:spPr>
            <a:xfrm>
              <a:off x="7077366" y="325945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01" name="Straight Connector 10500">
              <a:extLst>
                <a:ext uri="{FF2B5EF4-FFF2-40B4-BE49-F238E27FC236}">
                  <a16:creationId xmlns:a16="http://schemas.microsoft.com/office/drawing/2014/main" id="{E11EAB72-3F86-18EE-F1F8-ED47B8278105}"/>
                </a:ext>
              </a:extLst>
            </p:cNvPr>
            <p:cNvCxnSpPr>
              <a:cxnSpLocks/>
            </p:cNvCxnSpPr>
            <p:nvPr/>
          </p:nvCxnSpPr>
          <p:spPr>
            <a:xfrm>
              <a:off x="7300335" y="3274603"/>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02" name="Straight Connector 10501">
              <a:extLst>
                <a:ext uri="{FF2B5EF4-FFF2-40B4-BE49-F238E27FC236}">
                  <a16:creationId xmlns:a16="http://schemas.microsoft.com/office/drawing/2014/main" id="{3F8D2223-25F5-BFA0-8CEB-FA4618C0D8BA}"/>
                </a:ext>
              </a:extLst>
            </p:cNvPr>
            <p:cNvCxnSpPr>
              <a:cxnSpLocks/>
            </p:cNvCxnSpPr>
            <p:nvPr/>
          </p:nvCxnSpPr>
          <p:spPr>
            <a:xfrm>
              <a:off x="7800578" y="3340024"/>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03" name="Straight Connector 10502">
              <a:extLst>
                <a:ext uri="{FF2B5EF4-FFF2-40B4-BE49-F238E27FC236}">
                  <a16:creationId xmlns:a16="http://schemas.microsoft.com/office/drawing/2014/main" id="{BB1B3F05-C3F9-7D6A-302F-EE163BDBAC6F}"/>
                </a:ext>
              </a:extLst>
            </p:cNvPr>
            <p:cNvCxnSpPr>
              <a:cxnSpLocks/>
            </p:cNvCxnSpPr>
            <p:nvPr/>
          </p:nvCxnSpPr>
          <p:spPr>
            <a:xfrm>
              <a:off x="7744159" y="3340024"/>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09" name="Straight Connector 10508">
              <a:extLst>
                <a:ext uri="{FF2B5EF4-FFF2-40B4-BE49-F238E27FC236}">
                  <a16:creationId xmlns:a16="http://schemas.microsoft.com/office/drawing/2014/main" id="{5DD705C7-BB6B-D631-E961-3C7F19A48550}"/>
                </a:ext>
              </a:extLst>
            </p:cNvPr>
            <p:cNvCxnSpPr>
              <a:cxnSpLocks/>
            </p:cNvCxnSpPr>
            <p:nvPr/>
          </p:nvCxnSpPr>
          <p:spPr>
            <a:xfrm>
              <a:off x="8847392" y="3472849"/>
              <a:ext cx="0" cy="136672"/>
            </a:xfrm>
            <a:prstGeom prst="line">
              <a:avLst/>
            </a:prstGeom>
            <a:ln w="571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0" name="Straight Connector 10509">
              <a:extLst>
                <a:ext uri="{FF2B5EF4-FFF2-40B4-BE49-F238E27FC236}">
                  <a16:creationId xmlns:a16="http://schemas.microsoft.com/office/drawing/2014/main" id="{AD3BD96B-8BE1-CF4B-B021-57B8D5A3B5A1}"/>
                </a:ext>
              </a:extLst>
            </p:cNvPr>
            <p:cNvCxnSpPr>
              <a:cxnSpLocks/>
            </p:cNvCxnSpPr>
            <p:nvPr/>
          </p:nvCxnSpPr>
          <p:spPr>
            <a:xfrm>
              <a:off x="7234101" y="3274603"/>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1" name="Straight Connector 10510">
              <a:extLst>
                <a:ext uri="{FF2B5EF4-FFF2-40B4-BE49-F238E27FC236}">
                  <a16:creationId xmlns:a16="http://schemas.microsoft.com/office/drawing/2014/main" id="{90D356DB-107D-450D-8389-F379BDB80F8A}"/>
                </a:ext>
              </a:extLst>
            </p:cNvPr>
            <p:cNvCxnSpPr>
              <a:cxnSpLocks/>
            </p:cNvCxnSpPr>
            <p:nvPr/>
          </p:nvCxnSpPr>
          <p:spPr>
            <a:xfrm>
              <a:off x="7568457" y="3315379"/>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2" name="Straight Connector 10511">
              <a:extLst>
                <a:ext uri="{FF2B5EF4-FFF2-40B4-BE49-F238E27FC236}">
                  <a16:creationId xmlns:a16="http://schemas.microsoft.com/office/drawing/2014/main" id="{4A7FCDE5-0B5A-87D9-C75E-C5B289AF226B}"/>
                </a:ext>
              </a:extLst>
            </p:cNvPr>
            <p:cNvCxnSpPr>
              <a:cxnSpLocks/>
            </p:cNvCxnSpPr>
            <p:nvPr/>
          </p:nvCxnSpPr>
          <p:spPr>
            <a:xfrm>
              <a:off x="7666673" y="3315379"/>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3" name="Straight Connector 10512">
              <a:extLst>
                <a:ext uri="{FF2B5EF4-FFF2-40B4-BE49-F238E27FC236}">
                  <a16:creationId xmlns:a16="http://schemas.microsoft.com/office/drawing/2014/main" id="{29733A76-14ED-FF67-6C8B-F7942A340DF0}"/>
                </a:ext>
              </a:extLst>
            </p:cNvPr>
            <p:cNvCxnSpPr>
              <a:cxnSpLocks/>
            </p:cNvCxnSpPr>
            <p:nvPr/>
          </p:nvCxnSpPr>
          <p:spPr>
            <a:xfrm>
              <a:off x="8018048" y="3399886"/>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4" name="Straight Connector 10513">
              <a:extLst>
                <a:ext uri="{FF2B5EF4-FFF2-40B4-BE49-F238E27FC236}">
                  <a16:creationId xmlns:a16="http://schemas.microsoft.com/office/drawing/2014/main" id="{04F865A0-4BB7-48DD-3ADB-AC4DC3ED82BB}"/>
                </a:ext>
              </a:extLst>
            </p:cNvPr>
            <p:cNvCxnSpPr>
              <a:cxnSpLocks/>
            </p:cNvCxnSpPr>
            <p:nvPr/>
          </p:nvCxnSpPr>
          <p:spPr>
            <a:xfrm>
              <a:off x="8142831" y="340306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5" name="Straight Connector 10514">
              <a:extLst>
                <a:ext uri="{FF2B5EF4-FFF2-40B4-BE49-F238E27FC236}">
                  <a16:creationId xmlns:a16="http://schemas.microsoft.com/office/drawing/2014/main" id="{A5665430-3541-B42F-A338-C57D0628B59A}"/>
                </a:ext>
              </a:extLst>
            </p:cNvPr>
            <p:cNvCxnSpPr>
              <a:cxnSpLocks/>
            </p:cNvCxnSpPr>
            <p:nvPr/>
          </p:nvCxnSpPr>
          <p:spPr>
            <a:xfrm>
              <a:off x="7370142" y="327460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6" name="Straight Connector 10515">
              <a:extLst>
                <a:ext uri="{FF2B5EF4-FFF2-40B4-BE49-F238E27FC236}">
                  <a16:creationId xmlns:a16="http://schemas.microsoft.com/office/drawing/2014/main" id="{523E8658-6FC5-6512-4EFD-5ACBE14F181C}"/>
                </a:ext>
              </a:extLst>
            </p:cNvPr>
            <p:cNvCxnSpPr>
              <a:cxnSpLocks/>
            </p:cNvCxnSpPr>
            <p:nvPr/>
          </p:nvCxnSpPr>
          <p:spPr>
            <a:xfrm>
              <a:off x="7340038" y="327460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7" name="Straight Connector 10516">
              <a:extLst>
                <a:ext uri="{FF2B5EF4-FFF2-40B4-BE49-F238E27FC236}">
                  <a16:creationId xmlns:a16="http://schemas.microsoft.com/office/drawing/2014/main" id="{ADB492DE-6397-AEAF-E684-A455F1FD225B}"/>
                </a:ext>
              </a:extLst>
            </p:cNvPr>
            <p:cNvCxnSpPr>
              <a:cxnSpLocks/>
            </p:cNvCxnSpPr>
            <p:nvPr/>
          </p:nvCxnSpPr>
          <p:spPr>
            <a:xfrm>
              <a:off x="8180667" y="339958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8" name="Straight Connector 10517">
              <a:extLst>
                <a:ext uri="{FF2B5EF4-FFF2-40B4-BE49-F238E27FC236}">
                  <a16:creationId xmlns:a16="http://schemas.microsoft.com/office/drawing/2014/main" id="{19A01F68-87C1-52D8-B489-CE3475C3CD8D}"/>
                </a:ext>
              </a:extLst>
            </p:cNvPr>
            <p:cNvCxnSpPr>
              <a:cxnSpLocks/>
            </p:cNvCxnSpPr>
            <p:nvPr/>
          </p:nvCxnSpPr>
          <p:spPr>
            <a:xfrm>
              <a:off x="8315797" y="342900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19" name="Straight Connector 10518">
              <a:extLst>
                <a:ext uri="{FF2B5EF4-FFF2-40B4-BE49-F238E27FC236}">
                  <a16:creationId xmlns:a16="http://schemas.microsoft.com/office/drawing/2014/main" id="{E952EE13-459A-A8F3-A5E2-838CC93517B7}"/>
                </a:ext>
              </a:extLst>
            </p:cNvPr>
            <p:cNvCxnSpPr>
              <a:cxnSpLocks/>
            </p:cNvCxnSpPr>
            <p:nvPr/>
          </p:nvCxnSpPr>
          <p:spPr>
            <a:xfrm>
              <a:off x="8460213"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0" name="Straight Connector 10519">
              <a:extLst>
                <a:ext uri="{FF2B5EF4-FFF2-40B4-BE49-F238E27FC236}">
                  <a16:creationId xmlns:a16="http://schemas.microsoft.com/office/drawing/2014/main" id="{C888C0C6-4364-B866-7322-470CCAFD55A2}"/>
                </a:ext>
              </a:extLst>
            </p:cNvPr>
            <p:cNvCxnSpPr>
              <a:cxnSpLocks/>
            </p:cNvCxnSpPr>
            <p:nvPr/>
          </p:nvCxnSpPr>
          <p:spPr>
            <a:xfrm>
              <a:off x="8555911"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1" name="Straight Connector 10520">
              <a:extLst>
                <a:ext uri="{FF2B5EF4-FFF2-40B4-BE49-F238E27FC236}">
                  <a16:creationId xmlns:a16="http://schemas.microsoft.com/office/drawing/2014/main" id="{5CBD0D89-6B3B-0480-505C-37B81777A9B3}"/>
                </a:ext>
              </a:extLst>
            </p:cNvPr>
            <p:cNvCxnSpPr>
              <a:cxnSpLocks/>
            </p:cNvCxnSpPr>
            <p:nvPr/>
          </p:nvCxnSpPr>
          <p:spPr>
            <a:xfrm>
              <a:off x="8589857"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2" name="Straight Connector 10521">
              <a:extLst>
                <a:ext uri="{FF2B5EF4-FFF2-40B4-BE49-F238E27FC236}">
                  <a16:creationId xmlns:a16="http://schemas.microsoft.com/office/drawing/2014/main" id="{6EEEE188-8E55-D32D-46A4-D353A73EE89D}"/>
                </a:ext>
              </a:extLst>
            </p:cNvPr>
            <p:cNvCxnSpPr>
              <a:cxnSpLocks/>
            </p:cNvCxnSpPr>
            <p:nvPr/>
          </p:nvCxnSpPr>
          <p:spPr>
            <a:xfrm>
              <a:off x="8638140"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3" name="Straight Connector 10522">
              <a:extLst>
                <a:ext uri="{FF2B5EF4-FFF2-40B4-BE49-F238E27FC236}">
                  <a16:creationId xmlns:a16="http://schemas.microsoft.com/office/drawing/2014/main" id="{122B9943-0AED-367E-2DBC-19BA131A1628}"/>
                </a:ext>
              </a:extLst>
            </p:cNvPr>
            <p:cNvCxnSpPr>
              <a:cxnSpLocks/>
            </p:cNvCxnSpPr>
            <p:nvPr/>
          </p:nvCxnSpPr>
          <p:spPr>
            <a:xfrm>
              <a:off x="8749430"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4" name="Straight Connector 10523">
              <a:extLst>
                <a:ext uri="{FF2B5EF4-FFF2-40B4-BE49-F238E27FC236}">
                  <a16:creationId xmlns:a16="http://schemas.microsoft.com/office/drawing/2014/main" id="{A9F8CD8A-836F-60CE-A686-2C7FFF496B2D}"/>
                </a:ext>
              </a:extLst>
            </p:cNvPr>
            <p:cNvCxnSpPr>
              <a:cxnSpLocks/>
            </p:cNvCxnSpPr>
            <p:nvPr/>
          </p:nvCxnSpPr>
          <p:spPr>
            <a:xfrm>
              <a:off x="9244338"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5" name="Straight Connector 10524">
              <a:extLst>
                <a:ext uri="{FF2B5EF4-FFF2-40B4-BE49-F238E27FC236}">
                  <a16:creationId xmlns:a16="http://schemas.microsoft.com/office/drawing/2014/main" id="{5AF4B574-C7BC-B241-E3B9-3329381A4C1E}"/>
                </a:ext>
              </a:extLst>
            </p:cNvPr>
            <p:cNvCxnSpPr>
              <a:cxnSpLocks/>
            </p:cNvCxnSpPr>
            <p:nvPr/>
          </p:nvCxnSpPr>
          <p:spPr>
            <a:xfrm>
              <a:off x="9299325"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526" name="Straight Connector 10525">
              <a:extLst>
                <a:ext uri="{FF2B5EF4-FFF2-40B4-BE49-F238E27FC236}">
                  <a16:creationId xmlns:a16="http://schemas.microsoft.com/office/drawing/2014/main" id="{2D11CEC0-A1C3-D462-5A5C-F586AC250668}"/>
                </a:ext>
              </a:extLst>
            </p:cNvPr>
            <p:cNvCxnSpPr>
              <a:cxnSpLocks/>
            </p:cNvCxnSpPr>
            <p:nvPr/>
          </p:nvCxnSpPr>
          <p:spPr>
            <a:xfrm>
              <a:off x="9608840" y="3472849"/>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4733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08F97-A264-41B2-FCD1-6B0C55BD7361}"/>
            </a:ext>
          </a:extLst>
        </p:cNvPr>
        <p:cNvGrpSpPr/>
        <p:nvPr/>
      </p:nvGrpSpPr>
      <p:grpSpPr>
        <a:xfrm>
          <a:off x="0" y="0"/>
          <a:ext cx="0" cy="0"/>
          <a:chOff x="0" y="0"/>
          <a:chExt cx="0" cy="0"/>
        </a:xfrm>
      </p:grpSpPr>
      <p:sp>
        <p:nvSpPr>
          <p:cNvPr id="10403" name="Freeform: Shape 10402">
            <a:extLst>
              <a:ext uri="{FF2B5EF4-FFF2-40B4-BE49-F238E27FC236}">
                <a16:creationId xmlns:a16="http://schemas.microsoft.com/office/drawing/2014/main" id="{E4D75144-215D-10FE-F465-86212CA38EFC}"/>
              </a:ext>
            </a:extLst>
          </p:cNvPr>
          <p:cNvSpPr/>
          <p:nvPr/>
        </p:nvSpPr>
        <p:spPr>
          <a:xfrm>
            <a:off x="1504462" y="1758462"/>
            <a:ext cx="8210061" cy="1090246"/>
          </a:xfrm>
          <a:custGeom>
            <a:avLst/>
            <a:gdLst>
              <a:gd name="csX0" fmla="*/ 0 w 8210061"/>
              <a:gd name="csY0" fmla="*/ 0 h 1090246"/>
              <a:gd name="csX1" fmla="*/ 246184 w 8210061"/>
              <a:gd name="csY1" fmla="*/ 0 h 1090246"/>
              <a:gd name="csX2" fmla="*/ 246184 w 8210061"/>
              <a:gd name="csY2" fmla="*/ 15630 h 1090246"/>
              <a:gd name="csX3" fmla="*/ 339969 w 8210061"/>
              <a:gd name="csY3" fmla="*/ 15630 h 1090246"/>
              <a:gd name="csX4" fmla="*/ 339969 w 8210061"/>
              <a:gd name="csY4" fmla="*/ 42984 h 1090246"/>
              <a:gd name="csX5" fmla="*/ 570523 w 8210061"/>
              <a:gd name="csY5" fmla="*/ 42984 h 1090246"/>
              <a:gd name="csX6" fmla="*/ 570523 w 8210061"/>
              <a:gd name="csY6" fmla="*/ 70338 h 1090246"/>
              <a:gd name="csX7" fmla="*/ 644769 w 8210061"/>
              <a:gd name="csY7" fmla="*/ 70338 h 1090246"/>
              <a:gd name="csX8" fmla="*/ 644769 w 8210061"/>
              <a:gd name="csY8" fmla="*/ 82061 h 1090246"/>
              <a:gd name="csX9" fmla="*/ 801076 w 8210061"/>
              <a:gd name="csY9" fmla="*/ 82061 h 1090246"/>
              <a:gd name="csX10" fmla="*/ 801076 w 8210061"/>
              <a:gd name="csY10" fmla="*/ 109415 h 1090246"/>
              <a:gd name="csX11" fmla="*/ 922215 w 8210061"/>
              <a:gd name="csY11" fmla="*/ 109415 h 1090246"/>
              <a:gd name="csX12" fmla="*/ 922215 w 8210061"/>
              <a:gd name="csY12" fmla="*/ 125046 h 1090246"/>
              <a:gd name="csX13" fmla="*/ 1098061 w 8210061"/>
              <a:gd name="csY13" fmla="*/ 125046 h 1090246"/>
              <a:gd name="csX14" fmla="*/ 1094154 w 8210061"/>
              <a:gd name="csY14" fmla="*/ 128953 h 1090246"/>
              <a:gd name="csX15" fmla="*/ 1152769 w 8210061"/>
              <a:gd name="csY15" fmla="*/ 128953 h 1090246"/>
              <a:gd name="csX16" fmla="*/ 1152769 w 8210061"/>
              <a:gd name="csY16" fmla="*/ 144584 h 1090246"/>
              <a:gd name="csX17" fmla="*/ 1516184 w 8210061"/>
              <a:gd name="csY17" fmla="*/ 144584 h 1090246"/>
              <a:gd name="csX18" fmla="*/ 1516184 w 8210061"/>
              <a:gd name="csY18" fmla="*/ 175846 h 1090246"/>
              <a:gd name="csX19" fmla="*/ 1570892 w 8210061"/>
              <a:gd name="csY19" fmla="*/ 175846 h 1090246"/>
              <a:gd name="csX20" fmla="*/ 1570892 w 8210061"/>
              <a:gd name="csY20" fmla="*/ 207107 h 1090246"/>
              <a:gd name="csX21" fmla="*/ 1695938 w 8210061"/>
              <a:gd name="csY21" fmla="*/ 207107 h 1090246"/>
              <a:gd name="csX22" fmla="*/ 1695938 w 8210061"/>
              <a:gd name="csY22" fmla="*/ 226646 h 1090246"/>
              <a:gd name="csX23" fmla="*/ 1797538 w 8210061"/>
              <a:gd name="csY23" fmla="*/ 226646 h 1090246"/>
              <a:gd name="csX24" fmla="*/ 1797538 w 8210061"/>
              <a:gd name="csY24" fmla="*/ 257907 h 1090246"/>
              <a:gd name="csX25" fmla="*/ 1844430 w 8210061"/>
              <a:gd name="csY25" fmla="*/ 257907 h 1090246"/>
              <a:gd name="csX26" fmla="*/ 1844430 w 8210061"/>
              <a:gd name="csY26" fmla="*/ 277446 h 1090246"/>
              <a:gd name="csX27" fmla="*/ 2020276 w 8210061"/>
              <a:gd name="csY27" fmla="*/ 277446 h 1090246"/>
              <a:gd name="csX28" fmla="*/ 2020276 w 8210061"/>
              <a:gd name="csY28" fmla="*/ 300892 h 1090246"/>
              <a:gd name="csX29" fmla="*/ 2133600 w 8210061"/>
              <a:gd name="csY29" fmla="*/ 300892 h 1090246"/>
              <a:gd name="csX30" fmla="*/ 2125784 w 8210061"/>
              <a:gd name="csY30" fmla="*/ 308708 h 1090246"/>
              <a:gd name="csX31" fmla="*/ 2223476 w 8210061"/>
              <a:gd name="csY31" fmla="*/ 308708 h 1090246"/>
              <a:gd name="csX32" fmla="*/ 2223476 w 8210061"/>
              <a:gd name="csY32" fmla="*/ 363415 h 1090246"/>
              <a:gd name="csX33" fmla="*/ 2391507 w 8210061"/>
              <a:gd name="csY33" fmla="*/ 363415 h 1090246"/>
              <a:gd name="csX34" fmla="*/ 2391507 w 8210061"/>
              <a:gd name="csY34" fmla="*/ 386861 h 1090246"/>
              <a:gd name="csX35" fmla="*/ 2500923 w 8210061"/>
              <a:gd name="csY35" fmla="*/ 386861 h 1090246"/>
              <a:gd name="csX36" fmla="*/ 2500923 w 8210061"/>
              <a:gd name="csY36" fmla="*/ 406400 h 1090246"/>
              <a:gd name="csX37" fmla="*/ 2625969 w 8210061"/>
              <a:gd name="csY37" fmla="*/ 406400 h 1090246"/>
              <a:gd name="csX38" fmla="*/ 2625969 w 8210061"/>
              <a:gd name="csY38" fmla="*/ 406400 h 1090246"/>
              <a:gd name="csX39" fmla="*/ 2704123 w 8210061"/>
              <a:gd name="csY39" fmla="*/ 406400 h 1090246"/>
              <a:gd name="csX40" fmla="*/ 2704123 w 8210061"/>
              <a:gd name="csY40" fmla="*/ 457200 h 1090246"/>
              <a:gd name="csX41" fmla="*/ 2969846 w 8210061"/>
              <a:gd name="csY41" fmla="*/ 457200 h 1090246"/>
              <a:gd name="csX42" fmla="*/ 2969846 w 8210061"/>
              <a:gd name="csY42" fmla="*/ 465015 h 1090246"/>
              <a:gd name="csX43" fmla="*/ 3048000 w 8210061"/>
              <a:gd name="csY43" fmla="*/ 465015 h 1090246"/>
              <a:gd name="csX44" fmla="*/ 3048000 w 8210061"/>
              <a:gd name="csY44" fmla="*/ 480646 h 1090246"/>
              <a:gd name="csX45" fmla="*/ 3231661 w 8210061"/>
              <a:gd name="csY45" fmla="*/ 480646 h 1090246"/>
              <a:gd name="csX46" fmla="*/ 3235569 w 8210061"/>
              <a:gd name="csY46" fmla="*/ 484554 h 1090246"/>
              <a:gd name="csX47" fmla="*/ 3348892 w 8210061"/>
              <a:gd name="csY47" fmla="*/ 484554 h 1090246"/>
              <a:gd name="csX48" fmla="*/ 3348892 w 8210061"/>
              <a:gd name="csY48" fmla="*/ 504092 h 1090246"/>
              <a:gd name="csX49" fmla="*/ 3430953 w 8210061"/>
              <a:gd name="csY49" fmla="*/ 504092 h 1090246"/>
              <a:gd name="csX50" fmla="*/ 3430953 w 8210061"/>
              <a:gd name="csY50" fmla="*/ 515815 h 1090246"/>
              <a:gd name="csX51" fmla="*/ 3489569 w 8210061"/>
              <a:gd name="csY51" fmla="*/ 515815 h 1090246"/>
              <a:gd name="csX52" fmla="*/ 3489569 w 8210061"/>
              <a:gd name="csY52" fmla="*/ 535353 h 1090246"/>
              <a:gd name="csX53" fmla="*/ 3571630 w 8210061"/>
              <a:gd name="csY53" fmla="*/ 535353 h 1090246"/>
              <a:gd name="csX54" fmla="*/ 3571630 w 8210061"/>
              <a:gd name="csY54" fmla="*/ 550984 h 1090246"/>
              <a:gd name="csX55" fmla="*/ 3708400 w 8210061"/>
              <a:gd name="csY55" fmla="*/ 550984 h 1090246"/>
              <a:gd name="csX56" fmla="*/ 3708400 w 8210061"/>
              <a:gd name="csY56" fmla="*/ 558800 h 1090246"/>
              <a:gd name="csX57" fmla="*/ 3868615 w 8210061"/>
              <a:gd name="csY57" fmla="*/ 558800 h 1090246"/>
              <a:gd name="csX58" fmla="*/ 3872523 w 8210061"/>
              <a:gd name="csY58" fmla="*/ 562708 h 1090246"/>
              <a:gd name="csX59" fmla="*/ 3954584 w 8210061"/>
              <a:gd name="csY59" fmla="*/ 562708 h 1090246"/>
              <a:gd name="csX60" fmla="*/ 3962400 w 8210061"/>
              <a:gd name="csY60" fmla="*/ 570524 h 1090246"/>
              <a:gd name="csX61" fmla="*/ 4568092 w 8210061"/>
              <a:gd name="csY61" fmla="*/ 570524 h 1090246"/>
              <a:gd name="csX62" fmla="*/ 4568092 w 8210061"/>
              <a:gd name="csY62" fmla="*/ 617415 h 1090246"/>
              <a:gd name="csX63" fmla="*/ 4806461 w 8210061"/>
              <a:gd name="csY63" fmla="*/ 617415 h 1090246"/>
              <a:gd name="csX64" fmla="*/ 4806461 w 8210061"/>
              <a:gd name="csY64" fmla="*/ 629138 h 1090246"/>
              <a:gd name="csX65" fmla="*/ 4880707 w 8210061"/>
              <a:gd name="csY65" fmla="*/ 629138 h 1090246"/>
              <a:gd name="csX66" fmla="*/ 4880707 w 8210061"/>
              <a:gd name="csY66" fmla="*/ 652584 h 1090246"/>
              <a:gd name="csX67" fmla="*/ 4943230 w 8210061"/>
              <a:gd name="csY67" fmla="*/ 652584 h 1090246"/>
              <a:gd name="csX68" fmla="*/ 4943230 w 8210061"/>
              <a:gd name="csY68" fmla="*/ 668215 h 1090246"/>
              <a:gd name="csX69" fmla="*/ 5037015 w 8210061"/>
              <a:gd name="csY69" fmla="*/ 668215 h 1090246"/>
              <a:gd name="csX70" fmla="*/ 5040923 w 8210061"/>
              <a:gd name="csY70" fmla="*/ 672123 h 1090246"/>
              <a:gd name="csX71" fmla="*/ 5150338 w 8210061"/>
              <a:gd name="csY71" fmla="*/ 672123 h 1090246"/>
              <a:gd name="csX72" fmla="*/ 5150338 w 8210061"/>
              <a:gd name="csY72" fmla="*/ 711200 h 1090246"/>
              <a:gd name="csX73" fmla="*/ 5232400 w 8210061"/>
              <a:gd name="csY73" fmla="*/ 711200 h 1090246"/>
              <a:gd name="csX74" fmla="*/ 5232400 w 8210061"/>
              <a:gd name="csY74" fmla="*/ 726830 h 1090246"/>
              <a:gd name="csX75" fmla="*/ 5357446 w 8210061"/>
              <a:gd name="csY75" fmla="*/ 726830 h 1090246"/>
              <a:gd name="csX76" fmla="*/ 5357446 w 8210061"/>
              <a:gd name="csY76" fmla="*/ 746369 h 1090246"/>
              <a:gd name="csX77" fmla="*/ 5560646 w 8210061"/>
              <a:gd name="csY77" fmla="*/ 746369 h 1090246"/>
              <a:gd name="csX78" fmla="*/ 5560646 w 8210061"/>
              <a:gd name="csY78" fmla="*/ 765907 h 1090246"/>
              <a:gd name="csX79" fmla="*/ 5916246 w 8210061"/>
              <a:gd name="csY79" fmla="*/ 765907 h 1090246"/>
              <a:gd name="csX80" fmla="*/ 5916246 w 8210061"/>
              <a:gd name="csY80" fmla="*/ 789353 h 1090246"/>
              <a:gd name="csX81" fmla="*/ 5959230 w 8210061"/>
              <a:gd name="csY81" fmla="*/ 789353 h 1090246"/>
              <a:gd name="csX82" fmla="*/ 5959230 w 8210061"/>
              <a:gd name="csY82" fmla="*/ 824523 h 1090246"/>
              <a:gd name="csX83" fmla="*/ 6174153 w 8210061"/>
              <a:gd name="csY83" fmla="*/ 824523 h 1090246"/>
              <a:gd name="csX84" fmla="*/ 6174153 w 8210061"/>
              <a:gd name="csY84" fmla="*/ 851876 h 1090246"/>
              <a:gd name="csX85" fmla="*/ 7162800 w 8210061"/>
              <a:gd name="csY85" fmla="*/ 851876 h 1090246"/>
              <a:gd name="csX86" fmla="*/ 7162800 w 8210061"/>
              <a:gd name="csY86" fmla="*/ 910492 h 1090246"/>
              <a:gd name="csX87" fmla="*/ 7451969 w 8210061"/>
              <a:gd name="csY87" fmla="*/ 910492 h 1090246"/>
              <a:gd name="csX88" fmla="*/ 7451969 w 8210061"/>
              <a:gd name="csY88" fmla="*/ 1090246 h 1090246"/>
              <a:gd name="csX89" fmla="*/ 8210061 w 8210061"/>
              <a:gd name="csY89" fmla="*/ 1090246 h 10902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Lst>
            <a:rect l="l" t="t" r="r" b="b"/>
            <a:pathLst>
              <a:path w="8210061" h="1090246">
                <a:moveTo>
                  <a:pt x="0" y="0"/>
                </a:moveTo>
                <a:lnTo>
                  <a:pt x="246184" y="0"/>
                </a:lnTo>
                <a:lnTo>
                  <a:pt x="246184" y="15630"/>
                </a:lnTo>
                <a:lnTo>
                  <a:pt x="339969" y="15630"/>
                </a:lnTo>
                <a:lnTo>
                  <a:pt x="339969" y="42984"/>
                </a:lnTo>
                <a:lnTo>
                  <a:pt x="570523" y="42984"/>
                </a:lnTo>
                <a:lnTo>
                  <a:pt x="570523" y="70338"/>
                </a:lnTo>
                <a:lnTo>
                  <a:pt x="644769" y="70338"/>
                </a:lnTo>
                <a:lnTo>
                  <a:pt x="644769" y="82061"/>
                </a:lnTo>
                <a:lnTo>
                  <a:pt x="801076" y="82061"/>
                </a:lnTo>
                <a:lnTo>
                  <a:pt x="801076" y="109415"/>
                </a:lnTo>
                <a:lnTo>
                  <a:pt x="922215" y="109415"/>
                </a:lnTo>
                <a:lnTo>
                  <a:pt x="922215" y="125046"/>
                </a:lnTo>
                <a:lnTo>
                  <a:pt x="1098061" y="125046"/>
                </a:lnTo>
                <a:lnTo>
                  <a:pt x="1094154" y="128953"/>
                </a:lnTo>
                <a:lnTo>
                  <a:pt x="1152769" y="128953"/>
                </a:lnTo>
                <a:lnTo>
                  <a:pt x="1152769" y="144584"/>
                </a:lnTo>
                <a:lnTo>
                  <a:pt x="1516184" y="144584"/>
                </a:lnTo>
                <a:lnTo>
                  <a:pt x="1516184" y="175846"/>
                </a:lnTo>
                <a:lnTo>
                  <a:pt x="1570892" y="175846"/>
                </a:lnTo>
                <a:lnTo>
                  <a:pt x="1570892" y="207107"/>
                </a:lnTo>
                <a:lnTo>
                  <a:pt x="1695938" y="207107"/>
                </a:lnTo>
                <a:lnTo>
                  <a:pt x="1695938" y="226646"/>
                </a:lnTo>
                <a:lnTo>
                  <a:pt x="1797538" y="226646"/>
                </a:lnTo>
                <a:lnTo>
                  <a:pt x="1797538" y="257907"/>
                </a:lnTo>
                <a:lnTo>
                  <a:pt x="1844430" y="257907"/>
                </a:lnTo>
                <a:lnTo>
                  <a:pt x="1844430" y="277446"/>
                </a:lnTo>
                <a:lnTo>
                  <a:pt x="2020276" y="277446"/>
                </a:lnTo>
                <a:lnTo>
                  <a:pt x="2020276" y="300892"/>
                </a:lnTo>
                <a:lnTo>
                  <a:pt x="2133600" y="300892"/>
                </a:lnTo>
                <a:lnTo>
                  <a:pt x="2125784" y="308708"/>
                </a:lnTo>
                <a:lnTo>
                  <a:pt x="2223476" y="308708"/>
                </a:lnTo>
                <a:lnTo>
                  <a:pt x="2223476" y="363415"/>
                </a:lnTo>
                <a:lnTo>
                  <a:pt x="2391507" y="363415"/>
                </a:lnTo>
                <a:lnTo>
                  <a:pt x="2391507" y="386861"/>
                </a:lnTo>
                <a:lnTo>
                  <a:pt x="2500923" y="386861"/>
                </a:lnTo>
                <a:lnTo>
                  <a:pt x="2500923" y="406400"/>
                </a:lnTo>
                <a:lnTo>
                  <a:pt x="2625969" y="406400"/>
                </a:lnTo>
                <a:lnTo>
                  <a:pt x="2625969" y="406400"/>
                </a:lnTo>
                <a:lnTo>
                  <a:pt x="2704123" y="406400"/>
                </a:lnTo>
                <a:lnTo>
                  <a:pt x="2704123" y="457200"/>
                </a:lnTo>
                <a:lnTo>
                  <a:pt x="2969846" y="457200"/>
                </a:lnTo>
                <a:lnTo>
                  <a:pt x="2969846" y="465015"/>
                </a:lnTo>
                <a:lnTo>
                  <a:pt x="3048000" y="465015"/>
                </a:lnTo>
                <a:lnTo>
                  <a:pt x="3048000" y="480646"/>
                </a:lnTo>
                <a:lnTo>
                  <a:pt x="3231661" y="480646"/>
                </a:lnTo>
                <a:lnTo>
                  <a:pt x="3235569" y="484554"/>
                </a:lnTo>
                <a:lnTo>
                  <a:pt x="3348892" y="484554"/>
                </a:lnTo>
                <a:lnTo>
                  <a:pt x="3348892" y="504092"/>
                </a:lnTo>
                <a:lnTo>
                  <a:pt x="3430953" y="504092"/>
                </a:lnTo>
                <a:lnTo>
                  <a:pt x="3430953" y="515815"/>
                </a:lnTo>
                <a:lnTo>
                  <a:pt x="3489569" y="515815"/>
                </a:lnTo>
                <a:lnTo>
                  <a:pt x="3489569" y="535353"/>
                </a:lnTo>
                <a:lnTo>
                  <a:pt x="3571630" y="535353"/>
                </a:lnTo>
                <a:lnTo>
                  <a:pt x="3571630" y="550984"/>
                </a:lnTo>
                <a:lnTo>
                  <a:pt x="3708400" y="550984"/>
                </a:lnTo>
                <a:lnTo>
                  <a:pt x="3708400" y="558800"/>
                </a:lnTo>
                <a:lnTo>
                  <a:pt x="3868615" y="558800"/>
                </a:lnTo>
                <a:lnTo>
                  <a:pt x="3872523" y="562708"/>
                </a:lnTo>
                <a:lnTo>
                  <a:pt x="3954584" y="562708"/>
                </a:lnTo>
                <a:lnTo>
                  <a:pt x="3962400" y="570524"/>
                </a:lnTo>
                <a:lnTo>
                  <a:pt x="4568092" y="570524"/>
                </a:lnTo>
                <a:lnTo>
                  <a:pt x="4568092" y="617415"/>
                </a:lnTo>
                <a:lnTo>
                  <a:pt x="4806461" y="617415"/>
                </a:lnTo>
                <a:lnTo>
                  <a:pt x="4806461" y="629138"/>
                </a:lnTo>
                <a:lnTo>
                  <a:pt x="4880707" y="629138"/>
                </a:lnTo>
                <a:lnTo>
                  <a:pt x="4880707" y="652584"/>
                </a:lnTo>
                <a:lnTo>
                  <a:pt x="4943230" y="652584"/>
                </a:lnTo>
                <a:lnTo>
                  <a:pt x="4943230" y="668215"/>
                </a:lnTo>
                <a:lnTo>
                  <a:pt x="5037015" y="668215"/>
                </a:lnTo>
                <a:lnTo>
                  <a:pt x="5040923" y="672123"/>
                </a:lnTo>
                <a:lnTo>
                  <a:pt x="5150338" y="672123"/>
                </a:lnTo>
                <a:lnTo>
                  <a:pt x="5150338" y="711200"/>
                </a:lnTo>
                <a:lnTo>
                  <a:pt x="5232400" y="711200"/>
                </a:lnTo>
                <a:lnTo>
                  <a:pt x="5232400" y="726830"/>
                </a:lnTo>
                <a:lnTo>
                  <a:pt x="5357446" y="726830"/>
                </a:lnTo>
                <a:lnTo>
                  <a:pt x="5357446" y="746369"/>
                </a:lnTo>
                <a:lnTo>
                  <a:pt x="5560646" y="746369"/>
                </a:lnTo>
                <a:lnTo>
                  <a:pt x="5560646" y="765907"/>
                </a:lnTo>
                <a:lnTo>
                  <a:pt x="5916246" y="765907"/>
                </a:lnTo>
                <a:lnTo>
                  <a:pt x="5916246" y="789353"/>
                </a:lnTo>
                <a:lnTo>
                  <a:pt x="5959230" y="789353"/>
                </a:lnTo>
                <a:lnTo>
                  <a:pt x="5959230" y="824523"/>
                </a:lnTo>
                <a:lnTo>
                  <a:pt x="6174153" y="824523"/>
                </a:lnTo>
                <a:lnTo>
                  <a:pt x="6174153" y="851876"/>
                </a:lnTo>
                <a:lnTo>
                  <a:pt x="7162800" y="851876"/>
                </a:lnTo>
                <a:lnTo>
                  <a:pt x="7162800" y="910492"/>
                </a:lnTo>
                <a:lnTo>
                  <a:pt x="7451969" y="910492"/>
                </a:lnTo>
                <a:lnTo>
                  <a:pt x="7451969" y="1090246"/>
                </a:lnTo>
                <a:lnTo>
                  <a:pt x="8210061" y="1090246"/>
                </a:lnTo>
              </a:path>
            </a:pathLst>
          </a:custGeom>
          <a:noFill/>
          <a:ln w="28575">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02" name="Group 10401">
            <a:extLst>
              <a:ext uri="{FF2B5EF4-FFF2-40B4-BE49-F238E27FC236}">
                <a16:creationId xmlns:a16="http://schemas.microsoft.com/office/drawing/2014/main" id="{0CA771B4-9A46-969D-EC2C-D10F3E9E6EF7}"/>
              </a:ext>
            </a:extLst>
          </p:cNvPr>
          <p:cNvGrpSpPr/>
          <p:nvPr/>
        </p:nvGrpSpPr>
        <p:grpSpPr>
          <a:xfrm>
            <a:off x="1508369" y="1758462"/>
            <a:ext cx="8061569" cy="410307"/>
            <a:chOff x="1508369" y="1758462"/>
            <a:chExt cx="8061569" cy="410307"/>
          </a:xfrm>
        </p:grpSpPr>
        <p:sp>
          <p:nvSpPr>
            <p:cNvPr id="10400" name="Freeform: Shape 10399">
              <a:extLst>
                <a:ext uri="{FF2B5EF4-FFF2-40B4-BE49-F238E27FC236}">
                  <a16:creationId xmlns:a16="http://schemas.microsoft.com/office/drawing/2014/main" id="{7F83552A-825C-0213-758A-117024E12593}"/>
                </a:ext>
              </a:extLst>
            </p:cNvPr>
            <p:cNvSpPr/>
            <p:nvPr/>
          </p:nvSpPr>
          <p:spPr>
            <a:xfrm>
              <a:off x="1508369" y="1758462"/>
              <a:ext cx="4462585" cy="332153"/>
            </a:xfrm>
            <a:custGeom>
              <a:avLst/>
              <a:gdLst>
                <a:gd name="csX0" fmla="*/ 0 w 4462585"/>
                <a:gd name="csY0" fmla="*/ 0 h 332153"/>
                <a:gd name="csX1" fmla="*/ 125046 w 4462585"/>
                <a:gd name="csY1" fmla="*/ 0 h 332153"/>
                <a:gd name="csX2" fmla="*/ 125046 w 4462585"/>
                <a:gd name="csY2" fmla="*/ 23446 h 332153"/>
                <a:gd name="csX3" fmla="*/ 277446 w 4462585"/>
                <a:gd name="csY3" fmla="*/ 23446 h 332153"/>
                <a:gd name="csX4" fmla="*/ 277446 w 4462585"/>
                <a:gd name="csY4" fmla="*/ 42984 h 332153"/>
                <a:gd name="csX5" fmla="*/ 406400 w 4462585"/>
                <a:gd name="csY5" fmla="*/ 42984 h 332153"/>
                <a:gd name="csX6" fmla="*/ 406400 w 4462585"/>
                <a:gd name="csY6" fmla="*/ 54707 h 332153"/>
                <a:gd name="csX7" fmla="*/ 488462 w 4462585"/>
                <a:gd name="csY7" fmla="*/ 54707 h 332153"/>
                <a:gd name="csX8" fmla="*/ 488462 w 4462585"/>
                <a:gd name="csY8" fmla="*/ 85969 h 332153"/>
                <a:gd name="csX9" fmla="*/ 590062 w 4462585"/>
                <a:gd name="csY9" fmla="*/ 85969 h 332153"/>
                <a:gd name="csX10" fmla="*/ 590062 w 4462585"/>
                <a:gd name="csY10" fmla="*/ 117230 h 332153"/>
                <a:gd name="csX11" fmla="*/ 640862 w 4462585"/>
                <a:gd name="csY11" fmla="*/ 117230 h 332153"/>
                <a:gd name="csX12" fmla="*/ 640862 w 4462585"/>
                <a:gd name="csY12" fmla="*/ 132861 h 332153"/>
                <a:gd name="csX13" fmla="*/ 773723 w 4462585"/>
                <a:gd name="csY13" fmla="*/ 132861 h 332153"/>
                <a:gd name="csX14" fmla="*/ 773723 w 4462585"/>
                <a:gd name="csY14" fmla="*/ 148492 h 332153"/>
                <a:gd name="csX15" fmla="*/ 890954 w 4462585"/>
                <a:gd name="csY15" fmla="*/ 148492 h 332153"/>
                <a:gd name="csX16" fmla="*/ 890954 w 4462585"/>
                <a:gd name="csY16" fmla="*/ 160215 h 332153"/>
                <a:gd name="csX17" fmla="*/ 953477 w 4462585"/>
                <a:gd name="csY17" fmla="*/ 160215 h 332153"/>
                <a:gd name="csX18" fmla="*/ 953477 w 4462585"/>
                <a:gd name="csY18" fmla="*/ 179753 h 332153"/>
                <a:gd name="csX19" fmla="*/ 1047262 w 4462585"/>
                <a:gd name="csY19" fmla="*/ 179753 h 332153"/>
                <a:gd name="csX20" fmla="*/ 1047262 w 4462585"/>
                <a:gd name="csY20" fmla="*/ 183661 h 332153"/>
                <a:gd name="csX21" fmla="*/ 1105877 w 4462585"/>
                <a:gd name="csY21" fmla="*/ 183661 h 332153"/>
                <a:gd name="csX22" fmla="*/ 1105877 w 4462585"/>
                <a:gd name="csY22" fmla="*/ 199292 h 332153"/>
                <a:gd name="csX23" fmla="*/ 1144954 w 4462585"/>
                <a:gd name="csY23" fmla="*/ 199292 h 332153"/>
                <a:gd name="csX24" fmla="*/ 1148862 w 4462585"/>
                <a:gd name="csY24" fmla="*/ 203200 h 332153"/>
                <a:gd name="csX25" fmla="*/ 1270000 w 4462585"/>
                <a:gd name="csY25" fmla="*/ 203200 h 332153"/>
                <a:gd name="csX26" fmla="*/ 1270000 w 4462585"/>
                <a:gd name="csY26" fmla="*/ 230553 h 332153"/>
                <a:gd name="csX27" fmla="*/ 1539631 w 4462585"/>
                <a:gd name="csY27" fmla="*/ 230553 h 332153"/>
                <a:gd name="csX28" fmla="*/ 1535723 w 4462585"/>
                <a:gd name="csY28" fmla="*/ 234461 h 332153"/>
                <a:gd name="csX29" fmla="*/ 1680308 w 4462585"/>
                <a:gd name="csY29" fmla="*/ 234461 h 332153"/>
                <a:gd name="csX30" fmla="*/ 1680308 w 4462585"/>
                <a:gd name="csY30" fmla="*/ 250092 h 332153"/>
                <a:gd name="csX31" fmla="*/ 1926493 w 4462585"/>
                <a:gd name="csY31" fmla="*/ 250092 h 332153"/>
                <a:gd name="csX32" fmla="*/ 1926493 w 4462585"/>
                <a:gd name="csY32" fmla="*/ 265723 h 332153"/>
                <a:gd name="csX33" fmla="*/ 2133600 w 4462585"/>
                <a:gd name="csY33" fmla="*/ 265723 h 332153"/>
                <a:gd name="csX34" fmla="*/ 2536093 w 4462585"/>
                <a:gd name="csY34" fmla="*/ 265723 h 332153"/>
                <a:gd name="csX35" fmla="*/ 2536093 w 4462585"/>
                <a:gd name="csY35" fmla="*/ 273538 h 332153"/>
                <a:gd name="csX36" fmla="*/ 2625969 w 4462585"/>
                <a:gd name="csY36" fmla="*/ 273538 h 332153"/>
                <a:gd name="csX37" fmla="*/ 2633785 w 4462585"/>
                <a:gd name="csY37" fmla="*/ 273538 h 332153"/>
                <a:gd name="csX38" fmla="*/ 2825262 w 4462585"/>
                <a:gd name="csY38" fmla="*/ 273538 h 332153"/>
                <a:gd name="csX39" fmla="*/ 2825262 w 4462585"/>
                <a:gd name="csY39" fmla="*/ 285261 h 332153"/>
                <a:gd name="csX40" fmla="*/ 3298093 w 4462585"/>
                <a:gd name="csY40" fmla="*/ 285261 h 332153"/>
                <a:gd name="csX41" fmla="*/ 3298093 w 4462585"/>
                <a:gd name="csY41" fmla="*/ 300892 h 332153"/>
                <a:gd name="csX42" fmla="*/ 3462216 w 4462585"/>
                <a:gd name="csY42" fmla="*/ 300892 h 332153"/>
                <a:gd name="csX43" fmla="*/ 3462216 w 4462585"/>
                <a:gd name="csY43" fmla="*/ 308707 h 332153"/>
                <a:gd name="csX44" fmla="*/ 3556000 w 4462585"/>
                <a:gd name="csY44" fmla="*/ 308707 h 332153"/>
                <a:gd name="csX45" fmla="*/ 3556000 w 4462585"/>
                <a:gd name="csY45" fmla="*/ 316523 h 332153"/>
                <a:gd name="csX46" fmla="*/ 4278923 w 4462585"/>
                <a:gd name="csY46" fmla="*/ 316523 h 332153"/>
                <a:gd name="csX47" fmla="*/ 4278923 w 4462585"/>
                <a:gd name="csY47" fmla="*/ 332153 h 332153"/>
                <a:gd name="csX48" fmla="*/ 4462585 w 4462585"/>
                <a:gd name="csY48" fmla="*/ 332153 h 33215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Lst>
              <a:rect l="l" t="t" r="r" b="b"/>
              <a:pathLst>
                <a:path w="4462585" h="332153">
                  <a:moveTo>
                    <a:pt x="0" y="0"/>
                  </a:moveTo>
                  <a:lnTo>
                    <a:pt x="125046" y="0"/>
                  </a:lnTo>
                  <a:lnTo>
                    <a:pt x="125046" y="23446"/>
                  </a:lnTo>
                  <a:lnTo>
                    <a:pt x="277446" y="23446"/>
                  </a:lnTo>
                  <a:lnTo>
                    <a:pt x="277446" y="42984"/>
                  </a:lnTo>
                  <a:lnTo>
                    <a:pt x="406400" y="42984"/>
                  </a:lnTo>
                  <a:lnTo>
                    <a:pt x="406400" y="54707"/>
                  </a:lnTo>
                  <a:lnTo>
                    <a:pt x="488462" y="54707"/>
                  </a:lnTo>
                  <a:lnTo>
                    <a:pt x="488462" y="85969"/>
                  </a:lnTo>
                  <a:lnTo>
                    <a:pt x="590062" y="85969"/>
                  </a:lnTo>
                  <a:lnTo>
                    <a:pt x="590062" y="117230"/>
                  </a:lnTo>
                  <a:lnTo>
                    <a:pt x="640862" y="117230"/>
                  </a:lnTo>
                  <a:lnTo>
                    <a:pt x="640862" y="132861"/>
                  </a:lnTo>
                  <a:lnTo>
                    <a:pt x="773723" y="132861"/>
                  </a:lnTo>
                  <a:lnTo>
                    <a:pt x="773723" y="148492"/>
                  </a:lnTo>
                  <a:lnTo>
                    <a:pt x="890954" y="148492"/>
                  </a:lnTo>
                  <a:lnTo>
                    <a:pt x="890954" y="160215"/>
                  </a:lnTo>
                  <a:lnTo>
                    <a:pt x="953477" y="160215"/>
                  </a:lnTo>
                  <a:lnTo>
                    <a:pt x="953477" y="179753"/>
                  </a:lnTo>
                  <a:lnTo>
                    <a:pt x="1047262" y="179753"/>
                  </a:lnTo>
                  <a:lnTo>
                    <a:pt x="1047262" y="183661"/>
                  </a:lnTo>
                  <a:lnTo>
                    <a:pt x="1105877" y="183661"/>
                  </a:lnTo>
                  <a:lnTo>
                    <a:pt x="1105877" y="199292"/>
                  </a:lnTo>
                  <a:lnTo>
                    <a:pt x="1144954" y="199292"/>
                  </a:lnTo>
                  <a:lnTo>
                    <a:pt x="1148862" y="203200"/>
                  </a:lnTo>
                  <a:lnTo>
                    <a:pt x="1270000" y="203200"/>
                  </a:lnTo>
                  <a:lnTo>
                    <a:pt x="1270000" y="230553"/>
                  </a:lnTo>
                  <a:lnTo>
                    <a:pt x="1539631" y="230553"/>
                  </a:lnTo>
                  <a:lnTo>
                    <a:pt x="1535723" y="234461"/>
                  </a:lnTo>
                  <a:lnTo>
                    <a:pt x="1680308" y="234461"/>
                  </a:lnTo>
                  <a:lnTo>
                    <a:pt x="1680308" y="250092"/>
                  </a:lnTo>
                  <a:lnTo>
                    <a:pt x="1926493" y="250092"/>
                  </a:lnTo>
                  <a:lnTo>
                    <a:pt x="1926493" y="265723"/>
                  </a:lnTo>
                  <a:lnTo>
                    <a:pt x="2133600" y="265723"/>
                  </a:lnTo>
                  <a:lnTo>
                    <a:pt x="2536093" y="265723"/>
                  </a:lnTo>
                  <a:lnTo>
                    <a:pt x="2536093" y="273538"/>
                  </a:lnTo>
                  <a:lnTo>
                    <a:pt x="2625969" y="273538"/>
                  </a:lnTo>
                  <a:lnTo>
                    <a:pt x="2633785" y="273538"/>
                  </a:lnTo>
                  <a:lnTo>
                    <a:pt x="2825262" y="273538"/>
                  </a:lnTo>
                  <a:lnTo>
                    <a:pt x="2825262" y="285261"/>
                  </a:lnTo>
                  <a:lnTo>
                    <a:pt x="3298093" y="285261"/>
                  </a:lnTo>
                  <a:lnTo>
                    <a:pt x="3298093" y="300892"/>
                  </a:lnTo>
                  <a:lnTo>
                    <a:pt x="3462216" y="300892"/>
                  </a:lnTo>
                  <a:lnTo>
                    <a:pt x="3462216" y="308707"/>
                  </a:lnTo>
                  <a:lnTo>
                    <a:pt x="3556000" y="308707"/>
                  </a:lnTo>
                  <a:lnTo>
                    <a:pt x="3556000" y="316523"/>
                  </a:lnTo>
                  <a:lnTo>
                    <a:pt x="4278923" y="316523"/>
                  </a:lnTo>
                  <a:lnTo>
                    <a:pt x="4278923" y="332153"/>
                  </a:lnTo>
                  <a:lnTo>
                    <a:pt x="4462585" y="332153"/>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1" name="Freeform: Shape 10400">
              <a:extLst>
                <a:ext uri="{FF2B5EF4-FFF2-40B4-BE49-F238E27FC236}">
                  <a16:creationId xmlns:a16="http://schemas.microsoft.com/office/drawing/2014/main" id="{B84E6649-BC0C-F635-3F1F-3B1DCE801DC1}"/>
                </a:ext>
              </a:extLst>
            </p:cNvPr>
            <p:cNvSpPr/>
            <p:nvPr/>
          </p:nvSpPr>
          <p:spPr>
            <a:xfrm>
              <a:off x="5967046" y="2086708"/>
              <a:ext cx="3602892" cy="82061"/>
            </a:xfrm>
            <a:custGeom>
              <a:avLst/>
              <a:gdLst>
                <a:gd name="csX0" fmla="*/ 0 w 3602892"/>
                <a:gd name="csY0" fmla="*/ 0 h 82061"/>
                <a:gd name="csX1" fmla="*/ 54708 w 3602892"/>
                <a:gd name="csY1" fmla="*/ 0 h 82061"/>
                <a:gd name="csX2" fmla="*/ 66431 w 3602892"/>
                <a:gd name="csY2" fmla="*/ 11723 h 82061"/>
                <a:gd name="csX3" fmla="*/ 332154 w 3602892"/>
                <a:gd name="csY3" fmla="*/ 11723 h 82061"/>
                <a:gd name="csX4" fmla="*/ 332154 w 3602892"/>
                <a:gd name="csY4" fmla="*/ 39077 h 82061"/>
                <a:gd name="csX5" fmla="*/ 789354 w 3602892"/>
                <a:gd name="csY5" fmla="*/ 39077 h 82061"/>
                <a:gd name="csX6" fmla="*/ 789354 w 3602892"/>
                <a:gd name="csY6" fmla="*/ 46892 h 82061"/>
                <a:gd name="csX7" fmla="*/ 1223108 w 3602892"/>
                <a:gd name="csY7" fmla="*/ 46892 h 82061"/>
                <a:gd name="csX8" fmla="*/ 1223108 w 3602892"/>
                <a:gd name="csY8" fmla="*/ 66430 h 82061"/>
                <a:gd name="csX9" fmla="*/ 1715477 w 3602892"/>
                <a:gd name="csY9" fmla="*/ 66430 h 82061"/>
                <a:gd name="csX10" fmla="*/ 1715477 w 3602892"/>
                <a:gd name="csY10" fmla="*/ 82061 h 82061"/>
                <a:gd name="csX11" fmla="*/ 3602892 w 3602892"/>
                <a:gd name="csY11" fmla="*/ 82061 h 8206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602892" h="82061">
                  <a:moveTo>
                    <a:pt x="0" y="0"/>
                  </a:moveTo>
                  <a:lnTo>
                    <a:pt x="54708" y="0"/>
                  </a:lnTo>
                  <a:lnTo>
                    <a:pt x="66431" y="11723"/>
                  </a:lnTo>
                  <a:lnTo>
                    <a:pt x="332154" y="11723"/>
                  </a:lnTo>
                  <a:lnTo>
                    <a:pt x="332154" y="39077"/>
                  </a:lnTo>
                  <a:lnTo>
                    <a:pt x="789354" y="39077"/>
                  </a:lnTo>
                  <a:lnTo>
                    <a:pt x="789354" y="46892"/>
                  </a:lnTo>
                  <a:lnTo>
                    <a:pt x="1223108" y="46892"/>
                  </a:lnTo>
                  <a:lnTo>
                    <a:pt x="1223108" y="66430"/>
                  </a:lnTo>
                  <a:lnTo>
                    <a:pt x="1715477" y="66430"/>
                  </a:lnTo>
                  <a:lnTo>
                    <a:pt x="1715477" y="82061"/>
                  </a:lnTo>
                  <a:lnTo>
                    <a:pt x="3602892" y="82061"/>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243" name="Rectangle 4">
            <a:extLst>
              <a:ext uri="{FF2B5EF4-FFF2-40B4-BE49-F238E27FC236}">
                <a16:creationId xmlns:a16="http://schemas.microsoft.com/office/drawing/2014/main" id="{04069961-1D10-BA88-A093-83090FCE3759}"/>
              </a:ext>
            </a:extLst>
          </p:cNvPr>
          <p:cNvSpPr>
            <a:spLocks noGrp="1" noChangeArrowheads="1"/>
          </p:cNvSpPr>
          <p:nvPr>
            <p:ph type="title"/>
          </p:nvPr>
        </p:nvSpPr>
        <p:spPr>
          <a:xfrm>
            <a:off x="231078" y="534083"/>
            <a:ext cx="11740260" cy="496290"/>
          </a:xfrm>
        </p:spPr>
        <p:txBody>
          <a:bodyPr/>
          <a:lstStyle/>
          <a:p>
            <a:r>
              <a:rPr lang="en-US" dirty="0"/>
              <a:t>MajesTEC-3: O</a:t>
            </a:r>
            <a:r>
              <a:rPr lang="en-US" altLang="en-US" dirty="0"/>
              <a:t>S</a:t>
            </a:r>
          </a:p>
        </p:txBody>
      </p:sp>
      <p:sp>
        <p:nvSpPr>
          <p:cNvPr id="12" name="Text Box 15">
            <a:extLst>
              <a:ext uri="{FF2B5EF4-FFF2-40B4-BE49-F238E27FC236}">
                <a16:creationId xmlns:a16="http://schemas.microsoft.com/office/drawing/2014/main" id="{0221FFCB-9F82-8DF2-06BF-099D5C36D4AB}"/>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Abstr LBA6. Costa. NEJM. 2025; Published Online December 9, 2025. </a:t>
            </a:r>
            <a:endParaRPr lang="en-US" altLang="en-US" sz="800" b="0" dirty="0">
              <a:solidFill>
                <a:srgbClr val="161616"/>
              </a:solidFill>
              <a:latin typeface="Poppins" pitchFamily="2" charset="77"/>
            </a:endParaRPr>
          </a:p>
        </p:txBody>
      </p:sp>
      <p:sp>
        <p:nvSpPr>
          <p:cNvPr id="5" name="Freeform: Shape 4">
            <a:extLst>
              <a:ext uri="{FF2B5EF4-FFF2-40B4-BE49-F238E27FC236}">
                <a16:creationId xmlns:a16="http://schemas.microsoft.com/office/drawing/2014/main" id="{8912487C-36AE-A5C6-7541-0D9370FD506F}"/>
              </a:ext>
            </a:extLst>
          </p:cNvPr>
          <p:cNvSpPr/>
          <p:nvPr/>
        </p:nvSpPr>
        <p:spPr>
          <a:xfrm>
            <a:off x="1509132" y="1761893"/>
            <a:ext cx="8638478" cy="2430966"/>
          </a:xfrm>
          <a:custGeom>
            <a:avLst/>
            <a:gdLst>
              <a:gd name="csX0" fmla="*/ 0 w 8638478"/>
              <a:gd name="csY0" fmla="*/ 0 h 2430966"/>
              <a:gd name="csX1" fmla="*/ 0 w 8638478"/>
              <a:gd name="csY1" fmla="*/ 2430966 h 2430966"/>
              <a:gd name="csX2" fmla="*/ 8638478 w 8638478"/>
              <a:gd name="csY2" fmla="*/ 2430966 h 2430966"/>
            </a:gdLst>
            <a:ahLst/>
            <a:cxnLst>
              <a:cxn ang="0">
                <a:pos x="csX0" y="csY0"/>
              </a:cxn>
              <a:cxn ang="0">
                <a:pos x="csX1" y="csY1"/>
              </a:cxn>
              <a:cxn ang="0">
                <a:pos x="csX2" y="csY2"/>
              </a:cxn>
            </a:cxnLst>
            <a:rect l="l" t="t" r="r" b="b"/>
            <a:pathLst>
              <a:path w="8638478" h="2430966">
                <a:moveTo>
                  <a:pt x="0" y="0"/>
                </a:moveTo>
                <a:lnTo>
                  <a:pt x="0" y="2430966"/>
                </a:lnTo>
                <a:lnTo>
                  <a:pt x="8638478" y="2430966"/>
                </a:lnTo>
              </a:path>
            </a:pathLst>
          </a:custGeom>
          <a:noFill/>
          <a:ln w="190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4F041793-18A2-83F0-0937-049830321154}"/>
              </a:ext>
            </a:extLst>
          </p:cNvPr>
          <p:cNvGrpSpPr/>
          <p:nvPr/>
        </p:nvGrpSpPr>
        <p:grpSpPr>
          <a:xfrm>
            <a:off x="1446963" y="1761893"/>
            <a:ext cx="72421" cy="2430966"/>
            <a:chOff x="1428949" y="1761893"/>
            <a:chExt cx="90435" cy="2430966"/>
          </a:xfrm>
        </p:grpSpPr>
        <p:cxnSp>
          <p:nvCxnSpPr>
            <p:cNvPr id="7" name="Straight Connector 6">
              <a:extLst>
                <a:ext uri="{FF2B5EF4-FFF2-40B4-BE49-F238E27FC236}">
                  <a16:creationId xmlns:a16="http://schemas.microsoft.com/office/drawing/2014/main" id="{E2297E8A-D191-432D-7027-8F723F8F4CC3}"/>
                </a:ext>
              </a:extLst>
            </p:cNvPr>
            <p:cNvCxnSpPr>
              <a:cxnSpLocks/>
            </p:cNvCxnSpPr>
            <p:nvPr/>
          </p:nvCxnSpPr>
          <p:spPr>
            <a:xfrm>
              <a:off x="1428949" y="1761893"/>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D84B944-F476-FA2F-7656-718934787986}"/>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306A14E-BC26-353E-E62F-C8C1A1235587}"/>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D8378E2-25C4-970B-8554-2F3C40B1E2B9}"/>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0DFDC19-EDF8-103D-D642-9DF8B169AFB2}"/>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BBB43AE-9073-4404-8BE0-102539490BA5}"/>
                </a:ext>
              </a:extLst>
            </p:cNvPr>
            <p:cNvCxnSpPr>
              <a:cxnSpLocks/>
            </p:cNvCxnSpPr>
            <p:nvPr/>
          </p:nvCxnSpPr>
          <p:spPr>
            <a:xfrm>
              <a:off x="1428949" y="419285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4F7753CF-12A5-D652-A522-6EDD4D69020A}"/>
              </a:ext>
            </a:extLst>
          </p:cNvPr>
          <p:cNvGrpSpPr/>
          <p:nvPr/>
        </p:nvGrpSpPr>
        <p:grpSpPr>
          <a:xfrm>
            <a:off x="1983771" y="4192862"/>
            <a:ext cx="8414425" cy="67636"/>
            <a:chOff x="1983771" y="4192862"/>
            <a:chExt cx="8414425" cy="67636"/>
          </a:xfrm>
        </p:grpSpPr>
        <p:grpSp>
          <p:nvGrpSpPr>
            <p:cNvPr id="15" name="Group 14">
              <a:extLst>
                <a:ext uri="{FF2B5EF4-FFF2-40B4-BE49-F238E27FC236}">
                  <a16:creationId xmlns:a16="http://schemas.microsoft.com/office/drawing/2014/main" id="{6AC0EF7C-30D0-0A6F-E705-BB8E44989D9C}"/>
                </a:ext>
              </a:extLst>
            </p:cNvPr>
            <p:cNvGrpSpPr/>
            <p:nvPr/>
          </p:nvGrpSpPr>
          <p:grpSpPr>
            <a:xfrm rot="5400000">
              <a:off x="3165437" y="3011196"/>
              <a:ext cx="67634" cy="2430966"/>
              <a:chOff x="1428949" y="1761893"/>
              <a:chExt cx="90435" cy="2430966"/>
            </a:xfrm>
          </p:grpSpPr>
          <p:cxnSp>
            <p:nvCxnSpPr>
              <p:cNvPr id="29" name="Straight Connector 28">
                <a:extLst>
                  <a:ext uri="{FF2B5EF4-FFF2-40B4-BE49-F238E27FC236}">
                    <a16:creationId xmlns:a16="http://schemas.microsoft.com/office/drawing/2014/main" id="{E07282FB-CD12-D290-8B55-4DAD76968889}"/>
                  </a:ext>
                </a:extLst>
              </p:cNvPr>
              <p:cNvCxnSpPr>
                <a:cxnSpLocks/>
              </p:cNvCxnSpPr>
              <p:nvPr/>
            </p:nvCxnSpPr>
            <p:spPr>
              <a:xfrm>
                <a:off x="1428949" y="1761893"/>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B36D4AE-D05D-8AD2-9768-74B335F8DCE3}"/>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58B9C50-9529-1186-983C-FF23DBEE67CC}"/>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091C039-2F10-D503-0EE2-2A2CF1730524}"/>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72E90F48-C832-E754-BDD0-C9AA18827DFE}"/>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CC2DA5B-57D1-8BCF-64C5-25598D818179}"/>
                  </a:ext>
                </a:extLst>
              </p:cNvPr>
              <p:cNvCxnSpPr>
                <a:cxnSpLocks/>
              </p:cNvCxnSpPr>
              <p:nvPr/>
            </p:nvCxnSpPr>
            <p:spPr>
              <a:xfrm>
                <a:off x="1428949" y="419285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3299BB20-01B5-F0C2-7FA5-3A4989C89375}"/>
                </a:ext>
              </a:extLst>
            </p:cNvPr>
            <p:cNvGrpSpPr/>
            <p:nvPr/>
          </p:nvGrpSpPr>
          <p:grpSpPr>
            <a:xfrm rot="5400000">
              <a:off x="6402776" y="3011197"/>
              <a:ext cx="67634" cy="2430966"/>
              <a:chOff x="1428949" y="1761893"/>
              <a:chExt cx="90435" cy="2430966"/>
            </a:xfrm>
          </p:grpSpPr>
          <p:cxnSp>
            <p:nvCxnSpPr>
              <p:cNvPr id="23" name="Straight Connector 22">
                <a:extLst>
                  <a:ext uri="{FF2B5EF4-FFF2-40B4-BE49-F238E27FC236}">
                    <a16:creationId xmlns:a16="http://schemas.microsoft.com/office/drawing/2014/main" id="{8FBD20D0-3395-AFB8-FE69-C3304138BDFD}"/>
                  </a:ext>
                </a:extLst>
              </p:cNvPr>
              <p:cNvCxnSpPr>
                <a:cxnSpLocks/>
              </p:cNvCxnSpPr>
              <p:nvPr/>
            </p:nvCxnSpPr>
            <p:spPr>
              <a:xfrm>
                <a:off x="1428949" y="1761893"/>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55A418C-30EB-D5D0-5D14-A5729DE683BB}"/>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0FC8792-6B08-5C72-0527-B1350932B7CE}"/>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2898E0A-86EA-D399-F77F-4D635A7E4D19}"/>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E77054-ADAB-D193-3981-B2E7C5A231E1}"/>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5FABDD2-D43C-8157-D40D-ABC1D59C2030}"/>
                  </a:ext>
                </a:extLst>
              </p:cNvPr>
              <p:cNvCxnSpPr>
                <a:cxnSpLocks/>
              </p:cNvCxnSpPr>
              <p:nvPr/>
            </p:nvCxnSpPr>
            <p:spPr>
              <a:xfrm>
                <a:off x="1428949" y="419285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7" name="Group 16">
              <a:extLst>
                <a:ext uri="{FF2B5EF4-FFF2-40B4-BE49-F238E27FC236}">
                  <a16:creationId xmlns:a16="http://schemas.microsoft.com/office/drawing/2014/main" id="{F218C836-A93B-F834-F114-10B3AE49F96D}"/>
                </a:ext>
              </a:extLst>
            </p:cNvPr>
            <p:cNvGrpSpPr/>
            <p:nvPr/>
          </p:nvGrpSpPr>
          <p:grpSpPr>
            <a:xfrm rot="5400000">
              <a:off x="9394249" y="3256551"/>
              <a:ext cx="67634" cy="1940260"/>
              <a:chOff x="1428949" y="2248086"/>
              <a:chExt cx="90435" cy="1940260"/>
            </a:xfrm>
          </p:grpSpPr>
          <p:cxnSp>
            <p:nvCxnSpPr>
              <p:cNvPr id="18" name="Straight Connector 17">
                <a:extLst>
                  <a:ext uri="{FF2B5EF4-FFF2-40B4-BE49-F238E27FC236}">
                    <a16:creationId xmlns:a16="http://schemas.microsoft.com/office/drawing/2014/main" id="{BBE214F9-9204-1B36-3825-EA21A2F574E7}"/>
                  </a:ext>
                </a:extLst>
              </p:cNvPr>
              <p:cNvCxnSpPr>
                <a:cxnSpLocks/>
              </p:cNvCxnSpPr>
              <p:nvPr/>
            </p:nvCxnSpPr>
            <p:spPr>
              <a:xfrm>
                <a:off x="1428949" y="224808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692134-F569-E6D4-A9D2-11B63D5A6BF1}"/>
                  </a:ext>
                </a:extLst>
              </p:cNvPr>
              <p:cNvCxnSpPr>
                <a:cxnSpLocks/>
              </p:cNvCxnSpPr>
              <p:nvPr/>
            </p:nvCxnSpPr>
            <p:spPr>
              <a:xfrm>
                <a:off x="1428949" y="2734279"/>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4F88700-1319-9C60-66B9-A39F374D5CDF}"/>
                  </a:ext>
                </a:extLst>
              </p:cNvPr>
              <p:cNvCxnSpPr>
                <a:cxnSpLocks/>
              </p:cNvCxnSpPr>
              <p:nvPr/>
            </p:nvCxnSpPr>
            <p:spPr>
              <a:xfrm>
                <a:off x="1428949" y="3220472"/>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9206986-1029-567E-F309-203B141B715C}"/>
                  </a:ext>
                </a:extLst>
              </p:cNvPr>
              <p:cNvCxnSpPr>
                <a:cxnSpLocks/>
              </p:cNvCxnSpPr>
              <p:nvPr/>
            </p:nvCxnSpPr>
            <p:spPr>
              <a:xfrm>
                <a:off x="1428949" y="3706665"/>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363035-6ECA-A089-243A-367DA8C511FB}"/>
                  </a:ext>
                </a:extLst>
              </p:cNvPr>
              <p:cNvCxnSpPr>
                <a:cxnSpLocks/>
              </p:cNvCxnSpPr>
              <p:nvPr/>
            </p:nvCxnSpPr>
            <p:spPr>
              <a:xfrm>
                <a:off x="1428949" y="4188346"/>
                <a:ext cx="9043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35" name="Group 34">
            <a:extLst>
              <a:ext uri="{FF2B5EF4-FFF2-40B4-BE49-F238E27FC236}">
                <a16:creationId xmlns:a16="http://schemas.microsoft.com/office/drawing/2014/main" id="{3FC01441-1F10-7737-30E2-72AD8C6F6846}"/>
              </a:ext>
            </a:extLst>
          </p:cNvPr>
          <p:cNvGrpSpPr/>
          <p:nvPr/>
        </p:nvGrpSpPr>
        <p:grpSpPr>
          <a:xfrm>
            <a:off x="923487" y="1652096"/>
            <a:ext cx="500673" cy="2741535"/>
            <a:chOff x="923487" y="1684328"/>
            <a:chExt cx="500673" cy="1859879"/>
          </a:xfrm>
        </p:grpSpPr>
        <p:sp>
          <p:nvSpPr>
            <p:cNvPr id="36" name="TextBox 35">
              <a:extLst>
                <a:ext uri="{FF2B5EF4-FFF2-40B4-BE49-F238E27FC236}">
                  <a16:creationId xmlns:a16="http://schemas.microsoft.com/office/drawing/2014/main" id="{FF7CA485-EE20-C70F-F772-42FC3F6428D6}"/>
                </a:ext>
              </a:extLst>
            </p:cNvPr>
            <p:cNvSpPr txBox="1"/>
            <p:nvPr/>
          </p:nvSpPr>
          <p:spPr>
            <a:xfrm>
              <a:off x="936480" y="1684328"/>
              <a:ext cx="487680" cy="202743"/>
            </a:xfrm>
            <a:prstGeom prst="rect">
              <a:avLst/>
            </a:prstGeom>
          </p:spPr>
          <p:txBody>
            <a:bodyPr vert="horz" wrap="none" lIns="0" tIns="0" rIns="0" bIns="0" rtlCol="0">
              <a:noAutofit/>
            </a:bodyPr>
            <a:lstStyle/>
            <a:p>
              <a:pPr algn="r"/>
              <a:r>
                <a:rPr lang="en-US" sz="1600" dirty="0"/>
                <a:t>100</a:t>
              </a:r>
            </a:p>
          </p:txBody>
        </p:sp>
        <p:sp>
          <p:nvSpPr>
            <p:cNvPr id="37" name="TextBox 36">
              <a:extLst>
                <a:ext uri="{FF2B5EF4-FFF2-40B4-BE49-F238E27FC236}">
                  <a16:creationId xmlns:a16="http://schemas.microsoft.com/office/drawing/2014/main" id="{8EB70ADF-E358-AD06-3CA1-54C3347F3943}"/>
                </a:ext>
              </a:extLst>
            </p:cNvPr>
            <p:cNvSpPr txBox="1"/>
            <p:nvPr/>
          </p:nvSpPr>
          <p:spPr>
            <a:xfrm>
              <a:off x="923487" y="2004350"/>
              <a:ext cx="487680" cy="205734"/>
            </a:xfrm>
            <a:prstGeom prst="rect">
              <a:avLst/>
            </a:prstGeom>
          </p:spPr>
          <p:txBody>
            <a:bodyPr vert="horz" wrap="none" lIns="0" tIns="0" rIns="0" bIns="0" rtlCol="0">
              <a:noAutofit/>
            </a:bodyPr>
            <a:lstStyle/>
            <a:p>
              <a:pPr algn="r"/>
              <a:r>
                <a:rPr lang="en-US" sz="1600" dirty="0"/>
                <a:t>80</a:t>
              </a:r>
            </a:p>
          </p:txBody>
        </p:sp>
        <p:sp>
          <p:nvSpPr>
            <p:cNvPr id="38" name="TextBox 37">
              <a:extLst>
                <a:ext uri="{FF2B5EF4-FFF2-40B4-BE49-F238E27FC236}">
                  <a16:creationId xmlns:a16="http://schemas.microsoft.com/office/drawing/2014/main" id="{E4F7CE6B-3B00-E651-1C7B-F708EFECA52B}"/>
                </a:ext>
              </a:extLst>
            </p:cNvPr>
            <p:cNvSpPr txBox="1"/>
            <p:nvPr/>
          </p:nvSpPr>
          <p:spPr>
            <a:xfrm>
              <a:off x="923487" y="2346984"/>
              <a:ext cx="487680" cy="205734"/>
            </a:xfrm>
            <a:prstGeom prst="rect">
              <a:avLst/>
            </a:prstGeom>
          </p:spPr>
          <p:txBody>
            <a:bodyPr vert="horz" wrap="none" lIns="0" tIns="0" rIns="0" bIns="0" rtlCol="0">
              <a:noAutofit/>
            </a:bodyPr>
            <a:lstStyle/>
            <a:p>
              <a:pPr algn="r"/>
              <a:r>
                <a:rPr lang="en-US" sz="1600" dirty="0"/>
                <a:t>60</a:t>
              </a:r>
            </a:p>
          </p:txBody>
        </p:sp>
        <p:sp>
          <p:nvSpPr>
            <p:cNvPr id="39" name="TextBox 38">
              <a:extLst>
                <a:ext uri="{FF2B5EF4-FFF2-40B4-BE49-F238E27FC236}">
                  <a16:creationId xmlns:a16="http://schemas.microsoft.com/office/drawing/2014/main" id="{8D8A1AD9-484E-4D35-1212-CE3C8BF40894}"/>
                </a:ext>
              </a:extLst>
            </p:cNvPr>
            <p:cNvSpPr txBox="1"/>
            <p:nvPr/>
          </p:nvSpPr>
          <p:spPr>
            <a:xfrm>
              <a:off x="923487" y="2674644"/>
              <a:ext cx="487680" cy="205734"/>
            </a:xfrm>
            <a:prstGeom prst="rect">
              <a:avLst/>
            </a:prstGeom>
          </p:spPr>
          <p:txBody>
            <a:bodyPr vert="horz" wrap="none" lIns="0" tIns="0" rIns="0" bIns="0" rtlCol="0">
              <a:noAutofit/>
            </a:bodyPr>
            <a:lstStyle/>
            <a:p>
              <a:pPr algn="r"/>
              <a:r>
                <a:rPr lang="en-US" sz="1600" dirty="0"/>
                <a:t>40</a:t>
              </a:r>
            </a:p>
          </p:txBody>
        </p:sp>
        <p:sp>
          <p:nvSpPr>
            <p:cNvPr id="40" name="TextBox 39">
              <a:extLst>
                <a:ext uri="{FF2B5EF4-FFF2-40B4-BE49-F238E27FC236}">
                  <a16:creationId xmlns:a16="http://schemas.microsoft.com/office/drawing/2014/main" id="{17BC9030-3F4D-2118-BC9F-FB3DED7CE202}"/>
                </a:ext>
              </a:extLst>
            </p:cNvPr>
            <p:cNvSpPr txBox="1"/>
            <p:nvPr/>
          </p:nvSpPr>
          <p:spPr>
            <a:xfrm>
              <a:off x="923487" y="3010813"/>
              <a:ext cx="487680" cy="205734"/>
            </a:xfrm>
            <a:prstGeom prst="rect">
              <a:avLst/>
            </a:prstGeom>
          </p:spPr>
          <p:txBody>
            <a:bodyPr vert="horz" wrap="none" lIns="0" tIns="0" rIns="0" bIns="0" rtlCol="0">
              <a:noAutofit/>
            </a:bodyPr>
            <a:lstStyle/>
            <a:p>
              <a:pPr algn="r"/>
              <a:r>
                <a:rPr lang="en-US" sz="1600" dirty="0"/>
                <a:t>20</a:t>
              </a:r>
            </a:p>
          </p:txBody>
        </p:sp>
        <p:sp>
          <p:nvSpPr>
            <p:cNvPr id="41" name="TextBox 40">
              <a:extLst>
                <a:ext uri="{FF2B5EF4-FFF2-40B4-BE49-F238E27FC236}">
                  <a16:creationId xmlns:a16="http://schemas.microsoft.com/office/drawing/2014/main" id="{954F4AE0-50C7-5619-A557-5FE374EBC076}"/>
                </a:ext>
              </a:extLst>
            </p:cNvPr>
            <p:cNvSpPr txBox="1"/>
            <p:nvPr/>
          </p:nvSpPr>
          <p:spPr>
            <a:xfrm>
              <a:off x="923487" y="3338473"/>
              <a:ext cx="487680" cy="205734"/>
            </a:xfrm>
            <a:prstGeom prst="rect">
              <a:avLst/>
            </a:prstGeom>
          </p:spPr>
          <p:txBody>
            <a:bodyPr vert="horz" wrap="none" lIns="0" tIns="0" rIns="0" bIns="0" rtlCol="0">
              <a:noAutofit/>
            </a:bodyPr>
            <a:lstStyle/>
            <a:p>
              <a:pPr algn="r"/>
              <a:r>
                <a:rPr lang="en-US" sz="1600" dirty="0"/>
                <a:t>0</a:t>
              </a:r>
            </a:p>
          </p:txBody>
        </p:sp>
      </p:grpSp>
      <p:grpSp>
        <p:nvGrpSpPr>
          <p:cNvPr id="42" name="Group 41">
            <a:extLst>
              <a:ext uri="{FF2B5EF4-FFF2-40B4-BE49-F238E27FC236}">
                <a16:creationId xmlns:a16="http://schemas.microsoft.com/office/drawing/2014/main" id="{78CBFFEA-007A-696C-5F74-26C4E4F9E71F}"/>
              </a:ext>
            </a:extLst>
          </p:cNvPr>
          <p:cNvGrpSpPr/>
          <p:nvPr/>
        </p:nvGrpSpPr>
        <p:grpSpPr>
          <a:xfrm>
            <a:off x="1153462" y="4299990"/>
            <a:ext cx="9358163" cy="213696"/>
            <a:chOff x="1314277" y="4381814"/>
            <a:chExt cx="4456923" cy="213696"/>
          </a:xfrm>
        </p:grpSpPr>
        <p:sp>
          <p:nvSpPr>
            <p:cNvPr id="43" name="TextBox 42">
              <a:extLst>
                <a:ext uri="{FF2B5EF4-FFF2-40B4-BE49-F238E27FC236}">
                  <a16:creationId xmlns:a16="http://schemas.microsoft.com/office/drawing/2014/main" id="{65B8194F-9791-D276-3F0F-F804E41E23F5}"/>
                </a:ext>
              </a:extLst>
            </p:cNvPr>
            <p:cNvSpPr txBox="1"/>
            <p:nvPr/>
          </p:nvSpPr>
          <p:spPr>
            <a:xfrm>
              <a:off x="1314277" y="4385795"/>
              <a:ext cx="343011" cy="205734"/>
            </a:xfrm>
            <a:prstGeom prst="rect">
              <a:avLst/>
            </a:prstGeom>
          </p:spPr>
          <p:txBody>
            <a:bodyPr vert="horz" wrap="none" lIns="0" tIns="0" rIns="0" bIns="0" rtlCol="0">
              <a:noAutofit/>
            </a:bodyPr>
            <a:lstStyle/>
            <a:p>
              <a:pPr algn="ctr"/>
              <a:r>
                <a:rPr lang="en-US" sz="1600" dirty="0"/>
                <a:t>0</a:t>
              </a:r>
            </a:p>
          </p:txBody>
        </p:sp>
        <p:sp>
          <p:nvSpPr>
            <p:cNvPr id="44" name="TextBox 43">
              <a:extLst>
                <a:ext uri="{FF2B5EF4-FFF2-40B4-BE49-F238E27FC236}">
                  <a16:creationId xmlns:a16="http://schemas.microsoft.com/office/drawing/2014/main" id="{BEC5186C-FF1E-4DEE-0DB8-4918AAA25DFA}"/>
                </a:ext>
              </a:extLst>
            </p:cNvPr>
            <p:cNvSpPr txBox="1"/>
            <p:nvPr/>
          </p:nvSpPr>
          <p:spPr>
            <a:xfrm>
              <a:off x="1577517" y="4385795"/>
              <a:ext cx="343011" cy="205734"/>
            </a:xfrm>
            <a:prstGeom prst="rect">
              <a:avLst/>
            </a:prstGeom>
          </p:spPr>
          <p:txBody>
            <a:bodyPr vert="horz" wrap="none" lIns="0" tIns="0" rIns="0" bIns="0" rtlCol="0">
              <a:noAutofit/>
            </a:bodyPr>
            <a:lstStyle/>
            <a:p>
              <a:pPr algn="ctr"/>
              <a:r>
                <a:rPr lang="en-US" sz="1600" dirty="0"/>
                <a:t>3</a:t>
              </a:r>
            </a:p>
          </p:txBody>
        </p:sp>
        <p:sp>
          <p:nvSpPr>
            <p:cNvPr id="45" name="TextBox 44">
              <a:extLst>
                <a:ext uri="{FF2B5EF4-FFF2-40B4-BE49-F238E27FC236}">
                  <a16:creationId xmlns:a16="http://schemas.microsoft.com/office/drawing/2014/main" id="{DFCCA430-0A4E-01F4-2233-95E305F20D9C}"/>
                </a:ext>
              </a:extLst>
            </p:cNvPr>
            <p:cNvSpPr txBox="1"/>
            <p:nvPr/>
          </p:nvSpPr>
          <p:spPr>
            <a:xfrm>
              <a:off x="1836136" y="4389776"/>
              <a:ext cx="343011" cy="205734"/>
            </a:xfrm>
            <a:prstGeom prst="rect">
              <a:avLst/>
            </a:prstGeom>
          </p:spPr>
          <p:txBody>
            <a:bodyPr vert="horz" wrap="none" lIns="0" tIns="0" rIns="0" bIns="0" rtlCol="0">
              <a:noAutofit/>
            </a:bodyPr>
            <a:lstStyle/>
            <a:p>
              <a:pPr algn="ctr"/>
              <a:r>
                <a:rPr lang="en-US" sz="1600" dirty="0"/>
                <a:t>6</a:t>
              </a:r>
            </a:p>
          </p:txBody>
        </p:sp>
        <p:sp>
          <p:nvSpPr>
            <p:cNvPr id="46" name="TextBox 45">
              <a:extLst>
                <a:ext uri="{FF2B5EF4-FFF2-40B4-BE49-F238E27FC236}">
                  <a16:creationId xmlns:a16="http://schemas.microsoft.com/office/drawing/2014/main" id="{AAF9EA67-1448-BFEE-5E7E-69D5D889E5AC}"/>
                </a:ext>
              </a:extLst>
            </p:cNvPr>
            <p:cNvSpPr txBox="1"/>
            <p:nvPr/>
          </p:nvSpPr>
          <p:spPr>
            <a:xfrm>
              <a:off x="2099376" y="4389776"/>
              <a:ext cx="343011" cy="205734"/>
            </a:xfrm>
            <a:prstGeom prst="rect">
              <a:avLst/>
            </a:prstGeom>
          </p:spPr>
          <p:txBody>
            <a:bodyPr vert="horz" wrap="none" lIns="0" tIns="0" rIns="0" bIns="0" rtlCol="0">
              <a:noAutofit/>
            </a:bodyPr>
            <a:lstStyle/>
            <a:p>
              <a:pPr algn="ctr"/>
              <a:r>
                <a:rPr lang="en-US" sz="1600" dirty="0"/>
                <a:t>9</a:t>
              </a:r>
            </a:p>
          </p:txBody>
        </p:sp>
        <p:sp>
          <p:nvSpPr>
            <p:cNvPr id="47" name="TextBox 46">
              <a:extLst>
                <a:ext uri="{FF2B5EF4-FFF2-40B4-BE49-F238E27FC236}">
                  <a16:creationId xmlns:a16="http://schemas.microsoft.com/office/drawing/2014/main" id="{BE6F5DF9-FC92-141C-17E0-764176716A7E}"/>
                </a:ext>
              </a:extLst>
            </p:cNvPr>
            <p:cNvSpPr txBox="1"/>
            <p:nvPr/>
          </p:nvSpPr>
          <p:spPr>
            <a:xfrm>
              <a:off x="2338945" y="4385795"/>
              <a:ext cx="343011" cy="205734"/>
            </a:xfrm>
            <a:prstGeom prst="rect">
              <a:avLst/>
            </a:prstGeom>
          </p:spPr>
          <p:txBody>
            <a:bodyPr vert="horz" wrap="none" lIns="0" tIns="0" rIns="0" bIns="0" rtlCol="0">
              <a:noAutofit/>
            </a:bodyPr>
            <a:lstStyle/>
            <a:p>
              <a:pPr algn="ctr"/>
              <a:r>
                <a:rPr lang="en-US" sz="1600" dirty="0"/>
                <a:t>12</a:t>
              </a:r>
            </a:p>
          </p:txBody>
        </p:sp>
        <p:sp>
          <p:nvSpPr>
            <p:cNvPr id="48" name="TextBox 47">
              <a:extLst>
                <a:ext uri="{FF2B5EF4-FFF2-40B4-BE49-F238E27FC236}">
                  <a16:creationId xmlns:a16="http://schemas.microsoft.com/office/drawing/2014/main" id="{C6E42886-1045-2997-7BFB-86EFD4B108C5}"/>
                </a:ext>
              </a:extLst>
            </p:cNvPr>
            <p:cNvSpPr txBox="1"/>
            <p:nvPr/>
          </p:nvSpPr>
          <p:spPr>
            <a:xfrm>
              <a:off x="2609805" y="4385795"/>
              <a:ext cx="343011" cy="205734"/>
            </a:xfrm>
            <a:prstGeom prst="rect">
              <a:avLst/>
            </a:prstGeom>
          </p:spPr>
          <p:txBody>
            <a:bodyPr vert="horz" wrap="none" lIns="0" tIns="0" rIns="0" bIns="0" rtlCol="0">
              <a:noAutofit/>
            </a:bodyPr>
            <a:lstStyle/>
            <a:p>
              <a:pPr algn="ctr"/>
              <a:r>
                <a:rPr lang="en-US" sz="1600" dirty="0"/>
                <a:t>15</a:t>
              </a:r>
            </a:p>
          </p:txBody>
        </p:sp>
        <p:sp>
          <p:nvSpPr>
            <p:cNvPr id="49" name="TextBox 48">
              <a:extLst>
                <a:ext uri="{FF2B5EF4-FFF2-40B4-BE49-F238E27FC236}">
                  <a16:creationId xmlns:a16="http://schemas.microsoft.com/office/drawing/2014/main" id="{A6F8F45E-948C-7E1D-32C4-79EEA33A1091}"/>
                </a:ext>
              </a:extLst>
            </p:cNvPr>
            <p:cNvSpPr txBox="1"/>
            <p:nvPr/>
          </p:nvSpPr>
          <p:spPr>
            <a:xfrm>
              <a:off x="2853184" y="4389776"/>
              <a:ext cx="343011" cy="205734"/>
            </a:xfrm>
            <a:prstGeom prst="rect">
              <a:avLst/>
            </a:prstGeom>
          </p:spPr>
          <p:txBody>
            <a:bodyPr vert="horz" wrap="none" lIns="0" tIns="0" rIns="0" bIns="0" rtlCol="0">
              <a:noAutofit/>
            </a:bodyPr>
            <a:lstStyle/>
            <a:p>
              <a:pPr algn="ctr"/>
              <a:r>
                <a:rPr lang="en-US" sz="1600" dirty="0"/>
                <a:t>18</a:t>
              </a:r>
            </a:p>
          </p:txBody>
        </p:sp>
        <p:sp>
          <p:nvSpPr>
            <p:cNvPr id="50" name="TextBox 49">
              <a:extLst>
                <a:ext uri="{FF2B5EF4-FFF2-40B4-BE49-F238E27FC236}">
                  <a16:creationId xmlns:a16="http://schemas.microsoft.com/office/drawing/2014/main" id="{823AE879-4B4C-1D83-E606-1A9A525B2A6D}"/>
                </a:ext>
              </a:extLst>
            </p:cNvPr>
            <p:cNvSpPr txBox="1"/>
            <p:nvPr/>
          </p:nvSpPr>
          <p:spPr>
            <a:xfrm>
              <a:off x="3108804" y="4389776"/>
              <a:ext cx="343011" cy="205734"/>
            </a:xfrm>
            <a:prstGeom prst="rect">
              <a:avLst/>
            </a:prstGeom>
          </p:spPr>
          <p:txBody>
            <a:bodyPr vert="horz" wrap="none" lIns="0" tIns="0" rIns="0" bIns="0" rtlCol="0">
              <a:noAutofit/>
            </a:bodyPr>
            <a:lstStyle/>
            <a:p>
              <a:pPr algn="ctr"/>
              <a:r>
                <a:rPr lang="en-US" sz="1600" dirty="0"/>
                <a:t>21</a:t>
              </a:r>
            </a:p>
          </p:txBody>
        </p:sp>
        <p:sp>
          <p:nvSpPr>
            <p:cNvPr id="51" name="TextBox 50">
              <a:extLst>
                <a:ext uri="{FF2B5EF4-FFF2-40B4-BE49-F238E27FC236}">
                  <a16:creationId xmlns:a16="http://schemas.microsoft.com/office/drawing/2014/main" id="{11BBBD6A-0562-43A0-3351-E4D1FD0AE82D}"/>
                </a:ext>
              </a:extLst>
            </p:cNvPr>
            <p:cNvSpPr txBox="1"/>
            <p:nvPr/>
          </p:nvSpPr>
          <p:spPr>
            <a:xfrm>
              <a:off x="3363613" y="4385624"/>
              <a:ext cx="343011" cy="205734"/>
            </a:xfrm>
            <a:prstGeom prst="rect">
              <a:avLst/>
            </a:prstGeom>
          </p:spPr>
          <p:txBody>
            <a:bodyPr vert="horz" wrap="none" lIns="0" tIns="0" rIns="0" bIns="0" rtlCol="0">
              <a:noAutofit/>
            </a:bodyPr>
            <a:lstStyle/>
            <a:p>
              <a:pPr algn="ctr"/>
              <a:r>
                <a:rPr lang="en-US" sz="1600" dirty="0"/>
                <a:t>24</a:t>
              </a:r>
            </a:p>
          </p:txBody>
        </p:sp>
        <p:sp>
          <p:nvSpPr>
            <p:cNvPr id="52" name="TextBox 51">
              <a:extLst>
                <a:ext uri="{FF2B5EF4-FFF2-40B4-BE49-F238E27FC236}">
                  <a16:creationId xmlns:a16="http://schemas.microsoft.com/office/drawing/2014/main" id="{137F8649-C713-95B4-36B4-32D3DCB82378}"/>
                </a:ext>
              </a:extLst>
            </p:cNvPr>
            <p:cNvSpPr txBox="1"/>
            <p:nvPr/>
          </p:nvSpPr>
          <p:spPr>
            <a:xfrm>
              <a:off x="3626853" y="4385624"/>
              <a:ext cx="343011" cy="205734"/>
            </a:xfrm>
            <a:prstGeom prst="rect">
              <a:avLst/>
            </a:prstGeom>
          </p:spPr>
          <p:txBody>
            <a:bodyPr vert="horz" wrap="none" lIns="0" tIns="0" rIns="0" bIns="0" rtlCol="0">
              <a:noAutofit/>
            </a:bodyPr>
            <a:lstStyle/>
            <a:p>
              <a:pPr algn="ctr"/>
              <a:r>
                <a:rPr lang="en-US" sz="1600" dirty="0"/>
                <a:t>27</a:t>
              </a:r>
            </a:p>
          </p:txBody>
        </p:sp>
        <p:sp>
          <p:nvSpPr>
            <p:cNvPr id="53" name="TextBox 52">
              <a:extLst>
                <a:ext uri="{FF2B5EF4-FFF2-40B4-BE49-F238E27FC236}">
                  <a16:creationId xmlns:a16="http://schemas.microsoft.com/office/drawing/2014/main" id="{431A73BB-7608-3AE1-11AF-F534807BD875}"/>
                </a:ext>
              </a:extLst>
            </p:cNvPr>
            <p:cNvSpPr txBox="1"/>
            <p:nvPr/>
          </p:nvSpPr>
          <p:spPr>
            <a:xfrm>
              <a:off x="3885472" y="4389605"/>
              <a:ext cx="343011" cy="205734"/>
            </a:xfrm>
            <a:prstGeom prst="rect">
              <a:avLst/>
            </a:prstGeom>
          </p:spPr>
          <p:txBody>
            <a:bodyPr vert="horz" wrap="none" lIns="0" tIns="0" rIns="0" bIns="0" rtlCol="0">
              <a:noAutofit/>
            </a:bodyPr>
            <a:lstStyle/>
            <a:p>
              <a:pPr algn="ctr"/>
              <a:r>
                <a:rPr lang="en-US" sz="1600" dirty="0"/>
                <a:t>30</a:t>
              </a:r>
            </a:p>
          </p:txBody>
        </p:sp>
        <p:sp>
          <p:nvSpPr>
            <p:cNvPr id="54" name="TextBox 53">
              <a:extLst>
                <a:ext uri="{FF2B5EF4-FFF2-40B4-BE49-F238E27FC236}">
                  <a16:creationId xmlns:a16="http://schemas.microsoft.com/office/drawing/2014/main" id="{A7579414-421F-51A2-9580-E0F4551F5B90}"/>
                </a:ext>
              </a:extLst>
            </p:cNvPr>
            <p:cNvSpPr txBox="1"/>
            <p:nvPr/>
          </p:nvSpPr>
          <p:spPr>
            <a:xfrm>
              <a:off x="4148712" y="4389605"/>
              <a:ext cx="343011" cy="205734"/>
            </a:xfrm>
            <a:prstGeom prst="rect">
              <a:avLst/>
            </a:prstGeom>
          </p:spPr>
          <p:txBody>
            <a:bodyPr vert="horz" wrap="none" lIns="0" tIns="0" rIns="0" bIns="0" rtlCol="0">
              <a:noAutofit/>
            </a:bodyPr>
            <a:lstStyle/>
            <a:p>
              <a:pPr algn="ctr"/>
              <a:r>
                <a:rPr lang="en-US" sz="1600" dirty="0"/>
                <a:t>33</a:t>
              </a:r>
            </a:p>
          </p:txBody>
        </p:sp>
        <p:sp>
          <p:nvSpPr>
            <p:cNvPr id="55" name="TextBox 54">
              <a:extLst>
                <a:ext uri="{FF2B5EF4-FFF2-40B4-BE49-F238E27FC236}">
                  <a16:creationId xmlns:a16="http://schemas.microsoft.com/office/drawing/2014/main" id="{C295F902-0822-1659-9216-2D7C19DF8C05}"/>
                </a:ext>
              </a:extLst>
            </p:cNvPr>
            <p:cNvSpPr txBox="1"/>
            <p:nvPr/>
          </p:nvSpPr>
          <p:spPr>
            <a:xfrm>
              <a:off x="4388281" y="4385624"/>
              <a:ext cx="343011" cy="205734"/>
            </a:xfrm>
            <a:prstGeom prst="rect">
              <a:avLst/>
            </a:prstGeom>
          </p:spPr>
          <p:txBody>
            <a:bodyPr vert="horz" wrap="none" lIns="0" tIns="0" rIns="0" bIns="0" rtlCol="0">
              <a:noAutofit/>
            </a:bodyPr>
            <a:lstStyle/>
            <a:p>
              <a:pPr algn="ctr"/>
              <a:r>
                <a:rPr lang="en-US" sz="1600" dirty="0"/>
                <a:t>36</a:t>
              </a:r>
            </a:p>
          </p:txBody>
        </p:sp>
        <p:sp>
          <p:nvSpPr>
            <p:cNvPr id="56" name="TextBox 55">
              <a:extLst>
                <a:ext uri="{FF2B5EF4-FFF2-40B4-BE49-F238E27FC236}">
                  <a16:creationId xmlns:a16="http://schemas.microsoft.com/office/drawing/2014/main" id="{96D4026F-A863-6C87-A33B-28965D936A94}"/>
                </a:ext>
              </a:extLst>
            </p:cNvPr>
            <p:cNvSpPr txBox="1"/>
            <p:nvPr/>
          </p:nvSpPr>
          <p:spPr>
            <a:xfrm>
              <a:off x="4643901" y="4385624"/>
              <a:ext cx="343011" cy="205734"/>
            </a:xfrm>
            <a:prstGeom prst="rect">
              <a:avLst/>
            </a:prstGeom>
          </p:spPr>
          <p:txBody>
            <a:bodyPr vert="horz" wrap="none" lIns="0" tIns="0" rIns="0" bIns="0" rtlCol="0">
              <a:noAutofit/>
            </a:bodyPr>
            <a:lstStyle/>
            <a:p>
              <a:pPr algn="ctr"/>
              <a:r>
                <a:rPr lang="en-US" sz="1600" dirty="0"/>
                <a:t>39</a:t>
              </a:r>
            </a:p>
          </p:txBody>
        </p:sp>
        <p:sp>
          <p:nvSpPr>
            <p:cNvPr id="57" name="TextBox 56">
              <a:extLst>
                <a:ext uri="{FF2B5EF4-FFF2-40B4-BE49-F238E27FC236}">
                  <a16:creationId xmlns:a16="http://schemas.microsoft.com/office/drawing/2014/main" id="{172080BA-1238-1D9A-2C1E-144A3B788204}"/>
                </a:ext>
              </a:extLst>
            </p:cNvPr>
            <p:cNvSpPr txBox="1"/>
            <p:nvPr/>
          </p:nvSpPr>
          <p:spPr>
            <a:xfrm>
              <a:off x="4902520" y="4389605"/>
              <a:ext cx="343011" cy="205734"/>
            </a:xfrm>
            <a:prstGeom prst="rect">
              <a:avLst/>
            </a:prstGeom>
          </p:spPr>
          <p:txBody>
            <a:bodyPr vert="horz" wrap="none" lIns="0" tIns="0" rIns="0" bIns="0" rtlCol="0">
              <a:noAutofit/>
            </a:bodyPr>
            <a:lstStyle/>
            <a:p>
              <a:pPr algn="ctr"/>
              <a:r>
                <a:rPr lang="en-US" sz="1600" dirty="0"/>
                <a:t>42</a:t>
              </a:r>
            </a:p>
          </p:txBody>
        </p:sp>
        <p:sp>
          <p:nvSpPr>
            <p:cNvPr id="58" name="TextBox 57">
              <a:extLst>
                <a:ext uri="{FF2B5EF4-FFF2-40B4-BE49-F238E27FC236}">
                  <a16:creationId xmlns:a16="http://schemas.microsoft.com/office/drawing/2014/main" id="{C512FBF3-06A6-E7EA-E40C-99579921EC63}"/>
                </a:ext>
              </a:extLst>
            </p:cNvPr>
            <p:cNvSpPr txBox="1"/>
            <p:nvPr/>
          </p:nvSpPr>
          <p:spPr>
            <a:xfrm>
              <a:off x="5158140" y="4389605"/>
              <a:ext cx="343011" cy="205734"/>
            </a:xfrm>
            <a:prstGeom prst="rect">
              <a:avLst/>
            </a:prstGeom>
          </p:spPr>
          <p:txBody>
            <a:bodyPr vert="horz" wrap="none" lIns="0" tIns="0" rIns="0" bIns="0" rtlCol="0">
              <a:noAutofit/>
            </a:bodyPr>
            <a:lstStyle/>
            <a:p>
              <a:pPr algn="ctr"/>
              <a:r>
                <a:rPr lang="en-US" sz="1600" dirty="0"/>
                <a:t>45</a:t>
              </a:r>
            </a:p>
          </p:txBody>
        </p:sp>
        <p:sp>
          <p:nvSpPr>
            <p:cNvPr id="59" name="TextBox 58">
              <a:extLst>
                <a:ext uri="{FF2B5EF4-FFF2-40B4-BE49-F238E27FC236}">
                  <a16:creationId xmlns:a16="http://schemas.microsoft.com/office/drawing/2014/main" id="{E67C63E2-9BA2-EB61-04FA-52962E256150}"/>
                </a:ext>
              </a:extLst>
            </p:cNvPr>
            <p:cNvSpPr txBox="1"/>
            <p:nvPr/>
          </p:nvSpPr>
          <p:spPr>
            <a:xfrm>
              <a:off x="5428189" y="4381814"/>
              <a:ext cx="343011" cy="205734"/>
            </a:xfrm>
            <a:prstGeom prst="rect">
              <a:avLst/>
            </a:prstGeom>
          </p:spPr>
          <p:txBody>
            <a:bodyPr vert="horz" wrap="none" lIns="0" tIns="0" rIns="0" bIns="0" rtlCol="0">
              <a:noAutofit/>
            </a:bodyPr>
            <a:lstStyle/>
            <a:p>
              <a:pPr algn="ctr"/>
              <a:r>
                <a:rPr lang="en-US" sz="1600" dirty="0"/>
                <a:t>48</a:t>
              </a:r>
            </a:p>
          </p:txBody>
        </p:sp>
      </p:grpSp>
      <p:sp>
        <p:nvSpPr>
          <p:cNvPr id="60" name="TextBox 59">
            <a:extLst>
              <a:ext uri="{FF2B5EF4-FFF2-40B4-BE49-F238E27FC236}">
                <a16:creationId xmlns:a16="http://schemas.microsoft.com/office/drawing/2014/main" id="{07E65AA0-1C91-038B-98C5-1EE8D40042EF}"/>
              </a:ext>
            </a:extLst>
          </p:cNvPr>
          <p:cNvSpPr txBox="1"/>
          <p:nvPr/>
        </p:nvSpPr>
        <p:spPr>
          <a:xfrm rot="16200000">
            <a:off x="121803" y="2861456"/>
            <a:ext cx="1525905" cy="205734"/>
          </a:xfrm>
          <a:prstGeom prst="rect">
            <a:avLst/>
          </a:prstGeom>
        </p:spPr>
        <p:txBody>
          <a:bodyPr vert="horz" wrap="none" lIns="0" tIns="0" rIns="0" bIns="0" rtlCol="0">
            <a:noAutofit/>
          </a:bodyPr>
          <a:lstStyle/>
          <a:p>
            <a:pPr algn="ct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Surviving (%)</a:t>
            </a:r>
          </a:p>
        </p:txBody>
      </p:sp>
      <p:sp>
        <p:nvSpPr>
          <p:cNvPr id="61" name="TextBox 60">
            <a:extLst>
              <a:ext uri="{FF2B5EF4-FFF2-40B4-BE49-F238E27FC236}">
                <a16:creationId xmlns:a16="http://schemas.microsoft.com/office/drawing/2014/main" id="{683AF134-65DD-3B13-F6FC-AC2AC4234FF0}"/>
              </a:ext>
            </a:extLst>
          </p:cNvPr>
          <p:cNvSpPr txBox="1"/>
          <p:nvPr/>
        </p:nvSpPr>
        <p:spPr>
          <a:xfrm>
            <a:off x="5540187" y="4577843"/>
            <a:ext cx="611867" cy="304934"/>
          </a:xfrm>
          <a:prstGeom prst="rect">
            <a:avLst/>
          </a:prstGeom>
        </p:spPr>
        <p:txBody>
          <a:bodyPr vert="horz" wrap="none" lIns="0" tIns="0" rIns="0" bIns="0" rtlCol="0">
            <a:noAutofit/>
          </a:bodyPr>
          <a:lstStyle/>
          <a:p>
            <a:pPr algn="ctr"/>
            <a:r>
              <a:rPr lang="en-US" sz="160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sp>
        <p:nvSpPr>
          <p:cNvPr id="62" name="TextBox 61">
            <a:extLst>
              <a:ext uri="{FF2B5EF4-FFF2-40B4-BE49-F238E27FC236}">
                <a16:creationId xmlns:a16="http://schemas.microsoft.com/office/drawing/2014/main" id="{4B1856A2-72DB-06E5-9F7D-257B445C4147}"/>
              </a:ext>
            </a:extLst>
          </p:cNvPr>
          <p:cNvSpPr txBox="1"/>
          <p:nvPr/>
        </p:nvSpPr>
        <p:spPr>
          <a:xfrm>
            <a:off x="387077" y="4840017"/>
            <a:ext cx="859052" cy="496291"/>
          </a:xfrm>
          <a:prstGeom prst="rect">
            <a:avLst/>
          </a:prstGeom>
        </p:spPr>
        <p:txBody>
          <a:bodyPr vert="horz" wrap="none" lIns="0" tIns="0" rIns="0" bIns="0" rtlCol="0">
            <a:noAutofit/>
          </a:bodyPr>
          <a:lstStyle/>
          <a:p>
            <a:pPr algn="r"/>
            <a:r>
              <a:rPr lang="en-US" sz="1200" dirty="0"/>
              <a:t>Tec-Dara</a:t>
            </a:r>
          </a:p>
          <a:p>
            <a:pPr algn="r"/>
            <a:r>
              <a:rPr lang="en-US" sz="1200" dirty="0" err="1"/>
              <a:t>DPd</a:t>
            </a:r>
            <a:r>
              <a:rPr lang="en-US" sz="1200" dirty="0"/>
              <a:t>/</a:t>
            </a:r>
            <a:r>
              <a:rPr lang="en-US" sz="1200" dirty="0" err="1"/>
              <a:t>DVd</a:t>
            </a:r>
            <a:endParaRPr lang="en-US" sz="1200" dirty="0"/>
          </a:p>
        </p:txBody>
      </p:sp>
      <p:sp>
        <p:nvSpPr>
          <p:cNvPr id="63" name="TextBox 62">
            <a:extLst>
              <a:ext uri="{FF2B5EF4-FFF2-40B4-BE49-F238E27FC236}">
                <a16:creationId xmlns:a16="http://schemas.microsoft.com/office/drawing/2014/main" id="{9827D80F-1B47-6F37-7F05-8584B34DCEE7}"/>
              </a:ext>
            </a:extLst>
          </p:cNvPr>
          <p:cNvSpPr txBox="1"/>
          <p:nvPr/>
        </p:nvSpPr>
        <p:spPr>
          <a:xfrm>
            <a:off x="477566" y="4600059"/>
            <a:ext cx="768563" cy="164886"/>
          </a:xfrm>
          <a:prstGeom prst="rect">
            <a:avLst/>
          </a:prstGeom>
        </p:spPr>
        <p:txBody>
          <a:bodyPr vert="horz" wrap="square" lIns="0" tIns="0" rIns="0" bIns="0" rtlCol="0">
            <a:noAutofit/>
          </a:bodyPr>
          <a:lstStyle/>
          <a:p>
            <a:pPr algn="r"/>
            <a:r>
              <a:rPr lang="en-US" sz="1200" b="1" dirty="0"/>
              <a:t>Pts at risk</a:t>
            </a:r>
          </a:p>
        </p:txBody>
      </p:sp>
      <p:grpSp>
        <p:nvGrpSpPr>
          <p:cNvPr id="10240" name="Group 10239">
            <a:extLst>
              <a:ext uri="{FF2B5EF4-FFF2-40B4-BE49-F238E27FC236}">
                <a16:creationId xmlns:a16="http://schemas.microsoft.com/office/drawing/2014/main" id="{74502AC4-19D0-E668-F8ED-0F21D3DA30F9}"/>
              </a:ext>
            </a:extLst>
          </p:cNvPr>
          <p:cNvGrpSpPr/>
          <p:nvPr/>
        </p:nvGrpSpPr>
        <p:grpSpPr>
          <a:xfrm>
            <a:off x="1167044" y="4851001"/>
            <a:ext cx="9358163" cy="213696"/>
            <a:chOff x="1314277" y="4381814"/>
            <a:chExt cx="4456923" cy="213696"/>
          </a:xfrm>
        </p:grpSpPr>
        <p:sp>
          <p:nvSpPr>
            <p:cNvPr id="10241" name="TextBox 10240">
              <a:extLst>
                <a:ext uri="{FF2B5EF4-FFF2-40B4-BE49-F238E27FC236}">
                  <a16:creationId xmlns:a16="http://schemas.microsoft.com/office/drawing/2014/main" id="{BA893074-2D40-86A6-7BC1-E2C31059F549}"/>
                </a:ext>
              </a:extLst>
            </p:cNvPr>
            <p:cNvSpPr txBox="1"/>
            <p:nvPr/>
          </p:nvSpPr>
          <p:spPr>
            <a:xfrm>
              <a:off x="1314277" y="4385795"/>
              <a:ext cx="343011" cy="205734"/>
            </a:xfrm>
            <a:prstGeom prst="rect">
              <a:avLst/>
            </a:prstGeom>
          </p:spPr>
          <p:txBody>
            <a:bodyPr vert="horz" wrap="none" lIns="0" tIns="0" rIns="0" bIns="0" rtlCol="0">
              <a:noAutofit/>
            </a:bodyPr>
            <a:lstStyle/>
            <a:p>
              <a:pPr algn="ctr"/>
              <a:r>
                <a:rPr lang="en-US" sz="1200" dirty="0"/>
                <a:t>291</a:t>
              </a:r>
            </a:p>
            <a:p>
              <a:pPr algn="ctr"/>
              <a:r>
                <a:rPr lang="en-US" sz="1200" dirty="0"/>
                <a:t>296</a:t>
              </a:r>
            </a:p>
          </p:txBody>
        </p:sp>
        <p:sp>
          <p:nvSpPr>
            <p:cNvPr id="10242" name="TextBox 10241">
              <a:extLst>
                <a:ext uri="{FF2B5EF4-FFF2-40B4-BE49-F238E27FC236}">
                  <a16:creationId xmlns:a16="http://schemas.microsoft.com/office/drawing/2014/main" id="{D322AC7F-6B51-C77C-3576-CC8A17928060}"/>
                </a:ext>
              </a:extLst>
            </p:cNvPr>
            <p:cNvSpPr txBox="1"/>
            <p:nvPr/>
          </p:nvSpPr>
          <p:spPr>
            <a:xfrm>
              <a:off x="1577517" y="4385795"/>
              <a:ext cx="343011" cy="205734"/>
            </a:xfrm>
            <a:prstGeom prst="rect">
              <a:avLst/>
            </a:prstGeom>
          </p:spPr>
          <p:txBody>
            <a:bodyPr vert="horz" wrap="none" lIns="0" tIns="0" rIns="0" bIns="0" rtlCol="0">
              <a:noAutofit/>
            </a:bodyPr>
            <a:lstStyle/>
            <a:p>
              <a:pPr algn="ctr"/>
              <a:r>
                <a:rPr lang="en-US" sz="1200" dirty="0"/>
                <a:t>272</a:t>
              </a:r>
            </a:p>
            <a:p>
              <a:pPr algn="ctr"/>
              <a:r>
                <a:rPr lang="en-US" sz="1200" dirty="0"/>
                <a:t>285</a:t>
              </a:r>
            </a:p>
          </p:txBody>
        </p:sp>
        <p:sp>
          <p:nvSpPr>
            <p:cNvPr id="10244" name="TextBox 10243">
              <a:extLst>
                <a:ext uri="{FF2B5EF4-FFF2-40B4-BE49-F238E27FC236}">
                  <a16:creationId xmlns:a16="http://schemas.microsoft.com/office/drawing/2014/main" id="{348B19C4-27D0-A4D4-CECA-21832513E6DD}"/>
                </a:ext>
              </a:extLst>
            </p:cNvPr>
            <p:cNvSpPr txBox="1"/>
            <p:nvPr/>
          </p:nvSpPr>
          <p:spPr>
            <a:xfrm>
              <a:off x="1836136" y="4389776"/>
              <a:ext cx="343011" cy="205734"/>
            </a:xfrm>
            <a:prstGeom prst="rect">
              <a:avLst/>
            </a:prstGeom>
          </p:spPr>
          <p:txBody>
            <a:bodyPr vert="horz" wrap="none" lIns="0" tIns="0" rIns="0" bIns="0" rtlCol="0">
              <a:noAutofit/>
            </a:bodyPr>
            <a:lstStyle/>
            <a:p>
              <a:pPr algn="ctr"/>
              <a:r>
                <a:rPr lang="en-US" sz="1200" dirty="0"/>
                <a:t>259</a:t>
              </a:r>
            </a:p>
            <a:p>
              <a:pPr algn="ctr"/>
              <a:r>
                <a:rPr lang="en-US" sz="1200" dirty="0"/>
                <a:t>274</a:t>
              </a:r>
            </a:p>
          </p:txBody>
        </p:sp>
        <p:sp>
          <p:nvSpPr>
            <p:cNvPr id="10245" name="TextBox 10244">
              <a:extLst>
                <a:ext uri="{FF2B5EF4-FFF2-40B4-BE49-F238E27FC236}">
                  <a16:creationId xmlns:a16="http://schemas.microsoft.com/office/drawing/2014/main" id="{4DD04D52-8877-03A6-2EB6-68636FFF5859}"/>
                </a:ext>
              </a:extLst>
            </p:cNvPr>
            <p:cNvSpPr txBox="1"/>
            <p:nvPr/>
          </p:nvSpPr>
          <p:spPr>
            <a:xfrm>
              <a:off x="2099376" y="4389776"/>
              <a:ext cx="343011" cy="205734"/>
            </a:xfrm>
            <a:prstGeom prst="rect">
              <a:avLst/>
            </a:prstGeom>
          </p:spPr>
          <p:txBody>
            <a:bodyPr vert="horz" wrap="none" lIns="0" tIns="0" rIns="0" bIns="0" rtlCol="0">
              <a:noAutofit/>
            </a:bodyPr>
            <a:lstStyle/>
            <a:p>
              <a:pPr algn="ctr"/>
              <a:r>
                <a:rPr lang="en-US" sz="1200" dirty="0"/>
                <a:t>252</a:t>
              </a:r>
            </a:p>
            <a:p>
              <a:pPr algn="ctr"/>
              <a:r>
                <a:rPr lang="en-US" sz="1200" dirty="0"/>
                <a:t>265</a:t>
              </a:r>
            </a:p>
          </p:txBody>
        </p:sp>
        <p:sp>
          <p:nvSpPr>
            <p:cNvPr id="10246" name="TextBox 10245">
              <a:extLst>
                <a:ext uri="{FF2B5EF4-FFF2-40B4-BE49-F238E27FC236}">
                  <a16:creationId xmlns:a16="http://schemas.microsoft.com/office/drawing/2014/main" id="{4D9222B6-B1F4-CF36-71CE-841EF708E444}"/>
                </a:ext>
              </a:extLst>
            </p:cNvPr>
            <p:cNvSpPr txBox="1"/>
            <p:nvPr/>
          </p:nvSpPr>
          <p:spPr>
            <a:xfrm>
              <a:off x="2338945" y="4385795"/>
              <a:ext cx="343011" cy="205734"/>
            </a:xfrm>
            <a:prstGeom prst="rect">
              <a:avLst/>
            </a:prstGeom>
          </p:spPr>
          <p:txBody>
            <a:bodyPr vert="horz" wrap="none" lIns="0" tIns="0" rIns="0" bIns="0" rtlCol="0">
              <a:noAutofit/>
            </a:bodyPr>
            <a:lstStyle/>
            <a:p>
              <a:pPr algn="ctr"/>
              <a:r>
                <a:rPr lang="en-US" sz="1200" dirty="0"/>
                <a:t>249</a:t>
              </a:r>
            </a:p>
            <a:p>
              <a:pPr algn="ctr"/>
              <a:r>
                <a:rPr lang="en-US" sz="1200" dirty="0"/>
                <a:t>250</a:t>
              </a:r>
            </a:p>
          </p:txBody>
        </p:sp>
        <p:sp>
          <p:nvSpPr>
            <p:cNvPr id="10247" name="TextBox 10246">
              <a:extLst>
                <a:ext uri="{FF2B5EF4-FFF2-40B4-BE49-F238E27FC236}">
                  <a16:creationId xmlns:a16="http://schemas.microsoft.com/office/drawing/2014/main" id="{84EE8D8E-9730-8FBF-F3E2-7ABFA2C47BDD}"/>
                </a:ext>
              </a:extLst>
            </p:cNvPr>
            <p:cNvSpPr txBox="1"/>
            <p:nvPr/>
          </p:nvSpPr>
          <p:spPr>
            <a:xfrm>
              <a:off x="2609805" y="4385795"/>
              <a:ext cx="343011" cy="205734"/>
            </a:xfrm>
            <a:prstGeom prst="rect">
              <a:avLst/>
            </a:prstGeom>
          </p:spPr>
          <p:txBody>
            <a:bodyPr vert="horz" wrap="none" lIns="0" tIns="0" rIns="0" bIns="0" rtlCol="0">
              <a:noAutofit/>
            </a:bodyPr>
            <a:lstStyle/>
            <a:p>
              <a:pPr algn="ctr"/>
              <a:r>
                <a:rPr lang="en-US" sz="1200" dirty="0"/>
                <a:t>247</a:t>
              </a:r>
            </a:p>
            <a:p>
              <a:pPr algn="ctr"/>
              <a:r>
                <a:rPr lang="en-US" sz="1200" dirty="0"/>
                <a:t>235</a:t>
              </a:r>
            </a:p>
          </p:txBody>
        </p:sp>
        <p:sp>
          <p:nvSpPr>
            <p:cNvPr id="10248" name="TextBox 10247">
              <a:extLst>
                <a:ext uri="{FF2B5EF4-FFF2-40B4-BE49-F238E27FC236}">
                  <a16:creationId xmlns:a16="http://schemas.microsoft.com/office/drawing/2014/main" id="{EF2A04A0-3E6E-DA23-87DE-AAEFF36E74B8}"/>
                </a:ext>
              </a:extLst>
            </p:cNvPr>
            <p:cNvSpPr txBox="1"/>
            <p:nvPr/>
          </p:nvSpPr>
          <p:spPr>
            <a:xfrm>
              <a:off x="2853184" y="4389776"/>
              <a:ext cx="343011" cy="205734"/>
            </a:xfrm>
            <a:prstGeom prst="rect">
              <a:avLst/>
            </a:prstGeom>
          </p:spPr>
          <p:txBody>
            <a:bodyPr vert="horz" wrap="none" lIns="0" tIns="0" rIns="0" bIns="0" rtlCol="0">
              <a:noAutofit/>
            </a:bodyPr>
            <a:lstStyle/>
            <a:p>
              <a:pPr algn="ctr"/>
              <a:r>
                <a:rPr lang="en-US" sz="1200" dirty="0"/>
                <a:t>246</a:t>
              </a:r>
            </a:p>
            <a:p>
              <a:pPr algn="ctr"/>
              <a:r>
                <a:rPr lang="en-US" sz="1200" dirty="0"/>
                <a:t>229</a:t>
              </a:r>
            </a:p>
          </p:txBody>
        </p:sp>
        <p:sp>
          <p:nvSpPr>
            <p:cNvPr id="10249" name="TextBox 10248">
              <a:extLst>
                <a:ext uri="{FF2B5EF4-FFF2-40B4-BE49-F238E27FC236}">
                  <a16:creationId xmlns:a16="http://schemas.microsoft.com/office/drawing/2014/main" id="{45C7441B-1F72-9368-06A5-0B2B083B1C72}"/>
                </a:ext>
              </a:extLst>
            </p:cNvPr>
            <p:cNvSpPr txBox="1"/>
            <p:nvPr/>
          </p:nvSpPr>
          <p:spPr>
            <a:xfrm>
              <a:off x="3108804" y="4389776"/>
              <a:ext cx="343011" cy="205734"/>
            </a:xfrm>
            <a:prstGeom prst="rect">
              <a:avLst/>
            </a:prstGeom>
          </p:spPr>
          <p:txBody>
            <a:bodyPr vert="horz" wrap="none" lIns="0" tIns="0" rIns="0" bIns="0" rtlCol="0">
              <a:noAutofit/>
            </a:bodyPr>
            <a:lstStyle/>
            <a:p>
              <a:pPr algn="ctr"/>
              <a:r>
                <a:rPr lang="en-US" sz="1200" dirty="0"/>
                <a:t>243</a:t>
              </a:r>
            </a:p>
            <a:p>
              <a:pPr algn="ctr"/>
              <a:r>
                <a:rPr lang="en-US" sz="1200" dirty="0"/>
                <a:t>221</a:t>
              </a:r>
            </a:p>
          </p:txBody>
        </p:sp>
        <p:sp>
          <p:nvSpPr>
            <p:cNvPr id="10250" name="TextBox 10249">
              <a:extLst>
                <a:ext uri="{FF2B5EF4-FFF2-40B4-BE49-F238E27FC236}">
                  <a16:creationId xmlns:a16="http://schemas.microsoft.com/office/drawing/2014/main" id="{A512DF5B-3871-8985-B9B0-55FA7A669D18}"/>
                </a:ext>
              </a:extLst>
            </p:cNvPr>
            <p:cNvSpPr txBox="1"/>
            <p:nvPr/>
          </p:nvSpPr>
          <p:spPr>
            <a:xfrm>
              <a:off x="3363613" y="4385624"/>
              <a:ext cx="343011" cy="205734"/>
            </a:xfrm>
            <a:prstGeom prst="rect">
              <a:avLst/>
            </a:prstGeom>
          </p:spPr>
          <p:txBody>
            <a:bodyPr vert="horz" wrap="none" lIns="0" tIns="0" rIns="0" bIns="0" rtlCol="0">
              <a:noAutofit/>
            </a:bodyPr>
            <a:lstStyle/>
            <a:p>
              <a:pPr algn="ctr"/>
              <a:r>
                <a:rPr lang="en-US" sz="1200" dirty="0"/>
                <a:t>239</a:t>
              </a:r>
            </a:p>
            <a:p>
              <a:pPr algn="ctr"/>
              <a:r>
                <a:rPr lang="en-US" sz="1200" dirty="0"/>
                <a:t>218</a:t>
              </a:r>
            </a:p>
          </p:txBody>
        </p:sp>
        <p:sp>
          <p:nvSpPr>
            <p:cNvPr id="10251" name="TextBox 10250">
              <a:extLst>
                <a:ext uri="{FF2B5EF4-FFF2-40B4-BE49-F238E27FC236}">
                  <a16:creationId xmlns:a16="http://schemas.microsoft.com/office/drawing/2014/main" id="{29A50F62-4830-0426-547C-89B3966107C3}"/>
                </a:ext>
              </a:extLst>
            </p:cNvPr>
            <p:cNvSpPr txBox="1"/>
            <p:nvPr/>
          </p:nvSpPr>
          <p:spPr>
            <a:xfrm>
              <a:off x="3626853" y="4385624"/>
              <a:ext cx="343011" cy="205734"/>
            </a:xfrm>
            <a:prstGeom prst="rect">
              <a:avLst/>
            </a:prstGeom>
          </p:spPr>
          <p:txBody>
            <a:bodyPr vert="horz" wrap="none" lIns="0" tIns="0" rIns="0" bIns="0" rtlCol="0">
              <a:noAutofit/>
            </a:bodyPr>
            <a:lstStyle/>
            <a:p>
              <a:pPr algn="ctr"/>
              <a:r>
                <a:rPr lang="en-US" sz="1200" dirty="0"/>
                <a:t>232</a:t>
              </a:r>
            </a:p>
            <a:p>
              <a:pPr algn="ctr"/>
              <a:r>
                <a:rPr lang="en-US" sz="1200" dirty="0"/>
                <a:t>208</a:t>
              </a:r>
            </a:p>
          </p:txBody>
        </p:sp>
        <p:sp>
          <p:nvSpPr>
            <p:cNvPr id="10252" name="TextBox 10251">
              <a:extLst>
                <a:ext uri="{FF2B5EF4-FFF2-40B4-BE49-F238E27FC236}">
                  <a16:creationId xmlns:a16="http://schemas.microsoft.com/office/drawing/2014/main" id="{489E2F56-0E28-40B3-968D-78876831F13E}"/>
                </a:ext>
              </a:extLst>
            </p:cNvPr>
            <p:cNvSpPr txBox="1"/>
            <p:nvPr/>
          </p:nvSpPr>
          <p:spPr>
            <a:xfrm>
              <a:off x="3885472" y="4389605"/>
              <a:ext cx="343011" cy="205734"/>
            </a:xfrm>
            <a:prstGeom prst="rect">
              <a:avLst/>
            </a:prstGeom>
          </p:spPr>
          <p:txBody>
            <a:bodyPr vert="horz" wrap="none" lIns="0" tIns="0" rIns="0" bIns="0" rtlCol="0">
              <a:noAutofit/>
            </a:bodyPr>
            <a:lstStyle/>
            <a:p>
              <a:pPr algn="ctr"/>
              <a:r>
                <a:rPr lang="en-US" sz="1200" dirty="0"/>
                <a:t>227</a:t>
              </a:r>
            </a:p>
            <a:p>
              <a:pPr algn="ctr"/>
              <a:r>
                <a:rPr lang="en-US" sz="1200" dirty="0"/>
                <a:t>190</a:t>
              </a:r>
            </a:p>
          </p:txBody>
        </p:sp>
        <p:sp>
          <p:nvSpPr>
            <p:cNvPr id="10253" name="TextBox 10252">
              <a:extLst>
                <a:ext uri="{FF2B5EF4-FFF2-40B4-BE49-F238E27FC236}">
                  <a16:creationId xmlns:a16="http://schemas.microsoft.com/office/drawing/2014/main" id="{683A5C6B-BCA2-89F1-A91A-34919CB58A66}"/>
                </a:ext>
              </a:extLst>
            </p:cNvPr>
            <p:cNvSpPr txBox="1"/>
            <p:nvPr/>
          </p:nvSpPr>
          <p:spPr>
            <a:xfrm>
              <a:off x="4148712" y="4389605"/>
              <a:ext cx="343011" cy="205734"/>
            </a:xfrm>
            <a:prstGeom prst="rect">
              <a:avLst/>
            </a:prstGeom>
          </p:spPr>
          <p:txBody>
            <a:bodyPr vert="horz" wrap="none" lIns="0" tIns="0" rIns="0" bIns="0" rtlCol="0">
              <a:noAutofit/>
            </a:bodyPr>
            <a:lstStyle/>
            <a:p>
              <a:pPr algn="ctr"/>
              <a:r>
                <a:rPr lang="en-US" sz="1200" dirty="0"/>
                <a:t>160</a:t>
              </a:r>
            </a:p>
            <a:p>
              <a:pPr algn="ctr"/>
              <a:r>
                <a:rPr lang="en-US" sz="1200" dirty="0"/>
                <a:t>127</a:t>
              </a:r>
            </a:p>
          </p:txBody>
        </p:sp>
        <p:sp>
          <p:nvSpPr>
            <p:cNvPr id="10254" name="TextBox 10253">
              <a:extLst>
                <a:ext uri="{FF2B5EF4-FFF2-40B4-BE49-F238E27FC236}">
                  <a16:creationId xmlns:a16="http://schemas.microsoft.com/office/drawing/2014/main" id="{78D3E8C5-9900-D5C4-8E27-FCDC1F85671D}"/>
                </a:ext>
              </a:extLst>
            </p:cNvPr>
            <p:cNvSpPr txBox="1"/>
            <p:nvPr/>
          </p:nvSpPr>
          <p:spPr>
            <a:xfrm>
              <a:off x="4388281" y="4385624"/>
              <a:ext cx="343011" cy="205734"/>
            </a:xfrm>
            <a:prstGeom prst="rect">
              <a:avLst/>
            </a:prstGeom>
          </p:spPr>
          <p:txBody>
            <a:bodyPr vert="horz" wrap="none" lIns="0" tIns="0" rIns="0" bIns="0" rtlCol="0">
              <a:noAutofit/>
            </a:bodyPr>
            <a:lstStyle/>
            <a:p>
              <a:pPr algn="ctr"/>
              <a:r>
                <a:rPr lang="en-US" sz="1200" dirty="0"/>
                <a:t>100</a:t>
              </a:r>
            </a:p>
            <a:p>
              <a:pPr algn="ctr"/>
              <a:r>
                <a:rPr lang="en-US" sz="1200" dirty="0"/>
                <a:t>66</a:t>
              </a:r>
            </a:p>
          </p:txBody>
        </p:sp>
        <p:sp>
          <p:nvSpPr>
            <p:cNvPr id="10255" name="TextBox 10254">
              <a:extLst>
                <a:ext uri="{FF2B5EF4-FFF2-40B4-BE49-F238E27FC236}">
                  <a16:creationId xmlns:a16="http://schemas.microsoft.com/office/drawing/2014/main" id="{7DD20775-658F-466A-FF4F-380B16DCF98E}"/>
                </a:ext>
              </a:extLst>
            </p:cNvPr>
            <p:cNvSpPr txBox="1"/>
            <p:nvPr/>
          </p:nvSpPr>
          <p:spPr>
            <a:xfrm>
              <a:off x="4643901" y="4385624"/>
              <a:ext cx="343011" cy="205734"/>
            </a:xfrm>
            <a:prstGeom prst="rect">
              <a:avLst/>
            </a:prstGeom>
          </p:spPr>
          <p:txBody>
            <a:bodyPr vert="horz" wrap="none" lIns="0" tIns="0" rIns="0" bIns="0" rtlCol="0">
              <a:noAutofit/>
            </a:bodyPr>
            <a:lstStyle/>
            <a:p>
              <a:pPr algn="ctr"/>
              <a:r>
                <a:rPr lang="en-US" sz="1200" dirty="0"/>
                <a:t>40</a:t>
              </a:r>
            </a:p>
            <a:p>
              <a:pPr algn="ctr"/>
              <a:r>
                <a:rPr lang="en-US" sz="1200" dirty="0"/>
                <a:t>33</a:t>
              </a:r>
            </a:p>
          </p:txBody>
        </p:sp>
        <p:sp>
          <p:nvSpPr>
            <p:cNvPr id="10256" name="TextBox 10255">
              <a:extLst>
                <a:ext uri="{FF2B5EF4-FFF2-40B4-BE49-F238E27FC236}">
                  <a16:creationId xmlns:a16="http://schemas.microsoft.com/office/drawing/2014/main" id="{46D3F348-5AEA-7A65-3180-C7014F064B3B}"/>
                </a:ext>
              </a:extLst>
            </p:cNvPr>
            <p:cNvSpPr txBox="1"/>
            <p:nvPr/>
          </p:nvSpPr>
          <p:spPr>
            <a:xfrm>
              <a:off x="4902520" y="4389605"/>
              <a:ext cx="343011" cy="205734"/>
            </a:xfrm>
            <a:prstGeom prst="rect">
              <a:avLst/>
            </a:prstGeom>
          </p:spPr>
          <p:txBody>
            <a:bodyPr vert="horz" wrap="none" lIns="0" tIns="0" rIns="0" bIns="0" rtlCol="0">
              <a:noAutofit/>
            </a:bodyPr>
            <a:lstStyle/>
            <a:p>
              <a:pPr algn="ctr"/>
              <a:r>
                <a:rPr lang="en-US" sz="1200" dirty="0"/>
                <a:t>9</a:t>
              </a:r>
            </a:p>
            <a:p>
              <a:pPr algn="ctr"/>
              <a:r>
                <a:rPr lang="en-US" sz="1200" dirty="0"/>
                <a:t>5</a:t>
              </a:r>
            </a:p>
          </p:txBody>
        </p:sp>
        <p:sp>
          <p:nvSpPr>
            <p:cNvPr id="10257" name="TextBox 10256">
              <a:extLst>
                <a:ext uri="{FF2B5EF4-FFF2-40B4-BE49-F238E27FC236}">
                  <a16:creationId xmlns:a16="http://schemas.microsoft.com/office/drawing/2014/main" id="{B83E1926-7DCD-E2AD-5FA4-DF2A05D98DDF}"/>
                </a:ext>
              </a:extLst>
            </p:cNvPr>
            <p:cNvSpPr txBox="1"/>
            <p:nvPr/>
          </p:nvSpPr>
          <p:spPr>
            <a:xfrm>
              <a:off x="5158140" y="4389605"/>
              <a:ext cx="343011" cy="205734"/>
            </a:xfrm>
            <a:prstGeom prst="rect">
              <a:avLst/>
            </a:prstGeom>
          </p:spPr>
          <p:txBody>
            <a:bodyPr vert="horz" wrap="none" lIns="0" tIns="0" rIns="0" bIns="0" rtlCol="0">
              <a:noAutofit/>
            </a:bodyPr>
            <a:lstStyle/>
            <a:p>
              <a:pPr algn="ctr"/>
              <a:r>
                <a:rPr lang="en-US" sz="1200" dirty="0"/>
                <a:t>0</a:t>
              </a:r>
            </a:p>
            <a:p>
              <a:pPr algn="ctr"/>
              <a:r>
                <a:rPr lang="en-US" sz="1200" dirty="0"/>
                <a:t>1</a:t>
              </a:r>
            </a:p>
          </p:txBody>
        </p:sp>
        <p:sp>
          <p:nvSpPr>
            <p:cNvPr id="10258" name="TextBox 10257">
              <a:extLst>
                <a:ext uri="{FF2B5EF4-FFF2-40B4-BE49-F238E27FC236}">
                  <a16:creationId xmlns:a16="http://schemas.microsoft.com/office/drawing/2014/main" id="{5A3CC359-5637-003E-034F-B0E4E036AC3C}"/>
                </a:ext>
              </a:extLst>
            </p:cNvPr>
            <p:cNvSpPr txBox="1"/>
            <p:nvPr/>
          </p:nvSpPr>
          <p:spPr>
            <a:xfrm>
              <a:off x="5428189" y="4381814"/>
              <a:ext cx="343011" cy="205734"/>
            </a:xfrm>
            <a:prstGeom prst="rect">
              <a:avLst/>
            </a:prstGeom>
          </p:spPr>
          <p:txBody>
            <a:bodyPr vert="horz" wrap="none" lIns="0" tIns="0" rIns="0" bIns="0" rtlCol="0">
              <a:noAutofit/>
            </a:bodyPr>
            <a:lstStyle/>
            <a:p>
              <a:pPr algn="ctr"/>
              <a:r>
                <a:rPr lang="en-US" sz="1200" dirty="0"/>
                <a:t>0</a:t>
              </a:r>
            </a:p>
            <a:p>
              <a:pPr algn="ctr"/>
              <a:r>
                <a:rPr lang="en-US" sz="1200" dirty="0"/>
                <a:t>0</a:t>
              </a:r>
            </a:p>
          </p:txBody>
        </p:sp>
      </p:grpSp>
      <p:sp>
        <p:nvSpPr>
          <p:cNvPr id="10259" name="TextBox 10258">
            <a:extLst>
              <a:ext uri="{FF2B5EF4-FFF2-40B4-BE49-F238E27FC236}">
                <a16:creationId xmlns:a16="http://schemas.microsoft.com/office/drawing/2014/main" id="{7F4021E9-ACB4-107F-8B79-64D208091851}"/>
              </a:ext>
            </a:extLst>
          </p:cNvPr>
          <p:cNvSpPr txBox="1"/>
          <p:nvPr/>
        </p:nvSpPr>
        <p:spPr>
          <a:xfrm>
            <a:off x="1779170" y="3569688"/>
            <a:ext cx="4586128" cy="303260"/>
          </a:xfrm>
          <a:prstGeom prst="rect">
            <a:avLst/>
          </a:prstGeom>
        </p:spPr>
        <p:txBody>
          <a:bodyPr vert="horz" wrap="none" lIns="0" tIns="0" rIns="0" bIns="0" rtlCol="0">
            <a:noAutofit/>
          </a:bodyPr>
          <a:lstStyle/>
          <a:p>
            <a:r>
              <a:rPr lang="en-US" sz="1600" dirty="0"/>
              <a:t>HR, 0.46 (95% CI, 0.32-0.65); </a:t>
            </a:r>
            <a:r>
              <a:rPr lang="en-US" sz="1600" i="1" dirty="0"/>
              <a:t>P</a:t>
            </a:r>
            <a:r>
              <a:rPr lang="en-US" sz="1600" dirty="0"/>
              <a:t> &lt;.0001</a:t>
            </a:r>
          </a:p>
          <a:p>
            <a:r>
              <a:rPr lang="en-US" sz="1600" dirty="0"/>
              <a:t>Median follow-up: 34.5 </a:t>
            </a:r>
            <a:r>
              <a:rPr lang="en-US" sz="1600" dirty="0" err="1"/>
              <a:t>mo</a:t>
            </a:r>
            <a:endParaRPr lang="en-US" sz="1600" dirty="0"/>
          </a:p>
        </p:txBody>
      </p:sp>
      <p:sp>
        <p:nvSpPr>
          <p:cNvPr id="10260" name="TextBox 10259">
            <a:extLst>
              <a:ext uri="{FF2B5EF4-FFF2-40B4-BE49-F238E27FC236}">
                <a16:creationId xmlns:a16="http://schemas.microsoft.com/office/drawing/2014/main" id="{BFBE8A66-0881-7E01-AF23-040D1C77656C}"/>
              </a:ext>
            </a:extLst>
          </p:cNvPr>
          <p:cNvSpPr txBox="1"/>
          <p:nvPr/>
        </p:nvSpPr>
        <p:spPr>
          <a:xfrm>
            <a:off x="9696972" y="2016388"/>
            <a:ext cx="1365475" cy="496388"/>
          </a:xfrm>
          <a:prstGeom prst="rect">
            <a:avLst/>
          </a:prstGeom>
        </p:spPr>
        <p:txBody>
          <a:bodyPr vert="horz" wrap="none" lIns="0" tIns="0" rIns="0" bIns="0" rtlCol="0">
            <a:noAutofit/>
          </a:bodyPr>
          <a:lstStyle/>
          <a:p>
            <a:r>
              <a:rPr lang="en-US" sz="1600" b="1" dirty="0">
                <a:solidFill>
                  <a:schemeClr val="accent1"/>
                </a:solidFill>
              </a:rPr>
              <a:t>Tec-Dara</a:t>
            </a:r>
          </a:p>
          <a:p>
            <a:r>
              <a:rPr lang="en-US" sz="1600" dirty="0">
                <a:solidFill>
                  <a:schemeClr val="accent1"/>
                </a:solidFill>
              </a:rPr>
              <a:t>Median, NR</a:t>
            </a:r>
          </a:p>
        </p:txBody>
      </p:sp>
      <p:sp>
        <p:nvSpPr>
          <p:cNvPr id="10261" name="TextBox 10260">
            <a:extLst>
              <a:ext uri="{FF2B5EF4-FFF2-40B4-BE49-F238E27FC236}">
                <a16:creationId xmlns:a16="http://schemas.microsoft.com/office/drawing/2014/main" id="{D4317036-A2E7-2D03-31D9-64504CAF0D05}"/>
              </a:ext>
            </a:extLst>
          </p:cNvPr>
          <p:cNvSpPr txBox="1"/>
          <p:nvPr/>
        </p:nvSpPr>
        <p:spPr>
          <a:xfrm>
            <a:off x="9844412" y="2688863"/>
            <a:ext cx="1365475" cy="496388"/>
          </a:xfrm>
          <a:prstGeom prst="rect">
            <a:avLst/>
          </a:prstGeom>
        </p:spPr>
        <p:txBody>
          <a:bodyPr vert="horz" wrap="none" lIns="0" tIns="0" rIns="0" bIns="0" rtlCol="0">
            <a:noAutofit/>
          </a:bodyPr>
          <a:lstStyle/>
          <a:p>
            <a:r>
              <a:rPr lang="en-US" sz="1600" b="1" dirty="0" err="1">
                <a:solidFill>
                  <a:schemeClr val="bg1">
                    <a:lumMod val="50000"/>
                  </a:schemeClr>
                </a:solidFill>
              </a:rPr>
              <a:t>DPd</a:t>
            </a:r>
            <a:r>
              <a:rPr lang="en-US" sz="1600" b="1" dirty="0">
                <a:solidFill>
                  <a:schemeClr val="bg1">
                    <a:lumMod val="50000"/>
                  </a:schemeClr>
                </a:solidFill>
              </a:rPr>
              <a:t>/</a:t>
            </a:r>
            <a:r>
              <a:rPr lang="en-US" sz="1600" b="1" dirty="0" err="1">
                <a:solidFill>
                  <a:schemeClr val="bg1">
                    <a:lumMod val="50000"/>
                  </a:schemeClr>
                </a:solidFill>
              </a:rPr>
              <a:t>DVd</a:t>
            </a:r>
            <a:endParaRPr lang="en-US" sz="1600" b="1" dirty="0">
              <a:solidFill>
                <a:schemeClr val="bg1">
                  <a:lumMod val="50000"/>
                </a:schemeClr>
              </a:solidFill>
            </a:endParaRPr>
          </a:p>
          <a:p>
            <a:r>
              <a:rPr lang="en-US" sz="1600" dirty="0">
                <a:solidFill>
                  <a:schemeClr val="bg1">
                    <a:lumMod val="50000"/>
                  </a:schemeClr>
                </a:solidFill>
              </a:rPr>
              <a:t>Median, NR</a:t>
            </a:r>
          </a:p>
        </p:txBody>
      </p:sp>
      <p:sp>
        <p:nvSpPr>
          <p:cNvPr id="10262" name="TextBox 10261">
            <a:extLst>
              <a:ext uri="{FF2B5EF4-FFF2-40B4-BE49-F238E27FC236}">
                <a16:creationId xmlns:a16="http://schemas.microsoft.com/office/drawing/2014/main" id="{F560B698-DCB5-1633-B0F6-2B06A99D5641}"/>
              </a:ext>
            </a:extLst>
          </p:cNvPr>
          <p:cNvSpPr txBox="1"/>
          <p:nvPr/>
        </p:nvSpPr>
        <p:spPr>
          <a:xfrm>
            <a:off x="8094994" y="1849127"/>
            <a:ext cx="946970" cy="281505"/>
          </a:xfrm>
          <a:prstGeom prst="rect">
            <a:avLst/>
          </a:prstGeom>
        </p:spPr>
        <p:txBody>
          <a:bodyPr vert="horz" wrap="none" lIns="0" tIns="0" rIns="0" bIns="0" rtlCol="0">
            <a:noAutofit/>
          </a:bodyPr>
          <a:lstStyle/>
          <a:p>
            <a:r>
              <a:rPr lang="en-US" sz="1600" b="1" dirty="0">
                <a:solidFill>
                  <a:schemeClr val="accent1"/>
                </a:solidFill>
              </a:rPr>
              <a:t>83.3%</a:t>
            </a:r>
            <a:endParaRPr lang="en-US" sz="1600" dirty="0">
              <a:solidFill>
                <a:schemeClr val="accent1"/>
              </a:solidFill>
            </a:endParaRPr>
          </a:p>
        </p:txBody>
      </p:sp>
      <p:sp>
        <p:nvSpPr>
          <p:cNvPr id="10263" name="TextBox 10262">
            <a:extLst>
              <a:ext uri="{FF2B5EF4-FFF2-40B4-BE49-F238E27FC236}">
                <a16:creationId xmlns:a16="http://schemas.microsoft.com/office/drawing/2014/main" id="{3FBB6C3E-DBD4-DF70-0B3E-17F1BEC04C8D}"/>
              </a:ext>
            </a:extLst>
          </p:cNvPr>
          <p:cNvSpPr txBox="1"/>
          <p:nvPr/>
        </p:nvSpPr>
        <p:spPr>
          <a:xfrm>
            <a:off x="8075478" y="2742764"/>
            <a:ext cx="946970" cy="281505"/>
          </a:xfrm>
          <a:prstGeom prst="rect">
            <a:avLst/>
          </a:prstGeom>
        </p:spPr>
        <p:txBody>
          <a:bodyPr vert="horz" wrap="none" lIns="0" tIns="0" rIns="0" bIns="0" rtlCol="0">
            <a:noAutofit/>
          </a:bodyPr>
          <a:lstStyle/>
          <a:p>
            <a:r>
              <a:rPr lang="en-US" sz="1600" b="1" dirty="0">
                <a:solidFill>
                  <a:schemeClr val="bg1">
                    <a:lumMod val="50000"/>
                  </a:schemeClr>
                </a:solidFill>
              </a:rPr>
              <a:t>65.0%</a:t>
            </a:r>
            <a:endParaRPr lang="en-US" sz="1600" dirty="0">
              <a:solidFill>
                <a:schemeClr val="bg1">
                  <a:lumMod val="50000"/>
                </a:schemeClr>
              </a:solidFill>
            </a:endParaRPr>
          </a:p>
        </p:txBody>
      </p:sp>
      <p:sp>
        <p:nvSpPr>
          <p:cNvPr id="10264" name="TextBox 10263">
            <a:extLst>
              <a:ext uri="{FF2B5EF4-FFF2-40B4-BE49-F238E27FC236}">
                <a16:creationId xmlns:a16="http://schemas.microsoft.com/office/drawing/2014/main" id="{F59CBD39-5D09-882E-AB55-656743B1A1E1}"/>
              </a:ext>
            </a:extLst>
          </p:cNvPr>
          <p:cNvSpPr txBox="1"/>
          <p:nvPr/>
        </p:nvSpPr>
        <p:spPr>
          <a:xfrm>
            <a:off x="7458499" y="1524005"/>
            <a:ext cx="946970" cy="281505"/>
          </a:xfrm>
          <a:prstGeom prst="rect">
            <a:avLst/>
          </a:prstGeom>
        </p:spPr>
        <p:txBody>
          <a:bodyPr vert="horz" wrap="none" lIns="0" tIns="0" rIns="0" bIns="0" rtlCol="0">
            <a:noAutofit/>
          </a:bodyPr>
          <a:lstStyle/>
          <a:p>
            <a:r>
              <a:rPr lang="en-US" sz="1600" dirty="0"/>
              <a:t>36-mo OS</a:t>
            </a:r>
          </a:p>
        </p:txBody>
      </p:sp>
      <p:cxnSp>
        <p:nvCxnSpPr>
          <p:cNvPr id="10265" name="Straight Connector 10264">
            <a:extLst>
              <a:ext uri="{FF2B5EF4-FFF2-40B4-BE49-F238E27FC236}">
                <a16:creationId xmlns:a16="http://schemas.microsoft.com/office/drawing/2014/main" id="{E6E4C3E4-BED2-512A-529D-79661F32A55F}"/>
              </a:ext>
            </a:extLst>
          </p:cNvPr>
          <p:cNvCxnSpPr/>
          <p:nvPr/>
        </p:nvCxnSpPr>
        <p:spPr>
          <a:xfrm>
            <a:off x="7984565" y="1761893"/>
            <a:ext cx="0" cy="2430966"/>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0412" name="Group 10411">
            <a:extLst>
              <a:ext uri="{FF2B5EF4-FFF2-40B4-BE49-F238E27FC236}">
                <a16:creationId xmlns:a16="http://schemas.microsoft.com/office/drawing/2014/main" id="{BC44E999-D99C-2710-3640-D7D656988AE4}"/>
              </a:ext>
            </a:extLst>
          </p:cNvPr>
          <p:cNvGrpSpPr/>
          <p:nvPr/>
        </p:nvGrpSpPr>
        <p:grpSpPr>
          <a:xfrm>
            <a:off x="1508370" y="1694065"/>
            <a:ext cx="8010100" cy="538227"/>
            <a:chOff x="1508370" y="1694065"/>
            <a:chExt cx="8010100" cy="538227"/>
          </a:xfrm>
        </p:grpSpPr>
        <p:cxnSp>
          <p:nvCxnSpPr>
            <p:cNvPr id="10267" name="Straight Connector 10266">
              <a:extLst>
                <a:ext uri="{FF2B5EF4-FFF2-40B4-BE49-F238E27FC236}">
                  <a16:creationId xmlns:a16="http://schemas.microsoft.com/office/drawing/2014/main" id="{1B30943E-DB0D-E527-ED82-471C180BF088}"/>
                </a:ext>
              </a:extLst>
            </p:cNvPr>
            <p:cNvCxnSpPr/>
            <p:nvPr/>
          </p:nvCxnSpPr>
          <p:spPr>
            <a:xfrm>
              <a:off x="1508370" y="16940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68" name="Straight Connector 10267">
              <a:extLst>
                <a:ext uri="{FF2B5EF4-FFF2-40B4-BE49-F238E27FC236}">
                  <a16:creationId xmlns:a16="http://schemas.microsoft.com/office/drawing/2014/main" id="{BB2F95D9-1416-DF6C-9C11-C67955B34B6F}"/>
                </a:ext>
              </a:extLst>
            </p:cNvPr>
            <p:cNvCxnSpPr/>
            <p:nvPr/>
          </p:nvCxnSpPr>
          <p:spPr>
            <a:xfrm>
              <a:off x="1588263" y="169406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69" name="Straight Connector 10268">
              <a:extLst>
                <a:ext uri="{FF2B5EF4-FFF2-40B4-BE49-F238E27FC236}">
                  <a16:creationId xmlns:a16="http://schemas.microsoft.com/office/drawing/2014/main" id="{740E4A61-9019-D586-B2DF-5A62144697BE}"/>
                </a:ext>
              </a:extLst>
            </p:cNvPr>
            <p:cNvCxnSpPr/>
            <p:nvPr/>
          </p:nvCxnSpPr>
          <p:spPr>
            <a:xfrm>
              <a:off x="1613690" y="1702134"/>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0" name="Straight Connector 10269">
              <a:extLst>
                <a:ext uri="{FF2B5EF4-FFF2-40B4-BE49-F238E27FC236}">
                  <a16:creationId xmlns:a16="http://schemas.microsoft.com/office/drawing/2014/main" id="{75D263E7-F510-5952-6461-41A356C74068}"/>
                </a:ext>
              </a:extLst>
            </p:cNvPr>
            <p:cNvCxnSpPr/>
            <p:nvPr/>
          </p:nvCxnSpPr>
          <p:spPr>
            <a:xfrm>
              <a:off x="1722844" y="170347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1" name="Straight Connector 10270">
              <a:extLst>
                <a:ext uri="{FF2B5EF4-FFF2-40B4-BE49-F238E27FC236}">
                  <a16:creationId xmlns:a16="http://schemas.microsoft.com/office/drawing/2014/main" id="{90DA4F6B-AA4C-6DDA-98C2-4C1ABDECE9DF}"/>
                </a:ext>
              </a:extLst>
            </p:cNvPr>
            <p:cNvCxnSpPr/>
            <p:nvPr/>
          </p:nvCxnSpPr>
          <p:spPr>
            <a:xfrm>
              <a:off x="2075939" y="1783535"/>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2" name="Straight Connector 10271">
              <a:extLst>
                <a:ext uri="{FF2B5EF4-FFF2-40B4-BE49-F238E27FC236}">
                  <a16:creationId xmlns:a16="http://schemas.microsoft.com/office/drawing/2014/main" id="{9F32D10B-F816-B43E-D1FB-8B7B63A1D7A4}"/>
                </a:ext>
              </a:extLst>
            </p:cNvPr>
            <p:cNvCxnSpPr/>
            <p:nvPr/>
          </p:nvCxnSpPr>
          <p:spPr>
            <a:xfrm>
              <a:off x="2702650" y="1902194"/>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3" name="Straight Connector 10272">
              <a:extLst>
                <a:ext uri="{FF2B5EF4-FFF2-40B4-BE49-F238E27FC236}">
                  <a16:creationId xmlns:a16="http://schemas.microsoft.com/office/drawing/2014/main" id="{F9F16F2D-F23C-8A5D-934C-9D9DCDF17E47}"/>
                </a:ext>
              </a:extLst>
            </p:cNvPr>
            <p:cNvCxnSpPr/>
            <p:nvPr/>
          </p:nvCxnSpPr>
          <p:spPr>
            <a:xfrm>
              <a:off x="5388100" y="201248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4" name="Straight Connector 10273">
              <a:extLst>
                <a:ext uri="{FF2B5EF4-FFF2-40B4-BE49-F238E27FC236}">
                  <a16:creationId xmlns:a16="http://schemas.microsoft.com/office/drawing/2014/main" id="{D8C2FF64-27DD-0DEA-F608-9FBB988591DF}"/>
                </a:ext>
              </a:extLst>
            </p:cNvPr>
            <p:cNvCxnSpPr/>
            <p:nvPr/>
          </p:nvCxnSpPr>
          <p:spPr>
            <a:xfrm>
              <a:off x="5734996" y="2016388"/>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5" name="Straight Connector 10274">
              <a:extLst>
                <a:ext uri="{FF2B5EF4-FFF2-40B4-BE49-F238E27FC236}">
                  <a16:creationId xmlns:a16="http://schemas.microsoft.com/office/drawing/2014/main" id="{4028F4B0-B51D-495A-666B-CD233697603D}"/>
                </a:ext>
              </a:extLst>
            </p:cNvPr>
            <p:cNvCxnSpPr/>
            <p:nvPr/>
          </p:nvCxnSpPr>
          <p:spPr>
            <a:xfrm>
              <a:off x="5565195" y="201248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6" name="Straight Connector 10275">
              <a:extLst>
                <a:ext uri="{FF2B5EF4-FFF2-40B4-BE49-F238E27FC236}">
                  <a16:creationId xmlns:a16="http://schemas.microsoft.com/office/drawing/2014/main" id="{DE061DF2-9F84-62A7-09DF-5629FD3A56B3}"/>
                </a:ext>
              </a:extLst>
            </p:cNvPr>
            <p:cNvCxnSpPr/>
            <p:nvPr/>
          </p:nvCxnSpPr>
          <p:spPr>
            <a:xfrm>
              <a:off x="6061505" y="2034958"/>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7" name="Straight Connector 10276">
              <a:extLst>
                <a:ext uri="{FF2B5EF4-FFF2-40B4-BE49-F238E27FC236}">
                  <a16:creationId xmlns:a16="http://schemas.microsoft.com/office/drawing/2014/main" id="{56C878D9-A7DD-462E-DCE0-10380E9197F6}"/>
                </a:ext>
              </a:extLst>
            </p:cNvPr>
            <p:cNvCxnSpPr>
              <a:cxnSpLocks/>
            </p:cNvCxnSpPr>
            <p:nvPr/>
          </p:nvCxnSpPr>
          <p:spPr>
            <a:xfrm>
              <a:off x="7767136"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8" name="Straight Connector 10277">
              <a:extLst>
                <a:ext uri="{FF2B5EF4-FFF2-40B4-BE49-F238E27FC236}">
                  <a16:creationId xmlns:a16="http://schemas.microsoft.com/office/drawing/2014/main" id="{E574E63C-3F18-2DCD-92AE-BF770B828AE3}"/>
                </a:ext>
              </a:extLst>
            </p:cNvPr>
            <p:cNvCxnSpPr>
              <a:cxnSpLocks/>
            </p:cNvCxnSpPr>
            <p:nvPr/>
          </p:nvCxnSpPr>
          <p:spPr>
            <a:xfrm>
              <a:off x="7744838"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79" name="Straight Connector 10278">
              <a:extLst>
                <a:ext uri="{FF2B5EF4-FFF2-40B4-BE49-F238E27FC236}">
                  <a16:creationId xmlns:a16="http://schemas.microsoft.com/office/drawing/2014/main" id="{1DB50706-8C84-CDE1-1429-F5654073725E}"/>
                </a:ext>
              </a:extLst>
            </p:cNvPr>
            <p:cNvCxnSpPr/>
            <p:nvPr/>
          </p:nvCxnSpPr>
          <p:spPr>
            <a:xfrm>
              <a:off x="6158508" y="2034958"/>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0" name="Straight Connector 10279">
              <a:extLst>
                <a:ext uri="{FF2B5EF4-FFF2-40B4-BE49-F238E27FC236}">
                  <a16:creationId xmlns:a16="http://schemas.microsoft.com/office/drawing/2014/main" id="{C91EEEAF-53E9-8F1B-23AF-C5FE75F57225}"/>
                </a:ext>
              </a:extLst>
            </p:cNvPr>
            <p:cNvCxnSpPr>
              <a:cxnSpLocks/>
            </p:cNvCxnSpPr>
            <p:nvPr/>
          </p:nvCxnSpPr>
          <p:spPr>
            <a:xfrm>
              <a:off x="8137720"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1" name="Straight Connector 10280">
              <a:extLst>
                <a:ext uri="{FF2B5EF4-FFF2-40B4-BE49-F238E27FC236}">
                  <a16:creationId xmlns:a16="http://schemas.microsoft.com/office/drawing/2014/main" id="{060DCCA8-6AEC-B78E-CECD-128080C0B9F7}"/>
                </a:ext>
              </a:extLst>
            </p:cNvPr>
            <p:cNvCxnSpPr>
              <a:cxnSpLocks/>
            </p:cNvCxnSpPr>
            <p:nvPr/>
          </p:nvCxnSpPr>
          <p:spPr>
            <a:xfrm>
              <a:off x="8069848"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2" name="Straight Connector 10281">
              <a:extLst>
                <a:ext uri="{FF2B5EF4-FFF2-40B4-BE49-F238E27FC236}">
                  <a16:creationId xmlns:a16="http://schemas.microsoft.com/office/drawing/2014/main" id="{104D0388-80E8-A3BB-5563-26C7F719622B}"/>
                </a:ext>
              </a:extLst>
            </p:cNvPr>
            <p:cNvCxnSpPr>
              <a:cxnSpLocks/>
            </p:cNvCxnSpPr>
            <p:nvPr/>
          </p:nvCxnSpPr>
          <p:spPr>
            <a:xfrm>
              <a:off x="8021827" y="2095620"/>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3" name="Straight Connector 10282">
              <a:extLst>
                <a:ext uri="{FF2B5EF4-FFF2-40B4-BE49-F238E27FC236}">
                  <a16:creationId xmlns:a16="http://schemas.microsoft.com/office/drawing/2014/main" id="{F254758F-7CC9-DACB-1933-2A5C6D2DBC0C}"/>
                </a:ext>
              </a:extLst>
            </p:cNvPr>
            <p:cNvCxnSpPr>
              <a:cxnSpLocks/>
            </p:cNvCxnSpPr>
            <p:nvPr/>
          </p:nvCxnSpPr>
          <p:spPr>
            <a:xfrm>
              <a:off x="7174968" y="2073000"/>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4" name="Straight Connector 10283">
              <a:extLst>
                <a:ext uri="{FF2B5EF4-FFF2-40B4-BE49-F238E27FC236}">
                  <a16:creationId xmlns:a16="http://schemas.microsoft.com/office/drawing/2014/main" id="{A344B33E-E90D-945E-8558-FC25A964658B}"/>
                </a:ext>
              </a:extLst>
            </p:cNvPr>
            <p:cNvCxnSpPr>
              <a:cxnSpLocks/>
            </p:cNvCxnSpPr>
            <p:nvPr/>
          </p:nvCxnSpPr>
          <p:spPr>
            <a:xfrm>
              <a:off x="7513296" y="2069092"/>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5" name="Straight Connector 10284">
              <a:extLst>
                <a:ext uri="{FF2B5EF4-FFF2-40B4-BE49-F238E27FC236}">
                  <a16:creationId xmlns:a16="http://schemas.microsoft.com/office/drawing/2014/main" id="{55B54B8B-DE00-D4B0-4D96-94D76FAFD90D}"/>
                </a:ext>
              </a:extLst>
            </p:cNvPr>
            <p:cNvCxnSpPr>
              <a:cxnSpLocks/>
            </p:cNvCxnSpPr>
            <p:nvPr/>
          </p:nvCxnSpPr>
          <p:spPr>
            <a:xfrm>
              <a:off x="7963600"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6" name="Straight Connector 10285">
              <a:extLst>
                <a:ext uri="{FF2B5EF4-FFF2-40B4-BE49-F238E27FC236}">
                  <a16:creationId xmlns:a16="http://schemas.microsoft.com/office/drawing/2014/main" id="{5189991E-923E-7870-FC1E-7AAB425D29BD}"/>
                </a:ext>
              </a:extLst>
            </p:cNvPr>
            <p:cNvCxnSpPr>
              <a:cxnSpLocks/>
            </p:cNvCxnSpPr>
            <p:nvPr/>
          </p:nvCxnSpPr>
          <p:spPr>
            <a:xfrm>
              <a:off x="7920260"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7" name="Straight Connector 10286">
              <a:extLst>
                <a:ext uri="{FF2B5EF4-FFF2-40B4-BE49-F238E27FC236}">
                  <a16:creationId xmlns:a16="http://schemas.microsoft.com/office/drawing/2014/main" id="{CAA3AED3-56D3-55B6-66C9-784729DDA327}"/>
                </a:ext>
              </a:extLst>
            </p:cNvPr>
            <p:cNvCxnSpPr>
              <a:cxnSpLocks/>
            </p:cNvCxnSpPr>
            <p:nvPr/>
          </p:nvCxnSpPr>
          <p:spPr>
            <a:xfrm>
              <a:off x="7798023"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8" name="Straight Connector 10287">
              <a:extLst>
                <a:ext uri="{FF2B5EF4-FFF2-40B4-BE49-F238E27FC236}">
                  <a16:creationId xmlns:a16="http://schemas.microsoft.com/office/drawing/2014/main" id="{67E7276C-9E58-3122-3DC4-CA44B62001F2}"/>
                </a:ext>
              </a:extLst>
            </p:cNvPr>
            <p:cNvCxnSpPr/>
            <p:nvPr/>
          </p:nvCxnSpPr>
          <p:spPr>
            <a:xfrm>
              <a:off x="6186769" y="2034958"/>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89" name="Straight Connector 10288">
              <a:extLst>
                <a:ext uri="{FF2B5EF4-FFF2-40B4-BE49-F238E27FC236}">
                  <a16:creationId xmlns:a16="http://schemas.microsoft.com/office/drawing/2014/main" id="{B13D7561-E049-7E96-652E-12CDA66E0F9F}"/>
                </a:ext>
              </a:extLst>
            </p:cNvPr>
            <p:cNvCxnSpPr/>
            <p:nvPr/>
          </p:nvCxnSpPr>
          <p:spPr>
            <a:xfrm>
              <a:off x="6793105" y="2069092"/>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0" name="Straight Connector 10289">
              <a:extLst>
                <a:ext uri="{FF2B5EF4-FFF2-40B4-BE49-F238E27FC236}">
                  <a16:creationId xmlns:a16="http://schemas.microsoft.com/office/drawing/2014/main" id="{724D603A-786C-F0CB-55AA-4A557D295630}"/>
                </a:ext>
              </a:extLst>
            </p:cNvPr>
            <p:cNvCxnSpPr>
              <a:cxnSpLocks/>
            </p:cNvCxnSpPr>
            <p:nvPr/>
          </p:nvCxnSpPr>
          <p:spPr>
            <a:xfrm>
              <a:off x="7710930"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1" name="Straight Connector 10290">
              <a:extLst>
                <a:ext uri="{FF2B5EF4-FFF2-40B4-BE49-F238E27FC236}">
                  <a16:creationId xmlns:a16="http://schemas.microsoft.com/office/drawing/2014/main" id="{3F2E2BAC-40C4-8F03-9B0B-B4C1F863C103}"/>
                </a:ext>
              </a:extLst>
            </p:cNvPr>
            <p:cNvCxnSpPr/>
            <p:nvPr/>
          </p:nvCxnSpPr>
          <p:spPr>
            <a:xfrm>
              <a:off x="7405377" y="2068606"/>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2" name="Straight Connector 10291">
              <a:extLst>
                <a:ext uri="{FF2B5EF4-FFF2-40B4-BE49-F238E27FC236}">
                  <a16:creationId xmlns:a16="http://schemas.microsoft.com/office/drawing/2014/main" id="{057CE567-705D-B200-4773-046C22FE4C9B}"/>
                </a:ext>
              </a:extLst>
            </p:cNvPr>
            <p:cNvCxnSpPr>
              <a:cxnSpLocks/>
            </p:cNvCxnSpPr>
            <p:nvPr/>
          </p:nvCxnSpPr>
          <p:spPr>
            <a:xfrm>
              <a:off x="7544858" y="2066976"/>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3" name="Straight Connector 10292">
              <a:extLst>
                <a:ext uri="{FF2B5EF4-FFF2-40B4-BE49-F238E27FC236}">
                  <a16:creationId xmlns:a16="http://schemas.microsoft.com/office/drawing/2014/main" id="{577CBE49-D07E-DD94-F25B-E7BAAB50E927}"/>
                </a:ext>
              </a:extLst>
            </p:cNvPr>
            <p:cNvCxnSpPr/>
            <p:nvPr/>
          </p:nvCxnSpPr>
          <p:spPr>
            <a:xfrm>
              <a:off x="6857037" y="2069092"/>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4" name="Straight Connector 10293">
              <a:extLst>
                <a:ext uri="{FF2B5EF4-FFF2-40B4-BE49-F238E27FC236}">
                  <a16:creationId xmlns:a16="http://schemas.microsoft.com/office/drawing/2014/main" id="{81014B8A-F3A1-90BC-99B4-E84687DEA79A}"/>
                </a:ext>
              </a:extLst>
            </p:cNvPr>
            <p:cNvCxnSpPr/>
            <p:nvPr/>
          </p:nvCxnSpPr>
          <p:spPr>
            <a:xfrm>
              <a:off x="7117033" y="2072514"/>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5" name="Straight Connector 10294">
              <a:extLst>
                <a:ext uri="{FF2B5EF4-FFF2-40B4-BE49-F238E27FC236}">
                  <a16:creationId xmlns:a16="http://schemas.microsoft.com/office/drawing/2014/main" id="{6719D07F-606A-F26B-D12B-59BF0D5627A3}"/>
                </a:ext>
              </a:extLst>
            </p:cNvPr>
            <p:cNvCxnSpPr>
              <a:cxnSpLocks/>
            </p:cNvCxnSpPr>
            <p:nvPr/>
          </p:nvCxnSpPr>
          <p:spPr>
            <a:xfrm>
              <a:off x="7228876" y="2072514"/>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6" name="Straight Connector 10295">
              <a:extLst>
                <a:ext uri="{FF2B5EF4-FFF2-40B4-BE49-F238E27FC236}">
                  <a16:creationId xmlns:a16="http://schemas.microsoft.com/office/drawing/2014/main" id="{F076F44C-B03D-3B9D-4B27-F08BDED84AFF}"/>
                </a:ext>
              </a:extLst>
            </p:cNvPr>
            <p:cNvCxnSpPr>
              <a:cxnSpLocks/>
            </p:cNvCxnSpPr>
            <p:nvPr/>
          </p:nvCxnSpPr>
          <p:spPr>
            <a:xfrm>
              <a:off x="1542012" y="1695825"/>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7" name="Straight Connector 10296">
              <a:extLst>
                <a:ext uri="{FF2B5EF4-FFF2-40B4-BE49-F238E27FC236}">
                  <a16:creationId xmlns:a16="http://schemas.microsoft.com/office/drawing/2014/main" id="{E520EB16-4EB1-72F6-13FD-D3BDD1817B31}"/>
                </a:ext>
              </a:extLst>
            </p:cNvPr>
            <p:cNvCxnSpPr>
              <a:cxnSpLocks/>
            </p:cNvCxnSpPr>
            <p:nvPr/>
          </p:nvCxnSpPr>
          <p:spPr>
            <a:xfrm>
              <a:off x="7615711" y="2069092"/>
              <a:ext cx="0" cy="136672"/>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8" name="Straight Connector 10297">
              <a:extLst>
                <a:ext uri="{FF2B5EF4-FFF2-40B4-BE49-F238E27FC236}">
                  <a16:creationId xmlns:a16="http://schemas.microsoft.com/office/drawing/2014/main" id="{8DB67DEB-D36E-07A1-24DB-D3C136773A87}"/>
                </a:ext>
              </a:extLst>
            </p:cNvPr>
            <p:cNvCxnSpPr>
              <a:cxnSpLocks/>
            </p:cNvCxnSpPr>
            <p:nvPr/>
          </p:nvCxnSpPr>
          <p:spPr>
            <a:xfrm>
              <a:off x="6975924" y="207300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99" name="Straight Connector 10298">
              <a:extLst>
                <a:ext uri="{FF2B5EF4-FFF2-40B4-BE49-F238E27FC236}">
                  <a16:creationId xmlns:a16="http://schemas.microsoft.com/office/drawing/2014/main" id="{AF9A5C64-DC66-3930-93B9-C5F9B1E3F1AB}"/>
                </a:ext>
              </a:extLst>
            </p:cNvPr>
            <p:cNvCxnSpPr>
              <a:cxnSpLocks/>
            </p:cNvCxnSpPr>
            <p:nvPr/>
          </p:nvCxnSpPr>
          <p:spPr>
            <a:xfrm>
              <a:off x="7298870" y="2068606"/>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0" name="Straight Connector 10299">
              <a:extLst>
                <a:ext uri="{FF2B5EF4-FFF2-40B4-BE49-F238E27FC236}">
                  <a16:creationId xmlns:a16="http://schemas.microsoft.com/office/drawing/2014/main" id="{EADD7004-ACCB-7AD9-2A4B-82686D35DFE7}"/>
                </a:ext>
              </a:extLst>
            </p:cNvPr>
            <p:cNvCxnSpPr>
              <a:cxnSpLocks/>
            </p:cNvCxnSpPr>
            <p:nvPr/>
          </p:nvCxnSpPr>
          <p:spPr>
            <a:xfrm>
              <a:off x="7672220"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1" name="Straight Connector 10300">
              <a:extLst>
                <a:ext uri="{FF2B5EF4-FFF2-40B4-BE49-F238E27FC236}">
                  <a16:creationId xmlns:a16="http://schemas.microsoft.com/office/drawing/2014/main" id="{320F6916-872C-1932-162F-5DC64B946244}"/>
                </a:ext>
              </a:extLst>
            </p:cNvPr>
            <p:cNvCxnSpPr>
              <a:cxnSpLocks/>
            </p:cNvCxnSpPr>
            <p:nvPr/>
          </p:nvCxnSpPr>
          <p:spPr>
            <a:xfrm>
              <a:off x="8409377"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3" name="Straight Connector 10302">
              <a:extLst>
                <a:ext uri="{FF2B5EF4-FFF2-40B4-BE49-F238E27FC236}">
                  <a16:creationId xmlns:a16="http://schemas.microsoft.com/office/drawing/2014/main" id="{47DC9988-7F18-EE94-1CF6-E72DE345DCFF}"/>
                </a:ext>
              </a:extLst>
            </p:cNvPr>
            <p:cNvCxnSpPr>
              <a:cxnSpLocks/>
            </p:cNvCxnSpPr>
            <p:nvPr/>
          </p:nvCxnSpPr>
          <p:spPr>
            <a:xfrm>
              <a:off x="8350356"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4" name="Straight Connector 10303">
              <a:extLst>
                <a:ext uri="{FF2B5EF4-FFF2-40B4-BE49-F238E27FC236}">
                  <a16:creationId xmlns:a16="http://schemas.microsoft.com/office/drawing/2014/main" id="{DD18E50B-472C-E623-C041-97ADC9E5587D}"/>
                </a:ext>
              </a:extLst>
            </p:cNvPr>
            <p:cNvCxnSpPr>
              <a:cxnSpLocks/>
            </p:cNvCxnSpPr>
            <p:nvPr/>
          </p:nvCxnSpPr>
          <p:spPr>
            <a:xfrm>
              <a:off x="8280757" y="2095620"/>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5" name="Straight Connector 10304">
              <a:extLst>
                <a:ext uri="{FF2B5EF4-FFF2-40B4-BE49-F238E27FC236}">
                  <a16:creationId xmlns:a16="http://schemas.microsoft.com/office/drawing/2014/main" id="{08F4A1B8-E5FB-AB69-B398-5E2E9DDB8526}"/>
                </a:ext>
              </a:extLst>
            </p:cNvPr>
            <p:cNvCxnSpPr>
              <a:cxnSpLocks/>
            </p:cNvCxnSpPr>
            <p:nvPr/>
          </p:nvCxnSpPr>
          <p:spPr>
            <a:xfrm>
              <a:off x="8697924"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6" name="Straight Connector 10305">
              <a:extLst>
                <a:ext uri="{FF2B5EF4-FFF2-40B4-BE49-F238E27FC236}">
                  <a16:creationId xmlns:a16="http://schemas.microsoft.com/office/drawing/2014/main" id="{8BF3E67B-1761-1DF7-7947-C33DACD59380}"/>
                </a:ext>
              </a:extLst>
            </p:cNvPr>
            <p:cNvCxnSpPr>
              <a:cxnSpLocks/>
            </p:cNvCxnSpPr>
            <p:nvPr/>
          </p:nvCxnSpPr>
          <p:spPr>
            <a:xfrm>
              <a:off x="8676267"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7" name="Straight Connector 10306">
              <a:extLst>
                <a:ext uri="{FF2B5EF4-FFF2-40B4-BE49-F238E27FC236}">
                  <a16:creationId xmlns:a16="http://schemas.microsoft.com/office/drawing/2014/main" id="{DEDC86A6-0481-C79B-3371-B0EDAAD4C1E3}"/>
                </a:ext>
              </a:extLst>
            </p:cNvPr>
            <p:cNvCxnSpPr>
              <a:cxnSpLocks/>
            </p:cNvCxnSpPr>
            <p:nvPr/>
          </p:nvCxnSpPr>
          <p:spPr>
            <a:xfrm>
              <a:off x="8740704"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8" name="Straight Connector 10307">
              <a:extLst>
                <a:ext uri="{FF2B5EF4-FFF2-40B4-BE49-F238E27FC236}">
                  <a16:creationId xmlns:a16="http://schemas.microsoft.com/office/drawing/2014/main" id="{834CA905-F08F-2FCD-AF0C-27D3EC1A903D}"/>
                </a:ext>
              </a:extLst>
            </p:cNvPr>
            <p:cNvCxnSpPr>
              <a:cxnSpLocks/>
            </p:cNvCxnSpPr>
            <p:nvPr/>
          </p:nvCxnSpPr>
          <p:spPr>
            <a:xfrm>
              <a:off x="8717464"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09" name="Straight Connector 10308">
              <a:extLst>
                <a:ext uri="{FF2B5EF4-FFF2-40B4-BE49-F238E27FC236}">
                  <a16:creationId xmlns:a16="http://schemas.microsoft.com/office/drawing/2014/main" id="{B4A3162E-10BB-15D9-4A15-84BEAF086A37}"/>
                </a:ext>
              </a:extLst>
            </p:cNvPr>
            <p:cNvCxnSpPr>
              <a:cxnSpLocks/>
            </p:cNvCxnSpPr>
            <p:nvPr/>
          </p:nvCxnSpPr>
          <p:spPr>
            <a:xfrm>
              <a:off x="8647006"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0" name="Straight Connector 10309">
              <a:extLst>
                <a:ext uri="{FF2B5EF4-FFF2-40B4-BE49-F238E27FC236}">
                  <a16:creationId xmlns:a16="http://schemas.microsoft.com/office/drawing/2014/main" id="{DF2A7A0E-2370-38E8-A669-611604B76977}"/>
                </a:ext>
              </a:extLst>
            </p:cNvPr>
            <p:cNvCxnSpPr>
              <a:cxnSpLocks/>
            </p:cNvCxnSpPr>
            <p:nvPr/>
          </p:nvCxnSpPr>
          <p:spPr>
            <a:xfrm>
              <a:off x="8373802"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1" name="Straight Connector 10310">
              <a:extLst>
                <a:ext uri="{FF2B5EF4-FFF2-40B4-BE49-F238E27FC236}">
                  <a16:creationId xmlns:a16="http://schemas.microsoft.com/office/drawing/2014/main" id="{E8710151-41EC-0C9A-3C3D-7514EDC3550C}"/>
                </a:ext>
              </a:extLst>
            </p:cNvPr>
            <p:cNvCxnSpPr>
              <a:cxnSpLocks/>
            </p:cNvCxnSpPr>
            <p:nvPr/>
          </p:nvCxnSpPr>
          <p:spPr>
            <a:xfrm>
              <a:off x="8444008"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2" name="Straight Connector 10311">
              <a:extLst>
                <a:ext uri="{FF2B5EF4-FFF2-40B4-BE49-F238E27FC236}">
                  <a16:creationId xmlns:a16="http://schemas.microsoft.com/office/drawing/2014/main" id="{D09F6AA4-2805-7150-A0E6-64E86E07453B}"/>
                </a:ext>
              </a:extLst>
            </p:cNvPr>
            <p:cNvCxnSpPr>
              <a:cxnSpLocks/>
            </p:cNvCxnSpPr>
            <p:nvPr/>
          </p:nvCxnSpPr>
          <p:spPr>
            <a:xfrm>
              <a:off x="8609179"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3" name="Straight Connector 10312">
              <a:extLst>
                <a:ext uri="{FF2B5EF4-FFF2-40B4-BE49-F238E27FC236}">
                  <a16:creationId xmlns:a16="http://schemas.microsoft.com/office/drawing/2014/main" id="{90A39D1D-758A-679C-BE4B-6CD31F67A619}"/>
                </a:ext>
              </a:extLst>
            </p:cNvPr>
            <p:cNvCxnSpPr>
              <a:cxnSpLocks/>
            </p:cNvCxnSpPr>
            <p:nvPr/>
          </p:nvCxnSpPr>
          <p:spPr>
            <a:xfrm>
              <a:off x="8563985" y="2095620"/>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4" name="Straight Connector 10313">
              <a:extLst>
                <a:ext uri="{FF2B5EF4-FFF2-40B4-BE49-F238E27FC236}">
                  <a16:creationId xmlns:a16="http://schemas.microsoft.com/office/drawing/2014/main" id="{051F7547-0ECD-2F8A-81FC-5A477589AC10}"/>
                </a:ext>
              </a:extLst>
            </p:cNvPr>
            <p:cNvCxnSpPr>
              <a:cxnSpLocks/>
            </p:cNvCxnSpPr>
            <p:nvPr/>
          </p:nvCxnSpPr>
          <p:spPr>
            <a:xfrm>
              <a:off x="8528069"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5" name="Straight Connector 10314">
              <a:extLst>
                <a:ext uri="{FF2B5EF4-FFF2-40B4-BE49-F238E27FC236}">
                  <a16:creationId xmlns:a16="http://schemas.microsoft.com/office/drawing/2014/main" id="{CDD8CDAE-8FE4-8651-FDAC-F2246761408E}"/>
                </a:ext>
              </a:extLst>
            </p:cNvPr>
            <p:cNvCxnSpPr>
              <a:cxnSpLocks/>
            </p:cNvCxnSpPr>
            <p:nvPr/>
          </p:nvCxnSpPr>
          <p:spPr>
            <a:xfrm>
              <a:off x="8161558"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6" name="Straight Connector 10315">
              <a:extLst>
                <a:ext uri="{FF2B5EF4-FFF2-40B4-BE49-F238E27FC236}">
                  <a16:creationId xmlns:a16="http://schemas.microsoft.com/office/drawing/2014/main" id="{10D9F603-4BE2-A7EF-03FF-206DBCE992EF}"/>
                </a:ext>
              </a:extLst>
            </p:cNvPr>
            <p:cNvCxnSpPr>
              <a:cxnSpLocks/>
            </p:cNvCxnSpPr>
            <p:nvPr/>
          </p:nvCxnSpPr>
          <p:spPr>
            <a:xfrm>
              <a:off x="8490701" y="2095620"/>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7" name="Straight Connector 10316">
              <a:extLst>
                <a:ext uri="{FF2B5EF4-FFF2-40B4-BE49-F238E27FC236}">
                  <a16:creationId xmlns:a16="http://schemas.microsoft.com/office/drawing/2014/main" id="{50C3F025-2DEA-D382-5B4B-BDAE9F290B2F}"/>
                </a:ext>
              </a:extLst>
            </p:cNvPr>
            <p:cNvCxnSpPr>
              <a:cxnSpLocks/>
            </p:cNvCxnSpPr>
            <p:nvPr/>
          </p:nvCxnSpPr>
          <p:spPr>
            <a:xfrm>
              <a:off x="8318290"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8" name="Straight Connector 10317">
              <a:extLst>
                <a:ext uri="{FF2B5EF4-FFF2-40B4-BE49-F238E27FC236}">
                  <a16:creationId xmlns:a16="http://schemas.microsoft.com/office/drawing/2014/main" id="{1CBFDD10-76DE-849F-8DB8-0475F484EA96}"/>
                </a:ext>
              </a:extLst>
            </p:cNvPr>
            <p:cNvCxnSpPr>
              <a:cxnSpLocks/>
            </p:cNvCxnSpPr>
            <p:nvPr/>
          </p:nvCxnSpPr>
          <p:spPr>
            <a:xfrm>
              <a:off x="8105943"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19" name="Straight Connector 10318">
              <a:extLst>
                <a:ext uri="{FF2B5EF4-FFF2-40B4-BE49-F238E27FC236}">
                  <a16:creationId xmlns:a16="http://schemas.microsoft.com/office/drawing/2014/main" id="{F16C071E-1B4D-5274-8574-E196D96269F1}"/>
                </a:ext>
              </a:extLst>
            </p:cNvPr>
            <p:cNvCxnSpPr>
              <a:cxnSpLocks/>
            </p:cNvCxnSpPr>
            <p:nvPr/>
          </p:nvCxnSpPr>
          <p:spPr>
            <a:xfrm>
              <a:off x="8200680"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1" name="Straight Connector 10320">
              <a:extLst>
                <a:ext uri="{FF2B5EF4-FFF2-40B4-BE49-F238E27FC236}">
                  <a16:creationId xmlns:a16="http://schemas.microsoft.com/office/drawing/2014/main" id="{24FD7705-710B-E3ED-C38A-396D70EE68A3}"/>
                </a:ext>
              </a:extLst>
            </p:cNvPr>
            <p:cNvCxnSpPr>
              <a:cxnSpLocks/>
            </p:cNvCxnSpPr>
            <p:nvPr/>
          </p:nvCxnSpPr>
          <p:spPr>
            <a:xfrm>
              <a:off x="7361716" y="2066204"/>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2" name="Straight Connector 10321">
              <a:extLst>
                <a:ext uri="{FF2B5EF4-FFF2-40B4-BE49-F238E27FC236}">
                  <a16:creationId xmlns:a16="http://schemas.microsoft.com/office/drawing/2014/main" id="{BE552064-6ECB-EABC-425E-671A5674C40D}"/>
                </a:ext>
              </a:extLst>
            </p:cNvPr>
            <p:cNvCxnSpPr>
              <a:cxnSpLocks/>
            </p:cNvCxnSpPr>
            <p:nvPr/>
          </p:nvCxnSpPr>
          <p:spPr>
            <a:xfrm>
              <a:off x="7451799" y="2066204"/>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5" name="Straight Connector 10324">
              <a:extLst>
                <a:ext uri="{FF2B5EF4-FFF2-40B4-BE49-F238E27FC236}">
                  <a16:creationId xmlns:a16="http://schemas.microsoft.com/office/drawing/2014/main" id="{44F9DCB5-CA3D-BC05-3F80-15E6DBDAC547}"/>
                </a:ext>
              </a:extLst>
            </p:cNvPr>
            <p:cNvCxnSpPr>
              <a:cxnSpLocks/>
            </p:cNvCxnSpPr>
            <p:nvPr/>
          </p:nvCxnSpPr>
          <p:spPr>
            <a:xfrm>
              <a:off x="8900920" y="2095620"/>
              <a:ext cx="0" cy="136672"/>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6" name="Straight Connector 10325">
              <a:extLst>
                <a:ext uri="{FF2B5EF4-FFF2-40B4-BE49-F238E27FC236}">
                  <a16:creationId xmlns:a16="http://schemas.microsoft.com/office/drawing/2014/main" id="{10FC37F1-39BD-D4B5-370A-67E1D5B0992D}"/>
                </a:ext>
              </a:extLst>
            </p:cNvPr>
            <p:cNvCxnSpPr>
              <a:cxnSpLocks/>
            </p:cNvCxnSpPr>
            <p:nvPr/>
          </p:nvCxnSpPr>
          <p:spPr>
            <a:xfrm>
              <a:off x="7834335" y="2095620"/>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7" name="Straight Connector 10326">
              <a:extLst>
                <a:ext uri="{FF2B5EF4-FFF2-40B4-BE49-F238E27FC236}">
                  <a16:creationId xmlns:a16="http://schemas.microsoft.com/office/drawing/2014/main" id="{0C77BAAF-90B3-00BB-48CA-BA1A832353F4}"/>
                </a:ext>
              </a:extLst>
            </p:cNvPr>
            <p:cNvCxnSpPr>
              <a:cxnSpLocks/>
            </p:cNvCxnSpPr>
            <p:nvPr/>
          </p:nvCxnSpPr>
          <p:spPr>
            <a:xfrm>
              <a:off x="7013978" y="2068606"/>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8" name="Straight Connector 10327">
              <a:extLst>
                <a:ext uri="{FF2B5EF4-FFF2-40B4-BE49-F238E27FC236}">
                  <a16:creationId xmlns:a16="http://schemas.microsoft.com/office/drawing/2014/main" id="{4E264E56-8E72-96EA-4A9F-852D4637A083}"/>
                </a:ext>
              </a:extLst>
            </p:cNvPr>
            <p:cNvCxnSpPr>
              <a:cxnSpLocks/>
            </p:cNvCxnSpPr>
            <p:nvPr/>
          </p:nvCxnSpPr>
          <p:spPr>
            <a:xfrm>
              <a:off x="7085577" y="2070112"/>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29" name="Straight Connector 10328">
              <a:extLst>
                <a:ext uri="{FF2B5EF4-FFF2-40B4-BE49-F238E27FC236}">
                  <a16:creationId xmlns:a16="http://schemas.microsoft.com/office/drawing/2014/main" id="{2AA3EAA4-CA53-D157-7C37-79107C98FD68}"/>
                </a:ext>
              </a:extLst>
            </p:cNvPr>
            <p:cNvCxnSpPr>
              <a:cxnSpLocks/>
            </p:cNvCxnSpPr>
            <p:nvPr/>
          </p:nvCxnSpPr>
          <p:spPr>
            <a:xfrm>
              <a:off x="8245609" y="2095620"/>
              <a:ext cx="0" cy="136672"/>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30" name="Straight Connector 10329">
              <a:extLst>
                <a:ext uri="{FF2B5EF4-FFF2-40B4-BE49-F238E27FC236}">
                  <a16:creationId xmlns:a16="http://schemas.microsoft.com/office/drawing/2014/main" id="{AC917343-45F2-F363-38D6-23402B66876D}"/>
                </a:ext>
              </a:extLst>
            </p:cNvPr>
            <p:cNvCxnSpPr>
              <a:cxnSpLocks/>
            </p:cNvCxnSpPr>
            <p:nvPr/>
          </p:nvCxnSpPr>
          <p:spPr>
            <a:xfrm>
              <a:off x="8792396"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31" name="Straight Connector 10330">
              <a:extLst>
                <a:ext uri="{FF2B5EF4-FFF2-40B4-BE49-F238E27FC236}">
                  <a16:creationId xmlns:a16="http://schemas.microsoft.com/office/drawing/2014/main" id="{60886398-B582-2212-5D31-55FC693655DC}"/>
                </a:ext>
              </a:extLst>
            </p:cNvPr>
            <p:cNvCxnSpPr>
              <a:cxnSpLocks/>
            </p:cNvCxnSpPr>
            <p:nvPr/>
          </p:nvCxnSpPr>
          <p:spPr>
            <a:xfrm>
              <a:off x="8836917"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32" name="Straight Connector 10331">
              <a:extLst>
                <a:ext uri="{FF2B5EF4-FFF2-40B4-BE49-F238E27FC236}">
                  <a16:creationId xmlns:a16="http://schemas.microsoft.com/office/drawing/2014/main" id="{065B6ADD-9497-2089-EE0D-38D53B993646}"/>
                </a:ext>
              </a:extLst>
            </p:cNvPr>
            <p:cNvCxnSpPr>
              <a:cxnSpLocks/>
            </p:cNvCxnSpPr>
            <p:nvPr/>
          </p:nvCxnSpPr>
          <p:spPr>
            <a:xfrm>
              <a:off x="8964335"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33" name="Straight Connector 10332">
              <a:extLst>
                <a:ext uri="{FF2B5EF4-FFF2-40B4-BE49-F238E27FC236}">
                  <a16:creationId xmlns:a16="http://schemas.microsoft.com/office/drawing/2014/main" id="{0BF1CA99-3A83-F992-F44D-45C5098FD309}"/>
                </a:ext>
              </a:extLst>
            </p:cNvPr>
            <p:cNvCxnSpPr>
              <a:cxnSpLocks/>
            </p:cNvCxnSpPr>
            <p:nvPr/>
          </p:nvCxnSpPr>
          <p:spPr>
            <a:xfrm>
              <a:off x="9067610"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34" name="Straight Connector 10333">
              <a:extLst>
                <a:ext uri="{FF2B5EF4-FFF2-40B4-BE49-F238E27FC236}">
                  <a16:creationId xmlns:a16="http://schemas.microsoft.com/office/drawing/2014/main" id="{505D7B28-041E-BA63-08D6-B9361BDDB4A3}"/>
                </a:ext>
              </a:extLst>
            </p:cNvPr>
            <p:cNvCxnSpPr>
              <a:cxnSpLocks/>
            </p:cNvCxnSpPr>
            <p:nvPr/>
          </p:nvCxnSpPr>
          <p:spPr>
            <a:xfrm>
              <a:off x="8996126"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335" name="Straight Connector 10334">
              <a:extLst>
                <a:ext uri="{FF2B5EF4-FFF2-40B4-BE49-F238E27FC236}">
                  <a16:creationId xmlns:a16="http://schemas.microsoft.com/office/drawing/2014/main" id="{CC78F969-A0EB-1350-7839-5A614B0760A4}"/>
                </a:ext>
              </a:extLst>
            </p:cNvPr>
            <p:cNvCxnSpPr>
              <a:cxnSpLocks/>
            </p:cNvCxnSpPr>
            <p:nvPr/>
          </p:nvCxnSpPr>
          <p:spPr>
            <a:xfrm>
              <a:off x="9196578"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04" name="Straight Connector 10403">
              <a:extLst>
                <a:ext uri="{FF2B5EF4-FFF2-40B4-BE49-F238E27FC236}">
                  <a16:creationId xmlns:a16="http://schemas.microsoft.com/office/drawing/2014/main" id="{9ED0E9EC-9DB9-C815-5EA3-CE0FFF43FCD8}"/>
                </a:ext>
              </a:extLst>
            </p:cNvPr>
            <p:cNvCxnSpPr>
              <a:cxnSpLocks/>
            </p:cNvCxnSpPr>
            <p:nvPr/>
          </p:nvCxnSpPr>
          <p:spPr>
            <a:xfrm>
              <a:off x="7872827" y="2095620"/>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05" name="Straight Connector 10404">
              <a:extLst>
                <a:ext uri="{FF2B5EF4-FFF2-40B4-BE49-F238E27FC236}">
                  <a16:creationId xmlns:a16="http://schemas.microsoft.com/office/drawing/2014/main" id="{6E52FA55-7DC1-AC26-B38D-B7E4D8FF3BEB}"/>
                </a:ext>
              </a:extLst>
            </p:cNvPr>
            <p:cNvCxnSpPr>
              <a:cxnSpLocks/>
            </p:cNvCxnSpPr>
            <p:nvPr/>
          </p:nvCxnSpPr>
          <p:spPr>
            <a:xfrm>
              <a:off x="8771093" y="2095620"/>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06" name="Straight Connector 10405">
              <a:extLst>
                <a:ext uri="{FF2B5EF4-FFF2-40B4-BE49-F238E27FC236}">
                  <a16:creationId xmlns:a16="http://schemas.microsoft.com/office/drawing/2014/main" id="{19E220BE-8496-ECE3-69A2-6ED0ECC40379}"/>
                </a:ext>
              </a:extLst>
            </p:cNvPr>
            <p:cNvCxnSpPr>
              <a:cxnSpLocks/>
            </p:cNvCxnSpPr>
            <p:nvPr/>
          </p:nvCxnSpPr>
          <p:spPr>
            <a:xfrm>
              <a:off x="9146232" y="2095620"/>
              <a:ext cx="0" cy="136672"/>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08" name="Straight Connector 10407">
              <a:extLst>
                <a:ext uri="{FF2B5EF4-FFF2-40B4-BE49-F238E27FC236}">
                  <a16:creationId xmlns:a16="http://schemas.microsoft.com/office/drawing/2014/main" id="{8A214638-469A-C093-A00D-E575C78A02A5}"/>
                </a:ext>
              </a:extLst>
            </p:cNvPr>
            <p:cNvCxnSpPr>
              <a:cxnSpLocks/>
            </p:cNvCxnSpPr>
            <p:nvPr/>
          </p:nvCxnSpPr>
          <p:spPr>
            <a:xfrm>
              <a:off x="9231747"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09" name="Straight Connector 10408">
              <a:extLst>
                <a:ext uri="{FF2B5EF4-FFF2-40B4-BE49-F238E27FC236}">
                  <a16:creationId xmlns:a16="http://schemas.microsoft.com/office/drawing/2014/main" id="{1A9712E3-8BED-166E-7791-AB19256B34C8}"/>
                </a:ext>
              </a:extLst>
            </p:cNvPr>
            <p:cNvCxnSpPr>
              <a:cxnSpLocks/>
            </p:cNvCxnSpPr>
            <p:nvPr/>
          </p:nvCxnSpPr>
          <p:spPr>
            <a:xfrm>
              <a:off x="9294269"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0" name="Straight Connector 10409">
              <a:extLst>
                <a:ext uri="{FF2B5EF4-FFF2-40B4-BE49-F238E27FC236}">
                  <a16:creationId xmlns:a16="http://schemas.microsoft.com/office/drawing/2014/main" id="{953A7C4D-C1D4-4281-C175-D412B3CD7C62}"/>
                </a:ext>
              </a:extLst>
            </p:cNvPr>
            <p:cNvCxnSpPr>
              <a:cxnSpLocks/>
            </p:cNvCxnSpPr>
            <p:nvPr/>
          </p:nvCxnSpPr>
          <p:spPr>
            <a:xfrm>
              <a:off x="9372423"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11" name="Straight Connector 10410">
              <a:extLst>
                <a:ext uri="{FF2B5EF4-FFF2-40B4-BE49-F238E27FC236}">
                  <a16:creationId xmlns:a16="http://schemas.microsoft.com/office/drawing/2014/main" id="{67DA4234-BCEB-F2FF-9FDB-28EEA31A0621}"/>
                </a:ext>
              </a:extLst>
            </p:cNvPr>
            <p:cNvCxnSpPr>
              <a:cxnSpLocks/>
            </p:cNvCxnSpPr>
            <p:nvPr/>
          </p:nvCxnSpPr>
          <p:spPr>
            <a:xfrm>
              <a:off x="9518470" y="2095620"/>
              <a:ext cx="0" cy="13667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419" name="Group 10418">
            <a:extLst>
              <a:ext uri="{FF2B5EF4-FFF2-40B4-BE49-F238E27FC236}">
                <a16:creationId xmlns:a16="http://schemas.microsoft.com/office/drawing/2014/main" id="{ED41D312-2A67-FFD2-235F-EE8DC0E8D7B7}"/>
              </a:ext>
            </a:extLst>
          </p:cNvPr>
          <p:cNvGrpSpPr/>
          <p:nvPr/>
        </p:nvGrpSpPr>
        <p:grpSpPr>
          <a:xfrm>
            <a:off x="1654354" y="1708191"/>
            <a:ext cx="7997272" cy="1213589"/>
            <a:chOff x="1654354" y="1708191"/>
            <a:chExt cx="7997272" cy="1213589"/>
          </a:xfrm>
        </p:grpSpPr>
        <p:cxnSp>
          <p:nvCxnSpPr>
            <p:cNvPr id="10337" name="Straight Connector 10336">
              <a:extLst>
                <a:ext uri="{FF2B5EF4-FFF2-40B4-BE49-F238E27FC236}">
                  <a16:creationId xmlns:a16="http://schemas.microsoft.com/office/drawing/2014/main" id="{3FD0D850-EA93-B8E5-845F-14BFFCA08199}"/>
                </a:ext>
              </a:extLst>
            </p:cNvPr>
            <p:cNvCxnSpPr/>
            <p:nvPr/>
          </p:nvCxnSpPr>
          <p:spPr>
            <a:xfrm>
              <a:off x="1779170" y="170819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38" name="Straight Connector 10337">
              <a:extLst>
                <a:ext uri="{FF2B5EF4-FFF2-40B4-BE49-F238E27FC236}">
                  <a16:creationId xmlns:a16="http://schemas.microsoft.com/office/drawing/2014/main" id="{796D3979-AB5D-DB42-9369-C2A8D9E9ED0B}"/>
                </a:ext>
              </a:extLst>
            </p:cNvPr>
            <p:cNvCxnSpPr/>
            <p:nvPr/>
          </p:nvCxnSpPr>
          <p:spPr>
            <a:xfrm>
              <a:off x="3725059" y="2032684"/>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39" name="Straight Connector 10338">
              <a:extLst>
                <a:ext uri="{FF2B5EF4-FFF2-40B4-BE49-F238E27FC236}">
                  <a16:creationId xmlns:a16="http://schemas.microsoft.com/office/drawing/2014/main" id="{BD3C0EC9-A97F-39B3-4D85-49D8395E512D}"/>
                </a:ext>
              </a:extLst>
            </p:cNvPr>
            <p:cNvCxnSpPr/>
            <p:nvPr/>
          </p:nvCxnSpPr>
          <p:spPr>
            <a:xfrm>
              <a:off x="2228573" y="1776527"/>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0" name="Straight Connector 10339">
              <a:extLst>
                <a:ext uri="{FF2B5EF4-FFF2-40B4-BE49-F238E27FC236}">
                  <a16:creationId xmlns:a16="http://schemas.microsoft.com/office/drawing/2014/main" id="{0EDF7972-4F0C-4DF2-6BAC-E8E93039AEF0}"/>
                </a:ext>
              </a:extLst>
            </p:cNvPr>
            <p:cNvCxnSpPr/>
            <p:nvPr/>
          </p:nvCxnSpPr>
          <p:spPr>
            <a:xfrm>
              <a:off x="5882016" y="2267748"/>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1" name="Straight Connector 10340">
              <a:extLst>
                <a:ext uri="{FF2B5EF4-FFF2-40B4-BE49-F238E27FC236}">
                  <a16:creationId xmlns:a16="http://schemas.microsoft.com/office/drawing/2014/main" id="{7DDAEA69-9170-4BDF-6D18-16A691777CC0}"/>
                </a:ext>
              </a:extLst>
            </p:cNvPr>
            <p:cNvCxnSpPr/>
            <p:nvPr/>
          </p:nvCxnSpPr>
          <p:spPr>
            <a:xfrm>
              <a:off x="5609492" y="226458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2" name="Straight Connector 10341">
              <a:extLst>
                <a:ext uri="{FF2B5EF4-FFF2-40B4-BE49-F238E27FC236}">
                  <a16:creationId xmlns:a16="http://schemas.microsoft.com/office/drawing/2014/main" id="{C5DE350C-A897-A7D9-ED29-BBC214ADFC96}"/>
                </a:ext>
              </a:extLst>
            </p:cNvPr>
            <p:cNvCxnSpPr/>
            <p:nvPr/>
          </p:nvCxnSpPr>
          <p:spPr>
            <a:xfrm>
              <a:off x="5909750" y="226458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3" name="Straight Connector 10342">
              <a:extLst>
                <a:ext uri="{FF2B5EF4-FFF2-40B4-BE49-F238E27FC236}">
                  <a16:creationId xmlns:a16="http://schemas.microsoft.com/office/drawing/2014/main" id="{4849AC29-5C58-C38A-211A-23F1DAEB8687}"/>
                </a:ext>
              </a:extLst>
            </p:cNvPr>
            <p:cNvCxnSpPr/>
            <p:nvPr/>
          </p:nvCxnSpPr>
          <p:spPr>
            <a:xfrm>
              <a:off x="2480993" y="1809418"/>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4" name="Straight Connector 10343">
              <a:extLst>
                <a:ext uri="{FF2B5EF4-FFF2-40B4-BE49-F238E27FC236}">
                  <a16:creationId xmlns:a16="http://schemas.microsoft.com/office/drawing/2014/main" id="{05CFD1DB-3641-0681-9DBB-F35D82026E65}"/>
                </a:ext>
              </a:extLst>
            </p:cNvPr>
            <p:cNvCxnSpPr/>
            <p:nvPr/>
          </p:nvCxnSpPr>
          <p:spPr>
            <a:xfrm>
              <a:off x="3144064" y="189601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5" name="Straight Connector 10344">
              <a:extLst>
                <a:ext uri="{FF2B5EF4-FFF2-40B4-BE49-F238E27FC236}">
                  <a16:creationId xmlns:a16="http://schemas.microsoft.com/office/drawing/2014/main" id="{26C26C23-654B-94F8-B699-E60E5B3F8760}"/>
                </a:ext>
              </a:extLst>
            </p:cNvPr>
            <p:cNvCxnSpPr/>
            <p:nvPr/>
          </p:nvCxnSpPr>
          <p:spPr>
            <a:xfrm>
              <a:off x="2954310" y="1844863"/>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6" name="Straight Connector 10345">
              <a:extLst>
                <a:ext uri="{FF2B5EF4-FFF2-40B4-BE49-F238E27FC236}">
                  <a16:creationId xmlns:a16="http://schemas.microsoft.com/office/drawing/2014/main" id="{BCD4E992-28A6-5984-BDD9-5610752DE2DF}"/>
                </a:ext>
              </a:extLst>
            </p:cNvPr>
            <p:cNvCxnSpPr/>
            <p:nvPr/>
          </p:nvCxnSpPr>
          <p:spPr>
            <a:xfrm>
              <a:off x="6140330" y="230393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7" name="Straight Connector 10346">
              <a:extLst>
                <a:ext uri="{FF2B5EF4-FFF2-40B4-BE49-F238E27FC236}">
                  <a16:creationId xmlns:a16="http://schemas.microsoft.com/office/drawing/2014/main" id="{204E2945-2C18-BABE-2FFB-D33400EB616A}"/>
                </a:ext>
              </a:extLst>
            </p:cNvPr>
            <p:cNvCxnSpPr>
              <a:cxnSpLocks/>
            </p:cNvCxnSpPr>
            <p:nvPr/>
          </p:nvCxnSpPr>
          <p:spPr>
            <a:xfrm>
              <a:off x="7374603" y="245233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8" name="Straight Connector 10347">
              <a:extLst>
                <a:ext uri="{FF2B5EF4-FFF2-40B4-BE49-F238E27FC236}">
                  <a16:creationId xmlns:a16="http://schemas.microsoft.com/office/drawing/2014/main" id="{E0345AD0-6951-B67F-CAE7-2F7652483D25}"/>
                </a:ext>
              </a:extLst>
            </p:cNvPr>
            <p:cNvCxnSpPr>
              <a:cxnSpLocks/>
            </p:cNvCxnSpPr>
            <p:nvPr/>
          </p:nvCxnSpPr>
          <p:spPr>
            <a:xfrm>
              <a:off x="7056855" y="245062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49" name="Straight Connector 10348">
              <a:extLst>
                <a:ext uri="{FF2B5EF4-FFF2-40B4-BE49-F238E27FC236}">
                  <a16:creationId xmlns:a16="http://schemas.microsoft.com/office/drawing/2014/main" id="{B1F84B4F-5A5B-9016-7694-105509E78E8A}"/>
                </a:ext>
              </a:extLst>
            </p:cNvPr>
            <p:cNvCxnSpPr/>
            <p:nvPr/>
          </p:nvCxnSpPr>
          <p:spPr>
            <a:xfrm>
              <a:off x="6558242" y="237226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0" name="Straight Connector 10349">
              <a:extLst>
                <a:ext uri="{FF2B5EF4-FFF2-40B4-BE49-F238E27FC236}">
                  <a16:creationId xmlns:a16="http://schemas.microsoft.com/office/drawing/2014/main" id="{24D8C8B0-4956-6574-0CB7-888E96F7B434}"/>
                </a:ext>
              </a:extLst>
            </p:cNvPr>
            <p:cNvCxnSpPr>
              <a:cxnSpLocks/>
            </p:cNvCxnSpPr>
            <p:nvPr/>
          </p:nvCxnSpPr>
          <p:spPr>
            <a:xfrm>
              <a:off x="7648140" y="251284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1" name="Straight Connector 10350">
              <a:extLst>
                <a:ext uri="{FF2B5EF4-FFF2-40B4-BE49-F238E27FC236}">
                  <a16:creationId xmlns:a16="http://schemas.microsoft.com/office/drawing/2014/main" id="{DE253A53-49D8-B2D9-72C8-A6A2357B1A73}"/>
                </a:ext>
              </a:extLst>
            </p:cNvPr>
            <p:cNvCxnSpPr>
              <a:cxnSpLocks/>
            </p:cNvCxnSpPr>
            <p:nvPr/>
          </p:nvCxnSpPr>
          <p:spPr>
            <a:xfrm>
              <a:off x="7620785" y="251284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2" name="Straight Connector 10351">
              <a:extLst>
                <a:ext uri="{FF2B5EF4-FFF2-40B4-BE49-F238E27FC236}">
                  <a16:creationId xmlns:a16="http://schemas.microsoft.com/office/drawing/2014/main" id="{7CF36064-41DF-CB5E-ACEA-09830F236752}"/>
                </a:ext>
              </a:extLst>
            </p:cNvPr>
            <p:cNvCxnSpPr>
              <a:cxnSpLocks/>
            </p:cNvCxnSpPr>
            <p:nvPr/>
          </p:nvCxnSpPr>
          <p:spPr>
            <a:xfrm>
              <a:off x="7437995" y="2452336"/>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3" name="Straight Connector 10352">
              <a:extLst>
                <a:ext uri="{FF2B5EF4-FFF2-40B4-BE49-F238E27FC236}">
                  <a16:creationId xmlns:a16="http://schemas.microsoft.com/office/drawing/2014/main" id="{E743111A-E795-AAAB-365B-9EAE334EC7B8}"/>
                </a:ext>
              </a:extLst>
            </p:cNvPr>
            <p:cNvCxnSpPr>
              <a:cxnSpLocks/>
            </p:cNvCxnSpPr>
            <p:nvPr/>
          </p:nvCxnSpPr>
          <p:spPr>
            <a:xfrm>
              <a:off x="7516731" y="2505241"/>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4" name="Straight Connector 10353">
              <a:extLst>
                <a:ext uri="{FF2B5EF4-FFF2-40B4-BE49-F238E27FC236}">
                  <a16:creationId xmlns:a16="http://schemas.microsoft.com/office/drawing/2014/main" id="{F1B96D27-3DE2-4E4D-84E9-4B3F480DC2A9}"/>
                </a:ext>
              </a:extLst>
            </p:cNvPr>
            <p:cNvCxnSpPr>
              <a:cxnSpLocks/>
            </p:cNvCxnSpPr>
            <p:nvPr/>
          </p:nvCxnSpPr>
          <p:spPr>
            <a:xfrm>
              <a:off x="7410639" y="245233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5" name="Straight Connector 10354">
              <a:extLst>
                <a:ext uri="{FF2B5EF4-FFF2-40B4-BE49-F238E27FC236}">
                  <a16:creationId xmlns:a16="http://schemas.microsoft.com/office/drawing/2014/main" id="{B5D00C96-43FD-E4B7-1766-D3DA8A36B9AA}"/>
                </a:ext>
              </a:extLst>
            </p:cNvPr>
            <p:cNvCxnSpPr>
              <a:cxnSpLocks/>
            </p:cNvCxnSpPr>
            <p:nvPr/>
          </p:nvCxnSpPr>
          <p:spPr>
            <a:xfrm>
              <a:off x="7196934" y="245233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6" name="Straight Connector 10355">
              <a:extLst>
                <a:ext uri="{FF2B5EF4-FFF2-40B4-BE49-F238E27FC236}">
                  <a16:creationId xmlns:a16="http://schemas.microsoft.com/office/drawing/2014/main" id="{7458714C-2D74-9519-787F-0457E3B794AD}"/>
                </a:ext>
              </a:extLst>
            </p:cNvPr>
            <p:cNvCxnSpPr/>
            <p:nvPr/>
          </p:nvCxnSpPr>
          <p:spPr>
            <a:xfrm>
              <a:off x="6588302" y="237226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7" name="Straight Connector 10356">
              <a:extLst>
                <a:ext uri="{FF2B5EF4-FFF2-40B4-BE49-F238E27FC236}">
                  <a16:creationId xmlns:a16="http://schemas.microsoft.com/office/drawing/2014/main" id="{0479EE09-494A-179B-4EB4-54167A58CB6F}"/>
                </a:ext>
              </a:extLst>
            </p:cNvPr>
            <p:cNvCxnSpPr/>
            <p:nvPr/>
          </p:nvCxnSpPr>
          <p:spPr>
            <a:xfrm>
              <a:off x="6611071" y="237226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8" name="Straight Connector 10357">
              <a:extLst>
                <a:ext uri="{FF2B5EF4-FFF2-40B4-BE49-F238E27FC236}">
                  <a16:creationId xmlns:a16="http://schemas.microsoft.com/office/drawing/2014/main" id="{00E88DBF-AACA-845E-A5BD-E68E3D7821BF}"/>
                </a:ext>
              </a:extLst>
            </p:cNvPr>
            <p:cNvCxnSpPr>
              <a:cxnSpLocks/>
            </p:cNvCxnSpPr>
            <p:nvPr/>
          </p:nvCxnSpPr>
          <p:spPr>
            <a:xfrm>
              <a:off x="7070210" y="245233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59" name="Straight Connector 10358">
              <a:extLst>
                <a:ext uri="{FF2B5EF4-FFF2-40B4-BE49-F238E27FC236}">
                  <a16:creationId xmlns:a16="http://schemas.microsoft.com/office/drawing/2014/main" id="{E4B53F24-DCEC-4BFE-3508-6623C3649DEA}"/>
                </a:ext>
              </a:extLst>
            </p:cNvPr>
            <p:cNvCxnSpPr/>
            <p:nvPr/>
          </p:nvCxnSpPr>
          <p:spPr>
            <a:xfrm>
              <a:off x="6977862" y="244451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0" name="Straight Connector 10359">
              <a:extLst>
                <a:ext uri="{FF2B5EF4-FFF2-40B4-BE49-F238E27FC236}">
                  <a16:creationId xmlns:a16="http://schemas.microsoft.com/office/drawing/2014/main" id="{905D3B7D-E08A-29ED-0652-C82D42B21BED}"/>
                </a:ext>
              </a:extLst>
            </p:cNvPr>
            <p:cNvCxnSpPr>
              <a:cxnSpLocks/>
            </p:cNvCxnSpPr>
            <p:nvPr/>
          </p:nvCxnSpPr>
          <p:spPr>
            <a:xfrm>
              <a:off x="7158602" y="2452336"/>
              <a:ext cx="0" cy="136672"/>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1" name="Straight Connector 10360">
              <a:extLst>
                <a:ext uri="{FF2B5EF4-FFF2-40B4-BE49-F238E27FC236}">
                  <a16:creationId xmlns:a16="http://schemas.microsoft.com/office/drawing/2014/main" id="{1D7ACEA3-496E-D2E8-087E-5A837CAC6DC4}"/>
                </a:ext>
              </a:extLst>
            </p:cNvPr>
            <p:cNvCxnSpPr/>
            <p:nvPr/>
          </p:nvCxnSpPr>
          <p:spPr>
            <a:xfrm>
              <a:off x="6840633" y="2431080"/>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2" name="Straight Connector 10361">
              <a:extLst>
                <a:ext uri="{FF2B5EF4-FFF2-40B4-BE49-F238E27FC236}">
                  <a16:creationId xmlns:a16="http://schemas.microsoft.com/office/drawing/2014/main" id="{1D7E3B77-629B-8720-D47E-781AB7E02E0F}"/>
                </a:ext>
              </a:extLst>
            </p:cNvPr>
            <p:cNvCxnSpPr/>
            <p:nvPr/>
          </p:nvCxnSpPr>
          <p:spPr>
            <a:xfrm>
              <a:off x="6923112" y="244060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3" name="Straight Connector 10362">
              <a:extLst>
                <a:ext uri="{FF2B5EF4-FFF2-40B4-BE49-F238E27FC236}">
                  <a16:creationId xmlns:a16="http://schemas.microsoft.com/office/drawing/2014/main" id="{411F59D0-36AD-4ED6-6056-B1706977E62D}"/>
                </a:ext>
              </a:extLst>
            </p:cNvPr>
            <p:cNvCxnSpPr>
              <a:cxnSpLocks/>
            </p:cNvCxnSpPr>
            <p:nvPr/>
          </p:nvCxnSpPr>
          <p:spPr>
            <a:xfrm>
              <a:off x="1654354" y="1712455"/>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4" name="Straight Connector 10363">
              <a:extLst>
                <a:ext uri="{FF2B5EF4-FFF2-40B4-BE49-F238E27FC236}">
                  <a16:creationId xmlns:a16="http://schemas.microsoft.com/office/drawing/2014/main" id="{3C70056D-1D9B-3215-6FA3-BD7D0CBF39AE}"/>
                </a:ext>
              </a:extLst>
            </p:cNvPr>
            <p:cNvCxnSpPr>
              <a:cxnSpLocks/>
            </p:cNvCxnSpPr>
            <p:nvPr/>
          </p:nvCxnSpPr>
          <p:spPr>
            <a:xfrm>
              <a:off x="6808877" y="2412978"/>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5" name="Straight Connector 10364">
              <a:extLst>
                <a:ext uri="{FF2B5EF4-FFF2-40B4-BE49-F238E27FC236}">
                  <a16:creationId xmlns:a16="http://schemas.microsoft.com/office/drawing/2014/main" id="{B5CE4A3A-E784-0A42-080D-E8C030701538}"/>
                </a:ext>
              </a:extLst>
            </p:cNvPr>
            <p:cNvCxnSpPr>
              <a:cxnSpLocks/>
            </p:cNvCxnSpPr>
            <p:nvPr/>
          </p:nvCxnSpPr>
          <p:spPr>
            <a:xfrm>
              <a:off x="8653122" y="2547842"/>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6" name="Straight Connector 10365">
              <a:extLst>
                <a:ext uri="{FF2B5EF4-FFF2-40B4-BE49-F238E27FC236}">
                  <a16:creationId xmlns:a16="http://schemas.microsoft.com/office/drawing/2014/main" id="{12BC6533-D364-20BD-EFFD-6C6E82B1B8C8}"/>
                </a:ext>
              </a:extLst>
            </p:cNvPr>
            <p:cNvCxnSpPr>
              <a:cxnSpLocks/>
            </p:cNvCxnSpPr>
            <p:nvPr/>
          </p:nvCxnSpPr>
          <p:spPr>
            <a:xfrm>
              <a:off x="8233595" y="2547842"/>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7" name="Straight Connector 10366">
              <a:extLst>
                <a:ext uri="{FF2B5EF4-FFF2-40B4-BE49-F238E27FC236}">
                  <a16:creationId xmlns:a16="http://schemas.microsoft.com/office/drawing/2014/main" id="{A1C05E8B-E3A0-82A3-6327-CF46D814974E}"/>
                </a:ext>
              </a:extLst>
            </p:cNvPr>
            <p:cNvCxnSpPr>
              <a:cxnSpLocks/>
            </p:cNvCxnSpPr>
            <p:nvPr/>
          </p:nvCxnSpPr>
          <p:spPr>
            <a:xfrm>
              <a:off x="8548061"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8" name="Straight Connector 10367">
              <a:extLst>
                <a:ext uri="{FF2B5EF4-FFF2-40B4-BE49-F238E27FC236}">
                  <a16:creationId xmlns:a16="http://schemas.microsoft.com/office/drawing/2014/main" id="{5455321C-1059-681D-35A3-8CDEE71AB5BC}"/>
                </a:ext>
              </a:extLst>
            </p:cNvPr>
            <p:cNvCxnSpPr>
              <a:cxnSpLocks/>
            </p:cNvCxnSpPr>
            <p:nvPr/>
          </p:nvCxnSpPr>
          <p:spPr>
            <a:xfrm>
              <a:off x="7727387" y="2547842"/>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69" name="Straight Connector 10368">
              <a:extLst>
                <a:ext uri="{FF2B5EF4-FFF2-40B4-BE49-F238E27FC236}">
                  <a16:creationId xmlns:a16="http://schemas.microsoft.com/office/drawing/2014/main" id="{047CB793-592B-05DD-B6E9-F129AA8F7F44}"/>
                </a:ext>
              </a:extLst>
            </p:cNvPr>
            <p:cNvCxnSpPr>
              <a:cxnSpLocks/>
            </p:cNvCxnSpPr>
            <p:nvPr/>
          </p:nvCxnSpPr>
          <p:spPr>
            <a:xfrm>
              <a:off x="8028208"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0" name="Straight Connector 10369">
              <a:extLst>
                <a:ext uri="{FF2B5EF4-FFF2-40B4-BE49-F238E27FC236}">
                  <a16:creationId xmlns:a16="http://schemas.microsoft.com/office/drawing/2014/main" id="{844B77B5-EFF5-C133-E7DD-7EB3D208D9AD}"/>
                </a:ext>
              </a:extLst>
            </p:cNvPr>
            <p:cNvCxnSpPr>
              <a:cxnSpLocks/>
            </p:cNvCxnSpPr>
            <p:nvPr/>
          </p:nvCxnSpPr>
          <p:spPr>
            <a:xfrm>
              <a:off x="8527396"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1" name="Straight Connector 10370">
              <a:extLst>
                <a:ext uri="{FF2B5EF4-FFF2-40B4-BE49-F238E27FC236}">
                  <a16:creationId xmlns:a16="http://schemas.microsoft.com/office/drawing/2014/main" id="{5A570AB7-A97C-09F5-190B-218C29F31DA2}"/>
                </a:ext>
              </a:extLst>
            </p:cNvPr>
            <p:cNvCxnSpPr>
              <a:cxnSpLocks/>
            </p:cNvCxnSpPr>
            <p:nvPr/>
          </p:nvCxnSpPr>
          <p:spPr>
            <a:xfrm>
              <a:off x="8136631" y="2547842"/>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2" name="Straight Connector 10371">
              <a:extLst>
                <a:ext uri="{FF2B5EF4-FFF2-40B4-BE49-F238E27FC236}">
                  <a16:creationId xmlns:a16="http://schemas.microsoft.com/office/drawing/2014/main" id="{415BCA53-1CB0-3FBD-C892-0792A8CDBA6D}"/>
                </a:ext>
              </a:extLst>
            </p:cNvPr>
            <p:cNvCxnSpPr>
              <a:cxnSpLocks/>
            </p:cNvCxnSpPr>
            <p:nvPr/>
          </p:nvCxnSpPr>
          <p:spPr>
            <a:xfrm>
              <a:off x="8476987"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3" name="Straight Connector 10372">
              <a:extLst>
                <a:ext uri="{FF2B5EF4-FFF2-40B4-BE49-F238E27FC236}">
                  <a16:creationId xmlns:a16="http://schemas.microsoft.com/office/drawing/2014/main" id="{E3B3C0A0-D8FD-F4BF-DA87-84BB8FEF3677}"/>
                </a:ext>
              </a:extLst>
            </p:cNvPr>
            <p:cNvCxnSpPr>
              <a:cxnSpLocks/>
            </p:cNvCxnSpPr>
            <p:nvPr/>
          </p:nvCxnSpPr>
          <p:spPr>
            <a:xfrm>
              <a:off x="8497312"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4" name="Straight Connector 10373">
              <a:extLst>
                <a:ext uri="{FF2B5EF4-FFF2-40B4-BE49-F238E27FC236}">
                  <a16:creationId xmlns:a16="http://schemas.microsoft.com/office/drawing/2014/main" id="{620A3F84-94E6-2612-B904-45EC6680E8B1}"/>
                </a:ext>
              </a:extLst>
            </p:cNvPr>
            <p:cNvCxnSpPr>
              <a:cxnSpLocks/>
            </p:cNvCxnSpPr>
            <p:nvPr/>
          </p:nvCxnSpPr>
          <p:spPr>
            <a:xfrm>
              <a:off x="7814451"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5" name="Straight Connector 10374">
              <a:extLst>
                <a:ext uri="{FF2B5EF4-FFF2-40B4-BE49-F238E27FC236}">
                  <a16:creationId xmlns:a16="http://schemas.microsoft.com/office/drawing/2014/main" id="{A405D428-987C-E1D5-0EFF-F846B63F2696}"/>
                </a:ext>
              </a:extLst>
            </p:cNvPr>
            <p:cNvCxnSpPr>
              <a:cxnSpLocks/>
            </p:cNvCxnSpPr>
            <p:nvPr/>
          </p:nvCxnSpPr>
          <p:spPr>
            <a:xfrm>
              <a:off x="7756417"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6" name="Straight Connector 10375">
              <a:extLst>
                <a:ext uri="{FF2B5EF4-FFF2-40B4-BE49-F238E27FC236}">
                  <a16:creationId xmlns:a16="http://schemas.microsoft.com/office/drawing/2014/main" id="{A44379A0-0F41-4D01-3FB7-9665290EF3CE}"/>
                </a:ext>
              </a:extLst>
            </p:cNvPr>
            <p:cNvCxnSpPr>
              <a:cxnSpLocks/>
            </p:cNvCxnSpPr>
            <p:nvPr/>
          </p:nvCxnSpPr>
          <p:spPr>
            <a:xfrm>
              <a:off x="7914281"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7" name="Straight Connector 10376">
              <a:extLst>
                <a:ext uri="{FF2B5EF4-FFF2-40B4-BE49-F238E27FC236}">
                  <a16:creationId xmlns:a16="http://schemas.microsoft.com/office/drawing/2014/main" id="{EB96F34E-0990-9F2F-A0A3-0DDB6CD60141}"/>
                </a:ext>
              </a:extLst>
            </p:cNvPr>
            <p:cNvCxnSpPr>
              <a:cxnSpLocks/>
            </p:cNvCxnSpPr>
            <p:nvPr/>
          </p:nvCxnSpPr>
          <p:spPr>
            <a:xfrm>
              <a:off x="8051657"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8" name="Straight Connector 10377">
              <a:extLst>
                <a:ext uri="{FF2B5EF4-FFF2-40B4-BE49-F238E27FC236}">
                  <a16:creationId xmlns:a16="http://schemas.microsoft.com/office/drawing/2014/main" id="{DE9FDBAF-8CC7-EC31-538A-660BC1A9054E}"/>
                </a:ext>
              </a:extLst>
            </p:cNvPr>
            <p:cNvCxnSpPr>
              <a:cxnSpLocks/>
            </p:cNvCxnSpPr>
            <p:nvPr/>
          </p:nvCxnSpPr>
          <p:spPr>
            <a:xfrm>
              <a:off x="7093929" y="2452336"/>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79" name="Straight Connector 10378">
              <a:extLst>
                <a:ext uri="{FF2B5EF4-FFF2-40B4-BE49-F238E27FC236}">
                  <a16:creationId xmlns:a16="http://schemas.microsoft.com/office/drawing/2014/main" id="{DDB7F087-C254-DE8C-2465-CB1B009FF62E}"/>
                </a:ext>
              </a:extLst>
            </p:cNvPr>
            <p:cNvCxnSpPr>
              <a:cxnSpLocks/>
            </p:cNvCxnSpPr>
            <p:nvPr/>
          </p:nvCxnSpPr>
          <p:spPr>
            <a:xfrm>
              <a:off x="7475443" y="2497486"/>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0" name="Straight Connector 10379">
              <a:extLst>
                <a:ext uri="{FF2B5EF4-FFF2-40B4-BE49-F238E27FC236}">
                  <a16:creationId xmlns:a16="http://schemas.microsoft.com/office/drawing/2014/main" id="{CEA24F9F-864B-8BC4-3A0D-A988047DDA3B}"/>
                </a:ext>
              </a:extLst>
            </p:cNvPr>
            <p:cNvCxnSpPr>
              <a:cxnSpLocks/>
            </p:cNvCxnSpPr>
            <p:nvPr/>
          </p:nvCxnSpPr>
          <p:spPr>
            <a:xfrm>
              <a:off x="7863989" y="2547842"/>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1" name="Straight Connector 10380">
              <a:extLst>
                <a:ext uri="{FF2B5EF4-FFF2-40B4-BE49-F238E27FC236}">
                  <a16:creationId xmlns:a16="http://schemas.microsoft.com/office/drawing/2014/main" id="{EBAA7608-D2F6-E4C3-C743-41BB5EA06705}"/>
                </a:ext>
              </a:extLst>
            </p:cNvPr>
            <p:cNvCxnSpPr>
              <a:cxnSpLocks/>
            </p:cNvCxnSpPr>
            <p:nvPr/>
          </p:nvCxnSpPr>
          <p:spPr>
            <a:xfrm>
              <a:off x="7682669" y="2535814"/>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2" name="Straight Connector 10381">
              <a:extLst>
                <a:ext uri="{FF2B5EF4-FFF2-40B4-BE49-F238E27FC236}">
                  <a16:creationId xmlns:a16="http://schemas.microsoft.com/office/drawing/2014/main" id="{18804486-8936-BF81-726E-93DB525714CC}"/>
                </a:ext>
              </a:extLst>
            </p:cNvPr>
            <p:cNvCxnSpPr>
              <a:cxnSpLocks/>
            </p:cNvCxnSpPr>
            <p:nvPr/>
          </p:nvCxnSpPr>
          <p:spPr>
            <a:xfrm>
              <a:off x="8871458" y="2614357"/>
              <a:ext cx="0" cy="136672"/>
            </a:xfrm>
            <a:prstGeom prst="line">
              <a:avLst/>
            </a:prstGeom>
            <a:ln w="571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3" name="Straight Connector 10382">
              <a:extLst>
                <a:ext uri="{FF2B5EF4-FFF2-40B4-BE49-F238E27FC236}">
                  <a16:creationId xmlns:a16="http://schemas.microsoft.com/office/drawing/2014/main" id="{F455AE8E-0B2D-BBCB-23BA-AFF22FBE58A3}"/>
                </a:ext>
              </a:extLst>
            </p:cNvPr>
            <p:cNvCxnSpPr>
              <a:cxnSpLocks/>
            </p:cNvCxnSpPr>
            <p:nvPr/>
          </p:nvCxnSpPr>
          <p:spPr>
            <a:xfrm>
              <a:off x="7786644" y="2547842"/>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4" name="Straight Connector 10383">
              <a:extLst>
                <a:ext uri="{FF2B5EF4-FFF2-40B4-BE49-F238E27FC236}">
                  <a16:creationId xmlns:a16="http://schemas.microsoft.com/office/drawing/2014/main" id="{D66F0A9F-E198-CA0D-698B-FB42081298FA}"/>
                </a:ext>
              </a:extLst>
            </p:cNvPr>
            <p:cNvCxnSpPr>
              <a:cxnSpLocks/>
            </p:cNvCxnSpPr>
            <p:nvPr/>
          </p:nvCxnSpPr>
          <p:spPr>
            <a:xfrm>
              <a:off x="8358700" y="2547842"/>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5" name="Straight Connector 10384">
              <a:extLst>
                <a:ext uri="{FF2B5EF4-FFF2-40B4-BE49-F238E27FC236}">
                  <a16:creationId xmlns:a16="http://schemas.microsoft.com/office/drawing/2014/main" id="{E534A201-C77A-19EF-C359-960772F67750}"/>
                </a:ext>
              </a:extLst>
            </p:cNvPr>
            <p:cNvCxnSpPr>
              <a:cxnSpLocks/>
            </p:cNvCxnSpPr>
            <p:nvPr/>
          </p:nvCxnSpPr>
          <p:spPr>
            <a:xfrm>
              <a:off x="8413953" y="2547842"/>
              <a:ext cx="0" cy="136672"/>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6" name="Straight Connector 10385">
              <a:extLst>
                <a:ext uri="{FF2B5EF4-FFF2-40B4-BE49-F238E27FC236}">
                  <a16:creationId xmlns:a16="http://schemas.microsoft.com/office/drawing/2014/main" id="{E82B4DFF-7BF4-3ACE-C4F5-D30111FE01F9}"/>
                </a:ext>
              </a:extLst>
            </p:cNvPr>
            <p:cNvCxnSpPr>
              <a:cxnSpLocks/>
            </p:cNvCxnSpPr>
            <p:nvPr/>
          </p:nvCxnSpPr>
          <p:spPr>
            <a:xfrm>
              <a:off x="8087178" y="2547842"/>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7" name="Straight Connector 10386">
              <a:extLst>
                <a:ext uri="{FF2B5EF4-FFF2-40B4-BE49-F238E27FC236}">
                  <a16:creationId xmlns:a16="http://schemas.microsoft.com/office/drawing/2014/main" id="{D4FDBDD6-C7DC-5067-99ED-3ECE183EDF88}"/>
                </a:ext>
              </a:extLst>
            </p:cNvPr>
            <p:cNvCxnSpPr>
              <a:cxnSpLocks/>
            </p:cNvCxnSpPr>
            <p:nvPr/>
          </p:nvCxnSpPr>
          <p:spPr>
            <a:xfrm>
              <a:off x="8692345" y="2614357"/>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8" name="Straight Connector 10387">
              <a:extLst>
                <a:ext uri="{FF2B5EF4-FFF2-40B4-BE49-F238E27FC236}">
                  <a16:creationId xmlns:a16="http://schemas.microsoft.com/office/drawing/2014/main" id="{BF2CD007-E22C-469F-D2AE-C4254E108A79}"/>
                </a:ext>
              </a:extLst>
            </p:cNvPr>
            <p:cNvCxnSpPr>
              <a:cxnSpLocks/>
            </p:cNvCxnSpPr>
            <p:nvPr/>
          </p:nvCxnSpPr>
          <p:spPr>
            <a:xfrm>
              <a:off x="8183831" y="2547842"/>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89" name="Straight Connector 10388">
              <a:extLst>
                <a:ext uri="{FF2B5EF4-FFF2-40B4-BE49-F238E27FC236}">
                  <a16:creationId xmlns:a16="http://schemas.microsoft.com/office/drawing/2014/main" id="{BAD688C5-61FC-0A65-7743-D2F04DD59600}"/>
                </a:ext>
              </a:extLst>
            </p:cNvPr>
            <p:cNvCxnSpPr>
              <a:cxnSpLocks/>
            </p:cNvCxnSpPr>
            <p:nvPr/>
          </p:nvCxnSpPr>
          <p:spPr>
            <a:xfrm>
              <a:off x="8301066"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0" name="Straight Connector 10389">
              <a:extLst>
                <a:ext uri="{FF2B5EF4-FFF2-40B4-BE49-F238E27FC236}">
                  <a16:creationId xmlns:a16="http://schemas.microsoft.com/office/drawing/2014/main" id="{E20A65CC-B9E8-3974-D823-CB412C187F7E}"/>
                </a:ext>
              </a:extLst>
            </p:cNvPr>
            <p:cNvCxnSpPr>
              <a:cxnSpLocks/>
            </p:cNvCxnSpPr>
            <p:nvPr/>
          </p:nvCxnSpPr>
          <p:spPr>
            <a:xfrm>
              <a:off x="8571234" y="254784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1" name="Straight Connector 10390">
              <a:extLst>
                <a:ext uri="{FF2B5EF4-FFF2-40B4-BE49-F238E27FC236}">
                  <a16:creationId xmlns:a16="http://schemas.microsoft.com/office/drawing/2014/main" id="{953A7625-9FD7-6B9E-2A72-CF3D63AC832A}"/>
                </a:ext>
              </a:extLst>
            </p:cNvPr>
            <p:cNvCxnSpPr>
              <a:cxnSpLocks/>
            </p:cNvCxnSpPr>
            <p:nvPr/>
          </p:nvCxnSpPr>
          <p:spPr>
            <a:xfrm>
              <a:off x="8781701" y="2614357"/>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2" name="Straight Connector 10391">
              <a:extLst>
                <a:ext uri="{FF2B5EF4-FFF2-40B4-BE49-F238E27FC236}">
                  <a16:creationId xmlns:a16="http://schemas.microsoft.com/office/drawing/2014/main" id="{4DDF1748-0039-B823-EBE9-F6849B7F2EC7}"/>
                </a:ext>
              </a:extLst>
            </p:cNvPr>
            <p:cNvCxnSpPr>
              <a:cxnSpLocks/>
            </p:cNvCxnSpPr>
            <p:nvPr/>
          </p:nvCxnSpPr>
          <p:spPr>
            <a:xfrm>
              <a:off x="9148856" y="2785108"/>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3" name="Straight Connector 10392">
              <a:extLst>
                <a:ext uri="{FF2B5EF4-FFF2-40B4-BE49-F238E27FC236}">
                  <a16:creationId xmlns:a16="http://schemas.microsoft.com/office/drawing/2014/main" id="{8ADCF590-D2F8-B0C0-12D9-C62522D13479}"/>
                </a:ext>
              </a:extLst>
            </p:cNvPr>
            <p:cNvCxnSpPr>
              <a:cxnSpLocks/>
            </p:cNvCxnSpPr>
            <p:nvPr/>
          </p:nvCxnSpPr>
          <p:spPr>
            <a:xfrm>
              <a:off x="9309764" y="278037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4" name="Straight Connector 10393">
              <a:extLst>
                <a:ext uri="{FF2B5EF4-FFF2-40B4-BE49-F238E27FC236}">
                  <a16:creationId xmlns:a16="http://schemas.microsoft.com/office/drawing/2014/main" id="{CC9C5F0E-2D9D-8855-8A4C-FC3AFF4728BC}"/>
                </a:ext>
              </a:extLst>
            </p:cNvPr>
            <p:cNvCxnSpPr>
              <a:cxnSpLocks/>
            </p:cNvCxnSpPr>
            <p:nvPr/>
          </p:nvCxnSpPr>
          <p:spPr>
            <a:xfrm>
              <a:off x="9301948" y="278037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5" name="Straight Connector 10394">
              <a:extLst>
                <a:ext uri="{FF2B5EF4-FFF2-40B4-BE49-F238E27FC236}">
                  <a16:creationId xmlns:a16="http://schemas.microsoft.com/office/drawing/2014/main" id="{2C06D1DE-8724-BCF6-F8B8-0A40318DDD03}"/>
                </a:ext>
              </a:extLst>
            </p:cNvPr>
            <p:cNvCxnSpPr>
              <a:cxnSpLocks/>
            </p:cNvCxnSpPr>
            <p:nvPr/>
          </p:nvCxnSpPr>
          <p:spPr>
            <a:xfrm>
              <a:off x="8923200" y="2614357"/>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6" name="Straight Connector 10395">
              <a:extLst>
                <a:ext uri="{FF2B5EF4-FFF2-40B4-BE49-F238E27FC236}">
                  <a16:creationId xmlns:a16="http://schemas.microsoft.com/office/drawing/2014/main" id="{4EDDD123-3EF1-C278-8D4F-1990A1BA4975}"/>
                </a:ext>
              </a:extLst>
            </p:cNvPr>
            <p:cNvCxnSpPr>
              <a:cxnSpLocks/>
            </p:cNvCxnSpPr>
            <p:nvPr/>
          </p:nvCxnSpPr>
          <p:spPr>
            <a:xfrm>
              <a:off x="9346826" y="278037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97" name="Straight Connector 10396">
              <a:extLst>
                <a:ext uri="{FF2B5EF4-FFF2-40B4-BE49-F238E27FC236}">
                  <a16:creationId xmlns:a16="http://schemas.microsoft.com/office/drawing/2014/main" id="{912D4025-3825-93E7-5F86-766162E5C40D}"/>
                </a:ext>
              </a:extLst>
            </p:cNvPr>
            <p:cNvCxnSpPr>
              <a:cxnSpLocks/>
            </p:cNvCxnSpPr>
            <p:nvPr/>
          </p:nvCxnSpPr>
          <p:spPr>
            <a:xfrm>
              <a:off x="9651626" y="2780372"/>
              <a:ext cx="0" cy="13667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3" name="Straight Connector 10412">
              <a:extLst>
                <a:ext uri="{FF2B5EF4-FFF2-40B4-BE49-F238E27FC236}">
                  <a16:creationId xmlns:a16="http://schemas.microsoft.com/office/drawing/2014/main" id="{F4994D5C-0A1A-53B7-E1FD-D5D06F78D064}"/>
                </a:ext>
              </a:extLst>
            </p:cNvPr>
            <p:cNvCxnSpPr>
              <a:cxnSpLocks/>
            </p:cNvCxnSpPr>
            <p:nvPr/>
          </p:nvCxnSpPr>
          <p:spPr>
            <a:xfrm>
              <a:off x="7255141" y="2452336"/>
              <a:ext cx="0" cy="136672"/>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4" name="Straight Connector 10413">
              <a:extLst>
                <a:ext uri="{FF2B5EF4-FFF2-40B4-BE49-F238E27FC236}">
                  <a16:creationId xmlns:a16="http://schemas.microsoft.com/office/drawing/2014/main" id="{D7C4C460-CFE4-F0CD-FB84-0854F9E2E44C}"/>
                </a:ext>
              </a:extLst>
            </p:cNvPr>
            <p:cNvCxnSpPr>
              <a:cxnSpLocks/>
            </p:cNvCxnSpPr>
            <p:nvPr/>
          </p:nvCxnSpPr>
          <p:spPr>
            <a:xfrm>
              <a:off x="7335235" y="2452336"/>
              <a:ext cx="0" cy="136672"/>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5" name="Straight Connector 10414">
              <a:extLst>
                <a:ext uri="{FF2B5EF4-FFF2-40B4-BE49-F238E27FC236}">
                  <a16:creationId xmlns:a16="http://schemas.microsoft.com/office/drawing/2014/main" id="{4B45028E-B811-B7D6-4BBE-6CB1E2346B94}"/>
                </a:ext>
              </a:extLst>
            </p:cNvPr>
            <p:cNvCxnSpPr>
              <a:cxnSpLocks/>
            </p:cNvCxnSpPr>
            <p:nvPr/>
          </p:nvCxnSpPr>
          <p:spPr>
            <a:xfrm>
              <a:off x="7571654" y="2512846"/>
              <a:ext cx="0" cy="136672"/>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6" name="Straight Connector 10415">
              <a:extLst>
                <a:ext uri="{FF2B5EF4-FFF2-40B4-BE49-F238E27FC236}">
                  <a16:creationId xmlns:a16="http://schemas.microsoft.com/office/drawing/2014/main" id="{7A0D4489-A540-D5D9-FC91-209D2A00AD77}"/>
                </a:ext>
              </a:extLst>
            </p:cNvPr>
            <p:cNvCxnSpPr>
              <a:cxnSpLocks/>
            </p:cNvCxnSpPr>
            <p:nvPr/>
          </p:nvCxnSpPr>
          <p:spPr>
            <a:xfrm>
              <a:off x="7976749" y="2547842"/>
              <a:ext cx="0" cy="136672"/>
            </a:xfrm>
            <a:prstGeom prst="line">
              <a:avLst/>
            </a:prstGeom>
            <a:ln w="762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7" name="Straight Connector 10416">
              <a:extLst>
                <a:ext uri="{FF2B5EF4-FFF2-40B4-BE49-F238E27FC236}">
                  <a16:creationId xmlns:a16="http://schemas.microsoft.com/office/drawing/2014/main" id="{750E5BE7-8DBB-6040-EDFA-F5B73223246A}"/>
                </a:ext>
              </a:extLst>
            </p:cNvPr>
            <p:cNvCxnSpPr>
              <a:cxnSpLocks/>
            </p:cNvCxnSpPr>
            <p:nvPr/>
          </p:nvCxnSpPr>
          <p:spPr>
            <a:xfrm>
              <a:off x="8725100" y="2614357"/>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18" name="Straight Connector 10417">
              <a:extLst>
                <a:ext uri="{FF2B5EF4-FFF2-40B4-BE49-F238E27FC236}">
                  <a16:creationId xmlns:a16="http://schemas.microsoft.com/office/drawing/2014/main" id="{28894D90-1993-50D0-C359-6BB3F321D6FA}"/>
                </a:ext>
              </a:extLst>
            </p:cNvPr>
            <p:cNvCxnSpPr>
              <a:cxnSpLocks/>
            </p:cNvCxnSpPr>
            <p:nvPr/>
          </p:nvCxnSpPr>
          <p:spPr>
            <a:xfrm>
              <a:off x="9002908" y="2780372"/>
              <a:ext cx="0" cy="136672"/>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23688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52088-945A-8972-7D86-28C0761582D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CB2F061D-1125-79DA-2F02-5CE333522091}"/>
              </a:ext>
            </a:extLst>
          </p:cNvPr>
          <p:cNvSpPr>
            <a:spLocks noGrp="1" noChangeArrowheads="1"/>
          </p:cNvSpPr>
          <p:nvPr>
            <p:ph type="title"/>
          </p:nvPr>
        </p:nvSpPr>
        <p:spPr>
          <a:xfrm>
            <a:off x="231078" y="534083"/>
            <a:ext cx="11740260" cy="496290"/>
          </a:xfrm>
        </p:spPr>
        <p:txBody>
          <a:bodyPr/>
          <a:lstStyle/>
          <a:p>
            <a:r>
              <a:rPr lang="en-US" dirty="0"/>
              <a:t>MajesTEC-3: </a:t>
            </a:r>
            <a:r>
              <a:rPr lang="en-US" altLang="en-US" dirty="0"/>
              <a:t>PFS and OS Subgroup Analysis</a:t>
            </a:r>
          </a:p>
        </p:txBody>
      </p:sp>
      <p:sp>
        <p:nvSpPr>
          <p:cNvPr id="12" name="Text Box 15">
            <a:extLst>
              <a:ext uri="{FF2B5EF4-FFF2-40B4-BE49-F238E27FC236}">
                <a16:creationId xmlns:a16="http://schemas.microsoft.com/office/drawing/2014/main" id="{273D411B-FD96-DDE0-2AA4-9C9D0B2DAEDB}"/>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t>
            </a:r>
            <a:r>
              <a:rPr lang="en-US" altLang="en-US" sz="800" b="0" spc="-10" dirty="0" err="1">
                <a:solidFill>
                  <a:srgbClr val="161616"/>
                </a:solidFill>
                <a:latin typeface="Poppins" pitchFamily="2" charset="77"/>
              </a:rPr>
              <a:t>Abstr</a:t>
            </a:r>
            <a:r>
              <a:rPr lang="en-US" altLang="en-US" sz="800" b="0" spc="-10" dirty="0">
                <a:solidFill>
                  <a:srgbClr val="161616"/>
                </a:solidFill>
                <a:latin typeface="Poppins" pitchFamily="2" charset="77"/>
              </a:rPr>
              <a:t> LBA6. Costa. NEJM. 2025; Published Online December 9, 2025.  </a:t>
            </a:r>
            <a:endParaRPr lang="en-US" altLang="en-US" sz="800" b="0" dirty="0">
              <a:solidFill>
                <a:srgbClr val="161616"/>
              </a:solidFill>
              <a:latin typeface="Poppins" pitchFamily="2" charset="77"/>
            </a:endParaRPr>
          </a:p>
        </p:txBody>
      </p:sp>
      <p:graphicFrame>
        <p:nvGraphicFramePr>
          <p:cNvPr id="3" name="Group 32">
            <a:extLst>
              <a:ext uri="{FF2B5EF4-FFF2-40B4-BE49-F238E27FC236}">
                <a16:creationId xmlns:a16="http://schemas.microsoft.com/office/drawing/2014/main" id="{FC1FB4D2-4398-F3D2-3F69-D0B45AE0DDC9}"/>
              </a:ext>
            </a:extLst>
          </p:cNvPr>
          <p:cNvGraphicFramePr>
            <a:graphicFrameLocks noGrp="1"/>
          </p:cNvGraphicFramePr>
          <p:nvPr>
            <p:extLst>
              <p:ext uri="{D42A27DB-BD31-4B8C-83A1-F6EECF244321}">
                <p14:modId xmlns:p14="http://schemas.microsoft.com/office/powerpoint/2010/main" val="1756423432"/>
              </p:ext>
            </p:extLst>
          </p:nvPr>
        </p:nvGraphicFramePr>
        <p:xfrm>
          <a:off x="231078" y="1101790"/>
          <a:ext cx="5864922" cy="5212208"/>
        </p:xfrm>
        <a:graphic>
          <a:graphicData uri="http://schemas.openxmlformats.org/drawingml/2006/table">
            <a:tbl>
              <a:tblPr/>
              <a:tblGrid>
                <a:gridCol w="2385122">
                  <a:extLst>
                    <a:ext uri="{9D8B030D-6E8A-4147-A177-3AD203B41FA5}">
                      <a16:colId xmlns:a16="http://schemas.microsoft.com/office/drawing/2014/main" val="20000"/>
                    </a:ext>
                  </a:extLst>
                </a:gridCol>
                <a:gridCol w="1744133">
                  <a:extLst>
                    <a:ext uri="{9D8B030D-6E8A-4147-A177-3AD203B41FA5}">
                      <a16:colId xmlns:a16="http://schemas.microsoft.com/office/drawing/2014/main" val="20001"/>
                    </a:ext>
                  </a:extLst>
                </a:gridCol>
                <a:gridCol w="1735667">
                  <a:extLst>
                    <a:ext uri="{9D8B030D-6E8A-4147-A177-3AD203B41FA5}">
                      <a16:colId xmlns:a16="http://schemas.microsoft.com/office/drawing/2014/main" val="20002"/>
                    </a:ext>
                  </a:extLst>
                </a:gridCol>
              </a:tblGrid>
              <a:tr h="15172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691004609"/>
                  </a:ext>
                </a:extLst>
              </a:tr>
              <a:tr h="151727">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OS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517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tx1"/>
                          </a:solidFill>
                          <a:effectLst/>
                          <a:latin typeface="Poppins" pitchFamily="2" charset="77"/>
                          <a:cs typeface="Poppins" pitchFamily="2" charset="77"/>
                        </a:rPr>
                        <a: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&lt;65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65 to &lt;75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≥75 yr</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0.13 (0.08-0.22)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(0.10-0.29)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0.35 (0.14-0.89)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0.48 (0.28-0.82)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0.42 (0.26-0.67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anti-CD38</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Yes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0.19 (0.05-0.67)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(0.12-0.23)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NR</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391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Refractory to len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Yes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(0.12-0.24)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(0.07-0.41)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NR</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766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Baseline ECOG 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0.16 (0.10-0.25)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0.18 (0.11-0.29)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0.41 (0.25-0.69)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0.51 (0.32-0.82)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766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Investigator’s choice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DVd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0.18 (0.13-0.26)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0.05 (0.01-0.24)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0.49 (0.34-0.71)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0.10 (0.01-0.81)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r h="1361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LOTs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2 or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0.14 (0.08-0.25)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0.18 (0.12-0.27)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0.44 (0.23-0.85)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0.45 (0.30-0.69)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052890"/>
                  </a:ext>
                </a:extLst>
              </a:tr>
            </a:tbl>
          </a:graphicData>
        </a:graphic>
      </p:graphicFrame>
      <p:graphicFrame>
        <p:nvGraphicFramePr>
          <p:cNvPr id="5" name="Group 32">
            <a:extLst>
              <a:ext uri="{FF2B5EF4-FFF2-40B4-BE49-F238E27FC236}">
                <a16:creationId xmlns:a16="http://schemas.microsoft.com/office/drawing/2014/main" id="{C40E082C-6A0E-1521-13CA-277620D43C91}"/>
              </a:ext>
            </a:extLst>
          </p:cNvPr>
          <p:cNvGraphicFramePr>
            <a:graphicFrameLocks noGrp="1"/>
          </p:cNvGraphicFramePr>
          <p:nvPr>
            <p:extLst>
              <p:ext uri="{D42A27DB-BD31-4B8C-83A1-F6EECF244321}">
                <p14:modId xmlns:p14="http://schemas.microsoft.com/office/powerpoint/2010/main" val="3402828118"/>
              </p:ext>
            </p:extLst>
          </p:nvPr>
        </p:nvGraphicFramePr>
        <p:xfrm>
          <a:off x="6174678" y="1111709"/>
          <a:ext cx="5864922" cy="4602576"/>
        </p:xfrm>
        <a:graphic>
          <a:graphicData uri="http://schemas.openxmlformats.org/drawingml/2006/table">
            <a:tbl>
              <a:tblPr/>
              <a:tblGrid>
                <a:gridCol w="2537522">
                  <a:extLst>
                    <a:ext uri="{9D8B030D-6E8A-4147-A177-3AD203B41FA5}">
                      <a16:colId xmlns:a16="http://schemas.microsoft.com/office/drawing/2014/main" val="20000"/>
                    </a:ext>
                  </a:extLst>
                </a:gridCol>
                <a:gridCol w="1617133">
                  <a:extLst>
                    <a:ext uri="{9D8B030D-6E8A-4147-A177-3AD203B41FA5}">
                      <a16:colId xmlns:a16="http://schemas.microsoft.com/office/drawing/2014/main" val="20001"/>
                    </a:ext>
                  </a:extLst>
                </a:gridCol>
                <a:gridCol w="1710267">
                  <a:extLst>
                    <a:ext uri="{9D8B030D-6E8A-4147-A177-3AD203B41FA5}">
                      <a16:colId xmlns:a16="http://schemas.microsoft.com/office/drawing/2014/main" val="20002"/>
                    </a:ext>
                  </a:extLst>
                </a:gridCol>
              </a:tblGrid>
              <a:tr h="15172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691004609"/>
                  </a:ext>
                </a:extLst>
              </a:tr>
              <a:tr h="151727">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OS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5172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Baseline ISS disease stage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III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0.12 (0.07-0.20)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0.23 (0.13-0.38)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0.31 (0.12-0.79)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0.38 (0.23-0.65)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0.48 (0.27-0.86)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0.67 (0.29-1.56)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Baseline soft-tissue plasmacytomas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Yes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0.33 (0.17-0.63)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0.13 (0.09-0.20)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0.42 (0.28-0.63)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0.56 (0.28-1.11)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391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Cytogenetic risk groups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High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Standard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0.15 (0.09-0.25)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0.16 (0.09-0.27)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0.36 (0.21 (0.61)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0.54 (0.30-0.95)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766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tx1"/>
                          </a:solidFill>
                          <a:effectLst/>
                          <a:latin typeface="Poppins" pitchFamily="2" charset="77"/>
                          <a:cs typeface="Poppins" pitchFamily="2" charset="77"/>
                        </a:rPr>
                        <a:t>Bone marrow % plasma cells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&gt;30 to &lt;60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≥60</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(0.11-0.25)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(0.07-0.39)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0.17 (0.07-0.43)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0.50 (0.33-0.75)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0.41 (0.17-0.98)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0.28 (0.09-0.88)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sp>
        <p:nvSpPr>
          <p:cNvPr id="2" name="Rectangle: Rounded Corners 1">
            <a:extLst>
              <a:ext uri="{FF2B5EF4-FFF2-40B4-BE49-F238E27FC236}">
                <a16:creationId xmlns:a16="http://schemas.microsoft.com/office/drawing/2014/main" id="{B4209D8A-C3DB-A6F2-5E22-83AA8B71F2AE}"/>
              </a:ext>
            </a:extLst>
          </p:cNvPr>
          <p:cNvSpPr/>
          <p:nvPr/>
        </p:nvSpPr>
        <p:spPr>
          <a:xfrm>
            <a:off x="6305266" y="5786650"/>
            <a:ext cx="5666072" cy="651400"/>
          </a:xfrm>
          <a:prstGeom prst="roundRect">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2"/>
                </a:solidFill>
              </a:rPr>
              <a:t>Superior PFS and OS with Tec-Dara across prespecified subgroups </a:t>
            </a:r>
          </a:p>
        </p:txBody>
      </p:sp>
    </p:spTree>
    <p:extLst>
      <p:ext uri="{BB962C8B-B14F-4D97-AF65-F5344CB8AC3E}">
        <p14:creationId xmlns:p14="http://schemas.microsoft.com/office/powerpoint/2010/main" val="2932120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56E63-8C7B-4D00-7DA5-27BCCB174C5E}"/>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64CD2651-E743-CE34-AB11-6422AC2383CE}"/>
              </a:ext>
            </a:extLst>
          </p:cNvPr>
          <p:cNvSpPr>
            <a:spLocks noGrp="1" noChangeArrowheads="1"/>
          </p:cNvSpPr>
          <p:nvPr>
            <p:ph type="title"/>
          </p:nvPr>
        </p:nvSpPr>
        <p:spPr>
          <a:xfrm>
            <a:off x="231078" y="534083"/>
            <a:ext cx="11740260" cy="496290"/>
          </a:xfrm>
        </p:spPr>
        <p:txBody>
          <a:bodyPr/>
          <a:lstStyle/>
          <a:p>
            <a:r>
              <a:rPr lang="en-US" dirty="0"/>
              <a:t>MajesTEC-3: </a:t>
            </a:r>
            <a:r>
              <a:rPr lang="en-US" altLang="en-US" dirty="0"/>
              <a:t>Treatment Response and Duration</a:t>
            </a:r>
          </a:p>
        </p:txBody>
      </p:sp>
      <p:sp>
        <p:nvSpPr>
          <p:cNvPr id="12" name="Text Box 15">
            <a:extLst>
              <a:ext uri="{FF2B5EF4-FFF2-40B4-BE49-F238E27FC236}">
                <a16:creationId xmlns:a16="http://schemas.microsoft.com/office/drawing/2014/main" id="{2A06F4A8-DB56-4924-60A2-A2A650EC5BB3}"/>
              </a:ext>
            </a:extLst>
          </p:cNvPr>
          <p:cNvSpPr txBox="1">
            <a:spLocks noChangeArrowheads="1"/>
          </p:cNvSpPr>
          <p:nvPr/>
        </p:nvSpPr>
        <p:spPr bwMode="auto">
          <a:xfrm>
            <a:off x="3528003"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t>
            </a:r>
            <a:r>
              <a:rPr lang="en-US" altLang="en-US" sz="800" b="0" spc="-10" dirty="0" err="1">
                <a:solidFill>
                  <a:srgbClr val="161616"/>
                </a:solidFill>
                <a:latin typeface="Poppins" pitchFamily="2" charset="77"/>
              </a:rPr>
              <a:t>Abstr</a:t>
            </a:r>
            <a:r>
              <a:rPr lang="en-US" altLang="en-US" sz="800" b="0" spc="-10" dirty="0">
                <a:solidFill>
                  <a:srgbClr val="161616"/>
                </a:solidFill>
                <a:latin typeface="Poppins" pitchFamily="2" charset="77"/>
              </a:rPr>
              <a:t> LBA6. Costa. NEJM. 2025; Published Online December 9, 2025.  </a:t>
            </a:r>
            <a:endParaRPr lang="en-US" altLang="en-US" sz="800" b="0" dirty="0">
              <a:solidFill>
                <a:srgbClr val="161616"/>
              </a:solidFill>
              <a:latin typeface="Poppins" pitchFamily="2" charset="77"/>
            </a:endParaRPr>
          </a:p>
        </p:txBody>
      </p:sp>
      <p:graphicFrame>
        <p:nvGraphicFramePr>
          <p:cNvPr id="3" name="Group 32">
            <a:extLst>
              <a:ext uri="{FF2B5EF4-FFF2-40B4-BE49-F238E27FC236}">
                <a16:creationId xmlns:a16="http://schemas.microsoft.com/office/drawing/2014/main" id="{8DEC1D36-A682-0DF0-CEE1-D412BDCED3AD}"/>
              </a:ext>
            </a:extLst>
          </p:cNvPr>
          <p:cNvGraphicFramePr>
            <a:graphicFrameLocks noGrp="1"/>
          </p:cNvGraphicFramePr>
          <p:nvPr>
            <p:extLst>
              <p:ext uri="{D42A27DB-BD31-4B8C-83A1-F6EECF244321}">
                <p14:modId xmlns:p14="http://schemas.microsoft.com/office/powerpoint/2010/main" val="4221019399"/>
              </p:ext>
            </p:extLst>
          </p:nvPr>
        </p:nvGraphicFramePr>
        <p:xfrm>
          <a:off x="231078" y="1333500"/>
          <a:ext cx="11046523" cy="2042256"/>
        </p:xfrm>
        <a:graphic>
          <a:graphicData uri="http://schemas.openxmlformats.org/drawingml/2006/table">
            <a:tbl>
              <a:tblPr/>
              <a:tblGrid>
                <a:gridCol w="5688370">
                  <a:extLst>
                    <a:ext uri="{9D8B030D-6E8A-4147-A177-3AD203B41FA5}">
                      <a16:colId xmlns:a16="http://schemas.microsoft.com/office/drawing/2014/main" val="20000"/>
                    </a:ext>
                  </a:extLst>
                </a:gridCol>
                <a:gridCol w="2870439">
                  <a:extLst>
                    <a:ext uri="{9D8B030D-6E8A-4147-A177-3AD203B41FA5}">
                      <a16:colId xmlns:a16="http://schemas.microsoft.com/office/drawing/2014/main" val="20001"/>
                    </a:ext>
                  </a:extLst>
                </a:gridCol>
                <a:gridCol w="2487714">
                  <a:extLst>
                    <a:ext uri="{9D8B030D-6E8A-4147-A177-3AD203B41FA5}">
                      <a16:colId xmlns:a16="http://schemas.microsoft.com/office/drawing/2014/main" val="20002"/>
                    </a:ext>
                  </a:extLst>
                </a:gridCol>
              </a:tblGrid>
              <a:tr h="15599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Response,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Tec-Dara</a:t>
                      </a:r>
                      <a:br>
                        <a:rPr kumimoji="0" lang="en-US" sz="1400" b="1" i="1"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DPd/DVd</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2158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ORR*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sCR</a:t>
                      </a:r>
                      <a:r>
                        <a:rPr kumimoji="0" lang="en-US" sz="1400" b="0" i="0" u="none" strike="noStrike" cap="none" normalizeH="0" baseline="30000" dirty="0">
                          <a:ln>
                            <a:noFill/>
                          </a:ln>
                          <a:solidFill>
                            <a:schemeClr val="tx1"/>
                          </a:solidFill>
                          <a:effectLst/>
                          <a:latin typeface="Poppins" pitchFamily="2" charset="77"/>
                          <a:cs typeface="Poppins" pitchFamily="2" charset="77"/>
                        </a:rPr>
                        <a:t>†</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717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CR</a:t>
                      </a:r>
                      <a:r>
                        <a:rPr kumimoji="0" lang="en-US" sz="1400" b="0" i="0" u="none" strike="noStrike" cap="none" normalizeH="0" baseline="30000" dirty="0">
                          <a:ln>
                            <a:noFill/>
                          </a:ln>
                          <a:solidFill>
                            <a:schemeClr val="tx1"/>
                          </a:solidFill>
                          <a:effectLst/>
                          <a:latin typeface="Poppins" pitchFamily="2" charset="77"/>
                          <a:cs typeface="Poppins" pitchFamily="2" charset="77"/>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217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VGPR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21703">
                <a:tc>
                  <a:txBody>
                    <a:bodyPr/>
                    <a:lstStyle/>
                    <a:p>
                      <a:pPr marL="7938"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bl>
          </a:graphicData>
        </a:graphic>
      </p:graphicFrame>
      <p:graphicFrame>
        <p:nvGraphicFramePr>
          <p:cNvPr id="5" name="Group 32">
            <a:extLst>
              <a:ext uri="{FF2B5EF4-FFF2-40B4-BE49-F238E27FC236}">
                <a16:creationId xmlns:a16="http://schemas.microsoft.com/office/drawing/2014/main" id="{531F3A46-29DF-F175-3AB1-170D35ACDE5F}"/>
              </a:ext>
            </a:extLst>
          </p:cNvPr>
          <p:cNvGraphicFramePr>
            <a:graphicFrameLocks noGrp="1"/>
          </p:cNvGraphicFramePr>
          <p:nvPr>
            <p:extLst>
              <p:ext uri="{D42A27DB-BD31-4B8C-83A1-F6EECF244321}">
                <p14:modId xmlns:p14="http://schemas.microsoft.com/office/powerpoint/2010/main" val="3206026083"/>
              </p:ext>
            </p:extLst>
          </p:nvPr>
        </p:nvGraphicFramePr>
        <p:xfrm>
          <a:off x="231077" y="4009896"/>
          <a:ext cx="11046523" cy="1737440"/>
        </p:xfrm>
        <a:graphic>
          <a:graphicData uri="http://schemas.openxmlformats.org/drawingml/2006/table">
            <a:tbl>
              <a:tblPr/>
              <a:tblGrid>
                <a:gridCol w="5688370">
                  <a:extLst>
                    <a:ext uri="{9D8B030D-6E8A-4147-A177-3AD203B41FA5}">
                      <a16:colId xmlns:a16="http://schemas.microsoft.com/office/drawing/2014/main" val="20000"/>
                    </a:ext>
                  </a:extLst>
                </a:gridCol>
                <a:gridCol w="2870439">
                  <a:extLst>
                    <a:ext uri="{9D8B030D-6E8A-4147-A177-3AD203B41FA5}">
                      <a16:colId xmlns:a16="http://schemas.microsoft.com/office/drawing/2014/main" val="20001"/>
                    </a:ext>
                  </a:extLst>
                </a:gridCol>
                <a:gridCol w="2487714">
                  <a:extLst>
                    <a:ext uri="{9D8B030D-6E8A-4147-A177-3AD203B41FA5}">
                      <a16:colId xmlns:a16="http://schemas.microsoft.com/office/drawing/2014/main" val="20002"/>
                    </a:ext>
                  </a:extLst>
                </a:gridCol>
              </a:tblGrid>
              <a:tr h="15599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Response Duration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Tec-Dara</a:t>
                      </a:r>
                      <a:br>
                        <a:rPr kumimoji="0" lang="en-US" sz="1400" b="1" i="1"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DPd/DVd</a:t>
                      </a:r>
                      <a:br>
                        <a:rPr kumimoji="0" lang="en-US" sz="1400" b="1" i="0" u="none" strike="noStrike" cap="none" normalizeH="0" baseline="0" dirty="0">
                          <a:ln>
                            <a:noFill/>
                          </a:ln>
                          <a:solidFill>
                            <a:schemeClr val="bg1"/>
                          </a:solidFill>
                          <a:effectLst/>
                          <a:latin typeface="Poppins" pitchFamily="2" charset="77"/>
                          <a:cs typeface="Poppins" pitchFamily="2" charset="77"/>
                        </a:rPr>
                      </a:br>
                      <a:r>
                        <a:rPr kumimoji="0" lang="en-US" sz="1400" b="1" i="0" u="none" strike="noStrike" cap="none" normalizeH="0" baseline="0" dirty="0">
                          <a:ln>
                            <a:noFill/>
                          </a:ln>
                          <a:solidFill>
                            <a:schemeClr val="bg1"/>
                          </a:solidFill>
                          <a:effectLst/>
                          <a:latin typeface="Poppins" pitchFamily="2" charset="77"/>
                          <a:cs typeface="Poppins" pitchFamily="2" charset="77"/>
                        </a:rPr>
                        <a:t>(n = 223)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215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tx1"/>
                          </a:solidFill>
                          <a:effectLst/>
                          <a:latin typeface="Poppins" pitchFamily="2" charset="77"/>
                          <a:cs typeface="Poppins" pitchFamily="2" charset="77"/>
                        </a:rPr>
                        <a:t>Median time to first response, mo (range)</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 (0.9-25.0)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 (0.7-6.3)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400" b="0" i="0" u="none" strike="noStrike" cap="none" normalizeH="0" baseline="0">
                          <a:ln>
                            <a:noFill/>
                          </a:ln>
                          <a:solidFill>
                            <a:schemeClr val="tx1"/>
                          </a:solidFill>
                          <a:effectLst/>
                          <a:latin typeface="Poppins" pitchFamily="2" charset="77"/>
                          <a:cs typeface="Poppins" pitchFamily="2" charset="77"/>
                        </a:rPr>
                        <a:t>Median time to first ≥CR, mo (range)</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6.9 (1.0-34.5)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6.9 (1.5-18.8)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717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tx1"/>
                          </a:solidFill>
                          <a:effectLst/>
                          <a:latin typeface="Poppins" pitchFamily="2" charset="77"/>
                          <a:cs typeface="Poppins" pitchFamily="2" charset="77"/>
                        </a:rPr>
                        <a:t>Median DOR, mo (95% CI)</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NE (NE-NE)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23.5 (19.8-29.9)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217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36-month DOR,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88.5 (83.7-92.0)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36.4 (28.9-43.9)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sp>
        <p:nvSpPr>
          <p:cNvPr id="6" name="TextBox 5">
            <a:extLst>
              <a:ext uri="{FF2B5EF4-FFF2-40B4-BE49-F238E27FC236}">
                <a16:creationId xmlns:a16="http://schemas.microsoft.com/office/drawing/2014/main" id="{2E22F549-49A5-CCCD-180A-AF524FDEFD41}"/>
              </a:ext>
            </a:extLst>
          </p:cNvPr>
          <p:cNvSpPr txBox="1"/>
          <p:nvPr/>
        </p:nvSpPr>
        <p:spPr>
          <a:xfrm>
            <a:off x="231077" y="3408779"/>
            <a:ext cx="2926990" cy="387398"/>
          </a:xfrm>
          <a:prstGeom prst="rect">
            <a:avLst/>
          </a:prstGeom>
        </p:spPr>
        <p:txBody>
          <a:bodyPr vert="horz" wrap="none" lIns="0" tIns="0" rIns="0" bIns="0" rtlCol="0">
            <a:noAutofit/>
          </a:bodyPr>
          <a:lstStyle/>
          <a:p>
            <a:pPr algn="l"/>
            <a:r>
              <a:rPr lang="en-US" sz="1200" dirty="0"/>
              <a:t>*OR: 2.65 (95% CI: 1.68-4.18); </a:t>
            </a:r>
            <a:r>
              <a:rPr lang="en-US" sz="1200" i="1" dirty="0"/>
              <a:t>P</a:t>
            </a:r>
            <a:r>
              <a:rPr lang="en-US" sz="1200" dirty="0"/>
              <a:t>&lt;.0001.</a:t>
            </a:r>
            <a:br>
              <a:rPr lang="en-US" sz="1200" dirty="0"/>
            </a:br>
            <a:r>
              <a:rPr lang="en-US" sz="1200" baseline="30000" dirty="0"/>
              <a:t>†</a:t>
            </a:r>
            <a:r>
              <a:rPr lang="en-US" sz="1200" dirty="0"/>
              <a:t>OR (≥ CR): 9.56 (95% CI: 6.47-14.14);</a:t>
            </a:r>
            <a:r>
              <a:rPr lang="en-US" sz="1200" i="1" dirty="0"/>
              <a:t>P</a:t>
            </a:r>
            <a:r>
              <a:rPr lang="en-US" sz="1200" dirty="0"/>
              <a:t>&lt;.0001.</a:t>
            </a:r>
          </a:p>
        </p:txBody>
      </p:sp>
    </p:spTree>
    <p:extLst>
      <p:ext uri="{BB962C8B-B14F-4D97-AF65-F5344CB8AC3E}">
        <p14:creationId xmlns:p14="http://schemas.microsoft.com/office/powerpoint/2010/main" val="443476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905A9-64E9-93C8-8C65-D689FA9F98C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5958CC06-7504-1DAF-1299-E07D781F5E43}"/>
              </a:ext>
            </a:extLst>
          </p:cNvPr>
          <p:cNvSpPr>
            <a:spLocks noGrp="1" noChangeArrowheads="1"/>
          </p:cNvSpPr>
          <p:nvPr>
            <p:ph type="title"/>
          </p:nvPr>
        </p:nvSpPr>
        <p:spPr>
          <a:xfrm>
            <a:off x="231078" y="534083"/>
            <a:ext cx="11740260" cy="496290"/>
          </a:xfrm>
        </p:spPr>
        <p:txBody>
          <a:bodyPr/>
          <a:lstStyle/>
          <a:p>
            <a:r>
              <a:rPr lang="en-US" dirty="0"/>
              <a:t>MajesTEC-3: </a:t>
            </a:r>
            <a:r>
              <a:rPr lang="en-US" altLang="en-US" dirty="0"/>
              <a:t>MRD Negativity</a:t>
            </a:r>
          </a:p>
        </p:txBody>
      </p:sp>
      <p:sp>
        <p:nvSpPr>
          <p:cNvPr id="12" name="Text Box 15">
            <a:extLst>
              <a:ext uri="{FF2B5EF4-FFF2-40B4-BE49-F238E27FC236}">
                <a16:creationId xmlns:a16="http://schemas.microsoft.com/office/drawing/2014/main" id="{9004DDB8-0E78-4860-6F4F-0133CA6DA740}"/>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Abstr LBA6. Costa. NEJM. 2025; Published Online December 9, 2025. </a:t>
            </a:r>
            <a:endParaRPr lang="en-US" altLang="en-US" sz="800" b="0" dirty="0">
              <a:solidFill>
                <a:srgbClr val="161616"/>
              </a:solidFill>
              <a:latin typeface="Poppins" pitchFamily="2" charset="77"/>
            </a:endParaRPr>
          </a:p>
        </p:txBody>
      </p:sp>
      <p:graphicFrame>
        <p:nvGraphicFramePr>
          <p:cNvPr id="3" name="Group 32">
            <a:extLst>
              <a:ext uri="{FF2B5EF4-FFF2-40B4-BE49-F238E27FC236}">
                <a16:creationId xmlns:a16="http://schemas.microsoft.com/office/drawing/2014/main" id="{E8A71F5C-0276-3807-995F-6830CEF5729D}"/>
              </a:ext>
            </a:extLst>
          </p:cNvPr>
          <p:cNvGraphicFramePr>
            <a:graphicFrameLocks noGrp="1"/>
          </p:cNvGraphicFramePr>
          <p:nvPr>
            <p:extLst>
              <p:ext uri="{D42A27DB-BD31-4B8C-83A1-F6EECF244321}">
                <p14:modId xmlns:p14="http://schemas.microsoft.com/office/powerpoint/2010/main" val="1292308892"/>
              </p:ext>
            </p:extLst>
          </p:nvPr>
        </p:nvGraphicFramePr>
        <p:xfrm>
          <a:off x="231078" y="1333500"/>
          <a:ext cx="11046523" cy="2743248"/>
        </p:xfrm>
        <a:graphic>
          <a:graphicData uri="http://schemas.openxmlformats.org/drawingml/2006/table">
            <a:tbl>
              <a:tblPr/>
              <a:tblGrid>
                <a:gridCol w="5688370">
                  <a:extLst>
                    <a:ext uri="{9D8B030D-6E8A-4147-A177-3AD203B41FA5}">
                      <a16:colId xmlns:a16="http://schemas.microsoft.com/office/drawing/2014/main" val="20000"/>
                    </a:ext>
                  </a:extLst>
                </a:gridCol>
                <a:gridCol w="2870439">
                  <a:extLst>
                    <a:ext uri="{9D8B030D-6E8A-4147-A177-3AD203B41FA5}">
                      <a16:colId xmlns:a16="http://schemas.microsoft.com/office/drawing/2014/main" val="20001"/>
                    </a:ext>
                  </a:extLst>
                </a:gridCol>
                <a:gridCol w="2487714">
                  <a:extLst>
                    <a:ext uri="{9D8B030D-6E8A-4147-A177-3AD203B41FA5}">
                      <a16:colId xmlns:a16="http://schemas.microsoft.com/office/drawing/2014/main" val="20002"/>
                    </a:ext>
                  </a:extLst>
                </a:gridCol>
              </a:tblGrid>
              <a:tr h="15599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Response,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Tec-Dara</a:t>
                      </a:r>
                      <a:br>
                        <a:rPr kumimoji="0" lang="en-US" sz="1800" b="1" i="1"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262)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1"/>
                          </a:solidFill>
                          <a:effectLst/>
                          <a:latin typeface="Poppins" pitchFamily="2" charset="77"/>
                          <a:cs typeface="Poppins" pitchFamily="2" charset="77"/>
                        </a:rPr>
                        <a:t>DPd/DVd</a:t>
                      </a:r>
                      <a:br>
                        <a:rPr kumimoji="0" lang="en-US" sz="1800" b="1" i="0" u="none" strike="noStrike" cap="none" normalizeH="0" baseline="0" dirty="0">
                          <a:ln>
                            <a:noFill/>
                          </a:ln>
                          <a:solidFill>
                            <a:schemeClr val="bg1"/>
                          </a:solidFill>
                          <a:effectLst/>
                          <a:latin typeface="Poppins" pitchFamily="2" charset="77"/>
                          <a:cs typeface="Poppins" pitchFamily="2" charset="77"/>
                        </a:rPr>
                      </a:br>
                      <a:r>
                        <a:rPr kumimoji="0" lang="en-US" sz="1800" b="1" i="0" u="none" strike="noStrike" cap="none" normalizeH="0" baseline="0" dirty="0">
                          <a:ln>
                            <a:noFill/>
                          </a:ln>
                          <a:solidFill>
                            <a:schemeClr val="bg1"/>
                          </a:solidFill>
                          <a:effectLst/>
                          <a:latin typeface="Poppins" pitchFamily="2" charset="77"/>
                          <a:cs typeface="Poppins" pitchFamily="2" charset="77"/>
                        </a:rPr>
                        <a:t>(n = 269)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215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MRD negative 10</a:t>
                      </a:r>
                      <a:r>
                        <a:rPr kumimoji="0" lang="en-US" sz="1800" b="0" i="0" u="none" strike="noStrike" cap="none" normalizeH="0" baseline="30000" dirty="0">
                          <a:ln>
                            <a:noFill/>
                          </a:ln>
                          <a:solidFill>
                            <a:schemeClr val="tx1"/>
                          </a:solidFill>
                          <a:effectLst/>
                          <a:latin typeface="Poppins" pitchFamily="2" charset="77"/>
                          <a:cs typeface="Poppins" pitchFamily="2" charset="77"/>
                        </a:rPr>
                        <a:t>-5</a:t>
                      </a:r>
                      <a:endParaRPr kumimoji="0" lang="en-US" sz="1800" b="0" i="0" u="none" strike="noStrike" cap="none" normalizeH="0" baseline="0" dirty="0">
                        <a:ln>
                          <a:noFill/>
                        </a:ln>
                        <a:solidFill>
                          <a:schemeClr val="tx1"/>
                        </a:solidFill>
                        <a:effectLst/>
                        <a:latin typeface="Poppins" pitchFamily="2" charset="77"/>
                        <a:cs typeface="Poppins" pitchFamily="2" charset="77"/>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cap="none" normalizeH="0" baseline="0" dirty="0">
                          <a:ln>
                            <a:noFill/>
                          </a:ln>
                          <a:solidFill>
                            <a:schemeClr val="tx1"/>
                          </a:solidFill>
                          <a:effectLst/>
                          <a:latin typeface="Poppins" pitchFamily="2" charset="77"/>
                          <a:cs typeface="Poppins" pitchFamily="2" charset="77"/>
                        </a:rPr>
                        <a:t>Primary NGS</a:t>
                      </a:r>
                      <a:r>
                        <a:rPr kumimoji="0" lang="en-US" sz="1800" b="0" i="0" u="none" strike="noStrike" cap="none" normalizeH="0" baseline="30000" dirty="0">
                          <a:ln>
                            <a:noFill/>
                          </a:ln>
                          <a:solidFill>
                            <a:schemeClr val="tx1"/>
                          </a:solidFill>
                          <a:effectLst/>
                          <a:latin typeface="Poppins" pitchFamily="2" charset="77"/>
                          <a:cs typeface="Poppins" pitchFamily="2" charset="77"/>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endParaRPr kumimoji="0" lang="en-US" sz="1800" b="0" i="0" u="none" strike="noStrike" cap="none" normalizeH="0" baseline="0" dirty="0">
                        <a:ln>
                          <a:noFill/>
                        </a:ln>
                        <a:solidFill>
                          <a:schemeClr val="tx1"/>
                        </a:solidFill>
                        <a:effectLst/>
                        <a:latin typeface="Poppins" pitchFamily="2" charset="77"/>
                        <a:cs typeface="Poppins" pitchFamily="2" charset="77"/>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Evaluable</a:t>
                      </a:r>
                      <a:r>
                        <a:rPr kumimoji="0" lang="en-US" sz="1800" b="0" i="0" u="none" strike="noStrike" cap="none" normalizeH="0" baseline="30000" dirty="0">
                          <a:ln>
                            <a:noFill/>
                          </a:ln>
                          <a:solidFill>
                            <a:schemeClr val="tx1"/>
                          </a:solidFill>
                          <a:effectLst/>
                          <a:latin typeface="Poppins" pitchFamily="2" charset="77"/>
                          <a:cs typeface="Poppins" pitchFamily="2" charset="77"/>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58.4</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89.3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17.1</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63.0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MRD negative 10</a:t>
                      </a:r>
                      <a:r>
                        <a:rPr kumimoji="0" lang="en-US" sz="1800" b="0" i="0" u="none" strike="noStrike" cap="none" normalizeH="0" baseline="30000" dirty="0">
                          <a:ln>
                            <a:noFill/>
                          </a:ln>
                          <a:solidFill>
                            <a:schemeClr val="tx1"/>
                          </a:solidFill>
                          <a:effectLst/>
                          <a:latin typeface="Poppins" pitchFamily="2" charset="77"/>
                          <a:cs typeface="Poppins" pitchFamily="2" charset="77"/>
                        </a:rPr>
                        <a:t>-6</a:t>
                      </a:r>
                      <a:endParaRPr kumimoji="0" lang="en-US" sz="1800" b="0" i="0" u="none" strike="noStrike" cap="none" normalizeH="0" baseline="0" dirty="0">
                        <a:ln>
                          <a:noFill/>
                        </a:ln>
                        <a:solidFill>
                          <a:schemeClr val="tx1"/>
                        </a:solidFill>
                        <a:effectLst/>
                        <a:latin typeface="Poppins" pitchFamily="2" charset="77"/>
                        <a:cs typeface="Poppins" pitchFamily="2" charset="77"/>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Primary NGS</a:t>
                      </a:r>
                      <a:r>
                        <a:rPr kumimoji="0" lang="en-US" sz="1800" b="0" i="0" u="none" strike="noStrike" cap="none" normalizeH="0" baseline="30000" dirty="0">
                          <a:ln>
                            <a:noFill/>
                          </a:ln>
                          <a:solidFill>
                            <a:schemeClr val="tx1"/>
                          </a:solidFill>
                          <a:effectLst/>
                          <a:latin typeface="Poppins" pitchFamily="2" charset="77"/>
                          <a:cs typeface="Poppins" pitchFamily="2" charset="77"/>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Evaluable</a:t>
                      </a:r>
                      <a:r>
                        <a:rPr kumimoji="0" lang="en-US" sz="1800" b="0" i="0" u="none" strike="noStrike" cap="none" normalizeH="0" baseline="30000" dirty="0">
                          <a:ln>
                            <a:noFill/>
                          </a:ln>
                          <a:solidFill>
                            <a:schemeClr val="tx1"/>
                          </a:solidFill>
                          <a:effectLst/>
                          <a:latin typeface="Poppins" pitchFamily="2" charset="77"/>
                          <a:cs typeface="Poppins" pitchFamily="2" charset="77"/>
                        </a:rPr>
                        <a:t>‡</a:t>
                      </a:r>
                      <a:endParaRPr kumimoji="0" lang="en-US" sz="18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53.8</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87.5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10.4</a:t>
                      </a:r>
                      <a:br>
                        <a:rPr kumimoji="0" lang="en-US" sz="1800" b="0" i="0" u="none" strike="noStrike" cap="none" normalizeH="0" baseline="0" dirty="0">
                          <a:ln>
                            <a:noFill/>
                          </a:ln>
                          <a:solidFill>
                            <a:schemeClr val="tx1"/>
                          </a:solidFill>
                          <a:effectLst/>
                          <a:latin typeface="Poppins" pitchFamily="2" charset="77"/>
                          <a:cs typeface="Poppins" pitchFamily="2" charset="77"/>
                        </a:rPr>
                      </a:br>
                      <a:r>
                        <a:rPr kumimoji="0" lang="en-US" sz="1800" b="0" i="0" u="none" strike="noStrike" cap="none" normalizeH="0" baseline="0" dirty="0">
                          <a:ln>
                            <a:noFill/>
                          </a:ln>
                          <a:solidFill>
                            <a:schemeClr val="tx1"/>
                          </a:solidFill>
                          <a:effectLst/>
                          <a:latin typeface="Poppins" pitchFamily="2" charset="77"/>
                          <a:cs typeface="Poppins" pitchFamily="2" charset="77"/>
                        </a:rPr>
                        <a:t>41.8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5" name="TextBox 4">
            <a:extLst>
              <a:ext uri="{FF2B5EF4-FFF2-40B4-BE49-F238E27FC236}">
                <a16:creationId xmlns:a16="http://schemas.microsoft.com/office/drawing/2014/main" id="{E1E326C5-EA6C-38EA-C67D-8D7105B06049}"/>
              </a:ext>
            </a:extLst>
          </p:cNvPr>
          <p:cNvSpPr txBox="1"/>
          <p:nvPr/>
        </p:nvSpPr>
        <p:spPr>
          <a:xfrm>
            <a:off x="428891" y="4148164"/>
            <a:ext cx="4880864" cy="697109"/>
          </a:xfrm>
          <a:prstGeom prst="rect">
            <a:avLst/>
          </a:prstGeom>
        </p:spPr>
        <p:txBody>
          <a:bodyPr vert="horz" wrap="none" lIns="0" tIns="0" rIns="0" bIns="0" rtlCol="0">
            <a:noAutofit/>
          </a:bodyPr>
          <a:lstStyle/>
          <a:p>
            <a:pPr algn="l"/>
            <a:r>
              <a:rPr lang="en-US" sz="1200" dirty="0"/>
              <a:t>*OR: 6.78; </a:t>
            </a:r>
            <a:r>
              <a:rPr lang="en-US" sz="1200" i="1" dirty="0"/>
              <a:t>P </a:t>
            </a:r>
            <a:r>
              <a:rPr lang="en-US" sz="1200" dirty="0"/>
              <a:t>&lt;.0001.</a:t>
            </a:r>
          </a:p>
          <a:p>
            <a:r>
              <a:rPr lang="en-US" sz="1200" baseline="30000" dirty="0">
                <a:latin typeface="Poppins" pitchFamily="2" charset="77"/>
                <a:cs typeface="Poppins" pitchFamily="2" charset="77"/>
              </a:rPr>
              <a:t>†</a:t>
            </a:r>
            <a:r>
              <a:rPr lang="en-US" sz="1200" dirty="0"/>
              <a:t>Primary NGS cohort defined as all randomly assigned patients, except for those recruited in China because Chinese patients were </a:t>
            </a:r>
          </a:p>
          <a:p>
            <a:pPr algn="l"/>
            <a:r>
              <a:rPr lang="en-US" sz="1200" dirty="0"/>
              <a:t>assessed according to flow cytometry rather than NGS testing</a:t>
            </a:r>
          </a:p>
          <a:p>
            <a:r>
              <a:rPr lang="en-US" sz="1200" baseline="30000" dirty="0">
                <a:latin typeface="Poppins" pitchFamily="2" charset="77"/>
                <a:cs typeface="Poppins" pitchFamily="2" charset="77"/>
              </a:rPr>
              <a:t>‡ </a:t>
            </a:r>
            <a:r>
              <a:rPr lang="en-US" sz="1200" dirty="0"/>
              <a:t>The MRD NGS-evaluable set (</a:t>
            </a:r>
            <a:r>
              <a:rPr lang="en-US" sz="1200" dirty="0" err="1"/>
              <a:t>posthoc</a:t>
            </a:r>
            <a:r>
              <a:rPr lang="en-US" sz="1200" dirty="0"/>
              <a:t> analysis) included patients that achieved ≥CR with a successful baseline calibration and </a:t>
            </a:r>
          </a:p>
          <a:p>
            <a:r>
              <a:rPr lang="en-US" sz="1200" dirty="0"/>
              <a:t>≥1 post-baseline MRD sample with a positive or negative result at the indicated threshold (10–5) by NGS</a:t>
            </a:r>
          </a:p>
          <a:p>
            <a:pPr algn="l"/>
            <a:endParaRPr lang="en-US" sz="1200" dirty="0"/>
          </a:p>
          <a:p>
            <a:pPr algn="l"/>
            <a:endParaRPr lang="en-US" sz="1200" dirty="0"/>
          </a:p>
          <a:p>
            <a:pPr algn="l"/>
            <a:endParaRPr lang="en-US" sz="1200" dirty="0"/>
          </a:p>
        </p:txBody>
      </p:sp>
    </p:spTree>
    <p:extLst>
      <p:ext uri="{BB962C8B-B14F-4D97-AF65-F5344CB8AC3E}">
        <p14:creationId xmlns:p14="http://schemas.microsoft.com/office/powerpoint/2010/main" val="3163048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474DA-731A-A623-DBD8-199EC14DA1C6}"/>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CDF2366-2007-EB20-87C9-AF5912CB2547}"/>
              </a:ext>
            </a:extLst>
          </p:cNvPr>
          <p:cNvSpPr>
            <a:spLocks noGrp="1" noChangeArrowheads="1"/>
          </p:cNvSpPr>
          <p:nvPr>
            <p:ph type="title"/>
          </p:nvPr>
        </p:nvSpPr>
        <p:spPr>
          <a:xfrm>
            <a:off x="231078" y="534083"/>
            <a:ext cx="11740260" cy="496290"/>
          </a:xfrm>
        </p:spPr>
        <p:txBody>
          <a:bodyPr/>
          <a:lstStyle/>
          <a:p>
            <a:r>
              <a:rPr lang="en-US" dirty="0"/>
              <a:t>MajesTEC-3: Safety</a:t>
            </a:r>
            <a:endParaRPr lang="en-US" altLang="en-US" dirty="0"/>
          </a:p>
        </p:txBody>
      </p:sp>
      <p:sp>
        <p:nvSpPr>
          <p:cNvPr id="12" name="Text Box 15">
            <a:extLst>
              <a:ext uri="{FF2B5EF4-FFF2-40B4-BE49-F238E27FC236}">
                <a16:creationId xmlns:a16="http://schemas.microsoft.com/office/drawing/2014/main" id="{33FF40B3-1F93-472A-0D6E-C4D053D2F449}"/>
              </a:ext>
            </a:extLst>
          </p:cNvPr>
          <p:cNvSpPr txBox="1">
            <a:spLocks noChangeArrowheads="1"/>
          </p:cNvSpPr>
          <p:nvPr/>
        </p:nvSpPr>
        <p:spPr bwMode="auto">
          <a:xfrm>
            <a:off x="3559175" y="6383180"/>
            <a:ext cx="5978835" cy="24622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Abstr LBA6. </a:t>
            </a:r>
          </a:p>
          <a:p>
            <a:pPr lvl="0">
              <a:spcBef>
                <a:spcPts val="0"/>
              </a:spcBef>
              <a:defRPr/>
            </a:pPr>
            <a:r>
              <a:rPr lang="en-US" altLang="en-US" sz="800" b="0" spc="-10" dirty="0">
                <a:solidFill>
                  <a:srgbClr val="161616"/>
                </a:solidFill>
                <a:latin typeface="Poppins" pitchFamily="2" charset="77"/>
              </a:rPr>
              <a:t>Costa. NEJM. 2025; Published Online December 9, 2025.   </a:t>
            </a:r>
            <a:endParaRPr lang="en-US" altLang="en-US" sz="800" b="0" dirty="0">
              <a:solidFill>
                <a:srgbClr val="161616"/>
              </a:solidFill>
              <a:latin typeface="Poppins" pitchFamily="2" charset="77"/>
            </a:endParaRPr>
          </a:p>
        </p:txBody>
      </p:sp>
      <p:graphicFrame>
        <p:nvGraphicFramePr>
          <p:cNvPr id="3" name="Group 32">
            <a:extLst>
              <a:ext uri="{FF2B5EF4-FFF2-40B4-BE49-F238E27FC236}">
                <a16:creationId xmlns:a16="http://schemas.microsoft.com/office/drawing/2014/main" id="{B9E2999C-C474-86CC-2825-C75FCA74F951}"/>
              </a:ext>
            </a:extLst>
          </p:cNvPr>
          <p:cNvGraphicFramePr>
            <a:graphicFrameLocks noGrp="1"/>
          </p:cNvGraphicFramePr>
          <p:nvPr>
            <p:extLst>
              <p:ext uri="{D42A27DB-BD31-4B8C-83A1-F6EECF244321}">
                <p14:modId xmlns:p14="http://schemas.microsoft.com/office/powerpoint/2010/main" val="199254152"/>
              </p:ext>
            </p:extLst>
          </p:nvPr>
        </p:nvGraphicFramePr>
        <p:xfrm>
          <a:off x="231078" y="1101790"/>
          <a:ext cx="11133877" cy="3444320"/>
        </p:xfrm>
        <a:graphic>
          <a:graphicData uri="http://schemas.openxmlformats.org/drawingml/2006/table">
            <a:tbl>
              <a:tblPr/>
              <a:tblGrid>
                <a:gridCol w="4078455">
                  <a:extLst>
                    <a:ext uri="{9D8B030D-6E8A-4147-A177-3AD203B41FA5}">
                      <a16:colId xmlns:a16="http://schemas.microsoft.com/office/drawing/2014/main" val="20000"/>
                    </a:ext>
                  </a:extLst>
                </a:gridCol>
                <a:gridCol w="1921934">
                  <a:extLst>
                    <a:ext uri="{9D8B030D-6E8A-4147-A177-3AD203B41FA5}">
                      <a16:colId xmlns:a16="http://schemas.microsoft.com/office/drawing/2014/main" val="20001"/>
                    </a:ext>
                  </a:extLst>
                </a:gridCol>
                <a:gridCol w="186267">
                  <a:extLst>
                    <a:ext uri="{9D8B030D-6E8A-4147-A177-3AD203B41FA5}">
                      <a16:colId xmlns:a16="http://schemas.microsoft.com/office/drawing/2014/main" val="1101652858"/>
                    </a:ext>
                  </a:extLst>
                </a:gridCol>
                <a:gridCol w="1735667">
                  <a:extLst>
                    <a:ext uri="{9D8B030D-6E8A-4147-A177-3AD203B41FA5}">
                      <a16:colId xmlns:a16="http://schemas.microsoft.com/office/drawing/2014/main" val="938045691"/>
                    </a:ext>
                  </a:extLst>
                </a:gridCol>
                <a:gridCol w="1746819">
                  <a:extLst>
                    <a:ext uri="{9D8B030D-6E8A-4147-A177-3AD203B41FA5}">
                      <a16:colId xmlns:a16="http://schemas.microsoft.com/office/drawing/2014/main" val="20002"/>
                    </a:ext>
                  </a:extLst>
                </a:gridCol>
                <a:gridCol w="1464735">
                  <a:extLst>
                    <a:ext uri="{9D8B030D-6E8A-4147-A177-3AD203B41FA5}">
                      <a16:colId xmlns:a16="http://schemas.microsoft.com/office/drawing/2014/main" val="1983915924"/>
                    </a:ext>
                  </a:extLst>
                </a:gridCol>
              </a:tblGrid>
              <a:tr h="29564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Tec-Dara (n = 283)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DPd/DVd (n = 290)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25561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491353580"/>
                  </a:ext>
                </a:extLst>
              </a:tr>
              <a:tr h="25561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Any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283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a:txBody>
                    <a:bodyPr/>
                    <a:lstStyle/>
                    <a:p>
                      <a:r>
                        <a:rPr lang="en-US" sz="1400" dirty="0"/>
                        <a:t>269 (95.1)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290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r>
                        <a:rPr lang="en-US" sz="1400" dirty="0"/>
                        <a:t>280 (96.6)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1501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Lymphopenia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Leukopenia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222 (78.4)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111 (39.2)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103 (36.4)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63 (22.3)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51 (18.0)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214 (75.6)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58 (20.5)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55 (19.4)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59 (20.8)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30 (10.6)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lnL w="12700" cmpd="sng">
                      <a:noFill/>
                      <a:prstDash val="solid"/>
                    </a:lnL>
                    <a:lnT w="12700" cmpd="sng">
                      <a:noFill/>
                      <a:prstDash val="solid"/>
                    </a:lnT>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240 (82.8)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103 (35.5)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126 (43.4)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50 (17.2)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61 (21.0)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br>
                        <a:rPr lang="en-US" sz="1400" dirty="0"/>
                      </a:br>
                      <a:r>
                        <a:rPr lang="en-US" sz="1400" dirty="0"/>
                        <a:t>228 (78.6)</a:t>
                      </a:r>
                      <a:br>
                        <a:rPr lang="en-US" sz="1400" dirty="0"/>
                      </a:br>
                      <a:r>
                        <a:rPr lang="en-US" sz="1400" dirty="0"/>
                        <a:t>50 (17.2)</a:t>
                      </a:r>
                      <a:br>
                        <a:rPr lang="en-US" sz="1400" dirty="0"/>
                      </a:br>
                      <a:r>
                        <a:rPr lang="en-US" sz="1400" dirty="0"/>
                        <a:t>68 (23.4)</a:t>
                      </a:r>
                      <a:br>
                        <a:rPr lang="en-US" sz="1400" dirty="0"/>
                      </a:br>
                      <a:r>
                        <a:rPr lang="en-US" sz="1400" dirty="0"/>
                        <a:t>32 (11.0)</a:t>
                      </a:r>
                      <a:br>
                        <a:rPr lang="en-US" sz="1400" dirty="0"/>
                      </a:br>
                      <a:r>
                        <a:rPr lang="en-US" sz="1400" dirty="0"/>
                        <a:t>46 (15.9)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9712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Nonhematologic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Cough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Pyrexia</a:t>
                      </a:r>
                      <a:endParaRPr kumimoji="0" lang="en-US" sz="1400" b="0" i="0" u="none" strike="noStrike" cap="none" normalizeH="0" baseline="3000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170 (60.1)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147 (51.9)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136 (48.1)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104 (36.7)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 (3.5)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 (0.4)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lnL w="12700" cmpd="sng">
                      <a:noFill/>
                      <a:prstDash val="solid"/>
                    </a:ln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tx1"/>
                          </a:solidFill>
                          <a:effectLst/>
                          <a:latin typeface="Poppins" pitchFamily="2" charset="77"/>
                          <a:cs typeface="Poppins" pitchFamily="2" charset="77"/>
                        </a:rPr>
                      </a:br>
                      <a:r>
                        <a:rPr kumimoji="0" lang="en-US" sz="1400" b="0" i="0" u="none" strike="noStrike" cap="none" normalizeH="0" baseline="0">
                          <a:ln>
                            <a:noFill/>
                          </a:ln>
                          <a:solidFill>
                            <a:schemeClr val="tx1"/>
                          </a:solidFill>
                          <a:effectLst/>
                          <a:latin typeface="Poppins" pitchFamily="2" charset="77"/>
                          <a:cs typeface="Poppins" pitchFamily="2" charset="77"/>
                        </a:rPr>
                        <a:t>--</a:t>
                      </a:r>
                      <a:br>
                        <a:rPr kumimoji="0" lang="en-US" sz="1400" b="0" i="0" u="none" strike="noStrike" cap="none" normalizeH="0" baseline="0">
                          <a:ln>
                            <a:noFill/>
                          </a:ln>
                          <a:solidFill>
                            <a:schemeClr val="tx1"/>
                          </a:solidFill>
                          <a:effectLst/>
                          <a:latin typeface="Poppins" pitchFamily="2" charset="77"/>
                          <a:cs typeface="Poppins" pitchFamily="2" charset="77"/>
                        </a:rPr>
                      </a:br>
                      <a:r>
                        <a:rPr kumimoji="0" lang="en-US" sz="1400" b="0" i="0" u="none" strike="noStrike" cap="none" normalizeH="0" baseline="0">
                          <a:ln>
                            <a:noFill/>
                          </a:ln>
                          <a:solidFill>
                            <a:schemeClr val="tx1"/>
                          </a:solidFill>
                          <a:effectLst/>
                          <a:latin typeface="Poppins" pitchFamily="2" charset="77"/>
                          <a:cs typeface="Poppins" pitchFamily="2" charset="77"/>
                        </a:rPr>
                        <a:t>89 (30.7)</a:t>
                      </a:r>
                      <a:br>
                        <a:rPr kumimoji="0" lang="en-US" sz="1400" b="0" i="0" u="none" strike="noStrike" cap="none" normalizeH="0" baseline="0">
                          <a:ln>
                            <a:noFill/>
                          </a:ln>
                          <a:solidFill>
                            <a:schemeClr val="tx1"/>
                          </a:solidFill>
                          <a:effectLst/>
                          <a:latin typeface="Poppins" pitchFamily="2" charset="77"/>
                          <a:cs typeface="Poppins" pitchFamily="2" charset="77"/>
                        </a:rPr>
                      </a:br>
                      <a:r>
                        <a:rPr kumimoji="0" lang="en-US" sz="1400" b="0" i="0" u="none" strike="noStrike" cap="none" normalizeH="0" baseline="0">
                          <a:ln>
                            <a:noFill/>
                          </a:ln>
                          <a:solidFill>
                            <a:schemeClr val="tx1"/>
                          </a:solidFill>
                          <a:effectLst/>
                          <a:latin typeface="Poppins" pitchFamily="2" charset="77"/>
                          <a:cs typeface="Poppins" pitchFamily="2" charset="77"/>
                        </a:rPr>
                        <a:t>66 (22.8)</a:t>
                      </a:r>
                      <a:br>
                        <a:rPr kumimoji="0" lang="en-US" sz="1400" b="0" i="0" u="none" strike="noStrike" cap="none" normalizeH="0" baseline="0">
                          <a:ln>
                            <a:noFill/>
                          </a:ln>
                          <a:solidFill>
                            <a:schemeClr val="tx1"/>
                          </a:solidFill>
                          <a:effectLst/>
                          <a:latin typeface="Poppins" pitchFamily="2" charset="77"/>
                          <a:cs typeface="Poppins" pitchFamily="2" charset="77"/>
                        </a:rPr>
                      </a:br>
                      <a:r>
                        <a:rPr kumimoji="0" lang="en-US" sz="1400" b="0" i="0" u="none" strike="noStrike" cap="none" normalizeH="0" baseline="0">
                          <a:ln>
                            <a:noFill/>
                          </a:ln>
                          <a:solidFill>
                            <a:schemeClr val="tx1"/>
                          </a:solidFill>
                          <a:effectLst/>
                          <a:latin typeface="Poppins" pitchFamily="2" charset="77"/>
                          <a:cs typeface="Poppins" pitchFamily="2" charset="77"/>
                        </a:rPr>
                        <a:t>55 (19.0)</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endParaRPr lang="en-US" sz="1400"/>
                    </a:p>
                    <a:p>
                      <a:pPr algn="ctr"/>
                      <a:r>
                        <a:rPr lang="en-US" sz="1400"/>
                        <a:t>--</a:t>
                      </a:r>
                      <a:br>
                        <a:rPr lang="en-US" sz="1400"/>
                      </a:br>
                      <a:r>
                        <a:rPr lang="en-US" sz="1400"/>
                        <a:t>7 (2.4)</a:t>
                      </a:r>
                      <a:br>
                        <a:rPr lang="en-US" sz="1400"/>
                      </a:br>
                      <a:r>
                        <a:rPr lang="en-US" sz="1400"/>
                        <a:t>0</a:t>
                      </a:r>
                      <a:br>
                        <a:rPr lang="en-US" sz="1400"/>
                      </a:br>
                      <a:r>
                        <a:rPr lang="en-US" sz="1400"/>
                        <a:t>1 (0.3)</a:t>
                      </a:r>
                      <a:endParaRPr lang="en-US" sz="14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sp>
        <p:nvSpPr>
          <p:cNvPr id="5" name="Content Placeholder 12">
            <a:extLst>
              <a:ext uri="{FF2B5EF4-FFF2-40B4-BE49-F238E27FC236}">
                <a16:creationId xmlns:a16="http://schemas.microsoft.com/office/drawing/2014/main" id="{8E8EDB21-D2B3-367E-5E6D-210F790170FE}"/>
              </a:ext>
            </a:extLst>
          </p:cNvPr>
          <p:cNvSpPr txBox="1">
            <a:spLocks/>
          </p:cNvSpPr>
          <p:nvPr/>
        </p:nvSpPr>
        <p:spPr>
          <a:xfrm>
            <a:off x="351767" y="4600593"/>
            <a:ext cx="5744233" cy="1378569"/>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spcBef>
                <a:spcPts val="1000"/>
              </a:spcBef>
              <a:buFont typeface="Arial" panose="020B0604020202020204" pitchFamily="34" charset="0"/>
              <a:buChar char="•"/>
            </a:pPr>
            <a:r>
              <a:rPr lang="en-US" altLang="en-US" sz="1600" dirty="0"/>
              <a:t>TEAEs leading to discontinuation: 4.6% Tec-Dara vs 5.5% DPd/DVd</a:t>
            </a:r>
          </a:p>
          <a:p>
            <a:pPr marL="342900" indent="-342900">
              <a:spcBef>
                <a:spcPts val="1000"/>
              </a:spcBef>
              <a:buFont typeface="Arial" panose="020B0604020202020204" pitchFamily="34" charset="0"/>
              <a:buChar char="•"/>
            </a:pPr>
            <a:r>
              <a:rPr lang="en-US" altLang="en-US" sz="1600" dirty="0"/>
              <a:t>Serious AEs: 70.7% Tec-Dara vs 62.4% DPd/DVd</a:t>
            </a:r>
          </a:p>
          <a:p>
            <a:pPr marL="342900" indent="-342900">
              <a:spcBef>
                <a:spcPts val="1000"/>
              </a:spcBef>
              <a:buFont typeface="Arial" panose="020B0604020202020204" pitchFamily="34" charset="0"/>
              <a:buChar char="•"/>
            </a:pPr>
            <a:r>
              <a:rPr lang="en-US" altLang="en-US" sz="1600" dirty="0"/>
              <a:t>Deaths: 7.1% Tec-Dara vs 5.9% DPd/DVd</a:t>
            </a:r>
          </a:p>
          <a:p>
            <a:pPr marL="342900" indent="-342900">
              <a:spcBef>
                <a:spcPts val="1000"/>
              </a:spcBef>
              <a:buFont typeface="Arial" panose="020B0604020202020204" pitchFamily="34" charset="0"/>
              <a:buChar char="•"/>
            </a:pPr>
            <a:r>
              <a:rPr lang="en-US" altLang="en-US" sz="1600" dirty="0"/>
              <a:t>ICANS (all resolved): 1.1%</a:t>
            </a:r>
          </a:p>
        </p:txBody>
      </p:sp>
      <p:sp>
        <p:nvSpPr>
          <p:cNvPr id="6" name="Content Placeholder 12">
            <a:extLst>
              <a:ext uri="{FF2B5EF4-FFF2-40B4-BE49-F238E27FC236}">
                <a16:creationId xmlns:a16="http://schemas.microsoft.com/office/drawing/2014/main" id="{B959083A-2C1A-D99E-E29C-67B61A7877D5}"/>
              </a:ext>
            </a:extLst>
          </p:cNvPr>
          <p:cNvSpPr txBox="1">
            <a:spLocks/>
          </p:cNvSpPr>
          <p:nvPr/>
        </p:nvSpPr>
        <p:spPr>
          <a:xfrm>
            <a:off x="6227105" y="4600592"/>
            <a:ext cx="5744233" cy="1378569"/>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spcBef>
                <a:spcPts val="1000"/>
              </a:spcBef>
              <a:buFont typeface="Arial" panose="020B0604020202020204" pitchFamily="34" charset="0"/>
              <a:buChar char="•"/>
            </a:pPr>
            <a:r>
              <a:rPr lang="en-US" altLang="en-US" sz="1600" dirty="0"/>
              <a:t>CRS events (all resolved): grade 1: 44.2%; grade 2: 15.9%; grade ≥3: none</a:t>
            </a:r>
          </a:p>
          <a:p>
            <a:pPr marL="574675" lvl="1" indent="-342900">
              <a:spcBef>
                <a:spcPts val="400"/>
              </a:spcBef>
              <a:buFont typeface="Arial" panose="020B0604020202020204" pitchFamily="34" charset="0"/>
              <a:buChar char="•"/>
            </a:pPr>
            <a:r>
              <a:rPr lang="en-US" altLang="en-US" sz="1400" dirty="0"/>
              <a:t>No grade 2 after the first cycle</a:t>
            </a:r>
          </a:p>
          <a:p>
            <a:pPr marL="574675" lvl="1" indent="-342900">
              <a:spcBef>
                <a:spcPts val="400"/>
              </a:spcBef>
              <a:buFont typeface="Arial" panose="020B0604020202020204" pitchFamily="34" charset="0"/>
              <a:buChar char="•"/>
            </a:pPr>
            <a:r>
              <a:rPr lang="en-US" altLang="en-US" sz="1400" dirty="0"/>
              <a:t>No prophylactic tocilizumab given per protocol</a:t>
            </a:r>
          </a:p>
          <a:p>
            <a:pPr marL="342900" indent="-342900">
              <a:spcBef>
                <a:spcPts val="1000"/>
              </a:spcBef>
              <a:buFont typeface="Arial" panose="020B0604020202020204" pitchFamily="34" charset="0"/>
              <a:buChar char="•"/>
            </a:pPr>
            <a:r>
              <a:rPr lang="en-US" altLang="en-US" sz="1600" dirty="0"/>
              <a:t>Patients treated with Tec-Dara experienced a significantly longer duration before symptom worsening vs those receiving DPd/DVd</a:t>
            </a:r>
          </a:p>
        </p:txBody>
      </p:sp>
    </p:spTree>
    <p:extLst>
      <p:ext uri="{BB962C8B-B14F-4D97-AF65-F5344CB8AC3E}">
        <p14:creationId xmlns:p14="http://schemas.microsoft.com/office/powerpoint/2010/main" val="3202749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42627-F741-8921-2B34-59B98B4382B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FF6A4DEF-3A5B-582E-8EC6-A3114596AAD4}"/>
              </a:ext>
            </a:extLst>
          </p:cNvPr>
          <p:cNvSpPr>
            <a:spLocks noGrp="1" noChangeArrowheads="1"/>
          </p:cNvSpPr>
          <p:nvPr>
            <p:ph type="title"/>
          </p:nvPr>
        </p:nvSpPr>
        <p:spPr>
          <a:xfrm>
            <a:off x="225870" y="486005"/>
            <a:ext cx="11740260" cy="496290"/>
          </a:xfrm>
        </p:spPr>
        <p:txBody>
          <a:bodyPr/>
          <a:lstStyle/>
          <a:p>
            <a:r>
              <a:rPr lang="en-US" dirty="0"/>
              <a:t>MajesTEC-3: Infections</a:t>
            </a:r>
            <a:endParaRPr lang="en-US" altLang="en-US" dirty="0"/>
          </a:p>
        </p:txBody>
      </p:sp>
      <p:sp>
        <p:nvSpPr>
          <p:cNvPr id="12" name="Text Box 15">
            <a:extLst>
              <a:ext uri="{FF2B5EF4-FFF2-40B4-BE49-F238E27FC236}">
                <a16:creationId xmlns:a16="http://schemas.microsoft.com/office/drawing/2014/main" id="{3CF5E106-4302-06C9-ECBC-D607B6FDA884}"/>
              </a:ext>
            </a:extLst>
          </p:cNvPr>
          <p:cNvSpPr txBox="1">
            <a:spLocks noChangeArrowheads="1"/>
          </p:cNvSpPr>
          <p:nvPr/>
        </p:nvSpPr>
        <p:spPr bwMode="auto">
          <a:xfrm>
            <a:off x="3559175" y="6506290"/>
            <a:ext cx="5978835"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lvl="0">
              <a:spcBef>
                <a:spcPts val="0"/>
              </a:spcBef>
              <a:defRPr/>
            </a:pPr>
            <a:r>
              <a:rPr lang="en-US" altLang="en-US" sz="800" b="0" spc="-10" dirty="0">
                <a:solidFill>
                  <a:srgbClr val="161616"/>
                </a:solidFill>
                <a:latin typeface="Poppins" pitchFamily="2" charset="77"/>
              </a:rPr>
              <a:t>Mateos. ASH 2025. </a:t>
            </a:r>
            <a:r>
              <a:rPr lang="en-US" altLang="en-US" sz="800" b="0" spc="-10" dirty="0" err="1">
                <a:solidFill>
                  <a:srgbClr val="161616"/>
                </a:solidFill>
                <a:latin typeface="Poppins" pitchFamily="2" charset="77"/>
              </a:rPr>
              <a:t>Abstr</a:t>
            </a:r>
            <a:r>
              <a:rPr lang="en-US" altLang="en-US" sz="800" b="0" spc="-10" dirty="0">
                <a:solidFill>
                  <a:srgbClr val="161616"/>
                </a:solidFill>
                <a:latin typeface="Poppins" pitchFamily="2" charset="77"/>
              </a:rPr>
              <a:t> LBA6. Costa. NEJM. 2025; Published Online December 9, 2025. . </a:t>
            </a:r>
            <a:endParaRPr lang="en-US" altLang="en-US" sz="800" b="0" dirty="0">
              <a:solidFill>
                <a:srgbClr val="161616"/>
              </a:solidFill>
              <a:latin typeface="Poppins" pitchFamily="2" charset="77"/>
            </a:endParaRPr>
          </a:p>
        </p:txBody>
      </p:sp>
      <p:graphicFrame>
        <p:nvGraphicFramePr>
          <p:cNvPr id="5" name="Group 32">
            <a:extLst>
              <a:ext uri="{FF2B5EF4-FFF2-40B4-BE49-F238E27FC236}">
                <a16:creationId xmlns:a16="http://schemas.microsoft.com/office/drawing/2014/main" id="{D824F672-5535-BA02-71F9-E7A858AEDF28}"/>
              </a:ext>
            </a:extLst>
          </p:cNvPr>
          <p:cNvGraphicFramePr>
            <a:graphicFrameLocks noGrp="1"/>
          </p:cNvGraphicFramePr>
          <p:nvPr>
            <p:extLst>
              <p:ext uri="{D42A27DB-BD31-4B8C-83A1-F6EECF244321}">
                <p14:modId xmlns:p14="http://schemas.microsoft.com/office/powerpoint/2010/main" val="3470833910"/>
              </p:ext>
            </p:extLst>
          </p:nvPr>
        </p:nvGraphicFramePr>
        <p:xfrm>
          <a:off x="390832" y="982295"/>
          <a:ext cx="11133877" cy="3352864"/>
        </p:xfrm>
        <a:graphic>
          <a:graphicData uri="http://schemas.openxmlformats.org/drawingml/2006/table">
            <a:tbl>
              <a:tblPr/>
              <a:tblGrid>
                <a:gridCol w="4425589">
                  <a:extLst>
                    <a:ext uri="{9D8B030D-6E8A-4147-A177-3AD203B41FA5}">
                      <a16:colId xmlns:a16="http://schemas.microsoft.com/office/drawing/2014/main" val="20000"/>
                    </a:ext>
                  </a:extLst>
                </a:gridCol>
                <a:gridCol w="1574800">
                  <a:extLst>
                    <a:ext uri="{9D8B030D-6E8A-4147-A177-3AD203B41FA5}">
                      <a16:colId xmlns:a16="http://schemas.microsoft.com/office/drawing/2014/main" val="20001"/>
                    </a:ext>
                  </a:extLst>
                </a:gridCol>
                <a:gridCol w="186267">
                  <a:extLst>
                    <a:ext uri="{9D8B030D-6E8A-4147-A177-3AD203B41FA5}">
                      <a16:colId xmlns:a16="http://schemas.microsoft.com/office/drawing/2014/main" val="1101652858"/>
                    </a:ext>
                  </a:extLst>
                </a:gridCol>
                <a:gridCol w="1735667">
                  <a:extLst>
                    <a:ext uri="{9D8B030D-6E8A-4147-A177-3AD203B41FA5}">
                      <a16:colId xmlns:a16="http://schemas.microsoft.com/office/drawing/2014/main" val="938045691"/>
                    </a:ext>
                  </a:extLst>
                </a:gridCol>
                <a:gridCol w="1746819">
                  <a:extLst>
                    <a:ext uri="{9D8B030D-6E8A-4147-A177-3AD203B41FA5}">
                      <a16:colId xmlns:a16="http://schemas.microsoft.com/office/drawing/2014/main" val="20002"/>
                    </a:ext>
                  </a:extLst>
                </a:gridCol>
                <a:gridCol w="1464735">
                  <a:extLst>
                    <a:ext uri="{9D8B030D-6E8A-4147-A177-3AD203B41FA5}">
                      <a16:colId xmlns:a16="http://schemas.microsoft.com/office/drawing/2014/main" val="1983915924"/>
                    </a:ext>
                  </a:extLst>
                </a:gridCol>
              </a:tblGrid>
              <a:tr h="214111">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Tec-Dara (n = 283)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DPd/DVd (n = 290)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214111">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491353580"/>
                  </a:ext>
                </a:extLst>
              </a:tr>
              <a:tr h="2141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Infection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273 (96.5)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a:txBody>
                    <a:bodyPr/>
                    <a:lstStyle/>
                    <a:p>
                      <a:r>
                        <a:rPr lang="en-US" sz="1400" dirty="0"/>
                        <a:t>153 (54.1)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244 (84.1)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r>
                        <a:rPr lang="en-US" sz="1400" dirty="0"/>
                        <a:t>126 (43.4)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86267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Treatment-emergent infection or infestation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COVID-19</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URTI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Pneumonia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Nasopharyngitis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Sinusitis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Rhinovirus infection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Bronchitis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Influenza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COVID-19 pneumonia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UTI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124 (43.8)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115 (40.6)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65 (23.0)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62 (21.9)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52 (18.4)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44 (15.5)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40 (14.1)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38 (13.4)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34 (12.0)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29 (10.2)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17 (6.0)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 (4.2)</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47 (16.6)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 (1.8)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 (1.8)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 (0.7)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 (2.8)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32 (11.3)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lnL w="12700" cmpd="sng">
                      <a:noFill/>
                      <a:prstDash val="solid"/>
                    </a:lnL>
                    <a:lnT w="12700" cmpd="sng">
                      <a:noFill/>
                      <a:prstDash val="solid"/>
                    </a:lnT>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97 (33.4)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88 (30.3)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53 (18.3)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57 (19.7)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17 (5.9)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 (3.4)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31 (10.7)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43 (14.8)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12 (4.1)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27 (9.3)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algn="ctr"/>
                      <a:br>
                        <a:rPr lang="en-US" sz="1400" dirty="0"/>
                      </a:br>
                      <a:r>
                        <a:rPr lang="en-US" sz="1400" dirty="0"/>
                        <a:t>6 (2.1)</a:t>
                      </a:r>
                    </a:p>
                    <a:p>
                      <a:pPr algn="ctr"/>
                      <a:r>
                        <a:rPr lang="en-US" sz="1400" dirty="0"/>
                        <a:t>7 (2.4)</a:t>
                      </a:r>
                      <a:br>
                        <a:rPr lang="en-US" sz="1400" dirty="0"/>
                      </a:br>
                      <a:r>
                        <a:rPr lang="en-US" sz="1400" dirty="0"/>
                        <a:t>43 (14.8)</a:t>
                      </a:r>
                      <a:br>
                        <a:rPr lang="en-US" sz="1400" dirty="0"/>
                      </a:br>
                      <a:r>
                        <a:rPr lang="en-US" sz="1400" dirty="0"/>
                        <a:t>0</a:t>
                      </a:r>
                      <a:br>
                        <a:rPr lang="en-US" sz="1400" dirty="0"/>
                      </a:br>
                      <a:r>
                        <a:rPr lang="en-US" sz="1400" dirty="0"/>
                        <a:t>3 (1.0)</a:t>
                      </a:r>
                    </a:p>
                    <a:p>
                      <a:pPr algn="ctr"/>
                      <a:r>
                        <a:rPr lang="en-US" sz="1400" dirty="0"/>
                        <a:t>1 (0.3)</a:t>
                      </a:r>
                      <a:br>
                        <a:rPr lang="en-US" sz="1400" dirty="0"/>
                      </a:br>
                      <a:r>
                        <a:rPr lang="en-US" sz="1400" dirty="0"/>
                        <a:t>6 (2.1)</a:t>
                      </a:r>
                    </a:p>
                    <a:p>
                      <a:pPr algn="ctr"/>
                      <a:r>
                        <a:rPr lang="en-US" sz="1400" dirty="0"/>
                        <a:t>10 (3.4)</a:t>
                      </a:r>
                      <a:br>
                        <a:rPr lang="en-US" sz="1400" dirty="0"/>
                      </a:br>
                      <a:r>
                        <a:rPr lang="en-US" sz="1400" dirty="0"/>
                        <a:t>7 (2.4)</a:t>
                      </a:r>
                      <a:br>
                        <a:rPr lang="en-US" sz="1400" dirty="0"/>
                      </a:br>
                      <a:r>
                        <a:rPr lang="en-US" sz="1400" dirty="0"/>
                        <a:t>1 (0.3)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
        <p:nvSpPr>
          <p:cNvPr id="6" name="Content Placeholder 12">
            <a:extLst>
              <a:ext uri="{FF2B5EF4-FFF2-40B4-BE49-F238E27FC236}">
                <a16:creationId xmlns:a16="http://schemas.microsoft.com/office/drawing/2014/main" id="{D5F26BBA-B181-5104-4C62-FE5F413E9CDB}"/>
              </a:ext>
            </a:extLst>
          </p:cNvPr>
          <p:cNvSpPr txBox="1">
            <a:spLocks/>
          </p:cNvSpPr>
          <p:nvPr/>
        </p:nvSpPr>
        <p:spPr>
          <a:xfrm>
            <a:off x="324465" y="4287080"/>
            <a:ext cx="11274867" cy="1378569"/>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1600" dirty="0"/>
              <a:t>Low IgG levels common in the Tec-Dara arm, occurring in 84.5% of patients</a:t>
            </a:r>
          </a:p>
          <a:p>
            <a:pPr marL="342900" indent="-342900">
              <a:buFont typeface="Arial" panose="020B0604020202020204" pitchFamily="34" charset="0"/>
              <a:buChar char="•"/>
            </a:pPr>
            <a:r>
              <a:rPr lang="en-US" altLang="en-US" sz="1600" dirty="0"/>
              <a:t>13 patients (4.6%) receiving Tec-Dara experienced infection-related deaths</a:t>
            </a:r>
          </a:p>
          <a:p>
            <a:pPr marL="574675" lvl="1" indent="-342900">
              <a:spcBef>
                <a:spcPts val="1000"/>
              </a:spcBef>
              <a:buFont typeface="Calibri" panose="020F0502020204030204" pitchFamily="34" charset="0"/>
              <a:buChar char="─"/>
            </a:pPr>
            <a:r>
              <a:rPr lang="en-US" altLang="en-US" sz="1400" dirty="0"/>
              <a:t>Most (12/13) occurred within the first 6 mo of therapy; 3 attributed to COVID-19, and 9 of the 12 had not received IgRT</a:t>
            </a:r>
          </a:p>
          <a:p>
            <a:pPr marL="342900" indent="-342900">
              <a:spcBef>
                <a:spcPts val="1000"/>
              </a:spcBef>
              <a:buFont typeface="Arial" panose="020B0604020202020204" pitchFamily="34" charset="0"/>
              <a:buChar char="•"/>
            </a:pPr>
            <a:r>
              <a:rPr lang="en-US" altLang="en-US" sz="1600" dirty="0"/>
              <a:t>Following 2023 study amendment to emphasize IgRT replacement and antimicrobial prevention, 87.3% of patients received ≥1 Ig dose; only 1 infection-related death reported after update</a:t>
            </a:r>
          </a:p>
          <a:p>
            <a:pPr marL="342900" indent="-342900">
              <a:spcBef>
                <a:spcPts val="1000"/>
              </a:spcBef>
              <a:buFont typeface="Arial" panose="020B0604020202020204" pitchFamily="34" charset="0"/>
              <a:buChar char="•"/>
            </a:pPr>
            <a:r>
              <a:rPr lang="en-US" altLang="en-US" sz="1600" dirty="0"/>
              <a:t>Rates of grade ≥3 infections similar between treatment arms after first 6 mo and continued to decline</a:t>
            </a:r>
          </a:p>
        </p:txBody>
      </p:sp>
    </p:spTree>
    <p:extLst>
      <p:ext uri="{BB962C8B-B14F-4D97-AF65-F5344CB8AC3E}">
        <p14:creationId xmlns:p14="http://schemas.microsoft.com/office/powerpoint/2010/main" val="1432710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dirty="0"/>
              <a:t>MajesTEC-3: Investigators’ Conclusions</a:t>
            </a:r>
            <a:endParaRPr lang="en-US" altLang="en-US" dirty="0"/>
          </a:p>
        </p:txBody>
      </p:sp>
      <p:sp>
        <p:nvSpPr>
          <p:cNvPr id="5" name="Text Box 15">
            <a:extLst>
              <a:ext uri="{FF2B5EF4-FFF2-40B4-BE49-F238E27FC236}">
                <a16:creationId xmlns:a16="http://schemas.microsoft.com/office/drawing/2014/main" id="{195DB1B1-EDAD-EFC4-4131-F087EE95E313}"/>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Mateos. ASH 2025. Abstr LBA6. Costa. NEJM. 2025; Published Online December 9, 2025. </a:t>
            </a:r>
            <a:endParaRPr lang="en-US" altLang="en-US" sz="800" b="0" dirty="0">
              <a:solidFill>
                <a:srgbClr val="161616"/>
              </a:solidFill>
              <a:latin typeface="Poppins" pitchFamily="2" charset="77"/>
            </a:endParaRPr>
          </a:p>
        </p:txBody>
      </p:sp>
      <p:sp>
        <p:nvSpPr>
          <p:cNvPr id="4" name="Content Placeholder 12">
            <a:extLst>
              <a:ext uri="{FF2B5EF4-FFF2-40B4-BE49-F238E27FC236}">
                <a16:creationId xmlns:a16="http://schemas.microsoft.com/office/drawing/2014/main" id="{8D55DA25-E016-EB88-DD2C-E5FE884F8C3E}"/>
              </a:ext>
            </a:extLst>
          </p:cNvPr>
          <p:cNvSpPr>
            <a:spLocks noGrp="1"/>
          </p:cNvSpPr>
          <p:nvPr>
            <p:ph idx="1"/>
          </p:nvPr>
        </p:nvSpPr>
        <p:spPr>
          <a:xfrm>
            <a:off x="231078" y="1335023"/>
            <a:ext cx="11740260" cy="4754880"/>
          </a:xfrm>
        </p:spPr>
        <p:txBody>
          <a:bodyPr/>
          <a:lstStyle/>
          <a:p>
            <a:pPr marL="342900" indent="-342900">
              <a:buFont typeface="Arial" panose="020B0604020202020204" pitchFamily="34" charset="0"/>
              <a:buChar char="•"/>
            </a:pPr>
            <a:r>
              <a:rPr lang="en-US" altLang="en-US" sz="2000" dirty="0"/>
              <a:t>Tec-Dara demonstrated the strongest PFS benefit reported to date (HR: 0.17), with the curve flattening after approximately 6 mo, indicating potential for durable disease control</a:t>
            </a:r>
          </a:p>
          <a:p>
            <a:pPr marL="342900" indent="-342900">
              <a:buFont typeface="Arial" panose="020B0604020202020204" pitchFamily="34" charset="0"/>
              <a:buChar char="•"/>
            </a:pPr>
            <a:r>
              <a:rPr lang="en-US" altLang="en-US" sz="2000" dirty="0"/>
              <a:t>83.4% of patients remained progression free at 3 yr, including those with high-risk features such as adverse cytogenetics, extramedullary disease, ISS stage III, or prior CD38-directed treatment</a:t>
            </a:r>
          </a:p>
          <a:p>
            <a:pPr marL="342900" indent="-342900">
              <a:buFont typeface="Arial" panose="020B0604020202020204" pitchFamily="34" charset="0"/>
              <a:buChar char="•"/>
            </a:pPr>
            <a:r>
              <a:rPr lang="en-US" altLang="en-US" sz="2000" dirty="0"/>
              <a:t>OS favored Tec-Dara, demonstrated by an HR of 0.46</a:t>
            </a:r>
          </a:p>
          <a:p>
            <a:pPr marL="342900" indent="-342900">
              <a:buFont typeface="Arial" panose="020B0604020202020204" pitchFamily="34" charset="0"/>
              <a:buChar char="•"/>
            </a:pPr>
            <a:r>
              <a:rPr lang="en-US" altLang="en-US" sz="2000" dirty="0"/>
              <a:t>Grade ≥3 infections peaked during the initial 6-mo period and subsequently declined; optimal management includes prophylaxis, monitoring, and appropriate IgRT application</a:t>
            </a:r>
          </a:p>
          <a:p>
            <a:pPr marL="342900" indent="-342900">
              <a:buFont typeface="Arial" panose="020B0604020202020204" pitchFamily="34" charset="0"/>
              <a:buChar char="•"/>
            </a:pPr>
            <a:r>
              <a:rPr lang="en-US" altLang="en-US" sz="2000" dirty="0"/>
              <a:t>Investigators conclude that substantial efficacy and manageable CRS profile with feasibility of combining teclistamab with existing daratumumab schedules are supportive of Tec-Dara as a new standard of care for second-line and later treatment with widespread potential in both academic and community settings </a:t>
            </a:r>
            <a:endParaRPr lang="en-US" altLang="en-US" sz="1600" dirty="0"/>
          </a:p>
        </p:txBody>
      </p:sp>
    </p:spTree>
    <p:extLst>
      <p:ext uri="{BB962C8B-B14F-4D97-AF65-F5344CB8AC3E}">
        <p14:creationId xmlns:p14="http://schemas.microsoft.com/office/powerpoint/2010/main" val="2733978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slidesets with expert faculty commentary on all the key studies in:</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ASH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
        <p:nvSpPr>
          <p:cNvPr id="2" name="Rectangle 2">
            <a:extLst>
              <a:ext uri="{FF2B5EF4-FFF2-40B4-BE49-F238E27FC236}">
                <a16:creationId xmlns:a16="http://schemas.microsoft.com/office/drawing/2014/main" id="{61E4FA1D-BB97-6CFF-0282-9E17F043BAB6}"/>
              </a:ext>
            </a:extLst>
          </p:cNvPr>
          <p:cNvSpPr txBox="1">
            <a:spLocks noChangeArrowheads="1"/>
          </p:cNvSpPr>
          <p:nvPr/>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pPr>
            <a:r>
              <a:rPr lang="en-US" sz="1800" dirty="0">
                <a:solidFill>
                  <a:srgbClr val="161616"/>
                </a:solidFill>
              </a:rPr>
              <a:t>Leukemias</a:t>
            </a:r>
          </a:p>
          <a:p>
            <a:pPr marL="285750" indent="-285750" algn="l">
              <a:buFont typeface="Arial" panose="020B0604020202020204" pitchFamily="34" charset="0"/>
              <a:buChar char="•"/>
            </a:pPr>
            <a:r>
              <a:rPr lang="en-US" sz="1800" dirty="0">
                <a:solidFill>
                  <a:srgbClr val="161616"/>
                </a:solidFill>
              </a:rPr>
              <a:t>Lymphomas</a:t>
            </a:r>
          </a:p>
          <a:p>
            <a:pPr marL="285750" lvl="0" indent="-285750" algn="l">
              <a:buFont typeface="Arial" panose="020B0604020202020204" pitchFamily="34" charset="0"/>
              <a:buChar cha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MDS/MPN</a:t>
            </a:r>
          </a:p>
        </p:txBody>
      </p:sp>
      <p:sp>
        <p:nvSpPr>
          <p:cNvPr id="3" name="Rectangle 2">
            <a:extLst>
              <a:ext uri="{FF2B5EF4-FFF2-40B4-BE49-F238E27FC236}">
                <a16:creationId xmlns:a16="http://schemas.microsoft.com/office/drawing/2014/main" id="{75DE32AA-948B-24E0-7B24-D0D9F64AAFA1}"/>
              </a:ext>
            </a:extLst>
          </p:cNvPr>
          <p:cNvSpPr txBox="1">
            <a:spLocks noChangeArrowheads="1"/>
          </p:cNvSpPr>
          <p:nvPr/>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defRPr/>
            </a:pPr>
            <a:r>
              <a:rPr lang="en-US" sz="1800" dirty="0">
                <a:solidFill>
                  <a:srgbClr val="161616"/>
                </a:solidFill>
              </a:rPr>
              <a:t>Multiple myeloma</a:t>
            </a:r>
          </a:p>
          <a:p>
            <a:pPr marL="285750" marR="0" lvl="0" indent="-285750" algn="l" defTabSz="914400" rtl="0" eaLnBrk="1" fontAlgn="auto" latinLnBrk="0" hangingPunct="1">
              <a:lnSpc>
                <a:spcPct val="100000"/>
              </a:lnSpc>
              <a:spcBef>
                <a:spcPts val="1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Nonmalignant blood diseases</a:t>
            </a:r>
          </a:p>
        </p:txBody>
      </p:sp>
    </p:spTree>
  </p:cSld>
  <p:clrMapOvr>
    <a:masterClrMapping/>
  </p:clrMapOvr>
</p:sld>
</file>

<file path=ppt/theme/theme1.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47fbc76-1bba-4b69-b54f-3a49590c7890">
      <Terms xmlns="http://schemas.microsoft.com/office/infopath/2007/PartnerControls"/>
    </lcf76f155ced4ddcb4097134ff3c332f>
    <TaxCatchAll xmlns="22fd6914-46d4-4c7e-bbad-46e82841b69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6CB1DC591611645837747EA43C517FC" ma:contentTypeVersion="11" ma:contentTypeDescription="Create a new document." ma:contentTypeScope="" ma:versionID="fbd8ab19b1a61ffb13b6fa070e1960e4">
  <xsd:schema xmlns:xsd="http://www.w3.org/2001/XMLSchema" xmlns:xs="http://www.w3.org/2001/XMLSchema" xmlns:p="http://schemas.microsoft.com/office/2006/metadata/properties" xmlns:ns2="b47fbc76-1bba-4b69-b54f-3a49590c7890" xmlns:ns3="22fd6914-46d4-4c7e-bbad-46e82841b69d" targetNamespace="http://schemas.microsoft.com/office/2006/metadata/properties" ma:root="true" ma:fieldsID="1f542a2d26714ab1ada2bd79b9eba71c" ns2:_="" ns3:_="">
    <xsd:import namespace="b47fbc76-1bba-4b69-b54f-3a49590c7890"/>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7fbc76-1bba-4b69-b54f-3a49590c78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F835CA-C980-4315-83E3-C666BB3E5A59}">
  <ds:schemaRefs>
    <ds:schemaRef ds:uri="http://purl.org/dc/elements/1.1/"/>
    <ds:schemaRef ds:uri="22fd6914-46d4-4c7e-bbad-46e82841b69d"/>
    <ds:schemaRef ds:uri="http://www.w3.org/XML/1998/namespace"/>
    <ds:schemaRef ds:uri="http://schemas.microsoft.com/office/2006/documentManagement/types"/>
    <ds:schemaRef ds:uri="b47fbc76-1bba-4b69-b54f-3a49590c7890"/>
    <ds:schemaRef ds:uri="http://purl.org/dc/terms/"/>
    <ds:schemaRef ds:uri="http://schemas.microsoft.com/office/infopath/2007/PartnerControls"/>
    <ds:schemaRef ds:uri="http://schemas.openxmlformats.org/package/2006/metadata/core-propertie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9E2E6C7-A0B8-4D32-AFD1-585A6E70CE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7fbc76-1bba-4b69-b54f-3a49590c7890"/>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F19BC09-9F79-41DB-BBE3-EA66CE08119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786</TotalTime>
  <Words>3224</Words>
  <Application>Microsoft Office PowerPoint</Application>
  <PresentationFormat>Widescreen</PresentationFormat>
  <Paragraphs>490</Paragraphs>
  <Slides>14</Slides>
  <Notes>14</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14</vt:i4>
      </vt:variant>
    </vt:vector>
  </HeadingPairs>
  <TitlesOfParts>
    <vt:vector size="28" baseType="lpstr">
      <vt:lpstr>Aptos</vt:lpstr>
      <vt:lpstr>Arial</vt:lpstr>
      <vt:lpstr>Calibri</vt:lpstr>
      <vt:lpstr>Newsreader ExtraBold</vt:lpstr>
      <vt:lpstr>Newsreader SemiBold</vt:lpstr>
      <vt:lpstr>Poppins</vt:lpstr>
      <vt:lpstr>Poppins Light</vt:lpstr>
      <vt:lpstr>Poppins Medium</vt:lpstr>
      <vt:lpstr>Times</vt:lpstr>
      <vt:lpstr>Wingdings</vt:lpstr>
      <vt:lpstr>Office</vt:lpstr>
      <vt:lpstr>4_Office</vt:lpstr>
      <vt:lpstr>3_Office</vt:lpstr>
      <vt:lpstr>2_Office</vt:lpstr>
      <vt:lpstr>MajesTEC-3: Teclistamab + Daratumumab vs Daratumumab-Based Regimens (DPd/DVd) in Patients With R/R Multiple Myeloma</vt:lpstr>
      <vt:lpstr>About These Slides</vt:lpstr>
      <vt:lpstr>MajesTEC-3: Background</vt:lpstr>
      <vt:lpstr>MajesTEC-3: Study Design</vt:lpstr>
      <vt:lpstr>MajesTEC-3: Baseline Characteristics</vt:lpstr>
      <vt:lpstr>MajesTEC-3: PFS</vt:lpstr>
      <vt:lpstr>MajesTEC-3: OS</vt:lpstr>
      <vt:lpstr>MajesTEC-3: PFS and OS Subgroup Analysis</vt:lpstr>
      <vt:lpstr>MajesTEC-3: Treatment Response and Duration</vt:lpstr>
      <vt:lpstr>MajesTEC-3: MRD Negativity</vt:lpstr>
      <vt:lpstr>MajesTEC-3: Safety</vt:lpstr>
      <vt:lpstr>MajesTEC-3: Infections</vt:lpstr>
      <vt:lpstr>MajesTEC-3: Investigators’ Conclusions</vt:lpstr>
      <vt:lpstr>Go Online for More Coverage of ASH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MajesTEC-3: Teclistamab + Daratumumab vs Daratumumab-Based Regimens (DPd/DVd) in Patients With R/R Multiple Myeloma</dc:title>
  <dc:creator>Timothy Quill</dc:creator>
  <cp:lastModifiedBy>Valerie Wenzel</cp:lastModifiedBy>
  <cp:revision>43</cp:revision>
  <dcterms:created xsi:type="dcterms:W3CDTF">2025-12-04T13:55:49Z</dcterms:created>
  <dcterms:modified xsi:type="dcterms:W3CDTF">2025-12-12T21:28:21Z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0x01010036CB1DC591611645837747EA43C517FC</vt:lpwstr>
  </property>
  <property fmtid="{D5CDD505-2E9C-101B-9397-08002B2CF9AE}" pid="3" name="MediaServiceImageTags">
    <vt:lpwstr/>
  </property>
</Properties>
</file>