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308" r:id="rId8"/>
    <p:sldId id="323" r:id="rId9"/>
    <p:sldId id="322" r:id="rId10"/>
    <p:sldId id="325" r:id="rId11"/>
    <p:sldId id="336" r:id="rId12"/>
    <p:sldId id="337" r:id="rId13"/>
    <p:sldId id="338" r:id="rId14"/>
    <p:sldId id="330"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392"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indy Tanzola" initials="MT" lastIdx="5" clrIdx="15">
    <p:extLst>
      <p:ext uri="{19B8F6BF-5375-455C-9EA6-DF929625EA0E}">
        <p15:presenceInfo xmlns:p15="http://schemas.microsoft.com/office/powerpoint/2012/main" userId="S::mtanzola@gotoper.com::47393621-f287-4eae-b41f-5126b3036efb" providerId="AD"/>
      </p:ext>
    </p:extLst>
  </p:cmAuthor>
  <p:cmAuthor id="17" name="CLINICALOPTIONS\mbecker" initials="C" lastIdx="11" clrIdx="16">
    <p:extLst>
      <p:ext uri="{19B8F6BF-5375-455C-9EA6-DF929625EA0E}">
        <p15:presenceInfo xmlns:p15="http://schemas.microsoft.com/office/powerpoint/2012/main" userId="CLINICALOPTIONS\mbecker" providerId="None"/>
      </p:ext>
    </p:extLst>
  </p:cmAuthor>
  <p:cmAuthor id="18" name="CLINICALOPTIONS\tquill" initials="C" lastIdx="4" clrIdx="17">
    <p:extLst>
      <p:ext uri="{19B8F6BF-5375-455C-9EA6-DF929625EA0E}">
        <p15:presenceInfo xmlns:p15="http://schemas.microsoft.com/office/powerpoint/2012/main" userId="CLINICALOPTIONS\tquill" providerId="None"/>
      </p:ext>
    </p:extLst>
  </p:cmAuthor>
  <p:cmAuthor id="19" name="Jaime Flores" initials="JF" lastIdx="3" clrIdx="18">
    <p:extLst>
      <p:ext uri="{19B8F6BF-5375-455C-9EA6-DF929625EA0E}">
        <p15:presenceInfo xmlns:p15="http://schemas.microsoft.com/office/powerpoint/2012/main" userId="S::jaime@jaime-flores.com::8b2dc643-5a6a-415b-b6b2-7c918b013cb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AC21BE-3E9C-455D-8CE6-132036CFD723}" v="47" dt="2023-02-24T17:12:08.55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608"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392"/>
        <p:guide pos="3864"/>
        <p:guide pos="453"/>
        <p:guide pos="7248"/>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SBRT, stereotactic body radiotherapy.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465078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ea typeface="ＭＳ Ｐゴシック" pitchFamily="34" charset="-128"/>
              </a:rPr>
              <a:t>ADT, androgen-deprivation therapy; CTCAE, Common Terminology Criteria for Adverse Events; DFS, disease-free survival; EPIC, Expanded Prostate Cancer Index; EPIC-26, Expanded Prostate Index Composite; IIEF-5, International Index of Erectile Function; IPSS, International Prostate Symptom Score; OS, overall survival; PRO, patient-reported outcome; RTOG, Radiation Therapy Oncology Group; </a:t>
            </a:r>
            <a:r>
              <a:rPr lang="en-US" i="1" dirty="0"/>
              <a:t>SBRT, stereotactic body radiotherapy</a:t>
            </a:r>
            <a:r>
              <a:rPr lang="en-US" b="0" i="1" dirty="0">
                <a:ea typeface="ＭＳ Ｐゴシック" pitchFamily="34" charset="-128"/>
              </a:rPr>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002873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IQR, interquartile range; PSA, prostate-specific antigen; SBRT, stereotactic body radiotherapy.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032282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SBRT, stereotactic body radiotherapy; SD, standard deviation.</a:t>
            </a:r>
          </a:p>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419448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ea typeface="ＭＳ Ｐゴシック" pitchFamily="34" charset="-128"/>
              </a:rPr>
              <a:t>AE, adverse event; CTCAE, Common Terminology Criteria for Adverse Events; GI, gastrointestinal GU, genitourinary; </a:t>
            </a:r>
            <a:r>
              <a:rPr lang="en-US" i="1" dirty="0"/>
              <a:t>SBRT, stereotactic body radiotherapy.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137281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SBRT, stereotactic body radiotherapy.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551658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clinicaloptions.com/oncology"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PACE-A: Phase III Trial of Stereotactic Body Radiotherapy vs Surgery for Localized </a:t>
            </a:r>
            <a:br>
              <a:rPr lang="en-US" sz="4000" dirty="0"/>
            </a:br>
            <a:r>
              <a:rPr lang="en-US" sz="4000" dirty="0"/>
              <a:t>Prostate Cancer</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3" y="6230628"/>
            <a:ext cx="502277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Bayer HealthCare Pharmaceuticals Inc.; Exelixis, Inc.; Gilead Sciences, Inc.; and Pfizer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Genitourinary Cancers Symposium</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February 16-18, 2023; San Francisco, California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69F13-BB3A-6D50-142E-B4B2320257F4}"/>
              </a:ext>
            </a:extLst>
          </p:cNvPr>
          <p:cNvSpPr>
            <a:spLocks noGrp="1"/>
          </p:cNvSpPr>
          <p:nvPr>
            <p:ph type="title"/>
          </p:nvPr>
        </p:nvSpPr>
        <p:spPr/>
        <p:txBody>
          <a:bodyPr/>
          <a:lstStyle/>
          <a:p>
            <a:r>
              <a:rPr lang="en-US" dirty="0"/>
              <a:t>PACE-A: Background</a:t>
            </a:r>
          </a:p>
        </p:txBody>
      </p:sp>
      <p:sp>
        <p:nvSpPr>
          <p:cNvPr id="3" name="Content Placeholder 2">
            <a:extLst>
              <a:ext uri="{FF2B5EF4-FFF2-40B4-BE49-F238E27FC236}">
                <a16:creationId xmlns:a16="http://schemas.microsoft.com/office/drawing/2014/main" id="{99AF3CA3-C065-0A0B-6B24-ED17B8241343}"/>
              </a:ext>
            </a:extLst>
          </p:cNvPr>
          <p:cNvSpPr>
            <a:spLocks noGrp="1"/>
          </p:cNvSpPr>
          <p:nvPr>
            <p:ph idx="1"/>
          </p:nvPr>
        </p:nvSpPr>
        <p:spPr/>
        <p:txBody>
          <a:bodyPr/>
          <a:lstStyle/>
          <a:p>
            <a:r>
              <a:rPr lang="en-US" dirty="0"/>
              <a:t>Patients with localized prostate cancer rarely die of their disease and have several treatment options; therefore, toxicity plays an important role in treatment selection</a:t>
            </a:r>
            <a:r>
              <a:rPr lang="en-US" baseline="30000" dirty="0"/>
              <a:t>1</a:t>
            </a:r>
          </a:p>
          <a:p>
            <a:r>
              <a:rPr lang="en-US" dirty="0"/>
              <a:t>The multicohort randomized PACE trial compares efficacy and safety of SBRT vs surgery or conventional radiotherapy in patients with localized prostate cancer according to risk level</a:t>
            </a:r>
            <a:r>
              <a:rPr lang="en-US" baseline="30000" dirty="0"/>
              <a:t>2</a:t>
            </a:r>
          </a:p>
          <a:p>
            <a:r>
              <a:rPr lang="en-US" dirty="0"/>
              <a:t>Current report on cohort A (PACE-A) compares SBRT vs surgery in patients with localized prostate cancer</a:t>
            </a:r>
            <a:r>
              <a:rPr lang="en-US" baseline="30000" dirty="0"/>
              <a:t>2</a:t>
            </a:r>
          </a:p>
        </p:txBody>
      </p:sp>
      <p:sp>
        <p:nvSpPr>
          <p:cNvPr id="4" name="Text Box 15">
            <a:extLst>
              <a:ext uri="{FF2B5EF4-FFF2-40B4-BE49-F238E27FC236}">
                <a16:creationId xmlns:a16="http://schemas.microsoft.com/office/drawing/2014/main" id="{6A55D1DF-BACA-AB49-EE32-90F2F7C37D52}"/>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NCCN. Clinical </a:t>
            </a:r>
            <a:r>
              <a:rPr kumimoji="0" lang="nl-NL"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practice</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r>
              <a:rPr kumimoji="0" lang="nl-NL"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guidelines</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in </a:t>
            </a:r>
            <a:r>
              <a:rPr kumimoji="0" lang="nl-NL"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oncology</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r>
              <a:rPr kumimoji="0" lang="nl-NL"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prostate</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r>
              <a:rPr kumimoji="0" lang="nl-NL"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cancer</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V.1.2023. 2. </a:t>
            </a:r>
            <a:r>
              <a:rPr lang="nl-NL" altLang="en-US" sz="1200" b="0" spc="-10" dirty="0">
                <a:solidFill>
                  <a:srgbClr val="455560"/>
                </a:solidFill>
                <a:latin typeface="Calibri" panose="020F0502020204030204" pitchFamily="34" charset="0"/>
                <a:cs typeface="Calibri" panose="020F0502020204030204" pitchFamily="34" charset="0"/>
              </a:rPr>
              <a:t>van As. ASCO GU 2023. </a:t>
            </a:r>
            <a:r>
              <a:rPr lang="nl-NL" altLang="en-US" sz="1200" b="0" spc="-10" dirty="0" err="1">
                <a:solidFill>
                  <a:srgbClr val="455560"/>
                </a:solidFill>
                <a:latin typeface="Calibri" panose="020F0502020204030204" pitchFamily="34" charset="0"/>
                <a:cs typeface="Calibri" panose="020F0502020204030204" pitchFamily="34" charset="0"/>
              </a:rPr>
              <a:t>Abstr</a:t>
            </a:r>
            <a:r>
              <a:rPr lang="nl-NL" altLang="en-US" sz="1200" b="0" spc="-10" dirty="0">
                <a:solidFill>
                  <a:srgbClr val="455560"/>
                </a:solidFill>
                <a:latin typeface="Calibri" panose="020F0502020204030204" pitchFamily="34" charset="0"/>
                <a:cs typeface="Calibri" panose="020F0502020204030204" pitchFamily="34" charset="0"/>
              </a:rPr>
              <a:t> 298. </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15592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B30BD-9632-A78F-888C-615CDA882650}"/>
              </a:ext>
            </a:extLst>
          </p:cNvPr>
          <p:cNvSpPr>
            <a:spLocks noGrp="1"/>
          </p:cNvSpPr>
          <p:nvPr>
            <p:ph type="title"/>
          </p:nvPr>
        </p:nvSpPr>
        <p:spPr/>
        <p:txBody>
          <a:bodyPr/>
          <a:lstStyle/>
          <a:p>
            <a:r>
              <a:rPr lang="en-US" dirty="0"/>
              <a:t>PACE-A: Study Design</a:t>
            </a:r>
          </a:p>
        </p:txBody>
      </p:sp>
      <p:sp>
        <p:nvSpPr>
          <p:cNvPr id="4" name="Content Placeholder 5">
            <a:extLst>
              <a:ext uri="{FF2B5EF4-FFF2-40B4-BE49-F238E27FC236}">
                <a16:creationId xmlns:a16="http://schemas.microsoft.com/office/drawing/2014/main" id="{3129EF2F-F655-1181-8D07-B01B16814D0E}"/>
              </a:ext>
            </a:extLst>
          </p:cNvPr>
          <p:cNvSpPr>
            <a:spLocks noGrp="1"/>
          </p:cNvSpPr>
          <p:nvPr>
            <p:ph idx="1"/>
          </p:nvPr>
        </p:nvSpPr>
        <p:spPr>
          <a:xfrm>
            <a:off x="616105" y="1524477"/>
            <a:ext cx="10877529" cy="391705"/>
          </a:xfrm>
        </p:spPr>
        <p:txBody>
          <a:bodyPr/>
          <a:lstStyle/>
          <a:p>
            <a:r>
              <a:rPr lang="en-US" sz="2400" dirty="0"/>
              <a:t>International, randomized, phase III trial conducted at 10 centers in UK</a:t>
            </a:r>
          </a:p>
        </p:txBody>
      </p:sp>
      <p:sp>
        <p:nvSpPr>
          <p:cNvPr id="5" name="TextBox 330">
            <a:extLst>
              <a:ext uri="{FF2B5EF4-FFF2-40B4-BE49-F238E27FC236}">
                <a16:creationId xmlns:a16="http://schemas.microsoft.com/office/drawing/2014/main" id="{76C194E8-0347-5FCC-BF35-BC3016BCAFDD}"/>
              </a:ext>
            </a:extLst>
          </p:cNvPr>
          <p:cNvSpPr txBox="1">
            <a:spLocks noChangeArrowheads="1"/>
          </p:cNvSpPr>
          <p:nvPr/>
        </p:nvSpPr>
        <p:spPr bwMode="auto">
          <a:xfrm>
            <a:off x="5820562" y="2128367"/>
            <a:ext cx="3291840" cy="938589"/>
          </a:xfrm>
          <a:prstGeom prst="rect">
            <a:avLst/>
          </a:prstGeom>
          <a:solidFill>
            <a:schemeClr val="accent1"/>
          </a:solidFill>
          <a:ln w="6350">
            <a:noFill/>
            <a:miter lim="800000"/>
            <a:headEnd/>
            <a:tailEnd/>
          </a:ln>
          <a:effectLst/>
        </p:spPr>
        <p:txBody>
          <a:bodyPr lIns="91432" tIns="45716" rIns="91432" bIns="45716" anchor="ctr" anchorCtr="0">
            <a:noAutofit/>
          </a:bodyPr>
          <a:lstStyle/>
          <a:p>
            <a:pPr algn="ctr" defTabSz="457154">
              <a:defRPr/>
            </a:pPr>
            <a:r>
              <a:rPr kumimoji="0" lang="en-US"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SBRT </a:t>
            </a: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36.25 Gy, 5 fractions</a:t>
            </a:r>
            <a:endParaRPr lang="en-US" b="0" dirty="0">
              <a:solidFill>
                <a:prstClr val="white"/>
              </a:solidFill>
              <a:latin typeface="Calibri" panose="020F0502020204030204" pitchFamily="34" charset="0"/>
              <a:ea typeface="ＭＳ Ｐゴシック" pitchFamily="34" charset="-128"/>
              <a:cs typeface="Calibri" panose="020F0502020204030204" pitchFamily="34" charset="0"/>
            </a:endParaRPr>
          </a:p>
          <a:p>
            <a:pPr algn="ctr" defTabSz="457154">
              <a:defRPr/>
            </a:pPr>
            <a:r>
              <a:rPr lang="en-US" b="0" dirty="0">
                <a:solidFill>
                  <a:prstClr val="white"/>
                </a:solidFill>
                <a:latin typeface="Calibri" panose="020F0502020204030204" pitchFamily="34" charset="0"/>
                <a:ea typeface="ＭＳ Ｐゴシック" pitchFamily="34" charset="-128"/>
                <a:cs typeface="Calibri" panose="020F0502020204030204" pitchFamily="34" charset="0"/>
              </a:rPr>
              <a:t>(n = 63)</a:t>
            </a:r>
            <a:endParaRPr kumimoji="0" lang="en-US"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endParaRPr>
          </a:p>
        </p:txBody>
      </p:sp>
      <p:sp>
        <p:nvSpPr>
          <p:cNvPr id="6" name="TextBox 330">
            <a:extLst>
              <a:ext uri="{FF2B5EF4-FFF2-40B4-BE49-F238E27FC236}">
                <a16:creationId xmlns:a16="http://schemas.microsoft.com/office/drawing/2014/main" id="{2CBAB9E9-45FE-5FDE-0CA8-EE452D408EE7}"/>
              </a:ext>
            </a:extLst>
          </p:cNvPr>
          <p:cNvSpPr txBox="1">
            <a:spLocks noChangeArrowheads="1"/>
          </p:cNvSpPr>
          <p:nvPr/>
        </p:nvSpPr>
        <p:spPr bwMode="auto">
          <a:xfrm>
            <a:off x="5842221" y="3451541"/>
            <a:ext cx="3291840" cy="938589"/>
          </a:xfrm>
          <a:prstGeom prst="rect">
            <a:avLst/>
          </a:prstGeom>
          <a:solidFill>
            <a:schemeClr val="accent3"/>
          </a:solidFill>
          <a:ln w="6350">
            <a:noFill/>
            <a:miter lim="800000"/>
            <a:headEnd/>
            <a:tailEnd/>
          </a:ln>
          <a:effectLst/>
        </p:spPr>
        <p:txBody>
          <a:bodyPr lIns="91432" tIns="45716" rIns="91432" bIns="45716" anchor="ctr" anchorCtr="0">
            <a:noAutofit/>
          </a:bodyPr>
          <a:lstStyle/>
          <a:p>
            <a:pPr algn="ctr" defTabSz="457154">
              <a:defRPr/>
            </a:pPr>
            <a:br>
              <a:rPr lang="en-US" b="0" dirty="0">
                <a:solidFill>
                  <a:prstClr val="white"/>
                </a:solidFill>
                <a:latin typeface="Calibri" panose="020F0502020204030204" pitchFamily="34" charset="0"/>
                <a:ea typeface="ＭＳ Ｐゴシック" pitchFamily="34" charset="-128"/>
                <a:cs typeface="Calibri" panose="020F0502020204030204" pitchFamily="34" charset="0"/>
              </a:rPr>
            </a:br>
            <a:r>
              <a:rPr kumimoji="0" lang="en-US"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Surgery</a:t>
            </a:r>
            <a:endParaRPr kumimoji="0" lang="en-US"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endParaRPr>
          </a:p>
          <a:p>
            <a:pPr marL="0" marR="0" lvl="0" indent="0" algn="ctr" defTabSz="457154" rtl="0" eaLnBrk="0" fontAlgn="base" latinLnBrk="0" hangingPunct="0">
              <a:lnSpc>
                <a:spcPct val="100000"/>
              </a:lnSpc>
              <a:spcBef>
                <a:spcPct val="0"/>
              </a:spcBef>
              <a:spcAft>
                <a:spcPct val="0"/>
              </a:spcAft>
              <a:buClrTx/>
              <a:buSzTx/>
              <a:buFontTx/>
              <a:buNone/>
              <a:tabLst/>
              <a:defRPr/>
            </a:pPr>
            <a:r>
              <a:rPr lang="en-US" b="0" dirty="0">
                <a:solidFill>
                  <a:prstClr val="white"/>
                </a:solidFill>
                <a:latin typeface="Calibri" panose="020F0502020204030204" pitchFamily="34" charset="0"/>
                <a:ea typeface="ＭＳ Ｐゴシック" pitchFamily="34" charset="-128"/>
                <a:cs typeface="Calibri" panose="020F0502020204030204" pitchFamily="34" charset="0"/>
              </a:rPr>
              <a:t>(n = 60)</a:t>
            </a:r>
            <a:endParaRPr kumimoji="0" lang="en-US"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endParaRPr>
          </a:p>
          <a:p>
            <a:pPr marL="0" marR="0" lvl="0" indent="0" algn="ctr" defTabSz="457154" rtl="0" eaLnBrk="0" fontAlgn="base" latinLnBrk="0" hangingPunct="0">
              <a:lnSpc>
                <a:spcPct val="100000"/>
              </a:lnSpc>
              <a:spcBef>
                <a:spcPct val="0"/>
              </a:spcBef>
              <a:spcAft>
                <a:spcPct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endParaRPr>
          </a:p>
        </p:txBody>
      </p:sp>
      <p:sp>
        <p:nvSpPr>
          <p:cNvPr id="7" name="TextBox 6">
            <a:extLst>
              <a:ext uri="{FF2B5EF4-FFF2-40B4-BE49-F238E27FC236}">
                <a16:creationId xmlns:a16="http://schemas.microsoft.com/office/drawing/2014/main" id="{45F9057D-053C-06BB-8706-0E9216206ECE}"/>
              </a:ext>
            </a:extLst>
          </p:cNvPr>
          <p:cNvSpPr txBox="1"/>
          <p:nvPr/>
        </p:nvSpPr>
        <p:spPr bwMode="auto">
          <a:xfrm>
            <a:off x="2660959" y="2466009"/>
            <a:ext cx="236193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Cohort A: Patients with low- or intermediate-risk localized prostate cancer considered candidates for surgery; T1c-T2c; Gleason ≤3+4; PSA ≤20 ng/mL; MRI staged; no prior ADT</a:t>
            </a:r>
            <a:br>
              <a:rPr lang="en-US" sz="1600" b="0" dirty="0">
                <a:solidFill>
                  <a:srgbClr val="000000"/>
                </a:solidFill>
                <a:latin typeface="Calibri" panose="020F0502020204030204" pitchFamily="34" charset="0"/>
                <a:cs typeface="Calibri" panose="020F0502020204030204" pitchFamily="34" charset="0"/>
              </a:rPr>
            </a:br>
            <a:r>
              <a:rPr lang="en-US" sz="1600" b="0" dirty="0">
                <a:solidFill>
                  <a:srgbClr val="000000"/>
                </a:solidFill>
                <a:latin typeface="Calibri" panose="020F0502020204030204" pitchFamily="34" charset="0"/>
                <a:cs typeface="Calibri" panose="020F0502020204030204" pitchFamily="34" charset="0"/>
              </a:rPr>
              <a:t>(N = 123)</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 name="Text Box 15">
            <a:extLst>
              <a:ext uri="{FF2B5EF4-FFF2-40B4-BE49-F238E27FC236}">
                <a16:creationId xmlns:a16="http://schemas.microsoft.com/office/drawing/2014/main" id="{215E2ED5-A518-89DB-6DC8-C0DA533E6D9E}"/>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van As. ASCO GU 2023. </a:t>
            </a:r>
            <a:r>
              <a:rPr lang="nl-NL" altLang="en-US" sz="1200" b="0" spc="-10" dirty="0" err="1">
                <a:solidFill>
                  <a:srgbClr val="455560"/>
                </a:solidFill>
                <a:latin typeface="Calibri" panose="020F0502020204030204" pitchFamily="34" charset="0"/>
                <a:cs typeface="Calibri" panose="020F0502020204030204" pitchFamily="34" charset="0"/>
              </a:rPr>
              <a:t>Abstr</a:t>
            </a:r>
            <a:r>
              <a:rPr lang="nl-NL" altLang="en-US" sz="1200" b="0" spc="-10" dirty="0">
                <a:solidFill>
                  <a:srgbClr val="455560"/>
                </a:solidFill>
                <a:latin typeface="Calibri" panose="020F0502020204030204" pitchFamily="34" charset="0"/>
                <a:cs typeface="Calibri" panose="020F0502020204030204" pitchFamily="34" charset="0"/>
              </a:rPr>
              <a:t> 298.</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3" name="Line 53">
            <a:extLst>
              <a:ext uri="{FF2B5EF4-FFF2-40B4-BE49-F238E27FC236}">
                <a16:creationId xmlns:a16="http://schemas.microsoft.com/office/drawing/2014/main" id="{1A6AB67B-FABE-5FD7-7FB9-9A74F2446356}"/>
              </a:ext>
            </a:extLst>
          </p:cNvPr>
          <p:cNvSpPr>
            <a:spLocks noChangeShapeType="1"/>
          </p:cNvSpPr>
          <p:nvPr/>
        </p:nvSpPr>
        <p:spPr bwMode="auto">
          <a:xfrm>
            <a:off x="5110580" y="357279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Line 54">
            <a:extLst>
              <a:ext uri="{FF2B5EF4-FFF2-40B4-BE49-F238E27FC236}">
                <a16:creationId xmlns:a16="http://schemas.microsoft.com/office/drawing/2014/main" id="{4760F2A2-CC37-5528-72FD-10EF38DFC335}"/>
              </a:ext>
            </a:extLst>
          </p:cNvPr>
          <p:cNvSpPr>
            <a:spLocks noChangeShapeType="1"/>
          </p:cNvSpPr>
          <p:nvPr/>
        </p:nvSpPr>
        <p:spPr bwMode="auto">
          <a:xfrm flipV="1">
            <a:off x="5110580" y="261357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Content Placeholder 5">
            <a:extLst>
              <a:ext uri="{FF2B5EF4-FFF2-40B4-BE49-F238E27FC236}">
                <a16:creationId xmlns:a16="http://schemas.microsoft.com/office/drawing/2014/main" id="{74BA60DE-F2DF-C525-BB2F-9922CB3443D6}"/>
              </a:ext>
            </a:extLst>
          </p:cNvPr>
          <p:cNvSpPr txBox="1">
            <a:spLocks/>
          </p:cNvSpPr>
          <p:nvPr/>
        </p:nvSpPr>
        <p:spPr bwMode="auto">
          <a:xfrm>
            <a:off x="616105" y="4882990"/>
            <a:ext cx="10877529" cy="127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Coprimary endpoints: </a:t>
            </a:r>
            <a:r>
              <a:rPr lang="en-US" sz="2000" b="0" kern="0" dirty="0"/>
              <a:t>urinary incontinence (number of absorbent pads required per day) and EPIC bowel bother subdomain score, both measured using EPIC-26</a:t>
            </a:r>
          </a:p>
          <a:p>
            <a:r>
              <a:rPr lang="en-US" sz="2000" b="1" kern="0" dirty="0"/>
              <a:t>Secondary endpoints: </a:t>
            </a:r>
            <a:r>
              <a:rPr lang="en-US" sz="2000" b="0" kern="0" dirty="0"/>
              <a:t>PROs (EPIC, IIEF5, IPSS, Vaizey), clinician-assessed toxicity (CTCAE, RTOG), biochemical/clinical failure, DFS, OS</a:t>
            </a:r>
          </a:p>
        </p:txBody>
      </p:sp>
    </p:spTree>
    <p:extLst>
      <p:ext uri="{BB962C8B-B14F-4D97-AF65-F5344CB8AC3E}">
        <p14:creationId xmlns:p14="http://schemas.microsoft.com/office/powerpoint/2010/main" val="3479224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p:txBody>
          <a:bodyPr/>
          <a:lstStyle/>
          <a:p>
            <a:r>
              <a:rPr lang="en-US" dirty="0"/>
              <a:t>PACE-A: Baseline Characteristics</a:t>
            </a:r>
          </a:p>
        </p:txBody>
      </p:sp>
      <p:graphicFrame>
        <p:nvGraphicFramePr>
          <p:cNvPr id="4" name="Group 3">
            <a:extLst>
              <a:ext uri="{FF2B5EF4-FFF2-40B4-BE49-F238E27FC236}">
                <a16:creationId xmlns:a16="http://schemas.microsoft.com/office/drawing/2014/main" id="{D9A4B7CD-291B-4584-2A31-C308F94D30CD}"/>
              </a:ext>
            </a:extLst>
          </p:cNvPr>
          <p:cNvGraphicFramePr>
            <a:graphicFrameLocks/>
          </p:cNvGraphicFramePr>
          <p:nvPr>
            <p:extLst>
              <p:ext uri="{D42A27DB-BD31-4B8C-83A1-F6EECF244321}">
                <p14:modId xmlns:p14="http://schemas.microsoft.com/office/powerpoint/2010/main" val="593951614"/>
              </p:ext>
            </p:extLst>
          </p:nvPr>
        </p:nvGraphicFramePr>
        <p:xfrm>
          <a:off x="719137" y="1501204"/>
          <a:ext cx="10787063" cy="4694016"/>
        </p:xfrm>
        <a:graphic>
          <a:graphicData uri="http://schemas.openxmlformats.org/drawingml/2006/table">
            <a:tbl>
              <a:tblPr/>
              <a:tblGrid>
                <a:gridCol w="3652875">
                  <a:extLst>
                    <a:ext uri="{9D8B030D-6E8A-4147-A177-3AD203B41FA5}">
                      <a16:colId xmlns:a16="http://schemas.microsoft.com/office/drawing/2014/main" val="20000"/>
                    </a:ext>
                  </a:extLst>
                </a:gridCol>
                <a:gridCol w="2290736">
                  <a:extLst>
                    <a:ext uri="{9D8B030D-6E8A-4147-A177-3AD203B41FA5}">
                      <a16:colId xmlns:a16="http://schemas.microsoft.com/office/drawing/2014/main" val="3572174538"/>
                    </a:ext>
                  </a:extLst>
                </a:gridCol>
                <a:gridCol w="2465389">
                  <a:extLst>
                    <a:ext uri="{9D8B030D-6E8A-4147-A177-3AD203B41FA5}">
                      <a16:colId xmlns:a16="http://schemas.microsoft.com/office/drawing/2014/main" val="3128711085"/>
                    </a:ext>
                  </a:extLst>
                </a:gridCol>
                <a:gridCol w="2378063">
                  <a:extLst>
                    <a:ext uri="{9D8B030D-6E8A-4147-A177-3AD203B41FA5}">
                      <a16:colId xmlns:a16="http://schemas.microsoft.com/office/drawing/2014/main" val="2279489033"/>
                    </a:ext>
                  </a:extLst>
                </a:gridCol>
              </a:tblGrid>
              <a:tr h="4759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 (N = 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Surgery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SBRT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5580445"/>
                  </a:ext>
                </a:extLst>
              </a:tr>
              <a:tr h="275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65.5 (60.5-68.6)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65.6 (60.8-68.4)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65.0 (59.3-68.7)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764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Risk group,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764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Gleason score,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0645250"/>
                  </a:ext>
                </a:extLst>
              </a:tr>
              <a:tr h="6764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PSA,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&lt;10 ng/mL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10-20 ng/mL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61621742"/>
                  </a:ext>
                </a:extLst>
              </a:tr>
              <a:tr h="10772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T-stage,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T1c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T2a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T2b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T2c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57794181"/>
                  </a:ext>
                </a:extLst>
              </a:tr>
            </a:tbl>
          </a:graphicData>
        </a:graphic>
      </p:graphicFrame>
      <p:sp>
        <p:nvSpPr>
          <p:cNvPr id="5" name="Text Box 15">
            <a:extLst>
              <a:ext uri="{FF2B5EF4-FFF2-40B4-BE49-F238E27FC236}">
                <a16:creationId xmlns:a16="http://schemas.microsoft.com/office/drawing/2014/main" id="{CDCA21F8-250D-99EE-DF45-3BB06F7E3169}"/>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van As. ASCO GU 2023. </a:t>
            </a:r>
            <a:r>
              <a:rPr lang="nl-NL" altLang="en-US" sz="1200" b="0" spc="-10" dirty="0" err="1">
                <a:solidFill>
                  <a:srgbClr val="455560"/>
                </a:solidFill>
                <a:latin typeface="Calibri" panose="020F0502020204030204" pitchFamily="34" charset="0"/>
                <a:cs typeface="Calibri" panose="020F0502020204030204" pitchFamily="34" charset="0"/>
              </a:rPr>
              <a:t>Abstr</a:t>
            </a:r>
            <a:r>
              <a:rPr lang="nl-NL" altLang="en-US" sz="1200" b="0" spc="-10" dirty="0">
                <a:solidFill>
                  <a:srgbClr val="455560"/>
                </a:solidFill>
                <a:latin typeface="Calibri" panose="020F0502020204030204" pitchFamily="34" charset="0"/>
                <a:cs typeface="Calibri" panose="020F0502020204030204" pitchFamily="34" charset="0"/>
              </a:rPr>
              <a:t> 298.</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97215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p:txBody>
          <a:bodyPr/>
          <a:lstStyle/>
          <a:p>
            <a:r>
              <a:rPr lang="en-US" dirty="0"/>
              <a:t>PACE-A: Coprimary Endpoints (U</a:t>
            </a:r>
            <a:r>
              <a:rPr lang="en-US" sz="3600" kern="0" dirty="0"/>
              <a:t>rinary Incontinence and EPIC Bowel </a:t>
            </a:r>
            <a:r>
              <a:rPr lang="en-US" dirty="0"/>
              <a:t>B</a:t>
            </a:r>
            <a:r>
              <a:rPr lang="en-US" sz="3600" kern="0" dirty="0"/>
              <a:t>other </a:t>
            </a:r>
            <a:r>
              <a:rPr lang="en-US" dirty="0"/>
              <a:t>S</a:t>
            </a:r>
            <a:r>
              <a:rPr lang="en-US" sz="3600" kern="0" dirty="0"/>
              <a:t>ubdomain score)</a:t>
            </a:r>
            <a:endParaRPr lang="en-US" dirty="0"/>
          </a:p>
        </p:txBody>
      </p:sp>
      <p:sp>
        <p:nvSpPr>
          <p:cNvPr id="5" name="Text Box 15">
            <a:extLst>
              <a:ext uri="{FF2B5EF4-FFF2-40B4-BE49-F238E27FC236}">
                <a16:creationId xmlns:a16="http://schemas.microsoft.com/office/drawing/2014/main" id="{CDCA21F8-250D-99EE-DF45-3BB06F7E3169}"/>
              </a:ext>
            </a:extLst>
          </p:cNvPr>
          <p:cNvSpPr txBox="1">
            <a:spLocks noChangeArrowheads="1"/>
          </p:cNvSpPr>
          <p:nvPr/>
        </p:nvSpPr>
        <p:spPr bwMode="auto">
          <a:xfrm>
            <a:off x="412751" y="6388915"/>
            <a:ext cx="247234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van As. ASCO GU 2023. </a:t>
            </a:r>
            <a:r>
              <a:rPr lang="nl-NL" altLang="en-US" sz="1200" b="0" spc="-10" dirty="0" err="1">
                <a:solidFill>
                  <a:srgbClr val="455560"/>
                </a:solidFill>
                <a:latin typeface="Calibri" panose="020F0502020204030204" pitchFamily="34" charset="0"/>
                <a:cs typeface="Calibri" panose="020F0502020204030204" pitchFamily="34" charset="0"/>
              </a:rPr>
              <a:t>Abstr</a:t>
            </a:r>
            <a:r>
              <a:rPr lang="nl-NL" altLang="en-US" sz="1200" b="0" spc="-10" dirty="0">
                <a:solidFill>
                  <a:srgbClr val="455560"/>
                </a:solidFill>
                <a:latin typeface="Calibri" panose="020F0502020204030204" pitchFamily="34" charset="0"/>
                <a:cs typeface="Calibri" panose="020F0502020204030204" pitchFamily="34" charset="0"/>
              </a:rPr>
              <a:t> 298.</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6" name="Group 3">
            <a:extLst>
              <a:ext uri="{FF2B5EF4-FFF2-40B4-BE49-F238E27FC236}">
                <a16:creationId xmlns:a16="http://schemas.microsoft.com/office/drawing/2014/main" id="{8D8E8EC4-A9DA-9D84-920D-F13FF0B970C9}"/>
              </a:ext>
            </a:extLst>
          </p:cNvPr>
          <p:cNvGraphicFramePr>
            <a:graphicFrameLocks/>
          </p:cNvGraphicFramePr>
          <p:nvPr/>
        </p:nvGraphicFramePr>
        <p:xfrm>
          <a:off x="412750" y="1650428"/>
          <a:ext cx="5089582" cy="1036352"/>
        </p:xfrm>
        <a:graphic>
          <a:graphicData uri="http://schemas.openxmlformats.org/drawingml/2006/table">
            <a:tbl>
              <a:tblPr/>
              <a:tblGrid>
                <a:gridCol w="1836872">
                  <a:extLst>
                    <a:ext uri="{9D8B030D-6E8A-4147-A177-3AD203B41FA5}">
                      <a16:colId xmlns:a16="http://schemas.microsoft.com/office/drawing/2014/main" val="20000"/>
                    </a:ext>
                  </a:extLst>
                </a:gridCol>
                <a:gridCol w="1026682">
                  <a:extLst>
                    <a:ext uri="{9D8B030D-6E8A-4147-A177-3AD203B41FA5}">
                      <a16:colId xmlns:a16="http://schemas.microsoft.com/office/drawing/2014/main" val="3128711085"/>
                    </a:ext>
                  </a:extLst>
                </a:gridCol>
                <a:gridCol w="1113014">
                  <a:extLst>
                    <a:ext uri="{9D8B030D-6E8A-4147-A177-3AD203B41FA5}">
                      <a16:colId xmlns:a16="http://schemas.microsoft.com/office/drawing/2014/main" val="2279489033"/>
                    </a:ext>
                  </a:extLst>
                </a:gridCol>
                <a:gridCol w="1113014">
                  <a:extLst>
                    <a:ext uri="{9D8B030D-6E8A-4147-A177-3AD203B41FA5}">
                      <a16:colId xmlns:a16="http://schemas.microsoft.com/office/drawing/2014/main" val="2181443339"/>
                    </a:ext>
                  </a:extLst>
                </a:gridCol>
              </a:tblGrid>
              <a:tr h="4177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 at 2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Surgery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SBRT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5580445"/>
                  </a:ext>
                </a:extLst>
              </a:tr>
              <a:tr h="4177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Using any urinary pads,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9" name="TextBox 8">
            <a:extLst>
              <a:ext uri="{FF2B5EF4-FFF2-40B4-BE49-F238E27FC236}">
                <a16:creationId xmlns:a16="http://schemas.microsoft.com/office/drawing/2014/main" id="{175638B3-C5A5-624C-550D-987E5F92085B}"/>
              </a:ext>
            </a:extLst>
          </p:cNvPr>
          <p:cNvSpPr txBox="1"/>
          <p:nvPr/>
        </p:nvSpPr>
        <p:spPr bwMode="auto">
          <a:xfrm>
            <a:off x="6116179" y="1274434"/>
            <a:ext cx="4794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EPIC Bowel Bother Subdomain Score</a:t>
            </a:r>
          </a:p>
        </p:txBody>
      </p:sp>
      <p:sp>
        <p:nvSpPr>
          <p:cNvPr id="12" name="TextBox 11">
            <a:extLst>
              <a:ext uri="{FF2B5EF4-FFF2-40B4-BE49-F238E27FC236}">
                <a16:creationId xmlns:a16="http://schemas.microsoft.com/office/drawing/2014/main" id="{D0FEE0F8-736C-24C0-F279-627989A9E888}"/>
              </a:ext>
            </a:extLst>
          </p:cNvPr>
          <p:cNvSpPr txBox="1"/>
          <p:nvPr/>
        </p:nvSpPr>
        <p:spPr bwMode="auto">
          <a:xfrm>
            <a:off x="433859" y="1283356"/>
            <a:ext cx="4794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Urinary Incontinence</a:t>
            </a:r>
          </a:p>
        </p:txBody>
      </p:sp>
      <p:graphicFrame>
        <p:nvGraphicFramePr>
          <p:cNvPr id="13" name="Group 3">
            <a:extLst>
              <a:ext uri="{FF2B5EF4-FFF2-40B4-BE49-F238E27FC236}">
                <a16:creationId xmlns:a16="http://schemas.microsoft.com/office/drawing/2014/main" id="{03BC3564-7C8F-F867-1E6D-2F9AC5F78A0F}"/>
              </a:ext>
            </a:extLst>
          </p:cNvPr>
          <p:cNvGraphicFramePr>
            <a:graphicFrameLocks/>
          </p:cNvGraphicFramePr>
          <p:nvPr/>
        </p:nvGraphicFramePr>
        <p:xfrm>
          <a:off x="5638191" y="1650428"/>
          <a:ext cx="5735442" cy="1036352"/>
        </p:xfrm>
        <a:graphic>
          <a:graphicData uri="http://schemas.openxmlformats.org/drawingml/2006/table">
            <a:tbl>
              <a:tblPr/>
              <a:tblGrid>
                <a:gridCol w="2065316">
                  <a:extLst>
                    <a:ext uri="{9D8B030D-6E8A-4147-A177-3AD203B41FA5}">
                      <a16:colId xmlns:a16="http://schemas.microsoft.com/office/drawing/2014/main" val="20000"/>
                    </a:ext>
                  </a:extLst>
                </a:gridCol>
                <a:gridCol w="1161618">
                  <a:extLst>
                    <a:ext uri="{9D8B030D-6E8A-4147-A177-3AD203B41FA5}">
                      <a16:colId xmlns:a16="http://schemas.microsoft.com/office/drawing/2014/main" val="3128711085"/>
                    </a:ext>
                  </a:extLst>
                </a:gridCol>
                <a:gridCol w="1254254">
                  <a:extLst>
                    <a:ext uri="{9D8B030D-6E8A-4147-A177-3AD203B41FA5}">
                      <a16:colId xmlns:a16="http://schemas.microsoft.com/office/drawing/2014/main" val="2279489033"/>
                    </a:ext>
                  </a:extLst>
                </a:gridCol>
                <a:gridCol w="1254254">
                  <a:extLst>
                    <a:ext uri="{9D8B030D-6E8A-4147-A177-3AD203B41FA5}">
                      <a16:colId xmlns:a16="http://schemas.microsoft.com/office/drawing/2014/main" val="2181443339"/>
                    </a:ext>
                  </a:extLst>
                </a:gridCol>
              </a:tblGrid>
              <a:tr h="4177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 at 2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Surgery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SBRT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5580445"/>
                  </a:ext>
                </a:extLst>
              </a:tr>
              <a:tr h="4177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EPIC bowl bother subdomain score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97.3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88.7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grpSp>
        <p:nvGrpSpPr>
          <p:cNvPr id="18" name="Group 17">
            <a:extLst>
              <a:ext uri="{FF2B5EF4-FFF2-40B4-BE49-F238E27FC236}">
                <a16:creationId xmlns:a16="http://schemas.microsoft.com/office/drawing/2014/main" id="{B43D5D60-7DEC-8111-35D0-0B138771C9F4}"/>
              </a:ext>
            </a:extLst>
          </p:cNvPr>
          <p:cNvGrpSpPr/>
          <p:nvPr/>
        </p:nvGrpSpPr>
        <p:grpSpPr>
          <a:xfrm>
            <a:off x="552237" y="3077423"/>
            <a:ext cx="420308" cy="1646826"/>
            <a:chOff x="450637" y="3077423"/>
            <a:chExt cx="420308" cy="1646826"/>
          </a:xfrm>
        </p:grpSpPr>
        <p:sp>
          <p:nvSpPr>
            <p:cNvPr id="7" name="TextBox 6">
              <a:extLst>
                <a:ext uri="{FF2B5EF4-FFF2-40B4-BE49-F238E27FC236}">
                  <a16:creationId xmlns:a16="http://schemas.microsoft.com/office/drawing/2014/main" id="{EE917D84-6BB6-E750-36CA-BA255F596F3D}"/>
                </a:ext>
              </a:extLst>
            </p:cNvPr>
            <p:cNvSpPr txBox="1"/>
            <p:nvPr/>
          </p:nvSpPr>
          <p:spPr bwMode="auto">
            <a:xfrm>
              <a:off x="450637" y="3077423"/>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0" name="TextBox 9">
              <a:extLst>
                <a:ext uri="{FF2B5EF4-FFF2-40B4-BE49-F238E27FC236}">
                  <a16:creationId xmlns:a16="http://schemas.microsoft.com/office/drawing/2014/main" id="{D9E43956-9AB3-5210-7C1E-A6677A96F956}"/>
                </a:ext>
              </a:extLst>
            </p:cNvPr>
            <p:cNvSpPr txBox="1"/>
            <p:nvPr/>
          </p:nvSpPr>
          <p:spPr bwMode="auto">
            <a:xfrm>
              <a:off x="529185" y="335138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4" name="TextBox 13">
              <a:extLst>
                <a:ext uri="{FF2B5EF4-FFF2-40B4-BE49-F238E27FC236}">
                  <a16:creationId xmlns:a16="http://schemas.microsoft.com/office/drawing/2014/main" id="{C0DEA9AC-86A4-3FD3-02CA-60954DBD01B1}"/>
                </a:ext>
              </a:extLst>
            </p:cNvPr>
            <p:cNvSpPr txBox="1"/>
            <p:nvPr/>
          </p:nvSpPr>
          <p:spPr bwMode="auto">
            <a:xfrm>
              <a:off x="529185" y="36253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5" name="TextBox 14">
              <a:extLst>
                <a:ext uri="{FF2B5EF4-FFF2-40B4-BE49-F238E27FC236}">
                  <a16:creationId xmlns:a16="http://schemas.microsoft.com/office/drawing/2014/main" id="{7D61318D-5B1B-968B-D301-8A3D3656AEEF}"/>
                </a:ext>
              </a:extLst>
            </p:cNvPr>
            <p:cNvSpPr txBox="1"/>
            <p:nvPr/>
          </p:nvSpPr>
          <p:spPr bwMode="auto">
            <a:xfrm>
              <a:off x="529185" y="389931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6" name="TextBox 15">
              <a:extLst>
                <a:ext uri="{FF2B5EF4-FFF2-40B4-BE49-F238E27FC236}">
                  <a16:creationId xmlns:a16="http://schemas.microsoft.com/office/drawing/2014/main" id="{B48599EE-A0EA-E978-6084-1BE76B513B68}"/>
                </a:ext>
              </a:extLst>
            </p:cNvPr>
            <p:cNvSpPr txBox="1"/>
            <p:nvPr/>
          </p:nvSpPr>
          <p:spPr bwMode="auto">
            <a:xfrm>
              <a:off x="529185" y="417328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7" name="TextBox 16">
              <a:extLst>
                <a:ext uri="{FF2B5EF4-FFF2-40B4-BE49-F238E27FC236}">
                  <a16:creationId xmlns:a16="http://schemas.microsoft.com/office/drawing/2014/main" id="{47CC08BA-CC6C-22EB-E75F-B56C482A9945}"/>
                </a:ext>
              </a:extLst>
            </p:cNvPr>
            <p:cNvSpPr txBox="1"/>
            <p:nvPr/>
          </p:nvSpPr>
          <p:spPr bwMode="auto">
            <a:xfrm>
              <a:off x="607732" y="444725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sp>
        <p:nvSpPr>
          <p:cNvPr id="19" name="TextBox 18">
            <a:extLst>
              <a:ext uri="{FF2B5EF4-FFF2-40B4-BE49-F238E27FC236}">
                <a16:creationId xmlns:a16="http://schemas.microsoft.com/office/drawing/2014/main" id="{46A9E5C1-7028-4B22-D377-A7FF87BB5556}"/>
              </a:ext>
            </a:extLst>
          </p:cNvPr>
          <p:cNvSpPr txBox="1"/>
          <p:nvPr/>
        </p:nvSpPr>
        <p:spPr bwMode="auto">
          <a:xfrm rot="16200000">
            <a:off x="2671" y="3728980"/>
            <a:ext cx="11203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a:r>
          </a:p>
        </p:txBody>
      </p:sp>
      <p:sp>
        <p:nvSpPr>
          <p:cNvPr id="20" name="TextBox 19">
            <a:extLst>
              <a:ext uri="{FF2B5EF4-FFF2-40B4-BE49-F238E27FC236}">
                <a16:creationId xmlns:a16="http://schemas.microsoft.com/office/drawing/2014/main" id="{F786B44E-849B-EC4F-ACC0-B73FDAEE34ED}"/>
              </a:ext>
            </a:extLst>
          </p:cNvPr>
          <p:cNvSpPr txBox="1"/>
          <p:nvPr/>
        </p:nvSpPr>
        <p:spPr bwMode="auto">
          <a:xfrm rot="16200000">
            <a:off x="861329" y="4737562"/>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grpSp>
        <p:nvGrpSpPr>
          <p:cNvPr id="28" name="Group 27">
            <a:extLst>
              <a:ext uri="{FF2B5EF4-FFF2-40B4-BE49-F238E27FC236}">
                <a16:creationId xmlns:a16="http://schemas.microsoft.com/office/drawing/2014/main" id="{D288E963-40BE-C279-C489-99CA31F80552}"/>
              </a:ext>
            </a:extLst>
          </p:cNvPr>
          <p:cNvGrpSpPr/>
          <p:nvPr/>
        </p:nvGrpSpPr>
        <p:grpSpPr>
          <a:xfrm>
            <a:off x="920177" y="3215922"/>
            <a:ext cx="69850" cy="1369827"/>
            <a:chOff x="920177" y="3215922"/>
            <a:chExt cx="69850" cy="1369827"/>
          </a:xfrm>
        </p:grpSpPr>
        <p:cxnSp>
          <p:nvCxnSpPr>
            <p:cNvPr id="22" name="Straight Connector 21">
              <a:extLst>
                <a:ext uri="{FF2B5EF4-FFF2-40B4-BE49-F238E27FC236}">
                  <a16:creationId xmlns:a16="http://schemas.microsoft.com/office/drawing/2014/main" id="{68C624D2-FEBF-929F-0BAA-4501D2CF0CDC}"/>
                </a:ext>
              </a:extLst>
            </p:cNvPr>
            <p:cNvCxnSpPr>
              <a:cxnSpLocks/>
            </p:cNvCxnSpPr>
            <p:nvPr/>
          </p:nvCxnSpPr>
          <p:spPr bwMode="auto">
            <a:xfrm>
              <a:off x="920177" y="321592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2C359E8-8929-566B-9F3F-6A2E6A6F5D40}"/>
                </a:ext>
              </a:extLst>
            </p:cNvPr>
            <p:cNvCxnSpPr>
              <a:cxnSpLocks/>
            </p:cNvCxnSpPr>
            <p:nvPr/>
          </p:nvCxnSpPr>
          <p:spPr bwMode="auto">
            <a:xfrm>
              <a:off x="920177" y="3489887"/>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43F7070-12BD-64E3-5F00-CDBE70644A8B}"/>
                </a:ext>
              </a:extLst>
            </p:cNvPr>
            <p:cNvCxnSpPr>
              <a:cxnSpLocks/>
            </p:cNvCxnSpPr>
            <p:nvPr/>
          </p:nvCxnSpPr>
          <p:spPr bwMode="auto">
            <a:xfrm>
              <a:off x="920177" y="376385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C14E298-D747-18B4-CE6F-2B82E90FC998}"/>
                </a:ext>
              </a:extLst>
            </p:cNvPr>
            <p:cNvCxnSpPr>
              <a:cxnSpLocks/>
            </p:cNvCxnSpPr>
            <p:nvPr/>
          </p:nvCxnSpPr>
          <p:spPr bwMode="auto">
            <a:xfrm>
              <a:off x="920177" y="4037817"/>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F6D8712-6492-E9C3-1E8E-C06D33215F8F}"/>
                </a:ext>
              </a:extLst>
            </p:cNvPr>
            <p:cNvCxnSpPr>
              <a:cxnSpLocks/>
            </p:cNvCxnSpPr>
            <p:nvPr/>
          </p:nvCxnSpPr>
          <p:spPr bwMode="auto">
            <a:xfrm>
              <a:off x="920177" y="431178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7E81EA1-6362-07E6-D018-3B5C991F6FD5}"/>
                </a:ext>
              </a:extLst>
            </p:cNvPr>
            <p:cNvCxnSpPr>
              <a:cxnSpLocks/>
            </p:cNvCxnSpPr>
            <p:nvPr/>
          </p:nvCxnSpPr>
          <p:spPr bwMode="auto">
            <a:xfrm>
              <a:off x="920177" y="4585749"/>
              <a:ext cx="69850" cy="0"/>
            </a:xfrm>
            <a:prstGeom prst="line">
              <a:avLst/>
            </a:prstGeom>
            <a:noFill/>
            <a:ln w="28575" cap="flat" cmpd="sng" algn="ctr">
              <a:solidFill>
                <a:schemeClr val="bg1"/>
              </a:solidFill>
              <a:prstDash val="solid"/>
              <a:round/>
              <a:headEnd type="none" w="med" len="med"/>
              <a:tailEnd type="none" w="med" len="med"/>
            </a:ln>
            <a:effectLst/>
          </p:spPr>
        </p:cxnSp>
      </p:grpSp>
      <p:sp>
        <p:nvSpPr>
          <p:cNvPr id="29" name="TextBox 28">
            <a:extLst>
              <a:ext uri="{FF2B5EF4-FFF2-40B4-BE49-F238E27FC236}">
                <a16:creationId xmlns:a16="http://schemas.microsoft.com/office/drawing/2014/main" id="{0949F1EF-CB18-B6BB-A89D-10354AB8FC07}"/>
              </a:ext>
            </a:extLst>
          </p:cNvPr>
          <p:cNvSpPr txBox="1"/>
          <p:nvPr/>
        </p:nvSpPr>
        <p:spPr bwMode="auto">
          <a:xfrm rot="16200000">
            <a:off x="1187584" y="4657187"/>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30" name="TextBox 29">
            <a:extLst>
              <a:ext uri="{FF2B5EF4-FFF2-40B4-BE49-F238E27FC236}">
                <a16:creationId xmlns:a16="http://schemas.microsoft.com/office/drawing/2014/main" id="{58F9F68C-4F15-6816-FD0F-C2D36633EA39}"/>
              </a:ext>
            </a:extLst>
          </p:cNvPr>
          <p:cNvSpPr txBox="1"/>
          <p:nvPr/>
        </p:nvSpPr>
        <p:spPr bwMode="auto">
          <a:xfrm>
            <a:off x="1927000" y="5286679"/>
            <a:ext cx="24643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Time From Start of Treatment, (Mo)</a:t>
            </a:r>
          </a:p>
        </p:txBody>
      </p:sp>
      <p:sp>
        <p:nvSpPr>
          <p:cNvPr id="31" name="TextBox 30">
            <a:extLst>
              <a:ext uri="{FF2B5EF4-FFF2-40B4-BE49-F238E27FC236}">
                <a16:creationId xmlns:a16="http://schemas.microsoft.com/office/drawing/2014/main" id="{37B060A1-F665-5DAA-C66E-B638499EFBB7}"/>
              </a:ext>
            </a:extLst>
          </p:cNvPr>
          <p:cNvSpPr txBox="1"/>
          <p:nvPr/>
        </p:nvSpPr>
        <p:spPr bwMode="auto">
          <a:xfrm>
            <a:off x="1162020" y="5086794"/>
            <a:ext cx="3321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BL</a:t>
            </a:r>
          </a:p>
        </p:txBody>
      </p:sp>
      <p:sp>
        <p:nvSpPr>
          <p:cNvPr id="32" name="Rectangle 31">
            <a:extLst>
              <a:ext uri="{FF2B5EF4-FFF2-40B4-BE49-F238E27FC236}">
                <a16:creationId xmlns:a16="http://schemas.microsoft.com/office/drawing/2014/main" id="{F338CA66-18AE-1888-3DA3-2139996A109D}"/>
              </a:ext>
            </a:extLst>
          </p:cNvPr>
          <p:cNvSpPr/>
          <p:nvPr/>
        </p:nvSpPr>
        <p:spPr bwMode="auto">
          <a:xfrm>
            <a:off x="1135758" y="3215922"/>
            <a:ext cx="166072" cy="1361917"/>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9971E5C5-164C-EC34-75F5-218D9E077D78}"/>
              </a:ext>
            </a:extLst>
          </p:cNvPr>
          <p:cNvSpPr/>
          <p:nvPr/>
        </p:nvSpPr>
        <p:spPr bwMode="auto">
          <a:xfrm>
            <a:off x="1352436" y="3215922"/>
            <a:ext cx="166072" cy="13619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TextBox 35">
            <a:extLst>
              <a:ext uri="{FF2B5EF4-FFF2-40B4-BE49-F238E27FC236}">
                <a16:creationId xmlns:a16="http://schemas.microsoft.com/office/drawing/2014/main" id="{00B3B945-3375-B719-531F-BD6D6BCF3FD7}"/>
              </a:ext>
            </a:extLst>
          </p:cNvPr>
          <p:cNvSpPr txBox="1"/>
          <p:nvPr/>
        </p:nvSpPr>
        <p:spPr bwMode="auto">
          <a:xfrm rot="16200000">
            <a:off x="1470969" y="4737562"/>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37" name="TextBox 36">
            <a:extLst>
              <a:ext uri="{FF2B5EF4-FFF2-40B4-BE49-F238E27FC236}">
                <a16:creationId xmlns:a16="http://schemas.microsoft.com/office/drawing/2014/main" id="{0F5BB0F6-EE9B-B23D-83BE-60DECE8B82F9}"/>
              </a:ext>
            </a:extLst>
          </p:cNvPr>
          <p:cNvSpPr txBox="1"/>
          <p:nvPr/>
        </p:nvSpPr>
        <p:spPr bwMode="auto">
          <a:xfrm rot="16200000">
            <a:off x="1797224" y="4657187"/>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38" name="TextBox 37">
            <a:extLst>
              <a:ext uri="{FF2B5EF4-FFF2-40B4-BE49-F238E27FC236}">
                <a16:creationId xmlns:a16="http://schemas.microsoft.com/office/drawing/2014/main" id="{BD320FB2-B739-5781-BA82-D85183E96E5A}"/>
              </a:ext>
            </a:extLst>
          </p:cNvPr>
          <p:cNvSpPr txBox="1"/>
          <p:nvPr/>
        </p:nvSpPr>
        <p:spPr bwMode="auto">
          <a:xfrm>
            <a:off x="1685098" y="5086794"/>
            <a:ext cx="5052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err="1">
                <a:solidFill>
                  <a:schemeClr val="bg1"/>
                </a:solidFill>
                <a:latin typeface="Calibri" panose="020F0502020204030204" pitchFamily="34" charset="0"/>
              </a:rPr>
              <a:t>Wk</a:t>
            </a:r>
            <a:r>
              <a:rPr lang="en-US" sz="1200" b="0" dirty="0">
                <a:solidFill>
                  <a:schemeClr val="bg1"/>
                </a:solidFill>
                <a:latin typeface="Calibri" panose="020F0502020204030204" pitchFamily="34" charset="0"/>
              </a:rPr>
              <a:t> 4</a:t>
            </a:r>
          </a:p>
        </p:txBody>
      </p:sp>
      <p:sp>
        <p:nvSpPr>
          <p:cNvPr id="39" name="Rectangle 38">
            <a:extLst>
              <a:ext uri="{FF2B5EF4-FFF2-40B4-BE49-F238E27FC236}">
                <a16:creationId xmlns:a16="http://schemas.microsoft.com/office/drawing/2014/main" id="{8B6B2FD8-9FE7-6D54-B240-64CA15FE09B2}"/>
              </a:ext>
            </a:extLst>
          </p:cNvPr>
          <p:cNvSpPr/>
          <p:nvPr/>
        </p:nvSpPr>
        <p:spPr bwMode="auto">
          <a:xfrm>
            <a:off x="1745398" y="3445817"/>
            <a:ext cx="166072" cy="113202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CCAF731B-16A0-CC37-85D3-0D91990EECF5}"/>
              </a:ext>
            </a:extLst>
          </p:cNvPr>
          <p:cNvSpPr/>
          <p:nvPr/>
        </p:nvSpPr>
        <p:spPr bwMode="auto">
          <a:xfrm>
            <a:off x="1962076" y="4479817"/>
            <a:ext cx="166072" cy="98022"/>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9FB9730C-9487-C27B-21E0-83299969F35D}"/>
              </a:ext>
            </a:extLst>
          </p:cNvPr>
          <p:cNvSpPr/>
          <p:nvPr/>
        </p:nvSpPr>
        <p:spPr bwMode="auto">
          <a:xfrm>
            <a:off x="1745398" y="3215922"/>
            <a:ext cx="166072" cy="22989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FAC8AF50-165A-7FBB-19D0-24BA7BE473E2}"/>
              </a:ext>
            </a:extLst>
          </p:cNvPr>
          <p:cNvSpPr/>
          <p:nvPr/>
        </p:nvSpPr>
        <p:spPr bwMode="auto">
          <a:xfrm>
            <a:off x="1962076" y="3215922"/>
            <a:ext cx="166072" cy="12638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TextBox 42">
            <a:extLst>
              <a:ext uri="{FF2B5EF4-FFF2-40B4-BE49-F238E27FC236}">
                <a16:creationId xmlns:a16="http://schemas.microsoft.com/office/drawing/2014/main" id="{A807D2FC-394B-187E-3494-892F4B66ED96}"/>
              </a:ext>
            </a:extLst>
          </p:cNvPr>
          <p:cNvSpPr txBox="1"/>
          <p:nvPr/>
        </p:nvSpPr>
        <p:spPr bwMode="auto">
          <a:xfrm rot="16200000">
            <a:off x="2073343" y="4737562"/>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44" name="TextBox 43">
            <a:extLst>
              <a:ext uri="{FF2B5EF4-FFF2-40B4-BE49-F238E27FC236}">
                <a16:creationId xmlns:a16="http://schemas.microsoft.com/office/drawing/2014/main" id="{00E2982A-34A4-5C76-BD78-55523E2010CD}"/>
              </a:ext>
            </a:extLst>
          </p:cNvPr>
          <p:cNvSpPr txBox="1"/>
          <p:nvPr/>
        </p:nvSpPr>
        <p:spPr bwMode="auto">
          <a:xfrm rot="16200000">
            <a:off x="2399598" y="4657187"/>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45" name="TextBox 44">
            <a:extLst>
              <a:ext uri="{FF2B5EF4-FFF2-40B4-BE49-F238E27FC236}">
                <a16:creationId xmlns:a16="http://schemas.microsoft.com/office/drawing/2014/main" id="{6764A114-E5F8-35E9-3C7F-1E03095733A5}"/>
              </a:ext>
            </a:extLst>
          </p:cNvPr>
          <p:cNvSpPr txBox="1"/>
          <p:nvPr/>
        </p:nvSpPr>
        <p:spPr bwMode="auto">
          <a:xfrm>
            <a:off x="2408498" y="508679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46" name="Rectangle 45">
            <a:extLst>
              <a:ext uri="{FF2B5EF4-FFF2-40B4-BE49-F238E27FC236}">
                <a16:creationId xmlns:a16="http://schemas.microsoft.com/office/drawing/2014/main" id="{C0AF2DB5-9673-4AB2-FB8B-681502576F96}"/>
              </a:ext>
            </a:extLst>
          </p:cNvPr>
          <p:cNvSpPr/>
          <p:nvPr/>
        </p:nvSpPr>
        <p:spPr bwMode="auto">
          <a:xfrm>
            <a:off x="2347772" y="3625353"/>
            <a:ext cx="166072" cy="95248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6277B9CD-283E-CAD1-03B8-D808A7EBD41D}"/>
              </a:ext>
            </a:extLst>
          </p:cNvPr>
          <p:cNvSpPr/>
          <p:nvPr/>
        </p:nvSpPr>
        <p:spPr bwMode="auto">
          <a:xfrm>
            <a:off x="2564450" y="4512287"/>
            <a:ext cx="166072" cy="65551"/>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F6E3CAA2-111D-434E-D6E0-F352D7E0EF4B}"/>
              </a:ext>
            </a:extLst>
          </p:cNvPr>
          <p:cNvSpPr/>
          <p:nvPr/>
        </p:nvSpPr>
        <p:spPr bwMode="auto">
          <a:xfrm>
            <a:off x="2347772" y="3215922"/>
            <a:ext cx="166072" cy="40943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D70806C5-99E0-F3B4-B047-E6378EBBB082}"/>
              </a:ext>
            </a:extLst>
          </p:cNvPr>
          <p:cNvSpPr/>
          <p:nvPr/>
        </p:nvSpPr>
        <p:spPr bwMode="auto">
          <a:xfrm>
            <a:off x="2564450" y="3215922"/>
            <a:ext cx="166072" cy="12963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TextBox 49">
            <a:extLst>
              <a:ext uri="{FF2B5EF4-FFF2-40B4-BE49-F238E27FC236}">
                <a16:creationId xmlns:a16="http://schemas.microsoft.com/office/drawing/2014/main" id="{5C205F6B-73B9-B650-CBC4-B124112196D2}"/>
              </a:ext>
            </a:extLst>
          </p:cNvPr>
          <p:cNvSpPr txBox="1"/>
          <p:nvPr/>
        </p:nvSpPr>
        <p:spPr bwMode="auto">
          <a:xfrm rot="16200000">
            <a:off x="2695332" y="4740149"/>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51" name="TextBox 50">
            <a:extLst>
              <a:ext uri="{FF2B5EF4-FFF2-40B4-BE49-F238E27FC236}">
                <a16:creationId xmlns:a16="http://schemas.microsoft.com/office/drawing/2014/main" id="{878A9188-1811-AF3C-019B-D07A024EC10A}"/>
              </a:ext>
            </a:extLst>
          </p:cNvPr>
          <p:cNvSpPr txBox="1"/>
          <p:nvPr/>
        </p:nvSpPr>
        <p:spPr bwMode="auto">
          <a:xfrm rot="16200000">
            <a:off x="3021587" y="4659774"/>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52" name="TextBox 51">
            <a:extLst>
              <a:ext uri="{FF2B5EF4-FFF2-40B4-BE49-F238E27FC236}">
                <a16:creationId xmlns:a16="http://schemas.microsoft.com/office/drawing/2014/main" id="{E0A2D830-F9B5-7850-87A2-B1E30C9D1818}"/>
              </a:ext>
            </a:extLst>
          </p:cNvPr>
          <p:cNvSpPr txBox="1"/>
          <p:nvPr/>
        </p:nvSpPr>
        <p:spPr bwMode="auto">
          <a:xfrm>
            <a:off x="3030487" y="508938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53" name="Rectangle 52">
            <a:extLst>
              <a:ext uri="{FF2B5EF4-FFF2-40B4-BE49-F238E27FC236}">
                <a16:creationId xmlns:a16="http://schemas.microsoft.com/office/drawing/2014/main" id="{361ADF06-8988-25FD-2AD0-47A4C4D0EA9F}"/>
              </a:ext>
            </a:extLst>
          </p:cNvPr>
          <p:cNvSpPr/>
          <p:nvPr/>
        </p:nvSpPr>
        <p:spPr bwMode="auto">
          <a:xfrm>
            <a:off x="2969761" y="3842280"/>
            <a:ext cx="166072" cy="73814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F1D6E55E-DFDB-7D96-8385-F16660E4623C}"/>
              </a:ext>
            </a:extLst>
          </p:cNvPr>
          <p:cNvSpPr/>
          <p:nvPr/>
        </p:nvSpPr>
        <p:spPr bwMode="auto">
          <a:xfrm>
            <a:off x="3186439" y="4511798"/>
            <a:ext cx="166072" cy="68628"/>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875DBED5-99C4-B0A6-2754-C87E67C90A31}"/>
              </a:ext>
            </a:extLst>
          </p:cNvPr>
          <p:cNvSpPr/>
          <p:nvPr/>
        </p:nvSpPr>
        <p:spPr bwMode="auto">
          <a:xfrm>
            <a:off x="2969761" y="3215922"/>
            <a:ext cx="166072" cy="62635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3FF00363-338D-CBDF-8363-AF85D06475CF}"/>
              </a:ext>
            </a:extLst>
          </p:cNvPr>
          <p:cNvSpPr/>
          <p:nvPr/>
        </p:nvSpPr>
        <p:spPr bwMode="auto">
          <a:xfrm>
            <a:off x="3186439" y="3215222"/>
            <a:ext cx="166072" cy="12996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TextBox 56">
            <a:extLst>
              <a:ext uri="{FF2B5EF4-FFF2-40B4-BE49-F238E27FC236}">
                <a16:creationId xmlns:a16="http://schemas.microsoft.com/office/drawing/2014/main" id="{04678E37-9AC1-115E-A181-6AE0AFCE0148}"/>
              </a:ext>
            </a:extLst>
          </p:cNvPr>
          <p:cNvSpPr txBox="1"/>
          <p:nvPr/>
        </p:nvSpPr>
        <p:spPr bwMode="auto">
          <a:xfrm rot="16200000">
            <a:off x="3307517" y="4737562"/>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58" name="TextBox 57">
            <a:extLst>
              <a:ext uri="{FF2B5EF4-FFF2-40B4-BE49-F238E27FC236}">
                <a16:creationId xmlns:a16="http://schemas.microsoft.com/office/drawing/2014/main" id="{41CF1603-CC72-5BE3-A34F-86B4A7AD39AE}"/>
              </a:ext>
            </a:extLst>
          </p:cNvPr>
          <p:cNvSpPr txBox="1"/>
          <p:nvPr/>
        </p:nvSpPr>
        <p:spPr bwMode="auto">
          <a:xfrm rot="16200000">
            <a:off x="3633772" y="4657187"/>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59" name="TextBox 58">
            <a:extLst>
              <a:ext uri="{FF2B5EF4-FFF2-40B4-BE49-F238E27FC236}">
                <a16:creationId xmlns:a16="http://schemas.microsoft.com/office/drawing/2014/main" id="{F6A460E6-0BEC-094B-EC1C-70B1183C3972}"/>
              </a:ext>
            </a:extLst>
          </p:cNvPr>
          <p:cNvSpPr txBox="1"/>
          <p:nvPr/>
        </p:nvSpPr>
        <p:spPr bwMode="auto">
          <a:xfrm>
            <a:off x="3642672" y="508679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60" name="Rectangle 59">
            <a:extLst>
              <a:ext uri="{FF2B5EF4-FFF2-40B4-BE49-F238E27FC236}">
                <a16:creationId xmlns:a16="http://schemas.microsoft.com/office/drawing/2014/main" id="{055C1796-FCB3-CD26-B72E-5BAFCFA99859}"/>
              </a:ext>
            </a:extLst>
          </p:cNvPr>
          <p:cNvSpPr/>
          <p:nvPr/>
        </p:nvSpPr>
        <p:spPr bwMode="auto">
          <a:xfrm>
            <a:off x="3581946" y="3948435"/>
            <a:ext cx="166072" cy="62940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6B376A8A-8E47-C8FF-7BE0-81C0E8C55CF5}"/>
              </a:ext>
            </a:extLst>
          </p:cNvPr>
          <p:cNvSpPr/>
          <p:nvPr/>
        </p:nvSpPr>
        <p:spPr bwMode="auto">
          <a:xfrm>
            <a:off x="3798624" y="4447249"/>
            <a:ext cx="166072" cy="130589"/>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10590A43-4973-F394-04A5-95E2C905E323}"/>
              </a:ext>
            </a:extLst>
          </p:cNvPr>
          <p:cNvSpPr/>
          <p:nvPr/>
        </p:nvSpPr>
        <p:spPr bwMode="auto">
          <a:xfrm>
            <a:off x="3581946" y="3215223"/>
            <a:ext cx="166072" cy="73321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24B5EF05-4213-C943-FE7B-1B591827B69A}"/>
              </a:ext>
            </a:extLst>
          </p:cNvPr>
          <p:cNvSpPr/>
          <p:nvPr/>
        </p:nvSpPr>
        <p:spPr bwMode="auto">
          <a:xfrm>
            <a:off x="3798624" y="3215222"/>
            <a:ext cx="166072" cy="12320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TextBox 63">
            <a:extLst>
              <a:ext uri="{FF2B5EF4-FFF2-40B4-BE49-F238E27FC236}">
                <a16:creationId xmlns:a16="http://schemas.microsoft.com/office/drawing/2014/main" id="{A99C7032-31F5-7D09-1A69-343308FA42A8}"/>
              </a:ext>
            </a:extLst>
          </p:cNvPr>
          <p:cNvSpPr txBox="1"/>
          <p:nvPr/>
        </p:nvSpPr>
        <p:spPr bwMode="auto">
          <a:xfrm rot="16200000">
            <a:off x="3921133" y="4737562"/>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65" name="TextBox 64">
            <a:extLst>
              <a:ext uri="{FF2B5EF4-FFF2-40B4-BE49-F238E27FC236}">
                <a16:creationId xmlns:a16="http://schemas.microsoft.com/office/drawing/2014/main" id="{02D57211-E013-761C-9779-8195935249C5}"/>
              </a:ext>
            </a:extLst>
          </p:cNvPr>
          <p:cNvSpPr txBox="1"/>
          <p:nvPr/>
        </p:nvSpPr>
        <p:spPr bwMode="auto">
          <a:xfrm rot="16200000">
            <a:off x="4247388" y="4657187"/>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66" name="TextBox 65">
            <a:extLst>
              <a:ext uri="{FF2B5EF4-FFF2-40B4-BE49-F238E27FC236}">
                <a16:creationId xmlns:a16="http://schemas.microsoft.com/office/drawing/2014/main" id="{154DE553-061B-A370-7C3C-02BE3AD1DA1C}"/>
              </a:ext>
            </a:extLst>
          </p:cNvPr>
          <p:cNvSpPr txBox="1"/>
          <p:nvPr/>
        </p:nvSpPr>
        <p:spPr bwMode="auto">
          <a:xfrm>
            <a:off x="4217015" y="508679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67" name="Rectangle 66">
            <a:extLst>
              <a:ext uri="{FF2B5EF4-FFF2-40B4-BE49-F238E27FC236}">
                <a16:creationId xmlns:a16="http://schemas.microsoft.com/office/drawing/2014/main" id="{92F2E7B4-EC8C-76E2-28D6-07E73725C1CD}"/>
              </a:ext>
            </a:extLst>
          </p:cNvPr>
          <p:cNvSpPr/>
          <p:nvPr/>
        </p:nvSpPr>
        <p:spPr bwMode="auto">
          <a:xfrm>
            <a:off x="4195562" y="4006121"/>
            <a:ext cx="166072" cy="57171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F0753F41-0C61-9694-4964-EA9AC608BE08}"/>
              </a:ext>
            </a:extLst>
          </p:cNvPr>
          <p:cNvSpPr/>
          <p:nvPr/>
        </p:nvSpPr>
        <p:spPr bwMode="auto">
          <a:xfrm>
            <a:off x="4412240" y="4479817"/>
            <a:ext cx="166072" cy="98022"/>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2E9FEADD-FDBD-DE64-1A93-D786837B4842}"/>
              </a:ext>
            </a:extLst>
          </p:cNvPr>
          <p:cNvSpPr/>
          <p:nvPr/>
        </p:nvSpPr>
        <p:spPr bwMode="auto">
          <a:xfrm>
            <a:off x="4195562" y="3215222"/>
            <a:ext cx="166072" cy="79089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EB6E3B00-7AF7-1BE4-DC1E-4F44AE6962E2}"/>
              </a:ext>
            </a:extLst>
          </p:cNvPr>
          <p:cNvSpPr/>
          <p:nvPr/>
        </p:nvSpPr>
        <p:spPr bwMode="auto">
          <a:xfrm>
            <a:off x="4412240" y="3215222"/>
            <a:ext cx="166072" cy="12645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TextBox 70">
            <a:extLst>
              <a:ext uri="{FF2B5EF4-FFF2-40B4-BE49-F238E27FC236}">
                <a16:creationId xmlns:a16="http://schemas.microsoft.com/office/drawing/2014/main" id="{745E07AF-7226-1AA6-EBEE-1B72DC7C0F2D}"/>
              </a:ext>
            </a:extLst>
          </p:cNvPr>
          <p:cNvSpPr txBox="1"/>
          <p:nvPr/>
        </p:nvSpPr>
        <p:spPr bwMode="auto">
          <a:xfrm rot="16200000">
            <a:off x="4541937" y="4740149"/>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72" name="TextBox 71">
            <a:extLst>
              <a:ext uri="{FF2B5EF4-FFF2-40B4-BE49-F238E27FC236}">
                <a16:creationId xmlns:a16="http://schemas.microsoft.com/office/drawing/2014/main" id="{3FB33ABB-8F3C-427F-09D1-984E86ED3ECD}"/>
              </a:ext>
            </a:extLst>
          </p:cNvPr>
          <p:cNvSpPr txBox="1"/>
          <p:nvPr/>
        </p:nvSpPr>
        <p:spPr bwMode="auto">
          <a:xfrm rot="16200000">
            <a:off x="4868192" y="4659774"/>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73" name="TextBox 72">
            <a:extLst>
              <a:ext uri="{FF2B5EF4-FFF2-40B4-BE49-F238E27FC236}">
                <a16:creationId xmlns:a16="http://schemas.microsoft.com/office/drawing/2014/main" id="{3AFE0414-ECF1-3E3C-3307-ED4E14B38ED3}"/>
              </a:ext>
            </a:extLst>
          </p:cNvPr>
          <p:cNvSpPr txBox="1"/>
          <p:nvPr/>
        </p:nvSpPr>
        <p:spPr bwMode="auto">
          <a:xfrm>
            <a:off x="4837819" y="508938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74" name="Rectangle 73">
            <a:extLst>
              <a:ext uri="{FF2B5EF4-FFF2-40B4-BE49-F238E27FC236}">
                <a16:creationId xmlns:a16="http://schemas.microsoft.com/office/drawing/2014/main" id="{8610CDF9-7F9D-84E0-1BF4-2DAB7BC5DDD3}"/>
              </a:ext>
            </a:extLst>
          </p:cNvPr>
          <p:cNvSpPr/>
          <p:nvPr/>
        </p:nvSpPr>
        <p:spPr bwMode="auto">
          <a:xfrm>
            <a:off x="4816366" y="3938407"/>
            <a:ext cx="166072" cy="6420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7FB50379-0056-E269-4E26-5355FBAE99D9}"/>
              </a:ext>
            </a:extLst>
          </p:cNvPr>
          <p:cNvSpPr/>
          <p:nvPr/>
        </p:nvSpPr>
        <p:spPr bwMode="auto">
          <a:xfrm>
            <a:off x="5033044" y="4511798"/>
            <a:ext cx="166072" cy="68628"/>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8E2E84A3-4074-662B-4335-86E2E37DE1E4}"/>
              </a:ext>
            </a:extLst>
          </p:cNvPr>
          <p:cNvSpPr/>
          <p:nvPr/>
        </p:nvSpPr>
        <p:spPr bwMode="auto">
          <a:xfrm>
            <a:off x="4816366" y="3215222"/>
            <a:ext cx="166072" cy="72318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86475F91-FB2D-266F-C519-36447ECFF427}"/>
              </a:ext>
            </a:extLst>
          </p:cNvPr>
          <p:cNvSpPr/>
          <p:nvPr/>
        </p:nvSpPr>
        <p:spPr bwMode="auto">
          <a:xfrm>
            <a:off x="5033044" y="3215222"/>
            <a:ext cx="166072" cy="12996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TextBox 85">
            <a:extLst>
              <a:ext uri="{FF2B5EF4-FFF2-40B4-BE49-F238E27FC236}">
                <a16:creationId xmlns:a16="http://schemas.microsoft.com/office/drawing/2014/main" id="{99D0912E-87AD-E35E-7571-7E76C5239CE0}"/>
              </a:ext>
            </a:extLst>
          </p:cNvPr>
          <p:cNvSpPr txBox="1"/>
          <p:nvPr/>
        </p:nvSpPr>
        <p:spPr bwMode="auto">
          <a:xfrm>
            <a:off x="1159001" y="5549615"/>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56</a:t>
            </a:r>
          </a:p>
        </p:txBody>
      </p:sp>
      <p:sp>
        <p:nvSpPr>
          <p:cNvPr id="87" name="TextBox 86">
            <a:extLst>
              <a:ext uri="{FF2B5EF4-FFF2-40B4-BE49-F238E27FC236}">
                <a16:creationId xmlns:a16="http://schemas.microsoft.com/office/drawing/2014/main" id="{9A63876B-61AF-10DF-C59B-20972BD1CC30}"/>
              </a:ext>
            </a:extLst>
          </p:cNvPr>
          <p:cNvSpPr txBox="1"/>
          <p:nvPr/>
        </p:nvSpPr>
        <p:spPr bwMode="auto">
          <a:xfrm>
            <a:off x="1768642" y="5549615"/>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53</a:t>
            </a:r>
          </a:p>
        </p:txBody>
      </p:sp>
      <p:sp>
        <p:nvSpPr>
          <p:cNvPr id="88" name="TextBox 87">
            <a:extLst>
              <a:ext uri="{FF2B5EF4-FFF2-40B4-BE49-F238E27FC236}">
                <a16:creationId xmlns:a16="http://schemas.microsoft.com/office/drawing/2014/main" id="{42243A79-DE03-A26C-ED23-8B226CA900DB}"/>
              </a:ext>
            </a:extLst>
          </p:cNvPr>
          <p:cNvSpPr txBox="1"/>
          <p:nvPr/>
        </p:nvSpPr>
        <p:spPr bwMode="auto">
          <a:xfrm>
            <a:off x="2371015" y="5549615"/>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56</a:t>
            </a:r>
          </a:p>
        </p:txBody>
      </p:sp>
      <p:sp>
        <p:nvSpPr>
          <p:cNvPr id="89" name="TextBox 88">
            <a:extLst>
              <a:ext uri="{FF2B5EF4-FFF2-40B4-BE49-F238E27FC236}">
                <a16:creationId xmlns:a16="http://schemas.microsoft.com/office/drawing/2014/main" id="{D21868F4-E83B-054D-EE80-1FB396F20246}"/>
              </a:ext>
            </a:extLst>
          </p:cNvPr>
          <p:cNvSpPr txBox="1"/>
          <p:nvPr/>
        </p:nvSpPr>
        <p:spPr bwMode="auto">
          <a:xfrm>
            <a:off x="2993004" y="555220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42</a:t>
            </a:r>
          </a:p>
        </p:txBody>
      </p:sp>
      <p:sp>
        <p:nvSpPr>
          <p:cNvPr id="90" name="TextBox 89">
            <a:extLst>
              <a:ext uri="{FF2B5EF4-FFF2-40B4-BE49-F238E27FC236}">
                <a16:creationId xmlns:a16="http://schemas.microsoft.com/office/drawing/2014/main" id="{E1021110-ACFC-8795-F1A4-19E7F761ED19}"/>
              </a:ext>
            </a:extLst>
          </p:cNvPr>
          <p:cNvSpPr txBox="1"/>
          <p:nvPr/>
        </p:nvSpPr>
        <p:spPr bwMode="auto">
          <a:xfrm>
            <a:off x="3605189" y="5549615"/>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43</a:t>
            </a:r>
          </a:p>
        </p:txBody>
      </p:sp>
      <p:sp>
        <p:nvSpPr>
          <p:cNvPr id="91" name="TextBox 90">
            <a:extLst>
              <a:ext uri="{FF2B5EF4-FFF2-40B4-BE49-F238E27FC236}">
                <a16:creationId xmlns:a16="http://schemas.microsoft.com/office/drawing/2014/main" id="{9DCD109C-2217-0C5F-9A62-A0294795CB8D}"/>
              </a:ext>
            </a:extLst>
          </p:cNvPr>
          <p:cNvSpPr txBox="1"/>
          <p:nvPr/>
        </p:nvSpPr>
        <p:spPr bwMode="auto">
          <a:xfrm>
            <a:off x="4218805" y="5549615"/>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53</a:t>
            </a:r>
          </a:p>
        </p:txBody>
      </p:sp>
      <p:sp>
        <p:nvSpPr>
          <p:cNvPr id="92" name="TextBox 91">
            <a:extLst>
              <a:ext uri="{FF2B5EF4-FFF2-40B4-BE49-F238E27FC236}">
                <a16:creationId xmlns:a16="http://schemas.microsoft.com/office/drawing/2014/main" id="{31D70584-E728-35F7-961A-D15B46276524}"/>
              </a:ext>
            </a:extLst>
          </p:cNvPr>
          <p:cNvSpPr txBox="1"/>
          <p:nvPr/>
        </p:nvSpPr>
        <p:spPr bwMode="auto">
          <a:xfrm>
            <a:off x="4839609" y="555220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44</a:t>
            </a:r>
          </a:p>
        </p:txBody>
      </p:sp>
      <p:sp>
        <p:nvSpPr>
          <p:cNvPr id="93" name="TextBox 92">
            <a:extLst>
              <a:ext uri="{FF2B5EF4-FFF2-40B4-BE49-F238E27FC236}">
                <a16:creationId xmlns:a16="http://schemas.microsoft.com/office/drawing/2014/main" id="{8AA422CD-66CE-F291-6883-E543C794B183}"/>
              </a:ext>
            </a:extLst>
          </p:cNvPr>
          <p:cNvSpPr txBox="1"/>
          <p:nvPr/>
        </p:nvSpPr>
        <p:spPr bwMode="auto">
          <a:xfrm>
            <a:off x="544044" y="5549615"/>
            <a:ext cx="6692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Surgery</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SBRT</a:t>
            </a:r>
          </a:p>
        </p:txBody>
      </p:sp>
      <p:sp>
        <p:nvSpPr>
          <p:cNvPr id="94" name="TextBox 93">
            <a:extLst>
              <a:ext uri="{FF2B5EF4-FFF2-40B4-BE49-F238E27FC236}">
                <a16:creationId xmlns:a16="http://schemas.microsoft.com/office/drawing/2014/main" id="{E6E4D00B-1C7E-5F23-6B73-25060D535684}"/>
              </a:ext>
            </a:extLst>
          </p:cNvPr>
          <p:cNvSpPr txBox="1"/>
          <p:nvPr/>
        </p:nvSpPr>
        <p:spPr bwMode="auto">
          <a:xfrm>
            <a:off x="358687" y="5361266"/>
            <a:ext cx="8601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n</a:t>
            </a:r>
          </a:p>
        </p:txBody>
      </p:sp>
      <p:sp>
        <p:nvSpPr>
          <p:cNvPr id="95" name="TextBox 94">
            <a:extLst>
              <a:ext uri="{FF2B5EF4-FFF2-40B4-BE49-F238E27FC236}">
                <a16:creationId xmlns:a16="http://schemas.microsoft.com/office/drawing/2014/main" id="{B6115B96-9A79-F474-C687-0BF8BACF618F}"/>
              </a:ext>
            </a:extLst>
          </p:cNvPr>
          <p:cNvSpPr txBox="1"/>
          <p:nvPr/>
        </p:nvSpPr>
        <p:spPr bwMode="auto">
          <a:xfrm rot="16200000">
            <a:off x="6582492" y="4733440"/>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96" name="TextBox 95">
            <a:extLst>
              <a:ext uri="{FF2B5EF4-FFF2-40B4-BE49-F238E27FC236}">
                <a16:creationId xmlns:a16="http://schemas.microsoft.com/office/drawing/2014/main" id="{CD64E8B9-95AE-714F-CA1D-C54A3D258ED0}"/>
              </a:ext>
            </a:extLst>
          </p:cNvPr>
          <p:cNvSpPr txBox="1"/>
          <p:nvPr/>
        </p:nvSpPr>
        <p:spPr bwMode="auto">
          <a:xfrm rot="16200000">
            <a:off x="6908747" y="4653065"/>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97" name="TextBox 96">
            <a:extLst>
              <a:ext uri="{FF2B5EF4-FFF2-40B4-BE49-F238E27FC236}">
                <a16:creationId xmlns:a16="http://schemas.microsoft.com/office/drawing/2014/main" id="{E73442DD-2DC3-FD5F-1258-F46669798B41}"/>
              </a:ext>
            </a:extLst>
          </p:cNvPr>
          <p:cNvSpPr txBox="1"/>
          <p:nvPr/>
        </p:nvSpPr>
        <p:spPr bwMode="auto">
          <a:xfrm>
            <a:off x="7668945" y="5305045"/>
            <a:ext cx="24643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Time From Start of Treatment, (Mo)</a:t>
            </a:r>
          </a:p>
        </p:txBody>
      </p:sp>
      <p:sp>
        <p:nvSpPr>
          <p:cNvPr id="98" name="TextBox 97">
            <a:extLst>
              <a:ext uri="{FF2B5EF4-FFF2-40B4-BE49-F238E27FC236}">
                <a16:creationId xmlns:a16="http://schemas.microsoft.com/office/drawing/2014/main" id="{6D5C6CC1-DC55-ACB6-D216-C43DA4BEB168}"/>
              </a:ext>
            </a:extLst>
          </p:cNvPr>
          <p:cNvSpPr txBox="1"/>
          <p:nvPr/>
        </p:nvSpPr>
        <p:spPr bwMode="auto">
          <a:xfrm>
            <a:off x="6883183" y="5082672"/>
            <a:ext cx="3321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BL</a:t>
            </a:r>
          </a:p>
        </p:txBody>
      </p:sp>
      <p:sp>
        <p:nvSpPr>
          <p:cNvPr id="99" name="TextBox 98">
            <a:extLst>
              <a:ext uri="{FF2B5EF4-FFF2-40B4-BE49-F238E27FC236}">
                <a16:creationId xmlns:a16="http://schemas.microsoft.com/office/drawing/2014/main" id="{9D105790-727A-81F3-7E77-3A9F75F03A55}"/>
              </a:ext>
            </a:extLst>
          </p:cNvPr>
          <p:cNvSpPr txBox="1"/>
          <p:nvPr/>
        </p:nvSpPr>
        <p:spPr bwMode="auto">
          <a:xfrm rot="16200000">
            <a:off x="7192132" y="4733440"/>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100" name="TextBox 99">
            <a:extLst>
              <a:ext uri="{FF2B5EF4-FFF2-40B4-BE49-F238E27FC236}">
                <a16:creationId xmlns:a16="http://schemas.microsoft.com/office/drawing/2014/main" id="{918D2161-738D-89E6-AC2B-D6DF50ABC3BF}"/>
              </a:ext>
            </a:extLst>
          </p:cNvPr>
          <p:cNvSpPr txBox="1"/>
          <p:nvPr/>
        </p:nvSpPr>
        <p:spPr bwMode="auto">
          <a:xfrm rot="16200000">
            <a:off x="7518387" y="4653065"/>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101" name="TextBox 100">
            <a:extLst>
              <a:ext uri="{FF2B5EF4-FFF2-40B4-BE49-F238E27FC236}">
                <a16:creationId xmlns:a16="http://schemas.microsoft.com/office/drawing/2014/main" id="{F97ADA91-113E-BB40-86E4-F0E42314206E}"/>
              </a:ext>
            </a:extLst>
          </p:cNvPr>
          <p:cNvSpPr txBox="1"/>
          <p:nvPr/>
        </p:nvSpPr>
        <p:spPr bwMode="auto">
          <a:xfrm>
            <a:off x="7406261" y="5082672"/>
            <a:ext cx="5052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err="1">
                <a:solidFill>
                  <a:schemeClr val="bg1"/>
                </a:solidFill>
                <a:latin typeface="Calibri" panose="020F0502020204030204" pitchFamily="34" charset="0"/>
              </a:rPr>
              <a:t>Wk</a:t>
            </a:r>
            <a:r>
              <a:rPr lang="en-US" sz="1200" b="0" dirty="0">
                <a:solidFill>
                  <a:schemeClr val="bg1"/>
                </a:solidFill>
                <a:latin typeface="Calibri" panose="020F0502020204030204" pitchFamily="34" charset="0"/>
              </a:rPr>
              <a:t> 4</a:t>
            </a:r>
          </a:p>
        </p:txBody>
      </p:sp>
      <p:sp>
        <p:nvSpPr>
          <p:cNvPr id="102" name="TextBox 101">
            <a:extLst>
              <a:ext uri="{FF2B5EF4-FFF2-40B4-BE49-F238E27FC236}">
                <a16:creationId xmlns:a16="http://schemas.microsoft.com/office/drawing/2014/main" id="{A14C7EA5-B502-792A-8744-127C9B6D120F}"/>
              </a:ext>
            </a:extLst>
          </p:cNvPr>
          <p:cNvSpPr txBox="1"/>
          <p:nvPr/>
        </p:nvSpPr>
        <p:spPr bwMode="auto">
          <a:xfrm rot="16200000">
            <a:off x="7794506" y="4733440"/>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103" name="TextBox 102">
            <a:extLst>
              <a:ext uri="{FF2B5EF4-FFF2-40B4-BE49-F238E27FC236}">
                <a16:creationId xmlns:a16="http://schemas.microsoft.com/office/drawing/2014/main" id="{3D6114C9-6AB0-95A5-463B-02ABC543CCD2}"/>
              </a:ext>
            </a:extLst>
          </p:cNvPr>
          <p:cNvSpPr txBox="1"/>
          <p:nvPr/>
        </p:nvSpPr>
        <p:spPr bwMode="auto">
          <a:xfrm rot="16200000">
            <a:off x="8120761" y="4653065"/>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104" name="TextBox 103">
            <a:extLst>
              <a:ext uri="{FF2B5EF4-FFF2-40B4-BE49-F238E27FC236}">
                <a16:creationId xmlns:a16="http://schemas.microsoft.com/office/drawing/2014/main" id="{3D4E1AB2-56B1-9069-978C-B76E6C5B98D0}"/>
              </a:ext>
            </a:extLst>
          </p:cNvPr>
          <p:cNvSpPr txBox="1"/>
          <p:nvPr/>
        </p:nvSpPr>
        <p:spPr bwMode="auto">
          <a:xfrm>
            <a:off x="8129661" y="508267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05" name="TextBox 104">
            <a:extLst>
              <a:ext uri="{FF2B5EF4-FFF2-40B4-BE49-F238E27FC236}">
                <a16:creationId xmlns:a16="http://schemas.microsoft.com/office/drawing/2014/main" id="{2766A91B-61A1-DA47-382E-1B771B67F742}"/>
              </a:ext>
            </a:extLst>
          </p:cNvPr>
          <p:cNvSpPr txBox="1"/>
          <p:nvPr/>
        </p:nvSpPr>
        <p:spPr bwMode="auto">
          <a:xfrm rot="16200000">
            <a:off x="8416495" y="4736027"/>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106" name="TextBox 105">
            <a:extLst>
              <a:ext uri="{FF2B5EF4-FFF2-40B4-BE49-F238E27FC236}">
                <a16:creationId xmlns:a16="http://schemas.microsoft.com/office/drawing/2014/main" id="{14B915F1-D960-5F82-3A0E-A34C163F2DF6}"/>
              </a:ext>
            </a:extLst>
          </p:cNvPr>
          <p:cNvSpPr txBox="1"/>
          <p:nvPr/>
        </p:nvSpPr>
        <p:spPr bwMode="auto">
          <a:xfrm rot="16200000">
            <a:off x="8742750" y="4655652"/>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107" name="TextBox 106">
            <a:extLst>
              <a:ext uri="{FF2B5EF4-FFF2-40B4-BE49-F238E27FC236}">
                <a16:creationId xmlns:a16="http://schemas.microsoft.com/office/drawing/2014/main" id="{31714198-38A9-6AE1-0018-EC73E8A1068B}"/>
              </a:ext>
            </a:extLst>
          </p:cNvPr>
          <p:cNvSpPr txBox="1"/>
          <p:nvPr/>
        </p:nvSpPr>
        <p:spPr bwMode="auto">
          <a:xfrm>
            <a:off x="8751650" y="5085259"/>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108" name="TextBox 107">
            <a:extLst>
              <a:ext uri="{FF2B5EF4-FFF2-40B4-BE49-F238E27FC236}">
                <a16:creationId xmlns:a16="http://schemas.microsoft.com/office/drawing/2014/main" id="{9C7E0584-B98C-57BD-F3FE-22A02450986D}"/>
              </a:ext>
            </a:extLst>
          </p:cNvPr>
          <p:cNvSpPr txBox="1"/>
          <p:nvPr/>
        </p:nvSpPr>
        <p:spPr bwMode="auto">
          <a:xfrm rot="16200000">
            <a:off x="9028680" y="4733440"/>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109" name="TextBox 108">
            <a:extLst>
              <a:ext uri="{FF2B5EF4-FFF2-40B4-BE49-F238E27FC236}">
                <a16:creationId xmlns:a16="http://schemas.microsoft.com/office/drawing/2014/main" id="{6BBFA734-0CA5-297E-A703-BD1A0AEB1CD1}"/>
              </a:ext>
            </a:extLst>
          </p:cNvPr>
          <p:cNvSpPr txBox="1"/>
          <p:nvPr/>
        </p:nvSpPr>
        <p:spPr bwMode="auto">
          <a:xfrm rot="16200000">
            <a:off x="9354935" y="4653065"/>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110" name="TextBox 109">
            <a:extLst>
              <a:ext uri="{FF2B5EF4-FFF2-40B4-BE49-F238E27FC236}">
                <a16:creationId xmlns:a16="http://schemas.microsoft.com/office/drawing/2014/main" id="{5DFBE397-FC41-EC17-E908-5A85B6641F72}"/>
              </a:ext>
            </a:extLst>
          </p:cNvPr>
          <p:cNvSpPr txBox="1"/>
          <p:nvPr/>
        </p:nvSpPr>
        <p:spPr bwMode="auto">
          <a:xfrm>
            <a:off x="9363835" y="508267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111" name="TextBox 110">
            <a:extLst>
              <a:ext uri="{FF2B5EF4-FFF2-40B4-BE49-F238E27FC236}">
                <a16:creationId xmlns:a16="http://schemas.microsoft.com/office/drawing/2014/main" id="{2A5D05F9-3DC2-E507-0DDD-4FD52C01309F}"/>
              </a:ext>
            </a:extLst>
          </p:cNvPr>
          <p:cNvSpPr txBox="1"/>
          <p:nvPr/>
        </p:nvSpPr>
        <p:spPr bwMode="auto">
          <a:xfrm rot="16200000">
            <a:off x="9642296" y="4733440"/>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112" name="TextBox 111">
            <a:extLst>
              <a:ext uri="{FF2B5EF4-FFF2-40B4-BE49-F238E27FC236}">
                <a16:creationId xmlns:a16="http://schemas.microsoft.com/office/drawing/2014/main" id="{B85B1FCF-4006-221F-2D9E-483E70163101}"/>
              </a:ext>
            </a:extLst>
          </p:cNvPr>
          <p:cNvSpPr txBox="1"/>
          <p:nvPr/>
        </p:nvSpPr>
        <p:spPr bwMode="auto">
          <a:xfrm rot="16200000">
            <a:off x="9968551" y="4653065"/>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113" name="TextBox 112">
            <a:extLst>
              <a:ext uri="{FF2B5EF4-FFF2-40B4-BE49-F238E27FC236}">
                <a16:creationId xmlns:a16="http://schemas.microsoft.com/office/drawing/2014/main" id="{135CCDCB-6116-7623-35F7-9D9A0531AEF4}"/>
              </a:ext>
            </a:extLst>
          </p:cNvPr>
          <p:cNvSpPr txBox="1"/>
          <p:nvPr/>
        </p:nvSpPr>
        <p:spPr bwMode="auto">
          <a:xfrm>
            <a:off x="9938178" y="508267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114" name="TextBox 113">
            <a:extLst>
              <a:ext uri="{FF2B5EF4-FFF2-40B4-BE49-F238E27FC236}">
                <a16:creationId xmlns:a16="http://schemas.microsoft.com/office/drawing/2014/main" id="{2262F1AC-E491-ACCF-7D53-9B8BD7A69ED5}"/>
              </a:ext>
            </a:extLst>
          </p:cNvPr>
          <p:cNvSpPr txBox="1"/>
          <p:nvPr/>
        </p:nvSpPr>
        <p:spPr bwMode="auto">
          <a:xfrm rot="16200000">
            <a:off x="10263100" y="4736027"/>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115" name="TextBox 114">
            <a:extLst>
              <a:ext uri="{FF2B5EF4-FFF2-40B4-BE49-F238E27FC236}">
                <a16:creationId xmlns:a16="http://schemas.microsoft.com/office/drawing/2014/main" id="{C5A47FAA-843C-578E-9E11-9C58C5A54EB1}"/>
              </a:ext>
            </a:extLst>
          </p:cNvPr>
          <p:cNvSpPr txBox="1"/>
          <p:nvPr/>
        </p:nvSpPr>
        <p:spPr bwMode="auto">
          <a:xfrm rot="16200000">
            <a:off x="10589355" y="4655652"/>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116" name="TextBox 115">
            <a:extLst>
              <a:ext uri="{FF2B5EF4-FFF2-40B4-BE49-F238E27FC236}">
                <a16:creationId xmlns:a16="http://schemas.microsoft.com/office/drawing/2014/main" id="{83C7F8D5-329C-0CCB-1F07-5EEECF4F93AB}"/>
              </a:ext>
            </a:extLst>
          </p:cNvPr>
          <p:cNvSpPr txBox="1"/>
          <p:nvPr/>
        </p:nvSpPr>
        <p:spPr bwMode="auto">
          <a:xfrm>
            <a:off x="10558982" y="50852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grpSp>
        <p:nvGrpSpPr>
          <p:cNvPr id="249" name="Group 248">
            <a:extLst>
              <a:ext uri="{FF2B5EF4-FFF2-40B4-BE49-F238E27FC236}">
                <a16:creationId xmlns:a16="http://schemas.microsoft.com/office/drawing/2014/main" id="{E68EE5D5-1A3C-B78C-453E-D3EB97787B7D}"/>
              </a:ext>
            </a:extLst>
          </p:cNvPr>
          <p:cNvGrpSpPr/>
          <p:nvPr/>
        </p:nvGrpSpPr>
        <p:grpSpPr>
          <a:xfrm>
            <a:off x="6265207" y="5545493"/>
            <a:ext cx="4637325" cy="464252"/>
            <a:chOff x="6265207" y="5517993"/>
            <a:chExt cx="4637325" cy="464252"/>
          </a:xfrm>
        </p:grpSpPr>
        <p:sp>
          <p:nvSpPr>
            <p:cNvPr id="117" name="TextBox 116">
              <a:extLst>
                <a:ext uri="{FF2B5EF4-FFF2-40B4-BE49-F238E27FC236}">
                  <a16:creationId xmlns:a16="http://schemas.microsoft.com/office/drawing/2014/main" id="{F083B189-D6D1-DD63-B321-70D257EE2884}"/>
                </a:ext>
              </a:extLst>
            </p:cNvPr>
            <p:cNvSpPr txBox="1"/>
            <p:nvPr/>
          </p:nvSpPr>
          <p:spPr bwMode="auto">
            <a:xfrm>
              <a:off x="6880164" y="551799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57</a:t>
              </a:r>
            </a:p>
          </p:txBody>
        </p:sp>
        <p:sp>
          <p:nvSpPr>
            <p:cNvPr id="118" name="TextBox 117">
              <a:extLst>
                <a:ext uri="{FF2B5EF4-FFF2-40B4-BE49-F238E27FC236}">
                  <a16:creationId xmlns:a16="http://schemas.microsoft.com/office/drawing/2014/main" id="{8F25449F-F793-86DC-4367-367A294A3D05}"/>
                </a:ext>
              </a:extLst>
            </p:cNvPr>
            <p:cNvSpPr txBox="1"/>
            <p:nvPr/>
          </p:nvSpPr>
          <p:spPr bwMode="auto">
            <a:xfrm>
              <a:off x="7489805" y="551799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49</a:t>
              </a:r>
            </a:p>
          </p:txBody>
        </p:sp>
        <p:sp>
          <p:nvSpPr>
            <p:cNvPr id="119" name="TextBox 118">
              <a:extLst>
                <a:ext uri="{FF2B5EF4-FFF2-40B4-BE49-F238E27FC236}">
                  <a16:creationId xmlns:a16="http://schemas.microsoft.com/office/drawing/2014/main" id="{7250CC9D-BBB1-E6B4-E62B-B1CF97E08E05}"/>
                </a:ext>
              </a:extLst>
            </p:cNvPr>
            <p:cNvSpPr txBox="1"/>
            <p:nvPr/>
          </p:nvSpPr>
          <p:spPr bwMode="auto">
            <a:xfrm>
              <a:off x="8092178" y="551799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55</a:t>
              </a:r>
            </a:p>
          </p:txBody>
        </p:sp>
        <p:sp>
          <p:nvSpPr>
            <p:cNvPr id="120" name="TextBox 119">
              <a:extLst>
                <a:ext uri="{FF2B5EF4-FFF2-40B4-BE49-F238E27FC236}">
                  <a16:creationId xmlns:a16="http://schemas.microsoft.com/office/drawing/2014/main" id="{B042099C-6A2E-8354-0945-1F03BA7E84C5}"/>
                </a:ext>
              </a:extLst>
            </p:cNvPr>
            <p:cNvSpPr txBox="1"/>
            <p:nvPr/>
          </p:nvSpPr>
          <p:spPr bwMode="auto">
            <a:xfrm>
              <a:off x="8714167" y="5520580"/>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41</a:t>
              </a:r>
            </a:p>
          </p:txBody>
        </p:sp>
        <p:sp>
          <p:nvSpPr>
            <p:cNvPr id="121" name="TextBox 120">
              <a:extLst>
                <a:ext uri="{FF2B5EF4-FFF2-40B4-BE49-F238E27FC236}">
                  <a16:creationId xmlns:a16="http://schemas.microsoft.com/office/drawing/2014/main" id="{942C3811-60F8-C8A7-DEC2-65154335845E}"/>
                </a:ext>
              </a:extLst>
            </p:cNvPr>
            <p:cNvSpPr txBox="1"/>
            <p:nvPr/>
          </p:nvSpPr>
          <p:spPr bwMode="auto">
            <a:xfrm>
              <a:off x="9326352" y="551799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40</a:t>
              </a:r>
            </a:p>
          </p:txBody>
        </p:sp>
        <p:sp>
          <p:nvSpPr>
            <p:cNvPr id="122" name="TextBox 121">
              <a:extLst>
                <a:ext uri="{FF2B5EF4-FFF2-40B4-BE49-F238E27FC236}">
                  <a16:creationId xmlns:a16="http://schemas.microsoft.com/office/drawing/2014/main" id="{5D4499F4-1329-9B78-E206-302778913718}"/>
                </a:ext>
              </a:extLst>
            </p:cNvPr>
            <p:cNvSpPr txBox="1"/>
            <p:nvPr/>
          </p:nvSpPr>
          <p:spPr bwMode="auto">
            <a:xfrm>
              <a:off x="9939968" y="551799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50</a:t>
              </a:r>
            </a:p>
          </p:txBody>
        </p:sp>
        <p:sp>
          <p:nvSpPr>
            <p:cNvPr id="123" name="TextBox 122">
              <a:extLst>
                <a:ext uri="{FF2B5EF4-FFF2-40B4-BE49-F238E27FC236}">
                  <a16:creationId xmlns:a16="http://schemas.microsoft.com/office/drawing/2014/main" id="{47E298C4-A164-A64A-A731-4D1B8FA7791E}"/>
                </a:ext>
              </a:extLst>
            </p:cNvPr>
            <p:cNvSpPr txBox="1"/>
            <p:nvPr/>
          </p:nvSpPr>
          <p:spPr bwMode="auto">
            <a:xfrm>
              <a:off x="10560772" y="5520580"/>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46</a:t>
              </a:r>
            </a:p>
          </p:txBody>
        </p:sp>
        <p:sp>
          <p:nvSpPr>
            <p:cNvPr id="124" name="TextBox 123">
              <a:extLst>
                <a:ext uri="{FF2B5EF4-FFF2-40B4-BE49-F238E27FC236}">
                  <a16:creationId xmlns:a16="http://schemas.microsoft.com/office/drawing/2014/main" id="{0A1278B5-2EAF-F134-56B1-D6BC95EE4424}"/>
                </a:ext>
              </a:extLst>
            </p:cNvPr>
            <p:cNvSpPr txBox="1"/>
            <p:nvPr/>
          </p:nvSpPr>
          <p:spPr bwMode="auto">
            <a:xfrm>
              <a:off x="6265207" y="5517993"/>
              <a:ext cx="6692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Surgery</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SBRT</a:t>
              </a:r>
            </a:p>
          </p:txBody>
        </p:sp>
      </p:grpSp>
      <p:sp>
        <p:nvSpPr>
          <p:cNvPr id="126" name="Freeform 125">
            <a:extLst>
              <a:ext uri="{FF2B5EF4-FFF2-40B4-BE49-F238E27FC236}">
                <a16:creationId xmlns:a16="http://schemas.microsoft.com/office/drawing/2014/main" id="{59D365A5-0FB9-E821-EE9B-476C8475AFC4}"/>
              </a:ext>
            </a:extLst>
          </p:cNvPr>
          <p:cNvSpPr/>
          <p:nvPr/>
        </p:nvSpPr>
        <p:spPr bwMode="auto">
          <a:xfrm>
            <a:off x="6653525" y="2958353"/>
            <a:ext cx="4324493" cy="1623276"/>
          </a:xfrm>
          <a:custGeom>
            <a:avLst/>
            <a:gdLst>
              <a:gd name="connsiteX0" fmla="*/ 0 w 4324493"/>
              <a:gd name="connsiteY0" fmla="*/ 0 h 1471290"/>
              <a:gd name="connsiteX1" fmla="*/ 0 w 4324493"/>
              <a:gd name="connsiteY1" fmla="*/ 1471290 h 1471290"/>
              <a:gd name="connsiteX2" fmla="*/ 4324493 w 4324493"/>
              <a:gd name="connsiteY2" fmla="*/ 1471290 h 1471290"/>
            </a:gdLst>
            <a:ahLst/>
            <a:cxnLst>
              <a:cxn ang="0">
                <a:pos x="connsiteX0" y="connsiteY0"/>
              </a:cxn>
              <a:cxn ang="0">
                <a:pos x="connsiteX1" y="connsiteY1"/>
              </a:cxn>
              <a:cxn ang="0">
                <a:pos x="connsiteX2" y="connsiteY2"/>
              </a:cxn>
            </a:cxnLst>
            <a:rect l="l" t="t" r="r" b="b"/>
            <a:pathLst>
              <a:path w="4324493" h="1471290">
                <a:moveTo>
                  <a:pt x="0" y="0"/>
                </a:moveTo>
                <a:lnTo>
                  <a:pt x="0" y="1471290"/>
                </a:lnTo>
                <a:lnTo>
                  <a:pt x="4324493" y="1471290"/>
                </a:lnTo>
              </a:path>
            </a:pathLst>
          </a:custGeom>
          <a:noFill/>
          <a:ln w="28575">
            <a:solidFill>
              <a:schemeClr val="bg1"/>
            </a:solidFill>
            <a:miter lim="800000"/>
            <a:headEnd/>
            <a:tailEnd/>
          </a:ln>
        </p:spPr>
        <p:txBody>
          <a:bodyPr rtlCol="0" anchor="ctr"/>
          <a:lstStyle/>
          <a:p>
            <a:pPr algn="ctr"/>
            <a:endParaRPr lang="en-US"/>
          </a:p>
        </p:txBody>
      </p:sp>
      <p:grpSp>
        <p:nvGrpSpPr>
          <p:cNvPr id="144" name="Group 143">
            <a:extLst>
              <a:ext uri="{FF2B5EF4-FFF2-40B4-BE49-F238E27FC236}">
                <a16:creationId xmlns:a16="http://schemas.microsoft.com/office/drawing/2014/main" id="{08E5B814-88C3-AA17-B574-AB0B4CB07F85}"/>
              </a:ext>
            </a:extLst>
          </p:cNvPr>
          <p:cNvGrpSpPr/>
          <p:nvPr/>
        </p:nvGrpSpPr>
        <p:grpSpPr>
          <a:xfrm>
            <a:off x="6226557" y="2908350"/>
            <a:ext cx="420308" cy="1803170"/>
            <a:chOff x="6215735" y="2908350"/>
            <a:chExt cx="420308" cy="1803170"/>
          </a:xfrm>
        </p:grpSpPr>
        <p:sp>
          <p:nvSpPr>
            <p:cNvPr id="128" name="TextBox 127">
              <a:extLst>
                <a:ext uri="{FF2B5EF4-FFF2-40B4-BE49-F238E27FC236}">
                  <a16:creationId xmlns:a16="http://schemas.microsoft.com/office/drawing/2014/main" id="{104E570A-47A0-5361-BBD2-FFFA93BFFEEF}"/>
                </a:ext>
              </a:extLst>
            </p:cNvPr>
            <p:cNvSpPr txBox="1"/>
            <p:nvPr/>
          </p:nvSpPr>
          <p:spPr bwMode="auto">
            <a:xfrm>
              <a:off x="6215735" y="290835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29" name="TextBox 128">
              <a:extLst>
                <a:ext uri="{FF2B5EF4-FFF2-40B4-BE49-F238E27FC236}">
                  <a16:creationId xmlns:a16="http://schemas.microsoft.com/office/drawing/2014/main" id="{E3CFE72A-E60A-C0B7-28C2-1AD99953F124}"/>
                </a:ext>
              </a:extLst>
            </p:cNvPr>
            <p:cNvSpPr txBox="1"/>
            <p:nvPr/>
          </p:nvSpPr>
          <p:spPr bwMode="auto">
            <a:xfrm>
              <a:off x="6294283" y="328989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30" name="TextBox 129">
              <a:extLst>
                <a:ext uri="{FF2B5EF4-FFF2-40B4-BE49-F238E27FC236}">
                  <a16:creationId xmlns:a16="http://schemas.microsoft.com/office/drawing/2014/main" id="{B3A0688D-F49F-8923-E633-CAE873B109C6}"/>
                </a:ext>
              </a:extLst>
            </p:cNvPr>
            <p:cNvSpPr txBox="1"/>
            <p:nvPr/>
          </p:nvSpPr>
          <p:spPr bwMode="auto">
            <a:xfrm>
              <a:off x="6294283" y="367143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31" name="TextBox 130">
              <a:extLst>
                <a:ext uri="{FF2B5EF4-FFF2-40B4-BE49-F238E27FC236}">
                  <a16:creationId xmlns:a16="http://schemas.microsoft.com/office/drawing/2014/main" id="{B0ED3B37-4C57-33F1-1323-5F9A90BC007F}"/>
                </a:ext>
              </a:extLst>
            </p:cNvPr>
            <p:cNvSpPr txBox="1"/>
            <p:nvPr/>
          </p:nvSpPr>
          <p:spPr bwMode="auto">
            <a:xfrm>
              <a:off x="6294283" y="405297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32" name="TextBox 131">
              <a:extLst>
                <a:ext uri="{FF2B5EF4-FFF2-40B4-BE49-F238E27FC236}">
                  <a16:creationId xmlns:a16="http://schemas.microsoft.com/office/drawing/2014/main" id="{D2C708B2-91E6-3937-0D24-3A7E94CB2694}"/>
                </a:ext>
              </a:extLst>
            </p:cNvPr>
            <p:cNvSpPr txBox="1"/>
            <p:nvPr/>
          </p:nvSpPr>
          <p:spPr bwMode="auto">
            <a:xfrm>
              <a:off x="6294283" y="443452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grpSp>
      <p:sp>
        <p:nvSpPr>
          <p:cNvPr id="134" name="TextBox 133">
            <a:extLst>
              <a:ext uri="{FF2B5EF4-FFF2-40B4-BE49-F238E27FC236}">
                <a16:creationId xmlns:a16="http://schemas.microsoft.com/office/drawing/2014/main" id="{B0189E01-99E6-99F3-488F-61D8FF72F4EF}"/>
              </a:ext>
            </a:extLst>
          </p:cNvPr>
          <p:cNvSpPr txBox="1"/>
          <p:nvPr/>
        </p:nvSpPr>
        <p:spPr bwMode="auto">
          <a:xfrm rot="16200000">
            <a:off x="4981303" y="3856790"/>
            <a:ext cx="2493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EPIC Bowel bother subdomain score</a:t>
            </a:r>
          </a:p>
        </p:txBody>
      </p:sp>
      <p:grpSp>
        <p:nvGrpSpPr>
          <p:cNvPr id="143" name="Group 142">
            <a:extLst>
              <a:ext uri="{FF2B5EF4-FFF2-40B4-BE49-F238E27FC236}">
                <a16:creationId xmlns:a16="http://schemas.microsoft.com/office/drawing/2014/main" id="{320F4AEA-3A81-3A4D-B847-546B1FD63F4C}"/>
              </a:ext>
            </a:extLst>
          </p:cNvPr>
          <p:cNvGrpSpPr/>
          <p:nvPr/>
        </p:nvGrpSpPr>
        <p:grpSpPr>
          <a:xfrm>
            <a:off x="6583675" y="3046846"/>
            <a:ext cx="69850" cy="1534782"/>
            <a:chOff x="6583675" y="3046846"/>
            <a:chExt cx="69850" cy="1534782"/>
          </a:xfrm>
        </p:grpSpPr>
        <p:cxnSp>
          <p:nvCxnSpPr>
            <p:cNvPr id="136" name="Straight Connector 135">
              <a:extLst>
                <a:ext uri="{FF2B5EF4-FFF2-40B4-BE49-F238E27FC236}">
                  <a16:creationId xmlns:a16="http://schemas.microsoft.com/office/drawing/2014/main" id="{1A85C720-D39F-B0D2-825E-433ADF8A44DE}"/>
                </a:ext>
              </a:extLst>
            </p:cNvPr>
            <p:cNvCxnSpPr>
              <a:cxnSpLocks/>
            </p:cNvCxnSpPr>
            <p:nvPr/>
          </p:nvCxnSpPr>
          <p:spPr bwMode="auto">
            <a:xfrm>
              <a:off x="6583675" y="304684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8C57643F-72CD-856D-8CD6-D756E45E4A93}"/>
                </a:ext>
              </a:extLst>
            </p:cNvPr>
            <p:cNvCxnSpPr>
              <a:cxnSpLocks/>
            </p:cNvCxnSpPr>
            <p:nvPr/>
          </p:nvCxnSpPr>
          <p:spPr bwMode="auto">
            <a:xfrm>
              <a:off x="6583675" y="3430541"/>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4BFC4FAD-D4E5-59DC-CA5D-12C8D4E3AE59}"/>
                </a:ext>
              </a:extLst>
            </p:cNvPr>
            <p:cNvCxnSpPr>
              <a:cxnSpLocks/>
            </p:cNvCxnSpPr>
            <p:nvPr/>
          </p:nvCxnSpPr>
          <p:spPr bwMode="auto">
            <a:xfrm>
              <a:off x="6583675" y="3814237"/>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EFFF63DA-9CFB-EF71-AE36-A3A89E8E0E5C}"/>
                </a:ext>
              </a:extLst>
            </p:cNvPr>
            <p:cNvCxnSpPr>
              <a:cxnSpLocks/>
            </p:cNvCxnSpPr>
            <p:nvPr/>
          </p:nvCxnSpPr>
          <p:spPr bwMode="auto">
            <a:xfrm>
              <a:off x="6583675" y="4197933"/>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15729DD3-19B9-1B76-BA89-62B1F5325051}"/>
                </a:ext>
              </a:extLst>
            </p:cNvPr>
            <p:cNvCxnSpPr>
              <a:cxnSpLocks/>
            </p:cNvCxnSpPr>
            <p:nvPr/>
          </p:nvCxnSpPr>
          <p:spPr bwMode="auto">
            <a:xfrm>
              <a:off x="6583675" y="4581628"/>
              <a:ext cx="69850" cy="0"/>
            </a:xfrm>
            <a:prstGeom prst="line">
              <a:avLst/>
            </a:prstGeom>
            <a:noFill/>
            <a:ln w="28575" cap="flat" cmpd="sng" algn="ctr">
              <a:solidFill>
                <a:schemeClr val="bg1"/>
              </a:solidFill>
              <a:prstDash val="solid"/>
              <a:round/>
              <a:headEnd type="none" w="med" len="med"/>
              <a:tailEnd type="none" w="med" len="med"/>
            </a:ln>
            <a:effectLst/>
          </p:spPr>
        </p:cxnSp>
      </p:grpSp>
      <p:sp>
        <p:nvSpPr>
          <p:cNvPr id="142" name="TextBox 141">
            <a:extLst>
              <a:ext uri="{FF2B5EF4-FFF2-40B4-BE49-F238E27FC236}">
                <a16:creationId xmlns:a16="http://schemas.microsoft.com/office/drawing/2014/main" id="{A3E541CB-065E-AEF1-25D9-0551A5D6ABA9}"/>
              </a:ext>
            </a:extLst>
          </p:cNvPr>
          <p:cNvSpPr txBox="1"/>
          <p:nvPr/>
        </p:nvSpPr>
        <p:spPr bwMode="auto">
          <a:xfrm rot="16200000">
            <a:off x="5446444" y="3724858"/>
            <a:ext cx="648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Better</a:t>
            </a:r>
          </a:p>
        </p:txBody>
      </p:sp>
      <p:cxnSp>
        <p:nvCxnSpPr>
          <p:cNvPr id="146" name="Straight Arrow Connector 145">
            <a:extLst>
              <a:ext uri="{FF2B5EF4-FFF2-40B4-BE49-F238E27FC236}">
                <a16:creationId xmlns:a16="http://schemas.microsoft.com/office/drawing/2014/main" id="{FDB8EAD6-0CC6-AC5F-1F2F-A556D26804A7}"/>
              </a:ext>
            </a:extLst>
          </p:cNvPr>
          <p:cNvCxnSpPr/>
          <p:nvPr/>
        </p:nvCxnSpPr>
        <p:spPr bwMode="auto">
          <a:xfrm flipV="1">
            <a:off x="6000412" y="2852293"/>
            <a:ext cx="0" cy="2278600"/>
          </a:xfrm>
          <a:prstGeom prst="straightConnector1">
            <a:avLst/>
          </a:prstGeom>
          <a:noFill/>
          <a:ln w="76200" cap="flat" cmpd="sng" algn="ctr">
            <a:solidFill>
              <a:schemeClr val="bg1"/>
            </a:solidFill>
            <a:prstDash val="solid"/>
            <a:round/>
            <a:headEnd type="none" w="med" len="med"/>
            <a:tailEnd type="triangle"/>
          </a:ln>
          <a:effectLst/>
        </p:spPr>
      </p:cxnSp>
      <p:sp>
        <p:nvSpPr>
          <p:cNvPr id="4" name="TextBox 3">
            <a:extLst>
              <a:ext uri="{FF2B5EF4-FFF2-40B4-BE49-F238E27FC236}">
                <a16:creationId xmlns:a16="http://schemas.microsoft.com/office/drawing/2014/main" id="{E4061784-F702-F42F-8A40-BA53676E2F36}"/>
              </a:ext>
            </a:extLst>
          </p:cNvPr>
          <p:cNvSpPr txBox="1"/>
          <p:nvPr/>
        </p:nvSpPr>
        <p:spPr bwMode="auto">
          <a:xfrm>
            <a:off x="2796934" y="2869364"/>
            <a:ext cx="12891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Yes       	No</a:t>
            </a:r>
          </a:p>
        </p:txBody>
      </p:sp>
      <p:sp>
        <p:nvSpPr>
          <p:cNvPr id="147" name="Rectangle 146">
            <a:extLst>
              <a:ext uri="{FF2B5EF4-FFF2-40B4-BE49-F238E27FC236}">
                <a16:creationId xmlns:a16="http://schemas.microsoft.com/office/drawing/2014/main" id="{CB650D70-B9F1-8EBA-127C-5E44242BB90B}"/>
              </a:ext>
            </a:extLst>
          </p:cNvPr>
          <p:cNvSpPr/>
          <p:nvPr/>
        </p:nvSpPr>
        <p:spPr bwMode="auto">
          <a:xfrm>
            <a:off x="3639181" y="2949589"/>
            <a:ext cx="133642" cy="1165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F6036592-FC5F-56DB-8833-2AF7902CADFB}"/>
              </a:ext>
            </a:extLst>
          </p:cNvPr>
          <p:cNvSpPr/>
          <p:nvPr/>
        </p:nvSpPr>
        <p:spPr bwMode="auto">
          <a:xfrm>
            <a:off x="2570614" y="2949589"/>
            <a:ext cx="133642" cy="11654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3" name="Freeform 2">
            <a:extLst>
              <a:ext uri="{FF2B5EF4-FFF2-40B4-BE49-F238E27FC236}">
                <a16:creationId xmlns:a16="http://schemas.microsoft.com/office/drawing/2014/main" id="{A1D845B4-1E56-157D-4872-1378EB98A74A}"/>
              </a:ext>
            </a:extLst>
          </p:cNvPr>
          <p:cNvSpPr/>
          <p:nvPr/>
        </p:nvSpPr>
        <p:spPr bwMode="auto">
          <a:xfrm>
            <a:off x="990027" y="3114460"/>
            <a:ext cx="4324493" cy="1471290"/>
          </a:xfrm>
          <a:custGeom>
            <a:avLst/>
            <a:gdLst>
              <a:gd name="connsiteX0" fmla="*/ 0 w 4324493"/>
              <a:gd name="connsiteY0" fmla="*/ 0 h 1471290"/>
              <a:gd name="connsiteX1" fmla="*/ 0 w 4324493"/>
              <a:gd name="connsiteY1" fmla="*/ 1471290 h 1471290"/>
              <a:gd name="connsiteX2" fmla="*/ 4324493 w 4324493"/>
              <a:gd name="connsiteY2" fmla="*/ 1471290 h 1471290"/>
            </a:gdLst>
            <a:ahLst/>
            <a:cxnLst>
              <a:cxn ang="0">
                <a:pos x="connsiteX0" y="connsiteY0"/>
              </a:cxn>
              <a:cxn ang="0">
                <a:pos x="connsiteX1" y="connsiteY1"/>
              </a:cxn>
              <a:cxn ang="0">
                <a:pos x="connsiteX2" y="connsiteY2"/>
              </a:cxn>
            </a:cxnLst>
            <a:rect l="l" t="t" r="r" b="b"/>
            <a:pathLst>
              <a:path w="4324493" h="1471290">
                <a:moveTo>
                  <a:pt x="0" y="0"/>
                </a:moveTo>
                <a:lnTo>
                  <a:pt x="0" y="1471290"/>
                </a:lnTo>
                <a:lnTo>
                  <a:pt x="4324493" y="1471290"/>
                </a:lnTo>
              </a:path>
            </a:pathLst>
          </a:custGeom>
          <a:noFill/>
          <a:ln w="28575">
            <a:solidFill>
              <a:schemeClr val="bg1"/>
            </a:solidFill>
            <a:miter lim="800000"/>
            <a:headEnd/>
            <a:tailEnd/>
          </a:ln>
        </p:spPr>
        <p:txBody>
          <a:bodyPr rtlCol="0" anchor="ctr"/>
          <a:lstStyle/>
          <a:p>
            <a:pPr algn="ctr"/>
            <a:endParaRPr lang="en-US"/>
          </a:p>
        </p:txBody>
      </p:sp>
      <p:sp>
        <p:nvSpPr>
          <p:cNvPr id="21" name="Rectangle 20">
            <a:extLst>
              <a:ext uri="{FF2B5EF4-FFF2-40B4-BE49-F238E27FC236}">
                <a16:creationId xmlns:a16="http://schemas.microsoft.com/office/drawing/2014/main" id="{63F431FC-F1AB-CBAD-3011-199089D2E59C}"/>
              </a:ext>
            </a:extLst>
          </p:cNvPr>
          <p:cNvSpPr/>
          <p:nvPr/>
        </p:nvSpPr>
        <p:spPr bwMode="auto">
          <a:xfrm>
            <a:off x="6813655" y="3045959"/>
            <a:ext cx="166072" cy="8816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30DA9DE6-5062-1246-F343-A2F6EE6F207D}"/>
              </a:ext>
            </a:extLst>
          </p:cNvPr>
          <p:cNvSpPr/>
          <p:nvPr/>
        </p:nvSpPr>
        <p:spPr bwMode="auto">
          <a:xfrm>
            <a:off x="7030333" y="3045959"/>
            <a:ext cx="166072" cy="822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46ACF6E5-6365-8C25-CAF5-015478F2F9DE}"/>
              </a:ext>
            </a:extLst>
          </p:cNvPr>
          <p:cNvSpPr/>
          <p:nvPr/>
        </p:nvSpPr>
        <p:spPr bwMode="auto">
          <a:xfrm>
            <a:off x="7423295" y="3045958"/>
            <a:ext cx="166072" cy="32106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3185F301-AAD0-2B71-FC22-27DB58B36EF6}"/>
              </a:ext>
            </a:extLst>
          </p:cNvPr>
          <p:cNvSpPr/>
          <p:nvPr/>
        </p:nvSpPr>
        <p:spPr bwMode="auto">
          <a:xfrm>
            <a:off x="7639973" y="3207404"/>
            <a:ext cx="166072" cy="4754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0C86B58D-B328-33B9-12A3-F6CD7317267C}"/>
              </a:ext>
            </a:extLst>
          </p:cNvPr>
          <p:cNvSpPr/>
          <p:nvPr/>
        </p:nvSpPr>
        <p:spPr bwMode="auto">
          <a:xfrm>
            <a:off x="8025669" y="3045959"/>
            <a:ext cx="166072" cy="156027"/>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EC71E421-F0EE-C072-18DC-38DFE58A39CF}"/>
              </a:ext>
            </a:extLst>
          </p:cNvPr>
          <p:cNvSpPr/>
          <p:nvPr/>
        </p:nvSpPr>
        <p:spPr bwMode="auto">
          <a:xfrm>
            <a:off x="8242347" y="3045958"/>
            <a:ext cx="166072" cy="2439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5FE45E5F-1E9D-6073-8BE0-96E17E56307F}"/>
              </a:ext>
            </a:extLst>
          </p:cNvPr>
          <p:cNvSpPr/>
          <p:nvPr/>
        </p:nvSpPr>
        <p:spPr bwMode="auto">
          <a:xfrm>
            <a:off x="8647658" y="3045958"/>
            <a:ext cx="166072" cy="8816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B43669A2-86C3-4831-F83E-4FE4E7D47687}"/>
              </a:ext>
            </a:extLst>
          </p:cNvPr>
          <p:cNvSpPr/>
          <p:nvPr/>
        </p:nvSpPr>
        <p:spPr bwMode="auto">
          <a:xfrm>
            <a:off x="8864336" y="3045959"/>
            <a:ext cx="166072" cy="32106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24D31F11-2C90-E663-6127-3B6EB9766935}"/>
              </a:ext>
            </a:extLst>
          </p:cNvPr>
          <p:cNvSpPr/>
          <p:nvPr/>
        </p:nvSpPr>
        <p:spPr bwMode="auto">
          <a:xfrm>
            <a:off x="9476521" y="3045958"/>
            <a:ext cx="166072" cy="4754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3832D7AF-5DE5-8A8C-2210-483AD69CE5CC}"/>
              </a:ext>
            </a:extLst>
          </p:cNvPr>
          <p:cNvSpPr/>
          <p:nvPr/>
        </p:nvSpPr>
        <p:spPr bwMode="auto">
          <a:xfrm>
            <a:off x="9873459" y="3045958"/>
            <a:ext cx="166072" cy="8229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C00C2DB4-06EE-325D-FA13-C958E381A16E}"/>
              </a:ext>
            </a:extLst>
          </p:cNvPr>
          <p:cNvSpPr/>
          <p:nvPr/>
        </p:nvSpPr>
        <p:spPr bwMode="auto">
          <a:xfrm>
            <a:off x="10090137" y="3045958"/>
            <a:ext cx="166072" cy="4023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ED19AFC9-5461-DC56-E6DE-34D3B150CB3A}"/>
              </a:ext>
            </a:extLst>
          </p:cNvPr>
          <p:cNvSpPr/>
          <p:nvPr/>
        </p:nvSpPr>
        <p:spPr bwMode="auto">
          <a:xfrm>
            <a:off x="10710941" y="3045958"/>
            <a:ext cx="166072" cy="3998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2C618A6D-1193-C76E-51CE-1C620ECE820D}"/>
              </a:ext>
            </a:extLst>
          </p:cNvPr>
          <p:cNvSpPr/>
          <p:nvPr/>
        </p:nvSpPr>
        <p:spPr bwMode="auto">
          <a:xfrm>
            <a:off x="9921784" y="3254774"/>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CE2465B8-86DB-5067-6968-3CA5323CE053}"/>
              </a:ext>
            </a:extLst>
          </p:cNvPr>
          <p:cNvSpPr/>
          <p:nvPr/>
        </p:nvSpPr>
        <p:spPr bwMode="auto">
          <a:xfrm>
            <a:off x="9921784" y="3332995"/>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BF490E1B-6476-2D2E-F997-05E2FA8811BB}"/>
              </a:ext>
            </a:extLst>
          </p:cNvPr>
          <p:cNvSpPr/>
          <p:nvPr/>
        </p:nvSpPr>
        <p:spPr bwMode="auto">
          <a:xfrm>
            <a:off x="9921784" y="3418264"/>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C4AF8C41-340F-8B84-C6D1-AC8FFDA1201A}"/>
              </a:ext>
            </a:extLst>
          </p:cNvPr>
          <p:cNvSpPr/>
          <p:nvPr/>
        </p:nvSpPr>
        <p:spPr bwMode="auto">
          <a:xfrm>
            <a:off x="9921784" y="3660003"/>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2FE99819-BB51-37FB-F043-F701E12E663D}"/>
              </a:ext>
            </a:extLst>
          </p:cNvPr>
          <p:cNvSpPr/>
          <p:nvPr/>
        </p:nvSpPr>
        <p:spPr bwMode="auto">
          <a:xfrm>
            <a:off x="10549647" y="3095655"/>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77B2D1A4-A2DE-A7C9-EF7C-321F1BC0A9F2}"/>
              </a:ext>
            </a:extLst>
          </p:cNvPr>
          <p:cNvSpPr/>
          <p:nvPr/>
        </p:nvSpPr>
        <p:spPr bwMode="auto">
          <a:xfrm>
            <a:off x="10549647" y="3173876"/>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4F6195E6-E059-170B-C6DC-0C40283DA0E8}"/>
              </a:ext>
            </a:extLst>
          </p:cNvPr>
          <p:cNvSpPr/>
          <p:nvPr/>
        </p:nvSpPr>
        <p:spPr bwMode="auto">
          <a:xfrm>
            <a:off x="10549647" y="3259145"/>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F000CC84-9617-E4C0-8A73-C75CBE9CD0C8}"/>
              </a:ext>
            </a:extLst>
          </p:cNvPr>
          <p:cNvSpPr/>
          <p:nvPr/>
        </p:nvSpPr>
        <p:spPr bwMode="auto">
          <a:xfrm>
            <a:off x="10549647" y="3424684"/>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03F7679C-BC66-4C19-86B7-47445897747B}"/>
              </a:ext>
            </a:extLst>
          </p:cNvPr>
          <p:cNvSpPr/>
          <p:nvPr/>
        </p:nvSpPr>
        <p:spPr bwMode="auto">
          <a:xfrm>
            <a:off x="8695983" y="3258019"/>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FCBD2AB4-5E1B-255E-D9DE-C9C9430ADE7E}"/>
              </a:ext>
            </a:extLst>
          </p:cNvPr>
          <p:cNvSpPr/>
          <p:nvPr/>
        </p:nvSpPr>
        <p:spPr bwMode="auto">
          <a:xfrm>
            <a:off x="8695983" y="3577523"/>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914DF99A-5922-40FB-B83A-4467570F59D3}"/>
              </a:ext>
            </a:extLst>
          </p:cNvPr>
          <p:cNvSpPr/>
          <p:nvPr/>
        </p:nvSpPr>
        <p:spPr bwMode="auto">
          <a:xfrm>
            <a:off x="6856121" y="3252424"/>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4C6757F2-0BF0-2657-1956-00CB8878FB0A}"/>
              </a:ext>
            </a:extLst>
          </p:cNvPr>
          <p:cNvSpPr/>
          <p:nvPr/>
        </p:nvSpPr>
        <p:spPr bwMode="auto">
          <a:xfrm>
            <a:off x="6856121" y="3295720"/>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A94F1C18-D16E-C013-89C8-C190EFD03D45}"/>
              </a:ext>
            </a:extLst>
          </p:cNvPr>
          <p:cNvSpPr/>
          <p:nvPr/>
        </p:nvSpPr>
        <p:spPr bwMode="auto">
          <a:xfrm>
            <a:off x="6856121" y="3333364"/>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6AA577D8-4CDA-D8A9-2A79-58B76DB08D16}"/>
              </a:ext>
            </a:extLst>
          </p:cNvPr>
          <p:cNvSpPr/>
          <p:nvPr/>
        </p:nvSpPr>
        <p:spPr bwMode="auto">
          <a:xfrm>
            <a:off x="6856121" y="3413178"/>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4EC25111-6504-1051-5874-60F128D7E698}"/>
              </a:ext>
            </a:extLst>
          </p:cNvPr>
          <p:cNvSpPr/>
          <p:nvPr/>
        </p:nvSpPr>
        <p:spPr bwMode="auto">
          <a:xfrm>
            <a:off x="8912661" y="3817305"/>
            <a:ext cx="69422" cy="61495"/>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9DA13DE8-FD5C-3511-01ED-2365BD3B2FD0}"/>
              </a:ext>
            </a:extLst>
          </p:cNvPr>
          <p:cNvSpPr/>
          <p:nvPr/>
        </p:nvSpPr>
        <p:spPr bwMode="auto">
          <a:xfrm>
            <a:off x="8912661" y="3895526"/>
            <a:ext cx="69422" cy="61495"/>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42D3BDBD-F5EB-BC89-06BB-00A514FB8806}"/>
              </a:ext>
            </a:extLst>
          </p:cNvPr>
          <p:cNvSpPr/>
          <p:nvPr/>
        </p:nvSpPr>
        <p:spPr bwMode="auto">
          <a:xfrm>
            <a:off x="8912661" y="3980795"/>
            <a:ext cx="69422" cy="61495"/>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392C7B3F-8FF4-D59A-3913-E8675502FB4E}"/>
              </a:ext>
            </a:extLst>
          </p:cNvPr>
          <p:cNvSpPr/>
          <p:nvPr/>
        </p:nvSpPr>
        <p:spPr bwMode="auto">
          <a:xfrm>
            <a:off x="6859037" y="3823672"/>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E0A80A37-A512-019B-6028-6BCCC73C64D5}"/>
              </a:ext>
            </a:extLst>
          </p:cNvPr>
          <p:cNvSpPr/>
          <p:nvPr/>
        </p:nvSpPr>
        <p:spPr bwMode="auto">
          <a:xfrm>
            <a:off x="6859037" y="3899416"/>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36E838E2-6058-953E-C8AE-95CF34178C3A}"/>
              </a:ext>
            </a:extLst>
          </p:cNvPr>
          <p:cNvSpPr/>
          <p:nvPr/>
        </p:nvSpPr>
        <p:spPr bwMode="auto">
          <a:xfrm>
            <a:off x="8073994" y="3656014"/>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8850D94D-4EFC-CE6C-43F2-97FA99ADE8CB}"/>
              </a:ext>
            </a:extLst>
          </p:cNvPr>
          <p:cNvSpPr/>
          <p:nvPr/>
        </p:nvSpPr>
        <p:spPr bwMode="auto">
          <a:xfrm>
            <a:off x="8073994" y="3734235"/>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9EEB2683-20C4-466C-D9D3-70C44551D40B}"/>
              </a:ext>
            </a:extLst>
          </p:cNvPr>
          <p:cNvSpPr/>
          <p:nvPr/>
        </p:nvSpPr>
        <p:spPr bwMode="auto">
          <a:xfrm>
            <a:off x="8073994" y="3819504"/>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66CC9D96-E679-2EB3-9A46-5C6E914546D4}"/>
              </a:ext>
            </a:extLst>
          </p:cNvPr>
          <p:cNvSpPr/>
          <p:nvPr/>
        </p:nvSpPr>
        <p:spPr bwMode="auto">
          <a:xfrm>
            <a:off x="9319599" y="3098496"/>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2B320CA6-B252-D391-99C4-D9157CF7DBC6}"/>
              </a:ext>
            </a:extLst>
          </p:cNvPr>
          <p:cNvSpPr/>
          <p:nvPr/>
        </p:nvSpPr>
        <p:spPr bwMode="auto">
          <a:xfrm>
            <a:off x="9319599" y="3176717"/>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C51B59F1-0F59-C66D-6C40-A7C62DA7004A}"/>
              </a:ext>
            </a:extLst>
          </p:cNvPr>
          <p:cNvSpPr/>
          <p:nvPr/>
        </p:nvSpPr>
        <p:spPr bwMode="auto">
          <a:xfrm>
            <a:off x="9319599" y="3662036"/>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8207E291-00D7-98EB-2069-E63162379872}"/>
              </a:ext>
            </a:extLst>
          </p:cNvPr>
          <p:cNvSpPr/>
          <p:nvPr/>
        </p:nvSpPr>
        <p:spPr bwMode="auto">
          <a:xfrm>
            <a:off x="9319599" y="3903775"/>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567F17FC-E3F8-4FF9-BD72-B8DA724610FC}"/>
              </a:ext>
            </a:extLst>
          </p:cNvPr>
          <p:cNvSpPr/>
          <p:nvPr/>
        </p:nvSpPr>
        <p:spPr bwMode="auto">
          <a:xfrm>
            <a:off x="9319599" y="3338745"/>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C0A6B25E-0BB1-F8BB-6A70-8F3F35B255C0}"/>
              </a:ext>
            </a:extLst>
          </p:cNvPr>
          <p:cNvSpPr/>
          <p:nvPr/>
        </p:nvSpPr>
        <p:spPr bwMode="auto">
          <a:xfrm>
            <a:off x="9319599" y="3496341"/>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074147D4-42D4-B11A-30FB-313AD363EEEC}"/>
              </a:ext>
            </a:extLst>
          </p:cNvPr>
          <p:cNvSpPr/>
          <p:nvPr/>
        </p:nvSpPr>
        <p:spPr bwMode="auto">
          <a:xfrm>
            <a:off x="7471620" y="3817304"/>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6ADC4DB5-4E78-6DC0-FF5B-34CD30081819}"/>
              </a:ext>
            </a:extLst>
          </p:cNvPr>
          <p:cNvSpPr/>
          <p:nvPr/>
        </p:nvSpPr>
        <p:spPr bwMode="auto">
          <a:xfrm>
            <a:off x="7471620" y="4460219"/>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54825695-433C-FFE6-26D2-B4761BE6F1AC}"/>
              </a:ext>
            </a:extLst>
          </p:cNvPr>
          <p:cNvSpPr/>
          <p:nvPr/>
        </p:nvSpPr>
        <p:spPr bwMode="auto">
          <a:xfrm>
            <a:off x="7471620" y="3981353"/>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C4DEACBA-D5FD-16F7-8D17-990F22E01A82}"/>
              </a:ext>
            </a:extLst>
          </p:cNvPr>
          <p:cNvSpPr/>
          <p:nvPr/>
        </p:nvSpPr>
        <p:spPr bwMode="auto">
          <a:xfrm>
            <a:off x="7471620" y="4300874"/>
            <a:ext cx="69422" cy="61495"/>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7302773C-4238-333E-A6DD-39F4360F3408}"/>
              </a:ext>
            </a:extLst>
          </p:cNvPr>
          <p:cNvSpPr/>
          <p:nvPr/>
        </p:nvSpPr>
        <p:spPr bwMode="auto">
          <a:xfrm>
            <a:off x="8290672" y="3738862"/>
            <a:ext cx="69422" cy="61495"/>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D0E100FE-1C17-7DD3-3189-05A81B840F5E}"/>
              </a:ext>
            </a:extLst>
          </p:cNvPr>
          <p:cNvSpPr/>
          <p:nvPr/>
        </p:nvSpPr>
        <p:spPr bwMode="auto">
          <a:xfrm>
            <a:off x="8290672" y="3902352"/>
            <a:ext cx="69422" cy="61495"/>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EFD4B09B-FE41-7AED-D4A7-5E5DD8DB6395}"/>
              </a:ext>
            </a:extLst>
          </p:cNvPr>
          <p:cNvSpPr/>
          <p:nvPr/>
        </p:nvSpPr>
        <p:spPr bwMode="auto">
          <a:xfrm>
            <a:off x="10138462" y="4075889"/>
            <a:ext cx="69422" cy="61495"/>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FA9279D7-764D-7A49-E2F7-BE694AF05997}"/>
              </a:ext>
            </a:extLst>
          </p:cNvPr>
          <p:cNvSpPr/>
          <p:nvPr/>
        </p:nvSpPr>
        <p:spPr bwMode="auto">
          <a:xfrm>
            <a:off x="9527051" y="4457729"/>
            <a:ext cx="69422" cy="61495"/>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97" name="Straight Connector 196">
            <a:extLst>
              <a:ext uri="{FF2B5EF4-FFF2-40B4-BE49-F238E27FC236}">
                <a16:creationId xmlns:a16="http://schemas.microsoft.com/office/drawing/2014/main" id="{E0DA9F09-1426-3C9D-CF47-B48477D24362}"/>
              </a:ext>
            </a:extLst>
          </p:cNvPr>
          <p:cNvCxnSpPr>
            <a:cxnSpLocks/>
          </p:cNvCxnSpPr>
          <p:nvPr/>
        </p:nvCxnSpPr>
        <p:spPr bwMode="auto">
          <a:xfrm>
            <a:off x="9288675" y="3053931"/>
            <a:ext cx="131270" cy="0"/>
          </a:xfrm>
          <a:prstGeom prst="line">
            <a:avLst/>
          </a:prstGeom>
          <a:noFill/>
          <a:ln w="28575" cap="flat" cmpd="sng" algn="ctr">
            <a:solidFill>
              <a:srgbClr val="E1471D"/>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70FCED95-F078-6321-BBC1-8FDF3DAE268C}"/>
              </a:ext>
            </a:extLst>
          </p:cNvPr>
          <p:cNvCxnSpPr>
            <a:cxnSpLocks/>
          </p:cNvCxnSpPr>
          <p:nvPr/>
        </p:nvCxnSpPr>
        <p:spPr bwMode="auto">
          <a:xfrm>
            <a:off x="10518723" y="3056687"/>
            <a:ext cx="131270" cy="0"/>
          </a:xfrm>
          <a:prstGeom prst="line">
            <a:avLst/>
          </a:prstGeom>
          <a:noFill/>
          <a:ln w="28575" cap="flat" cmpd="sng" algn="ctr">
            <a:solidFill>
              <a:srgbClr val="E1471D"/>
            </a:solidFill>
            <a:prstDash val="solid"/>
            <a:round/>
            <a:headEnd type="none" w="med" len="med"/>
            <a:tailEnd type="none" w="med" len="med"/>
          </a:ln>
          <a:effectLst/>
        </p:spPr>
      </p:cxnSp>
      <p:grpSp>
        <p:nvGrpSpPr>
          <p:cNvPr id="201" name="Group 200">
            <a:extLst>
              <a:ext uri="{FF2B5EF4-FFF2-40B4-BE49-F238E27FC236}">
                <a16:creationId xmlns:a16="http://schemas.microsoft.com/office/drawing/2014/main" id="{7BF22672-89B9-75FA-79BC-41495520927C}"/>
              </a:ext>
            </a:extLst>
          </p:cNvPr>
          <p:cNvGrpSpPr/>
          <p:nvPr/>
        </p:nvGrpSpPr>
        <p:grpSpPr>
          <a:xfrm>
            <a:off x="6827858" y="3057106"/>
            <a:ext cx="131270" cy="146304"/>
            <a:chOff x="7755765" y="3047160"/>
            <a:chExt cx="131270" cy="1287917"/>
          </a:xfrm>
        </p:grpSpPr>
        <p:cxnSp>
          <p:nvCxnSpPr>
            <p:cNvPr id="195" name="Straight Connector 194">
              <a:extLst>
                <a:ext uri="{FF2B5EF4-FFF2-40B4-BE49-F238E27FC236}">
                  <a16:creationId xmlns:a16="http://schemas.microsoft.com/office/drawing/2014/main" id="{DFBFFF8F-2F9C-DBBD-DB1C-9ADBF21A64D7}"/>
                </a:ext>
              </a:extLst>
            </p:cNvPr>
            <p:cNvCxnSpPr>
              <a:cxnSpLocks/>
            </p:cNvCxnSpPr>
            <p:nvPr/>
          </p:nvCxnSpPr>
          <p:spPr bwMode="auto">
            <a:xfrm>
              <a:off x="7755765" y="4335077"/>
              <a:ext cx="131270" cy="0"/>
            </a:xfrm>
            <a:prstGeom prst="line">
              <a:avLst/>
            </a:prstGeom>
            <a:noFill/>
            <a:ln w="28575" cap="flat" cmpd="sng" algn="ctr">
              <a:solidFill>
                <a:srgbClr val="E1471D"/>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25CEF164-E79E-543C-4D5D-FF5BCB03B4D4}"/>
                </a:ext>
              </a:extLst>
            </p:cNvPr>
            <p:cNvCxnSpPr>
              <a:cxnSpLocks/>
            </p:cNvCxnSpPr>
            <p:nvPr/>
          </p:nvCxnSpPr>
          <p:spPr bwMode="auto">
            <a:xfrm>
              <a:off x="7755765" y="3047160"/>
              <a:ext cx="131270" cy="0"/>
            </a:xfrm>
            <a:prstGeom prst="line">
              <a:avLst/>
            </a:prstGeom>
            <a:noFill/>
            <a:ln w="28575" cap="flat" cmpd="sng" algn="ctr">
              <a:solidFill>
                <a:srgbClr val="E1471D"/>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9CED53AF-A8D2-85A3-EDED-FC99179CA0C8}"/>
                </a:ext>
              </a:extLst>
            </p:cNvPr>
            <p:cNvCxnSpPr/>
            <p:nvPr/>
          </p:nvCxnSpPr>
          <p:spPr bwMode="auto">
            <a:xfrm>
              <a:off x="7822040" y="3050756"/>
              <a:ext cx="0" cy="1284020"/>
            </a:xfrm>
            <a:prstGeom prst="line">
              <a:avLst/>
            </a:prstGeom>
            <a:noFill/>
            <a:ln w="28575" cap="flat" cmpd="sng" algn="ctr">
              <a:solidFill>
                <a:srgbClr val="E1471D"/>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7326699E-91CF-F02B-59EA-554C365D3783}"/>
              </a:ext>
            </a:extLst>
          </p:cNvPr>
          <p:cNvGrpSpPr/>
          <p:nvPr/>
        </p:nvGrpSpPr>
        <p:grpSpPr>
          <a:xfrm>
            <a:off x="7657374" y="3057135"/>
            <a:ext cx="131270" cy="1287917"/>
            <a:chOff x="7755765" y="3047160"/>
            <a:chExt cx="131270" cy="1287917"/>
          </a:xfrm>
        </p:grpSpPr>
        <p:cxnSp>
          <p:nvCxnSpPr>
            <p:cNvPr id="203" name="Straight Connector 202">
              <a:extLst>
                <a:ext uri="{FF2B5EF4-FFF2-40B4-BE49-F238E27FC236}">
                  <a16:creationId xmlns:a16="http://schemas.microsoft.com/office/drawing/2014/main" id="{739624CE-6270-F52D-0985-5D30E5FB182A}"/>
                </a:ext>
              </a:extLst>
            </p:cNvPr>
            <p:cNvCxnSpPr>
              <a:cxnSpLocks/>
            </p:cNvCxnSpPr>
            <p:nvPr/>
          </p:nvCxnSpPr>
          <p:spPr bwMode="auto">
            <a:xfrm>
              <a:off x="7755765" y="4335077"/>
              <a:ext cx="131270" cy="0"/>
            </a:xfrm>
            <a:prstGeom prst="line">
              <a:avLst/>
            </a:prstGeom>
            <a:noFill/>
            <a:ln w="28575" cap="flat" cmpd="sng" algn="ctr">
              <a:solidFill>
                <a:srgbClr val="01587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ADEB9E8B-F202-4B89-6409-B18C1BD0EE08}"/>
                </a:ext>
              </a:extLst>
            </p:cNvPr>
            <p:cNvCxnSpPr>
              <a:cxnSpLocks/>
            </p:cNvCxnSpPr>
            <p:nvPr/>
          </p:nvCxnSpPr>
          <p:spPr bwMode="auto">
            <a:xfrm>
              <a:off x="7755765" y="3047160"/>
              <a:ext cx="131270" cy="0"/>
            </a:xfrm>
            <a:prstGeom prst="line">
              <a:avLst/>
            </a:prstGeom>
            <a:noFill/>
            <a:ln w="28575" cap="flat" cmpd="sng" algn="ctr">
              <a:solidFill>
                <a:srgbClr val="01587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A12ECB01-3F4E-55A5-BA50-2B0B1DBE7168}"/>
                </a:ext>
              </a:extLst>
            </p:cNvPr>
            <p:cNvCxnSpPr/>
            <p:nvPr/>
          </p:nvCxnSpPr>
          <p:spPr bwMode="auto">
            <a:xfrm>
              <a:off x="7822040" y="3050756"/>
              <a:ext cx="0" cy="1284020"/>
            </a:xfrm>
            <a:prstGeom prst="line">
              <a:avLst/>
            </a:prstGeom>
            <a:noFill/>
            <a:ln w="28575" cap="flat" cmpd="sng" algn="ctr">
              <a:solidFill>
                <a:srgbClr val="015873"/>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F12C8089-C9AD-CE04-8614-5FCE8B446A0B}"/>
              </a:ext>
            </a:extLst>
          </p:cNvPr>
          <p:cNvGrpSpPr/>
          <p:nvPr/>
        </p:nvGrpSpPr>
        <p:grpSpPr>
          <a:xfrm>
            <a:off x="8259748" y="3115566"/>
            <a:ext cx="131270" cy="420624"/>
            <a:chOff x="7755765" y="3047160"/>
            <a:chExt cx="131270" cy="1287917"/>
          </a:xfrm>
        </p:grpSpPr>
        <p:cxnSp>
          <p:nvCxnSpPr>
            <p:cNvPr id="207" name="Straight Connector 206">
              <a:extLst>
                <a:ext uri="{FF2B5EF4-FFF2-40B4-BE49-F238E27FC236}">
                  <a16:creationId xmlns:a16="http://schemas.microsoft.com/office/drawing/2014/main" id="{3D9F2F9D-CEBA-4B3C-EF9F-E951C2B7C71F}"/>
                </a:ext>
              </a:extLst>
            </p:cNvPr>
            <p:cNvCxnSpPr>
              <a:cxnSpLocks/>
            </p:cNvCxnSpPr>
            <p:nvPr/>
          </p:nvCxnSpPr>
          <p:spPr bwMode="auto">
            <a:xfrm>
              <a:off x="7755765" y="4335077"/>
              <a:ext cx="131270" cy="0"/>
            </a:xfrm>
            <a:prstGeom prst="line">
              <a:avLst/>
            </a:prstGeom>
            <a:noFill/>
            <a:ln w="28575" cap="flat" cmpd="sng" algn="ctr">
              <a:solidFill>
                <a:srgbClr val="01587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DC6F2FAF-79A5-5A51-1392-59EC0AADF527}"/>
                </a:ext>
              </a:extLst>
            </p:cNvPr>
            <p:cNvCxnSpPr>
              <a:cxnSpLocks/>
            </p:cNvCxnSpPr>
            <p:nvPr/>
          </p:nvCxnSpPr>
          <p:spPr bwMode="auto">
            <a:xfrm>
              <a:off x="7755765" y="3047160"/>
              <a:ext cx="131270" cy="0"/>
            </a:xfrm>
            <a:prstGeom prst="line">
              <a:avLst/>
            </a:prstGeom>
            <a:noFill/>
            <a:ln w="28575" cap="flat" cmpd="sng" algn="ctr">
              <a:solidFill>
                <a:srgbClr val="01587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C67400F8-8C5E-D12B-488B-B5B075CDF00B}"/>
                </a:ext>
              </a:extLst>
            </p:cNvPr>
            <p:cNvCxnSpPr/>
            <p:nvPr/>
          </p:nvCxnSpPr>
          <p:spPr bwMode="auto">
            <a:xfrm>
              <a:off x="7822040" y="3050756"/>
              <a:ext cx="0" cy="1284020"/>
            </a:xfrm>
            <a:prstGeom prst="line">
              <a:avLst/>
            </a:prstGeom>
            <a:noFill/>
            <a:ln w="28575" cap="flat" cmpd="sng" algn="ctr">
              <a:solidFill>
                <a:srgbClr val="015873"/>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53859ED2-FD00-2E73-B683-6131FE91E736}"/>
              </a:ext>
            </a:extLst>
          </p:cNvPr>
          <p:cNvGrpSpPr/>
          <p:nvPr/>
        </p:nvGrpSpPr>
        <p:grpSpPr>
          <a:xfrm>
            <a:off x="8881737" y="3110323"/>
            <a:ext cx="131270" cy="576072"/>
            <a:chOff x="7755765" y="3047160"/>
            <a:chExt cx="131270" cy="1287917"/>
          </a:xfrm>
        </p:grpSpPr>
        <p:cxnSp>
          <p:nvCxnSpPr>
            <p:cNvPr id="211" name="Straight Connector 210">
              <a:extLst>
                <a:ext uri="{FF2B5EF4-FFF2-40B4-BE49-F238E27FC236}">
                  <a16:creationId xmlns:a16="http://schemas.microsoft.com/office/drawing/2014/main" id="{EDF19C5D-DF53-4975-7B74-73842ED43F9D}"/>
                </a:ext>
              </a:extLst>
            </p:cNvPr>
            <p:cNvCxnSpPr>
              <a:cxnSpLocks/>
            </p:cNvCxnSpPr>
            <p:nvPr/>
          </p:nvCxnSpPr>
          <p:spPr bwMode="auto">
            <a:xfrm>
              <a:off x="7755765" y="4335077"/>
              <a:ext cx="131270" cy="0"/>
            </a:xfrm>
            <a:prstGeom prst="line">
              <a:avLst/>
            </a:prstGeom>
            <a:noFill/>
            <a:ln w="28575" cap="flat" cmpd="sng" algn="ctr">
              <a:solidFill>
                <a:srgbClr val="01587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B52BA8B1-93F5-ABE2-3AC6-2D582631E2FC}"/>
                </a:ext>
              </a:extLst>
            </p:cNvPr>
            <p:cNvCxnSpPr>
              <a:cxnSpLocks/>
            </p:cNvCxnSpPr>
            <p:nvPr/>
          </p:nvCxnSpPr>
          <p:spPr bwMode="auto">
            <a:xfrm>
              <a:off x="7755765" y="3047160"/>
              <a:ext cx="131270" cy="0"/>
            </a:xfrm>
            <a:prstGeom prst="line">
              <a:avLst/>
            </a:prstGeom>
            <a:noFill/>
            <a:ln w="28575" cap="flat" cmpd="sng" algn="ctr">
              <a:solidFill>
                <a:srgbClr val="01587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2237F28E-F1F5-E760-D5CD-2BC937FFAFFB}"/>
                </a:ext>
              </a:extLst>
            </p:cNvPr>
            <p:cNvCxnSpPr/>
            <p:nvPr/>
          </p:nvCxnSpPr>
          <p:spPr bwMode="auto">
            <a:xfrm>
              <a:off x="7822040" y="3050756"/>
              <a:ext cx="0" cy="1284020"/>
            </a:xfrm>
            <a:prstGeom prst="line">
              <a:avLst/>
            </a:prstGeom>
            <a:noFill/>
            <a:ln w="28575" cap="flat" cmpd="sng" algn="ctr">
              <a:solidFill>
                <a:srgbClr val="015873"/>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A51FD4B0-14CE-249B-5AAD-579943B4B162}"/>
              </a:ext>
            </a:extLst>
          </p:cNvPr>
          <p:cNvGrpSpPr/>
          <p:nvPr/>
        </p:nvGrpSpPr>
        <p:grpSpPr>
          <a:xfrm>
            <a:off x="9493922" y="3431225"/>
            <a:ext cx="131270" cy="822960"/>
            <a:chOff x="7755765" y="3047160"/>
            <a:chExt cx="131270" cy="1287917"/>
          </a:xfrm>
        </p:grpSpPr>
        <p:cxnSp>
          <p:nvCxnSpPr>
            <p:cNvPr id="215" name="Straight Connector 214">
              <a:extLst>
                <a:ext uri="{FF2B5EF4-FFF2-40B4-BE49-F238E27FC236}">
                  <a16:creationId xmlns:a16="http://schemas.microsoft.com/office/drawing/2014/main" id="{ADBB2588-077A-E59A-6A1C-07F7930372CB}"/>
                </a:ext>
              </a:extLst>
            </p:cNvPr>
            <p:cNvCxnSpPr>
              <a:cxnSpLocks/>
            </p:cNvCxnSpPr>
            <p:nvPr/>
          </p:nvCxnSpPr>
          <p:spPr bwMode="auto">
            <a:xfrm>
              <a:off x="7755765" y="4335077"/>
              <a:ext cx="131270" cy="0"/>
            </a:xfrm>
            <a:prstGeom prst="line">
              <a:avLst/>
            </a:prstGeom>
            <a:noFill/>
            <a:ln w="28575" cap="flat" cmpd="sng" algn="ctr">
              <a:solidFill>
                <a:srgbClr val="01587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5F58B9E4-33B9-2E72-97D5-C1B26800780C}"/>
                </a:ext>
              </a:extLst>
            </p:cNvPr>
            <p:cNvCxnSpPr>
              <a:cxnSpLocks/>
            </p:cNvCxnSpPr>
            <p:nvPr/>
          </p:nvCxnSpPr>
          <p:spPr bwMode="auto">
            <a:xfrm>
              <a:off x="7755765" y="3047160"/>
              <a:ext cx="131270" cy="0"/>
            </a:xfrm>
            <a:prstGeom prst="line">
              <a:avLst/>
            </a:prstGeom>
            <a:noFill/>
            <a:ln w="28575" cap="flat" cmpd="sng" algn="ctr">
              <a:solidFill>
                <a:srgbClr val="01587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FF193772-022A-FB0D-45F4-C02355F8FD21}"/>
                </a:ext>
              </a:extLst>
            </p:cNvPr>
            <p:cNvCxnSpPr/>
            <p:nvPr/>
          </p:nvCxnSpPr>
          <p:spPr bwMode="auto">
            <a:xfrm>
              <a:off x="7822040" y="3050756"/>
              <a:ext cx="0" cy="1284020"/>
            </a:xfrm>
            <a:prstGeom prst="line">
              <a:avLst/>
            </a:prstGeom>
            <a:noFill/>
            <a:ln w="28575" cap="flat" cmpd="sng" algn="ctr">
              <a:solidFill>
                <a:srgbClr val="015873"/>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EA9EB638-FA77-729A-1E5A-098F4CCDF2A2}"/>
              </a:ext>
            </a:extLst>
          </p:cNvPr>
          <p:cNvGrpSpPr/>
          <p:nvPr/>
        </p:nvGrpSpPr>
        <p:grpSpPr>
          <a:xfrm>
            <a:off x="10107538" y="3429473"/>
            <a:ext cx="131270" cy="576072"/>
            <a:chOff x="7755765" y="3047160"/>
            <a:chExt cx="131270" cy="1287917"/>
          </a:xfrm>
        </p:grpSpPr>
        <p:cxnSp>
          <p:nvCxnSpPr>
            <p:cNvPr id="219" name="Straight Connector 218">
              <a:extLst>
                <a:ext uri="{FF2B5EF4-FFF2-40B4-BE49-F238E27FC236}">
                  <a16:creationId xmlns:a16="http://schemas.microsoft.com/office/drawing/2014/main" id="{68AE1380-5801-0F53-2357-93757FD310CB}"/>
                </a:ext>
              </a:extLst>
            </p:cNvPr>
            <p:cNvCxnSpPr>
              <a:cxnSpLocks/>
            </p:cNvCxnSpPr>
            <p:nvPr/>
          </p:nvCxnSpPr>
          <p:spPr bwMode="auto">
            <a:xfrm>
              <a:off x="7755765" y="4335077"/>
              <a:ext cx="131270" cy="0"/>
            </a:xfrm>
            <a:prstGeom prst="line">
              <a:avLst/>
            </a:prstGeom>
            <a:noFill/>
            <a:ln w="28575" cap="flat" cmpd="sng" algn="ctr">
              <a:solidFill>
                <a:srgbClr val="01587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3EED1E48-7BD5-0846-1B25-5619B6831DE8}"/>
                </a:ext>
              </a:extLst>
            </p:cNvPr>
            <p:cNvCxnSpPr>
              <a:cxnSpLocks/>
            </p:cNvCxnSpPr>
            <p:nvPr/>
          </p:nvCxnSpPr>
          <p:spPr bwMode="auto">
            <a:xfrm>
              <a:off x="7755765" y="3047160"/>
              <a:ext cx="131270" cy="0"/>
            </a:xfrm>
            <a:prstGeom prst="line">
              <a:avLst/>
            </a:prstGeom>
            <a:noFill/>
            <a:ln w="28575" cap="flat" cmpd="sng" algn="ctr">
              <a:solidFill>
                <a:srgbClr val="01587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40E5C847-9D5B-B366-5C7A-BC5D47AB53A3}"/>
                </a:ext>
              </a:extLst>
            </p:cNvPr>
            <p:cNvCxnSpPr/>
            <p:nvPr/>
          </p:nvCxnSpPr>
          <p:spPr bwMode="auto">
            <a:xfrm>
              <a:off x="7822040" y="3050756"/>
              <a:ext cx="0" cy="1284020"/>
            </a:xfrm>
            <a:prstGeom prst="line">
              <a:avLst/>
            </a:prstGeom>
            <a:noFill/>
            <a:ln w="28575" cap="flat" cmpd="sng" algn="ctr">
              <a:solidFill>
                <a:srgbClr val="015873"/>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DA972107-97F2-9BF1-970D-171680C2235B}"/>
              </a:ext>
            </a:extLst>
          </p:cNvPr>
          <p:cNvGrpSpPr/>
          <p:nvPr/>
        </p:nvGrpSpPr>
        <p:grpSpPr>
          <a:xfrm>
            <a:off x="10732361" y="3333576"/>
            <a:ext cx="131270" cy="576072"/>
            <a:chOff x="7755765" y="3047160"/>
            <a:chExt cx="131270" cy="1287917"/>
          </a:xfrm>
        </p:grpSpPr>
        <p:cxnSp>
          <p:nvCxnSpPr>
            <p:cNvPr id="223" name="Straight Connector 222">
              <a:extLst>
                <a:ext uri="{FF2B5EF4-FFF2-40B4-BE49-F238E27FC236}">
                  <a16:creationId xmlns:a16="http://schemas.microsoft.com/office/drawing/2014/main" id="{BCE649F7-A054-78F8-15C4-C7FB10280E60}"/>
                </a:ext>
              </a:extLst>
            </p:cNvPr>
            <p:cNvCxnSpPr>
              <a:cxnSpLocks/>
            </p:cNvCxnSpPr>
            <p:nvPr/>
          </p:nvCxnSpPr>
          <p:spPr bwMode="auto">
            <a:xfrm>
              <a:off x="7755765" y="4335077"/>
              <a:ext cx="131270" cy="0"/>
            </a:xfrm>
            <a:prstGeom prst="line">
              <a:avLst/>
            </a:prstGeom>
            <a:noFill/>
            <a:ln w="28575" cap="flat" cmpd="sng" algn="ctr">
              <a:solidFill>
                <a:srgbClr val="01587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03C9ED80-E539-69FD-7256-538C3C9D7A6D}"/>
                </a:ext>
              </a:extLst>
            </p:cNvPr>
            <p:cNvCxnSpPr>
              <a:cxnSpLocks/>
            </p:cNvCxnSpPr>
            <p:nvPr/>
          </p:nvCxnSpPr>
          <p:spPr bwMode="auto">
            <a:xfrm>
              <a:off x="7755765" y="3047160"/>
              <a:ext cx="131270" cy="0"/>
            </a:xfrm>
            <a:prstGeom prst="line">
              <a:avLst/>
            </a:prstGeom>
            <a:noFill/>
            <a:ln w="28575" cap="flat" cmpd="sng" algn="ctr">
              <a:solidFill>
                <a:srgbClr val="01587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85F055F7-8DCD-2800-3089-36E0EAFE938C}"/>
                </a:ext>
              </a:extLst>
            </p:cNvPr>
            <p:cNvCxnSpPr/>
            <p:nvPr/>
          </p:nvCxnSpPr>
          <p:spPr bwMode="auto">
            <a:xfrm>
              <a:off x="7822040" y="3050756"/>
              <a:ext cx="0" cy="1284020"/>
            </a:xfrm>
            <a:prstGeom prst="line">
              <a:avLst/>
            </a:prstGeom>
            <a:noFill/>
            <a:ln w="28575" cap="flat" cmpd="sng" algn="ctr">
              <a:solidFill>
                <a:srgbClr val="015873"/>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0783FDC8-DF85-3F21-E11D-F85C6DD7DA9A}"/>
              </a:ext>
            </a:extLst>
          </p:cNvPr>
          <p:cNvGrpSpPr/>
          <p:nvPr/>
        </p:nvGrpSpPr>
        <p:grpSpPr>
          <a:xfrm>
            <a:off x="7440696" y="3319514"/>
            <a:ext cx="131270" cy="365760"/>
            <a:chOff x="7755765" y="3047160"/>
            <a:chExt cx="131270" cy="1287917"/>
          </a:xfrm>
        </p:grpSpPr>
        <p:cxnSp>
          <p:nvCxnSpPr>
            <p:cNvPr id="227" name="Straight Connector 226">
              <a:extLst>
                <a:ext uri="{FF2B5EF4-FFF2-40B4-BE49-F238E27FC236}">
                  <a16:creationId xmlns:a16="http://schemas.microsoft.com/office/drawing/2014/main" id="{12F16293-C587-55A0-F9E8-154347B406A5}"/>
                </a:ext>
              </a:extLst>
            </p:cNvPr>
            <p:cNvCxnSpPr>
              <a:cxnSpLocks/>
            </p:cNvCxnSpPr>
            <p:nvPr/>
          </p:nvCxnSpPr>
          <p:spPr bwMode="auto">
            <a:xfrm>
              <a:off x="7755765" y="4335077"/>
              <a:ext cx="131270" cy="0"/>
            </a:xfrm>
            <a:prstGeom prst="line">
              <a:avLst/>
            </a:prstGeom>
            <a:noFill/>
            <a:ln w="28575" cap="flat" cmpd="sng" algn="ctr">
              <a:solidFill>
                <a:srgbClr val="E1471D"/>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FFF5044C-B0D7-6331-97B6-517042B394C4}"/>
                </a:ext>
              </a:extLst>
            </p:cNvPr>
            <p:cNvCxnSpPr>
              <a:cxnSpLocks/>
            </p:cNvCxnSpPr>
            <p:nvPr/>
          </p:nvCxnSpPr>
          <p:spPr bwMode="auto">
            <a:xfrm>
              <a:off x="7755765" y="3047160"/>
              <a:ext cx="131270" cy="0"/>
            </a:xfrm>
            <a:prstGeom prst="line">
              <a:avLst/>
            </a:prstGeom>
            <a:noFill/>
            <a:ln w="28575" cap="flat" cmpd="sng" algn="ctr">
              <a:solidFill>
                <a:srgbClr val="E1471D"/>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70FA3C5C-C7E2-9965-FD8A-5A2DCD8D44E6}"/>
                </a:ext>
              </a:extLst>
            </p:cNvPr>
            <p:cNvCxnSpPr/>
            <p:nvPr/>
          </p:nvCxnSpPr>
          <p:spPr bwMode="auto">
            <a:xfrm>
              <a:off x="7822040" y="3050756"/>
              <a:ext cx="0" cy="1284020"/>
            </a:xfrm>
            <a:prstGeom prst="line">
              <a:avLst/>
            </a:prstGeom>
            <a:noFill/>
            <a:ln w="28575" cap="flat" cmpd="sng" algn="ctr">
              <a:solidFill>
                <a:srgbClr val="E1471D"/>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5F10D7F7-0438-A499-4C85-617248AC3932}"/>
              </a:ext>
            </a:extLst>
          </p:cNvPr>
          <p:cNvGrpSpPr/>
          <p:nvPr/>
        </p:nvGrpSpPr>
        <p:grpSpPr>
          <a:xfrm>
            <a:off x="8043070" y="3188556"/>
            <a:ext cx="131270" cy="182880"/>
            <a:chOff x="7755765" y="3047160"/>
            <a:chExt cx="131270" cy="1287917"/>
          </a:xfrm>
        </p:grpSpPr>
        <p:cxnSp>
          <p:nvCxnSpPr>
            <p:cNvPr id="231" name="Straight Connector 230">
              <a:extLst>
                <a:ext uri="{FF2B5EF4-FFF2-40B4-BE49-F238E27FC236}">
                  <a16:creationId xmlns:a16="http://schemas.microsoft.com/office/drawing/2014/main" id="{3A34C7E7-89F1-DF1F-E97D-95228B3E2739}"/>
                </a:ext>
              </a:extLst>
            </p:cNvPr>
            <p:cNvCxnSpPr>
              <a:cxnSpLocks/>
            </p:cNvCxnSpPr>
            <p:nvPr/>
          </p:nvCxnSpPr>
          <p:spPr bwMode="auto">
            <a:xfrm>
              <a:off x="7755765" y="4335077"/>
              <a:ext cx="131270" cy="0"/>
            </a:xfrm>
            <a:prstGeom prst="line">
              <a:avLst/>
            </a:prstGeom>
            <a:noFill/>
            <a:ln w="28575" cap="flat" cmpd="sng" algn="ctr">
              <a:solidFill>
                <a:srgbClr val="E1471D"/>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160009EC-4706-9B34-6D32-8B31F0449B40}"/>
                </a:ext>
              </a:extLst>
            </p:cNvPr>
            <p:cNvCxnSpPr>
              <a:cxnSpLocks/>
            </p:cNvCxnSpPr>
            <p:nvPr/>
          </p:nvCxnSpPr>
          <p:spPr bwMode="auto">
            <a:xfrm>
              <a:off x="7755765" y="3047160"/>
              <a:ext cx="131270" cy="0"/>
            </a:xfrm>
            <a:prstGeom prst="line">
              <a:avLst/>
            </a:prstGeom>
            <a:noFill/>
            <a:ln w="28575" cap="flat" cmpd="sng" algn="ctr">
              <a:solidFill>
                <a:srgbClr val="E1471D"/>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E80C5FEF-DD68-B022-E7E8-A8A043DECF7D}"/>
                </a:ext>
              </a:extLst>
            </p:cNvPr>
            <p:cNvCxnSpPr/>
            <p:nvPr/>
          </p:nvCxnSpPr>
          <p:spPr bwMode="auto">
            <a:xfrm>
              <a:off x="7822040" y="3050756"/>
              <a:ext cx="0" cy="1284020"/>
            </a:xfrm>
            <a:prstGeom prst="line">
              <a:avLst/>
            </a:prstGeom>
            <a:noFill/>
            <a:ln w="28575" cap="flat" cmpd="sng" algn="ctr">
              <a:solidFill>
                <a:srgbClr val="E1471D"/>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B8B4452B-5B43-ED4C-196B-E86870E7D1C7}"/>
              </a:ext>
            </a:extLst>
          </p:cNvPr>
          <p:cNvGrpSpPr/>
          <p:nvPr/>
        </p:nvGrpSpPr>
        <p:grpSpPr>
          <a:xfrm>
            <a:off x="8665059" y="3070965"/>
            <a:ext cx="131270" cy="137160"/>
            <a:chOff x="7755765" y="3047160"/>
            <a:chExt cx="131270" cy="1287917"/>
          </a:xfrm>
        </p:grpSpPr>
        <p:cxnSp>
          <p:nvCxnSpPr>
            <p:cNvPr id="235" name="Straight Connector 234">
              <a:extLst>
                <a:ext uri="{FF2B5EF4-FFF2-40B4-BE49-F238E27FC236}">
                  <a16:creationId xmlns:a16="http://schemas.microsoft.com/office/drawing/2014/main" id="{206535FE-5A2B-56A0-C795-FA1C90166377}"/>
                </a:ext>
              </a:extLst>
            </p:cNvPr>
            <p:cNvCxnSpPr>
              <a:cxnSpLocks/>
            </p:cNvCxnSpPr>
            <p:nvPr/>
          </p:nvCxnSpPr>
          <p:spPr bwMode="auto">
            <a:xfrm>
              <a:off x="7755765" y="4335077"/>
              <a:ext cx="131270" cy="0"/>
            </a:xfrm>
            <a:prstGeom prst="line">
              <a:avLst/>
            </a:prstGeom>
            <a:noFill/>
            <a:ln w="28575" cap="flat" cmpd="sng" algn="ctr">
              <a:solidFill>
                <a:srgbClr val="E1471D"/>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A57B1976-46B2-1A40-5016-483CE82FF41A}"/>
                </a:ext>
              </a:extLst>
            </p:cNvPr>
            <p:cNvCxnSpPr>
              <a:cxnSpLocks/>
            </p:cNvCxnSpPr>
            <p:nvPr/>
          </p:nvCxnSpPr>
          <p:spPr bwMode="auto">
            <a:xfrm>
              <a:off x="7755765" y="3047160"/>
              <a:ext cx="131270" cy="0"/>
            </a:xfrm>
            <a:prstGeom prst="line">
              <a:avLst/>
            </a:prstGeom>
            <a:noFill/>
            <a:ln w="28575" cap="flat" cmpd="sng" algn="ctr">
              <a:solidFill>
                <a:srgbClr val="E1471D"/>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1F1B77D0-9926-7518-5B0B-24B3F5E4234A}"/>
                </a:ext>
              </a:extLst>
            </p:cNvPr>
            <p:cNvCxnSpPr/>
            <p:nvPr/>
          </p:nvCxnSpPr>
          <p:spPr bwMode="auto">
            <a:xfrm>
              <a:off x="7822040" y="3050756"/>
              <a:ext cx="0" cy="1284020"/>
            </a:xfrm>
            <a:prstGeom prst="line">
              <a:avLst/>
            </a:prstGeom>
            <a:noFill/>
            <a:ln w="28575" cap="flat" cmpd="sng" algn="ctr">
              <a:solidFill>
                <a:srgbClr val="E1471D"/>
              </a:solidFill>
              <a:prstDash val="solid"/>
              <a:round/>
              <a:headEnd type="none" w="med" len="med"/>
              <a:tailEnd type="none" w="med" len="med"/>
            </a:ln>
            <a:effectLst/>
          </p:spPr>
        </p:cxnSp>
      </p:grpSp>
      <p:sp>
        <p:nvSpPr>
          <p:cNvPr id="239" name="Oval 238">
            <a:extLst>
              <a:ext uri="{FF2B5EF4-FFF2-40B4-BE49-F238E27FC236}">
                <a16:creationId xmlns:a16="http://schemas.microsoft.com/office/drawing/2014/main" id="{7C3E6AE9-8408-095B-38D8-BA5D8FAB5CA4}"/>
              </a:ext>
            </a:extLst>
          </p:cNvPr>
          <p:cNvSpPr/>
          <p:nvPr/>
        </p:nvSpPr>
        <p:spPr bwMode="auto">
          <a:xfrm>
            <a:off x="7078658" y="3252022"/>
            <a:ext cx="69422" cy="61495"/>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Oval 239">
            <a:extLst>
              <a:ext uri="{FF2B5EF4-FFF2-40B4-BE49-F238E27FC236}">
                <a16:creationId xmlns:a16="http://schemas.microsoft.com/office/drawing/2014/main" id="{A4853BED-81D8-D65D-53A4-B9E9EE7B68E1}"/>
              </a:ext>
            </a:extLst>
          </p:cNvPr>
          <p:cNvSpPr/>
          <p:nvPr/>
        </p:nvSpPr>
        <p:spPr bwMode="auto">
          <a:xfrm>
            <a:off x="7078658" y="3330243"/>
            <a:ext cx="69422" cy="61495"/>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BF05397B-B5A2-953C-7D77-2B4BD226F51B}"/>
              </a:ext>
            </a:extLst>
          </p:cNvPr>
          <p:cNvSpPr/>
          <p:nvPr/>
        </p:nvSpPr>
        <p:spPr bwMode="auto">
          <a:xfrm>
            <a:off x="7078658" y="3415512"/>
            <a:ext cx="69422" cy="61495"/>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42" name="Group 241">
            <a:extLst>
              <a:ext uri="{FF2B5EF4-FFF2-40B4-BE49-F238E27FC236}">
                <a16:creationId xmlns:a16="http://schemas.microsoft.com/office/drawing/2014/main" id="{BC4EE387-2AE6-D924-CD76-6B24C0A93C73}"/>
              </a:ext>
            </a:extLst>
          </p:cNvPr>
          <p:cNvGrpSpPr/>
          <p:nvPr/>
        </p:nvGrpSpPr>
        <p:grpSpPr>
          <a:xfrm>
            <a:off x="7047734" y="3074957"/>
            <a:ext cx="131270" cy="118872"/>
            <a:chOff x="7755765" y="3047160"/>
            <a:chExt cx="131270" cy="1287917"/>
          </a:xfrm>
        </p:grpSpPr>
        <p:cxnSp>
          <p:nvCxnSpPr>
            <p:cNvPr id="243" name="Straight Connector 242">
              <a:extLst>
                <a:ext uri="{FF2B5EF4-FFF2-40B4-BE49-F238E27FC236}">
                  <a16:creationId xmlns:a16="http://schemas.microsoft.com/office/drawing/2014/main" id="{211914AB-BE2E-298C-F93F-F3757B8175C0}"/>
                </a:ext>
              </a:extLst>
            </p:cNvPr>
            <p:cNvCxnSpPr>
              <a:cxnSpLocks/>
            </p:cNvCxnSpPr>
            <p:nvPr/>
          </p:nvCxnSpPr>
          <p:spPr bwMode="auto">
            <a:xfrm>
              <a:off x="7755765" y="4335077"/>
              <a:ext cx="131270" cy="0"/>
            </a:xfrm>
            <a:prstGeom prst="line">
              <a:avLst/>
            </a:prstGeom>
            <a:noFill/>
            <a:ln w="28575" cap="flat" cmpd="sng" algn="ctr">
              <a:solidFill>
                <a:srgbClr val="01587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811A2D13-2C1C-A085-582C-EE5BEFE93729}"/>
                </a:ext>
              </a:extLst>
            </p:cNvPr>
            <p:cNvCxnSpPr>
              <a:cxnSpLocks/>
            </p:cNvCxnSpPr>
            <p:nvPr/>
          </p:nvCxnSpPr>
          <p:spPr bwMode="auto">
            <a:xfrm>
              <a:off x="7755765" y="3047160"/>
              <a:ext cx="131270" cy="0"/>
            </a:xfrm>
            <a:prstGeom prst="line">
              <a:avLst/>
            </a:prstGeom>
            <a:noFill/>
            <a:ln w="28575" cap="flat" cmpd="sng" algn="ctr">
              <a:solidFill>
                <a:srgbClr val="01587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7545B236-E386-F2CB-1829-149A4197D18E}"/>
                </a:ext>
              </a:extLst>
            </p:cNvPr>
            <p:cNvCxnSpPr/>
            <p:nvPr/>
          </p:nvCxnSpPr>
          <p:spPr bwMode="auto">
            <a:xfrm>
              <a:off x="7822040" y="3050756"/>
              <a:ext cx="0" cy="1284020"/>
            </a:xfrm>
            <a:prstGeom prst="line">
              <a:avLst/>
            </a:prstGeom>
            <a:noFill/>
            <a:ln w="28575" cap="flat" cmpd="sng" algn="ctr">
              <a:solidFill>
                <a:srgbClr val="015873"/>
              </a:solidFill>
              <a:prstDash val="solid"/>
              <a:round/>
              <a:headEnd type="none" w="med" len="med"/>
              <a:tailEnd type="none" w="med" len="med"/>
            </a:ln>
            <a:effectLst/>
          </p:spPr>
        </p:cxnSp>
      </p:grpSp>
      <p:sp>
        <p:nvSpPr>
          <p:cNvPr id="246" name="Oval 245">
            <a:extLst>
              <a:ext uri="{FF2B5EF4-FFF2-40B4-BE49-F238E27FC236}">
                <a16:creationId xmlns:a16="http://schemas.microsoft.com/office/drawing/2014/main" id="{67BD8CDC-7F78-2F22-83F5-01F016E48FC3}"/>
              </a:ext>
            </a:extLst>
          </p:cNvPr>
          <p:cNvSpPr/>
          <p:nvPr/>
        </p:nvSpPr>
        <p:spPr bwMode="auto">
          <a:xfrm>
            <a:off x="7078658" y="3652144"/>
            <a:ext cx="69422" cy="61495"/>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TextBox 10">
            <a:extLst>
              <a:ext uri="{FF2B5EF4-FFF2-40B4-BE49-F238E27FC236}">
                <a16:creationId xmlns:a16="http://schemas.microsoft.com/office/drawing/2014/main" id="{14350BDB-9970-9D5D-DD86-F9FE09C56EFA}"/>
              </a:ext>
            </a:extLst>
          </p:cNvPr>
          <p:cNvSpPr txBox="1"/>
          <p:nvPr/>
        </p:nvSpPr>
        <p:spPr bwMode="auto">
          <a:xfrm>
            <a:off x="6062662" y="5349637"/>
            <a:ext cx="8601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n</a:t>
            </a:r>
          </a:p>
        </p:txBody>
      </p:sp>
      <p:sp>
        <p:nvSpPr>
          <p:cNvPr id="83" name="Rectangle 82">
            <a:extLst>
              <a:ext uri="{FF2B5EF4-FFF2-40B4-BE49-F238E27FC236}">
                <a16:creationId xmlns:a16="http://schemas.microsoft.com/office/drawing/2014/main" id="{517696F3-7252-ABF7-0DA2-36CD67538385}"/>
              </a:ext>
            </a:extLst>
          </p:cNvPr>
          <p:cNvSpPr/>
          <p:nvPr/>
        </p:nvSpPr>
        <p:spPr bwMode="auto">
          <a:xfrm>
            <a:off x="3488626" y="2949589"/>
            <a:ext cx="133642" cy="11654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50AF2FD9-779D-3FCB-81E3-D354B4A7CC2F}"/>
              </a:ext>
            </a:extLst>
          </p:cNvPr>
          <p:cNvSpPr/>
          <p:nvPr/>
        </p:nvSpPr>
        <p:spPr bwMode="auto">
          <a:xfrm>
            <a:off x="2724782" y="2949589"/>
            <a:ext cx="133642" cy="116548"/>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cxnSp>
        <p:nvCxnSpPr>
          <p:cNvPr id="167" name="Straight Connector 166">
            <a:extLst>
              <a:ext uri="{FF2B5EF4-FFF2-40B4-BE49-F238E27FC236}">
                <a16:creationId xmlns:a16="http://schemas.microsoft.com/office/drawing/2014/main" id="{C243F2DC-E2D1-3997-5CB4-29CD44B9B4A7}"/>
              </a:ext>
            </a:extLst>
          </p:cNvPr>
          <p:cNvCxnSpPr>
            <a:cxnSpLocks/>
          </p:cNvCxnSpPr>
          <p:nvPr/>
        </p:nvCxnSpPr>
        <p:spPr bwMode="auto">
          <a:xfrm flipV="1">
            <a:off x="10710941" y="3288835"/>
            <a:ext cx="164592" cy="149"/>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169D0F5-DD3A-7D3B-1CF6-4A61179AA47E}"/>
              </a:ext>
            </a:extLst>
          </p:cNvPr>
          <p:cNvCxnSpPr>
            <a:cxnSpLocks/>
          </p:cNvCxnSpPr>
          <p:nvPr/>
        </p:nvCxnSpPr>
        <p:spPr bwMode="auto">
          <a:xfrm flipV="1">
            <a:off x="10093877" y="3128631"/>
            <a:ext cx="164592" cy="149"/>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AFFCDF1E-8335-5E02-3D37-9BAA9B130097}"/>
              </a:ext>
            </a:extLst>
          </p:cNvPr>
          <p:cNvCxnSpPr>
            <a:cxnSpLocks/>
          </p:cNvCxnSpPr>
          <p:nvPr/>
        </p:nvCxnSpPr>
        <p:spPr bwMode="auto">
          <a:xfrm flipV="1">
            <a:off x="9477403" y="3208241"/>
            <a:ext cx="164592" cy="149"/>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0D117B7F-E572-70F8-32FF-5407A2A4D05B}"/>
              </a:ext>
            </a:extLst>
          </p:cNvPr>
          <p:cNvCxnSpPr>
            <a:cxnSpLocks/>
          </p:cNvCxnSpPr>
          <p:nvPr/>
        </p:nvCxnSpPr>
        <p:spPr bwMode="auto">
          <a:xfrm flipV="1">
            <a:off x="8863323" y="3132314"/>
            <a:ext cx="164592" cy="149"/>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20D946A8-AFD8-6B8B-F2E0-F92C65B0C5A7}"/>
              </a:ext>
            </a:extLst>
          </p:cNvPr>
          <p:cNvCxnSpPr>
            <a:cxnSpLocks/>
          </p:cNvCxnSpPr>
          <p:nvPr/>
        </p:nvCxnSpPr>
        <p:spPr bwMode="auto">
          <a:xfrm flipV="1">
            <a:off x="8243361" y="3121931"/>
            <a:ext cx="164592" cy="149"/>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8BA77587-712B-EFE1-DF1A-2A02600B88AA}"/>
              </a:ext>
            </a:extLst>
          </p:cNvPr>
          <p:cNvCxnSpPr>
            <a:cxnSpLocks/>
          </p:cNvCxnSpPr>
          <p:nvPr/>
        </p:nvCxnSpPr>
        <p:spPr bwMode="auto">
          <a:xfrm flipV="1">
            <a:off x="7643889" y="3359671"/>
            <a:ext cx="164592" cy="149"/>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DB33C1A4-7D38-4AD8-B70C-C068676D5868}"/>
              </a:ext>
            </a:extLst>
          </p:cNvPr>
          <p:cNvCxnSpPr>
            <a:cxnSpLocks/>
          </p:cNvCxnSpPr>
          <p:nvPr/>
        </p:nvCxnSpPr>
        <p:spPr bwMode="auto">
          <a:xfrm flipV="1">
            <a:off x="7418547" y="3165278"/>
            <a:ext cx="164592" cy="149"/>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101384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8220C-9729-AB17-6D84-BA33875A8853}"/>
              </a:ext>
            </a:extLst>
          </p:cNvPr>
          <p:cNvSpPr>
            <a:spLocks noGrp="1"/>
          </p:cNvSpPr>
          <p:nvPr>
            <p:ph type="title"/>
          </p:nvPr>
        </p:nvSpPr>
        <p:spPr>
          <a:xfrm>
            <a:off x="609759" y="238127"/>
            <a:ext cx="10872444" cy="918647"/>
          </a:xfrm>
        </p:spPr>
        <p:txBody>
          <a:bodyPr/>
          <a:lstStyle/>
          <a:p>
            <a:r>
              <a:rPr lang="en-US" dirty="0"/>
              <a:t>PACE-A: EPIC-26 Subdomain Scores Through 2 Yr</a:t>
            </a:r>
          </a:p>
        </p:txBody>
      </p:sp>
      <p:sp>
        <p:nvSpPr>
          <p:cNvPr id="4" name="Text Box 15">
            <a:extLst>
              <a:ext uri="{FF2B5EF4-FFF2-40B4-BE49-F238E27FC236}">
                <a16:creationId xmlns:a16="http://schemas.microsoft.com/office/drawing/2014/main" id="{CDEA26A4-84B9-61EB-5E67-528D5611F8A4}"/>
              </a:ext>
            </a:extLst>
          </p:cNvPr>
          <p:cNvSpPr txBox="1">
            <a:spLocks noChangeArrowheads="1"/>
          </p:cNvSpPr>
          <p:nvPr/>
        </p:nvSpPr>
        <p:spPr bwMode="auto">
          <a:xfrm>
            <a:off x="412751" y="6388915"/>
            <a:ext cx="40945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van As. ASCO GU 2023. </a:t>
            </a:r>
            <a:r>
              <a:rPr lang="nl-NL" altLang="en-US" sz="1200" b="0" spc="-10" dirty="0" err="1">
                <a:solidFill>
                  <a:srgbClr val="455560"/>
                </a:solidFill>
                <a:latin typeface="Calibri" panose="020F0502020204030204" pitchFamily="34" charset="0"/>
                <a:cs typeface="Calibri" panose="020F0502020204030204" pitchFamily="34" charset="0"/>
              </a:rPr>
              <a:t>Abstr</a:t>
            </a:r>
            <a:r>
              <a:rPr lang="nl-NL" altLang="en-US" sz="1200" b="0" spc="-10" dirty="0">
                <a:solidFill>
                  <a:srgbClr val="455560"/>
                </a:solidFill>
                <a:latin typeface="Calibri" panose="020F0502020204030204" pitchFamily="34" charset="0"/>
                <a:cs typeface="Calibri" panose="020F0502020204030204" pitchFamily="34" charset="0"/>
              </a:rPr>
              <a:t> 298.</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5" name="TextBox 4">
            <a:extLst>
              <a:ext uri="{FF2B5EF4-FFF2-40B4-BE49-F238E27FC236}">
                <a16:creationId xmlns:a16="http://schemas.microsoft.com/office/drawing/2014/main" id="{A7809959-14D7-7781-F9CC-9BF06663CEBE}"/>
              </a:ext>
            </a:extLst>
          </p:cNvPr>
          <p:cNvSpPr txBox="1"/>
          <p:nvPr/>
        </p:nvSpPr>
        <p:spPr bwMode="auto">
          <a:xfrm>
            <a:off x="2318744" y="1207322"/>
            <a:ext cx="29910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Urinary Incontinence Subdomain</a:t>
            </a:r>
          </a:p>
        </p:txBody>
      </p:sp>
      <p:sp>
        <p:nvSpPr>
          <p:cNvPr id="6" name="TextBox 5">
            <a:extLst>
              <a:ext uri="{FF2B5EF4-FFF2-40B4-BE49-F238E27FC236}">
                <a16:creationId xmlns:a16="http://schemas.microsoft.com/office/drawing/2014/main" id="{04A6FC98-7945-50E1-2713-7F57CAB8AF32}"/>
              </a:ext>
            </a:extLst>
          </p:cNvPr>
          <p:cNvSpPr txBox="1"/>
          <p:nvPr/>
        </p:nvSpPr>
        <p:spPr bwMode="auto">
          <a:xfrm>
            <a:off x="7471601" y="1207322"/>
            <a:ext cx="28765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Urinary Obstructive Subdomain</a:t>
            </a:r>
          </a:p>
        </p:txBody>
      </p:sp>
      <p:sp>
        <p:nvSpPr>
          <p:cNvPr id="7" name="TextBox 6">
            <a:extLst>
              <a:ext uri="{FF2B5EF4-FFF2-40B4-BE49-F238E27FC236}">
                <a16:creationId xmlns:a16="http://schemas.microsoft.com/office/drawing/2014/main" id="{5330C4D9-8D7F-EF91-8A89-313F353BCC3C}"/>
              </a:ext>
            </a:extLst>
          </p:cNvPr>
          <p:cNvSpPr txBox="1"/>
          <p:nvPr/>
        </p:nvSpPr>
        <p:spPr bwMode="auto">
          <a:xfrm>
            <a:off x="8101292" y="3680383"/>
            <a:ext cx="17504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Sexual Subdomain</a:t>
            </a:r>
          </a:p>
        </p:txBody>
      </p:sp>
      <p:sp>
        <p:nvSpPr>
          <p:cNvPr id="8" name="TextBox 7">
            <a:extLst>
              <a:ext uri="{FF2B5EF4-FFF2-40B4-BE49-F238E27FC236}">
                <a16:creationId xmlns:a16="http://schemas.microsoft.com/office/drawing/2014/main" id="{E84420B7-B9A2-7310-D9DF-4F9B9715D066}"/>
              </a:ext>
            </a:extLst>
          </p:cNvPr>
          <p:cNvSpPr txBox="1"/>
          <p:nvPr/>
        </p:nvSpPr>
        <p:spPr bwMode="auto">
          <a:xfrm>
            <a:off x="2856648" y="3680383"/>
            <a:ext cx="17279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Bowel Subdomain</a:t>
            </a:r>
          </a:p>
        </p:txBody>
      </p:sp>
      <p:sp>
        <p:nvSpPr>
          <p:cNvPr id="11" name="TextBox 10">
            <a:extLst>
              <a:ext uri="{FF2B5EF4-FFF2-40B4-BE49-F238E27FC236}">
                <a16:creationId xmlns:a16="http://schemas.microsoft.com/office/drawing/2014/main" id="{120BE442-CC00-4699-89FE-FEBE9410D665}"/>
              </a:ext>
            </a:extLst>
          </p:cNvPr>
          <p:cNvSpPr txBox="1"/>
          <p:nvPr/>
        </p:nvSpPr>
        <p:spPr bwMode="auto">
          <a:xfrm rot="16200000">
            <a:off x="5860065" y="4514944"/>
            <a:ext cx="1667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Subdomain Score</a:t>
            </a:r>
          </a:p>
        </p:txBody>
      </p:sp>
      <p:sp>
        <p:nvSpPr>
          <p:cNvPr id="12" name="TextBox 11">
            <a:extLst>
              <a:ext uri="{FF2B5EF4-FFF2-40B4-BE49-F238E27FC236}">
                <a16:creationId xmlns:a16="http://schemas.microsoft.com/office/drawing/2014/main" id="{4316894C-8E26-AAF1-29EC-3D947A09263E}"/>
              </a:ext>
            </a:extLst>
          </p:cNvPr>
          <p:cNvSpPr txBox="1"/>
          <p:nvPr/>
        </p:nvSpPr>
        <p:spPr bwMode="auto">
          <a:xfrm rot="16200000">
            <a:off x="5842132" y="2154904"/>
            <a:ext cx="1667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Subdomain Score</a:t>
            </a:r>
          </a:p>
        </p:txBody>
      </p:sp>
      <p:sp>
        <p:nvSpPr>
          <p:cNvPr id="13" name="TextBox 12">
            <a:extLst>
              <a:ext uri="{FF2B5EF4-FFF2-40B4-BE49-F238E27FC236}">
                <a16:creationId xmlns:a16="http://schemas.microsoft.com/office/drawing/2014/main" id="{07497D32-7A42-B4E1-096C-4E4F750F502B}"/>
              </a:ext>
            </a:extLst>
          </p:cNvPr>
          <p:cNvSpPr txBox="1"/>
          <p:nvPr/>
        </p:nvSpPr>
        <p:spPr bwMode="auto">
          <a:xfrm rot="16200000">
            <a:off x="515215" y="2216272"/>
            <a:ext cx="1667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Subdomain Score</a:t>
            </a:r>
          </a:p>
        </p:txBody>
      </p:sp>
      <p:sp>
        <p:nvSpPr>
          <p:cNvPr id="14" name="TextBox 13">
            <a:extLst>
              <a:ext uri="{FF2B5EF4-FFF2-40B4-BE49-F238E27FC236}">
                <a16:creationId xmlns:a16="http://schemas.microsoft.com/office/drawing/2014/main" id="{53A60AEF-01AF-212D-13F5-1A7C83044A9F}"/>
              </a:ext>
            </a:extLst>
          </p:cNvPr>
          <p:cNvSpPr txBox="1"/>
          <p:nvPr/>
        </p:nvSpPr>
        <p:spPr bwMode="auto">
          <a:xfrm rot="16200000">
            <a:off x="507525" y="4699610"/>
            <a:ext cx="1667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Subdomain Score</a:t>
            </a:r>
          </a:p>
        </p:txBody>
      </p:sp>
      <p:sp>
        <p:nvSpPr>
          <p:cNvPr id="15" name="TextBox 14">
            <a:extLst>
              <a:ext uri="{FF2B5EF4-FFF2-40B4-BE49-F238E27FC236}">
                <a16:creationId xmlns:a16="http://schemas.microsoft.com/office/drawing/2014/main" id="{12DA478E-933D-E453-74D6-439992585E05}"/>
              </a:ext>
            </a:extLst>
          </p:cNvPr>
          <p:cNvSpPr txBox="1"/>
          <p:nvPr/>
        </p:nvSpPr>
        <p:spPr bwMode="auto">
          <a:xfrm>
            <a:off x="9830716" y="3901941"/>
            <a:ext cx="11466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SBRT: 57.7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Surgery: 29.3</a:t>
            </a:r>
            <a:br>
              <a:rPr lang="en-US" sz="1400" b="0"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≤.001</a:t>
            </a:r>
          </a:p>
        </p:txBody>
      </p:sp>
      <p:grpSp>
        <p:nvGrpSpPr>
          <p:cNvPr id="33" name="Group 32">
            <a:extLst>
              <a:ext uri="{FF2B5EF4-FFF2-40B4-BE49-F238E27FC236}">
                <a16:creationId xmlns:a16="http://schemas.microsoft.com/office/drawing/2014/main" id="{78889C96-BDC0-8E6C-DD85-A7D48EDDBAAA}"/>
              </a:ext>
            </a:extLst>
          </p:cNvPr>
          <p:cNvGrpSpPr/>
          <p:nvPr/>
        </p:nvGrpSpPr>
        <p:grpSpPr>
          <a:xfrm>
            <a:off x="1434100" y="1584390"/>
            <a:ext cx="458780" cy="1677604"/>
            <a:chOff x="1541676" y="1691966"/>
            <a:chExt cx="458780" cy="1677604"/>
          </a:xfrm>
        </p:grpSpPr>
        <p:sp>
          <p:nvSpPr>
            <p:cNvPr id="17" name="TextBox 16">
              <a:extLst>
                <a:ext uri="{FF2B5EF4-FFF2-40B4-BE49-F238E27FC236}">
                  <a16:creationId xmlns:a16="http://schemas.microsoft.com/office/drawing/2014/main" id="{3B97A5DE-1DD0-89F2-0AE1-70FDBD389955}"/>
                </a:ext>
              </a:extLst>
            </p:cNvPr>
            <p:cNvSpPr txBox="1"/>
            <p:nvPr/>
          </p:nvSpPr>
          <p:spPr bwMode="auto">
            <a:xfrm>
              <a:off x="1541676" y="1691966"/>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8" name="TextBox 17">
              <a:extLst>
                <a:ext uri="{FF2B5EF4-FFF2-40B4-BE49-F238E27FC236}">
                  <a16:creationId xmlns:a16="http://schemas.microsoft.com/office/drawing/2014/main" id="{FEBA6BF3-DC48-388E-7A35-56255A439D16}"/>
                </a:ext>
              </a:extLst>
            </p:cNvPr>
            <p:cNvSpPr txBox="1"/>
            <p:nvPr/>
          </p:nvSpPr>
          <p:spPr bwMode="auto">
            <a:xfrm>
              <a:off x="1633048" y="20344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9" name="TextBox 18">
              <a:extLst>
                <a:ext uri="{FF2B5EF4-FFF2-40B4-BE49-F238E27FC236}">
                  <a16:creationId xmlns:a16="http://schemas.microsoft.com/office/drawing/2014/main" id="{69EEA794-2807-1E4B-FA64-8CB046258E9A}"/>
                </a:ext>
              </a:extLst>
            </p:cNvPr>
            <p:cNvSpPr txBox="1"/>
            <p:nvPr/>
          </p:nvSpPr>
          <p:spPr bwMode="auto">
            <a:xfrm>
              <a:off x="1633048" y="23768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1" name="TextBox 20">
              <a:extLst>
                <a:ext uri="{FF2B5EF4-FFF2-40B4-BE49-F238E27FC236}">
                  <a16:creationId xmlns:a16="http://schemas.microsoft.com/office/drawing/2014/main" id="{EE07CA94-0A99-BED6-28EA-2FA81EE12E05}"/>
                </a:ext>
              </a:extLst>
            </p:cNvPr>
            <p:cNvSpPr txBox="1"/>
            <p:nvPr/>
          </p:nvSpPr>
          <p:spPr bwMode="auto">
            <a:xfrm>
              <a:off x="1633048" y="271933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22" name="TextBox 21">
              <a:extLst>
                <a:ext uri="{FF2B5EF4-FFF2-40B4-BE49-F238E27FC236}">
                  <a16:creationId xmlns:a16="http://schemas.microsoft.com/office/drawing/2014/main" id="{895343AC-77B8-0332-70DE-C6A22B91544F}"/>
                </a:ext>
              </a:extLst>
            </p:cNvPr>
            <p:cNvSpPr txBox="1"/>
            <p:nvPr/>
          </p:nvSpPr>
          <p:spPr bwMode="auto">
            <a:xfrm>
              <a:off x="1724418" y="306179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23" name="TextBox 22">
            <a:extLst>
              <a:ext uri="{FF2B5EF4-FFF2-40B4-BE49-F238E27FC236}">
                <a16:creationId xmlns:a16="http://schemas.microsoft.com/office/drawing/2014/main" id="{7B7D48B9-2140-E3FB-A1AF-1F54ED1EA218}"/>
              </a:ext>
            </a:extLst>
          </p:cNvPr>
          <p:cNvSpPr txBox="1"/>
          <p:nvPr/>
        </p:nvSpPr>
        <p:spPr bwMode="auto">
          <a:xfrm rot="16200000">
            <a:off x="451803" y="3339039"/>
            <a:ext cx="7137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Better</a:t>
            </a:r>
          </a:p>
        </p:txBody>
      </p:sp>
      <p:grpSp>
        <p:nvGrpSpPr>
          <p:cNvPr id="34" name="Group 33">
            <a:extLst>
              <a:ext uri="{FF2B5EF4-FFF2-40B4-BE49-F238E27FC236}">
                <a16:creationId xmlns:a16="http://schemas.microsoft.com/office/drawing/2014/main" id="{C671FE73-6841-965A-86E9-788E184F2469}"/>
              </a:ext>
            </a:extLst>
          </p:cNvPr>
          <p:cNvGrpSpPr/>
          <p:nvPr/>
        </p:nvGrpSpPr>
        <p:grpSpPr>
          <a:xfrm>
            <a:off x="1840512" y="1722889"/>
            <a:ext cx="69850" cy="1369827"/>
            <a:chOff x="1948088" y="1830465"/>
            <a:chExt cx="69850" cy="1369827"/>
          </a:xfrm>
        </p:grpSpPr>
        <p:cxnSp>
          <p:nvCxnSpPr>
            <p:cNvPr id="25" name="Straight Connector 24">
              <a:extLst>
                <a:ext uri="{FF2B5EF4-FFF2-40B4-BE49-F238E27FC236}">
                  <a16:creationId xmlns:a16="http://schemas.microsoft.com/office/drawing/2014/main" id="{5A926087-241F-7ADF-BB4D-6E1EA4895245}"/>
                </a:ext>
              </a:extLst>
            </p:cNvPr>
            <p:cNvCxnSpPr>
              <a:cxnSpLocks/>
            </p:cNvCxnSpPr>
            <p:nvPr/>
          </p:nvCxnSpPr>
          <p:spPr bwMode="auto">
            <a:xfrm>
              <a:off x="1948088" y="183046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30595B0-108C-2932-2AFC-1313522F3DC2}"/>
                </a:ext>
              </a:extLst>
            </p:cNvPr>
            <p:cNvCxnSpPr>
              <a:cxnSpLocks/>
            </p:cNvCxnSpPr>
            <p:nvPr/>
          </p:nvCxnSpPr>
          <p:spPr bwMode="auto">
            <a:xfrm>
              <a:off x="1948088" y="217292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5FFC376-DC71-3C68-7C45-280D873DC068}"/>
                </a:ext>
              </a:extLst>
            </p:cNvPr>
            <p:cNvCxnSpPr>
              <a:cxnSpLocks/>
            </p:cNvCxnSpPr>
            <p:nvPr/>
          </p:nvCxnSpPr>
          <p:spPr bwMode="auto">
            <a:xfrm>
              <a:off x="1948088" y="2515379"/>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B230B49-96A8-2F26-6A5D-FF0EAEF608BC}"/>
                </a:ext>
              </a:extLst>
            </p:cNvPr>
            <p:cNvCxnSpPr>
              <a:cxnSpLocks/>
            </p:cNvCxnSpPr>
            <p:nvPr/>
          </p:nvCxnSpPr>
          <p:spPr bwMode="auto">
            <a:xfrm>
              <a:off x="1948088" y="285783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032AA27-2C7F-33C6-964C-1AD37735E014}"/>
                </a:ext>
              </a:extLst>
            </p:cNvPr>
            <p:cNvCxnSpPr>
              <a:cxnSpLocks/>
            </p:cNvCxnSpPr>
            <p:nvPr/>
          </p:nvCxnSpPr>
          <p:spPr bwMode="auto">
            <a:xfrm>
              <a:off x="1948088" y="3200292"/>
              <a:ext cx="69850" cy="0"/>
            </a:xfrm>
            <a:prstGeom prst="line">
              <a:avLst/>
            </a:prstGeom>
            <a:noFill/>
            <a:ln w="28575" cap="flat" cmpd="sng" algn="ctr">
              <a:solidFill>
                <a:schemeClr val="bg1"/>
              </a:solidFill>
              <a:prstDash val="solid"/>
              <a:round/>
              <a:headEnd type="none" w="med" len="med"/>
              <a:tailEnd type="none" w="med" len="med"/>
            </a:ln>
            <a:effectLst/>
          </p:spPr>
        </p:cxnSp>
      </p:grpSp>
      <p:sp>
        <p:nvSpPr>
          <p:cNvPr id="31" name="Freeform 30">
            <a:extLst>
              <a:ext uri="{FF2B5EF4-FFF2-40B4-BE49-F238E27FC236}">
                <a16:creationId xmlns:a16="http://schemas.microsoft.com/office/drawing/2014/main" id="{53CDBB74-F2D4-32DF-4882-2121F195E4D6}"/>
              </a:ext>
            </a:extLst>
          </p:cNvPr>
          <p:cNvSpPr/>
          <p:nvPr/>
        </p:nvSpPr>
        <p:spPr bwMode="auto">
          <a:xfrm>
            <a:off x="1910363" y="1621427"/>
            <a:ext cx="3807838" cy="1471290"/>
          </a:xfrm>
          <a:custGeom>
            <a:avLst/>
            <a:gdLst>
              <a:gd name="connsiteX0" fmla="*/ 0 w 4324493"/>
              <a:gd name="connsiteY0" fmla="*/ 0 h 1471290"/>
              <a:gd name="connsiteX1" fmla="*/ 0 w 4324493"/>
              <a:gd name="connsiteY1" fmla="*/ 1471290 h 1471290"/>
              <a:gd name="connsiteX2" fmla="*/ 4324493 w 4324493"/>
              <a:gd name="connsiteY2" fmla="*/ 1471290 h 1471290"/>
            </a:gdLst>
            <a:ahLst/>
            <a:cxnLst>
              <a:cxn ang="0">
                <a:pos x="connsiteX0" y="connsiteY0"/>
              </a:cxn>
              <a:cxn ang="0">
                <a:pos x="connsiteX1" y="connsiteY1"/>
              </a:cxn>
              <a:cxn ang="0">
                <a:pos x="connsiteX2" y="connsiteY2"/>
              </a:cxn>
            </a:cxnLst>
            <a:rect l="l" t="t" r="r" b="b"/>
            <a:pathLst>
              <a:path w="4324493" h="1471290">
                <a:moveTo>
                  <a:pt x="0" y="0"/>
                </a:moveTo>
                <a:lnTo>
                  <a:pt x="0" y="1471290"/>
                </a:lnTo>
                <a:lnTo>
                  <a:pt x="4324493" y="1471290"/>
                </a:lnTo>
              </a:path>
            </a:pathLst>
          </a:custGeom>
          <a:noFill/>
          <a:ln w="28575">
            <a:solidFill>
              <a:schemeClr val="bg1"/>
            </a:solidFill>
            <a:miter lim="800000"/>
            <a:headEnd/>
            <a:tailEnd/>
          </a:ln>
        </p:spPr>
        <p:txBody>
          <a:bodyPr rtlCol="0" anchor="ctr"/>
          <a:lstStyle/>
          <a:p>
            <a:pPr algn="ctr"/>
            <a:endParaRPr lang="en-US"/>
          </a:p>
        </p:txBody>
      </p:sp>
      <p:cxnSp>
        <p:nvCxnSpPr>
          <p:cNvPr id="32" name="Straight Arrow Connector 31">
            <a:extLst>
              <a:ext uri="{FF2B5EF4-FFF2-40B4-BE49-F238E27FC236}">
                <a16:creationId xmlns:a16="http://schemas.microsoft.com/office/drawing/2014/main" id="{D5ED4E44-5C39-3EC7-7D7D-6086BCA85409}"/>
              </a:ext>
            </a:extLst>
          </p:cNvPr>
          <p:cNvCxnSpPr/>
          <p:nvPr/>
        </p:nvCxnSpPr>
        <p:spPr bwMode="auto">
          <a:xfrm flipV="1">
            <a:off x="1040175" y="1965931"/>
            <a:ext cx="0" cy="3200400"/>
          </a:xfrm>
          <a:prstGeom prst="straightConnector1">
            <a:avLst/>
          </a:prstGeom>
          <a:noFill/>
          <a:ln w="76200" cap="flat" cmpd="sng" algn="ctr">
            <a:solidFill>
              <a:schemeClr val="bg1"/>
            </a:solidFill>
            <a:prstDash val="solid"/>
            <a:round/>
            <a:headEnd type="none" w="med" len="med"/>
            <a:tailEnd type="triangle"/>
          </a:ln>
          <a:effectLst/>
        </p:spPr>
      </p:cxnSp>
      <p:grpSp>
        <p:nvGrpSpPr>
          <p:cNvPr id="35" name="Group 34">
            <a:extLst>
              <a:ext uri="{FF2B5EF4-FFF2-40B4-BE49-F238E27FC236}">
                <a16:creationId xmlns:a16="http://schemas.microsoft.com/office/drawing/2014/main" id="{D7514798-555C-1B30-A48A-40E305FAD9A7}"/>
              </a:ext>
            </a:extLst>
          </p:cNvPr>
          <p:cNvGrpSpPr/>
          <p:nvPr/>
        </p:nvGrpSpPr>
        <p:grpSpPr>
          <a:xfrm>
            <a:off x="1880114" y="1717643"/>
            <a:ext cx="91440" cy="91440"/>
            <a:chOff x="7755765" y="3047160"/>
            <a:chExt cx="131270" cy="1287917"/>
          </a:xfrm>
        </p:grpSpPr>
        <p:cxnSp>
          <p:nvCxnSpPr>
            <p:cNvPr id="36" name="Straight Connector 35">
              <a:extLst>
                <a:ext uri="{FF2B5EF4-FFF2-40B4-BE49-F238E27FC236}">
                  <a16:creationId xmlns:a16="http://schemas.microsoft.com/office/drawing/2014/main" id="{E5B37F94-0BBB-6151-42DD-86CB3CE5661B}"/>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2DF9821-A878-92BA-B79C-4BE10166897B}"/>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DB20E8B-6B13-0F9B-53AF-0983F5C7527B}"/>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EDF11410-773E-5C93-FD96-01275D820773}"/>
              </a:ext>
            </a:extLst>
          </p:cNvPr>
          <p:cNvGrpSpPr/>
          <p:nvPr/>
        </p:nvGrpSpPr>
        <p:grpSpPr>
          <a:xfrm>
            <a:off x="2750171" y="2065690"/>
            <a:ext cx="91440" cy="210312"/>
            <a:chOff x="7755765" y="3047160"/>
            <a:chExt cx="131270" cy="1287917"/>
          </a:xfrm>
        </p:grpSpPr>
        <p:cxnSp>
          <p:nvCxnSpPr>
            <p:cNvPr id="40" name="Straight Connector 39">
              <a:extLst>
                <a:ext uri="{FF2B5EF4-FFF2-40B4-BE49-F238E27FC236}">
                  <a16:creationId xmlns:a16="http://schemas.microsoft.com/office/drawing/2014/main" id="{7DA1E291-2518-5C4F-B18A-1E26EB6C97C6}"/>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3DB52F5-038C-EDB5-1AA5-023C2C1D8C7C}"/>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9992631-428E-2ED1-4942-472438E5D51E}"/>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5F110DD4-B9FA-D1B2-BA0B-D784EBD2F153}"/>
              </a:ext>
            </a:extLst>
          </p:cNvPr>
          <p:cNvGrpSpPr/>
          <p:nvPr/>
        </p:nvGrpSpPr>
        <p:grpSpPr>
          <a:xfrm>
            <a:off x="1910362" y="3084199"/>
            <a:ext cx="3548920" cy="64008"/>
            <a:chOff x="2017938" y="3191775"/>
            <a:chExt cx="3548920" cy="64008"/>
          </a:xfrm>
        </p:grpSpPr>
        <p:cxnSp>
          <p:nvCxnSpPr>
            <p:cNvPr id="44" name="Straight Connector 43">
              <a:extLst>
                <a:ext uri="{FF2B5EF4-FFF2-40B4-BE49-F238E27FC236}">
                  <a16:creationId xmlns:a16="http://schemas.microsoft.com/office/drawing/2014/main" id="{BDE75679-B46E-6043-E721-C4DDBBA13A4A}"/>
                </a:ext>
              </a:extLst>
            </p:cNvPr>
            <p:cNvCxnSpPr>
              <a:cxnSpLocks/>
            </p:cNvCxnSpPr>
            <p:nvPr/>
          </p:nvCxnSpPr>
          <p:spPr bwMode="auto">
            <a:xfrm>
              <a:off x="2017938" y="31917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B19D2E0-D210-B346-5854-EAB1C86ABE12}"/>
                </a:ext>
              </a:extLst>
            </p:cNvPr>
            <p:cNvCxnSpPr>
              <a:cxnSpLocks/>
            </p:cNvCxnSpPr>
            <p:nvPr/>
          </p:nvCxnSpPr>
          <p:spPr bwMode="auto">
            <a:xfrm>
              <a:off x="2904856" y="31917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7436BE0-6617-F589-6A34-C8C14ACF3B4C}"/>
                </a:ext>
              </a:extLst>
            </p:cNvPr>
            <p:cNvCxnSpPr>
              <a:cxnSpLocks/>
            </p:cNvCxnSpPr>
            <p:nvPr/>
          </p:nvCxnSpPr>
          <p:spPr bwMode="auto">
            <a:xfrm>
              <a:off x="3349564" y="31917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0B1DF35-D234-5E16-3195-660473F75C68}"/>
                </a:ext>
              </a:extLst>
            </p:cNvPr>
            <p:cNvCxnSpPr>
              <a:cxnSpLocks/>
            </p:cNvCxnSpPr>
            <p:nvPr/>
          </p:nvCxnSpPr>
          <p:spPr bwMode="auto">
            <a:xfrm>
              <a:off x="3791774" y="31917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72B1332-FC7A-B65C-2BE8-B8DA6944EE46}"/>
                </a:ext>
              </a:extLst>
            </p:cNvPr>
            <p:cNvCxnSpPr>
              <a:cxnSpLocks/>
            </p:cNvCxnSpPr>
            <p:nvPr/>
          </p:nvCxnSpPr>
          <p:spPr bwMode="auto">
            <a:xfrm>
              <a:off x="5566858" y="3191775"/>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67BDDD81-AEB8-551A-EE30-30CAAC3991F2}"/>
              </a:ext>
            </a:extLst>
          </p:cNvPr>
          <p:cNvGrpSpPr/>
          <p:nvPr/>
        </p:nvGrpSpPr>
        <p:grpSpPr>
          <a:xfrm>
            <a:off x="1776542" y="3103122"/>
            <a:ext cx="3862430" cy="307777"/>
            <a:chOff x="1884118" y="3210698"/>
            <a:chExt cx="3862430" cy="307777"/>
          </a:xfrm>
        </p:grpSpPr>
        <p:sp>
          <p:nvSpPr>
            <p:cNvPr id="50" name="TextBox 49">
              <a:extLst>
                <a:ext uri="{FF2B5EF4-FFF2-40B4-BE49-F238E27FC236}">
                  <a16:creationId xmlns:a16="http://schemas.microsoft.com/office/drawing/2014/main" id="{019BD712-3087-BF48-22B8-D2A7B4325977}"/>
                </a:ext>
              </a:extLst>
            </p:cNvPr>
            <p:cNvSpPr txBox="1"/>
            <p:nvPr/>
          </p:nvSpPr>
          <p:spPr bwMode="auto">
            <a:xfrm>
              <a:off x="1884118" y="32106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35597BEB-E5B5-DB16-9855-EA79F09C1225}"/>
                </a:ext>
              </a:extLst>
            </p:cNvPr>
            <p:cNvSpPr txBox="1"/>
            <p:nvPr/>
          </p:nvSpPr>
          <p:spPr bwMode="auto">
            <a:xfrm>
              <a:off x="2765787" y="32106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2" name="TextBox 51">
              <a:extLst>
                <a:ext uri="{FF2B5EF4-FFF2-40B4-BE49-F238E27FC236}">
                  <a16:creationId xmlns:a16="http://schemas.microsoft.com/office/drawing/2014/main" id="{1F169D58-1F72-E20A-1360-D7D174250A98}"/>
                </a:ext>
              </a:extLst>
            </p:cNvPr>
            <p:cNvSpPr txBox="1"/>
            <p:nvPr/>
          </p:nvSpPr>
          <p:spPr bwMode="auto">
            <a:xfrm>
              <a:off x="3208431" y="32106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53" name="TextBox 52">
              <a:extLst>
                <a:ext uri="{FF2B5EF4-FFF2-40B4-BE49-F238E27FC236}">
                  <a16:creationId xmlns:a16="http://schemas.microsoft.com/office/drawing/2014/main" id="{870A5B5D-37B8-69F6-8426-301EE33D8C0F}"/>
                </a:ext>
              </a:extLst>
            </p:cNvPr>
            <p:cNvSpPr txBox="1"/>
            <p:nvPr/>
          </p:nvSpPr>
          <p:spPr bwMode="auto">
            <a:xfrm>
              <a:off x="3609155" y="32106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4" name="TextBox 53">
              <a:extLst>
                <a:ext uri="{FF2B5EF4-FFF2-40B4-BE49-F238E27FC236}">
                  <a16:creationId xmlns:a16="http://schemas.microsoft.com/office/drawing/2014/main" id="{39A8F0B1-8CFB-F7E3-94BB-DD2017770922}"/>
                </a:ext>
              </a:extLst>
            </p:cNvPr>
            <p:cNvSpPr txBox="1"/>
            <p:nvPr/>
          </p:nvSpPr>
          <p:spPr bwMode="auto">
            <a:xfrm>
              <a:off x="5379140" y="32106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grpSp>
      <p:sp>
        <p:nvSpPr>
          <p:cNvPr id="56" name="TextBox 55">
            <a:extLst>
              <a:ext uri="{FF2B5EF4-FFF2-40B4-BE49-F238E27FC236}">
                <a16:creationId xmlns:a16="http://schemas.microsoft.com/office/drawing/2014/main" id="{1E9FDEC8-E62F-2651-D801-F38027BC6EC4}"/>
              </a:ext>
            </a:extLst>
          </p:cNvPr>
          <p:cNvSpPr txBox="1"/>
          <p:nvPr/>
        </p:nvSpPr>
        <p:spPr bwMode="auto">
          <a:xfrm>
            <a:off x="2322471" y="3326731"/>
            <a:ext cx="27044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Time Since end of Treatment (Mo)</a:t>
            </a:r>
          </a:p>
        </p:txBody>
      </p:sp>
      <p:grpSp>
        <p:nvGrpSpPr>
          <p:cNvPr id="82" name="Group 81">
            <a:extLst>
              <a:ext uri="{FF2B5EF4-FFF2-40B4-BE49-F238E27FC236}">
                <a16:creationId xmlns:a16="http://schemas.microsoft.com/office/drawing/2014/main" id="{42AF35A2-F737-5D61-342B-F58B902A58AA}"/>
              </a:ext>
            </a:extLst>
          </p:cNvPr>
          <p:cNvGrpSpPr/>
          <p:nvPr/>
        </p:nvGrpSpPr>
        <p:grpSpPr>
          <a:xfrm>
            <a:off x="1429105" y="4013090"/>
            <a:ext cx="458780" cy="1677604"/>
            <a:chOff x="1541676" y="1691966"/>
            <a:chExt cx="458780" cy="1677604"/>
          </a:xfrm>
        </p:grpSpPr>
        <p:sp>
          <p:nvSpPr>
            <p:cNvPr id="83" name="TextBox 82">
              <a:extLst>
                <a:ext uri="{FF2B5EF4-FFF2-40B4-BE49-F238E27FC236}">
                  <a16:creationId xmlns:a16="http://schemas.microsoft.com/office/drawing/2014/main" id="{DD32A014-2479-6C3D-E37B-BC852D7886B1}"/>
                </a:ext>
              </a:extLst>
            </p:cNvPr>
            <p:cNvSpPr txBox="1"/>
            <p:nvPr/>
          </p:nvSpPr>
          <p:spPr bwMode="auto">
            <a:xfrm>
              <a:off x="1541676" y="1691966"/>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84" name="TextBox 83">
              <a:extLst>
                <a:ext uri="{FF2B5EF4-FFF2-40B4-BE49-F238E27FC236}">
                  <a16:creationId xmlns:a16="http://schemas.microsoft.com/office/drawing/2014/main" id="{08553B99-D60E-FC9D-2360-0218894AA9D7}"/>
                </a:ext>
              </a:extLst>
            </p:cNvPr>
            <p:cNvSpPr txBox="1"/>
            <p:nvPr/>
          </p:nvSpPr>
          <p:spPr bwMode="auto">
            <a:xfrm>
              <a:off x="1633048" y="20344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85" name="TextBox 84">
              <a:extLst>
                <a:ext uri="{FF2B5EF4-FFF2-40B4-BE49-F238E27FC236}">
                  <a16:creationId xmlns:a16="http://schemas.microsoft.com/office/drawing/2014/main" id="{BB79FA8D-AE0B-A8F7-4C5F-D0713BB7856B}"/>
                </a:ext>
              </a:extLst>
            </p:cNvPr>
            <p:cNvSpPr txBox="1"/>
            <p:nvPr/>
          </p:nvSpPr>
          <p:spPr bwMode="auto">
            <a:xfrm>
              <a:off x="1633048" y="23768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86" name="TextBox 85">
              <a:extLst>
                <a:ext uri="{FF2B5EF4-FFF2-40B4-BE49-F238E27FC236}">
                  <a16:creationId xmlns:a16="http://schemas.microsoft.com/office/drawing/2014/main" id="{E9F56512-F00F-89F3-E9C3-44ACFBA3B077}"/>
                </a:ext>
              </a:extLst>
            </p:cNvPr>
            <p:cNvSpPr txBox="1"/>
            <p:nvPr/>
          </p:nvSpPr>
          <p:spPr bwMode="auto">
            <a:xfrm>
              <a:off x="1633048" y="271933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87" name="TextBox 86">
              <a:extLst>
                <a:ext uri="{FF2B5EF4-FFF2-40B4-BE49-F238E27FC236}">
                  <a16:creationId xmlns:a16="http://schemas.microsoft.com/office/drawing/2014/main" id="{BFC79787-41DF-E94B-4EFF-97C3F27F60C2}"/>
                </a:ext>
              </a:extLst>
            </p:cNvPr>
            <p:cNvSpPr txBox="1"/>
            <p:nvPr/>
          </p:nvSpPr>
          <p:spPr bwMode="auto">
            <a:xfrm>
              <a:off x="1724418" y="306179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88" name="Group 87">
            <a:extLst>
              <a:ext uri="{FF2B5EF4-FFF2-40B4-BE49-F238E27FC236}">
                <a16:creationId xmlns:a16="http://schemas.microsoft.com/office/drawing/2014/main" id="{0905D14A-B2D0-4ACF-5C52-4D209CC24043}"/>
              </a:ext>
            </a:extLst>
          </p:cNvPr>
          <p:cNvGrpSpPr/>
          <p:nvPr/>
        </p:nvGrpSpPr>
        <p:grpSpPr>
          <a:xfrm>
            <a:off x="1835517" y="4151589"/>
            <a:ext cx="69850" cy="1369827"/>
            <a:chOff x="1948088" y="1830465"/>
            <a:chExt cx="69850" cy="1369827"/>
          </a:xfrm>
        </p:grpSpPr>
        <p:cxnSp>
          <p:nvCxnSpPr>
            <p:cNvPr id="89" name="Straight Connector 88">
              <a:extLst>
                <a:ext uri="{FF2B5EF4-FFF2-40B4-BE49-F238E27FC236}">
                  <a16:creationId xmlns:a16="http://schemas.microsoft.com/office/drawing/2014/main" id="{B2489886-1E6D-471B-D346-B4794BDD41B9}"/>
                </a:ext>
              </a:extLst>
            </p:cNvPr>
            <p:cNvCxnSpPr>
              <a:cxnSpLocks/>
            </p:cNvCxnSpPr>
            <p:nvPr/>
          </p:nvCxnSpPr>
          <p:spPr bwMode="auto">
            <a:xfrm>
              <a:off x="1948088" y="183046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12C4EF4-942D-B3C6-DAAD-D0ACBC0CA5C2}"/>
                </a:ext>
              </a:extLst>
            </p:cNvPr>
            <p:cNvCxnSpPr>
              <a:cxnSpLocks/>
            </p:cNvCxnSpPr>
            <p:nvPr/>
          </p:nvCxnSpPr>
          <p:spPr bwMode="auto">
            <a:xfrm>
              <a:off x="1948088" y="217292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4E48809-D41E-3415-E146-0BB6382CB288}"/>
                </a:ext>
              </a:extLst>
            </p:cNvPr>
            <p:cNvCxnSpPr>
              <a:cxnSpLocks/>
            </p:cNvCxnSpPr>
            <p:nvPr/>
          </p:nvCxnSpPr>
          <p:spPr bwMode="auto">
            <a:xfrm>
              <a:off x="1948088" y="2515379"/>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09A263C8-B5AC-E735-97CE-7D1602801CC0}"/>
                </a:ext>
              </a:extLst>
            </p:cNvPr>
            <p:cNvCxnSpPr>
              <a:cxnSpLocks/>
            </p:cNvCxnSpPr>
            <p:nvPr/>
          </p:nvCxnSpPr>
          <p:spPr bwMode="auto">
            <a:xfrm>
              <a:off x="1948088" y="285783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382E6B0-D0B5-27D8-F407-8B39055FBB85}"/>
                </a:ext>
              </a:extLst>
            </p:cNvPr>
            <p:cNvCxnSpPr>
              <a:cxnSpLocks/>
            </p:cNvCxnSpPr>
            <p:nvPr/>
          </p:nvCxnSpPr>
          <p:spPr bwMode="auto">
            <a:xfrm>
              <a:off x="1948088" y="3200292"/>
              <a:ext cx="69850" cy="0"/>
            </a:xfrm>
            <a:prstGeom prst="line">
              <a:avLst/>
            </a:prstGeom>
            <a:noFill/>
            <a:ln w="28575" cap="flat" cmpd="sng" algn="ctr">
              <a:solidFill>
                <a:schemeClr val="bg1"/>
              </a:solidFill>
              <a:prstDash val="solid"/>
              <a:round/>
              <a:headEnd type="none" w="med" len="med"/>
              <a:tailEnd type="none" w="med" len="med"/>
            </a:ln>
            <a:effectLst/>
          </p:spPr>
        </p:cxnSp>
      </p:grpSp>
      <p:sp>
        <p:nvSpPr>
          <p:cNvPr id="94" name="Freeform 93">
            <a:extLst>
              <a:ext uri="{FF2B5EF4-FFF2-40B4-BE49-F238E27FC236}">
                <a16:creationId xmlns:a16="http://schemas.microsoft.com/office/drawing/2014/main" id="{A5A7DF08-3A5F-1075-A3E3-0A47A724218F}"/>
              </a:ext>
            </a:extLst>
          </p:cNvPr>
          <p:cNvSpPr/>
          <p:nvPr/>
        </p:nvSpPr>
        <p:spPr bwMode="auto">
          <a:xfrm>
            <a:off x="1905368" y="4050127"/>
            <a:ext cx="3807838" cy="1471290"/>
          </a:xfrm>
          <a:custGeom>
            <a:avLst/>
            <a:gdLst>
              <a:gd name="connsiteX0" fmla="*/ 0 w 4324493"/>
              <a:gd name="connsiteY0" fmla="*/ 0 h 1471290"/>
              <a:gd name="connsiteX1" fmla="*/ 0 w 4324493"/>
              <a:gd name="connsiteY1" fmla="*/ 1471290 h 1471290"/>
              <a:gd name="connsiteX2" fmla="*/ 4324493 w 4324493"/>
              <a:gd name="connsiteY2" fmla="*/ 1471290 h 1471290"/>
            </a:gdLst>
            <a:ahLst/>
            <a:cxnLst>
              <a:cxn ang="0">
                <a:pos x="connsiteX0" y="connsiteY0"/>
              </a:cxn>
              <a:cxn ang="0">
                <a:pos x="connsiteX1" y="connsiteY1"/>
              </a:cxn>
              <a:cxn ang="0">
                <a:pos x="connsiteX2" y="connsiteY2"/>
              </a:cxn>
            </a:cxnLst>
            <a:rect l="l" t="t" r="r" b="b"/>
            <a:pathLst>
              <a:path w="4324493" h="1471290">
                <a:moveTo>
                  <a:pt x="0" y="0"/>
                </a:moveTo>
                <a:lnTo>
                  <a:pt x="0" y="1471290"/>
                </a:lnTo>
                <a:lnTo>
                  <a:pt x="4324493" y="1471290"/>
                </a:lnTo>
              </a:path>
            </a:pathLst>
          </a:custGeom>
          <a:noFill/>
          <a:ln w="28575">
            <a:solidFill>
              <a:schemeClr val="bg1"/>
            </a:solidFill>
            <a:miter lim="800000"/>
            <a:headEnd/>
            <a:tailEnd/>
          </a:ln>
        </p:spPr>
        <p:txBody>
          <a:bodyPr rtlCol="0" anchor="ctr"/>
          <a:lstStyle/>
          <a:p>
            <a:pPr algn="ctr"/>
            <a:endParaRPr lang="en-US"/>
          </a:p>
        </p:txBody>
      </p:sp>
      <p:grpSp>
        <p:nvGrpSpPr>
          <p:cNvPr id="103" name="Group 102">
            <a:extLst>
              <a:ext uri="{FF2B5EF4-FFF2-40B4-BE49-F238E27FC236}">
                <a16:creationId xmlns:a16="http://schemas.microsoft.com/office/drawing/2014/main" id="{B09726AD-AA96-0A5C-53D7-C41CC93A6961}"/>
              </a:ext>
            </a:extLst>
          </p:cNvPr>
          <p:cNvGrpSpPr/>
          <p:nvPr/>
        </p:nvGrpSpPr>
        <p:grpSpPr>
          <a:xfrm>
            <a:off x="1905367" y="5512899"/>
            <a:ext cx="3548920" cy="64008"/>
            <a:chOff x="2017938" y="3191775"/>
            <a:chExt cx="3548920" cy="64008"/>
          </a:xfrm>
        </p:grpSpPr>
        <p:cxnSp>
          <p:nvCxnSpPr>
            <p:cNvPr id="104" name="Straight Connector 103">
              <a:extLst>
                <a:ext uri="{FF2B5EF4-FFF2-40B4-BE49-F238E27FC236}">
                  <a16:creationId xmlns:a16="http://schemas.microsoft.com/office/drawing/2014/main" id="{A8BD69C0-C1EA-A552-F5DB-92E95169FFF7}"/>
                </a:ext>
              </a:extLst>
            </p:cNvPr>
            <p:cNvCxnSpPr>
              <a:cxnSpLocks/>
            </p:cNvCxnSpPr>
            <p:nvPr/>
          </p:nvCxnSpPr>
          <p:spPr bwMode="auto">
            <a:xfrm>
              <a:off x="2017938" y="31917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FFAC98B5-DED4-B1A7-D378-F7FB1BF453B5}"/>
                </a:ext>
              </a:extLst>
            </p:cNvPr>
            <p:cNvCxnSpPr>
              <a:cxnSpLocks/>
            </p:cNvCxnSpPr>
            <p:nvPr/>
          </p:nvCxnSpPr>
          <p:spPr bwMode="auto">
            <a:xfrm>
              <a:off x="2904856" y="31917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4F5230B2-98E9-07BE-4AC5-C13C8AD7F504}"/>
                </a:ext>
              </a:extLst>
            </p:cNvPr>
            <p:cNvCxnSpPr>
              <a:cxnSpLocks/>
            </p:cNvCxnSpPr>
            <p:nvPr/>
          </p:nvCxnSpPr>
          <p:spPr bwMode="auto">
            <a:xfrm>
              <a:off x="3349564" y="31917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AF007BD-33CE-D4AC-C12F-A2E8E7E3043F}"/>
                </a:ext>
              </a:extLst>
            </p:cNvPr>
            <p:cNvCxnSpPr>
              <a:cxnSpLocks/>
            </p:cNvCxnSpPr>
            <p:nvPr/>
          </p:nvCxnSpPr>
          <p:spPr bwMode="auto">
            <a:xfrm>
              <a:off x="3791774" y="31917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4EDC999C-67E2-E052-081F-F240CA554705}"/>
                </a:ext>
              </a:extLst>
            </p:cNvPr>
            <p:cNvCxnSpPr>
              <a:cxnSpLocks/>
            </p:cNvCxnSpPr>
            <p:nvPr/>
          </p:nvCxnSpPr>
          <p:spPr bwMode="auto">
            <a:xfrm>
              <a:off x="5566858" y="3191775"/>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FE994FAB-1D7D-87A1-5128-1F45B160F5A7}"/>
              </a:ext>
            </a:extLst>
          </p:cNvPr>
          <p:cNvGrpSpPr/>
          <p:nvPr/>
        </p:nvGrpSpPr>
        <p:grpSpPr>
          <a:xfrm>
            <a:off x="1771547" y="5531822"/>
            <a:ext cx="3862430" cy="307777"/>
            <a:chOff x="1884118" y="3210698"/>
            <a:chExt cx="3862430" cy="307777"/>
          </a:xfrm>
        </p:grpSpPr>
        <p:sp>
          <p:nvSpPr>
            <p:cNvPr id="110" name="TextBox 109">
              <a:extLst>
                <a:ext uri="{FF2B5EF4-FFF2-40B4-BE49-F238E27FC236}">
                  <a16:creationId xmlns:a16="http://schemas.microsoft.com/office/drawing/2014/main" id="{D5C07F71-AC23-76E6-A727-AB033E135AAE}"/>
                </a:ext>
              </a:extLst>
            </p:cNvPr>
            <p:cNvSpPr txBox="1"/>
            <p:nvPr/>
          </p:nvSpPr>
          <p:spPr bwMode="auto">
            <a:xfrm>
              <a:off x="1884118" y="32106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11" name="TextBox 110">
              <a:extLst>
                <a:ext uri="{FF2B5EF4-FFF2-40B4-BE49-F238E27FC236}">
                  <a16:creationId xmlns:a16="http://schemas.microsoft.com/office/drawing/2014/main" id="{49C95E44-3255-29F3-F29A-7792C616343E}"/>
                </a:ext>
              </a:extLst>
            </p:cNvPr>
            <p:cNvSpPr txBox="1"/>
            <p:nvPr/>
          </p:nvSpPr>
          <p:spPr bwMode="auto">
            <a:xfrm>
              <a:off x="2765787" y="32106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12" name="TextBox 111">
              <a:extLst>
                <a:ext uri="{FF2B5EF4-FFF2-40B4-BE49-F238E27FC236}">
                  <a16:creationId xmlns:a16="http://schemas.microsoft.com/office/drawing/2014/main" id="{D1CBC32C-CB84-203E-9414-22BED4495E26}"/>
                </a:ext>
              </a:extLst>
            </p:cNvPr>
            <p:cNvSpPr txBox="1"/>
            <p:nvPr/>
          </p:nvSpPr>
          <p:spPr bwMode="auto">
            <a:xfrm>
              <a:off x="3208431" y="32106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13" name="TextBox 112">
              <a:extLst>
                <a:ext uri="{FF2B5EF4-FFF2-40B4-BE49-F238E27FC236}">
                  <a16:creationId xmlns:a16="http://schemas.microsoft.com/office/drawing/2014/main" id="{F539CCFB-6940-AE4C-279C-F7C74A421AC6}"/>
                </a:ext>
              </a:extLst>
            </p:cNvPr>
            <p:cNvSpPr txBox="1"/>
            <p:nvPr/>
          </p:nvSpPr>
          <p:spPr bwMode="auto">
            <a:xfrm>
              <a:off x="3609155" y="32106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14" name="TextBox 113">
              <a:extLst>
                <a:ext uri="{FF2B5EF4-FFF2-40B4-BE49-F238E27FC236}">
                  <a16:creationId xmlns:a16="http://schemas.microsoft.com/office/drawing/2014/main" id="{DAB94ECC-177F-3703-CE5F-0AE0CEE196D9}"/>
                </a:ext>
              </a:extLst>
            </p:cNvPr>
            <p:cNvSpPr txBox="1"/>
            <p:nvPr/>
          </p:nvSpPr>
          <p:spPr bwMode="auto">
            <a:xfrm>
              <a:off x="5379140" y="32106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grpSp>
      <p:sp>
        <p:nvSpPr>
          <p:cNvPr id="115" name="TextBox 114">
            <a:extLst>
              <a:ext uri="{FF2B5EF4-FFF2-40B4-BE49-F238E27FC236}">
                <a16:creationId xmlns:a16="http://schemas.microsoft.com/office/drawing/2014/main" id="{D433406F-8FA4-EDB5-02DE-5A92A8E60367}"/>
              </a:ext>
            </a:extLst>
          </p:cNvPr>
          <p:cNvSpPr txBox="1"/>
          <p:nvPr/>
        </p:nvSpPr>
        <p:spPr bwMode="auto">
          <a:xfrm>
            <a:off x="2317475" y="5755431"/>
            <a:ext cx="27044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Time Since end of Treatment (Mo)</a:t>
            </a:r>
          </a:p>
        </p:txBody>
      </p:sp>
      <p:grpSp>
        <p:nvGrpSpPr>
          <p:cNvPr id="178" name="Group 177">
            <a:extLst>
              <a:ext uri="{FF2B5EF4-FFF2-40B4-BE49-F238E27FC236}">
                <a16:creationId xmlns:a16="http://schemas.microsoft.com/office/drawing/2014/main" id="{889A887B-EF38-2E4C-4C92-393CBDE1E7DA}"/>
              </a:ext>
            </a:extLst>
          </p:cNvPr>
          <p:cNvGrpSpPr/>
          <p:nvPr/>
        </p:nvGrpSpPr>
        <p:grpSpPr>
          <a:xfrm>
            <a:off x="6750176" y="1575426"/>
            <a:ext cx="458780" cy="1677604"/>
            <a:chOff x="1541676" y="1691966"/>
            <a:chExt cx="458780" cy="1677604"/>
          </a:xfrm>
        </p:grpSpPr>
        <p:sp>
          <p:nvSpPr>
            <p:cNvPr id="179" name="TextBox 178">
              <a:extLst>
                <a:ext uri="{FF2B5EF4-FFF2-40B4-BE49-F238E27FC236}">
                  <a16:creationId xmlns:a16="http://schemas.microsoft.com/office/drawing/2014/main" id="{E7835557-0AA4-03CB-ABD9-8D714010DA2B}"/>
                </a:ext>
              </a:extLst>
            </p:cNvPr>
            <p:cNvSpPr txBox="1"/>
            <p:nvPr/>
          </p:nvSpPr>
          <p:spPr bwMode="auto">
            <a:xfrm>
              <a:off x="1541676" y="1691966"/>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80" name="TextBox 179">
              <a:extLst>
                <a:ext uri="{FF2B5EF4-FFF2-40B4-BE49-F238E27FC236}">
                  <a16:creationId xmlns:a16="http://schemas.microsoft.com/office/drawing/2014/main" id="{55F2512F-BBA5-89CF-E687-EA20EA52A75B}"/>
                </a:ext>
              </a:extLst>
            </p:cNvPr>
            <p:cNvSpPr txBox="1"/>
            <p:nvPr/>
          </p:nvSpPr>
          <p:spPr bwMode="auto">
            <a:xfrm>
              <a:off x="1633048" y="20344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81" name="TextBox 180">
              <a:extLst>
                <a:ext uri="{FF2B5EF4-FFF2-40B4-BE49-F238E27FC236}">
                  <a16:creationId xmlns:a16="http://schemas.microsoft.com/office/drawing/2014/main" id="{80E00CE0-A137-38DC-B4E7-068882CC625A}"/>
                </a:ext>
              </a:extLst>
            </p:cNvPr>
            <p:cNvSpPr txBox="1"/>
            <p:nvPr/>
          </p:nvSpPr>
          <p:spPr bwMode="auto">
            <a:xfrm>
              <a:off x="1633048" y="23768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82" name="TextBox 181">
              <a:extLst>
                <a:ext uri="{FF2B5EF4-FFF2-40B4-BE49-F238E27FC236}">
                  <a16:creationId xmlns:a16="http://schemas.microsoft.com/office/drawing/2014/main" id="{0A97E453-21F8-E710-1B45-F733D51AF7A2}"/>
                </a:ext>
              </a:extLst>
            </p:cNvPr>
            <p:cNvSpPr txBox="1"/>
            <p:nvPr/>
          </p:nvSpPr>
          <p:spPr bwMode="auto">
            <a:xfrm>
              <a:off x="1633048" y="271933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83" name="TextBox 182">
              <a:extLst>
                <a:ext uri="{FF2B5EF4-FFF2-40B4-BE49-F238E27FC236}">
                  <a16:creationId xmlns:a16="http://schemas.microsoft.com/office/drawing/2014/main" id="{9C29B511-3F7A-2DB2-CAFF-73EB36CC699B}"/>
                </a:ext>
              </a:extLst>
            </p:cNvPr>
            <p:cNvSpPr txBox="1"/>
            <p:nvPr/>
          </p:nvSpPr>
          <p:spPr bwMode="auto">
            <a:xfrm>
              <a:off x="1724418" y="306179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184" name="Group 183">
            <a:extLst>
              <a:ext uri="{FF2B5EF4-FFF2-40B4-BE49-F238E27FC236}">
                <a16:creationId xmlns:a16="http://schemas.microsoft.com/office/drawing/2014/main" id="{88C2F33C-134C-BEEE-BA5B-7F05B565E190}"/>
              </a:ext>
            </a:extLst>
          </p:cNvPr>
          <p:cNvGrpSpPr/>
          <p:nvPr/>
        </p:nvGrpSpPr>
        <p:grpSpPr>
          <a:xfrm>
            <a:off x="7156588" y="1713925"/>
            <a:ext cx="69850" cy="1369827"/>
            <a:chOff x="1948088" y="1830465"/>
            <a:chExt cx="69850" cy="1369827"/>
          </a:xfrm>
        </p:grpSpPr>
        <p:cxnSp>
          <p:nvCxnSpPr>
            <p:cNvPr id="185" name="Straight Connector 184">
              <a:extLst>
                <a:ext uri="{FF2B5EF4-FFF2-40B4-BE49-F238E27FC236}">
                  <a16:creationId xmlns:a16="http://schemas.microsoft.com/office/drawing/2014/main" id="{CAC7BDBB-B495-3336-E672-0EFE54247A82}"/>
                </a:ext>
              </a:extLst>
            </p:cNvPr>
            <p:cNvCxnSpPr>
              <a:cxnSpLocks/>
            </p:cNvCxnSpPr>
            <p:nvPr/>
          </p:nvCxnSpPr>
          <p:spPr bwMode="auto">
            <a:xfrm>
              <a:off x="1948088" y="183046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3FB4C8B6-457A-7130-9F0B-31B6D2C34346}"/>
                </a:ext>
              </a:extLst>
            </p:cNvPr>
            <p:cNvCxnSpPr>
              <a:cxnSpLocks/>
            </p:cNvCxnSpPr>
            <p:nvPr/>
          </p:nvCxnSpPr>
          <p:spPr bwMode="auto">
            <a:xfrm>
              <a:off x="1948088" y="217292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60C873C7-1F97-4F27-9963-C554FAB4F080}"/>
                </a:ext>
              </a:extLst>
            </p:cNvPr>
            <p:cNvCxnSpPr>
              <a:cxnSpLocks/>
            </p:cNvCxnSpPr>
            <p:nvPr/>
          </p:nvCxnSpPr>
          <p:spPr bwMode="auto">
            <a:xfrm>
              <a:off x="1948088" y="2515379"/>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04D099B2-DCBB-9429-6120-3FE07A3BFBD0}"/>
                </a:ext>
              </a:extLst>
            </p:cNvPr>
            <p:cNvCxnSpPr>
              <a:cxnSpLocks/>
            </p:cNvCxnSpPr>
            <p:nvPr/>
          </p:nvCxnSpPr>
          <p:spPr bwMode="auto">
            <a:xfrm>
              <a:off x="1948088" y="285783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0FCE5CF6-7DE1-E471-8582-E0E31AD947C8}"/>
                </a:ext>
              </a:extLst>
            </p:cNvPr>
            <p:cNvCxnSpPr>
              <a:cxnSpLocks/>
            </p:cNvCxnSpPr>
            <p:nvPr/>
          </p:nvCxnSpPr>
          <p:spPr bwMode="auto">
            <a:xfrm>
              <a:off x="1948088" y="3200292"/>
              <a:ext cx="69850" cy="0"/>
            </a:xfrm>
            <a:prstGeom prst="line">
              <a:avLst/>
            </a:prstGeom>
            <a:noFill/>
            <a:ln w="28575" cap="flat" cmpd="sng" algn="ctr">
              <a:solidFill>
                <a:schemeClr val="bg1"/>
              </a:solidFill>
              <a:prstDash val="solid"/>
              <a:round/>
              <a:headEnd type="none" w="med" len="med"/>
              <a:tailEnd type="none" w="med" len="med"/>
            </a:ln>
            <a:effectLst/>
          </p:spPr>
        </p:cxnSp>
      </p:grpSp>
      <p:sp>
        <p:nvSpPr>
          <p:cNvPr id="190" name="Freeform 189">
            <a:extLst>
              <a:ext uri="{FF2B5EF4-FFF2-40B4-BE49-F238E27FC236}">
                <a16:creationId xmlns:a16="http://schemas.microsoft.com/office/drawing/2014/main" id="{B35E6761-4D7A-B9CC-7223-64A763FAE947}"/>
              </a:ext>
            </a:extLst>
          </p:cNvPr>
          <p:cNvSpPr/>
          <p:nvPr/>
        </p:nvSpPr>
        <p:spPr bwMode="auto">
          <a:xfrm>
            <a:off x="7226439" y="1612463"/>
            <a:ext cx="3807838" cy="1471290"/>
          </a:xfrm>
          <a:custGeom>
            <a:avLst/>
            <a:gdLst>
              <a:gd name="connsiteX0" fmla="*/ 0 w 4324493"/>
              <a:gd name="connsiteY0" fmla="*/ 0 h 1471290"/>
              <a:gd name="connsiteX1" fmla="*/ 0 w 4324493"/>
              <a:gd name="connsiteY1" fmla="*/ 1471290 h 1471290"/>
              <a:gd name="connsiteX2" fmla="*/ 4324493 w 4324493"/>
              <a:gd name="connsiteY2" fmla="*/ 1471290 h 1471290"/>
            </a:gdLst>
            <a:ahLst/>
            <a:cxnLst>
              <a:cxn ang="0">
                <a:pos x="connsiteX0" y="connsiteY0"/>
              </a:cxn>
              <a:cxn ang="0">
                <a:pos x="connsiteX1" y="connsiteY1"/>
              </a:cxn>
              <a:cxn ang="0">
                <a:pos x="connsiteX2" y="connsiteY2"/>
              </a:cxn>
            </a:cxnLst>
            <a:rect l="l" t="t" r="r" b="b"/>
            <a:pathLst>
              <a:path w="4324493" h="1471290">
                <a:moveTo>
                  <a:pt x="0" y="0"/>
                </a:moveTo>
                <a:lnTo>
                  <a:pt x="0" y="1471290"/>
                </a:lnTo>
                <a:lnTo>
                  <a:pt x="4324493" y="1471290"/>
                </a:lnTo>
              </a:path>
            </a:pathLst>
          </a:custGeom>
          <a:noFill/>
          <a:ln w="28575">
            <a:solidFill>
              <a:schemeClr val="bg1"/>
            </a:solidFill>
            <a:miter lim="800000"/>
            <a:headEnd/>
            <a:tailEnd/>
          </a:ln>
        </p:spPr>
        <p:txBody>
          <a:bodyPr rtlCol="0" anchor="ctr"/>
          <a:lstStyle/>
          <a:p>
            <a:pPr algn="ctr"/>
            <a:endParaRPr lang="en-US"/>
          </a:p>
        </p:txBody>
      </p:sp>
      <p:grpSp>
        <p:nvGrpSpPr>
          <p:cNvPr id="199" name="Group 198">
            <a:extLst>
              <a:ext uri="{FF2B5EF4-FFF2-40B4-BE49-F238E27FC236}">
                <a16:creationId xmlns:a16="http://schemas.microsoft.com/office/drawing/2014/main" id="{18275D57-529A-5C6C-9245-210F1615876F}"/>
              </a:ext>
            </a:extLst>
          </p:cNvPr>
          <p:cNvGrpSpPr/>
          <p:nvPr/>
        </p:nvGrpSpPr>
        <p:grpSpPr>
          <a:xfrm>
            <a:off x="7226438" y="3075235"/>
            <a:ext cx="3548920" cy="64008"/>
            <a:chOff x="2017938" y="3191775"/>
            <a:chExt cx="3548920" cy="64008"/>
          </a:xfrm>
        </p:grpSpPr>
        <p:cxnSp>
          <p:nvCxnSpPr>
            <p:cNvPr id="200" name="Straight Connector 199">
              <a:extLst>
                <a:ext uri="{FF2B5EF4-FFF2-40B4-BE49-F238E27FC236}">
                  <a16:creationId xmlns:a16="http://schemas.microsoft.com/office/drawing/2014/main" id="{5AFBA1DD-7BC3-39D7-2D2C-2CDB6A25DE52}"/>
                </a:ext>
              </a:extLst>
            </p:cNvPr>
            <p:cNvCxnSpPr>
              <a:cxnSpLocks/>
            </p:cNvCxnSpPr>
            <p:nvPr/>
          </p:nvCxnSpPr>
          <p:spPr bwMode="auto">
            <a:xfrm>
              <a:off x="2017938" y="31917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5912BE5E-A64E-F196-27F7-E65BEE49E316}"/>
                </a:ext>
              </a:extLst>
            </p:cNvPr>
            <p:cNvCxnSpPr>
              <a:cxnSpLocks/>
            </p:cNvCxnSpPr>
            <p:nvPr/>
          </p:nvCxnSpPr>
          <p:spPr bwMode="auto">
            <a:xfrm>
              <a:off x="2904856" y="31917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6AE9C7A0-A72A-1D82-62DD-78FF3C5DECD5}"/>
                </a:ext>
              </a:extLst>
            </p:cNvPr>
            <p:cNvCxnSpPr>
              <a:cxnSpLocks/>
            </p:cNvCxnSpPr>
            <p:nvPr/>
          </p:nvCxnSpPr>
          <p:spPr bwMode="auto">
            <a:xfrm>
              <a:off x="3349564" y="31917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C5477277-F6D7-EF03-EB40-98CDF20E676D}"/>
                </a:ext>
              </a:extLst>
            </p:cNvPr>
            <p:cNvCxnSpPr>
              <a:cxnSpLocks/>
            </p:cNvCxnSpPr>
            <p:nvPr/>
          </p:nvCxnSpPr>
          <p:spPr bwMode="auto">
            <a:xfrm>
              <a:off x="3791774" y="31917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B8D55012-5343-A458-8CB5-7B21EC41E595}"/>
                </a:ext>
              </a:extLst>
            </p:cNvPr>
            <p:cNvCxnSpPr>
              <a:cxnSpLocks/>
            </p:cNvCxnSpPr>
            <p:nvPr/>
          </p:nvCxnSpPr>
          <p:spPr bwMode="auto">
            <a:xfrm>
              <a:off x="5566858" y="3191775"/>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82461087-6937-A34A-CB1E-94991E91CBBA}"/>
              </a:ext>
            </a:extLst>
          </p:cNvPr>
          <p:cNvGrpSpPr/>
          <p:nvPr/>
        </p:nvGrpSpPr>
        <p:grpSpPr>
          <a:xfrm>
            <a:off x="7092618" y="3094158"/>
            <a:ext cx="3862430" cy="307777"/>
            <a:chOff x="1884118" y="3210698"/>
            <a:chExt cx="3862430" cy="307777"/>
          </a:xfrm>
        </p:grpSpPr>
        <p:sp>
          <p:nvSpPr>
            <p:cNvPr id="206" name="TextBox 205">
              <a:extLst>
                <a:ext uri="{FF2B5EF4-FFF2-40B4-BE49-F238E27FC236}">
                  <a16:creationId xmlns:a16="http://schemas.microsoft.com/office/drawing/2014/main" id="{00FD67BB-5751-31C4-3DCC-FF22AF8A1325}"/>
                </a:ext>
              </a:extLst>
            </p:cNvPr>
            <p:cNvSpPr txBox="1"/>
            <p:nvPr/>
          </p:nvSpPr>
          <p:spPr bwMode="auto">
            <a:xfrm>
              <a:off x="1884118" y="32106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07" name="TextBox 206">
              <a:extLst>
                <a:ext uri="{FF2B5EF4-FFF2-40B4-BE49-F238E27FC236}">
                  <a16:creationId xmlns:a16="http://schemas.microsoft.com/office/drawing/2014/main" id="{BD83723C-99D7-84C6-54DC-8D2593D17EC4}"/>
                </a:ext>
              </a:extLst>
            </p:cNvPr>
            <p:cNvSpPr txBox="1"/>
            <p:nvPr/>
          </p:nvSpPr>
          <p:spPr bwMode="auto">
            <a:xfrm>
              <a:off x="2765787" y="32106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08" name="TextBox 207">
              <a:extLst>
                <a:ext uri="{FF2B5EF4-FFF2-40B4-BE49-F238E27FC236}">
                  <a16:creationId xmlns:a16="http://schemas.microsoft.com/office/drawing/2014/main" id="{82C98179-6D77-2CC2-AD8C-F7CD15C2BA47}"/>
                </a:ext>
              </a:extLst>
            </p:cNvPr>
            <p:cNvSpPr txBox="1"/>
            <p:nvPr/>
          </p:nvSpPr>
          <p:spPr bwMode="auto">
            <a:xfrm>
              <a:off x="3208431" y="32106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209" name="TextBox 208">
              <a:extLst>
                <a:ext uri="{FF2B5EF4-FFF2-40B4-BE49-F238E27FC236}">
                  <a16:creationId xmlns:a16="http://schemas.microsoft.com/office/drawing/2014/main" id="{68D923F8-9BDC-C83D-28C9-31298B990F3C}"/>
                </a:ext>
              </a:extLst>
            </p:cNvPr>
            <p:cNvSpPr txBox="1"/>
            <p:nvPr/>
          </p:nvSpPr>
          <p:spPr bwMode="auto">
            <a:xfrm>
              <a:off x="3609155" y="32106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10" name="TextBox 209">
              <a:extLst>
                <a:ext uri="{FF2B5EF4-FFF2-40B4-BE49-F238E27FC236}">
                  <a16:creationId xmlns:a16="http://schemas.microsoft.com/office/drawing/2014/main" id="{E0128F5F-1A27-5EF6-8DAB-56B742CBDA13}"/>
                </a:ext>
              </a:extLst>
            </p:cNvPr>
            <p:cNvSpPr txBox="1"/>
            <p:nvPr/>
          </p:nvSpPr>
          <p:spPr bwMode="auto">
            <a:xfrm>
              <a:off x="5379140" y="32106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grpSp>
      <p:sp>
        <p:nvSpPr>
          <p:cNvPr id="211" name="TextBox 210">
            <a:extLst>
              <a:ext uri="{FF2B5EF4-FFF2-40B4-BE49-F238E27FC236}">
                <a16:creationId xmlns:a16="http://schemas.microsoft.com/office/drawing/2014/main" id="{5A999311-0C7B-D523-0F25-C1A34EA145DB}"/>
              </a:ext>
            </a:extLst>
          </p:cNvPr>
          <p:cNvSpPr txBox="1"/>
          <p:nvPr/>
        </p:nvSpPr>
        <p:spPr bwMode="auto">
          <a:xfrm>
            <a:off x="7638546" y="3317767"/>
            <a:ext cx="27044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Time Since end of Treatment (Mo)</a:t>
            </a:r>
          </a:p>
        </p:txBody>
      </p:sp>
      <p:grpSp>
        <p:nvGrpSpPr>
          <p:cNvPr id="212" name="Group 211">
            <a:extLst>
              <a:ext uri="{FF2B5EF4-FFF2-40B4-BE49-F238E27FC236}">
                <a16:creationId xmlns:a16="http://schemas.microsoft.com/office/drawing/2014/main" id="{9FE93F48-D7C7-46C0-0F61-DCC497A1B710}"/>
              </a:ext>
            </a:extLst>
          </p:cNvPr>
          <p:cNvGrpSpPr/>
          <p:nvPr/>
        </p:nvGrpSpPr>
        <p:grpSpPr>
          <a:xfrm>
            <a:off x="6745181" y="4004126"/>
            <a:ext cx="458780" cy="1677604"/>
            <a:chOff x="1541676" y="1691966"/>
            <a:chExt cx="458780" cy="1677604"/>
          </a:xfrm>
        </p:grpSpPr>
        <p:sp>
          <p:nvSpPr>
            <p:cNvPr id="213" name="TextBox 212">
              <a:extLst>
                <a:ext uri="{FF2B5EF4-FFF2-40B4-BE49-F238E27FC236}">
                  <a16:creationId xmlns:a16="http://schemas.microsoft.com/office/drawing/2014/main" id="{E1BDF2DF-FEA1-8C09-B6FF-EA0A348B94C0}"/>
                </a:ext>
              </a:extLst>
            </p:cNvPr>
            <p:cNvSpPr txBox="1"/>
            <p:nvPr/>
          </p:nvSpPr>
          <p:spPr bwMode="auto">
            <a:xfrm>
              <a:off x="1541676" y="1691966"/>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14" name="TextBox 213">
              <a:extLst>
                <a:ext uri="{FF2B5EF4-FFF2-40B4-BE49-F238E27FC236}">
                  <a16:creationId xmlns:a16="http://schemas.microsoft.com/office/drawing/2014/main" id="{0E3C03C6-D005-9DB6-93E0-21DCAD50F602}"/>
                </a:ext>
              </a:extLst>
            </p:cNvPr>
            <p:cNvSpPr txBox="1"/>
            <p:nvPr/>
          </p:nvSpPr>
          <p:spPr bwMode="auto">
            <a:xfrm>
              <a:off x="1633048" y="20344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215" name="TextBox 214">
              <a:extLst>
                <a:ext uri="{FF2B5EF4-FFF2-40B4-BE49-F238E27FC236}">
                  <a16:creationId xmlns:a16="http://schemas.microsoft.com/office/drawing/2014/main" id="{63D6B0E0-E1E9-0683-1BCF-3B2DA54907FC}"/>
                </a:ext>
              </a:extLst>
            </p:cNvPr>
            <p:cNvSpPr txBox="1"/>
            <p:nvPr/>
          </p:nvSpPr>
          <p:spPr bwMode="auto">
            <a:xfrm>
              <a:off x="1633048" y="23768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16" name="TextBox 215">
              <a:extLst>
                <a:ext uri="{FF2B5EF4-FFF2-40B4-BE49-F238E27FC236}">
                  <a16:creationId xmlns:a16="http://schemas.microsoft.com/office/drawing/2014/main" id="{8FAA93E4-82FD-3CA8-2E5F-1C841CECBA64}"/>
                </a:ext>
              </a:extLst>
            </p:cNvPr>
            <p:cNvSpPr txBox="1"/>
            <p:nvPr/>
          </p:nvSpPr>
          <p:spPr bwMode="auto">
            <a:xfrm>
              <a:off x="1633048" y="271933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217" name="TextBox 216">
              <a:extLst>
                <a:ext uri="{FF2B5EF4-FFF2-40B4-BE49-F238E27FC236}">
                  <a16:creationId xmlns:a16="http://schemas.microsoft.com/office/drawing/2014/main" id="{85027885-A31D-1D2C-7954-1B1B8B8FA81E}"/>
                </a:ext>
              </a:extLst>
            </p:cNvPr>
            <p:cNvSpPr txBox="1"/>
            <p:nvPr/>
          </p:nvSpPr>
          <p:spPr bwMode="auto">
            <a:xfrm>
              <a:off x="1724418" y="306179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218" name="Group 217">
            <a:extLst>
              <a:ext uri="{FF2B5EF4-FFF2-40B4-BE49-F238E27FC236}">
                <a16:creationId xmlns:a16="http://schemas.microsoft.com/office/drawing/2014/main" id="{05E24693-2EA3-1AA2-0739-B2CB102D83E5}"/>
              </a:ext>
            </a:extLst>
          </p:cNvPr>
          <p:cNvGrpSpPr/>
          <p:nvPr/>
        </p:nvGrpSpPr>
        <p:grpSpPr>
          <a:xfrm>
            <a:off x="7151593" y="4142625"/>
            <a:ext cx="69850" cy="1369827"/>
            <a:chOff x="1948088" y="1830465"/>
            <a:chExt cx="69850" cy="1369827"/>
          </a:xfrm>
        </p:grpSpPr>
        <p:cxnSp>
          <p:nvCxnSpPr>
            <p:cNvPr id="219" name="Straight Connector 218">
              <a:extLst>
                <a:ext uri="{FF2B5EF4-FFF2-40B4-BE49-F238E27FC236}">
                  <a16:creationId xmlns:a16="http://schemas.microsoft.com/office/drawing/2014/main" id="{67225338-AA36-1CF8-B3F3-62B5979E5BB6}"/>
                </a:ext>
              </a:extLst>
            </p:cNvPr>
            <p:cNvCxnSpPr>
              <a:cxnSpLocks/>
            </p:cNvCxnSpPr>
            <p:nvPr/>
          </p:nvCxnSpPr>
          <p:spPr bwMode="auto">
            <a:xfrm>
              <a:off x="1948088" y="183046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AD906146-5DDC-18D0-DB69-4D865DCE1EA9}"/>
                </a:ext>
              </a:extLst>
            </p:cNvPr>
            <p:cNvCxnSpPr>
              <a:cxnSpLocks/>
            </p:cNvCxnSpPr>
            <p:nvPr/>
          </p:nvCxnSpPr>
          <p:spPr bwMode="auto">
            <a:xfrm>
              <a:off x="1948088" y="217292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FD98B07D-D20C-DB7A-EBA4-76A4F2DA1650}"/>
                </a:ext>
              </a:extLst>
            </p:cNvPr>
            <p:cNvCxnSpPr>
              <a:cxnSpLocks/>
            </p:cNvCxnSpPr>
            <p:nvPr/>
          </p:nvCxnSpPr>
          <p:spPr bwMode="auto">
            <a:xfrm>
              <a:off x="1948088" y="2515379"/>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91133F4C-35C0-F5A6-E698-F61C7402CC3F}"/>
                </a:ext>
              </a:extLst>
            </p:cNvPr>
            <p:cNvCxnSpPr>
              <a:cxnSpLocks/>
            </p:cNvCxnSpPr>
            <p:nvPr/>
          </p:nvCxnSpPr>
          <p:spPr bwMode="auto">
            <a:xfrm>
              <a:off x="1948088" y="285783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32552287-0769-BB3A-70FB-AF65B90BA6CA}"/>
                </a:ext>
              </a:extLst>
            </p:cNvPr>
            <p:cNvCxnSpPr>
              <a:cxnSpLocks/>
            </p:cNvCxnSpPr>
            <p:nvPr/>
          </p:nvCxnSpPr>
          <p:spPr bwMode="auto">
            <a:xfrm>
              <a:off x="1948088" y="3200292"/>
              <a:ext cx="69850" cy="0"/>
            </a:xfrm>
            <a:prstGeom prst="line">
              <a:avLst/>
            </a:prstGeom>
            <a:noFill/>
            <a:ln w="28575" cap="flat" cmpd="sng" algn="ctr">
              <a:solidFill>
                <a:schemeClr val="bg1"/>
              </a:solidFill>
              <a:prstDash val="solid"/>
              <a:round/>
              <a:headEnd type="none" w="med" len="med"/>
              <a:tailEnd type="none" w="med" len="med"/>
            </a:ln>
            <a:effectLst/>
          </p:spPr>
        </p:cxnSp>
      </p:grpSp>
      <p:sp>
        <p:nvSpPr>
          <p:cNvPr id="224" name="Freeform 223">
            <a:extLst>
              <a:ext uri="{FF2B5EF4-FFF2-40B4-BE49-F238E27FC236}">
                <a16:creationId xmlns:a16="http://schemas.microsoft.com/office/drawing/2014/main" id="{8F709AA1-9E05-8BE0-1A9D-3FBA45F3CE4E}"/>
              </a:ext>
            </a:extLst>
          </p:cNvPr>
          <p:cNvSpPr/>
          <p:nvPr/>
        </p:nvSpPr>
        <p:spPr bwMode="auto">
          <a:xfrm>
            <a:off x="7221444" y="4041163"/>
            <a:ext cx="3807838" cy="1471290"/>
          </a:xfrm>
          <a:custGeom>
            <a:avLst/>
            <a:gdLst>
              <a:gd name="connsiteX0" fmla="*/ 0 w 4324493"/>
              <a:gd name="connsiteY0" fmla="*/ 0 h 1471290"/>
              <a:gd name="connsiteX1" fmla="*/ 0 w 4324493"/>
              <a:gd name="connsiteY1" fmla="*/ 1471290 h 1471290"/>
              <a:gd name="connsiteX2" fmla="*/ 4324493 w 4324493"/>
              <a:gd name="connsiteY2" fmla="*/ 1471290 h 1471290"/>
            </a:gdLst>
            <a:ahLst/>
            <a:cxnLst>
              <a:cxn ang="0">
                <a:pos x="connsiteX0" y="connsiteY0"/>
              </a:cxn>
              <a:cxn ang="0">
                <a:pos x="connsiteX1" y="connsiteY1"/>
              </a:cxn>
              <a:cxn ang="0">
                <a:pos x="connsiteX2" y="connsiteY2"/>
              </a:cxn>
            </a:cxnLst>
            <a:rect l="l" t="t" r="r" b="b"/>
            <a:pathLst>
              <a:path w="4324493" h="1471290">
                <a:moveTo>
                  <a:pt x="0" y="0"/>
                </a:moveTo>
                <a:lnTo>
                  <a:pt x="0" y="1471290"/>
                </a:lnTo>
                <a:lnTo>
                  <a:pt x="4324493" y="1471290"/>
                </a:lnTo>
              </a:path>
            </a:pathLst>
          </a:custGeom>
          <a:noFill/>
          <a:ln w="28575">
            <a:solidFill>
              <a:schemeClr val="bg1"/>
            </a:solidFill>
            <a:miter lim="800000"/>
            <a:headEnd/>
            <a:tailEnd/>
          </a:ln>
        </p:spPr>
        <p:txBody>
          <a:bodyPr rtlCol="0" anchor="ctr"/>
          <a:lstStyle/>
          <a:p>
            <a:pPr algn="ctr"/>
            <a:endParaRPr lang="en-US"/>
          </a:p>
        </p:txBody>
      </p:sp>
      <p:grpSp>
        <p:nvGrpSpPr>
          <p:cNvPr id="225" name="Group 224">
            <a:extLst>
              <a:ext uri="{FF2B5EF4-FFF2-40B4-BE49-F238E27FC236}">
                <a16:creationId xmlns:a16="http://schemas.microsoft.com/office/drawing/2014/main" id="{2C6E03E5-BDF2-0ADD-4955-BB632C830523}"/>
              </a:ext>
            </a:extLst>
          </p:cNvPr>
          <p:cNvGrpSpPr/>
          <p:nvPr/>
        </p:nvGrpSpPr>
        <p:grpSpPr>
          <a:xfrm>
            <a:off x="7221443" y="5503935"/>
            <a:ext cx="3548920" cy="64008"/>
            <a:chOff x="2017938" y="3191775"/>
            <a:chExt cx="3548920" cy="64008"/>
          </a:xfrm>
        </p:grpSpPr>
        <p:cxnSp>
          <p:nvCxnSpPr>
            <p:cNvPr id="226" name="Straight Connector 225">
              <a:extLst>
                <a:ext uri="{FF2B5EF4-FFF2-40B4-BE49-F238E27FC236}">
                  <a16:creationId xmlns:a16="http://schemas.microsoft.com/office/drawing/2014/main" id="{6692B3E0-2B94-0B68-FCE7-107553F5DB85}"/>
                </a:ext>
              </a:extLst>
            </p:cNvPr>
            <p:cNvCxnSpPr>
              <a:cxnSpLocks/>
            </p:cNvCxnSpPr>
            <p:nvPr/>
          </p:nvCxnSpPr>
          <p:spPr bwMode="auto">
            <a:xfrm>
              <a:off x="2017938" y="31917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70327E0E-C108-FD7E-9C2C-541B61A132A7}"/>
                </a:ext>
              </a:extLst>
            </p:cNvPr>
            <p:cNvCxnSpPr>
              <a:cxnSpLocks/>
            </p:cNvCxnSpPr>
            <p:nvPr/>
          </p:nvCxnSpPr>
          <p:spPr bwMode="auto">
            <a:xfrm>
              <a:off x="2904856" y="31917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758EE5FE-BD03-1B7D-D12B-66735F31C3C5}"/>
                </a:ext>
              </a:extLst>
            </p:cNvPr>
            <p:cNvCxnSpPr>
              <a:cxnSpLocks/>
            </p:cNvCxnSpPr>
            <p:nvPr/>
          </p:nvCxnSpPr>
          <p:spPr bwMode="auto">
            <a:xfrm>
              <a:off x="3349564" y="31917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E5280587-A561-D094-E803-4903DC6DAB21}"/>
                </a:ext>
              </a:extLst>
            </p:cNvPr>
            <p:cNvCxnSpPr>
              <a:cxnSpLocks/>
            </p:cNvCxnSpPr>
            <p:nvPr/>
          </p:nvCxnSpPr>
          <p:spPr bwMode="auto">
            <a:xfrm>
              <a:off x="3791774" y="31917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E15ACB8-CA3F-540C-FAC6-7680DF82CF7F}"/>
                </a:ext>
              </a:extLst>
            </p:cNvPr>
            <p:cNvCxnSpPr>
              <a:cxnSpLocks/>
            </p:cNvCxnSpPr>
            <p:nvPr/>
          </p:nvCxnSpPr>
          <p:spPr bwMode="auto">
            <a:xfrm>
              <a:off x="5566858" y="3191775"/>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A0550CF6-140C-5E55-A323-08FDA07FC75D}"/>
              </a:ext>
            </a:extLst>
          </p:cNvPr>
          <p:cNvGrpSpPr/>
          <p:nvPr/>
        </p:nvGrpSpPr>
        <p:grpSpPr>
          <a:xfrm>
            <a:off x="7087623" y="5522858"/>
            <a:ext cx="3862430" cy="307777"/>
            <a:chOff x="1884118" y="3210698"/>
            <a:chExt cx="3862430" cy="307777"/>
          </a:xfrm>
        </p:grpSpPr>
        <p:sp>
          <p:nvSpPr>
            <p:cNvPr id="232" name="TextBox 231">
              <a:extLst>
                <a:ext uri="{FF2B5EF4-FFF2-40B4-BE49-F238E27FC236}">
                  <a16:creationId xmlns:a16="http://schemas.microsoft.com/office/drawing/2014/main" id="{526263E2-3C7C-9407-9B2B-436592B56A46}"/>
                </a:ext>
              </a:extLst>
            </p:cNvPr>
            <p:cNvSpPr txBox="1"/>
            <p:nvPr/>
          </p:nvSpPr>
          <p:spPr bwMode="auto">
            <a:xfrm>
              <a:off x="1884118" y="32106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33" name="TextBox 232">
              <a:extLst>
                <a:ext uri="{FF2B5EF4-FFF2-40B4-BE49-F238E27FC236}">
                  <a16:creationId xmlns:a16="http://schemas.microsoft.com/office/drawing/2014/main" id="{C3E2963E-CA89-4895-43FC-7CAB12FB9E29}"/>
                </a:ext>
              </a:extLst>
            </p:cNvPr>
            <p:cNvSpPr txBox="1"/>
            <p:nvPr/>
          </p:nvSpPr>
          <p:spPr bwMode="auto">
            <a:xfrm>
              <a:off x="2765787" y="32106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34" name="TextBox 233">
              <a:extLst>
                <a:ext uri="{FF2B5EF4-FFF2-40B4-BE49-F238E27FC236}">
                  <a16:creationId xmlns:a16="http://schemas.microsoft.com/office/drawing/2014/main" id="{8017327B-E9D5-C005-B542-1364CC7ABE32}"/>
                </a:ext>
              </a:extLst>
            </p:cNvPr>
            <p:cNvSpPr txBox="1"/>
            <p:nvPr/>
          </p:nvSpPr>
          <p:spPr bwMode="auto">
            <a:xfrm>
              <a:off x="3208431" y="32106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235" name="TextBox 234">
              <a:extLst>
                <a:ext uri="{FF2B5EF4-FFF2-40B4-BE49-F238E27FC236}">
                  <a16:creationId xmlns:a16="http://schemas.microsoft.com/office/drawing/2014/main" id="{08A2B989-65D3-B99F-D02D-D1BC22664901}"/>
                </a:ext>
              </a:extLst>
            </p:cNvPr>
            <p:cNvSpPr txBox="1"/>
            <p:nvPr/>
          </p:nvSpPr>
          <p:spPr bwMode="auto">
            <a:xfrm>
              <a:off x="3609155" y="32106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36" name="TextBox 235">
              <a:extLst>
                <a:ext uri="{FF2B5EF4-FFF2-40B4-BE49-F238E27FC236}">
                  <a16:creationId xmlns:a16="http://schemas.microsoft.com/office/drawing/2014/main" id="{6EACEE6C-2059-9761-89F3-B7E250F29C6F}"/>
                </a:ext>
              </a:extLst>
            </p:cNvPr>
            <p:cNvSpPr txBox="1"/>
            <p:nvPr/>
          </p:nvSpPr>
          <p:spPr bwMode="auto">
            <a:xfrm>
              <a:off x="5379140" y="32106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grpSp>
      <p:sp>
        <p:nvSpPr>
          <p:cNvPr id="237" name="TextBox 236">
            <a:extLst>
              <a:ext uri="{FF2B5EF4-FFF2-40B4-BE49-F238E27FC236}">
                <a16:creationId xmlns:a16="http://schemas.microsoft.com/office/drawing/2014/main" id="{B8D5BBAD-5841-1687-1A6F-CF4A16C9F236}"/>
              </a:ext>
            </a:extLst>
          </p:cNvPr>
          <p:cNvSpPr txBox="1"/>
          <p:nvPr/>
        </p:nvSpPr>
        <p:spPr bwMode="auto">
          <a:xfrm>
            <a:off x="7633551" y="5746467"/>
            <a:ext cx="27044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Time Since end of Treatment (Mo)</a:t>
            </a:r>
          </a:p>
        </p:txBody>
      </p:sp>
      <p:grpSp>
        <p:nvGrpSpPr>
          <p:cNvPr id="242" name="Group 241">
            <a:extLst>
              <a:ext uri="{FF2B5EF4-FFF2-40B4-BE49-F238E27FC236}">
                <a16:creationId xmlns:a16="http://schemas.microsoft.com/office/drawing/2014/main" id="{48744957-A30F-A997-D864-40BE20733075}"/>
              </a:ext>
            </a:extLst>
          </p:cNvPr>
          <p:cNvGrpSpPr/>
          <p:nvPr/>
        </p:nvGrpSpPr>
        <p:grpSpPr>
          <a:xfrm>
            <a:off x="2750171" y="1791151"/>
            <a:ext cx="91440" cy="118872"/>
            <a:chOff x="7755765" y="3047160"/>
            <a:chExt cx="131270" cy="1287917"/>
          </a:xfrm>
        </p:grpSpPr>
        <p:cxnSp>
          <p:nvCxnSpPr>
            <p:cNvPr id="243" name="Straight Connector 242">
              <a:extLst>
                <a:ext uri="{FF2B5EF4-FFF2-40B4-BE49-F238E27FC236}">
                  <a16:creationId xmlns:a16="http://schemas.microsoft.com/office/drawing/2014/main" id="{62F23A48-0BE0-A5EC-7F2F-F62DA0BEED2D}"/>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ABE55ED1-96D7-8AAA-C606-633B78D7CE49}"/>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3B871541-C95B-C5DE-1DCC-E83AA96F7040}"/>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8135FD28-2979-B27C-3899-C9DF1F183EBD}"/>
              </a:ext>
            </a:extLst>
          </p:cNvPr>
          <p:cNvGrpSpPr/>
          <p:nvPr/>
        </p:nvGrpSpPr>
        <p:grpSpPr>
          <a:xfrm>
            <a:off x="3194163" y="1776007"/>
            <a:ext cx="91440" cy="118872"/>
            <a:chOff x="7755765" y="3047160"/>
            <a:chExt cx="131270" cy="1287917"/>
          </a:xfrm>
        </p:grpSpPr>
        <p:cxnSp>
          <p:nvCxnSpPr>
            <p:cNvPr id="247" name="Straight Connector 246">
              <a:extLst>
                <a:ext uri="{FF2B5EF4-FFF2-40B4-BE49-F238E27FC236}">
                  <a16:creationId xmlns:a16="http://schemas.microsoft.com/office/drawing/2014/main" id="{E67A5EC3-D063-58D6-6533-01D260605D70}"/>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0CC617BA-D8CA-F13D-0E64-8D682D7162EC}"/>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54057A5D-F280-D352-B92D-D9B859D1E720}"/>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50F99D45-EE9F-C7CC-B5B6-C51C93B26D42}"/>
              </a:ext>
            </a:extLst>
          </p:cNvPr>
          <p:cNvGrpSpPr/>
          <p:nvPr/>
        </p:nvGrpSpPr>
        <p:grpSpPr>
          <a:xfrm>
            <a:off x="3637813" y="1808415"/>
            <a:ext cx="91440" cy="118872"/>
            <a:chOff x="7755765" y="3047160"/>
            <a:chExt cx="131270" cy="1287917"/>
          </a:xfrm>
        </p:grpSpPr>
        <p:cxnSp>
          <p:nvCxnSpPr>
            <p:cNvPr id="251" name="Straight Connector 250">
              <a:extLst>
                <a:ext uri="{FF2B5EF4-FFF2-40B4-BE49-F238E27FC236}">
                  <a16:creationId xmlns:a16="http://schemas.microsoft.com/office/drawing/2014/main" id="{AA59E6BA-DF20-B58A-82D2-F318EBE5482B}"/>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D7E029E2-E53F-D0C2-9D92-716EC75D6F08}"/>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8BFC29D9-CE1E-D036-8875-1E51752E78E5}"/>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7CA24912-DCC9-9BA9-A609-E7163EB06244}"/>
              </a:ext>
            </a:extLst>
          </p:cNvPr>
          <p:cNvGrpSpPr/>
          <p:nvPr/>
        </p:nvGrpSpPr>
        <p:grpSpPr>
          <a:xfrm>
            <a:off x="5418556" y="1808344"/>
            <a:ext cx="91440" cy="146304"/>
            <a:chOff x="7755765" y="3047160"/>
            <a:chExt cx="131270" cy="1287917"/>
          </a:xfrm>
        </p:grpSpPr>
        <p:cxnSp>
          <p:nvCxnSpPr>
            <p:cNvPr id="255" name="Straight Connector 254">
              <a:extLst>
                <a:ext uri="{FF2B5EF4-FFF2-40B4-BE49-F238E27FC236}">
                  <a16:creationId xmlns:a16="http://schemas.microsoft.com/office/drawing/2014/main" id="{5E35E09A-926F-28A7-A465-2B6D622BF559}"/>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861143E2-51E9-7182-1629-4E43ECC08DFD}"/>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A1983A22-122E-E6A9-D81F-3701DAA92EAC}"/>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9A6786C5-352E-8407-7B8E-254D56DB40C9}"/>
              </a:ext>
            </a:extLst>
          </p:cNvPr>
          <p:cNvGrpSpPr/>
          <p:nvPr/>
        </p:nvGrpSpPr>
        <p:grpSpPr>
          <a:xfrm>
            <a:off x="3194163" y="2031955"/>
            <a:ext cx="91440" cy="192024"/>
            <a:chOff x="7755765" y="3047160"/>
            <a:chExt cx="131270" cy="1287917"/>
          </a:xfrm>
        </p:grpSpPr>
        <p:cxnSp>
          <p:nvCxnSpPr>
            <p:cNvPr id="259" name="Straight Connector 258">
              <a:extLst>
                <a:ext uri="{FF2B5EF4-FFF2-40B4-BE49-F238E27FC236}">
                  <a16:creationId xmlns:a16="http://schemas.microsoft.com/office/drawing/2014/main" id="{6E91A676-CC06-32DD-70DD-FCCE47579B70}"/>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0DEEBB0F-10D0-C611-C5B4-AA9AE5A1A8E1}"/>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1E051774-DA4E-8D3C-662D-526E87B3437B}"/>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185C57AF-9B81-28BC-AA20-77F705AEFCB4}"/>
              </a:ext>
            </a:extLst>
          </p:cNvPr>
          <p:cNvGrpSpPr/>
          <p:nvPr/>
        </p:nvGrpSpPr>
        <p:grpSpPr>
          <a:xfrm>
            <a:off x="3637813" y="1941819"/>
            <a:ext cx="91440" cy="201168"/>
            <a:chOff x="7755765" y="3047160"/>
            <a:chExt cx="131270" cy="1287917"/>
          </a:xfrm>
        </p:grpSpPr>
        <p:cxnSp>
          <p:nvCxnSpPr>
            <p:cNvPr id="263" name="Straight Connector 262">
              <a:extLst>
                <a:ext uri="{FF2B5EF4-FFF2-40B4-BE49-F238E27FC236}">
                  <a16:creationId xmlns:a16="http://schemas.microsoft.com/office/drawing/2014/main" id="{8EAC23B1-58BF-A12A-9B7F-4D3097C0EC97}"/>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83D4C01B-E5B3-2379-833E-E37827F488E3}"/>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8E4AD44E-E409-4593-7FA4-1DA062486BD7}"/>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D60E5D34-AE31-8A56-73F5-ABCB883C3984}"/>
              </a:ext>
            </a:extLst>
          </p:cNvPr>
          <p:cNvGrpSpPr/>
          <p:nvPr/>
        </p:nvGrpSpPr>
        <p:grpSpPr>
          <a:xfrm>
            <a:off x="5418556" y="1958420"/>
            <a:ext cx="91440" cy="246888"/>
            <a:chOff x="7755765" y="3047160"/>
            <a:chExt cx="131270" cy="1287917"/>
          </a:xfrm>
        </p:grpSpPr>
        <p:cxnSp>
          <p:nvCxnSpPr>
            <p:cNvPr id="267" name="Straight Connector 266">
              <a:extLst>
                <a:ext uri="{FF2B5EF4-FFF2-40B4-BE49-F238E27FC236}">
                  <a16:creationId xmlns:a16="http://schemas.microsoft.com/office/drawing/2014/main" id="{9E6949BA-AA06-F663-0F2A-A8ED04BB0EB2}"/>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A560827C-CBE3-40D9-5350-18FD350990F6}"/>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995A876C-D94C-5E92-4665-1F43814A848B}"/>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94A607A3-8D11-56FA-A89C-725FBB1ECF9F}"/>
              </a:ext>
            </a:extLst>
          </p:cNvPr>
          <p:cNvGrpSpPr/>
          <p:nvPr/>
        </p:nvGrpSpPr>
        <p:grpSpPr>
          <a:xfrm>
            <a:off x="1884910" y="4165024"/>
            <a:ext cx="91440" cy="91440"/>
            <a:chOff x="7755765" y="3047160"/>
            <a:chExt cx="131270" cy="1287917"/>
          </a:xfrm>
        </p:grpSpPr>
        <p:cxnSp>
          <p:nvCxnSpPr>
            <p:cNvPr id="271" name="Straight Connector 270">
              <a:extLst>
                <a:ext uri="{FF2B5EF4-FFF2-40B4-BE49-F238E27FC236}">
                  <a16:creationId xmlns:a16="http://schemas.microsoft.com/office/drawing/2014/main" id="{B70630AD-F0C7-5841-2E62-19649763CAC0}"/>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D3E23443-4F35-7135-6F21-B2146E6AA8E7}"/>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659C1664-61E9-D652-9016-1202207CE282}"/>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77E4AC0E-F70D-793B-A8A9-A1FE6B0786D0}"/>
              </a:ext>
            </a:extLst>
          </p:cNvPr>
          <p:cNvGrpSpPr/>
          <p:nvPr/>
        </p:nvGrpSpPr>
        <p:grpSpPr>
          <a:xfrm>
            <a:off x="2752858" y="4242635"/>
            <a:ext cx="91440" cy="128016"/>
            <a:chOff x="7755765" y="3047160"/>
            <a:chExt cx="131270" cy="1287917"/>
          </a:xfrm>
        </p:grpSpPr>
        <p:cxnSp>
          <p:nvCxnSpPr>
            <p:cNvPr id="275" name="Straight Connector 274">
              <a:extLst>
                <a:ext uri="{FF2B5EF4-FFF2-40B4-BE49-F238E27FC236}">
                  <a16:creationId xmlns:a16="http://schemas.microsoft.com/office/drawing/2014/main" id="{768D6304-851E-17DA-9473-6FF8C5077351}"/>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FDD41A63-6FA9-3146-FE54-A72CC0C1E557}"/>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59A59572-8CA6-46FB-70C1-E1B293B64302}"/>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4761041B-5BFA-E4A6-8B3A-68DCC82AC0F6}"/>
              </a:ext>
            </a:extLst>
          </p:cNvPr>
          <p:cNvGrpSpPr/>
          <p:nvPr/>
        </p:nvGrpSpPr>
        <p:grpSpPr>
          <a:xfrm>
            <a:off x="2761598" y="4151888"/>
            <a:ext cx="91440" cy="91440"/>
            <a:chOff x="7755765" y="3047160"/>
            <a:chExt cx="131270" cy="1287917"/>
          </a:xfrm>
        </p:grpSpPr>
        <p:cxnSp>
          <p:nvCxnSpPr>
            <p:cNvPr id="283" name="Straight Connector 282">
              <a:extLst>
                <a:ext uri="{FF2B5EF4-FFF2-40B4-BE49-F238E27FC236}">
                  <a16:creationId xmlns:a16="http://schemas.microsoft.com/office/drawing/2014/main" id="{62FE86F2-FFC1-5A28-3A9D-F5DE2D62BB56}"/>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4BC96BE0-33EA-E300-3DF2-21033EEB71AE}"/>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D9A2AF3B-78B5-73AE-7F0C-7D64BE2AA923}"/>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617C58A5-D158-BCDC-21A8-2510E0BC1281}"/>
              </a:ext>
            </a:extLst>
          </p:cNvPr>
          <p:cNvGrpSpPr/>
          <p:nvPr/>
        </p:nvGrpSpPr>
        <p:grpSpPr>
          <a:xfrm>
            <a:off x="3197295" y="4154202"/>
            <a:ext cx="91440" cy="100584"/>
            <a:chOff x="7755765" y="3047160"/>
            <a:chExt cx="131270" cy="1287917"/>
          </a:xfrm>
        </p:grpSpPr>
        <p:cxnSp>
          <p:nvCxnSpPr>
            <p:cNvPr id="287" name="Straight Connector 286">
              <a:extLst>
                <a:ext uri="{FF2B5EF4-FFF2-40B4-BE49-F238E27FC236}">
                  <a16:creationId xmlns:a16="http://schemas.microsoft.com/office/drawing/2014/main" id="{2F95A073-CB00-937E-7DFF-EFBAABF0058B}"/>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03C1C505-41EA-5EA0-AA01-615616A35735}"/>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0AC29B42-E6D2-5E57-2FE5-718749C08FAD}"/>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E7D2D007-0E98-6CD7-6364-6DB90C3E84DD}"/>
              </a:ext>
            </a:extLst>
          </p:cNvPr>
          <p:cNvGrpSpPr/>
          <p:nvPr/>
        </p:nvGrpSpPr>
        <p:grpSpPr>
          <a:xfrm>
            <a:off x="3639225" y="4158014"/>
            <a:ext cx="91440" cy="64008"/>
            <a:chOff x="7755765" y="3047160"/>
            <a:chExt cx="131270" cy="1287917"/>
          </a:xfrm>
        </p:grpSpPr>
        <p:cxnSp>
          <p:nvCxnSpPr>
            <p:cNvPr id="291" name="Straight Connector 290">
              <a:extLst>
                <a:ext uri="{FF2B5EF4-FFF2-40B4-BE49-F238E27FC236}">
                  <a16:creationId xmlns:a16="http://schemas.microsoft.com/office/drawing/2014/main" id="{9C020D38-D0BF-27FE-478F-008A680C3B5D}"/>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D49A73D4-0AFC-EA1D-ACD2-9889E9D46058}"/>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84FD7805-1B83-3DA2-CCEE-E8EF2D7A58EE}"/>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EC32F51A-BF4B-21E2-29FB-5F0EACA7CEC1}"/>
              </a:ext>
            </a:extLst>
          </p:cNvPr>
          <p:cNvGrpSpPr/>
          <p:nvPr/>
        </p:nvGrpSpPr>
        <p:grpSpPr>
          <a:xfrm>
            <a:off x="5418326" y="4148545"/>
            <a:ext cx="91440" cy="64008"/>
            <a:chOff x="7755765" y="3047160"/>
            <a:chExt cx="131270" cy="1287917"/>
          </a:xfrm>
        </p:grpSpPr>
        <p:cxnSp>
          <p:nvCxnSpPr>
            <p:cNvPr id="295" name="Straight Connector 294">
              <a:extLst>
                <a:ext uri="{FF2B5EF4-FFF2-40B4-BE49-F238E27FC236}">
                  <a16:creationId xmlns:a16="http://schemas.microsoft.com/office/drawing/2014/main" id="{CB224A78-6D86-C1D9-F4B8-77458B848736}"/>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EBD22C70-6407-3E6B-A3A8-A365F5CBC462}"/>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19EED5D1-FE26-95A8-4C60-35FA23F5E112}"/>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337640F0-C208-431F-4C0B-4FC23A904AC6}"/>
              </a:ext>
            </a:extLst>
          </p:cNvPr>
          <p:cNvGrpSpPr/>
          <p:nvPr/>
        </p:nvGrpSpPr>
        <p:grpSpPr>
          <a:xfrm>
            <a:off x="3197295" y="4294008"/>
            <a:ext cx="91440" cy="182880"/>
            <a:chOff x="7755765" y="3047160"/>
            <a:chExt cx="131270" cy="1287917"/>
          </a:xfrm>
        </p:grpSpPr>
        <p:cxnSp>
          <p:nvCxnSpPr>
            <p:cNvPr id="299" name="Straight Connector 298">
              <a:extLst>
                <a:ext uri="{FF2B5EF4-FFF2-40B4-BE49-F238E27FC236}">
                  <a16:creationId xmlns:a16="http://schemas.microsoft.com/office/drawing/2014/main" id="{0C0B80C1-3963-CA21-6861-C385F2FCE06F}"/>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D4E55A44-C838-EA84-CCA5-4824CBFF8D45}"/>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11F18B01-7C74-BF4B-A650-7932ED417DBA}"/>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F9626DCA-F8A3-77D5-036D-874CD09B9647}"/>
              </a:ext>
            </a:extLst>
          </p:cNvPr>
          <p:cNvGrpSpPr/>
          <p:nvPr/>
        </p:nvGrpSpPr>
        <p:grpSpPr>
          <a:xfrm>
            <a:off x="3644003" y="4258029"/>
            <a:ext cx="91440" cy="118872"/>
            <a:chOff x="7755765" y="3047160"/>
            <a:chExt cx="131270" cy="1287917"/>
          </a:xfrm>
        </p:grpSpPr>
        <p:cxnSp>
          <p:nvCxnSpPr>
            <p:cNvPr id="303" name="Straight Connector 302">
              <a:extLst>
                <a:ext uri="{FF2B5EF4-FFF2-40B4-BE49-F238E27FC236}">
                  <a16:creationId xmlns:a16="http://schemas.microsoft.com/office/drawing/2014/main" id="{D35063F5-864D-ECE2-15E8-7B6CE6A35B63}"/>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1903DCE9-75C3-EF4D-D3A3-E38328C59C55}"/>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CB54B47A-4AC5-EF9D-8556-57ADE3C93AFD}"/>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C46A638C-DEB7-09FA-5706-394D2041882B}"/>
              </a:ext>
            </a:extLst>
          </p:cNvPr>
          <p:cNvGrpSpPr/>
          <p:nvPr/>
        </p:nvGrpSpPr>
        <p:grpSpPr>
          <a:xfrm>
            <a:off x="5418326" y="4248325"/>
            <a:ext cx="91440" cy="109728"/>
            <a:chOff x="7755765" y="3047160"/>
            <a:chExt cx="131270" cy="1287917"/>
          </a:xfrm>
        </p:grpSpPr>
        <p:cxnSp>
          <p:nvCxnSpPr>
            <p:cNvPr id="307" name="Straight Connector 306">
              <a:extLst>
                <a:ext uri="{FF2B5EF4-FFF2-40B4-BE49-F238E27FC236}">
                  <a16:creationId xmlns:a16="http://schemas.microsoft.com/office/drawing/2014/main" id="{52F5527B-3BEB-B206-8BE9-3A4760810C0A}"/>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A5EB3C26-D9D2-6FA5-EC38-F4775F90B0A1}"/>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9D2F0A68-7458-A598-39D0-D26ADA2472E4}"/>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0CF05BE9-C4D4-BD1B-9D3F-351FAC2E03F9}"/>
              </a:ext>
            </a:extLst>
          </p:cNvPr>
          <p:cNvGrpSpPr/>
          <p:nvPr/>
        </p:nvGrpSpPr>
        <p:grpSpPr>
          <a:xfrm>
            <a:off x="7192478" y="1799756"/>
            <a:ext cx="91440" cy="91440"/>
            <a:chOff x="7755765" y="3047160"/>
            <a:chExt cx="131270" cy="1287917"/>
          </a:xfrm>
        </p:grpSpPr>
        <p:cxnSp>
          <p:nvCxnSpPr>
            <p:cNvPr id="311" name="Straight Connector 310">
              <a:extLst>
                <a:ext uri="{FF2B5EF4-FFF2-40B4-BE49-F238E27FC236}">
                  <a16:creationId xmlns:a16="http://schemas.microsoft.com/office/drawing/2014/main" id="{7FE48707-CD51-EDC2-CB51-BC9C55F7F9E1}"/>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D59F23F7-01E3-4FCE-0B36-61F1ADD00C6C}"/>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CE0F5924-7BED-A910-CCA3-66094AA62285}"/>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5F78F7AD-8DB0-0D35-EADE-8430B2EF530B}"/>
              </a:ext>
            </a:extLst>
          </p:cNvPr>
          <p:cNvGrpSpPr/>
          <p:nvPr/>
        </p:nvGrpSpPr>
        <p:grpSpPr>
          <a:xfrm>
            <a:off x="8070211" y="1839149"/>
            <a:ext cx="91440" cy="128016"/>
            <a:chOff x="7755765" y="3047160"/>
            <a:chExt cx="131270" cy="1287917"/>
          </a:xfrm>
        </p:grpSpPr>
        <p:cxnSp>
          <p:nvCxnSpPr>
            <p:cNvPr id="315" name="Straight Connector 314">
              <a:extLst>
                <a:ext uri="{FF2B5EF4-FFF2-40B4-BE49-F238E27FC236}">
                  <a16:creationId xmlns:a16="http://schemas.microsoft.com/office/drawing/2014/main" id="{486685B1-B883-855D-032C-9C5B9F9BC0C2}"/>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B2746C87-EFDA-EED6-BD41-18C7696EB590}"/>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77E827AF-C0A9-28A2-5B2D-A36120CACB5C}"/>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569EF4D5-9AEC-99E9-4AA0-C6DB60726A01}"/>
              </a:ext>
            </a:extLst>
          </p:cNvPr>
          <p:cNvGrpSpPr/>
          <p:nvPr/>
        </p:nvGrpSpPr>
        <p:grpSpPr>
          <a:xfrm>
            <a:off x="8073386" y="1809085"/>
            <a:ext cx="91440" cy="118872"/>
            <a:chOff x="7755765" y="3047160"/>
            <a:chExt cx="131270" cy="1287917"/>
          </a:xfrm>
        </p:grpSpPr>
        <p:cxnSp>
          <p:nvCxnSpPr>
            <p:cNvPr id="323" name="Straight Connector 322">
              <a:extLst>
                <a:ext uri="{FF2B5EF4-FFF2-40B4-BE49-F238E27FC236}">
                  <a16:creationId xmlns:a16="http://schemas.microsoft.com/office/drawing/2014/main" id="{CC0E5605-3FA8-087F-8EF3-8A13333EC6A4}"/>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2E8086AD-66C4-7A29-2981-218A8A0CB137}"/>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78A096EF-FC9F-1F76-8695-037B407FD495}"/>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ADC032E2-EDDA-3255-C62B-169E47386375}"/>
              </a:ext>
            </a:extLst>
          </p:cNvPr>
          <p:cNvGrpSpPr/>
          <p:nvPr/>
        </p:nvGrpSpPr>
        <p:grpSpPr>
          <a:xfrm>
            <a:off x="8512513" y="1781241"/>
            <a:ext cx="91440" cy="118872"/>
            <a:chOff x="7755765" y="3047160"/>
            <a:chExt cx="131270" cy="1287917"/>
          </a:xfrm>
        </p:grpSpPr>
        <p:cxnSp>
          <p:nvCxnSpPr>
            <p:cNvPr id="327" name="Straight Connector 326">
              <a:extLst>
                <a:ext uri="{FF2B5EF4-FFF2-40B4-BE49-F238E27FC236}">
                  <a16:creationId xmlns:a16="http://schemas.microsoft.com/office/drawing/2014/main" id="{7657FCFA-4DCC-C74C-71A3-41B11D2D1E99}"/>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7E23E2E3-50F3-8708-91C7-9502E41407C8}"/>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C4362ED9-6F9C-890A-8C6D-FF24744C25B4}"/>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A69CF0C5-A0D5-3AD5-B603-70B4AD1CEDC0}"/>
              </a:ext>
            </a:extLst>
          </p:cNvPr>
          <p:cNvGrpSpPr/>
          <p:nvPr/>
        </p:nvGrpSpPr>
        <p:grpSpPr>
          <a:xfrm>
            <a:off x="8952988" y="1775549"/>
            <a:ext cx="91440" cy="82296"/>
            <a:chOff x="7755765" y="3047160"/>
            <a:chExt cx="131270" cy="1287917"/>
          </a:xfrm>
        </p:grpSpPr>
        <p:cxnSp>
          <p:nvCxnSpPr>
            <p:cNvPr id="331" name="Straight Connector 330">
              <a:extLst>
                <a:ext uri="{FF2B5EF4-FFF2-40B4-BE49-F238E27FC236}">
                  <a16:creationId xmlns:a16="http://schemas.microsoft.com/office/drawing/2014/main" id="{C9A35717-A3F7-0AE7-BBA0-45E723FE1265}"/>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36662ECA-3735-6487-7C8C-4D963FB68375}"/>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F070C7AE-F806-7515-A251-C4B05893F199}"/>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A3BAA31B-0864-4B66-4AAA-4B084A9569C1}"/>
              </a:ext>
            </a:extLst>
          </p:cNvPr>
          <p:cNvGrpSpPr/>
          <p:nvPr/>
        </p:nvGrpSpPr>
        <p:grpSpPr>
          <a:xfrm>
            <a:off x="10730556" y="1750078"/>
            <a:ext cx="91440" cy="91440"/>
            <a:chOff x="7755765" y="3047160"/>
            <a:chExt cx="131270" cy="1287917"/>
          </a:xfrm>
        </p:grpSpPr>
        <p:cxnSp>
          <p:nvCxnSpPr>
            <p:cNvPr id="335" name="Straight Connector 334">
              <a:extLst>
                <a:ext uri="{FF2B5EF4-FFF2-40B4-BE49-F238E27FC236}">
                  <a16:creationId xmlns:a16="http://schemas.microsoft.com/office/drawing/2014/main" id="{EF3A13F8-C1E9-388A-C77B-6FA950C80F78}"/>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B67EE869-7181-4617-C014-C04CBDA9B066}"/>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53DF49FF-E43F-F103-12F3-23FD98732029}"/>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B3F84BEC-D7D7-C31D-38B6-AC674E504B65}"/>
              </a:ext>
            </a:extLst>
          </p:cNvPr>
          <p:cNvGrpSpPr/>
          <p:nvPr/>
        </p:nvGrpSpPr>
        <p:grpSpPr>
          <a:xfrm>
            <a:off x="8512513" y="1833989"/>
            <a:ext cx="91440" cy="155448"/>
            <a:chOff x="7755765" y="3047160"/>
            <a:chExt cx="131270" cy="1287917"/>
          </a:xfrm>
        </p:grpSpPr>
        <p:cxnSp>
          <p:nvCxnSpPr>
            <p:cNvPr id="339" name="Straight Connector 338">
              <a:extLst>
                <a:ext uri="{FF2B5EF4-FFF2-40B4-BE49-F238E27FC236}">
                  <a16:creationId xmlns:a16="http://schemas.microsoft.com/office/drawing/2014/main" id="{3F753EF4-BAE2-EDDC-0B76-5335527DD88E}"/>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1497FF29-5F76-2C7F-C2AD-735180FAC34A}"/>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9C3B7205-0C5A-B4C2-5BE8-6A5A88FBBEF2}"/>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C775F8A7-03A3-C556-F556-61ECE62F3235}"/>
              </a:ext>
            </a:extLst>
          </p:cNvPr>
          <p:cNvGrpSpPr/>
          <p:nvPr/>
        </p:nvGrpSpPr>
        <p:grpSpPr>
          <a:xfrm>
            <a:off x="8952988" y="1896253"/>
            <a:ext cx="91440" cy="109728"/>
            <a:chOff x="7755765" y="3047160"/>
            <a:chExt cx="131270" cy="1287917"/>
          </a:xfrm>
        </p:grpSpPr>
        <p:cxnSp>
          <p:nvCxnSpPr>
            <p:cNvPr id="343" name="Straight Connector 342">
              <a:extLst>
                <a:ext uri="{FF2B5EF4-FFF2-40B4-BE49-F238E27FC236}">
                  <a16:creationId xmlns:a16="http://schemas.microsoft.com/office/drawing/2014/main" id="{A4AEB115-7B8E-8ACB-B621-7B70F43989B9}"/>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C5DDAFF5-053F-7D4F-7C37-620AE7B2AE66}"/>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C897F23D-639E-007C-6D45-C310BDEF5171}"/>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346" name="Group 345">
            <a:extLst>
              <a:ext uri="{FF2B5EF4-FFF2-40B4-BE49-F238E27FC236}">
                <a16:creationId xmlns:a16="http://schemas.microsoft.com/office/drawing/2014/main" id="{7B418A35-86BB-5037-5421-B8BEC2CD498E}"/>
              </a:ext>
            </a:extLst>
          </p:cNvPr>
          <p:cNvGrpSpPr/>
          <p:nvPr/>
        </p:nvGrpSpPr>
        <p:grpSpPr>
          <a:xfrm>
            <a:off x="10730556" y="1811254"/>
            <a:ext cx="91440" cy="109728"/>
            <a:chOff x="7755765" y="3047160"/>
            <a:chExt cx="131270" cy="1287917"/>
          </a:xfrm>
        </p:grpSpPr>
        <p:cxnSp>
          <p:nvCxnSpPr>
            <p:cNvPr id="347" name="Straight Connector 346">
              <a:extLst>
                <a:ext uri="{FF2B5EF4-FFF2-40B4-BE49-F238E27FC236}">
                  <a16:creationId xmlns:a16="http://schemas.microsoft.com/office/drawing/2014/main" id="{11EA75DD-6813-6484-0634-899C7D84CB5B}"/>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7791E0A3-482D-F11B-2BEF-198F8DC03D8A}"/>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786030E8-E17C-3871-25BF-85BD2DE6BD30}"/>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350" name="Group 349">
            <a:extLst>
              <a:ext uri="{FF2B5EF4-FFF2-40B4-BE49-F238E27FC236}">
                <a16:creationId xmlns:a16="http://schemas.microsoft.com/office/drawing/2014/main" id="{2584F8C1-8A85-88E3-2386-1C3BBED22811}"/>
              </a:ext>
            </a:extLst>
          </p:cNvPr>
          <p:cNvGrpSpPr/>
          <p:nvPr/>
        </p:nvGrpSpPr>
        <p:grpSpPr>
          <a:xfrm>
            <a:off x="7185201" y="4601444"/>
            <a:ext cx="91440" cy="164592"/>
            <a:chOff x="7755765" y="3047160"/>
            <a:chExt cx="131270" cy="1287917"/>
          </a:xfrm>
        </p:grpSpPr>
        <p:cxnSp>
          <p:nvCxnSpPr>
            <p:cNvPr id="351" name="Straight Connector 350">
              <a:extLst>
                <a:ext uri="{FF2B5EF4-FFF2-40B4-BE49-F238E27FC236}">
                  <a16:creationId xmlns:a16="http://schemas.microsoft.com/office/drawing/2014/main" id="{6A8B10ED-BF6D-2507-BD42-A6ED867E0257}"/>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16A0054E-6F0F-8963-2B0E-1125286DCAF7}"/>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8C290EE6-AEE6-C756-45D7-F5CF97125564}"/>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354" name="Group 353">
            <a:extLst>
              <a:ext uri="{FF2B5EF4-FFF2-40B4-BE49-F238E27FC236}">
                <a16:creationId xmlns:a16="http://schemas.microsoft.com/office/drawing/2014/main" id="{F00C585B-E867-AAAB-66FD-BA8D8384A5C4}"/>
              </a:ext>
            </a:extLst>
          </p:cNvPr>
          <p:cNvGrpSpPr/>
          <p:nvPr/>
        </p:nvGrpSpPr>
        <p:grpSpPr>
          <a:xfrm>
            <a:off x="8070314" y="5220422"/>
            <a:ext cx="91440" cy="146304"/>
            <a:chOff x="7755765" y="3047160"/>
            <a:chExt cx="131270" cy="1287917"/>
          </a:xfrm>
        </p:grpSpPr>
        <p:cxnSp>
          <p:nvCxnSpPr>
            <p:cNvPr id="355" name="Straight Connector 354">
              <a:extLst>
                <a:ext uri="{FF2B5EF4-FFF2-40B4-BE49-F238E27FC236}">
                  <a16:creationId xmlns:a16="http://schemas.microsoft.com/office/drawing/2014/main" id="{A4A2538A-B8CA-7B10-E2F9-9B59051DEDBF}"/>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D1063DC5-E8A4-8485-35D0-BF542909AD82}"/>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B46AB727-3154-6B1D-2280-001D8882A76D}"/>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358" name="Group 357">
            <a:extLst>
              <a:ext uri="{FF2B5EF4-FFF2-40B4-BE49-F238E27FC236}">
                <a16:creationId xmlns:a16="http://schemas.microsoft.com/office/drawing/2014/main" id="{51BE8CAD-71A0-131E-AD2E-1CAE52ACAA91}"/>
              </a:ext>
            </a:extLst>
          </p:cNvPr>
          <p:cNvGrpSpPr/>
          <p:nvPr/>
        </p:nvGrpSpPr>
        <p:grpSpPr>
          <a:xfrm>
            <a:off x="7187345" y="4424265"/>
            <a:ext cx="91440" cy="182880"/>
            <a:chOff x="7755765" y="3047160"/>
            <a:chExt cx="131270" cy="1287917"/>
          </a:xfrm>
        </p:grpSpPr>
        <p:cxnSp>
          <p:nvCxnSpPr>
            <p:cNvPr id="359" name="Straight Connector 358">
              <a:extLst>
                <a:ext uri="{FF2B5EF4-FFF2-40B4-BE49-F238E27FC236}">
                  <a16:creationId xmlns:a16="http://schemas.microsoft.com/office/drawing/2014/main" id="{83B89CC7-8B13-F6A5-AF1E-ACEBE91BACFD}"/>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9AE63EBB-29D2-A123-7256-91F63D06829D}"/>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5EE4E8AB-79D0-2C0A-8DA6-B7F5F6104B0D}"/>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AB654969-7D58-1E5B-F587-11C8CDE9F723}"/>
              </a:ext>
            </a:extLst>
          </p:cNvPr>
          <p:cNvGrpSpPr/>
          <p:nvPr/>
        </p:nvGrpSpPr>
        <p:grpSpPr>
          <a:xfrm>
            <a:off x="8070314" y="4591019"/>
            <a:ext cx="91440" cy="256032"/>
            <a:chOff x="7755765" y="3047160"/>
            <a:chExt cx="131270" cy="1287917"/>
          </a:xfrm>
        </p:grpSpPr>
        <p:cxnSp>
          <p:nvCxnSpPr>
            <p:cNvPr id="363" name="Straight Connector 362">
              <a:extLst>
                <a:ext uri="{FF2B5EF4-FFF2-40B4-BE49-F238E27FC236}">
                  <a16:creationId xmlns:a16="http://schemas.microsoft.com/office/drawing/2014/main" id="{BBD08F3B-CCC2-6EAA-8162-81200FC1B18B}"/>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D035D054-D864-2882-353C-33C523FBBC5C}"/>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4DE2BEFF-4247-7B85-E7B2-8862D17AE619}"/>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57646ACF-6A64-2BC4-ECF3-DB1F9CF31200}"/>
              </a:ext>
            </a:extLst>
          </p:cNvPr>
          <p:cNvGrpSpPr/>
          <p:nvPr/>
        </p:nvGrpSpPr>
        <p:grpSpPr>
          <a:xfrm>
            <a:off x="8516975" y="4531735"/>
            <a:ext cx="91440" cy="283464"/>
            <a:chOff x="7755765" y="3047160"/>
            <a:chExt cx="131270" cy="1287917"/>
          </a:xfrm>
        </p:grpSpPr>
        <p:cxnSp>
          <p:nvCxnSpPr>
            <p:cNvPr id="367" name="Straight Connector 366">
              <a:extLst>
                <a:ext uri="{FF2B5EF4-FFF2-40B4-BE49-F238E27FC236}">
                  <a16:creationId xmlns:a16="http://schemas.microsoft.com/office/drawing/2014/main" id="{69E9B6B7-373E-B3D5-28B7-2F103263579F}"/>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EFFE80E4-A9F7-BAB6-A524-691A856120C3}"/>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5618E8BE-1020-246B-59EC-2012BC8CA029}"/>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AE384BE5-8716-D5AD-37AE-68BEC8BB75DA}"/>
              </a:ext>
            </a:extLst>
          </p:cNvPr>
          <p:cNvGrpSpPr/>
          <p:nvPr/>
        </p:nvGrpSpPr>
        <p:grpSpPr>
          <a:xfrm>
            <a:off x="8958898" y="4554618"/>
            <a:ext cx="91440" cy="210312"/>
            <a:chOff x="7755765" y="3047160"/>
            <a:chExt cx="131270" cy="1287917"/>
          </a:xfrm>
        </p:grpSpPr>
        <p:cxnSp>
          <p:nvCxnSpPr>
            <p:cNvPr id="371" name="Straight Connector 370">
              <a:extLst>
                <a:ext uri="{FF2B5EF4-FFF2-40B4-BE49-F238E27FC236}">
                  <a16:creationId xmlns:a16="http://schemas.microsoft.com/office/drawing/2014/main" id="{BF30DA8A-78B2-5AEE-91EC-3AE5D3FD8A84}"/>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BDEAD960-2F94-1756-4BFF-A491AD9778EC}"/>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595CB33A-0F63-C061-E046-F57DFEEA22F3}"/>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BCFCFD67-50E1-CD27-0451-836B25514658}"/>
              </a:ext>
            </a:extLst>
          </p:cNvPr>
          <p:cNvGrpSpPr/>
          <p:nvPr/>
        </p:nvGrpSpPr>
        <p:grpSpPr>
          <a:xfrm>
            <a:off x="10735018" y="4548197"/>
            <a:ext cx="91440" cy="256032"/>
            <a:chOff x="7755765" y="3047160"/>
            <a:chExt cx="131270" cy="1287917"/>
          </a:xfrm>
        </p:grpSpPr>
        <p:cxnSp>
          <p:nvCxnSpPr>
            <p:cNvPr id="375" name="Straight Connector 374">
              <a:extLst>
                <a:ext uri="{FF2B5EF4-FFF2-40B4-BE49-F238E27FC236}">
                  <a16:creationId xmlns:a16="http://schemas.microsoft.com/office/drawing/2014/main" id="{E99B73C7-0598-532D-4FAE-A3D60E80747A}"/>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5D8BA543-18C1-BCAB-F2A2-91E7C5C4527C}"/>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F47760FF-6DBA-4F5C-3F3A-383B2514661D}"/>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grpSp>
        <p:nvGrpSpPr>
          <p:cNvPr id="378" name="Group 377">
            <a:extLst>
              <a:ext uri="{FF2B5EF4-FFF2-40B4-BE49-F238E27FC236}">
                <a16:creationId xmlns:a16="http://schemas.microsoft.com/office/drawing/2014/main" id="{E3DFE8BA-F7B3-F121-8E9A-A03F46789927}"/>
              </a:ext>
            </a:extLst>
          </p:cNvPr>
          <p:cNvGrpSpPr/>
          <p:nvPr/>
        </p:nvGrpSpPr>
        <p:grpSpPr>
          <a:xfrm>
            <a:off x="8516975" y="5048033"/>
            <a:ext cx="91440" cy="210312"/>
            <a:chOff x="7755765" y="3047160"/>
            <a:chExt cx="131270" cy="1287917"/>
          </a:xfrm>
        </p:grpSpPr>
        <p:cxnSp>
          <p:nvCxnSpPr>
            <p:cNvPr id="379" name="Straight Connector 378">
              <a:extLst>
                <a:ext uri="{FF2B5EF4-FFF2-40B4-BE49-F238E27FC236}">
                  <a16:creationId xmlns:a16="http://schemas.microsoft.com/office/drawing/2014/main" id="{4E5B47C8-A606-8A40-952F-2EB0E3CC756D}"/>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F6E9B81E-9FA0-FEC9-02C0-8B900CA0238E}"/>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5C0B49EB-D93A-7746-10F8-C861C3E2AF1C}"/>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7DB5057D-03F1-783E-C572-B2FD85A8B62F}"/>
              </a:ext>
            </a:extLst>
          </p:cNvPr>
          <p:cNvGrpSpPr/>
          <p:nvPr/>
        </p:nvGrpSpPr>
        <p:grpSpPr>
          <a:xfrm>
            <a:off x="8959161" y="5123629"/>
            <a:ext cx="91440" cy="164592"/>
            <a:chOff x="7755765" y="3047160"/>
            <a:chExt cx="131270" cy="1287917"/>
          </a:xfrm>
        </p:grpSpPr>
        <p:cxnSp>
          <p:nvCxnSpPr>
            <p:cNvPr id="383" name="Straight Connector 382">
              <a:extLst>
                <a:ext uri="{FF2B5EF4-FFF2-40B4-BE49-F238E27FC236}">
                  <a16:creationId xmlns:a16="http://schemas.microsoft.com/office/drawing/2014/main" id="{33BD675C-D091-A22C-48DB-6C69CC1ABC7C}"/>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7ADB87B6-9C26-2138-F294-DD0E2B7FE798}"/>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A5D15D34-C184-30A0-29A0-9A8F0168103D}"/>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grpSp>
        <p:nvGrpSpPr>
          <p:cNvPr id="386" name="Group 385">
            <a:extLst>
              <a:ext uri="{FF2B5EF4-FFF2-40B4-BE49-F238E27FC236}">
                <a16:creationId xmlns:a16="http://schemas.microsoft.com/office/drawing/2014/main" id="{60CE1006-C246-301C-A36A-3A0F731B2EC5}"/>
              </a:ext>
            </a:extLst>
          </p:cNvPr>
          <p:cNvGrpSpPr/>
          <p:nvPr/>
        </p:nvGrpSpPr>
        <p:grpSpPr>
          <a:xfrm>
            <a:off x="10735018" y="5009423"/>
            <a:ext cx="91440" cy="192024"/>
            <a:chOff x="7755765" y="3047160"/>
            <a:chExt cx="131270" cy="1287917"/>
          </a:xfrm>
        </p:grpSpPr>
        <p:cxnSp>
          <p:nvCxnSpPr>
            <p:cNvPr id="387" name="Straight Connector 386">
              <a:extLst>
                <a:ext uri="{FF2B5EF4-FFF2-40B4-BE49-F238E27FC236}">
                  <a16:creationId xmlns:a16="http://schemas.microsoft.com/office/drawing/2014/main" id="{75A7CA53-C86D-49D8-181E-621BDABEA2D5}"/>
                </a:ext>
              </a:extLst>
            </p:cNvPr>
            <p:cNvCxnSpPr>
              <a:cxnSpLocks/>
            </p:cNvCxnSpPr>
            <p:nvPr/>
          </p:nvCxnSpPr>
          <p:spPr bwMode="auto">
            <a:xfrm>
              <a:off x="7755765" y="4335077"/>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70D38773-1022-7A19-1254-DFC11B118CD7}"/>
                </a:ext>
              </a:extLst>
            </p:cNvPr>
            <p:cNvCxnSpPr>
              <a:cxnSpLocks/>
            </p:cNvCxnSpPr>
            <p:nvPr/>
          </p:nvCxnSpPr>
          <p:spPr bwMode="auto">
            <a:xfrm>
              <a:off x="7755765" y="3047160"/>
              <a:ext cx="131270" cy="0"/>
            </a:xfrm>
            <a:prstGeom prst="line">
              <a:avLst/>
            </a:prstGeom>
            <a:noFill/>
            <a:ln w="25400" cap="flat" cmpd="sng" algn="ctr">
              <a:solidFill>
                <a:srgbClr val="E1471D"/>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57D984F4-E03B-8B28-D496-E24BFFB5FB18}"/>
                </a:ext>
              </a:extLst>
            </p:cNvPr>
            <p:cNvCxnSpPr/>
            <p:nvPr/>
          </p:nvCxnSpPr>
          <p:spPr bwMode="auto">
            <a:xfrm>
              <a:off x="7822040" y="3050756"/>
              <a:ext cx="0" cy="1284020"/>
            </a:xfrm>
            <a:prstGeom prst="line">
              <a:avLst/>
            </a:prstGeom>
            <a:noFill/>
            <a:ln w="25400" cap="flat" cmpd="sng" algn="ctr">
              <a:solidFill>
                <a:srgbClr val="E1471D"/>
              </a:solidFill>
              <a:prstDash val="solid"/>
              <a:round/>
              <a:headEnd type="none" w="med" len="med"/>
              <a:tailEnd type="none" w="med" len="med"/>
            </a:ln>
            <a:effectLst/>
          </p:spPr>
        </p:cxnSp>
      </p:grpSp>
      <p:sp>
        <p:nvSpPr>
          <p:cNvPr id="391" name="Oval 390">
            <a:extLst>
              <a:ext uri="{FF2B5EF4-FFF2-40B4-BE49-F238E27FC236}">
                <a16:creationId xmlns:a16="http://schemas.microsoft.com/office/drawing/2014/main" id="{88655C57-F6BA-066A-45C1-FA7BA29EFF8F}"/>
              </a:ext>
            </a:extLst>
          </p:cNvPr>
          <p:cNvSpPr/>
          <p:nvPr/>
        </p:nvSpPr>
        <p:spPr bwMode="auto">
          <a:xfrm>
            <a:off x="1892128" y="1731291"/>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 name="Oval 391">
            <a:extLst>
              <a:ext uri="{FF2B5EF4-FFF2-40B4-BE49-F238E27FC236}">
                <a16:creationId xmlns:a16="http://schemas.microsoft.com/office/drawing/2014/main" id="{91CBFF98-B345-BA64-D9E9-D5446A7C98BA}"/>
              </a:ext>
            </a:extLst>
          </p:cNvPr>
          <p:cNvSpPr/>
          <p:nvPr/>
        </p:nvSpPr>
        <p:spPr bwMode="auto">
          <a:xfrm>
            <a:off x="2762492" y="1814626"/>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3" name="Oval 392">
            <a:extLst>
              <a:ext uri="{FF2B5EF4-FFF2-40B4-BE49-F238E27FC236}">
                <a16:creationId xmlns:a16="http://schemas.microsoft.com/office/drawing/2014/main" id="{4183E25E-DC53-0491-40E2-DC78554B755A}"/>
              </a:ext>
            </a:extLst>
          </p:cNvPr>
          <p:cNvSpPr/>
          <p:nvPr/>
        </p:nvSpPr>
        <p:spPr bwMode="auto">
          <a:xfrm>
            <a:off x="2762492" y="2143126"/>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4" name="Oval 393">
            <a:extLst>
              <a:ext uri="{FF2B5EF4-FFF2-40B4-BE49-F238E27FC236}">
                <a16:creationId xmlns:a16="http://schemas.microsoft.com/office/drawing/2014/main" id="{906A7874-81DA-9E2C-8B11-80C40270B9A6}"/>
              </a:ext>
            </a:extLst>
          </p:cNvPr>
          <p:cNvSpPr/>
          <p:nvPr/>
        </p:nvSpPr>
        <p:spPr bwMode="auto">
          <a:xfrm>
            <a:off x="3209800" y="1802550"/>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5" name="Oval 394">
            <a:extLst>
              <a:ext uri="{FF2B5EF4-FFF2-40B4-BE49-F238E27FC236}">
                <a16:creationId xmlns:a16="http://schemas.microsoft.com/office/drawing/2014/main" id="{6E71B921-5968-1F0D-7BBD-2F344EDE34BD}"/>
              </a:ext>
            </a:extLst>
          </p:cNvPr>
          <p:cNvSpPr/>
          <p:nvPr/>
        </p:nvSpPr>
        <p:spPr bwMode="auto">
          <a:xfrm>
            <a:off x="3209800" y="2096125"/>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Oval 395">
            <a:extLst>
              <a:ext uri="{FF2B5EF4-FFF2-40B4-BE49-F238E27FC236}">
                <a16:creationId xmlns:a16="http://schemas.microsoft.com/office/drawing/2014/main" id="{1A7253E9-E03C-413F-F847-2E15AB7A64C4}"/>
              </a:ext>
            </a:extLst>
          </p:cNvPr>
          <p:cNvSpPr/>
          <p:nvPr/>
        </p:nvSpPr>
        <p:spPr bwMode="auto">
          <a:xfrm>
            <a:off x="3652787" y="1834450"/>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7" name="Oval 396">
            <a:extLst>
              <a:ext uri="{FF2B5EF4-FFF2-40B4-BE49-F238E27FC236}">
                <a16:creationId xmlns:a16="http://schemas.microsoft.com/office/drawing/2014/main" id="{29AB3574-02D4-52A5-609E-BB0F2F2BE11D}"/>
              </a:ext>
            </a:extLst>
          </p:cNvPr>
          <p:cNvSpPr/>
          <p:nvPr/>
        </p:nvSpPr>
        <p:spPr bwMode="auto">
          <a:xfrm>
            <a:off x="3652787" y="2010550"/>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8" name="Oval 397">
            <a:extLst>
              <a:ext uri="{FF2B5EF4-FFF2-40B4-BE49-F238E27FC236}">
                <a16:creationId xmlns:a16="http://schemas.microsoft.com/office/drawing/2014/main" id="{E3C6883B-D887-BABA-91BC-72653F8ED88E}"/>
              </a:ext>
            </a:extLst>
          </p:cNvPr>
          <p:cNvSpPr/>
          <p:nvPr/>
        </p:nvSpPr>
        <p:spPr bwMode="auto">
          <a:xfrm>
            <a:off x="5430085" y="1850546"/>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9" name="Oval 398">
            <a:extLst>
              <a:ext uri="{FF2B5EF4-FFF2-40B4-BE49-F238E27FC236}">
                <a16:creationId xmlns:a16="http://schemas.microsoft.com/office/drawing/2014/main" id="{3D7799D2-FD61-3387-9FCF-C341B8A7DDD3}"/>
              </a:ext>
            </a:extLst>
          </p:cNvPr>
          <p:cNvSpPr/>
          <p:nvPr/>
        </p:nvSpPr>
        <p:spPr bwMode="auto">
          <a:xfrm>
            <a:off x="5430085" y="2052046"/>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9" name="Oval 408">
            <a:extLst>
              <a:ext uri="{FF2B5EF4-FFF2-40B4-BE49-F238E27FC236}">
                <a16:creationId xmlns:a16="http://schemas.microsoft.com/office/drawing/2014/main" id="{1B02DECF-8B57-AB15-52D2-29891CB9EA83}"/>
              </a:ext>
            </a:extLst>
          </p:cNvPr>
          <p:cNvSpPr/>
          <p:nvPr/>
        </p:nvSpPr>
        <p:spPr bwMode="auto">
          <a:xfrm>
            <a:off x="2763642" y="4160004"/>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 name="Oval 409">
            <a:extLst>
              <a:ext uri="{FF2B5EF4-FFF2-40B4-BE49-F238E27FC236}">
                <a16:creationId xmlns:a16="http://schemas.microsoft.com/office/drawing/2014/main" id="{C66F5148-3DF0-DDAE-3237-E9786E72A6EA}"/>
              </a:ext>
            </a:extLst>
          </p:cNvPr>
          <p:cNvSpPr/>
          <p:nvPr/>
        </p:nvSpPr>
        <p:spPr bwMode="auto">
          <a:xfrm>
            <a:off x="2763642" y="4278954"/>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1" name="Oval 410">
            <a:extLst>
              <a:ext uri="{FF2B5EF4-FFF2-40B4-BE49-F238E27FC236}">
                <a16:creationId xmlns:a16="http://schemas.microsoft.com/office/drawing/2014/main" id="{A3426EF5-76F6-D8CF-D12C-986C7C3AA80B}"/>
              </a:ext>
            </a:extLst>
          </p:cNvPr>
          <p:cNvSpPr/>
          <p:nvPr/>
        </p:nvSpPr>
        <p:spPr bwMode="auto">
          <a:xfrm>
            <a:off x="3214830" y="4174398"/>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2" name="Oval 411">
            <a:extLst>
              <a:ext uri="{FF2B5EF4-FFF2-40B4-BE49-F238E27FC236}">
                <a16:creationId xmlns:a16="http://schemas.microsoft.com/office/drawing/2014/main" id="{AAF99033-B668-1577-D85B-33B3C91E9D5A}"/>
              </a:ext>
            </a:extLst>
          </p:cNvPr>
          <p:cNvSpPr/>
          <p:nvPr/>
        </p:nvSpPr>
        <p:spPr bwMode="auto">
          <a:xfrm>
            <a:off x="3214830" y="4353673"/>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3" name="Oval 412">
            <a:extLst>
              <a:ext uri="{FF2B5EF4-FFF2-40B4-BE49-F238E27FC236}">
                <a16:creationId xmlns:a16="http://schemas.microsoft.com/office/drawing/2014/main" id="{4ECD2382-87DF-C799-2F18-F3BA958663F1}"/>
              </a:ext>
            </a:extLst>
          </p:cNvPr>
          <p:cNvSpPr/>
          <p:nvPr/>
        </p:nvSpPr>
        <p:spPr bwMode="auto">
          <a:xfrm>
            <a:off x="3653956" y="4149132"/>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 name="Oval 413">
            <a:extLst>
              <a:ext uri="{FF2B5EF4-FFF2-40B4-BE49-F238E27FC236}">
                <a16:creationId xmlns:a16="http://schemas.microsoft.com/office/drawing/2014/main" id="{1CB7FB1A-6A8C-931C-1E9A-24036C68492E}"/>
              </a:ext>
            </a:extLst>
          </p:cNvPr>
          <p:cNvSpPr/>
          <p:nvPr/>
        </p:nvSpPr>
        <p:spPr bwMode="auto">
          <a:xfrm>
            <a:off x="3653956" y="4290307"/>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5" name="Oval 414">
            <a:extLst>
              <a:ext uri="{FF2B5EF4-FFF2-40B4-BE49-F238E27FC236}">
                <a16:creationId xmlns:a16="http://schemas.microsoft.com/office/drawing/2014/main" id="{1A354512-3320-ABB4-4030-167381E780D7}"/>
              </a:ext>
            </a:extLst>
          </p:cNvPr>
          <p:cNvSpPr/>
          <p:nvPr/>
        </p:nvSpPr>
        <p:spPr bwMode="auto">
          <a:xfrm>
            <a:off x="5425944" y="4144476"/>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6" name="Oval 415">
            <a:extLst>
              <a:ext uri="{FF2B5EF4-FFF2-40B4-BE49-F238E27FC236}">
                <a16:creationId xmlns:a16="http://schemas.microsoft.com/office/drawing/2014/main" id="{39333E8D-5032-CAB8-873B-2CE2E69371DB}"/>
              </a:ext>
            </a:extLst>
          </p:cNvPr>
          <p:cNvSpPr/>
          <p:nvPr/>
        </p:nvSpPr>
        <p:spPr bwMode="auto">
          <a:xfrm>
            <a:off x="5425944" y="4269776"/>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7" name="Freeform 416">
            <a:extLst>
              <a:ext uri="{FF2B5EF4-FFF2-40B4-BE49-F238E27FC236}">
                <a16:creationId xmlns:a16="http://schemas.microsoft.com/office/drawing/2014/main" id="{C0864564-9545-5D20-043A-7567D203EFB3}"/>
              </a:ext>
            </a:extLst>
          </p:cNvPr>
          <p:cNvSpPr/>
          <p:nvPr/>
        </p:nvSpPr>
        <p:spPr bwMode="auto">
          <a:xfrm>
            <a:off x="1924424" y="4177926"/>
            <a:ext cx="3540125" cy="44450"/>
          </a:xfrm>
          <a:custGeom>
            <a:avLst/>
            <a:gdLst>
              <a:gd name="connsiteX0" fmla="*/ 0 w 3540125"/>
              <a:gd name="connsiteY0" fmla="*/ 44450 h 44450"/>
              <a:gd name="connsiteX1" fmla="*/ 873125 w 3540125"/>
              <a:gd name="connsiteY1" fmla="*/ 15875 h 44450"/>
              <a:gd name="connsiteX2" fmla="*/ 1323975 w 3540125"/>
              <a:gd name="connsiteY2" fmla="*/ 28575 h 44450"/>
              <a:gd name="connsiteX3" fmla="*/ 1765300 w 3540125"/>
              <a:gd name="connsiteY3" fmla="*/ 9525 h 44450"/>
              <a:gd name="connsiteX4" fmla="*/ 3540125 w 3540125"/>
              <a:gd name="connsiteY4" fmla="*/ 0 h 44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0125" h="44450">
                <a:moveTo>
                  <a:pt x="0" y="44450"/>
                </a:moveTo>
                <a:lnTo>
                  <a:pt x="873125" y="15875"/>
                </a:lnTo>
                <a:lnTo>
                  <a:pt x="1323975" y="28575"/>
                </a:lnTo>
                <a:lnTo>
                  <a:pt x="1765300" y="9525"/>
                </a:lnTo>
                <a:lnTo>
                  <a:pt x="3540125" y="0"/>
                </a:lnTo>
              </a:path>
            </a:pathLst>
          </a:custGeom>
          <a:noFill/>
          <a:ln w="28575">
            <a:solidFill>
              <a:srgbClr val="015873"/>
            </a:solidFill>
            <a:miter lim="800000"/>
            <a:headEnd/>
            <a:tailEnd/>
          </a:ln>
        </p:spPr>
        <p:txBody>
          <a:bodyPr rtlCol="0" anchor="ctr"/>
          <a:lstStyle/>
          <a:p>
            <a:pPr algn="ctr"/>
            <a:endParaRPr lang="en-US"/>
          </a:p>
        </p:txBody>
      </p:sp>
      <p:grpSp>
        <p:nvGrpSpPr>
          <p:cNvPr id="278" name="Group 277">
            <a:extLst>
              <a:ext uri="{FF2B5EF4-FFF2-40B4-BE49-F238E27FC236}">
                <a16:creationId xmlns:a16="http://schemas.microsoft.com/office/drawing/2014/main" id="{57299BCD-ED70-B26C-5332-17B47D594B95}"/>
              </a:ext>
            </a:extLst>
          </p:cNvPr>
          <p:cNvGrpSpPr/>
          <p:nvPr/>
        </p:nvGrpSpPr>
        <p:grpSpPr>
          <a:xfrm>
            <a:off x="1883257" y="4139090"/>
            <a:ext cx="91440" cy="109728"/>
            <a:chOff x="7755765" y="3047160"/>
            <a:chExt cx="131270" cy="1287917"/>
          </a:xfrm>
        </p:grpSpPr>
        <p:cxnSp>
          <p:nvCxnSpPr>
            <p:cNvPr id="279" name="Straight Connector 278">
              <a:extLst>
                <a:ext uri="{FF2B5EF4-FFF2-40B4-BE49-F238E27FC236}">
                  <a16:creationId xmlns:a16="http://schemas.microsoft.com/office/drawing/2014/main" id="{FD702CFE-F4C0-37C2-F356-4F112723D22A}"/>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DDC22EDF-55CD-A4B7-DF89-1799547764ED}"/>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10AA32C6-9CA9-5FA6-54FF-A2B6F26A2D17}"/>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sp>
        <p:nvSpPr>
          <p:cNvPr id="407" name="Oval 406">
            <a:extLst>
              <a:ext uri="{FF2B5EF4-FFF2-40B4-BE49-F238E27FC236}">
                <a16:creationId xmlns:a16="http://schemas.microsoft.com/office/drawing/2014/main" id="{0CAA7FA4-8AF5-8864-799F-EDED507CB345}"/>
              </a:ext>
            </a:extLst>
          </p:cNvPr>
          <p:cNvSpPr/>
          <p:nvPr/>
        </p:nvSpPr>
        <p:spPr bwMode="auto">
          <a:xfrm>
            <a:off x="1896778" y="4169838"/>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8" name="Oval 407">
            <a:extLst>
              <a:ext uri="{FF2B5EF4-FFF2-40B4-BE49-F238E27FC236}">
                <a16:creationId xmlns:a16="http://schemas.microsoft.com/office/drawing/2014/main" id="{64E982A7-AFF6-CCCB-09FC-6085C88BB0CA}"/>
              </a:ext>
            </a:extLst>
          </p:cNvPr>
          <p:cNvSpPr/>
          <p:nvPr/>
        </p:nvSpPr>
        <p:spPr bwMode="auto">
          <a:xfrm>
            <a:off x="1896778" y="4152263"/>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8" name="Freeform 417">
            <a:extLst>
              <a:ext uri="{FF2B5EF4-FFF2-40B4-BE49-F238E27FC236}">
                <a16:creationId xmlns:a16="http://schemas.microsoft.com/office/drawing/2014/main" id="{1D9574E8-D833-CC72-64A7-29F2862A56C8}"/>
              </a:ext>
            </a:extLst>
          </p:cNvPr>
          <p:cNvSpPr/>
          <p:nvPr/>
        </p:nvSpPr>
        <p:spPr bwMode="auto">
          <a:xfrm>
            <a:off x="1927599" y="4184276"/>
            <a:ext cx="3533775" cy="200025"/>
          </a:xfrm>
          <a:custGeom>
            <a:avLst/>
            <a:gdLst>
              <a:gd name="connsiteX0" fmla="*/ 0 w 3533775"/>
              <a:gd name="connsiteY0" fmla="*/ 0 h 200025"/>
              <a:gd name="connsiteX1" fmla="*/ 869950 w 3533775"/>
              <a:gd name="connsiteY1" fmla="*/ 123825 h 200025"/>
              <a:gd name="connsiteX2" fmla="*/ 1317625 w 3533775"/>
              <a:gd name="connsiteY2" fmla="*/ 200025 h 200025"/>
              <a:gd name="connsiteX3" fmla="*/ 1758950 w 3533775"/>
              <a:gd name="connsiteY3" fmla="*/ 136525 h 200025"/>
              <a:gd name="connsiteX4" fmla="*/ 3533775 w 3533775"/>
              <a:gd name="connsiteY4" fmla="*/ 114300 h 200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3775" h="200025">
                <a:moveTo>
                  <a:pt x="0" y="0"/>
                </a:moveTo>
                <a:lnTo>
                  <a:pt x="869950" y="123825"/>
                </a:lnTo>
                <a:lnTo>
                  <a:pt x="1317625" y="200025"/>
                </a:lnTo>
                <a:lnTo>
                  <a:pt x="1758950" y="136525"/>
                </a:lnTo>
                <a:lnTo>
                  <a:pt x="3533775" y="114300"/>
                </a:lnTo>
              </a:path>
            </a:pathLst>
          </a:custGeom>
          <a:noFill/>
          <a:ln w="28575">
            <a:solidFill>
              <a:srgbClr val="E1471D"/>
            </a:solidFill>
            <a:miter lim="800000"/>
            <a:headEnd/>
            <a:tailEnd/>
          </a:ln>
        </p:spPr>
        <p:txBody>
          <a:bodyPr rtlCol="0" anchor="ctr"/>
          <a:lstStyle/>
          <a:p>
            <a:pPr algn="ctr"/>
            <a:endParaRPr lang="en-US"/>
          </a:p>
        </p:txBody>
      </p:sp>
      <p:grpSp>
        <p:nvGrpSpPr>
          <p:cNvPr id="421" name="Group 420">
            <a:extLst>
              <a:ext uri="{FF2B5EF4-FFF2-40B4-BE49-F238E27FC236}">
                <a16:creationId xmlns:a16="http://schemas.microsoft.com/office/drawing/2014/main" id="{32EB17ED-F854-0826-E9C0-E98AD67B532F}"/>
              </a:ext>
            </a:extLst>
          </p:cNvPr>
          <p:cNvGrpSpPr/>
          <p:nvPr/>
        </p:nvGrpSpPr>
        <p:grpSpPr>
          <a:xfrm>
            <a:off x="3863992" y="2712022"/>
            <a:ext cx="2049320" cy="338554"/>
            <a:chOff x="5074156" y="5808863"/>
            <a:chExt cx="2049320" cy="338554"/>
          </a:xfrm>
        </p:grpSpPr>
        <p:grpSp>
          <p:nvGrpSpPr>
            <p:cNvPr id="405" name="Group 404">
              <a:extLst>
                <a:ext uri="{FF2B5EF4-FFF2-40B4-BE49-F238E27FC236}">
                  <a16:creationId xmlns:a16="http://schemas.microsoft.com/office/drawing/2014/main" id="{E9F22EEE-F85F-4054-8BE6-12835DD9501E}"/>
                </a:ext>
              </a:extLst>
            </p:cNvPr>
            <p:cNvGrpSpPr/>
            <p:nvPr/>
          </p:nvGrpSpPr>
          <p:grpSpPr>
            <a:xfrm>
              <a:off x="5074156" y="5923276"/>
              <a:ext cx="321527" cy="109728"/>
              <a:chOff x="5958362" y="5937078"/>
              <a:chExt cx="321527" cy="109728"/>
            </a:xfrm>
          </p:grpSpPr>
          <p:sp>
            <p:nvSpPr>
              <p:cNvPr id="400" name="Oval 399">
                <a:extLst>
                  <a:ext uri="{FF2B5EF4-FFF2-40B4-BE49-F238E27FC236}">
                    <a16:creationId xmlns:a16="http://schemas.microsoft.com/office/drawing/2014/main" id="{378F788F-EE5C-D4DE-D4E4-0040BB9A8280}"/>
                  </a:ext>
                </a:extLst>
              </p:cNvPr>
              <p:cNvSpPr/>
              <p:nvPr/>
            </p:nvSpPr>
            <p:spPr bwMode="auto">
              <a:xfrm>
                <a:off x="6064261" y="5937078"/>
                <a:ext cx="109728" cy="10972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03" name="Straight Connector 402">
                <a:extLst>
                  <a:ext uri="{FF2B5EF4-FFF2-40B4-BE49-F238E27FC236}">
                    <a16:creationId xmlns:a16="http://schemas.microsoft.com/office/drawing/2014/main" id="{FF0F7F4C-9603-C701-CDD3-AF2BAC44A5B3}"/>
                  </a:ext>
                </a:extLst>
              </p:cNvPr>
              <p:cNvCxnSpPr>
                <a:cxnSpLocks/>
              </p:cNvCxnSpPr>
              <p:nvPr/>
            </p:nvCxnSpPr>
            <p:spPr bwMode="auto">
              <a:xfrm>
                <a:off x="5958362" y="5991942"/>
                <a:ext cx="32152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6" name="Group 405">
              <a:extLst>
                <a:ext uri="{FF2B5EF4-FFF2-40B4-BE49-F238E27FC236}">
                  <a16:creationId xmlns:a16="http://schemas.microsoft.com/office/drawing/2014/main" id="{68148E3F-7E30-4135-9894-71C6B15C2DB0}"/>
                </a:ext>
              </a:extLst>
            </p:cNvPr>
            <p:cNvGrpSpPr/>
            <p:nvPr/>
          </p:nvGrpSpPr>
          <p:grpSpPr>
            <a:xfrm>
              <a:off x="6226704" y="5923276"/>
              <a:ext cx="321527" cy="109728"/>
              <a:chOff x="5958362" y="6303785"/>
              <a:chExt cx="321527" cy="109728"/>
            </a:xfrm>
          </p:grpSpPr>
          <p:sp>
            <p:nvSpPr>
              <p:cNvPr id="401" name="Oval 400">
                <a:extLst>
                  <a:ext uri="{FF2B5EF4-FFF2-40B4-BE49-F238E27FC236}">
                    <a16:creationId xmlns:a16="http://schemas.microsoft.com/office/drawing/2014/main" id="{4CC62EEF-1AF5-2751-0D42-7F08B7D3BF16}"/>
                  </a:ext>
                </a:extLst>
              </p:cNvPr>
              <p:cNvSpPr/>
              <p:nvPr/>
            </p:nvSpPr>
            <p:spPr bwMode="auto">
              <a:xfrm>
                <a:off x="6064261" y="6303785"/>
                <a:ext cx="109728" cy="10972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04" name="Straight Connector 403">
                <a:extLst>
                  <a:ext uri="{FF2B5EF4-FFF2-40B4-BE49-F238E27FC236}">
                    <a16:creationId xmlns:a16="http://schemas.microsoft.com/office/drawing/2014/main" id="{D8BC0CE2-992B-8058-46C4-561A4537C5C8}"/>
                  </a:ext>
                </a:extLst>
              </p:cNvPr>
              <p:cNvCxnSpPr>
                <a:cxnSpLocks/>
              </p:cNvCxnSpPr>
              <p:nvPr/>
            </p:nvCxnSpPr>
            <p:spPr bwMode="auto">
              <a:xfrm>
                <a:off x="5958362" y="6360983"/>
                <a:ext cx="321527" cy="0"/>
              </a:xfrm>
              <a:prstGeom prst="line">
                <a:avLst/>
              </a:prstGeom>
              <a:noFill/>
              <a:ln w="28575" cap="flat" cmpd="sng" algn="ctr">
                <a:solidFill>
                  <a:schemeClr val="accent1"/>
                </a:solidFill>
                <a:prstDash val="solid"/>
                <a:round/>
                <a:headEnd type="none" w="med" len="med"/>
                <a:tailEnd type="none" w="med" len="med"/>
              </a:ln>
              <a:effectLst/>
            </p:spPr>
          </p:cxnSp>
        </p:grpSp>
        <p:sp>
          <p:nvSpPr>
            <p:cNvPr id="419" name="TextBox 418">
              <a:extLst>
                <a:ext uri="{FF2B5EF4-FFF2-40B4-BE49-F238E27FC236}">
                  <a16:creationId xmlns:a16="http://schemas.microsoft.com/office/drawing/2014/main" id="{2C97AF88-05B9-A6F8-8438-CE75CCFA3001}"/>
                </a:ext>
              </a:extLst>
            </p:cNvPr>
            <p:cNvSpPr txBox="1"/>
            <p:nvPr/>
          </p:nvSpPr>
          <p:spPr bwMode="auto">
            <a:xfrm>
              <a:off x="5373193" y="5808863"/>
              <a:ext cx="8191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Surgery</a:t>
              </a:r>
            </a:p>
          </p:txBody>
        </p:sp>
        <p:sp>
          <p:nvSpPr>
            <p:cNvPr id="420" name="TextBox 419">
              <a:extLst>
                <a:ext uri="{FF2B5EF4-FFF2-40B4-BE49-F238E27FC236}">
                  <a16:creationId xmlns:a16="http://schemas.microsoft.com/office/drawing/2014/main" id="{312474BB-5831-07C6-3FD3-1DA1345E9324}"/>
                </a:ext>
              </a:extLst>
            </p:cNvPr>
            <p:cNvSpPr txBox="1"/>
            <p:nvPr/>
          </p:nvSpPr>
          <p:spPr bwMode="auto">
            <a:xfrm>
              <a:off x="6522414" y="5808863"/>
              <a:ext cx="601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SBRT</a:t>
              </a:r>
            </a:p>
          </p:txBody>
        </p:sp>
      </p:grpSp>
      <p:sp>
        <p:nvSpPr>
          <p:cNvPr id="423" name="Oval 422">
            <a:extLst>
              <a:ext uri="{FF2B5EF4-FFF2-40B4-BE49-F238E27FC236}">
                <a16:creationId xmlns:a16="http://schemas.microsoft.com/office/drawing/2014/main" id="{AEA7D213-4A9A-83B9-D2DC-6B10979C20B1}"/>
              </a:ext>
            </a:extLst>
          </p:cNvPr>
          <p:cNvSpPr/>
          <p:nvPr/>
        </p:nvSpPr>
        <p:spPr bwMode="auto">
          <a:xfrm>
            <a:off x="7207383" y="1812620"/>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4" name="Oval 423">
            <a:extLst>
              <a:ext uri="{FF2B5EF4-FFF2-40B4-BE49-F238E27FC236}">
                <a16:creationId xmlns:a16="http://schemas.microsoft.com/office/drawing/2014/main" id="{A1E50730-1F5E-1996-B114-03F4A3C51DCE}"/>
              </a:ext>
            </a:extLst>
          </p:cNvPr>
          <p:cNvSpPr/>
          <p:nvPr/>
        </p:nvSpPr>
        <p:spPr bwMode="auto">
          <a:xfrm>
            <a:off x="7194594" y="4485063"/>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5" name="Oval 424">
            <a:extLst>
              <a:ext uri="{FF2B5EF4-FFF2-40B4-BE49-F238E27FC236}">
                <a16:creationId xmlns:a16="http://schemas.microsoft.com/office/drawing/2014/main" id="{31EE5457-19BE-28A7-EA66-76D835CC5B6A}"/>
              </a:ext>
            </a:extLst>
          </p:cNvPr>
          <p:cNvSpPr/>
          <p:nvPr/>
        </p:nvSpPr>
        <p:spPr bwMode="auto">
          <a:xfrm>
            <a:off x="7194594" y="4626238"/>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38" name="Group 237">
            <a:extLst>
              <a:ext uri="{FF2B5EF4-FFF2-40B4-BE49-F238E27FC236}">
                <a16:creationId xmlns:a16="http://schemas.microsoft.com/office/drawing/2014/main" id="{73C53B9D-1327-5DCD-6EB8-EF36B43F8B78}"/>
              </a:ext>
            </a:extLst>
          </p:cNvPr>
          <p:cNvGrpSpPr/>
          <p:nvPr/>
        </p:nvGrpSpPr>
        <p:grpSpPr>
          <a:xfrm>
            <a:off x="1873591" y="1770004"/>
            <a:ext cx="91440" cy="109728"/>
            <a:chOff x="7755765" y="3047160"/>
            <a:chExt cx="131270" cy="1287917"/>
          </a:xfrm>
        </p:grpSpPr>
        <p:cxnSp>
          <p:nvCxnSpPr>
            <p:cNvPr id="239" name="Straight Connector 238">
              <a:extLst>
                <a:ext uri="{FF2B5EF4-FFF2-40B4-BE49-F238E27FC236}">
                  <a16:creationId xmlns:a16="http://schemas.microsoft.com/office/drawing/2014/main" id="{150A51F9-0DE6-7F73-4A8A-A91226BDB6C9}"/>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BCC7B7EA-B508-E03D-B8CC-B326E9F47580}"/>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4460C717-8AD0-FA49-EB7E-8A791FE18732}"/>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sp>
        <p:nvSpPr>
          <p:cNvPr id="390" name="Oval 389">
            <a:extLst>
              <a:ext uri="{FF2B5EF4-FFF2-40B4-BE49-F238E27FC236}">
                <a16:creationId xmlns:a16="http://schemas.microsoft.com/office/drawing/2014/main" id="{3FA8C94D-DE57-D283-FD3C-70A8181DC047}"/>
              </a:ext>
            </a:extLst>
          </p:cNvPr>
          <p:cNvSpPr/>
          <p:nvPr/>
        </p:nvSpPr>
        <p:spPr bwMode="auto">
          <a:xfrm>
            <a:off x="1892128" y="1793316"/>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6" name="Freeform 425">
            <a:extLst>
              <a:ext uri="{FF2B5EF4-FFF2-40B4-BE49-F238E27FC236}">
                <a16:creationId xmlns:a16="http://schemas.microsoft.com/office/drawing/2014/main" id="{8355BA69-42B5-E369-BAC8-0A1121335C4A}"/>
              </a:ext>
            </a:extLst>
          </p:cNvPr>
          <p:cNvSpPr/>
          <p:nvPr/>
        </p:nvSpPr>
        <p:spPr bwMode="auto">
          <a:xfrm>
            <a:off x="1924424" y="1822824"/>
            <a:ext cx="3543300" cy="63500"/>
          </a:xfrm>
          <a:custGeom>
            <a:avLst/>
            <a:gdLst>
              <a:gd name="connsiteX0" fmla="*/ 0 w 3543300"/>
              <a:gd name="connsiteY0" fmla="*/ 0 h 63500"/>
              <a:gd name="connsiteX1" fmla="*/ 876300 w 3543300"/>
              <a:gd name="connsiteY1" fmla="*/ 25400 h 63500"/>
              <a:gd name="connsiteX2" fmla="*/ 1320800 w 3543300"/>
              <a:gd name="connsiteY2" fmla="*/ 19050 h 63500"/>
              <a:gd name="connsiteX3" fmla="*/ 1762125 w 3543300"/>
              <a:gd name="connsiteY3" fmla="*/ 47625 h 63500"/>
              <a:gd name="connsiteX4" fmla="*/ 3543300 w 3543300"/>
              <a:gd name="connsiteY4" fmla="*/ 63500 h 6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63500">
                <a:moveTo>
                  <a:pt x="0" y="0"/>
                </a:moveTo>
                <a:lnTo>
                  <a:pt x="876300" y="25400"/>
                </a:lnTo>
                <a:lnTo>
                  <a:pt x="1320800" y="19050"/>
                </a:lnTo>
                <a:lnTo>
                  <a:pt x="1762125" y="47625"/>
                </a:lnTo>
                <a:lnTo>
                  <a:pt x="3543300" y="63500"/>
                </a:lnTo>
              </a:path>
            </a:pathLst>
          </a:custGeom>
          <a:noFill/>
          <a:ln w="28575">
            <a:solidFill>
              <a:srgbClr val="015873"/>
            </a:solidFill>
            <a:miter lim="800000"/>
            <a:headEnd/>
            <a:tailEnd/>
          </a:ln>
        </p:spPr>
        <p:txBody>
          <a:bodyPr rtlCol="0" anchor="ctr"/>
          <a:lstStyle/>
          <a:p>
            <a:pPr algn="ctr"/>
            <a:endParaRPr lang="en-US"/>
          </a:p>
        </p:txBody>
      </p:sp>
      <p:sp>
        <p:nvSpPr>
          <p:cNvPr id="427" name="Freeform 426">
            <a:extLst>
              <a:ext uri="{FF2B5EF4-FFF2-40B4-BE49-F238E27FC236}">
                <a16:creationId xmlns:a16="http://schemas.microsoft.com/office/drawing/2014/main" id="{E109AF0B-EB5D-CF91-24FA-4BD9B05A9F05}"/>
              </a:ext>
            </a:extLst>
          </p:cNvPr>
          <p:cNvSpPr/>
          <p:nvPr/>
        </p:nvSpPr>
        <p:spPr bwMode="auto">
          <a:xfrm>
            <a:off x="1924424" y="1752974"/>
            <a:ext cx="3543300" cy="425450"/>
          </a:xfrm>
          <a:custGeom>
            <a:avLst/>
            <a:gdLst>
              <a:gd name="connsiteX0" fmla="*/ 0 w 3543300"/>
              <a:gd name="connsiteY0" fmla="*/ 0 h 425450"/>
              <a:gd name="connsiteX1" fmla="*/ 873125 w 3543300"/>
              <a:gd name="connsiteY1" fmla="*/ 425450 h 425450"/>
              <a:gd name="connsiteX2" fmla="*/ 1320800 w 3543300"/>
              <a:gd name="connsiteY2" fmla="*/ 377825 h 425450"/>
              <a:gd name="connsiteX3" fmla="*/ 1762125 w 3543300"/>
              <a:gd name="connsiteY3" fmla="*/ 288925 h 425450"/>
              <a:gd name="connsiteX4" fmla="*/ 3543300 w 3543300"/>
              <a:gd name="connsiteY4" fmla="*/ 333375 h 425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425450">
                <a:moveTo>
                  <a:pt x="0" y="0"/>
                </a:moveTo>
                <a:lnTo>
                  <a:pt x="873125" y="425450"/>
                </a:lnTo>
                <a:lnTo>
                  <a:pt x="1320800" y="377825"/>
                </a:lnTo>
                <a:lnTo>
                  <a:pt x="1762125" y="288925"/>
                </a:lnTo>
                <a:lnTo>
                  <a:pt x="3543300" y="333375"/>
                </a:lnTo>
              </a:path>
            </a:pathLst>
          </a:custGeom>
          <a:noFill/>
          <a:ln w="28575">
            <a:solidFill>
              <a:srgbClr val="E1471D"/>
            </a:solidFill>
            <a:miter lim="800000"/>
            <a:headEnd/>
            <a:tailEnd/>
          </a:ln>
        </p:spPr>
        <p:txBody>
          <a:bodyPr rtlCol="0" anchor="ctr"/>
          <a:lstStyle/>
          <a:p>
            <a:pPr algn="ctr"/>
            <a:endParaRPr lang="en-US"/>
          </a:p>
        </p:txBody>
      </p:sp>
      <p:sp>
        <p:nvSpPr>
          <p:cNvPr id="428" name="Oval 427">
            <a:extLst>
              <a:ext uri="{FF2B5EF4-FFF2-40B4-BE49-F238E27FC236}">
                <a16:creationId xmlns:a16="http://schemas.microsoft.com/office/drawing/2014/main" id="{32AAA3D9-8FD2-53C5-FD5B-A20051685D46}"/>
              </a:ext>
            </a:extLst>
          </p:cNvPr>
          <p:cNvSpPr/>
          <p:nvPr/>
        </p:nvSpPr>
        <p:spPr bwMode="auto">
          <a:xfrm>
            <a:off x="8081539" y="1823075"/>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9" name="Oval 428">
            <a:extLst>
              <a:ext uri="{FF2B5EF4-FFF2-40B4-BE49-F238E27FC236}">
                <a16:creationId xmlns:a16="http://schemas.microsoft.com/office/drawing/2014/main" id="{873F6626-366A-3738-256A-1E677160F131}"/>
              </a:ext>
            </a:extLst>
          </p:cNvPr>
          <p:cNvSpPr/>
          <p:nvPr/>
        </p:nvSpPr>
        <p:spPr bwMode="auto">
          <a:xfrm>
            <a:off x="8081539" y="1865825"/>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0" name="Oval 429">
            <a:extLst>
              <a:ext uri="{FF2B5EF4-FFF2-40B4-BE49-F238E27FC236}">
                <a16:creationId xmlns:a16="http://schemas.microsoft.com/office/drawing/2014/main" id="{11BA02DC-2376-9442-2962-5D0C5E13ECA2}"/>
              </a:ext>
            </a:extLst>
          </p:cNvPr>
          <p:cNvSpPr/>
          <p:nvPr/>
        </p:nvSpPr>
        <p:spPr bwMode="auto">
          <a:xfrm>
            <a:off x="8527316" y="1803201"/>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1" name="Oval 430">
            <a:extLst>
              <a:ext uri="{FF2B5EF4-FFF2-40B4-BE49-F238E27FC236}">
                <a16:creationId xmlns:a16="http://schemas.microsoft.com/office/drawing/2014/main" id="{02ACCF3A-1377-EC47-D31B-96601120DF83}"/>
              </a:ext>
            </a:extLst>
          </p:cNvPr>
          <p:cNvSpPr/>
          <p:nvPr/>
        </p:nvSpPr>
        <p:spPr bwMode="auto">
          <a:xfrm>
            <a:off x="8527316" y="1880876"/>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2" name="Oval 431">
            <a:extLst>
              <a:ext uri="{FF2B5EF4-FFF2-40B4-BE49-F238E27FC236}">
                <a16:creationId xmlns:a16="http://schemas.microsoft.com/office/drawing/2014/main" id="{A80AEE4B-A358-5A41-8DBB-196D124F343E}"/>
              </a:ext>
            </a:extLst>
          </p:cNvPr>
          <p:cNvSpPr/>
          <p:nvPr/>
        </p:nvSpPr>
        <p:spPr bwMode="auto">
          <a:xfrm>
            <a:off x="8968270" y="1784218"/>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3" name="Oval 432">
            <a:extLst>
              <a:ext uri="{FF2B5EF4-FFF2-40B4-BE49-F238E27FC236}">
                <a16:creationId xmlns:a16="http://schemas.microsoft.com/office/drawing/2014/main" id="{37AA6FC9-3213-9631-E639-CBAC8932721D}"/>
              </a:ext>
            </a:extLst>
          </p:cNvPr>
          <p:cNvSpPr/>
          <p:nvPr/>
        </p:nvSpPr>
        <p:spPr bwMode="auto">
          <a:xfrm>
            <a:off x="8968270" y="1925393"/>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4" name="Oval 433">
            <a:extLst>
              <a:ext uri="{FF2B5EF4-FFF2-40B4-BE49-F238E27FC236}">
                <a16:creationId xmlns:a16="http://schemas.microsoft.com/office/drawing/2014/main" id="{52A97275-8C58-FDD4-EE4C-376D60332E70}"/>
              </a:ext>
            </a:extLst>
          </p:cNvPr>
          <p:cNvSpPr/>
          <p:nvPr/>
        </p:nvSpPr>
        <p:spPr bwMode="auto">
          <a:xfrm>
            <a:off x="10743352" y="1768640"/>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5" name="Oval 434">
            <a:extLst>
              <a:ext uri="{FF2B5EF4-FFF2-40B4-BE49-F238E27FC236}">
                <a16:creationId xmlns:a16="http://schemas.microsoft.com/office/drawing/2014/main" id="{F89E3A86-C0F6-A4C3-6B6F-4C84C273368B}"/>
              </a:ext>
            </a:extLst>
          </p:cNvPr>
          <p:cNvSpPr/>
          <p:nvPr/>
        </p:nvSpPr>
        <p:spPr bwMode="auto">
          <a:xfrm>
            <a:off x="10743352" y="1839965"/>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6" name="Freeform 435">
            <a:extLst>
              <a:ext uri="{FF2B5EF4-FFF2-40B4-BE49-F238E27FC236}">
                <a16:creationId xmlns:a16="http://schemas.microsoft.com/office/drawing/2014/main" id="{7DCB376B-EB73-CE56-E897-E3517A4D614B}"/>
              </a:ext>
            </a:extLst>
          </p:cNvPr>
          <p:cNvSpPr/>
          <p:nvPr/>
        </p:nvSpPr>
        <p:spPr bwMode="auto">
          <a:xfrm>
            <a:off x="7239374" y="1845049"/>
            <a:ext cx="3540125" cy="111125"/>
          </a:xfrm>
          <a:custGeom>
            <a:avLst/>
            <a:gdLst>
              <a:gd name="connsiteX0" fmla="*/ 0 w 3540125"/>
              <a:gd name="connsiteY0" fmla="*/ 0 h 111125"/>
              <a:gd name="connsiteX1" fmla="*/ 876300 w 3540125"/>
              <a:gd name="connsiteY1" fmla="*/ 53975 h 111125"/>
              <a:gd name="connsiteX2" fmla="*/ 1320800 w 3540125"/>
              <a:gd name="connsiteY2" fmla="*/ 66675 h 111125"/>
              <a:gd name="connsiteX3" fmla="*/ 1765300 w 3540125"/>
              <a:gd name="connsiteY3" fmla="*/ 111125 h 111125"/>
              <a:gd name="connsiteX4" fmla="*/ 3540125 w 3540125"/>
              <a:gd name="connsiteY4" fmla="*/ 25400 h 111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0125" h="111125">
                <a:moveTo>
                  <a:pt x="0" y="0"/>
                </a:moveTo>
                <a:lnTo>
                  <a:pt x="876300" y="53975"/>
                </a:lnTo>
                <a:lnTo>
                  <a:pt x="1320800" y="66675"/>
                </a:lnTo>
                <a:lnTo>
                  <a:pt x="1765300" y="111125"/>
                </a:lnTo>
                <a:lnTo>
                  <a:pt x="3540125" y="25400"/>
                </a:lnTo>
              </a:path>
            </a:pathLst>
          </a:custGeom>
          <a:noFill/>
          <a:ln w="28575">
            <a:solidFill>
              <a:srgbClr val="E1471D"/>
            </a:solidFill>
            <a:miter lim="800000"/>
            <a:headEnd/>
            <a:tailEnd/>
          </a:ln>
        </p:spPr>
        <p:txBody>
          <a:bodyPr rtlCol="0" anchor="ctr"/>
          <a:lstStyle/>
          <a:p>
            <a:pPr algn="ctr"/>
            <a:endParaRPr lang="en-US"/>
          </a:p>
        </p:txBody>
      </p:sp>
      <p:sp>
        <p:nvSpPr>
          <p:cNvPr id="422" name="Oval 421">
            <a:extLst>
              <a:ext uri="{FF2B5EF4-FFF2-40B4-BE49-F238E27FC236}">
                <a16:creationId xmlns:a16="http://schemas.microsoft.com/office/drawing/2014/main" id="{D5BDA3A8-B10D-3A94-326A-615D4C15A7F2}"/>
              </a:ext>
            </a:extLst>
          </p:cNvPr>
          <p:cNvSpPr/>
          <p:nvPr/>
        </p:nvSpPr>
        <p:spPr bwMode="auto">
          <a:xfrm>
            <a:off x="7207383" y="1855595"/>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8" name="Group 317">
            <a:extLst>
              <a:ext uri="{FF2B5EF4-FFF2-40B4-BE49-F238E27FC236}">
                <a16:creationId xmlns:a16="http://schemas.microsoft.com/office/drawing/2014/main" id="{E7A5AFB5-4557-BD5F-129C-FF77CDF7BB76}"/>
              </a:ext>
            </a:extLst>
          </p:cNvPr>
          <p:cNvGrpSpPr/>
          <p:nvPr/>
        </p:nvGrpSpPr>
        <p:grpSpPr>
          <a:xfrm>
            <a:off x="7195207" y="1830224"/>
            <a:ext cx="91440" cy="109728"/>
            <a:chOff x="7755765" y="3047160"/>
            <a:chExt cx="131270" cy="1287917"/>
          </a:xfrm>
        </p:grpSpPr>
        <p:cxnSp>
          <p:nvCxnSpPr>
            <p:cNvPr id="319" name="Straight Connector 318">
              <a:extLst>
                <a:ext uri="{FF2B5EF4-FFF2-40B4-BE49-F238E27FC236}">
                  <a16:creationId xmlns:a16="http://schemas.microsoft.com/office/drawing/2014/main" id="{995CC9D6-95EC-B0AF-282C-A31DCCAF468F}"/>
                </a:ext>
              </a:extLst>
            </p:cNvPr>
            <p:cNvCxnSpPr>
              <a:cxnSpLocks/>
            </p:cNvCxnSpPr>
            <p:nvPr/>
          </p:nvCxnSpPr>
          <p:spPr bwMode="auto">
            <a:xfrm>
              <a:off x="7755765" y="4335077"/>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1A16DB91-CE97-36B5-D06E-0513C5B91167}"/>
                </a:ext>
              </a:extLst>
            </p:cNvPr>
            <p:cNvCxnSpPr>
              <a:cxnSpLocks/>
            </p:cNvCxnSpPr>
            <p:nvPr/>
          </p:nvCxnSpPr>
          <p:spPr bwMode="auto">
            <a:xfrm>
              <a:off x="7755765" y="3047160"/>
              <a:ext cx="131270" cy="0"/>
            </a:xfrm>
            <a:prstGeom prst="line">
              <a:avLst/>
            </a:prstGeom>
            <a:noFill/>
            <a:ln w="25400" cap="flat" cmpd="sng" algn="ctr">
              <a:solidFill>
                <a:srgbClr val="01587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F9E5D80B-359B-6EDE-BC1B-117AC1C91D23}"/>
                </a:ext>
              </a:extLst>
            </p:cNvPr>
            <p:cNvCxnSpPr/>
            <p:nvPr/>
          </p:nvCxnSpPr>
          <p:spPr bwMode="auto">
            <a:xfrm>
              <a:off x="7822040" y="3050756"/>
              <a:ext cx="0" cy="1284020"/>
            </a:xfrm>
            <a:prstGeom prst="line">
              <a:avLst/>
            </a:prstGeom>
            <a:noFill/>
            <a:ln w="25400" cap="flat" cmpd="sng" algn="ctr">
              <a:solidFill>
                <a:srgbClr val="015873"/>
              </a:solidFill>
              <a:prstDash val="solid"/>
              <a:round/>
              <a:headEnd type="none" w="med" len="med"/>
              <a:tailEnd type="none" w="med" len="med"/>
            </a:ln>
            <a:effectLst/>
          </p:spPr>
        </p:cxnSp>
      </p:grpSp>
      <p:sp>
        <p:nvSpPr>
          <p:cNvPr id="437" name="Freeform 436">
            <a:extLst>
              <a:ext uri="{FF2B5EF4-FFF2-40B4-BE49-F238E27FC236}">
                <a16:creationId xmlns:a16="http://schemas.microsoft.com/office/drawing/2014/main" id="{E3BFFDDA-9744-808C-2B7E-13890D68FE60}"/>
              </a:ext>
            </a:extLst>
          </p:cNvPr>
          <p:cNvSpPr/>
          <p:nvPr/>
        </p:nvSpPr>
        <p:spPr bwMode="auto">
          <a:xfrm>
            <a:off x="7239374" y="1803774"/>
            <a:ext cx="3540125" cy="85725"/>
          </a:xfrm>
          <a:custGeom>
            <a:avLst/>
            <a:gdLst>
              <a:gd name="connsiteX0" fmla="*/ 0 w 3540125"/>
              <a:gd name="connsiteY0" fmla="*/ 85725 h 85725"/>
              <a:gd name="connsiteX1" fmla="*/ 876300 w 3540125"/>
              <a:gd name="connsiteY1" fmla="*/ 47625 h 85725"/>
              <a:gd name="connsiteX2" fmla="*/ 1320800 w 3540125"/>
              <a:gd name="connsiteY2" fmla="*/ 31750 h 85725"/>
              <a:gd name="connsiteX3" fmla="*/ 1765300 w 3540125"/>
              <a:gd name="connsiteY3" fmla="*/ 15875 h 85725"/>
              <a:gd name="connsiteX4" fmla="*/ 3540125 w 3540125"/>
              <a:gd name="connsiteY4" fmla="*/ 0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0125" h="85725">
                <a:moveTo>
                  <a:pt x="0" y="85725"/>
                </a:moveTo>
                <a:lnTo>
                  <a:pt x="876300" y="47625"/>
                </a:lnTo>
                <a:lnTo>
                  <a:pt x="1320800" y="31750"/>
                </a:lnTo>
                <a:lnTo>
                  <a:pt x="1765300" y="15875"/>
                </a:lnTo>
                <a:lnTo>
                  <a:pt x="3540125" y="0"/>
                </a:lnTo>
              </a:path>
            </a:pathLst>
          </a:custGeom>
          <a:noFill/>
          <a:ln w="28575">
            <a:solidFill>
              <a:srgbClr val="015873"/>
            </a:solidFill>
            <a:miter lim="800000"/>
            <a:headEnd/>
            <a:tailEnd/>
          </a:ln>
        </p:spPr>
        <p:txBody>
          <a:bodyPr rtlCol="0" anchor="ctr"/>
          <a:lstStyle/>
          <a:p>
            <a:pPr algn="ctr"/>
            <a:endParaRPr lang="en-US"/>
          </a:p>
        </p:txBody>
      </p:sp>
      <p:sp>
        <p:nvSpPr>
          <p:cNvPr id="438" name="Oval 437">
            <a:extLst>
              <a:ext uri="{FF2B5EF4-FFF2-40B4-BE49-F238E27FC236}">
                <a16:creationId xmlns:a16="http://schemas.microsoft.com/office/drawing/2014/main" id="{3AFE02BD-AD3C-FB22-C344-2CC02E94F4E4}"/>
              </a:ext>
            </a:extLst>
          </p:cNvPr>
          <p:cNvSpPr/>
          <p:nvPr/>
        </p:nvSpPr>
        <p:spPr bwMode="auto">
          <a:xfrm>
            <a:off x="8083519" y="4684656"/>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9" name="Oval 438">
            <a:extLst>
              <a:ext uri="{FF2B5EF4-FFF2-40B4-BE49-F238E27FC236}">
                <a16:creationId xmlns:a16="http://schemas.microsoft.com/office/drawing/2014/main" id="{F67EC46A-84F9-D02C-CD7E-22725F08F6FB}"/>
              </a:ext>
            </a:extLst>
          </p:cNvPr>
          <p:cNvSpPr/>
          <p:nvPr/>
        </p:nvSpPr>
        <p:spPr bwMode="auto">
          <a:xfrm>
            <a:off x="8083519" y="5260806"/>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0" name="Oval 439">
            <a:extLst>
              <a:ext uri="{FF2B5EF4-FFF2-40B4-BE49-F238E27FC236}">
                <a16:creationId xmlns:a16="http://schemas.microsoft.com/office/drawing/2014/main" id="{993211EF-F072-280E-D798-60ABEA9E6A23}"/>
              </a:ext>
            </a:extLst>
          </p:cNvPr>
          <p:cNvSpPr/>
          <p:nvPr/>
        </p:nvSpPr>
        <p:spPr bwMode="auto">
          <a:xfrm>
            <a:off x="8528918" y="4644272"/>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1" name="Oval 440">
            <a:extLst>
              <a:ext uri="{FF2B5EF4-FFF2-40B4-BE49-F238E27FC236}">
                <a16:creationId xmlns:a16="http://schemas.microsoft.com/office/drawing/2014/main" id="{26BDC176-62CB-B3D5-4846-6ED092DB95D6}"/>
              </a:ext>
            </a:extLst>
          </p:cNvPr>
          <p:cNvSpPr/>
          <p:nvPr/>
        </p:nvSpPr>
        <p:spPr bwMode="auto">
          <a:xfrm>
            <a:off x="8528918" y="5121997"/>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2" name="Oval 441">
            <a:extLst>
              <a:ext uri="{FF2B5EF4-FFF2-40B4-BE49-F238E27FC236}">
                <a16:creationId xmlns:a16="http://schemas.microsoft.com/office/drawing/2014/main" id="{0DB78063-212D-5B9B-0C49-79451D1B94D2}"/>
              </a:ext>
            </a:extLst>
          </p:cNvPr>
          <p:cNvSpPr/>
          <p:nvPr/>
        </p:nvSpPr>
        <p:spPr bwMode="auto">
          <a:xfrm>
            <a:off x="8971445" y="4628263"/>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3" name="Oval 442">
            <a:extLst>
              <a:ext uri="{FF2B5EF4-FFF2-40B4-BE49-F238E27FC236}">
                <a16:creationId xmlns:a16="http://schemas.microsoft.com/office/drawing/2014/main" id="{78F92390-276C-9555-F1A0-598326CE9F49}"/>
              </a:ext>
            </a:extLst>
          </p:cNvPr>
          <p:cNvSpPr/>
          <p:nvPr/>
        </p:nvSpPr>
        <p:spPr bwMode="auto">
          <a:xfrm>
            <a:off x="8971445" y="5172663"/>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4" name="Oval 443">
            <a:extLst>
              <a:ext uri="{FF2B5EF4-FFF2-40B4-BE49-F238E27FC236}">
                <a16:creationId xmlns:a16="http://schemas.microsoft.com/office/drawing/2014/main" id="{8456CF63-0E63-8780-32D8-BAC329737A42}"/>
              </a:ext>
            </a:extLst>
          </p:cNvPr>
          <p:cNvSpPr/>
          <p:nvPr/>
        </p:nvSpPr>
        <p:spPr bwMode="auto">
          <a:xfrm>
            <a:off x="10743352" y="4645450"/>
            <a:ext cx="64008" cy="64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5" name="Oval 444">
            <a:extLst>
              <a:ext uri="{FF2B5EF4-FFF2-40B4-BE49-F238E27FC236}">
                <a16:creationId xmlns:a16="http://schemas.microsoft.com/office/drawing/2014/main" id="{CE256502-8583-E17D-6985-6C67D0950F28}"/>
              </a:ext>
            </a:extLst>
          </p:cNvPr>
          <p:cNvSpPr/>
          <p:nvPr/>
        </p:nvSpPr>
        <p:spPr bwMode="auto">
          <a:xfrm>
            <a:off x="10743352" y="5072375"/>
            <a:ext cx="64008" cy="64008"/>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6" name="Freeform 445">
            <a:extLst>
              <a:ext uri="{FF2B5EF4-FFF2-40B4-BE49-F238E27FC236}">
                <a16:creationId xmlns:a16="http://schemas.microsoft.com/office/drawing/2014/main" id="{436DA2EC-FBC8-CE70-7A38-18B6CFE68CBF}"/>
              </a:ext>
            </a:extLst>
          </p:cNvPr>
          <p:cNvSpPr/>
          <p:nvPr/>
        </p:nvSpPr>
        <p:spPr bwMode="auto">
          <a:xfrm>
            <a:off x="7223499" y="4514476"/>
            <a:ext cx="3556000" cy="206375"/>
          </a:xfrm>
          <a:custGeom>
            <a:avLst/>
            <a:gdLst>
              <a:gd name="connsiteX0" fmla="*/ 0 w 3556000"/>
              <a:gd name="connsiteY0" fmla="*/ 0 h 206375"/>
              <a:gd name="connsiteX1" fmla="*/ 889000 w 3556000"/>
              <a:gd name="connsiteY1" fmla="*/ 206375 h 206375"/>
              <a:gd name="connsiteX2" fmla="*/ 1336675 w 3556000"/>
              <a:gd name="connsiteY2" fmla="*/ 165100 h 206375"/>
              <a:gd name="connsiteX3" fmla="*/ 1784350 w 3556000"/>
              <a:gd name="connsiteY3" fmla="*/ 152400 h 206375"/>
              <a:gd name="connsiteX4" fmla="*/ 3556000 w 3556000"/>
              <a:gd name="connsiteY4" fmla="*/ 168275 h 206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6000" h="206375">
                <a:moveTo>
                  <a:pt x="0" y="0"/>
                </a:moveTo>
                <a:lnTo>
                  <a:pt x="889000" y="206375"/>
                </a:lnTo>
                <a:lnTo>
                  <a:pt x="1336675" y="165100"/>
                </a:lnTo>
                <a:lnTo>
                  <a:pt x="1784350" y="152400"/>
                </a:lnTo>
                <a:lnTo>
                  <a:pt x="3556000" y="168275"/>
                </a:lnTo>
              </a:path>
            </a:pathLst>
          </a:custGeom>
          <a:noFill/>
          <a:ln w="28575">
            <a:solidFill>
              <a:srgbClr val="015873"/>
            </a:solidFill>
            <a:miter lim="800000"/>
            <a:headEnd/>
            <a:tailEnd/>
          </a:ln>
        </p:spPr>
        <p:txBody>
          <a:bodyPr rtlCol="0" anchor="ctr"/>
          <a:lstStyle/>
          <a:p>
            <a:pPr algn="ctr"/>
            <a:endParaRPr lang="en-US"/>
          </a:p>
        </p:txBody>
      </p:sp>
      <p:sp>
        <p:nvSpPr>
          <p:cNvPr id="447" name="Freeform 446">
            <a:extLst>
              <a:ext uri="{FF2B5EF4-FFF2-40B4-BE49-F238E27FC236}">
                <a16:creationId xmlns:a16="http://schemas.microsoft.com/office/drawing/2014/main" id="{44F68E61-C44E-82DC-BCA2-F3D911A00738}"/>
              </a:ext>
            </a:extLst>
          </p:cNvPr>
          <p:cNvSpPr/>
          <p:nvPr/>
        </p:nvSpPr>
        <p:spPr bwMode="auto">
          <a:xfrm>
            <a:off x="7226674" y="4657351"/>
            <a:ext cx="3552825" cy="638175"/>
          </a:xfrm>
          <a:custGeom>
            <a:avLst/>
            <a:gdLst>
              <a:gd name="connsiteX0" fmla="*/ 0 w 3552825"/>
              <a:gd name="connsiteY0" fmla="*/ 0 h 638175"/>
              <a:gd name="connsiteX1" fmla="*/ 889000 w 3552825"/>
              <a:gd name="connsiteY1" fmla="*/ 638175 h 638175"/>
              <a:gd name="connsiteX2" fmla="*/ 1333500 w 3552825"/>
              <a:gd name="connsiteY2" fmla="*/ 498475 h 638175"/>
              <a:gd name="connsiteX3" fmla="*/ 1778000 w 3552825"/>
              <a:gd name="connsiteY3" fmla="*/ 552450 h 638175"/>
              <a:gd name="connsiteX4" fmla="*/ 3552825 w 3552825"/>
              <a:gd name="connsiteY4" fmla="*/ 450850 h 638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2825" h="638175">
                <a:moveTo>
                  <a:pt x="0" y="0"/>
                </a:moveTo>
                <a:lnTo>
                  <a:pt x="889000" y="638175"/>
                </a:lnTo>
                <a:lnTo>
                  <a:pt x="1333500" y="498475"/>
                </a:lnTo>
                <a:lnTo>
                  <a:pt x="1778000" y="552450"/>
                </a:lnTo>
                <a:lnTo>
                  <a:pt x="3552825" y="450850"/>
                </a:lnTo>
              </a:path>
            </a:pathLst>
          </a:custGeom>
          <a:noFill/>
          <a:ln w="28575">
            <a:solidFill>
              <a:srgbClr val="E1471D"/>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1718564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a:xfrm>
            <a:off x="609759" y="225601"/>
            <a:ext cx="5472306" cy="1103313"/>
          </a:xfrm>
        </p:spPr>
        <p:txBody>
          <a:bodyPr/>
          <a:lstStyle/>
          <a:p>
            <a:r>
              <a:rPr lang="en-US" dirty="0"/>
              <a:t>PACE-A: Safety Outcomes</a:t>
            </a:r>
          </a:p>
        </p:txBody>
      </p:sp>
      <p:graphicFrame>
        <p:nvGraphicFramePr>
          <p:cNvPr id="4" name="Group 3">
            <a:extLst>
              <a:ext uri="{FF2B5EF4-FFF2-40B4-BE49-F238E27FC236}">
                <a16:creationId xmlns:a16="http://schemas.microsoft.com/office/drawing/2014/main" id="{D9A4B7CD-291B-4584-2A31-C308F94D30CD}"/>
              </a:ext>
            </a:extLst>
          </p:cNvPr>
          <p:cNvGraphicFramePr>
            <a:graphicFrameLocks/>
          </p:cNvGraphicFramePr>
          <p:nvPr/>
        </p:nvGraphicFramePr>
        <p:xfrm>
          <a:off x="588558" y="1440393"/>
          <a:ext cx="5339322" cy="3017568"/>
        </p:xfrm>
        <a:graphic>
          <a:graphicData uri="http://schemas.openxmlformats.org/drawingml/2006/table">
            <a:tbl>
              <a:tblPr/>
              <a:tblGrid>
                <a:gridCol w="1991639">
                  <a:extLst>
                    <a:ext uri="{9D8B030D-6E8A-4147-A177-3AD203B41FA5}">
                      <a16:colId xmlns:a16="http://schemas.microsoft.com/office/drawing/2014/main" val="20000"/>
                    </a:ext>
                  </a:extLst>
                </a:gridCol>
                <a:gridCol w="1199287">
                  <a:extLst>
                    <a:ext uri="{9D8B030D-6E8A-4147-A177-3AD203B41FA5}">
                      <a16:colId xmlns:a16="http://schemas.microsoft.com/office/drawing/2014/main" val="3128711085"/>
                    </a:ext>
                  </a:extLst>
                </a:gridCol>
                <a:gridCol w="1171852">
                  <a:extLst>
                    <a:ext uri="{9D8B030D-6E8A-4147-A177-3AD203B41FA5}">
                      <a16:colId xmlns:a16="http://schemas.microsoft.com/office/drawing/2014/main" val="2279489033"/>
                    </a:ext>
                  </a:extLst>
                </a:gridCol>
                <a:gridCol w="976544">
                  <a:extLst>
                    <a:ext uri="{9D8B030D-6E8A-4147-A177-3AD203B41FA5}">
                      <a16:colId xmlns:a16="http://schemas.microsoft.com/office/drawing/2014/main" val="4141812307"/>
                    </a:ext>
                  </a:extLst>
                </a:gridCol>
              </a:tblGrid>
              <a:tr h="2860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Safety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Surgery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SBRT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5580445"/>
                  </a:ext>
                </a:extLst>
              </a:tr>
              <a:tr h="4086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CTCAE GI toxicity up to 2 yr,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0/1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 (100)</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 (100)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086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CTCAE GU toxicity up to 2 yr,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0/1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 (90.7)</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(90.7)</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5" name="Text Box 15">
            <a:extLst>
              <a:ext uri="{FF2B5EF4-FFF2-40B4-BE49-F238E27FC236}">
                <a16:creationId xmlns:a16="http://schemas.microsoft.com/office/drawing/2014/main" id="{CDCA21F8-250D-99EE-DF45-3BB06F7E3169}"/>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van As. ASCO GU 2023. </a:t>
            </a:r>
            <a:r>
              <a:rPr lang="nl-NL" altLang="en-US" sz="1200" b="0" spc="-10" dirty="0" err="1">
                <a:solidFill>
                  <a:srgbClr val="455560"/>
                </a:solidFill>
                <a:latin typeface="Calibri" panose="020F0502020204030204" pitchFamily="34" charset="0"/>
                <a:cs typeface="Calibri" panose="020F0502020204030204" pitchFamily="34" charset="0"/>
              </a:rPr>
              <a:t>Abstr</a:t>
            </a:r>
            <a:r>
              <a:rPr lang="nl-NL" altLang="en-US" sz="1200" b="0" spc="-10" dirty="0">
                <a:solidFill>
                  <a:srgbClr val="455560"/>
                </a:solidFill>
                <a:latin typeface="Calibri" panose="020F0502020204030204" pitchFamily="34" charset="0"/>
                <a:cs typeface="Calibri" panose="020F0502020204030204" pitchFamily="34" charset="0"/>
              </a:rPr>
              <a:t> 298.</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69" name="Rectangle 168">
            <a:extLst>
              <a:ext uri="{FF2B5EF4-FFF2-40B4-BE49-F238E27FC236}">
                <a16:creationId xmlns:a16="http://schemas.microsoft.com/office/drawing/2014/main" id="{46170111-3671-81B6-FF37-7F0189884771}"/>
              </a:ext>
            </a:extLst>
          </p:cNvPr>
          <p:cNvSpPr/>
          <p:nvPr/>
        </p:nvSpPr>
        <p:spPr bwMode="auto">
          <a:xfrm flipV="1">
            <a:off x="7967196" y="1094913"/>
            <a:ext cx="166072" cy="10062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52765EC4-B1B4-7996-F8BB-007BAC8E360B}"/>
              </a:ext>
            </a:extLst>
          </p:cNvPr>
          <p:cNvSpPr/>
          <p:nvPr/>
        </p:nvSpPr>
        <p:spPr bwMode="auto">
          <a:xfrm flipV="1">
            <a:off x="7355568" y="1097453"/>
            <a:ext cx="166072" cy="10062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B7ADA4A5-5A5F-7CD8-4718-27015981C5DF}"/>
              </a:ext>
            </a:extLst>
          </p:cNvPr>
          <p:cNvSpPr/>
          <p:nvPr/>
        </p:nvSpPr>
        <p:spPr bwMode="auto">
          <a:xfrm flipV="1">
            <a:off x="9192124" y="1094982"/>
            <a:ext cx="166072" cy="5720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TextBox 8">
            <a:extLst>
              <a:ext uri="{FF2B5EF4-FFF2-40B4-BE49-F238E27FC236}">
                <a16:creationId xmlns:a16="http://schemas.microsoft.com/office/drawing/2014/main" id="{758F5FF5-5BEB-BF3A-274C-B75F91BE4A26}"/>
              </a:ext>
            </a:extLst>
          </p:cNvPr>
          <p:cNvSpPr txBox="1"/>
          <p:nvPr/>
        </p:nvSpPr>
        <p:spPr bwMode="auto">
          <a:xfrm>
            <a:off x="6977050" y="506310"/>
            <a:ext cx="43581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Worst GI AE by Grade</a:t>
            </a:r>
          </a:p>
        </p:txBody>
      </p:sp>
      <p:grpSp>
        <p:nvGrpSpPr>
          <p:cNvPr id="3" name="Group 2">
            <a:extLst>
              <a:ext uri="{FF2B5EF4-FFF2-40B4-BE49-F238E27FC236}">
                <a16:creationId xmlns:a16="http://schemas.microsoft.com/office/drawing/2014/main" id="{755DC04B-54B3-51A7-0F4B-89FA93E38A5D}"/>
              </a:ext>
            </a:extLst>
          </p:cNvPr>
          <p:cNvGrpSpPr/>
          <p:nvPr/>
        </p:nvGrpSpPr>
        <p:grpSpPr>
          <a:xfrm>
            <a:off x="6556742" y="960201"/>
            <a:ext cx="420308" cy="1646826"/>
            <a:chOff x="450637" y="3077423"/>
            <a:chExt cx="420308" cy="1646826"/>
          </a:xfrm>
        </p:grpSpPr>
        <p:sp>
          <p:nvSpPr>
            <p:cNvPr id="7" name="TextBox 6">
              <a:extLst>
                <a:ext uri="{FF2B5EF4-FFF2-40B4-BE49-F238E27FC236}">
                  <a16:creationId xmlns:a16="http://schemas.microsoft.com/office/drawing/2014/main" id="{846CEEEE-C47F-5581-34E9-BC8F67A61588}"/>
                </a:ext>
              </a:extLst>
            </p:cNvPr>
            <p:cNvSpPr txBox="1"/>
            <p:nvPr/>
          </p:nvSpPr>
          <p:spPr bwMode="auto">
            <a:xfrm>
              <a:off x="450637" y="3077423"/>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1" name="TextBox 10">
              <a:extLst>
                <a:ext uri="{FF2B5EF4-FFF2-40B4-BE49-F238E27FC236}">
                  <a16:creationId xmlns:a16="http://schemas.microsoft.com/office/drawing/2014/main" id="{52B5D3BB-B94F-F3AE-1448-D547F5068998}"/>
                </a:ext>
              </a:extLst>
            </p:cNvPr>
            <p:cNvSpPr txBox="1"/>
            <p:nvPr/>
          </p:nvSpPr>
          <p:spPr bwMode="auto">
            <a:xfrm>
              <a:off x="529185" y="335138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2" name="TextBox 11">
              <a:extLst>
                <a:ext uri="{FF2B5EF4-FFF2-40B4-BE49-F238E27FC236}">
                  <a16:creationId xmlns:a16="http://schemas.microsoft.com/office/drawing/2014/main" id="{D3535A1B-4F07-43C0-08C9-594265C0F82D}"/>
                </a:ext>
              </a:extLst>
            </p:cNvPr>
            <p:cNvSpPr txBox="1"/>
            <p:nvPr/>
          </p:nvSpPr>
          <p:spPr bwMode="auto">
            <a:xfrm>
              <a:off x="529185" y="36253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3" name="TextBox 12">
              <a:extLst>
                <a:ext uri="{FF2B5EF4-FFF2-40B4-BE49-F238E27FC236}">
                  <a16:creationId xmlns:a16="http://schemas.microsoft.com/office/drawing/2014/main" id="{DBB550C7-F88E-1D99-468D-1A8D04CF1046}"/>
                </a:ext>
              </a:extLst>
            </p:cNvPr>
            <p:cNvSpPr txBox="1"/>
            <p:nvPr/>
          </p:nvSpPr>
          <p:spPr bwMode="auto">
            <a:xfrm>
              <a:off x="529185" y="389931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4" name="TextBox 13">
              <a:extLst>
                <a:ext uri="{FF2B5EF4-FFF2-40B4-BE49-F238E27FC236}">
                  <a16:creationId xmlns:a16="http://schemas.microsoft.com/office/drawing/2014/main" id="{476F3E03-FE4F-B973-01DE-DCB57D6AD92B}"/>
                </a:ext>
              </a:extLst>
            </p:cNvPr>
            <p:cNvSpPr txBox="1"/>
            <p:nvPr/>
          </p:nvSpPr>
          <p:spPr bwMode="auto">
            <a:xfrm>
              <a:off x="529185" y="417328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5" name="TextBox 14">
              <a:extLst>
                <a:ext uri="{FF2B5EF4-FFF2-40B4-BE49-F238E27FC236}">
                  <a16:creationId xmlns:a16="http://schemas.microsoft.com/office/drawing/2014/main" id="{18B67A2E-F63F-9416-11B7-4B95615C535C}"/>
                </a:ext>
              </a:extLst>
            </p:cNvPr>
            <p:cNvSpPr txBox="1"/>
            <p:nvPr/>
          </p:nvSpPr>
          <p:spPr bwMode="auto">
            <a:xfrm>
              <a:off x="607732" y="444725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sp>
        <p:nvSpPr>
          <p:cNvPr id="16" name="TextBox 15">
            <a:extLst>
              <a:ext uri="{FF2B5EF4-FFF2-40B4-BE49-F238E27FC236}">
                <a16:creationId xmlns:a16="http://schemas.microsoft.com/office/drawing/2014/main" id="{B9F9A62A-A124-B66F-681A-0A931F8B2BDC}"/>
              </a:ext>
            </a:extLst>
          </p:cNvPr>
          <p:cNvSpPr txBox="1"/>
          <p:nvPr/>
        </p:nvSpPr>
        <p:spPr bwMode="auto">
          <a:xfrm rot="16200000">
            <a:off x="6062030" y="1611758"/>
            <a:ext cx="10106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Percentage</a:t>
            </a:r>
          </a:p>
        </p:txBody>
      </p:sp>
      <p:sp>
        <p:nvSpPr>
          <p:cNvPr id="17" name="TextBox 16">
            <a:extLst>
              <a:ext uri="{FF2B5EF4-FFF2-40B4-BE49-F238E27FC236}">
                <a16:creationId xmlns:a16="http://schemas.microsoft.com/office/drawing/2014/main" id="{655EF9BE-E0CB-09D4-8CDD-D0D21424D61B}"/>
              </a:ext>
            </a:extLst>
          </p:cNvPr>
          <p:cNvSpPr txBox="1"/>
          <p:nvPr/>
        </p:nvSpPr>
        <p:spPr bwMode="auto">
          <a:xfrm rot="16200000">
            <a:off x="6865834" y="2620340"/>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grpSp>
        <p:nvGrpSpPr>
          <p:cNvPr id="18" name="Group 17">
            <a:extLst>
              <a:ext uri="{FF2B5EF4-FFF2-40B4-BE49-F238E27FC236}">
                <a16:creationId xmlns:a16="http://schemas.microsoft.com/office/drawing/2014/main" id="{13F7A5D6-C6B6-F15E-AB86-EC20C509FE9F}"/>
              </a:ext>
            </a:extLst>
          </p:cNvPr>
          <p:cNvGrpSpPr/>
          <p:nvPr/>
        </p:nvGrpSpPr>
        <p:grpSpPr>
          <a:xfrm>
            <a:off x="6924682" y="1098700"/>
            <a:ext cx="69850" cy="1369827"/>
            <a:chOff x="920177" y="3215922"/>
            <a:chExt cx="69850" cy="1369827"/>
          </a:xfrm>
        </p:grpSpPr>
        <p:cxnSp>
          <p:nvCxnSpPr>
            <p:cNvPr id="19" name="Straight Connector 18">
              <a:extLst>
                <a:ext uri="{FF2B5EF4-FFF2-40B4-BE49-F238E27FC236}">
                  <a16:creationId xmlns:a16="http://schemas.microsoft.com/office/drawing/2014/main" id="{C14A3C88-23AC-279B-CF21-893A729FACE6}"/>
                </a:ext>
              </a:extLst>
            </p:cNvPr>
            <p:cNvCxnSpPr>
              <a:cxnSpLocks/>
            </p:cNvCxnSpPr>
            <p:nvPr/>
          </p:nvCxnSpPr>
          <p:spPr bwMode="auto">
            <a:xfrm>
              <a:off x="920177" y="321592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C73B356-C9C2-4A2A-0AC5-5D0B6F198E25}"/>
                </a:ext>
              </a:extLst>
            </p:cNvPr>
            <p:cNvCxnSpPr>
              <a:cxnSpLocks/>
            </p:cNvCxnSpPr>
            <p:nvPr/>
          </p:nvCxnSpPr>
          <p:spPr bwMode="auto">
            <a:xfrm>
              <a:off x="920177" y="3489887"/>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4BD20D6-E664-6AFE-92D5-204B48658936}"/>
                </a:ext>
              </a:extLst>
            </p:cNvPr>
            <p:cNvCxnSpPr>
              <a:cxnSpLocks/>
            </p:cNvCxnSpPr>
            <p:nvPr/>
          </p:nvCxnSpPr>
          <p:spPr bwMode="auto">
            <a:xfrm>
              <a:off x="920177" y="376385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E450DBD-80E7-6F7E-F3E0-27C3B204BEF1}"/>
                </a:ext>
              </a:extLst>
            </p:cNvPr>
            <p:cNvCxnSpPr>
              <a:cxnSpLocks/>
            </p:cNvCxnSpPr>
            <p:nvPr/>
          </p:nvCxnSpPr>
          <p:spPr bwMode="auto">
            <a:xfrm>
              <a:off x="920177" y="4037817"/>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EC346FC-40DD-B744-B7D1-E6D337607C36}"/>
                </a:ext>
              </a:extLst>
            </p:cNvPr>
            <p:cNvCxnSpPr>
              <a:cxnSpLocks/>
            </p:cNvCxnSpPr>
            <p:nvPr/>
          </p:nvCxnSpPr>
          <p:spPr bwMode="auto">
            <a:xfrm>
              <a:off x="920177" y="431178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72BA0C9-59A4-D7E8-9604-49ADE4AA7756}"/>
                </a:ext>
              </a:extLst>
            </p:cNvPr>
            <p:cNvCxnSpPr>
              <a:cxnSpLocks/>
            </p:cNvCxnSpPr>
            <p:nvPr/>
          </p:nvCxnSpPr>
          <p:spPr bwMode="auto">
            <a:xfrm>
              <a:off x="920177" y="4585749"/>
              <a:ext cx="69850" cy="0"/>
            </a:xfrm>
            <a:prstGeom prst="line">
              <a:avLst/>
            </a:prstGeom>
            <a:noFill/>
            <a:ln w="28575" cap="flat" cmpd="sng" algn="ctr">
              <a:solidFill>
                <a:schemeClr val="bg1"/>
              </a:solidFill>
              <a:prstDash val="solid"/>
              <a:round/>
              <a:headEnd type="none" w="med" len="med"/>
              <a:tailEnd type="none" w="med" len="med"/>
            </a:ln>
            <a:effectLst/>
          </p:spPr>
        </p:cxnSp>
      </p:grpSp>
      <p:sp>
        <p:nvSpPr>
          <p:cNvPr id="25" name="TextBox 24">
            <a:extLst>
              <a:ext uri="{FF2B5EF4-FFF2-40B4-BE49-F238E27FC236}">
                <a16:creationId xmlns:a16="http://schemas.microsoft.com/office/drawing/2014/main" id="{EC414147-9EE5-2E9A-54EC-176268B11183}"/>
              </a:ext>
            </a:extLst>
          </p:cNvPr>
          <p:cNvSpPr txBox="1"/>
          <p:nvPr/>
        </p:nvSpPr>
        <p:spPr bwMode="auto">
          <a:xfrm rot="16200000">
            <a:off x="7192089" y="2539965"/>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26" name="TextBox 25">
            <a:extLst>
              <a:ext uri="{FF2B5EF4-FFF2-40B4-BE49-F238E27FC236}">
                <a16:creationId xmlns:a16="http://schemas.microsoft.com/office/drawing/2014/main" id="{1299780C-6F6F-1ADD-7FE7-60B3A957F096}"/>
              </a:ext>
            </a:extLst>
          </p:cNvPr>
          <p:cNvSpPr txBox="1"/>
          <p:nvPr/>
        </p:nvSpPr>
        <p:spPr bwMode="auto">
          <a:xfrm>
            <a:off x="8331712" y="3193829"/>
            <a:ext cx="1689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Months Post Treatment</a:t>
            </a:r>
          </a:p>
        </p:txBody>
      </p:sp>
      <p:sp>
        <p:nvSpPr>
          <p:cNvPr id="27" name="TextBox 26">
            <a:extLst>
              <a:ext uri="{FF2B5EF4-FFF2-40B4-BE49-F238E27FC236}">
                <a16:creationId xmlns:a16="http://schemas.microsoft.com/office/drawing/2014/main" id="{190C37BA-455B-31AE-0236-4A6906C99E66}"/>
              </a:ext>
            </a:extLst>
          </p:cNvPr>
          <p:cNvSpPr txBox="1"/>
          <p:nvPr/>
        </p:nvSpPr>
        <p:spPr bwMode="auto">
          <a:xfrm>
            <a:off x="7200989" y="296957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28" name="Rectangle 27">
            <a:extLst>
              <a:ext uri="{FF2B5EF4-FFF2-40B4-BE49-F238E27FC236}">
                <a16:creationId xmlns:a16="http://schemas.microsoft.com/office/drawing/2014/main" id="{145723F7-3BBF-33E7-BC44-9E1309D99AA1}"/>
              </a:ext>
            </a:extLst>
          </p:cNvPr>
          <p:cNvSpPr/>
          <p:nvPr/>
        </p:nvSpPr>
        <p:spPr bwMode="auto">
          <a:xfrm>
            <a:off x="7139010" y="1553029"/>
            <a:ext cx="166072" cy="907588"/>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CFF154E9-FAF4-BB21-4029-40CE51DD9C59}"/>
              </a:ext>
            </a:extLst>
          </p:cNvPr>
          <p:cNvSpPr/>
          <p:nvPr/>
        </p:nvSpPr>
        <p:spPr bwMode="auto">
          <a:xfrm>
            <a:off x="7355568" y="1428338"/>
            <a:ext cx="166072" cy="10322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TextBox 29">
            <a:extLst>
              <a:ext uri="{FF2B5EF4-FFF2-40B4-BE49-F238E27FC236}">
                <a16:creationId xmlns:a16="http://schemas.microsoft.com/office/drawing/2014/main" id="{9D46122B-8B5A-4953-B108-CA0B5F5E4CCB}"/>
              </a:ext>
            </a:extLst>
          </p:cNvPr>
          <p:cNvSpPr txBox="1"/>
          <p:nvPr/>
        </p:nvSpPr>
        <p:spPr bwMode="auto">
          <a:xfrm rot="16200000">
            <a:off x="7475474" y="2620340"/>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31" name="TextBox 30">
            <a:extLst>
              <a:ext uri="{FF2B5EF4-FFF2-40B4-BE49-F238E27FC236}">
                <a16:creationId xmlns:a16="http://schemas.microsoft.com/office/drawing/2014/main" id="{0E06FCF8-4E4A-7C07-2FCD-7BFA6A2A7603}"/>
              </a:ext>
            </a:extLst>
          </p:cNvPr>
          <p:cNvSpPr txBox="1"/>
          <p:nvPr/>
        </p:nvSpPr>
        <p:spPr bwMode="auto">
          <a:xfrm rot="16200000">
            <a:off x="7801729" y="2539965"/>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32" name="TextBox 31">
            <a:extLst>
              <a:ext uri="{FF2B5EF4-FFF2-40B4-BE49-F238E27FC236}">
                <a16:creationId xmlns:a16="http://schemas.microsoft.com/office/drawing/2014/main" id="{23CF0639-51A8-FAB2-E223-8E7FF121BC07}"/>
              </a:ext>
            </a:extLst>
          </p:cNvPr>
          <p:cNvSpPr txBox="1"/>
          <p:nvPr/>
        </p:nvSpPr>
        <p:spPr bwMode="auto">
          <a:xfrm>
            <a:off x="7810630" y="296957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33" name="Rectangle 32">
            <a:extLst>
              <a:ext uri="{FF2B5EF4-FFF2-40B4-BE49-F238E27FC236}">
                <a16:creationId xmlns:a16="http://schemas.microsoft.com/office/drawing/2014/main" id="{0B3CF8BD-C835-95FB-7D6D-7DBC1470BE3E}"/>
              </a:ext>
            </a:extLst>
          </p:cNvPr>
          <p:cNvSpPr/>
          <p:nvPr/>
        </p:nvSpPr>
        <p:spPr bwMode="auto">
          <a:xfrm>
            <a:off x="7749588" y="1450973"/>
            <a:ext cx="166072" cy="1009643"/>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D60203D5-32BA-802F-7C13-EAF2759F59CE}"/>
              </a:ext>
            </a:extLst>
          </p:cNvPr>
          <p:cNvSpPr/>
          <p:nvPr/>
        </p:nvSpPr>
        <p:spPr bwMode="auto">
          <a:xfrm>
            <a:off x="7967196" y="1450974"/>
            <a:ext cx="166072" cy="10096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TextBox 36">
            <a:extLst>
              <a:ext uri="{FF2B5EF4-FFF2-40B4-BE49-F238E27FC236}">
                <a16:creationId xmlns:a16="http://schemas.microsoft.com/office/drawing/2014/main" id="{96EF472C-2AAB-D967-B5D4-3FA6280B7C47}"/>
              </a:ext>
            </a:extLst>
          </p:cNvPr>
          <p:cNvSpPr txBox="1"/>
          <p:nvPr/>
        </p:nvSpPr>
        <p:spPr bwMode="auto">
          <a:xfrm rot="16200000">
            <a:off x="8077848" y="2620340"/>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38" name="TextBox 37">
            <a:extLst>
              <a:ext uri="{FF2B5EF4-FFF2-40B4-BE49-F238E27FC236}">
                <a16:creationId xmlns:a16="http://schemas.microsoft.com/office/drawing/2014/main" id="{1B820D9E-6C8F-D438-B8C3-83EF3D670D53}"/>
              </a:ext>
            </a:extLst>
          </p:cNvPr>
          <p:cNvSpPr txBox="1"/>
          <p:nvPr/>
        </p:nvSpPr>
        <p:spPr bwMode="auto">
          <a:xfrm rot="16200000">
            <a:off x="8404103" y="2539965"/>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39" name="TextBox 38">
            <a:extLst>
              <a:ext uri="{FF2B5EF4-FFF2-40B4-BE49-F238E27FC236}">
                <a16:creationId xmlns:a16="http://schemas.microsoft.com/office/drawing/2014/main" id="{120FF4D4-6696-9B52-CB48-3005BEE0B1C2}"/>
              </a:ext>
            </a:extLst>
          </p:cNvPr>
          <p:cNvSpPr txBox="1"/>
          <p:nvPr/>
        </p:nvSpPr>
        <p:spPr bwMode="auto">
          <a:xfrm>
            <a:off x="8373730" y="296957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42" name="Rectangle 41">
            <a:extLst>
              <a:ext uri="{FF2B5EF4-FFF2-40B4-BE49-F238E27FC236}">
                <a16:creationId xmlns:a16="http://schemas.microsoft.com/office/drawing/2014/main" id="{89D6FF16-DB89-1C6E-578E-DF7B9A1E411D}"/>
              </a:ext>
            </a:extLst>
          </p:cNvPr>
          <p:cNvSpPr/>
          <p:nvPr/>
        </p:nvSpPr>
        <p:spPr bwMode="auto">
          <a:xfrm>
            <a:off x="8352277" y="1098700"/>
            <a:ext cx="166072" cy="136089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36D93425-65D1-D12D-0926-8DAA87617857}"/>
              </a:ext>
            </a:extLst>
          </p:cNvPr>
          <p:cNvSpPr/>
          <p:nvPr/>
        </p:nvSpPr>
        <p:spPr bwMode="auto">
          <a:xfrm>
            <a:off x="8571469" y="1529892"/>
            <a:ext cx="166072" cy="9326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TextBox 43">
            <a:extLst>
              <a:ext uri="{FF2B5EF4-FFF2-40B4-BE49-F238E27FC236}">
                <a16:creationId xmlns:a16="http://schemas.microsoft.com/office/drawing/2014/main" id="{27B1C4CA-0B7C-004F-4855-D07A44ECD2EA}"/>
              </a:ext>
            </a:extLst>
          </p:cNvPr>
          <p:cNvSpPr txBox="1"/>
          <p:nvPr/>
        </p:nvSpPr>
        <p:spPr bwMode="auto">
          <a:xfrm rot="16200000">
            <a:off x="8699837" y="2622927"/>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45" name="TextBox 44">
            <a:extLst>
              <a:ext uri="{FF2B5EF4-FFF2-40B4-BE49-F238E27FC236}">
                <a16:creationId xmlns:a16="http://schemas.microsoft.com/office/drawing/2014/main" id="{3E3FD187-B960-7B58-5020-1291D8F2DA17}"/>
              </a:ext>
            </a:extLst>
          </p:cNvPr>
          <p:cNvSpPr txBox="1"/>
          <p:nvPr/>
        </p:nvSpPr>
        <p:spPr bwMode="auto">
          <a:xfrm rot="16200000">
            <a:off x="9026092" y="2542552"/>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46" name="TextBox 45">
            <a:extLst>
              <a:ext uri="{FF2B5EF4-FFF2-40B4-BE49-F238E27FC236}">
                <a16:creationId xmlns:a16="http://schemas.microsoft.com/office/drawing/2014/main" id="{217568B1-2F6F-1C30-27CB-00512A0CE323}"/>
              </a:ext>
            </a:extLst>
          </p:cNvPr>
          <p:cNvSpPr txBox="1"/>
          <p:nvPr/>
        </p:nvSpPr>
        <p:spPr bwMode="auto">
          <a:xfrm>
            <a:off x="8995719" y="29721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49" name="Rectangle 48">
            <a:extLst>
              <a:ext uri="{FF2B5EF4-FFF2-40B4-BE49-F238E27FC236}">
                <a16:creationId xmlns:a16="http://schemas.microsoft.com/office/drawing/2014/main" id="{7F8BB639-0EF8-F621-B980-1E18F8C03EE0}"/>
              </a:ext>
            </a:extLst>
          </p:cNvPr>
          <p:cNvSpPr/>
          <p:nvPr/>
        </p:nvSpPr>
        <p:spPr bwMode="auto">
          <a:xfrm>
            <a:off x="8974266" y="1098699"/>
            <a:ext cx="166072" cy="1369827"/>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DCAB83DD-A501-2827-64D8-D6FA98146560}"/>
              </a:ext>
            </a:extLst>
          </p:cNvPr>
          <p:cNvSpPr/>
          <p:nvPr/>
        </p:nvSpPr>
        <p:spPr bwMode="auto">
          <a:xfrm>
            <a:off x="9192124" y="1646630"/>
            <a:ext cx="166072" cy="8122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TextBox 50">
            <a:extLst>
              <a:ext uri="{FF2B5EF4-FFF2-40B4-BE49-F238E27FC236}">
                <a16:creationId xmlns:a16="http://schemas.microsoft.com/office/drawing/2014/main" id="{15EF4D36-FAEA-74CB-5338-80DAE2C21605}"/>
              </a:ext>
            </a:extLst>
          </p:cNvPr>
          <p:cNvSpPr txBox="1"/>
          <p:nvPr/>
        </p:nvSpPr>
        <p:spPr bwMode="auto">
          <a:xfrm rot="16200000">
            <a:off x="9312022" y="2620340"/>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52" name="TextBox 51">
            <a:extLst>
              <a:ext uri="{FF2B5EF4-FFF2-40B4-BE49-F238E27FC236}">
                <a16:creationId xmlns:a16="http://schemas.microsoft.com/office/drawing/2014/main" id="{4F753753-A419-C8BE-1AFE-F2EA70DD2D1C}"/>
              </a:ext>
            </a:extLst>
          </p:cNvPr>
          <p:cNvSpPr txBox="1"/>
          <p:nvPr/>
        </p:nvSpPr>
        <p:spPr bwMode="auto">
          <a:xfrm rot="16200000">
            <a:off x="9638277" y="2539965"/>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53" name="TextBox 52">
            <a:extLst>
              <a:ext uri="{FF2B5EF4-FFF2-40B4-BE49-F238E27FC236}">
                <a16:creationId xmlns:a16="http://schemas.microsoft.com/office/drawing/2014/main" id="{0ACCBC9A-5231-1107-6427-3F1F20CE11A3}"/>
              </a:ext>
            </a:extLst>
          </p:cNvPr>
          <p:cNvSpPr txBox="1"/>
          <p:nvPr/>
        </p:nvSpPr>
        <p:spPr bwMode="auto">
          <a:xfrm>
            <a:off x="9607904" y="296957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54" name="Rectangle 53">
            <a:extLst>
              <a:ext uri="{FF2B5EF4-FFF2-40B4-BE49-F238E27FC236}">
                <a16:creationId xmlns:a16="http://schemas.microsoft.com/office/drawing/2014/main" id="{8CF09EB9-AEBE-4BA4-0771-B2F01E588CCC}"/>
              </a:ext>
            </a:extLst>
          </p:cNvPr>
          <p:cNvSpPr/>
          <p:nvPr/>
        </p:nvSpPr>
        <p:spPr bwMode="auto">
          <a:xfrm flipV="1">
            <a:off x="9586451" y="1089104"/>
            <a:ext cx="166072" cy="4622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740E8D76-86AE-74B8-3AE1-06F576D8E0CA}"/>
              </a:ext>
            </a:extLst>
          </p:cNvPr>
          <p:cNvSpPr/>
          <p:nvPr/>
        </p:nvSpPr>
        <p:spPr bwMode="auto">
          <a:xfrm>
            <a:off x="9803129" y="1095983"/>
            <a:ext cx="166072" cy="372582"/>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E315DA4C-9D1B-C9F6-50FD-2B47FBD5E7BE}"/>
              </a:ext>
            </a:extLst>
          </p:cNvPr>
          <p:cNvSpPr/>
          <p:nvPr/>
        </p:nvSpPr>
        <p:spPr bwMode="auto">
          <a:xfrm>
            <a:off x="9586451" y="1553029"/>
            <a:ext cx="166072" cy="906570"/>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AB4B6C3A-187B-FBA0-FFD8-658E12CF6E50}"/>
              </a:ext>
            </a:extLst>
          </p:cNvPr>
          <p:cNvSpPr/>
          <p:nvPr/>
        </p:nvSpPr>
        <p:spPr bwMode="auto">
          <a:xfrm>
            <a:off x="9803129" y="1468565"/>
            <a:ext cx="166072" cy="997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TextBox 57">
            <a:extLst>
              <a:ext uri="{FF2B5EF4-FFF2-40B4-BE49-F238E27FC236}">
                <a16:creationId xmlns:a16="http://schemas.microsoft.com/office/drawing/2014/main" id="{53E7D306-8B6E-CDD3-FA94-410A5C233B8D}"/>
              </a:ext>
            </a:extLst>
          </p:cNvPr>
          <p:cNvSpPr txBox="1"/>
          <p:nvPr/>
        </p:nvSpPr>
        <p:spPr bwMode="auto">
          <a:xfrm rot="16200000">
            <a:off x="9925638" y="2620340"/>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59" name="TextBox 58">
            <a:extLst>
              <a:ext uri="{FF2B5EF4-FFF2-40B4-BE49-F238E27FC236}">
                <a16:creationId xmlns:a16="http://schemas.microsoft.com/office/drawing/2014/main" id="{E1ABA3A7-8647-8887-53FA-EE99B9D495F3}"/>
              </a:ext>
            </a:extLst>
          </p:cNvPr>
          <p:cNvSpPr txBox="1"/>
          <p:nvPr/>
        </p:nvSpPr>
        <p:spPr bwMode="auto">
          <a:xfrm rot="16200000">
            <a:off x="10251893" y="2539965"/>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60" name="TextBox 59">
            <a:extLst>
              <a:ext uri="{FF2B5EF4-FFF2-40B4-BE49-F238E27FC236}">
                <a16:creationId xmlns:a16="http://schemas.microsoft.com/office/drawing/2014/main" id="{DD41F874-037B-8465-AACA-E424E97A6302}"/>
              </a:ext>
            </a:extLst>
          </p:cNvPr>
          <p:cNvSpPr txBox="1"/>
          <p:nvPr/>
        </p:nvSpPr>
        <p:spPr bwMode="auto">
          <a:xfrm>
            <a:off x="10221520" y="296957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61" name="Rectangle 60">
            <a:extLst>
              <a:ext uri="{FF2B5EF4-FFF2-40B4-BE49-F238E27FC236}">
                <a16:creationId xmlns:a16="http://schemas.microsoft.com/office/drawing/2014/main" id="{050371B9-1C84-D43E-0808-C67B1B86732F}"/>
              </a:ext>
            </a:extLst>
          </p:cNvPr>
          <p:cNvSpPr/>
          <p:nvPr/>
        </p:nvSpPr>
        <p:spPr bwMode="auto">
          <a:xfrm>
            <a:off x="10200067" y="1095983"/>
            <a:ext cx="166072" cy="45532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E11ADA10-B036-9421-5C0F-6D694E297B99}"/>
              </a:ext>
            </a:extLst>
          </p:cNvPr>
          <p:cNvSpPr/>
          <p:nvPr/>
        </p:nvSpPr>
        <p:spPr bwMode="auto">
          <a:xfrm>
            <a:off x="10200067" y="1551312"/>
            <a:ext cx="166072" cy="907587"/>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73B030FA-444A-6516-9D53-C7D998492C03}"/>
              </a:ext>
            </a:extLst>
          </p:cNvPr>
          <p:cNvSpPr/>
          <p:nvPr/>
        </p:nvSpPr>
        <p:spPr bwMode="auto">
          <a:xfrm>
            <a:off x="10416047" y="1486190"/>
            <a:ext cx="166072" cy="9797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TextBox 64">
            <a:extLst>
              <a:ext uri="{FF2B5EF4-FFF2-40B4-BE49-F238E27FC236}">
                <a16:creationId xmlns:a16="http://schemas.microsoft.com/office/drawing/2014/main" id="{A31A9955-CA3C-9952-6B2C-392D9B8689B6}"/>
              </a:ext>
            </a:extLst>
          </p:cNvPr>
          <p:cNvSpPr txBox="1"/>
          <p:nvPr/>
        </p:nvSpPr>
        <p:spPr bwMode="auto">
          <a:xfrm rot="16200000">
            <a:off x="10546442" y="2622927"/>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66" name="TextBox 65">
            <a:extLst>
              <a:ext uri="{FF2B5EF4-FFF2-40B4-BE49-F238E27FC236}">
                <a16:creationId xmlns:a16="http://schemas.microsoft.com/office/drawing/2014/main" id="{FD553C75-9E30-4A95-52CC-F5BFA534BE09}"/>
              </a:ext>
            </a:extLst>
          </p:cNvPr>
          <p:cNvSpPr txBox="1"/>
          <p:nvPr/>
        </p:nvSpPr>
        <p:spPr bwMode="auto">
          <a:xfrm rot="16200000">
            <a:off x="10872697" y="2542552"/>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67" name="TextBox 66">
            <a:extLst>
              <a:ext uri="{FF2B5EF4-FFF2-40B4-BE49-F238E27FC236}">
                <a16:creationId xmlns:a16="http://schemas.microsoft.com/office/drawing/2014/main" id="{7AAE564A-B346-C654-120B-DBB096BEE6B4}"/>
              </a:ext>
            </a:extLst>
          </p:cNvPr>
          <p:cNvSpPr txBox="1"/>
          <p:nvPr/>
        </p:nvSpPr>
        <p:spPr bwMode="auto">
          <a:xfrm>
            <a:off x="10842324" y="29721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68" name="Rectangle 67">
            <a:extLst>
              <a:ext uri="{FF2B5EF4-FFF2-40B4-BE49-F238E27FC236}">
                <a16:creationId xmlns:a16="http://schemas.microsoft.com/office/drawing/2014/main" id="{A6953365-73D1-F25B-AF3F-9FA4363A5437}"/>
              </a:ext>
            </a:extLst>
          </p:cNvPr>
          <p:cNvSpPr/>
          <p:nvPr/>
        </p:nvSpPr>
        <p:spPr bwMode="auto">
          <a:xfrm>
            <a:off x="7749588" y="1095983"/>
            <a:ext cx="166072" cy="35499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F078C62D-CFE2-8755-6A85-D2BAEDB6D525}"/>
              </a:ext>
            </a:extLst>
          </p:cNvPr>
          <p:cNvSpPr/>
          <p:nvPr/>
        </p:nvSpPr>
        <p:spPr bwMode="auto">
          <a:xfrm>
            <a:off x="11037549" y="1095983"/>
            <a:ext cx="166072" cy="332355"/>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65534F7F-E26E-A4A8-D224-2A48EF8744E1}"/>
              </a:ext>
            </a:extLst>
          </p:cNvPr>
          <p:cNvSpPr/>
          <p:nvPr/>
        </p:nvSpPr>
        <p:spPr bwMode="auto">
          <a:xfrm>
            <a:off x="10820871" y="1098000"/>
            <a:ext cx="166072" cy="1374540"/>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C06347DE-48CF-DFB0-5688-FB2B342C1958}"/>
              </a:ext>
            </a:extLst>
          </p:cNvPr>
          <p:cNvSpPr/>
          <p:nvPr/>
        </p:nvSpPr>
        <p:spPr bwMode="auto">
          <a:xfrm>
            <a:off x="11037549" y="1372664"/>
            <a:ext cx="166072" cy="10932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Freeform 75">
            <a:extLst>
              <a:ext uri="{FF2B5EF4-FFF2-40B4-BE49-F238E27FC236}">
                <a16:creationId xmlns:a16="http://schemas.microsoft.com/office/drawing/2014/main" id="{5C29DCA0-62CF-1200-29D2-6979AD492AD4}"/>
              </a:ext>
            </a:extLst>
          </p:cNvPr>
          <p:cNvSpPr/>
          <p:nvPr/>
        </p:nvSpPr>
        <p:spPr bwMode="auto">
          <a:xfrm>
            <a:off x="6994532" y="997238"/>
            <a:ext cx="4324493" cy="1471290"/>
          </a:xfrm>
          <a:custGeom>
            <a:avLst/>
            <a:gdLst>
              <a:gd name="connsiteX0" fmla="*/ 0 w 4324493"/>
              <a:gd name="connsiteY0" fmla="*/ 0 h 1471290"/>
              <a:gd name="connsiteX1" fmla="*/ 0 w 4324493"/>
              <a:gd name="connsiteY1" fmla="*/ 1471290 h 1471290"/>
              <a:gd name="connsiteX2" fmla="*/ 4324493 w 4324493"/>
              <a:gd name="connsiteY2" fmla="*/ 1471290 h 1471290"/>
            </a:gdLst>
            <a:ahLst/>
            <a:cxnLst>
              <a:cxn ang="0">
                <a:pos x="connsiteX0" y="connsiteY0"/>
              </a:cxn>
              <a:cxn ang="0">
                <a:pos x="connsiteX1" y="connsiteY1"/>
              </a:cxn>
              <a:cxn ang="0">
                <a:pos x="connsiteX2" y="connsiteY2"/>
              </a:cxn>
            </a:cxnLst>
            <a:rect l="l" t="t" r="r" b="b"/>
            <a:pathLst>
              <a:path w="4324493" h="1471290">
                <a:moveTo>
                  <a:pt x="0" y="0"/>
                </a:moveTo>
                <a:lnTo>
                  <a:pt x="0" y="1471290"/>
                </a:lnTo>
                <a:lnTo>
                  <a:pt x="4324493" y="1471290"/>
                </a:lnTo>
              </a:path>
            </a:pathLst>
          </a:custGeom>
          <a:noFill/>
          <a:ln w="28575">
            <a:solidFill>
              <a:schemeClr val="bg1"/>
            </a:solidFill>
            <a:miter lim="800000"/>
            <a:headEnd/>
            <a:tailEnd/>
          </a:ln>
        </p:spPr>
        <p:txBody>
          <a:bodyPr rtlCol="0" anchor="ctr"/>
          <a:lstStyle/>
          <a:p>
            <a:pPr algn="ctr"/>
            <a:endParaRPr lang="en-US"/>
          </a:p>
        </p:txBody>
      </p:sp>
      <p:sp>
        <p:nvSpPr>
          <p:cNvPr id="34" name="Rectangle 33">
            <a:extLst>
              <a:ext uri="{FF2B5EF4-FFF2-40B4-BE49-F238E27FC236}">
                <a16:creationId xmlns:a16="http://schemas.microsoft.com/office/drawing/2014/main" id="{359DFC33-F11B-3CD6-10E1-D2B898B33537}"/>
              </a:ext>
            </a:extLst>
          </p:cNvPr>
          <p:cNvSpPr/>
          <p:nvPr/>
        </p:nvSpPr>
        <p:spPr bwMode="auto">
          <a:xfrm>
            <a:off x="7139010" y="1095983"/>
            <a:ext cx="166072" cy="45704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04076002-BD96-9B43-611F-984906853E4B}"/>
              </a:ext>
            </a:extLst>
          </p:cNvPr>
          <p:cNvSpPr/>
          <p:nvPr/>
        </p:nvSpPr>
        <p:spPr bwMode="auto">
          <a:xfrm flipV="1">
            <a:off x="7355568" y="1128028"/>
            <a:ext cx="166072" cy="306692"/>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6B0329A0-278F-BC5D-F09C-C59BD3FD9E03}"/>
              </a:ext>
            </a:extLst>
          </p:cNvPr>
          <p:cNvSpPr/>
          <p:nvPr/>
        </p:nvSpPr>
        <p:spPr bwMode="auto">
          <a:xfrm flipV="1">
            <a:off x="7967196" y="1166862"/>
            <a:ext cx="166072" cy="284111"/>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0BA39C92-AF0E-BC3A-63D5-23955E63A83F}"/>
              </a:ext>
            </a:extLst>
          </p:cNvPr>
          <p:cNvSpPr/>
          <p:nvPr/>
        </p:nvSpPr>
        <p:spPr bwMode="auto">
          <a:xfrm flipV="1">
            <a:off x="8571469" y="1097686"/>
            <a:ext cx="166072" cy="5720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0216A404-62DF-1049-0502-B81EC378462F}"/>
              </a:ext>
            </a:extLst>
          </p:cNvPr>
          <p:cNvSpPr/>
          <p:nvPr/>
        </p:nvSpPr>
        <p:spPr bwMode="auto">
          <a:xfrm flipV="1">
            <a:off x="8571469" y="1118263"/>
            <a:ext cx="166072" cy="412523"/>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FFA8981A-D172-D7F6-8C14-4F8604F77D5A}"/>
              </a:ext>
            </a:extLst>
          </p:cNvPr>
          <p:cNvSpPr/>
          <p:nvPr/>
        </p:nvSpPr>
        <p:spPr bwMode="auto">
          <a:xfrm flipV="1">
            <a:off x="9192124" y="1121579"/>
            <a:ext cx="166072" cy="5720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F59970A5-749F-3214-2680-40AC04331914}"/>
              </a:ext>
            </a:extLst>
          </p:cNvPr>
          <p:cNvSpPr/>
          <p:nvPr/>
        </p:nvSpPr>
        <p:spPr bwMode="auto">
          <a:xfrm flipV="1">
            <a:off x="9192124" y="1147765"/>
            <a:ext cx="166072" cy="499155"/>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366B26E9-57D1-736C-7313-055A80BF73BE}"/>
              </a:ext>
            </a:extLst>
          </p:cNvPr>
          <p:cNvSpPr/>
          <p:nvPr/>
        </p:nvSpPr>
        <p:spPr bwMode="auto">
          <a:xfrm flipV="1">
            <a:off x="10416047" y="1089658"/>
            <a:ext cx="166072" cy="100623"/>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3F18CD7D-6119-9BA2-C7EE-5D9AAFAD70A5}"/>
              </a:ext>
            </a:extLst>
          </p:cNvPr>
          <p:cNvSpPr/>
          <p:nvPr/>
        </p:nvSpPr>
        <p:spPr bwMode="auto">
          <a:xfrm flipV="1">
            <a:off x="10416047" y="1178786"/>
            <a:ext cx="166072" cy="307404"/>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EA4B01A6-4BEB-42FD-327E-B7A2490C91E5}"/>
              </a:ext>
            </a:extLst>
          </p:cNvPr>
          <p:cNvSpPr/>
          <p:nvPr/>
        </p:nvSpPr>
        <p:spPr bwMode="auto">
          <a:xfrm flipV="1">
            <a:off x="9803129" y="3996870"/>
            <a:ext cx="166072" cy="56438"/>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Rectangle 171">
            <a:extLst>
              <a:ext uri="{FF2B5EF4-FFF2-40B4-BE49-F238E27FC236}">
                <a16:creationId xmlns:a16="http://schemas.microsoft.com/office/drawing/2014/main" id="{52672FCF-0D35-8024-D2C5-7DB732E6D518}"/>
              </a:ext>
            </a:extLst>
          </p:cNvPr>
          <p:cNvSpPr/>
          <p:nvPr/>
        </p:nvSpPr>
        <p:spPr bwMode="auto">
          <a:xfrm flipV="1">
            <a:off x="7355568" y="4005830"/>
            <a:ext cx="166072" cy="10062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ECF92BEC-0289-23C8-3D9C-3AA40C4DC905}"/>
              </a:ext>
            </a:extLst>
          </p:cNvPr>
          <p:cNvSpPr/>
          <p:nvPr/>
        </p:nvSpPr>
        <p:spPr bwMode="auto">
          <a:xfrm flipV="1">
            <a:off x="7355568" y="4056140"/>
            <a:ext cx="166072" cy="619006"/>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TextBox 9">
            <a:extLst>
              <a:ext uri="{FF2B5EF4-FFF2-40B4-BE49-F238E27FC236}">
                <a16:creationId xmlns:a16="http://schemas.microsoft.com/office/drawing/2014/main" id="{78FDE5BD-3321-1A0C-4080-C44DA87D65F3}"/>
              </a:ext>
            </a:extLst>
          </p:cNvPr>
          <p:cNvSpPr txBox="1"/>
          <p:nvPr/>
        </p:nvSpPr>
        <p:spPr bwMode="auto">
          <a:xfrm>
            <a:off x="6997370" y="3412473"/>
            <a:ext cx="4324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Worst GU AE by Grade</a:t>
            </a:r>
          </a:p>
        </p:txBody>
      </p:sp>
      <p:grpSp>
        <p:nvGrpSpPr>
          <p:cNvPr id="87" name="Group 86">
            <a:extLst>
              <a:ext uri="{FF2B5EF4-FFF2-40B4-BE49-F238E27FC236}">
                <a16:creationId xmlns:a16="http://schemas.microsoft.com/office/drawing/2014/main" id="{E30A2307-6875-BE0A-453D-35690BE5DE91}"/>
              </a:ext>
            </a:extLst>
          </p:cNvPr>
          <p:cNvGrpSpPr/>
          <p:nvPr/>
        </p:nvGrpSpPr>
        <p:grpSpPr>
          <a:xfrm>
            <a:off x="6559242" y="3863101"/>
            <a:ext cx="420308" cy="1646826"/>
            <a:chOff x="450637" y="3077423"/>
            <a:chExt cx="420308" cy="1646826"/>
          </a:xfrm>
        </p:grpSpPr>
        <p:sp>
          <p:nvSpPr>
            <p:cNvPr id="88" name="TextBox 87">
              <a:extLst>
                <a:ext uri="{FF2B5EF4-FFF2-40B4-BE49-F238E27FC236}">
                  <a16:creationId xmlns:a16="http://schemas.microsoft.com/office/drawing/2014/main" id="{7BABC93D-1A87-1C55-CB0A-A114FD04D025}"/>
                </a:ext>
              </a:extLst>
            </p:cNvPr>
            <p:cNvSpPr txBox="1"/>
            <p:nvPr/>
          </p:nvSpPr>
          <p:spPr bwMode="auto">
            <a:xfrm>
              <a:off x="450637" y="3077423"/>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89" name="TextBox 88">
              <a:extLst>
                <a:ext uri="{FF2B5EF4-FFF2-40B4-BE49-F238E27FC236}">
                  <a16:creationId xmlns:a16="http://schemas.microsoft.com/office/drawing/2014/main" id="{684BFF0F-B8B4-F5D6-6077-A50570D67C54}"/>
                </a:ext>
              </a:extLst>
            </p:cNvPr>
            <p:cNvSpPr txBox="1"/>
            <p:nvPr/>
          </p:nvSpPr>
          <p:spPr bwMode="auto">
            <a:xfrm>
              <a:off x="529185" y="335138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90" name="TextBox 89">
              <a:extLst>
                <a:ext uri="{FF2B5EF4-FFF2-40B4-BE49-F238E27FC236}">
                  <a16:creationId xmlns:a16="http://schemas.microsoft.com/office/drawing/2014/main" id="{A528B7C3-A932-2426-8847-197364ECCD79}"/>
                </a:ext>
              </a:extLst>
            </p:cNvPr>
            <p:cNvSpPr txBox="1"/>
            <p:nvPr/>
          </p:nvSpPr>
          <p:spPr bwMode="auto">
            <a:xfrm>
              <a:off x="529185" y="36253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91" name="TextBox 90">
              <a:extLst>
                <a:ext uri="{FF2B5EF4-FFF2-40B4-BE49-F238E27FC236}">
                  <a16:creationId xmlns:a16="http://schemas.microsoft.com/office/drawing/2014/main" id="{F0D84D4F-7A25-5671-1B57-687A73AC3435}"/>
                </a:ext>
              </a:extLst>
            </p:cNvPr>
            <p:cNvSpPr txBox="1"/>
            <p:nvPr/>
          </p:nvSpPr>
          <p:spPr bwMode="auto">
            <a:xfrm>
              <a:off x="529185" y="389931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92" name="TextBox 91">
              <a:extLst>
                <a:ext uri="{FF2B5EF4-FFF2-40B4-BE49-F238E27FC236}">
                  <a16:creationId xmlns:a16="http://schemas.microsoft.com/office/drawing/2014/main" id="{C3F07EDF-7348-101F-5A5D-7BB721015F44}"/>
                </a:ext>
              </a:extLst>
            </p:cNvPr>
            <p:cNvSpPr txBox="1"/>
            <p:nvPr/>
          </p:nvSpPr>
          <p:spPr bwMode="auto">
            <a:xfrm>
              <a:off x="529185" y="417328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93" name="TextBox 92">
              <a:extLst>
                <a:ext uri="{FF2B5EF4-FFF2-40B4-BE49-F238E27FC236}">
                  <a16:creationId xmlns:a16="http://schemas.microsoft.com/office/drawing/2014/main" id="{AF09618A-31EB-691E-E787-BE036DFD7674}"/>
                </a:ext>
              </a:extLst>
            </p:cNvPr>
            <p:cNvSpPr txBox="1"/>
            <p:nvPr/>
          </p:nvSpPr>
          <p:spPr bwMode="auto">
            <a:xfrm>
              <a:off x="607732" y="444725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sp>
        <p:nvSpPr>
          <p:cNvPr id="94" name="TextBox 93">
            <a:extLst>
              <a:ext uri="{FF2B5EF4-FFF2-40B4-BE49-F238E27FC236}">
                <a16:creationId xmlns:a16="http://schemas.microsoft.com/office/drawing/2014/main" id="{79764877-7137-AA88-6F96-3C5718C0E41A}"/>
              </a:ext>
            </a:extLst>
          </p:cNvPr>
          <p:cNvSpPr txBox="1"/>
          <p:nvPr/>
        </p:nvSpPr>
        <p:spPr bwMode="auto">
          <a:xfrm rot="16200000">
            <a:off x="6064530" y="4514658"/>
            <a:ext cx="10106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Percentage</a:t>
            </a:r>
          </a:p>
        </p:txBody>
      </p:sp>
      <p:sp>
        <p:nvSpPr>
          <p:cNvPr id="95" name="TextBox 94">
            <a:extLst>
              <a:ext uri="{FF2B5EF4-FFF2-40B4-BE49-F238E27FC236}">
                <a16:creationId xmlns:a16="http://schemas.microsoft.com/office/drawing/2014/main" id="{A344E80A-D478-0BEC-4C0D-60763471E440}"/>
              </a:ext>
            </a:extLst>
          </p:cNvPr>
          <p:cNvSpPr txBox="1"/>
          <p:nvPr/>
        </p:nvSpPr>
        <p:spPr bwMode="auto">
          <a:xfrm rot="16200000">
            <a:off x="6868334" y="5523240"/>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grpSp>
        <p:nvGrpSpPr>
          <p:cNvPr id="96" name="Group 95">
            <a:extLst>
              <a:ext uri="{FF2B5EF4-FFF2-40B4-BE49-F238E27FC236}">
                <a16:creationId xmlns:a16="http://schemas.microsoft.com/office/drawing/2014/main" id="{5B8BA4BE-9DF8-3AAF-9586-469DCBF7C416}"/>
              </a:ext>
            </a:extLst>
          </p:cNvPr>
          <p:cNvGrpSpPr/>
          <p:nvPr/>
        </p:nvGrpSpPr>
        <p:grpSpPr>
          <a:xfrm>
            <a:off x="6927182" y="4001600"/>
            <a:ext cx="69850" cy="1369827"/>
            <a:chOff x="920177" y="3215922"/>
            <a:chExt cx="69850" cy="1369827"/>
          </a:xfrm>
        </p:grpSpPr>
        <p:cxnSp>
          <p:nvCxnSpPr>
            <p:cNvPr id="97" name="Straight Connector 96">
              <a:extLst>
                <a:ext uri="{FF2B5EF4-FFF2-40B4-BE49-F238E27FC236}">
                  <a16:creationId xmlns:a16="http://schemas.microsoft.com/office/drawing/2014/main" id="{B3F21075-FAD4-4F99-5A3C-4B4AB659F99E}"/>
                </a:ext>
              </a:extLst>
            </p:cNvPr>
            <p:cNvCxnSpPr>
              <a:cxnSpLocks/>
            </p:cNvCxnSpPr>
            <p:nvPr/>
          </p:nvCxnSpPr>
          <p:spPr bwMode="auto">
            <a:xfrm>
              <a:off x="920177" y="321592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70E3F580-DDCB-22BB-330F-056624905218}"/>
                </a:ext>
              </a:extLst>
            </p:cNvPr>
            <p:cNvCxnSpPr>
              <a:cxnSpLocks/>
            </p:cNvCxnSpPr>
            <p:nvPr/>
          </p:nvCxnSpPr>
          <p:spPr bwMode="auto">
            <a:xfrm>
              <a:off x="920177" y="3489887"/>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E302B2B-EAA9-2E9D-ED8E-BAE59ACDBF9C}"/>
                </a:ext>
              </a:extLst>
            </p:cNvPr>
            <p:cNvCxnSpPr>
              <a:cxnSpLocks/>
            </p:cNvCxnSpPr>
            <p:nvPr/>
          </p:nvCxnSpPr>
          <p:spPr bwMode="auto">
            <a:xfrm>
              <a:off x="920177" y="376385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1365A77-2FDB-8532-C91B-D6874398031B}"/>
                </a:ext>
              </a:extLst>
            </p:cNvPr>
            <p:cNvCxnSpPr>
              <a:cxnSpLocks/>
            </p:cNvCxnSpPr>
            <p:nvPr/>
          </p:nvCxnSpPr>
          <p:spPr bwMode="auto">
            <a:xfrm>
              <a:off x="920177" y="4037817"/>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50C223F5-93B0-88D4-64BF-CEBEEC85A591}"/>
                </a:ext>
              </a:extLst>
            </p:cNvPr>
            <p:cNvCxnSpPr>
              <a:cxnSpLocks/>
            </p:cNvCxnSpPr>
            <p:nvPr/>
          </p:nvCxnSpPr>
          <p:spPr bwMode="auto">
            <a:xfrm>
              <a:off x="920177" y="431178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10567FA-D178-0399-4FB2-6D8B11CD9372}"/>
                </a:ext>
              </a:extLst>
            </p:cNvPr>
            <p:cNvCxnSpPr>
              <a:cxnSpLocks/>
            </p:cNvCxnSpPr>
            <p:nvPr/>
          </p:nvCxnSpPr>
          <p:spPr bwMode="auto">
            <a:xfrm>
              <a:off x="920177" y="4585749"/>
              <a:ext cx="69850" cy="0"/>
            </a:xfrm>
            <a:prstGeom prst="line">
              <a:avLst/>
            </a:prstGeom>
            <a:noFill/>
            <a:ln w="28575" cap="flat" cmpd="sng" algn="ctr">
              <a:solidFill>
                <a:schemeClr val="bg1"/>
              </a:solidFill>
              <a:prstDash val="solid"/>
              <a:round/>
              <a:headEnd type="none" w="med" len="med"/>
              <a:tailEnd type="none" w="med" len="med"/>
            </a:ln>
            <a:effectLst/>
          </p:spPr>
        </p:cxnSp>
      </p:grpSp>
      <p:sp>
        <p:nvSpPr>
          <p:cNvPr id="103" name="TextBox 102">
            <a:extLst>
              <a:ext uri="{FF2B5EF4-FFF2-40B4-BE49-F238E27FC236}">
                <a16:creationId xmlns:a16="http://schemas.microsoft.com/office/drawing/2014/main" id="{63E440D0-281B-0B3B-B6B7-F3B73343D9CE}"/>
              </a:ext>
            </a:extLst>
          </p:cNvPr>
          <p:cNvSpPr txBox="1"/>
          <p:nvPr/>
        </p:nvSpPr>
        <p:spPr bwMode="auto">
          <a:xfrm rot="16200000">
            <a:off x="7194589" y="5442865"/>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104" name="TextBox 103">
            <a:extLst>
              <a:ext uri="{FF2B5EF4-FFF2-40B4-BE49-F238E27FC236}">
                <a16:creationId xmlns:a16="http://schemas.microsoft.com/office/drawing/2014/main" id="{47FC919A-6649-A151-48F8-39791A381B07}"/>
              </a:ext>
            </a:extLst>
          </p:cNvPr>
          <p:cNvSpPr txBox="1"/>
          <p:nvPr/>
        </p:nvSpPr>
        <p:spPr bwMode="auto">
          <a:xfrm>
            <a:off x="8334212" y="6096729"/>
            <a:ext cx="1689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Months Post Treatment</a:t>
            </a:r>
          </a:p>
        </p:txBody>
      </p:sp>
      <p:sp>
        <p:nvSpPr>
          <p:cNvPr id="105" name="TextBox 104">
            <a:extLst>
              <a:ext uri="{FF2B5EF4-FFF2-40B4-BE49-F238E27FC236}">
                <a16:creationId xmlns:a16="http://schemas.microsoft.com/office/drawing/2014/main" id="{BCD9796B-E602-A397-8153-EC88BC373787}"/>
              </a:ext>
            </a:extLst>
          </p:cNvPr>
          <p:cNvSpPr txBox="1"/>
          <p:nvPr/>
        </p:nvSpPr>
        <p:spPr bwMode="auto">
          <a:xfrm>
            <a:off x="7203489" y="587247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108" name="TextBox 107">
            <a:extLst>
              <a:ext uri="{FF2B5EF4-FFF2-40B4-BE49-F238E27FC236}">
                <a16:creationId xmlns:a16="http://schemas.microsoft.com/office/drawing/2014/main" id="{DAD08457-2593-4EDF-871A-7F96D7C3BD9E}"/>
              </a:ext>
            </a:extLst>
          </p:cNvPr>
          <p:cNvSpPr txBox="1"/>
          <p:nvPr/>
        </p:nvSpPr>
        <p:spPr bwMode="auto">
          <a:xfrm rot="16200000">
            <a:off x="7477974" y="5523240"/>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109" name="TextBox 108">
            <a:extLst>
              <a:ext uri="{FF2B5EF4-FFF2-40B4-BE49-F238E27FC236}">
                <a16:creationId xmlns:a16="http://schemas.microsoft.com/office/drawing/2014/main" id="{9294B874-E977-8B5D-4909-3A28137D76DE}"/>
              </a:ext>
            </a:extLst>
          </p:cNvPr>
          <p:cNvSpPr txBox="1"/>
          <p:nvPr/>
        </p:nvSpPr>
        <p:spPr bwMode="auto">
          <a:xfrm rot="16200000">
            <a:off x="7804229" y="5442865"/>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110" name="TextBox 109">
            <a:extLst>
              <a:ext uri="{FF2B5EF4-FFF2-40B4-BE49-F238E27FC236}">
                <a16:creationId xmlns:a16="http://schemas.microsoft.com/office/drawing/2014/main" id="{BE62BDAD-463B-391A-754E-C75A5B66CE38}"/>
              </a:ext>
            </a:extLst>
          </p:cNvPr>
          <p:cNvSpPr txBox="1"/>
          <p:nvPr/>
        </p:nvSpPr>
        <p:spPr bwMode="auto">
          <a:xfrm>
            <a:off x="7813130" y="587247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115" name="TextBox 114">
            <a:extLst>
              <a:ext uri="{FF2B5EF4-FFF2-40B4-BE49-F238E27FC236}">
                <a16:creationId xmlns:a16="http://schemas.microsoft.com/office/drawing/2014/main" id="{C0CB568F-715E-4BD6-17B1-5773BE5C12D9}"/>
              </a:ext>
            </a:extLst>
          </p:cNvPr>
          <p:cNvSpPr txBox="1"/>
          <p:nvPr/>
        </p:nvSpPr>
        <p:spPr bwMode="auto">
          <a:xfrm rot="16200000">
            <a:off x="8080348" y="5523240"/>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116" name="TextBox 115">
            <a:extLst>
              <a:ext uri="{FF2B5EF4-FFF2-40B4-BE49-F238E27FC236}">
                <a16:creationId xmlns:a16="http://schemas.microsoft.com/office/drawing/2014/main" id="{48176E26-2F62-27D0-70BE-163DA962FB2E}"/>
              </a:ext>
            </a:extLst>
          </p:cNvPr>
          <p:cNvSpPr txBox="1"/>
          <p:nvPr/>
        </p:nvSpPr>
        <p:spPr bwMode="auto">
          <a:xfrm rot="16200000">
            <a:off x="8406603" y="5442865"/>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117" name="TextBox 116">
            <a:extLst>
              <a:ext uri="{FF2B5EF4-FFF2-40B4-BE49-F238E27FC236}">
                <a16:creationId xmlns:a16="http://schemas.microsoft.com/office/drawing/2014/main" id="{DB35D1AC-F1FA-5F19-4332-13045AD3C879}"/>
              </a:ext>
            </a:extLst>
          </p:cNvPr>
          <p:cNvSpPr txBox="1"/>
          <p:nvPr/>
        </p:nvSpPr>
        <p:spPr bwMode="auto">
          <a:xfrm>
            <a:off x="8376230" y="587247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122" name="TextBox 121">
            <a:extLst>
              <a:ext uri="{FF2B5EF4-FFF2-40B4-BE49-F238E27FC236}">
                <a16:creationId xmlns:a16="http://schemas.microsoft.com/office/drawing/2014/main" id="{CBFEFD83-1310-C190-ECFF-8132399CC12A}"/>
              </a:ext>
            </a:extLst>
          </p:cNvPr>
          <p:cNvSpPr txBox="1"/>
          <p:nvPr/>
        </p:nvSpPr>
        <p:spPr bwMode="auto">
          <a:xfrm rot="16200000">
            <a:off x="8702337" y="5525827"/>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123" name="TextBox 122">
            <a:extLst>
              <a:ext uri="{FF2B5EF4-FFF2-40B4-BE49-F238E27FC236}">
                <a16:creationId xmlns:a16="http://schemas.microsoft.com/office/drawing/2014/main" id="{B99E986A-CF2B-6E8B-D4E1-FAA88301144B}"/>
              </a:ext>
            </a:extLst>
          </p:cNvPr>
          <p:cNvSpPr txBox="1"/>
          <p:nvPr/>
        </p:nvSpPr>
        <p:spPr bwMode="auto">
          <a:xfrm rot="16200000">
            <a:off x="9028592" y="5445452"/>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124" name="TextBox 123">
            <a:extLst>
              <a:ext uri="{FF2B5EF4-FFF2-40B4-BE49-F238E27FC236}">
                <a16:creationId xmlns:a16="http://schemas.microsoft.com/office/drawing/2014/main" id="{EED19AA7-43D2-CBC1-9F16-69AC6226E1A3}"/>
              </a:ext>
            </a:extLst>
          </p:cNvPr>
          <p:cNvSpPr txBox="1"/>
          <p:nvPr/>
        </p:nvSpPr>
        <p:spPr bwMode="auto">
          <a:xfrm>
            <a:off x="8998219" y="58750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129" name="TextBox 128">
            <a:extLst>
              <a:ext uri="{FF2B5EF4-FFF2-40B4-BE49-F238E27FC236}">
                <a16:creationId xmlns:a16="http://schemas.microsoft.com/office/drawing/2014/main" id="{89C38CA8-BAD3-144B-4FA5-C67CA4A4AC7B}"/>
              </a:ext>
            </a:extLst>
          </p:cNvPr>
          <p:cNvSpPr txBox="1"/>
          <p:nvPr/>
        </p:nvSpPr>
        <p:spPr bwMode="auto">
          <a:xfrm rot="16200000">
            <a:off x="9314522" y="5523240"/>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130" name="TextBox 129">
            <a:extLst>
              <a:ext uri="{FF2B5EF4-FFF2-40B4-BE49-F238E27FC236}">
                <a16:creationId xmlns:a16="http://schemas.microsoft.com/office/drawing/2014/main" id="{652AAB0F-7CE1-DAA7-5954-7819A6E99D48}"/>
              </a:ext>
            </a:extLst>
          </p:cNvPr>
          <p:cNvSpPr txBox="1"/>
          <p:nvPr/>
        </p:nvSpPr>
        <p:spPr bwMode="auto">
          <a:xfrm rot="16200000">
            <a:off x="9640777" y="5442865"/>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131" name="TextBox 130">
            <a:extLst>
              <a:ext uri="{FF2B5EF4-FFF2-40B4-BE49-F238E27FC236}">
                <a16:creationId xmlns:a16="http://schemas.microsoft.com/office/drawing/2014/main" id="{CA1F5EEB-C40E-764F-AFA1-9BB7E3E9C1C7}"/>
              </a:ext>
            </a:extLst>
          </p:cNvPr>
          <p:cNvSpPr txBox="1"/>
          <p:nvPr/>
        </p:nvSpPr>
        <p:spPr bwMode="auto">
          <a:xfrm>
            <a:off x="9610404" y="587247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136" name="TextBox 135">
            <a:extLst>
              <a:ext uri="{FF2B5EF4-FFF2-40B4-BE49-F238E27FC236}">
                <a16:creationId xmlns:a16="http://schemas.microsoft.com/office/drawing/2014/main" id="{64902641-3CFE-3837-22A1-32F805BBD3C6}"/>
              </a:ext>
            </a:extLst>
          </p:cNvPr>
          <p:cNvSpPr txBox="1"/>
          <p:nvPr/>
        </p:nvSpPr>
        <p:spPr bwMode="auto">
          <a:xfrm rot="16200000">
            <a:off x="9928138" y="5523240"/>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137" name="TextBox 136">
            <a:extLst>
              <a:ext uri="{FF2B5EF4-FFF2-40B4-BE49-F238E27FC236}">
                <a16:creationId xmlns:a16="http://schemas.microsoft.com/office/drawing/2014/main" id="{7C2D21C2-091F-EF13-7E10-F4CFCA4D29DB}"/>
              </a:ext>
            </a:extLst>
          </p:cNvPr>
          <p:cNvSpPr txBox="1"/>
          <p:nvPr/>
        </p:nvSpPr>
        <p:spPr bwMode="auto">
          <a:xfrm rot="16200000">
            <a:off x="10254393" y="5442865"/>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138" name="TextBox 137">
            <a:extLst>
              <a:ext uri="{FF2B5EF4-FFF2-40B4-BE49-F238E27FC236}">
                <a16:creationId xmlns:a16="http://schemas.microsoft.com/office/drawing/2014/main" id="{DE08857D-6A59-BFA9-7664-8622663A122A}"/>
              </a:ext>
            </a:extLst>
          </p:cNvPr>
          <p:cNvSpPr txBox="1"/>
          <p:nvPr/>
        </p:nvSpPr>
        <p:spPr bwMode="auto">
          <a:xfrm>
            <a:off x="10224020" y="587247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143" name="TextBox 142">
            <a:extLst>
              <a:ext uri="{FF2B5EF4-FFF2-40B4-BE49-F238E27FC236}">
                <a16:creationId xmlns:a16="http://schemas.microsoft.com/office/drawing/2014/main" id="{A24C4312-7C1C-7718-5650-B09891E13B42}"/>
              </a:ext>
            </a:extLst>
          </p:cNvPr>
          <p:cNvSpPr txBox="1"/>
          <p:nvPr/>
        </p:nvSpPr>
        <p:spPr bwMode="auto">
          <a:xfrm rot="16200000">
            <a:off x="10548942" y="5525827"/>
            <a:ext cx="6565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E1471D"/>
                </a:solidFill>
                <a:latin typeface="Calibri" panose="020F0502020204030204" pitchFamily="34" charset="0"/>
              </a:rPr>
              <a:t>Surgery</a:t>
            </a:r>
          </a:p>
        </p:txBody>
      </p:sp>
      <p:sp>
        <p:nvSpPr>
          <p:cNvPr id="144" name="TextBox 143">
            <a:extLst>
              <a:ext uri="{FF2B5EF4-FFF2-40B4-BE49-F238E27FC236}">
                <a16:creationId xmlns:a16="http://schemas.microsoft.com/office/drawing/2014/main" id="{455E247C-4EB5-E5A4-6CB6-7DBD5149B924}"/>
              </a:ext>
            </a:extLst>
          </p:cNvPr>
          <p:cNvSpPr txBox="1"/>
          <p:nvPr/>
        </p:nvSpPr>
        <p:spPr bwMode="auto">
          <a:xfrm rot="16200000">
            <a:off x="10875197" y="5445452"/>
            <a:ext cx="495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rgbClr val="015873"/>
                </a:solidFill>
                <a:latin typeface="Calibri" panose="020F0502020204030204" pitchFamily="34" charset="0"/>
              </a:rPr>
              <a:t>SBRT</a:t>
            </a:r>
          </a:p>
        </p:txBody>
      </p:sp>
      <p:sp>
        <p:nvSpPr>
          <p:cNvPr id="145" name="TextBox 144">
            <a:extLst>
              <a:ext uri="{FF2B5EF4-FFF2-40B4-BE49-F238E27FC236}">
                <a16:creationId xmlns:a16="http://schemas.microsoft.com/office/drawing/2014/main" id="{ADC5DA9D-F01D-097F-F2F6-0DFFCD3A2943}"/>
              </a:ext>
            </a:extLst>
          </p:cNvPr>
          <p:cNvSpPr txBox="1"/>
          <p:nvPr/>
        </p:nvSpPr>
        <p:spPr bwMode="auto">
          <a:xfrm>
            <a:off x="10844824" y="58750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171" name="Rectangle 170">
            <a:extLst>
              <a:ext uri="{FF2B5EF4-FFF2-40B4-BE49-F238E27FC236}">
                <a16:creationId xmlns:a16="http://schemas.microsoft.com/office/drawing/2014/main" id="{BAFE9D54-9906-C850-D1B8-98CB62601E79}"/>
              </a:ext>
            </a:extLst>
          </p:cNvPr>
          <p:cNvSpPr/>
          <p:nvPr/>
        </p:nvSpPr>
        <p:spPr bwMode="auto">
          <a:xfrm flipV="1">
            <a:off x="7967196" y="4003290"/>
            <a:ext cx="166072" cy="10062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8B40E83C-742E-6F8D-0B11-95F754F86291}"/>
              </a:ext>
            </a:extLst>
          </p:cNvPr>
          <p:cNvSpPr/>
          <p:nvPr/>
        </p:nvSpPr>
        <p:spPr bwMode="auto">
          <a:xfrm>
            <a:off x="7139010" y="4461406"/>
            <a:ext cx="166072" cy="907588"/>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6FE35E2B-5C81-9D8E-3A2B-52B81F93D078}"/>
              </a:ext>
            </a:extLst>
          </p:cNvPr>
          <p:cNvSpPr/>
          <p:nvPr/>
        </p:nvSpPr>
        <p:spPr bwMode="auto">
          <a:xfrm>
            <a:off x="7355568" y="4650740"/>
            <a:ext cx="166072" cy="7182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590660A7-875B-E0D4-F552-BE96F32D46D6}"/>
              </a:ext>
            </a:extLst>
          </p:cNvPr>
          <p:cNvSpPr/>
          <p:nvPr/>
        </p:nvSpPr>
        <p:spPr bwMode="auto">
          <a:xfrm>
            <a:off x="7749588" y="5043505"/>
            <a:ext cx="166072" cy="325488"/>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Rectangle 176">
            <a:extLst>
              <a:ext uri="{FF2B5EF4-FFF2-40B4-BE49-F238E27FC236}">
                <a16:creationId xmlns:a16="http://schemas.microsoft.com/office/drawing/2014/main" id="{7E266E0A-C247-0EC2-92C5-74BBCCA7D21C}"/>
              </a:ext>
            </a:extLst>
          </p:cNvPr>
          <p:cNvSpPr/>
          <p:nvPr/>
        </p:nvSpPr>
        <p:spPr bwMode="auto">
          <a:xfrm>
            <a:off x="7967196" y="4590032"/>
            <a:ext cx="166072" cy="7789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26D8810E-A236-FD7C-5EEA-A65B289B239A}"/>
              </a:ext>
            </a:extLst>
          </p:cNvPr>
          <p:cNvSpPr/>
          <p:nvPr/>
        </p:nvSpPr>
        <p:spPr bwMode="auto">
          <a:xfrm>
            <a:off x="8352277" y="4007077"/>
            <a:ext cx="166072" cy="1360899"/>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574BE298-8843-89BA-3B18-755A2C5B77DC}"/>
              </a:ext>
            </a:extLst>
          </p:cNvPr>
          <p:cNvSpPr/>
          <p:nvPr/>
        </p:nvSpPr>
        <p:spPr bwMode="auto">
          <a:xfrm>
            <a:off x="8571469" y="4722403"/>
            <a:ext cx="166072" cy="648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61F85309-1F46-309A-2813-F1500B1FA73F}"/>
              </a:ext>
            </a:extLst>
          </p:cNvPr>
          <p:cNvSpPr/>
          <p:nvPr/>
        </p:nvSpPr>
        <p:spPr bwMode="auto">
          <a:xfrm>
            <a:off x="8974266" y="4460240"/>
            <a:ext cx="166072" cy="916663"/>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D3FF75E5-76EB-BBD2-31AA-75A707070AA4}"/>
              </a:ext>
            </a:extLst>
          </p:cNvPr>
          <p:cNvSpPr/>
          <p:nvPr/>
        </p:nvSpPr>
        <p:spPr bwMode="auto">
          <a:xfrm>
            <a:off x="9192124" y="4755882"/>
            <a:ext cx="166072" cy="6113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875990C1-20CF-786F-1643-C19C0F5FA18D}"/>
              </a:ext>
            </a:extLst>
          </p:cNvPr>
          <p:cNvSpPr/>
          <p:nvPr/>
        </p:nvSpPr>
        <p:spPr bwMode="auto">
          <a:xfrm flipV="1">
            <a:off x="9586451" y="3997481"/>
            <a:ext cx="166072" cy="4622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D1B1135F-1347-ECE3-FC03-59A01D573672}"/>
              </a:ext>
            </a:extLst>
          </p:cNvPr>
          <p:cNvSpPr/>
          <p:nvPr/>
        </p:nvSpPr>
        <p:spPr bwMode="auto">
          <a:xfrm>
            <a:off x="9803129" y="4137066"/>
            <a:ext cx="166072" cy="659140"/>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A1909CCD-7CAD-59B0-5309-812B4F9E7740}"/>
              </a:ext>
            </a:extLst>
          </p:cNvPr>
          <p:cNvSpPr/>
          <p:nvPr/>
        </p:nvSpPr>
        <p:spPr bwMode="auto">
          <a:xfrm>
            <a:off x="9586451" y="4461406"/>
            <a:ext cx="166072" cy="906570"/>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BF0C9125-DAC1-FEBB-867E-249AB8EC5062}"/>
              </a:ext>
            </a:extLst>
          </p:cNvPr>
          <p:cNvSpPr/>
          <p:nvPr/>
        </p:nvSpPr>
        <p:spPr bwMode="auto">
          <a:xfrm>
            <a:off x="9803129" y="4796206"/>
            <a:ext cx="166072" cy="5781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9B29D48A-9ABF-74E0-532C-E0428F2FE6D1}"/>
              </a:ext>
            </a:extLst>
          </p:cNvPr>
          <p:cNvSpPr/>
          <p:nvPr/>
        </p:nvSpPr>
        <p:spPr bwMode="auto">
          <a:xfrm>
            <a:off x="7748187" y="3997481"/>
            <a:ext cx="166072" cy="35744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CA385ED3-BA58-3DA9-40D3-A18552367CB6}"/>
              </a:ext>
            </a:extLst>
          </p:cNvPr>
          <p:cNvSpPr/>
          <p:nvPr/>
        </p:nvSpPr>
        <p:spPr bwMode="auto">
          <a:xfrm>
            <a:off x="10200067" y="3997481"/>
            <a:ext cx="166072" cy="13697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6A8DDD93-972C-C9CE-17A9-99BFC862F753}"/>
              </a:ext>
            </a:extLst>
          </p:cNvPr>
          <p:cNvSpPr/>
          <p:nvPr/>
        </p:nvSpPr>
        <p:spPr bwMode="auto">
          <a:xfrm>
            <a:off x="10416047" y="4650739"/>
            <a:ext cx="166072" cy="7235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FC7F59D5-087C-DB4A-0BD6-5724765BDC80}"/>
              </a:ext>
            </a:extLst>
          </p:cNvPr>
          <p:cNvSpPr/>
          <p:nvPr/>
        </p:nvSpPr>
        <p:spPr bwMode="auto">
          <a:xfrm>
            <a:off x="7749588" y="4354928"/>
            <a:ext cx="166072" cy="6955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2C04E9F8-698F-2B19-7246-53B0A9F71E88}"/>
              </a:ext>
            </a:extLst>
          </p:cNvPr>
          <p:cNvSpPr/>
          <p:nvPr/>
        </p:nvSpPr>
        <p:spPr bwMode="auto">
          <a:xfrm>
            <a:off x="11037549" y="4131678"/>
            <a:ext cx="166072" cy="458353"/>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F1DD04FF-787F-A05E-9531-3CF8FD3ADDDD}"/>
              </a:ext>
            </a:extLst>
          </p:cNvPr>
          <p:cNvSpPr/>
          <p:nvPr/>
        </p:nvSpPr>
        <p:spPr bwMode="auto">
          <a:xfrm>
            <a:off x="10820871" y="4925593"/>
            <a:ext cx="166072" cy="455323"/>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199A59CA-F921-C467-1E04-E9FC18C09F6F}"/>
              </a:ext>
            </a:extLst>
          </p:cNvPr>
          <p:cNvSpPr/>
          <p:nvPr/>
        </p:nvSpPr>
        <p:spPr bwMode="auto">
          <a:xfrm>
            <a:off x="11037549" y="4577427"/>
            <a:ext cx="166072" cy="7968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7EFE9D0B-A619-6309-EF06-1E3AFFE07F18}"/>
              </a:ext>
            </a:extLst>
          </p:cNvPr>
          <p:cNvSpPr/>
          <p:nvPr/>
        </p:nvSpPr>
        <p:spPr bwMode="auto">
          <a:xfrm>
            <a:off x="7139010" y="4004360"/>
            <a:ext cx="166072" cy="45704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F48B337B-AA30-4307-570C-66D75B96DA09}"/>
              </a:ext>
            </a:extLst>
          </p:cNvPr>
          <p:cNvSpPr/>
          <p:nvPr/>
        </p:nvSpPr>
        <p:spPr bwMode="auto">
          <a:xfrm flipV="1">
            <a:off x="7967196" y="4087162"/>
            <a:ext cx="166072" cy="505455"/>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55869AD8-6957-52A3-AFAF-B873BE1BEF57}"/>
              </a:ext>
            </a:extLst>
          </p:cNvPr>
          <p:cNvSpPr/>
          <p:nvPr/>
        </p:nvSpPr>
        <p:spPr bwMode="auto">
          <a:xfrm flipV="1">
            <a:off x="8571469" y="4006062"/>
            <a:ext cx="166072" cy="10804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2DF2F612-5B02-7519-1163-50CD4743F9AE}"/>
              </a:ext>
            </a:extLst>
          </p:cNvPr>
          <p:cNvSpPr/>
          <p:nvPr/>
        </p:nvSpPr>
        <p:spPr bwMode="auto">
          <a:xfrm flipV="1">
            <a:off x="8571469" y="4101239"/>
            <a:ext cx="166072" cy="648554"/>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5D0ACB37-F938-96F9-8296-FCB6A1E7A493}"/>
              </a:ext>
            </a:extLst>
          </p:cNvPr>
          <p:cNvSpPr/>
          <p:nvPr/>
        </p:nvSpPr>
        <p:spPr bwMode="auto">
          <a:xfrm flipV="1">
            <a:off x="9192124" y="4006377"/>
            <a:ext cx="166072" cy="18976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8C371876-621B-9AA4-6ED8-D652E6C1F9DC}"/>
              </a:ext>
            </a:extLst>
          </p:cNvPr>
          <p:cNvSpPr/>
          <p:nvPr/>
        </p:nvSpPr>
        <p:spPr bwMode="auto">
          <a:xfrm flipV="1">
            <a:off x="9192124" y="4191300"/>
            <a:ext cx="166072" cy="566928"/>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E4187B88-FFDD-9FB2-3A42-1F673C46D78C}"/>
              </a:ext>
            </a:extLst>
          </p:cNvPr>
          <p:cNvSpPr/>
          <p:nvPr/>
        </p:nvSpPr>
        <p:spPr bwMode="auto">
          <a:xfrm flipV="1">
            <a:off x="10416047" y="3998035"/>
            <a:ext cx="166072" cy="10062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Rectangle 212">
            <a:extLst>
              <a:ext uri="{FF2B5EF4-FFF2-40B4-BE49-F238E27FC236}">
                <a16:creationId xmlns:a16="http://schemas.microsoft.com/office/drawing/2014/main" id="{0874CAE7-29DE-B4AA-68CC-F8CE033F545B}"/>
              </a:ext>
            </a:extLst>
          </p:cNvPr>
          <p:cNvSpPr/>
          <p:nvPr/>
        </p:nvSpPr>
        <p:spPr bwMode="auto">
          <a:xfrm flipV="1">
            <a:off x="10416047" y="4087161"/>
            <a:ext cx="166072" cy="566928"/>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Freeform 149">
            <a:extLst>
              <a:ext uri="{FF2B5EF4-FFF2-40B4-BE49-F238E27FC236}">
                <a16:creationId xmlns:a16="http://schemas.microsoft.com/office/drawing/2014/main" id="{BB2073E6-7A6E-6A72-63A4-9F99555FD4CF}"/>
              </a:ext>
            </a:extLst>
          </p:cNvPr>
          <p:cNvSpPr/>
          <p:nvPr/>
        </p:nvSpPr>
        <p:spPr bwMode="auto">
          <a:xfrm>
            <a:off x="6997032" y="3900138"/>
            <a:ext cx="4324493" cy="1471290"/>
          </a:xfrm>
          <a:custGeom>
            <a:avLst/>
            <a:gdLst>
              <a:gd name="connsiteX0" fmla="*/ 0 w 4324493"/>
              <a:gd name="connsiteY0" fmla="*/ 0 h 1471290"/>
              <a:gd name="connsiteX1" fmla="*/ 0 w 4324493"/>
              <a:gd name="connsiteY1" fmla="*/ 1471290 h 1471290"/>
              <a:gd name="connsiteX2" fmla="*/ 4324493 w 4324493"/>
              <a:gd name="connsiteY2" fmla="*/ 1471290 h 1471290"/>
            </a:gdLst>
            <a:ahLst/>
            <a:cxnLst>
              <a:cxn ang="0">
                <a:pos x="connsiteX0" y="connsiteY0"/>
              </a:cxn>
              <a:cxn ang="0">
                <a:pos x="connsiteX1" y="connsiteY1"/>
              </a:cxn>
              <a:cxn ang="0">
                <a:pos x="connsiteX2" y="connsiteY2"/>
              </a:cxn>
            </a:cxnLst>
            <a:rect l="l" t="t" r="r" b="b"/>
            <a:pathLst>
              <a:path w="4324493" h="1471290">
                <a:moveTo>
                  <a:pt x="0" y="0"/>
                </a:moveTo>
                <a:lnTo>
                  <a:pt x="0" y="1471290"/>
                </a:lnTo>
                <a:lnTo>
                  <a:pt x="4324493" y="1471290"/>
                </a:lnTo>
              </a:path>
            </a:pathLst>
          </a:custGeom>
          <a:noFill/>
          <a:ln w="28575">
            <a:solidFill>
              <a:schemeClr val="bg1"/>
            </a:solidFill>
            <a:miter lim="800000"/>
            <a:headEnd/>
            <a:tailEnd/>
          </a:ln>
        </p:spPr>
        <p:txBody>
          <a:bodyPr rtlCol="0" anchor="ctr"/>
          <a:lstStyle/>
          <a:p>
            <a:pPr algn="ctr"/>
            <a:endParaRPr lang="en-US"/>
          </a:p>
        </p:txBody>
      </p:sp>
      <p:sp>
        <p:nvSpPr>
          <p:cNvPr id="35" name="Rectangle 34">
            <a:extLst>
              <a:ext uri="{FF2B5EF4-FFF2-40B4-BE49-F238E27FC236}">
                <a16:creationId xmlns:a16="http://schemas.microsoft.com/office/drawing/2014/main" id="{B3B4B4C6-4A5A-B23F-3AC4-BB934396D069}"/>
              </a:ext>
            </a:extLst>
          </p:cNvPr>
          <p:cNvSpPr/>
          <p:nvPr/>
        </p:nvSpPr>
        <p:spPr bwMode="auto">
          <a:xfrm flipV="1">
            <a:off x="8973951" y="3997481"/>
            <a:ext cx="166072" cy="4622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E161B978-E031-73FD-9307-47A3E9B51B65}"/>
              </a:ext>
            </a:extLst>
          </p:cNvPr>
          <p:cNvSpPr/>
          <p:nvPr/>
        </p:nvSpPr>
        <p:spPr bwMode="auto">
          <a:xfrm flipV="1">
            <a:off x="11035631" y="4003224"/>
            <a:ext cx="166072" cy="13384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CFBF50A2-48B4-12E4-EC00-241C67BB9400}"/>
              </a:ext>
            </a:extLst>
          </p:cNvPr>
          <p:cNvSpPr/>
          <p:nvPr/>
        </p:nvSpPr>
        <p:spPr bwMode="auto">
          <a:xfrm flipV="1">
            <a:off x="9803129" y="4038107"/>
            <a:ext cx="166072" cy="10211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628B9F29-A268-EA5D-509C-CA45A6F8A565}"/>
              </a:ext>
            </a:extLst>
          </p:cNvPr>
          <p:cNvSpPr/>
          <p:nvPr/>
        </p:nvSpPr>
        <p:spPr bwMode="auto">
          <a:xfrm>
            <a:off x="10819214" y="4004359"/>
            <a:ext cx="166072" cy="47030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E2A7AE5A-06EA-D5FF-BCC2-892FC443793B}"/>
              </a:ext>
            </a:extLst>
          </p:cNvPr>
          <p:cNvSpPr/>
          <p:nvPr/>
        </p:nvSpPr>
        <p:spPr bwMode="auto">
          <a:xfrm>
            <a:off x="10820615" y="4474669"/>
            <a:ext cx="166072" cy="4589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6" name="Group 125">
            <a:extLst>
              <a:ext uri="{FF2B5EF4-FFF2-40B4-BE49-F238E27FC236}">
                <a16:creationId xmlns:a16="http://schemas.microsoft.com/office/drawing/2014/main" id="{1428A5C4-C026-54B8-398D-AFCF8D3899CE}"/>
              </a:ext>
            </a:extLst>
          </p:cNvPr>
          <p:cNvGrpSpPr/>
          <p:nvPr/>
        </p:nvGrpSpPr>
        <p:grpSpPr>
          <a:xfrm>
            <a:off x="7857833" y="764444"/>
            <a:ext cx="2531949" cy="276999"/>
            <a:chOff x="8188365" y="764307"/>
            <a:chExt cx="2531949" cy="276999"/>
          </a:xfrm>
        </p:grpSpPr>
        <p:sp>
          <p:nvSpPr>
            <p:cNvPr id="73" name="TextBox 72">
              <a:extLst>
                <a:ext uri="{FF2B5EF4-FFF2-40B4-BE49-F238E27FC236}">
                  <a16:creationId xmlns:a16="http://schemas.microsoft.com/office/drawing/2014/main" id="{E22A03E0-1323-23BB-E871-D59E510E05CE}"/>
                </a:ext>
              </a:extLst>
            </p:cNvPr>
            <p:cNvSpPr txBox="1"/>
            <p:nvPr/>
          </p:nvSpPr>
          <p:spPr bwMode="auto">
            <a:xfrm>
              <a:off x="8400802" y="76430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81" name="TextBox 80">
              <a:extLst>
                <a:ext uri="{FF2B5EF4-FFF2-40B4-BE49-F238E27FC236}">
                  <a16:creationId xmlns:a16="http://schemas.microsoft.com/office/drawing/2014/main" id="{C60C058D-0248-6FF2-BFCB-4F2AE92F11B0}"/>
                </a:ext>
              </a:extLst>
            </p:cNvPr>
            <p:cNvSpPr txBox="1"/>
            <p:nvPr/>
          </p:nvSpPr>
          <p:spPr bwMode="auto">
            <a:xfrm>
              <a:off x="8931853" y="76430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82" name="TextBox 81">
              <a:extLst>
                <a:ext uri="{FF2B5EF4-FFF2-40B4-BE49-F238E27FC236}">
                  <a16:creationId xmlns:a16="http://schemas.microsoft.com/office/drawing/2014/main" id="{19D40027-3B36-515D-06A4-9AC062D00ABE}"/>
                </a:ext>
              </a:extLst>
            </p:cNvPr>
            <p:cNvSpPr txBox="1"/>
            <p:nvPr/>
          </p:nvSpPr>
          <p:spPr bwMode="auto">
            <a:xfrm>
              <a:off x="9424624" y="76430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83" name="TextBox 82">
              <a:extLst>
                <a:ext uri="{FF2B5EF4-FFF2-40B4-BE49-F238E27FC236}">
                  <a16:creationId xmlns:a16="http://schemas.microsoft.com/office/drawing/2014/main" id="{11FC1F58-2A0C-D0D4-F6A5-79D324C372E2}"/>
                </a:ext>
              </a:extLst>
            </p:cNvPr>
            <p:cNvSpPr txBox="1"/>
            <p:nvPr/>
          </p:nvSpPr>
          <p:spPr bwMode="auto">
            <a:xfrm>
              <a:off x="9941000" y="76430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84" name="TextBox 83">
              <a:extLst>
                <a:ext uri="{FF2B5EF4-FFF2-40B4-BE49-F238E27FC236}">
                  <a16:creationId xmlns:a16="http://schemas.microsoft.com/office/drawing/2014/main" id="{4B448837-C2EA-DA4D-2E45-5B209733FBA9}"/>
                </a:ext>
              </a:extLst>
            </p:cNvPr>
            <p:cNvSpPr txBox="1"/>
            <p:nvPr/>
          </p:nvSpPr>
          <p:spPr bwMode="auto">
            <a:xfrm>
              <a:off x="10457100" y="76430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74" name="Rectangle 73">
              <a:extLst>
                <a:ext uri="{FF2B5EF4-FFF2-40B4-BE49-F238E27FC236}">
                  <a16:creationId xmlns:a16="http://schemas.microsoft.com/office/drawing/2014/main" id="{5B84EAED-3969-2E24-3F7A-16F17CDBA226}"/>
                </a:ext>
              </a:extLst>
            </p:cNvPr>
            <p:cNvSpPr/>
            <p:nvPr/>
          </p:nvSpPr>
          <p:spPr bwMode="auto">
            <a:xfrm>
              <a:off x="8868775" y="844532"/>
              <a:ext cx="118238" cy="116548"/>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D758CF94-82DB-0467-7EE7-1E2E1E50D83D}"/>
                </a:ext>
              </a:extLst>
            </p:cNvPr>
            <p:cNvSpPr/>
            <p:nvPr/>
          </p:nvSpPr>
          <p:spPr bwMode="auto">
            <a:xfrm>
              <a:off x="8336509" y="844532"/>
              <a:ext cx="118238" cy="1165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3C42528C-2DF7-C10E-E12C-E3044840C7F7}"/>
                </a:ext>
              </a:extLst>
            </p:cNvPr>
            <p:cNvSpPr/>
            <p:nvPr/>
          </p:nvSpPr>
          <p:spPr bwMode="auto">
            <a:xfrm>
              <a:off x="9880694" y="844532"/>
              <a:ext cx="118238" cy="116548"/>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9E83B2CA-726B-A5A6-6D8E-38447A234696}"/>
                </a:ext>
              </a:extLst>
            </p:cNvPr>
            <p:cNvSpPr/>
            <p:nvPr/>
          </p:nvSpPr>
          <p:spPr bwMode="auto">
            <a:xfrm>
              <a:off x="9363103" y="844532"/>
              <a:ext cx="118238" cy="11654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6FE58D65-64EF-AD59-1E7D-45D85B18BC3F}"/>
                </a:ext>
              </a:extLst>
            </p:cNvPr>
            <p:cNvSpPr/>
            <p:nvPr/>
          </p:nvSpPr>
          <p:spPr bwMode="auto">
            <a:xfrm>
              <a:off x="10393251" y="844532"/>
              <a:ext cx="118238" cy="116548"/>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A4E6DBDF-60C1-F961-278E-F691062CE70B}"/>
                </a:ext>
              </a:extLst>
            </p:cNvPr>
            <p:cNvSpPr/>
            <p:nvPr/>
          </p:nvSpPr>
          <p:spPr bwMode="auto">
            <a:xfrm>
              <a:off x="8720631" y="844532"/>
              <a:ext cx="118238" cy="11654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DF2EE8E4-D1E4-B5BD-2013-E01448D40EEF}"/>
                </a:ext>
              </a:extLst>
            </p:cNvPr>
            <p:cNvSpPr/>
            <p:nvPr/>
          </p:nvSpPr>
          <p:spPr bwMode="auto">
            <a:xfrm>
              <a:off x="8188365" y="844532"/>
              <a:ext cx="118238" cy="116548"/>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3332F4E3-6985-B5C6-F712-A4496793A869}"/>
                </a:ext>
              </a:extLst>
            </p:cNvPr>
            <p:cNvSpPr/>
            <p:nvPr/>
          </p:nvSpPr>
          <p:spPr bwMode="auto">
            <a:xfrm>
              <a:off x="9732550" y="844532"/>
              <a:ext cx="118238" cy="116548"/>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414C4252-0B54-6783-DDE0-C54907975DCD}"/>
                </a:ext>
              </a:extLst>
            </p:cNvPr>
            <p:cNvSpPr/>
            <p:nvPr/>
          </p:nvSpPr>
          <p:spPr bwMode="auto">
            <a:xfrm>
              <a:off x="9214959" y="844532"/>
              <a:ext cx="118238" cy="11654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FF2A7CB3-1771-B8BD-A203-C24BE7D28E79}"/>
                </a:ext>
              </a:extLst>
            </p:cNvPr>
            <p:cNvSpPr/>
            <p:nvPr/>
          </p:nvSpPr>
          <p:spPr bwMode="auto">
            <a:xfrm>
              <a:off x="10245107" y="844532"/>
              <a:ext cx="118238" cy="116548"/>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7" name="Group 126">
            <a:extLst>
              <a:ext uri="{FF2B5EF4-FFF2-40B4-BE49-F238E27FC236}">
                <a16:creationId xmlns:a16="http://schemas.microsoft.com/office/drawing/2014/main" id="{0B39CE68-79CD-609B-25E4-CD7EAFF4B85B}"/>
              </a:ext>
            </a:extLst>
          </p:cNvPr>
          <p:cNvGrpSpPr/>
          <p:nvPr/>
        </p:nvGrpSpPr>
        <p:grpSpPr>
          <a:xfrm>
            <a:off x="7863470" y="3698954"/>
            <a:ext cx="2531949" cy="276999"/>
            <a:chOff x="8188365" y="764307"/>
            <a:chExt cx="2531949" cy="276999"/>
          </a:xfrm>
        </p:grpSpPr>
        <p:sp>
          <p:nvSpPr>
            <p:cNvPr id="128" name="TextBox 127">
              <a:extLst>
                <a:ext uri="{FF2B5EF4-FFF2-40B4-BE49-F238E27FC236}">
                  <a16:creationId xmlns:a16="http://schemas.microsoft.com/office/drawing/2014/main" id="{3AE38A06-094E-A29E-5A4F-D1E7E2701042}"/>
                </a:ext>
              </a:extLst>
            </p:cNvPr>
            <p:cNvSpPr txBox="1"/>
            <p:nvPr/>
          </p:nvSpPr>
          <p:spPr bwMode="auto">
            <a:xfrm>
              <a:off x="8400802" y="76430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32" name="TextBox 131">
              <a:extLst>
                <a:ext uri="{FF2B5EF4-FFF2-40B4-BE49-F238E27FC236}">
                  <a16:creationId xmlns:a16="http://schemas.microsoft.com/office/drawing/2014/main" id="{736C1E8B-8FFF-3A34-395B-930D3D827746}"/>
                </a:ext>
              </a:extLst>
            </p:cNvPr>
            <p:cNvSpPr txBox="1"/>
            <p:nvPr/>
          </p:nvSpPr>
          <p:spPr bwMode="auto">
            <a:xfrm>
              <a:off x="8931853" y="76430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133" name="TextBox 132">
              <a:extLst>
                <a:ext uri="{FF2B5EF4-FFF2-40B4-BE49-F238E27FC236}">
                  <a16:creationId xmlns:a16="http://schemas.microsoft.com/office/drawing/2014/main" id="{CEA95763-ABE2-8E0B-4AEC-6FB43426D6DB}"/>
                </a:ext>
              </a:extLst>
            </p:cNvPr>
            <p:cNvSpPr txBox="1"/>
            <p:nvPr/>
          </p:nvSpPr>
          <p:spPr bwMode="auto">
            <a:xfrm>
              <a:off x="9424624" y="76430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134" name="TextBox 133">
              <a:extLst>
                <a:ext uri="{FF2B5EF4-FFF2-40B4-BE49-F238E27FC236}">
                  <a16:creationId xmlns:a16="http://schemas.microsoft.com/office/drawing/2014/main" id="{1AB32C3F-7818-5A01-3751-4BAFDA45AAED}"/>
                </a:ext>
              </a:extLst>
            </p:cNvPr>
            <p:cNvSpPr txBox="1"/>
            <p:nvPr/>
          </p:nvSpPr>
          <p:spPr bwMode="auto">
            <a:xfrm>
              <a:off x="9941000" y="76430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35" name="TextBox 134">
              <a:extLst>
                <a:ext uri="{FF2B5EF4-FFF2-40B4-BE49-F238E27FC236}">
                  <a16:creationId xmlns:a16="http://schemas.microsoft.com/office/drawing/2014/main" id="{53E0141C-F5B8-5C48-6198-6A67E3313D01}"/>
                </a:ext>
              </a:extLst>
            </p:cNvPr>
            <p:cNvSpPr txBox="1"/>
            <p:nvPr/>
          </p:nvSpPr>
          <p:spPr bwMode="auto">
            <a:xfrm>
              <a:off x="10457100" y="76430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39" name="Rectangle 138">
              <a:extLst>
                <a:ext uri="{FF2B5EF4-FFF2-40B4-BE49-F238E27FC236}">
                  <a16:creationId xmlns:a16="http://schemas.microsoft.com/office/drawing/2014/main" id="{B76E8ED2-785D-1524-20A7-AD449497FE18}"/>
                </a:ext>
              </a:extLst>
            </p:cNvPr>
            <p:cNvSpPr/>
            <p:nvPr/>
          </p:nvSpPr>
          <p:spPr bwMode="auto">
            <a:xfrm>
              <a:off x="8868775" y="844532"/>
              <a:ext cx="118238" cy="116548"/>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6CAAEC2E-B179-DC54-189C-00CADBA67ED5}"/>
                </a:ext>
              </a:extLst>
            </p:cNvPr>
            <p:cNvSpPr/>
            <p:nvPr/>
          </p:nvSpPr>
          <p:spPr bwMode="auto">
            <a:xfrm>
              <a:off x="8336509" y="844532"/>
              <a:ext cx="118238" cy="1165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238825DE-13C2-86EB-E013-D879FC38DB7D}"/>
                </a:ext>
              </a:extLst>
            </p:cNvPr>
            <p:cNvSpPr/>
            <p:nvPr/>
          </p:nvSpPr>
          <p:spPr bwMode="auto">
            <a:xfrm>
              <a:off x="9880694" y="844532"/>
              <a:ext cx="118238" cy="116548"/>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928B40C8-2156-EC1F-BFCB-B2C679B0999D}"/>
                </a:ext>
              </a:extLst>
            </p:cNvPr>
            <p:cNvSpPr/>
            <p:nvPr/>
          </p:nvSpPr>
          <p:spPr bwMode="auto">
            <a:xfrm>
              <a:off x="9363103" y="844532"/>
              <a:ext cx="118238" cy="11654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69FA1CD8-D91E-1CF6-5541-FF6A53A4A5D1}"/>
                </a:ext>
              </a:extLst>
            </p:cNvPr>
            <p:cNvSpPr/>
            <p:nvPr/>
          </p:nvSpPr>
          <p:spPr bwMode="auto">
            <a:xfrm>
              <a:off x="10393251" y="844532"/>
              <a:ext cx="118238" cy="116548"/>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C37C6E0D-FA9F-7F43-8018-56DD91DE163C}"/>
                </a:ext>
              </a:extLst>
            </p:cNvPr>
            <p:cNvSpPr/>
            <p:nvPr/>
          </p:nvSpPr>
          <p:spPr bwMode="auto">
            <a:xfrm>
              <a:off x="8720631" y="844532"/>
              <a:ext cx="118238" cy="11654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FE40AF77-2D93-7A18-ED89-47A6D6488B69}"/>
                </a:ext>
              </a:extLst>
            </p:cNvPr>
            <p:cNvSpPr/>
            <p:nvPr/>
          </p:nvSpPr>
          <p:spPr bwMode="auto">
            <a:xfrm>
              <a:off x="8188365" y="844532"/>
              <a:ext cx="118238" cy="116548"/>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85C58CA2-1D24-0A3E-BD0F-DFCA7A8B0163}"/>
                </a:ext>
              </a:extLst>
            </p:cNvPr>
            <p:cNvSpPr/>
            <p:nvPr/>
          </p:nvSpPr>
          <p:spPr bwMode="auto">
            <a:xfrm>
              <a:off x="9732550" y="844532"/>
              <a:ext cx="118238" cy="116548"/>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8C4AFE11-8ED2-AB04-6AB7-080A9C5C8ED9}"/>
                </a:ext>
              </a:extLst>
            </p:cNvPr>
            <p:cNvSpPr/>
            <p:nvPr/>
          </p:nvSpPr>
          <p:spPr bwMode="auto">
            <a:xfrm>
              <a:off x="9214959" y="844532"/>
              <a:ext cx="118238" cy="11654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AD57ECB8-622A-8BAA-5BFA-7913A1B44ABA}"/>
                </a:ext>
              </a:extLst>
            </p:cNvPr>
            <p:cNvSpPr/>
            <p:nvPr/>
          </p:nvSpPr>
          <p:spPr bwMode="auto">
            <a:xfrm>
              <a:off x="10245107" y="844532"/>
              <a:ext cx="118238" cy="116548"/>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164927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69F13-BB3A-6D50-142E-B4B2320257F4}"/>
              </a:ext>
            </a:extLst>
          </p:cNvPr>
          <p:cNvSpPr>
            <a:spLocks noGrp="1"/>
          </p:cNvSpPr>
          <p:nvPr>
            <p:ph type="title"/>
          </p:nvPr>
        </p:nvSpPr>
        <p:spPr/>
        <p:txBody>
          <a:bodyPr/>
          <a:lstStyle/>
          <a:p>
            <a:r>
              <a:rPr lang="en-US" dirty="0"/>
              <a:t>PACE-A: Investigators’ Conclusions</a:t>
            </a:r>
          </a:p>
        </p:txBody>
      </p:sp>
      <p:sp>
        <p:nvSpPr>
          <p:cNvPr id="3" name="Content Placeholder 2">
            <a:extLst>
              <a:ext uri="{FF2B5EF4-FFF2-40B4-BE49-F238E27FC236}">
                <a16:creationId xmlns:a16="http://schemas.microsoft.com/office/drawing/2014/main" id="{99AF3CA3-C065-0A0B-6B24-ED17B8241343}"/>
              </a:ext>
            </a:extLst>
          </p:cNvPr>
          <p:cNvSpPr>
            <a:spLocks noGrp="1"/>
          </p:cNvSpPr>
          <p:nvPr>
            <p:ph idx="1"/>
          </p:nvPr>
        </p:nvSpPr>
        <p:spPr/>
        <p:txBody>
          <a:bodyPr/>
          <a:lstStyle/>
          <a:p>
            <a:r>
              <a:rPr lang="en-US" dirty="0"/>
              <a:t>In patients with localized prostate cancer, SBRT and surgery were associated with different treatment-related toxicity profiles at 2 yr </a:t>
            </a:r>
          </a:p>
          <a:p>
            <a:pPr lvl="1"/>
            <a:r>
              <a:rPr lang="en-US" dirty="0"/>
              <a:t>SBRT was associated with better urinary continence and less sexual bother but worse bowel bother compared with surgery </a:t>
            </a:r>
          </a:p>
          <a:p>
            <a:r>
              <a:rPr lang="en-US" dirty="0"/>
              <a:t>Grade ≥2 adverse events were rare in both arms</a:t>
            </a:r>
          </a:p>
          <a:p>
            <a:r>
              <a:rPr lang="en-US" dirty="0"/>
              <a:t>Follow-up will continue to 5 yr including report of efficacy</a:t>
            </a:r>
          </a:p>
          <a:p>
            <a:endParaRPr lang="en-US" dirty="0"/>
          </a:p>
        </p:txBody>
      </p:sp>
      <p:sp>
        <p:nvSpPr>
          <p:cNvPr id="4" name="Text Box 15">
            <a:extLst>
              <a:ext uri="{FF2B5EF4-FFF2-40B4-BE49-F238E27FC236}">
                <a16:creationId xmlns:a16="http://schemas.microsoft.com/office/drawing/2014/main" id="{6A55D1DF-BACA-AB49-EE32-90F2F7C37D52}"/>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van As. ASCO GU 2023. </a:t>
            </a:r>
            <a:r>
              <a:rPr lang="nl-NL" altLang="en-US" sz="1200" b="0" spc="-10" dirty="0" err="1">
                <a:solidFill>
                  <a:srgbClr val="455560"/>
                </a:solidFill>
                <a:latin typeface="Calibri" panose="020F0502020204030204" pitchFamily="34" charset="0"/>
                <a:cs typeface="Calibri" panose="020F0502020204030204" pitchFamily="34" charset="0"/>
              </a:rPr>
              <a:t>Abstr</a:t>
            </a:r>
            <a:r>
              <a:rPr lang="nl-NL" altLang="en-US" sz="1200" b="0" spc="-10" dirty="0">
                <a:solidFill>
                  <a:srgbClr val="455560"/>
                </a:solidFill>
                <a:latin typeface="Calibri" panose="020F0502020204030204" pitchFamily="34" charset="0"/>
                <a:cs typeface="Calibri" panose="020F0502020204030204" pitchFamily="34" charset="0"/>
              </a:rPr>
              <a:t> 298.</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22957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GU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analysis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400" b="0" dirty="0">
                <a:solidFill>
                  <a:schemeClr val="bg1"/>
                </a:solidFill>
              </a:rPr>
              <a:t>Bladder cancer</a:t>
            </a:r>
          </a:p>
          <a:p>
            <a:pPr marL="342900" indent="-342900">
              <a:spcBef>
                <a:spcPts val="600"/>
              </a:spcBef>
              <a:spcAft>
                <a:spcPts val="0"/>
              </a:spcAft>
              <a:buFont typeface="Wingdings" pitchFamily="2" charset="2"/>
              <a:buChar char="§"/>
              <a:defRPr/>
            </a:pPr>
            <a:r>
              <a:rPr lang="en-US" sz="2400" b="0" dirty="0">
                <a:solidFill>
                  <a:schemeClr val="bg1"/>
                </a:solidFill>
              </a:rPr>
              <a:t>Prostate cancer</a:t>
            </a:r>
          </a:p>
          <a:p>
            <a:pPr marL="342900" indent="-342900">
              <a:spcBef>
                <a:spcPts val="600"/>
              </a:spcBef>
              <a:spcAft>
                <a:spcPts val="0"/>
              </a:spcAft>
              <a:buFont typeface="Wingdings" pitchFamily="2" charset="2"/>
              <a:buChar char="§"/>
              <a:defRPr/>
            </a:pPr>
            <a:r>
              <a:rPr lang="en-US" sz="2400" b="0" dirty="0">
                <a:solidFill>
                  <a:schemeClr val="bg1"/>
                </a:solidFill>
              </a:rPr>
              <a:t>Renal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EB1C4002249E5469BE5E13BFFDFC02B" ma:contentTypeVersion="1" ma:contentTypeDescription="Create a new document." ma:contentTypeScope="" ma:versionID="ef6642bd6e53271142ca0c9878df89de">
  <xsd:schema xmlns:xsd="http://www.w3.org/2001/XMLSchema" xmlns:xs="http://www.w3.org/2001/XMLSchema" xmlns:p="http://schemas.microsoft.com/office/2006/metadata/properties" xmlns:ns2="d54cbe69-32bd-412a-b004-9152f949605e" xmlns:ns3="412cfc95-2d7d-47e7-aac6-fed18c2c6811" targetNamespace="http://schemas.microsoft.com/office/2006/metadata/properties" ma:root="true" ma:fieldsID="191f5a1e1d0aeedc956d9021fe372816" ns2:_="" ns3:_="">
    <xsd:import namespace="d54cbe69-32bd-412a-b004-9152f949605e"/>
    <xsd:import namespace="412cfc95-2d7d-47e7-aac6-fed18c2c681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12cfc95-2d7d-47e7-aac6-fed18c2c681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56M7VY3CDVN5-1934244472-2</_dlc_DocId>
    <_dlc_DocIdUrl xmlns="d54cbe69-32bd-412a-b004-9152f949605e">
      <Url>https://intranet.clinicaloptions.com/mews/oncology/ONC_2023_ASCO_GU_CF_(PRP5798)/298_Van_As/_layouts/15/DocIdRedir.aspx?ID=56M7VY3CDVN5-1934244472-2</Url>
      <Description>56M7VY3CDVN5-1934244472-2</Description>
    </_dlc_DocIdUrl>
    <Document_x0020_Category xmlns="412cfc95-2d7d-47e7-aac6-fed18c2c6811">Conference Capsule Slides</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E99F833-EB39-4C7B-9B82-F90203B290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12cfc95-2d7d-47e7-aac6-fed18c2c68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A55BC3-5A03-47C2-8EC3-D964C3B5E779}">
  <ds:schemaRefs>
    <ds:schemaRef ds:uri="http://purl.org/dc/terms/"/>
    <ds:schemaRef ds:uri="412cfc95-2d7d-47e7-aac6-fed18c2c6811"/>
    <ds:schemaRef ds:uri="d54cbe69-32bd-412a-b004-9152f949605e"/>
    <ds:schemaRef ds:uri="http://schemas.microsoft.com/office/2006/documentManagement/types"/>
    <ds:schemaRef ds:uri="http://schemas.openxmlformats.org/package/2006/metadata/core-properti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4.xml><?xml version="1.0" encoding="utf-8"?>
<ds:datastoreItem xmlns:ds="http://schemas.openxmlformats.org/officeDocument/2006/customXml" ds:itemID="{2CC2BB1D-D6E8-4222-8E07-FEF747A4E9A1}">
  <ds:schemaRefs>
    <ds:schemaRef ds:uri="http://schemas.microsoft.com/sharepoint/event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3202</TotalTime>
  <Words>1409</Words>
  <Application>Microsoft Office PowerPoint</Application>
  <PresentationFormat>Widescreen</PresentationFormat>
  <Paragraphs>382</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PACE-A: Phase III Trial of Stereotactic Body Radiotherapy vs Surgery for Localized  Prostate Cancer</vt:lpstr>
      <vt:lpstr>About These Slides</vt:lpstr>
      <vt:lpstr>PACE-A: Background</vt:lpstr>
      <vt:lpstr>PACE-A: Study Design</vt:lpstr>
      <vt:lpstr>PACE-A: Baseline Characteristics</vt:lpstr>
      <vt:lpstr>PACE-A: Coprimary Endpoints (Urinary Incontinence and EPIC Bowel Bother Subdomain score)</vt:lpstr>
      <vt:lpstr>PACE-A: EPIC-26 Subdomain Scores Through 2 Yr</vt:lpstr>
      <vt:lpstr>PACE-A: Safety Outcomes</vt:lpstr>
      <vt:lpstr>PACE-A: Investigators’ Conclusions</vt:lpstr>
      <vt:lpstr>Go Online for More CCO  Coverage of ASCO GU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PACE-A: Phase III Trial of Stereotactic Body Radiotherapy vs Surgery for Localized Prostate Cancer</dc:title>
  <dc:creator>Preferred User</dc:creator>
  <cp:lastModifiedBy>Natalia Kolenko</cp:lastModifiedBy>
  <cp:revision>19</cp:revision>
  <cp:lastPrinted>2016-09-26T20:21:49Z</cp:lastPrinted>
  <dcterms:created xsi:type="dcterms:W3CDTF">2005-05-27T15:08:01Z</dcterms:created>
  <dcterms:modified xsi:type="dcterms:W3CDTF">2023-02-24T21:07:08Z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53e65b5c-8741-42c9-b32e-24cc58fa516f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0x0101003EB1C4002249E5469BE5E13BFFDFC02B</vt:lpwstr>
  </property>
  <property fmtid="{D5CDD505-2E9C-101B-9397-08002B2CF9AE}" pid="9" name="MediaServiceImageTags">
    <vt:lpwstr/>
  </property>
</Properties>
</file>