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4" r:id="rId6"/>
  </p:sldMasterIdLst>
  <p:notesMasterIdLst>
    <p:notesMasterId r:id="rId18"/>
  </p:notesMasterIdLst>
  <p:sldIdLst>
    <p:sldId id="552" r:id="rId7"/>
    <p:sldId id="308" r:id="rId8"/>
    <p:sldId id="541" r:id="rId9"/>
    <p:sldId id="1670" r:id="rId10"/>
    <p:sldId id="533" r:id="rId11"/>
    <p:sldId id="1676" r:id="rId12"/>
    <p:sldId id="549" r:id="rId13"/>
    <p:sldId id="1672" r:id="rId14"/>
    <p:sldId id="1664" r:id="rId15"/>
    <p:sldId id="1673" r:id="rId16"/>
    <p:sldId id="167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16"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8" clrIdx="0"/>
  <p:cmAuthor id="8" name="Bing-E Xu" initials="BEX" lastIdx="21" clrIdx="7">
    <p:extLst>
      <p:ext uri="{19B8F6BF-5375-455C-9EA6-DF929625EA0E}">
        <p15:presenceInfo xmlns:p15="http://schemas.microsoft.com/office/powerpoint/2012/main" userId="87a7fe42d5b00958" providerId="Windows Live"/>
      </p:ext>
    </p:extLst>
  </p:cmAuthor>
  <p:cmAuthor id="2" name=" " initials="MAC" lastIdx="11" clrIdx="1"/>
  <p:cmAuthor id="9" name="mcartwright@clinicaloptions.com" initials="m" lastIdx="10" clrIdx="8">
    <p:extLst>
      <p:ext uri="{19B8F6BF-5375-455C-9EA6-DF929625EA0E}">
        <p15:presenceInfo xmlns:p15="http://schemas.microsoft.com/office/powerpoint/2012/main" userId="mcartwright@clinicaloptions.com" providerId="None"/>
      </p:ext>
    </p:extLst>
  </p:cmAuthor>
  <p:cmAuthor id="3" name="Andrew Bowser" initials="AB" lastIdx="1" clrIdx="2"/>
  <p:cmAuthor id="10" name="CLINICALOPTIONS\tquill" initials="C" lastIdx="1" clrIdx="9">
    <p:extLst>
      <p:ext uri="{19B8F6BF-5375-455C-9EA6-DF929625EA0E}">
        <p15:presenceInfo xmlns:p15="http://schemas.microsoft.com/office/powerpoint/2012/main" userId="CLINICALOPTIONS\tquill" providerId="None"/>
      </p:ext>
    </p:extLst>
  </p:cmAuthor>
  <p:cmAuthor id="4" name="Melanie Couton" initials="MAC" lastIdx="1" clrIdx="3"/>
  <p:cmAuthor id="11" name="Christy Seals" initials="CS" lastIdx="4" clrIdx="10">
    <p:extLst>
      <p:ext uri="{19B8F6BF-5375-455C-9EA6-DF929625EA0E}">
        <p15:presenceInfo xmlns:p15="http://schemas.microsoft.com/office/powerpoint/2012/main" userId="S::cseals@clinicaloptions.com::0852e532-1f9e-4bbf-9b56-be19a9543a31" providerId="AD"/>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F2C0EA-B435-4175-8FB3-60EB63770E26}" v="38" dt="2022-06-16T18:30:45.1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2738" autoAdjust="0"/>
  </p:normalViewPr>
  <p:slideViewPr>
    <p:cSldViewPr snapToGrid="0">
      <p:cViewPr varScale="1">
        <p:scale>
          <a:sx n="43" d="100"/>
          <a:sy n="43" d="100"/>
        </p:scale>
        <p:origin x="1288" y="36"/>
      </p:cViewPr>
      <p:guideLst>
        <p:guide pos="3840"/>
        <p:guide pos="312"/>
        <p:guide pos="456"/>
        <p:guide pos="7224"/>
        <p:guide pos="7392"/>
        <p:guide orient="horz" pos="144"/>
        <p:guide orient="horz" pos="216"/>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HRQoL, health-related quality of life.</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389634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HRQoL, health-related quality of life; OS, overall survival.</a:t>
            </a:r>
          </a:p>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214030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AJCC, American Joint Committee on Cancer; ECOG, Eastern Cooperative Oncology Group; HRQoL, health-related quality of life; ipi, ipilimumab; MSS, melanoma-specific survival; nivo, nivolumab; ORR, overall response rate; OS, overall survival; PD, progressive disease; PFS, progression-free survival; PS, performance status.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i="0"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973068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Ipi, ipilimumab; nivo, nivolumab; NR, not reached; OS, overall survival.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43325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Ipi, ipilimumab; MSS, melanoma-specific survival; nivo, nivolumab; NR, not reached; PFS, progression-free survival.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242950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immunotx, immunotherapy; ipi, ipilimumab; nivo, nivolumab; NR, not reached; ORR, overall response rate; RT, radiotherapy; tx, therapy.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362875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Ipi, ipilimumab; nivo, nivolumab; tx, therapy.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912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EQ-5D-3L, EuroQo.5-dimensional descriptive system, 3-level version; HRQoL, health-related quality of life; nivo, nivolumab.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46111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HRQoL, health-related quality of life; ipi, ipilimumab; MSS, melanoma-specific survival; nivo, nivolumab; OS, overall survival; tx, therapy.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7458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1708530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25432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474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6017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6891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204359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998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427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091315451"/>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CheckMate 067: Long-term Survival and HRQoL With First-line Nivolumab ± Ipilimumab in Advanced Melanoma at 7.5-Yr Follow-up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*CCO is an independent medical education company that provides state-of-the-art medical information to healthcare professionals through conference coverage and other educational programs.</a:t>
            </a:r>
          </a:p>
        </p:txBody>
      </p:sp>
      <p:sp>
        <p:nvSpPr>
          <p:cNvPr id="7" name="Text Box 21">
            <a:extLst>
              <a:ext uri="{FF2B5EF4-FFF2-40B4-BE49-F238E27FC236}">
                <a16:creationId xmlns:a16="http://schemas.microsoft.com/office/drawing/2014/main" id="{484EDAB3-FA33-1D32-F3BD-3D034A057824}"/>
              </a:ext>
            </a:extLst>
          </p:cNvPr>
          <p:cNvSpPr txBox="1">
            <a:spLocks noChangeArrowheads="1"/>
          </p:cNvSpPr>
          <p:nvPr/>
        </p:nvSpPr>
        <p:spPr bwMode="auto">
          <a:xfrm>
            <a:off x="406772" y="6224737"/>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Bristol Myers Squibb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Merck Sharp &amp; Dohme Corp.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altLang="en-US" dirty="0"/>
              <a:t>CheckMate 067 7.5-Yr Follow-up: </a:t>
            </a:r>
            <a:r>
              <a:rPr lang="en-US" dirty="0"/>
              <a:t>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600" dirty="0"/>
              <a:t>Targeted therapy and immunotherapy have improved survival outcomes for patients with metastatic melanoma</a:t>
            </a:r>
            <a:r>
              <a:rPr lang="en-US" sz="2600" baseline="30000" dirty="0"/>
              <a:t>1</a:t>
            </a:r>
          </a:p>
          <a:p>
            <a:r>
              <a:rPr lang="en-US" sz="2600" dirty="0"/>
              <a:t>Nivolumab ± ipilimumab a preferred first-line regimen for treating unresectable/metastatic disease</a:t>
            </a:r>
            <a:r>
              <a:rPr lang="en-US" sz="2600" baseline="30000" dirty="0"/>
              <a:t>2</a:t>
            </a:r>
            <a:endParaRPr lang="en-US" sz="2600" dirty="0"/>
          </a:p>
          <a:p>
            <a:r>
              <a:rPr lang="en-US" sz="2600" dirty="0"/>
              <a:t>Phase III CheckMate 067 compared nivolumab ± ipilimumab vs ipilimumab alone in patients with previously untreated advanced melanoma</a:t>
            </a:r>
            <a:r>
              <a:rPr lang="en-US" sz="2600" baseline="30000" dirty="0"/>
              <a:t>3,4</a:t>
            </a:r>
          </a:p>
          <a:p>
            <a:pPr lvl="1"/>
            <a:r>
              <a:rPr lang="en-US" sz="2400" dirty="0"/>
              <a:t>After 6.5 yr of follow-up, median OS was 72.1 mo with nivolumab + ipilimumab, 36.9 mo with nivolumab, and 19.9 mo with ipilimumab</a:t>
            </a:r>
          </a:p>
          <a:p>
            <a:r>
              <a:rPr lang="en-US" sz="2600" dirty="0"/>
              <a:t>Current analysis reports efficacy, safety, and HRQoL outcomes at 7.5-yr follow-up for CheckMate 067</a:t>
            </a:r>
            <a:r>
              <a:rPr lang="en-US" sz="2600" baseline="30000" dirty="0"/>
              <a:t>5</a:t>
            </a:r>
          </a:p>
        </p:txBody>
      </p:sp>
      <p:sp>
        <p:nvSpPr>
          <p:cNvPr id="8" name="Text Box 15">
            <a:extLst>
              <a:ext uri="{FF2B5EF4-FFF2-40B4-BE49-F238E27FC236}">
                <a16:creationId xmlns:a16="http://schemas.microsoft.com/office/drawing/2014/main" id="{3BFD49B7-2364-2B1D-742E-1DA2B896284E}"/>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Curti. NEJM. 2021;384:2229. 2. NCCN. Clinical practice guidelines in oncology: melanoma: cutaneous. v.3.2022. nccn.org.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Larkin. NEJM. 2019;381:1535. 4. Wolchok. ASCO 2021. Abstr 9506. 5. Hodi. ASCO 2022. Abstr 9522.</a:t>
            </a:r>
          </a:p>
        </p:txBody>
      </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altLang="en-US" dirty="0"/>
              <a:t>CheckMate 067 7.5-Yr Follow-up: </a:t>
            </a:r>
            <a:r>
              <a:rPr lang="en-US" dirty="0"/>
              <a:t>Study Design</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000" dirty="0"/>
              <a:t>International, randomized, double-blind phase III trial (data cutoff for current analysis: </a:t>
            </a:r>
            <a:br>
              <a:rPr lang="en-US" sz="2000" dirty="0"/>
            </a:br>
            <a:r>
              <a:rPr lang="en-US" sz="2000" dirty="0"/>
              <a:t>November 12, 2021; minimum follow-up: 90 mo)</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Hodi. ASCO 2022. Abstr 9522. NCT01844505.</a:t>
            </a:r>
            <a:endParaRPr lang="en-US" altLang="en-US" sz="1200" b="0" dirty="0">
              <a:solidFill>
                <a:schemeClr val="bg2"/>
              </a:solidFill>
              <a:latin typeface="Calibri" panose="020F0502020204030204" pitchFamily="34" charset="0"/>
            </a:endParaRPr>
          </a:p>
        </p:txBody>
      </p:sp>
      <p:sp>
        <p:nvSpPr>
          <p:cNvPr id="8" name="Text Box 45">
            <a:extLst>
              <a:ext uri="{FF2B5EF4-FFF2-40B4-BE49-F238E27FC236}">
                <a16:creationId xmlns:a16="http://schemas.microsoft.com/office/drawing/2014/main" id="{DF4FB0FE-3F0D-3D43-AFA9-8CFF1D5A507A}"/>
              </a:ext>
            </a:extLst>
          </p:cNvPr>
          <p:cNvSpPr txBox="1">
            <a:spLocks noChangeArrowheads="1"/>
          </p:cNvSpPr>
          <p:nvPr/>
        </p:nvSpPr>
        <p:spPr bwMode="auto">
          <a:xfrm>
            <a:off x="846695" y="3480127"/>
            <a:ext cx="240823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ctr"/>
            <a:r>
              <a:rPr lang="en-GB" altLang="en-US" sz="1600" b="0" dirty="0">
                <a:solidFill>
                  <a:schemeClr val="bg1"/>
                </a:solidFill>
                <a:latin typeface="+mj-lt"/>
                <a:cs typeface="Calibri" panose="020F0502020204030204" pitchFamily="34" charset="0"/>
              </a:rPr>
              <a:t>Patients with previously untreated unresectable or metastatic melanoma; ECOG PS 0/1</a:t>
            </a:r>
          </a:p>
          <a:p>
            <a:pPr algn="ctr"/>
            <a:r>
              <a:rPr lang="en-GB" altLang="en-US" sz="1600" b="0" dirty="0">
                <a:solidFill>
                  <a:schemeClr val="bg1"/>
                </a:solidFill>
                <a:latin typeface="+mj-lt"/>
                <a:cs typeface="Calibri" panose="020F0502020204030204" pitchFamily="34" charset="0"/>
              </a:rPr>
              <a:t>(N = 945)</a:t>
            </a:r>
            <a:endParaRPr lang="en-US" altLang="en-US" sz="1600" b="0" dirty="0">
              <a:solidFill>
                <a:schemeClr val="bg1"/>
              </a:solidFill>
              <a:latin typeface="+mj-lt"/>
              <a:cs typeface="Calibri" panose="020F0502020204030204" pitchFamily="34" charset="0"/>
            </a:endParaRPr>
          </a:p>
        </p:txBody>
      </p:sp>
      <p:sp>
        <p:nvSpPr>
          <p:cNvPr id="9" name="Rectangle 49">
            <a:extLst>
              <a:ext uri="{FF2B5EF4-FFF2-40B4-BE49-F238E27FC236}">
                <a16:creationId xmlns:a16="http://schemas.microsoft.com/office/drawing/2014/main" id="{D78D170A-55D2-4142-903B-18C9D6B9BADF}"/>
              </a:ext>
            </a:extLst>
          </p:cNvPr>
          <p:cNvSpPr>
            <a:spLocks noChangeArrowheads="1"/>
          </p:cNvSpPr>
          <p:nvPr/>
        </p:nvSpPr>
        <p:spPr bwMode="auto">
          <a:xfrm>
            <a:off x="3862945" y="2812315"/>
            <a:ext cx="3746500" cy="822325"/>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ctr"/>
            <a:r>
              <a:rPr lang="en-US" altLang="en-US" sz="1600" dirty="0">
                <a:latin typeface="+mj-lt"/>
                <a:cs typeface="Calibri" panose="020F0502020204030204" pitchFamily="34" charset="0"/>
              </a:rPr>
              <a:t>Nivo </a:t>
            </a:r>
            <a:r>
              <a:rPr lang="en-US" altLang="en-US" sz="1600" b="0" dirty="0">
                <a:latin typeface="+mj-lt"/>
                <a:cs typeface="Calibri" panose="020F0502020204030204" pitchFamily="34" charset="0"/>
              </a:rPr>
              <a:t>1 mg/kg + </a:t>
            </a:r>
            <a:r>
              <a:rPr lang="en-US" altLang="en-US" sz="1600" dirty="0">
                <a:latin typeface="+mj-lt"/>
                <a:cs typeface="Calibri" panose="020F0502020204030204" pitchFamily="34" charset="0"/>
              </a:rPr>
              <a:t>Ipi </a:t>
            </a:r>
            <a:r>
              <a:rPr lang="en-US" altLang="en-US" sz="1600" b="0" dirty="0">
                <a:latin typeface="+mj-lt"/>
                <a:cs typeface="Calibri" panose="020F0502020204030204" pitchFamily="34" charset="0"/>
              </a:rPr>
              <a:t>3 mg/kg Q3W for </a:t>
            </a:r>
            <a:br>
              <a:rPr lang="en-US" altLang="en-US" sz="1600" b="0" dirty="0">
                <a:latin typeface="+mj-lt"/>
                <a:cs typeface="Calibri" panose="020F0502020204030204" pitchFamily="34" charset="0"/>
              </a:rPr>
            </a:br>
            <a:r>
              <a:rPr lang="en-US" altLang="en-US" sz="1600" b="0" dirty="0">
                <a:latin typeface="+mj-lt"/>
                <a:cs typeface="Calibri" panose="020F0502020204030204" pitchFamily="34" charset="0"/>
              </a:rPr>
              <a:t>4 doses, then </a:t>
            </a:r>
            <a:r>
              <a:rPr lang="en-US" altLang="en-US" sz="1600" dirty="0">
                <a:latin typeface="+mj-lt"/>
                <a:cs typeface="Calibri" panose="020F0502020204030204" pitchFamily="34" charset="0"/>
              </a:rPr>
              <a:t>Nivo</a:t>
            </a:r>
            <a:r>
              <a:rPr lang="en-US" altLang="en-US" sz="1600" b="0" dirty="0">
                <a:latin typeface="+mj-lt"/>
                <a:cs typeface="Calibri" panose="020F0502020204030204" pitchFamily="34" charset="0"/>
              </a:rPr>
              <a:t> 3 mg/kg Q2W</a:t>
            </a:r>
          </a:p>
          <a:p>
            <a:pPr algn="ctr"/>
            <a:r>
              <a:rPr lang="en-US" altLang="en-US" sz="1600" b="0" dirty="0">
                <a:latin typeface="+mj-lt"/>
                <a:cs typeface="Calibri" panose="020F0502020204030204" pitchFamily="34" charset="0"/>
              </a:rPr>
              <a:t>(n = 314)</a:t>
            </a:r>
          </a:p>
        </p:txBody>
      </p:sp>
      <p:sp>
        <p:nvSpPr>
          <p:cNvPr id="10" name="Rectangle 50">
            <a:extLst>
              <a:ext uri="{FF2B5EF4-FFF2-40B4-BE49-F238E27FC236}">
                <a16:creationId xmlns:a16="http://schemas.microsoft.com/office/drawing/2014/main" id="{FF7EF265-363F-E948-A6E0-355F8368C085}"/>
              </a:ext>
            </a:extLst>
          </p:cNvPr>
          <p:cNvSpPr>
            <a:spLocks noChangeArrowheads="1"/>
          </p:cNvSpPr>
          <p:nvPr/>
        </p:nvSpPr>
        <p:spPr bwMode="auto">
          <a:xfrm>
            <a:off x="3862945" y="3730684"/>
            <a:ext cx="3746500" cy="822325"/>
          </a:xfrm>
          <a:prstGeom prst="rect">
            <a:avLst/>
          </a:prstGeom>
          <a:solidFill>
            <a:schemeClr val="accent4"/>
          </a:solidFill>
          <a:ln>
            <a:noFill/>
          </a:ln>
        </p:spPr>
        <p:txBody>
          <a:bodyPr wrap="none" anchor="ctr" anchorCtr="1"/>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ctr"/>
            <a:r>
              <a:rPr lang="en-US" altLang="en-US" sz="1600" dirty="0">
                <a:latin typeface="+mj-lt"/>
                <a:cs typeface="Calibri" panose="020F0502020204030204" pitchFamily="34" charset="0"/>
              </a:rPr>
              <a:t>Nivo </a:t>
            </a:r>
            <a:r>
              <a:rPr lang="en-US" altLang="en-US" sz="1600" b="0" dirty="0">
                <a:latin typeface="+mj-lt"/>
                <a:cs typeface="Calibri" panose="020F0502020204030204" pitchFamily="34" charset="0"/>
              </a:rPr>
              <a:t>3 mg/kg Q2W + </a:t>
            </a:r>
            <a:r>
              <a:rPr lang="en-US" altLang="en-US" sz="1600" dirty="0">
                <a:latin typeface="+mj-lt"/>
                <a:cs typeface="Calibri" panose="020F0502020204030204" pitchFamily="34" charset="0"/>
              </a:rPr>
              <a:t>Placebo</a:t>
            </a:r>
          </a:p>
          <a:p>
            <a:pPr algn="ctr"/>
            <a:r>
              <a:rPr lang="en-US" altLang="en-US" sz="1600" b="0" dirty="0">
                <a:latin typeface="+mj-lt"/>
                <a:cs typeface="Calibri" panose="020F0502020204030204" pitchFamily="34" charset="0"/>
              </a:rPr>
              <a:t>(n = 316)</a:t>
            </a:r>
          </a:p>
        </p:txBody>
      </p:sp>
      <p:sp>
        <p:nvSpPr>
          <p:cNvPr id="11" name="Line 53">
            <a:extLst>
              <a:ext uri="{FF2B5EF4-FFF2-40B4-BE49-F238E27FC236}">
                <a16:creationId xmlns:a16="http://schemas.microsoft.com/office/drawing/2014/main" id="{32F676CA-59E8-6D45-942C-C51130786CAF}"/>
              </a:ext>
            </a:extLst>
          </p:cNvPr>
          <p:cNvSpPr>
            <a:spLocks noChangeShapeType="1"/>
          </p:cNvSpPr>
          <p:nvPr/>
        </p:nvSpPr>
        <p:spPr bwMode="auto">
          <a:xfrm>
            <a:off x="3224770" y="4709378"/>
            <a:ext cx="54927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latin typeface="+mj-lt"/>
            </a:endParaRPr>
          </a:p>
        </p:txBody>
      </p:sp>
      <p:sp>
        <p:nvSpPr>
          <p:cNvPr id="12" name="Line 54">
            <a:extLst>
              <a:ext uri="{FF2B5EF4-FFF2-40B4-BE49-F238E27FC236}">
                <a16:creationId xmlns:a16="http://schemas.microsoft.com/office/drawing/2014/main" id="{48DDEC20-364C-2347-BB27-3D8B8F941A04}"/>
              </a:ext>
            </a:extLst>
          </p:cNvPr>
          <p:cNvSpPr>
            <a:spLocks noChangeShapeType="1"/>
          </p:cNvSpPr>
          <p:nvPr/>
        </p:nvSpPr>
        <p:spPr bwMode="auto">
          <a:xfrm flipV="1">
            <a:off x="3224770" y="3223477"/>
            <a:ext cx="54927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latin typeface="+mj-lt"/>
            </a:endParaRPr>
          </a:p>
        </p:txBody>
      </p:sp>
      <p:sp>
        <p:nvSpPr>
          <p:cNvPr id="13" name="Rectangle 11">
            <a:extLst>
              <a:ext uri="{FF2B5EF4-FFF2-40B4-BE49-F238E27FC236}">
                <a16:creationId xmlns:a16="http://schemas.microsoft.com/office/drawing/2014/main" id="{DE8BE08F-CAE7-AE49-B617-98984D329F4D}"/>
              </a:ext>
            </a:extLst>
          </p:cNvPr>
          <p:cNvSpPr>
            <a:spLocks noChangeArrowheads="1"/>
          </p:cNvSpPr>
          <p:nvPr/>
        </p:nvSpPr>
        <p:spPr bwMode="auto">
          <a:xfrm>
            <a:off x="8242857" y="3874081"/>
            <a:ext cx="2033588" cy="535531"/>
          </a:xfrm>
          <a:prstGeom prst="rect">
            <a:avLst/>
          </a:prstGeom>
          <a:noFill/>
          <a:ln w="9525">
            <a:noFill/>
            <a:miter lim="800000"/>
            <a:headEnd/>
            <a:tailEnd/>
          </a:ln>
        </p:spPr>
        <p:txBody>
          <a:bodyPr anchor="ctr">
            <a:spAutoFit/>
          </a:bodyPr>
          <a:lstStyle/>
          <a:p>
            <a:pPr algn="ctr" eaLnBrk="1" hangingPunct="1">
              <a:lnSpc>
                <a:spcPct val="90000"/>
              </a:lnSpc>
              <a:spcBef>
                <a:spcPct val="35000"/>
              </a:spcBef>
              <a:spcAft>
                <a:spcPct val="25000"/>
              </a:spcAft>
              <a:buClr>
                <a:srgbClr val="600030"/>
              </a:buClr>
              <a:buFont typeface="Arial" pitchFamily="34" charset="0"/>
              <a:buNone/>
              <a:tabLst>
                <a:tab pos="228600" algn="l"/>
              </a:tabLst>
              <a:defRPr/>
            </a:pPr>
            <a:r>
              <a:rPr lang="en-US" sz="1600" b="0" i="1" dirty="0">
                <a:solidFill>
                  <a:schemeClr val="bg1"/>
                </a:solidFill>
                <a:latin typeface="+mj-lt"/>
                <a:cs typeface="Calibri" panose="020F0502020204030204" pitchFamily="34" charset="0"/>
              </a:rPr>
              <a:t>Until PD or unacceptable toxicity</a:t>
            </a:r>
          </a:p>
        </p:txBody>
      </p:sp>
      <p:cxnSp>
        <p:nvCxnSpPr>
          <p:cNvPr id="14" name="Straight Arrow Connector 13">
            <a:extLst>
              <a:ext uri="{FF2B5EF4-FFF2-40B4-BE49-F238E27FC236}">
                <a16:creationId xmlns:a16="http://schemas.microsoft.com/office/drawing/2014/main" id="{C5E42F9D-3F50-344A-BEAA-26381E46E45A}"/>
              </a:ext>
            </a:extLst>
          </p:cNvPr>
          <p:cNvCxnSpPr>
            <a:cxnSpLocks noChangeShapeType="1"/>
          </p:cNvCxnSpPr>
          <p:nvPr/>
        </p:nvCxnSpPr>
        <p:spPr bwMode="auto">
          <a:xfrm>
            <a:off x="7711045" y="4141846"/>
            <a:ext cx="457200" cy="0"/>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15" name="TextBox 2">
            <a:extLst>
              <a:ext uri="{FF2B5EF4-FFF2-40B4-BE49-F238E27FC236}">
                <a16:creationId xmlns:a16="http://schemas.microsoft.com/office/drawing/2014/main" id="{C21E473E-870F-7443-82E1-9FEB98545229}"/>
              </a:ext>
            </a:extLst>
          </p:cNvPr>
          <p:cNvSpPr txBox="1">
            <a:spLocks noChangeArrowheads="1"/>
          </p:cNvSpPr>
          <p:nvPr/>
        </p:nvSpPr>
        <p:spPr bwMode="auto">
          <a:xfrm>
            <a:off x="1572183" y="2217578"/>
            <a:ext cx="3840162" cy="53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90000"/>
              </a:lnSpc>
              <a:spcBef>
                <a:spcPct val="35000"/>
              </a:spcBef>
              <a:spcAft>
                <a:spcPct val="25000"/>
              </a:spcAft>
              <a:buClr>
                <a:schemeClr val="folHlink"/>
              </a:buClr>
              <a:buFont typeface="Arial" panose="020B0604020202020204" pitchFamily="34" charset="0"/>
              <a:buNone/>
            </a:pPr>
            <a:r>
              <a:rPr lang="en-US" altLang="en-US" sz="1600" b="0" i="1" dirty="0">
                <a:solidFill>
                  <a:schemeClr val="bg1"/>
                </a:solidFill>
                <a:latin typeface="+mj-lt"/>
                <a:cs typeface="Calibri" panose="020F0502020204030204" pitchFamily="34" charset="0"/>
              </a:rPr>
              <a:t>Stratified by PD-L1 expression (&lt; vs ≥5%), </a:t>
            </a:r>
            <a:r>
              <a:rPr lang="en-US" altLang="en-US" sz="1600" b="0" dirty="0">
                <a:solidFill>
                  <a:schemeClr val="bg1"/>
                </a:solidFill>
                <a:latin typeface="+mj-lt"/>
                <a:cs typeface="Calibri" panose="020F0502020204030204" pitchFamily="34" charset="0"/>
              </a:rPr>
              <a:t>BRAF</a:t>
            </a:r>
            <a:r>
              <a:rPr lang="en-US" altLang="en-US" sz="1600" b="0" i="1" dirty="0">
                <a:solidFill>
                  <a:schemeClr val="bg1"/>
                </a:solidFill>
                <a:latin typeface="+mj-lt"/>
                <a:cs typeface="Calibri" panose="020F0502020204030204" pitchFamily="34" charset="0"/>
              </a:rPr>
              <a:t> mutation status, AJCC M stage</a:t>
            </a:r>
          </a:p>
        </p:txBody>
      </p:sp>
      <p:cxnSp>
        <p:nvCxnSpPr>
          <p:cNvPr id="16" name="Straight Arrow Connector 4">
            <a:extLst>
              <a:ext uri="{FF2B5EF4-FFF2-40B4-BE49-F238E27FC236}">
                <a16:creationId xmlns:a16="http://schemas.microsoft.com/office/drawing/2014/main" id="{30D802A5-EEEA-E047-A8EC-D22DC8A523C6}"/>
              </a:ext>
            </a:extLst>
          </p:cNvPr>
          <p:cNvCxnSpPr>
            <a:cxnSpLocks noChangeShapeType="1"/>
          </p:cNvCxnSpPr>
          <p:nvPr/>
        </p:nvCxnSpPr>
        <p:spPr bwMode="auto">
          <a:xfrm>
            <a:off x="3499407" y="2717065"/>
            <a:ext cx="0" cy="578585"/>
          </a:xfrm>
          <a:prstGeom prst="straightConnector1">
            <a:avLst/>
          </a:prstGeom>
          <a:noFill/>
          <a:ln w="28575">
            <a:solidFill>
              <a:schemeClr val="bg1"/>
            </a:solidFill>
            <a:prstDash val="solid"/>
            <a:round/>
            <a:headEnd/>
            <a:tailEnd type="triangle" w="med" len="med"/>
          </a:ln>
          <a:extLst>
            <a:ext uri="{909E8E84-426E-40DD-AFC4-6F175D3DCCD1}">
              <a14:hiddenFill xmlns:a14="http://schemas.microsoft.com/office/drawing/2010/main">
                <a:noFill/>
              </a14:hiddenFill>
            </a:ext>
          </a:extLst>
        </p:spPr>
      </p:cxnSp>
      <p:sp>
        <p:nvSpPr>
          <p:cNvPr id="17" name="Rectangle 50">
            <a:extLst>
              <a:ext uri="{FF2B5EF4-FFF2-40B4-BE49-F238E27FC236}">
                <a16:creationId xmlns:a16="http://schemas.microsoft.com/office/drawing/2014/main" id="{3CFC1C18-6C3A-FA41-84F6-702674EF0798}"/>
              </a:ext>
            </a:extLst>
          </p:cNvPr>
          <p:cNvSpPr>
            <a:spLocks noChangeArrowheads="1"/>
          </p:cNvSpPr>
          <p:nvPr/>
        </p:nvSpPr>
        <p:spPr bwMode="auto">
          <a:xfrm>
            <a:off x="3862945" y="4649053"/>
            <a:ext cx="3746500" cy="822325"/>
          </a:xfrm>
          <a:prstGeom prst="rect">
            <a:avLst/>
          </a:prstGeom>
          <a:solidFill>
            <a:schemeClr val="accent3"/>
          </a:solidFill>
          <a:ln>
            <a:noFill/>
          </a:ln>
        </p:spPr>
        <p:txBody>
          <a:bodyPr wrap="none" anchor="ctr" anchorCtr="1"/>
          <a:lstStyle>
            <a:lvl1pPr>
              <a:defRPr b="1">
                <a:solidFill>
                  <a:schemeClr val="tx1"/>
                </a:solidFill>
                <a:latin typeface="Arial" panose="020B0604020202020204" pitchFamily="34" charset="0"/>
                <a:ea typeface="ＭＳ Ｐゴシック" panose="020B0600070205080204" pitchFamily="34" charset="-128"/>
              </a:defRPr>
            </a:lvl1pPr>
            <a:lvl2pPr marL="742950" indent="-285750">
              <a:defRPr b="1">
                <a:solidFill>
                  <a:schemeClr val="tx1"/>
                </a:solidFill>
                <a:latin typeface="Arial" panose="020B0604020202020204" pitchFamily="34" charset="0"/>
                <a:ea typeface="ＭＳ Ｐゴシック" panose="020B0600070205080204" pitchFamily="34" charset="-128"/>
              </a:defRPr>
            </a:lvl2pPr>
            <a:lvl3pPr marL="1143000" indent="-228600">
              <a:defRPr b="1">
                <a:solidFill>
                  <a:schemeClr val="tx1"/>
                </a:solidFill>
                <a:latin typeface="Arial" panose="020B0604020202020204" pitchFamily="34" charset="0"/>
                <a:ea typeface="ＭＳ Ｐゴシック" panose="020B0600070205080204" pitchFamily="34" charset="-128"/>
              </a:defRPr>
            </a:lvl3pPr>
            <a:lvl4pPr marL="1600200" indent="-228600">
              <a:defRPr b="1">
                <a:solidFill>
                  <a:schemeClr val="tx1"/>
                </a:solidFill>
                <a:latin typeface="Arial" panose="020B0604020202020204" pitchFamily="34" charset="0"/>
                <a:ea typeface="ＭＳ Ｐゴシック" panose="020B0600070205080204" pitchFamily="34" charset="-128"/>
              </a:defRPr>
            </a:lvl4pPr>
            <a:lvl5pPr marL="2057400" indent="-228600">
              <a:defRPr b="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defRPr>
            </a:lvl9pPr>
          </a:lstStyle>
          <a:p>
            <a:pPr algn="ctr"/>
            <a:r>
              <a:rPr lang="en-US" altLang="en-US" sz="1600" dirty="0">
                <a:latin typeface="+mj-lt"/>
                <a:cs typeface="Calibri" panose="020F0502020204030204" pitchFamily="34" charset="0"/>
              </a:rPr>
              <a:t>Ipi </a:t>
            </a:r>
            <a:r>
              <a:rPr lang="en-US" altLang="en-US" sz="1600" b="0" dirty="0">
                <a:latin typeface="+mj-lt"/>
                <a:cs typeface="Calibri" panose="020F0502020204030204" pitchFamily="34" charset="0"/>
              </a:rPr>
              <a:t>3 mg/kg Q3W for 4 doses + </a:t>
            </a:r>
            <a:r>
              <a:rPr lang="en-US" altLang="en-US" sz="1600" dirty="0">
                <a:latin typeface="+mj-lt"/>
                <a:cs typeface="Calibri" panose="020F0502020204030204" pitchFamily="34" charset="0"/>
              </a:rPr>
              <a:t>Placebo</a:t>
            </a:r>
          </a:p>
          <a:p>
            <a:pPr algn="ctr"/>
            <a:r>
              <a:rPr lang="en-US" altLang="en-US" sz="1600" b="0" dirty="0">
                <a:latin typeface="+mj-lt"/>
                <a:cs typeface="Calibri" panose="020F0502020204030204" pitchFamily="34" charset="0"/>
              </a:rPr>
              <a:t>(n = 315)</a:t>
            </a:r>
          </a:p>
        </p:txBody>
      </p:sp>
      <p:sp>
        <p:nvSpPr>
          <p:cNvPr id="18" name="Line 54">
            <a:extLst>
              <a:ext uri="{FF2B5EF4-FFF2-40B4-BE49-F238E27FC236}">
                <a16:creationId xmlns:a16="http://schemas.microsoft.com/office/drawing/2014/main" id="{DB723A56-0AF4-CE46-9AC3-1E22D5776CBA}"/>
              </a:ext>
            </a:extLst>
          </p:cNvPr>
          <p:cNvSpPr>
            <a:spLocks noChangeShapeType="1"/>
          </p:cNvSpPr>
          <p:nvPr/>
        </p:nvSpPr>
        <p:spPr bwMode="auto">
          <a:xfrm flipV="1">
            <a:off x="3224770" y="4153753"/>
            <a:ext cx="549275" cy="317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latin typeface="+mj-lt"/>
            </a:endParaRPr>
          </a:p>
        </p:txBody>
      </p:sp>
      <p:sp>
        <p:nvSpPr>
          <p:cNvPr id="19" name="Content Placeholder 2">
            <a:extLst>
              <a:ext uri="{FF2B5EF4-FFF2-40B4-BE49-F238E27FC236}">
                <a16:creationId xmlns:a16="http://schemas.microsoft.com/office/drawing/2014/main" id="{9838ADD1-F3C7-0387-566C-79C5F614AA32}"/>
              </a:ext>
            </a:extLst>
          </p:cNvPr>
          <p:cNvSpPr txBox="1">
            <a:spLocks/>
          </p:cNvSpPr>
          <p:nvPr/>
        </p:nvSpPr>
        <p:spPr bwMode="auto">
          <a:xfrm>
            <a:off x="601820" y="5611576"/>
            <a:ext cx="5309278" cy="57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1" kern="0" dirty="0"/>
              <a:t>Coprimary endpoints:</a:t>
            </a:r>
            <a:r>
              <a:rPr lang="en-US" altLang="en-US" sz="2000" kern="0" dirty="0"/>
              <a:t> PFS and OS </a:t>
            </a:r>
            <a:br>
              <a:rPr lang="en-US" altLang="en-US" sz="2000" kern="0" dirty="0"/>
            </a:br>
            <a:r>
              <a:rPr lang="en-US" altLang="en-US" sz="2000" kern="0" dirty="0"/>
              <a:t>(nivo-containing arms vs ipi-only arm) </a:t>
            </a:r>
          </a:p>
          <a:p>
            <a:endParaRPr lang="en-US" sz="2000" kern="0" dirty="0"/>
          </a:p>
        </p:txBody>
      </p:sp>
      <p:sp>
        <p:nvSpPr>
          <p:cNvPr id="20" name="Content Placeholder 3">
            <a:extLst>
              <a:ext uri="{FF2B5EF4-FFF2-40B4-BE49-F238E27FC236}">
                <a16:creationId xmlns:a16="http://schemas.microsoft.com/office/drawing/2014/main" id="{D72FE042-EA6C-6D9C-E838-638BCB88B743}"/>
              </a:ext>
            </a:extLst>
          </p:cNvPr>
          <p:cNvSpPr txBox="1">
            <a:spLocks/>
          </p:cNvSpPr>
          <p:nvPr/>
        </p:nvSpPr>
        <p:spPr>
          <a:xfrm>
            <a:off x="6252634" y="5612209"/>
            <a:ext cx="5229570" cy="57798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1" kern="0" dirty="0"/>
              <a:t>Secondary endpoints: </a:t>
            </a:r>
            <a:r>
              <a:rPr lang="en-US" altLang="en-US" sz="2000" kern="0" dirty="0"/>
              <a:t>ORR, HRQoL, MSS, treatment-free analyses</a:t>
            </a:r>
          </a:p>
          <a:p>
            <a:endParaRPr lang="en-US" sz="2000" kern="0" dirty="0"/>
          </a:p>
        </p:txBody>
      </p:sp>
    </p:spTree>
    <p:extLst>
      <p:ext uri="{BB962C8B-B14F-4D97-AF65-F5344CB8AC3E}">
        <p14:creationId xmlns:p14="http://schemas.microsoft.com/office/powerpoint/2010/main" val="2913232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CheckMate 067 7.5-Yr Follow-up: </a:t>
            </a:r>
            <a:br>
              <a:rPr lang="en-US" altLang="en-US" dirty="0"/>
            </a:br>
            <a:r>
              <a:rPr lang="en-US" dirty="0"/>
              <a:t>OS (Coprimary Endpoint)</a:t>
            </a:r>
          </a:p>
        </p:txBody>
      </p:sp>
      <p:sp>
        <p:nvSpPr>
          <p:cNvPr id="15" name="Content Placeholder 14">
            <a:extLst>
              <a:ext uri="{FF2B5EF4-FFF2-40B4-BE49-F238E27FC236}">
                <a16:creationId xmlns:a16="http://schemas.microsoft.com/office/drawing/2014/main" id="{BEDAFC9C-C0CF-AA33-D1EF-AD88FABC59C7}"/>
              </a:ext>
            </a:extLst>
          </p:cNvPr>
          <p:cNvSpPr>
            <a:spLocks noGrp="1"/>
          </p:cNvSpPr>
          <p:nvPr>
            <p:ph sz="half" idx="2"/>
          </p:nvPr>
        </p:nvSpPr>
        <p:spPr>
          <a:xfrm>
            <a:off x="6252634" y="2959746"/>
            <a:ext cx="5229570" cy="2377754"/>
          </a:xfrm>
        </p:spPr>
        <p:txBody>
          <a:bodyPr/>
          <a:lstStyle/>
          <a:p>
            <a:r>
              <a:rPr lang="en-US" sz="2400" dirty="0"/>
              <a:t>OS remains durable in patients regardless of </a:t>
            </a:r>
            <a:r>
              <a:rPr lang="en-US" sz="2400" i="1" dirty="0"/>
              <a:t>BRAF </a:t>
            </a:r>
            <a:r>
              <a:rPr lang="en-US" sz="2400" dirty="0"/>
              <a:t>status</a:t>
            </a:r>
          </a:p>
          <a:p>
            <a:r>
              <a:rPr lang="en-US" sz="2400" dirty="0"/>
              <a:t>4 deaths attributed to melanoma progression</a:t>
            </a:r>
          </a:p>
          <a:p>
            <a:endParaRPr lang="en-US" sz="24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Hodi. ASCO 2022. Abstr 9522.</a:t>
            </a:r>
            <a:endParaRPr lang="en-US" altLang="en-US" sz="1200" b="0" dirty="0">
              <a:solidFill>
                <a:schemeClr val="bg2"/>
              </a:solidFill>
              <a:latin typeface="Calibri" panose="020F0502020204030204" pitchFamily="34" charset="0"/>
            </a:endParaRPr>
          </a:p>
        </p:txBody>
      </p:sp>
      <p:graphicFrame>
        <p:nvGraphicFramePr>
          <p:cNvPr id="262" name="Table 261">
            <a:extLst>
              <a:ext uri="{FF2B5EF4-FFF2-40B4-BE49-F238E27FC236}">
                <a16:creationId xmlns:a16="http://schemas.microsoft.com/office/drawing/2014/main" id="{C4E6B22A-B5DA-9003-59DA-0300949C803D}"/>
              </a:ext>
            </a:extLst>
          </p:cNvPr>
          <p:cNvGraphicFramePr>
            <a:graphicFrameLocks noGrp="1"/>
          </p:cNvGraphicFramePr>
          <p:nvPr>
            <p:extLst>
              <p:ext uri="{D42A27DB-BD31-4B8C-83A1-F6EECF244321}">
                <p14:modId xmlns:p14="http://schemas.microsoft.com/office/powerpoint/2010/main" val="2624690041"/>
              </p:ext>
            </p:extLst>
          </p:nvPr>
        </p:nvGraphicFramePr>
        <p:xfrm>
          <a:off x="495300" y="1610437"/>
          <a:ext cx="5403660" cy="3529614"/>
        </p:xfrm>
        <a:graphic>
          <a:graphicData uri="http://schemas.openxmlformats.org/drawingml/2006/table">
            <a:tbl>
              <a:tblPr firstRow="1" bandRow="1">
                <a:tableStyleId>{93296810-A885-4BE3-A3E7-6D5BEEA58F35}</a:tableStyleId>
              </a:tblPr>
              <a:tblGrid>
                <a:gridCol w="1350915">
                  <a:extLst>
                    <a:ext uri="{9D8B030D-6E8A-4147-A177-3AD203B41FA5}">
                      <a16:colId xmlns:a16="http://schemas.microsoft.com/office/drawing/2014/main" val="20000"/>
                    </a:ext>
                  </a:extLst>
                </a:gridCol>
                <a:gridCol w="1350915">
                  <a:extLst>
                    <a:ext uri="{9D8B030D-6E8A-4147-A177-3AD203B41FA5}">
                      <a16:colId xmlns:a16="http://schemas.microsoft.com/office/drawing/2014/main" val="20001"/>
                    </a:ext>
                  </a:extLst>
                </a:gridCol>
                <a:gridCol w="1350915">
                  <a:extLst>
                    <a:ext uri="{9D8B030D-6E8A-4147-A177-3AD203B41FA5}">
                      <a16:colId xmlns:a16="http://schemas.microsoft.com/office/drawing/2014/main" val="20002"/>
                    </a:ext>
                  </a:extLst>
                </a:gridCol>
                <a:gridCol w="1350915">
                  <a:extLst>
                    <a:ext uri="{9D8B030D-6E8A-4147-A177-3AD203B41FA5}">
                      <a16:colId xmlns:a16="http://schemas.microsoft.com/office/drawing/2014/main" val="20003"/>
                    </a:ext>
                  </a:extLst>
                </a:gridCol>
              </a:tblGrid>
              <a:tr h="312065">
                <a:tc>
                  <a:txBody>
                    <a:bodyPr/>
                    <a:lstStyle/>
                    <a:p>
                      <a:pPr>
                        <a:lnSpc>
                          <a:spcPct val="90000"/>
                        </a:lnSpc>
                      </a:pPr>
                      <a:r>
                        <a:rPr lang="en-US" sz="1800" dirty="0">
                          <a:solidFill>
                            <a:schemeClr val="tx1"/>
                          </a:solidFill>
                          <a:latin typeface="Calibri" panose="020F0502020204030204" pitchFamily="34" charset="0"/>
                          <a:cs typeface="Calibri" panose="020F0502020204030204" pitchFamily="34" charset="0"/>
                        </a:rPr>
                        <a:t>OS</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Nivo + Ipi</a:t>
                      </a:r>
                    </a:p>
                    <a:p>
                      <a:pPr algn="ctr">
                        <a:lnSpc>
                          <a:spcPct val="90000"/>
                        </a:lnSpc>
                      </a:pPr>
                      <a:r>
                        <a:rPr lang="en-US" sz="1800" dirty="0">
                          <a:solidFill>
                            <a:schemeClr val="tx1"/>
                          </a:solidFill>
                          <a:latin typeface="Calibri" panose="020F0502020204030204" pitchFamily="34" charset="0"/>
                          <a:cs typeface="Calibri" panose="020F0502020204030204" pitchFamily="34" charset="0"/>
                        </a:rPr>
                        <a:t>(n = 314)</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Nivo </a:t>
                      </a:r>
                    </a:p>
                    <a:p>
                      <a:pPr algn="ctr">
                        <a:lnSpc>
                          <a:spcPct val="90000"/>
                        </a:lnSpc>
                      </a:pPr>
                      <a:r>
                        <a:rPr lang="en-US" sz="1800" dirty="0">
                          <a:solidFill>
                            <a:schemeClr val="tx1"/>
                          </a:solidFill>
                          <a:latin typeface="Calibri" panose="020F0502020204030204" pitchFamily="34" charset="0"/>
                          <a:cs typeface="Calibri" panose="020F0502020204030204" pitchFamily="34" charset="0"/>
                        </a:rPr>
                        <a:t>(n = 316)</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Ipi</a:t>
                      </a:r>
                    </a:p>
                    <a:p>
                      <a:pPr algn="ctr">
                        <a:lnSpc>
                          <a:spcPct val="90000"/>
                        </a:lnSpc>
                      </a:pPr>
                      <a:r>
                        <a:rPr lang="en-US" sz="1800" dirty="0">
                          <a:solidFill>
                            <a:schemeClr val="tx1"/>
                          </a:solidFill>
                          <a:latin typeface="Calibri" panose="020F0502020204030204" pitchFamily="34" charset="0"/>
                          <a:cs typeface="Calibri" panose="020F0502020204030204" pitchFamily="34" charset="0"/>
                        </a:rPr>
                        <a:t>(n = 315)</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12065">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Median OS, mo</a:t>
                      </a:r>
                      <a:r>
                        <a:rPr lang="en-US" sz="1800" baseline="0" dirty="0">
                          <a:solidFill>
                            <a:schemeClr val="bg2">
                              <a:lumMod val="10000"/>
                            </a:schemeClr>
                          </a:solidFill>
                          <a:latin typeface="Calibri" panose="020F0502020204030204" pitchFamily="34" charset="0"/>
                          <a:cs typeface="Calibri" panose="020F0502020204030204" pitchFamily="34" charset="0"/>
                        </a:rPr>
                        <a:t> </a:t>
                      </a:r>
                      <a:r>
                        <a:rPr lang="en-US" sz="1800" dirty="0">
                          <a:solidFill>
                            <a:schemeClr val="bg2">
                              <a:lumMod val="10000"/>
                            </a:schemeClr>
                          </a:solidFill>
                          <a:latin typeface="Calibri" panose="020F0502020204030204" pitchFamily="34" charset="0"/>
                          <a:cs typeface="Calibri" panose="020F0502020204030204" pitchFamily="34" charset="0"/>
                        </a:rPr>
                        <a:t>(95% CI)</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72.1 </a:t>
                      </a:r>
                      <a:br>
                        <a:rPr lang="en-US" sz="1800" dirty="0">
                          <a:solidFill>
                            <a:schemeClr val="bg2">
                              <a:lumMod val="10000"/>
                            </a:schemeClr>
                          </a:solidFill>
                          <a:latin typeface="Calibri" panose="020F0502020204030204" pitchFamily="34" charset="0"/>
                          <a:cs typeface="Calibri" panose="020F0502020204030204" pitchFamily="34" charset="0"/>
                        </a:rPr>
                      </a:br>
                      <a:r>
                        <a:rPr lang="en-US" sz="1800" dirty="0">
                          <a:solidFill>
                            <a:schemeClr val="bg2">
                              <a:lumMod val="10000"/>
                            </a:schemeClr>
                          </a:solidFill>
                          <a:latin typeface="Calibri" panose="020F0502020204030204" pitchFamily="34" charset="0"/>
                          <a:cs typeface="Calibri" panose="020F0502020204030204" pitchFamily="34" charset="0"/>
                        </a:rPr>
                        <a:t>(38.2-NR)</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36.9 </a:t>
                      </a:r>
                      <a:br>
                        <a:rPr lang="en-US" sz="1800" dirty="0">
                          <a:solidFill>
                            <a:schemeClr val="bg2">
                              <a:lumMod val="10000"/>
                            </a:schemeClr>
                          </a:solidFill>
                          <a:latin typeface="Calibri" panose="020F0502020204030204" pitchFamily="34" charset="0"/>
                          <a:cs typeface="Calibri" panose="020F0502020204030204" pitchFamily="34" charset="0"/>
                        </a:rPr>
                      </a:br>
                      <a:r>
                        <a:rPr lang="en-US" sz="1800" dirty="0">
                          <a:solidFill>
                            <a:schemeClr val="bg2">
                              <a:lumMod val="10000"/>
                            </a:schemeClr>
                          </a:solidFill>
                          <a:latin typeface="Calibri" panose="020F0502020204030204" pitchFamily="34" charset="0"/>
                          <a:cs typeface="Calibri" panose="020F0502020204030204" pitchFamily="34" charset="0"/>
                        </a:rPr>
                        <a:t>(28.2-58.7)</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19.9 </a:t>
                      </a:r>
                      <a:br>
                        <a:rPr lang="en-US" sz="1800" dirty="0">
                          <a:solidFill>
                            <a:schemeClr val="bg2">
                              <a:lumMod val="10000"/>
                            </a:schemeClr>
                          </a:solidFill>
                          <a:latin typeface="Calibri" panose="020F0502020204030204" pitchFamily="34" charset="0"/>
                          <a:cs typeface="Calibri" panose="020F0502020204030204" pitchFamily="34" charset="0"/>
                        </a:rPr>
                      </a:br>
                      <a:r>
                        <a:rPr lang="en-US" sz="1800" dirty="0">
                          <a:solidFill>
                            <a:schemeClr val="bg2">
                              <a:lumMod val="10000"/>
                            </a:schemeClr>
                          </a:solidFill>
                          <a:latin typeface="Calibri" panose="020F0502020204030204" pitchFamily="34" charset="0"/>
                          <a:cs typeface="Calibri" panose="020F0502020204030204" pitchFamily="34" charset="0"/>
                        </a:rPr>
                        <a:t>(16.8-24.6)</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39592">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HR (95% CI)</a:t>
                      </a:r>
                      <a:r>
                        <a:rPr lang="en-US" sz="1800" baseline="0" dirty="0">
                          <a:solidFill>
                            <a:schemeClr val="bg2">
                              <a:lumMod val="10000"/>
                            </a:schemeClr>
                          </a:solidFill>
                          <a:latin typeface="Calibri" panose="020F0502020204030204" pitchFamily="34" charset="0"/>
                          <a:cs typeface="Calibri" panose="020F0502020204030204" pitchFamily="34" charset="0"/>
                        </a:rPr>
                        <a:t> </a:t>
                      </a:r>
                      <a:r>
                        <a:rPr lang="en-US" sz="1800" dirty="0">
                          <a:solidFill>
                            <a:schemeClr val="bg2">
                              <a:lumMod val="10000"/>
                            </a:schemeClr>
                          </a:solidFill>
                          <a:latin typeface="Calibri" panose="020F0502020204030204" pitchFamily="34" charset="0"/>
                          <a:cs typeface="Calibri" panose="020F0502020204030204" pitchFamily="34" charset="0"/>
                        </a:rPr>
                        <a:t>vs ipi</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0.53 </a:t>
                      </a:r>
                      <a:br>
                        <a:rPr lang="en-US" sz="1800" dirty="0">
                          <a:solidFill>
                            <a:schemeClr val="bg2">
                              <a:lumMod val="10000"/>
                            </a:schemeClr>
                          </a:solidFill>
                          <a:latin typeface="Calibri" panose="020F0502020204030204" pitchFamily="34" charset="0"/>
                          <a:cs typeface="Calibri" panose="020F0502020204030204" pitchFamily="34" charset="0"/>
                        </a:rPr>
                      </a:br>
                      <a:r>
                        <a:rPr lang="en-US" sz="1800" dirty="0">
                          <a:solidFill>
                            <a:schemeClr val="bg2">
                              <a:lumMod val="10000"/>
                            </a:schemeClr>
                          </a:solidFill>
                          <a:latin typeface="Calibri" panose="020F0502020204030204" pitchFamily="34" charset="0"/>
                          <a:cs typeface="Calibri" panose="020F0502020204030204" pitchFamily="34" charset="0"/>
                        </a:rPr>
                        <a:t>(0.44-0.65)</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0.63 </a:t>
                      </a:r>
                      <a:br>
                        <a:rPr lang="en-US" sz="1800" dirty="0">
                          <a:solidFill>
                            <a:schemeClr val="bg2">
                              <a:lumMod val="10000"/>
                            </a:schemeClr>
                          </a:solidFill>
                          <a:latin typeface="Calibri" panose="020F0502020204030204" pitchFamily="34" charset="0"/>
                          <a:cs typeface="Calibri" panose="020F0502020204030204" pitchFamily="34" charset="0"/>
                        </a:rPr>
                      </a:br>
                      <a:r>
                        <a:rPr lang="en-US" sz="1800" dirty="0">
                          <a:solidFill>
                            <a:schemeClr val="bg2">
                              <a:lumMod val="10000"/>
                            </a:schemeClr>
                          </a:solidFill>
                          <a:latin typeface="Calibri" panose="020F0502020204030204" pitchFamily="34" charset="0"/>
                          <a:cs typeface="Calibri" panose="020F0502020204030204" pitchFamily="34" charset="0"/>
                        </a:rPr>
                        <a:t>(0.52-0.77)</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100000"/>
                        </a:lnSpc>
                      </a:pPr>
                      <a:r>
                        <a:rPr lang="en-US" sz="1800" dirty="0">
                          <a:solidFill>
                            <a:schemeClr val="bg2">
                              <a:lumMod val="10000"/>
                            </a:schemeClr>
                          </a:solidFill>
                          <a:latin typeface="Calibri" panose="020F0502020204030204" pitchFamily="34" charset="0"/>
                          <a:cs typeface="Calibri" panose="020F0502020204030204" pitchFamily="34" charset="0"/>
                        </a:rPr>
                        <a:t>--</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239592">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HR</a:t>
                      </a:r>
                      <a:r>
                        <a:rPr lang="en-US" sz="1800" baseline="0" dirty="0">
                          <a:solidFill>
                            <a:schemeClr val="bg2">
                              <a:lumMod val="10000"/>
                            </a:schemeClr>
                          </a:solidFill>
                          <a:latin typeface="Calibri" panose="020F0502020204030204" pitchFamily="34" charset="0"/>
                          <a:cs typeface="Calibri" panose="020F0502020204030204" pitchFamily="34" charset="0"/>
                        </a:rPr>
                        <a:t> (95% CI) vs nivo*</a:t>
                      </a:r>
                      <a:endParaRPr lang="en-US" sz="1800" dirty="0">
                        <a:solidFill>
                          <a:schemeClr val="bg2">
                            <a:lumMod val="10000"/>
                          </a:schemeClr>
                        </a:solidFill>
                        <a:latin typeface="Calibri" panose="020F0502020204030204" pitchFamily="34" charset="0"/>
                        <a:cs typeface="Calibri" panose="020F0502020204030204" pitchFamily="34" charset="0"/>
                      </a:endParaRP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800" dirty="0">
                          <a:solidFill>
                            <a:schemeClr val="bg2">
                              <a:lumMod val="10000"/>
                            </a:schemeClr>
                          </a:solidFill>
                          <a:latin typeface="Calibri" panose="020F0502020204030204" pitchFamily="34" charset="0"/>
                          <a:cs typeface="Calibri" panose="020F0502020204030204" pitchFamily="34" charset="0"/>
                        </a:rPr>
                        <a:t>0.84 </a:t>
                      </a:r>
                      <a:br>
                        <a:rPr lang="en-US" sz="1800" dirty="0">
                          <a:solidFill>
                            <a:schemeClr val="bg2">
                              <a:lumMod val="10000"/>
                            </a:schemeClr>
                          </a:solidFill>
                          <a:latin typeface="Calibri" panose="020F0502020204030204" pitchFamily="34" charset="0"/>
                          <a:cs typeface="Calibri" panose="020F0502020204030204" pitchFamily="34" charset="0"/>
                        </a:rPr>
                      </a:br>
                      <a:r>
                        <a:rPr lang="en-US" sz="1800" dirty="0">
                          <a:solidFill>
                            <a:schemeClr val="bg2">
                              <a:lumMod val="10000"/>
                            </a:schemeClr>
                          </a:solidFill>
                          <a:latin typeface="Calibri" panose="020F0502020204030204" pitchFamily="34" charset="0"/>
                          <a:cs typeface="Calibri" panose="020F0502020204030204" pitchFamily="34" charset="0"/>
                        </a:rPr>
                        <a:t>(0.68-1.04)</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100000"/>
                        </a:lnSpc>
                      </a:pPr>
                      <a:r>
                        <a:rPr lang="en-US" sz="1800" dirty="0">
                          <a:solidFill>
                            <a:schemeClr val="bg2">
                              <a:lumMod val="10000"/>
                            </a:schemeClr>
                          </a:solidFill>
                          <a:latin typeface="Calibri" panose="020F0502020204030204" pitchFamily="34" charset="0"/>
                          <a:cs typeface="Calibri" panose="020F0502020204030204" pitchFamily="34" charset="0"/>
                        </a:rPr>
                        <a:t>--</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r h="958368">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OS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 mo</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37783751"/>
                  </a:ext>
                </a:extLst>
              </a:tr>
            </a:tbl>
          </a:graphicData>
        </a:graphic>
      </p:graphicFrame>
      <p:sp>
        <p:nvSpPr>
          <p:cNvPr id="12" name="Text Box 30">
            <a:extLst>
              <a:ext uri="{FF2B5EF4-FFF2-40B4-BE49-F238E27FC236}">
                <a16:creationId xmlns:a16="http://schemas.microsoft.com/office/drawing/2014/main" id="{D333C23D-0F22-4A0F-6196-0163C3113C14}"/>
              </a:ext>
            </a:extLst>
          </p:cNvPr>
          <p:cNvSpPr txBox="1">
            <a:spLocks noChangeArrowheads="1"/>
          </p:cNvSpPr>
          <p:nvPr/>
        </p:nvSpPr>
        <p:spPr bwMode="auto">
          <a:xfrm>
            <a:off x="522289" y="5154613"/>
            <a:ext cx="5376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*Descriptive analysis.</a:t>
            </a:r>
          </a:p>
        </p:txBody>
      </p:sp>
      <p:graphicFrame>
        <p:nvGraphicFramePr>
          <p:cNvPr id="18" name="Table 17">
            <a:extLst>
              <a:ext uri="{FF2B5EF4-FFF2-40B4-BE49-F238E27FC236}">
                <a16:creationId xmlns:a16="http://schemas.microsoft.com/office/drawing/2014/main" id="{CD4F02B4-7FC4-AAD1-E569-90EE8ADB8269}"/>
              </a:ext>
            </a:extLst>
          </p:cNvPr>
          <p:cNvGraphicFramePr>
            <a:graphicFrameLocks noGrp="1"/>
          </p:cNvGraphicFramePr>
          <p:nvPr>
            <p:extLst>
              <p:ext uri="{D42A27DB-BD31-4B8C-83A1-F6EECF244321}">
                <p14:modId xmlns:p14="http://schemas.microsoft.com/office/powerpoint/2010/main" val="2190626598"/>
              </p:ext>
            </p:extLst>
          </p:nvPr>
        </p:nvGraphicFramePr>
        <p:xfrm>
          <a:off x="6293042" y="1610437"/>
          <a:ext cx="5441756" cy="1289322"/>
        </p:xfrm>
        <a:graphic>
          <a:graphicData uri="http://schemas.openxmlformats.org/drawingml/2006/table">
            <a:tbl>
              <a:tblPr firstRow="1" bandRow="1">
                <a:tableStyleId>{93296810-A885-4BE3-A3E7-6D5BEEA58F35}</a:tableStyleId>
              </a:tblPr>
              <a:tblGrid>
                <a:gridCol w="1747985">
                  <a:extLst>
                    <a:ext uri="{9D8B030D-6E8A-4147-A177-3AD203B41FA5}">
                      <a16:colId xmlns:a16="http://schemas.microsoft.com/office/drawing/2014/main" val="20000"/>
                    </a:ext>
                  </a:extLst>
                </a:gridCol>
                <a:gridCol w="1231257">
                  <a:extLst>
                    <a:ext uri="{9D8B030D-6E8A-4147-A177-3AD203B41FA5}">
                      <a16:colId xmlns:a16="http://schemas.microsoft.com/office/drawing/2014/main" val="20001"/>
                    </a:ext>
                  </a:extLst>
                </a:gridCol>
                <a:gridCol w="1231257">
                  <a:extLst>
                    <a:ext uri="{9D8B030D-6E8A-4147-A177-3AD203B41FA5}">
                      <a16:colId xmlns:a16="http://schemas.microsoft.com/office/drawing/2014/main" val="20002"/>
                    </a:ext>
                  </a:extLst>
                </a:gridCol>
                <a:gridCol w="1231257">
                  <a:extLst>
                    <a:ext uri="{9D8B030D-6E8A-4147-A177-3AD203B41FA5}">
                      <a16:colId xmlns:a16="http://schemas.microsoft.com/office/drawing/2014/main" val="20003"/>
                    </a:ext>
                  </a:extLst>
                </a:gridCol>
              </a:tblGrid>
              <a:tr h="312065">
                <a:tc>
                  <a:txBody>
                    <a:bodyPr/>
                    <a:lstStyle/>
                    <a:p>
                      <a:pPr>
                        <a:lnSpc>
                          <a:spcPct val="90000"/>
                        </a:lnSpc>
                      </a:pPr>
                      <a:r>
                        <a:rPr lang="en-US" sz="1800" dirty="0">
                          <a:solidFill>
                            <a:schemeClr val="tx1"/>
                          </a:solidFill>
                          <a:latin typeface="Calibri" panose="020F0502020204030204" pitchFamily="34" charset="0"/>
                          <a:cs typeface="Calibri" panose="020F0502020204030204" pitchFamily="34" charset="0"/>
                        </a:rPr>
                        <a:t>OS Rate by </a:t>
                      </a:r>
                      <a:r>
                        <a:rPr lang="en-US" sz="1800" i="1" dirty="0">
                          <a:solidFill>
                            <a:schemeClr val="tx1"/>
                          </a:solidFill>
                          <a:latin typeface="Calibri" panose="020F0502020204030204" pitchFamily="34" charset="0"/>
                          <a:cs typeface="Calibri" panose="020F0502020204030204" pitchFamily="34" charset="0"/>
                        </a:rPr>
                        <a:t>BRAF </a:t>
                      </a:r>
                      <a:r>
                        <a:rPr lang="en-US" sz="1800" i="0" dirty="0">
                          <a:solidFill>
                            <a:schemeClr val="tx1"/>
                          </a:solidFill>
                          <a:latin typeface="Calibri" panose="020F0502020204030204" pitchFamily="34" charset="0"/>
                          <a:cs typeface="Calibri" panose="020F0502020204030204" pitchFamily="34" charset="0"/>
                        </a:rPr>
                        <a:t>Status, %</a:t>
                      </a:r>
                      <a:endParaRPr lang="en-US" sz="1800" dirty="0">
                        <a:solidFill>
                          <a:schemeClr val="tx1"/>
                        </a:solidFill>
                        <a:latin typeface="Calibri" panose="020F0502020204030204" pitchFamily="34" charset="0"/>
                        <a:cs typeface="Calibri" panose="020F0502020204030204" pitchFamily="34" charset="0"/>
                      </a:endParaRP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Nivo + Ipi</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Nivo </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Ipi</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12065">
                <a:tc>
                  <a:txBody>
                    <a:bodyPr/>
                    <a:lstStyle/>
                    <a:p>
                      <a:pPr>
                        <a:lnSpc>
                          <a:spcPct val="90000"/>
                        </a:lnSpc>
                      </a:pPr>
                      <a:r>
                        <a:rPr lang="en-US" sz="1800" i="1" dirty="0">
                          <a:solidFill>
                            <a:schemeClr val="bg2">
                              <a:lumMod val="10000"/>
                            </a:schemeClr>
                          </a:solidFill>
                          <a:latin typeface="Calibri" panose="020F0502020204030204" pitchFamily="34" charset="0"/>
                          <a:cs typeface="Calibri" panose="020F0502020204030204" pitchFamily="34" charset="0"/>
                        </a:rPr>
                        <a:t>BRAF </a:t>
                      </a:r>
                      <a:r>
                        <a:rPr lang="en-US" sz="1800" i="0" dirty="0">
                          <a:solidFill>
                            <a:schemeClr val="bg2">
                              <a:lumMod val="10000"/>
                            </a:schemeClr>
                          </a:solidFill>
                          <a:latin typeface="Calibri" panose="020F0502020204030204" pitchFamily="34" charset="0"/>
                          <a:cs typeface="Calibri" panose="020F0502020204030204" pitchFamily="34" charset="0"/>
                        </a:rPr>
                        <a:t>mutant</a:t>
                      </a:r>
                      <a:endParaRPr lang="en-US" sz="1800" i="1" dirty="0">
                        <a:solidFill>
                          <a:schemeClr val="bg2">
                            <a:lumMod val="10000"/>
                          </a:schemeClr>
                        </a:solidFill>
                        <a:latin typeface="Calibri" panose="020F0502020204030204" pitchFamily="34" charset="0"/>
                        <a:cs typeface="Calibri" panose="020F0502020204030204" pitchFamily="34" charset="0"/>
                      </a:endParaRP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57</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42</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25</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39592">
                <a:tc>
                  <a:txBody>
                    <a:bodyPr/>
                    <a:lstStyle/>
                    <a:p>
                      <a:pPr>
                        <a:lnSpc>
                          <a:spcPct val="90000"/>
                        </a:lnSpc>
                      </a:pPr>
                      <a:r>
                        <a:rPr lang="en-US" sz="1800" i="1" dirty="0">
                          <a:solidFill>
                            <a:schemeClr val="bg2">
                              <a:lumMod val="10000"/>
                            </a:schemeClr>
                          </a:solidFill>
                          <a:latin typeface="Calibri" panose="020F0502020204030204" pitchFamily="34" charset="0"/>
                          <a:cs typeface="Calibri" panose="020F0502020204030204" pitchFamily="34" charset="0"/>
                        </a:rPr>
                        <a:t>BRAF </a:t>
                      </a:r>
                      <a:r>
                        <a:rPr lang="en-US" sz="1800" i="0" dirty="0">
                          <a:solidFill>
                            <a:schemeClr val="bg2">
                              <a:lumMod val="10000"/>
                            </a:schemeClr>
                          </a:solidFill>
                          <a:latin typeface="Calibri" panose="020F0502020204030204" pitchFamily="34" charset="0"/>
                          <a:cs typeface="Calibri" panose="020F0502020204030204" pitchFamily="34" charset="0"/>
                        </a:rPr>
                        <a:t>wild-type</a:t>
                      </a:r>
                      <a:endParaRPr lang="en-US" sz="1800" i="1" dirty="0">
                        <a:solidFill>
                          <a:schemeClr val="bg2">
                            <a:lumMod val="10000"/>
                          </a:schemeClr>
                        </a:solidFill>
                        <a:latin typeface="Calibri" panose="020F0502020204030204" pitchFamily="34" charset="0"/>
                        <a:cs typeface="Calibri" panose="020F0502020204030204" pitchFamily="34" charset="0"/>
                      </a:endParaRP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43</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41</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100000"/>
                        </a:lnSpc>
                      </a:pPr>
                      <a:r>
                        <a:rPr lang="en-US" sz="1800" dirty="0">
                          <a:solidFill>
                            <a:schemeClr val="bg2">
                              <a:lumMod val="10000"/>
                            </a:schemeClr>
                          </a:solidFill>
                          <a:latin typeface="Calibri" panose="020F0502020204030204" pitchFamily="34" charset="0"/>
                          <a:cs typeface="Calibri" panose="020F0502020204030204" pitchFamily="34" charset="0"/>
                        </a:rPr>
                        <a:t>21</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CheckMate 067 7.5-Yr Follow-up: </a:t>
            </a:r>
            <a:r>
              <a:rPr lang="en-US" dirty="0"/>
              <a:t>PFS </a:t>
            </a:r>
            <a:br>
              <a:rPr lang="en-US" dirty="0"/>
            </a:br>
            <a:r>
              <a:rPr lang="en-US" dirty="0"/>
              <a:t>(Coprimary Endpoint) and Melanoma-Specific Survival</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Hodi. ASCO 2022. Abstr 9522.</a:t>
            </a:r>
            <a:endParaRPr lang="en-US" altLang="en-US" sz="1200" b="0" dirty="0">
              <a:solidFill>
                <a:schemeClr val="bg2"/>
              </a:solidFill>
              <a:latin typeface="Calibri" panose="020F0502020204030204" pitchFamily="34" charset="0"/>
            </a:endParaRPr>
          </a:p>
        </p:txBody>
      </p:sp>
      <p:graphicFrame>
        <p:nvGraphicFramePr>
          <p:cNvPr id="262" name="Table 261">
            <a:extLst>
              <a:ext uri="{FF2B5EF4-FFF2-40B4-BE49-F238E27FC236}">
                <a16:creationId xmlns:a16="http://schemas.microsoft.com/office/drawing/2014/main" id="{C4E6B22A-B5DA-9003-59DA-0300949C803D}"/>
              </a:ext>
            </a:extLst>
          </p:cNvPr>
          <p:cNvGraphicFramePr>
            <a:graphicFrameLocks noGrp="1"/>
          </p:cNvGraphicFramePr>
          <p:nvPr>
            <p:extLst>
              <p:ext uri="{D42A27DB-BD31-4B8C-83A1-F6EECF244321}">
                <p14:modId xmlns:p14="http://schemas.microsoft.com/office/powerpoint/2010/main" val="3253393134"/>
              </p:ext>
            </p:extLst>
          </p:nvPr>
        </p:nvGraphicFramePr>
        <p:xfrm>
          <a:off x="495300" y="1610437"/>
          <a:ext cx="5403660" cy="3529614"/>
        </p:xfrm>
        <a:graphic>
          <a:graphicData uri="http://schemas.openxmlformats.org/drawingml/2006/table">
            <a:tbl>
              <a:tblPr firstRow="1" bandRow="1">
                <a:tableStyleId>{93296810-A885-4BE3-A3E7-6D5BEEA58F35}</a:tableStyleId>
              </a:tblPr>
              <a:tblGrid>
                <a:gridCol w="1350915">
                  <a:extLst>
                    <a:ext uri="{9D8B030D-6E8A-4147-A177-3AD203B41FA5}">
                      <a16:colId xmlns:a16="http://schemas.microsoft.com/office/drawing/2014/main" val="20000"/>
                    </a:ext>
                  </a:extLst>
                </a:gridCol>
                <a:gridCol w="1350915">
                  <a:extLst>
                    <a:ext uri="{9D8B030D-6E8A-4147-A177-3AD203B41FA5}">
                      <a16:colId xmlns:a16="http://schemas.microsoft.com/office/drawing/2014/main" val="20001"/>
                    </a:ext>
                  </a:extLst>
                </a:gridCol>
                <a:gridCol w="1350915">
                  <a:extLst>
                    <a:ext uri="{9D8B030D-6E8A-4147-A177-3AD203B41FA5}">
                      <a16:colId xmlns:a16="http://schemas.microsoft.com/office/drawing/2014/main" val="20002"/>
                    </a:ext>
                  </a:extLst>
                </a:gridCol>
                <a:gridCol w="1350915">
                  <a:extLst>
                    <a:ext uri="{9D8B030D-6E8A-4147-A177-3AD203B41FA5}">
                      <a16:colId xmlns:a16="http://schemas.microsoft.com/office/drawing/2014/main" val="20003"/>
                    </a:ext>
                  </a:extLst>
                </a:gridCol>
              </a:tblGrid>
              <a:tr h="472711">
                <a:tc>
                  <a:txBody>
                    <a:bodyPr/>
                    <a:lstStyle/>
                    <a:p>
                      <a:pPr>
                        <a:lnSpc>
                          <a:spcPct val="90000"/>
                        </a:lnSpc>
                      </a:pPr>
                      <a:r>
                        <a:rPr lang="en-US" sz="1800" dirty="0">
                          <a:solidFill>
                            <a:schemeClr val="tx1"/>
                          </a:solidFill>
                          <a:latin typeface="Calibri" panose="020F0502020204030204" pitchFamily="34" charset="0"/>
                          <a:cs typeface="Calibri" panose="020F0502020204030204" pitchFamily="34" charset="0"/>
                        </a:rPr>
                        <a:t>PFS</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Nivo + Ipi</a:t>
                      </a:r>
                    </a:p>
                    <a:p>
                      <a:pPr algn="ctr">
                        <a:lnSpc>
                          <a:spcPct val="90000"/>
                        </a:lnSpc>
                      </a:pPr>
                      <a:r>
                        <a:rPr lang="en-US" sz="1800" dirty="0">
                          <a:solidFill>
                            <a:schemeClr val="tx1"/>
                          </a:solidFill>
                          <a:latin typeface="Calibri" panose="020F0502020204030204" pitchFamily="34" charset="0"/>
                          <a:cs typeface="Calibri" panose="020F0502020204030204" pitchFamily="34" charset="0"/>
                        </a:rPr>
                        <a:t>(n = 314)</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Nivo </a:t>
                      </a:r>
                    </a:p>
                    <a:p>
                      <a:pPr algn="ctr">
                        <a:lnSpc>
                          <a:spcPct val="90000"/>
                        </a:lnSpc>
                      </a:pPr>
                      <a:r>
                        <a:rPr lang="en-US" sz="1800" dirty="0">
                          <a:solidFill>
                            <a:schemeClr val="tx1"/>
                          </a:solidFill>
                          <a:latin typeface="Calibri" panose="020F0502020204030204" pitchFamily="34" charset="0"/>
                          <a:cs typeface="Calibri" panose="020F0502020204030204" pitchFamily="34" charset="0"/>
                        </a:rPr>
                        <a:t>(n = 316)</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Ipi</a:t>
                      </a:r>
                    </a:p>
                    <a:p>
                      <a:pPr algn="ctr">
                        <a:lnSpc>
                          <a:spcPct val="90000"/>
                        </a:lnSpc>
                      </a:pPr>
                      <a:r>
                        <a:rPr lang="en-US" sz="1800" dirty="0">
                          <a:solidFill>
                            <a:schemeClr val="tx1"/>
                          </a:solidFill>
                          <a:latin typeface="Calibri" panose="020F0502020204030204" pitchFamily="34" charset="0"/>
                          <a:cs typeface="Calibri" panose="020F0502020204030204" pitchFamily="34" charset="0"/>
                        </a:rPr>
                        <a:t>(n = 315)</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72711">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Median, mo</a:t>
                      </a:r>
                      <a:r>
                        <a:rPr lang="en-US" sz="1800" baseline="0" dirty="0">
                          <a:solidFill>
                            <a:schemeClr val="bg2">
                              <a:lumMod val="10000"/>
                            </a:schemeClr>
                          </a:solidFill>
                          <a:latin typeface="Calibri" panose="020F0502020204030204" pitchFamily="34" charset="0"/>
                          <a:cs typeface="Calibri" panose="020F0502020204030204" pitchFamily="34" charset="0"/>
                        </a:rPr>
                        <a:t> </a:t>
                      </a:r>
                      <a:r>
                        <a:rPr lang="en-US" sz="1800" dirty="0">
                          <a:solidFill>
                            <a:schemeClr val="bg2">
                              <a:lumMod val="10000"/>
                            </a:schemeClr>
                          </a:solidFill>
                          <a:latin typeface="Calibri" panose="020F0502020204030204" pitchFamily="34" charset="0"/>
                          <a:cs typeface="Calibri" panose="020F0502020204030204" pitchFamily="34" charset="0"/>
                        </a:rPr>
                        <a:t>(95% CI)</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11.5 </a:t>
                      </a:r>
                      <a:br>
                        <a:rPr lang="en-US" sz="1800" dirty="0">
                          <a:solidFill>
                            <a:schemeClr val="bg2">
                              <a:lumMod val="10000"/>
                            </a:schemeClr>
                          </a:solidFill>
                          <a:latin typeface="Calibri" panose="020F0502020204030204" pitchFamily="34" charset="0"/>
                          <a:cs typeface="Calibri" panose="020F0502020204030204" pitchFamily="34" charset="0"/>
                        </a:rPr>
                      </a:br>
                      <a:r>
                        <a:rPr lang="en-US" sz="1800" dirty="0">
                          <a:solidFill>
                            <a:schemeClr val="bg2">
                              <a:lumMod val="10000"/>
                            </a:schemeClr>
                          </a:solidFill>
                          <a:latin typeface="Calibri" panose="020F0502020204030204" pitchFamily="34" charset="0"/>
                          <a:cs typeface="Calibri" panose="020F0502020204030204" pitchFamily="34" charset="0"/>
                        </a:rPr>
                        <a:t>(8.9-20.0)</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6.9 </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(5.1-10.2)</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2.9 </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(2.8-3.1)</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472711">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HR (95% CI)</a:t>
                      </a:r>
                      <a:r>
                        <a:rPr lang="en-US" sz="1800" baseline="0" dirty="0">
                          <a:solidFill>
                            <a:schemeClr val="bg2">
                              <a:lumMod val="10000"/>
                            </a:schemeClr>
                          </a:solidFill>
                          <a:latin typeface="Calibri" panose="020F0502020204030204" pitchFamily="34" charset="0"/>
                          <a:cs typeface="Calibri" panose="020F0502020204030204" pitchFamily="34" charset="0"/>
                        </a:rPr>
                        <a:t> </a:t>
                      </a:r>
                      <a:r>
                        <a:rPr lang="en-US" sz="1800" dirty="0">
                          <a:solidFill>
                            <a:schemeClr val="bg2">
                              <a:lumMod val="10000"/>
                            </a:schemeClr>
                          </a:solidFill>
                          <a:latin typeface="Calibri" panose="020F0502020204030204" pitchFamily="34" charset="0"/>
                          <a:cs typeface="Calibri" panose="020F0502020204030204" pitchFamily="34" charset="0"/>
                        </a:rPr>
                        <a:t>vs ipi</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0.42 </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(0.35-0.51)</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0.53 </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(0.44-0.64)</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100000"/>
                        </a:lnSpc>
                      </a:pPr>
                      <a:r>
                        <a:rPr lang="en-US" sz="1800" dirty="0">
                          <a:solidFill>
                            <a:schemeClr val="bg2">
                              <a:lumMod val="10000"/>
                            </a:schemeClr>
                          </a:solidFill>
                          <a:latin typeface="Calibri" panose="020F0502020204030204" pitchFamily="34" charset="0"/>
                          <a:cs typeface="Calibri" panose="020F0502020204030204" pitchFamily="34" charset="0"/>
                        </a:rPr>
                        <a:t>--</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472711">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HR</a:t>
                      </a:r>
                      <a:r>
                        <a:rPr lang="en-US" sz="1800" baseline="0" dirty="0">
                          <a:solidFill>
                            <a:schemeClr val="bg2">
                              <a:lumMod val="10000"/>
                            </a:schemeClr>
                          </a:solidFill>
                          <a:latin typeface="Calibri" panose="020F0502020204030204" pitchFamily="34" charset="0"/>
                          <a:cs typeface="Calibri" panose="020F0502020204030204" pitchFamily="34" charset="0"/>
                        </a:rPr>
                        <a:t> (95% CI) vs nivo*</a:t>
                      </a:r>
                      <a:endParaRPr lang="en-US" sz="1800" dirty="0">
                        <a:solidFill>
                          <a:schemeClr val="bg2">
                            <a:lumMod val="10000"/>
                          </a:schemeClr>
                        </a:solidFill>
                        <a:latin typeface="Calibri" panose="020F0502020204030204" pitchFamily="34" charset="0"/>
                        <a:cs typeface="Calibri" panose="020F0502020204030204" pitchFamily="34" charset="0"/>
                      </a:endParaRP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800" dirty="0">
                          <a:solidFill>
                            <a:schemeClr val="bg2">
                              <a:lumMod val="10000"/>
                            </a:schemeClr>
                          </a:solidFill>
                          <a:latin typeface="Calibri" panose="020F0502020204030204" pitchFamily="34" charset="0"/>
                          <a:cs typeface="Calibri" panose="020F0502020204030204" pitchFamily="34" charset="0"/>
                        </a:rPr>
                        <a:t>0.79 </a:t>
                      </a:r>
                    </a:p>
                    <a:p>
                      <a:pPr marL="0" marR="0" indent="0" algn="ctr" defTabSz="914400" rtl="0" eaLnBrk="1" fontAlgn="auto" latinLnBrk="0" hangingPunct="1">
                        <a:lnSpc>
                          <a:spcPct val="90000"/>
                        </a:lnSpc>
                        <a:spcBef>
                          <a:spcPts val="0"/>
                        </a:spcBef>
                        <a:spcAft>
                          <a:spcPts val="0"/>
                        </a:spcAft>
                        <a:buClrTx/>
                        <a:buSzTx/>
                        <a:buFontTx/>
                        <a:buNone/>
                        <a:tabLst/>
                        <a:defRPr/>
                      </a:pPr>
                      <a:r>
                        <a:rPr lang="en-US" sz="1800" dirty="0">
                          <a:solidFill>
                            <a:schemeClr val="bg2">
                              <a:lumMod val="10000"/>
                            </a:schemeClr>
                          </a:solidFill>
                          <a:latin typeface="Calibri" panose="020F0502020204030204" pitchFamily="34" charset="0"/>
                          <a:cs typeface="Calibri" panose="020F0502020204030204" pitchFamily="34" charset="0"/>
                        </a:rPr>
                        <a:t>(0.65-0.97)</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100000"/>
                        </a:lnSpc>
                      </a:pPr>
                      <a:r>
                        <a:rPr lang="en-US" sz="1800" dirty="0">
                          <a:solidFill>
                            <a:schemeClr val="bg2">
                              <a:lumMod val="10000"/>
                            </a:schemeClr>
                          </a:solidFill>
                          <a:latin typeface="Calibri" panose="020F0502020204030204" pitchFamily="34" charset="0"/>
                          <a:cs typeface="Calibri" panose="020F0502020204030204" pitchFamily="34" charset="0"/>
                        </a:rPr>
                        <a:t>--</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r h="960188">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PFS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 mo</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37783751"/>
                  </a:ext>
                </a:extLst>
              </a:tr>
            </a:tbl>
          </a:graphicData>
        </a:graphic>
      </p:graphicFrame>
      <p:graphicFrame>
        <p:nvGraphicFramePr>
          <p:cNvPr id="10" name="Table 9">
            <a:extLst>
              <a:ext uri="{FF2B5EF4-FFF2-40B4-BE49-F238E27FC236}">
                <a16:creationId xmlns:a16="http://schemas.microsoft.com/office/drawing/2014/main" id="{CC47F879-EB03-9732-9372-E685EA676C3F}"/>
              </a:ext>
            </a:extLst>
          </p:cNvPr>
          <p:cNvGraphicFramePr>
            <a:graphicFrameLocks noGrp="1"/>
          </p:cNvGraphicFramePr>
          <p:nvPr>
            <p:extLst>
              <p:ext uri="{D42A27DB-BD31-4B8C-83A1-F6EECF244321}">
                <p14:modId xmlns:p14="http://schemas.microsoft.com/office/powerpoint/2010/main" val="3800907025"/>
              </p:ext>
            </p:extLst>
          </p:nvPr>
        </p:nvGraphicFramePr>
        <p:xfrm>
          <a:off x="6293042" y="1610437"/>
          <a:ext cx="5441759" cy="3502182"/>
        </p:xfrm>
        <a:graphic>
          <a:graphicData uri="http://schemas.openxmlformats.org/drawingml/2006/table">
            <a:tbl>
              <a:tblPr firstRow="1" bandRow="1">
                <a:tableStyleId>{93296810-A885-4BE3-A3E7-6D5BEEA58F35}</a:tableStyleId>
              </a:tblPr>
              <a:tblGrid>
                <a:gridCol w="1360440">
                  <a:extLst>
                    <a:ext uri="{9D8B030D-6E8A-4147-A177-3AD203B41FA5}">
                      <a16:colId xmlns:a16="http://schemas.microsoft.com/office/drawing/2014/main" val="20000"/>
                    </a:ext>
                  </a:extLst>
                </a:gridCol>
                <a:gridCol w="1357932">
                  <a:extLst>
                    <a:ext uri="{9D8B030D-6E8A-4147-A177-3AD203B41FA5}">
                      <a16:colId xmlns:a16="http://schemas.microsoft.com/office/drawing/2014/main" val="20001"/>
                    </a:ext>
                  </a:extLst>
                </a:gridCol>
                <a:gridCol w="1362947">
                  <a:extLst>
                    <a:ext uri="{9D8B030D-6E8A-4147-A177-3AD203B41FA5}">
                      <a16:colId xmlns:a16="http://schemas.microsoft.com/office/drawing/2014/main" val="20002"/>
                    </a:ext>
                  </a:extLst>
                </a:gridCol>
                <a:gridCol w="1360440">
                  <a:extLst>
                    <a:ext uri="{9D8B030D-6E8A-4147-A177-3AD203B41FA5}">
                      <a16:colId xmlns:a16="http://schemas.microsoft.com/office/drawing/2014/main" val="20003"/>
                    </a:ext>
                  </a:extLst>
                </a:gridCol>
              </a:tblGrid>
              <a:tr h="461301">
                <a:tc>
                  <a:txBody>
                    <a:bodyPr/>
                    <a:lstStyle/>
                    <a:p>
                      <a:pPr>
                        <a:lnSpc>
                          <a:spcPct val="90000"/>
                        </a:lnSpc>
                      </a:pPr>
                      <a:r>
                        <a:rPr lang="en-US" sz="1800" dirty="0">
                          <a:solidFill>
                            <a:schemeClr val="tx1"/>
                          </a:solidFill>
                          <a:latin typeface="Calibri" panose="020F0502020204030204" pitchFamily="34" charset="0"/>
                          <a:cs typeface="Calibri" panose="020F0502020204030204" pitchFamily="34" charset="0"/>
                        </a:rPr>
                        <a:t>MSS*</a:t>
                      </a:r>
                      <a:r>
                        <a:rPr lang="en-US" sz="1800" baseline="30000" dirty="0">
                          <a:solidFill>
                            <a:schemeClr val="tx1"/>
                          </a:solidFill>
                          <a:latin typeface="Calibri" panose="020F0502020204030204" pitchFamily="34" charset="0"/>
                          <a:cs typeface="Calibri" panose="020F0502020204030204" pitchFamily="34" charset="0"/>
                        </a:rPr>
                        <a:t>†</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Nivo + Ipi</a:t>
                      </a:r>
                    </a:p>
                    <a:p>
                      <a:pPr algn="ctr">
                        <a:lnSpc>
                          <a:spcPct val="90000"/>
                        </a:lnSpc>
                      </a:pPr>
                      <a:r>
                        <a:rPr lang="en-US" sz="1800" dirty="0">
                          <a:solidFill>
                            <a:schemeClr val="tx1"/>
                          </a:solidFill>
                          <a:latin typeface="Calibri" panose="020F0502020204030204" pitchFamily="34" charset="0"/>
                          <a:cs typeface="Calibri" panose="020F0502020204030204" pitchFamily="34" charset="0"/>
                        </a:rPr>
                        <a:t>(n = 314)</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Nivo </a:t>
                      </a:r>
                    </a:p>
                    <a:p>
                      <a:pPr algn="ctr">
                        <a:lnSpc>
                          <a:spcPct val="90000"/>
                        </a:lnSpc>
                      </a:pPr>
                      <a:r>
                        <a:rPr lang="en-US" sz="1800" dirty="0">
                          <a:solidFill>
                            <a:schemeClr val="tx1"/>
                          </a:solidFill>
                          <a:latin typeface="Calibri" panose="020F0502020204030204" pitchFamily="34" charset="0"/>
                          <a:cs typeface="Calibri" panose="020F0502020204030204" pitchFamily="34" charset="0"/>
                        </a:rPr>
                        <a:t>(n = 316)</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lnSpc>
                          <a:spcPct val="90000"/>
                        </a:lnSpc>
                      </a:pPr>
                      <a:r>
                        <a:rPr lang="en-US" sz="1800" dirty="0">
                          <a:solidFill>
                            <a:schemeClr val="tx1"/>
                          </a:solidFill>
                          <a:latin typeface="Calibri" panose="020F0502020204030204" pitchFamily="34" charset="0"/>
                          <a:cs typeface="Calibri" panose="020F0502020204030204" pitchFamily="34" charset="0"/>
                        </a:rPr>
                        <a:t>Ipi</a:t>
                      </a:r>
                    </a:p>
                    <a:p>
                      <a:pPr algn="ctr">
                        <a:lnSpc>
                          <a:spcPct val="90000"/>
                        </a:lnSpc>
                      </a:pPr>
                      <a:r>
                        <a:rPr lang="en-US" sz="1800" dirty="0">
                          <a:solidFill>
                            <a:schemeClr val="tx1"/>
                          </a:solidFill>
                          <a:latin typeface="Calibri" panose="020F0502020204030204" pitchFamily="34" charset="0"/>
                          <a:cs typeface="Calibri" panose="020F0502020204030204" pitchFamily="34" charset="0"/>
                        </a:rPr>
                        <a:t>(n = 315)</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61301">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Median, mo</a:t>
                      </a:r>
                      <a:r>
                        <a:rPr lang="en-US" sz="1800" baseline="0" dirty="0">
                          <a:solidFill>
                            <a:schemeClr val="bg2">
                              <a:lumMod val="10000"/>
                            </a:schemeClr>
                          </a:solidFill>
                          <a:latin typeface="Calibri" panose="020F0502020204030204" pitchFamily="34" charset="0"/>
                          <a:cs typeface="Calibri" panose="020F0502020204030204" pitchFamily="34" charset="0"/>
                        </a:rPr>
                        <a:t> </a:t>
                      </a:r>
                      <a:r>
                        <a:rPr lang="en-US" sz="1800" dirty="0">
                          <a:solidFill>
                            <a:schemeClr val="bg2">
                              <a:lumMod val="10000"/>
                            </a:schemeClr>
                          </a:solidFill>
                          <a:latin typeface="Calibri" panose="020F0502020204030204" pitchFamily="34" charset="0"/>
                          <a:cs typeface="Calibri" panose="020F0502020204030204" pitchFamily="34" charset="0"/>
                        </a:rPr>
                        <a:t>(95% CI)</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NR </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(71.9-NR)</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49.4 </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(35.1-NR)</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21.9 </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(18.1-27.4)</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461301">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HR (95% CI)</a:t>
                      </a:r>
                      <a:r>
                        <a:rPr lang="en-US" sz="1800" baseline="0" dirty="0">
                          <a:solidFill>
                            <a:schemeClr val="bg2">
                              <a:lumMod val="10000"/>
                            </a:schemeClr>
                          </a:solidFill>
                          <a:latin typeface="Calibri" panose="020F0502020204030204" pitchFamily="34" charset="0"/>
                          <a:cs typeface="Calibri" panose="020F0502020204030204" pitchFamily="34" charset="0"/>
                        </a:rPr>
                        <a:t> </a:t>
                      </a:r>
                      <a:r>
                        <a:rPr lang="en-US" sz="1800" dirty="0">
                          <a:solidFill>
                            <a:schemeClr val="bg2">
                              <a:lumMod val="10000"/>
                            </a:schemeClr>
                          </a:solidFill>
                          <a:latin typeface="Calibri" panose="020F0502020204030204" pitchFamily="34" charset="0"/>
                          <a:cs typeface="Calibri" panose="020F0502020204030204" pitchFamily="34" charset="0"/>
                        </a:rPr>
                        <a:t>vs ipi</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0.48 </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(0.39-0.60)</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0.61 </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(0.49-0.75)</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100000"/>
                        </a:lnSpc>
                      </a:pPr>
                      <a:r>
                        <a:rPr lang="en-US" sz="1800" dirty="0">
                          <a:solidFill>
                            <a:schemeClr val="bg2">
                              <a:lumMod val="10000"/>
                            </a:schemeClr>
                          </a:solidFill>
                          <a:latin typeface="Calibri" panose="020F0502020204030204" pitchFamily="34" charset="0"/>
                          <a:cs typeface="Calibri" panose="020F0502020204030204" pitchFamily="34" charset="0"/>
                        </a:rPr>
                        <a:t>--</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461301">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HR</a:t>
                      </a:r>
                      <a:r>
                        <a:rPr lang="en-US" sz="1800" baseline="0" dirty="0">
                          <a:solidFill>
                            <a:schemeClr val="bg2">
                              <a:lumMod val="10000"/>
                            </a:schemeClr>
                          </a:solidFill>
                          <a:latin typeface="Calibri" panose="020F0502020204030204" pitchFamily="34" charset="0"/>
                          <a:cs typeface="Calibri" panose="020F0502020204030204" pitchFamily="34" charset="0"/>
                        </a:rPr>
                        <a:t> (95% CI) vs nivo*</a:t>
                      </a:r>
                      <a:endParaRPr lang="en-US" sz="1800" dirty="0">
                        <a:solidFill>
                          <a:schemeClr val="bg2">
                            <a:lumMod val="10000"/>
                          </a:schemeClr>
                        </a:solidFill>
                        <a:latin typeface="Calibri" panose="020F0502020204030204" pitchFamily="34" charset="0"/>
                        <a:cs typeface="Calibri" panose="020F0502020204030204" pitchFamily="34" charset="0"/>
                      </a:endParaRP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800" dirty="0">
                          <a:solidFill>
                            <a:schemeClr val="bg2">
                              <a:lumMod val="10000"/>
                            </a:schemeClr>
                          </a:solidFill>
                          <a:latin typeface="Calibri" panose="020F0502020204030204" pitchFamily="34" charset="0"/>
                          <a:cs typeface="Calibri" panose="020F0502020204030204" pitchFamily="34" charset="0"/>
                        </a:rPr>
                        <a:t>0.79 </a:t>
                      </a:r>
                    </a:p>
                    <a:p>
                      <a:pPr marL="0" marR="0" indent="0" algn="ctr" defTabSz="914400" rtl="0" eaLnBrk="1" fontAlgn="auto" latinLnBrk="0" hangingPunct="1">
                        <a:lnSpc>
                          <a:spcPct val="90000"/>
                        </a:lnSpc>
                        <a:spcBef>
                          <a:spcPts val="0"/>
                        </a:spcBef>
                        <a:spcAft>
                          <a:spcPts val="0"/>
                        </a:spcAft>
                        <a:buClrTx/>
                        <a:buSzTx/>
                        <a:buFontTx/>
                        <a:buNone/>
                        <a:tabLst/>
                        <a:defRPr/>
                      </a:pPr>
                      <a:r>
                        <a:rPr lang="en-US" sz="1800" dirty="0">
                          <a:solidFill>
                            <a:schemeClr val="bg2">
                              <a:lumMod val="10000"/>
                            </a:schemeClr>
                          </a:solidFill>
                          <a:latin typeface="Calibri" panose="020F0502020204030204" pitchFamily="34" charset="0"/>
                          <a:cs typeface="Calibri" panose="020F0502020204030204" pitchFamily="34" charset="0"/>
                        </a:rPr>
                        <a:t>(0.63-1.00)</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100000"/>
                        </a:lnSpc>
                      </a:pPr>
                      <a:r>
                        <a:rPr lang="en-US" sz="1800" dirty="0">
                          <a:solidFill>
                            <a:schemeClr val="bg2">
                              <a:lumMod val="10000"/>
                            </a:schemeClr>
                          </a:solidFill>
                          <a:latin typeface="Calibri" panose="020F0502020204030204" pitchFamily="34" charset="0"/>
                          <a:cs typeface="Calibri" panose="020F0502020204030204" pitchFamily="34" charset="0"/>
                        </a:rPr>
                        <a:t>--</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r h="915390">
                <a:tc>
                  <a:txBody>
                    <a:bodyPr/>
                    <a:lstStyle/>
                    <a:p>
                      <a:pP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MSS rate,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 mo</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800" dirty="0">
                        <a:solidFill>
                          <a:schemeClr val="bg2">
                            <a:lumMod val="10000"/>
                          </a:schemeClr>
                        </a:solidFill>
                        <a:latin typeface="Calibri" panose="020F0502020204030204" pitchFamily="34" charset="0"/>
                        <a:cs typeface="Calibri" panose="020F0502020204030204" pitchFamily="34" charset="0"/>
                      </a:endParaRP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57</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56</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55</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800" dirty="0">
                        <a:solidFill>
                          <a:schemeClr val="bg2">
                            <a:lumMod val="10000"/>
                          </a:schemeClr>
                        </a:solidFill>
                        <a:latin typeface="Calibri" panose="020F0502020204030204" pitchFamily="34" charset="0"/>
                        <a:cs typeface="Calibri" panose="020F0502020204030204" pitchFamily="34" charset="0"/>
                      </a:endParaRP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49</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48</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47</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endParaRPr lang="en-US" sz="1800" dirty="0">
                        <a:solidFill>
                          <a:schemeClr val="bg2">
                            <a:lumMod val="10000"/>
                          </a:schemeClr>
                        </a:solidFill>
                        <a:latin typeface="Calibri" panose="020F0502020204030204" pitchFamily="34" charset="0"/>
                        <a:cs typeface="Calibri" panose="020F0502020204030204" pitchFamily="34" charset="0"/>
                      </a:endParaRP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30</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27</a:t>
                      </a:r>
                    </a:p>
                    <a:p>
                      <a:pPr algn="ctr">
                        <a:lnSpc>
                          <a:spcPct val="90000"/>
                        </a:lnSpc>
                      </a:pPr>
                      <a:r>
                        <a:rPr lang="en-US" sz="1800" dirty="0">
                          <a:solidFill>
                            <a:schemeClr val="bg2">
                              <a:lumMod val="10000"/>
                            </a:schemeClr>
                          </a:solidFill>
                          <a:latin typeface="Calibri" panose="020F0502020204030204" pitchFamily="34" charset="0"/>
                          <a:cs typeface="Calibri" panose="020F0502020204030204" pitchFamily="34" charset="0"/>
                        </a:rPr>
                        <a:t>26</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37783751"/>
                  </a:ext>
                </a:extLst>
              </a:tr>
            </a:tbl>
          </a:graphicData>
        </a:graphic>
      </p:graphicFrame>
      <p:sp>
        <p:nvSpPr>
          <p:cNvPr id="11" name="Text Box 30">
            <a:extLst>
              <a:ext uri="{FF2B5EF4-FFF2-40B4-BE49-F238E27FC236}">
                <a16:creationId xmlns:a16="http://schemas.microsoft.com/office/drawing/2014/main" id="{7DAE91FC-9642-D0D0-EA45-33211B65851A}"/>
              </a:ext>
            </a:extLst>
          </p:cNvPr>
          <p:cNvSpPr txBox="1">
            <a:spLocks noChangeArrowheads="1"/>
          </p:cNvSpPr>
          <p:nvPr/>
        </p:nvSpPr>
        <p:spPr bwMode="auto">
          <a:xfrm>
            <a:off x="511162" y="514005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*Descriptive analysis.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Events defined as death due to melanoma or euthanasia. </a:t>
            </a:r>
            <a:r>
              <a:rPr lang="en-US" sz="1400" dirty="0">
                <a:solidFill>
                  <a:schemeClr val="bg1"/>
                </a:solidFill>
                <a:latin typeface="Calibri" panose="020F0502020204030204" pitchFamily="34" charset="0"/>
              </a:rPr>
              <a:t>Deaths for other reasons were censored.</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064831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8C060-603F-4E47-B7D8-5B8DEC2929D6}"/>
              </a:ext>
            </a:extLst>
          </p:cNvPr>
          <p:cNvSpPr>
            <a:spLocks noGrp="1"/>
          </p:cNvSpPr>
          <p:nvPr>
            <p:ph type="title"/>
          </p:nvPr>
        </p:nvSpPr>
        <p:spPr/>
        <p:txBody>
          <a:bodyPr/>
          <a:lstStyle/>
          <a:p>
            <a:r>
              <a:rPr lang="en-US" altLang="en-US" dirty="0"/>
              <a:t>CheckMate 067 7.5-Yr Follow-up: </a:t>
            </a:r>
            <a:br>
              <a:rPr lang="en-US" altLang="en-US" dirty="0"/>
            </a:br>
            <a:r>
              <a:rPr lang="en-US" altLang="en-US" dirty="0"/>
              <a:t>Subsequent Therapy and Response</a:t>
            </a:r>
            <a:endParaRPr lang="en-US" dirty="0"/>
          </a:p>
        </p:txBody>
      </p:sp>
      <p:sp>
        <p:nvSpPr>
          <p:cNvPr id="12" name="Content Placeholder 11">
            <a:extLst>
              <a:ext uri="{FF2B5EF4-FFF2-40B4-BE49-F238E27FC236}">
                <a16:creationId xmlns:a16="http://schemas.microsoft.com/office/drawing/2014/main" id="{C53E2090-41D9-80BA-1ECB-4E13188B1A9C}"/>
              </a:ext>
            </a:extLst>
          </p:cNvPr>
          <p:cNvSpPr>
            <a:spLocks noGrp="1"/>
          </p:cNvSpPr>
          <p:nvPr>
            <p:ph sz="half" idx="2"/>
          </p:nvPr>
        </p:nvSpPr>
        <p:spPr>
          <a:xfrm>
            <a:off x="6674263" y="3098286"/>
            <a:ext cx="4879651" cy="1285707"/>
          </a:xfrm>
        </p:spPr>
        <p:txBody>
          <a:bodyPr/>
          <a:lstStyle/>
          <a:p>
            <a:r>
              <a:rPr lang="en-US" sz="2200" dirty="0"/>
              <a:t>ORR unchanged from earlier analysis at 6.5-yr follow-up, but median DoR now reached in nivo-only arm</a:t>
            </a:r>
          </a:p>
          <a:p>
            <a:pPr lvl="1"/>
            <a:endParaRPr lang="en-US" sz="2200" dirty="0"/>
          </a:p>
        </p:txBody>
      </p:sp>
      <p:sp>
        <p:nvSpPr>
          <p:cNvPr id="5" name="Text Box 15">
            <a:extLst>
              <a:ext uri="{FF2B5EF4-FFF2-40B4-BE49-F238E27FC236}">
                <a16:creationId xmlns:a16="http://schemas.microsoft.com/office/drawing/2014/main" id="{65B6F7F0-48E6-48BC-C402-B4037B4081F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Hodi. ASCO 2022. Abstr 9522.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7" name="Group 3">
            <a:extLst>
              <a:ext uri="{FF2B5EF4-FFF2-40B4-BE49-F238E27FC236}">
                <a16:creationId xmlns:a16="http://schemas.microsoft.com/office/drawing/2014/main" id="{5E700A88-9CBF-3481-D857-0EF714AE2FC6}"/>
              </a:ext>
            </a:extLst>
          </p:cNvPr>
          <p:cNvGraphicFramePr>
            <a:graphicFrameLocks/>
          </p:cNvGraphicFramePr>
          <p:nvPr>
            <p:extLst>
              <p:ext uri="{D42A27DB-BD31-4B8C-83A1-F6EECF244321}">
                <p14:modId xmlns:p14="http://schemas.microsoft.com/office/powerpoint/2010/main" val="648105932"/>
              </p:ext>
            </p:extLst>
          </p:nvPr>
        </p:nvGraphicFramePr>
        <p:xfrm>
          <a:off x="495300" y="1599986"/>
          <a:ext cx="6035041" cy="4450098"/>
        </p:xfrm>
        <a:graphic>
          <a:graphicData uri="http://schemas.openxmlformats.org/drawingml/2006/table">
            <a:tbl>
              <a:tblPr/>
              <a:tblGrid>
                <a:gridCol w="2080255">
                  <a:extLst>
                    <a:ext uri="{9D8B030D-6E8A-4147-A177-3AD203B41FA5}">
                      <a16:colId xmlns:a16="http://schemas.microsoft.com/office/drawing/2014/main" val="20000"/>
                    </a:ext>
                  </a:extLst>
                </a:gridCol>
                <a:gridCol w="1318262">
                  <a:extLst>
                    <a:ext uri="{9D8B030D-6E8A-4147-A177-3AD203B41FA5}">
                      <a16:colId xmlns:a16="http://schemas.microsoft.com/office/drawing/2014/main" val="20001"/>
                    </a:ext>
                  </a:extLst>
                </a:gridCol>
                <a:gridCol w="1318262">
                  <a:extLst>
                    <a:ext uri="{9D8B030D-6E8A-4147-A177-3AD203B41FA5}">
                      <a16:colId xmlns:a16="http://schemas.microsoft.com/office/drawing/2014/main" val="20002"/>
                    </a:ext>
                  </a:extLst>
                </a:gridCol>
                <a:gridCol w="1318262">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Subsequent Tx </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Nivo + Ipi </a:t>
                      </a:r>
                      <a:b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314)</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Nivo </a:t>
                      </a:r>
                      <a:b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316)</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Ipi </a:t>
                      </a:r>
                      <a:b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315)</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 typeface="Wingdings"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subsequent tx, n (%)</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147 (47)</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190 (60)</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240 (76)</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83925410"/>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Subsequent systemic tx</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113 (36)</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155 (49)</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209 (66)</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743522"/>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Subsequent immunotx</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Anti–PD-1</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Anti–CTLA-4</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(7)</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108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 (29)</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152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146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(6)</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0130434"/>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BRAF inhibitor</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(14)</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 (19)</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 (23)</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52571737"/>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MEK/NRAS inhibitor</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(12)</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(14)</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(14)</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264053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Subsequent RT, n (%)</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 (23)</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97 (31)</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128 (41)</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0357755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Subsequent surgery, n (%)</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 (22)</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 (24)</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 (31)</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200285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time from randomization to subsequent systemic tx, mo (95% CI)</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(45.9-NR)</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24.7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(16.0-38.7)</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(6.5-8.7)</a:t>
                      </a:r>
                    </a:p>
                  </a:txBody>
                  <a:tcPr marL="91303" marR="91303" marT="45721" marB="45721"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2151700"/>
                  </a:ext>
                </a:extLst>
              </a:tr>
            </a:tbl>
          </a:graphicData>
        </a:graphic>
      </p:graphicFrame>
      <p:graphicFrame>
        <p:nvGraphicFramePr>
          <p:cNvPr id="9" name="Table 8">
            <a:extLst>
              <a:ext uri="{FF2B5EF4-FFF2-40B4-BE49-F238E27FC236}">
                <a16:creationId xmlns:a16="http://schemas.microsoft.com/office/drawing/2014/main" id="{39CC6342-43DF-DF71-FE9D-30B13E4A9813}"/>
              </a:ext>
            </a:extLst>
          </p:cNvPr>
          <p:cNvGraphicFramePr>
            <a:graphicFrameLocks noGrp="1"/>
          </p:cNvGraphicFramePr>
          <p:nvPr>
            <p:extLst>
              <p:ext uri="{D42A27DB-BD31-4B8C-83A1-F6EECF244321}">
                <p14:modId xmlns:p14="http://schemas.microsoft.com/office/powerpoint/2010/main" val="750471770"/>
              </p:ext>
            </p:extLst>
          </p:nvPr>
        </p:nvGraphicFramePr>
        <p:xfrm>
          <a:off x="6708449" y="1599986"/>
          <a:ext cx="5026352" cy="1099624"/>
        </p:xfrm>
        <a:graphic>
          <a:graphicData uri="http://schemas.openxmlformats.org/drawingml/2006/table">
            <a:tbl>
              <a:tblPr firstRow="1" bandRow="1">
                <a:tableStyleId>{93296810-A885-4BE3-A3E7-6D5BEEA58F35}</a:tableStyleId>
              </a:tblPr>
              <a:tblGrid>
                <a:gridCol w="1256588">
                  <a:extLst>
                    <a:ext uri="{9D8B030D-6E8A-4147-A177-3AD203B41FA5}">
                      <a16:colId xmlns:a16="http://schemas.microsoft.com/office/drawing/2014/main" val="20000"/>
                    </a:ext>
                  </a:extLst>
                </a:gridCol>
                <a:gridCol w="1256588">
                  <a:extLst>
                    <a:ext uri="{9D8B030D-6E8A-4147-A177-3AD203B41FA5}">
                      <a16:colId xmlns:a16="http://schemas.microsoft.com/office/drawing/2014/main" val="20001"/>
                    </a:ext>
                  </a:extLst>
                </a:gridCol>
                <a:gridCol w="1256588">
                  <a:extLst>
                    <a:ext uri="{9D8B030D-6E8A-4147-A177-3AD203B41FA5}">
                      <a16:colId xmlns:a16="http://schemas.microsoft.com/office/drawing/2014/main" val="20002"/>
                    </a:ext>
                  </a:extLst>
                </a:gridCol>
                <a:gridCol w="1256588">
                  <a:extLst>
                    <a:ext uri="{9D8B030D-6E8A-4147-A177-3AD203B41FA5}">
                      <a16:colId xmlns:a16="http://schemas.microsoft.com/office/drawing/2014/main" val="20003"/>
                    </a:ext>
                  </a:extLst>
                </a:gridCol>
              </a:tblGrid>
              <a:tr h="312065">
                <a:tc>
                  <a:txBody>
                    <a:bodyPr/>
                    <a:lstStyle/>
                    <a:p>
                      <a:pPr>
                        <a:lnSpc>
                          <a:spcPct val="90000"/>
                        </a:lnSpc>
                      </a:pPr>
                      <a:r>
                        <a:rPr lang="en-US" sz="1400" dirty="0">
                          <a:solidFill>
                            <a:schemeClr val="tx1"/>
                          </a:solidFill>
                          <a:latin typeface="Calibri" panose="020F0502020204030204" pitchFamily="34" charset="0"/>
                          <a:cs typeface="Calibri" panose="020F0502020204030204" pitchFamily="34" charset="0"/>
                        </a:rPr>
                        <a:t>Response</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algn="ctr">
                        <a:lnSpc>
                          <a:spcPct val="90000"/>
                        </a:lnSpc>
                      </a:pPr>
                      <a:r>
                        <a:rPr lang="en-US" sz="1400" dirty="0">
                          <a:solidFill>
                            <a:schemeClr val="tx1"/>
                          </a:solidFill>
                          <a:latin typeface="Calibri" panose="020F0502020204030204" pitchFamily="34" charset="0"/>
                          <a:cs typeface="Calibri" panose="020F0502020204030204" pitchFamily="34" charset="0"/>
                        </a:rPr>
                        <a:t>Nivo + Ipi</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400" dirty="0">
                          <a:solidFill>
                            <a:schemeClr val="tx1"/>
                          </a:solidFill>
                          <a:latin typeface="Calibri" panose="020F0502020204030204" pitchFamily="34" charset="0"/>
                          <a:cs typeface="Calibri" panose="020F0502020204030204" pitchFamily="34" charset="0"/>
                        </a:rPr>
                        <a:t>Nivo </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lnSpc>
                          <a:spcPct val="90000"/>
                        </a:lnSpc>
                      </a:pPr>
                      <a:r>
                        <a:rPr lang="en-US" sz="1400" dirty="0">
                          <a:solidFill>
                            <a:schemeClr val="tx1"/>
                          </a:solidFill>
                          <a:latin typeface="Calibri" panose="020F0502020204030204" pitchFamily="34" charset="0"/>
                          <a:cs typeface="Calibri" panose="020F0502020204030204" pitchFamily="34" charset="0"/>
                        </a:rPr>
                        <a:t>Ipi</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12065">
                <a:tc>
                  <a:txBody>
                    <a:bodyPr/>
                    <a:lstStyle/>
                    <a:p>
                      <a:pPr>
                        <a:lnSpc>
                          <a:spcPct val="90000"/>
                        </a:lnSpc>
                      </a:pPr>
                      <a:r>
                        <a:rPr lang="en-US" sz="1400" i="0" dirty="0">
                          <a:solidFill>
                            <a:schemeClr val="bg2">
                              <a:lumMod val="10000"/>
                            </a:schemeClr>
                          </a:solidFill>
                          <a:latin typeface="Calibri" panose="020F0502020204030204" pitchFamily="34" charset="0"/>
                          <a:cs typeface="Calibri" panose="020F0502020204030204" pitchFamily="34" charset="0"/>
                        </a:rPr>
                        <a:t>ORR,* %</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1400" dirty="0">
                          <a:solidFill>
                            <a:schemeClr val="bg2">
                              <a:lumMod val="10000"/>
                            </a:schemeClr>
                          </a:solidFill>
                          <a:latin typeface="Calibri" panose="020F0502020204030204" pitchFamily="34" charset="0"/>
                          <a:cs typeface="Calibri" panose="020F0502020204030204" pitchFamily="34" charset="0"/>
                        </a:rPr>
                        <a:t>58</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2">
                              <a:lumMod val="10000"/>
                            </a:schemeClr>
                          </a:solidFill>
                          <a:latin typeface="Calibri" panose="020F0502020204030204" pitchFamily="34" charset="0"/>
                          <a:cs typeface="Calibri" panose="020F0502020204030204" pitchFamily="34" charset="0"/>
                        </a:rPr>
                        <a:t>45</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2">
                              <a:lumMod val="10000"/>
                            </a:schemeClr>
                          </a:solidFill>
                          <a:latin typeface="Calibri" panose="020F0502020204030204" pitchFamily="34" charset="0"/>
                          <a:cs typeface="Calibri" panose="020F0502020204030204" pitchFamily="34" charset="0"/>
                        </a:rPr>
                        <a:t>19</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39592">
                <a:tc>
                  <a:txBody>
                    <a:bodyPr/>
                    <a:lstStyle/>
                    <a:p>
                      <a:pPr>
                        <a:lnSpc>
                          <a:spcPct val="90000"/>
                        </a:lnSpc>
                      </a:pPr>
                      <a:r>
                        <a:rPr lang="en-US" sz="1400" i="0" dirty="0">
                          <a:solidFill>
                            <a:schemeClr val="bg2">
                              <a:lumMod val="10000"/>
                            </a:schemeClr>
                          </a:solidFill>
                          <a:latin typeface="Calibri" panose="020F0502020204030204" pitchFamily="34" charset="0"/>
                          <a:cs typeface="Calibri" panose="020F0502020204030204" pitchFamily="34" charset="0"/>
                        </a:rPr>
                        <a:t>Median DoR (95% CI)</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dirty="0">
                          <a:solidFill>
                            <a:schemeClr val="bg2">
                              <a:lumMod val="10000"/>
                            </a:schemeClr>
                          </a:solidFill>
                          <a:latin typeface="Calibri" panose="020F0502020204030204" pitchFamily="34" charset="0"/>
                          <a:cs typeface="Calibri" panose="020F0502020204030204" pitchFamily="34" charset="0"/>
                        </a:rPr>
                        <a:t>NR </a:t>
                      </a:r>
                      <a:br>
                        <a:rPr lang="en-US" sz="1400" dirty="0">
                          <a:solidFill>
                            <a:schemeClr val="bg2">
                              <a:lumMod val="10000"/>
                            </a:schemeClr>
                          </a:solidFill>
                          <a:latin typeface="Calibri" panose="020F0502020204030204" pitchFamily="34" charset="0"/>
                          <a:cs typeface="Calibri" panose="020F0502020204030204" pitchFamily="34" charset="0"/>
                        </a:rPr>
                      </a:br>
                      <a:r>
                        <a:rPr lang="en-US" sz="1400" dirty="0">
                          <a:solidFill>
                            <a:schemeClr val="bg2">
                              <a:lumMod val="10000"/>
                            </a:schemeClr>
                          </a:solidFill>
                          <a:latin typeface="Calibri" panose="020F0502020204030204" pitchFamily="34" charset="0"/>
                          <a:cs typeface="Calibri" panose="020F0502020204030204" pitchFamily="34" charset="0"/>
                        </a:rPr>
                        <a:t>(69.1-NR)</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dirty="0">
                          <a:solidFill>
                            <a:schemeClr val="bg2">
                              <a:lumMod val="10000"/>
                            </a:schemeClr>
                          </a:solidFill>
                          <a:latin typeface="Calibri" panose="020F0502020204030204" pitchFamily="34" charset="0"/>
                          <a:cs typeface="Calibri" panose="020F0502020204030204" pitchFamily="34" charset="0"/>
                        </a:rPr>
                        <a:t>90.8 </a:t>
                      </a:r>
                      <a:br>
                        <a:rPr lang="en-US" sz="1400" dirty="0">
                          <a:solidFill>
                            <a:schemeClr val="bg2">
                              <a:lumMod val="10000"/>
                            </a:schemeClr>
                          </a:solidFill>
                          <a:latin typeface="Calibri" panose="020F0502020204030204" pitchFamily="34" charset="0"/>
                          <a:cs typeface="Calibri" panose="020F0502020204030204" pitchFamily="34" charset="0"/>
                        </a:rPr>
                      </a:br>
                      <a:r>
                        <a:rPr lang="en-US" sz="1400" dirty="0">
                          <a:solidFill>
                            <a:schemeClr val="bg2">
                              <a:lumMod val="10000"/>
                            </a:schemeClr>
                          </a:solidFill>
                          <a:latin typeface="Calibri" panose="020F0502020204030204" pitchFamily="34" charset="0"/>
                          <a:cs typeface="Calibri" panose="020F0502020204030204" pitchFamily="34" charset="0"/>
                        </a:rPr>
                        <a:t>(45.7-NR)</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1400" dirty="0">
                          <a:solidFill>
                            <a:schemeClr val="bg2">
                              <a:lumMod val="10000"/>
                            </a:schemeClr>
                          </a:solidFill>
                          <a:latin typeface="Calibri" panose="020F0502020204030204" pitchFamily="34" charset="0"/>
                          <a:cs typeface="Calibri" panose="020F0502020204030204" pitchFamily="34" charset="0"/>
                        </a:rPr>
                        <a:t>19.2 </a:t>
                      </a:r>
                      <a:br>
                        <a:rPr lang="en-US" sz="1400" dirty="0">
                          <a:solidFill>
                            <a:schemeClr val="bg2">
                              <a:lumMod val="10000"/>
                            </a:schemeClr>
                          </a:solidFill>
                          <a:latin typeface="Calibri" panose="020F0502020204030204" pitchFamily="34" charset="0"/>
                          <a:cs typeface="Calibri" panose="020F0502020204030204" pitchFamily="34" charset="0"/>
                        </a:rPr>
                      </a:br>
                      <a:r>
                        <a:rPr lang="en-US" sz="1400" dirty="0">
                          <a:solidFill>
                            <a:schemeClr val="bg2">
                              <a:lumMod val="10000"/>
                            </a:schemeClr>
                          </a:solidFill>
                          <a:latin typeface="Calibri" panose="020F0502020204030204" pitchFamily="34" charset="0"/>
                          <a:cs typeface="Calibri" panose="020F0502020204030204" pitchFamily="34" charset="0"/>
                        </a:rPr>
                        <a:t>(8.8-47.4)</a:t>
                      </a:r>
                    </a:p>
                  </a:txBody>
                  <a:tcPr marL="91445" marR="91445" marT="45723" marB="4572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bl>
          </a:graphicData>
        </a:graphic>
      </p:graphicFrame>
      <p:sp>
        <p:nvSpPr>
          <p:cNvPr id="10" name="Text Box 30">
            <a:extLst>
              <a:ext uri="{FF2B5EF4-FFF2-40B4-BE49-F238E27FC236}">
                <a16:creationId xmlns:a16="http://schemas.microsoft.com/office/drawing/2014/main" id="{C5C078B0-A7A8-80C7-91B3-BE3A06C8E336}"/>
              </a:ext>
            </a:extLst>
          </p:cNvPr>
          <p:cNvSpPr txBox="1">
            <a:spLocks noChangeArrowheads="1"/>
          </p:cNvSpPr>
          <p:nvPr/>
        </p:nvSpPr>
        <p:spPr bwMode="auto">
          <a:xfrm>
            <a:off x="6708449" y="2703422"/>
            <a:ext cx="5376671"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*Unconfirmed ORR per investigator.</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28623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CheckMate 067 7.5-Yr Follow-up: </a:t>
            </a:r>
            <a:r>
              <a:rPr lang="en-US" dirty="0"/>
              <a:t>Patient Disposition</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Hodi. ASCO 2022. Abstr 9522.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0" name="Table 9">
            <a:extLst>
              <a:ext uri="{FF2B5EF4-FFF2-40B4-BE49-F238E27FC236}">
                <a16:creationId xmlns:a16="http://schemas.microsoft.com/office/drawing/2014/main" id="{FACA4735-8427-304F-874E-4D98A7FCD4D4}"/>
              </a:ext>
            </a:extLst>
          </p:cNvPr>
          <p:cNvGraphicFramePr>
            <a:graphicFrameLocks noGrp="1"/>
          </p:cNvGraphicFramePr>
          <p:nvPr>
            <p:extLst>
              <p:ext uri="{D42A27DB-BD31-4B8C-83A1-F6EECF244321}">
                <p14:modId xmlns:p14="http://schemas.microsoft.com/office/powerpoint/2010/main" val="4113568107"/>
              </p:ext>
            </p:extLst>
          </p:nvPr>
        </p:nvGraphicFramePr>
        <p:xfrm>
          <a:off x="727076" y="1600200"/>
          <a:ext cx="10735055" cy="4511088"/>
        </p:xfrm>
        <a:graphic>
          <a:graphicData uri="http://schemas.openxmlformats.org/drawingml/2006/table">
            <a:tbl>
              <a:tblPr firstRow="1" bandRow="1">
                <a:tableStyleId>{93296810-A885-4BE3-A3E7-6D5BEEA58F35}</a:tableStyleId>
              </a:tblPr>
              <a:tblGrid>
                <a:gridCol w="4276724">
                  <a:extLst>
                    <a:ext uri="{9D8B030D-6E8A-4147-A177-3AD203B41FA5}">
                      <a16:colId xmlns:a16="http://schemas.microsoft.com/office/drawing/2014/main" val="20000"/>
                    </a:ext>
                  </a:extLst>
                </a:gridCol>
                <a:gridCol w="2152777">
                  <a:extLst>
                    <a:ext uri="{9D8B030D-6E8A-4147-A177-3AD203B41FA5}">
                      <a16:colId xmlns:a16="http://schemas.microsoft.com/office/drawing/2014/main" val="20001"/>
                    </a:ext>
                  </a:extLst>
                </a:gridCol>
                <a:gridCol w="2152777">
                  <a:extLst>
                    <a:ext uri="{9D8B030D-6E8A-4147-A177-3AD203B41FA5}">
                      <a16:colId xmlns:a16="http://schemas.microsoft.com/office/drawing/2014/main" val="20002"/>
                    </a:ext>
                  </a:extLst>
                </a:gridCol>
                <a:gridCol w="2152777">
                  <a:extLst>
                    <a:ext uri="{9D8B030D-6E8A-4147-A177-3AD203B41FA5}">
                      <a16:colId xmlns:a16="http://schemas.microsoft.com/office/drawing/2014/main" val="20003"/>
                    </a:ext>
                  </a:extLst>
                </a:gridCol>
              </a:tblGrid>
              <a:tr h="247194">
                <a:tc>
                  <a:txBody>
                    <a:bodyPr/>
                    <a:lstStyle/>
                    <a:p>
                      <a:pPr>
                        <a:lnSpc>
                          <a:spcPct val="90000"/>
                        </a:lnSpc>
                      </a:pPr>
                      <a:r>
                        <a:rPr lang="en-US" sz="2000" dirty="0">
                          <a:solidFill>
                            <a:schemeClr val="tx1"/>
                          </a:solidFill>
                          <a:latin typeface="Calibri" panose="020F0502020204030204" pitchFamily="34" charset="0"/>
                          <a:cs typeface="Calibri" panose="020F0502020204030204" pitchFamily="34" charset="0"/>
                        </a:rPr>
                        <a:t>Outcome</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50000"/>
                        <a:lumOff val="50000"/>
                      </a:schemeClr>
                    </a:solidFill>
                  </a:tcPr>
                </a:tc>
                <a:tc>
                  <a:txBody>
                    <a:bodyPr/>
                    <a:lstStyle/>
                    <a:p>
                      <a:pPr algn="ctr">
                        <a:lnSpc>
                          <a:spcPct val="90000"/>
                        </a:lnSpc>
                      </a:pPr>
                      <a:r>
                        <a:rPr lang="en-US" sz="2000" dirty="0">
                          <a:solidFill>
                            <a:schemeClr val="tx1"/>
                          </a:solidFill>
                          <a:latin typeface="Calibri" panose="020F0502020204030204" pitchFamily="34" charset="0"/>
                          <a:cs typeface="Calibri" panose="020F0502020204030204" pitchFamily="34" charset="0"/>
                        </a:rPr>
                        <a:t>Nivo + Ipi</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2000" dirty="0">
                          <a:solidFill>
                            <a:schemeClr val="tx1"/>
                          </a:solidFill>
                          <a:latin typeface="Calibri" panose="020F0502020204030204" pitchFamily="34" charset="0"/>
                          <a:cs typeface="Calibri" panose="020F0502020204030204" pitchFamily="34" charset="0"/>
                        </a:rPr>
                        <a:t>Nivo </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tc>
                  <a:txBody>
                    <a:bodyPr/>
                    <a:lstStyle/>
                    <a:p>
                      <a:pPr algn="ctr">
                        <a:lnSpc>
                          <a:spcPct val="90000"/>
                        </a:lnSpc>
                      </a:pPr>
                      <a:r>
                        <a:rPr lang="en-US" sz="2000" dirty="0">
                          <a:solidFill>
                            <a:schemeClr val="tx1"/>
                          </a:solidFill>
                          <a:latin typeface="Calibri" panose="020F0502020204030204" pitchFamily="34" charset="0"/>
                          <a:cs typeface="Calibri" panose="020F0502020204030204" pitchFamily="34" charset="0"/>
                        </a:rPr>
                        <a:t>Ipi</a:t>
                      </a:r>
                    </a:p>
                  </a:txBody>
                  <a:tcPr marL="91445" marR="91445" marT="45723" marB="4572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32587">
                <a:tc>
                  <a:txBody>
                    <a:bodyPr/>
                    <a:lstStyle/>
                    <a:p>
                      <a:pPr>
                        <a:lnSpc>
                          <a:spcPct val="90000"/>
                        </a:lnSpc>
                      </a:pPr>
                      <a:r>
                        <a:rPr lang="en-US" sz="2000" dirty="0">
                          <a:solidFill>
                            <a:schemeClr val="bg1"/>
                          </a:solidFill>
                          <a:latin typeface="Calibri" panose="020F0502020204030204" pitchFamily="34" charset="0"/>
                          <a:cs typeface="Calibri" panose="020F0502020204030204" pitchFamily="34" charset="0"/>
                        </a:rPr>
                        <a:t>Treatment status of patients still alive and followed on study</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1"/>
                          </a:solidFill>
                          <a:latin typeface="Calibri" panose="020F0502020204030204" pitchFamily="34" charset="0"/>
                          <a:cs typeface="Calibri" panose="020F0502020204030204" pitchFamily="34" charset="0"/>
                        </a:rPr>
                        <a:t>n = 138</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1"/>
                          </a:solidFill>
                          <a:latin typeface="Calibri" panose="020F0502020204030204" pitchFamily="34" charset="0"/>
                          <a:cs typeface="Calibri" panose="020F0502020204030204" pitchFamily="34" charset="0"/>
                        </a:rPr>
                        <a:t>n = 115</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1"/>
                          </a:solidFill>
                          <a:latin typeface="Calibri" panose="020F0502020204030204" pitchFamily="34" charset="0"/>
                          <a:cs typeface="Calibri" panose="020F0502020204030204" pitchFamily="34" charset="0"/>
                        </a:rPr>
                        <a:t>n = 60</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95654832"/>
                  </a:ext>
                </a:extLst>
              </a:tr>
              <a:tr h="26779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On study tx</a:t>
                      </a:r>
                      <a:r>
                        <a:rPr lang="en-US" sz="2000" dirty="0">
                          <a:solidFill>
                            <a:schemeClr val="bg1"/>
                          </a:solidFill>
                          <a:latin typeface="Calibri" panose="020F0502020204030204" pitchFamily="34" charset="0"/>
                          <a:cs typeface="Calibri" panose="020F0502020204030204" pitchFamily="34" charset="0"/>
                        </a:rPr>
                        <a:t>, n (%)</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6 (4)</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5 (4)</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0</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1"/>
                  </a:ext>
                </a:extLst>
              </a:tr>
              <a:tr h="47378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Received subsequent systemic tx</a:t>
                      </a:r>
                      <a:r>
                        <a:rPr lang="en-US" sz="2000" dirty="0">
                          <a:solidFill>
                            <a:schemeClr val="bg1"/>
                          </a:solidFill>
                          <a:latin typeface="Calibri" panose="020F0502020204030204" pitchFamily="34" charset="0"/>
                          <a:cs typeface="Calibri" panose="020F0502020204030204" pitchFamily="34" charset="0"/>
                        </a:rPr>
                        <a:t>, </a:t>
                      </a:r>
                      <a:br>
                        <a:rPr lang="en-US" sz="2000" dirty="0">
                          <a:solidFill>
                            <a:schemeClr val="bg1"/>
                          </a:solidFill>
                          <a:latin typeface="Calibri" panose="020F0502020204030204" pitchFamily="34" charset="0"/>
                          <a:cs typeface="Calibri" panose="020F0502020204030204" pitchFamily="34" charset="0"/>
                        </a:rPr>
                      </a:br>
                      <a:r>
                        <a:rPr lang="en-US" sz="2000" dirty="0">
                          <a:solidFill>
                            <a:schemeClr val="bg1"/>
                          </a:solidFill>
                          <a:latin typeface="Calibri" panose="020F0502020204030204" pitchFamily="34" charset="0"/>
                          <a:cs typeface="Calibri" panose="020F0502020204030204" pitchFamily="34" charset="0"/>
                        </a:rPr>
                        <a:t>n (%)</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26 (19)</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30 (26)</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33 (55)</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26830523"/>
                  </a:ext>
                </a:extLst>
              </a:tr>
              <a:tr h="47378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Treatment free and never received subsequent systemic tx</a:t>
                      </a:r>
                      <a:r>
                        <a:rPr lang="en-US" sz="2000" dirty="0">
                          <a:solidFill>
                            <a:schemeClr val="bg1"/>
                          </a:solidFill>
                          <a:latin typeface="Calibri" panose="020F0502020204030204" pitchFamily="34" charset="0"/>
                          <a:cs typeface="Calibri" panose="020F0502020204030204" pitchFamily="34" charset="0"/>
                        </a:rPr>
                        <a:t>, n (%)</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106 (77)</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80 (70)</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27 (45)</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68489895"/>
                  </a:ext>
                </a:extLst>
              </a:tr>
              <a:tr h="26779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follow-up, mo (range)</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92.6 (87.7-98.9)</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92.6 (88.2-98.2)</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92.5 (89.1-97.4)</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53145545"/>
                  </a:ext>
                </a:extLst>
              </a:tr>
              <a:tr h="617980">
                <a:tc>
                  <a:txBody>
                    <a:bodyPr/>
                    <a:lstStyle/>
                    <a:p>
                      <a:pPr marL="0" marR="0" lvl="0" indent="0" algn="l" defTabSz="914400" rtl="0" eaLnBrk="1" fontAlgn="base" latinLnBrk="0" hangingPunct="1">
                        <a:lnSpc>
                          <a:spcPct val="90000"/>
                        </a:lnSpc>
                        <a:spcBef>
                          <a:spcPct val="0"/>
                        </a:spcBef>
                        <a:spcAft>
                          <a:spcPct val="0"/>
                        </a:spcAft>
                        <a:buClr>
                          <a:srgbClr val="000000"/>
                        </a:buClr>
                        <a:buSzTx/>
                        <a:buFont typeface="Wingdings" pitchFamily="2" charset="2"/>
                        <a:buNone/>
                        <a:tabLst/>
                      </a:pPr>
                      <a:r>
                        <a:rPr lang="en-US" sz="2000" kern="1200" dirty="0">
                          <a:solidFill>
                            <a:schemeClr val="bg1"/>
                          </a:solidFill>
                          <a:latin typeface="Calibri" panose="020F0502020204030204" pitchFamily="34" charset="0"/>
                          <a:ea typeface="+mn-ea"/>
                          <a:cs typeface="Calibri" panose="020F0502020204030204" pitchFamily="34" charset="0"/>
                        </a:rPr>
                        <a:t>Patients treated with subsequent systemic tx or treatment free and never received subsequent systemic tx</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2000" dirty="0">
                          <a:solidFill>
                            <a:schemeClr val="bg1"/>
                          </a:solidFill>
                          <a:latin typeface="Calibri" panose="020F0502020204030204" pitchFamily="34" charset="0"/>
                          <a:cs typeface="Calibri" panose="020F0502020204030204" pitchFamily="34" charset="0"/>
                        </a:rPr>
                        <a:t>n = 132</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2000" dirty="0">
                          <a:solidFill>
                            <a:schemeClr val="bg1"/>
                          </a:solidFill>
                          <a:latin typeface="Calibri" panose="020F0502020204030204" pitchFamily="34" charset="0"/>
                          <a:cs typeface="Calibri" panose="020F0502020204030204" pitchFamily="34" charset="0"/>
                        </a:rPr>
                        <a:t>n = 110</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tc>
                  <a:txBody>
                    <a:bodyPr/>
                    <a:lstStyle/>
                    <a:p>
                      <a:pPr algn="ctr">
                        <a:lnSpc>
                          <a:spcPct val="90000"/>
                        </a:lnSpc>
                      </a:pPr>
                      <a:r>
                        <a:rPr lang="en-US" sz="2000" dirty="0">
                          <a:solidFill>
                            <a:schemeClr val="bg1"/>
                          </a:solidFill>
                          <a:latin typeface="Calibri" panose="020F0502020204030204" pitchFamily="34" charset="0"/>
                          <a:cs typeface="Calibri" panose="020F0502020204030204" pitchFamily="34" charset="0"/>
                        </a:rPr>
                        <a:t>n = 60</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20421582"/>
                  </a:ext>
                </a:extLst>
              </a:tr>
              <a:tr h="26779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Treatment-free interval, mo</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69.8</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45.4</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lnSpc>
                          <a:spcPct val="90000"/>
                        </a:lnSpc>
                      </a:pPr>
                      <a:r>
                        <a:rPr lang="en-US" sz="2000" dirty="0">
                          <a:solidFill>
                            <a:schemeClr val="bg2">
                              <a:lumMod val="10000"/>
                            </a:schemeClr>
                          </a:solidFill>
                          <a:latin typeface="Calibri" panose="020F0502020204030204" pitchFamily="34" charset="0"/>
                          <a:cs typeface="Calibri" panose="020F0502020204030204" pitchFamily="34" charset="0"/>
                        </a:rPr>
                        <a:t>30.3</a:t>
                      </a:r>
                    </a:p>
                  </a:txBody>
                  <a:tcPr marL="91445" marR="91445" marT="45723" marB="45723"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833461573"/>
                  </a:ext>
                </a:extLst>
              </a:tr>
            </a:tbl>
          </a:graphicData>
        </a:graphic>
      </p:graphicFrame>
    </p:spTree>
    <p:extLst>
      <p:ext uri="{BB962C8B-B14F-4D97-AF65-F5344CB8AC3E}">
        <p14:creationId xmlns:p14="http://schemas.microsoft.com/office/powerpoint/2010/main" val="412780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D1CD1B-6B97-1DAF-8B78-E04B7535969B}"/>
              </a:ext>
            </a:extLst>
          </p:cNvPr>
          <p:cNvSpPr>
            <a:spLocks noGrp="1"/>
          </p:cNvSpPr>
          <p:nvPr>
            <p:ph sz="half" idx="2"/>
          </p:nvPr>
        </p:nvSpPr>
        <p:spPr/>
        <p:txBody>
          <a:bodyPr/>
          <a:lstStyle/>
          <a:p>
            <a:r>
              <a:rPr lang="en-US" sz="2200" dirty="0"/>
              <a:t>HRQoL assessed with EQ-5D-3L utility index</a:t>
            </a:r>
          </a:p>
          <a:p>
            <a:pPr lvl="1"/>
            <a:r>
              <a:rPr lang="en-US" sz="2000" dirty="0"/>
              <a:t>Remained stable across arms</a:t>
            </a:r>
          </a:p>
          <a:p>
            <a:pPr lvl="1"/>
            <a:r>
              <a:rPr lang="en-US" sz="2000" dirty="0"/>
              <a:t>Mean changes from baseline in HRQoL maintained for duration of therapy</a:t>
            </a:r>
          </a:p>
          <a:p>
            <a:pPr lvl="1"/>
            <a:r>
              <a:rPr lang="en-US" sz="2000" dirty="0"/>
              <a:t>No sustained deterioration in HRQoL observed after tx discontinuation</a:t>
            </a:r>
          </a:p>
          <a:p>
            <a:pPr lvl="1"/>
            <a:r>
              <a:rPr lang="en-US" sz="2000" dirty="0"/>
              <a:t>In nivo-containing arms, HRQoL maintained during treatment-free interval vs last on-treatment visit</a:t>
            </a:r>
          </a:p>
          <a:p>
            <a:endParaRPr lang="en-US" sz="2200"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067 7.5-Yr Follow-up: Safety and HRQoL</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Content Placeholder 2">
            <a:extLst>
              <a:ext uri="{FF2B5EF4-FFF2-40B4-BE49-F238E27FC236}">
                <a16:creationId xmlns:a16="http://schemas.microsoft.com/office/drawing/2014/main" id="{C07DCEFC-36D4-0497-E041-89A7BF51133F}"/>
              </a:ext>
            </a:extLst>
          </p:cNvPr>
          <p:cNvSpPr>
            <a:spLocks noGrp="1"/>
          </p:cNvSpPr>
          <p:nvPr>
            <p:ph sz="half" idx="1"/>
          </p:nvPr>
        </p:nvSpPr>
        <p:spPr/>
        <p:txBody>
          <a:bodyPr/>
          <a:lstStyle/>
          <a:p>
            <a:r>
              <a:rPr lang="en-US" sz="2200" dirty="0"/>
              <a:t>Safety profile unchanged with additional follow-up</a:t>
            </a:r>
          </a:p>
          <a:p>
            <a:r>
              <a:rPr lang="en-US" sz="2200" dirty="0"/>
              <a:t>Deaths since 6.5-yr follow-up:</a:t>
            </a:r>
          </a:p>
          <a:p>
            <a:pPr lvl="1"/>
            <a:r>
              <a:rPr lang="en-US" sz="2000" dirty="0"/>
              <a:t>Melanoma progression: 4</a:t>
            </a:r>
          </a:p>
          <a:p>
            <a:pPr lvl="1"/>
            <a:r>
              <a:rPr lang="en-US" sz="2000" dirty="0"/>
              <a:t>No other deaths related to treatment or COVID-19</a:t>
            </a:r>
          </a:p>
          <a:p>
            <a:pPr lvl="2"/>
            <a:r>
              <a:rPr lang="en-US" sz="1800" dirty="0"/>
              <a:t>Unknown cause: 1</a:t>
            </a:r>
          </a:p>
          <a:p>
            <a:pPr lvl="2"/>
            <a:r>
              <a:rPr lang="en-US" sz="1800" dirty="0"/>
              <a:t>1 each due to pneumonitis, natural causes, acute hypoxemic respiratory failure, stroke, metastatic prostate cancer</a:t>
            </a:r>
          </a:p>
        </p:txBody>
      </p:sp>
      <p:sp>
        <p:nvSpPr>
          <p:cNvPr id="10" name="Text Box 15">
            <a:extLst>
              <a:ext uri="{FF2B5EF4-FFF2-40B4-BE49-F238E27FC236}">
                <a16:creationId xmlns:a16="http://schemas.microsoft.com/office/drawing/2014/main" id="{9432C6D2-DEB2-BF5D-97F7-8B0DEC70141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Hodi. ASCO 2022. Abstr 9522.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78798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CheckMate 067 7.5-Yr Follow-up: Conclusions</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p:txBody>
          <a:bodyPr/>
          <a:lstStyle/>
          <a:p>
            <a:r>
              <a:rPr lang="en-US" sz="2600" dirty="0"/>
              <a:t>In this analysis after 7.5 yr of follow-up, first-line nivo + ipi demonstrated durable survival benefits in patients with advanced melanoma</a:t>
            </a:r>
          </a:p>
          <a:p>
            <a:pPr lvl="1"/>
            <a:r>
              <a:rPr lang="en-US" sz="2400" dirty="0"/>
              <a:t>7.5-yr OS rates: nivo + ipi, 48%; nivo only, 42%; ipi only, 22%</a:t>
            </a:r>
          </a:p>
          <a:p>
            <a:pPr lvl="1"/>
            <a:r>
              <a:rPr lang="en-US" sz="2400" dirty="0"/>
              <a:t>Nivo + ipi exhibited greater improvements in MSS and DoR vs nivo only and </a:t>
            </a:r>
            <a:br>
              <a:rPr lang="en-US" sz="2400" dirty="0"/>
            </a:br>
            <a:r>
              <a:rPr lang="en-US" sz="2400" dirty="0"/>
              <a:t>ipi only</a:t>
            </a:r>
          </a:p>
          <a:p>
            <a:r>
              <a:rPr lang="en-US" sz="2600" dirty="0"/>
              <a:t>Patients receiving nivo + ipi had longer treatment-free intervals and lower likelihood of receiving subsequent systemic tx </a:t>
            </a:r>
          </a:p>
          <a:p>
            <a:r>
              <a:rPr lang="en-US" sz="2600" dirty="0"/>
              <a:t>HRQoL outcomes comparable to 5-yr analysis with no sustained deterioration during treatment, after treatment discontinuation, or during treatment-free period</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FED6F934-1842-F9F6-10F0-1E1DE8D411F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Hodi. ASCO 2022. Abstr 9522.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82535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395BC8E9DF1240AEDC7400015012D3" ma:contentTypeVersion="1" ma:contentTypeDescription="Create a new document." ma:contentTypeScope="" ma:versionID="f8652c73db4dca3fe453b593247343cb">
  <xsd:schema xmlns:xsd="http://www.w3.org/2001/XMLSchema" xmlns:xs="http://www.w3.org/2001/XMLSchema" xmlns:p="http://schemas.microsoft.com/office/2006/metadata/properties" xmlns:ns2="d54cbe69-32bd-412a-b004-9152f949605e" xmlns:ns3="2acb2f09-131b-478c-a501-8671451c6512" targetNamespace="http://schemas.microsoft.com/office/2006/metadata/properties" ma:root="true" ma:fieldsID="c97760d030c393310fe2ea6973f9d72c" ns2:_="" ns3:_="">
    <xsd:import namespace="d54cbe69-32bd-412a-b004-9152f949605e"/>
    <xsd:import namespace="2acb2f09-131b-478c-a501-8671451c651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acb2f09-131b-478c-a501-8671451c651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2acb2f09-131b-478c-a501-8671451c6512">Conference Capsule Slides</Document_x0020_Category>
    <_dlc_DocId xmlns="d54cbe69-32bd-412a-b004-9152f949605e">56M7VY3CDVN5-309208797-2</_dlc_DocId>
    <_dlc_DocIdUrl xmlns="d54cbe69-32bd-412a-b004-9152f949605e">
      <Url>https://intranet.clinicaloptions.com/mews/oncology/ONC_2022_ASCO_CF_(PRP5083)/SKIN_9522_Hodi/_layouts/15/DocIdRedir.aspx?ID=56M7VY3CDVN5-309208797-2</Url>
      <Description>56M7VY3CDVN5-309208797-2</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3D525F2-E9F6-4C64-A71F-5C2B65028B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acb2f09-131b-478c-a501-8671451c65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6B66E63-4CEF-4C79-A332-6F001D6A097B}">
  <ds:schemaRefs>
    <ds:schemaRef ds:uri="http://schemas.microsoft.com/sharepoint/v3/contenttype/forms"/>
  </ds:schemaRefs>
</ds:datastoreItem>
</file>

<file path=customXml/itemProps3.xml><?xml version="1.0" encoding="utf-8"?>
<ds:datastoreItem xmlns:ds="http://schemas.openxmlformats.org/officeDocument/2006/customXml" ds:itemID="{2B731144-321F-4281-93C7-2001EB14F124}">
  <ds:schemaRefs>
    <ds:schemaRef ds:uri="http://schemas.microsoft.com/office/infopath/2007/PartnerControls"/>
    <ds:schemaRef ds:uri="http://purl.org/dc/dcmitype/"/>
    <ds:schemaRef ds:uri="2acb2f09-131b-478c-a501-8671451c6512"/>
    <ds:schemaRef ds:uri="http://purl.org/dc/terms/"/>
    <ds:schemaRef ds:uri="http://schemas.openxmlformats.org/package/2006/metadata/core-properties"/>
    <ds:schemaRef ds:uri="http://www.w3.org/XML/1998/namespace"/>
    <ds:schemaRef ds:uri="http://schemas.microsoft.com/office/2006/documentManagement/types"/>
    <ds:schemaRef ds:uri="d54cbe69-32bd-412a-b004-9152f949605e"/>
    <ds:schemaRef ds:uri="http://schemas.microsoft.com/office/2006/metadata/properties"/>
    <ds:schemaRef ds:uri="http://purl.org/dc/elements/1.1/"/>
  </ds:schemaRefs>
</ds:datastoreItem>
</file>

<file path=customXml/itemProps4.xml><?xml version="1.0" encoding="utf-8"?>
<ds:datastoreItem xmlns:ds="http://schemas.openxmlformats.org/officeDocument/2006/customXml" ds:itemID="{615071C9-CB4B-41B6-9F57-2D9C74C6F64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4331</TotalTime>
  <Words>1885</Words>
  <Application>Microsoft Office PowerPoint</Application>
  <PresentationFormat>Widescreen</PresentationFormat>
  <Paragraphs>318</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Times</vt:lpstr>
      <vt:lpstr>Wingdings</vt:lpstr>
      <vt:lpstr>2022_CCO_Template</vt:lpstr>
      <vt:lpstr>4_2017_HTAA_Diabetes</vt:lpstr>
      <vt:lpstr>CheckMate 067: Long-term Survival and HRQoL With First-line Nivolumab ± Ipilimumab in Advanced Melanoma at 7.5-Yr Follow-up</vt:lpstr>
      <vt:lpstr>About These Slides</vt:lpstr>
      <vt:lpstr>CheckMate 067 7.5-Yr Follow-up: Background</vt:lpstr>
      <vt:lpstr>CheckMate 067 7.5-Yr Follow-up: Study Design</vt:lpstr>
      <vt:lpstr>CheckMate 067 7.5-Yr Follow-up:  OS (Coprimary Endpoint)</vt:lpstr>
      <vt:lpstr>CheckMate 067 7.5-Yr Follow-up: PFS  (Coprimary Endpoint) and Melanoma-Specific Survival</vt:lpstr>
      <vt:lpstr>CheckMate 067 7.5-Yr Follow-up:  Subsequent Therapy and Response</vt:lpstr>
      <vt:lpstr>CheckMate 067 7.5-Yr Follow-up: Patient Disposition</vt:lpstr>
      <vt:lpstr>CheckMate 067 7.5-Yr Follow-up: Safety and HRQoL</vt:lpstr>
      <vt:lpstr>CheckMate 067 7.5-Yr Follow-up: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CheckMate 067: Long-term Survival and HRQoL With First-line Nivolumab ± Ipilimumab in Advanced Melanoma at 7.5-Yr Follow-up</dc:title>
  <dc:creator>Timothy Quill</dc:creator>
  <cp:lastModifiedBy>vwenzel@clinicaloptions.com</cp:lastModifiedBy>
  <cp:revision>48</cp:revision>
  <dcterms:created xsi:type="dcterms:W3CDTF">2022-06-02T23:20:10Z</dcterms:created>
  <dcterms:modified xsi:type="dcterms:W3CDTF">2022-06-16T19:50:35Z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0x010100DD395BC8E9DF1240AEDC7400015012D3</vt:lpwstr>
  </property>
  <property fmtid="{D5CDD505-2E9C-101B-9397-08002B2CF9AE}" pid="3" name="_dlc_DocIdItemGuid">
    <vt:lpwstr>1e35ddda-821c-424c-a3a3-4e741d856863</vt:lpwstr>
  </property>
</Properties>
</file>