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9"/>
  </p:notesMasterIdLst>
  <p:handoutMasterIdLst>
    <p:handoutMasterId r:id="rId20"/>
  </p:handoutMasterIdLst>
  <p:sldIdLst>
    <p:sldId id="554" r:id="rId7"/>
    <p:sldId id="308" r:id="rId8"/>
    <p:sldId id="257" r:id="rId9"/>
    <p:sldId id="555" r:id="rId10"/>
    <p:sldId id="548" r:id="rId11"/>
    <p:sldId id="558" r:id="rId12"/>
    <p:sldId id="556" r:id="rId13"/>
    <p:sldId id="559" r:id="rId14"/>
    <p:sldId id="561" r:id="rId15"/>
    <p:sldId id="549" r:id="rId16"/>
    <p:sldId id="552" r:id="rId17"/>
    <p:sldId id="318"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392" userDrawn="1">
          <p15:clr>
            <a:srgbClr val="A4A3A4"/>
          </p15:clr>
        </p15:guide>
        <p15:guide id="10" pos="3840"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4" clrIdx="15">
    <p:extLst>
      <p:ext uri="{19B8F6BF-5375-455C-9EA6-DF929625EA0E}">
        <p15:presenceInfo xmlns:p15="http://schemas.microsoft.com/office/powerpoint/2012/main" userId="S::cseals@clinicaloptions.com::0852e532-1f9e-4bbf-9b56-be19a9543a31" providerId="AD"/>
      </p:ext>
    </p:extLst>
  </p:cmAuthor>
  <p:cmAuthor id="17" name="Jill Sakai" initials="JS" lastIdx="3" clrIdx="16">
    <p:extLst>
      <p:ext uri="{19B8F6BF-5375-455C-9EA6-DF929625EA0E}">
        <p15:presenceInfo xmlns:p15="http://schemas.microsoft.com/office/powerpoint/2012/main" userId="Jill Sakai" providerId="None"/>
      </p:ext>
    </p:extLst>
  </p:cmAuthor>
  <p:cmAuthor id="18" name="mcartwright@clinicaloptions.com" initials="m" lastIdx="14" clrIdx="17">
    <p:extLst>
      <p:ext uri="{19B8F6BF-5375-455C-9EA6-DF929625EA0E}">
        <p15:presenceInfo xmlns:p15="http://schemas.microsoft.com/office/powerpoint/2012/main" userId="mcartwright@clinicaloptions.com" providerId="None"/>
      </p:ext>
    </p:extLst>
  </p:cmAuthor>
  <p:cmAuthor id="19" name="Ryan Topping" initials="RT" lastIdx="1" clrIdx="18">
    <p:extLst>
      <p:ext uri="{19B8F6BF-5375-455C-9EA6-DF929625EA0E}">
        <p15:presenceInfo xmlns:p15="http://schemas.microsoft.com/office/powerpoint/2012/main" userId="Ryan Topping" providerId="None"/>
      </p:ext>
    </p:extLst>
  </p:cmAuthor>
  <p:cmAuthor id="20" name="CLINICALOPTIONS\tquill" initials="C" lastIdx="1" clrIdx="19">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CDCDCF"/>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6E7465-D69D-4160-93AE-04FA301E416F}" v="533" dt="2023-06-08T18:50:23.774"/>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84673" autoAdjust="0"/>
  </p:normalViewPr>
  <p:slideViewPr>
    <p:cSldViewPr snapToGrid="0">
      <p:cViewPr varScale="1">
        <p:scale>
          <a:sx n="72" d="100"/>
          <a:sy n="72" d="100"/>
        </p:scale>
        <p:origin x="1056" y="72"/>
      </p:cViewPr>
      <p:guideLst>
        <p:guide orient="horz" pos="4128"/>
        <p:guide orient="horz" pos="1008"/>
        <p:guide orient="horz" pos="4032"/>
        <p:guide orient="horz" pos="151"/>
        <p:guide orient="horz" pos="264"/>
        <p:guide orient="horz" pos="3912"/>
        <p:guide orient="horz"/>
        <p:guide pos="329"/>
        <p:guide pos="7392"/>
        <p:guide pos="3840"/>
        <p:guide pos="453"/>
        <p:guide pos="7248"/>
      </p:guideLst>
    </p:cSldViewPr>
  </p:slideViewPr>
  <p:notesTextViewPr>
    <p:cViewPr>
      <p:scale>
        <a:sx n="100" d="100"/>
        <a:sy n="100" d="100"/>
      </p:scale>
      <p:origin x="0" y="0"/>
    </p:cViewPr>
  </p:notesTextViewPr>
  <p:sorterViewPr>
    <p:cViewPr varScale="1">
      <p:scale>
        <a:sx n="1" d="1"/>
        <a:sy n="1" d="1"/>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1284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1L, first-line; BTC, biliary tract cancer; CT, chemotherapy;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 </a:t>
            </a:r>
            <a:r>
              <a:rPr lang="en-US" i="1" dirty="0"/>
              <a:t>ORR, objective response rate; OS, overall survival; </a:t>
            </a:r>
            <a:r>
              <a:rPr lang="en-US" b="0" i="1" dirty="0"/>
              <a:t>S-1, tegafur/gimeracil/oteracil potassium; </a:t>
            </a:r>
            <a:r>
              <a:rPr lang="en-US" i="1" dirty="0"/>
              <a:t>TKI, tyrosine kinase inhibitor.</a:t>
            </a:r>
          </a:p>
          <a:p>
            <a:endParaRPr lang="en-US" i="1"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846194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BTC, biliary tract cancer; DCR, disease control rate; DoR, duration of response; IHC, immunohistochemistry; ISH, in situ hybridization; NGS, next-generation sequencing; ORR, objective response rate; OS, overall survival; PFS, progression-free survival; RECIST, Response Evaluation Criteria in Solid Tumors; tx, therapy.</a:t>
            </a:r>
            <a:endParaRPr lang="en-US" b="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333279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BTC, biliary tract cancer; ECOG, Eastern Cooperative Oncology Group; PD, progressive disease; PS, performance status.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893886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BL, baseline; BTC, biliary tract cancer; CR, complete response; DCR, disease control rate; DoR, duration of response; ORR, objective response rate; PD, progressive disease; PR, partial response; SD, stable disease.</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08418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BTC, biliary tract cancer; </a:t>
            </a:r>
            <a:r>
              <a:rPr lang="en-US" i="1" dirty="0"/>
              <a:t>OS, overall survival;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48730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BTC, biliary tract cancer; ILD, interstitial lung disease; 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339740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AST, aspartate aminotransferase; BTC, biliary tract cancer; 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893345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ASCO, American Society of Clinical Oncology; BTC, biliary tract cancer; CAP, College of American Pathologists; FISH, fluorescence in situ hybridization; IHC, immunohistochemistry; NGS, next-generation sequencing; ORR, objective response rate.</a:t>
            </a:r>
            <a:endParaRPr lang="en-US" i="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789263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BTC, biliary tract cancer; DoR, duration of response; ORR, objective response rate.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517025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Tucatinib + Trastuzumab for Previously Treated Advanced HER2+ Biliary Tract Cancer</a:t>
            </a:r>
            <a:endParaRPr lang="en-US" altLang="en-US" sz="4000" dirty="0">
              <a:highlight>
                <a:srgbClr val="FFFF00"/>
              </a:highlight>
            </a:endParaRP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442157"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Merck Sharp &amp; Dohme Corp., Novocure,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Tucatinib + Trastuzumab for HER2+ BTC: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000" dirty="0"/>
              <a:t>Most patients with BTC have advanced disease at time of diagnosis</a:t>
            </a:r>
            <a:r>
              <a:rPr lang="en-US" altLang="en-US" sz="2000" baseline="30000" dirty="0"/>
              <a:t>1</a:t>
            </a:r>
            <a:endParaRPr lang="en-US" altLang="en-US" sz="2000" dirty="0"/>
          </a:p>
          <a:p>
            <a:pPr lvl="1"/>
            <a:r>
              <a:rPr lang="en-US" altLang="en-US" sz="1800" dirty="0"/>
              <a:t>Standard-of-care 1L treatment consists of gemcitabine + cisplatin ± durvalumab</a:t>
            </a:r>
          </a:p>
          <a:p>
            <a:pPr lvl="1"/>
            <a:r>
              <a:rPr lang="en-US" altLang="en-US" sz="1800" dirty="0"/>
              <a:t>2L options limited (eg, FOLFOX and S-1), with low ORR (5%-7.5%) and short median OS (6.2-6.8 mo)</a:t>
            </a:r>
            <a:r>
              <a:rPr lang="en-US" altLang="en-US" sz="1800" baseline="30000" dirty="0"/>
              <a:t>2,3</a:t>
            </a:r>
          </a:p>
          <a:p>
            <a:r>
              <a:rPr lang="en-US" altLang="en-US" sz="2000" dirty="0"/>
              <a:t>HER2 overexpressed/amplified in up to ~20% of BTCs, representing a potential actionable target</a:t>
            </a:r>
            <a:r>
              <a:rPr lang="en-US" altLang="en-US" sz="2000" baseline="30000" dirty="0"/>
              <a:t>4,5</a:t>
            </a:r>
          </a:p>
          <a:p>
            <a:r>
              <a:rPr lang="en-US" altLang="en-US" sz="2000" dirty="0"/>
              <a:t>Tucatinib: oral TKI highly selective for HER2 and approved by FDA</a:t>
            </a:r>
            <a:r>
              <a:rPr lang="en-US" altLang="en-US" sz="2000" baseline="30000" dirty="0"/>
              <a:t>6</a:t>
            </a:r>
            <a:endParaRPr lang="en-US" altLang="en-US" sz="2000" dirty="0"/>
          </a:p>
          <a:p>
            <a:pPr lvl="1"/>
            <a:r>
              <a:rPr lang="en-US" altLang="en-US" sz="1800" dirty="0"/>
              <a:t>In combination with trastuzumab + capecitabine for adults with advanced unresectable/metastatic HER2+ breast cancer, including with brain mets, after ≥1 prior anti-HER2–based regimen in metastatic setting</a:t>
            </a:r>
          </a:p>
          <a:p>
            <a:pPr lvl="1"/>
            <a:r>
              <a:rPr lang="en-US" altLang="en-US" sz="1800" dirty="0"/>
              <a:t>In combination with trastuzumab for </a:t>
            </a:r>
            <a:r>
              <a:rPr lang="en-US" altLang="en-US" sz="1800" i="1" dirty="0"/>
              <a:t>RAS </a:t>
            </a:r>
            <a:r>
              <a:rPr lang="en-US" altLang="en-US" sz="1800" dirty="0"/>
              <a:t>wild-type, HER2+ unresectable or metastatic CRC that progressed following fluoropyrimidine-, oxaliplatin-, and irinotecan-based CT</a:t>
            </a:r>
          </a:p>
          <a:p>
            <a:r>
              <a:rPr lang="en-US" altLang="en-US" sz="2000" dirty="0"/>
              <a:t>Current analysis reports clinical activity and safety of tucatinib + trastuzumab in a cohort of patients with advanced </a:t>
            </a:r>
            <a:r>
              <a:rPr lang="en-US" altLang="en-US" sz="2000" i="1" dirty="0"/>
              <a:t>HER2</a:t>
            </a:r>
            <a:r>
              <a:rPr lang="en-US" altLang="en-US" sz="2000" dirty="0"/>
              <a:t>-altered BTC</a:t>
            </a:r>
            <a:r>
              <a:rPr lang="en-US" altLang="en-US" sz="2000" baseline="30000" dirty="0"/>
              <a:t> </a:t>
            </a:r>
            <a:r>
              <a:rPr lang="en-US" altLang="en-US" sz="2000" dirty="0"/>
              <a:t>in SGNTUC-019, a multicohort phase II basket trial</a:t>
            </a:r>
            <a:r>
              <a:rPr lang="en-US" altLang="en-US" sz="2000" baseline="30000" dirty="0"/>
              <a:t>7</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016408"/>
            <a:ext cx="82960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Healey. Adv Ther. 2022;39:5530. 2. Lamarca. Lancet Oncol. 2021;22:690.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3. Suzuki. Cancer Chemother Pharmacol. 2013;71:1141. 4. Galdy. Cancer Metastasis Rev. 2017;36:141.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5. Nam. Oncotarget. 2016;7:58007. 6. Tucatinib PI. 7. Nakamura. ASCO 2023. Abstr 4007.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0872444" cy="1103313"/>
          </a:xfrm>
        </p:spPr>
        <p:txBody>
          <a:bodyPr/>
          <a:lstStyle/>
          <a:p>
            <a:r>
              <a:rPr lang="en-US" dirty="0"/>
              <a:t>Tucatinib + Trastuzumab for HER2+ BTC: Study Design</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0877529" cy="4650686"/>
          </a:xfrm>
        </p:spPr>
        <p:txBody>
          <a:bodyPr/>
          <a:lstStyle/>
          <a:p>
            <a:r>
              <a:rPr lang="en-US" altLang="en-US" sz="2400" dirty="0"/>
              <a:t>International, open-label phase II SGNTUC-019 basket trial in multiple cohorts </a:t>
            </a:r>
            <a:br>
              <a:rPr lang="en-US" altLang="en-US" sz="2400" dirty="0"/>
            </a:br>
            <a:r>
              <a:rPr lang="en-US" altLang="en-US" sz="2400" dirty="0"/>
              <a:t>with HER2-altered solid tumors; current analysis focused on cohort 3, which comprises patients with BTC</a:t>
            </a:r>
          </a:p>
        </p:txBody>
      </p:sp>
      <p:sp>
        <p:nvSpPr>
          <p:cNvPr id="2" name="Text Box 11">
            <a:extLst>
              <a:ext uri="{FF2B5EF4-FFF2-40B4-BE49-F238E27FC236}">
                <a16:creationId xmlns:a16="http://schemas.microsoft.com/office/drawing/2014/main" id="{D5AB6F68-DF0F-49F6-B53A-5D2F0A94B81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 NCT04579380.</a:t>
            </a:r>
          </a:p>
        </p:txBody>
      </p:sp>
      <p:sp>
        <p:nvSpPr>
          <p:cNvPr id="3" name="Text Box 45">
            <a:extLst>
              <a:ext uri="{FF2B5EF4-FFF2-40B4-BE49-F238E27FC236}">
                <a16:creationId xmlns:a16="http://schemas.microsoft.com/office/drawing/2014/main" id="{1561ADC9-29F4-83A8-F343-5D19B83D8C90}"/>
              </a:ext>
            </a:extLst>
          </p:cNvPr>
          <p:cNvSpPr txBox="1">
            <a:spLocks noChangeArrowheads="1"/>
          </p:cNvSpPr>
          <p:nvPr/>
        </p:nvSpPr>
        <p:spPr bwMode="auto">
          <a:xfrm>
            <a:off x="1384835" y="2570928"/>
            <a:ext cx="3902857"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dirty="0">
                <a:solidFill>
                  <a:schemeClr val="bg1"/>
                </a:solidFill>
                <a:latin typeface="Calibri" panose="020F0502020204030204" pitchFamily="34" charset="0"/>
              </a:rPr>
              <a:t>Cohort 3</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Patients with unresectable locally advanced or metastatic BTC; </a:t>
            </a:r>
            <a:r>
              <a:rPr lang="en-GB" altLang="en-US" sz="1800" b="0" i="1" dirty="0">
                <a:solidFill>
                  <a:schemeClr val="bg1"/>
                </a:solidFill>
                <a:latin typeface="Calibri" panose="020F0502020204030204" pitchFamily="34" charset="0"/>
              </a:rPr>
              <a:t>HER2</a:t>
            </a:r>
            <a:r>
              <a:rPr lang="en-GB" altLang="en-US" sz="1800" b="0" dirty="0">
                <a:solidFill>
                  <a:schemeClr val="bg1"/>
                </a:solidFill>
                <a:latin typeface="Calibri" panose="020F0502020204030204" pitchFamily="34" charset="0"/>
              </a:rPr>
              <a:t> overexpression or amplification per local testing with IHC/ISH or NGS; measurable disease at baseline; </a:t>
            </a:r>
            <a:br>
              <a:rPr lang="en-GB" altLang="en-US" sz="1800" b="0" dirty="0">
                <a:solidFill>
                  <a:schemeClr val="bg1"/>
                </a:solidFill>
                <a:latin typeface="Calibri" panose="020F0502020204030204" pitchFamily="34" charset="0"/>
              </a:rPr>
            </a:br>
            <a:r>
              <a:rPr lang="en-GB" altLang="en-US" sz="1800" b="0" dirty="0">
                <a:solidFill>
                  <a:schemeClr val="bg1"/>
                </a:solidFill>
                <a:latin typeface="Calibri" panose="020F0502020204030204" pitchFamily="34" charset="0"/>
              </a:rPr>
              <a:t>≥1 prior systemic tx for advanced disease; no prior HER2-targeted tx</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30)</a:t>
            </a:r>
            <a:endParaRPr lang="en-US" altLang="en-US" sz="1800" b="0" dirty="0">
              <a:solidFill>
                <a:schemeClr val="bg1"/>
              </a:solidFill>
              <a:latin typeface="Calibri" panose="020F0502020204030204" pitchFamily="34" charset="0"/>
            </a:endParaRPr>
          </a:p>
        </p:txBody>
      </p:sp>
      <p:sp>
        <p:nvSpPr>
          <p:cNvPr id="6" name="Rectangle 49">
            <a:extLst>
              <a:ext uri="{FF2B5EF4-FFF2-40B4-BE49-F238E27FC236}">
                <a16:creationId xmlns:a16="http://schemas.microsoft.com/office/drawing/2014/main" id="{3E140155-A974-BB73-102E-024D3C7BD308}"/>
              </a:ext>
            </a:extLst>
          </p:cNvPr>
          <p:cNvSpPr>
            <a:spLocks noChangeArrowheads="1"/>
          </p:cNvSpPr>
          <p:nvPr/>
        </p:nvSpPr>
        <p:spPr bwMode="auto">
          <a:xfrm>
            <a:off x="6096000" y="3313570"/>
            <a:ext cx="4467906" cy="104471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Tucatinib </a:t>
            </a:r>
            <a:r>
              <a:rPr lang="en-US" altLang="en-US" sz="1800" b="0" dirty="0">
                <a:solidFill>
                  <a:schemeClr val="tx1"/>
                </a:solidFill>
                <a:latin typeface="Calibri" panose="020F0502020204030204" pitchFamily="34" charset="0"/>
              </a:rPr>
              <a:t>300 mg PO BID +</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Trastuzumab </a:t>
            </a:r>
            <a:r>
              <a:rPr lang="en-US" altLang="en-US" sz="1800" b="0" dirty="0">
                <a:solidFill>
                  <a:schemeClr val="tx1"/>
                </a:solidFill>
                <a:latin typeface="Calibri" panose="020F0502020204030204" pitchFamily="34" charset="0"/>
              </a:rPr>
              <a:t>6 mg/kg IV Q3W*</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x 21-day cycles</a:t>
            </a:r>
          </a:p>
        </p:txBody>
      </p:sp>
      <p:sp>
        <p:nvSpPr>
          <p:cNvPr id="12" name="Rectangle 3">
            <a:extLst>
              <a:ext uri="{FF2B5EF4-FFF2-40B4-BE49-F238E27FC236}">
                <a16:creationId xmlns:a16="http://schemas.microsoft.com/office/drawing/2014/main" id="{4C6B7568-C552-E46C-126B-47C00018F719}"/>
              </a:ext>
            </a:extLst>
          </p:cNvPr>
          <p:cNvSpPr txBox="1">
            <a:spLocks noChangeArrowheads="1"/>
          </p:cNvSpPr>
          <p:nvPr/>
        </p:nvSpPr>
        <p:spPr bwMode="auto">
          <a:xfrm>
            <a:off x="604675" y="5201035"/>
            <a:ext cx="10877529" cy="930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kern="0" dirty="0"/>
              <a:t>Primary endpoint: </a:t>
            </a:r>
            <a:r>
              <a:rPr lang="en-US" altLang="en-US" sz="2400" b="0" kern="0" dirty="0"/>
              <a:t>confirmed ORR (RECIST v1.1) per investigator</a:t>
            </a:r>
          </a:p>
          <a:p>
            <a:r>
              <a:rPr lang="en-US" altLang="en-US" sz="2400" kern="0" dirty="0"/>
              <a:t>Secondary endpoints: </a:t>
            </a:r>
            <a:r>
              <a:rPr lang="en-US" altLang="en-US" sz="2400" b="0" kern="0" dirty="0"/>
              <a:t>DCR, DoR, PFS, OS, safety</a:t>
            </a:r>
          </a:p>
        </p:txBody>
      </p:sp>
      <p:sp>
        <p:nvSpPr>
          <p:cNvPr id="22" name="Line 51">
            <a:extLst>
              <a:ext uri="{FF2B5EF4-FFF2-40B4-BE49-F238E27FC236}">
                <a16:creationId xmlns:a16="http://schemas.microsoft.com/office/drawing/2014/main" id="{6A15C013-18AB-D458-8ADD-F49FE87B526D}"/>
              </a:ext>
            </a:extLst>
          </p:cNvPr>
          <p:cNvSpPr>
            <a:spLocks noChangeShapeType="1"/>
          </p:cNvSpPr>
          <p:nvPr/>
        </p:nvSpPr>
        <p:spPr bwMode="auto">
          <a:xfrm rot="16200000">
            <a:off x="5533354" y="3535807"/>
            <a:ext cx="0" cy="60024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4" name="TextBox 3">
            <a:extLst>
              <a:ext uri="{FF2B5EF4-FFF2-40B4-BE49-F238E27FC236}">
                <a16:creationId xmlns:a16="http://schemas.microsoft.com/office/drawing/2014/main" id="{1B2611E0-8776-AAC8-92B2-6AC5A39B8F77}"/>
              </a:ext>
            </a:extLst>
          </p:cNvPr>
          <p:cNvSpPr txBox="1"/>
          <p:nvPr/>
        </p:nvSpPr>
        <p:spPr bwMode="auto">
          <a:xfrm>
            <a:off x="6096000" y="4363902"/>
            <a:ext cx="403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 mg/kg loading dose on cycle 1, Day 1.</a:t>
            </a:r>
          </a:p>
        </p:txBody>
      </p:sp>
    </p:spTree>
    <p:extLst>
      <p:ext uri="{BB962C8B-B14F-4D97-AF65-F5344CB8AC3E}">
        <p14:creationId xmlns:p14="http://schemas.microsoft.com/office/powerpoint/2010/main" val="3090046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Tucatinib + Trastuzumab for HER2+ BTC: </a:t>
            </a:r>
            <a:br>
              <a:rPr lang="en-US" dirty="0"/>
            </a:br>
            <a:r>
              <a:rPr lang="en-US" dirty="0"/>
              <a:t>Baseline Characteristics and Patient Disposition</a:t>
            </a:r>
            <a:endParaRPr lang="en-US" altLang="en-US" dirty="0"/>
          </a:p>
        </p:txBody>
      </p:sp>
      <p:sp>
        <p:nvSpPr>
          <p:cNvPr id="11" name="Content Placeholder 10">
            <a:extLst>
              <a:ext uri="{FF2B5EF4-FFF2-40B4-BE49-F238E27FC236}">
                <a16:creationId xmlns:a16="http://schemas.microsoft.com/office/drawing/2014/main" id="{54183548-209A-6E70-8A80-03A0346EE4CA}"/>
              </a:ext>
            </a:extLst>
          </p:cNvPr>
          <p:cNvSpPr>
            <a:spLocks noGrp="1"/>
          </p:cNvSpPr>
          <p:nvPr>
            <p:ph sz="half" idx="2"/>
          </p:nvPr>
        </p:nvSpPr>
        <p:spPr>
          <a:xfrm>
            <a:off x="6381941" y="4789714"/>
            <a:ext cx="5229570" cy="1400478"/>
          </a:xfrm>
        </p:spPr>
        <p:txBody>
          <a:bodyPr/>
          <a:lstStyle/>
          <a:p>
            <a:r>
              <a:rPr lang="en-US" sz="2000" dirty="0"/>
              <a:t>Data cutoff: January 30, 2023</a:t>
            </a:r>
          </a:p>
          <a:p>
            <a:r>
              <a:rPr lang="en-US" sz="2000" dirty="0"/>
              <a:t>Median follow-up: 10.8 mo (range: 1.5-17.1)</a:t>
            </a:r>
          </a:p>
        </p:txBody>
      </p:sp>
      <p:graphicFrame>
        <p:nvGraphicFramePr>
          <p:cNvPr id="3" name="Group 32">
            <a:extLst>
              <a:ext uri="{FF2B5EF4-FFF2-40B4-BE49-F238E27FC236}">
                <a16:creationId xmlns:a16="http://schemas.microsoft.com/office/drawing/2014/main" id="{CCBF127D-6BEB-BDA1-3F07-68DEDE39CC31}"/>
              </a:ext>
            </a:extLst>
          </p:cNvPr>
          <p:cNvGraphicFramePr>
            <a:graphicFrameLocks noGrp="1"/>
          </p:cNvGraphicFramePr>
          <p:nvPr>
            <p:extLst>
              <p:ext uri="{D42A27DB-BD31-4B8C-83A1-F6EECF244321}">
                <p14:modId xmlns:p14="http://schemas.microsoft.com/office/powerpoint/2010/main" val="628079003"/>
              </p:ext>
            </p:extLst>
          </p:nvPr>
        </p:nvGraphicFramePr>
        <p:xfrm>
          <a:off x="522288" y="1610437"/>
          <a:ext cx="5376672" cy="4389248"/>
        </p:xfrm>
        <a:graphic>
          <a:graphicData uri="http://schemas.openxmlformats.org/drawingml/2006/table">
            <a:tbl>
              <a:tblPr/>
              <a:tblGrid>
                <a:gridCol w="3417431">
                  <a:extLst>
                    <a:ext uri="{9D8B030D-6E8A-4147-A177-3AD203B41FA5}">
                      <a16:colId xmlns:a16="http://schemas.microsoft.com/office/drawing/2014/main" val="20000"/>
                    </a:ext>
                  </a:extLst>
                </a:gridCol>
                <a:gridCol w="1959241">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68.5 (33-79)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(50.0)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097691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Asian race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(76.7)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(56.7)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Tumor location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Cholangiocarcinoma extrahepatic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Cholangiocarcinoma intrahepatic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Gallbladder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(26.7)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(23.3)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(50.0)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48561421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Stage at diagnosis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IV</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(40.0)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(60.0)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58086008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no. prior lines of systemic tx in any setting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405616291"/>
                  </a:ext>
                </a:extLst>
              </a:tr>
            </a:tbl>
          </a:graphicData>
        </a:graphic>
      </p:graphicFrame>
      <p:sp>
        <p:nvSpPr>
          <p:cNvPr id="6" name="Text Box 11">
            <a:extLst>
              <a:ext uri="{FF2B5EF4-FFF2-40B4-BE49-F238E27FC236}">
                <a16:creationId xmlns:a16="http://schemas.microsoft.com/office/drawing/2014/main" id="{C8A4F9DA-D757-0FA9-4B13-B18EF1B9AD5A}"/>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a:t>
            </a:r>
          </a:p>
        </p:txBody>
      </p:sp>
      <p:graphicFrame>
        <p:nvGraphicFramePr>
          <p:cNvPr id="9" name="Group 32">
            <a:extLst>
              <a:ext uri="{FF2B5EF4-FFF2-40B4-BE49-F238E27FC236}">
                <a16:creationId xmlns:a16="http://schemas.microsoft.com/office/drawing/2014/main" id="{14F6127A-BFEF-7454-D407-AFFAAE012939}"/>
              </a:ext>
            </a:extLst>
          </p:cNvPr>
          <p:cNvGraphicFramePr>
            <a:graphicFrameLocks noGrp="1"/>
          </p:cNvGraphicFramePr>
          <p:nvPr>
            <p:extLst>
              <p:ext uri="{D42A27DB-BD31-4B8C-83A1-F6EECF244321}">
                <p14:modId xmlns:p14="http://schemas.microsoft.com/office/powerpoint/2010/main" val="1652084940"/>
              </p:ext>
            </p:extLst>
          </p:nvPr>
        </p:nvGraphicFramePr>
        <p:xfrm>
          <a:off x="6381941" y="1610437"/>
          <a:ext cx="5376672" cy="3048064"/>
        </p:xfrm>
        <a:graphic>
          <a:graphicData uri="http://schemas.openxmlformats.org/drawingml/2006/table">
            <a:tbl>
              <a:tblPr/>
              <a:tblGrid>
                <a:gridCol w="3417431">
                  <a:extLst>
                    <a:ext uri="{9D8B030D-6E8A-4147-A177-3AD203B41FA5}">
                      <a16:colId xmlns:a16="http://schemas.microsoft.com/office/drawing/2014/main" val="20000"/>
                    </a:ext>
                  </a:extLst>
                </a:gridCol>
                <a:gridCol w="1959241">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Disposition,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Received ≥1 dose of tucatinib or trastuzumab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On study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On treatment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Off treatment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 (36.7)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(26.7)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097691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Reason for treatment discontinuation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Patient decision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(83.3)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Tucatinib + Trastuzumab for HER2+ BTC: Response</a:t>
            </a:r>
            <a:endParaRPr lang="en-US" altLang="en-US" dirty="0"/>
          </a:p>
        </p:txBody>
      </p:sp>
      <p:sp>
        <p:nvSpPr>
          <p:cNvPr id="17" name="Content Placeholder 16">
            <a:extLst>
              <a:ext uri="{FF2B5EF4-FFF2-40B4-BE49-F238E27FC236}">
                <a16:creationId xmlns:a16="http://schemas.microsoft.com/office/drawing/2014/main" id="{BBCF7627-FAF3-A66B-9445-DFD05B579001}"/>
              </a:ext>
            </a:extLst>
          </p:cNvPr>
          <p:cNvSpPr>
            <a:spLocks noGrp="1"/>
          </p:cNvSpPr>
          <p:nvPr>
            <p:ph sz="half" idx="1"/>
          </p:nvPr>
        </p:nvSpPr>
        <p:spPr>
          <a:xfrm>
            <a:off x="601819" y="5648641"/>
            <a:ext cx="7171239" cy="596602"/>
          </a:xfrm>
        </p:spPr>
        <p:txBody>
          <a:bodyPr/>
          <a:lstStyle/>
          <a:p>
            <a:r>
              <a:rPr lang="en-US" sz="2000" dirty="0"/>
              <a:t>Reduction in tumor size observed in 70.0% of patients</a:t>
            </a:r>
          </a:p>
        </p:txBody>
      </p:sp>
      <p:sp>
        <p:nvSpPr>
          <p:cNvPr id="6" name="Text Box 11">
            <a:extLst>
              <a:ext uri="{FF2B5EF4-FFF2-40B4-BE49-F238E27FC236}">
                <a16:creationId xmlns:a16="http://schemas.microsoft.com/office/drawing/2014/main" id="{C8A4F9DA-D757-0FA9-4B13-B18EF1B9AD5A}"/>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 Reproduced with permission.</a:t>
            </a:r>
          </a:p>
        </p:txBody>
      </p:sp>
      <p:graphicFrame>
        <p:nvGraphicFramePr>
          <p:cNvPr id="19" name="Group 32">
            <a:extLst>
              <a:ext uri="{FF2B5EF4-FFF2-40B4-BE49-F238E27FC236}">
                <a16:creationId xmlns:a16="http://schemas.microsoft.com/office/drawing/2014/main" id="{01B734CF-8FD7-F115-2B9A-B206AE592937}"/>
              </a:ext>
            </a:extLst>
          </p:cNvPr>
          <p:cNvGraphicFramePr>
            <a:graphicFrameLocks noGrp="1"/>
          </p:cNvGraphicFramePr>
          <p:nvPr>
            <p:extLst>
              <p:ext uri="{D42A27DB-BD31-4B8C-83A1-F6EECF244321}">
                <p14:modId xmlns:p14="http://schemas.microsoft.com/office/powerpoint/2010/main" val="3595295623"/>
              </p:ext>
            </p:extLst>
          </p:nvPr>
        </p:nvGraphicFramePr>
        <p:xfrm>
          <a:off x="7824817" y="1597097"/>
          <a:ext cx="3942091" cy="4206336"/>
        </p:xfrm>
        <a:graphic>
          <a:graphicData uri="http://schemas.openxmlformats.org/drawingml/2006/table">
            <a:tbl>
              <a:tblPr/>
              <a:tblGrid>
                <a:gridCol w="2608156">
                  <a:extLst>
                    <a:ext uri="{9D8B030D-6E8A-4147-A177-3AD203B41FA5}">
                      <a16:colId xmlns:a16="http://schemas.microsoft.com/office/drawing/2014/main" val="20000"/>
                    </a:ext>
                  </a:extLst>
                </a:gridCol>
                <a:gridCol w="1333935">
                  <a:extLst>
                    <a:ext uri="{9D8B030D-6E8A-4147-A177-3AD203B41FA5}">
                      <a16:colId xmlns:a16="http://schemas.microsoft.com/office/drawing/2014/main" val="20001"/>
                    </a:ext>
                  </a:extLst>
                </a:gridCol>
              </a:tblGrid>
              <a:tr h="54482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71226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Best overall response,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Not available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(43.3)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(30.0)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(20.0)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54482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Calibri" panose="020F0502020204030204" pitchFamily="34" charset="0"/>
                        </a:rPr>
                        <a:t>Confirmed ORR, % (90% CI) (primary endpoint)</a:t>
                      </a:r>
                    </a:p>
                  </a:txBody>
                  <a:tcPr marL="121881" marR="121881" marT="45728" marB="45728"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46.7 </a:t>
                      </a:r>
                      <a:br>
                        <a:rPr kumimoji="0" lang="en-US" sz="1600" b="1" i="0" u="none" strike="noStrike" cap="none" normalizeH="0" baseline="0" dirty="0">
                          <a:ln>
                            <a:noFill/>
                          </a:ln>
                          <a:solidFill>
                            <a:schemeClr val="bg1"/>
                          </a:solidFill>
                          <a:effectLst/>
                          <a:latin typeface="Calibri" panose="020F0502020204030204" pitchFamily="34" charset="0"/>
                        </a:rPr>
                      </a:br>
                      <a:r>
                        <a:rPr kumimoji="0" lang="en-US" sz="1600" b="1" i="0" u="none" strike="noStrike" cap="none" normalizeH="0" baseline="0" dirty="0">
                          <a:ln>
                            <a:noFill/>
                          </a:ln>
                          <a:solidFill>
                            <a:schemeClr val="bg1"/>
                          </a:solidFill>
                          <a:effectLst/>
                          <a:latin typeface="Calibri" panose="020F0502020204030204" pitchFamily="34" charset="0"/>
                        </a:rPr>
                        <a:t>(30.8-63.0)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0976913"/>
                  </a:ext>
                </a:extLst>
              </a:tr>
              <a:tr h="3113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DoR, mo (90%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(5.5-6.9)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113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DCR,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(76.7)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5448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to first response, mo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(1.2-4.3)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00068056"/>
                  </a:ext>
                </a:extLst>
              </a:tr>
            </a:tbl>
          </a:graphicData>
        </a:graphic>
      </p:graphicFrame>
      <p:sp>
        <p:nvSpPr>
          <p:cNvPr id="20" name="TextBox 19">
            <a:extLst>
              <a:ext uri="{FF2B5EF4-FFF2-40B4-BE49-F238E27FC236}">
                <a16:creationId xmlns:a16="http://schemas.microsoft.com/office/drawing/2014/main" id="{B1559859-7DF7-6DF3-BB9E-9322A8D5826F}"/>
              </a:ext>
            </a:extLst>
          </p:cNvPr>
          <p:cNvSpPr txBox="1"/>
          <p:nvPr/>
        </p:nvSpPr>
        <p:spPr bwMode="auto">
          <a:xfrm>
            <a:off x="2418482" y="1470589"/>
            <a:ext cx="32400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Maximum Change in Tumor Size</a:t>
            </a:r>
          </a:p>
        </p:txBody>
      </p:sp>
      <p:sp>
        <p:nvSpPr>
          <p:cNvPr id="21" name="TextBox 20">
            <a:extLst>
              <a:ext uri="{FF2B5EF4-FFF2-40B4-BE49-F238E27FC236}">
                <a16:creationId xmlns:a16="http://schemas.microsoft.com/office/drawing/2014/main" id="{EA388A5A-2DDB-CDAF-BCB3-AB334A708B47}"/>
              </a:ext>
            </a:extLst>
          </p:cNvPr>
          <p:cNvSpPr txBox="1"/>
          <p:nvPr/>
        </p:nvSpPr>
        <p:spPr bwMode="auto">
          <a:xfrm>
            <a:off x="3112967" y="5155168"/>
            <a:ext cx="1851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(n = 29*)</a:t>
            </a:r>
          </a:p>
        </p:txBody>
      </p:sp>
      <p:sp>
        <p:nvSpPr>
          <p:cNvPr id="22" name="TextBox 21">
            <a:extLst>
              <a:ext uri="{FF2B5EF4-FFF2-40B4-BE49-F238E27FC236}">
                <a16:creationId xmlns:a16="http://schemas.microsoft.com/office/drawing/2014/main" id="{7A4CD61C-E8ED-1D3B-5662-A556EC443CC7}"/>
              </a:ext>
            </a:extLst>
          </p:cNvPr>
          <p:cNvSpPr txBox="1"/>
          <p:nvPr/>
        </p:nvSpPr>
        <p:spPr bwMode="auto">
          <a:xfrm rot="16200000">
            <a:off x="-432097" y="3367132"/>
            <a:ext cx="2083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Change From BL (%)</a:t>
            </a:r>
          </a:p>
        </p:txBody>
      </p:sp>
      <p:sp>
        <p:nvSpPr>
          <p:cNvPr id="26" name="Text Box 30">
            <a:extLst>
              <a:ext uri="{FF2B5EF4-FFF2-40B4-BE49-F238E27FC236}">
                <a16:creationId xmlns:a16="http://schemas.microsoft.com/office/drawing/2014/main" id="{40A1A437-0746-EC9E-CF58-DF5C01F1BBFE}"/>
              </a:ext>
            </a:extLst>
          </p:cNvPr>
          <p:cNvSpPr txBox="1">
            <a:spLocks noChangeArrowheads="1"/>
          </p:cNvSpPr>
          <p:nvPr/>
        </p:nvSpPr>
        <p:spPr bwMode="auto">
          <a:xfrm>
            <a:off x="412567" y="6129117"/>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*Excludes n = 1 lacking postbaseline response assessment.</a:t>
            </a:r>
          </a:p>
        </p:txBody>
      </p:sp>
      <p:cxnSp>
        <p:nvCxnSpPr>
          <p:cNvPr id="3" name="Straight Connector 2">
            <a:extLst>
              <a:ext uri="{FF2B5EF4-FFF2-40B4-BE49-F238E27FC236}">
                <a16:creationId xmlns:a16="http://schemas.microsoft.com/office/drawing/2014/main" id="{A3D7C8A7-A4C8-5380-A566-171138FFFE75}"/>
              </a:ext>
            </a:extLst>
          </p:cNvPr>
          <p:cNvCxnSpPr/>
          <p:nvPr/>
        </p:nvCxnSpPr>
        <p:spPr bwMode="auto">
          <a:xfrm>
            <a:off x="1344707" y="1966083"/>
            <a:ext cx="0" cy="3155449"/>
          </a:xfrm>
          <a:prstGeom prst="line">
            <a:avLst/>
          </a:prstGeom>
          <a:noFill/>
          <a:ln w="28575" cap="flat" cmpd="sng" algn="ctr">
            <a:solidFill>
              <a:schemeClr val="bg1"/>
            </a:solidFill>
            <a:prstDash val="solid"/>
            <a:round/>
            <a:headEnd type="none" w="med" len="med"/>
            <a:tailEnd type="none" w="med" len="med"/>
          </a:ln>
          <a:effectLst/>
        </p:spPr>
      </p:cxnSp>
      <p:grpSp>
        <p:nvGrpSpPr>
          <p:cNvPr id="23" name="Group 22">
            <a:extLst>
              <a:ext uri="{FF2B5EF4-FFF2-40B4-BE49-F238E27FC236}">
                <a16:creationId xmlns:a16="http://schemas.microsoft.com/office/drawing/2014/main" id="{7D0764EA-5C46-71E7-05C0-B866C3017793}"/>
              </a:ext>
            </a:extLst>
          </p:cNvPr>
          <p:cNvGrpSpPr/>
          <p:nvPr/>
        </p:nvGrpSpPr>
        <p:grpSpPr>
          <a:xfrm>
            <a:off x="1269229" y="1979531"/>
            <a:ext cx="87406" cy="3127256"/>
            <a:chOff x="1269229" y="1979531"/>
            <a:chExt cx="87406" cy="3127256"/>
          </a:xfrm>
        </p:grpSpPr>
        <p:cxnSp>
          <p:nvCxnSpPr>
            <p:cNvPr id="5" name="Straight Connector 4">
              <a:extLst>
                <a:ext uri="{FF2B5EF4-FFF2-40B4-BE49-F238E27FC236}">
                  <a16:creationId xmlns:a16="http://schemas.microsoft.com/office/drawing/2014/main" id="{8D560016-AC91-406F-8741-F8342BBBFE5E}"/>
                </a:ext>
              </a:extLst>
            </p:cNvPr>
            <p:cNvCxnSpPr>
              <a:cxnSpLocks/>
            </p:cNvCxnSpPr>
            <p:nvPr/>
          </p:nvCxnSpPr>
          <p:spPr bwMode="auto">
            <a:xfrm>
              <a:off x="1269229" y="197953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D23D06E3-FC52-775A-C988-F0C33FBFCF9E}"/>
                </a:ext>
              </a:extLst>
            </p:cNvPr>
            <p:cNvCxnSpPr>
              <a:cxnSpLocks/>
            </p:cNvCxnSpPr>
            <p:nvPr/>
          </p:nvCxnSpPr>
          <p:spPr bwMode="auto">
            <a:xfrm>
              <a:off x="1269229" y="2292257"/>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3CCD1280-20EB-9F40-1C63-E8DA2E28B2A7}"/>
                </a:ext>
              </a:extLst>
            </p:cNvPr>
            <p:cNvCxnSpPr>
              <a:cxnSpLocks/>
            </p:cNvCxnSpPr>
            <p:nvPr/>
          </p:nvCxnSpPr>
          <p:spPr bwMode="auto">
            <a:xfrm>
              <a:off x="1269229" y="2604983"/>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2A1627E2-67A1-E57F-B0DA-93DFBDDC35A7}"/>
                </a:ext>
              </a:extLst>
            </p:cNvPr>
            <p:cNvCxnSpPr>
              <a:cxnSpLocks/>
            </p:cNvCxnSpPr>
            <p:nvPr/>
          </p:nvCxnSpPr>
          <p:spPr bwMode="auto">
            <a:xfrm>
              <a:off x="1269229" y="2917709"/>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6F79D391-3F92-80C0-1B72-FEF72E0DD363}"/>
                </a:ext>
              </a:extLst>
            </p:cNvPr>
            <p:cNvCxnSpPr>
              <a:cxnSpLocks/>
            </p:cNvCxnSpPr>
            <p:nvPr/>
          </p:nvCxnSpPr>
          <p:spPr bwMode="auto">
            <a:xfrm>
              <a:off x="1269229" y="3230435"/>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933520C8-0CB8-A8C2-55FD-0750191274B9}"/>
                </a:ext>
              </a:extLst>
            </p:cNvPr>
            <p:cNvCxnSpPr>
              <a:cxnSpLocks/>
            </p:cNvCxnSpPr>
            <p:nvPr/>
          </p:nvCxnSpPr>
          <p:spPr bwMode="auto">
            <a:xfrm>
              <a:off x="1269229" y="354316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D848C805-DD22-486D-FF43-2A5C7EC7C415}"/>
                </a:ext>
              </a:extLst>
            </p:cNvPr>
            <p:cNvCxnSpPr>
              <a:cxnSpLocks/>
            </p:cNvCxnSpPr>
            <p:nvPr/>
          </p:nvCxnSpPr>
          <p:spPr bwMode="auto">
            <a:xfrm>
              <a:off x="1269229" y="3855887"/>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0AB3F1C5-A8DB-971C-27CB-D3C944A73216}"/>
                </a:ext>
              </a:extLst>
            </p:cNvPr>
            <p:cNvCxnSpPr>
              <a:cxnSpLocks/>
            </p:cNvCxnSpPr>
            <p:nvPr/>
          </p:nvCxnSpPr>
          <p:spPr bwMode="auto">
            <a:xfrm>
              <a:off x="1269229" y="4168613"/>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ED4F2A54-D572-65C5-3D5D-544377E8B217}"/>
                </a:ext>
              </a:extLst>
            </p:cNvPr>
            <p:cNvCxnSpPr>
              <a:cxnSpLocks/>
            </p:cNvCxnSpPr>
            <p:nvPr/>
          </p:nvCxnSpPr>
          <p:spPr bwMode="auto">
            <a:xfrm>
              <a:off x="1269229" y="4481339"/>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93D398E6-9A48-74A3-AA45-07AE2612D7A0}"/>
                </a:ext>
              </a:extLst>
            </p:cNvPr>
            <p:cNvCxnSpPr>
              <a:cxnSpLocks/>
            </p:cNvCxnSpPr>
            <p:nvPr/>
          </p:nvCxnSpPr>
          <p:spPr bwMode="auto">
            <a:xfrm>
              <a:off x="1269229" y="4794065"/>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2DA3EF2-4B64-F839-16DF-75E2D3A28B79}"/>
                </a:ext>
              </a:extLst>
            </p:cNvPr>
            <p:cNvCxnSpPr>
              <a:cxnSpLocks/>
            </p:cNvCxnSpPr>
            <p:nvPr/>
          </p:nvCxnSpPr>
          <p:spPr bwMode="auto">
            <a:xfrm>
              <a:off x="1269229" y="5106787"/>
              <a:ext cx="87406" cy="0"/>
            </a:xfrm>
            <a:prstGeom prst="line">
              <a:avLst/>
            </a:prstGeom>
            <a:noFill/>
            <a:ln w="28575" cap="flat" cmpd="sng" algn="ctr">
              <a:solidFill>
                <a:schemeClr val="bg1"/>
              </a:solidFill>
              <a:prstDash val="solid"/>
              <a:round/>
              <a:headEnd type="none" w="med" len="med"/>
              <a:tailEnd type="none" w="med" len="med"/>
            </a:ln>
            <a:effectLst/>
          </p:spPr>
        </p:cxnSp>
      </p:grpSp>
      <p:sp>
        <p:nvSpPr>
          <p:cNvPr id="27" name="TextBox 26">
            <a:extLst>
              <a:ext uri="{FF2B5EF4-FFF2-40B4-BE49-F238E27FC236}">
                <a16:creationId xmlns:a16="http://schemas.microsoft.com/office/drawing/2014/main" id="{94493799-060D-7727-2C06-0C8E202D3E47}"/>
              </a:ext>
            </a:extLst>
          </p:cNvPr>
          <p:cNvSpPr txBox="1"/>
          <p:nvPr/>
        </p:nvSpPr>
        <p:spPr bwMode="auto">
          <a:xfrm>
            <a:off x="776832" y="1792437"/>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8" name="TextBox 27">
            <a:extLst>
              <a:ext uri="{FF2B5EF4-FFF2-40B4-BE49-F238E27FC236}">
                <a16:creationId xmlns:a16="http://schemas.microsoft.com/office/drawing/2014/main" id="{4463F172-F998-8E87-B1FA-EE44D945A3BD}"/>
              </a:ext>
            </a:extLst>
          </p:cNvPr>
          <p:cNvSpPr txBox="1"/>
          <p:nvPr/>
        </p:nvSpPr>
        <p:spPr bwMode="auto">
          <a:xfrm>
            <a:off x="899816" y="209515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9" name="TextBox 28">
            <a:extLst>
              <a:ext uri="{FF2B5EF4-FFF2-40B4-BE49-F238E27FC236}">
                <a16:creationId xmlns:a16="http://schemas.microsoft.com/office/drawing/2014/main" id="{60701DC2-9CBE-0508-B25B-35CB3D8654DB}"/>
              </a:ext>
            </a:extLst>
          </p:cNvPr>
          <p:cNvSpPr txBox="1"/>
          <p:nvPr/>
        </p:nvSpPr>
        <p:spPr bwMode="auto">
          <a:xfrm>
            <a:off x="898977" y="241788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0" name="TextBox 29">
            <a:extLst>
              <a:ext uri="{FF2B5EF4-FFF2-40B4-BE49-F238E27FC236}">
                <a16:creationId xmlns:a16="http://schemas.microsoft.com/office/drawing/2014/main" id="{14572E14-8034-5522-66CC-3F6A7A65DEEB}"/>
              </a:ext>
            </a:extLst>
          </p:cNvPr>
          <p:cNvSpPr txBox="1"/>
          <p:nvPr/>
        </p:nvSpPr>
        <p:spPr bwMode="auto">
          <a:xfrm>
            <a:off x="904941" y="272060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 name="TextBox 30">
            <a:extLst>
              <a:ext uri="{FF2B5EF4-FFF2-40B4-BE49-F238E27FC236}">
                <a16:creationId xmlns:a16="http://schemas.microsoft.com/office/drawing/2014/main" id="{05423B7B-190B-8C63-7EA9-C3B6587F5E7F}"/>
              </a:ext>
            </a:extLst>
          </p:cNvPr>
          <p:cNvSpPr txBox="1"/>
          <p:nvPr/>
        </p:nvSpPr>
        <p:spPr bwMode="auto">
          <a:xfrm>
            <a:off x="909160" y="303985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2" name="TextBox 31">
            <a:extLst>
              <a:ext uri="{FF2B5EF4-FFF2-40B4-BE49-F238E27FC236}">
                <a16:creationId xmlns:a16="http://schemas.microsoft.com/office/drawing/2014/main" id="{14D2B99C-E9FE-DCD7-C564-DD6958B3B01D}"/>
              </a:ext>
            </a:extLst>
          </p:cNvPr>
          <p:cNvSpPr txBox="1"/>
          <p:nvPr/>
        </p:nvSpPr>
        <p:spPr bwMode="auto">
          <a:xfrm>
            <a:off x="1032143" y="334257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A2D7BB91-723D-451D-DF1D-E854ABF95E9A}"/>
              </a:ext>
            </a:extLst>
          </p:cNvPr>
          <p:cNvSpPr txBox="1"/>
          <p:nvPr/>
        </p:nvSpPr>
        <p:spPr bwMode="auto">
          <a:xfrm>
            <a:off x="843751" y="3665305"/>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4" name="TextBox 33">
            <a:extLst>
              <a:ext uri="{FF2B5EF4-FFF2-40B4-BE49-F238E27FC236}">
                <a16:creationId xmlns:a16="http://schemas.microsoft.com/office/drawing/2014/main" id="{44A3563C-999C-96AF-747F-B5189E6D97C5}"/>
              </a:ext>
            </a:extLst>
          </p:cNvPr>
          <p:cNvSpPr txBox="1"/>
          <p:nvPr/>
        </p:nvSpPr>
        <p:spPr bwMode="auto">
          <a:xfrm>
            <a:off x="849717" y="3968022"/>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5" name="TextBox 34">
            <a:extLst>
              <a:ext uri="{FF2B5EF4-FFF2-40B4-BE49-F238E27FC236}">
                <a16:creationId xmlns:a16="http://schemas.microsoft.com/office/drawing/2014/main" id="{8F906FB6-BECE-4B8A-D340-1AFE548990A9}"/>
              </a:ext>
            </a:extLst>
          </p:cNvPr>
          <p:cNvSpPr txBox="1"/>
          <p:nvPr/>
        </p:nvSpPr>
        <p:spPr bwMode="auto">
          <a:xfrm>
            <a:off x="836067" y="4291931"/>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6" name="TextBox 35">
            <a:extLst>
              <a:ext uri="{FF2B5EF4-FFF2-40B4-BE49-F238E27FC236}">
                <a16:creationId xmlns:a16="http://schemas.microsoft.com/office/drawing/2014/main" id="{586B74EB-7937-E68C-67DC-133D682F7480}"/>
              </a:ext>
            </a:extLst>
          </p:cNvPr>
          <p:cNvSpPr txBox="1"/>
          <p:nvPr/>
        </p:nvSpPr>
        <p:spPr bwMode="auto">
          <a:xfrm>
            <a:off x="835228" y="4614666"/>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p>
        </p:txBody>
      </p:sp>
      <p:sp>
        <p:nvSpPr>
          <p:cNvPr id="37" name="TextBox 36">
            <a:extLst>
              <a:ext uri="{FF2B5EF4-FFF2-40B4-BE49-F238E27FC236}">
                <a16:creationId xmlns:a16="http://schemas.microsoft.com/office/drawing/2014/main" id="{4390A0A4-F01D-0103-9246-B9C31DF6E265}"/>
              </a:ext>
            </a:extLst>
          </p:cNvPr>
          <p:cNvSpPr txBox="1"/>
          <p:nvPr/>
        </p:nvSpPr>
        <p:spPr bwMode="auto">
          <a:xfrm>
            <a:off x="724174" y="4917383"/>
            <a:ext cx="606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3" name="TextBox 42">
            <a:extLst>
              <a:ext uri="{FF2B5EF4-FFF2-40B4-BE49-F238E27FC236}">
                <a16:creationId xmlns:a16="http://schemas.microsoft.com/office/drawing/2014/main" id="{6E7AC1EA-9F8A-8208-841D-7C88C236AF91}"/>
              </a:ext>
            </a:extLst>
          </p:cNvPr>
          <p:cNvSpPr txBox="1"/>
          <p:nvPr/>
        </p:nvSpPr>
        <p:spPr bwMode="auto">
          <a:xfrm>
            <a:off x="7210735" y="3033296"/>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4" name="TextBox 43">
            <a:extLst>
              <a:ext uri="{FF2B5EF4-FFF2-40B4-BE49-F238E27FC236}">
                <a16:creationId xmlns:a16="http://schemas.microsoft.com/office/drawing/2014/main" id="{B74F0282-B450-7678-9679-78E4488EB3D3}"/>
              </a:ext>
            </a:extLst>
          </p:cNvPr>
          <p:cNvSpPr txBox="1"/>
          <p:nvPr/>
        </p:nvSpPr>
        <p:spPr bwMode="auto">
          <a:xfrm>
            <a:off x="7210735" y="3819134"/>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6" name="TextBox 45">
            <a:extLst>
              <a:ext uri="{FF2B5EF4-FFF2-40B4-BE49-F238E27FC236}">
                <a16:creationId xmlns:a16="http://schemas.microsoft.com/office/drawing/2014/main" id="{4F72A6D9-15C1-7168-800D-9793BD82D5FB}"/>
              </a:ext>
            </a:extLst>
          </p:cNvPr>
          <p:cNvSpPr txBox="1"/>
          <p:nvPr/>
        </p:nvSpPr>
        <p:spPr bwMode="auto">
          <a:xfrm>
            <a:off x="4175663" y="1891322"/>
            <a:ext cx="34095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Best Overall Confirmed Response</a:t>
            </a:r>
          </a:p>
        </p:txBody>
      </p:sp>
      <p:grpSp>
        <p:nvGrpSpPr>
          <p:cNvPr id="9231" name="Group 9230">
            <a:extLst>
              <a:ext uri="{FF2B5EF4-FFF2-40B4-BE49-F238E27FC236}">
                <a16:creationId xmlns:a16="http://schemas.microsoft.com/office/drawing/2014/main" id="{A4CEF452-380A-B933-5444-D5247BDB6ABC}"/>
              </a:ext>
            </a:extLst>
          </p:cNvPr>
          <p:cNvGrpSpPr/>
          <p:nvPr/>
        </p:nvGrpSpPr>
        <p:grpSpPr>
          <a:xfrm>
            <a:off x="5525940" y="2129221"/>
            <a:ext cx="510174" cy="1077218"/>
            <a:chOff x="5426575" y="2043506"/>
            <a:chExt cx="510174" cy="1077218"/>
          </a:xfrm>
        </p:grpSpPr>
        <p:sp>
          <p:nvSpPr>
            <p:cNvPr id="25" name="TextBox 24">
              <a:extLst>
                <a:ext uri="{FF2B5EF4-FFF2-40B4-BE49-F238E27FC236}">
                  <a16:creationId xmlns:a16="http://schemas.microsoft.com/office/drawing/2014/main" id="{1135CF12-F61C-A145-7804-260D82BA752D}"/>
                </a:ext>
              </a:extLst>
            </p:cNvPr>
            <p:cNvSpPr txBox="1"/>
            <p:nvPr/>
          </p:nvSpPr>
          <p:spPr bwMode="auto">
            <a:xfrm>
              <a:off x="5519647" y="2043506"/>
              <a:ext cx="41710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CR</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PR</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SD</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PD</a:t>
              </a:r>
            </a:p>
          </p:txBody>
        </p:sp>
        <p:sp>
          <p:nvSpPr>
            <p:cNvPr id="45" name="Rectangle 44">
              <a:extLst>
                <a:ext uri="{FF2B5EF4-FFF2-40B4-BE49-F238E27FC236}">
                  <a16:creationId xmlns:a16="http://schemas.microsoft.com/office/drawing/2014/main" id="{FD6A0ED5-79B1-6B46-D31E-946607FDF336}"/>
                </a:ext>
              </a:extLst>
            </p:cNvPr>
            <p:cNvSpPr/>
            <p:nvPr/>
          </p:nvSpPr>
          <p:spPr bwMode="auto">
            <a:xfrm>
              <a:off x="5429627" y="2155847"/>
              <a:ext cx="122644" cy="1226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DDD4CDD9-B447-9275-3A0F-5990D2795EA4}"/>
                </a:ext>
              </a:extLst>
            </p:cNvPr>
            <p:cNvSpPr/>
            <p:nvPr/>
          </p:nvSpPr>
          <p:spPr bwMode="auto">
            <a:xfrm>
              <a:off x="5426575" y="2402632"/>
              <a:ext cx="122644" cy="1226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248066F2-6F41-3365-EAF4-AEBC0B4BCCA0}"/>
                </a:ext>
              </a:extLst>
            </p:cNvPr>
            <p:cNvSpPr/>
            <p:nvPr/>
          </p:nvSpPr>
          <p:spPr bwMode="auto">
            <a:xfrm>
              <a:off x="5429627" y="2640298"/>
              <a:ext cx="122644" cy="1226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B09EEF9B-2EE9-4F27-9B0E-C4C8351379FD}"/>
                </a:ext>
              </a:extLst>
            </p:cNvPr>
            <p:cNvSpPr/>
            <p:nvPr/>
          </p:nvSpPr>
          <p:spPr bwMode="auto">
            <a:xfrm>
              <a:off x="5426575" y="2887083"/>
              <a:ext cx="122644" cy="12264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0" name="Rectangle 49">
            <a:extLst>
              <a:ext uri="{FF2B5EF4-FFF2-40B4-BE49-F238E27FC236}">
                <a16:creationId xmlns:a16="http://schemas.microsoft.com/office/drawing/2014/main" id="{8DBCE547-1B5B-BE9C-C893-5B3AEC25E377}"/>
              </a:ext>
            </a:extLst>
          </p:cNvPr>
          <p:cNvSpPr/>
          <p:nvPr/>
        </p:nvSpPr>
        <p:spPr bwMode="auto">
          <a:xfrm>
            <a:off x="1381120" y="2448619"/>
            <a:ext cx="183121" cy="109453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14D9B52D-0123-4F19-9F84-26B6BA2E88D3}"/>
              </a:ext>
            </a:extLst>
          </p:cNvPr>
          <p:cNvSpPr/>
          <p:nvPr/>
        </p:nvSpPr>
        <p:spPr bwMode="auto">
          <a:xfrm>
            <a:off x="1581963" y="2743990"/>
            <a:ext cx="183121" cy="79029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BBE5D2A7-325C-4C35-6804-B1B37A1D09FD}"/>
              </a:ext>
            </a:extLst>
          </p:cNvPr>
          <p:cNvSpPr/>
          <p:nvPr/>
        </p:nvSpPr>
        <p:spPr bwMode="auto">
          <a:xfrm>
            <a:off x="1782806" y="2984829"/>
            <a:ext cx="183121" cy="558330"/>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69051F01-352A-6A48-C147-A349BCAAEA41}"/>
              </a:ext>
            </a:extLst>
          </p:cNvPr>
          <p:cNvSpPr/>
          <p:nvPr/>
        </p:nvSpPr>
        <p:spPr bwMode="auto">
          <a:xfrm>
            <a:off x="1983649" y="3317993"/>
            <a:ext cx="183121" cy="22516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C174E929-B6DF-7621-7FF2-748240B34FC6}"/>
              </a:ext>
            </a:extLst>
          </p:cNvPr>
          <p:cNvSpPr/>
          <p:nvPr/>
        </p:nvSpPr>
        <p:spPr bwMode="auto">
          <a:xfrm>
            <a:off x="2184492" y="3370973"/>
            <a:ext cx="183121" cy="1817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93D94605-5007-4D8C-CED9-A60DE8BC4D9B}"/>
              </a:ext>
            </a:extLst>
          </p:cNvPr>
          <p:cNvSpPr/>
          <p:nvPr/>
        </p:nvSpPr>
        <p:spPr bwMode="auto">
          <a:xfrm>
            <a:off x="2385335" y="3414654"/>
            <a:ext cx="183121" cy="12850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909593E9-5F1D-93A1-B0E5-4C94C2892701}"/>
              </a:ext>
            </a:extLst>
          </p:cNvPr>
          <p:cNvSpPr/>
          <p:nvPr/>
        </p:nvSpPr>
        <p:spPr bwMode="auto">
          <a:xfrm>
            <a:off x="2586178" y="3478906"/>
            <a:ext cx="183121" cy="642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17ADCFAA-9B8A-B6A3-BA99-FBD6F7D269C6}"/>
              </a:ext>
            </a:extLst>
          </p:cNvPr>
          <p:cNvSpPr/>
          <p:nvPr/>
        </p:nvSpPr>
        <p:spPr bwMode="auto">
          <a:xfrm>
            <a:off x="2787024" y="3478906"/>
            <a:ext cx="183121" cy="642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B0BD0364-B730-4E68-246E-22BF2C8B1977}"/>
              </a:ext>
            </a:extLst>
          </p:cNvPr>
          <p:cNvSpPr/>
          <p:nvPr/>
        </p:nvSpPr>
        <p:spPr bwMode="auto">
          <a:xfrm>
            <a:off x="3184314" y="3545768"/>
            <a:ext cx="183121" cy="457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75ECEE7B-49EF-BCB8-3BF9-42400EEFEB86}"/>
              </a:ext>
            </a:extLst>
          </p:cNvPr>
          <p:cNvSpPr/>
          <p:nvPr/>
        </p:nvSpPr>
        <p:spPr bwMode="auto">
          <a:xfrm>
            <a:off x="3384525" y="3543158"/>
            <a:ext cx="183121" cy="16284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097CD3AE-8264-5AEB-154A-2AD967E70A66}"/>
              </a:ext>
            </a:extLst>
          </p:cNvPr>
          <p:cNvSpPr/>
          <p:nvPr/>
        </p:nvSpPr>
        <p:spPr bwMode="auto">
          <a:xfrm>
            <a:off x="3584736" y="3543158"/>
            <a:ext cx="183121" cy="36193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6AB6CE69-D452-B34D-DD6B-BA74F1E909CC}"/>
              </a:ext>
            </a:extLst>
          </p:cNvPr>
          <p:cNvSpPr/>
          <p:nvPr/>
        </p:nvSpPr>
        <p:spPr bwMode="auto">
          <a:xfrm>
            <a:off x="3784947" y="3540555"/>
            <a:ext cx="183121" cy="39000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570A3AB0-1B6B-FCC0-BBC1-83B870C04C58}"/>
              </a:ext>
            </a:extLst>
          </p:cNvPr>
          <p:cNvSpPr/>
          <p:nvPr/>
        </p:nvSpPr>
        <p:spPr bwMode="auto">
          <a:xfrm>
            <a:off x="3985158" y="3534286"/>
            <a:ext cx="183121" cy="50035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371A89E4-1B61-1F6D-0CC6-BF2729F19A8F}"/>
              </a:ext>
            </a:extLst>
          </p:cNvPr>
          <p:cNvSpPr/>
          <p:nvPr/>
        </p:nvSpPr>
        <p:spPr bwMode="auto">
          <a:xfrm>
            <a:off x="4185369" y="3534286"/>
            <a:ext cx="183121" cy="51311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6" name="Rectangle 9215">
            <a:extLst>
              <a:ext uri="{FF2B5EF4-FFF2-40B4-BE49-F238E27FC236}">
                <a16:creationId xmlns:a16="http://schemas.microsoft.com/office/drawing/2014/main" id="{F94B5E6A-7147-DBCA-996F-A5B4CCDEEB10}"/>
              </a:ext>
            </a:extLst>
          </p:cNvPr>
          <p:cNvSpPr/>
          <p:nvPr/>
        </p:nvSpPr>
        <p:spPr bwMode="auto">
          <a:xfrm>
            <a:off x="4385580" y="3545293"/>
            <a:ext cx="183121" cy="52122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7" name="Rectangle 9216">
            <a:extLst>
              <a:ext uri="{FF2B5EF4-FFF2-40B4-BE49-F238E27FC236}">
                <a16:creationId xmlns:a16="http://schemas.microsoft.com/office/drawing/2014/main" id="{1AD5E945-19C4-1748-8C05-3ADEED22360C}"/>
              </a:ext>
            </a:extLst>
          </p:cNvPr>
          <p:cNvSpPr/>
          <p:nvPr/>
        </p:nvSpPr>
        <p:spPr bwMode="auto">
          <a:xfrm>
            <a:off x="4585791" y="3547957"/>
            <a:ext cx="183121" cy="63383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9" name="Rectangle 9218">
            <a:extLst>
              <a:ext uri="{FF2B5EF4-FFF2-40B4-BE49-F238E27FC236}">
                <a16:creationId xmlns:a16="http://schemas.microsoft.com/office/drawing/2014/main" id="{D43ADE08-4941-87A3-3AA2-489178F6A2B5}"/>
              </a:ext>
            </a:extLst>
          </p:cNvPr>
          <p:cNvSpPr/>
          <p:nvPr/>
        </p:nvSpPr>
        <p:spPr bwMode="auto">
          <a:xfrm>
            <a:off x="4786002" y="3547958"/>
            <a:ext cx="183121" cy="65274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0" name="Rectangle 9219">
            <a:extLst>
              <a:ext uri="{FF2B5EF4-FFF2-40B4-BE49-F238E27FC236}">
                <a16:creationId xmlns:a16="http://schemas.microsoft.com/office/drawing/2014/main" id="{D13E8544-B38E-C965-E6A2-3FB9CE4E3582}"/>
              </a:ext>
            </a:extLst>
          </p:cNvPr>
          <p:cNvSpPr/>
          <p:nvPr/>
        </p:nvSpPr>
        <p:spPr bwMode="auto">
          <a:xfrm>
            <a:off x="4986213" y="3540555"/>
            <a:ext cx="183121" cy="71086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1" name="Rectangle 9220">
            <a:extLst>
              <a:ext uri="{FF2B5EF4-FFF2-40B4-BE49-F238E27FC236}">
                <a16:creationId xmlns:a16="http://schemas.microsoft.com/office/drawing/2014/main" id="{B1ACC108-A84A-9B85-0569-970D7665CA3C}"/>
              </a:ext>
            </a:extLst>
          </p:cNvPr>
          <p:cNvSpPr/>
          <p:nvPr/>
        </p:nvSpPr>
        <p:spPr bwMode="auto">
          <a:xfrm>
            <a:off x="5186424" y="3547957"/>
            <a:ext cx="183121" cy="7374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2" name="Rectangle 9221">
            <a:extLst>
              <a:ext uri="{FF2B5EF4-FFF2-40B4-BE49-F238E27FC236}">
                <a16:creationId xmlns:a16="http://schemas.microsoft.com/office/drawing/2014/main" id="{253306F8-73B7-4E8D-0623-62552855D98A}"/>
              </a:ext>
            </a:extLst>
          </p:cNvPr>
          <p:cNvSpPr/>
          <p:nvPr/>
        </p:nvSpPr>
        <p:spPr bwMode="auto">
          <a:xfrm>
            <a:off x="5386635" y="3540555"/>
            <a:ext cx="183121" cy="75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3" name="Rectangle 9222">
            <a:extLst>
              <a:ext uri="{FF2B5EF4-FFF2-40B4-BE49-F238E27FC236}">
                <a16:creationId xmlns:a16="http://schemas.microsoft.com/office/drawing/2014/main" id="{5113196B-9C97-DC9E-9810-6D9BFA978C8A}"/>
              </a:ext>
            </a:extLst>
          </p:cNvPr>
          <p:cNvSpPr/>
          <p:nvPr/>
        </p:nvSpPr>
        <p:spPr bwMode="auto">
          <a:xfrm>
            <a:off x="5586846" y="3550772"/>
            <a:ext cx="183121" cy="75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4" name="Rectangle 9223">
            <a:extLst>
              <a:ext uri="{FF2B5EF4-FFF2-40B4-BE49-F238E27FC236}">
                <a16:creationId xmlns:a16="http://schemas.microsoft.com/office/drawing/2014/main" id="{31E43113-27E8-8E84-D04F-718E7D709D18}"/>
              </a:ext>
            </a:extLst>
          </p:cNvPr>
          <p:cNvSpPr/>
          <p:nvPr/>
        </p:nvSpPr>
        <p:spPr bwMode="auto">
          <a:xfrm>
            <a:off x="5787057" y="3541031"/>
            <a:ext cx="183121" cy="7820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5" name="Rectangle 9224">
            <a:extLst>
              <a:ext uri="{FF2B5EF4-FFF2-40B4-BE49-F238E27FC236}">
                <a16:creationId xmlns:a16="http://schemas.microsoft.com/office/drawing/2014/main" id="{EA817DED-AF93-7693-22CD-767E7084D0AF}"/>
              </a:ext>
            </a:extLst>
          </p:cNvPr>
          <p:cNvSpPr/>
          <p:nvPr/>
        </p:nvSpPr>
        <p:spPr bwMode="auto">
          <a:xfrm>
            <a:off x="5987268" y="3548630"/>
            <a:ext cx="183121" cy="86422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6" name="Rectangle 9225">
            <a:extLst>
              <a:ext uri="{FF2B5EF4-FFF2-40B4-BE49-F238E27FC236}">
                <a16:creationId xmlns:a16="http://schemas.microsoft.com/office/drawing/2014/main" id="{AC4B819B-D527-F9AF-5493-501BE7B6AAB9}"/>
              </a:ext>
            </a:extLst>
          </p:cNvPr>
          <p:cNvSpPr/>
          <p:nvPr/>
        </p:nvSpPr>
        <p:spPr bwMode="auto">
          <a:xfrm>
            <a:off x="6187479" y="3541030"/>
            <a:ext cx="183121" cy="88603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7" name="Rectangle 9226">
            <a:extLst>
              <a:ext uri="{FF2B5EF4-FFF2-40B4-BE49-F238E27FC236}">
                <a16:creationId xmlns:a16="http://schemas.microsoft.com/office/drawing/2014/main" id="{E4428277-7EB7-630C-8A19-3E5693D8C34B}"/>
              </a:ext>
            </a:extLst>
          </p:cNvPr>
          <p:cNvSpPr/>
          <p:nvPr/>
        </p:nvSpPr>
        <p:spPr bwMode="auto">
          <a:xfrm>
            <a:off x="6387690" y="3541030"/>
            <a:ext cx="183121" cy="9579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8" name="Rectangle 9227">
            <a:extLst>
              <a:ext uri="{FF2B5EF4-FFF2-40B4-BE49-F238E27FC236}">
                <a16:creationId xmlns:a16="http://schemas.microsoft.com/office/drawing/2014/main" id="{1441019A-B5BF-0EE2-849D-3B881B77494C}"/>
              </a:ext>
            </a:extLst>
          </p:cNvPr>
          <p:cNvSpPr/>
          <p:nvPr/>
        </p:nvSpPr>
        <p:spPr bwMode="auto">
          <a:xfrm>
            <a:off x="6587901" y="3541031"/>
            <a:ext cx="183121" cy="99578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9" name="Rectangle 9228">
            <a:extLst>
              <a:ext uri="{FF2B5EF4-FFF2-40B4-BE49-F238E27FC236}">
                <a16:creationId xmlns:a16="http://schemas.microsoft.com/office/drawing/2014/main" id="{EF2B69CF-DEA3-1D6E-1DC6-49FFC5AEF55F}"/>
              </a:ext>
            </a:extLst>
          </p:cNvPr>
          <p:cNvSpPr/>
          <p:nvPr/>
        </p:nvSpPr>
        <p:spPr bwMode="auto">
          <a:xfrm>
            <a:off x="6788112" y="3541030"/>
            <a:ext cx="183121" cy="119855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0" name="Rectangle 9229">
            <a:extLst>
              <a:ext uri="{FF2B5EF4-FFF2-40B4-BE49-F238E27FC236}">
                <a16:creationId xmlns:a16="http://schemas.microsoft.com/office/drawing/2014/main" id="{1A0CB6D1-96A6-EF18-6EB9-9BAB1D1BF2CD}"/>
              </a:ext>
            </a:extLst>
          </p:cNvPr>
          <p:cNvSpPr/>
          <p:nvPr/>
        </p:nvSpPr>
        <p:spPr bwMode="auto">
          <a:xfrm>
            <a:off x="6988318" y="3534287"/>
            <a:ext cx="183121" cy="132957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9" name="Straight Connector 38">
            <a:extLst>
              <a:ext uri="{FF2B5EF4-FFF2-40B4-BE49-F238E27FC236}">
                <a16:creationId xmlns:a16="http://schemas.microsoft.com/office/drawing/2014/main" id="{C3A732DB-1BC2-C350-5C7A-0E52125E820C}"/>
              </a:ext>
            </a:extLst>
          </p:cNvPr>
          <p:cNvCxnSpPr/>
          <p:nvPr/>
        </p:nvCxnSpPr>
        <p:spPr bwMode="auto">
          <a:xfrm>
            <a:off x="1338953" y="3543161"/>
            <a:ext cx="5914655" cy="0"/>
          </a:xfrm>
          <a:prstGeom prst="line">
            <a:avLst/>
          </a:prstGeom>
          <a:noFill/>
          <a:ln w="28575" cap="flat" cmpd="sng" algn="ctr">
            <a:solidFill>
              <a:schemeClr val="bg1"/>
            </a:solidFill>
            <a:prstDash val="solid"/>
            <a:round/>
            <a:headEnd type="none" w="med" len="med"/>
            <a:tailEnd type="none" w="med" len="med"/>
          </a:ln>
          <a:effectLst/>
        </p:spPr>
      </p:cxnSp>
      <p:grpSp>
        <p:nvGrpSpPr>
          <p:cNvPr id="42" name="Group 41">
            <a:extLst>
              <a:ext uri="{FF2B5EF4-FFF2-40B4-BE49-F238E27FC236}">
                <a16:creationId xmlns:a16="http://schemas.microsoft.com/office/drawing/2014/main" id="{5C669EE5-9DF8-C9D8-EB62-FFF4B49A9D96}"/>
              </a:ext>
            </a:extLst>
          </p:cNvPr>
          <p:cNvGrpSpPr/>
          <p:nvPr/>
        </p:nvGrpSpPr>
        <p:grpSpPr>
          <a:xfrm>
            <a:off x="1351897" y="3235231"/>
            <a:ext cx="5919393" cy="770782"/>
            <a:chOff x="1351897" y="3235231"/>
            <a:chExt cx="5919393" cy="770782"/>
          </a:xfrm>
        </p:grpSpPr>
        <p:cxnSp>
          <p:nvCxnSpPr>
            <p:cNvPr id="40" name="Straight Connector 39">
              <a:extLst>
                <a:ext uri="{FF2B5EF4-FFF2-40B4-BE49-F238E27FC236}">
                  <a16:creationId xmlns:a16="http://schemas.microsoft.com/office/drawing/2014/main" id="{37DF15C9-6984-BD72-5A48-3141354557FC}"/>
                </a:ext>
              </a:extLst>
            </p:cNvPr>
            <p:cNvCxnSpPr/>
            <p:nvPr/>
          </p:nvCxnSpPr>
          <p:spPr bwMode="auto">
            <a:xfrm>
              <a:off x="1356635" y="3235231"/>
              <a:ext cx="5914655" cy="0"/>
            </a:xfrm>
            <a:prstGeom prst="line">
              <a:avLst/>
            </a:prstGeom>
            <a:noFill/>
            <a:ln w="28575" cap="flat" cmpd="sng" algn="ctr">
              <a:solidFill>
                <a:schemeClr val="tx2"/>
              </a:solidFill>
              <a:prstDash val="sysDash"/>
              <a:round/>
              <a:headEnd type="none" w="med" len="med"/>
              <a:tailEnd type="none" w="med" len="med"/>
            </a:ln>
            <a:effectLst/>
          </p:spPr>
        </p:cxnSp>
        <p:cxnSp>
          <p:nvCxnSpPr>
            <p:cNvPr id="41" name="Straight Connector 40">
              <a:extLst>
                <a:ext uri="{FF2B5EF4-FFF2-40B4-BE49-F238E27FC236}">
                  <a16:creationId xmlns:a16="http://schemas.microsoft.com/office/drawing/2014/main" id="{73C5C933-2F62-7C82-4BED-B5C5F2E9DCF3}"/>
                </a:ext>
              </a:extLst>
            </p:cNvPr>
            <p:cNvCxnSpPr/>
            <p:nvPr/>
          </p:nvCxnSpPr>
          <p:spPr bwMode="auto">
            <a:xfrm>
              <a:off x="1351897" y="4006013"/>
              <a:ext cx="5914655" cy="0"/>
            </a:xfrm>
            <a:prstGeom prst="line">
              <a:avLst/>
            </a:prstGeom>
            <a:noFill/>
            <a:ln w="28575" cap="flat" cmpd="sng" algn="ctr">
              <a:solidFill>
                <a:schemeClr val="tx2"/>
              </a:solidFill>
              <a:prstDash val="sysDash"/>
              <a:round/>
              <a:headEnd type="none" w="med" len="med"/>
              <a:tailEnd type="none" w="med" len="med"/>
            </a:ln>
            <a:effectLst/>
          </p:spPr>
        </p:cxnSp>
      </p:grpSp>
    </p:spTree>
    <p:extLst>
      <p:ext uri="{BB962C8B-B14F-4D97-AF65-F5344CB8AC3E}">
        <p14:creationId xmlns:p14="http://schemas.microsoft.com/office/powerpoint/2010/main" val="1191795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Tucatinib + Trastuzumab for HER2+ BTC: PFS and OS</a:t>
            </a:r>
            <a:endParaRPr lang="en-US" altLang="en-US" dirty="0"/>
          </a:p>
        </p:txBody>
      </p:sp>
      <p:sp>
        <p:nvSpPr>
          <p:cNvPr id="8" name="Text Box 11">
            <a:extLst>
              <a:ext uri="{FF2B5EF4-FFF2-40B4-BE49-F238E27FC236}">
                <a16:creationId xmlns:a16="http://schemas.microsoft.com/office/drawing/2014/main" id="{0BEF8FB0-DC2A-4920-F27B-1A098CE5116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 Reproduced with permission.</a:t>
            </a:r>
          </a:p>
        </p:txBody>
      </p:sp>
      <p:sp>
        <p:nvSpPr>
          <p:cNvPr id="9" name="TextBox 8">
            <a:extLst>
              <a:ext uri="{FF2B5EF4-FFF2-40B4-BE49-F238E27FC236}">
                <a16:creationId xmlns:a16="http://schemas.microsoft.com/office/drawing/2014/main" id="{2CBB02C2-0DF5-3C6F-F8F3-D7955FAD5656}"/>
              </a:ext>
            </a:extLst>
          </p:cNvPr>
          <p:cNvSpPr txBox="1"/>
          <p:nvPr/>
        </p:nvSpPr>
        <p:spPr bwMode="auto">
          <a:xfrm>
            <a:off x="8892266" y="1510730"/>
            <a:ext cx="449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a:t>
            </a:r>
          </a:p>
        </p:txBody>
      </p:sp>
      <p:sp>
        <p:nvSpPr>
          <p:cNvPr id="10" name="TextBox 9">
            <a:extLst>
              <a:ext uri="{FF2B5EF4-FFF2-40B4-BE49-F238E27FC236}">
                <a16:creationId xmlns:a16="http://schemas.microsoft.com/office/drawing/2014/main" id="{739D0597-74B8-5CF8-4496-CBF511B7B64B}"/>
              </a:ext>
            </a:extLst>
          </p:cNvPr>
          <p:cNvSpPr txBox="1"/>
          <p:nvPr/>
        </p:nvSpPr>
        <p:spPr bwMode="auto">
          <a:xfrm rot="16200000">
            <a:off x="-339059" y="3253959"/>
            <a:ext cx="1982210" cy="369332"/>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Probability (%)</a:t>
            </a:r>
          </a:p>
        </p:txBody>
      </p:sp>
      <p:sp>
        <p:nvSpPr>
          <p:cNvPr id="11" name="TextBox 10">
            <a:extLst>
              <a:ext uri="{FF2B5EF4-FFF2-40B4-BE49-F238E27FC236}">
                <a16:creationId xmlns:a16="http://schemas.microsoft.com/office/drawing/2014/main" id="{4AD81A21-9E4A-6EE1-28B1-7B4639BDD935}"/>
              </a:ext>
            </a:extLst>
          </p:cNvPr>
          <p:cNvSpPr txBox="1"/>
          <p:nvPr/>
        </p:nvSpPr>
        <p:spPr bwMode="auto">
          <a:xfrm rot="16200000">
            <a:off x="5296892" y="3253959"/>
            <a:ext cx="1911485" cy="369332"/>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Probability (%)</a:t>
            </a:r>
          </a:p>
        </p:txBody>
      </p:sp>
      <p:sp>
        <p:nvSpPr>
          <p:cNvPr id="12" name="TextBox 11">
            <a:extLst>
              <a:ext uri="{FF2B5EF4-FFF2-40B4-BE49-F238E27FC236}">
                <a16:creationId xmlns:a16="http://schemas.microsoft.com/office/drawing/2014/main" id="{39DB7E2E-A8C6-DD33-8881-B74258BDBDEC}"/>
              </a:ext>
            </a:extLst>
          </p:cNvPr>
          <p:cNvSpPr txBox="1"/>
          <p:nvPr/>
        </p:nvSpPr>
        <p:spPr bwMode="auto">
          <a:xfrm>
            <a:off x="2810577" y="5206732"/>
            <a:ext cx="1443789"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13" name="TextBox 12">
            <a:extLst>
              <a:ext uri="{FF2B5EF4-FFF2-40B4-BE49-F238E27FC236}">
                <a16:creationId xmlns:a16="http://schemas.microsoft.com/office/drawing/2014/main" id="{6E42E7C8-17FE-A321-E606-DF8D248C1A7A}"/>
              </a:ext>
            </a:extLst>
          </p:cNvPr>
          <p:cNvSpPr txBox="1"/>
          <p:nvPr/>
        </p:nvSpPr>
        <p:spPr bwMode="auto">
          <a:xfrm>
            <a:off x="8379730" y="5201104"/>
            <a:ext cx="1443789"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14" name="TextBox 13">
            <a:extLst>
              <a:ext uri="{FF2B5EF4-FFF2-40B4-BE49-F238E27FC236}">
                <a16:creationId xmlns:a16="http://schemas.microsoft.com/office/drawing/2014/main" id="{A12AE6FA-8271-BF6E-A5F0-4D1C55865F0D}"/>
              </a:ext>
            </a:extLst>
          </p:cNvPr>
          <p:cNvSpPr txBox="1"/>
          <p:nvPr/>
        </p:nvSpPr>
        <p:spPr bwMode="auto">
          <a:xfrm>
            <a:off x="430575" y="5325660"/>
            <a:ext cx="1506631" cy="307777"/>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Patients at Risk, n</a:t>
            </a:r>
          </a:p>
        </p:txBody>
      </p:sp>
      <p:sp>
        <p:nvSpPr>
          <p:cNvPr id="15" name="TextBox 14">
            <a:extLst>
              <a:ext uri="{FF2B5EF4-FFF2-40B4-BE49-F238E27FC236}">
                <a16:creationId xmlns:a16="http://schemas.microsoft.com/office/drawing/2014/main" id="{9345E232-6C72-4F9C-A80F-6565A206FC91}"/>
              </a:ext>
            </a:extLst>
          </p:cNvPr>
          <p:cNvSpPr txBox="1"/>
          <p:nvPr/>
        </p:nvSpPr>
        <p:spPr bwMode="auto">
          <a:xfrm>
            <a:off x="5980394" y="5325660"/>
            <a:ext cx="1506631" cy="307777"/>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Patients at Risk, n</a:t>
            </a:r>
          </a:p>
        </p:txBody>
      </p:sp>
      <p:graphicFrame>
        <p:nvGraphicFramePr>
          <p:cNvPr id="19" name="Table 16">
            <a:extLst>
              <a:ext uri="{FF2B5EF4-FFF2-40B4-BE49-F238E27FC236}">
                <a16:creationId xmlns:a16="http://schemas.microsoft.com/office/drawing/2014/main" id="{E4EAFACF-8B77-D4E4-50D0-BDD1C654B614}"/>
              </a:ext>
            </a:extLst>
          </p:cNvPr>
          <p:cNvGraphicFramePr>
            <a:graphicFrameLocks/>
          </p:cNvGraphicFramePr>
          <p:nvPr>
            <p:extLst>
              <p:ext uri="{D42A27DB-BD31-4B8C-83A1-F6EECF244321}">
                <p14:modId xmlns:p14="http://schemas.microsoft.com/office/powerpoint/2010/main" val="3628870237"/>
              </p:ext>
            </p:extLst>
          </p:nvPr>
        </p:nvGraphicFramePr>
        <p:xfrm>
          <a:off x="3712033" y="1619028"/>
          <a:ext cx="2188108" cy="1341120"/>
        </p:xfrm>
        <a:graphic>
          <a:graphicData uri="http://schemas.openxmlformats.org/drawingml/2006/table">
            <a:tbl>
              <a:tblPr firstRow="1" bandRow="1">
                <a:tableStyleId>{93296810-A885-4BE3-A3E7-6D5BEEA58F35}</a:tableStyleId>
              </a:tblPr>
              <a:tblGrid>
                <a:gridCol w="1094054">
                  <a:extLst>
                    <a:ext uri="{9D8B030D-6E8A-4147-A177-3AD203B41FA5}">
                      <a16:colId xmlns:a16="http://schemas.microsoft.com/office/drawing/2014/main" val="3838563777"/>
                    </a:ext>
                  </a:extLst>
                </a:gridCol>
                <a:gridCol w="1094054">
                  <a:extLst>
                    <a:ext uri="{9D8B030D-6E8A-4147-A177-3AD203B41FA5}">
                      <a16:colId xmlns:a16="http://schemas.microsoft.com/office/drawing/2014/main" val="2948650749"/>
                    </a:ext>
                  </a:extLst>
                </a:gridCol>
              </a:tblGrid>
              <a:tr h="0">
                <a:tc>
                  <a:txBody>
                    <a:bodyPr/>
                    <a:lstStyle/>
                    <a:p>
                      <a:endParaRPr lang="en-US" sz="1400" dirty="0">
                        <a:solidFill>
                          <a:schemeClr val="bg1"/>
                        </a:solidFill>
                      </a:endParaRPr>
                    </a:p>
                  </a:txBody>
                  <a:tcPr>
                    <a:solidFill>
                      <a:schemeClr val="tx1"/>
                    </a:solidFill>
                  </a:tcPr>
                </a:tc>
                <a:tc>
                  <a:txBody>
                    <a:bodyPr/>
                    <a:lstStyle/>
                    <a:p>
                      <a:pPr algn="ctr"/>
                      <a:r>
                        <a:rPr lang="en-US" sz="1400" dirty="0">
                          <a:solidFill>
                            <a:schemeClr val="bg1"/>
                          </a:solidFill>
                        </a:rPr>
                        <a:t>Patients </a:t>
                      </a:r>
                    </a:p>
                    <a:p>
                      <a:pPr algn="ctr"/>
                      <a:r>
                        <a:rPr lang="en-US" sz="1400" dirty="0">
                          <a:solidFill>
                            <a:schemeClr val="bg1"/>
                          </a:solidFill>
                        </a:rPr>
                        <a:t>(N = 30)</a:t>
                      </a:r>
                    </a:p>
                  </a:txBody>
                  <a:tcPr>
                    <a:solidFill>
                      <a:schemeClr val="tx1"/>
                    </a:solidFill>
                  </a:tcPr>
                </a:tc>
                <a:extLst>
                  <a:ext uri="{0D108BD9-81ED-4DB2-BD59-A6C34878D82A}">
                    <a16:rowId xmlns:a16="http://schemas.microsoft.com/office/drawing/2014/main" val="3325072365"/>
                  </a:ext>
                </a:extLst>
              </a:tr>
              <a:tr h="0">
                <a:tc>
                  <a:txBody>
                    <a:bodyPr/>
                    <a:lstStyle/>
                    <a:p>
                      <a:r>
                        <a:rPr lang="en-US" sz="1400" dirty="0">
                          <a:solidFill>
                            <a:schemeClr val="bg1"/>
                          </a:solidFill>
                        </a:rPr>
                        <a:t>Events, n</a:t>
                      </a:r>
                    </a:p>
                  </a:txBody>
                  <a:tcPr>
                    <a:solidFill>
                      <a:schemeClr val="tx1"/>
                    </a:solidFill>
                  </a:tcPr>
                </a:tc>
                <a:tc>
                  <a:txBody>
                    <a:bodyPr/>
                    <a:lstStyle/>
                    <a:p>
                      <a:pPr algn="ctr"/>
                      <a:r>
                        <a:rPr lang="en-US" sz="1400" dirty="0">
                          <a:solidFill>
                            <a:schemeClr val="bg1"/>
                          </a:solidFill>
                        </a:rPr>
                        <a:t>24</a:t>
                      </a:r>
                    </a:p>
                  </a:txBody>
                  <a:tcPr>
                    <a:solidFill>
                      <a:schemeClr val="tx1"/>
                    </a:solidFill>
                  </a:tcPr>
                </a:tc>
                <a:extLst>
                  <a:ext uri="{0D108BD9-81ED-4DB2-BD59-A6C34878D82A}">
                    <a16:rowId xmlns:a16="http://schemas.microsoft.com/office/drawing/2014/main" val="3652112332"/>
                  </a:ext>
                </a:extLst>
              </a:tr>
              <a:tr h="0">
                <a:tc>
                  <a:txBody>
                    <a:bodyPr/>
                    <a:lstStyle/>
                    <a:p>
                      <a:r>
                        <a:rPr lang="en-US" sz="1400" dirty="0">
                          <a:solidFill>
                            <a:schemeClr val="bg1"/>
                          </a:solidFill>
                        </a:rPr>
                        <a:t>Median, mo (90% CI)</a:t>
                      </a:r>
                    </a:p>
                  </a:txBody>
                  <a:tcPr>
                    <a:solidFill>
                      <a:schemeClr val="tx1"/>
                    </a:solidFill>
                  </a:tcPr>
                </a:tc>
                <a:tc>
                  <a:txBody>
                    <a:bodyPr/>
                    <a:lstStyle/>
                    <a:p>
                      <a:pPr algn="ctr"/>
                      <a:r>
                        <a:rPr lang="en-US" sz="1400" dirty="0">
                          <a:solidFill>
                            <a:schemeClr val="bg1"/>
                          </a:solidFill>
                        </a:rPr>
                        <a:t>5.5 (3.9-8.1)</a:t>
                      </a:r>
                    </a:p>
                  </a:txBody>
                  <a:tcPr>
                    <a:solidFill>
                      <a:schemeClr val="tx1"/>
                    </a:solidFill>
                  </a:tcPr>
                </a:tc>
                <a:extLst>
                  <a:ext uri="{0D108BD9-81ED-4DB2-BD59-A6C34878D82A}">
                    <a16:rowId xmlns:a16="http://schemas.microsoft.com/office/drawing/2014/main" val="3989383751"/>
                  </a:ext>
                </a:extLst>
              </a:tr>
            </a:tbl>
          </a:graphicData>
        </a:graphic>
      </p:graphicFrame>
      <p:graphicFrame>
        <p:nvGraphicFramePr>
          <p:cNvPr id="20" name="Table 16">
            <a:extLst>
              <a:ext uri="{FF2B5EF4-FFF2-40B4-BE49-F238E27FC236}">
                <a16:creationId xmlns:a16="http://schemas.microsoft.com/office/drawing/2014/main" id="{EE7C4105-1BCB-5393-E148-F7F16FB441F4}"/>
              </a:ext>
            </a:extLst>
          </p:cNvPr>
          <p:cNvGraphicFramePr>
            <a:graphicFrameLocks/>
          </p:cNvGraphicFramePr>
          <p:nvPr>
            <p:extLst>
              <p:ext uri="{D42A27DB-BD31-4B8C-83A1-F6EECF244321}">
                <p14:modId xmlns:p14="http://schemas.microsoft.com/office/powerpoint/2010/main" val="3801224851"/>
              </p:ext>
            </p:extLst>
          </p:nvPr>
        </p:nvGraphicFramePr>
        <p:xfrm>
          <a:off x="9296377" y="1600200"/>
          <a:ext cx="2329990" cy="1341120"/>
        </p:xfrm>
        <a:graphic>
          <a:graphicData uri="http://schemas.openxmlformats.org/drawingml/2006/table">
            <a:tbl>
              <a:tblPr firstRow="1" bandRow="1">
                <a:tableStyleId>{93296810-A885-4BE3-A3E7-6D5BEEA58F35}</a:tableStyleId>
              </a:tblPr>
              <a:tblGrid>
                <a:gridCol w="1064333">
                  <a:extLst>
                    <a:ext uri="{9D8B030D-6E8A-4147-A177-3AD203B41FA5}">
                      <a16:colId xmlns:a16="http://schemas.microsoft.com/office/drawing/2014/main" val="3838563777"/>
                    </a:ext>
                  </a:extLst>
                </a:gridCol>
                <a:gridCol w="1265657">
                  <a:extLst>
                    <a:ext uri="{9D8B030D-6E8A-4147-A177-3AD203B41FA5}">
                      <a16:colId xmlns:a16="http://schemas.microsoft.com/office/drawing/2014/main" val="2948650749"/>
                    </a:ext>
                  </a:extLst>
                </a:gridCol>
              </a:tblGrid>
              <a:tr h="0">
                <a:tc>
                  <a:txBody>
                    <a:bodyPr/>
                    <a:lstStyle/>
                    <a:p>
                      <a:endParaRPr lang="en-US" sz="1400" dirty="0">
                        <a:solidFill>
                          <a:schemeClr val="bg1"/>
                        </a:solidFill>
                      </a:endParaRPr>
                    </a:p>
                  </a:txBody>
                  <a:tcPr>
                    <a:solidFill>
                      <a:schemeClr val="tx1"/>
                    </a:solidFill>
                  </a:tcPr>
                </a:tc>
                <a:tc>
                  <a:txBody>
                    <a:bodyPr/>
                    <a:lstStyle/>
                    <a:p>
                      <a:pPr algn="ctr"/>
                      <a:r>
                        <a:rPr lang="en-US" sz="1400" dirty="0">
                          <a:solidFill>
                            <a:schemeClr val="bg1"/>
                          </a:solidFill>
                        </a:rPr>
                        <a:t>Patients </a:t>
                      </a:r>
                    </a:p>
                    <a:p>
                      <a:pPr algn="ctr"/>
                      <a:r>
                        <a:rPr lang="en-US" sz="1400" dirty="0">
                          <a:solidFill>
                            <a:schemeClr val="bg1"/>
                          </a:solidFill>
                        </a:rPr>
                        <a:t>(N = 30)</a:t>
                      </a:r>
                    </a:p>
                  </a:txBody>
                  <a:tcPr>
                    <a:solidFill>
                      <a:schemeClr val="tx1"/>
                    </a:solidFill>
                  </a:tcPr>
                </a:tc>
                <a:extLst>
                  <a:ext uri="{0D108BD9-81ED-4DB2-BD59-A6C34878D82A}">
                    <a16:rowId xmlns:a16="http://schemas.microsoft.com/office/drawing/2014/main" val="3325072365"/>
                  </a:ext>
                </a:extLst>
              </a:tr>
              <a:tr h="0">
                <a:tc>
                  <a:txBody>
                    <a:bodyPr/>
                    <a:lstStyle/>
                    <a:p>
                      <a:r>
                        <a:rPr lang="en-US" sz="1400" dirty="0">
                          <a:solidFill>
                            <a:schemeClr val="bg1"/>
                          </a:solidFill>
                        </a:rPr>
                        <a:t>Events, n</a:t>
                      </a:r>
                    </a:p>
                  </a:txBody>
                  <a:tcPr>
                    <a:solidFill>
                      <a:schemeClr val="tx1"/>
                    </a:solidFill>
                  </a:tcPr>
                </a:tc>
                <a:tc>
                  <a:txBody>
                    <a:bodyPr/>
                    <a:lstStyle/>
                    <a:p>
                      <a:pPr algn="ctr"/>
                      <a:r>
                        <a:rPr lang="en-US" sz="1400" dirty="0">
                          <a:solidFill>
                            <a:schemeClr val="bg1"/>
                          </a:solidFill>
                        </a:rPr>
                        <a:t>15</a:t>
                      </a:r>
                    </a:p>
                  </a:txBody>
                  <a:tcPr>
                    <a:solidFill>
                      <a:schemeClr val="tx1"/>
                    </a:solidFill>
                  </a:tcPr>
                </a:tc>
                <a:extLst>
                  <a:ext uri="{0D108BD9-81ED-4DB2-BD59-A6C34878D82A}">
                    <a16:rowId xmlns:a16="http://schemas.microsoft.com/office/drawing/2014/main" val="3652112332"/>
                  </a:ext>
                </a:extLst>
              </a:tr>
              <a:tr h="0">
                <a:tc>
                  <a:txBody>
                    <a:bodyPr/>
                    <a:lstStyle/>
                    <a:p>
                      <a:r>
                        <a:rPr lang="en-US" sz="1400" dirty="0">
                          <a:solidFill>
                            <a:schemeClr val="bg1"/>
                          </a:solidFill>
                        </a:rPr>
                        <a:t>Median, mo (90% CI)</a:t>
                      </a:r>
                    </a:p>
                  </a:txBody>
                  <a:tcPr>
                    <a:solidFill>
                      <a:schemeClr val="tx1"/>
                    </a:solidFill>
                  </a:tcPr>
                </a:tc>
                <a:tc>
                  <a:txBody>
                    <a:bodyPr/>
                    <a:lstStyle/>
                    <a:p>
                      <a:pPr algn="ctr"/>
                      <a:r>
                        <a:rPr lang="en-US" sz="1400" dirty="0">
                          <a:solidFill>
                            <a:schemeClr val="bg1"/>
                          </a:solidFill>
                        </a:rPr>
                        <a:t>15.5 (6.5-16.7)</a:t>
                      </a:r>
                    </a:p>
                  </a:txBody>
                  <a:tcPr>
                    <a:solidFill>
                      <a:schemeClr val="tx1"/>
                    </a:solidFill>
                  </a:tcPr>
                </a:tc>
                <a:extLst>
                  <a:ext uri="{0D108BD9-81ED-4DB2-BD59-A6C34878D82A}">
                    <a16:rowId xmlns:a16="http://schemas.microsoft.com/office/drawing/2014/main" val="3989383751"/>
                  </a:ext>
                </a:extLst>
              </a:tr>
            </a:tbl>
          </a:graphicData>
        </a:graphic>
      </p:graphicFrame>
      <p:sp>
        <p:nvSpPr>
          <p:cNvPr id="21" name="TextBox 20">
            <a:extLst>
              <a:ext uri="{FF2B5EF4-FFF2-40B4-BE49-F238E27FC236}">
                <a16:creationId xmlns:a16="http://schemas.microsoft.com/office/drawing/2014/main" id="{DB7036D9-5777-09BC-F475-6593BB3CBDC7}"/>
              </a:ext>
            </a:extLst>
          </p:cNvPr>
          <p:cNvSpPr txBox="1"/>
          <p:nvPr/>
        </p:nvSpPr>
        <p:spPr bwMode="auto">
          <a:xfrm>
            <a:off x="3245944" y="1510730"/>
            <a:ext cx="5198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a:t>
            </a:r>
          </a:p>
        </p:txBody>
      </p:sp>
      <p:sp>
        <p:nvSpPr>
          <p:cNvPr id="2" name="Freeform: Shape 1">
            <a:extLst>
              <a:ext uri="{FF2B5EF4-FFF2-40B4-BE49-F238E27FC236}">
                <a16:creationId xmlns:a16="http://schemas.microsoft.com/office/drawing/2014/main" id="{2B7A1EB5-8C33-02D5-73E2-1064271486AE}"/>
              </a:ext>
            </a:extLst>
          </p:cNvPr>
          <p:cNvSpPr/>
          <p:nvPr/>
        </p:nvSpPr>
        <p:spPr bwMode="auto">
          <a:xfrm>
            <a:off x="1244869" y="1932039"/>
            <a:ext cx="4604275" cy="2960625"/>
          </a:xfrm>
          <a:custGeom>
            <a:avLst/>
            <a:gdLst>
              <a:gd name="connsiteX0" fmla="*/ 0 w 4645742"/>
              <a:gd name="connsiteY0" fmla="*/ 0 h 2964426"/>
              <a:gd name="connsiteX1" fmla="*/ 0 w 4645742"/>
              <a:gd name="connsiteY1" fmla="*/ 2964426 h 2964426"/>
              <a:gd name="connsiteX2" fmla="*/ 4645742 w 4645742"/>
              <a:gd name="connsiteY2" fmla="*/ 2964426 h 2964426"/>
            </a:gdLst>
            <a:ahLst/>
            <a:cxnLst>
              <a:cxn ang="0">
                <a:pos x="connsiteX0" y="connsiteY0"/>
              </a:cxn>
              <a:cxn ang="0">
                <a:pos x="connsiteX1" y="connsiteY1"/>
              </a:cxn>
              <a:cxn ang="0">
                <a:pos x="connsiteX2" y="connsiteY2"/>
              </a:cxn>
            </a:cxnLst>
            <a:rect l="l" t="t" r="r" b="b"/>
            <a:pathLst>
              <a:path w="4645742" h="2964426">
                <a:moveTo>
                  <a:pt x="0" y="0"/>
                </a:moveTo>
                <a:lnTo>
                  <a:pt x="0" y="2964426"/>
                </a:lnTo>
                <a:lnTo>
                  <a:pt x="4645742" y="2964426"/>
                </a:lnTo>
              </a:path>
            </a:pathLst>
          </a:custGeom>
          <a:noFill/>
          <a:ln w="28575">
            <a:solidFill>
              <a:schemeClr val="bg1"/>
            </a:solidFill>
            <a:miter lim="800000"/>
            <a:headEnd/>
            <a:tailEnd/>
          </a:ln>
        </p:spPr>
        <p:txBody>
          <a:bodyPr rtlCol="0" anchor="ctr"/>
          <a:lstStyle/>
          <a:p>
            <a:pPr algn="ctr"/>
            <a:endParaRPr lang="en-US"/>
          </a:p>
        </p:txBody>
      </p:sp>
      <p:grpSp>
        <p:nvGrpSpPr>
          <p:cNvPr id="6" name="Group 5">
            <a:extLst>
              <a:ext uri="{FF2B5EF4-FFF2-40B4-BE49-F238E27FC236}">
                <a16:creationId xmlns:a16="http://schemas.microsoft.com/office/drawing/2014/main" id="{D7C13517-9123-3977-50DB-4614E9BE08A3}"/>
              </a:ext>
            </a:extLst>
          </p:cNvPr>
          <p:cNvGrpSpPr/>
          <p:nvPr/>
        </p:nvGrpSpPr>
        <p:grpSpPr>
          <a:xfrm>
            <a:off x="1175145" y="1938220"/>
            <a:ext cx="84193" cy="2958245"/>
            <a:chOff x="1269229" y="1979531"/>
            <a:chExt cx="87406" cy="1563630"/>
          </a:xfrm>
        </p:grpSpPr>
        <p:cxnSp>
          <p:nvCxnSpPr>
            <p:cNvPr id="7" name="Straight Connector 6">
              <a:extLst>
                <a:ext uri="{FF2B5EF4-FFF2-40B4-BE49-F238E27FC236}">
                  <a16:creationId xmlns:a16="http://schemas.microsoft.com/office/drawing/2014/main" id="{F316D218-3743-5EF5-B3B3-020279478B8F}"/>
                </a:ext>
              </a:extLst>
            </p:cNvPr>
            <p:cNvCxnSpPr>
              <a:cxnSpLocks/>
            </p:cNvCxnSpPr>
            <p:nvPr/>
          </p:nvCxnSpPr>
          <p:spPr bwMode="auto">
            <a:xfrm>
              <a:off x="1269229" y="197953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C7A60D95-4067-019A-4FE6-621E35700EA1}"/>
                </a:ext>
              </a:extLst>
            </p:cNvPr>
            <p:cNvCxnSpPr>
              <a:cxnSpLocks/>
            </p:cNvCxnSpPr>
            <p:nvPr/>
          </p:nvCxnSpPr>
          <p:spPr bwMode="auto">
            <a:xfrm>
              <a:off x="1269229" y="2292257"/>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8B18A29-72FC-FE11-C4C5-4C9F0D53E4D0}"/>
                </a:ext>
              </a:extLst>
            </p:cNvPr>
            <p:cNvCxnSpPr>
              <a:cxnSpLocks/>
            </p:cNvCxnSpPr>
            <p:nvPr/>
          </p:nvCxnSpPr>
          <p:spPr bwMode="auto">
            <a:xfrm>
              <a:off x="1269229" y="2604983"/>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A297331-6F4D-CBF7-A58D-E8E1B24A81C5}"/>
                </a:ext>
              </a:extLst>
            </p:cNvPr>
            <p:cNvCxnSpPr>
              <a:cxnSpLocks/>
            </p:cNvCxnSpPr>
            <p:nvPr/>
          </p:nvCxnSpPr>
          <p:spPr bwMode="auto">
            <a:xfrm>
              <a:off x="1269229" y="2917709"/>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2E4AA26-3E3D-1DB6-72D6-EFC43B8FF8A3}"/>
                </a:ext>
              </a:extLst>
            </p:cNvPr>
            <p:cNvCxnSpPr>
              <a:cxnSpLocks/>
            </p:cNvCxnSpPr>
            <p:nvPr/>
          </p:nvCxnSpPr>
          <p:spPr bwMode="auto">
            <a:xfrm>
              <a:off x="1269229" y="3230435"/>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1029A3C-E82E-F900-81F0-FECF155213A4}"/>
                </a:ext>
              </a:extLst>
            </p:cNvPr>
            <p:cNvCxnSpPr>
              <a:cxnSpLocks/>
            </p:cNvCxnSpPr>
            <p:nvPr/>
          </p:nvCxnSpPr>
          <p:spPr bwMode="auto">
            <a:xfrm>
              <a:off x="1269229" y="3543161"/>
              <a:ext cx="87406" cy="0"/>
            </a:xfrm>
            <a:prstGeom prst="line">
              <a:avLst/>
            </a:prstGeom>
            <a:noFill/>
            <a:ln w="28575" cap="flat" cmpd="sng" algn="ctr">
              <a:solidFill>
                <a:schemeClr val="bg1"/>
              </a:solidFill>
              <a:prstDash val="solid"/>
              <a:round/>
              <a:headEnd type="none" w="med" len="med"/>
              <a:tailEnd type="none" w="med" len="med"/>
            </a:ln>
            <a:effectLst/>
          </p:spPr>
        </p:cxnSp>
      </p:grpSp>
      <p:sp>
        <p:nvSpPr>
          <p:cNvPr id="25" name="TextBox 24">
            <a:extLst>
              <a:ext uri="{FF2B5EF4-FFF2-40B4-BE49-F238E27FC236}">
                <a16:creationId xmlns:a16="http://schemas.microsoft.com/office/drawing/2014/main" id="{B5FE6D00-FCC1-F7A9-62D9-FCB3C596BA42}"/>
              </a:ext>
            </a:extLst>
          </p:cNvPr>
          <p:cNvSpPr txBox="1"/>
          <p:nvPr/>
        </p:nvSpPr>
        <p:spPr bwMode="auto">
          <a:xfrm>
            <a:off x="609759" y="1746044"/>
            <a:ext cx="6146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6" name="TextBox 25">
            <a:extLst>
              <a:ext uri="{FF2B5EF4-FFF2-40B4-BE49-F238E27FC236}">
                <a16:creationId xmlns:a16="http://schemas.microsoft.com/office/drawing/2014/main" id="{A1637132-1253-F11A-1D08-2CBAEC6F6304}"/>
              </a:ext>
            </a:extLst>
          </p:cNvPr>
          <p:cNvSpPr txBox="1"/>
          <p:nvPr/>
        </p:nvSpPr>
        <p:spPr bwMode="auto">
          <a:xfrm>
            <a:off x="744025" y="2352259"/>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7" name="TextBox 26">
            <a:extLst>
              <a:ext uri="{FF2B5EF4-FFF2-40B4-BE49-F238E27FC236}">
                <a16:creationId xmlns:a16="http://schemas.microsoft.com/office/drawing/2014/main" id="{7749F6D0-16EE-DCC6-FA1A-340D2840E24D}"/>
              </a:ext>
            </a:extLst>
          </p:cNvPr>
          <p:cNvSpPr txBox="1"/>
          <p:nvPr/>
        </p:nvSpPr>
        <p:spPr bwMode="auto">
          <a:xfrm>
            <a:off x="749150" y="2933659"/>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8" name="TextBox 27">
            <a:extLst>
              <a:ext uri="{FF2B5EF4-FFF2-40B4-BE49-F238E27FC236}">
                <a16:creationId xmlns:a16="http://schemas.microsoft.com/office/drawing/2014/main" id="{0AE3F2B8-6538-89A2-7E40-25E65D5C0CA1}"/>
              </a:ext>
            </a:extLst>
          </p:cNvPr>
          <p:cNvSpPr txBox="1"/>
          <p:nvPr/>
        </p:nvSpPr>
        <p:spPr bwMode="auto">
          <a:xfrm>
            <a:off x="753369" y="3540153"/>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9" name="TextBox 28">
            <a:extLst>
              <a:ext uri="{FF2B5EF4-FFF2-40B4-BE49-F238E27FC236}">
                <a16:creationId xmlns:a16="http://schemas.microsoft.com/office/drawing/2014/main" id="{33863887-52C5-D54C-4DA9-8EF6D4F8167C}"/>
              </a:ext>
            </a:extLst>
          </p:cNvPr>
          <p:cNvSpPr txBox="1"/>
          <p:nvPr/>
        </p:nvSpPr>
        <p:spPr bwMode="auto">
          <a:xfrm>
            <a:off x="758494" y="4122421"/>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0" name="TextBox 29">
            <a:extLst>
              <a:ext uri="{FF2B5EF4-FFF2-40B4-BE49-F238E27FC236}">
                <a16:creationId xmlns:a16="http://schemas.microsoft.com/office/drawing/2014/main" id="{69451595-6A29-5C0A-8794-8EA90F3B3A54}"/>
              </a:ext>
            </a:extLst>
          </p:cNvPr>
          <p:cNvSpPr txBox="1"/>
          <p:nvPr/>
        </p:nvSpPr>
        <p:spPr bwMode="auto">
          <a:xfrm>
            <a:off x="742336" y="470374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32" name="Group 31">
            <a:extLst>
              <a:ext uri="{FF2B5EF4-FFF2-40B4-BE49-F238E27FC236}">
                <a16:creationId xmlns:a16="http://schemas.microsoft.com/office/drawing/2014/main" id="{D90991A3-5EDA-CF3C-71D7-A80121EEDCD9}"/>
              </a:ext>
            </a:extLst>
          </p:cNvPr>
          <p:cNvGrpSpPr/>
          <p:nvPr/>
        </p:nvGrpSpPr>
        <p:grpSpPr>
          <a:xfrm rot="5400000">
            <a:off x="3117594" y="3035981"/>
            <a:ext cx="85050" cy="3811902"/>
            <a:chOff x="1269229" y="1979531"/>
            <a:chExt cx="87406" cy="1563630"/>
          </a:xfrm>
        </p:grpSpPr>
        <p:cxnSp>
          <p:nvCxnSpPr>
            <p:cNvPr id="33" name="Straight Connector 32">
              <a:extLst>
                <a:ext uri="{FF2B5EF4-FFF2-40B4-BE49-F238E27FC236}">
                  <a16:creationId xmlns:a16="http://schemas.microsoft.com/office/drawing/2014/main" id="{C1B52A1C-71CF-5780-3BFD-3326ED126286}"/>
                </a:ext>
              </a:extLst>
            </p:cNvPr>
            <p:cNvCxnSpPr>
              <a:cxnSpLocks/>
            </p:cNvCxnSpPr>
            <p:nvPr/>
          </p:nvCxnSpPr>
          <p:spPr bwMode="auto">
            <a:xfrm>
              <a:off x="1269229" y="197953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C4D0B27A-3702-2A57-5069-17F7C27C57F0}"/>
                </a:ext>
              </a:extLst>
            </p:cNvPr>
            <p:cNvCxnSpPr>
              <a:cxnSpLocks/>
            </p:cNvCxnSpPr>
            <p:nvPr/>
          </p:nvCxnSpPr>
          <p:spPr bwMode="auto">
            <a:xfrm>
              <a:off x="1269229" y="2292257"/>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4C373948-F80B-1224-1FF4-1B0FF5098AA7}"/>
                </a:ext>
              </a:extLst>
            </p:cNvPr>
            <p:cNvCxnSpPr>
              <a:cxnSpLocks/>
            </p:cNvCxnSpPr>
            <p:nvPr/>
          </p:nvCxnSpPr>
          <p:spPr bwMode="auto">
            <a:xfrm>
              <a:off x="1269229" y="2604983"/>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399E881D-FAC5-5E28-E7B7-7475F2944915}"/>
                </a:ext>
              </a:extLst>
            </p:cNvPr>
            <p:cNvCxnSpPr>
              <a:cxnSpLocks/>
            </p:cNvCxnSpPr>
            <p:nvPr/>
          </p:nvCxnSpPr>
          <p:spPr bwMode="auto">
            <a:xfrm>
              <a:off x="1269229" y="2917709"/>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EC028F0A-6266-3C43-C3EC-86809D309E06}"/>
                </a:ext>
              </a:extLst>
            </p:cNvPr>
            <p:cNvCxnSpPr>
              <a:cxnSpLocks/>
            </p:cNvCxnSpPr>
            <p:nvPr/>
          </p:nvCxnSpPr>
          <p:spPr bwMode="auto">
            <a:xfrm>
              <a:off x="1269229" y="3230435"/>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9DD08B60-C917-064B-DE00-2DE9A32B9984}"/>
                </a:ext>
              </a:extLst>
            </p:cNvPr>
            <p:cNvCxnSpPr>
              <a:cxnSpLocks/>
            </p:cNvCxnSpPr>
            <p:nvPr/>
          </p:nvCxnSpPr>
          <p:spPr bwMode="auto">
            <a:xfrm>
              <a:off x="1269229" y="3543161"/>
              <a:ext cx="87406" cy="0"/>
            </a:xfrm>
            <a:prstGeom prst="line">
              <a:avLst/>
            </a:prstGeom>
            <a:noFill/>
            <a:ln w="28575" cap="flat" cmpd="sng" algn="ctr">
              <a:solidFill>
                <a:schemeClr val="bg1"/>
              </a:solidFill>
              <a:prstDash val="solid"/>
              <a:round/>
              <a:headEnd type="none" w="med" len="med"/>
              <a:tailEnd type="none" w="med" len="med"/>
            </a:ln>
            <a:effectLst/>
          </p:spPr>
        </p:cxnSp>
      </p:grpSp>
      <p:cxnSp>
        <p:nvCxnSpPr>
          <p:cNvPr id="39" name="Straight Connector 38">
            <a:extLst>
              <a:ext uri="{FF2B5EF4-FFF2-40B4-BE49-F238E27FC236}">
                <a16:creationId xmlns:a16="http://schemas.microsoft.com/office/drawing/2014/main" id="{6C74EEDC-7CBF-C50D-E8B2-11E8E9E68C74}"/>
              </a:ext>
            </a:extLst>
          </p:cNvPr>
          <p:cNvCxnSpPr>
            <a:cxnSpLocks/>
          </p:cNvCxnSpPr>
          <p:nvPr/>
        </p:nvCxnSpPr>
        <p:spPr bwMode="auto">
          <a:xfrm rot="5400000">
            <a:off x="5790463" y="4927815"/>
            <a:ext cx="85050" cy="0"/>
          </a:xfrm>
          <a:prstGeom prst="line">
            <a:avLst/>
          </a:prstGeom>
          <a:noFill/>
          <a:ln w="28575" cap="flat" cmpd="sng" algn="ctr">
            <a:solidFill>
              <a:schemeClr val="bg1"/>
            </a:solidFill>
            <a:prstDash val="solid"/>
            <a:round/>
            <a:headEnd type="none" w="med" len="med"/>
            <a:tailEnd type="none" w="med" len="med"/>
          </a:ln>
          <a:effectLst/>
        </p:spPr>
      </p:cxnSp>
      <p:sp>
        <p:nvSpPr>
          <p:cNvPr id="40" name="TextBox 39">
            <a:extLst>
              <a:ext uri="{FF2B5EF4-FFF2-40B4-BE49-F238E27FC236}">
                <a16:creationId xmlns:a16="http://schemas.microsoft.com/office/drawing/2014/main" id="{0FD1AF23-AA4A-AE7B-B319-7AEE2EA20235}"/>
              </a:ext>
            </a:extLst>
          </p:cNvPr>
          <p:cNvSpPr txBox="1"/>
          <p:nvPr/>
        </p:nvSpPr>
        <p:spPr bwMode="auto">
          <a:xfrm>
            <a:off x="1013962" y="490799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1" name="TextBox 40">
            <a:extLst>
              <a:ext uri="{FF2B5EF4-FFF2-40B4-BE49-F238E27FC236}">
                <a16:creationId xmlns:a16="http://schemas.microsoft.com/office/drawing/2014/main" id="{FE9D4A19-1AD7-CB8C-1A5F-9AD00D00B662}"/>
              </a:ext>
            </a:extLst>
          </p:cNvPr>
          <p:cNvSpPr txBox="1"/>
          <p:nvPr/>
        </p:nvSpPr>
        <p:spPr bwMode="auto">
          <a:xfrm>
            <a:off x="1771806" y="490799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42" name="TextBox 41">
            <a:extLst>
              <a:ext uri="{FF2B5EF4-FFF2-40B4-BE49-F238E27FC236}">
                <a16:creationId xmlns:a16="http://schemas.microsoft.com/office/drawing/2014/main" id="{5B935FEA-6B56-45C5-8457-420D201C90A3}"/>
              </a:ext>
            </a:extLst>
          </p:cNvPr>
          <p:cNvSpPr txBox="1"/>
          <p:nvPr/>
        </p:nvSpPr>
        <p:spPr bwMode="auto">
          <a:xfrm>
            <a:off x="2543260" y="490799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43" name="TextBox 42">
            <a:extLst>
              <a:ext uri="{FF2B5EF4-FFF2-40B4-BE49-F238E27FC236}">
                <a16:creationId xmlns:a16="http://schemas.microsoft.com/office/drawing/2014/main" id="{85E95262-C9BF-6291-4152-B77A3AB8D7D6}"/>
              </a:ext>
            </a:extLst>
          </p:cNvPr>
          <p:cNvSpPr txBox="1"/>
          <p:nvPr/>
        </p:nvSpPr>
        <p:spPr bwMode="auto">
          <a:xfrm>
            <a:off x="3301104" y="490799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44" name="TextBox 43">
            <a:extLst>
              <a:ext uri="{FF2B5EF4-FFF2-40B4-BE49-F238E27FC236}">
                <a16:creationId xmlns:a16="http://schemas.microsoft.com/office/drawing/2014/main" id="{45572B92-971B-3F5E-5055-BE35D97C0E7E}"/>
              </a:ext>
            </a:extLst>
          </p:cNvPr>
          <p:cNvSpPr txBox="1"/>
          <p:nvPr/>
        </p:nvSpPr>
        <p:spPr bwMode="auto">
          <a:xfrm>
            <a:off x="4079168" y="4913722"/>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5" name="TextBox 44">
            <a:extLst>
              <a:ext uri="{FF2B5EF4-FFF2-40B4-BE49-F238E27FC236}">
                <a16:creationId xmlns:a16="http://schemas.microsoft.com/office/drawing/2014/main" id="{99671F6A-8F31-07E8-5522-1A694DD97204}"/>
              </a:ext>
            </a:extLst>
          </p:cNvPr>
          <p:cNvSpPr txBox="1"/>
          <p:nvPr/>
        </p:nvSpPr>
        <p:spPr bwMode="auto">
          <a:xfrm>
            <a:off x="4850622" y="4913722"/>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46" name="TextBox 45">
            <a:extLst>
              <a:ext uri="{FF2B5EF4-FFF2-40B4-BE49-F238E27FC236}">
                <a16:creationId xmlns:a16="http://schemas.microsoft.com/office/drawing/2014/main" id="{A3F4CB45-239E-5EE1-C27E-381F65028061}"/>
              </a:ext>
            </a:extLst>
          </p:cNvPr>
          <p:cNvSpPr txBox="1"/>
          <p:nvPr/>
        </p:nvSpPr>
        <p:spPr bwMode="auto">
          <a:xfrm>
            <a:off x="5608466" y="4913722"/>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47" name="TextBox 46">
            <a:extLst>
              <a:ext uri="{FF2B5EF4-FFF2-40B4-BE49-F238E27FC236}">
                <a16:creationId xmlns:a16="http://schemas.microsoft.com/office/drawing/2014/main" id="{2E1D21BB-8012-69DC-AFFB-7D30A0A46D6F}"/>
              </a:ext>
            </a:extLst>
          </p:cNvPr>
          <p:cNvSpPr txBox="1"/>
          <p:nvPr/>
        </p:nvSpPr>
        <p:spPr bwMode="auto">
          <a:xfrm>
            <a:off x="998278" y="554025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8" name="TextBox 47">
            <a:extLst>
              <a:ext uri="{FF2B5EF4-FFF2-40B4-BE49-F238E27FC236}">
                <a16:creationId xmlns:a16="http://schemas.microsoft.com/office/drawing/2014/main" id="{CC05E2D7-BC39-7F19-03A4-88EE8848BD63}"/>
              </a:ext>
            </a:extLst>
          </p:cNvPr>
          <p:cNvSpPr txBox="1"/>
          <p:nvPr/>
        </p:nvSpPr>
        <p:spPr bwMode="auto">
          <a:xfrm>
            <a:off x="1756122" y="554025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9" name="TextBox 48">
            <a:extLst>
              <a:ext uri="{FF2B5EF4-FFF2-40B4-BE49-F238E27FC236}">
                <a16:creationId xmlns:a16="http://schemas.microsoft.com/office/drawing/2014/main" id="{6B90E986-49CB-E7A3-4191-6938A94AB418}"/>
              </a:ext>
            </a:extLst>
          </p:cNvPr>
          <p:cNvSpPr txBox="1"/>
          <p:nvPr/>
        </p:nvSpPr>
        <p:spPr bwMode="auto">
          <a:xfrm>
            <a:off x="2527576" y="554025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13</a:t>
            </a:r>
          </a:p>
        </p:txBody>
      </p:sp>
      <p:sp>
        <p:nvSpPr>
          <p:cNvPr id="50" name="TextBox 49">
            <a:extLst>
              <a:ext uri="{FF2B5EF4-FFF2-40B4-BE49-F238E27FC236}">
                <a16:creationId xmlns:a16="http://schemas.microsoft.com/office/drawing/2014/main" id="{16959F9B-7F5D-7125-0886-9D2CA39E3A86}"/>
              </a:ext>
            </a:extLst>
          </p:cNvPr>
          <p:cNvSpPr txBox="1"/>
          <p:nvPr/>
        </p:nvSpPr>
        <p:spPr bwMode="auto">
          <a:xfrm>
            <a:off x="3285420" y="554025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51" name="TextBox 50">
            <a:extLst>
              <a:ext uri="{FF2B5EF4-FFF2-40B4-BE49-F238E27FC236}">
                <a16:creationId xmlns:a16="http://schemas.microsoft.com/office/drawing/2014/main" id="{B78BB462-723E-B1B6-4521-382172754344}"/>
              </a:ext>
            </a:extLst>
          </p:cNvPr>
          <p:cNvSpPr txBox="1"/>
          <p:nvPr/>
        </p:nvSpPr>
        <p:spPr bwMode="auto">
          <a:xfrm>
            <a:off x="4063484" y="554597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52" name="TextBox 51">
            <a:extLst>
              <a:ext uri="{FF2B5EF4-FFF2-40B4-BE49-F238E27FC236}">
                <a16:creationId xmlns:a16="http://schemas.microsoft.com/office/drawing/2014/main" id="{C081E71D-90D9-81BE-0C3A-89148CC7BD23}"/>
              </a:ext>
            </a:extLst>
          </p:cNvPr>
          <p:cNvSpPr txBox="1"/>
          <p:nvPr/>
        </p:nvSpPr>
        <p:spPr bwMode="auto">
          <a:xfrm>
            <a:off x="4834938" y="554597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53" name="TextBox 52">
            <a:extLst>
              <a:ext uri="{FF2B5EF4-FFF2-40B4-BE49-F238E27FC236}">
                <a16:creationId xmlns:a16="http://schemas.microsoft.com/office/drawing/2014/main" id="{6E68DBBB-4123-90B1-20FD-B5787BA1D9D0}"/>
              </a:ext>
            </a:extLst>
          </p:cNvPr>
          <p:cNvSpPr txBox="1"/>
          <p:nvPr/>
        </p:nvSpPr>
        <p:spPr bwMode="auto">
          <a:xfrm>
            <a:off x="5592782" y="554597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54" name="Straight Connector 53">
            <a:extLst>
              <a:ext uri="{FF2B5EF4-FFF2-40B4-BE49-F238E27FC236}">
                <a16:creationId xmlns:a16="http://schemas.microsoft.com/office/drawing/2014/main" id="{D4D6323B-8996-B1C9-9144-B8E6BDEFB03C}"/>
              </a:ext>
            </a:extLst>
          </p:cNvPr>
          <p:cNvCxnSpPr>
            <a:cxnSpLocks/>
          </p:cNvCxnSpPr>
          <p:nvPr/>
        </p:nvCxnSpPr>
        <p:spPr bwMode="auto">
          <a:xfrm>
            <a:off x="2778929" y="3429000"/>
            <a:ext cx="0" cy="1441542"/>
          </a:xfrm>
          <a:prstGeom prst="line">
            <a:avLst/>
          </a:prstGeom>
          <a:noFill/>
          <a:ln w="28575" cap="flat" cmpd="sng" algn="ctr">
            <a:solidFill>
              <a:schemeClr val="tx2"/>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id="{0390B0E4-BCD1-B9AD-6F5D-73E342EAB786}"/>
              </a:ext>
            </a:extLst>
          </p:cNvPr>
          <p:cNvCxnSpPr>
            <a:cxnSpLocks/>
          </p:cNvCxnSpPr>
          <p:nvPr/>
        </p:nvCxnSpPr>
        <p:spPr bwMode="auto">
          <a:xfrm>
            <a:off x="4300090" y="4429730"/>
            <a:ext cx="0" cy="413462"/>
          </a:xfrm>
          <a:prstGeom prst="line">
            <a:avLst/>
          </a:prstGeom>
          <a:noFill/>
          <a:ln w="28575" cap="flat" cmpd="sng" algn="ctr">
            <a:solidFill>
              <a:schemeClr val="tx2"/>
            </a:solidFill>
            <a:prstDash val="sysDash"/>
            <a:round/>
            <a:headEnd type="none" w="med" len="med"/>
            <a:tailEnd type="none" w="med" len="med"/>
          </a:ln>
          <a:effectLst/>
        </p:spPr>
      </p:cxnSp>
      <p:sp>
        <p:nvSpPr>
          <p:cNvPr id="59" name="Freeform: Shape 58">
            <a:extLst>
              <a:ext uri="{FF2B5EF4-FFF2-40B4-BE49-F238E27FC236}">
                <a16:creationId xmlns:a16="http://schemas.microsoft.com/office/drawing/2014/main" id="{CF9FC642-8A5A-E3F6-E70D-73BE00E17E0E}"/>
              </a:ext>
            </a:extLst>
          </p:cNvPr>
          <p:cNvSpPr/>
          <p:nvPr/>
        </p:nvSpPr>
        <p:spPr bwMode="auto">
          <a:xfrm>
            <a:off x="1253706" y="1932317"/>
            <a:ext cx="4123426" cy="2955985"/>
          </a:xfrm>
          <a:custGeom>
            <a:avLst/>
            <a:gdLst>
              <a:gd name="connsiteX0" fmla="*/ 0 w 4123426"/>
              <a:gd name="connsiteY0" fmla="*/ 0 h 2955985"/>
              <a:gd name="connsiteX1" fmla="*/ 230037 w 4123426"/>
              <a:gd name="connsiteY1" fmla="*/ 0 h 2955985"/>
              <a:gd name="connsiteX2" fmla="*/ 230037 w 4123426"/>
              <a:gd name="connsiteY2" fmla="*/ 74762 h 2955985"/>
              <a:gd name="connsiteX3" fmla="*/ 230037 w 4123426"/>
              <a:gd name="connsiteY3" fmla="*/ 103517 h 2955985"/>
              <a:gd name="connsiteX4" fmla="*/ 339305 w 4123426"/>
              <a:gd name="connsiteY4" fmla="*/ 103517 h 2955985"/>
              <a:gd name="connsiteX5" fmla="*/ 339305 w 4123426"/>
              <a:gd name="connsiteY5" fmla="*/ 396815 h 2955985"/>
              <a:gd name="connsiteX6" fmla="*/ 345056 w 4123426"/>
              <a:gd name="connsiteY6" fmla="*/ 396815 h 2955985"/>
              <a:gd name="connsiteX7" fmla="*/ 345056 w 4123426"/>
              <a:gd name="connsiteY7" fmla="*/ 500332 h 2955985"/>
              <a:gd name="connsiteX8" fmla="*/ 362309 w 4123426"/>
              <a:gd name="connsiteY8" fmla="*/ 500332 h 2955985"/>
              <a:gd name="connsiteX9" fmla="*/ 362309 w 4123426"/>
              <a:gd name="connsiteY9" fmla="*/ 598098 h 2955985"/>
              <a:gd name="connsiteX10" fmla="*/ 396815 w 4123426"/>
              <a:gd name="connsiteY10" fmla="*/ 598098 h 2955985"/>
              <a:gd name="connsiteX11" fmla="*/ 396815 w 4123426"/>
              <a:gd name="connsiteY11" fmla="*/ 684362 h 2955985"/>
              <a:gd name="connsiteX12" fmla="*/ 402566 w 4123426"/>
              <a:gd name="connsiteY12" fmla="*/ 684362 h 2955985"/>
              <a:gd name="connsiteX13" fmla="*/ 402566 w 4123426"/>
              <a:gd name="connsiteY13" fmla="*/ 793630 h 2955985"/>
              <a:gd name="connsiteX14" fmla="*/ 644105 w 4123426"/>
              <a:gd name="connsiteY14" fmla="*/ 793630 h 2955985"/>
              <a:gd name="connsiteX15" fmla="*/ 644105 w 4123426"/>
              <a:gd name="connsiteY15" fmla="*/ 897147 h 2955985"/>
              <a:gd name="connsiteX16" fmla="*/ 667109 w 4123426"/>
              <a:gd name="connsiteY16" fmla="*/ 897147 h 2955985"/>
              <a:gd name="connsiteX17" fmla="*/ 667109 w 4123426"/>
              <a:gd name="connsiteY17" fmla="*/ 989162 h 2955985"/>
              <a:gd name="connsiteX18" fmla="*/ 1000664 w 4123426"/>
              <a:gd name="connsiteY18" fmla="*/ 989162 h 2955985"/>
              <a:gd name="connsiteX19" fmla="*/ 1000664 w 4123426"/>
              <a:gd name="connsiteY19" fmla="*/ 1086928 h 2955985"/>
              <a:gd name="connsiteX20" fmla="*/ 1029419 w 4123426"/>
              <a:gd name="connsiteY20" fmla="*/ 1086928 h 2955985"/>
              <a:gd name="connsiteX21" fmla="*/ 1029419 w 4123426"/>
              <a:gd name="connsiteY21" fmla="*/ 1196196 h 2955985"/>
              <a:gd name="connsiteX22" fmla="*/ 1063924 w 4123426"/>
              <a:gd name="connsiteY22" fmla="*/ 1196196 h 2955985"/>
              <a:gd name="connsiteX23" fmla="*/ 1063924 w 4123426"/>
              <a:gd name="connsiteY23" fmla="*/ 1282460 h 2955985"/>
              <a:gd name="connsiteX24" fmla="*/ 1155939 w 4123426"/>
              <a:gd name="connsiteY24" fmla="*/ 1282460 h 2955985"/>
              <a:gd name="connsiteX25" fmla="*/ 1155939 w 4123426"/>
              <a:gd name="connsiteY25" fmla="*/ 1385977 h 2955985"/>
              <a:gd name="connsiteX26" fmla="*/ 1397479 w 4123426"/>
              <a:gd name="connsiteY26" fmla="*/ 1385977 h 2955985"/>
              <a:gd name="connsiteX27" fmla="*/ 1397479 w 4123426"/>
              <a:gd name="connsiteY27" fmla="*/ 1489494 h 2955985"/>
              <a:gd name="connsiteX28" fmla="*/ 1869056 w 4123426"/>
              <a:gd name="connsiteY28" fmla="*/ 1489494 h 2955985"/>
              <a:gd name="connsiteX29" fmla="*/ 1869056 w 4123426"/>
              <a:gd name="connsiteY29" fmla="*/ 1598762 h 2955985"/>
              <a:gd name="connsiteX30" fmla="*/ 1874807 w 4123426"/>
              <a:gd name="connsiteY30" fmla="*/ 1604513 h 2955985"/>
              <a:gd name="connsiteX31" fmla="*/ 1874807 w 4123426"/>
              <a:gd name="connsiteY31" fmla="*/ 1719532 h 2955985"/>
              <a:gd name="connsiteX32" fmla="*/ 1897811 w 4123426"/>
              <a:gd name="connsiteY32" fmla="*/ 1719532 h 2955985"/>
              <a:gd name="connsiteX33" fmla="*/ 1897811 w 4123426"/>
              <a:gd name="connsiteY33" fmla="*/ 1828800 h 2955985"/>
              <a:gd name="connsiteX34" fmla="*/ 2041585 w 4123426"/>
              <a:gd name="connsiteY34" fmla="*/ 1828800 h 2955985"/>
              <a:gd name="connsiteX35" fmla="*/ 2041585 w 4123426"/>
              <a:gd name="connsiteY35" fmla="*/ 2168106 h 2955985"/>
              <a:gd name="connsiteX36" fmla="*/ 2093343 w 4123426"/>
              <a:gd name="connsiteY36" fmla="*/ 2168106 h 2955985"/>
              <a:gd name="connsiteX37" fmla="*/ 2093343 w 4123426"/>
              <a:gd name="connsiteY37" fmla="*/ 2334883 h 2955985"/>
              <a:gd name="connsiteX38" fmla="*/ 2122098 w 4123426"/>
              <a:gd name="connsiteY38" fmla="*/ 2334883 h 2955985"/>
              <a:gd name="connsiteX39" fmla="*/ 2122098 w 4123426"/>
              <a:gd name="connsiteY39" fmla="*/ 2484408 h 2955985"/>
              <a:gd name="connsiteX40" fmla="*/ 4123426 w 4123426"/>
              <a:gd name="connsiteY40" fmla="*/ 2484408 h 2955985"/>
              <a:gd name="connsiteX41" fmla="*/ 4123426 w 4123426"/>
              <a:gd name="connsiteY41" fmla="*/ 2955985 h 2955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4123426" h="2955985">
                <a:moveTo>
                  <a:pt x="0" y="0"/>
                </a:moveTo>
                <a:lnTo>
                  <a:pt x="230037" y="0"/>
                </a:lnTo>
                <a:lnTo>
                  <a:pt x="230037" y="74762"/>
                </a:lnTo>
                <a:lnTo>
                  <a:pt x="230037" y="103517"/>
                </a:lnTo>
                <a:lnTo>
                  <a:pt x="339305" y="103517"/>
                </a:lnTo>
                <a:lnTo>
                  <a:pt x="339305" y="396815"/>
                </a:lnTo>
                <a:lnTo>
                  <a:pt x="345056" y="396815"/>
                </a:lnTo>
                <a:lnTo>
                  <a:pt x="345056" y="500332"/>
                </a:lnTo>
                <a:lnTo>
                  <a:pt x="362309" y="500332"/>
                </a:lnTo>
                <a:lnTo>
                  <a:pt x="362309" y="598098"/>
                </a:lnTo>
                <a:lnTo>
                  <a:pt x="396815" y="598098"/>
                </a:lnTo>
                <a:lnTo>
                  <a:pt x="396815" y="684362"/>
                </a:lnTo>
                <a:lnTo>
                  <a:pt x="402566" y="684362"/>
                </a:lnTo>
                <a:lnTo>
                  <a:pt x="402566" y="793630"/>
                </a:lnTo>
                <a:lnTo>
                  <a:pt x="644105" y="793630"/>
                </a:lnTo>
                <a:lnTo>
                  <a:pt x="644105" y="897147"/>
                </a:lnTo>
                <a:lnTo>
                  <a:pt x="667109" y="897147"/>
                </a:lnTo>
                <a:lnTo>
                  <a:pt x="667109" y="989162"/>
                </a:lnTo>
                <a:lnTo>
                  <a:pt x="1000664" y="989162"/>
                </a:lnTo>
                <a:lnTo>
                  <a:pt x="1000664" y="1086928"/>
                </a:lnTo>
                <a:lnTo>
                  <a:pt x="1029419" y="1086928"/>
                </a:lnTo>
                <a:lnTo>
                  <a:pt x="1029419" y="1196196"/>
                </a:lnTo>
                <a:lnTo>
                  <a:pt x="1063924" y="1196196"/>
                </a:lnTo>
                <a:lnTo>
                  <a:pt x="1063924" y="1282460"/>
                </a:lnTo>
                <a:lnTo>
                  <a:pt x="1155939" y="1282460"/>
                </a:lnTo>
                <a:lnTo>
                  <a:pt x="1155939" y="1385977"/>
                </a:lnTo>
                <a:lnTo>
                  <a:pt x="1397479" y="1385977"/>
                </a:lnTo>
                <a:lnTo>
                  <a:pt x="1397479" y="1489494"/>
                </a:lnTo>
                <a:lnTo>
                  <a:pt x="1869056" y="1489494"/>
                </a:lnTo>
                <a:lnTo>
                  <a:pt x="1869056" y="1598762"/>
                </a:lnTo>
                <a:lnTo>
                  <a:pt x="1874807" y="1604513"/>
                </a:lnTo>
                <a:lnTo>
                  <a:pt x="1874807" y="1719532"/>
                </a:lnTo>
                <a:lnTo>
                  <a:pt x="1897811" y="1719532"/>
                </a:lnTo>
                <a:lnTo>
                  <a:pt x="1897811" y="1828800"/>
                </a:lnTo>
                <a:lnTo>
                  <a:pt x="2041585" y="1828800"/>
                </a:lnTo>
                <a:lnTo>
                  <a:pt x="2041585" y="2168106"/>
                </a:lnTo>
                <a:lnTo>
                  <a:pt x="2093343" y="2168106"/>
                </a:lnTo>
                <a:lnTo>
                  <a:pt x="2093343" y="2334883"/>
                </a:lnTo>
                <a:lnTo>
                  <a:pt x="2122098" y="2334883"/>
                </a:lnTo>
                <a:lnTo>
                  <a:pt x="2122098" y="2484408"/>
                </a:lnTo>
                <a:lnTo>
                  <a:pt x="4123426" y="2484408"/>
                </a:lnTo>
                <a:lnTo>
                  <a:pt x="4123426" y="2955985"/>
                </a:lnTo>
              </a:path>
            </a:pathLst>
          </a:custGeom>
          <a:noFill/>
          <a:ln w="28575">
            <a:solidFill>
              <a:schemeClr val="accent1"/>
            </a:solidFill>
            <a:miter lim="800000"/>
            <a:headEnd/>
            <a:tailEnd/>
          </a:ln>
        </p:spPr>
        <p:txBody>
          <a:bodyPr rtlCol="0" anchor="ctr"/>
          <a:lstStyle/>
          <a:p>
            <a:pPr algn="ctr"/>
            <a:endParaRPr lang="en-US"/>
          </a:p>
        </p:txBody>
      </p:sp>
      <p:cxnSp>
        <p:nvCxnSpPr>
          <p:cNvPr id="61" name="Straight Connector 60">
            <a:extLst>
              <a:ext uri="{FF2B5EF4-FFF2-40B4-BE49-F238E27FC236}">
                <a16:creationId xmlns:a16="http://schemas.microsoft.com/office/drawing/2014/main" id="{8E9127EF-0B13-2B35-48BE-EEB90D7BE355}"/>
              </a:ext>
            </a:extLst>
          </p:cNvPr>
          <p:cNvCxnSpPr/>
          <p:nvPr/>
        </p:nvCxnSpPr>
        <p:spPr bwMode="auto">
          <a:xfrm>
            <a:off x="2610928" y="3251233"/>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80BBDD1-2D44-88AA-08DA-8E737EE3942A}"/>
              </a:ext>
            </a:extLst>
          </p:cNvPr>
          <p:cNvCxnSpPr/>
          <p:nvPr/>
        </p:nvCxnSpPr>
        <p:spPr bwMode="auto">
          <a:xfrm>
            <a:off x="2700067" y="3362864"/>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4A321A9-35A6-6DB4-55AF-578E4DBB590A}"/>
              </a:ext>
            </a:extLst>
          </p:cNvPr>
          <p:cNvCxnSpPr/>
          <p:nvPr/>
        </p:nvCxnSpPr>
        <p:spPr bwMode="auto">
          <a:xfrm>
            <a:off x="3326983" y="4030407"/>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5F5BC43D-785C-4127-465F-14958CCB06A0}"/>
              </a:ext>
            </a:extLst>
          </p:cNvPr>
          <p:cNvCxnSpPr>
            <a:cxnSpLocks/>
          </p:cNvCxnSpPr>
          <p:nvPr/>
        </p:nvCxnSpPr>
        <p:spPr bwMode="auto">
          <a:xfrm>
            <a:off x="3375866" y="4363594"/>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81952B1C-D3A9-5666-755C-2EFCF5AC816E}"/>
              </a:ext>
            </a:extLst>
          </p:cNvPr>
          <p:cNvCxnSpPr>
            <a:cxnSpLocks/>
          </p:cNvCxnSpPr>
          <p:nvPr/>
        </p:nvCxnSpPr>
        <p:spPr bwMode="auto">
          <a:xfrm>
            <a:off x="3541309" y="4359482"/>
            <a:ext cx="0" cy="132271"/>
          </a:xfrm>
          <a:prstGeom prst="line">
            <a:avLst/>
          </a:prstGeom>
          <a:noFill/>
          <a:ln w="28575" cap="flat" cmpd="sng" algn="ctr">
            <a:solidFill>
              <a:schemeClr val="accent1"/>
            </a:solidFill>
            <a:prstDash val="solid"/>
            <a:round/>
            <a:headEnd type="none" w="med" len="med"/>
            <a:tailEnd type="none" w="med" len="med"/>
          </a:ln>
          <a:effectLst/>
        </p:spPr>
      </p:cxnSp>
      <p:sp>
        <p:nvSpPr>
          <p:cNvPr id="9220" name="TextBox 9219">
            <a:extLst>
              <a:ext uri="{FF2B5EF4-FFF2-40B4-BE49-F238E27FC236}">
                <a16:creationId xmlns:a16="http://schemas.microsoft.com/office/drawing/2014/main" id="{6EB7ECEC-08D7-D87E-D89B-704912119E63}"/>
              </a:ext>
            </a:extLst>
          </p:cNvPr>
          <p:cNvSpPr txBox="1"/>
          <p:nvPr/>
        </p:nvSpPr>
        <p:spPr bwMode="auto">
          <a:xfrm>
            <a:off x="2606112" y="3107896"/>
            <a:ext cx="8669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49.8%</a:t>
            </a:r>
          </a:p>
        </p:txBody>
      </p:sp>
      <p:sp>
        <p:nvSpPr>
          <p:cNvPr id="9221" name="TextBox 9220">
            <a:extLst>
              <a:ext uri="{FF2B5EF4-FFF2-40B4-BE49-F238E27FC236}">
                <a16:creationId xmlns:a16="http://schemas.microsoft.com/office/drawing/2014/main" id="{0DC33D34-D364-03B1-016D-9FED1B4E76C6}"/>
              </a:ext>
            </a:extLst>
          </p:cNvPr>
          <p:cNvSpPr txBox="1"/>
          <p:nvPr/>
        </p:nvSpPr>
        <p:spPr bwMode="auto">
          <a:xfrm>
            <a:off x="3907132" y="4081541"/>
            <a:ext cx="8669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16.1%</a:t>
            </a:r>
          </a:p>
        </p:txBody>
      </p:sp>
      <p:sp>
        <p:nvSpPr>
          <p:cNvPr id="9222" name="Freeform: Shape 9221">
            <a:extLst>
              <a:ext uri="{FF2B5EF4-FFF2-40B4-BE49-F238E27FC236}">
                <a16:creationId xmlns:a16="http://schemas.microsoft.com/office/drawing/2014/main" id="{61EF664B-5C6A-3E4F-8647-416AB932CC3F}"/>
              </a:ext>
            </a:extLst>
          </p:cNvPr>
          <p:cNvSpPr/>
          <p:nvPr/>
        </p:nvSpPr>
        <p:spPr bwMode="auto">
          <a:xfrm>
            <a:off x="6810779" y="1926313"/>
            <a:ext cx="4604275" cy="2960625"/>
          </a:xfrm>
          <a:custGeom>
            <a:avLst/>
            <a:gdLst>
              <a:gd name="connsiteX0" fmla="*/ 0 w 4645742"/>
              <a:gd name="connsiteY0" fmla="*/ 0 h 2964426"/>
              <a:gd name="connsiteX1" fmla="*/ 0 w 4645742"/>
              <a:gd name="connsiteY1" fmla="*/ 2964426 h 2964426"/>
              <a:gd name="connsiteX2" fmla="*/ 4645742 w 4645742"/>
              <a:gd name="connsiteY2" fmla="*/ 2964426 h 2964426"/>
            </a:gdLst>
            <a:ahLst/>
            <a:cxnLst>
              <a:cxn ang="0">
                <a:pos x="connsiteX0" y="connsiteY0"/>
              </a:cxn>
              <a:cxn ang="0">
                <a:pos x="connsiteX1" y="connsiteY1"/>
              </a:cxn>
              <a:cxn ang="0">
                <a:pos x="connsiteX2" y="connsiteY2"/>
              </a:cxn>
            </a:cxnLst>
            <a:rect l="l" t="t" r="r" b="b"/>
            <a:pathLst>
              <a:path w="4645742" h="2964426">
                <a:moveTo>
                  <a:pt x="0" y="0"/>
                </a:moveTo>
                <a:lnTo>
                  <a:pt x="0" y="2964426"/>
                </a:lnTo>
                <a:lnTo>
                  <a:pt x="4645742" y="2964426"/>
                </a:lnTo>
              </a:path>
            </a:pathLst>
          </a:custGeom>
          <a:noFill/>
          <a:ln w="28575">
            <a:solidFill>
              <a:schemeClr val="bg1"/>
            </a:solidFill>
            <a:miter lim="800000"/>
            <a:headEnd/>
            <a:tailEnd/>
          </a:ln>
        </p:spPr>
        <p:txBody>
          <a:bodyPr rtlCol="0" anchor="ctr"/>
          <a:lstStyle/>
          <a:p>
            <a:pPr algn="ctr"/>
            <a:endParaRPr lang="en-US"/>
          </a:p>
        </p:txBody>
      </p:sp>
      <p:grpSp>
        <p:nvGrpSpPr>
          <p:cNvPr id="9223" name="Group 9222">
            <a:extLst>
              <a:ext uri="{FF2B5EF4-FFF2-40B4-BE49-F238E27FC236}">
                <a16:creationId xmlns:a16="http://schemas.microsoft.com/office/drawing/2014/main" id="{C54286BE-F19F-09F5-0971-74C794B4BFF8}"/>
              </a:ext>
            </a:extLst>
          </p:cNvPr>
          <p:cNvGrpSpPr/>
          <p:nvPr/>
        </p:nvGrpSpPr>
        <p:grpSpPr>
          <a:xfrm>
            <a:off x="6741055" y="1932494"/>
            <a:ext cx="84193" cy="2958245"/>
            <a:chOff x="1269229" y="1979531"/>
            <a:chExt cx="87406" cy="1563630"/>
          </a:xfrm>
        </p:grpSpPr>
        <p:cxnSp>
          <p:nvCxnSpPr>
            <p:cNvPr id="9224" name="Straight Connector 9223">
              <a:extLst>
                <a:ext uri="{FF2B5EF4-FFF2-40B4-BE49-F238E27FC236}">
                  <a16:creationId xmlns:a16="http://schemas.microsoft.com/office/drawing/2014/main" id="{BBAB4B9B-A368-CFF0-6FA3-2EDEABA89433}"/>
                </a:ext>
              </a:extLst>
            </p:cNvPr>
            <p:cNvCxnSpPr>
              <a:cxnSpLocks/>
            </p:cNvCxnSpPr>
            <p:nvPr/>
          </p:nvCxnSpPr>
          <p:spPr bwMode="auto">
            <a:xfrm>
              <a:off x="1269229" y="197953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0AC004F7-2486-628C-AB1E-66303F5CF872}"/>
                </a:ext>
              </a:extLst>
            </p:cNvPr>
            <p:cNvCxnSpPr>
              <a:cxnSpLocks/>
            </p:cNvCxnSpPr>
            <p:nvPr/>
          </p:nvCxnSpPr>
          <p:spPr bwMode="auto">
            <a:xfrm>
              <a:off x="1269229" y="2292257"/>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26" name="Straight Connector 9225">
              <a:extLst>
                <a:ext uri="{FF2B5EF4-FFF2-40B4-BE49-F238E27FC236}">
                  <a16:creationId xmlns:a16="http://schemas.microsoft.com/office/drawing/2014/main" id="{A5300318-59FB-D594-A722-060827579811}"/>
                </a:ext>
              </a:extLst>
            </p:cNvPr>
            <p:cNvCxnSpPr>
              <a:cxnSpLocks/>
            </p:cNvCxnSpPr>
            <p:nvPr/>
          </p:nvCxnSpPr>
          <p:spPr bwMode="auto">
            <a:xfrm>
              <a:off x="1269229" y="2604983"/>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824824D3-6C1A-DC92-63A9-1F76CDBF58AD}"/>
                </a:ext>
              </a:extLst>
            </p:cNvPr>
            <p:cNvCxnSpPr>
              <a:cxnSpLocks/>
            </p:cNvCxnSpPr>
            <p:nvPr/>
          </p:nvCxnSpPr>
          <p:spPr bwMode="auto">
            <a:xfrm>
              <a:off x="1269229" y="2917709"/>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DBA4BC06-E983-3471-D2C4-4C11BCD9B8BE}"/>
                </a:ext>
              </a:extLst>
            </p:cNvPr>
            <p:cNvCxnSpPr>
              <a:cxnSpLocks/>
            </p:cNvCxnSpPr>
            <p:nvPr/>
          </p:nvCxnSpPr>
          <p:spPr bwMode="auto">
            <a:xfrm>
              <a:off x="1269229" y="3230435"/>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51B8AC34-697E-0ADC-248B-B38D3C508F02}"/>
                </a:ext>
              </a:extLst>
            </p:cNvPr>
            <p:cNvCxnSpPr>
              <a:cxnSpLocks/>
            </p:cNvCxnSpPr>
            <p:nvPr/>
          </p:nvCxnSpPr>
          <p:spPr bwMode="auto">
            <a:xfrm>
              <a:off x="1269229" y="3543161"/>
              <a:ext cx="87406" cy="0"/>
            </a:xfrm>
            <a:prstGeom prst="line">
              <a:avLst/>
            </a:prstGeom>
            <a:noFill/>
            <a:ln w="28575" cap="flat" cmpd="sng" algn="ctr">
              <a:solidFill>
                <a:schemeClr val="bg1"/>
              </a:solidFill>
              <a:prstDash val="solid"/>
              <a:round/>
              <a:headEnd type="none" w="med" len="med"/>
              <a:tailEnd type="none" w="med" len="med"/>
            </a:ln>
            <a:effectLst/>
          </p:spPr>
        </p:cxnSp>
      </p:grpSp>
      <p:sp>
        <p:nvSpPr>
          <p:cNvPr id="9230" name="TextBox 9229">
            <a:extLst>
              <a:ext uri="{FF2B5EF4-FFF2-40B4-BE49-F238E27FC236}">
                <a16:creationId xmlns:a16="http://schemas.microsoft.com/office/drawing/2014/main" id="{79A8DCF1-C2B6-51FD-0A42-67D23E8F7728}"/>
              </a:ext>
            </a:extLst>
          </p:cNvPr>
          <p:cNvSpPr txBox="1"/>
          <p:nvPr/>
        </p:nvSpPr>
        <p:spPr bwMode="auto">
          <a:xfrm>
            <a:off x="6175669" y="1740318"/>
            <a:ext cx="6146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9231" name="TextBox 9230">
            <a:extLst>
              <a:ext uri="{FF2B5EF4-FFF2-40B4-BE49-F238E27FC236}">
                <a16:creationId xmlns:a16="http://schemas.microsoft.com/office/drawing/2014/main" id="{646ED60A-62EE-0B28-4A9C-DFBCD5DA363E}"/>
              </a:ext>
            </a:extLst>
          </p:cNvPr>
          <p:cNvSpPr txBox="1"/>
          <p:nvPr/>
        </p:nvSpPr>
        <p:spPr bwMode="auto">
          <a:xfrm>
            <a:off x="6309935" y="2346533"/>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9232" name="TextBox 9231">
            <a:extLst>
              <a:ext uri="{FF2B5EF4-FFF2-40B4-BE49-F238E27FC236}">
                <a16:creationId xmlns:a16="http://schemas.microsoft.com/office/drawing/2014/main" id="{E1617240-AD56-58AF-D4D2-B38FB23BABC7}"/>
              </a:ext>
            </a:extLst>
          </p:cNvPr>
          <p:cNvSpPr txBox="1"/>
          <p:nvPr/>
        </p:nvSpPr>
        <p:spPr bwMode="auto">
          <a:xfrm>
            <a:off x="6315060" y="2927933"/>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9233" name="TextBox 9232">
            <a:extLst>
              <a:ext uri="{FF2B5EF4-FFF2-40B4-BE49-F238E27FC236}">
                <a16:creationId xmlns:a16="http://schemas.microsoft.com/office/drawing/2014/main" id="{9CC92561-0E05-845D-1AD3-6427F00856DA}"/>
              </a:ext>
            </a:extLst>
          </p:cNvPr>
          <p:cNvSpPr txBox="1"/>
          <p:nvPr/>
        </p:nvSpPr>
        <p:spPr bwMode="auto">
          <a:xfrm>
            <a:off x="6319279" y="3534427"/>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9234" name="TextBox 9233">
            <a:extLst>
              <a:ext uri="{FF2B5EF4-FFF2-40B4-BE49-F238E27FC236}">
                <a16:creationId xmlns:a16="http://schemas.microsoft.com/office/drawing/2014/main" id="{33DCD2E0-07B1-489E-1DA4-AA4AE3CE8C2C}"/>
              </a:ext>
            </a:extLst>
          </p:cNvPr>
          <p:cNvSpPr txBox="1"/>
          <p:nvPr/>
        </p:nvSpPr>
        <p:spPr bwMode="auto">
          <a:xfrm>
            <a:off x="6324404" y="4116695"/>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35" name="TextBox 9234">
            <a:extLst>
              <a:ext uri="{FF2B5EF4-FFF2-40B4-BE49-F238E27FC236}">
                <a16:creationId xmlns:a16="http://schemas.microsoft.com/office/drawing/2014/main" id="{019DB562-1F1C-D601-3600-E24629DDD068}"/>
              </a:ext>
            </a:extLst>
          </p:cNvPr>
          <p:cNvSpPr txBox="1"/>
          <p:nvPr/>
        </p:nvSpPr>
        <p:spPr bwMode="auto">
          <a:xfrm>
            <a:off x="6308246" y="469802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9236" name="Group 9235">
            <a:extLst>
              <a:ext uri="{FF2B5EF4-FFF2-40B4-BE49-F238E27FC236}">
                <a16:creationId xmlns:a16="http://schemas.microsoft.com/office/drawing/2014/main" id="{6DCE677A-9B81-B95C-F3C3-AF95FE164CB7}"/>
              </a:ext>
            </a:extLst>
          </p:cNvPr>
          <p:cNvGrpSpPr/>
          <p:nvPr/>
        </p:nvGrpSpPr>
        <p:grpSpPr>
          <a:xfrm rot="5400000">
            <a:off x="8683504" y="3030255"/>
            <a:ext cx="85050" cy="3811902"/>
            <a:chOff x="1269229" y="1979531"/>
            <a:chExt cx="87406" cy="1563630"/>
          </a:xfrm>
        </p:grpSpPr>
        <p:cxnSp>
          <p:nvCxnSpPr>
            <p:cNvPr id="9237" name="Straight Connector 9236">
              <a:extLst>
                <a:ext uri="{FF2B5EF4-FFF2-40B4-BE49-F238E27FC236}">
                  <a16:creationId xmlns:a16="http://schemas.microsoft.com/office/drawing/2014/main" id="{5025C180-AD36-8656-5A5B-8C581E1414E0}"/>
                </a:ext>
              </a:extLst>
            </p:cNvPr>
            <p:cNvCxnSpPr>
              <a:cxnSpLocks/>
            </p:cNvCxnSpPr>
            <p:nvPr/>
          </p:nvCxnSpPr>
          <p:spPr bwMode="auto">
            <a:xfrm>
              <a:off x="1269229" y="197953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532C3516-D895-9CA2-0788-B7A4D85573FF}"/>
                </a:ext>
              </a:extLst>
            </p:cNvPr>
            <p:cNvCxnSpPr>
              <a:cxnSpLocks/>
            </p:cNvCxnSpPr>
            <p:nvPr/>
          </p:nvCxnSpPr>
          <p:spPr bwMode="auto">
            <a:xfrm>
              <a:off x="1269229" y="2292257"/>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36FE7AED-0A09-5F61-1451-7029509D44F7}"/>
                </a:ext>
              </a:extLst>
            </p:cNvPr>
            <p:cNvCxnSpPr>
              <a:cxnSpLocks/>
            </p:cNvCxnSpPr>
            <p:nvPr/>
          </p:nvCxnSpPr>
          <p:spPr bwMode="auto">
            <a:xfrm>
              <a:off x="1269229" y="2604983"/>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0C3A1A2D-0EA3-49EF-E79A-0B2D9FD21E89}"/>
                </a:ext>
              </a:extLst>
            </p:cNvPr>
            <p:cNvCxnSpPr>
              <a:cxnSpLocks/>
            </p:cNvCxnSpPr>
            <p:nvPr/>
          </p:nvCxnSpPr>
          <p:spPr bwMode="auto">
            <a:xfrm>
              <a:off x="1269229" y="2917709"/>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02BB36F8-011B-3AC4-7379-807A96929030}"/>
                </a:ext>
              </a:extLst>
            </p:cNvPr>
            <p:cNvCxnSpPr>
              <a:cxnSpLocks/>
            </p:cNvCxnSpPr>
            <p:nvPr/>
          </p:nvCxnSpPr>
          <p:spPr bwMode="auto">
            <a:xfrm>
              <a:off x="1269229" y="3230435"/>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B84C3369-A478-8FCD-9BCC-D31F0374C833}"/>
                </a:ext>
              </a:extLst>
            </p:cNvPr>
            <p:cNvCxnSpPr>
              <a:cxnSpLocks/>
            </p:cNvCxnSpPr>
            <p:nvPr/>
          </p:nvCxnSpPr>
          <p:spPr bwMode="auto">
            <a:xfrm>
              <a:off x="1269229" y="3543161"/>
              <a:ext cx="87406" cy="0"/>
            </a:xfrm>
            <a:prstGeom prst="line">
              <a:avLst/>
            </a:prstGeom>
            <a:noFill/>
            <a:ln w="28575" cap="flat" cmpd="sng" algn="ctr">
              <a:solidFill>
                <a:schemeClr val="bg1"/>
              </a:solidFill>
              <a:prstDash val="solid"/>
              <a:round/>
              <a:headEnd type="none" w="med" len="med"/>
              <a:tailEnd type="none" w="med" len="med"/>
            </a:ln>
            <a:effectLst/>
          </p:spPr>
        </p:cxnSp>
      </p:grpSp>
      <p:cxnSp>
        <p:nvCxnSpPr>
          <p:cNvPr id="9243" name="Straight Connector 9242">
            <a:extLst>
              <a:ext uri="{FF2B5EF4-FFF2-40B4-BE49-F238E27FC236}">
                <a16:creationId xmlns:a16="http://schemas.microsoft.com/office/drawing/2014/main" id="{40945769-3020-0DF6-DA88-D53D3018C11C}"/>
              </a:ext>
            </a:extLst>
          </p:cNvPr>
          <p:cNvCxnSpPr>
            <a:cxnSpLocks/>
          </p:cNvCxnSpPr>
          <p:nvPr/>
        </p:nvCxnSpPr>
        <p:spPr bwMode="auto">
          <a:xfrm rot="5400000">
            <a:off x="11356373" y="4922089"/>
            <a:ext cx="85050" cy="0"/>
          </a:xfrm>
          <a:prstGeom prst="line">
            <a:avLst/>
          </a:prstGeom>
          <a:noFill/>
          <a:ln w="28575" cap="flat" cmpd="sng" algn="ctr">
            <a:solidFill>
              <a:schemeClr val="bg1"/>
            </a:solidFill>
            <a:prstDash val="solid"/>
            <a:round/>
            <a:headEnd type="none" w="med" len="med"/>
            <a:tailEnd type="none" w="med" len="med"/>
          </a:ln>
          <a:effectLst/>
        </p:spPr>
      </p:cxnSp>
      <p:sp>
        <p:nvSpPr>
          <p:cNvPr id="9244" name="TextBox 9243">
            <a:extLst>
              <a:ext uri="{FF2B5EF4-FFF2-40B4-BE49-F238E27FC236}">
                <a16:creationId xmlns:a16="http://schemas.microsoft.com/office/drawing/2014/main" id="{E2172AA6-3958-5A57-25E5-CBB827EC5C2C}"/>
              </a:ext>
            </a:extLst>
          </p:cNvPr>
          <p:cNvSpPr txBox="1"/>
          <p:nvPr/>
        </p:nvSpPr>
        <p:spPr bwMode="auto">
          <a:xfrm>
            <a:off x="6579872" y="490227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45" name="TextBox 9244">
            <a:extLst>
              <a:ext uri="{FF2B5EF4-FFF2-40B4-BE49-F238E27FC236}">
                <a16:creationId xmlns:a16="http://schemas.microsoft.com/office/drawing/2014/main" id="{3A971F33-D1ED-A82C-B51D-DFE4EB38524C}"/>
              </a:ext>
            </a:extLst>
          </p:cNvPr>
          <p:cNvSpPr txBox="1"/>
          <p:nvPr/>
        </p:nvSpPr>
        <p:spPr bwMode="auto">
          <a:xfrm>
            <a:off x="7337716" y="490227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9246" name="TextBox 9245">
            <a:extLst>
              <a:ext uri="{FF2B5EF4-FFF2-40B4-BE49-F238E27FC236}">
                <a16:creationId xmlns:a16="http://schemas.microsoft.com/office/drawing/2014/main" id="{6AAB3B10-56F5-4D46-1EED-3BF3E203C181}"/>
              </a:ext>
            </a:extLst>
          </p:cNvPr>
          <p:cNvSpPr txBox="1"/>
          <p:nvPr/>
        </p:nvSpPr>
        <p:spPr bwMode="auto">
          <a:xfrm>
            <a:off x="8109170" y="490227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9247" name="TextBox 9246">
            <a:extLst>
              <a:ext uri="{FF2B5EF4-FFF2-40B4-BE49-F238E27FC236}">
                <a16:creationId xmlns:a16="http://schemas.microsoft.com/office/drawing/2014/main" id="{76AA421F-5259-30A9-4A9A-DA6CA0D803F1}"/>
              </a:ext>
            </a:extLst>
          </p:cNvPr>
          <p:cNvSpPr txBox="1"/>
          <p:nvPr/>
        </p:nvSpPr>
        <p:spPr bwMode="auto">
          <a:xfrm>
            <a:off x="8867014" y="490227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9248" name="TextBox 9247">
            <a:extLst>
              <a:ext uri="{FF2B5EF4-FFF2-40B4-BE49-F238E27FC236}">
                <a16:creationId xmlns:a16="http://schemas.microsoft.com/office/drawing/2014/main" id="{5D5BBB6B-1185-AF10-F3DA-F85C1BE364D2}"/>
              </a:ext>
            </a:extLst>
          </p:cNvPr>
          <p:cNvSpPr txBox="1"/>
          <p:nvPr/>
        </p:nvSpPr>
        <p:spPr bwMode="auto">
          <a:xfrm>
            <a:off x="9645078" y="490799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9249" name="TextBox 9248">
            <a:extLst>
              <a:ext uri="{FF2B5EF4-FFF2-40B4-BE49-F238E27FC236}">
                <a16:creationId xmlns:a16="http://schemas.microsoft.com/office/drawing/2014/main" id="{871D527C-94CB-EE49-0649-D3D0CEF76A32}"/>
              </a:ext>
            </a:extLst>
          </p:cNvPr>
          <p:cNvSpPr txBox="1"/>
          <p:nvPr/>
        </p:nvSpPr>
        <p:spPr bwMode="auto">
          <a:xfrm>
            <a:off x="10416532" y="490799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9250" name="TextBox 9249">
            <a:extLst>
              <a:ext uri="{FF2B5EF4-FFF2-40B4-BE49-F238E27FC236}">
                <a16:creationId xmlns:a16="http://schemas.microsoft.com/office/drawing/2014/main" id="{B8B2F80C-3567-26AC-00C0-BCC4DB91464B}"/>
              </a:ext>
            </a:extLst>
          </p:cNvPr>
          <p:cNvSpPr txBox="1"/>
          <p:nvPr/>
        </p:nvSpPr>
        <p:spPr bwMode="auto">
          <a:xfrm>
            <a:off x="11174376" y="4907996"/>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9251" name="TextBox 9250">
            <a:extLst>
              <a:ext uri="{FF2B5EF4-FFF2-40B4-BE49-F238E27FC236}">
                <a16:creationId xmlns:a16="http://schemas.microsoft.com/office/drawing/2014/main" id="{FA0F5000-5352-A032-661D-2949E1B870D1}"/>
              </a:ext>
            </a:extLst>
          </p:cNvPr>
          <p:cNvSpPr txBox="1"/>
          <p:nvPr/>
        </p:nvSpPr>
        <p:spPr bwMode="auto">
          <a:xfrm>
            <a:off x="6564188" y="5534524"/>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9252" name="TextBox 9251">
            <a:extLst>
              <a:ext uri="{FF2B5EF4-FFF2-40B4-BE49-F238E27FC236}">
                <a16:creationId xmlns:a16="http://schemas.microsoft.com/office/drawing/2014/main" id="{14DDB5B7-5F04-9A69-A33A-3196DAC20730}"/>
              </a:ext>
            </a:extLst>
          </p:cNvPr>
          <p:cNvSpPr txBox="1"/>
          <p:nvPr/>
        </p:nvSpPr>
        <p:spPr bwMode="auto">
          <a:xfrm>
            <a:off x="7322032" y="5534524"/>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9253" name="TextBox 9252">
            <a:extLst>
              <a:ext uri="{FF2B5EF4-FFF2-40B4-BE49-F238E27FC236}">
                <a16:creationId xmlns:a16="http://schemas.microsoft.com/office/drawing/2014/main" id="{F3507255-975D-3FF4-7234-74F067A3E06E}"/>
              </a:ext>
            </a:extLst>
          </p:cNvPr>
          <p:cNvSpPr txBox="1"/>
          <p:nvPr/>
        </p:nvSpPr>
        <p:spPr bwMode="auto">
          <a:xfrm>
            <a:off x="8093486" y="5534524"/>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9254" name="TextBox 9253">
            <a:extLst>
              <a:ext uri="{FF2B5EF4-FFF2-40B4-BE49-F238E27FC236}">
                <a16:creationId xmlns:a16="http://schemas.microsoft.com/office/drawing/2014/main" id="{7F55934E-E593-9B56-E26B-0CFF15FD1939}"/>
              </a:ext>
            </a:extLst>
          </p:cNvPr>
          <p:cNvSpPr txBox="1"/>
          <p:nvPr/>
        </p:nvSpPr>
        <p:spPr bwMode="auto">
          <a:xfrm>
            <a:off x="8851330" y="5534524"/>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11</a:t>
            </a:r>
          </a:p>
        </p:txBody>
      </p:sp>
      <p:sp>
        <p:nvSpPr>
          <p:cNvPr id="9255" name="TextBox 9254">
            <a:extLst>
              <a:ext uri="{FF2B5EF4-FFF2-40B4-BE49-F238E27FC236}">
                <a16:creationId xmlns:a16="http://schemas.microsoft.com/office/drawing/2014/main" id="{90895995-828B-D119-9F08-6D3FC7A6501C}"/>
              </a:ext>
            </a:extLst>
          </p:cNvPr>
          <p:cNvSpPr txBox="1"/>
          <p:nvPr/>
        </p:nvSpPr>
        <p:spPr bwMode="auto">
          <a:xfrm>
            <a:off x="9629394" y="554025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9256" name="TextBox 9255">
            <a:extLst>
              <a:ext uri="{FF2B5EF4-FFF2-40B4-BE49-F238E27FC236}">
                <a16:creationId xmlns:a16="http://schemas.microsoft.com/office/drawing/2014/main" id="{9F531035-C378-75E1-DB9F-7C1BB435E57E}"/>
              </a:ext>
            </a:extLst>
          </p:cNvPr>
          <p:cNvSpPr txBox="1"/>
          <p:nvPr/>
        </p:nvSpPr>
        <p:spPr bwMode="auto">
          <a:xfrm>
            <a:off x="10400848" y="554025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9257" name="TextBox 9256">
            <a:extLst>
              <a:ext uri="{FF2B5EF4-FFF2-40B4-BE49-F238E27FC236}">
                <a16:creationId xmlns:a16="http://schemas.microsoft.com/office/drawing/2014/main" id="{4499C74D-0272-61F3-D147-0AEE1A8EE6F4}"/>
              </a:ext>
            </a:extLst>
          </p:cNvPr>
          <p:cNvSpPr txBox="1"/>
          <p:nvPr/>
        </p:nvSpPr>
        <p:spPr bwMode="auto">
          <a:xfrm>
            <a:off x="11158692" y="5540250"/>
            <a:ext cx="480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9258" name="Straight Connector 9257">
            <a:extLst>
              <a:ext uri="{FF2B5EF4-FFF2-40B4-BE49-F238E27FC236}">
                <a16:creationId xmlns:a16="http://schemas.microsoft.com/office/drawing/2014/main" id="{D0C39BC7-5606-B145-910A-E484768B986D}"/>
              </a:ext>
            </a:extLst>
          </p:cNvPr>
          <p:cNvCxnSpPr>
            <a:cxnSpLocks/>
          </p:cNvCxnSpPr>
          <p:nvPr/>
        </p:nvCxnSpPr>
        <p:spPr bwMode="auto">
          <a:xfrm>
            <a:off x="8344839" y="2747235"/>
            <a:ext cx="0" cy="2117581"/>
          </a:xfrm>
          <a:prstGeom prst="line">
            <a:avLst/>
          </a:prstGeom>
          <a:noFill/>
          <a:ln w="28575" cap="flat" cmpd="sng" algn="ctr">
            <a:solidFill>
              <a:schemeClr val="tx2"/>
            </a:solidFill>
            <a:prstDash val="sysDash"/>
            <a:round/>
            <a:headEnd type="none" w="med" len="med"/>
            <a:tailEnd type="none" w="med" len="med"/>
          </a:ln>
          <a:effectLst/>
        </p:spPr>
      </p:cxnSp>
      <p:cxnSp>
        <p:nvCxnSpPr>
          <p:cNvPr id="9259" name="Straight Connector 9258">
            <a:extLst>
              <a:ext uri="{FF2B5EF4-FFF2-40B4-BE49-F238E27FC236}">
                <a16:creationId xmlns:a16="http://schemas.microsoft.com/office/drawing/2014/main" id="{73E1F405-7962-15B1-8718-01152499801D}"/>
              </a:ext>
            </a:extLst>
          </p:cNvPr>
          <p:cNvCxnSpPr>
            <a:cxnSpLocks/>
          </p:cNvCxnSpPr>
          <p:nvPr/>
        </p:nvCxnSpPr>
        <p:spPr bwMode="auto">
          <a:xfrm>
            <a:off x="9866000" y="3332422"/>
            <a:ext cx="0" cy="1525824"/>
          </a:xfrm>
          <a:prstGeom prst="line">
            <a:avLst/>
          </a:prstGeom>
          <a:noFill/>
          <a:ln w="28575" cap="flat" cmpd="sng" algn="ctr">
            <a:solidFill>
              <a:schemeClr val="tx2"/>
            </a:solidFill>
            <a:prstDash val="sysDash"/>
            <a:round/>
            <a:headEnd type="none" w="med" len="med"/>
            <a:tailEnd type="none" w="med" len="med"/>
          </a:ln>
          <a:effectLst/>
        </p:spPr>
      </p:cxnSp>
      <p:cxnSp>
        <p:nvCxnSpPr>
          <p:cNvPr id="9261" name="Straight Connector 9260">
            <a:extLst>
              <a:ext uri="{FF2B5EF4-FFF2-40B4-BE49-F238E27FC236}">
                <a16:creationId xmlns:a16="http://schemas.microsoft.com/office/drawing/2014/main" id="{FFA5B5F1-79BD-F2E0-9174-8CEDE8AE4368}"/>
              </a:ext>
            </a:extLst>
          </p:cNvPr>
          <p:cNvCxnSpPr/>
          <p:nvPr/>
        </p:nvCxnSpPr>
        <p:spPr bwMode="auto">
          <a:xfrm>
            <a:off x="7776785" y="2465063"/>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4FDC460F-B689-69CB-6EE1-A2695455DEC2}"/>
              </a:ext>
            </a:extLst>
          </p:cNvPr>
          <p:cNvCxnSpPr/>
          <p:nvPr/>
        </p:nvCxnSpPr>
        <p:spPr bwMode="auto">
          <a:xfrm>
            <a:off x="8409279" y="2766011"/>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E2B73897-90E3-865E-8CA0-449DD7839D7F}"/>
              </a:ext>
            </a:extLst>
          </p:cNvPr>
          <p:cNvCxnSpPr/>
          <p:nvPr/>
        </p:nvCxnSpPr>
        <p:spPr bwMode="auto">
          <a:xfrm>
            <a:off x="8870483" y="2984591"/>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0929A01C-F91A-28FA-966E-65D902CAC367}"/>
              </a:ext>
            </a:extLst>
          </p:cNvPr>
          <p:cNvCxnSpPr>
            <a:cxnSpLocks/>
          </p:cNvCxnSpPr>
          <p:nvPr/>
        </p:nvCxnSpPr>
        <p:spPr bwMode="auto">
          <a:xfrm>
            <a:off x="8941776" y="2979396"/>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5BD3E96D-0922-D081-3C9B-D5FCBD8EF5CB}"/>
              </a:ext>
            </a:extLst>
          </p:cNvPr>
          <p:cNvCxnSpPr>
            <a:cxnSpLocks/>
          </p:cNvCxnSpPr>
          <p:nvPr/>
        </p:nvCxnSpPr>
        <p:spPr bwMode="auto">
          <a:xfrm>
            <a:off x="8985125" y="3107896"/>
            <a:ext cx="0" cy="132271"/>
          </a:xfrm>
          <a:prstGeom prst="line">
            <a:avLst/>
          </a:prstGeom>
          <a:noFill/>
          <a:ln w="28575" cap="flat" cmpd="sng" algn="ctr">
            <a:solidFill>
              <a:schemeClr val="accent1"/>
            </a:solidFill>
            <a:prstDash val="solid"/>
            <a:round/>
            <a:headEnd type="none" w="med" len="med"/>
            <a:tailEnd type="none" w="med" len="med"/>
          </a:ln>
          <a:effectLst/>
        </p:spPr>
      </p:cxnSp>
      <p:sp>
        <p:nvSpPr>
          <p:cNvPr id="9266" name="TextBox 9265">
            <a:extLst>
              <a:ext uri="{FF2B5EF4-FFF2-40B4-BE49-F238E27FC236}">
                <a16:creationId xmlns:a16="http://schemas.microsoft.com/office/drawing/2014/main" id="{6588FE8C-E2F6-12A5-30EA-FCFEE0910FF5}"/>
              </a:ext>
            </a:extLst>
          </p:cNvPr>
          <p:cNvSpPr txBox="1"/>
          <p:nvPr/>
        </p:nvSpPr>
        <p:spPr bwMode="auto">
          <a:xfrm>
            <a:off x="7944577" y="2420935"/>
            <a:ext cx="8669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73.0%</a:t>
            </a:r>
          </a:p>
        </p:txBody>
      </p:sp>
      <p:sp>
        <p:nvSpPr>
          <p:cNvPr id="9267" name="TextBox 9266">
            <a:extLst>
              <a:ext uri="{FF2B5EF4-FFF2-40B4-BE49-F238E27FC236}">
                <a16:creationId xmlns:a16="http://schemas.microsoft.com/office/drawing/2014/main" id="{38D06552-E5E0-CC5C-BDF5-3448F463BEDE}"/>
              </a:ext>
            </a:extLst>
          </p:cNvPr>
          <p:cNvSpPr txBox="1"/>
          <p:nvPr/>
        </p:nvSpPr>
        <p:spPr bwMode="auto">
          <a:xfrm>
            <a:off x="9533876" y="2957635"/>
            <a:ext cx="8669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53.6%</a:t>
            </a:r>
          </a:p>
        </p:txBody>
      </p:sp>
      <p:sp>
        <p:nvSpPr>
          <p:cNvPr id="9270" name="Freeform: Shape 9269">
            <a:extLst>
              <a:ext uri="{FF2B5EF4-FFF2-40B4-BE49-F238E27FC236}">
                <a16:creationId xmlns:a16="http://schemas.microsoft.com/office/drawing/2014/main" id="{5080A202-7BC3-B570-50FF-5CAF2741F909}"/>
              </a:ext>
            </a:extLst>
          </p:cNvPr>
          <p:cNvSpPr/>
          <p:nvPr/>
        </p:nvSpPr>
        <p:spPr bwMode="auto">
          <a:xfrm>
            <a:off x="6821632" y="1922318"/>
            <a:ext cx="4369377" cy="2436668"/>
          </a:xfrm>
          <a:custGeom>
            <a:avLst/>
            <a:gdLst>
              <a:gd name="connsiteX0" fmla="*/ 0 w 4369377"/>
              <a:gd name="connsiteY0" fmla="*/ 0 h 2436668"/>
              <a:gd name="connsiteX1" fmla="*/ 389659 w 4369377"/>
              <a:gd name="connsiteY1" fmla="*/ 0 h 2436668"/>
              <a:gd name="connsiteX2" fmla="*/ 389659 w 4369377"/>
              <a:gd name="connsiteY2" fmla="*/ 109105 h 2436668"/>
              <a:gd name="connsiteX3" fmla="*/ 405245 w 4369377"/>
              <a:gd name="connsiteY3" fmla="*/ 109105 h 2436668"/>
              <a:gd name="connsiteX4" fmla="*/ 405245 w 4369377"/>
              <a:gd name="connsiteY4" fmla="*/ 213014 h 2436668"/>
              <a:gd name="connsiteX5" fmla="*/ 571500 w 4369377"/>
              <a:gd name="connsiteY5" fmla="*/ 213014 h 2436668"/>
              <a:gd name="connsiteX6" fmla="*/ 571500 w 4369377"/>
              <a:gd name="connsiteY6" fmla="*/ 306532 h 2436668"/>
              <a:gd name="connsiteX7" fmla="*/ 779318 w 4369377"/>
              <a:gd name="connsiteY7" fmla="*/ 306532 h 2436668"/>
              <a:gd name="connsiteX8" fmla="*/ 779318 w 4369377"/>
              <a:gd name="connsiteY8" fmla="*/ 405246 h 2436668"/>
              <a:gd name="connsiteX9" fmla="*/ 852054 w 4369377"/>
              <a:gd name="connsiteY9" fmla="*/ 405246 h 2436668"/>
              <a:gd name="connsiteX10" fmla="*/ 852054 w 4369377"/>
              <a:gd name="connsiteY10" fmla="*/ 503959 h 2436668"/>
              <a:gd name="connsiteX11" fmla="*/ 914400 w 4369377"/>
              <a:gd name="connsiteY11" fmla="*/ 503959 h 2436668"/>
              <a:gd name="connsiteX12" fmla="*/ 914400 w 4369377"/>
              <a:gd name="connsiteY12" fmla="*/ 613064 h 2436668"/>
              <a:gd name="connsiteX13" fmla="*/ 1143000 w 4369377"/>
              <a:gd name="connsiteY13" fmla="*/ 613064 h 2436668"/>
              <a:gd name="connsiteX14" fmla="*/ 1143000 w 4369377"/>
              <a:gd name="connsiteY14" fmla="*/ 706582 h 2436668"/>
              <a:gd name="connsiteX15" fmla="*/ 1174173 w 4369377"/>
              <a:gd name="connsiteY15" fmla="*/ 706582 h 2436668"/>
              <a:gd name="connsiteX16" fmla="*/ 1174173 w 4369377"/>
              <a:gd name="connsiteY16" fmla="*/ 815687 h 2436668"/>
              <a:gd name="connsiteX17" fmla="*/ 1558636 w 4369377"/>
              <a:gd name="connsiteY17" fmla="*/ 815687 h 2436668"/>
              <a:gd name="connsiteX18" fmla="*/ 1558636 w 4369377"/>
              <a:gd name="connsiteY18" fmla="*/ 909205 h 2436668"/>
              <a:gd name="connsiteX19" fmla="*/ 1657350 w 4369377"/>
              <a:gd name="connsiteY19" fmla="*/ 909205 h 2436668"/>
              <a:gd name="connsiteX20" fmla="*/ 1657350 w 4369377"/>
              <a:gd name="connsiteY20" fmla="*/ 1013114 h 2436668"/>
              <a:gd name="connsiteX21" fmla="*/ 1885950 w 4369377"/>
              <a:gd name="connsiteY21" fmla="*/ 1013114 h 2436668"/>
              <a:gd name="connsiteX22" fmla="*/ 1885950 w 4369377"/>
              <a:gd name="connsiteY22" fmla="*/ 1132609 h 2436668"/>
              <a:gd name="connsiteX23" fmla="*/ 2119745 w 4369377"/>
              <a:gd name="connsiteY23" fmla="*/ 1132609 h 2436668"/>
              <a:gd name="connsiteX24" fmla="*/ 2119745 w 4369377"/>
              <a:gd name="connsiteY24" fmla="*/ 1241714 h 2436668"/>
              <a:gd name="connsiteX25" fmla="*/ 2119745 w 4369377"/>
              <a:gd name="connsiteY25" fmla="*/ 1257300 h 2436668"/>
              <a:gd name="connsiteX26" fmla="*/ 2187286 w 4369377"/>
              <a:gd name="connsiteY26" fmla="*/ 1257300 h 2436668"/>
              <a:gd name="connsiteX27" fmla="*/ 2187286 w 4369377"/>
              <a:gd name="connsiteY27" fmla="*/ 1392382 h 2436668"/>
              <a:gd name="connsiteX28" fmla="*/ 3943350 w 4369377"/>
              <a:gd name="connsiteY28" fmla="*/ 1392382 h 2436668"/>
              <a:gd name="connsiteX29" fmla="*/ 3943350 w 4369377"/>
              <a:gd name="connsiteY29" fmla="*/ 1917123 h 2436668"/>
              <a:gd name="connsiteX30" fmla="*/ 4249882 w 4369377"/>
              <a:gd name="connsiteY30" fmla="*/ 1917123 h 2436668"/>
              <a:gd name="connsiteX31" fmla="*/ 4249882 w 4369377"/>
              <a:gd name="connsiteY31" fmla="*/ 2436668 h 2436668"/>
              <a:gd name="connsiteX32" fmla="*/ 4369377 w 4369377"/>
              <a:gd name="connsiteY32" fmla="*/ 2436668 h 2436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369377" h="2436668">
                <a:moveTo>
                  <a:pt x="0" y="0"/>
                </a:moveTo>
                <a:lnTo>
                  <a:pt x="389659" y="0"/>
                </a:lnTo>
                <a:lnTo>
                  <a:pt x="389659" y="109105"/>
                </a:lnTo>
                <a:lnTo>
                  <a:pt x="405245" y="109105"/>
                </a:lnTo>
                <a:lnTo>
                  <a:pt x="405245" y="213014"/>
                </a:lnTo>
                <a:lnTo>
                  <a:pt x="571500" y="213014"/>
                </a:lnTo>
                <a:lnTo>
                  <a:pt x="571500" y="306532"/>
                </a:lnTo>
                <a:lnTo>
                  <a:pt x="779318" y="306532"/>
                </a:lnTo>
                <a:lnTo>
                  <a:pt x="779318" y="405246"/>
                </a:lnTo>
                <a:lnTo>
                  <a:pt x="852054" y="405246"/>
                </a:lnTo>
                <a:lnTo>
                  <a:pt x="852054" y="503959"/>
                </a:lnTo>
                <a:lnTo>
                  <a:pt x="914400" y="503959"/>
                </a:lnTo>
                <a:lnTo>
                  <a:pt x="914400" y="613064"/>
                </a:lnTo>
                <a:lnTo>
                  <a:pt x="1143000" y="613064"/>
                </a:lnTo>
                <a:lnTo>
                  <a:pt x="1143000" y="706582"/>
                </a:lnTo>
                <a:lnTo>
                  <a:pt x="1174173" y="706582"/>
                </a:lnTo>
                <a:lnTo>
                  <a:pt x="1174173" y="815687"/>
                </a:lnTo>
                <a:lnTo>
                  <a:pt x="1558636" y="815687"/>
                </a:lnTo>
                <a:lnTo>
                  <a:pt x="1558636" y="909205"/>
                </a:lnTo>
                <a:lnTo>
                  <a:pt x="1657350" y="909205"/>
                </a:lnTo>
                <a:lnTo>
                  <a:pt x="1657350" y="1013114"/>
                </a:lnTo>
                <a:lnTo>
                  <a:pt x="1885950" y="1013114"/>
                </a:lnTo>
                <a:lnTo>
                  <a:pt x="1885950" y="1132609"/>
                </a:lnTo>
                <a:lnTo>
                  <a:pt x="2119745" y="1132609"/>
                </a:lnTo>
                <a:lnTo>
                  <a:pt x="2119745" y="1241714"/>
                </a:lnTo>
                <a:lnTo>
                  <a:pt x="2119745" y="1257300"/>
                </a:lnTo>
                <a:lnTo>
                  <a:pt x="2187286" y="1257300"/>
                </a:lnTo>
                <a:lnTo>
                  <a:pt x="2187286" y="1392382"/>
                </a:lnTo>
                <a:lnTo>
                  <a:pt x="3943350" y="1392382"/>
                </a:lnTo>
                <a:lnTo>
                  <a:pt x="3943350" y="1917123"/>
                </a:lnTo>
                <a:lnTo>
                  <a:pt x="4249882" y="1917123"/>
                </a:lnTo>
                <a:lnTo>
                  <a:pt x="4249882" y="2436668"/>
                </a:lnTo>
                <a:lnTo>
                  <a:pt x="4369377" y="2436668"/>
                </a:lnTo>
              </a:path>
            </a:pathLst>
          </a:custGeom>
          <a:noFill/>
          <a:ln w="28575">
            <a:solidFill>
              <a:schemeClr val="accent1"/>
            </a:solidFill>
            <a:miter lim="800000"/>
            <a:headEnd/>
            <a:tailEnd/>
          </a:ln>
        </p:spPr>
        <p:txBody>
          <a:bodyPr rtlCol="0" anchor="ctr"/>
          <a:lstStyle/>
          <a:p>
            <a:pPr algn="ctr"/>
            <a:endParaRPr lang="en-US"/>
          </a:p>
        </p:txBody>
      </p:sp>
      <p:cxnSp>
        <p:nvCxnSpPr>
          <p:cNvPr id="9271" name="Straight Connector 9270">
            <a:extLst>
              <a:ext uri="{FF2B5EF4-FFF2-40B4-BE49-F238E27FC236}">
                <a16:creationId xmlns:a16="http://schemas.microsoft.com/office/drawing/2014/main" id="{FB6C87AF-AF84-A361-445A-E2930001A5F3}"/>
              </a:ext>
            </a:extLst>
          </p:cNvPr>
          <p:cNvCxnSpPr>
            <a:cxnSpLocks/>
          </p:cNvCxnSpPr>
          <p:nvPr/>
        </p:nvCxnSpPr>
        <p:spPr bwMode="auto">
          <a:xfrm>
            <a:off x="9025821" y="3242182"/>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72" name="Straight Connector 9271">
            <a:extLst>
              <a:ext uri="{FF2B5EF4-FFF2-40B4-BE49-F238E27FC236}">
                <a16:creationId xmlns:a16="http://schemas.microsoft.com/office/drawing/2014/main" id="{B6D4F497-96FF-B5CF-8592-195FB2F7EB76}"/>
              </a:ext>
            </a:extLst>
          </p:cNvPr>
          <p:cNvCxnSpPr>
            <a:cxnSpLocks/>
          </p:cNvCxnSpPr>
          <p:nvPr/>
        </p:nvCxnSpPr>
        <p:spPr bwMode="auto">
          <a:xfrm>
            <a:off x="9160039" y="3247245"/>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73" name="Straight Connector 9272">
            <a:extLst>
              <a:ext uri="{FF2B5EF4-FFF2-40B4-BE49-F238E27FC236}">
                <a16:creationId xmlns:a16="http://schemas.microsoft.com/office/drawing/2014/main" id="{52291402-B8CE-2485-BEB0-9795CA6FA280}"/>
              </a:ext>
            </a:extLst>
          </p:cNvPr>
          <p:cNvCxnSpPr>
            <a:cxnSpLocks/>
          </p:cNvCxnSpPr>
          <p:nvPr/>
        </p:nvCxnSpPr>
        <p:spPr bwMode="auto">
          <a:xfrm>
            <a:off x="9368205" y="3252440"/>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74" name="Straight Connector 9273">
            <a:extLst>
              <a:ext uri="{FF2B5EF4-FFF2-40B4-BE49-F238E27FC236}">
                <a16:creationId xmlns:a16="http://schemas.microsoft.com/office/drawing/2014/main" id="{E75D4B8E-72CB-D766-197D-025721F6020F}"/>
              </a:ext>
            </a:extLst>
          </p:cNvPr>
          <p:cNvCxnSpPr>
            <a:cxnSpLocks/>
          </p:cNvCxnSpPr>
          <p:nvPr/>
        </p:nvCxnSpPr>
        <p:spPr bwMode="auto">
          <a:xfrm>
            <a:off x="9565046" y="3251233"/>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75" name="Straight Connector 9274">
            <a:extLst>
              <a:ext uri="{FF2B5EF4-FFF2-40B4-BE49-F238E27FC236}">
                <a16:creationId xmlns:a16="http://schemas.microsoft.com/office/drawing/2014/main" id="{56D408C4-826C-7338-6723-0AFDCE2FEF45}"/>
              </a:ext>
            </a:extLst>
          </p:cNvPr>
          <p:cNvCxnSpPr>
            <a:cxnSpLocks/>
          </p:cNvCxnSpPr>
          <p:nvPr/>
        </p:nvCxnSpPr>
        <p:spPr bwMode="auto">
          <a:xfrm>
            <a:off x="9608614" y="3252572"/>
            <a:ext cx="0" cy="132271"/>
          </a:xfrm>
          <a:prstGeom prst="line">
            <a:avLst/>
          </a:prstGeom>
          <a:noFill/>
          <a:ln w="38100" cap="flat" cmpd="sng" algn="ctr">
            <a:solidFill>
              <a:schemeClr val="accent1"/>
            </a:solidFill>
            <a:prstDash val="solid"/>
            <a:round/>
            <a:headEnd type="none" w="med" len="med"/>
            <a:tailEnd type="none" w="med" len="med"/>
          </a:ln>
          <a:effectLst/>
        </p:spPr>
      </p:cxnSp>
      <p:cxnSp>
        <p:nvCxnSpPr>
          <p:cNvPr id="9276" name="Straight Connector 9275">
            <a:extLst>
              <a:ext uri="{FF2B5EF4-FFF2-40B4-BE49-F238E27FC236}">
                <a16:creationId xmlns:a16="http://schemas.microsoft.com/office/drawing/2014/main" id="{A248BB60-FFDD-DB0F-B1D3-5F1657F026E8}"/>
              </a:ext>
            </a:extLst>
          </p:cNvPr>
          <p:cNvCxnSpPr>
            <a:cxnSpLocks/>
          </p:cNvCxnSpPr>
          <p:nvPr/>
        </p:nvCxnSpPr>
        <p:spPr bwMode="auto">
          <a:xfrm>
            <a:off x="9657653" y="3251233"/>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AC527B9F-731B-C948-5388-7288F7078F5B}"/>
              </a:ext>
            </a:extLst>
          </p:cNvPr>
          <p:cNvCxnSpPr>
            <a:cxnSpLocks/>
          </p:cNvCxnSpPr>
          <p:nvPr/>
        </p:nvCxnSpPr>
        <p:spPr bwMode="auto">
          <a:xfrm>
            <a:off x="9703831" y="3248587"/>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78" name="Straight Connector 9277">
            <a:extLst>
              <a:ext uri="{FF2B5EF4-FFF2-40B4-BE49-F238E27FC236}">
                <a16:creationId xmlns:a16="http://schemas.microsoft.com/office/drawing/2014/main" id="{5C3C158C-F14B-ADF4-5535-9FB5D2860247}"/>
              </a:ext>
            </a:extLst>
          </p:cNvPr>
          <p:cNvCxnSpPr>
            <a:cxnSpLocks/>
          </p:cNvCxnSpPr>
          <p:nvPr/>
        </p:nvCxnSpPr>
        <p:spPr bwMode="auto">
          <a:xfrm>
            <a:off x="10517030" y="3246178"/>
            <a:ext cx="0" cy="132271"/>
          </a:xfrm>
          <a:prstGeom prst="line">
            <a:avLst/>
          </a:prstGeom>
          <a:noFill/>
          <a:ln w="28575" cap="flat" cmpd="sng" algn="ctr">
            <a:solidFill>
              <a:schemeClr val="accent1"/>
            </a:solidFill>
            <a:prstDash val="solid"/>
            <a:round/>
            <a:headEnd type="none" w="med" len="med"/>
            <a:tailEnd type="none" w="med" len="med"/>
          </a:ln>
          <a:effectLst/>
        </p:spPr>
      </p:cxnSp>
      <p:cxnSp>
        <p:nvCxnSpPr>
          <p:cNvPr id="9279" name="Straight Connector 9278">
            <a:extLst>
              <a:ext uri="{FF2B5EF4-FFF2-40B4-BE49-F238E27FC236}">
                <a16:creationId xmlns:a16="http://schemas.microsoft.com/office/drawing/2014/main" id="{1D4E6C47-13C1-A1CC-95D5-854E42CC44E8}"/>
              </a:ext>
            </a:extLst>
          </p:cNvPr>
          <p:cNvCxnSpPr>
            <a:cxnSpLocks/>
          </p:cNvCxnSpPr>
          <p:nvPr/>
        </p:nvCxnSpPr>
        <p:spPr bwMode="auto">
          <a:xfrm>
            <a:off x="11166073" y="4300545"/>
            <a:ext cx="0" cy="132271"/>
          </a:xfrm>
          <a:prstGeom prst="line">
            <a:avLst/>
          </a:prstGeom>
          <a:noFill/>
          <a:ln w="28575"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3474358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Tucatinib + Trastuzumab for HER2+ BTC: Safety</a:t>
            </a:r>
            <a:endParaRPr lang="en-US" altLang="en-US" dirty="0"/>
          </a:p>
        </p:txBody>
      </p:sp>
      <p:sp>
        <p:nvSpPr>
          <p:cNvPr id="9" name="Content Placeholder 8">
            <a:extLst>
              <a:ext uri="{FF2B5EF4-FFF2-40B4-BE49-F238E27FC236}">
                <a16:creationId xmlns:a16="http://schemas.microsoft.com/office/drawing/2014/main" id="{F71582E5-102F-9856-7313-37F151A93E05}"/>
              </a:ext>
            </a:extLst>
          </p:cNvPr>
          <p:cNvSpPr>
            <a:spLocks noGrp="1"/>
          </p:cNvSpPr>
          <p:nvPr>
            <p:ph sz="half" idx="2"/>
          </p:nvPr>
        </p:nvSpPr>
        <p:spPr/>
        <p:txBody>
          <a:bodyPr/>
          <a:lstStyle/>
          <a:p>
            <a:r>
              <a:rPr lang="en-US" altLang="en-US" sz="2200" dirty="0"/>
              <a:t>No TEAEs led to death</a:t>
            </a:r>
          </a:p>
          <a:p>
            <a:r>
              <a:rPr lang="en-US" altLang="en-US" sz="2200" dirty="0"/>
              <a:t>Tucatinib-related AEs:</a:t>
            </a:r>
          </a:p>
          <a:p>
            <a:pPr lvl="1"/>
            <a:r>
              <a:rPr lang="en-US" altLang="en-US" sz="2000" dirty="0"/>
              <a:t>Grade ≥3: n = 7 (23.3%)</a:t>
            </a:r>
          </a:p>
          <a:p>
            <a:pPr lvl="1"/>
            <a:r>
              <a:rPr lang="en-US" altLang="en-US" sz="2000" dirty="0"/>
              <a:t>Serious: n = 3 (10.0%)</a:t>
            </a:r>
          </a:p>
          <a:p>
            <a:r>
              <a:rPr lang="en-US" altLang="en-US" sz="2200" dirty="0"/>
              <a:t>Reasons for discontinuation:</a:t>
            </a:r>
          </a:p>
          <a:p>
            <a:pPr lvl="1"/>
            <a:r>
              <a:rPr lang="en-US" altLang="en-US" sz="2000" dirty="0"/>
              <a:t>Tucatinib: cholangitis, ILD, or </a:t>
            </a:r>
            <a:br>
              <a:rPr lang="en-US" altLang="en-US" sz="2000" dirty="0"/>
            </a:br>
            <a:r>
              <a:rPr lang="en-US" altLang="en-US" sz="2000" dirty="0"/>
              <a:t>liver disorder</a:t>
            </a:r>
          </a:p>
          <a:p>
            <a:pPr lvl="1"/>
            <a:r>
              <a:rPr lang="en-US" altLang="en-US" sz="2000" dirty="0"/>
              <a:t>n = 1 discontinued both tucatinib</a:t>
            </a:r>
            <a:br>
              <a:rPr lang="en-US" altLang="en-US" sz="2000" dirty="0"/>
            </a:br>
            <a:r>
              <a:rPr lang="en-US" altLang="en-US" sz="2000" dirty="0"/>
              <a:t>and trastuzumab because of ILD</a:t>
            </a:r>
          </a:p>
          <a:p>
            <a:endParaRPr lang="en-US" altLang="en-US" sz="2000" dirty="0"/>
          </a:p>
          <a:p>
            <a:endParaRPr lang="en-US" sz="2200" dirty="0"/>
          </a:p>
        </p:txBody>
      </p:sp>
      <p:graphicFrame>
        <p:nvGraphicFramePr>
          <p:cNvPr id="3" name="Group 32">
            <a:extLst>
              <a:ext uri="{FF2B5EF4-FFF2-40B4-BE49-F238E27FC236}">
                <a16:creationId xmlns:a16="http://schemas.microsoft.com/office/drawing/2014/main" id="{CCBF127D-6BEB-BDA1-3F07-68DEDE39CC31}"/>
              </a:ext>
            </a:extLst>
          </p:cNvPr>
          <p:cNvGraphicFramePr>
            <a:graphicFrameLocks noGrp="1"/>
          </p:cNvGraphicFramePr>
          <p:nvPr>
            <p:extLst>
              <p:ext uri="{D42A27DB-BD31-4B8C-83A1-F6EECF244321}">
                <p14:modId xmlns:p14="http://schemas.microsoft.com/office/powerpoint/2010/main" val="2316658699"/>
              </p:ext>
            </p:extLst>
          </p:nvPr>
        </p:nvGraphicFramePr>
        <p:xfrm>
          <a:off x="709796" y="1600200"/>
          <a:ext cx="5309278" cy="3211994"/>
        </p:xfrm>
        <a:graphic>
          <a:graphicData uri="http://schemas.openxmlformats.org/drawingml/2006/table">
            <a:tbl>
              <a:tblPr/>
              <a:tblGrid>
                <a:gridCol w="3374595">
                  <a:extLst>
                    <a:ext uri="{9D8B030D-6E8A-4147-A177-3AD203B41FA5}">
                      <a16:colId xmlns:a16="http://schemas.microsoft.com/office/drawing/2014/main" val="20000"/>
                    </a:ext>
                  </a:extLst>
                </a:gridCol>
                <a:gridCol w="1934683">
                  <a:extLst>
                    <a:ext uri="{9D8B030D-6E8A-4147-A177-3AD203B41FA5}">
                      <a16:colId xmlns:a16="http://schemas.microsoft.com/office/drawing/2014/main" val="20001"/>
                    </a:ext>
                  </a:extLst>
                </a:gridCol>
              </a:tblGrid>
              <a:tr h="71257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9624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Any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30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9624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Grade ≥3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 (60.0)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0976913"/>
                  </a:ext>
                </a:extLst>
              </a:tr>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Any serious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 (43.3)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Leading to discontinuation of any study treatment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Tucatinib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Trastuzumab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6" name="Text Box 11">
            <a:extLst>
              <a:ext uri="{FF2B5EF4-FFF2-40B4-BE49-F238E27FC236}">
                <a16:creationId xmlns:a16="http://schemas.microsoft.com/office/drawing/2014/main" id="{C8A4F9DA-D757-0FA9-4B13-B18EF1B9AD5A}"/>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a:t>
            </a:r>
          </a:p>
        </p:txBody>
      </p:sp>
    </p:spTree>
    <p:extLst>
      <p:ext uri="{BB962C8B-B14F-4D97-AF65-F5344CB8AC3E}">
        <p14:creationId xmlns:p14="http://schemas.microsoft.com/office/powerpoint/2010/main" val="128162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Tucatinib + Trastuzumab for HER2+ BTC:</a:t>
            </a:r>
            <a:br>
              <a:rPr lang="en-US" dirty="0"/>
            </a:br>
            <a:r>
              <a:rPr lang="en-US" dirty="0"/>
              <a:t>TEAEs in ≥10% of Patients</a:t>
            </a:r>
            <a:endParaRPr lang="en-US" altLang="en-US" dirty="0"/>
          </a:p>
        </p:txBody>
      </p:sp>
      <p:sp>
        <p:nvSpPr>
          <p:cNvPr id="8" name="Content Placeholder 7">
            <a:extLst>
              <a:ext uri="{FF2B5EF4-FFF2-40B4-BE49-F238E27FC236}">
                <a16:creationId xmlns:a16="http://schemas.microsoft.com/office/drawing/2014/main" id="{B22BFCAE-1082-318E-2A8F-06EAA9C977F7}"/>
              </a:ext>
            </a:extLst>
          </p:cNvPr>
          <p:cNvSpPr>
            <a:spLocks noGrp="1"/>
          </p:cNvSpPr>
          <p:nvPr>
            <p:ph idx="1"/>
          </p:nvPr>
        </p:nvSpPr>
        <p:spPr>
          <a:xfrm>
            <a:off x="604675" y="5997456"/>
            <a:ext cx="10877529" cy="456996"/>
          </a:xfrm>
        </p:spPr>
        <p:txBody>
          <a:bodyPr/>
          <a:lstStyle/>
          <a:p>
            <a:r>
              <a:rPr lang="en-US" sz="2200" dirty="0"/>
              <a:t>Most common grade ≥3 TEAEs: nausea, decreased appetite, cholangitis</a:t>
            </a:r>
          </a:p>
        </p:txBody>
      </p:sp>
      <p:sp>
        <p:nvSpPr>
          <p:cNvPr id="6" name="Text Box 11">
            <a:extLst>
              <a:ext uri="{FF2B5EF4-FFF2-40B4-BE49-F238E27FC236}">
                <a16:creationId xmlns:a16="http://schemas.microsoft.com/office/drawing/2014/main" id="{C8A4F9DA-D757-0FA9-4B13-B18EF1B9AD5A}"/>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 Reproduced with permission.</a:t>
            </a:r>
          </a:p>
        </p:txBody>
      </p:sp>
      <p:sp>
        <p:nvSpPr>
          <p:cNvPr id="5" name="TextBox 4">
            <a:extLst>
              <a:ext uri="{FF2B5EF4-FFF2-40B4-BE49-F238E27FC236}">
                <a16:creationId xmlns:a16="http://schemas.microsoft.com/office/drawing/2014/main" id="{DAC66445-FFB0-89FB-88D0-3E52C29CA5AD}"/>
              </a:ext>
            </a:extLst>
          </p:cNvPr>
          <p:cNvSpPr txBox="1"/>
          <p:nvPr/>
        </p:nvSpPr>
        <p:spPr bwMode="auto">
          <a:xfrm rot="16200000">
            <a:off x="-160965" y="2959415"/>
            <a:ext cx="15414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Frequency (%)</a:t>
            </a:r>
          </a:p>
        </p:txBody>
      </p:sp>
      <p:cxnSp>
        <p:nvCxnSpPr>
          <p:cNvPr id="7" name="Straight Connector 6">
            <a:extLst>
              <a:ext uri="{FF2B5EF4-FFF2-40B4-BE49-F238E27FC236}">
                <a16:creationId xmlns:a16="http://schemas.microsoft.com/office/drawing/2014/main" id="{564B38BB-EAF3-4096-4907-49FCB9F1A3C2}"/>
              </a:ext>
            </a:extLst>
          </p:cNvPr>
          <p:cNvCxnSpPr>
            <a:cxnSpLocks/>
          </p:cNvCxnSpPr>
          <p:nvPr/>
        </p:nvCxnSpPr>
        <p:spPr bwMode="auto">
          <a:xfrm>
            <a:off x="1256572" y="1752286"/>
            <a:ext cx="0" cy="2754758"/>
          </a:xfrm>
          <a:prstGeom prst="line">
            <a:avLst/>
          </a:prstGeom>
          <a:noFill/>
          <a:ln w="28575" cap="flat" cmpd="sng" algn="ctr">
            <a:solidFill>
              <a:schemeClr val="bg1"/>
            </a:solidFill>
            <a:prstDash val="solid"/>
            <a:round/>
            <a:headEnd type="none" w="med" len="med"/>
            <a:tailEnd type="none" w="med" len="med"/>
          </a:ln>
          <a:effectLst/>
        </p:spPr>
      </p:cxnSp>
      <p:grpSp>
        <p:nvGrpSpPr>
          <p:cNvPr id="9" name="Group 8">
            <a:extLst>
              <a:ext uri="{FF2B5EF4-FFF2-40B4-BE49-F238E27FC236}">
                <a16:creationId xmlns:a16="http://schemas.microsoft.com/office/drawing/2014/main" id="{0BB74CC5-E60F-2157-97CB-4EB092727468}"/>
              </a:ext>
            </a:extLst>
          </p:cNvPr>
          <p:cNvGrpSpPr/>
          <p:nvPr/>
        </p:nvGrpSpPr>
        <p:grpSpPr>
          <a:xfrm>
            <a:off x="1181094" y="1773064"/>
            <a:ext cx="63561" cy="2716803"/>
            <a:chOff x="1269229" y="1979531"/>
            <a:chExt cx="87406" cy="1876356"/>
          </a:xfrm>
        </p:grpSpPr>
        <p:cxnSp>
          <p:nvCxnSpPr>
            <p:cNvPr id="10" name="Straight Connector 9">
              <a:extLst>
                <a:ext uri="{FF2B5EF4-FFF2-40B4-BE49-F238E27FC236}">
                  <a16:creationId xmlns:a16="http://schemas.microsoft.com/office/drawing/2014/main" id="{63E3E342-25EA-676F-B490-9A59F7F1DC14}"/>
                </a:ext>
              </a:extLst>
            </p:cNvPr>
            <p:cNvCxnSpPr>
              <a:cxnSpLocks/>
            </p:cNvCxnSpPr>
            <p:nvPr/>
          </p:nvCxnSpPr>
          <p:spPr bwMode="auto">
            <a:xfrm>
              <a:off x="1269229" y="197953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C1F054D2-F283-0B8A-0EEA-2D297422269A}"/>
                </a:ext>
              </a:extLst>
            </p:cNvPr>
            <p:cNvCxnSpPr>
              <a:cxnSpLocks/>
            </p:cNvCxnSpPr>
            <p:nvPr/>
          </p:nvCxnSpPr>
          <p:spPr bwMode="auto">
            <a:xfrm>
              <a:off x="1269229" y="2292257"/>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F526C4C1-31F0-32D5-D4F0-63557E2A17D7}"/>
                </a:ext>
              </a:extLst>
            </p:cNvPr>
            <p:cNvCxnSpPr>
              <a:cxnSpLocks/>
            </p:cNvCxnSpPr>
            <p:nvPr/>
          </p:nvCxnSpPr>
          <p:spPr bwMode="auto">
            <a:xfrm>
              <a:off x="1269229" y="2604983"/>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87723F97-38F1-C40E-1978-15C22CA5A30D}"/>
                </a:ext>
              </a:extLst>
            </p:cNvPr>
            <p:cNvCxnSpPr>
              <a:cxnSpLocks/>
            </p:cNvCxnSpPr>
            <p:nvPr/>
          </p:nvCxnSpPr>
          <p:spPr bwMode="auto">
            <a:xfrm>
              <a:off x="1269229" y="2917709"/>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4BB701F9-A655-C7FF-BCAD-B417B3EAC3F4}"/>
                </a:ext>
              </a:extLst>
            </p:cNvPr>
            <p:cNvCxnSpPr>
              <a:cxnSpLocks/>
            </p:cNvCxnSpPr>
            <p:nvPr/>
          </p:nvCxnSpPr>
          <p:spPr bwMode="auto">
            <a:xfrm>
              <a:off x="1269229" y="3230435"/>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661D4C7A-16D2-9BC9-7BCF-F4641314692B}"/>
                </a:ext>
              </a:extLst>
            </p:cNvPr>
            <p:cNvCxnSpPr>
              <a:cxnSpLocks/>
            </p:cNvCxnSpPr>
            <p:nvPr/>
          </p:nvCxnSpPr>
          <p:spPr bwMode="auto">
            <a:xfrm>
              <a:off x="1269229" y="3543161"/>
              <a:ext cx="87406"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04F3512E-F10E-8528-B575-DCD795897761}"/>
                </a:ext>
              </a:extLst>
            </p:cNvPr>
            <p:cNvCxnSpPr>
              <a:cxnSpLocks/>
            </p:cNvCxnSpPr>
            <p:nvPr/>
          </p:nvCxnSpPr>
          <p:spPr bwMode="auto">
            <a:xfrm>
              <a:off x="1269229" y="3855887"/>
              <a:ext cx="87406" cy="0"/>
            </a:xfrm>
            <a:prstGeom prst="line">
              <a:avLst/>
            </a:prstGeom>
            <a:noFill/>
            <a:ln w="28575" cap="flat" cmpd="sng" algn="ctr">
              <a:solidFill>
                <a:schemeClr val="bg1"/>
              </a:solidFill>
              <a:prstDash val="solid"/>
              <a:round/>
              <a:headEnd type="none" w="med" len="med"/>
              <a:tailEnd type="none" w="med" len="med"/>
            </a:ln>
            <a:effectLst/>
          </p:spPr>
        </p:cxnSp>
      </p:grpSp>
      <p:sp>
        <p:nvSpPr>
          <p:cNvPr id="21" name="TextBox 20">
            <a:extLst>
              <a:ext uri="{FF2B5EF4-FFF2-40B4-BE49-F238E27FC236}">
                <a16:creationId xmlns:a16="http://schemas.microsoft.com/office/drawing/2014/main" id="{963893DE-B9FC-1B21-F5A6-DDB12B4F8CD8}"/>
              </a:ext>
            </a:extLst>
          </p:cNvPr>
          <p:cNvSpPr txBox="1"/>
          <p:nvPr/>
        </p:nvSpPr>
        <p:spPr bwMode="auto">
          <a:xfrm>
            <a:off x="694661" y="1575513"/>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2" name="TextBox 21">
            <a:extLst>
              <a:ext uri="{FF2B5EF4-FFF2-40B4-BE49-F238E27FC236}">
                <a16:creationId xmlns:a16="http://schemas.microsoft.com/office/drawing/2014/main" id="{FC2C3A87-5861-7D13-9AEE-AB8C492D24ED}"/>
              </a:ext>
            </a:extLst>
          </p:cNvPr>
          <p:cNvSpPr txBox="1"/>
          <p:nvPr/>
        </p:nvSpPr>
        <p:spPr bwMode="auto">
          <a:xfrm>
            <a:off x="811681" y="204435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24" name="TextBox 23">
            <a:extLst>
              <a:ext uri="{FF2B5EF4-FFF2-40B4-BE49-F238E27FC236}">
                <a16:creationId xmlns:a16="http://schemas.microsoft.com/office/drawing/2014/main" id="{A3722EB3-09C2-07FE-7FC9-68C61FEAF7A6}"/>
              </a:ext>
            </a:extLst>
          </p:cNvPr>
          <p:cNvSpPr txBox="1"/>
          <p:nvPr/>
        </p:nvSpPr>
        <p:spPr bwMode="auto">
          <a:xfrm>
            <a:off x="816806" y="248297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5" name="TextBox 24">
            <a:extLst>
              <a:ext uri="{FF2B5EF4-FFF2-40B4-BE49-F238E27FC236}">
                <a16:creationId xmlns:a16="http://schemas.microsoft.com/office/drawing/2014/main" id="{76F1A520-2DB6-E914-1BAA-924E08F97293}"/>
              </a:ext>
            </a:extLst>
          </p:cNvPr>
          <p:cNvSpPr txBox="1"/>
          <p:nvPr/>
        </p:nvSpPr>
        <p:spPr bwMode="auto">
          <a:xfrm>
            <a:off x="821025" y="29463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27" name="TextBox 26">
            <a:extLst>
              <a:ext uri="{FF2B5EF4-FFF2-40B4-BE49-F238E27FC236}">
                <a16:creationId xmlns:a16="http://schemas.microsoft.com/office/drawing/2014/main" id="{192F8977-B5F1-62E0-9063-ECFFB4DC0F5E}"/>
              </a:ext>
            </a:extLst>
          </p:cNvPr>
          <p:cNvSpPr txBox="1"/>
          <p:nvPr/>
        </p:nvSpPr>
        <p:spPr bwMode="auto">
          <a:xfrm>
            <a:off x="826150" y="339130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8" name="TextBox 27">
            <a:extLst>
              <a:ext uri="{FF2B5EF4-FFF2-40B4-BE49-F238E27FC236}">
                <a16:creationId xmlns:a16="http://schemas.microsoft.com/office/drawing/2014/main" id="{23FD5052-A9F2-610E-F31E-ABF0B9D1DCA9}"/>
              </a:ext>
            </a:extLst>
          </p:cNvPr>
          <p:cNvSpPr txBox="1"/>
          <p:nvPr/>
        </p:nvSpPr>
        <p:spPr bwMode="auto">
          <a:xfrm>
            <a:off x="832114" y="38524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29" name="TextBox 28">
            <a:extLst>
              <a:ext uri="{FF2B5EF4-FFF2-40B4-BE49-F238E27FC236}">
                <a16:creationId xmlns:a16="http://schemas.microsoft.com/office/drawing/2014/main" id="{4AA137BB-82EC-8512-8A84-E5D4A0CC9129}"/>
              </a:ext>
            </a:extLst>
          </p:cNvPr>
          <p:cNvSpPr txBox="1"/>
          <p:nvPr/>
        </p:nvSpPr>
        <p:spPr bwMode="auto">
          <a:xfrm>
            <a:off x="935484" y="429985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4" name="TextBox 33">
            <a:extLst>
              <a:ext uri="{FF2B5EF4-FFF2-40B4-BE49-F238E27FC236}">
                <a16:creationId xmlns:a16="http://schemas.microsoft.com/office/drawing/2014/main" id="{B073445F-8DDE-1EDD-4DC2-D7CBD4C6DE6E}"/>
              </a:ext>
            </a:extLst>
          </p:cNvPr>
          <p:cNvSpPr txBox="1"/>
          <p:nvPr/>
        </p:nvSpPr>
        <p:spPr bwMode="auto">
          <a:xfrm>
            <a:off x="4391210" y="1432664"/>
            <a:ext cx="34095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Best Overall Confirmed Response</a:t>
            </a:r>
          </a:p>
        </p:txBody>
      </p:sp>
      <p:grpSp>
        <p:nvGrpSpPr>
          <p:cNvPr id="35" name="Group 34">
            <a:extLst>
              <a:ext uri="{FF2B5EF4-FFF2-40B4-BE49-F238E27FC236}">
                <a16:creationId xmlns:a16="http://schemas.microsoft.com/office/drawing/2014/main" id="{D931A0D4-B825-7730-E4BD-6B69F8C5D985}"/>
              </a:ext>
            </a:extLst>
          </p:cNvPr>
          <p:cNvGrpSpPr/>
          <p:nvPr/>
        </p:nvGrpSpPr>
        <p:grpSpPr>
          <a:xfrm>
            <a:off x="10264878" y="1752286"/>
            <a:ext cx="1204338" cy="646331"/>
            <a:chOff x="5426575" y="2043506"/>
            <a:chExt cx="1204338" cy="646331"/>
          </a:xfrm>
        </p:grpSpPr>
        <p:sp>
          <p:nvSpPr>
            <p:cNvPr id="36" name="TextBox 35">
              <a:extLst>
                <a:ext uri="{FF2B5EF4-FFF2-40B4-BE49-F238E27FC236}">
                  <a16:creationId xmlns:a16="http://schemas.microsoft.com/office/drawing/2014/main" id="{FCCB63E4-9ECE-E52F-1CEE-A98B3978D2A2}"/>
                </a:ext>
              </a:extLst>
            </p:cNvPr>
            <p:cNvSpPr txBox="1"/>
            <p:nvPr/>
          </p:nvSpPr>
          <p:spPr bwMode="auto">
            <a:xfrm>
              <a:off x="5519647" y="2043506"/>
              <a:ext cx="11112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Grade 1-2</a:t>
              </a:r>
            </a:p>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Grade ≥3</a:t>
              </a:r>
            </a:p>
          </p:txBody>
        </p:sp>
        <p:sp>
          <p:nvSpPr>
            <p:cNvPr id="37" name="Rectangle 36">
              <a:extLst>
                <a:ext uri="{FF2B5EF4-FFF2-40B4-BE49-F238E27FC236}">
                  <a16:creationId xmlns:a16="http://schemas.microsoft.com/office/drawing/2014/main" id="{B695479B-AD11-89CD-D859-65678287DCD2}"/>
                </a:ext>
              </a:extLst>
            </p:cNvPr>
            <p:cNvSpPr/>
            <p:nvPr/>
          </p:nvSpPr>
          <p:spPr bwMode="auto">
            <a:xfrm>
              <a:off x="5429627" y="2155847"/>
              <a:ext cx="122644" cy="1226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12E775C7-55D7-4B73-D577-E318AA8A8DBE}"/>
                </a:ext>
              </a:extLst>
            </p:cNvPr>
            <p:cNvSpPr/>
            <p:nvPr/>
          </p:nvSpPr>
          <p:spPr bwMode="auto">
            <a:xfrm>
              <a:off x="5426575" y="2445049"/>
              <a:ext cx="122644" cy="1226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259" name="Group 9258">
            <a:extLst>
              <a:ext uri="{FF2B5EF4-FFF2-40B4-BE49-F238E27FC236}">
                <a16:creationId xmlns:a16="http://schemas.microsoft.com/office/drawing/2014/main" id="{868E6082-C252-FD86-BFFB-859FE2B71C81}"/>
              </a:ext>
            </a:extLst>
          </p:cNvPr>
          <p:cNvGrpSpPr/>
          <p:nvPr/>
        </p:nvGrpSpPr>
        <p:grpSpPr>
          <a:xfrm>
            <a:off x="1312538" y="4484525"/>
            <a:ext cx="10295187" cy="70899"/>
            <a:chOff x="1318758" y="4409203"/>
            <a:chExt cx="10295187" cy="70899"/>
          </a:xfrm>
        </p:grpSpPr>
        <p:cxnSp>
          <p:nvCxnSpPr>
            <p:cNvPr id="9230" name="Straight Connector 9229">
              <a:extLst>
                <a:ext uri="{FF2B5EF4-FFF2-40B4-BE49-F238E27FC236}">
                  <a16:creationId xmlns:a16="http://schemas.microsoft.com/office/drawing/2014/main" id="{82755EC7-AA93-A2BC-5406-31D8439173FF}"/>
                </a:ext>
              </a:extLst>
            </p:cNvPr>
            <p:cNvCxnSpPr>
              <a:cxnSpLocks/>
            </p:cNvCxnSpPr>
            <p:nvPr/>
          </p:nvCxnSpPr>
          <p:spPr bwMode="auto">
            <a:xfrm rot="5400000">
              <a:off x="3969011"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1" name="Straight Connector 9230">
              <a:extLst>
                <a:ext uri="{FF2B5EF4-FFF2-40B4-BE49-F238E27FC236}">
                  <a16:creationId xmlns:a16="http://schemas.microsoft.com/office/drawing/2014/main" id="{0A0A2466-B86E-305F-F8EE-DD60B8E8518D}"/>
                </a:ext>
              </a:extLst>
            </p:cNvPr>
            <p:cNvCxnSpPr>
              <a:cxnSpLocks/>
            </p:cNvCxnSpPr>
            <p:nvPr/>
          </p:nvCxnSpPr>
          <p:spPr bwMode="auto">
            <a:xfrm rot="5400000">
              <a:off x="3521394"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4F4DFB5E-2CF0-C7E6-795B-8DBA808FABA4}"/>
                </a:ext>
              </a:extLst>
            </p:cNvPr>
            <p:cNvCxnSpPr>
              <a:cxnSpLocks/>
            </p:cNvCxnSpPr>
            <p:nvPr/>
          </p:nvCxnSpPr>
          <p:spPr bwMode="auto">
            <a:xfrm rot="5400000">
              <a:off x="3073777"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BC5AF96E-C8C1-2B44-1F10-25EF2C0E2AEA}"/>
                </a:ext>
              </a:extLst>
            </p:cNvPr>
            <p:cNvCxnSpPr>
              <a:cxnSpLocks/>
            </p:cNvCxnSpPr>
            <p:nvPr/>
          </p:nvCxnSpPr>
          <p:spPr bwMode="auto">
            <a:xfrm rot="5400000">
              <a:off x="2626160"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2DA40232-4CB5-C16F-C086-63EA2641B7A3}"/>
                </a:ext>
              </a:extLst>
            </p:cNvPr>
            <p:cNvCxnSpPr>
              <a:cxnSpLocks/>
            </p:cNvCxnSpPr>
            <p:nvPr/>
          </p:nvCxnSpPr>
          <p:spPr bwMode="auto">
            <a:xfrm rot="5400000">
              <a:off x="2178543"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0D069ABB-5CA0-8B29-188D-9E815E7F7071}"/>
                </a:ext>
              </a:extLst>
            </p:cNvPr>
            <p:cNvCxnSpPr>
              <a:cxnSpLocks/>
            </p:cNvCxnSpPr>
            <p:nvPr/>
          </p:nvCxnSpPr>
          <p:spPr bwMode="auto">
            <a:xfrm rot="5400000">
              <a:off x="1730926"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7944B02C-4948-74F7-0A17-7622A095964A}"/>
                </a:ext>
              </a:extLst>
            </p:cNvPr>
            <p:cNvCxnSpPr>
              <a:cxnSpLocks/>
            </p:cNvCxnSpPr>
            <p:nvPr/>
          </p:nvCxnSpPr>
          <p:spPr bwMode="auto">
            <a:xfrm rot="5400000">
              <a:off x="1283309"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E82853D0-1A8B-11A2-E421-4EF64ABFBEA2}"/>
                </a:ext>
              </a:extLst>
            </p:cNvPr>
            <p:cNvCxnSpPr>
              <a:cxnSpLocks/>
            </p:cNvCxnSpPr>
            <p:nvPr/>
          </p:nvCxnSpPr>
          <p:spPr bwMode="auto">
            <a:xfrm rot="5400000">
              <a:off x="7102330"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C76FD878-C67D-9367-3C67-B19E32BBAE15}"/>
                </a:ext>
              </a:extLst>
            </p:cNvPr>
            <p:cNvCxnSpPr>
              <a:cxnSpLocks/>
            </p:cNvCxnSpPr>
            <p:nvPr/>
          </p:nvCxnSpPr>
          <p:spPr bwMode="auto">
            <a:xfrm rot="5400000">
              <a:off x="6654713"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C033ECF2-0134-AC8E-5B04-DA1E864B3F22}"/>
                </a:ext>
              </a:extLst>
            </p:cNvPr>
            <p:cNvCxnSpPr>
              <a:cxnSpLocks/>
            </p:cNvCxnSpPr>
            <p:nvPr/>
          </p:nvCxnSpPr>
          <p:spPr bwMode="auto">
            <a:xfrm rot="5400000">
              <a:off x="6207096"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F385036F-F776-26D2-EEC4-9F0677349362}"/>
                </a:ext>
              </a:extLst>
            </p:cNvPr>
            <p:cNvCxnSpPr>
              <a:cxnSpLocks/>
            </p:cNvCxnSpPr>
            <p:nvPr/>
          </p:nvCxnSpPr>
          <p:spPr bwMode="auto">
            <a:xfrm rot="5400000">
              <a:off x="5759479"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18EE83CE-E631-921C-D847-2C8B1CDAAFDA}"/>
                </a:ext>
              </a:extLst>
            </p:cNvPr>
            <p:cNvCxnSpPr>
              <a:cxnSpLocks/>
            </p:cNvCxnSpPr>
            <p:nvPr/>
          </p:nvCxnSpPr>
          <p:spPr bwMode="auto">
            <a:xfrm rot="5400000">
              <a:off x="5311862"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3" name="Straight Connector 9242">
              <a:extLst>
                <a:ext uri="{FF2B5EF4-FFF2-40B4-BE49-F238E27FC236}">
                  <a16:creationId xmlns:a16="http://schemas.microsoft.com/office/drawing/2014/main" id="{5DF47839-EFBC-B33C-E8E1-BE74F8280FB6}"/>
                </a:ext>
              </a:extLst>
            </p:cNvPr>
            <p:cNvCxnSpPr>
              <a:cxnSpLocks/>
            </p:cNvCxnSpPr>
            <p:nvPr/>
          </p:nvCxnSpPr>
          <p:spPr bwMode="auto">
            <a:xfrm rot="5400000">
              <a:off x="4864245"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0BB8CA8F-D84F-4175-2AE6-BFE3B4AC66BB}"/>
                </a:ext>
              </a:extLst>
            </p:cNvPr>
            <p:cNvCxnSpPr>
              <a:cxnSpLocks/>
            </p:cNvCxnSpPr>
            <p:nvPr/>
          </p:nvCxnSpPr>
          <p:spPr bwMode="auto">
            <a:xfrm rot="5400000">
              <a:off x="4416628"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6" name="Straight Connector 9245">
              <a:extLst>
                <a:ext uri="{FF2B5EF4-FFF2-40B4-BE49-F238E27FC236}">
                  <a16:creationId xmlns:a16="http://schemas.microsoft.com/office/drawing/2014/main" id="{74646639-D4B3-B5BE-14AE-DB5BBDFCDDDA}"/>
                </a:ext>
              </a:extLst>
            </p:cNvPr>
            <p:cNvCxnSpPr>
              <a:cxnSpLocks/>
            </p:cNvCxnSpPr>
            <p:nvPr/>
          </p:nvCxnSpPr>
          <p:spPr bwMode="auto">
            <a:xfrm rot="5400000">
              <a:off x="10235649"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23B249C5-AA63-699D-B9C6-9E27B819A784}"/>
                </a:ext>
              </a:extLst>
            </p:cNvPr>
            <p:cNvCxnSpPr>
              <a:cxnSpLocks/>
            </p:cNvCxnSpPr>
            <p:nvPr/>
          </p:nvCxnSpPr>
          <p:spPr bwMode="auto">
            <a:xfrm rot="5400000">
              <a:off x="9788032"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4EAB3559-3BDF-3EA3-4EBE-3BB470C593E3}"/>
                </a:ext>
              </a:extLst>
            </p:cNvPr>
            <p:cNvCxnSpPr>
              <a:cxnSpLocks/>
            </p:cNvCxnSpPr>
            <p:nvPr/>
          </p:nvCxnSpPr>
          <p:spPr bwMode="auto">
            <a:xfrm rot="5400000">
              <a:off x="9340415"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49" name="Straight Connector 9248">
              <a:extLst>
                <a:ext uri="{FF2B5EF4-FFF2-40B4-BE49-F238E27FC236}">
                  <a16:creationId xmlns:a16="http://schemas.microsoft.com/office/drawing/2014/main" id="{0C55FC70-FA12-20A7-93B3-C609332AADC9}"/>
                </a:ext>
              </a:extLst>
            </p:cNvPr>
            <p:cNvCxnSpPr>
              <a:cxnSpLocks/>
            </p:cNvCxnSpPr>
            <p:nvPr/>
          </p:nvCxnSpPr>
          <p:spPr bwMode="auto">
            <a:xfrm rot="5400000">
              <a:off x="8892798"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4B084466-3E4D-A848-94D7-BAB174B2BD30}"/>
                </a:ext>
              </a:extLst>
            </p:cNvPr>
            <p:cNvCxnSpPr>
              <a:cxnSpLocks/>
            </p:cNvCxnSpPr>
            <p:nvPr/>
          </p:nvCxnSpPr>
          <p:spPr bwMode="auto">
            <a:xfrm rot="5400000">
              <a:off x="8445181"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F926F10C-8B19-3BBF-C4D3-60DED824E792}"/>
                </a:ext>
              </a:extLst>
            </p:cNvPr>
            <p:cNvCxnSpPr>
              <a:cxnSpLocks/>
            </p:cNvCxnSpPr>
            <p:nvPr/>
          </p:nvCxnSpPr>
          <p:spPr bwMode="auto">
            <a:xfrm rot="5400000">
              <a:off x="7997564"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52" name="Straight Connector 9251">
              <a:extLst>
                <a:ext uri="{FF2B5EF4-FFF2-40B4-BE49-F238E27FC236}">
                  <a16:creationId xmlns:a16="http://schemas.microsoft.com/office/drawing/2014/main" id="{64094EC0-430D-88FA-A750-0D34F6D64CDF}"/>
                </a:ext>
              </a:extLst>
            </p:cNvPr>
            <p:cNvCxnSpPr>
              <a:cxnSpLocks/>
            </p:cNvCxnSpPr>
            <p:nvPr/>
          </p:nvCxnSpPr>
          <p:spPr bwMode="auto">
            <a:xfrm rot="5400000">
              <a:off x="7549947" y="4444653"/>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56" name="Straight Connector 9255">
              <a:extLst>
                <a:ext uri="{FF2B5EF4-FFF2-40B4-BE49-F238E27FC236}">
                  <a16:creationId xmlns:a16="http://schemas.microsoft.com/office/drawing/2014/main" id="{CE550050-F218-7862-95A9-1FD4B41E8948}"/>
                </a:ext>
              </a:extLst>
            </p:cNvPr>
            <p:cNvCxnSpPr>
              <a:cxnSpLocks/>
            </p:cNvCxnSpPr>
            <p:nvPr/>
          </p:nvCxnSpPr>
          <p:spPr bwMode="auto">
            <a:xfrm rot="5400000">
              <a:off x="11578496"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57" name="Straight Connector 9256">
              <a:extLst>
                <a:ext uri="{FF2B5EF4-FFF2-40B4-BE49-F238E27FC236}">
                  <a16:creationId xmlns:a16="http://schemas.microsoft.com/office/drawing/2014/main" id="{7C734468-5F60-30F0-0A8E-FCF42BB51825}"/>
                </a:ext>
              </a:extLst>
            </p:cNvPr>
            <p:cNvCxnSpPr>
              <a:cxnSpLocks/>
            </p:cNvCxnSpPr>
            <p:nvPr/>
          </p:nvCxnSpPr>
          <p:spPr bwMode="auto">
            <a:xfrm rot="5400000">
              <a:off x="11130883" y="4444652"/>
              <a:ext cx="70898" cy="0"/>
            </a:xfrm>
            <a:prstGeom prst="line">
              <a:avLst/>
            </a:prstGeom>
            <a:noFill/>
            <a:ln w="28575" cap="flat" cmpd="sng" algn="ctr">
              <a:solidFill>
                <a:schemeClr val="bg1"/>
              </a:solidFill>
              <a:prstDash val="solid"/>
              <a:round/>
              <a:headEnd type="none" w="med" len="med"/>
              <a:tailEnd type="none" w="med" len="med"/>
            </a:ln>
            <a:effectLst/>
          </p:spPr>
        </p:cxnSp>
        <p:cxnSp>
          <p:nvCxnSpPr>
            <p:cNvPr id="9258" name="Straight Connector 9257">
              <a:extLst>
                <a:ext uri="{FF2B5EF4-FFF2-40B4-BE49-F238E27FC236}">
                  <a16:creationId xmlns:a16="http://schemas.microsoft.com/office/drawing/2014/main" id="{602B6728-5C5E-E095-CC38-F094008BD2B0}"/>
                </a:ext>
              </a:extLst>
            </p:cNvPr>
            <p:cNvCxnSpPr>
              <a:cxnSpLocks/>
            </p:cNvCxnSpPr>
            <p:nvPr/>
          </p:nvCxnSpPr>
          <p:spPr bwMode="auto">
            <a:xfrm rot="5400000">
              <a:off x="10683266" y="4444652"/>
              <a:ext cx="70898" cy="0"/>
            </a:xfrm>
            <a:prstGeom prst="line">
              <a:avLst/>
            </a:prstGeom>
            <a:noFill/>
            <a:ln w="28575" cap="flat" cmpd="sng" algn="ctr">
              <a:solidFill>
                <a:schemeClr val="bg1"/>
              </a:solidFill>
              <a:prstDash val="solid"/>
              <a:round/>
              <a:headEnd type="none" w="med" len="med"/>
              <a:tailEnd type="none" w="med" len="med"/>
            </a:ln>
            <a:effectLst/>
          </p:spPr>
        </p:cxnSp>
      </p:grpSp>
      <p:sp>
        <p:nvSpPr>
          <p:cNvPr id="9260" name="TextBox 9259">
            <a:extLst>
              <a:ext uri="{FF2B5EF4-FFF2-40B4-BE49-F238E27FC236}">
                <a16:creationId xmlns:a16="http://schemas.microsoft.com/office/drawing/2014/main" id="{361ED838-734B-410B-F211-846E18381657}"/>
              </a:ext>
            </a:extLst>
          </p:cNvPr>
          <p:cNvSpPr txBox="1"/>
          <p:nvPr/>
        </p:nvSpPr>
        <p:spPr bwMode="auto">
          <a:xfrm rot="19382205">
            <a:off x="940991" y="4627943"/>
            <a:ext cx="786049"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Pyrexia</a:t>
            </a:r>
          </a:p>
        </p:txBody>
      </p:sp>
      <p:sp>
        <p:nvSpPr>
          <p:cNvPr id="9261" name="TextBox 9260">
            <a:extLst>
              <a:ext uri="{FF2B5EF4-FFF2-40B4-BE49-F238E27FC236}">
                <a16:creationId xmlns:a16="http://schemas.microsoft.com/office/drawing/2014/main" id="{CA8827E7-C360-AAEA-D574-0AC15B2CCD6A}"/>
              </a:ext>
            </a:extLst>
          </p:cNvPr>
          <p:cNvSpPr txBox="1"/>
          <p:nvPr/>
        </p:nvSpPr>
        <p:spPr bwMode="auto">
          <a:xfrm rot="19382205">
            <a:off x="1269549" y="4664494"/>
            <a:ext cx="907620"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Diarrhea</a:t>
            </a:r>
          </a:p>
        </p:txBody>
      </p:sp>
      <p:sp>
        <p:nvSpPr>
          <p:cNvPr id="9262" name="TextBox 9261">
            <a:extLst>
              <a:ext uri="{FF2B5EF4-FFF2-40B4-BE49-F238E27FC236}">
                <a16:creationId xmlns:a16="http://schemas.microsoft.com/office/drawing/2014/main" id="{40EBADD7-D217-FAA0-D3D5-E4F38B42FED4}"/>
              </a:ext>
            </a:extLst>
          </p:cNvPr>
          <p:cNvSpPr txBox="1"/>
          <p:nvPr/>
        </p:nvSpPr>
        <p:spPr bwMode="auto">
          <a:xfrm rot="19382205">
            <a:off x="469041" y="5061289"/>
            <a:ext cx="2227405"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Infusion-related reaction</a:t>
            </a:r>
          </a:p>
        </p:txBody>
      </p:sp>
      <p:sp>
        <p:nvSpPr>
          <p:cNvPr id="9263" name="TextBox 9262">
            <a:extLst>
              <a:ext uri="{FF2B5EF4-FFF2-40B4-BE49-F238E27FC236}">
                <a16:creationId xmlns:a16="http://schemas.microsoft.com/office/drawing/2014/main" id="{56181192-B943-2012-A8A0-5F2675891528}"/>
              </a:ext>
            </a:extLst>
          </p:cNvPr>
          <p:cNvSpPr txBox="1"/>
          <p:nvPr/>
        </p:nvSpPr>
        <p:spPr bwMode="auto">
          <a:xfrm rot="19382205">
            <a:off x="768097" y="5116457"/>
            <a:ext cx="2410901"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Blood creatinine increased</a:t>
            </a:r>
          </a:p>
        </p:txBody>
      </p:sp>
      <p:sp>
        <p:nvSpPr>
          <p:cNvPr id="9264" name="TextBox 9263">
            <a:extLst>
              <a:ext uri="{FF2B5EF4-FFF2-40B4-BE49-F238E27FC236}">
                <a16:creationId xmlns:a16="http://schemas.microsoft.com/office/drawing/2014/main" id="{18905096-6DE1-7A1F-9581-C2AF9A6D06A4}"/>
              </a:ext>
            </a:extLst>
          </p:cNvPr>
          <p:cNvSpPr txBox="1"/>
          <p:nvPr/>
        </p:nvSpPr>
        <p:spPr bwMode="auto">
          <a:xfrm rot="19382205">
            <a:off x="1515576"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ALT increased</a:t>
            </a:r>
          </a:p>
        </p:txBody>
      </p:sp>
      <p:sp>
        <p:nvSpPr>
          <p:cNvPr id="9265" name="TextBox 9264">
            <a:extLst>
              <a:ext uri="{FF2B5EF4-FFF2-40B4-BE49-F238E27FC236}">
                <a16:creationId xmlns:a16="http://schemas.microsoft.com/office/drawing/2014/main" id="{29180039-78B0-292F-929C-7D943EDB3F24}"/>
              </a:ext>
            </a:extLst>
          </p:cNvPr>
          <p:cNvSpPr txBox="1"/>
          <p:nvPr/>
        </p:nvSpPr>
        <p:spPr bwMode="auto">
          <a:xfrm rot="19382205">
            <a:off x="1979369"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Chills</a:t>
            </a:r>
          </a:p>
        </p:txBody>
      </p:sp>
      <p:sp>
        <p:nvSpPr>
          <p:cNvPr id="9266" name="TextBox 9265">
            <a:extLst>
              <a:ext uri="{FF2B5EF4-FFF2-40B4-BE49-F238E27FC236}">
                <a16:creationId xmlns:a16="http://schemas.microsoft.com/office/drawing/2014/main" id="{8C076DAF-8829-10AD-A634-F251D3A7F81D}"/>
              </a:ext>
            </a:extLst>
          </p:cNvPr>
          <p:cNvSpPr txBox="1"/>
          <p:nvPr/>
        </p:nvSpPr>
        <p:spPr bwMode="auto">
          <a:xfrm rot="19382205">
            <a:off x="2415768"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Nausea</a:t>
            </a:r>
          </a:p>
        </p:txBody>
      </p:sp>
      <p:sp>
        <p:nvSpPr>
          <p:cNvPr id="9267" name="TextBox 9266">
            <a:extLst>
              <a:ext uri="{FF2B5EF4-FFF2-40B4-BE49-F238E27FC236}">
                <a16:creationId xmlns:a16="http://schemas.microsoft.com/office/drawing/2014/main" id="{A48960BE-208A-A2E4-CC3E-D0E2F80E43BD}"/>
              </a:ext>
            </a:extLst>
          </p:cNvPr>
          <p:cNvSpPr txBox="1"/>
          <p:nvPr/>
        </p:nvSpPr>
        <p:spPr bwMode="auto">
          <a:xfrm rot="19382205">
            <a:off x="2860922"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Decreased appetite</a:t>
            </a:r>
          </a:p>
        </p:txBody>
      </p:sp>
      <p:sp>
        <p:nvSpPr>
          <p:cNvPr id="9268" name="TextBox 9267">
            <a:extLst>
              <a:ext uri="{FF2B5EF4-FFF2-40B4-BE49-F238E27FC236}">
                <a16:creationId xmlns:a16="http://schemas.microsoft.com/office/drawing/2014/main" id="{86D75482-8F78-E20F-D96C-9FC0763BDF4A}"/>
              </a:ext>
            </a:extLst>
          </p:cNvPr>
          <p:cNvSpPr txBox="1"/>
          <p:nvPr/>
        </p:nvSpPr>
        <p:spPr bwMode="auto">
          <a:xfrm rot="19382205">
            <a:off x="3313452"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AST increased</a:t>
            </a:r>
          </a:p>
        </p:txBody>
      </p:sp>
      <p:sp>
        <p:nvSpPr>
          <p:cNvPr id="9269" name="TextBox 9268">
            <a:extLst>
              <a:ext uri="{FF2B5EF4-FFF2-40B4-BE49-F238E27FC236}">
                <a16:creationId xmlns:a16="http://schemas.microsoft.com/office/drawing/2014/main" id="{EA20ED98-CF26-01B6-3F96-B9C454B022AF}"/>
              </a:ext>
            </a:extLst>
          </p:cNvPr>
          <p:cNvSpPr txBox="1"/>
          <p:nvPr/>
        </p:nvSpPr>
        <p:spPr bwMode="auto">
          <a:xfrm rot="19382205">
            <a:off x="3769836"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Malaise</a:t>
            </a:r>
          </a:p>
        </p:txBody>
      </p:sp>
      <p:sp>
        <p:nvSpPr>
          <p:cNvPr id="9270" name="TextBox 9269">
            <a:extLst>
              <a:ext uri="{FF2B5EF4-FFF2-40B4-BE49-F238E27FC236}">
                <a16:creationId xmlns:a16="http://schemas.microsoft.com/office/drawing/2014/main" id="{D6B1C639-F715-20BB-C39E-8B3F99E733E5}"/>
              </a:ext>
            </a:extLst>
          </p:cNvPr>
          <p:cNvSpPr txBox="1"/>
          <p:nvPr/>
        </p:nvSpPr>
        <p:spPr bwMode="auto">
          <a:xfrm rot="19382205">
            <a:off x="4201277"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Vomiting</a:t>
            </a:r>
          </a:p>
        </p:txBody>
      </p:sp>
      <p:sp>
        <p:nvSpPr>
          <p:cNvPr id="9271" name="TextBox 9270">
            <a:extLst>
              <a:ext uri="{FF2B5EF4-FFF2-40B4-BE49-F238E27FC236}">
                <a16:creationId xmlns:a16="http://schemas.microsoft.com/office/drawing/2014/main" id="{E65ACCD1-8D57-4B3A-09C4-691ABB1CBFCA}"/>
              </a:ext>
            </a:extLst>
          </p:cNvPr>
          <p:cNvSpPr txBox="1"/>
          <p:nvPr/>
        </p:nvSpPr>
        <p:spPr bwMode="auto">
          <a:xfrm rot="19382205">
            <a:off x="4670973"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Abdominal pain upper</a:t>
            </a:r>
          </a:p>
        </p:txBody>
      </p:sp>
      <p:sp>
        <p:nvSpPr>
          <p:cNvPr id="9272" name="TextBox 9271">
            <a:extLst>
              <a:ext uri="{FF2B5EF4-FFF2-40B4-BE49-F238E27FC236}">
                <a16:creationId xmlns:a16="http://schemas.microsoft.com/office/drawing/2014/main" id="{0DDC3D68-5C43-6C95-C4C9-1E74048D8423}"/>
              </a:ext>
            </a:extLst>
          </p:cNvPr>
          <p:cNvSpPr txBox="1"/>
          <p:nvPr/>
        </p:nvSpPr>
        <p:spPr bwMode="auto">
          <a:xfrm rot="19382205">
            <a:off x="5103090"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Abdominal pain</a:t>
            </a:r>
          </a:p>
        </p:txBody>
      </p:sp>
      <p:sp>
        <p:nvSpPr>
          <p:cNvPr id="9273" name="TextBox 9272">
            <a:extLst>
              <a:ext uri="{FF2B5EF4-FFF2-40B4-BE49-F238E27FC236}">
                <a16:creationId xmlns:a16="http://schemas.microsoft.com/office/drawing/2014/main" id="{2B63D3BD-F787-2C42-2957-B31E7B6BEB61}"/>
              </a:ext>
            </a:extLst>
          </p:cNvPr>
          <p:cNvSpPr txBox="1"/>
          <p:nvPr/>
        </p:nvSpPr>
        <p:spPr bwMode="auto">
          <a:xfrm rot="19382205">
            <a:off x="5524511"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Stomatitis</a:t>
            </a:r>
          </a:p>
        </p:txBody>
      </p:sp>
      <p:sp>
        <p:nvSpPr>
          <p:cNvPr id="9274" name="TextBox 9273">
            <a:extLst>
              <a:ext uri="{FF2B5EF4-FFF2-40B4-BE49-F238E27FC236}">
                <a16:creationId xmlns:a16="http://schemas.microsoft.com/office/drawing/2014/main" id="{0140CE10-2CAB-F516-DD12-7EDCBFE7D807}"/>
              </a:ext>
            </a:extLst>
          </p:cNvPr>
          <p:cNvSpPr txBox="1"/>
          <p:nvPr/>
        </p:nvSpPr>
        <p:spPr bwMode="auto">
          <a:xfrm rot="19382205">
            <a:off x="5988304"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Fatigue</a:t>
            </a:r>
          </a:p>
        </p:txBody>
      </p:sp>
      <p:sp>
        <p:nvSpPr>
          <p:cNvPr id="9275" name="TextBox 9274">
            <a:extLst>
              <a:ext uri="{FF2B5EF4-FFF2-40B4-BE49-F238E27FC236}">
                <a16:creationId xmlns:a16="http://schemas.microsoft.com/office/drawing/2014/main" id="{B05C9332-79BF-BF70-D66B-DEC00924EB99}"/>
              </a:ext>
            </a:extLst>
          </p:cNvPr>
          <p:cNvSpPr txBox="1"/>
          <p:nvPr/>
        </p:nvSpPr>
        <p:spPr bwMode="auto">
          <a:xfrm rot="19382205">
            <a:off x="6465455"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Hyponatremia</a:t>
            </a:r>
          </a:p>
        </p:txBody>
      </p:sp>
      <p:sp>
        <p:nvSpPr>
          <p:cNvPr id="9276" name="TextBox 9275">
            <a:extLst>
              <a:ext uri="{FF2B5EF4-FFF2-40B4-BE49-F238E27FC236}">
                <a16:creationId xmlns:a16="http://schemas.microsoft.com/office/drawing/2014/main" id="{34AA231D-1EE3-6622-E6EB-79E7F3FBD261}"/>
              </a:ext>
            </a:extLst>
          </p:cNvPr>
          <p:cNvSpPr txBox="1"/>
          <p:nvPr/>
        </p:nvSpPr>
        <p:spPr bwMode="auto">
          <a:xfrm rot="19382205">
            <a:off x="6598553" y="5121481"/>
            <a:ext cx="2427611"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Hepatic function abnormal</a:t>
            </a:r>
          </a:p>
        </p:txBody>
      </p:sp>
      <p:sp>
        <p:nvSpPr>
          <p:cNvPr id="9277" name="TextBox 9276">
            <a:extLst>
              <a:ext uri="{FF2B5EF4-FFF2-40B4-BE49-F238E27FC236}">
                <a16:creationId xmlns:a16="http://schemas.microsoft.com/office/drawing/2014/main" id="{FC02F59D-96E4-F488-FD13-4CD8B40F57F7}"/>
              </a:ext>
            </a:extLst>
          </p:cNvPr>
          <p:cNvSpPr txBox="1"/>
          <p:nvPr/>
        </p:nvSpPr>
        <p:spPr bwMode="auto">
          <a:xfrm rot="19382205">
            <a:off x="7362140"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COVID-19</a:t>
            </a:r>
          </a:p>
        </p:txBody>
      </p:sp>
      <p:sp>
        <p:nvSpPr>
          <p:cNvPr id="9278" name="TextBox 9277">
            <a:extLst>
              <a:ext uri="{FF2B5EF4-FFF2-40B4-BE49-F238E27FC236}">
                <a16:creationId xmlns:a16="http://schemas.microsoft.com/office/drawing/2014/main" id="{BD4B08A4-CCD4-3E4D-BC1C-EF46AD3C65AB}"/>
              </a:ext>
            </a:extLst>
          </p:cNvPr>
          <p:cNvSpPr txBox="1"/>
          <p:nvPr/>
        </p:nvSpPr>
        <p:spPr bwMode="auto">
          <a:xfrm rot="19382205">
            <a:off x="7767974"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Anemia</a:t>
            </a:r>
          </a:p>
        </p:txBody>
      </p:sp>
      <p:sp>
        <p:nvSpPr>
          <p:cNvPr id="9279" name="TextBox 9278">
            <a:extLst>
              <a:ext uri="{FF2B5EF4-FFF2-40B4-BE49-F238E27FC236}">
                <a16:creationId xmlns:a16="http://schemas.microsoft.com/office/drawing/2014/main" id="{C244B6A4-6F58-3124-08EE-5223AEB0AD72}"/>
              </a:ext>
            </a:extLst>
          </p:cNvPr>
          <p:cNvSpPr txBox="1"/>
          <p:nvPr/>
        </p:nvSpPr>
        <p:spPr bwMode="auto">
          <a:xfrm rot="19382205">
            <a:off x="8235756"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Cholangitis</a:t>
            </a:r>
          </a:p>
        </p:txBody>
      </p:sp>
      <p:sp>
        <p:nvSpPr>
          <p:cNvPr id="9280" name="TextBox 9279">
            <a:extLst>
              <a:ext uri="{FF2B5EF4-FFF2-40B4-BE49-F238E27FC236}">
                <a16:creationId xmlns:a16="http://schemas.microsoft.com/office/drawing/2014/main" id="{F413AAC1-EC33-C0E4-9353-B002A118C41C}"/>
              </a:ext>
            </a:extLst>
          </p:cNvPr>
          <p:cNvSpPr txBox="1"/>
          <p:nvPr/>
        </p:nvSpPr>
        <p:spPr bwMode="auto">
          <a:xfrm rot="19382205">
            <a:off x="8699549"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Dry skin</a:t>
            </a:r>
          </a:p>
        </p:txBody>
      </p:sp>
      <p:sp>
        <p:nvSpPr>
          <p:cNvPr id="9281" name="TextBox 9280">
            <a:extLst>
              <a:ext uri="{FF2B5EF4-FFF2-40B4-BE49-F238E27FC236}">
                <a16:creationId xmlns:a16="http://schemas.microsoft.com/office/drawing/2014/main" id="{C9E44131-8061-0F46-5FDF-226C7CC6F3BA}"/>
              </a:ext>
            </a:extLst>
          </p:cNvPr>
          <p:cNvSpPr txBox="1"/>
          <p:nvPr/>
        </p:nvSpPr>
        <p:spPr bwMode="auto">
          <a:xfrm rot="19382205">
            <a:off x="9119432"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Dizziness</a:t>
            </a:r>
          </a:p>
        </p:txBody>
      </p:sp>
      <p:sp>
        <p:nvSpPr>
          <p:cNvPr id="9282" name="TextBox 9281">
            <a:extLst>
              <a:ext uri="{FF2B5EF4-FFF2-40B4-BE49-F238E27FC236}">
                <a16:creationId xmlns:a16="http://schemas.microsoft.com/office/drawing/2014/main" id="{7B4BA1B4-CDDA-A563-6033-028F47D5B6E9}"/>
              </a:ext>
            </a:extLst>
          </p:cNvPr>
          <p:cNvSpPr txBox="1"/>
          <p:nvPr/>
        </p:nvSpPr>
        <p:spPr bwMode="auto">
          <a:xfrm rot="19382205">
            <a:off x="9565333" y="5019547"/>
            <a:ext cx="2088566"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600" b="0" dirty="0">
                <a:solidFill>
                  <a:schemeClr val="bg1"/>
                </a:solidFill>
                <a:latin typeface="Calibri" panose="020F0502020204030204" pitchFamily="34" charset="0"/>
              </a:rPr>
              <a:t>Back pain</a:t>
            </a:r>
          </a:p>
        </p:txBody>
      </p:sp>
      <p:sp>
        <p:nvSpPr>
          <p:cNvPr id="9283" name="Rectangle 9282">
            <a:extLst>
              <a:ext uri="{FF2B5EF4-FFF2-40B4-BE49-F238E27FC236}">
                <a16:creationId xmlns:a16="http://schemas.microsoft.com/office/drawing/2014/main" id="{B95D843C-16CA-3BBD-0AA0-55C21C8CAFC1}"/>
              </a:ext>
            </a:extLst>
          </p:cNvPr>
          <p:cNvSpPr/>
          <p:nvPr/>
        </p:nvSpPr>
        <p:spPr bwMode="auto">
          <a:xfrm>
            <a:off x="1364608" y="2536166"/>
            <a:ext cx="323403" cy="193623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4" name="Rectangle 9283">
            <a:extLst>
              <a:ext uri="{FF2B5EF4-FFF2-40B4-BE49-F238E27FC236}">
                <a16:creationId xmlns:a16="http://schemas.microsoft.com/office/drawing/2014/main" id="{D22272E7-98FE-D684-CAEB-878CA4AC410F}"/>
              </a:ext>
            </a:extLst>
          </p:cNvPr>
          <p:cNvSpPr/>
          <p:nvPr/>
        </p:nvSpPr>
        <p:spPr bwMode="auto">
          <a:xfrm>
            <a:off x="1816951" y="2988600"/>
            <a:ext cx="323403" cy="149592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5" name="Rectangle 9284">
            <a:extLst>
              <a:ext uri="{FF2B5EF4-FFF2-40B4-BE49-F238E27FC236}">
                <a16:creationId xmlns:a16="http://schemas.microsoft.com/office/drawing/2014/main" id="{D4343714-6E11-8A20-BFBC-D1AC290C8B9F}"/>
              </a:ext>
            </a:extLst>
          </p:cNvPr>
          <p:cNvSpPr/>
          <p:nvPr/>
        </p:nvSpPr>
        <p:spPr bwMode="auto">
          <a:xfrm>
            <a:off x="1816950" y="2686789"/>
            <a:ext cx="323403" cy="30236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6" name="Rectangle 9285">
            <a:extLst>
              <a:ext uri="{FF2B5EF4-FFF2-40B4-BE49-F238E27FC236}">
                <a16:creationId xmlns:a16="http://schemas.microsoft.com/office/drawing/2014/main" id="{4819962A-BFB8-720A-C215-D99D73B01FFA}"/>
              </a:ext>
            </a:extLst>
          </p:cNvPr>
          <p:cNvSpPr/>
          <p:nvPr/>
        </p:nvSpPr>
        <p:spPr bwMode="auto">
          <a:xfrm>
            <a:off x="2268960" y="3283234"/>
            <a:ext cx="323403" cy="12012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7" name="Rectangle 9286">
            <a:extLst>
              <a:ext uri="{FF2B5EF4-FFF2-40B4-BE49-F238E27FC236}">
                <a16:creationId xmlns:a16="http://schemas.microsoft.com/office/drawing/2014/main" id="{E25DCEDF-1DEE-A37B-432B-FAD36511C942}"/>
              </a:ext>
            </a:extLst>
          </p:cNvPr>
          <p:cNvSpPr/>
          <p:nvPr/>
        </p:nvSpPr>
        <p:spPr bwMode="auto">
          <a:xfrm>
            <a:off x="2717410" y="3429000"/>
            <a:ext cx="323403" cy="1057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8" name="Rectangle 9287">
            <a:extLst>
              <a:ext uri="{FF2B5EF4-FFF2-40B4-BE49-F238E27FC236}">
                <a16:creationId xmlns:a16="http://schemas.microsoft.com/office/drawing/2014/main" id="{D9204CA6-234C-DF2B-9B75-7121DE764076}"/>
              </a:ext>
            </a:extLst>
          </p:cNvPr>
          <p:cNvSpPr/>
          <p:nvPr/>
        </p:nvSpPr>
        <p:spPr bwMode="auto">
          <a:xfrm>
            <a:off x="2717409" y="3283234"/>
            <a:ext cx="323403" cy="15118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9" name="Rectangle 9288">
            <a:extLst>
              <a:ext uri="{FF2B5EF4-FFF2-40B4-BE49-F238E27FC236}">
                <a16:creationId xmlns:a16="http://schemas.microsoft.com/office/drawing/2014/main" id="{D190CF3B-0743-8AEA-58AA-F7DED5E4967A}"/>
              </a:ext>
            </a:extLst>
          </p:cNvPr>
          <p:cNvSpPr/>
          <p:nvPr/>
        </p:nvSpPr>
        <p:spPr bwMode="auto">
          <a:xfrm>
            <a:off x="3157561" y="3584266"/>
            <a:ext cx="323403" cy="90483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0" name="Rectangle 9289">
            <a:extLst>
              <a:ext uri="{FF2B5EF4-FFF2-40B4-BE49-F238E27FC236}">
                <a16:creationId xmlns:a16="http://schemas.microsoft.com/office/drawing/2014/main" id="{A066C33B-2C9B-E82F-3A31-AAFEC9D3BF61}"/>
              </a:ext>
            </a:extLst>
          </p:cNvPr>
          <p:cNvSpPr/>
          <p:nvPr/>
        </p:nvSpPr>
        <p:spPr bwMode="auto">
          <a:xfrm>
            <a:off x="3157560" y="3285506"/>
            <a:ext cx="323403" cy="2981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1" name="Rectangle 9290">
            <a:extLst>
              <a:ext uri="{FF2B5EF4-FFF2-40B4-BE49-F238E27FC236}">
                <a16:creationId xmlns:a16="http://schemas.microsoft.com/office/drawing/2014/main" id="{58C2E571-974B-5AFD-D87C-62352C008F2B}"/>
              </a:ext>
            </a:extLst>
          </p:cNvPr>
          <p:cNvSpPr/>
          <p:nvPr/>
        </p:nvSpPr>
        <p:spPr bwMode="auto">
          <a:xfrm>
            <a:off x="3603461" y="3438467"/>
            <a:ext cx="323403" cy="105414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3" name="Rectangle 9292">
            <a:extLst>
              <a:ext uri="{FF2B5EF4-FFF2-40B4-BE49-F238E27FC236}">
                <a16:creationId xmlns:a16="http://schemas.microsoft.com/office/drawing/2014/main" id="{3FA7BBE1-E0B5-9FDD-4A50-F83702225B2B}"/>
              </a:ext>
            </a:extLst>
          </p:cNvPr>
          <p:cNvSpPr/>
          <p:nvPr/>
        </p:nvSpPr>
        <p:spPr bwMode="auto">
          <a:xfrm>
            <a:off x="4057025" y="3895952"/>
            <a:ext cx="323403" cy="5909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4" name="Rectangle 9293">
            <a:extLst>
              <a:ext uri="{FF2B5EF4-FFF2-40B4-BE49-F238E27FC236}">
                <a16:creationId xmlns:a16="http://schemas.microsoft.com/office/drawing/2014/main" id="{90EA7A45-C119-816C-BF21-52629702C5CE}"/>
              </a:ext>
            </a:extLst>
          </p:cNvPr>
          <p:cNvSpPr/>
          <p:nvPr/>
        </p:nvSpPr>
        <p:spPr bwMode="auto">
          <a:xfrm>
            <a:off x="4057024" y="3438466"/>
            <a:ext cx="323403" cy="45459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5" name="Rectangle 9294">
            <a:extLst>
              <a:ext uri="{FF2B5EF4-FFF2-40B4-BE49-F238E27FC236}">
                <a16:creationId xmlns:a16="http://schemas.microsoft.com/office/drawing/2014/main" id="{A643C2DF-4EB1-8BE3-76D5-E7215DED7566}"/>
              </a:ext>
            </a:extLst>
          </p:cNvPr>
          <p:cNvSpPr/>
          <p:nvPr/>
        </p:nvSpPr>
        <p:spPr bwMode="auto">
          <a:xfrm>
            <a:off x="4508095" y="3860773"/>
            <a:ext cx="323403" cy="6300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6" name="Rectangle 9295">
            <a:extLst>
              <a:ext uri="{FF2B5EF4-FFF2-40B4-BE49-F238E27FC236}">
                <a16:creationId xmlns:a16="http://schemas.microsoft.com/office/drawing/2014/main" id="{79D2A2EA-5488-7432-588A-F73771C8AB12}"/>
              </a:ext>
            </a:extLst>
          </p:cNvPr>
          <p:cNvSpPr/>
          <p:nvPr/>
        </p:nvSpPr>
        <p:spPr bwMode="auto">
          <a:xfrm>
            <a:off x="4508094" y="3442474"/>
            <a:ext cx="323403" cy="4537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7" name="Rectangle 9296">
            <a:extLst>
              <a:ext uri="{FF2B5EF4-FFF2-40B4-BE49-F238E27FC236}">
                <a16:creationId xmlns:a16="http://schemas.microsoft.com/office/drawing/2014/main" id="{4D4B08BC-FC75-0489-6E83-305F8656C317}"/>
              </a:ext>
            </a:extLst>
          </p:cNvPr>
          <p:cNvSpPr/>
          <p:nvPr/>
        </p:nvSpPr>
        <p:spPr bwMode="auto">
          <a:xfrm>
            <a:off x="4945727" y="3901703"/>
            <a:ext cx="323403" cy="5909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8" name="Rectangle 9297">
            <a:extLst>
              <a:ext uri="{FF2B5EF4-FFF2-40B4-BE49-F238E27FC236}">
                <a16:creationId xmlns:a16="http://schemas.microsoft.com/office/drawing/2014/main" id="{392E5D74-9562-BB7B-ABEB-621C55C501E4}"/>
              </a:ext>
            </a:extLst>
          </p:cNvPr>
          <p:cNvSpPr/>
          <p:nvPr/>
        </p:nvSpPr>
        <p:spPr bwMode="auto">
          <a:xfrm>
            <a:off x="4945726" y="3583650"/>
            <a:ext cx="323403" cy="31516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9" name="Rectangle 9298">
            <a:extLst>
              <a:ext uri="{FF2B5EF4-FFF2-40B4-BE49-F238E27FC236}">
                <a16:creationId xmlns:a16="http://schemas.microsoft.com/office/drawing/2014/main" id="{2F3DE3EE-026A-32CF-8337-0F25AC326DD5}"/>
              </a:ext>
            </a:extLst>
          </p:cNvPr>
          <p:cNvSpPr/>
          <p:nvPr/>
        </p:nvSpPr>
        <p:spPr bwMode="auto">
          <a:xfrm>
            <a:off x="5405854" y="3732693"/>
            <a:ext cx="323403" cy="75991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0" name="Rectangle 9299">
            <a:extLst>
              <a:ext uri="{FF2B5EF4-FFF2-40B4-BE49-F238E27FC236}">
                <a16:creationId xmlns:a16="http://schemas.microsoft.com/office/drawing/2014/main" id="{8BD448FB-966F-71AB-0C44-58E68FC0CC84}"/>
              </a:ext>
            </a:extLst>
          </p:cNvPr>
          <p:cNvSpPr/>
          <p:nvPr/>
        </p:nvSpPr>
        <p:spPr bwMode="auto">
          <a:xfrm>
            <a:off x="5845314" y="3893063"/>
            <a:ext cx="323403" cy="59727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Rectangle 9300">
            <a:extLst>
              <a:ext uri="{FF2B5EF4-FFF2-40B4-BE49-F238E27FC236}">
                <a16:creationId xmlns:a16="http://schemas.microsoft.com/office/drawing/2014/main" id="{9AB4834F-2B97-1BE9-0332-7C46F07E3707}"/>
              </a:ext>
            </a:extLst>
          </p:cNvPr>
          <p:cNvSpPr/>
          <p:nvPr/>
        </p:nvSpPr>
        <p:spPr bwMode="auto">
          <a:xfrm>
            <a:off x="6291019" y="3895338"/>
            <a:ext cx="323403" cy="59727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2" name="Rectangle 9301">
            <a:extLst>
              <a:ext uri="{FF2B5EF4-FFF2-40B4-BE49-F238E27FC236}">
                <a16:creationId xmlns:a16="http://schemas.microsoft.com/office/drawing/2014/main" id="{C907F368-A984-F927-A151-AB93C9D93DD7}"/>
              </a:ext>
            </a:extLst>
          </p:cNvPr>
          <p:cNvSpPr/>
          <p:nvPr/>
        </p:nvSpPr>
        <p:spPr bwMode="auto">
          <a:xfrm>
            <a:off x="6719017" y="3892770"/>
            <a:ext cx="323403" cy="59727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3" name="Rectangle 9302">
            <a:extLst>
              <a:ext uri="{FF2B5EF4-FFF2-40B4-BE49-F238E27FC236}">
                <a16:creationId xmlns:a16="http://schemas.microsoft.com/office/drawing/2014/main" id="{D073AA32-CDA6-21B8-0DCE-364105C331D9}"/>
              </a:ext>
            </a:extLst>
          </p:cNvPr>
          <p:cNvSpPr/>
          <p:nvPr/>
        </p:nvSpPr>
        <p:spPr bwMode="auto">
          <a:xfrm>
            <a:off x="7170877" y="3895313"/>
            <a:ext cx="323403" cy="59727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4" name="Rectangle 9303">
            <a:extLst>
              <a:ext uri="{FF2B5EF4-FFF2-40B4-BE49-F238E27FC236}">
                <a16:creationId xmlns:a16="http://schemas.microsoft.com/office/drawing/2014/main" id="{C1949306-105A-EDAE-B9B7-58AA01CDAF67}"/>
              </a:ext>
            </a:extLst>
          </p:cNvPr>
          <p:cNvSpPr/>
          <p:nvPr/>
        </p:nvSpPr>
        <p:spPr bwMode="auto">
          <a:xfrm>
            <a:off x="7634070" y="4037067"/>
            <a:ext cx="323403" cy="4565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5" name="Rectangle 9304">
            <a:extLst>
              <a:ext uri="{FF2B5EF4-FFF2-40B4-BE49-F238E27FC236}">
                <a16:creationId xmlns:a16="http://schemas.microsoft.com/office/drawing/2014/main" id="{FD8440E9-06F1-4707-F834-24D1AE2B3845}"/>
              </a:ext>
            </a:extLst>
          </p:cNvPr>
          <p:cNvSpPr/>
          <p:nvPr/>
        </p:nvSpPr>
        <p:spPr bwMode="auto">
          <a:xfrm>
            <a:off x="7634069" y="3893389"/>
            <a:ext cx="323403" cy="1454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Rectangle 9305">
            <a:extLst>
              <a:ext uri="{FF2B5EF4-FFF2-40B4-BE49-F238E27FC236}">
                <a16:creationId xmlns:a16="http://schemas.microsoft.com/office/drawing/2014/main" id="{6FBF1B25-DF19-F9CE-FEC8-A99EC9065967}"/>
              </a:ext>
            </a:extLst>
          </p:cNvPr>
          <p:cNvSpPr/>
          <p:nvPr/>
        </p:nvSpPr>
        <p:spPr bwMode="auto">
          <a:xfrm>
            <a:off x="8079907" y="4028537"/>
            <a:ext cx="323403" cy="4565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Rectangle 9306">
            <a:extLst>
              <a:ext uri="{FF2B5EF4-FFF2-40B4-BE49-F238E27FC236}">
                <a16:creationId xmlns:a16="http://schemas.microsoft.com/office/drawing/2014/main" id="{C0681448-3F57-1250-F81A-D812248D9B2A}"/>
              </a:ext>
            </a:extLst>
          </p:cNvPr>
          <p:cNvSpPr/>
          <p:nvPr/>
        </p:nvSpPr>
        <p:spPr bwMode="auto">
          <a:xfrm>
            <a:off x="8079906" y="3884859"/>
            <a:ext cx="323403" cy="1454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Rectangle 9307">
            <a:extLst>
              <a:ext uri="{FF2B5EF4-FFF2-40B4-BE49-F238E27FC236}">
                <a16:creationId xmlns:a16="http://schemas.microsoft.com/office/drawing/2014/main" id="{FB4DB058-6532-0227-A2CE-0294D8187BDA}"/>
              </a:ext>
            </a:extLst>
          </p:cNvPr>
          <p:cNvSpPr/>
          <p:nvPr/>
        </p:nvSpPr>
        <p:spPr bwMode="auto">
          <a:xfrm>
            <a:off x="8525587" y="4033365"/>
            <a:ext cx="323403" cy="4565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Rectangle 9308">
            <a:extLst>
              <a:ext uri="{FF2B5EF4-FFF2-40B4-BE49-F238E27FC236}">
                <a16:creationId xmlns:a16="http://schemas.microsoft.com/office/drawing/2014/main" id="{853E3FB8-200E-2529-771B-25A9BD8CBDFA}"/>
              </a:ext>
            </a:extLst>
          </p:cNvPr>
          <p:cNvSpPr/>
          <p:nvPr/>
        </p:nvSpPr>
        <p:spPr bwMode="auto">
          <a:xfrm>
            <a:off x="8525586" y="3889687"/>
            <a:ext cx="323403" cy="1454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0" name="Rectangle 9309">
            <a:extLst>
              <a:ext uri="{FF2B5EF4-FFF2-40B4-BE49-F238E27FC236}">
                <a16:creationId xmlns:a16="http://schemas.microsoft.com/office/drawing/2014/main" id="{533A78C0-A1E0-501F-894D-6A2172305DC9}"/>
              </a:ext>
            </a:extLst>
          </p:cNvPr>
          <p:cNvSpPr/>
          <p:nvPr/>
        </p:nvSpPr>
        <p:spPr bwMode="auto">
          <a:xfrm>
            <a:off x="8964524" y="4028537"/>
            <a:ext cx="323403" cy="4565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Rectangle 9310">
            <a:extLst>
              <a:ext uri="{FF2B5EF4-FFF2-40B4-BE49-F238E27FC236}">
                <a16:creationId xmlns:a16="http://schemas.microsoft.com/office/drawing/2014/main" id="{472F07A5-D8E2-35E2-0CEC-543D32436743}"/>
              </a:ext>
            </a:extLst>
          </p:cNvPr>
          <p:cNvSpPr/>
          <p:nvPr/>
        </p:nvSpPr>
        <p:spPr bwMode="auto">
          <a:xfrm>
            <a:off x="8964523" y="3884859"/>
            <a:ext cx="323403" cy="1454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2" name="Rectangle 9311">
            <a:extLst>
              <a:ext uri="{FF2B5EF4-FFF2-40B4-BE49-F238E27FC236}">
                <a16:creationId xmlns:a16="http://schemas.microsoft.com/office/drawing/2014/main" id="{0B5580A8-BCB1-2386-F9B7-DD66FF61A6E4}"/>
              </a:ext>
            </a:extLst>
          </p:cNvPr>
          <p:cNvSpPr/>
          <p:nvPr/>
        </p:nvSpPr>
        <p:spPr bwMode="auto">
          <a:xfrm>
            <a:off x="9427425" y="4175171"/>
            <a:ext cx="323403" cy="3138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3" name="Rectangle 9312">
            <a:extLst>
              <a:ext uri="{FF2B5EF4-FFF2-40B4-BE49-F238E27FC236}">
                <a16:creationId xmlns:a16="http://schemas.microsoft.com/office/drawing/2014/main" id="{F3833578-EC32-99A5-7AA5-90AF7E8EC000}"/>
              </a:ext>
            </a:extLst>
          </p:cNvPr>
          <p:cNvSpPr/>
          <p:nvPr/>
        </p:nvSpPr>
        <p:spPr bwMode="auto">
          <a:xfrm>
            <a:off x="9427424" y="3884859"/>
            <a:ext cx="323403" cy="30057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4" name="Rectangle 9313">
            <a:extLst>
              <a:ext uri="{FF2B5EF4-FFF2-40B4-BE49-F238E27FC236}">
                <a16:creationId xmlns:a16="http://schemas.microsoft.com/office/drawing/2014/main" id="{D4ED73A1-8902-A4B9-4253-4510E275A741}"/>
              </a:ext>
            </a:extLst>
          </p:cNvPr>
          <p:cNvSpPr/>
          <p:nvPr/>
        </p:nvSpPr>
        <p:spPr bwMode="auto">
          <a:xfrm>
            <a:off x="9885425" y="4173475"/>
            <a:ext cx="323403" cy="3138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5" name="Rectangle 9314">
            <a:extLst>
              <a:ext uri="{FF2B5EF4-FFF2-40B4-BE49-F238E27FC236}">
                <a16:creationId xmlns:a16="http://schemas.microsoft.com/office/drawing/2014/main" id="{A880D94A-B91C-DFBB-48AB-10709E28D0E3}"/>
              </a:ext>
            </a:extLst>
          </p:cNvPr>
          <p:cNvSpPr/>
          <p:nvPr/>
        </p:nvSpPr>
        <p:spPr bwMode="auto">
          <a:xfrm>
            <a:off x="9885424" y="3892770"/>
            <a:ext cx="323403" cy="45129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6" name="Rectangle 9315">
            <a:extLst>
              <a:ext uri="{FF2B5EF4-FFF2-40B4-BE49-F238E27FC236}">
                <a16:creationId xmlns:a16="http://schemas.microsoft.com/office/drawing/2014/main" id="{5C187BB1-08AC-2F75-12B0-890101693321}"/>
              </a:ext>
            </a:extLst>
          </p:cNvPr>
          <p:cNvSpPr/>
          <p:nvPr/>
        </p:nvSpPr>
        <p:spPr bwMode="auto">
          <a:xfrm>
            <a:off x="10326200" y="4041677"/>
            <a:ext cx="323403" cy="4509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7" name="Rectangle 9316">
            <a:extLst>
              <a:ext uri="{FF2B5EF4-FFF2-40B4-BE49-F238E27FC236}">
                <a16:creationId xmlns:a16="http://schemas.microsoft.com/office/drawing/2014/main" id="{B572CD31-1C00-8333-9B80-7D7B9663F679}"/>
              </a:ext>
            </a:extLst>
          </p:cNvPr>
          <p:cNvSpPr/>
          <p:nvPr/>
        </p:nvSpPr>
        <p:spPr bwMode="auto">
          <a:xfrm>
            <a:off x="10772841" y="4040726"/>
            <a:ext cx="323403" cy="4509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8" name="Rectangle 9317">
            <a:extLst>
              <a:ext uri="{FF2B5EF4-FFF2-40B4-BE49-F238E27FC236}">
                <a16:creationId xmlns:a16="http://schemas.microsoft.com/office/drawing/2014/main" id="{89508FA9-BFEB-AB80-99FB-2A754202ADFA}"/>
              </a:ext>
            </a:extLst>
          </p:cNvPr>
          <p:cNvSpPr/>
          <p:nvPr/>
        </p:nvSpPr>
        <p:spPr bwMode="auto">
          <a:xfrm>
            <a:off x="11218220" y="4042585"/>
            <a:ext cx="323403" cy="4509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22" name="Straight Connector 9221">
            <a:extLst>
              <a:ext uri="{FF2B5EF4-FFF2-40B4-BE49-F238E27FC236}">
                <a16:creationId xmlns:a16="http://schemas.microsoft.com/office/drawing/2014/main" id="{DF6F490B-355A-61C9-06BA-B6452371930A}"/>
              </a:ext>
            </a:extLst>
          </p:cNvPr>
          <p:cNvCxnSpPr>
            <a:cxnSpLocks/>
          </p:cNvCxnSpPr>
          <p:nvPr/>
        </p:nvCxnSpPr>
        <p:spPr bwMode="auto">
          <a:xfrm>
            <a:off x="1250352" y="4489720"/>
            <a:ext cx="10372532" cy="0"/>
          </a:xfrm>
          <a:prstGeom prst="line">
            <a:avLst/>
          </a:prstGeom>
          <a:noFill/>
          <a:ln w="28575" cap="flat" cmpd="sng" algn="ctr">
            <a:solidFill>
              <a:schemeClr val="bg1"/>
            </a:solidFill>
            <a:prstDash val="solid"/>
            <a:round/>
            <a:headEnd type="none" w="med" len="med"/>
            <a:tailEnd type="none" w="med" len="med"/>
          </a:ln>
          <a:effectLst/>
        </p:spPr>
      </p:cxnSp>
      <p:sp>
        <p:nvSpPr>
          <p:cNvPr id="9319" name="TextBox 9318">
            <a:extLst>
              <a:ext uri="{FF2B5EF4-FFF2-40B4-BE49-F238E27FC236}">
                <a16:creationId xmlns:a16="http://schemas.microsoft.com/office/drawing/2014/main" id="{3F156C66-ABB9-B192-09B7-56666184BEAD}"/>
              </a:ext>
            </a:extLst>
          </p:cNvPr>
          <p:cNvSpPr txBox="1"/>
          <p:nvPr/>
        </p:nvSpPr>
        <p:spPr bwMode="auto">
          <a:xfrm>
            <a:off x="1287935" y="2259800"/>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43.3</a:t>
            </a:r>
          </a:p>
        </p:txBody>
      </p:sp>
      <p:sp>
        <p:nvSpPr>
          <p:cNvPr id="9320" name="TextBox 9319">
            <a:extLst>
              <a:ext uri="{FF2B5EF4-FFF2-40B4-BE49-F238E27FC236}">
                <a16:creationId xmlns:a16="http://schemas.microsoft.com/office/drawing/2014/main" id="{12FE7F75-A355-CA6F-D76A-C591D5A3DDC7}"/>
              </a:ext>
            </a:extLst>
          </p:cNvPr>
          <p:cNvSpPr txBox="1"/>
          <p:nvPr/>
        </p:nvSpPr>
        <p:spPr bwMode="auto">
          <a:xfrm>
            <a:off x="1732784" y="242621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40.0</a:t>
            </a:r>
          </a:p>
        </p:txBody>
      </p:sp>
      <p:sp>
        <p:nvSpPr>
          <p:cNvPr id="9321" name="TextBox 9320">
            <a:extLst>
              <a:ext uri="{FF2B5EF4-FFF2-40B4-BE49-F238E27FC236}">
                <a16:creationId xmlns:a16="http://schemas.microsoft.com/office/drawing/2014/main" id="{C2260D85-1A3A-FD76-5037-9B33A88D5A4B}"/>
              </a:ext>
            </a:extLst>
          </p:cNvPr>
          <p:cNvSpPr txBox="1"/>
          <p:nvPr/>
        </p:nvSpPr>
        <p:spPr bwMode="auto">
          <a:xfrm>
            <a:off x="2177226" y="300794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26.7</a:t>
            </a:r>
          </a:p>
        </p:txBody>
      </p:sp>
      <p:sp>
        <p:nvSpPr>
          <p:cNvPr id="9322" name="TextBox 9321">
            <a:extLst>
              <a:ext uri="{FF2B5EF4-FFF2-40B4-BE49-F238E27FC236}">
                <a16:creationId xmlns:a16="http://schemas.microsoft.com/office/drawing/2014/main" id="{6EA985B0-8173-7523-27FE-E6862662065A}"/>
              </a:ext>
            </a:extLst>
          </p:cNvPr>
          <p:cNvSpPr txBox="1"/>
          <p:nvPr/>
        </p:nvSpPr>
        <p:spPr bwMode="auto">
          <a:xfrm>
            <a:off x="2631102" y="2998317"/>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26.7</a:t>
            </a:r>
          </a:p>
        </p:txBody>
      </p:sp>
      <p:sp>
        <p:nvSpPr>
          <p:cNvPr id="9323" name="TextBox 9322">
            <a:extLst>
              <a:ext uri="{FF2B5EF4-FFF2-40B4-BE49-F238E27FC236}">
                <a16:creationId xmlns:a16="http://schemas.microsoft.com/office/drawing/2014/main" id="{D93159CC-810E-1291-E044-C9165064504F}"/>
              </a:ext>
            </a:extLst>
          </p:cNvPr>
          <p:cNvSpPr txBox="1"/>
          <p:nvPr/>
        </p:nvSpPr>
        <p:spPr bwMode="auto">
          <a:xfrm>
            <a:off x="3079282" y="3000992"/>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26.7</a:t>
            </a:r>
          </a:p>
        </p:txBody>
      </p:sp>
      <p:sp>
        <p:nvSpPr>
          <p:cNvPr id="9324" name="TextBox 9323">
            <a:extLst>
              <a:ext uri="{FF2B5EF4-FFF2-40B4-BE49-F238E27FC236}">
                <a16:creationId xmlns:a16="http://schemas.microsoft.com/office/drawing/2014/main" id="{BB2D474F-8648-CE31-FE29-134A8BC708C2}"/>
              </a:ext>
            </a:extLst>
          </p:cNvPr>
          <p:cNvSpPr txBox="1"/>
          <p:nvPr/>
        </p:nvSpPr>
        <p:spPr bwMode="auto">
          <a:xfrm>
            <a:off x="3511727" y="3166435"/>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23.3</a:t>
            </a:r>
          </a:p>
        </p:txBody>
      </p:sp>
      <p:sp>
        <p:nvSpPr>
          <p:cNvPr id="9325" name="TextBox 9324">
            <a:extLst>
              <a:ext uri="{FF2B5EF4-FFF2-40B4-BE49-F238E27FC236}">
                <a16:creationId xmlns:a16="http://schemas.microsoft.com/office/drawing/2014/main" id="{A26B3318-B50E-F065-4F24-A63105C7D6CD}"/>
              </a:ext>
            </a:extLst>
          </p:cNvPr>
          <p:cNvSpPr txBox="1"/>
          <p:nvPr/>
        </p:nvSpPr>
        <p:spPr bwMode="auto">
          <a:xfrm>
            <a:off x="3965290" y="3172004"/>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23.3</a:t>
            </a:r>
          </a:p>
        </p:txBody>
      </p:sp>
      <p:sp>
        <p:nvSpPr>
          <p:cNvPr id="9326" name="TextBox 9325">
            <a:extLst>
              <a:ext uri="{FF2B5EF4-FFF2-40B4-BE49-F238E27FC236}">
                <a16:creationId xmlns:a16="http://schemas.microsoft.com/office/drawing/2014/main" id="{DFB15D6D-54EA-1138-14D4-C0129B2036E9}"/>
              </a:ext>
            </a:extLst>
          </p:cNvPr>
          <p:cNvSpPr txBox="1"/>
          <p:nvPr/>
        </p:nvSpPr>
        <p:spPr bwMode="auto">
          <a:xfrm>
            <a:off x="4425889" y="3164712"/>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23.3</a:t>
            </a:r>
          </a:p>
        </p:txBody>
      </p:sp>
      <p:sp>
        <p:nvSpPr>
          <p:cNvPr id="9327" name="TextBox 9326">
            <a:extLst>
              <a:ext uri="{FF2B5EF4-FFF2-40B4-BE49-F238E27FC236}">
                <a16:creationId xmlns:a16="http://schemas.microsoft.com/office/drawing/2014/main" id="{A4A0B9C4-E4AA-F71D-94D3-0AE15EE3EA6C}"/>
              </a:ext>
            </a:extLst>
          </p:cNvPr>
          <p:cNvSpPr txBox="1"/>
          <p:nvPr/>
        </p:nvSpPr>
        <p:spPr bwMode="auto">
          <a:xfrm>
            <a:off x="4858334" y="3325892"/>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20.0</a:t>
            </a:r>
          </a:p>
        </p:txBody>
      </p:sp>
      <p:sp>
        <p:nvSpPr>
          <p:cNvPr id="9328" name="TextBox 9327">
            <a:extLst>
              <a:ext uri="{FF2B5EF4-FFF2-40B4-BE49-F238E27FC236}">
                <a16:creationId xmlns:a16="http://schemas.microsoft.com/office/drawing/2014/main" id="{D20FFA88-BEAF-EF58-3D5C-14813AC42B2C}"/>
              </a:ext>
            </a:extLst>
          </p:cNvPr>
          <p:cNvSpPr txBox="1"/>
          <p:nvPr/>
        </p:nvSpPr>
        <p:spPr bwMode="auto">
          <a:xfrm>
            <a:off x="5300391" y="3458452"/>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16.7</a:t>
            </a:r>
          </a:p>
        </p:txBody>
      </p:sp>
      <p:sp>
        <p:nvSpPr>
          <p:cNvPr id="9329" name="TextBox 9328">
            <a:extLst>
              <a:ext uri="{FF2B5EF4-FFF2-40B4-BE49-F238E27FC236}">
                <a16:creationId xmlns:a16="http://schemas.microsoft.com/office/drawing/2014/main" id="{780DE417-59D4-A3D5-B81C-25E924632926}"/>
              </a:ext>
            </a:extLst>
          </p:cNvPr>
          <p:cNvSpPr txBox="1"/>
          <p:nvPr/>
        </p:nvSpPr>
        <p:spPr bwMode="auto">
          <a:xfrm>
            <a:off x="5741130" y="3624450"/>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0" name="TextBox 9329">
            <a:extLst>
              <a:ext uri="{FF2B5EF4-FFF2-40B4-BE49-F238E27FC236}">
                <a16:creationId xmlns:a16="http://schemas.microsoft.com/office/drawing/2014/main" id="{5CB6DE45-2FD5-A6CD-36D4-E03808B06CD3}"/>
              </a:ext>
            </a:extLst>
          </p:cNvPr>
          <p:cNvSpPr txBox="1"/>
          <p:nvPr/>
        </p:nvSpPr>
        <p:spPr bwMode="auto">
          <a:xfrm>
            <a:off x="6180590" y="362253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1" name="TextBox 9330">
            <a:extLst>
              <a:ext uri="{FF2B5EF4-FFF2-40B4-BE49-F238E27FC236}">
                <a16:creationId xmlns:a16="http://schemas.microsoft.com/office/drawing/2014/main" id="{D81952A3-1E19-B6EC-B46D-45890C0A9CF4}"/>
              </a:ext>
            </a:extLst>
          </p:cNvPr>
          <p:cNvSpPr txBox="1"/>
          <p:nvPr/>
        </p:nvSpPr>
        <p:spPr bwMode="auto">
          <a:xfrm>
            <a:off x="6630595" y="3624450"/>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2" name="TextBox 9331">
            <a:extLst>
              <a:ext uri="{FF2B5EF4-FFF2-40B4-BE49-F238E27FC236}">
                <a16:creationId xmlns:a16="http://schemas.microsoft.com/office/drawing/2014/main" id="{4C73D792-7D95-901D-37BD-7691734BBA50}"/>
              </a:ext>
            </a:extLst>
          </p:cNvPr>
          <p:cNvSpPr txBox="1"/>
          <p:nvPr/>
        </p:nvSpPr>
        <p:spPr bwMode="auto">
          <a:xfrm>
            <a:off x="7070055" y="362253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3" name="TextBox 9332">
            <a:extLst>
              <a:ext uri="{FF2B5EF4-FFF2-40B4-BE49-F238E27FC236}">
                <a16:creationId xmlns:a16="http://schemas.microsoft.com/office/drawing/2014/main" id="{F6D263C0-B0F1-CA18-21A7-0864AFBAA126}"/>
              </a:ext>
            </a:extLst>
          </p:cNvPr>
          <p:cNvSpPr txBox="1"/>
          <p:nvPr/>
        </p:nvSpPr>
        <p:spPr bwMode="auto">
          <a:xfrm>
            <a:off x="7539732" y="3622152"/>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4" name="TextBox 9333">
            <a:extLst>
              <a:ext uri="{FF2B5EF4-FFF2-40B4-BE49-F238E27FC236}">
                <a16:creationId xmlns:a16="http://schemas.microsoft.com/office/drawing/2014/main" id="{07E94098-30E6-526C-88A2-B7F18A904F16}"/>
              </a:ext>
            </a:extLst>
          </p:cNvPr>
          <p:cNvSpPr txBox="1"/>
          <p:nvPr/>
        </p:nvSpPr>
        <p:spPr bwMode="auto">
          <a:xfrm>
            <a:off x="7979192" y="3620241"/>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5" name="TextBox 9334">
            <a:extLst>
              <a:ext uri="{FF2B5EF4-FFF2-40B4-BE49-F238E27FC236}">
                <a16:creationId xmlns:a16="http://schemas.microsoft.com/office/drawing/2014/main" id="{E21D5296-FA9E-6C6A-F007-77AA77ACB9B6}"/>
              </a:ext>
            </a:extLst>
          </p:cNvPr>
          <p:cNvSpPr txBox="1"/>
          <p:nvPr/>
        </p:nvSpPr>
        <p:spPr bwMode="auto">
          <a:xfrm>
            <a:off x="8429197" y="3622152"/>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6" name="TextBox 9335">
            <a:extLst>
              <a:ext uri="{FF2B5EF4-FFF2-40B4-BE49-F238E27FC236}">
                <a16:creationId xmlns:a16="http://schemas.microsoft.com/office/drawing/2014/main" id="{25B29BA3-3E39-7CEF-27D1-C19B72264436}"/>
              </a:ext>
            </a:extLst>
          </p:cNvPr>
          <p:cNvSpPr txBox="1"/>
          <p:nvPr/>
        </p:nvSpPr>
        <p:spPr bwMode="auto">
          <a:xfrm>
            <a:off x="8868657" y="3620241"/>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7" name="TextBox 9336">
            <a:extLst>
              <a:ext uri="{FF2B5EF4-FFF2-40B4-BE49-F238E27FC236}">
                <a16:creationId xmlns:a16="http://schemas.microsoft.com/office/drawing/2014/main" id="{7502A5F6-BEEA-EEA2-EF0E-4D8D5677FAE9}"/>
              </a:ext>
            </a:extLst>
          </p:cNvPr>
          <p:cNvSpPr txBox="1"/>
          <p:nvPr/>
        </p:nvSpPr>
        <p:spPr bwMode="auto">
          <a:xfrm>
            <a:off x="9342529" y="3619800"/>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8" name="TextBox 9337">
            <a:extLst>
              <a:ext uri="{FF2B5EF4-FFF2-40B4-BE49-F238E27FC236}">
                <a16:creationId xmlns:a16="http://schemas.microsoft.com/office/drawing/2014/main" id="{75D26CCD-97A2-06A7-4DA8-DDEE02EBA08D}"/>
              </a:ext>
            </a:extLst>
          </p:cNvPr>
          <p:cNvSpPr txBox="1"/>
          <p:nvPr/>
        </p:nvSpPr>
        <p:spPr bwMode="auto">
          <a:xfrm>
            <a:off x="9781989" y="361788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13.3</a:t>
            </a:r>
          </a:p>
        </p:txBody>
      </p:sp>
      <p:sp>
        <p:nvSpPr>
          <p:cNvPr id="9339" name="TextBox 9338">
            <a:extLst>
              <a:ext uri="{FF2B5EF4-FFF2-40B4-BE49-F238E27FC236}">
                <a16:creationId xmlns:a16="http://schemas.microsoft.com/office/drawing/2014/main" id="{008BC087-C9D0-9749-3541-AB0FB942691E}"/>
              </a:ext>
            </a:extLst>
          </p:cNvPr>
          <p:cNvSpPr txBox="1"/>
          <p:nvPr/>
        </p:nvSpPr>
        <p:spPr bwMode="auto">
          <a:xfrm>
            <a:off x="10221449" y="3770964"/>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p>
        </p:txBody>
      </p:sp>
      <p:sp>
        <p:nvSpPr>
          <p:cNvPr id="9340" name="TextBox 9339">
            <a:extLst>
              <a:ext uri="{FF2B5EF4-FFF2-40B4-BE49-F238E27FC236}">
                <a16:creationId xmlns:a16="http://schemas.microsoft.com/office/drawing/2014/main" id="{41D8368A-C7F9-AC74-103B-A06666576670}"/>
              </a:ext>
            </a:extLst>
          </p:cNvPr>
          <p:cNvSpPr txBox="1"/>
          <p:nvPr/>
        </p:nvSpPr>
        <p:spPr bwMode="auto">
          <a:xfrm>
            <a:off x="10671841" y="3767028"/>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p>
        </p:txBody>
      </p:sp>
      <p:sp>
        <p:nvSpPr>
          <p:cNvPr id="9341" name="TextBox 9340">
            <a:extLst>
              <a:ext uri="{FF2B5EF4-FFF2-40B4-BE49-F238E27FC236}">
                <a16:creationId xmlns:a16="http://schemas.microsoft.com/office/drawing/2014/main" id="{D1731372-A86C-5054-5C31-211FD86995D4}"/>
              </a:ext>
            </a:extLst>
          </p:cNvPr>
          <p:cNvSpPr txBox="1"/>
          <p:nvPr/>
        </p:nvSpPr>
        <p:spPr bwMode="auto">
          <a:xfrm>
            <a:off x="11119161" y="375707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p>
        </p:txBody>
      </p:sp>
      <p:sp>
        <p:nvSpPr>
          <p:cNvPr id="9342" name="TextBox 9341">
            <a:extLst>
              <a:ext uri="{FF2B5EF4-FFF2-40B4-BE49-F238E27FC236}">
                <a16:creationId xmlns:a16="http://schemas.microsoft.com/office/drawing/2014/main" id="{8585C323-A936-D432-916C-E78461C4C06C}"/>
              </a:ext>
            </a:extLst>
          </p:cNvPr>
          <p:cNvSpPr txBox="1"/>
          <p:nvPr/>
        </p:nvSpPr>
        <p:spPr bwMode="auto">
          <a:xfrm>
            <a:off x="1285409" y="342976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43.3</a:t>
            </a:r>
          </a:p>
        </p:txBody>
      </p:sp>
      <p:sp>
        <p:nvSpPr>
          <p:cNvPr id="9343" name="TextBox 9342">
            <a:extLst>
              <a:ext uri="{FF2B5EF4-FFF2-40B4-BE49-F238E27FC236}">
                <a16:creationId xmlns:a16="http://schemas.microsoft.com/office/drawing/2014/main" id="{B9258151-6C51-9D49-6242-2D8F2E558860}"/>
              </a:ext>
            </a:extLst>
          </p:cNvPr>
          <p:cNvSpPr txBox="1"/>
          <p:nvPr/>
        </p:nvSpPr>
        <p:spPr bwMode="auto">
          <a:xfrm>
            <a:off x="1725668" y="3575187"/>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33.3</a:t>
            </a:r>
          </a:p>
        </p:txBody>
      </p:sp>
      <p:sp>
        <p:nvSpPr>
          <p:cNvPr id="9344" name="TextBox 9343">
            <a:extLst>
              <a:ext uri="{FF2B5EF4-FFF2-40B4-BE49-F238E27FC236}">
                <a16:creationId xmlns:a16="http://schemas.microsoft.com/office/drawing/2014/main" id="{8D8E3DB6-262C-D023-E7A8-84B64033566C}"/>
              </a:ext>
            </a:extLst>
          </p:cNvPr>
          <p:cNvSpPr txBox="1"/>
          <p:nvPr/>
        </p:nvSpPr>
        <p:spPr bwMode="auto">
          <a:xfrm>
            <a:off x="1771096" y="2688121"/>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6.7</a:t>
            </a:r>
          </a:p>
        </p:txBody>
      </p:sp>
      <p:sp>
        <p:nvSpPr>
          <p:cNvPr id="9345" name="TextBox 9344">
            <a:extLst>
              <a:ext uri="{FF2B5EF4-FFF2-40B4-BE49-F238E27FC236}">
                <a16:creationId xmlns:a16="http://schemas.microsoft.com/office/drawing/2014/main" id="{E7B4871C-D22B-CC98-7BE7-4A54F1069CC2}"/>
              </a:ext>
            </a:extLst>
          </p:cNvPr>
          <p:cNvSpPr txBox="1"/>
          <p:nvPr/>
        </p:nvSpPr>
        <p:spPr bwMode="auto">
          <a:xfrm>
            <a:off x="2178401" y="3690200"/>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26.7</a:t>
            </a:r>
          </a:p>
        </p:txBody>
      </p:sp>
      <p:sp>
        <p:nvSpPr>
          <p:cNvPr id="9346" name="TextBox 9345">
            <a:extLst>
              <a:ext uri="{FF2B5EF4-FFF2-40B4-BE49-F238E27FC236}">
                <a16:creationId xmlns:a16="http://schemas.microsoft.com/office/drawing/2014/main" id="{DBD70534-48FA-A66E-484A-5EA0DE970A74}"/>
              </a:ext>
            </a:extLst>
          </p:cNvPr>
          <p:cNvSpPr txBox="1"/>
          <p:nvPr/>
        </p:nvSpPr>
        <p:spPr bwMode="auto">
          <a:xfrm>
            <a:off x="2625923" y="3793093"/>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23.3</a:t>
            </a:r>
          </a:p>
        </p:txBody>
      </p:sp>
      <p:sp>
        <p:nvSpPr>
          <p:cNvPr id="9347" name="TextBox 9346">
            <a:extLst>
              <a:ext uri="{FF2B5EF4-FFF2-40B4-BE49-F238E27FC236}">
                <a16:creationId xmlns:a16="http://schemas.microsoft.com/office/drawing/2014/main" id="{2E42E806-946C-32AA-ADE9-BA916E1EF716}"/>
              </a:ext>
            </a:extLst>
          </p:cNvPr>
          <p:cNvSpPr txBox="1"/>
          <p:nvPr/>
        </p:nvSpPr>
        <p:spPr bwMode="auto">
          <a:xfrm>
            <a:off x="2678229" y="3207990"/>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3.3</a:t>
            </a:r>
          </a:p>
        </p:txBody>
      </p:sp>
      <p:sp>
        <p:nvSpPr>
          <p:cNvPr id="9348" name="TextBox 9347">
            <a:extLst>
              <a:ext uri="{FF2B5EF4-FFF2-40B4-BE49-F238E27FC236}">
                <a16:creationId xmlns:a16="http://schemas.microsoft.com/office/drawing/2014/main" id="{8CABB562-FB24-7FDC-8479-EB70EA0CB052}"/>
              </a:ext>
            </a:extLst>
          </p:cNvPr>
          <p:cNvSpPr txBox="1"/>
          <p:nvPr/>
        </p:nvSpPr>
        <p:spPr bwMode="auto">
          <a:xfrm>
            <a:off x="3135204" y="386569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20</a:t>
            </a:r>
          </a:p>
        </p:txBody>
      </p:sp>
      <p:sp>
        <p:nvSpPr>
          <p:cNvPr id="9349" name="TextBox 9348">
            <a:extLst>
              <a:ext uri="{FF2B5EF4-FFF2-40B4-BE49-F238E27FC236}">
                <a16:creationId xmlns:a16="http://schemas.microsoft.com/office/drawing/2014/main" id="{EA85CEB1-A00A-F8DD-7966-C8289313562F}"/>
              </a:ext>
            </a:extLst>
          </p:cNvPr>
          <p:cNvSpPr txBox="1"/>
          <p:nvPr/>
        </p:nvSpPr>
        <p:spPr bwMode="auto">
          <a:xfrm>
            <a:off x="3110405" y="3280595"/>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6.7</a:t>
            </a:r>
          </a:p>
        </p:txBody>
      </p:sp>
      <p:sp>
        <p:nvSpPr>
          <p:cNvPr id="9350" name="TextBox 9349">
            <a:extLst>
              <a:ext uri="{FF2B5EF4-FFF2-40B4-BE49-F238E27FC236}">
                <a16:creationId xmlns:a16="http://schemas.microsoft.com/office/drawing/2014/main" id="{B686BCC7-7828-D303-B532-063DB6CB4184}"/>
              </a:ext>
            </a:extLst>
          </p:cNvPr>
          <p:cNvSpPr txBox="1"/>
          <p:nvPr/>
        </p:nvSpPr>
        <p:spPr bwMode="auto">
          <a:xfrm>
            <a:off x="3523460" y="3827591"/>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23.3</a:t>
            </a:r>
          </a:p>
        </p:txBody>
      </p:sp>
      <p:sp>
        <p:nvSpPr>
          <p:cNvPr id="9351" name="TextBox 9350">
            <a:extLst>
              <a:ext uri="{FF2B5EF4-FFF2-40B4-BE49-F238E27FC236}">
                <a16:creationId xmlns:a16="http://schemas.microsoft.com/office/drawing/2014/main" id="{9FFB3807-3A78-DBB6-1E4F-783ACDE26237}"/>
              </a:ext>
            </a:extLst>
          </p:cNvPr>
          <p:cNvSpPr txBox="1"/>
          <p:nvPr/>
        </p:nvSpPr>
        <p:spPr bwMode="auto">
          <a:xfrm>
            <a:off x="3957407" y="4055075"/>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13.3</a:t>
            </a:r>
          </a:p>
        </p:txBody>
      </p:sp>
      <p:sp>
        <p:nvSpPr>
          <p:cNvPr id="9352" name="TextBox 9351">
            <a:extLst>
              <a:ext uri="{FF2B5EF4-FFF2-40B4-BE49-F238E27FC236}">
                <a16:creationId xmlns:a16="http://schemas.microsoft.com/office/drawing/2014/main" id="{FC89004C-A98D-B75C-8DEE-429324A64F97}"/>
              </a:ext>
            </a:extLst>
          </p:cNvPr>
          <p:cNvSpPr txBox="1"/>
          <p:nvPr/>
        </p:nvSpPr>
        <p:spPr bwMode="auto">
          <a:xfrm>
            <a:off x="3964027" y="3506842"/>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53" name="TextBox 9352">
            <a:extLst>
              <a:ext uri="{FF2B5EF4-FFF2-40B4-BE49-F238E27FC236}">
                <a16:creationId xmlns:a16="http://schemas.microsoft.com/office/drawing/2014/main" id="{40CBE5CA-814C-8C4A-989E-332B5AA8935F}"/>
              </a:ext>
            </a:extLst>
          </p:cNvPr>
          <p:cNvSpPr txBox="1"/>
          <p:nvPr/>
        </p:nvSpPr>
        <p:spPr bwMode="auto">
          <a:xfrm>
            <a:off x="4404727" y="405942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13.3</a:t>
            </a:r>
          </a:p>
        </p:txBody>
      </p:sp>
      <p:sp>
        <p:nvSpPr>
          <p:cNvPr id="9354" name="TextBox 9353">
            <a:extLst>
              <a:ext uri="{FF2B5EF4-FFF2-40B4-BE49-F238E27FC236}">
                <a16:creationId xmlns:a16="http://schemas.microsoft.com/office/drawing/2014/main" id="{3974782E-BAAF-3989-A25D-BB49BA25F891}"/>
              </a:ext>
            </a:extLst>
          </p:cNvPr>
          <p:cNvSpPr txBox="1"/>
          <p:nvPr/>
        </p:nvSpPr>
        <p:spPr bwMode="auto">
          <a:xfrm>
            <a:off x="4411347" y="3511196"/>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55" name="TextBox 9354">
            <a:extLst>
              <a:ext uri="{FF2B5EF4-FFF2-40B4-BE49-F238E27FC236}">
                <a16:creationId xmlns:a16="http://schemas.microsoft.com/office/drawing/2014/main" id="{58BE301C-A213-4D62-7772-5DA85754196B}"/>
              </a:ext>
            </a:extLst>
          </p:cNvPr>
          <p:cNvSpPr txBox="1"/>
          <p:nvPr/>
        </p:nvSpPr>
        <p:spPr bwMode="auto">
          <a:xfrm>
            <a:off x="4859427" y="405765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13.3</a:t>
            </a:r>
          </a:p>
        </p:txBody>
      </p:sp>
      <p:sp>
        <p:nvSpPr>
          <p:cNvPr id="9356" name="TextBox 9355">
            <a:extLst>
              <a:ext uri="{FF2B5EF4-FFF2-40B4-BE49-F238E27FC236}">
                <a16:creationId xmlns:a16="http://schemas.microsoft.com/office/drawing/2014/main" id="{17E33300-3148-BCA3-6DFF-32B6D0423F47}"/>
              </a:ext>
            </a:extLst>
          </p:cNvPr>
          <p:cNvSpPr txBox="1"/>
          <p:nvPr/>
        </p:nvSpPr>
        <p:spPr bwMode="auto">
          <a:xfrm>
            <a:off x="4903278" y="3591455"/>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6.7</a:t>
            </a:r>
          </a:p>
        </p:txBody>
      </p:sp>
      <p:sp>
        <p:nvSpPr>
          <p:cNvPr id="9357" name="TextBox 9356">
            <a:extLst>
              <a:ext uri="{FF2B5EF4-FFF2-40B4-BE49-F238E27FC236}">
                <a16:creationId xmlns:a16="http://schemas.microsoft.com/office/drawing/2014/main" id="{5E1869E4-BB34-F771-29B9-1E4E4C0157B3}"/>
              </a:ext>
            </a:extLst>
          </p:cNvPr>
          <p:cNvSpPr txBox="1"/>
          <p:nvPr/>
        </p:nvSpPr>
        <p:spPr bwMode="auto">
          <a:xfrm>
            <a:off x="5315744" y="3966880"/>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16.7</a:t>
            </a:r>
          </a:p>
        </p:txBody>
      </p:sp>
      <p:sp>
        <p:nvSpPr>
          <p:cNvPr id="9358" name="TextBox 9357">
            <a:extLst>
              <a:ext uri="{FF2B5EF4-FFF2-40B4-BE49-F238E27FC236}">
                <a16:creationId xmlns:a16="http://schemas.microsoft.com/office/drawing/2014/main" id="{3199B827-A836-94CA-81F8-034221AFFCEC}"/>
              </a:ext>
            </a:extLst>
          </p:cNvPr>
          <p:cNvSpPr txBox="1"/>
          <p:nvPr/>
        </p:nvSpPr>
        <p:spPr bwMode="auto">
          <a:xfrm>
            <a:off x="5756298" y="4033437"/>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13.3</a:t>
            </a:r>
          </a:p>
        </p:txBody>
      </p:sp>
      <p:sp>
        <p:nvSpPr>
          <p:cNvPr id="9359" name="TextBox 9358">
            <a:extLst>
              <a:ext uri="{FF2B5EF4-FFF2-40B4-BE49-F238E27FC236}">
                <a16:creationId xmlns:a16="http://schemas.microsoft.com/office/drawing/2014/main" id="{DC8A81F4-5CF7-794E-79F8-74651806510D}"/>
              </a:ext>
            </a:extLst>
          </p:cNvPr>
          <p:cNvSpPr txBox="1"/>
          <p:nvPr/>
        </p:nvSpPr>
        <p:spPr bwMode="auto">
          <a:xfrm>
            <a:off x="6196439" y="4037323"/>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13.3</a:t>
            </a:r>
          </a:p>
        </p:txBody>
      </p:sp>
      <p:sp>
        <p:nvSpPr>
          <p:cNvPr id="9360" name="TextBox 9359">
            <a:extLst>
              <a:ext uri="{FF2B5EF4-FFF2-40B4-BE49-F238E27FC236}">
                <a16:creationId xmlns:a16="http://schemas.microsoft.com/office/drawing/2014/main" id="{EA64C3D2-C7D2-BA3B-700E-421AAC99A451}"/>
              </a:ext>
            </a:extLst>
          </p:cNvPr>
          <p:cNvSpPr txBox="1"/>
          <p:nvPr/>
        </p:nvSpPr>
        <p:spPr bwMode="auto">
          <a:xfrm>
            <a:off x="6621637" y="4041677"/>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13.3</a:t>
            </a:r>
          </a:p>
        </p:txBody>
      </p:sp>
      <p:sp>
        <p:nvSpPr>
          <p:cNvPr id="9361" name="TextBox 9360">
            <a:extLst>
              <a:ext uri="{FF2B5EF4-FFF2-40B4-BE49-F238E27FC236}">
                <a16:creationId xmlns:a16="http://schemas.microsoft.com/office/drawing/2014/main" id="{9DC48361-2F35-A0A0-6A4F-9FDC08A47A0C}"/>
              </a:ext>
            </a:extLst>
          </p:cNvPr>
          <p:cNvSpPr txBox="1"/>
          <p:nvPr/>
        </p:nvSpPr>
        <p:spPr bwMode="auto">
          <a:xfrm>
            <a:off x="7076337" y="4039907"/>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13.3</a:t>
            </a:r>
          </a:p>
        </p:txBody>
      </p:sp>
      <p:sp>
        <p:nvSpPr>
          <p:cNvPr id="9362" name="TextBox 9361">
            <a:extLst>
              <a:ext uri="{FF2B5EF4-FFF2-40B4-BE49-F238E27FC236}">
                <a16:creationId xmlns:a16="http://schemas.microsoft.com/office/drawing/2014/main" id="{493C7E42-D10B-69C6-F246-6194504C4D2B}"/>
              </a:ext>
            </a:extLst>
          </p:cNvPr>
          <p:cNvSpPr txBox="1"/>
          <p:nvPr/>
        </p:nvSpPr>
        <p:spPr bwMode="auto">
          <a:xfrm>
            <a:off x="7538301" y="4095533"/>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63" name="TextBox 9362">
            <a:extLst>
              <a:ext uri="{FF2B5EF4-FFF2-40B4-BE49-F238E27FC236}">
                <a16:creationId xmlns:a16="http://schemas.microsoft.com/office/drawing/2014/main" id="{C1E2083A-9944-B8E0-15C6-8E163AAD6B90}"/>
              </a:ext>
            </a:extLst>
          </p:cNvPr>
          <p:cNvSpPr txBox="1"/>
          <p:nvPr/>
        </p:nvSpPr>
        <p:spPr bwMode="auto">
          <a:xfrm>
            <a:off x="7992769" y="409190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64" name="TextBox 9363">
            <a:extLst>
              <a:ext uri="{FF2B5EF4-FFF2-40B4-BE49-F238E27FC236}">
                <a16:creationId xmlns:a16="http://schemas.microsoft.com/office/drawing/2014/main" id="{425FB6B8-960F-8C02-1F9E-571329DC7886}"/>
              </a:ext>
            </a:extLst>
          </p:cNvPr>
          <p:cNvSpPr txBox="1"/>
          <p:nvPr/>
        </p:nvSpPr>
        <p:spPr bwMode="auto">
          <a:xfrm>
            <a:off x="8428530" y="4100860"/>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65" name="TextBox 9364">
            <a:extLst>
              <a:ext uri="{FF2B5EF4-FFF2-40B4-BE49-F238E27FC236}">
                <a16:creationId xmlns:a16="http://schemas.microsoft.com/office/drawing/2014/main" id="{8179514F-212B-3667-FAB9-C1FFE0FD36FA}"/>
              </a:ext>
            </a:extLst>
          </p:cNvPr>
          <p:cNvSpPr txBox="1"/>
          <p:nvPr/>
        </p:nvSpPr>
        <p:spPr bwMode="auto">
          <a:xfrm>
            <a:off x="8882998" y="4097236"/>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66" name="TextBox 9365">
            <a:extLst>
              <a:ext uri="{FF2B5EF4-FFF2-40B4-BE49-F238E27FC236}">
                <a16:creationId xmlns:a16="http://schemas.microsoft.com/office/drawing/2014/main" id="{916F29FD-53E9-A3D3-E470-1F81C295AD8C}"/>
              </a:ext>
            </a:extLst>
          </p:cNvPr>
          <p:cNvSpPr txBox="1"/>
          <p:nvPr/>
        </p:nvSpPr>
        <p:spPr bwMode="auto">
          <a:xfrm>
            <a:off x="7592836" y="3810224"/>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3.3</a:t>
            </a:r>
          </a:p>
        </p:txBody>
      </p:sp>
      <p:sp>
        <p:nvSpPr>
          <p:cNvPr id="9367" name="TextBox 9366">
            <a:extLst>
              <a:ext uri="{FF2B5EF4-FFF2-40B4-BE49-F238E27FC236}">
                <a16:creationId xmlns:a16="http://schemas.microsoft.com/office/drawing/2014/main" id="{F019DD31-2438-CB98-0E45-40316E90D704}"/>
              </a:ext>
            </a:extLst>
          </p:cNvPr>
          <p:cNvSpPr txBox="1"/>
          <p:nvPr/>
        </p:nvSpPr>
        <p:spPr bwMode="auto">
          <a:xfrm>
            <a:off x="8041588" y="3801356"/>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3.3</a:t>
            </a:r>
          </a:p>
        </p:txBody>
      </p:sp>
      <p:sp>
        <p:nvSpPr>
          <p:cNvPr id="9368" name="TextBox 9367">
            <a:extLst>
              <a:ext uri="{FF2B5EF4-FFF2-40B4-BE49-F238E27FC236}">
                <a16:creationId xmlns:a16="http://schemas.microsoft.com/office/drawing/2014/main" id="{A6765529-DD92-0CFF-42BA-96FC7FCAA5F0}"/>
              </a:ext>
            </a:extLst>
          </p:cNvPr>
          <p:cNvSpPr txBox="1"/>
          <p:nvPr/>
        </p:nvSpPr>
        <p:spPr bwMode="auto">
          <a:xfrm>
            <a:off x="8482915" y="3807079"/>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3.3</a:t>
            </a:r>
          </a:p>
        </p:txBody>
      </p:sp>
      <p:sp>
        <p:nvSpPr>
          <p:cNvPr id="9369" name="TextBox 9368">
            <a:extLst>
              <a:ext uri="{FF2B5EF4-FFF2-40B4-BE49-F238E27FC236}">
                <a16:creationId xmlns:a16="http://schemas.microsoft.com/office/drawing/2014/main" id="{9460B347-F845-235D-C7AE-20BF77FA3A22}"/>
              </a:ext>
            </a:extLst>
          </p:cNvPr>
          <p:cNvSpPr txBox="1"/>
          <p:nvPr/>
        </p:nvSpPr>
        <p:spPr bwMode="auto">
          <a:xfrm>
            <a:off x="8924293" y="3805585"/>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3.3</a:t>
            </a:r>
          </a:p>
        </p:txBody>
      </p:sp>
      <p:sp>
        <p:nvSpPr>
          <p:cNvPr id="9370" name="TextBox 9369">
            <a:extLst>
              <a:ext uri="{FF2B5EF4-FFF2-40B4-BE49-F238E27FC236}">
                <a16:creationId xmlns:a16="http://schemas.microsoft.com/office/drawing/2014/main" id="{2FDA94F6-D244-0FA8-E5EC-DD5B13326CEC}"/>
              </a:ext>
            </a:extLst>
          </p:cNvPr>
          <p:cNvSpPr txBox="1"/>
          <p:nvPr/>
        </p:nvSpPr>
        <p:spPr bwMode="auto">
          <a:xfrm>
            <a:off x="9376289" y="3883935"/>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6.7</a:t>
            </a:r>
          </a:p>
        </p:txBody>
      </p:sp>
      <p:sp>
        <p:nvSpPr>
          <p:cNvPr id="9371" name="TextBox 9370">
            <a:extLst>
              <a:ext uri="{FF2B5EF4-FFF2-40B4-BE49-F238E27FC236}">
                <a16:creationId xmlns:a16="http://schemas.microsoft.com/office/drawing/2014/main" id="{89797D4E-5E04-7DF8-9A7E-37E7114C529A}"/>
              </a:ext>
            </a:extLst>
          </p:cNvPr>
          <p:cNvSpPr txBox="1"/>
          <p:nvPr/>
        </p:nvSpPr>
        <p:spPr bwMode="auto">
          <a:xfrm>
            <a:off x="9379917" y="4176532"/>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6.7</a:t>
            </a:r>
          </a:p>
        </p:txBody>
      </p:sp>
      <p:sp>
        <p:nvSpPr>
          <p:cNvPr id="9372" name="TextBox 9371">
            <a:extLst>
              <a:ext uri="{FF2B5EF4-FFF2-40B4-BE49-F238E27FC236}">
                <a16:creationId xmlns:a16="http://schemas.microsoft.com/office/drawing/2014/main" id="{A1AFE63E-504E-2E5D-E615-06D9B1A8879B}"/>
              </a:ext>
            </a:extLst>
          </p:cNvPr>
          <p:cNvSpPr txBox="1"/>
          <p:nvPr/>
        </p:nvSpPr>
        <p:spPr bwMode="auto">
          <a:xfrm>
            <a:off x="9795349" y="396219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73" name="TextBox 9372">
            <a:extLst>
              <a:ext uri="{FF2B5EF4-FFF2-40B4-BE49-F238E27FC236}">
                <a16:creationId xmlns:a16="http://schemas.microsoft.com/office/drawing/2014/main" id="{63660ACE-5446-B949-1A72-26D34E442B2D}"/>
              </a:ext>
            </a:extLst>
          </p:cNvPr>
          <p:cNvSpPr txBox="1"/>
          <p:nvPr/>
        </p:nvSpPr>
        <p:spPr bwMode="auto">
          <a:xfrm>
            <a:off x="9849399" y="4252983"/>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3.3</a:t>
            </a:r>
          </a:p>
        </p:txBody>
      </p:sp>
      <p:sp>
        <p:nvSpPr>
          <p:cNvPr id="9374" name="TextBox 9373">
            <a:extLst>
              <a:ext uri="{FF2B5EF4-FFF2-40B4-BE49-F238E27FC236}">
                <a16:creationId xmlns:a16="http://schemas.microsoft.com/office/drawing/2014/main" id="{75E5899F-D0C5-18B9-C536-84E01B7C6512}"/>
              </a:ext>
            </a:extLst>
          </p:cNvPr>
          <p:cNvSpPr txBox="1"/>
          <p:nvPr/>
        </p:nvSpPr>
        <p:spPr bwMode="auto">
          <a:xfrm>
            <a:off x="10235740" y="4112571"/>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75" name="TextBox 9374">
            <a:extLst>
              <a:ext uri="{FF2B5EF4-FFF2-40B4-BE49-F238E27FC236}">
                <a16:creationId xmlns:a16="http://schemas.microsoft.com/office/drawing/2014/main" id="{140FD32A-0883-3169-6210-43142DF09E4E}"/>
              </a:ext>
            </a:extLst>
          </p:cNvPr>
          <p:cNvSpPr txBox="1"/>
          <p:nvPr/>
        </p:nvSpPr>
        <p:spPr bwMode="auto">
          <a:xfrm>
            <a:off x="10690016" y="4124126"/>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
        <p:nvSpPr>
          <p:cNvPr id="9376" name="TextBox 9375">
            <a:extLst>
              <a:ext uri="{FF2B5EF4-FFF2-40B4-BE49-F238E27FC236}">
                <a16:creationId xmlns:a16="http://schemas.microsoft.com/office/drawing/2014/main" id="{3DF67E26-7F3E-A26E-BB9D-D572E719FD23}"/>
              </a:ext>
            </a:extLst>
          </p:cNvPr>
          <p:cNvSpPr txBox="1"/>
          <p:nvPr/>
        </p:nvSpPr>
        <p:spPr bwMode="auto">
          <a:xfrm>
            <a:off x="11121404" y="4122673"/>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10.0</a:t>
            </a:r>
          </a:p>
        </p:txBody>
      </p:sp>
    </p:spTree>
    <p:extLst>
      <p:ext uri="{BB962C8B-B14F-4D97-AF65-F5344CB8AC3E}">
        <p14:creationId xmlns:p14="http://schemas.microsoft.com/office/powerpoint/2010/main" val="2760264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1069636" cy="1103313"/>
          </a:xfrm>
        </p:spPr>
        <p:txBody>
          <a:bodyPr/>
          <a:lstStyle/>
          <a:p>
            <a:r>
              <a:rPr lang="en-US" dirty="0"/>
              <a:t>Tucatinib + Trastuzumab for HER2+ BTC: Exploratory Analyses of HER2 Testing and Associated Response</a:t>
            </a:r>
            <a:endParaRPr lang="en-US" altLang="en-US" dirty="0"/>
          </a:p>
        </p:txBody>
      </p:sp>
      <p:sp>
        <p:nvSpPr>
          <p:cNvPr id="6" name="Content Placeholder 5">
            <a:extLst>
              <a:ext uri="{FF2B5EF4-FFF2-40B4-BE49-F238E27FC236}">
                <a16:creationId xmlns:a16="http://schemas.microsoft.com/office/drawing/2014/main" id="{CD5ADF8C-071E-F379-F9CE-C7430D8341C5}"/>
              </a:ext>
            </a:extLst>
          </p:cNvPr>
          <p:cNvSpPr>
            <a:spLocks noGrp="1"/>
          </p:cNvSpPr>
          <p:nvPr>
            <p:ph idx="1"/>
          </p:nvPr>
        </p:nvSpPr>
        <p:spPr>
          <a:xfrm>
            <a:off x="604675" y="5838540"/>
            <a:ext cx="10877529" cy="408151"/>
          </a:xfrm>
        </p:spPr>
        <p:txBody>
          <a:bodyPr/>
          <a:lstStyle/>
          <a:p>
            <a:r>
              <a:rPr lang="en-US" sz="1800" dirty="0"/>
              <a:t>All patients with HER2- disease per central testing were nonresponders, regardless of HER2 testing method</a:t>
            </a:r>
          </a:p>
        </p:txBody>
      </p:sp>
      <p:graphicFrame>
        <p:nvGraphicFramePr>
          <p:cNvPr id="3" name="Group 32">
            <a:extLst>
              <a:ext uri="{FF2B5EF4-FFF2-40B4-BE49-F238E27FC236}">
                <a16:creationId xmlns:a16="http://schemas.microsoft.com/office/drawing/2014/main" id="{AE20BF4B-CAE4-C8E7-CDA6-782E94BB983D}"/>
              </a:ext>
            </a:extLst>
          </p:cNvPr>
          <p:cNvGraphicFramePr>
            <a:graphicFrameLocks noGrp="1"/>
          </p:cNvGraphicFramePr>
          <p:nvPr>
            <p:extLst>
              <p:ext uri="{D42A27DB-BD31-4B8C-83A1-F6EECF244321}">
                <p14:modId xmlns:p14="http://schemas.microsoft.com/office/powerpoint/2010/main" val="2652970901"/>
              </p:ext>
            </p:extLst>
          </p:nvPr>
        </p:nvGraphicFramePr>
        <p:xfrm>
          <a:off x="685512" y="3511042"/>
          <a:ext cx="10857455" cy="1828880"/>
        </p:xfrm>
        <a:graphic>
          <a:graphicData uri="http://schemas.openxmlformats.org/drawingml/2006/table">
            <a:tbl>
              <a:tblPr/>
              <a:tblGrid>
                <a:gridCol w="2171491">
                  <a:extLst>
                    <a:ext uri="{9D8B030D-6E8A-4147-A177-3AD203B41FA5}">
                      <a16:colId xmlns:a16="http://schemas.microsoft.com/office/drawing/2014/main" val="20000"/>
                    </a:ext>
                  </a:extLst>
                </a:gridCol>
                <a:gridCol w="2171491">
                  <a:extLst>
                    <a:ext uri="{9D8B030D-6E8A-4147-A177-3AD203B41FA5}">
                      <a16:colId xmlns:a16="http://schemas.microsoft.com/office/drawing/2014/main" val="20001"/>
                    </a:ext>
                  </a:extLst>
                </a:gridCol>
                <a:gridCol w="2171491">
                  <a:extLst>
                    <a:ext uri="{9D8B030D-6E8A-4147-A177-3AD203B41FA5}">
                      <a16:colId xmlns:a16="http://schemas.microsoft.com/office/drawing/2014/main" val="20002"/>
                    </a:ext>
                  </a:extLst>
                </a:gridCol>
                <a:gridCol w="2171491">
                  <a:extLst>
                    <a:ext uri="{9D8B030D-6E8A-4147-A177-3AD203B41FA5}">
                      <a16:colId xmlns:a16="http://schemas.microsoft.com/office/drawing/2014/main" val="1595870201"/>
                    </a:ext>
                  </a:extLst>
                </a:gridCol>
                <a:gridCol w="2171491">
                  <a:extLst>
                    <a:ext uri="{9D8B030D-6E8A-4147-A177-3AD203B41FA5}">
                      <a16:colId xmlns:a16="http://schemas.microsoft.com/office/drawing/2014/main" val="3487788054"/>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HER2 Testing Method</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HER2+ per Central Testing</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ts val="0"/>
                        </a:spcAft>
                        <a:buClrTx/>
                        <a:buSzTx/>
                        <a:buFontTx/>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HER2- per Central Testing</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ts val="0"/>
                        </a:spcAft>
                        <a:buClrTx/>
                        <a:buSzTx/>
                        <a:buFontTx/>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83136050"/>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HER2 Testing Method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Responder/Total</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ORR (90% CI)</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Responder/Total</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ORR (90%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IHC/FISH*</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12/21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57.1 (37.2-75.5)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 (0-63.2)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FISH</a:t>
                      </a:r>
                      <a:r>
                        <a:rPr kumimoji="0" lang="en-US" sz="1800" b="0" i="0" u="none" strike="noStrike" cap="none" normalizeH="0" baseline="3000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12/21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57.1 (37.2-75.5)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 (0-63.2)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Blood-based NGS</a:t>
                      </a:r>
                      <a:r>
                        <a:rPr kumimoji="0" lang="en-US" sz="1800" b="0" i="0" u="none" strike="noStrike" cap="none" normalizeH="0" baseline="3000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14/22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63.6 (43.9-80.4)</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0/7</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 (0-34.8)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11909627"/>
                  </a:ext>
                </a:extLst>
              </a:tr>
            </a:tbl>
          </a:graphicData>
        </a:graphic>
      </p:graphicFrame>
      <p:sp>
        <p:nvSpPr>
          <p:cNvPr id="4" name="Text Box 11">
            <a:extLst>
              <a:ext uri="{FF2B5EF4-FFF2-40B4-BE49-F238E27FC236}">
                <a16:creationId xmlns:a16="http://schemas.microsoft.com/office/drawing/2014/main" id="{FC4E0128-8E17-C3A0-BA97-DC5C3B1CEEC3}"/>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a:t>
            </a:r>
          </a:p>
        </p:txBody>
      </p:sp>
      <p:graphicFrame>
        <p:nvGraphicFramePr>
          <p:cNvPr id="5" name="Group 3">
            <a:extLst>
              <a:ext uri="{FF2B5EF4-FFF2-40B4-BE49-F238E27FC236}">
                <a16:creationId xmlns:a16="http://schemas.microsoft.com/office/drawing/2014/main" id="{B62B7D4C-BA69-935A-4B41-EB0DEFB7A77B}"/>
              </a:ext>
            </a:extLst>
          </p:cNvPr>
          <p:cNvGraphicFramePr>
            <a:graphicFrameLocks/>
          </p:cNvGraphicFramePr>
          <p:nvPr>
            <p:extLst>
              <p:ext uri="{D42A27DB-BD31-4B8C-83A1-F6EECF244321}">
                <p14:modId xmlns:p14="http://schemas.microsoft.com/office/powerpoint/2010/main" val="2581507285"/>
              </p:ext>
            </p:extLst>
          </p:nvPr>
        </p:nvGraphicFramePr>
        <p:xfrm>
          <a:off x="685512" y="1936537"/>
          <a:ext cx="10857456" cy="1097328"/>
        </p:xfrm>
        <a:graphic>
          <a:graphicData uri="http://schemas.openxmlformats.org/drawingml/2006/table">
            <a:tbl>
              <a:tblPr/>
              <a:tblGrid>
                <a:gridCol w="2714364">
                  <a:extLst>
                    <a:ext uri="{9D8B030D-6E8A-4147-A177-3AD203B41FA5}">
                      <a16:colId xmlns:a16="http://schemas.microsoft.com/office/drawing/2014/main" val="20000"/>
                    </a:ext>
                  </a:extLst>
                </a:gridCol>
                <a:gridCol w="3361460">
                  <a:extLst>
                    <a:ext uri="{9D8B030D-6E8A-4147-A177-3AD203B41FA5}">
                      <a16:colId xmlns:a16="http://schemas.microsoft.com/office/drawing/2014/main" val="20001"/>
                    </a:ext>
                  </a:extLst>
                </a:gridCol>
                <a:gridCol w="2067268">
                  <a:extLst>
                    <a:ext uri="{9D8B030D-6E8A-4147-A177-3AD203B41FA5}">
                      <a16:colId xmlns:a16="http://schemas.microsoft.com/office/drawing/2014/main" val="2210337167"/>
                    </a:ext>
                  </a:extLst>
                </a:gridCol>
                <a:gridCol w="2714364">
                  <a:extLst>
                    <a:ext uri="{9D8B030D-6E8A-4147-A177-3AD203B41FA5}">
                      <a16:colId xmlns:a16="http://schemas.microsoft.com/office/drawing/2014/main" val="20002"/>
                    </a:ext>
                  </a:extLst>
                </a:gridCol>
              </a:tblGrid>
              <a:tr h="2185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Central IHC With Reflex to FISH*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Central FISH</a:t>
                      </a:r>
                      <a:r>
                        <a:rPr kumimoji="0" lang="en-US" sz="1800" b="1" i="0" u="none" strike="noStrike" cap="none" normalizeH="0" baseline="30000" dirty="0">
                          <a:ln>
                            <a:noFill/>
                          </a:ln>
                          <a:solidFill>
                            <a:schemeClr val="tx1"/>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Central Blood-Based NGS</a:t>
                      </a:r>
                      <a:r>
                        <a:rPr kumimoji="0" lang="en-US" sz="1800" b="1" i="0" u="none" strike="noStrike" cap="none" normalizeH="0" baseline="30000" dirty="0">
                          <a:ln>
                            <a:noFill/>
                          </a:ln>
                          <a:solidFill>
                            <a:schemeClr val="tx1"/>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058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058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Agreement, % (90%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87.5 (70.8-96.5)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87.5 (70.8-96.5)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75.9 (59.4-88.1)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8" name="Text Box 30">
            <a:extLst>
              <a:ext uri="{FF2B5EF4-FFF2-40B4-BE49-F238E27FC236}">
                <a16:creationId xmlns:a16="http://schemas.microsoft.com/office/drawing/2014/main" id="{F6403434-E72F-7446-60F8-0D9144AD8255}"/>
              </a:ext>
            </a:extLst>
          </p:cNvPr>
          <p:cNvSpPr txBox="1">
            <a:spLocks noChangeArrowheads="1"/>
          </p:cNvSpPr>
          <p:nvPr/>
        </p:nvSpPr>
        <p:spPr bwMode="auto">
          <a:xfrm>
            <a:off x="727076" y="5375806"/>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Results obtained using *ASCO/CAP gastric scoring criteria.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HER2 IQFISH pharmDx assay.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Guardant 360.</a:t>
            </a:r>
          </a:p>
        </p:txBody>
      </p:sp>
      <p:sp>
        <p:nvSpPr>
          <p:cNvPr id="2" name="Text Box 11">
            <a:extLst>
              <a:ext uri="{FF2B5EF4-FFF2-40B4-BE49-F238E27FC236}">
                <a16:creationId xmlns:a16="http://schemas.microsoft.com/office/drawing/2014/main" id="{1A26585D-96DF-8E83-EAB3-D12C2D92C5E0}"/>
              </a:ext>
            </a:extLst>
          </p:cNvPr>
          <p:cNvSpPr txBox="1">
            <a:spLocks noChangeArrowheads="1"/>
          </p:cNvSpPr>
          <p:nvPr/>
        </p:nvSpPr>
        <p:spPr bwMode="auto">
          <a:xfrm>
            <a:off x="727076" y="1529346"/>
            <a:ext cx="107350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800" dirty="0">
                <a:solidFill>
                  <a:schemeClr val="bg1"/>
                </a:solidFill>
                <a:latin typeface="Calibri" panose="020F0502020204030204" pitchFamily="34" charset="0"/>
              </a:rPr>
              <a:t>Agreement Between Local vs Central HER2 Testing</a:t>
            </a:r>
          </a:p>
        </p:txBody>
      </p:sp>
      <p:sp>
        <p:nvSpPr>
          <p:cNvPr id="7" name="Text Box 11">
            <a:extLst>
              <a:ext uri="{FF2B5EF4-FFF2-40B4-BE49-F238E27FC236}">
                <a16:creationId xmlns:a16="http://schemas.microsoft.com/office/drawing/2014/main" id="{616AC75C-91F6-B3B9-0D24-CF2F7580E7E8}"/>
              </a:ext>
            </a:extLst>
          </p:cNvPr>
          <p:cNvSpPr txBox="1">
            <a:spLocks noChangeArrowheads="1"/>
          </p:cNvSpPr>
          <p:nvPr/>
        </p:nvSpPr>
        <p:spPr bwMode="auto">
          <a:xfrm>
            <a:off x="849475" y="3123670"/>
            <a:ext cx="107350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FontTx/>
              <a:buNone/>
            </a:pPr>
            <a:r>
              <a:rPr lang="en-US" altLang="en-US" sz="1800" dirty="0">
                <a:solidFill>
                  <a:schemeClr val="bg1"/>
                </a:solidFill>
                <a:latin typeface="Calibri" panose="020F0502020204030204" pitchFamily="34" charset="0"/>
              </a:rPr>
              <a:t>ORR By HER2 Testing Method</a:t>
            </a:r>
          </a:p>
        </p:txBody>
      </p:sp>
    </p:spTree>
    <p:extLst>
      <p:ext uri="{BB962C8B-B14F-4D97-AF65-F5344CB8AC3E}">
        <p14:creationId xmlns:p14="http://schemas.microsoft.com/office/powerpoint/2010/main" val="1066298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Tucatinib + Trastuzumab for HER2+ BTC: </a:t>
            </a:r>
            <a:br>
              <a:rPr lang="en-US" dirty="0"/>
            </a:br>
            <a:r>
              <a:rPr lang="en-US" dirty="0"/>
              <a:t>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In this analysis of the cohort with advanced </a:t>
            </a:r>
            <a:r>
              <a:rPr lang="en-US" altLang="en-US" sz="2400" i="1" dirty="0"/>
              <a:t>HER2</a:t>
            </a:r>
            <a:r>
              <a:rPr lang="en-US" altLang="en-US" sz="2400" dirty="0"/>
              <a:t>-altered BTC in the phase II </a:t>
            </a:r>
            <a:br>
              <a:rPr lang="en-US" altLang="en-US" sz="2400" dirty="0"/>
            </a:br>
            <a:r>
              <a:rPr lang="en-US" altLang="en-US" sz="2400" dirty="0"/>
              <a:t>basket trial SGNTUC-019, tucatinib + trastuzumab was associated with a </a:t>
            </a:r>
            <a:br>
              <a:rPr lang="en-US" altLang="en-US" sz="2400" dirty="0"/>
            </a:br>
            <a:r>
              <a:rPr lang="en-US" altLang="en-US" sz="2400" dirty="0"/>
              <a:t>confirmed ORR of 46.7% (primary endpoint)</a:t>
            </a:r>
          </a:p>
          <a:p>
            <a:pPr lvl="1"/>
            <a:r>
              <a:rPr lang="en-US" altLang="en-US" sz="2200" dirty="0"/>
              <a:t>Median DoR was 6.0 mo, with a DCR of 76.7%</a:t>
            </a:r>
          </a:p>
          <a:p>
            <a:r>
              <a:rPr lang="en-US" altLang="en-US" sz="2400" dirty="0"/>
              <a:t>Tucatinib + trastuzumab had a tolerable safety profile </a:t>
            </a:r>
          </a:p>
          <a:p>
            <a:pPr lvl="1"/>
            <a:r>
              <a:rPr lang="en-US" altLang="en-US" sz="2200" dirty="0"/>
              <a:t>No AE-related deaths, with only 3.3% of patients discontinuing due to AEs</a:t>
            </a:r>
          </a:p>
          <a:p>
            <a:r>
              <a:rPr lang="en-US" altLang="en-US" sz="2400" dirty="0"/>
              <a:t>Exploratory analysis suggests that various HER2 testing methods may be used to identify patients eligible for tucatinib + trastuzumab</a:t>
            </a:r>
          </a:p>
          <a:p>
            <a:r>
              <a:rPr lang="en-US" altLang="en-US" sz="2400" dirty="0"/>
              <a:t>Investigators concluded that results provide additional validation for HER2 as an actionable biomarker in patients with BTC</a:t>
            </a:r>
          </a:p>
        </p:txBody>
      </p:sp>
      <p:sp>
        <p:nvSpPr>
          <p:cNvPr id="3" name="Text Box 11">
            <a:extLst>
              <a:ext uri="{FF2B5EF4-FFF2-40B4-BE49-F238E27FC236}">
                <a16:creationId xmlns:a16="http://schemas.microsoft.com/office/drawing/2014/main" id="{F62E4A97-F88C-8715-07CE-89113B97E88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Nakamura. ASCO 2023. Abstr 4007.</a:t>
            </a:r>
          </a:p>
        </p:txBody>
      </p:sp>
    </p:spTree>
    <p:extLst>
      <p:ext uri="{BB962C8B-B14F-4D97-AF65-F5344CB8AC3E}">
        <p14:creationId xmlns:p14="http://schemas.microsoft.com/office/powerpoint/2010/main" val="2627868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56M7VY3CDVN5-1639005131-2</_dlc_DocId>
    <_dlc_DocIdUrl xmlns="d54cbe69-32bd-412a-b004-9152f949605e">
      <Url>https://intranet.clinicaloptions.com/mews/oncology/ONC_2023_ASCO_CF_(PRP6243)/GI_4007_Nakamura/_layouts/15/DocIdRedir.aspx?ID=56M7VY3CDVN5-1639005131-2</Url>
      <Description>56M7VY3CDVN5-1639005131-2</Description>
    </_dlc_DocIdUrl>
    <Document_x0020_Category xmlns="a523abcb-35bb-43d6-b42c-23d55f67f9b0">Conference Capsule Slides</Document_x0020_Category>
  </documentManagement>
</p:properties>
</file>

<file path=customXml/item2.xml><?xml version="1.0" encoding="utf-8"?>
<LongProperties xmlns="http://schemas.microsoft.com/office/2006/metadata/long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FC37CFB0DE16A2408336953EA26AA2EE" ma:contentTypeVersion="1" ma:contentTypeDescription="Create a new document." ma:contentTypeScope="" ma:versionID="6be3c081db24ca8cae4b789fcba62343">
  <xsd:schema xmlns:xsd="http://www.w3.org/2001/XMLSchema" xmlns:xs="http://www.w3.org/2001/XMLSchema" xmlns:p="http://schemas.microsoft.com/office/2006/metadata/properties" xmlns:ns2="d54cbe69-32bd-412a-b004-9152f949605e" xmlns:ns3="a523abcb-35bb-43d6-b42c-23d55f67f9b0" targetNamespace="http://schemas.microsoft.com/office/2006/metadata/properties" ma:root="true" ma:fieldsID="4e00ee89fa5cc064aab16e161e5e37f0" ns2:_="" ns3:_="">
    <xsd:import namespace="d54cbe69-32bd-412a-b004-9152f949605e"/>
    <xsd:import namespace="a523abcb-35bb-43d6-b42c-23d55f67f9b0"/>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a523abcb-35bb-43d6-b42c-23d55f67f9b0"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http://www.w3.org/XML/1998/namespace"/>
    <ds:schemaRef ds:uri="http://purl.org/dc/elements/1.1/"/>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http://purl.org/dc/terms/"/>
    <ds:schemaRef ds:uri="a523abcb-35bb-43d6-b42c-23d55f67f9b0"/>
    <ds:schemaRef ds:uri="d54cbe69-32bd-412a-b004-9152f949605e"/>
    <ds:schemaRef ds:uri="http://purl.org/dc/dcmitype/"/>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4.xml><?xml version="1.0" encoding="utf-8"?>
<ds:datastoreItem xmlns:ds="http://schemas.openxmlformats.org/officeDocument/2006/customXml" ds:itemID="{7693049E-3D63-4284-BA24-16665E9EE2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a523abcb-35bb-43d6-b42c-23d55f67f9b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2268</TotalTime>
  <Words>2083</Words>
  <Application>Microsoft Office PowerPoint</Application>
  <PresentationFormat>Widescreen</PresentationFormat>
  <Paragraphs>395</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2022_CCO_Template</vt:lpstr>
      <vt:lpstr>Tucatinib + Trastuzumab for Previously Treated Advanced HER2+ Biliary Tract Cancer</vt:lpstr>
      <vt:lpstr>About These Slides</vt:lpstr>
      <vt:lpstr>Tucatinib + Trastuzumab for HER2+ BTC: Background</vt:lpstr>
      <vt:lpstr>Tucatinib + Trastuzumab for HER2+ BTC: Study Design</vt:lpstr>
      <vt:lpstr>Tucatinib + Trastuzumab for HER2+ BTC:  Baseline Characteristics and Patient Disposition</vt:lpstr>
      <vt:lpstr>Tucatinib + Trastuzumab for HER2+ BTC: Response</vt:lpstr>
      <vt:lpstr>Tucatinib + Trastuzumab for HER2+ BTC: PFS and OS</vt:lpstr>
      <vt:lpstr>Tucatinib + Trastuzumab for HER2+ BTC: Safety</vt:lpstr>
      <vt:lpstr>Tucatinib + Trastuzumab for HER2+ BTC: TEAEs in ≥10% of Patients</vt:lpstr>
      <vt:lpstr>Tucatinib + Trastuzumab for HER2+ BTC: Exploratory Analyses of HER2 Testing and Associated Response</vt:lpstr>
      <vt:lpstr>Tucatinib + Trastuzumab for HER2+ BTC: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Tucatinib + Trastuzumab for Previously Treated Advanced HER2+ Biliary Tract Cancer</dc:title>
  <dc:creator>Preferred User</dc:creator>
  <cp:lastModifiedBy>vwenzel@clinicaloptions.com</cp:lastModifiedBy>
  <cp:revision>55</cp:revision>
  <cp:lastPrinted>2016-09-26T20:21:49Z</cp:lastPrinted>
  <dcterms:created xsi:type="dcterms:W3CDTF">2005-05-27T15:08:01Z</dcterms:created>
  <dcterms:modified xsi:type="dcterms:W3CDTF">2023-06-08T21:23:24Z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9fb62493-f99f-4306-8063-eefb82701bde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0x010100FC37CFB0DE16A2408336953EA26AA2EE</vt:lpwstr>
  </property>
  <property fmtid="{D5CDD505-2E9C-101B-9397-08002B2CF9AE}" pid="9" name="MediaServiceImageTags">
    <vt:lpwstr/>
  </property>
</Properties>
</file>