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558" r:id="rId8"/>
    <p:sldId id="559" r:id="rId9"/>
    <p:sldId id="561" r:id="rId10"/>
    <p:sldId id="2141411851" r:id="rId11"/>
    <p:sldId id="2141411852" r:id="rId12"/>
    <p:sldId id="2141411854" r:id="rId13"/>
    <p:sldId id="552" r:id="rId14"/>
    <p:sldId id="560"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2" clrIdx="15">
    <p:extLst>
      <p:ext uri="{19B8F6BF-5375-455C-9EA6-DF929625EA0E}">
        <p15:presenceInfo xmlns:p15="http://schemas.microsoft.com/office/powerpoint/2012/main" userId="S::cseals@clinicaloptions.com::0852e532-1f9e-4bbf-9b56-be19a9543a31" providerId="AD"/>
      </p:ext>
    </p:extLst>
  </p:cmAuthor>
  <p:cmAuthor id="17" name="Jill Sakai" initials="JS" lastIdx="3" clrIdx="16">
    <p:extLst>
      <p:ext uri="{19B8F6BF-5375-455C-9EA6-DF929625EA0E}">
        <p15:presenceInfo xmlns:p15="http://schemas.microsoft.com/office/powerpoint/2012/main" userId="Jill Sakai" providerId="None"/>
      </p:ext>
    </p:extLst>
  </p:cmAuthor>
  <p:cmAuthor id="18" name="Vanessa Carter" initials="VC" lastIdx="14" clrIdx="17">
    <p:extLst>
      <p:ext uri="{19B8F6BF-5375-455C-9EA6-DF929625EA0E}">
        <p15:presenceInfo xmlns:p15="http://schemas.microsoft.com/office/powerpoint/2012/main" userId="S::vcarter@clinicaloptions.com::9ce73b1e-6b1e-4cab-b34f-91637f33dd50" providerId="AD"/>
      </p:ext>
    </p:extLst>
  </p:cmAuthor>
  <p:cmAuthor id="19" name="spantry@clinicaloptions.com" initials="s" lastIdx="1" clrIdx="18">
    <p:extLst>
      <p:ext uri="{19B8F6BF-5375-455C-9EA6-DF929625EA0E}">
        <p15:presenceInfo xmlns:p15="http://schemas.microsoft.com/office/powerpoint/2012/main" userId="spantry@clinicaloptions.com" providerId="None"/>
      </p:ext>
    </p:extLst>
  </p:cmAuthor>
  <p:cmAuthor id="20" name="CLINICALOPTIONS\tquill" initials="C" lastIdx="1"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D39C41-2B10-4BCC-BDFE-635462064AE9}" v="2" dt="2023-12-12T17:17:06.88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4" autoAdjust="0"/>
    <p:restoredTop sz="85438" autoAdjust="0"/>
  </p:normalViewPr>
  <p:slideViewPr>
    <p:cSldViewPr snapToGrid="0">
      <p:cViewPr varScale="1">
        <p:scale>
          <a:sx n="83" d="100"/>
          <a:sy n="83" d="100"/>
        </p:scale>
        <p:origin x="1000" y="5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21924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AAA, arsenic trioxide/all-trans retinoic acid/ascorbic acid; APL, acute promyelocytic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4182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AAA, arsenic trioxide/all-trans retinoic acid/ascorbic acid; APL, acute promyelocytic leukemia; ATO, arsenic trioxide; ATRA, all-trans retinoic acid; BM, bone marrow; DNR, daunorubicin; HU, hydroxyurea; OS, overall survival; PB, peripheral blood; </a:t>
            </a:r>
            <a:r>
              <a:rPr lang="en-US" b="0" i="1" dirty="0" err="1"/>
              <a:t>qRT</a:t>
            </a:r>
            <a:r>
              <a:rPr lang="en-US" b="0" i="1" dirty="0"/>
              <a:t>-PCR, quantitative reverse-transcription polymerase chain reaction; RFS, relapse-free survival; WBC, white blood cell.</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5098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AAA, arsenic trioxide/all-trans retinoic acid/ascorbic acid; APL, acute promyelocytic leukemia; APTT, activated partial thromboplastin time; CNS, central nervous system; DS, differentiation syndrome; ITD, internal tandem duplication; PT, prothrombin time.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AAA, arsenic trioxide/all-trans retinoic acid/ascorbic acid; APL, acute promyelocytic leukemia; CR, complete remission; CR1, first complete remission; OS, overall survival;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51411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AAA, arsenic trioxide/all-trans retinoic acid/ascorbic acid; AE, adverse event; APL, acute promyelocytic leukemia; ATO, arsenic trioxide.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40158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AAA, arsenic trioxide/all-trans retinoic acid/ascorbic acid; AE, adverse event; APL, acute promyelocytic leukemia; OS, overall survival;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1101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All-Oral Arsenic Trioxide</a:t>
            </a:r>
            <a:r>
              <a:rPr lang="en-US" sz="4000" dirty="0">
                <a:cs typeface="Calibri" panose="020F0502020204030204" pitchFamily="34" charset="0"/>
              </a:rPr>
              <a:t>–</a:t>
            </a:r>
            <a:r>
              <a:rPr lang="en-US" sz="4000" dirty="0"/>
              <a:t>Based Induction in </a:t>
            </a:r>
            <a:br>
              <a:rPr lang="en-US" sz="4000" dirty="0"/>
            </a:br>
            <a:r>
              <a:rPr lang="en-US" sz="4000" dirty="0"/>
              <a:t>Newly Diagnosed Acute Promyelocytic Leukemia</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All-Oral Arsenic Trioxide–Based Induction in </a:t>
            </a:r>
            <a:br>
              <a:rPr lang="en-US" dirty="0"/>
            </a:br>
            <a:r>
              <a:rPr lang="en-US" dirty="0"/>
              <a:t>Newly Diagnosed APL: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Oral AAA regimen is effective in relapsed APL, yielding high rates of durable remission</a:t>
            </a:r>
            <a:r>
              <a:rPr lang="en-US" altLang="en-US" baseline="30000" dirty="0"/>
              <a:t>1</a:t>
            </a:r>
          </a:p>
          <a:p>
            <a:r>
              <a:rPr lang="en-US" altLang="en-US" dirty="0"/>
              <a:t>Induction with all-oral AAA regimen + chemotherapy improved survival outcomes in patients with newly diagnosed APL</a:t>
            </a:r>
            <a:r>
              <a:rPr lang="en-US" altLang="en-US" baseline="30000" dirty="0"/>
              <a:t>2</a:t>
            </a:r>
          </a:p>
          <a:p>
            <a:r>
              <a:rPr lang="en-US" altLang="en-US" dirty="0"/>
              <a:t>Current report presents efficacy, safety, and molecular responses of </a:t>
            </a:r>
            <a:br>
              <a:rPr lang="en-US" altLang="en-US" dirty="0"/>
            </a:br>
            <a:r>
              <a:rPr lang="en-US" altLang="en-US" dirty="0"/>
              <a:t>all-oral AAA induction using risk-adapted strategy to minimize chemotherapy exposure in patients with newly diagnosed APL</a:t>
            </a:r>
            <a:r>
              <a:rPr lang="en-US" altLang="en-US" baseline="30000" dirty="0"/>
              <a:t>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Gill. Cancer. 2018;124:2316. 2. Gill. Cancer. 2019;125:3001. 3. Gill. ASH 2023. Abstr 157.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01757"/>
            <a:ext cx="10877529" cy="487269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800"/>
              </a:spcBef>
            </a:pPr>
            <a:r>
              <a:rPr lang="en-US" altLang="en-US" sz="2200" b="0" kern="0" dirty="0"/>
              <a:t>Open-label, multicenter phase II study with a risk-adapted design (data cutoff: 10/31/2023)</a:t>
            </a:r>
          </a:p>
          <a:p>
            <a:pPr>
              <a:spcBef>
                <a:spcPts val="800"/>
              </a:spcBef>
            </a:pPr>
            <a:endParaRPr lang="en-US" altLang="en-US" sz="2200" b="0" kern="0" dirty="0"/>
          </a:p>
          <a:p>
            <a:pPr>
              <a:spcBef>
                <a:spcPts val="800"/>
              </a:spcBef>
            </a:pPr>
            <a:endParaRPr lang="en-US" altLang="en-US" sz="2200" b="0" kern="0" dirty="0"/>
          </a:p>
          <a:p>
            <a:pPr>
              <a:spcBef>
                <a:spcPts val="800"/>
              </a:spcBef>
            </a:pPr>
            <a:endParaRPr lang="en-US" altLang="en-US" sz="2200" b="0" kern="0" dirty="0"/>
          </a:p>
          <a:p>
            <a:pPr>
              <a:spcBef>
                <a:spcPts val="800"/>
              </a:spcBef>
            </a:pPr>
            <a:endParaRPr lang="en-US" altLang="en-US" sz="2200" b="0" kern="0" dirty="0"/>
          </a:p>
          <a:p>
            <a:pPr>
              <a:spcBef>
                <a:spcPts val="800"/>
              </a:spcBef>
            </a:pPr>
            <a:endParaRPr lang="en-US" altLang="en-US" sz="2200" b="0" kern="0" dirty="0"/>
          </a:p>
          <a:p>
            <a:pPr>
              <a:spcBef>
                <a:spcPts val="800"/>
              </a:spcBef>
            </a:pPr>
            <a:endParaRPr lang="en-US" altLang="en-US" sz="2200" b="0" kern="0" dirty="0"/>
          </a:p>
          <a:p>
            <a:pPr>
              <a:spcBef>
                <a:spcPts val="800"/>
              </a:spcBef>
            </a:pPr>
            <a:r>
              <a:rPr lang="en-US" altLang="en-US" sz="2200" kern="0" dirty="0"/>
              <a:t>Primary endpoint: </a:t>
            </a:r>
            <a:r>
              <a:rPr lang="en-US" altLang="en-US" sz="2200" b="0" kern="0" dirty="0"/>
              <a:t>OS, RFS, toxicity</a:t>
            </a:r>
          </a:p>
          <a:p>
            <a:pPr>
              <a:spcBef>
                <a:spcPts val="800"/>
              </a:spcBef>
            </a:pPr>
            <a:r>
              <a:rPr lang="en-US" altLang="en-US" sz="2200" kern="0" dirty="0"/>
              <a:t>Secondary endpoints: </a:t>
            </a:r>
            <a:r>
              <a:rPr lang="en-US" altLang="en-US" sz="2200" b="0" kern="0" dirty="0"/>
              <a:t>molecular response (</a:t>
            </a:r>
            <a:r>
              <a:rPr lang="en-US" sz="2200" b="0" dirty="0">
                <a:solidFill>
                  <a:schemeClr val="bg1"/>
                </a:solidFill>
                <a:latin typeface="Calibri" panose="020F0502020204030204" pitchFamily="34" charset="0"/>
              </a:rPr>
              <a:t>molecular monitoring using qRT-PCR on </a:t>
            </a:r>
            <a:br>
              <a:rPr lang="en-US" sz="2200" b="0" dirty="0">
                <a:solidFill>
                  <a:schemeClr val="bg1"/>
                </a:solidFill>
                <a:latin typeface="Calibri" panose="020F0502020204030204" pitchFamily="34" charset="0"/>
              </a:rPr>
            </a:br>
            <a:r>
              <a:rPr lang="en-US" sz="2200" b="0" dirty="0">
                <a:solidFill>
                  <a:schemeClr val="bg1"/>
                </a:solidFill>
                <a:latin typeface="Calibri" panose="020F0502020204030204" pitchFamily="34" charset="0"/>
              </a:rPr>
              <a:t>BM post induction and on PB after each consolidation cycle, Q8W during maintenance, </a:t>
            </a:r>
            <a:br>
              <a:rPr lang="en-US" sz="2200" b="0" dirty="0">
                <a:solidFill>
                  <a:schemeClr val="bg1"/>
                </a:solidFill>
                <a:latin typeface="Calibri" panose="020F0502020204030204" pitchFamily="34" charset="0"/>
              </a:rPr>
            </a:br>
            <a:r>
              <a:rPr lang="en-US" sz="2200" b="0" dirty="0">
                <a:solidFill>
                  <a:schemeClr val="bg1"/>
                </a:solidFill>
                <a:latin typeface="Calibri" panose="020F0502020204030204" pitchFamily="34" charset="0"/>
              </a:rPr>
              <a:t>and Q3M for 2 yr after maintenance completion</a:t>
            </a:r>
            <a:endParaRPr lang="en-US" altLang="en-US" sz="2200"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All-Oral Arsenic Trioxide–Based Induction in </a:t>
            </a:r>
            <a:br>
              <a:rPr lang="en-US" dirty="0"/>
            </a:br>
            <a:r>
              <a:rPr lang="en-US" dirty="0"/>
              <a:t>Newly Diagnosed APL: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81976" y="2735356"/>
            <a:ext cx="178267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newly diagnosed APL; risk-stratified at presentation</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125)</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646667" y="2482921"/>
            <a:ext cx="2267912"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D1-42</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DNR</a:t>
            </a:r>
            <a:r>
              <a:rPr lang="en-US" altLang="en-US" sz="1600" b="0" dirty="0">
                <a:solidFill>
                  <a:schemeClr val="tx1"/>
                </a:solidFill>
                <a:latin typeface="Calibri" panose="020F0502020204030204" pitchFamily="34" charset="0"/>
              </a:rPr>
              <a:t> 50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D1-3</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93)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646667" y="3502176"/>
            <a:ext cx="2267912" cy="92441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D1-42</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(HU if WBCs ≥5 x 10</a:t>
            </a:r>
            <a:r>
              <a:rPr lang="en-US" altLang="en-US" sz="1600" b="0" baseline="30000" dirty="0">
                <a:solidFill>
                  <a:schemeClr val="tx1"/>
                </a:solidFill>
                <a:latin typeface="Calibri" panose="020F0502020204030204" pitchFamily="34" charset="0"/>
              </a:rPr>
              <a:t>9</a:t>
            </a:r>
            <a:r>
              <a:rPr lang="en-US" altLang="en-US" sz="1600" b="0" dirty="0">
                <a:solidFill>
                  <a:schemeClr val="tx1"/>
                </a:solidFill>
                <a:latin typeface="Calibri" panose="020F0502020204030204" pitchFamily="34" charset="0"/>
              </a:rPr>
              <a:t>/L)</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32)</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6211136" y="3657512"/>
            <a:ext cx="0" cy="3808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6020684" y="3011678"/>
            <a:ext cx="35232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299844" y="3843698"/>
            <a:ext cx="109165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303731" y="3000108"/>
            <a:ext cx="1087768" cy="121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839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157. NCT03624270.</a:t>
            </a:r>
          </a:p>
        </p:txBody>
      </p:sp>
      <p:sp>
        <p:nvSpPr>
          <p:cNvPr id="6" name="Rectangle 49">
            <a:extLst>
              <a:ext uri="{FF2B5EF4-FFF2-40B4-BE49-F238E27FC236}">
                <a16:creationId xmlns:a16="http://schemas.microsoft.com/office/drawing/2014/main" id="{A9460212-F336-51D8-59EF-19794A22181C}"/>
              </a:ext>
            </a:extLst>
          </p:cNvPr>
          <p:cNvSpPr>
            <a:spLocks noChangeArrowheads="1"/>
          </p:cNvSpPr>
          <p:nvPr/>
        </p:nvSpPr>
        <p:spPr bwMode="auto">
          <a:xfrm>
            <a:off x="6460016" y="2482921"/>
            <a:ext cx="2267912"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D1-14 Q28D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2 cycles</a:t>
            </a:r>
            <a:endParaRPr lang="en-US" altLang="en-US" sz="1600" dirty="0">
              <a:solidFill>
                <a:schemeClr val="tx1"/>
              </a:solidFill>
              <a:latin typeface="Calibri" panose="020F0502020204030204" pitchFamily="34" charset="0"/>
            </a:endParaRPr>
          </a:p>
        </p:txBody>
      </p:sp>
      <p:sp>
        <p:nvSpPr>
          <p:cNvPr id="7" name="Rectangle 50">
            <a:extLst>
              <a:ext uri="{FF2B5EF4-FFF2-40B4-BE49-F238E27FC236}">
                <a16:creationId xmlns:a16="http://schemas.microsoft.com/office/drawing/2014/main" id="{D6B75BAF-CFF8-B471-C19C-6AFB49D326D2}"/>
              </a:ext>
            </a:extLst>
          </p:cNvPr>
          <p:cNvSpPr>
            <a:spLocks noChangeArrowheads="1"/>
          </p:cNvSpPr>
          <p:nvPr/>
        </p:nvSpPr>
        <p:spPr bwMode="auto">
          <a:xfrm>
            <a:off x="6460016" y="3502176"/>
            <a:ext cx="2267912" cy="92441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D1-14 Q28D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2 cycles</a:t>
            </a:r>
          </a:p>
        </p:txBody>
      </p:sp>
      <p:sp>
        <p:nvSpPr>
          <p:cNvPr id="8" name="Line 51">
            <a:extLst>
              <a:ext uri="{FF2B5EF4-FFF2-40B4-BE49-F238E27FC236}">
                <a16:creationId xmlns:a16="http://schemas.microsoft.com/office/drawing/2014/main" id="{5FD4434C-8556-9174-EEB3-1843CB3F2DE3}"/>
              </a:ext>
            </a:extLst>
          </p:cNvPr>
          <p:cNvSpPr>
            <a:spLocks noChangeShapeType="1"/>
          </p:cNvSpPr>
          <p:nvPr/>
        </p:nvSpPr>
        <p:spPr bwMode="auto">
          <a:xfrm rot="16200000">
            <a:off x="9024485" y="3657512"/>
            <a:ext cx="0" cy="3808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Line 52">
            <a:extLst>
              <a:ext uri="{FF2B5EF4-FFF2-40B4-BE49-F238E27FC236}">
                <a16:creationId xmlns:a16="http://schemas.microsoft.com/office/drawing/2014/main" id="{F9A6E97D-DE36-1816-BAB7-7101FB54879F}"/>
              </a:ext>
            </a:extLst>
          </p:cNvPr>
          <p:cNvSpPr>
            <a:spLocks noChangeShapeType="1"/>
          </p:cNvSpPr>
          <p:nvPr/>
        </p:nvSpPr>
        <p:spPr bwMode="auto">
          <a:xfrm>
            <a:off x="8834033" y="3011678"/>
            <a:ext cx="35232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237ACEFA-73C2-A391-CAA0-21BB33750D1E}"/>
              </a:ext>
            </a:extLst>
          </p:cNvPr>
          <p:cNvSpPr>
            <a:spLocks noChangeArrowheads="1"/>
          </p:cNvSpPr>
          <p:nvPr/>
        </p:nvSpPr>
        <p:spPr bwMode="auto">
          <a:xfrm>
            <a:off x="9306525" y="2482921"/>
            <a:ext cx="2267912"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D1-14 Q2M</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12 cycles</a:t>
            </a:r>
            <a:endParaRPr lang="en-US" altLang="en-US" sz="1600" dirty="0">
              <a:solidFill>
                <a:schemeClr val="tx1"/>
              </a:solidFill>
              <a:latin typeface="Calibri" panose="020F0502020204030204" pitchFamily="34" charset="0"/>
            </a:endParaRPr>
          </a:p>
        </p:txBody>
      </p:sp>
      <p:sp>
        <p:nvSpPr>
          <p:cNvPr id="11" name="Rectangle 50">
            <a:extLst>
              <a:ext uri="{FF2B5EF4-FFF2-40B4-BE49-F238E27FC236}">
                <a16:creationId xmlns:a16="http://schemas.microsoft.com/office/drawing/2014/main" id="{739D5C56-8997-5DBF-C651-579EE379E613}"/>
              </a:ext>
            </a:extLst>
          </p:cNvPr>
          <p:cNvSpPr>
            <a:spLocks noChangeArrowheads="1"/>
          </p:cNvSpPr>
          <p:nvPr/>
        </p:nvSpPr>
        <p:spPr bwMode="auto">
          <a:xfrm>
            <a:off x="9306525" y="3502176"/>
            <a:ext cx="2267912" cy="92441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AAA*</a:t>
            </a:r>
            <a:r>
              <a:rPr lang="en-US" altLang="en-US" sz="1600" b="0" dirty="0">
                <a:solidFill>
                  <a:schemeClr val="tx1"/>
                </a:solidFill>
                <a:latin typeface="Calibri" panose="020F0502020204030204" pitchFamily="34" charset="0"/>
              </a:rPr>
              <a:t> D1-14 Q2M</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12 cycles</a:t>
            </a:r>
          </a:p>
        </p:txBody>
      </p:sp>
      <p:sp>
        <p:nvSpPr>
          <p:cNvPr id="14" name="TextBox 13">
            <a:extLst>
              <a:ext uri="{FF2B5EF4-FFF2-40B4-BE49-F238E27FC236}">
                <a16:creationId xmlns:a16="http://schemas.microsoft.com/office/drawing/2014/main" id="{DA176BE9-D799-1343-E6A1-B1D7B7C6F9C6}"/>
              </a:ext>
            </a:extLst>
          </p:cNvPr>
          <p:cNvSpPr txBox="1"/>
          <p:nvPr/>
        </p:nvSpPr>
        <p:spPr bwMode="auto">
          <a:xfrm>
            <a:off x="3646549" y="1938289"/>
            <a:ext cx="22535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Induction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(6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on)</a:t>
            </a:r>
          </a:p>
        </p:txBody>
      </p:sp>
      <p:sp>
        <p:nvSpPr>
          <p:cNvPr id="15" name="TextBox 14">
            <a:extLst>
              <a:ext uri="{FF2B5EF4-FFF2-40B4-BE49-F238E27FC236}">
                <a16:creationId xmlns:a16="http://schemas.microsoft.com/office/drawing/2014/main" id="{DA20B5C0-5525-F89E-33C7-564B2D3EFC3F}"/>
              </a:ext>
            </a:extLst>
          </p:cNvPr>
          <p:cNvSpPr txBox="1"/>
          <p:nvPr/>
        </p:nvSpPr>
        <p:spPr bwMode="auto">
          <a:xfrm>
            <a:off x="6445493" y="1943758"/>
            <a:ext cx="2282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Consolidation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(2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on/2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off) </a:t>
            </a:r>
          </a:p>
        </p:txBody>
      </p:sp>
      <p:sp>
        <p:nvSpPr>
          <p:cNvPr id="16" name="TextBox 15">
            <a:extLst>
              <a:ext uri="{FF2B5EF4-FFF2-40B4-BE49-F238E27FC236}">
                <a16:creationId xmlns:a16="http://schemas.microsoft.com/office/drawing/2014/main" id="{434BE677-4F63-231A-B597-1354C54DEB8F}"/>
              </a:ext>
            </a:extLst>
          </p:cNvPr>
          <p:cNvSpPr txBox="1"/>
          <p:nvPr/>
        </p:nvSpPr>
        <p:spPr bwMode="auto">
          <a:xfrm>
            <a:off x="9306525" y="1948798"/>
            <a:ext cx="22679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Maintenance </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(2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on/6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 off)</a:t>
            </a:r>
          </a:p>
        </p:txBody>
      </p:sp>
      <p:sp>
        <p:nvSpPr>
          <p:cNvPr id="17" name="TextBox 16">
            <a:extLst>
              <a:ext uri="{FF2B5EF4-FFF2-40B4-BE49-F238E27FC236}">
                <a16:creationId xmlns:a16="http://schemas.microsoft.com/office/drawing/2014/main" id="{58F68781-C172-F901-93E9-A236D2D7F7ED}"/>
              </a:ext>
            </a:extLst>
          </p:cNvPr>
          <p:cNvSpPr txBox="1"/>
          <p:nvPr/>
        </p:nvSpPr>
        <p:spPr bwMode="auto">
          <a:xfrm>
            <a:off x="2067313" y="3890726"/>
            <a:ext cx="15335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High Risk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WBCs &lt;10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≥65 yr, with comorbidities </a:t>
            </a:r>
          </a:p>
        </p:txBody>
      </p:sp>
      <p:sp>
        <p:nvSpPr>
          <p:cNvPr id="18" name="TextBox 17">
            <a:extLst>
              <a:ext uri="{FF2B5EF4-FFF2-40B4-BE49-F238E27FC236}">
                <a16:creationId xmlns:a16="http://schemas.microsoft.com/office/drawing/2014/main" id="{B82DB960-5DE2-CA35-ECEF-AA96618D067D}"/>
              </a:ext>
            </a:extLst>
          </p:cNvPr>
          <p:cNvSpPr txBox="1"/>
          <p:nvPr/>
        </p:nvSpPr>
        <p:spPr bwMode="auto">
          <a:xfrm>
            <a:off x="1927396" y="1961922"/>
            <a:ext cx="17372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Standard Risk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WBCs ≥10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/L, &lt;65 yr, no comorbidities </a:t>
            </a:r>
          </a:p>
        </p:txBody>
      </p:sp>
      <p:sp>
        <p:nvSpPr>
          <p:cNvPr id="21" name="TextBox 20">
            <a:extLst>
              <a:ext uri="{FF2B5EF4-FFF2-40B4-BE49-F238E27FC236}">
                <a16:creationId xmlns:a16="http://schemas.microsoft.com/office/drawing/2014/main" id="{68071316-A79C-6A27-B657-D38C79565B2A}"/>
              </a:ext>
            </a:extLst>
          </p:cNvPr>
          <p:cNvSpPr txBox="1"/>
          <p:nvPr/>
        </p:nvSpPr>
        <p:spPr bwMode="auto">
          <a:xfrm>
            <a:off x="3636379" y="4402980"/>
            <a:ext cx="78929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*AAA: oral ATO (10 mg/day or 0.16 mg/kg in patients aged &lt;18 yr); ATRA (45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/day or 25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/day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in patients aged &lt;18 yr in 2 doses); oral ascorbic acid (1 g/day or 15 mg/kg/day in patients aged &lt;18 yr). </a:t>
            </a:r>
          </a:p>
        </p:txBody>
      </p:sp>
      <p:sp>
        <p:nvSpPr>
          <p:cNvPr id="12" name="TextBox 11">
            <a:extLst>
              <a:ext uri="{FF2B5EF4-FFF2-40B4-BE49-F238E27FC236}">
                <a16:creationId xmlns:a16="http://schemas.microsoft.com/office/drawing/2014/main" id="{72F5CFF1-F841-ADF3-9E27-F453BE9FBC79}"/>
              </a:ext>
            </a:extLst>
          </p:cNvPr>
          <p:cNvSpPr txBox="1"/>
          <p:nvPr/>
        </p:nvSpPr>
        <p:spPr bwMode="auto">
          <a:xfrm>
            <a:off x="5851991" y="2536719"/>
            <a:ext cx="5854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4 wk</a:t>
            </a:r>
          </a:p>
        </p:txBody>
      </p:sp>
      <p:sp>
        <p:nvSpPr>
          <p:cNvPr id="22" name="TextBox 21">
            <a:extLst>
              <a:ext uri="{FF2B5EF4-FFF2-40B4-BE49-F238E27FC236}">
                <a16:creationId xmlns:a16="http://schemas.microsoft.com/office/drawing/2014/main" id="{63262C19-517E-5636-6321-993B0B8B940D}"/>
              </a:ext>
            </a:extLst>
          </p:cNvPr>
          <p:cNvSpPr txBox="1"/>
          <p:nvPr/>
        </p:nvSpPr>
        <p:spPr bwMode="auto">
          <a:xfrm>
            <a:off x="8727809" y="2556543"/>
            <a:ext cx="5854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4 wk</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All-Oral Arsenic Trioxide–Based Induction in </a:t>
            </a:r>
            <a:br>
              <a:rPr lang="en-US" dirty="0"/>
            </a:br>
            <a:r>
              <a:rPr lang="en-US" dirty="0"/>
              <a:t>Newly Diagnosed APL: Baseline Characteristics</a:t>
            </a:r>
            <a:endParaRPr lang="en-US" altLang="en-US" dirty="0"/>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1090356544"/>
              </p:ext>
            </p:extLst>
          </p:nvPr>
        </p:nvGraphicFramePr>
        <p:xfrm>
          <a:off x="723900" y="1603375"/>
          <a:ext cx="5239512" cy="4297792"/>
        </p:xfrm>
        <a:graphic>
          <a:graphicData uri="http://schemas.openxmlformats.org/drawingml/2006/table">
            <a:tbl>
              <a:tblPr/>
              <a:tblGrid>
                <a:gridCol w="3474720">
                  <a:extLst>
                    <a:ext uri="{9D8B030D-6E8A-4147-A177-3AD203B41FA5}">
                      <a16:colId xmlns:a16="http://schemas.microsoft.com/office/drawing/2014/main" val="20000"/>
                    </a:ext>
                  </a:extLst>
                </a:gridCol>
                <a:gridCol w="1764792">
                  <a:extLst>
                    <a:ext uri="{9D8B030D-6E8A-4147-A177-3AD203B41FA5}">
                      <a16:colId xmlns:a16="http://schemas.microsoft.com/office/drawing/2014/main" val="20001"/>
                    </a:ext>
                  </a:extLst>
                </a:gridCol>
              </a:tblGrid>
              <a:tr h="420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0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Gender,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1423891"/>
                  </a:ext>
                </a:extLst>
              </a:tr>
              <a:tr h="243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742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Pathology,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Classical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Microgranular variant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Therapy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742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PML-RARA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isoform,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BCR1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BCR3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243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-ITD,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3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CNS involvement,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326630"/>
                  </a:ext>
                </a:extLst>
              </a:tr>
            </a:tbl>
          </a:graphicData>
        </a:graphic>
      </p:graphicFrame>
      <p:sp>
        <p:nvSpPr>
          <p:cNvPr id="3" name="Text Box 11">
            <a:extLst>
              <a:ext uri="{FF2B5EF4-FFF2-40B4-BE49-F238E27FC236}">
                <a16:creationId xmlns:a16="http://schemas.microsoft.com/office/drawing/2014/main" id="{90E16A25-7A3B-B44C-53A2-80C8F2258E5B}"/>
              </a:ext>
            </a:extLst>
          </p:cNvPr>
          <p:cNvSpPr txBox="1">
            <a:spLocks noChangeArrowheads="1"/>
          </p:cNvSpPr>
          <p:nvPr/>
        </p:nvSpPr>
        <p:spPr bwMode="auto">
          <a:xfrm>
            <a:off x="414339" y="638839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157.</a:t>
            </a:r>
          </a:p>
        </p:txBody>
      </p:sp>
      <p:graphicFrame>
        <p:nvGraphicFramePr>
          <p:cNvPr id="4" name="Group 3">
            <a:extLst>
              <a:ext uri="{FF2B5EF4-FFF2-40B4-BE49-F238E27FC236}">
                <a16:creationId xmlns:a16="http://schemas.microsoft.com/office/drawing/2014/main" id="{A927EBAE-07E5-0946-31FE-BF074401CD77}"/>
              </a:ext>
            </a:extLst>
          </p:cNvPr>
          <p:cNvGraphicFramePr>
            <a:graphicFrameLocks/>
          </p:cNvGraphicFramePr>
          <p:nvPr>
            <p:extLst>
              <p:ext uri="{D42A27DB-BD31-4B8C-83A1-F6EECF244321}">
                <p14:modId xmlns:p14="http://schemas.microsoft.com/office/powerpoint/2010/main" val="3892075866"/>
              </p:ext>
            </p:extLst>
          </p:nvPr>
        </p:nvGraphicFramePr>
        <p:xfrm>
          <a:off x="6240204" y="1603375"/>
          <a:ext cx="5239009" cy="4602560"/>
        </p:xfrm>
        <a:graphic>
          <a:graphicData uri="http://schemas.openxmlformats.org/drawingml/2006/table">
            <a:tbl>
              <a:tblPr/>
              <a:tblGrid>
                <a:gridCol w="3470432">
                  <a:extLst>
                    <a:ext uri="{9D8B030D-6E8A-4147-A177-3AD203B41FA5}">
                      <a16:colId xmlns:a16="http://schemas.microsoft.com/office/drawing/2014/main" val="20000"/>
                    </a:ext>
                  </a:extLst>
                </a:gridCol>
                <a:gridCol w="1768577">
                  <a:extLst>
                    <a:ext uri="{9D8B030D-6E8A-4147-A177-3AD203B41FA5}">
                      <a16:colId xmlns:a16="http://schemas.microsoft.com/office/drawing/2014/main" val="20001"/>
                    </a:ext>
                  </a:extLst>
                </a:gridCol>
              </a:tblGrid>
              <a:tr h="331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7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category,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74495884"/>
                  </a:ext>
                </a:extLst>
              </a:tr>
              <a:tr h="1448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 features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hemoglobin, g/dL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leukocytes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Leukocyte count &gt;10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neutrophils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platelets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 count ≤40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PT, sec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APTT, sec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fibrinogen, g/L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(3.3-16.3)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 (0.34-134.4)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0.37 (0-12.9)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(3-246)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 (10.9-21.2)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27.8 (21.8-47.6)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(0.32-6.44)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1423891"/>
                  </a:ext>
                </a:extLst>
              </a:tr>
              <a:tr h="191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APL differentiation syndrome,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1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deaths, 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bl>
          </a:graphicData>
        </a:graphic>
      </p:graphicFrame>
      <p:sp>
        <p:nvSpPr>
          <p:cNvPr id="6" name="TextBox 5">
            <a:extLst>
              <a:ext uri="{FF2B5EF4-FFF2-40B4-BE49-F238E27FC236}">
                <a16:creationId xmlns:a16="http://schemas.microsoft.com/office/drawing/2014/main" id="{E4AAE7FE-3274-0D99-3E6C-3787F7F4E3DF}"/>
              </a:ext>
            </a:extLst>
          </p:cNvPr>
          <p:cNvSpPr txBox="1"/>
          <p:nvPr/>
        </p:nvSpPr>
        <p:spPr bwMode="auto">
          <a:xfrm>
            <a:off x="723900" y="5956923"/>
            <a:ext cx="105270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*117 patients received oral AAA on protocol (25 with daunorubicin).</a:t>
            </a:r>
            <a:br>
              <a:rPr lang="en-US" sz="1400" b="0" dirty="0">
                <a:solidFill>
                  <a:schemeClr val="bg1"/>
                </a:solidFill>
                <a:latin typeface="Calibri" panose="020F0502020204030204" pitchFamily="34" charset="0"/>
              </a:rPr>
            </a:b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Patients with early deaths were treated off protocol; deaths due to intracranial hemorrhage (n = 6) and APL-DS (n = 2).</a:t>
            </a:r>
          </a:p>
        </p:txBody>
      </p:sp>
    </p:spTree>
    <p:extLst>
      <p:ext uri="{BB962C8B-B14F-4D97-AF65-F5344CB8AC3E}">
        <p14:creationId xmlns:p14="http://schemas.microsoft.com/office/powerpoint/2010/main" val="2762775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All-Oral Arsenic Trioxide–Based Induction in </a:t>
            </a:r>
            <a:br>
              <a:rPr lang="en-US" dirty="0"/>
            </a:br>
            <a:r>
              <a:rPr lang="en-US" dirty="0"/>
              <a:t>Newly Diagnosed APL: Efficacy Outcomes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All patients achieved CR</a:t>
            </a:r>
          </a:p>
          <a:p>
            <a:r>
              <a:rPr lang="en-US" altLang="en-US" dirty="0"/>
              <a:t>63/117 patients completed 2 yr of oral AAA maintenance at time of data censoring</a:t>
            </a:r>
          </a:p>
          <a:p>
            <a:r>
              <a:rPr lang="en-US" altLang="en-US" dirty="0"/>
              <a:t>Median follow-up: 31 mo</a:t>
            </a:r>
          </a:p>
          <a:p>
            <a:r>
              <a:rPr lang="en-US" altLang="en-US" dirty="0"/>
              <a:t>Survival outcomes: </a:t>
            </a:r>
          </a:p>
          <a:p>
            <a:pPr lvl="1"/>
            <a:r>
              <a:rPr lang="en-US" altLang="en-US" dirty="0"/>
              <a:t>3-yr OS: 97%; 3-yr RFS: 97%</a:t>
            </a:r>
          </a:p>
          <a:p>
            <a:pPr lvl="2"/>
            <a:r>
              <a:rPr lang="en-US" altLang="en-US" dirty="0"/>
              <a:t>1 relapse resulting in death from refractory APL</a:t>
            </a:r>
          </a:p>
          <a:p>
            <a:pPr lvl="2"/>
            <a:r>
              <a:rPr lang="en-US" altLang="en-US" dirty="0"/>
              <a:t>1 death in CR1 unrelated to treatment</a:t>
            </a:r>
          </a:p>
        </p:txBody>
      </p:sp>
      <p:sp>
        <p:nvSpPr>
          <p:cNvPr id="2" name="Text Box 11">
            <a:extLst>
              <a:ext uri="{FF2B5EF4-FFF2-40B4-BE49-F238E27FC236}">
                <a16:creationId xmlns:a16="http://schemas.microsoft.com/office/drawing/2014/main" id="{9F6219FB-83BB-AFAB-D776-1BC752263FB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157.</a:t>
            </a:r>
          </a:p>
        </p:txBody>
      </p:sp>
    </p:spTree>
    <p:extLst>
      <p:ext uri="{BB962C8B-B14F-4D97-AF65-F5344CB8AC3E}">
        <p14:creationId xmlns:p14="http://schemas.microsoft.com/office/powerpoint/2010/main" val="422329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All-Oral Arsenic Trioxide–Based Induction in </a:t>
            </a:r>
            <a:br>
              <a:rPr lang="en-US" dirty="0"/>
            </a:br>
            <a:r>
              <a:rPr lang="en-US" dirty="0"/>
              <a:t>Newly Diagnosed APL: Toxicities</a:t>
            </a:r>
            <a:endParaRPr lang="en-US" altLang="en-US" dirty="0"/>
          </a:p>
        </p:txBody>
      </p:sp>
      <p:sp>
        <p:nvSpPr>
          <p:cNvPr id="6" name="Rectangle 3">
            <a:extLst>
              <a:ext uri="{FF2B5EF4-FFF2-40B4-BE49-F238E27FC236}">
                <a16:creationId xmlns:a16="http://schemas.microsoft.com/office/drawing/2014/main" id="{C2BDA623-364C-F6B4-A59A-00E01B4F348B}"/>
              </a:ext>
            </a:extLst>
          </p:cNvPr>
          <p:cNvSpPr>
            <a:spLocks noGrp="1" noChangeArrowheads="1"/>
          </p:cNvSpPr>
          <p:nvPr>
            <p:ph idx="1"/>
          </p:nvPr>
        </p:nvSpPr>
        <p:spPr>
          <a:xfrm>
            <a:off x="604675" y="5034579"/>
            <a:ext cx="10877529" cy="1129154"/>
          </a:xfrm>
        </p:spPr>
        <p:txBody>
          <a:bodyPr/>
          <a:lstStyle/>
          <a:p>
            <a:pPr>
              <a:spcBef>
                <a:spcPts val="700"/>
              </a:spcBef>
              <a:spcAft>
                <a:spcPts val="300"/>
              </a:spcAft>
            </a:pPr>
            <a:r>
              <a:rPr lang="en-US" altLang="en-US" sz="1800" dirty="0"/>
              <a:t>Most common nonhematologic toxicities: transaminitis (49.6%), headache (36%) </a:t>
            </a:r>
          </a:p>
          <a:p>
            <a:pPr>
              <a:spcBef>
                <a:spcPts val="700"/>
              </a:spcBef>
              <a:spcAft>
                <a:spcPts val="300"/>
              </a:spcAft>
            </a:pPr>
            <a:r>
              <a:rPr lang="en-US" altLang="en-US" sz="1800" dirty="0"/>
              <a:t>No treatment-related discontinuations or deaths due to oral ATO</a:t>
            </a:r>
          </a:p>
          <a:p>
            <a:pPr>
              <a:spcBef>
                <a:spcPts val="700"/>
              </a:spcBef>
              <a:spcAft>
                <a:spcPts val="300"/>
              </a:spcAft>
            </a:pPr>
            <a:r>
              <a:rPr lang="en-US" altLang="en-US" sz="1800" dirty="0"/>
              <a:t>APL differentiation syndrome in patients treated with AAA within 14 days of treatment initiation: 68 (55%) </a:t>
            </a:r>
          </a:p>
          <a:p>
            <a:pPr lvl="1">
              <a:spcBef>
                <a:spcPts val="700"/>
              </a:spcBef>
              <a:spcAft>
                <a:spcPts val="300"/>
              </a:spcAft>
            </a:pPr>
            <a:r>
              <a:rPr lang="en-US" altLang="en-US" sz="1600" dirty="0"/>
              <a:t>All responded fully to dexamethasone</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192862728"/>
              </p:ext>
            </p:extLst>
          </p:nvPr>
        </p:nvGraphicFramePr>
        <p:xfrm>
          <a:off x="723900" y="1603375"/>
          <a:ext cx="10755312" cy="3352960"/>
        </p:xfrm>
        <a:graphic>
          <a:graphicData uri="http://schemas.openxmlformats.org/drawingml/2006/table">
            <a:tbl>
              <a:tblPr/>
              <a:tblGrid>
                <a:gridCol w="3791474">
                  <a:extLst>
                    <a:ext uri="{9D8B030D-6E8A-4147-A177-3AD203B41FA5}">
                      <a16:colId xmlns:a16="http://schemas.microsoft.com/office/drawing/2014/main" val="20000"/>
                    </a:ext>
                  </a:extLst>
                </a:gridCol>
                <a:gridCol w="1768016">
                  <a:extLst>
                    <a:ext uri="{9D8B030D-6E8A-4147-A177-3AD203B41FA5}">
                      <a16:colId xmlns:a16="http://schemas.microsoft.com/office/drawing/2014/main" val="20001"/>
                    </a:ext>
                  </a:extLst>
                </a:gridCol>
                <a:gridCol w="1768016">
                  <a:extLst>
                    <a:ext uri="{9D8B030D-6E8A-4147-A177-3AD203B41FA5}">
                      <a16:colId xmlns:a16="http://schemas.microsoft.com/office/drawing/2014/main" val="3917148203"/>
                    </a:ext>
                  </a:extLst>
                </a:gridCol>
                <a:gridCol w="1713903">
                  <a:extLst>
                    <a:ext uri="{9D8B030D-6E8A-4147-A177-3AD203B41FA5}">
                      <a16:colId xmlns:a16="http://schemas.microsoft.com/office/drawing/2014/main" val="20002"/>
                    </a:ext>
                  </a:extLst>
                </a:gridCol>
                <a:gridCol w="1713903">
                  <a:extLst>
                    <a:ext uri="{9D8B030D-6E8A-4147-A177-3AD203B41FA5}">
                      <a16:colId xmlns:a16="http://schemas.microsoft.com/office/drawing/2014/main" val="1356239604"/>
                    </a:ext>
                  </a:extLst>
                </a:gridCol>
              </a:tblGrid>
              <a:tr h="0">
                <a:tc rowSpan="2">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AEs,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64873314"/>
                  </a:ext>
                </a:extLst>
              </a:tr>
              <a:tr h="0">
                <a:tc vMerge="1">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 and 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22543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272069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Nephrotoxicity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415887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Arrhythmias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42678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Heart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6186929"/>
                  </a:ext>
                </a:extLst>
              </a:tr>
            </a:tbl>
          </a:graphicData>
        </a:graphic>
      </p:graphicFrame>
      <p:sp>
        <p:nvSpPr>
          <p:cNvPr id="5" name="Text Box 11">
            <a:extLst>
              <a:ext uri="{FF2B5EF4-FFF2-40B4-BE49-F238E27FC236}">
                <a16:creationId xmlns:a16="http://schemas.microsoft.com/office/drawing/2014/main" id="{A095E446-3E79-04D2-E93E-5CD968C3050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157.</a:t>
            </a:r>
          </a:p>
        </p:txBody>
      </p:sp>
    </p:spTree>
    <p:extLst>
      <p:ext uri="{BB962C8B-B14F-4D97-AF65-F5344CB8AC3E}">
        <p14:creationId xmlns:p14="http://schemas.microsoft.com/office/powerpoint/2010/main" val="383090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All-Oral Arsenic Trioxide–Based Induction in </a:t>
            </a:r>
            <a:br>
              <a:rPr lang="en-US" dirty="0"/>
            </a:br>
            <a:r>
              <a:rPr lang="en-US" dirty="0"/>
              <a:t>Newly Diagnosed APL: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All-oral AAA induction using risk-adapted strategy to minimize chemotherapy exposure was highly effective in patients with newly diagnosed APL</a:t>
            </a:r>
          </a:p>
          <a:p>
            <a:pPr lvl="1"/>
            <a:r>
              <a:rPr lang="en-US" altLang="en-US" dirty="0"/>
              <a:t>3-yr OS: 97%; 3-yr RFS: 97%</a:t>
            </a:r>
          </a:p>
          <a:p>
            <a:pPr lvl="1"/>
            <a:r>
              <a:rPr lang="en-US" altLang="en-US" dirty="0"/>
              <a:t>Efficacy seen across patient risk categories and ages</a:t>
            </a:r>
          </a:p>
          <a:p>
            <a:r>
              <a:rPr lang="en-US" altLang="en-US" dirty="0"/>
              <a:t>Regimen was well tolerated with low incidence of high-grade AEs</a:t>
            </a:r>
          </a:p>
          <a:p>
            <a:pPr lvl="1"/>
            <a:r>
              <a:rPr lang="en-US" altLang="en-US" dirty="0"/>
              <a:t>APL differentiation syndrome manageable with dexamethasone</a:t>
            </a:r>
          </a:p>
          <a:p>
            <a:r>
              <a:rPr lang="en-US" altLang="en-US" dirty="0"/>
              <a:t>Recruitment is ongoing in Asia for phase II trial evaluating frontline use of all-oral AAA for patients with APL (NCT04687176)</a:t>
            </a:r>
          </a:p>
        </p:txBody>
      </p:sp>
      <p:sp>
        <p:nvSpPr>
          <p:cNvPr id="2" name="Text Box 11">
            <a:extLst>
              <a:ext uri="{FF2B5EF4-FFF2-40B4-BE49-F238E27FC236}">
                <a16:creationId xmlns:a16="http://schemas.microsoft.com/office/drawing/2014/main" id="{83D93821-189E-7197-3252-8710F7783BA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157.</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1087FB005B7D4581F377C0BB433B2C" ma:contentTypeVersion="1" ma:contentTypeDescription="Create a new document." ma:contentTypeScope="" ma:versionID="18865652f41f45d99047afbe790b3403">
  <xsd:schema xmlns:xsd="http://www.w3.org/2001/XMLSchema" xmlns:xs="http://www.w3.org/2001/XMLSchema" xmlns:p="http://schemas.microsoft.com/office/2006/metadata/properties" xmlns:ns2="d54cbe69-32bd-412a-b004-9152f949605e" xmlns:ns3="2149573e-2549-4833-93c5-d707700e5aaf" targetNamespace="http://schemas.microsoft.com/office/2006/metadata/properties" ma:root="true" ma:fieldsID="4aa38f23127ef04a33a7252780d0305d" ns2:_="" ns3:_="">
    <xsd:import namespace="d54cbe69-32bd-412a-b004-9152f949605e"/>
    <xsd:import namespace="2149573e-2549-4833-93c5-d707700e5aa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149573e-2549-4833-93c5-d707700e5aa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2149573e-2549-4833-93c5-d707700e5aaf">Conference Capsule Slides</Document_x0020_Category>
    <_dlc_DocId xmlns="d54cbe69-32bd-412a-b004-9152f949605e">56M7VY3CDVN5-47276972-2</_dlc_DocId>
    <_dlc_DocIdUrl xmlns="d54cbe69-32bd-412a-b004-9152f949605e">
      <Url>https://intranet.clinicaloptions.com/mews/oncology/ONC_2023_ASH_CF_(PRP6554)/LEUK_157/_layouts/15/DocIdRedir.aspx?ID=56M7VY3CDVN5-47276972-2</Url>
      <Description>56M7VY3CDVN5-47276972-2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BDC885C5-34C8-4DDF-994E-C14EC7531E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149573e-2549-4833-93c5-d707700e5a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4A759A-47F0-4AFE-8E4C-48A59462712E}">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2149573e-2549-4833-93c5-d707700e5aaf"/>
    <ds:schemaRef ds:uri="d54cbe69-32bd-412a-b004-9152f949605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2155</TotalTime>
  <Words>1506</Words>
  <Application>Microsoft Office PowerPoint</Application>
  <PresentationFormat>Widescreen</PresentationFormat>
  <Paragraphs>215</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All-Oral Arsenic Trioxide–Based Induction in  Newly Diagnosed Acute Promyelocytic Leukemia</vt:lpstr>
      <vt:lpstr>About These Slides</vt:lpstr>
      <vt:lpstr>All-Oral Arsenic Trioxide–Based Induction in  Newly Diagnosed APL: Background</vt:lpstr>
      <vt:lpstr>All-Oral Arsenic Trioxide–Based Induction in  Newly Diagnosed APL: Study Design</vt:lpstr>
      <vt:lpstr>All-Oral Arsenic Trioxide–Based Induction in  Newly Diagnosed APL: Baseline Characteristics</vt:lpstr>
      <vt:lpstr>All-Oral Arsenic Trioxide–Based Induction in  Newly Diagnosed APL: Efficacy Outcomes</vt:lpstr>
      <vt:lpstr>All-Oral Arsenic Trioxide–Based Induction in  Newly Diagnosed APL: Toxicities</vt:lpstr>
      <vt:lpstr>All-Oral Arsenic Trioxide–Based Induction in  Newly Diagnosed APL: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All-Oral Arsenic Trioxide–Based Induction in Newly Diagnosed Acute Promyelocytic Leukemia</dc:title>
  <dc:creator>Preferred User</dc:creator>
  <cp:lastModifiedBy>Tara Cunningham</cp:lastModifiedBy>
  <cp:revision>58</cp:revision>
  <cp:lastPrinted>2016-09-26T20:21:49Z</cp:lastPrinted>
  <dcterms:created xsi:type="dcterms:W3CDTF">2005-05-27T15:08:01Z</dcterms:created>
  <dcterms:modified xsi:type="dcterms:W3CDTF">2023-12-12T17:17:09Z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1a7a35ac-f170-4152-9318-911f2e81310d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0x010100D91087FB005B7D4581F377C0BB433B2C</vt:lpwstr>
  </property>
  <property fmtid="{D5CDD505-2E9C-101B-9397-08002B2CF9AE}" pid="9" name="MediaServiceImageTags">
    <vt:lpwstr/>
  </property>
</Properties>
</file>